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78"/>
  </p:notesMasterIdLst>
  <p:handoutMasterIdLst>
    <p:handoutMasterId r:id="rId79"/>
  </p:handoutMasterIdLst>
  <p:sldIdLst>
    <p:sldId id="565" r:id="rId2"/>
    <p:sldId id="479" r:id="rId3"/>
    <p:sldId id="482" r:id="rId4"/>
    <p:sldId id="483" r:id="rId5"/>
    <p:sldId id="484" r:id="rId6"/>
    <p:sldId id="485" r:id="rId7"/>
    <p:sldId id="486" r:id="rId8"/>
    <p:sldId id="487" r:id="rId9"/>
    <p:sldId id="488" r:id="rId10"/>
    <p:sldId id="489" r:id="rId11"/>
    <p:sldId id="490" r:id="rId12"/>
    <p:sldId id="491" r:id="rId13"/>
    <p:sldId id="576" r:id="rId14"/>
    <p:sldId id="577" r:id="rId15"/>
    <p:sldId id="568" r:id="rId16"/>
    <p:sldId id="525" r:id="rId17"/>
    <p:sldId id="522" r:id="rId18"/>
    <p:sldId id="523" r:id="rId19"/>
    <p:sldId id="550" r:id="rId20"/>
    <p:sldId id="524" r:id="rId21"/>
    <p:sldId id="526" r:id="rId22"/>
    <p:sldId id="520" r:id="rId23"/>
    <p:sldId id="521" r:id="rId24"/>
    <p:sldId id="527" r:id="rId25"/>
    <p:sldId id="528" r:id="rId26"/>
    <p:sldId id="544" r:id="rId27"/>
    <p:sldId id="580" r:id="rId28"/>
    <p:sldId id="581" r:id="rId29"/>
    <p:sldId id="567" r:id="rId30"/>
    <p:sldId id="492" r:id="rId31"/>
    <p:sldId id="529" r:id="rId32"/>
    <p:sldId id="536" r:id="rId33"/>
    <p:sldId id="531" r:id="rId34"/>
    <p:sldId id="537" r:id="rId35"/>
    <p:sldId id="538" r:id="rId36"/>
    <p:sldId id="582" r:id="rId37"/>
    <p:sldId id="539" r:id="rId38"/>
    <p:sldId id="540" r:id="rId39"/>
    <p:sldId id="541" r:id="rId40"/>
    <p:sldId id="542" r:id="rId41"/>
    <p:sldId id="543" r:id="rId42"/>
    <p:sldId id="534" r:id="rId43"/>
    <p:sldId id="551" r:id="rId44"/>
    <p:sldId id="535" r:id="rId45"/>
    <p:sldId id="555" r:id="rId46"/>
    <p:sldId id="573" r:id="rId47"/>
    <p:sldId id="572" r:id="rId48"/>
    <p:sldId id="570" r:id="rId49"/>
    <p:sldId id="574" r:id="rId50"/>
    <p:sldId id="556" r:id="rId51"/>
    <p:sldId id="578" r:id="rId52"/>
    <p:sldId id="579" r:id="rId53"/>
    <p:sldId id="498" r:id="rId54"/>
    <p:sldId id="500" r:id="rId55"/>
    <p:sldId id="532" r:id="rId56"/>
    <p:sldId id="557" r:id="rId57"/>
    <p:sldId id="517" r:id="rId58"/>
    <p:sldId id="530" r:id="rId59"/>
    <p:sldId id="575" r:id="rId60"/>
    <p:sldId id="569" r:id="rId61"/>
    <p:sldId id="553" r:id="rId62"/>
    <p:sldId id="559" r:id="rId63"/>
    <p:sldId id="560" r:id="rId64"/>
    <p:sldId id="561" r:id="rId65"/>
    <p:sldId id="562" r:id="rId66"/>
    <p:sldId id="563" r:id="rId67"/>
    <p:sldId id="518" r:id="rId68"/>
    <p:sldId id="564" r:id="rId69"/>
    <p:sldId id="566" r:id="rId70"/>
    <p:sldId id="587" r:id="rId71"/>
    <p:sldId id="588" r:id="rId72"/>
    <p:sldId id="589" r:id="rId73"/>
    <p:sldId id="583" r:id="rId74"/>
    <p:sldId id="584" r:id="rId75"/>
    <p:sldId id="585" r:id="rId76"/>
    <p:sldId id="586" r:id="rId77"/>
  </p:sldIdLst>
  <p:sldSz cx="9144000" cy="6858000" type="screen4x3"/>
  <p:notesSz cx="6858000" cy="9144000"/>
  <p:defaultTextStyle>
    <a:defPPr>
      <a:defRPr lang="en-GB"/>
    </a:defPPr>
    <a:lvl1pPr algn="l" rtl="0" eaLnBrk="0" fontAlgn="base" hangingPunct="0">
      <a:spcBef>
        <a:spcPct val="0"/>
      </a:spcBef>
      <a:spcAft>
        <a:spcPct val="0"/>
      </a:spcAft>
      <a:defRPr kern="1200">
        <a:solidFill>
          <a:srgbClr val="333399"/>
        </a:solidFill>
        <a:latin typeface="Comic Sans MS" pitchFamily="66" charset="0"/>
        <a:ea typeface="+mn-ea"/>
        <a:cs typeface="+mn-cs"/>
      </a:defRPr>
    </a:lvl1pPr>
    <a:lvl2pPr marL="457200" algn="l" rtl="0" eaLnBrk="0" fontAlgn="base" hangingPunct="0">
      <a:spcBef>
        <a:spcPct val="0"/>
      </a:spcBef>
      <a:spcAft>
        <a:spcPct val="0"/>
      </a:spcAft>
      <a:defRPr kern="1200">
        <a:solidFill>
          <a:srgbClr val="333399"/>
        </a:solidFill>
        <a:latin typeface="Comic Sans MS" pitchFamily="66" charset="0"/>
        <a:ea typeface="+mn-ea"/>
        <a:cs typeface="+mn-cs"/>
      </a:defRPr>
    </a:lvl2pPr>
    <a:lvl3pPr marL="914400" algn="l" rtl="0" eaLnBrk="0" fontAlgn="base" hangingPunct="0">
      <a:spcBef>
        <a:spcPct val="0"/>
      </a:spcBef>
      <a:spcAft>
        <a:spcPct val="0"/>
      </a:spcAft>
      <a:defRPr kern="1200">
        <a:solidFill>
          <a:srgbClr val="333399"/>
        </a:solidFill>
        <a:latin typeface="Comic Sans MS" pitchFamily="66" charset="0"/>
        <a:ea typeface="+mn-ea"/>
        <a:cs typeface="+mn-cs"/>
      </a:defRPr>
    </a:lvl3pPr>
    <a:lvl4pPr marL="1371600" algn="l" rtl="0" eaLnBrk="0" fontAlgn="base" hangingPunct="0">
      <a:spcBef>
        <a:spcPct val="0"/>
      </a:spcBef>
      <a:spcAft>
        <a:spcPct val="0"/>
      </a:spcAft>
      <a:defRPr kern="1200">
        <a:solidFill>
          <a:srgbClr val="333399"/>
        </a:solidFill>
        <a:latin typeface="Comic Sans MS" pitchFamily="66" charset="0"/>
        <a:ea typeface="+mn-ea"/>
        <a:cs typeface="+mn-cs"/>
      </a:defRPr>
    </a:lvl4pPr>
    <a:lvl5pPr marL="1828800" algn="l" rtl="0" eaLnBrk="0" fontAlgn="base" hangingPunct="0">
      <a:spcBef>
        <a:spcPct val="0"/>
      </a:spcBef>
      <a:spcAft>
        <a:spcPct val="0"/>
      </a:spcAft>
      <a:defRPr kern="1200">
        <a:solidFill>
          <a:srgbClr val="333399"/>
        </a:solidFill>
        <a:latin typeface="Comic Sans MS" pitchFamily="66" charset="0"/>
        <a:ea typeface="+mn-ea"/>
        <a:cs typeface="+mn-cs"/>
      </a:defRPr>
    </a:lvl5pPr>
    <a:lvl6pPr marL="2286000" algn="l" defTabSz="914400" rtl="0" eaLnBrk="1" latinLnBrk="0" hangingPunct="1">
      <a:defRPr kern="1200">
        <a:solidFill>
          <a:srgbClr val="333399"/>
        </a:solidFill>
        <a:latin typeface="Comic Sans MS" pitchFamily="66" charset="0"/>
        <a:ea typeface="+mn-ea"/>
        <a:cs typeface="+mn-cs"/>
      </a:defRPr>
    </a:lvl6pPr>
    <a:lvl7pPr marL="2743200" algn="l" defTabSz="914400" rtl="0" eaLnBrk="1" latinLnBrk="0" hangingPunct="1">
      <a:defRPr kern="1200">
        <a:solidFill>
          <a:srgbClr val="333399"/>
        </a:solidFill>
        <a:latin typeface="Comic Sans MS" pitchFamily="66" charset="0"/>
        <a:ea typeface="+mn-ea"/>
        <a:cs typeface="+mn-cs"/>
      </a:defRPr>
    </a:lvl7pPr>
    <a:lvl8pPr marL="3200400" algn="l" defTabSz="914400" rtl="0" eaLnBrk="1" latinLnBrk="0" hangingPunct="1">
      <a:defRPr kern="1200">
        <a:solidFill>
          <a:srgbClr val="333399"/>
        </a:solidFill>
        <a:latin typeface="Comic Sans MS" pitchFamily="66" charset="0"/>
        <a:ea typeface="+mn-ea"/>
        <a:cs typeface="+mn-cs"/>
      </a:defRPr>
    </a:lvl8pPr>
    <a:lvl9pPr marL="3657600" algn="l" defTabSz="914400" rtl="0" eaLnBrk="1" latinLnBrk="0" hangingPunct="1">
      <a:defRPr kern="1200">
        <a:solidFill>
          <a:srgbClr val="333399"/>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356897"/>
    <a:srgbClr val="0066CC"/>
    <a:srgbClr val="333399"/>
    <a:srgbClr val="0033CC"/>
    <a:srgbClr val="FF7C80"/>
    <a:srgbClr val="FE8986"/>
    <a:srgbClr val="67B9CF"/>
    <a:srgbClr val="79D3EF"/>
    <a:srgbClr val="66CCFF"/>
    <a:srgbClr val="3366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3863" autoAdjust="0"/>
    <p:restoredTop sz="74515" autoAdjust="0"/>
  </p:normalViewPr>
  <p:slideViewPr>
    <p:cSldViewPr>
      <p:cViewPr varScale="1">
        <p:scale>
          <a:sx n="81" d="100"/>
          <a:sy n="81" d="100"/>
        </p:scale>
        <p:origin x="-57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270"/>
    </p:cViewPr>
  </p:notesTextViewPr>
  <p:sorterViewPr>
    <p:cViewPr>
      <p:scale>
        <a:sx n="66" d="100"/>
        <a:sy n="66" d="100"/>
      </p:scale>
      <p:origin x="0" y="270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4" Type="http://schemas.openxmlformats.org/officeDocument/2006/relationships/image" Target="../media/image5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GB"/>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GB"/>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GB"/>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CCA8A091-77AD-4D91-8EE9-466BECE8BC24}" type="slidenum">
              <a:rPr lang="en-GB"/>
              <a:pPr>
                <a:defRPr/>
              </a:pPr>
              <a:t>‹#›</a:t>
            </a:fld>
            <a:endParaRPr lang="en-GB"/>
          </a:p>
        </p:txBody>
      </p:sp>
    </p:spTree>
    <p:extLst>
      <p:ext uri="{BB962C8B-B14F-4D97-AF65-F5344CB8AC3E}">
        <p14:creationId xmlns="" xmlns:p14="http://schemas.microsoft.com/office/powerpoint/2010/main" val="4028612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GB"/>
          </a:p>
        </p:txBody>
      </p:sp>
      <p:sp>
        <p:nvSpPr>
          <p:cNvPr id="5123"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GB"/>
          </a:p>
        </p:txBody>
      </p:sp>
      <p:sp>
        <p:nvSpPr>
          <p:cNvPr id="43012"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5"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0"/>
            <a:r>
              <a:rPr lang="en-GB" noProof="0" smtClean="0"/>
              <a:t>Second level</a:t>
            </a:r>
          </a:p>
          <a:p>
            <a:pPr lvl="0"/>
            <a:r>
              <a:rPr lang="en-GB" noProof="0" smtClean="0"/>
              <a:t>Third level</a:t>
            </a:r>
          </a:p>
          <a:p>
            <a:pPr lvl="0"/>
            <a:r>
              <a:rPr lang="en-GB" noProof="0" smtClean="0"/>
              <a:t>Fourth level</a:t>
            </a:r>
          </a:p>
          <a:p>
            <a:pPr lvl="0"/>
            <a:r>
              <a:rPr lang="en-GB" noProof="0" smtClean="0"/>
              <a:t>Fifth level</a:t>
            </a:r>
          </a:p>
        </p:txBody>
      </p:sp>
      <p:sp>
        <p:nvSpPr>
          <p:cNvPr id="5126"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GB"/>
          </a:p>
        </p:txBody>
      </p:sp>
      <p:sp>
        <p:nvSpPr>
          <p:cNvPr id="5127"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2F04FE09-F9F8-4D30-8C0E-96692EADA103}" type="slidenum">
              <a:rPr lang="en-GB"/>
              <a:pPr>
                <a:defRPr/>
              </a:pPr>
              <a:t>‹#›</a:t>
            </a:fld>
            <a:endParaRPr lang="en-GB"/>
          </a:p>
        </p:txBody>
      </p:sp>
    </p:spTree>
    <p:extLst>
      <p:ext uri="{BB962C8B-B14F-4D97-AF65-F5344CB8AC3E}">
        <p14:creationId xmlns="" xmlns:p14="http://schemas.microsoft.com/office/powerpoint/2010/main" val="1268904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r>
              <a:rPr lang="en-US" b="1" dirty="0" err="1" smtClean="0"/>
              <a:t>Dvokvadrantni</a:t>
            </a:r>
            <a:r>
              <a:rPr lang="en-US" b="1" dirty="0" smtClean="0"/>
              <a:t> </a:t>
            </a:r>
            <a:r>
              <a:rPr lang="en-US" b="1" dirty="0" err="1" smtClean="0"/>
              <a:t>pretvara</a:t>
            </a:r>
            <a:r>
              <a:rPr lang="sr-Latn-CS" b="1" dirty="0" smtClean="0"/>
              <a:t>č:</a:t>
            </a:r>
            <a:endParaRPr lang="en-US" b="1" dirty="0" smtClean="0"/>
          </a:p>
          <a:p>
            <a:pPr eaLnBrk="1" hangingPunct="1"/>
            <a:endParaRPr lang="sr-Latn-CS" dirty="0" smtClean="0"/>
          </a:p>
          <a:p>
            <a:pPr eaLnBrk="1" hangingPunct="1"/>
            <a:r>
              <a:rPr lang="sr-Latn-CS" dirty="0" smtClean="0"/>
              <a:t>Jedna grana PWM (polumost) radi kao dvokvadrantni DC-DC pretvarač. Prvi kvadrant </a:t>
            </a:r>
            <a:r>
              <a:rPr lang="en-US" dirty="0" smtClean="0"/>
              <a:t>(Q1) </a:t>
            </a:r>
            <a:r>
              <a:rPr lang="sr-Latn-CS" dirty="0" smtClean="0"/>
              <a:t>podrazumeva pozitivnu struju </a:t>
            </a:r>
            <a:r>
              <a:rPr lang="sr-Latn-CS" b="1" dirty="0" smtClean="0"/>
              <a:t>I</a:t>
            </a:r>
            <a:r>
              <a:rPr lang="sr-Latn-CS" b="1" baseline="-25000" dirty="0" smtClean="0"/>
              <a:t>a</a:t>
            </a:r>
            <a:r>
              <a:rPr lang="sr-Latn-CS" dirty="0" smtClean="0"/>
              <a:t> (u smeru ka motoru, kao na slici) i pozitivan napon </a:t>
            </a:r>
            <a:r>
              <a:rPr lang="sr-Latn-CS" b="1" dirty="0" smtClean="0"/>
              <a:t>V</a:t>
            </a:r>
            <a:r>
              <a:rPr lang="sr-Latn-CS" b="1" baseline="-25000" dirty="0" smtClean="0"/>
              <a:t>a</a:t>
            </a:r>
            <a:r>
              <a:rPr lang="sr-Latn-CS" dirty="0" smtClean="0"/>
              <a:t> na motoru (kao na slici).</a:t>
            </a:r>
          </a:p>
          <a:p>
            <a:pPr eaLnBrk="1" hangingPunct="1"/>
            <a:endParaRPr lang="sr-Latn-CS" dirty="0" smtClean="0"/>
          </a:p>
          <a:p>
            <a:pPr eaLnBrk="1" hangingPunct="1"/>
            <a:r>
              <a:rPr lang="sr-Latn-CS" dirty="0" smtClean="0"/>
              <a:t>Uz pretpostavku idealnih komponenti,  </a:t>
            </a:r>
            <a:r>
              <a:rPr lang="en-US" dirty="0" smtClean="0"/>
              <a:t>k</a:t>
            </a:r>
            <a:r>
              <a:rPr lang="sr-Latn-CS" dirty="0" smtClean="0"/>
              <a:t>ad je T1 uključen, napon na motoru je </a:t>
            </a:r>
            <a:r>
              <a:rPr lang="sr-Latn-CS" b="1" dirty="0" smtClean="0"/>
              <a:t>V</a:t>
            </a:r>
            <a:r>
              <a:rPr lang="sr-Latn-CS" b="1" baseline="-25000" dirty="0" smtClean="0"/>
              <a:t>dc</a:t>
            </a:r>
            <a:r>
              <a:rPr lang="sr-Latn-CS" dirty="0" smtClean="0"/>
              <a:t>.</a:t>
            </a:r>
            <a:r>
              <a:rPr lang="sr-Latn-CS" b="1" dirty="0" smtClean="0"/>
              <a:t> </a:t>
            </a:r>
            <a:r>
              <a:rPr lang="sr-Latn-CS" dirty="0" smtClean="0"/>
              <a:t>Kada se T1 isključi napon pada na 0 zato što, za stuju u tom smeru, dioda D2 provede (struja kroz motor ne može trenutno da se prekine već nastavlja u istom smeru, nema gde već kroz diodu D2 koja se uključuje i napon na motoru pada na nulu). Dovođenjem širinske modulacije na T1 može se regulisati napon od 0 do </a:t>
            </a:r>
            <a:r>
              <a:rPr lang="sr-Latn-CS" b="1" dirty="0" smtClean="0"/>
              <a:t>V</a:t>
            </a:r>
            <a:r>
              <a:rPr lang="sr-Latn-CS" b="1" baseline="-25000" dirty="0" smtClean="0"/>
              <a:t>dc</a:t>
            </a:r>
            <a:r>
              <a:rPr lang="sr-Latn-CS" dirty="0" smtClean="0"/>
              <a:t>.</a:t>
            </a:r>
          </a:p>
          <a:p>
            <a:pPr eaLnBrk="1" hangingPunct="1"/>
            <a:endParaRPr lang="sr-Latn-CS" dirty="0" smtClean="0"/>
          </a:p>
          <a:p>
            <a:pPr eaLnBrk="1" hangingPunct="1"/>
            <a:r>
              <a:rPr lang="sr-Latn-CS" dirty="0" smtClean="0"/>
              <a:t>Drugi kvadrant </a:t>
            </a:r>
            <a:r>
              <a:rPr lang="en-US" dirty="0" smtClean="0"/>
              <a:t>(Q</a:t>
            </a:r>
            <a:r>
              <a:rPr lang="sr-Latn-CS" dirty="0" smtClean="0"/>
              <a:t>2</a:t>
            </a:r>
            <a:r>
              <a:rPr lang="en-US" dirty="0" smtClean="0"/>
              <a:t>)</a:t>
            </a:r>
            <a:r>
              <a:rPr lang="sr-Latn-CS" dirty="0" smtClean="0"/>
              <a:t> podrazumeva da struja teče od motora ka izvoru (negativna struja </a:t>
            </a:r>
            <a:r>
              <a:rPr lang="sr-Latn-CS" b="1" dirty="0" smtClean="0"/>
              <a:t>I</a:t>
            </a:r>
            <a:r>
              <a:rPr lang="sr-Latn-CS" b="1" baseline="-25000" dirty="0" smtClean="0"/>
              <a:t>a</a:t>
            </a:r>
            <a:r>
              <a:rPr lang="sr-Latn-CS" dirty="0" smtClean="0"/>
              <a:t>), suprotno od smera na slici, i pozitivan napon </a:t>
            </a:r>
            <a:r>
              <a:rPr lang="sr-Latn-CS" b="1" dirty="0" smtClean="0"/>
              <a:t>V</a:t>
            </a:r>
            <a:r>
              <a:rPr lang="sr-Latn-CS" b="1" baseline="-25000" dirty="0" smtClean="0"/>
              <a:t>a</a:t>
            </a:r>
            <a:r>
              <a:rPr lang="sr-Latn-CS" dirty="0" smtClean="0"/>
              <a:t>. Ovo je situacija kada motor radi kao generator, kada neko spolja, na primer, inercijalno opterećenje koje se zaletelo, svoju kinetičku energiju predaje motoru koji u tom slučaju radi kao generator, i pretvara mehaničku energiju u električnu.</a:t>
            </a:r>
          </a:p>
          <a:p>
            <a:pPr eaLnBrk="1" hangingPunct="1"/>
            <a:r>
              <a:rPr lang="sr-Latn-CS" dirty="0" smtClean="0"/>
              <a:t>Kada u ovom režimu, upravljač uključi T2, napon na motoru postaje 0, motor je u kratkom spoju i struja se zatvara u krugu motor-T2. Isključen tranzistor T2 čini da se struja koju motor generiše, kroz diodu D1, vraća nazad u izvor (uključen T2 “odliva“ ovu struju). Dovođenjem širinske modulacije na T2 može se regulisati tntenzitet struje koja se vraća u izvor.</a:t>
            </a:r>
          </a:p>
          <a:p>
            <a:pPr eaLnBrk="1" hangingPunct="1"/>
            <a:endParaRPr lang="sr-Latn-CS" dirty="0" smtClean="0"/>
          </a:p>
          <a:p>
            <a:pPr eaLnBrk="1" hangingPunct="1"/>
            <a:r>
              <a:rPr lang="sr-Latn-CS" dirty="0" smtClean="0"/>
              <a:t>Pomoću dvokvadrantnog pretvarača se ne može dobiti napun na motoru </a:t>
            </a:r>
            <a:r>
              <a:rPr lang="sr-Latn-CS" b="1" dirty="0" smtClean="0"/>
              <a:t>V</a:t>
            </a:r>
            <a:r>
              <a:rPr lang="sr-Latn-CS" b="1" baseline="-25000" dirty="0" smtClean="0"/>
              <a:t>a</a:t>
            </a:r>
            <a:r>
              <a:rPr lang="sr-Latn-CS" dirty="0" smtClean="0"/>
              <a:t> suprotnog polariteta od polariteta izvora.</a:t>
            </a:r>
          </a:p>
          <a:p>
            <a:pPr eaLnBrk="1" hangingPunct="1"/>
            <a:endParaRPr lang="sr-Latn-CS" dirty="0" smtClean="0"/>
          </a:p>
          <a:p>
            <a:pPr eaLnBrk="1" hangingPunct="1"/>
            <a:r>
              <a:rPr lang="sr-Latn-CS" b="1" dirty="0" smtClean="0"/>
              <a:t>Čet</a:t>
            </a:r>
            <a:r>
              <a:rPr lang="en-US" b="1" dirty="0" err="1" smtClean="0"/>
              <a:t>vo</a:t>
            </a:r>
            <a:r>
              <a:rPr lang="sr-Latn-CS" b="1" dirty="0" smtClean="0"/>
              <a:t>ro</a:t>
            </a:r>
            <a:r>
              <a:rPr lang="en-US" b="1" dirty="0" err="1" smtClean="0"/>
              <a:t>kvadrantni</a:t>
            </a:r>
            <a:r>
              <a:rPr lang="en-US" b="1" dirty="0" smtClean="0"/>
              <a:t> </a:t>
            </a:r>
            <a:r>
              <a:rPr lang="en-US" b="1" dirty="0" err="1" smtClean="0"/>
              <a:t>pretvara</a:t>
            </a:r>
            <a:r>
              <a:rPr lang="sr-Latn-CS" b="1" dirty="0" smtClean="0"/>
              <a:t>č:</a:t>
            </a:r>
          </a:p>
          <a:p>
            <a:pPr eaLnBrk="1" hangingPunct="1"/>
            <a:endParaRPr lang="sr-Latn-CS" b="1" dirty="0" smtClean="0"/>
          </a:p>
          <a:p>
            <a:pPr eaLnBrk="1" hangingPunct="1"/>
            <a:r>
              <a:rPr lang="sr-Latn-CS" dirty="0" smtClean="0"/>
              <a:t>Dve grane PWM sa motorm koji spaja srednje tačke grana čine takozvani </a:t>
            </a:r>
            <a:r>
              <a:rPr lang="sr-Latn-CS" b="1" dirty="0" smtClean="0"/>
              <a:t>H-most</a:t>
            </a:r>
            <a:r>
              <a:rPr lang="sr-Latn-CS" dirty="0" smtClean="0"/>
              <a:t> i predstavljaju pretvarač koji može da radi u sva četiri kvadrata. Napon </a:t>
            </a:r>
            <a:r>
              <a:rPr lang="sr-Latn-CS" b="1" dirty="0" smtClean="0"/>
              <a:t>V</a:t>
            </a:r>
            <a:r>
              <a:rPr lang="sr-Latn-CS" b="1" baseline="-25000" dirty="0" smtClean="0"/>
              <a:t>a</a:t>
            </a:r>
            <a:r>
              <a:rPr lang="sr-Latn-CS" dirty="0" smtClean="0"/>
              <a:t> na motoru može da bude i pozitivan (kao na slici) kada su T1 i T2 uključeni dok su T3 i T4 isključeni. Dovođenjem širinske modulacije na jedan od trantistora (T1 ili T2), dok je drugi uključen, napon </a:t>
            </a:r>
            <a:r>
              <a:rPr lang="sr-Latn-CS" b="1" dirty="0" smtClean="0"/>
              <a:t>V</a:t>
            </a:r>
            <a:r>
              <a:rPr lang="sr-Latn-CS" b="1" baseline="-25000" dirty="0" smtClean="0"/>
              <a:t>a</a:t>
            </a:r>
            <a:r>
              <a:rPr lang="sr-Latn-CS" dirty="0" smtClean="0"/>
              <a:t> se može redgulisati od 0 do </a:t>
            </a:r>
            <a:r>
              <a:rPr lang="sr-Latn-CS" b="1" dirty="0" smtClean="0"/>
              <a:t>V</a:t>
            </a:r>
            <a:r>
              <a:rPr lang="sr-Latn-CS" b="1" baseline="-25000" dirty="0" smtClean="0"/>
              <a:t>dc</a:t>
            </a:r>
            <a:r>
              <a:rPr lang="sr-Latn-CS" dirty="0" smtClean="0"/>
              <a:t> . Napon </a:t>
            </a:r>
            <a:r>
              <a:rPr lang="sr-Latn-CS" b="1" dirty="0" smtClean="0"/>
              <a:t>V</a:t>
            </a:r>
            <a:r>
              <a:rPr lang="sr-Latn-CS" b="1" baseline="-25000" dirty="0" smtClean="0"/>
              <a:t>a</a:t>
            </a:r>
            <a:r>
              <a:rPr lang="sr-Latn-CS" dirty="0" smtClean="0"/>
              <a:t> na motoru može da ima i negativan polaritet (suprotan od smera na slici) kada su T3 i T4 uključeni dok su T1 i T2 isključeni. Dovođenjem širinske modulacije na jedan od trantistora (T3 ili T4), dok je drugi uključen, napon </a:t>
            </a:r>
            <a:r>
              <a:rPr lang="sr-Latn-CS" b="1" dirty="0" smtClean="0"/>
              <a:t>V</a:t>
            </a:r>
            <a:r>
              <a:rPr lang="sr-Latn-CS" b="1" baseline="-25000" dirty="0" smtClean="0"/>
              <a:t>a</a:t>
            </a:r>
            <a:r>
              <a:rPr lang="sr-Latn-CS" dirty="0" smtClean="0"/>
              <a:t> se može redgulisati od 0 do </a:t>
            </a:r>
            <a:r>
              <a:rPr lang="sr-Latn-CS" b="1" dirty="0" smtClean="0"/>
              <a:t>-V</a:t>
            </a:r>
            <a:r>
              <a:rPr lang="sr-Latn-CS" b="1" baseline="-25000" dirty="0" smtClean="0"/>
              <a:t>dc</a:t>
            </a:r>
            <a:r>
              <a:rPr lang="sr-Latn-CS" dirty="0" smtClean="0"/>
              <a:t> . Postoji nekoliko različitih algoritama uključivanja i isključivanja tranzistora koji se razlikuju sa energetske tačke gledišta ali se osnovni princip rada sastoji u ovome što je opisano. </a:t>
            </a:r>
          </a:p>
          <a:p>
            <a:pPr eaLnBrk="1" hangingPunct="1"/>
            <a:endParaRPr lang="sr-Latn-CS" dirty="0" smtClean="0"/>
          </a:p>
          <a:p>
            <a:pPr eaLnBrk="1" hangingPunct="1"/>
            <a:r>
              <a:rPr lang="sr-Latn-CS" dirty="0" smtClean="0"/>
              <a:t>S obzirom da je moguće ostvariti  i pozitivan i negativan napon na motoru, ovaj pretvarač se može koristiti  i kao DC-AC pretvarač.</a:t>
            </a:r>
            <a:endParaRPr lang="en-US" dirty="0" smtClean="0"/>
          </a:p>
          <a:p>
            <a:pPr eaLnBrk="1" hangingPunct="1"/>
            <a:endParaRPr lang="en-US" baseline="-250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i="1" u="sng" dirty="0" smtClean="0"/>
              <a:t>U objašnjenjima narednih slajdova se podrazumevaju </a:t>
            </a:r>
            <a:r>
              <a:rPr lang="x-none" b="1" i="1" u="sng" dirty="0" smtClean="0"/>
              <a:t>MOSFET</a:t>
            </a:r>
            <a:r>
              <a:rPr lang="x-none" i="1" u="sng" dirty="0" smtClean="0"/>
              <a:t> tranzistori kao prekidači. U tekstu je naglašeno</a:t>
            </a:r>
            <a:r>
              <a:rPr lang="x-none" i="1" u="sng" baseline="0" dirty="0" smtClean="0"/>
              <a:t> ako postoji </a:t>
            </a:r>
            <a:r>
              <a:rPr lang="x-none" i="1" u="sng" baseline="0" smtClean="0"/>
              <a:t>razlika ka</a:t>
            </a:r>
            <a:r>
              <a:rPr lang="sr-Latn-CS" i="1" u="sng" baseline="0" dirty="0" smtClean="0"/>
              <a:t>da</a:t>
            </a:r>
            <a:r>
              <a:rPr lang="x-none" i="1" u="sng" baseline="0" smtClean="0"/>
              <a:t> </a:t>
            </a:r>
            <a:r>
              <a:rPr lang="x-none" i="1" u="sng" baseline="0" dirty="0" smtClean="0"/>
              <a:t>se koriste IGBT umesto MOSFET-a. Podrazumevaju se idealni prekidači - napon na njima je 0 kada su uključeni (vode), struja kroz njih je 0 kada su isključeni.</a:t>
            </a:r>
          </a:p>
          <a:p>
            <a:endParaRPr lang="x-none" i="1" dirty="0" smtClean="0"/>
          </a:p>
          <a:p>
            <a:r>
              <a:rPr lang="x-none" dirty="0" smtClean="0"/>
              <a:t>Tabela u desnom delu slajda prikazuje devet</a:t>
            </a:r>
            <a:r>
              <a:rPr lang="x-none" baseline="0" dirty="0" smtClean="0"/>
              <a:t> upotrebljivih kombinacija uključenosti četiri prekidača T1 do T4. Nula znači da </a:t>
            </a:r>
            <a:r>
              <a:rPr lang="x-none" baseline="0" smtClean="0"/>
              <a:t>je prekidač</a:t>
            </a:r>
            <a:r>
              <a:rPr lang="sr-Latn-CS" baseline="0" dirty="0" smtClean="0"/>
              <a:t> </a:t>
            </a:r>
            <a:r>
              <a:rPr lang="x-none" baseline="0" smtClean="0"/>
              <a:t>isključen</a:t>
            </a:r>
            <a:r>
              <a:rPr lang="x-none" baseline="0" dirty="0" smtClean="0"/>
              <a:t>, jedinica da je uključen. Ostalih 7 kombinacija (ukupan broj kombinacija četiri prekidača sa dva stanja je 2</a:t>
            </a:r>
            <a:r>
              <a:rPr lang="x-none" baseline="30000" dirty="0" smtClean="0"/>
              <a:t>4</a:t>
            </a:r>
            <a:r>
              <a:rPr lang="x-none" baseline="0" dirty="0" smtClean="0"/>
              <a:t>=16) su nelegalne jer predstavljaju kratak spoj izvora. Dve od ovih devet kombinacija se nazivaju „aktivnim“ i one na motoru proizvode +Vdc (T1 i T4) odnosno –Vdc (T2 i T3). Druge dve označene (T2 i T4 ili T1 i T3) obezbeđuju da napon na motoru bude 0. Ostalih pet kombinacija u kojima je uključen jedan ili nijedan prekidač ne određuju u potpunosti napon na motoru, tačnije, napon na motoru zavisi od toga koje su diode uključene, a to zavisi od trenutnog smera struje kroz motor. Sa ovim kombinacijama motor može biti odvojen od izvora ili napon na njemu može biti bilo +V</a:t>
            </a:r>
            <a:r>
              <a:rPr lang="x-none" baseline="-25000" dirty="0" smtClean="0"/>
              <a:t>dc</a:t>
            </a:r>
            <a:r>
              <a:rPr lang="x-none" baseline="0" dirty="0" smtClean="0"/>
              <a:t> , bilo –V</a:t>
            </a:r>
            <a:r>
              <a:rPr lang="x-none" baseline="-25000" dirty="0" smtClean="0"/>
              <a:t>dc</a:t>
            </a:r>
            <a:r>
              <a:rPr lang="x-none" baseline="0" dirty="0" smtClean="0"/>
              <a:t> ili 0, zavisno od toga koje su diode uključene, osim kombinacije 0000 kada napon na motoru ne može biti 0 (ne postoji smer struje koji bi istovremeno uključio D2 i D3 ili D1 i D4).</a:t>
            </a:r>
          </a:p>
          <a:p>
            <a:endParaRPr lang="x-none" baseline="0" dirty="0" smtClean="0"/>
          </a:p>
          <a:p>
            <a:r>
              <a:rPr lang="x-none" baseline="0" dirty="0" smtClean="0"/>
              <a:t>Jedna perioda PWM ima aktivni deo koji traje </a:t>
            </a:r>
            <a:r>
              <a:rPr lang="x-none" b="1" i="1" baseline="0" dirty="0" smtClean="0">
                <a:sym typeface="Symbol"/>
              </a:rPr>
              <a:t></a:t>
            </a:r>
            <a:r>
              <a:rPr lang="x-none" baseline="0" dirty="0" smtClean="0"/>
              <a:t> i ostatak periode koji traje </a:t>
            </a:r>
            <a:r>
              <a:rPr lang="x-none" b="1" i="1" baseline="0" dirty="0" smtClean="0"/>
              <a:t>T</a:t>
            </a:r>
            <a:r>
              <a:rPr lang="x-none" b="1" i="1" baseline="-25000" dirty="0" smtClean="0"/>
              <a:t>PWM</a:t>
            </a:r>
            <a:r>
              <a:rPr lang="x-none" baseline="0" dirty="0" smtClean="0"/>
              <a:t> </a:t>
            </a:r>
            <a:r>
              <a:rPr lang="x-none" b="1" baseline="0" dirty="0" smtClean="0"/>
              <a:t>–</a:t>
            </a:r>
            <a:r>
              <a:rPr lang="x-none" baseline="0" dirty="0" smtClean="0"/>
              <a:t> </a:t>
            </a:r>
            <a:r>
              <a:rPr lang="x-none" b="1" i="1" baseline="0" dirty="0" smtClean="0">
                <a:sym typeface="Symbol"/>
              </a:rPr>
              <a:t></a:t>
            </a:r>
            <a:r>
              <a:rPr lang="x-none" baseline="0" dirty="0" smtClean="0"/>
              <a:t> . Perioda impulsno-širinske modulacije (</a:t>
            </a:r>
            <a:r>
              <a:rPr lang="x-none" b="1" i="1" baseline="0" dirty="0" smtClean="0"/>
              <a:t>T</a:t>
            </a:r>
            <a:r>
              <a:rPr lang="x-none" b="1" i="1" baseline="-25000" dirty="0" smtClean="0"/>
              <a:t>PWM </a:t>
            </a:r>
            <a:r>
              <a:rPr lang="x-none" baseline="0" dirty="0" smtClean="0"/>
              <a:t>) je unapred definisana </a:t>
            </a:r>
            <a:r>
              <a:rPr lang="x-none" u="sng" baseline="0" dirty="0" smtClean="0"/>
              <a:t>konstantna</a:t>
            </a:r>
            <a:r>
              <a:rPr lang="x-none" baseline="0" dirty="0" smtClean="0"/>
              <a:t> veličina. Korisnik kontroliše trajanje aktivnog dela </a:t>
            </a:r>
            <a:r>
              <a:rPr lang="x-none" b="1" i="1" baseline="0" dirty="0" smtClean="0">
                <a:sym typeface="Symbol"/>
              </a:rPr>
              <a:t></a:t>
            </a:r>
            <a:r>
              <a:rPr lang="x-none" baseline="0" dirty="0" smtClean="0"/>
              <a:t>.  U aktivnom delu se, po pravilu, koristi jedna od aktivnih kombinacija, a u ostatku periode se može koristiti:</a:t>
            </a:r>
          </a:p>
          <a:p>
            <a:r>
              <a:rPr lang="x-none" baseline="0" dirty="0" smtClean="0"/>
              <a:t>	- druga aktivna kombinacija</a:t>
            </a:r>
          </a:p>
          <a:p>
            <a:r>
              <a:rPr lang="x-none" baseline="0" dirty="0" smtClean="0"/>
              <a:t>	- neka od pasivnih kombinacija (T2 i T4 ili T1 i T3)</a:t>
            </a:r>
          </a:p>
          <a:p>
            <a:r>
              <a:rPr lang="x-none" baseline="0" dirty="0" smtClean="0"/>
              <a:t>	- neka od ostalih pet kombinacija.</a:t>
            </a:r>
          </a:p>
          <a:p>
            <a:endParaRPr lang="x-none" baseline="0" dirty="0" smtClean="0"/>
          </a:p>
          <a:p>
            <a:r>
              <a:rPr lang="x-none" baseline="0" dirty="0" smtClean="0"/>
              <a:t>Zavisno od toga koja od ove tri mogućnosti se koristi u ostatku periode postoji više mogućih režima upravljanja. Generalno se dele na simetrične (ostatak periode koristi drugu aktivnu kombinaciju) i nesimetrične (ostatak periode koristi neku od ostalih 7 kombinacija).</a:t>
            </a:r>
          </a:p>
          <a:p>
            <a:endParaRPr lang="x-none" baseline="0" dirty="0" smtClean="0"/>
          </a:p>
          <a:p>
            <a:r>
              <a:rPr lang="x-none" baseline="0" dirty="0" smtClean="0"/>
              <a:t>Četiri često korišćena režima upravljanja su navedena na slajdu i detaljnije opisani na narednim slajdovima.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16</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dirty="0" smtClean="0"/>
              <a:t>Osnovno nesimetrično upravljanje podrazumeva da se u aktivnom delu periode </a:t>
            </a:r>
            <a:r>
              <a:rPr lang="x-none" b="1" i="1" dirty="0" smtClean="0"/>
              <a:t>T</a:t>
            </a:r>
            <a:r>
              <a:rPr lang="x-none" b="1" i="1" baseline="-25000" dirty="0" smtClean="0"/>
              <a:t>PWM</a:t>
            </a:r>
            <a:r>
              <a:rPr lang="x-none" dirty="0" smtClean="0"/>
              <a:t> koristi aktivna kombinacija T1 i T4 u jednom smeru, odnosno, T2 i T3 u drugom. U neaktivni delu se koristi bilo T1 i T3 ili T2 i T4. Oblik</a:t>
            </a:r>
            <a:r>
              <a:rPr lang="x-none" baseline="0" dirty="0" smtClean="0"/>
              <a:t> signala za dobijanje pozitivnog srednjeg napona na motoru prikazan je na slajdu.</a:t>
            </a:r>
          </a:p>
          <a:p>
            <a:endParaRPr lang="x-none" baseline="0" dirty="0" smtClean="0"/>
          </a:p>
          <a:p>
            <a:r>
              <a:rPr lang="x-none" baseline="0" dirty="0" smtClean="0"/>
              <a:t>U delu literature ovaj način se naziva smer-intenzitet </a:t>
            </a:r>
            <a:r>
              <a:rPr lang="x-none" dirty="0" smtClean="0"/>
              <a:t> jer se često koristi u integrisanim</a:t>
            </a:r>
            <a:r>
              <a:rPr lang="x-none" baseline="0" dirty="0" smtClean="0"/>
              <a:t> kompletnim H-mostovima koji po pravilu imaju dva ulazna signala, jedan se naziva smer (</a:t>
            </a:r>
            <a:r>
              <a:rPr lang="x-none" i="1" baseline="0" dirty="0" smtClean="0"/>
              <a:t>direction</a:t>
            </a:r>
            <a:r>
              <a:rPr lang="x-none" baseline="0" dirty="0" smtClean="0"/>
              <a:t>) ili znak (</a:t>
            </a:r>
            <a:r>
              <a:rPr lang="x-none" i="1" baseline="0" dirty="0" smtClean="0"/>
              <a:t>sign</a:t>
            </a:r>
            <a:r>
              <a:rPr lang="x-none" baseline="0" dirty="0" smtClean="0"/>
              <a:t>), a drugi intenzitet (</a:t>
            </a:r>
            <a:r>
              <a:rPr lang="x-none" i="1" baseline="0" dirty="0" smtClean="0"/>
              <a:t>intensity</a:t>
            </a:r>
            <a:r>
              <a:rPr lang="x-none" baseline="0" dirty="0" smtClean="0"/>
              <a:t>). Prvi, signal smera, određuje da li će se motoru dovoditi pozitivan ili negativan napon. Drug ulaz, na koji se dovodi PWM signal, odnosom </a:t>
            </a:r>
            <a:r>
              <a:rPr lang="x-none" b="1" i="1" baseline="0" dirty="0" smtClean="0">
                <a:sym typeface="Symbol"/>
              </a:rPr>
              <a:t></a:t>
            </a:r>
            <a:r>
              <a:rPr lang="x-none" baseline="0" dirty="0" smtClean="0">
                <a:sym typeface="Symbol"/>
              </a:rPr>
              <a:t>/</a:t>
            </a:r>
            <a:r>
              <a:rPr lang="x-none" b="1" i="1" dirty="0" smtClean="0"/>
              <a:t>T</a:t>
            </a:r>
            <a:r>
              <a:rPr lang="x-none" b="1" i="1" baseline="-25000" dirty="0" smtClean="0"/>
              <a:t>PWM</a:t>
            </a:r>
            <a:r>
              <a:rPr lang="x-none" baseline="0" dirty="0" smtClean="0">
                <a:sym typeface="Symbol"/>
              </a:rPr>
              <a:t> </a:t>
            </a:r>
            <a:r>
              <a:rPr lang="x-none" baseline="0" dirty="0" smtClean="0"/>
              <a:t> određuje srednju vrednost napona na motoru (procenat u odnosu na </a:t>
            </a:r>
            <a:r>
              <a:rPr lang="x-none" b="1" i="1" baseline="0" dirty="0" smtClean="0"/>
              <a:t>V</a:t>
            </a:r>
            <a:r>
              <a:rPr lang="x-none" b="1" i="1" baseline="-25000" dirty="0" smtClean="0"/>
              <a:t>dc</a:t>
            </a:r>
            <a:r>
              <a:rPr lang="x-none" baseline="0" dirty="0" smtClean="0"/>
              <a:t>). Promenom znaka mora se promeniti algoritam uključivanja prekudača!</a:t>
            </a:r>
          </a:p>
          <a:p>
            <a:endParaRPr lang="x-none" baseline="0" dirty="0" smtClean="0"/>
          </a:p>
          <a:p>
            <a:r>
              <a:rPr lang="x-none" baseline="0" dirty="0" smtClean="0"/>
              <a:t>BRZINA OPADANJA STRUJE U OSTATKU PERIODE (posle isteka intervala </a:t>
            </a:r>
            <a:r>
              <a:rPr lang="x-none" b="1" i="1" baseline="0" dirty="0" smtClean="0">
                <a:sym typeface="Symbol"/>
              </a:rPr>
              <a:t></a:t>
            </a:r>
            <a:r>
              <a:rPr lang="x-none" baseline="0" dirty="0" smtClean="0"/>
              <a:t>)</a:t>
            </a:r>
          </a:p>
          <a:p>
            <a:endParaRPr lang="x-none" baseline="0" dirty="0" smtClean="0"/>
          </a:p>
          <a:p>
            <a:r>
              <a:rPr lang="x-none" baseline="0" dirty="0" smtClean="0"/>
              <a:t>Iako brzina opadanja struje zavisi puno od </a:t>
            </a:r>
            <a:r>
              <a:rPr lang="x-none" u="sng" baseline="0" dirty="0" smtClean="0"/>
              <a:t>trenutne vrednosti i znaka</a:t>
            </a:r>
            <a:r>
              <a:rPr lang="x-none" u="none" baseline="0" dirty="0" smtClean="0"/>
              <a:t> </a:t>
            </a:r>
            <a:r>
              <a:rPr lang="x-none" baseline="0" dirty="0" smtClean="0"/>
              <a:t>kontra-elektromotorne sile koju generiše motor i koja zavisi od brzine obrtanja rotora, u literaturi se često sreću dva termina:</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x-none" b="1" baseline="0" dirty="0" smtClean="0"/>
              <a:t>Sporo opadanje </a:t>
            </a:r>
            <a:r>
              <a:rPr lang="x-none" baseline="0" dirty="0" smtClean="0"/>
              <a:t>(</a:t>
            </a:r>
            <a:r>
              <a:rPr lang="x-none" i="1" baseline="0" dirty="0" smtClean="0"/>
              <a:t>slow decay</a:t>
            </a:r>
            <a:r>
              <a:rPr lang="x-none" baseline="0" dirty="0" smtClean="0"/>
              <a:t>) podrazumeva da struja opada zato što je motor u ostatku periode PWM (posle isteka intervala </a:t>
            </a:r>
            <a:r>
              <a:rPr lang="x-none" b="1" i="1" baseline="0" dirty="0" smtClean="0">
                <a:sym typeface="Symbol"/>
              </a:rPr>
              <a:t></a:t>
            </a:r>
            <a:r>
              <a:rPr lang="x-none" baseline="0" dirty="0" smtClean="0"/>
              <a:t>) kratko spojen. Tada je brzina opadanja struje definisana odnosom </a:t>
            </a:r>
            <a:r>
              <a:rPr lang="x-none" b="1" i="1" baseline="0" dirty="0" smtClean="0"/>
              <a:t>V</a:t>
            </a:r>
            <a:r>
              <a:rPr lang="x-none" b="1" i="1" baseline="-25000" dirty="0" smtClean="0"/>
              <a:t>b</a:t>
            </a:r>
            <a:r>
              <a:rPr lang="x-none" sz="800" b="1" i="1" baseline="-25000" dirty="0" smtClean="0"/>
              <a:t> </a:t>
            </a:r>
            <a:r>
              <a:rPr lang="x-none" b="1" i="1" baseline="0" dirty="0" smtClean="0"/>
              <a:t>/L</a:t>
            </a:r>
            <a:r>
              <a:rPr lang="x-none" baseline="0" dirty="0" smtClean="0"/>
              <a:t> gde je </a:t>
            </a:r>
            <a:r>
              <a:rPr lang="x-none" b="1" i="1" baseline="0" dirty="0" smtClean="0"/>
              <a:t>V</a:t>
            </a:r>
            <a:r>
              <a:rPr lang="x-none" b="1" i="1" baseline="-25000" dirty="0" smtClean="0"/>
              <a:t>b</a:t>
            </a:r>
            <a:r>
              <a:rPr lang="x-none" baseline="0" dirty="0" smtClean="0"/>
              <a:t> kontra-elektromotorna sila koju generiše motor (srazmerna brzini obrtanja motora), a </a:t>
            </a:r>
            <a:r>
              <a:rPr lang="x-none" b="1" i="1" baseline="0" dirty="0" smtClean="0"/>
              <a:t>L</a:t>
            </a:r>
            <a:r>
              <a:rPr lang="x-none" baseline="0" dirty="0" smtClean="0"/>
              <a:t> induktivnost motora. Napon izvora </a:t>
            </a:r>
            <a:r>
              <a:rPr lang="x-none" b="1" i="1" baseline="0" dirty="0" smtClean="0"/>
              <a:t>V</a:t>
            </a:r>
            <a:r>
              <a:rPr lang="x-none" b="1" i="1" baseline="-25000" dirty="0" smtClean="0"/>
              <a:t>dc</a:t>
            </a:r>
            <a:r>
              <a:rPr lang="x-none" baseline="0" dirty="0" smtClean="0"/>
              <a:t> </a:t>
            </a:r>
            <a:r>
              <a:rPr lang="x-none" u="sng" baseline="0" dirty="0" smtClean="0"/>
              <a:t>ne učestvuje u kolu u tom delu periode</a:t>
            </a:r>
            <a:r>
              <a:rPr lang="x-none" baseline="0" dirty="0" smtClean="0"/>
              <a:t> odnosno, izvor ne doprinosi brzini opadanja struje.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x-none" baseline="0" dirty="0" smtClean="0"/>
              <a:t>Režim </a:t>
            </a:r>
            <a:r>
              <a:rPr lang="x-none" b="1" baseline="0" dirty="0" smtClean="0"/>
              <a:t>brzog opadanja </a:t>
            </a:r>
            <a:r>
              <a:rPr lang="x-none" baseline="0" dirty="0" smtClean="0"/>
              <a:t>struje (</a:t>
            </a:r>
            <a:r>
              <a:rPr lang="x-none" i="1" baseline="0" dirty="0" smtClean="0"/>
              <a:t>fast decay</a:t>
            </a:r>
            <a:r>
              <a:rPr lang="x-none" baseline="0" dirty="0" smtClean="0"/>
              <a:t>) podrazumeva da se i u ostatku periode PWM (posle isteka intervala </a:t>
            </a:r>
            <a:r>
              <a:rPr lang="x-none" b="1" i="1" baseline="0" dirty="0" smtClean="0">
                <a:sym typeface="Symbol"/>
              </a:rPr>
              <a:t></a:t>
            </a:r>
            <a:r>
              <a:rPr lang="x-none" baseline="0" dirty="0" smtClean="0"/>
              <a:t>) koristi takođe aktivna kombinacija, odnosno, u kolo je uključen i izvor napajanja. Tada je brzina opadanja definisana odnosom </a:t>
            </a:r>
            <a:r>
              <a:rPr lang="x-none" b="1" baseline="0" dirty="0" smtClean="0"/>
              <a:t>(</a:t>
            </a:r>
            <a:r>
              <a:rPr lang="x-none" b="1" i="1" baseline="0" dirty="0" smtClean="0"/>
              <a:t>V</a:t>
            </a:r>
            <a:r>
              <a:rPr lang="x-none" b="1" i="1" baseline="-25000" dirty="0" smtClean="0"/>
              <a:t>b</a:t>
            </a:r>
            <a:r>
              <a:rPr lang="x-none" sz="800" b="1" i="1" baseline="-25000" dirty="0" smtClean="0"/>
              <a:t>  </a:t>
            </a:r>
            <a:r>
              <a:rPr lang="x-none" sz="800" b="1" i="0" baseline="0" dirty="0" smtClean="0">
                <a:sym typeface="Symbol"/>
              </a:rPr>
              <a:t></a:t>
            </a:r>
            <a:r>
              <a:rPr lang="x-none" sz="800" b="1" i="1" baseline="0" dirty="0" smtClean="0"/>
              <a:t> </a:t>
            </a:r>
            <a:r>
              <a:rPr lang="x-none" b="1" i="1" baseline="0" dirty="0" smtClean="0"/>
              <a:t>V</a:t>
            </a:r>
            <a:r>
              <a:rPr lang="x-none" b="1" i="1" baseline="-25000" dirty="0" smtClean="0"/>
              <a:t>dc</a:t>
            </a:r>
            <a:r>
              <a:rPr lang="x-none" b="1" i="0" baseline="0" dirty="0" smtClean="0"/>
              <a:t>)</a:t>
            </a:r>
            <a:r>
              <a:rPr lang="x-none" b="1" i="1" baseline="0" dirty="0" smtClean="0"/>
              <a:t>/L</a:t>
            </a:r>
            <a:r>
              <a:rPr lang="x-none" baseline="0" dirty="0" smtClean="0"/>
              <a:t> , zavisno od toga koja aktivna kombinacije se koristi.</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x-none" baseline="0" dirty="0" smtClean="0"/>
              <a:t>Ponovo, termine „sporo“ i „brzo“ treba shvatiti uslovno jer brzina opadanja zavsi od </a:t>
            </a:r>
            <a:r>
              <a:rPr lang="x-none" b="1" i="1" baseline="0" dirty="0" smtClean="0"/>
              <a:t>V</a:t>
            </a:r>
            <a:r>
              <a:rPr lang="x-none" b="1" i="1" baseline="-25000" dirty="0" smtClean="0"/>
              <a:t>b</a:t>
            </a:r>
            <a:r>
              <a:rPr lang="x-none" sz="800" b="1" i="1" baseline="-25000" dirty="0" smtClean="0"/>
              <a:t> </a:t>
            </a:r>
            <a:r>
              <a:rPr lang="x-none" baseline="0" dirty="0" smtClean="0"/>
              <a:t> koji se menja u toku rada motora.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17</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dirty="0" smtClean="0"/>
              <a:t>Talasni oblik struje kroz motor </a:t>
            </a:r>
            <a:r>
              <a:rPr lang="x-none" u="sng" dirty="0" smtClean="0"/>
              <a:t>u stacionarnom stanju</a:t>
            </a:r>
            <a:r>
              <a:rPr lang="x-none" baseline="0" dirty="0" smtClean="0"/>
              <a:t> (kada se srednja vrednost struje i brzina obrtanja motora ne menja) </a:t>
            </a:r>
            <a:r>
              <a:rPr lang="x-none" dirty="0" smtClean="0"/>
              <a:t>je dat na slajdu.</a:t>
            </a:r>
          </a:p>
          <a:p>
            <a:endParaRPr lang="x-none" dirty="0" smtClean="0"/>
          </a:p>
          <a:p>
            <a:r>
              <a:rPr lang="x-none" dirty="0" smtClean="0"/>
              <a:t>Struja u aktivnom delu periode (koji</a:t>
            </a:r>
            <a:r>
              <a:rPr lang="x-none" baseline="0" dirty="0" smtClean="0"/>
              <a:t> traje </a:t>
            </a:r>
            <a:r>
              <a:rPr lang="x-none" b="1" i="1" baseline="0" dirty="0" smtClean="0">
                <a:sym typeface="Symbol"/>
              </a:rPr>
              <a:t></a:t>
            </a:r>
            <a:r>
              <a:rPr lang="x-none" baseline="0" dirty="0" smtClean="0"/>
              <a:t> )</a:t>
            </a:r>
            <a:r>
              <a:rPr lang="x-none" dirty="0" smtClean="0"/>
              <a:t> raste nagibom (</a:t>
            </a:r>
            <a:r>
              <a:rPr lang="x-none" b="1" i="1" dirty="0" smtClean="0"/>
              <a:t>V</a:t>
            </a:r>
            <a:r>
              <a:rPr lang="x-none" b="1" i="1" baseline="-25000" dirty="0" smtClean="0"/>
              <a:t>dc</a:t>
            </a:r>
            <a:r>
              <a:rPr lang="x-none" b="1" i="1" dirty="0" smtClean="0"/>
              <a:t>-V</a:t>
            </a:r>
            <a:r>
              <a:rPr lang="x-none" b="1" i="1" baseline="-25000" dirty="0" smtClean="0"/>
              <a:t>b</a:t>
            </a:r>
            <a:r>
              <a:rPr lang="x-none" dirty="0" smtClean="0"/>
              <a:t>)</a:t>
            </a:r>
            <a:r>
              <a:rPr lang="x-none" b="1" i="1" dirty="0" smtClean="0"/>
              <a:t>/L  </a:t>
            </a:r>
            <a:r>
              <a:rPr lang="x-none" dirty="0" smtClean="0"/>
              <a:t>definisanim na slajdu. Za interval</a:t>
            </a:r>
            <a:r>
              <a:rPr lang="x-none" dirty="0" smtClean="0">
                <a:sym typeface="Symbol"/>
              </a:rPr>
              <a:t> koliko traje aktivni deo periode struja će porasti za </a:t>
            </a:r>
            <a:r>
              <a:rPr lang="x-none" b="1" i="1" dirty="0" smtClean="0">
                <a:sym typeface="Symbol"/>
              </a:rPr>
              <a:t>I</a:t>
            </a:r>
            <a:r>
              <a:rPr lang="x-none" b="1" i="1" baseline="-25000" dirty="0" smtClean="0">
                <a:sym typeface="Symbol"/>
              </a:rPr>
              <a:t>a </a:t>
            </a:r>
            <a:r>
              <a:rPr lang="x-none" b="0" i="1" baseline="0" dirty="0" smtClean="0">
                <a:sym typeface="Symbol"/>
              </a:rPr>
              <a:t>.</a:t>
            </a:r>
            <a:r>
              <a:rPr lang="x-none" b="1" i="1" baseline="-25000" dirty="0" smtClean="0">
                <a:sym typeface="Symbol"/>
              </a:rPr>
              <a:t> </a:t>
            </a:r>
            <a:r>
              <a:rPr lang="x-none" b="0" i="0" baseline="0" dirty="0" smtClean="0">
                <a:sym typeface="Symbol"/>
              </a:rPr>
              <a:t>Promena struje je proizvod nagiba i trajanja intervala. </a:t>
            </a:r>
          </a:p>
          <a:p>
            <a:r>
              <a:rPr lang="x-none" b="0" i="0" baseline="0" dirty="0" smtClean="0">
                <a:sym typeface="Symbol"/>
              </a:rPr>
              <a:t>S druge strane, u ostatku periode koji traje (</a:t>
            </a:r>
            <a:r>
              <a:rPr lang="x-none" b="1" i="1" baseline="0" dirty="0" smtClean="0">
                <a:sym typeface="Symbol"/>
              </a:rPr>
              <a:t>T</a:t>
            </a:r>
            <a:r>
              <a:rPr lang="x-none" b="1" i="1" baseline="-25000" dirty="0" smtClean="0">
                <a:sym typeface="Symbol"/>
              </a:rPr>
              <a:t>PWM</a:t>
            </a:r>
            <a:r>
              <a:rPr lang="x-none" b="0" i="0" baseline="0" dirty="0" smtClean="0">
                <a:sym typeface="Symbol"/>
              </a:rPr>
              <a:t> - </a:t>
            </a:r>
            <a:r>
              <a:rPr lang="x-none" b="1" i="1" baseline="0" dirty="0" smtClean="0">
                <a:sym typeface="Symbol"/>
              </a:rPr>
              <a:t></a:t>
            </a:r>
            <a:r>
              <a:rPr lang="x-none" b="0" i="0" baseline="0" dirty="0" smtClean="0">
                <a:sym typeface="Symbol"/>
              </a:rPr>
              <a:t> ), struja opada nagibom čija apsolutna vrednost je </a:t>
            </a:r>
            <a:r>
              <a:rPr lang="x-none" b="1" i="1" dirty="0" smtClean="0"/>
              <a:t>V</a:t>
            </a:r>
            <a:r>
              <a:rPr lang="x-none" b="1" i="1" baseline="-25000" dirty="0" smtClean="0"/>
              <a:t>b</a:t>
            </a:r>
            <a:r>
              <a:rPr lang="x-none" sz="800" b="1" i="1" baseline="-25000" dirty="0" smtClean="0"/>
              <a:t> </a:t>
            </a:r>
            <a:r>
              <a:rPr lang="x-none" b="1" i="1" dirty="0" smtClean="0"/>
              <a:t>/L </a:t>
            </a:r>
            <a:r>
              <a:rPr lang="x-none" b="0" i="0" dirty="0" smtClean="0"/>
              <a:t>i za interval koliko traje ovaj deo periode, struja mora da opadne ponovo za isti iznos </a:t>
            </a:r>
            <a:r>
              <a:rPr lang="x-none" b="1" i="1" dirty="0" smtClean="0">
                <a:sym typeface="Symbol"/>
              </a:rPr>
              <a:t>I</a:t>
            </a:r>
            <a:r>
              <a:rPr lang="x-none" b="1" i="1" baseline="-25000" dirty="0" smtClean="0">
                <a:sym typeface="Symbol"/>
              </a:rPr>
              <a:t>a </a:t>
            </a:r>
            <a:r>
              <a:rPr lang="x-none" b="0" i="0" baseline="0" dirty="0" smtClean="0"/>
              <a:t> da se ne bi menjala (podrazumeva se stacionarno stanje). Izjednačavanjem izraza za promenu struje u aktivnom delu i u ostatku periode može se izvesti da u stacionarnom stanju kontra elektromotorna sila mora da bude jednaka srednjoj vrednosti napona koji generiše pretvarač </a:t>
            </a:r>
            <a:r>
              <a:rPr lang="x-none" b="1" i="1" baseline="0" dirty="0" smtClean="0"/>
              <a:t>V</a:t>
            </a:r>
            <a:r>
              <a:rPr lang="x-none" b="1" i="1" baseline="-25000" dirty="0" smtClean="0"/>
              <a:t>b</a:t>
            </a:r>
            <a:r>
              <a:rPr lang="x-none" b="0" i="0" baseline="0" dirty="0" smtClean="0"/>
              <a:t> = </a:t>
            </a:r>
            <a:r>
              <a:rPr lang="x-none" b="1" i="1" baseline="0" dirty="0" smtClean="0"/>
              <a:t>V</a:t>
            </a:r>
            <a:r>
              <a:rPr lang="x-none" b="1" i="1" baseline="-25000" dirty="0" smtClean="0"/>
              <a:t>aSR</a:t>
            </a:r>
            <a:r>
              <a:rPr lang="x-none" b="0" i="0" baseline="0" dirty="0" smtClean="0"/>
              <a:t>. Ova jednakost je logičan uslov ravnoteže koja je potrebna da bi se došlodo stacionarnog stanja. Dokle god je </a:t>
            </a:r>
            <a:r>
              <a:rPr lang="x-none" b="1" i="1" baseline="0" dirty="0" smtClean="0"/>
              <a:t>V</a:t>
            </a:r>
            <a:r>
              <a:rPr lang="x-none" b="1" i="1" baseline="-25000" dirty="0" smtClean="0"/>
              <a:t>aSR </a:t>
            </a:r>
            <a:r>
              <a:rPr lang="x-none" b="0" i="0" baseline="0" dirty="0" smtClean="0"/>
              <a:t>&gt; </a:t>
            </a:r>
            <a:r>
              <a:rPr lang="x-none" b="1" i="1" baseline="0" dirty="0" smtClean="0"/>
              <a:t>V</a:t>
            </a:r>
            <a:r>
              <a:rPr lang="x-none" b="1" i="1" baseline="-25000" dirty="0" smtClean="0"/>
              <a:t>b</a:t>
            </a:r>
            <a:r>
              <a:rPr lang="x-none" b="0" i="0" baseline="0" dirty="0" smtClean="0"/>
              <a:t> postoji struja ka motoru koja pravi pozitivan moment koji ubrzava obrtanje rotora. Veća brzna obrtanja čini da </a:t>
            </a:r>
            <a:r>
              <a:rPr lang="x-none" b="1" i="1" baseline="0" dirty="0" smtClean="0"/>
              <a:t>V</a:t>
            </a:r>
            <a:r>
              <a:rPr lang="x-none" b="1" i="1" baseline="-25000" dirty="0" smtClean="0"/>
              <a:t>b</a:t>
            </a:r>
            <a:r>
              <a:rPr lang="x-none" b="0" i="0" baseline="0" dirty="0" smtClean="0"/>
              <a:t>  raste i tako sve dok se naponi ne izjednače. Slično je i ako bi bilo </a:t>
            </a:r>
            <a:r>
              <a:rPr lang="x-none" b="1" i="1" baseline="0" dirty="0" smtClean="0"/>
              <a:t>V</a:t>
            </a:r>
            <a:r>
              <a:rPr lang="x-none" b="1" i="1" baseline="-25000" dirty="0" smtClean="0"/>
              <a:t>aSR </a:t>
            </a:r>
            <a:r>
              <a:rPr lang="x-none" b="0" i="0" baseline="0" dirty="0" smtClean="0"/>
              <a:t>&lt; </a:t>
            </a:r>
            <a:r>
              <a:rPr lang="x-none" b="1" i="1" baseline="0" dirty="0" smtClean="0"/>
              <a:t>V</a:t>
            </a:r>
            <a:r>
              <a:rPr lang="x-none" b="1" i="1" baseline="-25000" dirty="0" smtClean="0"/>
              <a:t>b</a:t>
            </a:r>
            <a:r>
              <a:rPr lang="x-none" b="0" i="0" baseline="0" dirty="0" smtClean="0"/>
              <a:t> . U tom slučaju, postoji struja ka izvoru, motor koči, brzina obrtanja se smanjuje, pa se smanjuje i </a:t>
            </a:r>
            <a:r>
              <a:rPr lang="x-none" b="1" i="1" baseline="0" dirty="0" smtClean="0"/>
              <a:t>V</a:t>
            </a:r>
            <a:r>
              <a:rPr lang="x-none" b="1" i="1" baseline="-25000" dirty="0" smtClean="0"/>
              <a:t>b</a:t>
            </a:r>
            <a:r>
              <a:rPr lang="x-none" b="0" i="0" baseline="0" dirty="0" smtClean="0"/>
              <a:t> sve dok se ne uspostavi ravnoteža.</a:t>
            </a:r>
          </a:p>
          <a:p>
            <a:endParaRPr lang="x-none" b="0" i="0" baseline="0" dirty="0" smtClean="0"/>
          </a:p>
          <a:p>
            <a:r>
              <a:rPr lang="x-none" b="0" i="0" baseline="0" dirty="0" smtClean="0"/>
              <a:t>Zamenom izraza za </a:t>
            </a:r>
            <a:r>
              <a:rPr lang="x-none" b="1" i="1" baseline="0" dirty="0" smtClean="0"/>
              <a:t>V</a:t>
            </a:r>
            <a:r>
              <a:rPr lang="x-none" b="1" i="1" baseline="-25000" dirty="0" smtClean="0"/>
              <a:t>b</a:t>
            </a:r>
            <a:r>
              <a:rPr lang="x-none" b="0" i="0" baseline="0" dirty="0" smtClean="0"/>
              <a:t> u izraz za </a:t>
            </a:r>
            <a:r>
              <a:rPr lang="x-none" b="1" i="1" dirty="0" smtClean="0">
                <a:sym typeface="Symbol"/>
              </a:rPr>
              <a:t>I</a:t>
            </a:r>
            <a:r>
              <a:rPr lang="x-none" b="1" i="1" baseline="-25000" dirty="0" smtClean="0">
                <a:sym typeface="Symbol"/>
              </a:rPr>
              <a:t>a </a:t>
            </a:r>
            <a:r>
              <a:rPr lang="x-none" b="0" i="0" baseline="0" dirty="0" smtClean="0"/>
              <a:t>, dobija se izraz za </a:t>
            </a:r>
            <a:r>
              <a:rPr lang="x-none" b="1" i="1" dirty="0" smtClean="0">
                <a:sym typeface="Symbol"/>
              </a:rPr>
              <a:t>I</a:t>
            </a:r>
            <a:r>
              <a:rPr lang="x-none" b="1" i="1" baseline="-25000" dirty="0" smtClean="0">
                <a:sym typeface="Symbol"/>
              </a:rPr>
              <a:t>a </a:t>
            </a:r>
            <a:r>
              <a:rPr lang="x-none" b="0" i="0" baseline="0" dirty="0" smtClean="0"/>
              <a:t> u funkciji </a:t>
            </a:r>
            <a:r>
              <a:rPr lang="x-none" b="1" i="1" baseline="0" dirty="0" smtClean="0">
                <a:sym typeface="Symbol"/>
              </a:rPr>
              <a:t></a:t>
            </a:r>
            <a:r>
              <a:rPr lang="x-none" b="0" i="0" baseline="0" dirty="0" smtClean="0"/>
              <a:t>. Dakle, talasnost je različita za različitu vrednost intervala </a:t>
            </a:r>
            <a:r>
              <a:rPr lang="x-none" b="1" i="1" baseline="0" dirty="0" smtClean="0">
                <a:sym typeface="Symbol"/>
              </a:rPr>
              <a:t></a:t>
            </a:r>
            <a:r>
              <a:rPr lang="x-none" b="0" i="0" baseline="0" dirty="0" smtClean="0"/>
              <a:t>. Maksimalna talasnost (maksimom ovog izraza) je za </a:t>
            </a:r>
            <a:r>
              <a:rPr lang="x-none" b="1" i="1" baseline="0" dirty="0" smtClean="0">
                <a:sym typeface="Symbol"/>
              </a:rPr>
              <a:t> </a:t>
            </a:r>
            <a:r>
              <a:rPr lang="x-none" b="0" i="0" baseline="0" dirty="0" smtClean="0"/>
              <a:t>=</a:t>
            </a:r>
            <a:r>
              <a:rPr lang="x-none" b="1" i="1" baseline="0" smtClean="0">
                <a:sym typeface="Symbol"/>
              </a:rPr>
              <a:t>T</a:t>
            </a:r>
            <a:r>
              <a:rPr lang="x-none" b="1" i="1" baseline="-25000" smtClean="0">
                <a:sym typeface="Symbol"/>
              </a:rPr>
              <a:t>PWM</a:t>
            </a:r>
            <a:r>
              <a:rPr lang="x-none" b="1" i="1" baseline="0" smtClean="0">
                <a:sym typeface="Symbol"/>
              </a:rPr>
              <a:t>/</a:t>
            </a:r>
            <a:r>
              <a:rPr lang="x-none" b="0" i="0" baseline="0" smtClean="0">
                <a:sym typeface="Symbol"/>
              </a:rPr>
              <a:t>2.</a:t>
            </a:r>
            <a:endParaRPr lang="sr-Latn-CS" b="0" i="0" baseline="0" dirty="0" smtClean="0">
              <a:sym typeface="Symbol"/>
            </a:endParaRPr>
          </a:p>
          <a:p>
            <a:endParaRPr lang="sr-Latn-CS" b="0" i="0" baseline="0" dirty="0" smtClean="0">
              <a:sym typeface="Symbol"/>
            </a:endParaRPr>
          </a:p>
          <a:p>
            <a:r>
              <a:rPr lang="sr-Latn-CS" b="0" i="0" baseline="0" dirty="0" smtClean="0">
                <a:sym typeface="Symbol"/>
              </a:rPr>
              <a:t>Iz izraza za amplitudu talasnosti vidi se da je talasnost manja ako je </a:t>
            </a:r>
            <a:r>
              <a:rPr lang="x-none" b="1" i="1" baseline="0" smtClean="0">
                <a:sym typeface="Symbol"/>
              </a:rPr>
              <a:t></a:t>
            </a:r>
            <a:r>
              <a:rPr lang="sr-Latn-CS" b="1" i="1" baseline="0" dirty="0" smtClean="0">
                <a:sym typeface="Symbol"/>
              </a:rPr>
              <a:t>  </a:t>
            </a:r>
            <a:r>
              <a:rPr lang="sr-Latn-CS" b="0" i="0" baseline="0" dirty="0" smtClean="0">
                <a:sym typeface="Symbol"/>
              </a:rPr>
              <a:t>malo prema</a:t>
            </a:r>
            <a:r>
              <a:rPr lang="sr-Latn-CS" b="1" i="1" baseline="0" dirty="0" smtClean="0">
                <a:sym typeface="Symbol"/>
              </a:rPr>
              <a:t> </a:t>
            </a:r>
            <a:r>
              <a:rPr lang="x-none" b="1" i="1" baseline="0" smtClean="0">
                <a:sym typeface="Symbol"/>
              </a:rPr>
              <a:t>T</a:t>
            </a:r>
            <a:r>
              <a:rPr lang="x-none" b="1" i="1" baseline="-25000" smtClean="0">
                <a:sym typeface="Symbol"/>
              </a:rPr>
              <a:t>PWM</a:t>
            </a:r>
            <a:r>
              <a:rPr lang="sr-Latn-CS" b="1" i="1" baseline="-25000" dirty="0" smtClean="0">
                <a:sym typeface="Symbol"/>
              </a:rPr>
              <a:t> </a:t>
            </a:r>
            <a:r>
              <a:rPr lang="sr-Latn-CS" b="0" i="0" baseline="0" dirty="0" smtClean="0">
                <a:sym typeface="Symbol"/>
              </a:rPr>
              <a:t>ili blisko </a:t>
            </a:r>
            <a:r>
              <a:rPr lang="x-none" b="1" i="1" baseline="0" smtClean="0">
                <a:sym typeface="Symbol"/>
              </a:rPr>
              <a:t>T</a:t>
            </a:r>
            <a:r>
              <a:rPr lang="x-none" b="1" i="1" baseline="-25000" smtClean="0">
                <a:sym typeface="Symbol"/>
              </a:rPr>
              <a:t>PWM</a:t>
            </a:r>
            <a:r>
              <a:rPr lang="sr-Latn-CS" b="0" i="0" baseline="0" dirty="0" smtClean="0">
                <a:sym typeface="Symbol"/>
              </a:rPr>
              <a:t>, a da struja ima najveću talasnost za </a:t>
            </a:r>
            <a:r>
              <a:rPr lang="x-none" b="1" i="1" baseline="0" smtClean="0">
                <a:sym typeface="Symbol"/>
              </a:rPr>
              <a:t></a:t>
            </a:r>
            <a:r>
              <a:rPr lang="sr-Latn-CS" b="1" i="1" baseline="0" dirty="0" smtClean="0">
                <a:sym typeface="Symbol"/>
              </a:rPr>
              <a:t> </a:t>
            </a:r>
            <a:r>
              <a:rPr lang="sr-Latn-CS" b="0" i="0" baseline="0" dirty="0" smtClean="0">
                <a:sym typeface="Symbol"/>
              </a:rPr>
              <a:t>=50%. Maksimalna talasnost, što je i krajnje očekivano zavisi direktno od </a:t>
            </a:r>
            <a:r>
              <a:rPr lang="x-none" b="1" i="1" baseline="0" smtClean="0">
                <a:sym typeface="Symbol"/>
              </a:rPr>
              <a:t>T</a:t>
            </a:r>
            <a:r>
              <a:rPr lang="x-none" b="1" i="1" baseline="-25000" smtClean="0">
                <a:sym typeface="Symbol"/>
              </a:rPr>
              <a:t>PWM</a:t>
            </a:r>
            <a:r>
              <a:rPr lang="sr-Latn-CS" b="0" i="0" baseline="0" dirty="0" smtClean="0">
                <a:sym typeface="Symbol"/>
              </a:rPr>
              <a:t> i </a:t>
            </a:r>
            <a:r>
              <a:rPr lang="x-none" b="1" i="1" smtClean="0"/>
              <a:t>V</a:t>
            </a:r>
            <a:r>
              <a:rPr lang="x-none" b="1" i="1" baseline="-25000" smtClean="0"/>
              <a:t>dc</a:t>
            </a:r>
            <a:r>
              <a:rPr lang="sr-Latn-CS" b="0" i="0" baseline="0" dirty="0" smtClean="0">
                <a:sym typeface="Symbol"/>
              </a:rPr>
              <a:t> , a obrnuto je proporcionalna induktivnosti </a:t>
            </a:r>
            <a:r>
              <a:rPr lang="sr-Latn-CS" b="1" i="1" baseline="0" dirty="0" smtClean="0">
                <a:sym typeface="Symbol"/>
              </a:rPr>
              <a:t>L</a:t>
            </a:r>
            <a:r>
              <a:rPr lang="sr-Latn-CS" b="0" i="0" baseline="0" dirty="0" smtClean="0">
                <a:sym typeface="Symbol"/>
              </a:rPr>
              <a:t>. I zaista, veća perioda (manja učestanost) impulsno-širinske modulacije će povećati talasnost za isti motor. Isto tako, veći napon napajanja, od koga direktno zavisi nagib porasta struje, povećava  amplitudu talasnosti struje. S druge strane, motori sa većom induktivnošću će pri istom naponu napajanja i istoj učestanosti PWM, imati manju talasnost.</a:t>
            </a:r>
          </a:p>
          <a:p>
            <a:endParaRPr lang="sr-Latn-CS" b="0" i="0" baseline="0" dirty="0" smtClean="0">
              <a:sym typeface="Symbol"/>
            </a:endParaRPr>
          </a:p>
          <a:p>
            <a:r>
              <a:rPr lang="sr-Latn-CS" b="0" i="0" baseline="0" dirty="0" smtClean="0">
                <a:sym typeface="Symbol"/>
              </a:rPr>
              <a:t>Da napomenemo još jednom, ova analiza se odnosi samo na </a:t>
            </a:r>
            <a:r>
              <a:rPr lang="sr-Latn-CS" b="0" i="0" u="sng" baseline="0" dirty="0" smtClean="0">
                <a:sym typeface="Symbol"/>
              </a:rPr>
              <a:t>STACIONARNO STANJE</a:t>
            </a:r>
            <a:r>
              <a:rPr lang="sr-Latn-CS" b="0" i="0" baseline="0" dirty="0" smtClean="0">
                <a:sym typeface="Symbol"/>
              </a:rPr>
              <a:t>, u kome nema promene brzine obrtanja niti promene srednje vrednosti struje kroz motor.</a:t>
            </a:r>
          </a:p>
          <a:p>
            <a:endParaRPr lang="x-none" b="0" i="0" baseline="0" dirty="0" smtClean="0">
              <a:sym typeface="Symbol"/>
            </a:endParaRPr>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18</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x-none" b="0" i="0" baseline="0" dirty="0" smtClean="0">
              <a:sym typeface="Symbol"/>
            </a:endParaRPr>
          </a:p>
          <a:p>
            <a:r>
              <a:rPr lang="x-none" b="0" i="0" baseline="0" dirty="0" smtClean="0">
                <a:sym typeface="Symbol"/>
              </a:rPr>
              <a:t>POVRATNA STRUJA</a:t>
            </a:r>
          </a:p>
          <a:p>
            <a:endParaRPr lang="x-none" b="0" i="0" baseline="0" dirty="0" smtClean="0">
              <a:sym typeface="Symbol"/>
            </a:endParaRPr>
          </a:p>
          <a:p>
            <a:r>
              <a:rPr lang="x-none" b="0" i="0" baseline="0" dirty="0" smtClean="0">
                <a:sym typeface="Symbol"/>
              </a:rPr>
              <a:t>Ako je srednja vrednost struje mala (manja od polovine talasnosti) kao što je to na slici, struja u jednom delu periode menja znak (označeno crvenom bojom). U ovom režimu prekidači koji su uključeni provode u oba smera što ne predstavlja problem prekidačima ne bazi MOSFET-a. U slučaju prekidača se tranzistorima tipa IGBT struja ne može da teče kroz tranzistor u suprotnom smeru i ostaje na nuli (kao u prvoj modifikaciji nesimetričnog upravljanja opisanoj na narednim slajdovima). Ova negativna struja ne predstavlja neki problem u pasivnom delu PWM periode, međutim u prvom, aktivnom, delu periode, motor je priključen na izvor i ta negativna struja će poteći ka izvoru. Ova struja se naziva još i </a:t>
            </a:r>
            <a:r>
              <a:rPr lang="x-none" b="1" i="0" baseline="0" dirty="0" smtClean="0">
                <a:sym typeface="Symbol"/>
              </a:rPr>
              <a:t>rekuperativnom</a:t>
            </a:r>
            <a:r>
              <a:rPr lang="x-none" b="0" i="0" baseline="0" dirty="0" smtClean="0">
                <a:sym typeface="Symbol"/>
              </a:rPr>
              <a:t> strujom i osim u nekim slučajevima (na primer, napajanje iz punive baterije), predstavlja problem. Recimo, ako je napon izvora dobijen pomoću Grecovog ispravljača ta struja ne može da se vrati u izvor. Neophodno je da paralelno izvoru povezati kondenzator koji bi prihvatio ovu povratnu struju. Kapacitivnost kondenzatora mora biti dovoljno velika da varijacije napona dobijene kao posledica rekuperativne struje budu prihvatljive. </a:t>
            </a:r>
          </a:p>
          <a:p>
            <a:endParaRPr lang="sr-Latn-CS" b="0" i="0" baseline="0" dirty="0" smtClean="0">
              <a:sym typeface="Symbol"/>
            </a:endParaRPr>
          </a:p>
          <a:p>
            <a:r>
              <a:rPr lang="sr-Latn-CS" b="0" i="0" baseline="0" dirty="0" smtClean="0">
                <a:sym typeface="Symbol"/>
              </a:rPr>
              <a:t>Treba naglasiti i da se ovde radi o struji koja u delu periode teče ka izvoru iako je sistem u motornom režimu (električna energija se pretvara u mehaničku). U stanju kočenja kada se mehanička energija, dovedena spolja, pretvara u električnu, “normalan” smer struje je ka izvoru!</a:t>
            </a:r>
            <a:endParaRPr lang="x-none" b="0" i="0" baseline="0" smtClean="0">
              <a:sym typeface="Symbol"/>
            </a:endParaRPr>
          </a:p>
          <a:p>
            <a:endParaRPr lang="x-none" b="0" i="0" baseline="0" dirty="0" smtClean="0"/>
          </a:p>
          <a:p>
            <a:endParaRPr lang="en-US" b="0" i="0" baseline="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19</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20</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dirty="0" smtClean="0"/>
              <a:t>Modifikacija nesimetričnog upravljanja,</a:t>
            </a:r>
            <a:r>
              <a:rPr lang="x-none" baseline="0" dirty="0" smtClean="0"/>
              <a:t> napravljena prvenstveno da se izbegne povratna struja.</a:t>
            </a:r>
          </a:p>
          <a:p>
            <a:r>
              <a:rPr lang="x-none" dirty="0" smtClean="0"/>
              <a:t>Ativni deo periode</a:t>
            </a:r>
            <a:r>
              <a:rPr lang="x-none" baseline="0" dirty="0" smtClean="0"/>
              <a:t> </a:t>
            </a:r>
            <a:r>
              <a:rPr lang="x-none" dirty="0" smtClean="0"/>
              <a:t>PWM je isti kao kod originalnog - uključeni T1 i T4 (T2 i T3 za generisanje negativnog napona). U drugom delu periode uključuje se samo T1, a T3 se ne uključuje, već se koristi dioda D3. Dok je struja kroz motor pozitivna, sve jedno je da li je uključen tranzistor (dioda će provesti struju i</a:t>
            </a:r>
            <a:r>
              <a:rPr lang="x-none" baseline="0" dirty="0" smtClean="0"/>
              <a:t> ako se tranzistor ne uključi). Međutim, kad struja treba da promeni smer, dioda se sama isključi i struja ostaje 0. Na taj način se sprečava da kad počne aktivni deo struja teče ka izvoru (na početku aktivnog dela, kada se motor poveže za izvor, struja kroz motor je 0)</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21</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Originalni PWM signal se dovodi na T1, a na T2 se dovodi invertovan PWM signal. Na T4 se dovodi isti signal kao na T1, samo pomeren za polovinu periode </a:t>
            </a:r>
            <a:r>
              <a:rPr lang="sr-Latn-CS" b="1" i="1" dirty="0" smtClean="0"/>
              <a:t>T</a:t>
            </a:r>
            <a:r>
              <a:rPr lang="sr-Latn-CS" b="1" i="1" baseline="-25000" dirty="0" smtClean="0"/>
              <a:t>PWM</a:t>
            </a:r>
            <a:r>
              <a:rPr lang="sr-Latn-CS" i="1" baseline="-25000" dirty="0" smtClean="0"/>
              <a:t> </a:t>
            </a:r>
            <a:r>
              <a:rPr lang="sr-Latn-CS" dirty="0" smtClean="0"/>
              <a:t>. Signal na T3 je invertovan signal sa T4.</a:t>
            </a:r>
          </a:p>
          <a:p>
            <a:endParaRPr lang="sr-Latn-CS" dirty="0" smtClean="0"/>
          </a:p>
          <a:p>
            <a:r>
              <a:rPr lang="sr-Latn-CS" dirty="0" smtClean="0"/>
              <a:t>Interesantna, i često korišćena,</a:t>
            </a:r>
            <a:r>
              <a:rPr lang="sr-Latn-CS" baseline="0" dirty="0" smtClean="0"/>
              <a:t> modifikacija nesimetrične topologije koja ima dosta prednosti u odnosu na prethodno opisane. Osnovne su:</a:t>
            </a:r>
          </a:p>
          <a:p>
            <a:pPr>
              <a:buFont typeface="Wingdings" pitchFamily="2" charset="2"/>
              <a:buChar char="§"/>
            </a:pPr>
            <a:r>
              <a:rPr lang="sr-Latn-CS" b="1" baseline="0" dirty="0" smtClean="0"/>
              <a:t> Kontinualan prolazak kroz nulu. </a:t>
            </a:r>
            <a:r>
              <a:rPr lang="sr-Latn-CS" baseline="0" dirty="0" smtClean="0"/>
              <a:t>Pri promeni znaka ne menja se topologija. Širinska modulacija preko 50% pravi pozitivan napon (srednja vrednost napona na potrošaču je pozitivna). Kada je PWM ispod 50%, srednja vrednost napona na potrošaču je negativana, a kad je tačno 50% srednja vrednost napona na potrošaču je nula.</a:t>
            </a:r>
          </a:p>
          <a:p>
            <a:pPr>
              <a:buFont typeface="Wingdings" pitchFamily="2" charset="2"/>
              <a:buChar char="§"/>
            </a:pPr>
            <a:r>
              <a:rPr lang="sr-Latn-CS" b="1" baseline="0" dirty="0" smtClean="0"/>
              <a:t> Ravnomerno opterećenje tranzistora.</a:t>
            </a:r>
            <a:r>
              <a:rPr lang="sr-Latn-CS" baseline="0" dirty="0" smtClean="0"/>
              <a:t> Tranzistori T2/T4 i T1/T3 se podjednako koriste u neaktivnom delu modulacije.</a:t>
            </a:r>
          </a:p>
          <a:p>
            <a:pPr>
              <a:buFont typeface="Wingdings" pitchFamily="2" charset="2"/>
              <a:buChar char="§"/>
            </a:pPr>
            <a:r>
              <a:rPr lang="sr-Latn-CS" b="1" baseline="0" dirty="0" smtClean="0"/>
              <a:t> Efektivo dvostruka učestanost </a:t>
            </a:r>
            <a:r>
              <a:rPr lang="sr-Latn-CS" b="1" i="1" baseline="0" dirty="0" smtClean="0"/>
              <a:t>f</a:t>
            </a:r>
            <a:r>
              <a:rPr lang="sr-Latn-CS" b="1" i="1" baseline="-25000" dirty="0" smtClean="0"/>
              <a:t>PWM</a:t>
            </a:r>
            <a:r>
              <a:rPr lang="sr-Latn-CS" baseline="0" dirty="0" smtClean="0"/>
              <a:t> na potrošaču u odnosu na originalnu.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22</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sr-Latn-CS" baseline="0" dirty="0" smtClean="0"/>
              <a:t>Pri promeni znaka ne menja se topologija. Širinska modulacija preko 50% pravi pozitivan napon (srednja vrednost napona na potrošaču je pozitivna). Kada je PWM ispod 50%, srednja vrednost napona na potrošaču je negativana, a kad je tačno 50% srednja vrednost napona na potrošaču je nula.</a:t>
            </a:r>
          </a:p>
          <a:p>
            <a:pPr>
              <a:buFont typeface="Wingdings" pitchFamily="2" charset="2"/>
              <a:buNone/>
            </a:pPr>
            <a:r>
              <a:rPr lang="sr-Latn-CS" baseline="0" dirty="0" smtClean="0"/>
              <a:t>Srednja vrednost napona u procentima je : </a:t>
            </a:r>
          </a:p>
          <a:p>
            <a:pPr>
              <a:buFont typeface="Wingdings" pitchFamily="2" charset="2"/>
              <a:buNone/>
            </a:pPr>
            <a:endParaRPr lang="sr-Latn-CS" baseline="0" dirty="0" smtClean="0"/>
          </a:p>
          <a:p>
            <a:pPr>
              <a:buFont typeface="Wingdings" pitchFamily="2" charset="2"/>
              <a:buNone/>
            </a:pPr>
            <a:r>
              <a:rPr lang="sr-Latn-CS" b="1" i="1" baseline="0" dirty="0" smtClean="0"/>
              <a:t>V</a:t>
            </a:r>
            <a:r>
              <a:rPr lang="sr-Latn-CS" b="1" i="1" baseline="-25000" dirty="0" smtClean="0"/>
              <a:t>aSR</a:t>
            </a:r>
            <a:r>
              <a:rPr lang="sr-Latn-CS" baseline="0" dirty="0" smtClean="0"/>
              <a:t> </a:t>
            </a:r>
            <a:r>
              <a:rPr lang="en-US" baseline="0" dirty="0" smtClean="0"/>
              <a:t>[</a:t>
            </a:r>
            <a:r>
              <a:rPr lang="x-none" baseline="0" dirty="0" smtClean="0"/>
              <a:t>%</a:t>
            </a:r>
            <a:r>
              <a:rPr lang="en-US" baseline="0" dirty="0" smtClean="0"/>
              <a:t>] </a:t>
            </a:r>
            <a:r>
              <a:rPr lang="x-none" baseline="0" dirty="0" smtClean="0"/>
              <a:t>= 2</a:t>
            </a:r>
            <a:r>
              <a:rPr lang="x-none" baseline="0" dirty="0" smtClean="0">
                <a:sym typeface="Symbol"/>
              </a:rPr>
              <a:t></a:t>
            </a:r>
            <a:r>
              <a:rPr lang="x-none" baseline="0" dirty="0" smtClean="0"/>
              <a:t>(</a:t>
            </a:r>
            <a:r>
              <a:rPr lang="x-none" b="1" i="1" baseline="0" dirty="0" smtClean="0"/>
              <a:t>PWM</a:t>
            </a:r>
            <a:r>
              <a:rPr lang="x-none" baseline="0" dirty="0" smtClean="0"/>
              <a:t> </a:t>
            </a:r>
            <a:r>
              <a:rPr lang="en-US" baseline="0" dirty="0" smtClean="0"/>
              <a:t>[</a:t>
            </a:r>
            <a:r>
              <a:rPr lang="x-none" baseline="0" dirty="0" smtClean="0"/>
              <a:t>%</a:t>
            </a:r>
            <a:r>
              <a:rPr lang="en-US" baseline="0" dirty="0" smtClean="0"/>
              <a:t>]</a:t>
            </a:r>
            <a:r>
              <a:rPr lang="x-none" baseline="0" dirty="0" smtClean="0"/>
              <a:t> – 50), </a:t>
            </a:r>
          </a:p>
          <a:p>
            <a:pPr>
              <a:buFont typeface="Wingdings" pitchFamily="2" charset="2"/>
              <a:buNone/>
            </a:pPr>
            <a:endParaRPr lang="x-none" baseline="0" dirty="0" smtClean="0"/>
          </a:p>
          <a:p>
            <a:pPr>
              <a:buFont typeface="Wingdings" pitchFamily="2" charset="2"/>
              <a:buNone/>
            </a:pPr>
            <a:r>
              <a:rPr lang="x-none" baseline="0" dirty="0" smtClean="0"/>
              <a:t>gde je </a:t>
            </a:r>
            <a:r>
              <a:rPr lang="sr-Latn-CS" b="1" i="1" baseline="0" dirty="0" smtClean="0"/>
              <a:t>V</a:t>
            </a:r>
            <a:r>
              <a:rPr lang="sr-Latn-CS" b="1" i="1" baseline="-25000" dirty="0" smtClean="0"/>
              <a:t>aSR</a:t>
            </a:r>
            <a:r>
              <a:rPr lang="sr-Latn-CS" baseline="0" dirty="0" smtClean="0"/>
              <a:t> </a:t>
            </a:r>
            <a:r>
              <a:rPr lang="en-US" baseline="0" dirty="0" smtClean="0"/>
              <a:t>[</a:t>
            </a:r>
            <a:r>
              <a:rPr lang="x-none" baseline="0" dirty="0" smtClean="0"/>
              <a:t>%</a:t>
            </a:r>
            <a:r>
              <a:rPr lang="en-US" baseline="0" dirty="0" smtClean="0"/>
              <a:t>]</a:t>
            </a:r>
            <a:r>
              <a:rPr lang="x-none" baseline="0" dirty="0" smtClean="0"/>
              <a:t> = (</a:t>
            </a:r>
            <a:r>
              <a:rPr lang="sr-Latn-CS" b="1" i="1" baseline="0" dirty="0" smtClean="0"/>
              <a:t>V</a:t>
            </a:r>
            <a:r>
              <a:rPr lang="sr-Latn-CS" b="1" i="1" baseline="-25000" dirty="0" smtClean="0"/>
              <a:t>aSR</a:t>
            </a:r>
            <a:r>
              <a:rPr lang="x-none" b="1" i="1" baseline="0" dirty="0" smtClean="0"/>
              <a:t>/V</a:t>
            </a:r>
            <a:r>
              <a:rPr lang="x-none" b="1" i="1" baseline="-25000" dirty="0" smtClean="0"/>
              <a:t>dc</a:t>
            </a:r>
            <a:r>
              <a:rPr lang="x-none" b="0" i="0" baseline="0" dirty="0" smtClean="0"/>
              <a:t>)</a:t>
            </a:r>
            <a:r>
              <a:rPr lang="x-none" baseline="0" dirty="0" smtClean="0">
                <a:sym typeface="Symbol"/>
              </a:rPr>
              <a:t>100%</a:t>
            </a:r>
          </a:p>
          <a:p>
            <a:pPr>
              <a:buFont typeface="Wingdings" pitchFamily="2" charset="2"/>
              <a:buNone/>
            </a:pPr>
            <a:r>
              <a:rPr lang="x-none" baseline="0" dirty="0" smtClean="0">
                <a:sym typeface="Symbol"/>
              </a:rPr>
              <a:t>i       </a:t>
            </a:r>
            <a:r>
              <a:rPr lang="x-none" b="1" i="1" baseline="0" dirty="0" smtClean="0"/>
              <a:t>PWM</a:t>
            </a:r>
            <a:r>
              <a:rPr lang="x-none" baseline="0" dirty="0" smtClean="0"/>
              <a:t> </a:t>
            </a:r>
            <a:r>
              <a:rPr lang="en-US" baseline="0" dirty="0" smtClean="0"/>
              <a:t>[</a:t>
            </a:r>
            <a:r>
              <a:rPr lang="x-none" baseline="0" dirty="0" smtClean="0"/>
              <a:t>%</a:t>
            </a:r>
            <a:r>
              <a:rPr lang="en-US" baseline="0" dirty="0" smtClean="0"/>
              <a:t>]</a:t>
            </a:r>
            <a:r>
              <a:rPr lang="x-none" baseline="0" dirty="0" smtClean="0"/>
              <a:t> = (</a:t>
            </a:r>
            <a:r>
              <a:rPr lang="x-none" b="1" i="1" baseline="0" dirty="0" smtClean="0">
                <a:sym typeface="Symbol"/>
              </a:rPr>
              <a:t>/T</a:t>
            </a:r>
            <a:r>
              <a:rPr lang="x-none" b="1" i="1" baseline="-25000" dirty="0" smtClean="0">
                <a:sym typeface="Symbol"/>
              </a:rPr>
              <a:t>PWM</a:t>
            </a:r>
            <a:r>
              <a:rPr lang="x-none" baseline="0" dirty="0" smtClean="0"/>
              <a:t>)</a:t>
            </a:r>
            <a:r>
              <a:rPr lang="x-none" baseline="0" dirty="0" smtClean="0">
                <a:sym typeface="Symbol"/>
              </a:rPr>
              <a:t>100% </a:t>
            </a:r>
            <a:endParaRPr lang="en-US" b="0" i="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23</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dirty="0" smtClean="0"/>
              <a:t>Simetrično upravljanje u toku periode PWM,</a:t>
            </a:r>
            <a:r>
              <a:rPr lang="x-none" baseline="0" dirty="0" smtClean="0"/>
              <a:t> po isteku prvog, aktivnog dela, u drugom delu koristi ponovo aktivnu kambinaciju, suprotnu od one koja je korišćena u prvom delu.</a:t>
            </a:r>
          </a:p>
          <a:p>
            <a:endParaRPr lang="x-none" baseline="0" dirty="0" smtClean="0"/>
          </a:p>
          <a:p>
            <a:r>
              <a:rPr lang="x-none" baseline="0" dirty="0" smtClean="0"/>
              <a:t>Ovo je režim brzog opadanja struje (</a:t>
            </a:r>
            <a:r>
              <a:rPr lang="x-none" i="1" baseline="0" dirty="0" smtClean="0"/>
              <a:t>fast decay</a:t>
            </a:r>
            <a:r>
              <a:rPr lang="x-none" baseline="0" dirty="0" smtClean="0"/>
              <a:t>) (vidi </a:t>
            </a:r>
            <a:r>
              <a:rPr lang="x-none" baseline="0" smtClean="0"/>
              <a:t>slajd 1</a:t>
            </a:r>
            <a:r>
              <a:rPr lang="x-none" baseline="0" dirty="0" smtClean="0"/>
              <a:t>4</a:t>
            </a:r>
            <a:r>
              <a:rPr lang="x-none" baseline="0" smtClean="0"/>
              <a:t>) </a:t>
            </a:r>
            <a:r>
              <a:rPr lang="x-none" baseline="0" dirty="0" smtClean="0"/>
              <a:t>jer je u drugom delu periode motor ponovo povezan na izvor.</a:t>
            </a:r>
          </a:p>
          <a:p>
            <a:endParaRPr lang="x-none" baseline="0" dirty="0" smtClean="0"/>
          </a:p>
          <a:p>
            <a:r>
              <a:rPr lang="x-none" baseline="0" dirty="0" smtClean="0"/>
              <a:t>Prolazak srenje vrednosti napona na motoru kroz nulu je bez promene upravljanja. </a:t>
            </a:r>
          </a:p>
          <a:p>
            <a:endParaRPr lang="x-none" baseline="0" dirty="0" smtClean="0"/>
          </a:p>
          <a:p>
            <a:r>
              <a:rPr lang="x-none" baseline="0" dirty="0" smtClean="0"/>
              <a:t>Talasnost je tačno duplo veća u odnosu na talasnost pri nesimetričnom upravljanju sa istim parametrima. Ovaj način upravljanja se koristi za motore sa relativno velikom induktivnošću ili kad je učestanost PWM tako velika da talasnost ne predstavlja problem.</a:t>
            </a:r>
          </a:p>
          <a:p>
            <a:endParaRPr lang="x-none" baseline="0" dirty="0" smtClean="0"/>
          </a:p>
          <a:p>
            <a:r>
              <a:rPr lang="x-none" baseline="0" dirty="0" smtClean="0"/>
              <a:t>Pošto struja kroz izvor često menja znak (videti sledeći slajd) koristi se sa izvorima kojima ove promene ne smetaju. Kondenzatori paralelno izvoru su, po pravilu, značajno većeg kapaciteta nego kod nesimetričnog.</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24</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sr-Latn-CS" baseline="0" dirty="0" smtClean="0"/>
              <a:t>Pri promeni znaka ne menja se upravljanje. Širinska modulacija preko 50% pravi pozitivan napon (srednja vrednost napona na potrošaču je pozitivna). Kada je PWM ispod 50%, srednja vrednost napona na potrošaču je negativana, a kad je tačno 50% srednja vrednost napona na potrošaču je nula.</a:t>
            </a:r>
          </a:p>
          <a:p>
            <a:pPr>
              <a:buFont typeface="Wingdings" pitchFamily="2" charset="2"/>
              <a:buNone/>
            </a:pPr>
            <a:endParaRPr lang="sr-Latn-CS" baseline="0" dirty="0" smtClean="0"/>
          </a:p>
          <a:p>
            <a:pPr>
              <a:buFont typeface="Wingdings" pitchFamily="2" charset="2"/>
              <a:buNone/>
            </a:pPr>
            <a:r>
              <a:rPr lang="sr-Latn-CS" baseline="0" dirty="0" smtClean="0"/>
              <a:t>Srednja vrednost napona u procentima je : </a:t>
            </a:r>
          </a:p>
          <a:p>
            <a:pPr>
              <a:buFont typeface="Wingdings" pitchFamily="2" charset="2"/>
              <a:buNone/>
            </a:pPr>
            <a:endParaRPr lang="sr-Latn-CS" baseline="0" dirty="0" smtClean="0"/>
          </a:p>
          <a:p>
            <a:pPr>
              <a:buFont typeface="Wingdings" pitchFamily="2" charset="2"/>
              <a:buNone/>
            </a:pPr>
            <a:r>
              <a:rPr lang="sr-Latn-CS" b="1" i="1" baseline="0" dirty="0" smtClean="0"/>
              <a:t>V</a:t>
            </a:r>
            <a:r>
              <a:rPr lang="sr-Latn-CS" b="1" i="1" baseline="-25000" dirty="0" smtClean="0"/>
              <a:t>aSR</a:t>
            </a:r>
            <a:r>
              <a:rPr lang="sr-Latn-CS" baseline="0" dirty="0" smtClean="0"/>
              <a:t> </a:t>
            </a:r>
            <a:r>
              <a:rPr lang="en-US" baseline="0" dirty="0" smtClean="0"/>
              <a:t>[</a:t>
            </a:r>
            <a:r>
              <a:rPr lang="x-none" baseline="0" dirty="0" smtClean="0"/>
              <a:t>%</a:t>
            </a:r>
            <a:r>
              <a:rPr lang="en-US" baseline="0" dirty="0" smtClean="0"/>
              <a:t>] </a:t>
            </a:r>
            <a:r>
              <a:rPr lang="x-none" baseline="0" dirty="0" smtClean="0"/>
              <a:t>= 2</a:t>
            </a:r>
            <a:r>
              <a:rPr lang="x-none" baseline="0" dirty="0" smtClean="0">
                <a:sym typeface="Symbol"/>
              </a:rPr>
              <a:t></a:t>
            </a:r>
            <a:r>
              <a:rPr lang="x-none" baseline="0" dirty="0" smtClean="0"/>
              <a:t>(</a:t>
            </a:r>
            <a:r>
              <a:rPr lang="x-none" b="1" i="1" baseline="0" dirty="0" smtClean="0"/>
              <a:t>PWM</a:t>
            </a:r>
            <a:r>
              <a:rPr lang="x-none" baseline="0" dirty="0" smtClean="0"/>
              <a:t> </a:t>
            </a:r>
            <a:r>
              <a:rPr lang="en-US" baseline="0" dirty="0" smtClean="0"/>
              <a:t>[</a:t>
            </a:r>
            <a:r>
              <a:rPr lang="x-none" baseline="0" dirty="0" smtClean="0"/>
              <a:t>%</a:t>
            </a:r>
            <a:r>
              <a:rPr lang="en-US" baseline="0" dirty="0" smtClean="0"/>
              <a:t>]</a:t>
            </a:r>
            <a:r>
              <a:rPr lang="x-none" baseline="0" dirty="0" smtClean="0"/>
              <a:t> – 50), </a:t>
            </a:r>
          </a:p>
          <a:p>
            <a:pPr>
              <a:buFont typeface="Wingdings" pitchFamily="2" charset="2"/>
              <a:buNone/>
            </a:pPr>
            <a:endParaRPr lang="x-none" baseline="0" dirty="0" smtClean="0"/>
          </a:p>
          <a:p>
            <a:pPr>
              <a:buFont typeface="Wingdings" pitchFamily="2" charset="2"/>
              <a:buNone/>
            </a:pPr>
            <a:r>
              <a:rPr lang="x-none" baseline="0" dirty="0" smtClean="0"/>
              <a:t>gde je </a:t>
            </a:r>
            <a:r>
              <a:rPr lang="sr-Latn-CS" b="1" i="1" baseline="0" dirty="0" smtClean="0"/>
              <a:t>V</a:t>
            </a:r>
            <a:r>
              <a:rPr lang="sr-Latn-CS" b="1" i="1" baseline="-25000" dirty="0" smtClean="0"/>
              <a:t>aSR</a:t>
            </a:r>
            <a:r>
              <a:rPr lang="sr-Latn-CS" baseline="0" dirty="0" smtClean="0"/>
              <a:t> </a:t>
            </a:r>
            <a:r>
              <a:rPr lang="en-US" baseline="0" dirty="0" smtClean="0"/>
              <a:t>[</a:t>
            </a:r>
            <a:r>
              <a:rPr lang="x-none" baseline="0" dirty="0" smtClean="0"/>
              <a:t>%</a:t>
            </a:r>
            <a:r>
              <a:rPr lang="en-US" baseline="0" dirty="0" smtClean="0"/>
              <a:t>]</a:t>
            </a:r>
            <a:r>
              <a:rPr lang="x-none" baseline="0" dirty="0" smtClean="0"/>
              <a:t> = (</a:t>
            </a:r>
            <a:r>
              <a:rPr lang="sr-Latn-CS" b="1" i="1" baseline="0" dirty="0" smtClean="0"/>
              <a:t>V</a:t>
            </a:r>
            <a:r>
              <a:rPr lang="sr-Latn-CS" b="1" i="1" baseline="-25000" dirty="0" smtClean="0"/>
              <a:t>aSR</a:t>
            </a:r>
            <a:r>
              <a:rPr lang="x-none" b="1" i="1" baseline="0" dirty="0" smtClean="0"/>
              <a:t>/V</a:t>
            </a:r>
            <a:r>
              <a:rPr lang="x-none" b="1" i="1" baseline="-25000" dirty="0" smtClean="0"/>
              <a:t>dc</a:t>
            </a:r>
            <a:r>
              <a:rPr lang="x-none" b="0" i="0" baseline="0" dirty="0" smtClean="0"/>
              <a:t>)</a:t>
            </a:r>
            <a:r>
              <a:rPr lang="x-none" baseline="0" dirty="0" smtClean="0">
                <a:sym typeface="Symbol"/>
              </a:rPr>
              <a:t>100%</a:t>
            </a:r>
          </a:p>
          <a:p>
            <a:pPr>
              <a:buFont typeface="Wingdings" pitchFamily="2" charset="2"/>
              <a:buNone/>
            </a:pPr>
            <a:r>
              <a:rPr lang="x-none" baseline="0" dirty="0" smtClean="0">
                <a:sym typeface="Symbol"/>
              </a:rPr>
              <a:t>i       </a:t>
            </a:r>
            <a:r>
              <a:rPr lang="x-none" b="1" i="1" baseline="0" dirty="0" smtClean="0"/>
              <a:t>PWM</a:t>
            </a:r>
            <a:r>
              <a:rPr lang="x-none" baseline="0" dirty="0" smtClean="0"/>
              <a:t> </a:t>
            </a:r>
            <a:r>
              <a:rPr lang="en-US" baseline="0" dirty="0" smtClean="0"/>
              <a:t>[</a:t>
            </a:r>
            <a:r>
              <a:rPr lang="x-none" baseline="0" dirty="0" smtClean="0"/>
              <a:t>%</a:t>
            </a:r>
            <a:r>
              <a:rPr lang="en-US" baseline="0" dirty="0" smtClean="0"/>
              <a:t>]</a:t>
            </a:r>
            <a:r>
              <a:rPr lang="x-none" baseline="0" dirty="0" smtClean="0"/>
              <a:t> = (</a:t>
            </a:r>
            <a:r>
              <a:rPr lang="x-none" b="1" i="1" baseline="0" dirty="0" smtClean="0">
                <a:sym typeface="Symbol"/>
              </a:rPr>
              <a:t>/T</a:t>
            </a:r>
            <a:r>
              <a:rPr lang="x-none" b="1" i="1" baseline="-25000" dirty="0" smtClean="0">
                <a:sym typeface="Symbol"/>
              </a:rPr>
              <a:t>PWM</a:t>
            </a:r>
            <a:r>
              <a:rPr lang="x-none" baseline="0" dirty="0" smtClean="0"/>
              <a:t>)</a:t>
            </a:r>
            <a:r>
              <a:rPr lang="x-none" baseline="0" dirty="0" smtClean="0">
                <a:sym typeface="Symbol"/>
              </a:rPr>
              <a:t>100% </a:t>
            </a:r>
            <a:endParaRPr lang="en-US" b="0" i="0" dirty="0" smtClean="0"/>
          </a:p>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r>
              <a:rPr lang="en-US" b="1" dirty="0" err="1" smtClean="0"/>
              <a:t>Spu</a:t>
            </a:r>
            <a:r>
              <a:rPr lang="sr-Latn-CS" b="1" dirty="0" smtClean="0"/>
              <a:t>štač napona (</a:t>
            </a:r>
            <a:r>
              <a:rPr lang="sr-Latn-CS" b="1" i="1" dirty="0" smtClean="0"/>
              <a:t>buck converter</a:t>
            </a:r>
            <a:r>
              <a:rPr lang="sr-Latn-CS" b="1" dirty="0" smtClean="0"/>
              <a:t>)</a:t>
            </a:r>
          </a:p>
          <a:p>
            <a:pPr eaLnBrk="1" hangingPunct="1"/>
            <a:endParaRPr lang="sr-Latn-CS" b="1" dirty="0" smtClean="0"/>
          </a:p>
          <a:p>
            <a:pPr eaLnBrk="1" hangingPunct="1"/>
            <a:r>
              <a:rPr lang="sr-Latn-CS" dirty="0" smtClean="0"/>
              <a:t>U odnosu na jednu granu PWM sa prethodnog slajda nedostaje tranzistor T2 što znači da ovaj čoper nema mogućnost kontrolisanja struje (u drugom kvadrantu) koja se vraća u izvor. Izlazni napon </a:t>
            </a:r>
            <a:r>
              <a:rPr lang="sr-Latn-CS" b="1" dirty="0" smtClean="0"/>
              <a:t>V</a:t>
            </a:r>
            <a:r>
              <a:rPr lang="sr-Latn-CS" b="1" baseline="-25000" dirty="0" smtClean="0"/>
              <a:t>o</a:t>
            </a:r>
            <a:r>
              <a:rPr lang="sr-Latn-CS" dirty="0" smtClean="0"/>
              <a:t> je uvek manji od </a:t>
            </a:r>
            <a:r>
              <a:rPr lang="sr-Latn-CS" b="1" dirty="0" smtClean="0"/>
              <a:t>E</a:t>
            </a:r>
            <a:r>
              <a:rPr lang="sr-Latn-CS" dirty="0" smtClean="0"/>
              <a:t>. Koeficijent </a:t>
            </a:r>
            <a:r>
              <a:rPr lang="sr-Latn-CS" b="1" dirty="0" smtClean="0"/>
              <a:t>D</a:t>
            </a:r>
            <a:r>
              <a:rPr lang="sr-Latn-CS" dirty="0" smtClean="0"/>
              <a:t> određuje upravljač kontrolom širinsko-impulsne modulacije koja uključuje tranzistor.</a:t>
            </a:r>
          </a:p>
          <a:p>
            <a:pPr eaLnBrk="1" hangingPunct="1"/>
            <a:endParaRPr lang="sr-Latn-CS" dirty="0" smtClean="0"/>
          </a:p>
          <a:p>
            <a:pPr eaLnBrk="1" hangingPunct="1"/>
            <a:r>
              <a:rPr lang="sr-Latn-CS" b="1" dirty="0" smtClean="0"/>
              <a:t>Podizač napona (</a:t>
            </a:r>
            <a:r>
              <a:rPr lang="sr-Latn-CS" b="1" i="1" dirty="0" smtClean="0"/>
              <a:t>boost converter</a:t>
            </a:r>
            <a:r>
              <a:rPr lang="sr-Latn-CS" b="1" dirty="0" smtClean="0"/>
              <a:t>)</a:t>
            </a:r>
          </a:p>
          <a:p>
            <a:pPr eaLnBrk="1" hangingPunct="1"/>
            <a:endParaRPr lang="sr-Latn-CS" dirty="0" smtClean="0"/>
          </a:p>
          <a:p>
            <a:pPr eaLnBrk="1" hangingPunct="1"/>
            <a:r>
              <a:rPr lang="sr-Latn-CS" dirty="0" smtClean="0"/>
              <a:t>Kada je tranzistor uključen kroz induktivnost teče struja koja ne može trenutno da se prekine u trenutku isključenja tranzistora. Dok je isključen struja uključi diodu i kroz nju dopunjava kondenzator. U svakom ciklusu u kondenzator se “upumpa” nova količina naelektrisanja i napon na njemu raste iznad </a:t>
            </a:r>
            <a:r>
              <a:rPr lang="sr-Latn-CS" b="1" dirty="0" smtClean="0"/>
              <a:t>E</a:t>
            </a:r>
            <a:r>
              <a:rPr lang="sr-Latn-CS" dirty="0" smtClean="0"/>
              <a:t>. Zato se ova konfiguracija još naziva i “</a:t>
            </a:r>
            <a:r>
              <a:rPr lang="sr-Latn-CS" i="1" dirty="0" smtClean="0"/>
              <a:t>charge pump</a:t>
            </a:r>
            <a:r>
              <a:rPr lang="sr-Latn-CS" dirty="0" smtClean="0"/>
              <a:t>”. Izlazni napon </a:t>
            </a:r>
            <a:r>
              <a:rPr lang="sr-Latn-CS" b="1" dirty="0" smtClean="0"/>
              <a:t>V</a:t>
            </a:r>
            <a:r>
              <a:rPr lang="sr-Latn-CS" b="1" baseline="-25000" dirty="0" smtClean="0"/>
              <a:t>o</a:t>
            </a:r>
            <a:r>
              <a:rPr lang="sr-Latn-CS" dirty="0" smtClean="0"/>
              <a:t> je uvek veći od </a:t>
            </a:r>
            <a:r>
              <a:rPr lang="sr-Latn-CS" b="1" dirty="0" smtClean="0"/>
              <a:t>E</a:t>
            </a:r>
            <a:r>
              <a:rPr lang="sr-Latn-CS" dirty="0" smtClean="0"/>
              <a:t>. Ponovo, koeficijent </a:t>
            </a:r>
            <a:r>
              <a:rPr lang="sr-Latn-CS" b="1" dirty="0" smtClean="0"/>
              <a:t>D</a:t>
            </a:r>
            <a:r>
              <a:rPr lang="sr-Latn-CS" dirty="0" smtClean="0"/>
              <a:t> određuje upravljač kontrolom širinsko-impulsne modulacije koja uključuje tranzistor.</a:t>
            </a:r>
          </a:p>
          <a:p>
            <a:pPr eaLnBrk="1" hangingPunct="1"/>
            <a:endParaRPr lang="sr-Latn-CS" dirty="0" smtClean="0"/>
          </a:p>
          <a:p>
            <a:pPr eaLnBrk="1" hangingPunct="1"/>
            <a:r>
              <a:rPr lang="sr-Latn-CS" b="1" dirty="0" smtClean="0"/>
              <a:t>Kombinovani čoper (</a:t>
            </a:r>
            <a:r>
              <a:rPr lang="sr-Latn-CS" b="1" i="1" dirty="0" smtClean="0"/>
              <a:t>buck-boost converter</a:t>
            </a:r>
            <a:r>
              <a:rPr lang="sr-Latn-CS" b="1" dirty="0" smtClean="0"/>
              <a:t>)</a:t>
            </a:r>
          </a:p>
          <a:p>
            <a:pPr eaLnBrk="1" hangingPunct="1"/>
            <a:endParaRPr lang="sr-Latn-CS" dirty="0" smtClean="0"/>
          </a:p>
          <a:p>
            <a:pPr eaLnBrk="1" hangingPunct="1"/>
            <a:r>
              <a:rPr lang="sr-Latn-CS" dirty="0" smtClean="0"/>
              <a:t>Pomoću ove konfiguracije moguće je dobiti i napon koji je veći od </a:t>
            </a:r>
            <a:r>
              <a:rPr lang="sr-Latn-CS" b="1" dirty="0" smtClean="0"/>
              <a:t>E</a:t>
            </a:r>
            <a:r>
              <a:rPr lang="sr-Latn-CS" dirty="0" smtClean="0"/>
              <a:t> i koji je manji od </a:t>
            </a:r>
            <a:r>
              <a:rPr lang="sr-Latn-CS" b="1" dirty="0" smtClean="0"/>
              <a:t>E</a:t>
            </a:r>
            <a:r>
              <a:rPr lang="sr-Latn-CS" dirty="0" smtClean="0"/>
              <a:t>. Ponovo, koeficijent </a:t>
            </a:r>
            <a:r>
              <a:rPr lang="sr-Latn-CS" b="1" dirty="0" smtClean="0"/>
              <a:t>D</a:t>
            </a:r>
            <a:r>
              <a:rPr lang="sr-Latn-CS" dirty="0" smtClean="0"/>
              <a:t> određuje upravljač kontrolom širinsko-impulsne modulacije koja uključuje tranzistor.</a:t>
            </a:r>
          </a:p>
          <a:p>
            <a:pPr eaLnBrk="1" hangingPunct="1"/>
            <a:endParaRPr lang="en-US" b="1"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dirty="0" smtClean="0"/>
              <a:t>Talasni oblik struje kroz motor i izvor kada je srednja vrednost struje</a:t>
            </a:r>
            <a:r>
              <a:rPr lang="x-none" baseline="0" dirty="0" smtClean="0"/>
              <a:t> kroz motor veća od polovine talasnosti. Struja kroz motor ne menja znak. Naravno, ako bi struja kroz motor bila manja od polovine talasnosti, struja bi mogla da bude i </a:t>
            </a:r>
            <a:r>
              <a:rPr lang="x-none" baseline="0" smtClean="0"/>
              <a:t>negativna.</a:t>
            </a:r>
            <a:endParaRPr lang="sr-Latn-CS" baseline="0" dirty="0" smtClean="0"/>
          </a:p>
          <a:p>
            <a:endParaRPr lang="sr-Latn-CS" baseline="0" dirty="0" smtClean="0"/>
          </a:p>
          <a:p>
            <a:r>
              <a:rPr lang="sr-Latn-CS" baseline="0" dirty="0" smtClean="0"/>
              <a:t>Talasnost struje kroz motor je dvostruko veća u odnosu na talasnost u nesimetričnim režimima (vieti slajd 19).</a:t>
            </a:r>
            <a:endParaRPr lang="x-none" dirty="0" smtClean="0"/>
          </a:p>
          <a:p>
            <a:endParaRPr lang="x-none" dirty="0" smtClean="0"/>
          </a:p>
          <a:p>
            <a:r>
              <a:rPr lang="x-none" dirty="0" smtClean="0"/>
              <a:t>U trenutku kada počne</a:t>
            </a:r>
            <a:r>
              <a:rPr lang="x-none" baseline="0" dirty="0" smtClean="0"/>
              <a:t> drugi deo periode, struja kroz motor ne može trenutno da se promeni, a uključe se T2 i T3 i motor je ponovo vezan na izvor samo u suprotnom smeru. Ta struja motora sada teče ka izvoru (kao negativna).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26</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lnSpc>
                <a:spcPct val="90000"/>
              </a:lnSpc>
            </a:pPr>
            <a:r>
              <a:rPr lang="sr-Latn-CS" dirty="0" smtClean="0"/>
              <a:t>Izlazni stepen p</a:t>
            </a:r>
            <a:r>
              <a:rPr lang="en-US" dirty="0" err="1" smtClean="0"/>
              <a:t>ogon</a:t>
            </a:r>
            <a:r>
              <a:rPr lang="sr-Latn-CS" dirty="0" smtClean="0"/>
              <a:t>a</a:t>
            </a:r>
            <a:r>
              <a:rPr lang="en-US" dirty="0" smtClean="0"/>
              <a:t> </a:t>
            </a:r>
            <a:r>
              <a:rPr lang="en-US" dirty="0" err="1" smtClean="0"/>
              <a:t>motora</a:t>
            </a:r>
            <a:r>
              <a:rPr lang="en-US" dirty="0" smtClean="0"/>
              <a:t> </a:t>
            </a:r>
            <a:r>
              <a:rPr lang="en-US" dirty="0" err="1" smtClean="0"/>
              <a:t>nai</a:t>
            </a:r>
            <a:r>
              <a:rPr lang="sr-Latn-CS" dirty="0" smtClean="0"/>
              <a:t>z</a:t>
            </a:r>
            <a:r>
              <a:rPr lang="en-US" dirty="0" err="1" smtClean="0"/>
              <a:t>meni</a:t>
            </a:r>
            <a:r>
              <a:rPr lang="sr-Latn-CS" dirty="0" smtClean="0"/>
              <a:t>čne struje (i asinhronih i PMS motora) obično se sastoji od tri grane PWM. Tri faze motora su povezane za srednje tačke između gornjeg  donjeg tranzistora. Upravljački signali su šest PWM signala, za svaki IGBT po jedan. Na gornji i donji tranzistor jedne grane PWM dolazi jedan par PWM signala koji su invertovani jedan u odnosu na drugi, sa obezbeđenim mrtvim vremenom. </a:t>
            </a:r>
          </a:p>
          <a:p>
            <a:pPr eaLnBrk="1" hangingPunct="1">
              <a:lnSpc>
                <a:spcPct val="90000"/>
              </a:lnSpc>
            </a:pPr>
            <a:endParaRPr lang="sr-Latn-CS" dirty="0" smtClean="0"/>
          </a:p>
          <a:p>
            <a:pPr eaLnBrk="1" hangingPunct="1">
              <a:lnSpc>
                <a:spcPct val="90000"/>
              </a:lnSpc>
            </a:pPr>
            <a:r>
              <a:rPr lang="sr-Latn-CS" dirty="0" smtClean="0"/>
              <a:t>Jednosmerno međukolo (</a:t>
            </a:r>
            <a:r>
              <a:rPr lang="sr-Latn-CS" i="1" dirty="0" smtClean="0"/>
              <a:t>DC </a:t>
            </a:r>
            <a:r>
              <a:rPr lang="en-US" i="1" dirty="0" smtClean="0"/>
              <a:t>B</a:t>
            </a:r>
            <a:r>
              <a:rPr lang="sr-Latn-CS" i="1" dirty="0" smtClean="0"/>
              <a:t>us</a:t>
            </a:r>
            <a:r>
              <a:rPr lang="sr-Latn-CS" dirty="0" smtClean="0"/>
              <a:t>) čini kondenzator </a:t>
            </a:r>
            <a:r>
              <a:rPr lang="sr-Latn-CS" i="1" dirty="0" smtClean="0"/>
              <a:t>C. </a:t>
            </a:r>
            <a:r>
              <a:rPr lang="sr-Latn-CS" dirty="0" smtClean="0"/>
              <a:t>Njegova uloga je dvojaka: filtrira ispravljen napon i kratko-spaja struje visoke učestanosti koje generiše izlazni stepen. Ovo je vrlo važna komponenta sistema i nužna je i kod čisto baterijskog napajanja gde je prvo uloga funkcija filtriranja nepotrebna. To je, po pravilu, kondenzator posebne namene, velikog kaoaciteta, sa vrlo malom efektivnom serijskom otpornošću (ESR) koji mora da sačuva karakteristike i na učestanostima reda veličine 20kHz jer sve komponente struje koje potiču od talasnosti treba da se “zatvore” kroz taj kondenzator (talasnost je učestanosti PWM – 10kHz do 20kHz). On takođe, po pravilu, mora da bude u stanju da radi na povišenim temperaturama (obično do 105</a:t>
            </a:r>
            <a:r>
              <a:rPr lang="sr-Latn-CS" dirty="0" smtClean="0">
                <a:sym typeface="Symbol" pitchFamily="18" charset="2"/>
              </a:rPr>
              <a:t>, ili bar 80).</a:t>
            </a:r>
            <a:r>
              <a:rPr lang="sr-Latn-CS" dirty="0" smtClean="0"/>
              <a:t> Zagreva ga temperatura hladnjaka izlaznog stepena kao i struja koja prolazi kroz njega praveći gubitke na ESR. Ova komponenta zauzima dobar deo prostora u invertoru (obično je to baterija više kondenzatora), kritična je što se zahteva tiče i čini značajan deo ukupne cene invertora. Kapacitivnost je reda nekoliko stotina pa i hiljada </a:t>
            </a:r>
            <a:r>
              <a:rPr lang="sr-Latn-CS" b="1" dirty="0" smtClean="0">
                <a:sym typeface="Symbol" pitchFamily="18" charset="2"/>
              </a:rPr>
              <a:t></a:t>
            </a:r>
            <a:r>
              <a:rPr lang="sr-Latn-CS" dirty="0" smtClean="0">
                <a:sym typeface="Symbol" pitchFamily="18" charset="2"/>
              </a:rPr>
              <a:t>F, a standardni elektrolitski kondenzatori nisu pogodni za tu namenu. Vodovi napajanja izlaznog stepena od kondenzatora do IGBT modula moraju biti kratki i sa što manje parazitne induktivnosti. U slučaju baterijskog napajanja baterija dolazi umesto ispravljača i kondenzator </a:t>
            </a:r>
            <a:r>
              <a:rPr lang="sr-Latn-CS" b="1" i="1" dirty="0" smtClean="0">
                <a:sym typeface="Symbol" pitchFamily="18" charset="2"/>
              </a:rPr>
              <a:t>C</a:t>
            </a:r>
            <a:r>
              <a:rPr lang="sr-Latn-CS" dirty="0" smtClean="0">
                <a:sym typeface="Symbol" pitchFamily="18" charset="2"/>
              </a:rPr>
              <a:t>  može biti nešto manje kapacitivnosti, ali je i dalje nužan.</a:t>
            </a:r>
          </a:p>
          <a:p>
            <a:pPr eaLnBrk="1" hangingPunct="1">
              <a:lnSpc>
                <a:spcPct val="90000"/>
              </a:lnSpc>
            </a:pPr>
            <a:endParaRPr lang="sr-Latn-CS" dirty="0" smtClean="0">
              <a:sym typeface="Symbol" pitchFamily="18" charset="2"/>
            </a:endParaRPr>
          </a:p>
          <a:p>
            <a:pPr eaLnBrk="1" hangingPunct="1">
              <a:lnSpc>
                <a:spcPct val="90000"/>
              </a:lnSpc>
            </a:pPr>
            <a:r>
              <a:rPr lang="sr-Latn-CS" dirty="0" smtClean="0">
                <a:sym typeface="Symbol" pitchFamily="18" charset="2"/>
              </a:rPr>
              <a:t>Prenaponska zaštita štiti invertor od energije koju motor može da vrati u sistem (u slučajevima rekuperativog košenja i uvek kada se motor ponaša kao generator) pod uslovom da sistem ne može da primi tu energiju (ispravljač kao na slici ne može da vrati energiju u mrežu) ili je, u slučaju baterijskog napajanja, električna snaga koja se vraća u bateriju veća nego što baterija može da primi. Energija koja se vraća bi se, u tom slučaju, gomilala u kondenzatoru podižući njegov napon, sve do proboja. Zato se, po pravilu, meri napon jednosmernog međukola (</a:t>
            </a:r>
            <a:r>
              <a:rPr lang="sr-Latn-CS" i="1" dirty="0" smtClean="0">
                <a:sym typeface="Symbol" pitchFamily="18" charset="2"/>
              </a:rPr>
              <a:t>DC Bus</a:t>
            </a:r>
            <a:r>
              <a:rPr lang="sr-Latn-CS" dirty="0" smtClean="0">
                <a:sym typeface="Symbol" pitchFamily="18" charset="2"/>
              </a:rPr>
              <a:t>) i kada poraste iznad dozvoljene vrednosti, uključuje se tranzistor prenaponske zaštite (PNZ) koji višek energije potroši na otporniku PNZ </a:t>
            </a:r>
            <a:r>
              <a:rPr lang="sr-Latn-CS" dirty="0" smtClean="0"/>
              <a:t> </a:t>
            </a:r>
            <a:endParaRPr lang="en-US" dirty="0" smtClean="0"/>
          </a:p>
        </p:txBody>
      </p:sp>
      <p:sp>
        <p:nvSpPr>
          <p:cNvPr id="7578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EA62D32E-B86B-4ED8-B4DB-4B06A0600CD7}" type="slidenum">
              <a:rPr lang="en-GB" sz="1200">
                <a:latin typeface="Times New Roman" pitchFamily="18" charset="0"/>
              </a:rPr>
              <a:pPr algn="r"/>
              <a:t>30</a:t>
            </a:fld>
            <a:endParaRPr lang="en-GB" sz="120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sr-Latn-CS" dirty="0" smtClean="0"/>
              <a:t>Principska šema veze izlaznog strpena za pogon motora na naizmeničnu struju sa motorom. Ulogu prekidača igraju IGBT ili MOSFET. Svaka grana ima gornji prekidač, označen indeksom </a:t>
            </a:r>
            <a:r>
              <a:rPr lang="sr-Latn-CS" b="1" dirty="0" smtClean="0"/>
              <a:t>t </a:t>
            </a:r>
            <a:r>
              <a:rPr lang="sr-Latn-CS" dirty="0" smtClean="0"/>
              <a:t>(</a:t>
            </a:r>
            <a:r>
              <a:rPr lang="sr-Latn-CS" i="1" dirty="0" smtClean="0"/>
              <a:t>top</a:t>
            </a:r>
            <a:r>
              <a:rPr lang="sr-Latn-CS" dirty="0" smtClean="0"/>
              <a:t>) i donji, označen indeksom </a:t>
            </a:r>
            <a:r>
              <a:rPr lang="sr-Latn-CS" b="1" dirty="0" smtClean="0"/>
              <a:t>b </a:t>
            </a:r>
            <a:r>
              <a:rPr lang="sr-Latn-CS" dirty="0" smtClean="0"/>
              <a:t>(</a:t>
            </a:r>
            <a:r>
              <a:rPr lang="sr-Latn-CS" i="1" dirty="0" smtClean="0"/>
              <a:t>bottom</a:t>
            </a:r>
            <a:r>
              <a:rPr lang="sr-Latn-CS" dirty="0" smtClean="0"/>
              <a:t>). Signali za uključivanje se prikazuju tako da kada je, na primer, </a:t>
            </a:r>
            <a:r>
              <a:rPr lang="sr-Latn-CS" b="1" dirty="0" smtClean="0"/>
              <a:t>S</a:t>
            </a:r>
            <a:r>
              <a:rPr lang="sr-Latn-CS" b="1" baseline="-25000" dirty="0" smtClean="0"/>
              <a:t>A</a:t>
            </a:r>
            <a:r>
              <a:rPr lang="sr-Latn-CS" dirty="0" smtClean="0"/>
              <a:t>=1, to znači da je gornji prekidač grane A uključen, donji isključen a kada je </a:t>
            </a:r>
            <a:r>
              <a:rPr lang="sr-Latn-CS" b="1" dirty="0" smtClean="0"/>
              <a:t>S</a:t>
            </a:r>
            <a:r>
              <a:rPr lang="sr-Latn-CS" b="1" baseline="-25000" dirty="0" smtClean="0"/>
              <a:t>A</a:t>
            </a:r>
            <a:r>
              <a:rPr lang="sr-Latn-CS" dirty="0" smtClean="0"/>
              <a:t>=0, obrnuto. Isto važi i za druge dve grane.</a:t>
            </a:r>
          </a:p>
          <a:p>
            <a:pPr eaLnBrk="1" hangingPunct="1">
              <a:defRPr/>
            </a:pPr>
            <a:endParaRPr lang="sr-Latn-CS" dirty="0" smtClean="0"/>
          </a:p>
          <a:p>
            <a:pPr eaLnBrk="1" hangingPunct="1">
              <a:defRPr/>
            </a:pPr>
            <a:r>
              <a:rPr lang="sr-Latn-CS" dirty="0" smtClean="0"/>
              <a:t>Uz pretpostavku učestanosti PWM od 1kHz (PWM perioda je 1ms, odnosno, svake milisekunde se generiše nova vrednost), klasičan trofazni sistem, učestanosti recimo 50Hz (periode 20ms), se generiše tako što se na svaku granu dovodi kontrolni širinski-modulisan signal kome se širina impulsa menja po sinusnom zakonu (za 10ms širina impulsa se od 50% u 5 koraka poveća do 100%, zatim u narednih 5 koraka opadne na 50%, dalje, u negativnoj poluperiodi za narednih 10ms, sa 50% opadne na 0 ponovo u 5 koraka i za isto toliko koraka vrati ponovo na 50%. To se ponavlja u sledećih 20 ms. Sinoside po kojima se menjaju širine impulsa u granama A, B i C su fazno pomerene za 120</a:t>
            </a:r>
            <a:r>
              <a:rPr lang="sr-Latn-CS" dirty="0" smtClean="0">
                <a:sym typeface="Symbol"/>
              </a:rPr>
              <a:t> (električnih stepeni, cela perioda je </a:t>
            </a:r>
            <a:r>
              <a:rPr lang="sr-Latn-CS" dirty="0" smtClean="0"/>
              <a:t>360</a:t>
            </a:r>
            <a:r>
              <a:rPr lang="sr-Latn-CS" dirty="0" smtClean="0">
                <a:sym typeface="Symbol"/>
              </a:rPr>
              <a:t>)</a:t>
            </a:r>
            <a:r>
              <a:rPr lang="sr-Latn-CS" dirty="0" smtClean="0"/>
              <a:t> jedna u odnosu na drugu. U izloženom primeru to z</a:t>
            </a:r>
            <a:r>
              <a:rPr lang="en-US" dirty="0" err="1" smtClean="0"/>
              <a:t>na</a:t>
            </a:r>
            <a:r>
              <a:rPr lang="sr-Latn-CS" dirty="0" smtClean="0"/>
              <a:t>či da ciklus sinusoide grane B počinje 20</a:t>
            </a:r>
            <a:r>
              <a:rPr lang="en-US" dirty="0" smtClean="0"/>
              <a:t>*2/3</a:t>
            </a:r>
            <a:r>
              <a:rPr lang="sr-Latn-CS" dirty="0" smtClean="0"/>
              <a:t> PWM perioda kasnije u odnosu na granu A.</a:t>
            </a:r>
          </a:p>
          <a:p>
            <a:pPr eaLnBrk="1" hangingPunct="1">
              <a:defRPr/>
            </a:pPr>
            <a:endParaRPr lang="sr-Latn-CS" dirty="0" smtClean="0"/>
          </a:p>
          <a:p>
            <a:pPr eaLnBrk="1" hangingPunct="1">
              <a:defRPr/>
            </a:pPr>
            <a:r>
              <a:rPr lang="sr-Latn-CS" dirty="0" smtClean="0"/>
              <a:t>Naponi i modelu motora, uznačeni sa </a:t>
            </a:r>
            <a:r>
              <a:rPr lang="sr-Latn-CS" b="1" dirty="0" smtClean="0"/>
              <a:t>u</a:t>
            </a:r>
            <a:r>
              <a:rPr lang="sr-Latn-CS" b="1" baseline="-25000" dirty="0" smtClean="0"/>
              <a:t>ia</a:t>
            </a:r>
            <a:r>
              <a:rPr lang="sr-Latn-CS" dirty="0" smtClean="0"/>
              <a:t>, </a:t>
            </a:r>
            <a:r>
              <a:rPr lang="sr-Latn-CS" b="1" dirty="0" smtClean="0"/>
              <a:t>u</a:t>
            </a:r>
            <a:r>
              <a:rPr lang="sr-Latn-CS" b="1" baseline="-25000" dirty="0" smtClean="0"/>
              <a:t>ib</a:t>
            </a:r>
            <a:r>
              <a:rPr lang="sr-Latn-CS" dirty="0" smtClean="0"/>
              <a:t> i </a:t>
            </a:r>
            <a:r>
              <a:rPr lang="sr-Latn-CS" b="1" dirty="0" smtClean="0"/>
              <a:t>u</a:t>
            </a:r>
            <a:r>
              <a:rPr lang="sr-Latn-CS" b="1" baseline="-25000" dirty="0" smtClean="0"/>
              <a:t>ic</a:t>
            </a:r>
            <a:r>
              <a:rPr lang="sr-Latn-CS" dirty="0" smtClean="0"/>
              <a:t>  su kontra-elektromotorne sile generisane usled okretanja rotora u magnetnom polju statora.</a:t>
            </a:r>
          </a:p>
          <a:p>
            <a:pPr eaLnBrk="1" hangingPunct="1">
              <a:defRPr/>
            </a:pPr>
            <a:endParaRPr lang="sr-Latn-CS" dirty="0" smtClean="0"/>
          </a:p>
          <a:p>
            <a:pPr eaLnBrk="1" hangingPunct="1">
              <a:defRPr/>
            </a:pPr>
            <a:endParaRPr lang="sr-Latn-CS" dirty="0" smtClean="0"/>
          </a:p>
          <a:p>
            <a:pPr eaLnBrk="1" hangingPunct="1">
              <a:defRPr/>
            </a:pPr>
            <a:endParaRPr lang="en-US" dirty="0"/>
          </a:p>
        </p:txBody>
      </p:sp>
      <p:sp>
        <p:nvSpPr>
          <p:cNvPr id="80900" name="Slide Number Placeholder 3"/>
          <p:cNvSpPr>
            <a:spLocks noGrp="1"/>
          </p:cNvSpPr>
          <p:nvPr>
            <p:ph type="sldNum" sz="quarter" idx="5"/>
          </p:nvPr>
        </p:nvSpPr>
        <p:spPr>
          <a:noFill/>
        </p:spPr>
        <p:txBody>
          <a:bodyPr/>
          <a:lstStyle/>
          <a:p>
            <a:fld id="{B1013F15-2775-4267-A69D-4BEDDC0B5310}" type="slidenum">
              <a:rPr lang="en-GB"/>
              <a:pPr/>
              <a:t>31</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x-none" dirty="0" smtClean="0"/>
              <a:t>Izgled </a:t>
            </a:r>
            <a:r>
              <a:rPr lang="x-none" smtClean="0"/>
              <a:t>napona </a:t>
            </a:r>
            <a:r>
              <a:rPr lang="x-none" b="1" i="1" dirty="0" smtClean="0"/>
              <a:t>u</a:t>
            </a:r>
            <a:r>
              <a:rPr lang="x-none" b="1" i="1" baseline="-25000" dirty="0" smtClean="0"/>
              <a:t>a0</a:t>
            </a:r>
            <a:r>
              <a:rPr lang="x-none" dirty="0" smtClean="0"/>
              <a:t> </a:t>
            </a:r>
            <a:r>
              <a:rPr lang="x-none" smtClean="0"/>
              <a:t>(prema </a:t>
            </a:r>
            <a:r>
              <a:rPr lang="x-none" dirty="0" smtClean="0"/>
              <a:t>minus polu izvora) koji se vodi ka fazi </a:t>
            </a:r>
            <a:r>
              <a:rPr lang="x-none" b="1" dirty="0" smtClean="0"/>
              <a:t>A</a:t>
            </a:r>
            <a:r>
              <a:rPr lang="x-none" dirty="0" smtClean="0"/>
              <a:t>. Napon ima dve vrednosti, ili 0 </a:t>
            </a:r>
            <a:r>
              <a:rPr lang="x-none" smtClean="0"/>
              <a:t>ili </a:t>
            </a:r>
            <a:r>
              <a:rPr lang="x-none" b="1" i="1" smtClean="0"/>
              <a:t>U</a:t>
            </a:r>
            <a:r>
              <a:rPr lang="x-none" b="1" i="1" baseline="-25000" smtClean="0"/>
              <a:t>dc</a:t>
            </a:r>
            <a:r>
              <a:rPr lang="x-none" b="1" i="1" baseline="-25000" dirty="0" smtClean="0"/>
              <a:t> </a:t>
            </a:r>
            <a:r>
              <a:rPr lang="x-none" smtClean="0"/>
              <a:t>. </a:t>
            </a:r>
            <a:r>
              <a:rPr lang="x-none" dirty="0" smtClean="0"/>
              <a:t>Srednja vrednost napona </a:t>
            </a:r>
            <a:r>
              <a:rPr lang="en-US" dirty="0" smtClean="0"/>
              <a:t>u </a:t>
            </a:r>
            <a:r>
              <a:rPr lang="en-US" dirty="0" err="1" smtClean="0"/>
              <a:t>toku</a:t>
            </a:r>
            <a:r>
              <a:rPr lang="en-US" dirty="0" smtClean="0"/>
              <a:t> </a:t>
            </a:r>
            <a:r>
              <a:rPr lang="en-US" b="1" i="1" dirty="0" smtClean="0"/>
              <a:t>T</a:t>
            </a:r>
            <a:r>
              <a:rPr lang="en-US" b="1" i="1" baseline="-25000" dirty="0" smtClean="0"/>
              <a:t>PWM</a:t>
            </a:r>
            <a:r>
              <a:rPr lang="en-US" dirty="0" smtClean="0"/>
              <a:t> se </a:t>
            </a:r>
            <a:r>
              <a:rPr lang="en-US" dirty="0" err="1" smtClean="0"/>
              <a:t>menja</a:t>
            </a:r>
            <a:r>
              <a:rPr lang="en-US" dirty="0" smtClean="0"/>
              <a:t> </a:t>
            </a:r>
            <a:r>
              <a:rPr lang="en-US" dirty="0" err="1" smtClean="0"/>
              <a:t>po</a:t>
            </a:r>
            <a:r>
              <a:rPr lang="x-none" dirty="0" smtClean="0"/>
              <a:t> </a:t>
            </a:r>
            <a:r>
              <a:rPr lang="en-US" dirty="0" err="1" smtClean="0"/>
              <a:t>sinusnom</a:t>
            </a:r>
            <a:r>
              <a:rPr lang="en-US" dirty="0" smtClean="0"/>
              <a:t> </a:t>
            </a:r>
            <a:r>
              <a:rPr lang="x-none" dirty="0" smtClean="0"/>
              <a:t>z</a:t>
            </a:r>
            <a:r>
              <a:rPr lang="en-US" dirty="0" err="1" smtClean="0"/>
              <a:t>akonu</a:t>
            </a:r>
            <a:r>
              <a:rPr lang="x-none" dirty="0" smtClean="0"/>
              <a:t>. Na početku označenog intervala od 20ms, u prvoj periodi impuls je 50% periode,</a:t>
            </a:r>
            <a:r>
              <a:rPr lang="x-none" baseline="0" dirty="0" smtClean="0"/>
              <a:t> pa je srednja vrednost 0,5</a:t>
            </a:r>
            <a:r>
              <a:rPr lang="x-none" b="1" i="1" baseline="0" dirty="0" smtClean="0"/>
              <a:t>U</a:t>
            </a:r>
            <a:r>
              <a:rPr lang="x-none" b="1" i="1" baseline="-25000" dirty="0" smtClean="0"/>
              <a:t>dc </a:t>
            </a:r>
            <a:r>
              <a:rPr lang="x-none" baseline="0" dirty="0" smtClean="0"/>
              <a:t>, u narednih 8 perioda opada, pa zatim raste i na kraju opada ponovo do 50%. Posle 33 periode , proces se nastavlja. Na taj način je sinusni signal realizovan u 33 tačke, u 33 periode  </a:t>
            </a:r>
            <a:r>
              <a:rPr lang="en-US" b="1" i="1" dirty="0" smtClean="0"/>
              <a:t>T</a:t>
            </a:r>
            <a:r>
              <a:rPr lang="en-US" b="1" i="1" baseline="-25000" dirty="0" smtClean="0"/>
              <a:t>PWM</a:t>
            </a:r>
            <a:r>
              <a:rPr lang="x-none" baseline="0" dirty="0" smtClean="0"/>
              <a:t>. </a:t>
            </a:r>
          </a:p>
        </p:txBody>
      </p:sp>
      <p:sp>
        <p:nvSpPr>
          <p:cNvPr id="80900" name="Slide Number Placeholder 3"/>
          <p:cNvSpPr>
            <a:spLocks noGrp="1"/>
          </p:cNvSpPr>
          <p:nvPr>
            <p:ph type="sldNum" sz="quarter" idx="5"/>
          </p:nvPr>
        </p:nvSpPr>
        <p:spPr>
          <a:noFill/>
        </p:spPr>
        <p:txBody>
          <a:bodyPr/>
          <a:lstStyle/>
          <a:p>
            <a:fld id="{B1013F15-2775-4267-A69D-4BEDDC0B5310}" type="slidenum">
              <a:rPr lang="en-GB"/>
              <a:pPr/>
              <a:t>32</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r>
              <a:rPr lang="sr-Latn-CS" dirty="0" smtClean="0"/>
              <a:t>Primer mogućeg izgleda upravljačkog signala S</a:t>
            </a:r>
            <a:r>
              <a:rPr lang="sr-Latn-CS" baseline="-25000" dirty="0" smtClean="0"/>
              <a:t>A </a:t>
            </a:r>
            <a:r>
              <a:rPr lang="sr-Latn-CS" dirty="0" smtClean="0"/>
              <a:t> (donji trag). Visok nivo znači da je gornji prekidač uključen, donji isključen, nizak nivo, obrnuto.  </a:t>
            </a:r>
          </a:p>
          <a:p>
            <a:pPr eaLnBrk="1" hangingPunct="1"/>
            <a:r>
              <a:rPr lang="sr-Latn-CS" dirty="0" smtClean="0"/>
              <a:t> </a:t>
            </a:r>
          </a:p>
          <a:p>
            <a:pPr eaLnBrk="1" hangingPunct="1"/>
            <a:r>
              <a:rPr lang="sr-Latn-CS" dirty="0" smtClean="0"/>
              <a:t>Gornji tragovi pokazuju kako se nekad generisala PWM. Komparator je poredio trouglasti signal (nosilac) čija je učestanost jednaka učestanosti PWM (zeleni trag), sa referentnom sinusoidom (crveni trag)  koja određuje učestanost sinusoide napona </a:t>
            </a:r>
            <a:r>
              <a:rPr lang="sr-Latn-CS" b="1" dirty="0" smtClean="0"/>
              <a:t>u</a:t>
            </a:r>
            <a:r>
              <a:rPr lang="sr-Latn-CS" b="1" baseline="-25000" dirty="0" smtClean="0"/>
              <a:t>a</a:t>
            </a:r>
            <a:r>
              <a:rPr lang="sr-Latn-CS" dirty="0" smtClean="0"/>
              <a:t>, dok amplituda referentne sinusoide određuje amplitudu </a:t>
            </a:r>
            <a:r>
              <a:rPr lang="sr-Latn-CS" b="1" dirty="0" smtClean="0"/>
              <a:t>u</a:t>
            </a:r>
            <a:r>
              <a:rPr lang="sr-Latn-CS" b="1" baseline="-25000" dirty="0" smtClean="0"/>
              <a:t>a</a:t>
            </a:r>
            <a:r>
              <a:rPr lang="sr-Latn-CS" dirty="0" smtClean="0"/>
              <a:t>. Preciznije, napon </a:t>
            </a:r>
            <a:r>
              <a:rPr lang="sr-Latn-CS" b="1" dirty="0" smtClean="0"/>
              <a:t>u</a:t>
            </a:r>
            <a:r>
              <a:rPr lang="sr-Latn-CS" b="1" baseline="-25000" dirty="0" smtClean="0"/>
              <a:t>a</a:t>
            </a:r>
            <a:r>
              <a:rPr lang="sr-Latn-CS" dirty="0" smtClean="0"/>
              <a:t> će imati oblik četvrtki, ali će prvi harmonik tog signala biti amplitude koju određuje odnos amplituda zelenog i crvenog signala, a učestanost ovog prvog harmonika će biti određena učestanošću referentne sinusoide (crveni trag).</a:t>
            </a:r>
          </a:p>
          <a:p>
            <a:pPr eaLnBrk="1" hangingPunct="1"/>
            <a:endParaRPr lang="sr-Latn-CS" dirty="0" smtClean="0"/>
          </a:p>
          <a:p>
            <a:pPr eaLnBrk="1" hangingPunct="1"/>
            <a:r>
              <a:rPr lang="sr-Latn-CS" dirty="0" smtClean="0"/>
              <a:t>Ako je amplituda referentne sinusoide jednaka amplitudi trouglastog nosioca (na slici je malo manja od toga), napon </a:t>
            </a:r>
            <a:r>
              <a:rPr lang="sr-Latn-CS" b="1" dirty="0" smtClean="0"/>
              <a:t>u</a:t>
            </a:r>
            <a:r>
              <a:rPr lang="sr-Latn-CS" b="1" baseline="-25000" dirty="0" smtClean="0"/>
              <a:t>a  </a:t>
            </a:r>
            <a:r>
              <a:rPr lang="sr-Latn-CS" dirty="0" smtClean="0"/>
              <a:t>ima oblik sličan slici na donjem</a:t>
            </a:r>
            <a:r>
              <a:rPr lang="sr-Latn-CS" baseline="0" dirty="0" smtClean="0"/>
              <a:t> tragu. Prvi harmonik ovog napona </a:t>
            </a:r>
            <a:r>
              <a:rPr lang="sr-Latn-CS" dirty="0" smtClean="0"/>
              <a:t>bi bila sinusoida maksimalne amplitude </a:t>
            </a:r>
            <a:r>
              <a:rPr lang="sr-Latn-CS" b="1" i="1" dirty="0" smtClean="0"/>
              <a:t>U</a:t>
            </a:r>
            <a:r>
              <a:rPr lang="sr-Latn-CS" b="1" i="1" baseline="-25000" dirty="0" smtClean="0"/>
              <a:t>dc </a:t>
            </a:r>
            <a:r>
              <a:rPr lang="en-US" dirty="0" smtClean="0"/>
              <a:t>/2</a:t>
            </a:r>
            <a:r>
              <a:rPr lang="sr-Latn-CS" dirty="0" smtClean="0"/>
              <a:t>. Naravno, manje amplitude </a:t>
            </a:r>
            <a:r>
              <a:rPr lang="sr-Latn-CS" b="1" dirty="0" smtClean="0"/>
              <a:t>u</a:t>
            </a:r>
            <a:r>
              <a:rPr lang="sr-Latn-CS" b="1" baseline="-25000" dirty="0" smtClean="0"/>
              <a:t>a  </a:t>
            </a:r>
            <a:r>
              <a:rPr lang="sr-Latn-CS" dirty="0" smtClean="0"/>
              <a:t>dobijaju se tako što referentna sinusoida ima manju amplitudu.</a:t>
            </a:r>
          </a:p>
          <a:p>
            <a:pPr eaLnBrk="1" hangingPunct="1"/>
            <a:endParaRPr lang="sr-Latn-CS" dirty="0" smtClean="0"/>
          </a:p>
          <a:p>
            <a:pPr eaLnBrk="1" hangingPunct="1"/>
            <a:r>
              <a:rPr lang="sr-Latn-CS" dirty="0" smtClean="0"/>
              <a:t>Obično se </a:t>
            </a:r>
            <a:r>
              <a:rPr lang="sr-Latn-CS" u="sng" dirty="0" smtClean="0"/>
              <a:t>odnos amplitude referentne sinusoide (crveni trag) i trouglastog nosioca </a:t>
            </a:r>
            <a:r>
              <a:rPr lang="sr-Latn-CS" dirty="0" smtClean="0"/>
              <a:t>(zeleni trag) naziva </a:t>
            </a:r>
            <a:r>
              <a:rPr lang="x-none" dirty="0" smtClean="0"/>
              <a:t>„</a:t>
            </a:r>
            <a:r>
              <a:rPr lang="sr-Latn-CS" b="1" dirty="0" smtClean="0"/>
              <a:t>indeks</a:t>
            </a:r>
            <a:r>
              <a:rPr lang="sr-Latn-CS" b="1" baseline="0" dirty="0" smtClean="0"/>
              <a:t> modulacije“</a:t>
            </a:r>
            <a:r>
              <a:rPr lang="en-US" b="1" baseline="0" dirty="0" smtClean="0"/>
              <a:t> </a:t>
            </a:r>
            <a:r>
              <a:rPr lang="en-US" b="0" baseline="0" dirty="0" err="1" smtClean="0"/>
              <a:t>ili</a:t>
            </a:r>
            <a:r>
              <a:rPr lang="en-US" b="0" baseline="0" dirty="0" smtClean="0"/>
              <a:t> </a:t>
            </a:r>
            <a:r>
              <a:rPr lang="x-none" b="0" baseline="0" dirty="0" smtClean="0"/>
              <a:t>„</a:t>
            </a:r>
            <a:r>
              <a:rPr lang="en-US" b="0" baseline="0" dirty="0" err="1" smtClean="0"/>
              <a:t>dubina</a:t>
            </a:r>
            <a:r>
              <a:rPr lang="en-US" b="0" baseline="0" dirty="0" smtClean="0"/>
              <a:t> </a:t>
            </a:r>
            <a:r>
              <a:rPr lang="en-US" b="0" baseline="0" dirty="0" err="1" smtClean="0"/>
              <a:t>modulacije</a:t>
            </a:r>
            <a:r>
              <a:rPr lang="x-none" b="0" baseline="0" dirty="0" smtClean="0"/>
              <a:t>“</a:t>
            </a:r>
            <a:r>
              <a:rPr lang="sr-Latn-CS" b="1" baseline="0" dirty="0" smtClean="0"/>
              <a:t> </a:t>
            </a:r>
            <a:r>
              <a:rPr lang="sr-Latn-CS" baseline="0" dirty="0" smtClean="0"/>
              <a:t>i označava sa </a:t>
            </a:r>
            <a:r>
              <a:rPr lang="sr-Latn-CS" b="1" i="1" baseline="0" dirty="0" smtClean="0"/>
              <a:t>m</a:t>
            </a:r>
            <a:r>
              <a:rPr lang="sr-Latn-CS" b="1" i="1" baseline="-25000" dirty="0" smtClean="0"/>
              <a:t>a </a:t>
            </a:r>
            <a:r>
              <a:rPr lang="sr-Latn-CS" baseline="0" dirty="0" smtClean="0"/>
              <a:t>. U primeru na slici </a:t>
            </a:r>
            <a:r>
              <a:rPr lang="sr-Latn-CS" b="1" i="1" baseline="0" dirty="0" smtClean="0"/>
              <a:t>m</a:t>
            </a:r>
            <a:r>
              <a:rPr lang="sr-Latn-CS" b="1" i="1" baseline="-25000" dirty="0" smtClean="0"/>
              <a:t>a  </a:t>
            </a:r>
            <a:r>
              <a:rPr lang="sr-Latn-CS" baseline="0" dirty="0" smtClean="0"/>
              <a:t>je oko 0,9.</a:t>
            </a:r>
          </a:p>
          <a:p>
            <a:pPr eaLnBrk="1" hangingPunct="1"/>
            <a:endParaRPr lang="sr-Latn-CS" baseline="0" dirty="0" smtClean="0"/>
          </a:p>
          <a:p>
            <a:pPr eaLnBrk="1" hangingPunct="1"/>
            <a:r>
              <a:rPr lang="sr-Latn-CS" baseline="0" dirty="0" smtClean="0"/>
              <a:t>Dok je </a:t>
            </a:r>
            <a:r>
              <a:rPr lang="sr-Latn-CS" b="1" i="1" baseline="0" dirty="0" smtClean="0"/>
              <a:t>m</a:t>
            </a:r>
            <a:r>
              <a:rPr lang="sr-Latn-CS" b="1" i="1" baseline="-25000" dirty="0" smtClean="0"/>
              <a:t>a </a:t>
            </a:r>
            <a:r>
              <a:rPr lang="sr-Latn-CS" baseline="0" dirty="0" smtClean="0"/>
              <a:t>manje od 1, amplituda prvog harmonika </a:t>
            </a:r>
            <a:r>
              <a:rPr lang="sr-Latn-CS" b="1" dirty="0" smtClean="0"/>
              <a:t>u</a:t>
            </a:r>
            <a:r>
              <a:rPr lang="sr-Latn-CS" b="1" baseline="-25000" dirty="0" smtClean="0"/>
              <a:t>a </a:t>
            </a:r>
            <a:r>
              <a:rPr lang="sr-Latn-CS" dirty="0" smtClean="0"/>
              <a:t>se menja linearno</a:t>
            </a:r>
            <a:r>
              <a:rPr lang="sr-Latn-CS" baseline="0" dirty="0" smtClean="0"/>
              <a:t> sa </a:t>
            </a:r>
            <a:r>
              <a:rPr lang="sr-Latn-CS" b="1" i="1" baseline="0" dirty="0" smtClean="0"/>
              <a:t>m</a:t>
            </a:r>
            <a:r>
              <a:rPr lang="sr-Latn-CS" b="1" i="1" baseline="-25000" dirty="0" smtClean="0"/>
              <a:t>a </a:t>
            </a:r>
            <a:r>
              <a:rPr lang="sr-Latn-CS" baseline="0" dirty="0" smtClean="0"/>
              <a:t>, odnosno, amplituda prvog harmonika iznosi </a:t>
            </a:r>
            <a:r>
              <a:rPr lang="sr-Latn-CS" dirty="0" smtClean="0"/>
              <a:t> </a:t>
            </a:r>
            <a:r>
              <a:rPr lang="sr-Latn-CS" b="1" i="1" baseline="0" dirty="0" smtClean="0"/>
              <a:t>m</a:t>
            </a:r>
            <a:r>
              <a:rPr lang="sr-Latn-CS" b="1" i="1" baseline="-25000" dirty="0" smtClean="0"/>
              <a:t>a</a:t>
            </a:r>
            <a:r>
              <a:rPr lang="sr-Latn-CS" b="1" i="1" baseline="0" dirty="0" smtClean="0">
                <a:sym typeface="Symbol"/>
              </a:rPr>
              <a:t></a:t>
            </a:r>
            <a:r>
              <a:rPr lang="sr-Latn-CS" b="1" i="1" baseline="-25000" dirty="0" smtClean="0"/>
              <a:t> </a:t>
            </a:r>
            <a:r>
              <a:rPr lang="sr-Latn-CS" b="1" i="1" dirty="0" smtClean="0"/>
              <a:t>U</a:t>
            </a:r>
            <a:r>
              <a:rPr lang="sr-Latn-CS" b="1" i="1" baseline="-25000" dirty="0" smtClean="0"/>
              <a:t>dc</a:t>
            </a:r>
            <a:r>
              <a:rPr lang="sr-Latn-CS" b="1" baseline="-25000" dirty="0" smtClean="0"/>
              <a:t> </a:t>
            </a:r>
            <a:r>
              <a:rPr lang="en-US" dirty="0" smtClean="0"/>
              <a:t>/2</a:t>
            </a:r>
            <a:r>
              <a:rPr lang="sr-Latn-CS" baseline="0" dirty="0" smtClean="0"/>
              <a:t>.</a:t>
            </a:r>
          </a:p>
          <a:p>
            <a:pPr eaLnBrk="1" hangingPunct="1"/>
            <a:endParaRPr lang="sr-Latn-CS" dirty="0" smtClean="0"/>
          </a:p>
          <a:p>
            <a:pPr eaLnBrk="1" hangingPunct="1"/>
            <a:endParaRPr lang="sr-Latn-CS" dirty="0" smtClean="0"/>
          </a:p>
          <a:p>
            <a:pPr eaLnBrk="1" hangingPunct="1"/>
            <a:r>
              <a:rPr lang="sr-Latn-CS" dirty="0" smtClean="0"/>
              <a:t>Zbog jednostavne dostupnosti i pojeftinjenja memorija, danas se sinusna promena PWM ne generiše tako već se vrednosti širine impula (one se menjaju po sinusnom zakonu) jednostavno očitavaju iz tabele koja se izračuna na računaru opšte nameme i upiše u memoriju mikrokontrolera. Amplituda se menja množenjem svake širine pročitane iz tabele željenom amplitudom (između 0 i 1).</a:t>
            </a:r>
          </a:p>
        </p:txBody>
      </p:sp>
      <p:sp>
        <p:nvSpPr>
          <p:cNvPr id="81924" name="Slide Number Placeholder 3"/>
          <p:cNvSpPr>
            <a:spLocks noGrp="1"/>
          </p:cNvSpPr>
          <p:nvPr>
            <p:ph type="sldNum" sz="quarter" idx="5"/>
          </p:nvPr>
        </p:nvSpPr>
        <p:spPr>
          <a:noFill/>
        </p:spPr>
        <p:txBody>
          <a:bodyPr/>
          <a:lstStyle/>
          <a:p>
            <a:fld id="{22540246-B0F8-4BBC-808E-2E759A50D9EE}" type="slidenum">
              <a:rPr lang="en-GB"/>
              <a:pPr/>
              <a:t>33</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Svaki, ma kako složen, </a:t>
            </a:r>
            <a:r>
              <a:rPr lang="sr-Latn-CS" u="sng" dirty="0" smtClean="0"/>
              <a:t>PERIODIČNI</a:t>
            </a:r>
            <a:r>
              <a:rPr lang="sr-Latn-CS" dirty="0" smtClean="0"/>
              <a:t> signal periode </a:t>
            </a:r>
            <a:r>
              <a:rPr lang="sr-Latn-CS" b="1" i="1" dirty="0" smtClean="0"/>
              <a:t>T</a:t>
            </a:r>
            <a:r>
              <a:rPr lang="sr-Latn-CS" dirty="0" smtClean="0"/>
              <a:t>  se može predstaviti kao zbir signala sinusnog oblika učestanosti </a:t>
            </a:r>
            <a:r>
              <a:rPr lang="sr-Latn-CS" b="1" i="1" dirty="0" smtClean="0"/>
              <a:t>k</a:t>
            </a:r>
            <a:r>
              <a:rPr lang="sr-Latn-CS" b="1" i="1" dirty="0" smtClean="0">
                <a:sym typeface="Symbol"/>
              </a:rPr>
              <a:t></a:t>
            </a:r>
            <a:r>
              <a:rPr lang="sr-Latn-CS" b="0" i="0" dirty="0" smtClean="0">
                <a:sym typeface="Symbol"/>
              </a:rPr>
              <a:t>(</a:t>
            </a:r>
            <a:r>
              <a:rPr lang="sr-Latn-CS" dirty="0" smtClean="0"/>
              <a:t>1/</a:t>
            </a:r>
            <a:r>
              <a:rPr lang="sr-Latn-CS" b="1" i="1" dirty="0" smtClean="0"/>
              <a:t>T</a:t>
            </a:r>
            <a:r>
              <a:rPr lang="sr-Latn-CS" dirty="0" smtClean="0"/>
              <a:t> ), pri čemu je</a:t>
            </a:r>
            <a:r>
              <a:rPr lang="sr-Latn-CS" baseline="0" dirty="0" smtClean="0"/>
              <a:t> </a:t>
            </a:r>
            <a:r>
              <a:rPr lang="sr-Latn-CS" b="1" i="1" baseline="0" dirty="0" smtClean="0"/>
              <a:t>k</a:t>
            </a:r>
            <a:r>
              <a:rPr lang="sr-Latn-CS" baseline="0" dirty="0" smtClean="0"/>
              <a:t> = 0, 1, 2, 3, 4 ... Komponenta za </a:t>
            </a:r>
            <a:r>
              <a:rPr lang="sr-Latn-CS" b="1" i="1" baseline="0" dirty="0" smtClean="0"/>
              <a:t>k</a:t>
            </a:r>
            <a:r>
              <a:rPr lang="sr-Latn-CS" baseline="0" dirty="0" smtClean="0"/>
              <a:t>=0 je “</a:t>
            </a:r>
            <a:r>
              <a:rPr lang="sr-Latn-CS" i="1" baseline="0" dirty="0" smtClean="0"/>
              <a:t>jednosmerna komponenta</a:t>
            </a:r>
            <a:r>
              <a:rPr lang="sr-Latn-CS" baseline="0" dirty="0" smtClean="0"/>
              <a:t>” ili “</a:t>
            </a:r>
            <a:r>
              <a:rPr lang="sr-Latn-CS" i="1" baseline="0" dirty="0" smtClean="0"/>
              <a:t>nulti harmonik</a:t>
            </a:r>
            <a:r>
              <a:rPr lang="sr-Latn-CS" baseline="0" dirty="0" smtClean="0"/>
              <a:t>”. Učestanost komponente za </a:t>
            </a:r>
            <a:r>
              <a:rPr lang="sr-Latn-CS" b="1" i="1" baseline="0" dirty="0" smtClean="0"/>
              <a:t>k</a:t>
            </a:r>
            <a:r>
              <a:rPr lang="sr-Latn-CS" baseline="0" dirty="0" smtClean="0"/>
              <a:t>=1 se naziva osnovnom učestanošću, a ta komponenta se naziva “</a:t>
            </a:r>
            <a:r>
              <a:rPr lang="sr-Latn-CS" i="1" baseline="0" dirty="0" smtClean="0"/>
              <a:t>prvi harmonik</a:t>
            </a:r>
            <a:r>
              <a:rPr lang="sr-Latn-CS" baseline="0" dirty="0" smtClean="0"/>
              <a:t>” ili “</a:t>
            </a:r>
            <a:r>
              <a:rPr lang="sr-Latn-CS" i="1" baseline="0" dirty="0" smtClean="0"/>
              <a:t>osnovni harmonik</a:t>
            </a:r>
            <a:r>
              <a:rPr lang="sr-Latn-CS" baseline="0" dirty="0" smtClean="0"/>
              <a:t>”, dok se ostale komponente nazivaju harmonicima sa rednim bojem </a:t>
            </a:r>
            <a:r>
              <a:rPr lang="sr-Latn-CS" b="1" i="1" baseline="0" dirty="0" smtClean="0"/>
              <a:t>k</a:t>
            </a:r>
            <a:r>
              <a:rPr lang="sr-Latn-CS" baseline="0" dirty="0" smtClean="0"/>
              <a:t>. Dakle, komponenta za </a:t>
            </a:r>
            <a:r>
              <a:rPr lang="sr-Latn-CS" b="1" i="1" baseline="0" dirty="0" smtClean="0"/>
              <a:t>k</a:t>
            </a:r>
            <a:r>
              <a:rPr lang="sr-Latn-CS" baseline="0" dirty="0" smtClean="0"/>
              <a:t>=5 bi bila peti harmonik. U principu, osim za specijalne signale, </a:t>
            </a:r>
            <a:r>
              <a:rPr lang="sr-Latn-CS" b="1" i="1" baseline="0" dirty="0" smtClean="0"/>
              <a:t>k</a:t>
            </a:r>
            <a:r>
              <a:rPr lang="sr-Latn-CS" baseline="0" dirty="0" smtClean="0"/>
              <a:t> raste do beskonačnosti</a:t>
            </a:r>
          </a:p>
          <a:p>
            <a:endParaRPr lang="sr-Latn-CS" baseline="0" dirty="0" smtClean="0"/>
          </a:p>
          <a:p>
            <a:r>
              <a:rPr lang="sr-Latn-CS" baseline="0" dirty="0" smtClean="0"/>
              <a:t>Amplitude i faze svakog od harmonika čine “spektar” signala. </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34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Primer složenog periodičnog signala koji se može razložiti na 11</a:t>
            </a:r>
            <a:r>
              <a:rPr lang="sr-Latn-CS" baseline="0" dirty="0" smtClean="0"/>
              <a:t> sinusoida učestanosti 0, 100, 200...1000Hz čije su amplitude date na slajdu. Amplituda harmonika sa rednim brojem k je označena brojem k u indeksu.</a:t>
            </a:r>
          </a:p>
          <a:p>
            <a:endParaRPr lang="sr-Latn-CS" baseline="0" dirty="0" smtClean="0"/>
          </a:p>
          <a:p>
            <a:r>
              <a:rPr lang="sr-Latn-CS" baseline="0" dirty="0" smtClean="0"/>
              <a:t>Ako bi se sabrale sinusoide učestanosti 100 Hz amplitude 0,26 (recimo, volti) sa sinusoidom učestanosti 200 Hz amplitude 0,30V i sa sinosoidom učestanosti  400 Hz amplitude 0,26V ... i na kraju sa sinosoidom  učestanosti 1000 Hz amplitude 0,40V , dobio bi se upravo polazni signal.</a:t>
            </a:r>
          </a:p>
          <a:p>
            <a:endParaRPr lang="sr-Latn-CS" baseline="0" dirty="0" smtClean="0"/>
          </a:p>
          <a:p>
            <a:r>
              <a:rPr lang="sr-Latn-CS" baseline="0" dirty="0" smtClean="0"/>
              <a:t>Furijeova analiza pruža mogućnost da se iz poznavanja vremenskog oblika signala analitički izračunaju vrednosti amplituda pojedinih harmonika. Rezultat te analize bi bio amplitudni spektar gornjeg signala koji je ustvari niz 0V; 0,26V; 0,30V;  0V; 0,26V; 0,30V;  0V;  0V;  0V;  0V;  0,4V; 0V;  0V ... </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35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Bitno je ponoviti još jednom da,</a:t>
            </a:r>
            <a:r>
              <a:rPr lang="sr-Latn-CS" baseline="0" dirty="0" smtClean="0"/>
              <a:t> ako je perioda periodičnog signala T, u spektru se pojavljuju harmonici svakih 1/T, u ovom slučaju 100Hz</a:t>
            </a:r>
            <a:endParaRPr lang="en-US" dirty="0"/>
          </a:p>
        </p:txBody>
      </p:sp>
      <p:sp>
        <p:nvSpPr>
          <p:cNvPr id="4" name="Slide Number Placeholder 3"/>
          <p:cNvSpPr>
            <a:spLocks noGrp="1"/>
          </p:cNvSpPr>
          <p:nvPr>
            <p:ph type="sldNum" sz="quarter" idx="10"/>
          </p:nvPr>
        </p:nvSpPr>
        <p:spPr/>
        <p:txBody>
          <a:bodyPr/>
          <a:lstStyle/>
          <a:p>
            <a:pPr>
              <a:defRPr/>
            </a:pPr>
            <a:fld id="{E7BB2539-FF17-4494-8943-671980891CA6}" type="slidenum">
              <a:rPr lang="en-US" smtClean="0"/>
              <a:pPr>
                <a:defRPr/>
              </a:pPr>
              <a:t>37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i="1" dirty="0" smtClean="0"/>
              <a:t>Slajd sadrži animaciju, treba ga pogledati u „slide show“ režimu !</a:t>
            </a:r>
          </a:p>
          <a:p>
            <a:endParaRPr lang="x-none" dirty="0" smtClean="0"/>
          </a:p>
          <a:p>
            <a:r>
              <a:rPr lang="x-none" dirty="0" smtClean="0"/>
              <a:t>Signal četvrtki se može predstaviti zbirom sinusoida učestanosti 0,</a:t>
            </a:r>
            <a:r>
              <a:rPr lang="x-none" baseline="0" dirty="0" smtClean="0"/>
              <a:t> f, 2f, 3f, 4f, 5f ... Furijeova analiza daje vrednosti amplituda ovih sinusoida (harmonika). Rezultat Furijeove analize četvrtki je da su amplitude svih parnih harmonika nula, a da su amplitude neparnih harmonika 4/</a:t>
            </a:r>
            <a:r>
              <a:rPr lang="x-none" b="1" baseline="0" dirty="0" smtClean="0">
                <a:sym typeface="Symbol"/>
              </a:rPr>
              <a:t></a:t>
            </a:r>
            <a:r>
              <a:rPr lang="x-none" baseline="0" dirty="0" smtClean="0">
                <a:sym typeface="Symbol"/>
              </a:rPr>
              <a:t>, 4/(3</a:t>
            </a:r>
            <a:r>
              <a:rPr lang="x-none" b="1" baseline="0" dirty="0" smtClean="0">
                <a:sym typeface="Symbol"/>
              </a:rPr>
              <a:t></a:t>
            </a:r>
            <a:r>
              <a:rPr lang="x-none" baseline="0" dirty="0" smtClean="0">
                <a:sym typeface="Symbol"/>
              </a:rPr>
              <a:t>)</a:t>
            </a:r>
            <a:r>
              <a:rPr lang="x-none" dirty="0" smtClean="0"/>
              <a:t>, </a:t>
            </a:r>
            <a:r>
              <a:rPr lang="x-none" baseline="0" dirty="0" smtClean="0">
                <a:sym typeface="Symbol"/>
              </a:rPr>
              <a:t>4/(5</a:t>
            </a:r>
            <a:r>
              <a:rPr lang="x-none" b="1" baseline="0" dirty="0" smtClean="0">
                <a:sym typeface="Symbol"/>
              </a:rPr>
              <a:t></a:t>
            </a:r>
            <a:r>
              <a:rPr lang="x-none" baseline="0" dirty="0" smtClean="0">
                <a:sym typeface="Symbol"/>
              </a:rPr>
              <a:t>)</a:t>
            </a:r>
            <a:r>
              <a:rPr lang="x-none" dirty="0" smtClean="0"/>
              <a:t>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38</a:t>
            </a:fld>
            <a:endParaRPr lang="en-GB"/>
          </a:p>
        </p:txBody>
      </p:sp>
    </p:spTree>
    <p:extLst>
      <p:ext uri="{BB962C8B-B14F-4D97-AF65-F5344CB8AC3E}">
        <p14:creationId xmlns="" xmlns:p14="http://schemas.microsoft.com/office/powerpoint/2010/main" val="2078713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i="1" dirty="0" smtClean="0"/>
              <a:t>Slajd sadrži animaciju, treba ga pogledati u „slide show“ režimu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40</a:t>
            </a:fld>
            <a:endParaRPr lang="en-GB"/>
          </a:p>
        </p:txBody>
      </p:sp>
    </p:spTree>
    <p:extLst>
      <p:ext uri="{BB962C8B-B14F-4D97-AF65-F5344CB8AC3E}">
        <p14:creationId xmlns="" xmlns:p14="http://schemas.microsoft.com/office/powerpoint/2010/main" val="1680614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i="1" dirty="0" smtClean="0"/>
              <a:t>U svim narednim slajdovima objašnjenja podrazumevaju idealne prekidače (napon na njima je 0 kada su uključeni, struja kroz njih je 0 kada su isključeni).</a:t>
            </a:r>
          </a:p>
          <a:p>
            <a:r>
              <a:rPr lang="x-none" i="1" dirty="0" smtClean="0"/>
              <a:t>Slajdovi sadrže animacije i treba </a:t>
            </a:r>
            <a:r>
              <a:rPr lang="x-none" i="1" smtClean="0"/>
              <a:t>ih </a:t>
            </a:r>
            <a:r>
              <a:rPr lang="sr-Latn-CS" i="1" dirty="0" smtClean="0"/>
              <a:t> najpre </a:t>
            </a:r>
            <a:r>
              <a:rPr lang="x-none" i="1" smtClean="0"/>
              <a:t>pogledati </a:t>
            </a:r>
            <a:r>
              <a:rPr lang="x-none" i="1" dirty="0" smtClean="0"/>
              <a:t>i u „slide show</a:t>
            </a:r>
            <a:r>
              <a:rPr lang="x-none" i="1" smtClean="0"/>
              <a:t>“ na</a:t>
            </a:r>
            <a:r>
              <a:rPr lang="sr-Latn-CS" i="1" dirty="0" smtClean="0"/>
              <a:t>č</a:t>
            </a:r>
            <a:r>
              <a:rPr lang="x-none" i="1" smtClean="0"/>
              <a:t>inu </a:t>
            </a:r>
            <a:r>
              <a:rPr lang="x-none" i="1" dirty="0" smtClean="0"/>
              <a:t>prikaza!</a:t>
            </a:r>
          </a:p>
          <a:p>
            <a:endParaRPr lang="x-none" dirty="0" smtClean="0"/>
          </a:p>
          <a:p>
            <a:r>
              <a:rPr lang="x-none" dirty="0" smtClean="0"/>
              <a:t>Pretvarač kao na slici može da radi u prvom i drugom kvadrantu. Naziv ovakvog pretvarača je </a:t>
            </a:r>
            <a:r>
              <a:rPr lang="x-none" b="1" dirty="0" smtClean="0"/>
              <a:t>polumost</a:t>
            </a:r>
            <a:r>
              <a:rPr lang="x-none" baseline="0" dirty="0" smtClean="0"/>
              <a:t> ili </a:t>
            </a:r>
            <a:r>
              <a:rPr lang="x-none" b="1" baseline="0" dirty="0" smtClean="0"/>
              <a:t>jedna grana PWM</a:t>
            </a:r>
            <a:r>
              <a:rPr lang="x-none" baseline="0" dirty="0" smtClean="0"/>
              <a:t>.</a:t>
            </a:r>
          </a:p>
          <a:p>
            <a:endParaRPr lang="x-none" dirty="0" smtClean="0"/>
          </a:p>
          <a:p>
            <a:r>
              <a:rPr lang="x-none" u="sng" dirty="0" smtClean="0"/>
              <a:t>Rad pretvarača u prvom kvadrantu</a:t>
            </a:r>
            <a:r>
              <a:rPr lang="x-none" dirty="0" smtClean="0"/>
              <a:t>:</a:t>
            </a:r>
          </a:p>
          <a:p>
            <a:endParaRPr lang="x-none" dirty="0" smtClean="0"/>
          </a:p>
          <a:p>
            <a:r>
              <a:rPr lang="x-none" dirty="0" smtClean="0"/>
              <a:t>Prvi kvadrant podrazumeva da struja teče ka potrošaču (motoru) i da je napon na potrošaču uvek pozitivan (u odnosu na +</a:t>
            </a:r>
            <a:r>
              <a:rPr lang="x-none" baseline="0" dirty="0" smtClean="0"/>
              <a:t> pol kao na slici)</a:t>
            </a:r>
            <a:r>
              <a:rPr lang="x-none" dirty="0" smtClean="0"/>
              <a:t>. S</a:t>
            </a:r>
            <a:r>
              <a:rPr lang="x-none" baseline="0" dirty="0" smtClean="0"/>
              <a:t>mer struje ka potrošaču se usvaja kao pozitivan smer struje. </a:t>
            </a:r>
          </a:p>
          <a:p>
            <a:r>
              <a:rPr lang="x-none" baseline="0" dirty="0" smtClean="0"/>
              <a:t>Rad samo u prvom kvadrantu znači da pretvarač može da (pomoću PWM) proizvede na potrošaču bilo koji </a:t>
            </a:r>
            <a:r>
              <a:rPr lang="x-none" b="1" baseline="0" dirty="0" smtClean="0"/>
              <a:t>pozitivan</a:t>
            </a:r>
            <a:r>
              <a:rPr lang="x-none" baseline="0" dirty="0" smtClean="0"/>
              <a:t> srednji </a:t>
            </a:r>
            <a:r>
              <a:rPr lang="x-none" b="1" baseline="0" dirty="0" smtClean="0"/>
              <a:t>napon od 0 do +V</a:t>
            </a:r>
            <a:r>
              <a:rPr lang="x-none" b="1" baseline="-25000" dirty="0" smtClean="0"/>
              <a:t>dc</a:t>
            </a:r>
            <a:r>
              <a:rPr lang="x-none" b="1" baseline="0" dirty="0" smtClean="0"/>
              <a:t> </a:t>
            </a:r>
            <a:r>
              <a:rPr lang="x-none" baseline="0" dirty="0" smtClean="0"/>
              <a:t>pri čemu kroz motor teče struja samo u </a:t>
            </a:r>
            <a:r>
              <a:rPr lang="x-none" b="1" baseline="0" dirty="0" smtClean="0"/>
              <a:t>pozitivnom smeru</a:t>
            </a:r>
            <a:r>
              <a:rPr lang="x-none" baseline="0" dirty="0" smtClean="0"/>
              <a:t>.</a:t>
            </a:r>
          </a:p>
          <a:p>
            <a:r>
              <a:rPr lang="x-none" baseline="0" dirty="0" smtClean="0"/>
              <a:t>Da bi pretvarač pri bilo kojoj struji u pozitivnom smeru mogao da napravi bilo koju vrednost srednjeg napona od 0 do +V</a:t>
            </a:r>
            <a:r>
              <a:rPr lang="x-none" baseline="-25000" dirty="0" smtClean="0"/>
              <a:t>dc</a:t>
            </a:r>
            <a:r>
              <a:rPr lang="x-none" baseline="0" dirty="0" smtClean="0"/>
              <a:t>, neophodno je da postoji deo periode PWM kada je napon na motoru +V</a:t>
            </a:r>
            <a:r>
              <a:rPr lang="x-none" baseline="-25000" dirty="0" smtClean="0"/>
              <a:t>dc</a:t>
            </a:r>
            <a:r>
              <a:rPr lang="x-none" baseline="0" dirty="0" smtClean="0"/>
              <a:t> i deo periode kada je napon na potrošaču 0. Kontrolom aktivnih prekidača (T1 i T2)nužno je da se u toku jedne periode ostvare uslovi da na motoru bude +V</a:t>
            </a:r>
            <a:r>
              <a:rPr lang="x-none" baseline="-25000" dirty="0" smtClean="0"/>
              <a:t>dc </a:t>
            </a:r>
            <a:r>
              <a:rPr lang="x-none" baseline="0" dirty="0" smtClean="0"/>
              <a:t>, a u ostalom delu periode da bude 0. Promenom širine intervala (</a:t>
            </a:r>
            <a:r>
              <a:rPr lang="x-none" b="1" i="1" baseline="0" dirty="0" smtClean="0">
                <a:sym typeface="Symbol"/>
              </a:rPr>
              <a:t></a:t>
            </a:r>
            <a:r>
              <a:rPr lang="x-none" baseline="0" dirty="0" smtClean="0"/>
              <a:t>) kada je napon na motoru V</a:t>
            </a:r>
            <a:r>
              <a:rPr lang="x-none" baseline="-25000" dirty="0" smtClean="0"/>
              <a:t>dc</a:t>
            </a:r>
            <a:r>
              <a:rPr lang="x-none" baseline="0" dirty="0" smtClean="0"/>
              <a:t>, menja se odnos </a:t>
            </a:r>
            <a:r>
              <a:rPr lang="x-none" b="1" i="1" baseline="0" dirty="0" smtClean="0">
                <a:sym typeface="Symbol"/>
              </a:rPr>
              <a:t></a:t>
            </a:r>
            <a:r>
              <a:rPr lang="x-none" b="1" i="1" baseline="0" dirty="0" smtClean="0"/>
              <a:t>/T</a:t>
            </a:r>
            <a:r>
              <a:rPr lang="x-none" b="1" i="1" baseline="-25000" dirty="0" smtClean="0"/>
              <a:t>PWM</a:t>
            </a:r>
            <a:r>
              <a:rPr lang="x-none" b="1" i="1" baseline="0" dirty="0" smtClean="0"/>
              <a:t>  </a:t>
            </a:r>
            <a:r>
              <a:rPr lang="x-none" baseline="0" dirty="0" smtClean="0"/>
              <a:t>a samim tim i srednja vrednost napona na motoru. Perioda impulsno širinske modulacije (</a:t>
            </a:r>
            <a:r>
              <a:rPr lang="x-none" b="1" i="1" baseline="0" dirty="0" smtClean="0"/>
              <a:t>T</a:t>
            </a:r>
            <a:r>
              <a:rPr lang="x-none" b="1" i="1" baseline="-25000" dirty="0" smtClean="0"/>
              <a:t>PWM</a:t>
            </a:r>
            <a:r>
              <a:rPr lang="x-none" baseline="0" dirty="0" smtClean="0"/>
              <a:t>) je konstantna.</a:t>
            </a:r>
          </a:p>
          <a:p>
            <a:endParaRPr lang="x-none" baseline="0" dirty="0" smtClean="0"/>
          </a:p>
          <a:p>
            <a:r>
              <a:rPr lang="x-none" baseline="0" dirty="0" smtClean="0"/>
              <a:t>U prvom kvadrantu, uz pozitivnu vrednost struje, na potrošač se dovodi napon +V</a:t>
            </a:r>
            <a:r>
              <a:rPr lang="x-none" baseline="-25000" dirty="0" smtClean="0"/>
              <a:t>dc </a:t>
            </a:r>
            <a:r>
              <a:rPr lang="x-none" baseline="0" dirty="0" smtClean="0"/>
              <a:t>kada se uključi tranzistor T1 (T2 je isključen). Ovaj tranzistor se drži uključenim vremenski interval </a:t>
            </a:r>
            <a:r>
              <a:rPr lang="x-none" b="1" i="1" baseline="0" dirty="0" smtClean="0">
                <a:sym typeface="Symbol"/>
              </a:rPr>
              <a:t> </a:t>
            </a:r>
            <a:r>
              <a:rPr lang="x-none" baseline="0" dirty="0" smtClean="0"/>
              <a:t>. Kada istekne ovaj interval tranzistor T1 se isključuje (oba tranzistora su isklljučena) i time se ostvaruju uslovi da napon na motoru bude 0 jer će se zbog pozitivne struje uključiti dioda D2. Podrazumeva se da je motor induktivno opterećenje pa se struja ne može trenutno promeniti u trenutku isključenja T1.</a:t>
            </a:r>
          </a:p>
          <a:p>
            <a:endParaRPr lang="x-none" baseline="0" dirty="0" smtClean="0"/>
          </a:p>
          <a:p>
            <a:r>
              <a:rPr lang="x-none" baseline="0" dirty="0" smtClean="0"/>
              <a:t>Deo periode kada je napon na motoru 0 traje  </a:t>
            </a:r>
            <a:r>
              <a:rPr lang="x-none" b="1" i="1" baseline="0" dirty="0" smtClean="0"/>
              <a:t>T</a:t>
            </a:r>
            <a:r>
              <a:rPr lang="x-none" b="1" i="1" baseline="-25000" dirty="0" smtClean="0"/>
              <a:t>PWM </a:t>
            </a:r>
            <a:r>
              <a:rPr lang="x-none" baseline="0" dirty="0" smtClean="0"/>
              <a:t>-</a:t>
            </a:r>
            <a:r>
              <a:rPr lang="x-none" b="1" i="1" baseline="0" dirty="0" smtClean="0">
                <a:sym typeface="Symbol"/>
              </a:rPr>
              <a:t> </a:t>
            </a:r>
            <a:r>
              <a:rPr lang="x-none" baseline="0" dirty="0" smtClean="0"/>
              <a:t>.  Time se na potrošaču dobija srednja vrednost napona</a:t>
            </a:r>
          </a:p>
          <a:p>
            <a:endParaRPr lang="x-none" baseline="0" dirty="0" smtClean="0"/>
          </a:p>
          <a:p>
            <a:r>
              <a:rPr lang="x-none" b="1" baseline="0" dirty="0" smtClean="0"/>
              <a:t> V</a:t>
            </a:r>
            <a:r>
              <a:rPr lang="x-none" b="1" baseline="-25000" dirty="0" smtClean="0"/>
              <a:t>aSR</a:t>
            </a:r>
            <a:r>
              <a:rPr lang="x-none" b="1" baseline="0" dirty="0" smtClean="0"/>
              <a:t> = V</a:t>
            </a:r>
            <a:r>
              <a:rPr lang="x-none" b="1" baseline="-25000" dirty="0" smtClean="0"/>
              <a:t>dc</a:t>
            </a:r>
            <a:r>
              <a:rPr lang="x-none" b="1" baseline="0" dirty="0" smtClean="0"/>
              <a:t> </a:t>
            </a:r>
            <a:r>
              <a:rPr lang="x-none" b="1" baseline="0" dirty="0" smtClean="0">
                <a:sym typeface="Symbol"/>
              </a:rPr>
              <a:t></a:t>
            </a:r>
            <a:r>
              <a:rPr lang="x-none" b="1" i="1" baseline="0" dirty="0" smtClean="0">
                <a:sym typeface="Symbol"/>
              </a:rPr>
              <a:t> </a:t>
            </a:r>
            <a:r>
              <a:rPr lang="x-none" b="1" baseline="0" dirty="0" smtClean="0"/>
              <a:t>/</a:t>
            </a:r>
            <a:r>
              <a:rPr lang="x-none" b="1" i="1" baseline="0" dirty="0" smtClean="0"/>
              <a:t>T</a:t>
            </a:r>
            <a:r>
              <a:rPr lang="x-none" b="1" i="1" baseline="-25000" dirty="0" smtClean="0"/>
              <a:t>PWM</a:t>
            </a:r>
            <a:endParaRPr lang="x-none" b="0" i="0" baseline="-25000" dirty="0" smtClean="0"/>
          </a:p>
          <a:p>
            <a:endParaRPr lang="x-none" b="0" i="0" baseline="0" dirty="0" smtClean="0"/>
          </a:p>
          <a:p>
            <a:r>
              <a:rPr lang="x-none" b="0" i="0" baseline="0" dirty="0" smtClean="0"/>
              <a:t>S druge strane, motor proizvodi kontra-elektromotornu silu na narednomslajdu označenu sa </a:t>
            </a:r>
            <a:r>
              <a:rPr lang="x-none" b="1" i="0" baseline="0" dirty="0" smtClean="0"/>
              <a:t>E</a:t>
            </a:r>
            <a:r>
              <a:rPr lang="x-none" b="1" i="0" baseline="-25000" dirty="0" smtClean="0"/>
              <a:t>b</a:t>
            </a:r>
            <a:r>
              <a:rPr lang="x-none" b="0" i="0" baseline="0" dirty="0" smtClean="0"/>
              <a:t>. Ova kontra-elektromotorna sila je ustvari napon konra polariteta (odatle naziv) u odnosu na izvor i potiče od obrtanja namotaja rotora u magnetnom polju statora. Vrednost  je direktno srazmerna brzini obrtanja rotora motora. Kada se rotor ne obrće, </a:t>
            </a:r>
            <a:r>
              <a:rPr lang="x-none" b="1" i="0" baseline="0" dirty="0" smtClean="0"/>
              <a:t>E</a:t>
            </a:r>
            <a:r>
              <a:rPr lang="x-none" b="1" i="0" baseline="-25000" dirty="0" smtClean="0"/>
              <a:t>b </a:t>
            </a:r>
            <a:r>
              <a:rPr lang="x-none" b="0" i="0" baseline="0" dirty="0" smtClean="0"/>
              <a:t>je 0, kada se obrće nominalnom brzinom, vrednost </a:t>
            </a:r>
            <a:r>
              <a:rPr lang="x-none" b="1" i="0" baseline="0" dirty="0" smtClean="0"/>
              <a:t>E</a:t>
            </a:r>
            <a:r>
              <a:rPr lang="x-none" b="1" i="0" baseline="-25000" dirty="0" smtClean="0"/>
              <a:t>b </a:t>
            </a:r>
            <a:r>
              <a:rPr lang="x-none" b="0" i="0" baseline="0" dirty="0" smtClean="0"/>
              <a:t>je veoma vliska </a:t>
            </a:r>
            <a:r>
              <a:rPr lang="x-none" baseline="0" dirty="0" smtClean="0"/>
              <a:t>V</a:t>
            </a:r>
            <a:r>
              <a:rPr lang="x-none" baseline="-25000" dirty="0" smtClean="0"/>
              <a:t>dc </a:t>
            </a:r>
            <a:r>
              <a:rPr lang="x-none" b="0" i="0" baseline="0" dirty="0" smtClean="0"/>
              <a:t>, a kada je brzina obrtanja veća od nominalne (moguće samo ukoliko se spolja, mehanički obrće), napon </a:t>
            </a:r>
            <a:r>
              <a:rPr lang="x-none" b="1" i="0" baseline="0" dirty="0" smtClean="0"/>
              <a:t>E</a:t>
            </a:r>
            <a:r>
              <a:rPr lang="x-none" b="1" i="0" baseline="-25000" dirty="0" smtClean="0"/>
              <a:t>b </a:t>
            </a:r>
            <a:r>
              <a:rPr lang="x-none" b="0" i="0" baseline="0" dirty="0" smtClean="0"/>
              <a:t>koji generiše motor prevazilazi </a:t>
            </a:r>
            <a:r>
              <a:rPr lang="x-none" baseline="0" dirty="0" smtClean="0"/>
              <a:t>V</a:t>
            </a:r>
            <a:r>
              <a:rPr lang="x-none" baseline="-25000" dirty="0" smtClean="0"/>
              <a:t>dc </a:t>
            </a:r>
            <a:r>
              <a:rPr lang="x-none" b="0" i="0" baseline="0" dirty="0" smtClean="0"/>
              <a:t>. </a:t>
            </a:r>
          </a:p>
          <a:p>
            <a:endParaRPr lang="x-none" b="0" i="0" baseline="0" dirty="0" smtClean="0"/>
          </a:p>
          <a:p>
            <a:r>
              <a:rPr lang="x-none" b="0" i="0" baseline="0" dirty="0" smtClean="0"/>
              <a:t>Ove dve pojave, s jedne strane napon </a:t>
            </a:r>
            <a:r>
              <a:rPr lang="x-none" b="1" i="0" baseline="0" dirty="0" smtClean="0"/>
              <a:t>E</a:t>
            </a:r>
            <a:r>
              <a:rPr lang="x-none" b="1" i="0" baseline="-25000" dirty="0" smtClean="0"/>
              <a:t>b </a:t>
            </a:r>
            <a:r>
              <a:rPr lang="x-none" b="0" i="0" baseline="0" dirty="0" smtClean="0"/>
              <a:t> koji generiše motor, i s druge strane srednji napon </a:t>
            </a:r>
            <a:r>
              <a:rPr lang="x-none" b="1" baseline="0" dirty="0" smtClean="0"/>
              <a:t>V</a:t>
            </a:r>
            <a:r>
              <a:rPr lang="x-none" b="1" baseline="-25000" dirty="0" smtClean="0"/>
              <a:t>aSR</a:t>
            </a:r>
            <a:r>
              <a:rPr lang="x-none" b="0" i="0" baseline="0" dirty="0" smtClean="0"/>
              <a:t> koji generiše pretvarač  se mogu posmatrati odvojeno. Koji od ova dva napona preovalada, određuje smer struje. Kada je smer struje pozitivan ona proizvodi pozitivan moment i motor ubrzava, i time se povećava  </a:t>
            </a:r>
            <a:r>
              <a:rPr lang="x-none" b="1" i="0" baseline="0" dirty="0" smtClean="0"/>
              <a:t>E</a:t>
            </a:r>
            <a:r>
              <a:rPr lang="x-none" b="1" i="0" baseline="-25000" dirty="0" smtClean="0"/>
              <a:t>b</a:t>
            </a:r>
            <a:r>
              <a:rPr lang="x-none" b="0" i="0" baseline="0" dirty="0" smtClean="0"/>
              <a:t>, kada je struja negativna (ka izvoru) motor koči jer je moment koji generiše negativan (suorotnog smera od brzine obrtanja). Ravnoteža (stacionarno stanje u kome se brzina obrtanja ne menja) se dobija kada se </a:t>
            </a:r>
            <a:r>
              <a:rPr lang="x-none" b="1" i="0" baseline="0" dirty="0" smtClean="0"/>
              <a:t>E</a:t>
            </a:r>
            <a:r>
              <a:rPr lang="x-none" b="1" i="0" baseline="-25000" dirty="0" smtClean="0"/>
              <a:t>b </a:t>
            </a:r>
            <a:r>
              <a:rPr lang="x-none" b="0" i="0" baseline="0" dirty="0" smtClean="0"/>
              <a:t>i </a:t>
            </a:r>
            <a:r>
              <a:rPr lang="x-none" b="1" baseline="0" dirty="0" smtClean="0"/>
              <a:t>V</a:t>
            </a:r>
            <a:r>
              <a:rPr lang="x-none" b="1" baseline="-25000" dirty="0" smtClean="0"/>
              <a:t>aSR</a:t>
            </a:r>
            <a:r>
              <a:rPr lang="x-none" b="0" i="0" baseline="0" dirty="0" smtClean="0"/>
              <a:t> izjednače. </a:t>
            </a:r>
          </a:p>
          <a:p>
            <a:endParaRPr lang="x-none" b="0" i="0" baseline="0" dirty="0" smtClean="0"/>
          </a:p>
          <a:p>
            <a:r>
              <a:rPr lang="x-none" b="0" i="0" baseline="0" dirty="0" smtClean="0"/>
              <a:t>Za rad u prvom kvadrantu nužno je da  </a:t>
            </a:r>
            <a:r>
              <a:rPr lang="x-none" b="1" i="0" baseline="0" dirty="0" smtClean="0"/>
              <a:t>E</a:t>
            </a:r>
            <a:r>
              <a:rPr lang="x-none" b="1" i="0" baseline="-25000" dirty="0" smtClean="0"/>
              <a:t>b </a:t>
            </a:r>
            <a:r>
              <a:rPr lang="x-none" b="0" i="0" baseline="0" dirty="0" smtClean="0"/>
              <a:t> bude manje od </a:t>
            </a:r>
            <a:r>
              <a:rPr lang="x-none" b="1" baseline="0" dirty="0" smtClean="0"/>
              <a:t>V</a:t>
            </a:r>
            <a:r>
              <a:rPr lang="x-none" b="1" baseline="-25000" dirty="0" smtClean="0"/>
              <a:t>aSR</a:t>
            </a:r>
            <a:r>
              <a:rPr lang="x-none" b="1" baseline="0" dirty="0" smtClean="0"/>
              <a:t>.</a:t>
            </a:r>
          </a:p>
          <a:p>
            <a:endParaRPr lang="x-none" b="1" i="1" baseline="0" dirty="0" smtClean="0"/>
          </a:p>
          <a:p>
            <a:r>
              <a:rPr lang="x-none" b="0" i="1" baseline="0" dirty="0" smtClean="0"/>
              <a:t>Sledeća tabela pregledno prikazuje dva dela periode impulsno-širinske modulacije u prvom kvadrantu, njihovo trajanje, napon na motoru i koji su prekidači uključeni. Korisnik kontroliše samo uključivanje tranzistora T1 (trenutak uključenja i koliko dugo je uključen).</a:t>
            </a:r>
          </a:p>
          <a:p>
            <a:endParaRPr lang="x-none" b="1" i="0" baseline="0" dirty="0" smtClean="0"/>
          </a:p>
          <a:p>
            <a:r>
              <a:rPr lang="x-none" b="1" i="0" baseline="0" dirty="0" smtClean="0"/>
              <a:t>1. KVADRANT:</a:t>
            </a:r>
          </a:p>
          <a:p>
            <a:r>
              <a:rPr lang="x-none" b="1" i="0" baseline="0" dirty="0" smtClean="0"/>
              <a:t>		</a:t>
            </a:r>
            <a:r>
              <a:rPr lang="x-none" b="0" i="0" baseline="0" dirty="0" smtClean="0"/>
              <a:t>1. deo periode</a:t>
            </a:r>
            <a:r>
              <a:rPr lang="x-none" b="1" i="0" baseline="0" dirty="0" smtClean="0"/>
              <a:t> </a:t>
            </a:r>
            <a:r>
              <a:rPr lang="x-none" b="0" i="1" baseline="0" dirty="0" smtClean="0"/>
              <a:t>T</a:t>
            </a:r>
            <a:r>
              <a:rPr lang="x-none" b="0" i="1" baseline="-25000" dirty="0" smtClean="0"/>
              <a:t>PWM</a:t>
            </a:r>
            <a:r>
              <a:rPr lang="x-none" b="1" i="0" baseline="0" dirty="0" smtClean="0"/>
              <a:t> 	</a:t>
            </a:r>
            <a:r>
              <a:rPr lang="x-none" b="0" i="0" baseline="0" dirty="0" smtClean="0"/>
              <a:t>2. deo periode</a:t>
            </a:r>
            <a:r>
              <a:rPr lang="x-none" b="1" i="0" baseline="0" dirty="0" smtClean="0"/>
              <a:t> </a:t>
            </a:r>
            <a:r>
              <a:rPr lang="x-none" b="0" i="1" baseline="0" dirty="0" smtClean="0"/>
              <a:t>T</a:t>
            </a:r>
            <a:r>
              <a:rPr lang="x-none" b="0" i="1" baseline="-25000" dirty="0" smtClean="0"/>
              <a:t>PWM</a:t>
            </a:r>
          </a:p>
          <a:p>
            <a:pPr marL="0" marR="0" indent="0" algn="l" defTabSz="914400" rtl="0" eaLnBrk="0" fontAlgn="base" latinLnBrk="0" hangingPunct="0">
              <a:lnSpc>
                <a:spcPct val="100000"/>
              </a:lnSpc>
              <a:spcBef>
                <a:spcPct val="30000"/>
              </a:spcBef>
              <a:spcAft>
                <a:spcPct val="0"/>
              </a:spcAft>
              <a:buClrTx/>
              <a:buSzTx/>
              <a:buFontTx/>
              <a:buNone/>
              <a:tabLst/>
              <a:defRPr/>
            </a:pPr>
            <a:r>
              <a:rPr lang="x-none" b="0" i="0" baseline="0" dirty="0" smtClean="0"/>
              <a:t>Trajanje:		             </a:t>
            </a:r>
            <a:r>
              <a:rPr lang="x-none" b="1" i="0" baseline="0" dirty="0" smtClean="0">
                <a:sym typeface="Symbol"/>
              </a:rPr>
              <a:t>		          </a:t>
            </a:r>
            <a:r>
              <a:rPr lang="x-none" b="1" i="1" baseline="0" dirty="0" smtClean="0"/>
              <a:t>T</a:t>
            </a:r>
            <a:r>
              <a:rPr lang="x-none" b="1" i="1" baseline="-25000" dirty="0" smtClean="0"/>
              <a:t>PWM</a:t>
            </a:r>
            <a:r>
              <a:rPr lang="x-none" b="0" i="0" baseline="0" dirty="0" smtClean="0"/>
              <a:t> - </a:t>
            </a:r>
            <a:r>
              <a:rPr lang="x-none" b="1" i="0" baseline="0" dirty="0" smtClean="0">
                <a:sym typeface="Symbol"/>
              </a:rPr>
              <a:t></a:t>
            </a:r>
            <a:endParaRPr lang="x-none" b="0" i="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x-none" b="0" i="0" baseline="0" dirty="0" smtClean="0"/>
              <a:t>Napon na motoru (v</a:t>
            </a:r>
            <a:r>
              <a:rPr lang="x-none" b="0" i="0" baseline="-25000" dirty="0" smtClean="0"/>
              <a:t>a</a:t>
            </a:r>
            <a:r>
              <a:rPr lang="x-none" b="0" i="0" baseline="0" dirty="0" smtClean="0"/>
              <a:t>):</a:t>
            </a:r>
            <a:r>
              <a:rPr lang="x-none" b="1" i="0" baseline="0" dirty="0" smtClean="0"/>
              <a:t>	             V</a:t>
            </a:r>
            <a:r>
              <a:rPr lang="x-none" b="1" i="0" baseline="-25000" dirty="0" smtClean="0"/>
              <a:t>dc		                 </a:t>
            </a:r>
            <a:r>
              <a:rPr lang="x-none" b="1" i="0" baseline="0" dirty="0" smtClean="0"/>
              <a:t>0		 </a:t>
            </a:r>
            <a:endParaRPr lang="x-none" b="1" i="0" baseline="-25000" dirty="0" smtClean="0"/>
          </a:p>
          <a:p>
            <a:r>
              <a:rPr lang="x-none" b="0" i="0" baseline="0" dirty="0" smtClean="0"/>
              <a:t>Uključene komponente:	            </a:t>
            </a:r>
            <a:r>
              <a:rPr lang="x-none" b="1" i="0" baseline="0" dirty="0" smtClean="0"/>
              <a:t>T1	</a:t>
            </a:r>
            <a:r>
              <a:rPr lang="x-none" b="0" i="0" baseline="0" dirty="0" smtClean="0"/>
              <a:t>	</a:t>
            </a:r>
            <a:r>
              <a:rPr lang="x-none" b="1" i="0" baseline="0" dirty="0" smtClean="0"/>
              <a:t>          D2</a:t>
            </a:r>
          </a:p>
          <a:p>
            <a:endParaRPr lang="x-none" b="1" i="1" baseline="-25000" dirty="0" smtClean="0"/>
          </a:p>
          <a:p>
            <a:endParaRPr lang="x-none" b="1" i="1" baseline="-25000" dirty="0" smtClean="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5</a:t>
            </a:fld>
            <a:endParaRPr lang="en-GB"/>
          </a:p>
        </p:txBody>
      </p:sp>
    </p:spTree>
    <p:extLst>
      <p:ext uri="{BB962C8B-B14F-4D97-AF65-F5344CB8AC3E}">
        <p14:creationId xmlns="" xmlns:p14="http://schemas.microsoft.com/office/powerpoint/2010/main" val="2121669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r>
              <a:rPr lang="sr-Latn-CS" dirty="0" smtClean="0"/>
              <a:t>Napon </a:t>
            </a:r>
            <a:r>
              <a:rPr lang="sr-Latn-CS" b="1" i="1" dirty="0" smtClean="0"/>
              <a:t>u</a:t>
            </a:r>
            <a:r>
              <a:rPr lang="sr-Latn-CS" b="1" i="1" baseline="-25000" dirty="0" smtClean="0"/>
              <a:t>a0</a:t>
            </a:r>
            <a:r>
              <a:rPr lang="sr-Latn-CS" dirty="0" smtClean="0"/>
              <a:t> je napon priključka A </a:t>
            </a:r>
            <a:r>
              <a:rPr lang="sr-Latn-CS" u="sng" dirty="0" smtClean="0"/>
              <a:t>u odnosu na minus kraj izvora </a:t>
            </a:r>
            <a:r>
              <a:rPr lang="sr-Latn-CS" b="1" i="1" u="sng" dirty="0" smtClean="0"/>
              <a:t>U</a:t>
            </a:r>
            <a:r>
              <a:rPr lang="sr-Latn-CS" b="1" i="1" u="sng" baseline="-25000" dirty="0" smtClean="0"/>
              <a:t>dc</a:t>
            </a:r>
            <a:r>
              <a:rPr lang="sr-Latn-CS" b="1" i="1" baseline="-25000" dirty="0" smtClean="0"/>
              <a:t> </a:t>
            </a:r>
            <a:r>
              <a:rPr lang="sr-Latn-CS" dirty="0" smtClean="0"/>
              <a:t>, a ne u odnosu na zvezdište</a:t>
            </a:r>
            <a:r>
              <a:rPr lang="sr-Latn-CS" baseline="0" dirty="0" smtClean="0"/>
              <a:t> motora!</a:t>
            </a:r>
          </a:p>
          <a:p>
            <a:pPr eaLnBrk="1" hangingPunct="1"/>
            <a:endParaRPr lang="sr-Latn-C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r-Latn-CS" baseline="0" dirty="0" smtClean="0"/>
              <a:t>Signal kao na slici, kod koga je </a:t>
            </a:r>
            <a:r>
              <a:rPr lang="sr-Latn-CS" b="1" i="1" baseline="0" dirty="0" smtClean="0"/>
              <a:t>m</a:t>
            </a:r>
            <a:r>
              <a:rPr lang="sr-Latn-CS" b="1" i="1" baseline="-25000" dirty="0" smtClean="0"/>
              <a:t>a</a:t>
            </a:r>
            <a:r>
              <a:rPr lang="sr-Latn-CS" baseline="0" dirty="0" smtClean="0"/>
              <a:t> = 0,9 ima prvi harmonik amplitude </a:t>
            </a:r>
            <a:r>
              <a:rPr lang="sr-Latn-CS" sz="1200" b="0" i="0" dirty="0" smtClean="0">
                <a:solidFill>
                  <a:srgbClr val="C00000"/>
                </a:solidFill>
                <a:latin typeface="Arial" pitchFamily="34" charset="0"/>
                <a:cs typeface="Arial" pitchFamily="34" charset="0"/>
              </a:rPr>
              <a:t>0,9</a:t>
            </a:r>
            <a:r>
              <a:rPr lang="sr-Latn-CS" sz="1200" b="1" i="1" dirty="0" smtClean="0">
                <a:solidFill>
                  <a:srgbClr val="C00000"/>
                </a:solidFill>
                <a:latin typeface="Arial" pitchFamily="34" charset="0"/>
                <a:cs typeface="Arial" pitchFamily="34" charset="0"/>
                <a:sym typeface="Symbol"/>
              </a:rPr>
              <a:t></a:t>
            </a:r>
            <a:r>
              <a:rPr lang="sr-Latn-CS" sz="1200" b="1" i="1" dirty="0" smtClean="0">
                <a:solidFill>
                  <a:srgbClr val="C00000"/>
                </a:solidFill>
                <a:latin typeface="Arial" pitchFamily="34" charset="0"/>
                <a:cs typeface="Arial" pitchFamily="34" charset="0"/>
              </a:rPr>
              <a:t>U</a:t>
            </a:r>
            <a:r>
              <a:rPr lang="sr-Latn-CS" sz="1200" b="1" i="1" baseline="-25000" dirty="0" smtClean="0">
                <a:solidFill>
                  <a:srgbClr val="C00000"/>
                </a:solidFill>
                <a:latin typeface="Arial" pitchFamily="34" charset="0"/>
                <a:cs typeface="Arial" pitchFamily="34" charset="0"/>
              </a:rPr>
              <a:t>dc </a:t>
            </a:r>
            <a:r>
              <a:rPr lang="sr-Latn-CS" sz="1200" b="0" i="0" dirty="0" smtClean="0">
                <a:solidFill>
                  <a:srgbClr val="C00000"/>
                </a:solidFill>
                <a:latin typeface="Arial" pitchFamily="34" charset="0"/>
                <a:cs typeface="Arial" pitchFamily="34" charset="0"/>
              </a:rPr>
              <a:t>/2. To je jedina korisna i željena komponenta. Pored toga, postoji jednosmerna komponenta (nulti harmonik) vrednosti </a:t>
            </a:r>
            <a:r>
              <a:rPr lang="sr-Latn-CS" sz="1200" b="1" i="1" dirty="0" smtClean="0">
                <a:solidFill>
                  <a:srgbClr val="C00000"/>
                </a:solidFill>
                <a:latin typeface="Arial" pitchFamily="34" charset="0"/>
                <a:cs typeface="Arial" pitchFamily="34" charset="0"/>
              </a:rPr>
              <a:t>U</a:t>
            </a:r>
            <a:r>
              <a:rPr lang="sr-Latn-CS" sz="1200" b="1" i="1" baseline="-25000" dirty="0" smtClean="0">
                <a:solidFill>
                  <a:srgbClr val="C00000"/>
                </a:solidFill>
                <a:latin typeface="Arial" pitchFamily="34" charset="0"/>
                <a:cs typeface="Arial" pitchFamily="34" charset="0"/>
              </a:rPr>
              <a:t>dc </a:t>
            </a:r>
            <a:r>
              <a:rPr lang="sr-Latn-CS" sz="1200" b="0" i="0" dirty="0" smtClean="0">
                <a:solidFill>
                  <a:srgbClr val="C00000"/>
                </a:solidFill>
                <a:latin typeface="Arial" pitchFamily="34" charset="0"/>
                <a:cs typeface="Arial" pitchFamily="34" charset="0"/>
              </a:rPr>
              <a:t>/2 kao</a:t>
            </a:r>
            <a:r>
              <a:rPr lang="sr-Latn-CS" sz="1200" b="0" i="0" baseline="0" dirty="0" smtClean="0">
                <a:solidFill>
                  <a:srgbClr val="C00000"/>
                </a:solidFill>
                <a:latin typeface="Arial" pitchFamily="34" charset="0"/>
                <a:cs typeface="Arial" pitchFamily="34" charset="0"/>
              </a:rPr>
              <a:t> i više grupa komponenata oko 1,65kHz, oko 3,3kHz, oko 4,95kHz... odnosno oko </a:t>
            </a:r>
            <a:r>
              <a:rPr lang="sr-Latn-CS" sz="1200" b="1" i="1" baseline="0" dirty="0" smtClean="0">
                <a:solidFill>
                  <a:srgbClr val="C00000"/>
                </a:solidFill>
                <a:latin typeface="Arial" pitchFamily="34" charset="0"/>
                <a:cs typeface="Arial" pitchFamily="34" charset="0"/>
              </a:rPr>
              <a:t>k</a:t>
            </a:r>
            <a:r>
              <a:rPr lang="sr-Latn-CS" sz="1200" b="1" i="1" dirty="0" smtClean="0">
                <a:solidFill>
                  <a:srgbClr val="C00000"/>
                </a:solidFill>
                <a:latin typeface="Arial" pitchFamily="34" charset="0"/>
                <a:cs typeface="Arial" pitchFamily="34" charset="0"/>
                <a:sym typeface="Symbol"/>
              </a:rPr>
              <a:t> </a:t>
            </a:r>
            <a:r>
              <a:rPr lang="sr-Latn-CS" sz="1200" b="0" i="0" dirty="0" smtClean="0">
                <a:solidFill>
                  <a:srgbClr val="C00000"/>
                </a:solidFill>
                <a:latin typeface="Arial" pitchFamily="34" charset="0"/>
                <a:cs typeface="Arial" pitchFamily="34" charset="0"/>
                <a:sym typeface="Symbol"/>
              </a:rPr>
              <a:t>1,65kHz,</a:t>
            </a:r>
            <a:r>
              <a:rPr lang="sr-Latn-CS" sz="1200" b="0" i="0" baseline="0" dirty="0" smtClean="0">
                <a:solidFill>
                  <a:srgbClr val="C00000"/>
                </a:solidFill>
                <a:latin typeface="Arial" pitchFamily="34" charset="0"/>
                <a:cs typeface="Arial" pitchFamily="34" charset="0"/>
                <a:sym typeface="Symbol"/>
              </a:rPr>
              <a:t> gde je </a:t>
            </a:r>
            <a:r>
              <a:rPr lang="sr-Latn-CS" sz="1200" b="1" i="1" baseline="0" dirty="0" smtClean="0">
                <a:solidFill>
                  <a:srgbClr val="C00000"/>
                </a:solidFill>
                <a:latin typeface="Arial" pitchFamily="34" charset="0"/>
                <a:cs typeface="Arial" pitchFamily="34" charset="0"/>
                <a:sym typeface="Symbol"/>
              </a:rPr>
              <a:t>k</a:t>
            </a:r>
            <a:r>
              <a:rPr lang="sr-Latn-CS" sz="1200" b="0" i="0" baseline="0" dirty="0" smtClean="0">
                <a:solidFill>
                  <a:srgbClr val="C00000"/>
                </a:solidFill>
                <a:latin typeface="Arial" pitchFamily="34" charset="0"/>
                <a:cs typeface="Arial" pitchFamily="34" charset="0"/>
                <a:sym typeface="Symbol"/>
              </a:rPr>
              <a:t>=1,2,3... U svakoj grupi postoji više komponenti koje su razmaknute za </a:t>
            </a:r>
            <a:r>
              <a:rPr lang="sr-Latn-CS" sz="1200" b="1" i="1" baseline="0" dirty="0" smtClean="0">
                <a:solidFill>
                  <a:srgbClr val="C00000"/>
                </a:solidFill>
                <a:latin typeface="Arial" pitchFamily="34" charset="0"/>
                <a:cs typeface="Arial" pitchFamily="34" charset="0"/>
              </a:rPr>
              <a:t>p</a:t>
            </a:r>
            <a:r>
              <a:rPr lang="sr-Latn-CS" sz="1200" b="1" i="1" dirty="0" smtClean="0">
                <a:solidFill>
                  <a:srgbClr val="C00000"/>
                </a:solidFill>
                <a:latin typeface="Arial" pitchFamily="34" charset="0"/>
                <a:cs typeface="Arial" pitchFamily="34" charset="0"/>
                <a:sym typeface="Symbol"/>
              </a:rPr>
              <a:t> </a:t>
            </a:r>
            <a:r>
              <a:rPr lang="sr-Latn-CS" sz="1200" b="0" i="0" baseline="0" dirty="0" smtClean="0">
                <a:solidFill>
                  <a:srgbClr val="C00000"/>
                </a:solidFill>
                <a:latin typeface="Arial" pitchFamily="34" charset="0"/>
                <a:cs typeface="Arial" pitchFamily="34" charset="0"/>
                <a:sym typeface="Symbol"/>
              </a:rPr>
              <a:t>50Hz (gde je </a:t>
            </a:r>
            <a:r>
              <a:rPr lang="sr-Latn-CS" sz="1200" b="1" i="1" baseline="0" dirty="0" smtClean="0">
                <a:solidFill>
                  <a:srgbClr val="C00000"/>
                </a:solidFill>
                <a:latin typeface="Arial" pitchFamily="34" charset="0"/>
                <a:cs typeface="Arial" pitchFamily="34" charset="0"/>
                <a:sym typeface="Symbol"/>
              </a:rPr>
              <a:t>p</a:t>
            </a:r>
            <a:r>
              <a:rPr lang="sr-Latn-CS" sz="1200" b="0" i="0" baseline="0" dirty="0" smtClean="0">
                <a:solidFill>
                  <a:srgbClr val="C00000"/>
                </a:solidFill>
                <a:latin typeface="Arial" pitchFamily="34" charset="0"/>
                <a:cs typeface="Arial" pitchFamily="34" charset="0"/>
                <a:sym typeface="Symbol"/>
              </a:rPr>
              <a:t>=1,2,3...) i čija amplituda, u principu opada što su dalje od centra grupe (</a:t>
            </a:r>
            <a:r>
              <a:rPr lang="sr-Latn-CS" sz="1200" b="1" i="1" baseline="0" dirty="0" smtClean="0">
                <a:solidFill>
                  <a:srgbClr val="C00000"/>
                </a:solidFill>
                <a:latin typeface="Arial" pitchFamily="34" charset="0"/>
                <a:cs typeface="Arial" pitchFamily="34" charset="0"/>
              </a:rPr>
              <a:t>k</a:t>
            </a:r>
            <a:r>
              <a:rPr lang="sr-Latn-CS" sz="1200" b="1" i="1" dirty="0" smtClean="0">
                <a:solidFill>
                  <a:srgbClr val="C00000"/>
                </a:solidFill>
                <a:latin typeface="Arial" pitchFamily="34" charset="0"/>
                <a:cs typeface="Arial" pitchFamily="34" charset="0"/>
                <a:sym typeface="Symbol"/>
              </a:rPr>
              <a:t> </a:t>
            </a:r>
            <a:r>
              <a:rPr lang="sr-Latn-CS" sz="1200" b="0" i="0" dirty="0" smtClean="0">
                <a:solidFill>
                  <a:srgbClr val="C00000"/>
                </a:solidFill>
                <a:latin typeface="Arial" pitchFamily="34" charset="0"/>
                <a:cs typeface="Arial" pitchFamily="34" charset="0"/>
                <a:sym typeface="Symbol"/>
              </a:rPr>
              <a:t>1,65kHz</a:t>
            </a:r>
            <a:r>
              <a:rPr lang="sr-Latn-CS" sz="1200" b="0" i="0" baseline="0" dirty="0" smtClean="0">
                <a:solidFill>
                  <a:srgbClr val="C00000"/>
                </a:solidFill>
                <a:latin typeface="Arial" pitchFamily="34" charset="0"/>
                <a:cs typeface="Arial" pitchFamily="34" charset="0"/>
                <a:sym typeface="Symbol"/>
              </a:rPr>
              <a:t>). Može se pokazati da su u grupama sa neparnim </a:t>
            </a:r>
            <a:r>
              <a:rPr lang="sr-Latn-CS" sz="1200" b="1" i="1" baseline="0" dirty="0" smtClean="0">
                <a:solidFill>
                  <a:srgbClr val="C00000"/>
                </a:solidFill>
                <a:latin typeface="Arial" pitchFamily="34" charset="0"/>
                <a:cs typeface="Arial" pitchFamily="34" charset="0"/>
                <a:sym typeface="Symbol"/>
              </a:rPr>
              <a:t>k</a:t>
            </a:r>
            <a:r>
              <a:rPr lang="sr-Latn-CS" sz="1200" b="0" i="0" baseline="0" dirty="0" smtClean="0">
                <a:solidFill>
                  <a:srgbClr val="C00000"/>
                </a:solidFill>
                <a:latin typeface="Arial" pitchFamily="34" charset="0"/>
                <a:cs typeface="Arial" pitchFamily="34" charset="0"/>
                <a:sym typeface="Symbol"/>
              </a:rPr>
              <a:t>, sve komponente sa neparnim </a:t>
            </a:r>
            <a:r>
              <a:rPr lang="sr-Latn-CS" sz="1200" b="1" i="1" baseline="0" dirty="0" smtClean="0">
                <a:solidFill>
                  <a:srgbClr val="C00000"/>
                </a:solidFill>
                <a:latin typeface="Arial" pitchFamily="34" charset="0"/>
                <a:cs typeface="Arial" pitchFamily="34" charset="0"/>
                <a:sym typeface="Symbol"/>
              </a:rPr>
              <a:t>p</a:t>
            </a:r>
            <a:r>
              <a:rPr lang="sr-Latn-CS" sz="1200" b="0" i="0" baseline="0" dirty="0" smtClean="0">
                <a:solidFill>
                  <a:srgbClr val="C00000"/>
                </a:solidFill>
                <a:latin typeface="Arial" pitchFamily="34" charset="0"/>
                <a:cs typeface="Arial" pitchFamily="34" charset="0"/>
                <a:sym typeface="Symbol"/>
              </a:rPr>
              <a:t> jednake nuli i obrnuto, u grupama sa parnim </a:t>
            </a:r>
            <a:r>
              <a:rPr lang="sr-Latn-CS" sz="1200" b="1" i="1" baseline="0" dirty="0" smtClean="0">
                <a:solidFill>
                  <a:srgbClr val="C00000"/>
                </a:solidFill>
                <a:latin typeface="Arial" pitchFamily="34" charset="0"/>
                <a:cs typeface="Arial" pitchFamily="34" charset="0"/>
                <a:sym typeface="Symbol"/>
              </a:rPr>
              <a:t>k</a:t>
            </a:r>
            <a:r>
              <a:rPr lang="sr-Latn-CS" sz="1200" b="0" i="0" baseline="0" dirty="0" smtClean="0">
                <a:solidFill>
                  <a:srgbClr val="C00000"/>
                </a:solidFill>
                <a:latin typeface="Arial" pitchFamily="34" charset="0"/>
                <a:cs typeface="Arial" pitchFamily="34" charset="0"/>
                <a:sym typeface="Symbol"/>
              </a:rPr>
              <a:t>, sve komponente sa parnim </a:t>
            </a:r>
            <a:r>
              <a:rPr lang="sr-Latn-CS" sz="1200" b="1" i="1" baseline="0" dirty="0" smtClean="0">
                <a:solidFill>
                  <a:srgbClr val="C00000"/>
                </a:solidFill>
                <a:latin typeface="Arial" pitchFamily="34" charset="0"/>
                <a:cs typeface="Arial" pitchFamily="34" charset="0"/>
                <a:sym typeface="Symbol"/>
              </a:rPr>
              <a:t>p</a:t>
            </a:r>
            <a:r>
              <a:rPr lang="sr-Latn-CS" sz="1200" b="0" i="0" baseline="0" dirty="0" smtClean="0">
                <a:solidFill>
                  <a:srgbClr val="C00000"/>
                </a:solidFill>
                <a:latin typeface="Arial" pitchFamily="34" charset="0"/>
                <a:cs typeface="Arial" pitchFamily="34" charset="0"/>
                <a:sym typeface="Symbol"/>
              </a:rPr>
              <a:t>  su jednake nuli (kao na slici). Tako su, na primer, komponente na 1650Hz </a:t>
            </a:r>
            <a:r>
              <a:rPr lang="sr-Latn-CS" sz="1200" b="1" i="1" dirty="0" smtClean="0">
                <a:solidFill>
                  <a:srgbClr val="C00000"/>
                </a:solidFill>
                <a:latin typeface="Arial" pitchFamily="34" charset="0"/>
                <a:cs typeface="Arial" pitchFamily="34" charset="0"/>
                <a:sym typeface="Symbol"/>
              </a:rPr>
              <a:t> </a:t>
            </a:r>
            <a:r>
              <a:rPr lang="sr-Latn-CS" sz="1200" b="0" i="0" baseline="0" dirty="0" smtClean="0">
                <a:solidFill>
                  <a:srgbClr val="C00000"/>
                </a:solidFill>
                <a:latin typeface="Arial" pitchFamily="34" charset="0"/>
                <a:cs typeface="Arial" pitchFamily="34" charset="0"/>
                <a:sym typeface="Symbol"/>
              </a:rPr>
              <a:t>50Hz jednake nuli a postoje komponente na 1650Hz, na 1650Hz </a:t>
            </a:r>
            <a:r>
              <a:rPr lang="sr-Latn-CS" sz="1200" b="1" i="1" dirty="0" smtClean="0">
                <a:solidFill>
                  <a:srgbClr val="C00000"/>
                </a:solidFill>
                <a:latin typeface="Arial" pitchFamily="34" charset="0"/>
                <a:cs typeface="Arial" pitchFamily="34" charset="0"/>
                <a:sym typeface="Symbol"/>
              </a:rPr>
              <a:t> </a:t>
            </a:r>
            <a:r>
              <a:rPr lang="sr-Latn-CS" sz="1200" b="0" i="0" dirty="0" smtClean="0">
                <a:solidFill>
                  <a:srgbClr val="C00000"/>
                </a:solidFill>
                <a:latin typeface="Arial" pitchFamily="34" charset="0"/>
                <a:cs typeface="Arial" pitchFamily="34" charset="0"/>
                <a:sym typeface="Symbol"/>
              </a:rPr>
              <a:t>10</a:t>
            </a:r>
            <a:r>
              <a:rPr lang="sr-Latn-CS" sz="1200" b="0" i="0" baseline="0" dirty="0" smtClean="0">
                <a:solidFill>
                  <a:srgbClr val="C00000"/>
                </a:solidFill>
                <a:latin typeface="Arial" pitchFamily="34" charset="0"/>
                <a:cs typeface="Arial" pitchFamily="34" charset="0"/>
                <a:sym typeface="Symbol"/>
              </a:rPr>
              <a:t>0Hz, na 1650Hz </a:t>
            </a:r>
            <a:r>
              <a:rPr lang="sr-Latn-CS" sz="1200" b="1" i="1" dirty="0" smtClean="0">
                <a:solidFill>
                  <a:srgbClr val="C00000"/>
                </a:solidFill>
                <a:latin typeface="Arial" pitchFamily="34" charset="0"/>
                <a:cs typeface="Arial" pitchFamily="34" charset="0"/>
                <a:sym typeface="Symbol"/>
              </a:rPr>
              <a:t> </a:t>
            </a:r>
            <a:r>
              <a:rPr lang="sr-Latn-CS" sz="1200" b="0" i="0" dirty="0" smtClean="0">
                <a:solidFill>
                  <a:srgbClr val="C00000"/>
                </a:solidFill>
                <a:latin typeface="Arial" pitchFamily="34" charset="0"/>
                <a:cs typeface="Arial" pitchFamily="34" charset="0"/>
                <a:sym typeface="Symbol"/>
              </a:rPr>
              <a:t>20</a:t>
            </a:r>
            <a:r>
              <a:rPr lang="sr-Latn-CS" sz="1200" b="0" i="0" baseline="0" dirty="0" smtClean="0">
                <a:solidFill>
                  <a:srgbClr val="C00000"/>
                </a:solidFill>
                <a:latin typeface="Arial" pitchFamily="34" charset="0"/>
                <a:cs typeface="Arial" pitchFamily="34" charset="0"/>
                <a:sym typeface="Symbol"/>
              </a:rPr>
              <a:t>0Hz... dok oko 3300Hz, komponente postoje na 3300Hz </a:t>
            </a:r>
            <a:r>
              <a:rPr lang="sr-Latn-CS" sz="1200" b="1" i="1" dirty="0" smtClean="0">
                <a:solidFill>
                  <a:srgbClr val="C00000"/>
                </a:solidFill>
                <a:latin typeface="Arial" pitchFamily="34" charset="0"/>
                <a:cs typeface="Arial" pitchFamily="34" charset="0"/>
                <a:sym typeface="Symbol"/>
              </a:rPr>
              <a:t> </a:t>
            </a:r>
            <a:r>
              <a:rPr lang="sr-Latn-CS" sz="1200" b="0" i="0" baseline="0" dirty="0" smtClean="0">
                <a:solidFill>
                  <a:srgbClr val="C00000"/>
                </a:solidFill>
                <a:latin typeface="Arial" pitchFamily="34" charset="0"/>
                <a:cs typeface="Arial" pitchFamily="34" charset="0"/>
                <a:sym typeface="Symbol"/>
              </a:rPr>
              <a:t>50Hz, na 3300Hz </a:t>
            </a:r>
            <a:r>
              <a:rPr lang="sr-Latn-CS" sz="1200" b="1" i="1" dirty="0" smtClean="0">
                <a:solidFill>
                  <a:srgbClr val="C00000"/>
                </a:solidFill>
                <a:latin typeface="Arial" pitchFamily="34" charset="0"/>
                <a:cs typeface="Arial" pitchFamily="34" charset="0"/>
                <a:sym typeface="Symbol"/>
              </a:rPr>
              <a:t> </a:t>
            </a:r>
            <a:r>
              <a:rPr lang="sr-Latn-CS" sz="1200" b="0" i="0" dirty="0" smtClean="0">
                <a:solidFill>
                  <a:srgbClr val="C00000"/>
                </a:solidFill>
                <a:latin typeface="Arial" pitchFamily="34" charset="0"/>
                <a:cs typeface="Arial" pitchFamily="34" charset="0"/>
                <a:sym typeface="Symbol"/>
              </a:rPr>
              <a:t>1</a:t>
            </a:r>
            <a:r>
              <a:rPr lang="sr-Latn-CS" sz="1200" b="0" i="0" baseline="0" dirty="0" smtClean="0">
                <a:solidFill>
                  <a:srgbClr val="C00000"/>
                </a:solidFill>
                <a:latin typeface="Arial" pitchFamily="34" charset="0"/>
                <a:cs typeface="Arial" pitchFamily="34" charset="0"/>
                <a:sym typeface="Symbol"/>
              </a:rPr>
              <a:t>50Hz, na 3300Hz </a:t>
            </a:r>
            <a:r>
              <a:rPr lang="sr-Latn-CS" sz="1200" b="1" i="1" dirty="0" smtClean="0">
                <a:solidFill>
                  <a:srgbClr val="C00000"/>
                </a:solidFill>
                <a:latin typeface="Arial" pitchFamily="34" charset="0"/>
                <a:cs typeface="Arial" pitchFamily="34" charset="0"/>
                <a:sym typeface="Symbol"/>
              </a:rPr>
              <a:t> </a:t>
            </a:r>
            <a:r>
              <a:rPr lang="sr-Latn-CS" sz="1200" b="0" i="0" dirty="0" smtClean="0">
                <a:solidFill>
                  <a:srgbClr val="C00000"/>
                </a:solidFill>
                <a:latin typeface="Arial" pitchFamily="34" charset="0"/>
                <a:cs typeface="Arial" pitchFamily="34" charset="0"/>
                <a:sym typeface="Symbol"/>
              </a:rPr>
              <a:t>2</a:t>
            </a:r>
            <a:r>
              <a:rPr lang="sr-Latn-CS" sz="1200" b="0" i="0" baseline="0" dirty="0" smtClean="0">
                <a:solidFill>
                  <a:srgbClr val="C00000"/>
                </a:solidFill>
                <a:latin typeface="Arial" pitchFamily="34" charset="0"/>
                <a:cs typeface="Arial" pitchFamily="34" charset="0"/>
                <a:sym typeface="Symbol"/>
              </a:rPr>
              <a:t>50Hz...</a:t>
            </a:r>
          </a:p>
          <a:p>
            <a:pPr marL="0" marR="0" indent="0" algn="l" defTabSz="914400" rtl="0" eaLnBrk="1" fontAlgn="base" latinLnBrk="0" hangingPunct="1">
              <a:lnSpc>
                <a:spcPct val="100000"/>
              </a:lnSpc>
              <a:spcBef>
                <a:spcPct val="30000"/>
              </a:spcBef>
              <a:spcAft>
                <a:spcPct val="0"/>
              </a:spcAft>
              <a:buClrTx/>
              <a:buSzTx/>
              <a:buFontTx/>
              <a:buNone/>
              <a:tabLst/>
              <a:defRPr/>
            </a:pPr>
            <a:endParaRPr lang="sr-Latn-CS" sz="1200" b="0" i="0" baseline="0" dirty="0" smtClean="0">
              <a:solidFill>
                <a:srgbClr val="C00000"/>
              </a:solidFill>
              <a:latin typeface="Arial" pitchFamily="34" charset="0"/>
              <a:cs typeface="Arial" pitchFamily="34" charset="0"/>
              <a:sym typeface="Symbo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sr-Latn-CS" sz="1200" b="0" i="0" baseline="0" dirty="0" smtClean="0">
                <a:solidFill>
                  <a:srgbClr val="C00000"/>
                </a:solidFill>
                <a:latin typeface="Arial" pitchFamily="34" charset="0"/>
                <a:cs typeface="Arial" pitchFamily="34" charset="0"/>
                <a:sym typeface="Symbol"/>
              </a:rPr>
              <a:t>Ako je prva grupa harmonika dovoljno daleko, harmonici na 100Hz, 150Hz, 200Hz... ne postoje. Naravno ovo se odnosi na idealni impulsno-širinski modulisan sigmnal. U realnosti, najviše zbog uticaja mrtvog vremena, pojavljuju se i ovi harmonici ali su njihove amplitude značajno manje u odnosu na amplitude harmonika u grupama.</a:t>
            </a:r>
            <a:endParaRPr lang="sr-Latn-CS" sz="1200" b="0" i="0" dirty="0" smtClean="0">
              <a:solidFill>
                <a:srgbClr val="C00000"/>
              </a:solidFill>
              <a:latin typeface="Arial" pitchFamily="34" charset="0"/>
              <a:cs typeface="Arial" pitchFamily="34" charset="0"/>
            </a:endParaRPr>
          </a:p>
          <a:p>
            <a:pPr eaLnBrk="1" hangingPunct="1"/>
            <a:endParaRPr lang="sr-Latn-CS" dirty="0" smtClean="0"/>
          </a:p>
        </p:txBody>
      </p:sp>
      <p:sp>
        <p:nvSpPr>
          <p:cNvPr id="81924" name="Slide Number Placeholder 3"/>
          <p:cNvSpPr>
            <a:spLocks noGrp="1"/>
          </p:cNvSpPr>
          <p:nvPr>
            <p:ph type="sldNum" sz="quarter" idx="5"/>
          </p:nvPr>
        </p:nvSpPr>
        <p:spPr>
          <a:noFill/>
        </p:spPr>
        <p:txBody>
          <a:bodyPr/>
          <a:lstStyle/>
          <a:p>
            <a:fld id="{22540246-B0F8-4BBC-808E-2E759A50D9EE}" type="slidenum">
              <a:rPr lang="en-GB"/>
              <a:pPr/>
              <a:t>42</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r>
              <a:rPr lang="sr-Latn-CS" dirty="0" smtClean="0"/>
              <a:t>Sinhroni PWM zahteva da se učestanost nosioca menja pri svakoj promeni učestanosti signala koji se generiše. Na primer, za </a:t>
            </a:r>
            <a:r>
              <a:rPr lang="sr-Latn-CS" b="1" i="1" dirty="0" smtClean="0"/>
              <a:t>m</a:t>
            </a:r>
            <a:r>
              <a:rPr lang="sr-Latn-CS" b="1" i="1" baseline="-25000" dirty="0" smtClean="0"/>
              <a:t>f </a:t>
            </a:r>
            <a:r>
              <a:rPr lang="sr-Latn-CS" dirty="0" smtClean="0"/>
              <a:t>= 15, ako treba da generišemo učestanost </a:t>
            </a:r>
            <a:r>
              <a:rPr lang="sr-Latn-CS" b="1" i="1" dirty="0" smtClean="0"/>
              <a:t>f</a:t>
            </a:r>
            <a:r>
              <a:rPr lang="sr-Latn-CS" b="1" i="1" baseline="-25000" dirty="0" smtClean="0"/>
              <a:t>sin</a:t>
            </a:r>
            <a:r>
              <a:rPr lang="sr-Latn-CS" dirty="0" smtClean="0"/>
              <a:t> = 50 Hz, učestanost nosioca treba</a:t>
            </a:r>
            <a:r>
              <a:rPr lang="sr-Latn-CS" baseline="0" dirty="0" smtClean="0"/>
              <a:t> da bude tačno </a:t>
            </a:r>
            <a:r>
              <a:rPr lang="sr-Latn-CS" b="1" i="1" baseline="0" dirty="0" smtClean="0"/>
              <a:t>f</a:t>
            </a:r>
            <a:r>
              <a:rPr lang="sr-Latn-CS" b="1" i="1" baseline="-25000" dirty="0" smtClean="0"/>
              <a:t>PWM</a:t>
            </a:r>
            <a:r>
              <a:rPr lang="sr-Latn-CS" baseline="0" dirty="0" smtClean="0"/>
              <a:t> = 15*50 = 750 Hz, a ako u toku rada smanjimo učestanost na, na primer, 42 Hz, učestanost nosioca se takođe mora smanjiti na tačno 630 Hz. Ovaj zahtev komplikuje realizaciju modulatora, bilo da je ostvarena komparatorom ili softverski (vidi naredni slajd), ali sinhronizacija je nužna jer se time izbegavaju subharmonici (učestanosti manje od učestanosti prvog harmonika) čija amplituda se značano smanjuje sa porastom </a:t>
            </a:r>
            <a:r>
              <a:rPr lang="sr-Latn-CS" b="1" i="1" dirty="0" smtClean="0"/>
              <a:t>m</a:t>
            </a:r>
            <a:r>
              <a:rPr lang="sr-Latn-CS" b="1" i="1" baseline="-25000" dirty="0" smtClean="0"/>
              <a:t>f </a:t>
            </a:r>
            <a:r>
              <a:rPr lang="sr-Latn-CS" baseline="0" dirty="0" smtClean="0"/>
              <a:t>. I male amplitude subharmonika u nekim aplikacijama mogu da proizvedu gubitke koji mogu biti značajni, kao i probleme u mehanici</a:t>
            </a:r>
            <a:r>
              <a:rPr lang="sr-Latn-CS" baseline="30000" dirty="0" smtClean="0"/>
              <a:t>*</a:t>
            </a:r>
            <a:r>
              <a:rPr lang="sr-Latn-CS" baseline="0" dirty="0" smtClean="0"/>
              <a:t>.</a:t>
            </a:r>
          </a:p>
          <a:p>
            <a:pPr eaLnBrk="1" hangingPunct="1"/>
            <a:endParaRPr lang="sr-Latn-CS" baseline="0" dirty="0" smtClean="0"/>
          </a:p>
          <a:p>
            <a:pPr eaLnBrk="1" hangingPunct="1"/>
            <a:r>
              <a:rPr lang="sr-Latn-CS" baseline="0" dirty="0" smtClean="0"/>
              <a:t>S obzirom da su učestanosti koje se generišu, pogotovu u pogonima,  retko veće od 100 Hz, zahtev za sinhronom modulacijom pri </a:t>
            </a:r>
            <a:r>
              <a:rPr lang="sr-Latn-CS" b="1" i="1" dirty="0" smtClean="0"/>
              <a:t>m</a:t>
            </a:r>
            <a:r>
              <a:rPr lang="sr-Latn-CS" b="1" i="1" baseline="-25000" dirty="0" smtClean="0"/>
              <a:t>f </a:t>
            </a:r>
            <a:r>
              <a:rPr lang="sr-Latn-CS" baseline="0" dirty="0" smtClean="0"/>
              <a:t> &lt; 21 se svodi na učestanosti nosioca ispod 2100 Hz što je slučaj jedino kod motora jako velike snage. Za druge primene, kao i za za pogone posebnih motora sa velikom brzinom obrtanja, sinhrona modulacija se mora razmatrati kao opcija.</a:t>
            </a:r>
            <a:endParaRPr lang="sr-Latn-CS" dirty="0" smtClean="0"/>
          </a:p>
        </p:txBody>
      </p:sp>
      <p:sp>
        <p:nvSpPr>
          <p:cNvPr id="81924" name="Slide Number Placeholder 3"/>
          <p:cNvSpPr>
            <a:spLocks noGrp="1"/>
          </p:cNvSpPr>
          <p:nvPr>
            <p:ph type="sldNum" sz="quarter" idx="5"/>
          </p:nvPr>
        </p:nvSpPr>
        <p:spPr>
          <a:noFill/>
        </p:spPr>
        <p:txBody>
          <a:bodyPr/>
          <a:lstStyle/>
          <a:p>
            <a:fld id="{22540246-B0F8-4BBC-808E-2E759A50D9EE}" type="slidenum">
              <a:rPr lang="en-GB"/>
              <a:pPr/>
              <a:t>43</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U ovom primeru je dato kako se danas u praksi realizuje promenljiv napon. Tabela sadrži 64 vrednosti jedne poluperiode sinusnog signala (poluperioda je podeljena na 64 delova). Vrednost u tabeli predstavlja širinu impula u odnosu na </a:t>
            </a:r>
            <a:r>
              <a:rPr lang="x-none" b="1" i="1" dirty="0" smtClean="0"/>
              <a:t>T</a:t>
            </a:r>
            <a:r>
              <a:rPr lang="x-none" b="1" i="1" baseline="-25000" dirty="0" smtClean="0"/>
              <a:t>PWM</a:t>
            </a:r>
            <a:r>
              <a:rPr lang="x-none" b="1" i="1" dirty="0" smtClean="0"/>
              <a:t> </a:t>
            </a:r>
            <a:r>
              <a:rPr lang="x-none" dirty="0" smtClean="0"/>
              <a:t>koja ovde iznosi 255 (nekih internih vremenskih jedinica</a:t>
            </a:r>
            <a:r>
              <a:rPr lang="x-none" smtClean="0"/>
              <a:t>). </a:t>
            </a:r>
            <a:endParaRPr lang="sr-Latn-CS" dirty="0" smtClean="0"/>
          </a:p>
          <a:p>
            <a:endParaRPr lang="sr-Latn-CS" dirty="0" smtClean="0"/>
          </a:p>
          <a:p>
            <a:r>
              <a:rPr lang="sr-Latn-CS" dirty="0" smtClean="0"/>
              <a:t>Program redom očitava</a:t>
            </a:r>
            <a:r>
              <a:rPr lang="sr-Latn-CS" baseline="0" dirty="0" smtClean="0"/>
              <a:t> tabelu i šalje vrednosti PWM periferiji koja generiše PWM signal širine impulsa date u tabeli. Za generisanje sinusoide učestanosti 50 Hz (periode 20ms), jedna perioda PWM bi trajala 20ms/(2</a:t>
            </a:r>
            <a:r>
              <a:rPr lang="sr-Latn-CS" b="1" baseline="0" dirty="0" smtClean="0">
                <a:sym typeface="Symbol"/>
              </a:rPr>
              <a:t></a:t>
            </a:r>
            <a:r>
              <a:rPr lang="sr-Latn-CS" baseline="0" dirty="0" smtClean="0"/>
              <a:t>64) = </a:t>
            </a:r>
            <a:r>
              <a:rPr lang="sr-Latn-CS" b="1" baseline="0" dirty="0" smtClean="0"/>
              <a:t>156</a:t>
            </a:r>
            <a:r>
              <a:rPr lang="sr-Latn-CS" b="1" baseline="0" dirty="0" smtClean="0">
                <a:sym typeface="Symbol"/>
              </a:rPr>
              <a:t>s</a:t>
            </a:r>
            <a:r>
              <a:rPr lang="sr-Latn-CS" baseline="0" dirty="0" smtClean="0">
                <a:sym typeface="Symbol"/>
              </a:rPr>
              <a:t>, odnosno, jedna interna jedinica za vreme bi bila 156s/255 = 612ns. Širine impulsa za </a:t>
            </a:r>
            <a:r>
              <a:rPr lang="sr-Latn-CS" b="1" i="1" baseline="0" dirty="0" smtClean="0">
                <a:sym typeface="Symbol"/>
              </a:rPr>
              <a:t>m</a:t>
            </a:r>
            <a:r>
              <a:rPr lang="sr-Latn-CS" b="1" i="1" baseline="-25000" dirty="0" smtClean="0">
                <a:sym typeface="Symbol"/>
              </a:rPr>
              <a:t>a</a:t>
            </a:r>
            <a:r>
              <a:rPr lang="sr-Latn-CS" b="1" i="1" baseline="0" dirty="0" smtClean="0">
                <a:sym typeface="Symbol"/>
              </a:rPr>
              <a:t> </a:t>
            </a:r>
            <a:r>
              <a:rPr lang="sr-Latn-CS" baseline="0" dirty="0" smtClean="0">
                <a:sym typeface="Symbol"/>
              </a:rPr>
              <a:t>= 1 bi bile: 13</a:t>
            </a:r>
            <a:r>
              <a:rPr lang="sr-Latn-CS" b="1" baseline="0" dirty="0" smtClean="0">
                <a:sym typeface="Symbol"/>
              </a:rPr>
              <a:t></a:t>
            </a:r>
            <a:r>
              <a:rPr lang="sr-Latn-CS" baseline="0" dirty="0" smtClean="0"/>
              <a:t>612ns=</a:t>
            </a:r>
            <a:r>
              <a:rPr lang="sr-Latn-CS" b="1" baseline="0" dirty="0" smtClean="0"/>
              <a:t>7,95</a:t>
            </a:r>
            <a:r>
              <a:rPr lang="sr-Latn-CS" b="1" baseline="0" dirty="0" smtClean="0">
                <a:sym typeface="Symbol"/>
              </a:rPr>
              <a:t>s</a:t>
            </a:r>
            <a:r>
              <a:rPr lang="sr-Latn-CS" baseline="0" dirty="0" smtClean="0">
                <a:sym typeface="Symbol"/>
              </a:rPr>
              <a:t>, 25</a:t>
            </a:r>
            <a:r>
              <a:rPr lang="sr-Latn-CS" b="1" baseline="0" dirty="0" smtClean="0">
                <a:sym typeface="Symbol"/>
              </a:rPr>
              <a:t></a:t>
            </a:r>
            <a:r>
              <a:rPr lang="sr-Latn-CS" baseline="0" dirty="0" smtClean="0"/>
              <a:t>612ns=</a:t>
            </a:r>
            <a:r>
              <a:rPr lang="sr-Latn-CS" b="1" baseline="0" dirty="0" smtClean="0"/>
              <a:t>15,29</a:t>
            </a:r>
            <a:r>
              <a:rPr lang="sr-Latn-CS" b="1" baseline="0" dirty="0" smtClean="0">
                <a:sym typeface="Symbol"/>
              </a:rPr>
              <a:t>s,</a:t>
            </a:r>
            <a:r>
              <a:rPr lang="sr-Latn-CS" baseline="0" dirty="0" smtClean="0">
                <a:sym typeface="Symbol"/>
              </a:rPr>
              <a:t> 37</a:t>
            </a:r>
            <a:r>
              <a:rPr lang="sr-Latn-CS" b="1" baseline="0" dirty="0" smtClean="0">
                <a:sym typeface="Symbol"/>
              </a:rPr>
              <a:t></a:t>
            </a:r>
            <a:r>
              <a:rPr lang="sr-Latn-CS" baseline="0" dirty="0" smtClean="0"/>
              <a:t>612ns=</a:t>
            </a:r>
            <a:r>
              <a:rPr lang="sr-Latn-CS" b="1" baseline="0" dirty="0" smtClean="0"/>
              <a:t>22,63</a:t>
            </a:r>
            <a:r>
              <a:rPr lang="sr-Latn-CS" b="1" baseline="0" dirty="0" smtClean="0">
                <a:sym typeface="Symbol"/>
              </a:rPr>
              <a:t>s </a:t>
            </a:r>
            <a:r>
              <a:rPr lang="sr-Latn-CS" baseline="0" dirty="0" smtClean="0">
                <a:sym typeface="Symbol"/>
              </a:rPr>
              <a:t>... </a:t>
            </a:r>
          </a:p>
          <a:p>
            <a:endParaRPr lang="sr-Latn-CS" baseline="0" dirty="0" smtClean="0">
              <a:sym typeface="Symbol"/>
            </a:endParaRPr>
          </a:p>
          <a:p>
            <a:r>
              <a:rPr lang="sr-Latn-CS" baseline="0" dirty="0" smtClean="0">
                <a:sym typeface="Symbol"/>
              </a:rPr>
              <a:t>U drugoj poluperiodi bi trebalo da se generiše PWM po istoj tabeli u odnosu na izvor negativnog napona.</a:t>
            </a:r>
          </a:p>
          <a:p>
            <a:endParaRPr lang="sr-Latn-CS" baseline="0" dirty="0" smtClean="0">
              <a:sym typeface="Symbol"/>
            </a:endParaRPr>
          </a:p>
          <a:p>
            <a:r>
              <a:rPr lang="sr-Latn-CS" baseline="0" dirty="0" smtClean="0">
                <a:sym typeface="Symbol"/>
              </a:rPr>
              <a:t>Ista tabela bi se mogla iskoristiti i ukoliko postoji samo jedan izvor +</a:t>
            </a:r>
            <a:r>
              <a:rPr lang="sr-Latn-CS" i="1" baseline="0" dirty="0" smtClean="0">
                <a:sym typeface="Symbol"/>
              </a:rPr>
              <a:t>V</a:t>
            </a:r>
            <a:r>
              <a:rPr lang="sr-Latn-CS" i="1" baseline="-25000" dirty="0" smtClean="0">
                <a:sym typeface="Symbol"/>
              </a:rPr>
              <a:t>dc</a:t>
            </a:r>
            <a:r>
              <a:rPr lang="sr-Latn-CS" baseline="0" dirty="0" smtClean="0">
                <a:sym typeface="Symbol"/>
              </a:rPr>
              <a:t> (ne postoji negativan napon -</a:t>
            </a:r>
            <a:r>
              <a:rPr lang="sr-Latn-CS" i="1" baseline="0" dirty="0" smtClean="0">
                <a:sym typeface="Symbol"/>
              </a:rPr>
              <a:t>V</a:t>
            </a:r>
            <a:r>
              <a:rPr lang="sr-Latn-CS" i="1" baseline="-25000" dirty="0" smtClean="0">
                <a:sym typeface="Symbol"/>
              </a:rPr>
              <a:t>dc</a:t>
            </a:r>
            <a:r>
              <a:rPr lang="sr-Latn-CS" baseline="0" dirty="0" smtClean="0">
                <a:sym typeface="Symbol"/>
              </a:rPr>
              <a:t>). U tom slučju perioda bi trebalo da bude 512, a širine impulsa bi se dobijale tako što bi se na srednju vrednost (256) dodavale vrednosti očitanea iz tabele (u pozitivnoj polupetiodi), a u negativnoj poluperiodi vrednosti iz tabele bi se oduzimale od 256. Tako bi širine impulasa (u odnosu na periodu 512) bile: (256+13), (256+25), (256+37)... do (256+255) pa bi se smanjivale do (256+13) i nastavile da se smanjuju (256-13), (256-25), (256-37)... sve do (256-255) da bi na kraju periode porasle do 256. Tako bi bio generisan sinusni signal u 128 tačaka: 64 tačke pozitivne i 64 tačke negativne poluperiode. Ponovo, vrednosti iz tabele bi množile koeficijentom modulacije </a:t>
            </a:r>
            <a:r>
              <a:rPr lang="sr-Latn-CS" b="1" i="1" baseline="0" dirty="0" smtClean="0">
                <a:sym typeface="Symbol"/>
              </a:rPr>
              <a:t>m</a:t>
            </a:r>
            <a:r>
              <a:rPr lang="sr-Latn-CS" b="1" i="1" baseline="-25000" dirty="0" smtClean="0">
                <a:sym typeface="Symbol"/>
              </a:rPr>
              <a:t>a</a:t>
            </a:r>
            <a:r>
              <a:rPr lang="sr-Latn-CS" baseline="0" dirty="0" smtClean="0">
                <a:sym typeface="Symbol"/>
              </a:rPr>
              <a:t> ako on nije 1.</a:t>
            </a:r>
          </a:p>
          <a:p>
            <a:endParaRPr lang="sr-Latn-CS" baseline="0" dirty="0" smtClean="0">
              <a:sym typeface="Symbol"/>
            </a:endParaRPr>
          </a:p>
          <a:p>
            <a:r>
              <a:rPr lang="sr-Latn-CS" baseline="0" dirty="0" smtClean="0">
                <a:sym typeface="Symbol"/>
              </a:rPr>
              <a:t>Ovo je samo jedan od načina za generisanje PWM signala očitavanjem tabele</a:t>
            </a:r>
            <a:endParaRPr lang="x-none" dirty="0" smtClean="0"/>
          </a:p>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44</a:t>
            </a:fld>
            <a:endParaRPr lang="en-GB"/>
          </a:p>
        </p:txBody>
      </p:sp>
    </p:spTree>
    <p:extLst>
      <p:ext uri="{BB962C8B-B14F-4D97-AF65-F5344CB8AC3E}">
        <p14:creationId xmlns="" xmlns:p14="http://schemas.microsoft.com/office/powerpoint/2010/main" val="2275239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Amplituda prvog harmonika raste linearno sa porastom </a:t>
            </a:r>
            <a:r>
              <a:rPr lang="sr-Latn-CS" b="1" i="1" dirty="0" smtClean="0"/>
              <a:t>m</a:t>
            </a:r>
            <a:r>
              <a:rPr lang="sr-Latn-CS" b="1" i="1" baseline="-25000" dirty="0" smtClean="0"/>
              <a:t>a</a:t>
            </a:r>
            <a:r>
              <a:rPr lang="sr-Latn-CS" dirty="0" smtClean="0"/>
              <a:t> sve do </a:t>
            </a:r>
            <a:r>
              <a:rPr lang="sr-Latn-CS" b="1" i="1" dirty="0" smtClean="0"/>
              <a:t>m</a:t>
            </a:r>
            <a:r>
              <a:rPr lang="sr-Latn-CS" b="1" i="1" baseline="-25000" dirty="0" smtClean="0"/>
              <a:t>a</a:t>
            </a:r>
            <a:r>
              <a:rPr lang="sr-Latn-CS" dirty="0" smtClean="0"/>
              <a:t> =1. Dok je u linearnom</a:t>
            </a:r>
            <a:r>
              <a:rPr lang="sr-Latn-CS" baseline="0" dirty="0" smtClean="0"/>
              <a:t> delu</a:t>
            </a:r>
            <a:r>
              <a:rPr lang="en-US" baseline="0" dirty="0" smtClean="0"/>
              <a:t>,</a:t>
            </a:r>
            <a:r>
              <a:rPr lang="sr-Latn-CS" baseline="0" dirty="0" smtClean="0"/>
              <a:t> spektar modulisanog signala odgovara opisu na prethodnim slajdovima (ima grupe harmonika tek oko </a:t>
            </a:r>
            <a:r>
              <a:rPr lang="sr-Latn-CS" b="1" i="1" baseline="0" dirty="0" smtClean="0"/>
              <a:t>k</a:t>
            </a:r>
            <a:r>
              <a:rPr lang="sr-Latn-CS" b="1" i="1" baseline="0" dirty="0" smtClean="0">
                <a:sym typeface="Symbol"/>
              </a:rPr>
              <a:t></a:t>
            </a:r>
            <a:r>
              <a:rPr lang="sr-Latn-CS" b="1" i="1" baseline="0" dirty="0" smtClean="0"/>
              <a:t>f</a:t>
            </a:r>
            <a:r>
              <a:rPr lang="sr-Latn-CS" b="1" i="1" baseline="-25000" dirty="0" smtClean="0"/>
              <a:t>PWM</a:t>
            </a:r>
            <a:r>
              <a:rPr lang="sr-Latn-CS" baseline="0" dirty="0" smtClean="0"/>
              <a:t>). U primeru, uz idealan PWM, harmonici na 100Hz, 200Hz, 300Hz ... ne postoje. </a:t>
            </a:r>
            <a:endParaRPr lang="en-US" baseline="0" dirty="0" smtClean="0"/>
          </a:p>
          <a:p>
            <a:endParaRPr lang="en-US" baseline="0" dirty="0" smtClean="0"/>
          </a:p>
          <a:p>
            <a:r>
              <a:rPr lang="x-none" baseline="0" noProof="0" dirty="0" smtClean="0"/>
              <a:t>Mogu</a:t>
            </a:r>
            <a:r>
              <a:rPr lang="x-none" baseline="0" dirty="0" smtClean="0"/>
              <a:t>će</a:t>
            </a:r>
            <a:r>
              <a:rPr lang="en-US" baseline="0" dirty="0" smtClean="0"/>
              <a:t> je</a:t>
            </a:r>
            <a:r>
              <a:rPr lang="x-none" baseline="0" dirty="0" smtClean="0"/>
              <a:t>, međutim,</a:t>
            </a:r>
            <a:r>
              <a:rPr lang="en-US" baseline="0" dirty="0" smtClean="0"/>
              <a:t> </a:t>
            </a:r>
            <a:r>
              <a:rPr lang="en-US" baseline="0" dirty="0" err="1" smtClean="0"/>
              <a:t>dobiti</a:t>
            </a:r>
            <a:r>
              <a:rPr lang="en-US" baseline="0" dirty="0" smtClean="0"/>
              <a:t> </a:t>
            </a:r>
            <a:r>
              <a:rPr lang="x-none" baseline="0" dirty="0" smtClean="0"/>
              <a:t>i veću amplitudu prvog harmonika od </a:t>
            </a:r>
            <a:r>
              <a:rPr lang="x-none" b="1" i="1" baseline="0" dirty="0" smtClean="0"/>
              <a:t>U</a:t>
            </a:r>
            <a:r>
              <a:rPr lang="x-none" b="1" i="1" baseline="-25000" dirty="0" smtClean="0"/>
              <a:t>dc </a:t>
            </a:r>
            <a:r>
              <a:rPr lang="x-none" b="1" i="0" baseline="0" dirty="0" smtClean="0"/>
              <a:t>/</a:t>
            </a:r>
            <a:r>
              <a:rPr lang="x-none" baseline="0" dirty="0" smtClean="0"/>
              <a:t>2. Povećavanjem </a:t>
            </a:r>
            <a:r>
              <a:rPr lang="sr-Latn-CS" b="1" i="1" dirty="0" smtClean="0"/>
              <a:t>m</a:t>
            </a:r>
            <a:r>
              <a:rPr lang="sr-Latn-CS" b="1" i="1" baseline="-25000" dirty="0" smtClean="0"/>
              <a:t>a</a:t>
            </a:r>
            <a:r>
              <a:rPr lang="sr-Latn-CS" dirty="0" smtClean="0"/>
              <a:t> </a:t>
            </a:r>
            <a:r>
              <a:rPr lang="x-none" baseline="0" dirty="0" smtClean="0"/>
              <a:t> preko 1, amplituda prvog harmonika dalje raste, samo ne linearno. Cena porasta amplitude je pojava harmonika na nižim učestanostima.</a:t>
            </a:r>
          </a:p>
          <a:p>
            <a:endParaRPr lang="x-none" baseline="0" dirty="0" smtClean="0"/>
          </a:p>
          <a:p>
            <a:r>
              <a:rPr lang="x-none" baseline="0" dirty="0" smtClean="0"/>
              <a:t>Maksimalna ostvariva amplituda prvog harmonika dobija se </a:t>
            </a:r>
            <a:r>
              <a:rPr lang="x-none" baseline="0" smtClean="0"/>
              <a:t>kada impulsno–širinska </a:t>
            </a:r>
            <a:r>
              <a:rPr lang="x-none" baseline="0" dirty="0" smtClean="0"/>
              <a:t>modulacija zameni signalom četvrtki. U primeru generisanja sinusoide učestanosti 50 Hz to bi bio signal kod koga bi </a:t>
            </a:r>
            <a:r>
              <a:rPr lang="x-none" b="1" i="1" baseline="0" dirty="0" smtClean="0"/>
              <a:t>U</a:t>
            </a:r>
            <a:r>
              <a:rPr lang="x-none" b="1" i="1" baseline="-25000" dirty="0" smtClean="0"/>
              <a:t>a0</a:t>
            </a:r>
            <a:r>
              <a:rPr lang="x-none" baseline="0" dirty="0" smtClean="0"/>
              <a:t> bio 10ms jednak </a:t>
            </a:r>
            <a:r>
              <a:rPr lang="x-none" b="1" i="1" baseline="0" dirty="0" smtClean="0"/>
              <a:t>U</a:t>
            </a:r>
            <a:r>
              <a:rPr lang="x-none" b="1" i="1" baseline="-25000" dirty="0" smtClean="0"/>
              <a:t>dc </a:t>
            </a:r>
            <a:r>
              <a:rPr lang="x-none" baseline="0" dirty="0" smtClean="0"/>
              <a:t>, a ostalih 10ms, nula, odnosno, prva polovina periode uključen prekidač </a:t>
            </a:r>
            <a:r>
              <a:rPr lang="x-none" b="1" baseline="0" dirty="0" smtClean="0"/>
              <a:t>S</a:t>
            </a:r>
            <a:r>
              <a:rPr lang="x-none" b="1" baseline="-25000" dirty="0" smtClean="0"/>
              <a:t>At</a:t>
            </a:r>
            <a:r>
              <a:rPr lang="x-none" baseline="-25000" dirty="0" smtClean="0"/>
              <a:t> </a:t>
            </a:r>
            <a:r>
              <a:rPr lang="x-none" baseline="0" dirty="0" smtClean="0"/>
              <a:t>, druga polovina periode uključen </a:t>
            </a:r>
            <a:r>
              <a:rPr lang="x-none" b="1" baseline="0" dirty="0" smtClean="0"/>
              <a:t>S</a:t>
            </a:r>
            <a:r>
              <a:rPr lang="x-none" b="1" baseline="-25000" dirty="0" smtClean="0"/>
              <a:t>Ab</a:t>
            </a:r>
            <a:r>
              <a:rPr lang="x-none" baseline="0" dirty="0" smtClean="0"/>
              <a:t>. Ta maksimalna amplituda je 4/</a:t>
            </a:r>
            <a:r>
              <a:rPr lang="x-none" b="1" baseline="0" dirty="0" smtClean="0">
                <a:sym typeface="Symbol"/>
              </a:rPr>
              <a:t></a:t>
            </a:r>
            <a:r>
              <a:rPr lang="x-none" baseline="0" dirty="0" smtClean="0">
                <a:sym typeface="Symbol"/>
              </a:rPr>
              <a:t> puta veća u odnosu na maksimalnu amplitudu u linearnom delu, odnosno iznosi 1,287</a:t>
            </a:r>
            <a:r>
              <a:rPr lang="x-none" b="1" i="1" baseline="0" dirty="0" smtClean="0"/>
              <a:t>U</a:t>
            </a:r>
            <a:r>
              <a:rPr lang="x-none" b="1" i="1" baseline="-25000" dirty="0" smtClean="0"/>
              <a:t>dc </a:t>
            </a:r>
            <a:r>
              <a:rPr lang="x-none" baseline="0" dirty="0" smtClean="0"/>
              <a:t>/2. Dobitak amplitude prvog harmonika od skoro 30%, tačnije (28,7%) je značajan, ali je praćen pojavom neželjenih harmonika nižih učestanosti. Naime, spektar četvrtki ima harmonike na učestanosti </a:t>
            </a:r>
            <a:r>
              <a:rPr lang="x-none" b="1" i="1" baseline="0" dirty="0" smtClean="0"/>
              <a:t>n</a:t>
            </a:r>
            <a:r>
              <a:rPr lang="x-none" b="1" i="1" baseline="0" dirty="0" smtClean="0">
                <a:sym typeface="Symbol"/>
              </a:rPr>
              <a:t></a:t>
            </a:r>
            <a:r>
              <a:rPr lang="x-none" b="1" i="1" baseline="0" dirty="0" smtClean="0"/>
              <a:t>f</a:t>
            </a:r>
            <a:r>
              <a:rPr lang="x-none" b="1" i="1" baseline="-25000" dirty="0" smtClean="0"/>
              <a:t>sin</a:t>
            </a:r>
            <a:r>
              <a:rPr lang="x-none" b="1" i="1" baseline="0" dirty="0" smtClean="0"/>
              <a:t> </a:t>
            </a:r>
            <a:r>
              <a:rPr lang="x-none" b="0" i="0" baseline="0" dirty="0" smtClean="0"/>
              <a:t>čije</a:t>
            </a:r>
            <a:r>
              <a:rPr lang="x-none" b="1" i="1" baseline="0" dirty="0" smtClean="0"/>
              <a:t> </a:t>
            </a:r>
            <a:r>
              <a:rPr lang="x-none" baseline="0" dirty="0" smtClean="0"/>
              <a:t>amplitude iznose </a:t>
            </a:r>
            <a:r>
              <a:rPr lang="x-none" b="1" i="1" baseline="0" dirty="0" smtClean="0"/>
              <a:t>4/</a:t>
            </a:r>
            <a:r>
              <a:rPr lang="x-none" b="0" i="1" baseline="0" dirty="0" smtClean="0"/>
              <a:t>(</a:t>
            </a:r>
            <a:r>
              <a:rPr lang="x-none" b="1" i="1" baseline="0" dirty="0" smtClean="0"/>
              <a:t>n</a:t>
            </a:r>
            <a:r>
              <a:rPr lang="x-none" b="1" i="1" baseline="0" dirty="0" smtClean="0">
                <a:sym typeface="Symbol"/>
              </a:rPr>
              <a:t></a:t>
            </a:r>
            <a:r>
              <a:rPr lang="x-none" b="0" i="1" baseline="0" dirty="0" smtClean="0">
                <a:sym typeface="Symbol"/>
              </a:rPr>
              <a:t>)</a:t>
            </a:r>
            <a:r>
              <a:rPr lang="x-none" b="0" i="0" baseline="0" dirty="0" smtClean="0">
                <a:sym typeface="Symbol"/>
              </a:rPr>
              <a:t>,</a:t>
            </a:r>
            <a:r>
              <a:rPr lang="x-none" b="1" baseline="0" dirty="0" smtClean="0">
                <a:sym typeface="Symbol"/>
              </a:rPr>
              <a:t> </a:t>
            </a:r>
            <a:r>
              <a:rPr lang="x-none" b="0" baseline="0" dirty="0" smtClean="0">
                <a:sym typeface="Symbol"/>
              </a:rPr>
              <a:t>gde je</a:t>
            </a:r>
            <a:r>
              <a:rPr lang="x-none" b="1" baseline="0" dirty="0" smtClean="0">
                <a:sym typeface="Symbol"/>
              </a:rPr>
              <a:t> </a:t>
            </a:r>
            <a:r>
              <a:rPr lang="x-none" b="1" i="1" baseline="0" dirty="0" smtClean="0">
                <a:sym typeface="Symbol"/>
              </a:rPr>
              <a:t>n </a:t>
            </a:r>
            <a:r>
              <a:rPr lang="x-none" b="0" baseline="0" dirty="0" smtClean="0">
                <a:sym typeface="Symbol"/>
              </a:rPr>
              <a:t>= 1,3,5,7,... (videti </a:t>
            </a:r>
            <a:r>
              <a:rPr lang="x-none" b="0" baseline="0" smtClean="0">
                <a:sym typeface="Symbol"/>
              </a:rPr>
              <a:t>slajd 3</a:t>
            </a:r>
            <a:r>
              <a:rPr lang="x-none" b="0" baseline="0" dirty="0" smtClean="0">
                <a:sym typeface="Symbol"/>
              </a:rPr>
              <a:t>3</a:t>
            </a:r>
            <a:r>
              <a:rPr lang="x-none" b="0" baseline="0" smtClean="0">
                <a:sym typeface="Symbol"/>
              </a:rPr>
              <a:t> i 3</a:t>
            </a:r>
            <a:r>
              <a:rPr lang="x-none" b="0" baseline="0" dirty="0" smtClean="0">
                <a:sym typeface="Symbol"/>
              </a:rPr>
              <a:t>4</a:t>
            </a:r>
            <a:r>
              <a:rPr lang="x-none" b="0" baseline="0" smtClean="0">
                <a:sym typeface="Symbol"/>
              </a:rPr>
              <a:t>). </a:t>
            </a:r>
            <a:r>
              <a:rPr lang="x-none" b="0" baseline="0" dirty="0" smtClean="0">
                <a:sym typeface="Symbol"/>
              </a:rPr>
              <a:t>Dakle, signal učestanosti 50 Hz bi imao harmonike značajne amplitude na 150Hz, 250Hz, 350Hz... Harmonici na ovim učestanostima prave harmonike struje značajne amplitude koji utiču na gubitke, pulzaciju momenta i povećanja akustične buke.</a:t>
            </a:r>
            <a:endParaRPr lang="en-US" b="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45</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Raspolo</a:t>
            </a:r>
            <a:r>
              <a:rPr lang="x-none" dirty="0" smtClean="0"/>
              <a:t>ž</a:t>
            </a:r>
            <a:r>
              <a:rPr lang="en-US" dirty="0" smtClean="0"/>
              <a:t>iv </a:t>
            </a:r>
            <a:r>
              <a:rPr lang="x-none" dirty="0" smtClean="0"/>
              <a:t>opseg napona za generisanje sinusnog signala zavisi od napona jednosmernog među-kola (</a:t>
            </a:r>
            <a:r>
              <a:rPr lang="x-none" b="1" i="1" dirty="0" smtClean="0"/>
              <a:t>U</a:t>
            </a:r>
            <a:r>
              <a:rPr lang="x-none" b="1" i="1" baseline="-25000" dirty="0" smtClean="0"/>
              <a:t>dc</a:t>
            </a:r>
            <a:r>
              <a:rPr lang="x-none" dirty="0" smtClean="0"/>
              <a:t>). Ako se pomoću PWM generiše sinusni signal (označen plavom bojom na</a:t>
            </a:r>
            <a:r>
              <a:rPr lang="x-none" baseline="0" dirty="0" smtClean="0"/>
              <a:t> slajdu), amplituda ovog signala iznosi </a:t>
            </a:r>
            <a:r>
              <a:rPr lang="x-none" b="1" i="1" dirty="0" smtClean="0"/>
              <a:t>U</a:t>
            </a:r>
            <a:r>
              <a:rPr lang="x-none" b="1" i="1" baseline="-25000" dirty="0" smtClean="0"/>
              <a:t>dc </a:t>
            </a:r>
            <a:r>
              <a:rPr lang="x-none" dirty="0" smtClean="0"/>
              <a:t>/2. </a:t>
            </a:r>
          </a:p>
          <a:p>
            <a:endParaRPr lang="x-none" dirty="0" smtClean="0"/>
          </a:p>
          <a:p>
            <a:r>
              <a:rPr lang="x-none" dirty="0" smtClean="0"/>
              <a:t>Da ponovimo, ovaj signal predstavlja </a:t>
            </a:r>
            <a:r>
              <a:rPr lang="x-none" u="sng" dirty="0" smtClean="0"/>
              <a:t>srednju vrednost (u toku</a:t>
            </a:r>
            <a:r>
              <a:rPr lang="x-none" u="sng" baseline="0" dirty="0" smtClean="0"/>
              <a:t> </a:t>
            </a:r>
            <a:r>
              <a:rPr lang="x-none" b="1" i="1" u="sng" baseline="0" dirty="0" smtClean="0"/>
              <a:t>T</a:t>
            </a:r>
            <a:r>
              <a:rPr lang="x-none" b="1" i="1" u="sng" baseline="-25000" dirty="0" smtClean="0"/>
              <a:t>PWM</a:t>
            </a:r>
            <a:r>
              <a:rPr lang="x-none" u="sng" baseline="0" dirty="0" smtClean="0"/>
              <a:t>)</a:t>
            </a:r>
            <a:r>
              <a:rPr lang="x-none" u="sng" dirty="0" smtClean="0"/>
              <a:t> napona napona na fazi, prema tački </a:t>
            </a:r>
            <a:r>
              <a:rPr lang="x-none" b="1" u="sng" dirty="0" smtClean="0"/>
              <a:t>0</a:t>
            </a:r>
            <a:r>
              <a:rPr lang="x-none" b="1" i="1" u="sng" dirty="0" smtClean="0"/>
              <a:t> </a:t>
            </a:r>
            <a:r>
              <a:rPr lang="x-none" dirty="0" smtClean="0"/>
              <a:t>(na primer, </a:t>
            </a:r>
            <a:r>
              <a:rPr lang="x-none" b="1" i="1" dirty="0" smtClean="0"/>
              <a:t>u</a:t>
            </a:r>
            <a:r>
              <a:rPr lang="x-none" b="1" i="1" baseline="-25000" dirty="0" smtClean="0"/>
              <a:t>a0</a:t>
            </a:r>
            <a:r>
              <a:rPr lang="x-none" dirty="0" smtClean="0"/>
              <a:t> , vidi slajd 28), pod pretpostavkom da je </a:t>
            </a:r>
            <a:r>
              <a:rPr lang="x-none" b="1" i="1" baseline="0" dirty="0" smtClean="0"/>
              <a:t>T</a:t>
            </a:r>
            <a:r>
              <a:rPr lang="x-none" b="1" i="1" baseline="-25000" dirty="0" smtClean="0"/>
              <a:t>PWM</a:t>
            </a:r>
            <a:r>
              <a:rPr lang="x-none" dirty="0" smtClean="0"/>
              <a:t> mnogo manje od periode sinusnog signala koji se generiše. Trenutna </a:t>
            </a:r>
            <a:r>
              <a:rPr lang="x-none" smtClean="0"/>
              <a:t>vrednost signala</a:t>
            </a:r>
            <a:r>
              <a:rPr lang="x-none" baseline="0" smtClean="0"/>
              <a:t> </a:t>
            </a:r>
            <a:r>
              <a:rPr lang="x-none" b="1" i="1" smtClean="0"/>
              <a:t>u</a:t>
            </a:r>
            <a:r>
              <a:rPr lang="x-none" b="1" i="1" baseline="-25000" smtClean="0"/>
              <a:t>a0</a:t>
            </a:r>
            <a:r>
              <a:rPr lang="x-none" smtClean="0"/>
              <a:t> </a:t>
            </a:r>
            <a:r>
              <a:rPr lang="x-none" baseline="0" smtClean="0"/>
              <a:t>je </a:t>
            </a:r>
            <a:r>
              <a:rPr lang="x-none" baseline="0" dirty="0" smtClean="0"/>
              <a:t>ili 0  ili </a:t>
            </a:r>
            <a:r>
              <a:rPr lang="x-none" b="1" i="1" baseline="0" dirty="0" smtClean="0"/>
              <a:t>U</a:t>
            </a:r>
            <a:r>
              <a:rPr lang="x-none" b="1" i="1" baseline="-25000" dirty="0" smtClean="0"/>
              <a:t>dc</a:t>
            </a:r>
            <a:r>
              <a:rPr lang="x-none" baseline="0" dirty="0" smtClean="0"/>
              <a:t> u </a:t>
            </a:r>
            <a:r>
              <a:rPr lang="x-none" baseline="0" smtClean="0"/>
              <a:t>svakom trenutku</a:t>
            </a:r>
            <a:r>
              <a:rPr lang="sr-Latn-CS" baseline="0" dirty="0" smtClean="0"/>
              <a:t>, a oblik se može videti na slajdu 28 (postoji prečica ka ovom slajdu)</a:t>
            </a:r>
            <a:r>
              <a:rPr lang="x-none" baseline="0" smtClean="0"/>
              <a:t>!</a:t>
            </a:r>
            <a:endParaRPr lang="x-none" baseline="0" dirty="0" smtClean="0"/>
          </a:p>
          <a:p>
            <a:endParaRPr lang="x-none" baseline="0" dirty="0" smtClean="0"/>
          </a:p>
          <a:p>
            <a:r>
              <a:rPr lang="x-none" baseline="0" dirty="0" smtClean="0"/>
              <a:t>Da li je moguće dobiti veću amplitudu sa istim izvorom?</a:t>
            </a:r>
          </a:p>
          <a:p>
            <a:endParaRPr lang="x-none" baseline="0" dirty="0" smtClean="0"/>
          </a:p>
          <a:p>
            <a:r>
              <a:rPr lang="x-none" dirty="0" smtClean="0"/>
              <a:t>Moguće je, ali uz kvarenje</a:t>
            </a:r>
            <a:r>
              <a:rPr lang="x-none" baseline="0" dirty="0" smtClean="0"/>
              <a:t> spektralnog sastava.</a:t>
            </a:r>
          </a:p>
          <a:p>
            <a:endParaRPr lang="x-none" baseline="0" dirty="0" smtClean="0"/>
          </a:p>
          <a:p>
            <a:r>
              <a:rPr lang="x-none" baseline="0" dirty="0" smtClean="0"/>
              <a:t>Na primer, ako se umesto sinusnog signala generiše signal četvrtki, prvi harmonik harmonik je 4/</a:t>
            </a:r>
            <a:r>
              <a:rPr lang="x-none" baseline="0" dirty="0" smtClean="0">
                <a:sym typeface="Symbol"/>
              </a:rPr>
              <a:t> puta  (oko 1,27 puta) veći u odnosu na </a:t>
            </a:r>
            <a:r>
              <a:rPr lang="x-none" b="1" i="1" baseline="0" dirty="0" smtClean="0">
                <a:sym typeface="Symbol"/>
              </a:rPr>
              <a:t>U</a:t>
            </a:r>
            <a:r>
              <a:rPr lang="x-none" b="1" i="1" baseline="-25000" dirty="0" smtClean="0">
                <a:sym typeface="Symbol"/>
              </a:rPr>
              <a:t>dc </a:t>
            </a:r>
            <a:r>
              <a:rPr lang="x-none" baseline="0" dirty="0" smtClean="0">
                <a:sym typeface="Symbol"/>
              </a:rPr>
              <a:t>/2 (vidi slajd 33). Međutim, signal četvrtki sadrži sve neparne harmonike!</a:t>
            </a:r>
            <a:r>
              <a:rPr lang="x-none" baseline="0" dirty="0" smtClean="0"/>
              <a:t> Naročito su neprijatni 5, 7, 11. ... Harmonici reda deljivog sa 3 se gube u faznim i međufaznim naponima simetričnog trofaznog sistema jer su ovi  harmonici u fazi (pomereni za po 3</a:t>
            </a:r>
            <a:r>
              <a:rPr lang="x-none" baseline="0" dirty="0" smtClean="0">
                <a:sym typeface="Symbol"/>
              </a:rPr>
              <a:t></a:t>
            </a:r>
            <a:r>
              <a:rPr lang="x-none" baseline="0" dirty="0" smtClean="0"/>
              <a:t>120</a:t>
            </a:r>
            <a:r>
              <a:rPr lang="x-none" baseline="0" dirty="0" smtClean="0">
                <a:sym typeface="Symbol"/>
              </a:rPr>
              <a:t>=360) i u svakom trenutku imaju istu vrednost u tačkama A, B i C (slajd 27) pa se oduzimaju u međufaznim naponima.</a:t>
            </a:r>
          </a:p>
          <a:p>
            <a:endParaRPr lang="x-none" baseline="0" dirty="0" smtClean="0">
              <a:sym typeface="Symbol"/>
            </a:endParaRPr>
          </a:p>
          <a:p>
            <a:r>
              <a:rPr lang="x-none" baseline="0" dirty="0" smtClean="0">
                <a:sym typeface="Symbol"/>
              </a:rPr>
              <a:t>Iako veoma lošeg spektralnog sastava signal četvrtki se ipak koristi onda kada je neophodno izvući što veću amplitudu. Sa više detalja, rad sa četvrtkama će biti opisan u narednim slajdovima.</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46</a:t>
            </a:fld>
            <a:endParaRPr lang="en-GB"/>
          </a:p>
        </p:txBody>
      </p:sp>
    </p:spTree>
    <p:extLst>
      <p:ext uri="{BB962C8B-B14F-4D97-AF65-F5344CB8AC3E}">
        <p14:creationId xmlns="" xmlns:p14="http://schemas.microsoft.com/office/powerpoint/2010/main" val="714829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Druga mogućnost za povećanje amplitude je da se umesto čisto sinusnog modulišućeg signala (napon na fazama prema tački 0, na primer </a:t>
            </a:r>
            <a:r>
              <a:rPr lang="x-none" b="1" i="1" dirty="0" smtClean="0"/>
              <a:t>u</a:t>
            </a:r>
            <a:r>
              <a:rPr lang="x-none" b="1" i="1" baseline="-25000" dirty="0" smtClean="0"/>
              <a:t>a0</a:t>
            </a:r>
            <a:r>
              <a:rPr lang="x-none" dirty="0" smtClean="0"/>
              <a:t> – slajd 28), sinusnom signalu dodati sinusni</a:t>
            </a:r>
            <a:r>
              <a:rPr lang="x-none" baseline="0" dirty="0" smtClean="0"/>
              <a:t> signa tri puta veće učestanosti (treći harmonik). Tako modulišući signal umesto čiste sinusoide, postaje sigal predstavljen debljom plavom linijom.</a:t>
            </a:r>
          </a:p>
          <a:p>
            <a:endParaRPr lang="x-none" baseline="0" dirty="0" smtClean="0"/>
          </a:p>
          <a:p>
            <a:r>
              <a:rPr lang="sr-Latn-CS" b="0" dirty="0" smtClean="0"/>
              <a:t>Pri čisto</a:t>
            </a:r>
            <a:r>
              <a:rPr lang="sr-Latn-CS" b="0" baseline="0" dirty="0" smtClean="0"/>
              <a:t> sinusnoj modulaciji, z</a:t>
            </a:r>
            <a:r>
              <a:rPr lang="sr-Latn-CS" b="0" dirty="0" smtClean="0"/>
              <a:t>a veliko </a:t>
            </a:r>
            <a:r>
              <a:rPr lang="sr-Latn-CS" b="1" i="1" dirty="0" smtClean="0"/>
              <a:t>m</a:t>
            </a:r>
            <a:r>
              <a:rPr lang="sr-Latn-CS" b="1" i="1" baseline="-25000" dirty="0" smtClean="0"/>
              <a:t>f </a:t>
            </a:r>
            <a:r>
              <a:rPr lang="sr-Latn-CS" b="0" dirty="0" smtClean="0"/>
              <a:t>, u linearnom delu fazni i međufazni naponi nemaju neprijatne niže harmonike</a:t>
            </a:r>
            <a:r>
              <a:rPr lang="sr-Latn-CS" b="0" baseline="0" dirty="0" smtClean="0"/>
              <a:t> (5, 7, 11, 13...) već samo harmonike koji potiču od modulacije oko </a:t>
            </a:r>
            <a:r>
              <a:rPr lang="sr-Latn-CS" b="1" i="1" baseline="0" dirty="0" smtClean="0"/>
              <a:t>f</a:t>
            </a:r>
            <a:r>
              <a:rPr lang="sr-Latn-CS" b="1" i="1" baseline="-25000" dirty="0" smtClean="0"/>
              <a:t>PWM </a:t>
            </a:r>
            <a:r>
              <a:rPr lang="sr-Latn-CS" b="0" baseline="0" dirty="0" smtClean="0"/>
              <a:t>, 2</a:t>
            </a:r>
            <a:r>
              <a:rPr lang="sr-Latn-CS" b="1" i="1" baseline="0" dirty="0" smtClean="0"/>
              <a:t>f</a:t>
            </a:r>
            <a:r>
              <a:rPr lang="sr-Latn-CS" b="1" i="1" baseline="-25000" dirty="0" smtClean="0"/>
              <a:t>PWM</a:t>
            </a:r>
            <a:r>
              <a:rPr lang="sr-Latn-CS" b="0" baseline="0" dirty="0" smtClean="0"/>
              <a:t> ...</a:t>
            </a:r>
            <a:r>
              <a:rPr lang="sr-Latn-CS" b="0" dirty="0" smtClean="0"/>
              <a:t> Ovaj linearni deo se može proširiti za 15,5% dodavanjem trećeg harmonika</a:t>
            </a:r>
            <a:r>
              <a:rPr lang="sr-Latn-CS" b="0" baseline="0" dirty="0" smtClean="0"/>
              <a:t> čija je amplituda 1/6 amplitude prvog harmonika. </a:t>
            </a:r>
          </a:p>
          <a:p>
            <a:endParaRPr lang="sr-Latn-CS" b="0" baseline="0" dirty="0" smtClean="0"/>
          </a:p>
          <a:p>
            <a:r>
              <a:rPr lang="sr-Latn-CS" b="0" baseline="0" dirty="0" smtClean="0"/>
              <a:t>Treći harmonik se neće pojaviti u međufaznim naponima zato što je fazni pomak fundamentala faze B, 120</a:t>
            </a:r>
            <a:r>
              <a:rPr lang="sr-Latn-CS" b="0" baseline="0" dirty="0" smtClean="0">
                <a:sym typeface="Symbol"/>
              </a:rPr>
              <a:t> pa je fazni pomak trećeg harmonika 360, odnosno, treći harmonici su u istoj fazi na priključcima </a:t>
            </a:r>
            <a:r>
              <a:rPr lang="sr-Latn-CS" b="1" baseline="0" dirty="0" smtClean="0">
                <a:sym typeface="Symbol"/>
              </a:rPr>
              <a:t>A</a:t>
            </a:r>
            <a:r>
              <a:rPr lang="sr-Latn-CS" b="0" baseline="0" dirty="0" smtClean="0">
                <a:sym typeface="Symbol"/>
              </a:rPr>
              <a:t>, </a:t>
            </a:r>
            <a:r>
              <a:rPr lang="sr-Latn-CS" b="1" baseline="0" dirty="0" smtClean="0">
                <a:sym typeface="Symbol"/>
              </a:rPr>
              <a:t>B</a:t>
            </a:r>
            <a:r>
              <a:rPr lang="sr-Latn-CS" b="0" baseline="0" dirty="0" smtClean="0">
                <a:sym typeface="Symbol"/>
              </a:rPr>
              <a:t> i </a:t>
            </a:r>
            <a:r>
              <a:rPr lang="sr-Latn-CS" b="1" baseline="0" dirty="0" smtClean="0">
                <a:sym typeface="Symbol"/>
              </a:rPr>
              <a:t>C</a:t>
            </a:r>
            <a:r>
              <a:rPr lang="sr-Latn-CS" b="0" baseline="0" dirty="0" smtClean="0">
                <a:sym typeface="Symbol"/>
              </a:rPr>
              <a:t>. Ako su amplitude iste, a jesu, oni se poništavaju zbog oduzimanja (</a:t>
            </a:r>
            <a:r>
              <a:rPr lang="sr-Latn-CS" sz="1200" b="1" i="1" kern="1200" baseline="0" dirty="0" smtClean="0">
                <a:solidFill>
                  <a:schemeClr val="tx1"/>
                </a:solidFill>
                <a:latin typeface="Times New Roman" pitchFamily="18" charset="0"/>
                <a:ea typeface="+mn-ea"/>
                <a:cs typeface="Arial" pitchFamily="34" charset="0"/>
              </a:rPr>
              <a:t>U</a:t>
            </a:r>
            <a:r>
              <a:rPr lang="sr-Latn-CS" sz="1200" b="1" i="1" kern="1200" baseline="-25000" dirty="0" smtClean="0">
                <a:solidFill>
                  <a:schemeClr val="tx1"/>
                </a:solidFill>
                <a:latin typeface="Times New Roman" pitchFamily="18" charset="0"/>
                <a:ea typeface="+mn-ea"/>
                <a:cs typeface="Arial" pitchFamily="34" charset="0"/>
              </a:rPr>
              <a:t>AB </a:t>
            </a:r>
            <a:r>
              <a:rPr lang="sr-Latn-CS" sz="1200" b="0" i="0" kern="1200" baseline="0" dirty="0" smtClean="0">
                <a:solidFill>
                  <a:schemeClr val="tx1"/>
                </a:solidFill>
                <a:latin typeface="Times New Roman" pitchFamily="18" charset="0"/>
                <a:ea typeface="+mn-ea"/>
                <a:cs typeface="Arial" pitchFamily="34" charset="0"/>
              </a:rPr>
              <a:t>= </a:t>
            </a:r>
            <a:r>
              <a:rPr lang="sr-Latn-CS" sz="1200" b="1" i="1" kern="1200" baseline="0" dirty="0" smtClean="0">
                <a:solidFill>
                  <a:schemeClr val="tx1"/>
                </a:solidFill>
                <a:latin typeface="Times New Roman" pitchFamily="18" charset="0"/>
                <a:ea typeface="+mn-ea"/>
                <a:cs typeface="Arial" pitchFamily="34" charset="0"/>
              </a:rPr>
              <a:t>U</a:t>
            </a:r>
            <a:r>
              <a:rPr lang="sr-Latn-CS" sz="1200" b="1" i="1" kern="1200" baseline="-25000" dirty="0" smtClean="0">
                <a:solidFill>
                  <a:schemeClr val="tx1"/>
                </a:solidFill>
                <a:latin typeface="Times New Roman" pitchFamily="18" charset="0"/>
                <a:ea typeface="+mn-ea"/>
                <a:cs typeface="Arial" pitchFamily="34" charset="0"/>
              </a:rPr>
              <a:t>A0</a:t>
            </a:r>
            <a:r>
              <a:rPr lang="sr-Latn-CS" sz="1200" b="0" i="0" kern="1200" baseline="0" dirty="0" smtClean="0">
                <a:solidFill>
                  <a:schemeClr val="tx1"/>
                </a:solidFill>
                <a:latin typeface="Times New Roman" pitchFamily="18" charset="0"/>
                <a:ea typeface="+mn-ea"/>
                <a:cs typeface="Arial" pitchFamily="34" charset="0"/>
              </a:rPr>
              <a:t> – </a:t>
            </a:r>
            <a:r>
              <a:rPr lang="sr-Latn-CS" sz="1200" b="1" i="1" kern="1200" baseline="0" dirty="0" smtClean="0">
                <a:solidFill>
                  <a:schemeClr val="tx1"/>
                </a:solidFill>
                <a:latin typeface="Times New Roman" pitchFamily="18" charset="0"/>
                <a:ea typeface="+mn-ea"/>
                <a:cs typeface="Arial" pitchFamily="34" charset="0"/>
              </a:rPr>
              <a:t>U</a:t>
            </a:r>
            <a:r>
              <a:rPr lang="sr-Latn-CS" sz="1200" b="1" i="1" kern="1200" baseline="-25000" dirty="0" smtClean="0">
                <a:solidFill>
                  <a:schemeClr val="tx1"/>
                </a:solidFill>
                <a:latin typeface="Times New Roman" pitchFamily="18" charset="0"/>
                <a:ea typeface="+mn-ea"/>
                <a:cs typeface="Arial" pitchFamily="34" charset="0"/>
              </a:rPr>
              <a:t>B0</a:t>
            </a:r>
            <a:r>
              <a:rPr lang="sr-Latn-CS" sz="1200" b="0" i="0" kern="1200" baseline="0" dirty="0" smtClean="0">
                <a:solidFill>
                  <a:schemeClr val="tx1"/>
                </a:solidFill>
                <a:latin typeface="Times New Roman" pitchFamily="18" charset="0"/>
                <a:ea typeface="+mn-ea"/>
                <a:cs typeface="Arial" pitchFamily="34" charset="0"/>
              </a:rPr>
              <a:t>).</a:t>
            </a:r>
          </a:p>
          <a:p>
            <a:endParaRPr lang="sr-Latn-CS" sz="1200" b="0" i="0" kern="1200" baseline="0" dirty="0" smtClean="0">
              <a:solidFill>
                <a:schemeClr val="tx1"/>
              </a:solidFill>
              <a:latin typeface="Times New Roman" pitchFamily="18" charset="0"/>
              <a:ea typeface="+mn-ea"/>
              <a:cs typeface="Arial" pitchFamily="34" charset="0"/>
            </a:endParaRPr>
          </a:p>
          <a:p>
            <a:r>
              <a:rPr lang="sr-Latn-CS" sz="1200" b="0" i="0" kern="1200" baseline="0" dirty="0" smtClean="0">
                <a:solidFill>
                  <a:schemeClr val="tx1"/>
                </a:solidFill>
                <a:latin typeface="Times New Roman" pitchFamily="18" charset="0"/>
                <a:ea typeface="+mn-ea"/>
                <a:cs typeface="Arial" pitchFamily="34" charset="0"/>
              </a:rPr>
              <a:t>Realizacija je jednostavna, umesto modulišućeg signala sinusnog oblika, (na slajdu 29 označen kao “Referentna sinusoida”), koristi se signal sa dodatim trećim harmonikom kao na ovom slajdu. Digitalna realizacija (slajd 39) je takođe jednostavna, treba samo promeniti tabelu.</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47</a:t>
            </a:fld>
            <a:endParaRPr lang="en-GB"/>
          </a:p>
        </p:txBody>
      </p:sp>
    </p:spTree>
    <p:extLst>
      <p:ext uri="{BB962C8B-B14F-4D97-AF65-F5344CB8AC3E}">
        <p14:creationId xmlns="" xmlns:p14="http://schemas.microsoft.com/office/powerpoint/2010/main" val="26321333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b="0" i="0" baseline="0" dirty="0" smtClean="0"/>
              <a:t>Ako odrediti amplitudu trećeg harmonika koji treba dodati da bi povećanje amplitude prvog harmonika bilo najveće moguće i koliko to povaćanje iznosi?</a:t>
            </a:r>
          </a:p>
          <a:p>
            <a:endParaRPr lang="x-none" b="0" i="0" baseline="0" dirty="0" smtClean="0"/>
          </a:p>
          <a:p>
            <a:r>
              <a:rPr lang="x-none" b="0" i="0" baseline="0" dirty="0" smtClean="0"/>
              <a:t>Modulišući signal je:</a:t>
            </a:r>
          </a:p>
          <a:p>
            <a:endParaRPr lang="x-none" b="0" i="0" baseline="0" dirty="0" smtClean="0"/>
          </a:p>
          <a:p>
            <a:r>
              <a:rPr lang="x-none" b="0" i="0" baseline="0" dirty="0" smtClean="0"/>
              <a:t> </a:t>
            </a:r>
            <a:r>
              <a:rPr lang="x-none" b="1" i="1" baseline="0" dirty="0" smtClean="0"/>
              <a:t>U</a:t>
            </a:r>
            <a:r>
              <a:rPr lang="x-none" b="1" i="1" baseline="-25000" dirty="0" smtClean="0"/>
              <a:t>dc </a:t>
            </a:r>
            <a:r>
              <a:rPr lang="x-none" b="0" i="0" baseline="0" dirty="0" smtClean="0"/>
              <a:t>/2 + (</a:t>
            </a:r>
            <a:r>
              <a:rPr lang="x-none" b="1" i="1" baseline="0" dirty="0" smtClean="0"/>
              <a:t>U</a:t>
            </a:r>
            <a:r>
              <a:rPr lang="x-none" b="1" i="1" baseline="-25000" dirty="0" smtClean="0"/>
              <a:t>dc </a:t>
            </a:r>
            <a:r>
              <a:rPr lang="x-none" b="0" i="0" baseline="0" dirty="0" smtClean="0"/>
              <a:t>/2)</a:t>
            </a:r>
            <a:r>
              <a:rPr lang="x-none" b="0" i="0" baseline="0" dirty="0" smtClean="0">
                <a:sym typeface="Symbol"/>
              </a:rPr>
              <a:t></a:t>
            </a:r>
            <a:r>
              <a:rPr lang="x-none" b="0" i="0" baseline="0" dirty="0" smtClean="0"/>
              <a:t>(</a:t>
            </a:r>
            <a:r>
              <a:rPr lang="x-none" b="1" i="1" baseline="0" dirty="0" smtClean="0"/>
              <a:t>h</a:t>
            </a:r>
            <a:r>
              <a:rPr lang="x-none" b="1" i="1" baseline="-25000" dirty="0" smtClean="0"/>
              <a:t>1 </a:t>
            </a:r>
            <a:r>
              <a:rPr lang="x-none" b="0" i="0" baseline="0" dirty="0" smtClean="0"/>
              <a:t>sin(</a:t>
            </a:r>
            <a:r>
              <a:rPr lang="x-none" b="1" i="1" baseline="0" dirty="0" smtClean="0">
                <a:sym typeface="Symbol"/>
              </a:rPr>
              <a:t>t</a:t>
            </a:r>
            <a:r>
              <a:rPr lang="x-none" b="0" i="0" baseline="0" dirty="0" smtClean="0">
                <a:sym typeface="Symbol"/>
              </a:rPr>
              <a:t>) + </a:t>
            </a:r>
            <a:r>
              <a:rPr lang="x-none" b="1" i="1" baseline="0" dirty="0" smtClean="0"/>
              <a:t>h</a:t>
            </a:r>
            <a:r>
              <a:rPr lang="x-none" b="1" i="1" baseline="-25000" dirty="0" smtClean="0"/>
              <a:t>3 </a:t>
            </a:r>
            <a:r>
              <a:rPr lang="x-none" b="0" i="0" baseline="0" dirty="0" smtClean="0"/>
              <a:t>sin(3</a:t>
            </a:r>
            <a:r>
              <a:rPr lang="x-none" b="1" i="1" baseline="0" dirty="0" smtClean="0">
                <a:sym typeface="Symbol"/>
              </a:rPr>
              <a:t>t</a:t>
            </a:r>
            <a:r>
              <a:rPr lang="x-none" b="0" i="0" baseline="0" dirty="0" smtClean="0">
                <a:sym typeface="Symbol"/>
              </a:rPr>
              <a:t>)).</a:t>
            </a:r>
          </a:p>
          <a:p>
            <a:endParaRPr lang="x-none" b="0" i="0" baseline="0" dirty="0" smtClean="0">
              <a:sym typeface="Symbol"/>
            </a:endParaRPr>
          </a:p>
          <a:p>
            <a:r>
              <a:rPr lang="x-none" b="0" i="0" baseline="0" dirty="0" smtClean="0">
                <a:sym typeface="Symbol"/>
              </a:rPr>
              <a:t>Iz uslova da je vrednost prvog harmonika jednaka </a:t>
            </a:r>
            <a:r>
              <a:rPr lang="x-none" b="1" i="1" baseline="0" dirty="0" smtClean="0"/>
              <a:t>U</a:t>
            </a:r>
            <a:r>
              <a:rPr lang="x-none" b="1" i="1" baseline="-25000" dirty="0" smtClean="0"/>
              <a:t>dc </a:t>
            </a:r>
            <a:r>
              <a:rPr lang="x-none" b="0" i="0" baseline="0" dirty="0" smtClean="0"/>
              <a:t>/2</a:t>
            </a:r>
            <a:r>
              <a:rPr lang="x-none" b="0" i="0" baseline="0" dirty="0" smtClean="0">
                <a:sym typeface="Symbol"/>
              </a:rPr>
              <a:t> pri </a:t>
            </a:r>
            <a:r>
              <a:rPr lang="x-none" b="1" i="1" baseline="0" dirty="0" smtClean="0">
                <a:sym typeface="Symbol"/>
              </a:rPr>
              <a:t> </a:t>
            </a:r>
            <a:r>
              <a:rPr lang="x-none" b="0" i="0" baseline="0" dirty="0" smtClean="0">
                <a:sym typeface="Symbol"/>
              </a:rPr>
              <a:t>=</a:t>
            </a:r>
            <a:r>
              <a:rPr lang="x-none" b="1" i="1" baseline="0" dirty="0" smtClean="0">
                <a:sym typeface="Symbol"/>
              </a:rPr>
              <a:t></a:t>
            </a:r>
            <a:r>
              <a:rPr lang="x-none" b="0" i="1" baseline="0" dirty="0" smtClean="0">
                <a:sym typeface="Symbol"/>
              </a:rPr>
              <a:t>t</a:t>
            </a:r>
            <a:r>
              <a:rPr lang="x-none" b="0" i="0" baseline="0" dirty="0" smtClean="0">
                <a:sym typeface="Symbol"/>
              </a:rPr>
              <a:t> = 60, gde je treći harmonik 0, dobija se da je amplituda prvog harmonika </a:t>
            </a:r>
            <a:r>
              <a:rPr lang="x-none" b="1" i="1" baseline="0" dirty="0" smtClean="0">
                <a:sym typeface="Symbol"/>
              </a:rPr>
              <a:t>h</a:t>
            </a:r>
            <a:r>
              <a:rPr lang="x-none" b="1" i="1" baseline="-25000" dirty="0" smtClean="0">
                <a:sym typeface="Symbol"/>
              </a:rPr>
              <a:t>1 </a:t>
            </a:r>
            <a:r>
              <a:rPr lang="x-none" b="0" i="0" baseline="0" dirty="0" smtClean="0">
                <a:sym typeface="Symbol"/>
              </a:rPr>
              <a:t>=1,155</a:t>
            </a:r>
            <a:r>
              <a:rPr lang="x-none" b="1" i="1" baseline="0" dirty="0" smtClean="0"/>
              <a:t>U</a:t>
            </a:r>
            <a:r>
              <a:rPr lang="x-none" b="1" i="1" baseline="-25000" dirty="0" smtClean="0"/>
              <a:t>dc </a:t>
            </a:r>
            <a:r>
              <a:rPr lang="x-none" b="0" i="0" baseline="0" dirty="0" smtClean="0"/>
              <a:t>/2.</a:t>
            </a:r>
          </a:p>
          <a:p>
            <a:endParaRPr lang="x-none" b="0" i="0" baseline="0" dirty="0" smtClean="0"/>
          </a:p>
          <a:p>
            <a:r>
              <a:rPr lang="x-none" b="0" i="0" baseline="0" dirty="0" smtClean="0"/>
              <a:t>Optimalna amplituda dodatog trećeg harmonika može se dobiti iz uslova da pri uglu </a:t>
            </a:r>
            <a:r>
              <a:rPr lang="x-none" b="1" i="1" baseline="0" dirty="0" smtClean="0">
                <a:sym typeface="Symbol"/>
              </a:rPr>
              <a:t> </a:t>
            </a:r>
            <a:r>
              <a:rPr lang="x-none" b="0" i="0" baseline="0" dirty="0" smtClean="0">
                <a:sym typeface="Symbol"/>
              </a:rPr>
              <a:t>=</a:t>
            </a:r>
            <a:r>
              <a:rPr lang="x-none" b="1" i="1" baseline="0" dirty="0" smtClean="0">
                <a:sym typeface="Symbol"/>
              </a:rPr>
              <a:t></a:t>
            </a:r>
            <a:r>
              <a:rPr lang="x-none" b="0" i="1" baseline="0" dirty="0" smtClean="0">
                <a:sym typeface="Symbol"/>
              </a:rPr>
              <a:t>t</a:t>
            </a:r>
            <a:r>
              <a:rPr lang="x-none" b="0" i="0" baseline="0" dirty="0" smtClean="0">
                <a:sym typeface="Symbol"/>
              </a:rPr>
              <a:t> = 60, modulišući signal ima maksimum, odnosno da je njegov prvi izvod u toj tački 0.</a:t>
            </a:r>
          </a:p>
          <a:p>
            <a:endParaRPr lang="x-none" b="0" i="0" baseline="0" dirty="0" smtClean="0">
              <a:sym typeface="Symbol"/>
            </a:endParaRPr>
          </a:p>
          <a:p>
            <a:r>
              <a:rPr lang="x-none" b="0" i="0" baseline="0" dirty="0" smtClean="0">
                <a:sym typeface="Symbol"/>
              </a:rPr>
              <a:t>d/d</a:t>
            </a:r>
            <a:r>
              <a:rPr lang="x-none" b="1" i="1" baseline="0" dirty="0" smtClean="0">
                <a:sym typeface="Symbol"/>
              </a:rPr>
              <a:t>t</a:t>
            </a:r>
            <a:r>
              <a:rPr lang="x-none" b="0" i="0" baseline="0" dirty="0" smtClean="0">
                <a:sym typeface="Symbol"/>
              </a:rPr>
              <a:t> (</a:t>
            </a:r>
            <a:r>
              <a:rPr lang="x-none" b="1" i="1" baseline="0" dirty="0" smtClean="0"/>
              <a:t>U</a:t>
            </a:r>
            <a:r>
              <a:rPr lang="x-none" b="1" i="1" baseline="-25000" dirty="0" smtClean="0"/>
              <a:t>dc </a:t>
            </a:r>
            <a:r>
              <a:rPr lang="x-none" b="0" i="0" baseline="0" dirty="0" smtClean="0"/>
              <a:t>/2 + (</a:t>
            </a:r>
            <a:r>
              <a:rPr lang="x-none" b="1" i="1" baseline="0" dirty="0" smtClean="0"/>
              <a:t>U</a:t>
            </a:r>
            <a:r>
              <a:rPr lang="x-none" b="1" i="1" baseline="-25000" dirty="0" smtClean="0"/>
              <a:t>dc </a:t>
            </a:r>
            <a:r>
              <a:rPr lang="x-none" b="0" i="0" baseline="0" dirty="0" smtClean="0"/>
              <a:t>/2)</a:t>
            </a:r>
            <a:r>
              <a:rPr lang="x-none" b="0" i="0" baseline="0" dirty="0" smtClean="0">
                <a:sym typeface="Symbol"/>
              </a:rPr>
              <a:t></a:t>
            </a:r>
            <a:r>
              <a:rPr lang="x-none" b="0" i="0" baseline="0" dirty="0" smtClean="0"/>
              <a:t>(</a:t>
            </a:r>
            <a:r>
              <a:rPr lang="x-none" b="1" i="1" baseline="0" dirty="0" smtClean="0"/>
              <a:t>h</a:t>
            </a:r>
            <a:r>
              <a:rPr lang="x-none" b="1" i="1" baseline="-25000" dirty="0" smtClean="0"/>
              <a:t>1 </a:t>
            </a:r>
            <a:r>
              <a:rPr lang="x-none" b="0" i="0" baseline="0" dirty="0" smtClean="0"/>
              <a:t>sin(</a:t>
            </a:r>
            <a:r>
              <a:rPr lang="x-none" b="1" i="1" baseline="0" dirty="0" smtClean="0">
                <a:sym typeface="Symbol"/>
              </a:rPr>
              <a:t>t</a:t>
            </a:r>
            <a:r>
              <a:rPr lang="x-none" b="0" i="0" baseline="0" dirty="0" smtClean="0">
                <a:sym typeface="Symbol"/>
              </a:rPr>
              <a:t>) + </a:t>
            </a:r>
            <a:r>
              <a:rPr lang="x-none" b="1" i="1" baseline="0" dirty="0" smtClean="0"/>
              <a:t>h</a:t>
            </a:r>
            <a:r>
              <a:rPr lang="x-none" b="1" i="1" baseline="-25000" dirty="0" smtClean="0"/>
              <a:t>3 </a:t>
            </a:r>
            <a:r>
              <a:rPr lang="x-none" b="0" i="0" baseline="0" dirty="0" smtClean="0"/>
              <a:t>sin(3</a:t>
            </a:r>
            <a:r>
              <a:rPr lang="x-none" b="1" i="1" baseline="0" dirty="0" smtClean="0">
                <a:sym typeface="Symbol"/>
              </a:rPr>
              <a:t>t</a:t>
            </a:r>
            <a:r>
              <a:rPr lang="x-none" b="0" i="0" baseline="0" dirty="0" smtClean="0">
                <a:sym typeface="Symbol"/>
              </a:rPr>
              <a:t>))) = 0</a:t>
            </a:r>
          </a:p>
          <a:p>
            <a:endParaRPr lang="x-none" b="0" i="0" baseline="0" dirty="0" smtClean="0">
              <a:sym typeface="Symbol"/>
            </a:endParaRPr>
          </a:p>
          <a:p>
            <a:r>
              <a:rPr lang="x-none" b="0" i="0" baseline="0" dirty="0" smtClean="0">
                <a:sym typeface="Symbol"/>
              </a:rPr>
              <a:t>Odnosno,</a:t>
            </a:r>
          </a:p>
          <a:p>
            <a:endParaRPr lang="x-none" b="1" i="1" baseline="0" dirty="0" smtClean="0"/>
          </a:p>
          <a:p>
            <a:r>
              <a:rPr lang="x-none" b="1" i="1" baseline="0" dirty="0" smtClean="0"/>
              <a:t>h</a:t>
            </a:r>
            <a:r>
              <a:rPr lang="x-none" b="1" i="1" baseline="-25000" dirty="0" smtClean="0"/>
              <a:t>1 </a:t>
            </a:r>
            <a:r>
              <a:rPr lang="x-none" b="0" i="0" baseline="0" dirty="0" smtClean="0"/>
              <a:t>cos(</a:t>
            </a:r>
            <a:r>
              <a:rPr lang="x-none" b="1" i="1" baseline="0" dirty="0" smtClean="0">
                <a:sym typeface="Symbol"/>
              </a:rPr>
              <a:t></a:t>
            </a:r>
            <a:r>
              <a:rPr lang="x-none" b="0" i="0" baseline="0" dirty="0" smtClean="0">
                <a:sym typeface="Symbol"/>
              </a:rPr>
              <a:t>) + 3</a:t>
            </a:r>
            <a:r>
              <a:rPr lang="x-none" b="1" i="1" baseline="0" dirty="0" smtClean="0"/>
              <a:t>h</a:t>
            </a:r>
            <a:r>
              <a:rPr lang="x-none" b="1" i="1" baseline="-25000" dirty="0" smtClean="0"/>
              <a:t>3 </a:t>
            </a:r>
            <a:r>
              <a:rPr lang="x-none" b="0" i="0" baseline="0" dirty="0" smtClean="0"/>
              <a:t>cos(3</a:t>
            </a:r>
            <a:r>
              <a:rPr lang="x-none" b="1" i="1" baseline="0" dirty="0" smtClean="0">
                <a:sym typeface="Symbol"/>
              </a:rPr>
              <a:t></a:t>
            </a:r>
            <a:r>
              <a:rPr lang="x-none" b="0" i="0" baseline="0" dirty="0" smtClean="0">
                <a:sym typeface="Symbol"/>
              </a:rPr>
              <a:t>) = 0   za  </a:t>
            </a:r>
            <a:r>
              <a:rPr lang="x-none" b="1" i="1" baseline="0" dirty="0" smtClean="0">
                <a:sym typeface="Symbol"/>
              </a:rPr>
              <a:t> </a:t>
            </a:r>
            <a:r>
              <a:rPr lang="x-none" b="0" i="0" baseline="0" dirty="0" smtClean="0">
                <a:sym typeface="Symbol"/>
              </a:rPr>
              <a:t>= 60</a:t>
            </a:r>
          </a:p>
          <a:p>
            <a:endParaRPr lang="x-none" b="0" i="0" baseline="0" dirty="0" smtClean="0">
              <a:sym typeface="Symbol"/>
            </a:endParaRPr>
          </a:p>
          <a:p>
            <a:r>
              <a:rPr lang="x-none" b="0" i="0" baseline="0" dirty="0" smtClean="0">
                <a:sym typeface="Symbol"/>
              </a:rPr>
              <a:t>Odavde sledi:  </a:t>
            </a:r>
            <a:r>
              <a:rPr lang="x-none" b="1" i="1" baseline="0" dirty="0" smtClean="0"/>
              <a:t>h</a:t>
            </a:r>
            <a:r>
              <a:rPr lang="x-none" b="1" i="1" baseline="-25000" dirty="0" smtClean="0"/>
              <a:t>3  </a:t>
            </a:r>
            <a:r>
              <a:rPr lang="x-none" b="0" i="0" baseline="0" dirty="0" smtClean="0"/>
              <a:t>= </a:t>
            </a:r>
            <a:r>
              <a:rPr lang="x-none" b="1" i="1" baseline="0" dirty="0" smtClean="0"/>
              <a:t>h</a:t>
            </a:r>
            <a:r>
              <a:rPr lang="x-none" b="1" i="1" baseline="-25000" dirty="0" smtClean="0"/>
              <a:t>1 </a:t>
            </a:r>
            <a:r>
              <a:rPr lang="x-none" b="0" i="0" baseline="0" dirty="0" smtClean="0">
                <a:sym typeface="Symbol"/>
              </a:rPr>
              <a:t>1/6.</a:t>
            </a:r>
          </a:p>
          <a:p>
            <a:endParaRPr lang="x-none" b="0" i="0" baseline="0" dirty="0" smtClean="0">
              <a:sym typeface="Symbol"/>
            </a:endParaRPr>
          </a:p>
          <a:p>
            <a:r>
              <a:rPr lang="x-none" b="0" i="0" baseline="0" dirty="0" smtClean="0">
                <a:sym typeface="Symbol"/>
              </a:rPr>
              <a:t>ZAKLJUČAK: Ako se modulišući signal dobije tako što se sinusnom signalu amplitude 1,155 doda signal tri puta veće učestanosti amplitude 1,1551/6, odnosno amplitude 0,19, sve u odnosu na </a:t>
            </a:r>
            <a:r>
              <a:rPr lang="x-none" b="1" i="1" baseline="0" dirty="0" smtClean="0"/>
              <a:t>U</a:t>
            </a:r>
            <a:r>
              <a:rPr lang="x-none" b="1" i="1" baseline="-25000" dirty="0" smtClean="0"/>
              <a:t>dc </a:t>
            </a:r>
            <a:r>
              <a:rPr lang="x-none" b="0" i="0" baseline="0" dirty="0" smtClean="0"/>
              <a:t>/2, prvi harmonik napona na fazama (</a:t>
            </a:r>
            <a:r>
              <a:rPr lang="x-none" b="1" i="1" baseline="0" dirty="0" smtClean="0"/>
              <a:t>u</a:t>
            </a:r>
            <a:r>
              <a:rPr lang="x-none" b="1" i="1" baseline="-25000" dirty="0" smtClean="0"/>
              <a:t>a0 </a:t>
            </a:r>
            <a:r>
              <a:rPr lang="x-none" b="0" i="0" baseline="0" dirty="0" smtClean="0"/>
              <a:t>, </a:t>
            </a:r>
            <a:r>
              <a:rPr lang="x-none" b="1" i="1" baseline="0" dirty="0" smtClean="0"/>
              <a:t>u</a:t>
            </a:r>
            <a:r>
              <a:rPr lang="x-none" b="1" i="1" baseline="-25000" dirty="0" smtClean="0"/>
              <a:t>b0 </a:t>
            </a:r>
            <a:r>
              <a:rPr lang="x-none" b="0" i="0" baseline="0" dirty="0" smtClean="0"/>
              <a:t>, </a:t>
            </a:r>
            <a:r>
              <a:rPr lang="x-none" b="1" i="1" baseline="0" dirty="0" smtClean="0"/>
              <a:t>u</a:t>
            </a:r>
            <a:r>
              <a:rPr lang="x-none" b="1" i="1" baseline="-25000" dirty="0" smtClean="0"/>
              <a:t>c0</a:t>
            </a:r>
            <a:r>
              <a:rPr lang="x-none" b="0" i="0" baseline="0" dirty="0" smtClean="0"/>
              <a:t>) su oko 15,5% veći u odnosu na napone dobijene čisto sinusnom modulacijom, a od nižih harmonika, sadrže samo treći harmonik koji će se izgubiti u međufaznim i faznim naponima. </a:t>
            </a:r>
            <a:endParaRPr lang="en-US" b="0" i="0" baseline="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48</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Modulišući naponi sve tri faze (isprekidana linija) i fazni naponi. Treći harmonik koji se dodaje je označen crnom punom linijom i </a:t>
            </a:r>
            <a:r>
              <a:rPr lang="x-none" u="sng" dirty="0" smtClean="0"/>
              <a:t>isti je za sve tri faze</a:t>
            </a:r>
            <a:r>
              <a:rPr lang="x-none" dirty="0" smtClean="0"/>
              <a:t>. Na ovoj</a:t>
            </a:r>
            <a:r>
              <a:rPr lang="x-none" baseline="0" dirty="0" smtClean="0"/>
              <a:t> </a:t>
            </a:r>
            <a:r>
              <a:rPr lang="x-none" dirty="0" smtClean="0"/>
              <a:t>slici su izostavljeni jednosmerne komponente modulišućih signala.</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49</a:t>
            </a:fld>
            <a:endParaRPr lang="en-GB"/>
          </a:p>
        </p:txBody>
      </p:sp>
    </p:spTree>
    <p:extLst>
      <p:ext uri="{BB962C8B-B14F-4D97-AF65-F5344CB8AC3E}">
        <p14:creationId xmlns="" xmlns:p14="http://schemas.microsoft.com/office/powerpoint/2010/main" val="19140050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Ako se pomoću svake od tri grane PWM generiše promenljiv napon sinusnog oblika (srenje vrednosti</a:t>
            </a:r>
            <a:r>
              <a:rPr lang="x-none" baseline="0" dirty="0" smtClean="0"/>
              <a:t> napona u toku jedne periode PWM se menjaju po sinusnom zakonu) i ako su tri sinusode fazno pomerene za 120</a:t>
            </a:r>
            <a:r>
              <a:rPr lang="x-none" sz="1200" dirty="0" smtClean="0">
                <a:cs typeface="Arial" pitchFamily="34" charset="0"/>
                <a:sym typeface="Symbol"/>
              </a:rPr>
              <a:t></a:t>
            </a:r>
            <a:r>
              <a:rPr lang="x-none" baseline="0" dirty="0" smtClean="0"/>
              <a:t>, ovakav most sa tri grane se može iskoristiti kao izvor trofaznog sistema za pogon motora sa obrtnim poljem na statoru (asinhroni, reluktantni i PMS motori).</a:t>
            </a:r>
          </a:p>
          <a:p>
            <a:endParaRPr lang="x-none"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x-none" dirty="0" smtClean="0"/>
              <a:t>Napon zvezdišta motora u odnosu na</a:t>
            </a:r>
            <a:r>
              <a:rPr lang="x-none" baseline="0" dirty="0" smtClean="0"/>
              <a:t> tačku označenu sa </a:t>
            </a:r>
            <a:r>
              <a:rPr lang="x-none" b="1" baseline="0" dirty="0" smtClean="0"/>
              <a:t>0</a:t>
            </a:r>
            <a:r>
              <a:rPr lang="x-none" baseline="0" dirty="0" smtClean="0"/>
              <a:t> </a:t>
            </a:r>
            <a:r>
              <a:rPr lang="x-none" dirty="0" smtClean="0"/>
              <a:t>varira</a:t>
            </a:r>
            <a:r>
              <a:rPr lang="x-none" baseline="0" dirty="0" smtClean="0"/>
              <a:t> zavisno od toga koji su prekidači zatvoreni. Lako se može pokazati (kao razdelnik napona - s jedne strane jedna faza, a s druge dve faze u paraleli) da je napon zvezdišta </a:t>
            </a:r>
            <a:r>
              <a:rPr lang="x-none" sz="1200" b="1" i="1" kern="1200" dirty="0" smtClean="0">
                <a:solidFill>
                  <a:schemeClr val="tx1"/>
                </a:solidFill>
                <a:latin typeface="Times New Roman" pitchFamily="18" charset="0"/>
                <a:ea typeface="+mn-ea"/>
                <a:cs typeface="Arial" pitchFamily="34" charset="0"/>
              </a:rPr>
              <a:t>U</a:t>
            </a:r>
            <a:r>
              <a:rPr lang="x-none" sz="1200" b="1" i="1" kern="1200" baseline="-25000" dirty="0" smtClean="0">
                <a:solidFill>
                  <a:schemeClr val="tx1"/>
                </a:solidFill>
                <a:latin typeface="Times New Roman" pitchFamily="18" charset="0"/>
                <a:ea typeface="+mn-ea"/>
                <a:cs typeface="Arial" pitchFamily="34" charset="0"/>
              </a:rPr>
              <a:t>dc</a:t>
            </a:r>
            <a:r>
              <a:rPr lang="x-none" sz="1200" kern="1200" dirty="0" smtClean="0">
                <a:solidFill>
                  <a:schemeClr val="tx1"/>
                </a:solidFill>
                <a:latin typeface="Times New Roman" pitchFamily="18" charset="0"/>
                <a:ea typeface="+mn-ea"/>
                <a:cs typeface="Arial" pitchFamily="34" charset="0"/>
              </a:rPr>
              <a:t>/3</a:t>
            </a:r>
            <a:r>
              <a:rPr lang="x-none" baseline="0" dirty="0" smtClean="0"/>
              <a:t> ako je uključen samo jedan gornji prekidač (i dva donja), a </a:t>
            </a:r>
            <a:r>
              <a:rPr lang="x-none" sz="1200" kern="1200" dirty="0" smtClean="0">
                <a:solidFill>
                  <a:schemeClr val="tx1"/>
                </a:solidFill>
                <a:latin typeface="Times New Roman" pitchFamily="18" charset="0"/>
                <a:ea typeface="+mn-ea"/>
                <a:cs typeface="Arial" pitchFamily="34" charset="0"/>
              </a:rPr>
              <a:t>2</a:t>
            </a:r>
            <a:r>
              <a:rPr lang="x-none" sz="1200" b="1" kern="1200" dirty="0" smtClean="0">
                <a:solidFill>
                  <a:schemeClr val="tx1"/>
                </a:solidFill>
                <a:latin typeface="Times New Roman" pitchFamily="18" charset="0"/>
                <a:ea typeface="+mn-ea"/>
                <a:cs typeface="Arial" pitchFamily="34" charset="0"/>
                <a:sym typeface="Symbol"/>
              </a:rPr>
              <a:t></a:t>
            </a:r>
            <a:r>
              <a:rPr lang="x-none" sz="1200" b="1" i="1" kern="1200" dirty="0" smtClean="0">
                <a:solidFill>
                  <a:schemeClr val="tx1"/>
                </a:solidFill>
                <a:latin typeface="Times New Roman" pitchFamily="18" charset="0"/>
                <a:ea typeface="+mn-ea"/>
                <a:cs typeface="Arial" pitchFamily="34" charset="0"/>
              </a:rPr>
              <a:t>U</a:t>
            </a:r>
            <a:r>
              <a:rPr lang="x-none" sz="1200" b="1" i="1" kern="1200" baseline="-25000" dirty="0" smtClean="0">
                <a:solidFill>
                  <a:schemeClr val="tx1"/>
                </a:solidFill>
                <a:latin typeface="Times New Roman" pitchFamily="18" charset="0"/>
                <a:ea typeface="+mn-ea"/>
                <a:cs typeface="Arial" pitchFamily="34" charset="0"/>
              </a:rPr>
              <a:t>dc</a:t>
            </a:r>
            <a:r>
              <a:rPr lang="x-none" sz="1200" kern="1200" dirty="0" smtClean="0">
                <a:solidFill>
                  <a:schemeClr val="tx1"/>
                </a:solidFill>
                <a:latin typeface="Times New Roman" pitchFamily="18" charset="0"/>
                <a:ea typeface="+mn-ea"/>
                <a:cs typeface="Arial" pitchFamily="34" charset="0"/>
              </a:rPr>
              <a:t>/3 </a:t>
            </a:r>
            <a:r>
              <a:rPr lang="x-none" baseline="0" dirty="0" smtClean="0"/>
              <a:t>ako su uključena dva gornja prekidača (i jedan donji). S obzirom da fazni naponi predstavljaju razliku potencijala tačaka </a:t>
            </a:r>
            <a:r>
              <a:rPr lang="x-none" b="1" baseline="0" dirty="0" smtClean="0"/>
              <a:t>A</a:t>
            </a:r>
            <a:r>
              <a:rPr lang="x-none" baseline="0" dirty="0" smtClean="0"/>
              <a:t>, </a:t>
            </a:r>
            <a:r>
              <a:rPr lang="x-none" b="1" baseline="0" dirty="0" smtClean="0"/>
              <a:t>B</a:t>
            </a:r>
            <a:r>
              <a:rPr lang="x-none" baseline="0" dirty="0" smtClean="0"/>
              <a:t> i </a:t>
            </a:r>
            <a:r>
              <a:rPr lang="x-none" b="1" baseline="0" dirty="0" smtClean="0"/>
              <a:t>C</a:t>
            </a:r>
            <a:r>
              <a:rPr lang="x-none" baseline="0" dirty="0" smtClean="0"/>
              <a:t> i potencilala zvezdišta, oni mogu dobiti vrednosti</a:t>
            </a:r>
            <a:r>
              <a:rPr lang="x-none" sz="1200" dirty="0" smtClean="0">
                <a:cs typeface="Arial" pitchFamily="34" charset="0"/>
              </a:rPr>
              <a:t>:</a:t>
            </a:r>
            <a:r>
              <a:rPr lang="x-none" sz="1200" b="1" dirty="0" smtClean="0">
                <a:cs typeface="Arial" pitchFamily="34" charset="0"/>
              </a:rPr>
              <a:t> </a:t>
            </a:r>
            <a:r>
              <a:rPr lang="x-none" sz="1200" kern="1200" dirty="0" smtClean="0">
                <a:solidFill>
                  <a:schemeClr val="tx1"/>
                </a:solidFill>
                <a:latin typeface="Times New Roman" pitchFamily="18" charset="0"/>
                <a:ea typeface="+mn-ea"/>
                <a:cs typeface="Arial" pitchFamily="34" charset="0"/>
              </a:rPr>
              <a:t>0</a:t>
            </a:r>
            <a:r>
              <a:rPr lang="x-none" sz="1200" b="0" dirty="0" smtClean="0">
                <a:cs typeface="Arial" pitchFamily="34" charset="0"/>
              </a:rPr>
              <a:t>,</a:t>
            </a:r>
            <a:r>
              <a:rPr lang="x-none" sz="1200" b="1" dirty="0" smtClean="0">
                <a:cs typeface="Arial" pitchFamily="34" charset="0"/>
              </a:rPr>
              <a:t> </a:t>
            </a:r>
            <a:r>
              <a:rPr lang="x-none" sz="1200" b="1" i="1" kern="1200" dirty="0" smtClean="0">
                <a:solidFill>
                  <a:schemeClr val="tx1"/>
                </a:solidFill>
                <a:latin typeface="Times New Roman" pitchFamily="18" charset="0"/>
                <a:ea typeface="+mn-ea"/>
                <a:cs typeface="Arial" pitchFamily="34" charset="0"/>
              </a:rPr>
              <a:t>U</a:t>
            </a:r>
            <a:r>
              <a:rPr lang="x-none" sz="1200" b="1" i="1" kern="1200" baseline="-25000" dirty="0" smtClean="0">
                <a:solidFill>
                  <a:schemeClr val="tx1"/>
                </a:solidFill>
                <a:latin typeface="Times New Roman" pitchFamily="18" charset="0"/>
                <a:ea typeface="+mn-ea"/>
                <a:cs typeface="Arial" pitchFamily="34" charset="0"/>
              </a:rPr>
              <a:t>dc </a:t>
            </a:r>
            <a:r>
              <a:rPr lang="x-none" sz="1200" kern="1200" dirty="0" smtClean="0">
                <a:solidFill>
                  <a:schemeClr val="tx1"/>
                </a:solidFill>
                <a:latin typeface="Times New Roman" pitchFamily="18" charset="0"/>
                <a:ea typeface="+mn-ea"/>
                <a:cs typeface="Arial" pitchFamily="34" charset="0"/>
              </a:rPr>
              <a:t>/3</a:t>
            </a:r>
            <a:r>
              <a:rPr lang="x-none" sz="1200" b="0" dirty="0" smtClean="0">
                <a:cs typeface="Arial" pitchFamily="34" charset="0"/>
              </a:rPr>
              <a:t>,</a:t>
            </a:r>
            <a:r>
              <a:rPr lang="x-none" sz="1200" kern="1200" dirty="0" smtClean="0">
                <a:solidFill>
                  <a:schemeClr val="tx1"/>
                </a:solidFill>
                <a:latin typeface="Times New Roman" pitchFamily="18" charset="0"/>
                <a:ea typeface="+mn-ea"/>
                <a:cs typeface="Arial" pitchFamily="34" charset="0"/>
              </a:rPr>
              <a:t>  2</a:t>
            </a:r>
            <a:r>
              <a:rPr lang="x-none" sz="1200" b="1" kern="1200" dirty="0" smtClean="0">
                <a:solidFill>
                  <a:schemeClr val="tx1"/>
                </a:solidFill>
                <a:latin typeface="Times New Roman" pitchFamily="18" charset="0"/>
                <a:ea typeface="+mn-ea"/>
                <a:cs typeface="Arial" pitchFamily="34" charset="0"/>
                <a:sym typeface="Symbol"/>
              </a:rPr>
              <a:t></a:t>
            </a:r>
            <a:r>
              <a:rPr lang="x-none" sz="1200" b="1" i="1" kern="1200" dirty="0" smtClean="0">
                <a:solidFill>
                  <a:schemeClr val="tx1"/>
                </a:solidFill>
                <a:latin typeface="Times New Roman" pitchFamily="18" charset="0"/>
                <a:ea typeface="+mn-ea"/>
                <a:cs typeface="Arial" pitchFamily="34" charset="0"/>
              </a:rPr>
              <a:t>U</a:t>
            </a:r>
            <a:r>
              <a:rPr lang="x-none" sz="1200" b="1" i="1" kern="1200" baseline="-25000" dirty="0" smtClean="0">
                <a:solidFill>
                  <a:schemeClr val="tx1"/>
                </a:solidFill>
                <a:latin typeface="Times New Roman" pitchFamily="18" charset="0"/>
                <a:ea typeface="+mn-ea"/>
                <a:cs typeface="Arial" pitchFamily="34" charset="0"/>
              </a:rPr>
              <a:t>dc </a:t>
            </a:r>
            <a:r>
              <a:rPr lang="x-none" sz="1200" kern="1200" dirty="0" smtClean="0">
                <a:solidFill>
                  <a:schemeClr val="tx1"/>
                </a:solidFill>
                <a:latin typeface="Times New Roman" pitchFamily="18" charset="0"/>
                <a:ea typeface="+mn-ea"/>
                <a:cs typeface="Arial" pitchFamily="34" charset="0"/>
              </a:rPr>
              <a:t>/3</a:t>
            </a:r>
            <a:r>
              <a:rPr lang="x-none" sz="1200" b="0" dirty="0" smtClean="0">
                <a:cs typeface="Arial" pitchFamily="34" charset="0"/>
              </a:rPr>
              <a:t>,</a:t>
            </a:r>
            <a:r>
              <a:rPr lang="x-none" sz="1200" kern="1200" dirty="0" smtClean="0">
                <a:solidFill>
                  <a:schemeClr val="tx1"/>
                </a:solidFill>
                <a:latin typeface="Times New Roman" pitchFamily="18" charset="0"/>
                <a:ea typeface="+mn-ea"/>
                <a:cs typeface="Arial" pitchFamily="34" charset="0"/>
              </a:rPr>
              <a:t> </a:t>
            </a:r>
            <a:r>
              <a:rPr lang="x-none" sz="1200" kern="1200" dirty="0" smtClean="0">
                <a:solidFill>
                  <a:schemeClr val="tx1"/>
                </a:solidFill>
                <a:latin typeface="Times New Roman" pitchFamily="18" charset="0"/>
                <a:ea typeface="+mn-ea"/>
                <a:cs typeface="Arial" pitchFamily="34" charset="0"/>
                <a:sym typeface="Symbol"/>
              </a:rPr>
              <a:t></a:t>
            </a:r>
            <a:r>
              <a:rPr lang="x-none" sz="1200" b="1" i="1" kern="1200" dirty="0" smtClean="0">
                <a:solidFill>
                  <a:schemeClr val="tx1"/>
                </a:solidFill>
                <a:latin typeface="Times New Roman" pitchFamily="18" charset="0"/>
                <a:ea typeface="+mn-ea"/>
                <a:cs typeface="Arial" pitchFamily="34" charset="0"/>
              </a:rPr>
              <a:t>U</a:t>
            </a:r>
            <a:r>
              <a:rPr lang="x-none" sz="1200" b="1" i="1" kern="1200" baseline="-25000" dirty="0" smtClean="0">
                <a:solidFill>
                  <a:schemeClr val="tx1"/>
                </a:solidFill>
                <a:latin typeface="Times New Roman" pitchFamily="18" charset="0"/>
                <a:ea typeface="+mn-ea"/>
                <a:cs typeface="Arial" pitchFamily="34" charset="0"/>
              </a:rPr>
              <a:t>dc </a:t>
            </a:r>
            <a:r>
              <a:rPr lang="x-none" sz="1200" kern="1200" dirty="0" smtClean="0">
                <a:solidFill>
                  <a:schemeClr val="tx1"/>
                </a:solidFill>
                <a:latin typeface="Times New Roman" pitchFamily="18" charset="0"/>
                <a:ea typeface="+mn-ea"/>
                <a:cs typeface="Arial" pitchFamily="34" charset="0"/>
              </a:rPr>
              <a:t>/3 i </a:t>
            </a:r>
            <a:r>
              <a:rPr lang="x-none" sz="1200" kern="1200" dirty="0" smtClean="0">
                <a:solidFill>
                  <a:schemeClr val="tx1"/>
                </a:solidFill>
                <a:latin typeface="Times New Roman" pitchFamily="18" charset="0"/>
                <a:ea typeface="+mn-ea"/>
                <a:cs typeface="Arial" pitchFamily="34" charset="0"/>
                <a:sym typeface="Symbol"/>
              </a:rPr>
              <a:t></a:t>
            </a:r>
            <a:r>
              <a:rPr lang="x-none" sz="1200" kern="1200" dirty="0" smtClean="0">
                <a:solidFill>
                  <a:schemeClr val="tx1"/>
                </a:solidFill>
                <a:latin typeface="Times New Roman" pitchFamily="18" charset="0"/>
                <a:ea typeface="+mn-ea"/>
                <a:cs typeface="Arial" pitchFamily="34" charset="0"/>
              </a:rPr>
              <a:t>2</a:t>
            </a:r>
            <a:r>
              <a:rPr lang="x-none" sz="1200" b="1" kern="1200" dirty="0" smtClean="0">
                <a:solidFill>
                  <a:schemeClr val="tx1"/>
                </a:solidFill>
                <a:latin typeface="Times New Roman" pitchFamily="18" charset="0"/>
                <a:ea typeface="+mn-ea"/>
                <a:cs typeface="Arial" pitchFamily="34" charset="0"/>
                <a:sym typeface="Symbol"/>
              </a:rPr>
              <a:t></a:t>
            </a:r>
            <a:r>
              <a:rPr lang="x-none" sz="1200" b="1" i="1" kern="1200" dirty="0" smtClean="0">
                <a:solidFill>
                  <a:schemeClr val="tx1"/>
                </a:solidFill>
                <a:latin typeface="Times New Roman" pitchFamily="18" charset="0"/>
                <a:ea typeface="+mn-ea"/>
                <a:cs typeface="Arial" pitchFamily="34" charset="0"/>
              </a:rPr>
              <a:t>U</a:t>
            </a:r>
            <a:r>
              <a:rPr lang="x-none" sz="1200" b="1" i="1" kern="1200" baseline="-25000" dirty="0" smtClean="0">
                <a:solidFill>
                  <a:schemeClr val="tx1"/>
                </a:solidFill>
                <a:latin typeface="Times New Roman" pitchFamily="18" charset="0"/>
                <a:ea typeface="+mn-ea"/>
                <a:cs typeface="Arial" pitchFamily="34" charset="0"/>
              </a:rPr>
              <a:t>dc </a:t>
            </a:r>
            <a:r>
              <a:rPr lang="x-none" sz="1200" kern="1200" dirty="0" smtClean="0">
                <a:solidFill>
                  <a:schemeClr val="tx1"/>
                </a:solidFill>
                <a:latin typeface="Times New Roman" pitchFamily="18" charset="0"/>
                <a:ea typeface="+mn-ea"/>
                <a:cs typeface="Arial" pitchFamily="34" charset="0"/>
              </a:rPr>
              <a:t>/3 jer potencijal tačaka </a:t>
            </a:r>
            <a:r>
              <a:rPr lang="x-none" b="1" baseline="0" dirty="0" smtClean="0"/>
              <a:t>A</a:t>
            </a:r>
            <a:r>
              <a:rPr lang="x-none" baseline="0" dirty="0" smtClean="0"/>
              <a:t>, </a:t>
            </a:r>
            <a:r>
              <a:rPr lang="x-none" b="1" baseline="0" dirty="0" smtClean="0"/>
              <a:t>B</a:t>
            </a:r>
            <a:r>
              <a:rPr lang="x-none" baseline="0" dirty="0" smtClean="0"/>
              <a:t> i </a:t>
            </a:r>
            <a:r>
              <a:rPr lang="x-none" b="1" baseline="0" dirty="0" smtClean="0"/>
              <a:t>C</a:t>
            </a:r>
            <a:r>
              <a:rPr lang="x-none" baseline="0" dirty="0" smtClean="0"/>
              <a:t> </a:t>
            </a:r>
            <a:r>
              <a:rPr lang="x-none" sz="1200" kern="1200" dirty="0" smtClean="0">
                <a:solidFill>
                  <a:schemeClr val="tx1"/>
                </a:solidFill>
                <a:latin typeface="Times New Roman" pitchFamily="18" charset="0"/>
                <a:ea typeface="+mn-ea"/>
                <a:cs typeface="Arial" pitchFamily="34" charset="0"/>
              </a:rPr>
              <a:t>(prema tački </a:t>
            </a:r>
            <a:r>
              <a:rPr lang="x-none" sz="1200" b="1" kern="1200" dirty="0" smtClean="0">
                <a:solidFill>
                  <a:schemeClr val="tx1"/>
                </a:solidFill>
                <a:latin typeface="Times New Roman" pitchFamily="18" charset="0"/>
                <a:ea typeface="+mn-ea"/>
                <a:cs typeface="Arial" pitchFamily="34" charset="0"/>
              </a:rPr>
              <a:t>0</a:t>
            </a:r>
            <a:r>
              <a:rPr lang="x-none" sz="1200" kern="1200" dirty="0" smtClean="0">
                <a:solidFill>
                  <a:schemeClr val="tx1"/>
                </a:solidFill>
                <a:latin typeface="Times New Roman" pitchFamily="18" charset="0"/>
                <a:ea typeface="+mn-ea"/>
                <a:cs typeface="Arial" pitchFamily="34" charset="0"/>
              </a:rPr>
              <a:t>) može biti ili 0,</a:t>
            </a:r>
            <a:r>
              <a:rPr lang="x-none" sz="1200" kern="1200" baseline="0" dirty="0" smtClean="0">
                <a:solidFill>
                  <a:schemeClr val="tx1"/>
                </a:solidFill>
                <a:latin typeface="Times New Roman" pitchFamily="18" charset="0"/>
                <a:ea typeface="+mn-ea"/>
                <a:cs typeface="Arial" pitchFamily="34" charset="0"/>
              </a:rPr>
              <a:t> ako je uključen donji prekidač, ili +</a:t>
            </a:r>
            <a:r>
              <a:rPr lang="x-none" sz="1200" b="1" i="1" kern="1200" dirty="0" smtClean="0">
                <a:solidFill>
                  <a:schemeClr val="tx1"/>
                </a:solidFill>
                <a:latin typeface="Times New Roman" pitchFamily="18" charset="0"/>
                <a:ea typeface="+mn-ea"/>
                <a:cs typeface="Arial" pitchFamily="34" charset="0"/>
              </a:rPr>
              <a:t>U</a:t>
            </a:r>
            <a:r>
              <a:rPr lang="x-none" sz="1200" b="1" i="1" kern="1200" baseline="-25000" dirty="0" smtClean="0">
                <a:solidFill>
                  <a:schemeClr val="tx1"/>
                </a:solidFill>
                <a:latin typeface="Times New Roman" pitchFamily="18" charset="0"/>
                <a:ea typeface="+mn-ea"/>
                <a:cs typeface="Arial" pitchFamily="34" charset="0"/>
              </a:rPr>
              <a:t>dc </a:t>
            </a:r>
            <a:r>
              <a:rPr lang="x-none" sz="1200" kern="1200" baseline="0" dirty="0" smtClean="0">
                <a:solidFill>
                  <a:schemeClr val="tx1"/>
                </a:solidFill>
                <a:latin typeface="Times New Roman" pitchFamily="18" charset="0"/>
                <a:ea typeface="+mn-ea"/>
                <a:cs typeface="Arial" pitchFamily="34" charset="0"/>
              </a:rPr>
              <a:t> </a:t>
            </a:r>
            <a:r>
              <a:rPr lang="x-none" sz="1200" kern="1200" dirty="0" smtClean="0">
                <a:solidFill>
                  <a:schemeClr val="tx1"/>
                </a:solidFill>
                <a:latin typeface="Times New Roman" pitchFamily="18" charset="0"/>
                <a:ea typeface="+mn-ea"/>
                <a:cs typeface="Arial" pitchFamily="34" charset="0"/>
              </a:rPr>
              <a:t>ako je uključen </a:t>
            </a:r>
            <a:r>
              <a:rPr lang="x-none" sz="1200" kern="1200" smtClean="0">
                <a:solidFill>
                  <a:schemeClr val="tx1"/>
                </a:solidFill>
                <a:latin typeface="Times New Roman" pitchFamily="18" charset="0"/>
                <a:ea typeface="+mn-ea"/>
                <a:cs typeface="Arial" pitchFamily="34" charset="0"/>
              </a:rPr>
              <a:t>gornji.</a:t>
            </a:r>
            <a:r>
              <a:rPr lang="sr-Latn-CS" sz="1200" kern="1200" dirty="0" smtClean="0">
                <a:solidFill>
                  <a:schemeClr val="tx1"/>
                </a:solidFill>
                <a:latin typeface="Times New Roman" pitchFamily="18" charset="0"/>
                <a:ea typeface="+mn-ea"/>
                <a:cs typeface="Arial" pitchFamily="34" charset="0"/>
              </a:rPr>
              <a:t> Međufazni</a:t>
            </a:r>
            <a:r>
              <a:rPr lang="sr-Latn-CS" sz="1200" kern="1200" baseline="0" dirty="0" smtClean="0">
                <a:solidFill>
                  <a:schemeClr val="tx1"/>
                </a:solidFill>
                <a:latin typeface="Times New Roman" pitchFamily="18" charset="0"/>
                <a:ea typeface="+mn-ea"/>
                <a:cs typeface="Arial" pitchFamily="34" charset="0"/>
              </a:rPr>
              <a:t> naponi mogu dobiti vrednosti </a:t>
            </a:r>
            <a:r>
              <a:rPr lang="sr-Latn-CS" sz="1200" b="1" i="1" kern="1200" baseline="0" dirty="0" smtClean="0">
                <a:solidFill>
                  <a:schemeClr val="tx1"/>
                </a:solidFill>
                <a:latin typeface="Times New Roman" pitchFamily="18" charset="0"/>
                <a:ea typeface="+mn-ea"/>
                <a:cs typeface="Arial" pitchFamily="34" charset="0"/>
              </a:rPr>
              <a:t>+U</a:t>
            </a:r>
            <a:r>
              <a:rPr lang="sr-Latn-CS" sz="1200" b="1" i="1" kern="1200" baseline="-25000" dirty="0" smtClean="0">
                <a:solidFill>
                  <a:schemeClr val="tx1"/>
                </a:solidFill>
                <a:latin typeface="Times New Roman" pitchFamily="18" charset="0"/>
                <a:ea typeface="+mn-ea"/>
                <a:cs typeface="Arial" pitchFamily="34" charset="0"/>
              </a:rPr>
              <a:t>dc</a:t>
            </a:r>
            <a:r>
              <a:rPr lang="sr-Latn-CS" sz="1200" kern="1200" baseline="0" dirty="0" smtClean="0">
                <a:solidFill>
                  <a:schemeClr val="tx1"/>
                </a:solidFill>
                <a:latin typeface="Times New Roman" pitchFamily="18" charset="0"/>
                <a:ea typeface="+mn-ea"/>
                <a:cs typeface="Arial" pitchFamily="34" charset="0"/>
              </a:rPr>
              <a:t> ili </a:t>
            </a:r>
            <a:r>
              <a:rPr lang="sr-Latn-CS" sz="1200" b="1" i="1" kern="1200" baseline="0" dirty="0" smtClean="0">
                <a:solidFill>
                  <a:schemeClr val="tx1"/>
                </a:solidFill>
                <a:latin typeface="Times New Roman" pitchFamily="18" charset="0"/>
                <a:ea typeface="+mn-ea"/>
                <a:cs typeface="Arial" pitchFamily="34" charset="0"/>
              </a:rPr>
              <a:t>–U</a:t>
            </a:r>
            <a:r>
              <a:rPr lang="sr-Latn-CS" sz="1200" b="1" i="1" kern="1200" baseline="-25000" dirty="0" smtClean="0">
                <a:solidFill>
                  <a:schemeClr val="tx1"/>
                </a:solidFill>
                <a:latin typeface="Times New Roman" pitchFamily="18" charset="0"/>
                <a:ea typeface="+mn-ea"/>
                <a:cs typeface="Arial" pitchFamily="34" charset="0"/>
              </a:rPr>
              <a:t>dc</a:t>
            </a:r>
            <a:r>
              <a:rPr lang="sr-Latn-CS" sz="1200" kern="1200" baseline="0" dirty="0" smtClean="0">
                <a:solidFill>
                  <a:schemeClr val="tx1"/>
                </a:solidFill>
                <a:latin typeface="Times New Roman" pitchFamily="18" charset="0"/>
                <a:ea typeface="+mn-ea"/>
                <a:cs typeface="Arial" pitchFamily="34" charset="0"/>
              </a:rPr>
              <a:t> zavisno od toga koji su prekidači uključeni. Na primer, </a:t>
            </a:r>
            <a:r>
              <a:rPr lang="sr-Latn-CS" sz="1200" b="1" i="1" kern="1200" baseline="0" dirty="0" smtClean="0">
                <a:solidFill>
                  <a:schemeClr val="tx1"/>
                </a:solidFill>
                <a:latin typeface="Times New Roman" pitchFamily="18" charset="0"/>
                <a:ea typeface="+mn-ea"/>
                <a:cs typeface="Arial" pitchFamily="34" charset="0"/>
              </a:rPr>
              <a:t>U</a:t>
            </a:r>
            <a:r>
              <a:rPr lang="sr-Latn-CS" sz="1200" b="1" i="1" kern="1200" baseline="-25000" dirty="0" smtClean="0">
                <a:solidFill>
                  <a:schemeClr val="tx1"/>
                </a:solidFill>
                <a:latin typeface="Times New Roman" pitchFamily="18" charset="0"/>
                <a:ea typeface="+mn-ea"/>
                <a:cs typeface="Arial" pitchFamily="34" charset="0"/>
              </a:rPr>
              <a:t>AB</a:t>
            </a:r>
            <a:r>
              <a:rPr lang="sr-Latn-CS" sz="1200" kern="1200" baseline="0" dirty="0" smtClean="0">
                <a:solidFill>
                  <a:schemeClr val="tx1"/>
                </a:solidFill>
                <a:latin typeface="Times New Roman" pitchFamily="18" charset="0"/>
                <a:ea typeface="+mn-ea"/>
                <a:cs typeface="Arial" pitchFamily="34" charset="0"/>
              </a:rPr>
              <a:t> je jednako </a:t>
            </a:r>
            <a:r>
              <a:rPr lang="sr-Latn-CS" sz="1200" b="1" i="1" kern="1200" baseline="0" dirty="0" smtClean="0">
                <a:solidFill>
                  <a:schemeClr val="tx1"/>
                </a:solidFill>
                <a:latin typeface="Times New Roman" pitchFamily="18" charset="0"/>
                <a:ea typeface="+mn-ea"/>
                <a:cs typeface="Arial" pitchFamily="34" charset="0"/>
              </a:rPr>
              <a:t>+U</a:t>
            </a:r>
            <a:r>
              <a:rPr lang="sr-Latn-CS" sz="1200" b="1" i="1" kern="1200" baseline="-25000" dirty="0" smtClean="0">
                <a:solidFill>
                  <a:schemeClr val="tx1"/>
                </a:solidFill>
                <a:latin typeface="Times New Roman" pitchFamily="18" charset="0"/>
                <a:ea typeface="+mn-ea"/>
                <a:cs typeface="Arial" pitchFamily="34" charset="0"/>
              </a:rPr>
              <a:t>dc</a:t>
            </a:r>
            <a:r>
              <a:rPr lang="sr-Latn-CS" sz="1200" kern="1200" baseline="0" dirty="0" smtClean="0">
                <a:solidFill>
                  <a:schemeClr val="tx1"/>
                </a:solidFill>
                <a:latin typeface="Times New Roman" pitchFamily="18" charset="0"/>
                <a:ea typeface="+mn-ea"/>
                <a:cs typeface="Arial" pitchFamily="34" charset="0"/>
              </a:rPr>
              <a:t>  kada je S</a:t>
            </a:r>
            <a:r>
              <a:rPr lang="sr-Latn-CS" sz="1200" kern="1200" baseline="-25000" dirty="0" smtClean="0">
                <a:solidFill>
                  <a:schemeClr val="tx1"/>
                </a:solidFill>
                <a:latin typeface="Times New Roman" pitchFamily="18" charset="0"/>
                <a:ea typeface="+mn-ea"/>
                <a:cs typeface="Arial" pitchFamily="34" charset="0"/>
              </a:rPr>
              <a:t>A</a:t>
            </a:r>
            <a:r>
              <a:rPr lang="sr-Latn-CS" sz="1200" kern="1200" baseline="0" dirty="0" smtClean="0">
                <a:solidFill>
                  <a:schemeClr val="tx1"/>
                </a:solidFill>
                <a:latin typeface="Times New Roman" pitchFamily="18" charset="0"/>
                <a:ea typeface="+mn-ea"/>
                <a:cs typeface="Arial" pitchFamily="34" charset="0"/>
              </a:rPr>
              <a:t>=1 (gornji prekidač uključen), a S</a:t>
            </a:r>
            <a:r>
              <a:rPr lang="sr-Latn-CS" sz="1200" kern="1200" baseline="-25000" dirty="0" smtClean="0">
                <a:solidFill>
                  <a:schemeClr val="tx1"/>
                </a:solidFill>
                <a:latin typeface="Times New Roman" pitchFamily="18" charset="0"/>
                <a:ea typeface="+mn-ea"/>
                <a:cs typeface="Arial" pitchFamily="34" charset="0"/>
              </a:rPr>
              <a:t>B</a:t>
            </a:r>
            <a:r>
              <a:rPr lang="sr-Latn-CS" sz="1200" kern="1200" baseline="0" dirty="0" smtClean="0">
                <a:solidFill>
                  <a:schemeClr val="tx1"/>
                </a:solidFill>
                <a:latin typeface="Times New Roman" pitchFamily="18" charset="0"/>
                <a:ea typeface="+mn-ea"/>
                <a:cs typeface="Arial" pitchFamily="34" charset="0"/>
              </a:rPr>
              <a:t>=0 (donji prekidač uključen). Obrnuto, </a:t>
            </a:r>
            <a:r>
              <a:rPr lang="sr-Latn-CS" sz="1200" b="1" i="1" kern="1200" baseline="0" dirty="0" smtClean="0">
                <a:solidFill>
                  <a:schemeClr val="tx1"/>
                </a:solidFill>
                <a:latin typeface="Times New Roman" pitchFamily="18" charset="0"/>
                <a:ea typeface="+mn-ea"/>
                <a:cs typeface="Arial" pitchFamily="34" charset="0"/>
              </a:rPr>
              <a:t>U</a:t>
            </a:r>
            <a:r>
              <a:rPr lang="sr-Latn-CS" sz="1200" b="1" i="1" kern="1200" baseline="-25000" dirty="0" smtClean="0">
                <a:solidFill>
                  <a:schemeClr val="tx1"/>
                </a:solidFill>
                <a:latin typeface="Times New Roman" pitchFamily="18" charset="0"/>
                <a:ea typeface="+mn-ea"/>
                <a:cs typeface="Arial" pitchFamily="34" charset="0"/>
              </a:rPr>
              <a:t>AB</a:t>
            </a:r>
            <a:r>
              <a:rPr lang="sr-Latn-CS" sz="1200" kern="1200" baseline="0" dirty="0" smtClean="0">
                <a:solidFill>
                  <a:schemeClr val="tx1"/>
                </a:solidFill>
                <a:latin typeface="Times New Roman" pitchFamily="18" charset="0"/>
                <a:ea typeface="+mn-ea"/>
                <a:cs typeface="Arial" pitchFamily="34" charset="0"/>
              </a:rPr>
              <a:t> je jednako </a:t>
            </a:r>
            <a:r>
              <a:rPr lang="sr-Latn-CS" sz="1200" b="1" i="1" kern="1200" baseline="0" dirty="0" smtClean="0">
                <a:solidFill>
                  <a:schemeClr val="tx1"/>
                </a:solidFill>
                <a:latin typeface="Times New Roman" pitchFamily="18" charset="0"/>
                <a:ea typeface="+mn-ea"/>
                <a:cs typeface="Arial" pitchFamily="34" charset="0"/>
              </a:rPr>
              <a:t>–U</a:t>
            </a:r>
            <a:r>
              <a:rPr lang="sr-Latn-CS" sz="1200" b="1" i="1" kern="1200" baseline="-25000" dirty="0" smtClean="0">
                <a:solidFill>
                  <a:schemeClr val="tx1"/>
                </a:solidFill>
                <a:latin typeface="Times New Roman" pitchFamily="18" charset="0"/>
                <a:ea typeface="+mn-ea"/>
                <a:cs typeface="Arial" pitchFamily="34" charset="0"/>
              </a:rPr>
              <a:t>dc</a:t>
            </a:r>
            <a:r>
              <a:rPr lang="sr-Latn-CS" sz="1200" kern="1200" baseline="0" dirty="0" smtClean="0">
                <a:solidFill>
                  <a:schemeClr val="tx1"/>
                </a:solidFill>
                <a:latin typeface="Times New Roman" pitchFamily="18" charset="0"/>
                <a:ea typeface="+mn-ea"/>
                <a:cs typeface="Arial" pitchFamily="34" charset="0"/>
              </a:rPr>
              <a:t>  kada je S</a:t>
            </a:r>
            <a:r>
              <a:rPr lang="sr-Latn-CS" sz="1200" kern="1200" baseline="-25000" dirty="0" smtClean="0">
                <a:solidFill>
                  <a:schemeClr val="tx1"/>
                </a:solidFill>
                <a:latin typeface="Times New Roman" pitchFamily="18" charset="0"/>
                <a:ea typeface="+mn-ea"/>
                <a:cs typeface="Arial" pitchFamily="34" charset="0"/>
              </a:rPr>
              <a:t>A</a:t>
            </a:r>
            <a:r>
              <a:rPr lang="sr-Latn-CS" sz="1200" kern="1200" baseline="0" dirty="0" smtClean="0">
                <a:solidFill>
                  <a:schemeClr val="tx1"/>
                </a:solidFill>
                <a:latin typeface="Times New Roman" pitchFamily="18" charset="0"/>
                <a:ea typeface="+mn-ea"/>
                <a:cs typeface="Arial" pitchFamily="34" charset="0"/>
              </a:rPr>
              <a:t>=0 (donji prekidač uključen), a S</a:t>
            </a:r>
            <a:r>
              <a:rPr lang="sr-Latn-CS" sz="1200" kern="1200" baseline="-25000" dirty="0" smtClean="0">
                <a:solidFill>
                  <a:schemeClr val="tx1"/>
                </a:solidFill>
                <a:latin typeface="Times New Roman" pitchFamily="18" charset="0"/>
                <a:ea typeface="+mn-ea"/>
                <a:cs typeface="Arial" pitchFamily="34" charset="0"/>
              </a:rPr>
              <a:t>B</a:t>
            </a:r>
            <a:r>
              <a:rPr lang="sr-Latn-CS" sz="1200" kern="1200" baseline="0" dirty="0" smtClean="0">
                <a:solidFill>
                  <a:schemeClr val="tx1"/>
                </a:solidFill>
                <a:latin typeface="Times New Roman" pitchFamily="18" charset="0"/>
                <a:ea typeface="+mn-ea"/>
                <a:cs typeface="Arial" pitchFamily="34" charset="0"/>
              </a:rPr>
              <a:t>=1 (gornji prekidač uključen).   </a:t>
            </a:r>
            <a:endParaRPr lang="x-none" sz="1200" kern="1200" dirty="0" smtClean="0">
              <a:solidFill>
                <a:schemeClr val="tx1"/>
              </a:solidFill>
              <a:latin typeface="Times New Roman" pitchFamily="18" charset="0"/>
              <a:ea typeface="+mn-ea"/>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x-none" sz="1200" b="1" kern="1200" dirty="0" smtClean="0">
              <a:solidFill>
                <a:schemeClr val="tx1"/>
              </a:solidFill>
              <a:latin typeface="Times New Roman" pitchFamily="18" charset="0"/>
              <a:ea typeface="+mn-ea"/>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x-none" sz="1200" b="1" kern="1200" dirty="0" smtClean="0">
                <a:solidFill>
                  <a:schemeClr val="tx1"/>
                </a:solidFill>
                <a:latin typeface="Times New Roman" pitchFamily="18" charset="0"/>
                <a:ea typeface="+mn-ea"/>
                <a:cs typeface="Arial" pitchFamily="34" charset="0"/>
              </a:rPr>
              <a:t>Spektar </a:t>
            </a:r>
            <a:r>
              <a:rPr lang="x-none" sz="1200" b="1" kern="1200" smtClean="0">
                <a:solidFill>
                  <a:schemeClr val="tx1"/>
                </a:solidFill>
                <a:latin typeface="Times New Roman" pitchFamily="18" charset="0"/>
                <a:ea typeface="+mn-ea"/>
                <a:cs typeface="Arial" pitchFamily="34" charset="0"/>
              </a:rPr>
              <a:t>međufaznih napona</a:t>
            </a:r>
            <a:endParaRPr lang="sr-Latn-CS" sz="1200" b="1" kern="1200" dirty="0" smtClean="0">
              <a:solidFill>
                <a:schemeClr val="tx1"/>
              </a:solidFill>
              <a:latin typeface="Times New Roman" pitchFamily="18" charset="0"/>
              <a:ea typeface="+mn-ea"/>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r-Latn-CS" sz="1200" b="0" kern="1200" dirty="0" smtClean="0">
                <a:solidFill>
                  <a:schemeClr val="tx1"/>
                </a:solidFill>
                <a:latin typeface="Times New Roman" pitchFamily="18" charset="0"/>
                <a:ea typeface="+mn-ea"/>
                <a:cs typeface="Arial" pitchFamily="34" charset="0"/>
              </a:rPr>
              <a:t>P</a:t>
            </a:r>
            <a:r>
              <a:rPr lang="x-none" sz="1200" b="0" kern="1200" smtClean="0">
                <a:solidFill>
                  <a:schemeClr val="tx1"/>
                </a:solidFill>
                <a:latin typeface="Times New Roman" pitchFamily="18" charset="0"/>
                <a:ea typeface="+mn-ea"/>
                <a:cs typeface="Arial" pitchFamily="34" charset="0"/>
              </a:rPr>
              <a:t>od </a:t>
            </a:r>
            <a:r>
              <a:rPr lang="x-none" sz="1200" b="0" kern="1200" dirty="0" smtClean="0">
                <a:solidFill>
                  <a:schemeClr val="tx1"/>
                </a:solidFill>
                <a:latin typeface="Times New Roman" pitchFamily="18" charset="0"/>
                <a:ea typeface="+mn-ea"/>
                <a:cs typeface="Arial" pitchFamily="34" charset="0"/>
              </a:rPr>
              <a:t>uslovom da su sve tri sinusoide jednaakih amplituda</a:t>
            </a:r>
            <a:r>
              <a:rPr lang="x-none" sz="1200" b="0" kern="1200" smtClean="0">
                <a:solidFill>
                  <a:schemeClr val="tx1"/>
                </a:solidFill>
                <a:latin typeface="Times New Roman" pitchFamily="18" charset="0"/>
                <a:ea typeface="+mn-ea"/>
                <a:cs typeface="Arial" pitchFamily="34" charset="0"/>
              </a:rPr>
              <a:t>, </a:t>
            </a:r>
            <a:r>
              <a:rPr lang="sr-Latn-CS" sz="1200" b="0" kern="1200" dirty="0" smtClean="0">
                <a:solidFill>
                  <a:schemeClr val="tx1"/>
                </a:solidFill>
                <a:latin typeface="Times New Roman" pitchFamily="18" charset="0"/>
                <a:ea typeface="+mn-ea"/>
                <a:cs typeface="Arial" pitchFamily="34" charset="0"/>
              </a:rPr>
              <a:t>spektar međufaznih napona </a:t>
            </a:r>
            <a:r>
              <a:rPr lang="x-none" sz="1200" b="0" kern="1200" smtClean="0">
                <a:solidFill>
                  <a:schemeClr val="tx1"/>
                </a:solidFill>
                <a:latin typeface="Times New Roman" pitchFamily="18" charset="0"/>
                <a:ea typeface="+mn-ea"/>
                <a:cs typeface="Arial" pitchFamily="34" charset="0"/>
              </a:rPr>
              <a:t>ne </a:t>
            </a:r>
            <a:r>
              <a:rPr lang="x-none" sz="1200" b="0" kern="1200" dirty="0" smtClean="0">
                <a:solidFill>
                  <a:schemeClr val="tx1"/>
                </a:solidFill>
                <a:latin typeface="Times New Roman" pitchFamily="18" charset="0"/>
                <a:ea typeface="+mn-ea"/>
                <a:cs typeface="Arial" pitchFamily="34" charset="0"/>
              </a:rPr>
              <a:t>sadrži komponente čiji je red deljiv sa 3</a:t>
            </a:r>
            <a:r>
              <a:rPr lang="x-none" sz="1200" b="0" kern="1200" baseline="0" dirty="0" smtClean="0">
                <a:solidFill>
                  <a:schemeClr val="tx1"/>
                </a:solidFill>
                <a:latin typeface="Times New Roman" pitchFamily="18" charset="0"/>
                <a:ea typeface="+mn-ea"/>
                <a:cs typeface="Arial" pitchFamily="34" charset="0"/>
              </a:rPr>
              <a:t> niti parne harmonike (uključujući i nulti – jednosmernu komponentu). Harmonici koji postoje su 1. 5. 7. ... Odnosno, pored prvog harmonika</a:t>
            </a:r>
            <a:r>
              <a:rPr lang="x-none" sz="1200" b="0" kern="1200" baseline="0" smtClean="0">
                <a:solidFill>
                  <a:schemeClr val="tx1"/>
                </a:solidFill>
                <a:latin typeface="Times New Roman" pitchFamily="18" charset="0"/>
                <a:ea typeface="+mn-ea"/>
                <a:cs typeface="Arial" pitchFamily="34" charset="0"/>
              </a:rPr>
              <a:t>, </a:t>
            </a:r>
            <a:r>
              <a:rPr lang="sr-Latn-CS" sz="1200" b="0" kern="1200" baseline="0" dirty="0" smtClean="0">
                <a:solidFill>
                  <a:schemeClr val="tx1"/>
                </a:solidFill>
                <a:latin typeface="Times New Roman" pitchFamily="18" charset="0"/>
                <a:ea typeface="+mn-ea"/>
                <a:cs typeface="Arial" pitchFamily="34" charset="0"/>
              </a:rPr>
              <a:t>postoje </a:t>
            </a:r>
            <a:r>
              <a:rPr lang="x-none" sz="1200" b="0" kern="1200" baseline="0" smtClean="0">
                <a:solidFill>
                  <a:schemeClr val="tx1"/>
                </a:solidFill>
                <a:latin typeface="Times New Roman" pitchFamily="18" charset="0"/>
                <a:ea typeface="+mn-ea"/>
                <a:cs typeface="Arial" pitchFamily="34" charset="0"/>
              </a:rPr>
              <a:t>harmoni</a:t>
            </a:r>
            <a:r>
              <a:rPr lang="sr-Latn-CS" sz="1200" b="0" kern="1200" baseline="0" dirty="0" smtClean="0">
                <a:solidFill>
                  <a:schemeClr val="tx1"/>
                </a:solidFill>
                <a:latin typeface="Times New Roman" pitchFamily="18" charset="0"/>
                <a:ea typeface="+mn-ea"/>
                <a:cs typeface="Arial" pitchFamily="34" charset="0"/>
              </a:rPr>
              <a:t>ci</a:t>
            </a:r>
            <a:r>
              <a:rPr lang="x-none" sz="1200" b="0" kern="1200" baseline="0" smtClean="0">
                <a:solidFill>
                  <a:schemeClr val="tx1"/>
                </a:solidFill>
                <a:latin typeface="Times New Roman" pitchFamily="18" charset="0"/>
                <a:ea typeface="+mn-ea"/>
                <a:cs typeface="Arial" pitchFamily="34" charset="0"/>
              </a:rPr>
              <a:t> </a:t>
            </a:r>
            <a:r>
              <a:rPr lang="x-none" sz="1200" b="0" kern="1200" baseline="0" dirty="0" smtClean="0">
                <a:solidFill>
                  <a:schemeClr val="tx1"/>
                </a:solidFill>
                <a:latin typeface="Times New Roman" pitchFamily="18" charset="0"/>
                <a:ea typeface="+mn-ea"/>
                <a:cs typeface="Arial" pitchFamily="34" charset="0"/>
              </a:rPr>
              <a:t>reda 6</a:t>
            </a:r>
            <a:r>
              <a:rPr lang="x-none" sz="1200" b="0" i="1" kern="1200" baseline="0" dirty="0" smtClean="0">
                <a:solidFill>
                  <a:schemeClr val="tx1"/>
                </a:solidFill>
                <a:latin typeface="Times New Roman" pitchFamily="18" charset="0"/>
                <a:ea typeface="+mn-ea"/>
                <a:cs typeface="Arial" pitchFamily="34" charset="0"/>
              </a:rPr>
              <a:t>k</a:t>
            </a:r>
            <a:r>
              <a:rPr lang="x-none" sz="1200" b="0" kern="1200" baseline="0" dirty="0" smtClean="0">
                <a:solidFill>
                  <a:schemeClr val="tx1"/>
                </a:solidFill>
                <a:latin typeface="Times New Roman" pitchFamily="18" charset="0"/>
                <a:ea typeface="+mn-ea"/>
                <a:cs typeface="Arial" pitchFamily="34" charset="0"/>
              </a:rPr>
              <a:t>–1 i 6</a:t>
            </a:r>
            <a:r>
              <a:rPr lang="x-none" sz="1200" b="0" i="1" kern="1200" baseline="0" dirty="0" smtClean="0">
                <a:solidFill>
                  <a:schemeClr val="tx1"/>
                </a:solidFill>
                <a:latin typeface="Times New Roman" pitchFamily="18" charset="0"/>
                <a:ea typeface="+mn-ea"/>
                <a:cs typeface="Arial" pitchFamily="34" charset="0"/>
              </a:rPr>
              <a:t>k</a:t>
            </a:r>
            <a:r>
              <a:rPr lang="x-none" sz="1200" b="0" kern="1200" baseline="0" dirty="0" smtClean="0">
                <a:solidFill>
                  <a:schemeClr val="tx1"/>
                </a:solidFill>
                <a:latin typeface="Times New Roman" pitchFamily="18" charset="0"/>
                <a:ea typeface="+mn-ea"/>
                <a:cs typeface="Arial" pitchFamily="34" charset="0"/>
              </a:rPr>
              <a:t>+1 gde je </a:t>
            </a:r>
            <a:r>
              <a:rPr lang="x-none" sz="1200" b="0" i="1" kern="1200" baseline="0" dirty="0" smtClean="0">
                <a:solidFill>
                  <a:schemeClr val="tx1"/>
                </a:solidFill>
                <a:latin typeface="Times New Roman" pitchFamily="18" charset="0"/>
                <a:ea typeface="+mn-ea"/>
                <a:cs typeface="Arial" pitchFamily="34" charset="0"/>
              </a:rPr>
              <a:t>k</a:t>
            </a:r>
            <a:r>
              <a:rPr lang="x-none" sz="1200" b="0" kern="1200" baseline="0" dirty="0" smtClean="0">
                <a:solidFill>
                  <a:schemeClr val="tx1"/>
                </a:solidFill>
                <a:latin typeface="Times New Roman" pitchFamily="18" charset="0"/>
                <a:ea typeface="+mn-ea"/>
                <a:cs typeface="Arial" pitchFamily="34" charset="0"/>
              </a:rPr>
              <a:t>=1, 2, 3, 4</a:t>
            </a:r>
            <a:r>
              <a:rPr lang="x-none" sz="1200" b="0" kern="1200" baseline="0" smtClean="0">
                <a:solidFill>
                  <a:schemeClr val="tx1"/>
                </a:solidFill>
                <a:latin typeface="Times New Roman" pitchFamily="18" charset="0"/>
                <a:ea typeface="+mn-ea"/>
                <a:cs typeface="Arial" pitchFamily="34" charset="0"/>
              </a:rPr>
              <a:t>... </a:t>
            </a:r>
            <a:endParaRPr lang="x-none" sz="1200" b="0" kern="1200" baseline="0" dirty="0" smtClean="0">
              <a:solidFill>
                <a:schemeClr val="tx1"/>
              </a:solidFill>
              <a:latin typeface="Times New Roman" pitchFamily="18" charset="0"/>
              <a:ea typeface="+mn-ea"/>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x-none" sz="1200" b="0" kern="1200" baseline="0" dirty="0" smtClean="0">
              <a:solidFill>
                <a:schemeClr val="tx1"/>
              </a:solidFill>
              <a:latin typeface="Times New Roman" pitchFamily="18" charset="0"/>
              <a:ea typeface="+mn-ea"/>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x-none" sz="1200" b="0" kern="1200" baseline="0" dirty="0" smtClean="0">
                <a:solidFill>
                  <a:schemeClr val="tx1"/>
                </a:solidFill>
                <a:latin typeface="Times New Roman" pitchFamily="18" charset="0"/>
                <a:ea typeface="+mn-ea"/>
                <a:cs typeface="Arial" pitchFamily="34" charset="0"/>
              </a:rPr>
              <a:t>Harmonici nižeg reda su, u principu, štetniji.</a:t>
            </a:r>
            <a:r>
              <a:rPr lang="vi-VN" sz="1200" b="0" i="0" kern="1200" dirty="0" smtClean="0">
                <a:solidFill>
                  <a:schemeClr val="tx1"/>
                </a:solidFill>
                <a:effectLst/>
                <a:latin typeface="Times New Roman" pitchFamily="18" charset="0"/>
                <a:ea typeface="+mn-ea"/>
                <a:cs typeface="+mn-cs"/>
              </a:rPr>
              <a:t>  Naime, ako, na primer 5. i 17. harmonik imaju istu amplitudu napona, struja će takođe imati ova dva harmonika ali će amplituda struje 17. harmonika </a:t>
            </a:r>
            <a:r>
              <a:rPr lang="vi-VN" sz="1200" b="0" i="0" u="sng" kern="1200" dirty="0" smtClean="0">
                <a:solidFill>
                  <a:schemeClr val="tx1"/>
                </a:solidFill>
                <a:effectLst/>
                <a:latin typeface="Times New Roman" pitchFamily="18" charset="0"/>
                <a:ea typeface="+mn-ea"/>
                <a:cs typeface="+mn-cs"/>
              </a:rPr>
              <a:t>biti preko tri puta manja</a:t>
            </a:r>
            <a:r>
              <a:rPr lang="x-none" sz="1200" b="0" i="0" u="sng" kern="1200" dirty="0" smtClean="0">
                <a:solidFill>
                  <a:schemeClr val="tx1"/>
                </a:solidFill>
                <a:effectLst/>
                <a:latin typeface="Times New Roman" pitchFamily="18" charset="0"/>
                <a:ea typeface="+mn-ea"/>
                <a:cs typeface="+mn-cs"/>
              </a:rPr>
              <a:t>, tačnije 3,4 puta </a:t>
            </a:r>
            <a:r>
              <a:rPr lang="vi-VN" sz="1200" b="0" i="0" kern="1200" dirty="0" smtClean="0">
                <a:solidFill>
                  <a:schemeClr val="tx1"/>
                </a:solidFill>
                <a:effectLst/>
                <a:latin typeface="Times New Roman" pitchFamily="18" charset="0"/>
                <a:ea typeface="+mn-ea"/>
                <a:cs typeface="+mn-cs"/>
              </a:rPr>
              <a:t>(impedansa je pretežno induktivna </a:t>
            </a:r>
            <a:r>
              <a:rPr lang="el-GR" sz="1200" b="1" i="0" kern="1200" dirty="0" smtClean="0">
                <a:solidFill>
                  <a:schemeClr val="tx1"/>
                </a:solidFill>
                <a:effectLst/>
                <a:latin typeface="Times New Roman" pitchFamily="18" charset="0"/>
                <a:ea typeface="+mn-ea"/>
                <a:cs typeface="+mn-cs"/>
              </a:rPr>
              <a:t>ω</a:t>
            </a:r>
            <a:r>
              <a:rPr lang="vi-VN" sz="1200" b="0" i="0" kern="1200" dirty="0" smtClean="0">
                <a:solidFill>
                  <a:schemeClr val="tx1"/>
                </a:solidFill>
                <a:effectLst/>
                <a:latin typeface="Times New Roman" pitchFamily="18" charset="0"/>
                <a:ea typeface="+mn-ea"/>
                <a:cs typeface="+mn-cs"/>
              </a:rPr>
              <a:t>L, a struja je napon kroz impedansa). Kako su harmonici </a:t>
            </a:r>
            <a:r>
              <a:rPr lang="vi-VN" sz="1200" b="1" i="0" kern="1200" dirty="0" smtClean="0">
                <a:solidFill>
                  <a:schemeClr val="tx1"/>
                </a:solidFill>
                <a:effectLst/>
                <a:latin typeface="Times New Roman" pitchFamily="18" charset="0"/>
                <a:ea typeface="+mn-ea"/>
                <a:cs typeface="+mn-cs"/>
              </a:rPr>
              <a:t>struje</a:t>
            </a:r>
            <a:r>
              <a:rPr lang="vi-VN" sz="1200" b="0" i="0" kern="1200" dirty="0" smtClean="0">
                <a:solidFill>
                  <a:schemeClr val="tx1"/>
                </a:solidFill>
                <a:effectLst/>
                <a:latin typeface="Times New Roman" pitchFamily="18" charset="0"/>
                <a:ea typeface="+mn-ea"/>
                <a:cs typeface="+mn-cs"/>
              </a:rPr>
              <a:t> ono šro smeta i pravi probleme, </a:t>
            </a:r>
            <a:r>
              <a:rPr lang="x-none" sz="1200" b="0" i="0" kern="1200" dirty="0" smtClean="0">
                <a:solidFill>
                  <a:schemeClr val="tx1"/>
                </a:solidFill>
                <a:effectLst/>
                <a:latin typeface="Times New Roman" pitchFamily="18" charset="0"/>
                <a:ea typeface="+mn-ea"/>
                <a:cs typeface="+mn-cs"/>
              </a:rPr>
              <a:t>očigledno je da su harmonici</a:t>
            </a:r>
            <a:r>
              <a:rPr lang="x-none" sz="1200" b="0" i="0" kern="1200" baseline="0" dirty="0" smtClean="0">
                <a:solidFill>
                  <a:schemeClr val="tx1"/>
                </a:solidFill>
                <a:effectLst/>
                <a:latin typeface="Times New Roman" pitchFamily="18" charset="0"/>
                <a:ea typeface="+mn-ea"/>
                <a:cs typeface="+mn-cs"/>
              </a:rPr>
              <a:t> na nižim učestanostima štetniji, jer što je učestanost viša, veća je impedansa pa je struja tih harmonika manja u odnosu na struju harmonika niižih učestanosti, za istu vrednost napona</a:t>
            </a:r>
            <a:r>
              <a:rPr lang="vi-VN" sz="1200" b="0" i="0" kern="1200" dirty="0" smtClean="0">
                <a:solidFill>
                  <a:schemeClr val="tx1"/>
                </a:solidFill>
                <a:effectLst/>
                <a:latin typeface="Times New Roman" pitchFamily="18" charset="0"/>
                <a:ea typeface="+mn-ea"/>
                <a:cs typeface="+mn-cs"/>
              </a:rPr>
              <a:t>. Kad bi svi postojeći harmonici napona imali amplitudu 1, impedansa motora bi činila da harmonici struje budu 1/5, 1/7, 1/11, 1/13... u odnosu na prvi harmonik struje, a još jednom, </a:t>
            </a:r>
            <a:r>
              <a:rPr lang="x-none" sz="1200" b="0" i="0" kern="1200" dirty="0" smtClean="0">
                <a:solidFill>
                  <a:schemeClr val="tx1"/>
                </a:solidFill>
                <a:effectLst/>
                <a:latin typeface="Times New Roman" pitchFamily="18" charset="0"/>
                <a:ea typeface="+mn-ea"/>
                <a:cs typeface="+mn-cs"/>
              </a:rPr>
              <a:t>h</a:t>
            </a:r>
            <a:r>
              <a:rPr lang="vi-VN" sz="1200" b="0" i="0" kern="1200" dirty="0" smtClean="0">
                <a:solidFill>
                  <a:schemeClr val="tx1"/>
                </a:solidFill>
                <a:effectLst/>
                <a:latin typeface="Times New Roman" pitchFamily="18" charset="0"/>
                <a:ea typeface="+mn-ea"/>
                <a:cs typeface="+mn-cs"/>
              </a:rPr>
              <a:t>armonici </a:t>
            </a:r>
            <a:r>
              <a:rPr lang="vi-VN" sz="1200" b="0" i="0" u="sng" kern="1200" dirty="0" smtClean="0">
                <a:solidFill>
                  <a:schemeClr val="tx1"/>
                </a:solidFill>
                <a:effectLst/>
                <a:latin typeface="Times New Roman" pitchFamily="18" charset="0"/>
                <a:ea typeface="+mn-ea"/>
                <a:cs typeface="+mn-cs"/>
              </a:rPr>
              <a:t>struje prave i gubitke, i pulzaciju momenta i buku</a:t>
            </a:r>
            <a:r>
              <a:rPr lang="vi-VN" sz="1200" b="0" i="0" kern="1200" dirty="0" smtClean="0">
                <a:solidFill>
                  <a:schemeClr val="tx1"/>
                </a:solidFill>
                <a:effectLst/>
                <a:latin typeface="Times New Roman" pitchFamily="18" charset="0"/>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50</a:t>
            </a:fld>
            <a:endParaRPr lang="en-GB"/>
          </a:p>
        </p:txBody>
      </p:sp>
    </p:spTree>
    <p:extLst>
      <p:ext uri="{BB962C8B-B14F-4D97-AF65-F5344CB8AC3E}">
        <p14:creationId xmlns="" xmlns:p14="http://schemas.microsoft.com/office/powerpoint/2010/main" val="16352616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Međufazni napon </a:t>
            </a:r>
            <a:r>
              <a:rPr lang="sr-Latn-CS" b="1" i="1" dirty="0" smtClean="0"/>
              <a:t>u</a:t>
            </a:r>
            <a:r>
              <a:rPr lang="sr-Latn-CS" b="1" i="1" baseline="-25000" dirty="0" smtClean="0"/>
              <a:t>ab</a:t>
            </a:r>
            <a:r>
              <a:rPr lang="sr-Latn-CS" dirty="0" smtClean="0"/>
              <a:t> je razlika napona </a:t>
            </a:r>
            <a:r>
              <a:rPr lang="sr-Latn-CS" b="1" i="1" dirty="0" smtClean="0"/>
              <a:t>u</a:t>
            </a:r>
            <a:r>
              <a:rPr lang="sr-Latn-CS" b="1" i="1" baseline="-25000" dirty="0" smtClean="0"/>
              <a:t>a</a:t>
            </a:r>
            <a:r>
              <a:rPr lang="sr-Latn-CS" dirty="0" smtClean="0"/>
              <a:t> i napona </a:t>
            </a:r>
            <a:r>
              <a:rPr lang="sr-Latn-CS" b="1" i="1" dirty="0" smtClean="0"/>
              <a:t>u</a:t>
            </a:r>
            <a:r>
              <a:rPr lang="sr-Latn-CS" b="1" i="1" baseline="-25000" dirty="0" smtClean="0"/>
              <a:t>b</a:t>
            </a:r>
            <a:r>
              <a:rPr lang="sr-Latn-CS" dirty="0" smtClean="0"/>
              <a:t> koji je fazno</a:t>
            </a:r>
            <a:r>
              <a:rPr lang="sr-Latn-CS" baseline="0" dirty="0" smtClean="0"/>
              <a:t> pomeren za 120</a:t>
            </a:r>
            <a:r>
              <a:rPr lang="sr-Latn-CS" baseline="0" dirty="0" smtClean="0">
                <a:sym typeface="Symbol"/>
              </a:rPr>
              <a:t>. Razlika dve sinusne funkcije je ponovo sinusoida, u ovom slučaju, 3 puta veće amplitude, sa maksimumom na 60 (videti slajd).</a:t>
            </a:r>
          </a:p>
          <a:p>
            <a:r>
              <a:rPr lang="sr-Latn-CS" baseline="0" dirty="0" smtClean="0">
                <a:sym typeface="Symbol"/>
              </a:rPr>
              <a:t>Ako fazni napon </a:t>
            </a:r>
            <a:r>
              <a:rPr lang="sr-Latn-CS" b="1" i="1" baseline="0" dirty="0" smtClean="0">
                <a:sym typeface="Symbol"/>
              </a:rPr>
              <a:t>u</a:t>
            </a:r>
            <a:r>
              <a:rPr lang="sr-Latn-CS" b="1" i="1" baseline="-25000" dirty="0" smtClean="0">
                <a:sym typeface="Symbol"/>
              </a:rPr>
              <a:t>a</a:t>
            </a:r>
            <a:r>
              <a:rPr lang="sr-Latn-CS" baseline="0" dirty="0" smtClean="0">
                <a:sym typeface="Symbol"/>
              </a:rPr>
              <a:t> sadrži treći harmonik (plavi trag na slajdu), iz razloga simetruje, i nazni napon </a:t>
            </a:r>
            <a:r>
              <a:rPr lang="sr-Latn-CS" b="1" i="1" baseline="0" dirty="0" smtClean="0">
                <a:sym typeface="Symbol"/>
              </a:rPr>
              <a:t>u</a:t>
            </a:r>
            <a:r>
              <a:rPr lang="sr-Latn-CS" b="1" i="1" baseline="-25000" dirty="0" smtClean="0">
                <a:sym typeface="Symbol"/>
              </a:rPr>
              <a:t>b</a:t>
            </a:r>
            <a:r>
              <a:rPr lang="sr-Latn-CS" baseline="0" dirty="0" smtClean="0">
                <a:sym typeface="Symbol"/>
              </a:rPr>
              <a:t> bi morao da sadrži treći harmonik iste amplitude. Sa slike se vidi da su fazni stavovi ovih trećih harmonika identične, pa će se, pri oduzimanju, poništiti. Ista priča važi i za 6. 9. 12. ... harmonik, odnosno, za sve harmonike reda 3k. Nulti harmonik (jednosmerna komponenta) takođe ne postoji u međufaznim naponima ukoliko sva tri fazna napona sadrže jednaku jednosmernu komponentu.</a:t>
            </a:r>
          </a:p>
          <a:p>
            <a:endParaRPr lang="sr-Latn-CS" baseline="0" dirty="0" smtClean="0">
              <a:sym typeface="Symbol"/>
            </a:endParaRPr>
          </a:p>
          <a:p>
            <a:r>
              <a:rPr lang="sr-Latn-CS" b="1" baseline="0" dirty="0" smtClean="0">
                <a:sym typeface="Symbol"/>
              </a:rPr>
              <a:t>ZAKLJUČAK: </a:t>
            </a:r>
            <a:r>
              <a:rPr lang="sr-Latn-CS" baseline="0" dirty="0" smtClean="0">
                <a:sym typeface="Symbol"/>
              </a:rPr>
              <a:t>U simetričnom trofaznom sistemu, međufazni naponi </a:t>
            </a:r>
            <a:r>
              <a:rPr lang="sr-Latn-CS" u="sng" baseline="0" dirty="0" smtClean="0">
                <a:sym typeface="Symbol"/>
              </a:rPr>
              <a:t>ne sadrže harmonike reda </a:t>
            </a:r>
            <a:r>
              <a:rPr lang="sr-Latn-CS" b="1" u="sng" baseline="0" dirty="0" smtClean="0">
                <a:sym typeface="Symbol"/>
              </a:rPr>
              <a:t>3</a:t>
            </a:r>
            <a:r>
              <a:rPr lang="sr-Latn-CS" b="1" i="1" u="sng" baseline="0" dirty="0" smtClean="0">
                <a:sym typeface="Symbol"/>
              </a:rPr>
              <a:t>k</a:t>
            </a:r>
            <a:r>
              <a:rPr lang="sr-Latn-CS" u="none" baseline="0" dirty="0" smtClean="0">
                <a:sym typeface="Symbol"/>
              </a:rPr>
              <a:t>  (</a:t>
            </a:r>
            <a:r>
              <a:rPr lang="sr-Latn-CS" baseline="0" dirty="0" smtClean="0">
                <a:sym typeface="Symbol"/>
              </a:rPr>
              <a:t>za k=0,1,2,3 ), čak ni ako ti harmonici postoje u faznim naponima.</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51</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u="sng" dirty="0" smtClean="0"/>
              <a:t>Rad pretvarača u drugom kvadrantu</a:t>
            </a:r>
            <a:r>
              <a:rPr lang="x-none" dirty="0" smtClean="0"/>
              <a:t>:</a:t>
            </a:r>
          </a:p>
          <a:p>
            <a:endParaRPr lang="x-none" dirty="0" smtClean="0"/>
          </a:p>
          <a:p>
            <a:r>
              <a:rPr lang="x-none" dirty="0" smtClean="0"/>
              <a:t>Da bi pretvarač radio u drugom kvadrantu neophodno je da napon koji generiše</a:t>
            </a:r>
            <a:r>
              <a:rPr lang="x-none" baseline="0" dirty="0" smtClean="0"/>
              <a:t> motor bude veći od srednje vrednosti napona koji generiše pretvarač. Da bi se to ostvarilo potrebno je spolja uložiti mehaničku energiju koja se u pretvaraču pretvara u električnu, ili, ako se rotor motora već obrće po inerciji, pretvaračem, pomoću impulsno-širinske modulacije generisati napon na motoru manji od napona koji generiše motor (</a:t>
            </a:r>
            <a:r>
              <a:rPr lang="x-none" b="1" baseline="0" dirty="0" smtClean="0"/>
              <a:t>E</a:t>
            </a:r>
            <a:r>
              <a:rPr lang="x-none" b="1" baseline="-25000" dirty="0" smtClean="0"/>
              <a:t>b</a:t>
            </a:r>
            <a:r>
              <a:rPr lang="x-none" baseline="0" dirty="0" smtClean="0"/>
              <a:t>). Razlika ova dva napona određuje intenzitet struje ka izvoru a samim tim i intenzitet negativnog momenta koji koči (usporava) motor.</a:t>
            </a:r>
            <a:endParaRPr lang="x-none" dirty="0" smtClean="0"/>
          </a:p>
          <a:p>
            <a:endParaRPr lang="x-none" dirty="0" smtClean="0"/>
          </a:p>
          <a:p>
            <a:r>
              <a:rPr lang="x-none" dirty="0" smtClean="0"/>
              <a:t>Drugi kvadrant podrazumeva da struja teče ka izvoru i da je napon na potrošaču uvek pozitivan (u odnosu na +</a:t>
            </a:r>
            <a:r>
              <a:rPr lang="x-none" baseline="0" dirty="0" smtClean="0"/>
              <a:t> pol kao na slici)</a:t>
            </a:r>
            <a:r>
              <a:rPr lang="x-none" dirty="0" smtClean="0"/>
              <a:t>. </a:t>
            </a:r>
            <a:r>
              <a:rPr lang="x-none" baseline="0" dirty="0" smtClean="0"/>
              <a:t>Rad u drugom kvadrantu znači da pretvarač može da (pomoću PWM) proizvede na potrošaču bilo koji </a:t>
            </a:r>
            <a:r>
              <a:rPr lang="x-none" b="1" baseline="0" dirty="0" smtClean="0"/>
              <a:t>pozitivan</a:t>
            </a:r>
            <a:r>
              <a:rPr lang="x-none" baseline="0" dirty="0" smtClean="0"/>
              <a:t> srednji </a:t>
            </a:r>
            <a:r>
              <a:rPr lang="x-none" b="1" baseline="0" dirty="0" smtClean="0"/>
              <a:t>napon od 0 do +V</a:t>
            </a:r>
            <a:r>
              <a:rPr lang="x-none" b="1" baseline="-25000" dirty="0" smtClean="0"/>
              <a:t>dc</a:t>
            </a:r>
            <a:r>
              <a:rPr lang="x-none" b="1" baseline="0" dirty="0" smtClean="0"/>
              <a:t> </a:t>
            </a:r>
            <a:r>
              <a:rPr lang="x-none" baseline="0" dirty="0" smtClean="0"/>
              <a:t>pri čemu kroz motor teče struja samo u </a:t>
            </a:r>
            <a:r>
              <a:rPr lang="x-none" b="1" baseline="0" dirty="0" smtClean="0"/>
              <a:t>negativnom smeru</a:t>
            </a:r>
            <a:r>
              <a:rPr lang="x-none" baseline="0" dirty="0" smtClean="0"/>
              <a:t>.</a:t>
            </a:r>
          </a:p>
          <a:p>
            <a:endParaRPr lang="x-none" baseline="0" dirty="0" smtClean="0"/>
          </a:p>
          <a:p>
            <a:r>
              <a:rPr lang="x-none" baseline="0" dirty="0" smtClean="0"/>
              <a:t>Da bi pretvarač pri bilo kojoj struji u negativnom smeru mogao da napravi bilo koju vrednost srednjeg napona od 0 do +V</a:t>
            </a:r>
            <a:r>
              <a:rPr lang="x-none" baseline="-25000" dirty="0" smtClean="0"/>
              <a:t>dc</a:t>
            </a:r>
            <a:r>
              <a:rPr lang="x-none" baseline="0" dirty="0" smtClean="0"/>
              <a:t>, neophodno je da postoji deo periode PWM kada je napon na motoru +V</a:t>
            </a:r>
            <a:r>
              <a:rPr lang="x-none" baseline="-25000" dirty="0" smtClean="0"/>
              <a:t>dc</a:t>
            </a:r>
            <a:r>
              <a:rPr lang="x-none" baseline="0" dirty="0" smtClean="0"/>
              <a:t> i deo periode kada je napon na potrošaču 0. Kontrolom aktivnih prekidača (T1 i T2) nužno je da se u toku jedne periode </a:t>
            </a:r>
            <a:r>
              <a:rPr lang="x-none" b="1" i="1" baseline="0" dirty="0" smtClean="0"/>
              <a:t>T</a:t>
            </a:r>
            <a:r>
              <a:rPr lang="x-none" b="1" i="1" baseline="-25000" dirty="0" smtClean="0"/>
              <a:t>PWM</a:t>
            </a:r>
            <a:r>
              <a:rPr lang="x-none" baseline="0" dirty="0" smtClean="0"/>
              <a:t> ostvare uslovi da na motoru bude +V</a:t>
            </a:r>
            <a:r>
              <a:rPr lang="x-none" baseline="-25000" dirty="0" smtClean="0"/>
              <a:t>dc </a:t>
            </a:r>
            <a:r>
              <a:rPr lang="x-none" baseline="0" dirty="0" smtClean="0"/>
              <a:t>, a u ostalom delu periode da bude 0. Promenom širine intervala (</a:t>
            </a:r>
            <a:r>
              <a:rPr lang="x-none" b="1" i="1" baseline="0" dirty="0" smtClean="0">
                <a:sym typeface="Symbol"/>
              </a:rPr>
              <a:t></a:t>
            </a:r>
            <a:r>
              <a:rPr lang="x-none" baseline="0" dirty="0" smtClean="0"/>
              <a:t>) kada je napon na motoru V</a:t>
            </a:r>
            <a:r>
              <a:rPr lang="x-none" baseline="-25000" dirty="0" smtClean="0"/>
              <a:t>dc</a:t>
            </a:r>
            <a:r>
              <a:rPr lang="x-none" baseline="0" dirty="0" smtClean="0"/>
              <a:t>, menja se odnos </a:t>
            </a:r>
            <a:r>
              <a:rPr lang="x-none" b="1" i="1" baseline="0" dirty="0" smtClean="0">
                <a:sym typeface="Symbol"/>
              </a:rPr>
              <a:t></a:t>
            </a:r>
            <a:r>
              <a:rPr lang="x-none" b="1" i="1" baseline="0" dirty="0" smtClean="0"/>
              <a:t>/T</a:t>
            </a:r>
            <a:r>
              <a:rPr lang="x-none" b="1" i="1" baseline="-25000" dirty="0" smtClean="0"/>
              <a:t>PWM</a:t>
            </a:r>
            <a:r>
              <a:rPr lang="x-none" b="1" i="1" baseline="0" dirty="0" smtClean="0"/>
              <a:t>  </a:t>
            </a:r>
            <a:r>
              <a:rPr lang="x-none" baseline="0" dirty="0" smtClean="0"/>
              <a:t>a samim tim i srednja vrednost napona na motoru. Perioda impulsno širinske modulacije (</a:t>
            </a:r>
            <a:r>
              <a:rPr lang="x-none" b="1" i="1" baseline="0" dirty="0" smtClean="0"/>
              <a:t>T</a:t>
            </a:r>
            <a:r>
              <a:rPr lang="x-none" b="1" i="1" baseline="-25000" dirty="0" smtClean="0"/>
              <a:t>PWM</a:t>
            </a:r>
            <a:r>
              <a:rPr lang="x-none" baseline="0" dirty="0" smtClean="0"/>
              <a:t>) je konstantna.</a:t>
            </a:r>
          </a:p>
          <a:p>
            <a:endParaRPr lang="x-none" baseline="0" dirty="0" smtClean="0"/>
          </a:p>
          <a:p>
            <a:r>
              <a:rPr lang="x-none" baseline="0" dirty="0" smtClean="0"/>
              <a:t>U drugom kvadrantu, uz negativnu vrednost struje, na potrošač se dovodi napon +V</a:t>
            </a:r>
            <a:r>
              <a:rPr lang="x-none" baseline="-25000" dirty="0" smtClean="0"/>
              <a:t>dc </a:t>
            </a:r>
            <a:r>
              <a:rPr lang="x-none" baseline="0" dirty="0" smtClean="0"/>
              <a:t>kada se uključi dioda D1 (T1 i T2 su isključeni). Dioda se sama uključuje, tačnije, uključuje je struja koja teče od motora ka izvoru. </a:t>
            </a:r>
            <a:r>
              <a:rPr lang="x-none" u="sng" baseline="0" dirty="0" smtClean="0"/>
              <a:t>Izvor mora da bude u stanju da prihvati ovu struju</a:t>
            </a:r>
            <a:r>
              <a:rPr lang="x-none" baseline="0" dirty="0" smtClean="0"/>
              <a:t>! Grecov ispravljač ne može da prihvati struju! Ovo stanje (oba tranzistora isključena, D1 uključena) predstavlja prvi deo periode </a:t>
            </a:r>
            <a:r>
              <a:rPr lang="x-none" b="1" i="1" baseline="0" dirty="0" smtClean="0"/>
              <a:t>T</a:t>
            </a:r>
            <a:r>
              <a:rPr lang="x-none" b="1" i="1" baseline="-25000" dirty="0" smtClean="0"/>
              <a:t>PWM </a:t>
            </a:r>
            <a:r>
              <a:rPr lang="x-none" baseline="0" dirty="0" smtClean="0"/>
              <a:t>i traje </a:t>
            </a:r>
            <a:r>
              <a:rPr lang="x-none" b="1" i="1" baseline="0" dirty="0" smtClean="0">
                <a:sym typeface="Symbol"/>
              </a:rPr>
              <a:t> </a:t>
            </a:r>
            <a:r>
              <a:rPr lang="x-none" baseline="0" dirty="0" smtClean="0"/>
              <a:t>. U drugom delu periode uključuje se T2 (T1 je isključen) i time se ostvaruju uslovi da napon na motoru bude 0. Ovaj tranzistor se drži uključenim vremenski interval </a:t>
            </a:r>
            <a:r>
              <a:rPr lang="x-none" b="1" i="1" baseline="0" dirty="0" smtClean="0"/>
              <a:t>T</a:t>
            </a:r>
            <a:r>
              <a:rPr lang="x-none" b="1" i="1" baseline="-25000" dirty="0" smtClean="0"/>
              <a:t>PWM </a:t>
            </a:r>
            <a:r>
              <a:rPr lang="x-none" baseline="0" dirty="0" smtClean="0"/>
              <a:t>-</a:t>
            </a:r>
            <a:r>
              <a:rPr lang="x-none" b="1" i="1" baseline="0" dirty="0" smtClean="0">
                <a:sym typeface="Symbol"/>
              </a:rPr>
              <a:t> </a:t>
            </a:r>
            <a:r>
              <a:rPr lang="x-none" baseline="0" dirty="0" smtClean="0"/>
              <a:t>. Kada istekne ovaj interval tranzistor T2 se ponovo isključuje i počinje nova perioda  </a:t>
            </a:r>
            <a:r>
              <a:rPr lang="x-none" b="1" i="1" baseline="0" dirty="0" smtClean="0"/>
              <a:t>T</a:t>
            </a:r>
            <a:r>
              <a:rPr lang="x-none" b="1" i="1" baseline="-25000" dirty="0" smtClean="0"/>
              <a:t>PWM </a:t>
            </a:r>
            <a:r>
              <a:rPr lang="x-none" baseline="0" dirty="0" smtClean="0"/>
              <a:t>. </a:t>
            </a:r>
          </a:p>
          <a:p>
            <a:r>
              <a:rPr lang="x-none" baseline="0" dirty="0" smtClean="0"/>
              <a:t>Srednja vrednost napona na potrošaču koji generiše pretvarač iznosi:</a:t>
            </a:r>
          </a:p>
          <a:p>
            <a:endParaRPr lang="x-none" baseline="0" dirty="0" smtClean="0"/>
          </a:p>
          <a:p>
            <a:r>
              <a:rPr lang="x-none" b="1" baseline="0" dirty="0" smtClean="0"/>
              <a:t> V</a:t>
            </a:r>
            <a:r>
              <a:rPr lang="x-none" b="1" baseline="-25000" dirty="0" smtClean="0"/>
              <a:t>aSR</a:t>
            </a:r>
            <a:r>
              <a:rPr lang="x-none" b="1" baseline="0" dirty="0" smtClean="0"/>
              <a:t> = V</a:t>
            </a:r>
            <a:r>
              <a:rPr lang="x-none" b="1" baseline="-25000" dirty="0" smtClean="0"/>
              <a:t>dc</a:t>
            </a:r>
            <a:r>
              <a:rPr lang="x-none" b="1" baseline="0" dirty="0" smtClean="0"/>
              <a:t> </a:t>
            </a:r>
            <a:r>
              <a:rPr lang="x-none" b="1" baseline="0" dirty="0" smtClean="0">
                <a:sym typeface="Symbol"/>
              </a:rPr>
              <a:t></a:t>
            </a:r>
            <a:r>
              <a:rPr lang="x-none" b="1" i="1" baseline="0" dirty="0" smtClean="0">
                <a:sym typeface="Symbol"/>
              </a:rPr>
              <a:t> </a:t>
            </a:r>
            <a:r>
              <a:rPr lang="x-none" b="1" baseline="0" dirty="0" smtClean="0"/>
              <a:t>/</a:t>
            </a:r>
            <a:r>
              <a:rPr lang="x-none" b="1" i="1" baseline="0" dirty="0" smtClean="0"/>
              <a:t>T</a:t>
            </a:r>
            <a:r>
              <a:rPr lang="x-none" b="1" i="1" baseline="-25000" dirty="0" smtClean="0"/>
              <a:t>PWM</a:t>
            </a:r>
            <a:endParaRPr lang="x-none" b="0" i="0" baseline="-25000" dirty="0" smtClean="0"/>
          </a:p>
          <a:p>
            <a:endParaRPr lang="x-none" b="0" i="0" baseline="0" dirty="0" smtClean="0"/>
          </a:p>
          <a:p>
            <a:r>
              <a:rPr lang="x-none" b="0" i="0" baseline="0" dirty="0" smtClean="0"/>
              <a:t>S druge strane, motor proizvodi kontra-elektromotornu silu na narednomslajdu označenu sa </a:t>
            </a:r>
            <a:r>
              <a:rPr lang="x-none" b="1" i="0" baseline="0" dirty="0" smtClean="0"/>
              <a:t>E</a:t>
            </a:r>
            <a:r>
              <a:rPr lang="x-none" b="1" i="0" baseline="-25000" dirty="0" smtClean="0"/>
              <a:t>b</a:t>
            </a:r>
            <a:r>
              <a:rPr lang="x-none" b="0" i="0" baseline="0" dirty="0" smtClean="0"/>
              <a:t>. Ova kontra-elektromotorna sila je ustvari napon konra polariteta (odatle naziv) u odnosu na izvor i potiče od obrtanja namotaja rotora u magnetnom polju statora. Vrednost  je direktno srazmerna brzini obrtanja rotora motora. Kada se rotor ne obrće, </a:t>
            </a:r>
            <a:r>
              <a:rPr lang="x-none" b="1" i="0" baseline="0" dirty="0" smtClean="0"/>
              <a:t>E</a:t>
            </a:r>
            <a:r>
              <a:rPr lang="x-none" b="1" i="0" baseline="-25000" dirty="0" smtClean="0"/>
              <a:t>b </a:t>
            </a:r>
            <a:r>
              <a:rPr lang="x-none" b="0" i="0" baseline="0" dirty="0" smtClean="0"/>
              <a:t>je 0, kada se obrće nominalnom brzinom, vrednost </a:t>
            </a:r>
            <a:r>
              <a:rPr lang="x-none" b="1" i="0" baseline="0" dirty="0" smtClean="0"/>
              <a:t>E</a:t>
            </a:r>
            <a:r>
              <a:rPr lang="x-none" b="1" i="0" baseline="-25000" dirty="0" smtClean="0"/>
              <a:t>b </a:t>
            </a:r>
            <a:r>
              <a:rPr lang="x-none" b="0" i="0" baseline="0" dirty="0" smtClean="0"/>
              <a:t>je veoma vliska </a:t>
            </a:r>
            <a:r>
              <a:rPr lang="x-none" baseline="0" dirty="0" smtClean="0"/>
              <a:t>V</a:t>
            </a:r>
            <a:r>
              <a:rPr lang="x-none" baseline="-25000" dirty="0" smtClean="0"/>
              <a:t>dc </a:t>
            </a:r>
            <a:r>
              <a:rPr lang="x-none" b="0" i="0" baseline="0" dirty="0" smtClean="0"/>
              <a:t>, a kada je brzina obrtanja veća od nominalne (moguće samo ukoliko se spolja, mehanički obrće), napon </a:t>
            </a:r>
            <a:r>
              <a:rPr lang="x-none" b="1" i="0" baseline="0" dirty="0" smtClean="0"/>
              <a:t>E</a:t>
            </a:r>
            <a:r>
              <a:rPr lang="x-none" b="1" i="0" baseline="-25000" dirty="0" smtClean="0"/>
              <a:t>b </a:t>
            </a:r>
            <a:r>
              <a:rPr lang="x-none" b="0" i="0" baseline="0" dirty="0" smtClean="0"/>
              <a:t>koji generiše motor prevazilazi </a:t>
            </a:r>
            <a:r>
              <a:rPr lang="x-none" baseline="0" dirty="0" smtClean="0"/>
              <a:t>V</a:t>
            </a:r>
            <a:r>
              <a:rPr lang="x-none" baseline="-25000" dirty="0" smtClean="0"/>
              <a:t>dc </a:t>
            </a:r>
            <a:r>
              <a:rPr lang="x-none" b="0" i="0" baseline="0" dirty="0" smtClean="0"/>
              <a:t>. </a:t>
            </a:r>
          </a:p>
          <a:p>
            <a:endParaRPr lang="x-none" b="0" i="0" baseline="0" dirty="0" smtClean="0"/>
          </a:p>
          <a:p>
            <a:r>
              <a:rPr lang="x-none" b="0" i="0" baseline="0" dirty="0" smtClean="0"/>
              <a:t>Ove dve pojave, s jedne strane napon </a:t>
            </a:r>
            <a:r>
              <a:rPr lang="x-none" b="1" i="0" baseline="0" dirty="0" smtClean="0"/>
              <a:t>E</a:t>
            </a:r>
            <a:r>
              <a:rPr lang="x-none" b="1" i="0" baseline="-25000" dirty="0" smtClean="0"/>
              <a:t>b </a:t>
            </a:r>
            <a:r>
              <a:rPr lang="x-none" b="0" i="0" baseline="0" dirty="0" smtClean="0"/>
              <a:t> koji generiše motor, i s druge strane srednji napon </a:t>
            </a:r>
            <a:r>
              <a:rPr lang="x-none" b="1" baseline="0" dirty="0" smtClean="0"/>
              <a:t>V</a:t>
            </a:r>
            <a:r>
              <a:rPr lang="x-none" b="1" baseline="-25000" dirty="0" smtClean="0"/>
              <a:t>aSR</a:t>
            </a:r>
            <a:r>
              <a:rPr lang="x-none" b="0" i="0" baseline="0" dirty="0" smtClean="0"/>
              <a:t> koji generiše pretvarač  se mogu posmatrati odvojeno. Koji od ova dva napona preovalada, određuje smer struje. Kada je smer struje pozitivan ona proizvodi pozitivan moment i motor ubrzava, i time se povećava  </a:t>
            </a:r>
            <a:r>
              <a:rPr lang="x-none" b="1" i="0" baseline="0" dirty="0" smtClean="0"/>
              <a:t>E</a:t>
            </a:r>
            <a:r>
              <a:rPr lang="x-none" b="1" i="0" baseline="-25000" dirty="0" smtClean="0"/>
              <a:t>b</a:t>
            </a:r>
            <a:r>
              <a:rPr lang="x-none" b="0" i="0" baseline="0" dirty="0" smtClean="0"/>
              <a:t>, kada je struja negativna (ka izvoru) motor koči jer je moment koji generiše negativan (suorotnog smera od brzine obrtanja). Ravnoteža (stacionarno stanje u kome se brzina ne menja) se dobija kada se </a:t>
            </a:r>
            <a:r>
              <a:rPr lang="x-none" b="1" i="0" baseline="0" dirty="0" smtClean="0"/>
              <a:t>E</a:t>
            </a:r>
            <a:r>
              <a:rPr lang="x-none" b="1" i="0" baseline="-25000" dirty="0" smtClean="0"/>
              <a:t>b </a:t>
            </a:r>
            <a:r>
              <a:rPr lang="x-none" b="0" i="0" baseline="0" dirty="0" smtClean="0"/>
              <a:t>i </a:t>
            </a:r>
            <a:r>
              <a:rPr lang="x-none" b="1" baseline="0" dirty="0" smtClean="0"/>
              <a:t>V</a:t>
            </a:r>
            <a:r>
              <a:rPr lang="x-none" b="1" baseline="-25000" dirty="0" smtClean="0"/>
              <a:t>aSR</a:t>
            </a:r>
            <a:r>
              <a:rPr lang="x-none" b="0" i="0" baseline="0" dirty="0" smtClean="0"/>
              <a:t> izjednače. </a:t>
            </a:r>
          </a:p>
          <a:p>
            <a:endParaRPr lang="x-none" b="0" i="0" baseline="0" dirty="0" smtClean="0"/>
          </a:p>
          <a:p>
            <a:r>
              <a:rPr lang="x-none" b="0" i="0" baseline="0" dirty="0" smtClean="0"/>
              <a:t>Za rad u drugom kvadrantu nužno je da  </a:t>
            </a:r>
            <a:r>
              <a:rPr lang="x-none" b="1" i="0" baseline="0" dirty="0" smtClean="0"/>
              <a:t>E</a:t>
            </a:r>
            <a:r>
              <a:rPr lang="x-none" b="1" i="0" baseline="-25000" dirty="0" smtClean="0"/>
              <a:t>b </a:t>
            </a:r>
            <a:r>
              <a:rPr lang="x-none" b="0" i="0" baseline="0" dirty="0" smtClean="0"/>
              <a:t> bude veće od </a:t>
            </a:r>
            <a:r>
              <a:rPr lang="x-none" b="1" baseline="0" dirty="0" smtClean="0"/>
              <a:t>V</a:t>
            </a:r>
            <a:r>
              <a:rPr lang="x-none" b="1" baseline="-25000" dirty="0" smtClean="0"/>
              <a:t>aSR</a:t>
            </a:r>
            <a:r>
              <a:rPr lang="x-none" b="1" baseline="0" dirty="0" smtClean="0"/>
              <a:t>.</a:t>
            </a:r>
          </a:p>
          <a:p>
            <a:endParaRPr lang="x-none" b="0" i="1" baseline="0" dirty="0" smtClean="0"/>
          </a:p>
          <a:p>
            <a:r>
              <a:rPr lang="x-none" b="0" i="1" baseline="0" dirty="0" smtClean="0"/>
              <a:t>Sledeća tabela pregledno prikazuje dva dela periode impulsno-širinske modulacije u drugom kvadrantu, njihovo trajanje, napon na motoru i koji su prekidači uključeni. Korisnik kontroliše samo uključivanje tranzistora T2 (trenutak uključenja i koliko dugo je uključen).</a:t>
            </a:r>
          </a:p>
          <a:p>
            <a:endParaRPr lang="x-none" b="1" i="0" baseline="0" dirty="0" smtClean="0"/>
          </a:p>
          <a:p>
            <a:r>
              <a:rPr lang="x-none" b="1" i="0" baseline="0" dirty="0" smtClean="0"/>
              <a:t>2. KVADRANT:</a:t>
            </a:r>
          </a:p>
          <a:p>
            <a:r>
              <a:rPr lang="x-none" b="1" i="0" baseline="0" dirty="0" smtClean="0"/>
              <a:t>		</a:t>
            </a:r>
            <a:r>
              <a:rPr lang="x-none" b="0" i="0" baseline="0" dirty="0" smtClean="0"/>
              <a:t>1. deo periode</a:t>
            </a:r>
            <a:r>
              <a:rPr lang="x-none" b="1" i="0" baseline="0" dirty="0" smtClean="0"/>
              <a:t> </a:t>
            </a:r>
            <a:r>
              <a:rPr lang="x-none" b="0" i="1" baseline="0" dirty="0" smtClean="0"/>
              <a:t>T</a:t>
            </a:r>
            <a:r>
              <a:rPr lang="x-none" b="0" i="1" baseline="-25000" dirty="0" smtClean="0"/>
              <a:t>PWM</a:t>
            </a:r>
            <a:r>
              <a:rPr lang="x-none" b="1" i="0" baseline="0" dirty="0" smtClean="0"/>
              <a:t> 	</a:t>
            </a:r>
            <a:r>
              <a:rPr lang="x-none" b="0" i="0" baseline="0" dirty="0" smtClean="0"/>
              <a:t>2. deo periode</a:t>
            </a:r>
            <a:r>
              <a:rPr lang="x-none" b="1" i="0" baseline="0" dirty="0" smtClean="0"/>
              <a:t> </a:t>
            </a:r>
            <a:r>
              <a:rPr lang="x-none" b="0" i="1" baseline="0" dirty="0" smtClean="0"/>
              <a:t>T</a:t>
            </a:r>
            <a:r>
              <a:rPr lang="x-none" b="0" i="1" baseline="-25000" dirty="0" smtClean="0"/>
              <a:t>PWM</a:t>
            </a:r>
          </a:p>
          <a:p>
            <a:pPr marL="0" marR="0" indent="0" algn="l" defTabSz="914400" rtl="0" eaLnBrk="0" fontAlgn="base" latinLnBrk="0" hangingPunct="0">
              <a:lnSpc>
                <a:spcPct val="100000"/>
              </a:lnSpc>
              <a:spcBef>
                <a:spcPct val="30000"/>
              </a:spcBef>
              <a:spcAft>
                <a:spcPct val="0"/>
              </a:spcAft>
              <a:buClrTx/>
              <a:buSzTx/>
              <a:buFontTx/>
              <a:buNone/>
              <a:tabLst/>
              <a:defRPr/>
            </a:pPr>
            <a:r>
              <a:rPr lang="x-none" b="0" i="0" baseline="0" dirty="0" smtClean="0"/>
              <a:t>Trajanje:		             </a:t>
            </a:r>
            <a:r>
              <a:rPr lang="x-none" b="1" i="0" baseline="0" dirty="0" smtClean="0">
                <a:sym typeface="Symbol"/>
              </a:rPr>
              <a:t>		          </a:t>
            </a:r>
            <a:r>
              <a:rPr lang="x-none" b="1" i="1" baseline="0" dirty="0" smtClean="0"/>
              <a:t>T</a:t>
            </a:r>
            <a:r>
              <a:rPr lang="x-none" b="1" i="1" baseline="-25000" dirty="0" smtClean="0"/>
              <a:t>PWM</a:t>
            </a:r>
            <a:r>
              <a:rPr lang="x-none" b="0" i="0" baseline="0" dirty="0" smtClean="0"/>
              <a:t> - </a:t>
            </a:r>
            <a:r>
              <a:rPr lang="x-none" b="1" i="0" baseline="0" dirty="0" smtClean="0">
                <a:sym typeface="Symbol"/>
              </a:rPr>
              <a:t></a:t>
            </a:r>
            <a:endParaRPr lang="x-none" b="0" i="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x-none" b="0" i="0" baseline="0" dirty="0" smtClean="0"/>
              <a:t>Napon na motoru (v</a:t>
            </a:r>
            <a:r>
              <a:rPr lang="x-none" b="0" i="0" baseline="-25000" dirty="0" smtClean="0"/>
              <a:t>a</a:t>
            </a:r>
            <a:r>
              <a:rPr lang="x-none" b="0" i="0" baseline="0" dirty="0" smtClean="0"/>
              <a:t>):</a:t>
            </a:r>
            <a:r>
              <a:rPr lang="x-none" b="1" i="0" baseline="0" dirty="0" smtClean="0"/>
              <a:t>	             V</a:t>
            </a:r>
            <a:r>
              <a:rPr lang="x-none" b="1" i="0" baseline="-25000" dirty="0" smtClean="0"/>
              <a:t>dc		                 </a:t>
            </a:r>
            <a:r>
              <a:rPr lang="x-none" b="1" i="0" baseline="0" dirty="0" smtClean="0"/>
              <a:t>0		 </a:t>
            </a:r>
            <a:endParaRPr lang="x-none" b="1" i="0" baseline="-25000" dirty="0" smtClean="0"/>
          </a:p>
          <a:p>
            <a:r>
              <a:rPr lang="x-none" b="0" i="0" baseline="0" dirty="0" smtClean="0"/>
              <a:t>Uključene komponente:	            </a:t>
            </a:r>
            <a:r>
              <a:rPr lang="x-none" b="1" i="0" baseline="0" dirty="0" smtClean="0"/>
              <a:t>D1	</a:t>
            </a:r>
            <a:r>
              <a:rPr lang="x-none" b="0" i="0" baseline="0" dirty="0" smtClean="0"/>
              <a:t>	</a:t>
            </a:r>
            <a:r>
              <a:rPr lang="x-none" b="1" i="0" baseline="0" dirty="0" smtClean="0"/>
              <a:t>          T2</a:t>
            </a:r>
          </a:p>
          <a:p>
            <a:endParaRPr lang="x-none" b="1" i="1" baseline="-25000" dirty="0" smtClean="0"/>
          </a:p>
          <a:p>
            <a:r>
              <a:rPr lang="x-none" dirty="0" smtClean="0"/>
              <a:t>Smisao rada u drugom kvadrantu je pre svega uticaj na intenzitet struje koja se vraća ka izvoru. Na struju se utiče promenom srednje vrednosti napona koji generiše pretvarač. U drugom delu periode, kada se uključi T2, ta struja koja bi išla ka izvoru se „odliva“ i vraća u motor koji je u ovom delu periode u kratkom spoju.</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7</a:t>
            </a:fld>
            <a:endParaRPr lang="en-GB"/>
          </a:p>
        </p:txBody>
      </p:sp>
    </p:spTree>
    <p:extLst>
      <p:ext uri="{BB962C8B-B14F-4D97-AF65-F5344CB8AC3E}">
        <p14:creationId xmlns="" xmlns:p14="http://schemas.microsoft.com/office/powerpoint/2010/main" val="846819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eaLnBrk="1" hangingPunct="1"/>
            <a:r>
              <a:rPr lang="sr-Latn-CS" dirty="0" smtClean="0"/>
              <a:t>Primer sva tri upravljačka signala koji su fazno pomereni za po 120</a:t>
            </a:r>
            <a:r>
              <a:rPr lang="sr-Latn-CS" dirty="0" smtClean="0">
                <a:sym typeface="Symbol" pitchFamily="18" charset="2"/>
              </a:rPr>
              <a:t></a:t>
            </a:r>
            <a:r>
              <a:rPr lang="sr-Latn-CS" dirty="0" smtClean="0"/>
              <a:t> jedan u odnosu na drugi, faznog napona </a:t>
            </a:r>
            <a:r>
              <a:rPr lang="sr-Latn-CS" b="1" dirty="0" smtClean="0"/>
              <a:t>u</a:t>
            </a:r>
            <a:r>
              <a:rPr lang="sr-Latn-CS" b="1" baseline="-25000" dirty="0" smtClean="0"/>
              <a:t>a</a:t>
            </a:r>
            <a:r>
              <a:rPr lang="sr-Latn-CS" dirty="0" smtClean="0"/>
              <a:t> i međufaznog </a:t>
            </a:r>
            <a:r>
              <a:rPr lang="sr-Latn-CS" b="1" dirty="0" smtClean="0"/>
              <a:t>u</a:t>
            </a:r>
            <a:r>
              <a:rPr lang="sr-Latn-CS" b="1" baseline="-25000" dirty="0" smtClean="0"/>
              <a:t>AB</a:t>
            </a:r>
            <a:r>
              <a:rPr lang="sr-Latn-CS" dirty="0" smtClean="0"/>
              <a:t>. </a:t>
            </a:r>
          </a:p>
          <a:p>
            <a:pPr eaLnBrk="1" hangingPunct="1"/>
            <a:endParaRPr lang="sr-Latn-CS" dirty="0" smtClean="0"/>
          </a:p>
          <a:p>
            <a:pPr eaLnBrk="1" hangingPunct="1"/>
            <a:r>
              <a:rPr lang="sr-Latn-CS" dirty="0" smtClean="0"/>
              <a:t>Vremenska osa na slici je u sekundama i prikazana je jedna perioda (20ms) trofaznog sistema učestanosti 50Hz a perioda PWM je 2ms (učestanost 500 Hz). Zbog toga u jednoj periodi ima 10 perioda PWM u kojima se širine impulsa menjaju po sinusnom zakonu. </a:t>
            </a:r>
            <a:endParaRPr lang="en-US" dirty="0" smtClean="0"/>
          </a:p>
        </p:txBody>
      </p:sp>
      <p:sp>
        <p:nvSpPr>
          <p:cNvPr id="82948" name="Slide Number Placeholder 3"/>
          <p:cNvSpPr>
            <a:spLocks noGrp="1"/>
          </p:cNvSpPr>
          <p:nvPr>
            <p:ph type="sldNum" sz="quarter" idx="5"/>
          </p:nvPr>
        </p:nvSpPr>
        <p:spPr>
          <a:noFill/>
        </p:spPr>
        <p:txBody>
          <a:bodyPr/>
          <a:lstStyle/>
          <a:p>
            <a:fld id="{84A6DBB2-78AD-4120-8F66-DA3B981A3635}" type="slidenum">
              <a:rPr lang="en-GB"/>
              <a:pPr/>
              <a:t>53</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r>
              <a:rPr lang="sr-Latn-CS" dirty="0" smtClean="0"/>
              <a:t>Izgled faznog napona i struje, rezultat računarske simulacije.</a:t>
            </a:r>
            <a:endParaRPr lang="en-US" dirty="0" smtClean="0"/>
          </a:p>
        </p:txBody>
      </p:sp>
      <p:sp>
        <p:nvSpPr>
          <p:cNvPr id="84996" name="Slide Number Placeholder 3"/>
          <p:cNvSpPr>
            <a:spLocks noGrp="1"/>
          </p:cNvSpPr>
          <p:nvPr>
            <p:ph type="sldNum" sz="quarter" idx="5"/>
          </p:nvPr>
        </p:nvSpPr>
        <p:spPr>
          <a:noFill/>
        </p:spPr>
        <p:txBody>
          <a:bodyPr/>
          <a:lstStyle/>
          <a:p>
            <a:fld id="{1915DF69-2A26-4F66-B081-40887823E947}" type="slidenum">
              <a:rPr lang="en-GB"/>
              <a:pPr/>
              <a:t>54</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r>
              <a:rPr lang="sr-Latn-CS" dirty="0" smtClean="0"/>
              <a:t>Osciloskopski snimak međufaznog napona i fazne struje u jednom pogonu. </a:t>
            </a:r>
            <a:endParaRPr lang="en-US" dirty="0" smtClean="0"/>
          </a:p>
        </p:txBody>
      </p:sp>
      <p:sp>
        <p:nvSpPr>
          <p:cNvPr id="83972" name="Slide Number Placeholder 3"/>
          <p:cNvSpPr>
            <a:spLocks noGrp="1"/>
          </p:cNvSpPr>
          <p:nvPr>
            <p:ph type="sldNum" sz="quarter" idx="5"/>
          </p:nvPr>
        </p:nvSpPr>
        <p:spPr>
          <a:noFill/>
        </p:spPr>
        <p:txBody>
          <a:bodyPr/>
          <a:lstStyle/>
          <a:p>
            <a:fld id="{7B825055-9241-4875-BDD9-D0ED01CEC367}" type="slidenum">
              <a:rPr lang="en-GB"/>
              <a:pPr/>
              <a:t>55</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Amplituda prvog harmonika međufaznog napona raste linearno sa porastom </a:t>
            </a:r>
            <a:r>
              <a:rPr lang="sr-Latn-CS" b="1" i="1" dirty="0" smtClean="0"/>
              <a:t>m</a:t>
            </a:r>
            <a:r>
              <a:rPr lang="sr-Latn-CS" b="1" i="1" baseline="-25000" dirty="0" smtClean="0"/>
              <a:t>a</a:t>
            </a:r>
            <a:r>
              <a:rPr lang="sr-Latn-CS" dirty="0" smtClean="0"/>
              <a:t> sve do </a:t>
            </a:r>
            <a:r>
              <a:rPr lang="sr-Latn-CS" b="1" i="1" dirty="0" smtClean="0"/>
              <a:t>m</a:t>
            </a:r>
            <a:r>
              <a:rPr lang="sr-Latn-CS" b="1" i="1" baseline="-25000" dirty="0" smtClean="0"/>
              <a:t>a</a:t>
            </a:r>
            <a:r>
              <a:rPr lang="sr-Latn-CS" dirty="0" smtClean="0"/>
              <a:t> =1. Tada amplituda</a:t>
            </a:r>
            <a:r>
              <a:rPr lang="sr-Latn-CS" baseline="0" dirty="0" smtClean="0"/>
              <a:t> faznog napona iznosi </a:t>
            </a:r>
            <a:r>
              <a:rPr lang="sr-Latn-CS" b="1" i="1" baseline="0" dirty="0" smtClean="0"/>
              <a:t>U</a:t>
            </a:r>
            <a:r>
              <a:rPr lang="sr-Latn-CS" b="1" i="1" baseline="-25000" dirty="0" smtClean="0"/>
              <a:t>dc</a:t>
            </a:r>
            <a:r>
              <a:rPr lang="sr-Latn-CS" baseline="0" dirty="0" smtClean="0"/>
              <a:t>/2, pa je efektivna vrednost </a:t>
            </a:r>
            <a:r>
              <a:rPr lang="sr-Latn-CS" baseline="0" dirty="0" smtClean="0">
                <a:sym typeface="Symbol"/>
              </a:rPr>
              <a:t></a:t>
            </a:r>
            <a:r>
              <a:rPr lang="sr-Latn-CS" baseline="0" dirty="0" smtClean="0"/>
              <a:t>2 puta manja i iznosi </a:t>
            </a:r>
            <a:r>
              <a:rPr lang="sr-Latn-CS" b="1" i="1" baseline="0" dirty="0" smtClean="0"/>
              <a:t>U</a:t>
            </a:r>
            <a:r>
              <a:rPr lang="sr-Latn-CS" b="1" i="1" baseline="-25000" dirty="0" smtClean="0"/>
              <a:t>dc </a:t>
            </a:r>
            <a:r>
              <a:rPr lang="sr-Latn-CS" baseline="0" dirty="0" smtClean="0"/>
              <a:t>/(2</a:t>
            </a:r>
            <a:r>
              <a:rPr lang="sr-Latn-CS" baseline="0" dirty="0" smtClean="0">
                <a:sym typeface="Symbol"/>
              </a:rPr>
              <a:t></a:t>
            </a:r>
            <a:r>
              <a:rPr lang="sr-Latn-CS" baseline="0" dirty="0" smtClean="0"/>
              <a:t>2). Efektivna vrednost međufaznog napona je </a:t>
            </a:r>
            <a:r>
              <a:rPr lang="sr-Latn-CS" baseline="0" dirty="0" smtClean="0">
                <a:sym typeface="Symbol"/>
              </a:rPr>
              <a:t></a:t>
            </a:r>
            <a:r>
              <a:rPr lang="sr-Latn-CS" baseline="0" dirty="0" smtClean="0"/>
              <a:t>3 puta veća od efektivne vrednosti faznog, odnosno, </a:t>
            </a:r>
            <a:r>
              <a:rPr lang="sr-Latn-CS" baseline="0" dirty="0" smtClean="0">
                <a:sym typeface="Symbol"/>
              </a:rPr>
              <a:t></a:t>
            </a:r>
            <a:r>
              <a:rPr lang="sr-Latn-CS" baseline="0" dirty="0" smtClean="0"/>
              <a:t>3</a:t>
            </a:r>
            <a:r>
              <a:rPr lang="sr-Latn-CS" baseline="0" dirty="0" smtClean="0">
                <a:sym typeface="Symbol"/>
              </a:rPr>
              <a:t></a:t>
            </a:r>
            <a:r>
              <a:rPr lang="sr-Latn-CS" b="1" i="1" baseline="0" dirty="0" smtClean="0"/>
              <a:t>U</a:t>
            </a:r>
            <a:r>
              <a:rPr lang="sr-Latn-CS" b="1" i="1" baseline="-25000" dirty="0" smtClean="0"/>
              <a:t>dc </a:t>
            </a:r>
            <a:r>
              <a:rPr lang="sr-Latn-CS" baseline="0" dirty="0" smtClean="0"/>
              <a:t>/(2</a:t>
            </a:r>
            <a:r>
              <a:rPr lang="sr-Latn-CS" baseline="0" dirty="0" smtClean="0">
                <a:sym typeface="Symbol"/>
              </a:rPr>
              <a:t></a:t>
            </a:r>
            <a:r>
              <a:rPr lang="sr-Latn-CS" baseline="0" dirty="0" smtClean="0"/>
              <a:t>2) što je približno 0,612</a:t>
            </a:r>
            <a:r>
              <a:rPr lang="sr-Latn-CS" baseline="0" dirty="0" smtClean="0">
                <a:sym typeface="Symbol"/>
              </a:rPr>
              <a:t></a:t>
            </a:r>
            <a:r>
              <a:rPr lang="sr-Latn-CS" b="1" i="1" baseline="0" dirty="0" smtClean="0"/>
              <a:t>U</a:t>
            </a:r>
            <a:r>
              <a:rPr lang="sr-Latn-CS" b="1" i="1" baseline="-25000" dirty="0" smtClean="0"/>
              <a:t>dc </a:t>
            </a:r>
            <a:r>
              <a:rPr lang="sr-Latn-CS" baseline="0" dirty="0" smtClean="0"/>
              <a:t>. </a:t>
            </a:r>
            <a:endParaRPr lang="en-US" b="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56</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Obi</a:t>
            </a:r>
            <a:r>
              <a:rPr lang="x-none" dirty="0" smtClean="0"/>
              <a:t>č</a:t>
            </a:r>
            <a:r>
              <a:rPr lang="en-US" dirty="0" smtClean="0"/>
              <a:t>no se u</a:t>
            </a:r>
            <a:r>
              <a:rPr lang="x-none" dirty="0" smtClean="0"/>
              <a:t> praksi modulacija četvrtkama</a:t>
            </a:r>
            <a:r>
              <a:rPr lang="x-none" baseline="0" dirty="0" smtClean="0"/>
              <a:t> koristi tek na najvišim učestanostima gde je nužno „izvući“ što je moguće veći napon iz izvora (zato što je tu i kontra elektromotorna sila najveća). Iz razmatranja harmonijskog sastava signala generisanih prirodnom sinusnom modulacijom, jasno je da modulacija četvrtkama sadrži puno više harmonika značajnih amplituda (naročito su problematični oni najnižeg reda) i da struja ima talasni oblik koji se značajno razlikuje od sinusnog oblika. Na ovom slajdu je primer kako bi ta struja mogla da izgleda, a na sledećem, oblik struje na nižim učestanostima. S obzirom na induktivni karakter impedanse motora, uticaj harmonika opada na višim učestanostima (impedansa je srazmerna </a:t>
            </a:r>
            <a:r>
              <a:rPr lang="x-none" b="1" i="1" baseline="0" dirty="0" smtClean="0">
                <a:sym typeface="Symbol"/>
              </a:rPr>
              <a:t>L</a:t>
            </a:r>
            <a:r>
              <a:rPr lang="x-none" baseline="0" dirty="0" smtClean="0">
                <a:sym typeface="Symbol"/>
              </a:rPr>
              <a:t>  pa je struja harmonika na višim učestanostima manja za istu amplitudu napona harmonika). </a:t>
            </a:r>
          </a:p>
          <a:p>
            <a:endParaRPr lang="x-none" baseline="0" dirty="0" smtClean="0">
              <a:sym typeface="Symbol"/>
            </a:endParaRPr>
          </a:p>
          <a:p>
            <a:r>
              <a:rPr lang="x-none" baseline="0" dirty="0" smtClean="0">
                <a:sym typeface="Symbol"/>
              </a:rPr>
              <a:t>Na najnižim učestanostima se obično koristi prirodna sinusna modulacija, na srednjim ponovo</a:t>
            </a:r>
            <a:r>
              <a:rPr lang="x-none" baseline="0" dirty="0" smtClean="0"/>
              <a:t> </a:t>
            </a:r>
            <a:r>
              <a:rPr lang="x-none" baseline="0" dirty="0" smtClean="0">
                <a:sym typeface="Symbol"/>
              </a:rPr>
              <a:t>prirodna sinusna modulacija ili tehnika potiskivanja harmonika.</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57</a:t>
            </a:fld>
            <a:endParaRPr lang="en-GB"/>
          </a:p>
        </p:txBody>
      </p:sp>
    </p:spTree>
    <p:extLst>
      <p:ext uri="{BB962C8B-B14F-4D97-AF65-F5344CB8AC3E}">
        <p14:creationId xmlns="" xmlns:p14="http://schemas.microsoft.com/office/powerpoint/2010/main" val="8928251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Karakteristični oblik struje kod modulacije četvrtkama. Struja je daleko od sinusnog oblika što uzrokuje</a:t>
            </a:r>
            <a:r>
              <a:rPr lang="x-none" baseline="0" dirty="0" smtClean="0"/>
              <a:t> gubitke, pulzaciju momenta i akustičku buku. Na višim učestanostima impedansa motora ublažava ove varijacije. Na nižim učestanostima, ova tehnika modulacije je neupotrebljiva osim za specijalne motore sa jako velikim induktivnostima.</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58</a:t>
            </a:fld>
            <a:endParaRPr lang="en-GB"/>
          </a:p>
        </p:txBody>
      </p:sp>
    </p:spTree>
    <p:extLst>
      <p:ext uri="{BB962C8B-B14F-4D97-AF65-F5344CB8AC3E}">
        <p14:creationId xmlns="" xmlns:p14="http://schemas.microsoft.com/office/powerpoint/2010/main" val="13381716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Tehnika</a:t>
            </a:r>
            <a:r>
              <a:rPr lang="x-none" baseline="0" dirty="0" smtClean="0"/>
              <a:t> potiskivanja harmonika se sastoji u tome da u prvih </a:t>
            </a:r>
            <a:r>
              <a:rPr lang="x-none" b="1" i="1" baseline="0" dirty="0" smtClean="0">
                <a:sym typeface="Symbol"/>
              </a:rPr>
              <a:t></a:t>
            </a:r>
            <a:r>
              <a:rPr lang="x-none" baseline="0" dirty="0" smtClean="0">
                <a:sym typeface="Symbol"/>
              </a:rPr>
              <a:t>/2 postoji </a:t>
            </a:r>
            <a:r>
              <a:rPr lang="x-none" b="1" i="1" baseline="0" dirty="0" smtClean="0">
                <a:sym typeface="Symbol"/>
              </a:rPr>
              <a:t>n</a:t>
            </a:r>
            <a:r>
              <a:rPr lang="x-none" baseline="0" dirty="0" smtClean="0">
                <a:sym typeface="Symbol"/>
              </a:rPr>
              <a:t> komutacija na uglovima </a:t>
            </a:r>
            <a:r>
              <a:rPr lang="x-none" b="1" i="1" baseline="0" dirty="0" smtClean="0">
                <a:sym typeface="Symbol"/>
              </a:rPr>
              <a:t></a:t>
            </a:r>
            <a:r>
              <a:rPr lang="x-none" b="1" i="1" baseline="-25000" dirty="0" smtClean="0">
                <a:sym typeface="Symbol"/>
              </a:rPr>
              <a:t>1</a:t>
            </a:r>
            <a:r>
              <a:rPr lang="x-none" baseline="0" dirty="0" smtClean="0">
                <a:sym typeface="Symbol"/>
              </a:rPr>
              <a:t> do </a:t>
            </a:r>
            <a:r>
              <a:rPr lang="x-none" b="1" i="1" baseline="0" dirty="0" smtClean="0">
                <a:sym typeface="Symbol"/>
              </a:rPr>
              <a:t></a:t>
            </a:r>
            <a:r>
              <a:rPr lang="x-none" b="1" i="1" baseline="-25000" dirty="0" smtClean="0">
                <a:sym typeface="Symbol"/>
              </a:rPr>
              <a:t>n </a:t>
            </a:r>
            <a:r>
              <a:rPr lang="x-none" baseline="0" dirty="0" smtClean="0">
                <a:sym typeface="Symbol"/>
              </a:rPr>
              <a:t>. Signal od </a:t>
            </a:r>
            <a:r>
              <a:rPr lang="x-none" b="1" i="1" baseline="0" dirty="0" smtClean="0">
                <a:sym typeface="Symbol"/>
              </a:rPr>
              <a:t></a:t>
            </a:r>
            <a:r>
              <a:rPr lang="x-none" baseline="0" dirty="0" smtClean="0">
                <a:sym typeface="Symbol"/>
              </a:rPr>
              <a:t>/2 do </a:t>
            </a:r>
            <a:r>
              <a:rPr lang="x-none" b="1" i="1" baseline="0" dirty="0" smtClean="0">
                <a:sym typeface="Symbol"/>
              </a:rPr>
              <a:t> </a:t>
            </a:r>
            <a:r>
              <a:rPr lang="x-none" baseline="0" dirty="0" smtClean="0">
                <a:sym typeface="Symbol"/>
              </a:rPr>
              <a:t>je slika u ogledalu signala od </a:t>
            </a:r>
            <a:r>
              <a:rPr lang="x-none" b="1" i="1" baseline="0" dirty="0" smtClean="0">
                <a:sym typeface="Symbol"/>
              </a:rPr>
              <a:t></a:t>
            </a:r>
            <a:r>
              <a:rPr lang="x-none" baseline="0" dirty="0" smtClean="0">
                <a:sym typeface="Symbol"/>
              </a:rPr>
              <a:t>/2 do </a:t>
            </a:r>
            <a:r>
              <a:rPr lang="x-none" b="0" i="0" baseline="0" dirty="0" smtClean="0">
                <a:sym typeface="Symbol"/>
              </a:rPr>
              <a:t>0, a od </a:t>
            </a:r>
            <a:r>
              <a:rPr lang="x-none" b="1" i="1" baseline="0" dirty="0" smtClean="0">
                <a:sym typeface="Symbol"/>
              </a:rPr>
              <a:t></a:t>
            </a:r>
            <a:r>
              <a:rPr lang="x-none" baseline="0" dirty="0" smtClean="0">
                <a:sym typeface="Symbol"/>
              </a:rPr>
              <a:t>  do 2</a:t>
            </a:r>
            <a:r>
              <a:rPr lang="x-none" b="1" i="1" baseline="0" dirty="0" smtClean="0">
                <a:sym typeface="Symbol"/>
              </a:rPr>
              <a:t>  </a:t>
            </a:r>
            <a:r>
              <a:rPr lang="x-none" b="0" i="0" baseline="0" dirty="0" smtClean="0">
                <a:sym typeface="Symbol"/>
              </a:rPr>
              <a:t>odgovara invertovanom signalu od 0 do </a:t>
            </a:r>
            <a:r>
              <a:rPr lang="x-none" b="1" i="1" baseline="0" dirty="0" smtClean="0">
                <a:sym typeface="Symbol"/>
              </a:rPr>
              <a:t></a:t>
            </a:r>
            <a:r>
              <a:rPr lang="x-none" b="0" i="0" baseline="0" dirty="0" smtClean="0">
                <a:sym typeface="Symbol"/>
              </a:rPr>
              <a:t>. </a:t>
            </a:r>
            <a:r>
              <a:rPr lang="x-none" b="1" i="1" baseline="0" dirty="0" smtClean="0">
                <a:sym typeface="Symbol"/>
              </a:rPr>
              <a:t> </a:t>
            </a:r>
            <a:r>
              <a:rPr lang="x-none" baseline="0" dirty="0" smtClean="0">
                <a:sym typeface="Symbol"/>
              </a:rPr>
              <a:t> </a:t>
            </a:r>
          </a:p>
          <a:p>
            <a:endParaRPr lang="x-none" baseline="0" dirty="0" smtClean="0">
              <a:sym typeface="Symbol"/>
            </a:endParaRPr>
          </a:p>
          <a:p>
            <a:r>
              <a:rPr lang="x-none" baseline="0" dirty="0" smtClean="0">
                <a:sym typeface="Symbol"/>
              </a:rPr>
              <a:t>Izrazi za amplitude svih harmonika u spektru su u funkciji uglova </a:t>
            </a:r>
            <a:r>
              <a:rPr lang="x-none" b="1" i="1" baseline="0" dirty="0" smtClean="0">
                <a:sym typeface="Symbol"/>
              </a:rPr>
              <a:t></a:t>
            </a:r>
            <a:r>
              <a:rPr lang="x-none" b="1" i="1" baseline="-25000" dirty="0" smtClean="0">
                <a:sym typeface="Symbol"/>
              </a:rPr>
              <a:t>1</a:t>
            </a:r>
            <a:r>
              <a:rPr lang="x-none" baseline="0" dirty="0" smtClean="0">
                <a:sym typeface="Symbol"/>
              </a:rPr>
              <a:t> do </a:t>
            </a:r>
            <a:r>
              <a:rPr lang="x-none" b="1" i="1" baseline="0" dirty="0" smtClean="0">
                <a:sym typeface="Symbol"/>
              </a:rPr>
              <a:t></a:t>
            </a:r>
            <a:r>
              <a:rPr lang="x-none" b="1" i="1" baseline="-25000" dirty="0" smtClean="0">
                <a:sym typeface="Symbol"/>
              </a:rPr>
              <a:t>n </a:t>
            </a:r>
            <a:r>
              <a:rPr lang="x-none" baseline="0" dirty="0" smtClean="0">
                <a:sym typeface="Symbol"/>
              </a:rPr>
              <a:t>, a analitički izrazi su poznati iz Furijove analize. Iz razloga simetrije trofaznog sistema se može pokazati da svi parni harmonici i harmonici reda 3</a:t>
            </a:r>
            <a:r>
              <a:rPr lang="x-none" i="1" baseline="0" dirty="0" smtClean="0">
                <a:sym typeface="Symbol"/>
              </a:rPr>
              <a:t>x</a:t>
            </a:r>
            <a:r>
              <a:rPr lang="x-none" baseline="0" dirty="0" smtClean="0">
                <a:sym typeface="Symbol"/>
              </a:rPr>
              <a:t>, (</a:t>
            </a:r>
            <a:r>
              <a:rPr lang="x-none" i="1" baseline="0" smtClean="0">
                <a:sym typeface="Symbol"/>
              </a:rPr>
              <a:t>x</a:t>
            </a:r>
            <a:r>
              <a:rPr lang="x-none" baseline="0" smtClean="0">
                <a:sym typeface="Symbol"/>
              </a:rPr>
              <a:t>=1,2,3,4...)</a:t>
            </a:r>
            <a:r>
              <a:rPr lang="en-US" baseline="0" dirty="0" smtClean="0">
                <a:sym typeface="Symbol"/>
              </a:rPr>
              <a:t> me</a:t>
            </a:r>
            <a:r>
              <a:rPr lang="x-none" baseline="0" dirty="0" smtClean="0">
                <a:sym typeface="Symbol"/>
              </a:rPr>
              <a:t>đ</a:t>
            </a:r>
            <a:r>
              <a:rPr lang="en-US" baseline="0" dirty="0" err="1" smtClean="0">
                <a:sym typeface="Symbol"/>
              </a:rPr>
              <a:t>ufa</a:t>
            </a:r>
            <a:r>
              <a:rPr lang="x-none" baseline="0" dirty="0" smtClean="0">
                <a:sym typeface="Symbol"/>
              </a:rPr>
              <a:t>z</a:t>
            </a:r>
            <a:r>
              <a:rPr lang="en-US" baseline="0" dirty="0" err="1" smtClean="0">
                <a:sym typeface="Symbol"/>
              </a:rPr>
              <a:t>nih</a:t>
            </a:r>
            <a:r>
              <a:rPr lang="x-none" baseline="0" dirty="0" smtClean="0">
                <a:sym typeface="Symbol"/>
              </a:rPr>
              <a:t> napona</a:t>
            </a:r>
            <a:r>
              <a:rPr lang="x-none" baseline="0" smtClean="0">
                <a:sym typeface="Symbol"/>
              </a:rPr>
              <a:t> </a:t>
            </a:r>
            <a:r>
              <a:rPr lang="x-none" baseline="0" dirty="0" smtClean="0">
                <a:sym typeface="Symbol"/>
              </a:rPr>
              <a:t>imaju amplitudu nula i da postoje smo harmonici </a:t>
            </a:r>
            <a:r>
              <a:rPr lang="sr-Latn-CS" dirty="0" smtClean="0"/>
              <a:t>reda </a:t>
            </a:r>
            <a:r>
              <a:rPr lang="sr-Latn-CS" b="0" dirty="0" smtClean="0"/>
              <a:t>6</a:t>
            </a:r>
            <a:r>
              <a:rPr lang="sr-Latn-CS" b="0" i="1" dirty="0" smtClean="0"/>
              <a:t>k</a:t>
            </a:r>
            <a:r>
              <a:rPr lang="sr-Latn-CS" b="0" dirty="0" smtClean="0">
                <a:sym typeface="Symbol"/>
              </a:rPr>
              <a:t></a:t>
            </a:r>
            <a:r>
              <a:rPr lang="sr-Latn-CS" b="0" dirty="0" smtClean="0"/>
              <a:t>1 i 6</a:t>
            </a:r>
            <a:r>
              <a:rPr lang="sr-Latn-CS" b="0" i="1" dirty="0" smtClean="0"/>
              <a:t>k</a:t>
            </a:r>
            <a:r>
              <a:rPr lang="sr-Latn-CS" b="0" dirty="0" smtClean="0"/>
              <a:t>+1,</a:t>
            </a:r>
            <a:r>
              <a:rPr lang="sr-Latn-CS" dirty="0" smtClean="0"/>
              <a:t> za </a:t>
            </a:r>
            <a:r>
              <a:rPr lang="sr-Latn-CS" i="1" dirty="0" smtClean="0"/>
              <a:t>k</a:t>
            </a:r>
            <a:r>
              <a:rPr lang="sr-Latn-CS" dirty="0" smtClean="0"/>
              <a:t>=1,2,3...</a:t>
            </a:r>
          </a:p>
          <a:p>
            <a:endParaRPr lang="sr-Latn-CS" dirty="0" smtClean="0"/>
          </a:p>
          <a:p>
            <a:r>
              <a:rPr lang="sr-Latn-CS" dirty="0" smtClean="0"/>
              <a:t>Izraze za amplitude onih harmonika koje želimo da potisnemo</a:t>
            </a:r>
            <a:r>
              <a:rPr lang="sr-Latn-CS" baseline="0" dirty="0" smtClean="0"/>
              <a:t> možemo da izjednačimo sa nulom. Ako imamo </a:t>
            </a:r>
            <a:r>
              <a:rPr lang="sr-Latn-CS" b="1" i="1" baseline="0" dirty="0" smtClean="0"/>
              <a:t>n</a:t>
            </a:r>
            <a:r>
              <a:rPr lang="sr-Latn-CS" baseline="0" dirty="0" smtClean="0"/>
              <a:t> uglova komutacije i amplitudu prvog harmonika izjednačimo sa </a:t>
            </a:r>
            <a:r>
              <a:rPr lang="sr-Latn-CS" b="1" i="1" baseline="0" dirty="0" smtClean="0"/>
              <a:t>m</a:t>
            </a:r>
            <a:r>
              <a:rPr lang="sr-Latn-CS" b="1" i="1" baseline="-25000" dirty="0" smtClean="0"/>
              <a:t>a</a:t>
            </a:r>
            <a:r>
              <a:rPr lang="sr-Latn-CS" baseline="0" dirty="0" smtClean="0"/>
              <a:t>, imamo mogućnost da ukupno (</a:t>
            </a:r>
            <a:r>
              <a:rPr lang="sr-Latn-CS" b="1" i="1" baseline="0" dirty="0" smtClean="0"/>
              <a:t>n</a:t>
            </a:r>
            <a:r>
              <a:rPr lang="sr-Latn-CS" baseline="0" dirty="0" smtClean="0">
                <a:sym typeface="Symbol"/>
              </a:rPr>
              <a:t></a:t>
            </a:r>
            <a:r>
              <a:rPr lang="sr-Latn-CS" baseline="0" dirty="0" smtClean="0"/>
              <a:t>1) harmonik potisnemo. Moguće je odabrati bilo koji od harmonika ali se najčešće biraju harmonici sa najnižim redom jer je njihov uticaj na oblik struje najveći. Dobija se sistem </a:t>
            </a:r>
            <a:r>
              <a:rPr lang="sr-Latn-CS" b="1" i="1" baseline="0" dirty="0" smtClean="0"/>
              <a:t>n</a:t>
            </a:r>
            <a:r>
              <a:rPr lang="sr-Latn-CS" baseline="0" dirty="0" smtClean="0"/>
              <a:t> jednačina sa </a:t>
            </a:r>
            <a:r>
              <a:rPr lang="sr-Latn-CS" b="1" i="1" baseline="0" dirty="0" smtClean="0"/>
              <a:t>n</a:t>
            </a:r>
            <a:r>
              <a:rPr lang="sr-Latn-CS" baseline="0" dirty="0" smtClean="0"/>
              <a:t> napoznatih (nepoznate su </a:t>
            </a:r>
            <a:r>
              <a:rPr lang="x-none" b="1" i="1" baseline="0" dirty="0" smtClean="0">
                <a:sym typeface="Symbol"/>
              </a:rPr>
              <a:t></a:t>
            </a:r>
            <a:r>
              <a:rPr lang="x-none" b="1" i="1" baseline="-25000" dirty="0" smtClean="0">
                <a:sym typeface="Symbol"/>
              </a:rPr>
              <a:t>1</a:t>
            </a:r>
            <a:r>
              <a:rPr lang="x-none" baseline="0" dirty="0" smtClean="0">
                <a:sym typeface="Symbol"/>
              </a:rPr>
              <a:t> do </a:t>
            </a:r>
            <a:r>
              <a:rPr lang="x-none" b="1" i="1" baseline="0" dirty="0" smtClean="0">
                <a:sym typeface="Symbol"/>
              </a:rPr>
              <a:t></a:t>
            </a:r>
            <a:r>
              <a:rPr lang="x-none" b="1" i="1" baseline="-25000" dirty="0" smtClean="0">
                <a:sym typeface="Symbol"/>
              </a:rPr>
              <a:t>n</a:t>
            </a:r>
            <a:r>
              <a:rPr lang="sr-Latn-CS" baseline="0" dirty="0" smtClean="0"/>
              <a:t>). Rešavanjem ovog sistema se dobijaju uglovi pri kojima signal treba da promeni stanje. </a:t>
            </a:r>
          </a:p>
          <a:p>
            <a:endParaRPr lang="sr-Latn-CS" baseline="0" dirty="0" smtClean="0"/>
          </a:p>
          <a:p>
            <a:r>
              <a:rPr lang="sr-Latn-CS" baseline="0" dirty="0" smtClean="0"/>
              <a:t>Takav signal u međufaznom naponu nema harmonike koji su eliminisani. Ako imamo 3 ugla komutacije (i 3 promenljive) kao na slajdu, jedna jednačina predstavlja izraz za amplitudu prvog harmonika koja je izjednačena sa </a:t>
            </a:r>
            <a:r>
              <a:rPr lang="sr-Latn-CS" b="1" i="1" baseline="0" dirty="0" smtClean="0"/>
              <a:t>m</a:t>
            </a:r>
            <a:r>
              <a:rPr lang="sr-Latn-CS" b="1" i="1" baseline="-25000" dirty="0" smtClean="0"/>
              <a:t>a</a:t>
            </a:r>
            <a:r>
              <a:rPr lang="sr-Latn-CS" baseline="0" dirty="0" smtClean="0"/>
              <a:t>, dok su druge dve jednačine izrazi za amplitudu 5. i 7. harmonika koje su izjednačene sa nulom. Signal sa komutacijama u uglovima koji su dobijeni rešavanjem ovog sistema osigurava da prvi, željeni, harmonik ima amplitudu </a:t>
            </a:r>
            <a:r>
              <a:rPr lang="sr-Latn-CS" b="1" i="1" baseline="0" dirty="0" smtClean="0"/>
              <a:t>m</a:t>
            </a:r>
            <a:r>
              <a:rPr lang="sr-Latn-CS" b="1" i="1" baseline="-25000" dirty="0" smtClean="0"/>
              <a:t>a</a:t>
            </a:r>
            <a:r>
              <a:rPr lang="sr-Latn-CS" baseline="0" dirty="0" smtClean="0"/>
              <a:t>, a da je amplituda petog i sedmog nula. Kolike su amplitude 11. 13. i ostalih</a:t>
            </a:r>
            <a:r>
              <a:rPr lang="en-US" baseline="0" dirty="0" smtClean="0"/>
              <a:t>,</a:t>
            </a:r>
            <a:r>
              <a:rPr lang="sr-Latn-CS" baseline="0" dirty="0" smtClean="0"/>
              <a:t> ovaj pristup ne razmatra. Može se desiti da eliminacija 5. i 7. harmonika toliko poveća amplitudu 11. da je šteta veća od koristi (recimo veće totalno harmonijsko izobličenje – THD struje). Postoje i slični pristupi sa idejom da se amplitude nižih harmonika ne izjednačavaju sa nulom nego da se izvrši optimizacija po nekom kriterijumu, na primer da se odrede uglovi komutacije koje daju minimalno totalno harmonijsko izobličenje signala struje. Takav pristup se naziva optimalnom modulacijom. Izračunavanje uglova je složenije, ali se ono i onako radi unapred, a izračunati uglovi se ubacuju u memoriju i ne menjaju u toku rada.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59</a:t>
            </a:fld>
            <a:endParaRPr lang="en-GB"/>
          </a:p>
        </p:txBody>
      </p:sp>
    </p:spTree>
    <p:extLst>
      <p:ext uri="{BB962C8B-B14F-4D97-AF65-F5344CB8AC3E}">
        <p14:creationId xmlns="" xmlns:p14="http://schemas.microsoft.com/office/powerpoint/2010/main" val="32049600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CS" dirty="0" smtClean="0"/>
              <a:t>Izrazi za amplitude prvog,</a:t>
            </a:r>
            <a:r>
              <a:rPr lang="sr-Latn-CS" baseline="0" dirty="0" smtClean="0"/>
              <a:t> petog i sedmog harmonika </a:t>
            </a:r>
            <a:r>
              <a:rPr lang="sr-Latn-CS" u="sng" baseline="0" dirty="0" smtClean="0"/>
              <a:t>u odnosu na </a:t>
            </a:r>
            <a:r>
              <a:rPr lang="sr-Latn-CS" b="1" i="1" baseline="0" dirty="0" smtClean="0"/>
              <a:t>U</a:t>
            </a:r>
            <a:r>
              <a:rPr lang="sr-Latn-CS" b="1" i="1" baseline="-25000" dirty="0" smtClean="0"/>
              <a:t>dc </a:t>
            </a:r>
            <a:r>
              <a:rPr lang="sr-Latn-CS" baseline="0" dirty="0" smtClean="0"/>
              <a:t>/2 su na slajdu. To su tri jednačine u kojima su nepoznate samo uglovi </a:t>
            </a:r>
            <a:r>
              <a:rPr lang="sr-Latn-CS" b="1" i="1" baseline="0" dirty="0" smtClean="0">
                <a:sym typeface="Symbol"/>
              </a:rPr>
              <a:t></a:t>
            </a:r>
            <a:r>
              <a:rPr lang="sr-Latn-CS" b="1" i="1" baseline="-25000" dirty="0" smtClean="0">
                <a:sym typeface="Symbol"/>
              </a:rPr>
              <a:t>1</a:t>
            </a:r>
            <a:r>
              <a:rPr lang="sr-Latn-CS" baseline="0" dirty="0" smtClean="0">
                <a:sym typeface="Symbol"/>
              </a:rPr>
              <a:t>, </a:t>
            </a:r>
            <a:r>
              <a:rPr lang="sr-Latn-CS" b="1" i="1" baseline="0" dirty="0" smtClean="0">
                <a:sym typeface="Symbol"/>
              </a:rPr>
              <a:t></a:t>
            </a:r>
            <a:r>
              <a:rPr lang="sr-Latn-CS" b="1" i="1" baseline="-25000" dirty="0" smtClean="0">
                <a:sym typeface="Symbol"/>
              </a:rPr>
              <a:t>2</a:t>
            </a:r>
            <a:r>
              <a:rPr lang="sr-Latn-CS" b="1" i="1" baseline="0" dirty="0" smtClean="0">
                <a:sym typeface="Symbol"/>
              </a:rPr>
              <a:t> </a:t>
            </a:r>
            <a:r>
              <a:rPr lang="sr-Latn-CS" b="0" i="0" baseline="0" dirty="0" smtClean="0">
                <a:sym typeface="Symbol"/>
              </a:rPr>
              <a:t>i </a:t>
            </a:r>
            <a:r>
              <a:rPr lang="sr-Latn-CS" b="1" i="1" baseline="0" dirty="0" smtClean="0">
                <a:sym typeface="Symbol"/>
              </a:rPr>
              <a:t></a:t>
            </a:r>
            <a:r>
              <a:rPr lang="sr-Latn-CS" b="1" i="1" baseline="-25000" dirty="0" smtClean="0">
                <a:sym typeface="Symbol"/>
              </a:rPr>
              <a:t>3</a:t>
            </a:r>
            <a:r>
              <a:rPr lang="sr-Latn-CS" b="0" i="0" baseline="0" dirty="0" smtClean="0">
                <a:sym typeface="Symbol"/>
              </a:rPr>
              <a:t> .</a:t>
            </a:r>
            <a:r>
              <a:rPr lang="sr-Latn-CS" b="1" i="1" baseline="0" dirty="0" smtClean="0">
                <a:sym typeface="Symbol"/>
              </a:rPr>
              <a:t> </a:t>
            </a:r>
            <a:r>
              <a:rPr lang="sr-Latn-CS" b="0" i="0" baseline="0" dirty="0" smtClean="0">
                <a:sym typeface="Symbol"/>
              </a:rPr>
              <a:t>Jednačine se mogu rešiti prinemom neke numeričke metode, na primenr Njutn-Rapsonove, i kao rešenje dobiti uglovi pri kojim treba promeniti stanje prekidača u invertoru. Za koeficijent modulacije od 0,8 dobijaju se uglovi kao na slajdu.</a:t>
            </a:r>
          </a:p>
          <a:p>
            <a:endParaRPr lang="sr-Latn-CS" b="0" i="0" baseline="0" dirty="0" smtClean="0">
              <a:sym typeface="Symbol"/>
            </a:endParaRPr>
          </a:p>
          <a:p>
            <a:r>
              <a:rPr lang="sr-Latn-CS" b="0" i="0" baseline="0" dirty="0" smtClean="0">
                <a:sym typeface="Symbol"/>
              </a:rPr>
              <a:t>Spektar međufaznih napona neće sadržati peti ni sedmi harmonik, a prvi harmonik će odgovarati keficijentu modulacije </a:t>
            </a:r>
            <a:r>
              <a:rPr lang="sr-Latn-CS" b="1" i="1" baseline="0" dirty="0" smtClean="0">
                <a:sym typeface="Symbol"/>
              </a:rPr>
              <a:t>m</a:t>
            </a:r>
            <a:r>
              <a:rPr lang="sr-Latn-CS" b="1" i="1" baseline="-25000" dirty="0" smtClean="0">
                <a:sym typeface="Symbol"/>
              </a:rPr>
              <a:t>a</a:t>
            </a:r>
            <a:r>
              <a:rPr lang="sr-Latn-CS" b="0" i="0" baseline="0" dirty="0" smtClean="0">
                <a:sym typeface="Symbol"/>
              </a:rPr>
              <a:t>=0,8. Spektar inače ne sadrži parne harmonike niti harmonike reda 3</a:t>
            </a:r>
            <a:r>
              <a:rPr lang="sr-Latn-CS" b="0" i="1" baseline="0" dirty="0" smtClean="0">
                <a:sym typeface="Symbol"/>
              </a:rPr>
              <a:t>k</a:t>
            </a:r>
            <a:r>
              <a:rPr lang="sr-Latn-CS" b="0" i="0" baseline="0" dirty="0" smtClean="0">
                <a:sym typeface="Symbol"/>
              </a:rPr>
              <a:t> (</a:t>
            </a:r>
            <a:r>
              <a:rPr lang="sr-Latn-CS" b="0" i="1" baseline="0" dirty="0" smtClean="0">
                <a:sym typeface="Symbol"/>
              </a:rPr>
              <a:t>k</a:t>
            </a:r>
            <a:r>
              <a:rPr lang="sr-Latn-CS" b="0" i="0" baseline="0" dirty="0" smtClean="0">
                <a:sym typeface="Symbol"/>
              </a:rPr>
              <a:t>=1,2,3 ... ) tako da će harmonik najnižeg reda koji će se pojaviti u spektru biti jedanaesti.</a:t>
            </a:r>
          </a:p>
          <a:p>
            <a:endParaRPr lang="sr-Latn-CS" b="0" i="0" baseline="0" dirty="0" smtClean="0">
              <a:sym typeface="Symbol"/>
            </a:endParaRPr>
          </a:p>
          <a:p>
            <a:r>
              <a:rPr lang="sr-Latn-CS" b="0" i="0" baseline="0" dirty="0" smtClean="0">
                <a:sym typeface="Symbol"/>
              </a:rPr>
              <a:t>Praktično rešenje bi se sastojalo u tome da se za više različitih </a:t>
            </a:r>
            <a:r>
              <a:rPr lang="sr-Latn-CS" b="1" i="1" baseline="0" dirty="0" smtClean="0">
                <a:sym typeface="Symbol"/>
              </a:rPr>
              <a:t>m</a:t>
            </a:r>
            <a:r>
              <a:rPr lang="sr-Latn-CS" b="1" i="1" baseline="-25000" dirty="0" smtClean="0">
                <a:sym typeface="Symbol"/>
              </a:rPr>
              <a:t>a</a:t>
            </a:r>
            <a:r>
              <a:rPr lang="sr-Latn-CS" b="0" i="0" baseline="0" dirty="0" smtClean="0">
                <a:sym typeface="Symbol"/>
              </a:rPr>
              <a:t>, na računaru opšte namene, najpre reše ovakvi sistemi jednačina, da se napravi tabela uglova za različite </a:t>
            </a:r>
            <a:r>
              <a:rPr lang="sr-Latn-CS" b="1" i="1" baseline="0" dirty="0" smtClean="0">
                <a:sym typeface="Symbol"/>
              </a:rPr>
              <a:t>m</a:t>
            </a:r>
            <a:r>
              <a:rPr lang="sr-Latn-CS" b="1" i="1" baseline="-25000" dirty="0" smtClean="0">
                <a:sym typeface="Symbol"/>
              </a:rPr>
              <a:t>a</a:t>
            </a:r>
            <a:r>
              <a:rPr lang="sr-Latn-CS" b="0" i="0" baseline="0" dirty="0" smtClean="0">
                <a:sym typeface="Symbol"/>
              </a:rPr>
              <a:t>, i da se ta tabela upiše u memoriju računara koji upravlja prekidačima. Ovakvu modulaciju moguće je praktično realizovati i sa najjednostavnijim osmobitnim mikrokontrolerom, čak i bez mikrokontrolera (ako se trenutna stanja prekidača upišu u veliki ROM, a on se očitava promenljivom brzinom zavisno od željene učestanosti signala). Na primer, ako bi se usvojila rezolucija zadavanja od 0,1</a:t>
            </a:r>
            <a:r>
              <a:rPr lang="sr-Latn-CS" sz="1200" dirty="0" smtClean="0">
                <a:latin typeface="Times New Roman" pitchFamily="18" charset="0"/>
                <a:cs typeface="Times New Roman" pitchFamily="18" charset="0"/>
                <a:sym typeface="Symbol"/>
              </a:rPr>
              <a:t></a:t>
            </a:r>
            <a:r>
              <a:rPr lang="sr-Latn-CS" sz="1200" baseline="0" dirty="0" smtClean="0">
                <a:latin typeface="Times New Roman" pitchFamily="18" charset="0"/>
                <a:cs typeface="Times New Roman" pitchFamily="18" charset="0"/>
                <a:sym typeface="Symbol"/>
              </a:rPr>
              <a:t> ROM za generisanje signala iz primera bi sadržao 146 nula, zatim 228 jedinica (228=374-146), zatim 57 nula na kraju 469 jedinica (469=900-431). To je ukupno 900 </a:t>
            </a:r>
            <a:r>
              <a:rPr lang="sr-Latn-CS" sz="1200" u="sng" baseline="0" dirty="0" smtClean="0">
                <a:latin typeface="Times New Roman" pitchFamily="18" charset="0"/>
                <a:cs typeface="Times New Roman" pitchFamily="18" charset="0"/>
                <a:sym typeface="Symbol"/>
              </a:rPr>
              <a:t>bita</a:t>
            </a:r>
            <a:r>
              <a:rPr lang="sr-Latn-CS" sz="1200" baseline="0" dirty="0" smtClean="0">
                <a:latin typeface="Times New Roman" pitchFamily="18" charset="0"/>
                <a:cs typeface="Times New Roman" pitchFamily="18" charset="0"/>
                <a:sym typeface="Symbol"/>
              </a:rPr>
              <a:t> za zapis stanja prekidača faze </a:t>
            </a:r>
            <a:r>
              <a:rPr lang="sr-Latn-CS" sz="1200" b="1" baseline="0" dirty="0" smtClean="0">
                <a:latin typeface="Times New Roman" pitchFamily="18" charset="0"/>
                <a:cs typeface="Times New Roman" pitchFamily="18" charset="0"/>
                <a:sym typeface="Symbol"/>
              </a:rPr>
              <a:t>A</a:t>
            </a:r>
            <a:r>
              <a:rPr lang="sr-Latn-CS" sz="1200" baseline="0" dirty="0" smtClean="0">
                <a:latin typeface="Times New Roman" pitchFamily="18" charset="0"/>
                <a:cs typeface="Times New Roman" pitchFamily="18" charset="0"/>
                <a:sym typeface="Symbol"/>
              </a:rPr>
              <a:t> od 0 do </a:t>
            </a:r>
            <a:r>
              <a:rPr lang="sr-Latn-CS" sz="1200" b="0" i="0" baseline="0" dirty="0" smtClean="0">
                <a:latin typeface="Times New Roman" pitchFamily="18" charset="0"/>
                <a:cs typeface="Times New Roman" pitchFamily="18" charset="0"/>
                <a:sym typeface="Symbol"/>
              </a:rPr>
              <a:t>90</a:t>
            </a:r>
            <a:r>
              <a:rPr lang="sr-Latn-CS" sz="1200" dirty="0" smtClean="0">
                <a:latin typeface="Times New Roman" pitchFamily="18" charset="0"/>
                <a:cs typeface="Times New Roman" pitchFamily="18" charset="0"/>
                <a:sym typeface="Symbol"/>
              </a:rPr>
              <a:t>. Signal faze </a:t>
            </a:r>
            <a:r>
              <a:rPr lang="sr-Latn-CS" sz="1200" b="1" dirty="0" smtClean="0">
                <a:latin typeface="Times New Roman" pitchFamily="18" charset="0"/>
                <a:cs typeface="Times New Roman" pitchFamily="18" charset="0"/>
                <a:sym typeface="Symbol"/>
              </a:rPr>
              <a:t>B</a:t>
            </a:r>
            <a:r>
              <a:rPr lang="sr-Latn-CS" sz="1200" dirty="0" smtClean="0">
                <a:latin typeface="Times New Roman" pitchFamily="18" charset="0"/>
                <a:cs typeface="Times New Roman" pitchFamily="18" charset="0"/>
                <a:sym typeface="Symbol"/>
              </a:rPr>
              <a:t> (fazno pomeren za 120) zahteva takođe 900 bita,</a:t>
            </a:r>
            <a:r>
              <a:rPr lang="sr-Latn-CS" sz="1200" baseline="0" dirty="0" smtClean="0">
                <a:latin typeface="Times New Roman" pitchFamily="18" charset="0"/>
                <a:cs typeface="Times New Roman" pitchFamily="18" charset="0"/>
                <a:sym typeface="Symbol"/>
              </a:rPr>
              <a:t> kao i zapis za stanja prekidača  faze </a:t>
            </a:r>
            <a:r>
              <a:rPr lang="sr-Latn-CS" sz="1200" b="1" baseline="0" dirty="0" smtClean="0">
                <a:latin typeface="Times New Roman" pitchFamily="18" charset="0"/>
                <a:cs typeface="Times New Roman" pitchFamily="18" charset="0"/>
                <a:sym typeface="Symbol"/>
              </a:rPr>
              <a:t>C</a:t>
            </a:r>
            <a:r>
              <a:rPr lang="sr-Latn-CS" sz="1200" baseline="0" dirty="0" smtClean="0">
                <a:latin typeface="Times New Roman" pitchFamily="18" charset="0"/>
                <a:cs typeface="Times New Roman" pitchFamily="18" charset="0"/>
                <a:sym typeface="Symbol"/>
              </a:rPr>
              <a:t>. Tako bi se sa 900 zapisa </a:t>
            </a:r>
            <a:r>
              <a:rPr lang="sr-Latn-CS" sz="1200" u="sng" baseline="0" dirty="0" smtClean="0">
                <a:latin typeface="Times New Roman" pitchFamily="18" charset="0"/>
                <a:cs typeface="Times New Roman" pitchFamily="18" charset="0"/>
                <a:sym typeface="Symbol"/>
              </a:rPr>
              <a:t>trobitne memorije</a:t>
            </a:r>
            <a:r>
              <a:rPr lang="sr-Latn-CS" sz="1200" baseline="0" dirty="0" smtClean="0">
                <a:latin typeface="Times New Roman" pitchFamily="18" charset="0"/>
                <a:cs typeface="Times New Roman" pitchFamily="18" charset="0"/>
                <a:sym typeface="Symbol"/>
              </a:rPr>
              <a:t> mogla generisati stanja prekidača sva tri signa od 0 do 90</a:t>
            </a:r>
            <a:r>
              <a:rPr lang="sr-Latn-CS" sz="1200" dirty="0" smtClean="0">
                <a:latin typeface="Times New Roman" pitchFamily="18" charset="0"/>
                <a:cs typeface="Times New Roman" pitchFamily="18" charset="0"/>
                <a:sym typeface="Symbol"/>
              </a:rPr>
              <a:t></a:t>
            </a:r>
            <a:r>
              <a:rPr lang="sr-Latn-CS" sz="1200" baseline="0" dirty="0" smtClean="0">
                <a:latin typeface="Times New Roman" pitchFamily="18" charset="0"/>
                <a:cs typeface="Times New Roman" pitchFamily="18" charset="0"/>
                <a:sym typeface="Symbol"/>
              </a:rPr>
              <a:t>. Ovih 900 zapisa važe samo za </a:t>
            </a:r>
            <a:r>
              <a:rPr lang="sr-Latn-CS" sz="1200" b="1" i="1" baseline="0" dirty="0" smtClean="0">
                <a:latin typeface="Times New Roman" pitchFamily="18" charset="0"/>
                <a:cs typeface="Times New Roman" pitchFamily="18" charset="0"/>
                <a:sym typeface="Symbol"/>
              </a:rPr>
              <a:t>m</a:t>
            </a:r>
            <a:r>
              <a:rPr lang="sr-Latn-CS" sz="1200" b="1" i="1" baseline="-25000" dirty="0" smtClean="0">
                <a:latin typeface="Times New Roman" pitchFamily="18" charset="0"/>
                <a:cs typeface="Times New Roman" pitchFamily="18" charset="0"/>
                <a:sym typeface="Symbol"/>
              </a:rPr>
              <a:t>a</a:t>
            </a:r>
            <a:r>
              <a:rPr lang="sr-Latn-CS" sz="1200" baseline="0" dirty="0" smtClean="0">
                <a:latin typeface="Times New Roman" pitchFamily="18" charset="0"/>
                <a:cs typeface="Times New Roman" pitchFamily="18" charset="0"/>
                <a:sym typeface="Symbol"/>
              </a:rPr>
              <a:t>=0,8. Za svaki drugi koeficijent modulacije potrebno je još 900 zapisa. Ako se od osmobitne memorije koriste samo tri bita (što je najjednostavnije) po svakom koeficijentu modulacje potrebno je 900 bajtova, odnosno 45 kilobajta da bi se sačuvala stanja prekidača za 50 različitih vrednosti </a:t>
            </a:r>
            <a:r>
              <a:rPr lang="sr-Latn-CS" b="1" i="1" baseline="0" dirty="0" smtClean="0">
                <a:sym typeface="Symbol"/>
              </a:rPr>
              <a:t>m</a:t>
            </a:r>
            <a:r>
              <a:rPr lang="sr-Latn-CS" b="1" i="1" baseline="-25000" dirty="0" smtClean="0">
                <a:sym typeface="Symbol"/>
              </a:rPr>
              <a:t>a</a:t>
            </a:r>
            <a:r>
              <a:rPr lang="sr-Latn-CS" sz="1200" baseline="0" dirty="0" smtClean="0">
                <a:latin typeface="Times New Roman" pitchFamily="18" charset="0"/>
                <a:cs typeface="Times New Roman" pitchFamily="18" charset="0"/>
                <a:sym typeface="Symbol"/>
              </a:rPr>
              <a:t>. Naravno, za rezoluciju bolju od 0,1</a:t>
            </a:r>
            <a:r>
              <a:rPr lang="sr-Latn-CS" sz="1200" dirty="0" smtClean="0">
                <a:latin typeface="Times New Roman" pitchFamily="18" charset="0"/>
                <a:cs typeface="Times New Roman" pitchFamily="18" charset="0"/>
                <a:sym typeface="Symbol"/>
              </a:rPr>
              <a:t></a:t>
            </a:r>
            <a:r>
              <a:rPr lang="sr-Latn-CS" sz="1200" baseline="0" dirty="0" smtClean="0">
                <a:latin typeface="Times New Roman" pitchFamily="18" charset="0"/>
                <a:cs typeface="Times New Roman" pitchFamily="18" charset="0"/>
                <a:sym typeface="Symbol"/>
              </a:rPr>
              <a:t>, potrebni kapacitet memorije raste</a:t>
            </a:r>
          </a:p>
          <a:p>
            <a:endParaRPr lang="sr-Latn-CS" sz="1200" baseline="0" dirty="0" smtClean="0">
              <a:latin typeface="Times New Roman" pitchFamily="18" charset="0"/>
              <a:cs typeface="Times New Roman" pitchFamily="18" charset="0"/>
              <a:sym typeface="Symbol"/>
            </a:endParaRPr>
          </a:p>
          <a:p>
            <a:r>
              <a:rPr lang="sr-Latn-CS" sz="1200" baseline="0" dirty="0" smtClean="0">
                <a:latin typeface="Times New Roman" pitchFamily="18" charset="0"/>
                <a:cs typeface="Times New Roman" pitchFamily="18" charset="0"/>
                <a:sym typeface="Symbol"/>
              </a:rPr>
              <a:t>Da bi se dobio signal 50 Hz  (periode 20ms) zapise treba očitavati svakih 5,55s. Naime, ugao od jednog stepena se ostvari za  55,5s (20ms/360</a:t>
            </a:r>
            <a:r>
              <a:rPr lang="sr-Latn-CS" sz="1200" dirty="0" smtClean="0">
                <a:latin typeface="Times New Roman" pitchFamily="18" charset="0"/>
                <a:cs typeface="Times New Roman" pitchFamily="18" charset="0"/>
                <a:sym typeface="Symbol"/>
              </a:rPr>
              <a:t>), pa rezolucija od </a:t>
            </a:r>
            <a:r>
              <a:rPr lang="sr-Latn-CS" sz="1200" baseline="0" dirty="0" smtClean="0">
                <a:latin typeface="Times New Roman" pitchFamily="18" charset="0"/>
                <a:cs typeface="Times New Roman" pitchFamily="18" charset="0"/>
                <a:sym typeface="Symbol"/>
              </a:rPr>
              <a:t>0,1</a:t>
            </a:r>
            <a:r>
              <a:rPr lang="sr-Latn-CS" sz="1200" dirty="0" smtClean="0">
                <a:latin typeface="Times New Roman" pitchFamily="18" charset="0"/>
                <a:cs typeface="Times New Roman" pitchFamily="18" charset="0"/>
                <a:sym typeface="Symbol"/>
              </a:rPr>
              <a:t> zahteva očitavanje svakih </a:t>
            </a:r>
            <a:r>
              <a:rPr lang="sr-Latn-CS" sz="1200" baseline="0" dirty="0" smtClean="0">
                <a:latin typeface="Times New Roman" pitchFamily="18" charset="0"/>
                <a:cs typeface="Times New Roman" pitchFamily="18" charset="0"/>
                <a:sym typeface="Symbol"/>
              </a:rPr>
              <a:t>5,55s</a:t>
            </a:r>
            <a:r>
              <a:rPr lang="sr-Latn-CS" sz="1200" dirty="0" smtClean="0">
                <a:latin typeface="Times New Roman" pitchFamily="18" charset="0"/>
                <a:cs typeface="Times New Roman" pitchFamily="18" charset="0"/>
                <a:sym typeface="Symbol"/>
              </a:rPr>
              <a:t>. Ovom brzinom bi se 900 zapisa očitalo sa 5ms što je prva četvrtina periode, za</a:t>
            </a:r>
            <a:r>
              <a:rPr lang="sr-Latn-CS" sz="1200" baseline="0" dirty="0" smtClean="0">
                <a:latin typeface="Times New Roman" pitchFamily="18" charset="0"/>
                <a:cs typeface="Times New Roman" pitchFamily="18" charset="0"/>
                <a:sym typeface="Symbol"/>
              </a:rPr>
              <a:t> generisanje druge četvrtine bi bilo moguće ROM očitavati unazad, a pri očitavanju u trećoj i četvrtoj četvrtini stanje prekidača bi bilo suprotno očitanom bitu. </a:t>
            </a:r>
            <a:endParaRPr lang="sr-Latn-CS" b="0" i="0" baseline="0" dirty="0" smtClean="0">
              <a:sym typeface="Symbol"/>
            </a:endParaRPr>
          </a:p>
          <a:p>
            <a:endParaRPr lang="sr-Latn-CS" b="0" i="0" baseline="0" dirty="0" smtClean="0">
              <a:sym typeface="Symbol"/>
            </a:endParaRPr>
          </a:p>
          <a:p>
            <a:r>
              <a:rPr lang="sr-Latn-CS" b="0" i="0" baseline="0" dirty="0" smtClean="0">
                <a:sym typeface="Symbol"/>
              </a:rPr>
              <a:t>Da bi se eliminisalo </a:t>
            </a:r>
            <a:r>
              <a:rPr lang="sr-Latn-CS" b="0" i="1" baseline="0" dirty="0" smtClean="0">
                <a:sym typeface="Symbol"/>
              </a:rPr>
              <a:t>x</a:t>
            </a:r>
            <a:r>
              <a:rPr lang="sr-Latn-CS" b="0" i="0" baseline="0" dirty="0" smtClean="0">
                <a:sym typeface="Symbol"/>
              </a:rPr>
              <a:t> harmonika potrebno je odrediti </a:t>
            </a:r>
            <a:r>
              <a:rPr lang="sr-Latn-CS" b="0" i="1" baseline="0" dirty="0" smtClean="0">
                <a:sym typeface="Symbol"/>
              </a:rPr>
              <a:t>x</a:t>
            </a:r>
            <a:r>
              <a:rPr lang="sr-Latn-CS" b="0" i="0" baseline="0" dirty="0" smtClean="0">
                <a:sym typeface="Symbol"/>
              </a:rPr>
              <a:t>+1 uglova komutacije. Naravno, harmonici od interesa za eliminaciju su: 5, 7, 11, 13, 17, 19. ... odnosno reda  6</a:t>
            </a:r>
            <a:r>
              <a:rPr lang="sr-Latn-CS" b="0" i="1" baseline="0" dirty="0" smtClean="0">
                <a:sym typeface="Symbol"/>
              </a:rPr>
              <a:t>k</a:t>
            </a:r>
            <a:r>
              <a:rPr lang="sr-Latn-CS" b="0" i="0" baseline="0" dirty="0" smtClean="0">
                <a:sym typeface="Symbol"/>
              </a:rPr>
              <a:t> 1 (</a:t>
            </a:r>
            <a:r>
              <a:rPr lang="sr-Latn-CS" b="0" i="1" baseline="0" dirty="0" smtClean="0">
                <a:sym typeface="Symbol"/>
              </a:rPr>
              <a:t>k</a:t>
            </a:r>
            <a:r>
              <a:rPr lang="sr-Latn-CS" b="0" i="0" baseline="0" dirty="0" smtClean="0">
                <a:sym typeface="Symbol"/>
              </a:rPr>
              <a:t>=1,2,3 ... ), ostali su ionako 0 u simertičnom trofaznom sistemu.</a:t>
            </a:r>
          </a:p>
          <a:p>
            <a:endParaRPr lang="sr-Latn-CS" b="0" i="0" baseline="0" dirty="0" smtClean="0">
              <a:sym typeface="Symbol"/>
            </a:endParaRPr>
          </a:p>
          <a:p>
            <a:r>
              <a:rPr lang="sr-Latn-CS" b="0" i="0" baseline="0" dirty="0" smtClean="0">
                <a:sym typeface="Symbol"/>
              </a:rPr>
              <a:t>Kod većeg broja elminisanih harmonika, a praktično su realizovani i sistemi kojd kojih je eliminisano čak trideset harmonika (prvi harmonik koji nije eliminisan 95.), sistem jednačina postaje veliki (31 nelinearna jednačina) i rešavanje postaje dugotrajno i može da bude neizvesno, a razlike između dobijenih uglova jako male tako da je za realizaciju potraban ROM veoma velikog kapaciteta i vrlo brzo očitavanje). U tom slučaju, postupak rešavanja se može drastično ubrzati ubacivanjem početnih rešenja određenih nekom od približnih metoda ili vrednosti očitanih iz tabela kakve se mogu pronaći u literaturi. </a:t>
            </a:r>
            <a:endParaRPr lang="en-US" b="0" i="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60</a:t>
            </a:fld>
            <a:endParaRPr lang="en-GB"/>
          </a:p>
        </p:txBody>
      </p:sp>
    </p:spTree>
    <p:extLst>
      <p:ext uri="{BB962C8B-B14F-4D97-AF65-F5344CB8AC3E}">
        <p14:creationId xmlns="" xmlns:p14="http://schemas.microsoft.com/office/powerpoint/2010/main" val="7495970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Realizacija u praksi je vrlo jednostavna. Sistem jednačina se rešava na nekom računaru opšte nameme. Danas Matlab, na primer,</a:t>
            </a:r>
            <a:r>
              <a:rPr lang="x-none" baseline="0" dirty="0" smtClean="0"/>
              <a:t> pruža optimizovane metode za rešavanje ovakvih sistema jednačina. Kada se dobiju uglovi oblik signala sa komutacijama u dobijenim uglovima se ubaci u memoriju mikroračunara koji upravlja pretvaračem, i signal se generiše prostim očitavanjem izmemorije. Za ovakvu vrstu modulacije mogu se koristiti i najjednostavniji osmobitni mikro-računari, a realizacija je moguća i bez mikroračunara, samo sa memorijom tipa EPROM i generatorom koji bi mogao različitom brzinom da očitava redom zapise u ovoj memoriji. Kada broj uglova komutacija preraste nekih dvadesetak, potrebna je memorija jako velikog kapaciteta i veoma brzo očitavanje memorije. Uticaj mrtvog vremena postaje presudan. Praktično je realizovan sistem sa 31 uglom komutacije (eliminisani </a:t>
            </a:r>
            <a:r>
              <a:rPr lang="x-none" baseline="0" smtClean="0"/>
              <a:t>harmonici </a:t>
            </a:r>
            <a:r>
              <a:rPr lang="sr-Latn-CS" baseline="0" dirty="0" smtClean="0"/>
              <a:t>zaključno sa</a:t>
            </a:r>
            <a:r>
              <a:rPr lang="x-none" baseline="0" smtClean="0"/>
              <a:t> </a:t>
            </a:r>
            <a:r>
              <a:rPr lang="x-none" baseline="0" dirty="0" smtClean="0"/>
              <a:t>91.).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61</a:t>
            </a:fld>
            <a:endParaRPr lang="en-GB"/>
          </a:p>
        </p:txBody>
      </p:sp>
    </p:spTree>
    <p:extLst>
      <p:ext uri="{BB962C8B-B14F-4D97-AF65-F5344CB8AC3E}">
        <p14:creationId xmlns="" xmlns:p14="http://schemas.microsoft.com/office/powerpoint/2010/main" val="33066704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eaLnBrk="1" hangingPunct="1">
              <a:defRPr/>
            </a:pPr>
            <a:r>
              <a:rPr lang="sr-Latn-CS" dirty="0" smtClean="0"/>
              <a:t>Prirodna sinusna modulacija podrazumeva generisanje tri sinusoide trofaznog sistema pomoću PWM. Drugi pristup na</a:t>
            </a:r>
            <a:r>
              <a:rPr lang="en-US" dirty="0" smtClean="0"/>
              <a:t>p</a:t>
            </a:r>
            <a:r>
              <a:rPr lang="sr-Latn-CS" dirty="0" smtClean="0"/>
              <a:t>ajanja asinhronih i PMS motora je da se sva tri fazna napona posmatraju jedinstveno, preciznije</a:t>
            </a:r>
            <a:r>
              <a:rPr lang="en-US" dirty="0" smtClean="0"/>
              <a:t>,</a:t>
            </a:r>
            <a:r>
              <a:rPr lang="sr-Latn-CS" dirty="0" smtClean="0"/>
              <a:t> da se posmatra vektor napona statora u </a:t>
            </a:r>
            <a:r>
              <a:rPr lang="sr-Latn-CS" b="1" i="1" dirty="0" smtClean="0">
                <a:sym typeface="Symbol"/>
              </a:rPr>
              <a:t>-  </a:t>
            </a:r>
            <a:r>
              <a:rPr lang="sr-Latn-CS" dirty="0" smtClean="0">
                <a:sym typeface="Symbol"/>
              </a:rPr>
              <a:t>koordinatnom sistemu. Osa </a:t>
            </a:r>
            <a:r>
              <a:rPr lang="sr-Latn-CS" b="1" i="1" dirty="0" smtClean="0">
                <a:sym typeface="Symbol"/>
              </a:rPr>
              <a:t> </a:t>
            </a:r>
            <a:r>
              <a:rPr lang="sr-Latn-CS" dirty="0" smtClean="0">
                <a:sym typeface="Symbol"/>
              </a:rPr>
              <a:t>je u pravcu namotaja </a:t>
            </a:r>
            <a:r>
              <a:rPr lang="sr-Latn-CS" b="1" dirty="0" smtClean="0">
                <a:sym typeface="Symbol"/>
              </a:rPr>
              <a:t>A</a:t>
            </a:r>
            <a:r>
              <a:rPr lang="sr-Latn-CS" dirty="0" smtClean="0">
                <a:sym typeface="Symbol"/>
              </a:rPr>
              <a:t>, a </a:t>
            </a:r>
            <a:r>
              <a:rPr lang="sr-Latn-CS" b="1" i="1" dirty="0" smtClean="0">
                <a:sym typeface="Symbol"/>
              </a:rPr>
              <a:t> </a:t>
            </a:r>
            <a:r>
              <a:rPr lang="sr-Latn-CS" dirty="0" smtClean="0">
                <a:sym typeface="Symbol"/>
              </a:rPr>
              <a:t> osa je normalna na nju u smeru kazaljke na satu.</a:t>
            </a:r>
          </a:p>
          <a:p>
            <a:pPr eaLnBrk="1" hangingPunct="1">
              <a:defRPr/>
            </a:pPr>
            <a:endParaRPr lang="sr-Latn-CS" dirty="0" smtClean="0">
              <a:sym typeface="Symbol"/>
            </a:endParaRPr>
          </a:p>
          <a:p>
            <a:pPr eaLnBrk="1" hangingPunct="1">
              <a:defRPr/>
            </a:pPr>
            <a:r>
              <a:rPr lang="sr-Latn-CS" dirty="0" smtClean="0">
                <a:sym typeface="Symbol"/>
              </a:rPr>
              <a:t>Pomoću tri para prekidača od kojih svaki može da bude u jednom od dva moguća stanja, moguće je napraviti ukupno 2</a:t>
            </a:r>
            <a:r>
              <a:rPr lang="sr-Latn-CS" baseline="30000" dirty="0" smtClean="0">
                <a:sym typeface="Symbol"/>
              </a:rPr>
              <a:t>3</a:t>
            </a:r>
            <a:r>
              <a:rPr lang="sr-Latn-CS" dirty="0" smtClean="0">
                <a:sym typeface="Symbol"/>
              </a:rPr>
              <a:t>=8 mogućih kombinacija na motoru. Na primer, kad je S</a:t>
            </a:r>
            <a:r>
              <a:rPr lang="sr-Latn-CS" baseline="-25000" dirty="0" smtClean="0">
                <a:sym typeface="Symbol"/>
              </a:rPr>
              <a:t>A</a:t>
            </a:r>
            <a:r>
              <a:rPr lang="sr-Latn-CS" dirty="0" smtClean="0">
                <a:sym typeface="Symbol"/>
              </a:rPr>
              <a:t>=1 (uključen gornji prekidač, isključen donji), S</a:t>
            </a:r>
            <a:r>
              <a:rPr lang="sr-Latn-CS" baseline="-25000" dirty="0" smtClean="0">
                <a:sym typeface="Symbol"/>
              </a:rPr>
              <a:t>B</a:t>
            </a:r>
            <a:r>
              <a:rPr lang="sr-Latn-CS" dirty="0" smtClean="0">
                <a:sym typeface="Symbol"/>
              </a:rPr>
              <a:t>=0 i S</a:t>
            </a:r>
            <a:r>
              <a:rPr lang="sr-Latn-CS" baseline="-25000" dirty="0" smtClean="0">
                <a:sym typeface="Symbol"/>
              </a:rPr>
              <a:t>C</a:t>
            </a:r>
            <a:r>
              <a:rPr lang="sr-Latn-CS" dirty="0" smtClean="0">
                <a:sym typeface="Symbol"/>
              </a:rPr>
              <a:t>=0, generiše se naponski vektor prema namotaju </a:t>
            </a:r>
            <a:r>
              <a:rPr lang="sr-Latn-CS" b="1" dirty="0" smtClean="0">
                <a:sym typeface="Symbol"/>
              </a:rPr>
              <a:t>A</a:t>
            </a:r>
            <a:r>
              <a:rPr lang="sr-Latn-CS" dirty="0" smtClean="0">
                <a:sym typeface="Symbol"/>
              </a:rPr>
              <a:t>, označen oznakom </a:t>
            </a:r>
            <a:r>
              <a:rPr lang="en-US" b="1" dirty="0" smtClean="0">
                <a:sym typeface="Symbol"/>
              </a:rPr>
              <a:t>V</a:t>
            </a:r>
            <a:r>
              <a:rPr lang="en-US" b="1" baseline="-25000" dirty="0" smtClean="0">
                <a:sym typeface="Symbol"/>
              </a:rPr>
              <a:t>1 </a:t>
            </a:r>
            <a:r>
              <a:rPr lang="en-US" dirty="0" smtClean="0">
                <a:sym typeface="Symbol"/>
              </a:rPr>
              <a:t>[</a:t>
            </a:r>
            <a:r>
              <a:rPr lang="sr-Latn-CS" dirty="0" smtClean="0">
                <a:sym typeface="Symbol"/>
              </a:rPr>
              <a:t>100</a:t>
            </a:r>
            <a:r>
              <a:rPr lang="en-US" dirty="0" smtClean="0">
                <a:sym typeface="Symbol"/>
              </a:rPr>
              <a:t>] u </a:t>
            </a:r>
            <a:r>
              <a:rPr lang="en-US" dirty="0" err="1" smtClean="0">
                <a:sym typeface="Symbol"/>
              </a:rPr>
              <a:t>crvenoj</a:t>
            </a:r>
            <a:r>
              <a:rPr lang="en-US" dirty="0" smtClean="0">
                <a:sym typeface="Symbol"/>
              </a:rPr>
              <a:t> </a:t>
            </a:r>
            <a:r>
              <a:rPr lang="en-US" dirty="0" err="1" smtClean="0">
                <a:sym typeface="Symbol"/>
              </a:rPr>
              <a:t>boji</a:t>
            </a:r>
            <a:r>
              <a:rPr lang="sr-Latn-CS" dirty="0" smtClean="0">
                <a:sym typeface="Symbol"/>
              </a:rPr>
              <a:t> (pod</a:t>
            </a:r>
            <a:r>
              <a:rPr lang="sr-Latn-CS" baseline="0" dirty="0" smtClean="0">
                <a:sym typeface="Symbol"/>
              </a:rPr>
              <a:t> uglom 0 u odnosu na  osu)</a:t>
            </a:r>
            <a:r>
              <a:rPr lang="sr-Latn-CS" dirty="0" smtClean="0">
                <a:sym typeface="Symbol"/>
              </a:rPr>
              <a:t>. Takvih kombinacija kontrolnih signala ima ukupno 8. Šest od ovih osam je označeno crvenim </a:t>
            </a:r>
            <a:r>
              <a:rPr lang="en-US" dirty="0" err="1" smtClean="0">
                <a:sym typeface="Symbol"/>
              </a:rPr>
              <a:t>oznakama</a:t>
            </a:r>
            <a:r>
              <a:rPr lang="en-US" dirty="0" smtClean="0">
                <a:sym typeface="Symbol"/>
              </a:rPr>
              <a:t> </a:t>
            </a:r>
            <a:r>
              <a:rPr lang="sr-Latn-CS" dirty="0" smtClean="0">
                <a:sym typeface="Symbol"/>
              </a:rPr>
              <a:t>i pored </a:t>
            </a:r>
            <a:r>
              <a:rPr lang="en-US" b="1" dirty="0" smtClean="0">
                <a:sym typeface="Symbol"/>
              </a:rPr>
              <a:t>V</a:t>
            </a:r>
            <a:r>
              <a:rPr lang="en-US" b="1" baseline="-25000" dirty="0" smtClean="0">
                <a:sym typeface="Symbol"/>
              </a:rPr>
              <a:t>1</a:t>
            </a:r>
            <a:r>
              <a:rPr lang="sr-Latn-CS" dirty="0" smtClean="0">
                <a:sym typeface="Symbol"/>
              </a:rPr>
              <a:t> </a:t>
            </a:r>
            <a:r>
              <a:rPr lang="en-US" dirty="0" smtClean="0">
                <a:sym typeface="Symbol"/>
              </a:rPr>
              <a:t>[</a:t>
            </a:r>
            <a:r>
              <a:rPr lang="sr-Latn-CS" dirty="0" smtClean="0">
                <a:sym typeface="Symbol"/>
              </a:rPr>
              <a:t>100</a:t>
            </a:r>
            <a:r>
              <a:rPr lang="en-US" dirty="0" smtClean="0">
                <a:sym typeface="Symbol"/>
              </a:rPr>
              <a:t>]</a:t>
            </a:r>
            <a:r>
              <a:rPr lang="sr-Latn-CS" dirty="0" smtClean="0">
                <a:sym typeface="Symbol"/>
              </a:rPr>
              <a:t> postoje i </a:t>
            </a:r>
            <a:r>
              <a:rPr lang="en-US" b="1" dirty="0" smtClean="0">
                <a:sym typeface="Symbol"/>
              </a:rPr>
              <a:t>V</a:t>
            </a:r>
            <a:r>
              <a:rPr lang="en-US" b="1" baseline="-25000" dirty="0" smtClean="0">
                <a:sym typeface="Symbol"/>
              </a:rPr>
              <a:t>2</a:t>
            </a:r>
            <a:r>
              <a:rPr lang="sr-Latn-CS" dirty="0" smtClean="0">
                <a:sym typeface="Symbol"/>
              </a:rPr>
              <a:t> </a:t>
            </a:r>
            <a:r>
              <a:rPr lang="en-US" dirty="0" smtClean="0">
                <a:sym typeface="Symbol"/>
              </a:rPr>
              <a:t>[</a:t>
            </a:r>
            <a:r>
              <a:rPr lang="sr-Latn-CS" dirty="0" smtClean="0">
                <a:sym typeface="Symbol"/>
              </a:rPr>
              <a:t>110</a:t>
            </a:r>
            <a:r>
              <a:rPr lang="en-US" dirty="0" smtClean="0">
                <a:sym typeface="Symbol"/>
              </a:rPr>
              <a:t>]</a:t>
            </a:r>
            <a:r>
              <a:rPr lang="sr-Latn-CS" dirty="0" smtClean="0">
                <a:sym typeface="Symbol"/>
              </a:rPr>
              <a:t> (pod</a:t>
            </a:r>
            <a:r>
              <a:rPr lang="sr-Latn-CS" baseline="0" dirty="0" smtClean="0">
                <a:sym typeface="Symbol"/>
              </a:rPr>
              <a:t> uglom 60 u odnosu na  osu) </a:t>
            </a:r>
            <a:r>
              <a:rPr lang="sr-Latn-CS" dirty="0" smtClean="0">
                <a:sym typeface="Symbol"/>
              </a:rPr>
              <a:t>, </a:t>
            </a:r>
            <a:r>
              <a:rPr lang="en-US" b="1" dirty="0" smtClean="0">
                <a:sym typeface="Symbol"/>
              </a:rPr>
              <a:t>V</a:t>
            </a:r>
            <a:r>
              <a:rPr lang="en-US" b="1" baseline="-25000" dirty="0" smtClean="0">
                <a:sym typeface="Symbol"/>
              </a:rPr>
              <a:t>3</a:t>
            </a:r>
            <a:r>
              <a:rPr lang="sr-Latn-CS" dirty="0" smtClean="0">
                <a:sym typeface="Symbol"/>
              </a:rPr>
              <a:t> </a:t>
            </a:r>
            <a:r>
              <a:rPr lang="en-US" dirty="0" smtClean="0">
                <a:sym typeface="Symbol"/>
              </a:rPr>
              <a:t>[</a:t>
            </a:r>
            <a:r>
              <a:rPr lang="sr-Latn-CS" dirty="0" smtClean="0">
                <a:sym typeface="Symbol"/>
              </a:rPr>
              <a:t>010</a:t>
            </a:r>
            <a:r>
              <a:rPr lang="en-US" dirty="0" smtClean="0">
                <a:sym typeface="Symbol"/>
              </a:rPr>
              <a:t>]</a:t>
            </a:r>
            <a:r>
              <a:rPr lang="sr-Latn-CS" dirty="0" smtClean="0">
                <a:sym typeface="Symbol"/>
              </a:rPr>
              <a:t> (u smeru </a:t>
            </a:r>
            <a:r>
              <a:rPr lang="sr-Latn-CS" b="1" dirty="0" smtClean="0">
                <a:sym typeface="Symbol"/>
              </a:rPr>
              <a:t>B</a:t>
            </a:r>
            <a:r>
              <a:rPr lang="sr-Latn-CS" dirty="0" smtClean="0">
                <a:sym typeface="Symbol"/>
              </a:rPr>
              <a:t> namotaja, odnosno, </a:t>
            </a:r>
            <a:r>
              <a:rPr lang="sr-Latn-CS" baseline="0" dirty="0" smtClean="0">
                <a:sym typeface="Symbol"/>
              </a:rPr>
              <a:t>120 u odnosu na  osu)</a:t>
            </a:r>
            <a:r>
              <a:rPr lang="sr-Latn-CS" dirty="0" smtClean="0">
                <a:sym typeface="Symbol"/>
              </a:rPr>
              <a:t>, </a:t>
            </a:r>
            <a:r>
              <a:rPr lang="en-US" b="1" dirty="0" smtClean="0">
                <a:sym typeface="Symbol"/>
              </a:rPr>
              <a:t>V</a:t>
            </a:r>
            <a:r>
              <a:rPr lang="en-US" b="1" baseline="-25000" dirty="0" smtClean="0">
                <a:sym typeface="Symbol"/>
              </a:rPr>
              <a:t>4</a:t>
            </a:r>
            <a:r>
              <a:rPr lang="sr-Latn-CS" dirty="0" smtClean="0">
                <a:sym typeface="Symbol"/>
              </a:rPr>
              <a:t> </a:t>
            </a:r>
            <a:r>
              <a:rPr lang="en-US" dirty="0" smtClean="0">
                <a:sym typeface="Symbol"/>
              </a:rPr>
              <a:t>[</a:t>
            </a:r>
            <a:r>
              <a:rPr lang="sr-Latn-CS" dirty="0" smtClean="0">
                <a:sym typeface="Symbol"/>
              </a:rPr>
              <a:t>011</a:t>
            </a:r>
            <a:r>
              <a:rPr lang="en-US" dirty="0" smtClean="0">
                <a:sym typeface="Symbol"/>
              </a:rPr>
              <a:t>]</a:t>
            </a:r>
            <a:r>
              <a:rPr lang="sr-Latn-CS" dirty="0" smtClean="0">
                <a:sym typeface="Symbol"/>
              </a:rPr>
              <a:t> (</a:t>
            </a:r>
            <a:r>
              <a:rPr lang="sr-Latn-CS" baseline="0" dirty="0" smtClean="0">
                <a:sym typeface="Symbol"/>
              </a:rPr>
              <a:t>180 u odnosu na  osu)</a:t>
            </a:r>
            <a:r>
              <a:rPr lang="sr-Latn-CS" dirty="0" smtClean="0">
                <a:sym typeface="Symbol"/>
              </a:rPr>
              <a:t>, , </a:t>
            </a:r>
            <a:r>
              <a:rPr lang="en-US" b="1" dirty="0" smtClean="0">
                <a:sym typeface="Symbol"/>
              </a:rPr>
              <a:t>V</a:t>
            </a:r>
            <a:r>
              <a:rPr lang="en-US" b="1" baseline="-25000" dirty="0" smtClean="0">
                <a:sym typeface="Symbol"/>
              </a:rPr>
              <a:t>5</a:t>
            </a:r>
            <a:r>
              <a:rPr lang="sr-Latn-CS" dirty="0" smtClean="0">
                <a:sym typeface="Symbol"/>
              </a:rPr>
              <a:t> </a:t>
            </a:r>
            <a:r>
              <a:rPr lang="en-US" dirty="0" smtClean="0">
                <a:sym typeface="Symbol"/>
              </a:rPr>
              <a:t>[</a:t>
            </a:r>
            <a:r>
              <a:rPr lang="sr-Latn-CS" dirty="0" smtClean="0">
                <a:sym typeface="Symbol"/>
              </a:rPr>
              <a:t>001</a:t>
            </a:r>
            <a:r>
              <a:rPr lang="en-US" dirty="0" smtClean="0">
                <a:sym typeface="Symbol"/>
              </a:rPr>
              <a:t>]</a:t>
            </a:r>
            <a:r>
              <a:rPr lang="sr-Latn-CS" dirty="0" smtClean="0">
                <a:sym typeface="Symbol"/>
              </a:rPr>
              <a:t> (</a:t>
            </a:r>
            <a:r>
              <a:rPr lang="sr-Latn-CS" baseline="0" dirty="0" smtClean="0">
                <a:sym typeface="Symbol"/>
              </a:rPr>
              <a:t>240) </a:t>
            </a:r>
            <a:r>
              <a:rPr lang="sr-Latn-CS" dirty="0" smtClean="0">
                <a:sym typeface="Symbol"/>
              </a:rPr>
              <a:t>, do </a:t>
            </a:r>
            <a:r>
              <a:rPr lang="en-US" b="1" dirty="0" smtClean="0">
                <a:sym typeface="Symbol"/>
              </a:rPr>
              <a:t>V</a:t>
            </a:r>
            <a:r>
              <a:rPr lang="en-US" b="1" baseline="-25000" dirty="0" smtClean="0">
                <a:sym typeface="Symbol"/>
              </a:rPr>
              <a:t>6</a:t>
            </a:r>
            <a:r>
              <a:rPr lang="en-US" dirty="0" smtClean="0">
                <a:sym typeface="Symbol"/>
              </a:rPr>
              <a:t>[</a:t>
            </a:r>
            <a:r>
              <a:rPr lang="sr-Latn-CS" dirty="0" smtClean="0">
                <a:sym typeface="Symbol"/>
              </a:rPr>
              <a:t>101</a:t>
            </a:r>
            <a:r>
              <a:rPr lang="en-US" dirty="0" smtClean="0">
                <a:sym typeface="Symbol"/>
              </a:rPr>
              <a:t>]</a:t>
            </a:r>
            <a:r>
              <a:rPr lang="sr-Latn-CS" dirty="0" smtClean="0">
                <a:sym typeface="Symbol"/>
              </a:rPr>
              <a:t> (</a:t>
            </a:r>
            <a:r>
              <a:rPr lang="sr-Latn-CS" baseline="0" dirty="0" smtClean="0">
                <a:sym typeface="Symbol"/>
              </a:rPr>
              <a:t>300)</a:t>
            </a:r>
            <a:r>
              <a:rPr lang="sr-Latn-CS" dirty="0" smtClean="0">
                <a:sym typeface="Symbol"/>
              </a:rPr>
              <a:t>. Ovi vektori se nazivaju </a:t>
            </a:r>
            <a:r>
              <a:rPr lang="en-US" dirty="0" err="1" smtClean="0">
                <a:sym typeface="Symbol"/>
              </a:rPr>
              <a:t>akti</a:t>
            </a:r>
            <a:r>
              <a:rPr lang="sr-Latn-CS" dirty="0" smtClean="0">
                <a:sym typeface="Symbol"/>
              </a:rPr>
              <a:t>vnim (ili ne-nultim) vektorima. </a:t>
            </a:r>
            <a:r>
              <a:rPr lang="en-US" dirty="0" smtClean="0">
                <a:sym typeface="Symbol"/>
              </a:rPr>
              <a:t>U </a:t>
            </a:r>
            <a:r>
              <a:rPr lang="sr-Latn-CS" dirty="0" smtClean="0">
                <a:sym typeface="Symbol"/>
              </a:rPr>
              <a:t>u</a:t>
            </a:r>
            <a:r>
              <a:rPr lang="en-US" dirty="0" err="1" smtClean="0">
                <a:sym typeface="Symbol"/>
              </a:rPr>
              <a:t>glastim</a:t>
            </a:r>
            <a:r>
              <a:rPr lang="sr-Latn-CS" dirty="0" smtClean="0">
                <a:sym typeface="Symbol"/>
              </a:rPr>
              <a:t> zagrad</a:t>
            </a:r>
            <a:r>
              <a:rPr lang="en-US" dirty="0" err="1" smtClean="0">
                <a:sym typeface="Symbol"/>
              </a:rPr>
              <a:t>ama</a:t>
            </a:r>
            <a:r>
              <a:rPr lang="sr-Latn-CS" dirty="0" smtClean="0">
                <a:sym typeface="Symbol"/>
              </a:rPr>
              <a:t> su stanja prekidača S</a:t>
            </a:r>
            <a:r>
              <a:rPr lang="sr-Latn-CS" baseline="-25000" dirty="0" smtClean="0">
                <a:sym typeface="Symbol"/>
              </a:rPr>
              <a:t>A</a:t>
            </a:r>
            <a:r>
              <a:rPr lang="en-US" baseline="-25000" dirty="0" smtClean="0">
                <a:sym typeface="Symbol"/>
              </a:rPr>
              <a:t>t</a:t>
            </a:r>
            <a:r>
              <a:rPr lang="sr-Latn-CS" dirty="0" smtClean="0">
                <a:sym typeface="Symbol"/>
              </a:rPr>
              <a:t>, S</a:t>
            </a:r>
            <a:r>
              <a:rPr lang="sr-Latn-CS" baseline="-25000" dirty="0" smtClean="0">
                <a:sym typeface="Symbol"/>
              </a:rPr>
              <a:t>B</a:t>
            </a:r>
            <a:r>
              <a:rPr lang="en-US" baseline="-25000" dirty="0" smtClean="0">
                <a:sym typeface="Symbol"/>
              </a:rPr>
              <a:t>t</a:t>
            </a:r>
            <a:r>
              <a:rPr lang="sr-Latn-CS" dirty="0" smtClean="0">
                <a:sym typeface="Symbol"/>
              </a:rPr>
              <a:t> i S</a:t>
            </a:r>
            <a:r>
              <a:rPr lang="sr-Latn-CS" baseline="-25000" dirty="0" smtClean="0">
                <a:sym typeface="Symbol"/>
              </a:rPr>
              <a:t>C</a:t>
            </a:r>
            <a:r>
              <a:rPr lang="en-US" baseline="-25000" dirty="0" smtClean="0">
                <a:sym typeface="Symbol"/>
              </a:rPr>
              <a:t>t</a:t>
            </a:r>
            <a:r>
              <a:rPr lang="sr-Latn-CS" dirty="0" smtClean="0">
                <a:sym typeface="Symbol"/>
              </a:rPr>
              <a:t>.  Preostala dva vektora se nazivaju nultim vektorima zato što proizvode nulti napon na motoru. Ovde su označeni sa </a:t>
            </a:r>
            <a:r>
              <a:rPr lang="en-US" b="1" dirty="0" smtClean="0">
                <a:sym typeface="Symbol"/>
              </a:rPr>
              <a:t>V</a:t>
            </a:r>
            <a:r>
              <a:rPr lang="sr-Latn-CS" b="1" baseline="-25000" dirty="0" smtClean="0">
                <a:sym typeface="Symbol"/>
              </a:rPr>
              <a:t>0</a:t>
            </a:r>
            <a:r>
              <a:rPr lang="sr-Latn-CS" dirty="0" smtClean="0">
                <a:sym typeface="Symbol"/>
              </a:rPr>
              <a:t> </a:t>
            </a:r>
            <a:r>
              <a:rPr lang="en-US" dirty="0" smtClean="0">
                <a:sym typeface="Symbol"/>
              </a:rPr>
              <a:t>[</a:t>
            </a:r>
            <a:r>
              <a:rPr lang="sr-Latn-CS" dirty="0" smtClean="0">
                <a:sym typeface="Symbol"/>
              </a:rPr>
              <a:t>000</a:t>
            </a:r>
            <a:r>
              <a:rPr lang="en-US" dirty="0" smtClean="0">
                <a:sym typeface="Symbol"/>
              </a:rPr>
              <a:t>]</a:t>
            </a:r>
            <a:r>
              <a:rPr lang="sr-Latn-CS" dirty="0" smtClean="0">
                <a:sym typeface="Symbol"/>
              </a:rPr>
              <a:t>  i  </a:t>
            </a:r>
            <a:r>
              <a:rPr lang="en-US" b="1" dirty="0" smtClean="0">
                <a:sym typeface="Symbol"/>
              </a:rPr>
              <a:t>V</a:t>
            </a:r>
            <a:r>
              <a:rPr lang="en-US" b="1" baseline="-25000" dirty="0" smtClean="0">
                <a:sym typeface="Symbol"/>
              </a:rPr>
              <a:t>7</a:t>
            </a:r>
            <a:r>
              <a:rPr lang="sr-Latn-CS" b="1" baseline="-25000" dirty="0" smtClean="0">
                <a:sym typeface="Symbol"/>
              </a:rPr>
              <a:t> </a:t>
            </a:r>
            <a:r>
              <a:rPr lang="en-US" dirty="0" smtClean="0">
                <a:sym typeface="Symbol"/>
              </a:rPr>
              <a:t>[</a:t>
            </a:r>
            <a:r>
              <a:rPr lang="sr-Latn-CS" dirty="0" smtClean="0">
                <a:sym typeface="Symbol"/>
              </a:rPr>
              <a:t>111</a:t>
            </a:r>
            <a:r>
              <a:rPr lang="en-US" dirty="0" smtClean="0">
                <a:sym typeface="Symbol"/>
              </a:rPr>
              <a:t>]</a:t>
            </a:r>
            <a:r>
              <a:rPr lang="sr-Latn-CS" dirty="0" smtClean="0">
                <a:sym typeface="Symbol"/>
              </a:rPr>
              <a:t>.</a:t>
            </a:r>
          </a:p>
          <a:p>
            <a:pPr eaLnBrk="1" hangingPunct="1">
              <a:defRPr/>
            </a:pPr>
            <a:endParaRPr lang="sr-Latn-CS" dirty="0" smtClean="0">
              <a:sym typeface="Symbol"/>
            </a:endParaRPr>
          </a:p>
          <a:p>
            <a:pPr eaLnBrk="1" hangingPunct="1">
              <a:defRPr/>
            </a:pPr>
            <a:r>
              <a:rPr lang="sr-Latn-CS" dirty="0" smtClean="0">
                <a:sym typeface="Symbol"/>
              </a:rPr>
              <a:t>Ako kontroler redom, u pravilnim vremenskim intervalima postavlja vektore od </a:t>
            </a:r>
            <a:r>
              <a:rPr lang="en-US" b="1" dirty="0" smtClean="0">
                <a:sym typeface="Symbol"/>
              </a:rPr>
              <a:t>V</a:t>
            </a:r>
            <a:r>
              <a:rPr lang="en-US" b="1" baseline="-25000" dirty="0" smtClean="0">
                <a:sym typeface="Symbol"/>
              </a:rPr>
              <a:t>1</a:t>
            </a:r>
            <a:r>
              <a:rPr lang="sr-Latn-CS" dirty="0" smtClean="0">
                <a:sym typeface="Symbol"/>
              </a:rPr>
              <a:t> do </a:t>
            </a:r>
            <a:r>
              <a:rPr lang="en-US" b="1" dirty="0" smtClean="0">
                <a:sym typeface="Symbol"/>
              </a:rPr>
              <a:t>V</a:t>
            </a:r>
            <a:r>
              <a:rPr lang="en-US" b="1" baseline="-25000" dirty="0" smtClean="0">
                <a:sym typeface="Symbol"/>
              </a:rPr>
              <a:t>6</a:t>
            </a:r>
            <a:r>
              <a:rPr lang="sr-Latn-CS" b="1" dirty="0" smtClean="0">
                <a:sym typeface="Symbol"/>
              </a:rPr>
              <a:t> </a:t>
            </a:r>
            <a:r>
              <a:rPr lang="sr-Latn-CS" dirty="0" smtClean="0">
                <a:sym typeface="Symbol"/>
              </a:rPr>
              <a:t>dobiće se ravnomerno rotiranje naponskog vektora u 6 koraka. Ovakvo napajanje se naziva napajanje u 6 koraka (</a:t>
            </a:r>
            <a:r>
              <a:rPr lang="sr-Latn-CS" i="1" dirty="0" smtClean="0">
                <a:sym typeface="Symbol"/>
              </a:rPr>
              <a:t>six step</a:t>
            </a:r>
            <a:r>
              <a:rPr lang="sr-Latn-CS" dirty="0" smtClean="0">
                <a:sym typeface="Symbol"/>
              </a:rPr>
              <a:t>) koristi često za generisanje napona pri većim brzinama obrtanja. Može se pokazati da je amplituda prvog harmonika ovako generisanog napona veća u odnosu na bilo koju drugu tehniku. Promene napona su nagle i grube ali na višim učestanostima motor i opterećenje mogu kompenzovati efekat “koračanja” i skokovitu promenu momenta.</a:t>
            </a:r>
          </a:p>
          <a:p>
            <a:pPr eaLnBrk="1" hangingPunct="1">
              <a:defRPr/>
            </a:pPr>
            <a:endParaRPr lang="sr-Latn-CS" dirty="0" smtClean="0">
              <a:sym typeface="Symbol"/>
            </a:endParaRPr>
          </a:p>
          <a:p>
            <a:pPr eaLnBrk="1" hangingPunct="1">
              <a:defRPr/>
            </a:pPr>
            <a:endParaRPr lang="sr-Latn-CS" dirty="0" smtClean="0">
              <a:sym typeface="Symbol"/>
            </a:endParaRPr>
          </a:p>
          <a:p>
            <a:pPr eaLnBrk="1" hangingPunct="1">
              <a:defRPr/>
            </a:pPr>
            <a:r>
              <a:rPr lang="sr-Latn-CS" dirty="0" smtClean="0">
                <a:sym typeface="Symbol"/>
              </a:rPr>
              <a:t>Tehnika prostorno-vektorske modulacije ili SVM (</a:t>
            </a:r>
            <a:r>
              <a:rPr lang="sr-Latn-CS" i="1" dirty="0" smtClean="0">
                <a:sym typeface="Symbol"/>
              </a:rPr>
              <a:t>space vector modulation</a:t>
            </a:r>
            <a:r>
              <a:rPr lang="sr-Latn-CS" dirty="0" smtClean="0">
                <a:sym typeface="Symbol"/>
              </a:rPr>
              <a:t>) je superiorna u odnosu na prirodnu sinusnu modulaciju i druge tehnike pre svega zato što je za isti napon jednosmernog međukola, moguće dobiti za oko 16% veću amplitudu međufaznog napona nego sa prirodnom sinusnom modulacijom, a pored toga metoda je izuzetno jednostavna i pogodna za realizaciju u današnjim mikrokontrolerima koji po pravilu imaju periferije tajmerskog tipa veoma korisne za realizaciju ovakvog algoritma.</a:t>
            </a:r>
            <a:endParaRPr lang="en-US" dirty="0" smtClean="0">
              <a:sym typeface="Symbol"/>
            </a:endParaRPr>
          </a:p>
          <a:p>
            <a:pPr eaLnBrk="1" hangingPunct="1">
              <a:defRPr/>
            </a:pPr>
            <a:endParaRPr lang="en-US" dirty="0" smtClean="0">
              <a:sym typeface="Symbol"/>
            </a:endParaRPr>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63</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smtClean="0"/>
          </a:p>
          <a:p>
            <a:r>
              <a:rPr lang="x-none" dirty="0" smtClean="0"/>
              <a:t>Pretvarač kao na slici se naziva </a:t>
            </a:r>
            <a:r>
              <a:rPr lang="x-none" b="1" dirty="0" smtClean="0"/>
              <a:t>most</a:t>
            </a:r>
            <a:r>
              <a:rPr lang="x-none" dirty="0" smtClean="0"/>
              <a:t> ili </a:t>
            </a:r>
            <a:r>
              <a:rPr lang="x-none" b="1" dirty="0" smtClean="0"/>
              <a:t>H-most</a:t>
            </a:r>
            <a:r>
              <a:rPr lang="x-none" dirty="0" smtClean="0"/>
              <a:t> i može da radi u sva četiri kvadranta, odnosno može da dovede na motor</a:t>
            </a:r>
            <a:r>
              <a:rPr lang="x-none" baseline="0" dirty="0" smtClean="0"/>
              <a:t> srednji napon bilo koje vrednosti između </a:t>
            </a:r>
            <a:r>
              <a:rPr lang="x-none" b="1" baseline="0" dirty="0" smtClean="0"/>
              <a:t>+V</a:t>
            </a:r>
            <a:r>
              <a:rPr lang="x-none" b="1" baseline="-25000" dirty="0" smtClean="0"/>
              <a:t>dc</a:t>
            </a:r>
            <a:r>
              <a:rPr lang="x-none" b="1" baseline="0" dirty="0" smtClean="0"/>
              <a:t> </a:t>
            </a:r>
            <a:r>
              <a:rPr lang="x-none" baseline="0" dirty="0" smtClean="0"/>
              <a:t>i </a:t>
            </a:r>
            <a:r>
              <a:rPr lang="x-none" b="1" baseline="0" dirty="0" smtClean="0"/>
              <a:t>–V</a:t>
            </a:r>
            <a:r>
              <a:rPr lang="x-none" b="1" baseline="-25000" dirty="0" smtClean="0"/>
              <a:t>dc</a:t>
            </a:r>
            <a:r>
              <a:rPr lang="x-none" b="1" baseline="0" dirty="0" smtClean="0"/>
              <a:t> </a:t>
            </a:r>
            <a:r>
              <a:rPr lang="x-none" baseline="0" dirty="0" smtClean="0"/>
              <a:t>i to uz oba smera struje kroz motor. Pozitivan smer struje kroz motor je usvojen od njegovog + polala ka – polu (oznake na slici). </a:t>
            </a:r>
          </a:p>
          <a:p>
            <a:endParaRPr lang="x-none" baseline="0" dirty="0" smtClean="0"/>
          </a:p>
          <a:p>
            <a:r>
              <a:rPr lang="x-none" baseline="0" dirty="0" smtClean="0"/>
              <a:t>Pri negativnom smeru struje motor radi kao generator i mehaničku energiju pretvara u električnu ukoliko je spojen na izvor. Ponovo, ako su prekidači uključeni tako da je motor spojen na izvor, ovaj smer podrazumeva da struja teče ka izvoru. </a:t>
            </a:r>
          </a:p>
          <a:p>
            <a:endParaRPr lang="x-none" baseline="0" dirty="0" smtClean="0"/>
          </a:p>
          <a:p>
            <a:r>
              <a:rPr lang="x-none" baseline="0" dirty="0" smtClean="0"/>
              <a:t>Da bi se pomoću impulsno-širinske modulacije ostvario promenljiv srednji napon 0 do </a:t>
            </a:r>
            <a:r>
              <a:rPr lang="x-none" b="0" baseline="0" dirty="0" smtClean="0"/>
              <a:t>+V</a:t>
            </a:r>
            <a:r>
              <a:rPr lang="x-none" b="0" baseline="-25000" dirty="0" smtClean="0"/>
              <a:t>dc </a:t>
            </a:r>
            <a:r>
              <a:rPr lang="x-none" baseline="0" dirty="0" smtClean="0"/>
              <a:t>, nužno je ostvariti uslove da na motoru u jednom delu periode PWM bude napon  </a:t>
            </a:r>
            <a:r>
              <a:rPr lang="x-none" b="0" baseline="0" dirty="0" smtClean="0"/>
              <a:t>+V</a:t>
            </a:r>
            <a:r>
              <a:rPr lang="x-none" b="0" baseline="-25000" dirty="0" smtClean="0"/>
              <a:t>dc </a:t>
            </a:r>
            <a:r>
              <a:rPr lang="x-none" baseline="0" dirty="0" smtClean="0"/>
              <a:t>, a da u drugom delu bude 0. Da bi se ostvario promenljiv srednji napon 0 do </a:t>
            </a:r>
            <a:r>
              <a:rPr lang="x-none" b="0" baseline="0" dirty="0" smtClean="0"/>
              <a:t>–V</a:t>
            </a:r>
            <a:r>
              <a:rPr lang="x-none" b="0" baseline="-25000" dirty="0" smtClean="0"/>
              <a:t>dc</a:t>
            </a:r>
            <a:r>
              <a:rPr lang="x-none" b="0" baseline="0" dirty="0" smtClean="0"/>
              <a:t> </a:t>
            </a:r>
            <a:r>
              <a:rPr lang="x-none" baseline="0" dirty="0" smtClean="0"/>
              <a:t>, nužno je ostvariti uslove da na motoru u jednom delu periode PWM bude napon  </a:t>
            </a:r>
            <a:r>
              <a:rPr lang="x-none" b="0" baseline="0" dirty="0" smtClean="0"/>
              <a:t>–V</a:t>
            </a:r>
            <a:r>
              <a:rPr lang="x-none" b="0" baseline="-25000" dirty="0" smtClean="0"/>
              <a:t>dc</a:t>
            </a:r>
            <a:r>
              <a:rPr lang="x-none" b="0" baseline="0" dirty="0" smtClean="0"/>
              <a:t> </a:t>
            </a:r>
            <a:r>
              <a:rPr lang="x-none" baseline="0" dirty="0" smtClean="0"/>
              <a:t>, a da u drugom delu bude 0. Dakle, potrebno je da most, </a:t>
            </a:r>
            <a:r>
              <a:rPr lang="x-none" u="sng" baseline="0" dirty="0" smtClean="0"/>
              <a:t>uz oba smera struje</a:t>
            </a:r>
            <a:r>
              <a:rPr lang="x-none" u="none" baseline="0" dirty="0" smtClean="0"/>
              <a:t>, može (na motoru) da </a:t>
            </a:r>
            <a:r>
              <a:rPr lang="x-none" baseline="0" dirty="0" smtClean="0"/>
              <a:t>ostvariti napone : </a:t>
            </a:r>
            <a:r>
              <a:rPr lang="x-none" b="0" baseline="0" dirty="0" smtClean="0"/>
              <a:t>+V</a:t>
            </a:r>
            <a:r>
              <a:rPr lang="x-none" b="0" baseline="-25000" dirty="0" smtClean="0"/>
              <a:t>dc </a:t>
            </a:r>
            <a:r>
              <a:rPr lang="x-none" baseline="0" dirty="0" smtClean="0"/>
              <a:t>, 0  i </a:t>
            </a:r>
            <a:r>
              <a:rPr lang="x-none" b="0" baseline="0" dirty="0" smtClean="0"/>
              <a:t>–V</a:t>
            </a:r>
            <a:r>
              <a:rPr lang="x-none" b="0" baseline="-25000" dirty="0" smtClean="0"/>
              <a:t>dc</a:t>
            </a:r>
            <a:r>
              <a:rPr lang="x-none" b="0" baseline="0" dirty="0" smtClean="0"/>
              <a:t> </a:t>
            </a:r>
            <a:r>
              <a:rPr lang="x-none" baseline="0" dirty="0" smtClean="0"/>
              <a:t>.</a:t>
            </a:r>
          </a:p>
          <a:p>
            <a:endParaRPr lang="x-none" baseline="0" dirty="0" smtClean="0"/>
          </a:p>
          <a:p>
            <a:r>
              <a:rPr lang="x-none" baseline="0" dirty="0" smtClean="0"/>
              <a:t>Tačnije, širinskom modulacijom se može dobiti promenljiva vrednost srednjeg napon između </a:t>
            </a:r>
            <a:r>
              <a:rPr lang="x-none" b="0" baseline="0" dirty="0" smtClean="0"/>
              <a:t>+V</a:t>
            </a:r>
            <a:r>
              <a:rPr lang="x-none" b="0" baseline="-25000" dirty="0" smtClean="0"/>
              <a:t>dc </a:t>
            </a:r>
            <a:r>
              <a:rPr lang="x-none" baseline="0" dirty="0" smtClean="0"/>
              <a:t>i </a:t>
            </a:r>
            <a:r>
              <a:rPr lang="x-none" b="0" baseline="0" dirty="0" smtClean="0"/>
              <a:t>–V</a:t>
            </a:r>
            <a:r>
              <a:rPr lang="x-none" b="0" baseline="-25000" dirty="0" smtClean="0"/>
              <a:t>dc</a:t>
            </a:r>
            <a:r>
              <a:rPr lang="x-none" b="0" baseline="0" dirty="0" smtClean="0"/>
              <a:t> </a:t>
            </a:r>
            <a:r>
              <a:rPr lang="x-none" baseline="0" dirty="0" smtClean="0"/>
              <a:t>i bez nultog napona (u jednom delu periode PWM da na motoru bude </a:t>
            </a:r>
            <a:r>
              <a:rPr lang="x-none" b="0" baseline="0" dirty="0" smtClean="0"/>
              <a:t>+V</a:t>
            </a:r>
            <a:r>
              <a:rPr lang="x-none" b="0" baseline="-25000" dirty="0" smtClean="0"/>
              <a:t>dc </a:t>
            </a:r>
            <a:r>
              <a:rPr lang="x-none" baseline="0" dirty="0" smtClean="0"/>
              <a:t>, a u drugom </a:t>
            </a:r>
            <a:r>
              <a:rPr lang="x-none" b="0" baseline="0" dirty="0" smtClean="0"/>
              <a:t>–V</a:t>
            </a:r>
            <a:r>
              <a:rPr lang="x-none" b="0" baseline="-25000" dirty="0" smtClean="0"/>
              <a:t>dc</a:t>
            </a:r>
            <a:r>
              <a:rPr lang="x-none" baseline="0" dirty="0" smtClean="0"/>
              <a:t>. Ovakav način upravljana se naziva </a:t>
            </a:r>
            <a:r>
              <a:rPr lang="x-none" b="1" baseline="0" dirty="0" smtClean="0"/>
              <a:t>simetrično upravljanje mostom </a:t>
            </a:r>
            <a:r>
              <a:rPr lang="x-none" baseline="0" dirty="0" smtClean="0"/>
              <a:t>i opisano je kasnije.</a:t>
            </a:r>
          </a:p>
          <a:p>
            <a:endParaRPr lang="x-none" baseline="0" dirty="0" smtClean="0"/>
          </a:p>
          <a:p>
            <a:r>
              <a:rPr lang="x-none" baseline="0" dirty="0" smtClean="0"/>
              <a:t>Pri pozitivnom smeru struje </a:t>
            </a:r>
            <a:r>
              <a:rPr lang="x-none" b="1" baseline="0" dirty="0" smtClean="0"/>
              <a:t>v</a:t>
            </a:r>
            <a:r>
              <a:rPr lang="x-none" b="1" baseline="-25000" dirty="0" smtClean="0"/>
              <a:t>a</a:t>
            </a:r>
            <a:r>
              <a:rPr lang="x-none" baseline="0" dirty="0" smtClean="0"/>
              <a:t> je jednako </a:t>
            </a:r>
            <a:r>
              <a:rPr lang="x-none" b="1" baseline="0" dirty="0" smtClean="0"/>
              <a:t>+V</a:t>
            </a:r>
            <a:r>
              <a:rPr lang="x-none" b="1" baseline="-25000" dirty="0" smtClean="0"/>
              <a:t>dc </a:t>
            </a:r>
            <a:r>
              <a:rPr lang="x-none" baseline="0" dirty="0" smtClean="0"/>
              <a:t>kada su uključeni </a:t>
            </a:r>
            <a:r>
              <a:rPr lang="x-none" b="1" baseline="0" dirty="0" smtClean="0"/>
              <a:t>T1 i T4</a:t>
            </a:r>
            <a:r>
              <a:rPr lang="x-none"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x-none" baseline="0" dirty="0" smtClean="0"/>
              <a:t> 		  </a:t>
            </a:r>
            <a:r>
              <a:rPr lang="x-none" b="1" baseline="0" dirty="0" smtClean="0"/>
              <a:t>v</a:t>
            </a:r>
            <a:r>
              <a:rPr lang="x-none" b="1" baseline="-25000" dirty="0" smtClean="0"/>
              <a:t>a</a:t>
            </a:r>
            <a:r>
              <a:rPr lang="x-none" baseline="0" dirty="0" smtClean="0"/>
              <a:t> je </a:t>
            </a:r>
            <a:r>
              <a:rPr lang="x-none" b="1" baseline="0" dirty="0" smtClean="0"/>
              <a:t>nula</a:t>
            </a:r>
            <a:r>
              <a:rPr lang="x-none" baseline="0" dirty="0" smtClean="0"/>
              <a:t> kada vode </a:t>
            </a:r>
            <a:r>
              <a:rPr lang="x-none" b="1" baseline="0" dirty="0" smtClean="0"/>
              <a:t>D2 i T4 </a:t>
            </a:r>
            <a:r>
              <a:rPr lang="x-none" baseline="0" dirty="0" smtClean="0"/>
              <a:t>ili  </a:t>
            </a:r>
            <a:r>
              <a:rPr lang="x-none" b="1" baseline="0" dirty="0" smtClean="0"/>
              <a:t>D3 i T1</a:t>
            </a:r>
            <a:r>
              <a:rPr lang="x-none" baseline="0" dirty="0" smtClean="0"/>
              <a:t>;</a:t>
            </a:r>
          </a:p>
          <a:p>
            <a:r>
              <a:rPr lang="x-none" baseline="0" dirty="0" smtClean="0"/>
              <a:t>		  </a:t>
            </a:r>
            <a:r>
              <a:rPr lang="x-none" b="1" baseline="0" dirty="0" smtClean="0"/>
              <a:t>v</a:t>
            </a:r>
            <a:r>
              <a:rPr lang="x-none" b="1" baseline="-25000" dirty="0" smtClean="0"/>
              <a:t>a</a:t>
            </a:r>
            <a:r>
              <a:rPr lang="x-none" baseline="0" dirty="0" smtClean="0"/>
              <a:t> je jednako </a:t>
            </a:r>
            <a:r>
              <a:rPr lang="x-none" b="1" baseline="0" dirty="0" smtClean="0"/>
              <a:t>–V</a:t>
            </a:r>
            <a:r>
              <a:rPr lang="x-none" b="1" baseline="-25000" dirty="0" smtClean="0"/>
              <a:t>dc</a:t>
            </a:r>
            <a:r>
              <a:rPr lang="x-none" b="1" baseline="0" dirty="0" smtClean="0"/>
              <a:t> </a:t>
            </a:r>
            <a:r>
              <a:rPr lang="x-none" baseline="0" dirty="0" smtClean="0"/>
              <a:t>kada su uključene </a:t>
            </a:r>
            <a:r>
              <a:rPr lang="x-none" b="1" baseline="0" dirty="0" smtClean="0"/>
              <a:t>D2 i D3</a:t>
            </a:r>
            <a:r>
              <a:rPr lang="x-none" baseline="0" dirty="0" smtClean="0"/>
              <a:t>.</a:t>
            </a:r>
          </a:p>
          <a:p>
            <a:endParaRPr lang="x-none" dirty="0" smtClean="0"/>
          </a:p>
          <a:p>
            <a:r>
              <a:rPr lang="x-none" baseline="0" dirty="0" smtClean="0"/>
              <a:t>Pri negativnom smeru struje </a:t>
            </a:r>
            <a:r>
              <a:rPr lang="x-none" b="1" baseline="0" dirty="0" smtClean="0"/>
              <a:t>v</a:t>
            </a:r>
            <a:r>
              <a:rPr lang="x-none" b="1" baseline="-25000" dirty="0" smtClean="0"/>
              <a:t>a</a:t>
            </a:r>
            <a:r>
              <a:rPr lang="x-none" baseline="0" dirty="0" smtClean="0"/>
              <a:t> je jednako </a:t>
            </a:r>
            <a:r>
              <a:rPr lang="x-none" b="1" baseline="0" dirty="0" smtClean="0"/>
              <a:t>+V</a:t>
            </a:r>
            <a:r>
              <a:rPr lang="x-none" b="0" baseline="-25000" dirty="0" smtClean="0"/>
              <a:t>dc </a:t>
            </a:r>
            <a:r>
              <a:rPr lang="x-none" baseline="0" dirty="0" smtClean="0"/>
              <a:t>kada su uključeni </a:t>
            </a:r>
            <a:r>
              <a:rPr lang="x-none" b="1" baseline="0" dirty="0" smtClean="0"/>
              <a:t>D1 i D4</a:t>
            </a:r>
            <a:r>
              <a:rPr lang="x-none"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x-none" baseline="0" dirty="0" smtClean="0"/>
              <a:t> 		   </a:t>
            </a:r>
            <a:r>
              <a:rPr lang="x-none" b="1" baseline="0" dirty="0" smtClean="0"/>
              <a:t>v</a:t>
            </a:r>
            <a:r>
              <a:rPr lang="x-none" b="1" baseline="-25000" dirty="0" smtClean="0"/>
              <a:t>a</a:t>
            </a:r>
            <a:r>
              <a:rPr lang="x-none" baseline="0" dirty="0" smtClean="0"/>
              <a:t> je </a:t>
            </a:r>
            <a:r>
              <a:rPr lang="x-none" b="1" baseline="0" dirty="0" smtClean="0"/>
              <a:t>nula</a:t>
            </a:r>
            <a:r>
              <a:rPr lang="x-none" baseline="0" dirty="0" smtClean="0"/>
              <a:t> kada vode </a:t>
            </a:r>
            <a:r>
              <a:rPr lang="x-none" b="1" baseline="0" dirty="0" smtClean="0"/>
              <a:t>T2 i D4 </a:t>
            </a:r>
            <a:r>
              <a:rPr lang="x-none" baseline="0" dirty="0" smtClean="0"/>
              <a:t>ili  </a:t>
            </a:r>
            <a:r>
              <a:rPr lang="x-none" b="1" baseline="0" dirty="0" smtClean="0"/>
              <a:t>D1 i T3</a:t>
            </a:r>
            <a:r>
              <a:rPr lang="x-none" baseline="0" dirty="0" smtClean="0"/>
              <a:t>;</a:t>
            </a:r>
          </a:p>
          <a:p>
            <a:r>
              <a:rPr lang="x-none" baseline="0" dirty="0" smtClean="0"/>
              <a:t>		   </a:t>
            </a:r>
            <a:r>
              <a:rPr lang="x-none" b="1" baseline="0" dirty="0" smtClean="0"/>
              <a:t>v</a:t>
            </a:r>
            <a:r>
              <a:rPr lang="x-none" b="1" baseline="-25000" dirty="0" smtClean="0"/>
              <a:t>a</a:t>
            </a:r>
            <a:r>
              <a:rPr lang="x-none" baseline="0" dirty="0" smtClean="0"/>
              <a:t> je jednako </a:t>
            </a:r>
            <a:r>
              <a:rPr lang="x-none" b="1" baseline="0" dirty="0" smtClean="0"/>
              <a:t>–V</a:t>
            </a:r>
            <a:r>
              <a:rPr lang="x-none" b="1" baseline="-25000" dirty="0" smtClean="0"/>
              <a:t>dc</a:t>
            </a:r>
            <a:r>
              <a:rPr lang="x-none" b="1" baseline="0" dirty="0" smtClean="0"/>
              <a:t> </a:t>
            </a:r>
            <a:r>
              <a:rPr lang="x-none" baseline="0" dirty="0" smtClean="0"/>
              <a:t>kada su uključeni </a:t>
            </a:r>
            <a:r>
              <a:rPr lang="x-none" b="1" baseline="0" dirty="0" smtClean="0"/>
              <a:t>T2 i T3</a:t>
            </a:r>
            <a:r>
              <a:rPr lang="x-none" baseline="0" dirty="0" smtClean="0"/>
              <a:t>.</a:t>
            </a:r>
          </a:p>
          <a:p>
            <a:endParaRPr lang="x-none" baseline="0" dirty="0" smtClean="0"/>
          </a:p>
          <a:p>
            <a:r>
              <a:rPr lang="x-none" baseline="0" dirty="0" smtClean="0"/>
              <a:t>Na narednim slajdovima su ilustrovani načini dobijanja sve tri moguće trenutne vrednosti napona na motoru pri pozitivnom i negativnom smeru struje. Korisnik kontroliše uključivanje i isključivanje tranzistora T1 do T4, dok se diode uključuju i isključuju same zavisno od uslova u kolu. </a:t>
            </a:r>
          </a:p>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9</a:t>
            </a:fld>
            <a:endParaRPr lang="en-GB"/>
          </a:p>
        </p:txBody>
      </p:sp>
    </p:spTree>
    <p:extLst>
      <p:ext uri="{BB962C8B-B14F-4D97-AF65-F5344CB8AC3E}">
        <p14:creationId xmlns="" xmlns:p14="http://schemas.microsoft.com/office/powerpoint/2010/main" val="27263538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eaLnBrk="1" hangingPunct="1">
              <a:defRPr/>
            </a:pPr>
            <a:r>
              <a:rPr lang="sr-Latn-CS" dirty="0" smtClean="0"/>
              <a:t>Prirodna sinusna modulacija podrazumeva generisanje tri sinusoide trofaznog sistema pomoću PWM. Drugi pristup namajanja asinhronih i PMS motora je da se sva tri fazna napona posmatraju jedinstveno, preciznije</a:t>
            </a:r>
            <a:r>
              <a:rPr lang="en-US" dirty="0" smtClean="0"/>
              <a:t>,</a:t>
            </a:r>
            <a:r>
              <a:rPr lang="sr-Latn-CS" dirty="0" smtClean="0"/>
              <a:t> da se posmatra vektor napona statora u </a:t>
            </a:r>
            <a:r>
              <a:rPr lang="sr-Latn-CS" b="1" i="1" dirty="0" smtClean="0">
                <a:sym typeface="Symbol"/>
              </a:rPr>
              <a:t>-  </a:t>
            </a:r>
            <a:r>
              <a:rPr lang="sr-Latn-CS" dirty="0" smtClean="0">
                <a:sym typeface="Symbol"/>
              </a:rPr>
              <a:t>koordinatnom sistemu. Osa </a:t>
            </a:r>
            <a:r>
              <a:rPr lang="sr-Latn-CS" b="1" i="1" dirty="0" smtClean="0">
                <a:sym typeface="Symbol"/>
              </a:rPr>
              <a:t> </a:t>
            </a:r>
            <a:r>
              <a:rPr lang="sr-Latn-CS" dirty="0" smtClean="0">
                <a:sym typeface="Symbol"/>
              </a:rPr>
              <a:t>je u pravcu namotaja </a:t>
            </a:r>
            <a:r>
              <a:rPr lang="sr-Latn-CS" b="1" dirty="0" smtClean="0">
                <a:sym typeface="Symbol"/>
              </a:rPr>
              <a:t>A</a:t>
            </a:r>
            <a:r>
              <a:rPr lang="sr-Latn-CS" dirty="0" smtClean="0">
                <a:sym typeface="Symbol"/>
              </a:rPr>
              <a:t>, a </a:t>
            </a:r>
            <a:r>
              <a:rPr lang="sr-Latn-CS" b="1" i="1" dirty="0" smtClean="0">
                <a:sym typeface="Symbol"/>
              </a:rPr>
              <a:t> </a:t>
            </a:r>
            <a:r>
              <a:rPr lang="sr-Latn-CS" dirty="0" smtClean="0">
                <a:sym typeface="Symbol"/>
              </a:rPr>
              <a:t> osa je normalna na nju u smeru kazaljke na satu.</a:t>
            </a:r>
          </a:p>
          <a:p>
            <a:pPr eaLnBrk="1" hangingPunct="1">
              <a:defRPr/>
            </a:pPr>
            <a:endParaRPr lang="sr-Latn-CS" dirty="0" smtClean="0">
              <a:sym typeface="Symbol"/>
            </a:endParaRPr>
          </a:p>
          <a:p>
            <a:pPr eaLnBrk="1" hangingPunct="1">
              <a:defRPr/>
            </a:pPr>
            <a:r>
              <a:rPr lang="sr-Latn-CS" dirty="0" smtClean="0">
                <a:sym typeface="Symbol"/>
              </a:rPr>
              <a:t>Pomoću tri para prekidača od kojih svaki može da bude u jednom od dva moguća stanja, moguće je napraviti ukupno 2</a:t>
            </a:r>
            <a:r>
              <a:rPr lang="sr-Latn-CS" baseline="30000" dirty="0" smtClean="0">
                <a:sym typeface="Symbol"/>
              </a:rPr>
              <a:t>3</a:t>
            </a:r>
            <a:r>
              <a:rPr lang="sr-Latn-CS" dirty="0" smtClean="0">
                <a:sym typeface="Symbol"/>
              </a:rPr>
              <a:t>=8 mogućih kombinacija na motoru. Na primer, kad je S</a:t>
            </a:r>
            <a:r>
              <a:rPr lang="sr-Latn-CS" baseline="-25000" dirty="0" smtClean="0">
                <a:sym typeface="Symbol"/>
              </a:rPr>
              <a:t>A</a:t>
            </a:r>
            <a:r>
              <a:rPr lang="sr-Latn-CS" dirty="0" smtClean="0">
                <a:sym typeface="Symbol"/>
              </a:rPr>
              <a:t>=1 (uključen gornji prekidač, isključen donji), S</a:t>
            </a:r>
            <a:r>
              <a:rPr lang="sr-Latn-CS" baseline="-25000" dirty="0" smtClean="0">
                <a:sym typeface="Symbol"/>
              </a:rPr>
              <a:t>B</a:t>
            </a:r>
            <a:r>
              <a:rPr lang="sr-Latn-CS" dirty="0" smtClean="0">
                <a:sym typeface="Symbol"/>
              </a:rPr>
              <a:t>=0 i S</a:t>
            </a:r>
            <a:r>
              <a:rPr lang="sr-Latn-CS" baseline="-25000" dirty="0" smtClean="0">
                <a:sym typeface="Symbol"/>
              </a:rPr>
              <a:t>C</a:t>
            </a:r>
            <a:r>
              <a:rPr lang="sr-Latn-CS" dirty="0" smtClean="0">
                <a:sym typeface="Symbol"/>
              </a:rPr>
              <a:t>=0, generiše se naponski vektor prema namotaju </a:t>
            </a:r>
            <a:r>
              <a:rPr lang="sr-Latn-CS" b="1" dirty="0" smtClean="0">
                <a:sym typeface="Symbol"/>
              </a:rPr>
              <a:t>A</a:t>
            </a:r>
            <a:r>
              <a:rPr lang="sr-Latn-CS" dirty="0" smtClean="0">
                <a:sym typeface="Symbol"/>
              </a:rPr>
              <a:t>, označen oznakom </a:t>
            </a:r>
            <a:r>
              <a:rPr lang="en-US" b="1" dirty="0" smtClean="0">
                <a:sym typeface="Symbol"/>
              </a:rPr>
              <a:t>V</a:t>
            </a:r>
            <a:r>
              <a:rPr lang="en-US" b="1" baseline="-25000" dirty="0" smtClean="0">
                <a:sym typeface="Symbol"/>
              </a:rPr>
              <a:t>1 </a:t>
            </a:r>
            <a:r>
              <a:rPr lang="en-US" dirty="0" smtClean="0">
                <a:sym typeface="Symbol"/>
              </a:rPr>
              <a:t>[</a:t>
            </a:r>
            <a:r>
              <a:rPr lang="sr-Latn-CS" dirty="0" smtClean="0">
                <a:sym typeface="Symbol"/>
              </a:rPr>
              <a:t>100</a:t>
            </a:r>
            <a:r>
              <a:rPr lang="en-US" dirty="0" smtClean="0">
                <a:sym typeface="Symbol"/>
              </a:rPr>
              <a:t>] u </a:t>
            </a:r>
            <a:r>
              <a:rPr lang="en-US" dirty="0" err="1" smtClean="0">
                <a:sym typeface="Symbol"/>
              </a:rPr>
              <a:t>crvenoj</a:t>
            </a:r>
            <a:r>
              <a:rPr lang="en-US" dirty="0" smtClean="0">
                <a:sym typeface="Symbol"/>
              </a:rPr>
              <a:t> </a:t>
            </a:r>
            <a:r>
              <a:rPr lang="en-US" dirty="0" err="1" smtClean="0">
                <a:sym typeface="Symbol"/>
              </a:rPr>
              <a:t>boji</a:t>
            </a:r>
            <a:r>
              <a:rPr lang="sr-Latn-CS" dirty="0" smtClean="0">
                <a:sym typeface="Symbol"/>
              </a:rPr>
              <a:t> (pod</a:t>
            </a:r>
            <a:r>
              <a:rPr lang="sr-Latn-CS" baseline="0" dirty="0" smtClean="0">
                <a:sym typeface="Symbol"/>
              </a:rPr>
              <a:t> uglom 0 u odnosu na  osu)</a:t>
            </a:r>
            <a:r>
              <a:rPr lang="sr-Latn-CS" dirty="0" smtClean="0">
                <a:sym typeface="Symbol"/>
              </a:rPr>
              <a:t>. Takvih kombinacija kontrolnih signala ima ukupno 8. Šest od ovih osam je označeno crvenim </a:t>
            </a:r>
            <a:r>
              <a:rPr lang="en-US" dirty="0" err="1" smtClean="0">
                <a:sym typeface="Symbol"/>
              </a:rPr>
              <a:t>oznakama</a:t>
            </a:r>
            <a:r>
              <a:rPr lang="en-US" dirty="0" smtClean="0">
                <a:sym typeface="Symbol"/>
              </a:rPr>
              <a:t> </a:t>
            </a:r>
            <a:r>
              <a:rPr lang="sr-Latn-CS" dirty="0" smtClean="0">
                <a:sym typeface="Symbol"/>
              </a:rPr>
              <a:t>i pored </a:t>
            </a:r>
            <a:r>
              <a:rPr lang="en-US" b="1" dirty="0" smtClean="0">
                <a:sym typeface="Symbol"/>
              </a:rPr>
              <a:t>V</a:t>
            </a:r>
            <a:r>
              <a:rPr lang="en-US" b="1" baseline="-25000" dirty="0" smtClean="0">
                <a:sym typeface="Symbol"/>
              </a:rPr>
              <a:t>1</a:t>
            </a:r>
            <a:r>
              <a:rPr lang="sr-Latn-CS" dirty="0" smtClean="0">
                <a:sym typeface="Symbol"/>
              </a:rPr>
              <a:t> </a:t>
            </a:r>
            <a:r>
              <a:rPr lang="en-US" dirty="0" smtClean="0">
                <a:sym typeface="Symbol"/>
              </a:rPr>
              <a:t>[</a:t>
            </a:r>
            <a:r>
              <a:rPr lang="sr-Latn-CS" dirty="0" smtClean="0">
                <a:sym typeface="Symbol"/>
              </a:rPr>
              <a:t>100</a:t>
            </a:r>
            <a:r>
              <a:rPr lang="en-US" dirty="0" smtClean="0">
                <a:sym typeface="Symbol"/>
              </a:rPr>
              <a:t>]</a:t>
            </a:r>
            <a:r>
              <a:rPr lang="sr-Latn-CS" dirty="0" smtClean="0">
                <a:sym typeface="Symbol"/>
              </a:rPr>
              <a:t> postoje i </a:t>
            </a:r>
            <a:r>
              <a:rPr lang="en-US" b="1" dirty="0" smtClean="0">
                <a:sym typeface="Symbol"/>
              </a:rPr>
              <a:t>V</a:t>
            </a:r>
            <a:r>
              <a:rPr lang="en-US" b="1" baseline="-25000" dirty="0" smtClean="0">
                <a:sym typeface="Symbol"/>
              </a:rPr>
              <a:t>2</a:t>
            </a:r>
            <a:r>
              <a:rPr lang="sr-Latn-CS" dirty="0" smtClean="0">
                <a:sym typeface="Symbol"/>
              </a:rPr>
              <a:t> </a:t>
            </a:r>
            <a:r>
              <a:rPr lang="en-US" dirty="0" smtClean="0">
                <a:sym typeface="Symbol"/>
              </a:rPr>
              <a:t>[</a:t>
            </a:r>
            <a:r>
              <a:rPr lang="sr-Latn-CS" dirty="0" smtClean="0">
                <a:sym typeface="Symbol"/>
              </a:rPr>
              <a:t>110</a:t>
            </a:r>
            <a:r>
              <a:rPr lang="en-US" dirty="0" smtClean="0">
                <a:sym typeface="Symbol"/>
              </a:rPr>
              <a:t>]</a:t>
            </a:r>
            <a:r>
              <a:rPr lang="sr-Latn-CS" dirty="0" smtClean="0">
                <a:sym typeface="Symbol"/>
              </a:rPr>
              <a:t> (pod</a:t>
            </a:r>
            <a:r>
              <a:rPr lang="sr-Latn-CS" baseline="0" dirty="0" smtClean="0">
                <a:sym typeface="Symbol"/>
              </a:rPr>
              <a:t> uglom 60 u odnosu na  osu) </a:t>
            </a:r>
            <a:r>
              <a:rPr lang="sr-Latn-CS" dirty="0" smtClean="0">
                <a:sym typeface="Symbol"/>
              </a:rPr>
              <a:t>, </a:t>
            </a:r>
            <a:r>
              <a:rPr lang="en-US" b="1" dirty="0" smtClean="0">
                <a:sym typeface="Symbol"/>
              </a:rPr>
              <a:t>V</a:t>
            </a:r>
            <a:r>
              <a:rPr lang="en-US" b="1" baseline="-25000" dirty="0" smtClean="0">
                <a:sym typeface="Symbol"/>
              </a:rPr>
              <a:t>3</a:t>
            </a:r>
            <a:r>
              <a:rPr lang="sr-Latn-CS" dirty="0" smtClean="0">
                <a:sym typeface="Symbol"/>
              </a:rPr>
              <a:t> </a:t>
            </a:r>
            <a:r>
              <a:rPr lang="en-US" dirty="0" smtClean="0">
                <a:sym typeface="Symbol"/>
              </a:rPr>
              <a:t>[</a:t>
            </a:r>
            <a:r>
              <a:rPr lang="sr-Latn-CS" dirty="0" smtClean="0">
                <a:sym typeface="Symbol"/>
              </a:rPr>
              <a:t>010</a:t>
            </a:r>
            <a:r>
              <a:rPr lang="en-US" dirty="0" smtClean="0">
                <a:sym typeface="Symbol"/>
              </a:rPr>
              <a:t>]</a:t>
            </a:r>
            <a:r>
              <a:rPr lang="sr-Latn-CS" dirty="0" smtClean="0">
                <a:sym typeface="Symbol"/>
              </a:rPr>
              <a:t> (u smeru </a:t>
            </a:r>
            <a:r>
              <a:rPr lang="sr-Latn-CS" b="1" dirty="0" smtClean="0">
                <a:sym typeface="Symbol"/>
              </a:rPr>
              <a:t>B</a:t>
            </a:r>
            <a:r>
              <a:rPr lang="sr-Latn-CS" dirty="0" smtClean="0">
                <a:sym typeface="Symbol"/>
              </a:rPr>
              <a:t> namotaja, odnosno, </a:t>
            </a:r>
            <a:r>
              <a:rPr lang="sr-Latn-CS" baseline="0" dirty="0" smtClean="0">
                <a:sym typeface="Symbol"/>
              </a:rPr>
              <a:t>120 u odnosu na  osu)</a:t>
            </a:r>
            <a:r>
              <a:rPr lang="sr-Latn-CS" dirty="0" smtClean="0">
                <a:sym typeface="Symbol"/>
              </a:rPr>
              <a:t>, </a:t>
            </a:r>
            <a:r>
              <a:rPr lang="en-US" b="1" dirty="0" smtClean="0">
                <a:sym typeface="Symbol"/>
              </a:rPr>
              <a:t>V</a:t>
            </a:r>
            <a:r>
              <a:rPr lang="en-US" b="1" baseline="-25000" dirty="0" smtClean="0">
                <a:sym typeface="Symbol"/>
              </a:rPr>
              <a:t>4</a:t>
            </a:r>
            <a:r>
              <a:rPr lang="sr-Latn-CS" dirty="0" smtClean="0">
                <a:sym typeface="Symbol"/>
              </a:rPr>
              <a:t> </a:t>
            </a:r>
            <a:r>
              <a:rPr lang="en-US" dirty="0" smtClean="0">
                <a:sym typeface="Symbol"/>
              </a:rPr>
              <a:t>[</a:t>
            </a:r>
            <a:r>
              <a:rPr lang="sr-Latn-CS" dirty="0" smtClean="0">
                <a:sym typeface="Symbol"/>
              </a:rPr>
              <a:t>011</a:t>
            </a:r>
            <a:r>
              <a:rPr lang="en-US" dirty="0" smtClean="0">
                <a:sym typeface="Symbol"/>
              </a:rPr>
              <a:t>]</a:t>
            </a:r>
            <a:r>
              <a:rPr lang="sr-Latn-CS" dirty="0" smtClean="0">
                <a:sym typeface="Symbol"/>
              </a:rPr>
              <a:t> (</a:t>
            </a:r>
            <a:r>
              <a:rPr lang="sr-Latn-CS" baseline="0" dirty="0" smtClean="0">
                <a:sym typeface="Symbol"/>
              </a:rPr>
              <a:t>180 u odnosu na  osu)</a:t>
            </a:r>
            <a:r>
              <a:rPr lang="sr-Latn-CS" dirty="0" smtClean="0">
                <a:sym typeface="Symbol"/>
              </a:rPr>
              <a:t>, , </a:t>
            </a:r>
            <a:r>
              <a:rPr lang="en-US" b="1" dirty="0" smtClean="0">
                <a:sym typeface="Symbol"/>
              </a:rPr>
              <a:t>V</a:t>
            </a:r>
            <a:r>
              <a:rPr lang="en-US" b="1" baseline="-25000" dirty="0" smtClean="0">
                <a:sym typeface="Symbol"/>
              </a:rPr>
              <a:t>5</a:t>
            </a:r>
            <a:r>
              <a:rPr lang="sr-Latn-CS" dirty="0" smtClean="0">
                <a:sym typeface="Symbol"/>
              </a:rPr>
              <a:t> </a:t>
            </a:r>
            <a:r>
              <a:rPr lang="en-US" dirty="0" smtClean="0">
                <a:sym typeface="Symbol"/>
              </a:rPr>
              <a:t>[</a:t>
            </a:r>
            <a:r>
              <a:rPr lang="sr-Latn-CS" dirty="0" smtClean="0">
                <a:sym typeface="Symbol"/>
              </a:rPr>
              <a:t>001</a:t>
            </a:r>
            <a:r>
              <a:rPr lang="en-US" dirty="0" smtClean="0">
                <a:sym typeface="Symbol"/>
              </a:rPr>
              <a:t>]</a:t>
            </a:r>
            <a:r>
              <a:rPr lang="sr-Latn-CS" dirty="0" smtClean="0">
                <a:sym typeface="Symbol"/>
              </a:rPr>
              <a:t> (</a:t>
            </a:r>
            <a:r>
              <a:rPr lang="sr-Latn-CS" baseline="0" dirty="0" smtClean="0">
                <a:sym typeface="Symbol"/>
              </a:rPr>
              <a:t>240) </a:t>
            </a:r>
            <a:r>
              <a:rPr lang="sr-Latn-CS" dirty="0" smtClean="0">
                <a:sym typeface="Symbol"/>
              </a:rPr>
              <a:t>, do </a:t>
            </a:r>
            <a:r>
              <a:rPr lang="en-US" b="1" dirty="0" smtClean="0">
                <a:sym typeface="Symbol"/>
              </a:rPr>
              <a:t>V</a:t>
            </a:r>
            <a:r>
              <a:rPr lang="en-US" b="1" baseline="-25000" dirty="0" smtClean="0">
                <a:sym typeface="Symbol"/>
              </a:rPr>
              <a:t>6</a:t>
            </a:r>
            <a:r>
              <a:rPr lang="en-US" dirty="0" smtClean="0">
                <a:sym typeface="Symbol"/>
              </a:rPr>
              <a:t>[</a:t>
            </a:r>
            <a:r>
              <a:rPr lang="sr-Latn-CS" dirty="0" smtClean="0">
                <a:sym typeface="Symbol"/>
              </a:rPr>
              <a:t>101</a:t>
            </a:r>
            <a:r>
              <a:rPr lang="en-US" dirty="0" smtClean="0">
                <a:sym typeface="Symbol"/>
              </a:rPr>
              <a:t>]</a:t>
            </a:r>
            <a:r>
              <a:rPr lang="sr-Latn-CS" dirty="0" smtClean="0">
                <a:sym typeface="Symbol"/>
              </a:rPr>
              <a:t> (</a:t>
            </a:r>
            <a:r>
              <a:rPr lang="sr-Latn-CS" baseline="0" dirty="0" smtClean="0">
                <a:sym typeface="Symbol"/>
              </a:rPr>
              <a:t>300)</a:t>
            </a:r>
            <a:r>
              <a:rPr lang="sr-Latn-CS" dirty="0" smtClean="0">
                <a:sym typeface="Symbol"/>
              </a:rPr>
              <a:t>. Ovi vektori se nazivaju </a:t>
            </a:r>
            <a:r>
              <a:rPr lang="en-US" dirty="0" err="1" smtClean="0">
                <a:sym typeface="Symbol"/>
              </a:rPr>
              <a:t>akti</a:t>
            </a:r>
            <a:r>
              <a:rPr lang="sr-Latn-CS" dirty="0" smtClean="0">
                <a:sym typeface="Symbol"/>
              </a:rPr>
              <a:t>vnim (ili ne-nultim) vektorima. </a:t>
            </a:r>
            <a:r>
              <a:rPr lang="en-US" dirty="0" smtClean="0">
                <a:sym typeface="Symbol"/>
              </a:rPr>
              <a:t>U </a:t>
            </a:r>
            <a:r>
              <a:rPr lang="sr-Latn-CS" dirty="0" smtClean="0">
                <a:sym typeface="Symbol"/>
              </a:rPr>
              <a:t>u</a:t>
            </a:r>
            <a:r>
              <a:rPr lang="en-US" dirty="0" err="1" smtClean="0">
                <a:sym typeface="Symbol"/>
              </a:rPr>
              <a:t>glastim</a:t>
            </a:r>
            <a:r>
              <a:rPr lang="sr-Latn-CS" dirty="0" smtClean="0">
                <a:sym typeface="Symbol"/>
              </a:rPr>
              <a:t> zagrad</a:t>
            </a:r>
            <a:r>
              <a:rPr lang="en-US" dirty="0" err="1" smtClean="0">
                <a:sym typeface="Symbol"/>
              </a:rPr>
              <a:t>ama</a:t>
            </a:r>
            <a:r>
              <a:rPr lang="sr-Latn-CS" dirty="0" smtClean="0">
                <a:sym typeface="Symbol"/>
              </a:rPr>
              <a:t> su stanja prekidača S</a:t>
            </a:r>
            <a:r>
              <a:rPr lang="sr-Latn-CS" baseline="-25000" dirty="0" smtClean="0">
                <a:sym typeface="Symbol"/>
              </a:rPr>
              <a:t>A</a:t>
            </a:r>
            <a:r>
              <a:rPr lang="en-US" baseline="-25000" dirty="0" smtClean="0">
                <a:sym typeface="Symbol"/>
              </a:rPr>
              <a:t>t</a:t>
            </a:r>
            <a:r>
              <a:rPr lang="sr-Latn-CS" dirty="0" smtClean="0">
                <a:sym typeface="Symbol"/>
              </a:rPr>
              <a:t>, S</a:t>
            </a:r>
            <a:r>
              <a:rPr lang="sr-Latn-CS" baseline="-25000" dirty="0" smtClean="0">
                <a:sym typeface="Symbol"/>
              </a:rPr>
              <a:t>B</a:t>
            </a:r>
            <a:r>
              <a:rPr lang="en-US" baseline="-25000" dirty="0" smtClean="0">
                <a:sym typeface="Symbol"/>
              </a:rPr>
              <a:t>t</a:t>
            </a:r>
            <a:r>
              <a:rPr lang="sr-Latn-CS" dirty="0" smtClean="0">
                <a:sym typeface="Symbol"/>
              </a:rPr>
              <a:t> i S</a:t>
            </a:r>
            <a:r>
              <a:rPr lang="sr-Latn-CS" baseline="-25000" dirty="0" smtClean="0">
                <a:sym typeface="Symbol"/>
              </a:rPr>
              <a:t>C</a:t>
            </a:r>
            <a:r>
              <a:rPr lang="en-US" baseline="-25000" dirty="0" smtClean="0">
                <a:sym typeface="Symbol"/>
              </a:rPr>
              <a:t>t</a:t>
            </a:r>
            <a:r>
              <a:rPr lang="sr-Latn-CS" dirty="0" smtClean="0">
                <a:sym typeface="Symbol"/>
              </a:rPr>
              <a:t>.  Preostala dva vektora se nazivaju nultim vektorima zato što proizvode nulti napon na motoru (kratko spajaju namotaje motora). Ovde su nulti vektori označeni sa </a:t>
            </a:r>
            <a:r>
              <a:rPr lang="en-US" b="1" dirty="0" smtClean="0">
                <a:sym typeface="Symbol"/>
              </a:rPr>
              <a:t>V</a:t>
            </a:r>
            <a:r>
              <a:rPr lang="sr-Latn-CS" b="1" baseline="-25000" dirty="0" smtClean="0">
                <a:sym typeface="Symbol"/>
              </a:rPr>
              <a:t>0</a:t>
            </a:r>
            <a:r>
              <a:rPr lang="sr-Latn-CS" dirty="0" smtClean="0">
                <a:sym typeface="Symbol"/>
              </a:rPr>
              <a:t> </a:t>
            </a:r>
            <a:r>
              <a:rPr lang="en-US" dirty="0" smtClean="0">
                <a:sym typeface="Symbol"/>
              </a:rPr>
              <a:t>[</a:t>
            </a:r>
            <a:r>
              <a:rPr lang="sr-Latn-CS" dirty="0" smtClean="0">
                <a:sym typeface="Symbol"/>
              </a:rPr>
              <a:t>000</a:t>
            </a:r>
            <a:r>
              <a:rPr lang="en-US" dirty="0" smtClean="0">
                <a:sym typeface="Symbol"/>
              </a:rPr>
              <a:t>]</a:t>
            </a:r>
            <a:r>
              <a:rPr lang="sr-Latn-CS" dirty="0" smtClean="0">
                <a:sym typeface="Symbol"/>
              </a:rPr>
              <a:t>  i  </a:t>
            </a:r>
            <a:r>
              <a:rPr lang="en-US" b="1" dirty="0" smtClean="0">
                <a:sym typeface="Symbol"/>
              </a:rPr>
              <a:t>V</a:t>
            </a:r>
            <a:r>
              <a:rPr lang="en-US" b="1" baseline="-25000" dirty="0" smtClean="0">
                <a:sym typeface="Symbol"/>
              </a:rPr>
              <a:t>7</a:t>
            </a:r>
            <a:r>
              <a:rPr lang="sr-Latn-CS" b="1" baseline="-25000" dirty="0" smtClean="0">
                <a:sym typeface="Symbol"/>
              </a:rPr>
              <a:t> </a:t>
            </a:r>
            <a:r>
              <a:rPr lang="en-US" dirty="0" smtClean="0">
                <a:sym typeface="Symbol"/>
              </a:rPr>
              <a:t>[</a:t>
            </a:r>
            <a:r>
              <a:rPr lang="sr-Latn-CS" dirty="0" smtClean="0">
                <a:sym typeface="Symbol"/>
              </a:rPr>
              <a:t>111</a:t>
            </a:r>
            <a:r>
              <a:rPr lang="en-US" dirty="0" smtClean="0">
                <a:sym typeface="Symbol"/>
              </a:rPr>
              <a:t>]</a:t>
            </a:r>
            <a:r>
              <a:rPr lang="sr-Latn-CS" dirty="0" smtClean="0">
                <a:sym typeface="Symbol"/>
              </a:rPr>
              <a:t>.</a:t>
            </a:r>
          </a:p>
          <a:p>
            <a:pPr eaLnBrk="1" hangingPunct="1">
              <a:defRPr/>
            </a:pPr>
            <a:endParaRPr lang="sr-Latn-CS" dirty="0" smtClean="0">
              <a:sym typeface="Symbol"/>
            </a:endParaRPr>
          </a:p>
          <a:p>
            <a:pPr eaLnBrk="1" hangingPunct="1">
              <a:defRPr/>
            </a:pPr>
            <a:r>
              <a:rPr lang="sr-Latn-CS" dirty="0" smtClean="0">
                <a:sym typeface="Symbol"/>
              </a:rPr>
              <a:t>Ako kontroler redom, u pravilnim vremenskim intervalima postavlja vektore od </a:t>
            </a:r>
            <a:r>
              <a:rPr lang="en-US" b="1" dirty="0" smtClean="0">
                <a:sym typeface="Symbol"/>
              </a:rPr>
              <a:t>V</a:t>
            </a:r>
            <a:r>
              <a:rPr lang="en-US" b="1" baseline="-25000" dirty="0" smtClean="0">
                <a:sym typeface="Symbol"/>
              </a:rPr>
              <a:t>1</a:t>
            </a:r>
            <a:r>
              <a:rPr lang="sr-Latn-CS" dirty="0" smtClean="0">
                <a:sym typeface="Symbol"/>
              </a:rPr>
              <a:t> do </a:t>
            </a:r>
            <a:r>
              <a:rPr lang="en-US" b="1" dirty="0" smtClean="0">
                <a:sym typeface="Symbol"/>
              </a:rPr>
              <a:t>V</a:t>
            </a:r>
            <a:r>
              <a:rPr lang="en-US" b="1" baseline="-25000" dirty="0" smtClean="0">
                <a:sym typeface="Symbol"/>
              </a:rPr>
              <a:t>6</a:t>
            </a:r>
            <a:r>
              <a:rPr lang="sr-Latn-CS" b="1" dirty="0" smtClean="0">
                <a:sym typeface="Symbol"/>
              </a:rPr>
              <a:t> </a:t>
            </a:r>
            <a:r>
              <a:rPr lang="sr-Latn-CS" dirty="0" smtClean="0">
                <a:sym typeface="Symbol"/>
              </a:rPr>
              <a:t>dobiće se ravnomerno rotiranje naponskog vektora u 6 koraka. Ovakvo napajanje se naziva napajanje u 6 koraka (</a:t>
            </a:r>
            <a:r>
              <a:rPr lang="sr-Latn-CS" i="1" dirty="0" smtClean="0">
                <a:sym typeface="Symbol"/>
              </a:rPr>
              <a:t>six step</a:t>
            </a:r>
            <a:r>
              <a:rPr lang="sr-Latn-CS" dirty="0" smtClean="0">
                <a:sym typeface="Symbol"/>
              </a:rPr>
              <a:t>) koristi često za generisanje napona pri većim brzinama obrtanja. Oblici signala su isti kao kod šestokoračnog upravljanja dobijenog prirodnom sinusnom modulacijom kao posladnja faza premodulacije. Može se pokazati da je amplituda prvog harmonika ovako generisanog napona veća u odnosu na bilo koju drugu tehniku. Promene napona su nagle i grube ali na višim učestanostima motor i opterećenje mogu kompenzovati efekat “koračanja” i skokovitu promenu momenta.</a:t>
            </a:r>
          </a:p>
          <a:p>
            <a:pPr eaLnBrk="1" hangingPunct="1">
              <a:defRPr/>
            </a:pPr>
            <a:endParaRPr lang="sr-Latn-CS" dirty="0" smtClean="0">
              <a:sym typeface="Symbol"/>
            </a:endParaRPr>
          </a:p>
          <a:p>
            <a:pPr eaLnBrk="1" hangingPunct="1">
              <a:defRPr/>
            </a:pP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64</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eaLnBrk="1" hangingPunct="1">
              <a:defRPr/>
            </a:pPr>
            <a:r>
              <a:rPr lang="sr-Latn-CS" dirty="0" smtClean="0">
                <a:sym typeface="Symbol"/>
              </a:rPr>
              <a:t>Ako kontroler redom, u pravilnim vremenskim intervalima postavlja vektore od </a:t>
            </a:r>
            <a:r>
              <a:rPr lang="en-US" b="1" dirty="0" smtClean="0">
                <a:sym typeface="Symbol"/>
              </a:rPr>
              <a:t>V</a:t>
            </a:r>
            <a:r>
              <a:rPr lang="en-US" b="1" baseline="-25000" dirty="0" smtClean="0">
                <a:sym typeface="Symbol"/>
              </a:rPr>
              <a:t>1</a:t>
            </a:r>
            <a:r>
              <a:rPr lang="sr-Latn-CS" dirty="0" smtClean="0">
                <a:sym typeface="Symbol"/>
              </a:rPr>
              <a:t> do </a:t>
            </a:r>
            <a:r>
              <a:rPr lang="en-US" b="1" dirty="0" smtClean="0">
                <a:sym typeface="Symbol"/>
              </a:rPr>
              <a:t>V</a:t>
            </a:r>
            <a:r>
              <a:rPr lang="en-US" b="1" baseline="-25000" dirty="0" smtClean="0">
                <a:sym typeface="Symbol"/>
              </a:rPr>
              <a:t>6</a:t>
            </a:r>
            <a:r>
              <a:rPr lang="sr-Latn-CS" b="1" dirty="0" smtClean="0">
                <a:sym typeface="Symbol"/>
              </a:rPr>
              <a:t> </a:t>
            </a:r>
            <a:r>
              <a:rPr lang="sr-Latn-CS" dirty="0" smtClean="0">
                <a:sym typeface="Symbol"/>
              </a:rPr>
              <a:t>dobiće se ravnomerno rotiranje naponskog vektora u 6 koraka. Ovakvo napajanje se naziva napajanje u 6 koraka (</a:t>
            </a:r>
            <a:r>
              <a:rPr lang="sr-Latn-CS" i="1" dirty="0" smtClean="0">
                <a:sym typeface="Symbol"/>
              </a:rPr>
              <a:t>six step</a:t>
            </a:r>
            <a:r>
              <a:rPr lang="sr-Latn-CS" dirty="0" smtClean="0">
                <a:sym typeface="Symbol"/>
              </a:rPr>
              <a:t>) koristi često za generisanje napona pri većim brzinama obrtanja. Oblici signala su isti kao kod šestokoračnog upravljanja dobijenog prirodnom sinusnom modulacijom kao posladnja faza premodulacije.  Može se pokazati da je amplituda prvog harmonika ovako generisanog napona veća u odnosu na bilo koju drugu tehniku. Promene napona su nagle i grube ali na višim učestanostima motor i opterećenje mogu kompenzovati efekat “koračanja” i skokovitu promenu momenta.</a:t>
            </a:r>
          </a:p>
          <a:p>
            <a:pPr eaLnBrk="1" hangingPunct="1">
              <a:defRPr/>
            </a:pPr>
            <a:endParaRPr lang="sr-Latn-CS" dirty="0" smtClean="0">
              <a:sym typeface="Symbol"/>
            </a:endParaRPr>
          </a:p>
          <a:p>
            <a:pPr eaLnBrk="1" hangingPunct="1">
              <a:defRPr/>
            </a:pPr>
            <a:r>
              <a:rPr lang="sr-Latn-CS" dirty="0" smtClean="0">
                <a:sym typeface="Symbol"/>
              </a:rPr>
              <a:t>Za generisanje trofaznog sistema učestanosti 50Hz</a:t>
            </a:r>
            <a:r>
              <a:rPr lang="sr-Latn-CS" baseline="0" dirty="0" smtClean="0">
                <a:sym typeface="Symbol"/>
              </a:rPr>
              <a:t> vektor napona treba da napravi pun krug za 20ms, odnosno, svaki od 6 aktivnih vektora treba zadržati po 20ms/6, odnosno, 3,333ms.</a:t>
            </a:r>
            <a:endParaRPr lang="sr-Latn-CS" dirty="0" smtClean="0">
              <a:sym typeface="Symbol"/>
            </a:endParaRPr>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65</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eaLnBrk="1" hangingPunct="1">
              <a:defRPr/>
            </a:pPr>
            <a:r>
              <a:rPr lang="sr-Latn-CS" dirty="0" smtClean="0"/>
              <a:t>Potencijal</a:t>
            </a:r>
            <a:r>
              <a:rPr lang="sr-Latn-CS" baseline="0" dirty="0" smtClean="0"/>
              <a:t> zvezdišta (Z) </a:t>
            </a:r>
            <a:r>
              <a:rPr lang="sr-Latn-CS" u="sng" baseline="0" dirty="0" smtClean="0"/>
              <a:t>u odnosu na tačku označenu sa </a:t>
            </a:r>
            <a:r>
              <a:rPr lang="sr-Latn-CS" b="1" u="sng" baseline="0" dirty="0" smtClean="0"/>
              <a:t>0</a:t>
            </a:r>
            <a:r>
              <a:rPr lang="sr-Latn-CS" u="none" baseline="0" dirty="0" smtClean="0"/>
              <a:t> </a:t>
            </a:r>
            <a:r>
              <a:rPr lang="sr-Latn-CS" baseline="0" dirty="0" smtClean="0"/>
              <a:t>se menja u zavisnosti od toga da li je uključen jedan ili dva gornja prekidača. Na slici su ova dva slučaja ilustrovana vektorima </a:t>
            </a:r>
            <a:r>
              <a:rPr lang="sr-Latn-CS" b="1" baseline="0" dirty="0" smtClean="0"/>
              <a:t>V</a:t>
            </a:r>
            <a:r>
              <a:rPr lang="sr-Latn-CS" b="1" baseline="-25000" dirty="0" smtClean="0"/>
              <a:t>1</a:t>
            </a:r>
            <a:r>
              <a:rPr lang="sr-Latn-CS" baseline="0" dirty="0" smtClean="0"/>
              <a:t> (uključen jedan gornji prekidač) i </a:t>
            </a:r>
            <a:r>
              <a:rPr lang="sr-Latn-CS" b="1" baseline="0" dirty="0" smtClean="0"/>
              <a:t>V</a:t>
            </a:r>
            <a:r>
              <a:rPr lang="sr-Latn-CS" b="1" baseline="-25000" dirty="0" smtClean="0"/>
              <a:t>2</a:t>
            </a:r>
            <a:r>
              <a:rPr lang="sr-Latn-CS" baseline="0" dirty="0" smtClean="0"/>
              <a:t> (uključena dva gornja prekidača). Svi ostali aktivni vektori se mogu podvesti pod jedan od ova dva slučaja. Za potencijal zvezdišta svejedno je koji </a:t>
            </a:r>
            <a:r>
              <a:rPr lang="en-US" baseline="0" dirty="0" err="1" smtClean="0"/>
              <a:t>od</a:t>
            </a:r>
            <a:r>
              <a:rPr lang="en-US" baseline="0" dirty="0" smtClean="0"/>
              <a:t> </a:t>
            </a:r>
            <a:r>
              <a:rPr lang="sr-Latn-CS" baseline="0" dirty="0" smtClean="0"/>
              <a:t>gornji</a:t>
            </a:r>
            <a:r>
              <a:rPr lang="en-US" baseline="0" dirty="0" smtClean="0"/>
              <a:t>h</a:t>
            </a:r>
            <a:r>
              <a:rPr lang="sr-Latn-CS" baseline="0" dirty="0" smtClean="0"/>
              <a:t> prekidač</a:t>
            </a:r>
            <a:r>
              <a:rPr lang="en-US" baseline="0" dirty="0" smtClean="0"/>
              <a:t>a</a:t>
            </a:r>
            <a:r>
              <a:rPr lang="sr-Latn-CS" baseline="0" dirty="0" smtClean="0"/>
              <a:t> je uključen, odnosno koja dva gornja prekidača su uključena. U prvom slučaju, potencijal zvezdišta ja 1/3 napona napajanja, u drugom, 2/3. Fazni napon </a:t>
            </a:r>
            <a:r>
              <a:rPr lang="sr-Latn-CS" b="1" i="1" baseline="0" dirty="0" smtClean="0"/>
              <a:t>u</a:t>
            </a:r>
            <a:r>
              <a:rPr lang="sr-Latn-CS" b="1" i="1" baseline="-25000" dirty="0" smtClean="0"/>
              <a:t>a</a:t>
            </a:r>
            <a:r>
              <a:rPr lang="sr-Latn-CS" baseline="0" dirty="0" smtClean="0"/>
              <a:t> je, na primer, </a:t>
            </a:r>
            <a:r>
              <a:rPr lang="sr-Latn-CS" b="1" i="1" baseline="0" dirty="0" smtClean="0"/>
              <a:t>u</a:t>
            </a:r>
            <a:r>
              <a:rPr lang="sr-Latn-CS" b="1" i="1" baseline="-25000" dirty="0" smtClean="0"/>
              <a:t>a</a:t>
            </a:r>
            <a:r>
              <a:rPr lang="sr-Latn-CS" baseline="0" dirty="0" smtClean="0"/>
              <a:t> </a:t>
            </a:r>
            <a:r>
              <a:rPr lang="sr-Latn-CS" baseline="0" dirty="0" smtClean="0">
                <a:sym typeface="Symbol"/>
              </a:rPr>
              <a:t> </a:t>
            </a:r>
            <a:r>
              <a:rPr lang="sr-Latn-CS" b="1" i="1" baseline="0" dirty="0" smtClean="0">
                <a:sym typeface="Symbol"/>
              </a:rPr>
              <a:t>U</a:t>
            </a:r>
            <a:r>
              <a:rPr lang="sr-Latn-CS" b="1" i="1" baseline="-25000" dirty="0" smtClean="0">
                <a:sym typeface="Symbol"/>
              </a:rPr>
              <a:t>AZ</a:t>
            </a:r>
            <a:r>
              <a:rPr lang="sr-Latn-CS" baseline="-25000" dirty="0" smtClean="0">
                <a:sym typeface="Symbol"/>
              </a:rPr>
              <a:t> </a:t>
            </a:r>
            <a:r>
              <a:rPr lang="sr-Latn-CS" baseline="0" dirty="0" smtClean="0"/>
              <a:t>= </a:t>
            </a:r>
            <a:r>
              <a:rPr lang="sr-Latn-CS" b="1" i="1" baseline="0" dirty="0" smtClean="0"/>
              <a:t>U</a:t>
            </a:r>
            <a:r>
              <a:rPr lang="sr-Latn-CS" b="1" i="1" baseline="-25000" dirty="0" smtClean="0"/>
              <a:t>A0</a:t>
            </a:r>
            <a:r>
              <a:rPr lang="sr-Latn-CS" baseline="0" dirty="0" smtClean="0"/>
              <a:t> – </a:t>
            </a:r>
            <a:r>
              <a:rPr lang="sr-Latn-CS" b="1" i="1" baseline="0" dirty="0" smtClean="0"/>
              <a:t>U</a:t>
            </a:r>
            <a:r>
              <a:rPr lang="sr-Latn-CS" b="1" i="1" baseline="-25000" dirty="0" smtClean="0"/>
              <a:t>Z0 </a:t>
            </a:r>
            <a:r>
              <a:rPr lang="sr-Latn-CS" b="0" i="0" baseline="0" dirty="0" smtClean="0"/>
              <a:t>.</a:t>
            </a:r>
          </a:p>
          <a:p>
            <a:pPr eaLnBrk="1" hangingPunct="1">
              <a:defRPr/>
            </a:pPr>
            <a:endParaRPr lang="sr-Latn-CS" b="0" i="0" baseline="0" dirty="0" smtClean="0"/>
          </a:p>
          <a:p>
            <a:pPr eaLnBrk="1" hangingPunct="1">
              <a:defRPr/>
            </a:pPr>
            <a:r>
              <a:rPr lang="sr-Latn-CS" b="0" i="0" baseline="0" dirty="0" smtClean="0"/>
              <a:t>U slučaju nultog vektora </a:t>
            </a:r>
            <a:r>
              <a:rPr lang="sr-Latn-CS" b="1" baseline="0" dirty="0" smtClean="0"/>
              <a:t>V</a:t>
            </a:r>
            <a:r>
              <a:rPr lang="sr-Latn-CS" b="1" baseline="-25000" dirty="0" smtClean="0"/>
              <a:t>0</a:t>
            </a:r>
            <a:r>
              <a:rPr lang="sr-Latn-CS" baseline="0" dirty="0" smtClean="0"/>
              <a:t> potencijal zvezdišta je 0. S obzirom da su uključena su sva tri donja prekidača, a ni jedan gornji, zvezdiše je preko tri faze (vezane paralelno) vezano za tačku 0.</a:t>
            </a:r>
          </a:p>
          <a:p>
            <a:pPr eaLnBrk="1" hangingPunct="1">
              <a:defRPr/>
            </a:pPr>
            <a:endParaRPr lang="sr-Latn-C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r-Latn-CS" b="0" i="0" baseline="0" dirty="0" smtClean="0"/>
              <a:t>U slučaju nultog vektora </a:t>
            </a:r>
            <a:r>
              <a:rPr lang="sr-Latn-CS" b="1" baseline="0" dirty="0" smtClean="0"/>
              <a:t>V</a:t>
            </a:r>
            <a:r>
              <a:rPr lang="sr-Latn-CS" b="1" baseline="-25000" dirty="0" smtClean="0"/>
              <a:t>7</a:t>
            </a:r>
            <a:r>
              <a:rPr lang="sr-Latn-CS" baseline="0" dirty="0" smtClean="0"/>
              <a:t> potencijal zvezdišta je </a:t>
            </a:r>
            <a:r>
              <a:rPr lang="sr-Latn-CS" b="1" i="1" baseline="0" dirty="0" smtClean="0"/>
              <a:t>U</a:t>
            </a:r>
            <a:r>
              <a:rPr lang="sr-Latn-CS" b="1" i="1" baseline="-25000" dirty="0" smtClean="0"/>
              <a:t>dc </a:t>
            </a:r>
            <a:r>
              <a:rPr lang="sr-Latn-CS" baseline="0" dirty="0" smtClean="0"/>
              <a:t>. S obzirom da su uključena su sva tri gornja prekidača, a ni jedan donji, zvezdiše je preko tri faze (vezane paralelno) vezano za tačku +</a:t>
            </a:r>
            <a:r>
              <a:rPr lang="sr-Latn-CS" b="1" i="1" baseline="0" dirty="0" smtClean="0"/>
              <a:t>U</a:t>
            </a:r>
            <a:r>
              <a:rPr lang="sr-Latn-CS" b="1" i="1" baseline="-25000" dirty="0" smtClean="0"/>
              <a:t>dc </a:t>
            </a:r>
            <a:r>
              <a:rPr lang="sr-Latn-CS" baseline="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lang="sr-Latn-CS" baseline="0" dirty="0" smtClean="0"/>
              <a:t> </a:t>
            </a:r>
            <a:endParaRPr lang="sr-Latn-CS" b="0" i="0" baseline="0" dirty="0" smtClean="0"/>
          </a:p>
          <a:p>
            <a:pPr eaLnBrk="1" hangingPunct="1">
              <a:defRPr/>
            </a:pP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66</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Kao i kod prirodne sinusne modulacije, fazni naponi u slučaju</a:t>
            </a:r>
            <a:r>
              <a:rPr lang="sr-Latn-CS" baseline="0" dirty="0" smtClean="0"/>
              <a:t> aktivnih vektora</a:t>
            </a:r>
            <a:r>
              <a:rPr lang="sr-Latn-CS" dirty="0" smtClean="0"/>
              <a:t> mogu dobiti</a:t>
            </a:r>
            <a:r>
              <a:rPr lang="sr-Latn-CS" baseline="0" dirty="0" smtClean="0"/>
              <a:t> samo četiri diskretne vrednosti: </a:t>
            </a:r>
            <a:r>
              <a:rPr lang="sr-Latn-CS" baseline="0" dirty="0" smtClean="0">
                <a:sym typeface="Symbol"/>
              </a:rPr>
              <a:t>1/3 i 2/3 u odnosu na </a:t>
            </a:r>
            <a:r>
              <a:rPr lang="sr-Latn-CS" b="1" baseline="0" dirty="0" smtClean="0">
                <a:sym typeface="Symbol"/>
              </a:rPr>
              <a:t>U</a:t>
            </a:r>
            <a:r>
              <a:rPr lang="sr-Latn-CS" b="1" baseline="-25000" dirty="0" smtClean="0">
                <a:sym typeface="Symbol"/>
              </a:rPr>
              <a:t>dc</a:t>
            </a:r>
            <a:r>
              <a:rPr lang="sr-Latn-CS" baseline="0" dirty="0" smtClean="0">
                <a:sym typeface="Symbol"/>
              </a:rPr>
              <a:t>. </a:t>
            </a:r>
          </a:p>
          <a:p>
            <a:endParaRPr lang="sr-Latn-CS" baseline="0" dirty="0" smtClean="0">
              <a:sym typeface="Symbol"/>
            </a:endParaRPr>
          </a:p>
          <a:p>
            <a:r>
              <a:rPr lang="sr-Latn-CS" baseline="0" dirty="0" smtClean="0">
                <a:sym typeface="Symbol"/>
              </a:rPr>
              <a:t>Međufazni naponi mogu dobiti samo tri diskretne vrednosti </a:t>
            </a:r>
            <a:r>
              <a:rPr lang="sr-Latn-CS" b="1" baseline="0" dirty="0" smtClean="0">
                <a:sym typeface="Symbol"/>
              </a:rPr>
              <a:t>U</a:t>
            </a:r>
            <a:r>
              <a:rPr lang="sr-Latn-CS" b="1" baseline="-25000" dirty="0" smtClean="0">
                <a:sym typeface="Symbol"/>
              </a:rPr>
              <a:t>dc</a:t>
            </a:r>
            <a:r>
              <a:rPr lang="sr-Latn-CS" baseline="0" dirty="0" smtClean="0">
                <a:sym typeface="Symbol"/>
              </a:rPr>
              <a:t> i 0.</a:t>
            </a:r>
          </a:p>
          <a:p>
            <a:endParaRPr lang="sr-Latn-CS" baseline="0" dirty="0" smtClean="0">
              <a:sym typeface="Symbol"/>
            </a:endParaRPr>
          </a:p>
          <a:p>
            <a:r>
              <a:rPr lang="sr-Latn-CS" baseline="0" dirty="0" smtClean="0">
                <a:sym typeface="Symbol"/>
              </a:rPr>
              <a:t>Tabela na slajdu daje vrednosti faznih i međufaznih naponakada su uključeni odgovarajući vektori.</a:t>
            </a:r>
          </a:p>
          <a:p>
            <a:endParaRPr lang="sr-Latn-CS" baseline="0" dirty="0" smtClean="0">
              <a:sym typeface="Symbol"/>
            </a:endParaRPr>
          </a:p>
          <a:p>
            <a:r>
              <a:rPr lang="sr-Latn-CS" baseline="0" dirty="0" smtClean="0">
                <a:sym typeface="Symbol"/>
              </a:rPr>
              <a:t>Prilikom korišćenja prostorno-vektorske modulacije, programer ne razmišlja o naponima pojedinih faza već o jedinstvenom vektoru napona i uključujući odgovarajuće vektore rotira vektor napona brzinom koja je potrebna.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67</a:t>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r-Latn-CS" dirty="0" smtClean="0">
                <a:sym typeface="Symbol"/>
              </a:rPr>
              <a:t>Za generisanje trofaznog sistema učestanosti 50Hz</a:t>
            </a:r>
            <a:r>
              <a:rPr lang="sr-Latn-CS" baseline="0" dirty="0" smtClean="0">
                <a:sym typeface="Symbol"/>
              </a:rPr>
              <a:t> vektor napona treba da napravi pun krug za 20ms, odnosno, svaki od 6 aktivnih vektora treba zadržati po 20ms/6, odnosno, 3,333ms = 3333s. U praksi se usvaja kraći interval od ovoga kao osnovni interval </a:t>
            </a:r>
            <a:r>
              <a:rPr lang="sr-Latn-CS" b="1" baseline="0" dirty="0" smtClean="0">
                <a:sym typeface="Symbol"/>
              </a:rPr>
              <a:t>T</a:t>
            </a:r>
            <a:r>
              <a:rPr lang="sr-Latn-CS" b="1" baseline="-25000" dirty="0" smtClean="0">
                <a:sym typeface="Symbol"/>
              </a:rPr>
              <a:t>0</a:t>
            </a:r>
            <a:r>
              <a:rPr lang="sr-Latn-CS" baseline="0" dirty="0" smtClean="0">
                <a:sym typeface="Symbol"/>
              </a:rPr>
              <a:t>, na primer, desetina ovog intervala (</a:t>
            </a:r>
            <a:r>
              <a:rPr lang="sr-Latn-CS" b="1" baseline="0" dirty="0" smtClean="0">
                <a:sym typeface="Symbol"/>
              </a:rPr>
              <a:t>T</a:t>
            </a:r>
            <a:r>
              <a:rPr lang="sr-Latn-CS" b="1" baseline="-25000" dirty="0" smtClean="0">
                <a:sym typeface="Symbol"/>
              </a:rPr>
              <a:t>0</a:t>
            </a:r>
            <a:r>
              <a:rPr lang="sr-Latn-CS" baseline="0" dirty="0" smtClean="0">
                <a:sym typeface="Symbol"/>
              </a:rPr>
              <a:t>=333s). To bi značilo da bi za šestokoračnu modulaciju bilo potrebno deset intervala </a:t>
            </a:r>
            <a:r>
              <a:rPr lang="sr-Latn-CS" b="1" baseline="0" dirty="0" smtClean="0">
                <a:sym typeface="Symbol"/>
              </a:rPr>
              <a:t>T</a:t>
            </a:r>
            <a:r>
              <a:rPr lang="sr-Latn-CS" b="1" baseline="-25000" dirty="0" smtClean="0">
                <a:sym typeface="Symbol"/>
              </a:rPr>
              <a:t>0  </a:t>
            </a:r>
            <a:r>
              <a:rPr lang="sr-Latn-CS" baseline="0" dirty="0" smtClean="0">
                <a:sym typeface="Symbol"/>
              </a:rPr>
              <a:t>uključiti vektor </a:t>
            </a:r>
            <a:r>
              <a:rPr lang="sr-Latn-CS" b="1" baseline="0" dirty="0" smtClean="0">
                <a:sym typeface="Symbol"/>
              </a:rPr>
              <a:t>V</a:t>
            </a:r>
            <a:r>
              <a:rPr lang="sr-Latn-CS" b="1" baseline="-25000" dirty="0" smtClean="0">
                <a:sym typeface="Symbol"/>
              </a:rPr>
              <a:t>1</a:t>
            </a:r>
            <a:r>
              <a:rPr lang="sr-Latn-CS" baseline="0" dirty="0" smtClean="0">
                <a:sym typeface="Symbol"/>
              </a:rPr>
              <a:t>, zatim ponovo deset intevala vektor </a:t>
            </a:r>
            <a:r>
              <a:rPr lang="sr-Latn-CS" b="1" baseline="0" dirty="0" smtClean="0">
                <a:sym typeface="Symbol"/>
              </a:rPr>
              <a:t>V</a:t>
            </a:r>
            <a:r>
              <a:rPr lang="sr-Latn-CS" b="1" baseline="-25000" dirty="0" smtClean="0">
                <a:sym typeface="Symbol"/>
              </a:rPr>
              <a:t>2</a:t>
            </a:r>
            <a:r>
              <a:rPr lang="sr-Latn-CS" baseline="0" dirty="0" smtClean="0">
                <a:sym typeface="Symbol"/>
              </a:rPr>
              <a:t>, i tako dalje</a:t>
            </a:r>
            <a:endParaRPr lang="sr-Latn-CS" dirty="0" smtClean="0">
              <a:sym typeface="Symbol"/>
            </a:endParaRPr>
          </a:p>
          <a:p>
            <a:pPr eaLnBrk="1" hangingPunct="1">
              <a:defRPr/>
            </a:pPr>
            <a:endParaRPr lang="sr-Latn-CS" dirty="0" smtClean="0">
              <a:sym typeface="Symbol"/>
            </a:endParaRPr>
          </a:p>
          <a:p>
            <a:pPr eaLnBrk="1" hangingPunct="1">
              <a:defRPr/>
            </a:pPr>
            <a:r>
              <a:rPr lang="sr-Latn-CS" dirty="0" smtClean="0">
                <a:sym typeface="Symbol"/>
              </a:rPr>
              <a:t>Pored aktivnih vektora pod uglovima 0, 60,120... Moguće je, na primer, proizvesti efekat vektora pod uglom od  30 u trajanju od </a:t>
            </a:r>
            <a:r>
              <a:rPr lang="sr-Latn-CS" b="1" baseline="0" dirty="0" smtClean="0">
                <a:sym typeface="Symbol"/>
              </a:rPr>
              <a:t>T</a:t>
            </a:r>
            <a:r>
              <a:rPr lang="sr-Latn-CS" b="1" baseline="-25000" dirty="0" smtClean="0">
                <a:sym typeface="Symbol"/>
              </a:rPr>
              <a:t>0</a:t>
            </a:r>
            <a:r>
              <a:rPr lang="sr-Latn-CS" dirty="0" smtClean="0">
                <a:sym typeface="Symbol"/>
              </a:rPr>
              <a:t> tako što bi se kombinovao vektor </a:t>
            </a:r>
            <a:r>
              <a:rPr lang="en-US" b="1" dirty="0" smtClean="0">
                <a:sym typeface="Symbol"/>
              </a:rPr>
              <a:t>V</a:t>
            </a:r>
            <a:r>
              <a:rPr lang="en-US" b="1" baseline="-25000" dirty="0" smtClean="0">
                <a:sym typeface="Symbol"/>
              </a:rPr>
              <a:t>1</a:t>
            </a:r>
            <a:r>
              <a:rPr lang="sr-Latn-CS" dirty="0" smtClean="0">
                <a:sym typeface="Symbol"/>
              </a:rPr>
              <a:t> i </a:t>
            </a:r>
            <a:r>
              <a:rPr lang="en-US" b="1" dirty="0" smtClean="0">
                <a:sym typeface="Symbol"/>
              </a:rPr>
              <a:t>V</a:t>
            </a:r>
            <a:r>
              <a:rPr lang="en-US" b="1" baseline="-25000" dirty="0" smtClean="0">
                <a:sym typeface="Symbol"/>
              </a:rPr>
              <a:t>2</a:t>
            </a:r>
            <a:r>
              <a:rPr lang="sr-Latn-CS" baseline="-25000" dirty="0" smtClean="0">
                <a:sym typeface="Symbol"/>
              </a:rPr>
              <a:t> </a:t>
            </a:r>
            <a:r>
              <a:rPr lang="sr-Latn-CS" dirty="0" smtClean="0">
                <a:sym typeface="Symbol"/>
              </a:rPr>
              <a:t>s tim da bi oba vektora trajala po </a:t>
            </a:r>
            <a:r>
              <a:rPr lang="sr-Latn-CS" b="1" baseline="0" dirty="0" smtClean="0">
                <a:sym typeface="Symbol"/>
              </a:rPr>
              <a:t>T</a:t>
            </a:r>
            <a:r>
              <a:rPr lang="sr-Latn-CS" b="1" baseline="-25000" dirty="0" smtClean="0">
                <a:sym typeface="Symbol"/>
              </a:rPr>
              <a:t>0</a:t>
            </a:r>
            <a:r>
              <a:rPr lang="sr-Latn-CS" dirty="0" smtClean="0">
                <a:sym typeface="Symbol"/>
              </a:rPr>
              <a:t>/2. Ili, moguće je proizvesti efekat vektora pod uglom 15 kombinovanjem </a:t>
            </a:r>
            <a:r>
              <a:rPr lang="sr-Latn-CS" b="1" dirty="0" smtClean="0">
                <a:sym typeface="Symbol"/>
              </a:rPr>
              <a:t>V</a:t>
            </a:r>
            <a:r>
              <a:rPr lang="sr-Latn-CS" b="1" baseline="-25000" dirty="0" smtClean="0">
                <a:sym typeface="Symbol"/>
              </a:rPr>
              <a:t>1</a:t>
            </a:r>
            <a:r>
              <a:rPr lang="sr-Latn-CS" dirty="0" smtClean="0">
                <a:sym typeface="Symbol"/>
              </a:rPr>
              <a:t> u trajanju 3/4 intervala i </a:t>
            </a:r>
            <a:r>
              <a:rPr lang="sr-Latn-CS" b="1" dirty="0" smtClean="0">
                <a:sym typeface="Symbol"/>
              </a:rPr>
              <a:t>V</a:t>
            </a:r>
            <a:r>
              <a:rPr lang="sr-Latn-CS" b="1" baseline="-25000" dirty="0" smtClean="0">
                <a:sym typeface="Symbol"/>
              </a:rPr>
              <a:t>2</a:t>
            </a:r>
            <a:r>
              <a:rPr lang="sr-Latn-CS" dirty="0" smtClean="0">
                <a:sym typeface="Symbol"/>
              </a:rPr>
              <a:t> u trajanju </a:t>
            </a:r>
            <a:r>
              <a:rPr lang="sr-Latn-CS" b="1" baseline="0" dirty="0" smtClean="0">
                <a:sym typeface="Symbol"/>
              </a:rPr>
              <a:t>T</a:t>
            </a:r>
            <a:r>
              <a:rPr lang="sr-Latn-CS" b="1" baseline="-25000" dirty="0" smtClean="0">
                <a:sym typeface="Symbol"/>
              </a:rPr>
              <a:t>0</a:t>
            </a:r>
            <a:r>
              <a:rPr lang="sr-Latn-CS" dirty="0" smtClean="0">
                <a:sym typeface="Symbol"/>
              </a:rPr>
              <a:t>/4. Na sličan način, deljenjem intervala </a:t>
            </a:r>
            <a:r>
              <a:rPr lang="sr-Latn-CS" b="1" baseline="0" dirty="0" smtClean="0">
                <a:sym typeface="Symbol"/>
              </a:rPr>
              <a:t>T</a:t>
            </a:r>
            <a:r>
              <a:rPr lang="sr-Latn-CS" b="1" baseline="-25000" dirty="0" smtClean="0">
                <a:sym typeface="Symbol"/>
              </a:rPr>
              <a:t>0</a:t>
            </a:r>
            <a:r>
              <a:rPr lang="sr-Latn-CS" dirty="0" smtClean="0">
                <a:sym typeface="Symbol"/>
              </a:rPr>
              <a:t> na dva dela i kombinacijom </a:t>
            </a:r>
            <a:r>
              <a:rPr lang="sr-Latn-CS" b="1" dirty="0" smtClean="0">
                <a:sym typeface="Symbol"/>
              </a:rPr>
              <a:t>V</a:t>
            </a:r>
            <a:r>
              <a:rPr lang="sr-Latn-CS" b="1" baseline="-25000" dirty="0" smtClean="0">
                <a:sym typeface="Symbol"/>
              </a:rPr>
              <a:t>1</a:t>
            </a:r>
            <a:r>
              <a:rPr lang="sr-Latn-CS" dirty="0" smtClean="0">
                <a:sym typeface="Symbol"/>
              </a:rPr>
              <a:t> i </a:t>
            </a:r>
            <a:r>
              <a:rPr lang="sr-Latn-CS" b="1" dirty="0" smtClean="0">
                <a:sym typeface="Symbol"/>
              </a:rPr>
              <a:t>V</a:t>
            </a:r>
            <a:r>
              <a:rPr lang="sr-Latn-CS" b="1" baseline="-25000" dirty="0" smtClean="0">
                <a:sym typeface="Symbol"/>
              </a:rPr>
              <a:t>2</a:t>
            </a:r>
            <a:r>
              <a:rPr lang="sr-Latn-CS" dirty="0" smtClean="0">
                <a:sym typeface="Symbol"/>
              </a:rPr>
              <a:t> u različitom odnosu, može se dobiti vektor pod bilo kojim uglom između 0 i 60. Ovaj opseg se naziva prvim sektorom</a:t>
            </a:r>
            <a:r>
              <a:rPr lang="en-US" dirty="0" smtClean="0">
                <a:sym typeface="Symbol"/>
              </a:rPr>
              <a:t>.</a:t>
            </a:r>
            <a:r>
              <a:rPr lang="sr-Latn-CS" dirty="0" smtClean="0">
                <a:sym typeface="Symbol"/>
              </a:rPr>
              <a:t> </a:t>
            </a:r>
            <a:r>
              <a:rPr lang="en-US" dirty="0" err="1" smtClean="0">
                <a:sym typeface="Symbol"/>
              </a:rPr>
              <a:t>Postoji</a:t>
            </a:r>
            <a:r>
              <a:rPr lang="en-US" dirty="0" smtClean="0">
                <a:sym typeface="Symbol"/>
              </a:rPr>
              <a:t> </a:t>
            </a:r>
            <a:r>
              <a:rPr lang="en-US" dirty="0" err="1" smtClean="0">
                <a:sym typeface="Symbol"/>
              </a:rPr>
              <a:t>ukupno</a:t>
            </a:r>
            <a:r>
              <a:rPr lang="en-US" dirty="0" smtClean="0">
                <a:sym typeface="Symbol"/>
              </a:rPr>
              <a:t> </a:t>
            </a:r>
            <a:r>
              <a:rPr lang="sr-Latn-CS" dirty="0" smtClean="0">
                <a:sym typeface="Symbol"/>
              </a:rPr>
              <a:t>6</a:t>
            </a:r>
            <a:r>
              <a:rPr lang="en-US" dirty="0" smtClean="0">
                <a:sym typeface="Symbol"/>
              </a:rPr>
              <a:t> </a:t>
            </a:r>
            <a:r>
              <a:rPr lang="en-US" dirty="0" err="1" smtClean="0">
                <a:sym typeface="Symbol"/>
              </a:rPr>
              <a:t>sektora</a:t>
            </a:r>
            <a:r>
              <a:rPr lang="sr-Latn-CS" dirty="0" smtClean="0">
                <a:sym typeface="Symbol"/>
              </a:rPr>
              <a:t> i u svakom važi </a:t>
            </a:r>
            <a:r>
              <a:rPr lang="en-US" dirty="0" err="1" smtClean="0">
                <a:sym typeface="Symbol"/>
              </a:rPr>
              <a:t>isti</a:t>
            </a:r>
            <a:r>
              <a:rPr lang="sr-Latn-CS" dirty="0" smtClean="0">
                <a:sym typeface="Symbol"/>
              </a:rPr>
              <a:t> princip kombinacije susednih vektora. Ako se usvoji dovoljno kratak interval, moguće je vrlo kontinualno, sa vrlo finom rezolucijom rotirati vektor napona. U ovom primeru, moguće je realizovati deset vektora u prvom sektoru pod različitim</a:t>
            </a:r>
            <a:r>
              <a:rPr lang="sr-Latn-CS" baseline="0" dirty="0" smtClean="0">
                <a:sym typeface="Symbol"/>
              </a:rPr>
              <a:t> uglovima.</a:t>
            </a:r>
            <a:endParaRPr lang="sr-Latn-CS" dirty="0" smtClean="0">
              <a:sym typeface="Symbol"/>
            </a:endParaRPr>
          </a:p>
          <a:p>
            <a:pPr eaLnBrk="1" hangingPunct="1">
              <a:defRPr/>
            </a:pPr>
            <a:endParaRPr lang="sr-Latn-CS" dirty="0" smtClean="0">
              <a:sym typeface="Symbol"/>
            </a:endParaRPr>
          </a:p>
          <a:p>
            <a:pPr eaLnBrk="1" hangingPunct="1">
              <a:defRPr/>
            </a:pPr>
            <a:r>
              <a:rPr lang="sr-Latn-CS" dirty="0" smtClean="0">
                <a:sym typeface="Symbol"/>
              </a:rPr>
              <a:t>Vektor treba da napravi pun krug za 20ms da bi se generisao trofazni sistem </a:t>
            </a:r>
            <a:r>
              <a:rPr lang="en-US" dirty="0" smtClean="0">
                <a:sym typeface="Symbol"/>
              </a:rPr>
              <a:t> u</a:t>
            </a:r>
            <a:r>
              <a:rPr lang="sr-Latn-CS" dirty="0" smtClean="0">
                <a:sym typeface="Symbol"/>
              </a:rPr>
              <a:t>č</a:t>
            </a:r>
            <a:r>
              <a:rPr lang="en-US" dirty="0" err="1" smtClean="0">
                <a:sym typeface="Symbol"/>
              </a:rPr>
              <a:t>estanosti</a:t>
            </a:r>
            <a:r>
              <a:rPr lang="sr-Latn-CS" dirty="0" smtClean="0">
                <a:sym typeface="Symbol"/>
              </a:rPr>
              <a:t> 50</a:t>
            </a:r>
            <a:r>
              <a:rPr lang="en-US" dirty="0" smtClean="0">
                <a:sym typeface="Symbol"/>
              </a:rPr>
              <a:t> </a:t>
            </a:r>
            <a:r>
              <a:rPr lang="sr-Latn-CS" dirty="0" smtClean="0">
                <a:sym typeface="Symbol"/>
              </a:rPr>
              <a:t>Hz. Usvajanjem intervala</a:t>
            </a:r>
            <a:r>
              <a:rPr lang="en-US" dirty="0" smtClean="0">
                <a:sym typeface="Symbol"/>
              </a:rPr>
              <a:t> </a:t>
            </a:r>
            <a:r>
              <a:rPr lang="sr-Latn-CS" b="1" baseline="0" dirty="0" smtClean="0">
                <a:sym typeface="Symbol"/>
              </a:rPr>
              <a:t>T</a:t>
            </a:r>
            <a:r>
              <a:rPr lang="sr-Latn-CS" b="1" baseline="-25000" dirty="0" smtClean="0">
                <a:sym typeface="Symbol"/>
              </a:rPr>
              <a:t>0</a:t>
            </a:r>
            <a:r>
              <a:rPr lang="sr-Latn-CS" dirty="0" smtClean="0">
                <a:sym typeface="Symbol"/>
              </a:rPr>
              <a:t> od, recimo, 200 s za svaki vektor, proizilazi da treba generisati ukupno 100 različitih vektora (sa korakom 3,6). Svaki interval od 200 s </a:t>
            </a:r>
            <a:r>
              <a:rPr lang="sr-Latn-CS" u="sng" dirty="0" smtClean="0">
                <a:sym typeface="Symbol"/>
              </a:rPr>
              <a:t>bi se delio na dva dela </a:t>
            </a:r>
            <a:r>
              <a:rPr lang="sr-Latn-CS" dirty="0" smtClean="0">
                <a:sym typeface="Symbol"/>
              </a:rPr>
              <a:t>čije trajanje zavisi od toga pod kojim uglom treba da bude generisani vektor. Za prvi, pod uglom 0, sve vre</a:t>
            </a:r>
            <a:r>
              <a:rPr lang="en-US" dirty="0" smtClean="0">
                <a:sym typeface="Symbol"/>
              </a:rPr>
              <a:t>m</a:t>
            </a:r>
            <a:r>
              <a:rPr lang="sr-Latn-CS" dirty="0" smtClean="0">
                <a:sym typeface="Symbol"/>
              </a:rPr>
              <a:t>e od 200 s bi bio generisan vektor </a:t>
            </a:r>
            <a:r>
              <a:rPr lang="sr-Latn-CS" b="1" dirty="0" smtClean="0">
                <a:sym typeface="Symbol"/>
              </a:rPr>
              <a:t>V</a:t>
            </a:r>
            <a:r>
              <a:rPr lang="sr-Latn-CS" b="1" baseline="-25000" dirty="0" smtClean="0">
                <a:sym typeface="Symbol"/>
              </a:rPr>
              <a:t>1</a:t>
            </a:r>
            <a:r>
              <a:rPr lang="sr-Latn-CS" dirty="0" smtClean="0">
                <a:sym typeface="Symbol"/>
              </a:rPr>
              <a:t>, za sledeći vektor koji treba napraviti, pod uglom od 3,6 intrval od 200 s bi bio podeljen tako da veći deo vremena (188 s) se generiše </a:t>
            </a:r>
            <a:r>
              <a:rPr lang="sr-Latn-CS" b="1" dirty="0" smtClean="0">
                <a:sym typeface="Symbol"/>
              </a:rPr>
              <a:t>V</a:t>
            </a:r>
            <a:r>
              <a:rPr lang="sr-Latn-CS" b="1" baseline="-25000" dirty="0" smtClean="0">
                <a:sym typeface="Symbol"/>
              </a:rPr>
              <a:t>1</a:t>
            </a:r>
            <a:r>
              <a:rPr lang="sr-Latn-CS" dirty="0" smtClean="0">
                <a:sym typeface="Symbol"/>
              </a:rPr>
              <a:t>, a samo kratak interval  (12 s) </a:t>
            </a:r>
            <a:r>
              <a:rPr lang="sr-Latn-CS" b="1" dirty="0" smtClean="0">
                <a:sym typeface="Symbol"/>
              </a:rPr>
              <a:t>V</a:t>
            </a:r>
            <a:r>
              <a:rPr lang="sr-Latn-CS" b="1" baseline="-25000" dirty="0" smtClean="0">
                <a:sym typeface="Symbol"/>
              </a:rPr>
              <a:t>2</a:t>
            </a:r>
            <a:r>
              <a:rPr lang="sr-Latn-CS" dirty="0" smtClean="0">
                <a:sym typeface="Symbol"/>
              </a:rPr>
              <a:t>. Za sledeći vektor pod uglom 7,2, interval od 200 s je podeljen na 176 s za </a:t>
            </a:r>
            <a:r>
              <a:rPr lang="sr-Latn-CS" b="1" dirty="0" smtClean="0">
                <a:sym typeface="Symbol"/>
              </a:rPr>
              <a:t>V</a:t>
            </a:r>
            <a:r>
              <a:rPr lang="sr-Latn-CS" b="1" baseline="-25000" dirty="0" smtClean="0">
                <a:sym typeface="Symbol"/>
              </a:rPr>
              <a:t>1</a:t>
            </a:r>
            <a:r>
              <a:rPr lang="sr-Latn-CS" dirty="0" smtClean="0">
                <a:sym typeface="Symbol"/>
              </a:rPr>
              <a:t> i 24s za </a:t>
            </a:r>
            <a:r>
              <a:rPr lang="sr-Latn-CS" b="1" dirty="0" smtClean="0">
                <a:sym typeface="Symbol"/>
              </a:rPr>
              <a:t>V</a:t>
            </a:r>
            <a:r>
              <a:rPr lang="sr-Latn-CS" b="1" baseline="-25000" dirty="0" smtClean="0">
                <a:sym typeface="Symbol"/>
              </a:rPr>
              <a:t>2</a:t>
            </a:r>
            <a:r>
              <a:rPr lang="sr-Latn-CS" dirty="0" smtClean="0">
                <a:sym typeface="Symbol"/>
              </a:rPr>
              <a:t> i tako dalje.  Za vektore pod uglovima između 60 i 120 bi bili kombinovani </a:t>
            </a:r>
            <a:r>
              <a:rPr lang="sr-Latn-CS" b="1" dirty="0" smtClean="0">
                <a:sym typeface="Symbol"/>
              </a:rPr>
              <a:t>V</a:t>
            </a:r>
            <a:r>
              <a:rPr lang="sr-Latn-CS" b="1" baseline="-25000" dirty="0" smtClean="0">
                <a:sym typeface="Symbol"/>
              </a:rPr>
              <a:t>2</a:t>
            </a:r>
            <a:r>
              <a:rPr lang="sr-Latn-CS" dirty="0" smtClean="0">
                <a:sym typeface="Symbol"/>
              </a:rPr>
              <a:t> i </a:t>
            </a:r>
            <a:r>
              <a:rPr lang="sr-Latn-CS" b="1" dirty="0" smtClean="0">
                <a:sym typeface="Symbol"/>
              </a:rPr>
              <a:t>V</a:t>
            </a:r>
            <a:r>
              <a:rPr lang="sr-Latn-CS" b="1" baseline="-25000" dirty="0" smtClean="0">
                <a:sym typeface="Symbol"/>
              </a:rPr>
              <a:t>3</a:t>
            </a:r>
            <a:r>
              <a:rPr lang="sr-Latn-CS" dirty="0" smtClean="0">
                <a:sym typeface="Symbol"/>
              </a:rPr>
              <a:t> i tako dalje.</a:t>
            </a:r>
          </a:p>
          <a:p>
            <a:pPr eaLnBrk="1" hangingPunct="1">
              <a:defRPr/>
            </a:pPr>
            <a:endParaRPr lang="sr-Latn-CS" dirty="0" smtClean="0">
              <a:sym typeface="Symbol"/>
            </a:endParaRPr>
          </a:p>
          <a:p>
            <a:pPr eaLnBrk="1" hangingPunct="1">
              <a:defRPr/>
            </a:pPr>
            <a:r>
              <a:rPr lang="sr-Latn-CS" dirty="0" smtClean="0">
                <a:sym typeface="Symbol"/>
              </a:rPr>
              <a:t>Na ovaj način je moguće generisati vektor pod bilo kojim uglom kombinacijom dva susedna osnovna vektora. Međutim, pored ugla, vektoru je potrebno kontrolisati i intenzitet kako bi se aproksimirala sinusoida amplitude različit</a:t>
            </a:r>
            <a:r>
              <a:rPr lang="en-US" dirty="0" smtClean="0">
                <a:sym typeface="Symbol"/>
              </a:rPr>
              <a:t>e</a:t>
            </a:r>
            <a:r>
              <a:rPr lang="sr-Latn-CS" dirty="0" smtClean="0">
                <a:sym typeface="Symbol"/>
              </a:rPr>
              <a:t> od maksimalne. Kontrola  intenziteta vektora se može postići ako se osnovni PWM interval </a:t>
            </a:r>
            <a:r>
              <a:rPr lang="sr-Latn-CS" u="sng" dirty="0" smtClean="0">
                <a:sym typeface="Symbol"/>
              </a:rPr>
              <a:t>ne podeli na dva dela kao u prethodnom primeru, već na tri</a:t>
            </a:r>
            <a:r>
              <a:rPr lang="sr-Latn-CS" dirty="0" smtClean="0">
                <a:sym typeface="Symbol"/>
              </a:rPr>
              <a:t>. Kombinovanjem dva susedna aktivna vektora i jednog nultog kontroliše se i položaj i intenzitet vektora.</a:t>
            </a:r>
          </a:p>
          <a:p>
            <a:pPr eaLnBrk="1" hangingPunct="1">
              <a:defRPr/>
            </a:pPr>
            <a:endParaRPr lang="en-US" dirty="0" smtClean="0">
              <a:sym typeface="Symbol"/>
            </a:endParaRPr>
          </a:p>
          <a:p>
            <a:pPr eaLnBrk="1" hangingPunct="1">
              <a:defRPr/>
            </a:pPr>
            <a:r>
              <a:rPr lang="en-US" dirty="0" smtClean="0">
                <a:sym typeface="Symbol"/>
              </a:rPr>
              <a:t>Na </a:t>
            </a:r>
            <a:r>
              <a:rPr lang="en-US" dirty="0" err="1" smtClean="0">
                <a:sym typeface="Symbol"/>
              </a:rPr>
              <a:t>slici</a:t>
            </a:r>
            <a:r>
              <a:rPr lang="en-US" dirty="0" smtClean="0">
                <a:sym typeface="Symbol"/>
              </a:rPr>
              <a:t> je </a:t>
            </a:r>
            <a:r>
              <a:rPr lang="en-US" dirty="0" err="1" smtClean="0">
                <a:sym typeface="Symbol"/>
              </a:rPr>
              <a:t>prika</a:t>
            </a:r>
            <a:r>
              <a:rPr lang="sr-Latn-CS" dirty="0" smtClean="0">
                <a:sym typeface="Symbol"/>
              </a:rPr>
              <a:t>z</a:t>
            </a:r>
            <a:r>
              <a:rPr lang="en-US" dirty="0" smtClean="0">
                <a:sym typeface="Symbol"/>
              </a:rPr>
              <a:t>an</a:t>
            </a:r>
            <a:r>
              <a:rPr lang="sr-Latn-CS" dirty="0" smtClean="0">
                <a:sym typeface="Symbol"/>
              </a:rPr>
              <a:t>o generisanje </a:t>
            </a:r>
            <a:r>
              <a:rPr lang="en-US" dirty="0" err="1" smtClean="0">
                <a:sym typeface="Symbol"/>
              </a:rPr>
              <a:t>vektor</a:t>
            </a:r>
            <a:r>
              <a:rPr lang="sr-Latn-CS" dirty="0" smtClean="0">
                <a:sym typeface="Symbol"/>
              </a:rPr>
              <a:t>a</a:t>
            </a:r>
            <a:r>
              <a:rPr lang="en-US" dirty="0" smtClean="0">
                <a:sym typeface="Symbol"/>
              </a:rPr>
              <a:t> pod </a:t>
            </a:r>
            <a:r>
              <a:rPr lang="en-US" dirty="0" err="1" smtClean="0">
                <a:sym typeface="Symbol"/>
              </a:rPr>
              <a:t>uglom</a:t>
            </a:r>
            <a:r>
              <a:rPr lang="en-US" dirty="0" smtClean="0">
                <a:sym typeface="Symbol"/>
              </a:rPr>
              <a:t> 30</a:t>
            </a:r>
            <a:r>
              <a:rPr lang="sr-Latn-CS" dirty="0" smtClean="0">
                <a:sym typeface="Symbol"/>
              </a:rPr>
              <a:t>, amplitude oko 80% maksimalne vrednosti. Taj bi se vektor mogao dobiti podelom osnovnog PWM intervala na tri dela, od toga bi 20% bio neki od nultih vektora, 40% vremena bi se generisao vektor </a:t>
            </a:r>
            <a:r>
              <a:rPr lang="sr-Latn-CS" b="1" dirty="0" smtClean="0">
                <a:sym typeface="Symbol"/>
              </a:rPr>
              <a:t>V</a:t>
            </a:r>
            <a:r>
              <a:rPr lang="sr-Latn-CS" b="1" baseline="-25000" dirty="0" smtClean="0">
                <a:sym typeface="Symbol"/>
              </a:rPr>
              <a:t>1</a:t>
            </a:r>
            <a:r>
              <a:rPr lang="sr-Latn-CS" dirty="0" smtClean="0">
                <a:sym typeface="Symbol"/>
              </a:rPr>
              <a:t> i 40% vektor </a:t>
            </a:r>
            <a:r>
              <a:rPr lang="sr-Latn-CS" b="1" dirty="0" smtClean="0">
                <a:sym typeface="Symbol"/>
              </a:rPr>
              <a:t>V</a:t>
            </a:r>
            <a:r>
              <a:rPr lang="sr-Latn-CS" b="1" baseline="-25000" dirty="0" smtClean="0">
                <a:sym typeface="Symbol"/>
              </a:rPr>
              <a:t>2</a:t>
            </a:r>
            <a:r>
              <a:rPr lang="sr-Latn-CS" dirty="0" smtClean="0">
                <a:sym typeface="Symbol"/>
              </a:rPr>
              <a:t>. Vrednosti su samo okvirne. </a:t>
            </a:r>
          </a:p>
          <a:p>
            <a:pPr eaLnBrk="1" hangingPunct="1">
              <a:defRPr/>
            </a:pPr>
            <a:endParaRPr lang="sr-Latn-CS" dirty="0" smtClean="0">
              <a:sym typeface="Symbol"/>
            </a:endParaRPr>
          </a:p>
          <a:p>
            <a:pPr eaLnBrk="1" hangingPunct="1">
              <a:defRPr/>
            </a:pPr>
            <a:r>
              <a:rPr lang="sr-Latn-CS" dirty="0" smtClean="0">
                <a:sym typeface="Symbol"/>
              </a:rPr>
              <a:t>Isprekidanom linijom je prikazan</a:t>
            </a:r>
            <a:r>
              <a:rPr lang="sr-Latn-CS" baseline="0" dirty="0" smtClean="0">
                <a:sym typeface="Symbol"/>
              </a:rPr>
              <a:t> vektor </a:t>
            </a:r>
            <a:r>
              <a:rPr lang="sr-Latn-CS" b="1" dirty="0" smtClean="0">
                <a:sym typeface="Symbol"/>
              </a:rPr>
              <a:t>V</a:t>
            </a:r>
            <a:r>
              <a:rPr lang="sr-Latn-CS" b="1" baseline="-25000" dirty="0" smtClean="0">
                <a:sym typeface="Symbol"/>
              </a:rPr>
              <a:t>1</a:t>
            </a:r>
            <a:r>
              <a:rPr lang="sr-Latn-CS" baseline="0" dirty="0" smtClean="0">
                <a:sym typeface="Symbol"/>
              </a:rPr>
              <a:t> intenziteta 80% koji je ustvari rezultat kombinovanja aktivnog vektora </a:t>
            </a:r>
            <a:r>
              <a:rPr lang="sr-Latn-CS" b="1" dirty="0" smtClean="0">
                <a:sym typeface="Symbol"/>
              </a:rPr>
              <a:t>V</a:t>
            </a:r>
            <a:r>
              <a:rPr lang="sr-Latn-CS" b="1" baseline="-25000" dirty="0" smtClean="0">
                <a:sym typeface="Symbol"/>
              </a:rPr>
              <a:t>1</a:t>
            </a:r>
            <a:r>
              <a:rPr lang="sr-Latn-CS" baseline="0" dirty="0" smtClean="0">
                <a:sym typeface="Symbol"/>
              </a:rPr>
              <a:t> (jedino se takav i može ostvariti) i nekog od nultih vektora (</a:t>
            </a:r>
            <a:r>
              <a:rPr lang="sr-Latn-CS" b="1" dirty="0" smtClean="0">
                <a:sym typeface="Symbol"/>
              </a:rPr>
              <a:t>V</a:t>
            </a:r>
            <a:r>
              <a:rPr lang="sr-Latn-CS" b="1" baseline="-25000" dirty="0" smtClean="0">
                <a:sym typeface="Symbol"/>
              </a:rPr>
              <a:t>0</a:t>
            </a:r>
            <a:r>
              <a:rPr lang="sr-Latn-CS" baseline="0" dirty="0" smtClean="0">
                <a:sym typeface="Symbol"/>
              </a:rPr>
              <a:t> ili </a:t>
            </a:r>
            <a:r>
              <a:rPr lang="sr-Latn-CS" b="1" dirty="0" smtClean="0">
                <a:sym typeface="Symbol"/>
              </a:rPr>
              <a:t>V</a:t>
            </a:r>
            <a:r>
              <a:rPr lang="sr-Latn-CS" b="1" baseline="-25000" dirty="0" smtClean="0">
                <a:sym typeface="Symbol"/>
              </a:rPr>
              <a:t>7</a:t>
            </a:r>
            <a:r>
              <a:rPr lang="sr-Latn-CS" baseline="0" dirty="0" smtClean="0">
                <a:sym typeface="Symbol"/>
              </a:rPr>
              <a:t>). U primeru je naznačeno da je </a:t>
            </a:r>
            <a:r>
              <a:rPr lang="sr-Latn-CS" b="1" dirty="0" smtClean="0">
                <a:sym typeface="Symbol"/>
              </a:rPr>
              <a:t>V</a:t>
            </a:r>
            <a:r>
              <a:rPr lang="sr-Latn-CS" b="1" baseline="-25000" dirty="0" smtClean="0">
                <a:sym typeface="Symbol"/>
              </a:rPr>
              <a:t>1</a:t>
            </a:r>
            <a:r>
              <a:rPr lang="sr-Latn-CS" baseline="0" dirty="0" smtClean="0">
                <a:sym typeface="Symbol"/>
              </a:rPr>
              <a:t> uključen 80</a:t>
            </a:r>
            <a:r>
              <a:rPr lang="sr-Latn-CS" dirty="0" smtClean="0">
                <a:sym typeface="Symbol"/>
              </a:rPr>
              <a:t>s,</a:t>
            </a:r>
            <a:r>
              <a:rPr lang="sr-Latn-CS" baseline="0" dirty="0" smtClean="0">
                <a:sym typeface="Symbol"/>
              </a:rPr>
              <a:t> što je 80% dela periode namenjene ovom vektoru, a da je </a:t>
            </a:r>
            <a:r>
              <a:rPr lang="sr-Latn-CS" b="1" dirty="0" smtClean="0">
                <a:sym typeface="Symbol"/>
              </a:rPr>
              <a:t>V</a:t>
            </a:r>
            <a:r>
              <a:rPr lang="sr-Latn-CS" b="1" baseline="-25000" dirty="0" smtClean="0">
                <a:sym typeface="Symbol"/>
              </a:rPr>
              <a:t>0</a:t>
            </a:r>
            <a:r>
              <a:rPr lang="sr-Latn-CS" baseline="0" dirty="0" smtClean="0">
                <a:sym typeface="Symbol"/>
              </a:rPr>
              <a:t> uključen 20</a:t>
            </a:r>
            <a:r>
              <a:rPr lang="sr-Latn-CS" dirty="0" smtClean="0">
                <a:sym typeface="Symbol"/>
              </a:rPr>
              <a:t>s, što efektivno, čini vektor u smeru vektora </a:t>
            </a:r>
            <a:r>
              <a:rPr lang="sr-Latn-CS" b="1" dirty="0" smtClean="0">
                <a:sym typeface="Symbol"/>
              </a:rPr>
              <a:t>V</a:t>
            </a:r>
            <a:r>
              <a:rPr lang="sr-Latn-CS" b="1" baseline="-25000" dirty="0" smtClean="0">
                <a:sym typeface="Symbol"/>
              </a:rPr>
              <a:t>1</a:t>
            </a:r>
            <a:r>
              <a:rPr lang="sr-Latn-CS" dirty="0" smtClean="0">
                <a:sym typeface="Symbol"/>
              </a:rPr>
              <a:t>, samo smanjenog intenziteta na 80%. Aktivni deo periode</a:t>
            </a:r>
            <a:r>
              <a:rPr lang="sr-Latn-CS" baseline="0" dirty="0" smtClean="0">
                <a:sym typeface="Symbol"/>
              </a:rPr>
              <a:t> </a:t>
            </a:r>
            <a:r>
              <a:rPr lang="sr-Latn-CS" b="1" baseline="0" dirty="0" smtClean="0">
                <a:sym typeface="Symbol"/>
              </a:rPr>
              <a:t>T</a:t>
            </a:r>
            <a:r>
              <a:rPr lang="sr-Latn-CS" b="1" baseline="-25000" dirty="0" smtClean="0">
                <a:sym typeface="Symbol"/>
              </a:rPr>
              <a:t>0</a:t>
            </a:r>
            <a:r>
              <a:rPr lang="sr-Latn-CS" baseline="0" dirty="0" smtClean="0">
                <a:sym typeface="Symbol"/>
              </a:rPr>
              <a:t> (160</a:t>
            </a:r>
            <a:r>
              <a:rPr lang="sr-Latn-CS" dirty="0" smtClean="0">
                <a:sym typeface="Symbol"/>
              </a:rPr>
              <a:t>s) je</a:t>
            </a:r>
            <a:r>
              <a:rPr lang="sr-Latn-CS" baseline="0" dirty="0" smtClean="0">
                <a:sym typeface="Symbol"/>
              </a:rPr>
              <a:t> podeljen na dva susedna vektora, a odnos trajanja jednog i drugog vektora određuje ugao. U neaktivnom delu periode (40</a:t>
            </a:r>
            <a:r>
              <a:rPr lang="sr-Latn-CS" dirty="0" smtClean="0">
                <a:sym typeface="Symbol"/>
              </a:rPr>
              <a:t>s) </a:t>
            </a:r>
            <a:r>
              <a:rPr lang="sr-Latn-CS" baseline="0" dirty="0" smtClean="0">
                <a:sym typeface="Symbol"/>
              </a:rPr>
              <a:t>je uključen neki od nultih vektora, a odnos trajanja aktivnog i neaktivnog dela određuje intenzitet rezultantnog vektora.   </a:t>
            </a:r>
            <a:r>
              <a:rPr lang="sr-Latn-CS" dirty="0" smtClean="0">
                <a:sym typeface="Symbol"/>
              </a:rPr>
              <a:t> 	</a:t>
            </a:r>
          </a:p>
          <a:p>
            <a:pPr eaLnBrk="1" hangingPunct="1">
              <a:defRPr/>
            </a:pPr>
            <a:r>
              <a:rPr lang="sr-Latn-CS" dirty="0" smtClean="0">
                <a:sym typeface="Symbol"/>
              </a:rPr>
              <a:t>Dakle, da bi se dobio vektor </a:t>
            </a:r>
            <a:r>
              <a:rPr lang="sr-Latn-CS" b="1" dirty="0" smtClean="0">
                <a:sym typeface="Symbol"/>
              </a:rPr>
              <a:t>V</a:t>
            </a:r>
            <a:r>
              <a:rPr lang="sr-Latn-CS" dirty="0" smtClean="0">
                <a:sym typeface="Symbol"/>
              </a:rPr>
              <a:t> pod uglom 30, intenziteta 80% maksimalne vrednosti, interval </a:t>
            </a:r>
            <a:r>
              <a:rPr lang="sr-Latn-CS" b="1" dirty="0" smtClean="0">
                <a:sym typeface="Symbol"/>
              </a:rPr>
              <a:t>T</a:t>
            </a:r>
            <a:r>
              <a:rPr lang="sr-Latn-CS" b="1" baseline="-25000" dirty="0" smtClean="0">
                <a:sym typeface="Symbol"/>
              </a:rPr>
              <a:t>0</a:t>
            </a:r>
            <a:r>
              <a:rPr lang="sr-Latn-CS" dirty="0" smtClean="0">
                <a:sym typeface="Symbol"/>
              </a:rPr>
              <a:t> treba podeliti na tri dela, dva dela (u ukupnom trajanju 160s) pripadaju aktivnim vektorima </a:t>
            </a:r>
            <a:r>
              <a:rPr lang="sr-Latn-CS" b="1" dirty="0" smtClean="0">
                <a:sym typeface="Symbol"/>
              </a:rPr>
              <a:t>V</a:t>
            </a:r>
            <a:r>
              <a:rPr lang="sr-Latn-CS" b="1" baseline="-25000" dirty="0" smtClean="0">
                <a:sym typeface="Symbol"/>
              </a:rPr>
              <a:t>1</a:t>
            </a:r>
            <a:r>
              <a:rPr lang="sr-Latn-CS" dirty="0" smtClean="0">
                <a:sym typeface="Symbol"/>
              </a:rPr>
              <a:t> i </a:t>
            </a:r>
            <a:r>
              <a:rPr lang="sr-Latn-CS" b="1" dirty="0" smtClean="0">
                <a:sym typeface="Symbol"/>
              </a:rPr>
              <a:t>V</a:t>
            </a:r>
            <a:r>
              <a:rPr lang="sr-Latn-CS" b="1" baseline="-25000" dirty="0" smtClean="0">
                <a:sym typeface="Symbol"/>
              </a:rPr>
              <a:t>2</a:t>
            </a:r>
            <a:r>
              <a:rPr lang="sr-Latn-CS" dirty="0" smtClean="0">
                <a:sym typeface="Symbol"/>
              </a:rPr>
              <a:t>, a jedan deo, (40s) nultom vektoru </a:t>
            </a:r>
            <a:r>
              <a:rPr lang="sr-Latn-CS" b="1" dirty="0" smtClean="0">
                <a:sym typeface="Symbol"/>
              </a:rPr>
              <a:t>V</a:t>
            </a:r>
            <a:r>
              <a:rPr lang="sr-Latn-CS" b="1" baseline="-25000" dirty="0" smtClean="0">
                <a:sym typeface="Symbol"/>
              </a:rPr>
              <a:t>0</a:t>
            </a:r>
            <a:r>
              <a:rPr lang="sr-Latn-CS" dirty="0" smtClean="0">
                <a:sym typeface="Symbol"/>
              </a:rPr>
              <a:t>. Na slici je naznačeno da je 40s nultog vektora realizovano iz</a:t>
            </a:r>
            <a:r>
              <a:rPr lang="sr-Latn-CS" baseline="0" dirty="0" smtClean="0">
                <a:sym typeface="Symbol"/>
              </a:rPr>
              <a:t> dva dela po 20</a:t>
            </a:r>
            <a:r>
              <a:rPr lang="sr-Latn-CS" dirty="0" smtClean="0">
                <a:sym typeface="Symbol"/>
              </a:rPr>
              <a:t>s, jedan se kombinuje sa </a:t>
            </a:r>
            <a:r>
              <a:rPr lang="sr-Latn-CS" b="1" dirty="0" smtClean="0">
                <a:sym typeface="Symbol"/>
              </a:rPr>
              <a:t>V</a:t>
            </a:r>
            <a:r>
              <a:rPr lang="sr-Latn-CS" b="1" baseline="-25000" dirty="0" smtClean="0">
                <a:sym typeface="Symbol"/>
              </a:rPr>
              <a:t>1</a:t>
            </a:r>
            <a:r>
              <a:rPr lang="sr-Latn-CS" dirty="0" smtClean="0">
                <a:sym typeface="Symbol"/>
              </a:rPr>
              <a:t>, a drugi sa </a:t>
            </a:r>
            <a:r>
              <a:rPr lang="sr-Latn-CS" b="1" dirty="0" smtClean="0">
                <a:sym typeface="Symbol"/>
              </a:rPr>
              <a:t>V</a:t>
            </a:r>
            <a:r>
              <a:rPr lang="sr-Latn-CS" b="1" baseline="-25000" dirty="0" smtClean="0">
                <a:sym typeface="Symbol"/>
              </a:rPr>
              <a:t>2</a:t>
            </a:r>
            <a:r>
              <a:rPr lang="sr-Latn-CS" dirty="0" smtClean="0">
                <a:sym typeface="Symbol"/>
              </a:rPr>
              <a:t>. Postoji više</a:t>
            </a:r>
            <a:r>
              <a:rPr lang="sr-Latn-CS" baseline="0" dirty="0" smtClean="0">
                <a:sym typeface="Symbol"/>
              </a:rPr>
              <a:t> radova koji se bave redosledom uključivanja vektora u okviru periode </a:t>
            </a:r>
            <a:r>
              <a:rPr lang="sr-Latn-CS" b="1" baseline="0" dirty="0" smtClean="0">
                <a:sym typeface="Symbol"/>
              </a:rPr>
              <a:t>T</a:t>
            </a:r>
            <a:r>
              <a:rPr lang="sr-Latn-CS" b="1" baseline="-25000" dirty="0" smtClean="0">
                <a:sym typeface="Symbol"/>
              </a:rPr>
              <a:t>0</a:t>
            </a:r>
            <a:r>
              <a:rPr lang="sr-Latn-CS" b="0" baseline="0" dirty="0" smtClean="0">
                <a:sym typeface="Symbol"/>
              </a:rPr>
              <a:t> </a:t>
            </a:r>
            <a:r>
              <a:rPr lang="sr-Latn-CS" baseline="0" dirty="0" smtClean="0">
                <a:sym typeface="Symbol"/>
              </a:rPr>
              <a:t>, izborom nultog vektora (</a:t>
            </a:r>
            <a:r>
              <a:rPr lang="sr-Latn-CS" b="1" dirty="0" smtClean="0">
                <a:sym typeface="Symbol"/>
              </a:rPr>
              <a:t>V</a:t>
            </a:r>
            <a:r>
              <a:rPr lang="sr-Latn-CS" b="1" baseline="-25000" dirty="0" smtClean="0">
                <a:sym typeface="Symbol"/>
              </a:rPr>
              <a:t>0</a:t>
            </a:r>
            <a:r>
              <a:rPr lang="sr-Latn-CS" baseline="0" dirty="0" smtClean="0">
                <a:sym typeface="Symbol"/>
              </a:rPr>
              <a:t> ili </a:t>
            </a:r>
            <a:r>
              <a:rPr lang="sr-Latn-CS" b="1" dirty="0" smtClean="0">
                <a:sym typeface="Symbol"/>
              </a:rPr>
              <a:t>V</a:t>
            </a:r>
            <a:r>
              <a:rPr lang="sr-Latn-CS" b="1" baseline="-25000" dirty="0" smtClean="0">
                <a:sym typeface="Symbol"/>
              </a:rPr>
              <a:t>7</a:t>
            </a:r>
            <a:r>
              <a:rPr lang="sr-Latn-CS" baseline="0" dirty="0" smtClean="0">
                <a:sym typeface="Symbol"/>
              </a:rPr>
              <a:t>) kao i potrebom deljenja neaktivnog dela periode na dva dela. Moguće je po različitim kriterijumima optimizovati redosled uključenja. Koji će se redosled uključivanja usvojiti da bi se dobio optimum po nekom parametru, uglavnom zavisi od koeficijenta modulacije. </a:t>
            </a:r>
            <a:endParaRPr lang="sr-Latn-CS" dirty="0" smtClean="0">
              <a:sym typeface="Symbol"/>
            </a:endParaRPr>
          </a:p>
          <a:p>
            <a:pPr eaLnBrk="1" hangingPunct="1">
              <a:defRPr/>
            </a:pPr>
            <a:endParaRPr lang="sr-Latn-CS" dirty="0" smtClean="0">
              <a:sym typeface="Symbol"/>
            </a:endParaRPr>
          </a:p>
          <a:p>
            <a:pPr eaLnBrk="1" hangingPunct="1">
              <a:defRPr/>
            </a:pPr>
            <a:r>
              <a:rPr lang="sr-Latn-CS" dirty="0" smtClean="0">
                <a:sym typeface="Symbol"/>
              </a:rPr>
              <a:t>Tehnika prostorno-vektorske modulacije ili SVM (</a:t>
            </a:r>
            <a:r>
              <a:rPr lang="sr-Latn-CS" i="1" dirty="0" smtClean="0">
                <a:sym typeface="Symbol"/>
              </a:rPr>
              <a:t>space vector modulation</a:t>
            </a:r>
            <a:r>
              <a:rPr lang="sr-Latn-CS" dirty="0" smtClean="0">
                <a:sym typeface="Symbol"/>
              </a:rPr>
              <a:t>) je superiorna u odnosu na prirodnu sinusnu modulaciju i druge tehnike pre svega zato što je za isti napon jednosmernog međukola, moguće dobiti za oko 16% veću amplitudu međufaznog napona nego sa prirodnom sinusnom modulacijom uz zadržavanje</a:t>
            </a:r>
            <a:r>
              <a:rPr lang="sr-Latn-CS" baseline="0" dirty="0" smtClean="0">
                <a:sym typeface="Symbol"/>
              </a:rPr>
              <a:t> linearnog odnosa amplitude međufaznog napona i koeficijenta modulacije. P</a:t>
            </a:r>
            <a:r>
              <a:rPr lang="sr-Latn-CS" dirty="0" smtClean="0">
                <a:sym typeface="Symbol"/>
              </a:rPr>
              <a:t>ored toga, metoda je izuzetno jednostavna i pogodna za realizaciju u današnjim mikrokontrolerima (čak i najjednostavnijim) koji po pravilu imaju periferije tajmerskog tipa veoma korisne za realizaciju ovakvog algoritma.</a:t>
            </a:r>
          </a:p>
          <a:p>
            <a:pPr eaLnBrk="1" hangingPunct="1">
              <a:defRPr/>
            </a:pPr>
            <a:endParaRPr lang="sr-Latn-CS" dirty="0" smtClean="0">
              <a:sym typeface="Symbol"/>
            </a:endParaRPr>
          </a:p>
          <a:p>
            <a:pPr eaLnBrk="1" hangingPunct="1">
              <a:defRPr/>
            </a:pPr>
            <a:r>
              <a:rPr lang="sr-Latn-CS" dirty="0" smtClean="0">
                <a:sym typeface="Symbol"/>
              </a:rPr>
              <a:t>Sa</a:t>
            </a:r>
            <a:r>
              <a:rPr lang="sr-Latn-CS" baseline="0" dirty="0" smtClean="0">
                <a:sym typeface="Symbol"/>
              </a:rPr>
              <a:t> slike na slajdu se može videti da se maksimalna vrednost vektora pod uglovima 0</a:t>
            </a:r>
            <a:r>
              <a:rPr lang="sr-Latn-CS" dirty="0" smtClean="0">
                <a:sym typeface="Symbol"/>
              </a:rPr>
              <a:t> i 60</a:t>
            </a:r>
            <a:r>
              <a:rPr lang="sr-Latn-CS" baseline="0" dirty="0" smtClean="0">
                <a:sym typeface="Symbol"/>
              </a:rPr>
              <a:t> razlikuje od maksimalne vrednosti pod uglom od 30</a:t>
            </a:r>
            <a:r>
              <a:rPr lang="sr-Latn-CS" dirty="0" smtClean="0">
                <a:sym typeface="Symbol"/>
              </a:rPr>
              <a:t>. Analiza maksimalne amplitude</a:t>
            </a:r>
            <a:r>
              <a:rPr lang="sr-Latn-CS" baseline="0" dirty="0" smtClean="0">
                <a:sym typeface="Symbol"/>
              </a:rPr>
              <a:t> neizobličenog međufaznog napona (tačnije, njegovog prvog harmonika), prevazilazi nivo ovog kursa, a može se pronaći u ponuđenoj dodatnoj literaturi. </a:t>
            </a:r>
            <a:endParaRPr lang="en-US" dirty="0" smtClean="0">
              <a:sym typeface="Symbol"/>
            </a:endParaRPr>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68</a:t>
            </a:fld>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Na slici je talasni oblik srednje</a:t>
            </a:r>
            <a:r>
              <a:rPr lang="x-none" baseline="0" dirty="0" smtClean="0"/>
              <a:t> vrednosti (u toku trajanja periode </a:t>
            </a:r>
            <a:r>
              <a:rPr lang="x-none" b="1" baseline="0" dirty="0" smtClean="0"/>
              <a:t>T</a:t>
            </a:r>
            <a:r>
              <a:rPr lang="x-none" b="1" baseline="-25000" dirty="0" smtClean="0"/>
              <a:t>0</a:t>
            </a:r>
            <a:r>
              <a:rPr lang="x-none" baseline="0" dirty="0" smtClean="0"/>
              <a:t>) </a:t>
            </a:r>
            <a:r>
              <a:rPr lang="x-none" dirty="0" smtClean="0"/>
              <a:t>napona na fazama prema tački </a:t>
            </a:r>
            <a:r>
              <a:rPr lang="x-none" b="1" dirty="0" smtClean="0"/>
              <a:t>0</a:t>
            </a:r>
            <a:r>
              <a:rPr lang="x-none" dirty="0" smtClean="0"/>
              <a:t> (minus pol izvora</a:t>
            </a:r>
            <a:r>
              <a:rPr lang="x-none" baseline="0" dirty="0" smtClean="0"/>
              <a:t> </a:t>
            </a:r>
            <a:r>
              <a:rPr lang="x-none" b="1" i="1" baseline="0" dirty="0" smtClean="0"/>
              <a:t>U</a:t>
            </a:r>
            <a:r>
              <a:rPr lang="x-none" b="1" i="1" baseline="-25000" dirty="0" smtClean="0"/>
              <a:t>dc</a:t>
            </a:r>
            <a:r>
              <a:rPr lang="x-none" baseline="0" dirty="0" smtClean="0"/>
              <a:t>) pod pretpostavkom da je </a:t>
            </a:r>
            <a:r>
              <a:rPr lang="x-none" b="1" baseline="0" dirty="0" smtClean="0"/>
              <a:t>T</a:t>
            </a:r>
            <a:r>
              <a:rPr lang="x-none" b="1" baseline="-25000" dirty="0" smtClean="0"/>
              <a:t>0</a:t>
            </a:r>
            <a:r>
              <a:rPr lang="x-none" baseline="0" dirty="0" smtClean="0"/>
              <a:t> idealno kratko. Dijagram je dobijen simulacijom. Naravno, trenutna vrednoswst ovih napona je u svakom trenutku ili 0 </a:t>
            </a:r>
            <a:r>
              <a:rPr lang="x-none" baseline="0" smtClean="0"/>
              <a:t>ili </a:t>
            </a:r>
            <a:r>
              <a:rPr lang="x-none" b="1" i="1" baseline="0" smtClean="0"/>
              <a:t>U</a:t>
            </a:r>
            <a:r>
              <a:rPr lang="x-none" b="1" i="1" baseline="-25000" smtClean="0"/>
              <a:t>dc</a:t>
            </a:r>
            <a:r>
              <a:rPr lang="sr-Latn-CS" b="1" i="1" baseline="-25000" dirty="0" smtClean="0"/>
              <a:t> </a:t>
            </a:r>
            <a:r>
              <a:rPr lang="x-none" b="0" baseline="0" smtClean="0"/>
              <a:t>.</a:t>
            </a:r>
            <a:endParaRPr lang="x-none" b="0" baseline="0" dirty="0" smtClean="0"/>
          </a:p>
          <a:p>
            <a:endParaRPr lang="x-none" baseline="0" dirty="0" smtClean="0"/>
          </a:p>
          <a:p>
            <a:r>
              <a:rPr lang="x-none" baseline="0" dirty="0" smtClean="0"/>
              <a:t>Iako ovi talasni oblici izgledaju ovako čudno, međufazni naponi (ponovo, njihova srednja vrednost u toku trajanja periode </a:t>
            </a:r>
            <a:r>
              <a:rPr lang="x-none" b="1" baseline="0" dirty="0" smtClean="0"/>
              <a:t>T</a:t>
            </a:r>
            <a:r>
              <a:rPr lang="x-none" b="1" baseline="-25000" dirty="0" smtClean="0"/>
              <a:t>0</a:t>
            </a:r>
            <a:r>
              <a:rPr lang="x-none" b="0" baseline="0" dirty="0" smtClean="0"/>
              <a:t>) su čisto sinusnog oblika.</a:t>
            </a:r>
            <a:endParaRPr lang="en-US" b="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69</a:t>
            </a:fld>
            <a:endParaRPr lang="en-GB"/>
          </a:p>
        </p:txBody>
      </p:sp>
    </p:spTree>
    <p:extLst>
      <p:ext uri="{BB962C8B-B14F-4D97-AF65-F5344CB8AC3E}">
        <p14:creationId xmlns="" xmlns:p14="http://schemas.microsoft.com/office/powerpoint/2010/main" val="30903905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sr-Latn-CS" dirty="0" smtClean="0"/>
              <a:t>Ako posmatramo trenutak </a:t>
            </a:r>
            <a:r>
              <a:rPr lang="sr-Latn-CS" b="1" i="1" dirty="0" smtClean="0"/>
              <a:t>t </a:t>
            </a:r>
            <a:r>
              <a:rPr lang="sr-Latn-CS" dirty="0" smtClean="0"/>
              <a:t>= 0, u</a:t>
            </a:r>
            <a:r>
              <a:rPr lang="sr-Latn-CS" baseline="0" dirty="0" smtClean="0"/>
              <a:t> tom trenutku je napon </a:t>
            </a:r>
            <a:r>
              <a:rPr lang="sr-Latn-CS" b="1" i="1" baseline="0" dirty="0" smtClean="0"/>
              <a:t>u</a:t>
            </a:r>
            <a:r>
              <a:rPr lang="sr-Latn-CS" b="1" i="1" baseline="-25000" dirty="0" smtClean="0"/>
              <a:t>a</a:t>
            </a:r>
            <a:r>
              <a:rPr lang="sr-Latn-CS" baseline="0" dirty="0" smtClean="0"/>
              <a:t>=</a:t>
            </a:r>
            <a:r>
              <a:rPr lang="sr-Latn-CS" b="1" i="1" baseline="0" dirty="0" smtClean="0"/>
              <a:t>U</a:t>
            </a:r>
            <a:r>
              <a:rPr lang="sr-Latn-CS" b="1" i="1" baseline="-25000" dirty="0" smtClean="0"/>
              <a:t>dc</a:t>
            </a:r>
            <a:r>
              <a:rPr lang="sr-Latn-CS" b="1" i="1" baseline="0" dirty="0" smtClean="0"/>
              <a:t>/</a:t>
            </a:r>
            <a:r>
              <a:rPr lang="sr-Latn-CS" baseline="0" dirty="0" smtClean="0"/>
              <a:t>2, pa je vektor </a:t>
            </a:r>
            <a:r>
              <a:rPr lang="sr-Latn-CS" b="1" i="1" baseline="0" dirty="0" smtClean="0"/>
              <a:t>u</a:t>
            </a:r>
            <a:r>
              <a:rPr lang="sr-Latn-CS" b="1" i="1" baseline="-25000" dirty="0" smtClean="0"/>
              <a:t>a</a:t>
            </a:r>
            <a:r>
              <a:rPr lang="sr-Latn-CS" baseline="0" dirty="0" smtClean="0"/>
              <a:t> u pravcu namotaja </a:t>
            </a:r>
            <a:r>
              <a:rPr lang="sr-Latn-CS" b="1" i="1" baseline="0" dirty="0" smtClean="0"/>
              <a:t>a</a:t>
            </a:r>
            <a:r>
              <a:rPr lang="sr-Latn-CS" i="1" baseline="0" dirty="0" smtClean="0"/>
              <a:t>,</a:t>
            </a:r>
            <a:r>
              <a:rPr lang="sr-Latn-CS" baseline="0" dirty="0" smtClean="0"/>
              <a:t> intenziteta </a:t>
            </a:r>
            <a:r>
              <a:rPr lang="sr-Latn-CS" b="1" i="1" baseline="0" dirty="0" smtClean="0"/>
              <a:t>U</a:t>
            </a:r>
            <a:r>
              <a:rPr lang="sr-Latn-CS" b="1" i="1" baseline="-25000" dirty="0" smtClean="0"/>
              <a:t>dc</a:t>
            </a:r>
            <a:r>
              <a:rPr lang="sr-Latn-CS" b="1" i="1" baseline="0" dirty="0" smtClean="0"/>
              <a:t>/</a:t>
            </a:r>
            <a:r>
              <a:rPr lang="sr-Latn-CS" baseline="0" dirty="0" smtClean="0"/>
              <a:t>2. Vrednost  napona </a:t>
            </a:r>
            <a:r>
              <a:rPr lang="sr-Latn-CS" b="1" i="1" baseline="0" dirty="0" smtClean="0"/>
              <a:t>u</a:t>
            </a:r>
            <a:r>
              <a:rPr lang="sr-Latn-CS" b="1" i="1" baseline="-25000" dirty="0" smtClean="0"/>
              <a:t>b</a:t>
            </a:r>
            <a:r>
              <a:rPr lang="sr-Latn-CS" baseline="0" dirty="0" smtClean="0"/>
              <a:t> i </a:t>
            </a:r>
            <a:r>
              <a:rPr lang="sr-Latn-CS" b="1" i="1" baseline="0" dirty="0" smtClean="0"/>
              <a:t>u</a:t>
            </a:r>
            <a:r>
              <a:rPr lang="sr-Latn-CS" b="1" i="1" baseline="-25000" dirty="0" smtClean="0"/>
              <a:t>c</a:t>
            </a:r>
            <a:r>
              <a:rPr lang="sr-Latn-CS" baseline="0" dirty="0" smtClean="0"/>
              <a:t> su po –</a:t>
            </a:r>
            <a:r>
              <a:rPr lang="sr-Latn-CS" b="1" i="1" baseline="0" dirty="0" smtClean="0"/>
              <a:t>U</a:t>
            </a:r>
            <a:r>
              <a:rPr lang="sr-Latn-CS" b="1" i="1" baseline="-25000" dirty="0" smtClean="0"/>
              <a:t>dc</a:t>
            </a:r>
            <a:r>
              <a:rPr lang="sr-Latn-CS" b="1" i="1" baseline="0" dirty="0" smtClean="0"/>
              <a:t>/</a:t>
            </a:r>
            <a:r>
              <a:rPr lang="sr-Latn-CS" baseline="0" dirty="0" smtClean="0"/>
              <a:t>4, a njihovi vektori su u pravcu suprotnom od namotaja </a:t>
            </a:r>
            <a:r>
              <a:rPr lang="sr-Latn-CS" b="1" i="1" baseline="0" dirty="0" smtClean="0"/>
              <a:t>b</a:t>
            </a:r>
            <a:r>
              <a:rPr lang="sr-Latn-CS" baseline="0" dirty="0" smtClean="0"/>
              <a:t> i namotaja </a:t>
            </a:r>
            <a:r>
              <a:rPr lang="sr-Latn-CS" b="1" i="1" baseline="0" dirty="0" smtClean="0"/>
              <a:t>c</a:t>
            </a:r>
            <a:r>
              <a:rPr lang="sr-Latn-CS" baseline="0" dirty="0" smtClean="0"/>
              <a:t>, respektivno. Intenziteti ovih vektora su po </a:t>
            </a:r>
            <a:r>
              <a:rPr lang="sr-Latn-CS" b="1" i="1" baseline="0" dirty="0" smtClean="0"/>
              <a:t>U</a:t>
            </a:r>
            <a:r>
              <a:rPr lang="sr-Latn-CS" b="1" i="1" baseline="-25000" dirty="0" smtClean="0"/>
              <a:t>dc</a:t>
            </a:r>
            <a:r>
              <a:rPr lang="sr-Latn-CS" b="1" i="1" baseline="0" dirty="0" smtClean="0"/>
              <a:t>/</a:t>
            </a:r>
            <a:r>
              <a:rPr lang="sr-Latn-CS" baseline="0" dirty="0" smtClean="0"/>
              <a:t>4. Zbir ova tri vektora je vektor označen na slajdu sa </a:t>
            </a:r>
            <a:r>
              <a:rPr lang="sr-Latn-CS" b="1" i="1" baseline="0" dirty="0" smtClean="0"/>
              <a:t>U</a:t>
            </a:r>
            <a:r>
              <a:rPr lang="sr-Latn-CS" b="1" i="1" baseline="-25000" dirty="0" smtClean="0"/>
              <a:t>S</a:t>
            </a:r>
            <a:r>
              <a:rPr lang="sr-Latn-CS" baseline="0" dirty="0" smtClean="0"/>
              <a:t>  čiji je modul 3</a:t>
            </a:r>
            <a:r>
              <a:rPr lang="sr-Latn-CS" b="1" i="1" baseline="0" dirty="0" smtClean="0"/>
              <a:t>U</a:t>
            </a:r>
            <a:r>
              <a:rPr lang="sr-Latn-CS" b="1" i="1" baseline="-25000" dirty="0" smtClean="0"/>
              <a:t>dc</a:t>
            </a:r>
            <a:r>
              <a:rPr lang="sr-Latn-CS" b="1" i="1" baseline="0" dirty="0" smtClean="0"/>
              <a:t>/</a:t>
            </a:r>
            <a:r>
              <a:rPr lang="sr-Latn-CS" baseline="0" dirty="0" smtClean="0"/>
              <a:t>4.</a:t>
            </a:r>
          </a:p>
          <a:p>
            <a:endParaRPr lang="sr-Latn-CS" baseline="0" dirty="0" smtClean="0"/>
          </a:p>
          <a:p>
            <a:r>
              <a:rPr lang="sr-Latn-CS" baseline="0" dirty="0" smtClean="0"/>
              <a:t>Jednostavnom primenom trigonometrije, moguće je pokazati da ovo važi za svaki trenutak </a:t>
            </a:r>
            <a:r>
              <a:rPr lang="sr-Latn-CS" b="1" i="1" baseline="0" dirty="0" smtClean="0"/>
              <a:t>t</a:t>
            </a:r>
            <a:r>
              <a:rPr lang="sr-Latn-CS" baseline="0" dirty="0" smtClean="0"/>
              <a:t>. Naime, projekcija na </a:t>
            </a:r>
            <a:r>
              <a:rPr lang="sr-Latn-CS" b="1" i="1" baseline="0" dirty="0" smtClean="0">
                <a:sym typeface="Symbol"/>
              </a:rPr>
              <a:t></a:t>
            </a:r>
            <a:r>
              <a:rPr lang="sr-Latn-CS" baseline="0" dirty="0" smtClean="0">
                <a:sym typeface="Symbol"/>
              </a:rPr>
              <a:t> -osu (</a:t>
            </a:r>
            <a:r>
              <a:rPr lang="sr-Latn-CS" b="1" i="1" baseline="0" dirty="0" smtClean="0">
                <a:sym typeface="Symbol"/>
              </a:rPr>
              <a:t></a:t>
            </a:r>
            <a:r>
              <a:rPr lang="sr-Latn-CS" baseline="0" dirty="0" smtClean="0">
                <a:sym typeface="Symbol"/>
              </a:rPr>
              <a:t> -osa se poklapa sa </a:t>
            </a:r>
            <a:r>
              <a:rPr lang="sr-Latn-CS" b="1" i="1" baseline="0" dirty="0" smtClean="0">
                <a:sym typeface="Symbol"/>
              </a:rPr>
              <a:t>a</a:t>
            </a:r>
            <a:r>
              <a:rPr lang="sr-Latn-CS" baseline="0" dirty="0" smtClean="0">
                <a:sym typeface="Symbol"/>
              </a:rPr>
              <a:t>-osom) vektora napona </a:t>
            </a:r>
            <a:r>
              <a:rPr lang="sr-Latn-CS" b="1" i="1" baseline="0" dirty="0" smtClean="0">
                <a:sym typeface="Symbol"/>
              </a:rPr>
              <a:t>u</a:t>
            </a:r>
            <a:r>
              <a:rPr lang="sr-Latn-CS" b="1" i="1" baseline="-25000" dirty="0" smtClean="0">
                <a:sym typeface="Symbol"/>
              </a:rPr>
              <a:t>a</a:t>
            </a:r>
            <a:r>
              <a:rPr lang="sr-Latn-CS" baseline="0" dirty="0" smtClean="0">
                <a:sym typeface="Symbol"/>
              </a:rPr>
              <a:t> je u opštem slučaju </a:t>
            </a:r>
            <a:r>
              <a:rPr lang="sr-Latn-CS" b="1" baseline="0" dirty="0" smtClean="0">
                <a:sym typeface="Symbol"/>
              </a:rPr>
              <a:t>A</a:t>
            </a:r>
            <a:r>
              <a:rPr lang="sr-Latn-CS" baseline="0" dirty="0" smtClean="0">
                <a:sym typeface="Symbol"/>
              </a:rPr>
              <a:t>cos(</a:t>
            </a:r>
            <a:r>
              <a:rPr lang="el-GR" b="1" i="1" baseline="0" dirty="0" smtClean="0">
                <a:sym typeface="Symbol"/>
              </a:rPr>
              <a:t>ω</a:t>
            </a:r>
            <a:r>
              <a:rPr lang="sr-Latn-CS" b="1" i="1" baseline="0" dirty="0" smtClean="0">
                <a:sym typeface="Symbol"/>
              </a:rPr>
              <a:t>t</a:t>
            </a:r>
            <a:r>
              <a:rPr lang="sr-Latn-CS" baseline="0" dirty="0" smtClean="0">
                <a:sym typeface="Symbol"/>
              </a:rPr>
              <a:t>) gde amplituda </a:t>
            </a:r>
            <a:r>
              <a:rPr lang="sr-Latn-CS" b="1" baseline="0" dirty="0" smtClean="0">
                <a:sym typeface="Symbol"/>
              </a:rPr>
              <a:t>A</a:t>
            </a:r>
            <a:r>
              <a:rPr lang="sr-Latn-CS" baseline="0" dirty="0" smtClean="0">
                <a:sym typeface="Symbol"/>
              </a:rPr>
              <a:t> iznosi </a:t>
            </a:r>
            <a:r>
              <a:rPr lang="sr-Latn-CS" b="1" i="1" baseline="0" dirty="0" smtClean="0"/>
              <a:t>U</a:t>
            </a:r>
            <a:r>
              <a:rPr lang="sr-Latn-CS" b="1" i="1" baseline="-25000" dirty="0" smtClean="0"/>
              <a:t>dc</a:t>
            </a:r>
            <a:r>
              <a:rPr lang="sr-Latn-CS" b="1" i="1" baseline="0" dirty="0" smtClean="0"/>
              <a:t>/</a:t>
            </a:r>
            <a:r>
              <a:rPr lang="sr-Latn-CS" baseline="0" dirty="0" smtClean="0"/>
              <a:t>2</a:t>
            </a:r>
            <a:r>
              <a:rPr lang="sr-Latn-CS" baseline="0" dirty="0" smtClean="0">
                <a:sym typeface="Symbol"/>
              </a:rPr>
              <a:t>, projekcija vektora </a:t>
            </a:r>
            <a:r>
              <a:rPr lang="sr-Latn-CS" b="1" i="1" baseline="0" dirty="0" smtClean="0">
                <a:sym typeface="Symbol"/>
              </a:rPr>
              <a:t>u</a:t>
            </a:r>
            <a:r>
              <a:rPr lang="sr-Latn-CS" b="1" i="1" baseline="-25000" dirty="0" smtClean="0">
                <a:sym typeface="Symbol"/>
              </a:rPr>
              <a:t>b</a:t>
            </a:r>
            <a:r>
              <a:rPr lang="sr-Latn-CS" baseline="0" dirty="0" smtClean="0">
                <a:sym typeface="Symbol"/>
              </a:rPr>
              <a:t> je (</a:t>
            </a:r>
            <a:r>
              <a:rPr lang="sr-Latn-CS" b="1" baseline="0" dirty="0" smtClean="0">
                <a:sym typeface="Symbol"/>
              </a:rPr>
              <a:t>A/</a:t>
            </a:r>
            <a:r>
              <a:rPr lang="sr-Latn-CS" b="0" baseline="0" dirty="0" smtClean="0">
                <a:sym typeface="Symbol"/>
              </a:rPr>
              <a:t>2)</a:t>
            </a:r>
            <a:r>
              <a:rPr lang="sr-Latn-CS" baseline="0" dirty="0" smtClean="0">
                <a:sym typeface="Symbol"/>
              </a:rPr>
              <a:t>cos(</a:t>
            </a:r>
            <a:r>
              <a:rPr lang="el-GR" b="1" i="1" baseline="0" dirty="0" smtClean="0">
                <a:sym typeface="Symbol"/>
              </a:rPr>
              <a:t>ω</a:t>
            </a:r>
            <a:r>
              <a:rPr lang="sr-Latn-CS" b="1" i="1" baseline="0" dirty="0" smtClean="0">
                <a:sym typeface="Symbol"/>
              </a:rPr>
              <a:t>t-</a:t>
            </a:r>
            <a:r>
              <a:rPr lang="sr-Latn-CS" b="0" i="0" baseline="0" dirty="0" smtClean="0">
                <a:sym typeface="Symbol"/>
              </a:rPr>
              <a:t>120</a:t>
            </a:r>
            <a:r>
              <a:rPr lang="sr-Latn-CS" b="1" i="0" baseline="0" dirty="0" smtClean="0">
                <a:sym typeface="Symbol"/>
              </a:rPr>
              <a:t></a:t>
            </a:r>
            <a:r>
              <a:rPr lang="sr-Latn-CS" baseline="0" dirty="0" smtClean="0">
                <a:sym typeface="Symbol"/>
              </a:rPr>
              <a:t>) , a projekcija vektora </a:t>
            </a:r>
            <a:r>
              <a:rPr lang="sr-Latn-CS" b="1" i="1" baseline="0" dirty="0" smtClean="0">
                <a:sym typeface="Symbol"/>
              </a:rPr>
              <a:t>u</a:t>
            </a:r>
            <a:r>
              <a:rPr lang="sr-Latn-CS" b="1" i="1" baseline="-25000" dirty="0" smtClean="0">
                <a:sym typeface="Symbol"/>
              </a:rPr>
              <a:t>c</a:t>
            </a:r>
            <a:r>
              <a:rPr lang="sr-Latn-CS" baseline="0" dirty="0" smtClean="0">
                <a:sym typeface="Symbol"/>
              </a:rPr>
              <a:t> je (</a:t>
            </a:r>
            <a:r>
              <a:rPr lang="sr-Latn-CS" b="1" baseline="0" dirty="0" smtClean="0">
                <a:sym typeface="Symbol"/>
              </a:rPr>
              <a:t>A/</a:t>
            </a:r>
            <a:r>
              <a:rPr lang="sr-Latn-CS" b="0" baseline="0" dirty="0" smtClean="0">
                <a:sym typeface="Symbol"/>
              </a:rPr>
              <a:t>2)</a:t>
            </a:r>
            <a:r>
              <a:rPr lang="sr-Latn-CS" baseline="0" dirty="0" smtClean="0">
                <a:sym typeface="Symbol"/>
              </a:rPr>
              <a:t>cos(</a:t>
            </a:r>
            <a:r>
              <a:rPr lang="el-GR" b="1" i="1" baseline="0" dirty="0" smtClean="0">
                <a:sym typeface="Symbol"/>
              </a:rPr>
              <a:t>ω</a:t>
            </a:r>
            <a:r>
              <a:rPr lang="sr-Latn-CS" b="1" i="1" baseline="0" dirty="0" smtClean="0">
                <a:sym typeface="Symbol"/>
              </a:rPr>
              <a:t>t-</a:t>
            </a:r>
            <a:r>
              <a:rPr lang="sr-Latn-CS" b="0" i="0" baseline="0" dirty="0" smtClean="0">
                <a:sym typeface="Symbol"/>
              </a:rPr>
              <a:t>240</a:t>
            </a:r>
            <a:r>
              <a:rPr lang="sr-Latn-CS" b="1" i="0" baseline="0" dirty="0" smtClean="0">
                <a:sym typeface="Symbol"/>
              </a:rPr>
              <a:t></a:t>
            </a:r>
            <a:r>
              <a:rPr lang="sr-Latn-CS" baseline="0" dirty="0" smtClean="0">
                <a:sym typeface="Symbol"/>
              </a:rPr>
              <a:t>). Zbir ovik projekcija je </a:t>
            </a:r>
            <a:r>
              <a:rPr lang="sr-Latn-CS" b="1" i="1" baseline="0" dirty="0" smtClean="0">
                <a:sym typeface="Symbol"/>
              </a:rPr>
              <a:t>u</a:t>
            </a:r>
            <a:r>
              <a:rPr lang="sr-Latn-CS" b="1" i="1" baseline="-25000" dirty="0" smtClean="0">
                <a:sym typeface="Symbol"/>
              </a:rPr>
              <a:t></a:t>
            </a:r>
            <a:r>
              <a:rPr lang="sr-Latn-CS" baseline="0" dirty="0" smtClean="0">
                <a:sym typeface="Symbol"/>
              </a:rPr>
              <a:t>  koji iznosi  (3</a:t>
            </a:r>
            <a:r>
              <a:rPr lang="sr-Latn-CS" b="1" baseline="0" dirty="0" smtClean="0">
                <a:sym typeface="Symbol"/>
              </a:rPr>
              <a:t>A/</a:t>
            </a:r>
            <a:r>
              <a:rPr lang="sr-Latn-CS" b="0" baseline="0" dirty="0" smtClean="0">
                <a:sym typeface="Symbol"/>
              </a:rPr>
              <a:t>2)</a:t>
            </a:r>
            <a:r>
              <a:rPr lang="sr-Latn-CS" baseline="0" dirty="0" smtClean="0">
                <a:sym typeface="Symbol"/>
              </a:rPr>
              <a:t>cos(</a:t>
            </a:r>
            <a:r>
              <a:rPr lang="el-GR" b="1" i="1" baseline="0" dirty="0" smtClean="0">
                <a:sym typeface="Symbol"/>
              </a:rPr>
              <a:t>ω</a:t>
            </a:r>
            <a:r>
              <a:rPr lang="sr-Latn-CS" b="1" i="1" baseline="0" dirty="0" smtClean="0">
                <a:sym typeface="Symbol"/>
              </a:rPr>
              <a:t>t</a:t>
            </a:r>
            <a:r>
              <a:rPr lang="sr-Latn-CS" baseline="0" dirty="0" smtClean="0">
                <a:sym typeface="Symbol"/>
              </a:rPr>
              <a:t>). Istim postupkom se može dobiti </a:t>
            </a:r>
            <a:r>
              <a:rPr lang="sr-Latn-CS" b="1" i="1" baseline="0" dirty="0" smtClean="0">
                <a:sym typeface="Symbol"/>
              </a:rPr>
              <a:t>u</a:t>
            </a:r>
            <a:r>
              <a:rPr lang="sr-Latn-CS" b="1" i="1" baseline="-25000" dirty="0" smtClean="0">
                <a:sym typeface="Symbol"/>
              </a:rPr>
              <a:t></a:t>
            </a:r>
            <a:r>
              <a:rPr lang="sr-Latn-CS" baseline="0" dirty="0" smtClean="0">
                <a:sym typeface="Symbol"/>
              </a:rPr>
              <a:t> (projekcija na  </a:t>
            </a:r>
            <a:r>
              <a:rPr lang="sr-Latn-CS" b="1" i="1" baseline="0" dirty="0" smtClean="0">
                <a:sym typeface="Symbol"/>
              </a:rPr>
              <a:t></a:t>
            </a:r>
            <a:r>
              <a:rPr lang="sr-Latn-CS" baseline="0" dirty="0" smtClean="0">
                <a:sym typeface="Symbol"/>
              </a:rPr>
              <a:t>–osu, normalnu na </a:t>
            </a:r>
            <a:r>
              <a:rPr lang="sr-Latn-CS" b="1" i="1" baseline="0" dirty="0" smtClean="0">
                <a:sym typeface="Symbol"/>
              </a:rPr>
              <a:t></a:t>
            </a:r>
            <a:r>
              <a:rPr lang="sr-Latn-CS" baseline="0" dirty="0" smtClean="0">
                <a:sym typeface="Symbol"/>
              </a:rPr>
              <a:t>–osu) i pokazati da je vektor </a:t>
            </a:r>
            <a:r>
              <a:rPr lang="sr-Latn-CS" b="1" i="1" baseline="0" dirty="0" smtClean="0">
                <a:sym typeface="Symbol"/>
              </a:rPr>
              <a:t>U</a:t>
            </a:r>
            <a:r>
              <a:rPr lang="sr-Latn-CS" b="1" i="1" baseline="-25000" dirty="0" smtClean="0">
                <a:sym typeface="Symbol"/>
              </a:rPr>
              <a:t>S </a:t>
            </a:r>
            <a:r>
              <a:rPr lang="sr-Latn-CS" baseline="0" dirty="0" smtClean="0">
                <a:sym typeface="Symbol"/>
              </a:rPr>
              <a:t> konstantnog intenziteta (kvadratni koren zbira kvadrata </a:t>
            </a:r>
            <a:r>
              <a:rPr lang="sr-Latn-CS" b="1" i="1" baseline="0" dirty="0" smtClean="0">
                <a:sym typeface="Symbol"/>
              </a:rPr>
              <a:t>u</a:t>
            </a:r>
            <a:r>
              <a:rPr lang="sr-Latn-CS" b="1" i="1" baseline="-25000" dirty="0" smtClean="0">
                <a:sym typeface="Symbol"/>
              </a:rPr>
              <a:t> </a:t>
            </a:r>
            <a:r>
              <a:rPr lang="sr-Latn-CS" baseline="0" dirty="0" smtClean="0">
                <a:sym typeface="Symbol"/>
              </a:rPr>
              <a:t> i </a:t>
            </a:r>
            <a:r>
              <a:rPr lang="sr-Latn-CS" b="1" i="1" baseline="0" dirty="0" smtClean="0">
                <a:sym typeface="Symbol"/>
              </a:rPr>
              <a:t>u</a:t>
            </a:r>
            <a:r>
              <a:rPr lang="sr-Latn-CS" b="1" i="1" baseline="-25000" dirty="0" smtClean="0">
                <a:sym typeface="Symbol"/>
              </a:rPr>
              <a:t></a:t>
            </a:r>
            <a:r>
              <a:rPr lang="sr-Latn-CS" baseline="0" dirty="0" smtClean="0">
                <a:sym typeface="Symbol"/>
              </a:rPr>
              <a:t>) koji iznosi 3</a:t>
            </a:r>
            <a:r>
              <a:rPr lang="sr-Latn-CS" b="1" baseline="0" dirty="0" smtClean="0">
                <a:sym typeface="Symbol"/>
              </a:rPr>
              <a:t>A/</a:t>
            </a:r>
            <a:r>
              <a:rPr lang="sr-Latn-CS" b="0" baseline="0" dirty="0" smtClean="0">
                <a:sym typeface="Symbol"/>
              </a:rPr>
              <a:t>2 odnosno, </a:t>
            </a:r>
            <a:r>
              <a:rPr lang="sr-Latn-CS" baseline="0" dirty="0" smtClean="0"/>
              <a:t>3</a:t>
            </a:r>
            <a:r>
              <a:rPr lang="sr-Latn-CS" b="1" i="1" baseline="0" dirty="0" smtClean="0"/>
              <a:t>U</a:t>
            </a:r>
            <a:r>
              <a:rPr lang="sr-Latn-CS" b="1" i="1" baseline="-25000" dirty="0" smtClean="0"/>
              <a:t>dc</a:t>
            </a:r>
            <a:r>
              <a:rPr lang="sr-Latn-CS" b="1" i="1" baseline="0" dirty="0" smtClean="0"/>
              <a:t>/</a:t>
            </a:r>
            <a:r>
              <a:rPr lang="sr-Latn-CS" baseline="0" dirty="0" smtClean="0"/>
              <a:t>4.</a:t>
            </a:r>
          </a:p>
          <a:p>
            <a:endParaRPr lang="sr-Latn-CS" baseline="0" dirty="0" smtClean="0"/>
          </a:p>
          <a:p>
            <a:r>
              <a:rPr lang="sr-Latn-CS" baseline="0" dirty="0" smtClean="0"/>
              <a:t>NAPOMENA: Ukoliko se ovaj postupak posmatra kao klasična Klarkina transformacija, na ovom i sledećem slajdu je korišćen </a:t>
            </a:r>
            <a:r>
              <a:rPr lang="sr-Latn-CS" u="sng" baseline="0" dirty="0" smtClean="0"/>
              <a:t>koeficijent transformacije k=1, a ne k=2/3 kako se to obično radi da bi </a:t>
            </a:r>
            <a:r>
              <a:rPr lang="sr-Latn-CS" b="1" i="1" u="sng" baseline="0" dirty="0" smtClean="0">
                <a:sym typeface="Symbol"/>
              </a:rPr>
              <a:t>u</a:t>
            </a:r>
            <a:r>
              <a:rPr lang="sr-Latn-CS" b="1" i="1" u="sng" baseline="-25000" dirty="0" smtClean="0">
                <a:sym typeface="Symbol"/>
              </a:rPr>
              <a:t>  </a:t>
            </a:r>
            <a:r>
              <a:rPr lang="sr-Latn-CS" b="0" i="0" u="sng" baseline="0" dirty="0" smtClean="0">
                <a:sym typeface="Symbol"/>
              </a:rPr>
              <a:t>bilo isto kao </a:t>
            </a:r>
            <a:r>
              <a:rPr lang="sr-Latn-CS" b="1" i="1" u="sng" baseline="0" dirty="0" smtClean="0"/>
              <a:t>u</a:t>
            </a:r>
            <a:r>
              <a:rPr lang="sr-Latn-CS" b="1" i="1" u="sng" baseline="-25000" dirty="0" smtClean="0"/>
              <a:t>a </a:t>
            </a:r>
            <a:r>
              <a:rPr lang="sr-Latn-CS" b="0" i="0" baseline="0" dirty="0" smtClean="0">
                <a:sym typeface="Symbol"/>
              </a:rPr>
              <a:t>. </a:t>
            </a:r>
            <a:endParaRPr lang="en-US" b="0" i="0" baseline="0" dirty="0" smtClean="0"/>
          </a:p>
        </p:txBody>
      </p:sp>
      <p:sp>
        <p:nvSpPr>
          <p:cNvPr id="706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4B906D6B-59B2-4FF4-BBD6-84B2C1C22828}" type="slidenum">
              <a:rPr lang="en-GB" smtClean="0">
                <a:solidFill>
                  <a:schemeClr val="tx1"/>
                </a:solidFill>
                <a:latin typeface="Times New Roman" pitchFamily="18" charset="0"/>
              </a:rPr>
              <a:pPr/>
              <a:t>70</a:t>
            </a:fld>
            <a:endParaRPr lang="en-GB" smtClean="0">
              <a:solidFill>
                <a:schemeClr val="tx1"/>
              </a:solidFill>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sr-Latn-CS" dirty="0" smtClean="0"/>
              <a:t>Prostorno-vektorska</a:t>
            </a:r>
            <a:r>
              <a:rPr lang="sr-Latn-CS" baseline="0" dirty="0" smtClean="0"/>
              <a:t> modulacija (SVM) u prvom sektoru (do 60</a:t>
            </a:r>
            <a:r>
              <a:rPr lang="sr-Latn-CS" baseline="0" dirty="0" smtClean="0">
                <a:sym typeface="Symbol"/>
              </a:rPr>
              <a:t>) koristi aktivne vektore V</a:t>
            </a:r>
            <a:r>
              <a:rPr lang="sr-Latn-CS" baseline="-25000" dirty="0" smtClean="0">
                <a:sym typeface="Symbol"/>
              </a:rPr>
              <a:t>1</a:t>
            </a:r>
            <a:r>
              <a:rPr lang="sr-Latn-CS" baseline="0" dirty="0" smtClean="0">
                <a:sym typeface="Symbol"/>
              </a:rPr>
              <a:t> i V</a:t>
            </a:r>
            <a:r>
              <a:rPr lang="sr-Latn-CS" baseline="-25000" dirty="0" smtClean="0">
                <a:sym typeface="Symbol"/>
              </a:rPr>
              <a:t>2</a:t>
            </a:r>
            <a:r>
              <a:rPr lang="sr-Latn-CS" baseline="0" dirty="0" smtClean="0">
                <a:sym typeface="Symbol"/>
              </a:rPr>
              <a:t>. Amplitude ovih vektora iznose </a:t>
            </a:r>
            <a:r>
              <a:rPr lang="sr-Latn-CS" b="1" i="1" baseline="0" dirty="0" smtClean="0">
                <a:sym typeface="Symbol"/>
              </a:rPr>
              <a:t>U</a:t>
            </a:r>
            <a:r>
              <a:rPr lang="sr-Latn-CS" b="1" i="1" baseline="-25000" dirty="0" smtClean="0">
                <a:sym typeface="Symbol"/>
              </a:rPr>
              <a:t>dc </a:t>
            </a:r>
            <a:r>
              <a:rPr lang="sr-Latn-CS" baseline="0" dirty="0" smtClean="0">
                <a:sym typeface="Symbol"/>
              </a:rPr>
              <a:t>. Ako se želi neizobličen sinusni napon, rezultantni vektor mora biti konstantnog intenziteta. Sa slike se vidi da je taj intenzitet 3</a:t>
            </a:r>
            <a:r>
              <a:rPr lang="sr-Latn-CS" b="1" i="1" baseline="0" dirty="0" smtClean="0">
                <a:sym typeface="Symbol"/>
              </a:rPr>
              <a:t>U</a:t>
            </a:r>
            <a:r>
              <a:rPr lang="sr-Latn-CS" b="1" i="1" baseline="-25000" dirty="0" smtClean="0">
                <a:sym typeface="Symbol"/>
              </a:rPr>
              <a:t>dc </a:t>
            </a:r>
            <a:r>
              <a:rPr lang="sr-Latn-CS" baseline="0" dirty="0" smtClean="0">
                <a:sym typeface="Symbol"/>
              </a:rPr>
              <a:t>/2, što je za oko 15,3% veće od maksimalne amplitude koja se može dobiti prirodnom sinusnom modulacijom bez premodulacije (</a:t>
            </a:r>
            <a:r>
              <a:rPr lang="sr-Latn-CS" i="1" baseline="0" dirty="0" smtClean="0">
                <a:sym typeface="Symbol"/>
              </a:rPr>
              <a:t>m</a:t>
            </a:r>
            <a:r>
              <a:rPr lang="sr-Latn-CS" i="1" baseline="-25000" dirty="0" smtClean="0">
                <a:sym typeface="Symbol"/>
              </a:rPr>
              <a:t>a</a:t>
            </a:r>
            <a:r>
              <a:rPr lang="sr-Latn-CS" baseline="0" dirty="0" smtClean="0">
                <a:sym typeface="Symbol"/>
              </a:rPr>
              <a:t>1).</a:t>
            </a:r>
            <a:endParaRPr lang="en-US" dirty="0" smtClean="0"/>
          </a:p>
        </p:txBody>
      </p:sp>
      <p:sp>
        <p:nvSpPr>
          <p:cNvPr id="706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4B906D6B-59B2-4FF4-BBD6-84B2C1C22828}" type="slidenum">
              <a:rPr lang="en-GB" smtClean="0">
                <a:solidFill>
                  <a:schemeClr val="tx1"/>
                </a:solidFill>
                <a:latin typeface="Times New Roman" pitchFamily="18" charset="0"/>
              </a:rPr>
              <a:pPr/>
              <a:t>71</a:t>
            </a:fld>
            <a:endParaRPr lang="en-GB" smtClean="0">
              <a:solidFill>
                <a:schemeClr val="tx1"/>
              </a:solidFill>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sr-Latn-CS" smtClean="0"/>
              <a:t>Struje statora u stacionarnom stanju, u klasičnom trofaznom sistemu. Označen je trnutak kada je </a:t>
            </a:r>
            <a:r>
              <a:rPr lang="sr-Latn-CS" b="1" i="1" smtClean="0">
                <a:sym typeface="Symbol" pitchFamily="18" charset="2"/>
              </a:rPr>
              <a:t></a:t>
            </a:r>
            <a:r>
              <a:rPr lang="sr-Latn-CS" b="1" i="1" baseline="-25000" smtClean="0">
                <a:sym typeface="Symbol" pitchFamily="18" charset="2"/>
              </a:rPr>
              <a:t>e</a:t>
            </a:r>
            <a:r>
              <a:rPr lang="sr-Latn-CS" b="1" i="1" smtClean="0">
                <a:sym typeface="Symbol" pitchFamily="18" charset="2"/>
              </a:rPr>
              <a:t>t  </a:t>
            </a:r>
            <a:r>
              <a:rPr lang="sr-Latn-CS" b="1" smtClean="0">
                <a:sym typeface="Symbol" pitchFamily="18" charset="2"/>
              </a:rPr>
              <a:t>= </a:t>
            </a:r>
            <a:r>
              <a:rPr lang="en-US" b="1" smtClean="0">
                <a:sym typeface="Symbol" pitchFamily="18" charset="2"/>
              </a:rPr>
              <a:t>/4</a:t>
            </a:r>
            <a:r>
              <a:rPr lang="en-US" smtClean="0">
                <a:sym typeface="Symbol" pitchFamily="18" charset="2"/>
              </a:rPr>
              <a:t>.</a:t>
            </a:r>
            <a:endParaRPr lang="en-US" smtClean="0"/>
          </a:p>
        </p:txBody>
      </p:sp>
      <p:sp>
        <p:nvSpPr>
          <p:cNvPr id="696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3E9E38DA-F49F-4663-A013-701524B78D17}" type="slidenum">
              <a:rPr lang="en-GB" smtClean="0">
                <a:solidFill>
                  <a:schemeClr val="tx1"/>
                </a:solidFill>
                <a:latin typeface="Times New Roman" pitchFamily="18" charset="0"/>
              </a:rPr>
              <a:pPr/>
              <a:t>74</a:t>
            </a:fld>
            <a:endParaRPr lang="en-GB" smtClean="0">
              <a:solidFill>
                <a:schemeClr val="tx1"/>
              </a:solidFill>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sr-Latn-CS" smtClean="0"/>
              <a:t>Vektorski prikaz prostornog vektora struje </a:t>
            </a:r>
            <a:r>
              <a:rPr lang="sr-Latn-CS" b="1" smtClean="0"/>
              <a:t>I</a:t>
            </a:r>
            <a:r>
              <a:rPr lang="sr-Latn-CS" b="1" baseline="-25000" smtClean="0"/>
              <a:t>Sabc</a:t>
            </a:r>
            <a:r>
              <a:rPr lang="sr-Latn-CS" smtClean="0"/>
              <a:t> . Vektor </a:t>
            </a:r>
            <a:r>
              <a:rPr lang="sr-Latn-CS" b="1" smtClean="0"/>
              <a:t>I</a:t>
            </a:r>
            <a:r>
              <a:rPr lang="sr-Latn-CS" b="1" baseline="-25000" smtClean="0"/>
              <a:t>Sabc</a:t>
            </a:r>
            <a:r>
              <a:rPr lang="sr-Latn-CS" smtClean="0"/>
              <a:t> se dobija kao vektorski zbir tri vektora: vektora u pravcu namotaja </a:t>
            </a:r>
            <a:r>
              <a:rPr lang="sr-Latn-CS" b="1" smtClean="0"/>
              <a:t>a</a:t>
            </a:r>
            <a:r>
              <a:rPr lang="sr-Latn-CS" smtClean="0"/>
              <a:t>, intenziteta </a:t>
            </a:r>
            <a:r>
              <a:rPr lang="sr-Latn-CS" b="1" i="1" smtClean="0"/>
              <a:t>i</a:t>
            </a:r>
            <a:r>
              <a:rPr lang="sr-Latn-CS" b="1" i="1" baseline="-25000" smtClean="0"/>
              <a:t>as </a:t>
            </a:r>
            <a:r>
              <a:rPr lang="sr-Latn-CS" smtClean="0"/>
              <a:t>; vektora u pravcu namotaja </a:t>
            </a:r>
            <a:r>
              <a:rPr lang="sr-Latn-CS" b="1" smtClean="0"/>
              <a:t>b</a:t>
            </a:r>
            <a:r>
              <a:rPr lang="sr-Latn-CS" smtClean="0"/>
              <a:t>, intenziteta </a:t>
            </a:r>
            <a:r>
              <a:rPr lang="sr-Latn-CS" b="1" i="1" smtClean="0"/>
              <a:t>i</a:t>
            </a:r>
            <a:r>
              <a:rPr lang="sr-Latn-CS" b="1" i="1" baseline="-25000" smtClean="0"/>
              <a:t>bs </a:t>
            </a:r>
            <a:r>
              <a:rPr lang="sr-Latn-CS" smtClean="0"/>
              <a:t>; i vektora u pravcu namotaja </a:t>
            </a:r>
            <a:r>
              <a:rPr lang="sr-Latn-CS" b="1" smtClean="0"/>
              <a:t>c</a:t>
            </a:r>
            <a:r>
              <a:rPr lang="sr-Latn-CS" smtClean="0"/>
              <a:t>, intenziteta </a:t>
            </a:r>
            <a:r>
              <a:rPr lang="sr-Latn-CS" b="1" i="1" smtClean="0"/>
              <a:t>i</a:t>
            </a:r>
            <a:r>
              <a:rPr lang="sr-Latn-CS" b="1" i="1" baseline="-25000" smtClean="0"/>
              <a:t>cs </a:t>
            </a:r>
            <a:r>
              <a:rPr lang="sr-Latn-CS" smtClean="0"/>
              <a:t>. U stacionarnom stanju vektor </a:t>
            </a:r>
            <a:r>
              <a:rPr lang="sr-Latn-CS" b="1" smtClean="0"/>
              <a:t>I</a:t>
            </a:r>
            <a:r>
              <a:rPr lang="sr-Latn-CS" b="1" baseline="-25000" smtClean="0"/>
              <a:t>Sabc  </a:t>
            </a:r>
            <a:r>
              <a:rPr lang="sr-Latn-CS" smtClean="0"/>
              <a:t>rotira kontinualno. Njegov intenzitet je konstantan (isti za svaki ugao) i za 50% je veći od maksimalnog intenziteta vektora struja </a:t>
            </a:r>
            <a:r>
              <a:rPr lang="sr-Latn-CS" b="1" i="1" smtClean="0"/>
              <a:t>i</a:t>
            </a:r>
            <a:r>
              <a:rPr lang="sr-Latn-CS" b="1" i="1" baseline="-25000" smtClean="0"/>
              <a:t>as </a:t>
            </a:r>
            <a:r>
              <a:rPr lang="sr-Latn-CS" smtClean="0"/>
              <a:t>,</a:t>
            </a:r>
            <a:r>
              <a:rPr lang="sr-Latn-CS" b="1" i="1" smtClean="0"/>
              <a:t> i</a:t>
            </a:r>
            <a:r>
              <a:rPr lang="sr-Latn-CS" b="1" i="1" baseline="-25000" smtClean="0"/>
              <a:t>bs </a:t>
            </a:r>
            <a:r>
              <a:rPr lang="sr-Latn-CS" smtClean="0"/>
              <a:t>, </a:t>
            </a:r>
            <a:r>
              <a:rPr lang="sr-Latn-CS" b="1" i="1" smtClean="0"/>
              <a:t>i</a:t>
            </a:r>
            <a:r>
              <a:rPr lang="sr-Latn-CS" b="1" i="1" baseline="-25000" smtClean="0"/>
              <a:t>cs </a:t>
            </a:r>
            <a:r>
              <a:rPr lang="sr-Latn-CS" smtClean="0"/>
              <a:t>.     </a:t>
            </a:r>
            <a:endParaRPr lang="en-US" smtClean="0"/>
          </a:p>
        </p:txBody>
      </p:sp>
      <p:sp>
        <p:nvSpPr>
          <p:cNvPr id="706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4B906D6B-59B2-4FF4-BBD6-84B2C1C22828}" type="slidenum">
              <a:rPr lang="en-GB" smtClean="0">
                <a:solidFill>
                  <a:schemeClr val="tx1"/>
                </a:solidFill>
                <a:latin typeface="Times New Roman" pitchFamily="18" charset="0"/>
              </a:rPr>
              <a:pPr/>
              <a:t>75</a:t>
            </a:fld>
            <a:endParaRPr lang="en-GB" smtClean="0">
              <a:solidFill>
                <a:schemeClr val="tx1"/>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10</a:t>
            </a:fld>
            <a:endParaRPr lang="en-GB"/>
          </a:p>
        </p:txBody>
      </p:sp>
    </p:spTree>
    <p:extLst>
      <p:ext uri="{BB962C8B-B14F-4D97-AF65-F5344CB8AC3E}">
        <p14:creationId xmlns="" xmlns:p14="http://schemas.microsoft.com/office/powerpoint/2010/main" val="24365487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sr-Latn-CS" dirty="0" smtClean="0"/>
              <a:t>Prirodna sinusna modulacija podrazumeva generisanje tri sinusoide trofaznog sistema pomoću PWM. Drugi pristup namajanja asinhronih i PMS motora je da se sva tri fazna napona posmatraju jedinstveno, preciznije da se posmatra vektor napona statora u </a:t>
            </a:r>
            <a:r>
              <a:rPr lang="sr-Latn-CS" b="1" i="1" dirty="0" smtClean="0">
                <a:sym typeface="Symbol"/>
              </a:rPr>
              <a:t>-  </a:t>
            </a:r>
            <a:r>
              <a:rPr lang="sr-Latn-CS" dirty="0" smtClean="0">
                <a:sym typeface="Symbol"/>
              </a:rPr>
              <a:t>koordinatnom sistemu. Osa </a:t>
            </a:r>
            <a:r>
              <a:rPr lang="sr-Latn-CS" b="1" i="1" dirty="0" smtClean="0">
                <a:sym typeface="Symbol"/>
              </a:rPr>
              <a:t> </a:t>
            </a:r>
            <a:r>
              <a:rPr lang="sr-Latn-CS" dirty="0" smtClean="0">
                <a:sym typeface="Symbol"/>
              </a:rPr>
              <a:t>je u pravcu namotaja </a:t>
            </a:r>
            <a:r>
              <a:rPr lang="sr-Latn-CS" b="1" dirty="0" smtClean="0">
                <a:sym typeface="Symbol"/>
              </a:rPr>
              <a:t>a</a:t>
            </a:r>
            <a:r>
              <a:rPr lang="sr-Latn-CS" dirty="0" smtClean="0">
                <a:sym typeface="Symbol"/>
              </a:rPr>
              <a:t>, a </a:t>
            </a:r>
            <a:r>
              <a:rPr lang="sr-Latn-CS" b="1" i="1" dirty="0" smtClean="0">
                <a:sym typeface="Symbol"/>
              </a:rPr>
              <a:t> </a:t>
            </a:r>
            <a:r>
              <a:rPr lang="sr-Latn-CS" dirty="0" smtClean="0">
                <a:sym typeface="Symbol"/>
              </a:rPr>
              <a:t> osa je normalna na nju u smeru kazaljke na satu.</a:t>
            </a:r>
          </a:p>
          <a:p>
            <a:pPr>
              <a:defRPr/>
            </a:pPr>
            <a:endParaRPr lang="sr-Latn-CS" dirty="0" smtClean="0">
              <a:sym typeface="Symbol"/>
            </a:endParaRPr>
          </a:p>
          <a:p>
            <a:pPr>
              <a:defRPr/>
            </a:pPr>
            <a:r>
              <a:rPr lang="sr-Latn-CS" dirty="0" smtClean="0">
                <a:sym typeface="Symbol"/>
              </a:rPr>
              <a:t>Pomoću tri para prekidača od kojih svaki može da bude u jednom od dva moguća stanja, moguće je napraviti ukupno 2</a:t>
            </a:r>
            <a:r>
              <a:rPr lang="sr-Latn-CS" baseline="30000" dirty="0" smtClean="0">
                <a:sym typeface="Symbol"/>
              </a:rPr>
              <a:t>3</a:t>
            </a:r>
            <a:r>
              <a:rPr lang="sr-Latn-CS" dirty="0" smtClean="0">
                <a:sym typeface="Symbol"/>
              </a:rPr>
              <a:t>=8 mogućih kombinacija na motoru. Na primer, kad je S</a:t>
            </a:r>
            <a:r>
              <a:rPr lang="sr-Latn-CS" baseline="-25000" dirty="0" smtClean="0">
                <a:sym typeface="Symbol"/>
              </a:rPr>
              <a:t>A</a:t>
            </a:r>
            <a:r>
              <a:rPr lang="sr-Latn-CS" dirty="0" smtClean="0">
                <a:sym typeface="Symbol"/>
              </a:rPr>
              <a:t>=1 (uključen gornji prekidač, isključen donji), S</a:t>
            </a:r>
            <a:r>
              <a:rPr lang="sr-Latn-CS" baseline="-25000" dirty="0" smtClean="0">
                <a:sym typeface="Symbol"/>
              </a:rPr>
              <a:t>B</a:t>
            </a:r>
            <a:r>
              <a:rPr lang="sr-Latn-CS" dirty="0" smtClean="0">
                <a:sym typeface="Symbol"/>
              </a:rPr>
              <a:t>=0 i S</a:t>
            </a:r>
            <a:r>
              <a:rPr lang="sr-Latn-CS" baseline="-25000" dirty="0" smtClean="0">
                <a:sym typeface="Symbol"/>
              </a:rPr>
              <a:t>C</a:t>
            </a:r>
            <a:r>
              <a:rPr lang="sr-Latn-CS" dirty="0" smtClean="0">
                <a:sym typeface="Symbol"/>
              </a:rPr>
              <a:t>=0, generiše se naponski vektor prema namotaju </a:t>
            </a:r>
            <a:r>
              <a:rPr lang="sr-Latn-CS" b="1" dirty="0" smtClean="0">
                <a:sym typeface="Symbol"/>
              </a:rPr>
              <a:t>a</a:t>
            </a:r>
            <a:r>
              <a:rPr lang="sr-Latn-CS" dirty="0" smtClean="0">
                <a:sym typeface="Symbol"/>
              </a:rPr>
              <a:t>, označen crvenom strelicom, i oznakom U</a:t>
            </a:r>
            <a:r>
              <a:rPr lang="sr-Latn-CS" baseline="-25000" dirty="0" smtClean="0">
                <a:sym typeface="Symbol"/>
              </a:rPr>
              <a:t>0</a:t>
            </a:r>
            <a:r>
              <a:rPr lang="sr-Latn-CS" dirty="0" smtClean="0">
                <a:sym typeface="Symbol"/>
              </a:rPr>
              <a:t> (100). Takvih kombinacija kontrolnih signala ima ukupno 8. Šest od ovih osam je označeno crvenim strelicama i pored U</a:t>
            </a:r>
            <a:r>
              <a:rPr lang="sr-Latn-CS" baseline="-25000" dirty="0" smtClean="0">
                <a:sym typeface="Symbol"/>
              </a:rPr>
              <a:t>0</a:t>
            </a:r>
            <a:r>
              <a:rPr lang="sr-Latn-CS" dirty="0" smtClean="0">
                <a:sym typeface="Symbol"/>
              </a:rPr>
              <a:t> (100) postoje i U</a:t>
            </a:r>
            <a:r>
              <a:rPr lang="sr-Latn-CS" baseline="-25000" dirty="0" smtClean="0">
                <a:sym typeface="Symbol"/>
              </a:rPr>
              <a:t>60</a:t>
            </a:r>
            <a:r>
              <a:rPr lang="sr-Latn-CS" dirty="0" smtClean="0">
                <a:sym typeface="Symbol"/>
              </a:rPr>
              <a:t> (110), U</a:t>
            </a:r>
            <a:r>
              <a:rPr lang="sr-Latn-CS" baseline="-25000" dirty="0" smtClean="0">
                <a:sym typeface="Symbol"/>
              </a:rPr>
              <a:t>120</a:t>
            </a:r>
            <a:r>
              <a:rPr lang="sr-Latn-CS" dirty="0" smtClean="0">
                <a:sym typeface="Symbol"/>
              </a:rPr>
              <a:t> (010), U</a:t>
            </a:r>
            <a:r>
              <a:rPr lang="sr-Latn-CS" baseline="-25000" dirty="0" smtClean="0">
                <a:sym typeface="Symbol"/>
              </a:rPr>
              <a:t>180</a:t>
            </a:r>
            <a:r>
              <a:rPr lang="sr-Latn-CS" dirty="0" smtClean="0">
                <a:sym typeface="Symbol"/>
              </a:rPr>
              <a:t> (011), U</a:t>
            </a:r>
            <a:r>
              <a:rPr lang="sr-Latn-CS" baseline="-25000" dirty="0" smtClean="0">
                <a:sym typeface="Symbol"/>
              </a:rPr>
              <a:t>240</a:t>
            </a:r>
            <a:r>
              <a:rPr lang="sr-Latn-CS" dirty="0" smtClean="0">
                <a:sym typeface="Symbol"/>
              </a:rPr>
              <a:t> (001), do U</a:t>
            </a:r>
            <a:r>
              <a:rPr lang="sr-Latn-CS" baseline="-25000" dirty="0" smtClean="0">
                <a:sym typeface="Symbol"/>
              </a:rPr>
              <a:t>300</a:t>
            </a:r>
            <a:r>
              <a:rPr lang="sr-Latn-CS" dirty="0" smtClean="0">
                <a:sym typeface="Symbol"/>
              </a:rPr>
              <a:t> (101). Ovi vektori se nazivaju osnovnim (ili ne-nultim) vektorima. Indeks u oznaci vektora označava ugao prema </a:t>
            </a:r>
            <a:r>
              <a:rPr lang="sr-Latn-CS" b="1" i="1" dirty="0" smtClean="0">
                <a:sym typeface="Symbol"/>
              </a:rPr>
              <a:t></a:t>
            </a:r>
            <a:r>
              <a:rPr lang="sr-Latn-CS" dirty="0" smtClean="0">
                <a:sym typeface="Symbol"/>
              </a:rPr>
              <a:t> osi, a u zagradi su stanja prekidača S</a:t>
            </a:r>
            <a:r>
              <a:rPr lang="sr-Latn-CS" baseline="-25000" dirty="0" smtClean="0">
                <a:sym typeface="Symbol"/>
              </a:rPr>
              <a:t>A</a:t>
            </a:r>
            <a:r>
              <a:rPr lang="sr-Latn-CS" dirty="0" smtClean="0">
                <a:sym typeface="Symbol"/>
              </a:rPr>
              <a:t>, S</a:t>
            </a:r>
            <a:r>
              <a:rPr lang="sr-Latn-CS" baseline="-25000" dirty="0" smtClean="0">
                <a:sym typeface="Symbol"/>
              </a:rPr>
              <a:t>B</a:t>
            </a:r>
            <a:r>
              <a:rPr lang="sr-Latn-CS" dirty="0" smtClean="0">
                <a:sym typeface="Symbol"/>
              </a:rPr>
              <a:t> i S</a:t>
            </a:r>
            <a:r>
              <a:rPr lang="sr-Latn-CS" baseline="-25000" dirty="0" smtClean="0">
                <a:sym typeface="Symbol"/>
              </a:rPr>
              <a:t>C</a:t>
            </a:r>
            <a:r>
              <a:rPr lang="sr-Latn-CS" dirty="0" smtClean="0">
                <a:sym typeface="Symbol"/>
              </a:rPr>
              <a:t>.  Preostala dva vektora se nazivaju nultim vektorima zato što proizvode nulti napon na motoru. Ovde su označeni sa O</a:t>
            </a:r>
            <a:r>
              <a:rPr lang="sr-Latn-CS" baseline="-25000" dirty="0" smtClean="0">
                <a:sym typeface="Symbol"/>
              </a:rPr>
              <a:t>000</a:t>
            </a:r>
            <a:r>
              <a:rPr lang="sr-Latn-CS" dirty="0" smtClean="0">
                <a:sym typeface="Symbol"/>
              </a:rPr>
              <a:t> (000)  i  O</a:t>
            </a:r>
            <a:r>
              <a:rPr lang="sr-Latn-CS" baseline="-25000" dirty="0" smtClean="0">
                <a:sym typeface="Symbol"/>
              </a:rPr>
              <a:t>111</a:t>
            </a:r>
            <a:r>
              <a:rPr lang="sr-Latn-CS" dirty="0" smtClean="0">
                <a:sym typeface="Symbol"/>
              </a:rPr>
              <a:t> (111). Ako kontroler redom, u pravilnim vremenskim intervalima postavlja vektore od U</a:t>
            </a:r>
            <a:r>
              <a:rPr lang="sr-Latn-CS" baseline="-25000" dirty="0" smtClean="0">
                <a:sym typeface="Symbol"/>
              </a:rPr>
              <a:t>0</a:t>
            </a:r>
            <a:r>
              <a:rPr lang="sr-Latn-CS" dirty="0" smtClean="0">
                <a:sym typeface="Symbol"/>
              </a:rPr>
              <a:t> do U</a:t>
            </a:r>
            <a:r>
              <a:rPr lang="sr-Latn-CS" baseline="-25000" dirty="0" smtClean="0">
                <a:sym typeface="Symbol"/>
              </a:rPr>
              <a:t>300</a:t>
            </a:r>
            <a:r>
              <a:rPr lang="sr-Latn-CS" dirty="0" smtClean="0">
                <a:sym typeface="Symbol"/>
              </a:rPr>
              <a:t> dobiće se ravnomerno rotiranje naponskog vektora u 6 koraka. Ovakvo napajanje se naziva napajanje u 6 koraka (</a:t>
            </a:r>
            <a:r>
              <a:rPr lang="sr-Latn-CS" i="1" dirty="0" smtClean="0">
                <a:sym typeface="Symbol"/>
              </a:rPr>
              <a:t>six step</a:t>
            </a:r>
            <a:r>
              <a:rPr lang="sr-Latn-CS" dirty="0" smtClean="0">
                <a:sym typeface="Symbol"/>
              </a:rPr>
              <a:t>) koristi često na za generisanje napona pri većim brzinama obrtanja. Može se pokazati da je amplituda prvog harmonika ovako generisanog napona veća u odnosu na bilo koju drugu tehniku. Promene napona su nagle i grube ali na višim učestanostima motor i opterećenje mogu kompenzovati efekat “koračanja” i skokovitu promenu momenta.</a:t>
            </a:r>
          </a:p>
          <a:p>
            <a:pPr>
              <a:defRPr/>
            </a:pPr>
            <a:endParaRPr lang="sr-Latn-CS" dirty="0" smtClean="0">
              <a:sym typeface="Symbol"/>
            </a:endParaRPr>
          </a:p>
          <a:p>
            <a:pPr>
              <a:defRPr/>
            </a:pPr>
            <a:r>
              <a:rPr lang="sr-Latn-CS" dirty="0" smtClean="0">
                <a:sym typeface="Symbol"/>
              </a:rPr>
              <a:t>Pored ovih aktivnih vektora pod uglovima 0, 60,120... Moguće je, na primer, proizvesti efekat vektora pod uglom od  30 u trajanju od 2ms tako što bi se kombinovao vektor U</a:t>
            </a:r>
            <a:r>
              <a:rPr lang="sr-Latn-CS" baseline="-25000" dirty="0" smtClean="0">
                <a:sym typeface="Symbol"/>
              </a:rPr>
              <a:t>0</a:t>
            </a:r>
            <a:r>
              <a:rPr lang="sr-Latn-CS" dirty="0" smtClean="0">
                <a:sym typeface="Symbol"/>
              </a:rPr>
              <a:t> i U</a:t>
            </a:r>
            <a:r>
              <a:rPr lang="sr-Latn-CS" baseline="-25000" dirty="0" smtClean="0">
                <a:sym typeface="Symbol"/>
              </a:rPr>
              <a:t>60 </a:t>
            </a:r>
            <a:r>
              <a:rPr lang="sr-Latn-CS" dirty="0" smtClean="0">
                <a:sym typeface="Symbol"/>
              </a:rPr>
              <a:t>s tim da bi oba vektora trajala po 1ms. Ili, moguće je proizvesti efekat vektora pod uglom 15 kombinovanjem U</a:t>
            </a:r>
            <a:r>
              <a:rPr lang="sr-Latn-CS" baseline="-25000" dirty="0" smtClean="0">
                <a:sym typeface="Symbol"/>
              </a:rPr>
              <a:t>0</a:t>
            </a:r>
            <a:r>
              <a:rPr lang="sr-Latn-CS" dirty="0" smtClean="0">
                <a:sym typeface="Symbol"/>
              </a:rPr>
              <a:t> u trajanju 1,5ms i U</a:t>
            </a:r>
            <a:r>
              <a:rPr lang="sr-Latn-CS" baseline="-25000" dirty="0" smtClean="0">
                <a:sym typeface="Symbol"/>
              </a:rPr>
              <a:t>60</a:t>
            </a:r>
            <a:r>
              <a:rPr lang="sr-Latn-CS" dirty="0" smtClean="0">
                <a:sym typeface="Symbol"/>
              </a:rPr>
              <a:t> u trajanju 0,5ms. Na sličan način, deljenjem intervala 2ms na dva dela i kombinacijom U</a:t>
            </a:r>
            <a:r>
              <a:rPr lang="sr-Latn-CS" baseline="-25000" dirty="0" smtClean="0">
                <a:sym typeface="Symbol"/>
              </a:rPr>
              <a:t>0</a:t>
            </a:r>
            <a:r>
              <a:rPr lang="sr-Latn-CS" dirty="0" smtClean="0">
                <a:sym typeface="Symbol"/>
              </a:rPr>
              <a:t> i U</a:t>
            </a:r>
            <a:r>
              <a:rPr lang="sr-Latn-CS" baseline="-25000" dirty="0" smtClean="0">
                <a:sym typeface="Symbol"/>
              </a:rPr>
              <a:t>60</a:t>
            </a:r>
            <a:r>
              <a:rPr lang="sr-Latn-CS" dirty="0" smtClean="0">
                <a:sym typeface="Symbol"/>
              </a:rPr>
              <a:t> u različitom odnosu, može se dobiti vektor pod bilo kojim uglom između 0 i 60. Ovaj opseg se naziva prvim sektorom, ima ih ukupno 6 i u svakom važi sličan princip kombinacije susednih vektora. Ako se usvoji dovoljno kratak interval, moguće je vrlo kontinualno, sa vrlo finom rezolucijom rotirati vektor napona.</a:t>
            </a:r>
          </a:p>
          <a:p>
            <a:pPr>
              <a:defRPr/>
            </a:pPr>
            <a:endParaRPr lang="sr-Latn-CS" dirty="0" smtClean="0">
              <a:sym typeface="Symbol"/>
            </a:endParaRPr>
          </a:p>
          <a:p>
            <a:pPr>
              <a:defRPr/>
            </a:pPr>
            <a:r>
              <a:rPr lang="sr-Latn-CS" dirty="0" smtClean="0">
                <a:sym typeface="Symbol"/>
              </a:rPr>
              <a:t>Vektor treba da napravi pun krug za 20ms da bi se generisao trofazni sistem od 50Hz. Usvajanjem intervala od, recimo 200 s za svaki vektor, proizilazi da treba generisati ukupno 100 različitih vektora (sa korakom 3,6). Svaki interval od 200 s bi se delio na dva dela čije trajanje zavisi od toga pod kojim uglom treba da bude generisani vektor. Za prvi, pod uglom 0, sve vrene od 200 s bi bio generisan vektor U</a:t>
            </a:r>
            <a:r>
              <a:rPr lang="sr-Latn-CS" baseline="-25000" dirty="0" smtClean="0">
                <a:sym typeface="Symbol"/>
              </a:rPr>
              <a:t>0</a:t>
            </a:r>
            <a:r>
              <a:rPr lang="sr-Latn-CS" dirty="0" smtClean="0">
                <a:sym typeface="Symbol"/>
              </a:rPr>
              <a:t>, za sledeći vektor koji treba napraviti, pod uglom od 3,6 intrval od 200 s bi bio podeljen tako da veći deo vremena (188 s) se generiše U</a:t>
            </a:r>
            <a:r>
              <a:rPr lang="sr-Latn-CS" baseline="-25000" dirty="0" smtClean="0">
                <a:sym typeface="Symbol"/>
              </a:rPr>
              <a:t>0</a:t>
            </a:r>
            <a:r>
              <a:rPr lang="sr-Latn-CS" dirty="0" smtClean="0">
                <a:sym typeface="Symbol"/>
              </a:rPr>
              <a:t>, a samo kratak interval  (12 s) U</a:t>
            </a:r>
            <a:r>
              <a:rPr lang="sr-Latn-CS" baseline="-25000" dirty="0" smtClean="0">
                <a:sym typeface="Symbol"/>
              </a:rPr>
              <a:t>60</a:t>
            </a:r>
            <a:r>
              <a:rPr lang="sr-Latn-CS" dirty="0" smtClean="0">
                <a:sym typeface="Symbol"/>
              </a:rPr>
              <a:t>. Za sledeći vektor pod uglom 7,2, interval od 200 s je podeljen na 176 s za U</a:t>
            </a:r>
            <a:r>
              <a:rPr lang="sr-Latn-CS" baseline="-25000" dirty="0" smtClean="0">
                <a:sym typeface="Symbol"/>
              </a:rPr>
              <a:t>0</a:t>
            </a:r>
            <a:r>
              <a:rPr lang="sr-Latn-CS" dirty="0" smtClean="0">
                <a:sym typeface="Symbol"/>
              </a:rPr>
              <a:t> i 24s za U</a:t>
            </a:r>
            <a:r>
              <a:rPr lang="sr-Latn-CS" baseline="-25000" dirty="0" smtClean="0">
                <a:sym typeface="Symbol"/>
              </a:rPr>
              <a:t>60</a:t>
            </a:r>
            <a:r>
              <a:rPr lang="sr-Latn-CS" dirty="0" smtClean="0">
                <a:sym typeface="Symbol"/>
              </a:rPr>
              <a:t> i tako dalje.  Za vektore pod uglovima između 60 i 120 bi bili kombinovani U</a:t>
            </a:r>
            <a:r>
              <a:rPr lang="sr-Latn-CS" baseline="-25000" dirty="0" smtClean="0">
                <a:sym typeface="Symbol"/>
              </a:rPr>
              <a:t>60</a:t>
            </a:r>
            <a:r>
              <a:rPr lang="sr-Latn-CS" dirty="0" smtClean="0">
                <a:sym typeface="Symbol"/>
              </a:rPr>
              <a:t> i U</a:t>
            </a:r>
            <a:r>
              <a:rPr lang="sr-Latn-CS" baseline="-25000" dirty="0" smtClean="0">
                <a:sym typeface="Symbol"/>
              </a:rPr>
              <a:t>120</a:t>
            </a:r>
            <a:r>
              <a:rPr lang="sr-Latn-CS" dirty="0" smtClean="0">
                <a:sym typeface="Symbol"/>
              </a:rPr>
              <a:t> i tako dalje.</a:t>
            </a:r>
          </a:p>
          <a:p>
            <a:pPr>
              <a:defRPr/>
            </a:pPr>
            <a:endParaRPr lang="sr-Latn-CS" dirty="0" smtClean="0">
              <a:sym typeface="Symbol"/>
            </a:endParaRPr>
          </a:p>
          <a:p>
            <a:pPr>
              <a:defRPr/>
            </a:pPr>
            <a:r>
              <a:rPr lang="sr-Latn-CS" dirty="0" smtClean="0">
                <a:sym typeface="Symbol"/>
              </a:rPr>
              <a:t>Na ovaj način je moguće generisati vektor pod bilo kojim uglom kombinacijom dva susedna osnovna vektora. Međutim, pored ugla, vektoru je potrebno kontrolisati i intenzitet kako bi se aproksimirala sinusoida amplitude različita od maksimalne. Kontrola  intenziteta vektora se može postići ako se osnovni PWM interval ne podeli na dva dela kao u prethodnom primeru, već na tri. Kombinovanjem dva susedna osnovna vektora i jednog nultog kontroliše se i položaj i intenzitet vektora.</a:t>
            </a:r>
          </a:p>
          <a:p>
            <a:pPr>
              <a:defRPr/>
            </a:pPr>
            <a:endParaRPr lang="sr-Latn-CS" dirty="0" smtClean="0">
              <a:sym typeface="Symbol"/>
            </a:endParaRPr>
          </a:p>
          <a:p>
            <a:pPr>
              <a:defRPr/>
            </a:pPr>
            <a:r>
              <a:rPr lang="sr-Latn-CS" dirty="0" smtClean="0">
                <a:sym typeface="Symbol"/>
              </a:rPr>
              <a:t>Tehnika prostorno-vektorske modulacije ili SVM (</a:t>
            </a:r>
            <a:r>
              <a:rPr lang="sr-Latn-CS" i="1" dirty="0" smtClean="0">
                <a:sym typeface="Symbol"/>
              </a:rPr>
              <a:t>space vector modulation</a:t>
            </a:r>
            <a:r>
              <a:rPr lang="sr-Latn-CS" dirty="0" smtClean="0">
                <a:sym typeface="Symbol"/>
              </a:rPr>
              <a:t>) je superiorna u odnosu na prirodnu sinusnu modulaciju i druge tehnike pre svega zato što je za isti napon jednosmernog međukola, moguće dobiti za oko 16% veću amplitudu međufaznog napona nego sa prirodnom sinusnom modulacijom, a pored toga metoda je izuzetno jednostavna i pogodna za realizaciju u današnjim mikrokontrolerima koji po pravilu imaju periferije tajmerskog tipa veoma korisne za realizaciju ovakvog algoritma.</a:t>
            </a:r>
            <a:endParaRPr lang="en-US" dirty="0" smtClean="0">
              <a:sym typeface="Symbol"/>
            </a:endParaRPr>
          </a:p>
          <a:p>
            <a:pPr>
              <a:defRPr/>
            </a:pPr>
            <a:endParaRPr lang="en-US" dirty="0" smtClean="0">
              <a:sym typeface="Symbol"/>
            </a:endParaRPr>
          </a:p>
          <a:p>
            <a:pPr>
              <a:defRPr/>
            </a:pPr>
            <a:r>
              <a:rPr lang="en-US" dirty="0" smtClean="0">
                <a:sym typeface="Symbol"/>
              </a:rPr>
              <a:t>Na </a:t>
            </a:r>
            <a:r>
              <a:rPr lang="en-US" dirty="0" err="1" smtClean="0">
                <a:sym typeface="Symbol"/>
              </a:rPr>
              <a:t>slici</a:t>
            </a:r>
            <a:r>
              <a:rPr lang="en-US" dirty="0" smtClean="0">
                <a:sym typeface="Symbol"/>
              </a:rPr>
              <a:t> je </a:t>
            </a:r>
            <a:r>
              <a:rPr lang="en-US" dirty="0" err="1" smtClean="0">
                <a:sym typeface="Symbol"/>
              </a:rPr>
              <a:t>prika</a:t>
            </a:r>
            <a:r>
              <a:rPr lang="sr-Latn-CS" dirty="0" smtClean="0">
                <a:sym typeface="Symbol"/>
              </a:rPr>
              <a:t>z</a:t>
            </a:r>
            <a:r>
              <a:rPr lang="en-US" dirty="0" smtClean="0">
                <a:sym typeface="Symbol"/>
              </a:rPr>
              <a:t>an</a:t>
            </a:r>
            <a:r>
              <a:rPr lang="sr-Latn-CS" dirty="0" smtClean="0">
                <a:sym typeface="Symbol"/>
              </a:rPr>
              <a:t>o generisanje </a:t>
            </a:r>
            <a:r>
              <a:rPr lang="en-US" dirty="0" err="1" smtClean="0">
                <a:sym typeface="Symbol"/>
              </a:rPr>
              <a:t>vektor</a:t>
            </a:r>
            <a:r>
              <a:rPr lang="sr-Latn-CS" dirty="0" smtClean="0">
                <a:sym typeface="Symbol"/>
              </a:rPr>
              <a:t>a</a:t>
            </a:r>
            <a:r>
              <a:rPr lang="en-US" dirty="0" smtClean="0">
                <a:sym typeface="Symbol"/>
              </a:rPr>
              <a:t> pod </a:t>
            </a:r>
            <a:r>
              <a:rPr lang="en-US" dirty="0" err="1" smtClean="0">
                <a:sym typeface="Symbol"/>
              </a:rPr>
              <a:t>uglom</a:t>
            </a:r>
            <a:r>
              <a:rPr lang="en-US" dirty="0" smtClean="0">
                <a:sym typeface="Symbol"/>
              </a:rPr>
              <a:t> 30</a:t>
            </a:r>
            <a:r>
              <a:rPr lang="sr-Latn-CS" dirty="0" smtClean="0">
                <a:sym typeface="Symbol"/>
              </a:rPr>
              <a:t>, amplitude oko 80% maksimalne vrednosti i njegove projekcije na </a:t>
            </a:r>
            <a:r>
              <a:rPr lang="sr-Latn-CS" b="1" i="1" dirty="0" smtClean="0">
                <a:sym typeface="Symbol"/>
              </a:rPr>
              <a:t>  </a:t>
            </a:r>
            <a:r>
              <a:rPr lang="sr-Latn-CS" dirty="0" smtClean="0">
                <a:sym typeface="Symbol"/>
              </a:rPr>
              <a:t>i </a:t>
            </a:r>
            <a:r>
              <a:rPr lang="sr-Latn-CS" b="1" i="1" dirty="0" smtClean="0">
                <a:sym typeface="Symbol"/>
              </a:rPr>
              <a:t>  </a:t>
            </a:r>
            <a:r>
              <a:rPr lang="sr-Latn-CS" dirty="0" smtClean="0">
                <a:sym typeface="Symbol"/>
              </a:rPr>
              <a:t>osu. Taj bi se vektor mogao dobiti podelom osnovnog PWM intervala na tri dela, od toga bi 20% bio neki od nultih vektora, 40% vremena bi se generisao vektor U</a:t>
            </a:r>
            <a:r>
              <a:rPr lang="sr-Latn-CS" baseline="-25000" dirty="0" smtClean="0">
                <a:sym typeface="Symbol"/>
              </a:rPr>
              <a:t>0</a:t>
            </a:r>
            <a:r>
              <a:rPr lang="sr-Latn-CS" dirty="0" smtClean="0">
                <a:sym typeface="Symbol"/>
              </a:rPr>
              <a:t> i 40% vektor U</a:t>
            </a:r>
            <a:r>
              <a:rPr lang="sr-Latn-CS" baseline="-25000" dirty="0" smtClean="0">
                <a:sym typeface="Symbol"/>
              </a:rPr>
              <a:t>60</a:t>
            </a:r>
            <a:r>
              <a:rPr lang="sr-Latn-CS" dirty="0" smtClean="0">
                <a:sym typeface="Symbol"/>
              </a:rPr>
              <a:t>. Vrednosti su samo okvirne.</a:t>
            </a:r>
            <a:endParaRPr lang="en-US" dirty="0"/>
          </a:p>
        </p:txBody>
      </p:sp>
      <p:sp>
        <p:nvSpPr>
          <p:cNvPr id="716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99D347D1-57A5-46A0-AB88-A7F9231347EA}" type="slidenum">
              <a:rPr lang="en-GB" smtClean="0">
                <a:solidFill>
                  <a:schemeClr val="tx1"/>
                </a:solidFill>
                <a:latin typeface="Times New Roman" pitchFamily="18" charset="0"/>
              </a:rPr>
              <a:pPr/>
              <a:t>76</a:t>
            </a:fld>
            <a:endParaRPr lang="en-GB" smtClean="0">
              <a:solidFill>
                <a:schemeClr val="tx1"/>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12</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Strujno napajani pretvarač umesto izvora konstantnog napona koristi izvor konstantne struje. Topologija pretvarača se malo razlikuje od topologije pretvarača napajanih iz izvora</a:t>
            </a:r>
            <a:r>
              <a:rPr lang="sr-Latn-CS" baseline="0" dirty="0" smtClean="0"/>
              <a:t> konstantnog napona koje smo do sada pominjali. Osnovna razlika je što se umesto zamajnih dioda paralelno prekidaču, ovde koriste diode na red sa prekidačem. Razlog zašto su ove diode potrebne je blokiranje inverzne struje prekidača (ovo je naročito nužno ako su prekudači tipa MOSFET jer oni zbog postojanja inverzne diode u samom MOSFETu koja je posledica tehnološkog postupka ne mogu da blokiraji inverznu struju). Blokiranje inverzne struje je neophodno kada su uključeni T1 i T3 (ili T2 iT4) da bi se izbegao kratak spoj potrošača koji, u slučaju strujno napajanog invertora) mogu imati i veoma malu impedansu.</a:t>
            </a:r>
          </a:p>
          <a:p>
            <a:endParaRPr lang="sr-Latn-CS" baseline="0" dirty="0" smtClean="0"/>
          </a:p>
          <a:p>
            <a:r>
              <a:rPr lang="sr-Latn-CS" baseline="0" dirty="0" smtClean="0"/>
              <a:t>Zabranjene kombinacije uključenih prekidača se takođe razlikuju u odnosu na pretvarač napajan naponskim izvorom. U slučaju strujno napajanog pretvarača nisu dozvoljene kombinacije koje prekidaju tok struje izvora dok je kombinacija da su T1 i T2 (ili T3 i T4) istovremeno uključeni dozvoljena i koristi se u normalnom radu. Ova kombinacija nije bila dozvoljena u naponski kontrolisanim invertorima. Takođe, mrtvo vreme između uključenog T1 i uključenog T2  (ili T3 i T4) ovde nema smisla već je potrebno obezbedi preklapanje da u svakom trenutku postoji kolo kroz koje će se zatvoriti struja izvora.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13</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Struja</a:t>
            </a:r>
            <a:r>
              <a:rPr lang="sr-Latn-CS" baseline="0" dirty="0" smtClean="0"/>
              <a:t> kroz potrošač može da ima tri vrednosti: </a:t>
            </a:r>
            <a:r>
              <a:rPr lang="sr-Latn-CS" b="1" baseline="0" dirty="0" smtClean="0"/>
              <a:t>0</a:t>
            </a:r>
            <a:r>
              <a:rPr lang="sr-Latn-CS" b="0" baseline="0" dirty="0" smtClean="0"/>
              <a:t>,</a:t>
            </a:r>
            <a:r>
              <a:rPr lang="sr-Latn-CS" baseline="0" dirty="0" smtClean="0"/>
              <a:t> kada su uključeni T1 i T2 ili T3 i T4; može da bude </a:t>
            </a:r>
            <a:r>
              <a:rPr lang="sr-Latn-CS" b="1" i="1" baseline="0" dirty="0" smtClean="0"/>
              <a:t>+I</a:t>
            </a:r>
            <a:r>
              <a:rPr lang="sr-Latn-CS" b="1" i="1" baseline="-25000" dirty="0" smtClean="0"/>
              <a:t>in</a:t>
            </a:r>
            <a:r>
              <a:rPr lang="sr-Latn-CS" b="1" i="1" baseline="0" dirty="0" smtClean="0"/>
              <a:t> </a:t>
            </a:r>
            <a:r>
              <a:rPr lang="sr-Latn-CS" baseline="0" dirty="0" smtClean="0"/>
              <a:t>kada su uključeni T1 i T4 ili </a:t>
            </a:r>
            <a:r>
              <a:rPr lang="sr-Latn-CS" b="1" i="1" baseline="0" dirty="0" smtClean="0"/>
              <a:t>–I</a:t>
            </a:r>
            <a:r>
              <a:rPr lang="sr-Latn-CS" b="1" i="1" baseline="-25000" dirty="0" smtClean="0"/>
              <a:t>in</a:t>
            </a:r>
            <a:r>
              <a:rPr lang="sr-Latn-CS" b="1" i="1" baseline="0" dirty="0" smtClean="0"/>
              <a:t>  </a:t>
            </a:r>
            <a:r>
              <a:rPr lang="sr-Latn-CS" baseline="0" dirty="0" smtClean="0"/>
              <a:t>kada su uključeni T3 i T2. Impulsno-širinskom modulacijom koja koristi dve od ove tri vrednosti može se varirati srednja vrednost struje kroz potrošač. Ako je, recimo, u aktivnom delu periode PWM koji traje </a:t>
            </a:r>
            <a:r>
              <a:rPr lang="sr-Latn-CS" b="1" i="1" baseline="0" dirty="0" smtClean="0">
                <a:sym typeface="Symbol"/>
              </a:rPr>
              <a:t>  </a:t>
            </a:r>
            <a:r>
              <a:rPr lang="sr-Latn-CS" b="0" i="0" baseline="0" dirty="0" smtClean="0">
                <a:sym typeface="Symbol"/>
              </a:rPr>
              <a:t>struja iznosi </a:t>
            </a:r>
            <a:r>
              <a:rPr lang="sr-Latn-CS" b="1" i="1" baseline="0" dirty="0" smtClean="0"/>
              <a:t>+I</a:t>
            </a:r>
            <a:r>
              <a:rPr lang="sr-Latn-CS" b="1" i="1" baseline="-25000" dirty="0" smtClean="0"/>
              <a:t>in</a:t>
            </a:r>
            <a:r>
              <a:rPr lang="sr-Latn-CS" b="1" i="1" baseline="0" dirty="0" smtClean="0"/>
              <a:t> </a:t>
            </a:r>
            <a:r>
              <a:rPr lang="sr-Latn-CS" b="0" i="0" baseline="0" dirty="0" smtClean="0"/>
              <a:t>, a u ostatku periode, koji traje (</a:t>
            </a:r>
            <a:r>
              <a:rPr lang="sr-Latn-CS" b="1" i="1" baseline="0" dirty="0" smtClean="0"/>
              <a:t>T</a:t>
            </a:r>
            <a:r>
              <a:rPr lang="sr-Latn-CS" b="1" i="1" baseline="-25000" dirty="0" smtClean="0"/>
              <a:t>PWM  </a:t>
            </a:r>
            <a:r>
              <a:rPr lang="sr-Latn-CS" b="0" i="0" baseline="0" dirty="0" smtClean="0"/>
              <a:t>−</a:t>
            </a:r>
            <a:r>
              <a:rPr lang="sr-Latn-CS" b="1" i="1" baseline="0" dirty="0" smtClean="0">
                <a:sym typeface="Symbol"/>
              </a:rPr>
              <a:t></a:t>
            </a:r>
            <a:r>
              <a:rPr lang="sr-Latn-CS" b="0" i="0" baseline="0" dirty="0" smtClean="0">
                <a:sym typeface="Symbol"/>
              </a:rPr>
              <a:t>), struja iznosi 0, srednja vrednost u toku periode je </a:t>
            </a:r>
            <a:r>
              <a:rPr lang="sr-Latn-CS" b="1" i="1" baseline="0" dirty="0" smtClean="0"/>
              <a:t>+I</a:t>
            </a:r>
            <a:r>
              <a:rPr lang="sr-Latn-CS" b="1" i="1" baseline="-25000" dirty="0" smtClean="0"/>
              <a:t>in</a:t>
            </a:r>
            <a:r>
              <a:rPr lang="sr-Latn-CS" b="1" i="1" baseline="0" dirty="0" smtClean="0"/>
              <a:t> </a:t>
            </a:r>
            <a:r>
              <a:rPr lang="sr-Latn-CS" b="0" i="0" baseline="0" dirty="0" smtClean="0"/>
              <a:t>(</a:t>
            </a:r>
            <a:r>
              <a:rPr lang="sr-Latn-CS" b="1" i="1" baseline="0" dirty="0" smtClean="0"/>
              <a:t>T</a:t>
            </a:r>
            <a:r>
              <a:rPr lang="sr-Latn-CS" b="1" i="1" baseline="-25000" dirty="0" smtClean="0"/>
              <a:t>PWM  </a:t>
            </a:r>
            <a:r>
              <a:rPr lang="sr-Latn-CS" b="0" i="0" baseline="0" dirty="0" smtClean="0"/>
              <a:t>/</a:t>
            </a:r>
            <a:r>
              <a:rPr lang="sr-Latn-CS" b="1" i="1" baseline="0" dirty="0" smtClean="0">
                <a:sym typeface="Symbol"/>
              </a:rPr>
              <a:t></a:t>
            </a:r>
            <a:r>
              <a:rPr lang="sr-Latn-CS" b="0" i="0" baseline="0" dirty="0" smtClean="0"/>
              <a:t>) i može se menjati promenom širine impulsa </a:t>
            </a:r>
            <a:r>
              <a:rPr lang="sr-Latn-CS" b="1" i="1" baseline="0" dirty="0" smtClean="0">
                <a:sym typeface="Symbol"/>
              </a:rPr>
              <a:t>  </a:t>
            </a:r>
            <a:r>
              <a:rPr lang="sr-Latn-CS" b="0" i="0" baseline="0" dirty="0" smtClean="0"/>
              <a:t>u granicama od </a:t>
            </a:r>
            <a:r>
              <a:rPr lang="sr-Latn-CS" b="1" i="0" baseline="0" dirty="0" smtClean="0"/>
              <a:t>0</a:t>
            </a:r>
            <a:r>
              <a:rPr lang="sr-Latn-CS" b="0" i="0" baseline="0" dirty="0" smtClean="0"/>
              <a:t> do </a:t>
            </a:r>
            <a:r>
              <a:rPr lang="sr-Latn-CS" b="1" i="1" baseline="0" dirty="0" smtClean="0"/>
              <a:t>+I</a:t>
            </a:r>
            <a:r>
              <a:rPr lang="sr-Latn-CS" b="1" i="1" baseline="-25000" dirty="0" smtClean="0"/>
              <a:t>in</a:t>
            </a:r>
            <a:r>
              <a:rPr lang="sr-Latn-CS" b="1" i="1" baseline="0" dirty="0" smtClean="0"/>
              <a:t> </a:t>
            </a:r>
            <a:r>
              <a:rPr lang="sr-Latn-CS" b="0" i="1" baseline="0" dirty="0" smtClean="0"/>
              <a:t>.</a:t>
            </a:r>
            <a:endParaRPr lang="en-US" b="0" i="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7E03D9-3BFC-4DFB-9C1F-A4C3C11AFED0}"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18F4A7-505A-4276-986C-0BF65FB02A6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9C690F-0181-43FD-9C6C-572091CF4510}"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B052DB-28A1-49ED-B354-7656327038DE}"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A92D352-8BBC-40CF-B292-F586B80E436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8618AAF-E758-43F1-B2F2-E6E9C133D5E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717EC72-58C6-4659-9CC5-71089CC74028}"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83FF3BA-5726-4459-80AF-A88FB68FC34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2C85920-9425-420E-88A5-33690DFD128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E239E16-324C-420E-8D43-E9E223D8DC0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22A8C62-3FF1-4A6C-9331-FE52D07E1B2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205A3D7-A4B6-407E-AABF-3149855B81DD}"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slide" Target="slide46.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slide" Target="slide4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oleObject" Target="../embeddings/oleObject11.bin"/><Relationship Id="rId3" Type="http://schemas.openxmlformats.org/officeDocument/2006/relationships/notesSlide" Target="../notesSlides/notesSlide29.xml"/><Relationship Id="rId7" Type="http://schemas.openxmlformats.org/officeDocument/2006/relationships/oleObject" Target="../embeddings/oleObject8.bin"/><Relationship Id="rId12" Type="http://schemas.openxmlformats.org/officeDocument/2006/relationships/image" Target="../media/image44.emf"/><Relationship Id="rId2" Type="http://schemas.openxmlformats.org/officeDocument/2006/relationships/slideLayout" Target="../slideLayouts/slideLayout2.xml"/><Relationship Id="rId16" Type="http://schemas.openxmlformats.org/officeDocument/2006/relationships/oleObject" Target="../embeddings/oleObject12.bin"/><Relationship Id="rId1" Type="http://schemas.openxmlformats.org/officeDocument/2006/relationships/vmlDrawing" Target="../drawings/vmlDrawing5.vml"/><Relationship Id="rId6" Type="http://schemas.openxmlformats.org/officeDocument/2006/relationships/image" Target="../media/image41.emf"/><Relationship Id="rId11" Type="http://schemas.openxmlformats.org/officeDocument/2006/relationships/image" Target="../media/image43.emf"/><Relationship Id="rId5" Type="http://schemas.openxmlformats.org/officeDocument/2006/relationships/image" Target="../media/image40.emf"/><Relationship Id="rId15" Type="http://schemas.openxmlformats.org/officeDocument/2006/relationships/image" Target="../media/image46.e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42.emf"/><Relationship Id="rId14" Type="http://schemas.openxmlformats.org/officeDocument/2006/relationships/image" Target="../media/image45.emf"/></Relationships>
</file>

<file path=ppt/slides/_rels/slide41.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39.xml"/><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61.png"/><Relationship Id="rId11" Type="http://schemas.openxmlformats.org/officeDocument/2006/relationships/image" Target="../media/image62.png"/><Relationship Id="rId5" Type="http://schemas.openxmlformats.org/officeDocument/2006/relationships/image" Target="../media/image60.png"/><Relationship Id="rId10" Type="http://schemas.openxmlformats.org/officeDocument/2006/relationships/oleObject" Target="../embeddings/oleObject16.bin"/><Relationship Id="rId4" Type="http://schemas.openxmlformats.org/officeDocument/2006/relationships/image" Target="../media/image25.png"/><Relationship Id="rId9" Type="http://schemas.openxmlformats.org/officeDocument/2006/relationships/oleObject" Target="../embeddings/oleObject15.bin"/></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67.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slide" Target="slide3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6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3.bin"/><Relationship Id="rId5" Type="http://schemas.openxmlformats.org/officeDocument/2006/relationships/image" Target="../media/image75.png"/><Relationship Id="rId4" Type="http://schemas.openxmlformats.org/officeDocument/2006/relationships/image" Target="../media/image74.png"/></Relationships>
</file>

<file path=ppt/slides/_rels/slide6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90.wmf"/><Relationship Id="rId4" Type="http://schemas.openxmlformats.org/officeDocument/2006/relationships/image" Target="../media/image91.wmf"/></Relationships>
</file>

<file path=ppt/slides/_rels/slide7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706562"/>
          </a:xfrm>
        </p:spPr>
        <p:txBody>
          <a:bodyPr>
            <a:normAutofit/>
          </a:bodyPr>
          <a:lstStyle/>
          <a:p>
            <a:r>
              <a:rPr lang="sr-Latn-CS" b="1" dirty="0" smtClean="0"/>
              <a:t>Energetska elektronika </a:t>
            </a:r>
            <a:r>
              <a:rPr lang="sr-Latn-CS" dirty="0" smtClean="0"/>
              <a:t>201</a:t>
            </a:r>
            <a:r>
              <a:rPr lang="en-US" dirty="0" smtClean="0"/>
              <a:t>8</a:t>
            </a:r>
            <a:r>
              <a:rPr lang="sr-Latn-CS" dirty="0" smtClean="0"/>
              <a:t>/201</a:t>
            </a:r>
            <a:r>
              <a:rPr lang="en-US" dirty="0" smtClean="0"/>
              <a:t>9</a:t>
            </a:r>
            <a:r>
              <a:rPr lang="sr-Latn-CS" dirty="0" smtClean="0"/>
              <a:t>.</a:t>
            </a:r>
            <a:br>
              <a:rPr lang="sr-Latn-CS" dirty="0" smtClean="0"/>
            </a:br>
            <a:r>
              <a:rPr lang="sr-Latn-CS" dirty="0" smtClean="0"/>
              <a:t>II deo kursa</a:t>
            </a:r>
            <a:endParaRPr lang="en-US"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1</a:t>
            </a:fld>
            <a:endParaRPr lang="en-US"/>
          </a:p>
        </p:txBody>
      </p:sp>
      <p:sp>
        <p:nvSpPr>
          <p:cNvPr id="5" name="TextBox 4"/>
          <p:cNvSpPr txBox="1"/>
          <p:nvPr/>
        </p:nvSpPr>
        <p:spPr>
          <a:xfrm>
            <a:off x="2667000" y="2743200"/>
            <a:ext cx="4166205" cy="1015663"/>
          </a:xfrm>
          <a:prstGeom prst="rect">
            <a:avLst/>
          </a:prstGeom>
          <a:noFill/>
        </p:spPr>
        <p:txBody>
          <a:bodyPr wrap="none" rtlCol="0">
            <a:spAutoFit/>
          </a:bodyPr>
          <a:lstStyle/>
          <a:p>
            <a:pPr algn="ctr"/>
            <a:r>
              <a:rPr lang="sr-Latn-CS" sz="6000" b="1" dirty="0" smtClean="0">
                <a:latin typeface="+mn-lt"/>
              </a:rPr>
              <a:t>PRETVARAČI</a:t>
            </a:r>
            <a:endParaRPr lang="en-US" sz="6000" b="1" dirty="0">
              <a:latin typeface="+mn-lt"/>
            </a:endParaRPr>
          </a:p>
        </p:txBody>
      </p:sp>
      <p:sp>
        <p:nvSpPr>
          <p:cNvPr id="6" name="TextBox 5"/>
          <p:cNvSpPr txBox="1"/>
          <p:nvPr/>
        </p:nvSpPr>
        <p:spPr>
          <a:xfrm>
            <a:off x="5271145" y="4343400"/>
            <a:ext cx="3579506" cy="707886"/>
          </a:xfrm>
          <a:prstGeom prst="rect">
            <a:avLst/>
          </a:prstGeom>
          <a:noFill/>
        </p:spPr>
        <p:txBody>
          <a:bodyPr wrap="none" rtlCol="0">
            <a:spAutoFit/>
          </a:bodyPr>
          <a:lstStyle/>
          <a:p>
            <a:pPr algn="ctr"/>
            <a:r>
              <a:rPr lang="sr-Latn-CS" sz="4000" i="1" dirty="0" smtClean="0">
                <a:latin typeface="+mn-lt"/>
              </a:rPr>
              <a:t>Milan Mijalković</a:t>
            </a:r>
            <a:endParaRPr lang="en-US" sz="4000" i="1"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2219325" y="1981200"/>
            <a:ext cx="4168775" cy="2843213"/>
            <a:chOff x="3738" y="6778"/>
            <a:chExt cx="4396" cy="2996"/>
          </a:xfrm>
        </p:grpSpPr>
        <p:grpSp>
          <p:nvGrpSpPr>
            <p:cNvPr id="3" name="Group 5"/>
            <p:cNvGrpSpPr>
              <a:grpSpLocks noChangeAspect="1"/>
            </p:cNvGrpSpPr>
            <p:nvPr/>
          </p:nvGrpSpPr>
          <p:grpSpPr bwMode="auto">
            <a:xfrm>
              <a:off x="3738" y="7002"/>
              <a:ext cx="4270" cy="2445"/>
              <a:chOff x="2520" y="6400"/>
              <a:chExt cx="3794" cy="2173"/>
            </a:xfrm>
          </p:grpSpPr>
          <p:sp>
            <p:nvSpPr>
              <p:cNvPr id="32803" name="Line 6"/>
              <p:cNvSpPr>
                <a:spLocks noChangeAspect="1" noChangeShapeType="1"/>
              </p:cNvSpPr>
              <p:nvPr/>
            </p:nvSpPr>
            <p:spPr bwMode="auto">
              <a:xfrm flipH="1">
                <a:off x="3624" y="7513"/>
                <a:ext cx="914" cy="0"/>
              </a:xfrm>
              <a:prstGeom prst="line">
                <a:avLst/>
              </a:prstGeom>
              <a:noFill/>
              <a:ln w="9525">
                <a:solidFill>
                  <a:srgbClr val="000000"/>
                </a:solidFill>
                <a:round/>
                <a:headEnd/>
                <a:tailEnd/>
              </a:ln>
            </p:spPr>
            <p:txBody>
              <a:bodyPr/>
              <a:lstStyle/>
              <a:p>
                <a:endParaRPr lang="en-US"/>
              </a:p>
            </p:txBody>
          </p:sp>
          <p:sp>
            <p:nvSpPr>
              <p:cNvPr id="32804" name="Line 7"/>
              <p:cNvSpPr>
                <a:spLocks noChangeAspect="1" noChangeShapeType="1"/>
              </p:cNvSpPr>
              <p:nvPr/>
            </p:nvSpPr>
            <p:spPr bwMode="auto">
              <a:xfrm flipH="1">
                <a:off x="2617" y="8565"/>
                <a:ext cx="3395" cy="0"/>
              </a:xfrm>
              <a:prstGeom prst="line">
                <a:avLst/>
              </a:prstGeom>
              <a:noFill/>
              <a:ln w="9525">
                <a:solidFill>
                  <a:srgbClr val="000000"/>
                </a:solidFill>
                <a:round/>
                <a:headEnd/>
                <a:tailEnd/>
              </a:ln>
            </p:spPr>
            <p:txBody>
              <a:bodyPr/>
              <a:lstStyle/>
              <a:p>
                <a:endParaRPr lang="en-US"/>
              </a:p>
            </p:txBody>
          </p:sp>
          <p:sp>
            <p:nvSpPr>
              <p:cNvPr id="32805" name="Line 8"/>
              <p:cNvSpPr>
                <a:spLocks noChangeAspect="1" noChangeShapeType="1"/>
              </p:cNvSpPr>
              <p:nvPr/>
            </p:nvSpPr>
            <p:spPr bwMode="auto">
              <a:xfrm flipH="1">
                <a:off x="2564" y="6427"/>
                <a:ext cx="3471" cy="0"/>
              </a:xfrm>
              <a:prstGeom prst="line">
                <a:avLst/>
              </a:prstGeom>
              <a:noFill/>
              <a:ln w="9525">
                <a:solidFill>
                  <a:srgbClr val="000000"/>
                </a:solidFill>
                <a:round/>
                <a:headEnd/>
                <a:tailEnd/>
              </a:ln>
            </p:spPr>
            <p:txBody>
              <a:bodyPr/>
              <a:lstStyle/>
              <a:p>
                <a:endParaRPr lang="en-US"/>
              </a:p>
            </p:txBody>
          </p:sp>
          <p:sp>
            <p:nvSpPr>
              <p:cNvPr id="32806" name="Oval 9"/>
              <p:cNvSpPr>
                <a:spLocks noChangeAspect="1" noChangeArrowheads="1"/>
              </p:cNvSpPr>
              <p:nvPr/>
            </p:nvSpPr>
            <p:spPr bwMode="auto">
              <a:xfrm>
                <a:off x="2520" y="6400"/>
                <a:ext cx="33" cy="3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2807" name="Oval 10"/>
              <p:cNvSpPr>
                <a:spLocks noChangeAspect="1" noChangeArrowheads="1"/>
              </p:cNvSpPr>
              <p:nvPr/>
            </p:nvSpPr>
            <p:spPr bwMode="auto">
              <a:xfrm>
                <a:off x="2600" y="8538"/>
                <a:ext cx="33" cy="3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2808" name="Line 11"/>
              <p:cNvSpPr>
                <a:spLocks noChangeAspect="1" noChangeShapeType="1"/>
              </p:cNvSpPr>
              <p:nvPr/>
            </p:nvSpPr>
            <p:spPr bwMode="auto">
              <a:xfrm>
                <a:off x="2847" y="7381"/>
                <a:ext cx="274" cy="0"/>
              </a:xfrm>
              <a:prstGeom prst="line">
                <a:avLst/>
              </a:prstGeom>
              <a:noFill/>
              <a:ln w="9525">
                <a:solidFill>
                  <a:srgbClr val="000000"/>
                </a:solidFill>
                <a:round/>
                <a:headEnd/>
                <a:tailEnd/>
              </a:ln>
            </p:spPr>
            <p:txBody>
              <a:bodyPr/>
              <a:lstStyle/>
              <a:p>
                <a:endParaRPr lang="en-US"/>
              </a:p>
            </p:txBody>
          </p:sp>
          <p:sp>
            <p:nvSpPr>
              <p:cNvPr id="32809" name="Line 12"/>
              <p:cNvSpPr>
                <a:spLocks noChangeAspect="1" noChangeShapeType="1"/>
              </p:cNvSpPr>
              <p:nvPr/>
            </p:nvSpPr>
            <p:spPr bwMode="auto">
              <a:xfrm>
                <a:off x="2847" y="7442"/>
                <a:ext cx="274" cy="0"/>
              </a:xfrm>
              <a:prstGeom prst="line">
                <a:avLst/>
              </a:prstGeom>
              <a:noFill/>
              <a:ln w="9525">
                <a:solidFill>
                  <a:srgbClr val="000000"/>
                </a:solidFill>
                <a:round/>
                <a:headEnd/>
                <a:tailEnd/>
              </a:ln>
            </p:spPr>
            <p:txBody>
              <a:bodyPr/>
              <a:lstStyle/>
              <a:p>
                <a:endParaRPr lang="en-US"/>
              </a:p>
            </p:txBody>
          </p:sp>
          <p:sp>
            <p:nvSpPr>
              <p:cNvPr id="32810" name="Line 13"/>
              <p:cNvSpPr>
                <a:spLocks noChangeAspect="1" noChangeShapeType="1"/>
              </p:cNvSpPr>
              <p:nvPr/>
            </p:nvSpPr>
            <p:spPr bwMode="auto">
              <a:xfrm>
                <a:off x="2980" y="6427"/>
                <a:ext cx="0" cy="945"/>
              </a:xfrm>
              <a:prstGeom prst="line">
                <a:avLst/>
              </a:prstGeom>
              <a:noFill/>
              <a:ln w="9525">
                <a:solidFill>
                  <a:srgbClr val="000000"/>
                </a:solidFill>
                <a:round/>
                <a:headEnd/>
                <a:tailEnd/>
              </a:ln>
            </p:spPr>
            <p:txBody>
              <a:bodyPr/>
              <a:lstStyle/>
              <a:p>
                <a:endParaRPr lang="en-US"/>
              </a:p>
            </p:txBody>
          </p:sp>
          <p:sp>
            <p:nvSpPr>
              <p:cNvPr id="32811" name="Line 14"/>
              <p:cNvSpPr>
                <a:spLocks noChangeAspect="1" noChangeShapeType="1"/>
              </p:cNvSpPr>
              <p:nvPr/>
            </p:nvSpPr>
            <p:spPr bwMode="auto">
              <a:xfrm>
                <a:off x="2980" y="7451"/>
                <a:ext cx="0" cy="1114"/>
              </a:xfrm>
              <a:prstGeom prst="line">
                <a:avLst/>
              </a:prstGeom>
              <a:noFill/>
              <a:ln w="9525">
                <a:solidFill>
                  <a:srgbClr val="000000"/>
                </a:solidFill>
                <a:round/>
                <a:headEnd/>
                <a:tailEnd/>
              </a:ln>
            </p:spPr>
            <p:txBody>
              <a:bodyPr/>
              <a:lstStyle/>
              <a:p>
                <a:endParaRPr lang="en-US"/>
              </a:p>
            </p:txBody>
          </p:sp>
          <p:grpSp>
            <p:nvGrpSpPr>
              <p:cNvPr id="4" name="Group 15"/>
              <p:cNvGrpSpPr>
                <a:grpSpLocks noChangeAspect="1"/>
              </p:cNvGrpSpPr>
              <p:nvPr/>
            </p:nvGrpSpPr>
            <p:grpSpPr bwMode="auto">
              <a:xfrm rot="5400000">
                <a:off x="3297" y="6834"/>
                <a:ext cx="338" cy="283"/>
                <a:chOff x="3107" y="4983"/>
                <a:chExt cx="536" cy="448"/>
              </a:xfrm>
            </p:grpSpPr>
            <p:sp>
              <p:nvSpPr>
                <p:cNvPr id="32882" name="Line 16"/>
                <p:cNvSpPr>
                  <a:spLocks noChangeAspect="1" noChangeShapeType="1"/>
                </p:cNvSpPr>
                <p:nvPr/>
              </p:nvSpPr>
              <p:spPr bwMode="auto">
                <a:xfrm flipH="1">
                  <a:off x="3141" y="5157"/>
                  <a:ext cx="469" cy="0"/>
                </a:xfrm>
                <a:prstGeom prst="line">
                  <a:avLst/>
                </a:prstGeom>
                <a:noFill/>
                <a:ln w="9525">
                  <a:solidFill>
                    <a:srgbClr val="000000"/>
                  </a:solidFill>
                  <a:round/>
                  <a:headEnd/>
                  <a:tailEnd/>
                </a:ln>
              </p:spPr>
              <p:txBody>
                <a:bodyPr/>
                <a:lstStyle/>
                <a:p>
                  <a:endParaRPr lang="en-US"/>
                </a:p>
              </p:txBody>
            </p:sp>
            <p:sp>
              <p:nvSpPr>
                <p:cNvPr id="32883" name="Line 17"/>
                <p:cNvSpPr>
                  <a:spLocks noChangeAspect="1" noChangeShapeType="1"/>
                </p:cNvSpPr>
                <p:nvPr/>
              </p:nvSpPr>
              <p:spPr bwMode="auto">
                <a:xfrm flipH="1">
                  <a:off x="3494" y="4983"/>
                  <a:ext cx="149" cy="168"/>
                </a:xfrm>
                <a:prstGeom prst="line">
                  <a:avLst/>
                </a:prstGeom>
                <a:noFill/>
                <a:ln w="9525">
                  <a:solidFill>
                    <a:srgbClr val="000000"/>
                  </a:solidFill>
                  <a:round/>
                  <a:headEnd/>
                  <a:tailEnd/>
                </a:ln>
              </p:spPr>
              <p:txBody>
                <a:bodyPr/>
                <a:lstStyle/>
                <a:p>
                  <a:endParaRPr lang="en-US"/>
                </a:p>
              </p:txBody>
            </p:sp>
            <p:sp>
              <p:nvSpPr>
                <p:cNvPr id="32884" name="Line 18"/>
                <p:cNvSpPr>
                  <a:spLocks noChangeAspect="1" noChangeShapeType="1"/>
                </p:cNvSpPr>
                <p:nvPr/>
              </p:nvSpPr>
              <p:spPr bwMode="auto">
                <a:xfrm>
                  <a:off x="3107" y="4983"/>
                  <a:ext cx="149" cy="168"/>
                </a:xfrm>
                <a:prstGeom prst="line">
                  <a:avLst/>
                </a:prstGeom>
                <a:noFill/>
                <a:ln w="9525">
                  <a:solidFill>
                    <a:srgbClr val="000000"/>
                  </a:solidFill>
                  <a:round/>
                  <a:headEnd/>
                  <a:tailEnd/>
                </a:ln>
              </p:spPr>
              <p:txBody>
                <a:bodyPr/>
                <a:lstStyle/>
                <a:p>
                  <a:endParaRPr lang="en-US"/>
                </a:p>
              </p:txBody>
            </p:sp>
            <p:sp>
              <p:nvSpPr>
                <p:cNvPr id="32885" name="Line 19"/>
                <p:cNvSpPr>
                  <a:spLocks noChangeAspect="1" noChangeShapeType="1"/>
                </p:cNvSpPr>
                <p:nvPr/>
              </p:nvSpPr>
              <p:spPr bwMode="auto">
                <a:xfrm flipH="1">
                  <a:off x="3141" y="5211"/>
                  <a:ext cx="469" cy="0"/>
                </a:xfrm>
                <a:prstGeom prst="line">
                  <a:avLst/>
                </a:prstGeom>
                <a:noFill/>
                <a:ln w="9525">
                  <a:solidFill>
                    <a:srgbClr val="000000"/>
                  </a:solidFill>
                  <a:round/>
                  <a:headEnd/>
                  <a:tailEnd/>
                </a:ln>
              </p:spPr>
              <p:txBody>
                <a:bodyPr/>
                <a:lstStyle/>
                <a:p>
                  <a:endParaRPr lang="en-US"/>
                </a:p>
              </p:txBody>
            </p:sp>
            <p:sp>
              <p:nvSpPr>
                <p:cNvPr id="32886" name="Line 20"/>
                <p:cNvSpPr>
                  <a:spLocks noChangeAspect="1" noChangeShapeType="1"/>
                </p:cNvSpPr>
                <p:nvPr/>
              </p:nvSpPr>
              <p:spPr bwMode="auto">
                <a:xfrm>
                  <a:off x="3362" y="5220"/>
                  <a:ext cx="0" cy="211"/>
                </a:xfrm>
                <a:prstGeom prst="line">
                  <a:avLst/>
                </a:prstGeom>
                <a:noFill/>
                <a:ln w="9525">
                  <a:solidFill>
                    <a:srgbClr val="000000"/>
                  </a:solidFill>
                  <a:round/>
                  <a:headEnd/>
                  <a:tailEnd/>
                </a:ln>
              </p:spPr>
              <p:txBody>
                <a:bodyPr/>
                <a:lstStyle/>
                <a:p>
                  <a:endParaRPr lang="en-US"/>
                </a:p>
              </p:txBody>
            </p:sp>
          </p:grpSp>
          <p:sp>
            <p:nvSpPr>
              <p:cNvPr id="32813" name="Line 21"/>
              <p:cNvSpPr>
                <a:spLocks noChangeAspect="1" noChangeShapeType="1"/>
              </p:cNvSpPr>
              <p:nvPr/>
            </p:nvSpPr>
            <p:spPr bwMode="auto">
              <a:xfrm rot="5400000" flipH="1">
                <a:off x="3357" y="7974"/>
                <a:ext cx="295" cy="0"/>
              </a:xfrm>
              <a:prstGeom prst="line">
                <a:avLst/>
              </a:prstGeom>
              <a:noFill/>
              <a:ln w="9525">
                <a:solidFill>
                  <a:srgbClr val="000000"/>
                </a:solidFill>
                <a:round/>
                <a:headEnd/>
                <a:tailEnd/>
              </a:ln>
            </p:spPr>
            <p:txBody>
              <a:bodyPr/>
              <a:lstStyle/>
              <a:p>
                <a:endParaRPr lang="en-US"/>
              </a:p>
            </p:txBody>
          </p:sp>
          <p:sp>
            <p:nvSpPr>
              <p:cNvPr id="32814" name="Line 22"/>
              <p:cNvSpPr>
                <a:spLocks noChangeAspect="1" noChangeShapeType="1"/>
              </p:cNvSpPr>
              <p:nvPr/>
            </p:nvSpPr>
            <p:spPr bwMode="auto">
              <a:xfrm rot="5400000" flipH="1">
                <a:off x="3515" y="8043"/>
                <a:ext cx="93" cy="106"/>
              </a:xfrm>
              <a:prstGeom prst="line">
                <a:avLst/>
              </a:prstGeom>
              <a:noFill/>
              <a:ln w="9525">
                <a:solidFill>
                  <a:srgbClr val="000000"/>
                </a:solidFill>
                <a:round/>
                <a:headEnd/>
                <a:tailEnd/>
              </a:ln>
            </p:spPr>
            <p:txBody>
              <a:bodyPr/>
              <a:lstStyle/>
              <a:p>
                <a:endParaRPr lang="en-US"/>
              </a:p>
            </p:txBody>
          </p:sp>
          <p:sp>
            <p:nvSpPr>
              <p:cNvPr id="32815" name="Line 23"/>
              <p:cNvSpPr>
                <a:spLocks noChangeAspect="1" noChangeShapeType="1"/>
              </p:cNvSpPr>
              <p:nvPr/>
            </p:nvSpPr>
            <p:spPr bwMode="auto">
              <a:xfrm rot="5400000">
                <a:off x="3515" y="7798"/>
                <a:ext cx="94" cy="106"/>
              </a:xfrm>
              <a:prstGeom prst="line">
                <a:avLst/>
              </a:prstGeom>
              <a:noFill/>
              <a:ln w="9525">
                <a:solidFill>
                  <a:srgbClr val="000000"/>
                </a:solidFill>
                <a:round/>
                <a:headEnd/>
                <a:tailEnd/>
              </a:ln>
            </p:spPr>
            <p:txBody>
              <a:bodyPr/>
              <a:lstStyle/>
              <a:p>
                <a:endParaRPr lang="en-US"/>
              </a:p>
            </p:txBody>
          </p:sp>
          <p:sp>
            <p:nvSpPr>
              <p:cNvPr id="32816" name="Line 24"/>
              <p:cNvSpPr>
                <a:spLocks noChangeAspect="1" noChangeShapeType="1"/>
              </p:cNvSpPr>
              <p:nvPr/>
            </p:nvSpPr>
            <p:spPr bwMode="auto">
              <a:xfrm rot="5400000" flipH="1">
                <a:off x="3323" y="7974"/>
                <a:ext cx="295" cy="0"/>
              </a:xfrm>
              <a:prstGeom prst="line">
                <a:avLst/>
              </a:prstGeom>
              <a:noFill/>
              <a:ln w="9525">
                <a:solidFill>
                  <a:srgbClr val="000000"/>
                </a:solidFill>
                <a:round/>
                <a:headEnd/>
                <a:tailEnd/>
              </a:ln>
            </p:spPr>
            <p:txBody>
              <a:bodyPr/>
              <a:lstStyle/>
              <a:p>
                <a:endParaRPr lang="en-US"/>
              </a:p>
            </p:txBody>
          </p:sp>
          <p:sp>
            <p:nvSpPr>
              <p:cNvPr id="32817" name="Line 25"/>
              <p:cNvSpPr>
                <a:spLocks noChangeAspect="1" noChangeShapeType="1"/>
              </p:cNvSpPr>
              <p:nvPr/>
            </p:nvSpPr>
            <p:spPr bwMode="auto">
              <a:xfrm rot="5400000">
                <a:off x="3399" y="7898"/>
                <a:ext cx="0" cy="133"/>
              </a:xfrm>
              <a:prstGeom prst="line">
                <a:avLst/>
              </a:prstGeom>
              <a:noFill/>
              <a:ln w="9525">
                <a:solidFill>
                  <a:srgbClr val="000000"/>
                </a:solidFill>
                <a:round/>
                <a:headEnd/>
                <a:tailEnd/>
              </a:ln>
            </p:spPr>
            <p:txBody>
              <a:bodyPr/>
              <a:lstStyle/>
              <a:p>
                <a:endParaRPr lang="en-US"/>
              </a:p>
            </p:txBody>
          </p:sp>
          <p:sp>
            <p:nvSpPr>
              <p:cNvPr id="32818" name="Line 26"/>
              <p:cNvSpPr>
                <a:spLocks noChangeAspect="1" noChangeShapeType="1"/>
              </p:cNvSpPr>
              <p:nvPr/>
            </p:nvSpPr>
            <p:spPr bwMode="auto">
              <a:xfrm>
                <a:off x="4066" y="8158"/>
                <a:ext cx="0" cy="405"/>
              </a:xfrm>
              <a:prstGeom prst="line">
                <a:avLst/>
              </a:prstGeom>
              <a:noFill/>
              <a:ln w="9525">
                <a:solidFill>
                  <a:srgbClr val="000000"/>
                </a:solidFill>
                <a:round/>
                <a:headEnd/>
                <a:tailEnd/>
              </a:ln>
            </p:spPr>
            <p:txBody>
              <a:bodyPr/>
              <a:lstStyle/>
              <a:p>
                <a:endParaRPr lang="en-US"/>
              </a:p>
            </p:txBody>
          </p:sp>
          <p:sp>
            <p:nvSpPr>
              <p:cNvPr id="32819" name="Line 27"/>
              <p:cNvSpPr>
                <a:spLocks noChangeAspect="1" noChangeShapeType="1"/>
              </p:cNvSpPr>
              <p:nvPr/>
            </p:nvSpPr>
            <p:spPr bwMode="auto">
              <a:xfrm>
                <a:off x="4066" y="7096"/>
                <a:ext cx="0" cy="903"/>
              </a:xfrm>
              <a:prstGeom prst="line">
                <a:avLst/>
              </a:prstGeom>
              <a:noFill/>
              <a:ln w="9525">
                <a:solidFill>
                  <a:srgbClr val="000000"/>
                </a:solidFill>
                <a:round/>
                <a:headEnd/>
                <a:tailEnd/>
              </a:ln>
            </p:spPr>
            <p:txBody>
              <a:bodyPr/>
              <a:lstStyle/>
              <a:p>
                <a:endParaRPr lang="en-US"/>
              </a:p>
            </p:txBody>
          </p:sp>
          <p:grpSp>
            <p:nvGrpSpPr>
              <p:cNvPr id="5" name="Group 28"/>
              <p:cNvGrpSpPr>
                <a:grpSpLocks noChangeAspect="1"/>
              </p:cNvGrpSpPr>
              <p:nvPr/>
            </p:nvGrpSpPr>
            <p:grpSpPr bwMode="auto">
              <a:xfrm flipH="1" flipV="1">
                <a:off x="3983" y="8008"/>
                <a:ext cx="161" cy="150"/>
                <a:chOff x="4438" y="4858"/>
                <a:chExt cx="406" cy="378"/>
              </a:xfrm>
            </p:grpSpPr>
            <p:sp>
              <p:nvSpPr>
                <p:cNvPr id="32878" name="Line 29"/>
                <p:cNvSpPr>
                  <a:spLocks noChangeAspect="1" noChangeShapeType="1"/>
                </p:cNvSpPr>
                <p:nvPr/>
              </p:nvSpPr>
              <p:spPr bwMode="auto">
                <a:xfrm>
                  <a:off x="4452" y="4858"/>
                  <a:ext cx="378" cy="0"/>
                </a:xfrm>
                <a:prstGeom prst="line">
                  <a:avLst/>
                </a:prstGeom>
                <a:noFill/>
                <a:ln w="9525">
                  <a:solidFill>
                    <a:srgbClr val="000000"/>
                  </a:solidFill>
                  <a:round/>
                  <a:headEnd/>
                  <a:tailEnd/>
                </a:ln>
              </p:spPr>
              <p:txBody>
                <a:bodyPr/>
                <a:lstStyle/>
                <a:p>
                  <a:endParaRPr lang="en-US"/>
                </a:p>
              </p:txBody>
            </p:sp>
            <p:sp>
              <p:nvSpPr>
                <p:cNvPr id="32879" name="Line 30"/>
                <p:cNvSpPr>
                  <a:spLocks noChangeAspect="1" noChangeShapeType="1"/>
                </p:cNvSpPr>
                <p:nvPr/>
              </p:nvSpPr>
              <p:spPr bwMode="auto">
                <a:xfrm>
                  <a:off x="4438" y="4858"/>
                  <a:ext cx="210" cy="378"/>
                </a:xfrm>
                <a:prstGeom prst="line">
                  <a:avLst/>
                </a:prstGeom>
                <a:noFill/>
                <a:ln w="9525">
                  <a:solidFill>
                    <a:srgbClr val="000000"/>
                  </a:solidFill>
                  <a:round/>
                  <a:headEnd/>
                  <a:tailEnd/>
                </a:ln>
              </p:spPr>
              <p:txBody>
                <a:bodyPr/>
                <a:lstStyle/>
                <a:p>
                  <a:endParaRPr lang="en-US"/>
                </a:p>
              </p:txBody>
            </p:sp>
            <p:sp>
              <p:nvSpPr>
                <p:cNvPr id="32880" name="Line 31"/>
                <p:cNvSpPr>
                  <a:spLocks noChangeAspect="1" noChangeShapeType="1"/>
                </p:cNvSpPr>
                <p:nvPr/>
              </p:nvSpPr>
              <p:spPr bwMode="auto">
                <a:xfrm flipH="1">
                  <a:off x="4634" y="4858"/>
                  <a:ext cx="210" cy="378"/>
                </a:xfrm>
                <a:prstGeom prst="line">
                  <a:avLst/>
                </a:prstGeom>
                <a:noFill/>
                <a:ln w="9525">
                  <a:solidFill>
                    <a:srgbClr val="000000"/>
                  </a:solidFill>
                  <a:round/>
                  <a:headEnd/>
                  <a:tailEnd/>
                </a:ln>
              </p:spPr>
              <p:txBody>
                <a:bodyPr/>
                <a:lstStyle/>
                <a:p>
                  <a:endParaRPr lang="en-US"/>
                </a:p>
              </p:txBody>
            </p:sp>
            <p:sp>
              <p:nvSpPr>
                <p:cNvPr id="32881" name="Line 32"/>
                <p:cNvSpPr>
                  <a:spLocks noChangeAspect="1" noChangeShapeType="1"/>
                </p:cNvSpPr>
                <p:nvPr/>
              </p:nvSpPr>
              <p:spPr bwMode="auto">
                <a:xfrm>
                  <a:off x="4452" y="5236"/>
                  <a:ext cx="392" cy="0"/>
                </a:xfrm>
                <a:prstGeom prst="line">
                  <a:avLst/>
                </a:prstGeom>
                <a:noFill/>
                <a:ln w="9525">
                  <a:solidFill>
                    <a:srgbClr val="000000"/>
                  </a:solidFill>
                  <a:round/>
                  <a:headEnd/>
                  <a:tailEnd/>
                </a:ln>
              </p:spPr>
              <p:txBody>
                <a:bodyPr/>
                <a:lstStyle/>
                <a:p>
                  <a:endParaRPr lang="en-US"/>
                </a:p>
              </p:txBody>
            </p:sp>
          </p:grpSp>
          <p:sp>
            <p:nvSpPr>
              <p:cNvPr id="32821" name="Line 33"/>
              <p:cNvSpPr>
                <a:spLocks noChangeAspect="1" noChangeShapeType="1"/>
              </p:cNvSpPr>
              <p:nvPr/>
            </p:nvSpPr>
            <p:spPr bwMode="auto">
              <a:xfrm>
                <a:off x="4070" y="6427"/>
                <a:ext cx="0" cy="507"/>
              </a:xfrm>
              <a:prstGeom prst="line">
                <a:avLst/>
              </a:prstGeom>
              <a:noFill/>
              <a:ln w="9525">
                <a:solidFill>
                  <a:srgbClr val="000000"/>
                </a:solidFill>
                <a:round/>
                <a:headEnd/>
                <a:tailEnd/>
              </a:ln>
            </p:spPr>
            <p:txBody>
              <a:bodyPr/>
              <a:lstStyle/>
              <a:p>
                <a:endParaRPr lang="en-US"/>
              </a:p>
            </p:txBody>
          </p:sp>
          <p:grpSp>
            <p:nvGrpSpPr>
              <p:cNvPr id="6" name="Group 34"/>
              <p:cNvGrpSpPr>
                <a:grpSpLocks noChangeAspect="1"/>
              </p:cNvGrpSpPr>
              <p:nvPr/>
            </p:nvGrpSpPr>
            <p:grpSpPr bwMode="auto">
              <a:xfrm>
                <a:off x="3987" y="6945"/>
                <a:ext cx="161" cy="153"/>
                <a:chOff x="4290" y="6790"/>
                <a:chExt cx="195" cy="184"/>
              </a:xfrm>
            </p:grpSpPr>
            <p:sp>
              <p:nvSpPr>
                <p:cNvPr id="32874" name="Line 35"/>
                <p:cNvSpPr>
                  <a:spLocks noChangeAspect="1" noChangeShapeType="1"/>
                </p:cNvSpPr>
                <p:nvPr/>
              </p:nvSpPr>
              <p:spPr bwMode="auto">
                <a:xfrm flipH="1" flipV="1">
                  <a:off x="4297" y="6974"/>
                  <a:ext cx="181" cy="0"/>
                </a:xfrm>
                <a:prstGeom prst="line">
                  <a:avLst/>
                </a:prstGeom>
                <a:noFill/>
                <a:ln w="9525">
                  <a:solidFill>
                    <a:srgbClr val="000000"/>
                  </a:solidFill>
                  <a:round/>
                  <a:headEnd/>
                  <a:tailEnd/>
                </a:ln>
              </p:spPr>
              <p:txBody>
                <a:bodyPr/>
                <a:lstStyle/>
                <a:p>
                  <a:endParaRPr lang="en-US"/>
                </a:p>
              </p:txBody>
            </p:sp>
            <p:sp>
              <p:nvSpPr>
                <p:cNvPr id="32875" name="Line 36"/>
                <p:cNvSpPr>
                  <a:spLocks noChangeAspect="1" noChangeShapeType="1"/>
                </p:cNvSpPr>
                <p:nvPr/>
              </p:nvSpPr>
              <p:spPr bwMode="auto">
                <a:xfrm flipH="1" flipV="1">
                  <a:off x="4384" y="6792"/>
                  <a:ext cx="101" cy="182"/>
                </a:xfrm>
                <a:prstGeom prst="line">
                  <a:avLst/>
                </a:prstGeom>
                <a:noFill/>
                <a:ln w="9525">
                  <a:solidFill>
                    <a:srgbClr val="000000"/>
                  </a:solidFill>
                  <a:round/>
                  <a:headEnd/>
                  <a:tailEnd/>
                </a:ln>
              </p:spPr>
              <p:txBody>
                <a:bodyPr/>
                <a:lstStyle/>
                <a:p>
                  <a:endParaRPr lang="en-US"/>
                </a:p>
              </p:txBody>
            </p:sp>
            <p:sp>
              <p:nvSpPr>
                <p:cNvPr id="32876" name="Line 37"/>
                <p:cNvSpPr>
                  <a:spLocks noChangeAspect="1" noChangeShapeType="1"/>
                </p:cNvSpPr>
                <p:nvPr/>
              </p:nvSpPr>
              <p:spPr bwMode="auto">
                <a:xfrm flipV="1">
                  <a:off x="4290" y="6790"/>
                  <a:ext cx="101" cy="182"/>
                </a:xfrm>
                <a:prstGeom prst="line">
                  <a:avLst/>
                </a:prstGeom>
                <a:noFill/>
                <a:ln w="9525">
                  <a:solidFill>
                    <a:srgbClr val="000000"/>
                  </a:solidFill>
                  <a:round/>
                  <a:headEnd/>
                  <a:tailEnd/>
                </a:ln>
              </p:spPr>
              <p:txBody>
                <a:bodyPr/>
                <a:lstStyle/>
                <a:p>
                  <a:endParaRPr lang="en-US"/>
                </a:p>
              </p:txBody>
            </p:sp>
            <p:sp>
              <p:nvSpPr>
                <p:cNvPr id="32877" name="Line 38"/>
                <p:cNvSpPr>
                  <a:spLocks noChangeAspect="1" noChangeShapeType="1"/>
                </p:cNvSpPr>
                <p:nvPr/>
              </p:nvSpPr>
              <p:spPr bwMode="auto">
                <a:xfrm flipH="1" flipV="1">
                  <a:off x="4290" y="6792"/>
                  <a:ext cx="188" cy="0"/>
                </a:xfrm>
                <a:prstGeom prst="line">
                  <a:avLst/>
                </a:prstGeom>
                <a:noFill/>
                <a:ln w="9525">
                  <a:solidFill>
                    <a:srgbClr val="000000"/>
                  </a:solidFill>
                  <a:round/>
                  <a:headEnd/>
                  <a:tailEnd/>
                </a:ln>
              </p:spPr>
              <p:txBody>
                <a:bodyPr/>
                <a:lstStyle/>
                <a:p>
                  <a:endParaRPr lang="en-US"/>
                </a:p>
              </p:txBody>
            </p:sp>
          </p:grpSp>
          <p:sp>
            <p:nvSpPr>
              <p:cNvPr id="32823" name="Line 39"/>
              <p:cNvSpPr>
                <a:spLocks noChangeAspect="1" noChangeShapeType="1"/>
              </p:cNvSpPr>
              <p:nvPr/>
            </p:nvSpPr>
            <p:spPr bwMode="auto">
              <a:xfrm>
                <a:off x="3615" y="7160"/>
                <a:ext cx="0" cy="645"/>
              </a:xfrm>
              <a:prstGeom prst="line">
                <a:avLst/>
              </a:prstGeom>
              <a:noFill/>
              <a:ln w="9525">
                <a:solidFill>
                  <a:srgbClr val="000000"/>
                </a:solidFill>
                <a:round/>
                <a:headEnd/>
                <a:tailEnd/>
              </a:ln>
            </p:spPr>
            <p:txBody>
              <a:bodyPr/>
              <a:lstStyle/>
              <a:p>
                <a:endParaRPr lang="en-US"/>
              </a:p>
            </p:txBody>
          </p:sp>
          <p:sp>
            <p:nvSpPr>
              <p:cNvPr id="32824" name="Line 40"/>
              <p:cNvSpPr>
                <a:spLocks noChangeAspect="1" noChangeShapeType="1"/>
              </p:cNvSpPr>
              <p:nvPr/>
            </p:nvSpPr>
            <p:spPr bwMode="auto">
              <a:xfrm>
                <a:off x="3624" y="8141"/>
                <a:ext cx="0" cy="424"/>
              </a:xfrm>
              <a:prstGeom prst="line">
                <a:avLst/>
              </a:prstGeom>
              <a:noFill/>
              <a:ln w="9525">
                <a:solidFill>
                  <a:srgbClr val="000000"/>
                </a:solidFill>
                <a:round/>
                <a:headEnd/>
                <a:tailEnd/>
              </a:ln>
            </p:spPr>
            <p:txBody>
              <a:bodyPr/>
              <a:lstStyle/>
              <a:p>
                <a:endParaRPr lang="en-US"/>
              </a:p>
            </p:txBody>
          </p:sp>
          <p:sp>
            <p:nvSpPr>
              <p:cNvPr id="32825" name="Line 41"/>
              <p:cNvSpPr>
                <a:spLocks noChangeAspect="1" noChangeShapeType="1"/>
              </p:cNvSpPr>
              <p:nvPr/>
            </p:nvSpPr>
            <p:spPr bwMode="auto">
              <a:xfrm>
                <a:off x="3615" y="6427"/>
                <a:ext cx="0" cy="371"/>
              </a:xfrm>
              <a:prstGeom prst="line">
                <a:avLst/>
              </a:prstGeom>
              <a:noFill/>
              <a:ln w="9525">
                <a:solidFill>
                  <a:srgbClr val="000000"/>
                </a:solidFill>
                <a:round/>
                <a:headEnd/>
                <a:tailEnd/>
              </a:ln>
            </p:spPr>
            <p:txBody>
              <a:bodyPr/>
              <a:lstStyle/>
              <a:p>
                <a:endParaRPr lang="en-US"/>
              </a:p>
            </p:txBody>
          </p:sp>
          <p:sp>
            <p:nvSpPr>
              <p:cNvPr id="32826" name="Oval 42"/>
              <p:cNvSpPr>
                <a:spLocks noChangeAspect="1" noChangeArrowheads="1"/>
              </p:cNvSpPr>
              <p:nvPr/>
            </p:nvSpPr>
            <p:spPr bwMode="auto">
              <a:xfrm>
                <a:off x="3581" y="7478"/>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32827" name="Oval 43"/>
              <p:cNvSpPr>
                <a:spLocks noChangeAspect="1" noChangeArrowheads="1"/>
              </p:cNvSpPr>
              <p:nvPr/>
            </p:nvSpPr>
            <p:spPr bwMode="auto">
              <a:xfrm>
                <a:off x="4040" y="7487"/>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7" name="Group 44"/>
              <p:cNvGrpSpPr>
                <a:grpSpLocks noChangeAspect="1"/>
              </p:cNvGrpSpPr>
              <p:nvPr/>
            </p:nvGrpSpPr>
            <p:grpSpPr bwMode="auto">
              <a:xfrm rot="16200000" flipH="1">
                <a:off x="6004" y="6842"/>
                <a:ext cx="338" cy="283"/>
                <a:chOff x="3107" y="4983"/>
                <a:chExt cx="536" cy="448"/>
              </a:xfrm>
            </p:grpSpPr>
            <p:sp>
              <p:nvSpPr>
                <p:cNvPr id="32869" name="Line 45"/>
                <p:cNvSpPr>
                  <a:spLocks noChangeAspect="1" noChangeShapeType="1"/>
                </p:cNvSpPr>
                <p:nvPr/>
              </p:nvSpPr>
              <p:spPr bwMode="auto">
                <a:xfrm flipH="1">
                  <a:off x="3141" y="5157"/>
                  <a:ext cx="469" cy="0"/>
                </a:xfrm>
                <a:prstGeom prst="line">
                  <a:avLst/>
                </a:prstGeom>
                <a:noFill/>
                <a:ln w="9525">
                  <a:solidFill>
                    <a:srgbClr val="000000"/>
                  </a:solidFill>
                  <a:round/>
                  <a:headEnd/>
                  <a:tailEnd/>
                </a:ln>
              </p:spPr>
              <p:txBody>
                <a:bodyPr/>
                <a:lstStyle/>
                <a:p>
                  <a:endParaRPr lang="en-US"/>
                </a:p>
              </p:txBody>
            </p:sp>
            <p:sp>
              <p:nvSpPr>
                <p:cNvPr id="32870" name="Line 46"/>
                <p:cNvSpPr>
                  <a:spLocks noChangeAspect="1" noChangeShapeType="1"/>
                </p:cNvSpPr>
                <p:nvPr/>
              </p:nvSpPr>
              <p:spPr bwMode="auto">
                <a:xfrm flipH="1">
                  <a:off x="3494" y="4983"/>
                  <a:ext cx="149" cy="168"/>
                </a:xfrm>
                <a:prstGeom prst="line">
                  <a:avLst/>
                </a:prstGeom>
                <a:noFill/>
                <a:ln w="9525">
                  <a:solidFill>
                    <a:srgbClr val="000000"/>
                  </a:solidFill>
                  <a:round/>
                  <a:headEnd/>
                  <a:tailEnd/>
                </a:ln>
              </p:spPr>
              <p:txBody>
                <a:bodyPr/>
                <a:lstStyle/>
                <a:p>
                  <a:endParaRPr lang="en-US"/>
                </a:p>
              </p:txBody>
            </p:sp>
            <p:sp>
              <p:nvSpPr>
                <p:cNvPr id="32871" name="Line 47"/>
                <p:cNvSpPr>
                  <a:spLocks noChangeAspect="1" noChangeShapeType="1"/>
                </p:cNvSpPr>
                <p:nvPr/>
              </p:nvSpPr>
              <p:spPr bwMode="auto">
                <a:xfrm>
                  <a:off x="3107" y="4983"/>
                  <a:ext cx="149" cy="168"/>
                </a:xfrm>
                <a:prstGeom prst="line">
                  <a:avLst/>
                </a:prstGeom>
                <a:noFill/>
                <a:ln w="9525">
                  <a:solidFill>
                    <a:srgbClr val="000000"/>
                  </a:solidFill>
                  <a:round/>
                  <a:headEnd/>
                  <a:tailEnd/>
                </a:ln>
              </p:spPr>
              <p:txBody>
                <a:bodyPr/>
                <a:lstStyle/>
                <a:p>
                  <a:endParaRPr lang="en-US"/>
                </a:p>
              </p:txBody>
            </p:sp>
            <p:sp>
              <p:nvSpPr>
                <p:cNvPr id="32872" name="Line 48"/>
                <p:cNvSpPr>
                  <a:spLocks noChangeAspect="1" noChangeShapeType="1"/>
                </p:cNvSpPr>
                <p:nvPr/>
              </p:nvSpPr>
              <p:spPr bwMode="auto">
                <a:xfrm flipH="1">
                  <a:off x="3141" y="5211"/>
                  <a:ext cx="469" cy="0"/>
                </a:xfrm>
                <a:prstGeom prst="line">
                  <a:avLst/>
                </a:prstGeom>
                <a:noFill/>
                <a:ln w="9525">
                  <a:solidFill>
                    <a:srgbClr val="000000"/>
                  </a:solidFill>
                  <a:round/>
                  <a:headEnd/>
                  <a:tailEnd/>
                </a:ln>
              </p:spPr>
              <p:txBody>
                <a:bodyPr/>
                <a:lstStyle/>
                <a:p>
                  <a:endParaRPr lang="en-US"/>
                </a:p>
              </p:txBody>
            </p:sp>
            <p:sp>
              <p:nvSpPr>
                <p:cNvPr id="32873" name="Line 49"/>
                <p:cNvSpPr>
                  <a:spLocks noChangeAspect="1" noChangeShapeType="1"/>
                </p:cNvSpPr>
                <p:nvPr/>
              </p:nvSpPr>
              <p:spPr bwMode="auto">
                <a:xfrm>
                  <a:off x="3362" y="5220"/>
                  <a:ext cx="0" cy="211"/>
                </a:xfrm>
                <a:prstGeom prst="line">
                  <a:avLst/>
                </a:prstGeom>
                <a:noFill/>
                <a:ln w="9525">
                  <a:solidFill>
                    <a:srgbClr val="000000"/>
                  </a:solidFill>
                  <a:round/>
                  <a:headEnd/>
                  <a:tailEnd/>
                </a:ln>
              </p:spPr>
              <p:txBody>
                <a:bodyPr/>
                <a:lstStyle/>
                <a:p>
                  <a:endParaRPr lang="en-US"/>
                </a:p>
              </p:txBody>
            </p:sp>
          </p:grpSp>
          <p:sp>
            <p:nvSpPr>
              <p:cNvPr id="32829" name="Line 50"/>
              <p:cNvSpPr>
                <a:spLocks noChangeAspect="1" noChangeShapeType="1"/>
              </p:cNvSpPr>
              <p:nvPr/>
            </p:nvSpPr>
            <p:spPr bwMode="auto">
              <a:xfrm rot="-5400000">
                <a:off x="5985" y="7982"/>
                <a:ext cx="296" cy="0"/>
              </a:xfrm>
              <a:prstGeom prst="line">
                <a:avLst/>
              </a:prstGeom>
              <a:noFill/>
              <a:ln w="9525">
                <a:solidFill>
                  <a:srgbClr val="000000"/>
                </a:solidFill>
                <a:round/>
                <a:headEnd/>
                <a:tailEnd/>
              </a:ln>
            </p:spPr>
            <p:txBody>
              <a:bodyPr/>
              <a:lstStyle/>
              <a:p>
                <a:endParaRPr lang="en-US"/>
              </a:p>
            </p:txBody>
          </p:sp>
          <p:sp>
            <p:nvSpPr>
              <p:cNvPr id="32830" name="Line 51"/>
              <p:cNvSpPr>
                <a:spLocks noChangeAspect="1" noChangeShapeType="1"/>
              </p:cNvSpPr>
              <p:nvPr/>
            </p:nvSpPr>
            <p:spPr bwMode="auto">
              <a:xfrm rot="-5400000">
                <a:off x="6028" y="8051"/>
                <a:ext cx="93" cy="106"/>
              </a:xfrm>
              <a:prstGeom prst="line">
                <a:avLst/>
              </a:prstGeom>
              <a:noFill/>
              <a:ln w="9525">
                <a:solidFill>
                  <a:srgbClr val="000000"/>
                </a:solidFill>
                <a:round/>
                <a:headEnd/>
                <a:tailEnd/>
              </a:ln>
            </p:spPr>
            <p:txBody>
              <a:bodyPr/>
              <a:lstStyle/>
              <a:p>
                <a:endParaRPr lang="en-US"/>
              </a:p>
            </p:txBody>
          </p:sp>
          <p:sp>
            <p:nvSpPr>
              <p:cNvPr id="32831" name="Line 52"/>
              <p:cNvSpPr>
                <a:spLocks noChangeAspect="1" noChangeShapeType="1"/>
              </p:cNvSpPr>
              <p:nvPr/>
            </p:nvSpPr>
            <p:spPr bwMode="auto">
              <a:xfrm rot="16200000" flipH="1">
                <a:off x="6028" y="7806"/>
                <a:ext cx="94" cy="106"/>
              </a:xfrm>
              <a:prstGeom prst="line">
                <a:avLst/>
              </a:prstGeom>
              <a:noFill/>
              <a:ln w="9525">
                <a:solidFill>
                  <a:srgbClr val="000000"/>
                </a:solidFill>
                <a:round/>
                <a:headEnd/>
                <a:tailEnd/>
              </a:ln>
            </p:spPr>
            <p:txBody>
              <a:bodyPr/>
              <a:lstStyle/>
              <a:p>
                <a:endParaRPr lang="en-US"/>
              </a:p>
            </p:txBody>
          </p:sp>
          <p:sp>
            <p:nvSpPr>
              <p:cNvPr id="32832" name="Line 53"/>
              <p:cNvSpPr>
                <a:spLocks noChangeAspect="1" noChangeShapeType="1"/>
              </p:cNvSpPr>
              <p:nvPr/>
            </p:nvSpPr>
            <p:spPr bwMode="auto">
              <a:xfrm rot="-5400000">
                <a:off x="6019" y="7982"/>
                <a:ext cx="296" cy="0"/>
              </a:xfrm>
              <a:prstGeom prst="line">
                <a:avLst/>
              </a:prstGeom>
              <a:noFill/>
              <a:ln w="9525">
                <a:solidFill>
                  <a:srgbClr val="000000"/>
                </a:solidFill>
                <a:round/>
                <a:headEnd/>
                <a:tailEnd/>
              </a:ln>
            </p:spPr>
            <p:txBody>
              <a:bodyPr/>
              <a:lstStyle/>
              <a:p>
                <a:endParaRPr lang="en-US"/>
              </a:p>
            </p:txBody>
          </p:sp>
          <p:sp>
            <p:nvSpPr>
              <p:cNvPr id="32833" name="Line 54"/>
              <p:cNvSpPr>
                <a:spLocks noChangeAspect="1" noChangeShapeType="1"/>
              </p:cNvSpPr>
              <p:nvPr/>
            </p:nvSpPr>
            <p:spPr bwMode="auto">
              <a:xfrm rot="16200000" flipH="1">
                <a:off x="6240" y="7906"/>
                <a:ext cx="0" cy="133"/>
              </a:xfrm>
              <a:prstGeom prst="line">
                <a:avLst/>
              </a:prstGeom>
              <a:noFill/>
              <a:ln w="9525">
                <a:solidFill>
                  <a:srgbClr val="000000"/>
                </a:solidFill>
                <a:round/>
                <a:headEnd/>
                <a:tailEnd/>
              </a:ln>
            </p:spPr>
            <p:txBody>
              <a:bodyPr/>
              <a:lstStyle/>
              <a:p>
                <a:endParaRPr lang="en-US"/>
              </a:p>
            </p:txBody>
          </p:sp>
          <p:sp>
            <p:nvSpPr>
              <p:cNvPr id="32834" name="Line 55"/>
              <p:cNvSpPr>
                <a:spLocks noChangeAspect="1" noChangeShapeType="1"/>
              </p:cNvSpPr>
              <p:nvPr/>
            </p:nvSpPr>
            <p:spPr bwMode="auto">
              <a:xfrm flipH="1">
                <a:off x="5572" y="8166"/>
                <a:ext cx="0" cy="405"/>
              </a:xfrm>
              <a:prstGeom prst="line">
                <a:avLst/>
              </a:prstGeom>
              <a:noFill/>
              <a:ln w="9525">
                <a:solidFill>
                  <a:srgbClr val="000000"/>
                </a:solidFill>
                <a:round/>
                <a:headEnd/>
                <a:tailEnd/>
              </a:ln>
            </p:spPr>
            <p:txBody>
              <a:bodyPr/>
              <a:lstStyle/>
              <a:p>
                <a:endParaRPr lang="en-US"/>
              </a:p>
            </p:txBody>
          </p:sp>
          <p:sp>
            <p:nvSpPr>
              <p:cNvPr id="32835" name="Line 56"/>
              <p:cNvSpPr>
                <a:spLocks noChangeAspect="1" noChangeShapeType="1"/>
              </p:cNvSpPr>
              <p:nvPr/>
            </p:nvSpPr>
            <p:spPr bwMode="auto">
              <a:xfrm flipH="1">
                <a:off x="5572" y="7096"/>
                <a:ext cx="0" cy="911"/>
              </a:xfrm>
              <a:prstGeom prst="line">
                <a:avLst/>
              </a:prstGeom>
              <a:noFill/>
              <a:ln w="9525">
                <a:solidFill>
                  <a:srgbClr val="000000"/>
                </a:solidFill>
                <a:round/>
                <a:headEnd/>
                <a:tailEnd/>
              </a:ln>
            </p:spPr>
            <p:txBody>
              <a:bodyPr/>
              <a:lstStyle/>
              <a:p>
                <a:endParaRPr lang="en-US"/>
              </a:p>
            </p:txBody>
          </p:sp>
          <p:grpSp>
            <p:nvGrpSpPr>
              <p:cNvPr id="8" name="Group 57"/>
              <p:cNvGrpSpPr>
                <a:grpSpLocks noChangeAspect="1"/>
              </p:cNvGrpSpPr>
              <p:nvPr/>
            </p:nvGrpSpPr>
            <p:grpSpPr bwMode="auto">
              <a:xfrm flipV="1">
                <a:off x="5494" y="8016"/>
                <a:ext cx="160" cy="150"/>
                <a:chOff x="4438" y="4858"/>
                <a:chExt cx="406" cy="378"/>
              </a:xfrm>
            </p:grpSpPr>
            <p:sp>
              <p:nvSpPr>
                <p:cNvPr id="32865" name="Line 58"/>
                <p:cNvSpPr>
                  <a:spLocks noChangeAspect="1" noChangeShapeType="1"/>
                </p:cNvSpPr>
                <p:nvPr/>
              </p:nvSpPr>
              <p:spPr bwMode="auto">
                <a:xfrm>
                  <a:off x="4452" y="4858"/>
                  <a:ext cx="378" cy="0"/>
                </a:xfrm>
                <a:prstGeom prst="line">
                  <a:avLst/>
                </a:prstGeom>
                <a:noFill/>
                <a:ln w="9525">
                  <a:solidFill>
                    <a:srgbClr val="000000"/>
                  </a:solidFill>
                  <a:round/>
                  <a:headEnd/>
                  <a:tailEnd/>
                </a:ln>
              </p:spPr>
              <p:txBody>
                <a:bodyPr/>
                <a:lstStyle/>
                <a:p>
                  <a:endParaRPr lang="en-US"/>
                </a:p>
              </p:txBody>
            </p:sp>
            <p:sp>
              <p:nvSpPr>
                <p:cNvPr id="32866" name="Line 59"/>
                <p:cNvSpPr>
                  <a:spLocks noChangeAspect="1" noChangeShapeType="1"/>
                </p:cNvSpPr>
                <p:nvPr/>
              </p:nvSpPr>
              <p:spPr bwMode="auto">
                <a:xfrm>
                  <a:off x="4438" y="4858"/>
                  <a:ext cx="210" cy="378"/>
                </a:xfrm>
                <a:prstGeom prst="line">
                  <a:avLst/>
                </a:prstGeom>
                <a:noFill/>
                <a:ln w="9525">
                  <a:solidFill>
                    <a:srgbClr val="000000"/>
                  </a:solidFill>
                  <a:round/>
                  <a:headEnd/>
                  <a:tailEnd/>
                </a:ln>
              </p:spPr>
              <p:txBody>
                <a:bodyPr/>
                <a:lstStyle/>
                <a:p>
                  <a:endParaRPr lang="en-US"/>
                </a:p>
              </p:txBody>
            </p:sp>
            <p:sp>
              <p:nvSpPr>
                <p:cNvPr id="32867" name="Line 60"/>
                <p:cNvSpPr>
                  <a:spLocks noChangeAspect="1" noChangeShapeType="1"/>
                </p:cNvSpPr>
                <p:nvPr/>
              </p:nvSpPr>
              <p:spPr bwMode="auto">
                <a:xfrm flipH="1">
                  <a:off x="4634" y="4858"/>
                  <a:ext cx="210" cy="378"/>
                </a:xfrm>
                <a:prstGeom prst="line">
                  <a:avLst/>
                </a:prstGeom>
                <a:noFill/>
                <a:ln w="9525">
                  <a:solidFill>
                    <a:srgbClr val="000000"/>
                  </a:solidFill>
                  <a:round/>
                  <a:headEnd/>
                  <a:tailEnd/>
                </a:ln>
              </p:spPr>
              <p:txBody>
                <a:bodyPr/>
                <a:lstStyle/>
                <a:p>
                  <a:endParaRPr lang="en-US"/>
                </a:p>
              </p:txBody>
            </p:sp>
            <p:sp>
              <p:nvSpPr>
                <p:cNvPr id="32868" name="Line 61"/>
                <p:cNvSpPr>
                  <a:spLocks noChangeAspect="1" noChangeShapeType="1"/>
                </p:cNvSpPr>
                <p:nvPr/>
              </p:nvSpPr>
              <p:spPr bwMode="auto">
                <a:xfrm>
                  <a:off x="4452" y="5236"/>
                  <a:ext cx="392" cy="0"/>
                </a:xfrm>
                <a:prstGeom prst="line">
                  <a:avLst/>
                </a:prstGeom>
                <a:noFill/>
                <a:ln w="9525">
                  <a:solidFill>
                    <a:srgbClr val="000000"/>
                  </a:solidFill>
                  <a:round/>
                  <a:headEnd/>
                  <a:tailEnd/>
                </a:ln>
              </p:spPr>
              <p:txBody>
                <a:bodyPr/>
                <a:lstStyle/>
                <a:p>
                  <a:endParaRPr lang="en-US"/>
                </a:p>
              </p:txBody>
            </p:sp>
          </p:grpSp>
          <p:sp>
            <p:nvSpPr>
              <p:cNvPr id="32837" name="Line 62"/>
              <p:cNvSpPr>
                <a:spLocks noChangeAspect="1" noChangeShapeType="1"/>
              </p:cNvSpPr>
              <p:nvPr/>
            </p:nvSpPr>
            <p:spPr bwMode="auto">
              <a:xfrm flipH="1">
                <a:off x="5582" y="6435"/>
                <a:ext cx="0" cy="533"/>
              </a:xfrm>
              <a:prstGeom prst="line">
                <a:avLst/>
              </a:prstGeom>
              <a:noFill/>
              <a:ln w="9525">
                <a:solidFill>
                  <a:srgbClr val="000000"/>
                </a:solidFill>
                <a:round/>
                <a:headEnd/>
                <a:tailEnd/>
              </a:ln>
            </p:spPr>
            <p:txBody>
              <a:bodyPr/>
              <a:lstStyle/>
              <a:p>
                <a:endParaRPr lang="en-US"/>
              </a:p>
            </p:txBody>
          </p:sp>
          <p:sp>
            <p:nvSpPr>
              <p:cNvPr id="32838" name="Line 63"/>
              <p:cNvSpPr>
                <a:spLocks noChangeAspect="1" noChangeShapeType="1"/>
              </p:cNvSpPr>
              <p:nvPr/>
            </p:nvSpPr>
            <p:spPr bwMode="auto">
              <a:xfrm flipH="1">
                <a:off x="6022" y="7168"/>
                <a:ext cx="0" cy="645"/>
              </a:xfrm>
              <a:prstGeom prst="line">
                <a:avLst/>
              </a:prstGeom>
              <a:noFill/>
              <a:ln w="9525">
                <a:solidFill>
                  <a:srgbClr val="000000"/>
                </a:solidFill>
                <a:round/>
                <a:headEnd/>
                <a:tailEnd/>
              </a:ln>
            </p:spPr>
            <p:txBody>
              <a:bodyPr/>
              <a:lstStyle/>
              <a:p>
                <a:endParaRPr lang="en-US"/>
              </a:p>
            </p:txBody>
          </p:sp>
          <p:sp>
            <p:nvSpPr>
              <p:cNvPr id="32839" name="Line 64"/>
              <p:cNvSpPr>
                <a:spLocks noChangeAspect="1" noChangeShapeType="1"/>
              </p:cNvSpPr>
              <p:nvPr/>
            </p:nvSpPr>
            <p:spPr bwMode="auto">
              <a:xfrm flipH="1">
                <a:off x="6013" y="8149"/>
                <a:ext cx="0" cy="424"/>
              </a:xfrm>
              <a:prstGeom prst="line">
                <a:avLst/>
              </a:prstGeom>
              <a:noFill/>
              <a:ln w="9525">
                <a:solidFill>
                  <a:srgbClr val="000000"/>
                </a:solidFill>
                <a:round/>
                <a:headEnd/>
                <a:tailEnd/>
              </a:ln>
            </p:spPr>
            <p:txBody>
              <a:bodyPr/>
              <a:lstStyle/>
              <a:p>
                <a:endParaRPr lang="en-US"/>
              </a:p>
            </p:txBody>
          </p:sp>
          <p:sp>
            <p:nvSpPr>
              <p:cNvPr id="32840" name="Line 65"/>
              <p:cNvSpPr>
                <a:spLocks noChangeAspect="1" noChangeShapeType="1"/>
              </p:cNvSpPr>
              <p:nvPr/>
            </p:nvSpPr>
            <p:spPr bwMode="auto">
              <a:xfrm flipH="1">
                <a:off x="6022" y="6435"/>
                <a:ext cx="0" cy="371"/>
              </a:xfrm>
              <a:prstGeom prst="line">
                <a:avLst/>
              </a:prstGeom>
              <a:noFill/>
              <a:ln w="9525">
                <a:solidFill>
                  <a:srgbClr val="000000"/>
                </a:solidFill>
                <a:round/>
                <a:headEnd/>
                <a:tailEnd/>
              </a:ln>
            </p:spPr>
            <p:txBody>
              <a:bodyPr/>
              <a:lstStyle/>
              <a:p>
                <a:endParaRPr lang="en-US"/>
              </a:p>
            </p:txBody>
          </p:sp>
          <p:sp>
            <p:nvSpPr>
              <p:cNvPr id="32841" name="Oval 66"/>
              <p:cNvSpPr>
                <a:spLocks noChangeAspect="1" noChangeArrowheads="1"/>
              </p:cNvSpPr>
              <p:nvPr/>
            </p:nvSpPr>
            <p:spPr bwMode="auto">
              <a:xfrm flipH="1">
                <a:off x="6004" y="7486"/>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32842" name="Oval 67"/>
              <p:cNvSpPr>
                <a:spLocks noChangeAspect="1" noChangeArrowheads="1"/>
              </p:cNvSpPr>
              <p:nvPr/>
            </p:nvSpPr>
            <p:spPr bwMode="auto">
              <a:xfrm flipH="1">
                <a:off x="5545" y="7495"/>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9" name="Group 68"/>
              <p:cNvGrpSpPr>
                <a:grpSpLocks noChangeAspect="1"/>
              </p:cNvGrpSpPr>
              <p:nvPr/>
            </p:nvGrpSpPr>
            <p:grpSpPr bwMode="auto">
              <a:xfrm>
                <a:off x="5502" y="6943"/>
                <a:ext cx="162" cy="153"/>
                <a:chOff x="4290" y="6790"/>
                <a:chExt cx="195" cy="184"/>
              </a:xfrm>
            </p:grpSpPr>
            <p:sp>
              <p:nvSpPr>
                <p:cNvPr id="32861" name="Line 69"/>
                <p:cNvSpPr>
                  <a:spLocks noChangeAspect="1" noChangeShapeType="1"/>
                </p:cNvSpPr>
                <p:nvPr/>
              </p:nvSpPr>
              <p:spPr bwMode="auto">
                <a:xfrm flipH="1" flipV="1">
                  <a:off x="4297" y="6974"/>
                  <a:ext cx="181" cy="0"/>
                </a:xfrm>
                <a:prstGeom prst="line">
                  <a:avLst/>
                </a:prstGeom>
                <a:noFill/>
                <a:ln w="9525">
                  <a:solidFill>
                    <a:srgbClr val="000000"/>
                  </a:solidFill>
                  <a:round/>
                  <a:headEnd/>
                  <a:tailEnd/>
                </a:ln>
              </p:spPr>
              <p:txBody>
                <a:bodyPr/>
                <a:lstStyle/>
                <a:p>
                  <a:endParaRPr lang="en-US"/>
                </a:p>
              </p:txBody>
            </p:sp>
            <p:sp>
              <p:nvSpPr>
                <p:cNvPr id="32862" name="Line 70"/>
                <p:cNvSpPr>
                  <a:spLocks noChangeAspect="1" noChangeShapeType="1"/>
                </p:cNvSpPr>
                <p:nvPr/>
              </p:nvSpPr>
              <p:spPr bwMode="auto">
                <a:xfrm flipH="1" flipV="1">
                  <a:off x="4384" y="6792"/>
                  <a:ext cx="101" cy="182"/>
                </a:xfrm>
                <a:prstGeom prst="line">
                  <a:avLst/>
                </a:prstGeom>
                <a:noFill/>
                <a:ln w="9525">
                  <a:solidFill>
                    <a:srgbClr val="000000"/>
                  </a:solidFill>
                  <a:round/>
                  <a:headEnd/>
                  <a:tailEnd/>
                </a:ln>
              </p:spPr>
              <p:txBody>
                <a:bodyPr/>
                <a:lstStyle/>
                <a:p>
                  <a:endParaRPr lang="en-US"/>
                </a:p>
              </p:txBody>
            </p:sp>
            <p:sp>
              <p:nvSpPr>
                <p:cNvPr id="32863" name="Line 71"/>
                <p:cNvSpPr>
                  <a:spLocks noChangeAspect="1" noChangeShapeType="1"/>
                </p:cNvSpPr>
                <p:nvPr/>
              </p:nvSpPr>
              <p:spPr bwMode="auto">
                <a:xfrm flipV="1">
                  <a:off x="4290" y="6790"/>
                  <a:ext cx="101" cy="182"/>
                </a:xfrm>
                <a:prstGeom prst="line">
                  <a:avLst/>
                </a:prstGeom>
                <a:noFill/>
                <a:ln w="9525">
                  <a:solidFill>
                    <a:srgbClr val="000000"/>
                  </a:solidFill>
                  <a:round/>
                  <a:headEnd/>
                  <a:tailEnd/>
                </a:ln>
              </p:spPr>
              <p:txBody>
                <a:bodyPr/>
                <a:lstStyle/>
                <a:p>
                  <a:endParaRPr lang="en-US"/>
                </a:p>
              </p:txBody>
            </p:sp>
            <p:sp>
              <p:nvSpPr>
                <p:cNvPr id="32864" name="Line 72"/>
                <p:cNvSpPr>
                  <a:spLocks noChangeAspect="1" noChangeShapeType="1"/>
                </p:cNvSpPr>
                <p:nvPr/>
              </p:nvSpPr>
              <p:spPr bwMode="auto">
                <a:xfrm flipH="1" flipV="1">
                  <a:off x="4290" y="6792"/>
                  <a:ext cx="188" cy="0"/>
                </a:xfrm>
                <a:prstGeom prst="line">
                  <a:avLst/>
                </a:prstGeom>
                <a:noFill/>
                <a:ln w="9525">
                  <a:solidFill>
                    <a:srgbClr val="000000"/>
                  </a:solidFill>
                  <a:round/>
                  <a:headEnd/>
                  <a:tailEnd/>
                </a:ln>
              </p:spPr>
              <p:txBody>
                <a:bodyPr/>
                <a:lstStyle/>
                <a:p>
                  <a:endParaRPr lang="en-US"/>
                </a:p>
              </p:txBody>
            </p:sp>
          </p:grpSp>
          <p:grpSp>
            <p:nvGrpSpPr>
              <p:cNvPr id="10" name="Group 73"/>
              <p:cNvGrpSpPr>
                <a:grpSpLocks noChangeAspect="1"/>
              </p:cNvGrpSpPr>
              <p:nvPr/>
            </p:nvGrpSpPr>
            <p:grpSpPr bwMode="auto">
              <a:xfrm rot="-5400000">
                <a:off x="4573" y="7247"/>
                <a:ext cx="500" cy="521"/>
                <a:chOff x="4983" y="7550"/>
                <a:chExt cx="603" cy="629"/>
              </a:xfrm>
            </p:grpSpPr>
            <p:sp>
              <p:nvSpPr>
                <p:cNvPr id="32858" name="Oval 74"/>
                <p:cNvSpPr>
                  <a:spLocks noChangeAspect="1" noChangeArrowheads="1"/>
                </p:cNvSpPr>
                <p:nvPr/>
              </p:nvSpPr>
              <p:spPr bwMode="auto">
                <a:xfrm>
                  <a:off x="4983" y="7583"/>
                  <a:ext cx="603" cy="56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2859" name="Rectangle 75"/>
                <p:cNvSpPr>
                  <a:spLocks noChangeAspect="1" noChangeArrowheads="1"/>
                </p:cNvSpPr>
                <p:nvPr/>
              </p:nvSpPr>
              <p:spPr bwMode="auto">
                <a:xfrm>
                  <a:off x="5217" y="7550"/>
                  <a:ext cx="134" cy="33"/>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32860" name="Rectangle 76"/>
                <p:cNvSpPr>
                  <a:spLocks noChangeAspect="1" noChangeArrowheads="1"/>
                </p:cNvSpPr>
                <p:nvPr/>
              </p:nvSpPr>
              <p:spPr bwMode="auto">
                <a:xfrm>
                  <a:off x="5217" y="8146"/>
                  <a:ext cx="134" cy="33"/>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grpSp>
          <p:sp>
            <p:nvSpPr>
              <p:cNvPr id="32845" name="Line 77"/>
              <p:cNvSpPr>
                <a:spLocks noChangeAspect="1" noChangeShapeType="1"/>
              </p:cNvSpPr>
              <p:nvPr/>
            </p:nvSpPr>
            <p:spPr bwMode="auto">
              <a:xfrm flipH="1">
                <a:off x="5095" y="7513"/>
                <a:ext cx="914" cy="0"/>
              </a:xfrm>
              <a:prstGeom prst="line">
                <a:avLst/>
              </a:prstGeom>
              <a:noFill/>
              <a:ln w="9525">
                <a:solidFill>
                  <a:srgbClr val="000000"/>
                </a:solidFill>
                <a:round/>
                <a:headEnd/>
                <a:tailEnd/>
              </a:ln>
            </p:spPr>
            <p:txBody>
              <a:bodyPr/>
              <a:lstStyle/>
              <a:p>
                <a:endParaRPr lang="en-US"/>
              </a:p>
            </p:txBody>
          </p:sp>
          <p:grpSp>
            <p:nvGrpSpPr>
              <p:cNvPr id="11" name="Group 78"/>
              <p:cNvGrpSpPr>
                <a:grpSpLocks noChangeAspect="1"/>
              </p:cNvGrpSpPr>
              <p:nvPr/>
            </p:nvGrpSpPr>
            <p:grpSpPr bwMode="auto">
              <a:xfrm>
                <a:off x="3528" y="7070"/>
                <a:ext cx="56" cy="56"/>
                <a:chOff x="3514" y="7056"/>
                <a:chExt cx="56" cy="56"/>
              </a:xfrm>
            </p:grpSpPr>
            <p:sp>
              <p:nvSpPr>
                <p:cNvPr id="32856" name="Line 79"/>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2857" name="Line 80"/>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12" name="Group 81"/>
              <p:cNvGrpSpPr>
                <a:grpSpLocks noChangeAspect="1"/>
              </p:cNvGrpSpPr>
              <p:nvPr/>
            </p:nvGrpSpPr>
            <p:grpSpPr bwMode="auto">
              <a:xfrm>
                <a:off x="3528" y="8064"/>
                <a:ext cx="56" cy="56"/>
                <a:chOff x="3514" y="7056"/>
                <a:chExt cx="56" cy="56"/>
              </a:xfrm>
            </p:grpSpPr>
            <p:sp>
              <p:nvSpPr>
                <p:cNvPr id="32854" name="Line 82"/>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2855" name="Line 83"/>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13" name="Group 84"/>
              <p:cNvGrpSpPr>
                <a:grpSpLocks noChangeAspect="1"/>
              </p:cNvGrpSpPr>
              <p:nvPr/>
            </p:nvGrpSpPr>
            <p:grpSpPr bwMode="auto">
              <a:xfrm flipH="1">
                <a:off x="6048" y="7084"/>
                <a:ext cx="56" cy="56"/>
                <a:chOff x="3514" y="7056"/>
                <a:chExt cx="56" cy="56"/>
              </a:xfrm>
            </p:grpSpPr>
            <p:sp>
              <p:nvSpPr>
                <p:cNvPr id="32852" name="Line 85"/>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2853" name="Line 86"/>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14" name="Group 87"/>
              <p:cNvGrpSpPr>
                <a:grpSpLocks noChangeAspect="1"/>
              </p:cNvGrpSpPr>
              <p:nvPr/>
            </p:nvGrpSpPr>
            <p:grpSpPr bwMode="auto">
              <a:xfrm flipH="1">
                <a:off x="6048" y="8078"/>
                <a:ext cx="56" cy="56"/>
                <a:chOff x="3514" y="7056"/>
                <a:chExt cx="56" cy="56"/>
              </a:xfrm>
            </p:grpSpPr>
            <p:sp>
              <p:nvSpPr>
                <p:cNvPr id="32850" name="Line 88"/>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2851" name="Line 89"/>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sp>
          <p:nvSpPr>
            <p:cNvPr id="32801" name="Rectangle 90"/>
            <p:cNvSpPr>
              <a:spLocks noChangeAspect="1" noChangeArrowheads="1"/>
            </p:cNvSpPr>
            <p:nvPr/>
          </p:nvSpPr>
          <p:spPr bwMode="auto">
            <a:xfrm>
              <a:off x="4564" y="6778"/>
              <a:ext cx="1232" cy="2954"/>
            </a:xfrm>
            <a:prstGeom prst="rect">
              <a:avLst/>
            </a:prstGeom>
            <a:noFill/>
            <a:ln w="9525">
              <a:solidFill>
                <a:srgbClr val="000000"/>
              </a:solidFill>
              <a:prstDash val="dash"/>
              <a:miter lim="800000"/>
              <a:headEnd/>
              <a:tailEnd/>
            </a:ln>
          </p:spPr>
          <p:txBody>
            <a:bodyPr/>
            <a:lstStyle/>
            <a:p>
              <a:pPr defTabSz="457200"/>
              <a:endParaRPr lang="en-US">
                <a:ea typeface="ＭＳ Ｐゴシック" pitchFamily="-107" charset="-128"/>
              </a:endParaRPr>
            </a:p>
          </p:txBody>
        </p:sp>
        <p:sp>
          <p:nvSpPr>
            <p:cNvPr id="32802" name="Rectangle 91"/>
            <p:cNvSpPr>
              <a:spLocks noChangeAspect="1" noChangeArrowheads="1"/>
            </p:cNvSpPr>
            <p:nvPr/>
          </p:nvSpPr>
          <p:spPr bwMode="auto">
            <a:xfrm>
              <a:off x="6902" y="6820"/>
              <a:ext cx="1232" cy="2954"/>
            </a:xfrm>
            <a:prstGeom prst="rect">
              <a:avLst/>
            </a:prstGeom>
            <a:noFill/>
            <a:ln w="9525">
              <a:solidFill>
                <a:srgbClr val="000000"/>
              </a:solidFill>
              <a:prstDash val="dash"/>
              <a:miter lim="800000"/>
              <a:headEnd/>
              <a:tailEnd/>
            </a:ln>
          </p:spPr>
          <p:txBody>
            <a:bodyPr/>
            <a:lstStyle/>
            <a:p>
              <a:pPr defTabSz="457200"/>
              <a:endParaRPr lang="en-US">
                <a:ea typeface="ＭＳ Ｐゴシック" pitchFamily="-107" charset="-128"/>
              </a:endParaRPr>
            </a:p>
          </p:txBody>
        </p:sp>
      </p:grpSp>
      <p:sp>
        <p:nvSpPr>
          <p:cNvPr id="32771" name="Text Box 92"/>
          <p:cNvSpPr txBox="1">
            <a:spLocks noChangeAspect="1" noChangeArrowheads="1"/>
          </p:cNvSpPr>
          <p:nvPr/>
        </p:nvSpPr>
        <p:spPr bwMode="auto">
          <a:xfrm>
            <a:off x="3122613" y="1641475"/>
            <a:ext cx="1101725"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Grana </a:t>
            </a:r>
            <a:r>
              <a:rPr lang="en-US" sz="1400" dirty="0" smtClean="0">
                <a:ea typeface="ＭＳ Ｐゴシック" pitchFamily="-107" charset="-128"/>
              </a:rPr>
              <a:t>A</a:t>
            </a:r>
            <a:endParaRPr lang="en-US" sz="1400" b="1" dirty="0">
              <a:ea typeface="ＭＳ Ｐゴシック" pitchFamily="-107" charset="-128"/>
            </a:endParaRPr>
          </a:p>
        </p:txBody>
      </p:sp>
      <p:sp>
        <p:nvSpPr>
          <p:cNvPr id="32772" name="Text Box 93"/>
          <p:cNvSpPr txBox="1">
            <a:spLocks noChangeAspect="1" noChangeArrowheads="1"/>
          </p:cNvSpPr>
          <p:nvPr/>
        </p:nvSpPr>
        <p:spPr bwMode="auto">
          <a:xfrm>
            <a:off x="5273675" y="1681163"/>
            <a:ext cx="1101725"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Grana </a:t>
            </a:r>
            <a:r>
              <a:rPr lang="en-US" sz="1400" dirty="0" smtClean="0">
                <a:ea typeface="ＭＳ Ｐゴシック" pitchFamily="-107" charset="-128"/>
              </a:rPr>
              <a:t>B</a:t>
            </a:r>
            <a:endParaRPr lang="en-US" sz="1400" b="1" dirty="0">
              <a:ea typeface="ＭＳ Ｐゴシック" pitchFamily="-107" charset="-128"/>
            </a:endParaRPr>
          </a:p>
        </p:txBody>
      </p:sp>
      <p:sp>
        <p:nvSpPr>
          <p:cNvPr id="32773" name="Text Box 94"/>
          <p:cNvSpPr txBox="1">
            <a:spLocks noChangeArrowheads="1"/>
          </p:cNvSpPr>
          <p:nvPr/>
        </p:nvSpPr>
        <p:spPr bwMode="auto">
          <a:xfrm>
            <a:off x="4183063" y="2814638"/>
            <a:ext cx="1065212" cy="450850"/>
          </a:xfrm>
          <a:prstGeom prst="rect">
            <a:avLst/>
          </a:prstGeom>
          <a:noFill/>
          <a:ln w="9525">
            <a:noFill/>
            <a:miter lim="800000"/>
            <a:headEnd/>
            <a:tailEnd/>
          </a:ln>
        </p:spPr>
        <p:txBody>
          <a:bodyPr/>
          <a:lstStyle/>
          <a:p>
            <a:pPr defTabSz="457200"/>
            <a:r>
              <a:rPr lang="en-US" sz="1400" b="1" dirty="0">
                <a:ea typeface="ＭＳ Ｐゴシック" pitchFamily="-107" charset="-128"/>
              </a:rPr>
              <a:t>+ </a:t>
            </a:r>
            <a:r>
              <a:rPr lang="x-none" sz="1400" b="1" dirty="0" smtClean="0">
                <a:ea typeface="ＭＳ Ｐゴシック" pitchFamily="-107" charset="-128"/>
              </a:rPr>
              <a:t> </a:t>
            </a:r>
            <a:r>
              <a:rPr lang="en-US" sz="1400" b="1" dirty="0" smtClean="0">
                <a:ea typeface="ＭＳ Ｐゴシック" pitchFamily="-107" charset="-128"/>
              </a:rPr>
              <a:t> </a:t>
            </a:r>
            <a:r>
              <a:rPr lang="en-US" sz="1400" b="1" dirty="0" err="1" smtClean="0">
                <a:ea typeface="ＭＳ Ｐゴシック" pitchFamily="-107" charset="-128"/>
              </a:rPr>
              <a:t>V</a:t>
            </a:r>
            <a:r>
              <a:rPr lang="en-US" sz="1400" b="1" baseline="-25000" dirty="0" err="1" smtClean="0">
                <a:ea typeface="ＭＳ Ｐゴシック" pitchFamily="-107" charset="-128"/>
              </a:rPr>
              <a:t>a</a:t>
            </a:r>
            <a:r>
              <a:rPr lang="x-none" sz="1400" b="1" baseline="-25000" dirty="0" smtClean="0">
                <a:ea typeface="ＭＳ Ｐゴシック" pitchFamily="-107" charset="-128"/>
              </a:rPr>
              <a:t> </a:t>
            </a:r>
            <a:r>
              <a:rPr lang="en-US" sz="1400" b="1" dirty="0" smtClean="0">
                <a:ea typeface="ＭＳ Ｐゴシック" pitchFamily="-107" charset="-128"/>
              </a:rPr>
              <a:t>  </a:t>
            </a:r>
            <a:r>
              <a:rPr lang="en-US" sz="1400" b="1" dirty="0">
                <a:ea typeface="ＭＳ Ｐゴシック" pitchFamily="-107" charset="-128"/>
                <a:sym typeface="Symbol" pitchFamily="18" charset="2"/>
              </a:rPr>
              <a:t></a:t>
            </a:r>
          </a:p>
        </p:txBody>
      </p:sp>
      <p:sp>
        <p:nvSpPr>
          <p:cNvPr id="32774" name="Text Box 95"/>
          <p:cNvSpPr txBox="1">
            <a:spLocks noChangeArrowheads="1"/>
          </p:cNvSpPr>
          <p:nvPr/>
        </p:nvSpPr>
        <p:spPr bwMode="auto">
          <a:xfrm>
            <a:off x="3281363" y="2643188"/>
            <a:ext cx="636587" cy="371475"/>
          </a:xfrm>
          <a:prstGeom prst="rect">
            <a:avLst/>
          </a:prstGeom>
          <a:noFill/>
          <a:ln w="9525">
            <a:noFill/>
            <a:miter lim="800000"/>
            <a:headEnd/>
            <a:tailEnd/>
          </a:ln>
        </p:spPr>
        <p:txBody>
          <a:bodyPr/>
          <a:lstStyle/>
          <a:p>
            <a:pPr defTabSz="457200"/>
            <a:r>
              <a:rPr lang="sr-Latn-CS" sz="1400" dirty="0">
                <a:ea typeface="ＭＳ Ｐゴシック" pitchFamily="-107" charset="-128"/>
              </a:rPr>
              <a:t>T</a:t>
            </a:r>
            <a:r>
              <a:rPr lang="en-US" sz="1400" dirty="0">
                <a:ea typeface="ＭＳ Ｐゴシック" pitchFamily="-107" charset="-128"/>
              </a:rPr>
              <a:t>1</a:t>
            </a:r>
            <a:endParaRPr lang="en-US" sz="1400" b="1" dirty="0">
              <a:ea typeface="ＭＳ Ｐゴシック" pitchFamily="-107" charset="-128"/>
            </a:endParaRPr>
          </a:p>
        </p:txBody>
      </p:sp>
      <p:sp>
        <p:nvSpPr>
          <p:cNvPr id="32775" name="Text Box 96"/>
          <p:cNvSpPr txBox="1">
            <a:spLocks noChangeArrowheads="1"/>
          </p:cNvSpPr>
          <p:nvPr/>
        </p:nvSpPr>
        <p:spPr bwMode="auto">
          <a:xfrm>
            <a:off x="3281363" y="3692525"/>
            <a:ext cx="63658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32776" name="Text Box 97"/>
          <p:cNvSpPr txBox="1">
            <a:spLocks noChangeArrowheads="1"/>
          </p:cNvSpPr>
          <p:nvPr/>
        </p:nvSpPr>
        <p:spPr bwMode="auto">
          <a:xfrm>
            <a:off x="5629275" y="2657475"/>
            <a:ext cx="638175" cy="371475"/>
          </a:xfrm>
          <a:prstGeom prst="rect">
            <a:avLst/>
          </a:prstGeom>
          <a:noFill/>
          <a:ln w="9525">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3</a:t>
            </a:r>
            <a:endParaRPr lang="en-US" sz="1400" b="1">
              <a:ea typeface="ＭＳ Ｐゴシック" pitchFamily="-107" charset="-128"/>
            </a:endParaRPr>
          </a:p>
        </p:txBody>
      </p:sp>
      <p:sp>
        <p:nvSpPr>
          <p:cNvPr id="32777" name="Text Box 98"/>
          <p:cNvSpPr txBox="1">
            <a:spLocks noChangeArrowheads="1"/>
          </p:cNvSpPr>
          <p:nvPr/>
        </p:nvSpPr>
        <p:spPr bwMode="auto">
          <a:xfrm>
            <a:off x="5629275" y="3730625"/>
            <a:ext cx="636588" cy="373063"/>
          </a:xfrm>
          <a:prstGeom prst="rect">
            <a:avLst/>
          </a:prstGeom>
          <a:noFill/>
          <a:ln w="9525">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32778" name="Text Box 99"/>
          <p:cNvSpPr txBox="1">
            <a:spLocks noChangeArrowheads="1"/>
          </p:cNvSpPr>
          <p:nvPr/>
        </p:nvSpPr>
        <p:spPr bwMode="auto">
          <a:xfrm>
            <a:off x="3810000" y="2547938"/>
            <a:ext cx="638175" cy="371475"/>
          </a:xfrm>
          <a:prstGeom prst="rect">
            <a:avLst/>
          </a:prstGeom>
          <a:noFill/>
          <a:ln w="9525">
            <a:noFill/>
            <a:miter lim="800000"/>
            <a:headEnd/>
            <a:tailEnd/>
          </a:ln>
        </p:spPr>
        <p:txBody>
          <a:bodyPr/>
          <a:lstStyle/>
          <a:p>
            <a:pPr defTabSz="457200"/>
            <a:r>
              <a:rPr lang="en-US" sz="1400">
                <a:ea typeface="ＭＳ Ｐゴシック" pitchFamily="-107" charset="-128"/>
              </a:rPr>
              <a:t>D1</a:t>
            </a:r>
            <a:endParaRPr lang="en-US" sz="1400" b="1">
              <a:ea typeface="ＭＳ Ｐゴシック" pitchFamily="-107" charset="-128"/>
            </a:endParaRPr>
          </a:p>
        </p:txBody>
      </p:sp>
      <p:sp>
        <p:nvSpPr>
          <p:cNvPr id="32779" name="Text Box 100"/>
          <p:cNvSpPr txBox="1">
            <a:spLocks noChangeArrowheads="1"/>
          </p:cNvSpPr>
          <p:nvPr/>
        </p:nvSpPr>
        <p:spPr bwMode="auto">
          <a:xfrm>
            <a:off x="5165725" y="2497138"/>
            <a:ext cx="636588" cy="371475"/>
          </a:xfrm>
          <a:prstGeom prst="rect">
            <a:avLst/>
          </a:prstGeom>
          <a:noFill/>
          <a:ln w="9525">
            <a:noFill/>
            <a:miter lim="800000"/>
            <a:headEnd/>
            <a:tailEnd/>
          </a:ln>
        </p:spPr>
        <p:txBody>
          <a:bodyPr/>
          <a:lstStyle/>
          <a:p>
            <a:pPr defTabSz="457200"/>
            <a:r>
              <a:rPr lang="en-US" sz="1400">
                <a:ea typeface="ＭＳ Ｐゴシック" pitchFamily="-107" charset="-128"/>
              </a:rPr>
              <a:t>D3</a:t>
            </a:r>
            <a:endParaRPr lang="en-US" sz="1400" b="1">
              <a:ea typeface="ＭＳ Ｐゴシック" pitchFamily="-107" charset="-128"/>
            </a:endParaRPr>
          </a:p>
        </p:txBody>
      </p:sp>
      <p:sp>
        <p:nvSpPr>
          <p:cNvPr id="32780" name="Text Box 101"/>
          <p:cNvSpPr txBox="1">
            <a:spLocks noChangeArrowheads="1"/>
          </p:cNvSpPr>
          <p:nvPr/>
        </p:nvSpPr>
        <p:spPr bwMode="auto">
          <a:xfrm>
            <a:off x="5138738" y="3638550"/>
            <a:ext cx="636587" cy="371475"/>
          </a:xfrm>
          <a:prstGeom prst="rect">
            <a:avLst/>
          </a:prstGeom>
          <a:noFill/>
          <a:ln w="9525">
            <a:noFill/>
            <a:miter lim="800000"/>
            <a:headEnd/>
            <a:tailEnd/>
          </a:ln>
        </p:spPr>
        <p:txBody>
          <a:bodyPr/>
          <a:lstStyle/>
          <a:p>
            <a:pPr defTabSz="457200"/>
            <a:r>
              <a:rPr lang="en-US" sz="1400" dirty="0" smtClean="0">
                <a:ea typeface="ＭＳ Ｐゴシック" pitchFamily="-107" charset="-128"/>
              </a:rPr>
              <a:t>D</a:t>
            </a:r>
            <a:r>
              <a:rPr lang="sr-Latn-CS" sz="1400" dirty="0" smtClean="0">
                <a:ea typeface="ＭＳ Ｐゴシック" pitchFamily="-107" charset="-128"/>
              </a:rPr>
              <a:t>4</a:t>
            </a:r>
            <a:endParaRPr lang="en-US" sz="1400" b="1" dirty="0">
              <a:ea typeface="ＭＳ Ｐゴシック" pitchFamily="-107" charset="-128"/>
            </a:endParaRPr>
          </a:p>
        </p:txBody>
      </p:sp>
      <p:sp>
        <p:nvSpPr>
          <p:cNvPr id="32781" name="Text Box 102"/>
          <p:cNvSpPr txBox="1">
            <a:spLocks noChangeArrowheads="1"/>
          </p:cNvSpPr>
          <p:nvPr/>
        </p:nvSpPr>
        <p:spPr bwMode="auto">
          <a:xfrm>
            <a:off x="3797300" y="3625850"/>
            <a:ext cx="636588" cy="371475"/>
          </a:xfrm>
          <a:prstGeom prst="rect">
            <a:avLst/>
          </a:prstGeom>
          <a:noFill/>
          <a:ln w="9525">
            <a:noFill/>
            <a:miter lim="800000"/>
            <a:headEnd/>
            <a:tailEnd/>
          </a:ln>
        </p:spPr>
        <p:txBody>
          <a:bodyPr/>
          <a:lstStyle/>
          <a:p>
            <a:pPr defTabSz="457200"/>
            <a:r>
              <a:rPr lang="en-US" sz="1400" dirty="0" smtClean="0">
                <a:ea typeface="ＭＳ Ｐゴシック" pitchFamily="-107" charset="-128"/>
              </a:rPr>
              <a:t>D</a:t>
            </a:r>
            <a:r>
              <a:rPr lang="sr-Latn-CS" sz="1400" dirty="0" smtClean="0">
                <a:ea typeface="ＭＳ Ｐゴシック" pitchFamily="-107" charset="-128"/>
              </a:rPr>
              <a:t>2</a:t>
            </a:r>
            <a:endParaRPr lang="en-US" sz="1400" b="1" dirty="0">
              <a:ea typeface="ＭＳ Ｐゴシック" pitchFamily="-107" charset="-128"/>
            </a:endParaRPr>
          </a:p>
        </p:txBody>
      </p:sp>
      <p:sp>
        <p:nvSpPr>
          <p:cNvPr id="32782" name="Text Box 103"/>
          <p:cNvSpPr txBox="1">
            <a:spLocks noChangeArrowheads="1"/>
          </p:cNvSpPr>
          <p:nvPr/>
        </p:nvSpPr>
        <p:spPr bwMode="auto">
          <a:xfrm>
            <a:off x="1751013" y="2547938"/>
            <a:ext cx="638175" cy="1568450"/>
          </a:xfrm>
          <a:prstGeom prst="rect">
            <a:avLst/>
          </a:prstGeom>
          <a:noFill/>
          <a:ln w="9525">
            <a:noFill/>
            <a:miter lim="800000"/>
            <a:headEnd/>
            <a:tailEnd/>
          </a:ln>
        </p:spPr>
        <p:txBody>
          <a:bodyPr/>
          <a:lstStyle/>
          <a:p>
            <a:pPr defTabSz="457200"/>
            <a:r>
              <a:rPr lang="en-US" sz="1600">
                <a:ea typeface="ＭＳ Ｐゴシック" pitchFamily="-107" charset="-128"/>
              </a:rPr>
              <a:t>+</a:t>
            </a:r>
          </a:p>
          <a:p>
            <a:pPr defTabSz="457200"/>
            <a:endParaRPr lang="en-US" sz="1600">
              <a:ea typeface="ＭＳ Ｐゴシック" pitchFamily="-107" charset="-128"/>
            </a:endParaRPr>
          </a:p>
          <a:p>
            <a:pPr defTabSz="457200"/>
            <a:r>
              <a:rPr lang="en-US" sz="1600">
                <a:ea typeface="ＭＳ Ｐゴシック" pitchFamily="-107" charset="-128"/>
              </a:rPr>
              <a:t>V</a:t>
            </a:r>
            <a:r>
              <a:rPr lang="en-US" sz="1600" baseline="-25000">
                <a:ea typeface="ＭＳ Ｐゴシック" pitchFamily="-107" charset="-128"/>
              </a:rPr>
              <a:t>dc</a:t>
            </a:r>
            <a:endParaRPr lang="en-US" sz="1600">
              <a:ea typeface="ＭＳ Ｐゴシック" pitchFamily="-107" charset="-128"/>
            </a:endParaRPr>
          </a:p>
          <a:p>
            <a:pPr defTabSz="457200"/>
            <a:endParaRPr lang="en-US" sz="1600">
              <a:ea typeface="ＭＳ Ｐゴシック" pitchFamily="-107" charset="-128"/>
            </a:endParaRPr>
          </a:p>
          <a:p>
            <a:pPr defTabSz="457200"/>
            <a:r>
              <a:rPr lang="en-US" sz="1600">
                <a:ea typeface="ＭＳ Ｐゴシック" pitchFamily="-107" charset="-128"/>
                <a:sym typeface="Symbol" pitchFamily="18" charset="2"/>
              </a:rPr>
              <a:t></a:t>
            </a:r>
            <a:endParaRPr lang="en-US" sz="1600" b="1">
              <a:ea typeface="ＭＳ Ｐゴシック" pitchFamily="-107" charset="-128"/>
              <a:sym typeface="Symbol" pitchFamily="18" charset="2"/>
            </a:endParaRPr>
          </a:p>
        </p:txBody>
      </p:sp>
      <p:sp>
        <p:nvSpPr>
          <p:cNvPr id="32783" name="Rectangle 104"/>
          <p:cNvSpPr>
            <a:spLocks noChangeArrowheads="1"/>
          </p:cNvSpPr>
          <p:nvPr/>
        </p:nvSpPr>
        <p:spPr bwMode="auto">
          <a:xfrm>
            <a:off x="609600" y="5715000"/>
            <a:ext cx="2941831" cy="369332"/>
          </a:xfrm>
          <a:prstGeom prst="rect">
            <a:avLst/>
          </a:prstGeom>
          <a:noFill/>
          <a:ln w="9525">
            <a:noFill/>
            <a:miter lim="800000"/>
            <a:headEnd/>
            <a:tailEnd/>
          </a:ln>
        </p:spPr>
        <p:txBody>
          <a:bodyPr wrap="none" anchor="ctr">
            <a:spAutoFit/>
          </a:bodyPr>
          <a:lstStyle/>
          <a:p>
            <a:pPr defTabSz="457200"/>
            <a:r>
              <a:rPr lang="en-US" altLang="zh-CN" b="1" dirty="0" err="1">
                <a:ea typeface="SimSun" pitchFamily="2" charset="-122"/>
              </a:rPr>
              <a:t>v</a:t>
            </a:r>
            <a:r>
              <a:rPr lang="en-US" altLang="zh-CN" b="1" baseline="-25000" dirty="0" err="1">
                <a:ea typeface="SimSun" pitchFamily="2" charset="-122"/>
              </a:rPr>
              <a:t>a</a:t>
            </a:r>
            <a:r>
              <a:rPr lang="en-US" altLang="zh-CN" b="1" dirty="0">
                <a:ea typeface="SimSun" pitchFamily="2" charset="-122"/>
              </a:rPr>
              <a:t> = </a:t>
            </a:r>
            <a:r>
              <a:rPr lang="en-US" altLang="zh-CN" b="1" dirty="0">
                <a:ea typeface="SimSun" pitchFamily="2" charset="-122"/>
                <a:cs typeface="Arial" charset="0"/>
              </a:rPr>
              <a:t>−</a:t>
            </a:r>
            <a:r>
              <a:rPr lang="en-US" altLang="zh-CN" b="1" dirty="0" err="1">
                <a:ea typeface="SimSun" pitchFamily="2" charset="-122"/>
              </a:rPr>
              <a:t>V</a:t>
            </a:r>
            <a:r>
              <a:rPr lang="en-US" altLang="zh-CN" b="1" baseline="-25000" dirty="0" err="1">
                <a:ea typeface="SimSun" pitchFamily="2" charset="-122"/>
              </a:rPr>
              <a:t>dc</a:t>
            </a:r>
            <a:r>
              <a:rPr lang="en-US" altLang="zh-CN" sz="1400" b="1" dirty="0">
                <a:latin typeface="Arial Narrow" pitchFamily="34" charset="0"/>
                <a:ea typeface="SimSun" pitchFamily="2" charset="-122"/>
              </a:rPr>
              <a:t>  </a:t>
            </a:r>
            <a:r>
              <a:rPr lang="sr-Latn-CS" altLang="zh-CN" sz="1400" b="1" dirty="0">
                <a:latin typeface="Arial Narrow" pitchFamily="34" charset="0"/>
              </a:rPr>
              <a:t> </a:t>
            </a:r>
            <a:r>
              <a:rPr lang="sr-Latn-CS" altLang="zh-CN" sz="1400" b="1" dirty="0"/>
              <a:t>kada</a:t>
            </a:r>
            <a:r>
              <a:rPr lang="en-US" altLang="zh-CN" sz="1400" b="1" dirty="0">
                <a:ea typeface="SimSun" pitchFamily="2" charset="-122"/>
              </a:rPr>
              <a:t> </a:t>
            </a:r>
            <a:r>
              <a:rPr lang="en-US" altLang="zh-CN" sz="1400" b="1" dirty="0" smtClean="0">
                <a:ea typeface="SimSun" pitchFamily="2" charset="-122"/>
              </a:rPr>
              <a:t>D</a:t>
            </a:r>
            <a:r>
              <a:rPr lang="sr-Latn-CS" altLang="zh-CN" sz="1400" b="1" dirty="0" smtClean="0">
                <a:ea typeface="SimSun" pitchFamily="2" charset="-122"/>
              </a:rPr>
              <a:t>2</a:t>
            </a:r>
            <a:r>
              <a:rPr lang="en-US" altLang="zh-CN" sz="1400" b="1" dirty="0" smtClean="0">
                <a:ea typeface="SimSun" pitchFamily="2" charset="-122"/>
              </a:rPr>
              <a:t> </a:t>
            </a:r>
            <a:r>
              <a:rPr lang="sr-Latn-CS" altLang="zh-CN" sz="1400" b="1" dirty="0"/>
              <a:t>i</a:t>
            </a:r>
            <a:r>
              <a:rPr lang="en-US" altLang="zh-CN" sz="1400" b="1" dirty="0">
                <a:ea typeface="SimSun" pitchFamily="2" charset="-122"/>
              </a:rPr>
              <a:t> </a:t>
            </a:r>
            <a:r>
              <a:rPr lang="en-US" altLang="zh-CN" sz="1400" b="1" dirty="0" smtClean="0">
                <a:ea typeface="SimSun" pitchFamily="2" charset="-122"/>
              </a:rPr>
              <a:t>D</a:t>
            </a:r>
            <a:r>
              <a:rPr lang="sr-Latn-CS" altLang="zh-CN" sz="1400" b="1" dirty="0" smtClean="0">
                <a:ea typeface="SimSun" pitchFamily="2" charset="-122"/>
              </a:rPr>
              <a:t>3</a:t>
            </a:r>
            <a:r>
              <a:rPr lang="en-US" altLang="zh-CN" sz="1400" b="1" dirty="0" smtClean="0">
                <a:ea typeface="SimSun" pitchFamily="2" charset="-122"/>
              </a:rPr>
              <a:t> </a:t>
            </a:r>
            <a:r>
              <a:rPr lang="sr-Latn-CS" altLang="zh-CN" sz="1400" b="1" dirty="0"/>
              <a:t>vode</a:t>
            </a:r>
            <a:endParaRPr lang="en-US" altLang="zh-CN" sz="1400" b="1" dirty="0">
              <a:ea typeface="SimSun" pitchFamily="2" charset="-122"/>
            </a:endParaRPr>
          </a:p>
        </p:txBody>
      </p:sp>
      <p:sp>
        <p:nvSpPr>
          <p:cNvPr id="32784" name="Rectangle 105"/>
          <p:cNvSpPr>
            <a:spLocks noChangeArrowheads="1"/>
          </p:cNvSpPr>
          <p:nvPr/>
        </p:nvSpPr>
        <p:spPr bwMode="auto">
          <a:xfrm>
            <a:off x="609600" y="5410200"/>
            <a:ext cx="3768725" cy="366713"/>
          </a:xfrm>
          <a:prstGeom prst="rect">
            <a:avLst/>
          </a:prstGeom>
          <a:noFill/>
          <a:ln w="9525">
            <a:noFill/>
            <a:miter lim="800000"/>
            <a:headEnd/>
            <a:tailEnd/>
          </a:ln>
        </p:spPr>
        <p:txBody>
          <a:bodyPr anchor="ctr">
            <a:spAutoFit/>
          </a:bodyPr>
          <a:lstStyle/>
          <a:p>
            <a:pPr defTabSz="457200"/>
            <a:r>
              <a:rPr lang="en-US" altLang="zh-CN" b="1" dirty="0" err="1">
                <a:ea typeface="SimSun" pitchFamily="2" charset="-122"/>
              </a:rPr>
              <a:t>v</a:t>
            </a:r>
            <a:r>
              <a:rPr lang="en-US" altLang="zh-CN" b="1" baseline="-25000" dirty="0" err="1">
                <a:ea typeface="SimSun" pitchFamily="2" charset="-122"/>
              </a:rPr>
              <a:t>a</a:t>
            </a:r>
            <a:r>
              <a:rPr lang="en-US" altLang="zh-CN" b="1" dirty="0">
                <a:ea typeface="SimSun" pitchFamily="2" charset="-122"/>
              </a:rPr>
              <a:t> = </a:t>
            </a:r>
            <a:r>
              <a:rPr lang="en-US" altLang="zh-CN" b="1" dirty="0" err="1">
                <a:ea typeface="SimSun" pitchFamily="2" charset="-122"/>
              </a:rPr>
              <a:t>V</a:t>
            </a:r>
            <a:r>
              <a:rPr lang="en-US" altLang="zh-CN" b="1" baseline="-25000" dirty="0" err="1">
                <a:ea typeface="SimSun" pitchFamily="2" charset="-122"/>
              </a:rPr>
              <a:t>dc</a:t>
            </a:r>
            <a:r>
              <a:rPr lang="en-US" altLang="zh-CN" b="1" dirty="0">
                <a:ea typeface="SimSun" pitchFamily="2" charset="-122"/>
              </a:rPr>
              <a:t>  </a:t>
            </a:r>
            <a:r>
              <a:rPr lang="x-none" altLang="zh-CN" b="1" dirty="0" smtClean="0">
                <a:ea typeface="SimSun" pitchFamily="2" charset="-122"/>
              </a:rPr>
              <a:t> </a:t>
            </a:r>
            <a:r>
              <a:rPr lang="sr-Latn-CS" altLang="zh-CN" sz="1400" b="1" dirty="0" smtClean="0"/>
              <a:t>kada </a:t>
            </a:r>
            <a:r>
              <a:rPr lang="sr-Latn-CS" altLang="zh-CN" sz="1400" b="1" dirty="0"/>
              <a:t>su</a:t>
            </a:r>
            <a:r>
              <a:rPr lang="en-US" altLang="zh-CN" sz="1400" b="1" dirty="0">
                <a:ea typeface="SimSun" pitchFamily="2" charset="-122"/>
              </a:rPr>
              <a:t> </a:t>
            </a:r>
            <a:r>
              <a:rPr lang="sr-Latn-CS" altLang="zh-CN" sz="1400" b="1" dirty="0">
                <a:ea typeface="SimSun" pitchFamily="2" charset="-122"/>
              </a:rPr>
              <a:t>T</a:t>
            </a:r>
            <a:r>
              <a:rPr lang="en-US" altLang="zh-CN" sz="1400" b="1" dirty="0">
                <a:ea typeface="SimSun" pitchFamily="2" charset="-122"/>
              </a:rPr>
              <a:t>1 </a:t>
            </a:r>
            <a:r>
              <a:rPr lang="sr-Latn-CS" altLang="zh-CN" sz="1400" b="1" dirty="0"/>
              <a:t>i</a:t>
            </a:r>
            <a:r>
              <a:rPr lang="en-US" altLang="zh-CN" sz="1400" b="1" dirty="0">
                <a:ea typeface="SimSun" pitchFamily="2" charset="-122"/>
              </a:rPr>
              <a:t> </a:t>
            </a:r>
            <a:r>
              <a:rPr lang="sr-Latn-CS" altLang="zh-CN" sz="1400" b="1" dirty="0" smtClean="0">
                <a:ea typeface="SimSun" pitchFamily="2" charset="-122"/>
              </a:rPr>
              <a:t>T4</a:t>
            </a:r>
            <a:r>
              <a:rPr lang="en-US" altLang="zh-CN" sz="1400" b="1" dirty="0" smtClean="0">
                <a:ea typeface="SimSun" pitchFamily="2" charset="-122"/>
              </a:rPr>
              <a:t> </a:t>
            </a:r>
            <a:r>
              <a:rPr lang="sr-Latn-CS" altLang="zh-CN" sz="1400" b="1" dirty="0"/>
              <a:t>uključeni</a:t>
            </a:r>
            <a:endParaRPr lang="en-US" altLang="zh-CN" sz="1400" b="1" dirty="0">
              <a:ea typeface="SimSun" pitchFamily="2" charset="-122"/>
            </a:endParaRPr>
          </a:p>
        </p:txBody>
      </p:sp>
      <p:sp>
        <p:nvSpPr>
          <p:cNvPr id="71786" name="Rectangle 106"/>
          <p:cNvSpPr>
            <a:spLocks noChangeArrowheads="1"/>
          </p:cNvSpPr>
          <p:nvPr/>
        </p:nvSpPr>
        <p:spPr bwMode="auto">
          <a:xfrm>
            <a:off x="647700" y="6019800"/>
            <a:ext cx="3877985" cy="369332"/>
          </a:xfrm>
          <a:prstGeom prst="rect">
            <a:avLst/>
          </a:prstGeom>
          <a:noFill/>
          <a:ln w="9525">
            <a:noFill/>
            <a:miter lim="800000"/>
            <a:headEnd/>
            <a:tailEnd/>
          </a:ln>
        </p:spPr>
        <p:txBody>
          <a:bodyPr wrap="none" anchor="ctr">
            <a:spAutoFit/>
          </a:bodyPr>
          <a:lstStyle/>
          <a:p>
            <a:pPr defTabSz="457200"/>
            <a:r>
              <a:rPr lang="en-US" altLang="zh-CN" b="1" dirty="0" err="1">
                <a:latin typeface="Arial Narrow" pitchFamily="34" charset="0"/>
                <a:ea typeface="SimSun" pitchFamily="2" charset="-122"/>
              </a:rPr>
              <a:t>v</a:t>
            </a:r>
            <a:r>
              <a:rPr lang="en-US" altLang="zh-CN" b="1" baseline="-25000" dirty="0" err="1">
                <a:latin typeface="Arial Narrow" pitchFamily="34" charset="0"/>
                <a:ea typeface="SimSun" pitchFamily="2" charset="-122"/>
              </a:rPr>
              <a:t>a</a:t>
            </a:r>
            <a:r>
              <a:rPr lang="en-US" altLang="zh-CN" b="1" dirty="0">
                <a:latin typeface="Arial Narrow" pitchFamily="34" charset="0"/>
                <a:ea typeface="SimSun" pitchFamily="2" charset="-122"/>
              </a:rPr>
              <a:t> = 0</a:t>
            </a:r>
            <a:r>
              <a:rPr lang="en-US" altLang="zh-CN" sz="1400" b="1" dirty="0">
                <a:latin typeface="Arial Narrow" pitchFamily="34" charset="0"/>
                <a:ea typeface="SimSun" pitchFamily="2" charset="-122"/>
              </a:rPr>
              <a:t>            </a:t>
            </a:r>
            <a:r>
              <a:rPr lang="x-none" altLang="zh-CN" sz="1400" b="1" dirty="0" smtClean="0">
                <a:latin typeface="Arial Narrow" pitchFamily="34" charset="0"/>
                <a:ea typeface="SimSun" pitchFamily="2" charset="-122"/>
              </a:rPr>
              <a:t> </a:t>
            </a:r>
            <a:r>
              <a:rPr lang="en-US" altLang="zh-CN" sz="1400" b="1" dirty="0" smtClean="0">
                <a:latin typeface="Arial Narrow" pitchFamily="34" charset="0"/>
                <a:ea typeface="SimSun" pitchFamily="2" charset="-122"/>
              </a:rPr>
              <a:t> </a:t>
            </a:r>
            <a:r>
              <a:rPr lang="sr-Latn-CS" altLang="zh-CN" sz="1400" b="1" dirty="0"/>
              <a:t>kada vode T1 i D3 ili </a:t>
            </a:r>
            <a:r>
              <a:rPr lang="sr-Latn-CS" altLang="zh-CN" sz="1400" b="1" dirty="0" smtClean="0"/>
              <a:t>T4 </a:t>
            </a:r>
            <a:r>
              <a:rPr lang="sr-Latn-CS" altLang="zh-CN" sz="1400" b="1" dirty="0"/>
              <a:t>i </a:t>
            </a:r>
            <a:r>
              <a:rPr lang="sr-Latn-CS" altLang="zh-CN" sz="1400" b="1" dirty="0" smtClean="0"/>
              <a:t>D2</a:t>
            </a:r>
            <a:endParaRPr lang="en-US" altLang="zh-CN" sz="1400" b="1" dirty="0">
              <a:ea typeface="SimSun" pitchFamily="2" charset="-122"/>
            </a:endParaRPr>
          </a:p>
        </p:txBody>
      </p:sp>
      <p:sp>
        <p:nvSpPr>
          <p:cNvPr id="71789" name="Freeform 109"/>
          <p:cNvSpPr>
            <a:spLocks/>
          </p:cNvSpPr>
          <p:nvPr/>
        </p:nvSpPr>
        <p:spPr bwMode="auto">
          <a:xfrm flipV="1">
            <a:off x="2616200" y="2039938"/>
            <a:ext cx="2806700" cy="42862"/>
          </a:xfrm>
          <a:custGeom>
            <a:avLst/>
            <a:gdLst>
              <a:gd name="T0" fmla="*/ 2147483647 w 535"/>
              <a:gd name="T1" fmla="*/ 0 h 1"/>
              <a:gd name="T2" fmla="*/ 2147483647 w 535"/>
              <a:gd name="T3" fmla="*/ 0 h 1"/>
              <a:gd name="T4" fmla="*/ 0 w 535"/>
              <a:gd name="T5" fmla="*/ 0 h 1"/>
              <a:gd name="T6" fmla="*/ 0 60000 65536"/>
              <a:gd name="T7" fmla="*/ 0 60000 65536"/>
              <a:gd name="T8" fmla="*/ 0 60000 65536"/>
              <a:gd name="T9" fmla="*/ 0 w 535"/>
              <a:gd name="T10" fmla="*/ 0 h 1"/>
              <a:gd name="T11" fmla="*/ 535 w 535"/>
              <a:gd name="T12" fmla="*/ 1 h 1"/>
            </a:gdLst>
            <a:ahLst/>
            <a:cxnLst>
              <a:cxn ang="T6">
                <a:pos x="T0" y="T1"/>
              </a:cxn>
              <a:cxn ang="T7">
                <a:pos x="T2" y="T3"/>
              </a:cxn>
              <a:cxn ang="T8">
                <a:pos x="T4" y="T5"/>
              </a:cxn>
            </a:cxnLst>
            <a:rect l="T9" t="T10" r="T11" b="T12"/>
            <a:pathLst>
              <a:path w="535" h="1">
                <a:moveTo>
                  <a:pt x="535" y="0"/>
                </a:moveTo>
                <a:cubicBezTo>
                  <a:pt x="381" y="0"/>
                  <a:pt x="227" y="0"/>
                  <a:pt x="138" y="0"/>
                </a:cubicBezTo>
                <a:cubicBezTo>
                  <a:pt x="49" y="0"/>
                  <a:pt x="24" y="0"/>
                  <a:pt x="0" y="0"/>
                </a:cubicBezTo>
              </a:path>
            </a:pathLst>
          </a:custGeom>
          <a:noFill/>
          <a:ln w="19050">
            <a:solidFill>
              <a:srgbClr val="FF0000"/>
            </a:solidFill>
            <a:round/>
            <a:headEnd/>
            <a:tailEnd type="arrow" w="sm" len="lg"/>
          </a:ln>
        </p:spPr>
        <p:txBody>
          <a:bodyPr rot="10800000"/>
          <a:lstStyle/>
          <a:p>
            <a:endParaRPr lang="en-US"/>
          </a:p>
        </p:txBody>
      </p:sp>
      <p:sp>
        <p:nvSpPr>
          <p:cNvPr id="71790" name="Freeform 110"/>
          <p:cNvSpPr>
            <a:spLocks/>
          </p:cNvSpPr>
          <p:nvPr/>
        </p:nvSpPr>
        <p:spPr bwMode="auto">
          <a:xfrm>
            <a:off x="2960688" y="4435475"/>
            <a:ext cx="798512" cy="1588"/>
          </a:xfrm>
          <a:custGeom>
            <a:avLst/>
            <a:gdLst>
              <a:gd name="T0" fmla="*/ 0 w 503"/>
              <a:gd name="T1" fmla="*/ 0 h 1"/>
              <a:gd name="T2" fmla="*/ 2147483647 w 503"/>
              <a:gd name="T3" fmla="*/ 0 h 1"/>
              <a:gd name="T4" fmla="*/ 0 60000 65536"/>
              <a:gd name="T5" fmla="*/ 0 60000 65536"/>
              <a:gd name="T6" fmla="*/ 0 w 503"/>
              <a:gd name="T7" fmla="*/ 0 h 1"/>
              <a:gd name="T8" fmla="*/ 503 w 503"/>
              <a:gd name="T9" fmla="*/ 1 h 1"/>
            </a:gdLst>
            <a:ahLst/>
            <a:cxnLst>
              <a:cxn ang="T4">
                <a:pos x="T0" y="T1"/>
              </a:cxn>
              <a:cxn ang="T5">
                <a:pos x="T2" y="T3"/>
              </a:cxn>
            </a:cxnLst>
            <a:rect l="T6" t="T7" r="T8" b="T9"/>
            <a:pathLst>
              <a:path w="503" h="1">
                <a:moveTo>
                  <a:pt x="0" y="0"/>
                </a:moveTo>
                <a:cubicBezTo>
                  <a:pt x="209" y="0"/>
                  <a:pt x="419" y="0"/>
                  <a:pt x="503" y="0"/>
                </a:cubicBezTo>
              </a:path>
            </a:pathLst>
          </a:custGeom>
          <a:noFill/>
          <a:ln w="19050">
            <a:solidFill>
              <a:srgbClr val="FF0000"/>
            </a:solidFill>
            <a:round/>
            <a:headEnd/>
            <a:tailEnd type="arrow" w="sm" len="lg"/>
          </a:ln>
        </p:spPr>
        <p:txBody>
          <a:bodyPr/>
          <a:lstStyle/>
          <a:p>
            <a:endParaRPr lang="en-US"/>
          </a:p>
        </p:txBody>
      </p:sp>
      <p:sp>
        <p:nvSpPr>
          <p:cNvPr id="32788" name="Text Box 111"/>
          <p:cNvSpPr txBox="1">
            <a:spLocks noChangeArrowheads="1"/>
          </p:cNvSpPr>
          <p:nvPr/>
        </p:nvSpPr>
        <p:spPr bwMode="auto">
          <a:xfrm>
            <a:off x="487363" y="4976813"/>
            <a:ext cx="1949450" cy="366712"/>
          </a:xfrm>
          <a:prstGeom prst="rect">
            <a:avLst/>
          </a:prstGeom>
          <a:noFill/>
          <a:ln w="9525">
            <a:noFill/>
            <a:miter lim="800000"/>
            <a:headEnd/>
            <a:tailEnd/>
          </a:ln>
        </p:spPr>
        <p:txBody>
          <a:bodyPr wrap="none">
            <a:spAutoFit/>
          </a:bodyPr>
          <a:lstStyle/>
          <a:p>
            <a:pPr defTabSz="457200"/>
            <a:r>
              <a:rPr lang="en-US" b="1"/>
              <a:t>Po</a:t>
            </a:r>
            <a:r>
              <a:rPr lang="sr-Latn-CS" b="1"/>
              <a:t>z</a:t>
            </a:r>
            <a:r>
              <a:rPr lang="en-US" b="1"/>
              <a:t>itiv</a:t>
            </a:r>
            <a:r>
              <a:rPr lang="sr-Latn-CS" b="1"/>
              <a:t>na struja:</a:t>
            </a:r>
            <a:endParaRPr lang="en-US" b="1"/>
          </a:p>
        </p:txBody>
      </p:sp>
      <p:sp>
        <p:nvSpPr>
          <p:cNvPr id="71797" name="Freeform 117"/>
          <p:cNvSpPr>
            <a:spLocks/>
          </p:cNvSpPr>
          <p:nvPr/>
        </p:nvSpPr>
        <p:spPr bwMode="auto">
          <a:xfrm>
            <a:off x="3905250" y="3341688"/>
            <a:ext cx="422275" cy="1055687"/>
          </a:xfrm>
          <a:custGeom>
            <a:avLst/>
            <a:gdLst>
              <a:gd name="T0" fmla="*/ 2147483647 w 266"/>
              <a:gd name="T1" fmla="*/ 2147483647 h 665"/>
              <a:gd name="T2" fmla="*/ 2147483647 w 266"/>
              <a:gd name="T3" fmla="*/ 2147483647 h 665"/>
              <a:gd name="T4" fmla="*/ 2147483647 w 266"/>
              <a:gd name="T5" fmla="*/ 0 h 665"/>
              <a:gd name="T6" fmla="*/ 0 60000 65536"/>
              <a:gd name="T7" fmla="*/ 0 60000 65536"/>
              <a:gd name="T8" fmla="*/ 0 60000 65536"/>
              <a:gd name="T9" fmla="*/ 0 w 266"/>
              <a:gd name="T10" fmla="*/ 0 h 665"/>
              <a:gd name="T11" fmla="*/ 266 w 266"/>
              <a:gd name="T12" fmla="*/ 665 h 665"/>
            </a:gdLst>
            <a:ahLst/>
            <a:cxnLst>
              <a:cxn ang="T6">
                <a:pos x="T0" y="T1"/>
              </a:cxn>
              <a:cxn ang="T7">
                <a:pos x="T2" y="T3"/>
              </a:cxn>
              <a:cxn ang="T8">
                <a:pos x="T4" y="T5"/>
              </a:cxn>
            </a:cxnLst>
            <a:rect l="T9" t="T10" r="T11" b="T12"/>
            <a:pathLst>
              <a:path w="266" h="665">
                <a:moveTo>
                  <a:pt x="31" y="665"/>
                </a:moveTo>
                <a:cubicBezTo>
                  <a:pt x="15" y="444"/>
                  <a:pt x="0" y="224"/>
                  <a:pt x="39" y="113"/>
                </a:cubicBezTo>
                <a:cubicBezTo>
                  <a:pt x="78" y="2"/>
                  <a:pt x="172" y="1"/>
                  <a:pt x="266" y="0"/>
                </a:cubicBezTo>
              </a:path>
            </a:pathLst>
          </a:custGeom>
          <a:noFill/>
          <a:ln w="19050">
            <a:solidFill>
              <a:srgbClr val="FF0000"/>
            </a:solidFill>
            <a:round/>
            <a:headEnd/>
            <a:tailEnd type="arrow" w="sm" len="lg"/>
          </a:ln>
        </p:spPr>
        <p:txBody>
          <a:bodyPr/>
          <a:lstStyle/>
          <a:p>
            <a:endParaRPr lang="en-US"/>
          </a:p>
        </p:txBody>
      </p:sp>
      <p:sp>
        <p:nvSpPr>
          <p:cNvPr id="71799" name="Freeform 119"/>
          <p:cNvSpPr>
            <a:spLocks/>
          </p:cNvSpPr>
          <p:nvPr/>
        </p:nvSpPr>
        <p:spPr bwMode="auto">
          <a:xfrm>
            <a:off x="5048250" y="2311400"/>
            <a:ext cx="400050" cy="984250"/>
          </a:xfrm>
          <a:custGeom>
            <a:avLst/>
            <a:gdLst>
              <a:gd name="T0" fmla="*/ 0 w 252"/>
              <a:gd name="T1" fmla="*/ 2147483647 h 620"/>
              <a:gd name="T2" fmla="*/ 2147483647 w 252"/>
              <a:gd name="T3" fmla="*/ 2147483647 h 620"/>
              <a:gd name="T4" fmla="*/ 2147483647 w 252"/>
              <a:gd name="T5" fmla="*/ 0 h 620"/>
              <a:gd name="T6" fmla="*/ 0 60000 65536"/>
              <a:gd name="T7" fmla="*/ 0 60000 65536"/>
              <a:gd name="T8" fmla="*/ 0 60000 65536"/>
              <a:gd name="T9" fmla="*/ 0 w 252"/>
              <a:gd name="T10" fmla="*/ 0 h 620"/>
              <a:gd name="T11" fmla="*/ 252 w 252"/>
              <a:gd name="T12" fmla="*/ 620 h 620"/>
            </a:gdLst>
            <a:ahLst/>
            <a:cxnLst>
              <a:cxn ang="T6">
                <a:pos x="T0" y="T1"/>
              </a:cxn>
              <a:cxn ang="T7">
                <a:pos x="T2" y="T3"/>
              </a:cxn>
              <a:cxn ang="T8">
                <a:pos x="T4" y="T5"/>
              </a:cxn>
            </a:cxnLst>
            <a:rect l="T9" t="T10" r="T11" b="T12"/>
            <a:pathLst>
              <a:path w="252" h="620">
                <a:moveTo>
                  <a:pt x="0" y="608"/>
                </a:moveTo>
                <a:cubicBezTo>
                  <a:pt x="85" y="614"/>
                  <a:pt x="170" y="620"/>
                  <a:pt x="211" y="519"/>
                </a:cubicBezTo>
                <a:cubicBezTo>
                  <a:pt x="252" y="418"/>
                  <a:pt x="248" y="209"/>
                  <a:pt x="244" y="0"/>
                </a:cubicBezTo>
              </a:path>
            </a:pathLst>
          </a:custGeom>
          <a:noFill/>
          <a:ln w="19050">
            <a:solidFill>
              <a:srgbClr val="FF0000"/>
            </a:solidFill>
            <a:round/>
            <a:headEnd/>
            <a:tailEnd type="arrow" w="sm" len="lg"/>
          </a:ln>
        </p:spPr>
        <p:txBody>
          <a:bodyPr/>
          <a:lstStyle/>
          <a:p>
            <a:endParaRPr lang="en-US"/>
          </a:p>
        </p:txBody>
      </p:sp>
      <p:grpSp>
        <p:nvGrpSpPr>
          <p:cNvPr id="15" name="Group 122"/>
          <p:cNvGrpSpPr>
            <a:grpSpLocks/>
          </p:cNvGrpSpPr>
          <p:nvPr/>
        </p:nvGrpSpPr>
        <p:grpSpPr bwMode="auto">
          <a:xfrm>
            <a:off x="3352800" y="2209800"/>
            <a:ext cx="2085975" cy="1143000"/>
            <a:chOff x="454" y="1955"/>
            <a:chExt cx="1266" cy="625"/>
          </a:xfrm>
        </p:grpSpPr>
        <p:sp>
          <p:nvSpPr>
            <p:cNvPr id="32798" name="Oval 120"/>
            <p:cNvSpPr>
              <a:spLocks noChangeArrowheads="1"/>
            </p:cNvSpPr>
            <p:nvPr/>
          </p:nvSpPr>
          <p:spPr bwMode="auto">
            <a:xfrm>
              <a:off x="454" y="1955"/>
              <a:ext cx="1266" cy="625"/>
            </a:xfrm>
            <a:prstGeom prst="ellipse">
              <a:avLst/>
            </a:prstGeom>
            <a:noFill/>
            <a:ln w="19050">
              <a:solidFill>
                <a:srgbClr val="FF0000"/>
              </a:solidFill>
              <a:round/>
              <a:headEnd/>
              <a:tailEnd/>
            </a:ln>
          </p:spPr>
          <p:txBody>
            <a:bodyPr wrap="none" anchor="ctr"/>
            <a:lstStyle/>
            <a:p>
              <a:pPr defTabSz="457200"/>
              <a:endParaRPr lang="en-US">
                <a:ea typeface="ＭＳ Ｐゴシック" pitchFamily="-107" charset="-128"/>
              </a:endParaRPr>
            </a:p>
          </p:txBody>
        </p:sp>
        <p:sp>
          <p:nvSpPr>
            <p:cNvPr id="32799" name="Line 121"/>
            <p:cNvSpPr>
              <a:spLocks noChangeShapeType="1"/>
            </p:cNvSpPr>
            <p:nvPr/>
          </p:nvSpPr>
          <p:spPr bwMode="auto">
            <a:xfrm>
              <a:off x="657" y="2491"/>
              <a:ext cx="106" cy="40"/>
            </a:xfrm>
            <a:prstGeom prst="line">
              <a:avLst/>
            </a:prstGeom>
            <a:noFill/>
            <a:ln w="9525">
              <a:solidFill>
                <a:srgbClr val="FF0000"/>
              </a:solidFill>
              <a:round/>
              <a:headEnd/>
              <a:tailEnd type="triangle" w="lg" len="lg"/>
            </a:ln>
          </p:spPr>
          <p:txBody>
            <a:bodyPr/>
            <a:lstStyle/>
            <a:p>
              <a:endParaRPr lang="en-US"/>
            </a:p>
          </p:txBody>
        </p:sp>
      </p:grpSp>
      <p:grpSp>
        <p:nvGrpSpPr>
          <p:cNvPr id="16" name="Group 126"/>
          <p:cNvGrpSpPr>
            <a:grpSpLocks/>
          </p:cNvGrpSpPr>
          <p:nvPr/>
        </p:nvGrpSpPr>
        <p:grpSpPr bwMode="auto">
          <a:xfrm>
            <a:off x="3962400" y="3352800"/>
            <a:ext cx="2009775" cy="1144588"/>
            <a:chOff x="2361" y="1931"/>
            <a:chExt cx="1266" cy="625"/>
          </a:xfrm>
        </p:grpSpPr>
        <p:sp>
          <p:nvSpPr>
            <p:cNvPr id="32796" name="Oval 124"/>
            <p:cNvSpPr>
              <a:spLocks noChangeArrowheads="1"/>
            </p:cNvSpPr>
            <p:nvPr/>
          </p:nvSpPr>
          <p:spPr bwMode="auto">
            <a:xfrm>
              <a:off x="2361" y="1931"/>
              <a:ext cx="1266" cy="625"/>
            </a:xfrm>
            <a:prstGeom prst="ellipse">
              <a:avLst/>
            </a:prstGeom>
            <a:noFill/>
            <a:ln w="19050">
              <a:solidFill>
                <a:srgbClr val="FF0000"/>
              </a:solidFill>
              <a:round/>
              <a:headEnd/>
              <a:tailEnd/>
            </a:ln>
          </p:spPr>
          <p:txBody>
            <a:bodyPr wrap="none" anchor="ctr"/>
            <a:lstStyle/>
            <a:p>
              <a:pPr defTabSz="457200"/>
              <a:endParaRPr lang="en-US">
                <a:ea typeface="ＭＳ Ｐゴシック" pitchFamily="-107" charset="-128"/>
              </a:endParaRPr>
            </a:p>
          </p:txBody>
        </p:sp>
        <p:sp>
          <p:nvSpPr>
            <p:cNvPr id="32797" name="Line 125"/>
            <p:cNvSpPr>
              <a:spLocks noChangeShapeType="1"/>
            </p:cNvSpPr>
            <p:nvPr/>
          </p:nvSpPr>
          <p:spPr bwMode="auto">
            <a:xfrm>
              <a:off x="2564" y="2467"/>
              <a:ext cx="106" cy="40"/>
            </a:xfrm>
            <a:prstGeom prst="line">
              <a:avLst/>
            </a:prstGeom>
            <a:noFill/>
            <a:ln w="9525">
              <a:solidFill>
                <a:srgbClr val="FF0000"/>
              </a:solidFill>
              <a:round/>
              <a:headEnd type="triangle" w="lg" len="lg"/>
              <a:tailEnd type="none" w="lg" len="lg"/>
            </a:ln>
          </p:spPr>
          <p:txBody>
            <a:bodyPr/>
            <a:lstStyle/>
            <a:p>
              <a:endParaRPr lang="en-US"/>
            </a:p>
          </p:txBody>
        </p:sp>
      </p:grpSp>
      <p:sp>
        <p:nvSpPr>
          <p:cNvPr id="120" name="Rectangle 119"/>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107" charset="-128"/>
              </a:rPr>
              <a:t>AC-DC-DC</a:t>
            </a:r>
          </a:p>
        </p:txBody>
      </p:sp>
      <p:sp>
        <p:nvSpPr>
          <p:cNvPr id="32794" name="TextBox 61"/>
          <p:cNvSpPr txBox="1">
            <a:spLocks noChangeArrowheads="1"/>
          </p:cNvSpPr>
          <p:nvPr/>
        </p:nvSpPr>
        <p:spPr bwMode="auto">
          <a:xfrm>
            <a:off x="2432050" y="1270000"/>
            <a:ext cx="3503613" cy="336550"/>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DC-DC: </a:t>
            </a:r>
            <a:r>
              <a:rPr lang="sr-Latn-CS" sz="1600"/>
              <a:t>Četvorokvadrantni konvertor</a:t>
            </a:r>
            <a:endParaRPr lang="en-US" b="1">
              <a:solidFill>
                <a:srgbClr val="0066CC"/>
              </a:solidFill>
            </a:endParaRPr>
          </a:p>
        </p:txBody>
      </p:sp>
      <p:sp>
        <p:nvSpPr>
          <p:cNvPr id="119" name="TextBox 61"/>
          <p:cNvSpPr txBox="1">
            <a:spLocks noChangeArrowheads="1"/>
          </p:cNvSpPr>
          <p:nvPr/>
        </p:nvSpPr>
        <p:spPr bwMode="auto">
          <a:xfrm>
            <a:off x="923891" y="195261"/>
            <a:ext cx="7524817" cy="461665"/>
          </a:xfrm>
          <a:prstGeom prst="rect">
            <a:avLst/>
          </a:prstGeom>
          <a:noFill/>
          <a:ln w="9525">
            <a:noFill/>
            <a:miter lim="800000"/>
            <a:headEnd/>
            <a:tailEnd/>
          </a:ln>
        </p:spPr>
        <p:txBody>
          <a:bodyPr wrap="none">
            <a:spAutoFit/>
          </a:bodyPr>
          <a:lstStyle/>
          <a:p>
            <a:pPr algn="ctr" defTabSz="457200"/>
            <a:r>
              <a:rPr lang="en-US" sz="2400" b="1" dirty="0" err="1" smtClean="0"/>
              <a:t>Pretvara</a:t>
            </a:r>
            <a:r>
              <a:rPr lang="x-none" sz="2400" b="1" dirty="0" smtClean="0"/>
              <a:t>č</a:t>
            </a:r>
            <a:r>
              <a:rPr lang="en-US" sz="2400" b="1" dirty="0" smtClean="0"/>
              <a:t>i </a:t>
            </a:r>
            <a:r>
              <a:rPr lang="x-none" sz="2400" b="1" dirty="0" smtClean="0"/>
              <a:t>za p</a:t>
            </a:r>
            <a:r>
              <a:rPr lang="sr-Latn-CS" sz="2400" b="1" dirty="0" smtClean="0"/>
              <a:t>ogon </a:t>
            </a:r>
            <a:r>
              <a:rPr lang="sr-Latn-CS" sz="2400" b="1" dirty="0"/>
              <a:t>motora jednosmerne struje</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790"/>
                                        </p:tgtEl>
                                        <p:attrNameLst>
                                          <p:attrName>style.visibility</p:attrName>
                                        </p:attrNameLst>
                                      </p:cBhvr>
                                      <p:to>
                                        <p:strVal val="visible"/>
                                      </p:to>
                                    </p:set>
                                    <p:animEffect transition="in" filter="wipe(left)">
                                      <p:cBhvr>
                                        <p:cTn id="7" dur="500"/>
                                        <p:tgtEl>
                                          <p:spTgt spid="7179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797"/>
                                        </p:tgtEl>
                                        <p:attrNameLst>
                                          <p:attrName>style.visibility</p:attrName>
                                        </p:attrNameLst>
                                      </p:cBhvr>
                                      <p:to>
                                        <p:strVal val="visible"/>
                                      </p:to>
                                    </p:set>
                                    <p:animEffect transition="in" filter="wipe(down)">
                                      <p:cBhvr>
                                        <p:cTn id="11" dur="500"/>
                                        <p:tgtEl>
                                          <p:spTgt spid="7179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1799"/>
                                        </p:tgtEl>
                                        <p:attrNameLst>
                                          <p:attrName>style.visibility</p:attrName>
                                        </p:attrNameLst>
                                      </p:cBhvr>
                                      <p:to>
                                        <p:strVal val="visible"/>
                                      </p:to>
                                    </p:set>
                                    <p:animEffect transition="in" filter="wipe(down)">
                                      <p:cBhvr>
                                        <p:cTn id="15" dur="500"/>
                                        <p:tgtEl>
                                          <p:spTgt spid="71799"/>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71789"/>
                                        </p:tgtEl>
                                        <p:attrNameLst>
                                          <p:attrName>style.visibility</p:attrName>
                                        </p:attrNameLst>
                                      </p:cBhvr>
                                      <p:to>
                                        <p:strVal val="visible"/>
                                      </p:to>
                                    </p:set>
                                    <p:animEffect transition="in" filter="wipe(right)">
                                      <p:cBhvr>
                                        <p:cTn id="19" dur="500"/>
                                        <p:tgtEl>
                                          <p:spTgt spid="7178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1786"/>
                                        </p:tgtEl>
                                        <p:attrNameLst>
                                          <p:attrName>style.visibility</p:attrName>
                                        </p:attrNameLst>
                                      </p:cBhvr>
                                      <p:to>
                                        <p:strVal val="visible"/>
                                      </p:to>
                                    </p:set>
                                    <p:animEffect transition="in" filter="wipe(left)">
                                      <p:cBhvr>
                                        <p:cTn id="24" dur="500"/>
                                        <p:tgtEl>
                                          <p:spTgt spid="71786"/>
                                        </p:tgtEl>
                                      </p:cBhvr>
                                    </p:animEffect>
                                  </p:childTnLst>
                                </p:cTn>
                              </p:par>
                            </p:childTnLst>
                          </p:cTn>
                        </p:par>
                        <p:par>
                          <p:cTn id="25" fill="hold">
                            <p:stCondLst>
                              <p:cond delay="500"/>
                            </p:stCondLst>
                            <p:childTnLst>
                              <p:par>
                                <p:cTn id="26" presetID="10" presetClass="exit" presetSubtype="0" fill="hold" grpId="1" nodeType="afterEffect">
                                  <p:stCondLst>
                                    <p:cond delay="0"/>
                                  </p:stCondLst>
                                  <p:childTnLst>
                                    <p:animEffect transition="out" filter="fade">
                                      <p:cBhvr>
                                        <p:cTn id="27" dur="500"/>
                                        <p:tgtEl>
                                          <p:spTgt spid="71790"/>
                                        </p:tgtEl>
                                      </p:cBhvr>
                                    </p:animEffect>
                                    <p:set>
                                      <p:cBhvr>
                                        <p:cTn id="28" dur="1" fill="hold">
                                          <p:stCondLst>
                                            <p:cond delay="499"/>
                                          </p:stCondLst>
                                        </p:cTn>
                                        <p:tgtEl>
                                          <p:spTgt spid="71790"/>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71789"/>
                                        </p:tgtEl>
                                      </p:cBhvr>
                                    </p:animEffect>
                                    <p:set>
                                      <p:cBhvr>
                                        <p:cTn id="31" dur="1" fill="hold">
                                          <p:stCondLst>
                                            <p:cond delay="499"/>
                                          </p:stCondLst>
                                        </p:cTn>
                                        <p:tgtEl>
                                          <p:spTgt spid="71789"/>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71797"/>
                                        </p:tgtEl>
                                      </p:cBhvr>
                                    </p:animEffect>
                                    <p:set>
                                      <p:cBhvr>
                                        <p:cTn id="34" dur="1" fill="hold">
                                          <p:stCondLst>
                                            <p:cond delay="499"/>
                                          </p:stCondLst>
                                        </p:cTn>
                                        <p:tgtEl>
                                          <p:spTgt spid="71797"/>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71799"/>
                                        </p:tgtEl>
                                      </p:cBhvr>
                                    </p:animEffect>
                                    <p:set>
                                      <p:cBhvr>
                                        <p:cTn id="37" dur="1" fill="hold">
                                          <p:stCondLst>
                                            <p:cond delay="499"/>
                                          </p:stCondLst>
                                        </p:cTn>
                                        <p:tgtEl>
                                          <p:spTgt spid="71799"/>
                                        </p:tgtEl>
                                        <p:attrNameLst>
                                          <p:attrName>style.visibility</p:attrName>
                                        </p:attrNameLst>
                                      </p:cBhvr>
                                      <p:to>
                                        <p:strVal val="hidden"/>
                                      </p:to>
                                    </p:se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6" grpId="0"/>
      <p:bldP spid="71789" grpId="0" animBg="1"/>
      <p:bldP spid="71789" grpId="1" animBg="1"/>
      <p:bldP spid="71790" grpId="0" animBg="1"/>
      <p:bldP spid="71790" grpId="1" animBg="1"/>
      <p:bldP spid="71797" grpId="0" animBg="1"/>
      <p:bldP spid="71797" grpId="1" animBg="1"/>
      <p:bldP spid="71799" grpId="0" animBg="1"/>
      <p:bldP spid="7179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92"/>
          <p:cNvSpPr txBox="1">
            <a:spLocks noChangeAspect="1" noChangeArrowheads="1"/>
          </p:cNvSpPr>
          <p:nvPr/>
        </p:nvSpPr>
        <p:spPr bwMode="auto">
          <a:xfrm>
            <a:off x="3122613" y="1641475"/>
            <a:ext cx="1101725"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Grana </a:t>
            </a:r>
            <a:r>
              <a:rPr lang="en-US" sz="1400" dirty="0" smtClean="0">
                <a:ea typeface="ＭＳ Ｐゴシック" pitchFamily="-107" charset="-128"/>
              </a:rPr>
              <a:t>A</a:t>
            </a:r>
            <a:endParaRPr lang="en-US" sz="1400" b="1" dirty="0">
              <a:ea typeface="ＭＳ Ｐゴシック" pitchFamily="-107" charset="-128"/>
            </a:endParaRPr>
          </a:p>
        </p:txBody>
      </p:sp>
      <p:sp>
        <p:nvSpPr>
          <p:cNvPr id="33795" name="Text Box 93"/>
          <p:cNvSpPr txBox="1">
            <a:spLocks noChangeAspect="1" noChangeArrowheads="1"/>
          </p:cNvSpPr>
          <p:nvPr/>
        </p:nvSpPr>
        <p:spPr bwMode="auto">
          <a:xfrm>
            <a:off x="5273675" y="1681163"/>
            <a:ext cx="1101725"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Grana </a:t>
            </a:r>
            <a:r>
              <a:rPr lang="en-US" sz="1400" dirty="0" smtClean="0">
                <a:ea typeface="ＭＳ Ｐゴシック" pitchFamily="-107" charset="-128"/>
              </a:rPr>
              <a:t>B</a:t>
            </a:r>
            <a:endParaRPr lang="en-US" sz="1400" b="1" dirty="0">
              <a:ea typeface="ＭＳ Ｐゴシック" pitchFamily="-107" charset="-128"/>
            </a:endParaRPr>
          </a:p>
        </p:txBody>
      </p:sp>
      <p:sp>
        <p:nvSpPr>
          <p:cNvPr id="33796" name="Rectangle 104"/>
          <p:cNvSpPr>
            <a:spLocks noChangeArrowheads="1"/>
          </p:cNvSpPr>
          <p:nvPr/>
        </p:nvSpPr>
        <p:spPr bwMode="auto">
          <a:xfrm>
            <a:off x="609600" y="5715000"/>
            <a:ext cx="2941831" cy="369332"/>
          </a:xfrm>
          <a:prstGeom prst="rect">
            <a:avLst/>
          </a:prstGeom>
          <a:noFill/>
          <a:ln w="9525">
            <a:noFill/>
            <a:miter lim="800000"/>
            <a:headEnd/>
            <a:tailEnd/>
          </a:ln>
        </p:spPr>
        <p:txBody>
          <a:bodyPr wrap="none" anchor="ctr">
            <a:spAutoFit/>
          </a:bodyPr>
          <a:lstStyle/>
          <a:p>
            <a:pPr defTabSz="457200"/>
            <a:r>
              <a:rPr lang="en-US" altLang="zh-CN" b="1" dirty="0" err="1">
                <a:ea typeface="SimSun" pitchFamily="2" charset="-122"/>
              </a:rPr>
              <a:t>v</a:t>
            </a:r>
            <a:r>
              <a:rPr lang="en-US" altLang="zh-CN" b="1" baseline="-25000" dirty="0" err="1">
                <a:ea typeface="SimSun" pitchFamily="2" charset="-122"/>
              </a:rPr>
              <a:t>a</a:t>
            </a:r>
            <a:r>
              <a:rPr lang="en-US" altLang="zh-CN" b="1" dirty="0">
                <a:ea typeface="SimSun" pitchFamily="2" charset="-122"/>
              </a:rPr>
              <a:t> = </a:t>
            </a:r>
            <a:r>
              <a:rPr lang="en-US" altLang="zh-CN" b="1" dirty="0">
                <a:ea typeface="SimSun" pitchFamily="2" charset="-122"/>
                <a:cs typeface="Arial" charset="0"/>
              </a:rPr>
              <a:t>−</a:t>
            </a:r>
            <a:r>
              <a:rPr lang="en-US" altLang="zh-CN" b="1" dirty="0" err="1">
                <a:ea typeface="SimSun" pitchFamily="2" charset="-122"/>
              </a:rPr>
              <a:t>V</a:t>
            </a:r>
            <a:r>
              <a:rPr lang="en-US" altLang="zh-CN" b="1" baseline="-25000" dirty="0" err="1">
                <a:ea typeface="SimSun" pitchFamily="2" charset="-122"/>
              </a:rPr>
              <a:t>dc</a:t>
            </a:r>
            <a:r>
              <a:rPr lang="en-US" altLang="zh-CN" sz="1400" b="1" dirty="0">
                <a:latin typeface="Arial Narrow" pitchFamily="34" charset="0"/>
                <a:ea typeface="SimSun" pitchFamily="2" charset="-122"/>
              </a:rPr>
              <a:t>  </a:t>
            </a:r>
            <a:r>
              <a:rPr lang="sr-Latn-CS" altLang="zh-CN" sz="1400" b="1" dirty="0">
                <a:latin typeface="Arial Narrow" pitchFamily="34" charset="0"/>
              </a:rPr>
              <a:t> </a:t>
            </a:r>
            <a:r>
              <a:rPr lang="sr-Latn-CS" altLang="zh-CN" sz="1400" b="1" dirty="0"/>
              <a:t>kada</a:t>
            </a:r>
            <a:r>
              <a:rPr lang="en-US" altLang="zh-CN" sz="1400" b="1" dirty="0">
                <a:ea typeface="SimSun" pitchFamily="2" charset="-122"/>
              </a:rPr>
              <a:t> </a:t>
            </a:r>
            <a:r>
              <a:rPr lang="en-US" altLang="zh-CN" sz="1400" b="1" dirty="0" smtClean="0">
                <a:ea typeface="SimSun" pitchFamily="2" charset="-122"/>
              </a:rPr>
              <a:t>D</a:t>
            </a:r>
            <a:r>
              <a:rPr lang="sr-Latn-CS" altLang="zh-CN" sz="1400" b="1" dirty="0" smtClean="0">
                <a:ea typeface="SimSun" pitchFamily="2" charset="-122"/>
              </a:rPr>
              <a:t>2</a:t>
            </a:r>
            <a:r>
              <a:rPr lang="en-US" altLang="zh-CN" sz="1400" b="1" dirty="0" smtClean="0">
                <a:ea typeface="SimSun" pitchFamily="2" charset="-122"/>
              </a:rPr>
              <a:t> </a:t>
            </a:r>
            <a:r>
              <a:rPr lang="sr-Latn-CS" altLang="zh-CN" sz="1400" b="1" dirty="0"/>
              <a:t>i</a:t>
            </a:r>
            <a:r>
              <a:rPr lang="en-US" altLang="zh-CN" sz="1400" b="1" dirty="0">
                <a:ea typeface="SimSun" pitchFamily="2" charset="-122"/>
              </a:rPr>
              <a:t> </a:t>
            </a:r>
            <a:r>
              <a:rPr lang="en-US" altLang="zh-CN" sz="1400" b="1" dirty="0" smtClean="0">
                <a:ea typeface="SimSun" pitchFamily="2" charset="-122"/>
              </a:rPr>
              <a:t>D</a:t>
            </a:r>
            <a:r>
              <a:rPr lang="sr-Latn-CS" altLang="zh-CN" sz="1400" b="1" dirty="0" smtClean="0">
                <a:ea typeface="SimSun" pitchFamily="2" charset="-122"/>
              </a:rPr>
              <a:t>3</a:t>
            </a:r>
            <a:r>
              <a:rPr lang="en-US" altLang="zh-CN" sz="1400" b="1" dirty="0" smtClean="0">
                <a:ea typeface="SimSun" pitchFamily="2" charset="-122"/>
              </a:rPr>
              <a:t> </a:t>
            </a:r>
            <a:r>
              <a:rPr lang="sr-Latn-CS" altLang="zh-CN" sz="1400" b="1" dirty="0"/>
              <a:t>vode</a:t>
            </a:r>
            <a:endParaRPr lang="en-US" altLang="zh-CN" sz="1400" b="1" dirty="0">
              <a:ea typeface="SimSun" pitchFamily="2" charset="-122"/>
            </a:endParaRPr>
          </a:p>
        </p:txBody>
      </p:sp>
      <p:sp>
        <p:nvSpPr>
          <p:cNvPr id="33797" name="Rectangle 105"/>
          <p:cNvSpPr>
            <a:spLocks noChangeArrowheads="1"/>
          </p:cNvSpPr>
          <p:nvPr/>
        </p:nvSpPr>
        <p:spPr bwMode="auto">
          <a:xfrm>
            <a:off x="609600" y="5410200"/>
            <a:ext cx="3768725" cy="366713"/>
          </a:xfrm>
          <a:prstGeom prst="rect">
            <a:avLst/>
          </a:prstGeom>
          <a:noFill/>
          <a:ln w="9525">
            <a:noFill/>
            <a:miter lim="800000"/>
            <a:headEnd/>
            <a:tailEnd/>
          </a:ln>
        </p:spPr>
        <p:txBody>
          <a:bodyPr anchor="ctr">
            <a:spAutoFit/>
          </a:bodyPr>
          <a:lstStyle/>
          <a:p>
            <a:pPr defTabSz="457200"/>
            <a:r>
              <a:rPr lang="en-US" altLang="zh-CN" b="1" dirty="0" err="1">
                <a:ea typeface="SimSun" pitchFamily="2" charset="-122"/>
              </a:rPr>
              <a:t>v</a:t>
            </a:r>
            <a:r>
              <a:rPr lang="en-US" altLang="zh-CN" b="1" baseline="-25000" dirty="0" err="1">
                <a:ea typeface="SimSun" pitchFamily="2" charset="-122"/>
              </a:rPr>
              <a:t>a</a:t>
            </a:r>
            <a:r>
              <a:rPr lang="en-US" altLang="zh-CN" b="1" dirty="0">
                <a:ea typeface="SimSun" pitchFamily="2" charset="-122"/>
              </a:rPr>
              <a:t> = </a:t>
            </a:r>
            <a:r>
              <a:rPr lang="en-US" altLang="zh-CN" b="1" dirty="0" err="1">
                <a:ea typeface="SimSun" pitchFamily="2" charset="-122"/>
              </a:rPr>
              <a:t>V</a:t>
            </a:r>
            <a:r>
              <a:rPr lang="en-US" altLang="zh-CN" b="1" baseline="-25000" dirty="0" err="1">
                <a:ea typeface="SimSun" pitchFamily="2" charset="-122"/>
              </a:rPr>
              <a:t>dc</a:t>
            </a:r>
            <a:r>
              <a:rPr lang="en-US" altLang="zh-CN" b="1" dirty="0">
                <a:ea typeface="SimSun" pitchFamily="2" charset="-122"/>
              </a:rPr>
              <a:t>   </a:t>
            </a:r>
            <a:r>
              <a:rPr lang="sr-Latn-CS" altLang="zh-CN" sz="1400" b="1" dirty="0" smtClean="0"/>
              <a:t>kada </a:t>
            </a:r>
            <a:r>
              <a:rPr lang="sr-Latn-CS" altLang="zh-CN" sz="1400" b="1" dirty="0"/>
              <a:t>su</a:t>
            </a:r>
            <a:r>
              <a:rPr lang="en-US" altLang="zh-CN" sz="1400" b="1" dirty="0">
                <a:ea typeface="SimSun" pitchFamily="2" charset="-122"/>
              </a:rPr>
              <a:t> </a:t>
            </a:r>
            <a:r>
              <a:rPr lang="sr-Latn-CS" altLang="zh-CN" sz="1400" b="1" dirty="0">
                <a:ea typeface="SimSun" pitchFamily="2" charset="-122"/>
              </a:rPr>
              <a:t>T</a:t>
            </a:r>
            <a:r>
              <a:rPr lang="en-US" altLang="zh-CN" sz="1400" b="1" dirty="0">
                <a:ea typeface="SimSun" pitchFamily="2" charset="-122"/>
              </a:rPr>
              <a:t>1 </a:t>
            </a:r>
            <a:r>
              <a:rPr lang="sr-Latn-CS" altLang="zh-CN" sz="1400" b="1" dirty="0"/>
              <a:t>i</a:t>
            </a:r>
            <a:r>
              <a:rPr lang="en-US" altLang="zh-CN" sz="1400" b="1" dirty="0">
                <a:ea typeface="SimSun" pitchFamily="2" charset="-122"/>
              </a:rPr>
              <a:t> </a:t>
            </a:r>
            <a:r>
              <a:rPr lang="sr-Latn-CS" altLang="zh-CN" sz="1400" b="1" dirty="0" smtClean="0">
                <a:ea typeface="SimSun" pitchFamily="2" charset="-122"/>
              </a:rPr>
              <a:t>T4</a:t>
            </a:r>
            <a:r>
              <a:rPr lang="en-US" altLang="zh-CN" sz="1400" b="1" dirty="0" smtClean="0">
                <a:ea typeface="SimSun" pitchFamily="2" charset="-122"/>
              </a:rPr>
              <a:t> </a:t>
            </a:r>
            <a:r>
              <a:rPr lang="sr-Latn-CS" altLang="zh-CN" sz="1400" b="1" dirty="0"/>
              <a:t>uključeni</a:t>
            </a:r>
            <a:endParaRPr lang="en-US" altLang="zh-CN" sz="1400" b="1" dirty="0">
              <a:ea typeface="SimSun" pitchFamily="2" charset="-122"/>
            </a:endParaRPr>
          </a:p>
        </p:txBody>
      </p:sp>
      <p:sp>
        <p:nvSpPr>
          <p:cNvPr id="33798" name="Rectangle 106"/>
          <p:cNvSpPr>
            <a:spLocks noChangeArrowheads="1"/>
          </p:cNvSpPr>
          <p:nvPr/>
        </p:nvSpPr>
        <p:spPr bwMode="auto">
          <a:xfrm>
            <a:off x="647700" y="6019800"/>
            <a:ext cx="3877985" cy="369332"/>
          </a:xfrm>
          <a:prstGeom prst="rect">
            <a:avLst/>
          </a:prstGeom>
          <a:noFill/>
          <a:ln w="9525">
            <a:noFill/>
            <a:miter lim="800000"/>
            <a:headEnd/>
            <a:tailEnd/>
          </a:ln>
        </p:spPr>
        <p:txBody>
          <a:bodyPr wrap="none" anchor="ctr">
            <a:spAutoFit/>
          </a:bodyPr>
          <a:lstStyle/>
          <a:p>
            <a:pPr defTabSz="457200"/>
            <a:r>
              <a:rPr lang="en-US" altLang="zh-CN" b="1" dirty="0" err="1">
                <a:latin typeface="Arial Narrow" pitchFamily="34" charset="0"/>
                <a:ea typeface="SimSun" pitchFamily="2" charset="-122"/>
              </a:rPr>
              <a:t>v</a:t>
            </a:r>
            <a:r>
              <a:rPr lang="en-US" altLang="zh-CN" b="1" baseline="-25000" dirty="0" err="1">
                <a:latin typeface="Arial Narrow" pitchFamily="34" charset="0"/>
                <a:ea typeface="SimSun" pitchFamily="2" charset="-122"/>
              </a:rPr>
              <a:t>a</a:t>
            </a:r>
            <a:r>
              <a:rPr lang="en-US" altLang="zh-CN" b="1" dirty="0">
                <a:latin typeface="Arial Narrow" pitchFamily="34" charset="0"/>
                <a:ea typeface="SimSun" pitchFamily="2" charset="-122"/>
              </a:rPr>
              <a:t> = 0</a:t>
            </a:r>
            <a:r>
              <a:rPr lang="en-US" altLang="zh-CN" sz="1400" b="1" dirty="0">
                <a:latin typeface="Arial Narrow" pitchFamily="34" charset="0"/>
                <a:ea typeface="SimSun" pitchFamily="2" charset="-122"/>
              </a:rPr>
              <a:t>            </a:t>
            </a:r>
            <a:r>
              <a:rPr lang="x-none" altLang="zh-CN" sz="1400" b="1" dirty="0" smtClean="0">
                <a:latin typeface="Arial Narrow" pitchFamily="34" charset="0"/>
                <a:ea typeface="SimSun" pitchFamily="2" charset="-122"/>
              </a:rPr>
              <a:t> </a:t>
            </a:r>
            <a:r>
              <a:rPr lang="en-US" altLang="zh-CN" sz="1400" b="1" dirty="0" smtClean="0">
                <a:latin typeface="Arial Narrow" pitchFamily="34" charset="0"/>
                <a:ea typeface="SimSun" pitchFamily="2" charset="-122"/>
              </a:rPr>
              <a:t> </a:t>
            </a:r>
            <a:r>
              <a:rPr lang="sr-Latn-CS" altLang="zh-CN" sz="1400" b="1" dirty="0"/>
              <a:t>kada vode T1 i D3 ili </a:t>
            </a:r>
            <a:r>
              <a:rPr lang="sr-Latn-CS" altLang="zh-CN" sz="1400" b="1" dirty="0" smtClean="0"/>
              <a:t>T4 </a:t>
            </a:r>
            <a:r>
              <a:rPr lang="sr-Latn-CS" altLang="zh-CN" sz="1400" b="1" dirty="0"/>
              <a:t>i </a:t>
            </a:r>
            <a:r>
              <a:rPr lang="sr-Latn-CS" altLang="zh-CN" sz="1400" b="1" dirty="0" smtClean="0"/>
              <a:t>D2</a:t>
            </a:r>
            <a:endParaRPr lang="en-US" altLang="zh-CN" sz="1400" b="1" dirty="0">
              <a:ea typeface="SimSun" pitchFamily="2" charset="-122"/>
            </a:endParaRPr>
          </a:p>
        </p:txBody>
      </p:sp>
      <p:sp>
        <p:nvSpPr>
          <p:cNvPr id="33799" name="Text Box 111"/>
          <p:cNvSpPr txBox="1">
            <a:spLocks noChangeArrowheads="1"/>
          </p:cNvSpPr>
          <p:nvPr/>
        </p:nvSpPr>
        <p:spPr bwMode="auto">
          <a:xfrm>
            <a:off x="487363" y="4976813"/>
            <a:ext cx="1949450" cy="366712"/>
          </a:xfrm>
          <a:prstGeom prst="rect">
            <a:avLst/>
          </a:prstGeom>
          <a:noFill/>
          <a:ln w="9525">
            <a:noFill/>
            <a:miter lim="800000"/>
            <a:headEnd/>
            <a:tailEnd/>
          </a:ln>
        </p:spPr>
        <p:txBody>
          <a:bodyPr wrap="none">
            <a:spAutoFit/>
          </a:bodyPr>
          <a:lstStyle/>
          <a:p>
            <a:pPr defTabSz="457200"/>
            <a:r>
              <a:rPr lang="en-US" b="1"/>
              <a:t>Po</a:t>
            </a:r>
            <a:r>
              <a:rPr lang="sr-Latn-CS" b="1"/>
              <a:t>z</a:t>
            </a:r>
            <a:r>
              <a:rPr lang="en-US" b="1"/>
              <a:t>itiv</a:t>
            </a:r>
            <a:r>
              <a:rPr lang="sr-Latn-CS" b="1"/>
              <a:t>na struja:</a:t>
            </a:r>
            <a:endParaRPr lang="en-US" b="1"/>
          </a:p>
        </p:txBody>
      </p:sp>
      <p:sp>
        <p:nvSpPr>
          <p:cNvPr id="120" name="Rectangle 119"/>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107" charset="-128"/>
              </a:rPr>
              <a:t>AC-DC-DC</a:t>
            </a:r>
          </a:p>
        </p:txBody>
      </p:sp>
      <p:sp>
        <p:nvSpPr>
          <p:cNvPr id="33801" name="TextBox 61"/>
          <p:cNvSpPr txBox="1">
            <a:spLocks noChangeArrowheads="1"/>
          </p:cNvSpPr>
          <p:nvPr/>
        </p:nvSpPr>
        <p:spPr bwMode="auto">
          <a:xfrm>
            <a:off x="2432050" y="1270000"/>
            <a:ext cx="3503613" cy="336550"/>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DC-DC: </a:t>
            </a:r>
            <a:r>
              <a:rPr lang="sr-Latn-CS" sz="1600"/>
              <a:t>Četvorokvadrantni konvertor</a:t>
            </a:r>
            <a:endParaRPr lang="en-US" b="1">
              <a:solidFill>
                <a:srgbClr val="0066CC"/>
              </a:solidFill>
            </a:endParaRPr>
          </a:p>
        </p:txBody>
      </p:sp>
      <p:grpSp>
        <p:nvGrpSpPr>
          <p:cNvPr id="2" name="Group 122"/>
          <p:cNvGrpSpPr>
            <a:grpSpLocks noChangeAspect="1"/>
          </p:cNvGrpSpPr>
          <p:nvPr/>
        </p:nvGrpSpPr>
        <p:grpSpPr bwMode="auto">
          <a:xfrm>
            <a:off x="2224088" y="1971675"/>
            <a:ext cx="4168775" cy="2843213"/>
            <a:chOff x="3738" y="6778"/>
            <a:chExt cx="4396" cy="2996"/>
          </a:xfrm>
        </p:grpSpPr>
        <p:grpSp>
          <p:nvGrpSpPr>
            <p:cNvPr id="3" name="Group 123"/>
            <p:cNvGrpSpPr>
              <a:grpSpLocks noChangeAspect="1"/>
            </p:cNvGrpSpPr>
            <p:nvPr/>
          </p:nvGrpSpPr>
          <p:grpSpPr bwMode="auto">
            <a:xfrm>
              <a:off x="3738" y="7002"/>
              <a:ext cx="4270" cy="2445"/>
              <a:chOff x="2520" y="6400"/>
              <a:chExt cx="3794" cy="2173"/>
            </a:xfrm>
          </p:grpSpPr>
          <p:sp>
            <p:nvSpPr>
              <p:cNvPr id="33823" name="Line 124"/>
              <p:cNvSpPr>
                <a:spLocks noChangeAspect="1" noChangeShapeType="1"/>
              </p:cNvSpPr>
              <p:nvPr/>
            </p:nvSpPr>
            <p:spPr bwMode="auto">
              <a:xfrm flipH="1">
                <a:off x="3624" y="7513"/>
                <a:ext cx="914" cy="0"/>
              </a:xfrm>
              <a:prstGeom prst="line">
                <a:avLst/>
              </a:prstGeom>
              <a:noFill/>
              <a:ln w="9525">
                <a:solidFill>
                  <a:srgbClr val="000000"/>
                </a:solidFill>
                <a:round/>
                <a:headEnd/>
                <a:tailEnd/>
              </a:ln>
            </p:spPr>
            <p:txBody>
              <a:bodyPr/>
              <a:lstStyle/>
              <a:p>
                <a:endParaRPr lang="en-US"/>
              </a:p>
            </p:txBody>
          </p:sp>
          <p:sp>
            <p:nvSpPr>
              <p:cNvPr id="33824" name="Line 125"/>
              <p:cNvSpPr>
                <a:spLocks noChangeAspect="1" noChangeShapeType="1"/>
              </p:cNvSpPr>
              <p:nvPr/>
            </p:nvSpPr>
            <p:spPr bwMode="auto">
              <a:xfrm flipH="1">
                <a:off x="2617" y="8565"/>
                <a:ext cx="3395" cy="0"/>
              </a:xfrm>
              <a:prstGeom prst="line">
                <a:avLst/>
              </a:prstGeom>
              <a:noFill/>
              <a:ln w="9525">
                <a:solidFill>
                  <a:srgbClr val="000000"/>
                </a:solidFill>
                <a:round/>
                <a:headEnd/>
                <a:tailEnd/>
              </a:ln>
            </p:spPr>
            <p:txBody>
              <a:bodyPr/>
              <a:lstStyle/>
              <a:p>
                <a:endParaRPr lang="en-US"/>
              </a:p>
            </p:txBody>
          </p:sp>
          <p:sp>
            <p:nvSpPr>
              <p:cNvPr id="33825" name="Line 126"/>
              <p:cNvSpPr>
                <a:spLocks noChangeAspect="1" noChangeShapeType="1"/>
              </p:cNvSpPr>
              <p:nvPr/>
            </p:nvSpPr>
            <p:spPr bwMode="auto">
              <a:xfrm flipH="1">
                <a:off x="2564" y="6427"/>
                <a:ext cx="3471" cy="0"/>
              </a:xfrm>
              <a:prstGeom prst="line">
                <a:avLst/>
              </a:prstGeom>
              <a:noFill/>
              <a:ln w="9525">
                <a:solidFill>
                  <a:srgbClr val="000000"/>
                </a:solidFill>
                <a:round/>
                <a:headEnd/>
                <a:tailEnd/>
              </a:ln>
            </p:spPr>
            <p:txBody>
              <a:bodyPr/>
              <a:lstStyle/>
              <a:p>
                <a:endParaRPr lang="en-US"/>
              </a:p>
            </p:txBody>
          </p:sp>
          <p:sp>
            <p:nvSpPr>
              <p:cNvPr id="33826" name="Oval 127"/>
              <p:cNvSpPr>
                <a:spLocks noChangeAspect="1" noChangeArrowheads="1"/>
              </p:cNvSpPr>
              <p:nvPr/>
            </p:nvSpPr>
            <p:spPr bwMode="auto">
              <a:xfrm>
                <a:off x="2520" y="6400"/>
                <a:ext cx="33" cy="3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3827" name="Oval 128"/>
              <p:cNvSpPr>
                <a:spLocks noChangeAspect="1" noChangeArrowheads="1"/>
              </p:cNvSpPr>
              <p:nvPr/>
            </p:nvSpPr>
            <p:spPr bwMode="auto">
              <a:xfrm>
                <a:off x="2600" y="8538"/>
                <a:ext cx="33" cy="3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3828" name="Line 129"/>
              <p:cNvSpPr>
                <a:spLocks noChangeAspect="1" noChangeShapeType="1"/>
              </p:cNvSpPr>
              <p:nvPr/>
            </p:nvSpPr>
            <p:spPr bwMode="auto">
              <a:xfrm>
                <a:off x="2847" y="7381"/>
                <a:ext cx="274" cy="0"/>
              </a:xfrm>
              <a:prstGeom prst="line">
                <a:avLst/>
              </a:prstGeom>
              <a:noFill/>
              <a:ln w="9525">
                <a:solidFill>
                  <a:srgbClr val="000000"/>
                </a:solidFill>
                <a:round/>
                <a:headEnd/>
                <a:tailEnd/>
              </a:ln>
            </p:spPr>
            <p:txBody>
              <a:bodyPr/>
              <a:lstStyle/>
              <a:p>
                <a:endParaRPr lang="en-US"/>
              </a:p>
            </p:txBody>
          </p:sp>
          <p:sp>
            <p:nvSpPr>
              <p:cNvPr id="33829" name="Line 130"/>
              <p:cNvSpPr>
                <a:spLocks noChangeAspect="1" noChangeShapeType="1"/>
              </p:cNvSpPr>
              <p:nvPr/>
            </p:nvSpPr>
            <p:spPr bwMode="auto">
              <a:xfrm>
                <a:off x="2847" y="7442"/>
                <a:ext cx="274" cy="0"/>
              </a:xfrm>
              <a:prstGeom prst="line">
                <a:avLst/>
              </a:prstGeom>
              <a:noFill/>
              <a:ln w="9525">
                <a:solidFill>
                  <a:srgbClr val="000000"/>
                </a:solidFill>
                <a:round/>
                <a:headEnd/>
                <a:tailEnd/>
              </a:ln>
            </p:spPr>
            <p:txBody>
              <a:bodyPr/>
              <a:lstStyle/>
              <a:p>
                <a:endParaRPr lang="en-US"/>
              </a:p>
            </p:txBody>
          </p:sp>
          <p:sp>
            <p:nvSpPr>
              <p:cNvPr id="33830" name="Line 131"/>
              <p:cNvSpPr>
                <a:spLocks noChangeAspect="1" noChangeShapeType="1"/>
              </p:cNvSpPr>
              <p:nvPr/>
            </p:nvSpPr>
            <p:spPr bwMode="auto">
              <a:xfrm>
                <a:off x="2980" y="6427"/>
                <a:ext cx="0" cy="945"/>
              </a:xfrm>
              <a:prstGeom prst="line">
                <a:avLst/>
              </a:prstGeom>
              <a:noFill/>
              <a:ln w="9525">
                <a:solidFill>
                  <a:srgbClr val="000000"/>
                </a:solidFill>
                <a:round/>
                <a:headEnd/>
                <a:tailEnd/>
              </a:ln>
            </p:spPr>
            <p:txBody>
              <a:bodyPr/>
              <a:lstStyle/>
              <a:p>
                <a:endParaRPr lang="en-US"/>
              </a:p>
            </p:txBody>
          </p:sp>
          <p:sp>
            <p:nvSpPr>
              <p:cNvPr id="33831" name="Line 132"/>
              <p:cNvSpPr>
                <a:spLocks noChangeAspect="1" noChangeShapeType="1"/>
              </p:cNvSpPr>
              <p:nvPr/>
            </p:nvSpPr>
            <p:spPr bwMode="auto">
              <a:xfrm>
                <a:off x="2980" y="7451"/>
                <a:ext cx="0" cy="1114"/>
              </a:xfrm>
              <a:prstGeom prst="line">
                <a:avLst/>
              </a:prstGeom>
              <a:noFill/>
              <a:ln w="9525">
                <a:solidFill>
                  <a:srgbClr val="000000"/>
                </a:solidFill>
                <a:round/>
                <a:headEnd/>
                <a:tailEnd/>
              </a:ln>
            </p:spPr>
            <p:txBody>
              <a:bodyPr/>
              <a:lstStyle/>
              <a:p>
                <a:endParaRPr lang="en-US"/>
              </a:p>
            </p:txBody>
          </p:sp>
          <p:grpSp>
            <p:nvGrpSpPr>
              <p:cNvPr id="4" name="Group 133"/>
              <p:cNvGrpSpPr>
                <a:grpSpLocks noChangeAspect="1"/>
              </p:cNvGrpSpPr>
              <p:nvPr/>
            </p:nvGrpSpPr>
            <p:grpSpPr bwMode="auto">
              <a:xfrm rot="5400000">
                <a:off x="3297" y="6834"/>
                <a:ext cx="338" cy="283"/>
                <a:chOff x="3107" y="4983"/>
                <a:chExt cx="536" cy="448"/>
              </a:xfrm>
            </p:grpSpPr>
            <p:sp>
              <p:nvSpPr>
                <p:cNvPr id="33902" name="Line 134"/>
                <p:cNvSpPr>
                  <a:spLocks noChangeAspect="1" noChangeShapeType="1"/>
                </p:cNvSpPr>
                <p:nvPr/>
              </p:nvSpPr>
              <p:spPr bwMode="auto">
                <a:xfrm flipH="1">
                  <a:off x="3141" y="5157"/>
                  <a:ext cx="469" cy="0"/>
                </a:xfrm>
                <a:prstGeom prst="line">
                  <a:avLst/>
                </a:prstGeom>
                <a:noFill/>
                <a:ln w="9525">
                  <a:solidFill>
                    <a:srgbClr val="000000"/>
                  </a:solidFill>
                  <a:round/>
                  <a:headEnd/>
                  <a:tailEnd/>
                </a:ln>
              </p:spPr>
              <p:txBody>
                <a:bodyPr/>
                <a:lstStyle/>
                <a:p>
                  <a:endParaRPr lang="en-US"/>
                </a:p>
              </p:txBody>
            </p:sp>
            <p:sp>
              <p:nvSpPr>
                <p:cNvPr id="33903" name="Line 135"/>
                <p:cNvSpPr>
                  <a:spLocks noChangeAspect="1" noChangeShapeType="1"/>
                </p:cNvSpPr>
                <p:nvPr/>
              </p:nvSpPr>
              <p:spPr bwMode="auto">
                <a:xfrm flipH="1">
                  <a:off x="3494" y="4983"/>
                  <a:ext cx="149" cy="168"/>
                </a:xfrm>
                <a:prstGeom prst="line">
                  <a:avLst/>
                </a:prstGeom>
                <a:noFill/>
                <a:ln w="9525">
                  <a:solidFill>
                    <a:srgbClr val="000000"/>
                  </a:solidFill>
                  <a:round/>
                  <a:headEnd/>
                  <a:tailEnd/>
                </a:ln>
              </p:spPr>
              <p:txBody>
                <a:bodyPr/>
                <a:lstStyle/>
                <a:p>
                  <a:endParaRPr lang="en-US"/>
                </a:p>
              </p:txBody>
            </p:sp>
            <p:sp>
              <p:nvSpPr>
                <p:cNvPr id="33904" name="Line 136"/>
                <p:cNvSpPr>
                  <a:spLocks noChangeAspect="1" noChangeShapeType="1"/>
                </p:cNvSpPr>
                <p:nvPr/>
              </p:nvSpPr>
              <p:spPr bwMode="auto">
                <a:xfrm>
                  <a:off x="3107" y="4983"/>
                  <a:ext cx="149" cy="168"/>
                </a:xfrm>
                <a:prstGeom prst="line">
                  <a:avLst/>
                </a:prstGeom>
                <a:noFill/>
                <a:ln w="9525">
                  <a:solidFill>
                    <a:srgbClr val="000000"/>
                  </a:solidFill>
                  <a:round/>
                  <a:headEnd/>
                  <a:tailEnd/>
                </a:ln>
              </p:spPr>
              <p:txBody>
                <a:bodyPr/>
                <a:lstStyle/>
                <a:p>
                  <a:endParaRPr lang="en-US"/>
                </a:p>
              </p:txBody>
            </p:sp>
            <p:sp>
              <p:nvSpPr>
                <p:cNvPr id="33905" name="Line 137"/>
                <p:cNvSpPr>
                  <a:spLocks noChangeAspect="1" noChangeShapeType="1"/>
                </p:cNvSpPr>
                <p:nvPr/>
              </p:nvSpPr>
              <p:spPr bwMode="auto">
                <a:xfrm flipH="1">
                  <a:off x="3141" y="5211"/>
                  <a:ext cx="469" cy="0"/>
                </a:xfrm>
                <a:prstGeom prst="line">
                  <a:avLst/>
                </a:prstGeom>
                <a:noFill/>
                <a:ln w="9525">
                  <a:solidFill>
                    <a:srgbClr val="000000"/>
                  </a:solidFill>
                  <a:round/>
                  <a:headEnd/>
                  <a:tailEnd/>
                </a:ln>
              </p:spPr>
              <p:txBody>
                <a:bodyPr/>
                <a:lstStyle/>
                <a:p>
                  <a:endParaRPr lang="en-US"/>
                </a:p>
              </p:txBody>
            </p:sp>
            <p:sp>
              <p:nvSpPr>
                <p:cNvPr id="33906" name="Line 138"/>
                <p:cNvSpPr>
                  <a:spLocks noChangeAspect="1" noChangeShapeType="1"/>
                </p:cNvSpPr>
                <p:nvPr/>
              </p:nvSpPr>
              <p:spPr bwMode="auto">
                <a:xfrm>
                  <a:off x="3362" y="5220"/>
                  <a:ext cx="0" cy="211"/>
                </a:xfrm>
                <a:prstGeom prst="line">
                  <a:avLst/>
                </a:prstGeom>
                <a:noFill/>
                <a:ln w="9525">
                  <a:solidFill>
                    <a:srgbClr val="000000"/>
                  </a:solidFill>
                  <a:round/>
                  <a:headEnd/>
                  <a:tailEnd/>
                </a:ln>
              </p:spPr>
              <p:txBody>
                <a:bodyPr/>
                <a:lstStyle/>
                <a:p>
                  <a:endParaRPr lang="en-US"/>
                </a:p>
              </p:txBody>
            </p:sp>
          </p:grpSp>
          <p:sp>
            <p:nvSpPr>
              <p:cNvPr id="33833" name="Line 139"/>
              <p:cNvSpPr>
                <a:spLocks noChangeAspect="1" noChangeShapeType="1"/>
              </p:cNvSpPr>
              <p:nvPr/>
            </p:nvSpPr>
            <p:spPr bwMode="auto">
              <a:xfrm rot="5400000" flipH="1">
                <a:off x="3357" y="7974"/>
                <a:ext cx="295" cy="0"/>
              </a:xfrm>
              <a:prstGeom prst="line">
                <a:avLst/>
              </a:prstGeom>
              <a:noFill/>
              <a:ln w="9525">
                <a:solidFill>
                  <a:srgbClr val="000000"/>
                </a:solidFill>
                <a:round/>
                <a:headEnd/>
                <a:tailEnd/>
              </a:ln>
            </p:spPr>
            <p:txBody>
              <a:bodyPr/>
              <a:lstStyle/>
              <a:p>
                <a:endParaRPr lang="en-US"/>
              </a:p>
            </p:txBody>
          </p:sp>
          <p:sp>
            <p:nvSpPr>
              <p:cNvPr id="33834" name="Line 140"/>
              <p:cNvSpPr>
                <a:spLocks noChangeAspect="1" noChangeShapeType="1"/>
              </p:cNvSpPr>
              <p:nvPr/>
            </p:nvSpPr>
            <p:spPr bwMode="auto">
              <a:xfrm rot="5400000" flipH="1">
                <a:off x="3515" y="8043"/>
                <a:ext cx="93" cy="106"/>
              </a:xfrm>
              <a:prstGeom prst="line">
                <a:avLst/>
              </a:prstGeom>
              <a:noFill/>
              <a:ln w="9525">
                <a:solidFill>
                  <a:srgbClr val="000000"/>
                </a:solidFill>
                <a:round/>
                <a:headEnd/>
                <a:tailEnd/>
              </a:ln>
            </p:spPr>
            <p:txBody>
              <a:bodyPr/>
              <a:lstStyle/>
              <a:p>
                <a:endParaRPr lang="en-US"/>
              </a:p>
            </p:txBody>
          </p:sp>
          <p:sp>
            <p:nvSpPr>
              <p:cNvPr id="33835" name="Line 141"/>
              <p:cNvSpPr>
                <a:spLocks noChangeAspect="1" noChangeShapeType="1"/>
              </p:cNvSpPr>
              <p:nvPr/>
            </p:nvSpPr>
            <p:spPr bwMode="auto">
              <a:xfrm rot="5400000">
                <a:off x="3515" y="7798"/>
                <a:ext cx="94" cy="106"/>
              </a:xfrm>
              <a:prstGeom prst="line">
                <a:avLst/>
              </a:prstGeom>
              <a:noFill/>
              <a:ln w="9525">
                <a:solidFill>
                  <a:srgbClr val="000000"/>
                </a:solidFill>
                <a:round/>
                <a:headEnd/>
                <a:tailEnd/>
              </a:ln>
            </p:spPr>
            <p:txBody>
              <a:bodyPr/>
              <a:lstStyle/>
              <a:p>
                <a:endParaRPr lang="en-US"/>
              </a:p>
            </p:txBody>
          </p:sp>
          <p:sp>
            <p:nvSpPr>
              <p:cNvPr id="33836" name="Line 142"/>
              <p:cNvSpPr>
                <a:spLocks noChangeAspect="1" noChangeShapeType="1"/>
              </p:cNvSpPr>
              <p:nvPr/>
            </p:nvSpPr>
            <p:spPr bwMode="auto">
              <a:xfrm rot="5400000" flipH="1">
                <a:off x="3323" y="7974"/>
                <a:ext cx="295" cy="0"/>
              </a:xfrm>
              <a:prstGeom prst="line">
                <a:avLst/>
              </a:prstGeom>
              <a:noFill/>
              <a:ln w="9525">
                <a:solidFill>
                  <a:srgbClr val="000000"/>
                </a:solidFill>
                <a:round/>
                <a:headEnd/>
                <a:tailEnd/>
              </a:ln>
            </p:spPr>
            <p:txBody>
              <a:bodyPr/>
              <a:lstStyle/>
              <a:p>
                <a:endParaRPr lang="en-US"/>
              </a:p>
            </p:txBody>
          </p:sp>
          <p:sp>
            <p:nvSpPr>
              <p:cNvPr id="33837" name="Line 143"/>
              <p:cNvSpPr>
                <a:spLocks noChangeAspect="1" noChangeShapeType="1"/>
              </p:cNvSpPr>
              <p:nvPr/>
            </p:nvSpPr>
            <p:spPr bwMode="auto">
              <a:xfrm rot="5400000">
                <a:off x="3399" y="7898"/>
                <a:ext cx="0" cy="133"/>
              </a:xfrm>
              <a:prstGeom prst="line">
                <a:avLst/>
              </a:prstGeom>
              <a:noFill/>
              <a:ln w="9525">
                <a:solidFill>
                  <a:srgbClr val="000000"/>
                </a:solidFill>
                <a:round/>
                <a:headEnd/>
                <a:tailEnd/>
              </a:ln>
            </p:spPr>
            <p:txBody>
              <a:bodyPr/>
              <a:lstStyle/>
              <a:p>
                <a:endParaRPr lang="en-US"/>
              </a:p>
            </p:txBody>
          </p:sp>
          <p:sp>
            <p:nvSpPr>
              <p:cNvPr id="33838" name="Line 144"/>
              <p:cNvSpPr>
                <a:spLocks noChangeAspect="1" noChangeShapeType="1"/>
              </p:cNvSpPr>
              <p:nvPr/>
            </p:nvSpPr>
            <p:spPr bwMode="auto">
              <a:xfrm>
                <a:off x="4066" y="8158"/>
                <a:ext cx="0" cy="405"/>
              </a:xfrm>
              <a:prstGeom prst="line">
                <a:avLst/>
              </a:prstGeom>
              <a:noFill/>
              <a:ln w="9525">
                <a:solidFill>
                  <a:srgbClr val="000000"/>
                </a:solidFill>
                <a:round/>
                <a:headEnd/>
                <a:tailEnd/>
              </a:ln>
            </p:spPr>
            <p:txBody>
              <a:bodyPr/>
              <a:lstStyle/>
              <a:p>
                <a:endParaRPr lang="en-US"/>
              </a:p>
            </p:txBody>
          </p:sp>
          <p:sp>
            <p:nvSpPr>
              <p:cNvPr id="33839" name="Line 145"/>
              <p:cNvSpPr>
                <a:spLocks noChangeAspect="1" noChangeShapeType="1"/>
              </p:cNvSpPr>
              <p:nvPr/>
            </p:nvSpPr>
            <p:spPr bwMode="auto">
              <a:xfrm>
                <a:off x="4066" y="7096"/>
                <a:ext cx="0" cy="903"/>
              </a:xfrm>
              <a:prstGeom prst="line">
                <a:avLst/>
              </a:prstGeom>
              <a:noFill/>
              <a:ln w="9525">
                <a:solidFill>
                  <a:srgbClr val="000000"/>
                </a:solidFill>
                <a:round/>
                <a:headEnd/>
                <a:tailEnd/>
              </a:ln>
            </p:spPr>
            <p:txBody>
              <a:bodyPr/>
              <a:lstStyle/>
              <a:p>
                <a:endParaRPr lang="en-US"/>
              </a:p>
            </p:txBody>
          </p:sp>
          <p:grpSp>
            <p:nvGrpSpPr>
              <p:cNvPr id="5" name="Group 146"/>
              <p:cNvGrpSpPr>
                <a:grpSpLocks noChangeAspect="1"/>
              </p:cNvGrpSpPr>
              <p:nvPr/>
            </p:nvGrpSpPr>
            <p:grpSpPr bwMode="auto">
              <a:xfrm flipH="1" flipV="1">
                <a:off x="3983" y="8008"/>
                <a:ext cx="161" cy="150"/>
                <a:chOff x="4438" y="4858"/>
                <a:chExt cx="406" cy="378"/>
              </a:xfrm>
            </p:grpSpPr>
            <p:sp>
              <p:nvSpPr>
                <p:cNvPr id="33898" name="Line 147"/>
                <p:cNvSpPr>
                  <a:spLocks noChangeAspect="1" noChangeShapeType="1"/>
                </p:cNvSpPr>
                <p:nvPr/>
              </p:nvSpPr>
              <p:spPr bwMode="auto">
                <a:xfrm>
                  <a:off x="4452" y="4858"/>
                  <a:ext cx="378" cy="0"/>
                </a:xfrm>
                <a:prstGeom prst="line">
                  <a:avLst/>
                </a:prstGeom>
                <a:noFill/>
                <a:ln w="9525">
                  <a:solidFill>
                    <a:srgbClr val="000000"/>
                  </a:solidFill>
                  <a:round/>
                  <a:headEnd/>
                  <a:tailEnd/>
                </a:ln>
              </p:spPr>
              <p:txBody>
                <a:bodyPr/>
                <a:lstStyle/>
                <a:p>
                  <a:endParaRPr lang="en-US"/>
                </a:p>
              </p:txBody>
            </p:sp>
            <p:sp>
              <p:nvSpPr>
                <p:cNvPr id="33899" name="Line 148"/>
                <p:cNvSpPr>
                  <a:spLocks noChangeAspect="1" noChangeShapeType="1"/>
                </p:cNvSpPr>
                <p:nvPr/>
              </p:nvSpPr>
              <p:spPr bwMode="auto">
                <a:xfrm>
                  <a:off x="4438" y="4858"/>
                  <a:ext cx="210" cy="378"/>
                </a:xfrm>
                <a:prstGeom prst="line">
                  <a:avLst/>
                </a:prstGeom>
                <a:noFill/>
                <a:ln w="9525">
                  <a:solidFill>
                    <a:srgbClr val="000000"/>
                  </a:solidFill>
                  <a:round/>
                  <a:headEnd/>
                  <a:tailEnd/>
                </a:ln>
              </p:spPr>
              <p:txBody>
                <a:bodyPr/>
                <a:lstStyle/>
                <a:p>
                  <a:endParaRPr lang="en-US"/>
                </a:p>
              </p:txBody>
            </p:sp>
            <p:sp>
              <p:nvSpPr>
                <p:cNvPr id="33900" name="Line 149"/>
                <p:cNvSpPr>
                  <a:spLocks noChangeAspect="1" noChangeShapeType="1"/>
                </p:cNvSpPr>
                <p:nvPr/>
              </p:nvSpPr>
              <p:spPr bwMode="auto">
                <a:xfrm flipH="1">
                  <a:off x="4634" y="4858"/>
                  <a:ext cx="210" cy="378"/>
                </a:xfrm>
                <a:prstGeom prst="line">
                  <a:avLst/>
                </a:prstGeom>
                <a:noFill/>
                <a:ln w="9525">
                  <a:solidFill>
                    <a:srgbClr val="000000"/>
                  </a:solidFill>
                  <a:round/>
                  <a:headEnd/>
                  <a:tailEnd/>
                </a:ln>
              </p:spPr>
              <p:txBody>
                <a:bodyPr/>
                <a:lstStyle/>
                <a:p>
                  <a:endParaRPr lang="en-US"/>
                </a:p>
              </p:txBody>
            </p:sp>
            <p:sp>
              <p:nvSpPr>
                <p:cNvPr id="33901" name="Line 150"/>
                <p:cNvSpPr>
                  <a:spLocks noChangeAspect="1" noChangeShapeType="1"/>
                </p:cNvSpPr>
                <p:nvPr/>
              </p:nvSpPr>
              <p:spPr bwMode="auto">
                <a:xfrm>
                  <a:off x="4452" y="5236"/>
                  <a:ext cx="392" cy="0"/>
                </a:xfrm>
                <a:prstGeom prst="line">
                  <a:avLst/>
                </a:prstGeom>
                <a:noFill/>
                <a:ln w="9525">
                  <a:solidFill>
                    <a:srgbClr val="000000"/>
                  </a:solidFill>
                  <a:round/>
                  <a:headEnd/>
                  <a:tailEnd/>
                </a:ln>
              </p:spPr>
              <p:txBody>
                <a:bodyPr/>
                <a:lstStyle/>
                <a:p>
                  <a:endParaRPr lang="en-US"/>
                </a:p>
              </p:txBody>
            </p:sp>
          </p:grpSp>
          <p:sp>
            <p:nvSpPr>
              <p:cNvPr id="33841" name="Line 151"/>
              <p:cNvSpPr>
                <a:spLocks noChangeAspect="1" noChangeShapeType="1"/>
              </p:cNvSpPr>
              <p:nvPr/>
            </p:nvSpPr>
            <p:spPr bwMode="auto">
              <a:xfrm>
                <a:off x="4070" y="6427"/>
                <a:ext cx="0" cy="507"/>
              </a:xfrm>
              <a:prstGeom prst="line">
                <a:avLst/>
              </a:prstGeom>
              <a:noFill/>
              <a:ln w="9525">
                <a:solidFill>
                  <a:srgbClr val="000000"/>
                </a:solidFill>
                <a:round/>
                <a:headEnd/>
                <a:tailEnd/>
              </a:ln>
            </p:spPr>
            <p:txBody>
              <a:bodyPr/>
              <a:lstStyle/>
              <a:p>
                <a:endParaRPr lang="en-US"/>
              </a:p>
            </p:txBody>
          </p:sp>
          <p:grpSp>
            <p:nvGrpSpPr>
              <p:cNvPr id="6" name="Group 152"/>
              <p:cNvGrpSpPr>
                <a:grpSpLocks noChangeAspect="1"/>
              </p:cNvGrpSpPr>
              <p:nvPr/>
            </p:nvGrpSpPr>
            <p:grpSpPr bwMode="auto">
              <a:xfrm>
                <a:off x="3987" y="6945"/>
                <a:ext cx="161" cy="153"/>
                <a:chOff x="4290" y="6790"/>
                <a:chExt cx="195" cy="184"/>
              </a:xfrm>
            </p:grpSpPr>
            <p:sp>
              <p:nvSpPr>
                <p:cNvPr id="33894" name="Line 153"/>
                <p:cNvSpPr>
                  <a:spLocks noChangeAspect="1" noChangeShapeType="1"/>
                </p:cNvSpPr>
                <p:nvPr/>
              </p:nvSpPr>
              <p:spPr bwMode="auto">
                <a:xfrm flipH="1" flipV="1">
                  <a:off x="4297" y="6974"/>
                  <a:ext cx="181" cy="0"/>
                </a:xfrm>
                <a:prstGeom prst="line">
                  <a:avLst/>
                </a:prstGeom>
                <a:noFill/>
                <a:ln w="9525">
                  <a:solidFill>
                    <a:srgbClr val="000000"/>
                  </a:solidFill>
                  <a:round/>
                  <a:headEnd/>
                  <a:tailEnd/>
                </a:ln>
              </p:spPr>
              <p:txBody>
                <a:bodyPr/>
                <a:lstStyle/>
                <a:p>
                  <a:endParaRPr lang="en-US"/>
                </a:p>
              </p:txBody>
            </p:sp>
            <p:sp>
              <p:nvSpPr>
                <p:cNvPr id="33895" name="Line 154"/>
                <p:cNvSpPr>
                  <a:spLocks noChangeAspect="1" noChangeShapeType="1"/>
                </p:cNvSpPr>
                <p:nvPr/>
              </p:nvSpPr>
              <p:spPr bwMode="auto">
                <a:xfrm flipH="1" flipV="1">
                  <a:off x="4384" y="6792"/>
                  <a:ext cx="101" cy="182"/>
                </a:xfrm>
                <a:prstGeom prst="line">
                  <a:avLst/>
                </a:prstGeom>
                <a:noFill/>
                <a:ln w="9525">
                  <a:solidFill>
                    <a:srgbClr val="000000"/>
                  </a:solidFill>
                  <a:round/>
                  <a:headEnd/>
                  <a:tailEnd/>
                </a:ln>
              </p:spPr>
              <p:txBody>
                <a:bodyPr/>
                <a:lstStyle/>
                <a:p>
                  <a:endParaRPr lang="en-US"/>
                </a:p>
              </p:txBody>
            </p:sp>
            <p:sp>
              <p:nvSpPr>
                <p:cNvPr id="33896" name="Line 155"/>
                <p:cNvSpPr>
                  <a:spLocks noChangeAspect="1" noChangeShapeType="1"/>
                </p:cNvSpPr>
                <p:nvPr/>
              </p:nvSpPr>
              <p:spPr bwMode="auto">
                <a:xfrm flipV="1">
                  <a:off x="4290" y="6790"/>
                  <a:ext cx="101" cy="182"/>
                </a:xfrm>
                <a:prstGeom prst="line">
                  <a:avLst/>
                </a:prstGeom>
                <a:noFill/>
                <a:ln w="9525">
                  <a:solidFill>
                    <a:srgbClr val="000000"/>
                  </a:solidFill>
                  <a:round/>
                  <a:headEnd/>
                  <a:tailEnd/>
                </a:ln>
              </p:spPr>
              <p:txBody>
                <a:bodyPr/>
                <a:lstStyle/>
                <a:p>
                  <a:endParaRPr lang="en-US"/>
                </a:p>
              </p:txBody>
            </p:sp>
            <p:sp>
              <p:nvSpPr>
                <p:cNvPr id="33897" name="Line 156"/>
                <p:cNvSpPr>
                  <a:spLocks noChangeAspect="1" noChangeShapeType="1"/>
                </p:cNvSpPr>
                <p:nvPr/>
              </p:nvSpPr>
              <p:spPr bwMode="auto">
                <a:xfrm flipH="1" flipV="1">
                  <a:off x="4290" y="6792"/>
                  <a:ext cx="188" cy="0"/>
                </a:xfrm>
                <a:prstGeom prst="line">
                  <a:avLst/>
                </a:prstGeom>
                <a:noFill/>
                <a:ln w="9525">
                  <a:solidFill>
                    <a:srgbClr val="000000"/>
                  </a:solidFill>
                  <a:round/>
                  <a:headEnd/>
                  <a:tailEnd/>
                </a:ln>
              </p:spPr>
              <p:txBody>
                <a:bodyPr/>
                <a:lstStyle/>
                <a:p>
                  <a:endParaRPr lang="en-US"/>
                </a:p>
              </p:txBody>
            </p:sp>
          </p:grpSp>
          <p:sp>
            <p:nvSpPr>
              <p:cNvPr id="33843" name="Line 157"/>
              <p:cNvSpPr>
                <a:spLocks noChangeAspect="1" noChangeShapeType="1"/>
              </p:cNvSpPr>
              <p:nvPr/>
            </p:nvSpPr>
            <p:spPr bwMode="auto">
              <a:xfrm>
                <a:off x="3615" y="7160"/>
                <a:ext cx="0" cy="645"/>
              </a:xfrm>
              <a:prstGeom prst="line">
                <a:avLst/>
              </a:prstGeom>
              <a:noFill/>
              <a:ln w="9525">
                <a:solidFill>
                  <a:srgbClr val="000000"/>
                </a:solidFill>
                <a:round/>
                <a:headEnd/>
                <a:tailEnd/>
              </a:ln>
            </p:spPr>
            <p:txBody>
              <a:bodyPr/>
              <a:lstStyle/>
              <a:p>
                <a:endParaRPr lang="en-US"/>
              </a:p>
            </p:txBody>
          </p:sp>
          <p:sp>
            <p:nvSpPr>
              <p:cNvPr id="33844" name="Line 158"/>
              <p:cNvSpPr>
                <a:spLocks noChangeAspect="1" noChangeShapeType="1"/>
              </p:cNvSpPr>
              <p:nvPr/>
            </p:nvSpPr>
            <p:spPr bwMode="auto">
              <a:xfrm>
                <a:off x="3624" y="8141"/>
                <a:ext cx="0" cy="424"/>
              </a:xfrm>
              <a:prstGeom prst="line">
                <a:avLst/>
              </a:prstGeom>
              <a:noFill/>
              <a:ln w="9525">
                <a:solidFill>
                  <a:srgbClr val="000000"/>
                </a:solidFill>
                <a:round/>
                <a:headEnd/>
                <a:tailEnd/>
              </a:ln>
            </p:spPr>
            <p:txBody>
              <a:bodyPr/>
              <a:lstStyle/>
              <a:p>
                <a:endParaRPr lang="en-US"/>
              </a:p>
            </p:txBody>
          </p:sp>
          <p:sp>
            <p:nvSpPr>
              <p:cNvPr id="33845" name="Line 159"/>
              <p:cNvSpPr>
                <a:spLocks noChangeAspect="1" noChangeShapeType="1"/>
              </p:cNvSpPr>
              <p:nvPr/>
            </p:nvSpPr>
            <p:spPr bwMode="auto">
              <a:xfrm>
                <a:off x="3615" y="6427"/>
                <a:ext cx="0" cy="371"/>
              </a:xfrm>
              <a:prstGeom prst="line">
                <a:avLst/>
              </a:prstGeom>
              <a:noFill/>
              <a:ln w="9525">
                <a:solidFill>
                  <a:srgbClr val="000000"/>
                </a:solidFill>
                <a:round/>
                <a:headEnd/>
                <a:tailEnd/>
              </a:ln>
            </p:spPr>
            <p:txBody>
              <a:bodyPr/>
              <a:lstStyle/>
              <a:p>
                <a:endParaRPr lang="en-US"/>
              </a:p>
            </p:txBody>
          </p:sp>
          <p:sp>
            <p:nvSpPr>
              <p:cNvPr id="33846" name="Oval 160"/>
              <p:cNvSpPr>
                <a:spLocks noChangeAspect="1" noChangeArrowheads="1"/>
              </p:cNvSpPr>
              <p:nvPr/>
            </p:nvSpPr>
            <p:spPr bwMode="auto">
              <a:xfrm>
                <a:off x="3581" y="7478"/>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33847" name="Oval 161"/>
              <p:cNvSpPr>
                <a:spLocks noChangeAspect="1" noChangeArrowheads="1"/>
              </p:cNvSpPr>
              <p:nvPr/>
            </p:nvSpPr>
            <p:spPr bwMode="auto">
              <a:xfrm>
                <a:off x="4040" y="7487"/>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7" name="Group 162"/>
              <p:cNvGrpSpPr>
                <a:grpSpLocks noChangeAspect="1"/>
              </p:cNvGrpSpPr>
              <p:nvPr/>
            </p:nvGrpSpPr>
            <p:grpSpPr bwMode="auto">
              <a:xfrm rot="16200000" flipH="1">
                <a:off x="6004" y="6842"/>
                <a:ext cx="338" cy="283"/>
                <a:chOff x="3107" y="4983"/>
                <a:chExt cx="536" cy="448"/>
              </a:xfrm>
            </p:grpSpPr>
            <p:sp>
              <p:nvSpPr>
                <p:cNvPr id="33889" name="Line 163"/>
                <p:cNvSpPr>
                  <a:spLocks noChangeAspect="1" noChangeShapeType="1"/>
                </p:cNvSpPr>
                <p:nvPr/>
              </p:nvSpPr>
              <p:spPr bwMode="auto">
                <a:xfrm flipH="1">
                  <a:off x="3141" y="5157"/>
                  <a:ext cx="469" cy="0"/>
                </a:xfrm>
                <a:prstGeom prst="line">
                  <a:avLst/>
                </a:prstGeom>
                <a:noFill/>
                <a:ln w="9525">
                  <a:solidFill>
                    <a:srgbClr val="000000"/>
                  </a:solidFill>
                  <a:round/>
                  <a:headEnd/>
                  <a:tailEnd/>
                </a:ln>
              </p:spPr>
              <p:txBody>
                <a:bodyPr/>
                <a:lstStyle/>
                <a:p>
                  <a:endParaRPr lang="en-US"/>
                </a:p>
              </p:txBody>
            </p:sp>
            <p:sp>
              <p:nvSpPr>
                <p:cNvPr id="33890" name="Line 164"/>
                <p:cNvSpPr>
                  <a:spLocks noChangeAspect="1" noChangeShapeType="1"/>
                </p:cNvSpPr>
                <p:nvPr/>
              </p:nvSpPr>
              <p:spPr bwMode="auto">
                <a:xfrm flipH="1">
                  <a:off x="3494" y="4983"/>
                  <a:ext cx="149" cy="168"/>
                </a:xfrm>
                <a:prstGeom prst="line">
                  <a:avLst/>
                </a:prstGeom>
                <a:noFill/>
                <a:ln w="9525">
                  <a:solidFill>
                    <a:srgbClr val="000000"/>
                  </a:solidFill>
                  <a:round/>
                  <a:headEnd/>
                  <a:tailEnd/>
                </a:ln>
              </p:spPr>
              <p:txBody>
                <a:bodyPr/>
                <a:lstStyle/>
                <a:p>
                  <a:endParaRPr lang="en-US"/>
                </a:p>
              </p:txBody>
            </p:sp>
            <p:sp>
              <p:nvSpPr>
                <p:cNvPr id="33891" name="Line 165"/>
                <p:cNvSpPr>
                  <a:spLocks noChangeAspect="1" noChangeShapeType="1"/>
                </p:cNvSpPr>
                <p:nvPr/>
              </p:nvSpPr>
              <p:spPr bwMode="auto">
                <a:xfrm>
                  <a:off x="3107" y="4983"/>
                  <a:ext cx="149" cy="168"/>
                </a:xfrm>
                <a:prstGeom prst="line">
                  <a:avLst/>
                </a:prstGeom>
                <a:noFill/>
                <a:ln w="9525">
                  <a:solidFill>
                    <a:srgbClr val="000000"/>
                  </a:solidFill>
                  <a:round/>
                  <a:headEnd/>
                  <a:tailEnd/>
                </a:ln>
              </p:spPr>
              <p:txBody>
                <a:bodyPr/>
                <a:lstStyle/>
                <a:p>
                  <a:endParaRPr lang="en-US"/>
                </a:p>
              </p:txBody>
            </p:sp>
            <p:sp>
              <p:nvSpPr>
                <p:cNvPr id="33892" name="Line 166"/>
                <p:cNvSpPr>
                  <a:spLocks noChangeAspect="1" noChangeShapeType="1"/>
                </p:cNvSpPr>
                <p:nvPr/>
              </p:nvSpPr>
              <p:spPr bwMode="auto">
                <a:xfrm flipH="1">
                  <a:off x="3141" y="5211"/>
                  <a:ext cx="469" cy="0"/>
                </a:xfrm>
                <a:prstGeom prst="line">
                  <a:avLst/>
                </a:prstGeom>
                <a:noFill/>
                <a:ln w="9525">
                  <a:solidFill>
                    <a:srgbClr val="000000"/>
                  </a:solidFill>
                  <a:round/>
                  <a:headEnd/>
                  <a:tailEnd/>
                </a:ln>
              </p:spPr>
              <p:txBody>
                <a:bodyPr/>
                <a:lstStyle/>
                <a:p>
                  <a:endParaRPr lang="en-US"/>
                </a:p>
              </p:txBody>
            </p:sp>
            <p:sp>
              <p:nvSpPr>
                <p:cNvPr id="33893" name="Line 167"/>
                <p:cNvSpPr>
                  <a:spLocks noChangeAspect="1" noChangeShapeType="1"/>
                </p:cNvSpPr>
                <p:nvPr/>
              </p:nvSpPr>
              <p:spPr bwMode="auto">
                <a:xfrm>
                  <a:off x="3362" y="5220"/>
                  <a:ext cx="0" cy="211"/>
                </a:xfrm>
                <a:prstGeom prst="line">
                  <a:avLst/>
                </a:prstGeom>
                <a:noFill/>
                <a:ln w="9525">
                  <a:solidFill>
                    <a:srgbClr val="000000"/>
                  </a:solidFill>
                  <a:round/>
                  <a:headEnd/>
                  <a:tailEnd/>
                </a:ln>
              </p:spPr>
              <p:txBody>
                <a:bodyPr/>
                <a:lstStyle/>
                <a:p>
                  <a:endParaRPr lang="en-US"/>
                </a:p>
              </p:txBody>
            </p:sp>
          </p:grpSp>
          <p:sp>
            <p:nvSpPr>
              <p:cNvPr id="33849" name="Line 168"/>
              <p:cNvSpPr>
                <a:spLocks noChangeAspect="1" noChangeShapeType="1"/>
              </p:cNvSpPr>
              <p:nvPr/>
            </p:nvSpPr>
            <p:spPr bwMode="auto">
              <a:xfrm rot="-5400000">
                <a:off x="5985" y="7982"/>
                <a:ext cx="296" cy="0"/>
              </a:xfrm>
              <a:prstGeom prst="line">
                <a:avLst/>
              </a:prstGeom>
              <a:noFill/>
              <a:ln w="9525">
                <a:solidFill>
                  <a:srgbClr val="000000"/>
                </a:solidFill>
                <a:round/>
                <a:headEnd/>
                <a:tailEnd/>
              </a:ln>
            </p:spPr>
            <p:txBody>
              <a:bodyPr/>
              <a:lstStyle/>
              <a:p>
                <a:endParaRPr lang="en-US"/>
              </a:p>
            </p:txBody>
          </p:sp>
          <p:sp>
            <p:nvSpPr>
              <p:cNvPr id="33850" name="Line 169"/>
              <p:cNvSpPr>
                <a:spLocks noChangeAspect="1" noChangeShapeType="1"/>
              </p:cNvSpPr>
              <p:nvPr/>
            </p:nvSpPr>
            <p:spPr bwMode="auto">
              <a:xfrm rot="-5400000">
                <a:off x="6028" y="8051"/>
                <a:ext cx="93" cy="106"/>
              </a:xfrm>
              <a:prstGeom prst="line">
                <a:avLst/>
              </a:prstGeom>
              <a:noFill/>
              <a:ln w="9525">
                <a:solidFill>
                  <a:srgbClr val="000000"/>
                </a:solidFill>
                <a:round/>
                <a:headEnd/>
                <a:tailEnd/>
              </a:ln>
            </p:spPr>
            <p:txBody>
              <a:bodyPr/>
              <a:lstStyle/>
              <a:p>
                <a:endParaRPr lang="en-US"/>
              </a:p>
            </p:txBody>
          </p:sp>
          <p:sp>
            <p:nvSpPr>
              <p:cNvPr id="33851" name="Line 170"/>
              <p:cNvSpPr>
                <a:spLocks noChangeAspect="1" noChangeShapeType="1"/>
              </p:cNvSpPr>
              <p:nvPr/>
            </p:nvSpPr>
            <p:spPr bwMode="auto">
              <a:xfrm rot="16200000" flipH="1">
                <a:off x="6028" y="7806"/>
                <a:ext cx="94" cy="106"/>
              </a:xfrm>
              <a:prstGeom prst="line">
                <a:avLst/>
              </a:prstGeom>
              <a:noFill/>
              <a:ln w="9525">
                <a:solidFill>
                  <a:srgbClr val="000000"/>
                </a:solidFill>
                <a:round/>
                <a:headEnd/>
                <a:tailEnd/>
              </a:ln>
            </p:spPr>
            <p:txBody>
              <a:bodyPr/>
              <a:lstStyle/>
              <a:p>
                <a:endParaRPr lang="en-US"/>
              </a:p>
            </p:txBody>
          </p:sp>
          <p:sp>
            <p:nvSpPr>
              <p:cNvPr id="33852" name="Line 171"/>
              <p:cNvSpPr>
                <a:spLocks noChangeAspect="1" noChangeShapeType="1"/>
              </p:cNvSpPr>
              <p:nvPr/>
            </p:nvSpPr>
            <p:spPr bwMode="auto">
              <a:xfrm rot="-5400000">
                <a:off x="6019" y="7982"/>
                <a:ext cx="296" cy="0"/>
              </a:xfrm>
              <a:prstGeom prst="line">
                <a:avLst/>
              </a:prstGeom>
              <a:noFill/>
              <a:ln w="9525">
                <a:solidFill>
                  <a:srgbClr val="000000"/>
                </a:solidFill>
                <a:round/>
                <a:headEnd/>
                <a:tailEnd/>
              </a:ln>
            </p:spPr>
            <p:txBody>
              <a:bodyPr/>
              <a:lstStyle/>
              <a:p>
                <a:endParaRPr lang="en-US"/>
              </a:p>
            </p:txBody>
          </p:sp>
          <p:sp>
            <p:nvSpPr>
              <p:cNvPr id="33853" name="Line 172"/>
              <p:cNvSpPr>
                <a:spLocks noChangeAspect="1" noChangeShapeType="1"/>
              </p:cNvSpPr>
              <p:nvPr/>
            </p:nvSpPr>
            <p:spPr bwMode="auto">
              <a:xfrm rot="16200000" flipH="1">
                <a:off x="6240" y="7906"/>
                <a:ext cx="0" cy="133"/>
              </a:xfrm>
              <a:prstGeom prst="line">
                <a:avLst/>
              </a:prstGeom>
              <a:noFill/>
              <a:ln w="9525">
                <a:solidFill>
                  <a:srgbClr val="000000"/>
                </a:solidFill>
                <a:round/>
                <a:headEnd/>
                <a:tailEnd/>
              </a:ln>
            </p:spPr>
            <p:txBody>
              <a:bodyPr/>
              <a:lstStyle/>
              <a:p>
                <a:endParaRPr lang="en-US"/>
              </a:p>
            </p:txBody>
          </p:sp>
          <p:sp>
            <p:nvSpPr>
              <p:cNvPr id="33854" name="Line 173"/>
              <p:cNvSpPr>
                <a:spLocks noChangeAspect="1" noChangeShapeType="1"/>
              </p:cNvSpPr>
              <p:nvPr/>
            </p:nvSpPr>
            <p:spPr bwMode="auto">
              <a:xfrm flipH="1">
                <a:off x="5572" y="8166"/>
                <a:ext cx="0" cy="405"/>
              </a:xfrm>
              <a:prstGeom prst="line">
                <a:avLst/>
              </a:prstGeom>
              <a:noFill/>
              <a:ln w="9525">
                <a:solidFill>
                  <a:srgbClr val="000000"/>
                </a:solidFill>
                <a:round/>
                <a:headEnd/>
                <a:tailEnd/>
              </a:ln>
            </p:spPr>
            <p:txBody>
              <a:bodyPr/>
              <a:lstStyle/>
              <a:p>
                <a:endParaRPr lang="en-US"/>
              </a:p>
            </p:txBody>
          </p:sp>
          <p:sp>
            <p:nvSpPr>
              <p:cNvPr id="33855" name="Line 174"/>
              <p:cNvSpPr>
                <a:spLocks noChangeAspect="1" noChangeShapeType="1"/>
              </p:cNvSpPr>
              <p:nvPr/>
            </p:nvSpPr>
            <p:spPr bwMode="auto">
              <a:xfrm flipH="1">
                <a:off x="5572" y="7096"/>
                <a:ext cx="0" cy="911"/>
              </a:xfrm>
              <a:prstGeom prst="line">
                <a:avLst/>
              </a:prstGeom>
              <a:noFill/>
              <a:ln w="9525">
                <a:solidFill>
                  <a:srgbClr val="000000"/>
                </a:solidFill>
                <a:round/>
                <a:headEnd/>
                <a:tailEnd/>
              </a:ln>
            </p:spPr>
            <p:txBody>
              <a:bodyPr/>
              <a:lstStyle/>
              <a:p>
                <a:endParaRPr lang="en-US"/>
              </a:p>
            </p:txBody>
          </p:sp>
          <p:grpSp>
            <p:nvGrpSpPr>
              <p:cNvPr id="8" name="Group 175"/>
              <p:cNvGrpSpPr>
                <a:grpSpLocks noChangeAspect="1"/>
              </p:cNvGrpSpPr>
              <p:nvPr/>
            </p:nvGrpSpPr>
            <p:grpSpPr bwMode="auto">
              <a:xfrm flipV="1">
                <a:off x="5494" y="8016"/>
                <a:ext cx="160" cy="150"/>
                <a:chOff x="4438" y="4858"/>
                <a:chExt cx="406" cy="378"/>
              </a:xfrm>
            </p:grpSpPr>
            <p:sp>
              <p:nvSpPr>
                <p:cNvPr id="33885" name="Line 176"/>
                <p:cNvSpPr>
                  <a:spLocks noChangeAspect="1" noChangeShapeType="1"/>
                </p:cNvSpPr>
                <p:nvPr/>
              </p:nvSpPr>
              <p:spPr bwMode="auto">
                <a:xfrm>
                  <a:off x="4452" y="4858"/>
                  <a:ext cx="378" cy="0"/>
                </a:xfrm>
                <a:prstGeom prst="line">
                  <a:avLst/>
                </a:prstGeom>
                <a:noFill/>
                <a:ln w="9525">
                  <a:solidFill>
                    <a:srgbClr val="000000"/>
                  </a:solidFill>
                  <a:round/>
                  <a:headEnd/>
                  <a:tailEnd/>
                </a:ln>
              </p:spPr>
              <p:txBody>
                <a:bodyPr/>
                <a:lstStyle/>
                <a:p>
                  <a:endParaRPr lang="en-US"/>
                </a:p>
              </p:txBody>
            </p:sp>
            <p:sp>
              <p:nvSpPr>
                <p:cNvPr id="33886" name="Line 177"/>
                <p:cNvSpPr>
                  <a:spLocks noChangeAspect="1" noChangeShapeType="1"/>
                </p:cNvSpPr>
                <p:nvPr/>
              </p:nvSpPr>
              <p:spPr bwMode="auto">
                <a:xfrm>
                  <a:off x="4438" y="4858"/>
                  <a:ext cx="210" cy="378"/>
                </a:xfrm>
                <a:prstGeom prst="line">
                  <a:avLst/>
                </a:prstGeom>
                <a:noFill/>
                <a:ln w="9525">
                  <a:solidFill>
                    <a:srgbClr val="000000"/>
                  </a:solidFill>
                  <a:round/>
                  <a:headEnd/>
                  <a:tailEnd/>
                </a:ln>
              </p:spPr>
              <p:txBody>
                <a:bodyPr/>
                <a:lstStyle/>
                <a:p>
                  <a:endParaRPr lang="en-US"/>
                </a:p>
              </p:txBody>
            </p:sp>
            <p:sp>
              <p:nvSpPr>
                <p:cNvPr id="33887" name="Line 178"/>
                <p:cNvSpPr>
                  <a:spLocks noChangeAspect="1" noChangeShapeType="1"/>
                </p:cNvSpPr>
                <p:nvPr/>
              </p:nvSpPr>
              <p:spPr bwMode="auto">
                <a:xfrm flipH="1">
                  <a:off x="4634" y="4858"/>
                  <a:ext cx="210" cy="378"/>
                </a:xfrm>
                <a:prstGeom prst="line">
                  <a:avLst/>
                </a:prstGeom>
                <a:noFill/>
                <a:ln w="9525">
                  <a:solidFill>
                    <a:srgbClr val="000000"/>
                  </a:solidFill>
                  <a:round/>
                  <a:headEnd/>
                  <a:tailEnd/>
                </a:ln>
              </p:spPr>
              <p:txBody>
                <a:bodyPr/>
                <a:lstStyle/>
                <a:p>
                  <a:endParaRPr lang="en-US"/>
                </a:p>
              </p:txBody>
            </p:sp>
            <p:sp>
              <p:nvSpPr>
                <p:cNvPr id="33888" name="Line 179"/>
                <p:cNvSpPr>
                  <a:spLocks noChangeAspect="1" noChangeShapeType="1"/>
                </p:cNvSpPr>
                <p:nvPr/>
              </p:nvSpPr>
              <p:spPr bwMode="auto">
                <a:xfrm>
                  <a:off x="4452" y="5236"/>
                  <a:ext cx="392" cy="0"/>
                </a:xfrm>
                <a:prstGeom prst="line">
                  <a:avLst/>
                </a:prstGeom>
                <a:noFill/>
                <a:ln w="9525">
                  <a:solidFill>
                    <a:srgbClr val="000000"/>
                  </a:solidFill>
                  <a:round/>
                  <a:headEnd/>
                  <a:tailEnd/>
                </a:ln>
              </p:spPr>
              <p:txBody>
                <a:bodyPr/>
                <a:lstStyle/>
                <a:p>
                  <a:endParaRPr lang="en-US"/>
                </a:p>
              </p:txBody>
            </p:sp>
          </p:grpSp>
          <p:sp>
            <p:nvSpPr>
              <p:cNvPr id="33857" name="Line 180"/>
              <p:cNvSpPr>
                <a:spLocks noChangeAspect="1" noChangeShapeType="1"/>
              </p:cNvSpPr>
              <p:nvPr/>
            </p:nvSpPr>
            <p:spPr bwMode="auto">
              <a:xfrm flipH="1">
                <a:off x="5582" y="6435"/>
                <a:ext cx="0" cy="533"/>
              </a:xfrm>
              <a:prstGeom prst="line">
                <a:avLst/>
              </a:prstGeom>
              <a:noFill/>
              <a:ln w="9525">
                <a:solidFill>
                  <a:srgbClr val="000000"/>
                </a:solidFill>
                <a:round/>
                <a:headEnd/>
                <a:tailEnd/>
              </a:ln>
            </p:spPr>
            <p:txBody>
              <a:bodyPr/>
              <a:lstStyle/>
              <a:p>
                <a:endParaRPr lang="en-US"/>
              </a:p>
            </p:txBody>
          </p:sp>
          <p:sp>
            <p:nvSpPr>
              <p:cNvPr id="33858" name="Line 181"/>
              <p:cNvSpPr>
                <a:spLocks noChangeAspect="1" noChangeShapeType="1"/>
              </p:cNvSpPr>
              <p:nvPr/>
            </p:nvSpPr>
            <p:spPr bwMode="auto">
              <a:xfrm flipH="1">
                <a:off x="6022" y="7168"/>
                <a:ext cx="0" cy="645"/>
              </a:xfrm>
              <a:prstGeom prst="line">
                <a:avLst/>
              </a:prstGeom>
              <a:noFill/>
              <a:ln w="9525">
                <a:solidFill>
                  <a:srgbClr val="000000"/>
                </a:solidFill>
                <a:round/>
                <a:headEnd/>
                <a:tailEnd/>
              </a:ln>
            </p:spPr>
            <p:txBody>
              <a:bodyPr/>
              <a:lstStyle/>
              <a:p>
                <a:endParaRPr lang="en-US"/>
              </a:p>
            </p:txBody>
          </p:sp>
          <p:sp>
            <p:nvSpPr>
              <p:cNvPr id="33859" name="Line 182"/>
              <p:cNvSpPr>
                <a:spLocks noChangeAspect="1" noChangeShapeType="1"/>
              </p:cNvSpPr>
              <p:nvPr/>
            </p:nvSpPr>
            <p:spPr bwMode="auto">
              <a:xfrm flipH="1">
                <a:off x="6013" y="8149"/>
                <a:ext cx="0" cy="424"/>
              </a:xfrm>
              <a:prstGeom prst="line">
                <a:avLst/>
              </a:prstGeom>
              <a:noFill/>
              <a:ln w="9525">
                <a:solidFill>
                  <a:srgbClr val="000000"/>
                </a:solidFill>
                <a:round/>
                <a:headEnd/>
                <a:tailEnd/>
              </a:ln>
            </p:spPr>
            <p:txBody>
              <a:bodyPr/>
              <a:lstStyle/>
              <a:p>
                <a:endParaRPr lang="en-US"/>
              </a:p>
            </p:txBody>
          </p:sp>
          <p:sp>
            <p:nvSpPr>
              <p:cNvPr id="33860" name="Line 183"/>
              <p:cNvSpPr>
                <a:spLocks noChangeAspect="1" noChangeShapeType="1"/>
              </p:cNvSpPr>
              <p:nvPr/>
            </p:nvSpPr>
            <p:spPr bwMode="auto">
              <a:xfrm flipH="1">
                <a:off x="6022" y="6435"/>
                <a:ext cx="0" cy="371"/>
              </a:xfrm>
              <a:prstGeom prst="line">
                <a:avLst/>
              </a:prstGeom>
              <a:noFill/>
              <a:ln w="9525">
                <a:solidFill>
                  <a:srgbClr val="000000"/>
                </a:solidFill>
                <a:round/>
                <a:headEnd/>
                <a:tailEnd/>
              </a:ln>
            </p:spPr>
            <p:txBody>
              <a:bodyPr/>
              <a:lstStyle/>
              <a:p>
                <a:endParaRPr lang="en-US"/>
              </a:p>
            </p:txBody>
          </p:sp>
          <p:sp>
            <p:nvSpPr>
              <p:cNvPr id="33861" name="Oval 184"/>
              <p:cNvSpPr>
                <a:spLocks noChangeAspect="1" noChangeArrowheads="1"/>
              </p:cNvSpPr>
              <p:nvPr/>
            </p:nvSpPr>
            <p:spPr bwMode="auto">
              <a:xfrm flipH="1">
                <a:off x="6004" y="7486"/>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33862" name="Oval 185"/>
              <p:cNvSpPr>
                <a:spLocks noChangeAspect="1" noChangeArrowheads="1"/>
              </p:cNvSpPr>
              <p:nvPr/>
            </p:nvSpPr>
            <p:spPr bwMode="auto">
              <a:xfrm flipH="1">
                <a:off x="5545" y="7495"/>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9" name="Group 186"/>
              <p:cNvGrpSpPr>
                <a:grpSpLocks noChangeAspect="1"/>
              </p:cNvGrpSpPr>
              <p:nvPr/>
            </p:nvGrpSpPr>
            <p:grpSpPr bwMode="auto">
              <a:xfrm>
                <a:off x="5502" y="6943"/>
                <a:ext cx="162" cy="153"/>
                <a:chOff x="4290" y="6790"/>
                <a:chExt cx="195" cy="184"/>
              </a:xfrm>
            </p:grpSpPr>
            <p:sp>
              <p:nvSpPr>
                <p:cNvPr id="33881" name="Line 187"/>
                <p:cNvSpPr>
                  <a:spLocks noChangeAspect="1" noChangeShapeType="1"/>
                </p:cNvSpPr>
                <p:nvPr/>
              </p:nvSpPr>
              <p:spPr bwMode="auto">
                <a:xfrm flipH="1" flipV="1">
                  <a:off x="4297" y="6974"/>
                  <a:ext cx="181" cy="0"/>
                </a:xfrm>
                <a:prstGeom prst="line">
                  <a:avLst/>
                </a:prstGeom>
                <a:noFill/>
                <a:ln w="9525">
                  <a:solidFill>
                    <a:srgbClr val="000000"/>
                  </a:solidFill>
                  <a:round/>
                  <a:headEnd/>
                  <a:tailEnd/>
                </a:ln>
              </p:spPr>
              <p:txBody>
                <a:bodyPr/>
                <a:lstStyle/>
                <a:p>
                  <a:endParaRPr lang="en-US"/>
                </a:p>
              </p:txBody>
            </p:sp>
            <p:sp>
              <p:nvSpPr>
                <p:cNvPr id="33882" name="Line 188"/>
                <p:cNvSpPr>
                  <a:spLocks noChangeAspect="1" noChangeShapeType="1"/>
                </p:cNvSpPr>
                <p:nvPr/>
              </p:nvSpPr>
              <p:spPr bwMode="auto">
                <a:xfrm flipH="1" flipV="1">
                  <a:off x="4384" y="6792"/>
                  <a:ext cx="101" cy="182"/>
                </a:xfrm>
                <a:prstGeom prst="line">
                  <a:avLst/>
                </a:prstGeom>
                <a:noFill/>
                <a:ln w="9525">
                  <a:solidFill>
                    <a:srgbClr val="000000"/>
                  </a:solidFill>
                  <a:round/>
                  <a:headEnd/>
                  <a:tailEnd/>
                </a:ln>
              </p:spPr>
              <p:txBody>
                <a:bodyPr/>
                <a:lstStyle/>
                <a:p>
                  <a:endParaRPr lang="en-US"/>
                </a:p>
              </p:txBody>
            </p:sp>
            <p:sp>
              <p:nvSpPr>
                <p:cNvPr id="33883" name="Line 189"/>
                <p:cNvSpPr>
                  <a:spLocks noChangeAspect="1" noChangeShapeType="1"/>
                </p:cNvSpPr>
                <p:nvPr/>
              </p:nvSpPr>
              <p:spPr bwMode="auto">
                <a:xfrm flipV="1">
                  <a:off x="4290" y="6790"/>
                  <a:ext cx="101" cy="182"/>
                </a:xfrm>
                <a:prstGeom prst="line">
                  <a:avLst/>
                </a:prstGeom>
                <a:noFill/>
                <a:ln w="9525">
                  <a:solidFill>
                    <a:srgbClr val="000000"/>
                  </a:solidFill>
                  <a:round/>
                  <a:headEnd/>
                  <a:tailEnd/>
                </a:ln>
              </p:spPr>
              <p:txBody>
                <a:bodyPr/>
                <a:lstStyle/>
                <a:p>
                  <a:endParaRPr lang="en-US"/>
                </a:p>
              </p:txBody>
            </p:sp>
            <p:sp>
              <p:nvSpPr>
                <p:cNvPr id="33884" name="Line 190"/>
                <p:cNvSpPr>
                  <a:spLocks noChangeAspect="1" noChangeShapeType="1"/>
                </p:cNvSpPr>
                <p:nvPr/>
              </p:nvSpPr>
              <p:spPr bwMode="auto">
                <a:xfrm flipH="1" flipV="1">
                  <a:off x="4290" y="6792"/>
                  <a:ext cx="188" cy="0"/>
                </a:xfrm>
                <a:prstGeom prst="line">
                  <a:avLst/>
                </a:prstGeom>
                <a:noFill/>
                <a:ln w="9525">
                  <a:solidFill>
                    <a:srgbClr val="000000"/>
                  </a:solidFill>
                  <a:round/>
                  <a:headEnd/>
                  <a:tailEnd/>
                </a:ln>
              </p:spPr>
              <p:txBody>
                <a:bodyPr/>
                <a:lstStyle/>
                <a:p>
                  <a:endParaRPr lang="en-US"/>
                </a:p>
              </p:txBody>
            </p:sp>
          </p:grpSp>
          <p:grpSp>
            <p:nvGrpSpPr>
              <p:cNvPr id="10" name="Group 191"/>
              <p:cNvGrpSpPr>
                <a:grpSpLocks noChangeAspect="1"/>
              </p:cNvGrpSpPr>
              <p:nvPr/>
            </p:nvGrpSpPr>
            <p:grpSpPr bwMode="auto">
              <a:xfrm rot="-5400000">
                <a:off x="4573" y="7247"/>
                <a:ext cx="500" cy="521"/>
                <a:chOff x="4983" y="7550"/>
                <a:chExt cx="603" cy="629"/>
              </a:xfrm>
            </p:grpSpPr>
            <p:sp>
              <p:nvSpPr>
                <p:cNvPr id="33878" name="Oval 192"/>
                <p:cNvSpPr>
                  <a:spLocks noChangeAspect="1" noChangeArrowheads="1"/>
                </p:cNvSpPr>
                <p:nvPr/>
              </p:nvSpPr>
              <p:spPr bwMode="auto">
                <a:xfrm>
                  <a:off x="4983" y="7583"/>
                  <a:ext cx="603" cy="563"/>
                </a:xfrm>
                <a:prstGeom prst="ellipse">
                  <a:avLst/>
                </a:prstGeom>
                <a:solidFill>
                  <a:srgbClr val="FFFFFF"/>
                </a:solidFill>
                <a:ln w="9525">
                  <a:solidFill>
                    <a:srgbClr val="000000"/>
                  </a:solidFill>
                  <a:round/>
                  <a:headEnd/>
                  <a:tailEnd/>
                </a:ln>
              </p:spPr>
              <p:txBody>
                <a:bodyPr vert="eaVert"/>
                <a:lstStyle/>
                <a:p>
                  <a:pPr defTabSz="457200"/>
                  <a:endParaRPr lang="en-US">
                    <a:ea typeface="ＭＳ Ｐゴシック" pitchFamily="-107" charset="-128"/>
                  </a:endParaRPr>
                </a:p>
              </p:txBody>
            </p:sp>
            <p:sp>
              <p:nvSpPr>
                <p:cNvPr id="33879" name="Rectangle 193"/>
                <p:cNvSpPr>
                  <a:spLocks noChangeAspect="1" noChangeArrowheads="1"/>
                </p:cNvSpPr>
                <p:nvPr/>
              </p:nvSpPr>
              <p:spPr bwMode="auto">
                <a:xfrm>
                  <a:off x="5217" y="7550"/>
                  <a:ext cx="134" cy="33"/>
                </a:xfrm>
                <a:prstGeom prst="rect">
                  <a:avLst/>
                </a:prstGeom>
                <a:solidFill>
                  <a:srgbClr val="FFFFFF"/>
                </a:solidFill>
                <a:ln w="9525">
                  <a:solidFill>
                    <a:srgbClr val="000000"/>
                  </a:solidFill>
                  <a:miter lim="800000"/>
                  <a:headEnd/>
                  <a:tailEnd/>
                </a:ln>
              </p:spPr>
              <p:txBody>
                <a:bodyPr vert="eaVert"/>
                <a:lstStyle/>
                <a:p>
                  <a:pPr defTabSz="457200"/>
                  <a:endParaRPr lang="en-US">
                    <a:ea typeface="ＭＳ Ｐゴシック" pitchFamily="-107" charset="-128"/>
                  </a:endParaRPr>
                </a:p>
              </p:txBody>
            </p:sp>
            <p:sp>
              <p:nvSpPr>
                <p:cNvPr id="33880" name="Rectangle 194"/>
                <p:cNvSpPr>
                  <a:spLocks noChangeAspect="1" noChangeArrowheads="1"/>
                </p:cNvSpPr>
                <p:nvPr/>
              </p:nvSpPr>
              <p:spPr bwMode="auto">
                <a:xfrm>
                  <a:off x="5217" y="8146"/>
                  <a:ext cx="134" cy="33"/>
                </a:xfrm>
                <a:prstGeom prst="rect">
                  <a:avLst/>
                </a:prstGeom>
                <a:solidFill>
                  <a:srgbClr val="FFFFFF"/>
                </a:solidFill>
                <a:ln w="9525">
                  <a:solidFill>
                    <a:srgbClr val="000000"/>
                  </a:solidFill>
                  <a:miter lim="800000"/>
                  <a:headEnd/>
                  <a:tailEnd/>
                </a:ln>
              </p:spPr>
              <p:txBody>
                <a:bodyPr vert="eaVert"/>
                <a:lstStyle/>
                <a:p>
                  <a:pPr defTabSz="457200"/>
                  <a:endParaRPr lang="en-US">
                    <a:ea typeface="ＭＳ Ｐゴシック" pitchFamily="-107" charset="-128"/>
                  </a:endParaRPr>
                </a:p>
              </p:txBody>
            </p:sp>
          </p:grpSp>
          <p:sp>
            <p:nvSpPr>
              <p:cNvPr id="33865" name="Line 195"/>
              <p:cNvSpPr>
                <a:spLocks noChangeAspect="1" noChangeShapeType="1"/>
              </p:cNvSpPr>
              <p:nvPr/>
            </p:nvSpPr>
            <p:spPr bwMode="auto">
              <a:xfrm flipH="1">
                <a:off x="5095" y="7513"/>
                <a:ext cx="914" cy="0"/>
              </a:xfrm>
              <a:prstGeom prst="line">
                <a:avLst/>
              </a:prstGeom>
              <a:noFill/>
              <a:ln w="9525">
                <a:solidFill>
                  <a:srgbClr val="000000"/>
                </a:solidFill>
                <a:round/>
                <a:headEnd/>
                <a:tailEnd/>
              </a:ln>
            </p:spPr>
            <p:txBody>
              <a:bodyPr/>
              <a:lstStyle/>
              <a:p>
                <a:endParaRPr lang="en-US"/>
              </a:p>
            </p:txBody>
          </p:sp>
          <p:grpSp>
            <p:nvGrpSpPr>
              <p:cNvPr id="11" name="Group 196"/>
              <p:cNvGrpSpPr>
                <a:grpSpLocks noChangeAspect="1"/>
              </p:cNvGrpSpPr>
              <p:nvPr/>
            </p:nvGrpSpPr>
            <p:grpSpPr bwMode="auto">
              <a:xfrm>
                <a:off x="3528" y="7070"/>
                <a:ext cx="56" cy="56"/>
                <a:chOff x="3514" y="7056"/>
                <a:chExt cx="56" cy="56"/>
              </a:xfrm>
            </p:grpSpPr>
            <p:sp>
              <p:nvSpPr>
                <p:cNvPr id="33876" name="Line 197"/>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3877" name="Line 198"/>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12" name="Group 199"/>
              <p:cNvGrpSpPr>
                <a:grpSpLocks noChangeAspect="1"/>
              </p:cNvGrpSpPr>
              <p:nvPr/>
            </p:nvGrpSpPr>
            <p:grpSpPr bwMode="auto">
              <a:xfrm>
                <a:off x="3528" y="8064"/>
                <a:ext cx="56" cy="56"/>
                <a:chOff x="3514" y="7056"/>
                <a:chExt cx="56" cy="56"/>
              </a:xfrm>
            </p:grpSpPr>
            <p:sp>
              <p:nvSpPr>
                <p:cNvPr id="33874" name="Line 200"/>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3875" name="Line 201"/>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13" name="Group 202"/>
              <p:cNvGrpSpPr>
                <a:grpSpLocks noChangeAspect="1"/>
              </p:cNvGrpSpPr>
              <p:nvPr/>
            </p:nvGrpSpPr>
            <p:grpSpPr bwMode="auto">
              <a:xfrm flipH="1">
                <a:off x="6048" y="7084"/>
                <a:ext cx="56" cy="56"/>
                <a:chOff x="3514" y="7056"/>
                <a:chExt cx="56" cy="56"/>
              </a:xfrm>
            </p:grpSpPr>
            <p:sp>
              <p:nvSpPr>
                <p:cNvPr id="33872" name="Line 203"/>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3873" name="Line 204"/>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14" name="Group 205"/>
              <p:cNvGrpSpPr>
                <a:grpSpLocks noChangeAspect="1"/>
              </p:cNvGrpSpPr>
              <p:nvPr/>
            </p:nvGrpSpPr>
            <p:grpSpPr bwMode="auto">
              <a:xfrm flipH="1">
                <a:off x="6048" y="8078"/>
                <a:ext cx="56" cy="56"/>
                <a:chOff x="3514" y="7056"/>
                <a:chExt cx="56" cy="56"/>
              </a:xfrm>
            </p:grpSpPr>
            <p:sp>
              <p:nvSpPr>
                <p:cNvPr id="33870" name="Line 206"/>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3871" name="Line 207"/>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sp>
          <p:nvSpPr>
            <p:cNvPr id="33821" name="Rectangle 208"/>
            <p:cNvSpPr>
              <a:spLocks noChangeAspect="1" noChangeArrowheads="1"/>
            </p:cNvSpPr>
            <p:nvPr/>
          </p:nvSpPr>
          <p:spPr bwMode="auto">
            <a:xfrm>
              <a:off x="4564" y="6778"/>
              <a:ext cx="1232" cy="2954"/>
            </a:xfrm>
            <a:prstGeom prst="rect">
              <a:avLst/>
            </a:prstGeom>
            <a:noFill/>
            <a:ln w="9525">
              <a:solidFill>
                <a:srgbClr val="000000"/>
              </a:solidFill>
              <a:prstDash val="dash"/>
              <a:miter lim="800000"/>
              <a:headEnd/>
              <a:tailEnd/>
            </a:ln>
          </p:spPr>
          <p:txBody>
            <a:bodyPr/>
            <a:lstStyle/>
            <a:p>
              <a:pPr defTabSz="457200"/>
              <a:endParaRPr lang="en-US">
                <a:ea typeface="ＭＳ Ｐゴシック" pitchFamily="-107" charset="-128"/>
              </a:endParaRPr>
            </a:p>
          </p:txBody>
        </p:sp>
        <p:sp>
          <p:nvSpPr>
            <p:cNvPr id="33822" name="Rectangle 209"/>
            <p:cNvSpPr>
              <a:spLocks noChangeAspect="1" noChangeArrowheads="1"/>
            </p:cNvSpPr>
            <p:nvPr/>
          </p:nvSpPr>
          <p:spPr bwMode="auto">
            <a:xfrm>
              <a:off x="6902" y="6820"/>
              <a:ext cx="1232" cy="2954"/>
            </a:xfrm>
            <a:prstGeom prst="rect">
              <a:avLst/>
            </a:prstGeom>
            <a:noFill/>
            <a:ln w="9525">
              <a:solidFill>
                <a:srgbClr val="000000"/>
              </a:solidFill>
              <a:prstDash val="dash"/>
              <a:miter lim="800000"/>
              <a:headEnd/>
              <a:tailEnd/>
            </a:ln>
          </p:spPr>
          <p:txBody>
            <a:bodyPr/>
            <a:lstStyle/>
            <a:p>
              <a:pPr defTabSz="457200"/>
              <a:endParaRPr lang="en-US">
                <a:ea typeface="ＭＳ Ｐゴシック" pitchFamily="-107" charset="-128"/>
              </a:endParaRPr>
            </a:p>
          </p:txBody>
        </p:sp>
      </p:grpSp>
      <p:sp>
        <p:nvSpPr>
          <p:cNvPr id="33804" name="Text Box 212"/>
          <p:cNvSpPr txBox="1">
            <a:spLocks noChangeArrowheads="1"/>
          </p:cNvSpPr>
          <p:nvPr/>
        </p:nvSpPr>
        <p:spPr bwMode="auto">
          <a:xfrm>
            <a:off x="4187825" y="2805113"/>
            <a:ext cx="1065213" cy="450850"/>
          </a:xfrm>
          <a:prstGeom prst="rect">
            <a:avLst/>
          </a:prstGeom>
          <a:noFill/>
          <a:ln w="9525">
            <a:noFill/>
            <a:miter lim="800000"/>
            <a:headEnd/>
            <a:tailEnd/>
          </a:ln>
        </p:spPr>
        <p:txBody>
          <a:bodyPr/>
          <a:lstStyle/>
          <a:p>
            <a:pPr defTabSz="457200"/>
            <a:r>
              <a:rPr lang="en-US" sz="1400">
                <a:latin typeface="Courier" pitchFamily="49" charset="0"/>
                <a:ea typeface="ＭＳ Ｐゴシック" pitchFamily="-107" charset="-128"/>
              </a:rPr>
              <a:t>+  V</a:t>
            </a:r>
            <a:r>
              <a:rPr lang="en-US" sz="1400" baseline="-25000">
                <a:latin typeface="Courier" pitchFamily="49" charset="0"/>
                <a:ea typeface="ＭＳ Ｐゴシック" pitchFamily="-107" charset="-128"/>
              </a:rPr>
              <a:t>a</a:t>
            </a:r>
            <a:r>
              <a:rPr lang="en-US" sz="1400">
                <a:latin typeface="Courier" pitchFamily="49" charset="0"/>
                <a:ea typeface="ＭＳ Ｐゴシック" pitchFamily="-107" charset="-128"/>
              </a:rPr>
              <a:t>  </a:t>
            </a:r>
            <a:r>
              <a:rPr lang="en-US" sz="1400">
                <a:latin typeface="Courier" pitchFamily="49" charset="0"/>
                <a:ea typeface="ＭＳ Ｐゴシック" pitchFamily="-107" charset="-128"/>
                <a:sym typeface="Symbol" pitchFamily="18" charset="2"/>
              </a:rPr>
              <a:t></a:t>
            </a:r>
            <a:endParaRPr lang="en-US" sz="1400" b="1">
              <a:ea typeface="ＭＳ Ｐゴシック" pitchFamily="-107" charset="-128"/>
              <a:sym typeface="Symbol" pitchFamily="18" charset="2"/>
            </a:endParaRPr>
          </a:p>
        </p:txBody>
      </p:sp>
      <p:sp>
        <p:nvSpPr>
          <p:cNvPr id="33805" name="Text Box 213"/>
          <p:cNvSpPr txBox="1">
            <a:spLocks noChangeArrowheads="1"/>
          </p:cNvSpPr>
          <p:nvPr/>
        </p:nvSpPr>
        <p:spPr bwMode="auto">
          <a:xfrm>
            <a:off x="3286125" y="2633663"/>
            <a:ext cx="636588" cy="371475"/>
          </a:xfrm>
          <a:prstGeom prst="rect">
            <a:avLst/>
          </a:prstGeom>
          <a:noFill/>
          <a:ln w="9525">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1</a:t>
            </a:r>
            <a:endParaRPr lang="en-US" sz="1400" b="1">
              <a:ea typeface="ＭＳ Ｐゴシック" pitchFamily="-107" charset="-128"/>
            </a:endParaRPr>
          </a:p>
        </p:txBody>
      </p:sp>
      <p:sp>
        <p:nvSpPr>
          <p:cNvPr id="33806" name="Text Box 214"/>
          <p:cNvSpPr txBox="1">
            <a:spLocks noChangeArrowheads="1"/>
          </p:cNvSpPr>
          <p:nvPr/>
        </p:nvSpPr>
        <p:spPr bwMode="auto">
          <a:xfrm>
            <a:off x="3286125" y="3683000"/>
            <a:ext cx="636588"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33807" name="Text Box 215"/>
          <p:cNvSpPr txBox="1">
            <a:spLocks noChangeArrowheads="1"/>
          </p:cNvSpPr>
          <p:nvPr/>
        </p:nvSpPr>
        <p:spPr bwMode="auto">
          <a:xfrm>
            <a:off x="5634038" y="2647950"/>
            <a:ext cx="638175" cy="371475"/>
          </a:xfrm>
          <a:prstGeom prst="rect">
            <a:avLst/>
          </a:prstGeom>
          <a:noFill/>
          <a:ln w="9525">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3</a:t>
            </a:r>
            <a:endParaRPr lang="en-US" sz="1400" b="1">
              <a:ea typeface="ＭＳ Ｐゴシック" pitchFamily="-107" charset="-128"/>
            </a:endParaRPr>
          </a:p>
        </p:txBody>
      </p:sp>
      <p:sp>
        <p:nvSpPr>
          <p:cNvPr id="33808" name="Text Box 216"/>
          <p:cNvSpPr txBox="1">
            <a:spLocks noChangeArrowheads="1"/>
          </p:cNvSpPr>
          <p:nvPr/>
        </p:nvSpPr>
        <p:spPr bwMode="auto">
          <a:xfrm>
            <a:off x="5634038" y="3721100"/>
            <a:ext cx="636587" cy="373063"/>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33809" name="Text Box 217"/>
          <p:cNvSpPr txBox="1">
            <a:spLocks noChangeArrowheads="1"/>
          </p:cNvSpPr>
          <p:nvPr/>
        </p:nvSpPr>
        <p:spPr bwMode="auto">
          <a:xfrm>
            <a:off x="3814763" y="2538413"/>
            <a:ext cx="638175" cy="371475"/>
          </a:xfrm>
          <a:prstGeom prst="rect">
            <a:avLst/>
          </a:prstGeom>
          <a:noFill/>
          <a:ln w="9525">
            <a:noFill/>
            <a:miter lim="800000"/>
            <a:headEnd/>
            <a:tailEnd/>
          </a:ln>
        </p:spPr>
        <p:txBody>
          <a:bodyPr/>
          <a:lstStyle/>
          <a:p>
            <a:pPr defTabSz="457200"/>
            <a:r>
              <a:rPr lang="en-US" sz="1400">
                <a:ea typeface="ＭＳ Ｐゴシック" pitchFamily="-107" charset="-128"/>
              </a:rPr>
              <a:t>D1</a:t>
            </a:r>
            <a:endParaRPr lang="en-US" sz="1400" b="1">
              <a:ea typeface="ＭＳ Ｐゴシック" pitchFamily="-107" charset="-128"/>
            </a:endParaRPr>
          </a:p>
        </p:txBody>
      </p:sp>
      <p:sp>
        <p:nvSpPr>
          <p:cNvPr id="33810" name="Text Box 218"/>
          <p:cNvSpPr txBox="1">
            <a:spLocks noChangeArrowheads="1"/>
          </p:cNvSpPr>
          <p:nvPr/>
        </p:nvSpPr>
        <p:spPr bwMode="auto">
          <a:xfrm>
            <a:off x="5170488" y="2487613"/>
            <a:ext cx="636587" cy="371475"/>
          </a:xfrm>
          <a:prstGeom prst="rect">
            <a:avLst/>
          </a:prstGeom>
          <a:noFill/>
          <a:ln w="9525">
            <a:noFill/>
            <a:miter lim="800000"/>
            <a:headEnd/>
            <a:tailEnd/>
          </a:ln>
        </p:spPr>
        <p:txBody>
          <a:bodyPr/>
          <a:lstStyle/>
          <a:p>
            <a:pPr defTabSz="457200"/>
            <a:r>
              <a:rPr lang="en-US" sz="1400">
                <a:ea typeface="ＭＳ Ｐゴシック" pitchFamily="-107" charset="-128"/>
              </a:rPr>
              <a:t>D3</a:t>
            </a:r>
            <a:endParaRPr lang="en-US" sz="1400" b="1">
              <a:ea typeface="ＭＳ Ｐゴシック" pitchFamily="-107" charset="-128"/>
            </a:endParaRPr>
          </a:p>
        </p:txBody>
      </p:sp>
      <p:sp>
        <p:nvSpPr>
          <p:cNvPr id="33811" name="Text Box 219"/>
          <p:cNvSpPr txBox="1">
            <a:spLocks noChangeArrowheads="1"/>
          </p:cNvSpPr>
          <p:nvPr/>
        </p:nvSpPr>
        <p:spPr bwMode="auto">
          <a:xfrm>
            <a:off x="5143500" y="3629025"/>
            <a:ext cx="636588" cy="371475"/>
          </a:xfrm>
          <a:prstGeom prst="rect">
            <a:avLst/>
          </a:prstGeom>
          <a:noFill/>
          <a:ln w="9525">
            <a:noFill/>
            <a:miter lim="800000"/>
            <a:headEnd/>
            <a:tailEnd/>
          </a:ln>
        </p:spPr>
        <p:txBody>
          <a:bodyPr/>
          <a:lstStyle/>
          <a:p>
            <a:pPr defTabSz="457200"/>
            <a:r>
              <a:rPr lang="en-US" sz="1400" dirty="0" smtClean="0">
                <a:ea typeface="ＭＳ Ｐゴシック" pitchFamily="-107" charset="-128"/>
              </a:rPr>
              <a:t>D</a:t>
            </a:r>
            <a:r>
              <a:rPr lang="sr-Latn-CS" sz="1400" dirty="0" smtClean="0">
                <a:ea typeface="ＭＳ Ｐゴシック" pitchFamily="-107" charset="-128"/>
              </a:rPr>
              <a:t>4</a:t>
            </a:r>
            <a:endParaRPr lang="en-US" sz="1400" b="1" dirty="0">
              <a:ea typeface="ＭＳ Ｐゴシック" pitchFamily="-107" charset="-128"/>
            </a:endParaRPr>
          </a:p>
        </p:txBody>
      </p:sp>
      <p:sp>
        <p:nvSpPr>
          <p:cNvPr id="33812" name="Text Box 220"/>
          <p:cNvSpPr txBox="1">
            <a:spLocks noChangeArrowheads="1"/>
          </p:cNvSpPr>
          <p:nvPr/>
        </p:nvSpPr>
        <p:spPr bwMode="auto">
          <a:xfrm>
            <a:off x="3802063" y="3616325"/>
            <a:ext cx="636587" cy="371475"/>
          </a:xfrm>
          <a:prstGeom prst="rect">
            <a:avLst/>
          </a:prstGeom>
          <a:noFill/>
          <a:ln w="9525">
            <a:noFill/>
            <a:miter lim="800000"/>
            <a:headEnd/>
            <a:tailEnd/>
          </a:ln>
        </p:spPr>
        <p:txBody>
          <a:bodyPr/>
          <a:lstStyle/>
          <a:p>
            <a:pPr defTabSz="457200"/>
            <a:r>
              <a:rPr lang="en-US" sz="1400" dirty="0" smtClean="0">
                <a:ea typeface="ＭＳ Ｐゴシック" pitchFamily="-107" charset="-128"/>
              </a:rPr>
              <a:t>D</a:t>
            </a:r>
            <a:r>
              <a:rPr lang="sr-Latn-CS" sz="1400" dirty="0" smtClean="0">
                <a:ea typeface="ＭＳ Ｐゴシック" pitchFamily="-107" charset="-128"/>
              </a:rPr>
              <a:t>2</a:t>
            </a:r>
            <a:endParaRPr lang="en-US" sz="1400" b="1" dirty="0">
              <a:ea typeface="ＭＳ Ｐゴシック" pitchFamily="-107" charset="-128"/>
            </a:endParaRPr>
          </a:p>
        </p:txBody>
      </p:sp>
      <p:sp>
        <p:nvSpPr>
          <p:cNvPr id="33813" name="Text Box 221"/>
          <p:cNvSpPr txBox="1">
            <a:spLocks noChangeArrowheads="1"/>
          </p:cNvSpPr>
          <p:nvPr/>
        </p:nvSpPr>
        <p:spPr bwMode="auto">
          <a:xfrm>
            <a:off x="1755775" y="2538413"/>
            <a:ext cx="638175" cy="1568450"/>
          </a:xfrm>
          <a:prstGeom prst="rect">
            <a:avLst/>
          </a:prstGeom>
          <a:noFill/>
          <a:ln w="9525">
            <a:noFill/>
            <a:miter lim="800000"/>
            <a:headEnd/>
            <a:tailEnd/>
          </a:ln>
        </p:spPr>
        <p:txBody>
          <a:bodyPr/>
          <a:lstStyle/>
          <a:p>
            <a:pPr defTabSz="457200"/>
            <a:r>
              <a:rPr lang="en-US" sz="1600">
                <a:ea typeface="ＭＳ Ｐゴシック" pitchFamily="-107" charset="-128"/>
              </a:rPr>
              <a:t>+</a:t>
            </a:r>
          </a:p>
          <a:p>
            <a:pPr defTabSz="457200"/>
            <a:endParaRPr lang="en-US" sz="1600">
              <a:ea typeface="ＭＳ Ｐゴシック" pitchFamily="-107" charset="-128"/>
            </a:endParaRPr>
          </a:p>
          <a:p>
            <a:pPr defTabSz="457200"/>
            <a:r>
              <a:rPr lang="en-US" sz="1600">
                <a:ea typeface="ＭＳ Ｐゴシック" pitchFamily="-107" charset="-128"/>
              </a:rPr>
              <a:t>V</a:t>
            </a:r>
            <a:r>
              <a:rPr lang="en-US" sz="1600" baseline="-25000">
                <a:ea typeface="ＭＳ Ｐゴシック" pitchFamily="-107" charset="-128"/>
              </a:rPr>
              <a:t>dc</a:t>
            </a:r>
            <a:endParaRPr lang="en-US" sz="1600">
              <a:ea typeface="ＭＳ Ｐゴシック" pitchFamily="-107" charset="-128"/>
            </a:endParaRPr>
          </a:p>
          <a:p>
            <a:pPr defTabSz="457200"/>
            <a:endParaRPr lang="en-US" sz="1600">
              <a:ea typeface="ＭＳ Ｐゴシック" pitchFamily="-107" charset="-128"/>
            </a:endParaRPr>
          </a:p>
          <a:p>
            <a:pPr defTabSz="457200"/>
            <a:r>
              <a:rPr lang="en-US" sz="1600">
                <a:ea typeface="ＭＳ Ｐゴシック" pitchFamily="-107" charset="-128"/>
                <a:sym typeface="Symbol" pitchFamily="18" charset="2"/>
              </a:rPr>
              <a:t></a:t>
            </a:r>
            <a:endParaRPr lang="en-US" sz="1600" b="1">
              <a:ea typeface="ＭＳ Ｐゴシック" pitchFamily="-107" charset="-128"/>
              <a:sym typeface="Symbol" pitchFamily="18" charset="2"/>
            </a:endParaRPr>
          </a:p>
        </p:txBody>
      </p:sp>
      <p:sp>
        <p:nvSpPr>
          <p:cNvPr id="72926" name="Freeform 222"/>
          <p:cNvSpPr>
            <a:spLocks/>
          </p:cNvSpPr>
          <p:nvPr/>
        </p:nvSpPr>
        <p:spPr bwMode="auto">
          <a:xfrm>
            <a:off x="3798888" y="2327275"/>
            <a:ext cx="404812" cy="892175"/>
          </a:xfrm>
          <a:custGeom>
            <a:avLst/>
            <a:gdLst>
              <a:gd name="T0" fmla="*/ 2147483647 w 458"/>
              <a:gd name="T1" fmla="*/ 0 h 562"/>
              <a:gd name="T2" fmla="*/ 2147483647 w 458"/>
              <a:gd name="T3" fmla="*/ 2147483647 h 562"/>
              <a:gd name="T4" fmla="*/ 2147483647 w 458"/>
              <a:gd name="T5" fmla="*/ 2147483647 h 562"/>
              <a:gd name="T6" fmla="*/ 2147483647 w 458"/>
              <a:gd name="T7" fmla="*/ 2147483647 h 562"/>
              <a:gd name="T8" fmla="*/ 0 60000 65536"/>
              <a:gd name="T9" fmla="*/ 0 60000 65536"/>
              <a:gd name="T10" fmla="*/ 0 60000 65536"/>
              <a:gd name="T11" fmla="*/ 0 60000 65536"/>
              <a:gd name="T12" fmla="*/ 0 w 458"/>
              <a:gd name="T13" fmla="*/ 0 h 562"/>
              <a:gd name="T14" fmla="*/ 458 w 458"/>
              <a:gd name="T15" fmla="*/ 562 h 562"/>
            </a:gdLst>
            <a:ahLst/>
            <a:cxnLst>
              <a:cxn ang="T8">
                <a:pos x="T0" y="T1"/>
              </a:cxn>
              <a:cxn ang="T9">
                <a:pos x="T2" y="T3"/>
              </a:cxn>
              <a:cxn ang="T10">
                <a:pos x="T4" y="T5"/>
              </a:cxn>
              <a:cxn ang="T11">
                <a:pos x="T6" y="T7"/>
              </a:cxn>
            </a:cxnLst>
            <a:rect l="T12" t="T13" r="T14" b="T15"/>
            <a:pathLst>
              <a:path w="458" h="562">
                <a:moveTo>
                  <a:pt x="12" y="0"/>
                </a:moveTo>
                <a:cubicBezTo>
                  <a:pt x="6" y="174"/>
                  <a:pt x="0" y="348"/>
                  <a:pt x="12" y="438"/>
                </a:cubicBezTo>
                <a:cubicBezTo>
                  <a:pt x="24" y="528"/>
                  <a:pt x="11" y="524"/>
                  <a:pt x="85" y="543"/>
                </a:cubicBezTo>
                <a:cubicBezTo>
                  <a:pt x="159" y="562"/>
                  <a:pt x="396" y="551"/>
                  <a:pt x="458" y="552"/>
                </a:cubicBezTo>
              </a:path>
            </a:pathLst>
          </a:custGeom>
          <a:noFill/>
          <a:ln w="19050">
            <a:solidFill>
              <a:srgbClr val="FF0000"/>
            </a:solidFill>
            <a:round/>
            <a:headEnd type="arrow" w="sm" len="lg"/>
            <a:tailEnd/>
          </a:ln>
        </p:spPr>
        <p:txBody>
          <a:bodyPr/>
          <a:lstStyle/>
          <a:p>
            <a:endParaRPr lang="en-US"/>
          </a:p>
        </p:txBody>
      </p:sp>
      <p:sp>
        <p:nvSpPr>
          <p:cNvPr id="72927" name="Freeform 223"/>
          <p:cNvSpPr>
            <a:spLocks/>
          </p:cNvSpPr>
          <p:nvPr/>
        </p:nvSpPr>
        <p:spPr bwMode="auto">
          <a:xfrm>
            <a:off x="5221288" y="3235325"/>
            <a:ext cx="331787" cy="1163638"/>
          </a:xfrm>
          <a:custGeom>
            <a:avLst/>
            <a:gdLst>
              <a:gd name="T0" fmla="*/ 0 w 444"/>
              <a:gd name="T1" fmla="*/ 2147483647 h 733"/>
              <a:gd name="T2" fmla="*/ 2147483647 w 444"/>
              <a:gd name="T3" fmla="*/ 2147483647 h 733"/>
              <a:gd name="T4" fmla="*/ 2147483647 w 444"/>
              <a:gd name="T5" fmla="*/ 2147483647 h 733"/>
              <a:gd name="T6" fmla="*/ 2147483647 w 444"/>
              <a:gd name="T7" fmla="*/ 2147483647 h 733"/>
              <a:gd name="T8" fmla="*/ 2147483647 w 444"/>
              <a:gd name="T9" fmla="*/ 2147483647 h 733"/>
              <a:gd name="T10" fmla="*/ 0 60000 65536"/>
              <a:gd name="T11" fmla="*/ 0 60000 65536"/>
              <a:gd name="T12" fmla="*/ 0 60000 65536"/>
              <a:gd name="T13" fmla="*/ 0 60000 65536"/>
              <a:gd name="T14" fmla="*/ 0 60000 65536"/>
              <a:gd name="T15" fmla="*/ 0 w 444"/>
              <a:gd name="T16" fmla="*/ 0 h 733"/>
              <a:gd name="T17" fmla="*/ 444 w 444"/>
              <a:gd name="T18" fmla="*/ 733 h 733"/>
            </a:gdLst>
            <a:ahLst/>
            <a:cxnLst>
              <a:cxn ang="T10">
                <a:pos x="T0" y="T1"/>
              </a:cxn>
              <a:cxn ang="T11">
                <a:pos x="T2" y="T3"/>
              </a:cxn>
              <a:cxn ang="T12">
                <a:pos x="T4" y="T5"/>
              </a:cxn>
              <a:cxn ang="T13">
                <a:pos x="T6" y="T7"/>
              </a:cxn>
              <a:cxn ang="T14">
                <a:pos x="T8" y="T9"/>
              </a:cxn>
            </a:cxnLst>
            <a:rect l="T15" t="T16" r="T17" b="T18"/>
            <a:pathLst>
              <a:path w="444" h="733">
                <a:moveTo>
                  <a:pt x="0" y="28"/>
                </a:moveTo>
                <a:cubicBezTo>
                  <a:pt x="115" y="14"/>
                  <a:pt x="230" y="0"/>
                  <a:pt x="300" y="28"/>
                </a:cubicBezTo>
                <a:cubicBezTo>
                  <a:pt x="370" y="56"/>
                  <a:pt x="398" y="97"/>
                  <a:pt x="421" y="198"/>
                </a:cubicBezTo>
                <a:cubicBezTo>
                  <a:pt x="444" y="299"/>
                  <a:pt x="438" y="547"/>
                  <a:pt x="438" y="636"/>
                </a:cubicBezTo>
                <a:cubicBezTo>
                  <a:pt x="438" y="725"/>
                  <a:pt x="424" y="717"/>
                  <a:pt x="421" y="733"/>
                </a:cubicBezTo>
              </a:path>
            </a:pathLst>
          </a:custGeom>
          <a:noFill/>
          <a:ln w="19050">
            <a:solidFill>
              <a:srgbClr val="FF0000"/>
            </a:solidFill>
            <a:round/>
            <a:headEnd type="stealth" w="med" len="lg"/>
            <a:tailEnd/>
          </a:ln>
        </p:spPr>
        <p:txBody>
          <a:bodyPr/>
          <a:lstStyle/>
          <a:p>
            <a:endParaRPr lang="en-US"/>
          </a:p>
        </p:txBody>
      </p:sp>
      <p:sp>
        <p:nvSpPr>
          <p:cNvPr id="33816" name="Freeform 224"/>
          <p:cNvSpPr>
            <a:spLocks/>
          </p:cNvSpPr>
          <p:nvPr/>
        </p:nvSpPr>
        <p:spPr bwMode="auto">
          <a:xfrm flipV="1">
            <a:off x="2813050" y="4298950"/>
            <a:ext cx="2444750" cy="80963"/>
          </a:xfrm>
          <a:custGeom>
            <a:avLst/>
            <a:gdLst>
              <a:gd name="T0" fmla="*/ 2147483647 w 535"/>
              <a:gd name="T1" fmla="*/ 0 h 1"/>
              <a:gd name="T2" fmla="*/ 2147483647 w 535"/>
              <a:gd name="T3" fmla="*/ 0 h 1"/>
              <a:gd name="T4" fmla="*/ 0 w 535"/>
              <a:gd name="T5" fmla="*/ 0 h 1"/>
              <a:gd name="T6" fmla="*/ 0 60000 65536"/>
              <a:gd name="T7" fmla="*/ 0 60000 65536"/>
              <a:gd name="T8" fmla="*/ 0 60000 65536"/>
              <a:gd name="T9" fmla="*/ 0 w 535"/>
              <a:gd name="T10" fmla="*/ 0 h 1"/>
              <a:gd name="T11" fmla="*/ 535 w 535"/>
              <a:gd name="T12" fmla="*/ 1 h 1"/>
            </a:gdLst>
            <a:ahLst/>
            <a:cxnLst>
              <a:cxn ang="T6">
                <a:pos x="T0" y="T1"/>
              </a:cxn>
              <a:cxn ang="T7">
                <a:pos x="T2" y="T3"/>
              </a:cxn>
              <a:cxn ang="T8">
                <a:pos x="T4" y="T5"/>
              </a:cxn>
            </a:cxnLst>
            <a:rect l="T9" t="T10" r="T11" b="T12"/>
            <a:pathLst>
              <a:path w="535" h="1">
                <a:moveTo>
                  <a:pt x="535" y="0"/>
                </a:moveTo>
                <a:cubicBezTo>
                  <a:pt x="381" y="0"/>
                  <a:pt x="227" y="0"/>
                  <a:pt x="138" y="0"/>
                </a:cubicBezTo>
                <a:cubicBezTo>
                  <a:pt x="49" y="0"/>
                  <a:pt x="24" y="0"/>
                  <a:pt x="0" y="0"/>
                </a:cubicBezTo>
              </a:path>
            </a:pathLst>
          </a:custGeom>
          <a:noFill/>
          <a:ln w="19050">
            <a:solidFill>
              <a:srgbClr val="FF0000"/>
            </a:solidFill>
            <a:round/>
            <a:headEnd type="arrow" w="sm" len="lg"/>
            <a:tailEnd/>
          </a:ln>
        </p:spPr>
        <p:txBody>
          <a:bodyPr rot="10800000"/>
          <a:lstStyle/>
          <a:p>
            <a:endParaRPr lang="en-US"/>
          </a:p>
        </p:txBody>
      </p:sp>
      <p:sp>
        <p:nvSpPr>
          <p:cNvPr id="72929" name="Freeform 225"/>
          <p:cNvSpPr>
            <a:spLocks/>
          </p:cNvSpPr>
          <p:nvPr/>
        </p:nvSpPr>
        <p:spPr bwMode="auto">
          <a:xfrm>
            <a:off x="2516188" y="2260600"/>
            <a:ext cx="1173162" cy="42863"/>
          </a:xfrm>
          <a:custGeom>
            <a:avLst/>
            <a:gdLst>
              <a:gd name="T0" fmla="*/ 0 w 503"/>
              <a:gd name="T1" fmla="*/ 0 h 1"/>
              <a:gd name="T2" fmla="*/ 2147483647 w 503"/>
              <a:gd name="T3" fmla="*/ 0 h 1"/>
              <a:gd name="T4" fmla="*/ 0 60000 65536"/>
              <a:gd name="T5" fmla="*/ 0 60000 65536"/>
              <a:gd name="T6" fmla="*/ 0 w 503"/>
              <a:gd name="T7" fmla="*/ 0 h 1"/>
              <a:gd name="T8" fmla="*/ 503 w 503"/>
              <a:gd name="T9" fmla="*/ 1 h 1"/>
            </a:gdLst>
            <a:ahLst/>
            <a:cxnLst>
              <a:cxn ang="T4">
                <a:pos x="T0" y="T1"/>
              </a:cxn>
              <a:cxn ang="T5">
                <a:pos x="T2" y="T3"/>
              </a:cxn>
            </a:cxnLst>
            <a:rect l="T6" t="T7" r="T8" b="T9"/>
            <a:pathLst>
              <a:path w="503" h="1">
                <a:moveTo>
                  <a:pt x="0" y="0"/>
                </a:moveTo>
                <a:cubicBezTo>
                  <a:pt x="209" y="0"/>
                  <a:pt x="419" y="0"/>
                  <a:pt x="503" y="0"/>
                </a:cubicBezTo>
              </a:path>
            </a:pathLst>
          </a:custGeom>
          <a:noFill/>
          <a:ln w="19050">
            <a:solidFill>
              <a:srgbClr val="FF0000"/>
            </a:solidFill>
            <a:round/>
            <a:headEnd type="arrow" w="sm" len="lg"/>
            <a:tailEnd type="none" w="lg" len="lg"/>
          </a:ln>
        </p:spPr>
        <p:txBody>
          <a:bodyPr/>
          <a:lstStyle/>
          <a:p>
            <a:endParaRPr lang="en-US"/>
          </a:p>
        </p:txBody>
      </p:sp>
      <p:sp>
        <p:nvSpPr>
          <p:cNvPr id="33818" name="Rectangle 105"/>
          <p:cNvSpPr>
            <a:spLocks noChangeArrowheads="1"/>
          </p:cNvSpPr>
          <p:nvPr/>
        </p:nvSpPr>
        <p:spPr bwMode="auto">
          <a:xfrm>
            <a:off x="4999038" y="5386388"/>
            <a:ext cx="3768725" cy="366712"/>
          </a:xfrm>
          <a:prstGeom prst="rect">
            <a:avLst/>
          </a:prstGeom>
          <a:noFill/>
          <a:ln w="9525">
            <a:noFill/>
            <a:miter lim="800000"/>
            <a:headEnd/>
            <a:tailEnd/>
          </a:ln>
        </p:spPr>
        <p:txBody>
          <a:bodyPr anchor="ctr">
            <a:spAutoFit/>
          </a:bodyPr>
          <a:lstStyle/>
          <a:p>
            <a:pPr defTabSz="457200"/>
            <a:r>
              <a:rPr lang="en-US" altLang="zh-CN" b="1" dirty="0" err="1">
                <a:ea typeface="SimSun" pitchFamily="2" charset="-122"/>
              </a:rPr>
              <a:t>v</a:t>
            </a:r>
            <a:r>
              <a:rPr lang="en-US" altLang="zh-CN" b="1" baseline="-25000" dirty="0" err="1">
                <a:ea typeface="SimSun" pitchFamily="2" charset="-122"/>
              </a:rPr>
              <a:t>a</a:t>
            </a:r>
            <a:r>
              <a:rPr lang="en-US" altLang="zh-CN" b="1" dirty="0">
                <a:ea typeface="SimSun" pitchFamily="2" charset="-122"/>
              </a:rPr>
              <a:t> = </a:t>
            </a:r>
            <a:r>
              <a:rPr lang="en-US" altLang="zh-CN" b="1" dirty="0" err="1">
                <a:ea typeface="SimSun" pitchFamily="2" charset="-122"/>
              </a:rPr>
              <a:t>V</a:t>
            </a:r>
            <a:r>
              <a:rPr lang="en-US" altLang="zh-CN" b="1" baseline="-25000" dirty="0" err="1">
                <a:ea typeface="SimSun" pitchFamily="2" charset="-122"/>
              </a:rPr>
              <a:t>dc</a:t>
            </a:r>
            <a:r>
              <a:rPr lang="en-US" altLang="zh-CN" b="1" dirty="0">
                <a:ea typeface="SimSun" pitchFamily="2" charset="-122"/>
              </a:rPr>
              <a:t>    </a:t>
            </a:r>
            <a:r>
              <a:rPr lang="sr-Latn-CS" altLang="zh-CN" sz="1400" b="1" dirty="0"/>
              <a:t>kada </a:t>
            </a:r>
            <a:r>
              <a:rPr lang="en-US" altLang="zh-CN" sz="1400" b="1" dirty="0">
                <a:ea typeface="SimSun" pitchFamily="2" charset="-122"/>
              </a:rPr>
              <a:t>D</a:t>
            </a:r>
            <a:r>
              <a:rPr lang="sr-Latn-CS" altLang="zh-CN" sz="1400" b="1" dirty="0"/>
              <a:t>1</a:t>
            </a:r>
            <a:r>
              <a:rPr lang="en-US" altLang="zh-CN" sz="1400" b="1" dirty="0">
                <a:ea typeface="SimSun" pitchFamily="2" charset="-122"/>
              </a:rPr>
              <a:t> </a:t>
            </a:r>
            <a:r>
              <a:rPr lang="sr-Latn-CS" altLang="zh-CN" sz="1400" b="1" dirty="0"/>
              <a:t>i</a:t>
            </a:r>
            <a:r>
              <a:rPr lang="en-US" altLang="zh-CN" sz="1400" b="1" dirty="0">
                <a:ea typeface="SimSun" pitchFamily="2" charset="-122"/>
              </a:rPr>
              <a:t> </a:t>
            </a:r>
            <a:r>
              <a:rPr lang="en-US" altLang="zh-CN" sz="1400" b="1" dirty="0" smtClean="0">
                <a:ea typeface="SimSun" pitchFamily="2" charset="-122"/>
              </a:rPr>
              <a:t>D</a:t>
            </a:r>
            <a:r>
              <a:rPr lang="sr-Latn-CS" altLang="zh-CN" sz="1400" b="1" dirty="0" smtClean="0"/>
              <a:t>4</a:t>
            </a:r>
            <a:r>
              <a:rPr lang="en-US" altLang="zh-CN" sz="1400" b="1" dirty="0" smtClean="0">
                <a:ea typeface="SimSun" pitchFamily="2" charset="-122"/>
              </a:rPr>
              <a:t> </a:t>
            </a:r>
            <a:r>
              <a:rPr lang="sr-Latn-CS" altLang="zh-CN" sz="1400" b="1" dirty="0"/>
              <a:t>vode</a:t>
            </a:r>
            <a:endParaRPr lang="en-US" altLang="zh-CN" sz="1400" b="1" dirty="0">
              <a:ea typeface="SimSun" pitchFamily="2" charset="-122"/>
            </a:endParaRPr>
          </a:p>
        </p:txBody>
      </p:sp>
      <p:sp>
        <p:nvSpPr>
          <p:cNvPr id="33819" name="Text Box 111"/>
          <p:cNvSpPr txBox="1">
            <a:spLocks noChangeArrowheads="1"/>
          </p:cNvSpPr>
          <p:nvPr/>
        </p:nvSpPr>
        <p:spPr bwMode="auto">
          <a:xfrm>
            <a:off x="4876800" y="4953000"/>
            <a:ext cx="2038350" cy="366713"/>
          </a:xfrm>
          <a:prstGeom prst="rect">
            <a:avLst/>
          </a:prstGeom>
          <a:noFill/>
          <a:ln w="9525">
            <a:noFill/>
            <a:miter lim="800000"/>
            <a:headEnd/>
            <a:tailEnd/>
          </a:ln>
        </p:spPr>
        <p:txBody>
          <a:bodyPr wrap="none">
            <a:spAutoFit/>
          </a:bodyPr>
          <a:lstStyle/>
          <a:p>
            <a:pPr defTabSz="457200"/>
            <a:r>
              <a:rPr lang="sr-Latn-CS" b="1"/>
              <a:t>Negativna struja:</a:t>
            </a:r>
            <a:endParaRPr lang="en-US" b="1"/>
          </a:p>
        </p:txBody>
      </p:sp>
      <p:sp>
        <p:nvSpPr>
          <p:cNvPr id="116" name="TextBox 61"/>
          <p:cNvSpPr txBox="1">
            <a:spLocks noChangeArrowheads="1"/>
          </p:cNvSpPr>
          <p:nvPr/>
        </p:nvSpPr>
        <p:spPr bwMode="auto">
          <a:xfrm>
            <a:off x="923891" y="195261"/>
            <a:ext cx="7524817" cy="461665"/>
          </a:xfrm>
          <a:prstGeom prst="rect">
            <a:avLst/>
          </a:prstGeom>
          <a:noFill/>
          <a:ln w="9525">
            <a:noFill/>
            <a:miter lim="800000"/>
            <a:headEnd/>
            <a:tailEnd/>
          </a:ln>
        </p:spPr>
        <p:txBody>
          <a:bodyPr wrap="none">
            <a:spAutoFit/>
          </a:bodyPr>
          <a:lstStyle/>
          <a:p>
            <a:pPr algn="ctr" defTabSz="457200"/>
            <a:r>
              <a:rPr lang="en-US" sz="2400" b="1" dirty="0" err="1" smtClean="0"/>
              <a:t>Pretvara</a:t>
            </a:r>
            <a:r>
              <a:rPr lang="x-none" sz="2400" b="1" dirty="0" smtClean="0"/>
              <a:t>č</a:t>
            </a:r>
            <a:r>
              <a:rPr lang="en-US" sz="2400" b="1" dirty="0" smtClean="0"/>
              <a:t>i </a:t>
            </a:r>
            <a:r>
              <a:rPr lang="x-none" sz="2400" b="1" dirty="0" smtClean="0"/>
              <a:t>za p</a:t>
            </a:r>
            <a:r>
              <a:rPr lang="sr-Latn-CS" sz="2400" b="1" dirty="0" smtClean="0"/>
              <a:t>ogon </a:t>
            </a:r>
            <a:r>
              <a:rPr lang="sr-Latn-CS" sz="2400" b="1" dirty="0"/>
              <a:t>motora jednosmerne struje</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2927"/>
                                        </p:tgtEl>
                                        <p:attrNameLst>
                                          <p:attrName>style.visibility</p:attrName>
                                        </p:attrNameLst>
                                      </p:cBhvr>
                                      <p:to>
                                        <p:strVal val="visible"/>
                                      </p:to>
                                    </p:set>
                                    <p:animEffect transition="in" filter="wipe(down)">
                                      <p:cBhvr>
                                        <p:cTn id="7" dur="500"/>
                                        <p:tgtEl>
                                          <p:spTgt spid="7292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2926"/>
                                        </p:tgtEl>
                                        <p:attrNameLst>
                                          <p:attrName>style.visibility</p:attrName>
                                        </p:attrNameLst>
                                      </p:cBhvr>
                                      <p:to>
                                        <p:strVal val="visible"/>
                                      </p:to>
                                    </p:set>
                                    <p:animEffect transition="in" filter="wipe(right)">
                                      <p:cBhvr>
                                        <p:cTn id="11" dur="500"/>
                                        <p:tgtEl>
                                          <p:spTgt spid="7292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72929"/>
                                        </p:tgtEl>
                                        <p:attrNameLst>
                                          <p:attrName>style.visibility</p:attrName>
                                        </p:attrNameLst>
                                      </p:cBhvr>
                                      <p:to>
                                        <p:strVal val="visible"/>
                                      </p:to>
                                    </p:set>
                                    <p:animEffect transition="in" filter="wipe(right)">
                                      <p:cBhvr>
                                        <p:cTn id="15" dur="500"/>
                                        <p:tgtEl>
                                          <p:spTgt spid="72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26" grpId="0" animBg="1"/>
      <p:bldP spid="72927" grpId="0" animBg="1"/>
      <p:bldP spid="729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92"/>
          <p:cNvSpPr txBox="1">
            <a:spLocks noChangeAspect="1" noChangeArrowheads="1"/>
          </p:cNvSpPr>
          <p:nvPr/>
        </p:nvSpPr>
        <p:spPr bwMode="auto">
          <a:xfrm>
            <a:off x="3122613" y="1641475"/>
            <a:ext cx="1101725"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Grana </a:t>
            </a:r>
            <a:r>
              <a:rPr lang="en-US" sz="1400" dirty="0" smtClean="0">
                <a:ea typeface="ＭＳ Ｐゴシック" pitchFamily="-107" charset="-128"/>
              </a:rPr>
              <a:t>A</a:t>
            </a:r>
            <a:endParaRPr lang="en-US" sz="1400" b="1" dirty="0">
              <a:ea typeface="ＭＳ Ｐゴシック" pitchFamily="-107" charset="-128"/>
            </a:endParaRPr>
          </a:p>
        </p:txBody>
      </p:sp>
      <p:sp>
        <p:nvSpPr>
          <p:cNvPr id="34819" name="Rectangle 104"/>
          <p:cNvSpPr>
            <a:spLocks noChangeArrowheads="1"/>
          </p:cNvSpPr>
          <p:nvPr/>
        </p:nvSpPr>
        <p:spPr bwMode="auto">
          <a:xfrm>
            <a:off x="609600" y="5715000"/>
            <a:ext cx="2941831" cy="369332"/>
          </a:xfrm>
          <a:prstGeom prst="rect">
            <a:avLst/>
          </a:prstGeom>
          <a:noFill/>
          <a:ln w="9525">
            <a:noFill/>
            <a:miter lim="800000"/>
            <a:headEnd/>
            <a:tailEnd/>
          </a:ln>
        </p:spPr>
        <p:txBody>
          <a:bodyPr wrap="none" anchor="ctr">
            <a:spAutoFit/>
          </a:bodyPr>
          <a:lstStyle/>
          <a:p>
            <a:pPr defTabSz="457200"/>
            <a:r>
              <a:rPr lang="en-US" altLang="zh-CN" b="1" dirty="0" err="1">
                <a:ea typeface="SimSun" pitchFamily="2" charset="-122"/>
              </a:rPr>
              <a:t>v</a:t>
            </a:r>
            <a:r>
              <a:rPr lang="en-US" altLang="zh-CN" b="1" baseline="-25000" dirty="0" err="1">
                <a:ea typeface="SimSun" pitchFamily="2" charset="-122"/>
              </a:rPr>
              <a:t>a</a:t>
            </a:r>
            <a:r>
              <a:rPr lang="en-US" altLang="zh-CN" b="1" dirty="0">
                <a:ea typeface="SimSun" pitchFamily="2" charset="-122"/>
              </a:rPr>
              <a:t> = </a:t>
            </a:r>
            <a:r>
              <a:rPr lang="en-US" altLang="zh-CN" b="1" dirty="0">
                <a:ea typeface="SimSun" pitchFamily="2" charset="-122"/>
                <a:cs typeface="Arial" charset="0"/>
              </a:rPr>
              <a:t>−</a:t>
            </a:r>
            <a:r>
              <a:rPr lang="en-US" altLang="zh-CN" b="1" dirty="0" err="1">
                <a:ea typeface="SimSun" pitchFamily="2" charset="-122"/>
              </a:rPr>
              <a:t>V</a:t>
            </a:r>
            <a:r>
              <a:rPr lang="en-US" altLang="zh-CN" b="1" baseline="-25000" dirty="0" err="1">
                <a:ea typeface="SimSun" pitchFamily="2" charset="-122"/>
              </a:rPr>
              <a:t>dc</a:t>
            </a:r>
            <a:r>
              <a:rPr lang="en-US" altLang="zh-CN" sz="1400" b="1" dirty="0">
                <a:latin typeface="Arial Narrow" pitchFamily="34" charset="0"/>
                <a:ea typeface="SimSun" pitchFamily="2" charset="-122"/>
              </a:rPr>
              <a:t>  </a:t>
            </a:r>
            <a:r>
              <a:rPr lang="sr-Latn-CS" altLang="zh-CN" sz="1400" b="1" dirty="0">
                <a:latin typeface="Arial Narrow" pitchFamily="34" charset="0"/>
              </a:rPr>
              <a:t> </a:t>
            </a:r>
            <a:r>
              <a:rPr lang="sr-Latn-CS" altLang="zh-CN" sz="1400" b="1" dirty="0"/>
              <a:t>kada</a:t>
            </a:r>
            <a:r>
              <a:rPr lang="en-US" altLang="zh-CN" sz="1400" b="1" dirty="0">
                <a:ea typeface="SimSun" pitchFamily="2" charset="-122"/>
              </a:rPr>
              <a:t> </a:t>
            </a:r>
            <a:r>
              <a:rPr lang="en-US" altLang="zh-CN" sz="1400" b="1" dirty="0" smtClean="0">
                <a:ea typeface="SimSun" pitchFamily="2" charset="-122"/>
              </a:rPr>
              <a:t>D</a:t>
            </a:r>
            <a:r>
              <a:rPr lang="sr-Latn-CS" altLang="zh-CN" sz="1400" b="1" dirty="0" smtClean="0">
                <a:ea typeface="SimSun" pitchFamily="2" charset="-122"/>
              </a:rPr>
              <a:t>2</a:t>
            </a:r>
            <a:r>
              <a:rPr lang="en-US" altLang="zh-CN" sz="1400" b="1" dirty="0" smtClean="0">
                <a:ea typeface="SimSun" pitchFamily="2" charset="-122"/>
              </a:rPr>
              <a:t> </a:t>
            </a:r>
            <a:r>
              <a:rPr lang="sr-Latn-CS" altLang="zh-CN" sz="1400" b="1" dirty="0"/>
              <a:t>i</a:t>
            </a:r>
            <a:r>
              <a:rPr lang="en-US" altLang="zh-CN" sz="1400" b="1" dirty="0">
                <a:ea typeface="SimSun" pitchFamily="2" charset="-122"/>
              </a:rPr>
              <a:t> </a:t>
            </a:r>
            <a:r>
              <a:rPr lang="en-US" altLang="zh-CN" sz="1400" b="1" dirty="0" smtClean="0">
                <a:ea typeface="SimSun" pitchFamily="2" charset="-122"/>
              </a:rPr>
              <a:t>D</a:t>
            </a:r>
            <a:r>
              <a:rPr lang="sr-Latn-CS" altLang="zh-CN" sz="1400" b="1" dirty="0" smtClean="0">
                <a:ea typeface="SimSun" pitchFamily="2" charset="-122"/>
              </a:rPr>
              <a:t>3</a:t>
            </a:r>
            <a:r>
              <a:rPr lang="en-US" altLang="zh-CN" sz="1400" b="1" dirty="0" smtClean="0">
                <a:ea typeface="SimSun" pitchFamily="2" charset="-122"/>
              </a:rPr>
              <a:t> </a:t>
            </a:r>
            <a:r>
              <a:rPr lang="sr-Latn-CS" altLang="zh-CN" sz="1400" b="1" dirty="0"/>
              <a:t>vode</a:t>
            </a:r>
            <a:endParaRPr lang="en-US" altLang="zh-CN" sz="1400" b="1" dirty="0">
              <a:ea typeface="SimSun" pitchFamily="2" charset="-122"/>
            </a:endParaRPr>
          </a:p>
        </p:txBody>
      </p:sp>
      <p:sp>
        <p:nvSpPr>
          <p:cNvPr id="34820" name="Rectangle 105"/>
          <p:cNvSpPr>
            <a:spLocks noChangeArrowheads="1"/>
          </p:cNvSpPr>
          <p:nvPr/>
        </p:nvSpPr>
        <p:spPr bwMode="auto">
          <a:xfrm>
            <a:off x="609600" y="5410200"/>
            <a:ext cx="3768725" cy="366713"/>
          </a:xfrm>
          <a:prstGeom prst="rect">
            <a:avLst/>
          </a:prstGeom>
          <a:noFill/>
          <a:ln w="9525">
            <a:noFill/>
            <a:miter lim="800000"/>
            <a:headEnd/>
            <a:tailEnd/>
          </a:ln>
        </p:spPr>
        <p:txBody>
          <a:bodyPr anchor="ctr">
            <a:spAutoFit/>
          </a:bodyPr>
          <a:lstStyle/>
          <a:p>
            <a:pPr defTabSz="457200"/>
            <a:r>
              <a:rPr lang="en-US" altLang="zh-CN" b="1" dirty="0" err="1">
                <a:ea typeface="SimSun" pitchFamily="2" charset="-122"/>
              </a:rPr>
              <a:t>v</a:t>
            </a:r>
            <a:r>
              <a:rPr lang="en-US" altLang="zh-CN" b="1" baseline="-25000" dirty="0" err="1">
                <a:ea typeface="SimSun" pitchFamily="2" charset="-122"/>
              </a:rPr>
              <a:t>a</a:t>
            </a:r>
            <a:r>
              <a:rPr lang="en-US" altLang="zh-CN" b="1" dirty="0">
                <a:ea typeface="SimSun" pitchFamily="2" charset="-122"/>
              </a:rPr>
              <a:t> = </a:t>
            </a:r>
            <a:r>
              <a:rPr lang="en-US" altLang="zh-CN" b="1" dirty="0" err="1">
                <a:ea typeface="SimSun" pitchFamily="2" charset="-122"/>
              </a:rPr>
              <a:t>V</a:t>
            </a:r>
            <a:r>
              <a:rPr lang="en-US" altLang="zh-CN" b="1" baseline="-25000" dirty="0" err="1">
                <a:ea typeface="SimSun" pitchFamily="2" charset="-122"/>
              </a:rPr>
              <a:t>dc</a:t>
            </a:r>
            <a:r>
              <a:rPr lang="en-US" altLang="zh-CN" b="1" dirty="0">
                <a:ea typeface="SimSun" pitchFamily="2" charset="-122"/>
              </a:rPr>
              <a:t>   </a:t>
            </a:r>
            <a:r>
              <a:rPr lang="sr-Latn-CS" altLang="zh-CN" sz="1400" b="1" dirty="0" smtClean="0"/>
              <a:t>kada </a:t>
            </a:r>
            <a:r>
              <a:rPr lang="sr-Latn-CS" altLang="zh-CN" sz="1400" b="1" dirty="0"/>
              <a:t>su</a:t>
            </a:r>
            <a:r>
              <a:rPr lang="en-US" altLang="zh-CN" sz="1400" b="1" dirty="0">
                <a:ea typeface="SimSun" pitchFamily="2" charset="-122"/>
              </a:rPr>
              <a:t> </a:t>
            </a:r>
            <a:r>
              <a:rPr lang="sr-Latn-CS" altLang="zh-CN" sz="1400" b="1" dirty="0">
                <a:ea typeface="SimSun" pitchFamily="2" charset="-122"/>
              </a:rPr>
              <a:t>T</a:t>
            </a:r>
            <a:r>
              <a:rPr lang="en-US" altLang="zh-CN" sz="1400" b="1" dirty="0">
                <a:ea typeface="SimSun" pitchFamily="2" charset="-122"/>
              </a:rPr>
              <a:t>1 </a:t>
            </a:r>
            <a:r>
              <a:rPr lang="sr-Latn-CS" altLang="zh-CN" sz="1400" b="1" dirty="0"/>
              <a:t>i</a:t>
            </a:r>
            <a:r>
              <a:rPr lang="en-US" altLang="zh-CN" sz="1400" b="1" dirty="0">
                <a:ea typeface="SimSun" pitchFamily="2" charset="-122"/>
              </a:rPr>
              <a:t> </a:t>
            </a:r>
            <a:r>
              <a:rPr lang="sr-Latn-CS" altLang="zh-CN" sz="1400" b="1" dirty="0" smtClean="0">
                <a:ea typeface="SimSun" pitchFamily="2" charset="-122"/>
              </a:rPr>
              <a:t>T4</a:t>
            </a:r>
            <a:r>
              <a:rPr lang="en-US" altLang="zh-CN" sz="1400" b="1" dirty="0" smtClean="0">
                <a:ea typeface="SimSun" pitchFamily="2" charset="-122"/>
              </a:rPr>
              <a:t> </a:t>
            </a:r>
            <a:r>
              <a:rPr lang="sr-Latn-CS" altLang="zh-CN" sz="1400" b="1" dirty="0"/>
              <a:t>uključeni</a:t>
            </a:r>
            <a:endParaRPr lang="en-US" altLang="zh-CN" sz="1400" b="1" dirty="0">
              <a:ea typeface="SimSun" pitchFamily="2" charset="-122"/>
            </a:endParaRPr>
          </a:p>
        </p:txBody>
      </p:sp>
      <p:sp>
        <p:nvSpPr>
          <p:cNvPr id="34821" name="Rectangle 106"/>
          <p:cNvSpPr>
            <a:spLocks noChangeArrowheads="1"/>
          </p:cNvSpPr>
          <p:nvPr/>
        </p:nvSpPr>
        <p:spPr bwMode="auto">
          <a:xfrm>
            <a:off x="647700" y="6018491"/>
            <a:ext cx="3877985" cy="369332"/>
          </a:xfrm>
          <a:prstGeom prst="rect">
            <a:avLst/>
          </a:prstGeom>
          <a:noFill/>
          <a:ln w="9525">
            <a:noFill/>
            <a:miter lim="800000"/>
            <a:headEnd/>
            <a:tailEnd/>
          </a:ln>
        </p:spPr>
        <p:txBody>
          <a:bodyPr wrap="none" anchor="ctr">
            <a:spAutoFit/>
          </a:bodyPr>
          <a:lstStyle/>
          <a:p>
            <a:pPr defTabSz="457200"/>
            <a:r>
              <a:rPr lang="en-US" altLang="zh-CN" b="1" dirty="0" err="1">
                <a:latin typeface="Arial Narrow" pitchFamily="34" charset="0"/>
                <a:ea typeface="SimSun" pitchFamily="2" charset="-122"/>
              </a:rPr>
              <a:t>v</a:t>
            </a:r>
            <a:r>
              <a:rPr lang="en-US" altLang="zh-CN" b="1" baseline="-25000" dirty="0" err="1">
                <a:latin typeface="Arial Narrow" pitchFamily="34" charset="0"/>
                <a:ea typeface="SimSun" pitchFamily="2" charset="-122"/>
              </a:rPr>
              <a:t>a</a:t>
            </a:r>
            <a:r>
              <a:rPr lang="en-US" altLang="zh-CN" b="1" dirty="0">
                <a:latin typeface="Arial Narrow" pitchFamily="34" charset="0"/>
                <a:ea typeface="SimSun" pitchFamily="2" charset="-122"/>
              </a:rPr>
              <a:t> = 0</a:t>
            </a:r>
            <a:r>
              <a:rPr lang="en-US" altLang="zh-CN" sz="1400" b="1" dirty="0">
                <a:latin typeface="Arial Narrow" pitchFamily="34" charset="0"/>
                <a:ea typeface="SimSun" pitchFamily="2" charset="-122"/>
              </a:rPr>
              <a:t>             </a:t>
            </a:r>
            <a:r>
              <a:rPr lang="x-none" altLang="zh-CN" sz="1400" b="1" dirty="0" smtClean="0">
                <a:latin typeface="Arial Narrow" pitchFamily="34" charset="0"/>
                <a:ea typeface="SimSun" pitchFamily="2" charset="-122"/>
              </a:rPr>
              <a:t> </a:t>
            </a:r>
            <a:r>
              <a:rPr lang="sr-Latn-CS" altLang="zh-CN" sz="1400" b="1" dirty="0" smtClean="0"/>
              <a:t>kada </a:t>
            </a:r>
            <a:r>
              <a:rPr lang="sr-Latn-CS" altLang="zh-CN" sz="1400" b="1" dirty="0"/>
              <a:t>vode T1 i D3 ili T4 i D2</a:t>
            </a:r>
            <a:endParaRPr lang="en-US" altLang="zh-CN" sz="1400" b="1" dirty="0">
              <a:ea typeface="SimSun" pitchFamily="2" charset="-122"/>
            </a:endParaRPr>
          </a:p>
        </p:txBody>
      </p:sp>
      <p:sp>
        <p:nvSpPr>
          <p:cNvPr id="34822" name="Text Box 111"/>
          <p:cNvSpPr txBox="1">
            <a:spLocks noChangeArrowheads="1"/>
          </p:cNvSpPr>
          <p:nvPr/>
        </p:nvSpPr>
        <p:spPr bwMode="auto">
          <a:xfrm>
            <a:off x="487363" y="4976813"/>
            <a:ext cx="1949450" cy="366712"/>
          </a:xfrm>
          <a:prstGeom prst="rect">
            <a:avLst/>
          </a:prstGeom>
          <a:noFill/>
          <a:ln w="9525">
            <a:noFill/>
            <a:miter lim="800000"/>
            <a:headEnd/>
            <a:tailEnd/>
          </a:ln>
        </p:spPr>
        <p:txBody>
          <a:bodyPr wrap="none">
            <a:spAutoFit/>
          </a:bodyPr>
          <a:lstStyle/>
          <a:p>
            <a:pPr defTabSz="457200"/>
            <a:r>
              <a:rPr lang="en-US" b="1"/>
              <a:t>Po</a:t>
            </a:r>
            <a:r>
              <a:rPr lang="sr-Latn-CS" b="1"/>
              <a:t>z</a:t>
            </a:r>
            <a:r>
              <a:rPr lang="en-US" b="1"/>
              <a:t>itiv</a:t>
            </a:r>
            <a:r>
              <a:rPr lang="sr-Latn-CS" b="1"/>
              <a:t>na struja:</a:t>
            </a:r>
            <a:endParaRPr lang="en-US" b="1"/>
          </a:p>
        </p:txBody>
      </p:sp>
      <p:sp>
        <p:nvSpPr>
          <p:cNvPr id="120" name="Rectangle 119"/>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107" charset="-128"/>
              </a:rPr>
              <a:t>AC-DC-DC</a:t>
            </a:r>
          </a:p>
        </p:txBody>
      </p:sp>
      <p:sp>
        <p:nvSpPr>
          <p:cNvPr id="34824" name="TextBox 61"/>
          <p:cNvSpPr txBox="1">
            <a:spLocks noChangeArrowheads="1"/>
          </p:cNvSpPr>
          <p:nvPr/>
        </p:nvSpPr>
        <p:spPr bwMode="auto">
          <a:xfrm>
            <a:off x="2432050" y="1270000"/>
            <a:ext cx="3503613" cy="336550"/>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DC-DC: </a:t>
            </a:r>
            <a:r>
              <a:rPr lang="sr-Latn-CS" sz="1600"/>
              <a:t>Četvorokvadrantni konvertor</a:t>
            </a:r>
            <a:endParaRPr lang="en-US" b="1">
              <a:solidFill>
                <a:srgbClr val="0066CC"/>
              </a:solidFill>
            </a:endParaRPr>
          </a:p>
        </p:txBody>
      </p:sp>
      <p:sp>
        <p:nvSpPr>
          <p:cNvPr id="34826" name="Rectangle 105"/>
          <p:cNvSpPr>
            <a:spLocks noChangeArrowheads="1"/>
          </p:cNvSpPr>
          <p:nvPr/>
        </p:nvSpPr>
        <p:spPr bwMode="auto">
          <a:xfrm>
            <a:off x="4999038" y="5386388"/>
            <a:ext cx="3768725" cy="366712"/>
          </a:xfrm>
          <a:prstGeom prst="rect">
            <a:avLst/>
          </a:prstGeom>
          <a:noFill/>
          <a:ln w="9525">
            <a:noFill/>
            <a:miter lim="800000"/>
            <a:headEnd/>
            <a:tailEnd/>
          </a:ln>
        </p:spPr>
        <p:txBody>
          <a:bodyPr anchor="ctr">
            <a:spAutoFit/>
          </a:bodyPr>
          <a:lstStyle/>
          <a:p>
            <a:pPr defTabSz="457200"/>
            <a:r>
              <a:rPr lang="en-US" altLang="zh-CN" b="1" dirty="0" err="1">
                <a:ea typeface="SimSun" pitchFamily="2" charset="-122"/>
              </a:rPr>
              <a:t>v</a:t>
            </a:r>
            <a:r>
              <a:rPr lang="en-US" altLang="zh-CN" b="1" baseline="-25000" dirty="0" err="1">
                <a:ea typeface="SimSun" pitchFamily="2" charset="-122"/>
              </a:rPr>
              <a:t>a</a:t>
            </a:r>
            <a:r>
              <a:rPr lang="en-US" altLang="zh-CN" b="1" dirty="0">
                <a:ea typeface="SimSun" pitchFamily="2" charset="-122"/>
              </a:rPr>
              <a:t> = </a:t>
            </a:r>
            <a:r>
              <a:rPr lang="en-US" altLang="zh-CN" b="1" dirty="0" err="1">
                <a:ea typeface="SimSun" pitchFamily="2" charset="-122"/>
              </a:rPr>
              <a:t>V</a:t>
            </a:r>
            <a:r>
              <a:rPr lang="en-US" altLang="zh-CN" b="1" baseline="-25000" dirty="0" err="1">
                <a:ea typeface="SimSun" pitchFamily="2" charset="-122"/>
              </a:rPr>
              <a:t>dc</a:t>
            </a:r>
            <a:r>
              <a:rPr lang="en-US" altLang="zh-CN" b="1" dirty="0">
                <a:ea typeface="SimSun" pitchFamily="2" charset="-122"/>
              </a:rPr>
              <a:t>    </a:t>
            </a:r>
            <a:r>
              <a:rPr lang="sr-Latn-CS" altLang="zh-CN" sz="1400" b="1" dirty="0"/>
              <a:t>kada </a:t>
            </a:r>
            <a:r>
              <a:rPr lang="en-US" altLang="zh-CN" sz="1400" b="1" dirty="0">
                <a:ea typeface="SimSun" pitchFamily="2" charset="-122"/>
              </a:rPr>
              <a:t>D</a:t>
            </a:r>
            <a:r>
              <a:rPr lang="sr-Latn-CS" altLang="zh-CN" sz="1400" b="1" dirty="0"/>
              <a:t>1</a:t>
            </a:r>
            <a:r>
              <a:rPr lang="en-US" altLang="zh-CN" sz="1400" b="1" dirty="0">
                <a:ea typeface="SimSun" pitchFamily="2" charset="-122"/>
              </a:rPr>
              <a:t> </a:t>
            </a:r>
            <a:r>
              <a:rPr lang="sr-Latn-CS" altLang="zh-CN" sz="1400" b="1" dirty="0"/>
              <a:t>i</a:t>
            </a:r>
            <a:r>
              <a:rPr lang="en-US" altLang="zh-CN" sz="1400" b="1" dirty="0">
                <a:ea typeface="SimSun" pitchFamily="2" charset="-122"/>
              </a:rPr>
              <a:t> </a:t>
            </a:r>
            <a:r>
              <a:rPr lang="en-US" altLang="zh-CN" sz="1400" b="1" dirty="0" smtClean="0">
                <a:ea typeface="SimSun" pitchFamily="2" charset="-122"/>
              </a:rPr>
              <a:t>D</a:t>
            </a:r>
            <a:r>
              <a:rPr lang="sr-Latn-CS" altLang="zh-CN" sz="1400" b="1" dirty="0" smtClean="0"/>
              <a:t>4</a:t>
            </a:r>
            <a:r>
              <a:rPr lang="en-US" altLang="zh-CN" sz="1400" b="1" dirty="0" smtClean="0">
                <a:ea typeface="SimSun" pitchFamily="2" charset="-122"/>
              </a:rPr>
              <a:t> </a:t>
            </a:r>
            <a:r>
              <a:rPr lang="sr-Latn-CS" altLang="zh-CN" sz="1400" b="1" dirty="0"/>
              <a:t>vode</a:t>
            </a:r>
            <a:endParaRPr lang="en-US" altLang="zh-CN" sz="1400" b="1" dirty="0">
              <a:ea typeface="SimSun" pitchFamily="2" charset="-122"/>
            </a:endParaRPr>
          </a:p>
        </p:txBody>
      </p:sp>
      <p:sp>
        <p:nvSpPr>
          <p:cNvPr id="34827" name="Text Box 111"/>
          <p:cNvSpPr txBox="1">
            <a:spLocks noChangeArrowheads="1"/>
          </p:cNvSpPr>
          <p:nvPr/>
        </p:nvSpPr>
        <p:spPr bwMode="auto">
          <a:xfrm>
            <a:off x="4876800" y="4953000"/>
            <a:ext cx="2038350" cy="366713"/>
          </a:xfrm>
          <a:prstGeom prst="rect">
            <a:avLst/>
          </a:prstGeom>
          <a:noFill/>
          <a:ln w="9525">
            <a:noFill/>
            <a:miter lim="800000"/>
            <a:headEnd/>
            <a:tailEnd/>
          </a:ln>
        </p:spPr>
        <p:txBody>
          <a:bodyPr wrap="none">
            <a:spAutoFit/>
          </a:bodyPr>
          <a:lstStyle/>
          <a:p>
            <a:pPr defTabSz="457200"/>
            <a:r>
              <a:rPr lang="sr-Latn-CS" b="1"/>
              <a:t>Negativna struja:</a:t>
            </a:r>
            <a:endParaRPr lang="en-US" b="1"/>
          </a:p>
        </p:txBody>
      </p:sp>
      <p:grpSp>
        <p:nvGrpSpPr>
          <p:cNvPr id="3" name="Group 116"/>
          <p:cNvGrpSpPr>
            <a:grpSpLocks noChangeAspect="1"/>
          </p:cNvGrpSpPr>
          <p:nvPr/>
        </p:nvGrpSpPr>
        <p:grpSpPr bwMode="auto">
          <a:xfrm>
            <a:off x="2219325" y="1981200"/>
            <a:ext cx="4168775" cy="2843213"/>
            <a:chOff x="3738" y="6778"/>
            <a:chExt cx="4396" cy="2996"/>
          </a:xfrm>
        </p:grpSpPr>
        <p:grpSp>
          <p:nvGrpSpPr>
            <p:cNvPr id="4" name="Group 117"/>
            <p:cNvGrpSpPr>
              <a:grpSpLocks noChangeAspect="1"/>
            </p:cNvGrpSpPr>
            <p:nvPr/>
          </p:nvGrpSpPr>
          <p:grpSpPr bwMode="auto">
            <a:xfrm>
              <a:off x="3738" y="7002"/>
              <a:ext cx="4270" cy="2445"/>
              <a:chOff x="2520" y="6400"/>
              <a:chExt cx="3794" cy="2173"/>
            </a:xfrm>
          </p:grpSpPr>
          <p:sp>
            <p:nvSpPr>
              <p:cNvPr id="34857" name="Line 118"/>
              <p:cNvSpPr>
                <a:spLocks noChangeAspect="1" noChangeShapeType="1"/>
              </p:cNvSpPr>
              <p:nvPr/>
            </p:nvSpPr>
            <p:spPr bwMode="auto">
              <a:xfrm flipH="1">
                <a:off x="3624" y="7513"/>
                <a:ext cx="914" cy="0"/>
              </a:xfrm>
              <a:prstGeom prst="line">
                <a:avLst/>
              </a:prstGeom>
              <a:noFill/>
              <a:ln w="9525">
                <a:solidFill>
                  <a:srgbClr val="000000"/>
                </a:solidFill>
                <a:round/>
                <a:headEnd/>
                <a:tailEnd/>
              </a:ln>
            </p:spPr>
            <p:txBody>
              <a:bodyPr/>
              <a:lstStyle/>
              <a:p>
                <a:endParaRPr lang="en-US"/>
              </a:p>
            </p:txBody>
          </p:sp>
          <p:sp>
            <p:nvSpPr>
              <p:cNvPr id="34858" name="Line 119"/>
              <p:cNvSpPr>
                <a:spLocks noChangeAspect="1" noChangeShapeType="1"/>
              </p:cNvSpPr>
              <p:nvPr/>
            </p:nvSpPr>
            <p:spPr bwMode="auto">
              <a:xfrm flipH="1">
                <a:off x="2617" y="8565"/>
                <a:ext cx="3395" cy="0"/>
              </a:xfrm>
              <a:prstGeom prst="line">
                <a:avLst/>
              </a:prstGeom>
              <a:noFill/>
              <a:ln w="9525">
                <a:solidFill>
                  <a:srgbClr val="000000"/>
                </a:solidFill>
                <a:round/>
                <a:headEnd/>
                <a:tailEnd/>
              </a:ln>
            </p:spPr>
            <p:txBody>
              <a:bodyPr/>
              <a:lstStyle/>
              <a:p>
                <a:endParaRPr lang="en-US"/>
              </a:p>
            </p:txBody>
          </p:sp>
          <p:sp>
            <p:nvSpPr>
              <p:cNvPr id="34859" name="Line 120"/>
              <p:cNvSpPr>
                <a:spLocks noChangeAspect="1" noChangeShapeType="1"/>
              </p:cNvSpPr>
              <p:nvPr/>
            </p:nvSpPr>
            <p:spPr bwMode="auto">
              <a:xfrm flipH="1">
                <a:off x="2564" y="6427"/>
                <a:ext cx="3471" cy="0"/>
              </a:xfrm>
              <a:prstGeom prst="line">
                <a:avLst/>
              </a:prstGeom>
              <a:noFill/>
              <a:ln w="9525">
                <a:solidFill>
                  <a:srgbClr val="000000"/>
                </a:solidFill>
                <a:round/>
                <a:headEnd/>
                <a:tailEnd/>
              </a:ln>
            </p:spPr>
            <p:txBody>
              <a:bodyPr/>
              <a:lstStyle/>
              <a:p>
                <a:endParaRPr lang="en-US"/>
              </a:p>
            </p:txBody>
          </p:sp>
          <p:sp>
            <p:nvSpPr>
              <p:cNvPr id="34860" name="Oval 121"/>
              <p:cNvSpPr>
                <a:spLocks noChangeAspect="1" noChangeArrowheads="1"/>
              </p:cNvSpPr>
              <p:nvPr/>
            </p:nvSpPr>
            <p:spPr bwMode="auto">
              <a:xfrm>
                <a:off x="2520" y="6400"/>
                <a:ext cx="33" cy="3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4861" name="Oval 122"/>
              <p:cNvSpPr>
                <a:spLocks noChangeAspect="1" noChangeArrowheads="1"/>
              </p:cNvSpPr>
              <p:nvPr/>
            </p:nvSpPr>
            <p:spPr bwMode="auto">
              <a:xfrm>
                <a:off x="2600" y="8538"/>
                <a:ext cx="33" cy="3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4862" name="Line 123"/>
              <p:cNvSpPr>
                <a:spLocks noChangeAspect="1" noChangeShapeType="1"/>
              </p:cNvSpPr>
              <p:nvPr/>
            </p:nvSpPr>
            <p:spPr bwMode="auto">
              <a:xfrm>
                <a:off x="2847" y="7381"/>
                <a:ext cx="274" cy="0"/>
              </a:xfrm>
              <a:prstGeom prst="line">
                <a:avLst/>
              </a:prstGeom>
              <a:noFill/>
              <a:ln w="9525">
                <a:solidFill>
                  <a:srgbClr val="000000"/>
                </a:solidFill>
                <a:round/>
                <a:headEnd/>
                <a:tailEnd/>
              </a:ln>
            </p:spPr>
            <p:txBody>
              <a:bodyPr/>
              <a:lstStyle/>
              <a:p>
                <a:endParaRPr lang="en-US"/>
              </a:p>
            </p:txBody>
          </p:sp>
          <p:sp>
            <p:nvSpPr>
              <p:cNvPr id="34863" name="Line 124"/>
              <p:cNvSpPr>
                <a:spLocks noChangeAspect="1" noChangeShapeType="1"/>
              </p:cNvSpPr>
              <p:nvPr/>
            </p:nvSpPr>
            <p:spPr bwMode="auto">
              <a:xfrm>
                <a:off x="2847" y="7442"/>
                <a:ext cx="274" cy="0"/>
              </a:xfrm>
              <a:prstGeom prst="line">
                <a:avLst/>
              </a:prstGeom>
              <a:noFill/>
              <a:ln w="9525">
                <a:solidFill>
                  <a:srgbClr val="000000"/>
                </a:solidFill>
                <a:round/>
                <a:headEnd/>
                <a:tailEnd/>
              </a:ln>
            </p:spPr>
            <p:txBody>
              <a:bodyPr/>
              <a:lstStyle/>
              <a:p>
                <a:endParaRPr lang="en-US"/>
              </a:p>
            </p:txBody>
          </p:sp>
          <p:sp>
            <p:nvSpPr>
              <p:cNvPr id="34864" name="Line 125"/>
              <p:cNvSpPr>
                <a:spLocks noChangeAspect="1" noChangeShapeType="1"/>
              </p:cNvSpPr>
              <p:nvPr/>
            </p:nvSpPr>
            <p:spPr bwMode="auto">
              <a:xfrm>
                <a:off x="2980" y="6427"/>
                <a:ext cx="0" cy="945"/>
              </a:xfrm>
              <a:prstGeom prst="line">
                <a:avLst/>
              </a:prstGeom>
              <a:noFill/>
              <a:ln w="9525">
                <a:solidFill>
                  <a:srgbClr val="000000"/>
                </a:solidFill>
                <a:round/>
                <a:headEnd/>
                <a:tailEnd/>
              </a:ln>
            </p:spPr>
            <p:txBody>
              <a:bodyPr/>
              <a:lstStyle/>
              <a:p>
                <a:endParaRPr lang="en-US"/>
              </a:p>
            </p:txBody>
          </p:sp>
          <p:sp>
            <p:nvSpPr>
              <p:cNvPr id="34865" name="Line 126"/>
              <p:cNvSpPr>
                <a:spLocks noChangeAspect="1" noChangeShapeType="1"/>
              </p:cNvSpPr>
              <p:nvPr/>
            </p:nvSpPr>
            <p:spPr bwMode="auto">
              <a:xfrm>
                <a:off x="2980" y="7451"/>
                <a:ext cx="0" cy="1114"/>
              </a:xfrm>
              <a:prstGeom prst="line">
                <a:avLst/>
              </a:prstGeom>
              <a:noFill/>
              <a:ln w="9525">
                <a:solidFill>
                  <a:srgbClr val="000000"/>
                </a:solidFill>
                <a:round/>
                <a:headEnd/>
                <a:tailEnd/>
              </a:ln>
            </p:spPr>
            <p:txBody>
              <a:bodyPr/>
              <a:lstStyle/>
              <a:p>
                <a:endParaRPr lang="en-US"/>
              </a:p>
            </p:txBody>
          </p:sp>
          <p:grpSp>
            <p:nvGrpSpPr>
              <p:cNvPr id="5" name="Group 127"/>
              <p:cNvGrpSpPr>
                <a:grpSpLocks noChangeAspect="1"/>
              </p:cNvGrpSpPr>
              <p:nvPr/>
            </p:nvGrpSpPr>
            <p:grpSpPr bwMode="auto">
              <a:xfrm rot="5400000">
                <a:off x="3297" y="6834"/>
                <a:ext cx="338" cy="283"/>
                <a:chOff x="3107" y="4983"/>
                <a:chExt cx="536" cy="448"/>
              </a:xfrm>
            </p:grpSpPr>
            <p:sp>
              <p:nvSpPr>
                <p:cNvPr id="34936" name="Line 128"/>
                <p:cNvSpPr>
                  <a:spLocks noChangeAspect="1" noChangeShapeType="1"/>
                </p:cNvSpPr>
                <p:nvPr/>
              </p:nvSpPr>
              <p:spPr bwMode="auto">
                <a:xfrm flipH="1">
                  <a:off x="3141" y="5157"/>
                  <a:ext cx="469" cy="0"/>
                </a:xfrm>
                <a:prstGeom prst="line">
                  <a:avLst/>
                </a:prstGeom>
                <a:noFill/>
                <a:ln w="9525">
                  <a:solidFill>
                    <a:srgbClr val="000000"/>
                  </a:solidFill>
                  <a:round/>
                  <a:headEnd/>
                  <a:tailEnd/>
                </a:ln>
              </p:spPr>
              <p:txBody>
                <a:bodyPr/>
                <a:lstStyle/>
                <a:p>
                  <a:endParaRPr lang="en-US"/>
                </a:p>
              </p:txBody>
            </p:sp>
            <p:sp>
              <p:nvSpPr>
                <p:cNvPr id="34937" name="Line 129"/>
                <p:cNvSpPr>
                  <a:spLocks noChangeAspect="1" noChangeShapeType="1"/>
                </p:cNvSpPr>
                <p:nvPr/>
              </p:nvSpPr>
              <p:spPr bwMode="auto">
                <a:xfrm flipH="1">
                  <a:off x="3494" y="4983"/>
                  <a:ext cx="149" cy="168"/>
                </a:xfrm>
                <a:prstGeom prst="line">
                  <a:avLst/>
                </a:prstGeom>
                <a:noFill/>
                <a:ln w="9525">
                  <a:solidFill>
                    <a:srgbClr val="000000"/>
                  </a:solidFill>
                  <a:round/>
                  <a:headEnd/>
                  <a:tailEnd/>
                </a:ln>
              </p:spPr>
              <p:txBody>
                <a:bodyPr/>
                <a:lstStyle/>
                <a:p>
                  <a:endParaRPr lang="en-US"/>
                </a:p>
              </p:txBody>
            </p:sp>
            <p:sp>
              <p:nvSpPr>
                <p:cNvPr id="34938" name="Line 130"/>
                <p:cNvSpPr>
                  <a:spLocks noChangeAspect="1" noChangeShapeType="1"/>
                </p:cNvSpPr>
                <p:nvPr/>
              </p:nvSpPr>
              <p:spPr bwMode="auto">
                <a:xfrm>
                  <a:off x="3107" y="4983"/>
                  <a:ext cx="149" cy="168"/>
                </a:xfrm>
                <a:prstGeom prst="line">
                  <a:avLst/>
                </a:prstGeom>
                <a:noFill/>
                <a:ln w="9525">
                  <a:solidFill>
                    <a:srgbClr val="000000"/>
                  </a:solidFill>
                  <a:round/>
                  <a:headEnd/>
                  <a:tailEnd/>
                </a:ln>
              </p:spPr>
              <p:txBody>
                <a:bodyPr/>
                <a:lstStyle/>
                <a:p>
                  <a:endParaRPr lang="en-US"/>
                </a:p>
              </p:txBody>
            </p:sp>
            <p:sp>
              <p:nvSpPr>
                <p:cNvPr id="34939" name="Line 131"/>
                <p:cNvSpPr>
                  <a:spLocks noChangeAspect="1" noChangeShapeType="1"/>
                </p:cNvSpPr>
                <p:nvPr/>
              </p:nvSpPr>
              <p:spPr bwMode="auto">
                <a:xfrm flipH="1">
                  <a:off x="3141" y="5211"/>
                  <a:ext cx="469" cy="0"/>
                </a:xfrm>
                <a:prstGeom prst="line">
                  <a:avLst/>
                </a:prstGeom>
                <a:noFill/>
                <a:ln w="9525">
                  <a:solidFill>
                    <a:srgbClr val="000000"/>
                  </a:solidFill>
                  <a:round/>
                  <a:headEnd/>
                  <a:tailEnd/>
                </a:ln>
              </p:spPr>
              <p:txBody>
                <a:bodyPr/>
                <a:lstStyle/>
                <a:p>
                  <a:endParaRPr lang="en-US"/>
                </a:p>
              </p:txBody>
            </p:sp>
            <p:sp>
              <p:nvSpPr>
                <p:cNvPr id="34940" name="Line 132"/>
                <p:cNvSpPr>
                  <a:spLocks noChangeAspect="1" noChangeShapeType="1"/>
                </p:cNvSpPr>
                <p:nvPr/>
              </p:nvSpPr>
              <p:spPr bwMode="auto">
                <a:xfrm>
                  <a:off x="3362" y="5220"/>
                  <a:ext cx="0" cy="211"/>
                </a:xfrm>
                <a:prstGeom prst="line">
                  <a:avLst/>
                </a:prstGeom>
                <a:noFill/>
                <a:ln w="9525">
                  <a:solidFill>
                    <a:srgbClr val="000000"/>
                  </a:solidFill>
                  <a:round/>
                  <a:headEnd/>
                  <a:tailEnd/>
                </a:ln>
              </p:spPr>
              <p:txBody>
                <a:bodyPr/>
                <a:lstStyle/>
                <a:p>
                  <a:endParaRPr lang="en-US"/>
                </a:p>
              </p:txBody>
            </p:sp>
          </p:grpSp>
          <p:sp>
            <p:nvSpPr>
              <p:cNvPr id="34867" name="Line 133"/>
              <p:cNvSpPr>
                <a:spLocks noChangeAspect="1" noChangeShapeType="1"/>
              </p:cNvSpPr>
              <p:nvPr/>
            </p:nvSpPr>
            <p:spPr bwMode="auto">
              <a:xfrm rot="5400000" flipH="1">
                <a:off x="3357" y="7974"/>
                <a:ext cx="295" cy="0"/>
              </a:xfrm>
              <a:prstGeom prst="line">
                <a:avLst/>
              </a:prstGeom>
              <a:noFill/>
              <a:ln w="9525">
                <a:solidFill>
                  <a:srgbClr val="000000"/>
                </a:solidFill>
                <a:round/>
                <a:headEnd/>
                <a:tailEnd/>
              </a:ln>
            </p:spPr>
            <p:txBody>
              <a:bodyPr/>
              <a:lstStyle/>
              <a:p>
                <a:endParaRPr lang="en-US"/>
              </a:p>
            </p:txBody>
          </p:sp>
          <p:sp>
            <p:nvSpPr>
              <p:cNvPr id="34868" name="Line 134"/>
              <p:cNvSpPr>
                <a:spLocks noChangeAspect="1" noChangeShapeType="1"/>
              </p:cNvSpPr>
              <p:nvPr/>
            </p:nvSpPr>
            <p:spPr bwMode="auto">
              <a:xfrm rot="5400000" flipH="1">
                <a:off x="3515" y="8043"/>
                <a:ext cx="93" cy="106"/>
              </a:xfrm>
              <a:prstGeom prst="line">
                <a:avLst/>
              </a:prstGeom>
              <a:noFill/>
              <a:ln w="9525">
                <a:solidFill>
                  <a:srgbClr val="000000"/>
                </a:solidFill>
                <a:round/>
                <a:headEnd/>
                <a:tailEnd/>
              </a:ln>
            </p:spPr>
            <p:txBody>
              <a:bodyPr/>
              <a:lstStyle/>
              <a:p>
                <a:endParaRPr lang="en-US"/>
              </a:p>
            </p:txBody>
          </p:sp>
          <p:sp>
            <p:nvSpPr>
              <p:cNvPr id="34869" name="Line 135"/>
              <p:cNvSpPr>
                <a:spLocks noChangeAspect="1" noChangeShapeType="1"/>
              </p:cNvSpPr>
              <p:nvPr/>
            </p:nvSpPr>
            <p:spPr bwMode="auto">
              <a:xfrm rot="5400000">
                <a:off x="3515" y="7798"/>
                <a:ext cx="94" cy="106"/>
              </a:xfrm>
              <a:prstGeom prst="line">
                <a:avLst/>
              </a:prstGeom>
              <a:noFill/>
              <a:ln w="9525">
                <a:solidFill>
                  <a:srgbClr val="000000"/>
                </a:solidFill>
                <a:round/>
                <a:headEnd/>
                <a:tailEnd/>
              </a:ln>
            </p:spPr>
            <p:txBody>
              <a:bodyPr/>
              <a:lstStyle/>
              <a:p>
                <a:endParaRPr lang="en-US"/>
              </a:p>
            </p:txBody>
          </p:sp>
          <p:sp>
            <p:nvSpPr>
              <p:cNvPr id="34870" name="Line 136"/>
              <p:cNvSpPr>
                <a:spLocks noChangeAspect="1" noChangeShapeType="1"/>
              </p:cNvSpPr>
              <p:nvPr/>
            </p:nvSpPr>
            <p:spPr bwMode="auto">
              <a:xfrm rot="5400000" flipH="1">
                <a:off x="3323" y="7974"/>
                <a:ext cx="295" cy="0"/>
              </a:xfrm>
              <a:prstGeom prst="line">
                <a:avLst/>
              </a:prstGeom>
              <a:noFill/>
              <a:ln w="9525">
                <a:solidFill>
                  <a:srgbClr val="000000"/>
                </a:solidFill>
                <a:round/>
                <a:headEnd/>
                <a:tailEnd/>
              </a:ln>
            </p:spPr>
            <p:txBody>
              <a:bodyPr/>
              <a:lstStyle/>
              <a:p>
                <a:endParaRPr lang="en-US"/>
              </a:p>
            </p:txBody>
          </p:sp>
          <p:sp>
            <p:nvSpPr>
              <p:cNvPr id="34871" name="Line 137"/>
              <p:cNvSpPr>
                <a:spLocks noChangeAspect="1" noChangeShapeType="1"/>
              </p:cNvSpPr>
              <p:nvPr/>
            </p:nvSpPr>
            <p:spPr bwMode="auto">
              <a:xfrm rot="5400000">
                <a:off x="3399" y="7898"/>
                <a:ext cx="0" cy="133"/>
              </a:xfrm>
              <a:prstGeom prst="line">
                <a:avLst/>
              </a:prstGeom>
              <a:noFill/>
              <a:ln w="9525">
                <a:solidFill>
                  <a:srgbClr val="000000"/>
                </a:solidFill>
                <a:round/>
                <a:headEnd/>
                <a:tailEnd/>
              </a:ln>
            </p:spPr>
            <p:txBody>
              <a:bodyPr/>
              <a:lstStyle/>
              <a:p>
                <a:endParaRPr lang="en-US"/>
              </a:p>
            </p:txBody>
          </p:sp>
          <p:sp>
            <p:nvSpPr>
              <p:cNvPr id="34872" name="Line 138"/>
              <p:cNvSpPr>
                <a:spLocks noChangeAspect="1" noChangeShapeType="1"/>
              </p:cNvSpPr>
              <p:nvPr/>
            </p:nvSpPr>
            <p:spPr bwMode="auto">
              <a:xfrm>
                <a:off x="4066" y="8158"/>
                <a:ext cx="0" cy="405"/>
              </a:xfrm>
              <a:prstGeom prst="line">
                <a:avLst/>
              </a:prstGeom>
              <a:noFill/>
              <a:ln w="9525">
                <a:solidFill>
                  <a:srgbClr val="000000"/>
                </a:solidFill>
                <a:round/>
                <a:headEnd/>
                <a:tailEnd/>
              </a:ln>
            </p:spPr>
            <p:txBody>
              <a:bodyPr/>
              <a:lstStyle/>
              <a:p>
                <a:endParaRPr lang="en-US"/>
              </a:p>
            </p:txBody>
          </p:sp>
          <p:sp>
            <p:nvSpPr>
              <p:cNvPr id="34873" name="Line 139"/>
              <p:cNvSpPr>
                <a:spLocks noChangeAspect="1" noChangeShapeType="1"/>
              </p:cNvSpPr>
              <p:nvPr/>
            </p:nvSpPr>
            <p:spPr bwMode="auto">
              <a:xfrm>
                <a:off x="4066" y="7096"/>
                <a:ext cx="0" cy="903"/>
              </a:xfrm>
              <a:prstGeom prst="line">
                <a:avLst/>
              </a:prstGeom>
              <a:noFill/>
              <a:ln w="9525">
                <a:solidFill>
                  <a:srgbClr val="000000"/>
                </a:solidFill>
                <a:round/>
                <a:headEnd/>
                <a:tailEnd/>
              </a:ln>
            </p:spPr>
            <p:txBody>
              <a:bodyPr/>
              <a:lstStyle/>
              <a:p>
                <a:endParaRPr lang="en-US"/>
              </a:p>
            </p:txBody>
          </p:sp>
          <p:grpSp>
            <p:nvGrpSpPr>
              <p:cNvPr id="6" name="Group 140"/>
              <p:cNvGrpSpPr>
                <a:grpSpLocks noChangeAspect="1"/>
              </p:cNvGrpSpPr>
              <p:nvPr/>
            </p:nvGrpSpPr>
            <p:grpSpPr bwMode="auto">
              <a:xfrm flipH="1" flipV="1">
                <a:off x="3983" y="8008"/>
                <a:ext cx="161" cy="150"/>
                <a:chOff x="4438" y="4858"/>
                <a:chExt cx="406" cy="378"/>
              </a:xfrm>
            </p:grpSpPr>
            <p:sp>
              <p:nvSpPr>
                <p:cNvPr id="34932" name="Line 141"/>
                <p:cNvSpPr>
                  <a:spLocks noChangeAspect="1" noChangeShapeType="1"/>
                </p:cNvSpPr>
                <p:nvPr/>
              </p:nvSpPr>
              <p:spPr bwMode="auto">
                <a:xfrm>
                  <a:off x="4452" y="4858"/>
                  <a:ext cx="378" cy="0"/>
                </a:xfrm>
                <a:prstGeom prst="line">
                  <a:avLst/>
                </a:prstGeom>
                <a:noFill/>
                <a:ln w="9525">
                  <a:solidFill>
                    <a:srgbClr val="000000"/>
                  </a:solidFill>
                  <a:round/>
                  <a:headEnd/>
                  <a:tailEnd/>
                </a:ln>
              </p:spPr>
              <p:txBody>
                <a:bodyPr/>
                <a:lstStyle/>
                <a:p>
                  <a:endParaRPr lang="en-US"/>
                </a:p>
              </p:txBody>
            </p:sp>
            <p:sp>
              <p:nvSpPr>
                <p:cNvPr id="34933" name="Line 142"/>
                <p:cNvSpPr>
                  <a:spLocks noChangeAspect="1" noChangeShapeType="1"/>
                </p:cNvSpPr>
                <p:nvPr/>
              </p:nvSpPr>
              <p:spPr bwMode="auto">
                <a:xfrm>
                  <a:off x="4438" y="4858"/>
                  <a:ext cx="210" cy="378"/>
                </a:xfrm>
                <a:prstGeom prst="line">
                  <a:avLst/>
                </a:prstGeom>
                <a:noFill/>
                <a:ln w="9525">
                  <a:solidFill>
                    <a:srgbClr val="000000"/>
                  </a:solidFill>
                  <a:round/>
                  <a:headEnd/>
                  <a:tailEnd/>
                </a:ln>
              </p:spPr>
              <p:txBody>
                <a:bodyPr/>
                <a:lstStyle/>
                <a:p>
                  <a:endParaRPr lang="en-US"/>
                </a:p>
              </p:txBody>
            </p:sp>
            <p:sp>
              <p:nvSpPr>
                <p:cNvPr id="34934" name="Line 143"/>
                <p:cNvSpPr>
                  <a:spLocks noChangeAspect="1" noChangeShapeType="1"/>
                </p:cNvSpPr>
                <p:nvPr/>
              </p:nvSpPr>
              <p:spPr bwMode="auto">
                <a:xfrm flipH="1">
                  <a:off x="4634" y="4858"/>
                  <a:ext cx="210" cy="378"/>
                </a:xfrm>
                <a:prstGeom prst="line">
                  <a:avLst/>
                </a:prstGeom>
                <a:noFill/>
                <a:ln w="9525">
                  <a:solidFill>
                    <a:srgbClr val="000000"/>
                  </a:solidFill>
                  <a:round/>
                  <a:headEnd/>
                  <a:tailEnd/>
                </a:ln>
              </p:spPr>
              <p:txBody>
                <a:bodyPr/>
                <a:lstStyle/>
                <a:p>
                  <a:endParaRPr lang="en-US"/>
                </a:p>
              </p:txBody>
            </p:sp>
            <p:sp>
              <p:nvSpPr>
                <p:cNvPr id="34935" name="Line 144"/>
                <p:cNvSpPr>
                  <a:spLocks noChangeAspect="1" noChangeShapeType="1"/>
                </p:cNvSpPr>
                <p:nvPr/>
              </p:nvSpPr>
              <p:spPr bwMode="auto">
                <a:xfrm>
                  <a:off x="4452" y="5236"/>
                  <a:ext cx="392" cy="0"/>
                </a:xfrm>
                <a:prstGeom prst="line">
                  <a:avLst/>
                </a:prstGeom>
                <a:noFill/>
                <a:ln w="9525">
                  <a:solidFill>
                    <a:srgbClr val="000000"/>
                  </a:solidFill>
                  <a:round/>
                  <a:headEnd/>
                  <a:tailEnd/>
                </a:ln>
              </p:spPr>
              <p:txBody>
                <a:bodyPr/>
                <a:lstStyle/>
                <a:p>
                  <a:endParaRPr lang="en-US"/>
                </a:p>
              </p:txBody>
            </p:sp>
          </p:grpSp>
          <p:sp>
            <p:nvSpPr>
              <p:cNvPr id="34875" name="Line 145"/>
              <p:cNvSpPr>
                <a:spLocks noChangeAspect="1" noChangeShapeType="1"/>
              </p:cNvSpPr>
              <p:nvPr/>
            </p:nvSpPr>
            <p:spPr bwMode="auto">
              <a:xfrm>
                <a:off x="4070" y="6427"/>
                <a:ext cx="0" cy="507"/>
              </a:xfrm>
              <a:prstGeom prst="line">
                <a:avLst/>
              </a:prstGeom>
              <a:noFill/>
              <a:ln w="9525">
                <a:solidFill>
                  <a:srgbClr val="000000"/>
                </a:solidFill>
                <a:round/>
                <a:headEnd/>
                <a:tailEnd/>
              </a:ln>
            </p:spPr>
            <p:txBody>
              <a:bodyPr/>
              <a:lstStyle/>
              <a:p>
                <a:endParaRPr lang="en-US"/>
              </a:p>
            </p:txBody>
          </p:sp>
          <p:grpSp>
            <p:nvGrpSpPr>
              <p:cNvPr id="7" name="Group 146"/>
              <p:cNvGrpSpPr>
                <a:grpSpLocks noChangeAspect="1"/>
              </p:cNvGrpSpPr>
              <p:nvPr/>
            </p:nvGrpSpPr>
            <p:grpSpPr bwMode="auto">
              <a:xfrm>
                <a:off x="3987" y="6945"/>
                <a:ext cx="161" cy="153"/>
                <a:chOff x="4290" y="6790"/>
                <a:chExt cx="195" cy="184"/>
              </a:xfrm>
            </p:grpSpPr>
            <p:sp>
              <p:nvSpPr>
                <p:cNvPr id="34928" name="Line 147"/>
                <p:cNvSpPr>
                  <a:spLocks noChangeAspect="1" noChangeShapeType="1"/>
                </p:cNvSpPr>
                <p:nvPr/>
              </p:nvSpPr>
              <p:spPr bwMode="auto">
                <a:xfrm flipH="1" flipV="1">
                  <a:off x="4297" y="6974"/>
                  <a:ext cx="181" cy="0"/>
                </a:xfrm>
                <a:prstGeom prst="line">
                  <a:avLst/>
                </a:prstGeom>
                <a:noFill/>
                <a:ln w="9525">
                  <a:solidFill>
                    <a:srgbClr val="000000"/>
                  </a:solidFill>
                  <a:round/>
                  <a:headEnd/>
                  <a:tailEnd/>
                </a:ln>
              </p:spPr>
              <p:txBody>
                <a:bodyPr/>
                <a:lstStyle/>
                <a:p>
                  <a:endParaRPr lang="en-US"/>
                </a:p>
              </p:txBody>
            </p:sp>
            <p:sp>
              <p:nvSpPr>
                <p:cNvPr id="34929" name="Line 148"/>
                <p:cNvSpPr>
                  <a:spLocks noChangeAspect="1" noChangeShapeType="1"/>
                </p:cNvSpPr>
                <p:nvPr/>
              </p:nvSpPr>
              <p:spPr bwMode="auto">
                <a:xfrm flipH="1" flipV="1">
                  <a:off x="4384" y="6792"/>
                  <a:ext cx="101" cy="182"/>
                </a:xfrm>
                <a:prstGeom prst="line">
                  <a:avLst/>
                </a:prstGeom>
                <a:noFill/>
                <a:ln w="9525">
                  <a:solidFill>
                    <a:srgbClr val="000000"/>
                  </a:solidFill>
                  <a:round/>
                  <a:headEnd/>
                  <a:tailEnd/>
                </a:ln>
              </p:spPr>
              <p:txBody>
                <a:bodyPr/>
                <a:lstStyle/>
                <a:p>
                  <a:endParaRPr lang="en-US"/>
                </a:p>
              </p:txBody>
            </p:sp>
            <p:sp>
              <p:nvSpPr>
                <p:cNvPr id="34930" name="Line 149"/>
                <p:cNvSpPr>
                  <a:spLocks noChangeAspect="1" noChangeShapeType="1"/>
                </p:cNvSpPr>
                <p:nvPr/>
              </p:nvSpPr>
              <p:spPr bwMode="auto">
                <a:xfrm flipV="1">
                  <a:off x="4290" y="6790"/>
                  <a:ext cx="101" cy="182"/>
                </a:xfrm>
                <a:prstGeom prst="line">
                  <a:avLst/>
                </a:prstGeom>
                <a:noFill/>
                <a:ln w="9525">
                  <a:solidFill>
                    <a:srgbClr val="000000"/>
                  </a:solidFill>
                  <a:round/>
                  <a:headEnd/>
                  <a:tailEnd/>
                </a:ln>
              </p:spPr>
              <p:txBody>
                <a:bodyPr/>
                <a:lstStyle/>
                <a:p>
                  <a:endParaRPr lang="en-US"/>
                </a:p>
              </p:txBody>
            </p:sp>
            <p:sp>
              <p:nvSpPr>
                <p:cNvPr id="34931" name="Line 150"/>
                <p:cNvSpPr>
                  <a:spLocks noChangeAspect="1" noChangeShapeType="1"/>
                </p:cNvSpPr>
                <p:nvPr/>
              </p:nvSpPr>
              <p:spPr bwMode="auto">
                <a:xfrm flipH="1" flipV="1">
                  <a:off x="4290" y="6792"/>
                  <a:ext cx="188" cy="0"/>
                </a:xfrm>
                <a:prstGeom prst="line">
                  <a:avLst/>
                </a:prstGeom>
                <a:noFill/>
                <a:ln w="9525">
                  <a:solidFill>
                    <a:srgbClr val="000000"/>
                  </a:solidFill>
                  <a:round/>
                  <a:headEnd/>
                  <a:tailEnd/>
                </a:ln>
              </p:spPr>
              <p:txBody>
                <a:bodyPr/>
                <a:lstStyle/>
                <a:p>
                  <a:endParaRPr lang="en-US"/>
                </a:p>
              </p:txBody>
            </p:sp>
          </p:grpSp>
          <p:sp>
            <p:nvSpPr>
              <p:cNvPr id="34877" name="Line 151"/>
              <p:cNvSpPr>
                <a:spLocks noChangeAspect="1" noChangeShapeType="1"/>
              </p:cNvSpPr>
              <p:nvPr/>
            </p:nvSpPr>
            <p:spPr bwMode="auto">
              <a:xfrm>
                <a:off x="3615" y="7160"/>
                <a:ext cx="0" cy="645"/>
              </a:xfrm>
              <a:prstGeom prst="line">
                <a:avLst/>
              </a:prstGeom>
              <a:noFill/>
              <a:ln w="9525">
                <a:solidFill>
                  <a:srgbClr val="000000"/>
                </a:solidFill>
                <a:round/>
                <a:headEnd/>
                <a:tailEnd/>
              </a:ln>
            </p:spPr>
            <p:txBody>
              <a:bodyPr/>
              <a:lstStyle/>
              <a:p>
                <a:endParaRPr lang="en-US"/>
              </a:p>
            </p:txBody>
          </p:sp>
          <p:sp>
            <p:nvSpPr>
              <p:cNvPr id="34878" name="Line 152"/>
              <p:cNvSpPr>
                <a:spLocks noChangeAspect="1" noChangeShapeType="1"/>
              </p:cNvSpPr>
              <p:nvPr/>
            </p:nvSpPr>
            <p:spPr bwMode="auto">
              <a:xfrm>
                <a:off x="3624" y="8141"/>
                <a:ext cx="0" cy="424"/>
              </a:xfrm>
              <a:prstGeom prst="line">
                <a:avLst/>
              </a:prstGeom>
              <a:noFill/>
              <a:ln w="9525">
                <a:solidFill>
                  <a:srgbClr val="000000"/>
                </a:solidFill>
                <a:round/>
                <a:headEnd/>
                <a:tailEnd/>
              </a:ln>
            </p:spPr>
            <p:txBody>
              <a:bodyPr/>
              <a:lstStyle/>
              <a:p>
                <a:endParaRPr lang="en-US"/>
              </a:p>
            </p:txBody>
          </p:sp>
          <p:sp>
            <p:nvSpPr>
              <p:cNvPr id="34879" name="Line 153"/>
              <p:cNvSpPr>
                <a:spLocks noChangeAspect="1" noChangeShapeType="1"/>
              </p:cNvSpPr>
              <p:nvPr/>
            </p:nvSpPr>
            <p:spPr bwMode="auto">
              <a:xfrm>
                <a:off x="3615" y="6427"/>
                <a:ext cx="0" cy="371"/>
              </a:xfrm>
              <a:prstGeom prst="line">
                <a:avLst/>
              </a:prstGeom>
              <a:noFill/>
              <a:ln w="9525">
                <a:solidFill>
                  <a:srgbClr val="000000"/>
                </a:solidFill>
                <a:round/>
                <a:headEnd/>
                <a:tailEnd/>
              </a:ln>
            </p:spPr>
            <p:txBody>
              <a:bodyPr/>
              <a:lstStyle/>
              <a:p>
                <a:endParaRPr lang="en-US"/>
              </a:p>
            </p:txBody>
          </p:sp>
          <p:sp>
            <p:nvSpPr>
              <p:cNvPr id="34880" name="Oval 154"/>
              <p:cNvSpPr>
                <a:spLocks noChangeAspect="1" noChangeArrowheads="1"/>
              </p:cNvSpPr>
              <p:nvPr/>
            </p:nvSpPr>
            <p:spPr bwMode="auto">
              <a:xfrm>
                <a:off x="3581" y="7478"/>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34881" name="Oval 155"/>
              <p:cNvSpPr>
                <a:spLocks noChangeAspect="1" noChangeArrowheads="1"/>
              </p:cNvSpPr>
              <p:nvPr/>
            </p:nvSpPr>
            <p:spPr bwMode="auto">
              <a:xfrm>
                <a:off x="4040" y="7487"/>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8" name="Group 156"/>
              <p:cNvGrpSpPr>
                <a:grpSpLocks noChangeAspect="1"/>
              </p:cNvGrpSpPr>
              <p:nvPr/>
            </p:nvGrpSpPr>
            <p:grpSpPr bwMode="auto">
              <a:xfrm rot="16200000" flipH="1">
                <a:off x="6004" y="6842"/>
                <a:ext cx="338" cy="283"/>
                <a:chOff x="3107" y="4983"/>
                <a:chExt cx="536" cy="448"/>
              </a:xfrm>
            </p:grpSpPr>
            <p:sp>
              <p:nvSpPr>
                <p:cNvPr id="34923" name="Line 157"/>
                <p:cNvSpPr>
                  <a:spLocks noChangeAspect="1" noChangeShapeType="1"/>
                </p:cNvSpPr>
                <p:nvPr/>
              </p:nvSpPr>
              <p:spPr bwMode="auto">
                <a:xfrm flipH="1">
                  <a:off x="3141" y="5157"/>
                  <a:ext cx="469" cy="0"/>
                </a:xfrm>
                <a:prstGeom prst="line">
                  <a:avLst/>
                </a:prstGeom>
                <a:noFill/>
                <a:ln w="9525">
                  <a:solidFill>
                    <a:srgbClr val="000000"/>
                  </a:solidFill>
                  <a:round/>
                  <a:headEnd/>
                  <a:tailEnd/>
                </a:ln>
              </p:spPr>
              <p:txBody>
                <a:bodyPr/>
                <a:lstStyle/>
                <a:p>
                  <a:endParaRPr lang="en-US"/>
                </a:p>
              </p:txBody>
            </p:sp>
            <p:sp>
              <p:nvSpPr>
                <p:cNvPr id="34924" name="Line 158"/>
                <p:cNvSpPr>
                  <a:spLocks noChangeAspect="1" noChangeShapeType="1"/>
                </p:cNvSpPr>
                <p:nvPr/>
              </p:nvSpPr>
              <p:spPr bwMode="auto">
                <a:xfrm flipH="1">
                  <a:off x="3494" y="4983"/>
                  <a:ext cx="149" cy="168"/>
                </a:xfrm>
                <a:prstGeom prst="line">
                  <a:avLst/>
                </a:prstGeom>
                <a:noFill/>
                <a:ln w="9525">
                  <a:solidFill>
                    <a:srgbClr val="000000"/>
                  </a:solidFill>
                  <a:round/>
                  <a:headEnd/>
                  <a:tailEnd/>
                </a:ln>
              </p:spPr>
              <p:txBody>
                <a:bodyPr/>
                <a:lstStyle/>
                <a:p>
                  <a:endParaRPr lang="en-US"/>
                </a:p>
              </p:txBody>
            </p:sp>
            <p:sp>
              <p:nvSpPr>
                <p:cNvPr id="34925" name="Line 159"/>
                <p:cNvSpPr>
                  <a:spLocks noChangeAspect="1" noChangeShapeType="1"/>
                </p:cNvSpPr>
                <p:nvPr/>
              </p:nvSpPr>
              <p:spPr bwMode="auto">
                <a:xfrm>
                  <a:off x="3107" y="4983"/>
                  <a:ext cx="149" cy="168"/>
                </a:xfrm>
                <a:prstGeom prst="line">
                  <a:avLst/>
                </a:prstGeom>
                <a:noFill/>
                <a:ln w="9525">
                  <a:solidFill>
                    <a:srgbClr val="000000"/>
                  </a:solidFill>
                  <a:round/>
                  <a:headEnd/>
                  <a:tailEnd/>
                </a:ln>
              </p:spPr>
              <p:txBody>
                <a:bodyPr/>
                <a:lstStyle/>
                <a:p>
                  <a:endParaRPr lang="en-US"/>
                </a:p>
              </p:txBody>
            </p:sp>
            <p:sp>
              <p:nvSpPr>
                <p:cNvPr id="34926" name="Line 160"/>
                <p:cNvSpPr>
                  <a:spLocks noChangeAspect="1" noChangeShapeType="1"/>
                </p:cNvSpPr>
                <p:nvPr/>
              </p:nvSpPr>
              <p:spPr bwMode="auto">
                <a:xfrm flipH="1">
                  <a:off x="3141" y="5211"/>
                  <a:ext cx="469" cy="0"/>
                </a:xfrm>
                <a:prstGeom prst="line">
                  <a:avLst/>
                </a:prstGeom>
                <a:noFill/>
                <a:ln w="9525">
                  <a:solidFill>
                    <a:srgbClr val="000000"/>
                  </a:solidFill>
                  <a:round/>
                  <a:headEnd/>
                  <a:tailEnd/>
                </a:ln>
              </p:spPr>
              <p:txBody>
                <a:bodyPr/>
                <a:lstStyle/>
                <a:p>
                  <a:endParaRPr lang="en-US"/>
                </a:p>
              </p:txBody>
            </p:sp>
            <p:sp>
              <p:nvSpPr>
                <p:cNvPr id="34927" name="Line 161"/>
                <p:cNvSpPr>
                  <a:spLocks noChangeAspect="1" noChangeShapeType="1"/>
                </p:cNvSpPr>
                <p:nvPr/>
              </p:nvSpPr>
              <p:spPr bwMode="auto">
                <a:xfrm>
                  <a:off x="3362" y="5220"/>
                  <a:ext cx="0" cy="211"/>
                </a:xfrm>
                <a:prstGeom prst="line">
                  <a:avLst/>
                </a:prstGeom>
                <a:noFill/>
                <a:ln w="9525">
                  <a:solidFill>
                    <a:srgbClr val="000000"/>
                  </a:solidFill>
                  <a:round/>
                  <a:headEnd/>
                  <a:tailEnd/>
                </a:ln>
              </p:spPr>
              <p:txBody>
                <a:bodyPr/>
                <a:lstStyle/>
                <a:p>
                  <a:endParaRPr lang="en-US"/>
                </a:p>
              </p:txBody>
            </p:sp>
          </p:grpSp>
          <p:sp>
            <p:nvSpPr>
              <p:cNvPr id="34883" name="Line 162"/>
              <p:cNvSpPr>
                <a:spLocks noChangeAspect="1" noChangeShapeType="1"/>
              </p:cNvSpPr>
              <p:nvPr/>
            </p:nvSpPr>
            <p:spPr bwMode="auto">
              <a:xfrm rot="-5400000">
                <a:off x="5985" y="7982"/>
                <a:ext cx="296" cy="0"/>
              </a:xfrm>
              <a:prstGeom prst="line">
                <a:avLst/>
              </a:prstGeom>
              <a:noFill/>
              <a:ln w="9525">
                <a:solidFill>
                  <a:srgbClr val="000000"/>
                </a:solidFill>
                <a:round/>
                <a:headEnd/>
                <a:tailEnd/>
              </a:ln>
            </p:spPr>
            <p:txBody>
              <a:bodyPr/>
              <a:lstStyle/>
              <a:p>
                <a:endParaRPr lang="en-US"/>
              </a:p>
            </p:txBody>
          </p:sp>
          <p:sp>
            <p:nvSpPr>
              <p:cNvPr id="34884" name="Line 163"/>
              <p:cNvSpPr>
                <a:spLocks noChangeAspect="1" noChangeShapeType="1"/>
              </p:cNvSpPr>
              <p:nvPr/>
            </p:nvSpPr>
            <p:spPr bwMode="auto">
              <a:xfrm rot="-5400000">
                <a:off x="6028" y="8051"/>
                <a:ext cx="93" cy="106"/>
              </a:xfrm>
              <a:prstGeom prst="line">
                <a:avLst/>
              </a:prstGeom>
              <a:noFill/>
              <a:ln w="9525">
                <a:solidFill>
                  <a:srgbClr val="000000"/>
                </a:solidFill>
                <a:round/>
                <a:headEnd/>
                <a:tailEnd/>
              </a:ln>
            </p:spPr>
            <p:txBody>
              <a:bodyPr/>
              <a:lstStyle/>
              <a:p>
                <a:endParaRPr lang="en-US"/>
              </a:p>
            </p:txBody>
          </p:sp>
          <p:sp>
            <p:nvSpPr>
              <p:cNvPr id="34885" name="Line 164"/>
              <p:cNvSpPr>
                <a:spLocks noChangeAspect="1" noChangeShapeType="1"/>
              </p:cNvSpPr>
              <p:nvPr/>
            </p:nvSpPr>
            <p:spPr bwMode="auto">
              <a:xfrm rot="16200000" flipH="1">
                <a:off x="6028" y="7806"/>
                <a:ext cx="94" cy="106"/>
              </a:xfrm>
              <a:prstGeom prst="line">
                <a:avLst/>
              </a:prstGeom>
              <a:noFill/>
              <a:ln w="9525">
                <a:solidFill>
                  <a:srgbClr val="000000"/>
                </a:solidFill>
                <a:round/>
                <a:headEnd/>
                <a:tailEnd/>
              </a:ln>
            </p:spPr>
            <p:txBody>
              <a:bodyPr/>
              <a:lstStyle/>
              <a:p>
                <a:endParaRPr lang="en-US"/>
              </a:p>
            </p:txBody>
          </p:sp>
          <p:sp>
            <p:nvSpPr>
              <p:cNvPr id="34886" name="Line 165"/>
              <p:cNvSpPr>
                <a:spLocks noChangeAspect="1" noChangeShapeType="1"/>
              </p:cNvSpPr>
              <p:nvPr/>
            </p:nvSpPr>
            <p:spPr bwMode="auto">
              <a:xfrm rot="-5400000">
                <a:off x="6019" y="7982"/>
                <a:ext cx="296" cy="0"/>
              </a:xfrm>
              <a:prstGeom prst="line">
                <a:avLst/>
              </a:prstGeom>
              <a:noFill/>
              <a:ln w="9525">
                <a:solidFill>
                  <a:srgbClr val="000000"/>
                </a:solidFill>
                <a:round/>
                <a:headEnd/>
                <a:tailEnd/>
              </a:ln>
            </p:spPr>
            <p:txBody>
              <a:bodyPr/>
              <a:lstStyle/>
              <a:p>
                <a:endParaRPr lang="en-US"/>
              </a:p>
            </p:txBody>
          </p:sp>
          <p:sp>
            <p:nvSpPr>
              <p:cNvPr id="34887" name="Line 166"/>
              <p:cNvSpPr>
                <a:spLocks noChangeAspect="1" noChangeShapeType="1"/>
              </p:cNvSpPr>
              <p:nvPr/>
            </p:nvSpPr>
            <p:spPr bwMode="auto">
              <a:xfrm rot="16200000" flipH="1">
                <a:off x="6240" y="7906"/>
                <a:ext cx="0" cy="133"/>
              </a:xfrm>
              <a:prstGeom prst="line">
                <a:avLst/>
              </a:prstGeom>
              <a:noFill/>
              <a:ln w="9525">
                <a:solidFill>
                  <a:srgbClr val="000000"/>
                </a:solidFill>
                <a:round/>
                <a:headEnd/>
                <a:tailEnd/>
              </a:ln>
            </p:spPr>
            <p:txBody>
              <a:bodyPr/>
              <a:lstStyle/>
              <a:p>
                <a:endParaRPr lang="en-US"/>
              </a:p>
            </p:txBody>
          </p:sp>
          <p:sp>
            <p:nvSpPr>
              <p:cNvPr id="34888" name="Line 167"/>
              <p:cNvSpPr>
                <a:spLocks noChangeAspect="1" noChangeShapeType="1"/>
              </p:cNvSpPr>
              <p:nvPr/>
            </p:nvSpPr>
            <p:spPr bwMode="auto">
              <a:xfrm flipH="1">
                <a:off x="5572" y="8166"/>
                <a:ext cx="0" cy="405"/>
              </a:xfrm>
              <a:prstGeom prst="line">
                <a:avLst/>
              </a:prstGeom>
              <a:noFill/>
              <a:ln w="9525">
                <a:solidFill>
                  <a:srgbClr val="000000"/>
                </a:solidFill>
                <a:round/>
                <a:headEnd/>
                <a:tailEnd/>
              </a:ln>
            </p:spPr>
            <p:txBody>
              <a:bodyPr/>
              <a:lstStyle/>
              <a:p>
                <a:endParaRPr lang="en-US"/>
              </a:p>
            </p:txBody>
          </p:sp>
          <p:sp>
            <p:nvSpPr>
              <p:cNvPr id="34889" name="Line 168"/>
              <p:cNvSpPr>
                <a:spLocks noChangeAspect="1" noChangeShapeType="1"/>
              </p:cNvSpPr>
              <p:nvPr/>
            </p:nvSpPr>
            <p:spPr bwMode="auto">
              <a:xfrm flipH="1">
                <a:off x="5572" y="7096"/>
                <a:ext cx="0" cy="911"/>
              </a:xfrm>
              <a:prstGeom prst="line">
                <a:avLst/>
              </a:prstGeom>
              <a:noFill/>
              <a:ln w="9525">
                <a:solidFill>
                  <a:srgbClr val="000000"/>
                </a:solidFill>
                <a:round/>
                <a:headEnd/>
                <a:tailEnd/>
              </a:ln>
            </p:spPr>
            <p:txBody>
              <a:bodyPr/>
              <a:lstStyle/>
              <a:p>
                <a:endParaRPr lang="en-US"/>
              </a:p>
            </p:txBody>
          </p:sp>
          <p:grpSp>
            <p:nvGrpSpPr>
              <p:cNvPr id="9" name="Group 169"/>
              <p:cNvGrpSpPr>
                <a:grpSpLocks noChangeAspect="1"/>
              </p:cNvGrpSpPr>
              <p:nvPr/>
            </p:nvGrpSpPr>
            <p:grpSpPr bwMode="auto">
              <a:xfrm flipV="1">
                <a:off x="5494" y="8016"/>
                <a:ext cx="160" cy="150"/>
                <a:chOff x="4438" y="4858"/>
                <a:chExt cx="406" cy="378"/>
              </a:xfrm>
            </p:grpSpPr>
            <p:sp>
              <p:nvSpPr>
                <p:cNvPr id="34919" name="Line 170"/>
                <p:cNvSpPr>
                  <a:spLocks noChangeAspect="1" noChangeShapeType="1"/>
                </p:cNvSpPr>
                <p:nvPr/>
              </p:nvSpPr>
              <p:spPr bwMode="auto">
                <a:xfrm>
                  <a:off x="4452" y="4858"/>
                  <a:ext cx="378" cy="0"/>
                </a:xfrm>
                <a:prstGeom prst="line">
                  <a:avLst/>
                </a:prstGeom>
                <a:noFill/>
                <a:ln w="9525">
                  <a:solidFill>
                    <a:srgbClr val="000000"/>
                  </a:solidFill>
                  <a:round/>
                  <a:headEnd/>
                  <a:tailEnd/>
                </a:ln>
              </p:spPr>
              <p:txBody>
                <a:bodyPr/>
                <a:lstStyle/>
                <a:p>
                  <a:endParaRPr lang="en-US"/>
                </a:p>
              </p:txBody>
            </p:sp>
            <p:sp>
              <p:nvSpPr>
                <p:cNvPr id="34920" name="Line 171"/>
                <p:cNvSpPr>
                  <a:spLocks noChangeAspect="1" noChangeShapeType="1"/>
                </p:cNvSpPr>
                <p:nvPr/>
              </p:nvSpPr>
              <p:spPr bwMode="auto">
                <a:xfrm>
                  <a:off x="4438" y="4858"/>
                  <a:ext cx="210" cy="378"/>
                </a:xfrm>
                <a:prstGeom prst="line">
                  <a:avLst/>
                </a:prstGeom>
                <a:noFill/>
                <a:ln w="9525">
                  <a:solidFill>
                    <a:srgbClr val="000000"/>
                  </a:solidFill>
                  <a:round/>
                  <a:headEnd/>
                  <a:tailEnd/>
                </a:ln>
              </p:spPr>
              <p:txBody>
                <a:bodyPr/>
                <a:lstStyle/>
                <a:p>
                  <a:endParaRPr lang="en-US"/>
                </a:p>
              </p:txBody>
            </p:sp>
            <p:sp>
              <p:nvSpPr>
                <p:cNvPr id="34921" name="Line 172"/>
                <p:cNvSpPr>
                  <a:spLocks noChangeAspect="1" noChangeShapeType="1"/>
                </p:cNvSpPr>
                <p:nvPr/>
              </p:nvSpPr>
              <p:spPr bwMode="auto">
                <a:xfrm flipH="1">
                  <a:off x="4634" y="4858"/>
                  <a:ext cx="210" cy="378"/>
                </a:xfrm>
                <a:prstGeom prst="line">
                  <a:avLst/>
                </a:prstGeom>
                <a:noFill/>
                <a:ln w="9525">
                  <a:solidFill>
                    <a:srgbClr val="000000"/>
                  </a:solidFill>
                  <a:round/>
                  <a:headEnd/>
                  <a:tailEnd/>
                </a:ln>
              </p:spPr>
              <p:txBody>
                <a:bodyPr/>
                <a:lstStyle/>
                <a:p>
                  <a:endParaRPr lang="en-US"/>
                </a:p>
              </p:txBody>
            </p:sp>
            <p:sp>
              <p:nvSpPr>
                <p:cNvPr id="34922" name="Line 173"/>
                <p:cNvSpPr>
                  <a:spLocks noChangeAspect="1" noChangeShapeType="1"/>
                </p:cNvSpPr>
                <p:nvPr/>
              </p:nvSpPr>
              <p:spPr bwMode="auto">
                <a:xfrm>
                  <a:off x="4452" y="5236"/>
                  <a:ext cx="392" cy="0"/>
                </a:xfrm>
                <a:prstGeom prst="line">
                  <a:avLst/>
                </a:prstGeom>
                <a:noFill/>
                <a:ln w="9525">
                  <a:solidFill>
                    <a:srgbClr val="000000"/>
                  </a:solidFill>
                  <a:round/>
                  <a:headEnd/>
                  <a:tailEnd/>
                </a:ln>
              </p:spPr>
              <p:txBody>
                <a:bodyPr/>
                <a:lstStyle/>
                <a:p>
                  <a:endParaRPr lang="en-US"/>
                </a:p>
              </p:txBody>
            </p:sp>
          </p:grpSp>
          <p:sp>
            <p:nvSpPr>
              <p:cNvPr id="34891" name="Line 174"/>
              <p:cNvSpPr>
                <a:spLocks noChangeAspect="1" noChangeShapeType="1"/>
              </p:cNvSpPr>
              <p:nvPr/>
            </p:nvSpPr>
            <p:spPr bwMode="auto">
              <a:xfrm flipH="1">
                <a:off x="5582" y="6435"/>
                <a:ext cx="0" cy="533"/>
              </a:xfrm>
              <a:prstGeom prst="line">
                <a:avLst/>
              </a:prstGeom>
              <a:noFill/>
              <a:ln w="9525">
                <a:solidFill>
                  <a:srgbClr val="000000"/>
                </a:solidFill>
                <a:round/>
                <a:headEnd/>
                <a:tailEnd/>
              </a:ln>
            </p:spPr>
            <p:txBody>
              <a:bodyPr/>
              <a:lstStyle/>
              <a:p>
                <a:endParaRPr lang="en-US"/>
              </a:p>
            </p:txBody>
          </p:sp>
          <p:sp>
            <p:nvSpPr>
              <p:cNvPr id="34892" name="Line 175"/>
              <p:cNvSpPr>
                <a:spLocks noChangeAspect="1" noChangeShapeType="1"/>
              </p:cNvSpPr>
              <p:nvPr/>
            </p:nvSpPr>
            <p:spPr bwMode="auto">
              <a:xfrm flipH="1">
                <a:off x="6022" y="7168"/>
                <a:ext cx="0" cy="645"/>
              </a:xfrm>
              <a:prstGeom prst="line">
                <a:avLst/>
              </a:prstGeom>
              <a:noFill/>
              <a:ln w="9525">
                <a:solidFill>
                  <a:srgbClr val="000000"/>
                </a:solidFill>
                <a:round/>
                <a:headEnd/>
                <a:tailEnd/>
              </a:ln>
            </p:spPr>
            <p:txBody>
              <a:bodyPr/>
              <a:lstStyle/>
              <a:p>
                <a:endParaRPr lang="en-US"/>
              </a:p>
            </p:txBody>
          </p:sp>
          <p:sp>
            <p:nvSpPr>
              <p:cNvPr id="34893" name="Line 176"/>
              <p:cNvSpPr>
                <a:spLocks noChangeAspect="1" noChangeShapeType="1"/>
              </p:cNvSpPr>
              <p:nvPr/>
            </p:nvSpPr>
            <p:spPr bwMode="auto">
              <a:xfrm flipH="1">
                <a:off x="6013" y="8149"/>
                <a:ext cx="0" cy="424"/>
              </a:xfrm>
              <a:prstGeom prst="line">
                <a:avLst/>
              </a:prstGeom>
              <a:noFill/>
              <a:ln w="9525">
                <a:solidFill>
                  <a:srgbClr val="000000"/>
                </a:solidFill>
                <a:round/>
                <a:headEnd/>
                <a:tailEnd/>
              </a:ln>
            </p:spPr>
            <p:txBody>
              <a:bodyPr/>
              <a:lstStyle/>
              <a:p>
                <a:endParaRPr lang="en-US"/>
              </a:p>
            </p:txBody>
          </p:sp>
          <p:sp>
            <p:nvSpPr>
              <p:cNvPr id="34894" name="Line 177"/>
              <p:cNvSpPr>
                <a:spLocks noChangeAspect="1" noChangeShapeType="1"/>
              </p:cNvSpPr>
              <p:nvPr/>
            </p:nvSpPr>
            <p:spPr bwMode="auto">
              <a:xfrm flipH="1">
                <a:off x="6022" y="6435"/>
                <a:ext cx="0" cy="371"/>
              </a:xfrm>
              <a:prstGeom prst="line">
                <a:avLst/>
              </a:prstGeom>
              <a:noFill/>
              <a:ln w="9525">
                <a:solidFill>
                  <a:srgbClr val="000000"/>
                </a:solidFill>
                <a:round/>
                <a:headEnd/>
                <a:tailEnd/>
              </a:ln>
            </p:spPr>
            <p:txBody>
              <a:bodyPr/>
              <a:lstStyle/>
              <a:p>
                <a:endParaRPr lang="en-US"/>
              </a:p>
            </p:txBody>
          </p:sp>
          <p:sp>
            <p:nvSpPr>
              <p:cNvPr id="34895" name="Oval 178"/>
              <p:cNvSpPr>
                <a:spLocks noChangeAspect="1" noChangeArrowheads="1"/>
              </p:cNvSpPr>
              <p:nvPr/>
            </p:nvSpPr>
            <p:spPr bwMode="auto">
              <a:xfrm flipH="1">
                <a:off x="6004" y="7486"/>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34896" name="Oval 179"/>
              <p:cNvSpPr>
                <a:spLocks noChangeAspect="1" noChangeArrowheads="1"/>
              </p:cNvSpPr>
              <p:nvPr/>
            </p:nvSpPr>
            <p:spPr bwMode="auto">
              <a:xfrm flipH="1">
                <a:off x="5545" y="7495"/>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10" name="Group 180"/>
              <p:cNvGrpSpPr>
                <a:grpSpLocks noChangeAspect="1"/>
              </p:cNvGrpSpPr>
              <p:nvPr/>
            </p:nvGrpSpPr>
            <p:grpSpPr bwMode="auto">
              <a:xfrm>
                <a:off x="5502" y="6943"/>
                <a:ext cx="162" cy="153"/>
                <a:chOff x="4290" y="6790"/>
                <a:chExt cx="195" cy="184"/>
              </a:xfrm>
            </p:grpSpPr>
            <p:sp>
              <p:nvSpPr>
                <p:cNvPr id="34915" name="Line 181"/>
                <p:cNvSpPr>
                  <a:spLocks noChangeAspect="1" noChangeShapeType="1"/>
                </p:cNvSpPr>
                <p:nvPr/>
              </p:nvSpPr>
              <p:spPr bwMode="auto">
                <a:xfrm flipH="1" flipV="1">
                  <a:off x="4297" y="6974"/>
                  <a:ext cx="181" cy="0"/>
                </a:xfrm>
                <a:prstGeom prst="line">
                  <a:avLst/>
                </a:prstGeom>
                <a:noFill/>
                <a:ln w="9525">
                  <a:solidFill>
                    <a:srgbClr val="000000"/>
                  </a:solidFill>
                  <a:round/>
                  <a:headEnd/>
                  <a:tailEnd/>
                </a:ln>
              </p:spPr>
              <p:txBody>
                <a:bodyPr/>
                <a:lstStyle/>
                <a:p>
                  <a:endParaRPr lang="en-US"/>
                </a:p>
              </p:txBody>
            </p:sp>
            <p:sp>
              <p:nvSpPr>
                <p:cNvPr id="34916" name="Line 182"/>
                <p:cNvSpPr>
                  <a:spLocks noChangeAspect="1" noChangeShapeType="1"/>
                </p:cNvSpPr>
                <p:nvPr/>
              </p:nvSpPr>
              <p:spPr bwMode="auto">
                <a:xfrm flipH="1" flipV="1">
                  <a:off x="4384" y="6792"/>
                  <a:ext cx="101" cy="182"/>
                </a:xfrm>
                <a:prstGeom prst="line">
                  <a:avLst/>
                </a:prstGeom>
                <a:noFill/>
                <a:ln w="9525">
                  <a:solidFill>
                    <a:srgbClr val="000000"/>
                  </a:solidFill>
                  <a:round/>
                  <a:headEnd/>
                  <a:tailEnd/>
                </a:ln>
              </p:spPr>
              <p:txBody>
                <a:bodyPr/>
                <a:lstStyle/>
                <a:p>
                  <a:endParaRPr lang="en-US"/>
                </a:p>
              </p:txBody>
            </p:sp>
            <p:sp>
              <p:nvSpPr>
                <p:cNvPr id="34917" name="Line 183"/>
                <p:cNvSpPr>
                  <a:spLocks noChangeAspect="1" noChangeShapeType="1"/>
                </p:cNvSpPr>
                <p:nvPr/>
              </p:nvSpPr>
              <p:spPr bwMode="auto">
                <a:xfrm flipV="1">
                  <a:off x="4290" y="6790"/>
                  <a:ext cx="101" cy="182"/>
                </a:xfrm>
                <a:prstGeom prst="line">
                  <a:avLst/>
                </a:prstGeom>
                <a:noFill/>
                <a:ln w="9525">
                  <a:solidFill>
                    <a:srgbClr val="000000"/>
                  </a:solidFill>
                  <a:round/>
                  <a:headEnd/>
                  <a:tailEnd/>
                </a:ln>
              </p:spPr>
              <p:txBody>
                <a:bodyPr/>
                <a:lstStyle/>
                <a:p>
                  <a:endParaRPr lang="en-US"/>
                </a:p>
              </p:txBody>
            </p:sp>
            <p:sp>
              <p:nvSpPr>
                <p:cNvPr id="34918" name="Line 184"/>
                <p:cNvSpPr>
                  <a:spLocks noChangeAspect="1" noChangeShapeType="1"/>
                </p:cNvSpPr>
                <p:nvPr/>
              </p:nvSpPr>
              <p:spPr bwMode="auto">
                <a:xfrm flipH="1" flipV="1">
                  <a:off x="4290" y="6792"/>
                  <a:ext cx="188" cy="0"/>
                </a:xfrm>
                <a:prstGeom prst="line">
                  <a:avLst/>
                </a:prstGeom>
                <a:noFill/>
                <a:ln w="9525">
                  <a:solidFill>
                    <a:srgbClr val="000000"/>
                  </a:solidFill>
                  <a:round/>
                  <a:headEnd/>
                  <a:tailEnd/>
                </a:ln>
              </p:spPr>
              <p:txBody>
                <a:bodyPr/>
                <a:lstStyle/>
                <a:p>
                  <a:endParaRPr lang="en-US"/>
                </a:p>
              </p:txBody>
            </p:sp>
          </p:grpSp>
          <p:grpSp>
            <p:nvGrpSpPr>
              <p:cNvPr id="11" name="Group 185"/>
              <p:cNvGrpSpPr>
                <a:grpSpLocks noChangeAspect="1"/>
              </p:cNvGrpSpPr>
              <p:nvPr/>
            </p:nvGrpSpPr>
            <p:grpSpPr bwMode="auto">
              <a:xfrm rot="-5400000">
                <a:off x="4573" y="7247"/>
                <a:ext cx="500" cy="521"/>
                <a:chOff x="4983" y="7550"/>
                <a:chExt cx="603" cy="629"/>
              </a:xfrm>
            </p:grpSpPr>
            <p:sp>
              <p:nvSpPr>
                <p:cNvPr id="34912" name="Oval 186"/>
                <p:cNvSpPr>
                  <a:spLocks noChangeAspect="1" noChangeArrowheads="1"/>
                </p:cNvSpPr>
                <p:nvPr/>
              </p:nvSpPr>
              <p:spPr bwMode="auto">
                <a:xfrm>
                  <a:off x="4983" y="7583"/>
                  <a:ext cx="603" cy="56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4913" name="Rectangle 187"/>
                <p:cNvSpPr>
                  <a:spLocks noChangeAspect="1" noChangeArrowheads="1"/>
                </p:cNvSpPr>
                <p:nvPr/>
              </p:nvSpPr>
              <p:spPr bwMode="auto">
                <a:xfrm>
                  <a:off x="5217" y="7550"/>
                  <a:ext cx="134" cy="33"/>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34914" name="Rectangle 188"/>
                <p:cNvSpPr>
                  <a:spLocks noChangeAspect="1" noChangeArrowheads="1"/>
                </p:cNvSpPr>
                <p:nvPr/>
              </p:nvSpPr>
              <p:spPr bwMode="auto">
                <a:xfrm>
                  <a:off x="5217" y="8146"/>
                  <a:ext cx="134" cy="33"/>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grpSp>
          <p:sp>
            <p:nvSpPr>
              <p:cNvPr id="34899" name="Line 189"/>
              <p:cNvSpPr>
                <a:spLocks noChangeAspect="1" noChangeShapeType="1"/>
              </p:cNvSpPr>
              <p:nvPr/>
            </p:nvSpPr>
            <p:spPr bwMode="auto">
              <a:xfrm flipH="1">
                <a:off x="5095" y="7513"/>
                <a:ext cx="914" cy="0"/>
              </a:xfrm>
              <a:prstGeom prst="line">
                <a:avLst/>
              </a:prstGeom>
              <a:noFill/>
              <a:ln w="9525">
                <a:solidFill>
                  <a:srgbClr val="000000"/>
                </a:solidFill>
                <a:round/>
                <a:headEnd/>
                <a:tailEnd/>
              </a:ln>
            </p:spPr>
            <p:txBody>
              <a:bodyPr/>
              <a:lstStyle/>
              <a:p>
                <a:endParaRPr lang="en-US"/>
              </a:p>
            </p:txBody>
          </p:sp>
          <p:grpSp>
            <p:nvGrpSpPr>
              <p:cNvPr id="12" name="Group 190"/>
              <p:cNvGrpSpPr>
                <a:grpSpLocks noChangeAspect="1"/>
              </p:cNvGrpSpPr>
              <p:nvPr/>
            </p:nvGrpSpPr>
            <p:grpSpPr bwMode="auto">
              <a:xfrm>
                <a:off x="3528" y="7070"/>
                <a:ext cx="56" cy="56"/>
                <a:chOff x="3514" y="7056"/>
                <a:chExt cx="56" cy="56"/>
              </a:xfrm>
            </p:grpSpPr>
            <p:sp>
              <p:nvSpPr>
                <p:cNvPr id="34910" name="Line 191"/>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4911" name="Line 192"/>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13" name="Group 193"/>
              <p:cNvGrpSpPr>
                <a:grpSpLocks noChangeAspect="1"/>
              </p:cNvGrpSpPr>
              <p:nvPr/>
            </p:nvGrpSpPr>
            <p:grpSpPr bwMode="auto">
              <a:xfrm>
                <a:off x="3528" y="8064"/>
                <a:ext cx="56" cy="56"/>
                <a:chOff x="3514" y="7056"/>
                <a:chExt cx="56" cy="56"/>
              </a:xfrm>
            </p:grpSpPr>
            <p:sp>
              <p:nvSpPr>
                <p:cNvPr id="34908" name="Line 194"/>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4909" name="Line 195"/>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14" name="Group 196"/>
              <p:cNvGrpSpPr>
                <a:grpSpLocks noChangeAspect="1"/>
              </p:cNvGrpSpPr>
              <p:nvPr/>
            </p:nvGrpSpPr>
            <p:grpSpPr bwMode="auto">
              <a:xfrm flipH="1">
                <a:off x="6048" y="7084"/>
                <a:ext cx="56" cy="56"/>
                <a:chOff x="3514" y="7056"/>
                <a:chExt cx="56" cy="56"/>
              </a:xfrm>
            </p:grpSpPr>
            <p:sp>
              <p:nvSpPr>
                <p:cNvPr id="34906" name="Line 197"/>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4907" name="Line 198"/>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15" name="Group 199"/>
              <p:cNvGrpSpPr>
                <a:grpSpLocks noChangeAspect="1"/>
              </p:cNvGrpSpPr>
              <p:nvPr/>
            </p:nvGrpSpPr>
            <p:grpSpPr bwMode="auto">
              <a:xfrm flipH="1">
                <a:off x="6048" y="8078"/>
                <a:ext cx="56" cy="56"/>
                <a:chOff x="3514" y="7056"/>
                <a:chExt cx="56" cy="56"/>
              </a:xfrm>
            </p:grpSpPr>
            <p:sp>
              <p:nvSpPr>
                <p:cNvPr id="34904" name="Line 200"/>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4905" name="Line 201"/>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sp>
          <p:nvSpPr>
            <p:cNvPr id="34855" name="Rectangle 202"/>
            <p:cNvSpPr>
              <a:spLocks noChangeAspect="1" noChangeArrowheads="1"/>
            </p:cNvSpPr>
            <p:nvPr/>
          </p:nvSpPr>
          <p:spPr bwMode="auto">
            <a:xfrm>
              <a:off x="4564" y="6778"/>
              <a:ext cx="1232" cy="2954"/>
            </a:xfrm>
            <a:prstGeom prst="rect">
              <a:avLst/>
            </a:prstGeom>
            <a:noFill/>
            <a:ln w="9525">
              <a:solidFill>
                <a:srgbClr val="000000"/>
              </a:solidFill>
              <a:prstDash val="dash"/>
              <a:miter lim="800000"/>
              <a:headEnd/>
              <a:tailEnd/>
            </a:ln>
          </p:spPr>
          <p:txBody>
            <a:bodyPr/>
            <a:lstStyle/>
            <a:p>
              <a:pPr defTabSz="457200"/>
              <a:endParaRPr lang="en-US">
                <a:ea typeface="ＭＳ Ｐゴシック" pitchFamily="-107" charset="-128"/>
              </a:endParaRPr>
            </a:p>
          </p:txBody>
        </p:sp>
        <p:sp>
          <p:nvSpPr>
            <p:cNvPr id="34856" name="Rectangle 203"/>
            <p:cNvSpPr>
              <a:spLocks noChangeAspect="1" noChangeArrowheads="1"/>
            </p:cNvSpPr>
            <p:nvPr/>
          </p:nvSpPr>
          <p:spPr bwMode="auto">
            <a:xfrm>
              <a:off x="6902" y="6820"/>
              <a:ext cx="1232" cy="2954"/>
            </a:xfrm>
            <a:prstGeom prst="rect">
              <a:avLst/>
            </a:prstGeom>
            <a:noFill/>
            <a:ln w="9525">
              <a:solidFill>
                <a:srgbClr val="000000"/>
              </a:solidFill>
              <a:prstDash val="dash"/>
              <a:miter lim="800000"/>
              <a:headEnd/>
              <a:tailEnd/>
            </a:ln>
          </p:spPr>
          <p:txBody>
            <a:bodyPr/>
            <a:lstStyle/>
            <a:p>
              <a:pPr defTabSz="457200"/>
              <a:endParaRPr lang="en-US">
                <a:ea typeface="ＭＳ Ｐゴシック" pitchFamily="-107" charset="-128"/>
              </a:endParaRPr>
            </a:p>
          </p:txBody>
        </p:sp>
      </p:grpSp>
      <p:sp>
        <p:nvSpPr>
          <p:cNvPr id="34829" name="Text Box 204"/>
          <p:cNvSpPr txBox="1">
            <a:spLocks noChangeAspect="1" noChangeArrowheads="1"/>
          </p:cNvSpPr>
          <p:nvPr/>
        </p:nvSpPr>
        <p:spPr bwMode="auto">
          <a:xfrm>
            <a:off x="3122613" y="1641475"/>
            <a:ext cx="1101725" cy="371475"/>
          </a:xfrm>
          <a:prstGeom prst="rect">
            <a:avLst/>
          </a:prstGeom>
          <a:noFill/>
          <a:ln w="9525">
            <a:noFill/>
            <a:miter lim="800000"/>
            <a:headEnd/>
            <a:tailEnd/>
          </a:ln>
        </p:spPr>
        <p:txBody>
          <a:bodyPr/>
          <a:lstStyle/>
          <a:p>
            <a:pPr defTabSz="457200"/>
            <a:endParaRPr lang="en-US" sz="1400" b="1" dirty="0">
              <a:ea typeface="ＭＳ Ｐゴシック" pitchFamily="-107" charset="-128"/>
            </a:endParaRPr>
          </a:p>
        </p:txBody>
      </p:sp>
      <p:sp>
        <p:nvSpPr>
          <p:cNvPr id="34830" name="Text Box 205"/>
          <p:cNvSpPr txBox="1">
            <a:spLocks noChangeAspect="1" noChangeArrowheads="1"/>
          </p:cNvSpPr>
          <p:nvPr/>
        </p:nvSpPr>
        <p:spPr bwMode="auto">
          <a:xfrm>
            <a:off x="5273675" y="1681163"/>
            <a:ext cx="1101725"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Grana </a:t>
            </a:r>
            <a:r>
              <a:rPr lang="en-US" sz="1400" dirty="0" smtClean="0">
                <a:ea typeface="ＭＳ Ｐゴシック" pitchFamily="-107" charset="-128"/>
              </a:rPr>
              <a:t>B</a:t>
            </a:r>
            <a:endParaRPr lang="en-US" sz="1400" b="1" dirty="0">
              <a:ea typeface="ＭＳ Ｐゴシック" pitchFamily="-107" charset="-128"/>
            </a:endParaRPr>
          </a:p>
        </p:txBody>
      </p:sp>
      <p:sp>
        <p:nvSpPr>
          <p:cNvPr id="34831" name="Text Box 206"/>
          <p:cNvSpPr txBox="1">
            <a:spLocks noChangeArrowheads="1"/>
          </p:cNvSpPr>
          <p:nvPr/>
        </p:nvSpPr>
        <p:spPr bwMode="auto">
          <a:xfrm>
            <a:off x="4183063" y="2814638"/>
            <a:ext cx="1065212" cy="450850"/>
          </a:xfrm>
          <a:prstGeom prst="rect">
            <a:avLst/>
          </a:prstGeom>
          <a:noFill/>
          <a:ln w="9525">
            <a:noFill/>
            <a:miter lim="800000"/>
            <a:headEnd/>
            <a:tailEnd/>
          </a:ln>
        </p:spPr>
        <p:txBody>
          <a:bodyPr/>
          <a:lstStyle/>
          <a:p>
            <a:pPr defTabSz="457200"/>
            <a:r>
              <a:rPr lang="en-US" sz="1400" dirty="0">
                <a:latin typeface="Courier" pitchFamily="49" charset="0"/>
                <a:ea typeface="ＭＳ Ｐゴシック" pitchFamily="-107" charset="-128"/>
              </a:rPr>
              <a:t>+  </a:t>
            </a:r>
            <a:r>
              <a:rPr lang="en-US" sz="1400" dirty="0" err="1" smtClean="0">
                <a:ea typeface="ＭＳ Ｐゴシック" pitchFamily="-107" charset="-128"/>
              </a:rPr>
              <a:t>V</a:t>
            </a:r>
            <a:r>
              <a:rPr lang="en-US" sz="1400" baseline="-25000" dirty="0" err="1" smtClean="0">
                <a:ea typeface="ＭＳ Ｐゴシック" pitchFamily="-107" charset="-128"/>
              </a:rPr>
              <a:t>a</a:t>
            </a:r>
            <a:r>
              <a:rPr lang="en-US" sz="1400" dirty="0" smtClean="0">
                <a:latin typeface="Courier" pitchFamily="49" charset="0"/>
                <a:ea typeface="ＭＳ Ｐゴシック" pitchFamily="-107" charset="-128"/>
              </a:rPr>
              <a:t>  </a:t>
            </a:r>
            <a:r>
              <a:rPr lang="en-US" sz="1400" dirty="0">
                <a:latin typeface="Courier" pitchFamily="49" charset="0"/>
                <a:ea typeface="ＭＳ Ｐゴシック" pitchFamily="-107" charset="-128"/>
                <a:sym typeface="Symbol" pitchFamily="18" charset="2"/>
              </a:rPr>
              <a:t></a:t>
            </a:r>
            <a:endParaRPr lang="en-US" sz="1400" b="1" dirty="0">
              <a:ea typeface="ＭＳ Ｐゴシック" pitchFamily="-107" charset="-128"/>
              <a:sym typeface="Symbol" pitchFamily="18" charset="2"/>
            </a:endParaRPr>
          </a:p>
        </p:txBody>
      </p:sp>
      <p:sp>
        <p:nvSpPr>
          <p:cNvPr id="34832" name="Text Box 207"/>
          <p:cNvSpPr txBox="1">
            <a:spLocks noChangeArrowheads="1"/>
          </p:cNvSpPr>
          <p:nvPr/>
        </p:nvSpPr>
        <p:spPr bwMode="auto">
          <a:xfrm>
            <a:off x="3281363" y="2643188"/>
            <a:ext cx="636587" cy="371475"/>
          </a:xfrm>
          <a:prstGeom prst="rect">
            <a:avLst/>
          </a:prstGeom>
          <a:noFill/>
          <a:ln w="9525">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1</a:t>
            </a:r>
            <a:endParaRPr lang="en-US" sz="1400" b="1">
              <a:ea typeface="ＭＳ Ｐゴシック" pitchFamily="-107" charset="-128"/>
            </a:endParaRPr>
          </a:p>
        </p:txBody>
      </p:sp>
      <p:sp>
        <p:nvSpPr>
          <p:cNvPr id="34833" name="Text Box 208"/>
          <p:cNvSpPr txBox="1">
            <a:spLocks noChangeArrowheads="1"/>
          </p:cNvSpPr>
          <p:nvPr/>
        </p:nvSpPr>
        <p:spPr bwMode="auto">
          <a:xfrm>
            <a:off x="3281363" y="3692525"/>
            <a:ext cx="63658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34834" name="Text Box 209"/>
          <p:cNvSpPr txBox="1">
            <a:spLocks noChangeArrowheads="1"/>
          </p:cNvSpPr>
          <p:nvPr/>
        </p:nvSpPr>
        <p:spPr bwMode="auto">
          <a:xfrm>
            <a:off x="5629275" y="2657475"/>
            <a:ext cx="638175" cy="371475"/>
          </a:xfrm>
          <a:prstGeom prst="rect">
            <a:avLst/>
          </a:prstGeom>
          <a:noFill/>
          <a:ln w="9525">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3</a:t>
            </a:r>
            <a:endParaRPr lang="en-US" sz="1400" b="1">
              <a:ea typeface="ＭＳ Ｐゴシック" pitchFamily="-107" charset="-128"/>
            </a:endParaRPr>
          </a:p>
        </p:txBody>
      </p:sp>
      <p:sp>
        <p:nvSpPr>
          <p:cNvPr id="34835" name="Text Box 210"/>
          <p:cNvSpPr txBox="1">
            <a:spLocks noChangeArrowheads="1"/>
          </p:cNvSpPr>
          <p:nvPr/>
        </p:nvSpPr>
        <p:spPr bwMode="auto">
          <a:xfrm>
            <a:off x="5629275" y="3730625"/>
            <a:ext cx="636588" cy="373063"/>
          </a:xfrm>
          <a:prstGeom prst="rect">
            <a:avLst/>
          </a:prstGeom>
          <a:noFill/>
          <a:ln w="9525">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34836" name="Text Box 211"/>
          <p:cNvSpPr txBox="1">
            <a:spLocks noChangeArrowheads="1"/>
          </p:cNvSpPr>
          <p:nvPr/>
        </p:nvSpPr>
        <p:spPr bwMode="auto">
          <a:xfrm>
            <a:off x="3815484" y="2516985"/>
            <a:ext cx="638175" cy="371475"/>
          </a:xfrm>
          <a:prstGeom prst="rect">
            <a:avLst/>
          </a:prstGeom>
          <a:noFill/>
          <a:ln w="9525">
            <a:noFill/>
            <a:miter lim="800000"/>
            <a:headEnd/>
            <a:tailEnd/>
          </a:ln>
        </p:spPr>
        <p:txBody>
          <a:bodyPr/>
          <a:lstStyle/>
          <a:p>
            <a:pPr defTabSz="457200"/>
            <a:r>
              <a:rPr lang="en-US" sz="1400" dirty="0">
                <a:ea typeface="ＭＳ Ｐゴシック" pitchFamily="-107" charset="-128"/>
              </a:rPr>
              <a:t>D1</a:t>
            </a:r>
            <a:endParaRPr lang="en-US" sz="1400" b="1" dirty="0">
              <a:ea typeface="ＭＳ Ｐゴシック" pitchFamily="-107" charset="-128"/>
            </a:endParaRPr>
          </a:p>
        </p:txBody>
      </p:sp>
      <p:sp>
        <p:nvSpPr>
          <p:cNvPr id="34837" name="Text Box 212"/>
          <p:cNvSpPr txBox="1">
            <a:spLocks noChangeArrowheads="1"/>
          </p:cNvSpPr>
          <p:nvPr/>
        </p:nvSpPr>
        <p:spPr bwMode="auto">
          <a:xfrm>
            <a:off x="5165725" y="2497138"/>
            <a:ext cx="636588" cy="371475"/>
          </a:xfrm>
          <a:prstGeom prst="rect">
            <a:avLst/>
          </a:prstGeom>
          <a:noFill/>
          <a:ln w="9525">
            <a:noFill/>
            <a:miter lim="800000"/>
            <a:headEnd/>
            <a:tailEnd/>
          </a:ln>
        </p:spPr>
        <p:txBody>
          <a:bodyPr/>
          <a:lstStyle/>
          <a:p>
            <a:pPr defTabSz="457200"/>
            <a:r>
              <a:rPr lang="en-US" sz="1400">
                <a:ea typeface="ＭＳ Ｐゴシック" pitchFamily="-107" charset="-128"/>
              </a:rPr>
              <a:t>D3</a:t>
            </a:r>
            <a:endParaRPr lang="en-US" sz="1400" b="1">
              <a:ea typeface="ＭＳ Ｐゴシック" pitchFamily="-107" charset="-128"/>
            </a:endParaRPr>
          </a:p>
        </p:txBody>
      </p:sp>
      <p:sp>
        <p:nvSpPr>
          <p:cNvPr id="34838" name="Text Box 213"/>
          <p:cNvSpPr txBox="1">
            <a:spLocks noChangeArrowheads="1"/>
          </p:cNvSpPr>
          <p:nvPr/>
        </p:nvSpPr>
        <p:spPr bwMode="auto">
          <a:xfrm>
            <a:off x="5138738" y="3638550"/>
            <a:ext cx="636587" cy="371475"/>
          </a:xfrm>
          <a:prstGeom prst="rect">
            <a:avLst/>
          </a:prstGeom>
          <a:noFill/>
          <a:ln w="9525">
            <a:noFill/>
            <a:miter lim="800000"/>
            <a:headEnd/>
            <a:tailEnd/>
          </a:ln>
        </p:spPr>
        <p:txBody>
          <a:bodyPr/>
          <a:lstStyle/>
          <a:p>
            <a:pPr defTabSz="457200"/>
            <a:r>
              <a:rPr lang="en-US" sz="1400" dirty="0" smtClean="0">
                <a:ea typeface="ＭＳ Ｐゴシック" pitchFamily="-107" charset="-128"/>
              </a:rPr>
              <a:t>D</a:t>
            </a:r>
            <a:r>
              <a:rPr lang="sr-Latn-CS" sz="1400" dirty="0" smtClean="0">
                <a:ea typeface="ＭＳ Ｐゴシック" pitchFamily="-107" charset="-128"/>
              </a:rPr>
              <a:t>4</a:t>
            </a:r>
            <a:endParaRPr lang="en-US" sz="1400" b="1" dirty="0">
              <a:ea typeface="ＭＳ Ｐゴシック" pitchFamily="-107" charset="-128"/>
            </a:endParaRPr>
          </a:p>
        </p:txBody>
      </p:sp>
      <p:sp>
        <p:nvSpPr>
          <p:cNvPr id="34839" name="Text Box 214"/>
          <p:cNvSpPr txBox="1">
            <a:spLocks noChangeArrowheads="1"/>
          </p:cNvSpPr>
          <p:nvPr/>
        </p:nvSpPr>
        <p:spPr bwMode="auto">
          <a:xfrm>
            <a:off x="3797300" y="3625850"/>
            <a:ext cx="636588" cy="371475"/>
          </a:xfrm>
          <a:prstGeom prst="rect">
            <a:avLst/>
          </a:prstGeom>
          <a:noFill/>
          <a:ln w="9525">
            <a:noFill/>
            <a:miter lim="800000"/>
            <a:headEnd/>
            <a:tailEnd/>
          </a:ln>
        </p:spPr>
        <p:txBody>
          <a:bodyPr/>
          <a:lstStyle/>
          <a:p>
            <a:pPr defTabSz="457200"/>
            <a:r>
              <a:rPr lang="en-US" sz="1400" dirty="0" smtClean="0">
                <a:ea typeface="ＭＳ Ｐゴシック" pitchFamily="-107" charset="-128"/>
              </a:rPr>
              <a:t>D</a:t>
            </a:r>
            <a:r>
              <a:rPr lang="sr-Latn-CS" sz="1400" dirty="0" smtClean="0">
                <a:ea typeface="ＭＳ Ｐゴシック" pitchFamily="-107" charset="-128"/>
              </a:rPr>
              <a:t>2</a:t>
            </a:r>
            <a:endParaRPr lang="en-US" sz="1400" b="1" dirty="0">
              <a:ea typeface="ＭＳ Ｐゴシック" pitchFamily="-107" charset="-128"/>
            </a:endParaRPr>
          </a:p>
        </p:txBody>
      </p:sp>
      <p:sp>
        <p:nvSpPr>
          <p:cNvPr id="34840" name="Text Box 215"/>
          <p:cNvSpPr txBox="1">
            <a:spLocks noChangeArrowheads="1"/>
          </p:cNvSpPr>
          <p:nvPr/>
        </p:nvSpPr>
        <p:spPr bwMode="auto">
          <a:xfrm>
            <a:off x="1751013" y="2547938"/>
            <a:ext cx="638175" cy="1568450"/>
          </a:xfrm>
          <a:prstGeom prst="rect">
            <a:avLst/>
          </a:prstGeom>
          <a:noFill/>
          <a:ln w="9525">
            <a:noFill/>
            <a:miter lim="800000"/>
            <a:headEnd/>
            <a:tailEnd/>
          </a:ln>
        </p:spPr>
        <p:txBody>
          <a:bodyPr/>
          <a:lstStyle/>
          <a:p>
            <a:pPr defTabSz="457200"/>
            <a:r>
              <a:rPr lang="en-US" sz="1600">
                <a:ea typeface="ＭＳ Ｐゴシック" pitchFamily="-107" charset="-128"/>
              </a:rPr>
              <a:t>+</a:t>
            </a:r>
          </a:p>
          <a:p>
            <a:pPr defTabSz="457200"/>
            <a:endParaRPr lang="en-US" sz="1600">
              <a:ea typeface="ＭＳ Ｐゴシック" pitchFamily="-107" charset="-128"/>
            </a:endParaRPr>
          </a:p>
          <a:p>
            <a:pPr defTabSz="457200"/>
            <a:r>
              <a:rPr lang="en-US" sz="1600">
                <a:ea typeface="ＭＳ Ｐゴシック" pitchFamily="-107" charset="-128"/>
              </a:rPr>
              <a:t>V</a:t>
            </a:r>
            <a:r>
              <a:rPr lang="en-US" sz="1600" baseline="-25000">
                <a:ea typeface="ＭＳ Ｐゴシック" pitchFamily="-107" charset="-128"/>
              </a:rPr>
              <a:t>dc</a:t>
            </a:r>
            <a:endParaRPr lang="en-US" sz="1600">
              <a:ea typeface="ＭＳ Ｐゴシック" pitchFamily="-107" charset="-128"/>
            </a:endParaRPr>
          </a:p>
          <a:p>
            <a:pPr defTabSz="457200"/>
            <a:endParaRPr lang="en-US" sz="1600">
              <a:ea typeface="ＭＳ Ｐゴシック" pitchFamily="-107" charset="-128"/>
            </a:endParaRPr>
          </a:p>
          <a:p>
            <a:pPr defTabSz="457200"/>
            <a:r>
              <a:rPr lang="en-US" sz="1600">
                <a:ea typeface="ＭＳ Ｐゴシック" pitchFamily="-107" charset="-128"/>
                <a:sym typeface="Symbol" pitchFamily="18" charset="2"/>
              </a:rPr>
              <a:t></a:t>
            </a:r>
            <a:endParaRPr lang="en-US" sz="1600" b="1">
              <a:ea typeface="ＭＳ Ｐゴシック" pitchFamily="-107" charset="-128"/>
              <a:sym typeface="Symbol" pitchFamily="18" charset="2"/>
            </a:endParaRPr>
          </a:p>
        </p:txBody>
      </p:sp>
      <p:sp>
        <p:nvSpPr>
          <p:cNvPr id="73944" name="Freeform 216"/>
          <p:cNvSpPr>
            <a:spLocks/>
          </p:cNvSpPr>
          <p:nvPr/>
        </p:nvSpPr>
        <p:spPr bwMode="auto">
          <a:xfrm flipV="1">
            <a:off x="2616200" y="2039938"/>
            <a:ext cx="2806700" cy="42862"/>
          </a:xfrm>
          <a:custGeom>
            <a:avLst/>
            <a:gdLst>
              <a:gd name="T0" fmla="*/ 2147483647 w 535"/>
              <a:gd name="T1" fmla="*/ 0 h 1"/>
              <a:gd name="T2" fmla="*/ 2147483647 w 535"/>
              <a:gd name="T3" fmla="*/ 0 h 1"/>
              <a:gd name="T4" fmla="*/ 0 w 535"/>
              <a:gd name="T5" fmla="*/ 0 h 1"/>
              <a:gd name="T6" fmla="*/ 0 60000 65536"/>
              <a:gd name="T7" fmla="*/ 0 60000 65536"/>
              <a:gd name="T8" fmla="*/ 0 60000 65536"/>
              <a:gd name="T9" fmla="*/ 0 w 535"/>
              <a:gd name="T10" fmla="*/ 0 h 1"/>
              <a:gd name="T11" fmla="*/ 535 w 535"/>
              <a:gd name="T12" fmla="*/ 1 h 1"/>
            </a:gdLst>
            <a:ahLst/>
            <a:cxnLst>
              <a:cxn ang="T6">
                <a:pos x="T0" y="T1"/>
              </a:cxn>
              <a:cxn ang="T7">
                <a:pos x="T2" y="T3"/>
              </a:cxn>
              <a:cxn ang="T8">
                <a:pos x="T4" y="T5"/>
              </a:cxn>
            </a:cxnLst>
            <a:rect l="T9" t="T10" r="T11" b="T12"/>
            <a:pathLst>
              <a:path w="535" h="1">
                <a:moveTo>
                  <a:pt x="535" y="0"/>
                </a:moveTo>
                <a:cubicBezTo>
                  <a:pt x="381" y="0"/>
                  <a:pt x="227" y="0"/>
                  <a:pt x="138" y="0"/>
                </a:cubicBezTo>
                <a:cubicBezTo>
                  <a:pt x="49" y="0"/>
                  <a:pt x="24" y="0"/>
                  <a:pt x="0" y="0"/>
                </a:cubicBezTo>
              </a:path>
            </a:pathLst>
          </a:custGeom>
          <a:noFill/>
          <a:ln w="19050">
            <a:solidFill>
              <a:srgbClr val="FF0000"/>
            </a:solidFill>
            <a:round/>
            <a:headEnd type="arrow" w="sm" len="lg"/>
            <a:tailEnd/>
          </a:ln>
        </p:spPr>
        <p:txBody>
          <a:bodyPr rot="10800000"/>
          <a:lstStyle/>
          <a:p>
            <a:endParaRPr lang="en-US"/>
          </a:p>
        </p:txBody>
      </p:sp>
      <p:sp>
        <p:nvSpPr>
          <p:cNvPr id="73945" name="Freeform 217"/>
          <p:cNvSpPr>
            <a:spLocks/>
          </p:cNvSpPr>
          <p:nvPr/>
        </p:nvSpPr>
        <p:spPr bwMode="auto">
          <a:xfrm>
            <a:off x="2516188" y="4435475"/>
            <a:ext cx="798512" cy="1588"/>
          </a:xfrm>
          <a:custGeom>
            <a:avLst/>
            <a:gdLst>
              <a:gd name="T0" fmla="*/ 0 w 503"/>
              <a:gd name="T1" fmla="*/ 0 h 1"/>
              <a:gd name="T2" fmla="*/ 2147483647 w 503"/>
              <a:gd name="T3" fmla="*/ 0 h 1"/>
              <a:gd name="T4" fmla="*/ 0 60000 65536"/>
              <a:gd name="T5" fmla="*/ 0 60000 65536"/>
              <a:gd name="T6" fmla="*/ 0 w 503"/>
              <a:gd name="T7" fmla="*/ 0 h 1"/>
              <a:gd name="T8" fmla="*/ 503 w 503"/>
              <a:gd name="T9" fmla="*/ 1 h 1"/>
            </a:gdLst>
            <a:ahLst/>
            <a:cxnLst>
              <a:cxn ang="T4">
                <a:pos x="T0" y="T1"/>
              </a:cxn>
              <a:cxn ang="T5">
                <a:pos x="T2" y="T3"/>
              </a:cxn>
            </a:cxnLst>
            <a:rect l="T6" t="T7" r="T8" b="T9"/>
            <a:pathLst>
              <a:path w="503" h="1">
                <a:moveTo>
                  <a:pt x="0" y="0"/>
                </a:moveTo>
                <a:cubicBezTo>
                  <a:pt x="209" y="0"/>
                  <a:pt x="419" y="0"/>
                  <a:pt x="503" y="0"/>
                </a:cubicBezTo>
              </a:path>
            </a:pathLst>
          </a:custGeom>
          <a:noFill/>
          <a:ln w="19050">
            <a:solidFill>
              <a:srgbClr val="FF0000"/>
            </a:solidFill>
            <a:round/>
            <a:headEnd type="arrow" w="sm" len="lg"/>
            <a:tailEnd type="none" w="lg" len="lg"/>
          </a:ln>
        </p:spPr>
        <p:txBody>
          <a:bodyPr/>
          <a:lstStyle/>
          <a:p>
            <a:endParaRPr lang="en-US"/>
          </a:p>
        </p:txBody>
      </p:sp>
      <p:sp>
        <p:nvSpPr>
          <p:cNvPr id="73946" name="Freeform 218"/>
          <p:cNvSpPr>
            <a:spLocks/>
          </p:cNvSpPr>
          <p:nvPr/>
        </p:nvSpPr>
        <p:spPr bwMode="auto">
          <a:xfrm>
            <a:off x="3441700" y="3341688"/>
            <a:ext cx="885825" cy="1055687"/>
          </a:xfrm>
          <a:custGeom>
            <a:avLst/>
            <a:gdLst>
              <a:gd name="T0" fmla="*/ 2147483647 w 266"/>
              <a:gd name="T1" fmla="*/ 2147483647 h 665"/>
              <a:gd name="T2" fmla="*/ 2147483647 w 266"/>
              <a:gd name="T3" fmla="*/ 2147483647 h 665"/>
              <a:gd name="T4" fmla="*/ 2147483647 w 266"/>
              <a:gd name="T5" fmla="*/ 0 h 665"/>
              <a:gd name="T6" fmla="*/ 0 60000 65536"/>
              <a:gd name="T7" fmla="*/ 0 60000 65536"/>
              <a:gd name="T8" fmla="*/ 0 60000 65536"/>
              <a:gd name="T9" fmla="*/ 0 w 266"/>
              <a:gd name="T10" fmla="*/ 0 h 665"/>
              <a:gd name="T11" fmla="*/ 266 w 266"/>
              <a:gd name="T12" fmla="*/ 665 h 665"/>
            </a:gdLst>
            <a:ahLst/>
            <a:cxnLst>
              <a:cxn ang="T6">
                <a:pos x="T0" y="T1"/>
              </a:cxn>
              <a:cxn ang="T7">
                <a:pos x="T2" y="T3"/>
              </a:cxn>
              <a:cxn ang="T8">
                <a:pos x="T4" y="T5"/>
              </a:cxn>
            </a:cxnLst>
            <a:rect l="T9" t="T10" r="T11" b="T12"/>
            <a:pathLst>
              <a:path w="266" h="665">
                <a:moveTo>
                  <a:pt x="31" y="665"/>
                </a:moveTo>
                <a:cubicBezTo>
                  <a:pt x="15" y="444"/>
                  <a:pt x="0" y="224"/>
                  <a:pt x="39" y="113"/>
                </a:cubicBezTo>
                <a:cubicBezTo>
                  <a:pt x="78" y="2"/>
                  <a:pt x="172" y="1"/>
                  <a:pt x="266" y="0"/>
                </a:cubicBezTo>
              </a:path>
            </a:pathLst>
          </a:custGeom>
          <a:noFill/>
          <a:ln w="19050">
            <a:solidFill>
              <a:srgbClr val="FF0000"/>
            </a:solidFill>
            <a:round/>
            <a:headEnd type="arrow" w="sm" len="lg"/>
            <a:tailEnd type="none" w="lg" len="lg"/>
          </a:ln>
        </p:spPr>
        <p:txBody>
          <a:bodyPr/>
          <a:lstStyle/>
          <a:p>
            <a:endParaRPr lang="en-US"/>
          </a:p>
        </p:txBody>
      </p:sp>
      <p:sp>
        <p:nvSpPr>
          <p:cNvPr id="73947" name="Freeform 219"/>
          <p:cNvSpPr>
            <a:spLocks/>
          </p:cNvSpPr>
          <p:nvPr/>
        </p:nvSpPr>
        <p:spPr bwMode="auto">
          <a:xfrm>
            <a:off x="5105400" y="2362200"/>
            <a:ext cx="774700" cy="984250"/>
          </a:xfrm>
          <a:custGeom>
            <a:avLst/>
            <a:gdLst>
              <a:gd name="T0" fmla="*/ 0 w 252"/>
              <a:gd name="T1" fmla="*/ 2147483647 h 620"/>
              <a:gd name="T2" fmla="*/ 2147483647 w 252"/>
              <a:gd name="T3" fmla="*/ 2147483647 h 620"/>
              <a:gd name="T4" fmla="*/ 2147483647 w 252"/>
              <a:gd name="T5" fmla="*/ 0 h 620"/>
              <a:gd name="T6" fmla="*/ 0 60000 65536"/>
              <a:gd name="T7" fmla="*/ 0 60000 65536"/>
              <a:gd name="T8" fmla="*/ 0 60000 65536"/>
              <a:gd name="T9" fmla="*/ 0 w 252"/>
              <a:gd name="T10" fmla="*/ 0 h 620"/>
              <a:gd name="T11" fmla="*/ 252 w 252"/>
              <a:gd name="T12" fmla="*/ 620 h 620"/>
            </a:gdLst>
            <a:ahLst/>
            <a:cxnLst>
              <a:cxn ang="T6">
                <a:pos x="T0" y="T1"/>
              </a:cxn>
              <a:cxn ang="T7">
                <a:pos x="T2" y="T3"/>
              </a:cxn>
              <a:cxn ang="T8">
                <a:pos x="T4" y="T5"/>
              </a:cxn>
            </a:cxnLst>
            <a:rect l="T9" t="T10" r="T11" b="T12"/>
            <a:pathLst>
              <a:path w="252" h="620">
                <a:moveTo>
                  <a:pt x="0" y="608"/>
                </a:moveTo>
                <a:cubicBezTo>
                  <a:pt x="85" y="614"/>
                  <a:pt x="170" y="620"/>
                  <a:pt x="211" y="519"/>
                </a:cubicBezTo>
                <a:cubicBezTo>
                  <a:pt x="252" y="418"/>
                  <a:pt x="248" y="209"/>
                  <a:pt x="244" y="0"/>
                </a:cubicBezTo>
              </a:path>
            </a:pathLst>
          </a:custGeom>
          <a:noFill/>
          <a:ln w="19050">
            <a:solidFill>
              <a:srgbClr val="FF0000"/>
            </a:solidFill>
            <a:round/>
            <a:headEnd type="arrow" w="sm" len="lg"/>
            <a:tailEnd/>
          </a:ln>
        </p:spPr>
        <p:txBody>
          <a:bodyPr/>
          <a:lstStyle/>
          <a:p>
            <a:endParaRPr lang="en-US"/>
          </a:p>
        </p:txBody>
      </p:sp>
      <p:grpSp>
        <p:nvGrpSpPr>
          <p:cNvPr id="16" name="Group 226"/>
          <p:cNvGrpSpPr>
            <a:grpSpLocks/>
          </p:cNvGrpSpPr>
          <p:nvPr/>
        </p:nvGrpSpPr>
        <p:grpSpPr bwMode="auto">
          <a:xfrm>
            <a:off x="3352800" y="3352800"/>
            <a:ext cx="2057400" cy="1143000"/>
            <a:chOff x="454" y="1955"/>
            <a:chExt cx="1266" cy="625"/>
          </a:xfrm>
        </p:grpSpPr>
        <p:sp>
          <p:nvSpPr>
            <p:cNvPr id="34852" name="Oval 227"/>
            <p:cNvSpPr>
              <a:spLocks noChangeArrowheads="1"/>
            </p:cNvSpPr>
            <p:nvPr/>
          </p:nvSpPr>
          <p:spPr bwMode="auto">
            <a:xfrm>
              <a:off x="454" y="1955"/>
              <a:ext cx="1266" cy="625"/>
            </a:xfrm>
            <a:prstGeom prst="ellipse">
              <a:avLst/>
            </a:prstGeom>
            <a:noFill/>
            <a:ln w="19050">
              <a:solidFill>
                <a:srgbClr val="FF0000"/>
              </a:solidFill>
              <a:round/>
              <a:headEnd/>
              <a:tailEnd/>
            </a:ln>
          </p:spPr>
          <p:txBody>
            <a:bodyPr wrap="none" anchor="ctr"/>
            <a:lstStyle/>
            <a:p>
              <a:pPr defTabSz="457200"/>
              <a:endParaRPr lang="en-US">
                <a:ea typeface="ＭＳ Ｐゴシック" pitchFamily="-107" charset="-128"/>
              </a:endParaRPr>
            </a:p>
          </p:txBody>
        </p:sp>
        <p:sp>
          <p:nvSpPr>
            <p:cNvPr id="34853" name="Line 228"/>
            <p:cNvSpPr>
              <a:spLocks noChangeShapeType="1"/>
            </p:cNvSpPr>
            <p:nvPr/>
          </p:nvSpPr>
          <p:spPr bwMode="auto">
            <a:xfrm>
              <a:off x="657" y="2491"/>
              <a:ext cx="106" cy="40"/>
            </a:xfrm>
            <a:prstGeom prst="line">
              <a:avLst/>
            </a:prstGeom>
            <a:noFill/>
            <a:ln w="9525">
              <a:solidFill>
                <a:srgbClr val="FF0000"/>
              </a:solidFill>
              <a:round/>
              <a:headEnd/>
              <a:tailEnd type="triangle" w="lg" len="lg"/>
            </a:ln>
          </p:spPr>
          <p:txBody>
            <a:bodyPr/>
            <a:lstStyle/>
            <a:p>
              <a:endParaRPr lang="en-US"/>
            </a:p>
          </p:txBody>
        </p:sp>
      </p:grpSp>
      <p:grpSp>
        <p:nvGrpSpPr>
          <p:cNvPr id="17" name="Group 229"/>
          <p:cNvGrpSpPr>
            <a:grpSpLocks/>
          </p:cNvGrpSpPr>
          <p:nvPr/>
        </p:nvGrpSpPr>
        <p:grpSpPr bwMode="auto">
          <a:xfrm>
            <a:off x="3886200" y="2209800"/>
            <a:ext cx="2009775" cy="1143000"/>
            <a:chOff x="2361" y="1931"/>
            <a:chExt cx="1266" cy="625"/>
          </a:xfrm>
        </p:grpSpPr>
        <p:sp>
          <p:nvSpPr>
            <p:cNvPr id="34850" name="Oval 230"/>
            <p:cNvSpPr>
              <a:spLocks noChangeArrowheads="1"/>
            </p:cNvSpPr>
            <p:nvPr/>
          </p:nvSpPr>
          <p:spPr bwMode="auto">
            <a:xfrm>
              <a:off x="2361" y="1931"/>
              <a:ext cx="1266" cy="625"/>
            </a:xfrm>
            <a:prstGeom prst="ellipse">
              <a:avLst/>
            </a:prstGeom>
            <a:noFill/>
            <a:ln w="19050">
              <a:solidFill>
                <a:srgbClr val="FF0000"/>
              </a:solidFill>
              <a:round/>
              <a:headEnd/>
              <a:tailEnd/>
            </a:ln>
          </p:spPr>
          <p:txBody>
            <a:bodyPr wrap="none" anchor="ctr"/>
            <a:lstStyle/>
            <a:p>
              <a:pPr defTabSz="457200"/>
              <a:endParaRPr lang="en-US">
                <a:ea typeface="ＭＳ Ｐゴシック" pitchFamily="-107" charset="-128"/>
              </a:endParaRPr>
            </a:p>
          </p:txBody>
        </p:sp>
        <p:sp>
          <p:nvSpPr>
            <p:cNvPr id="34851" name="Line 231"/>
            <p:cNvSpPr>
              <a:spLocks noChangeShapeType="1"/>
            </p:cNvSpPr>
            <p:nvPr/>
          </p:nvSpPr>
          <p:spPr bwMode="auto">
            <a:xfrm>
              <a:off x="2564" y="2467"/>
              <a:ext cx="106" cy="40"/>
            </a:xfrm>
            <a:prstGeom prst="line">
              <a:avLst/>
            </a:prstGeom>
            <a:noFill/>
            <a:ln w="9525">
              <a:solidFill>
                <a:srgbClr val="FF0000"/>
              </a:solidFill>
              <a:round/>
              <a:headEnd type="triangle" w="lg" len="lg"/>
              <a:tailEnd type="none" w="lg" len="lg"/>
            </a:ln>
          </p:spPr>
          <p:txBody>
            <a:bodyPr/>
            <a:lstStyle/>
            <a:p>
              <a:endParaRPr lang="en-US"/>
            </a:p>
          </p:txBody>
        </p:sp>
      </p:grpSp>
      <p:sp>
        <p:nvSpPr>
          <p:cNvPr id="34847" name="Rectangle 105"/>
          <p:cNvSpPr>
            <a:spLocks noChangeArrowheads="1"/>
          </p:cNvSpPr>
          <p:nvPr/>
        </p:nvSpPr>
        <p:spPr bwMode="auto">
          <a:xfrm>
            <a:off x="5029200" y="5715000"/>
            <a:ext cx="3768725" cy="366713"/>
          </a:xfrm>
          <a:prstGeom prst="rect">
            <a:avLst/>
          </a:prstGeom>
          <a:noFill/>
          <a:ln w="9525">
            <a:noFill/>
            <a:miter lim="800000"/>
            <a:headEnd/>
            <a:tailEnd/>
          </a:ln>
        </p:spPr>
        <p:txBody>
          <a:bodyPr anchor="ctr">
            <a:spAutoFit/>
          </a:bodyPr>
          <a:lstStyle/>
          <a:p>
            <a:pPr defTabSz="457200"/>
            <a:r>
              <a:rPr lang="en-US" altLang="zh-CN" b="1" dirty="0" err="1">
                <a:ea typeface="SimSun" pitchFamily="2" charset="-122"/>
              </a:rPr>
              <a:t>v</a:t>
            </a:r>
            <a:r>
              <a:rPr lang="en-US" altLang="zh-CN" b="1" baseline="-25000" dirty="0" err="1">
                <a:ea typeface="SimSun" pitchFamily="2" charset="-122"/>
              </a:rPr>
              <a:t>a</a:t>
            </a:r>
            <a:r>
              <a:rPr lang="en-US" altLang="zh-CN" b="1" dirty="0">
                <a:ea typeface="SimSun" pitchFamily="2" charset="-122"/>
              </a:rPr>
              <a:t> = −</a:t>
            </a:r>
            <a:r>
              <a:rPr lang="en-US" altLang="zh-CN" b="1" dirty="0" err="1">
                <a:ea typeface="SimSun" pitchFamily="2" charset="-122"/>
              </a:rPr>
              <a:t>V</a:t>
            </a:r>
            <a:r>
              <a:rPr lang="en-US" altLang="zh-CN" b="1" baseline="-25000" dirty="0" err="1">
                <a:ea typeface="SimSun" pitchFamily="2" charset="-122"/>
              </a:rPr>
              <a:t>dc</a:t>
            </a:r>
            <a:r>
              <a:rPr lang="en-US" altLang="zh-CN" b="1" dirty="0">
                <a:ea typeface="SimSun" pitchFamily="2" charset="-122"/>
              </a:rPr>
              <a:t> </a:t>
            </a:r>
            <a:r>
              <a:rPr lang="sr-Latn-CS" altLang="zh-CN" b="1" dirty="0"/>
              <a:t> </a:t>
            </a:r>
            <a:r>
              <a:rPr lang="sr-Latn-CS" altLang="zh-CN" sz="1400" b="1" dirty="0"/>
              <a:t>kada su T3 i </a:t>
            </a:r>
            <a:r>
              <a:rPr lang="sr-Latn-CS" altLang="zh-CN" sz="1400" b="1" dirty="0" smtClean="0"/>
              <a:t>T2 </a:t>
            </a:r>
            <a:r>
              <a:rPr lang="sr-Latn-CS" altLang="zh-CN" sz="1400" b="1" dirty="0"/>
              <a:t>uključeni</a:t>
            </a:r>
            <a:endParaRPr lang="en-US" altLang="zh-CN" sz="1400" b="1" dirty="0">
              <a:ea typeface="SimSun" pitchFamily="2" charset="-122"/>
            </a:endParaRPr>
          </a:p>
        </p:txBody>
      </p:sp>
      <p:sp>
        <p:nvSpPr>
          <p:cNvPr id="2" name="Rectangle 106"/>
          <p:cNvSpPr>
            <a:spLocks noChangeArrowheads="1"/>
          </p:cNvSpPr>
          <p:nvPr/>
        </p:nvSpPr>
        <p:spPr bwMode="auto">
          <a:xfrm>
            <a:off x="5029200" y="6019800"/>
            <a:ext cx="3986989" cy="369332"/>
          </a:xfrm>
          <a:prstGeom prst="rect">
            <a:avLst/>
          </a:prstGeom>
          <a:noFill/>
          <a:ln w="9525">
            <a:noFill/>
            <a:miter lim="800000"/>
            <a:headEnd/>
            <a:tailEnd/>
          </a:ln>
        </p:spPr>
        <p:txBody>
          <a:bodyPr wrap="none" anchor="ctr">
            <a:spAutoFit/>
          </a:bodyPr>
          <a:lstStyle/>
          <a:p>
            <a:pPr defTabSz="457200"/>
            <a:r>
              <a:rPr lang="en-US" altLang="zh-CN" b="1" dirty="0" err="1">
                <a:latin typeface="Arial Narrow" pitchFamily="34" charset="0"/>
                <a:ea typeface="SimSun" pitchFamily="2" charset="-122"/>
              </a:rPr>
              <a:t>v</a:t>
            </a:r>
            <a:r>
              <a:rPr lang="en-US" altLang="zh-CN" b="1" baseline="-25000" dirty="0" err="1">
                <a:latin typeface="Arial Narrow" pitchFamily="34" charset="0"/>
                <a:ea typeface="SimSun" pitchFamily="2" charset="-122"/>
              </a:rPr>
              <a:t>a</a:t>
            </a:r>
            <a:r>
              <a:rPr lang="en-US" altLang="zh-CN" b="1" dirty="0">
                <a:latin typeface="Arial Narrow" pitchFamily="34" charset="0"/>
                <a:ea typeface="SimSun" pitchFamily="2" charset="-122"/>
              </a:rPr>
              <a:t> = 0</a:t>
            </a:r>
            <a:r>
              <a:rPr lang="en-US" altLang="zh-CN" sz="1400" b="1" dirty="0">
                <a:latin typeface="Arial Narrow" pitchFamily="34" charset="0"/>
                <a:ea typeface="SimSun" pitchFamily="2" charset="-122"/>
              </a:rPr>
              <a:t>            </a:t>
            </a:r>
            <a:r>
              <a:rPr lang="sr-Latn-CS" altLang="zh-CN" sz="1400" b="1" dirty="0">
                <a:latin typeface="Arial Narrow" pitchFamily="34" charset="0"/>
              </a:rPr>
              <a:t> </a:t>
            </a:r>
            <a:r>
              <a:rPr lang="en-US" altLang="zh-CN" sz="1400" b="1" dirty="0">
                <a:latin typeface="Arial Narrow" pitchFamily="34" charset="0"/>
                <a:ea typeface="SimSun" pitchFamily="2" charset="-122"/>
              </a:rPr>
              <a:t> </a:t>
            </a:r>
            <a:r>
              <a:rPr lang="sr-Latn-CS" altLang="zh-CN" sz="1400" b="1" dirty="0"/>
              <a:t>kada vode T3 i </a:t>
            </a:r>
            <a:r>
              <a:rPr lang="sr-Latn-CS" altLang="zh-CN" sz="1400" b="1" dirty="0" smtClean="0"/>
              <a:t>D1 </a:t>
            </a:r>
            <a:r>
              <a:rPr lang="sr-Latn-CS" altLang="zh-CN" sz="1400" b="1" dirty="0"/>
              <a:t>ili </a:t>
            </a:r>
            <a:r>
              <a:rPr lang="sr-Latn-CS" altLang="zh-CN" sz="1400" b="1" dirty="0" smtClean="0"/>
              <a:t>T2 </a:t>
            </a:r>
            <a:r>
              <a:rPr lang="sr-Latn-CS" altLang="zh-CN" sz="1400" b="1" dirty="0"/>
              <a:t>i </a:t>
            </a:r>
            <a:r>
              <a:rPr lang="sr-Latn-CS" altLang="zh-CN" sz="1400" b="1" dirty="0" smtClean="0"/>
              <a:t>D4</a:t>
            </a:r>
            <a:endParaRPr lang="en-US" altLang="zh-CN" sz="1400" b="1" dirty="0">
              <a:ea typeface="SimSun" pitchFamily="2" charset="-122"/>
            </a:endParaRPr>
          </a:p>
        </p:txBody>
      </p:sp>
      <p:sp>
        <p:nvSpPr>
          <p:cNvPr id="112972" name="Rectangle 332"/>
          <p:cNvSpPr>
            <a:spLocks noChangeArrowheads="1"/>
          </p:cNvSpPr>
          <p:nvPr/>
        </p:nvSpPr>
        <p:spPr bwMode="auto">
          <a:xfrm>
            <a:off x="7848600" y="6096000"/>
            <a:ext cx="914400" cy="228600"/>
          </a:xfrm>
          <a:prstGeom prst="rect">
            <a:avLst/>
          </a:prstGeom>
          <a:solidFill>
            <a:schemeClr val="bg1"/>
          </a:solidFill>
          <a:ln w="9525">
            <a:noFill/>
            <a:miter lim="800000"/>
            <a:headEnd/>
            <a:tailEnd/>
          </a:ln>
        </p:spPr>
        <p:txBody>
          <a:bodyPr wrap="none" anchor="ctr"/>
          <a:lstStyle/>
          <a:p>
            <a:endParaRPr lang="en-US"/>
          </a:p>
        </p:txBody>
      </p:sp>
      <p:sp>
        <p:nvSpPr>
          <p:cNvPr id="125" name="TextBox 61"/>
          <p:cNvSpPr txBox="1">
            <a:spLocks noChangeArrowheads="1"/>
          </p:cNvSpPr>
          <p:nvPr/>
        </p:nvSpPr>
        <p:spPr bwMode="auto">
          <a:xfrm>
            <a:off x="923891" y="195261"/>
            <a:ext cx="7524817" cy="461665"/>
          </a:xfrm>
          <a:prstGeom prst="rect">
            <a:avLst/>
          </a:prstGeom>
          <a:noFill/>
          <a:ln w="9525">
            <a:noFill/>
            <a:miter lim="800000"/>
            <a:headEnd/>
            <a:tailEnd/>
          </a:ln>
        </p:spPr>
        <p:txBody>
          <a:bodyPr wrap="none">
            <a:spAutoFit/>
          </a:bodyPr>
          <a:lstStyle/>
          <a:p>
            <a:pPr algn="ctr" defTabSz="457200"/>
            <a:r>
              <a:rPr lang="en-US" sz="2400" b="1" dirty="0" err="1" smtClean="0"/>
              <a:t>Pretvara</a:t>
            </a:r>
            <a:r>
              <a:rPr lang="x-none" sz="2400" b="1" dirty="0" smtClean="0"/>
              <a:t>č</a:t>
            </a:r>
            <a:r>
              <a:rPr lang="en-US" sz="2400" b="1" dirty="0" smtClean="0"/>
              <a:t>i </a:t>
            </a:r>
            <a:r>
              <a:rPr lang="x-none" sz="2400" b="1" dirty="0" smtClean="0"/>
              <a:t>za p</a:t>
            </a:r>
            <a:r>
              <a:rPr lang="sr-Latn-CS" sz="2400" b="1" dirty="0" smtClean="0"/>
              <a:t>ogon </a:t>
            </a:r>
            <a:r>
              <a:rPr lang="sr-Latn-CS" sz="2400" b="1" dirty="0"/>
              <a:t>motora jednosmerne struje</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944"/>
                                        </p:tgtEl>
                                        <p:attrNameLst>
                                          <p:attrName>style.visibility</p:attrName>
                                        </p:attrNameLst>
                                      </p:cBhvr>
                                      <p:to>
                                        <p:strVal val="visible"/>
                                      </p:to>
                                    </p:set>
                                    <p:animEffect transition="in" filter="wipe(left)">
                                      <p:cBhvr>
                                        <p:cTn id="7" dur="500"/>
                                        <p:tgtEl>
                                          <p:spTgt spid="7394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3947"/>
                                        </p:tgtEl>
                                        <p:attrNameLst>
                                          <p:attrName>style.visibility</p:attrName>
                                        </p:attrNameLst>
                                      </p:cBhvr>
                                      <p:to>
                                        <p:strVal val="visible"/>
                                      </p:to>
                                    </p:set>
                                    <p:animEffect transition="in" filter="wipe(up)">
                                      <p:cBhvr>
                                        <p:cTn id="11" dur="500"/>
                                        <p:tgtEl>
                                          <p:spTgt spid="73947"/>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73946"/>
                                        </p:tgtEl>
                                        <p:attrNameLst>
                                          <p:attrName>style.visibility</p:attrName>
                                        </p:attrNameLst>
                                      </p:cBhvr>
                                      <p:to>
                                        <p:strVal val="visible"/>
                                      </p:to>
                                    </p:set>
                                    <p:animEffect transition="in" filter="wipe(right)">
                                      <p:cBhvr>
                                        <p:cTn id="15" dur="500"/>
                                        <p:tgtEl>
                                          <p:spTgt spid="73946"/>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73945"/>
                                        </p:tgtEl>
                                        <p:attrNameLst>
                                          <p:attrName>style.visibility</p:attrName>
                                        </p:attrNameLst>
                                      </p:cBhvr>
                                      <p:to>
                                        <p:strVal val="visible"/>
                                      </p:to>
                                    </p:set>
                                    <p:animEffect transition="in" filter="wipe(right)">
                                      <p:cBhvr>
                                        <p:cTn id="19" dur="500"/>
                                        <p:tgtEl>
                                          <p:spTgt spid="7394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73945"/>
                                        </p:tgtEl>
                                      </p:cBhvr>
                                    </p:animEffect>
                                    <p:set>
                                      <p:cBhvr>
                                        <p:cTn id="24" dur="1" fill="hold">
                                          <p:stCondLst>
                                            <p:cond delay="499"/>
                                          </p:stCondLst>
                                        </p:cTn>
                                        <p:tgtEl>
                                          <p:spTgt spid="73945"/>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3944"/>
                                        </p:tgtEl>
                                      </p:cBhvr>
                                    </p:animEffect>
                                    <p:set>
                                      <p:cBhvr>
                                        <p:cTn id="27" dur="1" fill="hold">
                                          <p:stCondLst>
                                            <p:cond delay="499"/>
                                          </p:stCondLst>
                                        </p:cTn>
                                        <p:tgtEl>
                                          <p:spTgt spid="73944"/>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73946"/>
                                        </p:tgtEl>
                                      </p:cBhvr>
                                    </p:animEffect>
                                    <p:set>
                                      <p:cBhvr>
                                        <p:cTn id="30" dur="1" fill="hold">
                                          <p:stCondLst>
                                            <p:cond delay="499"/>
                                          </p:stCondLst>
                                        </p:cTn>
                                        <p:tgtEl>
                                          <p:spTgt spid="73946"/>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73947"/>
                                        </p:tgtEl>
                                      </p:cBhvr>
                                    </p:animEffect>
                                    <p:set>
                                      <p:cBhvr>
                                        <p:cTn id="33" dur="1" fill="hold">
                                          <p:stCondLst>
                                            <p:cond delay="499"/>
                                          </p:stCondLst>
                                        </p:cTn>
                                        <p:tgtEl>
                                          <p:spTgt spid="73947"/>
                                        </p:tgtEl>
                                        <p:attrNameLst>
                                          <p:attrName>style.visibility</p:attrName>
                                        </p:attrNameLst>
                                      </p:cBhvr>
                                      <p:to>
                                        <p:strVal val="hidden"/>
                                      </p:to>
                                    </p:se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7"/>
                                        </p:tgtEl>
                                      </p:cBhvr>
                                    </p:animEffect>
                                    <p:set>
                                      <p:cBhvr>
                                        <p:cTn id="45" dur="1" fill="hold">
                                          <p:stCondLst>
                                            <p:cond delay="499"/>
                                          </p:stCondLst>
                                        </p:cTn>
                                        <p:tgtEl>
                                          <p:spTgt spid="17"/>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1000"/>
                            </p:stCondLst>
                            <p:childTnLst>
                              <p:par>
                                <p:cTn id="51" presetID="10" presetClass="exit" presetSubtype="0" fill="hold" grpId="0" nodeType="afterEffect">
                                  <p:stCondLst>
                                    <p:cond delay="0"/>
                                  </p:stCondLst>
                                  <p:childTnLst>
                                    <p:animEffect transition="out" filter="fade">
                                      <p:cBhvr>
                                        <p:cTn id="52" dur="2000"/>
                                        <p:tgtEl>
                                          <p:spTgt spid="112972"/>
                                        </p:tgtEl>
                                      </p:cBhvr>
                                    </p:animEffect>
                                    <p:set>
                                      <p:cBhvr>
                                        <p:cTn id="53" dur="1" fill="hold">
                                          <p:stCondLst>
                                            <p:cond delay="1999"/>
                                          </p:stCondLst>
                                        </p:cTn>
                                        <p:tgtEl>
                                          <p:spTgt spid="1129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44" grpId="0" animBg="1"/>
      <p:bldP spid="73944" grpId="1" animBg="1"/>
      <p:bldP spid="73945" grpId="0" animBg="1"/>
      <p:bldP spid="73945" grpId="1" animBg="1"/>
      <p:bldP spid="73946" grpId="0" animBg="1"/>
      <p:bldP spid="73946" grpId="1" animBg="1"/>
      <p:bldP spid="73947" grpId="0" animBg="1"/>
      <p:bldP spid="73947" grpId="1" animBg="1"/>
      <p:bldP spid="2" grpId="0"/>
      <p:bldP spid="1129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TextBox 61"/>
          <p:cNvSpPr txBox="1">
            <a:spLocks noChangeArrowheads="1"/>
          </p:cNvSpPr>
          <p:nvPr/>
        </p:nvSpPr>
        <p:spPr bwMode="auto">
          <a:xfrm>
            <a:off x="304800" y="990600"/>
            <a:ext cx="7752443" cy="461665"/>
          </a:xfrm>
          <a:prstGeom prst="rect">
            <a:avLst/>
          </a:prstGeom>
          <a:noFill/>
          <a:ln w="9525">
            <a:noFill/>
            <a:miter lim="800000"/>
            <a:headEnd/>
            <a:tailEnd/>
          </a:ln>
        </p:spPr>
        <p:txBody>
          <a:bodyPr wrap="none">
            <a:spAutoFit/>
          </a:bodyPr>
          <a:lstStyle/>
          <a:p>
            <a:pPr defTabSz="457200"/>
            <a:r>
              <a:rPr lang="sr-Latn-CS" sz="2400" dirty="0" smtClean="0">
                <a:ea typeface="ＭＳ Ｐゴシック" pitchFamily="-107" charset="-128"/>
              </a:rPr>
              <a:t>Umesto naponskog izvora na ulazu, STRUJNI IZVOR</a:t>
            </a:r>
            <a:endParaRPr lang="en-US" sz="2400" b="1" dirty="0">
              <a:solidFill>
                <a:srgbClr val="0066CC"/>
              </a:solidFill>
            </a:endParaRPr>
          </a:p>
        </p:txBody>
      </p:sp>
      <p:sp>
        <p:nvSpPr>
          <p:cNvPr id="34829" name="Text Box 204"/>
          <p:cNvSpPr txBox="1">
            <a:spLocks noChangeAspect="1" noChangeArrowheads="1"/>
          </p:cNvSpPr>
          <p:nvPr/>
        </p:nvSpPr>
        <p:spPr bwMode="auto">
          <a:xfrm>
            <a:off x="3122613" y="1641475"/>
            <a:ext cx="1101725" cy="371475"/>
          </a:xfrm>
          <a:prstGeom prst="rect">
            <a:avLst/>
          </a:prstGeom>
          <a:noFill/>
          <a:ln w="9525">
            <a:noFill/>
            <a:miter lim="800000"/>
            <a:headEnd/>
            <a:tailEnd/>
          </a:ln>
        </p:spPr>
        <p:txBody>
          <a:bodyPr/>
          <a:lstStyle/>
          <a:p>
            <a:pPr defTabSz="457200"/>
            <a:endParaRPr lang="en-US" sz="1400" b="1" dirty="0">
              <a:ea typeface="ＭＳ Ｐゴシック" pitchFamily="-107" charset="-128"/>
            </a:endParaRPr>
          </a:p>
        </p:txBody>
      </p:sp>
      <p:sp>
        <p:nvSpPr>
          <p:cNvPr id="125" name="TextBox 61"/>
          <p:cNvSpPr txBox="1">
            <a:spLocks noChangeArrowheads="1"/>
          </p:cNvSpPr>
          <p:nvPr/>
        </p:nvSpPr>
        <p:spPr bwMode="auto">
          <a:xfrm>
            <a:off x="2588767" y="228600"/>
            <a:ext cx="4116833" cy="461665"/>
          </a:xfrm>
          <a:prstGeom prst="rect">
            <a:avLst/>
          </a:prstGeom>
          <a:noFill/>
          <a:ln w="9525">
            <a:noFill/>
            <a:miter lim="800000"/>
            <a:headEnd/>
            <a:tailEnd/>
          </a:ln>
        </p:spPr>
        <p:txBody>
          <a:bodyPr wrap="none">
            <a:spAutoFit/>
          </a:bodyPr>
          <a:lstStyle/>
          <a:p>
            <a:pPr algn="ctr" defTabSz="457200"/>
            <a:r>
              <a:rPr lang="sr-Latn-CS" sz="2400" b="1" dirty="0" smtClean="0"/>
              <a:t>Strujno napajan pretvarač</a:t>
            </a:r>
            <a:endParaRPr lang="en-US" sz="2400" b="1" dirty="0"/>
          </a:p>
        </p:txBody>
      </p:sp>
      <p:grpSp>
        <p:nvGrpSpPr>
          <p:cNvPr id="167" name="Group 166"/>
          <p:cNvGrpSpPr/>
          <p:nvPr/>
        </p:nvGrpSpPr>
        <p:grpSpPr>
          <a:xfrm>
            <a:off x="76200" y="2133600"/>
            <a:ext cx="4659041" cy="3263901"/>
            <a:chOff x="1618344" y="2222500"/>
            <a:chExt cx="4659041" cy="3263901"/>
          </a:xfrm>
        </p:grpSpPr>
        <p:sp>
          <p:nvSpPr>
            <p:cNvPr id="34857" name="Line 118"/>
            <p:cNvSpPr>
              <a:spLocks noChangeAspect="1" noChangeShapeType="1"/>
            </p:cNvSpPr>
            <p:nvPr/>
          </p:nvSpPr>
          <p:spPr bwMode="auto">
            <a:xfrm flipH="1">
              <a:off x="3352800" y="3968310"/>
              <a:ext cx="975501" cy="0"/>
            </a:xfrm>
            <a:prstGeom prst="line">
              <a:avLst/>
            </a:prstGeom>
            <a:noFill/>
            <a:ln w="19050">
              <a:solidFill>
                <a:schemeClr val="tx1"/>
              </a:solidFill>
              <a:round/>
              <a:headEnd/>
              <a:tailEnd/>
            </a:ln>
          </p:spPr>
          <p:txBody>
            <a:bodyPr/>
            <a:lstStyle/>
            <a:p>
              <a:endParaRPr lang="en-US"/>
            </a:p>
          </p:txBody>
        </p:sp>
        <p:sp>
          <p:nvSpPr>
            <p:cNvPr id="34858" name="Line 119"/>
            <p:cNvSpPr>
              <a:spLocks noChangeAspect="1" noChangeShapeType="1"/>
            </p:cNvSpPr>
            <p:nvPr/>
          </p:nvSpPr>
          <p:spPr bwMode="auto">
            <a:xfrm flipH="1" flipV="1">
              <a:off x="2209800" y="5476875"/>
              <a:ext cx="3736492" cy="983"/>
            </a:xfrm>
            <a:prstGeom prst="line">
              <a:avLst/>
            </a:prstGeom>
            <a:noFill/>
            <a:ln w="19050">
              <a:solidFill>
                <a:schemeClr val="tx1"/>
              </a:solidFill>
              <a:round/>
              <a:headEnd/>
              <a:tailEnd/>
            </a:ln>
          </p:spPr>
          <p:txBody>
            <a:bodyPr/>
            <a:lstStyle/>
            <a:p>
              <a:endParaRPr lang="en-US"/>
            </a:p>
          </p:txBody>
        </p:sp>
        <p:sp>
          <p:nvSpPr>
            <p:cNvPr id="34859" name="Line 120"/>
            <p:cNvSpPr>
              <a:spLocks noChangeAspect="1" noChangeShapeType="1"/>
            </p:cNvSpPr>
            <p:nvPr/>
          </p:nvSpPr>
          <p:spPr bwMode="auto">
            <a:xfrm flipH="1">
              <a:off x="2251046" y="2222607"/>
              <a:ext cx="3704554" cy="0"/>
            </a:xfrm>
            <a:prstGeom prst="line">
              <a:avLst/>
            </a:prstGeom>
            <a:noFill/>
            <a:ln w="19050">
              <a:solidFill>
                <a:schemeClr val="tx1"/>
              </a:solidFill>
              <a:round/>
              <a:headEnd/>
              <a:tailEnd/>
            </a:ln>
          </p:spPr>
          <p:txBody>
            <a:bodyPr/>
            <a:lstStyle/>
            <a:p>
              <a:endParaRPr lang="en-US"/>
            </a:p>
          </p:txBody>
        </p:sp>
        <p:grpSp>
          <p:nvGrpSpPr>
            <p:cNvPr id="6" name="Group 140"/>
            <p:cNvGrpSpPr>
              <a:grpSpLocks noChangeAspect="1"/>
            </p:cNvGrpSpPr>
            <p:nvPr/>
          </p:nvGrpSpPr>
          <p:grpSpPr bwMode="auto">
            <a:xfrm flipH="1">
              <a:off x="3269867" y="4267200"/>
              <a:ext cx="171833" cy="160169"/>
              <a:chOff x="4438" y="4858"/>
              <a:chExt cx="406" cy="378"/>
            </a:xfrm>
          </p:grpSpPr>
          <p:sp>
            <p:nvSpPr>
              <p:cNvPr id="34932" name="Line 141"/>
              <p:cNvSpPr>
                <a:spLocks noChangeAspect="1" noChangeShapeType="1"/>
              </p:cNvSpPr>
              <p:nvPr/>
            </p:nvSpPr>
            <p:spPr bwMode="auto">
              <a:xfrm>
                <a:off x="4452" y="4858"/>
                <a:ext cx="378" cy="0"/>
              </a:xfrm>
              <a:prstGeom prst="line">
                <a:avLst/>
              </a:prstGeom>
              <a:noFill/>
              <a:ln w="19050">
                <a:solidFill>
                  <a:schemeClr val="tx1"/>
                </a:solidFill>
                <a:round/>
                <a:headEnd/>
                <a:tailEnd/>
              </a:ln>
            </p:spPr>
            <p:txBody>
              <a:bodyPr/>
              <a:lstStyle/>
              <a:p>
                <a:endParaRPr lang="en-US"/>
              </a:p>
            </p:txBody>
          </p:sp>
          <p:sp>
            <p:nvSpPr>
              <p:cNvPr id="34933" name="Line 142"/>
              <p:cNvSpPr>
                <a:spLocks noChangeAspect="1" noChangeShapeType="1"/>
              </p:cNvSpPr>
              <p:nvPr/>
            </p:nvSpPr>
            <p:spPr bwMode="auto">
              <a:xfrm>
                <a:off x="4438" y="4858"/>
                <a:ext cx="210" cy="378"/>
              </a:xfrm>
              <a:prstGeom prst="line">
                <a:avLst/>
              </a:prstGeom>
              <a:noFill/>
              <a:ln w="19050">
                <a:solidFill>
                  <a:schemeClr val="tx1"/>
                </a:solidFill>
                <a:round/>
                <a:headEnd/>
                <a:tailEnd/>
              </a:ln>
            </p:spPr>
            <p:txBody>
              <a:bodyPr/>
              <a:lstStyle/>
              <a:p>
                <a:endParaRPr lang="en-US"/>
              </a:p>
            </p:txBody>
          </p:sp>
          <p:sp>
            <p:nvSpPr>
              <p:cNvPr id="34934" name="Line 143"/>
              <p:cNvSpPr>
                <a:spLocks noChangeAspect="1" noChangeShapeType="1"/>
              </p:cNvSpPr>
              <p:nvPr/>
            </p:nvSpPr>
            <p:spPr bwMode="auto">
              <a:xfrm flipH="1">
                <a:off x="4634" y="4858"/>
                <a:ext cx="210" cy="378"/>
              </a:xfrm>
              <a:prstGeom prst="line">
                <a:avLst/>
              </a:prstGeom>
              <a:noFill/>
              <a:ln w="19050">
                <a:solidFill>
                  <a:schemeClr val="tx1"/>
                </a:solidFill>
                <a:round/>
                <a:headEnd/>
                <a:tailEnd/>
              </a:ln>
            </p:spPr>
            <p:txBody>
              <a:bodyPr/>
              <a:lstStyle/>
              <a:p>
                <a:endParaRPr lang="en-US"/>
              </a:p>
            </p:txBody>
          </p:sp>
          <p:sp>
            <p:nvSpPr>
              <p:cNvPr id="34935" name="Line 144"/>
              <p:cNvSpPr>
                <a:spLocks noChangeAspect="1" noChangeShapeType="1"/>
              </p:cNvSpPr>
              <p:nvPr/>
            </p:nvSpPr>
            <p:spPr bwMode="auto">
              <a:xfrm>
                <a:off x="4452" y="5236"/>
                <a:ext cx="392" cy="0"/>
              </a:xfrm>
              <a:prstGeom prst="line">
                <a:avLst/>
              </a:prstGeom>
              <a:noFill/>
              <a:ln w="19050">
                <a:solidFill>
                  <a:schemeClr val="tx1"/>
                </a:solidFill>
                <a:round/>
                <a:headEnd/>
                <a:tailEnd/>
              </a:ln>
            </p:spPr>
            <p:txBody>
              <a:bodyPr/>
              <a:lstStyle/>
              <a:p>
                <a:endParaRPr lang="en-US"/>
              </a:p>
            </p:txBody>
          </p:sp>
        </p:grpSp>
        <p:sp>
          <p:nvSpPr>
            <p:cNvPr id="34877" name="Line 151"/>
            <p:cNvSpPr>
              <a:spLocks noChangeAspect="1" noChangeShapeType="1"/>
            </p:cNvSpPr>
            <p:nvPr/>
          </p:nvSpPr>
          <p:spPr bwMode="auto">
            <a:xfrm>
              <a:off x="3352800" y="3578474"/>
              <a:ext cx="0" cy="688726"/>
            </a:xfrm>
            <a:prstGeom prst="line">
              <a:avLst/>
            </a:prstGeom>
            <a:noFill/>
            <a:ln w="19050">
              <a:solidFill>
                <a:schemeClr val="tx1"/>
              </a:solidFill>
              <a:round/>
              <a:headEnd/>
              <a:tailEnd/>
            </a:ln>
          </p:spPr>
          <p:txBody>
            <a:bodyPr/>
            <a:lstStyle/>
            <a:p>
              <a:endParaRPr lang="en-US"/>
            </a:p>
          </p:txBody>
        </p:sp>
        <p:sp>
          <p:nvSpPr>
            <p:cNvPr id="34878" name="Line 152"/>
            <p:cNvSpPr>
              <a:spLocks noChangeAspect="1" noChangeShapeType="1"/>
            </p:cNvSpPr>
            <p:nvPr/>
          </p:nvSpPr>
          <p:spPr bwMode="auto">
            <a:xfrm>
              <a:off x="3352800" y="5025114"/>
              <a:ext cx="0" cy="452744"/>
            </a:xfrm>
            <a:prstGeom prst="line">
              <a:avLst/>
            </a:prstGeom>
            <a:noFill/>
            <a:ln w="19050">
              <a:solidFill>
                <a:schemeClr val="tx1"/>
              </a:solidFill>
              <a:round/>
              <a:headEnd/>
              <a:tailEnd/>
            </a:ln>
          </p:spPr>
          <p:txBody>
            <a:bodyPr/>
            <a:lstStyle/>
            <a:p>
              <a:endParaRPr lang="en-US"/>
            </a:p>
          </p:txBody>
        </p:sp>
        <p:sp>
          <p:nvSpPr>
            <p:cNvPr id="34879" name="Line 153"/>
            <p:cNvSpPr>
              <a:spLocks noChangeAspect="1" noChangeShapeType="1"/>
            </p:cNvSpPr>
            <p:nvPr/>
          </p:nvSpPr>
          <p:spPr bwMode="auto">
            <a:xfrm>
              <a:off x="3352800" y="2222500"/>
              <a:ext cx="0" cy="396151"/>
            </a:xfrm>
            <a:prstGeom prst="line">
              <a:avLst/>
            </a:prstGeom>
            <a:noFill/>
            <a:ln w="19050">
              <a:solidFill>
                <a:schemeClr val="tx1"/>
              </a:solidFill>
              <a:round/>
              <a:headEnd/>
              <a:tailEnd/>
            </a:ln>
          </p:spPr>
          <p:txBody>
            <a:bodyPr/>
            <a:lstStyle/>
            <a:p>
              <a:endParaRPr lang="en-US"/>
            </a:p>
          </p:txBody>
        </p:sp>
        <p:sp>
          <p:nvSpPr>
            <p:cNvPr id="34880" name="Oval 154"/>
            <p:cNvSpPr>
              <a:spLocks noChangeAspect="1" noChangeArrowheads="1"/>
            </p:cNvSpPr>
            <p:nvPr/>
          </p:nvSpPr>
          <p:spPr bwMode="auto">
            <a:xfrm>
              <a:off x="3321634" y="3937288"/>
              <a:ext cx="56566" cy="56593"/>
            </a:xfrm>
            <a:prstGeom prst="ellipse">
              <a:avLst/>
            </a:prstGeom>
            <a:solidFill>
              <a:srgbClr val="000000"/>
            </a:solidFill>
            <a:ln w="19050">
              <a:solidFill>
                <a:schemeClr val="tx1"/>
              </a:solidFill>
              <a:round/>
              <a:headEnd/>
              <a:tailEnd/>
            </a:ln>
          </p:spPr>
          <p:txBody>
            <a:bodyPr/>
            <a:lstStyle/>
            <a:p>
              <a:pPr defTabSz="457200"/>
              <a:endParaRPr lang="en-US">
                <a:ea typeface="ＭＳ Ｐゴシック" pitchFamily="-107" charset="-128"/>
              </a:endParaRPr>
            </a:p>
          </p:txBody>
        </p:sp>
        <p:sp>
          <p:nvSpPr>
            <p:cNvPr id="34892" name="Line 175"/>
            <p:cNvSpPr>
              <a:spLocks noChangeAspect="1" noChangeShapeType="1"/>
            </p:cNvSpPr>
            <p:nvPr/>
          </p:nvSpPr>
          <p:spPr bwMode="auto">
            <a:xfrm flipH="1">
              <a:off x="5956965" y="3599922"/>
              <a:ext cx="0" cy="688726"/>
            </a:xfrm>
            <a:prstGeom prst="line">
              <a:avLst/>
            </a:prstGeom>
            <a:noFill/>
            <a:ln w="19050">
              <a:solidFill>
                <a:schemeClr val="tx1"/>
              </a:solidFill>
              <a:round/>
              <a:headEnd/>
              <a:tailEnd/>
            </a:ln>
          </p:spPr>
          <p:txBody>
            <a:bodyPr/>
            <a:lstStyle/>
            <a:p>
              <a:endParaRPr lang="en-US"/>
            </a:p>
          </p:txBody>
        </p:sp>
        <p:sp>
          <p:nvSpPr>
            <p:cNvPr id="34893" name="Line 176"/>
            <p:cNvSpPr>
              <a:spLocks noChangeAspect="1" noChangeShapeType="1"/>
            </p:cNvSpPr>
            <p:nvPr/>
          </p:nvSpPr>
          <p:spPr bwMode="auto">
            <a:xfrm flipH="1">
              <a:off x="5947360" y="5033656"/>
              <a:ext cx="0" cy="452744"/>
            </a:xfrm>
            <a:prstGeom prst="line">
              <a:avLst/>
            </a:prstGeom>
            <a:noFill/>
            <a:ln w="19050">
              <a:solidFill>
                <a:schemeClr val="tx1"/>
              </a:solidFill>
              <a:round/>
              <a:headEnd/>
              <a:tailEnd/>
            </a:ln>
          </p:spPr>
          <p:txBody>
            <a:bodyPr/>
            <a:lstStyle/>
            <a:p>
              <a:endParaRPr lang="en-US"/>
            </a:p>
          </p:txBody>
        </p:sp>
        <p:sp>
          <p:nvSpPr>
            <p:cNvPr id="34895" name="Oval 178"/>
            <p:cNvSpPr>
              <a:spLocks noChangeAspect="1" noChangeArrowheads="1"/>
            </p:cNvSpPr>
            <p:nvPr/>
          </p:nvSpPr>
          <p:spPr bwMode="auto">
            <a:xfrm flipH="1">
              <a:off x="5925134" y="3939480"/>
              <a:ext cx="56566" cy="56593"/>
            </a:xfrm>
            <a:prstGeom prst="ellipse">
              <a:avLst/>
            </a:prstGeom>
            <a:solidFill>
              <a:srgbClr val="000000"/>
            </a:solidFill>
            <a:ln w="19050">
              <a:solidFill>
                <a:schemeClr val="tx1"/>
              </a:solidFill>
              <a:round/>
              <a:headEnd/>
              <a:tailEnd/>
            </a:ln>
          </p:spPr>
          <p:txBody>
            <a:bodyPr/>
            <a:lstStyle/>
            <a:p>
              <a:pPr defTabSz="457200"/>
              <a:endParaRPr lang="en-US">
                <a:ea typeface="ＭＳ Ｐゴシック" pitchFamily="-107" charset="-128"/>
              </a:endParaRPr>
            </a:p>
          </p:txBody>
        </p:sp>
        <p:grpSp>
          <p:nvGrpSpPr>
            <p:cNvPr id="11" name="Group 185"/>
            <p:cNvGrpSpPr>
              <a:grpSpLocks noChangeAspect="1"/>
            </p:cNvGrpSpPr>
            <p:nvPr/>
          </p:nvGrpSpPr>
          <p:grpSpPr bwMode="auto">
            <a:xfrm rot="16200000">
              <a:off x="4354481" y="3684409"/>
              <a:ext cx="533896" cy="556057"/>
              <a:chOff x="4983" y="7550"/>
              <a:chExt cx="603" cy="629"/>
            </a:xfrm>
          </p:grpSpPr>
          <p:sp>
            <p:nvSpPr>
              <p:cNvPr id="34912" name="Oval 186"/>
              <p:cNvSpPr>
                <a:spLocks noChangeAspect="1" noChangeArrowheads="1"/>
              </p:cNvSpPr>
              <p:nvPr/>
            </p:nvSpPr>
            <p:spPr bwMode="auto">
              <a:xfrm>
                <a:off x="4983" y="7583"/>
                <a:ext cx="603" cy="563"/>
              </a:xfrm>
              <a:prstGeom prst="ellipse">
                <a:avLst/>
              </a:prstGeom>
              <a:solidFill>
                <a:srgbClr val="FFFFFF"/>
              </a:solidFill>
              <a:ln w="19050">
                <a:solidFill>
                  <a:schemeClr val="tx1"/>
                </a:solidFill>
                <a:round/>
                <a:headEnd/>
                <a:tailEnd/>
              </a:ln>
            </p:spPr>
            <p:txBody>
              <a:bodyPr/>
              <a:lstStyle/>
              <a:p>
                <a:pPr defTabSz="457200"/>
                <a:endParaRPr lang="en-US">
                  <a:ea typeface="ＭＳ Ｐゴシック" pitchFamily="-107" charset="-128"/>
                </a:endParaRPr>
              </a:p>
            </p:txBody>
          </p:sp>
          <p:sp>
            <p:nvSpPr>
              <p:cNvPr id="34913" name="Rectangle 187"/>
              <p:cNvSpPr>
                <a:spLocks noChangeAspect="1" noChangeArrowheads="1"/>
              </p:cNvSpPr>
              <p:nvPr/>
            </p:nvSpPr>
            <p:spPr bwMode="auto">
              <a:xfrm>
                <a:off x="5217" y="7550"/>
                <a:ext cx="134" cy="33"/>
              </a:xfrm>
              <a:prstGeom prst="rect">
                <a:avLst/>
              </a:prstGeom>
              <a:solidFill>
                <a:srgbClr val="FFFFFF"/>
              </a:solidFill>
              <a:ln w="19050">
                <a:solidFill>
                  <a:schemeClr val="tx1"/>
                </a:solidFill>
                <a:miter lim="800000"/>
                <a:headEnd/>
                <a:tailEnd/>
              </a:ln>
            </p:spPr>
            <p:txBody>
              <a:bodyPr/>
              <a:lstStyle/>
              <a:p>
                <a:pPr defTabSz="457200"/>
                <a:endParaRPr lang="en-US">
                  <a:ea typeface="ＭＳ Ｐゴシック" pitchFamily="-107" charset="-128"/>
                </a:endParaRPr>
              </a:p>
            </p:txBody>
          </p:sp>
          <p:sp>
            <p:nvSpPr>
              <p:cNvPr id="34914" name="Rectangle 188"/>
              <p:cNvSpPr>
                <a:spLocks noChangeAspect="1" noChangeArrowheads="1"/>
              </p:cNvSpPr>
              <p:nvPr/>
            </p:nvSpPr>
            <p:spPr bwMode="auto">
              <a:xfrm>
                <a:off x="5217" y="8146"/>
                <a:ext cx="134" cy="33"/>
              </a:xfrm>
              <a:prstGeom prst="rect">
                <a:avLst/>
              </a:prstGeom>
              <a:solidFill>
                <a:srgbClr val="FFFFFF"/>
              </a:solidFill>
              <a:ln w="19050">
                <a:solidFill>
                  <a:schemeClr val="tx1"/>
                </a:solidFill>
                <a:miter lim="800000"/>
                <a:headEnd/>
                <a:tailEnd/>
              </a:ln>
            </p:spPr>
            <p:txBody>
              <a:bodyPr/>
              <a:lstStyle/>
              <a:p>
                <a:pPr defTabSz="457200"/>
                <a:endParaRPr lang="en-US">
                  <a:ea typeface="ＭＳ Ｐゴシック" pitchFamily="-107" charset="-128"/>
                </a:endParaRPr>
              </a:p>
            </p:txBody>
          </p:sp>
        </p:grpSp>
        <p:grpSp>
          <p:nvGrpSpPr>
            <p:cNvPr id="129" name="Group 128"/>
            <p:cNvGrpSpPr/>
            <p:nvPr/>
          </p:nvGrpSpPr>
          <p:grpSpPr>
            <a:xfrm>
              <a:off x="3048000" y="2627834"/>
              <a:ext cx="302042" cy="360914"/>
              <a:chOff x="3077958" y="2627834"/>
              <a:chExt cx="302042" cy="360914"/>
            </a:xfrm>
          </p:grpSpPr>
          <p:grpSp>
            <p:nvGrpSpPr>
              <p:cNvPr id="5" name="Group 127"/>
              <p:cNvGrpSpPr>
                <a:grpSpLocks noChangeAspect="1"/>
              </p:cNvGrpSpPr>
              <p:nvPr/>
            </p:nvGrpSpPr>
            <p:grpSpPr bwMode="auto">
              <a:xfrm rot="5400000">
                <a:off x="3048522" y="2657270"/>
                <a:ext cx="360914" cy="302042"/>
                <a:chOff x="3107" y="4983"/>
                <a:chExt cx="536" cy="448"/>
              </a:xfrm>
            </p:grpSpPr>
            <p:sp>
              <p:nvSpPr>
                <p:cNvPr id="34936" name="Line 128"/>
                <p:cNvSpPr>
                  <a:spLocks noChangeAspect="1" noChangeShapeType="1"/>
                </p:cNvSpPr>
                <p:nvPr/>
              </p:nvSpPr>
              <p:spPr bwMode="auto">
                <a:xfrm flipH="1">
                  <a:off x="3141" y="5157"/>
                  <a:ext cx="469" cy="0"/>
                </a:xfrm>
                <a:prstGeom prst="line">
                  <a:avLst/>
                </a:prstGeom>
                <a:noFill/>
                <a:ln w="19050">
                  <a:solidFill>
                    <a:schemeClr val="tx1"/>
                  </a:solidFill>
                  <a:round/>
                  <a:headEnd/>
                  <a:tailEnd/>
                </a:ln>
              </p:spPr>
              <p:txBody>
                <a:bodyPr/>
                <a:lstStyle/>
                <a:p>
                  <a:endParaRPr lang="en-US"/>
                </a:p>
              </p:txBody>
            </p:sp>
            <p:sp>
              <p:nvSpPr>
                <p:cNvPr id="34937" name="Line 129"/>
                <p:cNvSpPr>
                  <a:spLocks noChangeAspect="1" noChangeShapeType="1"/>
                </p:cNvSpPr>
                <p:nvPr/>
              </p:nvSpPr>
              <p:spPr bwMode="auto">
                <a:xfrm flipH="1">
                  <a:off x="3494" y="4983"/>
                  <a:ext cx="149" cy="168"/>
                </a:xfrm>
                <a:prstGeom prst="line">
                  <a:avLst/>
                </a:prstGeom>
                <a:noFill/>
                <a:ln w="19050">
                  <a:solidFill>
                    <a:schemeClr val="tx1"/>
                  </a:solidFill>
                  <a:round/>
                  <a:headEnd/>
                  <a:tailEnd/>
                </a:ln>
              </p:spPr>
              <p:txBody>
                <a:bodyPr/>
                <a:lstStyle/>
                <a:p>
                  <a:endParaRPr lang="en-US"/>
                </a:p>
              </p:txBody>
            </p:sp>
            <p:sp>
              <p:nvSpPr>
                <p:cNvPr id="34938" name="Line 130"/>
                <p:cNvSpPr>
                  <a:spLocks noChangeAspect="1" noChangeShapeType="1"/>
                </p:cNvSpPr>
                <p:nvPr/>
              </p:nvSpPr>
              <p:spPr bwMode="auto">
                <a:xfrm>
                  <a:off x="3107" y="4983"/>
                  <a:ext cx="149" cy="168"/>
                </a:xfrm>
                <a:prstGeom prst="line">
                  <a:avLst/>
                </a:prstGeom>
                <a:noFill/>
                <a:ln w="19050">
                  <a:solidFill>
                    <a:schemeClr val="tx1"/>
                  </a:solidFill>
                  <a:round/>
                  <a:headEnd/>
                  <a:tailEnd/>
                </a:ln>
              </p:spPr>
              <p:txBody>
                <a:bodyPr/>
                <a:lstStyle/>
                <a:p>
                  <a:endParaRPr lang="en-US"/>
                </a:p>
              </p:txBody>
            </p:sp>
            <p:sp>
              <p:nvSpPr>
                <p:cNvPr id="34939" name="Line 131"/>
                <p:cNvSpPr>
                  <a:spLocks noChangeAspect="1" noChangeShapeType="1"/>
                </p:cNvSpPr>
                <p:nvPr/>
              </p:nvSpPr>
              <p:spPr bwMode="auto">
                <a:xfrm flipH="1">
                  <a:off x="3141" y="5211"/>
                  <a:ext cx="469" cy="0"/>
                </a:xfrm>
                <a:prstGeom prst="line">
                  <a:avLst/>
                </a:prstGeom>
                <a:noFill/>
                <a:ln w="19050">
                  <a:solidFill>
                    <a:schemeClr val="tx1"/>
                  </a:solidFill>
                  <a:round/>
                  <a:headEnd/>
                  <a:tailEnd/>
                </a:ln>
              </p:spPr>
              <p:txBody>
                <a:bodyPr/>
                <a:lstStyle/>
                <a:p>
                  <a:endParaRPr lang="en-US"/>
                </a:p>
              </p:txBody>
            </p:sp>
            <p:sp>
              <p:nvSpPr>
                <p:cNvPr id="34940" name="Line 132"/>
                <p:cNvSpPr>
                  <a:spLocks noChangeAspect="1" noChangeShapeType="1"/>
                </p:cNvSpPr>
                <p:nvPr/>
              </p:nvSpPr>
              <p:spPr bwMode="auto">
                <a:xfrm>
                  <a:off x="3362" y="5220"/>
                  <a:ext cx="0" cy="211"/>
                </a:xfrm>
                <a:prstGeom prst="line">
                  <a:avLst/>
                </a:prstGeom>
                <a:noFill/>
                <a:ln w="19050">
                  <a:solidFill>
                    <a:schemeClr val="tx1"/>
                  </a:solidFill>
                  <a:round/>
                  <a:headEnd/>
                  <a:tailEnd/>
                </a:ln>
              </p:spPr>
              <p:txBody>
                <a:bodyPr/>
                <a:lstStyle/>
                <a:p>
                  <a:endParaRPr lang="en-US"/>
                </a:p>
              </p:txBody>
            </p:sp>
          </p:grpSp>
          <p:grpSp>
            <p:nvGrpSpPr>
              <p:cNvPr id="12" name="Group 190"/>
              <p:cNvGrpSpPr>
                <a:grpSpLocks noChangeAspect="1"/>
              </p:cNvGrpSpPr>
              <p:nvPr/>
            </p:nvGrpSpPr>
            <p:grpSpPr bwMode="auto">
              <a:xfrm>
                <a:off x="3295151" y="2909198"/>
                <a:ext cx="59768" cy="59796"/>
                <a:chOff x="3514" y="7056"/>
                <a:chExt cx="56" cy="56"/>
              </a:xfrm>
            </p:grpSpPr>
            <p:sp>
              <p:nvSpPr>
                <p:cNvPr id="34910" name="Line 191"/>
                <p:cNvSpPr>
                  <a:spLocks noChangeAspect="1" noChangeShapeType="1"/>
                </p:cNvSpPr>
                <p:nvPr/>
              </p:nvSpPr>
              <p:spPr bwMode="auto">
                <a:xfrm>
                  <a:off x="3556" y="7056"/>
                  <a:ext cx="14" cy="56"/>
                </a:xfrm>
                <a:prstGeom prst="line">
                  <a:avLst/>
                </a:prstGeom>
                <a:noFill/>
                <a:ln w="19050">
                  <a:solidFill>
                    <a:schemeClr val="tx1"/>
                  </a:solidFill>
                  <a:round/>
                  <a:headEnd/>
                  <a:tailEnd/>
                </a:ln>
              </p:spPr>
              <p:txBody>
                <a:bodyPr/>
                <a:lstStyle/>
                <a:p>
                  <a:endParaRPr lang="en-US"/>
                </a:p>
              </p:txBody>
            </p:sp>
            <p:sp>
              <p:nvSpPr>
                <p:cNvPr id="34911" name="Line 192"/>
                <p:cNvSpPr>
                  <a:spLocks noChangeAspect="1" noChangeShapeType="1"/>
                </p:cNvSpPr>
                <p:nvPr/>
              </p:nvSpPr>
              <p:spPr bwMode="auto">
                <a:xfrm>
                  <a:off x="3514" y="7098"/>
                  <a:ext cx="56" cy="14"/>
                </a:xfrm>
                <a:prstGeom prst="line">
                  <a:avLst/>
                </a:prstGeom>
                <a:noFill/>
                <a:ln w="19050">
                  <a:solidFill>
                    <a:schemeClr val="tx1"/>
                  </a:solidFill>
                  <a:round/>
                  <a:headEnd/>
                  <a:tailEnd/>
                </a:ln>
              </p:spPr>
              <p:txBody>
                <a:bodyPr/>
                <a:lstStyle/>
                <a:p>
                  <a:endParaRPr lang="en-US"/>
                </a:p>
              </p:txBody>
            </p:sp>
          </p:grpSp>
        </p:grpSp>
        <p:grpSp>
          <p:nvGrpSpPr>
            <p:cNvPr id="126" name="Group 125"/>
            <p:cNvGrpSpPr/>
            <p:nvPr/>
          </p:nvGrpSpPr>
          <p:grpSpPr>
            <a:xfrm>
              <a:off x="3051292" y="4646218"/>
              <a:ext cx="301508" cy="361447"/>
              <a:chOff x="3086496" y="3692957"/>
              <a:chExt cx="301508" cy="361447"/>
            </a:xfrm>
          </p:grpSpPr>
          <p:sp>
            <p:nvSpPr>
              <p:cNvPr id="34867" name="Line 133"/>
              <p:cNvSpPr>
                <a:spLocks noChangeAspect="1" noChangeShapeType="1"/>
              </p:cNvSpPr>
              <p:nvPr/>
            </p:nvSpPr>
            <p:spPr bwMode="auto">
              <a:xfrm rot="5400000" flipH="1">
                <a:off x="3112570" y="3874482"/>
                <a:ext cx="314999" cy="0"/>
              </a:xfrm>
              <a:prstGeom prst="line">
                <a:avLst/>
              </a:prstGeom>
              <a:noFill/>
              <a:ln w="19050">
                <a:solidFill>
                  <a:schemeClr val="tx1"/>
                </a:solidFill>
                <a:round/>
                <a:headEnd/>
                <a:tailEnd/>
              </a:ln>
            </p:spPr>
            <p:txBody>
              <a:bodyPr/>
              <a:lstStyle/>
              <a:p>
                <a:endParaRPr lang="en-US"/>
              </a:p>
            </p:txBody>
          </p:sp>
          <p:sp>
            <p:nvSpPr>
              <p:cNvPr id="34868" name="Line 134"/>
              <p:cNvSpPr>
                <a:spLocks noChangeAspect="1" noChangeShapeType="1"/>
              </p:cNvSpPr>
              <p:nvPr/>
            </p:nvSpPr>
            <p:spPr bwMode="auto">
              <a:xfrm rot="5400000" flipH="1">
                <a:off x="3281252" y="3948186"/>
                <a:ext cx="99305" cy="113132"/>
              </a:xfrm>
              <a:prstGeom prst="line">
                <a:avLst/>
              </a:prstGeom>
              <a:noFill/>
              <a:ln w="19050">
                <a:solidFill>
                  <a:schemeClr val="tx1"/>
                </a:solidFill>
                <a:round/>
                <a:headEnd/>
                <a:tailEnd/>
              </a:ln>
            </p:spPr>
            <p:txBody>
              <a:bodyPr/>
              <a:lstStyle/>
              <a:p>
                <a:endParaRPr lang="en-US"/>
              </a:p>
            </p:txBody>
          </p:sp>
          <p:sp>
            <p:nvSpPr>
              <p:cNvPr id="34869" name="Line 135"/>
              <p:cNvSpPr>
                <a:spLocks noChangeAspect="1" noChangeShapeType="1"/>
              </p:cNvSpPr>
              <p:nvPr/>
            </p:nvSpPr>
            <p:spPr bwMode="auto">
              <a:xfrm rot="5400000">
                <a:off x="3281252" y="3686577"/>
                <a:ext cx="100372" cy="113132"/>
              </a:xfrm>
              <a:prstGeom prst="line">
                <a:avLst/>
              </a:prstGeom>
              <a:noFill/>
              <a:ln w="19050">
                <a:solidFill>
                  <a:schemeClr val="tx1"/>
                </a:solidFill>
                <a:round/>
                <a:headEnd/>
                <a:tailEnd/>
              </a:ln>
            </p:spPr>
            <p:txBody>
              <a:bodyPr/>
              <a:lstStyle/>
              <a:p>
                <a:endParaRPr lang="en-US"/>
              </a:p>
            </p:txBody>
          </p:sp>
          <p:sp>
            <p:nvSpPr>
              <p:cNvPr id="34870" name="Line 136"/>
              <p:cNvSpPr>
                <a:spLocks noChangeAspect="1" noChangeShapeType="1"/>
              </p:cNvSpPr>
              <p:nvPr/>
            </p:nvSpPr>
            <p:spPr bwMode="auto">
              <a:xfrm rot="5400000" flipH="1">
                <a:off x="3076282" y="3874482"/>
                <a:ext cx="314999" cy="0"/>
              </a:xfrm>
              <a:prstGeom prst="line">
                <a:avLst/>
              </a:prstGeom>
              <a:noFill/>
              <a:ln w="19050">
                <a:solidFill>
                  <a:schemeClr val="tx1"/>
                </a:solidFill>
                <a:round/>
                <a:headEnd/>
                <a:tailEnd/>
              </a:ln>
            </p:spPr>
            <p:txBody>
              <a:bodyPr/>
              <a:lstStyle/>
              <a:p>
                <a:endParaRPr lang="en-US"/>
              </a:p>
            </p:txBody>
          </p:sp>
          <p:sp>
            <p:nvSpPr>
              <p:cNvPr id="34871" name="Line 137"/>
              <p:cNvSpPr>
                <a:spLocks noChangeAspect="1" noChangeShapeType="1"/>
              </p:cNvSpPr>
              <p:nvPr/>
            </p:nvSpPr>
            <p:spPr bwMode="auto">
              <a:xfrm rot="5400000">
                <a:off x="3157471" y="3793363"/>
                <a:ext cx="0" cy="141949"/>
              </a:xfrm>
              <a:prstGeom prst="line">
                <a:avLst/>
              </a:prstGeom>
              <a:noFill/>
              <a:ln w="19050">
                <a:solidFill>
                  <a:schemeClr val="tx1"/>
                </a:solidFill>
                <a:round/>
                <a:headEnd/>
                <a:tailEnd/>
              </a:ln>
            </p:spPr>
            <p:txBody>
              <a:bodyPr/>
              <a:lstStyle/>
              <a:p>
                <a:endParaRPr lang="en-US"/>
              </a:p>
            </p:txBody>
          </p:sp>
          <p:grpSp>
            <p:nvGrpSpPr>
              <p:cNvPr id="13" name="Group 193"/>
              <p:cNvGrpSpPr>
                <a:grpSpLocks noChangeAspect="1"/>
              </p:cNvGrpSpPr>
              <p:nvPr/>
            </p:nvGrpSpPr>
            <p:grpSpPr bwMode="auto">
              <a:xfrm>
                <a:off x="3295151" y="3970583"/>
                <a:ext cx="59768" cy="59796"/>
                <a:chOff x="3514" y="7056"/>
                <a:chExt cx="56" cy="56"/>
              </a:xfrm>
            </p:grpSpPr>
            <p:sp>
              <p:nvSpPr>
                <p:cNvPr id="34908" name="Line 194"/>
                <p:cNvSpPr>
                  <a:spLocks noChangeAspect="1" noChangeShapeType="1"/>
                </p:cNvSpPr>
                <p:nvPr/>
              </p:nvSpPr>
              <p:spPr bwMode="auto">
                <a:xfrm>
                  <a:off x="3556" y="7056"/>
                  <a:ext cx="14" cy="56"/>
                </a:xfrm>
                <a:prstGeom prst="line">
                  <a:avLst/>
                </a:prstGeom>
                <a:noFill/>
                <a:ln w="19050">
                  <a:solidFill>
                    <a:schemeClr val="tx1"/>
                  </a:solidFill>
                  <a:round/>
                  <a:headEnd/>
                  <a:tailEnd/>
                </a:ln>
              </p:spPr>
              <p:txBody>
                <a:bodyPr/>
                <a:lstStyle/>
                <a:p>
                  <a:endParaRPr lang="en-US"/>
                </a:p>
              </p:txBody>
            </p:sp>
            <p:sp>
              <p:nvSpPr>
                <p:cNvPr id="34909" name="Line 195"/>
                <p:cNvSpPr>
                  <a:spLocks noChangeAspect="1" noChangeShapeType="1"/>
                </p:cNvSpPr>
                <p:nvPr/>
              </p:nvSpPr>
              <p:spPr bwMode="auto">
                <a:xfrm>
                  <a:off x="3514" y="7098"/>
                  <a:ext cx="56" cy="14"/>
                </a:xfrm>
                <a:prstGeom prst="line">
                  <a:avLst/>
                </a:prstGeom>
                <a:noFill/>
                <a:ln w="19050">
                  <a:solidFill>
                    <a:schemeClr val="tx1"/>
                  </a:solidFill>
                  <a:round/>
                  <a:headEnd/>
                  <a:tailEnd/>
                </a:ln>
              </p:spPr>
              <p:txBody>
                <a:bodyPr/>
                <a:lstStyle/>
                <a:p>
                  <a:endParaRPr lang="en-US"/>
                </a:p>
              </p:txBody>
            </p:sp>
          </p:grpSp>
        </p:grpSp>
        <p:grpSp>
          <p:nvGrpSpPr>
            <p:cNvPr id="128" name="Group 127"/>
            <p:cNvGrpSpPr/>
            <p:nvPr/>
          </p:nvGrpSpPr>
          <p:grpSpPr>
            <a:xfrm>
              <a:off x="5959837" y="2590800"/>
              <a:ext cx="317548" cy="360914"/>
              <a:chOff x="5951592" y="2636376"/>
              <a:chExt cx="317548" cy="360914"/>
            </a:xfrm>
          </p:grpSpPr>
          <p:grpSp>
            <p:nvGrpSpPr>
              <p:cNvPr id="8" name="Group 156"/>
              <p:cNvGrpSpPr>
                <a:grpSpLocks noChangeAspect="1"/>
              </p:cNvGrpSpPr>
              <p:nvPr/>
            </p:nvGrpSpPr>
            <p:grpSpPr bwMode="auto">
              <a:xfrm rot="16200000" flipH="1">
                <a:off x="5929909" y="2658059"/>
                <a:ext cx="360914" cy="317548"/>
                <a:chOff x="3107" y="4960"/>
                <a:chExt cx="536" cy="471"/>
              </a:xfrm>
            </p:grpSpPr>
            <p:sp>
              <p:nvSpPr>
                <p:cNvPr id="34923" name="Line 157"/>
                <p:cNvSpPr>
                  <a:spLocks noChangeAspect="1" noChangeShapeType="1"/>
                </p:cNvSpPr>
                <p:nvPr/>
              </p:nvSpPr>
              <p:spPr bwMode="auto">
                <a:xfrm flipH="1">
                  <a:off x="3141" y="5157"/>
                  <a:ext cx="469" cy="0"/>
                </a:xfrm>
                <a:prstGeom prst="line">
                  <a:avLst/>
                </a:prstGeom>
                <a:noFill/>
                <a:ln w="19050">
                  <a:solidFill>
                    <a:schemeClr val="tx1"/>
                  </a:solidFill>
                  <a:round/>
                  <a:headEnd/>
                  <a:tailEnd/>
                </a:ln>
              </p:spPr>
              <p:txBody>
                <a:bodyPr/>
                <a:lstStyle/>
                <a:p>
                  <a:endParaRPr lang="en-US"/>
                </a:p>
              </p:txBody>
            </p:sp>
            <p:sp>
              <p:nvSpPr>
                <p:cNvPr id="34924" name="Line 158"/>
                <p:cNvSpPr>
                  <a:spLocks noChangeAspect="1" noChangeShapeType="1"/>
                </p:cNvSpPr>
                <p:nvPr/>
              </p:nvSpPr>
              <p:spPr bwMode="auto">
                <a:xfrm flipH="1">
                  <a:off x="3494" y="4960"/>
                  <a:ext cx="149" cy="168"/>
                </a:xfrm>
                <a:prstGeom prst="line">
                  <a:avLst/>
                </a:prstGeom>
                <a:noFill/>
                <a:ln w="19050">
                  <a:solidFill>
                    <a:schemeClr val="tx1"/>
                  </a:solidFill>
                  <a:round/>
                  <a:headEnd/>
                  <a:tailEnd/>
                </a:ln>
              </p:spPr>
              <p:txBody>
                <a:bodyPr/>
                <a:lstStyle/>
                <a:p>
                  <a:endParaRPr lang="en-US"/>
                </a:p>
              </p:txBody>
            </p:sp>
            <p:sp>
              <p:nvSpPr>
                <p:cNvPr id="34925" name="Line 159"/>
                <p:cNvSpPr>
                  <a:spLocks noChangeAspect="1" noChangeShapeType="1"/>
                </p:cNvSpPr>
                <p:nvPr/>
              </p:nvSpPr>
              <p:spPr bwMode="auto">
                <a:xfrm>
                  <a:off x="3107" y="4960"/>
                  <a:ext cx="149" cy="168"/>
                </a:xfrm>
                <a:prstGeom prst="line">
                  <a:avLst/>
                </a:prstGeom>
                <a:noFill/>
                <a:ln w="19050">
                  <a:solidFill>
                    <a:schemeClr val="tx1"/>
                  </a:solidFill>
                  <a:round/>
                  <a:headEnd/>
                  <a:tailEnd/>
                </a:ln>
              </p:spPr>
              <p:txBody>
                <a:bodyPr/>
                <a:lstStyle/>
                <a:p>
                  <a:endParaRPr lang="en-US"/>
                </a:p>
              </p:txBody>
            </p:sp>
            <p:sp>
              <p:nvSpPr>
                <p:cNvPr id="34926" name="Line 160"/>
                <p:cNvSpPr>
                  <a:spLocks noChangeAspect="1" noChangeShapeType="1"/>
                </p:cNvSpPr>
                <p:nvPr/>
              </p:nvSpPr>
              <p:spPr bwMode="auto">
                <a:xfrm flipH="1">
                  <a:off x="3141" y="5211"/>
                  <a:ext cx="469" cy="0"/>
                </a:xfrm>
                <a:prstGeom prst="line">
                  <a:avLst/>
                </a:prstGeom>
                <a:noFill/>
                <a:ln w="19050">
                  <a:solidFill>
                    <a:schemeClr val="tx1"/>
                  </a:solidFill>
                  <a:round/>
                  <a:headEnd/>
                  <a:tailEnd/>
                </a:ln>
              </p:spPr>
              <p:txBody>
                <a:bodyPr/>
                <a:lstStyle/>
                <a:p>
                  <a:endParaRPr lang="en-US"/>
                </a:p>
              </p:txBody>
            </p:sp>
            <p:sp>
              <p:nvSpPr>
                <p:cNvPr id="34927" name="Line 161"/>
                <p:cNvSpPr>
                  <a:spLocks noChangeAspect="1" noChangeShapeType="1"/>
                </p:cNvSpPr>
                <p:nvPr/>
              </p:nvSpPr>
              <p:spPr bwMode="auto">
                <a:xfrm>
                  <a:off x="3362" y="5220"/>
                  <a:ext cx="0" cy="211"/>
                </a:xfrm>
                <a:prstGeom prst="line">
                  <a:avLst/>
                </a:prstGeom>
                <a:noFill/>
                <a:ln w="19050">
                  <a:solidFill>
                    <a:schemeClr val="tx1"/>
                  </a:solidFill>
                  <a:round/>
                  <a:headEnd/>
                  <a:tailEnd/>
                </a:ln>
              </p:spPr>
              <p:txBody>
                <a:bodyPr/>
                <a:lstStyle/>
                <a:p>
                  <a:endParaRPr lang="en-US"/>
                </a:p>
              </p:txBody>
            </p:sp>
          </p:grpSp>
          <p:grpSp>
            <p:nvGrpSpPr>
              <p:cNvPr id="14" name="Group 196"/>
              <p:cNvGrpSpPr>
                <a:grpSpLocks noChangeAspect="1"/>
              </p:cNvGrpSpPr>
              <p:nvPr/>
            </p:nvGrpSpPr>
            <p:grpSpPr bwMode="auto">
              <a:xfrm flipH="1">
                <a:off x="5969773" y="2924147"/>
                <a:ext cx="59768" cy="59796"/>
                <a:chOff x="3528" y="7056"/>
                <a:chExt cx="56" cy="56"/>
              </a:xfrm>
            </p:grpSpPr>
            <p:sp>
              <p:nvSpPr>
                <p:cNvPr id="34906" name="Line 197"/>
                <p:cNvSpPr>
                  <a:spLocks noChangeAspect="1" noChangeShapeType="1"/>
                </p:cNvSpPr>
                <p:nvPr/>
              </p:nvSpPr>
              <p:spPr bwMode="auto">
                <a:xfrm>
                  <a:off x="3570" y="7056"/>
                  <a:ext cx="14" cy="56"/>
                </a:xfrm>
                <a:prstGeom prst="line">
                  <a:avLst/>
                </a:prstGeom>
                <a:noFill/>
                <a:ln w="19050">
                  <a:solidFill>
                    <a:schemeClr val="tx1"/>
                  </a:solidFill>
                  <a:round/>
                  <a:headEnd/>
                  <a:tailEnd/>
                </a:ln>
              </p:spPr>
              <p:txBody>
                <a:bodyPr/>
                <a:lstStyle/>
                <a:p>
                  <a:endParaRPr lang="en-US"/>
                </a:p>
              </p:txBody>
            </p:sp>
            <p:sp>
              <p:nvSpPr>
                <p:cNvPr id="34907" name="Line 198"/>
                <p:cNvSpPr>
                  <a:spLocks noChangeAspect="1" noChangeShapeType="1"/>
                </p:cNvSpPr>
                <p:nvPr/>
              </p:nvSpPr>
              <p:spPr bwMode="auto">
                <a:xfrm>
                  <a:off x="3528" y="7098"/>
                  <a:ext cx="56" cy="14"/>
                </a:xfrm>
                <a:prstGeom prst="line">
                  <a:avLst/>
                </a:prstGeom>
                <a:noFill/>
                <a:ln w="19050">
                  <a:solidFill>
                    <a:schemeClr val="tx1"/>
                  </a:solidFill>
                  <a:round/>
                  <a:headEnd/>
                  <a:tailEnd/>
                </a:ln>
              </p:spPr>
              <p:txBody>
                <a:bodyPr/>
                <a:lstStyle/>
                <a:p>
                  <a:endParaRPr lang="en-US"/>
                </a:p>
              </p:txBody>
            </p:sp>
          </p:grpSp>
        </p:grpSp>
        <p:grpSp>
          <p:nvGrpSpPr>
            <p:cNvPr id="127" name="Group 126"/>
            <p:cNvGrpSpPr/>
            <p:nvPr/>
          </p:nvGrpSpPr>
          <p:grpSpPr>
            <a:xfrm>
              <a:off x="5956432" y="4673810"/>
              <a:ext cx="304176" cy="361447"/>
              <a:chOff x="5956432" y="3701499"/>
              <a:chExt cx="304176" cy="361447"/>
            </a:xfrm>
          </p:grpSpPr>
          <p:sp>
            <p:nvSpPr>
              <p:cNvPr id="34883" name="Line 162"/>
              <p:cNvSpPr>
                <a:spLocks noChangeAspect="1" noChangeShapeType="1"/>
              </p:cNvSpPr>
              <p:nvPr/>
            </p:nvSpPr>
            <p:spPr bwMode="auto">
              <a:xfrm rot="16200000">
                <a:off x="5917401" y="3883024"/>
                <a:ext cx="316066" cy="0"/>
              </a:xfrm>
              <a:prstGeom prst="line">
                <a:avLst/>
              </a:prstGeom>
              <a:noFill/>
              <a:ln w="19050">
                <a:solidFill>
                  <a:schemeClr val="tx1"/>
                </a:solidFill>
                <a:round/>
                <a:headEnd/>
                <a:tailEnd/>
              </a:ln>
            </p:spPr>
            <p:txBody>
              <a:bodyPr/>
              <a:lstStyle/>
              <a:p>
                <a:endParaRPr lang="en-US"/>
              </a:p>
            </p:txBody>
          </p:sp>
          <p:sp>
            <p:nvSpPr>
              <p:cNvPr id="34884" name="Line 163"/>
              <p:cNvSpPr>
                <a:spLocks noChangeAspect="1" noChangeShapeType="1"/>
              </p:cNvSpPr>
              <p:nvPr/>
            </p:nvSpPr>
            <p:spPr bwMode="auto">
              <a:xfrm rot="16200000">
                <a:off x="5963345" y="3956728"/>
                <a:ext cx="99305" cy="113132"/>
              </a:xfrm>
              <a:prstGeom prst="line">
                <a:avLst/>
              </a:prstGeom>
              <a:noFill/>
              <a:ln w="19050">
                <a:solidFill>
                  <a:schemeClr val="tx1"/>
                </a:solidFill>
                <a:round/>
                <a:headEnd/>
                <a:tailEnd/>
              </a:ln>
            </p:spPr>
            <p:txBody>
              <a:bodyPr/>
              <a:lstStyle/>
              <a:p>
                <a:endParaRPr lang="en-US"/>
              </a:p>
            </p:txBody>
          </p:sp>
          <p:sp>
            <p:nvSpPr>
              <p:cNvPr id="34885" name="Line 164"/>
              <p:cNvSpPr>
                <a:spLocks noChangeAspect="1" noChangeShapeType="1"/>
              </p:cNvSpPr>
              <p:nvPr/>
            </p:nvSpPr>
            <p:spPr bwMode="auto">
              <a:xfrm rot="16200000" flipH="1">
                <a:off x="5963345" y="3695119"/>
                <a:ext cx="100372" cy="113132"/>
              </a:xfrm>
              <a:prstGeom prst="line">
                <a:avLst/>
              </a:prstGeom>
              <a:noFill/>
              <a:ln w="19050">
                <a:solidFill>
                  <a:schemeClr val="tx1"/>
                </a:solidFill>
                <a:round/>
                <a:headEnd/>
                <a:tailEnd/>
              </a:ln>
            </p:spPr>
            <p:txBody>
              <a:bodyPr/>
              <a:lstStyle/>
              <a:p>
                <a:endParaRPr lang="en-US"/>
              </a:p>
            </p:txBody>
          </p:sp>
          <p:sp>
            <p:nvSpPr>
              <p:cNvPr id="34886" name="Line 165"/>
              <p:cNvSpPr>
                <a:spLocks noChangeAspect="1" noChangeShapeType="1"/>
              </p:cNvSpPr>
              <p:nvPr/>
            </p:nvSpPr>
            <p:spPr bwMode="auto">
              <a:xfrm rot="16200000">
                <a:off x="5953689" y="3883024"/>
                <a:ext cx="316066" cy="0"/>
              </a:xfrm>
              <a:prstGeom prst="line">
                <a:avLst/>
              </a:prstGeom>
              <a:noFill/>
              <a:ln w="19050">
                <a:solidFill>
                  <a:schemeClr val="tx1"/>
                </a:solidFill>
                <a:round/>
                <a:headEnd/>
                <a:tailEnd/>
              </a:ln>
            </p:spPr>
            <p:txBody>
              <a:bodyPr/>
              <a:lstStyle/>
              <a:p>
                <a:endParaRPr lang="en-US"/>
              </a:p>
            </p:txBody>
          </p:sp>
          <p:sp>
            <p:nvSpPr>
              <p:cNvPr id="34887" name="Line 166"/>
              <p:cNvSpPr>
                <a:spLocks noChangeAspect="1" noChangeShapeType="1"/>
              </p:cNvSpPr>
              <p:nvPr/>
            </p:nvSpPr>
            <p:spPr bwMode="auto">
              <a:xfrm rot="16200000" flipH="1">
                <a:off x="6189634" y="3801905"/>
                <a:ext cx="0" cy="141949"/>
              </a:xfrm>
              <a:prstGeom prst="line">
                <a:avLst/>
              </a:prstGeom>
              <a:noFill/>
              <a:ln w="19050">
                <a:solidFill>
                  <a:schemeClr val="tx1"/>
                </a:solidFill>
                <a:round/>
                <a:headEnd/>
                <a:tailEnd/>
              </a:ln>
            </p:spPr>
            <p:txBody>
              <a:bodyPr/>
              <a:lstStyle/>
              <a:p>
                <a:endParaRPr lang="en-US"/>
              </a:p>
            </p:txBody>
          </p:sp>
          <p:grpSp>
            <p:nvGrpSpPr>
              <p:cNvPr id="15" name="Group 199"/>
              <p:cNvGrpSpPr>
                <a:grpSpLocks noChangeAspect="1"/>
              </p:cNvGrpSpPr>
              <p:nvPr/>
            </p:nvGrpSpPr>
            <p:grpSpPr bwMode="auto">
              <a:xfrm flipH="1">
                <a:off x="5984715" y="3985532"/>
                <a:ext cx="59768" cy="59796"/>
                <a:chOff x="3514" y="7056"/>
                <a:chExt cx="56" cy="56"/>
              </a:xfrm>
            </p:grpSpPr>
            <p:sp>
              <p:nvSpPr>
                <p:cNvPr id="34904" name="Line 200"/>
                <p:cNvSpPr>
                  <a:spLocks noChangeAspect="1" noChangeShapeType="1"/>
                </p:cNvSpPr>
                <p:nvPr/>
              </p:nvSpPr>
              <p:spPr bwMode="auto">
                <a:xfrm>
                  <a:off x="3556" y="7056"/>
                  <a:ext cx="14" cy="56"/>
                </a:xfrm>
                <a:prstGeom prst="line">
                  <a:avLst/>
                </a:prstGeom>
                <a:noFill/>
                <a:ln w="19050">
                  <a:solidFill>
                    <a:schemeClr val="tx1"/>
                  </a:solidFill>
                  <a:round/>
                  <a:headEnd/>
                  <a:tailEnd/>
                </a:ln>
              </p:spPr>
              <p:txBody>
                <a:bodyPr/>
                <a:lstStyle/>
                <a:p>
                  <a:endParaRPr lang="en-US"/>
                </a:p>
              </p:txBody>
            </p:sp>
            <p:sp>
              <p:nvSpPr>
                <p:cNvPr id="34905" name="Line 201"/>
                <p:cNvSpPr>
                  <a:spLocks noChangeAspect="1" noChangeShapeType="1"/>
                </p:cNvSpPr>
                <p:nvPr/>
              </p:nvSpPr>
              <p:spPr bwMode="auto">
                <a:xfrm>
                  <a:off x="3514" y="7098"/>
                  <a:ext cx="56" cy="14"/>
                </a:xfrm>
                <a:prstGeom prst="line">
                  <a:avLst/>
                </a:prstGeom>
                <a:noFill/>
                <a:ln w="19050">
                  <a:solidFill>
                    <a:schemeClr val="tx1"/>
                  </a:solidFill>
                  <a:round/>
                  <a:headEnd/>
                  <a:tailEnd/>
                </a:ln>
              </p:spPr>
              <p:txBody>
                <a:bodyPr/>
                <a:lstStyle/>
                <a:p>
                  <a:endParaRPr lang="en-US"/>
                </a:p>
              </p:txBody>
            </p:sp>
          </p:grpSp>
        </p:grpSp>
        <p:sp>
          <p:nvSpPr>
            <p:cNvPr id="34831" name="Text Box 206"/>
            <p:cNvSpPr txBox="1">
              <a:spLocks noChangeArrowheads="1"/>
            </p:cNvSpPr>
            <p:nvPr/>
          </p:nvSpPr>
          <p:spPr bwMode="auto">
            <a:xfrm>
              <a:off x="4419600" y="3276600"/>
              <a:ext cx="388937" cy="309562"/>
            </a:xfrm>
            <a:prstGeom prst="rect">
              <a:avLst/>
            </a:prstGeom>
            <a:noFill/>
            <a:ln w="19050">
              <a:noFill/>
              <a:miter lim="800000"/>
              <a:headEnd/>
              <a:tailEnd/>
            </a:ln>
          </p:spPr>
          <p:txBody>
            <a:bodyPr/>
            <a:lstStyle/>
            <a:p>
              <a:pPr defTabSz="457200"/>
              <a:r>
                <a:rPr lang="sr-Latn-CS" sz="1400" b="1" i="1" dirty="0" smtClean="0">
                  <a:solidFill>
                    <a:srgbClr val="C00000"/>
                  </a:solidFill>
                  <a:ea typeface="ＭＳ Ｐゴシック" pitchFamily="-107" charset="-128"/>
                </a:rPr>
                <a:t>I</a:t>
              </a:r>
              <a:r>
                <a:rPr lang="en-US" sz="1400" b="1" i="1" baseline="-25000" dirty="0" smtClean="0">
                  <a:solidFill>
                    <a:srgbClr val="C00000"/>
                  </a:solidFill>
                  <a:ea typeface="ＭＳ Ｐゴシック" pitchFamily="-107" charset="-128"/>
                </a:rPr>
                <a:t>a</a:t>
              </a:r>
              <a:r>
                <a:rPr lang="en-US" sz="1400" dirty="0" smtClean="0">
                  <a:latin typeface="Courier" pitchFamily="49" charset="0"/>
                  <a:ea typeface="ＭＳ Ｐゴシック" pitchFamily="-107" charset="-128"/>
                </a:rPr>
                <a:t> </a:t>
              </a:r>
              <a:endParaRPr lang="en-US" sz="1400" b="1" dirty="0">
                <a:ea typeface="ＭＳ Ｐゴシック" pitchFamily="-107" charset="-128"/>
                <a:sym typeface="Symbol" pitchFamily="18" charset="2"/>
              </a:endParaRPr>
            </a:p>
          </p:txBody>
        </p:sp>
        <p:sp>
          <p:nvSpPr>
            <p:cNvPr id="34832" name="Text Box 207"/>
            <p:cNvSpPr txBox="1">
              <a:spLocks noChangeArrowheads="1"/>
            </p:cNvSpPr>
            <p:nvPr/>
          </p:nvSpPr>
          <p:spPr bwMode="auto">
            <a:xfrm>
              <a:off x="3281363" y="2643188"/>
              <a:ext cx="636587" cy="371475"/>
            </a:xfrm>
            <a:prstGeom prst="rect">
              <a:avLst/>
            </a:prstGeom>
            <a:noFill/>
            <a:ln w="19050">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1</a:t>
              </a:r>
              <a:endParaRPr lang="en-US" sz="1400" b="1">
                <a:ea typeface="ＭＳ Ｐゴシック" pitchFamily="-107" charset="-128"/>
              </a:endParaRPr>
            </a:p>
          </p:txBody>
        </p:sp>
        <p:sp>
          <p:nvSpPr>
            <p:cNvPr id="34833" name="Text Box 208"/>
            <p:cNvSpPr txBox="1">
              <a:spLocks noChangeArrowheads="1"/>
            </p:cNvSpPr>
            <p:nvPr/>
          </p:nvSpPr>
          <p:spPr bwMode="auto">
            <a:xfrm>
              <a:off x="3267075" y="4667250"/>
              <a:ext cx="63658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34834" name="Text Box 209"/>
            <p:cNvSpPr txBox="1">
              <a:spLocks noChangeArrowheads="1"/>
            </p:cNvSpPr>
            <p:nvPr/>
          </p:nvSpPr>
          <p:spPr bwMode="auto">
            <a:xfrm>
              <a:off x="5629275" y="2657475"/>
              <a:ext cx="638175" cy="371475"/>
            </a:xfrm>
            <a:prstGeom prst="rect">
              <a:avLst/>
            </a:prstGeom>
            <a:noFill/>
            <a:ln w="19050">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3</a:t>
              </a:r>
              <a:endParaRPr lang="en-US" sz="1400" b="1">
                <a:ea typeface="ＭＳ Ｐゴシック" pitchFamily="-107" charset="-128"/>
              </a:endParaRPr>
            </a:p>
          </p:txBody>
        </p:sp>
        <p:sp>
          <p:nvSpPr>
            <p:cNvPr id="34835" name="Text Box 210"/>
            <p:cNvSpPr txBox="1">
              <a:spLocks noChangeArrowheads="1"/>
            </p:cNvSpPr>
            <p:nvPr/>
          </p:nvSpPr>
          <p:spPr bwMode="auto">
            <a:xfrm>
              <a:off x="5629275" y="4702936"/>
              <a:ext cx="636588" cy="373063"/>
            </a:xfrm>
            <a:prstGeom prst="rect">
              <a:avLst/>
            </a:prstGeom>
            <a:noFill/>
            <a:ln w="19050">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34836" name="Text Box 211"/>
            <p:cNvSpPr txBox="1">
              <a:spLocks noChangeArrowheads="1"/>
            </p:cNvSpPr>
            <p:nvPr/>
          </p:nvSpPr>
          <p:spPr bwMode="auto">
            <a:xfrm>
              <a:off x="3381375" y="3362325"/>
              <a:ext cx="638175" cy="371475"/>
            </a:xfrm>
            <a:prstGeom prst="rect">
              <a:avLst/>
            </a:prstGeom>
            <a:noFill/>
            <a:ln w="19050">
              <a:noFill/>
              <a:miter lim="800000"/>
              <a:headEnd/>
              <a:tailEnd/>
            </a:ln>
          </p:spPr>
          <p:txBody>
            <a:bodyPr/>
            <a:lstStyle/>
            <a:p>
              <a:pPr defTabSz="457200"/>
              <a:r>
                <a:rPr lang="en-US" sz="1400" dirty="0">
                  <a:ea typeface="ＭＳ Ｐゴシック" pitchFamily="-107" charset="-128"/>
                </a:rPr>
                <a:t>D1</a:t>
              </a:r>
              <a:endParaRPr lang="en-US" sz="1400" b="1" dirty="0">
                <a:ea typeface="ＭＳ Ｐゴシック" pitchFamily="-107" charset="-128"/>
              </a:endParaRPr>
            </a:p>
          </p:txBody>
        </p:sp>
        <p:sp>
          <p:nvSpPr>
            <p:cNvPr id="34837" name="Text Box 212"/>
            <p:cNvSpPr txBox="1">
              <a:spLocks noChangeArrowheads="1"/>
            </p:cNvSpPr>
            <p:nvPr/>
          </p:nvSpPr>
          <p:spPr bwMode="auto">
            <a:xfrm>
              <a:off x="5486400" y="3352800"/>
              <a:ext cx="636588" cy="371475"/>
            </a:xfrm>
            <a:prstGeom prst="rect">
              <a:avLst/>
            </a:prstGeom>
            <a:noFill/>
            <a:ln w="19050">
              <a:noFill/>
              <a:miter lim="800000"/>
              <a:headEnd/>
              <a:tailEnd/>
            </a:ln>
          </p:spPr>
          <p:txBody>
            <a:bodyPr/>
            <a:lstStyle/>
            <a:p>
              <a:pPr defTabSz="457200"/>
              <a:r>
                <a:rPr lang="en-US" sz="1400" dirty="0">
                  <a:ea typeface="ＭＳ Ｐゴシック" pitchFamily="-107" charset="-128"/>
                </a:rPr>
                <a:t>D3</a:t>
              </a:r>
              <a:endParaRPr lang="en-US" sz="1400" b="1" dirty="0">
                <a:ea typeface="ＭＳ Ｐゴシック" pitchFamily="-107" charset="-128"/>
              </a:endParaRPr>
            </a:p>
          </p:txBody>
        </p:sp>
        <p:sp>
          <p:nvSpPr>
            <p:cNvPr id="34838" name="Text Box 213"/>
            <p:cNvSpPr txBox="1">
              <a:spLocks noChangeArrowheads="1"/>
            </p:cNvSpPr>
            <p:nvPr/>
          </p:nvSpPr>
          <p:spPr bwMode="auto">
            <a:xfrm>
              <a:off x="5495925" y="4210050"/>
              <a:ext cx="636587" cy="371475"/>
            </a:xfrm>
            <a:prstGeom prst="rect">
              <a:avLst/>
            </a:prstGeom>
            <a:noFill/>
            <a:ln w="19050">
              <a:noFill/>
              <a:miter lim="800000"/>
              <a:headEnd/>
              <a:tailEnd/>
            </a:ln>
          </p:spPr>
          <p:txBody>
            <a:bodyPr/>
            <a:lstStyle/>
            <a:p>
              <a:pPr defTabSz="457200"/>
              <a:r>
                <a:rPr lang="en-US" sz="1400" dirty="0" smtClean="0">
                  <a:ea typeface="ＭＳ Ｐゴシック" pitchFamily="-107" charset="-128"/>
                </a:rPr>
                <a:t>D</a:t>
              </a:r>
              <a:r>
                <a:rPr lang="sr-Latn-CS" sz="1400" dirty="0" smtClean="0">
                  <a:ea typeface="ＭＳ Ｐゴシック" pitchFamily="-107" charset="-128"/>
                </a:rPr>
                <a:t>4</a:t>
              </a:r>
              <a:endParaRPr lang="en-US" sz="1400" b="1" dirty="0">
                <a:ea typeface="ＭＳ Ｐゴシック" pitchFamily="-107" charset="-128"/>
              </a:endParaRPr>
            </a:p>
          </p:txBody>
        </p:sp>
        <p:sp>
          <p:nvSpPr>
            <p:cNvPr id="34839" name="Text Box 214"/>
            <p:cNvSpPr txBox="1">
              <a:spLocks noChangeArrowheads="1"/>
            </p:cNvSpPr>
            <p:nvPr/>
          </p:nvSpPr>
          <p:spPr bwMode="auto">
            <a:xfrm>
              <a:off x="3392487" y="4191000"/>
              <a:ext cx="636588" cy="371475"/>
            </a:xfrm>
            <a:prstGeom prst="rect">
              <a:avLst/>
            </a:prstGeom>
            <a:noFill/>
            <a:ln w="9525">
              <a:noFill/>
              <a:miter lim="800000"/>
              <a:headEnd/>
              <a:tailEnd/>
            </a:ln>
          </p:spPr>
          <p:txBody>
            <a:bodyPr/>
            <a:lstStyle/>
            <a:p>
              <a:pPr defTabSz="457200"/>
              <a:r>
                <a:rPr lang="en-US" sz="1400" dirty="0" smtClean="0">
                  <a:ea typeface="ＭＳ Ｐゴシック" pitchFamily="-107" charset="-128"/>
                </a:rPr>
                <a:t>D</a:t>
              </a:r>
              <a:r>
                <a:rPr lang="sr-Latn-CS" sz="1400" dirty="0" smtClean="0">
                  <a:ea typeface="ＭＳ Ｐゴシック" pitchFamily="-107" charset="-128"/>
                </a:rPr>
                <a:t>2</a:t>
              </a:r>
              <a:endParaRPr lang="en-US" sz="1400" b="1" dirty="0">
                <a:ea typeface="ＭＳ Ｐゴシック" pitchFamily="-107" charset="-128"/>
              </a:endParaRPr>
            </a:p>
          </p:txBody>
        </p:sp>
        <p:sp>
          <p:nvSpPr>
            <p:cNvPr id="34840" name="Text Box 215"/>
            <p:cNvSpPr txBox="1">
              <a:spLocks noChangeArrowheads="1"/>
            </p:cNvSpPr>
            <p:nvPr/>
          </p:nvSpPr>
          <p:spPr bwMode="auto">
            <a:xfrm>
              <a:off x="1618344" y="3581400"/>
              <a:ext cx="609600" cy="381000"/>
            </a:xfrm>
            <a:prstGeom prst="rect">
              <a:avLst/>
            </a:prstGeom>
            <a:noFill/>
            <a:ln w="9525">
              <a:noFill/>
              <a:miter lim="800000"/>
              <a:headEnd/>
              <a:tailEnd/>
            </a:ln>
          </p:spPr>
          <p:txBody>
            <a:bodyPr/>
            <a:lstStyle/>
            <a:p>
              <a:pPr defTabSz="457200"/>
              <a:r>
                <a:rPr lang="sr-Latn-CS" sz="1600" b="1" i="1" dirty="0" smtClean="0">
                  <a:solidFill>
                    <a:srgbClr val="C00000"/>
                  </a:solidFill>
                  <a:ea typeface="ＭＳ Ｐゴシック" pitchFamily="-107" charset="-128"/>
                </a:rPr>
                <a:t>I</a:t>
              </a:r>
              <a:r>
                <a:rPr lang="sr-Latn-CS" sz="1600" b="1" i="1" baseline="-25000" dirty="0" smtClean="0">
                  <a:solidFill>
                    <a:srgbClr val="C00000"/>
                  </a:solidFill>
                  <a:ea typeface="ＭＳ Ｐゴシック" pitchFamily="-107" charset="-128"/>
                </a:rPr>
                <a:t>in</a:t>
              </a:r>
              <a:endParaRPr lang="en-US" sz="1600" b="1" i="1" dirty="0">
                <a:solidFill>
                  <a:srgbClr val="C00000"/>
                </a:solidFill>
                <a:ea typeface="ＭＳ Ｐゴシック" pitchFamily="-107" charset="-128"/>
              </a:endParaRPr>
            </a:p>
            <a:p>
              <a:pPr defTabSz="457200"/>
              <a:endParaRPr lang="en-US" sz="1600" b="1" dirty="0">
                <a:ea typeface="ＭＳ Ｐゴシック" pitchFamily="-107" charset="-128"/>
                <a:sym typeface="Symbol" pitchFamily="18" charset="2"/>
              </a:endParaRPr>
            </a:p>
          </p:txBody>
        </p:sp>
        <p:sp>
          <p:nvSpPr>
            <p:cNvPr id="130" name="Line 152"/>
            <p:cNvSpPr>
              <a:spLocks noChangeAspect="1" noChangeShapeType="1"/>
            </p:cNvSpPr>
            <p:nvPr/>
          </p:nvSpPr>
          <p:spPr bwMode="auto">
            <a:xfrm>
              <a:off x="3352800" y="4419600"/>
              <a:ext cx="0" cy="228600"/>
            </a:xfrm>
            <a:prstGeom prst="line">
              <a:avLst/>
            </a:prstGeom>
            <a:noFill/>
            <a:ln w="19050">
              <a:solidFill>
                <a:schemeClr val="tx1"/>
              </a:solidFill>
              <a:round/>
              <a:headEnd/>
              <a:tailEnd/>
            </a:ln>
          </p:spPr>
          <p:txBody>
            <a:bodyPr/>
            <a:lstStyle/>
            <a:p>
              <a:endParaRPr lang="en-US"/>
            </a:p>
          </p:txBody>
        </p:sp>
        <p:grpSp>
          <p:nvGrpSpPr>
            <p:cNvPr id="131" name="Group 140"/>
            <p:cNvGrpSpPr>
              <a:grpSpLocks noChangeAspect="1"/>
            </p:cNvGrpSpPr>
            <p:nvPr/>
          </p:nvGrpSpPr>
          <p:grpSpPr bwMode="auto">
            <a:xfrm flipH="1">
              <a:off x="5867400" y="4286250"/>
              <a:ext cx="171833" cy="160169"/>
              <a:chOff x="4438" y="4858"/>
              <a:chExt cx="406" cy="378"/>
            </a:xfrm>
          </p:grpSpPr>
          <p:sp>
            <p:nvSpPr>
              <p:cNvPr id="132" name="Line 141"/>
              <p:cNvSpPr>
                <a:spLocks noChangeAspect="1" noChangeShapeType="1"/>
              </p:cNvSpPr>
              <p:nvPr/>
            </p:nvSpPr>
            <p:spPr bwMode="auto">
              <a:xfrm>
                <a:off x="4452" y="4858"/>
                <a:ext cx="378" cy="0"/>
              </a:xfrm>
              <a:prstGeom prst="line">
                <a:avLst/>
              </a:prstGeom>
              <a:noFill/>
              <a:ln w="19050">
                <a:solidFill>
                  <a:schemeClr val="tx1"/>
                </a:solidFill>
                <a:round/>
                <a:headEnd/>
                <a:tailEnd/>
              </a:ln>
            </p:spPr>
            <p:txBody>
              <a:bodyPr/>
              <a:lstStyle/>
              <a:p>
                <a:endParaRPr lang="en-US"/>
              </a:p>
            </p:txBody>
          </p:sp>
          <p:sp>
            <p:nvSpPr>
              <p:cNvPr id="133" name="Line 142"/>
              <p:cNvSpPr>
                <a:spLocks noChangeAspect="1" noChangeShapeType="1"/>
              </p:cNvSpPr>
              <p:nvPr/>
            </p:nvSpPr>
            <p:spPr bwMode="auto">
              <a:xfrm>
                <a:off x="4438" y="4858"/>
                <a:ext cx="210" cy="378"/>
              </a:xfrm>
              <a:prstGeom prst="line">
                <a:avLst/>
              </a:prstGeom>
              <a:noFill/>
              <a:ln w="19050">
                <a:solidFill>
                  <a:schemeClr val="tx1"/>
                </a:solidFill>
                <a:round/>
                <a:headEnd/>
                <a:tailEnd/>
              </a:ln>
            </p:spPr>
            <p:txBody>
              <a:bodyPr/>
              <a:lstStyle/>
              <a:p>
                <a:endParaRPr lang="en-US"/>
              </a:p>
            </p:txBody>
          </p:sp>
          <p:sp>
            <p:nvSpPr>
              <p:cNvPr id="134" name="Line 143"/>
              <p:cNvSpPr>
                <a:spLocks noChangeAspect="1" noChangeShapeType="1"/>
              </p:cNvSpPr>
              <p:nvPr/>
            </p:nvSpPr>
            <p:spPr bwMode="auto">
              <a:xfrm flipH="1">
                <a:off x="4634" y="4858"/>
                <a:ext cx="210" cy="378"/>
              </a:xfrm>
              <a:prstGeom prst="line">
                <a:avLst/>
              </a:prstGeom>
              <a:noFill/>
              <a:ln w="19050">
                <a:solidFill>
                  <a:schemeClr val="tx1"/>
                </a:solidFill>
                <a:round/>
                <a:headEnd/>
                <a:tailEnd/>
              </a:ln>
            </p:spPr>
            <p:txBody>
              <a:bodyPr/>
              <a:lstStyle/>
              <a:p>
                <a:endParaRPr lang="en-US"/>
              </a:p>
            </p:txBody>
          </p:sp>
          <p:sp>
            <p:nvSpPr>
              <p:cNvPr id="135" name="Line 144"/>
              <p:cNvSpPr>
                <a:spLocks noChangeAspect="1" noChangeShapeType="1"/>
              </p:cNvSpPr>
              <p:nvPr/>
            </p:nvSpPr>
            <p:spPr bwMode="auto">
              <a:xfrm>
                <a:off x="4452" y="5236"/>
                <a:ext cx="392" cy="0"/>
              </a:xfrm>
              <a:prstGeom prst="line">
                <a:avLst/>
              </a:prstGeom>
              <a:noFill/>
              <a:ln w="19050">
                <a:solidFill>
                  <a:schemeClr val="tx1"/>
                </a:solidFill>
                <a:round/>
                <a:headEnd/>
                <a:tailEnd/>
              </a:ln>
            </p:spPr>
            <p:txBody>
              <a:bodyPr/>
              <a:lstStyle/>
              <a:p>
                <a:endParaRPr lang="en-US"/>
              </a:p>
            </p:txBody>
          </p:sp>
        </p:grpSp>
        <p:cxnSp>
          <p:nvCxnSpPr>
            <p:cNvPr id="137" name="Straight Connector 136"/>
            <p:cNvCxnSpPr/>
            <p:nvPr/>
          </p:nvCxnSpPr>
          <p:spPr>
            <a:xfrm rot="10800000" flipH="1">
              <a:off x="4882984" y="3962401"/>
              <a:ext cx="1073315" cy="4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8" name="Group 140"/>
            <p:cNvGrpSpPr>
              <a:grpSpLocks noChangeAspect="1"/>
            </p:cNvGrpSpPr>
            <p:nvPr/>
          </p:nvGrpSpPr>
          <p:grpSpPr bwMode="auto">
            <a:xfrm flipH="1">
              <a:off x="5867400" y="3429000"/>
              <a:ext cx="171833" cy="160169"/>
              <a:chOff x="4438" y="4858"/>
              <a:chExt cx="406" cy="378"/>
            </a:xfrm>
          </p:grpSpPr>
          <p:sp>
            <p:nvSpPr>
              <p:cNvPr id="139" name="Line 141"/>
              <p:cNvSpPr>
                <a:spLocks noChangeAspect="1" noChangeShapeType="1"/>
              </p:cNvSpPr>
              <p:nvPr/>
            </p:nvSpPr>
            <p:spPr bwMode="auto">
              <a:xfrm>
                <a:off x="4452" y="4858"/>
                <a:ext cx="378" cy="0"/>
              </a:xfrm>
              <a:prstGeom prst="line">
                <a:avLst/>
              </a:prstGeom>
              <a:noFill/>
              <a:ln w="19050">
                <a:solidFill>
                  <a:schemeClr val="tx1"/>
                </a:solidFill>
                <a:round/>
                <a:headEnd/>
                <a:tailEnd/>
              </a:ln>
            </p:spPr>
            <p:txBody>
              <a:bodyPr/>
              <a:lstStyle/>
              <a:p>
                <a:endParaRPr lang="en-US"/>
              </a:p>
            </p:txBody>
          </p:sp>
          <p:sp>
            <p:nvSpPr>
              <p:cNvPr id="140" name="Line 142"/>
              <p:cNvSpPr>
                <a:spLocks noChangeAspect="1" noChangeShapeType="1"/>
              </p:cNvSpPr>
              <p:nvPr/>
            </p:nvSpPr>
            <p:spPr bwMode="auto">
              <a:xfrm>
                <a:off x="4438" y="4858"/>
                <a:ext cx="210" cy="378"/>
              </a:xfrm>
              <a:prstGeom prst="line">
                <a:avLst/>
              </a:prstGeom>
              <a:noFill/>
              <a:ln w="19050">
                <a:solidFill>
                  <a:schemeClr val="tx1"/>
                </a:solidFill>
                <a:round/>
                <a:headEnd/>
                <a:tailEnd/>
              </a:ln>
            </p:spPr>
            <p:txBody>
              <a:bodyPr/>
              <a:lstStyle/>
              <a:p>
                <a:endParaRPr lang="en-US"/>
              </a:p>
            </p:txBody>
          </p:sp>
          <p:sp>
            <p:nvSpPr>
              <p:cNvPr id="141" name="Line 143"/>
              <p:cNvSpPr>
                <a:spLocks noChangeAspect="1" noChangeShapeType="1"/>
              </p:cNvSpPr>
              <p:nvPr/>
            </p:nvSpPr>
            <p:spPr bwMode="auto">
              <a:xfrm flipH="1">
                <a:off x="4634" y="4858"/>
                <a:ext cx="210" cy="378"/>
              </a:xfrm>
              <a:prstGeom prst="line">
                <a:avLst/>
              </a:prstGeom>
              <a:noFill/>
              <a:ln w="19050">
                <a:solidFill>
                  <a:schemeClr val="tx1"/>
                </a:solidFill>
                <a:round/>
                <a:headEnd/>
                <a:tailEnd/>
              </a:ln>
            </p:spPr>
            <p:txBody>
              <a:bodyPr/>
              <a:lstStyle/>
              <a:p>
                <a:endParaRPr lang="en-US"/>
              </a:p>
            </p:txBody>
          </p:sp>
          <p:sp>
            <p:nvSpPr>
              <p:cNvPr id="142" name="Line 144"/>
              <p:cNvSpPr>
                <a:spLocks noChangeAspect="1" noChangeShapeType="1"/>
              </p:cNvSpPr>
              <p:nvPr/>
            </p:nvSpPr>
            <p:spPr bwMode="auto">
              <a:xfrm>
                <a:off x="4452" y="5236"/>
                <a:ext cx="392" cy="0"/>
              </a:xfrm>
              <a:prstGeom prst="line">
                <a:avLst/>
              </a:prstGeom>
              <a:noFill/>
              <a:ln w="19050">
                <a:solidFill>
                  <a:schemeClr val="tx1"/>
                </a:solidFill>
                <a:round/>
                <a:headEnd/>
                <a:tailEnd/>
              </a:ln>
            </p:spPr>
            <p:txBody>
              <a:bodyPr/>
              <a:lstStyle/>
              <a:p>
                <a:endParaRPr lang="en-US"/>
              </a:p>
            </p:txBody>
          </p:sp>
        </p:grpSp>
        <p:grpSp>
          <p:nvGrpSpPr>
            <p:cNvPr id="143" name="Group 140"/>
            <p:cNvGrpSpPr>
              <a:grpSpLocks noChangeAspect="1"/>
            </p:cNvGrpSpPr>
            <p:nvPr/>
          </p:nvGrpSpPr>
          <p:grpSpPr bwMode="auto">
            <a:xfrm flipH="1">
              <a:off x="3270250" y="3429000"/>
              <a:ext cx="171833" cy="160169"/>
              <a:chOff x="4438" y="4858"/>
              <a:chExt cx="406" cy="378"/>
            </a:xfrm>
          </p:grpSpPr>
          <p:sp>
            <p:nvSpPr>
              <p:cNvPr id="144" name="Line 141"/>
              <p:cNvSpPr>
                <a:spLocks noChangeAspect="1" noChangeShapeType="1"/>
              </p:cNvSpPr>
              <p:nvPr/>
            </p:nvSpPr>
            <p:spPr bwMode="auto">
              <a:xfrm>
                <a:off x="4452" y="4858"/>
                <a:ext cx="378" cy="0"/>
              </a:xfrm>
              <a:prstGeom prst="line">
                <a:avLst/>
              </a:prstGeom>
              <a:noFill/>
              <a:ln w="19050">
                <a:solidFill>
                  <a:schemeClr val="tx1"/>
                </a:solidFill>
                <a:round/>
                <a:headEnd/>
                <a:tailEnd/>
              </a:ln>
            </p:spPr>
            <p:txBody>
              <a:bodyPr/>
              <a:lstStyle/>
              <a:p>
                <a:endParaRPr lang="en-US"/>
              </a:p>
            </p:txBody>
          </p:sp>
          <p:sp>
            <p:nvSpPr>
              <p:cNvPr id="145" name="Line 142"/>
              <p:cNvSpPr>
                <a:spLocks noChangeAspect="1" noChangeShapeType="1"/>
              </p:cNvSpPr>
              <p:nvPr/>
            </p:nvSpPr>
            <p:spPr bwMode="auto">
              <a:xfrm>
                <a:off x="4438" y="4858"/>
                <a:ext cx="210" cy="378"/>
              </a:xfrm>
              <a:prstGeom prst="line">
                <a:avLst/>
              </a:prstGeom>
              <a:noFill/>
              <a:ln w="19050">
                <a:solidFill>
                  <a:schemeClr val="tx1"/>
                </a:solidFill>
                <a:round/>
                <a:headEnd/>
                <a:tailEnd/>
              </a:ln>
            </p:spPr>
            <p:txBody>
              <a:bodyPr/>
              <a:lstStyle/>
              <a:p>
                <a:endParaRPr lang="en-US"/>
              </a:p>
            </p:txBody>
          </p:sp>
          <p:sp>
            <p:nvSpPr>
              <p:cNvPr id="146" name="Line 143"/>
              <p:cNvSpPr>
                <a:spLocks noChangeAspect="1" noChangeShapeType="1"/>
              </p:cNvSpPr>
              <p:nvPr/>
            </p:nvSpPr>
            <p:spPr bwMode="auto">
              <a:xfrm flipH="1">
                <a:off x="4634" y="4858"/>
                <a:ext cx="210" cy="378"/>
              </a:xfrm>
              <a:prstGeom prst="line">
                <a:avLst/>
              </a:prstGeom>
              <a:noFill/>
              <a:ln w="19050">
                <a:solidFill>
                  <a:schemeClr val="tx1"/>
                </a:solidFill>
                <a:round/>
                <a:headEnd/>
                <a:tailEnd/>
              </a:ln>
            </p:spPr>
            <p:txBody>
              <a:bodyPr/>
              <a:lstStyle/>
              <a:p>
                <a:endParaRPr lang="en-US"/>
              </a:p>
            </p:txBody>
          </p:sp>
          <p:sp>
            <p:nvSpPr>
              <p:cNvPr id="147" name="Line 144"/>
              <p:cNvSpPr>
                <a:spLocks noChangeAspect="1" noChangeShapeType="1"/>
              </p:cNvSpPr>
              <p:nvPr/>
            </p:nvSpPr>
            <p:spPr bwMode="auto">
              <a:xfrm>
                <a:off x="4452" y="5236"/>
                <a:ext cx="392" cy="0"/>
              </a:xfrm>
              <a:prstGeom prst="line">
                <a:avLst/>
              </a:prstGeom>
              <a:noFill/>
              <a:ln w="19050">
                <a:solidFill>
                  <a:schemeClr val="tx1"/>
                </a:solidFill>
                <a:round/>
                <a:headEnd/>
                <a:tailEnd/>
              </a:ln>
            </p:spPr>
            <p:txBody>
              <a:bodyPr/>
              <a:lstStyle/>
              <a:p>
                <a:endParaRPr lang="en-US"/>
              </a:p>
            </p:txBody>
          </p:sp>
        </p:grpSp>
        <p:sp>
          <p:nvSpPr>
            <p:cNvPr id="148" name="Line 153"/>
            <p:cNvSpPr>
              <a:spLocks noChangeAspect="1" noChangeShapeType="1"/>
            </p:cNvSpPr>
            <p:nvPr/>
          </p:nvSpPr>
          <p:spPr bwMode="auto">
            <a:xfrm>
              <a:off x="3352800" y="2971800"/>
              <a:ext cx="0" cy="472351"/>
            </a:xfrm>
            <a:prstGeom prst="line">
              <a:avLst/>
            </a:prstGeom>
            <a:noFill/>
            <a:ln w="19050">
              <a:solidFill>
                <a:schemeClr val="tx1"/>
              </a:solidFill>
              <a:round/>
              <a:headEnd/>
              <a:tailEnd/>
            </a:ln>
          </p:spPr>
          <p:txBody>
            <a:bodyPr/>
            <a:lstStyle/>
            <a:p>
              <a:endParaRPr lang="en-US"/>
            </a:p>
          </p:txBody>
        </p:sp>
        <p:sp>
          <p:nvSpPr>
            <p:cNvPr id="149" name="Line 153"/>
            <p:cNvSpPr>
              <a:spLocks noChangeAspect="1" noChangeShapeType="1"/>
            </p:cNvSpPr>
            <p:nvPr/>
          </p:nvSpPr>
          <p:spPr bwMode="auto">
            <a:xfrm>
              <a:off x="5949950" y="2965450"/>
              <a:ext cx="0" cy="472351"/>
            </a:xfrm>
            <a:prstGeom prst="line">
              <a:avLst/>
            </a:prstGeom>
            <a:noFill/>
            <a:ln w="19050">
              <a:solidFill>
                <a:schemeClr val="tx1"/>
              </a:solidFill>
              <a:round/>
              <a:headEnd/>
              <a:tailEnd/>
            </a:ln>
          </p:spPr>
          <p:txBody>
            <a:bodyPr/>
            <a:lstStyle/>
            <a:p>
              <a:endParaRPr lang="en-US"/>
            </a:p>
          </p:txBody>
        </p:sp>
        <p:cxnSp>
          <p:nvCxnSpPr>
            <p:cNvPr id="151" name="Straight Connector 150"/>
            <p:cNvCxnSpPr>
              <a:stCxn id="34859" idx="0"/>
              <a:endCxn id="34925" idx="0"/>
            </p:cNvCxnSpPr>
            <p:nvPr/>
          </p:nvCxnSpPr>
          <p:spPr>
            <a:xfrm rot="16200000" flipH="1">
              <a:off x="5773759" y="2404447"/>
              <a:ext cx="368193" cy="45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Line 152"/>
            <p:cNvSpPr>
              <a:spLocks noChangeAspect="1" noChangeShapeType="1"/>
            </p:cNvSpPr>
            <p:nvPr/>
          </p:nvSpPr>
          <p:spPr bwMode="auto">
            <a:xfrm>
              <a:off x="5949950" y="4438650"/>
              <a:ext cx="0" cy="228600"/>
            </a:xfrm>
            <a:prstGeom prst="line">
              <a:avLst/>
            </a:prstGeom>
            <a:noFill/>
            <a:ln w="19050">
              <a:solidFill>
                <a:schemeClr val="tx1"/>
              </a:solidFill>
              <a:round/>
              <a:headEnd/>
              <a:tailEnd/>
            </a:ln>
          </p:spPr>
          <p:txBody>
            <a:bodyPr/>
            <a:lstStyle/>
            <a:p>
              <a:endParaRPr lang="en-US"/>
            </a:p>
          </p:txBody>
        </p:sp>
        <p:cxnSp>
          <p:nvCxnSpPr>
            <p:cNvPr id="158" name="Straight Arrow Connector 157"/>
            <p:cNvCxnSpPr/>
            <p:nvPr/>
          </p:nvCxnSpPr>
          <p:spPr>
            <a:xfrm>
              <a:off x="4343400" y="3581400"/>
              <a:ext cx="533400" cy="1588"/>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94675" y="3844140"/>
              <a:ext cx="3257386" cy="271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Oval 154"/>
            <p:cNvSpPr/>
            <p:nvPr/>
          </p:nvSpPr>
          <p:spPr>
            <a:xfrm>
              <a:off x="2034540" y="35814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5" name="Straight Arrow Connector 164"/>
            <p:cNvCxnSpPr>
              <a:stCxn id="155" idx="4"/>
              <a:endCxn id="155" idx="0"/>
            </p:cNvCxnSpPr>
            <p:nvPr/>
          </p:nvCxnSpPr>
          <p:spPr>
            <a:xfrm rot="5400000" flipH="1">
              <a:off x="2034540" y="3771900"/>
              <a:ext cx="381000" cy="1588"/>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66" name="TextBox 61"/>
          <p:cNvSpPr txBox="1">
            <a:spLocks noChangeArrowheads="1"/>
          </p:cNvSpPr>
          <p:nvPr/>
        </p:nvSpPr>
        <p:spPr bwMode="auto">
          <a:xfrm>
            <a:off x="304800" y="1371600"/>
            <a:ext cx="4636206" cy="461665"/>
          </a:xfrm>
          <a:prstGeom prst="rect">
            <a:avLst/>
          </a:prstGeom>
          <a:noFill/>
          <a:ln w="9525">
            <a:noFill/>
            <a:miter lim="800000"/>
            <a:headEnd/>
            <a:tailEnd/>
          </a:ln>
        </p:spPr>
        <p:txBody>
          <a:bodyPr wrap="none">
            <a:spAutoFit/>
          </a:bodyPr>
          <a:lstStyle/>
          <a:p>
            <a:pPr defTabSz="457200"/>
            <a:r>
              <a:rPr lang="sr-Latn-CS" sz="2400" b="1" dirty="0" smtClean="0">
                <a:ea typeface="ＭＳ Ｐゴシック" pitchFamily="-107" charset="-128"/>
              </a:rPr>
              <a:t>CSI</a:t>
            </a:r>
            <a:r>
              <a:rPr lang="sr-Latn-CS" sz="2400" dirty="0" smtClean="0">
                <a:ea typeface="ＭＳ Ｐゴシック" pitchFamily="-107" charset="-128"/>
              </a:rPr>
              <a:t> (</a:t>
            </a:r>
            <a:r>
              <a:rPr lang="sr-Latn-CS" sz="2400" i="1" dirty="0" smtClean="0">
                <a:ea typeface="ＭＳ Ｐゴシック" pitchFamily="-107" charset="-128"/>
              </a:rPr>
              <a:t>Current Source Inverter</a:t>
            </a:r>
            <a:r>
              <a:rPr lang="sr-Latn-CS" sz="2400" dirty="0" smtClean="0">
                <a:ea typeface="ＭＳ Ｐゴシック" pitchFamily="-107" charset="-128"/>
              </a:rPr>
              <a:t>)</a:t>
            </a:r>
            <a:endParaRPr lang="en-US" sz="2400" b="1" dirty="0">
              <a:solidFill>
                <a:srgbClr val="0066CC"/>
              </a:solidFill>
            </a:endParaRPr>
          </a:p>
        </p:txBody>
      </p:sp>
      <p:sp>
        <p:nvSpPr>
          <p:cNvPr id="169" name="TextBox 61"/>
          <p:cNvSpPr txBox="1">
            <a:spLocks noChangeArrowheads="1"/>
          </p:cNvSpPr>
          <p:nvPr/>
        </p:nvSpPr>
        <p:spPr bwMode="auto">
          <a:xfrm>
            <a:off x="5029200" y="3431991"/>
            <a:ext cx="4191000" cy="2054409"/>
          </a:xfrm>
          <a:prstGeom prst="rect">
            <a:avLst/>
          </a:prstGeom>
          <a:noFill/>
          <a:ln w="9525">
            <a:noFill/>
            <a:miter lim="800000"/>
            <a:headEnd/>
            <a:tailEnd/>
          </a:ln>
        </p:spPr>
        <p:txBody>
          <a:bodyPr wrap="square">
            <a:spAutoFit/>
          </a:bodyPr>
          <a:lstStyle/>
          <a:p>
            <a:pPr defTabSz="457200"/>
            <a:r>
              <a:rPr lang="sr-Latn-CS" sz="2000" b="1" dirty="0" smtClean="0">
                <a:cs typeface="Arial" pitchFamily="34" charset="0"/>
              </a:rPr>
              <a:t>Druge razlike u odnosu na VSI:</a:t>
            </a:r>
            <a:endParaRPr lang="x-none" sz="2000" b="1" dirty="0" smtClean="0">
              <a:cs typeface="Arial" pitchFamily="34" charset="0"/>
            </a:endParaRPr>
          </a:p>
          <a:p>
            <a:pPr marL="285750" indent="-285750" defTabSz="457200">
              <a:spcBef>
                <a:spcPts val="300"/>
              </a:spcBef>
              <a:buFont typeface="Arial" pitchFamily="34" charset="0"/>
              <a:buChar char="•"/>
            </a:pPr>
            <a:r>
              <a:rPr lang="sr-Latn-CS" sz="2000" dirty="0" smtClean="0">
                <a:cs typeface="Arial" pitchFamily="34" charset="0"/>
              </a:rPr>
              <a:t>Diode </a:t>
            </a:r>
            <a:r>
              <a:rPr lang="sr-Latn-CS" sz="2000" u="sng" dirty="0" smtClean="0">
                <a:cs typeface="Arial" pitchFamily="34" charset="0"/>
              </a:rPr>
              <a:t>na red </a:t>
            </a:r>
            <a:r>
              <a:rPr lang="sr-Latn-CS" sz="2000" dirty="0" smtClean="0">
                <a:cs typeface="Arial" pitchFamily="34" charset="0"/>
              </a:rPr>
              <a:t>- blokiraju inverznu struju.</a:t>
            </a:r>
          </a:p>
          <a:p>
            <a:pPr marL="285750" indent="-285750" defTabSz="457200">
              <a:spcBef>
                <a:spcPts val="300"/>
              </a:spcBef>
              <a:buFont typeface="Arial" pitchFamily="34" charset="0"/>
              <a:buChar char="•"/>
            </a:pPr>
            <a:r>
              <a:rPr lang="sr-Latn-CS" sz="2000" dirty="0" smtClean="0">
                <a:cs typeface="Arial" pitchFamily="34" charset="0"/>
              </a:rPr>
              <a:t>Ne treba mrtvo vreme</a:t>
            </a:r>
          </a:p>
          <a:p>
            <a:pPr marL="285750" indent="-285750" defTabSz="457200">
              <a:spcBef>
                <a:spcPts val="300"/>
              </a:spcBef>
              <a:buFont typeface="Arial" pitchFamily="34" charset="0"/>
              <a:buChar char="•"/>
            </a:pPr>
            <a:r>
              <a:rPr lang="sr-Latn-CS" sz="2000" dirty="0" smtClean="0">
                <a:cs typeface="Arial" pitchFamily="34" charset="0"/>
              </a:rPr>
              <a:t>Naprotiv, POTREBNO  je preklapanje</a:t>
            </a:r>
            <a:endParaRPr lang="x-none" sz="2000" dirty="0" smtClean="0">
              <a:cs typeface="Arial" pitchFamily="34" charset="0"/>
            </a:endParaRPr>
          </a:p>
        </p:txBody>
      </p:sp>
      <p:sp>
        <p:nvSpPr>
          <p:cNvPr id="171" name="TextBox 61"/>
          <p:cNvSpPr txBox="1">
            <a:spLocks noChangeArrowheads="1"/>
          </p:cNvSpPr>
          <p:nvPr/>
        </p:nvSpPr>
        <p:spPr bwMode="auto">
          <a:xfrm>
            <a:off x="5029200" y="1952417"/>
            <a:ext cx="3962400" cy="1400383"/>
          </a:xfrm>
          <a:prstGeom prst="rect">
            <a:avLst/>
          </a:prstGeom>
          <a:noFill/>
          <a:ln w="9525">
            <a:noFill/>
            <a:miter lim="800000"/>
            <a:headEnd/>
            <a:tailEnd/>
          </a:ln>
        </p:spPr>
        <p:txBody>
          <a:bodyPr wrap="square">
            <a:spAutoFit/>
          </a:bodyPr>
          <a:lstStyle/>
          <a:p>
            <a:pPr defTabSz="457200"/>
            <a:r>
              <a:rPr lang="sr-Latn-CS" sz="2000" b="1" dirty="0" smtClean="0">
                <a:cs typeface="Arial" pitchFamily="34" charset="0"/>
              </a:rPr>
              <a:t>Slična topologija kao VSI</a:t>
            </a:r>
            <a:endParaRPr lang="x-none" sz="2000" b="1" dirty="0" smtClean="0">
              <a:cs typeface="Arial" pitchFamily="34" charset="0"/>
            </a:endParaRPr>
          </a:p>
          <a:p>
            <a:pPr marL="285750" indent="-285750" defTabSz="457200">
              <a:spcBef>
                <a:spcPts val="300"/>
              </a:spcBef>
              <a:buFont typeface="Arial" pitchFamily="34" charset="0"/>
              <a:buChar char="•"/>
            </a:pPr>
            <a:r>
              <a:rPr lang="sr-Latn-CS" sz="2000" dirty="0" smtClean="0">
                <a:cs typeface="Arial" pitchFamily="34" charset="0"/>
              </a:rPr>
              <a:t>Beskonačna impedansa izvora </a:t>
            </a:r>
          </a:p>
          <a:p>
            <a:pPr marL="285750" indent="-285750" defTabSz="457200">
              <a:spcBef>
                <a:spcPts val="300"/>
              </a:spcBef>
              <a:buFont typeface="Arial" pitchFamily="34" charset="0"/>
              <a:buChar char="•"/>
            </a:pPr>
            <a:r>
              <a:rPr lang="sr-Latn-CS" sz="2000" dirty="0" smtClean="0">
                <a:cs typeface="Arial" pitchFamily="34" charset="0"/>
              </a:rPr>
              <a:t>Impedansa potrošača može biti i 0.</a:t>
            </a:r>
          </a:p>
        </p:txBody>
      </p:sp>
      <p:sp>
        <p:nvSpPr>
          <p:cNvPr id="172" name="TextBox 61"/>
          <p:cNvSpPr txBox="1">
            <a:spLocks noChangeArrowheads="1"/>
          </p:cNvSpPr>
          <p:nvPr/>
        </p:nvSpPr>
        <p:spPr bwMode="auto">
          <a:xfrm>
            <a:off x="381000" y="5715000"/>
            <a:ext cx="8382000" cy="830997"/>
          </a:xfrm>
          <a:prstGeom prst="rect">
            <a:avLst/>
          </a:prstGeom>
          <a:noFill/>
          <a:ln w="9525">
            <a:noFill/>
            <a:miter lim="800000"/>
            <a:headEnd/>
            <a:tailEnd/>
          </a:ln>
        </p:spPr>
        <p:txBody>
          <a:bodyPr wrap="square">
            <a:spAutoFit/>
          </a:bodyPr>
          <a:lstStyle/>
          <a:p>
            <a:pPr defTabSz="457200"/>
            <a:r>
              <a:rPr lang="sr-Latn-CS" sz="2400" dirty="0" smtClean="0">
                <a:ea typeface="ＭＳ Ｐゴシック" pitchFamily="-107" charset="-128"/>
              </a:rPr>
              <a:t>Strujni izvor se može realizovati pomoću naponskog kome se na red doda prigušnica velike induktivnosti</a:t>
            </a:r>
            <a:endParaRPr lang="en-US" sz="2400" b="1" dirty="0">
              <a:solidFill>
                <a:srgbClr val="0066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P spid="1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TextBox 61"/>
          <p:cNvSpPr txBox="1">
            <a:spLocks noChangeArrowheads="1"/>
          </p:cNvSpPr>
          <p:nvPr/>
        </p:nvSpPr>
        <p:spPr bwMode="auto">
          <a:xfrm>
            <a:off x="304800" y="990600"/>
            <a:ext cx="7752443" cy="461665"/>
          </a:xfrm>
          <a:prstGeom prst="rect">
            <a:avLst/>
          </a:prstGeom>
          <a:noFill/>
          <a:ln w="9525">
            <a:noFill/>
            <a:miter lim="800000"/>
            <a:headEnd/>
            <a:tailEnd/>
          </a:ln>
        </p:spPr>
        <p:txBody>
          <a:bodyPr wrap="none">
            <a:spAutoFit/>
          </a:bodyPr>
          <a:lstStyle/>
          <a:p>
            <a:pPr defTabSz="457200"/>
            <a:r>
              <a:rPr lang="sr-Latn-CS" sz="2400" dirty="0" smtClean="0">
                <a:ea typeface="ＭＳ Ｐゴシック" pitchFamily="-107" charset="-128"/>
              </a:rPr>
              <a:t>Umesto naponskog izvora na ulazu, STRUJNI IZVOR</a:t>
            </a:r>
            <a:endParaRPr lang="en-US" sz="2400" b="1" dirty="0">
              <a:solidFill>
                <a:srgbClr val="0066CC"/>
              </a:solidFill>
            </a:endParaRPr>
          </a:p>
        </p:txBody>
      </p:sp>
      <p:sp>
        <p:nvSpPr>
          <p:cNvPr id="34829" name="Text Box 204"/>
          <p:cNvSpPr txBox="1">
            <a:spLocks noChangeAspect="1" noChangeArrowheads="1"/>
          </p:cNvSpPr>
          <p:nvPr/>
        </p:nvSpPr>
        <p:spPr bwMode="auto">
          <a:xfrm>
            <a:off x="3122613" y="1641475"/>
            <a:ext cx="1101725" cy="371475"/>
          </a:xfrm>
          <a:prstGeom prst="rect">
            <a:avLst/>
          </a:prstGeom>
          <a:noFill/>
          <a:ln w="9525">
            <a:noFill/>
            <a:miter lim="800000"/>
            <a:headEnd/>
            <a:tailEnd/>
          </a:ln>
        </p:spPr>
        <p:txBody>
          <a:bodyPr/>
          <a:lstStyle/>
          <a:p>
            <a:pPr defTabSz="457200"/>
            <a:endParaRPr lang="en-US" sz="1400" b="1" dirty="0">
              <a:ea typeface="ＭＳ Ｐゴシック" pitchFamily="-107" charset="-128"/>
            </a:endParaRPr>
          </a:p>
        </p:txBody>
      </p:sp>
      <p:sp>
        <p:nvSpPr>
          <p:cNvPr id="125" name="TextBox 61"/>
          <p:cNvSpPr txBox="1">
            <a:spLocks noChangeArrowheads="1"/>
          </p:cNvSpPr>
          <p:nvPr/>
        </p:nvSpPr>
        <p:spPr bwMode="auto">
          <a:xfrm>
            <a:off x="2588767" y="228600"/>
            <a:ext cx="4116833" cy="461665"/>
          </a:xfrm>
          <a:prstGeom prst="rect">
            <a:avLst/>
          </a:prstGeom>
          <a:noFill/>
          <a:ln w="9525">
            <a:noFill/>
            <a:miter lim="800000"/>
            <a:headEnd/>
            <a:tailEnd/>
          </a:ln>
        </p:spPr>
        <p:txBody>
          <a:bodyPr wrap="none">
            <a:spAutoFit/>
          </a:bodyPr>
          <a:lstStyle/>
          <a:p>
            <a:pPr algn="ctr" defTabSz="457200"/>
            <a:r>
              <a:rPr lang="sr-Latn-CS" sz="2400" b="1" dirty="0" smtClean="0"/>
              <a:t>Strujno napajan pretvarač</a:t>
            </a:r>
            <a:endParaRPr lang="en-US" sz="2400" b="1" dirty="0"/>
          </a:p>
        </p:txBody>
      </p:sp>
      <p:grpSp>
        <p:nvGrpSpPr>
          <p:cNvPr id="2" name="Group 166"/>
          <p:cNvGrpSpPr/>
          <p:nvPr/>
        </p:nvGrpSpPr>
        <p:grpSpPr>
          <a:xfrm>
            <a:off x="500742" y="2133600"/>
            <a:ext cx="4234499" cy="3263901"/>
            <a:chOff x="2042886" y="2222500"/>
            <a:chExt cx="4234499" cy="3263901"/>
          </a:xfrm>
        </p:grpSpPr>
        <p:sp>
          <p:nvSpPr>
            <p:cNvPr id="34857" name="Line 118"/>
            <p:cNvSpPr>
              <a:spLocks noChangeAspect="1" noChangeShapeType="1"/>
            </p:cNvSpPr>
            <p:nvPr/>
          </p:nvSpPr>
          <p:spPr bwMode="auto">
            <a:xfrm flipH="1">
              <a:off x="3352800" y="3968310"/>
              <a:ext cx="975501" cy="0"/>
            </a:xfrm>
            <a:prstGeom prst="line">
              <a:avLst/>
            </a:prstGeom>
            <a:noFill/>
            <a:ln w="19050">
              <a:solidFill>
                <a:schemeClr val="tx1"/>
              </a:solidFill>
              <a:round/>
              <a:headEnd/>
              <a:tailEnd/>
            </a:ln>
          </p:spPr>
          <p:txBody>
            <a:bodyPr/>
            <a:lstStyle/>
            <a:p>
              <a:endParaRPr lang="en-US"/>
            </a:p>
          </p:txBody>
        </p:sp>
        <p:sp>
          <p:nvSpPr>
            <p:cNvPr id="34858" name="Line 119"/>
            <p:cNvSpPr>
              <a:spLocks noChangeAspect="1" noChangeShapeType="1"/>
            </p:cNvSpPr>
            <p:nvPr/>
          </p:nvSpPr>
          <p:spPr bwMode="auto">
            <a:xfrm flipH="1" flipV="1">
              <a:off x="2209800" y="5476875"/>
              <a:ext cx="3736492" cy="983"/>
            </a:xfrm>
            <a:prstGeom prst="line">
              <a:avLst/>
            </a:prstGeom>
            <a:noFill/>
            <a:ln w="19050">
              <a:solidFill>
                <a:schemeClr val="tx1"/>
              </a:solidFill>
              <a:round/>
              <a:headEnd/>
              <a:tailEnd/>
            </a:ln>
          </p:spPr>
          <p:txBody>
            <a:bodyPr/>
            <a:lstStyle/>
            <a:p>
              <a:endParaRPr lang="en-US"/>
            </a:p>
          </p:txBody>
        </p:sp>
        <p:sp>
          <p:nvSpPr>
            <p:cNvPr id="34859" name="Line 120"/>
            <p:cNvSpPr>
              <a:spLocks noChangeAspect="1" noChangeShapeType="1"/>
            </p:cNvSpPr>
            <p:nvPr/>
          </p:nvSpPr>
          <p:spPr bwMode="auto">
            <a:xfrm flipH="1">
              <a:off x="2251046" y="2222607"/>
              <a:ext cx="3704554" cy="0"/>
            </a:xfrm>
            <a:prstGeom prst="line">
              <a:avLst/>
            </a:prstGeom>
            <a:noFill/>
            <a:ln w="19050">
              <a:solidFill>
                <a:schemeClr val="tx1"/>
              </a:solidFill>
              <a:round/>
              <a:headEnd/>
              <a:tailEnd/>
            </a:ln>
          </p:spPr>
          <p:txBody>
            <a:bodyPr/>
            <a:lstStyle/>
            <a:p>
              <a:endParaRPr lang="en-US"/>
            </a:p>
          </p:txBody>
        </p:sp>
        <p:grpSp>
          <p:nvGrpSpPr>
            <p:cNvPr id="3" name="Group 140"/>
            <p:cNvGrpSpPr>
              <a:grpSpLocks noChangeAspect="1"/>
            </p:cNvGrpSpPr>
            <p:nvPr/>
          </p:nvGrpSpPr>
          <p:grpSpPr bwMode="auto">
            <a:xfrm flipH="1">
              <a:off x="3269867" y="4267200"/>
              <a:ext cx="171833" cy="160169"/>
              <a:chOff x="4438" y="4858"/>
              <a:chExt cx="406" cy="378"/>
            </a:xfrm>
          </p:grpSpPr>
          <p:sp>
            <p:nvSpPr>
              <p:cNvPr id="34932" name="Line 141"/>
              <p:cNvSpPr>
                <a:spLocks noChangeAspect="1" noChangeShapeType="1"/>
              </p:cNvSpPr>
              <p:nvPr/>
            </p:nvSpPr>
            <p:spPr bwMode="auto">
              <a:xfrm>
                <a:off x="4452" y="4858"/>
                <a:ext cx="378" cy="0"/>
              </a:xfrm>
              <a:prstGeom prst="line">
                <a:avLst/>
              </a:prstGeom>
              <a:noFill/>
              <a:ln w="19050">
                <a:solidFill>
                  <a:schemeClr val="tx1"/>
                </a:solidFill>
                <a:round/>
                <a:headEnd/>
                <a:tailEnd/>
              </a:ln>
            </p:spPr>
            <p:txBody>
              <a:bodyPr/>
              <a:lstStyle/>
              <a:p>
                <a:endParaRPr lang="en-US"/>
              </a:p>
            </p:txBody>
          </p:sp>
          <p:sp>
            <p:nvSpPr>
              <p:cNvPr id="34933" name="Line 142"/>
              <p:cNvSpPr>
                <a:spLocks noChangeAspect="1" noChangeShapeType="1"/>
              </p:cNvSpPr>
              <p:nvPr/>
            </p:nvSpPr>
            <p:spPr bwMode="auto">
              <a:xfrm>
                <a:off x="4438" y="4858"/>
                <a:ext cx="210" cy="378"/>
              </a:xfrm>
              <a:prstGeom prst="line">
                <a:avLst/>
              </a:prstGeom>
              <a:noFill/>
              <a:ln w="19050">
                <a:solidFill>
                  <a:schemeClr val="tx1"/>
                </a:solidFill>
                <a:round/>
                <a:headEnd/>
                <a:tailEnd/>
              </a:ln>
            </p:spPr>
            <p:txBody>
              <a:bodyPr/>
              <a:lstStyle/>
              <a:p>
                <a:endParaRPr lang="en-US"/>
              </a:p>
            </p:txBody>
          </p:sp>
          <p:sp>
            <p:nvSpPr>
              <p:cNvPr id="34934" name="Line 143"/>
              <p:cNvSpPr>
                <a:spLocks noChangeAspect="1" noChangeShapeType="1"/>
              </p:cNvSpPr>
              <p:nvPr/>
            </p:nvSpPr>
            <p:spPr bwMode="auto">
              <a:xfrm flipH="1">
                <a:off x="4634" y="4858"/>
                <a:ext cx="210" cy="378"/>
              </a:xfrm>
              <a:prstGeom prst="line">
                <a:avLst/>
              </a:prstGeom>
              <a:noFill/>
              <a:ln w="19050">
                <a:solidFill>
                  <a:schemeClr val="tx1"/>
                </a:solidFill>
                <a:round/>
                <a:headEnd/>
                <a:tailEnd/>
              </a:ln>
            </p:spPr>
            <p:txBody>
              <a:bodyPr/>
              <a:lstStyle/>
              <a:p>
                <a:endParaRPr lang="en-US"/>
              </a:p>
            </p:txBody>
          </p:sp>
          <p:sp>
            <p:nvSpPr>
              <p:cNvPr id="34935" name="Line 144"/>
              <p:cNvSpPr>
                <a:spLocks noChangeAspect="1" noChangeShapeType="1"/>
              </p:cNvSpPr>
              <p:nvPr/>
            </p:nvSpPr>
            <p:spPr bwMode="auto">
              <a:xfrm>
                <a:off x="4452" y="5236"/>
                <a:ext cx="392" cy="0"/>
              </a:xfrm>
              <a:prstGeom prst="line">
                <a:avLst/>
              </a:prstGeom>
              <a:noFill/>
              <a:ln w="19050">
                <a:solidFill>
                  <a:schemeClr val="tx1"/>
                </a:solidFill>
                <a:round/>
                <a:headEnd/>
                <a:tailEnd/>
              </a:ln>
            </p:spPr>
            <p:txBody>
              <a:bodyPr/>
              <a:lstStyle/>
              <a:p>
                <a:endParaRPr lang="en-US"/>
              </a:p>
            </p:txBody>
          </p:sp>
        </p:grpSp>
        <p:sp>
          <p:nvSpPr>
            <p:cNvPr id="34877" name="Line 151"/>
            <p:cNvSpPr>
              <a:spLocks noChangeAspect="1" noChangeShapeType="1"/>
            </p:cNvSpPr>
            <p:nvPr/>
          </p:nvSpPr>
          <p:spPr bwMode="auto">
            <a:xfrm>
              <a:off x="3352800" y="3578474"/>
              <a:ext cx="0" cy="688726"/>
            </a:xfrm>
            <a:prstGeom prst="line">
              <a:avLst/>
            </a:prstGeom>
            <a:noFill/>
            <a:ln w="19050">
              <a:solidFill>
                <a:schemeClr val="tx1"/>
              </a:solidFill>
              <a:round/>
              <a:headEnd/>
              <a:tailEnd/>
            </a:ln>
          </p:spPr>
          <p:txBody>
            <a:bodyPr/>
            <a:lstStyle/>
            <a:p>
              <a:endParaRPr lang="en-US"/>
            </a:p>
          </p:txBody>
        </p:sp>
        <p:sp>
          <p:nvSpPr>
            <p:cNvPr id="34878" name="Line 152"/>
            <p:cNvSpPr>
              <a:spLocks noChangeAspect="1" noChangeShapeType="1"/>
            </p:cNvSpPr>
            <p:nvPr/>
          </p:nvSpPr>
          <p:spPr bwMode="auto">
            <a:xfrm>
              <a:off x="3352800" y="5025114"/>
              <a:ext cx="0" cy="452744"/>
            </a:xfrm>
            <a:prstGeom prst="line">
              <a:avLst/>
            </a:prstGeom>
            <a:noFill/>
            <a:ln w="19050">
              <a:solidFill>
                <a:schemeClr val="tx1"/>
              </a:solidFill>
              <a:round/>
              <a:headEnd/>
              <a:tailEnd/>
            </a:ln>
          </p:spPr>
          <p:txBody>
            <a:bodyPr/>
            <a:lstStyle/>
            <a:p>
              <a:endParaRPr lang="en-US"/>
            </a:p>
          </p:txBody>
        </p:sp>
        <p:sp>
          <p:nvSpPr>
            <p:cNvPr id="34879" name="Line 153"/>
            <p:cNvSpPr>
              <a:spLocks noChangeAspect="1" noChangeShapeType="1"/>
            </p:cNvSpPr>
            <p:nvPr/>
          </p:nvSpPr>
          <p:spPr bwMode="auto">
            <a:xfrm>
              <a:off x="3352800" y="2222500"/>
              <a:ext cx="0" cy="396151"/>
            </a:xfrm>
            <a:prstGeom prst="line">
              <a:avLst/>
            </a:prstGeom>
            <a:noFill/>
            <a:ln w="19050">
              <a:solidFill>
                <a:schemeClr val="tx1"/>
              </a:solidFill>
              <a:round/>
              <a:headEnd/>
              <a:tailEnd/>
            </a:ln>
          </p:spPr>
          <p:txBody>
            <a:bodyPr/>
            <a:lstStyle/>
            <a:p>
              <a:endParaRPr lang="en-US"/>
            </a:p>
          </p:txBody>
        </p:sp>
        <p:sp>
          <p:nvSpPr>
            <p:cNvPr id="34880" name="Oval 154"/>
            <p:cNvSpPr>
              <a:spLocks noChangeAspect="1" noChangeArrowheads="1"/>
            </p:cNvSpPr>
            <p:nvPr/>
          </p:nvSpPr>
          <p:spPr bwMode="auto">
            <a:xfrm>
              <a:off x="3321634" y="3937288"/>
              <a:ext cx="56566" cy="56593"/>
            </a:xfrm>
            <a:prstGeom prst="ellipse">
              <a:avLst/>
            </a:prstGeom>
            <a:solidFill>
              <a:srgbClr val="000000"/>
            </a:solidFill>
            <a:ln w="19050">
              <a:solidFill>
                <a:schemeClr val="tx1"/>
              </a:solidFill>
              <a:round/>
              <a:headEnd/>
              <a:tailEnd/>
            </a:ln>
          </p:spPr>
          <p:txBody>
            <a:bodyPr/>
            <a:lstStyle/>
            <a:p>
              <a:pPr defTabSz="457200"/>
              <a:endParaRPr lang="en-US">
                <a:ea typeface="ＭＳ Ｐゴシック" pitchFamily="-107" charset="-128"/>
              </a:endParaRPr>
            </a:p>
          </p:txBody>
        </p:sp>
        <p:sp>
          <p:nvSpPr>
            <p:cNvPr id="34892" name="Line 175"/>
            <p:cNvSpPr>
              <a:spLocks noChangeAspect="1" noChangeShapeType="1"/>
            </p:cNvSpPr>
            <p:nvPr/>
          </p:nvSpPr>
          <p:spPr bwMode="auto">
            <a:xfrm flipH="1">
              <a:off x="5956965" y="3599922"/>
              <a:ext cx="0" cy="688726"/>
            </a:xfrm>
            <a:prstGeom prst="line">
              <a:avLst/>
            </a:prstGeom>
            <a:noFill/>
            <a:ln w="19050">
              <a:solidFill>
                <a:schemeClr val="tx1"/>
              </a:solidFill>
              <a:round/>
              <a:headEnd/>
              <a:tailEnd/>
            </a:ln>
          </p:spPr>
          <p:txBody>
            <a:bodyPr/>
            <a:lstStyle/>
            <a:p>
              <a:endParaRPr lang="en-US"/>
            </a:p>
          </p:txBody>
        </p:sp>
        <p:sp>
          <p:nvSpPr>
            <p:cNvPr id="34893" name="Line 176"/>
            <p:cNvSpPr>
              <a:spLocks noChangeAspect="1" noChangeShapeType="1"/>
            </p:cNvSpPr>
            <p:nvPr/>
          </p:nvSpPr>
          <p:spPr bwMode="auto">
            <a:xfrm flipH="1">
              <a:off x="5947360" y="5033656"/>
              <a:ext cx="0" cy="452744"/>
            </a:xfrm>
            <a:prstGeom prst="line">
              <a:avLst/>
            </a:prstGeom>
            <a:noFill/>
            <a:ln w="19050">
              <a:solidFill>
                <a:schemeClr val="tx1"/>
              </a:solidFill>
              <a:round/>
              <a:headEnd/>
              <a:tailEnd/>
            </a:ln>
          </p:spPr>
          <p:txBody>
            <a:bodyPr/>
            <a:lstStyle/>
            <a:p>
              <a:endParaRPr lang="en-US"/>
            </a:p>
          </p:txBody>
        </p:sp>
        <p:sp>
          <p:nvSpPr>
            <p:cNvPr id="34895" name="Oval 178"/>
            <p:cNvSpPr>
              <a:spLocks noChangeAspect="1" noChangeArrowheads="1"/>
            </p:cNvSpPr>
            <p:nvPr/>
          </p:nvSpPr>
          <p:spPr bwMode="auto">
            <a:xfrm flipH="1">
              <a:off x="5925134" y="3939480"/>
              <a:ext cx="56566" cy="56593"/>
            </a:xfrm>
            <a:prstGeom prst="ellipse">
              <a:avLst/>
            </a:prstGeom>
            <a:solidFill>
              <a:srgbClr val="000000"/>
            </a:solidFill>
            <a:ln w="19050">
              <a:solidFill>
                <a:schemeClr val="tx1"/>
              </a:solidFill>
              <a:round/>
              <a:headEnd/>
              <a:tailEnd/>
            </a:ln>
          </p:spPr>
          <p:txBody>
            <a:bodyPr/>
            <a:lstStyle/>
            <a:p>
              <a:pPr defTabSz="457200"/>
              <a:endParaRPr lang="en-US">
                <a:ea typeface="ＭＳ Ｐゴシック" pitchFamily="-107" charset="-128"/>
              </a:endParaRPr>
            </a:p>
          </p:txBody>
        </p:sp>
        <p:grpSp>
          <p:nvGrpSpPr>
            <p:cNvPr id="4" name="Group 185"/>
            <p:cNvGrpSpPr>
              <a:grpSpLocks noChangeAspect="1"/>
            </p:cNvGrpSpPr>
            <p:nvPr/>
          </p:nvGrpSpPr>
          <p:grpSpPr bwMode="auto">
            <a:xfrm rot="16200000">
              <a:off x="4354481" y="3684409"/>
              <a:ext cx="533896" cy="556057"/>
              <a:chOff x="4983" y="7550"/>
              <a:chExt cx="603" cy="629"/>
            </a:xfrm>
          </p:grpSpPr>
          <p:sp>
            <p:nvSpPr>
              <p:cNvPr id="34912" name="Oval 186"/>
              <p:cNvSpPr>
                <a:spLocks noChangeAspect="1" noChangeArrowheads="1"/>
              </p:cNvSpPr>
              <p:nvPr/>
            </p:nvSpPr>
            <p:spPr bwMode="auto">
              <a:xfrm>
                <a:off x="4983" y="7583"/>
                <a:ext cx="603" cy="563"/>
              </a:xfrm>
              <a:prstGeom prst="ellipse">
                <a:avLst/>
              </a:prstGeom>
              <a:solidFill>
                <a:srgbClr val="FFFFFF"/>
              </a:solidFill>
              <a:ln w="19050">
                <a:solidFill>
                  <a:schemeClr val="tx1"/>
                </a:solidFill>
                <a:round/>
                <a:headEnd/>
                <a:tailEnd/>
              </a:ln>
            </p:spPr>
            <p:txBody>
              <a:bodyPr/>
              <a:lstStyle/>
              <a:p>
                <a:pPr defTabSz="457200"/>
                <a:endParaRPr lang="en-US">
                  <a:ea typeface="ＭＳ Ｐゴシック" pitchFamily="-107" charset="-128"/>
                </a:endParaRPr>
              </a:p>
            </p:txBody>
          </p:sp>
          <p:sp>
            <p:nvSpPr>
              <p:cNvPr id="34913" name="Rectangle 187"/>
              <p:cNvSpPr>
                <a:spLocks noChangeAspect="1" noChangeArrowheads="1"/>
              </p:cNvSpPr>
              <p:nvPr/>
            </p:nvSpPr>
            <p:spPr bwMode="auto">
              <a:xfrm>
                <a:off x="5217" y="7550"/>
                <a:ext cx="134" cy="33"/>
              </a:xfrm>
              <a:prstGeom prst="rect">
                <a:avLst/>
              </a:prstGeom>
              <a:solidFill>
                <a:srgbClr val="FFFFFF"/>
              </a:solidFill>
              <a:ln w="19050">
                <a:solidFill>
                  <a:schemeClr val="tx1"/>
                </a:solidFill>
                <a:miter lim="800000"/>
                <a:headEnd/>
                <a:tailEnd/>
              </a:ln>
            </p:spPr>
            <p:txBody>
              <a:bodyPr/>
              <a:lstStyle/>
              <a:p>
                <a:pPr defTabSz="457200"/>
                <a:endParaRPr lang="en-US">
                  <a:ea typeface="ＭＳ Ｐゴシック" pitchFamily="-107" charset="-128"/>
                </a:endParaRPr>
              </a:p>
            </p:txBody>
          </p:sp>
          <p:sp>
            <p:nvSpPr>
              <p:cNvPr id="34914" name="Rectangle 188"/>
              <p:cNvSpPr>
                <a:spLocks noChangeAspect="1" noChangeArrowheads="1"/>
              </p:cNvSpPr>
              <p:nvPr/>
            </p:nvSpPr>
            <p:spPr bwMode="auto">
              <a:xfrm>
                <a:off x="5217" y="8146"/>
                <a:ext cx="134" cy="33"/>
              </a:xfrm>
              <a:prstGeom prst="rect">
                <a:avLst/>
              </a:prstGeom>
              <a:solidFill>
                <a:srgbClr val="FFFFFF"/>
              </a:solidFill>
              <a:ln w="19050">
                <a:solidFill>
                  <a:schemeClr val="tx1"/>
                </a:solidFill>
                <a:miter lim="800000"/>
                <a:headEnd/>
                <a:tailEnd/>
              </a:ln>
            </p:spPr>
            <p:txBody>
              <a:bodyPr/>
              <a:lstStyle/>
              <a:p>
                <a:pPr defTabSz="457200"/>
                <a:endParaRPr lang="en-US">
                  <a:ea typeface="ＭＳ Ｐゴシック" pitchFamily="-107" charset="-128"/>
                </a:endParaRPr>
              </a:p>
            </p:txBody>
          </p:sp>
        </p:grpSp>
        <p:grpSp>
          <p:nvGrpSpPr>
            <p:cNvPr id="5" name="Group 128"/>
            <p:cNvGrpSpPr/>
            <p:nvPr/>
          </p:nvGrpSpPr>
          <p:grpSpPr>
            <a:xfrm>
              <a:off x="3048000" y="2627834"/>
              <a:ext cx="302042" cy="360914"/>
              <a:chOff x="3077958" y="2627834"/>
              <a:chExt cx="302042" cy="360914"/>
            </a:xfrm>
          </p:grpSpPr>
          <p:grpSp>
            <p:nvGrpSpPr>
              <p:cNvPr id="6" name="Group 127"/>
              <p:cNvGrpSpPr>
                <a:grpSpLocks noChangeAspect="1"/>
              </p:cNvGrpSpPr>
              <p:nvPr/>
            </p:nvGrpSpPr>
            <p:grpSpPr bwMode="auto">
              <a:xfrm rot="5400000">
                <a:off x="3048522" y="2657270"/>
                <a:ext cx="360914" cy="302042"/>
                <a:chOff x="3107" y="4983"/>
                <a:chExt cx="536" cy="448"/>
              </a:xfrm>
            </p:grpSpPr>
            <p:sp>
              <p:nvSpPr>
                <p:cNvPr id="34936" name="Line 128"/>
                <p:cNvSpPr>
                  <a:spLocks noChangeAspect="1" noChangeShapeType="1"/>
                </p:cNvSpPr>
                <p:nvPr/>
              </p:nvSpPr>
              <p:spPr bwMode="auto">
                <a:xfrm flipH="1">
                  <a:off x="3141" y="5157"/>
                  <a:ext cx="469" cy="0"/>
                </a:xfrm>
                <a:prstGeom prst="line">
                  <a:avLst/>
                </a:prstGeom>
                <a:noFill/>
                <a:ln w="19050">
                  <a:solidFill>
                    <a:schemeClr val="tx1"/>
                  </a:solidFill>
                  <a:round/>
                  <a:headEnd/>
                  <a:tailEnd/>
                </a:ln>
              </p:spPr>
              <p:txBody>
                <a:bodyPr/>
                <a:lstStyle/>
                <a:p>
                  <a:endParaRPr lang="en-US"/>
                </a:p>
              </p:txBody>
            </p:sp>
            <p:sp>
              <p:nvSpPr>
                <p:cNvPr id="34937" name="Line 129"/>
                <p:cNvSpPr>
                  <a:spLocks noChangeAspect="1" noChangeShapeType="1"/>
                </p:cNvSpPr>
                <p:nvPr/>
              </p:nvSpPr>
              <p:spPr bwMode="auto">
                <a:xfrm flipH="1">
                  <a:off x="3494" y="4983"/>
                  <a:ext cx="149" cy="168"/>
                </a:xfrm>
                <a:prstGeom prst="line">
                  <a:avLst/>
                </a:prstGeom>
                <a:noFill/>
                <a:ln w="19050">
                  <a:solidFill>
                    <a:schemeClr val="tx1"/>
                  </a:solidFill>
                  <a:round/>
                  <a:headEnd/>
                  <a:tailEnd/>
                </a:ln>
              </p:spPr>
              <p:txBody>
                <a:bodyPr/>
                <a:lstStyle/>
                <a:p>
                  <a:endParaRPr lang="en-US"/>
                </a:p>
              </p:txBody>
            </p:sp>
            <p:sp>
              <p:nvSpPr>
                <p:cNvPr id="34938" name="Line 130"/>
                <p:cNvSpPr>
                  <a:spLocks noChangeAspect="1" noChangeShapeType="1"/>
                </p:cNvSpPr>
                <p:nvPr/>
              </p:nvSpPr>
              <p:spPr bwMode="auto">
                <a:xfrm>
                  <a:off x="3107" y="4983"/>
                  <a:ext cx="149" cy="168"/>
                </a:xfrm>
                <a:prstGeom prst="line">
                  <a:avLst/>
                </a:prstGeom>
                <a:noFill/>
                <a:ln w="19050">
                  <a:solidFill>
                    <a:schemeClr val="tx1"/>
                  </a:solidFill>
                  <a:round/>
                  <a:headEnd/>
                  <a:tailEnd/>
                </a:ln>
              </p:spPr>
              <p:txBody>
                <a:bodyPr/>
                <a:lstStyle/>
                <a:p>
                  <a:endParaRPr lang="en-US"/>
                </a:p>
              </p:txBody>
            </p:sp>
            <p:sp>
              <p:nvSpPr>
                <p:cNvPr id="34939" name="Line 131"/>
                <p:cNvSpPr>
                  <a:spLocks noChangeAspect="1" noChangeShapeType="1"/>
                </p:cNvSpPr>
                <p:nvPr/>
              </p:nvSpPr>
              <p:spPr bwMode="auto">
                <a:xfrm flipH="1">
                  <a:off x="3141" y="5211"/>
                  <a:ext cx="469" cy="0"/>
                </a:xfrm>
                <a:prstGeom prst="line">
                  <a:avLst/>
                </a:prstGeom>
                <a:noFill/>
                <a:ln w="19050">
                  <a:solidFill>
                    <a:schemeClr val="tx1"/>
                  </a:solidFill>
                  <a:round/>
                  <a:headEnd/>
                  <a:tailEnd/>
                </a:ln>
              </p:spPr>
              <p:txBody>
                <a:bodyPr/>
                <a:lstStyle/>
                <a:p>
                  <a:endParaRPr lang="en-US"/>
                </a:p>
              </p:txBody>
            </p:sp>
            <p:sp>
              <p:nvSpPr>
                <p:cNvPr id="34940" name="Line 132"/>
                <p:cNvSpPr>
                  <a:spLocks noChangeAspect="1" noChangeShapeType="1"/>
                </p:cNvSpPr>
                <p:nvPr/>
              </p:nvSpPr>
              <p:spPr bwMode="auto">
                <a:xfrm>
                  <a:off x="3362" y="5220"/>
                  <a:ext cx="0" cy="211"/>
                </a:xfrm>
                <a:prstGeom prst="line">
                  <a:avLst/>
                </a:prstGeom>
                <a:noFill/>
                <a:ln w="19050">
                  <a:solidFill>
                    <a:schemeClr val="tx1"/>
                  </a:solidFill>
                  <a:round/>
                  <a:headEnd/>
                  <a:tailEnd/>
                </a:ln>
              </p:spPr>
              <p:txBody>
                <a:bodyPr/>
                <a:lstStyle/>
                <a:p>
                  <a:endParaRPr lang="en-US"/>
                </a:p>
              </p:txBody>
            </p:sp>
          </p:grpSp>
          <p:grpSp>
            <p:nvGrpSpPr>
              <p:cNvPr id="7" name="Group 190"/>
              <p:cNvGrpSpPr>
                <a:grpSpLocks noChangeAspect="1"/>
              </p:cNvGrpSpPr>
              <p:nvPr/>
            </p:nvGrpSpPr>
            <p:grpSpPr bwMode="auto">
              <a:xfrm>
                <a:off x="3295151" y="2909198"/>
                <a:ext cx="59768" cy="59796"/>
                <a:chOff x="3514" y="7056"/>
                <a:chExt cx="56" cy="56"/>
              </a:xfrm>
            </p:grpSpPr>
            <p:sp>
              <p:nvSpPr>
                <p:cNvPr id="34910" name="Line 191"/>
                <p:cNvSpPr>
                  <a:spLocks noChangeAspect="1" noChangeShapeType="1"/>
                </p:cNvSpPr>
                <p:nvPr/>
              </p:nvSpPr>
              <p:spPr bwMode="auto">
                <a:xfrm>
                  <a:off x="3556" y="7056"/>
                  <a:ext cx="14" cy="56"/>
                </a:xfrm>
                <a:prstGeom prst="line">
                  <a:avLst/>
                </a:prstGeom>
                <a:noFill/>
                <a:ln w="19050">
                  <a:solidFill>
                    <a:schemeClr val="tx1"/>
                  </a:solidFill>
                  <a:round/>
                  <a:headEnd/>
                  <a:tailEnd/>
                </a:ln>
              </p:spPr>
              <p:txBody>
                <a:bodyPr/>
                <a:lstStyle/>
                <a:p>
                  <a:endParaRPr lang="en-US"/>
                </a:p>
              </p:txBody>
            </p:sp>
            <p:sp>
              <p:nvSpPr>
                <p:cNvPr id="34911" name="Line 192"/>
                <p:cNvSpPr>
                  <a:spLocks noChangeAspect="1" noChangeShapeType="1"/>
                </p:cNvSpPr>
                <p:nvPr/>
              </p:nvSpPr>
              <p:spPr bwMode="auto">
                <a:xfrm>
                  <a:off x="3514" y="7098"/>
                  <a:ext cx="56" cy="14"/>
                </a:xfrm>
                <a:prstGeom prst="line">
                  <a:avLst/>
                </a:prstGeom>
                <a:noFill/>
                <a:ln w="19050">
                  <a:solidFill>
                    <a:schemeClr val="tx1"/>
                  </a:solidFill>
                  <a:round/>
                  <a:headEnd/>
                  <a:tailEnd/>
                </a:ln>
              </p:spPr>
              <p:txBody>
                <a:bodyPr/>
                <a:lstStyle/>
                <a:p>
                  <a:endParaRPr lang="en-US"/>
                </a:p>
              </p:txBody>
            </p:sp>
          </p:grpSp>
        </p:grpSp>
        <p:grpSp>
          <p:nvGrpSpPr>
            <p:cNvPr id="8" name="Group 125"/>
            <p:cNvGrpSpPr/>
            <p:nvPr/>
          </p:nvGrpSpPr>
          <p:grpSpPr>
            <a:xfrm>
              <a:off x="3051292" y="4646218"/>
              <a:ext cx="301508" cy="361447"/>
              <a:chOff x="3086496" y="3692957"/>
              <a:chExt cx="301508" cy="361447"/>
            </a:xfrm>
          </p:grpSpPr>
          <p:sp>
            <p:nvSpPr>
              <p:cNvPr id="34867" name="Line 133"/>
              <p:cNvSpPr>
                <a:spLocks noChangeAspect="1" noChangeShapeType="1"/>
              </p:cNvSpPr>
              <p:nvPr/>
            </p:nvSpPr>
            <p:spPr bwMode="auto">
              <a:xfrm rot="5400000" flipH="1">
                <a:off x="3112570" y="3874482"/>
                <a:ext cx="314999" cy="0"/>
              </a:xfrm>
              <a:prstGeom prst="line">
                <a:avLst/>
              </a:prstGeom>
              <a:noFill/>
              <a:ln w="19050">
                <a:solidFill>
                  <a:schemeClr val="tx1"/>
                </a:solidFill>
                <a:round/>
                <a:headEnd/>
                <a:tailEnd/>
              </a:ln>
            </p:spPr>
            <p:txBody>
              <a:bodyPr/>
              <a:lstStyle/>
              <a:p>
                <a:endParaRPr lang="en-US"/>
              </a:p>
            </p:txBody>
          </p:sp>
          <p:sp>
            <p:nvSpPr>
              <p:cNvPr id="34868" name="Line 134"/>
              <p:cNvSpPr>
                <a:spLocks noChangeAspect="1" noChangeShapeType="1"/>
              </p:cNvSpPr>
              <p:nvPr/>
            </p:nvSpPr>
            <p:spPr bwMode="auto">
              <a:xfrm rot="5400000" flipH="1">
                <a:off x="3281252" y="3948186"/>
                <a:ext cx="99305" cy="113132"/>
              </a:xfrm>
              <a:prstGeom prst="line">
                <a:avLst/>
              </a:prstGeom>
              <a:noFill/>
              <a:ln w="19050">
                <a:solidFill>
                  <a:schemeClr val="tx1"/>
                </a:solidFill>
                <a:round/>
                <a:headEnd/>
                <a:tailEnd/>
              </a:ln>
            </p:spPr>
            <p:txBody>
              <a:bodyPr/>
              <a:lstStyle/>
              <a:p>
                <a:endParaRPr lang="en-US"/>
              </a:p>
            </p:txBody>
          </p:sp>
          <p:sp>
            <p:nvSpPr>
              <p:cNvPr id="34869" name="Line 135"/>
              <p:cNvSpPr>
                <a:spLocks noChangeAspect="1" noChangeShapeType="1"/>
              </p:cNvSpPr>
              <p:nvPr/>
            </p:nvSpPr>
            <p:spPr bwMode="auto">
              <a:xfrm rot="5400000">
                <a:off x="3281252" y="3686577"/>
                <a:ext cx="100372" cy="113132"/>
              </a:xfrm>
              <a:prstGeom prst="line">
                <a:avLst/>
              </a:prstGeom>
              <a:noFill/>
              <a:ln w="19050">
                <a:solidFill>
                  <a:schemeClr val="tx1"/>
                </a:solidFill>
                <a:round/>
                <a:headEnd/>
                <a:tailEnd/>
              </a:ln>
            </p:spPr>
            <p:txBody>
              <a:bodyPr/>
              <a:lstStyle/>
              <a:p>
                <a:endParaRPr lang="en-US"/>
              </a:p>
            </p:txBody>
          </p:sp>
          <p:sp>
            <p:nvSpPr>
              <p:cNvPr id="34870" name="Line 136"/>
              <p:cNvSpPr>
                <a:spLocks noChangeAspect="1" noChangeShapeType="1"/>
              </p:cNvSpPr>
              <p:nvPr/>
            </p:nvSpPr>
            <p:spPr bwMode="auto">
              <a:xfrm rot="5400000" flipH="1">
                <a:off x="3076282" y="3874482"/>
                <a:ext cx="314999" cy="0"/>
              </a:xfrm>
              <a:prstGeom prst="line">
                <a:avLst/>
              </a:prstGeom>
              <a:noFill/>
              <a:ln w="19050">
                <a:solidFill>
                  <a:schemeClr val="tx1"/>
                </a:solidFill>
                <a:round/>
                <a:headEnd/>
                <a:tailEnd/>
              </a:ln>
            </p:spPr>
            <p:txBody>
              <a:bodyPr/>
              <a:lstStyle/>
              <a:p>
                <a:endParaRPr lang="en-US"/>
              </a:p>
            </p:txBody>
          </p:sp>
          <p:sp>
            <p:nvSpPr>
              <p:cNvPr id="34871" name="Line 137"/>
              <p:cNvSpPr>
                <a:spLocks noChangeAspect="1" noChangeShapeType="1"/>
              </p:cNvSpPr>
              <p:nvPr/>
            </p:nvSpPr>
            <p:spPr bwMode="auto">
              <a:xfrm rot="5400000">
                <a:off x="3157471" y="3793363"/>
                <a:ext cx="0" cy="141949"/>
              </a:xfrm>
              <a:prstGeom prst="line">
                <a:avLst/>
              </a:prstGeom>
              <a:noFill/>
              <a:ln w="19050">
                <a:solidFill>
                  <a:schemeClr val="tx1"/>
                </a:solidFill>
                <a:round/>
                <a:headEnd/>
                <a:tailEnd/>
              </a:ln>
            </p:spPr>
            <p:txBody>
              <a:bodyPr/>
              <a:lstStyle/>
              <a:p>
                <a:endParaRPr lang="en-US"/>
              </a:p>
            </p:txBody>
          </p:sp>
          <p:grpSp>
            <p:nvGrpSpPr>
              <p:cNvPr id="9" name="Group 193"/>
              <p:cNvGrpSpPr>
                <a:grpSpLocks noChangeAspect="1"/>
              </p:cNvGrpSpPr>
              <p:nvPr/>
            </p:nvGrpSpPr>
            <p:grpSpPr bwMode="auto">
              <a:xfrm>
                <a:off x="3295151" y="3970583"/>
                <a:ext cx="59768" cy="59796"/>
                <a:chOff x="3514" y="7056"/>
                <a:chExt cx="56" cy="56"/>
              </a:xfrm>
            </p:grpSpPr>
            <p:sp>
              <p:nvSpPr>
                <p:cNvPr id="34908" name="Line 194"/>
                <p:cNvSpPr>
                  <a:spLocks noChangeAspect="1" noChangeShapeType="1"/>
                </p:cNvSpPr>
                <p:nvPr/>
              </p:nvSpPr>
              <p:spPr bwMode="auto">
                <a:xfrm>
                  <a:off x="3556" y="7056"/>
                  <a:ext cx="14" cy="56"/>
                </a:xfrm>
                <a:prstGeom prst="line">
                  <a:avLst/>
                </a:prstGeom>
                <a:noFill/>
                <a:ln w="19050">
                  <a:solidFill>
                    <a:schemeClr val="tx1"/>
                  </a:solidFill>
                  <a:round/>
                  <a:headEnd/>
                  <a:tailEnd/>
                </a:ln>
              </p:spPr>
              <p:txBody>
                <a:bodyPr/>
                <a:lstStyle/>
                <a:p>
                  <a:endParaRPr lang="en-US"/>
                </a:p>
              </p:txBody>
            </p:sp>
            <p:sp>
              <p:nvSpPr>
                <p:cNvPr id="34909" name="Line 195"/>
                <p:cNvSpPr>
                  <a:spLocks noChangeAspect="1" noChangeShapeType="1"/>
                </p:cNvSpPr>
                <p:nvPr/>
              </p:nvSpPr>
              <p:spPr bwMode="auto">
                <a:xfrm>
                  <a:off x="3514" y="7098"/>
                  <a:ext cx="56" cy="14"/>
                </a:xfrm>
                <a:prstGeom prst="line">
                  <a:avLst/>
                </a:prstGeom>
                <a:noFill/>
                <a:ln w="19050">
                  <a:solidFill>
                    <a:schemeClr val="tx1"/>
                  </a:solidFill>
                  <a:round/>
                  <a:headEnd/>
                  <a:tailEnd/>
                </a:ln>
              </p:spPr>
              <p:txBody>
                <a:bodyPr/>
                <a:lstStyle/>
                <a:p>
                  <a:endParaRPr lang="en-US"/>
                </a:p>
              </p:txBody>
            </p:sp>
          </p:grpSp>
        </p:grpSp>
        <p:grpSp>
          <p:nvGrpSpPr>
            <p:cNvPr id="10" name="Group 127"/>
            <p:cNvGrpSpPr/>
            <p:nvPr/>
          </p:nvGrpSpPr>
          <p:grpSpPr>
            <a:xfrm>
              <a:off x="5959837" y="2590800"/>
              <a:ext cx="317548" cy="360914"/>
              <a:chOff x="5951592" y="2636376"/>
              <a:chExt cx="317548" cy="360914"/>
            </a:xfrm>
          </p:grpSpPr>
          <p:grpSp>
            <p:nvGrpSpPr>
              <p:cNvPr id="11" name="Group 156"/>
              <p:cNvGrpSpPr>
                <a:grpSpLocks noChangeAspect="1"/>
              </p:cNvGrpSpPr>
              <p:nvPr/>
            </p:nvGrpSpPr>
            <p:grpSpPr bwMode="auto">
              <a:xfrm rot="16200000" flipH="1">
                <a:off x="5929909" y="2658059"/>
                <a:ext cx="360914" cy="317548"/>
                <a:chOff x="3107" y="4960"/>
                <a:chExt cx="536" cy="471"/>
              </a:xfrm>
            </p:grpSpPr>
            <p:sp>
              <p:nvSpPr>
                <p:cNvPr id="34923" name="Line 157"/>
                <p:cNvSpPr>
                  <a:spLocks noChangeAspect="1" noChangeShapeType="1"/>
                </p:cNvSpPr>
                <p:nvPr/>
              </p:nvSpPr>
              <p:spPr bwMode="auto">
                <a:xfrm flipH="1">
                  <a:off x="3141" y="5157"/>
                  <a:ext cx="469" cy="0"/>
                </a:xfrm>
                <a:prstGeom prst="line">
                  <a:avLst/>
                </a:prstGeom>
                <a:noFill/>
                <a:ln w="19050">
                  <a:solidFill>
                    <a:schemeClr val="tx1"/>
                  </a:solidFill>
                  <a:round/>
                  <a:headEnd/>
                  <a:tailEnd/>
                </a:ln>
              </p:spPr>
              <p:txBody>
                <a:bodyPr/>
                <a:lstStyle/>
                <a:p>
                  <a:endParaRPr lang="en-US"/>
                </a:p>
              </p:txBody>
            </p:sp>
            <p:sp>
              <p:nvSpPr>
                <p:cNvPr id="34924" name="Line 158"/>
                <p:cNvSpPr>
                  <a:spLocks noChangeAspect="1" noChangeShapeType="1"/>
                </p:cNvSpPr>
                <p:nvPr/>
              </p:nvSpPr>
              <p:spPr bwMode="auto">
                <a:xfrm flipH="1">
                  <a:off x="3494" y="4960"/>
                  <a:ext cx="149" cy="168"/>
                </a:xfrm>
                <a:prstGeom prst="line">
                  <a:avLst/>
                </a:prstGeom>
                <a:noFill/>
                <a:ln w="19050">
                  <a:solidFill>
                    <a:schemeClr val="tx1"/>
                  </a:solidFill>
                  <a:round/>
                  <a:headEnd/>
                  <a:tailEnd/>
                </a:ln>
              </p:spPr>
              <p:txBody>
                <a:bodyPr/>
                <a:lstStyle/>
                <a:p>
                  <a:endParaRPr lang="en-US"/>
                </a:p>
              </p:txBody>
            </p:sp>
            <p:sp>
              <p:nvSpPr>
                <p:cNvPr id="34925" name="Line 159"/>
                <p:cNvSpPr>
                  <a:spLocks noChangeAspect="1" noChangeShapeType="1"/>
                </p:cNvSpPr>
                <p:nvPr/>
              </p:nvSpPr>
              <p:spPr bwMode="auto">
                <a:xfrm>
                  <a:off x="3107" y="4960"/>
                  <a:ext cx="149" cy="168"/>
                </a:xfrm>
                <a:prstGeom prst="line">
                  <a:avLst/>
                </a:prstGeom>
                <a:noFill/>
                <a:ln w="19050">
                  <a:solidFill>
                    <a:schemeClr val="tx1"/>
                  </a:solidFill>
                  <a:round/>
                  <a:headEnd/>
                  <a:tailEnd/>
                </a:ln>
              </p:spPr>
              <p:txBody>
                <a:bodyPr/>
                <a:lstStyle/>
                <a:p>
                  <a:endParaRPr lang="en-US"/>
                </a:p>
              </p:txBody>
            </p:sp>
            <p:sp>
              <p:nvSpPr>
                <p:cNvPr id="34926" name="Line 160"/>
                <p:cNvSpPr>
                  <a:spLocks noChangeAspect="1" noChangeShapeType="1"/>
                </p:cNvSpPr>
                <p:nvPr/>
              </p:nvSpPr>
              <p:spPr bwMode="auto">
                <a:xfrm flipH="1">
                  <a:off x="3141" y="5211"/>
                  <a:ext cx="469" cy="0"/>
                </a:xfrm>
                <a:prstGeom prst="line">
                  <a:avLst/>
                </a:prstGeom>
                <a:noFill/>
                <a:ln w="19050">
                  <a:solidFill>
                    <a:schemeClr val="tx1"/>
                  </a:solidFill>
                  <a:round/>
                  <a:headEnd/>
                  <a:tailEnd/>
                </a:ln>
              </p:spPr>
              <p:txBody>
                <a:bodyPr/>
                <a:lstStyle/>
                <a:p>
                  <a:endParaRPr lang="en-US"/>
                </a:p>
              </p:txBody>
            </p:sp>
            <p:sp>
              <p:nvSpPr>
                <p:cNvPr id="34927" name="Line 161"/>
                <p:cNvSpPr>
                  <a:spLocks noChangeAspect="1" noChangeShapeType="1"/>
                </p:cNvSpPr>
                <p:nvPr/>
              </p:nvSpPr>
              <p:spPr bwMode="auto">
                <a:xfrm>
                  <a:off x="3362" y="5220"/>
                  <a:ext cx="0" cy="211"/>
                </a:xfrm>
                <a:prstGeom prst="line">
                  <a:avLst/>
                </a:prstGeom>
                <a:noFill/>
                <a:ln w="19050">
                  <a:solidFill>
                    <a:schemeClr val="tx1"/>
                  </a:solidFill>
                  <a:round/>
                  <a:headEnd/>
                  <a:tailEnd/>
                </a:ln>
              </p:spPr>
              <p:txBody>
                <a:bodyPr/>
                <a:lstStyle/>
                <a:p>
                  <a:endParaRPr lang="en-US"/>
                </a:p>
              </p:txBody>
            </p:sp>
          </p:grpSp>
          <p:grpSp>
            <p:nvGrpSpPr>
              <p:cNvPr id="12" name="Group 196"/>
              <p:cNvGrpSpPr>
                <a:grpSpLocks noChangeAspect="1"/>
              </p:cNvGrpSpPr>
              <p:nvPr/>
            </p:nvGrpSpPr>
            <p:grpSpPr bwMode="auto">
              <a:xfrm flipH="1">
                <a:off x="5969773" y="2924147"/>
                <a:ext cx="59768" cy="59796"/>
                <a:chOff x="3528" y="7056"/>
                <a:chExt cx="56" cy="56"/>
              </a:xfrm>
            </p:grpSpPr>
            <p:sp>
              <p:nvSpPr>
                <p:cNvPr id="34906" name="Line 197"/>
                <p:cNvSpPr>
                  <a:spLocks noChangeAspect="1" noChangeShapeType="1"/>
                </p:cNvSpPr>
                <p:nvPr/>
              </p:nvSpPr>
              <p:spPr bwMode="auto">
                <a:xfrm>
                  <a:off x="3556" y="7056"/>
                  <a:ext cx="14" cy="56"/>
                </a:xfrm>
                <a:prstGeom prst="line">
                  <a:avLst/>
                </a:prstGeom>
                <a:noFill/>
                <a:ln w="19050">
                  <a:solidFill>
                    <a:schemeClr val="tx1"/>
                  </a:solidFill>
                  <a:round/>
                  <a:headEnd/>
                  <a:tailEnd/>
                </a:ln>
              </p:spPr>
              <p:txBody>
                <a:bodyPr/>
                <a:lstStyle/>
                <a:p>
                  <a:endParaRPr lang="en-US"/>
                </a:p>
              </p:txBody>
            </p:sp>
            <p:sp>
              <p:nvSpPr>
                <p:cNvPr id="34907" name="Line 198"/>
                <p:cNvSpPr>
                  <a:spLocks noChangeAspect="1" noChangeShapeType="1"/>
                </p:cNvSpPr>
                <p:nvPr/>
              </p:nvSpPr>
              <p:spPr bwMode="auto">
                <a:xfrm>
                  <a:off x="3528" y="7098"/>
                  <a:ext cx="56" cy="14"/>
                </a:xfrm>
                <a:prstGeom prst="line">
                  <a:avLst/>
                </a:prstGeom>
                <a:noFill/>
                <a:ln w="19050">
                  <a:solidFill>
                    <a:schemeClr val="tx1"/>
                  </a:solidFill>
                  <a:round/>
                  <a:headEnd/>
                  <a:tailEnd/>
                </a:ln>
              </p:spPr>
              <p:txBody>
                <a:bodyPr/>
                <a:lstStyle/>
                <a:p>
                  <a:endParaRPr lang="en-US"/>
                </a:p>
              </p:txBody>
            </p:sp>
          </p:grpSp>
        </p:grpSp>
        <p:grpSp>
          <p:nvGrpSpPr>
            <p:cNvPr id="13" name="Group 126"/>
            <p:cNvGrpSpPr/>
            <p:nvPr/>
          </p:nvGrpSpPr>
          <p:grpSpPr>
            <a:xfrm>
              <a:off x="5956432" y="4673810"/>
              <a:ext cx="304176" cy="361447"/>
              <a:chOff x="5956432" y="3701499"/>
              <a:chExt cx="304176" cy="361447"/>
            </a:xfrm>
          </p:grpSpPr>
          <p:sp>
            <p:nvSpPr>
              <p:cNvPr id="34883" name="Line 162"/>
              <p:cNvSpPr>
                <a:spLocks noChangeAspect="1" noChangeShapeType="1"/>
              </p:cNvSpPr>
              <p:nvPr/>
            </p:nvSpPr>
            <p:spPr bwMode="auto">
              <a:xfrm rot="16200000">
                <a:off x="5917401" y="3883024"/>
                <a:ext cx="316066" cy="0"/>
              </a:xfrm>
              <a:prstGeom prst="line">
                <a:avLst/>
              </a:prstGeom>
              <a:noFill/>
              <a:ln w="19050">
                <a:solidFill>
                  <a:schemeClr val="tx1"/>
                </a:solidFill>
                <a:round/>
                <a:headEnd/>
                <a:tailEnd/>
              </a:ln>
            </p:spPr>
            <p:txBody>
              <a:bodyPr/>
              <a:lstStyle/>
              <a:p>
                <a:endParaRPr lang="en-US"/>
              </a:p>
            </p:txBody>
          </p:sp>
          <p:sp>
            <p:nvSpPr>
              <p:cNvPr id="34884" name="Line 163"/>
              <p:cNvSpPr>
                <a:spLocks noChangeAspect="1" noChangeShapeType="1"/>
              </p:cNvSpPr>
              <p:nvPr/>
            </p:nvSpPr>
            <p:spPr bwMode="auto">
              <a:xfrm rot="16200000">
                <a:off x="5963345" y="3956728"/>
                <a:ext cx="99305" cy="113132"/>
              </a:xfrm>
              <a:prstGeom prst="line">
                <a:avLst/>
              </a:prstGeom>
              <a:noFill/>
              <a:ln w="19050">
                <a:solidFill>
                  <a:schemeClr val="tx1"/>
                </a:solidFill>
                <a:round/>
                <a:headEnd/>
                <a:tailEnd/>
              </a:ln>
            </p:spPr>
            <p:txBody>
              <a:bodyPr/>
              <a:lstStyle/>
              <a:p>
                <a:endParaRPr lang="en-US"/>
              </a:p>
            </p:txBody>
          </p:sp>
          <p:sp>
            <p:nvSpPr>
              <p:cNvPr id="34885" name="Line 164"/>
              <p:cNvSpPr>
                <a:spLocks noChangeAspect="1" noChangeShapeType="1"/>
              </p:cNvSpPr>
              <p:nvPr/>
            </p:nvSpPr>
            <p:spPr bwMode="auto">
              <a:xfrm rot="16200000" flipH="1">
                <a:off x="5963345" y="3695119"/>
                <a:ext cx="100372" cy="113132"/>
              </a:xfrm>
              <a:prstGeom prst="line">
                <a:avLst/>
              </a:prstGeom>
              <a:noFill/>
              <a:ln w="19050">
                <a:solidFill>
                  <a:schemeClr val="tx1"/>
                </a:solidFill>
                <a:round/>
                <a:headEnd/>
                <a:tailEnd/>
              </a:ln>
            </p:spPr>
            <p:txBody>
              <a:bodyPr/>
              <a:lstStyle/>
              <a:p>
                <a:endParaRPr lang="en-US"/>
              </a:p>
            </p:txBody>
          </p:sp>
          <p:sp>
            <p:nvSpPr>
              <p:cNvPr id="34886" name="Line 165"/>
              <p:cNvSpPr>
                <a:spLocks noChangeAspect="1" noChangeShapeType="1"/>
              </p:cNvSpPr>
              <p:nvPr/>
            </p:nvSpPr>
            <p:spPr bwMode="auto">
              <a:xfrm rot="16200000">
                <a:off x="5953689" y="3883024"/>
                <a:ext cx="316066" cy="0"/>
              </a:xfrm>
              <a:prstGeom prst="line">
                <a:avLst/>
              </a:prstGeom>
              <a:noFill/>
              <a:ln w="19050">
                <a:solidFill>
                  <a:schemeClr val="tx1"/>
                </a:solidFill>
                <a:round/>
                <a:headEnd/>
                <a:tailEnd/>
              </a:ln>
            </p:spPr>
            <p:txBody>
              <a:bodyPr/>
              <a:lstStyle/>
              <a:p>
                <a:endParaRPr lang="en-US"/>
              </a:p>
            </p:txBody>
          </p:sp>
          <p:sp>
            <p:nvSpPr>
              <p:cNvPr id="34887" name="Line 166"/>
              <p:cNvSpPr>
                <a:spLocks noChangeAspect="1" noChangeShapeType="1"/>
              </p:cNvSpPr>
              <p:nvPr/>
            </p:nvSpPr>
            <p:spPr bwMode="auto">
              <a:xfrm rot="16200000" flipH="1">
                <a:off x="6189634" y="3801905"/>
                <a:ext cx="0" cy="141949"/>
              </a:xfrm>
              <a:prstGeom prst="line">
                <a:avLst/>
              </a:prstGeom>
              <a:noFill/>
              <a:ln w="19050">
                <a:solidFill>
                  <a:schemeClr val="tx1"/>
                </a:solidFill>
                <a:round/>
                <a:headEnd/>
                <a:tailEnd/>
              </a:ln>
            </p:spPr>
            <p:txBody>
              <a:bodyPr/>
              <a:lstStyle/>
              <a:p>
                <a:endParaRPr lang="en-US"/>
              </a:p>
            </p:txBody>
          </p:sp>
          <p:grpSp>
            <p:nvGrpSpPr>
              <p:cNvPr id="14" name="Group 199"/>
              <p:cNvGrpSpPr>
                <a:grpSpLocks noChangeAspect="1"/>
              </p:cNvGrpSpPr>
              <p:nvPr/>
            </p:nvGrpSpPr>
            <p:grpSpPr bwMode="auto">
              <a:xfrm flipH="1">
                <a:off x="5984715" y="3985532"/>
                <a:ext cx="59768" cy="59796"/>
                <a:chOff x="3514" y="7056"/>
                <a:chExt cx="56" cy="56"/>
              </a:xfrm>
            </p:grpSpPr>
            <p:sp>
              <p:nvSpPr>
                <p:cNvPr id="34904" name="Line 200"/>
                <p:cNvSpPr>
                  <a:spLocks noChangeAspect="1" noChangeShapeType="1"/>
                </p:cNvSpPr>
                <p:nvPr/>
              </p:nvSpPr>
              <p:spPr bwMode="auto">
                <a:xfrm>
                  <a:off x="3556" y="7056"/>
                  <a:ext cx="14" cy="56"/>
                </a:xfrm>
                <a:prstGeom prst="line">
                  <a:avLst/>
                </a:prstGeom>
                <a:noFill/>
                <a:ln w="19050">
                  <a:solidFill>
                    <a:schemeClr val="tx1"/>
                  </a:solidFill>
                  <a:round/>
                  <a:headEnd/>
                  <a:tailEnd/>
                </a:ln>
              </p:spPr>
              <p:txBody>
                <a:bodyPr/>
                <a:lstStyle/>
                <a:p>
                  <a:endParaRPr lang="en-US"/>
                </a:p>
              </p:txBody>
            </p:sp>
            <p:sp>
              <p:nvSpPr>
                <p:cNvPr id="34905" name="Line 201"/>
                <p:cNvSpPr>
                  <a:spLocks noChangeAspect="1" noChangeShapeType="1"/>
                </p:cNvSpPr>
                <p:nvPr/>
              </p:nvSpPr>
              <p:spPr bwMode="auto">
                <a:xfrm>
                  <a:off x="3514" y="7098"/>
                  <a:ext cx="56" cy="14"/>
                </a:xfrm>
                <a:prstGeom prst="line">
                  <a:avLst/>
                </a:prstGeom>
                <a:noFill/>
                <a:ln w="19050">
                  <a:solidFill>
                    <a:schemeClr val="tx1"/>
                  </a:solidFill>
                  <a:round/>
                  <a:headEnd/>
                  <a:tailEnd/>
                </a:ln>
              </p:spPr>
              <p:txBody>
                <a:bodyPr/>
                <a:lstStyle/>
                <a:p>
                  <a:endParaRPr lang="en-US"/>
                </a:p>
              </p:txBody>
            </p:sp>
          </p:grpSp>
        </p:grpSp>
        <p:sp>
          <p:nvSpPr>
            <p:cNvPr id="34831" name="Text Box 206"/>
            <p:cNvSpPr txBox="1">
              <a:spLocks noChangeArrowheads="1"/>
            </p:cNvSpPr>
            <p:nvPr/>
          </p:nvSpPr>
          <p:spPr bwMode="auto">
            <a:xfrm>
              <a:off x="4419600" y="3276600"/>
              <a:ext cx="388937" cy="309562"/>
            </a:xfrm>
            <a:prstGeom prst="rect">
              <a:avLst/>
            </a:prstGeom>
            <a:noFill/>
            <a:ln w="19050">
              <a:noFill/>
              <a:miter lim="800000"/>
              <a:headEnd/>
              <a:tailEnd/>
            </a:ln>
          </p:spPr>
          <p:txBody>
            <a:bodyPr/>
            <a:lstStyle/>
            <a:p>
              <a:pPr defTabSz="457200"/>
              <a:r>
                <a:rPr lang="sr-Latn-CS" sz="1400" b="1" i="1" dirty="0" smtClean="0">
                  <a:solidFill>
                    <a:srgbClr val="C00000"/>
                  </a:solidFill>
                  <a:ea typeface="ＭＳ Ｐゴシック" pitchFamily="-107" charset="-128"/>
                </a:rPr>
                <a:t>I</a:t>
              </a:r>
              <a:r>
                <a:rPr lang="en-US" sz="1400" b="1" i="1" baseline="-25000" dirty="0" smtClean="0">
                  <a:solidFill>
                    <a:srgbClr val="C00000"/>
                  </a:solidFill>
                  <a:ea typeface="ＭＳ Ｐゴシック" pitchFamily="-107" charset="-128"/>
                </a:rPr>
                <a:t>a</a:t>
              </a:r>
              <a:r>
                <a:rPr lang="en-US" sz="1400" dirty="0" smtClean="0">
                  <a:latin typeface="Courier" pitchFamily="49" charset="0"/>
                  <a:ea typeface="ＭＳ Ｐゴシック" pitchFamily="-107" charset="-128"/>
                </a:rPr>
                <a:t> </a:t>
              </a:r>
              <a:endParaRPr lang="en-US" sz="1400" b="1" dirty="0">
                <a:ea typeface="ＭＳ Ｐゴシック" pitchFamily="-107" charset="-128"/>
                <a:sym typeface="Symbol" pitchFamily="18" charset="2"/>
              </a:endParaRPr>
            </a:p>
          </p:txBody>
        </p:sp>
        <p:sp>
          <p:nvSpPr>
            <p:cNvPr id="34832" name="Text Box 207"/>
            <p:cNvSpPr txBox="1">
              <a:spLocks noChangeArrowheads="1"/>
            </p:cNvSpPr>
            <p:nvPr/>
          </p:nvSpPr>
          <p:spPr bwMode="auto">
            <a:xfrm>
              <a:off x="3281363" y="2643188"/>
              <a:ext cx="636587" cy="371475"/>
            </a:xfrm>
            <a:prstGeom prst="rect">
              <a:avLst/>
            </a:prstGeom>
            <a:noFill/>
            <a:ln w="19050">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1</a:t>
              </a:r>
              <a:endParaRPr lang="en-US" sz="1400" b="1">
                <a:ea typeface="ＭＳ Ｐゴシック" pitchFamily="-107" charset="-128"/>
              </a:endParaRPr>
            </a:p>
          </p:txBody>
        </p:sp>
        <p:sp>
          <p:nvSpPr>
            <p:cNvPr id="34833" name="Text Box 208"/>
            <p:cNvSpPr txBox="1">
              <a:spLocks noChangeArrowheads="1"/>
            </p:cNvSpPr>
            <p:nvPr/>
          </p:nvSpPr>
          <p:spPr bwMode="auto">
            <a:xfrm>
              <a:off x="3267075" y="4667250"/>
              <a:ext cx="63658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34834" name="Text Box 209"/>
            <p:cNvSpPr txBox="1">
              <a:spLocks noChangeArrowheads="1"/>
            </p:cNvSpPr>
            <p:nvPr/>
          </p:nvSpPr>
          <p:spPr bwMode="auto">
            <a:xfrm>
              <a:off x="5629275" y="2657475"/>
              <a:ext cx="638175" cy="371475"/>
            </a:xfrm>
            <a:prstGeom prst="rect">
              <a:avLst/>
            </a:prstGeom>
            <a:noFill/>
            <a:ln w="19050">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3</a:t>
              </a:r>
              <a:endParaRPr lang="en-US" sz="1400" b="1">
                <a:ea typeface="ＭＳ Ｐゴシック" pitchFamily="-107" charset="-128"/>
              </a:endParaRPr>
            </a:p>
          </p:txBody>
        </p:sp>
        <p:sp>
          <p:nvSpPr>
            <p:cNvPr id="34835" name="Text Box 210"/>
            <p:cNvSpPr txBox="1">
              <a:spLocks noChangeArrowheads="1"/>
            </p:cNvSpPr>
            <p:nvPr/>
          </p:nvSpPr>
          <p:spPr bwMode="auto">
            <a:xfrm>
              <a:off x="5629275" y="4702936"/>
              <a:ext cx="636588" cy="373063"/>
            </a:xfrm>
            <a:prstGeom prst="rect">
              <a:avLst/>
            </a:prstGeom>
            <a:noFill/>
            <a:ln w="19050">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34836" name="Text Box 211"/>
            <p:cNvSpPr txBox="1">
              <a:spLocks noChangeArrowheads="1"/>
            </p:cNvSpPr>
            <p:nvPr/>
          </p:nvSpPr>
          <p:spPr bwMode="auto">
            <a:xfrm>
              <a:off x="3381375" y="3362325"/>
              <a:ext cx="638175" cy="371475"/>
            </a:xfrm>
            <a:prstGeom prst="rect">
              <a:avLst/>
            </a:prstGeom>
            <a:noFill/>
            <a:ln w="19050">
              <a:noFill/>
              <a:miter lim="800000"/>
              <a:headEnd/>
              <a:tailEnd/>
            </a:ln>
          </p:spPr>
          <p:txBody>
            <a:bodyPr/>
            <a:lstStyle/>
            <a:p>
              <a:pPr defTabSz="457200"/>
              <a:r>
                <a:rPr lang="en-US" sz="1400" dirty="0">
                  <a:ea typeface="ＭＳ Ｐゴシック" pitchFamily="-107" charset="-128"/>
                </a:rPr>
                <a:t>D1</a:t>
              </a:r>
              <a:endParaRPr lang="en-US" sz="1400" b="1" dirty="0">
                <a:ea typeface="ＭＳ Ｐゴシック" pitchFamily="-107" charset="-128"/>
              </a:endParaRPr>
            </a:p>
          </p:txBody>
        </p:sp>
        <p:sp>
          <p:nvSpPr>
            <p:cNvPr id="34837" name="Text Box 212"/>
            <p:cNvSpPr txBox="1">
              <a:spLocks noChangeArrowheads="1"/>
            </p:cNvSpPr>
            <p:nvPr/>
          </p:nvSpPr>
          <p:spPr bwMode="auto">
            <a:xfrm>
              <a:off x="5486400" y="3352800"/>
              <a:ext cx="636588" cy="371475"/>
            </a:xfrm>
            <a:prstGeom prst="rect">
              <a:avLst/>
            </a:prstGeom>
            <a:noFill/>
            <a:ln w="19050">
              <a:noFill/>
              <a:miter lim="800000"/>
              <a:headEnd/>
              <a:tailEnd/>
            </a:ln>
          </p:spPr>
          <p:txBody>
            <a:bodyPr/>
            <a:lstStyle/>
            <a:p>
              <a:pPr defTabSz="457200"/>
              <a:r>
                <a:rPr lang="en-US" sz="1400" dirty="0">
                  <a:ea typeface="ＭＳ Ｐゴシック" pitchFamily="-107" charset="-128"/>
                </a:rPr>
                <a:t>D3</a:t>
              </a:r>
              <a:endParaRPr lang="en-US" sz="1400" b="1" dirty="0">
                <a:ea typeface="ＭＳ Ｐゴシック" pitchFamily="-107" charset="-128"/>
              </a:endParaRPr>
            </a:p>
          </p:txBody>
        </p:sp>
        <p:sp>
          <p:nvSpPr>
            <p:cNvPr id="34838" name="Text Box 213"/>
            <p:cNvSpPr txBox="1">
              <a:spLocks noChangeArrowheads="1"/>
            </p:cNvSpPr>
            <p:nvPr/>
          </p:nvSpPr>
          <p:spPr bwMode="auto">
            <a:xfrm>
              <a:off x="5495925" y="4210050"/>
              <a:ext cx="636587" cy="371475"/>
            </a:xfrm>
            <a:prstGeom prst="rect">
              <a:avLst/>
            </a:prstGeom>
            <a:noFill/>
            <a:ln w="19050">
              <a:noFill/>
              <a:miter lim="800000"/>
              <a:headEnd/>
              <a:tailEnd/>
            </a:ln>
          </p:spPr>
          <p:txBody>
            <a:bodyPr/>
            <a:lstStyle/>
            <a:p>
              <a:pPr defTabSz="457200"/>
              <a:r>
                <a:rPr lang="en-US" sz="1400" dirty="0" smtClean="0">
                  <a:ea typeface="ＭＳ Ｐゴシック" pitchFamily="-107" charset="-128"/>
                </a:rPr>
                <a:t>D</a:t>
              </a:r>
              <a:r>
                <a:rPr lang="sr-Latn-CS" sz="1400" dirty="0" smtClean="0">
                  <a:ea typeface="ＭＳ Ｐゴシック" pitchFamily="-107" charset="-128"/>
                </a:rPr>
                <a:t>4</a:t>
              </a:r>
              <a:endParaRPr lang="en-US" sz="1400" b="1" dirty="0">
                <a:ea typeface="ＭＳ Ｐゴシック" pitchFamily="-107" charset="-128"/>
              </a:endParaRPr>
            </a:p>
          </p:txBody>
        </p:sp>
        <p:sp>
          <p:nvSpPr>
            <p:cNvPr id="34839" name="Text Box 214"/>
            <p:cNvSpPr txBox="1">
              <a:spLocks noChangeArrowheads="1"/>
            </p:cNvSpPr>
            <p:nvPr/>
          </p:nvSpPr>
          <p:spPr bwMode="auto">
            <a:xfrm>
              <a:off x="3392487" y="4191000"/>
              <a:ext cx="636588" cy="371475"/>
            </a:xfrm>
            <a:prstGeom prst="rect">
              <a:avLst/>
            </a:prstGeom>
            <a:noFill/>
            <a:ln w="9525">
              <a:noFill/>
              <a:miter lim="800000"/>
              <a:headEnd/>
              <a:tailEnd/>
            </a:ln>
          </p:spPr>
          <p:txBody>
            <a:bodyPr/>
            <a:lstStyle/>
            <a:p>
              <a:pPr defTabSz="457200"/>
              <a:r>
                <a:rPr lang="en-US" sz="1400" dirty="0" smtClean="0">
                  <a:ea typeface="ＭＳ Ｐゴシック" pitchFamily="-107" charset="-128"/>
                </a:rPr>
                <a:t>D</a:t>
              </a:r>
              <a:r>
                <a:rPr lang="sr-Latn-CS" sz="1400" dirty="0" smtClean="0">
                  <a:ea typeface="ＭＳ Ｐゴシック" pitchFamily="-107" charset="-128"/>
                </a:rPr>
                <a:t>2</a:t>
              </a:r>
              <a:endParaRPr lang="en-US" sz="1400" b="1" dirty="0">
                <a:ea typeface="ＭＳ Ｐゴシック" pitchFamily="-107" charset="-128"/>
              </a:endParaRPr>
            </a:p>
          </p:txBody>
        </p:sp>
        <p:sp>
          <p:nvSpPr>
            <p:cNvPr id="34840" name="Text Box 215"/>
            <p:cNvSpPr txBox="1">
              <a:spLocks noChangeArrowheads="1"/>
            </p:cNvSpPr>
            <p:nvPr/>
          </p:nvSpPr>
          <p:spPr bwMode="auto">
            <a:xfrm>
              <a:off x="2456544" y="2374900"/>
              <a:ext cx="609600" cy="381000"/>
            </a:xfrm>
            <a:prstGeom prst="rect">
              <a:avLst/>
            </a:prstGeom>
            <a:noFill/>
            <a:ln w="9525">
              <a:noFill/>
              <a:miter lim="800000"/>
              <a:headEnd/>
              <a:tailEnd/>
            </a:ln>
          </p:spPr>
          <p:txBody>
            <a:bodyPr/>
            <a:lstStyle/>
            <a:p>
              <a:pPr defTabSz="457200"/>
              <a:r>
                <a:rPr lang="sr-Latn-CS" sz="1400" b="1" i="1" dirty="0" smtClean="0">
                  <a:solidFill>
                    <a:srgbClr val="C00000"/>
                  </a:solidFill>
                  <a:ea typeface="ＭＳ Ｐゴシック" pitchFamily="-107" charset="-128"/>
                </a:rPr>
                <a:t>I</a:t>
              </a:r>
              <a:r>
                <a:rPr lang="sr-Latn-CS" sz="1400" b="1" i="1" baseline="-25000" dirty="0" smtClean="0">
                  <a:solidFill>
                    <a:srgbClr val="C00000"/>
                  </a:solidFill>
                  <a:ea typeface="ＭＳ Ｐゴシック" pitchFamily="-107" charset="-128"/>
                </a:rPr>
                <a:t>in</a:t>
              </a:r>
              <a:endParaRPr lang="en-US" sz="1400" b="1" i="1" dirty="0">
                <a:solidFill>
                  <a:srgbClr val="C00000"/>
                </a:solidFill>
                <a:ea typeface="ＭＳ Ｐゴシック" pitchFamily="-107" charset="-128"/>
              </a:endParaRPr>
            </a:p>
            <a:p>
              <a:pPr defTabSz="457200"/>
              <a:endParaRPr lang="en-US" sz="1600" b="1" dirty="0">
                <a:ea typeface="ＭＳ Ｐゴシック" pitchFamily="-107" charset="-128"/>
                <a:sym typeface="Symbol" pitchFamily="18" charset="2"/>
              </a:endParaRPr>
            </a:p>
          </p:txBody>
        </p:sp>
        <p:sp>
          <p:nvSpPr>
            <p:cNvPr id="130" name="Line 152"/>
            <p:cNvSpPr>
              <a:spLocks noChangeAspect="1" noChangeShapeType="1"/>
            </p:cNvSpPr>
            <p:nvPr/>
          </p:nvSpPr>
          <p:spPr bwMode="auto">
            <a:xfrm>
              <a:off x="3352800" y="4419600"/>
              <a:ext cx="0" cy="228600"/>
            </a:xfrm>
            <a:prstGeom prst="line">
              <a:avLst/>
            </a:prstGeom>
            <a:noFill/>
            <a:ln w="19050">
              <a:solidFill>
                <a:schemeClr val="tx1"/>
              </a:solidFill>
              <a:round/>
              <a:headEnd/>
              <a:tailEnd/>
            </a:ln>
          </p:spPr>
          <p:txBody>
            <a:bodyPr/>
            <a:lstStyle/>
            <a:p>
              <a:endParaRPr lang="en-US"/>
            </a:p>
          </p:txBody>
        </p:sp>
        <p:grpSp>
          <p:nvGrpSpPr>
            <p:cNvPr id="15" name="Group 140"/>
            <p:cNvGrpSpPr>
              <a:grpSpLocks noChangeAspect="1"/>
            </p:cNvGrpSpPr>
            <p:nvPr/>
          </p:nvGrpSpPr>
          <p:grpSpPr bwMode="auto">
            <a:xfrm flipH="1">
              <a:off x="5867400" y="4286250"/>
              <a:ext cx="171833" cy="160169"/>
              <a:chOff x="4438" y="4858"/>
              <a:chExt cx="406" cy="378"/>
            </a:xfrm>
          </p:grpSpPr>
          <p:sp>
            <p:nvSpPr>
              <p:cNvPr id="132" name="Line 141"/>
              <p:cNvSpPr>
                <a:spLocks noChangeAspect="1" noChangeShapeType="1"/>
              </p:cNvSpPr>
              <p:nvPr/>
            </p:nvSpPr>
            <p:spPr bwMode="auto">
              <a:xfrm>
                <a:off x="4452" y="4858"/>
                <a:ext cx="378" cy="0"/>
              </a:xfrm>
              <a:prstGeom prst="line">
                <a:avLst/>
              </a:prstGeom>
              <a:noFill/>
              <a:ln w="19050">
                <a:solidFill>
                  <a:schemeClr val="tx1"/>
                </a:solidFill>
                <a:round/>
                <a:headEnd/>
                <a:tailEnd/>
              </a:ln>
            </p:spPr>
            <p:txBody>
              <a:bodyPr/>
              <a:lstStyle/>
              <a:p>
                <a:endParaRPr lang="en-US"/>
              </a:p>
            </p:txBody>
          </p:sp>
          <p:sp>
            <p:nvSpPr>
              <p:cNvPr id="133" name="Line 142"/>
              <p:cNvSpPr>
                <a:spLocks noChangeAspect="1" noChangeShapeType="1"/>
              </p:cNvSpPr>
              <p:nvPr/>
            </p:nvSpPr>
            <p:spPr bwMode="auto">
              <a:xfrm>
                <a:off x="4438" y="4858"/>
                <a:ext cx="210" cy="378"/>
              </a:xfrm>
              <a:prstGeom prst="line">
                <a:avLst/>
              </a:prstGeom>
              <a:noFill/>
              <a:ln w="19050">
                <a:solidFill>
                  <a:schemeClr val="tx1"/>
                </a:solidFill>
                <a:round/>
                <a:headEnd/>
                <a:tailEnd/>
              </a:ln>
            </p:spPr>
            <p:txBody>
              <a:bodyPr/>
              <a:lstStyle/>
              <a:p>
                <a:endParaRPr lang="en-US"/>
              </a:p>
            </p:txBody>
          </p:sp>
          <p:sp>
            <p:nvSpPr>
              <p:cNvPr id="134" name="Line 143"/>
              <p:cNvSpPr>
                <a:spLocks noChangeAspect="1" noChangeShapeType="1"/>
              </p:cNvSpPr>
              <p:nvPr/>
            </p:nvSpPr>
            <p:spPr bwMode="auto">
              <a:xfrm flipH="1">
                <a:off x="4634" y="4858"/>
                <a:ext cx="210" cy="378"/>
              </a:xfrm>
              <a:prstGeom prst="line">
                <a:avLst/>
              </a:prstGeom>
              <a:noFill/>
              <a:ln w="19050">
                <a:solidFill>
                  <a:schemeClr val="tx1"/>
                </a:solidFill>
                <a:round/>
                <a:headEnd/>
                <a:tailEnd/>
              </a:ln>
            </p:spPr>
            <p:txBody>
              <a:bodyPr/>
              <a:lstStyle/>
              <a:p>
                <a:endParaRPr lang="en-US"/>
              </a:p>
            </p:txBody>
          </p:sp>
          <p:sp>
            <p:nvSpPr>
              <p:cNvPr id="135" name="Line 144"/>
              <p:cNvSpPr>
                <a:spLocks noChangeAspect="1" noChangeShapeType="1"/>
              </p:cNvSpPr>
              <p:nvPr/>
            </p:nvSpPr>
            <p:spPr bwMode="auto">
              <a:xfrm>
                <a:off x="4452" y="5236"/>
                <a:ext cx="392" cy="0"/>
              </a:xfrm>
              <a:prstGeom prst="line">
                <a:avLst/>
              </a:prstGeom>
              <a:noFill/>
              <a:ln w="19050">
                <a:solidFill>
                  <a:schemeClr val="tx1"/>
                </a:solidFill>
                <a:round/>
                <a:headEnd/>
                <a:tailEnd/>
              </a:ln>
            </p:spPr>
            <p:txBody>
              <a:bodyPr/>
              <a:lstStyle/>
              <a:p>
                <a:endParaRPr lang="en-US"/>
              </a:p>
            </p:txBody>
          </p:sp>
        </p:grpSp>
        <p:cxnSp>
          <p:nvCxnSpPr>
            <p:cNvPr id="137" name="Straight Connector 136"/>
            <p:cNvCxnSpPr/>
            <p:nvPr/>
          </p:nvCxnSpPr>
          <p:spPr>
            <a:xfrm rot="10800000" flipH="1">
              <a:off x="4882984" y="3962401"/>
              <a:ext cx="1073315" cy="4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40"/>
            <p:cNvGrpSpPr>
              <a:grpSpLocks noChangeAspect="1"/>
            </p:cNvGrpSpPr>
            <p:nvPr/>
          </p:nvGrpSpPr>
          <p:grpSpPr bwMode="auto">
            <a:xfrm flipH="1">
              <a:off x="5867400" y="3429000"/>
              <a:ext cx="171833" cy="160169"/>
              <a:chOff x="4438" y="4858"/>
              <a:chExt cx="406" cy="378"/>
            </a:xfrm>
          </p:grpSpPr>
          <p:sp>
            <p:nvSpPr>
              <p:cNvPr id="139" name="Line 141"/>
              <p:cNvSpPr>
                <a:spLocks noChangeAspect="1" noChangeShapeType="1"/>
              </p:cNvSpPr>
              <p:nvPr/>
            </p:nvSpPr>
            <p:spPr bwMode="auto">
              <a:xfrm>
                <a:off x="4452" y="4858"/>
                <a:ext cx="378" cy="0"/>
              </a:xfrm>
              <a:prstGeom prst="line">
                <a:avLst/>
              </a:prstGeom>
              <a:noFill/>
              <a:ln w="19050">
                <a:solidFill>
                  <a:schemeClr val="tx1"/>
                </a:solidFill>
                <a:round/>
                <a:headEnd/>
                <a:tailEnd/>
              </a:ln>
            </p:spPr>
            <p:txBody>
              <a:bodyPr/>
              <a:lstStyle/>
              <a:p>
                <a:endParaRPr lang="en-US"/>
              </a:p>
            </p:txBody>
          </p:sp>
          <p:sp>
            <p:nvSpPr>
              <p:cNvPr id="140" name="Line 142"/>
              <p:cNvSpPr>
                <a:spLocks noChangeAspect="1" noChangeShapeType="1"/>
              </p:cNvSpPr>
              <p:nvPr/>
            </p:nvSpPr>
            <p:spPr bwMode="auto">
              <a:xfrm>
                <a:off x="4438" y="4858"/>
                <a:ext cx="210" cy="378"/>
              </a:xfrm>
              <a:prstGeom prst="line">
                <a:avLst/>
              </a:prstGeom>
              <a:noFill/>
              <a:ln w="19050">
                <a:solidFill>
                  <a:schemeClr val="tx1"/>
                </a:solidFill>
                <a:round/>
                <a:headEnd/>
                <a:tailEnd/>
              </a:ln>
            </p:spPr>
            <p:txBody>
              <a:bodyPr/>
              <a:lstStyle/>
              <a:p>
                <a:endParaRPr lang="en-US"/>
              </a:p>
            </p:txBody>
          </p:sp>
          <p:sp>
            <p:nvSpPr>
              <p:cNvPr id="141" name="Line 143"/>
              <p:cNvSpPr>
                <a:spLocks noChangeAspect="1" noChangeShapeType="1"/>
              </p:cNvSpPr>
              <p:nvPr/>
            </p:nvSpPr>
            <p:spPr bwMode="auto">
              <a:xfrm flipH="1">
                <a:off x="4634" y="4858"/>
                <a:ext cx="210" cy="378"/>
              </a:xfrm>
              <a:prstGeom prst="line">
                <a:avLst/>
              </a:prstGeom>
              <a:noFill/>
              <a:ln w="19050">
                <a:solidFill>
                  <a:schemeClr val="tx1"/>
                </a:solidFill>
                <a:round/>
                <a:headEnd/>
                <a:tailEnd/>
              </a:ln>
            </p:spPr>
            <p:txBody>
              <a:bodyPr/>
              <a:lstStyle/>
              <a:p>
                <a:endParaRPr lang="en-US"/>
              </a:p>
            </p:txBody>
          </p:sp>
          <p:sp>
            <p:nvSpPr>
              <p:cNvPr id="142" name="Line 144"/>
              <p:cNvSpPr>
                <a:spLocks noChangeAspect="1" noChangeShapeType="1"/>
              </p:cNvSpPr>
              <p:nvPr/>
            </p:nvSpPr>
            <p:spPr bwMode="auto">
              <a:xfrm>
                <a:off x="4452" y="5236"/>
                <a:ext cx="392" cy="0"/>
              </a:xfrm>
              <a:prstGeom prst="line">
                <a:avLst/>
              </a:prstGeom>
              <a:noFill/>
              <a:ln w="19050">
                <a:solidFill>
                  <a:schemeClr val="tx1"/>
                </a:solidFill>
                <a:round/>
                <a:headEnd/>
                <a:tailEnd/>
              </a:ln>
            </p:spPr>
            <p:txBody>
              <a:bodyPr/>
              <a:lstStyle/>
              <a:p>
                <a:endParaRPr lang="en-US"/>
              </a:p>
            </p:txBody>
          </p:sp>
        </p:grpSp>
        <p:grpSp>
          <p:nvGrpSpPr>
            <p:cNvPr id="17" name="Group 140"/>
            <p:cNvGrpSpPr>
              <a:grpSpLocks noChangeAspect="1"/>
            </p:cNvGrpSpPr>
            <p:nvPr/>
          </p:nvGrpSpPr>
          <p:grpSpPr bwMode="auto">
            <a:xfrm flipH="1">
              <a:off x="3270250" y="3429000"/>
              <a:ext cx="171833" cy="160169"/>
              <a:chOff x="4438" y="4858"/>
              <a:chExt cx="406" cy="378"/>
            </a:xfrm>
          </p:grpSpPr>
          <p:sp>
            <p:nvSpPr>
              <p:cNvPr id="144" name="Line 141"/>
              <p:cNvSpPr>
                <a:spLocks noChangeAspect="1" noChangeShapeType="1"/>
              </p:cNvSpPr>
              <p:nvPr/>
            </p:nvSpPr>
            <p:spPr bwMode="auto">
              <a:xfrm>
                <a:off x="4452" y="4858"/>
                <a:ext cx="378" cy="0"/>
              </a:xfrm>
              <a:prstGeom prst="line">
                <a:avLst/>
              </a:prstGeom>
              <a:noFill/>
              <a:ln w="19050">
                <a:solidFill>
                  <a:schemeClr val="tx1"/>
                </a:solidFill>
                <a:round/>
                <a:headEnd/>
                <a:tailEnd/>
              </a:ln>
            </p:spPr>
            <p:txBody>
              <a:bodyPr/>
              <a:lstStyle/>
              <a:p>
                <a:endParaRPr lang="en-US"/>
              </a:p>
            </p:txBody>
          </p:sp>
          <p:sp>
            <p:nvSpPr>
              <p:cNvPr id="145" name="Line 142"/>
              <p:cNvSpPr>
                <a:spLocks noChangeAspect="1" noChangeShapeType="1"/>
              </p:cNvSpPr>
              <p:nvPr/>
            </p:nvSpPr>
            <p:spPr bwMode="auto">
              <a:xfrm>
                <a:off x="4438" y="4858"/>
                <a:ext cx="210" cy="378"/>
              </a:xfrm>
              <a:prstGeom prst="line">
                <a:avLst/>
              </a:prstGeom>
              <a:noFill/>
              <a:ln w="19050">
                <a:solidFill>
                  <a:schemeClr val="tx1"/>
                </a:solidFill>
                <a:round/>
                <a:headEnd/>
                <a:tailEnd/>
              </a:ln>
            </p:spPr>
            <p:txBody>
              <a:bodyPr/>
              <a:lstStyle/>
              <a:p>
                <a:endParaRPr lang="en-US"/>
              </a:p>
            </p:txBody>
          </p:sp>
          <p:sp>
            <p:nvSpPr>
              <p:cNvPr id="146" name="Line 143"/>
              <p:cNvSpPr>
                <a:spLocks noChangeAspect="1" noChangeShapeType="1"/>
              </p:cNvSpPr>
              <p:nvPr/>
            </p:nvSpPr>
            <p:spPr bwMode="auto">
              <a:xfrm flipH="1">
                <a:off x="4634" y="4858"/>
                <a:ext cx="210" cy="378"/>
              </a:xfrm>
              <a:prstGeom prst="line">
                <a:avLst/>
              </a:prstGeom>
              <a:noFill/>
              <a:ln w="19050">
                <a:solidFill>
                  <a:schemeClr val="tx1"/>
                </a:solidFill>
                <a:round/>
                <a:headEnd/>
                <a:tailEnd/>
              </a:ln>
            </p:spPr>
            <p:txBody>
              <a:bodyPr/>
              <a:lstStyle/>
              <a:p>
                <a:endParaRPr lang="en-US"/>
              </a:p>
            </p:txBody>
          </p:sp>
          <p:sp>
            <p:nvSpPr>
              <p:cNvPr id="147" name="Line 144"/>
              <p:cNvSpPr>
                <a:spLocks noChangeAspect="1" noChangeShapeType="1"/>
              </p:cNvSpPr>
              <p:nvPr/>
            </p:nvSpPr>
            <p:spPr bwMode="auto">
              <a:xfrm>
                <a:off x="4452" y="5236"/>
                <a:ext cx="392" cy="0"/>
              </a:xfrm>
              <a:prstGeom prst="line">
                <a:avLst/>
              </a:prstGeom>
              <a:noFill/>
              <a:ln w="19050">
                <a:solidFill>
                  <a:schemeClr val="tx1"/>
                </a:solidFill>
                <a:round/>
                <a:headEnd/>
                <a:tailEnd/>
              </a:ln>
            </p:spPr>
            <p:txBody>
              <a:bodyPr/>
              <a:lstStyle/>
              <a:p>
                <a:endParaRPr lang="en-US"/>
              </a:p>
            </p:txBody>
          </p:sp>
        </p:grpSp>
        <p:sp>
          <p:nvSpPr>
            <p:cNvPr id="148" name="Line 153"/>
            <p:cNvSpPr>
              <a:spLocks noChangeAspect="1" noChangeShapeType="1"/>
            </p:cNvSpPr>
            <p:nvPr/>
          </p:nvSpPr>
          <p:spPr bwMode="auto">
            <a:xfrm>
              <a:off x="3352800" y="2971800"/>
              <a:ext cx="0" cy="472351"/>
            </a:xfrm>
            <a:prstGeom prst="line">
              <a:avLst/>
            </a:prstGeom>
            <a:noFill/>
            <a:ln w="19050">
              <a:solidFill>
                <a:schemeClr val="tx1"/>
              </a:solidFill>
              <a:round/>
              <a:headEnd/>
              <a:tailEnd/>
            </a:ln>
          </p:spPr>
          <p:txBody>
            <a:bodyPr/>
            <a:lstStyle/>
            <a:p>
              <a:endParaRPr lang="en-US"/>
            </a:p>
          </p:txBody>
        </p:sp>
        <p:sp>
          <p:nvSpPr>
            <p:cNvPr id="149" name="Line 153"/>
            <p:cNvSpPr>
              <a:spLocks noChangeAspect="1" noChangeShapeType="1"/>
            </p:cNvSpPr>
            <p:nvPr/>
          </p:nvSpPr>
          <p:spPr bwMode="auto">
            <a:xfrm>
              <a:off x="5949950" y="2965450"/>
              <a:ext cx="0" cy="472351"/>
            </a:xfrm>
            <a:prstGeom prst="line">
              <a:avLst/>
            </a:prstGeom>
            <a:noFill/>
            <a:ln w="19050">
              <a:solidFill>
                <a:schemeClr val="tx1"/>
              </a:solidFill>
              <a:round/>
              <a:headEnd/>
              <a:tailEnd/>
            </a:ln>
          </p:spPr>
          <p:txBody>
            <a:bodyPr/>
            <a:lstStyle/>
            <a:p>
              <a:endParaRPr lang="en-US"/>
            </a:p>
          </p:txBody>
        </p:sp>
        <p:cxnSp>
          <p:nvCxnSpPr>
            <p:cNvPr id="151" name="Straight Connector 150"/>
            <p:cNvCxnSpPr>
              <a:stCxn id="34859" idx="0"/>
              <a:endCxn id="34925" idx="0"/>
            </p:cNvCxnSpPr>
            <p:nvPr/>
          </p:nvCxnSpPr>
          <p:spPr>
            <a:xfrm rot="16200000" flipH="1">
              <a:off x="5773759" y="2404447"/>
              <a:ext cx="368193" cy="45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Line 152"/>
            <p:cNvSpPr>
              <a:spLocks noChangeAspect="1" noChangeShapeType="1"/>
            </p:cNvSpPr>
            <p:nvPr/>
          </p:nvSpPr>
          <p:spPr bwMode="auto">
            <a:xfrm>
              <a:off x="5949950" y="4438650"/>
              <a:ext cx="0" cy="228600"/>
            </a:xfrm>
            <a:prstGeom prst="line">
              <a:avLst/>
            </a:prstGeom>
            <a:noFill/>
            <a:ln w="19050">
              <a:solidFill>
                <a:schemeClr val="tx1"/>
              </a:solidFill>
              <a:round/>
              <a:headEnd/>
              <a:tailEnd/>
            </a:ln>
          </p:spPr>
          <p:txBody>
            <a:bodyPr/>
            <a:lstStyle/>
            <a:p>
              <a:endParaRPr lang="en-US"/>
            </a:p>
          </p:txBody>
        </p:sp>
        <p:cxnSp>
          <p:nvCxnSpPr>
            <p:cNvPr id="158" name="Straight Arrow Connector 157"/>
            <p:cNvCxnSpPr/>
            <p:nvPr/>
          </p:nvCxnSpPr>
          <p:spPr>
            <a:xfrm>
              <a:off x="4343400" y="3581400"/>
              <a:ext cx="533400" cy="1588"/>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1310824" y="4569280"/>
              <a:ext cx="1816099" cy="181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Oval 154"/>
            <p:cNvSpPr/>
            <p:nvPr/>
          </p:nvSpPr>
          <p:spPr>
            <a:xfrm>
              <a:off x="2042886" y="42799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5" name="Straight Arrow Connector 164"/>
            <p:cNvCxnSpPr/>
            <p:nvPr/>
          </p:nvCxnSpPr>
          <p:spPr>
            <a:xfrm rot="10800000" flipH="1">
              <a:off x="2571638" y="2373312"/>
              <a:ext cx="381000" cy="1588"/>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endCxn id="114" idx="0"/>
            </p:cNvCxnSpPr>
            <p:nvPr/>
          </p:nvCxnSpPr>
          <p:spPr>
            <a:xfrm rot="5400000">
              <a:off x="1872663" y="2586037"/>
              <a:ext cx="729342" cy="22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 Box 211"/>
            <p:cNvSpPr txBox="1">
              <a:spLocks noChangeArrowheads="1"/>
            </p:cNvSpPr>
            <p:nvPr/>
          </p:nvSpPr>
          <p:spPr bwMode="auto">
            <a:xfrm>
              <a:off x="2304144" y="3136900"/>
              <a:ext cx="638175" cy="371475"/>
            </a:xfrm>
            <a:prstGeom prst="rect">
              <a:avLst/>
            </a:prstGeom>
            <a:noFill/>
            <a:ln w="19050">
              <a:noFill/>
              <a:miter lim="800000"/>
              <a:headEnd/>
              <a:tailEnd/>
            </a:ln>
          </p:spPr>
          <p:txBody>
            <a:bodyPr/>
            <a:lstStyle/>
            <a:p>
              <a:pPr defTabSz="457200"/>
              <a:r>
                <a:rPr lang="sr-Latn-CS" b="1" i="1" dirty="0" smtClean="0">
                  <a:solidFill>
                    <a:srgbClr val="C00000"/>
                  </a:solidFill>
                  <a:ea typeface="ＭＳ Ｐゴシック" pitchFamily="-107" charset="-128"/>
                </a:rPr>
                <a:t>L</a:t>
              </a:r>
              <a:endParaRPr lang="en-US" b="1" i="1" dirty="0">
                <a:solidFill>
                  <a:srgbClr val="C00000"/>
                </a:solidFill>
                <a:ea typeface="ＭＳ Ｐゴシック" pitchFamily="-107" charset="-128"/>
              </a:endParaRPr>
            </a:p>
          </p:txBody>
        </p:sp>
        <p:sp>
          <p:nvSpPr>
            <p:cNvPr id="120" name="Text Box 211"/>
            <p:cNvSpPr txBox="1">
              <a:spLocks noChangeArrowheads="1"/>
            </p:cNvSpPr>
            <p:nvPr/>
          </p:nvSpPr>
          <p:spPr bwMode="auto">
            <a:xfrm>
              <a:off x="2391228" y="4279900"/>
              <a:ext cx="638175" cy="371475"/>
            </a:xfrm>
            <a:prstGeom prst="rect">
              <a:avLst/>
            </a:prstGeom>
            <a:noFill/>
            <a:ln w="19050">
              <a:noFill/>
              <a:miter lim="800000"/>
              <a:headEnd/>
              <a:tailEnd/>
            </a:ln>
          </p:spPr>
          <p:txBody>
            <a:bodyPr/>
            <a:lstStyle/>
            <a:p>
              <a:pPr defTabSz="457200"/>
              <a:r>
                <a:rPr lang="sr-Latn-CS" b="1" i="1" dirty="0" smtClean="0">
                  <a:ea typeface="ＭＳ Ｐゴシック" pitchFamily="-107" charset="-128"/>
                </a:rPr>
                <a:t>V</a:t>
              </a:r>
              <a:r>
                <a:rPr lang="sr-Latn-CS" b="1" i="1" baseline="-25000" dirty="0" smtClean="0">
                  <a:ea typeface="ＭＳ Ｐゴシック" pitchFamily="-107" charset="-128"/>
                </a:rPr>
                <a:t>dc</a:t>
              </a:r>
              <a:endParaRPr lang="en-US" b="1" i="1" baseline="-25000" dirty="0">
                <a:ea typeface="ＭＳ Ｐゴシック" pitchFamily="-107" charset="-128"/>
              </a:endParaRPr>
            </a:p>
          </p:txBody>
        </p:sp>
      </p:grpSp>
      <p:sp>
        <p:nvSpPr>
          <p:cNvPr id="166" name="TextBox 61"/>
          <p:cNvSpPr txBox="1">
            <a:spLocks noChangeArrowheads="1"/>
          </p:cNvSpPr>
          <p:nvPr/>
        </p:nvSpPr>
        <p:spPr bwMode="auto">
          <a:xfrm>
            <a:off x="304800" y="1371600"/>
            <a:ext cx="4636206" cy="461665"/>
          </a:xfrm>
          <a:prstGeom prst="rect">
            <a:avLst/>
          </a:prstGeom>
          <a:noFill/>
          <a:ln w="9525">
            <a:noFill/>
            <a:miter lim="800000"/>
            <a:headEnd/>
            <a:tailEnd/>
          </a:ln>
        </p:spPr>
        <p:txBody>
          <a:bodyPr wrap="none">
            <a:spAutoFit/>
          </a:bodyPr>
          <a:lstStyle/>
          <a:p>
            <a:pPr defTabSz="457200"/>
            <a:r>
              <a:rPr lang="sr-Latn-CS" sz="2400" b="1" dirty="0" smtClean="0">
                <a:ea typeface="ＭＳ Ｐゴシック" pitchFamily="-107" charset="-128"/>
              </a:rPr>
              <a:t>CSI</a:t>
            </a:r>
            <a:r>
              <a:rPr lang="sr-Latn-CS" sz="2400" dirty="0" smtClean="0">
                <a:ea typeface="ＭＳ Ｐゴシック" pitchFamily="-107" charset="-128"/>
              </a:rPr>
              <a:t> (</a:t>
            </a:r>
            <a:r>
              <a:rPr lang="sr-Latn-CS" sz="2400" i="1" dirty="0" smtClean="0">
                <a:ea typeface="ＭＳ Ｐゴシック" pitchFamily="-107" charset="-128"/>
              </a:rPr>
              <a:t>Current Source Inverter</a:t>
            </a:r>
            <a:r>
              <a:rPr lang="sr-Latn-CS" sz="2400" dirty="0" smtClean="0">
                <a:ea typeface="ＭＳ Ｐゴシック" pitchFamily="-107" charset="-128"/>
              </a:rPr>
              <a:t>)</a:t>
            </a:r>
            <a:endParaRPr lang="en-US" sz="2400" b="1" dirty="0">
              <a:solidFill>
                <a:srgbClr val="0066CC"/>
              </a:solidFill>
            </a:endParaRPr>
          </a:p>
        </p:txBody>
      </p:sp>
      <p:sp>
        <p:nvSpPr>
          <p:cNvPr id="171" name="TextBox 61"/>
          <p:cNvSpPr txBox="1">
            <a:spLocks noChangeArrowheads="1"/>
          </p:cNvSpPr>
          <p:nvPr/>
        </p:nvSpPr>
        <p:spPr bwMode="auto">
          <a:xfrm>
            <a:off x="5638800" y="1981200"/>
            <a:ext cx="2514600" cy="1138773"/>
          </a:xfrm>
          <a:prstGeom prst="rect">
            <a:avLst/>
          </a:prstGeom>
          <a:noFill/>
          <a:ln w="9525">
            <a:noFill/>
            <a:miter lim="800000"/>
            <a:headEnd/>
            <a:tailEnd/>
          </a:ln>
        </p:spPr>
        <p:txBody>
          <a:bodyPr wrap="square">
            <a:spAutoFit/>
          </a:bodyPr>
          <a:lstStyle/>
          <a:p>
            <a:pPr algn="ctr" defTabSz="457200"/>
            <a:r>
              <a:rPr lang="sr-Latn-CS" sz="2000" b="1" dirty="0" smtClean="0">
                <a:cs typeface="Arial" pitchFamily="34" charset="0"/>
              </a:rPr>
              <a:t>Uključeni T1 i T4:</a:t>
            </a:r>
          </a:p>
          <a:p>
            <a:pPr algn="ctr" defTabSz="457200"/>
            <a:endParaRPr lang="sr-Latn-CS" sz="2000" b="1" dirty="0" smtClean="0">
              <a:cs typeface="Arial" pitchFamily="34" charset="0"/>
            </a:endParaRPr>
          </a:p>
          <a:p>
            <a:pPr algn="ctr" defTabSz="457200"/>
            <a:r>
              <a:rPr lang="sr-Latn-CS" sz="2800" b="1" i="1" dirty="0" smtClean="0">
                <a:solidFill>
                  <a:srgbClr val="C00000"/>
                </a:solidFill>
                <a:cs typeface="Arial" pitchFamily="34" charset="0"/>
              </a:rPr>
              <a:t>I</a:t>
            </a:r>
            <a:r>
              <a:rPr lang="sr-Latn-CS" sz="2800" b="1" i="1" baseline="-25000" dirty="0" smtClean="0">
                <a:solidFill>
                  <a:srgbClr val="C00000"/>
                </a:solidFill>
                <a:cs typeface="Arial" pitchFamily="34" charset="0"/>
              </a:rPr>
              <a:t>a</a:t>
            </a:r>
            <a:r>
              <a:rPr lang="sr-Latn-CS" sz="2800" b="1" dirty="0" smtClean="0">
                <a:cs typeface="Arial" pitchFamily="34" charset="0"/>
              </a:rPr>
              <a:t> </a:t>
            </a:r>
            <a:r>
              <a:rPr lang="sr-Latn-CS" sz="2800" b="1" dirty="0" smtClean="0">
                <a:solidFill>
                  <a:srgbClr val="C00000"/>
                </a:solidFill>
                <a:cs typeface="Arial" pitchFamily="34" charset="0"/>
              </a:rPr>
              <a:t>=</a:t>
            </a:r>
            <a:r>
              <a:rPr lang="sr-Latn-CS" sz="2800" b="1" dirty="0" smtClean="0">
                <a:cs typeface="Arial" pitchFamily="34" charset="0"/>
              </a:rPr>
              <a:t> </a:t>
            </a:r>
            <a:r>
              <a:rPr lang="sr-Latn-CS" sz="2800" b="1" i="1" dirty="0" smtClean="0">
                <a:solidFill>
                  <a:srgbClr val="C00000"/>
                </a:solidFill>
                <a:cs typeface="Arial" pitchFamily="34" charset="0"/>
              </a:rPr>
              <a:t>I</a:t>
            </a:r>
            <a:r>
              <a:rPr lang="sr-Latn-CS" sz="2800" b="1" i="1" baseline="-25000" dirty="0" smtClean="0">
                <a:solidFill>
                  <a:srgbClr val="C00000"/>
                </a:solidFill>
                <a:cs typeface="Arial" pitchFamily="34" charset="0"/>
              </a:rPr>
              <a:t>in</a:t>
            </a:r>
            <a:endParaRPr lang="x-none" sz="2800" b="1" i="1" baseline="-25000" dirty="0" smtClean="0">
              <a:solidFill>
                <a:srgbClr val="C00000"/>
              </a:solidFill>
              <a:cs typeface="Arial" pitchFamily="34" charset="0"/>
            </a:endParaRPr>
          </a:p>
        </p:txBody>
      </p:sp>
      <p:sp>
        <p:nvSpPr>
          <p:cNvPr id="102" name="TextBox 61"/>
          <p:cNvSpPr txBox="1">
            <a:spLocks noChangeArrowheads="1"/>
          </p:cNvSpPr>
          <p:nvPr/>
        </p:nvSpPr>
        <p:spPr bwMode="auto">
          <a:xfrm>
            <a:off x="5638800" y="3352800"/>
            <a:ext cx="2514600" cy="1138773"/>
          </a:xfrm>
          <a:prstGeom prst="rect">
            <a:avLst/>
          </a:prstGeom>
          <a:noFill/>
          <a:ln w="9525">
            <a:noFill/>
            <a:miter lim="800000"/>
            <a:headEnd/>
            <a:tailEnd/>
          </a:ln>
        </p:spPr>
        <p:txBody>
          <a:bodyPr wrap="square">
            <a:spAutoFit/>
          </a:bodyPr>
          <a:lstStyle/>
          <a:p>
            <a:pPr algn="ctr" defTabSz="457200"/>
            <a:r>
              <a:rPr lang="sr-Latn-CS" sz="2000" b="1" dirty="0" smtClean="0">
                <a:cs typeface="Arial" pitchFamily="34" charset="0"/>
              </a:rPr>
              <a:t>Uključeni T3 i T2:</a:t>
            </a:r>
          </a:p>
          <a:p>
            <a:pPr algn="ctr" defTabSz="457200"/>
            <a:endParaRPr lang="sr-Latn-CS" sz="2000" b="1" dirty="0" smtClean="0">
              <a:cs typeface="Arial" pitchFamily="34" charset="0"/>
            </a:endParaRPr>
          </a:p>
          <a:p>
            <a:pPr algn="ctr" defTabSz="457200"/>
            <a:r>
              <a:rPr lang="sr-Latn-CS" sz="2800" b="1" i="1" dirty="0" smtClean="0">
                <a:solidFill>
                  <a:srgbClr val="C00000"/>
                </a:solidFill>
                <a:cs typeface="Arial" pitchFamily="34" charset="0"/>
              </a:rPr>
              <a:t>I</a:t>
            </a:r>
            <a:r>
              <a:rPr lang="sr-Latn-CS" sz="2800" b="1" i="1" baseline="-25000" dirty="0" smtClean="0">
                <a:solidFill>
                  <a:srgbClr val="C00000"/>
                </a:solidFill>
                <a:cs typeface="Arial" pitchFamily="34" charset="0"/>
              </a:rPr>
              <a:t>a</a:t>
            </a:r>
            <a:r>
              <a:rPr lang="sr-Latn-CS" sz="2800" b="1" dirty="0" smtClean="0">
                <a:cs typeface="Arial" pitchFamily="34" charset="0"/>
              </a:rPr>
              <a:t> </a:t>
            </a:r>
            <a:r>
              <a:rPr lang="sr-Latn-CS" sz="2800" b="1" dirty="0" smtClean="0">
                <a:solidFill>
                  <a:srgbClr val="C00000"/>
                </a:solidFill>
                <a:cs typeface="Arial" pitchFamily="34" charset="0"/>
              </a:rPr>
              <a:t>=</a:t>
            </a:r>
            <a:r>
              <a:rPr lang="sr-Latn-CS" sz="2800" b="1" dirty="0" smtClean="0">
                <a:cs typeface="Arial" pitchFamily="34" charset="0"/>
              </a:rPr>
              <a:t> </a:t>
            </a:r>
            <a:r>
              <a:rPr lang="sr-Latn-CS" sz="2800" b="1" dirty="0" smtClean="0">
                <a:solidFill>
                  <a:srgbClr val="C00000"/>
                </a:solidFill>
                <a:cs typeface="Arial" pitchFamily="34" charset="0"/>
              </a:rPr>
              <a:t>−</a:t>
            </a:r>
            <a:r>
              <a:rPr lang="sr-Latn-CS" sz="2800" b="1" i="1" dirty="0" smtClean="0">
                <a:solidFill>
                  <a:srgbClr val="C00000"/>
                </a:solidFill>
                <a:cs typeface="Arial" pitchFamily="34" charset="0"/>
              </a:rPr>
              <a:t>I</a:t>
            </a:r>
            <a:r>
              <a:rPr lang="sr-Latn-CS" sz="2800" b="1" i="1" baseline="-25000" dirty="0" smtClean="0">
                <a:solidFill>
                  <a:srgbClr val="C00000"/>
                </a:solidFill>
                <a:cs typeface="Arial" pitchFamily="34" charset="0"/>
              </a:rPr>
              <a:t>in</a:t>
            </a:r>
            <a:endParaRPr lang="x-none" sz="2800" b="1" i="1" baseline="-25000" dirty="0" smtClean="0">
              <a:solidFill>
                <a:srgbClr val="C00000"/>
              </a:solidFill>
              <a:cs typeface="Arial" pitchFamily="34" charset="0"/>
            </a:endParaRPr>
          </a:p>
        </p:txBody>
      </p:sp>
      <p:grpSp>
        <p:nvGrpSpPr>
          <p:cNvPr id="104" name="Group 103"/>
          <p:cNvGrpSpPr>
            <a:grpSpLocks/>
          </p:cNvGrpSpPr>
          <p:nvPr/>
        </p:nvGrpSpPr>
        <p:grpSpPr bwMode="auto">
          <a:xfrm rot="16200000">
            <a:off x="328135" y="3136787"/>
            <a:ext cx="731840" cy="184150"/>
            <a:chOff x="5334" y="9503"/>
            <a:chExt cx="1152" cy="290"/>
          </a:xfrm>
        </p:grpSpPr>
        <p:sp>
          <p:nvSpPr>
            <p:cNvPr id="110" name="Freeform 3"/>
            <p:cNvSpPr>
              <a:spLocks/>
            </p:cNvSpPr>
            <p:nvPr/>
          </p:nvSpPr>
          <p:spPr bwMode="auto">
            <a:xfrm>
              <a:off x="5622" y="9503"/>
              <a:ext cx="144" cy="289"/>
            </a:xfrm>
            <a:custGeom>
              <a:avLst/>
              <a:gdLst>
                <a:gd name="T0" fmla="*/ 0 w 426"/>
                <a:gd name="T1" fmla="*/ 288 h 289"/>
                <a:gd name="T2" fmla="*/ 72 w 426"/>
                <a:gd name="T3" fmla="*/ 73 h 289"/>
                <a:gd name="T4" fmla="*/ 216 w 426"/>
                <a:gd name="T5" fmla="*/ 0 h 289"/>
                <a:gd name="T6" fmla="*/ 360 w 426"/>
                <a:gd name="T7" fmla="*/ 73 h 289"/>
                <a:gd name="T8" fmla="*/ 426 w 426"/>
                <a:gd name="T9" fmla="*/ 289 h 289"/>
              </a:gdLst>
              <a:ahLst/>
              <a:cxnLst>
                <a:cxn ang="0">
                  <a:pos x="T0" y="T1"/>
                </a:cxn>
                <a:cxn ang="0">
                  <a:pos x="T2" y="T3"/>
                </a:cxn>
                <a:cxn ang="0">
                  <a:pos x="T4" y="T5"/>
                </a:cxn>
                <a:cxn ang="0">
                  <a:pos x="T6" y="T7"/>
                </a:cxn>
                <a:cxn ang="0">
                  <a:pos x="T8" y="T9"/>
                </a:cxn>
              </a:cxnLst>
              <a:rect l="0" t="0" r="r" b="b"/>
              <a:pathLst>
                <a:path w="426" h="289">
                  <a:moveTo>
                    <a:pt x="0" y="288"/>
                  </a:moveTo>
                  <a:cubicBezTo>
                    <a:pt x="18" y="204"/>
                    <a:pt x="36" y="121"/>
                    <a:pt x="72" y="73"/>
                  </a:cubicBezTo>
                  <a:cubicBezTo>
                    <a:pt x="108" y="25"/>
                    <a:pt x="168" y="0"/>
                    <a:pt x="216" y="0"/>
                  </a:cubicBezTo>
                  <a:cubicBezTo>
                    <a:pt x="264" y="0"/>
                    <a:pt x="325" y="25"/>
                    <a:pt x="360" y="73"/>
                  </a:cubicBezTo>
                  <a:cubicBezTo>
                    <a:pt x="395" y="121"/>
                    <a:pt x="410" y="205"/>
                    <a:pt x="426" y="289"/>
                  </a:cubicBezTo>
                </a:path>
              </a:pathLst>
            </a:custGeom>
            <a:noFill/>
            <a:ln w="22225">
              <a:solidFill>
                <a:srgbClr val="C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4"/>
            <p:cNvSpPr>
              <a:spLocks/>
            </p:cNvSpPr>
            <p:nvPr/>
          </p:nvSpPr>
          <p:spPr bwMode="auto">
            <a:xfrm>
              <a:off x="5766" y="9503"/>
              <a:ext cx="144" cy="289"/>
            </a:xfrm>
            <a:custGeom>
              <a:avLst/>
              <a:gdLst>
                <a:gd name="T0" fmla="*/ 0 w 426"/>
                <a:gd name="T1" fmla="*/ 288 h 289"/>
                <a:gd name="T2" fmla="*/ 72 w 426"/>
                <a:gd name="T3" fmla="*/ 73 h 289"/>
                <a:gd name="T4" fmla="*/ 216 w 426"/>
                <a:gd name="T5" fmla="*/ 0 h 289"/>
                <a:gd name="T6" fmla="*/ 360 w 426"/>
                <a:gd name="T7" fmla="*/ 73 h 289"/>
                <a:gd name="T8" fmla="*/ 426 w 426"/>
                <a:gd name="T9" fmla="*/ 289 h 289"/>
              </a:gdLst>
              <a:ahLst/>
              <a:cxnLst>
                <a:cxn ang="0">
                  <a:pos x="T0" y="T1"/>
                </a:cxn>
                <a:cxn ang="0">
                  <a:pos x="T2" y="T3"/>
                </a:cxn>
                <a:cxn ang="0">
                  <a:pos x="T4" y="T5"/>
                </a:cxn>
                <a:cxn ang="0">
                  <a:pos x="T6" y="T7"/>
                </a:cxn>
                <a:cxn ang="0">
                  <a:pos x="T8" y="T9"/>
                </a:cxn>
              </a:cxnLst>
              <a:rect l="0" t="0" r="r" b="b"/>
              <a:pathLst>
                <a:path w="426" h="289">
                  <a:moveTo>
                    <a:pt x="0" y="288"/>
                  </a:moveTo>
                  <a:cubicBezTo>
                    <a:pt x="18" y="204"/>
                    <a:pt x="36" y="121"/>
                    <a:pt x="72" y="73"/>
                  </a:cubicBezTo>
                  <a:cubicBezTo>
                    <a:pt x="108" y="25"/>
                    <a:pt x="168" y="0"/>
                    <a:pt x="216" y="0"/>
                  </a:cubicBezTo>
                  <a:cubicBezTo>
                    <a:pt x="264" y="0"/>
                    <a:pt x="325" y="25"/>
                    <a:pt x="360" y="73"/>
                  </a:cubicBezTo>
                  <a:cubicBezTo>
                    <a:pt x="395" y="121"/>
                    <a:pt x="410" y="205"/>
                    <a:pt x="426" y="289"/>
                  </a:cubicBezTo>
                </a:path>
              </a:pathLst>
            </a:custGeom>
            <a:noFill/>
            <a:ln w="22225">
              <a:solidFill>
                <a:srgbClr val="C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5"/>
            <p:cNvSpPr>
              <a:spLocks/>
            </p:cNvSpPr>
            <p:nvPr/>
          </p:nvSpPr>
          <p:spPr bwMode="auto">
            <a:xfrm>
              <a:off x="5910" y="9504"/>
              <a:ext cx="144" cy="289"/>
            </a:xfrm>
            <a:custGeom>
              <a:avLst/>
              <a:gdLst>
                <a:gd name="T0" fmla="*/ 0 w 426"/>
                <a:gd name="T1" fmla="*/ 288 h 289"/>
                <a:gd name="T2" fmla="*/ 72 w 426"/>
                <a:gd name="T3" fmla="*/ 73 h 289"/>
                <a:gd name="T4" fmla="*/ 216 w 426"/>
                <a:gd name="T5" fmla="*/ 0 h 289"/>
                <a:gd name="T6" fmla="*/ 360 w 426"/>
                <a:gd name="T7" fmla="*/ 73 h 289"/>
                <a:gd name="T8" fmla="*/ 426 w 426"/>
                <a:gd name="T9" fmla="*/ 289 h 289"/>
              </a:gdLst>
              <a:ahLst/>
              <a:cxnLst>
                <a:cxn ang="0">
                  <a:pos x="T0" y="T1"/>
                </a:cxn>
                <a:cxn ang="0">
                  <a:pos x="T2" y="T3"/>
                </a:cxn>
                <a:cxn ang="0">
                  <a:pos x="T4" y="T5"/>
                </a:cxn>
                <a:cxn ang="0">
                  <a:pos x="T6" y="T7"/>
                </a:cxn>
                <a:cxn ang="0">
                  <a:pos x="T8" y="T9"/>
                </a:cxn>
              </a:cxnLst>
              <a:rect l="0" t="0" r="r" b="b"/>
              <a:pathLst>
                <a:path w="426" h="289">
                  <a:moveTo>
                    <a:pt x="0" y="288"/>
                  </a:moveTo>
                  <a:cubicBezTo>
                    <a:pt x="18" y="204"/>
                    <a:pt x="36" y="121"/>
                    <a:pt x="72" y="73"/>
                  </a:cubicBezTo>
                  <a:cubicBezTo>
                    <a:pt x="108" y="25"/>
                    <a:pt x="168" y="0"/>
                    <a:pt x="216" y="0"/>
                  </a:cubicBezTo>
                  <a:cubicBezTo>
                    <a:pt x="264" y="0"/>
                    <a:pt x="325" y="25"/>
                    <a:pt x="360" y="73"/>
                  </a:cubicBezTo>
                  <a:cubicBezTo>
                    <a:pt x="395" y="121"/>
                    <a:pt x="410" y="205"/>
                    <a:pt x="426" y="289"/>
                  </a:cubicBezTo>
                </a:path>
              </a:pathLst>
            </a:custGeom>
            <a:noFill/>
            <a:ln w="22225">
              <a:solidFill>
                <a:srgbClr val="C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6"/>
            <p:cNvSpPr>
              <a:spLocks/>
            </p:cNvSpPr>
            <p:nvPr/>
          </p:nvSpPr>
          <p:spPr bwMode="auto">
            <a:xfrm>
              <a:off x="6054" y="9504"/>
              <a:ext cx="144" cy="289"/>
            </a:xfrm>
            <a:custGeom>
              <a:avLst/>
              <a:gdLst>
                <a:gd name="T0" fmla="*/ 0 w 426"/>
                <a:gd name="T1" fmla="*/ 288 h 289"/>
                <a:gd name="T2" fmla="*/ 72 w 426"/>
                <a:gd name="T3" fmla="*/ 73 h 289"/>
                <a:gd name="T4" fmla="*/ 216 w 426"/>
                <a:gd name="T5" fmla="*/ 0 h 289"/>
                <a:gd name="T6" fmla="*/ 360 w 426"/>
                <a:gd name="T7" fmla="*/ 73 h 289"/>
                <a:gd name="T8" fmla="*/ 426 w 426"/>
                <a:gd name="T9" fmla="*/ 289 h 289"/>
              </a:gdLst>
              <a:ahLst/>
              <a:cxnLst>
                <a:cxn ang="0">
                  <a:pos x="T0" y="T1"/>
                </a:cxn>
                <a:cxn ang="0">
                  <a:pos x="T2" y="T3"/>
                </a:cxn>
                <a:cxn ang="0">
                  <a:pos x="T4" y="T5"/>
                </a:cxn>
                <a:cxn ang="0">
                  <a:pos x="T6" y="T7"/>
                </a:cxn>
                <a:cxn ang="0">
                  <a:pos x="T8" y="T9"/>
                </a:cxn>
              </a:cxnLst>
              <a:rect l="0" t="0" r="r" b="b"/>
              <a:pathLst>
                <a:path w="426" h="289">
                  <a:moveTo>
                    <a:pt x="0" y="288"/>
                  </a:moveTo>
                  <a:cubicBezTo>
                    <a:pt x="18" y="204"/>
                    <a:pt x="36" y="121"/>
                    <a:pt x="72" y="73"/>
                  </a:cubicBezTo>
                  <a:cubicBezTo>
                    <a:pt x="108" y="25"/>
                    <a:pt x="168" y="0"/>
                    <a:pt x="216" y="0"/>
                  </a:cubicBezTo>
                  <a:cubicBezTo>
                    <a:pt x="264" y="0"/>
                    <a:pt x="325" y="25"/>
                    <a:pt x="360" y="73"/>
                  </a:cubicBezTo>
                  <a:cubicBezTo>
                    <a:pt x="395" y="121"/>
                    <a:pt x="410" y="205"/>
                    <a:pt x="426" y="289"/>
                  </a:cubicBezTo>
                </a:path>
              </a:pathLst>
            </a:custGeom>
            <a:noFill/>
            <a:ln w="22225">
              <a:solidFill>
                <a:srgbClr val="C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7"/>
            <p:cNvSpPr>
              <a:spLocks noChangeShapeType="1"/>
            </p:cNvSpPr>
            <p:nvPr/>
          </p:nvSpPr>
          <p:spPr bwMode="auto">
            <a:xfrm flipH="1">
              <a:off x="6198" y="9648"/>
              <a:ext cx="288" cy="0"/>
            </a:xfrm>
            <a:prstGeom prst="line">
              <a:avLst/>
            </a:prstGeom>
            <a:noFill/>
            <a:ln w="22225">
              <a:solidFill>
                <a:srgbClr val="C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8"/>
            <p:cNvSpPr>
              <a:spLocks noChangeShapeType="1"/>
            </p:cNvSpPr>
            <p:nvPr/>
          </p:nvSpPr>
          <p:spPr bwMode="auto">
            <a:xfrm flipH="1">
              <a:off x="5334" y="9648"/>
              <a:ext cx="288" cy="0"/>
            </a:xfrm>
            <a:prstGeom prst="line">
              <a:avLst/>
            </a:prstGeom>
            <a:noFill/>
            <a:ln w="22225">
              <a:solidFill>
                <a:srgbClr val="C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07" name="Text Box 95"/>
          <p:cNvSpPr txBox="1">
            <a:spLocks noChangeArrowheads="1"/>
          </p:cNvSpPr>
          <p:nvPr/>
        </p:nvSpPr>
        <p:spPr bwMode="auto">
          <a:xfrm flipH="1">
            <a:off x="381000" y="3886200"/>
            <a:ext cx="990599" cy="533400"/>
          </a:xfrm>
          <a:prstGeom prst="rect">
            <a:avLst/>
          </a:prstGeom>
          <a:noFill/>
          <a:ln w="9525">
            <a:noFill/>
            <a:miter lim="800000"/>
            <a:headEnd/>
            <a:tailEnd/>
          </a:ln>
        </p:spPr>
        <p:txBody>
          <a:bodyPr/>
          <a:lstStyle/>
          <a:p>
            <a:pPr defTabSz="457200"/>
            <a:r>
              <a:rPr lang="sr-Latn-CS" b="1" dirty="0" smtClean="0">
                <a:solidFill>
                  <a:schemeClr val="tx1"/>
                </a:solidFill>
                <a:ea typeface="ＭＳ Ｐゴシック" pitchFamily="-107" charset="-128"/>
              </a:rPr>
              <a:t>+</a:t>
            </a:r>
            <a:endParaRPr lang="en-US" b="1" dirty="0">
              <a:solidFill>
                <a:schemeClr val="tx1"/>
              </a:solidFill>
              <a:ea typeface="ＭＳ Ｐゴシック" pitchFamily="-107" charset="-128"/>
            </a:endParaRPr>
          </a:p>
        </p:txBody>
      </p:sp>
      <p:sp>
        <p:nvSpPr>
          <p:cNvPr id="153" name="TextBox 61"/>
          <p:cNvSpPr txBox="1">
            <a:spLocks noChangeArrowheads="1"/>
          </p:cNvSpPr>
          <p:nvPr/>
        </p:nvSpPr>
        <p:spPr bwMode="auto">
          <a:xfrm>
            <a:off x="1346190" y="5558970"/>
            <a:ext cx="2514600" cy="1015663"/>
          </a:xfrm>
          <a:prstGeom prst="rect">
            <a:avLst/>
          </a:prstGeom>
          <a:solidFill>
            <a:schemeClr val="bg2"/>
          </a:solidFill>
          <a:ln w="22225">
            <a:solidFill>
              <a:schemeClr val="accent1"/>
            </a:solidFill>
            <a:miter lim="800000"/>
            <a:headEnd/>
            <a:tailEnd/>
          </a:ln>
        </p:spPr>
        <p:txBody>
          <a:bodyPr wrap="square">
            <a:spAutoFit/>
          </a:bodyPr>
          <a:lstStyle/>
          <a:p>
            <a:pPr algn="ctr" defTabSz="457200"/>
            <a:r>
              <a:rPr lang="sr-Latn-CS" sz="2000" dirty="0" smtClean="0">
                <a:cs typeface="Arial" pitchFamily="34" charset="0"/>
              </a:rPr>
              <a:t>Naponski izvor sa strujnim ograničenjem</a:t>
            </a:r>
          </a:p>
        </p:txBody>
      </p:sp>
      <p:cxnSp>
        <p:nvCxnSpPr>
          <p:cNvPr id="156" name="Straight Arrow Connector 155"/>
          <p:cNvCxnSpPr/>
          <p:nvPr/>
        </p:nvCxnSpPr>
        <p:spPr>
          <a:xfrm rot="16200000" flipV="1">
            <a:off x="609600" y="4800600"/>
            <a:ext cx="990600" cy="5334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16" name="TextBox 61"/>
          <p:cNvSpPr txBox="1">
            <a:spLocks noChangeArrowheads="1"/>
          </p:cNvSpPr>
          <p:nvPr/>
        </p:nvSpPr>
        <p:spPr bwMode="auto">
          <a:xfrm>
            <a:off x="5638800" y="4724400"/>
            <a:ext cx="2514600" cy="1446550"/>
          </a:xfrm>
          <a:prstGeom prst="rect">
            <a:avLst/>
          </a:prstGeom>
          <a:noFill/>
          <a:ln w="9525">
            <a:noFill/>
            <a:miter lim="800000"/>
            <a:headEnd/>
            <a:tailEnd/>
          </a:ln>
        </p:spPr>
        <p:txBody>
          <a:bodyPr wrap="square">
            <a:spAutoFit/>
          </a:bodyPr>
          <a:lstStyle/>
          <a:p>
            <a:pPr algn="ctr" defTabSz="457200"/>
            <a:r>
              <a:rPr lang="sr-Latn-CS" sz="2000" b="1" dirty="0" smtClean="0">
                <a:cs typeface="Arial" pitchFamily="34" charset="0"/>
              </a:rPr>
              <a:t>Uključeni T1 i T2 </a:t>
            </a:r>
            <a:r>
              <a:rPr lang="sr-Latn-CS" sz="2000" dirty="0" smtClean="0">
                <a:cs typeface="Arial" pitchFamily="34" charset="0"/>
              </a:rPr>
              <a:t>(ili T3 i T4) </a:t>
            </a:r>
          </a:p>
          <a:p>
            <a:pPr algn="ctr" defTabSz="457200"/>
            <a:endParaRPr lang="sr-Latn-CS" sz="2000" b="1" dirty="0" smtClean="0">
              <a:cs typeface="Arial" pitchFamily="34" charset="0"/>
            </a:endParaRPr>
          </a:p>
          <a:p>
            <a:pPr algn="ctr" defTabSz="457200"/>
            <a:r>
              <a:rPr lang="sr-Latn-CS" sz="2800" b="1" i="1" dirty="0" smtClean="0">
                <a:solidFill>
                  <a:srgbClr val="C00000"/>
                </a:solidFill>
                <a:cs typeface="Arial" pitchFamily="34" charset="0"/>
              </a:rPr>
              <a:t>I</a:t>
            </a:r>
            <a:r>
              <a:rPr lang="sr-Latn-CS" sz="2800" b="1" i="1" baseline="-25000" dirty="0" smtClean="0">
                <a:solidFill>
                  <a:srgbClr val="C00000"/>
                </a:solidFill>
                <a:cs typeface="Arial" pitchFamily="34" charset="0"/>
              </a:rPr>
              <a:t>a</a:t>
            </a:r>
            <a:r>
              <a:rPr lang="sr-Latn-CS" sz="2800" b="1" dirty="0" smtClean="0">
                <a:cs typeface="Arial" pitchFamily="34" charset="0"/>
              </a:rPr>
              <a:t> </a:t>
            </a:r>
            <a:r>
              <a:rPr lang="sr-Latn-CS" sz="2800" b="1" dirty="0" smtClean="0">
                <a:solidFill>
                  <a:srgbClr val="C00000"/>
                </a:solidFill>
                <a:cs typeface="Arial" pitchFamily="34" charset="0"/>
              </a:rPr>
              <a:t>=</a:t>
            </a:r>
            <a:r>
              <a:rPr lang="sr-Latn-CS" sz="2800" b="1" dirty="0" smtClean="0">
                <a:cs typeface="Arial" pitchFamily="34" charset="0"/>
              </a:rPr>
              <a:t> </a:t>
            </a:r>
            <a:r>
              <a:rPr lang="sr-Latn-CS" sz="2800" b="1" dirty="0" smtClean="0">
                <a:solidFill>
                  <a:srgbClr val="C00000"/>
                </a:solidFill>
                <a:cs typeface="Arial" pitchFamily="34" charset="0"/>
              </a:rPr>
              <a:t>0</a:t>
            </a:r>
            <a:endParaRPr lang="x-none" sz="2800" b="1" i="1" baseline="-25000" dirty="0" smtClean="0">
              <a:solidFill>
                <a:srgbClr val="C00000"/>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P spid="102" grpId="0"/>
      <p:bldP spid="1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15</a:t>
            </a:fld>
            <a:endParaRPr lang="en-US"/>
          </a:p>
        </p:txBody>
      </p:sp>
      <p:sp>
        <p:nvSpPr>
          <p:cNvPr id="5" name="Rectangle 4"/>
          <p:cNvSpPr>
            <a:spLocks noGrp="1" noChangeArrowheads="1"/>
          </p:cNvSpPr>
          <p:nvPr>
            <p:ph type="title"/>
          </p:nvPr>
        </p:nvSpPr>
        <p:spPr>
          <a:xfrm>
            <a:off x="685800" y="2590800"/>
            <a:ext cx="7772400" cy="1143000"/>
          </a:xfrm>
          <a:noFill/>
        </p:spPr>
        <p:txBody>
          <a:bodyPr/>
          <a:lstStyle/>
          <a:p>
            <a:r>
              <a:rPr lang="sr-Latn-CS" b="1" dirty="0" smtClean="0"/>
              <a:t>Algoritmi upravljanja mostom</a:t>
            </a:r>
            <a:endParaRPr lang="en-US" b="1" dirty="0" smtClean="0"/>
          </a:p>
        </p:txBody>
      </p:sp>
    </p:spTree>
    <p:extLst>
      <p:ext uri="{BB962C8B-B14F-4D97-AF65-F5344CB8AC3E}">
        <p14:creationId xmlns="" xmlns:p14="http://schemas.microsoft.com/office/powerpoint/2010/main" val="3061676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16</a:t>
            </a:fld>
            <a:endParaRPr lang="en-US" dirty="0"/>
          </a:p>
        </p:txBody>
      </p:sp>
      <p:sp>
        <p:nvSpPr>
          <p:cNvPr id="3" name="TextBox 61"/>
          <p:cNvSpPr txBox="1">
            <a:spLocks noChangeArrowheads="1"/>
          </p:cNvSpPr>
          <p:nvPr/>
        </p:nvSpPr>
        <p:spPr bwMode="auto">
          <a:xfrm>
            <a:off x="1256832" y="228600"/>
            <a:ext cx="6630341" cy="461665"/>
          </a:xfrm>
          <a:prstGeom prst="rect">
            <a:avLst/>
          </a:prstGeom>
          <a:noFill/>
          <a:ln w="9525">
            <a:noFill/>
            <a:miter lim="800000"/>
            <a:headEnd/>
            <a:tailEnd/>
          </a:ln>
        </p:spPr>
        <p:txBody>
          <a:bodyPr wrap="none">
            <a:spAutoFit/>
          </a:bodyPr>
          <a:lstStyle/>
          <a:p>
            <a:pPr algn="ctr" defTabSz="457200"/>
            <a:r>
              <a:rPr lang="sr-Latn-CS" sz="2400" b="1" dirty="0" smtClean="0"/>
              <a:t>Upravljanje četorokvadratnim pretvaračem</a:t>
            </a:r>
            <a:endParaRPr lang="en-US" sz="2400" b="1" dirty="0"/>
          </a:p>
        </p:txBody>
      </p:sp>
      <p:grpSp>
        <p:nvGrpSpPr>
          <p:cNvPr id="33" name="Group 32"/>
          <p:cNvGrpSpPr/>
          <p:nvPr/>
        </p:nvGrpSpPr>
        <p:grpSpPr>
          <a:xfrm>
            <a:off x="6400800" y="1337846"/>
            <a:ext cx="2514600" cy="1405354"/>
            <a:chOff x="6553200" y="1295400"/>
            <a:chExt cx="2514600" cy="1405354"/>
          </a:xfrm>
        </p:grpSpPr>
        <p:cxnSp>
          <p:nvCxnSpPr>
            <p:cNvPr id="5" name="Straight Connector 4"/>
            <p:cNvCxnSpPr/>
            <p:nvPr/>
          </p:nvCxnSpPr>
          <p:spPr>
            <a:xfrm>
              <a:off x="6705600" y="13335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705600" y="26289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972697" y="1980803"/>
              <a:ext cx="12954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7963694" y="19804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20000" y="1980406"/>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001000" y="1866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95"/>
            <p:cNvSpPr txBox="1">
              <a:spLocks noChangeArrowheads="1"/>
            </p:cNvSpPr>
            <p:nvPr/>
          </p:nvSpPr>
          <p:spPr bwMode="auto">
            <a:xfrm>
              <a:off x="7239000" y="1485900"/>
              <a:ext cx="528637" cy="371475"/>
            </a:xfrm>
            <a:prstGeom prst="rect">
              <a:avLst/>
            </a:prstGeom>
            <a:noFill/>
            <a:ln w="9525">
              <a:noFill/>
              <a:miter lim="800000"/>
              <a:headEnd/>
              <a:tailEnd/>
            </a:ln>
          </p:spPr>
          <p:txBody>
            <a:bodyPr/>
            <a:lstStyle/>
            <a:p>
              <a:pPr defTabSz="457200"/>
              <a:r>
                <a:rPr lang="sr-Latn-CS" sz="1400" dirty="0">
                  <a:ea typeface="ＭＳ Ｐゴシック" pitchFamily="-107" charset="-128"/>
                </a:rPr>
                <a:t>T</a:t>
              </a:r>
              <a:r>
                <a:rPr lang="en-US" sz="1400" dirty="0">
                  <a:ea typeface="ＭＳ Ｐゴシック" pitchFamily="-107" charset="-128"/>
                </a:rPr>
                <a:t>1</a:t>
              </a:r>
              <a:endParaRPr lang="en-US" sz="1400" b="1" dirty="0">
                <a:ea typeface="ＭＳ Ｐゴシック" pitchFamily="-107" charset="-128"/>
              </a:endParaRPr>
            </a:p>
          </p:txBody>
        </p:sp>
        <p:sp>
          <p:nvSpPr>
            <p:cNvPr id="20" name="Text Box 95"/>
            <p:cNvSpPr txBox="1">
              <a:spLocks noChangeArrowheads="1"/>
            </p:cNvSpPr>
            <p:nvPr/>
          </p:nvSpPr>
          <p:spPr bwMode="auto">
            <a:xfrm>
              <a:off x="7239000" y="2181225"/>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21" name="Text Box 95"/>
            <p:cNvSpPr txBox="1">
              <a:spLocks noChangeArrowheads="1"/>
            </p:cNvSpPr>
            <p:nvPr/>
          </p:nvSpPr>
          <p:spPr bwMode="auto">
            <a:xfrm>
              <a:off x="8539163" y="14859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T3</a:t>
              </a:r>
              <a:endParaRPr lang="en-US" sz="1400" b="1" dirty="0">
                <a:ea typeface="ＭＳ Ｐゴシック" pitchFamily="-107" charset="-128"/>
              </a:endParaRPr>
            </a:p>
          </p:txBody>
        </p:sp>
        <p:sp>
          <p:nvSpPr>
            <p:cNvPr id="22" name="Text Box 95"/>
            <p:cNvSpPr txBox="1">
              <a:spLocks noChangeArrowheads="1"/>
            </p:cNvSpPr>
            <p:nvPr/>
          </p:nvSpPr>
          <p:spPr bwMode="auto">
            <a:xfrm>
              <a:off x="8534400" y="21717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26" name="Text Box 95"/>
            <p:cNvSpPr txBox="1">
              <a:spLocks noChangeArrowheads="1"/>
            </p:cNvSpPr>
            <p:nvPr/>
          </p:nvSpPr>
          <p:spPr bwMode="auto">
            <a:xfrm>
              <a:off x="7797800" y="1758950"/>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129" name="TextBox 61"/>
            <p:cNvSpPr txBox="1">
              <a:spLocks noChangeArrowheads="1"/>
            </p:cNvSpPr>
            <p:nvPr/>
          </p:nvSpPr>
          <p:spPr bwMode="auto">
            <a:xfrm>
              <a:off x="6553200" y="1295400"/>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130" name="TextBox 61"/>
            <p:cNvSpPr txBox="1">
              <a:spLocks noChangeArrowheads="1"/>
            </p:cNvSpPr>
            <p:nvPr/>
          </p:nvSpPr>
          <p:spPr bwMode="auto">
            <a:xfrm>
              <a:off x="6663690" y="2362200"/>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33" name="TextBox 61"/>
            <p:cNvSpPr txBox="1">
              <a:spLocks noChangeArrowheads="1"/>
            </p:cNvSpPr>
            <p:nvPr/>
          </p:nvSpPr>
          <p:spPr bwMode="auto">
            <a:xfrm>
              <a:off x="7971567" y="1597223"/>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grpSp>
      <p:sp>
        <p:nvSpPr>
          <p:cNvPr id="89" name="TextBox 61"/>
          <p:cNvSpPr txBox="1">
            <a:spLocks noChangeArrowheads="1"/>
          </p:cNvSpPr>
          <p:nvPr/>
        </p:nvSpPr>
        <p:spPr bwMode="auto">
          <a:xfrm>
            <a:off x="177800" y="762000"/>
            <a:ext cx="6223000" cy="5786199"/>
          </a:xfrm>
          <a:prstGeom prst="rect">
            <a:avLst/>
          </a:prstGeom>
          <a:noFill/>
          <a:ln w="9525">
            <a:noFill/>
            <a:miter lim="800000"/>
            <a:headEnd/>
            <a:tailEnd/>
          </a:ln>
        </p:spPr>
        <p:txBody>
          <a:bodyPr wrap="square">
            <a:spAutoFit/>
          </a:bodyPr>
          <a:lstStyle/>
          <a:p>
            <a:pPr marL="285750" indent="-285750" defTabSz="457200">
              <a:buFont typeface="Arial" pitchFamily="34" charset="0"/>
              <a:buChar char="•"/>
            </a:pPr>
            <a:r>
              <a:rPr lang="x-none" sz="2000" b="1" smtClean="0">
                <a:cs typeface="Arial" pitchFamily="34" charset="0"/>
              </a:rPr>
              <a:t>NESIMETRIČN</a:t>
            </a:r>
            <a:r>
              <a:rPr lang="x-none" sz="2000" b="1" dirty="0">
                <a:cs typeface="Arial" pitchFamily="34" charset="0"/>
              </a:rPr>
              <a:t>O</a:t>
            </a:r>
            <a:r>
              <a:rPr lang="x-none" sz="2000" smtClean="0">
                <a:cs typeface="Arial" pitchFamily="34" charset="0"/>
              </a:rPr>
              <a:t> </a:t>
            </a:r>
            <a:r>
              <a:rPr lang="x-none" sz="2000" dirty="0" smtClean="0">
                <a:cs typeface="Arial" pitchFamily="34" charset="0"/>
              </a:rPr>
              <a:t>(</a:t>
            </a:r>
            <a:r>
              <a:rPr lang="x-none" sz="2000" i="1" dirty="0" smtClean="0">
                <a:cs typeface="Arial" pitchFamily="34" charset="0"/>
              </a:rPr>
              <a:t>slow </a:t>
            </a:r>
            <a:r>
              <a:rPr lang="x-none" sz="2000" i="1" dirty="0">
                <a:cs typeface="Arial" pitchFamily="34" charset="0"/>
              </a:rPr>
              <a:t>decay</a:t>
            </a:r>
            <a:r>
              <a:rPr lang="x-none" sz="2000" dirty="0" smtClean="0">
                <a:cs typeface="Arial" pitchFamily="34" charset="0"/>
              </a:rPr>
              <a:t>)</a:t>
            </a:r>
          </a:p>
          <a:p>
            <a:pPr marL="742950" lvl="1" indent="-285750" defTabSz="457200">
              <a:buFont typeface="Arial" pitchFamily="34" charset="0"/>
              <a:buChar char="•"/>
            </a:pPr>
            <a:r>
              <a:rPr lang="x-none" dirty="0" smtClean="0">
                <a:cs typeface="Arial" pitchFamily="34" charset="0"/>
              </a:rPr>
              <a:t>Aktivni deo: T1 i T4 </a:t>
            </a:r>
            <a:r>
              <a:rPr lang="x-none" dirty="0" smtClean="0">
                <a:solidFill>
                  <a:srgbClr val="00B0F0"/>
                </a:solidFill>
                <a:cs typeface="Arial" pitchFamily="34" charset="0"/>
              </a:rPr>
              <a:t>(T2 i </a:t>
            </a:r>
            <a:r>
              <a:rPr lang="x-none" smtClean="0">
                <a:solidFill>
                  <a:srgbClr val="00B0F0"/>
                </a:solidFill>
                <a:cs typeface="Arial" pitchFamily="34" charset="0"/>
              </a:rPr>
              <a:t>T3 u</a:t>
            </a:r>
            <a:r>
              <a:rPr lang="sr-Latn-CS" dirty="0" smtClean="0">
                <a:solidFill>
                  <a:srgbClr val="00B0F0"/>
                </a:solidFill>
                <a:cs typeface="Arial" pitchFamily="34" charset="0"/>
              </a:rPr>
              <a:t> </a:t>
            </a:r>
            <a:r>
              <a:rPr lang="x-none" smtClean="0">
                <a:solidFill>
                  <a:srgbClr val="00B0F0"/>
                </a:solidFill>
                <a:cs typeface="Arial" pitchFamily="34" charset="0"/>
              </a:rPr>
              <a:t>drugom </a:t>
            </a:r>
            <a:r>
              <a:rPr lang="x-none" dirty="0" smtClean="0">
                <a:solidFill>
                  <a:srgbClr val="00B0F0"/>
                </a:solidFill>
                <a:cs typeface="Arial" pitchFamily="34" charset="0"/>
              </a:rPr>
              <a:t>smeru)</a:t>
            </a:r>
          </a:p>
          <a:p>
            <a:pPr marL="742950" lvl="1" indent="-285750" defTabSz="457200">
              <a:buFont typeface="Arial" pitchFamily="34" charset="0"/>
              <a:buChar char="•"/>
            </a:pPr>
            <a:r>
              <a:rPr lang="x-none" dirty="0" smtClean="0">
                <a:cs typeface="Arial" pitchFamily="34" charset="0"/>
              </a:rPr>
              <a:t>Neaktivni deo: T2 i T4 ili T1 i T3</a:t>
            </a:r>
          </a:p>
          <a:p>
            <a:pPr marL="742950" lvl="1" indent="-285750" defTabSz="457200">
              <a:buFont typeface="Arial" pitchFamily="34" charset="0"/>
              <a:buChar char="•"/>
            </a:pPr>
            <a:r>
              <a:rPr lang="x-none" dirty="0" smtClean="0">
                <a:cs typeface="Arial" pitchFamily="34" charset="0"/>
              </a:rPr>
              <a:t>Samo jedan </a:t>
            </a:r>
            <a:r>
              <a:rPr lang="x-none" smtClean="0">
                <a:cs typeface="Arial" pitchFamily="34" charset="0"/>
              </a:rPr>
              <a:t>polaritet </a:t>
            </a:r>
            <a:r>
              <a:rPr lang="x-none" dirty="0">
                <a:cs typeface="Arial" pitchFamily="34" charset="0"/>
              </a:rPr>
              <a:t>(za drugi, nužna</a:t>
            </a:r>
            <a:r>
              <a:rPr lang="x-none">
                <a:cs typeface="Arial" pitchFamily="34" charset="0"/>
              </a:rPr>
              <a:t> promen</a:t>
            </a:r>
            <a:r>
              <a:rPr lang="x-none" dirty="0">
                <a:cs typeface="Arial" pitchFamily="34" charset="0"/>
              </a:rPr>
              <a:t>a</a:t>
            </a:r>
            <a:r>
              <a:rPr lang="x-none">
                <a:cs typeface="Arial" pitchFamily="34" charset="0"/>
              </a:rPr>
              <a:t> </a:t>
            </a:r>
            <a:r>
              <a:rPr lang="x-none" dirty="0">
                <a:cs typeface="Arial" pitchFamily="34" charset="0"/>
              </a:rPr>
              <a:t>načina </a:t>
            </a:r>
            <a:r>
              <a:rPr lang="x-none">
                <a:cs typeface="Arial" pitchFamily="34" charset="0"/>
              </a:rPr>
              <a:t>upravljanja</a:t>
            </a:r>
            <a:r>
              <a:rPr lang="x-none" dirty="0">
                <a:cs typeface="Arial" pitchFamily="34" charset="0"/>
              </a:rPr>
              <a:t>)</a:t>
            </a:r>
            <a:endParaRPr lang="x-none" smtClean="0">
              <a:cs typeface="Arial" pitchFamily="34" charset="0"/>
            </a:endParaRPr>
          </a:p>
          <a:p>
            <a:pPr marL="742950" lvl="1" indent="-285750" defTabSz="457200">
              <a:buFont typeface="Arial" pitchFamily="34" charset="0"/>
              <a:buChar char="•"/>
            </a:pPr>
            <a:r>
              <a:rPr lang="x-none" smtClean="0">
                <a:cs typeface="Arial" pitchFamily="34" charset="0"/>
              </a:rPr>
              <a:t>Povratna struja i u normalnom radu</a:t>
            </a:r>
            <a:endParaRPr lang="sr-Latn-CS" dirty="0" smtClean="0">
              <a:cs typeface="Arial" pitchFamily="34" charset="0"/>
            </a:endParaRPr>
          </a:p>
          <a:p>
            <a:pPr marL="285750" indent="-285750" defTabSz="457200">
              <a:buFont typeface="Arial" pitchFamily="34" charset="0"/>
              <a:buChar char="•"/>
            </a:pPr>
            <a:r>
              <a:rPr lang="sr-Latn-CS" sz="2000" b="1" dirty="0" smtClean="0"/>
              <a:t>MODIFIKOVANO NESIMETRIČNO 1</a:t>
            </a:r>
          </a:p>
          <a:p>
            <a:pPr marL="742950" lvl="1" indent="-285750" defTabSz="457200">
              <a:buFont typeface="Arial" pitchFamily="34" charset="0"/>
              <a:buChar char="•"/>
            </a:pPr>
            <a:r>
              <a:rPr lang="x-none" dirty="0">
                <a:cs typeface="Arial" pitchFamily="34" charset="0"/>
              </a:rPr>
              <a:t>Aktivni </a:t>
            </a:r>
            <a:r>
              <a:rPr lang="x-none" dirty="0" smtClean="0">
                <a:cs typeface="Arial" pitchFamily="34" charset="0"/>
              </a:rPr>
              <a:t>deo: </a:t>
            </a:r>
            <a:r>
              <a:rPr lang="x-none" dirty="0">
                <a:cs typeface="Arial" pitchFamily="34" charset="0"/>
              </a:rPr>
              <a:t>T1 i T4 </a:t>
            </a:r>
            <a:r>
              <a:rPr lang="x-none" dirty="0">
                <a:solidFill>
                  <a:srgbClr val="00B0F0"/>
                </a:solidFill>
                <a:cs typeface="Arial" pitchFamily="34" charset="0"/>
              </a:rPr>
              <a:t>(T2 i T3 </a:t>
            </a:r>
            <a:r>
              <a:rPr lang="x-none" dirty="0" smtClean="0">
                <a:solidFill>
                  <a:srgbClr val="00B0F0"/>
                </a:solidFill>
                <a:cs typeface="Arial" pitchFamily="34" charset="0"/>
              </a:rPr>
              <a:t>u drugom </a:t>
            </a:r>
            <a:r>
              <a:rPr lang="x-none" dirty="0">
                <a:solidFill>
                  <a:srgbClr val="00B0F0"/>
                </a:solidFill>
                <a:cs typeface="Arial" pitchFamily="34" charset="0"/>
              </a:rPr>
              <a:t>smeru)</a:t>
            </a:r>
          </a:p>
          <a:p>
            <a:pPr marL="742950" lvl="1" indent="-285750" defTabSz="457200">
              <a:buFont typeface="Arial" pitchFamily="34" charset="0"/>
              <a:buChar char="•"/>
            </a:pPr>
            <a:r>
              <a:rPr lang="x-none" dirty="0">
                <a:cs typeface="Arial" pitchFamily="34" charset="0"/>
              </a:rPr>
              <a:t>Neaktivni </a:t>
            </a:r>
            <a:r>
              <a:rPr lang="x-none" dirty="0" smtClean="0">
                <a:cs typeface="Arial" pitchFamily="34" charset="0"/>
              </a:rPr>
              <a:t>deo: samo T1 </a:t>
            </a:r>
            <a:r>
              <a:rPr lang="x-none" dirty="0" smtClean="0">
                <a:solidFill>
                  <a:srgbClr val="00B0F0"/>
                </a:solidFill>
                <a:cs typeface="Arial" pitchFamily="34" charset="0"/>
              </a:rPr>
              <a:t>(samo T3)</a:t>
            </a:r>
          </a:p>
          <a:p>
            <a:pPr marL="742950" lvl="1" indent="-285750" defTabSz="457200">
              <a:buFont typeface="Arial" pitchFamily="34" charset="0"/>
              <a:buChar char="•"/>
            </a:pPr>
            <a:r>
              <a:rPr lang="x-none" dirty="0" smtClean="0">
                <a:cs typeface="Arial" pitchFamily="34" charset="0"/>
              </a:rPr>
              <a:t>Samo </a:t>
            </a:r>
            <a:r>
              <a:rPr lang="x-none" smtClean="0">
                <a:cs typeface="Arial" pitchFamily="34" charset="0"/>
              </a:rPr>
              <a:t>jedan polaritet</a:t>
            </a:r>
            <a:r>
              <a:rPr lang="x-none" dirty="0" smtClean="0">
                <a:cs typeface="Arial" pitchFamily="34" charset="0"/>
              </a:rPr>
              <a:t> (za drugi, nužna</a:t>
            </a:r>
            <a:r>
              <a:rPr lang="x-none" smtClean="0">
                <a:cs typeface="Arial" pitchFamily="34" charset="0"/>
              </a:rPr>
              <a:t> promen</a:t>
            </a:r>
            <a:r>
              <a:rPr lang="x-none" dirty="0" smtClean="0">
                <a:cs typeface="Arial" pitchFamily="34" charset="0"/>
              </a:rPr>
              <a:t>a</a:t>
            </a:r>
            <a:r>
              <a:rPr lang="x-none" smtClean="0">
                <a:cs typeface="Arial" pitchFamily="34" charset="0"/>
              </a:rPr>
              <a:t> </a:t>
            </a:r>
            <a:r>
              <a:rPr lang="x-none" dirty="0" smtClean="0">
                <a:cs typeface="Arial" pitchFamily="34" charset="0"/>
              </a:rPr>
              <a:t>načina </a:t>
            </a:r>
            <a:r>
              <a:rPr lang="x-none" smtClean="0">
                <a:cs typeface="Arial" pitchFamily="34" charset="0"/>
              </a:rPr>
              <a:t>upravljanja</a:t>
            </a:r>
            <a:r>
              <a:rPr lang="x-none" dirty="0" smtClean="0">
                <a:cs typeface="Arial" pitchFamily="34" charset="0"/>
              </a:rPr>
              <a:t>)</a:t>
            </a:r>
          </a:p>
          <a:p>
            <a:pPr marL="742950" lvl="1" indent="-285750" defTabSz="457200">
              <a:buFont typeface="Arial" pitchFamily="34" charset="0"/>
              <a:buChar char="•"/>
            </a:pPr>
            <a:r>
              <a:rPr lang="x-none" dirty="0" smtClean="0">
                <a:cs typeface="Arial" pitchFamily="34" charset="0"/>
              </a:rPr>
              <a:t>Bez povratne struje</a:t>
            </a:r>
            <a:endParaRPr lang="sr-Latn-CS" sz="2000" dirty="0" smtClean="0"/>
          </a:p>
          <a:p>
            <a:pPr defTabSz="457200">
              <a:buFont typeface="Arial" pitchFamily="34" charset="0"/>
              <a:buChar char="•"/>
            </a:pPr>
            <a:r>
              <a:rPr lang="sr-Latn-CS" sz="2000" b="1" dirty="0" smtClean="0"/>
              <a:t>  DVOSTRUKO</a:t>
            </a:r>
            <a:r>
              <a:rPr lang="sr-Latn-CS" sz="2000" dirty="0" smtClean="0"/>
              <a:t>  </a:t>
            </a:r>
            <a:r>
              <a:rPr lang="sr-Latn-CS" sz="2000" b="1" dirty="0" smtClean="0"/>
              <a:t>NESIMETRIČNO</a:t>
            </a:r>
            <a:endParaRPr lang="en-US" sz="2000" b="1" dirty="0" smtClean="0"/>
          </a:p>
          <a:p>
            <a:pPr marL="742950" lvl="1" indent="-285750" defTabSz="457200">
              <a:buFont typeface="Arial" pitchFamily="34" charset="0"/>
              <a:buChar char="•"/>
            </a:pPr>
            <a:r>
              <a:rPr lang="sr-Latn-CS" dirty="0" smtClean="0"/>
              <a:t>Dva aktivna dela i dva neaktivna dela u jednoj periodi PWM</a:t>
            </a:r>
          </a:p>
          <a:p>
            <a:pPr marL="742950" lvl="1" indent="-285750" defTabSz="457200">
              <a:buFont typeface="Arial" pitchFamily="34" charset="0"/>
              <a:buChar char="•"/>
            </a:pPr>
            <a:r>
              <a:rPr lang="sr-Latn-CS" dirty="0" smtClean="0"/>
              <a:t>Kontinualna promena znaka bez promene načina upravljanja</a:t>
            </a:r>
          </a:p>
          <a:p>
            <a:pPr marL="742950" lvl="1" indent="-285750" defTabSz="457200">
              <a:buFont typeface="Arial" pitchFamily="34" charset="0"/>
              <a:buChar char="•"/>
            </a:pPr>
            <a:r>
              <a:rPr lang="sr-Latn-CS" dirty="0" smtClean="0"/>
              <a:t>Dvostruka učestanost PWM na motoru</a:t>
            </a:r>
          </a:p>
          <a:p>
            <a:pPr marL="285750" indent="-285750" defTabSz="457200">
              <a:buFont typeface="Arial" pitchFamily="34" charset="0"/>
              <a:buChar char="•"/>
            </a:pPr>
            <a:r>
              <a:rPr lang="sr-Latn-CS" sz="2000" b="1" dirty="0" smtClean="0"/>
              <a:t>SIMETRIČNO </a:t>
            </a:r>
            <a:r>
              <a:rPr lang="sr-Latn-CS" sz="2000" dirty="0" smtClean="0"/>
              <a:t>(</a:t>
            </a:r>
            <a:r>
              <a:rPr lang="sr-Latn-CS" sz="2000" i="1" dirty="0" smtClean="0"/>
              <a:t>fast decay</a:t>
            </a:r>
            <a:r>
              <a:rPr lang="sr-Latn-CS" sz="2000" dirty="0" smtClean="0"/>
              <a:t>)</a:t>
            </a:r>
          </a:p>
          <a:p>
            <a:pPr marL="742950" lvl="1" indent="-285750" defTabSz="457200">
              <a:buFont typeface="Arial" pitchFamily="34" charset="0"/>
              <a:buChar char="•"/>
            </a:pPr>
            <a:r>
              <a:rPr lang="sr-Latn-CS" dirty="0" smtClean="0"/>
              <a:t>Aktivni deo T1 i T4, drugi, takođe aktivni T2 i T3</a:t>
            </a:r>
          </a:p>
        </p:txBody>
      </p:sp>
      <p:sp>
        <p:nvSpPr>
          <p:cNvPr id="4" name="TextBox 3"/>
          <p:cNvSpPr txBox="1"/>
          <p:nvPr/>
        </p:nvSpPr>
        <p:spPr>
          <a:xfrm>
            <a:off x="6542473" y="3339644"/>
            <a:ext cx="1754006" cy="369332"/>
          </a:xfrm>
          <a:prstGeom prst="rect">
            <a:avLst/>
          </a:prstGeom>
          <a:noFill/>
        </p:spPr>
        <p:txBody>
          <a:bodyPr wrap="none" rtlCol="0">
            <a:spAutoFit/>
          </a:bodyPr>
          <a:lstStyle/>
          <a:p>
            <a:r>
              <a:rPr lang="x-none" dirty="0" smtClean="0"/>
              <a:t>T1  T2  T3  T4</a:t>
            </a:r>
            <a:endParaRPr lang="en-US" dirty="0"/>
          </a:p>
        </p:txBody>
      </p:sp>
      <p:sp>
        <p:nvSpPr>
          <p:cNvPr id="97" name="TextBox 96"/>
          <p:cNvSpPr txBox="1"/>
          <p:nvPr/>
        </p:nvSpPr>
        <p:spPr>
          <a:xfrm>
            <a:off x="6726442" y="3721676"/>
            <a:ext cx="1457130" cy="215444"/>
          </a:xfrm>
          <a:prstGeom prst="rect">
            <a:avLst/>
          </a:prstGeom>
          <a:noFill/>
        </p:spPr>
        <p:txBody>
          <a:bodyPr wrap="none" lIns="0" tIns="0" rIns="0" bIns="0" rtlCol="0">
            <a:spAutoFit/>
          </a:bodyPr>
          <a:lstStyle/>
          <a:p>
            <a:r>
              <a:rPr lang="x-none" sz="1400" b="1" dirty="0" smtClean="0"/>
              <a:t>0    0    0    0 </a:t>
            </a:r>
            <a:endParaRPr lang="en-US" sz="1400" b="1" dirty="0">
              <a:latin typeface="Courier" pitchFamily="49" charset="0"/>
            </a:endParaRPr>
          </a:p>
        </p:txBody>
      </p:sp>
      <p:sp>
        <p:nvSpPr>
          <p:cNvPr id="98" name="TextBox 97"/>
          <p:cNvSpPr txBox="1"/>
          <p:nvPr/>
        </p:nvSpPr>
        <p:spPr>
          <a:xfrm>
            <a:off x="6726442" y="3950396"/>
            <a:ext cx="1457130" cy="215444"/>
          </a:xfrm>
          <a:prstGeom prst="rect">
            <a:avLst/>
          </a:prstGeom>
          <a:noFill/>
        </p:spPr>
        <p:txBody>
          <a:bodyPr wrap="none" lIns="0" tIns="0" rIns="0" bIns="0" rtlCol="0">
            <a:spAutoFit/>
          </a:bodyPr>
          <a:lstStyle/>
          <a:p>
            <a:r>
              <a:rPr lang="x-none" sz="1400" b="1" dirty="0" smtClean="0"/>
              <a:t>0    0    0    1 </a:t>
            </a:r>
            <a:endParaRPr lang="en-US" sz="1400" b="1" dirty="0">
              <a:latin typeface="Courier" pitchFamily="49" charset="0"/>
            </a:endParaRPr>
          </a:p>
        </p:txBody>
      </p:sp>
      <p:sp>
        <p:nvSpPr>
          <p:cNvPr id="99" name="TextBox 98"/>
          <p:cNvSpPr txBox="1"/>
          <p:nvPr/>
        </p:nvSpPr>
        <p:spPr>
          <a:xfrm>
            <a:off x="6726442" y="4165840"/>
            <a:ext cx="1457130" cy="215444"/>
          </a:xfrm>
          <a:prstGeom prst="rect">
            <a:avLst/>
          </a:prstGeom>
          <a:noFill/>
        </p:spPr>
        <p:txBody>
          <a:bodyPr wrap="none" lIns="0" tIns="0" rIns="0" bIns="0" rtlCol="0">
            <a:spAutoFit/>
          </a:bodyPr>
          <a:lstStyle/>
          <a:p>
            <a:r>
              <a:rPr lang="x-none" sz="1400" b="1" dirty="0" smtClean="0"/>
              <a:t>0    0    1    0 </a:t>
            </a:r>
            <a:endParaRPr lang="en-US" sz="1400" b="1" dirty="0">
              <a:latin typeface="Courier" pitchFamily="49" charset="0"/>
            </a:endParaRPr>
          </a:p>
        </p:txBody>
      </p:sp>
      <p:sp>
        <p:nvSpPr>
          <p:cNvPr id="100" name="TextBox 99"/>
          <p:cNvSpPr txBox="1"/>
          <p:nvPr/>
        </p:nvSpPr>
        <p:spPr>
          <a:xfrm>
            <a:off x="6726442" y="4381284"/>
            <a:ext cx="1457130" cy="215444"/>
          </a:xfrm>
          <a:prstGeom prst="rect">
            <a:avLst/>
          </a:prstGeom>
          <a:noFill/>
        </p:spPr>
        <p:txBody>
          <a:bodyPr wrap="none" lIns="0" tIns="0" rIns="0" bIns="0" rtlCol="0">
            <a:spAutoFit/>
          </a:bodyPr>
          <a:lstStyle/>
          <a:p>
            <a:r>
              <a:rPr lang="x-none" sz="1400" b="1" dirty="0" smtClean="0"/>
              <a:t>0    1    0    0 </a:t>
            </a:r>
            <a:endParaRPr lang="en-US" sz="1400" b="1" dirty="0">
              <a:latin typeface="Courier" pitchFamily="49" charset="0"/>
            </a:endParaRPr>
          </a:p>
        </p:txBody>
      </p:sp>
      <p:sp>
        <p:nvSpPr>
          <p:cNvPr id="107" name="TextBox 106"/>
          <p:cNvSpPr txBox="1"/>
          <p:nvPr/>
        </p:nvSpPr>
        <p:spPr>
          <a:xfrm>
            <a:off x="6726442" y="4596728"/>
            <a:ext cx="1880323" cy="215444"/>
          </a:xfrm>
          <a:prstGeom prst="rect">
            <a:avLst/>
          </a:prstGeom>
          <a:noFill/>
        </p:spPr>
        <p:txBody>
          <a:bodyPr wrap="none" lIns="0" tIns="0" rIns="0" bIns="0" rtlCol="0">
            <a:spAutoFit/>
          </a:bodyPr>
          <a:lstStyle/>
          <a:p>
            <a:r>
              <a:rPr lang="x-none" sz="1400" b="1" dirty="0" smtClean="0"/>
              <a:t>0    1    0    1    </a:t>
            </a:r>
            <a:r>
              <a:rPr lang="x-none" sz="1400" b="1" dirty="0" smtClean="0">
                <a:solidFill>
                  <a:schemeClr val="tx1"/>
                </a:solidFill>
              </a:rPr>
              <a:t>0</a:t>
            </a:r>
            <a:r>
              <a:rPr lang="x-none" sz="1400" b="1" dirty="0" smtClean="0"/>
              <a:t> </a:t>
            </a:r>
            <a:endParaRPr lang="en-US" sz="1400" b="1" dirty="0">
              <a:latin typeface="Courier" pitchFamily="49" charset="0"/>
            </a:endParaRPr>
          </a:p>
        </p:txBody>
      </p:sp>
      <p:sp>
        <p:nvSpPr>
          <p:cNvPr id="108" name="TextBox 107"/>
          <p:cNvSpPr txBox="1"/>
          <p:nvPr/>
        </p:nvSpPr>
        <p:spPr>
          <a:xfrm>
            <a:off x="6726442" y="4825448"/>
            <a:ext cx="2112758" cy="215444"/>
          </a:xfrm>
          <a:prstGeom prst="rect">
            <a:avLst/>
          </a:prstGeom>
          <a:noFill/>
        </p:spPr>
        <p:txBody>
          <a:bodyPr wrap="none" lIns="0" tIns="0" rIns="0" bIns="0" rtlCol="0">
            <a:spAutoFit/>
          </a:bodyPr>
          <a:lstStyle/>
          <a:p>
            <a:r>
              <a:rPr lang="x-none" sz="1400" b="1" dirty="0" smtClean="0"/>
              <a:t>0    1    1    0   </a:t>
            </a:r>
            <a:r>
              <a:rPr lang="x-none" sz="1400" b="1" dirty="0" smtClean="0">
                <a:solidFill>
                  <a:srgbClr val="0070C0"/>
                </a:solidFill>
                <a:sym typeface="Symbol"/>
              </a:rPr>
              <a:t>V</a:t>
            </a:r>
            <a:r>
              <a:rPr lang="x-none" sz="1400" b="1" baseline="-25000" dirty="0" smtClean="0">
                <a:solidFill>
                  <a:srgbClr val="0070C0"/>
                </a:solidFill>
                <a:sym typeface="Symbol"/>
              </a:rPr>
              <a:t>dc</a:t>
            </a:r>
            <a:r>
              <a:rPr lang="x-none" sz="1400" b="1" dirty="0" smtClean="0">
                <a:solidFill>
                  <a:srgbClr val="0070C0"/>
                </a:solidFill>
              </a:rPr>
              <a:t> </a:t>
            </a:r>
            <a:endParaRPr lang="en-US" sz="1400" b="1" dirty="0">
              <a:solidFill>
                <a:srgbClr val="0070C0"/>
              </a:solidFill>
              <a:latin typeface="Courier" pitchFamily="49" charset="0"/>
            </a:endParaRPr>
          </a:p>
        </p:txBody>
      </p:sp>
      <p:sp>
        <p:nvSpPr>
          <p:cNvPr id="109" name="TextBox 108"/>
          <p:cNvSpPr txBox="1"/>
          <p:nvPr/>
        </p:nvSpPr>
        <p:spPr>
          <a:xfrm>
            <a:off x="6726442" y="5040892"/>
            <a:ext cx="1457130" cy="215444"/>
          </a:xfrm>
          <a:prstGeom prst="rect">
            <a:avLst/>
          </a:prstGeom>
          <a:noFill/>
        </p:spPr>
        <p:txBody>
          <a:bodyPr wrap="none" lIns="0" tIns="0" rIns="0" bIns="0" rtlCol="0">
            <a:spAutoFit/>
          </a:bodyPr>
          <a:lstStyle/>
          <a:p>
            <a:r>
              <a:rPr lang="x-none" sz="1400" b="1" dirty="0" smtClean="0"/>
              <a:t>1    0    0    0 </a:t>
            </a:r>
            <a:endParaRPr lang="en-US" sz="1400" b="1" dirty="0">
              <a:latin typeface="Courier" pitchFamily="49" charset="0"/>
            </a:endParaRPr>
          </a:p>
        </p:txBody>
      </p:sp>
      <p:sp>
        <p:nvSpPr>
          <p:cNvPr id="110" name="TextBox 109"/>
          <p:cNvSpPr txBox="1"/>
          <p:nvPr/>
        </p:nvSpPr>
        <p:spPr>
          <a:xfrm>
            <a:off x="6726442" y="5256336"/>
            <a:ext cx="2055050" cy="215444"/>
          </a:xfrm>
          <a:prstGeom prst="rect">
            <a:avLst/>
          </a:prstGeom>
          <a:noFill/>
        </p:spPr>
        <p:txBody>
          <a:bodyPr wrap="none" lIns="0" tIns="0" rIns="0" bIns="0" rtlCol="0">
            <a:spAutoFit/>
          </a:bodyPr>
          <a:lstStyle/>
          <a:p>
            <a:r>
              <a:rPr lang="x-none" sz="1400" b="1" dirty="0" smtClean="0"/>
              <a:t>1    0    0    1   </a:t>
            </a:r>
            <a:r>
              <a:rPr lang="x-none" sz="1400" b="1" dirty="0" smtClean="0">
                <a:solidFill>
                  <a:srgbClr val="FF0000"/>
                </a:solidFill>
                <a:sym typeface="Symbol"/>
              </a:rPr>
              <a:t>+V</a:t>
            </a:r>
            <a:r>
              <a:rPr lang="x-none" sz="1400" b="1" baseline="-25000" dirty="0" smtClean="0">
                <a:solidFill>
                  <a:srgbClr val="FF0000"/>
                </a:solidFill>
                <a:sym typeface="Symbol"/>
              </a:rPr>
              <a:t>dc</a:t>
            </a:r>
            <a:r>
              <a:rPr lang="x-none" sz="1400" b="1" dirty="0" smtClean="0"/>
              <a:t> </a:t>
            </a:r>
            <a:endParaRPr lang="en-US" sz="1400" b="1" dirty="0">
              <a:latin typeface="Courier" pitchFamily="49" charset="0"/>
            </a:endParaRPr>
          </a:p>
        </p:txBody>
      </p:sp>
      <p:sp>
        <p:nvSpPr>
          <p:cNvPr id="111" name="TextBox 110"/>
          <p:cNvSpPr txBox="1"/>
          <p:nvPr/>
        </p:nvSpPr>
        <p:spPr>
          <a:xfrm>
            <a:off x="6726442" y="5483472"/>
            <a:ext cx="1880323" cy="215444"/>
          </a:xfrm>
          <a:prstGeom prst="rect">
            <a:avLst/>
          </a:prstGeom>
          <a:noFill/>
        </p:spPr>
        <p:txBody>
          <a:bodyPr wrap="none" lIns="0" tIns="0" rIns="0" bIns="0" rtlCol="0">
            <a:spAutoFit/>
          </a:bodyPr>
          <a:lstStyle/>
          <a:p>
            <a:r>
              <a:rPr lang="x-none" sz="1400" b="1" dirty="0" smtClean="0"/>
              <a:t>1    0    1    0    </a:t>
            </a:r>
            <a:r>
              <a:rPr lang="x-none" sz="1400" b="1" dirty="0" smtClean="0">
                <a:solidFill>
                  <a:schemeClr val="tx1"/>
                </a:solidFill>
              </a:rPr>
              <a:t>0</a:t>
            </a:r>
            <a:r>
              <a:rPr lang="x-none" sz="1400" b="1" dirty="0" smtClean="0"/>
              <a:t> </a:t>
            </a:r>
            <a:endParaRPr lang="en-US" sz="1400" b="1" dirty="0">
              <a:latin typeface="Courier" pitchFamily="49" charset="0"/>
            </a:endParaRPr>
          </a:p>
        </p:txBody>
      </p:sp>
      <p:sp>
        <p:nvSpPr>
          <p:cNvPr id="112" name="TextBox 111"/>
          <p:cNvSpPr txBox="1"/>
          <p:nvPr/>
        </p:nvSpPr>
        <p:spPr>
          <a:xfrm>
            <a:off x="6726442" y="5725780"/>
            <a:ext cx="1429879" cy="215444"/>
          </a:xfrm>
          <a:prstGeom prst="rect">
            <a:avLst/>
          </a:prstGeom>
          <a:noFill/>
        </p:spPr>
        <p:txBody>
          <a:bodyPr wrap="none" lIns="0" tIns="0" rIns="0" bIns="0" rtlCol="0">
            <a:spAutoFit/>
          </a:bodyPr>
          <a:lstStyle/>
          <a:p>
            <a:r>
              <a:rPr lang="x-none" sz="1400" dirty="0" smtClean="0"/>
              <a:t>Ostale nelegalne</a:t>
            </a:r>
            <a:endParaRPr lang="en-US" sz="1400" dirty="0">
              <a:latin typeface="Courier" pitchFamily="49" charset="0"/>
            </a:endParaRPr>
          </a:p>
        </p:txBody>
      </p:sp>
      <p:sp>
        <p:nvSpPr>
          <p:cNvPr id="113" name="TextBox 112"/>
          <p:cNvSpPr txBox="1"/>
          <p:nvPr/>
        </p:nvSpPr>
        <p:spPr>
          <a:xfrm>
            <a:off x="6496421" y="3124200"/>
            <a:ext cx="1952458" cy="184666"/>
          </a:xfrm>
          <a:prstGeom prst="rect">
            <a:avLst/>
          </a:prstGeom>
          <a:noFill/>
        </p:spPr>
        <p:txBody>
          <a:bodyPr wrap="none" lIns="0" tIns="0" rIns="0" bIns="0" rtlCol="0">
            <a:spAutoFit/>
          </a:bodyPr>
          <a:lstStyle/>
          <a:p>
            <a:r>
              <a:rPr lang="x-none" sz="1200" b="1" dirty="0" smtClean="0"/>
              <a:t>MOGUĆE KOMBINACIJE:</a:t>
            </a:r>
            <a:endParaRPr lang="en-US" sz="1200" b="1" dirty="0">
              <a:latin typeface="Courier" pitchFamily="49" charset="0"/>
            </a:endParaRPr>
          </a:p>
        </p:txBody>
      </p:sp>
      <p:cxnSp>
        <p:nvCxnSpPr>
          <p:cNvPr id="13" name="Straight Connector 12"/>
          <p:cNvCxnSpPr/>
          <p:nvPr/>
        </p:nvCxnSpPr>
        <p:spPr>
          <a:xfrm>
            <a:off x="74676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84582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74676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84582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7599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9">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9">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9">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9">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9">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9">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609600" y="2895600"/>
            <a:ext cx="4114800" cy="0"/>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09600" y="2362200"/>
            <a:ext cx="4114800" cy="4762"/>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09600" y="3489761"/>
            <a:ext cx="4114800"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9600" y="4038600"/>
            <a:ext cx="4114800" cy="0"/>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65906" y="3541712"/>
            <a:ext cx="4343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17</a:t>
            </a:fld>
            <a:endParaRPr lang="en-US"/>
          </a:p>
        </p:txBody>
      </p:sp>
      <p:sp>
        <p:nvSpPr>
          <p:cNvPr id="3" name="TextBox 61"/>
          <p:cNvSpPr txBox="1">
            <a:spLocks noChangeArrowheads="1"/>
          </p:cNvSpPr>
          <p:nvPr/>
        </p:nvSpPr>
        <p:spPr bwMode="auto">
          <a:xfrm>
            <a:off x="1256832" y="228600"/>
            <a:ext cx="6630341" cy="461665"/>
          </a:xfrm>
          <a:prstGeom prst="rect">
            <a:avLst/>
          </a:prstGeom>
          <a:noFill/>
          <a:ln w="9525">
            <a:noFill/>
            <a:miter lim="800000"/>
            <a:headEnd/>
            <a:tailEnd/>
          </a:ln>
        </p:spPr>
        <p:txBody>
          <a:bodyPr wrap="none">
            <a:spAutoFit/>
          </a:bodyPr>
          <a:lstStyle/>
          <a:p>
            <a:pPr algn="ctr" defTabSz="457200"/>
            <a:r>
              <a:rPr lang="sr-Latn-CS" sz="2400" b="1" dirty="0" smtClean="0"/>
              <a:t>Upravljanje četorokvadratnim pretvaračem</a:t>
            </a:r>
            <a:endParaRPr lang="en-US" sz="2400" b="1" dirty="0"/>
          </a:p>
        </p:txBody>
      </p:sp>
      <p:sp>
        <p:nvSpPr>
          <p:cNvPr id="27" name="TextBox 61"/>
          <p:cNvSpPr txBox="1">
            <a:spLocks noChangeArrowheads="1"/>
          </p:cNvSpPr>
          <p:nvPr/>
        </p:nvSpPr>
        <p:spPr bwMode="auto">
          <a:xfrm>
            <a:off x="236616" y="835223"/>
            <a:ext cx="3254417" cy="307777"/>
          </a:xfrm>
          <a:prstGeom prst="rect">
            <a:avLst/>
          </a:prstGeom>
          <a:noFill/>
          <a:ln w="9525">
            <a:noFill/>
            <a:miter lim="800000"/>
            <a:headEnd/>
            <a:tailEnd/>
          </a:ln>
        </p:spPr>
        <p:txBody>
          <a:bodyPr wrap="none">
            <a:spAutoFit/>
          </a:bodyPr>
          <a:lstStyle/>
          <a:p>
            <a:pPr algn="ctr" defTabSz="457200"/>
            <a:r>
              <a:rPr lang="sr-Latn-CS" sz="1400" dirty="0" smtClean="0"/>
              <a:t>NESIMETRIČNO </a:t>
            </a:r>
            <a:r>
              <a:rPr lang="en-US" sz="1400" dirty="0" smtClean="0"/>
              <a:t> </a:t>
            </a:r>
            <a:r>
              <a:rPr lang="x-none" sz="1400" dirty="0" smtClean="0"/>
              <a:t>(Smer-intenzitet)</a:t>
            </a:r>
            <a:endParaRPr lang="en-US" sz="1400" dirty="0"/>
          </a:p>
        </p:txBody>
      </p:sp>
      <p:cxnSp>
        <p:nvCxnSpPr>
          <p:cNvPr id="29" name="Straight Connector 28"/>
          <p:cNvCxnSpPr/>
          <p:nvPr/>
        </p:nvCxnSpPr>
        <p:spPr>
          <a:xfrm rot="5400000">
            <a:off x="-1104900" y="3695700"/>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097088" y="3694112"/>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5" name="TextBox 61"/>
          <p:cNvSpPr txBox="1">
            <a:spLocks noChangeArrowheads="1"/>
          </p:cNvSpPr>
          <p:nvPr/>
        </p:nvSpPr>
        <p:spPr bwMode="auto">
          <a:xfrm>
            <a:off x="266925" y="1295400"/>
            <a:ext cx="1257075" cy="307777"/>
          </a:xfrm>
          <a:prstGeom prst="rect">
            <a:avLst/>
          </a:prstGeom>
          <a:solidFill>
            <a:schemeClr val="bg1"/>
          </a:solidFill>
          <a:ln w="9525">
            <a:noFill/>
            <a:miter lim="800000"/>
            <a:headEnd/>
            <a:tailEnd/>
          </a:ln>
        </p:spPr>
        <p:txBody>
          <a:bodyPr wrap="none">
            <a:spAutoFit/>
          </a:bodyPr>
          <a:lstStyle/>
          <a:p>
            <a:pPr algn="ctr" defTabSz="457200"/>
            <a:r>
              <a:rPr lang="sr-Latn-CS" sz="1400" b="1" dirty="0" smtClean="0"/>
              <a:t>PWM = 20%</a:t>
            </a:r>
            <a:endParaRPr lang="en-US" sz="1400" b="1" dirty="0"/>
          </a:p>
        </p:txBody>
      </p:sp>
      <p:cxnSp>
        <p:nvCxnSpPr>
          <p:cNvPr id="46" name="Straight Connector 45"/>
          <p:cNvCxnSpPr/>
          <p:nvPr/>
        </p:nvCxnSpPr>
        <p:spPr>
          <a:xfrm>
            <a:off x="1219200" y="5943600"/>
            <a:ext cx="3200400" cy="1588"/>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61"/>
          <p:cNvSpPr txBox="1">
            <a:spLocks noChangeArrowheads="1"/>
          </p:cNvSpPr>
          <p:nvPr/>
        </p:nvSpPr>
        <p:spPr bwMode="auto">
          <a:xfrm>
            <a:off x="2514600" y="5943600"/>
            <a:ext cx="655949" cy="307777"/>
          </a:xfrm>
          <a:prstGeom prst="rect">
            <a:avLst/>
          </a:prstGeom>
          <a:noFill/>
          <a:ln w="9525">
            <a:noFill/>
            <a:miter lim="800000"/>
            <a:headEnd/>
            <a:tailEnd/>
          </a:ln>
        </p:spPr>
        <p:txBody>
          <a:bodyPr wrap="none">
            <a:spAutoFit/>
          </a:bodyPr>
          <a:lstStyle/>
          <a:p>
            <a:pPr algn="ctr" defTabSz="457200"/>
            <a:r>
              <a:rPr lang="sr-Latn-CS" sz="1400" b="1" i="1" dirty="0" smtClean="0"/>
              <a:t>T</a:t>
            </a:r>
            <a:r>
              <a:rPr lang="sr-Latn-CS" sz="1400" b="1" i="1" baseline="-25000" dirty="0" smtClean="0"/>
              <a:t>PWM </a:t>
            </a:r>
            <a:endParaRPr lang="en-US" sz="1400" b="1" i="1" baseline="-25000" dirty="0"/>
          </a:p>
        </p:txBody>
      </p:sp>
      <p:cxnSp>
        <p:nvCxnSpPr>
          <p:cNvPr id="37" name="Straight Connector 36"/>
          <p:cNvCxnSpPr/>
          <p:nvPr/>
        </p:nvCxnSpPr>
        <p:spPr>
          <a:xfrm>
            <a:off x="1219200" y="2055812"/>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905000" y="2055812"/>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219200" y="2895600"/>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913249" y="2894012"/>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219200" y="3184626"/>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905000" y="3489426"/>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1752600" y="333702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1067594" y="333623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4267994" y="333623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219200" y="4022826"/>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905000" y="3718026"/>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1752600" y="387042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1067594" y="386963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267994" y="386963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1"/>
          <p:cNvSpPr txBox="1">
            <a:spLocks noChangeArrowheads="1"/>
          </p:cNvSpPr>
          <p:nvPr/>
        </p:nvSpPr>
        <p:spPr bwMode="auto">
          <a:xfrm>
            <a:off x="762000" y="2057400"/>
            <a:ext cx="418705" cy="307777"/>
          </a:xfrm>
          <a:prstGeom prst="rect">
            <a:avLst/>
          </a:prstGeom>
          <a:noFill/>
          <a:ln w="9525">
            <a:noFill/>
            <a:miter lim="800000"/>
            <a:headEnd/>
            <a:tailEnd/>
          </a:ln>
        </p:spPr>
        <p:txBody>
          <a:bodyPr wrap="none">
            <a:spAutoFit/>
          </a:bodyPr>
          <a:lstStyle/>
          <a:p>
            <a:pPr algn="ctr" defTabSz="457200"/>
            <a:r>
              <a:rPr lang="sr-Latn-CS" sz="1400" b="1" dirty="0" smtClean="0"/>
              <a:t>T1</a:t>
            </a:r>
            <a:endParaRPr lang="en-US" sz="1400" b="1" dirty="0"/>
          </a:p>
        </p:txBody>
      </p:sp>
      <p:sp>
        <p:nvSpPr>
          <p:cNvPr id="71" name="TextBox 61"/>
          <p:cNvSpPr txBox="1">
            <a:spLocks noChangeArrowheads="1"/>
          </p:cNvSpPr>
          <p:nvPr/>
        </p:nvSpPr>
        <p:spPr bwMode="auto">
          <a:xfrm>
            <a:off x="762000" y="2590800"/>
            <a:ext cx="418705" cy="307777"/>
          </a:xfrm>
          <a:prstGeom prst="rect">
            <a:avLst/>
          </a:prstGeom>
          <a:noFill/>
          <a:ln w="9525">
            <a:noFill/>
            <a:miter lim="800000"/>
            <a:headEnd/>
            <a:tailEnd/>
          </a:ln>
        </p:spPr>
        <p:txBody>
          <a:bodyPr wrap="none">
            <a:spAutoFit/>
          </a:bodyPr>
          <a:lstStyle/>
          <a:p>
            <a:pPr algn="ctr" defTabSz="457200"/>
            <a:r>
              <a:rPr lang="sr-Latn-CS" sz="1400" b="1" dirty="0" smtClean="0"/>
              <a:t>T2</a:t>
            </a:r>
            <a:endParaRPr lang="en-US" sz="1400" b="1" dirty="0"/>
          </a:p>
        </p:txBody>
      </p:sp>
      <p:sp>
        <p:nvSpPr>
          <p:cNvPr id="72" name="TextBox 61"/>
          <p:cNvSpPr txBox="1">
            <a:spLocks noChangeArrowheads="1"/>
          </p:cNvSpPr>
          <p:nvPr/>
        </p:nvSpPr>
        <p:spPr bwMode="auto">
          <a:xfrm>
            <a:off x="762000" y="3200400"/>
            <a:ext cx="418705" cy="307777"/>
          </a:xfrm>
          <a:prstGeom prst="rect">
            <a:avLst/>
          </a:prstGeom>
          <a:noFill/>
          <a:ln w="9525">
            <a:noFill/>
            <a:miter lim="800000"/>
            <a:headEnd/>
            <a:tailEnd/>
          </a:ln>
        </p:spPr>
        <p:txBody>
          <a:bodyPr wrap="none">
            <a:spAutoFit/>
          </a:bodyPr>
          <a:lstStyle/>
          <a:p>
            <a:pPr algn="ctr" defTabSz="457200"/>
            <a:r>
              <a:rPr lang="sr-Latn-CS" sz="1400" b="1" dirty="0" smtClean="0"/>
              <a:t>T4</a:t>
            </a:r>
            <a:endParaRPr lang="en-US" sz="1400" b="1" dirty="0"/>
          </a:p>
        </p:txBody>
      </p:sp>
      <p:sp>
        <p:nvSpPr>
          <p:cNvPr id="73" name="TextBox 61"/>
          <p:cNvSpPr txBox="1">
            <a:spLocks noChangeArrowheads="1"/>
          </p:cNvSpPr>
          <p:nvPr/>
        </p:nvSpPr>
        <p:spPr bwMode="auto">
          <a:xfrm>
            <a:off x="762000" y="3733800"/>
            <a:ext cx="418705" cy="307777"/>
          </a:xfrm>
          <a:prstGeom prst="rect">
            <a:avLst/>
          </a:prstGeom>
          <a:noFill/>
          <a:ln w="9525">
            <a:noFill/>
            <a:miter lim="800000"/>
            <a:headEnd/>
            <a:tailEnd/>
          </a:ln>
        </p:spPr>
        <p:txBody>
          <a:bodyPr wrap="none">
            <a:spAutoFit/>
          </a:bodyPr>
          <a:lstStyle/>
          <a:p>
            <a:pPr algn="ctr" defTabSz="457200"/>
            <a:r>
              <a:rPr lang="sr-Latn-CS" sz="1400" b="1" dirty="0" smtClean="0"/>
              <a:t>T3</a:t>
            </a:r>
            <a:endParaRPr lang="en-US" sz="1400" b="1" dirty="0"/>
          </a:p>
        </p:txBody>
      </p:sp>
      <p:cxnSp>
        <p:nvCxnSpPr>
          <p:cNvPr id="75" name="Straight Connector 74"/>
          <p:cNvCxnSpPr/>
          <p:nvPr/>
        </p:nvCxnSpPr>
        <p:spPr>
          <a:xfrm>
            <a:off x="4419600" y="2055812"/>
            <a:ext cx="228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419600" y="28956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419600" y="32004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419600" y="4038600"/>
            <a:ext cx="228600" cy="29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074738" y="2055812"/>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066800" y="2894012"/>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61"/>
          <p:cNvSpPr txBox="1">
            <a:spLocks noChangeArrowheads="1"/>
          </p:cNvSpPr>
          <p:nvPr/>
        </p:nvSpPr>
        <p:spPr bwMode="auto">
          <a:xfrm>
            <a:off x="228600" y="4343400"/>
            <a:ext cx="966931" cy="307777"/>
          </a:xfrm>
          <a:prstGeom prst="rect">
            <a:avLst/>
          </a:prstGeom>
          <a:noFill/>
          <a:ln w="9525">
            <a:noFill/>
            <a:miter lim="800000"/>
            <a:headEnd/>
            <a:tailEnd/>
          </a:ln>
        </p:spPr>
        <p:txBody>
          <a:bodyPr wrap="none">
            <a:spAutoFit/>
          </a:bodyPr>
          <a:lstStyle/>
          <a:p>
            <a:pPr algn="ctr" defTabSz="457200"/>
            <a:r>
              <a:rPr lang="en-US" sz="1400" b="1" dirty="0" err="1" smtClean="0"/>
              <a:t>Uklju</a:t>
            </a:r>
            <a:r>
              <a:rPr lang="x-none" sz="1400" b="1" dirty="0" smtClean="0"/>
              <a:t>č</a:t>
            </a:r>
            <a:r>
              <a:rPr lang="en-US" sz="1400" b="1" dirty="0" err="1" smtClean="0"/>
              <a:t>eni</a:t>
            </a:r>
            <a:endParaRPr lang="en-US" sz="1400" b="1" dirty="0"/>
          </a:p>
        </p:txBody>
      </p:sp>
      <p:grpSp>
        <p:nvGrpSpPr>
          <p:cNvPr id="12" name="Group 11"/>
          <p:cNvGrpSpPr/>
          <p:nvPr/>
        </p:nvGrpSpPr>
        <p:grpSpPr>
          <a:xfrm>
            <a:off x="3046412" y="4868862"/>
            <a:ext cx="304800" cy="609600"/>
            <a:chOff x="1447800" y="4876800"/>
            <a:chExt cx="304800" cy="609600"/>
          </a:xfrm>
        </p:grpSpPr>
        <p:cxnSp>
          <p:nvCxnSpPr>
            <p:cNvPr id="7" name="Straight Connector 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046412" y="4868862"/>
            <a:ext cx="306388" cy="304800"/>
            <a:chOff x="1422400" y="4876800"/>
            <a:chExt cx="306388" cy="304800"/>
          </a:xfrm>
        </p:grpSpPr>
        <p:cxnSp>
          <p:nvCxnSpPr>
            <p:cNvPr id="82" name="Straight Connector 81"/>
            <p:cNvCxnSpPr/>
            <p:nvPr/>
          </p:nvCxnSpPr>
          <p:spPr>
            <a:xfrm rot="5400000">
              <a:off x="1270794" y="5028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1575594" y="5028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423988" y="518001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423988" y="488156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grpSp>
      <p:sp>
        <p:nvSpPr>
          <p:cNvPr id="102" name="TextBox 61"/>
          <p:cNvSpPr txBox="1">
            <a:spLocks noChangeArrowheads="1"/>
          </p:cNvSpPr>
          <p:nvPr/>
        </p:nvSpPr>
        <p:spPr bwMode="auto">
          <a:xfrm>
            <a:off x="1256567" y="4343398"/>
            <a:ext cx="611066"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 T4</a:t>
            </a:r>
            <a:endParaRPr lang="en-US" sz="1400" b="1" dirty="0">
              <a:solidFill>
                <a:schemeClr val="tx1"/>
              </a:solidFill>
              <a:latin typeface="Arial Narrow" pitchFamily="34" charset="0"/>
            </a:endParaRPr>
          </a:p>
        </p:txBody>
      </p:sp>
      <p:grpSp>
        <p:nvGrpSpPr>
          <p:cNvPr id="103" name="Group 102"/>
          <p:cNvGrpSpPr/>
          <p:nvPr/>
        </p:nvGrpSpPr>
        <p:grpSpPr>
          <a:xfrm>
            <a:off x="559665" y="4883150"/>
            <a:ext cx="304800" cy="609600"/>
            <a:chOff x="1447800" y="4876800"/>
            <a:chExt cx="304800" cy="609600"/>
          </a:xfrm>
        </p:grpSpPr>
        <p:cxnSp>
          <p:nvCxnSpPr>
            <p:cNvPr id="104" name="Straight Connector 103"/>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9" name="TextBox 61"/>
          <p:cNvSpPr txBox="1">
            <a:spLocks noChangeArrowheads="1"/>
          </p:cNvSpPr>
          <p:nvPr/>
        </p:nvSpPr>
        <p:spPr bwMode="auto">
          <a:xfrm>
            <a:off x="2863117" y="4343400"/>
            <a:ext cx="611065"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 T3</a:t>
            </a:r>
            <a:endParaRPr lang="en-US" sz="1400" b="1" dirty="0">
              <a:solidFill>
                <a:schemeClr val="tx1"/>
              </a:solidFill>
              <a:latin typeface="Arial Narrow" pitchFamily="34" charset="0"/>
            </a:endParaRPr>
          </a:p>
        </p:txBody>
      </p:sp>
      <p:grpSp>
        <p:nvGrpSpPr>
          <p:cNvPr id="33" name="Group 32"/>
          <p:cNvGrpSpPr/>
          <p:nvPr/>
        </p:nvGrpSpPr>
        <p:grpSpPr>
          <a:xfrm>
            <a:off x="6019800" y="1337846"/>
            <a:ext cx="2514600" cy="1405354"/>
            <a:chOff x="6553200" y="1295400"/>
            <a:chExt cx="2514600" cy="1405354"/>
          </a:xfrm>
        </p:grpSpPr>
        <p:cxnSp>
          <p:nvCxnSpPr>
            <p:cNvPr id="5" name="Straight Connector 4"/>
            <p:cNvCxnSpPr/>
            <p:nvPr/>
          </p:nvCxnSpPr>
          <p:spPr>
            <a:xfrm>
              <a:off x="6705600" y="13335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705600" y="26289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972697" y="1980803"/>
              <a:ext cx="12954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7963694" y="19804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20000" y="1980406"/>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001000" y="1866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95"/>
            <p:cNvSpPr txBox="1">
              <a:spLocks noChangeArrowheads="1"/>
            </p:cNvSpPr>
            <p:nvPr/>
          </p:nvSpPr>
          <p:spPr bwMode="auto">
            <a:xfrm>
              <a:off x="7239000" y="1485900"/>
              <a:ext cx="528637" cy="371475"/>
            </a:xfrm>
            <a:prstGeom prst="rect">
              <a:avLst/>
            </a:prstGeom>
            <a:noFill/>
            <a:ln w="9525">
              <a:noFill/>
              <a:miter lim="800000"/>
              <a:headEnd/>
              <a:tailEnd/>
            </a:ln>
          </p:spPr>
          <p:txBody>
            <a:bodyPr/>
            <a:lstStyle/>
            <a:p>
              <a:pPr defTabSz="457200"/>
              <a:r>
                <a:rPr lang="sr-Latn-CS" sz="1400" dirty="0">
                  <a:ea typeface="ＭＳ Ｐゴシック" pitchFamily="-107" charset="-128"/>
                </a:rPr>
                <a:t>T</a:t>
              </a:r>
              <a:r>
                <a:rPr lang="en-US" sz="1400" dirty="0">
                  <a:ea typeface="ＭＳ Ｐゴシック" pitchFamily="-107" charset="-128"/>
                </a:rPr>
                <a:t>1</a:t>
              </a:r>
              <a:endParaRPr lang="en-US" sz="1400" b="1" dirty="0">
                <a:ea typeface="ＭＳ Ｐゴシック" pitchFamily="-107" charset="-128"/>
              </a:endParaRPr>
            </a:p>
          </p:txBody>
        </p:sp>
        <p:sp>
          <p:nvSpPr>
            <p:cNvPr id="20" name="Text Box 95"/>
            <p:cNvSpPr txBox="1">
              <a:spLocks noChangeArrowheads="1"/>
            </p:cNvSpPr>
            <p:nvPr/>
          </p:nvSpPr>
          <p:spPr bwMode="auto">
            <a:xfrm>
              <a:off x="7239000" y="2181225"/>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21" name="Text Box 95"/>
            <p:cNvSpPr txBox="1">
              <a:spLocks noChangeArrowheads="1"/>
            </p:cNvSpPr>
            <p:nvPr/>
          </p:nvSpPr>
          <p:spPr bwMode="auto">
            <a:xfrm>
              <a:off x="8539163" y="14859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T3</a:t>
              </a:r>
              <a:endParaRPr lang="en-US" sz="1400" b="1" dirty="0">
                <a:ea typeface="ＭＳ Ｐゴシック" pitchFamily="-107" charset="-128"/>
              </a:endParaRPr>
            </a:p>
          </p:txBody>
        </p:sp>
        <p:sp>
          <p:nvSpPr>
            <p:cNvPr id="22" name="Text Box 95"/>
            <p:cNvSpPr txBox="1">
              <a:spLocks noChangeArrowheads="1"/>
            </p:cNvSpPr>
            <p:nvPr/>
          </p:nvSpPr>
          <p:spPr bwMode="auto">
            <a:xfrm>
              <a:off x="8534400" y="21717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26" name="Text Box 95"/>
            <p:cNvSpPr txBox="1">
              <a:spLocks noChangeArrowheads="1"/>
            </p:cNvSpPr>
            <p:nvPr/>
          </p:nvSpPr>
          <p:spPr bwMode="auto">
            <a:xfrm>
              <a:off x="7797800" y="1758950"/>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129" name="TextBox 61"/>
            <p:cNvSpPr txBox="1">
              <a:spLocks noChangeArrowheads="1"/>
            </p:cNvSpPr>
            <p:nvPr/>
          </p:nvSpPr>
          <p:spPr bwMode="auto">
            <a:xfrm>
              <a:off x="6553200" y="1295400"/>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130" name="TextBox 61"/>
            <p:cNvSpPr txBox="1">
              <a:spLocks noChangeArrowheads="1"/>
            </p:cNvSpPr>
            <p:nvPr/>
          </p:nvSpPr>
          <p:spPr bwMode="auto">
            <a:xfrm>
              <a:off x="6663690" y="2362200"/>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33" name="TextBox 61"/>
            <p:cNvSpPr txBox="1">
              <a:spLocks noChangeArrowheads="1"/>
            </p:cNvSpPr>
            <p:nvPr/>
          </p:nvSpPr>
          <p:spPr bwMode="auto">
            <a:xfrm>
              <a:off x="7971567" y="1597223"/>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grpSp>
      <p:cxnSp>
        <p:nvCxnSpPr>
          <p:cNvPr id="134" name="Straight Connector 133"/>
          <p:cNvCxnSpPr/>
          <p:nvPr/>
        </p:nvCxnSpPr>
        <p:spPr>
          <a:xfrm>
            <a:off x="1076326" y="3496111"/>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066800" y="3718463"/>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1422400" y="4876800"/>
            <a:ext cx="304800" cy="609600"/>
            <a:chOff x="1447800" y="4876800"/>
            <a:chExt cx="304800" cy="609600"/>
          </a:xfrm>
        </p:grpSpPr>
        <p:cxnSp>
          <p:nvCxnSpPr>
            <p:cNvPr id="137" name="Straight Connector 13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1410970" y="4876800"/>
            <a:ext cx="322262" cy="609600"/>
            <a:chOff x="1410970" y="4876800"/>
            <a:chExt cx="322262" cy="609600"/>
          </a:xfrm>
        </p:grpSpPr>
        <p:cxnSp>
          <p:nvCxnSpPr>
            <p:cNvPr id="141" name="Straight Connector 140"/>
            <p:cNvCxnSpPr/>
            <p:nvPr/>
          </p:nvCxnSpPr>
          <p:spPr>
            <a:xfrm flipH="1">
              <a:off x="1410970" y="48768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1718528" y="51816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410970" y="5178424"/>
              <a:ext cx="322262" cy="1588"/>
            </a:xfrm>
            <a:prstGeom prst="line">
              <a:avLst/>
            </a:prstGeom>
            <a:ln w="38100">
              <a:solidFill>
                <a:srgbClr val="C0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sp>
        <p:nvSpPr>
          <p:cNvPr id="144" name="TextBox 61"/>
          <p:cNvSpPr txBox="1">
            <a:spLocks noChangeArrowheads="1"/>
          </p:cNvSpPr>
          <p:nvPr/>
        </p:nvSpPr>
        <p:spPr bwMode="auto">
          <a:xfrm>
            <a:off x="1352680" y="5561111"/>
            <a:ext cx="479618" cy="307777"/>
          </a:xfrm>
          <a:prstGeom prst="rect">
            <a:avLst/>
          </a:prstGeom>
          <a:noFill/>
          <a:ln w="9525">
            <a:noFill/>
            <a:miter lim="800000"/>
            <a:headEnd/>
            <a:tailEnd/>
          </a:ln>
        </p:spPr>
        <p:txBody>
          <a:bodyPr wrap="none">
            <a:spAutoFit/>
          </a:bodyPr>
          <a:lstStyle/>
          <a:p>
            <a:pPr algn="ctr" defTabSz="457200"/>
            <a:r>
              <a:rPr lang="sr-Latn-CS" sz="1400" b="1" dirty="0" smtClean="0">
                <a:solidFill>
                  <a:srgbClr val="C00000"/>
                </a:solidFill>
                <a:latin typeface="Arial Narrow" pitchFamily="34" charset="0"/>
              </a:rPr>
              <a:t>20%</a:t>
            </a:r>
            <a:endParaRPr lang="en-US" sz="1400" b="1" dirty="0">
              <a:solidFill>
                <a:srgbClr val="C00000"/>
              </a:solidFill>
              <a:latin typeface="Arial Narrow" pitchFamily="34" charset="0"/>
            </a:endParaRPr>
          </a:p>
        </p:txBody>
      </p:sp>
      <p:sp>
        <p:nvSpPr>
          <p:cNvPr id="85" name="TextBox 61"/>
          <p:cNvSpPr txBox="1">
            <a:spLocks noChangeArrowheads="1"/>
          </p:cNvSpPr>
          <p:nvPr/>
        </p:nvSpPr>
        <p:spPr bwMode="auto">
          <a:xfrm>
            <a:off x="5434080" y="2971800"/>
            <a:ext cx="3103735" cy="553998"/>
          </a:xfrm>
          <a:prstGeom prst="rect">
            <a:avLst/>
          </a:prstGeom>
          <a:noFill/>
          <a:ln w="9525">
            <a:noFill/>
            <a:miter lim="800000"/>
            <a:headEnd/>
            <a:tailEnd/>
          </a:ln>
        </p:spPr>
        <p:txBody>
          <a:bodyPr wrap="none">
            <a:spAutoFit/>
          </a:bodyPr>
          <a:lstStyle/>
          <a:p>
            <a:pPr defTabSz="457200"/>
            <a:r>
              <a:rPr lang="sr-Latn-CS" sz="1400" dirty="0" smtClean="0"/>
              <a:t>AKTIVNI DEO  (uključeni </a:t>
            </a:r>
            <a:r>
              <a:rPr lang="sr-Latn-CS" sz="1400" b="1" dirty="0" smtClean="0"/>
              <a:t>T1</a:t>
            </a:r>
            <a:r>
              <a:rPr lang="sr-Latn-CS" sz="1400" dirty="0" smtClean="0"/>
              <a:t> i </a:t>
            </a:r>
            <a:r>
              <a:rPr lang="sr-Latn-CS" sz="1400" b="1" dirty="0" smtClean="0"/>
              <a:t>T4</a:t>
            </a:r>
            <a:r>
              <a:rPr lang="sr-Latn-CS" sz="1400" dirty="0" smtClean="0"/>
              <a:t>)</a:t>
            </a:r>
          </a:p>
          <a:p>
            <a:pPr defTabSz="457200"/>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a</a:t>
            </a:r>
            <a:r>
              <a:rPr lang="sr-Latn-CS" sz="1600" b="1" dirty="0" smtClean="0">
                <a:solidFill>
                  <a:schemeClr val="tx1"/>
                </a:solidFill>
                <a:latin typeface="Arial" pitchFamily="34" charset="0"/>
                <a:cs typeface="Arial" pitchFamily="34" charset="0"/>
              </a:rPr>
              <a:t> = +V</a:t>
            </a:r>
            <a:r>
              <a:rPr lang="sr-Latn-CS" sz="1600" b="1" baseline="-25000" dirty="0" smtClean="0">
                <a:solidFill>
                  <a:schemeClr val="tx1"/>
                </a:solidFill>
                <a:latin typeface="Arial" pitchFamily="34" charset="0"/>
                <a:cs typeface="Arial" pitchFamily="34" charset="0"/>
              </a:rPr>
              <a:t>dc</a:t>
            </a:r>
            <a:endParaRPr lang="en-US" sz="1600" b="1" baseline="-25000" dirty="0">
              <a:solidFill>
                <a:schemeClr val="tx1"/>
              </a:solidFill>
              <a:latin typeface="Arial" pitchFamily="34" charset="0"/>
              <a:cs typeface="Arial" pitchFamily="34" charset="0"/>
            </a:endParaRPr>
          </a:p>
        </p:txBody>
      </p:sp>
      <p:sp>
        <p:nvSpPr>
          <p:cNvPr id="87" name="TextBox 61"/>
          <p:cNvSpPr txBox="1">
            <a:spLocks noChangeArrowheads="1"/>
          </p:cNvSpPr>
          <p:nvPr/>
        </p:nvSpPr>
        <p:spPr bwMode="auto">
          <a:xfrm>
            <a:off x="5431754" y="3525638"/>
            <a:ext cx="3361818" cy="553998"/>
          </a:xfrm>
          <a:prstGeom prst="rect">
            <a:avLst/>
          </a:prstGeom>
          <a:noFill/>
          <a:ln w="9525">
            <a:noFill/>
            <a:miter lim="800000"/>
            <a:headEnd/>
            <a:tailEnd/>
          </a:ln>
        </p:spPr>
        <p:txBody>
          <a:bodyPr wrap="none">
            <a:spAutoFit/>
          </a:bodyPr>
          <a:lstStyle/>
          <a:p>
            <a:pPr defTabSz="457200"/>
            <a:r>
              <a:rPr lang="sr-Latn-CS" sz="1400" dirty="0" smtClean="0"/>
              <a:t>NEAKTIVNI DEO  (uključeni </a:t>
            </a:r>
            <a:r>
              <a:rPr lang="sr-Latn-CS" sz="1400" b="1" dirty="0" smtClean="0"/>
              <a:t>T1</a:t>
            </a:r>
            <a:r>
              <a:rPr lang="sr-Latn-CS" sz="1400" dirty="0" smtClean="0"/>
              <a:t> i </a:t>
            </a:r>
            <a:r>
              <a:rPr lang="sr-Latn-CS" sz="1400" b="1" dirty="0" smtClean="0"/>
              <a:t>T3</a:t>
            </a:r>
            <a:r>
              <a:rPr lang="sr-Latn-CS" sz="1400" dirty="0" smtClean="0"/>
              <a:t>)</a:t>
            </a:r>
          </a:p>
          <a:p>
            <a:pPr defTabSz="457200"/>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a</a:t>
            </a:r>
            <a:r>
              <a:rPr lang="sr-Latn-CS" sz="1600" b="1" dirty="0" smtClean="0">
                <a:solidFill>
                  <a:schemeClr val="tx1"/>
                </a:solidFill>
                <a:latin typeface="Arial" pitchFamily="34" charset="0"/>
                <a:cs typeface="Arial" pitchFamily="34" charset="0"/>
              </a:rPr>
              <a:t> = 0</a:t>
            </a:r>
            <a:endParaRPr lang="x-none" sz="1600" b="1" baseline="-25000" dirty="0">
              <a:solidFill>
                <a:schemeClr val="tx1"/>
              </a:solidFill>
              <a:latin typeface="Arial" pitchFamily="34" charset="0"/>
              <a:cs typeface="Arial" pitchFamily="34" charset="0"/>
            </a:endParaRPr>
          </a:p>
        </p:txBody>
      </p:sp>
      <p:sp>
        <p:nvSpPr>
          <p:cNvPr id="88" name="TextBox 61"/>
          <p:cNvSpPr txBox="1">
            <a:spLocks noChangeArrowheads="1"/>
          </p:cNvSpPr>
          <p:nvPr/>
        </p:nvSpPr>
        <p:spPr bwMode="auto">
          <a:xfrm>
            <a:off x="5434080" y="4038600"/>
            <a:ext cx="3515706" cy="584775"/>
          </a:xfrm>
          <a:prstGeom prst="rect">
            <a:avLst/>
          </a:prstGeom>
          <a:noFill/>
          <a:ln w="9525">
            <a:noFill/>
            <a:miter lim="800000"/>
            <a:headEnd/>
            <a:tailEnd/>
          </a:ln>
        </p:spPr>
        <p:txBody>
          <a:bodyPr wrap="none">
            <a:spAutoFit/>
          </a:bodyPr>
          <a:lstStyle/>
          <a:p>
            <a:pPr defTabSz="457200"/>
            <a:r>
              <a:rPr lang="sr-Latn-CS" sz="1600" dirty="0" smtClean="0"/>
              <a:t>Neaktivni deo se može obezbediti i</a:t>
            </a:r>
          </a:p>
          <a:p>
            <a:pPr defTabSz="457200"/>
            <a:r>
              <a:rPr lang="sr-Latn-CS" sz="1600" dirty="0" smtClean="0"/>
              <a:t>uključenjem </a:t>
            </a:r>
            <a:r>
              <a:rPr lang="sr-Latn-CS" sz="1600" b="1" dirty="0" smtClean="0"/>
              <a:t>T2</a:t>
            </a:r>
            <a:r>
              <a:rPr lang="sr-Latn-CS" sz="1600" dirty="0" smtClean="0"/>
              <a:t> i </a:t>
            </a:r>
            <a:r>
              <a:rPr lang="sr-Latn-CS" sz="1600" b="1" dirty="0" smtClean="0"/>
              <a:t>T4</a:t>
            </a:r>
          </a:p>
        </p:txBody>
      </p:sp>
      <p:sp>
        <p:nvSpPr>
          <p:cNvPr id="89" name="TextBox 61"/>
          <p:cNvSpPr txBox="1">
            <a:spLocks noChangeArrowheads="1"/>
          </p:cNvSpPr>
          <p:nvPr/>
        </p:nvSpPr>
        <p:spPr bwMode="auto">
          <a:xfrm>
            <a:off x="4729924" y="4953000"/>
            <a:ext cx="4219862" cy="1323439"/>
          </a:xfrm>
          <a:prstGeom prst="rect">
            <a:avLst/>
          </a:prstGeom>
          <a:noFill/>
          <a:ln w="9525">
            <a:noFill/>
            <a:miter lim="800000"/>
            <a:headEnd/>
            <a:tailEnd/>
          </a:ln>
        </p:spPr>
        <p:txBody>
          <a:bodyPr wrap="square">
            <a:spAutoFit/>
          </a:bodyPr>
          <a:lstStyle/>
          <a:p>
            <a:pPr marL="285750" indent="-285750" defTabSz="457200">
              <a:buFont typeface="Arial" pitchFamily="34" charset="0"/>
              <a:buChar char="•"/>
            </a:pPr>
            <a:r>
              <a:rPr lang="x-none" sz="1600" dirty="0">
                <a:cs typeface="Arial" pitchFamily="34" charset="0"/>
              </a:rPr>
              <a:t>Sporo opadanje struje (</a:t>
            </a:r>
            <a:r>
              <a:rPr lang="x-none" sz="1600" i="1" dirty="0">
                <a:cs typeface="Arial" pitchFamily="34" charset="0"/>
              </a:rPr>
              <a:t>slow decay</a:t>
            </a:r>
            <a:r>
              <a:rPr lang="x-none" sz="1600" dirty="0">
                <a:cs typeface="Arial" pitchFamily="34" charset="0"/>
              </a:rPr>
              <a:t>)</a:t>
            </a:r>
            <a:endParaRPr lang="sr-Latn-CS" sz="1600" dirty="0">
              <a:cs typeface="Arial" pitchFamily="34" charset="0"/>
            </a:endParaRPr>
          </a:p>
          <a:p>
            <a:pPr marL="285750" indent="-285750" defTabSz="457200">
              <a:buFont typeface="Arial" pitchFamily="34" charset="0"/>
              <a:buChar char="•"/>
            </a:pPr>
            <a:r>
              <a:rPr lang="sr-Latn-CS" sz="1600" dirty="0" smtClean="0"/>
              <a:t>Može se generisati samo pozitivan napon </a:t>
            </a:r>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aSR</a:t>
            </a:r>
            <a:endParaRPr lang="sr-Latn-CS" sz="1600" dirty="0" smtClean="0"/>
          </a:p>
          <a:p>
            <a:pPr marL="285750" indent="-285750" defTabSz="457200">
              <a:buFont typeface="Arial" pitchFamily="34" charset="0"/>
              <a:buChar char="•"/>
            </a:pPr>
            <a:r>
              <a:rPr lang="sr-Latn-CS" sz="1600" dirty="0" smtClean="0"/>
              <a:t>Za promenu znaka napona </a:t>
            </a:r>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aSR</a:t>
            </a:r>
            <a:r>
              <a:rPr lang="sr-Latn-CS" sz="1600" dirty="0" smtClean="0"/>
              <a:t>, mora se promeniti način upravljanja </a:t>
            </a:r>
          </a:p>
        </p:txBody>
      </p:sp>
      <p:sp>
        <p:nvSpPr>
          <p:cNvPr id="90" name="TextBox 61"/>
          <p:cNvSpPr txBox="1">
            <a:spLocks noChangeArrowheads="1"/>
          </p:cNvSpPr>
          <p:nvPr/>
        </p:nvSpPr>
        <p:spPr bwMode="auto">
          <a:xfrm>
            <a:off x="4648200" y="4637983"/>
            <a:ext cx="1906291" cy="307777"/>
          </a:xfrm>
          <a:prstGeom prst="rect">
            <a:avLst/>
          </a:prstGeom>
          <a:noFill/>
          <a:ln w="9525">
            <a:noFill/>
            <a:miter lim="800000"/>
            <a:headEnd/>
            <a:tailEnd/>
          </a:ln>
        </p:spPr>
        <p:txBody>
          <a:bodyPr wrap="none">
            <a:spAutoFit/>
          </a:bodyPr>
          <a:lstStyle/>
          <a:p>
            <a:pPr algn="ctr" defTabSz="457200"/>
            <a:r>
              <a:rPr lang="sr-Latn-CS" sz="1400" b="1" dirty="0" smtClean="0"/>
              <a:t>KARAKTERISTIKE:</a:t>
            </a:r>
            <a:endParaRPr lang="en-US" sz="1400" b="1" dirty="0"/>
          </a:p>
        </p:txBody>
      </p:sp>
      <p:sp>
        <p:nvSpPr>
          <p:cNvPr id="92" name="TextBox 61"/>
          <p:cNvSpPr txBox="1">
            <a:spLocks noChangeArrowheads="1"/>
          </p:cNvSpPr>
          <p:nvPr/>
        </p:nvSpPr>
        <p:spPr bwMode="auto">
          <a:xfrm>
            <a:off x="2133600" y="2641600"/>
            <a:ext cx="1786065" cy="276999"/>
          </a:xfrm>
          <a:prstGeom prst="rect">
            <a:avLst/>
          </a:prstGeom>
          <a:noFill/>
          <a:ln w="9525">
            <a:noFill/>
            <a:miter lim="800000"/>
            <a:headEnd/>
            <a:tailEnd/>
          </a:ln>
        </p:spPr>
        <p:txBody>
          <a:bodyPr wrap="none">
            <a:spAutoFit/>
          </a:bodyPr>
          <a:lstStyle/>
          <a:p>
            <a:pPr algn="ctr" defTabSz="457200"/>
            <a:r>
              <a:rPr lang="x-none" sz="1200" dirty="0" smtClean="0"/>
              <a:t>STALNO ISKLJUČEN</a:t>
            </a:r>
            <a:endParaRPr lang="en-US" sz="1200" dirty="0"/>
          </a:p>
        </p:txBody>
      </p:sp>
      <p:sp>
        <p:nvSpPr>
          <p:cNvPr id="96" name="TextBox 61"/>
          <p:cNvSpPr txBox="1">
            <a:spLocks noChangeArrowheads="1"/>
          </p:cNvSpPr>
          <p:nvPr/>
        </p:nvSpPr>
        <p:spPr bwMode="auto">
          <a:xfrm>
            <a:off x="2146672" y="2057400"/>
            <a:ext cx="1709122" cy="276999"/>
          </a:xfrm>
          <a:prstGeom prst="rect">
            <a:avLst/>
          </a:prstGeom>
          <a:noFill/>
          <a:ln w="9525">
            <a:noFill/>
            <a:miter lim="800000"/>
            <a:headEnd/>
            <a:tailEnd/>
          </a:ln>
        </p:spPr>
        <p:txBody>
          <a:bodyPr wrap="none">
            <a:spAutoFit/>
          </a:bodyPr>
          <a:lstStyle/>
          <a:p>
            <a:pPr algn="ctr" defTabSz="457200"/>
            <a:r>
              <a:rPr lang="x-none" sz="1200" dirty="0" smtClean="0"/>
              <a:t>STALNO UKLJUČEN</a:t>
            </a:r>
            <a:endParaRPr lang="en-US" sz="1200" dirty="0"/>
          </a:p>
        </p:txBody>
      </p:sp>
      <p:cxnSp>
        <p:nvCxnSpPr>
          <p:cNvPr id="97" name="Straight Connector 96"/>
          <p:cNvCxnSpPr/>
          <p:nvPr/>
        </p:nvCxnSpPr>
        <p:spPr>
          <a:xfrm>
            <a:off x="70866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0772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0866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80772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75857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102" grpId="0"/>
      <p:bldP spid="119" grpId="0"/>
      <p:bldP spid="144" grpId="0"/>
      <p:bldP spid="85" grpId="0"/>
      <p:bldP spid="87" grpId="0"/>
      <p:bldP spid="88" grpId="0"/>
      <p:bldP spid="89" grpId="0"/>
      <p:bldP spid="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a:spLocks noChangeArrowheads="1"/>
          </p:cNvSpPr>
          <p:nvPr/>
        </p:nvSpPr>
        <p:spPr bwMode="auto">
          <a:xfrm>
            <a:off x="7454590" y="2209800"/>
            <a:ext cx="280846" cy="307777"/>
          </a:xfrm>
          <a:prstGeom prst="rect">
            <a:avLst/>
          </a:prstGeom>
          <a:noFill/>
          <a:ln w="9525">
            <a:noFill/>
            <a:miter lim="800000"/>
            <a:headEnd/>
            <a:tailEnd/>
          </a:ln>
        </p:spPr>
        <p:txBody>
          <a:bodyPr wrap="none">
            <a:spAutoFit/>
          </a:bodyPr>
          <a:lstStyle/>
          <a:p>
            <a:pPr algn="ctr" defTabSz="457200"/>
            <a:r>
              <a:rPr lang="en-US" sz="1400" b="1" i="1" dirty="0" err="1" smtClean="0">
                <a:solidFill>
                  <a:schemeClr val="tx1"/>
                </a:solidFill>
                <a:latin typeface="Arial Narrow" pitchFamily="34" charset="0"/>
              </a:rPr>
              <a:t>I</a:t>
            </a:r>
            <a:r>
              <a:rPr lang="en-US" sz="1400" b="1" i="1" baseline="-25000" dirty="0" err="1" smtClean="0">
                <a:solidFill>
                  <a:schemeClr val="tx1"/>
                </a:solidFill>
                <a:latin typeface="Arial Narrow" pitchFamily="34" charset="0"/>
              </a:rPr>
              <a:t>a</a:t>
            </a:r>
            <a:endParaRPr lang="en-US" sz="1400" b="1" i="1" baseline="-25000" dirty="0">
              <a:solidFill>
                <a:schemeClr val="tx1"/>
              </a:solidFill>
              <a:latin typeface="Arial Narrow" pitchFamily="34" charset="0"/>
            </a:endParaRPr>
          </a:p>
        </p:txBody>
      </p:sp>
      <p:cxnSp>
        <p:nvCxnSpPr>
          <p:cNvPr id="80" name="Straight Connector 79"/>
          <p:cNvCxnSpPr/>
          <p:nvPr/>
        </p:nvCxnSpPr>
        <p:spPr>
          <a:xfrm rot="5400000">
            <a:off x="-265906" y="3541712"/>
            <a:ext cx="4343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18</a:t>
            </a:fld>
            <a:endParaRPr lang="en-US" dirty="0"/>
          </a:p>
        </p:txBody>
      </p:sp>
      <p:sp>
        <p:nvSpPr>
          <p:cNvPr id="27" name="TextBox 61"/>
          <p:cNvSpPr txBox="1">
            <a:spLocks noChangeArrowheads="1"/>
          </p:cNvSpPr>
          <p:nvPr/>
        </p:nvSpPr>
        <p:spPr bwMode="auto">
          <a:xfrm>
            <a:off x="236616" y="835223"/>
            <a:ext cx="3254417" cy="307777"/>
          </a:xfrm>
          <a:prstGeom prst="rect">
            <a:avLst/>
          </a:prstGeom>
          <a:noFill/>
          <a:ln w="9525">
            <a:noFill/>
            <a:miter lim="800000"/>
            <a:headEnd/>
            <a:tailEnd/>
          </a:ln>
        </p:spPr>
        <p:txBody>
          <a:bodyPr wrap="none">
            <a:spAutoFit/>
          </a:bodyPr>
          <a:lstStyle/>
          <a:p>
            <a:pPr algn="ctr" defTabSz="457200"/>
            <a:r>
              <a:rPr lang="sr-Latn-CS" sz="1400" dirty="0" smtClean="0"/>
              <a:t>NESIMETRIČNO </a:t>
            </a:r>
            <a:r>
              <a:rPr lang="en-US" sz="1400" dirty="0" smtClean="0"/>
              <a:t> </a:t>
            </a:r>
            <a:r>
              <a:rPr lang="x-none" sz="1400" dirty="0" smtClean="0"/>
              <a:t>(Smer-intenzitet)</a:t>
            </a:r>
            <a:endParaRPr lang="en-US" sz="1400" dirty="0"/>
          </a:p>
        </p:txBody>
      </p:sp>
      <p:cxnSp>
        <p:nvCxnSpPr>
          <p:cNvPr id="29" name="Straight Connector 28"/>
          <p:cNvCxnSpPr/>
          <p:nvPr/>
        </p:nvCxnSpPr>
        <p:spPr>
          <a:xfrm rot="5400000">
            <a:off x="-1104900" y="3695700"/>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097088" y="3694112"/>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219200" y="5943600"/>
            <a:ext cx="3200400" cy="1588"/>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61"/>
          <p:cNvSpPr txBox="1">
            <a:spLocks noChangeArrowheads="1"/>
          </p:cNvSpPr>
          <p:nvPr/>
        </p:nvSpPr>
        <p:spPr bwMode="auto">
          <a:xfrm>
            <a:off x="2514600" y="5943600"/>
            <a:ext cx="655949" cy="307777"/>
          </a:xfrm>
          <a:prstGeom prst="rect">
            <a:avLst/>
          </a:prstGeom>
          <a:noFill/>
          <a:ln w="9525">
            <a:noFill/>
            <a:miter lim="800000"/>
            <a:headEnd/>
            <a:tailEnd/>
          </a:ln>
        </p:spPr>
        <p:txBody>
          <a:bodyPr wrap="none">
            <a:spAutoFit/>
          </a:bodyPr>
          <a:lstStyle/>
          <a:p>
            <a:pPr algn="ctr" defTabSz="457200"/>
            <a:r>
              <a:rPr lang="sr-Latn-CS" sz="1400" b="1" i="1" dirty="0" smtClean="0"/>
              <a:t>T</a:t>
            </a:r>
            <a:r>
              <a:rPr lang="sr-Latn-CS" sz="1400" b="1" i="1" baseline="-25000" dirty="0" smtClean="0"/>
              <a:t>PWM </a:t>
            </a:r>
            <a:endParaRPr lang="en-US" sz="1400" b="1" i="1" baseline="-25000" dirty="0"/>
          </a:p>
        </p:txBody>
      </p:sp>
      <p:grpSp>
        <p:nvGrpSpPr>
          <p:cNvPr id="12" name="Group 11"/>
          <p:cNvGrpSpPr/>
          <p:nvPr/>
        </p:nvGrpSpPr>
        <p:grpSpPr>
          <a:xfrm>
            <a:off x="3046412" y="1744664"/>
            <a:ext cx="304800" cy="609600"/>
            <a:chOff x="1447800" y="4876800"/>
            <a:chExt cx="304800" cy="609600"/>
          </a:xfrm>
        </p:grpSpPr>
        <p:cxnSp>
          <p:nvCxnSpPr>
            <p:cNvPr id="7" name="Straight Connector 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046412" y="1744664"/>
            <a:ext cx="306388" cy="304800"/>
            <a:chOff x="1422400" y="4876800"/>
            <a:chExt cx="306388" cy="304800"/>
          </a:xfrm>
        </p:grpSpPr>
        <p:cxnSp>
          <p:nvCxnSpPr>
            <p:cNvPr id="82" name="Straight Connector 81"/>
            <p:cNvCxnSpPr/>
            <p:nvPr/>
          </p:nvCxnSpPr>
          <p:spPr>
            <a:xfrm rot="5400000">
              <a:off x="1270794" y="5028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1575594" y="5028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423988" y="518001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423988" y="488156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grpSp>
      <p:sp>
        <p:nvSpPr>
          <p:cNvPr id="102" name="TextBox 61"/>
          <p:cNvSpPr txBox="1">
            <a:spLocks noChangeArrowheads="1"/>
          </p:cNvSpPr>
          <p:nvPr/>
        </p:nvSpPr>
        <p:spPr bwMode="auto">
          <a:xfrm>
            <a:off x="1256567" y="1219200"/>
            <a:ext cx="611066"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 T4</a:t>
            </a:r>
            <a:endParaRPr lang="en-US" sz="1400" b="1" dirty="0">
              <a:solidFill>
                <a:schemeClr val="tx1"/>
              </a:solidFill>
              <a:latin typeface="Arial Narrow" pitchFamily="34" charset="0"/>
            </a:endParaRPr>
          </a:p>
        </p:txBody>
      </p:sp>
      <p:sp>
        <p:nvSpPr>
          <p:cNvPr id="119" name="TextBox 61"/>
          <p:cNvSpPr txBox="1">
            <a:spLocks noChangeArrowheads="1"/>
          </p:cNvSpPr>
          <p:nvPr/>
        </p:nvSpPr>
        <p:spPr bwMode="auto">
          <a:xfrm>
            <a:off x="2863117" y="1219202"/>
            <a:ext cx="611065"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 T3</a:t>
            </a:r>
            <a:endParaRPr lang="en-US" sz="1400" b="1" dirty="0">
              <a:solidFill>
                <a:schemeClr val="tx1"/>
              </a:solidFill>
              <a:latin typeface="Arial Narrow" pitchFamily="34" charset="0"/>
            </a:endParaRPr>
          </a:p>
        </p:txBody>
      </p:sp>
      <p:grpSp>
        <p:nvGrpSpPr>
          <p:cNvPr id="34" name="Group 33"/>
          <p:cNvGrpSpPr/>
          <p:nvPr/>
        </p:nvGrpSpPr>
        <p:grpSpPr>
          <a:xfrm>
            <a:off x="6019800" y="1337846"/>
            <a:ext cx="2514600" cy="1405354"/>
            <a:chOff x="6019800" y="1337846"/>
            <a:chExt cx="2514600" cy="1405354"/>
          </a:xfrm>
        </p:grpSpPr>
        <p:cxnSp>
          <p:nvCxnSpPr>
            <p:cNvPr id="5" name="Straight Connector 4"/>
            <p:cNvCxnSpPr/>
            <p:nvPr/>
          </p:nvCxnSpPr>
          <p:spPr>
            <a:xfrm>
              <a:off x="6172200" y="1375946"/>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172200" y="2671346"/>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439297" y="2023249"/>
              <a:ext cx="12954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7430294" y="2022852"/>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086600" y="2022852"/>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467600" y="1909346"/>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95"/>
            <p:cNvSpPr txBox="1">
              <a:spLocks noChangeArrowheads="1"/>
            </p:cNvSpPr>
            <p:nvPr/>
          </p:nvSpPr>
          <p:spPr bwMode="auto">
            <a:xfrm>
              <a:off x="6705600" y="1528346"/>
              <a:ext cx="528637" cy="371475"/>
            </a:xfrm>
            <a:prstGeom prst="rect">
              <a:avLst/>
            </a:prstGeom>
            <a:noFill/>
            <a:ln w="9525">
              <a:noFill/>
              <a:miter lim="800000"/>
              <a:headEnd/>
              <a:tailEnd/>
            </a:ln>
          </p:spPr>
          <p:txBody>
            <a:bodyPr/>
            <a:lstStyle/>
            <a:p>
              <a:pPr defTabSz="457200"/>
              <a:r>
                <a:rPr lang="sr-Latn-CS" sz="1400" dirty="0">
                  <a:ea typeface="ＭＳ Ｐゴシック" pitchFamily="-107" charset="-128"/>
                </a:rPr>
                <a:t>T</a:t>
              </a:r>
              <a:r>
                <a:rPr lang="en-US" sz="1400" dirty="0">
                  <a:ea typeface="ＭＳ Ｐゴシック" pitchFamily="-107" charset="-128"/>
                </a:rPr>
                <a:t>1</a:t>
              </a:r>
              <a:endParaRPr lang="en-US" sz="1400" b="1" dirty="0">
                <a:ea typeface="ＭＳ Ｐゴシック" pitchFamily="-107" charset="-128"/>
              </a:endParaRPr>
            </a:p>
          </p:txBody>
        </p:sp>
        <p:sp>
          <p:nvSpPr>
            <p:cNvPr id="20" name="Text Box 95"/>
            <p:cNvSpPr txBox="1">
              <a:spLocks noChangeArrowheads="1"/>
            </p:cNvSpPr>
            <p:nvPr/>
          </p:nvSpPr>
          <p:spPr bwMode="auto">
            <a:xfrm>
              <a:off x="6705600" y="2223671"/>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21" name="Text Box 95"/>
            <p:cNvSpPr txBox="1">
              <a:spLocks noChangeArrowheads="1"/>
            </p:cNvSpPr>
            <p:nvPr/>
          </p:nvSpPr>
          <p:spPr bwMode="auto">
            <a:xfrm>
              <a:off x="8005763" y="1528346"/>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T3</a:t>
              </a:r>
              <a:endParaRPr lang="en-US" sz="1400" b="1" dirty="0">
                <a:ea typeface="ＭＳ Ｐゴシック" pitchFamily="-107" charset="-128"/>
              </a:endParaRPr>
            </a:p>
          </p:txBody>
        </p:sp>
        <p:sp>
          <p:nvSpPr>
            <p:cNvPr id="22" name="Text Box 95"/>
            <p:cNvSpPr txBox="1">
              <a:spLocks noChangeArrowheads="1"/>
            </p:cNvSpPr>
            <p:nvPr/>
          </p:nvSpPr>
          <p:spPr bwMode="auto">
            <a:xfrm>
              <a:off x="8001000" y="2214146"/>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26" name="Text Box 95"/>
            <p:cNvSpPr txBox="1">
              <a:spLocks noChangeArrowheads="1"/>
            </p:cNvSpPr>
            <p:nvPr/>
          </p:nvSpPr>
          <p:spPr bwMode="auto">
            <a:xfrm>
              <a:off x="7264400" y="1801396"/>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129" name="TextBox 61"/>
            <p:cNvSpPr txBox="1">
              <a:spLocks noChangeArrowheads="1"/>
            </p:cNvSpPr>
            <p:nvPr/>
          </p:nvSpPr>
          <p:spPr bwMode="auto">
            <a:xfrm>
              <a:off x="6019800" y="1337846"/>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130" name="TextBox 61"/>
            <p:cNvSpPr txBox="1">
              <a:spLocks noChangeArrowheads="1"/>
            </p:cNvSpPr>
            <p:nvPr/>
          </p:nvSpPr>
          <p:spPr bwMode="auto">
            <a:xfrm>
              <a:off x="6130290" y="2404646"/>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33" name="TextBox 61"/>
            <p:cNvSpPr txBox="1">
              <a:spLocks noChangeArrowheads="1"/>
            </p:cNvSpPr>
            <p:nvPr/>
          </p:nvSpPr>
          <p:spPr bwMode="auto">
            <a:xfrm>
              <a:off x="7438167" y="1639669"/>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grpSp>
      <p:grpSp>
        <p:nvGrpSpPr>
          <p:cNvPr id="136" name="Group 135"/>
          <p:cNvGrpSpPr/>
          <p:nvPr/>
        </p:nvGrpSpPr>
        <p:grpSpPr>
          <a:xfrm>
            <a:off x="1422400" y="1752602"/>
            <a:ext cx="304800" cy="609600"/>
            <a:chOff x="1447800" y="4876800"/>
            <a:chExt cx="304800" cy="609600"/>
          </a:xfrm>
        </p:grpSpPr>
        <p:cxnSp>
          <p:nvCxnSpPr>
            <p:cNvPr id="137" name="Straight Connector 13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1410970" y="1752602"/>
            <a:ext cx="322262" cy="609600"/>
            <a:chOff x="1410970" y="4876800"/>
            <a:chExt cx="322262" cy="609600"/>
          </a:xfrm>
        </p:grpSpPr>
        <p:cxnSp>
          <p:nvCxnSpPr>
            <p:cNvPr id="141" name="Straight Connector 140"/>
            <p:cNvCxnSpPr/>
            <p:nvPr/>
          </p:nvCxnSpPr>
          <p:spPr>
            <a:xfrm flipH="1">
              <a:off x="1410970" y="48768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1718528" y="51816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410970" y="5178424"/>
              <a:ext cx="322262" cy="1588"/>
            </a:xfrm>
            <a:prstGeom prst="line">
              <a:avLst/>
            </a:prstGeom>
            <a:ln w="38100">
              <a:solidFill>
                <a:srgbClr val="C0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sp>
        <p:nvSpPr>
          <p:cNvPr id="85" name="TextBox 61"/>
          <p:cNvSpPr txBox="1">
            <a:spLocks noChangeArrowheads="1"/>
          </p:cNvSpPr>
          <p:nvPr/>
        </p:nvSpPr>
        <p:spPr bwMode="auto">
          <a:xfrm>
            <a:off x="198120" y="1222851"/>
            <a:ext cx="966931" cy="307777"/>
          </a:xfrm>
          <a:prstGeom prst="rect">
            <a:avLst/>
          </a:prstGeom>
          <a:noFill/>
          <a:ln w="9525">
            <a:noFill/>
            <a:miter lim="800000"/>
            <a:headEnd/>
            <a:tailEnd/>
          </a:ln>
        </p:spPr>
        <p:txBody>
          <a:bodyPr wrap="none">
            <a:spAutoFit/>
          </a:bodyPr>
          <a:lstStyle/>
          <a:p>
            <a:pPr algn="ctr" defTabSz="457200"/>
            <a:r>
              <a:rPr lang="en-US" sz="1400" b="1" dirty="0" err="1" smtClean="0"/>
              <a:t>Uklju</a:t>
            </a:r>
            <a:r>
              <a:rPr lang="x-none" sz="1400" b="1" dirty="0" smtClean="0"/>
              <a:t>č</a:t>
            </a:r>
            <a:r>
              <a:rPr lang="en-US" sz="1400" b="1" dirty="0" err="1" smtClean="0"/>
              <a:t>eni</a:t>
            </a:r>
            <a:endParaRPr lang="en-US" sz="1400" b="1" dirty="0"/>
          </a:p>
        </p:txBody>
      </p:sp>
      <p:grpSp>
        <p:nvGrpSpPr>
          <p:cNvPr id="31" name="Group 30"/>
          <p:cNvGrpSpPr/>
          <p:nvPr/>
        </p:nvGrpSpPr>
        <p:grpSpPr>
          <a:xfrm>
            <a:off x="6617198" y="755848"/>
            <a:ext cx="1175839" cy="463352"/>
            <a:chOff x="6617198" y="679450"/>
            <a:chExt cx="1175839" cy="463352"/>
          </a:xfrm>
        </p:grpSpPr>
        <p:grpSp>
          <p:nvGrpSpPr>
            <p:cNvPr id="4" name="Group 2"/>
            <p:cNvGrpSpPr>
              <a:grpSpLocks/>
            </p:cNvGrpSpPr>
            <p:nvPr/>
          </p:nvGrpSpPr>
          <p:grpSpPr bwMode="auto">
            <a:xfrm>
              <a:off x="6617198" y="897036"/>
              <a:ext cx="731837" cy="184150"/>
              <a:chOff x="5334" y="9503"/>
              <a:chExt cx="1152" cy="290"/>
            </a:xfrm>
          </p:grpSpPr>
          <p:sp>
            <p:nvSpPr>
              <p:cNvPr id="9" name="Freeform 3"/>
              <p:cNvSpPr>
                <a:spLocks/>
              </p:cNvSpPr>
              <p:nvPr/>
            </p:nvSpPr>
            <p:spPr bwMode="auto">
              <a:xfrm>
                <a:off x="5622" y="9503"/>
                <a:ext cx="144" cy="289"/>
              </a:xfrm>
              <a:custGeom>
                <a:avLst/>
                <a:gdLst>
                  <a:gd name="T0" fmla="*/ 0 w 426"/>
                  <a:gd name="T1" fmla="*/ 288 h 289"/>
                  <a:gd name="T2" fmla="*/ 72 w 426"/>
                  <a:gd name="T3" fmla="*/ 73 h 289"/>
                  <a:gd name="T4" fmla="*/ 216 w 426"/>
                  <a:gd name="T5" fmla="*/ 0 h 289"/>
                  <a:gd name="T6" fmla="*/ 360 w 426"/>
                  <a:gd name="T7" fmla="*/ 73 h 289"/>
                  <a:gd name="T8" fmla="*/ 426 w 426"/>
                  <a:gd name="T9" fmla="*/ 289 h 289"/>
                </a:gdLst>
                <a:ahLst/>
                <a:cxnLst>
                  <a:cxn ang="0">
                    <a:pos x="T0" y="T1"/>
                  </a:cxn>
                  <a:cxn ang="0">
                    <a:pos x="T2" y="T3"/>
                  </a:cxn>
                  <a:cxn ang="0">
                    <a:pos x="T4" y="T5"/>
                  </a:cxn>
                  <a:cxn ang="0">
                    <a:pos x="T6" y="T7"/>
                  </a:cxn>
                  <a:cxn ang="0">
                    <a:pos x="T8" y="T9"/>
                  </a:cxn>
                </a:cxnLst>
                <a:rect l="0" t="0" r="r" b="b"/>
                <a:pathLst>
                  <a:path w="426" h="289">
                    <a:moveTo>
                      <a:pt x="0" y="288"/>
                    </a:moveTo>
                    <a:cubicBezTo>
                      <a:pt x="18" y="204"/>
                      <a:pt x="36" y="121"/>
                      <a:pt x="72" y="73"/>
                    </a:cubicBezTo>
                    <a:cubicBezTo>
                      <a:pt x="108" y="25"/>
                      <a:pt x="168" y="0"/>
                      <a:pt x="216" y="0"/>
                    </a:cubicBezTo>
                    <a:cubicBezTo>
                      <a:pt x="264" y="0"/>
                      <a:pt x="325" y="25"/>
                      <a:pt x="360" y="73"/>
                    </a:cubicBezTo>
                    <a:cubicBezTo>
                      <a:pt x="395" y="121"/>
                      <a:pt x="410" y="205"/>
                      <a:pt x="426" y="289"/>
                    </a:cubicBez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4"/>
              <p:cNvSpPr>
                <a:spLocks/>
              </p:cNvSpPr>
              <p:nvPr/>
            </p:nvSpPr>
            <p:spPr bwMode="auto">
              <a:xfrm>
                <a:off x="5766" y="9503"/>
                <a:ext cx="144" cy="289"/>
              </a:xfrm>
              <a:custGeom>
                <a:avLst/>
                <a:gdLst>
                  <a:gd name="T0" fmla="*/ 0 w 426"/>
                  <a:gd name="T1" fmla="*/ 288 h 289"/>
                  <a:gd name="T2" fmla="*/ 72 w 426"/>
                  <a:gd name="T3" fmla="*/ 73 h 289"/>
                  <a:gd name="T4" fmla="*/ 216 w 426"/>
                  <a:gd name="T5" fmla="*/ 0 h 289"/>
                  <a:gd name="T6" fmla="*/ 360 w 426"/>
                  <a:gd name="T7" fmla="*/ 73 h 289"/>
                  <a:gd name="T8" fmla="*/ 426 w 426"/>
                  <a:gd name="T9" fmla="*/ 289 h 289"/>
                </a:gdLst>
                <a:ahLst/>
                <a:cxnLst>
                  <a:cxn ang="0">
                    <a:pos x="T0" y="T1"/>
                  </a:cxn>
                  <a:cxn ang="0">
                    <a:pos x="T2" y="T3"/>
                  </a:cxn>
                  <a:cxn ang="0">
                    <a:pos x="T4" y="T5"/>
                  </a:cxn>
                  <a:cxn ang="0">
                    <a:pos x="T6" y="T7"/>
                  </a:cxn>
                  <a:cxn ang="0">
                    <a:pos x="T8" y="T9"/>
                  </a:cxn>
                </a:cxnLst>
                <a:rect l="0" t="0" r="r" b="b"/>
                <a:pathLst>
                  <a:path w="426" h="289">
                    <a:moveTo>
                      <a:pt x="0" y="288"/>
                    </a:moveTo>
                    <a:cubicBezTo>
                      <a:pt x="18" y="204"/>
                      <a:pt x="36" y="121"/>
                      <a:pt x="72" y="73"/>
                    </a:cubicBezTo>
                    <a:cubicBezTo>
                      <a:pt x="108" y="25"/>
                      <a:pt x="168" y="0"/>
                      <a:pt x="216" y="0"/>
                    </a:cubicBezTo>
                    <a:cubicBezTo>
                      <a:pt x="264" y="0"/>
                      <a:pt x="325" y="25"/>
                      <a:pt x="360" y="73"/>
                    </a:cubicBezTo>
                    <a:cubicBezTo>
                      <a:pt x="395" y="121"/>
                      <a:pt x="410" y="205"/>
                      <a:pt x="426" y="289"/>
                    </a:cubicBez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5"/>
              <p:cNvSpPr>
                <a:spLocks/>
              </p:cNvSpPr>
              <p:nvPr/>
            </p:nvSpPr>
            <p:spPr bwMode="auto">
              <a:xfrm>
                <a:off x="5910" y="9504"/>
                <a:ext cx="144" cy="289"/>
              </a:xfrm>
              <a:custGeom>
                <a:avLst/>
                <a:gdLst>
                  <a:gd name="T0" fmla="*/ 0 w 426"/>
                  <a:gd name="T1" fmla="*/ 288 h 289"/>
                  <a:gd name="T2" fmla="*/ 72 w 426"/>
                  <a:gd name="T3" fmla="*/ 73 h 289"/>
                  <a:gd name="T4" fmla="*/ 216 w 426"/>
                  <a:gd name="T5" fmla="*/ 0 h 289"/>
                  <a:gd name="T6" fmla="*/ 360 w 426"/>
                  <a:gd name="T7" fmla="*/ 73 h 289"/>
                  <a:gd name="T8" fmla="*/ 426 w 426"/>
                  <a:gd name="T9" fmla="*/ 289 h 289"/>
                </a:gdLst>
                <a:ahLst/>
                <a:cxnLst>
                  <a:cxn ang="0">
                    <a:pos x="T0" y="T1"/>
                  </a:cxn>
                  <a:cxn ang="0">
                    <a:pos x="T2" y="T3"/>
                  </a:cxn>
                  <a:cxn ang="0">
                    <a:pos x="T4" y="T5"/>
                  </a:cxn>
                  <a:cxn ang="0">
                    <a:pos x="T6" y="T7"/>
                  </a:cxn>
                  <a:cxn ang="0">
                    <a:pos x="T8" y="T9"/>
                  </a:cxn>
                </a:cxnLst>
                <a:rect l="0" t="0" r="r" b="b"/>
                <a:pathLst>
                  <a:path w="426" h="289">
                    <a:moveTo>
                      <a:pt x="0" y="288"/>
                    </a:moveTo>
                    <a:cubicBezTo>
                      <a:pt x="18" y="204"/>
                      <a:pt x="36" y="121"/>
                      <a:pt x="72" y="73"/>
                    </a:cubicBezTo>
                    <a:cubicBezTo>
                      <a:pt x="108" y="25"/>
                      <a:pt x="168" y="0"/>
                      <a:pt x="216" y="0"/>
                    </a:cubicBezTo>
                    <a:cubicBezTo>
                      <a:pt x="264" y="0"/>
                      <a:pt x="325" y="25"/>
                      <a:pt x="360" y="73"/>
                    </a:cubicBezTo>
                    <a:cubicBezTo>
                      <a:pt x="395" y="121"/>
                      <a:pt x="410" y="205"/>
                      <a:pt x="426" y="289"/>
                    </a:cubicBez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p:nvSpPr>
            <p:spPr bwMode="auto">
              <a:xfrm>
                <a:off x="6054" y="9504"/>
                <a:ext cx="144" cy="289"/>
              </a:xfrm>
              <a:custGeom>
                <a:avLst/>
                <a:gdLst>
                  <a:gd name="T0" fmla="*/ 0 w 426"/>
                  <a:gd name="T1" fmla="*/ 288 h 289"/>
                  <a:gd name="T2" fmla="*/ 72 w 426"/>
                  <a:gd name="T3" fmla="*/ 73 h 289"/>
                  <a:gd name="T4" fmla="*/ 216 w 426"/>
                  <a:gd name="T5" fmla="*/ 0 h 289"/>
                  <a:gd name="T6" fmla="*/ 360 w 426"/>
                  <a:gd name="T7" fmla="*/ 73 h 289"/>
                  <a:gd name="T8" fmla="*/ 426 w 426"/>
                  <a:gd name="T9" fmla="*/ 289 h 289"/>
                </a:gdLst>
                <a:ahLst/>
                <a:cxnLst>
                  <a:cxn ang="0">
                    <a:pos x="T0" y="T1"/>
                  </a:cxn>
                  <a:cxn ang="0">
                    <a:pos x="T2" y="T3"/>
                  </a:cxn>
                  <a:cxn ang="0">
                    <a:pos x="T4" y="T5"/>
                  </a:cxn>
                  <a:cxn ang="0">
                    <a:pos x="T6" y="T7"/>
                  </a:cxn>
                  <a:cxn ang="0">
                    <a:pos x="T8" y="T9"/>
                  </a:cxn>
                </a:cxnLst>
                <a:rect l="0" t="0" r="r" b="b"/>
                <a:pathLst>
                  <a:path w="426" h="289">
                    <a:moveTo>
                      <a:pt x="0" y="288"/>
                    </a:moveTo>
                    <a:cubicBezTo>
                      <a:pt x="18" y="204"/>
                      <a:pt x="36" y="121"/>
                      <a:pt x="72" y="73"/>
                    </a:cubicBezTo>
                    <a:cubicBezTo>
                      <a:pt x="108" y="25"/>
                      <a:pt x="168" y="0"/>
                      <a:pt x="216" y="0"/>
                    </a:cubicBezTo>
                    <a:cubicBezTo>
                      <a:pt x="264" y="0"/>
                      <a:pt x="325" y="25"/>
                      <a:pt x="360" y="73"/>
                    </a:cubicBezTo>
                    <a:cubicBezTo>
                      <a:pt x="395" y="121"/>
                      <a:pt x="410" y="205"/>
                      <a:pt x="426" y="289"/>
                    </a:cubicBez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7"/>
              <p:cNvSpPr>
                <a:spLocks noChangeShapeType="1"/>
              </p:cNvSpPr>
              <p:nvPr/>
            </p:nvSpPr>
            <p:spPr bwMode="auto">
              <a:xfrm flipH="1">
                <a:off x="6198" y="9648"/>
                <a:ext cx="288"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8"/>
              <p:cNvSpPr>
                <a:spLocks noChangeShapeType="1"/>
              </p:cNvSpPr>
              <p:nvPr/>
            </p:nvSpPr>
            <p:spPr bwMode="auto">
              <a:xfrm flipH="1">
                <a:off x="5334" y="9648"/>
                <a:ext cx="288"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5" name="Oval 24"/>
            <p:cNvSpPr/>
            <p:nvPr/>
          </p:nvSpPr>
          <p:spPr>
            <a:xfrm>
              <a:off x="7368540" y="874812"/>
              <a:ext cx="245328" cy="24532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25" idx="6"/>
            </p:cNvCxnSpPr>
            <p:nvPr/>
          </p:nvCxnSpPr>
          <p:spPr>
            <a:xfrm>
              <a:off x="7613868" y="997476"/>
              <a:ext cx="1791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 Box 95"/>
            <p:cNvSpPr txBox="1">
              <a:spLocks noChangeArrowheads="1"/>
            </p:cNvSpPr>
            <p:nvPr/>
          </p:nvSpPr>
          <p:spPr bwMode="auto">
            <a:xfrm>
              <a:off x="7181850" y="771327"/>
              <a:ext cx="528637" cy="371475"/>
            </a:xfrm>
            <a:prstGeom prst="rect">
              <a:avLst/>
            </a:prstGeom>
            <a:noFill/>
            <a:ln w="9525">
              <a:noFill/>
              <a:miter lim="800000"/>
              <a:headEnd/>
              <a:tailEnd/>
            </a:ln>
          </p:spPr>
          <p:txBody>
            <a:bodyPr/>
            <a:lstStyle/>
            <a:p>
              <a:pPr defTabSz="457200"/>
              <a:r>
                <a:rPr lang="sr-Latn-CS" sz="1100" b="1" dirty="0" smtClean="0">
                  <a:solidFill>
                    <a:schemeClr val="tx1"/>
                  </a:solidFill>
                  <a:ea typeface="ＭＳ Ｐゴシック" pitchFamily="-107" charset="-128"/>
                </a:rPr>
                <a:t>+</a:t>
              </a:r>
              <a:endParaRPr lang="en-US" sz="1100" b="1" dirty="0">
                <a:solidFill>
                  <a:schemeClr val="tx1"/>
                </a:solidFill>
                <a:ea typeface="ＭＳ Ｐゴシック" pitchFamily="-107" charset="-128"/>
              </a:endParaRPr>
            </a:p>
          </p:txBody>
        </p:sp>
        <p:sp>
          <p:nvSpPr>
            <p:cNvPr id="96" name="TextBox 61"/>
            <p:cNvSpPr txBox="1">
              <a:spLocks noChangeArrowheads="1"/>
            </p:cNvSpPr>
            <p:nvPr/>
          </p:nvSpPr>
          <p:spPr bwMode="auto">
            <a:xfrm>
              <a:off x="7442200" y="679450"/>
              <a:ext cx="165110" cy="184666"/>
            </a:xfrm>
            <a:prstGeom prst="rect">
              <a:avLst/>
            </a:prstGeom>
            <a:noFill/>
            <a:ln w="9525">
              <a:noFill/>
              <a:miter lim="800000"/>
              <a:headEnd/>
              <a:tailEnd/>
            </a:ln>
          </p:spPr>
          <p:txBody>
            <a:bodyPr wrap="none" lIns="0" tIns="0" rIns="0" bIns="0">
              <a:spAutoFit/>
            </a:bodyPr>
            <a:lstStyle/>
            <a:p>
              <a:pPr algn="ctr" defTabSz="457200"/>
              <a:r>
                <a:rPr lang="sr-Latn-CS" sz="1200" b="1" i="1" dirty="0" smtClean="0">
                  <a:solidFill>
                    <a:schemeClr val="tx1"/>
                  </a:solidFill>
                  <a:latin typeface="Arial" pitchFamily="34" charset="0"/>
                  <a:cs typeface="Arial" pitchFamily="34" charset="0"/>
                </a:rPr>
                <a:t>V</a:t>
              </a:r>
              <a:r>
                <a:rPr lang="sr-Latn-CS" sz="1200" b="1" i="1" baseline="-25000" dirty="0" smtClean="0">
                  <a:solidFill>
                    <a:schemeClr val="tx1"/>
                  </a:solidFill>
                  <a:latin typeface="Arial" pitchFamily="34" charset="0"/>
                  <a:cs typeface="Arial" pitchFamily="34" charset="0"/>
                </a:rPr>
                <a:t>b</a:t>
              </a:r>
              <a:endParaRPr lang="en-US" sz="1600" b="1" i="1" baseline="-25000" dirty="0">
                <a:solidFill>
                  <a:schemeClr val="tx1"/>
                </a:solidFill>
                <a:latin typeface="Arial" pitchFamily="34" charset="0"/>
                <a:cs typeface="Arial" pitchFamily="34" charset="0"/>
              </a:endParaRPr>
            </a:p>
          </p:txBody>
        </p:sp>
        <p:sp>
          <p:nvSpPr>
            <p:cNvPr id="97" name="TextBox 61"/>
            <p:cNvSpPr txBox="1">
              <a:spLocks noChangeArrowheads="1"/>
            </p:cNvSpPr>
            <p:nvPr/>
          </p:nvSpPr>
          <p:spPr bwMode="auto">
            <a:xfrm>
              <a:off x="6924665" y="695127"/>
              <a:ext cx="120674" cy="184666"/>
            </a:xfrm>
            <a:prstGeom prst="rect">
              <a:avLst/>
            </a:prstGeom>
            <a:noFill/>
            <a:ln w="9525">
              <a:noFill/>
              <a:miter lim="800000"/>
              <a:headEnd/>
              <a:tailEnd/>
            </a:ln>
          </p:spPr>
          <p:txBody>
            <a:bodyPr wrap="none" lIns="0" tIns="0" rIns="0" bIns="0">
              <a:spAutoFit/>
            </a:bodyPr>
            <a:lstStyle/>
            <a:p>
              <a:pPr algn="ctr" defTabSz="457200"/>
              <a:r>
                <a:rPr lang="sr-Latn-CS" sz="1200" b="1" i="1" dirty="0" smtClean="0">
                  <a:solidFill>
                    <a:schemeClr val="tx1"/>
                  </a:solidFill>
                  <a:latin typeface="Arial" pitchFamily="34" charset="0"/>
                  <a:cs typeface="Arial" pitchFamily="34" charset="0"/>
                </a:rPr>
                <a:t>L</a:t>
              </a:r>
              <a:r>
                <a:rPr lang="sr-Latn-CS" sz="1200" b="1" i="1" baseline="-25000" dirty="0" smtClean="0">
                  <a:solidFill>
                    <a:schemeClr val="tx1"/>
                  </a:solidFill>
                  <a:latin typeface="Arial" pitchFamily="34" charset="0"/>
                  <a:cs typeface="Arial" pitchFamily="34" charset="0"/>
                </a:rPr>
                <a:t> </a:t>
              </a:r>
              <a:endParaRPr lang="en-US" sz="1200" b="1" i="1" baseline="-25000" dirty="0">
                <a:solidFill>
                  <a:schemeClr val="tx1"/>
                </a:solidFill>
                <a:latin typeface="Arial" pitchFamily="34" charset="0"/>
                <a:cs typeface="Arial" pitchFamily="34" charset="0"/>
              </a:endParaRPr>
            </a:p>
          </p:txBody>
        </p:sp>
      </p:grpSp>
      <p:sp>
        <p:nvSpPr>
          <p:cNvPr id="36" name="Right Brace 35"/>
          <p:cNvSpPr/>
          <p:nvPr/>
        </p:nvSpPr>
        <p:spPr>
          <a:xfrm rot="5400000">
            <a:off x="7146882" y="666853"/>
            <a:ext cx="116469" cy="1175839"/>
          </a:xfrm>
          <a:prstGeom prst="rightBrace">
            <a:avLst>
              <a:gd name="adj1" fmla="val 49844"/>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Arrow Connector 39"/>
          <p:cNvCxnSpPr>
            <a:stCxn id="36" idx="1"/>
          </p:cNvCxnSpPr>
          <p:nvPr/>
        </p:nvCxnSpPr>
        <p:spPr>
          <a:xfrm>
            <a:off x="7205116" y="1313007"/>
            <a:ext cx="288302" cy="578282"/>
          </a:xfrm>
          <a:prstGeom prst="straightConnector1">
            <a:avLst/>
          </a:prstGeom>
          <a:ln w="190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438167" y="2223671"/>
            <a:ext cx="3548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136525" y="3431124"/>
            <a:ext cx="4664075" cy="1594266"/>
            <a:chOff x="136525" y="3431124"/>
            <a:chExt cx="4664075" cy="1594266"/>
          </a:xfrm>
        </p:grpSpPr>
        <p:cxnSp>
          <p:nvCxnSpPr>
            <p:cNvPr id="37" name="Straight Arrow Connector 36"/>
            <p:cNvCxnSpPr/>
            <p:nvPr/>
          </p:nvCxnSpPr>
          <p:spPr>
            <a:xfrm>
              <a:off x="1218106" y="3431124"/>
              <a:ext cx="0" cy="1594266"/>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8" name="TextBox 67"/>
            <p:cNvSpPr txBox="1">
              <a:spLocks noChangeArrowheads="1"/>
            </p:cNvSpPr>
            <p:nvPr/>
          </p:nvSpPr>
          <p:spPr bwMode="auto">
            <a:xfrm>
              <a:off x="937260" y="3431124"/>
              <a:ext cx="280846" cy="307777"/>
            </a:xfrm>
            <a:prstGeom prst="rect">
              <a:avLst/>
            </a:prstGeom>
            <a:noFill/>
            <a:ln w="9525">
              <a:noFill/>
              <a:miter lim="800000"/>
              <a:headEnd/>
              <a:tailEnd/>
            </a:ln>
          </p:spPr>
          <p:txBody>
            <a:bodyPr wrap="none">
              <a:spAutoFit/>
            </a:bodyPr>
            <a:lstStyle/>
            <a:p>
              <a:pPr algn="ctr" defTabSz="457200"/>
              <a:r>
                <a:rPr lang="en-US" sz="1400" b="1" i="1" dirty="0" err="1" smtClean="0">
                  <a:solidFill>
                    <a:schemeClr val="tx1"/>
                  </a:solidFill>
                  <a:latin typeface="Arial Narrow" pitchFamily="34" charset="0"/>
                </a:rPr>
                <a:t>I</a:t>
              </a:r>
              <a:r>
                <a:rPr lang="en-US" sz="1400" b="1" i="1" baseline="-25000" dirty="0" err="1" smtClean="0">
                  <a:solidFill>
                    <a:schemeClr val="tx1"/>
                  </a:solidFill>
                  <a:latin typeface="Arial Narrow" pitchFamily="34" charset="0"/>
                </a:rPr>
                <a:t>a</a:t>
              </a:r>
              <a:endParaRPr lang="en-US" sz="1400" b="1" i="1" baseline="-25000" dirty="0">
                <a:solidFill>
                  <a:schemeClr val="tx1"/>
                </a:solidFill>
                <a:latin typeface="Arial Narrow" pitchFamily="34" charset="0"/>
              </a:endParaRPr>
            </a:p>
          </p:txBody>
        </p:sp>
        <p:cxnSp>
          <p:nvCxnSpPr>
            <p:cNvPr id="43" name="Straight Connector 42"/>
            <p:cNvCxnSpPr/>
            <p:nvPr/>
          </p:nvCxnSpPr>
          <p:spPr>
            <a:xfrm flipV="1">
              <a:off x="1219994" y="3925143"/>
              <a:ext cx="686595" cy="3420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62264" y="4267200"/>
              <a:ext cx="4538336" cy="1"/>
            </a:xfrm>
            <a:prstGeom prst="line">
              <a:avLst/>
            </a:prstGeom>
            <a:ln w="0">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62264" y="3925143"/>
              <a:ext cx="4538336" cy="0"/>
            </a:xfrm>
            <a:prstGeom prst="line">
              <a:avLst/>
            </a:prstGeom>
            <a:ln w="0">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905000" y="3925143"/>
              <a:ext cx="2514600" cy="3420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4421982" y="4096171"/>
              <a:ext cx="343297" cy="1710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33400" y="4167689"/>
              <a:ext cx="685800" cy="995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21576" y="4108870"/>
              <a:ext cx="4150021" cy="1"/>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70674" y="3925143"/>
              <a:ext cx="0" cy="342058"/>
            </a:xfrm>
            <a:prstGeom prst="straightConnector1">
              <a:avLst/>
            </a:prstGeom>
            <a:ln w="9525">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98" name="TextBox 97"/>
            <p:cNvSpPr txBox="1">
              <a:spLocks noChangeArrowheads="1"/>
            </p:cNvSpPr>
            <p:nvPr/>
          </p:nvSpPr>
          <p:spPr bwMode="auto">
            <a:xfrm>
              <a:off x="136525" y="3963923"/>
              <a:ext cx="276999" cy="264495"/>
            </a:xfrm>
            <a:prstGeom prst="rect">
              <a:avLst/>
            </a:prstGeom>
            <a:noFill/>
            <a:ln w="9525">
              <a:noFill/>
              <a:miter lim="800000"/>
              <a:headEnd/>
              <a:tailEnd/>
            </a:ln>
          </p:spPr>
          <p:txBody>
            <a:bodyPr vert="vert270" wrap="none" lIns="0" tIns="0" rIns="0" bIns="0">
              <a:spAutoFit/>
            </a:bodyPr>
            <a:lstStyle/>
            <a:p>
              <a:pPr algn="ctr" defTabSz="457200"/>
              <a:r>
                <a:rPr lang="en-US" b="1" dirty="0" smtClean="0">
                  <a:solidFill>
                    <a:schemeClr val="tx1"/>
                  </a:solidFill>
                  <a:latin typeface="Arial Narrow" pitchFamily="34" charset="0"/>
                  <a:sym typeface="Symbol"/>
                </a:rPr>
                <a:t></a:t>
              </a:r>
              <a:r>
                <a:rPr lang="en-US" b="1" i="1" dirty="0" err="1" smtClean="0">
                  <a:solidFill>
                    <a:schemeClr val="tx1"/>
                  </a:solidFill>
                  <a:latin typeface="Arial Narrow" pitchFamily="34" charset="0"/>
                </a:rPr>
                <a:t>I</a:t>
              </a:r>
              <a:r>
                <a:rPr lang="en-US" b="1" i="1" baseline="-25000" dirty="0" err="1" smtClean="0">
                  <a:solidFill>
                    <a:schemeClr val="tx1"/>
                  </a:solidFill>
                  <a:latin typeface="Arial Narrow" pitchFamily="34" charset="0"/>
                </a:rPr>
                <a:t>a</a:t>
              </a:r>
              <a:endParaRPr lang="en-US" b="1" i="1" baseline="-25000" dirty="0">
                <a:solidFill>
                  <a:schemeClr val="tx1"/>
                </a:solidFill>
                <a:latin typeface="Arial Narrow" pitchFamily="34" charset="0"/>
              </a:endParaRPr>
            </a:p>
          </p:txBody>
        </p:sp>
      </p:grpSp>
      <p:grpSp>
        <p:nvGrpSpPr>
          <p:cNvPr id="70" name="Group 69"/>
          <p:cNvGrpSpPr/>
          <p:nvPr/>
        </p:nvGrpSpPr>
        <p:grpSpPr>
          <a:xfrm>
            <a:off x="621576" y="4108870"/>
            <a:ext cx="4407624" cy="878857"/>
            <a:chOff x="621576" y="4108870"/>
            <a:chExt cx="4407624" cy="878857"/>
          </a:xfrm>
        </p:grpSpPr>
        <p:cxnSp>
          <p:nvCxnSpPr>
            <p:cNvPr id="41" name="Straight Arrow Connector 40"/>
            <p:cNvCxnSpPr/>
            <p:nvPr/>
          </p:nvCxnSpPr>
          <p:spPr>
            <a:xfrm>
              <a:off x="621576" y="4726524"/>
              <a:ext cx="440762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a:spLocks noChangeArrowheads="1"/>
            </p:cNvSpPr>
            <p:nvPr/>
          </p:nvSpPr>
          <p:spPr bwMode="auto">
            <a:xfrm>
              <a:off x="4771597" y="4679950"/>
              <a:ext cx="234359" cy="307777"/>
            </a:xfrm>
            <a:prstGeom prst="rect">
              <a:avLst/>
            </a:prstGeom>
            <a:noFill/>
            <a:ln w="9525">
              <a:noFill/>
              <a:miter lim="800000"/>
              <a:headEnd/>
              <a:tailEnd/>
            </a:ln>
          </p:spPr>
          <p:txBody>
            <a:bodyPr wrap="none">
              <a:spAutoFit/>
            </a:bodyPr>
            <a:lstStyle/>
            <a:p>
              <a:pPr algn="ctr" defTabSz="457200"/>
              <a:r>
                <a:rPr lang="en-US" sz="1400" b="1" i="1" dirty="0" smtClean="0">
                  <a:solidFill>
                    <a:schemeClr val="tx1"/>
                  </a:solidFill>
                  <a:latin typeface="Arial Narrow" pitchFamily="34" charset="0"/>
                </a:rPr>
                <a:t>t</a:t>
              </a:r>
              <a:endParaRPr lang="en-US" sz="1400" b="1" i="1" baseline="-25000" dirty="0">
                <a:solidFill>
                  <a:schemeClr val="tx1"/>
                </a:solidFill>
                <a:latin typeface="Arial Narrow" pitchFamily="34" charset="0"/>
              </a:endParaRPr>
            </a:p>
          </p:txBody>
        </p:sp>
        <p:cxnSp>
          <p:nvCxnSpPr>
            <p:cNvPr id="99" name="Straight Arrow Connector 98"/>
            <p:cNvCxnSpPr/>
            <p:nvPr/>
          </p:nvCxnSpPr>
          <p:spPr>
            <a:xfrm>
              <a:off x="2514600" y="4108870"/>
              <a:ext cx="0" cy="617654"/>
            </a:xfrm>
            <a:prstGeom prst="straightConnector1">
              <a:avLst/>
            </a:prstGeom>
            <a:ln w="9525">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00" name="TextBox 99"/>
            <p:cNvSpPr txBox="1">
              <a:spLocks noChangeArrowheads="1"/>
            </p:cNvSpPr>
            <p:nvPr/>
          </p:nvSpPr>
          <p:spPr bwMode="auto">
            <a:xfrm>
              <a:off x="2202676" y="4286250"/>
              <a:ext cx="276999" cy="299762"/>
            </a:xfrm>
            <a:prstGeom prst="rect">
              <a:avLst/>
            </a:prstGeom>
            <a:noFill/>
            <a:ln w="9525">
              <a:noFill/>
              <a:miter lim="800000"/>
              <a:headEnd/>
              <a:tailEnd/>
            </a:ln>
          </p:spPr>
          <p:txBody>
            <a:bodyPr vert="vert270" wrap="none" lIns="0" tIns="0" rIns="0" bIns="0">
              <a:spAutoFit/>
            </a:bodyPr>
            <a:lstStyle/>
            <a:p>
              <a:pPr algn="r" defTabSz="457200"/>
              <a:r>
                <a:rPr lang="en-US" b="1" i="1" dirty="0" err="1" smtClean="0">
                  <a:solidFill>
                    <a:schemeClr val="tx1"/>
                  </a:solidFill>
                  <a:latin typeface="Arial Narrow" pitchFamily="34" charset="0"/>
                </a:rPr>
                <a:t>I</a:t>
              </a:r>
              <a:r>
                <a:rPr lang="en-US" b="1" i="1" baseline="-25000" dirty="0" err="1" smtClean="0">
                  <a:solidFill>
                    <a:schemeClr val="tx1"/>
                  </a:solidFill>
                  <a:latin typeface="Arial Narrow" pitchFamily="34" charset="0"/>
                </a:rPr>
                <a:t>aSR</a:t>
              </a:r>
              <a:endParaRPr lang="en-US" b="1" i="1" baseline="-25000" dirty="0">
                <a:solidFill>
                  <a:schemeClr val="tx1"/>
                </a:solidFill>
                <a:latin typeface="Arial Narrow" pitchFamily="34" charset="0"/>
              </a:endParaRPr>
            </a:p>
          </p:txBody>
        </p:sp>
      </p:grpSp>
      <p:cxnSp>
        <p:nvCxnSpPr>
          <p:cNvPr id="103" name="Straight Connector 102"/>
          <p:cNvCxnSpPr/>
          <p:nvPr/>
        </p:nvCxnSpPr>
        <p:spPr>
          <a:xfrm>
            <a:off x="1200150" y="5486400"/>
            <a:ext cx="706439" cy="0"/>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5" name="TextBox 61"/>
          <p:cNvSpPr txBox="1">
            <a:spLocks noChangeArrowheads="1"/>
          </p:cNvSpPr>
          <p:nvPr/>
        </p:nvSpPr>
        <p:spPr bwMode="auto">
          <a:xfrm>
            <a:off x="1415648" y="5410200"/>
            <a:ext cx="336952" cy="369332"/>
          </a:xfrm>
          <a:prstGeom prst="rect">
            <a:avLst/>
          </a:prstGeom>
          <a:noFill/>
          <a:ln w="9525">
            <a:noFill/>
            <a:miter lim="800000"/>
            <a:headEnd/>
            <a:tailEnd/>
          </a:ln>
        </p:spPr>
        <p:txBody>
          <a:bodyPr wrap="none">
            <a:spAutoFit/>
          </a:bodyPr>
          <a:lstStyle/>
          <a:p>
            <a:pPr algn="ctr" defTabSz="457200"/>
            <a:r>
              <a:rPr lang="sr-Latn-CS" b="1" i="1" dirty="0" smtClean="0">
                <a:sym typeface="Symbol"/>
              </a:rPr>
              <a:t></a:t>
            </a:r>
            <a:r>
              <a:rPr lang="sr-Latn-CS" sz="1400" b="1" i="1" baseline="-25000" dirty="0" smtClean="0"/>
              <a:t> </a:t>
            </a:r>
            <a:endParaRPr lang="en-US" sz="1400" b="1" i="1" baseline="-25000" dirty="0"/>
          </a:p>
        </p:txBody>
      </p:sp>
      <p:sp>
        <p:nvSpPr>
          <p:cNvPr id="107" name="TextBox 61"/>
          <p:cNvSpPr txBox="1">
            <a:spLocks noRot="1" noChangeAspect="1" noMove="1" noResize="1" noEditPoints="1" noAdjustHandles="1" noChangeArrowheads="1" noChangeShapeType="1" noTextEdit="1"/>
          </p:cNvSpPr>
          <p:nvPr/>
        </p:nvSpPr>
        <p:spPr bwMode="auto">
          <a:xfrm>
            <a:off x="1711712" y="2825027"/>
            <a:ext cx="1456937" cy="527773"/>
          </a:xfrm>
          <a:prstGeom prst="rect">
            <a:avLst/>
          </a:prstGeom>
          <a:blipFill rotWithShape="1">
            <a:blip r:embed="rId3" cstate="print"/>
            <a:stretch>
              <a:fillRect/>
            </a:stretch>
          </a:blipFill>
          <a:ln w="15875">
            <a:noFill/>
            <a:miter lim="800000"/>
            <a:headEnd/>
            <a:tailEnd/>
          </a:ln>
          <a:effectLst>
            <a:outerShdw blurRad="50800" dist="38100" dir="2700000" algn="tl" rotWithShape="0">
              <a:prstClr val="black">
                <a:alpha val="40000"/>
              </a:prstClr>
            </a:outerShdw>
          </a:effectLst>
        </p:spPr>
        <p:txBody>
          <a:bodyPr/>
          <a:lstStyle/>
          <a:p>
            <a:r>
              <a:rPr lang="en-US">
                <a:noFill/>
              </a:rPr>
              <a:t> </a:t>
            </a:r>
          </a:p>
        </p:txBody>
      </p:sp>
      <p:sp>
        <p:nvSpPr>
          <p:cNvPr id="108" name="TextBox 61"/>
          <p:cNvSpPr txBox="1">
            <a:spLocks noRot="1" noChangeAspect="1" noMove="1" noResize="1" noEditPoints="1" noAdjustHandles="1" noChangeArrowheads="1" noChangeShapeType="1" noTextEdit="1"/>
          </p:cNvSpPr>
          <p:nvPr/>
        </p:nvSpPr>
        <p:spPr bwMode="auto">
          <a:xfrm>
            <a:off x="3489307" y="3276600"/>
            <a:ext cx="1139799" cy="527773"/>
          </a:xfrm>
          <a:prstGeom prst="rect">
            <a:avLst/>
          </a:prstGeom>
          <a:blipFill rotWithShape="1">
            <a:blip r:embed="rId4" cstate="print"/>
            <a:stretch>
              <a:fillRect/>
            </a:stretch>
          </a:blipFill>
          <a:ln w="15875">
            <a:noFill/>
            <a:miter lim="800000"/>
            <a:headEnd/>
            <a:tailEnd/>
          </a:ln>
          <a:effectLst>
            <a:outerShdw blurRad="50800" dist="38100" dir="2700000" algn="tl" rotWithShape="0">
              <a:prstClr val="black">
                <a:alpha val="40000"/>
              </a:prstClr>
            </a:outerShdw>
          </a:effectLst>
        </p:spPr>
        <p:txBody>
          <a:bodyPr/>
          <a:lstStyle/>
          <a:p>
            <a:r>
              <a:rPr lang="en-US">
                <a:noFill/>
              </a:rPr>
              <a:t> </a:t>
            </a:r>
          </a:p>
        </p:txBody>
      </p:sp>
      <p:sp>
        <p:nvSpPr>
          <p:cNvPr id="72" name="Freeform 71"/>
          <p:cNvSpPr/>
          <p:nvPr/>
        </p:nvSpPr>
        <p:spPr>
          <a:xfrm>
            <a:off x="1442543" y="3086100"/>
            <a:ext cx="252907" cy="971550"/>
          </a:xfrm>
          <a:custGeom>
            <a:avLst/>
            <a:gdLst>
              <a:gd name="connsiteX0" fmla="*/ 252907 w 252907"/>
              <a:gd name="connsiteY0" fmla="*/ 0 h 971550"/>
              <a:gd name="connsiteX1" fmla="*/ 5257 w 252907"/>
              <a:gd name="connsiteY1" fmla="*/ 219075 h 971550"/>
              <a:gd name="connsiteX2" fmla="*/ 81457 w 252907"/>
              <a:gd name="connsiteY2" fmla="*/ 971550 h 971550"/>
            </a:gdLst>
            <a:ahLst/>
            <a:cxnLst>
              <a:cxn ang="0">
                <a:pos x="connsiteX0" y="connsiteY0"/>
              </a:cxn>
              <a:cxn ang="0">
                <a:pos x="connsiteX1" y="connsiteY1"/>
              </a:cxn>
              <a:cxn ang="0">
                <a:pos x="connsiteX2" y="connsiteY2"/>
              </a:cxn>
            </a:cxnLst>
            <a:rect l="l" t="t" r="r" b="b"/>
            <a:pathLst>
              <a:path w="252907" h="971550">
                <a:moveTo>
                  <a:pt x="252907" y="0"/>
                </a:moveTo>
                <a:cubicBezTo>
                  <a:pt x="143369" y="28575"/>
                  <a:pt x="33832" y="57150"/>
                  <a:pt x="5257" y="219075"/>
                </a:cubicBezTo>
                <a:cubicBezTo>
                  <a:pt x="-23318" y="381000"/>
                  <a:pt x="73520" y="849313"/>
                  <a:pt x="81457" y="971550"/>
                </a:cubicBezTo>
              </a:path>
            </a:pathLst>
          </a:custGeom>
          <a:ln w="1905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3212478" y="3546912"/>
            <a:ext cx="252907" cy="510738"/>
          </a:xfrm>
          <a:custGeom>
            <a:avLst/>
            <a:gdLst>
              <a:gd name="connsiteX0" fmla="*/ 252907 w 252907"/>
              <a:gd name="connsiteY0" fmla="*/ 0 h 971550"/>
              <a:gd name="connsiteX1" fmla="*/ 5257 w 252907"/>
              <a:gd name="connsiteY1" fmla="*/ 219075 h 971550"/>
              <a:gd name="connsiteX2" fmla="*/ 81457 w 252907"/>
              <a:gd name="connsiteY2" fmla="*/ 971550 h 971550"/>
            </a:gdLst>
            <a:ahLst/>
            <a:cxnLst>
              <a:cxn ang="0">
                <a:pos x="connsiteX0" y="connsiteY0"/>
              </a:cxn>
              <a:cxn ang="0">
                <a:pos x="connsiteX1" y="connsiteY1"/>
              </a:cxn>
              <a:cxn ang="0">
                <a:pos x="connsiteX2" y="connsiteY2"/>
              </a:cxn>
            </a:cxnLst>
            <a:rect l="l" t="t" r="r" b="b"/>
            <a:pathLst>
              <a:path w="252907" h="971550">
                <a:moveTo>
                  <a:pt x="252907" y="0"/>
                </a:moveTo>
                <a:cubicBezTo>
                  <a:pt x="143369" y="28575"/>
                  <a:pt x="33832" y="57150"/>
                  <a:pt x="5257" y="219075"/>
                </a:cubicBezTo>
                <a:cubicBezTo>
                  <a:pt x="-23318" y="381000"/>
                  <a:pt x="73520" y="849313"/>
                  <a:pt x="81457" y="971550"/>
                </a:cubicBezTo>
              </a:path>
            </a:pathLst>
          </a:custGeom>
          <a:ln w="1905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TextBox 61"/>
          <p:cNvSpPr txBox="1">
            <a:spLocks noChangeArrowheads="1"/>
          </p:cNvSpPr>
          <p:nvPr/>
        </p:nvSpPr>
        <p:spPr bwMode="auto">
          <a:xfrm>
            <a:off x="5366193" y="3072825"/>
            <a:ext cx="3736087" cy="584775"/>
          </a:xfrm>
          <a:prstGeom prst="rect">
            <a:avLst/>
          </a:prstGeom>
          <a:noFill/>
          <a:ln w="9525">
            <a:noFill/>
            <a:miter lim="800000"/>
            <a:headEnd/>
            <a:tailEnd/>
          </a:ln>
        </p:spPr>
        <p:txBody>
          <a:bodyPr wrap="none">
            <a:spAutoFit/>
          </a:bodyPr>
          <a:lstStyle/>
          <a:p>
            <a:pPr defTabSz="457200"/>
            <a:r>
              <a:rPr lang="sr-Latn-CS" sz="1600" b="1" i="1" dirty="0" smtClean="0">
                <a:solidFill>
                  <a:schemeClr val="tx1"/>
                </a:solidFill>
                <a:latin typeface="Arial" pitchFamily="34" charset="0"/>
                <a:cs typeface="Arial" pitchFamily="34" charset="0"/>
              </a:rPr>
              <a:t>V</a:t>
            </a:r>
            <a:r>
              <a:rPr lang="en-US" sz="1600" b="1" i="1" baseline="-25000" dirty="0" smtClean="0">
                <a:solidFill>
                  <a:schemeClr val="tx1"/>
                </a:solidFill>
                <a:latin typeface="Arial" pitchFamily="34" charset="0"/>
                <a:cs typeface="Arial" pitchFamily="34" charset="0"/>
              </a:rPr>
              <a:t>a</a:t>
            </a:r>
            <a:r>
              <a:rPr lang="en-US" sz="1400" b="1" i="1" baseline="-25000" dirty="0" smtClean="0">
                <a:solidFill>
                  <a:schemeClr val="tx1"/>
                </a:solidFill>
                <a:latin typeface="Arial" pitchFamily="34" charset="0"/>
                <a:cs typeface="Arial" pitchFamily="34" charset="0"/>
              </a:rPr>
              <a:t> </a:t>
            </a:r>
            <a:r>
              <a:rPr lang="en-US" sz="1400" dirty="0" smtClean="0"/>
              <a:t>– </a:t>
            </a:r>
            <a:r>
              <a:rPr lang="en-US" sz="1400" dirty="0" err="1" smtClean="0"/>
              <a:t>Napon</a:t>
            </a:r>
            <a:r>
              <a:rPr lang="en-US" sz="1400" dirty="0" smtClean="0"/>
              <a:t> </a:t>
            </a:r>
            <a:r>
              <a:rPr lang="en-US" sz="1400" dirty="0" err="1" smtClean="0"/>
              <a:t>koji</a:t>
            </a:r>
            <a:r>
              <a:rPr lang="en-US" sz="1400" dirty="0" smtClean="0"/>
              <a:t> </a:t>
            </a:r>
            <a:r>
              <a:rPr lang="en-US" sz="1400" dirty="0" err="1" smtClean="0"/>
              <a:t>proi</a:t>
            </a:r>
            <a:r>
              <a:rPr lang="x-none" sz="1400" dirty="0" smtClean="0"/>
              <a:t>z</a:t>
            </a:r>
            <a:r>
              <a:rPr lang="en-US" sz="1400" dirty="0" err="1" smtClean="0"/>
              <a:t>vede</a:t>
            </a:r>
            <a:r>
              <a:rPr lang="x-none" sz="1400" dirty="0" smtClean="0"/>
              <a:t> most na motoru</a:t>
            </a:r>
          </a:p>
          <a:p>
            <a:pPr defTabSz="457200"/>
            <a:r>
              <a:rPr lang="sr-Latn-CS" sz="1600" b="1" i="1" dirty="0">
                <a:solidFill>
                  <a:schemeClr val="tx1"/>
                </a:solidFill>
                <a:latin typeface="Arial" pitchFamily="34" charset="0"/>
                <a:cs typeface="Arial" pitchFamily="34" charset="0"/>
              </a:rPr>
              <a:t>V</a:t>
            </a:r>
            <a:r>
              <a:rPr lang="en-US" sz="1600" b="1" i="1" baseline="-25000" dirty="0" smtClean="0">
                <a:solidFill>
                  <a:schemeClr val="tx1"/>
                </a:solidFill>
                <a:latin typeface="Arial" pitchFamily="34" charset="0"/>
                <a:cs typeface="Arial" pitchFamily="34" charset="0"/>
              </a:rPr>
              <a:t>a</a:t>
            </a:r>
            <a:r>
              <a:rPr lang="x-none" sz="1600" b="1" i="1" baseline="-25000" dirty="0" smtClean="0">
                <a:solidFill>
                  <a:schemeClr val="tx1"/>
                </a:solidFill>
                <a:latin typeface="Arial" pitchFamily="34" charset="0"/>
                <a:cs typeface="Arial" pitchFamily="34" charset="0"/>
              </a:rPr>
              <a:t>SR</a:t>
            </a:r>
            <a:r>
              <a:rPr lang="en-US" sz="1400" b="1" i="1" baseline="-25000" dirty="0" smtClean="0">
                <a:solidFill>
                  <a:schemeClr val="tx1"/>
                </a:solidFill>
                <a:latin typeface="Arial" pitchFamily="34" charset="0"/>
                <a:cs typeface="Arial" pitchFamily="34" charset="0"/>
              </a:rPr>
              <a:t> </a:t>
            </a:r>
            <a:r>
              <a:rPr lang="en-US" sz="1400" dirty="0"/>
              <a:t>– </a:t>
            </a:r>
            <a:r>
              <a:rPr lang="x-none" sz="1400" dirty="0" smtClean="0"/>
              <a:t>Srednja vrednost napona </a:t>
            </a:r>
            <a:r>
              <a:rPr lang="sr-Latn-CS" sz="1600" b="1" i="1" dirty="0">
                <a:solidFill>
                  <a:schemeClr val="tx1"/>
                </a:solidFill>
                <a:latin typeface="Arial" pitchFamily="34" charset="0"/>
                <a:cs typeface="Arial" pitchFamily="34" charset="0"/>
              </a:rPr>
              <a:t>V</a:t>
            </a:r>
            <a:r>
              <a:rPr lang="en-US" sz="1600" b="1" i="1" baseline="-25000" dirty="0">
                <a:solidFill>
                  <a:schemeClr val="tx1"/>
                </a:solidFill>
                <a:latin typeface="Arial" pitchFamily="34" charset="0"/>
                <a:cs typeface="Arial" pitchFamily="34" charset="0"/>
              </a:rPr>
              <a:t>a</a:t>
            </a:r>
            <a:r>
              <a:rPr lang="en-US" sz="1400" b="1" i="1" baseline="-25000" dirty="0">
                <a:solidFill>
                  <a:schemeClr val="tx1"/>
                </a:solidFill>
                <a:latin typeface="Arial" pitchFamily="34" charset="0"/>
                <a:cs typeface="Arial" pitchFamily="34" charset="0"/>
              </a:rPr>
              <a:t> </a:t>
            </a:r>
            <a:r>
              <a:rPr lang="en-US" sz="1400" dirty="0" smtClean="0"/>
              <a:t>   </a:t>
            </a:r>
            <a:endParaRPr lang="en-US" sz="1400" dirty="0"/>
          </a:p>
        </p:txBody>
      </p:sp>
      <mc:AlternateContent xmlns:mc="http://schemas.openxmlformats.org/markup-compatibility/2006">
        <mc:Choice xmlns="" xmlns:a14="http://schemas.microsoft.com/office/drawing/2010/main" Requires="a14">
          <p:sp>
            <p:nvSpPr>
              <p:cNvPr id="28" name="TextBox 27"/>
              <p:cNvSpPr txBox="1"/>
              <p:nvPr/>
            </p:nvSpPr>
            <p:spPr>
              <a:xfrm>
                <a:off x="5334000" y="3657600"/>
                <a:ext cx="3556166" cy="6090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a:ea typeface="Cambria Math"/>
                        </a:rPr>
                        <m:t>∆</m:t>
                      </m:r>
                      <m:sSub>
                        <m:sSubPr>
                          <m:ctrlPr>
                            <a:rPr lang="sr-Latn-RS" b="0" i="1" smtClean="0">
                              <a:solidFill>
                                <a:schemeClr val="tx1"/>
                              </a:solidFill>
                              <a:latin typeface="Cambria Math"/>
                              <a:ea typeface="Cambria Math"/>
                            </a:rPr>
                          </m:ctrlPr>
                        </m:sSubPr>
                        <m:e>
                          <m:r>
                            <a:rPr lang="sr-Latn-RS" i="1">
                              <a:solidFill>
                                <a:schemeClr val="tx1"/>
                              </a:solidFill>
                              <a:latin typeface="Cambria Math"/>
                              <a:ea typeface="Cambria Math"/>
                            </a:rPr>
                            <m:t>𝐼</m:t>
                          </m:r>
                        </m:e>
                        <m:sub>
                          <m:r>
                            <a:rPr lang="sr-Latn-RS" b="0" i="1" smtClean="0">
                              <a:solidFill>
                                <a:schemeClr val="tx1"/>
                              </a:solidFill>
                              <a:latin typeface="Cambria Math"/>
                              <a:ea typeface="Cambria Math"/>
                            </a:rPr>
                            <m:t>𝑎</m:t>
                          </m:r>
                        </m:sub>
                      </m:sSub>
                      <m:r>
                        <a:rPr lang="sr-Latn-RS" b="0" i="1" smtClean="0">
                          <a:solidFill>
                            <a:schemeClr val="tx1"/>
                          </a:solidFill>
                          <a:latin typeface="Cambria Math"/>
                          <a:ea typeface="Cambria Math"/>
                        </a:rPr>
                        <m:t>=</m:t>
                      </m:r>
                      <m:f>
                        <m:fPr>
                          <m:ctrlPr>
                            <a:rPr lang="sr-Latn-RS" b="0" i="1" smtClean="0">
                              <a:solidFill>
                                <a:schemeClr val="tx1"/>
                              </a:solidFill>
                              <a:latin typeface="Cambria Math"/>
                              <a:ea typeface="Cambria Math"/>
                            </a:rPr>
                          </m:ctrlPr>
                        </m:fPr>
                        <m:num>
                          <m:sSub>
                            <m:sSubPr>
                              <m:ctrlPr>
                                <a:rPr lang="sr-Latn-RS" b="0" i="1" smtClean="0">
                                  <a:solidFill>
                                    <a:schemeClr val="tx1"/>
                                  </a:solidFill>
                                  <a:latin typeface="Cambria Math"/>
                                  <a:ea typeface="Cambria Math"/>
                                </a:rPr>
                              </m:ctrlPr>
                            </m:sSubPr>
                            <m:e>
                              <m:r>
                                <a:rPr lang="sr-Latn-RS" b="0" i="1" smtClean="0">
                                  <a:solidFill>
                                    <a:schemeClr val="tx1"/>
                                  </a:solidFill>
                                  <a:latin typeface="Cambria Math"/>
                                  <a:ea typeface="Cambria Math"/>
                                </a:rPr>
                                <m:t>𝑉</m:t>
                              </m:r>
                            </m:e>
                            <m:sub>
                              <m:r>
                                <a:rPr lang="sr-Latn-RS" b="0" i="1" smtClean="0">
                                  <a:solidFill>
                                    <a:schemeClr val="tx1"/>
                                  </a:solidFill>
                                  <a:latin typeface="Cambria Math"/>
                                  <a:ea typeface="Cambria Math"/>
                                </a:rPr>
                                <m:t>𝑑𝑐</m:t>
                              </m:r>
                            </m:sub>
                          </m:sSub>
                          <m:r>
                            <a:rPr lang="sr-Latn-RS" b="0" i="1" smtClean="0">
                              <a:solidFill>
                                <a:schemeClr val="tx1"/>
                              </a:solidFill>
                              <a:latin typeface="Cambria Math"/>
                              <a:ea typeface="Cambria Math"/>
                            </a:rPr>
                            <m:t>−</m:t>
                          </m:r>
                          <m:sSub>
                            <m:sSubPr>
                              <m:ctrlPr>
                                <a:rPr lang="sr-Latn-RS" b="0" i="1" smtClean="0">
                                  <a:solidFill>
                                    <a:schemeClr val="tx1"/>
                                  </a:solidFill>
                                  <a:latin typeface="Cambria Math"/>
                                  <a:ea typeface="Cambria Math"/>
                                </a:rPr>
                              </m:ctrlPr>
                            </m:sSubPr>
                            <m:e>
                              <m:r>
                                <a:rPr lang="sr-Latn-RS" b="0" i="1" smtClean="0">
                                  <a:solidFill>
                                    <a:schemeClr val="tx1"/>
                                  </a:solidFill>
                                  <a:latin typeface="Cambria Math"/>
                                  <a:ea typeface="Cambria Math"/>
                                </a:rPr>
                                <m:t>𝑉</m:t>
                              </m:r>
                            </m:e>
                            <m:sub>
                              <m:r>
                                <a:rPr lang="sr-Latn-RS" b="0" i="1" smtClean="0">
                                  <a:solidFill>
                                    <a:schemeClr val="tx1"/>
                                  </a:solidFill>
                                  <a:latin typeface="Cambria Math"/>
                                  <a:ea typeface="Cambria Math"/>
                                </a:rPr>
                                <m:t>𝑏</m:t>
                              </m:r>
                            </m:sub>
                          </m:sSub>
                        </m:num>
                        <m:den>
                          <m:r>
                            <a:rPr lang="sr-Latn-RS" b="0" i="1" smtClean="0">
                              <a:solidFill>
                                <a:schemeClr val="tx1"/>
                              </a:solidFill>
                              <a:latin typeface="Cambria Math"/>
                              <a:ea typeface="Cambria Math"/>
                            </a:rPr>
                            <m:t>𝐿</m:t>
                          </m:r>
                        </m:den>
                      </m:f>
                      <m:r>
                        <a:rPr lang="sr-Latn-RS" b="0" i="1" smtClean="0">
                          <a:solidFill>
                            <a:schemeClr val="tx1"/>
                          </a:solidFill>
                          <a:latin typeface="Cambria Math"/>
                          <a:ea typeface="Cambria Math"/>
                        </a:rPr>
                        <m:t>𝜏</m:t>
                      </m:r>
                      <m:r>
                        <a:rPr lang="sr-Latn-RS" b="0" i="1" smtClean="0">
                          <a:solidFill>
                            <a:schemeClr val="tx1"/>
                          </a:solidFill>
                          <a:latin typeface="Cambria Math"/>
                          <a:ea typeface="Cambria Math"/>
                        </a:rPr>
                        <m:t>=</m:t>
                      </m:r>
                      <m:f>
                        <m:fPr>
                          <m:ctrlPr>
                            <a:rPr lang="sr-Latn-RS" b="0" i="1" smtClean="0">
                              <a:solidFill>
                                <a:schemeClr val="tx1"/>
                              </a:solidFill>
                              <a:latin typeface="Cambria Math"/>
                              <a:ea typeface="Cambria Math"/>
                            </a:rPr>
                          </m:ctrlPr>
                        </m:fPr>
                        <m:num>
                          <m:sSub>
                            <m:sSubPr>
                              <m:ctrlPr>
                                <a:rPr lang="sr-Latn-RS" b="0" i="1" smtClean="0">
                                  <a:solidFill>
                                    <a:schemeClr val="tx1"/>
                                  </a:solidFill>
                                  <a:latin typeface="Cambria Math"/>
                                  <a:ea typeface="Cambria Math"/>
                                </a:rPr>
                              </m:ctrlPr>
                            </m:sSubPr>
                            <m:e>
                              <m:r>
                                <a:rPr lang="sr-Latn-RS" b="0" i="1" smtClean="0">
                                  <a:solidFill>
                                    <a:schemeClr val="tx1"/>
                                  </a:solidFill>
                                  <a:latin typeface="Cambria Math"/>
                                  <a:ea typeface="Cambria Math"/>
                                </a:rPr>
                                <m:t>𝑉</m:t>
                              </m:r>
                            </m:e>
                            <m:sub>
                              <m:r>
                                <a:rPr lang="sr-Latn-RS" b="0" i="1" smtClean="0">
                                  <a:solidFill>
                                    <a:schemeClr val="tx1"/>
                                  </a:solidFill>
                                  <a:latin typeface="Cambria Math"/>
                                  <a:ea typeface="Cambria Math"/>
                                </a:rPr>
                                <m:t>𝑏</m:t>
                              </m:r>
                            </m:sub>
                          </m:sSub>
                        </m:num>
                        <m:den>
                          <m:r>
                            <a:rPr lang="sr-Latn-RS" b="0" i="1" smtClean="0">
                              <a:solidFill>
                                <a:schemeClr val="tx1"/>
                              </a:solidFill>
                              <a:latin typeface="Cambria Math"/>
                              <a:ea typeface="Cambria Math"/>
                            </a:rPr>
                            <m:t>𝐿</m:t>
                          </m:r>
                        </m:den>
                      </m:f>
                      <m:d>
                        <m:dPr>
                          <m:ctrlPr>
                            <a:rPr lang="sr-Latn-RS" b="0" i="1" smtClean="0">
                              <a:solidFill>
                                <a:schemeClr val="tx1"/>
                              </a:solidFill>
                              <a:latin typeface="Cambria Math"/>
                              <a:ea typeface="Cambria Math"/>
                            </a:rPr>
                          </m:ctrlPr>
                        </m:dPr>
                        <m:e>
                          <m:sSub>
                            <m:sSubPr>
                              <m:ctrlPr>
                                <a:rPr lang="sr-Latn-RS" b="0" i="1" smtClean="0">
                                  <a:solidFill>
                                    <a:schemeClr val="tx1"/>
                                  </a:solidFill>
                                  <a:latin typeface="Cambria Math"/>
                                  <a:ea typeface="Cambria Math"/>
                                </a:rPr>
                              </m:ctrlPr>
                            </m:sSubPr>
                            <m:e>
                              <m:r>
                                <a:rPr lang="sr-Latn-RS" b="0" i="1" smtClean="0">
                                  <a:solidFill>
                                    <a:schemeClr val="tx1"/>
                                  </a:solidFill>
                                  <a:latin typeface="Cambria Math"/>
                                  <a:ea typeface="Cambria Math"/>
                                </a:rPr>
                                <m:t>𝑇</m:t>
                              </m:r>
                            </m:e>
                            <m:sub>
                              <m:r>
                                <a:rPr lang="sr-Latn-RS" b="0" i="1" smtClean="0">
                                  <a:solidFill>
                                    <a:schemeClr val="tx1"/>
                                  </a:solidFill>
                                  <a:latin typeface="Cambria Math"/>
                                  <a:ea typeface="Cambria Math"/>
                                </a:rPr>
                                <m:t>𝑃𝑊𝑀</m:t>
                              </m:r>
                            </m:sub>
                          </m:sSub>
                          <m:r>
                            <a:rPr lang="sr-Latn-RS" b="0" i="1" smtClean="0">
                              <a:solidFill>
                                <a:schemeClr val="tx1"/>
                              </a:solidFill>
                              <a:latin typeface="Cambria Math"/>
                              <a:ea typeface="Cambria Math"/>
                            </a:rPr>
                            <m:t>−</m:t>
                          </m:r>
                          <m:r>
                            <a:rPr lang="sr-Latn-RS" i="1">
                              <a:solidFill>
                                <a:schemeClr val="tx1"/>
                              </a:solidFill>
                              <a:latin typeface="Cambria Math"/>
                              <a:ea typeface="Cambria Math"/>
                            </a:rPr>
                            <m:t>𝜏</m:t>
                          </m:r>
                        </m:e>
                      </m:d>
                    </m:oMath>
                  </m:oMathPara>
                </a14:m>
                <a:endParaRPr lang="en-US" dirty="0">
                  <a:solidFill>
                    <a:schemeClr val="tx1"/>
                  </a:solidFill>
                </a:endParaRPr>
              </a:p>
            </p:txBody>
          </p:sp>
        </mc:Choice>
        <mc:Fallback>
          <p:sp>
            <p:nvSpPr>
              <p:cNvPr id="28" name="TextBox 27"/>
              <p:cNvSpPr txBox="1">
                <a:spLocks noRot="1" noChangeAspect="1" noMove="1" noResize="1" noEditPoints="1" noAdjustHandles="1" noChangeArrowheads="1" noChangeShapeType="1" noTextEdit="1"/>
              </p:cNvSpPr>
              <p:nvPr/>
            </p:nvSpPr>
            <p:spPr>
              <a:xfrm>
                <a:off x="5334000" y="3657600"/>
                <a:ext cx="3556166" cy="609077"/>
              </a:xfrm>
              <a:prstGeom prst="rect">
                <a:avLst/>
              </a:prstGeom>
              <a:blipFill rotWithShape="1">
                <a:blip r:embed="rId5" cstate="print"/>
                <a:stretch>
                  <a:fillRect r="-1887"/>
                </a:stretch>
              </a:blipFill>
            </p:spPr>
            <p:txBody>
              <a:bodyPr/>
              <a:lstStyle/>
              <a:p>
                <a:r>
                  <a:rPr lang="en-US">
                    <a:noFill/>
                  </a:rPr>
                  <a:t> </a:t>
                </a:r>
              </a:p>
            </p:txBody>
          </p:sp>
        </mc:Fallback>
      </mc:AlternateContent>
      <p:sp>
        <p:nvSpPr>
          <p:cNvPr id="88" name="TextBox 61"/>
          <p:cNvSpPr txBox="1">
            <a:spLocks noChangeArrowheads="1"/>
          </p:cNvSpPr>
          <p:nvPr/>
        </p:nvSpPr>
        <p:spPr bwMode="auto">
          <a:xfrm>
            <a:off x="5366192" y="2743200"/>
            <a:ext cx="3342582" cy="338554"/>
          </a:xfrm>
          <a:prstGeom prst="rect">
            <a:avLst/>
          </a:prstGeom>
          <a:noFill/>
          <a:ln w="9525">
            <a:noFill/>
            <a:miter lim="800000"/>
            <a:headEnd/>
            <a:tailEnd/>
          </a:ln>
        </p:spPr>
        <p:txBody>
          <a:bodyPr wrap="none">
            <a:spAutoFit/>
          </a:bodyPr>
          <a:lstStyle/>
          <a:p>
            <a:pPr defTabSz="457200"/>
            <a:r>
              <a:rPr lang="sr-Latn-CS" sz="1600" b="1" i="1" dirty="0" smtClean="0">
                <a:solidFill>
                  <a:schemeClr val="tx1"/>
                </a:solidFill>
                <a:latin typeface="Arial" pitchFamily="34" charset="0"/>
                <a:cs typeface="Arial" pitchFamily="34" charset="0"/>
              </a:rPr>
              <a:t>V</a:t>
            </a:r>
            <a:r>
              <a:rPr lang="x-none" sz="1600" b="1" i="1" baseline="-25000" dirty="0" smtClean="0">
                <a:solidFill>
                  <a:schemeClr val="tx1"/>
                </a:solidFill>
                <a:latin typeface="Arial" pitchFamily="34" charset="0"/>
                <a:cs typeface="Arial" pitchFamily="34" charset="0"/>
              </a:rPr>
              <a:t>b</a:t>
            </a:r>
            <a:r>
              <a:rPr lang="en-US" sz="1400" b="1" i="1" baseline="-25000" dirty="0" smtClean="0">
                <a:solidFill>
                  <a:schemeClr val="tx1"/>
                </a:solidFill>
                <a:latin typeface="Arial" pitchFamily="34" charset="0"/>
                <a:cs typeface="Arial" pitchFamily="34" charset="0"/>
              </a:rPr>
              <a:t> </a:t>
            </a:r>
            <a:r>
              <a:rPr lang="en-US" sz="1400" dirty="0" smtClean="0"/>
              <a:t>– </a:t>
            </a:r>
            <a:r>
              <a:rPr lang="x-none" sz="1400" dirty="0" smtClean="0"/>
              <a:t>Kontra EMS (proporcionalana </a:t>
            </a:r>
            <a:r>
              <a:rPr lang="x-none" sz="1600" b="1" i="1" dirty="0" smtClean="0">
                <a:solidFill>
                  <a:schemeClr val="tx1"/>
                </a:solidFill>
                <a:sym typeface="Symbol"/>
              </a:rPr>
              <a:t></a:t>
            </a:r>
            <a:r>
              <a:rPr lang="x-none" sz="1400" dirty="0" smtClean="0"/>
              <a:t>)</a:t>
            </a:r>
          </a:p>
        </p:txBody>
      </p:sp>
      <mc:AlternateContent xmlns:mc="http://schemas.openxmlformats.org/markup-compatibility/2006">
        <mc:Choice xmlns="" xmlns:a14="http://schemas.microsoft.com/office/drawing/2010/main" Requires="a14">
          <p:sp>
            <p:nvSpPr>
              <p:cNvPr id="89" name="TextBox 88"/>
              <p:cNvSpPr txBox="1"/>
              <p:nvPr/>
            </p:nvSpPr>
            <p:spPr>
              <a:xfrm>
                <a:off x="5342253" y="4419600"/>
                <a:ext cx="2630592" cy="6113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sr-Latn-RS" b="0" i="1" smtClean="0">
                              <a:solidFill>
                                <a:schemeClr val="tx1"/>
                              </a:solidFill>
                              <a:latin typeface="Cambria Math"/>
                              <a:ea typeface="Cambria Math"/>
                            </a:rPr>
                          </m:ctrlPr>
                        </m:sSubPr>
                        <m:e>
                          <m:r>
                            <a:rPr lang="sr-Latn-RS" b="0" i="1" smtClean="0">
                              <a:solidFill>
                                <a:schemeClr val="tx1"/>
                              </a:solidFill>
                              <a:latin typeface="Cambria Math"/>
                              <a:ea typeface="Cambria Math"/>
                            </a:rPr>
                            <m:t>⇒</m:t>
                          </m:r>
                          <m:r>
                            <a:rPr lang="sr-Latn-RS" b="0" i="1" smtClean="0">
                              <a:solidFill>
                                <a:schemeClr val="tx1"/>
                              </a:solidFill>
                              <a:latin typeface="Cambria Math"/>
                              <a:ea typeface="Cambria Math"/>
                            </a:rPr>
                            <m:t>𝑉</m:t>
                          </m:r>
                        </m:e>
                        <m:sub>
                          <m:r>
                            <a:rPr lang="sr-Latn-RS" b="0" i="1" smtClean="0">
                              <a:solidFill>
                                <a:schemeClr val="tx1"/>
                              </a:solidFill>
                              <a:latin typeface="Cambria Math"/>
                              <a:ea typeface="Cambria Math"/>
                            </a:rPr>
                            <m:t>𝑏</m:t>
                          </m:r>
                        </m:sub>
                      </m:sSub>
                      <m:r>
                        <a:rPr lang="sr-Latn-RS" b="0" i="1" smtClean="0">
                          <a:solidFill>
                            <a:schemeClr val="tx1"/>
                          </a:solidFill>
                          <a:latin typeface="Cambria Math"/>
                          <a:ea typeface="Cambria Math"/>
                        </a:rPr>
                        <m:t>=</m:t>
                      </m:r>
                      <m:sSub>
                        <m:sSubPr>
                          <m:ctrlPr>
                            <a:rPr lang="sr-Latn-RS" i="1">
                              <a:solidFill>
                                <a:schemeClr val="tx1"/>
                              </a:solidFill>
                              <a:latin typeface="Cambria Math"/>
                              <a:ea typeface="Cambria Math"/>
                            </a:rPr>
                          </m:ctrlPr>
                        </m:sSubPr>
                        <m:e>
                          <m:r>
                            <a:rPr lang="sr-Latn-RS" i="1">
                              <a:solidFill>
                                <a:schemeClr val="tx1"/>
                              </a:solidFill>
                              <a:latin typeface="Cambria Math"/>
                              <a:ea typeface="Cambria Math"/>
                            </a:rPr>
                            <m:t>𝑉</m:t>
                          </m:r>
                        </m:e>
                        <m:sub>
                          <m:r>
                            <a:rPr lang="sr-Latn-RS" i="1">
                              <a:solidFill>
                                <a:schemeClr val="tx1"/>
                              </a:solidFill>
                              <a:latin typeface="Cambria Math"/>
                              <a:ea typeface="Cambria Math"/>
                            </a:rPr>
                            <m:t>𝑑𝑐</m:t>
                          </m:r>
                        </m:sub>
                      </m:sSub>
                      <m:f>
                        <m:fPr>
                          <m:ctrlPr>
                            <a:rPr lang="sr-Latn-RS" b="0" i="1" smtClean="0">
                              <a:solidFill>
                                <a:schemeClr val="tx1"/>
                              </a:solidFill>
                              <a:latin typeface="Cambria Math"/>
                              <a:ea typeface="Cambria Math"/>
                            </a:rPr>
                          </m:ctrlPr>
                        </m:fPr>
                        <m:num>
                          <m:r>
                            <a:rPr lang="sr-Latn-RS" b="0" i="1" smtClean="0">
                              <a:solidFill>
                                <a:schemeClr val="tx1"/>
                              </a:solidFill>
                              <a:latin typeface="Cambria Math"/>
                              <a:ea typeface="Cambria Math"/>
                            </a:rPr>
                            <m:t>𝜏</m:t>
                          </m:r>
                        </m:num>
                        <m:den>
                          <m:sSub>
                            <m:sSubPr>
                              <m:ctrlPr>
                                <a:rPr lang="sr-Latn-RS" i="1">
                                  <a:solidFill>
                                    <a:schemeClr val="tx1"/>
                                  </a:solidFill>
                                  <a:latin typeface="Cambria Math"/>
                                  <a:ea typeface="Cambria Math"/>
                                </a:rPr>
                              </m:ctrlPr>
                            </m:sSubPr>
                            <m:e>
                              <m:r>
                                <a:rPr lang="sr-Latn-RS" i="1">
                                  <a:solidFill>
                                    <a:schemeClr val="tx1"/>
                                  </a:solidFill>
                                  <a:latin typeface="Cambria Math"/>
                                  <a:ea typeface="Cambria Math"/>
                                </a:rPr>
                                <m:t>𝑇</m:t>
                              </m:r>
                            </m:e>
                            <m:sub>
                              <m:r>
                                <a:rPr lang="sr-Latn-RS" i="1">
                                  <a:solidFill>
                                    <a:schemeClr val="tx1"/>
                                  </a:solidFill>
                                  <a:latin typeface="Cambria Math"/>
                                  <a:ea typeface="Cambria Math"/>
                                </a:rPr>
                                <m:t>𝑃𝑊𝑀</m:t>
                              </m:r>
                            </m:sub>
                          </m:sSub>
                        </m:den>
                      </m:f>
                      <m:r>
                        <a:rPr lang="sr-Latn-RS" b="0" i="1" smtClean="0">
                          <a:solidFill>
                            <a:schemeClr val="tx1"/>
                          </a:solidFill>
                          <a:latin typeface="Cambria Math"/>
                          <a:ea typeface="Cambria Math"/>
                        </a:rPr>
                        <m:t>=</m:t>
                      </m:r>
                      <m:sSub>
                        <m:sSubPr>
                          <m:ctrlPr>
                            <a:rPr lang="sr-Latn-RS" b="0" i="1" smtClean="0">
                              <a:solidFill>
                                <a:schemeClr val="tx1"/>
                              </a:solidFill>
                              <a:latin typeface="Cambria Math"/>
                              <a:ea typeface="Cambria Math"/>
                            </a:rPr>
                          </m:ctrlPr>
                        </m:sSubPr>
                        <m:e>
                          <m:r>
                            <a:rPr lang="sr-Latn-RS" b="0" i="1" smtClean="0">
                              <a:solidFill>
                                <a:schemeClr val="tx1"/>
                              </a:solidFill>
                              <a:latin typeface="Cambria Math"/>
                              <a:ea typeface="Cambria Math"/>
                            </a:rPr>
                            <m:t>𝑉</m:t>
                          </m:r>
                        </m:e>
                        <m:sub>
                          <m:r>
                            <a:rPr lang="sr-Latn-RS" b="0" i="1" smtClean="0">
                              <a:solidFill>
                                <a:schemeClr val="tx1"/>
                              </a:solidFill>
                              <a:latin typeface="Cambria Math"/>
                              <a:ea typeface="Cambria Math"/>
                            </a:rPr>
                            <m:t>𝑎𝑆𝑅</m:t>
                          </m:r>
                        </m:sub>
                      </m:sSub>
                    </m:oMath>
                  </m:oMathPara>
                </a14:m>
                <a:endParaRPr lang="en-US" dirty="0">
                  <a:solidFill>
                    <a:schemeClr val="tx1"/>
                  </a:solidFill>
                </a:endParaRPr>
              </a:p>
            </p:txBody>
          </p:sp>
        </mc:Choice>
        <mc:Fallback>
          <p:sp>
            <p:nvSpPr>
              <p:cNvPr id="89" name="TextBox 88"/>
              <p:cNvSpPr txBox="1">
                <a:spLocks noRot="1" noChangeAspect="1" noMove="1" noResize="1" noEditPoints="1" noAdjustHandles="1" noChangeArrowheads="1" noChangeShapeType="1" noTextEdit="1"/>
              </p:cNvSpPr>
              <p:nvPr/>
            </p:nvSpPr>
            <p:spPr>
              <a:xfrm>
                <a:off x="5342253" y="4419600"/>
                <a:ext cx="2630592" cy="611386"/>
              </a:xfrm>
              <a:prstGeom prst="rect">
                <a:avLst/>
              </a:prstGeom>
              <a:blipFill rotWithShape="1">
                <a:blip r:embed="rId6" cstate="print"/>
                <a:stretch>
                  <a:fillRect r="-2778"/>
                </a:stretch>
              </a:blipFill>
            </p:spPr>
            <p:txBody>
              <a:bodyPr/>
              <a:lstStyle/>
              <a:p>
                <a:r>
                  <a:rPr lang="en-US">
                    <a:noFill/>
                  </a:rPr>
                  <a:t> </a:t>
                </a:r>
              </a:p>
            </p:txBody>
          </p:sp>
        </mc:Fallback>
      </mc:AlternateContent>
      <p:sp>
        <p:nvSpPr>
          <p:cNvPr id="35" name="Rectangle 34"/>
          <p:cNvSpPr/>
          <p:nvPr/>
        </p:nvSpPr>
        <p:spPr>
          <a:xfrm>
            <a:off x="5707900" y="4419600"/>
            <a:ext cx="2192922" cy="6863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91" name="TextBox 90"/>
              <p:cNvSpPr txBox="1"/>
              <p:nvPr/>
            </p:nvSpPr>
            <p:spPr>
              <a:xfrm>
                <a:off x="4876800" y="5181600"/>
                <a:ext cx="3007233" cy="6574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a:ea typeface="Cambria Math"/>
                        </a:rPr>
                        <m:t>∆</m:t>
                      </m:r>
                      <m:sSub>
                        <m:sSubPr>
                          <m:ctrlPr>
                            <a:rPr lang="sr-Latn-RS" b="0" i="1" smtClean="0">
                              <a:solidFill>
                                <a:schemeClr val="tx1"/>
                              </a:solidFill>
                              <a:latin typeface="Cambria Math"/>
                              <a:ea typeface="Cambria Math"/>
                            </a:rPr>
                          </m:ctrlPr>
                        </m:sSubPr>
                        <m:e>
                          <m:r>
                            <a:rPr lang="sr-Latn-RS" i="1">
                              <a:solidFill>
                                <a:schemeClr val="tx1"/>
                              </a:solidFill>
                              <a:latin typeface="Cambria Math"/>
                              <a:ea typeface="Cambria Math"/>
                            </a:rPr>
                            <m:t>𝐼</m:t>
                          </m:r>
                        </m:e>
                        <m:sub>
                          <m:r>
                            <a:rPr lang="sr-Latn-RS" b="0" i="1" smtClean="0">
                              <a:solidFill>
                                <a:schemeClr val="tx1"/>
                              </a:solidFill>
                              <a:latin typeface="Cambria Math"/>
                              <a:ea typeface="Cambria Math"/>
                            </a:rPr>
                            <m:t>𝑎</m:t>
                          </m:r>
                        </m:sub>
                      </m:sSub>
                      <m:r>
                        <a:rPr lang="sr-Latn-RS" b="0" i="1" smtClean="0">
                          <a:solidFill>
                            <a:schemeClr val="tx1"/>
                          </a:solidFill>
                          <a:latin typeface="Cambria Math"/>
                          <a:ea typeface="Cambria Math"/>
                        </a:rPr>
                        <m:t>=</m:t>
                      </m:r>
                      <m:f>
                        <m:fPr>
                          <m:ctrlPr>
                            <a:rPr lang="sr-Latn-RS" b="0" i="1" smtClean="0">
                              <a:solidFill>
                                <a:schemeClr val="tx1"/>
                              </a:solidFill>
                              <a:latin typeface="Cambria Math"/>
                              <a:ea typeface="Cambria Math"/>
                            </a:rPr>
                          </m:ctrlPr>
                        </m:fPr>
                        <m:num>
                          <m:sSub>
                            <m:sSubPr>
                              <m:ctrlPr>
                                <a:rPr lang="sr-Latn-RS" b="0" i="1" smtClean="0">
                                  <a:solidFill>
                                    <a:schemeClr val="tx1"/>
                                  </a:solidFill>
                                  <a:latin typeface="Cambria Math"/>
                                  <a:ea typeface="Cambria Math"/>
                                </a:rPr>
                              </m:ctrlPr>
                            </m:sSubPr>
                            <m:e>
                              <m:r>
                                <a:rPr lang="sr-Latn-RS" b="0" i="1" smtClean="0">
                                  <a:solidFill>
                                    <a:schemeClr val="tx1"/>
                                  </a:solidFill>
                                  <a:latin typeface="Cambria Math"/>
                                  <a:ea typeface="Cambria Math"/>
                                </a:rPr>
                                <m:t>𝑉</m:t>
                              </m:r>
                            </m:e>
                            <m:sub>
                              <m:r>
                                <a:rPr lang="sr-Latn-RS" b="0" i="1" smtClean="0">
                                  <a:solidFill>
                                    <a:schemeClr val="tx1"/>
                                  </a:solidFill>
                                  <a:latin typeface="Cambria Math"/>
                                  <a:ea typeface="Cambria Math"/>
                                </a:rPr>
                                <m:t>𝑑𝑐</m:t>
                              </m:r>
                            </m:sub>
                          </m:sSub>
                          <m:r>
                            <a:rPr lang="sr-Latn-RS" b="0" i="1" smtClean="0">
                              <a:solidFill>
                                <a:schemeClr val="tx1"/>
                              </a:solidFill>
                              <a:latin typeface="Cambria Math"/>
                              <a:ea typeface="Cambria Math"/>
                            </a:rPr>
                            <m:t>−</m:t>
                          </m:r>
                          <m:sSub>
                            <m:sSubPr>
                              <m:ctrlPr>
                                <a:rPr lang="sr-Latn-RS" b="0" i="1" smtClean="0">
                                  <a:solidFill>
                                    <a:schemeClr val="tx1"/>
                                  </a:solidFill>
                                  <a:latin typeface="Cambria Math"/>
                                  <a:ea typeface="Cambria Math"/>
                                </a:rPr>
                              </m:ctrlPr>
                            </m:sSubPr>
                            <m:e>
                              <m:r>
                                <a:rPr lang="sr-Latn-RS" b="0" i="1" smtClean="0">
                                  <a:solidFill>
                                    <a:schemeClr val="tx1"/>
                                  </a:solidFill>
                                  <a:latin typeface="Cambria Math"/>
                                  <a:ea typeface="Cambria Math"/>
                                </a:rPr>
                                <m:t>𝑉</m:t>
                              </m:r>
                            </m:e>
                            <m:sub>
                              <m:r>
                                <a:rPr lang="sr-Latn-RS" b="0" i="1" smtClean="0">
                                  <a:solidFill>
                                    <a:schemeClr val="tx1"/>
                                  </a:solidFill>
                                  <a:latin typeface="Cambria Math"/>
                                  <a:ea typeface="Cambria Math"/>
                                </a:rPr>
                                <m:t>𝑏</m:t>
                              </m:r>
                            </m:sub>
                          </m:sSub>
                        </m:num>
                        <m:den>
                          <m:r>
                            <a:rPr lang="sr-Latn-RS" b="0" i="1" smtClean="0">
                              <a:solidFill>
                                <a:schemeClr val="tx1"/>
                              </a:solidFill>
                              <a:latin typeface="Cambria Math"/>
                              <a:ea typeface="Cambria Math"/>
                            </a:rPr>
                            <m:t>𝐿</m:t>
                          </m:r>
                          <m:sSub>
                            <m:sSubPr>
                              <m:ctrlPr>
                                <a:rPr lang="sr-Latn-RS" i="1">
                                  <a:solidFill>
                                    <a:schemeClr val="tx1"/>
                                  </a:solidFill>
                                  <a:latin typeface="Cambria Math"/>
                                  <a:ea typeface="Cambria Math"/>
                                </a:rPr>
                              </m:ctrlPr>
                            </m:sSubPr>
                            <m:e>
                              <m:r>
                                <a:rPr lang="sr-Latn-RS" i="1" smtClean="0">
                                  <a:solidFill>
                                    <a:schemeClr val="tx1"/>
                                  </a:solidFill>
                                  <a:latin typeface="Cambria Math"/>
                                  <a:ea typeface="Cambria Math"/>
                                </a:rPr>
                                <m:t>⋅</m:t>
                              </m:r>
                              <m:r>
                                <a:rPr lang="sr-Latn-RS" i="1">
                                  <a:solidFill>
                                    <a:schemeClr val="tx1"/>
                                  </a:solidFill>
                                  <a:latin typeface="Cambria Math"/>
                                  <a:ea typeface="Cambria Math"/>
                                </a:rPr>
                                <m:t>𝑇</m:t>
                              </m:r>
                            </m:e>
                            <m:sub>
                              <m:r>
                                <a:rPr lang="sr-Latn-RS" i="1">
                                  <a:solidFill>
                                    <a:schemeClr val="tx1"/>
                                  </a:solidFill>
                                  <a:latin typeface="Cambria Math"/>
                                  <a:ea typeface="Cambria Math"/>
                                </a:rPr>
                                <m:t>𝑃𝑊𝑀</m:t>
                              </m:r>
                            </m:sub>
                          </m:sSub>
                        </m:den>
                      </m:f>
                      <m:r>
                        <a:rPr lang="sr-Latn-RS" b="0" i="1" smtClean="0">
                          <a:solidFill>
                            <a:schemeClr val="tx1"/>
                          </a:solidFill>
                          <a:latin typeface="Cambria Math"/>
                          <a:ea typeface="Cambria Math"/>
                        </a:rPr>
                        <m:t>𝜏</m:t>
                      </m:r>
                      <m:d>
                        <m:dPr>
                          <m:ctrlPr>
                            <a:rPr lang="sr-Latn-RS" b="0" i="1" smtClean="0">
                              <a:solidFill>
                                <a:schemeClr val="tx1"/>
                              </a:solidFill>
                              <a:latin typeface="Cambria Math"/>
                              <a:ea typeface="Cambria Math"/>
                            </a:rPr>
                          </m:ctrlPr>
                        </m:dPr>
                        <m:e>
                          <m:sSub>
                            <m:sSubPr>
                              <m:ctrlPr>
                                <a:rPr lang="sr-Latn-RS" b="0" i="1" smtClean="0">
                                  <a:solidFill>
                                    <a:schemeClr val="tx1"/>
                                  </a:solidFill>
                                  <a:latin typeface="Cambria Math"/>
                                  <a:ea typeface="Cambria Math"/>
                                </a:rPr>
                              </m:ctrlPr>
                            </m:sSubPr>
                            <m:e>
                              <m:r>
                                <a:rPr lang="sr-Latn-RS" b="0" i="1" smtClean="0">
                                  <a:solidFill>
                                    <a:schemeClr val="tx1"/>
                                  </a:solidFill>
                                  <a:latin typeface="Cambria Math"/>
                                  <a:ea typeface="Cambria Math"/>
                                </a:rPr>
                                <m:t>𝑇</m:t>
                              </m:r>
                            </m:e>
                            <m:sub>
                              <m:r>
                                <a:rPr lang="sr-Latn-RS" b="0" i="1" smtClean="0">
                                  <a:solidFill>
                                    <a:schemeClr val="tx1"/>
                                  </a:solidFill>
                                  <a:latin typeface="Cambria Math"/>
                                  <a:ea typeface="Cambria Math"/>
                                </a:rPr>
                                <m:t>𝑃𝑊𝑀</m:t>
                              </m:r>
                            </m:sub>
                          </m:sSub>
                          <m:r>
                            <a:rPr lang="sr-Latn-RS" b="0" i="1" smtClean="0">
                              <a:solidFill>
                                <a:schemeClr val="tx1"/>
                              </a:solidFill>
                              <a:latin typeface="Cambria Math"/>
                              <a:ea typeface="Cambria Math"/>
                            </a:rPr>
                            <m:t>−</m:t>
                          </m:r>
                          <m:r>
                            <a:rPr lang="sr-Latn-RS" i="1">
                              <a:solidFill>
                                <a:schemeClr val="tx1"/>
                              </a:solidFill>
                              <a:latin typeface="Cambria Math"/>
                              <a:ea typeface="Cambria Math"/>
                            </a:rPr>
                            <m:t>𝜏</m:t>
                          </m:r>
                        </m:e>
                      </m:d>
                    </m:oMath>
                  </m:oMathPara>
                </a14:m>
                <a:endParaRPr lang="en-US" dirty="0">
                  <a:solidFill>
                    <a:schemeClr val="tx1"/>
                  </a:solidFill>
                </a:endParaRPr>
              </a:p>
            </p:txBody>
          </p:sp>
        </mc:Choice>
        <mc:Fallback>
          <p:sp>
            <p:nvSpPr>
              <p:cNvPr id="91" name="TextBox 90"/>
              <p:cNvSpPr txBox="1">
                <a:spLocks noRot="1" noChangeAspect="1" noMove="1" noResize="1" noEditPoints="1" noAdjustHandles="1" noChangeArrowheads="1" noChangeShapeType="1" noTextEdit="1"/>
              </p:cNvSpPr>
              <p:nvPr/>
            </p:nvSpPr>
            <p:spPr>
              <a:xfrm>
                <a:off x="4876800" y="5181600"/>
                <a:ext cx="3007233" cy="657488"/>
              </a:xfrm>
              <a:prstGeom prst="rect">
                <a:avLst/>
              </a:prstGeom>
              <a:blipFill rotWithShape="1">
                <a:blip r:embed="rId7" cstate="print"/>
                <a:stretch>
                  <a:fillRect r="-2231"/>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94" name="TextBox 93"/>
              <p:cNvSpPr txBox="1"/>
              <p:nvPr/>
            </p:nvSpPr>
            <p:spPr>
              <a:xfrm>
                <a:off x="5258085" y="5918411"/>
                <a:ext cx="2549159" cy="6347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a:ea typeface="Cambria Math"/>
                        </a:rPr>
                        <m:t>∆</m:t>
                      </m:r>
                      <m:sSub>
                        <m:sSubPr>
                          <m:ctrlPr>
                            <a:rPr lang="sr-Latn-RS" b="0" i="1" smtClean="0">
                              <a:solidFill>
                                <a:schemeClr val="tx1"/>
                              </a:solidFill>
                              <a:latin typeface="Cambria Math"/>
                              <a:ea typeface="Cambria Math"/>
                            </a:rPr>
                          </m:ctrlPr>
                        </m:sSubPr>
                        <m:e>
                          <m:r>
                            <a:rPr lang="sr-Latn-RS" i="1">
                              <a:solidFill>
                                <a:schemeClr val="tx1"/>
                              </a:solidFill>
                              <a:latin typeface="Cambria Math"/>
                              <a:ea typeface="Cambria Math"/>
                            </a:rPr>
                            <m:t>𝐼</m:t>
                          </m:r>
                        </m:e>
                        <m:sub>
                          <m:r>
                            <a:rPr lang="sr-Latn-RS" b="0" i="1" smtClean="0">
                              <a:solidFill>
                                <a:schemeClr val="tx1"/>
                              </a:solidFill>
                              <a:latin typeface="Cambria Math"/>
                              <a:ea typeface="Cambria Math"/>
                            </a:rPr>
                            <m:t>𝑎𝑀𝐴𝑋</m:t>
                          </m:r>
                        </m:sub>
                      </m:sSub>
                      <m:r>
                        <a:rPr lang="sr-Latn-RS" b="0" i="1" smtClean="0">
                          <a:solidFill>
                            <a:schemeClr val="tx1"/>
                          </a:solidFill>
                          <a:latin typeface="Cambria Math"/>
                          <a:ea typeface="Cambria Math"/>
                        </a:rPr>
                        <m:t>=</m:t>
                      </m:r>
                      <m:f>
                        <m:fPr>
                          <m:ctrlPr>
                            <a:rPr lang="sr-Latn-RS" b="0" i="1" smtClean="0">
                              <a:solidFill>
                                <a:schemeClr val="tx1"/>
                              </a:solidFill>
                              <a:latin typeface="Cambria Math"/>
                              <a:ea typeface="Cambria Math"/>
                            </a:rPr>
                          </m:ctrlPr>
                        </m:fPr>
                        <m:num>
                          <m:r>
                            <a:rPr lang="sr-Latn-RS" b="0" i="1" smtClean="0">
                              <a:solidFill>
                                <a:schemeClr val="tx1"/>
                              </a:solidFill>
                              <a:latin typeface="Cambria Math"/>
                              <a:ea typeface="Cambria Math"/>
                            </a:rPr>
                            <m:t>1</m:t>
                          </m:r>
                        </m:num>
                        <m:den>
                          <m:r>
                            <a:rPr lang="sr-Latn-RS" b="0" i="1" smtClean="0">
                              <a:solidFill>
                                <a:schemeClr val="tx1"/>
                              </a:solidFill>
                              <a:latin typeface="Cambria Math"/>
                              <a:ea typeface="Cambria Math"/>
                            </a:rPr>
                            <m:t>4</m:t>
                          </m:r>
                        </m:den>
                      </m:f>
                      <m:f>
                        <m:fPr>
                          <m:ctrlPr>
                            <a:rPr lang="sr-Latn-RS" b="0" i="1" smtClean="0">
                              <a:solidFill>
                                <a:schemeClr val="tx1"/>
                              </a:solidFill>
                              <a:latin typeface="Cambria Math"/>
                              <a:ea typeface="Cambria Math"/>
                            </a:rPr>
                          </m:ctrlPr>
                        </m:fPr>
                        <m:num>
                          <m:sSub>
                            <m:sSubPr>
                              <m:ctrlPr>
                                <a:rPr lang="sr-Latn-RS" b="0" i="1" smtClean="0">
                                  <a:solidFill>
                                    <a:schemeClr val="tx1"/>
                                  </a:solidFill>
                                  <a:latin typeface="Cambria Math"/>
                                  <a:ea typeface="Cambria Math"/>
                                </a:rPr>
                              </m:ctrlPr>
                            </m:sSubPr>
                            <m:e>
                              <m:r>
                                <a:rPr lang="sr-Latn-RS" b="0" i="1" smtClean="0">
                                  <a:solidFill>
                                    <a:schemeClr val="tx1"/>
                                  </a:solidFill>
                                  <a:latin typeface="Cambria Math"/>
                                  <a:ea typeface="Cambria Math"/>
                                </a:rPr>
                                <m:t>𝑉</m:t>
                              </m:r>
                            </m:e>
                            <m:sub>
                              <m:r>
                                <a:rPr lang="sr-Latn-RS" b="0" i="1" smtClean="0">
                                  <a:solidFill>
                                    <a:schemeClr val="tx1"/>
                                  </a:solidFill>
                                  <a:latin typeface="Cambria Math"/>
                                  <a:ea typeface="Cambria Math"/>
                                </a:rPr>
                                <m:t>𝑑𝑐</m:t>
                              </m:r>
                            </m:sub>
                          </m:sSub>
                          <m:sSub>
                            <m:sSubPr>
                              <m:ctrlPr>
                                <a:rPr lang="sr-Latn-RS" i="1">
                                  <a:solidFill>
                                    <a:schemeClr val="tx1"/>
                                  </a:solidFill>
                                  <a:latin typeface="Cambria Math"/>
                                  <a:ea typeface="Cambria Math"/>
                                </a:rPr>
                              </m:ctrlPr>
                            </m:sSubPr>
                            <m:e>
                              <m:r>
                                <a:rPr lang="sr-Latn-RS" i="1">
                                  <a:solidFill>
                                    <a:schemeClr val="tx1"/>
                                  </a:solidFill>
                                  <a:latin typeface="Cambria Math"/>
                                  <a:ea typeface="Cambria Math"/>
                                </a:rPr>
                                <m:t>⋅</m:t>
                              </m:r>
                              <m:r>
                                <a:rPr lang="sr-Latn-RS" i="1">
                                  <a:solidFill>
                                    <a:schemeClr val="tx1"/>
                                  </a:solidFill>
                                  <a:latin typeface="Cambria Math"/>
                                  <a:ea typeface="Cambria Math"/>
                                </a:rPr>
                                <m:t>𝑇</m:t>
                              </m:r>
                            </m:e>
                            <m:sub>
                              <m:r>
                                <a:rPr lang="sr-Latn-RS" i="1">
                                  <a:solidFill>
                                    <a:schemeClr val="tx1"/>
                                  </a:solidFill>
                                  <a:latin typeface="Cambria Math"/>
                                  <a:ea typeface="Cambria Math"/>
                                </a:rPr>
                                <m:t>𝑃𝑊𝑀</m:t>
                              </m:r>
                            </m:sub>
                          </m:sSub>
                        </m:num>
                        <m:den>
                          <m:r>
                            <a:rPr lang="sr-Latn-RS" b="0" i="1" smtClean="0">
                              <a:solidFill>
                                <a:schemeClr val="tx1"/>
                              </a:solidFill>
                              <a:latin typeface="Cambria Math"/>
                              <a:ea typeface="Cambria Math"/>
                            </a:rPr>
                            <m:t>𝐿</m:t>
                          </m:r>
                        </m:den>
                      </m:f>
                    </m:oMath>
                  </m:oMathPara>
                </a14:m>
                <a:endParaRPr lang="en-US" dirty="0">
                  <a:solidFill>
                    <a:schemeClr val="tx1"/>
                  </a:solidFill>
                </a:endParaRPr>
              </a:p>
            </p:txBody>
          </p:sp>
        </mc:Choice>
        <mc:Fallback>
          <p:sp>
            <p:nvSpPr>
              <p:cNvPr id="94" name="TextBox 93"/>
              <p:cNvSpPr txBox="1">
                <a:spLocks noRot="1" noChangeAspect="1" noMove="1" noResize="1" noEditPoints="1" noAdjustHandles="1" noChangeArrowheads="1" noChangeShapeType="1" noTextEdit="1"/>
              </p:cNvSpPr>
              <p:nvPr/>
            </p:nvSpPr>
            <p:spPr>
              <a:xfrm>
                <a:off x="5258085" y="5918411"/>
                <a:ext cx="2549159" cy="634789"/>
              </a:xfrm>
              <a:prstGeom prst="rect">
                <a:avLst/>
              </a:prstGeom>
              <a:blipFill rotWithShape="1">
                <a:blip r:embed="rId8" cstate="print"/>
                <a:stretch>
                  <a:fillRect r="-957"/>
                </a:stretch>
              </a:blipFill>
            </p:spPr>
            <p:txBody>
              <a:bodyPr/>
              <a:lstStyle/>
              <a:p>
                <a:r>
                  <a:rPr lang="en-US">
                    <a:noFill/>
                  </a:rPr>
                  <a:t> </a:t>
                </a:r>
              </a:p>
            </p:txBody>
          </p:sp>
        </mc:Fallback>
      </mc:AlternateContent>
      <p:cxnSp>
        <p:nvCxnSpPr>
          <p:cNvPr id="39" name="Straight Connector 38"/>
          <p:cNvCxnSpPr/>
          <p:nvPr/>
        </p:nvCxnSpPr>
        <p:spPr>
          <a:xfrm>
            <a:off x="7967662" y="5181600"/>
            <a:ext cx="4763" cy="6574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95" name="TextBox 94"/>
              <p:cNvSpPr txBox="1"/>
              <p:nvPr/>
            </p:nvSpPr>
            <p:spPr>
              <a:xfrm>
                <a:off x="7884033" y="5181600"/>
                <a:ext cx="957890" cy="6215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sr-Latn-RS" sz="1200" b="0" i="0" smtClean="0">
                          <a:solidFill>
                            <a:schemeClr val="tx1"/>
                          </a:solidFill>
                          <a:latin typeface="Cambria Math"/>
                          <a:ea typeface="Cambria Math"/>
                        </a:rPr>
                        <m:t>MAX</m:t>
                      </m:r>
                      <m:r>
                        <a:rPr lang="sr-Latn-RS" sz="1200" b="0" i="0" smtClean="0">
                          <a:solidFill>
                            <a:schemeClr val="tx1"/>
                          </a:solidFill>
                          <a:latin typeface="Cambria Math"/>
                          <a:ea typeface="Cambria Math"/>
                        </a:rPr>
                        <m:t> </m:t>
                      </m:r>
                      <m:r>
                        <m:rPr>
                          <m:sty m:val="p"/>
                        </m:rPr>
                        <a:rPr lang="sr-Latn-RS" sz="1200" b="0" i="0" smtClean="0">
                          <a:solidFill>
                            <a:schemeClr val="tx1"/>
                          </a:solidFill>
                          <a:latin typeface="Cambria Math"/>
                          <a:ea typeface="Cambria Math"/>
                        </a:rPr>
                        <m:t>za</m:t>
                      </m:r>
                    </m:oMath>
                  </m:oMathPara>
                </a14:m>
                <a:endParaRPr lang="sr-Latn-RS" sz="1200" b="0" i="0" dirty="0" smtClean="0">
                  <a:solidFill>
                    <a:schemeClr val="tx1"/>
                  </a:solidFill>
                  <a:latin typeface="Cambria Math"/>
                  <a:ea typeface="Cambria Math"/>
                </a:endParaRPr>
              </a:p>
              <a:p>
                <a:pPr/>
                <a14:m>
                  <m:oMathPara xmlns:m="http://schemas.openxmlformats.org/officeDocument/2006/math">
                    <m:oMathParaPr>
                      <m:jc m:val="centerGroup"/>
                    </m:oMathParaPr>
                    <m:oMath xmlns:m="http://schemas.openxmlformats.org/officeDocument/2006/math">
                      <m:r>
                        <a:rPr lang="sr-Latn-RS" sz="1200" b="0" i="1" smtClean="0">
                          <a:solidFill>
                            <a:schemeClr val="tx1"/>
                          </a:solidFill>
                          <a:latin typeface="Cambria Math"/>
                          <a:ea typeface="Cambria Math"/>
                        </a:rPr>
                        <m:t> </m:t>
                      </m:r>
                      <m:r>
                        <a:rPr lang="sr-Latn-RS" sz="1200" b="1" i="1" smtClean="0">
                          <a:solidFill>
                            <a:schemeClr val="tx1"/>
                          </a:solidFill>
                          <a:latin typeface="Cambria Math"/>
                          <a:ea typeface="Cambria Math"/>
                        </a:rPr>
                        <m:t>𝝉</m:t>
                      </m:r>
                      <m:r>
                        <a:rPr lang="sr-Latn-RS" sz="1200" b="1" i="1" smtClean="0">
                          <a:solidFill>
                            <a:schemeClr val="tx1"/>
                          </a:solidFill>
                          <a:latin typeface="Cambria Math"/>
                          <a:ea typeface="Cambria Math"/>
                        </a:rPr>
                        <m:t>=</m:t>
                      </m:r>
                      <m:f>
                        <m:fPr>
                          <m:ctrlPr>
                            <a:rPr lang="sr-Latn-RS" sz="1200" b="1" i="1" smtClean="0">
                              <a:solidFill>
                                <a:schemeClr val="tx1"/>
                              </a:solidFill>
                              <a:latin typeface="Cambria Math"/>
                              <a:ea typeface="Cambria Math"/>
                            </a:rPr>
                          </m:ctrlPr>
                        </m:fPr>
                        <m:num>
                          <m:sSub>
                            <m:sSubPr>
                              <m:ctrlPr>
                                <a:rPr lang="sr-Latn-RS" sz="1200" b="1" i="1">
                                  <a:solidFill>
                                    <a:schemeClr val="tx1"/>
                                  </a:solidFill>
                                  <a:latin typeface="Cambria Math"/>
                                  <a:ea typeface="Cambria Math"/>
                                </a:rPr>
                              </m:ctrlPr>
                            </m:sSubPr>
                            <m:e>
                              <m:r>
                                <a:rPr lang="sr-Latn-RS" sz="1200" b="1" i="1">
                                  <a:solidFill>
                                    <a:schemeClr val="tx1"/>
                                  </a:solidFill>
                                  <a:latin typeface="Cambria Math"/>
                                  <a:ea typeface="Cambria Math"/>
                                </a:rPr>
                                <m:t>𝑻</m:t>
                              </m:r>
                            </m:e>
                            <m:sub>
                              <m:r>
                                <a:rPr lang="sr-Latn-RS" sz="1200" b="1" i="1">
                                  <a:solidFill>
                                    <a:schemeClr val="tx1"/>
                                  </a:solidFill>
                                  <a:latin typeface="Cambria Math"/>
                                  <a:ea typeface="Cambria Math"/>
                                </a:rPr>
                                <m:t>𝑷𝑾𝑴</m:t>
                              </m:r>
                            </m:sub>
                          </m:sSub>
                        </m:num>
                        <m:den>
                          <m:r>
                            <a:rPr lang="sr-Latn-RS" sz="1200" b="1" i="1" smtClean="0">
                              <a:solidFill>
                                <a:schemeClr val="tx1"/>
                              </a:solidFill>
                              <a:latin typeface="Cambria Math"/>
                              <a:ea typeface="Cambria Math"/>
                            </a:rPr>
                            <m:t>𝟐</m:t>
                          </m:r>
                        </m:den>
                      </m:f>
                    </m:oMath>
                  </m:oMathPara>
                </a14:m>
                <a:endParaRPr lang="en-US" sz="1200" b="1" dirty="0">
                  <a:solidFill>
                    <a:schemeClr val="tx1"/>
                  </a:solidFill>
                </a:endParaRPr>
              </a:p>
            </p:txBody>
          </p:sp>
        </mc:Choice>
        <mc:Fallback>
          <p:sp>
            <p:nvSpPr>
              <p:cNvPr id="95" name="TextBox 94"/>
              <p:cNvSpPr txBox="1">
                <a:spLocks noRot="1" noChangeAspect="1" noMove="1" noResize="1" noEditPoints="1" noAdjustHandles="1" noChangeArrowheads="1" noChangeShapeType="1" noTextEdit="1"/>
              </p:cNvSpPr>
              <p:nvPr/>
            </p:nvSpPr>
            <p:spPr>
              <a:xfrm>
                <a:off x="7884033" y="5181600"/>
                <a:ext cx="957890" cy="621517"/>
              </a:xfrm>
              <a:prstGeom prst="rect">
                <a:avLst/>
              </a:prstGeom>
              <a:blipFill rotWithShape="1">
                <a:blip r:embed="rId9" cstate="print"/>
                <a:stretch>
                  <a:fillRect r="-3822"/>
                </a:stretch>
              </a:blipFill>
            </p:spPr>
            <p:txBody>
              <a:bodyPr/>
              <a:lstStyle/>
              <a:p>
                <a:r>
                  <a:rPr lang="en-US">
                    <a:noFill/>
                  </a:rPr>
                  <a:t> </a:t>
                </a:r>
              </a:p>
            </p:txBody>
          </p:sp>
        </mc:Fallback>
      </mc:AlternateContent>
      <p:sp>
        <p:nvSpPr>
          <p:cNvPr id="116" name="TextBox 61"/>
          <p:cNvSpPr txBox="1">
            <a:spLocks noChangeArrowheads="1"/>
          </p:cNvSpPr>
          <p:nvPr/>
        </p:nvSpPr>
        <p:spPr bwMode="auto">
          <a:xfrm>
            <a:off x="948265" y="228600"/>
            <a:ext cx="7247497" cy="461665"/>
          </a:xfrm>
          <a:prstGeom prst="rect">
            <a:avLst/>
          </a:prstGeom>
          <a:noFill/>
          <a:ln w="9525">
            <a:noFill/>
            <a:miter lim="800000"/>
            <a:headEnd/>
            <a:tailEnd/>
          </a:ln>
        </p:spPr>
        <p:txBody>
          <a:bodyPr wrap="none">
            <a:spAutoFit/>
          </a:bodyPr>
          <a:lstStyle/>
          <a:p>
            <a:pPr algn="ctr" defTabSz="457200"/>
            <a:r>
              <a:rPr lang="sr-Latn-CS" sz="2400" b="1" dirty="0" smtClean="0"/>
              <a:t>Struja i talasnost pri nesimetričnom upravjanju</a:t>
            </a:r>
            <a:endParaRPr lang="en-US" sz="2400" b="1" dirty="0"/>
          </a:p>
        </p:txBody>
      </p:sp>
      <p:cxnSp>
        <p:nvCxnSpPr>
          <p:cNvPr id="117" name="Straight Connector 116"/>
          <p:cNvCxnSpPr/>
          <p:nvPr/>
        </p:nvCxnSpPr>
        <p:spPr>
          <a:xfrm>
            <a:off x="70866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80772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0866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80772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1446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07" grpId="0" animBg="1"/>
      <p:bldP spid="108" grpId="0" animBg="1"/>
      <p:bldP spid="72" grpId="0" animBg="1"/>
      <p:bldP spid="110" grpId="0" animBg="1"/>
      <p:bldP spid="111" grpId="0"/>
      <p:bldP spid="28" grpId="0" animBg="1"/>
      <p:bldP spid="88" grpId="0"/>
      <p:bldP spid="89" grpId="0" animBg="1"/>
      <p:bldP spid="35" grpId="0" animBg="1"/>
      <p:bldP spid="91" grpId="0" animBg="1"/>
      <p:bldP spid="94"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Isosceles Triangle 114"/>
          <p:cNvSpPr/>
          <p:nvPr/>
        </p:nvSpPr>
        <p:spPr>
          <a:xfrm flipV="1">
            <a:off x="561310" y="4721984"/>
            <a:ext cx="875770" cy="104191"/>
          </a:xfrm>
          <a:prstGeom prst="triangle">
            <a:avLst>
              <a:gd name="adj" fmla="val 75995"/>
            </a:avLst>
          </a:prstGeom>
          <a:solidFill>
            <a:srgbClr val="FF0000"/>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flipV="1">
            <a:off x="3753336" y="4724364"/>
            <a:ext cx="875770" cy="104191"/>
          </a:xfrm>
          <a:prstGeom prst="triangle">
            <a:avLst>
              <a:gd name="adj" fmla="val 75995"/>
            </a:avLst>
          </a:prstGeom>
          <a:solidFill>
            <a:srgbClr val="FF0000"/>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a:spLocks noChangeArrowheads="1"/>
          </p:cNvSpPr>
          <p:nvPr/>
        </p:nvSpPr>
        <p:spPr bwMode="auto">
          <a:xfrm>
            <a:off x="7454590" y="2209800"/>
            <a:ext cx="280846" cy="307777"/>
          </a:xfrm>
          <a:prstGeom prst="rect">
            <a:avLst/>
          </a:prstGeom>
          <a:noFill/>
          <a:ln w="9525">
            <a:noFill/>
            <a:miter lim="800000"/>
            <a:headEnd/>
            <a:tailEnd/>
          </a:ln>
        </p:spPr>
        <p:txBody>
          <a:bodyPr wrap="none">
            <a:spAutoFit/>
          </a:bodyPr>
          <a:lstStyle/>
          <a:p>
            <a:pPr algn="ctr" defTabSz="457200"/>
            <a:r>
              <a:rPr lang="en-US" sz="1400" b="1" i="1" dirty="0" err="1" smtClean="0">
                <a:solidFill>
                  <a:schemeClr val="tx1"/>
                </a:solidFill>
                <a:latin typeface="Arial Narrow" pitchFamily="34" charset="0"/>
              </a:rPr>
              <a:t>I</a:t>
            </a:r>
            <a:r>
              <a:rPr lang="en-US" sz="1400" b="1" i="1" baseline="-25000" dirty="0" err="1" smtClean="0">
                <a:solidFill>
                  <a:schemeClr val="tx1"/>
                </a:solidFill>
                <a:latin typeface="Arial Narrow" pitchFamily="34" charset="0"/>
              </a:rPr>
              <a:t>a</a:t>
            </a:r>
            <a:endParaRPr lang="en-US" sz="1400" b="1" i="1" baseline="-25000" dirty="0">
              <a:solidFill>
                <a:schemeClr val="tx1"/>
              </a:solidFill>
              <a:latin typeface="Arial Narrow" pitchFamily="34" charset="0"/>
            </a:endParaRPr>
          </a:p>
        </p:txBody>
      </p:sp>
      <p:cxnSp>
        <p:nvCxnSpPr>
          <p:cNvPr id="80" name="Straight Connector 79"/>
          <p:cNvCxnSpPr/>
          <p:nvPr/>
        </p:nvCxnSpPr>
        <p:spPr>
          <a:xfrm rot="5400000">
            <a:off x="-265906" y="3541712"/>
            <a:ext cx="4343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19</a:t>
            </a:fld>
            <a:endParaRPr lang="en-US" dirty="0"/>
          </a:p>
        </p:txBody>
      </p:sp>
      <p:sp>
        <p:nvSpPr>
          <p:cNvPr id="27" name="TextBox 61"/>
          <p:cNvSpPr txBox="1">
            <a:spLocks noChangeArrowheads="1"/>
          </p:cNvSpPr>
          <p:nvPr/>
        </p:nvSpPr>
        <p:spPr bwMode="auto">
          <a:xfrm>
            <a:off x="236616" y="835223"/>
            <a:ext cx="3254417" cy="307777"/>
          </a:xfrm>
          <a:prstGeom prst="rect">
            <a:avLst/>
          </a:prstGeom>
          <a:noFill/>
          <a:ln w="9525">
            <a:noFill/>
            <a:miter lim="800000"/>
            <a:headEnd/>
            <a:tailEnd/>
          </a:ln>
        </p:spPr>
        <p:txBody>
          <a:bodyPr wrap="none">
            <a:spAutoFit/>
          </a:bodyPr>
          <a:lstStyle/>
          <a:p>
            <a:pPr algn="ctr" defTabSz="457200"/>
            <a:r>
              <a:rPr lang="sr-Latn-CS" sz="1400" dirty="0" smtClean="0"/>
              <a:t>NESIMETRIČNO </a:t>
            </a:r>
            <a:r>
              <a:rPr lang="en-US" sz="1400" dirty="0" smtClean="0"/>
              <a:t> </a:t>
            </a:r>
            <a:r>
              <a:rPr lang="x-none" sz="1400" dirty="0" smtClean="0"/>
              <a:t>(Smer-intenzitet)</a:t>
            </a:r>
            <a:endParaRPr lang="en-US" sz="1400" dirty="0"/>
          </a:p>
        </p:txBody>
      </p:sp>
      <p:cxnSp>
        <p:nvCxnSpPr>
          <p:cNvPr id="29" name="Straight Connector 28"/>
          <p:cNvCxnSpPr/>
          <p:nvPr/>
        </p:nvCxnSpPr>
        <p:spPr>
          <a:xfrm rot="5400000">
            <a:off x="-1104900" y="3695700"/>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097088" y="3694112"/>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219200" y="5943600"/>
            <a:ext cx="3200400" cy="1588"/>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61"/>
          <p:cNvSpPr txBox="1">
            <a:spLocks noChangeArrowheads="1"/>
          </p:cNvSpPr>
          <p:nvPr/>
        </p:nvSpPr>
        <p:spPr bwMode="auto">
          <a:xfrm>
            <a:off x="2514600" y="5943600"/>
            <a:ext cx="655949" cy="307777"/>
          </a:xfrm>
          <a:prstGeom prst="rect">
            <a:avLst/>
          </a:prstGeom>
          <a:noFill/>
          <a:ln w="9525">
            <a:noFill/>
            <a:miter lim="800000"/>
            <a:headEnd/>
            <a:tailEnd/>
          </a:ln>
        </p:spPr>
        <p:txBody>
          <a:bodyPr wrap="none">
            <a:spAutoFit/>
          </a:bodyPr>
          <a:lstStyle/>
          <a:p>
            <a:pPr algn="ctr" defTabSz="457200"/>
            <a:r>
              <a:rPr lang="sr-Latn-CS" sz="1400" b="1" i="1" dirty="0" smtClean="0"/>
              <a:t>T</a:t>
            </a:r>
            <a:r>
              <a:rPr lang="sr-Latn-CS" sz="1400" b="1" i="1" baseline="-25000" dirty="0" smtClean="0"/>
              <a:t>PWM </a:t>
            </a:r>
            <a:endParaRPr lang="en-US" sz="1400" b="1" i="1" baseline="-25000" dirty="0"/>
          </a:p>
        </p:txBody>
      </p:sp>
      <p:grpSp>
        <p:nvGrpSpPr>
          <p:cNvPr id="12" name="Group 11"/>
          <p:cNvGrpSpPr/>
          <p:nvPr/>
        </p:nvGrpSpPr>
        <p:grpSpPr>
          <a:xfrm>
            <a:off x="3046412" y="1744664"/>
            <a:ext cx="304800" cy="609600"/>
            <a:chOff x="1447800" y="4876800"/>
            <a:chExt cx="304800" cy="609600"/>
          </a:xfrm>
        </p:grpSpPr>
        <p:cxnSp>
          <p:nvCxnSpPr>
            <p:cNvPr id="7" name="Straight Connector 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046412" y="1744664"/>
            <a:ext cx="306388" cy="304800"/>
            <a:chOff x="1422400" y="4876800"/>
            <a:chExt cx="306388" cy="304800"/>
          </a:xfrm>
        </p:grpSpPr>
        <p:cxnSp>
          <p:nvCxnSpPr>
            <p:cNvPr id="82" name="Straight Connector 81"/>
            <p:cNvCxnSpPr/>
            <p:nvPr/>
          </p:nvCxnSpPr>
          <p:spPr>
            <a:xfrm rot="5400000">
              <a:off x="1270794" y="5028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1575594" y="5028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423988" y="518001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423988" y="488156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grpSp>
      <p:sp>
        <p:nvSpPr>
          <p:cNvPr id="102" name="TextBox 61"/>
          <p:cNvSpPr txBox="1">
            <a:spLocks noChangeArrowheads="1"/>
          </p:cNvSpPr>
          <p:nvPr/>
        </p:nvSpPr>
        <p:spPr bwMode="auto">
          <a:xfrm>
            <a:off x="1256567" y="1219200"/>
            <a:ext cx="611066"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 T4</a:t>
            </a:r>
            <a:endParaRPr lang="en-US" sz="1400" b="1" dirty="0">
              <a:solidFill>
                <a:schemeClr val="tx1"/>
              </a:solidFill>
              <a:latin typeface="Arial Narrow" pitchFamily="34" charset="0"/>
            </a:endParaRPr>
          </a:p>
        </p:txBody>
      </p:sp>
      <p:sp>
        <p:nvSpPr>
          <p:cNvPr id="119" name="TextBox 61"/>
          <p:cNvSpPr txBox="1">
            <a:spLocks noChangeArrowheads="1"/>
          </p:cNvSpPr>
          <p:nvPr/>
        </p:nvSpPr>
        <p:spPr bwMode="auto">
          <a:xfrm>
            <a:off x="2863117" y="1219202"/>
            <a:ext cx="611065"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 T3</a:t>
            </a:r>
            <a:endParaRPr lang="en-US" sz="1400" b="1" dirty="0">
              <a:solidFill>
                <a:schemeClr val="tx1"/>
              </a:solidFill>
              <a:latin typeface="Arial Narrow" pitchFamily="34" charset="0"/>
            </a:endParaRPr>
          </a:p>
        </p:txBody>
      </p:sp>
      <p:grpSp>
        <p:nvGrpSpPr>
          <p:cNvPr id="34" name="Group 33"/>
          <p:cNvGrpSpPr/>
          <p:nvPr/>
        </p:nvGrpSpPr>
        <p:grpSpPr>
          <a:xfrm>
            <a:off x="6019800" y="1337846"/>
            <a:ext cx="2514600" cy="1405354"/>
            <a:chOff x="6019800" y="1337846"/>
            <a:chExt cx="2514600" cy="1405354"/>
          </a:xfrm>
        </p:grpSpPr>
        <p:cxnSp>
          <p:nvCxnSpPr>
            <p:cNvPr id="5" name="Straight Connector 4"/>
            <p:cNvCxnSpPr/>
            <p:nvPr/>
          </p:nvCxnSpPr>
          <p:spPr>
            <a:xfrm>
              <a:off x="6172200" y="1375946"/>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172200" y="2671346"/>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439297" y="2023249"/>
              <a:ext cx="12954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7430294" y="2022852"/>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086600" y="2022852"/>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467600" y="1909346"/>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95"/>
            <p:cNvSpPr txBox="1">
              <a:spLocks noChangeArrowheads="1"/>
            </p:cNvSpPr>
            <p:nvPr/>
          </p:nvSpPr>
          <p:spPr bwMode="auto">
            <a:xfrm>
              <a:off x="6705600" y="1528346"/>
              <a:ext cx="528637" cy="371475"/>
            </a:xfrm>
            <a:prstGeom prst="rect">
              <a:avLst/>
            </a:prstGeom>
            <a:noFill/>
            <a:ln w="9525">
              <a:noFill/>
              <a:miter lim="800000"/>
              <a:headEnd/>
              <a:tailEnd/>
            </a:ln>
          </p:spPr>
          <p:txBody>
            <a:bodyPr/>
            <a:lstStyle/>
            <a:p>
              <a:pPr defTabSz="457200"/>
              <a:r>
                <a:rPr lang="sr-Latn-CS" sz="1400" dirty="0">
                  <a:ea typeface="ＭＳ Ｐゴシック" pitchFamily="-107" charset="-128"/>
                </a:rPr>
                <a:t>T</a:t>
              </a:r>
              <a:r>
                <a:rPr lang="en-US" sz="1400" dirty="0">
                  <a:ea typeface="ＭＳ Ｐゴシック" pitchFamily="-107" charset="-128"/>
                </a:rPr>
                <a:t>1</a:t>
              </a:r>
              <a:endParaRPr lang="en-US" sz="1400" b="1" dirty="0">
                <a:ea typeface="ＭＳ Ｐゴシック" pitchFamily="-107" charset="-128"/>
              </a:endParaRPr>
            </a:p>
          </p:txBody>
        </p:sp>
        <p:sp>
          <p:nvSpPr>
            <p:cNvPr id="20" name="Text Box 95"/>
            <p:cNvSpPr txBox="1">
              <a:spLocks noChangeArrowheads="1"/>
            </p:cNvSpPr>
            <p:nvPr/>
          </p:nvSpPr>
          <p:spPr bwMode="auto">
            <a:xfrm>
              <a:off x="6705600" y="2223671"/>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21" name="Text Box 95"/>
            <p:cNvSpPr txBox="1">
              <a:spLocks noChangeArrowheads="1"/>
            </p:cNvSpPr>
            <p:nvPr/>
          </p:nvSpPr>
          <p:spPr bwMode="auto">
            <a:xfrm>
              <a:off x="8005763" y="1528346"/>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T3</a:t>
              </a:r>
              <a:endParaRPr lang="en-US" sz="1400" b="1" dirty="0">
                <a:ea typeface="ＭＳ Ｐゴシック" pitchFamily="-107" charset="-128"/>
              </a:endParaRPr>
            </a:p>
          </p:txBody>
        </p:sp>
        <p:sp>
          <p:nvSpPr>
            <p:cNvPr id="22" name="Text Box 95"/>
            <p:cNvSpPr txBox="1">
              <a:spLocks noChangeArrowheads="1"/>
            </p:cNvSpPr>
            <p:nvPr/>
          </p:nvSpPr>
          <p:spPr bwMode="auto">
            <a:xfrm>
              <a:off x="8001000" y="2214146"/>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26" name="Text Box 95"/>
            <p:cNvSpPr txBox="1">
              <a:spLocks noChangeArrowheads="1"/>
            </p:cNvSpPr>
            <p:nvPr/>
          </p:nvSpPr>
          <p:spPr bwMode="auto">
            <a:xfrm>
              <a:off x="7264400" y="1801396"/>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129" name="TextBox 61"/>
            <p:cNvSpPr txBox="1">
              <a:spLocks noChangeArrowheads="1"/>
            </p:cNvSpPr>
            <p:nvPr/>
          </p:nvSpPr>
          <p:spPr bwMode="auto">
            <a:xfrm>
              <a:off x="6019800" y="1337846"/>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130" name="TextBox 61"/>
            <p:cNvSpPr txBox="1">
              <a:spLocks noChangeArrowheads="1"/>
            </p:cNvSpPr>
            <p:nvPr/>
          </p:nvSpPr>
          <p:spPr bwMode="auto">
            <a:xfrm>
              <a:off x="6130290" y="2404646"/>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33" name="TextBox 61"/>
            <p:cNvSpPr txBox="1">
              <a:spLocks noChangeArrowheads="1"/>
            </p:cNvSpPr>
            <p:nvPr/>
          </p:nvSpPr>
          <p:spPr bwMode="auto">
            <a:xfrm>
              <a:off x="7438167" y="1639669"/>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grpSp>
      <p:grpSp>
        <p:nvGrpSpPr>
          <p:cNvPr id="136" name="Group 135"/>
          <p:cNvGrpSpPr/>
          <p:nvPr/>
        </p:nvGrpSpPr>
        <p:grpSpPr>
          <a:xfrm>
            <a:off x="1422400" y="1752602"/>
            <a:ext cx="304800" cy="609600"/>
            <a:chOff x="1447800" y="4876800"/>
            <a:chExt cx="304800" cy="609600"/>
          </a:xfrm>
        </p:grpSpPr>
        <p:cxnSp>
          <p:nvCxnSpPr>
            <p:cNvPr id="137" name="Straight Connector 13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1410970" y="1752602"/>
            <a:ext cx="322262" cy="609600"/>
            <a:chOff x="1410970" y="4876800"/>
            <a:chExt cx="322262" cy="609600"/>
          </a:xfrm>
        </p:grpSpPr>
        <p:cxnSp>
          <p:nvCxnSpPr>
            <p:cNvPr id="141" name="Straight Connector 140"/>
            <p:cNvCxnSpPr/>
            <p:nvPr/>
          </p:nvCxnSpPr>
          <p:spPr>
            <a:xfrm flipH="1">
              <a:off x="1410970" y="48768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1718528" y="51816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410970" y="5178424"/>
              <a:ext cx="322262" cy="1588"/>
            </a:xfrm>
            <a:prstGeom prst="line">
              <a:avLst/>
            </a:prstGeom>
            <a:ln w="38100">
              <a:solidFill>
                <a:srgbClr val="C0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sp>
        <p:nvSpPr>
          <p:cNvPr id="85" name="TextBox 61"/>
          <p:cNvSpPr txBox="1">
            <a:spLocks noChangeArrowheads="1"/>
          </p:cNvSpPr>
          <p:nvPr/>
        </p:nvSpPr>
        <p:spPr bwMode="auto">
          <a:xfrm>
            <a:off x="198120" y="1222851"/>
            <a:ext cx="966931" cy="307777"/>
          </a:xfrm>
          <a:prstGeom prst="rect">
            <a:avLst/>
          </a:prstGeom>
          <a:noFill/>
          <a:ln w="9525">
            <a:noFill/>
            <a:miter lim="800000"/>
            <a:headEnd/>
            <a:tailEnd/>
          </a:ln>
        </p:spPr>
        <p:txBody>
          <a:bodyPr wrap="none">
            <a:spAutoFit/>
          </a:bodyPr>
          <a:lstStyle/>
          <a:p>
            <a:pPr algn="ctr" defTabSz="457200"/>
            <a:r>
              <a:rPr lang="en-US" sz="1400" b="1" dirty="0" err="1" smtClean="0"/>
              <a:t>Uklju</a:t>
            </a:r>
            <a:r>
              <a:rPr lang="x-none" sz="1400" b="1" dirty="0" smtClean="0"/>
              <a:t>č</a:t>
            </a:r>
            <a:r>
              <a:rPr lang="en-US" sz="1400" b="1" dirty="0" err="1" smtClean="0"/>
              <a:t>eni</a:t>
            </a:r>
            <a:endParaRPr lang="en-US" sz="1400" b="1" dirty="0"/>
          </a:p>
        </p:txBody>
      </p:sp>
      <p:grpSp>
        <p:nvGrpSpPr>
          <p:cNvPr id="31" name="Group 30"/>
          <p:cNvGrpSpPr/>
          <p:nvPr/>
        </p:nvGrpSpPr>
        <p:grpSpPr>
          <a:xfrm>
            <a:off x="6617198" y="755848"/>
            <a:ext cx="1175839" cy="463352"/>
            <a:chOff x="6617198" y="679450"/>
            <a:chExt cx="1175839" cy="463352"/>
          </a:xfrm>
        </p:grpSpPr>
        <p:grpSp>
          <p:nvGrpSpPr>
            <p:cNvPr id="4" name="Group 2"/>
            <p:cNvGrpSpPr>
              <a:grpSpLocks/>
            </p:cNvGrpSpPr>
            <p:nvPr/>
          </p:nvGrpSpPr>
          <p:grpSpPr bwMode="auto">
            <a:xfrm>
              <a:off x="6617198" y="897036"/>
              <a:ext cx="731837" cy="184150"/>
              <a:chOff x="5334" y="9503"/>
              <a:chExt cx="1152" cy="290"/>
            </a:xfrm>
          </p:grpSpPr>
          <p:sp>
            <p:nvSpPr>
              <p:cNvPr id="9" name="Freeform 3"/>
              <p:cNvSpPr>
                <a:spLocks/>
              </p:cNvSpPr>
              <p:nvPr/>
            </p:nvSpPr>
            <p:spPr bwMode="auto">
              <a:xfrm>
                <a:off x="5622" y="9503"/>
                <a:ext cx="144" cy="289"/>
              </a:xfrm>
              <a:custGeom>
                <a:avLst/>
                <a:gdLst>
                  <a:gd name="T0" fmla="*/ 0 w 426"/>
                  <a:gd name="T1" fmla="*/ 288 h 289"/>
                  <a:gd name="T2" fmla="*/ 72 w 426"/>
                  <a:gd name="T3" fmla="*/ 73 h 289"/>
                  <a:gd name="T4" fmla="*/ 216 w 426"/>
                  <a:gd name="T5" fmla="*/ 0 h 289"/>
                  <a:gd name="T6" fmla="*/ 360 w 426"/>
                  <a:gd name="T7" fmla="*/ 73 h 289"/>
                  <a:gd name="T8" fmla="*/ 426 w 426"/>
                  <a:gd name="T9" fmla="*/ 289 h 289"/>
                </a:gdLst>
                <a:ahLst/>
                <a:cxnLst>
                  <a:cxn ang="0">
                    <a:pos x="T0" y="T1"/>
                  </a:cxn>
                  <a:cxn ang="0">
                    <a:pos x="T2" y="T3"/>
                  </a:cxn>
                  <a:cxn ang="0">
                    <a:pos x="T4" y="T5"/>
                  </a:cxn>
                  <a:cxn ang="0">
                    <a:pos x="T6" y="T7"/>
                  </a:cxn>
                  <a:cxn ang="0">
                    <a:pos x="T8" y="T9"/>
                  </a:cxn>
                </a:cxnLst>
                <a:rect l="0" t="0" r="r" b="b"/>
                <a:pathLst>
                  <a:path w="426" h="289">
                    <a:moveTo>
                      <a:pt x="0" y="288"/>
                    </a:moveTo>
                    <a:cubicBezTo>
                      <a:pt x="18" y="204"/>
                      <a:pt x="36" y="121"/>
                      <a:pt x="72" y="73"/>
                    </a:cubicBezTo>
                    <a:cubicBezTo>
                      <a:pt x="108" y="25"/>
                      <a:pt x="168" y="0"/>
                      <a:pt x="216" y="0"/>
                    </a:cubicBezTo>
                    <a:cubicBezTo>
                      <a:pt x="264" y="0"/>
                      <a:pt x="325" y="25"/>
                      <a:pt x="360" y="73"/>
                    </a:cubicBezTo>
                    <a:cubicBezTo>
                      <a:pt x="395" y="121"/>
                      <a:pt x="410" y="205"/>
                      <a:pt x="426" y="289"/>
                    </a:cubicBez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4"/>
              <p:cNvSpPr>
                <a:spLocks/>
              </p:cNvSpPr>
              <p:nvPr/>
            </p:nvSpPr>
            <p:spPr bwMode="auto">
              <a:xfrm>
                <a:off x="5766" y="9503"/>
                <a:ext cx="144" cy="289"/>
              </a:xfrm>
              <a:custGeom>
                <a:avLst/>
                <a:gdLst>
                  <a:gd name="T0" fmla="*/ 0 w 426"/>
                  <a:gd name="T1" fmla="*/ 288 h 289"/>
                  <a:gd name="T2" fmla="*/ 72 w 426"/>
                  <a:gd name="T3" fmla="*/ 73 h 289"/>
                  <a:gd name="T4" fmla="*/ 216 w 426"/>
                  <a:gd name="T5" fmla="*/ 0 h 289"/>
                  <a:gd name="T6" fmla="*/ 360 w 426"/>
                  <a:gd name="T7" fmla="*/ 73 h 289"/>
                  <a:gd name="T8" fmla="*/ 426 w 426"/>
                  <a:gd name="T9" fmla="*/ 289 h 289"/>
                </a:gdLst>
                <a:ahLst/>
                <a:cxnLst>
                  <a:cxn ang="0">
                    <a:pos x="T0" y="T1"/>
                  </a:cxn>
                  <a:cxn ang="0">
                    <a:pos x="T2" y="T3"/>
                  </a:cxn>
                  <a:cxn ang="0">
                    <a:pos x="T4" y="T5"/>
                  </a:cxn>
                  <a:cxn ang="0">
                    <a:pos x="T6" y="T7"/>
                  </a:cxn>
                  <a:cxn ang="0">
                    <a:pos x="T8" y="T9"/>
                  </a:cxn>
                </a:cxnLst>
                <a:rect l="0" t="0" r="r" b="b"/>
                <a:pathLst>
                  <a:path w="426" h="289">
                    <a:moveTo>
                      <a:pt x="0" y="288"/>
                    </a:moveTo>
                    <a:cubicBezTo>
                      <a:pt x="18" y="204"/>
                      <a:pt x="36" y="121"/>
                      <a:pt x="72" y="73"/>
                    </a:cubicBezTo>
                    <a:cubicBezTo>
                      <a:pt x="108" y="25"/>
                      <a:pt x="168" y="0"/>
                      <a:pt x="216" y="0"/>
                    </a:cubicBezTo>
                    <a:cubicBezTo>
                      <a:pt x="264" y="0"/>
                      <a:pt x="325" y="25"/>
                      <a:pt x="360" y="73"/>
                    </a:cubicBezTo>
                    <a:cubicBezTo>
                      <a:pt x="395" y="121"/>
                      <a:pt x="410" y="205"/>
                      <a:pt x="426" y="289"/>
                    </a:cubicBez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5"/>
              <p:cNvSpPr>
                <a:spLocks/>
              </p:cNvSpPr>
              <p:nvPr/>
            </p:nvSpPr>
            <p:spPr bwMode="auto">
              <a:xfrm>
                <a:off x="5910" y="9504"/>
                <a:ext cx="144" cy="289"/>
              </a:xfrm>
              <a:custGeom>
                <a:avLst/>
                <a:gdLst>
                  <a:gd name="T0" fmla="*/ 0 w 426"/>
                  <a:gd name="T1" fmla="*/ 288 h 289"/>
                  <a:gd name="T2" fmla="*/ 72 w 426"/>
                  <a:gd name="T3" fmla="*/ 73 h 289"/>
                  <a:gd name="T4" fmla="*/ 216 w 426"/>
                  <a:gd name="T5" fmla="*/ 0 h 289"/>
                  <a:gd name="T6" fmla="*/ 360 w 426"/>
                  <a:gd name="T7" fmla="*/ 73 h 289"/>
                  <a:gd name="T8" fmla="*/ 426 w 426"/>
                  <a:gd name="T9" fmla="*/ 289 h 289"/>
                </a:gdLst>
                <a:ahLst/>
                <a:cxnLst>
                  <a:cxn ang="0">
                    <a:pos x="T0" y="T1"/>
                  </a:cxn>
                  <a:cxn ang="0">
                    <a:pos x="T2" y="T3"/>
                  </a:cxn>
                  <a:cxn ang="0">
                    <a:pos x="T4" y="T5"/>
                  </a:cxn>
                  <a:cxn ang="0">
                    <a:pos x="T6" y="T7"/>
                  </a:cxn>
                  <a:cxn ang="0">
                    <a:pos x="T8" y="T9"/>
                  </a:cxn>
                </a:cxnLst>
                <a:rect l="0" t="0" r="r" b="b"/>
                <a:pathLst>
                  <a:path w="426" h="289">
                    <a:moveTo>
                      <a:pt x="0" y="288"/>
                    </a:moveTo>
                    <a:cubicBezTo>
                      <a:pt x="18" y="204"/>
                      <a:pt x="36" y="121"/>
                      <a:pt x="72" y="73"/>
                    </a:cubicBezTo>
                    <a:cubicBezTo>
                      <a:pt x="108" y="25"/>
                      <a:pt x="168" y="0"/>
                      <a:pt x="216" y="0"/>
                    </a:cubicBezTo>
                    <a:cubicBezTo>
                      <a:pt x="264" y="0"/>
                      <a:pt x="325" y="25"/>
                      <a:pt x="360" y="73"/>
                    </a:cubicBezTo>
                    <a:cubicBezTo>
                      <a:pt x="395" y="121"/>
                      <a:pt x="410" y="205"/>
                      <a:pt x="426" y="289"/>
                    </a:cubicBez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p:nvSpPr>
            <p:spPr bwMode="auto">
              <a:xfrm>
                <a:off x="6054" y="9504"/>
                <a:ext cx="144" cy="289"/>
              </a:xfrm>
              <a:custGeom>
                <a:avLst/>
                <a:gdLst>
                  <a:gd name="T0" fmla="*/ 0 w 426"/>
                  <a:gd name="T1" fmla="*/ 288 h 289"/>
                  <a:gd name="T2" fmla="*/ 72 w 426"/>
                  <a:gd name="T3" fmla="*/ 73 h 289"/>
                  <a:gd name="T4" fmla="*/ 216 w 426"/>
                  <a:gd name="T5" fmla="*/ 0 h 289"/>
                  <a:gd name="T6" fmla="*/ 360 w 426"/>
                  <a:gd name="T7" fmla="*/ 73 h 289"/>
                  <a:gd name="T8" fmla="*/ 426 w 426"/>
                  <a:gd name="T9" fmla="*/ 289 h 289"/>
                </a:gdLst>
                <a:ahLst/>
                <a:cxnLst>
                  <a:cxn ang="0">
                    <a:pos x="T0" y="T1"/>
                  </a:cxn>
                  <a:cxn ang="0">
                    <a:pos x="T2" y="T3"/>
                  </a:cxn>
                  <a:cxn ang="0">
                    <a:pos x="T4" y="T5"/>
                  </a:cxn>
                  <a:cxn ang="0">
                    <a:pos x="T6" y="T7"/>
                  </a:cxn>
                  <a:cxn ang="0">
                    <a:pos x="T8" y="T9"/>
                  </a:cxn>
                </a:cxnLst>
                <a:rect l="0" t="0" r="r" b="b"/>
                <a:pathLst>
                  <a:path w="426" h="289">
                    <a:moveTo>
                      <a:pt x="0" y="288"/>
                    </a:moveTo>
                    <a:cubicBezTo>
                      <a:pt x="18" y="204"/>
                      <a:pt x="36" y="121"/>
                      <a:pt x="72" y="73"/>
                    </a:cubicBezTo>
                    <a:cubicBezTo>
                      <a:pt x="108" y="25"/>
                      <a:pt x="168" y="0"/>
                      <a:pt x="216" y="0"/>
                    </a:cubicBezTo>
                    <a:cubicBezTo>
                      <a:pt x="264" y="0"/>
                      <a:pt x="325" y="25"/>
                      <a:pt x="360" y="73"/>
                    </a:cubicBezTo>
                    <a:cubicBezTo>
                      <a:pt x="395" y="121"/>
                      <a:pt x="410" y="205"/>
                      <a:pt x="426" y="289"/>
                    </a:cubicBez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7"/>
              <p:cNvSpPr>
                <a:spLocks noChangeShapeType="1"/>
              </p:cNvSpPr>
              <p:nvPr/>
            </p:nvSpPr>
            <p:spPr bwMode="auto">
              <a:xfrm flipH="1">
                <a:off x="6198" y="9648"/>
                <a:ext cx="288"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8"/>
              <p:cNvSpPr>
                <a:spLocks noChangeShapeType="1"/>
              </p:cNvSpPr>
              <p:nvPr/>
            </p:nvSpPr>
            <p:spPr bwMode="auto">
              <a:xfrm flipH="1">
                <a:off x="5334" y="9648"/>
                <a:ext cx="288"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5" name="Oval 24"/>
            <p:cNvSpPr/>
            <p:nvPr/>
          </p:nvSpPr>
          <p:spPr>
            <a:xfrm>
              <a:off x="7368540" y="874812"/>
              <a:ext cx="245328" cy="24532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25" idx="6"/>
            </p:cNvCxnSpPr>
            <p:nvPr/>
          </p:nvCxnSpPr>
          <p:spPr>
            <a:xfrm>
              <a:off x="7613868" y="997476"/>
              <a:ext cx="1791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 Box 95"/>
            <p:cNvSpPr txBox="1">
              <a:spLocks noChangeArrowheads="1"/>
            </p:cNvSpPr>
            <p:nvPr/>
          </p:nvSpPr>
          <p:spPr bwMode="auto">
            <a:xfrm>
              <a:off x="7181850" y="771327"/>
              <a:ext cx="528637" cy="371475"/>
            </a:xfrm>
            <a:prstGeom prst="rect">
              <a:avLst/>
            </a:prstGeom>
            <a:noFill/>
            <a:ln w="9525">
              <a:noFill/>
              <a:miter lim="800000"/>
              <a:headEnd/>
              <a:tailEnd/>
            </a:ln>
          </p:spPr>
          <p:txBody>
            <a:bodyPr/>
            <a:lstStyle/>
            <a:p>
              <a:pPr defTabSz="457200"/>
              <a:r>
                <a:rPr lang="sr-Latn-CS" sz="1100" b="1" dirty="0" smtClean="0">
                  <a:solidFill>
                    <a:schemeClr val="tx1"/>
                  </a:solidFill>
                  <a:ea typeface="ＭＳ Ｐゴシック" pitchFamily="-107" charset="-128"/>
                </a:rPr>
                <a:t>+</a:t>
              </a:r>
              <a:endParaRPr lang="en-US" sz="1100" b="1" dirty="0">
                <a:solidFill>
                  <a:schemeClr val="tx1"/>
                </a:solidFill>
                <a:ea typeface="ＭＳ Ｐゴシック" pitchFamily="-107" charset="-128"/>
              </a:endParaRPr>
            </a:p>
          </p:txBody>
        </p:sp>
        <p:sp>
          <p:nvSpPr>
            <p:cNvPr id="96" name="TextBox 61"/>
            <p:cNvSpPr txBox="1">
              <a:spLocks noChangeArrowheads="1"/>
            </p:cNvSpPr>
            <p:nvPr/>
          </p:nvSpPr>
          <p:spPr bwMode="auto">
            <a:xfrm>
              <a:off x="7442200" y="679450"/>
              <a:ext cx="165110" cy="184666"/>
            </a:xfrm>
            <a:prstGeom prst="rect">
              <a:avLst/>
            </a:prstGeom>
            <a:noFill/>
            <a:ln w="9525">
              <a:noFill/>
              <a:miter lim="800000"/>
              <a:headEnd/>
              <a:tailEnd/>
            </a:ln>
          </p:spPr>
          <p:txBody>
            <a:bodyPr wrap="none" lIns="0" tIns="0" rIns="0" bIns="0">
              <a:spAutoFit/>
            </a:bodyPr>
            <a:lstStyle/>
            <a:p>
              <a:pPr algn="ctr" defTabSz="457200"/>
              <a:r>
                <a:rPr lang="sr-Latn-CS" sz="1200" b="1" i="1" dirty="0" smtClean="0">
                  <a:solidFill>
                    <a:schemeClr val="tx1"/>
                  </a:solidFill>
                  <a:latin typeface="Arial" pitchFamily="34" charset="0"/>
                  <a:cs typeface="Arial" pitchFamily="34" charset="0"/>
                </a:rPr>
                <a:t>V</a:t>
              </a:r>
              <a:r>
                <a:rPr lang="sr-Latn-CS" sz="1200" b="1" i="1" baseline="-25000" dirty="0" smtClean="0">
                  <a:solidFill>
                    <a:schemeClr val="tx1"/>
                  </a:solidFill>
                  <a:latin typeface="Arial" pitchFamily="34" charset="0"/>
                  <a:cs typeface="Arial" pitchFamily="34" charset="0"/>
                </a:rPr>
                <a:t>b</a:t>
              </a:r>
              <a:endParaRPr lang="en-US" sz="1600" b="1" i="1" baseline="-25000" dirty="0">
                <a:solidFill>
                  <a:schemeClr val="tx1"/>
                </a:solidFill>
                <a:latin typeface="Arial" pitchFamily="34" charset="0"/>
                <a:cs typeface="Arial" pitchFamily="34" charset="0"/>
              </a:endParaRPr>
            </a:p>
          </p:txBody>
        </p:sp>
        <p:sp>
          <p:nvSpPr>
            <p:cNvPr id="97" name="TextBox 61"/>
            <p:cNvSpPr txBox="1">
              <a:spLocks noChangeArrowheads="1"/>
            </p:cNvSpPr>
            <p:nvPr/>
          </p:nvSpPr>
          <p:spPr bwMode="auto">
            <a:xfrm>
              <a:off x="6924665" y="695127"/>
              <a:ext cx="120674" cy="184666"/>
            </a:xfrm>
            <a:prstGeom prst="rect">
              <a:avLst/>
            </a:prstGeom>
            <a:noFill/>
            <a:ln w="9525">
              <a:noFill/>
              <a:miter lim="800000"/>
              <a:headEnd/>
              <a:tailEnd/>
            </a:ln>
          </p:spPr>
          <p:txBody>
            <a:bodyPr wrap="none" lIns="0" tIns="0" rIns="0" bIns="0">
              <a:spAutoFit/>
            </a:bodyPr>
            <a:lstStyle/>
            <a:p>
              <a:pPr algn="ctr" defTabSz="457200"/>
              <a:r>
                <a:rPr lang="sr-Latn-CS" sz="1200" b="1" i="1" dirty="0" smtClean="0">
                  <a:solidFill>
                    <a:schemeClr val="tx1"/>
                  </a:solidFill>
                  <a:latin typeface="Arial" pitchFamily="34" charset="0"/>
                  <a:cs typeface="Arial" pitchFamily="34" charset="0"/>
                </a:rPr>
                <a:t>L</a:t>
              </a:r>
              <a:r>
                <a:rPr lang="sr-Latn-CS" sz="1200" b="1" i="1" baseline="-25000" dirty="0" smtClean="0">
                  <a:solidFill>
                    <a:schemeClr val="tx1"/>
                  </a:solidFill>
                  <a:latin typeface="Arial" pitchFamily="34" charset="0"/>
                  <a:cs typeface="Arial" pitchFamily="34" charset="0"/>
                </a:rPr>
                <a:t> </a:t>
              </a:r>
              <a:endParaRPr lang="en-US" sz="1200" b="1" i="1" baseline="-25000" dirty="0">
                <a:solidFill>
                  <a:schemeClr val="tx1"/>
                </a:solidFill>
                <a:latin typeface="Arial" pitchFamily="34" charset="0"/>
                <a:cs typeface="Arial" pitchFamily="34" charset="0"/>
              </a:endParaRPr>
            </a:p>
          </p:txBody>
        </p:sp>
      </p:grpSp>
      <p:sp>
        <p:nvSpPr>
          <p:cNvPr id="36" name="Right Brace 35"/>
          <p:cNvSpPr/>
          <p:nvPr/>
        </p:nvSpPr>
        <p:spPr>
          <a:xfrm rot="5400000">
            <a:off x="7146882" y="666853"/>
            <a:ext cx="116469" cy="1175839"/>
          </a:xfrm>
          <a:prstGeom prst="rightBrace">
            <a:avLst>
              <a:gd name="adj1" fmla="val 49844"/>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Arrow Connector 39"/>
          <p:cNvCxnSpPr>
            <a:stCxn id="36" idx="1"/>
          </p:cNvCxnSpPr>
          <p:nvPr/>
        </p:nvCxnSpPr>
        <p:spPr>
          <a:xfrm>
            <a:off x="7205116" y="1313007"/>
            <a:ext cx="288302" cy="578282"/>
          </a:xfrm>
          <a:prstGeom prst="straightConnector1">
            <a:avLst/>
          </a:prstGeom>
          <a:ln w="190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438167" y="2223671"/>
            <a:ext cx="3548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262264" y="3429000"/>
            <a:ext cx="4538336" cy="1594266"/>
            <a:chOff x="262264" y="2872324"/>
            <a:chExt cx="4538336" cy="1594266"/>
          </a:xfrm>
        </p:grpSpPr>
        <p:cxnSp>
          <p:nvCxnSpPr>
            <p:cNvPr id="37" name="Straight Arrow Connector 36"/>
            <p:cNvCxnSpPr/>
            <p:nvPr/>
          </p:nvCxnSpPr>
          <p:spPr>
            <a:xfrm>
              <a:off x="1219200" y="2872324"/>
              <a:ext cx="0" cy="1594266"/>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8" name="TextBox 67"/>
            <p:cNvSpPr txBox="1">
              <a:spLocks noChangeArrowheads="1"/>
            </p:cNvSpPr>
            <p:nvPr/>
          </p:nvSpPr>
          <p:spPr bwMode="auto">
            <a:xfrm>
              <a:off x="938354" y="2872324"/>
              <a:ext cx="280846" cy="307777"/>
            </a:xfrm>
            <a:prstGeom prst="rect">
              <a:avLst/>
            </a:prstGeom>
            <a:noFill/>
            <a:ln w="9525">
              <a:noFill/>
              <a:miter lim="800000"/>
              <a:headEnd/>
              <a:tailEnd/>
            </a:ln>
          </p:spPr>
          <p:txBody>
            <a:bodyPr wrap="none">
              <a:spAutoFit/>
            </a:bodyPr>
            <a:lstStyle/>
            <a:p>
              <a:pPr algn="ctr" defTabSz="457200"/>
              <a:r>
                <a:rPr lang="en-US" sz="1400" b="1" i="1" dirty="0" err="1" smtClean="0">
                  <a:solidFill>
                    <a:schemeClr val="tx1"/>
                  </a:solidFill>
                  <a:latin typeface="Arial Narrow" pitchFamily="34" charset="0"/>
                </a:rPr>
                <a:t>I</a:t>
              </a:r>
              <a:r>
                <a:rPr lang="en-US" sz="1400" b="1" i="1" baseline="-25000" dirty="0" err="1" smtClean="0">
                  <a:solidFill>
                    <a:schemeClr val="tx1"/>
                  </a:solidFill>
                  <a:latin typeface="Arial Narrow" pitchFamily="34" charset="0"/>
                </a:rPr>
                <a:t>a</a:t>
              </a:r>
              <a:endParaRPr lang="en-US" sz="1400" b="1" i="1" baseline="-25000" dirty="0">
                <a:solidFill>
                  <a:schemeClr val="tx1"/>
                </a:solidFill>
                <a:latin typeface="Arial Narrow" pitchFamily="34" charset="0"/>
              </a:endParaRPr>
            </a:p>
          </p:txBody>
        </p:sp>
        <p:cxnSp>
          <p:nvCxnSpPr>
            <p:cNvPr id="43" name="Straight Connector 42"/>
            <p:cNvCxnSpPr/>
            <p:nvPr/>
          </p:nvCxnSpPr>
          <p:spPr>
            <a:xfrm flipV="1">
              <a:off x="1219994" y="3925143"/>
              <a:ext cx="686595" cy="3420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62264" y="4267200"/>
              <a:ext cx="4538336" cy="1"/>
            </a:xfrm>
            <a:prstGeom prst="line">
              <a:avLst/>
            </a:prstGeom>
            <a:ln w="0">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62264" y="3925143"/>
              <a:ext cx="4538336" cy="0"/>
            </a:xfrm>
            <a:prstGeom prst="line">
              <a:avLst/>
            </a:prstGeom>
            <a:ln w="0">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905000" y="3925143"/>
              <a:ext cx="2514600" cy="3420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4421982" y="4096171"/>
              <a:ext cx="343297" cy="1710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33400" y="4167689"/>
              <a:ext cx="685800" cy="995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21576" y="4108870"/>
              <a:ext cx="4150021" cy="1"/>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cxnSp>
        <p:nvCxnSpPr>
          <p:cNvPr id="103" name="Straight Connector 102"/>
          <p:cNvCxnSpPr/>
          <p:nvPr/>
        </p:nvCxnSpPr>
        <p:spPr>
          <a:xfrm>
            <a:off x="1200150" y="5486400"/>
            <a:ext cx="706439" cy="0"/>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5" name="TextBox 61"/>
          <p:cNvSpPr txBox="1">
            <a:spLocks noChangeArrowheads="1"/>
          </p:cNvSpPr>
          <p:nvPr/>
        </p:nvSpPr>
        <p:spPr bwMode="auto">
          <a:xfrm>
            <a:off x="1415648" y="5410200"/>
            <a:ext cx="336952" cy="369332"/>
          </a:xfrm>
          <a:prstGeom prst="rect">
            <a:avLst/>
          </a:prstGeom>
          <a:noFill/>
          <a:ln w="9525">
            <a:noFill/>
            <a:miter lim="800000"/>
            <a:headEnd/>
            <a:tailEnd/>
          </a:ln>
        </p:spPr>
        <p:txBody>
          <a:bodyPr wrap="none">
            <a:spAutoFit/>
          </a:bodyPr>
          <a:lstStyle/>
          <a:p>
            <a:pPr algn="ctr" defTabSz="457200"/>
            <a:r>
              <a:rPr lang="sr-Latn-CS" b="1" i="1" dirty="0" smtClean="0">
                <a:sym typeface="Symbol"/>
              </a:rPr>
              <a:t></a:t>
            </a:r>
            <a:r>
              <a:rPr lang="sr-Latn-CS" sz="1400" b="1" i="1" baseline="-25000" dirty="0" smtClean="0"/>
              <a:t> </a:t>
            </a:r>
            <a:endParaRPr lang="en-US" sz="1400" b="1" i="1" baseline="-25000" dirty="0"/>
          </a:p>
        </p:txBody>
      </p:sp>
      <p:sp>
        <p:nvSpPr>
          <p:cNvPr id="111" name="TextBox 61"/>
          <p:cNvSpPr txBox="1">
            <a:spLocks noChangeArrowheads="1"/>
          </p:cNvSpPr>
          <p:nvPr/>
        </p:nvSpPr>
        <p:spPr bwMode="auto">
          <a:xfrm>
            <a:off x="5366193" y="3072825"/>
            <a:ext cx="3736087" cy="584775"/>
          </a:xfrm>
          <a:prstGeom prst="rect">
            <a:avLst/>
          </a:prstGeom>
          <a:noFill/>
          <a:ln w="9525">
            <a:noFill/>
            <a:miter lim="800000"/>
            <a:headEnd/>
            <a:tailEnd/>
          </a:ln>
        </p:spPr>
        <p:txBody>
          <a:bodyPr wrap="none">
            <a:spAutoFit/>
          </a:bodyPr>
          <a:lstStyle/>
          <a:p>
            <a:pPr defTabSz="457200"/>
            <a:r>
              <a:rPr lang="sr-Latn-CS" sz="1600" b="1" i="1" dirty="0" smtClean="0">
                <a:solidFill>
                  <a:schemeClr val="tx1"/>
                </a:solidFill>
                <a:latin typeface="Arial" pitchFamily="34" charset="0"/>
                <a:cs typeface="Arial" pitchFamily="34" charset="0"/>
              </a:rPr>
              <a:t>V</a:t>
            </a:r>
            <a:r>
              <a:rPr lang="en-US" sz="1600" b="1" i="1" baseline="-25000" dirty="0" smtClean="0">
                <a:solidFill>
                  <a:schemeClr val="tx1"/>
                </a:solidFill>
                <a:latin typeface="Arial" pitchFamily="34" charset="0"/>
                <a:cs typeface="Arial" pitchFamily="34" charset="0"/>
              </a:rPr>
              <a:t>a</a:t>
            </a:r>
            <a:r>
              <a:rPr lang="en-US" sz="1400" b="1" i="1" baseline="-25000" dirty="0" smtClean="0">
                <a:solidFill>
                  <a:schemeClr val="tx1"/>
                </a:solidFill>
                <a:latin typeface="Arial" pitchFamily="34" charset="0"/>
                <a:cs typeface="Arial" pitchFamily="34" charset="0"/>
              </a:rPr>
              <a:t> </a:t>
            </a:r>
            <a:r>
              <a:rPr lang="en-US" sz="1400" dirty="0" smtClean="0"/>
              <a:t>– </a:t>
            </a:r>
            <a:r>
              <a:rPr lang="en-US" sz="1400" dirty="0" err="1" smtClean="0"/>
              <a:t>Napon</a:t>
            </a:r>
            <a:r>
              <a:rPr lang="en-US" sz="1400" dirty="0" smtClean="0"/>
              <a:t> </a:t>
            </a:r>
            <a:r>
              <a:rPr lang="en-US" sz="1400" dirty="0" err="1" smtClean="0"/>
              <a:t>koji</a:t>
            </a:r>
            <a:r>
              <a:rPr lang="en-US" sz="1400" dirty="0" smtClean="0"/>
              <a:t> </a:t>
            </a:r>
            <a:r>
              <a:rPr lang="en-US" sz="1400" dirty="0" err="1" smtClean="0"/>
              <a:t>proi</a:t>
            </a:r>
            <a:r>
              <a:rPr lang="x-none" sz="1400" dirty="0" smtClean="0"/>
              <a:t>z</a:t>
            </a:r>
            <a:r>
              <a:rPr lang="en-US" sz="1400" dirty="0" err="1" smtClean="0"/>
              <a:t>vede</a:t>
            </a:r>
            <a:r>
              <a:rPr lang="x-none" sz="1400" dirty="0" smtClean="0"/>
              <a:t> most na motoru</a:t>
            </a:r>
          </a:p>
          <a:p>
            <a:pPr defTabSz="457200"/>
            <a:r>
              <a:rPr lang="sr-Latn-CS" sz="1600" b="1" i="1" dirty="0">
                <a:solidFill>
                  <a:schemeClr val="tx1"/>
                </a:solidFill>
                <a:latin typeface="Arial" pitchFamily="34" charset="0"/>
                <a:cs typeface="Arial" pitchFamily="34" charset="0"/>
              </a:rPr>
              <a:t>V</a:t>
            </a:r>
            <a:r>
              <a:rPr lang="en-US" sz="1600" b="1" i="1" baseline="-25000" dirty="0" smtClean="0">
                <a:solidFill>
                  <a:schemeClr val="tx1"/>
                </a:solidFill>
                <a:latin typeface="Arial" pitchFamily="34" charset="0"/>
                <a:cs typeface="Arial" pitchFamily="34" charset="0"/>
              </a:rPr>
              <a:t>a</a:t>
            </a:r>
            <a:r>
              <a:rPr lang="x-none" sz="1600" b="1" i="1" baseline="-25000" dirty="0" smtClean="0">
                <a:solidFill>
                  <a:schemeClr val="tx1"/>
                </a:solidFill>
                <a:latin typeface="Arial" pitchFamily="34" charset="0"/>
                <a:cs typeface="Arial" pitchFamily="34" charset="0"/>
              </a:rPr>
              <a:t>SR</a:t>
            </a:r>
            <a:r>
              <a:rPr lang="en-US" sz="1400" b="1" i="1" baseline="-25000" dirty="0" smtClean="0">
                <a:solidFill>
                  <a:schemeClr val="tx1"/>
                </a:solidFill>
                <a:latin typeface="Arial" pitchFamily="34" charset="0"/>
                <a:cs typeface="Arial" pitchFamily="34" charset="0"/>
              </a:rPr>
              <a:t> </a:t>
            </a:r>
            <a:r>
              <a:rPr lang="en-US" sz="1400" dirty="0"/>
              <a:t>– </a:t>
            </a:r>
            <a:r>
              <a:rPr lang="x-none" sz="1400" dirty="0" smtClean="0"/>
              <a:t>Srednja vrednost napona </a:t>
            </a:r>
            <a:r>
              <a:rPr lang="sr-Latn-CS" sz="1600" b="1" i="1" dirty="0">
                <a:solidFill>
                  <a:schemeClr val="tx1"/>
                </a:solidFill>
                <a:latin typeface="Arial" pitchFamily="34" charset="0"/>
                <a:cs typeface="Arial" pitchFamily="34" charset="0"/>
              </a:rPr>
              <a:t>V</a:t>
            </a:r>
            <a:r>
              <a:rPr lang="en-US" sz="1600" b="1" i="1" baseline="-25000" dirty="0">
                <a:solidFill>
                  <a:schemeClr val="tx1"/>
                </a:solidFill>
                <a:latin typeface="Arial" pitchFamily="34" charset="0"/>
                <a:cs typeface="Arial" pitchFamily="34" charset="0"/>
              </a:rPr>
              <a:t>a</a:t>
            </a:r>
            <a:r>
              <a:rPr lang="en-US" sz="1400" b="1" i="1" baseline="-25000" dirty="0">
                <a:solidFill>
                  <a:schemeClr val="tx1"/>
                </a:solidFill>
                <a:latin typeface="Arial" pitchFamily="34" charset="0"/>
                <a:cs typeface="Arial" pitchFamily="34" charset="0"/>
              </a:rPr>
              <a:t> </a:t>
            </a:r>
            <a:r>
              <a:rPr lang="en-US" sz="1400" dirty="0" smtClean="0"/>
              <a:t>   </a:t>
            </a:r>
            <a:endParaRPr lang="en-US" sz="1400" dirty="0"/>
          </a:p>
        </p:txBody>
      </p:sp>
      <p:sp>
        <p:nvSpPr>
          <p:cNvPr id="88" name="TextBox 61"/>
          <p:cNvSpPr txBox="1">
            <a:spLocks noChangeArrowheads="1"/>
          </p:cNvSpPr>
          <p:nvPr/>
        </p:nvSpPr>
        <p:spPr bwMode="auto">
          <a:xfrm>
            <a:off x="5366192" y="2743200"/>
            <a:ext cx="3342582" cy="338554"/>
          </a:xfrm>
          <a:prstGeom prst="rect">
            <a:avLst/>
          </a:prstGeom>
          <a:noFill/>
          <a:ln w="9525">
            <a:noFill/>
            <a:miter lim="800000"/>
            <a:headEnd/>
            <a:tailEnd/>
          </a:ln>
        </p:spPr>
        <p:txBody>
          <a:bodyPr wrap="none">
            <a:spAutoFit/>
          </a:bodyPr>
          <a:lstStyle/>
          <a:p>
            <a:pPr defTabSz="457200"/>
            <a:r>
              <a:rPr lang="sr-Latn-CS" sz="1600" b="1" i="1" dirty="0" smtClean="0">
                <a:solidFill>
                  <a:schemeClr val="tx1"/>
                </a:solidFill>
                <a:latin typeface="Arial" pitchFamily="34" charset="0"/>
                <a:cs typeface="Arial" pitchFamily="34" charset="0"/>
              </a:rPr>
              <a:t>V</a:t>
            </a:r>
            <a:r>
              <a:rPr lang="x-none" sz="1600" b="1" i="1" baseline="-25000" dirty="0" smtClean="0">
                <a:solidFill>
                  <a:schemeClr val="tx1"/>
                </a:solidFill>
                <a:latin typeface="Arial" pitchFamily="34" charset="0"/>
                <a:cs typeface="Arial" pitchFamily="34" charset="0"/>
              </a:rPr>
              <a:t>b</a:t>
            </a:r>
            <a:r>
              <a:rPr lang="en-US" sz="1400" b="1" i="1" baseline="-25000" dirty="0" smtClean="0">
                <a:solidFill>
                  <a:schemeClr val="tx1"/>
                </a:solidFill>
                <a:latin typeface="Arial" pitchFamily="34" charset="0"/>
                <a:cs typeface="Arial" pitchFamily="34" charset="0"/>
              </a:rPr>
              <a:t> </a:t>
            </a:r>
            <a:r>
              <a:rPr lang="en-US" sz="1400" dirty="0" smtClean="0"/>
              <a:t>– </a:t>
            </a:r>
            <a:r>
              <a:rPr lang="x-none" sz="1400" dirty="0" smtClean="0"/>
              <a:t>Kontra EMS (proporcionalana </a:t>
            </a:r>
            <a:r>
              <a:rPr lang="x-none" sz="1600" b="1" i="1" dirty="0" smtClean="0">
                <a:solidFill>
                  <a:schemeClr val="tx1"/>
                </a:solidFill>
                <a:sym typeface="Symbol"/>
              </a:rPr>
              <a:t></a:t>
            </a:r>
            <a:r>
              <a:rPr lang="x-none" sz="1400" dirty="0" smtClean="0"/>
              <a:t>)</a:t>
            </a:r>
          </a:p>
        </p:txBody>
      </p:sp>
      <p:cxnSp>
        <p:nvCxnSpPr>
          <p:cNvPr id="109" name="Straight Arrow Connector 108"/>
          <p:cNvCxnSpPr/>
          <p:nvPr/>
        </p:nvCxnSpPr>
        <p:spPr>
          <a:xfrm>
            <a:off x="650151" y="4721242"/>
            <a:ext cx="4379049" cy="31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 name="TextBox 111"/>
          <p:cNvSpPr txBox="1">
            <a:spLocks noChangeArrowheads="1"/>
          </p:cNvSpPr>
          <p:nvPr/>
        </p:nvSpPr>
        <p:spPr bwMode="auto">
          <a:xfrm>
            <a:off x="4773183" y="4674668"/>
            <a:ext cx="234359" cy="307777"/>
          </a:xfrm>
          <a:prstGeom prst="rect">
            <a:avLst/>
          </a:prstGeom>
          <a:noFill/>
          <a:ln w="9525">
            <a:noFill/>
            <a:miter lim="800000"/>
            <a:headEnd/>
            <a:tailEnd/>
          </a:ln>
        </p:spPr>
        <p:txBody>
          <a:bodyPr wrap="none">
            <a:spAutoFit/>
          </a:bodyPr>
          <a:lstStyle/>
          <a:p>
            <a:pPr algn="ctr" defTabSz="457200"/>
            <a:r>
              <a:rPr lang="en-US" sz="1400" b="1" i="1" dirty="0" smtClean="0">
                <a:solidFill>
                  <a:schemeClr val="tx1"/>
                </a:solidFill>
                <a:latin typeface="Arial Narrow" pitchFamily="34" charset="0"/>
              </a:rPr>
              <a:t>t</a:t>
            </a:r>
            <a:endParaRPr lang="en-US" sz="1400" b="1" i="1" baseline="-25000" dirty="0">
              <a:solidFill>
                <a:schemeClr val="tx1"/>
              </a:solidFill>
              <a:latin typeface="Arial Narrow" pitchFamily="34" charset="0"/>
            </a:endParaRPr>
          </a:p>
        </p:txBody>
      </p:sp>
      <p:sp>
        <p:nvSpPr>
          <p:cNvPr id="116" name="TextBox 61"/>
          <p:cNvSpPr txBox="1">
            <a:spLocks noChangeArrowheads="1"/>
          </p:cNvSpPr>
          <p:nvPr/>
        </p:nvSpPr>
        <p:spPr bwMode="auto">
          <a:xfrm>
            <a:off x="948265" y="228600"/>
            <a:ext cx="7247497" cy="461665"/>
          </a:xfrm>
          <a:prstGeom prst="rect">
            <a:avLst/>
          </a:prstGeom>
          <a:noFill/>
          <a:ln w="9525">
            <a:noFill/>
            <a:miter lim="800000"/>
            <a:headEnd/>
            <a:tailEnd/>
          </a:ln>
        </p:spPr>
        <p:txBody>
          <a:bodyPr wrap="none">
            <a:spAutoFit/>
          </a:bodyPr>
          <a:lstStyle/>
          <a:p>
            <a:pPr algn="ctr" defTabSz="457200"/>
            <a:r>
              <a:rPr lang="sr-Latn-CS" sz="2400" b="1" dirty="0" smtClean="0"/>
              <a:t>Struja i talasnost pri nesimetričnom upravjanju</a:t>
            </a:r>
            <a:endParaRPr lang="en-US" sz="2400" b="1" dirty="0"/>
          </a:p>
        </p:txBody>
      </p:sp>
      <p:cxnSp>
        <p:nvCxnSpPr>
          <p:cNvPr id="117" name="Straight Connector 116"/>
          <p:cNvCxnSpPr/>
          <p:nvPr/>
        </p:nvCxnSpPr>
        <p:spPr>
          <a:xfrm>
            <a:off x="70866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80772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0866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80772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2419327" y="4709284"/>
            <a:ext cx="0" cy="514642"/>
          </a:xfrm>
          <a:prstGeom prst="straightConnector1">
            <a:avLst/>
          </a:prstGeom>
          <a:ln w="9525">
            <a:solidFill>
              <a:schemeClr val="accent1"/>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122" name="TextBox 121"/>
          <p:cNvSpPr txBox="1">
            <a:spLocks noChangeArrowheads="1"/>
          </p:cNvSpPr>
          <p:nvPr/>
        </p:nvSpPr>
        <p:spPr bwMode="auto">
          <a:xfrm>
            <a:off x="2109785" y="4892414"/>
            <a:ext cx="276999" cy="299762"/>
          </a:xfrm>
          <a:prstGeom prst="rect">
            <a:avLst/>
          </a:prstGeom>
          <a:noFill/>
          <a:ln w="9525">
            <a:noFill/>
            <a:miter lim="800000"/>
            <a:headEnd/>
            <a:tailEnd/>
          </a:ln>
        </p:spPr>
        <p:txBody>
          <a:bodyPr vert="vert270" wrap="none" lIns="0" tIns="0" rIns="0" bIns="0">
            <a:spAutoFit/>
          </a:bodyPr>
          <a:lstStyle/>
          <a:p>
            <a:pPr algn="r" defTabSz="457200"/>
            <a:r>
              <a:rPr lang="en-US" b="1" i="1" dirty="0" err="1" smtClean="0">
                <a:solidFill>
                  <a:schemeClr val="tx1"/>
                </a:solidFill>
                <a:latin typeface="Arial Narrow" pitchFamily="34" charset="0"/>
              </a:rPr>
              <a:t>I</a:t>
            </a:r>
            <a:r>
              <a:rPr lang="en-US" b="1" i="1" baseline="-25000" dirty="0" err="1" smtClean="0">
                <a:solidFill>
                  <a:schemeClr val="tx1"/>
                </a:solidFill>
                <a:latin typeface="Arial Narrow" pitchFamily="34" charset="0"/>
              </a:rPr>
              <a:t>aSR</a:t>
            </a:r>
            <a:endParaRPr lang="en-US" b="1" i="1" baseline="-25000" dirty="0">
              <a:solidFill>
                <a:schemeClr val="tx1"/>
              </a:solidFill>
              <a:latin typeface="Arial Narrow" pitchFamily="34" charset="0"/>
            </a:endParaRPr>
          </a:p>
        </p:txBody>
      </p:sp>
      <p:cxnSp>
        <p:nvCxnSpPr>
          <p:cNvPr id="123" name="Straight Arrow Connector 122"/>
          <p:cNvCxnSpPr/>
          <p:nvPr/>
        </p:nvCxnSpPr>
        <p:spPr>
          <a:xfrm>
            <a:off x="2419327" y="4356719"/>
            <a:ext cx="0" cy="308827"/>
          </a:xfrm>
          <a:prstGeom prst="straightConnector1">
            <a:avLst/>
          </a:prstGeom>
          <a:ln w="9525">
            <a:solidFill>
              <a:schemeClr val="accent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91" name="TextBox 61"/>
          <p:cNvSpPr txBox="1">
            <a:spLocks noChangeArrowheads="1"/>
          </p:cNvSpPr>
          <p:nvPr/>
        </p:nvSpPr>
        <p:spPr bwMode="auto">
          <a:xfrm>
            <a:off x="5791200" y="3810000"/>
            <a:ext cx="2514600" cy="1015663"/>
          </a:xfrm>
          <a:prstGeom prst="rect">
            <a:avLst/>
          </a:prstGeom>
          <a:solidFill>
            <a:schemeClr val="bg2"/>
          </a:solidFill>
          <a:ln w="22225">
            <a:solidFill>
              <a:schemeClr val="accent1"/>
            </a:solidFill>
            <a:miter lim="800000"/>
            <a:headEnd/>
            <a:tailEnd/>
          </a:ln>
        </p:spPr>
        <p:txBody>
          <a:bodyPr wrap="square">
            <a:spAutoFit/>
          </a:bodyPr>
          <a:lstStyle/>
          <a:p>
            <a:pPr algn="ctr" defTabSz="457200"/>
            <a:r>
              <a:rPr lang="sr-Latn-CS" sz="2000" dirty="0" smtClean="0">
                <a:cs typeface="Arial" pitchFamily="34" charset="0"/>
              </a:rPr>
              <a:t>Negativna struja (</a:t>
            </a:r>
            <a:r>
              <a:rPr lang="sr-Latn-CS" sz="2000" b="1" dirty="0" smtClean="0">
                <a:cs typeface="Arial" pitchFamily="34" charset="0"/>
              </a:rPr>
              <a:t>ka izvoru </a:t>
            </a:r>
            <a:r>
              <a:rPr lang="sr-Latn-CS" sz="2000" dirty="0" smtClean="0">
                <a:cs typeface="Arial" pitchFamily="34" charset="0"/>
              </a:rPr>
              <a:t>kada su T1 i T4 uključeni)</a:t>
            </a:r>
          </a:p>
        </p:txBody>
      </p:sp>
      <p:sp>
        <p:nvSpPr>
          <p:cNvPr id="93" name="Freeform 92"/>
          <p:cNvSpPr/>
          <p:nvPr/>
        </p:nvSpPr>
        <p:spPr>
          <a:xfrm>
            <a:off x="4546600" y="4252383"/>
            <a:ext cx="1231900" cy="370417"/>
          </a:xfrm>
          <a:custGeom>
            <a:avLst/>
            <a:gdLst>
              <a:gd name="connsiteX0" fmla="*/ 1231900 w 1231900"/>
              <a:gd name="connsiteY0" fmla="*/ 52917 h 370417"/>
              <a:gd name="connsiteX1" fmla="*/ 317500 w 1231900"/>
              <a:gd name="connsiteY1" fmla="*/ 52917 h 370417"/>
              <a:gd name="connsiteX2" fmla="*/ 0 w 1231900"/>
              <a:gd name="connsiteY2" fmla="*/ 370417 h 370417"/>
              <a:gd name="connsiteX3" fmla="*/ 0 w 1231900"/>
              <a:gd name="connsiteY3" fmla="*/ 370417 h 370417"/>
            </a:gdLst>
            <a:ahLst/>
            <a:cxnLst>
              <a:cxn ang="0">
                <a:pos x="connsiteX0" y="connsiteY0"/>
              </a:cxn>
              <a:cxn ang="0">
                <a:pos x="connsiteX1" y="connsiteY1"/>
              </a:cxn>
              <a:cxn ang="0">
                <a:pos x="connsiteX2" y="connsiteY2"/>
              </a:cxn>
              <a:cxn ang="0">
                <a:pos x="connsiteX3" y="connsiteY3"/>
              </a:cxn>
            </a:cxnLst>
            <a:rect l="l" t="t" r="r" b="b"/>
            <a:pathLst>
              <a:path w="1231900" h="370417">
                <a:moveTo>
                  <a:pt x="1231900" y="52917"/>
                </a:moveTo>
                <a:cubicBezTo>
                  <a:pt x="877358" y="26458"/>
                  <a:pt x="522817" y="0"/>
                  <a:pt x="317500" y="52917"/>
                </a:cubicBezTo>
                <a:cubicBezTo>
                  <a:pt x="112183" y="105834"/>
                  <a:pt x="0" y="370417"/>
                  <a:pt x="0" y="370417"/>
                </a:cubicBezTo>
                <a:lnTo>
                  <a:pt x="0" y="370417"/>
                </a:lnTo>
              </a:path>
            </a:pathLst>
          </a:custGeom>
          <a:ln w="1905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14379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42" grpId="0" animBg="1"/>
      <p:bldP spid="91" grpId="0" animBg="1"/>
      <p:bldP spid="9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B9DDBD33-0D55-4CCB-B9A5-261ECA147E00}" type="slidenum">
              <a:rPr lang="en-US" smtClean="0"/>
              <a:pPr/>
              <a:t>2</a:t>
            </a:fld>
            <a:endParaRPr lang="en-US" dirty="0" smtClean="0"/>
          </a:p>
        </p:txBody>
      </p:sp>
      <p:sp>
        <p:nvSpPr>
          <p:cNvPr id="23555" name="Rectangle 2"/>
          <p:cNvSpPr>
            <a:spLocks noGrp="1" noChangeArrowheads="1"/>
          </p:cNvSpPr>
          <p:nvPr>
            <p:ph type="title"/>
          </p:nvPr>
        </p:nvSpPr>
        <p:spPr>
          <a:xfrm>
            <a:off x="539750" y="0"/>
            <a:ext cx="7772400" cy="1143000"/>
          </a:xfrm>
        </p:spPr>
        <p:txBody>
          <a:bodyPr/>
          <a:lstStyle/>
          <a:p>
            <a:r>
              <a:rPr lang="sr-Latn-CS" smtClean="0"/>
              <a:t>Pretvarači</a:t>
            </a:r>
            <a:endParaRPr lang="en-US" dirty="0" smtClean="0"/>
          </a:p>
        </p:txBody>
      </p:sp>
      <p:grpSp>
        <p:nvGrpSpPr>
          <p:cNvPr id="2" name="Group 181"/>
          <p:cNvGrpSpPr>
            <a:grpSpLocks/>
          </p:cNvGrpSpPr>
          <p:nvPr/>
        </p:nvGrpSpPr>
        <p:grpSpPr bwMode="auto">
          <a:xfrm>
            <a:off x="827088" y="1196975"/>
            <a:ext cx="2976562" cy="2281238"/>
            <a:chOff x="521" y="754"/>
            <a:chExt cx="1875" cy="1437"/>
          </a:xfrm>
        </p:grpSpPr>
        <p:sp>
          <p:nvSpPr>
            <p:cNvPr id="23676" name="Text Box 10"/>
            <p:cNvSpPr txBox="1">
              <a:spLocks noChangeArrowheads="1"/>
            </p:cNvSpPr>
            <p:nvPr/>
          </p:nvSpPr>
          <p:spPr bwMode="auto">
            <a:xfrm>
              <a:off x="1383" y="1071"/>
              <a:ext cx="271" cy="158"/>
            </a:xfrm>
            <a:prstGeom prst="rect">
              <a:avLst/>
            </a:prstGeom>
            <a:noFill/>
            <a:ln w="19050">
              <a:noFill/>
              <a:miter lim="800000"/>
              <a:headEnd/>
              <a:tailEnd/>
            </a:ln>
          </p:spPr>
          <p:txBody>
            <a:bodyPr/>
            <a:lstStyle/>
            <a:p>
              <a:pPr defTabSz="457200"/>
              <a:r>
                <a:rPr lang="en-US" sz="1400" b="1" dirty="0">
                  <a:ea typeface="ＭＳ Ｐゴシック" pitchFamily="-107" charset="-128"/>
                </a:rPr>
                <a:t>T1</a:t>
              </a:r>
            </a:p>
          </p:txBody>
        </p:sp>
        <p:sp>
          <p:nvSpPr>
            <p:cNvPr id="23677" name="Text Box 11"/>
            <p:cNvSpPr txBox="1">
              <a:spLocks noChangeArrowheads="1"/>
            </p:cNvSpPr>
            <p:nvPr/>
          </p:nvSpPr>
          <p:spPr bwMode="auto">
            <a:xfrm>
              <a:off x="1383" y="1706"/>
              <a:ext cx="271" cy="142"/>
            </a:xfrm>
            <a:prstGeom prst="rect">
              <a:avLst/>
            </a:prstGeom>
            <a:noFill/>
            <a:ln w="19050">
              <a:noFill/>
              <a:miter lim="800000"/>
              <a:headEnd/>
              <a:tailEnd/>
            </a:ln>
          </p:spPr>
          <p:txBody>
            <a:bodyPr/>
            <a:lstStyle/>
            <a:p>
              <a:pPr defTabSz="457200"/>
              <a:r>
                <a:rPr lang="en-US" sz="1400" b="1" dirty="0">
                  <a:ea typeface="ＭＳ Ｐゴシック" pitchFamily="-107" charset="-128"/>
                </a:rPr>
                <a:t>T2</a:t>
              </a:r>
            </a:p>
          </p:txBody>
        </p:sp>
        <p:sp>
          <p:nvSpPr>
            <p:cNvPr id="23678" name="Text Box 12"/>
            <p:cNvSpPr txBox="1">
              <a:spLocks noChangeArrowheads="1"/>
            </p:cNvSpPr>
            <p:nvPr/>
          </p:nvSpPr>
          <p:spPr bwMode="auto">
            <a:xfrm>
              <a:off x="1718" y="1074"/>
              <a:ext cx="270" cy="141"/>
            </a:xfrm>
            <a:prstGeom prst="rect">
              <a:avLst/>
            </a:prstGeom>
            <a:noFill/>
            <a:ln w="19050">
              <a:noFill/>
              <a:miter lim="800000"/>
              <a:headEnd/>
              <a:tailEnd/>
            </a:ln>
          </p:spPr>
          <p:txBody>
            <a:bodyPr/>
            <a:lstStyle/>
            <a:p>
              <a:pPr defTabSz="457200"/>
              <a:r>
                <a:rPr lang="en-US" sz="1400" b="1" dirty="0">
                  <a:ea typeface="ＭＳ Ｐゴシック" pitchFamily="-107" charset="-128"/>
                </a:rPr>
                <a:t>D1</a:t>
              </a:r>
            </a:p>
          </p:txBody>
        </p:sp>
        <p:grpSp>
          <p:nvGrpSpPr>
            <p:cNvPr id="3" name="Group 16"/>
            <p:cNvGrpSpPr>
              <a:grpSpLocks noChangeAspect="1"/>
            </p:cNvGrpSpPr>
            <p:nvPr/>
          </p:nvGrpSpPr>
          <p:grpSpPr bwMode="auto">
            <a:xfrm rot="5400000">
              <a:off x="1232" y="1044"/>
              <a:ext cx="224" cy="187"/>
              <a:chOff x="3107" y="4983"/>
              <a:chExt cx="536" cy="448"/>
            </a:xfrm>
          </p:grpSpPr>
          <p:sp>
            <p:nvSpPr>
              <p:cNvPr id="23727" name="Line 17"/>
              <p:cNvSpPr>
                <a:spLocks noChangeAspect="1" noChangeShapeType="1"/>
              </p:cNvSpPr>
              <p:nvPr/>
            </p:nvSpPr>
            <p:spPr bwMode="auto">
              <a:xfrm flipH="1">
                <a:off x="3141" y="5157"/>
                <a:ext cx="469" cy="0"/>
              </a:xfrm>
              <a:prstGeom prst="line">
                <a:avLst/>
              </a:prstGeom>
              <a:noFill/>
              <a:ln w="19050">
                <a:solidFill>
                  <a:schemeClr val="tx1"/>
                </a:solidFill>
                <a:round/>
                <a:headEnd/>
                <a:tailEnd/>
              </a:ln>
            </p:spPr>
            <p:txBody>
              <a:bodyPr/>
              <a:lstStyle/>
              <a:p>
                <a:endParaRPr lang="en-US" dirty="0"/>
              </a:p>
            </p:txBody>
          </p:sp>
          <p:sp>
            <p:nvSpPr>
              <p:cNvPr id="23728" name="Line 18"/>
              <p:cNvSpPr>
                <a:spLocks noChangeAspect="1" noChangeShapeType="1"/>
              </p:cNvSpPr>
              <p:nvPr/>
            </p:nvSpPr>
            <p:spPr bwMode="auto">
              <a:xfrm flipH="1">
                <a:off x="3494" y="4983"/>
                <a:ext cx="149" cy="168"/>
              </a:xfrm>
              <a:prstGeom prst="line">
                <a:avLst/>
              </a:prstGeom>
              <a:noFill/>
              <a:ln w="19050">
                <a:solidFill>
                  <a:schemeClr val="tx1"/>
                </a:solidFill>
                <a:round/>
                <a:headEnd/>
                <a:tailEnd/>
              </a:ln>
            </p:spPr>
            <p:txBody>
              <a:bodyPr/>
              <a:lstStyle/>
              <a:p>
                <a:endParaRPr lang="en-US" dirty="0"/>
              </a:p>
            </p:txBody>
          </p:sp>
          <p:sp>
            <p:nvSpPr>
              <p:cNvPr id="23729" name="Line 19"/>
              <p:cNvSpPr>
                <a:spLocks noChangeAspect="1" noChangeShapeType="1"/>
              </p:cNvSpPr>
              <p:nvPr/>
            </p:nvSpPr>
            <p:spPr bwMode="auto">
              <a:xfrm>
                <a:off x="3107" y="4983"/>
                <a:ext cx="149" cy="168"/>
              </a:xfrm>
              <a:prstGeom prst="line">
                <a:avLst/>
              </a:prstGeom>
              <a:noFill/>
              <a:ln w="19050">
                <a:solidFill>
                  <a:schemeClr val="tx1"/>
                </a:solidFill>
                <a:round/>
                <a:headEnd/>
                <a:tailEnd/>
              </a:ln>
            </p:spPr>
            <p:txBody>
              <a:bodyPr/>
              <a:lstStyle/>
              <a:p>
                <a:endParaRPr lang="en-US" dirty="0"/>
              </a:p>
            </p:txBody>
          </p:sp>
          <p:sp>
            <p:nvSpPr>
              <p:cNvPr id="23730" name="Line 20"/>
              <p:cNvSpPr>
                <a:spLocks noChangeAspect="1" noChangeShapeType="1"/>
              </p:cNvSpPr>
              <p:nvPr/>
            </p:nvSpPr>
            <p:spPr bwMode="auto">
              <a:xfrm flipH="1">
                <a:off x="3141" y="5211"/>
                <a:ext cx="469" cy="0"/>
              </a:xfrm>
              <a:prstGeom prst="line">
                <a:avLst/>
              </a:prstGeom>
              <a:noFill/>
              <a:ln w="19050">
                <a:solidFill>
                  <a:schemeClr val="tx1"/>
                </a:solidFill>
                <a:round/>
                <a:headEnd/>
                <a:tailEnd/>
              </a:ln>
            </p:spPr>
            <p:txBody>
              <a:bodyPr/>
              <a:lstStyle/>
              <a:p>
                <a:endParaRPr lang="en-US" dirty="0"/>
              </a:p>
            </p:txBody>
          </p:sp>
          <p:sp>
            <p:nvSpPr>
              <p:cNvPr id="23731" name="Line 21"/>
              <p:cNvSpPr>
                <a:spLocks noChangeAspect="1" noChangeShapeType="1"/>
              </p:cNvSpPr>
              <p:nvPr/>
            </p:nvSpPr>
            <p:spPr bwMode="auto">
              <a:xfrm>
                <a:off x="3362" y="5220"/>
                <a:ext cx="0" cy="211"/>
              </a:xfrm>
              <a:prstGeom prst="line">
                <a:avLst/>
              </a:prstGeom>
              <a:noFill/>
              <a:ln w="19050">
                <a:solidFill>
                  <a:schemeClr val="tx1"/>
                </a:solidFill>
                <a:round/>
                <a:headEnd/>
                <a:tailEnd/>
              </a:ln>
            </p:spPr>
            <p:txBody>
              <a:bodyPr/>
              <a:lstStyle/>
              <a:p>
                <a:endParaRPr lang="en-US" dirty="0"/>
              </a:p>
            </p:txBody>
          </p:sp>
        </p:grpSp>
        <p:sp>
          <p:nvSpPr>
            <p:cNvPr id="23680" name="Line 22"/>
            <p:cNvSpPr>
              <a:spLocks noChangeAspect="1" noChangeShapeType="1"/>
            </p:cNvSpPr>
            <p:nvPr/>
          </p:nvSpPr>
          <p:spPr bwMode="auto">
            <a:xfrm rot="5400000" flipH="1">
              <a:off x="1270" y="1796"/>
              <a:ext cx="195" cy="0"/>
            </a:xfrm>
            <a:prstGeom prst="line">
              <a:avLst/>
            </a:prstGeom>
            <a:noFill/>
            <a:ln w="19050">
              <a:solidFill>
                <a:srgbClr val="000000"/>
              </a:solidFill>
              <a:round/>
              <a:headEnd/>
              <a:tailEnd/>
            </a:ln>
          </p:spPr>
          <p:txBody>
            <a:bodyPr/>
            <a:lstStyle/>
            <a:p>
              <a:endParaRPr lang="en-US" dirty="0"/>
            </a:p>
          </p:txBody>
        </p:sp>
        <p:sp>
          <p:nvSpPr>
            <p:cNvPr id="23681" name="Line 23"/>
            <p:cNvSpPr>
              <a:spLocks noChangeAspect="1" noChangeShapeType="1"/>
            </p:cNvSpPr>
            <p:nvPr/>
          </p:nvSpPr>
          <p:spPr bwMode="auto">
            <a:xfrm rot="5400000" flipH="1">
              <a:off x="1374" y="1841"/>
              <a:ext cx="62" cy="70"/>
            </a:xfrm>
            <a:prstGeom prst="line">
              <a:avLst/>
            </a:prstGeom>
            <a:noFill/>
            <a:ln w="19050">
              <a:solidFill>
                <a:srgbClr val="000000"/>
              </a:solidFill>
              <a:round/>
              <a:headEnd/>
              <a:tailEnd/>
            </a:ln>
          </p:spPr>
          <p:txBody>
            <a:bodyPr/>
            <a:lstStyle/>
            <a:p>
              <a:endParaRPr lang="en-US" dirty="0"/>
            </a:p>
          </p:txBody>
        </p:sp>
        <p:sp>
          <p:nvSpPr>
            <p:cNvPr id="23682" name="Line 24"/>
            <p:cNvSpPr>
              <a:spLocks noChangeAspect="1" noChangeShapeType="1"/>
            </p:cNvSpPr>
            <p:nvPr/>
          </p:nvSpPr>
          <p:spPr bwMode="auto">
            <a:xfrm rot="5400000">
              <a:off x="1373" y="1680"/>
              <a:ext cx="63" cy="70"/>
            </a:xfrm>
            <a:prstGeom prst="line">
              <a:avLst/>
            </a:prstGeom>
            <a:noFill/>
            <a:ln w="19050">
              <a:solidFill>
                <a:srgbClr val="000000"/>
              </a:solidFill>
              <a:round/>
              <a:headEnd/>
              <a:tailEnd/>
            </a:ln>
          </p:spPr>
          <p:txBody>
            <a:bodyPr/>
            <a:lstStyle/>
            <a:p>
              <a:endParaRPr lang="en-US" dirty="0"/>
            </a:p>
          </p:txBody>
        </p:sp>
        <p:sp>
          <p:nvSpPr>
            <p:cNvPr id="23683" name="Line 25"/>
            <p:cNvSpPr>
              <a:spLocks noChangeAspect="1" noChangeShapeType="1"/>
            </p:cNvSpPr>
            <p:nvPr/>
          </p:nvSpPr>
          <p:spPr bwMode="auto">
            <a:xfrm rot="5400000" flipH="1">
              <a:off x="1247" y="1796"/>
              <a:ext cx="195" cy="0"/>
            </a:xfrm>
            <a:prstGeom prst="line">
              <a:avLst/>
            </a:prstGeom>
            <a:noFill/>
            <a:ln w="19050">
              <a:solidFill>
                <a:srgbClr val="000000"/>
              </a:solidFill>
              <a:round/>
              <a:headEnd/>
              <a:tailEnd/>
            </a:ln>
          </p:spPr>
          <p:txBody>
            <a:bodyPr/>
            <a:lstStyle/>
            <a:p>
              <a:endParaRPr lang="en-US" dirty="0"/>
            </a:p>
          </p:txBody>
        </p:sp>
        <p:sp>
          <p:nvSpPr>
            <p:cNvPr id="23684" name="Line 26"/>
            <p:cNvSpPr>
              <a:spLocks noChangeAspect="1" noChangeShapeType="1"/>
            </p:cNvSpPr>
            <p:nvPr/>
          </p:nvSpPr>
          <p:spPr bwMode="auto">
            <a:xfrm rot="5400000">
              <a:off x="1297" y="1746"/>
              <a:ext cx="0" cy="88"/>
            </a:xfrm>
            <a:prstGeom prst="line">
              <a:avLst/>
            </a:prstGeom>
            <a:noFill/>
            <a:ln w="19050">
              <a:solidFill>
                <a:srgbClr val="000000"/>
              </a:solidFill>
              <a:round/>
              <a:headEnd/>
              <a:tailEnd/>
            </a:ln>
          </p:spPr>
          <p:txBody>
            <a:bodyPr/>
            <a:lstStyle/>
            <a:p>
              <a:endParaRPr lang="en-US" dirty="0"/>
            </a:p>
          </p:txBody>
        </p:sp>
        <p:sp>
          <p:nvSpPr>
            <p:cNvPr id="23685" name="Oval 27"/>
            <p:cNvSpPr>
              <a:spLocks noChangeAspect="1" noChangeArrowheads="1"/>
            </p:cNvSpPr>
            <p:nvPr/>
          </p:nvSpPr>
          <p:spPr bwMode="auto">
            <a:xfrm>
              <a:off x="2066" y="1650"/>
              <a:ext cx="330" cy="308"/>
            </a:xfrm>
            <a:prstGeom prst="ellipse">
              <a:avLst/>
            </a:prstGeom>
            <a:solidFill>
              <a:srgbClr val="FFFFFF"/>
            </a:solidFill>
            <a:ln w="19050">
              <a:solidFill>
                <a:srgbClr val="000000"/>
              </a:solidFill>
              <a:round/>
              <a:headEnd/>
              <a:tailEnd/>
            </a:ln>
          </p:spPr>
          <p:txBody>
            <a:bodyPr/>
            <a:lstStyle/>
            <a:p>
              <a:pPr defTabSz="457200"/>
              <a:endParaRPr lang="en-US" dirty="0">
                <a:ea typeface="ＭＳ Ｐゴシック" pitchFamily="-107" charset="-128"/>
              </a:endParaRPr>
            </a:p>
          </p:txBody>
        </p:sp>
        <p:sp>
          <p:nvSpPr>
            <p:cNvPr id="23686" name="Rectangle 28"/>
            <p:cNvSpPr>
              <a:spLocks noChangeAspect="1" noChangeArrowheads="1"/>
            </p:cNvSpPr>
            <p:nvPr/>
          </p:nvSpPr>
          <p:spPr bwMode="auto">
            <a:xfrm>
              <a:off x="2194" y="1631"/>
              <a:ext cx="73" cy="19"/>
            </a:xfrm>
            <a:prstGeom prst="rect">
              <a:avLst/>
            </a:prstGeom>
            <a:solidFill>
              <a:srgbClr val="FFFFFF"/>
            </a:solidFill>
            <a:ln w="19050">
              <a:solidFill>
                <a:srgbClr val="000000"/>
              </a:solidFill>
              <a:miter lim="800000"/>
              <a:headEnd/>
              <a:tailEnd/>
            </a:ln>
          </p:spPr>
          <p:txBody>
            <a:bodyPr/>
            <a:lstStyle/>
            <a:p>
              <a:pPr defTabSz="457200"/>
              <a:endParaRPr lang="en-US" dirty="0">
                <a:ea typeface="ＭＳ Ｐゴシック" pitchFamily="-107" charset="-128"/>
              </a:endParaRPr>
            </a:p>
          </p:txBody>
        </p:sp>
        <p:sp>
          <p:nvSpPr>
            <p:cNvPr id="23687" name="Rectangle 29"/>
            <p:cNvSpPr>
              <a:spLocks noChangeAspect="1" noChangeArrowheads="1"/>
            </p:cNvSpPr>
            <p:nvPr/>
          </p:nvSpPr>
          <p:spPr bwMode="auto">
            <a:xfrm>
              <a:off x="2194" y="1958"/>
              <a:ext cx="73" cy="18"/>
            </a:xfrm>
            <a:prstGeom prst="rect">
              <a:avLst/>
            </a:prstGeom>
            <a:solidFill>
              <a:srgbClr val="FFFFFF"/>
            </a:solidFill>
            <a:ln w="19050">
              <a:solidFill>
                <a:srgbClr val="000000"/>
              </a:solidFill>
              <a:miter lim="800000"/>
              <a:headEnd/>
              <a:tailEnd/>
            </a:ln>
          </p:spPr>
          <p:txBody>
            <a:bodyPr/>
            <a:lstStyle/>
            <a:p>
              <a:pPr defTabSz="457200"/>
              <a:endParaRPr lang="en-US" dirty="0">
                <a:ea typeface="ＭＳ Ｐゴシック" pitchFamily="-107" charset="-128"/>
              </a:endParaRPr>
            </a:p>
          </p:txBody>
        </p:sp>
        <p:sp>
          <p:nvSpPr>
            <p:cNvPr id="23688" name="Line 30"/>
            <p:cNvSpPr>
              <a:spLocks noChangeAspect="1" noChangeShapeType="1"/>
            </p:cNvSpPr>
            <p:nvPr/>
          </p:nvSpPr>
          <p:spPr bwMode="auto">
            <a:xfrm>
              <a:off x="1739" y="1918"/>
              <a:ext cx="0" cy="267"/>
            </a:xfrm>
            <a:prstGeom prst="line">
              <a:avLst/>
            </a:prstGeom>
            <a:noFill/>
            <a:ln w="19050">
              <a:solidFill>
                <a:srgbClr val="000000"/>
              </a:solidFill>
              <a:round/>
              <a:headEnd/>
              <a:tailEnd/>
            </a:ln>
          </p:spPr>
          <p:txBody>
            <a:bodyPr/>
            <a:lstStyle/>
            <a:p>
              <a:endParaRPr lang="en-US" dirty="0"/>
            </a:p>
          </p:txBody>
        </p:sp>
        <p:sp>
          <p:nvSpPr>
            <p:cNvPr id="23689" name="Line 31"/>
            <p:cNvSpPr>
              <a:spLocks noChangeAspect="1" noChangeShapeType="1"/>
            </p:cNvSpPr>
            <p:nvPr/>
          </p:nvSpPr>
          <p:spPr bwMode="auto">
            <a:xfrm>
              <a:off x="1739" y="1315"/>
              <a:ext cx="0" cy="498"/>
            </a:xfrm>
            <a:prstGeom prst="line">
              <a:avLst/>
            </a:prstGeom>
            <a:noFill/>
            <a:ln w="19050">
              <a:solidFill>
                <a:srgbClr val="000000"/>
              </a:solidFill>
              <a:round/>
              <a:headEnd/>
              <a:tailEnd/>
            </a:ln>
          </p:spPr>
          <p:txBody>
            <a:bodyPr/>
            <a:lstStyle/>
            <a:p>
              <a:endParaRPr lang="en-US" dirty="0"/>
            </a:p>
          </p:txBody>
        </p:sp>
        <p:grpSp>
          <p:nvGrpSpPr>
            <p:cNvPr id="4" name="Group 32"/>
            <p:cNvGrpSpPr>
              <a:grpSpLocks noChangeAspect="1"/>
            </p:cNvGrpSpPr>
            <p:nvPr/>
          </p:nvGrpSpPr>
          <p:grpSpPr bwMode="auto">
            <a:xfrm flipH="1" flipV="1">
              <a:off x="1684" y="1818"/>
              <a:ext cx="106" cy="100"/>
              <a:chOff x="4438" y="4858"/>
              <a:chExt cx="406" cy="378"/>
            </a:xfrm>
          </p:grpSpPr>
          <p:sp>
            <p:nvSpPr>
              <p:cNvPr id="23723" name="Line 33"/>
              <p:cNvSpPr>
                <a:spLocks noChangeAspect="1" noChangeShapeType="1"/>
              </p:cNvSpPr>
              <p:nvPr/>
            </p:nvSpPr>
            <p:spPr bwMode="auto">
              <a:xfrm>
                <a:off x="4452" y="4858"/>
                <a:ext cx="378" cy="0"/>
              </a:xfrm>
              <a:prstGeom prst="line">
                <a:avLst/>
              </a:prstGeom>
              <a:noFill/>
              <a:ln w="19050">
                <a:solidFill>
                  <a:schemeClr val="tx1"/>
                </a:solidFill>
                <a:round/>
                <a:headEnd/>
                <a:tailEnd/>
              </a:ln>
            </p:spPr>
            <p:txBody>
              <a:bodyPr/>
              <a:lstStyle/>
              <a:p>
                <a:endParaRPr lang="en-US" dirty="0"/>
              </a:p>
            </p:txBody>
          </p:sp>
          <p:sp>
            <p:nvSpPr>
              <p:cNvPr id="23724" name="Line 34"/>
              <p:cNvSpPr>
                <a:spLocks noChangeAspect="1" noChangeShapeType="1"/>
              </p:cNvSpPr>
              <p:nvPr/>
            </p:nvSpPr>
            <p:spPr bwMode="auto">
              <a:xfrm>
                <a:off x="4438" y="4858"/>
                <a:ext cx="210" cy="378"/>
              </a:xfrm>
              <a:prstGeom prst="line">
                <a:avLst/>
              </a:prstGeom>
              <a:noFill/>
              <a:ln w="19050">
                <a:solidFill>
                  <a:schemeClr val="tx1"/>
                </a:solidFill>
                <a:round/>
                <a:headEnd/>
                <a:tailEnd/>
              </a:ln>
            </p:spPr>
            <p:txBody>
              <a:bodyPr/>
              <a:lstStyle/>
              <a:p>
                <a:endParaRPr lang="en-US" dirty="0"/>
              </a:p>
            </p:txBody>
          </p:sp>
          <p:sp>
            <p:nvSpPr>
              <p:cNvPr id="23725" name="Line 35"/>
              <p:cNvSpPr>
                <a:spLocks noChangeAspect="1" noChangeShapeType="1"/>
              </p:cNvSpPr>
              <p:nvPr/>
            </p:nvSpPr>
            <p:spPr bwMode="auto">
              <a:xfrm flipH="1">
                <a:off x="4634" y="4858"/>
                <a:ext cx="210" cy="378"/>
              </a:xfrm>
              <a:prstGeom prst="line">
                <a:avLst/>
              </a:prstGeom>
              <a:noFill/>
              <a:ln w="19050">
                <a:solidFill>
                  <a:schemeClr val="tx1"/>
                </a:solidFill>
                <a:round/>
                <a:headEnd/>
                <a:tailEnd/>
              </a:ln>
            </p:spPr>
            <p:txBody>
              <a:bodyPr/>
              <a:lstStyle/>
              <a:p>
                <a:endParaRPr lang="en-US" dirty="0"/>
              </a:p>
            </p:txBody>
          </p:sp>
          <p:sp>
            <p:nvSpPr>
              <p:cNvPr id="23726" name="Line 36"/>
              <p:cNvSpPr>
                <a:spLocks noChangeAspect="1" noChangeShapeType="1"/>
              </p:cNvSpPr>
              <p:nvPr/>
            </p:nvSpPr>
            <p:spPr bwMode="auto">
              <a:xfrm>
                <a:off x="4452" y="5236"/>
                <a:ext cx="392" cy="0"/>
              </a:xfrm>
              <a:prstGeom prst="line">
                <a:avLst/>
              </a:prstGeom>
              <a:noFill/>
              <a:ln w="19050">
                <a:solidFill>
                  <a:schemeClr val="tx1"/>
                </a:solidFill>
                <a:round/>
                <a:headEnd/>
                <a:tailEnd/>
              </a:ln>
            </p:spPr>
            <p:txBody>
              <a:bodyPr/>
              <a:lstStyle/>
              <a:p>
                <a:endParaRPr lang="en-US" dirty="0"/>
              </a:p>
            </p:txBody>
          </p:sp>
        </p:grpSp>
        <p:sp>
          <p:nvSpPr>
            <p:cNvPr id="23691" name="Line 37"/>
            <p:cNvSpPr>
              <a:spLocks noChangeAspect="1" noChangeShapeType="1"/>
            </p:cNvSpPr>
            <p:nvPr/>
          </p:nvSpPr>
          <p:spPr bwMode="auto">
            <a:xfrm>
              <a:off x="1741" y="772"/>
              <a:ext cx="0" cy="440"/>
            </a:xfrm>
            <a:prstGeom prst="line">
              <a:avLst/>
            </a:prstGeom>
            <a:noFill/>
            <a:ln w="19050">
              <a:solidFill>
                <a:srgbClr val="000000"/>
              </a:solidFill>
              <a:round/>
              <a:headEnd/>
              <a:tailEnd/>
            </a:ln>
          </p:spPr>
          <p:txBody>
            <a:bodyPr/>
            <a:lstStyle/>
            <a:p>
              <a:endParaRPr lang="en-US" dirty="0"/>
            </a:p>
          </p:txBody>
        </p:sp>
        <p:sp>
          <p:nvSpPr>
            <p:cNvPr id="23692" name="Line 38"/>
            <p:cNvSpPr>
              <a:spLocks noChangeAspect="1" noChangeShapeType="1"/>
            </p:cNvSpPr>
            <p:nvPr/>
          </p:nvSpPr>
          <p:spPr bwMode="auto">
            <a:xfrm flipH="1" flipV="1">
              <a:off x="1690" y="1315"/>
              <a:ext cx="99" cy="0"/>
            </a:xfrm>
            <a:prstGeom prst="line">
              <a:avLst/>
            </a:prstGeom>
            <a:noFill/>
            <a:ln w="19050">
              <a:solidFill>
                <a:srgbClr val="000000"/>
              </a:solidFill>
              <a:round/>
              <a:headEnd/>
              <a:tailEnd/>
            </a:ln>
          </p:spPr>
          <p:txBody>
            <a:bodyPr/>
            <a:lstStyle/>
            <a:p>
              <a:endParaRPr lang="en-US" dirty="0"/>
            </a:p>
          </p:txBody>
        </p:sp>
        <p:sp>
          <p:nvSpPr>
            <p:cNvPr id="23693" name="Line 39"/>
            <p:cNvSpPr>
              <a:spLocks noChangeAspect="1" noChangeShapeType="1"/>
            </p:cNvSpPr>
            <p:nvPr/>
          </p:nvSpPr>
          <p:spPr bwMode="auto">
            <a:xfrm flipH="1" flipV="1">
              <a:off x="1738" y="1216"/>
              <a:ext cx="54" cy="99"/>
            </a:xfrm>
            <a:prstGeom prst="line">
              <a:avLst/>
            </a:prstGeom>
            <a:noFill/>
            <a:ln w="19050">
              <a:solidFill>
                <a:srgbClr val="000000"/>
              </a:solidFill>
              <a:round/>
              <a:headEnd/>
              <a:tailEnd/>
            </a:ln>
          </p:spPr>
          <p:txBody>
            <a:bodyPr/>
            <a:lstStyle/>
            <a:p>
              <a:endParaRPr lang="en-US" dirty="0"/>
            </a:p>
          </p:txBody>
        </p:sp>
        <p:sp>
          <p:nvSpPr>
            <p:cNvPr id="23694" name="Line 40"/>
            <p:cNvSpPr>
              <a:spLocks noChangeAspect="1" noChangeShapeType="1"/>
            </p:cNvSpPr>
            <p:nvPr/>
          </p:nvSpPr>
          <p:spPr bwMode="auto">
            <a:xfrm flipV="1">
              <a:off x="1686" y="1216"/>
              <a:ext cx="55" cy="99"/>
            </a:xfrm>
            <a:prstGeom prst="line">
              <a:avLst/>
            </a:prstGeom>
            <a:noFill/>
            <a:ln w="19050">
              <a:solidFill>
                <a:srgbClr val="000000"/>
              </a:solidFill>
              <a:round/>
              <a:headEnd/>
              <a:tailEnd/>
            </a:ln>
          </p:spPr>
          <p:txBody>
            <a:bodyPr/>
            <a:lstStyle/>
            <a:p>
              <a:endParaRPr lang="en-US" dirty="0"/>
            </a:p>
          </p:txBody>
        </p:sp>
        <p:sp>
          <p:nvSpPr>
            <p:cNvPr id="23695" name="Line 41"/>
            <p:cNvSpPr>
              <a:spLocks noChangeAspect="1" noChangeShapeType="1"/>
            </p:cNvSpPr>
            <p:nvPr/>
          </p:nvSpPr>
          <p:spPr bwMode="auto">
            <a:xfrm flipH="1" flipV="1">
              <a:off x="1686" y="1216"/>
              <a:ext cx="103" cy="0"/>
            </a:xfrm>
            <a:prstGeom prst="line">
              <a:avLst/>
            </a:prstGeom>
            <a:noFill/>
            <a:ln w="19050">
              <a:solidFill>
                <a:srgbClr val="000000"/>
              </a:solidFill>
              <a:round/>
              <a:headEnd/>
              <a:tailEnd/>
            </a:ln>
          </p:spPr>
          <p:txBody>
            <a:bodyPr/>
            <a:lstStyle/>
            <a:p>
              <a:endParaRPr lang="en-US" dirty="0"/>
            </a:p>
          </p:txBody>
        </p:sp>
        <p:sp>
          <p:nvSpPr>
            <p:cNvPr id="23696" name="Line 42"/>
            <p:cNvSpPr>
              <a:spLocks noChangeAspect="1" noChangeShapeType="1"/>
            </p:cNvSpPr>
            <p:nvPr/>
          </p:nvSpPr>
          <p:spPr bwMode="auto">
            <a:xfrm flipH="1">
              <a:off x="1446" y="1491"/>
              <a:ext cx="778" cy="0"/>
            </a:xfrm>
            <a:prstGeom prst="line">
              <a:avLst/>
            </a:prstGeom>
            <a:noFill/>
            <a:ln w="19050">
              <a:solidFill>
                <a:srgbClr val="000000"/>
              </a:solidFill>
              <a:round/>
              <a:headEnd/>
              <a:tailEnd/>
            </a:ln>
          </p:spPr>
          <p:txBody>
            <a:bodyPr/>
            <a:lstStyle/>
            <a:p>
              <a:endParaRPr lang="en-US" dirty="0"/>
            </a:p>
          </p:txBody>
        </p:sp>
        <p:sp>
          <p:nvSpPr>
            <p:cNvPr id="23697" name="Line 43"/>
            <p:cNvSpPr>
              <a:spLocks noChangeAspect="1" noChangeShapeType="1"/>
            </p:cNvSpPr>
            <p:nvPr/>
          </p:nvSpPr>
          <p:spPr bwMode="auto">
            <a:xfrm>
              <a:off x="2224" y="1491"/>
              <a:ext cx="0" cy="140"/>
            </a:xfrm>
            <a:prstGeom prst="line">
              <a:avLst/>
            </a:prstGeom>
            <a:noFill/>
            <a:ln w="19050">
              <a:solidFill>
                <a:srgbClr val="000000"/>
              </a:solidFill>
              <a:round/>
              <a:headEnd/>
              <a:tailEnd/>
            </a:ln>
          </p:spPr>
          <p:txBody>
            <a:bodyPr/>
            <a:lstStyle/>
            <a:p>
              <a:endParaRPr lang="en-US" dirty="0"/>
            </a:p>
          </p:txBody>
        </p:sp>
        <p:sp>
          <p:nvSpPr>
            <p:cNvPr id="23698" name="Line 44"/>
            <p:cNvSpPr>
              <a:spLocks noChangeAspect="1" noChangeShapeType="1"/>
            </p:cNvSpPr>
            <p:nvPr/>
          </p:nvSpPr>
          <p:spPr bwMode="auto">
            <a:xfrm>
              <a:off x="2229" y="1982"/>
              <a:ext cx="0" cy="199"/>
            </a:xfrm>
            <a:prstGeom prst="line">
              <a:avLst/>
            </a:prstGeom>
            <a:noFill/>
            <a:ln w="19050">
              <a:solidFill>
                <a:srgbClr val="000000"/>
              </a:solidFill>
              <a:round/>
              <a:headEnd/>
              <a:tailEnd/>
            </a:ln>
          </p:spPr>
          <p:txBody>
            <a:bodyPr/>
            <a:lstStyle/>
            <a:p>
              <a:endParaRPr lang="en-US" dirty="0"/>
            </a:p>
          </p:txBody>
        </p:sp>
        <p:sp>
          <p:nvSpPr>
            <p:cNvPr id="23699" name="Line 45"/>
            <p:cNvSpPr>
              <a:spLocks noChangeAspect="1" noChangeShapeType="1"/>
            </p:cNvSpPr>
            <p:nvPr/>
          </p:nvSpPr>
          <p:spPr bwMode="auto">
            <a:xfrm flipH="1">
              <a:off x="780" y="2186"/>
              <a:ext cx="1438" cy="0"/>
            </a:xfrm>
            <a:prstGeom prst="line">
              <a:avLst/>
            </a:prstGeom>
            <a:noFill/>
            <a:ln w="19050">
              <a:solidFill>
                <a:srgbClr val="000000"/>
              </a:solidFill>
              <a:round/>
              <a:headEnd/>
              <a:tailEnd/>
            </a:ln>
          </p:spPr>
          <p:txBody>
            <a:bodyPr/>
            <a:lstStyle/>
            <a:p>
              <a:endParaRPr lang="en-US" dirty="0"/>
            </a:p>
          </p:txBody>
        </p:sp>
        <p:sp>
          <p:nvSpPr>
            <p:cNvPr id="23700" name="Line 46"/>
            <p:cNvSpPr>
              <a:spLocks noChangeAspect="1" noChangeShapeType="1"/>
            </p:cNvSpPr>
            <p:nvPr/>
          </p:nvSpPr>
          <p:spPr bwMode="auto">
            <a:xfrm>
              <a:off x="1441" y="1257"/>
              <a:ext cx="0" cy="426"/>
            </a:xfrm>
            <a:prstGeom prst="line">
              <a:avLst/>
            </a:prstGeom>
            <a:noFill/>
            <a:ln w="19050">
              <a:solidFill>
                <a:srgbClr val="000000"/>
              </a:solidFill>
              <a:round/>
              <a:headEnd/>
              <a:tailEnd/>
            </a:ln>
          </p:spPr>
          <p:txBody>
            <a:bodyPr/>
            <a:lstStyle/>
            <a:p>
              <a:endParaRPr lang="en-US" dirty="0"/>
            </a:p>
          </p:txBody>
        </p:sp>
        <p:sp>
          <p:nvSpPr>
            <p:cNvPr id="23701" name="Line 47"/>
            <p:cNvSpPr>
              <a:spLocks noChangeAspect="1" noChangeShapeType="1"/>
            </p:cNvSpPr>
            <p:nvPr/>
          </p:nvSpPr>
          <p:spPr bwMode="auto">
            <a:xfrm>
              <a:off x="1446" y="1906"/>
              <a:ext cx="0" cy="280"/>
            </a:xfrm>
            <a:prstGeom prst="line">
              <a:avLst/>
            </a:prstGeom>
            <a:noFill/>
            <a:ln w="19050">
              <a:solidFill>
                <a:srgbClr val="000000"/>
              </a:solidFill>
              <a:round/>
              <a:headEnd/>
              <a:tailEnd/>
            </a:ln>
          </p:spPr>
          <p:txBody>
            <a:bodyPr/>
            <a:lstStyle/>
            <a:p>
              <a:endParaRPr lang="en-US" dirty="0"/>
            </a:p>
          </p:txBody>
        </p:sp>
        <p:sp>
          <p:nvSpPr>
            <p:cNvPr id="23702" name="Line 48"/>
            <p:cNvSpPr>
              <a:spLocks noChangeAspect="1" noChangeShapeType="1"/>
            </p:cNvSpPr>
            <p:nvPr/>
          </p:nvSpPr>
          <p:spPr bwMode="auto">
            <a:xfrm>
              <a:off x="1441" y="772"/>
              <a:ext cx="0" cy="246"/>
            </a:xfrm>
            <a:prstGeom prst="line">
              <a:avLst/>
            </a:prstGeom>
            <a:noFill/>
            <a:ln w="19050">
              <a:solidFill>
                <a:srgbClr val="000000"/>
              </a:solidFill>
              <a:round/>
              <a:headEnd/>
              <a:tailEnd/>
            </a:ln>
          </p:spPr>
          <p:txBody>
            <a:bodyPr/>
            <a:lstStyle/>
            <a:p>
              <a:endParaRPr lang="en-US" dirty="0"/>
            </a:p>
          </p:txBody>
        </p:sp>
        <p:sp>
          <p:nvSpPr>
            <p:cNvPr id="23703" name="Line 49"/>
            <p:cNvSpPr>
              <a:spLocks noChangeAspect="1" noChangeShapeType="1"/>
            </p:cNvSpPr>
            <p:nvPr/>
          </p:nvSpPr>
          <p:spPr bwMode="auto">
            <a:xfrm flipH="1">
              <a:off x="745" y="772"/>
              <a:ext cx="999" cy="0"/>
            </a:xfrm>
            <a:prstGeom prst="line">
              <a:avLst/>
            </a:prstGeom>
            <a:noFill/>
            <a:ln w="19050">
              <a:solidFill>
                <a:srgbClr val="000000"/>
              </a:solidFill>
              <a:round/>
              <a:headEnd/>
              <a:tailEnd/>
            </a:ln>
          </p:spPr>
          <p:txBody>
            <a:bodyPr/>
            <a:lstStyle/>
            <a:p>
              <a:endParaRPr lang="en-US" dirty="0"/>
            </a:p>
          </p:txBody>
        </p:sp>
        <p:sp>
          <p:nvSpPr>
            <p:cNvPr id="23704" name="Oval 50"/>
            <p:cNvSpPr>
              <a:spLocks noChangeAspect="1" noChangeArrowheads="1"/>
            </p:cNvSpPr>
            <p:nvPr/>
          </p:nvSpPr>
          <p:spPr bwMode="auto">
            <a:xfrm>
              <a:off x="716" y="754"/>
              <a:ext cx="22" cy="22"/>
            </a:xfrm>
            <a:prstGeom prst="ellipse">
              <a:avLst/>
            </a:prstGeom>
            <a:solidFill>
              <a:srgbClr val="FFFFFF"/>
            </a:solidFill>
            <a:ln w="19050">
              <a:solidFill>
                <a:srgbClr val="000000"/>
              </a:solidFill>
              <a:round/>
              <a:headEnd/>
              <a:tailEnd/>
            </a:ln>
          </p:spPr>
          <p:txBody>
            <a:bodyPr/>
            <a:lstStyle/>
            <a:p>
              <a:pPr defTabSz="457200"/>
              <a:endParaRPr lang="en-US" dirty="0">
                <a:ea typeface="ＭＳ Ｐゴシック" pitchFamily="-107" charset="-128"/>
              </a:endParaRPr>
            </a:p>
          </p:txBody>
        </p:sp>
        <p:sp>
          <p:nvSpPr>
            <p:cNvPr id="23705" name="Oval 51"/>
            <p:cNvSpPr>
              <a:spLocks noChangeAspect="1" noChangeArrowheads="1"/>
            </p:cNvSpPr>
            <p:nvPr/>
          </p:nvSpPr>
          <p:spPr bwMode="auto">
            <a:xfrm>
              <a:off x="769" y="2169"/>
              <a:ext cx="22" cy="22"/>
            </a:xfrm>
            <a:prstGeom prst="ellipse">
              <a:avLst/>
            </a:prstGeom>
            <a:solidFill>
              <a:srgbClr val="FFFFFF"/>
            </a:solidFill>
            <a:ln w="19050">
              <a:solidFill>
                <a:srgbClr val="000000"/>
              </a:solidFill>
              <a:round/>
              <a:headEnd/>
              <a:tailEnd/>
            </a:ln>
          </p:spPr>
          <p:txBody>
            <a:bodyPr/>
            <a:lstStyle/>
            <a:p>
              <a:pPr defTabSz="457200"/>
              <a:endParaRPr lang="en-US" dirty="0">
                <a:ea typeface="ＭＳ Ｐゴシック" pitchFamily="-107" charset="-128"/>
              </a:endParaRPr>
            </a:p>
          </p:txBody>
        </p:sp>
        <p:sp>
          <p:nvSpPr>
            <p:cNvPr id="23706" name="Line 52"/>
            <p:cNvSpPr>
              <a:spLocks noChangeAspect="1" noChangeShapeType="1"/>
            </p:cNvSpPr>
            <p:nvPr/>
          </p:nvSpPr>
          <p:spPr bwMode="auto">
            <a:xfrm>
              <a:off x="932" y="1403"/>
              <a:ext cx="182" cy="0"/>
            </a:xfrm>
            <a:prstGeom prst="line">
              <a:avLst/>
            </a:prstGeom>
            <a:noFill/>
            <a:ln w="19050">
              <a:solidFill>
                <a:srgbClr val="000000"/>
              </a:solidFill>
              <a:round/>
              <a:headEnd/>
              <a:tailEnd/>
            </a:ln>
          </p:spPr>
          <p:txBody>
            <a:bodyPr/>
            <a:lstStyle/>
            <a:p>
              <a:endParaRPr lang="en-US" dirty="0"/>
            </a:p>
          </p:txBody>
        </p:sp>
        <p:sp>
          <p:nvSpPr>
            <p:cNvPr id="23707" name="Line 53"/>
            <p:cNvSpPr>
              <a:spLocks noChangeAspect="1" noChangeShapeType="1"/>
            </p:cNvSpPr>
            <p:nvPr/>
          </p:nvSpPr>
          <p:spPr bwMode="auto">
            <a:xfrm>
              <a:off x="932" y="1444"/>
              <a:ext cx="182" cy="0"/>
            </a:xfrm>
            <a:prstGeom prst="line">
              <a:avLst/>
            </a:prstGeom>
            <a:noFill/>
            <a:ln w="19050">
              <a:solidFill>
                <a:srgbClr val="000000"/>
              </a:solidFill>
              <a:round/>
              <a:headEnd/>
              <a:tailEnd/>
            </a:ln>
          </p:spPr>
          <p:txBody>
            <a:bodyPr/>
            <a:lstStyle/>
            <a:p>
              <a:endParaRPr lang="en-US" dirty="0"/>
            </a:p>
          </p:txBody>
        </p:sp>
        <p:sp>
          <p:nvSpPr>
            <p:cNvPr id="23708" name="Line 54"/>
            <p:cNvSpPr>
              <a:spLocks noChangeAspect="1" noChangeShapeType="1"/>
            </p:cNvSpPr>
            <p:nvPr/>
          </p:nvSpPr>
          <p:spPr bwMode="auto">
            <a:xfrm>
              <a:off x="1019" y="772"/>
              <a:ext cx="0" cy="625"/>
            </a:xfrm>
            <a:prstGeom prst="line">
              <a:avLst/>
            </a:prstGeom>
            <a:noFill/>
            <a:ln w="19050">
              <a:solidFill>
                <a:srgbClr val="000000"/>
              </a:solidFill>
              <a:round/>
              <a:headEnd/>
              <a:tailEnd/>
            </a:ln>
          </p:spPr>
          <p:txBody>
            <a:bodyPr/>
            <a:lstStyle/>
            <a:p>
              <a:endParaRPr lang="en-US" dirty="0"/>
            </a:p>
          </p:txBody>
        </p:sp>
        <p:sp>
          <p:nvSpPr>
            <p:cNvPr id="23709" name="Line 55"/>
            <p:cNvSpPr>
              <a:spLocks noChangeAspect="1" noChangeShapeType="1"/>
            </p:cNvSpPr>
            <p:nvPr/>
          </p:nvSpPr>
          <p:spPr bwMode="auto">
            <a:xfrm>
              <a:off x="1019" y="1449"/>
              <a:ext cx="0" cy="737"/>
            </a:xfrm>
            <a:prstGeom prst="line">
              <a:avLst/>
            </a:prstGeom>
            <a:noFill/>
            <a:ln w="19050">
              <a:solidFill>
                <a:srgbClr val="000000"/>
              </a:solidFill>
              <a:round/>
              <a:headEnd/>
              <a:tailEnd/>
            </a:ln>
          </p:spPr>
          <p:txBody>
            <a:bodyPr/>
            <a:lstStyle/>
            <a:p>
              <a:endParaRPr lang="en-US" dirty="0"/>
            </a:p>
          </p:txBody>
        </p:sp>
        <p:sp>
          <p:nvSpPr>
            <p:cNvPr id="23710" name="Oval 56"/>
            <p:cNvSpPr>
              <a:spLocks noChangeAspect="1" noChangeArrowheads="1"/>
            </p:cNvSpPr>
            <p:nvPr/>
          </p:nvSpPr>
          <p:spPr bwMode="auto">
            <a:xfrm>
              <a:off x="1417" y="1467"/>
              <a:ext cx="35" cy="35"/>
            </a:xfrm>
            <a:prstGeom prst="ellipse">
              <a:avLst/>
            </a:prstGeom>
            <a:solidFill>
              <a:srgbClr val="000000"/>
            </a:solidFill>
            <a:ln w="19050">
              <a:solidFill>
                <a:srgbClr val="000000"/>
              </a:solidFill>
              <a:round/>
              <a:headEnd/>
              <a:tailEnd/>
            </a:ln>
          </p:spPr>
          <p:txBody>
            <a:bodyPr/>
            <a:lstStyle/>
            <a:p>
              <a:pPr defTabSz="457200"/>
              <a:endParaRPr lang="en-US" dirty="0">
                <a:ea typeface="ＭＳ Ｐゴシック" pitchFamily="-107" charset="-128"/>
              </a:endParaRPr>
            </a:p>
          </p:txBody>
        </p:sp>
        <p:sp>
          <p:nvSpPr>
            <p:cNvPr id="23711" name="Oval 57"/>
            <p:cNvSpPr>
              <a:spLocks noChangeAspect="1" noChangeArrowheads="1"/>
            </p:cNvSpPr>
            <p:nvPr/>
          </p:nvSpPr>
          <p:spPr bwMode="auto">
            <a:xfrm>
              <a:off x="1721" y="1473"/>
              <a:ext cx="36" cy="35"/>
            </a:xfrm>
            <a:prstGeom prst="ellipse">
              <a:avLst/>
            </a:prstGeom>
            <a:solidFill>
              <a:srgbClr val="000000"/>
            </a:solidFill>
            <a:ln w="19050">
              <a:solidFill>
                <a:srgbClr val="000000"/>
              </a:solidFill>
              <a:round/>
              <a:headEnd/>
              <a:tailEnd/>
            </a:ln>
          </p:spPr>
          <p:txBody>
            <a:bodyPr/>
            <a:lstStyle/>
            <a:p>
              <a:pPr defTabSz="457200"/>
              <a:endParaRPr lang="en-US" dirty="0">
                <a:ea typeface="ＭＳ Ｐゴシック" pitchFamily="-107" charset="-128"/>
              </a:endParaRPr>
            </a:p>
          </p:txBody>
        </p:sp>
        <p:grpSp>
          <p:nvGrpSpPr>
            <p:cNvPr id="5" name="Group 58"/>
            <p:cNvGrpSpPr>
              <a:grpSpLocks noChangeAspect="1"/>
            </p:cNvGrpSpPr>
            <p:nvPr/>
          </p:nvGrpSpPr>
          <p:grpSpPr bwMode="auto">
            <a:xfrm>
              <a:off x="1388" y="1853"/>
              <a:ext cx="39" cy="39"/>
              <a:chOff x="7476" y="4886"/>
              <a:chExt cx="56" cy="56"/>
            </a:xfrm>
          </p:grpSpPr>
          <p:sp>
            <p:nvSpPr>
              <p:cNvPr id="23721" name="Line 59"/>
              <p:cNvSpPr>
                <a:spLocks noChangeAspect="1" noChangeShapeType="1"/>
              </p:cNvSpPr>
              <p:nvPr/>
            </p:nvSpPr>
            <p:spPr bwMode="auto">
              <a:xfrm>
                <a:off x="7518" y="4886"/>
                <a:ext cx="14" cy="56"/>
              </a:xfrm>
              <a:prstGeom prst="line">
                <a:avLst/>
              </a:prstGeom>
              <a:noFill/>
              <a:ln w="19050">
                <a:solidFill>
                  <a:srgbClr val="000000"/>
                </a:solidFill>
                <a:round/>
                <a:headEnd/>
                <a:tailEnd/>
              </a:ln>
            </p:spPr>
            <p:txBody>
              <a:bodyPr/>
              <a:lstStyle/>
              <a:p>
                <a:endParaRPr lang="en-US" dirty="0"/>
              </a:p>
            </p:txBody>
          </p:sp>
          <p:sp>
            <p:nvSpPr>
              <p:cNvPr id="23722" name="Line 60"/>
              <p:cNvSpPr>
                <a:spLocks noChangeAspect="1" noChangeShapeType="1"/>
              </p:cNvSpPr>
              <p:nvPr/>
            </p:nvSpPr>
            <p:spPr bwMode="auto">
              <a:xfrm flipH="1" flipV="1">
                <a:off x="7476" y="4928"/>
                <a:ext cx="56" cy="14"/>
              </a:xfrm>
              <a:prstGeom prst="line">
                <a:avLst/>
              </a:prstGeom>
              <a:noFill/>
              <a:ln w="19050">
                <a:solidFill>
                  <a:srgbClr val="000000"/>
                </a:solidFill>
                <a:round/>
                <a:headEnd/>
                <a:tailEnd/>
              </a:ln>
            </p:spPr>
            <p:txBody>
              <a:bodyPr/>
              <a:lstStyle/>
              <a:p>
                <a:endParaRPr lang="en-US" dirty="0"/>
              </a:p>
            </p:txBody>
          </p:sp>
        </p:grpSp>
        <p:grpSp>
          <p:nvGrpSpPr>
            <p:cNvPr id="6" name="Group 61"/>
            <p:cNvGrpSpPr>
              <a:grpSpLocks noChangeAspect="1"/>
            </p:cNvGrpSpPr>
            <p:nvPr/>
          </p:nvGrpSpPr>
          <p:grpSpPr bwMode="auto">
            <a:xfrm>
              <a:off x="1378" y="1190"/>
              <a:ext cx="40" cy="40"/>
              <a:chOff x="7476" y="4886"/>
              <a:chExt cx="56" cy="56"/>
            </a:xfrm>
          </p:grpSpPr>
          <p:sp>
            <p:nvSpPr>
              <p:cNvPr id="23719" name="Line 62"/>
              <p:cNvSpPr>
                <a:spLocks noChangeAspect="1" noChangeShapeType="1"/>
              </p:cNvSpPr>
              <p:nvPr/>
            </p:nvSpPr>
            <p:spPr bwMode="auto">
              <a:xfrm>
                <a:off x="7518" y="4886"/>
                <a:ext cx="14" cy="56"/>
              </a:xfrm>
              <a:prstGeom prst="line">
                <a:avLst/>
              </a:prstGeom>
              <a:noFill/>
              <a:ln w="19050">
                <a:solidFill>
                  <a:schemeClr val="tx1"/>
                </a:solidFill>
                <a:round/>
                <a:headEnd/>
                <a:tailEnd/>
              </a:ln>
            </p:spPr>
            <p:txBody>
              <a:bodyPr/>
              <a:lstStyle/>
              <a:p>
                <a:endParaRPr lang="en-US" dirty="0"/>
              </a:p>
            </p:txBody>
          </p:sp>
          <p:sp>
            <p:nvSpPr>
              <p:cNvPr id="23720" name="Line 63"/>
              <p:cNvSpPr>
                <a:spLocks noChangeAspect="1" noChangeShapeType="1"/>
              </p:cNvSpPr>
              <p:nvPr/>
            </p:nvSpPr>
            <p:spPr bwMode="auto">
              <a:xfrm flipH="1" flipV="1">
                <a:off x="7476" y="4928"/>
                <a:ext cx="56" cy="14"/>
              </a:xfrm>
              <a:prstGeom prst="line">
                <a:avLst/>
              </a:prstGeom>
              <a:noFill/>
              <a:ln w="19050">
                <a:solidFill>
                  <a:schemeClr val="tx1"/>
                </a:solidFill>
                <a:round/>
                <a:headEnd/>
                <a:tailEnd/>
              </a:ln>
            </p:spPr>
            <p:txBody>
              <a:bodyPr/>
              <a:lstStyle/>
              <a:p>
                <a:endParaRPr lang="en-US" dirty="0"/>
              </a:p>
            </p:txBody>
          </p:sp>
        </p:grpSp>
        <p:sp>
          <p:nvSpPr>
            <p:cNvPr id="23714" name="Text Box 64"/>
            <p:cNvSpPr txBox="1">
              <a:spLocks noChangeArrowheads="1"/>
            </p:cNvSpPr>
            <p:nvPr/>
          </p:nvSpPr>
          <p:spPr bwMode="auto">
            <a:xfrm>
              <a:off x="1882" y="1525"/>
              <a:ext cx="283" cy="504"/>
            </a:xfrm>
            <a:prstGeom prst="rect">
              <a:avLst/>
            </a:prstGeom>
            <a:noFill/>
            <a:ln w="19050">
              <a:noFill/>
              <a:miter lim="800000"/>
              <a:headEnd/>
              <a:tailEnd/>
            </a:ln>
          </p:spPr>
          <p:txBody>
            <a:bodyPr/>
            <a:lstStyle/>
            <a:p>
              <a:pPr defTabSz="457200"/>
              <a:r>
                <a:rPr lang="en-US" sz="1200" dirty="0">
                  <a:latin typeface="Courier New" pitchFamily="49" charset="0"/>
                  <a:ea typeface="ＭＳ Ｐゴシック" pitchFamily="-107" charset="-128"/>
                </a:rPr>
                <a:t>+</a:t>
              </a:r>
            </a:p>
            <a:p>
              <a:pPr defTabSz="457200"/>
              <a:endParaRPr lang="en-US" sz="1200" dirty="0">
                <a:latin typeface="Courier New" pitchFamily="49" charset="0"/>
                <a:ea typeface="ＭＳ Ｐゴシック" pitchFamily="-107" charset="-128"/>
              </a:endParaRPr>
            </a:p>
            <a:p>
              <a:pPr defTabSz="457200"/>
              <a:r>
                <a:rPr lang="en-US" sz="1400" b="1" dirty="0" err="1">
                  <a:latin typeface="Courier New" pitchFamily="49" charset="0"/>
                  <a:ea typeface="ＭＳ Ｐゴシック" pitchFamily="-107" charset="-128"/>
                </a:rPr>
                <a:t>V</a:t>
              </a:r>
              <a:r>
                <a:rPr lang="en-US" sz="1400" b="1" baseline="-25000" dirty="0" err="1">
                  <a:latin typeface="Courier New" pitchFamily="49" charset="0"/>
                  <a:ea typeface="ＭＳ Ｐゴシック" pitchFamily="-107" charset="-128"/>
                </a:rPr>
                <a:t>a</a:t>
              </a:r>
              <a:endParaRPr lang="en-US" sz="1400" b="1" baseline="-25000">
                <a:latin typeface="Courier New" pitchFamily="49" charset="0"/>
                <a:ea typeface="ＭＳ Ｐゴシック" pitchFamily="-107" charset="-128"/>
              </a:endParaRPr>
            </a:p>
            <a:p>
              <a:pPr defTabSz="457200"/>
              <a:endParaRPr lang="en-US" sz="1200" b="1">
                <a:latin typeface="Courier New" pitchFamily="49" charset="0"/>
                <a:ea typeface="ＭＳ Ｐゴシック" pitchFamily="-107" charset="-128"/>
              </a:endParaRPr>
            </a:p>
            <a:p>
              <a:pPr defTabSz="457200"/>
              <a:r>
                <a:rPr lang="en-US" sz="1200">
                  <a:latin typeface="Courier New" pitchFamily="49" charset="0"/>
                  <a:ea typeface="ＭＳ Ｐゴシック" pitchFamily="-107" charset="-128"/>
                </a:rPr>
                <a:t>-</a:t>
              </a:r>
              <a:endParaRPr lang="en-US" b="1">
                <a:ea typeface="ＭＳ Ｐゴシック" pitchFamily="-107" charset="-128"/>
              </a:endParaRPr>
            </a:p>
          </p:txBody>
        </p:sp>
        <p:sp>
          <p:nvSpPr>
            <p:cNvPr id="23715" name="Text Box 66"/>
            <p:cNvSpPr txBox="1">
              <a:spLocks noChangeArrowheads="1"/>
            </p:cNvSpPr>
            <p:nvPr/>
          </p:nvSpPr>
          <p:spPr bwMode="auto">
            <a:xfrm>
              <a:off x="1724" y="1666"/>
              <a:ext cx="270" cy="141"/>
            </a:xfrm>
            <a:prstGeom prst="rect">
              <a:avLst/>
            </a:prstGeom>
            <a:noFill/>
            <a:ln w="19050">
              <a:noFill/>
              <a:miter lim="800000"/>
              <a:headEnd/>
              <a:tailEnd/>
            </a:ln>
          </p:spPr>
          <p:txBody>
            <a:bodyPr/>
            <a:lstStyle/>
            <a:p>
              <a:pPr defTabSz="457200"/>
              <a:r>
                <a:rPr lang="en-US" sz="1400" b="1">
                  <a:ea typeface="ＭＳ Ｐゴシック" pitchFamily="-107" charset="-128"/>
                </a:rPr>
                <a:t>D2</a:t>
              </a:r>
            </a:p>
          </p:txBody>
        </p:sp>
        <p:sp>
          <p:nvSpPr>
            <p:cNvPr id="23716" name="Text Box 73"/>
            <p:cNvSpPr txBox="1">
              <a:spLocks noChangeArrowheads="1"/>
            </p:cNvSpPr>
            <p:nvPr/>
          </p:nvSpPr>
          <p:spPr bwMode="auto">
            <a:xfrm>
              <a:off x="2060" y="1234"/>
              <a:ext cx="270" cy="141"/>
            </a:xfrm>
            <a:prstGeom prst="rect">
              <a:avLst/>
            </a:prstGeom>
            <a:noFill/>
            <a:ln w="19050">
              <a:noFill/>
              <a:miter lim="800000"/>
              <a:headEnd/>
              <a:tailEnd/>
            </a:ln>
          </p:spPr>
          <p:txBody>
            <a:bodyPr/>
            <a:lstStyle/>
            <a:p>
              <a:pPr defTabSz="457200"/>
              <a:r>
                <a:rPr lang="sr-Latn-CS" sz="1400"/>
                <a:t>I</a:t>
              </a:r>
              <a:r>
                <a:rPr lang="en-US" sz="1400" baseline="-25000">
                  <a:ea typeface="ＭＳ Ｐゴシック" pitchFamily="-107" charset="-128"/>
                </a:rPr>
                <a:t>a</a:t>
              </a:r>
              <a:endParaRPr lang="en-US" sz="1400" b="1">
                <a:ea typeface="ＭＳ Ｐゴシック" pitchFamily="-107" charset="-128"/>
              </a:endParaRPr>
            </a:p>
          </p:txBody>
        </p:sp>
        <p:sp>
          <p:nvSpPr>
            <p:cNvPr id="23717" name="Text Box 75"/>
            <p:cNvSpPr txBox="1">
              <a:spLocks noChangeArrowheads="1"/>
            </p:cNvSpPr>
            <p:nvPr/>
          </p:nvSpPr>
          <p:spPr bwMode="auto">
            <a:xfrm>
              <a:off x="521" y="890"/>
              <a:ext cx="271" cy="816"/>
            </a:xfrm>
            <a:prstGeom prst="rect">
              <a:avLst/>
            </a:prstGeom>
            <a:noFill/>
            <a:ln w="19050">
              <a:noFill/>
              <a:miter lim="800000"/>
              <a:headEnd/>
              <a:tailEnd/>
            </a:ln>
          </p:spPr>
          <p:txBody>
            <a:bodyPr/>
            <a:lstStyle/>
            <a:p>
              <a:pPr defTabSz="457200"/>
              <a:r>
                <a:rPr lang="en-US" sz="1400">
                  <a:ea typeface="ＭＳ Ｐゴシック" pitchFamily="-107" charset="-128"/>
                </a:rPr>
                <a:t>+</a:t>
              </a:r>
            </a:p>
            <a:p>
              <a:pPr defTabSz="457200"/>
              <a:endParaRPr lang="sr-Latn-CS" sz="1400"/>
            </a:p>
            <a:p>
              <a:pPr defTabSz="457200"/>
              <a:endParaRPr lang="sr-Latn-CS" sz="1400"/>
            </a:p>
            <a:p>
              <a:pPr defTabSz="457200"/>
              <a:endParaRPr lang="en-US" sz="1400"/>
            </a:p>
            <a:p>
              <a:pPr defTabSz="457200"/>
              <a:r>
                <a:rPr lang="en-US" sz="1400">
                  <a:ea typeface="ＭＳ Ｐゴシック" pitchFamily="-107" charset="-128"/>
                </a:rPr>
                <a:t>V</a:t>
              </a:r>
              <a:r>
                <a:rPr lang="en-US" sz="1400" baseline="-25000">
                  <a:ea typeface="ＭＳ Ｐゴシック" pitchFamily="-107" charset="-128"/>
                </a:rPr>
                <a:t>dc</a:t>
              </a:r>
              <a:endParaRPr lang="en-US" sz="1400">
                <a:ea typeface="ＭＳ Ｐゴシック" pitchFamily="-107" charset="-128"/>
              </a:endParaRPr>
            </a:p>
            <a:p>
              <a:pPr defTabSz="457200"/>
              <a:endParaRPr lang="sr-Latn-CS" sz="1400"/>
            </a:p>
            <a:p>
              <a:pPr defTabSz="457200"/>
              <a:endParaRPr lang="sr-Latn-CS" sz="1400"/>
            </a:p>
            <a:p>
              <a:pPr defTabSz="457200"/>
              <a:endParaRPr lang="en-US" sz="1400"/>
            </a:p>
            <a:p>
              <a:pPr defTabSz="457200"/>
              <a:r>
                <a:rPr lang="en-US" sz="1400">
                  <a:ea typeface="ＭＳ Ｐゴシック" pitchFamily="-107" charset="-128"/>
                  <a:sym typeface="Symbol" pitchFamily="18" charset="2"/>
                </a:rPr>
                <a:t></a:t>
              </a:r>
            </a:p>
          </p:txBody>
        </p:sp>
        <p:sp>
          <p:nvSpPr>
            <p:cNvPr id="23718" name="Line 108"/>
            <p:cNvSpPr>
              <a:spLocks noChangeShapeType="1"/>
            </p:cNvSpPr>
            <p:nvPr/>
          </p:nvSpPr>
          <p:spPr bwMode="auto">
            <a:xfrm>
              <a:off x="2018" y="1443"/>
              <a:ext cx="203" cy="0"/>
            </a:xfrm>
            <a:prstGeom prst="line">
              <a:avLst/>
            </a:prstGeom>
            <a:noFill/>
            <a:ln w="19050">
              <a:solidFill>
                <a:schemeClr val="tx1"/>
              </a:solidFill>
              <a:round/>
              <a:headEnd/>
              <a:tailEnd type="triangle" w="med" len="med"/>
            </a:ln>
          </p:spPr>
          <p:txBody>
            <a:bodyPr/>
            <a:lstStyle/>
            <a:p>
              <a:endParaRPr lang="en-US"/>
            </a:p>
          </p:txBody>
        </p:sp>
      </p:grpSp>
      <p:grpSp>
        <p:nvGrpSpPr>
          <p:cNvPr id="7" name="Group 211"/>
          <p:cNvGrpSpPr>
            <a:grpSpLocks/>
          </p:cNvGrpSpPr>
          <p:nvPr/>
        </p:nvGrpSpPr>
        <p:grpSpPr bwMode="auto">
          <a:xfrm>
            <a:off x="5287963" y="1052513"/>
            <a:ext cx="2846387" cy="2058987"/>
            <a:chOff x="3331" y="663"/>
            <a:chExt cx="1793" cy="1297"/>
          </a:xfrm>
        </p:grpSpPr>
        <p:sp>
          <p:nvSpPr>
            <p:cNvPr id="23669" name="Rectangle 7"/>
            <p:cNvSpPr>
              <a:spLocks noChangeAspect="1" noChangeArrowheads="1"/>
            </p:cNvSpPr>
            <p:nvPr/>
          </p:nvSpPr>
          <p:spPr bwMode="auto">
            <a:xfrm>
              <a:off x="3560" y="1026"/>
              <a:ext cx="1032" cy="312"/>
            </a:xfrm>
            <a:prstGeom prst="rect">
              <a:avLst/>
            </a:prstGeom>
            <a:solidFill>
              <a:srgbClr val="C0C0C0"/>
            </a:solidFill>
            <a:ln w="9525">
              <a:noFill/>
              <a:miter lim="800000"/>
              <a:headEnd/>
              <a:tailEnd/>
            </a:ln>
          </p:spPr>
          <p:txBody>
            <a:bodyPr/>
            <a:lstStyle/>
            <a:p>
              <a:pPr defTabSz="457200"/>
              <a:endParaRPr lang="en-US">
                <a:ea typeface="ＭＳ Ｐゴシック" pitchFamily="-107" charset="-128"/>
              </a:endParaRPr>
            </a:p>
          </p:txBody>
        </p:sp>
        <p:sp>
          <p:nvSpPr>
            <p:cNvPr id="23670" name="Line 8"/>
            <p:cNvSpPr>
              <a:spLocks noChangeAspect="1" noChangeShapeType="1"/>
            </p:cNvSpPr>
            <p:nvPr/>
          </p:nvSpPr>
          <p:spPr bwMode="auto">
            <a:xfrm flipV="1">
              <a:off x="4087" y="760"/>
              <a:ext cx="0" cy="1200"/>
            </a:xfrm>
            <a:prstGeom prst="line">
              <a:avLst/>
            </a:prstGeom>
            <a:noFill/>
            <a:ln w="9525">
              <a:solidFill>
                <a:srgbClr val="000000"/>
              </a:solidFill>
              <a:round/>
              <a:headEnd/>
              <a:tailEnd type="triangle" w="sm" len="sm"/>
            </a:ln>
          </p:spPr>
          <p:txBody>
            <a:bodyPr/>
            <a:lstStyle/>
            <a:p>
              <a:endParaRPr lang="en-US"/>
            </a:p>
          </p:txBody>
        </p:sp>
        <p:sp>
          <p:nvSpPr>
            <p:cNvPr id="23671" name="Line 9"/>
            <p:cNvSpPr>
              <a:spLocks noChangeAspect="1" noChangeShapeType="1"/>
            </p:cNvSpPr>
            <p:nvPr/>
          </p:nvSpPr>
          <p:spPr bwMode="auto">
            <a:xfrm>
              <a:off x="3331" y="1338"/>
              <a:ext cx="1536" cy="0"/>
            </a:xfrm>
            <a:prstGeom prst="line">
              <a:avLst/>
            </a:prstGeom>
            <a:noFill/>
            <a:ln w="9525">
              <a:solidFill>
                <a:srgbClr val="000000"/>
              </a:solidFill>
              <a:round/>
              <a:headEnd/>
              <a:tailEnd type="triangle" w="sm" len="sm"/>
            </a:ln>
          </p:spPr>
          <p:txBody>
            <a:bodyPr/>
            <a:lstStyle/>
            <a:p>
              <a:endParaRPr lang="en-US"/>
            </a:p>
          </p:txBody>
        </p:sp>
        <p:sp>
          <p:nvSpPr>
            <p:cNvPr id="23672" name="Text Box 13"/>
            <p:cNvSpPr txBox="1">
              <a:spLocks noChangeArrowheads="1"/>
            </p:cNvSpPr>
            <p:nvPr/>
          </p:nvSpPr>
          <p:spPr bwMode="auto">
            <a:xfrm>
              <a:off x="4195" y="1162"/>
              <a:ext cx="271" cy="141"/>
            </a:xfrm>
            <a:prstGeom prst="rect">
              <a:avLst/>
            </a:prstGeom>
            <a:noFill/>
            <a:ln w="9525">
              <a:noFill/>
              <a:miter lim="800000"/>
              <a:headEnd/>
              <a:tailEnd/>
            </a:ln>
          </p:spPr>
          <p:txBody>
            <a:bodyPr/>
            <a:lstStyle/>
            <a:p>
              <a:pPr defTabSz="457200"/>
              <a:r>
                <a:rPr lang="en-US" sz="1200" b="1">
                  <a:ea typeface="ＭＳ Ｐゴシック" pitchFamily="-107" charset="-128"/>
                </a:rPr>
                <a:t>Q1</a:t>
              </a:r>
              <a:endParaRPr lang="en-US" b="1">
                <a:ea typeface="ＭＳ Ｐゴシック" pitchFamily="-107" charset="-128"/>
              </a:endParaRPr>
            </a:p>
          </p:txBody>
        </p:sp>
        <p:sp>
          <p:nvSpPr>
            <p:cNvPr id="23673" name="Text Box 67"/>
            <p:cNvSpPr txBox="1">
              <a:spLocks noChangeArrowheads="1"/>
            </p:cNvSpPr>
            <p:nvPr/>
          </p:nvSpPr>
          <p:spPr bwMode="auto">
            <a:xfrm>
              <a:off x="3718" y="1143"/>
              <a:ext cx="271" cy="141"/>
            </a:xfrm>
            <a:prstGeom prst="rect">
              <a:avLst/>
            </a:prstGeom>
            <a:noFill/>
            <a:ln w="9525">
              <a:noFill/>
              <a:miter lim="800000"/>
              <a:headEnd/>
              <a:tailEnd/>
            </a:ln>
          </p:spPr>
          <p:txBody>
            <a:bodyPr/>
            <a:lstStyle/>
            <a:p>
              <a:pPr defTabSz="457200"/>
              <a:r>
                <a:rPr lang="en-US" sz="1200" b="1">
                  <a:ea typeface="ＭＳ Ｐゴシック" pitchFamily="-107" charset="-128"/>
                </a:rPr>
                <a:t>Q2</a:t>
              </a:r>
              <a:endParaRPr lang="en-US" b="1">
                <a:ea typeface="ＭＳ Ｐゴシック" pitchFamily="-107" charset="-128"/>
              </a:endParaRPr>
            </a:p>
          </p:txBody>
        </p:sp>
        <p:sp>
          <p:nvSpPr>
            <p:cNvPr id="23674" name="Text Box 69"/>
            <p:cNvSpPr txBox="1">
              <a:spLocks noChangeArrowheads="1"/>
            </p:cNvSpPr>
            <p:nvPr/>
          </p:nvSpPr>
          <p:spPr bwMode="auto">
            <a:xfrm>
              <a:off x="3814" y="663"/>
              <a:ext cx="384" cy="192"/>
            </a:xfrm>
            <a:prstGeom prst="rect">
              <a:avLst/>
            </a:prstGeom>
            <a:noFill/>
            <a:ln w="9525">
              <a:noFill/>
              <a:miter lim="800000"/>
              <a:headEnd/>
              <a:tailEnd/>
            </a:ln>
          </p:spPr>
          <p:txBody>
            <a:bodyPr/>
            <a:lstStyle/>
            <a:p>
              <a:pPr defTabSz="457200"/>
              <a:r>
                <a:rPr lang="en-US" sz="1400" b="1">
                  <a:ea typeface="ＭＳ Ｐゴシック" pitchFamily="-107" charset="-128"/>
                </a:rPr>
                <a:t>V</a:t>
              </a:r>
              <a:r>
                <a:rPr lang="en-US" sz="1400" b="1" baseline="-25000">
                  <a:ea typeface="ＭＳ Ｐゴシック" pitchFamily="-107" charset="-128"/>
                </a:rPr>
                <a:t>a</a:t>
              </a:r>
              <a:endParaRPr lang="en-US" sz="1400" b="1">
                <a:ea typeface="ＭＳ Ｐゴシック" pitchFamily="-107" charset="-128"/>
              </a:endParaRPr>
            </a:p>
          </p:txBody>
        </p:sp>
        <p:sp>
          <p:nvSpPr>
            <p:cNvPr id="23675" name="Text Box 71"/>
            <p:cNvSpPr txBox="1">
              <a:spLocks noChangeArrowheads="1"/>
            </p:cNvSpPr>
            <p:nvPr/>
          </p:nvSpPr>
          <p:spPr bwMode="auto">
            <a:xfrm>
              <a:off x="4740" y="1344"/>
              <a:ext cx="384" cy="192"/>
            </a:xfrm>
            <a:prstGeom prst="rect">
              <a:avLst/>
            </a:prstGeom>
            <a:noFill/>
            <a:ln w="9525">
              <a:noFill/>
              <a:miter lim="800000"/>
              <a:headEnd/>
              <a:tailEnd/>
            </a:ln>
          </p:spPr>
          <p:txBody>
            <a:bodyPr/>
            <a:lstStyle/>
            <a:p>
              <a:pPr defTabSz="457200"/>
              <a:r>
                <a:rPr lang="en-US" sz="1400" b="1">
                  <a:ea typeface="ＭＳ Ｐゴシック" pitchFamily="-107" charset="-128"/>
                </a:rPr>
                <a:t>I</a:t>
              </a:r>
              <a:r>
                <a:rPr lang="en-US" sz="1400" b="1" baseline="-25000">
                  <a:ea typeface="ＭＳ Ｐゴシック" pitchFamily="-107" charset="-128"/>
                </a:rPr>
                <a:t>a</a:t>
              </a:r>
              <a:endParaRPr lang="en-US" sz="1400" b="1">
                <a:ea typeface="ＭＳ Ｐゴシック" pitchFamily="-107" charset="-128"/>
              </a:endParaRPr>
            </a:p>
          </p:txBody>
        </p:sp>
      </p:grpSp>
      <p:sp>
        <p:nvSpPr>
          <p:cNvPr id="23558" name="Text Box 92"/>
          <p:cNvSpPr txBox="1">
            <a:spLocks noChangeArrowheads="1"/>
          </p:cNvSpPr>
          <p:nvPr/>
        </p:nvSpPr>
        <p:spPr bwMode="auto">
          <a:xfrm>
            <a:off x="4211638" y="3068638"/>
            <a:ext cx="4103687" cy="707886"/>
          </a:xfrm>
          <a:prstGeom prst="rect">
            <a:avLst/>
          </a:prstGeom>
          <a:noFill/>
          <a:ln w="9525">
            <a:noFill/>
            <a:miter lim="800000"/>
            <a:headEnd/>
            <a:tailEnd/>
          </a:ln>
        </p:spPr>
        <p:txBody>
          <a:bodyPr>
            <a:spAutoFit/>
          </a:bodyPr>
          <a:lstStyle/>
          <a:p>
            <a:pPr>
              <a:buFontTx/>
              <a:buChar char="•"/>
            </a:pPr>
            <a:r>
              <a:rPr lang="sr-Latn-CS" dirty="0">
                <a:solidFill>
                  <a:srgbClr val="0066CC"/>
                </a:solidFill>
              </a:rPr>
              <a:t> </a:t>
            </a:r>
            <a:r>
              <a:rPr lang="sr-Latn-CS" sz="2000" dirty="0">
                <a:solidFill>
                  <a:srgbClr val="0066CC"/>
                </a:solidFill>
              </a:rPr>
              <a:t>Dvokvadrantni DC-DC </a:t>
            </a:r>
            <a:r>
              <a:rPr lang="sr-Latn-CS" sz="2000" dirty="0" smtClean="0">
                <a:solidFill>
                  <a:srgbClr val="0066CC"/>
                </a:solidFill>
              </a:rPr>
              <a:t>pretvarač (polumost)</a:t>
            </a:r>
            <a:endParaRPr lang="sr-Latn-CS" sz="2000" dirty="0">
              <a:solidFill>
                <a:srgbClr val="0066CC"/>
              </a:solidFill>
            </a:endParaRPr>
          </a:p>
        </p:txBody>
      </p:sp>
      <p:grpSp>
        <p:nvGrpSpPr>
          <p:cNvPr id="8" name="Group 209"/>
          <p:cNvGrpSpPr>
            <a:grpSpLocks/>
          </p:cNvGrpSpPr>
          <p:nvPr/>
        </p:nvGrpSpPr>
        <p:grpSpPr bwMode="auto">
          <a:xfrm>
            <a:off x="539750" y="4227513"/>
            <a:ext cx="4464050" cy="2320925"/>
            <a:chOff x="340" y="2663"/>
            <a:chExt cx="2687" cy="1462"/>
          </a:xfrm>
        </p:grpSpPr>
        <p:grpSp>
          <p:nvGrpSpPr>
            <p:cNvPr id="9" name="Group 18"/>
            <p:cNvGrpSpPr>
              <a:grpSpLocks noChangeAspect="1"/>
            </p:cNvGrpSpPr>
            <p:nvPr/>
          </p:nvGrpSpPr>
          <p:grpSpPr bwMode="auto">
            <a:xfrm>
              <a:off x="476" y="2663"/>
              <a:ext cx="2551" cy="1462"/>
              <a:chOff x="2520" y="6400"/>
              <a:chExt cx="3794" cy="2173"/>
            </a:xfrm>
          </p:grpSpPr>
          <p:sp>
            <p:nvSpPr>
              <p:cNvPr id="23585" name="Line 19"/>
              <p:cNvSpPr>
                <a:spLocks noChangeAspect="1" noChangeShapeType="1"/>
              </p:cNvSpPr>
              <p:nvPr/>
            </p:nvSpPr>
            <p:spPr bwMode="auto">
              <a:xfrm flipH="1">
                <a:off x="3624" y="7513"/>
                <a:ext cx="914" cy="0"/>
              </a:xfrm>
              <a:prstGeom prst="line">
                <a:avLst/>
              </a:prstGeom>
              <a:noFill/>
              <a:ln w="19050">
                <a:solidFill>
                  <a:srgbClr val="000000"/>
                </a:solidFill>
                <a:round/>
                <a:headEnd/>
                <a:tailEnd/>
              </a:ln>
            </p:spPr>
            <p:txBody>
              <a:bodyPr/>
              <a:lstStyle/>
              <a:p>
                <a:endParaRPr lang="en-US"/>
              </a:p>
            </p:txBody>
          </p:sp>
          <p:sp>
            <p:nvSpPr>
              <p:cNvPr id="23586" name="Line 20"/>
              <p:cNvSpPr>
                <a:spLocks noChangeAspect="1" noChangeShapeType="1"/>
              </p:cNvSpPr>
              <p:nvPr/>
            </p:nvSpPr>
            <p:spPr bwMode="auto">
              <a:xfrm flipH="1">
                <a:off x="2617" y="8565"/>
                <a:ext cx="3395" cy="0"/>
              </a:xfrm>
              <a:prstGeom prst="line">
                <a:avLst/>
              </a:prstGeom>
              <a:noFill/>
              <a:ln w="19050">
                <a:solidFill>
                  <a:srgbClr val="000000"/>
                </a:solidFill>
                <a:round/>
                <a:headEnd/>
                <a:tailEnd/>
              </a:ln>
            </p:spPr>
            <p:txBody>
              <a:bodyPr/>
              <a:lstStyle/>
              <a:p>
                <a:endParaRPr lang="en-US"/>
              </a:p>
            </p:txBody>
          </p:sp>
          <p:sp>
            <p:nvSpPr>
              <p:cNvPr id="23587" name="Line 21"/>
              <p:cNvSpPr>
                <a:spLocks noChangeAspect="1" noChangeShapeType="1"/>
              </p:cNvSpPr>
              <p:nvPr/>
            </p:nvSpPr>
            <p:spPr bwMode="auto">
              <a:xfrm flipH="1">
                <a:off x="2564" y="6427"/>
                <a:ext cx="3471" cy="0"/>
              </a:xfrm>
              <a:prstGeom prst="line">
                <a:avLst/>
              </a:prstGeom>
              <a:noFill/>
              <a:ln w="19050">
                <a:solidFill>
                  <a:srgbClr val="000000"/>
                </a:solidFill>
                <a:round/>
                <a:headEnd/>
                <a:tailEnd/>
              </a:ln>
            </p:spPr>
            <p:txBody>
              <a:bodyPr/>
              <a:lstStyle/>
              <a:p>
                <a:endParaRPr lang="en-US"/>
              </a:p>
            </p:txBody>
          </p:sp>
          <p:sp>
            <p:nvSpPr>
              <p:cNvPr id="23588" name="Oval 22"/>
              <p:cNvSpPr>
                <a:spLocks noChangeAspect="1" noChangeArrowheads="1"/>
              </p:cNvSpPr>
              <p:nvPr/>
            </p:nvSpPr>
            <p:spPr bwMode="auto">
              <a:xfrm>
                <a:off x="2520" y="6400"/>
                <a:ext cx="33" cy="33"/>
              </a:xfrm>
              <a:prstGeom prst="ellipse">
                <a:avLst/>
              </a:prstGeom>
              <a:solidFill>
                <a:srgbClr val="FFFFFF"/>
              </a:solidFill>
              <a:ln w="19050">
                <a:solidFill>
                  <a:srgbClr val="000000"/>
                </a:solidFill>
                <a:round/>
                <a:headEnd/>
                <a:tailEnd/>
              </a:ln>
            </p:spPr>
            <p:txBody>
              <a:bodyPr/>
              <a:lstStyle/>
              <a:p>
                <a:pPr defTabSz="457200"/>
                <a:endParaRPr lang="en-US">
                  <a:ea typeface="ＭＳ Ｐゴシック" pitchFamily="-107" charset="-128"/>
                </a:endParaRPr>
              </a:p>
            </p:txBody>
          </p:sp>
          <p:sp>
            <p:nvSpPr>
              <p:cNvPr id="23589" name="Oval 23"/>
              <p:cNvSpPr>
                <a:spLocks noChangeAspect="1" noChangeArrowheads="1"/>
              </p:cNvSpPr>
              <p:nvPr/>
            </p:nvSpPr>
            <p:spPr bwMode="auto">
              <a:xfrm>
                <a:off x="2600" y="8538"/>
                <a:ext cx="33" cy="33"/>
              </a:xfrm>
              <a:prstGeom prst="ellipse">
                <a:avLst/>
              </a:prstGeom>
              <a:solidFill>
                <a:srgbClr val="FFFFFF"/>
              </a:solidFill>
              <a:ln w="19050">
                <a:solidFill>
                  <a:srgbClr val="000000"/>
                </a:solidFill>
                <a:round/>
                <a:headEnd/>
                <a:tailEnd/>
              </a:ln>
            </p:spPr>
            <p:txBody>
              <a:bodyPr/>
              <a:lstStyle/>
              <a:p>
                <a:pPr defTabSz="457200"/>
                <a:endParaRPr lang="en-US">
                  <a:ea typeface="ＭＳ Ｐゴシック" pitchFamily="-107" charset="-128"/>
                </a:endParaRPr>
              </a:p>
            </p:txBody>
          </p:sp>
          <p:sp>
            <p:nvSpPr>
              <p:cNvPr id="23590" name="Line 24"/>
              <p:cNvSpPr>
                <a:spLocks noChangeAspect="1" noChangeShapeType="1"/>
              </p:cNvSpPr>
              <p:nvPr/>
            </p:nvSpPr>
            <p:spPr bwMode="auto">
              <a:xfrm>
                <a:off x="2847" y="7381"/>
                <a:ext cx="274" cy="0"/>
              </a:xfrm>
              <a:prstGeom prst="line">
                <a:avLst/>
              </a:prstGeom>
              <a:noFill/>
              <a:ln w="19050">
                <a:solidFill>
                  <a:srgbClr val="000000"/>
                </a:solidFill>
                <a:round/>
                <a:headEnd/>
                <a:tailEnd/>
              </a:ln>
            </p:spPr>
            <p:txBody>
              <a:bodyPr/>
              <a:lstStyle/>
              <a:p>
                <a:endParaRPr lang="en-US"/>
              </a:p>
            </p:txBody>
          </p:sp>
          <p:sp>
            <p:nvSpPr>
              <p:cNvPr id="23591" name="Line 25"/>
              <p:cNvSpPr>
                <a:spLocks noChangeAspect="1" noChangeShapeType="1"/>
              </p:cNvSpPr>
              <p:nvPr/>
            </p:nvSpPr>
            <p:spPr bwMode="auto">
              <a:xfrm>
                <a:off x="2847" y="7442"/>
                <a:ext cx="274" cy="0"/>
              </a:xfrm>
              <a:prstGeom prst="line">
                <a:avLst/>
              </a:prstGeom>
              <a:noFill/>
              <a:ln w="19050">
                <a:solidFill>
                  <a:srgbClr val="000000"/>
                </a:solidFill>
                <a:round/>
                <a:headEnd/>
                <a:tailEnd/>
              </a:ln>
            </p:spPr>
            <p:txBody>
              <a:bodyPr/>
              <a:lstStyle/>
              <a:p>
                <a:endParaRPr lang="en-US"/>
              </a:p>
            </p:txBody>
          </p:sp>
          <p:sp>
            <p:nvSpPr>
              <p:cNvPr id="23592" name="Line 26"/>
              <p:cNvSpPr>
                <a:spLocks noChangeAspect="1" noChangeShapeType="1"/>
              </p:cNvSpPr>
              <p:nvPr/>
            </p:nvSpPr>
            <p:spPr bwMode="auto">
              <a:xfrm>
                <a:off x="2980" y="6427"/>
                <a:ext cx="0" cy="945"/>
              </a:xfrm>
              <a:prstGeom prst="line">
                <a:avLst/>
              </a:prstGeom>
              <a:noFill/>
              <a:ln w="19050">
                <a:solidFill>
                  <a:srgbClr val="000000"/>
                </a:solidFill>
                <a:round/>
                <a:headEnd/>
                <a:tailEnd/>
              </a:ln>
            </p:spPr>
            <p:txBody>
              <a:bodyPr/>
              <a:lstStyle/>
              <a:p>
                <a:endParaRPr lang="en-US"/>
              </a:p>
            </p:txBody>
          </p:sp>
          <p:sp>
            <p:nvSpPr>
              <p:cNvPr id="23593" name="Line 27"/>
              <p:cNvSpPr>
                <a:spLocks noChangeAspect="1" noChangeShapeType="1"/>
              </p:cNvSpPr>
              <p:nvPr/>
            </p:nvSpPr>
            <p:spPr bwMode="auto">
              <a:xfrm>
                <a:off x="2980" y="7451"/>
                <a:ext cx="0" cy="1114"/>
              </a:xfrm>
              <a:prstGeom prst="line">
                <a:avLst/>
              </a:prstGeom>
              <a:noFill/>
              <a:ln w="19050">
                <a:solidFill>
                  <a:srgbClr val="000000"/>
                </a:solidFill>
                <a:round/>
                <a:headEnd/>
                <a:tailEnd/>
              </a:ln>
            </p:spPr>
            <p:txBody>
              <a:bodyPr/>
              <a:lstStyle/>
              <a:p>
                <a:endParaRPr lang="en-US"/>
              </a:p>
            </p:txBody>
          </p:sp>
          <p:grpSp>
            <p:nvGrpSpPr>
              <p:cNvPr id="10" name="Group 28"/>
              <p:cNvGrpSpPr>
                <a:grpSpLocks noChangeAspect="1"/>
              </p:cNvGrpSpPr>
              <p:nvPr/>
            </p:nvGrpSpPr>
            <p:grpSpPr bwMode="auto">
              <a:xfrm rot="5400000">
                <a:off x="3297" y="6834"/>
                <a:ext cx="338" cy="283"/>
                <a:chOff x="3107" y="4983"/>
                <a:chExt cx="536" cy="448"/>
              </a:xfrm>
            </p:grpSpPr>
            <p:sp>
              <p:nvSpPr>
                <p:cNvPr id="23664" name="Line 29"/>
                <p:cNvSpPr>
                  <a:spLocks noChangeAspect="1" noChangeShapeType="1"/>
                </p:cNvSpPr>
                <p:nvPr/>
              </p:nvSpPr>
              <p:spPr bwMode="auto">
                <a:xfrm flipH="1">
                  <a:off x="3141" y="5157"/>
                  <a:ext cx="469" cy="0"/>
                </a:xfrm>
                <a:prstGeom prst="line">
                  <a:avLst/>
                </a:prstGeom>
                <a:noFill/>
                <a:ln w="19050">
                  <a:solidFill>
                    <a:srgbClr val="000000"/>
                  </a:solidFill>
                  <a:round/>
                  <a:headEnd/>
                  <a:tailEnd/>
                </a:ln>
              </p:spPr>
              <p:txBody>
                <a:bodyPr/>
                <a:lstStyle/>
                <a:p>
                  <a:endParaRPr lang="en-US"/>
                </a:p>
              </p:txBody>
            </p:sp>
            <p:sp>
              <p:nvSpPr>
                <p:cNvPr id="23665" name="Line 30"/>
                <p:cNvSpPr>
                  <a:spLocks noChangeAspect="1" noChangeShapeType="1"/>
                </p:cNvSpPr>
                <p:nvPr/>
              </p:nvSpPr>
              <p:spPr bwMode="auto">
                <a:xfrm flipH="1">
                  <a:off x="3494" y="4983"/>
                  <a:ext cx="149" cy="168"/>
                </a:xfrm>
                <a:prstGeom prst="line">
                  <a:avLst/>
                </a:prstGeom>
                <a:noFill/>
                <a:ln w="19050">
                  <a:solidFill>
                    <a:srgbClr val="000000"/>
                  </a:solidFill>
                  <a:round/>
                  <a:headEnd/>
                  <a:tailEnd/>
                </a:ln>
              </p:spPr>
              <p:txBody>
                <a:bodyPr/>
                <a:lstStyle/>
                <a:p>
                  <a:endParaRPr lang="en-US"/>
                </a:p>
              </p:txBody>
            </p:sp>
            <p:sp>
              <p:nvSpPr>
                <p:cNvPr id="23666" name="Line 31"/>
                <p:cNvSpPr>
                  <a:spLocks noChangeAspect="1" noChangeShapeType="1"/>
                </p:cNvSpPr>
                <p:nvPr/>
              </p:nvSpPr>
              <p:spPr bwMode="auto">
                <a:xfrm>
                  <a:off x="3107" y="4983"/>
                  <a:ext cx="149" cy="168"/>
                </a:xfrm>
                <a:prstGeom prst="line">
                  <a:avLst/>
                </a:prstGeom>
                <a:noFill/>
                <a:ln w="19050">
                  <a:solidFill>
                    <a:srgbClr val="000000"/>
                  </a:solidFill>
                  <a:round/>
                  <a:headEnd/>
                  <a:tailEnd/>
                </a:ln>
              </p:spPr>
              <p:txBody>
                <a:bodyPr/>
                <a:lstStyle/>
                <a:p>
                  <a:endParaRPr lang="en-US"/>
                </a:p>
              </p:txBody>
            </p:sp>
            <p:sp>
              <p:nvSpPr>
                <p:cNvPr id="23667" name="Line 32"/>
                <p:cNvSpPr>
                  <a:spLocks noChangeAspect="1" noChangeShapeType="1"/>
                </p:cNvSpPr>
                <p:nvPr/>
              </p:nvSpPr>
              <p:spPr bwMode="auto">
                <a:xfrm flipH="1">
                  <a:off x="3141" y="5211"/>
                  <a:ext cx="469" cy="0"/>
                </a:xfrm>
                <a:prstGeom prst="line">
                  <a:avLst/>
                </a:prstGeom>
                <a:noFill/>
                <a:ln w="19050">
                  <a:solidFill>
                    <a:srgbClr val="000000"/>
                  </a:solidFill>
                  <a:round/>
                  <a:headEnd/>
                  <a:tailEnd/>
                </a:ln>
              </p:spPr>
              <p:txBody>
                <a:bodyPr/>
                <a:lstStyle/>
                <a:p>
                  <a:endParaRPr lang="en-US"/>
                </a:p>
              </p:txBody>
            </p:sp>
            <p:sp>
              <p:nvSpPr>
                <p:cNvPr id="23668" name="Line 33"/>
                <p:cNvSpPr>
                  <a:spLocks noChangeAspect="1" noChangeShapeType="1"/>
                </p:cNvSpPr>
                <p:nvPr/>
              </p:nvSpPr>
              <p:spPr bwMode="auto">
                <a:xfrm>
                  <a:off x="3362" y="5220"/>
                  <a:ext cx="0" cy="211"/>
                </a:xfrm>
                <a:prstGeom prst="line">
                  <a:avLst/>
                </a:prstGeom>
                <a:noFill/>
                <a:ln w="19050">
                  <a:solidFill>
                    <a:srgbClr val="000000"/>
                  </a:solidFill>
                  <a:round/>
                  <a:headEnd/>
                  <a:tailEnd/>
                </a:ln>
              </p:spPr>
              <p:txBody>
                <a:bodyPr/>
                <a:lstStyle/>
                <a:p>
                  <a:endParaRPr lang="en-US"/>
                </a:p>
              </p:txBody>
            </p:sp>
          </p:grpSp>
          <p:sp>
            <p:nvSpPr>
              <p:cNvPr id="23595" name="Line 34"/>
              <p:cNvSpPr>
                <a:spLocks noChangeAspect="1" noChangeShapeType="1"/>
              </p:cNvSpPr>
              <p:nvPr/>
            </p:nvSpPr>
            <p:spPr bwMode="auto">
              <a:xfrm rot="5400000" flipH="1">
                <a:off x="3357" y="7974"/>
                <a:ext cx="295" cy="0"/>
              </a:xfrm>
              <a:prstGeom prst="line">
                <a:avLst/>
              </a:prstGeom>
              <a:noFill/>
              <a:ln w="19050">
                <a:solidFill>
                  <a:srgbClr val="000000"/>
                </a:solidFill>
                <a:round/>
                <a:headEnd/>
                <a:tailEnd/>
              </a:ln>
            </p:spPr>
            <p:txBody>
              <a:bodyPr/>
              <a:lstStyle/>
              <a:p>
                <a:endParaRPr lang="en-US"/>
              </a:p>
            </p:txBody>
          </p:sp>
          <p:sp>
            <p:nvSpPr>
              <p:cNvPr id="23596" name="Line 35"/>
              <p:cNvSpPr>
                <a:spLocks noChangeAspect="1" noChangeShapeType="1"/>
              </p:cNvSpPr>
              <p:nvPr/>
            </p:nvSpPr>
            <p:spPr bwMode="auto">
              <a:xfrm rot="5400000" flipH="1">
                <a:off x="3515" y="8043"/>
                <a:ext cx="93" cy="106"/>
              </a:xfrm>
              <a:prstGeom prst="line">
                <a:avLst/>
              </a:prstGeom>
              <a:noFill/>
              <a:ln w="19050">
                <a:solidFill>
                  <a:srgbClr val="000000"/>
                </a:solidFill>
                <a:round/>
                <a:headEnd/>
                <a:tailEnd/>
              </a:ln>
            </p:spPr>
            <p:txBody>
              <a:bodyPr/>
              <a:lstStyle/>
              <a:p>
                <a:endParaRPr lang="en-US"/>
              </a:p>
            </p:txBody>
          </p:sp>
          <p:sp>
            <p:nvSpPr>
              <p:cNvPr id="23597" name="Line 36"/>
              <p:cNvSpPr>
                <a:spLocks noChangeAspect="1" noChangeShapeType="1"/>
              </p:cNvSpPr>
              <p:nvPr/>
            </p:nvSpPr>
            <p:spPr bwMode="auto">
              <a:xfrm rot="5400000">
                <a:off x="3515" y="7798"/>
                <a:ext cx="94" cy="106"/>
              </a:xfrm>
              <a:prstGeom prst="line">
                <a:avLst/>
              </a:prstGeom>
              <a:noFill/>
              <a:ln w="19050">
                <a:solidFill>
                  <a:srgbClr val="000000"/>
                </a:solidFill>
                <a:round/>
                <a:headEnd/>
                <a:tailEnd/>
              </a:ln>
            </p:spPr>
            <p:txBody>
              <a:bodyPr/>
              <a:lstStyle/>
              <a:p>
                <a:endParaRPr lang="en-US"/>
              </a:p>
            </p:txBody>
          </p:sp>
          <p:sp>
            <p:nvSpPr>
              <p:cNvPr id="23598" name="Line 37"/>
              <p:cNvSpPr>
                <a:spLocks noChangeAspect="1" noChangeShapeType="1"/>
              </p:cNvSpPr>
              <p:nvPr/>
            </p:nvSpPr>
            <p:spPr bwMode="auto">
              <a:xfrm rot="5400000" flipH="1">
                <a:off x="3323" y="7974"/>
                <a:ext cx="295" cy="0"/>
              </a:xfrm>
              <a:prstGeom prst="line">
                <a:avLst/>
              </a:prstGeom>
              <a:noFill/>
              <a:ln w="19050">
                <a:solidFill>
                  <a:srgbClr val="000000"/>
                </a:solidFill>
                <a:round/>
                <a:headEnd/>
                <a:tailEnd/>
              </a:ln>
            </p:spPr>
            <p:txBody>
              <a:bodyPr/>
              <a:lstStyle/>
              <a:p>
                <a:endParaRPr lang="en-US"/>
              </a:p>
            </p:txBody>
          </p:sp>
          <p:sp>
            <p:nvSpPr>
              <p:cNvPr id="23599" name="Line 38"/>
              <p:cNvSpPr>
                <a:spLocks noChangeAspect="1" noChangeShapeType="1"/>
              </p:cNvSpPr>
              <p:nvPr/>
            </p:nvSpPr>
            <p:spPr bwMode="auto">
              <a:xfrm rot="5400000">
                <a:off x="3399" y="7898"/>
                <a:ext cx="0" cy="133"/>
              </a:xfrm>
              <a:prstGeom prst="line">
                <a:avLst/>
              </a:prstGeom>
              <a:noFill/>
              <a:ln w="19050">
                <a:solidFill>
                  <a:srgbClr val="000000"/>
                </a:solidFill>
                <a:round/>
                <a:headEnd/>
                <a:tailEnd/>
              </a:ln>
            </p:spPr>
            <p:txBody>
              <a:bodyPr/>
              <a:lstStyle/>
              <a:p>
                <a:endParaRPr lang="en-US"/>
              </a:p>
            </p:txBody>
          </p:sp>
          <p:sp>
            <p:nvSpPr>
              <p:cNvPr id="23600" name="Line 39"/>
              <p:cNvSpPr>
                <a:spLocks noChangeAspect="1" noChangeShapeType="1"/>
              </p:cNvSpPr>
              <p:nvPr/>
            </p:nvSpPr>
            <p:spPr bwMode="auto">
              <a:xfrm>
                <a:off x="4066" y="8158"/>
                <a:ext cx="0" cy="405"/>
              </a:xfrm>
              <a:prstGeom prst="line">
                <a:avLst/>
              </a:prstGeom>
              <a:noFill/>
              <a:ln w="19050">
                <a:solidFill>
                  <a:srgbClr val="000000"/>
                </a:solidFill>
                <a:round/>
                <a:headEnd/>
                <a:tailEnd/>
              </a:ln>
            </p:spPr>
            <p:txBody>
              <a:bodyPr/>
              <a:lstStyle/>
              <a:p>
                <a:endParaRPr lang="en-US"/>
              </a:p>
            </p:txBody>
          </p:sp>
          <p:sp>
            <p:nvSpPr>
              <p:cNvPr id="23601" name="Line 40"/>
              <p:cNvSpPr>
                <a:spLocks noChangeAspect="1" noChangeShapeType="1"/>
              </p:cNvSpPr>
              <p:nvPr/>
            </p:nvSpPr>
            <p:spPr bwMode="auto">
              <a:xfrm>
                <a:off x="4066" y="7096"/>
                <a:ext cx="0" cy="903"/>
              </a:xfrm>
              <a:prstGeom prst="line">
                <a:avLst/>
              </a:prstGeom>
              <a:noFill/>
              <a:ln w="19050">
                <a:solidFill>
                  <a:srgbClr val="000000"/>
                </a:solidFill>
                <a:round/>
                <a:headEnd/>
                <a:tailEnd/>
              </a:ln>
            </p:spPr>
            <p:txBody>
              <a:bodyPr/>
              <a:lstStyle/>
              <a:p>
                <a:endParaRPr lang="en-US"/>
              </a:p>
            </p:txBody>
          </p:sp>
          <p:grpSp>
            <p:nvGrpSpPr>
              <p:cNvPr id="11" name="Group 41"/>
              <p:cNvGrpSpPr>
                <a:grpSpLocks noChangeAspect="1"/>
              </p:cNvGrpSpPr>
              <p:nvPr/>
            </p:nvGrpSpPr>
            <p:grpSpPr bwMode="auto">
              <a:xfrm flipH="1" flipV="1">
                <a:off x="3983" y="8008"/>
                <a:ext cx="161" cy="150"/>
                <a:chOff x="4438" y="4858"/>
                <a:chExt cx="406" cy="378"/>
              </a:xfrm>
            </p:grpSpPr>
            <p:sp>
              <p:nvSpPr>
                <p:cNvPr id="23660" name="Line 42"/>
                <p:cNvSpPr>
                  <a:spLocks noChangeAspect="1" noChangeShapeType="1"/>
                </p:cNvSpPr>
                <p:nvPr/>
              </p:nvSpPr>
              <p:spPr bwMode="auto">
                <a:xfrm>
                  <a:off x="4452" y="4858"/>
                  <a:ext cx="378" cy="0"/>
                </a:xfrm>
                <a:prstGeom prst="line">
                  <a:avLst/>
                </a:prstGeom>
                <a:noFill/>
                <a:ln w="19050">
                  <a:solidFill>
                    <a:srgbClr val="000000"/>
                  </a:solidFill>
                  <a:round/>
                  <a:headEnd/>
                  <a:tailEnd/>
                </a:ln>
              </p:spPr>
              <p:txBody>
                <a:bodyPr/>
                <a:lstStyle/>
                <a:p>
                  <a:endParaRPr lang="en-US"/>
                </a:p>
              </p:txBody>
            </p:sp>
            <p:sp>
              <p:nvSpPr>
                <p:cNvPr id="23661" name="Line 43"/>
                <p:cNvSpPr>
                  <a:spLocks noChangeAspect="1" noChangeShapeType="1"/>
                </p:cNvSpPr>
                <p:nvPr/>
              </p:nvSpPr>
              <p:spPr bwMode="auto">
                <a:xfrm>
                  <a:off x="4438" y="4858"/>
                  <a:ext cx="210" cy="378"/>
                </a:xfrm>
                <a:prstGeom prst="line">
                  <a:avLst/>
                </a:prstGeom>
                <a:noFill/>
                <a:ln w="19050">
                  <a:solidFill>
                    <a:srgbClr val="000000"/>
                  </a:solidFill>
                  <a:round/>
                  <a:headEnd/>
                  <a:tailEnd/>
                </a:ln>
              </p:spPr>
              <p:txBody>
                <a:bodyPr/>
                <a:lstStyle/>
                <a:p>
                  <a:endParaRPr lang="en-US"/>
                </a:p>
              </p:txBody>
            </p:sp>
            <p:sp>
              <p:nvSpPr>
                <p:cNvPr id="23662" name="Line 44"/>
                <p:cNvSpPr>
                  <a:spLocks noChangeAspect="1" noChangeShapeType="1"/>
                </p:cNvSpPr>
                <p:nvPr/>
              </p:nvSpPr>
              <p:spPr bwMode="auto">
                <a:xfrm flipH="1">
                  <a:off x="4634" y="4858"/>
                  <a:ext cx="210" cy="378"/>
                </a:xfrm>
                <a:prstGeom prst="line">
                  <a:avLst/>
                </a:prstGeom>
                <a:noFill/>
                <a:ln w="19050">
                  <a:solidFill>
                    <a:srgbClr val="000000"/>
                  </a:solidFill>
                  <a:round/>
                  <a:headEnd/>
                  <a:tailEnd/>
                </a:ln>
              </p:spPr>
              <p:txBody>
                <a:bodyPr/>
                <a:lstStyle/>
                <a:p>
                  <a:endParaRPr lang="en-US"/>
                </a:p>
              </p:txBody>
            </p:sp>
            <p:sp>
              <p:nvSpPr>
                <p:cNvPr id="23663" name="Line 45"/>
                <p:cNvSpPr>
                  <a:spLocks noChangeAspect="1" noChangeShapeType="1"/>
                </p:cNvSpPr>
                <p:nvPr/>
              </p:nvSpPr>
              <p:spPr bwMode="auto">
                <a:xfrm>
                  <a:off x="4452" y="5236"/>
                  <a:ext cx="392" cy="0"/>
                </a:xfrm>
                <a:prstGeom prst="line">
                  <a:avLst/>
                </a:prstGeom>
                <a:noFill/>
                <a:ln w="19050">
                  <a:solidFill>
                    <a:srgbClr val="000000"/>
                  </a:solidFill>
                  <a:round/>
                  <a:headEnd/>
                  <a:tailEnd/>
                </a:ln>
              </p:spPr>
              <p:txBody>
                <a:bodyPr/>
                <a:lstStyle/>
                <a:p>
                  <a:endParaRPr lang="en-US"/>
                </a:p>
              </p:txBody>
            </p:sp>
          </p:grpSp>
          <p:sp>
            <p:nvSpPr>
              <p:cNvPr id="23603" name="Line 46"/>
              <p:cNvSpPr>
                <a:spLocks noChangeAspect="1" noChangeShapeType="1"/>
              </p:cNvSpPr>
              <p:nvPr/>
            </p:nvSpPr>
            <p:spPr bwMode="auto">
              <a:xfrm>
                <a:off x="4070" y="6427"/>
                <a:ext cx="0" cy="507"/>
              </a:xfrm>
              <a:prstGeom prst="line">
                <a:avLst/>
              </a:prstGeom>
              <a:noFill/>
              <a:ln w="19050">
                <a:solidFill>
                  <a:srgbClr val="000000"/>
                </a:solidFill>
                <a:round/>
                <a:headEnd/>
                <a:tailEnd/>
              </a:ln>
            </p:spPr>
            <p:txBody>
              <a:bodyPr/>
              <a:lstStyle/>
              <a:p>
                <a:endParaRPr lang="en-US"/>
              </a:p>
            </p:txBody>
          </p:sp>
          <p:grpSp>
            <p:nvGrpSpPr>
              <p:cNvPr id="12" name="Group 47"/>
              <p:cNvGrpSpPr>
                <a:grpSpLocks noChangeAspect="1"/>
              </p:cNvGrpSpPr>
              <p:nvPr/>
            </p:nvGrpSpPr>
            <p:grpSpPr bwMode="auto">
              <a:xfrm>
                <a:off x="3987" y="6945"/>
                <a:ext cx="161" cy="153"/>
                <a:chOff x="4290" y="6790"/>
                <a:chExt cx="195" cy="184"/>
              </a:xfrm>
            </p:grpSpPr>
            <p:sp>
              <p:nvSpPr>
                <p:cNvPr id="23656" name="Line 48"/>
                <p:cNvSpPr>
                  <a:spLocks noChangeAspect="1" noChangeShapeType="1"/>
                </p:cNvSpPr>
                <p:nvPr/>
              </p:nvSpPr>
              <p:spPr bwMode="auto">
                <a:xfrm flipH="1" flipV="1">
                  <a:off x="4297" y="6974"/>
                  <a:ext cx="181" cy="0"/>
                </a:xfrm>
                <a:prstGeom prst="line">
                  <a:avLst/>
                </a:prstGeom>
                <a:noFill/>
                <a:ln w="19050">
                  <a:solidFill>
                    <a:srgbClr val="000000"/>
                  </a:solidFill>
                  <a:round/>
                  <a:headEnd/>
                  <a:tailEnd/>
                </a:ln>
              </p:spPr>
              <p:txBody>
                <a:bodyPr/>
                <a:lstStyle/>
                <a:p>
                  <a:endParaRPr lang="en-US"/>
                </a:p>
              </p:txBody>
            </p:sp>
            <p:sp>
              <p:nvSpPr>
                <p:cNvPr id="23657" name="Line 49"/>
                <p:cNvSpPr>
                  <a:spLocks noChangeAspect="1" noChangeShapeType="1"/>
                </p:cNvSpPr>
                <p:nvPr/>
              </p:nvSpPr>
              <p:spPr bwMode="auto">
                <a:xfrm flipH="1" flipV="1">
                  <a:off x="4384" y="6792"/>
                  <a:ext cx="101" cy="182"/>
                </a:xfrm>
                <a:prstGeom prst="line">
                  <a:avLst/>
                </a:prstGeom>
                <a:noFill/>
                <a:ln w="19050">
                  <a:solidFill>
                    <a:srgbClr val="000000"/>
                  </a:solidFill>
                  <a:round/>
                  <a:headEnd/>
                  <a:tailEnd/>
                </a:ln>
              </p:spPr>
              <p:txBody>
                <a:bodyPr/>
                <a:lstStyle/>
                <a:p>
                  <a:endParaRPr lang="en-US"/>
                </a:p>
              </p:txBody>
            </p:sp>
            <p:sp>
              <p:nvSpPr>
                <p:cNvPr id="23658" name="Line 50"/>
                <p:cNvSpPr>
                  <a:spLocks noChangeAspect="1" noChangeShapeType="1"/>
                </p:cNvSpPr>
                <p:nvPr/>
              </p:nvSpPr>
              <p:spPr bwMode="auto">
                <a:xfrm flipV="1">
                  <a:off x="4290" y="6790"/>
                  <a:ext cx="101" cy="182"/>
                </a:xfrm>
                <a:prstGeom prst="line">
                  <a:avLst/>
                </a:prstGeom>
                <a:noFill/>
                <a:ln w="19050">
                  <a:solidFill>
                    <a:srgbClr val="000000"/>
                  </a:solidFill>
                  <a:round/>
                  <a:headEnd/>
                  <a:tailEnd/>
                </a:ln>
              </p:spPr>
              <p:txBody>
                <a:bodyPr/>
                <a:lstStyle/>
                <a:p>
                  <a:endParaRPr lang="en-US"/>
                </a:p>
              </p:txBody>
            </p:sp>
            <p:sp>
              <p:nvSpPr>
                <p:cNvPr id="23659" name="Line 51"/>
                <p:cNvSpPr>
                  <a:spLocks noChangeAspect="1" noChangeShapeType="1"/>
                </p:cNvSpPr>
                <p:nvPr/>
              </p:nvSpPr>
              <p:spPr bwMode="auto">
                <a:xfrm flipH="1" flipV="1">
                  <a:off x="4290" y="6792"/>
                  <a:ext cx="188" cy="0"/>
                </a:xfrm>
                <a:prstGeom prst="line">
                  <a:avLst/>
                </a:prstGeom>
                <a:noFill/>
                <a:ln w="19050">
                  <a:solidFill>
                    <a:srgbClr val="000000"/>
                  </a:solidFill>
                  <a:round/>
                  <a:headEnd/>
                  <a:tailEnd/>
                </a:ln>
              </p:spPr>
              <p:txBody>
                <a:bodyPr/>
                <a:lstStyle/>
                <a:p>
                  <a:endParaRPr lang="en-US"/>
                </a:p>
              </p:txBody>
            </p:sp>
          </p:grpSp>
          <p:sp>
            <p:nvSpPr>
              <p:cNvPr id="23605" name="Line 52"/>
              <p:cNvSpPr>
                <a:spLocks noChangeAspect="1" noChangeShapeType="1"/>
              </p:cNvSpPr>
              <p:nvPr/>
            </p:nvSpPr>
            <p:spPr bwMode="auto">
              <a:xfrm>
                <a:off x="3615" y="7160"/>
                <a:ext cx="0" cy="645"/>
              </a:xfrm>
              <a:prstGeom prst="line">
                <a:avLst/>
              </a:prstGeom>
              <a:noFill/>
              <a:ln w="19050">
                <a:solidFill>
                  <a:srgbClr val="000000"/>
                </a:solidFill>
                <a:round/>
                <a:headEnd/>
                <a:tailEnd/>
              </a:ln>
            </p:spPr>
            <p:txBody>
              <a:bodyPr/>
              <a:lstStyle/>
              <a:p>
                <a:endParaRPr lang="en-US"/>
              </a:p>
            </p:txBody>
          </p:sp>
          <p:sp>
            <p:nvSpPr>
              <p:cNvPr id="23606" name="Line 53"/>
              <p:cNvSpPr>
                <a:spLocks noChangeAspect="1" noChangeShapeType="1"/>
              </p:cNvSpPr>
              <p:nvPr/>
            </p:nvSpPr>
            <p:spPr bwMode="auto">
              <a:xfrm>
                <a:off x="3624" y="8141"/>
                <a:ext cx="0" cy="424"/>
              </a:xfrm>
              <a:prstGeom prst="line">
                <a:avLst/>
              </a:prstGeom>
              <a:noFill/>
              <a:ln w="19050">
                <a:solidFill>
                  <a:srgbClr val="000000"/>
                </a:solidFill>
                <a:round/>
                <a:headEnd/>
                <a:tailEnd/>
              </a:ln>
            </p:spPr>
            <p:txBody>
              <a:bodyPr/>
              <a:lstStyle/>
              <a:p>
                <a:endParaRPr lang="en-US"/>
              </a:p>
            </p:txBody>
          </p:sp>
          <p:sp>
            <p:nvSpPr>
              <p:cNvPr id="23607" name="Line 54"/>
              <p:cNvSpPr>
                <a:spLocks noChangeAspect="1" noChangeShapeType="1"/>
              </p:cNvSpPr>
              <p:nvPr/>
            </p:nvSpPr>
            <p:spPr bwMode="auto">
              <a:xfrm>
                <a:off x="3615" y="6427"/>
                <a:ext cx="0" cy="371"/>
              </a:xfrm>
              <a:prstGeom prst="line">
                <a:avLst/>
              </a:prstGeom>
              <a:noFill/>
              <a:ln w="19050">
                <a:solidFill>
                  <a:srgbClr val="000000"/>
                </a:solidFill>
                <a:round/>
                <a:headEnd/>
                <a:tailEnd/>
              </a:ln>
            </p:spPr>
            <p:txBody>
              <a:bodyPr/>
              <a:lstStyle/>
              <a:p>
                <a:endParaRPr lang="en-US"/>
              </a:p>
            </p:txBody>
          </p:sp>
          <p:sp>
            <p:nvSpPr>
              <p:cNvPr id="23608" name="Oval 55"/>
              <p:cNvSpPr>
                <a:spLocks noChangeAspect="1" noChangeArrowheads="1"/>
              </p:cNvSpPr>
              <p:nvPr/>
            </p:nvSpPr>
            <p:spPr bwMode="auto">
              <a:xfrm>
                <a:off x="3581" y="7478"/>
                <a:ext cx="53" cy="53"/>
              </a:xfrm>
              <a:prstGeom prst="ellipse">
                <a:avLst/>
              </a:prstGeom>
              <a:solidFill>
                <a:srgbClr val="000000"/>
              </a:solidFill>
              <a:ln w="19050">
                <a:solidFill>
                  <a:srgbClr val="000000"/>
                </a:solidFill>
                <a:round/>
                <a:headEnd/>
                <a:tailEnd/>
              </a:ln>
            </p:spPr>
            <p:txBody>
              <a:bodyPr/>
              <a:lstStyle/>
              <a:p>
                <a:pPr defTabSz="457200"/>
                <a:endParaRPr lang="en-US">
                  <a:ea typeface="ＭＳ Ｐゴシック" pitchFamily="-107" charset="-128"/>
                </a:endParaRPr>
              </a:p>
            </p:txBody>
          </p:sp>
          <p:sp>
            <p:nvSpPr>
              <p:cNvPr id="23609" name="Oval 56"/>
              <p:cNvSpPr>
                <a:spLocks noChangeAspect="1" noChangeArrowheads="1"/>
              </p:cNvSpPr>
              <p:nvPr/>
            </p:nvSpPr>
            <p:spPr bwMode="auto">
              <a:xfrm>
                <a:off x="4040" y="7487"/>
                <a:ext cx="53" cy="53"/>
              </a:xfrm>
              <a:prstGeom prst="ellipse">
                <a:avLst/>
              </a:prstGeom>
              <a:solidFill>
                <a:srgbClr val="000000"/>
              </a:solidFill>
              <a:ln w="19050">
                <a:solidFill>
                  <a:srgbClr val="000000"/>
                </a:solidFill>
                <a:round/>
                <a:headEnd/>
                <a:tailEnd/>
              </a:ln>
            </p:spPr>
            <p:txBody>
              <a:bodyPr/>
              <a:lstStyle/>
              <a:p>
                <a:pPr defTabSz="457200"/>
                <a:endParaRPr lang="en-US">
                  <a:ea typeface="ＭＳ Ｐゴシック" pitchFamily="-107" charset="-128"/>
                </a:endParaRPr>
              </a:p>
            </p:txBody>
          </p:sp>
          <p:grpSp>
            <p:nvGrpSpPr>
              <p:cNvPr id="13" name="Group 57"/>
              <p:cNvGrpSpPr>
                <a:grpSpLocks noChangeAspect="1"/>
              </p:cNvGrpSpPr>
              <p:nvPr/>
            </p:nvGrpSpPr>
            <p:grpSpPr bwMode="auto">
              <a:xfrm rot="16200000" flipH="1">
                <a:off x="6004" y="6842"/>
                <a:ext cx="338" cy="283"/>
                <a:chOff x="3107" y="4983"/>
                <a:chExt cx="536" cy="448"/>
              </a:xfrm>
            </p:grpSpPr>
            <p:sp>
              <p:nvSpPr>
                <p:cNvPr id="23651" name="Line 58"/>
                <p:cNvSpPr>
                  <a:spLocks noChangeAspect="1" noChangeShapeType="1"/>
                </p:cNvSpPr>
                <p:nvPr/>
              </p:nvSpPr>
              <p:spPr bwMode="auto">
                <a:xfrm flipH="1">
                  <a:off x="3141" y="5157"/>
                  <a:ext cx="469" cy="0"/>
                </a:xfrm>
                <a:prstGeom prst="line">
                  <a:avLst/>
                </a:prstGeom>
                <a:noFill/>
                <a:ln w="19050">
                  <a:solidFill>
                    <a:srgbClr val="000000"/>
                  </a:solidFill>
                  <a:round/>
                  <a:headEnd/>
                  <a:tailEnd/>
                </a:ln>
              </p:spPr>
              <p:txBody>
                <a:bodyPr/>
                <a:lstStyle/>
                <a:p>
                  <a:endParaRPr lang="en-US"/>
                </a:p>
              </p:txBody>
            </p:sp>
            <p:sp>
              <p:nvSpPr>
                <p:cNvPr id="23652" name="Line 59"/>
                <p:cNvSpPr>
                  <a:spLocks noChangeAspect="1" noChangeShapeType="1"/>
                </p:cNvSpPr>
                <p:nvPr/>
              </p:nvSpPr>
              <p:spPr bwMode="auto">
                <a:xfrm flipH="1">
                  <a:off x="3494" y="4983"/>
                  <a:ext cx="149" cy="168"/>
                </a:xfrm>
                <a:prstGeom prst="line">
                  <a:avLst/>
                </a:prstGeom>
                <a:noFill/>
                <a:ln w="19050">
                  <a:solidFill>
                    <a:srgbClr val="000000"/>
                  </a:solidFill>
                  <a:round/>
                  <a:headEnd/>
                  <a:tailEnd/>
                </a:ln>
              </p:spPr>
              <p:txBody>
                <a:bodyPr/>
                <a:lstStyle/>
                <a:p>
                  <a:endParaRPr lang="en-US"/>
                </a:p>
              </p:txBody>
            </p:sp>
            <p:sp>
              <p:nvSpPr>
                <p:cNvPr id="23653" name="Line 60"/>
                <p:cNvSpPr>
                  <a:spLocks noChangeAspect="1" noChangeShapeType="1"/>
                </p:cNvSpPr>
                <p:nvPr/>
              </p:nvSpPr>
              <p:spPr bwMode="auto">
                <a:xfrm>
                  <a:off x="3107" y="4983"/>
                  <a:ext cx="149" cy="168"/>
                </a:xfrm>
                <a:prstGeom prst="line">
                  <a:avLst/>
                </a:prstGeom>
                <a:noFill/>
                <a:ln w="19050">
                  <a:solidFill>
                    <a:srgbClr val="000000"/>
                  </a:solidFill>
                  <a:round/>
                  <a:headEnd/>
                  <a:tailEnd/>
                </a:ln>
              </p:spPr>
              <p:txBody>
                <a:bodyPr/>
                <a:lstStyle/>
                <a:p>
                  <a:endParaRPr lang="en-US"/>
                </a:p>
              </p:txBody>
            </p:sp>
            <p:sp>
              <p:nvSpPr>
                <p:cNvPr id="23654" name="Line 61"/>
                <p:cNvSpPr>
                  <a:spLocks noChangeAspect="1" noChangeShapeType="1"/>
                </p:cNvSpPr>
                <p:nvPr/>
              </p:nvSpPr>
              <p:spPr bwMode="auto">
                <a:xfrm flipH="1">
                  <a:off x="3141" y="5211"/>
                  <a:ext cx="469" cy="0"/>
                </a:xfrm>
                <a:prstGeom prst="line">
                  <a:avLst/>
                </a:prstGeom>
                <a:noFill/>
                <a:ln w="19050">
                  <a:solidFill>
                    <a:srgbClr val="000000"/>
                  </a:solidFill>
                  <a:round/>
                  <a:headEnd/>
                  <a:tailEnd/>
                </a:ln>
              </p:spPr>
              <p:txBody>
                <a:bodyPr/>
                <a:lstStyle/>
                <a:p>
                  <a:endParaRPr lang="en-US"/>
                </a:p>
              </p:txBody>
            </p:sp>
            <p:sp>
              <p:nvSpPr>
                <p:cNvPr id="23655" name="Line 62"/>
                <p:cNvSpPr>
                  <a:spLocks noChangeAspect="1" noChangeShapeType="1"/>
                </p:cNvSpPr>
                <p:nvPr/>
              </p:nvSpPr>
              <p:spPr bwMode="auto">
                <a:xfrm>
                  <a:off x="3362" y="5220"/>
                  <a:ext cx="0" cy="211"/>
                </a:xfrm>
                <a:prstGeom prst="line">
                  <a:avLst/>
                </a:prstGeom>
                <a:noFill/>
                <a:ln w="19050">
                  <a:solidFill>
                    <a:srgbClr val="000000"/>
                  </a:solidFill>
                  <a:round/>
                  <a:headEnd/>
                  <a:tailEnd/>
                </a:ln>
              </p:spPr>
              <p:txBody>
                <a:bodyPr/>
                <a:lstStyle/>
                <a:p>
                  <a:endParaRPr lang="en-US"/>
                </a:p>
              </p:txBody>
            </p:sp>
          </p:grpSp>
          <p:sp>
            <p:nvSpPr>
              <p:cNvPr id="23611" name="Line 63"/>
              <p:cNvSpPr>
                <a:spLocks noChangeAspect="1" noChangeShapeType="1"/>
              </p:cNvSpPr>
              <p:nvPr/>
            </p:nvSpPr>
            <p:spPr bwMode="auto">
              <a:xfrm rot="-5400000">
                <a:off x="5985" y="7982"/>
                <a:ext cx="296" cy="0"/>
              </a:xfrm>
              <a:prstGeom prst="line">
                <a:avLst/>
              </a:prstGeom>
              <a:noFill/>
              <a:ln w="19050">
                <a:solidFill>
                  <a:srgbClr val="000000"/>
                </a:solidFill>
                <a:round/>
                <a:headEnd/>
                <a:tailEnd/>
              </a:ln>
            </p:spPr>
            <p:txBody>
              <a:bodyPr/>
              <a:lstStyle/>
              <a:p>
                <a:endParaRPr lang="en-US"/>
              </a:p>
            </p:txBody>
          </p:sp>
          <p:sp>
            <p:nvSpPr>
              <p:cNvPr id="23612" name="Line 64"/>
              <p:cNvSpPr>
                <a:spLocks noChangeAspect="1" noChangeShapeType="1"/>
              </p:cNvSpPr>
              <p:nvPr/>
            </p:nvSpPr>
            <p:spPr bwMode="auto">
              <a:xfrm rot="-5400000">
                <a:off x="6028" y="8051"/>
                <a:ext cx="93" cy="106"/>
              </a:xfrm>
              <a:prstGeom prst="line">
                <a:avLst/>
              </a:prstGeom>
              <a:noFill/>
              <a:ln w="19050">
                <a:solidFill>
                  <a:srgbClr val="000000"/>
                </a:solidFill>
                <a:round/>
                <a:headEnd/>
                <a:tailEnd/>
              </a:ln>
            </p:spPr>
            <p:txBody>
              <a:bodyPr/>
              <a:lstStyle/>
              <a:p>
                <a:endParaRPr lang="en-US"/>
              </a:p>
            </p:txBody>
          </p:sp>
          <p:sp>
            <p:nvSpPr>
              <p:cNvPr id="23613" name="Line 65"/>
              <p:cNvSpPr>
                <a:spLocks noChangeAspect="1" noChangeShapeType="1"/>
              </p:cNvSpPr>
              <p:nvPr/>
            </p:nvSpPr>
            <p:spPr bwMode="auto">
              <a:xfrm rot="16200000" flipH="1">
                <a:off x="6028" y="7806"/>
                <a:ext cx="94" cy="106"/>
              </a:xfrm>
              <a:prstGeom prst="line">
                <a:avLst/>
              </a:prstGeom>
              <a:noFill/>
              <a:ln w="19050">
                <a:solidFill>
                  <a:srgbClr val="000000"/>
                </a:solidFill>
                <a:round/>
                <a:headEnd/>
                <a:tailEnd/>
              </a:ln>
            </p:spPr>
            <p:txBody>
              <a:bodyPr/>
              <a:lstStyle/>
              <a:p>
                <a:endParaRPr lang="en-US"/>
              </a:p>
            </p:txBody>
          </p:sp>
          <p:sp>
            <p:nvSpPr>
              <p:cNvPr id="23614" name="Line 66"/>
              <p:cNvSpPr>
                <a:spLocks noChangeAspect="1" noChangeShapeType="1"/>
              </p:cNvSpPr>
              <p:nvPr/>
            </p:nvSpPr>
            <p:spPr bwMode="auto">
              <a:xfrm rot="-5400000">
                <a:off x="6019" y="7982"/>
                <a:ext cx="296" cy="0"/>
              </a:xfrm>
              <a:prstGeom prst="line">
                <a:avLst/>
              </a:prstGeom>
              <a:noFill/>
              <a:ln w="19050">
                <a:solidFill>
                  <a:srgbClr val="000000"/>
                </a:solidFill>
                <a:round/>
                <a:headEnd/>
                <a:tailEnd/>
              </a:ln>
            </p:spPr>
            <p:txBody>
              <a:bodyPr/>
              <a:lstStyle/>
              <a:p>
                <a:endParaRPr lang="en-US"/>
              </a:p>
            </p:txBody>
          </p:sp>
          <p:sp>
            <p:nvSpPr>
              <p:cNvPr id="23615" name="Line 67"/>
              <p:cNvSpPr>
                <a:spLocks noChangeAspect="1" noChangeShapeType="1"/>
              </p:cNvSpPr>
              <p:nvPr/>
            </p:nvSpPr>
            <p:spPr bwMode="auto">
              <a:xfrm rot="16200000" flipH="1">
                <a:off x="6240" y="7906"/>
                <a:ext cx="0" cy="133"/>
              </a:xfrm>
              <a:prstGeom prst="line">
                <a:avLst/>
              </a:prstGeom>
              <a:noFill/>
              <a:ln w="19050">
                <a:solidFill>
                  <a:srgbClr val="000000"/>
                </a:solidFill>
                <a:round/>
                <a:headEnd/>
                <a:tailEnd/>
              </a:ln>
            </p:spPr>
            <p:txBody>
              <a:bodyPr/>
              <a:lstStyle/>
              <a:p>
                <a:endParaRPr lang="en-US"/>
              </a:p>
            </p:txBody>
          </p:sp>
          <p:sp>
            <p:nvSpPr>
              <p:cNvPr id="23616" name="Line 68"/>
              <p:cNvSpPr>
                <a:spLocks noChangeAspect="1" noChangeShapeType="1"/>
              </p:cNvSpPr>
              <p:nvPr/>
            </p:nvSpPr>
            <p:spPr bwMode="auto">
              <a:xfrm flipH="1">
                <a:off x="5572" y="8166"/>
                <a:ext cx="0" cy="405"/>
              </a:xfrm>
              <a:prstGeom prst="line">
                <a:avLst/>
              </a:prstGeom>
              <a:noFill/>
              <a:ln w="19050">
                <a:solidFill>
                  <a:srgbClr val="000000"/>
                </a:solidFill>
                <a:round/>
                <a:headEnd/>
                <a:tailEnd/>
              </a:ln>
            </p:spPr>
            <p:txBody>
              <a:bodyPr/>
              <a:lstStyle/>
              <a:p>
                <a:endParaRPr lang="en-US"/>
              </a:p>
            </p:txBody>
          </p:sp>
          <p:sp>
            <p:nvSpPr>
              <p:cNvPr id="23617" name="Line 69"/>
              <p:cNvSpPr>
                <a:spLocks noChangeAspect="1" noChangeShapeType="1"/>
              </p:cNvSpPr>
              <p:nvPr/>
            </p:nvSpPr>
            <p:spPr bwMode="auto">
              <a:xfrm flipH="1">
                <a:off x="5572" y="7096"/>
                <a:ext cx="0" cy="911"/>
              </a:xfrm>
              <a:prstGeom prst="line">
                <a:avLst/>
              </a:prstGeom>
              <a:noFill/>
              <a:ln w="19050">
                <a:solidFill>
                  <a:srgbClr val="000000"/>
                </a:solidFill>
                <a:round/>
                <a:headEnd/>
                <a:tailEnd/>
              </a:ln>
            </p:spPr>
            <p:txBody>
              <a:bodyPr/>
              <a:lstStyle/>
              <a:p>
                <a:endParaRPr lang="en-US"/>
              </a:p>
            </p:txBody>
          </p:sp>
          <p:grpSp>
            <p:nvGrpSpPr>
              <p:cNvPr id="14" name="Group 70"/>
              <p:cNvGrpSpPr>
                <a:grpSpLocks noChangeAspect="1"/>
              </p:cNvGrpSpPr>
              <p:nvPr/>
            </p:nvGrpSpPr>
            <p:grpSpPr bwMode="auto">
              <a:xfrm flipV="1">
                <a:off x="5494" y="8016"/>
                <a:ext cx="160" cy="150"/>
                <a:chOff x="4438" y="4858"/>
                <a:chExt cx="406" cy="378"/>
              </a:xfrm>
            </p:grpSpPr>
            <p:sp>
              <p:nvSpPr>
                <p:cNvPr id="23647" name="Line 71"/>
                <p:cNvSpPr>
                  <a:spLocks noChangeAspect="1" noChangeShapeType="1"/>
                </p:cNvSpPr>
                <p:nvPr/>
              </p:nvSpPr>
              <p:spPr bwMode="auto">
                <a:xfrm>
                  <a:off x="4452" y="4858"/>
                  <a:ext cx="378" cy="0"/>
                </a:xfrm>
                <a:prstGeom prst="line">
                  <a:avLst/>
                </a:prstGeom>
                <a:noFill/>
                <a:ln w="19050">
                  <a:solidFill>
                    <a:srgbClr val="000000"/>
                  </a:solidFill>
                  <a:round/>
                  <a:headEnd/>
                  <a:tailEnd/>
                </a:ln>
              </p:spPr>
              <p:txBody>
                <a:bodyPr/>
                <a:lstStyle/>
                <a:p>
                  <a:endParaRPr lang="en-US"/>
                </a:p>
              </p:txBody>
            </p:sp>
            <p:sp>
              <p:nvSpPr>
                <p:cNvPr id="23648" name="Line 72"/>
                <p:cNvSpPr>
                  <a:spLocks noChangeAspect="1" noChangeShapeType="1"/>
                </p:cNvSpPr>
                <p:nvPr/>
              </p:nvSpPr>
              <p:spPr bwMode="auto">
                <a:xfrm>
                  <a:off x="4438" y="4858"/>
                  <a:ext cx="210" cy="378"/>
                </a:xfrm>
                <a:prstGeom prst="line">
                  <a:avLst/>
                </a:prstGeom>
                <a:noFill/>
                <a:ln w="19050">
                  <a:solidFill>
                    <a:srgbClr val="000000"/>
                  </a:solidFill>
                  <a:round/>
                  <a:headEnd/>
                  <a:tailEnd/>
                </a:ln>
              </p:spPr>
              <p:txBody>
                <a:bodyPr/>
                <a:lstStyle/>
                <a:p>
                  <a:endParaRPr lang="en-US"/>
                </a:p>
              </p:txBody>
            </p:sp>
            <p:sp>
              <p:nvSpPr>
                <p:cNvPr id="23649" name="Line 73"/>
                <p:cNvSpPr>
                  <a:spLocks noChangeAspect="1" noChangeShapeType="1"/>
                </p:cNvSpPr>
                <p:nvPr/>
              </p:nvSpPr>
              <p:spPr bwMode="auto">
                <a:xfrm flipH="1">
                  <a:off x="4634" y="4858"/>
                  <a:ext cx="210" cy="378"/>
                </a:xfrm>
                <a:prstGeom prst="line">
                  <a:avLst/>
                </a:prstGeom>
                <a:noFill/>
                <a:ln w="19050">
                  <a:solidFill>
                    <a:srgbClr val="000000"/>
                  </a:solidFill>
                  <a:round/>
                  <a:headEnd/>
                  <a:tailEnd/>
                </a:ln>
              </p:spPr>
              <p:txBody>
                <a:bodyPr/>
                <a:lstStyle/>
                <a:p>
                  <a:endParaRPr lang="en-US"/>
                </a:p>
              </p:txBody>
            </p:sp>
            <p:sp>
              <p:nvSpPr>
                <p:cNvPr id="23650" name="Line 74"/>
                <p:cNvSpPr>
                  <a:spLocks noChangeAspect="1" noChangeShapeType="1"/>
                </p:cNvSpPr>
                <p:nvPr/>
              </p:nvSpPr>
              <p:spPr bwMode="auto">
                <a:xfrm>
                  <a:off x="4452" y="5236"/>
                  <a:ext cx="392" cy="0"/>
                </a:xfrm>
                <a:prstGeom prst="line">
                  <a:avLst/>
                </a:prstGeom>
                <a:noFill/>
                <a:ln w="19050">
                  <a:solidFill>
                    <a:srgbClr val="000000"/>
                  </a:solidFill>
                  <a:round/>
                  <a:headEnd/>
                  <a:tailEnd/>
                </a:ln>
              </p:spPr>
              <p:txBody>
                <a:bodyPr/>
                <a:lstStyle/>
                <a:p>
                  <a:endParaRPr lang="en-US"/>
                </a:p>
              </p:txBody>
            </p:sp>
          </p:grpSp>
          <p:sp>
            <p:nvSpPr>
              <p:cNvPr id="23619" name="Line 75"/>
              <p:cNvSpPr>
                <a:spLocks noChangeAspect="1" noChangeShapeType="1"/>
              </p:cNvSpPr>
              <p:nvPr/>
            </p:nvSpPr>
            <p:spPr bwMode="auto">
              <a:xfrm flipH="1">
                <a:off x="5582" y="6435"/>
                <a:ext cx="0" cy="533"/>
              </a:xfrm>
              <a:prstGeom prst="line">
                <a:avLst/>
              </a:prstGeom>
              <a:noFill/>
              <a:ln w="19050">
                <a:solidFill>
                  <a:srgbClr val="000000"/>
                </a:solidFill>
                <a:round/>
                <a:headEnd/>
                <a:tailEnd/>
              </a:ln>
            </p:spPr>
            <p:txBody>
              <a:bodyPr/>
              <a:lstStyle/>
              <a:p>
                <a:endParaRPr lang="en-US"/>
              </a:p>
            </p:txBody>
          </p:sp>
          <p:sp>
            <p:nvSpPr>
              <p:cNvPr id="23620" name="Line 76"/>
              <p:cNvSpPr>
                <a:spLocks noChangeAspect="1" noChangeShapeType="1"/>
              </p:cNvSpPr>
              <p:nvPr/>
            </p:nvSpPr>
            <p:spPr bwMode="auto">
              <a:xfrm flipH="1">
                <a:off x="6022" y="7168"/>
                <a:ext cx="0" cy="645"/>
              </a:xfrm>
              <a:prstGeom prst="line">
                <a:avLst/>
              </a:prstGeom>
              <a:noFill/>
              <a:ln w="19050">
                <a:solidFill>
                  <a:srgbClr val="000000"/>
                </a:solidFill>
                <a:round/>
                <a:headEnd/>
                <a:tailEnd/>
              </a:ln>
            </p:spPr>
            <p:txBody>
              <a:bodyPr/>
              <a:lstStyle/>
              <a:p>
                <a:endParaRPr lang="en-US"/>
              </a:p>
            </p:txBody>
          </p:sp>
          <p:sp>
            <p:nvSpPr>
              <p:cNvPr id="23621" name="Line 77"/>
              <p:cNvSpPr>
                <a:spLocks noChangeAspect="1" noChangeShapeType="1"/>
              </p:cNvSpPr>
              <p:nvPr/>
            </p:nvSpPr>
            <p:spPr bwMode="auto">
              <a:xfrm flipH="1">
                <a:off x="6013" y="8149"/>
                <a:ext cx="0" cy="424"/>
              </a:xfrm>
              <a:prstGeom prst="line">
                <a:avLst/>
              </a:prstGeom>
              <a:noFill/>
              <a:ln w="19050">
                <a:solidFill>
                  <a:srgbClr val="000000"/>
                </a:solidFill>
                <a:round/>
                <a:headEnd/>
                <a:tailEnd/>
              </a:ln>
            </p:spPr>
            <p:txBody>
              <a:bodyPr/>
              <a:lstStyle/>
              <a:p>
                <a:endParaRPr lang="en-US"/>
              </a:p>
            </p:txBody>
          </p:sp>
          <p:sp>
            <p:nvSpPr>
              <p:cNvPr id="23622" name="Line 78"/>
              <p:cNvSpPr>
                <a:spLocks noChangeAspect="1" noChangeShapeType="1"/>
              </p:cNvSpPr>
              <p:nvPr/>
            </p:nvSpPr>
            <p:spPr bwMode="auto">
              <a:xfrm flipH="1">
                <a:off x="6022" y="6435"/>
                <a:ext cx="0" cy="371"/>
              </a:xfrm>
              <a:prstGeom prst="line">
                <a:avLst/>
              </a:prstGeom>
              <a:noFill/>
              <a:ln w="19050">
                <a:solidFill>
                  <a:srgbClr val="000000"/>
                </a:solidFill>
                <a:round/>
                <a:headEnd/>
                <a:tailEnd/>
              </a:ln>
            </p:spPr>
            <p:txBody>
              <a:bodyPr/>
              <a:lstStyle/>
              <a:p>
                <a:endParaRPr lang="en-US"/>
              </a:p>
            </p:txBody>
          </p:sp>
          <p:sp>
            <p:nvSpPr>
              <p:cNvPr id="23623" name="Oval 79"/>
              <p:cNvSpPr>
                <a:spLocks noChangeAspect="1" noChangeArrowheads="1"/>
              </p:cNvSpPr>
              <p:nvPr/>
            </p:nvSpPr>
            <p:spPr bwMode="auto">
              <a:xfrm flipH="1">
                <a:off x="6004" y="7486"/>
                <a:ext cx="53" cy="53"/>
              </a:xfrm>
              <a:prstGeom prst="ellipse">
                <a:avLst/>
              </a:prstGeom>
              <a:solidFill>
                <a:srgbClr val="000000"/>
              </a:solidFill>
              <a:ln w="19050">
                <a:solidFill>
                  <a:srgbClr val="000000"/>
                </a:solidFill>
                <a:round/>
                <a:headEnd/>
                <a:tailEnd/>
              </a:ln>
            </p:spPr>
            <p:txBody>
              <a:bodyPr/>
              <a:lstStyle/>
              <a:p>
                <a:pPr defTabSz="457200"/>
                <a:endParaRPr lang="en-US">
                  <a:ea typeface="ＭＳ Ｐゴシック" pitchFamily="-107" charset="-128"/>
                </a:endParaRPr>
              </a:p>
            </p:txBody>
          </p:sp>
          <p:sp>
            <p:nvSpPr>
              <p:cNvPr id="23624" name="Oval 80"/>
              <p:cNvSpPr>
                <a:spLocks noChangeAspect="1" noChangeArrowheads="1"/>
              </p:cNvSpPr>
              <p:nvPr/>
            </p:nvSpPr>
            <p:spPr bwMode="auto">
              <a:xfrm flipH="1">
                <a:off x="5545" y="7495"/>
                <a:ext cx="53" cy="53"/>
              </a:xfrm>
              <a:prstGeom prst="ellipse">
                <a:avLst/>
              </a:prstGeom>
              <a:solidFill>
                <a:srgbClr val="000000"/>
              </a:solidFill>
              <a:ln w="19050">
                <a:solidFill>
                  <a:srgbClr val="000000"/>
                </a:solidFill>
                <a:round/>
                <a:headEnd/>
                <a:tailEnd/>
              </a:ln>
            </p:spPr>
            <p:txBody>
              <a:bodyPr/>
              <a:lstStyle/>
              <a:p>
                <a:pPr defTabSz="457200"/>
                <a:endParaRPr lang="en-US">
                  <a:ea typeface="ＭＳ Ｐゴシック" pitchFamily="-107" charset="-128"/>
                </a:endParaRPr>
              </a:p>
            </p:txBody>
          </p:sp>
          <p:grpSp>
            <p:nvGrpSpPr>
              <p:cNvPr id="15" name="Group 81"/>
              <p:cNvGrpSpPr>
                <a:grpSpLocks noChangeAspect="1"/>
              </p:cNvGrpSpPr>
              <p:nvPr/>
            </p:nvGrpSpPr>
            <p:grpSpPr bwMode="auto">
              <a:xfrm>
                <a:off x="5502" y="6943"/>
                <a:ext cx="162" cy="153"/>
                <a:chOff x="4290" y="6790"/>
                <a:chExt cx="195" cy="184"/>
              </a:xfrm>
            </p:grpSpPr>
            <p:sp>
              <p:nvSpPr>
                <p:cNvPr id="23643" name="Line 82"/>
                <p:cNvSpPr>
                  <a:spLocks noChangeAspect="1" noChangeShapeType="1"/>
                </p:cNvSpPr>
                <p:nvPr/>
              </p:nvSpPr>
              <p:spPr bwMode="auto">
                <a:xfrm flipH="1" flipV="1">
                  <a:off x="4297" y="6974"/>
                  <a:ext cx="181" cy="0"/>
                </a:xfrm>
                <a:prstGeom prst="line">
                  <a:avLst/>
                </a:prstGeom>
                <a:noFill/>
                <a:ln w="19050">
                  <a:solidFill>
                    <a:srgbClr val="000000"/>
                  </a:solidFill>
                  <a:round/>
                  <a:headEnd/>
                  <a:tailEnd/>
                </a:ln>
              </p:spPr>
              <p:txBody>
                <a:bodyPr/>
                <a:lstStyle/>
                <a:p>
                  <a:endParaRPr lang="en-US"/>
                </a:p>
              </p:txBody>
            </p:sp>
            <p:sp>
              <p:nvSpPr>
                <p:cNvPr id="23644" name="Line 83"/>
                <p:cNvSpPr>
                  <a:spLocks noChangeAspect="1" noChangeShapeType="1"/>
                </p:cNvSpPr>
                <p:nvPr/>
              </p:nvSpPr>
              <p:spPr bwMode="auto">
                <a:xfrm flipH="1" flipV="1">
                  <a:off x="4384" y="6792"/>
                  <a:ext cx="101" cy="182"/>
                </a:xfrm>
                <a:prstGeom prst="line">
                  <a:avLst/>
                </a:prstGeom>
                <a:noFill/>
                <a:ln w="19050">
                  <a:solidFill>
                    <a:srgbClr val="000000"/>
                  </a:solidFill>
                  <a:round/>
                  <a:headEnd/>
                  <a:tailEnd/>
                </a:ln>
              </p:spPr>
              <p:txBody>
                <a:bodyPr/>
                <a:lstStyle/>
                <a:p>
                  <a:endParaRPr lang="en-US"/>
                </a:p>
              </p:txBody>
            </p:sp>
            <p:sp>
              <p:nvSpPr>
                <p:cNvPr id="23645" name="Line 84"/>
                <p:cNvSpPr>
                  <a:spLocks noChangeAspect="1" noChangeShapeType="1"/>
                </p:cNvSpPr>
                <p:nvPr/>
              </p:nvSpPr>
              <p:spPr bwMode="auto">
                <a:xfrm flipV="1">
                  <a:off x="4290" y="6790"/>
                  <a:ext cx="101" cy="182"/>
                </a:xfrm>
                <a:prstGeom prst="line">
                  <a:avLst/>
                </a:prstGeom>
                <a:noFill/>
                <a:ln w="19050">
                  <a:solidFill>
                    <a:srgbClr val="000000"/>
                  </a:solidFill>
                  <a:round/>
                  <a:headEnd/>
                  <a:tailEnd/>
                </a:ln>
              </p:spPr>
              <p:txBody>
                <a:bodyPr/>
                <a:lstStyle/>
                <a:p>
                  <a:endParaRPr lang="en-US"/>
                </a:p>
              </p:txBody>
            </p:sp>
            <p:sp>
              <p:nvSpPr>
                <p:cNvPr id="23646" name="Line 85"/>
                <p:cNvSpPr>
                  <a:spLocks noChangeAspect="1" noChangeShapeType="1"/>
                </p:cNvSpPr>
                <p:nvPr/>
              </p:nvSpPr>
              <p:spPr bwMode="auto">
                <a:xfrm flipH="1" flipV="1">
                  <a:off x="4290" y="6792"/>
                  <a:ext cx="188" cy="0"/>
                </a:xfrm>
                <a:prstGeom prst="line">
                  <a:avLst/>
                </a:prstGeom>
                <a:noFill/>
                <a:ln w="19050">
                  <a:solidFill>
                    <a:srgbClr val="000000"/>
                  </a:solidFill>
                  <a:round/>
                  <a:headEnd/>
                  <a:tailEnd/>
                </a:ln>
              </p:spPr>
              <p:txBody>
                <a:bodyPr/>
                <a:lstStyle/>
                <a:p>
                  <a:endParaRPr lang="en-US"/>
                </a:p>
              </p:txBody>
            </p:sp>
          </p:grpSp>
          <p:grpSp>
            <p:nvGrpSpPr>
              <p:cNvPr id="16" name="Group 86"/>
              <p:cNvGrpSpPr>
                <a:grpSpLocks noChangeAspect="1"/>
              </p:cNvGrpSpPr>
              <p:nvPr/>
            </p:nvGrpSpPr>
            <p:grpSpPr bwMode="auto">
              <a:xfrm rot="-5400000">
                <a:off x="4573" y="7247"/>
                <a:ext cx="500" cy="521"/>
                <a:chOff x="4983" y="7550"/>
                <a:chExt cx="603" cy="629"/>
              </a:xfrm>
            </p:grpSpPr>
            <p:sp>
              <p:nvSpPr>
                <p:cNvPr id="23640" name="Oval 87"/>
                <p:cNvSpPr>
                  <a:spLocks noChangeAspect="1" noChangeArrowheads="1"/>
                </p:cNvSpPr>
                <p:nvPr/>
              </p:nvSpPr>
              <p:spPr bwMode="auto">
                <a:xfrm>
                  <a:off x="4983" y="7583"/>
                  <a:ext cx="603" cy="563"/>
                </a:xfrm>
                <a:prstGeom prst="ellipse">
                  <a:avLst/>
                </a:prstGeom>
                <a:solidFill>
                  <a:srgbClr val="FFFFFF"/>
                </a:solidFill>
                <a:ln w="19050">
                  <a:solidFill>
                    <a:srgbClr val="000000"/>
                  </a:solidFill>
                  <a:round/>
                  <a:headEnd/>
                  <a:tailEnd/>
                </a:ln>
              </p:spPr>
              <p:txBody>
                <a:bodyPr rot="10800000"/>
                <a:lstStyle/>
                <a:p>
                  <a:pPr defTabSz="457200"/>
                  <a:endParaRPr lang="en-US">
                    <a:ea typeface="ＭＳ Ｐゴシック" pitchFamily="-107" charset="-128"/>
                  </a:endParaRPr>
                </a:p>
              </p:txBody>
            </p:sp>
            <p:sp>
              <p:nvSpPr>
                <p:cNvPr id="23641" name="Rectangle 88"/>
                <p:cNvSpPr>
                  <a:spLocks noChangeAspect="1" noChangeArrowheads="1"/>
                </p:cNvSpPr>
                <p:nvPr/>
              </p:nvSpPr>
              <p:spPr bwMode="auto">
                <a:xfrm>
                  <a:off x="5217" y="7550"/>
                  <a:ext cx="134" cy="33"/>
                </a:xfrm>
                <a:prstGeom prst="rect">
                  <a:avLst/>
                </a:prstGeom>
                <a:solidFill>
                  <a:srgbClr val="FFFFFF"/>
                </a:solidFill>
                <a:ln w="19050">
                  <a:solidFill>
                    <a:srgbClr val="000000"/>
                  </a:solidFill>
                  <a:miter lim="800000"/>
                  <a:headEnd/>
                  <a:tailEnd/>
                </a:ln>
              </p:spPr>
              <p:txBody>
                <a:bodyPr rot="10800000"/>
                <a:lstStyle/>
                <a:p>
                  <a:pPr defTabSz="457200"/>
                  <a:endParaRPr lang="en-US">
                    <a:ea typeface="ＭＳ Ｐゴシック" pitchFamily="-107" charset="-128"/>
                  </a:endParaRPr>
                </a:p>
              </p:txBody>
            </p:sp>
            <p:sp>
              <p:nvSpPr>
                <p:cNvPr id="23642" name="Rectangle 89"/>
                <p:cNvSpPr>
                  <a:spLocks noChangeAspect="1" noChangeArrowheads="1"/>
                </p:cNvSpPr>
                <p:nvPr/>
              </p:nvSpPr>
              <p:spPr bwMode="auto">
                <a:xfrm>
                  <a:off x="5217" y="8146"/>
                  <a:ext cx="134" cy="33"/>
                </a:xfrm>
                <a:prstGeom prst="rect">
                  <a:avLst/>
                </a:prstGeom>
                <a:solidFill>
                  <a:srgbClr val="FFFFFF"/>
                </a:solidFill>
                <a:ln w="19050">
                  <a:solidFill>
                    <a:srgbClr val="000000"/>
                  </a:solidFill>
                  <a:miter lim="800000"/>
                  <a:headEnd/>
                  <a:tailEnd/>
                </a:ln>
              </p:spPr>
              <p:txBody>
                <a:bodyPr rot="10800000"/>
                <a:lstStyle/>
                <a:p>
                  <a:pPr defTabSz="457200"/>
                  <a:endParaRPr lang="en-US">
                    <a:ea typeface="ＭＳ Ｐゴシック" pitchFamily="-107" charset="-128"/>
                  </a:endParaRPr>
                </a:p>
              </p:txBody>
            </p:sp>
          </p:grpSp>
          <p:sp>
            <p:nvSpPr>
              <p:cNvPr id="23627" name="Line 90"/>
              <p:cNvSpPr>
                <a:spLocks noChangeAspect="1" noChangeShapeType="1"/>
              </p:cNvSpPr>
              <p:nvPr/>
            </p:nvSpPr>
            <p:spPr bwMode="auto">
              <a:xfrm flipH="1">
                <a:off x="5095" y="7513"/>
                <a:ext cx="914" cy="0"/>
              </a:xfrm>
              <a:prstGeom prst="line">
                <a:avLst/>
              </a:prstGeom>
              <a:noFill/>
              <a:ln w="19050">
                <a:solidFill>
                  <a:srgbClr val="000000"/>
                </a:solidFill>
                <a:round/>
                <a:headEnd/>
                <a:tailEnd/>
              </a:ln>
            </p:spPr>
            <p:txBody>
              <a:bodyPr/>
              <a:lstStyle/>
              <a:p>
                <a:endParaRPr lang="en-US"/>
              </a:p>
            </p:txBody>
          </p:sp>
          <p:grpSp>
            <p:nvGrpSpPr>
              <p:cNvPr id="17" name="Group 91"/>
              <p:cNvGrpSpPr>
                <a:grpSpLocks noChangeAspect="1"/>
              </p:cNvGrpSpPr>
              <p:nvPr/>
            </p:nvGrpSpPr>
            <p:grpSpPr bwMode="auto">
              <a:xfrm>
                <a:off x="3528" y="7070"/>
                <a:ext cx="56" cy="56"/>
                <a:chOff x="3514" y="7056"/>
                <a:chExt cx="56" cy="56"/>
              </a:xfrm>
            </p:grpSpPr>
            <p:sp>
              <p:nvSpPr>
                <p:cNvPr id="23638" name="Line 92"/>
                <p:cNvSpPr>
                  <a:spLocks noChangeAspect="1" noChangeShapeType="1"/>
                </p:cNvSpPr>
                <p:nvPr/>
              </p:nvSpPr>
              <p:spPr bwMode="auto">
                <a:xfrm>
                  <a:off x="3556" y="7056"/>
                  <a:ext cx="14" cy="56"/>
                </a:xfrm>
                <a:prstGeom prst="line">
                  <a:avLst/>
                </a:prstGeom>
                <a:noFill/>
                <a:ln w="19050">
                  <a:solidFill>
                    <a:srgbClr val="000000"/>
                  </a:solidFill>
                  <a:round/>
                  <a:headEnd/>
                  <a:tailEnd/>
                </a:ln>
              </p:spPr>
              <p:txBody>
                <a:bodyPr/>
                <a:lstStyle/>
                <a:p>
                  <a:endParaRPr lang="en-US"/>
                </a:p>
              </p:txBody>
            </p:sp>
            <p:sp>
              <p:nvSpPr>
                <p:cNvPr id="23639" name="Line 93"/>
                <p:cNvSpPr>
                  <a:spLocks noChangeAspect="1" noChangeShapeType="1"/>
                </p:cNvSpPr>
                <p:nvPr/>
              </p:nvSpPr>
              <p:spPr bwMode="auto">
                <a:xfrm>
                  <a:off x="3514" y="7098"/>
                  <a:ext cx="56" cy="14"/>
                </a:xfrm>
                <a:prstGeom prst="line">
                  <a:avLst/>
                </a:prstGeom>
                <a:noFill/>
                <a:ln w="19050">
                  <a:solidFill>
                    <a:srgbClr val="000000"/>
                  </a:solidFill>
                  <a:round/>
                  <a:headEnd/>
                  <a:tailEnd/>
                </a:ln>
              </p:spPr>
              <p:txBody>
                <a:bodyPr/>
                <a:lstStyle/>
                <a:p>
                  <a:endParaRPr lang="en-US"/>
                </a:p>
              </p:txBody>
            </p:sp>
          </p:grpSp>
          <p:grpSp>
            <p:nvGrpSpPr>
              <p:cNvPr id="18" name="Group 94"/>
              <p:cNvGrpSpPr>
                <a:grpSpLocks noChangeAspect="1"/>
              </p:cNvGrpSpPr>
              <p:nvPr/>
            </p:nvGrpSpPr>
            <p:grpSpPr bwMode="auto">
              <a:xfrm>
                <a:off x="3528" y="8064"/>
                <a:ext cx="56" cy="56"/>
                <a:chOff x="3514" y="7056"/>
                <a:chExt cx="56" cy="56"/>
              </a:xfrm>
            </p:grpSpPr>
            <p:sp>
              <p:nvSpPr>
                <p:cNvPr id="23636" name="Line 95"/>
                <p:cNvSpPr>
                  <a:spLocks noChangeAspect="1" noChangeShapeType="1"/>
                </p:cNvSpPr>
                <p:nvPr/>
              </p:nvSpPr>
              <p:spPr bwMode="auto">
                <a:xfrm>
                  <a:off x="3556" y="7056"/>
                  <a:ext cx="14" cy="56"/>
                </a:xfrm>
                <a:prstGeom prst="line">
                  <a:avLst/>
                </a:prstGeom>
                <a:noFill/>
                <a:ln w="19050">
                  <a:solidFill>
                    <a:srgbClr val="000000"/>
                  </a:solidFill>
                  <a:round/>
                  <a:headEnd/>
                  <a:tailEnd/>
                </a:ln>
              </p:spPr>
              <p:txBody>
                <a:bodyPr/>
                <a:lstStyle/>
                <a:p>
                  <a:endParaRPr lang="en-US"/>
                </a:p>
              </p:txBody>
            </p:sp>
            <p:sp>
              <p:nvSpPr>
                <p:cNvPr id="23637" name="Line 96"/>
                <p:cNvSpPr>
                  <a:spLocks noChangeAspect="1" noChangeShapeType="1"/>
                </p:cNvSpPr>
                <p:nvPr/>
              </p:nvSpPr>
              <p:spPr bwMode="auto">
                <a:xfrm>
                  <a:off x="3514" y="7098"/>
                  <a:ext cx="56" cy="14"/>
                </a:xfrm>
                <a:prstGeom prst="line">
                  <a:avLst/>
                </a:prstGeom>
                <a:noFill/>
                <a:ln w="19050">
                  <a:solidFill>
                    <a:srgbClr val="000000"/>
                  </a:solidFill>
                  <a:round/>
                  <a:headEnd/>
                  <a:tailEnd/>
                </a:ln>
              </p:spPr>
              <p:txBody>
                <a:bodyPr/>
                <a:lstStyle/>
                <a:p>
                  <a:endParaRPr lang="en-US"/>
                </a:p>
              </p:txBody>
            </p:sp>
          </p:grpSp>
          <p:grpSp>
            <p:nvGrpSpPr>
              <p:cNvPr id="19" name="Group 97"/>
              <p:cNvGrpSpPr>
                <a:grpSpLocks noChangeAspect="1"/>
              </p:cNvGrpSpPr>
              <p:nvPr/>
            </p:nvGrpSpPr>
            <p:grpSpPr bwMode="auto">
              <a:xfrm flipH="1">
                <a:off x="6048" y="7084"/>
                <a:ext cx="56" cy="56"/>
                <a:chOff x="3514" y="7056"/>
                <a:chExt cx="56" cy="56"/>
              </a:xfrm>
            </p:grpSpPr>
            <p:sp>
              <p:nvSpPr>
                <p:cNvPr id="23634" name="Line 98"/>
                <p:cNvSpPr>
                  <a:spLocks noChangeAspect="1" noChangeShapeType="1"/>
                </p:cNvSpPr>
                <p:nvPr/>
              </p:nvSpPr>
              <p:spPr bwMode="auto">
                <a:xfrm>
                  <a:off x="3556" y="7056"/>
                  <a:ext cx="14" cy="56"/>
                </a:xfrm>
                <a:prstGeom prst="line">
                  <a:avLst/>
                </a:prstGeom>
                <a:noFill/>
                <a:ln w="19050">
                  <a:solidFill>
                    <a:srgbClr val="000000"/>
                  </a:solidFill>
                  <a:round/>
                  <a:headEnd/>
                  <a:tailEnd/>
                </a:ln>
              </p:spPr>
              <p:txBody>
                <a:bodyPr/>
                <a:lstStyle/>
                <a:p>
                  <a:endParaRPr lang="en-US"/>
                </a:p>
              </p:txBody>
            </p:sp>
            <p:sp>
              <p:nvSpPr>
                <p:cNvPr id="23635" name="Line 99"/>
                <p:cNvSpPr>
                  <a:spLocks noChangeAspect="1" noChangeShapeType="1"/>
                </p:cNvSpPr>
                <p:nvPr/>
              </p:nvSpPr>
              <p:spPr bwMode="auto">
                <a:xfrm>
                  <a:off x="3514" y="7098"/>
                  <a:ext cx="56" cy="14"/>
                </a:xfrm>
                <a:prstGeom prst="line">
                  <a:avLst/>
                </a:prstGeom>
                <a:noFill/>
                <a:ln w="19050">
                  <a:solidFill>
                    <a:srgbClr val="000000"/>
                  </a:solidFill>
                  <a:round/>
                  <a:headEnd/>
                  <a:tailEnd/>
                </a:ln>
              </p:spPr>
              <p:txBody>
                <a:bodyPr/>
                <a:lstStyle/>
                <a:p>
                  <a:endParaRPr lang="en-US"/>
                </a:p>
              </p:txBody>
            </p:sp>
          </p:grpSp>
          <p:grpSp>
            <p:nvGrpSpPr>
              <p:cNvPr id="20" name="Group 100"/>
              <p:cNvGrpSpPr>
                <a:grpSpLocks noChangeAspect="1"/>
              </p:cNvGrpSpPr>
              <p:nvPr/>
            </p:nvGrpSpPr>
            <p:grpSpPr bwMode="auto">
              <a:xfrm flipH="1">
                <a:off x="6048" y="8078"/>
                <a:ext cx="56" cy="56"/>
                <a:chOff x="3514" y="7056"/>
                <a:chExt cx="56" cy="56"/>
              </a:xfrm>
            </p:grpSpPr>
            <p:sp>
              <p:nvSpPr>
                <p:cNvPr id="23632" name="Line 101"/>
                <p:cNvSpPr>
                  <a:spLocks noChangeAspect="1" noChangeShapeType="1"/>
                </p:cNvSpPr>
                <p:nvPr/>
              </p:nvSpPr>
              <p:spPr bwMode="auto">
                <a:xfrm>
                  <a:off x="3556" y="7056"/>
                  <a:ext cx="14" cy="56"/>
                </a:xfrm>
                <a:prstGeom prst="line">
                  <a:avLst/>
                </a:prstGeom>
                <a:noFill/>
                <a:ln w="19050">
                  <a:solidFill>
                    <a:srgbClr val="000000"/>
                  </a:solidFill>
                  <a:round/>
                  <a:headEnd/>
                  <a:tailEnd/>
                </a:ln>
              </p:spPr>
              <p:txBody>
                <a:bodyPr/>
                <a:lstStyle/>
                <a:p>
                  <a:endParaRPr lang="en-US"/>
                </a:p>
              </p:txBody>
            </p:sp>
            <p:sp>
              <p:nvSpPr>
                <p:cNvPr id="23633" name="Line 102"/>
                <p:cNvSpPr>
                  <a:spLocks noChangeAspect="1" noChangeShapeType="1"/>
                </p:cNvSpPr>
                <p:nvPr/>
              </p:nvSpPr>
              <p:spPr bwMode="auto">
                <a:xfrm>
                  <a:off x="3514" y="7098"/>
                  <a:ext cx="56" cy="14"/>
                </a:xfrm>
                <a:prstGeom prst="line">
                  <a:avLst/>
                </a:prstGeom>
                <a:noFill/>
                <a:ln w="19050">
                  <a:solidFill>
                    <a:srgbClr val="000000"/>
                  </a:solidFill>
                  <a:round/>
                  <a:headEnd/>
                  <a:tailEnd/>
                </a:ln>
              </p:spPr>
              <p:txBody>
                <a:bodyPr/>
                <a:lstStyle/>
                <a:p>
                  <a:endParaRPr lang="en-US"/>
                </a:p>
              </p:txBody>
            </p:sp>
          </p:grpSp>
        </p:grpSp>
        <p:sp>
          <p:nvSpPr>
            <p:cNvPr id="23575" name="Text Box 107"/>
            <p:cNvSpPr txBox="1">
              <a:spLocks noChangeArrowheads="1"/>
            </p:cNvSpPr>
            <p:nvPr/>
          </p:nvSpPr>
          <p:spPr bwMode="auto">
            <a:xfrm>
              <a:off x="1713" y="3054"/>
              <a:ext cx="671" cy="284"/>
            </a:xfrm>
            <a:prstGeom prst="rect">
              <a:avLst/>
            </a:prstGeom>
            <a:noFill/>
            <a:ln w="19050">
              <a:noFill/>
              <a:miter lim="800000"/>
              <a:headEnd/>
              <a:tailEnd/>
            </a:ln>
          </p:spPr>
          <p:txBody>
            <a:bodyPr/>
            <a:lstStyle/>
            <a:p>
              <a:pPr defTabSz="457200"/>
              <a:r>
                <a:rPr lang="en-US" sz="1400">
                  <a:latin typeface="Courier" pitchFamily="49" charset="0"/>
                  <a:ea typeface="ＭＳ Ｐゴシック" pitchFamily="-107" charset="-128"/>
                </a:rPr>
                <a:t>+  </a:t>
              </a:r>
              <a:r>
                <a:rPr lang="en-US" sz="1400" b="1">
                  <a:latin typeface="Courier New" pitchFamily="49" charset="0"/>
                  <a:ea typeface="ＭＳ Ｐゴシック" pitchFamily="-107" charset="-128"/>
                </a:rPr>
                <a:t>V</a:t>
              </a:r>
              <a:r>
                <a:rPr lang="en-US" sz="1400" b="1" baseline="-25000">
                  <a:latin typeface="Courier New" pitchFamily="49" charset="0"/>
                  <a:ea typeface="ＭＳ Ｐゴシック" pitchFamily="-107" charset="-128"/>
                </a:rPr>
                <a:t>a</a:t>
              </a:r>
              <a:r>
                <a:rPr lang="en-US" sz="1400">
                  <a:latin typeface="Courier" pitchFamily="49" charset="0"/>
                  <a:ea typeface="ＭＳ Ｐゴシック" pitchFamily="-107" charset="-128"/>
                </a:rPr>
                <a:t>  </a:t>
              </a:r>
              <a:r>
                <a:rPr lang="en-US" sz="1400">
                  <a:latin typeface="Courier" pitchFamily="49" charset="0"/>
                  <a:ea typeface="ＭＳ Ｐゴシック" pitchFamily="-107" charset="-128"/>
                  <a:sym typeface="Symbol" pitchFamily="18" charset="2"/>
                </a:rPr>
                <a:t></a:t>
              </a:r>
              <a:endParaRPr lang="en-US" sz="1400" b="1">
                <a:ea typeface="ＭＳ Ｐゴシック" pitchFamily="-107" charset="-128"/>
                <a:sym typeface="Symbol" pitchFamily="18" charset="2"/>
              </a:endParaRPr>
            </a:p>
          </p:txBody>
        </p:sp>
        <p:sp>
          <p:nvSpPr>
            <p:cNvPr id="23576" name="Text Box 108"/>
            <p:cNvSpPr txBox="1">
              <a:spLocks noChangeArrowheads="1"/>
            </p:cNvSpPr>
            <p:nvPr/>
          </p:nvSpPr>
          <p:spPr bwMode="auto">
            <a:xfrm>
              <a:off x="1145" y="2946"/>
              <a:ext cx="401" cy="234"/>
            </a:xfrm>
            <a:prstGeom prst="rect">
              <a:avLst/>
            </a:prstGeom>
            <a:noFill/>
            <a:ln w="19050">
              <a:noFill/>
              <a:miter lim="800000"/>
              <a:headEnd/>
              <a:tailEnd/>
            </a:ln>
          </p:spPr>
          <p:txBody>
            <a:bodyPr/>
            <a:lstStyle/>
            <a:p>
              <a:pPr defTabSz="457200"/>
              <a:r>
                <a:rPr lang="sr-Latn-CS" sz="1400" b="1"/>
                <a:t>T</a:t>
              </a:r>
              <a:r>
                <a:rPr lang="en-US" sz="1400" b="1">
                  <a:ea typeface="ＭＳ Ｐゴシック" pitchFamily="-107" charset="-128"/>
                </a:rPr>
                <a:t>1</a:t>
              </a:r>
            </a:p>
          </p:txBody>
        </p:sp>
        <p:sp>
          <p:nvSpPr>
            <p:cNvPr id="23577" name="Text Box 109"/>
            <p:cNvSpPr txBox="1">
              <a:spLocks noChangeArrowheads="1"/>
            </p:cNvSpPr>
            <p:nvPr/>
          </p:nvSpPr>
          <p:spPr bwMode="auto">
            <a:xfrm>
              <a:off x="1145" y="3607"/>
              <a:ext cx="401" cy="234"/>
            </a:xfrm>
            <a:prstGeom prst="rect">
              <a:avLst/>
            </a:prstGeom>
            <a:noFill/>
            <a:ln w="19050">
              <a:noFill/>
              <a:miter lim="800000"/>
              <a:headEnd/>
              <a:tailEnd/>
            </a:ln>
          </p:spPr>
          <p:txBody>
            <a:bodyPr/>
            <a:lstStyle/>
            <a:p>
              <a:pPr defTabSz="457200"/>
              <a:r>
                <a:rPr lang="sr-Latn-CS" sz="1400" b="1"/>
                <a:t>T</a:t>
              </a:r>
              <a:r>
                <a:rPr lang="en-US" sz="1400" b="1">
                  <a:ea typeface="ＭＳ Ｐゴシック" pitchFamily="-107" charset="-128"/>
                </a:rPr>
                <a:t>4</a:t>
              </a:r>
            </a:p>
          </p:txBody>
        </p:sp>
        <p:sp>
          <p:nvSpPr>
            <p:cNvPr id="23578" name="Text Box 110"/>
            <p:cNvSpPr txBox="1">
              <a:spLocks noChangeArrowheads="1"/>
            </p:cNvSpPr>
            <p:nvPr/>
          </p:nvSpPr>
          <p:spPr bwMode="auto">
            <a:xfrm>
              <a:off x="2624" y="2955"/>
              <a:ext cx="402" cy="234"/>
            </a:xfrm>
            <a:prstGeom prst="rect">
              <a:avLst/>
            </a:prstGeom>
            <a:noFill/>
            <a:ln w="19050">
              <a:noFill/>
              <a:miter lim="800000"/>
              <a:headEnd/>
              <a:tailEnd/>
            </a:ln>
          </p:spPr>
          <p:txBody>
            <a:bodyPr/>
            <a:lstStyle/>
            <a:p>
              <a:pPr defTabSz="457200"/>
              <a:r>
                <a:rPr lang="sr-Latn-CS" sz="1400" b="1"/>
                <a:t>T</a:t>
              </a:r>
              <a:r>
                <a:rPr lang="en-US" sz="1400" b="1">
                  <a:ea typeface="ＭＳ Ｐゴシック" pitchFamily="-107" charset="-128"/>
                </a:rPr>
                <a:t>3</a:t>
              </a:r>
            </a:p>
          </p:txBody>
        </p:sp>
        <p:sp>
          <p:nvSpPr>
            <p:cNvPr id="23579" name="Text Box 111"/>
            <p:cNvSpPr txBox="1">
              <a:spLocks noChangeArrowheads="1"/>
            </p:cNvSpPr>
            <p:nvPr/>
          </p:nvSpPr>
          <p:spPr bwMode="auto">
            <a:xfrm>
              <a:off x="2624" y="3631"/>
              <a:ext cx="401" cy="235"/>
            </a:xfrm>
            <a:prstGeom prst="rect">
              <a:avLst/>
            </a:prstGeom>
            <a:noFill/>
            <a:ln w="19050">
              <a:noFill/>
              <a:miter lim="800000"/>
              <a:headEnd/>
              <a:tailEnd/>
            </a:ln>
          </p:spPr>
          <p:txBody>
            <a:bodyPr/>
            <a:lstStyle/>
            <a:p>
              <a:pPr defTabSz="457200"/>
              <a:r>
                <a:rPr lang="sr-Latn-CS" sz="1400" b="1"/>
                <a:t>T</a:t>
              </a:r>
              <a:r>
                <a:rPr lang="en-US" sz="1400" b="1">
                  <a:ea typeface="ＭＳ Ｐゴシック" pitchFamily="-107" charset="-128"/>
                </a:rPr>
                <a:t>2</a:t>
              </a:r>
            </a:p>
          </p:txBody>
        </p:sp>
        <p:sp>
          <p:nvSpPr>
            <p:cNvPr id="23580" name="Text Box 112"/>
            <p:cNvSpPr txBox="1">
              <a:spLocks noChangeArrowheads="1"/>
            </p:cNvSpPr>
            <p:nvPr/>
          </p:nvSpPr>
          <p:spPr bwMode="auto">
            <a:xfrm>
              <a:off x="1478" y="2886"/>
              <a:ext cx="402" cy="234"/>
            </a:xfrm>
            <a:prstGeom prst="rect">
              <a:avLst/>
            </a:prstGeom>
            <a:noFill/>
            <a:ln w="19050">
              <a:noFill/>
              <a:miter lim="800000"/>
              <a:headEnd/>
              <a:tailEnd/>
            </a:ln>
          </p:spPr>
          <p:txBody>
            <a:bodyPr/>
            <a:lstStyle/>
            <a:p>
              <a:pPr defTabSz="457200"/>
              <a:r>
                <a:rPr lang="en-US" sz="1400" b="1">
                  <a:ea typeface="ＭＳ Ｐゴシック" pitchFamily="-107" charset="-128"/>
                </a:rPr>
                <a:t>D1</a:t>
              </a:r>
            </a:p>
          </p:txBody>
        </p:sp>
        <p:sp>
          <p:nvSpPr>
            <p:cNvPr id="23581" name="Text Box 113"/>
            <p:cNvSpPr txBox="1">
              <a:spLocks noChangeArrowheads="1"/>
            </p:cNvSpPr>
            <p:nvPr/>
          </p:nvSpPr>
          <p:spPr bwMode="auto">
            <a:xfrm>
              <a:off x="2332" y="2854"/>
              <a:ext cx="401" cy="234"/>
            </a:xfrm>
            <a:prstGeom prst="rect">
              <a:avLst/>
            </a:prstGeom>
            <a:noFill/>
            <a:ln w="19050">
              <a:noFill/>
              <a:miter lim="800000"/>
              <a:headEnd/>
              <a:tailEnd/>
            </a:ln>
          </p:spPr>
          <p:txBody>
            <a:bodyPr/>
            <a:lstStyle/>
            <a:p>
              <a:pPr defTabSz="457200"/>
              <a:r>
                <a:rPr lang="en-US" sz="1400" b="1">
                  <a:ea typeface="ＭＳ Ｐゴシック" pitchFamily="-107" charset="-128"/>
                </a:rPr>
                <a:t>D3</a:t>
              </a:r>
            </a:p>
          </p:txBody>
        </p:sp>
        <p:sp>
          <p:nvSpPr>
            <p:cNvPr id="23582" name="Text Box 114"/>
            <p:cNvSpPr txBox="1">
              <a:spLocks noChangeArrowheads="1"/>
            </p:cNvSpPr>
            <p:nvPr/>
          </p:nvSpPr>
          <p:spPr bwMode="auto">
            <a:xfrm>
              <a:off x="2315" y="3573"/>
              <a:ext cx="401" cy="234"/>
            </a:xfrm>
            <a:prstGeom prst="rect">
              <a:avLst/>
            </a:prstGeom>
            <a:noFill/>
            <a:ln w="19050">
              <a:noFill/>
              <a:miter lim="800000"/>
              <a:headEnd/>
              <a:tailEnd/>
            </a:ln>
          </p:spPr>
          <p:txBody>
            <a:bodyPr/>
            <a:lstStyle/>
            <a:p>
              <a:pPr defTabSz="457200"/>
              <a:r>
                <a:rPr lang="en-US" sz="1400" b="1">
                  <a:ea typeface="ＭＳ Ｐゴシック" pitchFamily="-107" charset="-128"/>
                </a:rPr>
                <a:t>D2</a:t>
              </a:r>
            </a:p>
          </p:txBody>
        </p:sp>
        <p:sp>
          <p:nvSpPr>
            <p:cNvPr id="23583" name="Text Box 115"/>
            <p:cNvSpPr txBox="1">
              <a:spLocks noChangeArrowheads="1"/>
            </p:cNvSpPr>
            <p:nvPr/>
          </p:nvSpPr>
          <p:spPr bwMode="auto">
            <a:xfrm>
              <a:off x="1470" y="3565"/>
              <a:ext cx="401" cy="234"/>
            </a:xfrm>
            <a:prstGeom prst="rect">
              <a:avLst/>
            </a:prstGeom>
            <a:noFill/>
            <a:ln w="19050">
              <a:noFill/>
              <a:miter lim="800000"/>
              <a:headEnd/>
              <a:tailEnd/>
            </a:ln>
          </p:spPr>
          <p:txBody>
            <a:bodyPr/>
            <a:lstStyle/>
            <a:p>
              <a:pPr defTabSz="457200"/>
              <a:r>
                <a:rPr lang="en-US" sz="1400">
                  <a:ea typeface="ＭＳ Ｐゴシック" pitchFamily="-107" charset="-128"/>
                </a:rPr>
                <a:t>D4</a:t>
              </a:r>
              <a:endParaRPr lang="en-US" sz="1400" b="1">
                <a:ea typeface="ＭＳ Ｐゴシック" pitchFamily="-107" charset="-128"/>
              </a:endParaRPr>
            </a:p>
          </p:txBody>
        </p:sp>
        <p:sp>
          <p:nvSpPr>
            <p:cNvPr id="23584" name="Text Box 116"/>
            <p:cNvSpPr txBox="1">
              <a:spLocks noChangeArrowheads="1"/>
            </p:cNvSpPr>
            <p:nvPr/>
          </p:nvSpPr>
          <p:spPr bwMode="auto">
            <a:xfrm>
              <a:off x="340" y="2795"/>
              <a:ext cx="402" cy="988"/>
            </a:xfrm>
            <a:prstGeom prst="rect">
              <a:avLst/>
            </a:prstGeom>
            <a:noFill/>
            <a:ln w="19050">
              <a:noFill/>
              <a:miter lim="800000"/>
              <a:headEnd/>
              <a:tailEnd/>
            </a:ln>
          </p:spPr>
          <p:txBody>
            <a:bodyPr/>
            <a:lstStyle/>
            <a:p>
              <a:pPr defTabSz="457200"/>
              <a:r>
                <a:rPr lang="en-US" sz="1400">
                  <a:ea typeface="ＭＳ Ｐゴシック" pitchFamily="-107" charset="-128"/>
                </a:rPr>
                <a:t>+</a:t>
              </a:r>
            </a:p>
            <a:p>
              <a:pPr defTabSz="457200"/>
              <a:endParaRPr lang="sr-Latn-CS" sz="1400"/>
            </a:p>
            <a:p>
              <a:pPr defTabSz="457200"/>
              <a:endParaRPr lang="sr-Latn-CS" sz="1400"/>
            </a:p>
            <a:p>
              <a:pPr defTabSz="457200"/>
              <a:endParaRPr lang="en-US" sz="1400"/>
            </a:p>
            <a:p>
              <a:pPr defTabSz="457200"/>
              <a:r>
                <a:rPr lang="en-US" sz="1400">
                  <a:ea typeface="ＭＳ Ｐゴシック" pitchFamily="-107" charset="-128"/>
                </a:rPr>
                <a:t>V</a:t>
              </a:r>
              <a:r>
                <a:rPr lang="en-US" sz="1400" baseline="-25000">
                  <a:ea typeface="ＭＳ Ｐゴシック" pitchFamily="-107" charset="-128"/>
                </a:rPr>
                <a:t>dc</a:t>
              </a:r>
              <a:endParaRPr lang="en-US" sz="1400">
                <a:ea typeface="ＭＳ Ｐゴシック" pitchFamily="-107" charset="-128"/>
              </a:endParaRPr>
            </a:p>
            <a:p>
              <a:pPr defTabSz="457200"/>
              <a:endParaRPr lang="sr-Latn-CS" sz="1400"/>
            </a:p>
            <a:p>
              <a:pPr defTabSz="457200"/>
              <a:endParaRPr lang="sr-Latn-CS" sz="1400"/>
            </a:p>
            <a:p>
              <a:pPr defTabSz="457200"/>
              <a:endParaRPr lang="en-US" sz="1400"/>
            </a:p>
            <a:p>
              <a:pPr defTabSz="457200"/>
              <a:r>
                <a:rPr lang="en-US" sz="1400">
                  <a:ea typeface="ＭＳ Ｐゴシック" pitchFamily="-107" charset="-128"/>
                  <a:sym typeface="Symbol" pitchFamily="18" charset="2"/>
                </a:rPr>
                <a:t></a:t>
              </a:r>
              <a:endParaRPr lang="en-US" sz="1400" b="1">
                <a:ea typeface="ＭＳ Ｐゴシック" pitchFamily="-107" charset="-128"/>
                <a:sym typeface="Symbol" pitchFamily="18" charset="2"/>
              </a:endParaRPr>
            </a:p>
          </p:txBody>
        </p:sp>
      </p:grpSp>
      <p:grpSp>
        <p:nvGrpSpPr>
          <p:cNvPr id="21" name="Group 182"/>
          <p:cNvGrpSpPr>
            <a:grpSpLocks/>
          </p:cNvGrpSpPr>
          <p:nvPr/>
        </p:nvGrpSpPr>
        <p:grpSpPr bwMode="auto">
          <a:xfrm>
            <a:off x="5724525" y="3860800"/>
            <a:ext cx="2841625" cy="1701800"/>
            <a:chOff x="3606" y="2432"/>
            <a:chExt cx="1790" cy="1072"/>
          </a:xfrm>
        </p:grpSpPr>
        <p:sp>
          <p:nvSpPr>
            <p:cNvPr id="23564" name="Rectangle 7"/>
            <p:cNvSpPr>
              <a:spLocks noChangeAspect="1" noChangeArrowheads="1"/>
            </p:cNvSpPr>
            <p:nvPr/>
          </p:nvSpPr>
          <p:spPr bwMode="auto">
            <a:xfrm>
              <a:off x="3833" y="3118"/>
              <a:ext cx="1032" cy="312"/>
            </a:xfrm>
            <a:prstGeom prst="rect">
              <a:avLst/>
            </a:prstGeom>
            <a:solidFill>
              <a:srgbClr val="808080"/>
            </a:solidFill>
            <a:ln w="9525">
              <a:noFill/>
              <a:miter lim="800000"/>
              <a:headEnd/>
              <a:tailEnd/>
            </a:ln>
          </p:spPr>
          <p:txBody>
            <a:bodyPr/>
            <a:lstStyle/>
            <a:p>
              <a:pPr defTabSz="457200"/>
              <a:endParaRPr lang="en-US">
                <a:ea typeface="ＭＳ Ｐゴシック" pitchFamily="-107" charset="-128"/>
              </a:endParaRPr>
            </a:p>
          </p:txBody>
        </p:sp>
        <p:sp>
          <p:nvSpPr>
            <p:cNvPr id="23565" name="Rectangle 7"/>
            <p:cNvSpPr>
              <a:spLocks noChangeAspect="1" noChangeArrowheads="1"/>
            </p:cNvSpPr>
            <p:nvPr/>
          </p:nvSpPr>
          <p:spPr bwMode="auto">
            <a:xfrm>
              <a:off x="3833" y="2800"/>
              <a:ext cx="1032" cy="312"/>
            </a:xfrm>
            <a:prstGeom prst="rect">
              <a:avLst/>
            </a:prstGeom>
            <a:solidFill>
              <a:srgbClr val="C0C0C0"/>
            </a:solidFill>
            <a:ln w="9525">
              <a:noFill/>
              <a:miter lim="800000"/>
              <a:headEnd/>
              <a:tailEnd/>
            </a:ln>
          </p:spPr>
          <p:txBody>
            <a:bodyPr/>
            <a:lstStyle/>
            <a:p>
              <a:pPr defTabSz="457200"/>
              <a:endParaRPr lang="en-US">
                <a:ea typeface="ＭＳ Ｐゴシック" pitchFamily="-107" charset="-128"/>
              </a:endParaRPr>
            </a:p>
          </p:txBody>
        </p:sp>
        <p:sp>
          <p:nvSpPr>
            <p:cNvPr id="23566" name="Line 8"/>
            <p:cNvSpPr>
              <a:spLocks noChangeAspect="1" noChangeShapeType="1"/>
            </p:cNvSpPr>
            <p:nvPr/>
          </p:nvSpPr>
          <p:spPr bwMode="auto">
            <a:xfrm flipV="1">
              <a:off x="4362" y="2528"/>
              <a:ext cx="0" cy="976"/>
            </a:xfrm>
            <a:prstGeom prst="line">
              <a:avLst/>
            </a:prstGeom>
            <a:noFill/>
            <a:ln w="9525">
              <a:solidFill>
                <a:srgbClr val="000000"/>
              </a:solidFill>
              <a:round/>
              <a:headEnd/>
              <a:tailEnd type="triangle" w="sm" len="sm"/>
            </a:ln>
          </p:spPr>
          <p:txBody>
            <a:bodyPr/>
            <a:lstStyle/>
            <a:p>
              <a:endParaRPr lang="en-US"/>
            </a:p>
          </p:txBody>
        </p:sp>
        <p:sp>
          <p:nvSpPr>
            <p:cNvPr id="23567" name="Line 9"/>
            <p:cNvSpPr>
              <a:spLocks noChangeAspect="1" noChangeShapeType="1"/>
            </p:cNvSpPr>
            <p:nvPr/>
          </p:nvSpPr>
          <p:spPr bwMode="auto">
            <a:xfrm>
              <a:off x="3606" y="3119"/>
              <a:ext cx="1536" cy="0"/>
            </a:xfrm>
            <a:prstGeom prst="line">
              <a:avLst/>
            </a:prstGeom>
            <a:noFill/>
            <a:ln w="9525">
              <a:solidFill>
                <a:srgbClr val="000000"/>
              </a:solidFill>
              <a:round/>
              <a:headEnd/>
              <a:tailEnd type="triangle" w="sm" len="sm"/>
            </a:ln>
          </p:spPr>
          <p:txBody>
            <a:bodyPr/>
            <a:lstStyle/>
            <a:p>
              <a:endParaRPr lang="en-US"/>
            </a:p>
          </p:txBody>
        </p:sp>
        <p:sp>
          <p:nvSpPr>
            <p:cNvPr id="23568" name="Text Box 13"/>
            <p:cNvSpPr txBox="1">
              <a:spLocks noChangeArrowheads="1"/>
            </p:cNvSpPr>
            <p:nvPr/>
          </p:nvSpPr>
          <p:spPr bwMode="auto">
            <a:xfrm>
              <a:off x="4470" y="2912"/>
              <a:ext cx="271" cy="141"/>
            </a:xfrm>
            <a:prstGeom prst="rect">
              <a:avLst/>
            </a:prstGeom>
            <a:noFill/>
            <a:ln w="9525">
              <a:noFill/>
              <a:miter lim="800000"/>
              <a:headEnd/>
              <a:tailEnd/>
            </a:ln>
          </p:spPr>
          <p:txBody>
            <a:bodyPr/>
            <a:lstStyle/>
            <a:p>
              <a:pPr defTabSz="457200"/>
              <a:r>
                <a:rPr lang="en-US" sz="1200" b="1">
                  <a:ea typeface="ＭＳ Ｐゴシック" pitchFamily="-107" charset="-128"/>
                </a:rPr>
                <a:t>Q1</a:t>
              </a:r>
              <a:endParaRPr lang="en-US" b="1">
                <a:ea typeface="ＭＳ Ｐゴシック" pitchFamily="-107" charset="-128"/>
              </a:endParaRPr>
            </a:p>
          </p:txBody>
        </p:sp>
        <p:sp>
          <p:nvSpPr>
            <p:cNvPr id="23569" name="Text Box 67"/>
            <p:cNvSpPr txBox="1">
              <a:spLocks noChangeArrowheads="1"/>
            </p:cNvSpPr>
            <p:nvPr/>
          </p:nvSpPr>
          <p:spPr bwMode="auto">
            <a:xfrm>
              <a:off x="3990" y="2912"/>
              <a:ext cx="271" cy="141"/>
            </a:xfrm>
            <a:prstGeom prst="rect">
              <a:avLst/>
            </a:prstGeom>
            <a:noFill/>
            <a:ln w="9525">
              <a:noFill/>
              <a:miter lim="800000"/>
              <a:headEnd/>
              <a:tailEnd/>
            </a:ln>
          </p:spPr>
          <p:txBody>
            <a:bodyPr/>
            <a:lstStyle/>
            <a:p>
              <a:pPr defTabSz="457200"/>
              <a:r>
                <a:rPr lang="en-US" sz="1200" b="1">
                  <a:ea typeface="ＭＳ Ｐゴシック" pitchFamily="-107" charset="-128"/>
                </a:rPr>
                <a:t>Q2</a:t>
              </a:r>
              <a:endParaRPr lang="en-US" b="1">
                <a:ea typeface="ＭＳ Ｐゴシック" pitchFamily="-107" charset="-128"/>
              </a:endParaRPr>
            </a:p>
          </p:txBody>
        </p:sp>
        <p:sp>
          <p:nvSpPr>
            <p:cNvPr id="23570" name="Text Box 69"/>
            <p:cNvSpPr txBox="1">
              <a:spLocks noChangeArrowheads="1"/>
            </p:cNvSpPr>
            <p:nvPr/>
          </p:nvSpPr>
          <p:spPr bwMode="auto">
            <a:xfrm>
              <a:off x="4086" y="2432"/>
              <a:ext cx="384" cy="192"/>
            </a:xfrm>
            <a:prstGeom prst="rect">
              <a:avLst/>
            </a:prstGeom>
            <a:noFill/>
            <a:ln w="9525">
              <a:noFill/>
              <a:miter lim="800000"/>
              <a:headEnd/>
              <a:tailEnd/>
            </a:ln>
          </p:spPr>
          <p:txBody>
            <a:bodyPr/>
            <a:lstStyle/>
            <a:p>
              <a:pPr defTabSz="457200"/>
              <a:r>
                <a:rPr lang="en-US" sz="1400" b="1">
                  <a:ea typeface="ＭＳ Ｐゴシック" pitchFamily="-107" charset="-128"/>
                </a:rPr>
                <a:t>V</a:t>
              </a:r>
              <a:r>
                <a:rPr lang="en-US" sz="1400" b="1" baseline="-25000">
                  <a:ea typeface="ＭＳ Ｐゴシック" pitchFamily="-107" charset="-128"/>
                </a:rPr>
                <a:t>a</a:t>
              </a:r>
              <a:endParaRPr lang="en-US" sz="1400" b="1">
                <a:ea typeface="ＭＳ Ｐゴシック" pitchFamily="-107" charset="-128"/>
              </a:endParaRPr>
            </a:p>
          </p:txBody>
        </p:sp>
        <p:sp>
          <p:nvSpPr>
            <p:cNvPr id="23571" name="Text Box 71"/>
            <p:cNvSpPr txBox="1">
              <a:spLocks noChangeArrowheads="1"/>
            </p:cNvSpPr>
            <p:nvPr/>
          </p:nvSpPr>
          <p:spPr bwMode="auto">
            <a:xfrm>
              <a:off x="5012" y="3113"/>
              <a:ext cx="384" cy="192"/>
            </a:xfrm>
            <a:prstGeom prst="rect">
              <a:avLst/>
            </a:prstGeom>
            <a:noFill/>
            <a:ln w="9525">
              <a:noFill/>
              <a:miter lim="800000"/>
              <a:headEnd/>
              <a:tailEnd/>
            </a:ln>
          </p:spPr>
          <p:txBody>
            <a:bodyPr/>
            <a:lstStyle/>
            <a:p>
              <a:pPr defTabSz="457200"/>
              <a:r>
                <a:rPr lang="en-US" sz="1400" b="1">
                  <a:ea typeface="ＭＳ Ｐゴシック" pitchFamily="-107" charset="-128"/>
                </a:rPr>
                <a:t>I</a:t>
              </a:r>
              <a:r>
                <a:rPr lang="en-US" sz="1400" b="1" baseline="-25000">
                  <a:ea typeface="ＭＳ Ｐゴシック" pitchFamily="-107" charset="-128"/>
                </a:rPr>
                <a:t>a</a:t>
              </a:r>
              <a:endParaRPr lang="en-US" sz="1400" b="1">
                <a:ea typeface="ＭＳ Ｐゴシック" pitchFamily="-107" charset="-128"/>
              </a:endParaRPr>
            </a:p>
          </p:txBody>
        </p:sp>
        <p:sp>
          <p:nvSpPr>
            <p:cNvPr id="23572" name="Text Box 67"/>
            <p:cNvSpPr txBox="1">
              <a:spLocks noChangeArrowheads="1"/>
            </p:cNvSpPr>
            <p:nvPr/>
          </p:nvSpPr>
          <p:spPr bwMode="auto">
            <a:xfrm>
              <a:off x="3969" y="3163"/>
              <a:ext cx="271" cy="141"/>
            </a:xfrm>
            <a:prstGeom prst="rect">
              <a:avLst/>
            </a:prstGeom>
            <a:noFill/>
            <a:ln w="9525">
              <a:noFill/>
              <a:miter lim="800000"/>
              <a:headEnd/>
              <a:tailEnd/>
            </a:ln>
          </p:spPr>
          <p:txBody>
            <a:bodyPr/>
            <a:lstStyle/>
            <a:p>
              <a:pPr defTabSz="457200"/>
              <a:r>
                <a:rPr lang="en-US" sz="1200" b="1">
                  <a:ea typeface="ＭＳ Ｐゴシック" pitchFamily="-107" charset="-128"/>
                </a:rPr>
                <a:t>Q</a:t>
              </a:r>
              <a:r>
                <a:rPr lang="sr-Latn-CS" sz="1200" b="1"/>
                <a:t>3</a:t>
              </a:r>
              <a:endParaRPr lang="en-US" b="1"/>
            </a:p>
          </p:txBody>
        </p:sp>
        <p:sp>
          <p:nvSpPr>
            <p:cNvPr id="23573" name="Text Box 67"/>
            <p:cNvSpPr txBox="1">
              <a:spLocks noChangeArrowheads="1"/>
            </p:cNvSpPr>
            <p:nvPr/>
          </p:nvSpPr>
          <p:spPr bwMode="auto">
            <a:xfrm>
              <a:off x="4468" y="3163"/>
              <a:ext cx="271" cy="141"/>
            </a:xfrm>
            <a:prstGeom prst="rect">
              <a:avLst/>
            </a:prstGeom>
            <a:noFill/>
            <a:ln w="9525">
              <a:noFill/>
              <a:miter lim="800000"/>
              <a:headEnd/>
              <a:tailEnd/>
            </a:ln>
          </p:spPr>
          <p:txBody>
            <a:bodyPr/>
            <a:lstStyle/>
            <a:p>
              <a:pPr defTabSz="457200"/>
              <a:r>
                <a:rPr lang="en-US" sz="1200" b="1">
                  <a:ea typeface="ＭＳ Ｐゴシック" pitchFamily="-107" charset="-128"/>
                </a:rPr>
                <a:t>Q</a:t>
              </a:r>
              <a:r>
                <a:rPr lang="sr-Latn-CS" sz="1200" b="1"/>
                <a:t>4</a:t>
              </a:r>
              <a:endParaRPr lang="en-US" b="1"/>
            </a:p>
          </p:txBody>
        </p:sp>
      </p:grpSp>
      <p:sp>
        <p:nvSpPr>
          <p:cNvPr id="168144" name="Text Box 208"/>
          <p:cNvSpPr txBox="1">
            <a:spLocks noChangeArrowheads="1"/>
          </p:cNvSpPr>
          <p:nvPr/>
        </p:nvSpPr>
        <p:spPr bwMode="auto">
          <a:xfrm>
            <a:off x="5291138" y="5661025"/>
            <a:ext cx="3744912" cy="1200329"/>
          </a:xfrm>
          <a:prstGeom prst="rect">
            <a:avLst/>
          </a:prstGeom>
          <a:noFill/>
          <a:ln w="9525">
            <a:noFill/>
            <a:miter lim="800000"/>
            <a:headEnd/>
            <a:tailEnd/>
          </a:ln>
        </p:spPr>
        <p:txBody>
          <a:bodyPr>
            <a:spAutoFit/>
          </a:bodyPr>
          <a:lstStyle/>
          <a:p>
            <a:pPr>
              <a:buFontTx/>
              <a:buChar char="•"/>
            </a:pPr>
            <a:r>
              <a:rPr lang="sr-Latn-CS" dirty="0">
                <a:solidFill>
                  <a:srgbClr val="0066CC"/>
                </a:solidFill>
              </a:rPr>
              <a:t> </a:t>
            </a:r>
            <a:r>
              <a:rPr lang="sr-Latn-CS" sz="2000" dirty="0">
                <a:solidFill>
                  <a:srgbClr val="0066CC"/>
                </a:solidFill>
              </a:rPr>
              <a:t>Četvorokvadrantni </a:t>
            </a:r>
            <a:r>
              <a:rPr lang="sr-Latn-CS" sz="2000" dirty="0" smtClean="0">
                <a:solidFill>
                  <a:srgbClr val="0066CC"/>
                </a:solidFill>
              </a:rPr>
              <a:t>pretvarač (H-most) </a:t>
            </a:r>
            <a:endParaRPr lang="sr-Latn-CS" sz="2000" dirty="0">
              <a:solidFill>
                <a:srgbClr val="0066CC"/>
              </a:solidFill>
            </a:endParaRPr>
          </a:p>
          <a:p>
            <a:pPr lvl="1">
              <a:buFontTx/>
              <a:buChar char="•"/>
            </a:pPr>
            <a:r>
              <a:rPr lang="sr-Latn-CS" sz="1600" dirty="0">
                <a:solidFill>
                  <a:srgbClr val="0066CC"/>
                </a:solidFill>
              </a:rPr>
              <a:t> DC - DC</a:t>
            </a:r>
          </a:p>
          <a:p>
            <a:pPr lvl="1">
              <a:buFontTx/>
              <a:buChar char="•"/>
            </a:pPr>
            <a:r>
              <a:rPr lang="sr-Latn-CS" sz="1600" dirty="0">
                <a:solidFill>
                  <a:srgbClr val="0066CC"/>
                </a:solidFill>
              </a:rPr>
              <a:t> DC - AC</a:t>
            </a:r>
          </a:p>
        </p:txBody>
      </p:sp>
      <p:sp>
        <p:nvSpPr>
          <p:cNvPr id="17418" name="Text Box 73"/>
          <p:cNvSpPr txBox="1">
            <a:spLocks noChangeArrowheads="1"/>
          </p:cNvSpPr>
          <p:nvPr/>
        </p:nvSpPr>
        <p:spPr bwMode="auto">
          <a:xfrm>
            <a:off x="3203575" y="5734050"/>
            <a:ext cx="428625" cy="223838"/>
          </a:xfrm>
          <a:prstGeom prst="rect">
            <a:avLst/>
          </a:prstGeom>
          <a:noFill/>
          <a:ln w="19050">
            <a:noFill/>
            <a:miter lim="800000"/>
            <a:headEnd/>
            <a:tailEnd/>
          </a:ln>
        </p:spPr>
        <p:txBody>
          <a:bodyPr/>
          <a:lstStyle/>
          <a:p>
            <a:pPr defTabSz="457200"/>
            <a:r>
              <a:rPr lang="sr-Latn-CS" sz="1400"/>
              <a:t>I</a:t>
            </a:r>
            <a:r>
              <a:rPr lang="en-US" sz="1400" baseline="-25000">
                <a:ea typeface="ＭＳ Ｐゴシック" pitchFamily="-107" charset="-128"/>
              </a:rPr>
              <a:t>a</a:t>
            </a:r>
            <a:endParaRPr lang="en-US" sz="1400" b="1">
              <a:ea typeface="ＭＳ Ｐゴシック" pitchFamily="-107" charset="-128"/>
            </a:endParaRPr>
          </a:p>
        </p:txBody>
      </p:sp>
      <p:sp>
        <p:nvSpPr>
          <p:cNvPr id="17419" name="Line 108"/>
          <p:cNvSpPr>
            <a:spLocks noChangeShapeType="1"/>
          </p:cNvSpPr>
          <p:nvPr/>
        </p:nvSpPr>
        <p:spPr bwMode="auto">
          <a:xfrm>
            <a:off x="3203575" y="5734050"/>
            <a:ext cx="322263" cy="0"/>
          </a:xfrm>
          <a:prstGeom prst="line">
            <a:avLst/>
          </a:prstGeom>
          <a:noFill/>
          <a:ln w="1905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81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144" grpId="0"/>
      <p:bldP spid="17418" grpId="0"/>
      <p:bldP spid="174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609600" y="2895600"/>
            <a:ext cx="4114800" cy="0"/>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09600" y="2362200"/>
            <a:ext cx="4114800" cy="4762"/>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09600" y="3489761"/>
            <a:ext cx="4114800"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9600" y="4038600"/>
            <a:ext cx="4114800" cy="0"/>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65906" y="3541712"/>
            <a:ext cx="4343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20</a:t>
            </a:fld>
            <a:endParaRPr lang="en-US"/>
          </a:p>
        </p:txBody>
      </p:sp>
      <p:sp>
        <p:nvSpPr>
          <p:cNvPr id="3" name="TextBox 61"/>
          <p:cNvSpPr txBox="1">
            <a:spLocks noChangeArrowheads="1"/>
          </p:cNvSpPr>
          <p:nvPr/>
        </p:nvSpPr>
        <p:spPr bwMode="auto">
          <a:xfrm>
            <a:off x="1256832" y="228600"/>
            <a:ext cx="6630341" cy="461665"/>
          </a:xfrm>
          <a:prstGeom prst="rect">
            <a:avLst/>
          </a:prstGeom>
          <a:noFill/>
          <a:ln w="9525">
            <a:noFill/>
            <a:miter lim="800000"/>
            <a:headEnd/>
            <a:tailEnd/>
          </a:ln>
        </p:spPr>
        <p:txBody>
          <a:bodyPr wrap="none">
            <a:spAutoFit/>
          </a:bodyPr>
          <a:lstStyle/>
          <a:p>
            <a:pPr algn="ctr" defTabSz="457200"/>
            <a:r>
              <a:rPr lang="sr-Latn-CS" sz="2400" b="1" dirty="0" smtClean="0"/>
              <a:t>Upravljanje četorokvadratnim pretvaračem</a:t>
            </a:r>
            <a:endParaRPr lang="en-US" sz="2400" b="1" dirty="0"/>
          </a:p>
        </p:txBody>
      </p:sp>
      <p:sp>
        <p:nvSpPr>
          <p:cNvPr id="27" name="TextBox 61"/>
          <p:cNvSpPr txBox="1">
            <a:spLocks noChangeArrowheads="1"/>
          </p:cNvSpPr>
          <p:nvPr/>
        </p:nvSpPr>
        <p:spPr bwMode="auto">
          <a:xfrm>
            <a:off x="228600" y="835223"/>
            <a:ext cx="4304383" cy="307777"/>
          </a:xfrm>
          <a:prstGeom prst="rect">
            <a:avLst/>
          </a:prstGeom>
          <a:noFill/>
          <a:ln w="9525">
            <a:noFill/>
            <a:miter lim="800000"/>
            <a:headEnd/>
            <a:tailEnd/>
          </a:ln>
        </p:spPr>
        <p:txBody>
          <a:bodyPr wrap="none">
            <a:spAutoFit/>
          </a:bodyPr>
          <a:lstStyle/>
          <a:p>
            <a:pPr algn="ctr" defTabSz="457200"/>
            <a:r>
              <a:rPr lang="sr-Latn-CS" sz="1400" dirty="0" smtClean="0"/>
              <a:t>NESIMETRIČNO </a:t>
            </a:r>
            <a:r>
              <a:rPr lang="en-US" sz="1400" dirty="0" smtClean="0"/>
              <a:t> </a:t>
            </a:r>
            <a:r>
              <a:rPr lang="x-none" sz="1400" dirty="0" smtClean="0"/>
              <a:t>(Smer-intenzitet),  drugi smer</a:t>
            </a:r>
            <a:endParaRPr lang="en-US" sz="1400" dirty="0"/>
          </a:p>
        </p:txBody>
      </p:sp>
      <p:cxnSp>
        <p:nvCxnSpPr>
          <p:cNvPr id="29" name="Straight Connector 28"/>
          <p:cNvCxnSpPr/>
          <p:nvPr/>
        </p:nvCxnSpPr>
        <p:spPr>
          <a:xfrm rot="5400000">
            <a:off x="-1104900" y="3695700"/>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097088" y="3694112"/>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5" name="TextBox 61"/>
          <p:cNvSpPr txBox="1">
            <a:spLocks noChangeArrowheads="1"/>
          </p:cNvSpPr>
          <p:nvPr/>
        </p:nvSpPr>
        <p:spPr bwMode="auto">
          <a:xfrm>
            <a:off x="266925" y="1295400"/>
            <a:ext cx="1257075" cy="307777"/>
          </a:xfrm>
          <a:prstGeom prst="rect">
            <a:avLst/>
          </a:prstGeom>
          <a:solidFill>
            <a:schemeClr val="bg1"/>
          </a:solidFill>
          <a:ln w="9525">
            <a:noFill/>
            <a:miter lim="800000"/>
            <a:headEnd/>
            <a:tailEnd/>
          </a:ln>
        </p:spPr>
        <p:txBody>
          <a:bodyPr wrap="none">
            <a:spAutoFit/>
          </a:bodyPr>
          <a:lstStyle/>
          <a:p>
            <a:pPr algn="ctr" defTabSz="457200"/>
            <a:r>
              <a:rPr lang="sr-Latn-CS" sz="1400" b="1" dirty="0" smtClean="0"/>
              <a:t>PWM = 20%</a:t>
            </a:r>
            <a:endParaRPr lang="en-US" sz="1400" b="1" dirty="0"/>
          </a:p>
        </p:txBody>
      </p:sp>
      <p:cxnSp>
        <p:nvCxnSpPr>
          <p:cNvPr id="46" name="Straight Connector 45"/>
          <p:cNvCxnSpPr/>
          <p:nvPr/>
        </p:nvCxnSpPr>
        <p:spPr>
          <a:xfrm>
            <a:off x="1219200" y="5943600"/>
            <a:ext cx="3200400" cy="1588"/>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61"/>
          <p:cNvSpPr txBox="1">
            <a:spLocks noChangeArrowheads="1"/>
          </p:cNvSpPr>
          <p:nvPr/>
        </p:nvSpPr>
        <p:spPr bwMode="auto">
          <a:xfrm>
            <a:off x="2514600" y="5943600"/>
            <a:ext cx="655949" cy="307777"/>
          </a:xfrm>
          <a:prstGeom prst="rect">
            <a:avLst/>
          </a:prstGeom>
          <a:noFill/>
          <a:ln w="9525">
            <a:noFill/>
            <a:miter lim="800000"/>
            <a:headEnd/>
            <a:tailEnd/>
          </a:ln>
        </p:spPr>
        <p:txBody>
          <a:bodyPr wrap="none">
            <a:spAutoFit/>
          </a:bodyPr>
          <a:lstStyle/>
          <a:p>
            <a:pPr algn="ctr" defTabSz="457200"/>
            <a:r>
              <a:rPr lang="sr-Latn-CS" sz="1400" b="1" i="1" dirty="0" smtClean="0"/>
              <a:t>T</a:t>
            </a:r>
            <a:r>
              <a:rPr lang="sr-Latn-CS" sz="1400" b="1" i="1" baseline="-25000" dirty="0" smtClean="0"/>
              <a:t>PWM </a:t>
            </a:r>
            <a:endParaRPr lang="en-US" sz="1400" b="1" i="1" baseline="-25000" dirty="0"/>
          </a:p>
        </p:txBody>
      </p:sp>
      <p:cxnSp>
        <p:nvCxnSpPr>
          <p:cNvPr id="37" name="Straight Connector 36"/>
          <p:cNvCxnSpPr/>
          <p:nvPr/>
        </p:nvCxnSpPr>
        <p:spPr>
          <a:xfrm>
            <a:off x="1219200" y="2360612"/>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905000" y="2055812"/>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219200" y="2590800"/>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913249" y="2894012"/>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219200" y="3502128"/>
            <a:ext cx="685006" cy="3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905000" y="3503612"/>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1752600" y="2742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1067594" y="2742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4267994"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219200" y="3732212"/>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905000" y="3732212"/>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1752600"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1067594"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267994" y="2742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1"/>
          <p:cNvSpPr txBox="1">
            <a:spLocks noChangeArrowheads="1"/>
          </p:cNvSpPr>
          <p:nvPr/>
        </p:nvSpPr>
        <p:spPr bwMode="auto">
          <a:xfrm>
            <a:off x="762000" y="2057400"/>
            <a:ext cx="418705" cy="307777"/>
          </a:xfrm>
          <a:prstGeom prst="rect">
            <a:avLst/>
          </a:prstGeom>
          <a:noFill/>
          <a:ln w="9525">
            <a:noFill/>
            <a:miter lim="800000"/>
            <a:headEnd/>
            <a:tailEnd/>
          </a:ln>
        </p:spPr>
        <p:txBody>
          <a:bodyPr wrap="none">
            <a:spAutoFit/>
          </a:bodyPr>
          <a:lstStyle/>
          <a:p>
            <a:pPr algn="ctr" defTabSz="457200"/>
            <a:r>
              <a:rPr lang="sr-Latn-CS" sz="1400" b="1" dirty="0" smtClean="0"/>
              <a:t>T1</a:t>
            </a:r>
            <a:endParaRPr lang="en-US" sz="1400" b="1" dirty="0"/>
          </a:p>
        </p:txBody>
      </p:sp>
      <p:sp>
        <p:nvSpPr>
          <p:cNvPr id="71" name="TextBox 61"/>
          <p:cNvSpPr txBox="1">
            <a:spLocks noChangeArrowheads="1"/>
          </p:cNvSpPr>
          <p:nvPr/>
        </p:nvSpPr>
        <p:spPr bwMode="auto">
          <a:xfrm>
            <a:off x="762000" y="2590800"/>
            <a:ext cx="418705" cy="307777"/>
          </a:xfrm>
          <a:prstGeom prst="rect">
            <a:avLst/>
          </a:prstGeom>
          <a:noFill/>
          <a:ln w="9525">
            <a:noFill/>
            <a:miter lim="800000"/>
            <a:headEnd/>
            <a:tailEnd/>
          </a:ln>
        </p:spPr>
        <p:txBody>
          <a:bodyPr wrap="none">
            <a:spAutoFit/>
          </a:bodyPr>
          <a:lstStyle/>
          <a:p>
            <a:pPr algn="ctr" defTabSz="457200"/>
            <a:r>
              <a:rPr lang="sr-Latn-CS" sz="1400" b="1" dirty="0" smtClean="0"/>
              <a:t>T2</a:t>
            </a:r>
            <a:endParaRPr lang="en-US" sz="1400" b="1" dirty="0"/>
          </a:p>
        </p:txBody>
      </p:sp>
      <p:sp>
        <p:nvSpPr>
          <p:cNvPr id="72" name="TextBox 61"/>
          <p:cNvSpPr txBox="1">
            <a:spLocks noChangeArrowheads="1"/>
          </p:cNvSpPr>
          <p:nvPr/>
        </p:nvSpPr>
        <p:spPr bwMode="auto">
          <a:xfrm>
            <a:off x="762000" y="3200400"/>
            <a:ext cx="418705" cy="307777"/>
          </a:xfrm>
          <a:prstGeom prst="rect">
            <a:avLst/>
          </a:prstGeom>
          <a:noFill/>
          <a:ln w="9525">
            <a:noFill/>
            <a:miter lim="800000"/>
            <a:headEnd/>
            <a:tailEnd/>
          </a:ln>
        </p:spPr>
        <p:txBody>
          <a:bodyPr wrap="none">
            <a:spAutoFit/>
          </a:bodyPr>
          <a:lstStyle/>
          <a:p>
            <a:pPr algn="ctr" defTabSz="457200"/>
            <a:r>
              <a:rPr lang="sr-Latn-CS" sz="1400" b="1" dirty="0" smtClean="0"/>
              <a:t>T4</a:t>
            </a:r>
            <a:endParaRPr lang="en-US" sz="1400" b="1" dirty="0"/>
          </a:p>
        </p:txBody>
      </p:sp>
      <p:sp>
        <p:nvSpPr>
          <p:cNvPr id="73" name="TextBox 61"/>
          <p:cNvSpPr txBox="1">
            <a:spLocks noChangeArrowheads="1"/>
          </p:cNvSpPr>
          <p:nvPr/>
        </p:nvSpPr>
        <p:spPr bwMode="auto">
          <a:xfrm>
            <a:off x="762000" y="3733800"/>
            <a:ext cx="418705" cy="307777"/>
          </a:xfrm>
          <a:prstGeom prst="rect">
            <a:avLst/>
          </a:prstGeom>
          <a:noFill/>
          <a:ln w="9525">
            <a:noFill/>
            <a:miter lim="800000"/>
            <a:headEnd/>
            <a:tailEnd/>
          </a:ln>
        </p:spPr>
        <p:txBody>
          <a:bodyPr wrap="none">
            <a:spAutoFit/>
          </a:bodyPr>
          <a:lstStyle/>
          <a:p>
            <a:pPr algn="ctr" defTabSz="457200"/>
            <a:r>
              <a:rPr lang="sr-Latn-CS" sz="1400" b="1" dirty="0" smtClean="0"/>
              <a:t>T3</a:t>
            </a:r>
            <a:endParaRPr lang="en-US" sz="1400" b="1" dirty="0"/>
          </a:p>
        </p:txBody>
      </p:sp>
      <p:cxnSp>
        <p:nvCxnSpPr>
          <p:cNvPr id="75" name="Straight Connector 74"/>
          <p:cNvCxnSpPr/>
          <p:nvPr/>
        </p:nvCxnSpPr>
        <p:spPr>
          <a:xfrm>
            <a:off x="4419600" y="2362200"/>
            <a:ext cx="228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419600" y="25908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419600" y="35052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419600" y="3733800"/>
            <a:ext cx="228600" cy="29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074738" y="2055812"/>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066800" y="2894012"/>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61"/>
          <p:cNvSpPr txBox="1">
            <a:spLocks noChangeArrowheads="1"/>
          </p:cNvSpPr>
          <p:nvPr/>
        </p:nvSpPr>
        <p:spPr bwMode="auto">
          <a:xfrm>
            <a:off x="228600" y="4343400"/>
            <a:ext cx="966931" cy="307777"/>
          </a:xfrm>
          <a:prstGeom prst="rect">
            <a:avLst/>
          </a:prstGeom>
          <a:noFill/>
          <a:ln w="9525">
            <a:noFill/>
            <a:miter lim="800000"/>
            <a:headEnd/>
            <a:tailEnd/>
          </a:ln>
        </p:spPr>
        <p:txBody>
          <a:bodyPr wrap="none">
            <a:spAutoFit/>
          </a:bodyPr>
          <a:lstStyle/>
          <a:p>
            <a:pPr algn="ctr" defTabSz="457200"/>
            <a:r>
              <a:rPr lang="en-US" sz="1400" b="1" dirty="0" err="1" smtClean="0"/>
              <a:t>Uklju</a:t>
            </a:r>
            <a:r>
              <a:rPr lang="x-none" sz="1400" b="1" dirty="0" smtClean="0"/>
              <a:t>č</a:t>
            </a:r>
            <a:r>
              <a:rPr lang="en-US" sz="1400" b="1" dirty="0" err="1" smtClean="0"/>
              <a:t>eni</a:t>
            </a:r>
            <a:endParaRPr lang="en-US" sz="1400" b="1" dirty="0"/>
          </a:p>
        </p:txBody>
      </p:sp>
      <p:grpSp>
        <p:nvGrpSpPr>
          <p:cNvPr id="12" name="Group 11"/>
          <p:cNvGrpSpPr/>
          <p:nvPr/>
        </p:nvGrpSpPr>
        <p:grpSpPr>
          <a:xfrm>
            <a:off x="3046412" y="4868862"/>
            <a:ext cx="304800" cy="609600"/>
            <a:chOff x="1447800" y="4876800"/>
            <a:chExt cx="304800" cy="609600"/>
          </a:xfrm>
        </p:grpSpPr>
        <p:cxnSp>
          <p:nvCxnSpPr>
            <p:cNvPr id="7" name="Straight Connector 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046412" y="4868862"/>
            <a:ext cx="306388" cy="304800"/>
            <a:chOff x="1422400" y="4876800"/>
            <a:chExt cx="306388" cy="304800"/>
          </a:xfrm>
        </p:grpSpPr>
        <p:cxnSp>
          <p:nvCxnSpPr>
            <p:cNvPr id="82" name="Straight Connector 81"/>
            <p:cNvCxnSpPr/>
            <p:nvPr/>
          </p:nvCxnSpPr>
          <p:spPr>
            <a:xfrm rot="5400000">
              <a:off x="1270794" y="5028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1575594" y="5028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423988" y="518001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423988" y="488156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grpSp>
      <p:sp>
        <p:nvSpPr>
          <p:cNvPr id="102" name="TextBox 61"/>
          <p:cNvSpPr txBox="1">
            <a:spLocks noChangeArrowheads="1"/>
          </p:cNvSpPr>
          <p:nvPr/>
        </p:nvSpPr>
        <p:spPr bwMode="auto">
          <a:xfrm>
            <a:off x="1256567" y="4343398"/>
            <a:ext cx="611066"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T2, T3</a:t>
            </a:r>
            <a:endParaRPr lang="en-US" sz="1400" b="1" dirty="0">
              <a:solidFill>
                <a:schemeClr val="tx1"/>
              </a:solidFill>
              <a:latin typeface="Arial Narrow" pitchFamily="34" charset="0"/>
            </a:endParaRPr>
          </a:p>
        </p:txBody>
      </p:sp>
      <p:grpSp>
        <p:nvGrpSpPr>
          <p:cNvPr id="103" name="Group 102"/>
          <p:cNvGrpSpPr/>
          <p:nvPr/>
        </p:nvGrpSpPr>
        <p:grpSpPr>
          <a:xfrm>
            <a:off x="559665" y="4883150"/>
            <a:ext cx="304800" cy="609600"/>
            <a:chOff x="1447800" y="4876800"/>
            <a:chExt cx="304800" cy="609600"/>
          </a:xfrm>
        </p:grpSpPr>
        <p:cxnSp>
          <p:nvCxnSpPr>
            <p:cNvPr id="104" name="Straight Connector 103"/>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9" name="TextBox 61"/>
          <p:cNvSpPr txBox="1">
            <a:spLocks noChangeArrowheads="1"/>
          </p:cNvSpPr>
          <p:nvPr/>
        </p:nvSpPr>
        <p:spPr bwMode="auto">
          <a:xfrm>
            <a:off x="2863117" y="4343400"/>
            <a:ext cx="611065"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 T3</a:t>
            </a:r>
            <a:endParaRPr lang="en-US" sz="1400" b="1" dirty="0">
              <a:solidFill>
                <a:schemeClr val="tx1"/>
              </a:solidFill>
              <a:latin typeface="Arial Narrow" pitchFamily="34" charset="0"/>
            </a:endParaRPr>
          </a:p>
        </p:txBody>
      </p:sp>
      <p:grpSp>
        <p:nvGrpSpPr>
          <p:cNvPr id="33" name="Group 32"/>
          <p:cNvGrpSpPr/>
          <p:nvPr/>
        </p:nvGrpSpPr>
        <p:grpSpPr>
          <a:xfrm>
            <a:off x="6019800" y="1337846"/>
            <a:ext cx="2514600" cy="1405354"/>
            <a:chOff x="6553200" y="1295400"/>
            <a:chExt cx="2514600" cy="1405354"/>
          </a:xfrm>
        </p:grpSpPr>
        <p:cxnSp>
          <p:nvCxnSpPr>
            <p:cNvPr id="5" name="Straight Connector 4"/>
            <p:cNvCxnSpPr/>
            <p:nvPr/>
          </p:nvCxnSpPr>
          <p:spPr>
            <a:xfrm>
              <a:off x="6705600" y="13335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705600" y="26289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972697" y="1980803"/>
              <a:ext cx="12954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7963694" y="19804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20000" y="1980406"/>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001000" y="1866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95"/>
            <p:cNvSpPr txBox="1">
              <a:spLocks noChangeArrowheads="1"/>
            </p:cNvSpPr>
            <p:nvPr/>
          </p:nvSpPr>
          <p:spPr bwMode="auto">
            <a:xfrm>
              <a:off x="7239000" y="1485900"/>
              <a:ext cx="528637" cy="371475"/>
            </a:xfrm>
            <a:prstGeom prst="rect">
              <a:avLst/>
            </a:prstGeom>
            <a:noFill/>
            <a:ln w="9525">
              <a:noFill/>
              <a:miter lim="800000"/>
              <a:headEnd/>
              <a:tailEnd/>
            </a:ln>
          </p:spPr>
          <p:txBody>
            <a:bodyPr/>
            <a:lstStyle/>
            <a:p>
              <a:pPr defTabSz="457200"/>
              <a:r>
                <a:rPr lang="sr-Latn-CS" sz="1400" dirty="0">
                  <a:ea typeface="ＭＳ Ｐゴシック" pitchFamily="-107" charset="-128"/>
                </a:rPr>
                <a:t>T</a:t>
              </a:r>
              <a:r>
                <a:rPr lang="en-US" sz="1400" dirty="0">
                  <a:ea typeface="ＭＳ Ｐゴシック" pitchFamily="-107" charset="-128"/>
                </a:rPr>
                <a:t>1</a:t>
              </a:r>
              <a:endParaRPr lang="en-US" sz="1400" b="1" dirty="0">
                <a:ea typeface="ＭＳ Ｐゴシック" pitchFamily="-107" charset="-128"/>
              </a:endParaRPr>
            </a:p>
          </p:txBody>
        </p:sp>
        <p:sp>
          <p:nvSpPr>
            <p:cNvPr id="20" name="Text Box 95"/>
            <p:cNvSpPr txBox="1">
              <a:spLocks noChangeArrowheads="1"/>
            </p:cNvSpPr>
            <p:nvPr/>
          </p:nvSpPr>
          <p:spPr bwMode="auto">
            <a:xfrm>
              <a:off x="7239000" y="2181225"/>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21" name="Text Box 95"/>
            <p:cNvSpPr txBox="1">
              <a:spLocks noChangeArrowheads="1"/>
            </p:cNvSpPr>
            <p:nvPr/>
          </p:nvSpPr>
          <p:spPr bwMode="auto">
            <a:xfrm>
              <a:off x="8539163" y="14859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T3</a:t>
              </a:r>
              <a:endParaRPr lang="en-US" sz="1400" b="1" dirty="0">
                <a:ea typeface="ＭＳ Ｐゴシック" pitchFamily="-107" charset="-128"/>
              </a:endParaRPr>
            </a:p>
          </p:txBody>
        </p:sp>
        <p:sp>
          <p:nvSpPr>
            <p:cNvPr id="22" name="Text Box 95"/>
            <p:cNvSpPr txBox="1">
              <a:spLocks noChangeArrowheads="1"/>
            </p:cNvSpPr>
            <p:nvPr/>
          </p:nvSpPr>
          <p:spPr bwMode="auto">
            <a:xfrm>
              <a:off x="8534400" y="21717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26" name="Text Box 95"/>
            <p:cNvSpPr txBox="1">
              <a:spLocks noChangeArrowheads="1"/>
            </p:cNvSpPr>
            <p:nvPr/>
          </p:nvSpPr>
          <p:spPr bwMode="auto">
            <a:xfrm>
              <a:off x="7797800" y="1758950"/>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129" name="TextBox 61"/>
            <p:cNvSpPr txBox="1">
              <a:spLocks noChangeArrowheads="1"/>
            </p:cNvSpPr>
            <p:nvPr/>
          </p:nvSpPr>
          <p:spPr bwMode="auto">
            <a:xfrm>
              <a:off x="6553200" y="1295400"/>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130" name="TextBox 61"/>
            <p:cNvSpPr txBox="1">
              <a:spLocks noChangeArrowheads="1"/>
            </p:cNvSpPr>
            <p:nvPr/>
          </p:nvSpPr>
          <p:spPr bwMode="auto">
            <a:xfrm>
              <a:off x="6663690" y="2362200"/>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33" name="TextBox 61"/>
            <p:cNvSpPr txBox="1">
              <a:spLocks noChangeArrowheads="1"/>
            </p:cNvSpPr>
            <p:nvPr/>
          </p:nvSpPr>
          <p:spPr bwMode="auto">
            <a:xfrm>
              <a:off x="7971567" y="1597223"/>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grpSp>
      <p:cxnSp>
        <p:nvCxnSpPr>
          <p:cNvPr id="134" name="Straight Connector 133"/>
          <p:cNvCxnSpPr/>
          <p:nvPr/>
        </p:nvCxnSpPr>
        <p:spPr>
          <a:xfrm>
            <a:off x="1076326" y="3503612"/>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066800" y="3732212"/>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1422400" y="4876800"/>
            <a:ext cx="304800" cy="609600"/>
            <a:chOff x="1447800" y="4876800"/>
            <a:chExt cx="304800" cy="609600"/>
          </a:xfrm>
        </p:grpSpPr>
        <p:cxnSp>
          <p:nvCxnSpPr>
            <p:cNvPr id="137" name="Straight Connector 13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4" name="TextBox 61"/>
          <p:cNvSpPr txBox="1">
            <a:spLocks noChangeArrowheads="1"/>
          </p:cNvSpPr>
          <p:nvPr/>
        </p:nvSpPr>
        <p:spPr bwMode="auto">
          <a:xfrm>
            <a:off x="1352680" y="5561111"/>
            <a:ext cx="479618" cy="307777"/>
          </a:xfrm>
          <a:prstGeom prst="rect">
            <a:avLst/>
          </a:prstGeom>
          <a:noFill/>
          <a:ln w="9525">
            <a:noFill/>
            <a:miter lim="800000"/>
            <a:headEnd/>
            <a:tailEnd/>
          </a:ln>
        </p:spPr>
        <p:txBody>
          <a:bodyPr wrap="none">
            <a:spAutoFit/>
          </a:bodyPr>
          <a:lstStyle/>
          <a:p>
            <a:pPr algn="ctr" defTabSz="457200"/>
            <a:r>
              <a:rPr lang="sr-Latn-CS" sz="1400" b="1" dirty="0" smtClean="0">
                <a:solidFill>
                  <a:srgbClr val="0033CC"/>
                </a:solidFill>
                <a:latin typeface="Arial Narrow" pitchFamily="34" charset="0"/>
              </a:rPr>
              <a:t>20%</a:t>
            </a:r>
            <a:endParaRPr lang="en-US" sz="1400" b="1" dirty="0">
              <a:solidFill>
                <a:srgbClr val="0033CC"/>
              </a:solidFill>
              <a:latin typeface="Arial Narrow" pitchFamily="34" charset="0"/>
            </a:endParaRPr>
          </a:p>
        </p:txBody>
      </p:sp>
      <p:sp>
        <p:nvSpPr>
          <p:cNvPr id="85" name="TextBox 61"/>
          <p:cNvSpPr txBox="1">
            <a:spLocks noChangeArrowheads="1"/>
          </p:cNvSpPr>
          <p:nvPr/>
        </p:nvSpPr>
        <p:spPr bwMode="auto">
          <a:xfrm>
            <a:off x="5434080" y="2971800"/>
            <a:ext cx="3103735" cy="553998"/>
          </a:xfrm>
          <a:prstGeom prst="rect">
            <a:avLst/>
          </a:prstGeom>
          <a:noFill/>
          <a:ln w="9525">
            <a:noFill/>
            <a:miter lim="800000"/>
            <a:headEnd/>
            <a:tailEnd/>
          </a:ln>
        </p:spPr>
        <p:txBody>
          <a:bodyPr wrap="none">
            <a:spAutoFit/>
          </a:bodyPr>
          <a:lstStyle/>
          <a:p>
            <a:pPr defTabSz="457200"/>
            <a:r>
              <a:rPr lang="sr-Latn-CS" sz="1400" dirty="0" smtClean="0"/>
              <a:t>AKTIVNI DEO  (uključeni </a:t>
            </a:r>
            <a:r>
              <a:rPr lang="sr-Latn-CS" sz="1400" b="1" dirty="0" smtClean="0"/>
              <a:t>T2</a:t>
            </a:r>
            <a:r>
              <a:rPr lang="sr-Latn-CS" sz="1400" dirty="0" smtClean="0"/>
              <a:t> i </a:t>
            </a:r>
            <a:r>
              <a:rPr lang="sr-Latn-CS" sz="1400" b="1" dirty="0" smtClean="0"/>
              <a:t>T3</a:t>
            </a:r>
            <a:r>
              <a:rPr lang="sr-Latn-CS" sz="1400" dirty="0" smtClean="0"/>
              <a:t>)</a:t>
            </a:r>
          </a:p>
          <a:p>
            <a:pPr defTabSz="457200"/>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a</a:t>
            </a:r>
            <a:r>
              <a:rPr lang="sr-Latn-CS" sz="1600" b="1" dirty="0" smtClean="0">
                <a:solidFill>
                  <a:schemeClr val="tx1"/>
                </a:solidFill>
                <a:latin typeface="Arial" pitchFamily="34" charset="0"/>
                <a:cs typeface="Arial" pitchFamily="34" charset="0"/>
              </a:rPr>
              <a:t> = </a:t>
            </a:r>
            <a:r>
              <a:rPr lang="sr-Latn-CS" sz="1600" b="1" dirty="0" smtClean="0">
                <a:solidFill>
                  <a:schemeClr val="tx1"/>
                </a:solidFill>
                <a:latin typeface="Arial" pitchFamily="34" charset="0"/>
                <a:cs typeface="Arial" pitchFamily="34" charset="0"/>
                <a:sym typeface="Symbol"/>
              </a:rPr>
              <a:t></a:t>
            </a:r>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dc</a:t>
            </a:r>
            <a:endParaRPr lang="en-US" sz="1600" b="1" baseline="-25000" dirty="0">
              <a:solidFill>
                <a:schemeClr val="tx1"/>
              </a:solidFill>
              <a:latin typeface="Arial" pitchFamily="34" charset="0"/>
              <a:cs typeface="Arial" pitchFamily="34" charset="0"/>
            </a:endParaRPr>
          </a:p>
        </p:txBody>
      </p:sp>
      <p:sp>
        <p:nvSpPr>
          <p:cNvPr id="87" name="TextBox 61"/>
          <p:cNvSpPr txBox="1">
            <a:spLocks noChangeArrowheads="1"/>
          </p:cNvSpPr>
          <p:nvPr/>
        </p:nvSpPr>
        <p:spPr bwMode="auto">
          <a:xfrm>
            <a:off x="5431754" y="3525638"/>
            <a:ext cx="3361818" cy="553998"/>
          </a:xfrm>
          <a:prstGeom prst="rect">
            <a:avLst/>
          </a:prstGeom>
          <a:noFill/>
          <a:ln w="9525">
            <a:noFill/>
            <a:miter lim="800000"/>
            <a:headEnd/>
            <a:tailEnd/>
          </a:ln>
        </p:spPr>
        <p:txBody>
          <a:bodyPr wrap="none">
            <a:spAutoFit/>
          </a:bodyPr>
          <a:lstStyle/>
          <a:p>
            <a:pPr defTabSz="457200"/>
            <a:r>
              <a:rPr lang="sr-Latn-CS" sz="1400" dirty="0" smtClean="0"/>
              <a:t>NEAKTIVNI DEO  (uključeni </a:t>
            </a:r>
            <a:r>
              <a:rPr lang="sr-Latn-CS" sz="1400" b="1" dirty="0" smtClean="0"/>
              <a:t>T1</a:t>
            </a:r>
            <a:r>
              <a:rPr lang="sr-Latn-CS" sz="1400" dirty="0" smtClean="0"/>
              <a:t> i </a:t>
            </a:r>
            <a:r>
              <a:rPr lang="sr-Latn-CS" sz="1400" b="1" dirty="0" smtClean="0"/>
              <a:t>T3</a:t>
            </a:r>
            <a:r>
              <a:rPr lang="sr-Latn-CS" sz="1400" dirty="0" smtClean="0"/>
              <a:t>)</a:t>
            </a:r>
          </a:p>
          <a:p>
            <a:pPr defTabSz="457200"/>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a</a:t>
            </a:r>
            <a:r>
              <a:rPr lang="sr-Latn-CS" sz="1600" b="1" dirty="0" smtClean="0">
                <a:solidFill>
                  <a:schemeClr val="tx1"/>
                </a:solidFill>
                <a:latin typeface="Arial" pitchFamily="34" charset="0"/>
                <a:cs typeface="Arial" pitchFamily="34" charset="0"/>
              </a:rPr>
              <a:t> = 0</a:t>
            </a:r>
            <a:endParaRPr lang="x-none" sz="1600" b="1" baseline="-25000" dirty="0">
              <a:solidFill>
                <a:schemeClr val="tx1"/>
              </a:solidFill>
              <a:latin typeface="Arial" pitchFamily="34" charset="0"/>
              <a:cs typeface="Arial" pitchFamily="34" charset="0"/>
            </a:endParaRPr>
          </a:p>
        </p:txBody>
      </p:sp>
      <p:sp>
        <p:nvSpPr>
          <p:cNvPr id="88" name="TextBox 61"/>
          <p:cNvSpPr txBox="1">
            <a:spLocks noChangeArrowheads="1"/>
          </p:cNvSpPr>
          <p:nvPr/>
        </p:nvSpPr>
        <p:spPr bwMode="auto">
          <a:xfrm>
            <a:off x="5434080" y="4038600"/>
            <a:ext cx="3515706" cy="584775"/>
          </a:xfrm>
          <a:prstGeom prst="rect">
            <a:avLst/>
          </a:prstGeom>
          <a:noFill/>
          <a:ln w="9525">
            <a:noFill/>
            <a:miter lim="800000"/>
            <a:headEnd/>
            <a:tailEnd/>
          </a:ln>
        </p:spPr>
        <p:txBody>
          <a:bodyPr wrap="none">
            <a:spAutoFit/>
          </a:bodyPr>
          <a:lstStyle/>
          <a:p>
            <a:pPr defTabSz="457200"/>
            <a:r>
              <a:rPr lang="sr-Latn-CS" sz="1600" dirty="0" smtClean="0"/>
              <a:t>Neaktivni deo se može obezbediti i</a:t>
            </a:r>
          </a:p>
          <a:p>
            <a:pPr defTabSz="457200"/>
            <a:r>
              <a:rPr lang="sr-Latn-CS" sz="1600" dirty="0" smtClean="0"/>
              <a:t>uključenjem </a:t>
            </a:r>
            <a:r>
              <a:rPr lang="sr-Latn-CS" sz="1600" b="1" dirty="0" smtClean="0"/>
              <a:t>T2</a:t>
            </a:r>
            <a:r>
              <a:rPr lang="sr-Latn-CS" sz="1600" dirty="0" smtClean="0"/>
              <a:t> i </a:t>
            </a:r>
            <a:r>
              <a:rPr lang="sr-Latn-CS" sz="1600" b="1" dirty="0" smtClean="0"/>
              <a:t>T4</a:t>
            </a:r>
          </a:p>
        </p:txBody>
      </p:sp>
      <p:sp>
        <p:nvSpPr>
          <p:cNvPr id="89" name="TextBox 61"/>
          <p:cNvSpPr txBox="1">
            <a:spLocks noChangeArrowheads="1"/>
          </p:cNvSpPr>
          <p:nvPr/>
        </p:nvSpPr>
        <p:spPr bwMode="auto">
          <a:xfrm>
            <a:off x="4729924" y="4953000"/>
            <a:ext cx="4219862" cy="1323439"/>
          </a:xfrm>
          <a:prstGeom prst="rect">
            <a:avLst/>
          </a:prstGeom>
          <a:noFill/>
          <a:ln w="9525">
            <a:noFill/>
            <a:miter lim="800000"/>
            <a:headEnd/>
            <a:tailEnd/>
          </a:ln>
        </p:spPr>
        <p:txBody>
          <a:bodyPr wrap="square">
            <a:spAutoFit/>
          </a:bodyPr>
          <a:lstStyle/>
          <a:p>
            <a:pPr marL="285750" indent="-285750" defTabSz="457200">
              <a:buFont typeface="Arial" pitchFamily="34" charset="0"/>
              <a:buChar char="•"/>
            </a:pPr>
            <a:r>
              <a:rPr lang="x-none" sz="1600" dirty="0">
                <a:cs typeface="Arial" pitchFamily="34" charset="0"/>
              </a:rPr>
              <a:t>Sporo opadanje struje (</a:t>
            </a:r>
            <a:r>
              <a:rPr lang="x-none" sz="1600" i="1" dirty="0">
                <a:cs typeface="Arial" pitchFamily="34" charset="0"/>
              </a:rPr>
              <a:t>slow decay</a:t>
            </a:r>
            <a:r>
              <a:rPr lang="x-none" sz="1600" dirty="0">
                <a:cs typeface="Arial" pitchFamily="34" charset="0"/>
              </a:rPr>
              <a:t>)</a:t>
            </a:r>
            <a:endParaRPr lang="sr-Latn-CS" sz="1600" dirty="0">
              <a:cs typeface="Arial" pitchFamily="34" charset="0"/>
            </a:endParaRPr>
          </a:p>
          <a:p>
            <a:pPr marL="285750" indent="-285750" defTabSz="457200">
              <a:buFont typeface="Arial" pitchFamily="34" charset="0"/>
              <a:buChar char="•"/>
            </a:pPr>
            <a:r>
              <a:rPr lang="sr-Latn-CS" sz="1600" dirty="0" smtClean="0"/>
              <a:t>Može se generisati samo negativan napon </a:t>
            </a:r>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aSR</a:t>
            </a:r>
            <a:endParaRPr lang="sr-Latn-CS" sz="1600" dirty="0" smtClean="0"/>
          </a:p>
          <a:p>
            <a:pPr marL="285750" indent="-285750" defTabSz="457200">
              <a:buFont typeface="Arial" pitchFamily="34" charset="0"/>
              <a:buChar char="•"/>
            </a:pPr>
            <a:r>
              <a:rPr lang="sr-Latn-CS" sz="1600" dirty="0" smtClean="0"/>
              <a:t>Za promenu znaka napona </a:t>
            </a:r>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aSR</a:t>
            </a:r>
            <a:r>
              <a:rPr lang="sr-Latn-CS" sz="1600" dirty="0" smtClean="0"/>
              <a:t>, mora se promeniti način upravljanja </a:t>
            </a:r>
          </a:p>
        </p:txBody>
      </p:sp>
      <p:sp>
        <p:nvSpPr>
          <p:cNvPr id="90" name="TextBox 61"/>
          <p:cNvSpPr txBox="1">
            <a:spLocks noChangeArrowheads="1"/>
          </p:cNvSpPr>
          <p:nvPr/>
        </p:nvSpPr>
        <p:spPr bwMode="auto">
          <a:xfrm>
            <a:off x="4648200" y="4637983"/>
            <a:ext cx="1906291" cy="307777"/>
          </a:xfrm>
          <a:prstGeom prst="rect">
            <a:avLst/>
          </a:prstGeom>
          <a:noFill/>
          <a:ln w="9525">
            <a:noFill/>
            <a:miter lim="800000"/>
            <a:headEnd/>
            <a:tailEnd/>
          </a:ln>
        </p:spPr>
        <p:txBody>
          <a:bodyPr wrap="none">
            <a:spAutoFit/>
          </a:bodyPr>
          <a:lstStyle/>
          <a:p>
            <a:pPr algn="ctr" defTabSz="457200"/>
            <a:r>
              <a:rPr lang="sr-Latn-CS" sz="1400" b="1" dirty="0" smtClean="0"/>
              <a:t>KARAKTERISTIKE:</a:t>
            </a:r>
            <a:endParaRPr lang="en-US" sz="1400" b="1" dirty="0"/>
          </a:p>
        </p:txBody>
      </p:sp>
      <p:grpSp>
        <p:nvGrpSpPr>
          <p:cNvPr id="92" name="Group 91"/>
          <p:cNvGrpSpPr/>
          <p:nvPr/>
        </p:nvGrpSpPr>
        <p:grpSpPr>
          <a:xfrm>
            <a:off x="1413728" y="4883150"/>
            <a:ext cx="313472" cy="609600"/>
            <a:chOff x="2202716" y="4870450"/>
            <a:chExt cx="313472" cy="609600"/>
          </a:xfrm>
        </p:grpSpPr>
        <p:cxnSp>
          <p:nvCxnSpPr>
            <p:cNvPr id="96" name="Straight Connector 95"/>
            <p:cNvCxnSpPr/>
            <p:nvPr/>
          </p:nvCxnSpPr>
          <p:spPr>
            <a:xfrm rot="5400000">
              <a:off x="2362994" y="5022056"/>
              <a:ext cx="304800" cy="15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2051110" y="5326856"/>
              <a:ext cx="304800" cy="15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211388" y="5180012"/>
              <a:ext cx="303212" cy="1588"/>
            </a:xfrm>
            <a:prstGeom prst="line">
              <a:avLst/>
            </a:prstGeom>
            <a:ln w="38100">
              <a:solidFill>
                <a:srgbClr val="0033CC"/>
              </a:solidFill>
              <a:headEnd type="triangl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99" name="TextBox 61"/>
          <p:cNvSpPr txBox="1">
            <a:spLocks noChangeArrowheads="1"/>
          </p:cNvSpPr>
          <p:nvPr/>
        </p:nvSpPr>
        <p:spPr bwMode="auto">
          <a:xfrm>
            <a:off x="2108200" y="3248799"/>
            <a:ext cx="1786065" cy="276999"/>
          </a:xfrm>
          <a:prstGeom prst="rect">
            <a:avLst/>
          </a:prstGeom>
          <a:noFill/>
          <a:ln w="9525">
            <a:noFill/>
            <a:miter lim="800000"/>
            <a:headEnd/>
            <a:tailEnd/>
          </a:ln>
        </p:spPr>
        <p:txBody>
          <a:bodyPr wrap="none">
            <a:spAutoFit/>
          </a:bodyPr>
          <a:lstStyle/>
          <a:p>
            <a:pPr algn="ctr" defTabSz="457200"/>
            <a:r>
              <a:rPr lang="x-none" sz="1200" dirty="0" smtClean="0"/>
              <a:t>STALNO ISKLJUČEN</a:t>
            </a:r>
            <a:endParaRPr lang="en-US" sz="1200" dirty="0"/>
          </a:p>
        </p:txBody>
      </p:sp>
      <p:sp>
        <p:nvSpPr>
          <p:cNvPr id="100" name="TextBox 61"/>
          <p:cNvSpPr txBox="1">
            <a:spLocks noChangeArrowheads="1"/>
          </p:cNvSpPr>
          <p:nvPr/>
        </p:nvSpPr>
        <p:spPr bwMode="auto">
          <a:xfrm>
            <a:off x="2108200" y="3749188"/>
            <a:ext cx="1709122" cy="276999"/>
          </a:xfrm>
          <a:prstGeom prst="rect">
            <a:avLst/>
          </a:prstGeom>
          <a:noFill/>
          <a:ln w="9525">
            <a:noFill/>
            <a:miter lim="800000"/>
            <a:headEnd/>
            <a:tailEnd/>
          </a:ln>
        </p:spPr>
        <p:txBody>
          <a:bodyPr wrap="none">
            <a:spAutoFit/>
          </a:bodyPr>
          <a:lstStyle/>
          <a:p>
            <a:pPr algn="ctr" defTabSz="457200"/>
            <a:r>
              <a:rPr lang="x-none" sz="1200" dirty="0" smtClean="0"/>
              <a:t>STALNO UKLJUČEN</a:t>
            </a:r>
            <a:endParaRPr lang="en-US" sz="1200" dirty="0"/>
          </a:p>
        </p:txBody>
      </p:sp>
      <p:cxnSp>
        <p:nvCxnSpPr>
          <p:cNvPr id="107" name="Straight Connector 106"/>
          <p:cNvCxnSpPr/>
          <p:nvPr/>
        </p:nvCxnSpPr>
        <p:spPr>
          <a:xfrm>
            <a:off x="70866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80772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0866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80772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97079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102" grpId="0"/>
      <p:bldP spid="119" grpId="0"/>
      <p:bldP spid="144" grpId="0"/>
      <p:bldP spid="85" grpId="0"/>
      <p:bldP spid="87" grpId="0"/>
      <p:bldP spid="88" grpId="0"/>
      <p:bldP spid="89" grpId="0"/>
      <p:bldP spid="9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609600" y="2895600"/>
            <a:ext cx="4114800" cy="0"/>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09600" y="2362200"/>
            <a:ext cx="4114800" cy="4762"/>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09600" y="3489761"/>
            <a:ext cx="4114800"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9600" y="4038600"/>
            <a:ext cx="4114800" cy="0"/>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65906" y="3541712"/>
            <a:ext cx="4343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21</a:t>
            </a:fld>
            <a:endParaRPr lang="en-US"/>
          </a:p>
        </p:txBody>
      </p:sp>
      <p:sp>
        <p:nvSpPr>
          <p:cNvPr id="3" name="TextBox 61"/>
          <p:cNvSpPr txBox="1">
            <a:spLocks noChangeArrowheads="1"/>
          </p:cNvSpPr>
          <p:nvPr/>
        </p:nvSpPr>
        <p:spPr bwMode="auto">
          <a:xfrm>
            <a:off x="1256832" y="228600"/>
            <a:ext cx="6630341" cy="461665"/>
          </a:xfrm>
          <a:prstGeom prst="rect">
            <a:avLst/>
          </a:prstGeom>
          <a:noFill/>
          <a:ln w="9525">
            <a:noFill/>
            <a:miter lim="800000"/>
            <a:headEnd/>
            <a:tailEnd/>
          </a:ln>
        </p:spPr>
        <p:txBody>
          <a:bodyPr wrap="none">
            <a:spAutoFit/>
          </a:bodyPr>
          <a:lstStyle/>
          <a:p>
            <a:pPr algn="ctr" defTabSz="457200"/>
            <a:r>
              <a:rPr lang="sr-Latn-CS" sz="2400" b="1" dirty="0" smtClean="0"/>
              <a:t>Upravljanje četorokvadratnim pretvaračem</a:t>
            </a:r>
            <a:endParaRPr lang="en-US" sz="2400" b="1" dirty="0"/>
          </a:p>
        </p:txBody>
      </p:sp>
      <p:sp>
        <p:nvSpPr>
          <p:cNvPr id="27" name="TextBox 61"/>
          <p:cNvSpPr txBox="1">
            <a:spLocks noChangeArrowheads="1"/>
          </p:cNvSpPr>
          <p:nvPr/>
        </p:nvSpPr>
        <p:spPr bwMode="auto">
          <a:xfrm>
            <a:off x="162077" y="835223"/>
            <a:ext cx="3403496" cy="307777"/>
          </a:xfrm>
          <a:prstGeom prst="rect">
            <a:avLst/>
          </a:prstGeom>
          <a:noFill/>
          <a:ln w="9525">
            <a:noFill/>
            <a:miter lim="800000"/>
            <a:headEnd/>
            <a:tailEnd/>
          </a:ln>
        </p:spPr>
        <p:txBody>
          <a:bodyPr wrap="none">
            <a:spAutoFit/>
          </a:bodyPr>
          <a:lstStyle/>
          <a:p>
            <a:pPr algn="ctr" defTabSz="457200"/>
            <a:r>
              <a:rPr lang="sr-Latn-CS" sz="1400" dirty="0" smtClean="0"/>
              <a:t>MODIFIKOVANO NESIMETRIČNO </a:t>
            </a:r>
            <a:endParaRPr lang="en-US" sz="1400" dirty="0"/>
          </a:p>
        </p:txBody>
      </p:sp>
      <p:cxnSp>
        <p:nvCxnSpPr>
          <p:cNvPr id="29" name="Straight Connector 28"/>
          <p:cNvCxnSpPr/>
          <p:nvPr/>
        </p:nvCxnSpPr>
        <p:spPr>
          <a:xfrm rot="5400000">
            <a:off x="-1104900" y="3695700"/>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097088" y="3694112"/>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5" name="TextBox 61"/>
          <p:cNvSpPr txBox="1">
            <a:spLocks noChangeArrowheads="1"/>
          </p:cNvSpPr>
          <p:nvPr/>
        </p:nvSpPr>
        <p:spPr bwMode="auto">
          <a:xfrm>
            <a:off x="266925" y="1295400"/>
            <a:ext cx="1257075" cy="307777"/>
          </a:xfrm>
          <a:prstGeom prst="rect">
            <a:avLst/>
          </a:prstGeom>
          <a:solidFill>
            <a:schemeClr val="bg1"/>
          </a:solidFill>
          <a:ln w="9525">
            <a:noFill/>
            <a:miter lim="800000"/>
            <a:headEnd/>
            <a:tailEnd/>
          </a:ln>
        </p:spPr>
        <p:txBody>
          <a:bodyPr wrap="none">
            <a:spAutoFit/>
          </a:bodyPr>
          <a:lstStyle/>
          <a:p>
            <a:pPr algn="ctr" defTabSz="457200"/>
            <a:r>
              <a:rPr lang="sr-Latn-CS" sz="1400" b="1" dirty="0" smtClean="0"/>
              <a:t>PWM = 20%</a:t>
            </a:r>
            <a:endParaRPr lang="en-US" sz="1400" b="1" dirty="0"/>
          </a:p>
        </p:txBody>
      </p:sp>
      <p:cxnSp>
        <p:nvCxnSpPr>
          <p:cNvPr id="46" name="Straight Connector 45"/>
          <p:cNvCxnSpPr/>
          <p:nvPr/>
        </p:nvCxnSpPr>
        <p:spPr>
          <a:xfrm>
            <a:off x="1219200" y="5943600"/>
            <a:ext cx="3200400" cy="1588"/>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61"/>
          <p:cNvSpPr txBox="1">
            <a:spLocks noChangeArrowheads="1"/>
          </p:cNvSpPr>
          <p:nvPr/>
        </p:nvSpPr>
        <p:spPr bwMode="auto">
          <a:xfrm>
            <a:off x="2514600" y="5943600"/>
            <a:ext cx="655949" cy="307777"/>
          </a:xfrm>
          <a:prstGeom prst="rect">
            <a:avLst/>
          </a:prstGeom>
          <a:noFill/>
          <a:ln w="9525">
            <a:noFill/>
            <a:miter lim="800000"/>
            <a:headEnd/>
            <a:tailEnd/>
          </a:ln>
        </p:spPr>
        <p:txBody>
          <a:bodyPr wrap="none">
            <a:spAutoFit/>
          </a:bodyPr>
          <a:lstStyle/>
          <a:p>
            <a:pPr algn="ctr" defTabSz="457200"/>
            <a:r>
              <a:rPr lang="sr-Latn-CS" sz="1400" b="1" i="1" dirty="0" smtClean="0"/>
              <a:t>T</a:t>
            </a:r>
            <a:r>
              <a:rPr lang="sr-Latn-CS" sz="1400" b="1" i="1" baseline="-25000" dirty="0" smtClean="0"/>
              <a:t>PWM </a:t>
            </a:r>
            <a:endParaRPr lang="en-US" sz="1400" b="1" i="1" baseline="-25000" dirty="0"/>
          </a:p>
        </p:txBody>
      </p:sp>
      <p:cxnSp>
        <p:nvCxnSpPr>
          <p:cNvPr id="37" name="Straight Connector 36"/>
          <p:cNvCxnSpPr/>
          <p:nvPr/>
        </p:nvCxnSpPr>
        <p:spPr>
          <a:xfrm>
            <a:off x="1219200" y="2055812"/>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905000" y="2055812"/>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219200" y="2895600"/>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913249" y="2894012"/>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219200" y="3184626"/>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905000" y="3489426"/>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1752600" y="333702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1067594" y="333623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4267994" y="333623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219200" y="4037012"/>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905000" y="4037012"/>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1"/>
          <p:cNvSpPr txBox="1">
            <a:spLocks noChangeArrowheads="1"/>
          </p:cNvSpPr>
          <p:nvPr/>
        </p:nvSpPr>
        <p:spPr bwMode="auto">
          <a:xfrm>
            <a:off x="762000" y="2057400"/>
            <a:ext cx="418705" cy="307777"/>
          </a:xfrm>
          <a:prstGeom prst="rect">
            <a:avLst/>
          </a:prstGeom>
          <a:noFill/>
          <a:ln w="9525">
            <a:noFill/>
            <a:miter lim="800000"/>
            <a:headEnd/>
            <a:tailEnd/>
          </a:ln>
        </p:spPr>
        <p:txBody>
          <a:bodyPr wrap="none">
            <a:spAutoFit/>
          </a:bodyPr>
          <a:lstStyle/>
          <a:p>
            <a:pPr algn="ctr" defTabSz="457200"/>
            <a:r>
              <a:rPr lang="sr-Latn-CS" sz="1400" b="1" dirty="0" smtClean="0"/>
              <a:t>T1</a:t>
            </a:r>
            <a:endParaRPr lang="en-US" sz="1400" b="1" dirty="0"/>
          </a:p>
        </p:txBody>
      </p:sp>
      <p:sp>
        <p:nvSpPr>
          <p:cNvPr id="71" name="TextBox 61"/>
          <p:cNvSpPr txBox="1">
            <a:spLocks noChangeArrowheads="1"/>
          </p:cNvSpPr>
          <p:nvPr/>
        </p:nvSpPr>
        <p:spPr bwMode="auto">
          <a:xfrm>
            <a:off x="762000" y="2590800"/>
            <a:ext cx="418705" cy="307777"/>
          </a:xfrm>
          <a:prstGeom prst="rect">
            <a:avLst/>
          </a:prstGeom>
          <a:noFill/>
          <a:ln w="9525">
            <a:noFill/>
            <a:miter lim="800000"/>
            <a:headEnd/>
            <a:tailEnd/>
          </a:ln>
        </p:spPr>
        <p:txBody>
          <a:bodyPr wrap="none">
            <a:spAutoFit/>
          </a:bodyPr>
          <a:lstStyle/>
          <a:p>
            <a:pPr algn="ctr" defTabSz="457200"/>
            <a:r>
              <a:rPr lang="sr-Latn-CS" sz="1400" b="1" dirty="0" smtClean="0"/>
              <a:t>T2</a:t>
            </a:r>
            <a:endParaRPr lang="en-US" sz="1400" b="1" dirty="0"/>
          </a:p>
        </p:txBody>
      </p:sp>
      <p:sp>
        <p:nvSpPr>
          <p:cNvPr id="72" name="TextBox 61"/>
          <p:cNvSpPr txBox="1">
            <a:spLocks noChangeArrowheads="1"/>
          </p:cNvSpPr>
          <p:nvPr/>
        </p:nvSpPr>
        <p:spPr bwMode="auto">
          <a:xfrm>
            <a:off x="762000" y="3200400"/>
            <a:ext cx="418705" cy="307777"/>
          </a:xfrm>
          <a:prstGeom prst="rect">
            <a:avLst/>
          </a:prstGeom>
          <a:noFill/>
          <a:ln w="9525">
            <a:noFill/>
            <a:miter lim="800000"/>
            <a:headEnd/>
            <a:tailEnd/>
          </a:ln>
        </p:spPr>
        <p:txBody>
          <a:bodyPr wrap="none">
            <a:spAutoFit/>
          </a:bodyPr>
          <a:lstStyle/>
          <a:p>
            <a:pPr algn="ctr" defTabSz="457200"/>
            <a:r>
              <a:rPr lang="sr-Latn-CS" sz="1400" b="1" dirty="0" smtClean="0"/>
              <a:t>T4</a:t>
            </a:r>
            <a:endParaRPr lang="en-US" sz="1400" b="1" dirty="0"/>
          </a:p>
        </p:txBody>
      </p:sp>
      <p:sp>
        <p:nvSpPr>
          <p:cNvPr id="73" name="TextBox 61"/>
          <p:cNvSpPr txBox="1">
            <a:spLocks noChangeArrowheads="1"/>
          </p:cNvSpPr>
          <p:nvPr/>
        </p:nvSpPr>
        <p:spPr bwMode="auto">
          <a:xfrm>
            <a:off x="762000" y="3733800"/>
            <a:ext cx="418705" cy="307777"/>
          </a:xfrm>
          <a:prstGeom prst="rect">
            <a:avLst/>
          </a:prstGeom>
          <a:noFill/>
          <a:ln w="9525">
            <a:noFill/>
            <a:miter lim="800000"/>
            <a:headEnd/>
            <a:tailEnd/>
          </a:ln>
        </p:spPr>
        <p:txBody>
          <a:bodyPr wrap="none">
            <a:spAutoFit/>
          </a:bodyPr>
          <a:lstStyle/>
          <a:p>
            <a:pPr algn="ctr" defTabSz="457200"/>
            <a:r>
              <a:rPr lang="sr-Latn-CS" sz="1400" b="1" dirty="0" smtClean="0"/>
              <a:t>T3</a:t>
            </a:r>
            <a:endParaRPr lang="en-US" sz="1400" b="1" dirty="0"/>
          </a:p>
        </p:txBody>
      </p:sp>
      <p:cxnSp>
        <p:nvCxnSpPr>
          <p:cNvPr id="75" name="Straight Connector 74"/>
          <p:cNvCxnSpPr/>
          <p:nvPr/>
        </p:nvCxnSpPr>
        <p:spPr>
          <a:xfrm>
            <a:off x="4419600" y="2055812"/>
            <a:ext cx="228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419600" y="28956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419600" y="32004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419600" y="4035623"/>
            <a:ext cx="228600" cy="29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074738" y="2055812"/>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066800" y="2894012"/>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61"/>
          <p:cNvSpPr txBox="1">
            <a:spLocks noChangeArrowheads="1"/>
          </p:cNvSpPr>
          <p:nvPr/>
        </p:nvSpPr>
        <p:spPr bwMode="auto">
          <a:xfrm>
            <a:off x="228600" y="4343400"/>
            <a:ext cx="966931" cy="307777"/>
          </a:xfrm>
          <a:prstGeom prst="rect">
            <a:avLst/>
          </a:prstGeom>
          <a:noFill/>
          <a:ln w="9525">
            <a:noFill/>
            <a:miter lim="800000"/>
            <a:headEnd/>
            <a:tailEnd/>
          </a:ln>
        </p:spPr>
        <p:txBody>
          <a:bodyPr wrap="none">
            <a:spAutoFit/>
          </a:bodyPr>
          <a:lstStyle/>
          <a:p>
            <a:pPr algn="ctr" defTabSz="457200"/>
            <a:r>
              <a:rPr lang="en-US" sz="1400" b="1" dirty="0" err="1" smtClean="0"/>
              <a:t>Uklju</a:t>
            </a:r>
            <a:r>
              <a:rPr lang="x-none" sz="1400" b="1" dirty="0" smtClean="0"/>
              <a:t>č</a:t>
            </a:r>
            <a:r>
              <a:rPr lang="en-US" sz="1400" b="1" dirty="0" err="1" smtClean="0"/>
              <a:t>eni</a:t>
            </a:r>
            <a:endParaRPr lang="en-US" sz="1400" b="1" dirty="0"/>
          </a:p>
        </p:txBody>
      </p:sp>
      <p:grpSp>
        <p:nvGrpSpPr>
          <p:cNvPr id="12" name="Group 11"/>
          <p:cNvGrpSpPr/>
          <p:nvPr/>
        </p:nvGrpSpPr>
        <p:grpSpPr>
          <a:xfrm>
            <a:off x="3046412" y="4868862"/>
            <a:ext cx="304800" cy="609600"/>
            <a:chOff x="1447800" y="4876800"/>
            <a:chExt cx="304800" cy="609600"/>
          </a:xfrm>
        </p:grpSpPr>
        <p:cxnSp>
          <p:nvCxnSpPr>
            <p:cNvPr id="7" name="Straight Connector 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2" name="TextBox 61"/>
          <p:cNvSpPr txBox="1">
            <a:spLocks noChangeArrowheads="1"/>
          </p:cNvSpPr>
          <p:nvPr/>
        </p:nvSpPr>
        <p:spPr bwMode="auto">
          <a:xfrm>
            <a:off x="1256567" y="4343398"/>
            <a:ext cx="611066"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 T4</a:t>
            </a:r>
            <a:endParaRPr lang="en-US" sz="1400" b="1" dirty="0">
              <a:solidFill>
                <a:schemeClr val="tx1"/>
              </a:solidFill>
              <a:latin typeface="Arial Narrow" pitchFamily="34" charset="0"/>
            </a:endParaRPr>
          </a:p>
        </p:txBody>
      </p:sp>
      <p:grpSp>
        <p:nvGrpSpPr>
          <p:cNvPr id="103" name="Group 102"/>
          <p:cNvGrpSpPr/>
          <p:nvPr/>
        </p:nvGrpSpPr>
        <p:grpSpPr>
          <a:xfrm>
            <a:off x="559665" y="4883150"/>
            <a:ext cx="304800" cy="609600"/>
            <a:chOff x="1447800" y="4876800"/>
            <a:chExt cx="304800" cy="609600"/>
          </a:xfrm>
        </p:grpSpPr>
        <p:cxnSp>
          <p:nvCxnSpPr>
            <p:cNvPr id="104" name="Straight Connector 103"/>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9" name="TextBox 61"/>
          <p:cNvSpPr txBox="1">
            <a:spLocks noChangeArrowheads="1"/>
          </p:cNvSpPr>
          <p:nvPr/>
        </p:nvSpPr>
        <p:spPr bwMode="auto">
          <a:xfrm>
            <a:off x="2990555" y="4343400"/>
            <a:ext cx="356188"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a:t>
            </a:r>
            <a:endParaRPr lang="en-US" sz="1400" b="1" dirty="0">
              <a:solidFill>
                <a:schemeClr val="tx1"/>
              </a:solidFill>
              <a:latin typeface="Arial Narrow" pitchFamily="34" charset="0"/>
            </a:endParaRPr>
          </a:p>
        </p:txBody>
      </p:sp>
      <p:grpSp>
        <p:nvGrpSpPr>
          <p:cNvPr id="33" name="Group 32"/>
          <p:cNvGrpSpPr/>
          <p:nvPr/>
        </p:nvGrpSpPr>
        <p:grpSpPr>
          <a:xfrm>
            <a:off x="6019800" y="1337846"/>
            <a:ext cx="2514600" cy="1405354"/>
            <a:chOff x="6553200" y="1295400"/>
            <a:chExt cx="2514600" cy="1405354"/>
          </a:xfrm>
        </p:grpSpPr>
        <p:cxnSp>
          <p:nvCxnSpPr>
            <p:cNvPr id="5" name="Straight Connector 4"/>
            <p:cNvCxnSpPr/>
            <p:nvPr/>
          </p:nvCxnSpPr>
          <p:spPr>
            <a:xfrm>
              <a:off x="6705600" y="13335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705600" y="26289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972697" y="1980803"/>
              <a:ext cx="12954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7963694" y="19804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20000" y="1980406"/>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001000" y="1866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95"/>
            <p:cNvSpPr txBox="1">
              <a:spLocks noChangeArrowheads="1"/>
            </p:cNvSpPr>
            <p:nvPr/>
          </p:nvSpPr>
          <p:spPr bwMode="auto">
            <a:xfrm>
              <a:off x="7239000" y="1485900"/>
              <a:ext cx="528637" cy="371475"/>
            </a:xfrm>
            <a:prstGeom prst="rect">
              <a:avLst/>
            </a:prstGeom>
            <a:noFill/>
            <a:ln w="9525">
              <a:noFill/>
              <a:miter lim="800000"/>
              <a:headEnd/>
              <a:tailEnd/>
            </a:ln>
          </p:spPr>
          <p:txBody>
            <a:bodyPr/>
            <a:lstStyle/>
            <a:p>
              <a:pPr defTabSz="457200"/>
              <a:r>
                <a:rPr lang="sr-Latn-CS" sz="1400" dirty="0">
                  <a:ea typeface="ＭＳ Ｐゴシック" pitchFamily="-107" charset="-128"/>
                </a:rPr>
                <a:t>T</a:t>
              </a:r>
              <a:r>
                <a:rPr lang="en-US" sz="1400" dirty="0">
                  <a:ea typeface="ＭＳ Ｐゴシック" pitchFamily="-107" charset="-128"/>
                </a:rPr>
                <a:t>1</a:t>
              </a:r>
              <a:endParaRPr lang="en-US" sz="1400" b="1" dirty="0">
                <a:ea typeface="ＭＳ Ｐゴシック" pitchFamily="-107" charset="-128"/>
              </a:endParaRPr>
            </a:p>
          </p:txBody>
        </p:sp>
        <p:sp>
          <p:nvSpPr>
            <p:cNvPr id="20" name="Text Box 95"/>
            <p:cNvSpPr txBox="1">
              <a:spLocks noChangeArrowheads="1"/>
            </p:cNvSpPr>
            <p:nvPr/>
          </p:nvSpPr>
          <p:spPr bwMode="auto">
            <a:xfrm>
              <a:off x="7239000" y="2181225"/>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21" name="Text Box 95"/>
            <p:cNvSpPr txBox="1">
              <a:spLocks noChangeArrowheads="1"/>
            </p:cNvSpPr>
            <p:nvPr/>
          </p:nvSpPr>
          <p:spPr bwMode="auto">
            <a:xfrm>
              <a:off x="8539163" y="14859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T3</a:t>
              </a:r>
              <a:endParaRPr lang="en-US" sz="1400" b="1" dirty="0">
                <a:ea typeface="ＭＳ Ｐゴシック" pitchFamily="-107" charset="-128"/>
              </a:endParaRPr>
            </a:p>
          </p:txBody>
        </p:sp>
        <p:sp>
          <p:nvSpPr>
            <p:cNvPr id="22" name="Text Box 95"/>
            <p:cNvSpPr txBox="1">
              <a:spLocks noChangeArrowheads="1"/>
            </p:cNvSpPr>
            <p:nvPr/>
          </p:nvSpPr>
          <p:spPr bwMode="auto">
            <a:xfrm>
              <a:off x="8534400" y="21717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26" name="Text Box 95"/>
            <p:cNvSpPr txBox="1">
              <a:spLocks noChangeArrowheads="1"/>
            </p:cNvSpPr>
            <p:nvPr/>
          </p:nvSpPr>
          <p:spPr bwMode="auto">
            <a:xfrm>
              <a:off x="7797800" y="1758950"/>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129" name="TextBox 61"/>
            <p:cNvSpPr txBox="1">
              <a:spLocks noChangeArrowheads="1"/>
            </p:cNvSpPr>
            <p:nvPr/>
          </p:nvSpPr>
          <p:spPr bwMode="auto">
            <a:xfrm>
              <a:off x="6553200" y="1295400"/>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130" name="TextBox 61"/>
            <p:cNvSpPr txBox="1">
              <a:spLocks noChangeArrowheads="1"/>
            </p:cNvSpPr>
            <p:nvPr/>
          </p:nvSpPr>
          <p:spPr bwMode="auto">
            <a:xfrm>
              <a:off x="6663690" y="2362200"/>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33" name="TextBox 61"/>
            <p:cNvSpPr txBox="1">
              <a:spLocks noChangeArrowheads="1"/>
            </p:cNvSpPr>
            <p:nvPr/>
          </p:nvSpPr>
          <p:spPr bwMode="auto">
            <a:xfrm>
              <a:off x="7971567" y="1597223"/>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grpSp>
      <p:cxnSp>
        <p:nvCxnSpPr>
          <p:cNvPr id="134" name="Straight Connector 133"/>
          <p:cNvCxnSpPr/>
          <p:nvPr/>
        </p:nvCxnSpPr>
        <p:spPr>
          <a:xfrm>
            <a:off x="1076326" y="3496111"/>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066800" y="4037012"/>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1422400" y="4876800"/>
            <a:ext cx="304800" cy="609600"/>
            <a:chOff x="1447800" y="4876800"/>
            <a:chExt cx="304800" cy="609600"/>
          </a:xfrm>
        </p:grpSpPr>
        <p:cxnSp>
          <p:nvCxnSpPr>
            <p:cNvPr id="137" name="Straight Connector 13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1410970" y="4876800"/>
            <a:ext cx="322262" cy="609600"/>
            <a:chOff x="1410970" y="4876800"/>
            <a:chExt cx="322262" cy="609600"/>
          </a:xfrm>
        </p:grpSpPr>
        <p:cxnSp>
          <p:nvCxnSpPr>
            <p:cNvPr id="141" name="Straight Connector 140"/>
            <p:cNvCxnSpPr/>
            <p:nvPr/>
          </p:nvCxnSpPr>
          <p:spPr>
            <a:xfrm flipH="1">
              <a:off x="1410970" y="48768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1718528" y="51816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410970" y="5178424"/>
              <a:ext cx="322262" cy="1588"/>
            </a:xfrm>
            <a:prstGeom prst="line">
              <a:avLst/>
            </a:prstGeom>
            <a:ln w="38100">
              <a:solidFill>
                <a:srgbClr val="C0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sp>
        <p:nvSpPr>
          <p:cNvPr id="144" name="TextBox 61"/>
          <p:cNvSpPr txBox="1">
            <a:spLocks noChangeArrowheads="1"/>
          </p:cNvSpPr>
          <p:nvPr/>
        </p:nvSpPr>
        <p:spPr bwMode="auto">
          <a:xfrm>
            <a:off x="1352680" y="5561111"/>
            <a:ext cx="479618" cy="307777"/>
          </a:xfrm>
          <a:prstGeom prst="rect">
            <a:avLst/>
          </a:prstGeom>
          <a:noFill/>
          <a:ln w="9525">
            <a:noFill/>
            <a:miter lim="800000"/>
            <a:headEnd/>
            <a:tailEnd/>
          </a:ln>
        </p:spPr>
        <p:txBody>
          <a:bodyPr wrap="none">
            <a:spAutoFit/>
          </a:bodyPr>
          <a:lstStyle/>
          <a:p>
            <a:pPr algn="ctr" defTabSz="457200"/>
            <a:r>
              <a:rPr lang="sr-Latn-CS" sz="1400" b="1" dirty="0" smtClean="0">
                <a:solidFill>
                  <a:srgbClr val="C00000"/>
                </a:solidFill>
                <a:latin typeface="Arial Narrow" pitchFamily="34" charset="0"/>
              </a:rPr>
              <a:t>20%</a:t>
            </a:r>
            <a:endParaRPr lang="en-US" sz="1400" b="1" dirty="0">
              <a:solidFill>
                <a:srgbClr val="C00000"/>
              </a:solidFill>
              <a:latin typeface="Arial Narrow" pitchFamily="34" charset="0"/>
            </a:endParaRPr>
          </a:p>
        </p:txBody>
      </p:sp>
      <p:sp>
        <p:nvSpPr>
          <p:cNvPr id="85" name="TextBox 61"/>
          <p:cNvSpPr txBox="1">
            <a:spLocks noChangeArrowheads="1"/>
          </p:cNvSpPr>
          <p:nvPr/>
        </p:nvSpPr>
        <p:spPr bwMode="auto">
          <a:xfrm>
            <a:off x="5434080" y="2971800"/>
            <a:ext cx="3103735" cy="553998"/>
          </a:xfrm>
          <a:prstGeom prst="rect">
            <a:avLst/>
          </a:prstGeom>
          <a:noFill/>
          <a:ln w="9525">
            <a:noFill/>
            <a:miter lim="800000"/>
            <a:headEnd/>
            <a:tailEnd/>
          </a:ln>
        </p:spPr>
        <p:txBody>
          <a:bodyPr wrap="none">
            <a:spAutoFit/>
          </a:bodyPr>
          <a:lstStyle/>
          <a:p>
            <a:pPr defTabSz="457200"/>
            <a:r>
              <a:rPr lang="sr-Latn-CS" sz="1400" dirty="0" smtClean="0"/>
              <a:t>AKTIVNI DEO  (uključeni </a:t>
            </a:r>
            <a:r>
              <a:rPr lang="sr-Latn-CS" sz="1400" b="1" dirty="0" smtClean="0"/>
              <a:t>T1</a:t>
            </a:r>
            <a:r>
              <a:rPr lang="sr-Latn-CS" sz="1400" dirty="0" smtClean="0"/>
              <a:t> i </a:t>
            </a:r>
            <a:r>
              <a:rPr lang="sr-Latn-CS" sz="1400" b="1" dirty="0" smtClean="0"/>
              <a:t>T4</a:t>
            </a:r>
            <a:r>
              <a:rPr lang="sr-Latn-CS" sz="1400" dirty="0" smtClean="0"/>
              <a:t>)</a:t>
            </a:r>
          </a:p>
          <a:p>
            <a:pPr defTabSz="457200"/>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a</a:t>
            </a:r>
            <a:r>
              <a:rPr lang="sr-Latn-CS" sz="1600" b="1" dirty="0" smtClean="0">
                <a:solidFill>
                  <a:schemeClr val="tx1"/>
                </a:solidFill>
                <a:latin typeface="Arial" pitchFamily="34" charset="0"/>
                <a:cs typeface="Arial" pitchFamily="34" charset="0"/>
              </a:rPr>
              <a:t> = +V</a:t>
            </a:r>
            <a:r>
              <a:rPr lang="sr-Latn-CS" sz="1600" b="1" baseline="-25000" dirty="0" smtClean="0">
                <a:solidFill>
                  <a:schemeClr val="tx1"/>
                </a:solidFill>
                <a:latin typeface="Arial" pitchFamily="34" charset="0"/>
                <a:cs typeface="Arial" pitchFamily="34" charset="0"/>
              </a:rPr>
              <a:t>dc</a:t>
            </a:r>
            <a:endParaRPr lang="en-US" sz="1600" b="1" baseline="-25000" dirty="0">
              <a:solidFill>
                <a:schemeClr val="tx1"/>
              </a:solidFill>
              <a:latin typeface="Arial" pitchFamily="34" charset="0"/>
              <a:cs typeface="Arial" pitchFamily="34" charset="0"/>
            </a:endParaRPr>
          </a:p>
        </p:txBody>
      </p:sp>
      <p:sp>
        <p:nvSpPr>
          <p:cNvPr id="87" name="TextBox 61"/>
          <p:cNvSpPr txBox="1">
            <a:spLocks noChangeArrowheads="1"/>
          </p:cNvSpPr>
          <p:nvPr/>
        </p:nvSpPr>
        <p:spPr bwMode="auto">
          <a:xfrm>
            <a:off x="5431754" y="3525638"/>
            <a:ext cx="2922595" cy="553998"/>
          </a:xfrm>
          <a:prstGeom prst="rect">
            <a:avLst/>
          </a:prstGeom>
          <a:noFill/>
          <a:ln w="9525">
            <a:noFill/>
            <a:miter lim="800000"/>
            <a:headEnd/>
            <a:tailEnd/>
          </a:ln>
        </p:spPr>
        <p:txBody>
          <a:bodyPr wrap="none">
            <a:spAutoFit/>
          </a:bodyPr>
          <a:lstStyle/>
          <a:p>
            <a:pPr defTabSz="457200"/>
            <a:r>
              <a:rPr lang="sr-Latn-CS" sz="1400" dirty="0" smtClean="0"/>
              <a:t>NEAKTIVNI DEO  (uključen </a:t>
            </a:r>
            <a:r>
              <a:rPr lang="sr-Latn-CS" sz="1400" b="1" dirty="0" smtClean="0"/>
              <a:t>T1</a:t>
            </a:r>
            <a:r>
              <a:rPr lang="sr-Latn-CS" sz="1400" dirty="0" smtClean="0"/>
              <a:t>)</a:t>
            </a:r>
          </a:p>
          <a:p>
            <a:pPr defTabSz="457200"/>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a</a:t>
            </a:r>
            <a:r>
              <a:rPr lang="sr-Latn-CS" sz="1600" b="1" dirty="0" smtClean="0">
                <a:solidFill>
                  <a:schemeClr val="tx1"/>
                </a:solidFill>
                <a:latin typeface="Arial" pitchFamily="34" charset="0"/>
                <a:cs typeface="Arial" pitchFamily="34" charset="0"/>
              </a:rPr>
              <a:t> = 0</a:t>
            </a:r>
            <a:endParaRPr lang="x-none" sz="1600" b="1" baseline="-25000" dirty="0">
              <a:solidFill>
                <a:schemeClr val="tx1"/>
              </a:solidFill>
              <a:latin typeface="Arial" pitchFamily="34" charset="0"/>
              <a:cs typeface="Arial" pitchFamily="34" charset="0"/>
            </a:endParaRPr>
          </a:p>
        </p:txBody>
      </p:sp>
      <p:sp>
        <p:nvSpPr>
          <p:cNvPr id="89" name="TextBox 61"/>
          <p:cNvSpPr txBox="1">
            <a:spLocks noChangeArrowheads="1"/>
          </p:cNvSpPr>
          <p:nvPr/>
        </p:nvSpPr>
        <p:spPr bwMode="auto">
          <a:xfrm>
            <a:off x="4729924" y="4506017"/>
            <a:ext cx="4219862" cy="1569660"/>
          </a:xfrm>
          <a:prstGeom prst="rect">
            <a:avLst/>
          </a:prstGeom>
          <a:noFill/>
          <a:ln w="9525">
            <a:noFill/>
            <a:miter lim="800000"/>
            <a:headEnd/>
            <a:tailEnd/>
          </a:ln>
        </p:spPr>
        <p:txBody>
          <a:bodyPr wrap="square">
            <a:spAutoFit/>
          </a:bodyPr>
          <a:lstStyle/>
          <a:p>
            <a:pPr marL="285750" indent="-285750" defTabSz="457200">
              <a:buFont typeface="Arial" pitchFamily="34" charset="0"/>
              <a:buChar char="•"/>
            </a:pPr>
            <a:r>
              <a:rPr lang="x-none" sz="1600" dirty="0" smtClean="0">
                <a:cs typeface="Arial" pitchFamily="34" charset="0"/>
              </a:rPr>
              <a:t>Kao i standardno nesimetrično osim što nema povratne struje pošto dioda (uz T3) kroz koju se zatvara struja u neaktivnom delu ne može da provede negativnu struju</a:t>
            </a:r>
          </a:p>
          <a:p>
            <a:pPr marL="285750" indent="-285750" defTabSz="457200">
              <a:buFont typeface="Arial" pitchFamily="34" charset="0"/>
              <a:buChar char="•"/>
            </a:pPr>
            <a:r>
              <a:rPr lang="x-none" sz="1600" dirty="0" smtClean="0">
                <a:cs typeface="Arial" pitchFamily="34" charset="0"/>
              </a:rPr>
              <a:t>Režim prekidnih struja</a:t>
            </a:r>
            <a:endParaRPr lang="sr-Latn-CS" sz="1600" dirty="0">
              <a:cs typeface="Arial" pitchFamily="34" charset="0"/>
            </a:endParaRPr>
          </a:p>
        </p:txBody>
      </p:sp>
      <p:sp>
        <p:nvSpPr>
          <p:cNvPr id="90" name="TextBox 61"/>
          <p:cNvSpPr txBox="1">
            <a:spLocks noChangeArrowheads="1"/>
          </p:cNvSpPr>
          <p:nvPr/>
        </p:nvSpPr>
        <p:spPr bwMode="auto">
          <a:xfrm>
            <a:off x="4648200" y="4191000"/>
            <a:ext cx="1906291" cy="307777"/>
          </a:xfrm>
          <a:prstGeom prst="rect">
            <a:avLst/>
          </a:prstGeom>
          <a:noFill/>
          <a:ln w="9525">
            <a:noFill/>
            <a:miter lim="800000"/>
            <a:headEnd/>
            <a:tailEnd/>
          </a:ln>
        </p:spPr>
        <p:txBody>
          <a:bodyPr wrap="none">
            <a:spAutoFit/>
          </a:bodyPr>
          <a:lstStyle/>
          <a:p>
            <a:pPr algn="ctr" defTabSz="457200"/>
            <a:r>
              <a:rPr lang="sr-Latn-CS" sz="1400" b="1" dirty="0" smtClean="0"/>
              <a:t>KARAKTERISTIKE:</a:t>
            </a:r>
            <a:endParaRPr lang="en-US" sz="1400" b="1" dirty="0"/>
          </a:p>
        </p:txBody>
      </p:sp>
      <p:sp>
        <p:nvSpPr>
          <p:cNvPr id="92" name="TextBox 61"/>
          <p:cNvSpPr txBox="1">
            <a:spLocks noChangeArrowheads="1"/>
          </p:cNvSpPr>
          <p:nvPr/>
        </p:nvSpPr>
        <p:spPr bwMode="auto">
          <a:xfrm>
            <a:off x="2133600" y="2641600"/>
            <a:ext cx="1786065" cy="276999"/>
          </a:xfrm>
          <a:prstGeom prst="rect">
            <a:avLst/>
          </a:prstGeom>
          <a:noFill/>
          <a:ln w="9525">
            <a:noFill/>
            <a:miter lim="800000"/>
            <a:headEnd/>
            <a:tailEnd/>
          </a:ln>
        </p:spPr>
        <p:txBody>
          <a:bodyPr wrap="none">
            <a:spAutoFit/>
          </a:bodyPr>
          <a:lstStyle/>
          <a:p>
            <a:pPr algn="ctr" defTabSz="457200"/>
            <a:r>
              <a:rPr lang="x-none" sz="1200" dirty="0" smtClean="0"/>
              <a:t>STALNO ISKLJUČEN</a:t>
            </a:r>
            <a:endParaRPr lang="en-US" sz="1200" dirty="0"/>
          </a:p>
        </p:txBody>
      </p:sp>
      <p:sp>
        <p:nvSpPr>
          <p:cNvPr id="96" name="TextBox 61"/>
          <p:cNvSpPr txBox="1">
            <a:spLocks noChangeArrowheads="1"/>
          </p:cNvSpPr>
          <p:nvPr/>
        </p:nvSpPr>
        <p:spPr bwMode="auto">
          <a:xfrm>
            <a:off x="2146672" y="2057400"/>
            <a:ext cx="1709122" cy="276999"/>
          </a:xfrm>
          <a:prstGeom prst="rect">
            <a:avLst/>
          </a:prstGeom>
          <a:noFill/>
          <a:ln w="9525">
            <a:noFill/>
            <a:miter lim="800000"/>
            <a:headEnd/>
            <a:tailEnd/>
          </a:ln>
        </p:spPr>
        <p:txBody>
          <a:bodyPr wrap="none">
            <a:spAutoFit/>
          </a:bodyPr>
          <a:lstStyle/>
          <a:p>
            <a:pPr algn="ctr" defTabSz="457200"/>
            <a:r>
              <a:rPr lang="x-none" sz="1200" dirty="0" smtClean="0"/>
              <a:t>STALNO UKLJUČEN</a:t>
            </a:r>
            <a:endParaRPr lang="en-US" sz="1200" dirty="0"/>
          </a:p>
        </p:txBody>
      </p:sp>
      <p:cxnSp>
        <p:nvCxnSpPr>
          <p:cNvPr id="97" name="Straight Connector 96"/>
          <p:cNvCxnSpPr/>
          <p:nvPr/>
        </p:nvCxnSpPr>
        <p:spPr>
          <a:xfrm>
            <a:off x="70866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0772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0866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80772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07" name="TextBox 61"/>
          <p:cNvSpPr txBox="1">
            <a:spLocks noChangeArrowheads="1"/>
          </p:cNvSpPr>
          <p:nvPr/>
        </p:nvSpPr>
        <p:spPr bwMode="auto">
          <a:xfrm>
            <a:off x="2114550" y="3783478"/>
            <a:ext cx="1786065" cy="276999"/>
          </a:xfrm>
          <a:prstGeom prst="rect">
            <a:avLst/>
          </a:prstGeom>
          <a:noFill/>
          <a:ln w="9525">
            <a:noFill/>
            <a:miter lim="800000"/>
            <a:headEnd/>
            <a:tailEnd/>
          </a:ln>
        </p:spPr>
        <p:txBody>
          <a:bodyPr wrap="none">
            <a:spAutoFit/>
          </a:bodyPr>
          <a:lstStyle/>
          <a:p>
            <a:pPr algn="ctr" defTabSz="457200"/>
            <a:r>
              <a:rPr lang="x-none" sz="1200" dirty="0" smtClean="0"/>
              <a:t>STALNO ISKLJUČEN</a:t>
            </a:r>
            <a:endParaRPr lang="en-US" sz="1200" dirty="0"/>
          </a:p>
        </p:txBody>
      </p:sp>
      <p:grpSp>
        <p:nvGrpSpPr>
          <p:cNvPr id="24" name="Group 23"/>
          <p:cNvGrpSpPr/>
          <p:nvPr/>
        </p:nvGrpSpPr>
        <p:grpSpPr>
          <a:xfrm>
            <a:off x="3046412" y="4868862"/>
            <a:ext cx="304800" cy="310356"/>
            <a:chOff x="3046412" y="4868862"/>
            <a:chExt cx="304800" cy="310356"/>
          </a:xfrm>
        </p:grpSpPr>
        <p:cxnSp>
          <p:nvCxnSpPr>
            <p:cNvPr id="82" name="Straight Connector 81"/>
            <p:cNvCxnSpPr/>
            <p:nvPr/>
          </p:nvCxnSpPr>
          <p:spPr>
            <a:xfrm rot="5400000">
              <a:off x="2894806" y="5020468"/>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048000" y="5172074"/>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3048000" y="4873624"/>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276600" y="4876800"/>
              <a:ext cx="70143" cy="6896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76600" y="4953000"/>
              <a:ext cx="0" cy="152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76600" y="5105400"/>
              <a:ext cx="74612" cy="7381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61508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102" grpId="0"/>
      <p:bldP spid="119" grpId="0"/>
      <p:bldP spid="144" grpId="0"/>
      <p:bldP spid="85" grpId="0"/>
      <p:bldP spid="87" grpId="0"/>
      <p:bldP spid="89" grpId="0"/>
      <p:bldP spid="9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609600" y="2895600"/>
            <a:ext cx="5638800"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65906" y="3541712"/>
            <a:ext cx="4343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22</a:t>
            </a:fld>
            <a:endParaRPr lang="en-US"/>
          </a:p>
        </p:txBody>
      </p:sp>
      <p:sp>
        <p:nvSpPr>
          <p:cNvPr id="27" name="TextBox 61"/>
          <p:cNvSpPr txBox="1">
            <a:spLocks noChangeArrowheads="1"/>
          </p:cNvSpPr>
          <p:nvPr/>
        </p:nvSpPr>
        <p:spPr bwMode="auto">
          <a:xfrm>
            <a:off x="232406" y="835223"/>
            <a:ext cx="2896947" cy="307777"/>
          </a:xfrm>
          <a:prstGeom prst="rect">
            <a:avLst/>
          </a:prstGeom>
          <a:noFill/>
          <a:ln w="9525">
            <a:noFill/>
            <a:miter lim="800000"/>
            <a:headEnd/>
            <a:tailEnd/>
          </a:ln>
        </p:spPr>
        <p:txBody>
          <a:bodyPr wrap="none">
            <a:spAutoFit/>
          </a:bodyPr>
          <a:lstStyle/>
          <a:p>
            <a:pPr algn="ctr" defTabSz="457200"/>
            <a:r>
              <a:rPr lang="sr-Latn-CS" sz="1400" dirty="0" smtClean="0"/>
              <a:t>DVOSTRUKO  NESIMETRIČNO</a:t>
            </a:r>
            <a:endParaRPr lang="en-US" sz="1400" dirty="0"/>
          </a:p>
        </p:txBody>
      </p:sp>
      <p:cxnSp>
        <p:nvCxnSpPr>
          <p:cNvPr id="29" name="Straight Connector 28"/>
          <p:cNvCxnSpPr/>
          <p:nvPr/>
        </p:nvCxnSpPr>
        <p:spPr>
          <a:xfrm rot="5400000">
            <a:off x="-1104900" y="3695700"/>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648494" y="3542506"/>
            <a:ext cx="4343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097088" y="3694112"/>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022182" y="1370806"/>
            <a:ext cx="0" cy="297259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TextBox 61"/>
          <p:cNvSpPr txBox="1">
            <a:spLocks noChangeArrowheads="1"/>
          </p:cNvSpPr>
          <p:nvPr/>
        </p:nvSpPr>
        <p:spPr bwMode="auto">
          <a:xfrm>
            <a:off x="266925" y="1295400"/>
            <a:ext cx="1257075" cy="307777"/>
          </a:xfrm>
          <a:prstGeom prst="rect">
            <a:avLst/>
          </a:prstGeom>
          <a:solidFill>
            <a:schemeClr val="bg1"/>
          </a:solidFill>
          <a:ln w="9525">
            <a:noFill/>
            <a:miter lim="800000"/>
            <a:headEnd/>
            <a:tailEnd/>
          </a:ln>
        </p:spPr>
        <p:txBody>
          <a:bodyPr wrap="none">
            <a:spAutoFit/>
          </a:bodyPr>
          <a:lstStyle/>
          <a:p>
            <a:pPr algn="ctr" defTabSz="457200"/>
            <a:r>
              <a:rPr lang="sr-Latn-CS" sz="1400" b="1" dirty="0" smtClean="0"/>
              <a:t>PWM = 20%</a:t>
            </a:r>
            <a:endParaRPr lang="en-US" sz="1400" b="1" dirty="0"/>
          </a:p>
        </p:txBody>
      </p:sp>
      <p:cxnSp>
        <p:nvCxnSpPr>
          <p:cNvPr id="46" name="Straight Connector 45"/>
          <p:cNvCxnSpPr/>
          <p:nvPr/>
        </p:nvCxnSpPr>
        <p:spPr>
          <a:xfrm>
            <a:off x="1219200" y="5943600"/>
            <a:ext cx="3200400" cy="1588"/>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61"/>
          <p:cNvSpPr txBox="1">
            <a:spLocks noChangeArrowheads="1"/>
          </p:cNvSpPr>
          <p:nvPr/>
        </p:nvSpPr>
        <p:spPr bwMode="auto">
          <a:xfrm>
            <a:off x="2514600" y="5943600"/>
            <a:ext cx="655949" cy="307777"/>
          </a:xfrm>
          <a:prstGeom prst="rect">
            <a:avLst/>
          </a:prstGeom>
          <a:noFill/>
          <a:ln w="9525">
            <a:noFill/>
            <a:miter lim="800000"/>
            <a:headEnd/>
            <a:tailEnd/>
          </a:ln>
        </p:spPr>
        <p:txBody>
          <a:bodyPr wrap="none">
            <a:spAutoFit/>
          </a:bodyPr>
          <a:lstStyle/>
          <a:p>
            <a:pPr algn="ctr" defTabSz="457200"/>
            <a:r>
              <a:rPr lang="sr-Latn-CS" sz="1400" b="1" i="1" dirty="0" smtClean="0"/>
              <a:t>T</a:t>
            </a:r>
            <a:r>
              <a:rPr lang="sr-Latn-CS" sz="1400" b="1" i="1" baseline="-25000" dirty="0" smtClean="0"/>
              <a:t>PWM </a:t>
            </a:r>
            <a:endParaRPr lang="en-US" sz="1400" b="1" i="1" baseline="-25000" dirty="0"/>
          </a:p>
        </p:txBody>
      </p:sp>
      <p:cxnSp>
        <p:nvCxnSpPr>
          <p:cNvPr id="37" name="Straight Connector 36"/>
          <p:cNvCxnSpPr/>
          <p:nvPr/>
        </p:nvCxnSpPr>
        <p:spPr>
          <a:xfrm>
            <a:off x="1219200" y="2057400"/>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905000" y="2362200"/>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752600" y="2209800"/>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067594"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267994"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1219200" y="2590800"/>
            <a:ext cx="3201988" cy="306388"/>
            <a:chOff x="1219200" y="2590800"/>
            <a:chExt cx="3201988" cy="306388"/>
          </a:xfrm>
        </p:grpSpPr>
        <p:cxnSp>
          <p:nvCxnSpPr>
            <p:cNvPr id="48" name="Straight Connector 47"/>
            <p:cNvCxnSpPr/>
            <p:nvPr/>
          </p:nvCxnSpPr>
          <p:spPr>
            <a:xfrm>
              <a:off x="1219200" y="2895600"/>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905000" y="2590800"/>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752600" y="2743200"/>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1067594" y="2742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4267994" y="2742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2819400" y="3200400"/>
            <a:ext cx="3201988" cy="839788"/>
            <a:chOff x="1219200" y="2057400"/>
            <a:chExt cx="3201988" cy="839788"/>
          </a:xfrm>
        </p:grpSpPr>
        <p:cxnSp>
          <p:nvCxnSpPr>
            <p:cNvPr id="55" name="Straight Connector 54"/>
            <p:cNvCxnSpPr/>
            <p:nvPr/>
          </p:nvCxnSpPr>
          <p:spPr>
            <a:xfrm>
              <a:off x="1219200" y="2057400"/>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905000" y="2362200"/>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1752600" y="2209800"/>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1067594"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4267994"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219200" y="2895600"/>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905000" y="2590800"/>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1752600" y="2743200"/>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1067594" y="2742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267994" y="2742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6" name="Straight Connector 65"/>
          <p:cNvCxnSpPr/>
          <p:nvPr/>
        </p:nvCxnSpPr>
        <p:spPr>
          <a:xfrm>
            <a:off x="609600" y="2362200"/>
            <a:ext cx="5638800"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09600" y="3505200"/>
            <a:ext cx="5638800"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85800" y="4038600"/>
            <a:ext cx="5638800"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sp>
        <p:nvSpPr>
          <p:cNvPr id="70" name="TextBox 61"/>
          <p:cNvSpPr txBox="1">
            <a:spLocks noChangeArrowheads="1"/>
          </p:cNvSpPr>
          <p:nvPr/>
        </p:nvSpPr>
        <p:spPr bwMode="auto">
          <a:xfrm>
            <a:off x="762000" y="2057400"/>
            <a:ext cx="418705" cy="307777"/>
          </a:xfrm>
          <a:prstGeom prst="rect">
            <a:avLst/>
          </a:prstGeom>
          <a:noFill/>
          <a:ln w="9525">
            <a:noFill/>
            <a:miter lim="800000"/>
            <a:headEnd/>
            <a:tailEnd/>
          </a:ln>
        </p:spPr>
        <p:txBody>
          <a:bodyPr wrap="none">
            <a:spAutoFit/>
          </a:bodyPr>
          <a:lstStyle/>
          <a:p>
            <a:pPr algn="ctr" defTabSz="457200"/>
            <a:r>
              <a:rPr lang="sr-Latn-CS" sz="1400" b="1" dirty="0" smtClean="0"/>
              <a:t>T1</a:t>
            </a:r>
            <a:endParaRPr lang="en-US" sz="1400" b="1" dirty="0"/>
          </a:p>
        </p:txBody>
      </p:sp>
      <p:sp>
        <p:nvSpPr>
          <p:cNvPr id="71" name="TextBox 61"/>
          <p:cNvSpPr txBox="1">
            <a:spLocks noChangeArrowheads="1"/>
          </p:cNvSpPr>
          <p:nvPr/>
        </p:nvSpPr>
        <p:spPr bwMode="auto">
          <a:xfrm>
            <a:off x="762000" y="2590800"/>
            <a:ext cx="418705" cy="307777"/>
          </a:xfrm>
          <a:prstGeom prst="rect">
            <a:avLst/>
          </a:prstGeom>
          <a:noFill/>
          <a:ln w="9525">
            <a:noFill/>
            <a:miter lim="800000"/>
            <a:headEnd/>
            <a:tailEnd/>
          </a:ln>
        </p:spPr>
        <p:txBody>
          <a:bodyPr wrap="none">
            <a:spAutoFit/>
          </a:bodyPr>
          <a:lstStyle/>
          <a:p>
            <a:pPr algn="ctr" defTabSz="457200"/>
            <a:r>
              <a:rPr lang="sr-Latn-CS" sz="1400" b="1" dirty="0" smtClean="0"/>
              <a:t>T2</a:t>
            </a:r>
            <a:endParaRPr lang="en-US" sz="1400" b="1" dirty="0"/>
          </a:p>
        </p:txBody>
      </p:sp>
      <p:sp>
        <p:nvSpPr>
          <p:cNvPr id="72" name="TextBox 61"/>
          <p:cNvSpPr txBox="1">
            <a:spLocks noChangeArrowheads="1"/>
          </p:cNvSpPr>
          <p:nvPr/>
        </p:nvSpPr>
        <p:spPr bwMode="auto">
          <a:xfrm>
            <a:off x="762000" y="3200400"/>
            <a:ext cx="418705" cy="307777"/>
          </a:xfrm>
          <a:prstGeom prst="rect">
            <a:avLst/>
          </a:prstGeom>
          <a:noFill/>
          <a:ln w="9525">
            <a:noFill/>
            <a:miter lim="800000"/>
            <a:headEnd/>
            <a:tailEnd/>
          </a:ln>
        </p:spPr>
        <p:txBody>
          <a:bodyPr wrap="none">
            <a:spAutoFit/>
          </a:bodyPr>
          <a:lstStyle/>
          <a:p>
            <a:pPr algn="ctr" defTabSz="457200"/>
            <a:r>
              <a:rPr lang="sr-Latn-CS" sz="1400" b="1" dirty="0" smtClean="0"/>
              <a:t>T4</a:t>
            </a:r>
            <a:endParaRPr lang="en-US" sz="1400" b="1" dirty="0"/>
          </a:p>
        </p:txBody>
      </p:sp>
      <p:sp>
        <p:nvSpPr>
          <p:cNvPr id="73" name="TextBox 61"/>
          <p:cNvSpPr txBox="1">
            <a:spLocks noChangeArrowheads="1"/>
          </p:cNvSpPr>
          <p:nvPr/>
        </p:nvSpPr>
        <p:spPr bwMode="auto">
          <a:xfrm>
            <a:off x="762000" y="3733800"/>
            <a:ext cx="418705" cy="307777"/>
          </a:xfrm>
          <a:prstGeom prst="rect">
            <a:avLst/>
          </a:prstGeom>
          <a:noFill/>
          <a:ln w="9525">
            <a:noFill/>
            <a:miter lim="800000"/>
            <a:headEnd/>
            <a:tailEnd/>
          </a:ln>
        </p:spPr>
        <p:txBody>
          <a:bodyPr wrap="none">
            <a:spAutoFit/>
          </a:bodyPr>
          <a:lstStyle/>
          <a:p>
            <a:pPr algn="ctr" defTabSz="457200"/>
            <a:r>
              <a:rPr lang="sr-Latn-CS" sz="1400" b="1" dirty="0" smtClean="0"/>
              <a:t>T3</a:t>
            </a:r>
            <a:endParaRPr lang="en-US" sz="1400" b="1" dirty="0"/>
          </a:p>
        </p:txBody>
      </p:sp>
      <p:cxnSp>
        <p:nvCxnSpPr>
          <p:cNvPr id="75" name="Straight Connector 74"/>
          <p:cNvCxnSpPr/>
          <p:nvPr/>
        </p:nvCxnSpPr>
        <p:spPr>
          <a:xfrm>
            <a:off x="4419600" y="2057400"/>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105400" y="2362200"/>
            <a:ext cx="1066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953794"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4953794" y="2742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419600" y="2895600"/>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105400" y="2590800"/>
            <a:ext cx="1066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019800" y="3200400"/>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019800" y="4038600"/>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066800" y="2362200"/>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066800" y="2590800"/>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66800" y="3505200"/>
            <a:ext cx="1752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66800" y="3733800"/>
            <a:ext cx="1752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Right Arrow 98"/>
          <p:cNvSpPr/>
          <p:nvPr/>
        </p:nvSpPr>
        <p:spPr>
          <a:xfrm rot="1905694">
            <a:off x="2056432" y="2833165"/>
            <a:ext cx="685800" cy="19142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61"/>
          <p:cNvSpPr txBox="1">
            <a:spLocks noChangeArrowheads="1"/>
          </p:cNvSpPr>
          <p:nvPr/>
        </p:nvSpPr>
        <p:spPr bwMode="auto">
          <a:xfrm>
            <a:off x="228600" y="4343400"/>
            <a:ext cx="966931" cy="307777"/>
          </a:xfrm>
          <a:prstGeom prst="rect">
            <a:avLst/>
          </a:prstGeom>
          <a:noFill/>
          <a:ln w="9525">
            <a:noFill/>
            <a:miter lim="800000"/>
            <a:headEnd/>
            <a:tailEnd/>
          </a:ln>
        </p:spPr>
        <p:txBody>
          <a:bodyPr wrap="none">
            <a:spAutoFit/>
          </a:bodyPr>
          <a:lstStyle/>
          <a:p>
            <a:pPr algn="ctr" defTabSz="457200"/>
            <a:r>
              <a:rPr lang="en-US" sz="1400" b="1" dirty="0" err="1" smtClean="0"/>
              <a:t>Uklju</a:t>
            </a:r>
            <a:r>
              <a:rPr lang="x-none" sz="1400" b="1" dirty="0" smtClean="0"/>
              <a:t>č</a:t>
            </a:r>
            <a:r>
              <a:rPr lang="en-US" sz="1400" b="1" dirty="0" err="1" smtClean="0"/>
              <a:t>eni</a:t>
            </a:r>
            <a:endParaRPr lang="en-US" sz="1400" b="1" dirty="0"/>
          </a:p>
        </p:txBody>
      </p:sp>
      <p:sp>
        <p:nvSpPr>
          <p:cNvPr id="79" name="TextBox 61"/>
          <p:cNvSpPr txBox="1">
            <a:spLocks noChangeArrowheads="1"/>
          </p:cNvSpPr>
          <p:nvPr/>
        </p:nvSpPr>
        <p:spPr bwMode="auto">
          <a:xfrm>
            <a:off x="2049584" y="4343399"/>
            <a:ext cx="611065"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T2, T3</a:t>
            </a:r>
            <a:endParaRPr lang="en-US" sz="1400" b="1" dirty="0">
              <a:solidFill>
                <a:schemeClr val="tx1"/>
              </a:solidFill>
              <a:latin typeface="Arial Narrow" pitchFamily="34" charset="0"/>
            </a:endParaRPr>
          </a:p>
        </p:txBody>
      </p:sp>
      <p:grpSp>
        <p:nvGrpSpPr>
          <p:cNvPr id="12" name="Group 11"/>
          <p:cNvGrpSpPr/>
          <p:nvPr/>
        </p:nvGrpSpPr>
        <p:grpSpPr>
          <a:xfrm>
            <a:off x="1422400" y="4876800"/>
            <a:ext cx="304800" cy="609600"/>
            <a:chOff x="1447800" y="4876800"/>
            <a:chExt cx="304800" cy="609600"/>
          </a:xfrm>
        </p:grpSpPr>
        <p:cxnSp>
          <p:nvCxnSpPr>
            <p:cNvPr id="7" name="Straight Connector 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2202716" y="4876800"/>
            <a:ext cx="304800" cy="609600"/>
            <a:chOff x="1447800" y="4876800"/>
            <a:chExt cx="304800" cy="609600"/>
          </a:xfrm>
        </p:grpSpPr>
        <p:cxnSp>
          <p:nvCxnSpPr>
            <p:cNvPr id="87" name="Straight Connector 8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1422400" y="4876800"/>
            <a:ext cx="306388" cy="304800"/>
            <a:chOff x="1422400" y="4876800"/>
            <a:chExt cx="306388" cy="304800"/>
          </a:xfrm>
        </p:grpSpPr>
        <p:cxnSp>
          <p:nvCxnSpPr>
            <p:cNvPr id="82" name="Straight Connector 81"/>
            <p:cNvCxnSpPr/>
            <p:nvPr/>
          </p:nvCxnSpPr>
          <p:spPr>
            <a:xfrm rot="5400000">
              <a:off x="1270794" y="5028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1575594" y="5028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423988" y="518001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423988" y="488156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grpSp>
      <p:sp>
        <p:nvSpPr>
          <p:cNvPr id="102" name="TextBox 61"/>
          <p:cNvSpPr txBox="1">
            <a:spLocks noChangeArrowheads="1"/>
          </p:cNvSpPr>
          <p:nvPr/>
        </p:nvSpPr>
        <p:spPr bwMode="auto">
          <a:xfrm>
            <a:off x="1256567" y="4343398"/>
            <a:ext cx="611066"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 T3</a:t>
            </a:r>
            <a:endParaRPr lang="en-US" sz="1400" b="1" dirty="0">
              <a:solidFill>
                <a:schemeClr val="tx1"/>
              </a:solidFill>
              <a:latin typeface="Arial Narrow" pitchFamily="34" charset="0"/>
            </a:endParaRPr>
          </a:p>
        </p:txBody>
      </p:sp>
      <p:grpSp>
        <p:nvGrpSpPr>
          <p:cNvPr id="103" name="Group 102"/>
          <p:cNvGrpSpPr/>
          <p:nvPr/>
        </p:nvGrpSpPr>
        <p:grpSpPr>
          <a:xfrm>
            <a:off x="559665" y="4883150"/>
            <a:ext cx="304800" cy="609600"/>
            <a:chOff x="1447800" y="4876800"/>
            <a:chExt cx="304800" cy="609600"/>
          </a:xfrm>
        </p:grpSpPr>
        <p:cxnSp>
          <p:nvCxnSpPr>
            <p:cNvPr id="104" name="Straight Connector 103"/>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3016250" y="4875212"/>
            <a:ext cx="304800" cy="609600"/>
            <a:chOff x="1447800" y="4876800"/>
            <a:chExt cx="304800" cy="609600"/>
          </a:xfrm>
        </p:grpSpPr>
        <p:cxnSp>
          <p:nvCxnSpPr>
            <p:cNvPr id="108" name="Straight Connector 107"/>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3803650" y="4875212"/>
            <a:ext cx="304800" cy="609600"/>
            <a:chOff x="1447800" y="4876800"/>
            <a:chExt cx="304800" cy="609600"/>
          </a:xfrm>
        </p:grpSpPr>
        <p:cxnSp>
          <p:nvCxnSpPr>
            <p:cNvPr id="112" name="Straight Connector 111"/>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5" name="Straight Connector 114"/>
          <p:cNvCxnSpPr/>
          <p:nvPr/>
        </p:nvCxnSpPr>
        <p:spPr>
          <a:xfrm rot="5400000">
            <a:off x="1335088" y="3541712"/>
            <a:ext cx="4343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202716" y="4876800"/>
            <a:ext cx="313472" cy="609600"/>
            <a:chOff x="2202716" y="4870450"/>
            <a:chExt cx="313472" cy="609600"/>
          </a:xfrm>
        </p:grpSpPr>
        <p:cxnSp>
          <p:nvCxnSpPr>
            <p:cNvPr id="116" name="Straight Connector 115"/>
            <p:cNvCxnSpPr/>
            <p:nvPr/>
          </p:nvCxnSpPr>
          <p:spPr>
            <a:xfrm rot="5400000">
              <a:off x="2362994" y="5022056"/>
              <a:ext cx="304800" cy="15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2051110" y="5326856"/>
              <a:ext cx="304800" cy="15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211388" y="5180012"/>
              <a:ext cx="303212" cy="1588"/>
            </a:xfrm>
            <a:prstGeom prst="line">
              <a:avLst/>
            </a:prstGeom>
            <a:ln w="38100">
              <a:solidFill>
                <a:srgbClr val="0033CC"/>
              </a:solidFill>
              <a:headEnd type="triangl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119" name="TextBox 61"/>
          <p:cNvSpPr txBox="1">
            <a:spLocks noChangeArrowheads="1"/>
          </p:cNvSpPr>
          <p:nvPr/>
        </p:nvSpPr>
        <p:spPr bwMode="auto">
          <a:xfrm>
            <a:off x="2863117" y="4343400"/>
            <a:ext cx="611065"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T2, T4</a:t>
            </a:r>
            <a:endParaRPr lang="en-US" sz="1400" b="1" dirty="0">
              <a:solidFill>
                <a:schemeClr val="tx1"/>
              </a:solidFill>
              <a:latin typeface="Arial Narrow" pitchFamily="34" charset="0"/>
            </a:endParaRPr>
          </a:p>
        </p:txBody>
      </p:sp>
      <p:sp>
        <p:nvSpPr>
          <p:cNvPr id="120" name="TextBox 61"/>
          <p:cNvSpPr txBox="1">
            <a:spLocks noChangeArrowheads="1"/>
          </p:cNvSpPr>
          <p:nvPr/>
        </p:nvSpPr>
        <p:spPr bwMode="auto">
          <a:xfrm>
            <a:off x="3657600" y="4343397"/>
            <a:ext cx="611065"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T2, T3</a:t>
            </a:r>
            <a:endParaRPr lang="en-US" sz="1400" b="1" dirty="0">
              <a:solidFill>
                <a:schemeClr val="tx1"/>
              </a:solidFill>
              <a:latin typeface="Arial Narrow" pitchFamily="34" charset="0"/>
            </a:endParaRPr>
          </a:p>
        </p:txBody>
      </p:sp>
      <p:grpSp>
        <p:nvGrpSpPr>
          <p:cNvPr id="23" name="Group 22"/>
          <p:cNvGrpSpPr/>
          <p:nvPr/>
        </p:nvGrpSpPr>
        <p:grpSpPr>
          <a:xfrm>
            <a:off x="3802854" y="4876800"/>
            <a:ext cx="313472" cy="609600"/>
            <a:chOff x="3802854" y="4870450"/>
            <a:chExt cx="313472" cy="609600"/>
          </a:xfrm>
        </p:grpSpPr>
        <p:cxnSp>
          <p:nvCxnSpPr>
            <p:cNvPr id="121" name="Straight Connector 120"/>
            <p:cNvCxnSpPr/>
            <p:nvPr/>
          </p:nvCxnSpPr>
          <p:spPr>
            <a:xfrm rot="5400000">
              <a:off x="3963132" y="5022056"/>
              <a:ext cx="304800" cy="15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a:off x="3651248" y="5326856"/>
              <a:ext cx="304800" cy="15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3811526" y="5180012"/>
              <a:ext cx="303212" cy="1588"/>
            </a:xfrm>
            <a:prstGeom prst="line">
              <a:avLst/>
            </a:prstGeom>
            <a:ln w="38100">
              <a:solidFill>
                <a:srgbClr val="0033CC"/>
              </a:solidFill>
              <a:headEnd type="triangl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3017355" y="5175250"/>
            <a:ext cx="306388" cy="304800"/>
            <a:chOff x="3017355" y="5175250"/>
            <a:chExt cx="306388" cy="304800"/>
          </a:xfrm>
        </p:grpSpPr>
        <p:cxnSp>
          <p:nvCxnSpPr>
            <p:cNvPr id="124" name="Straight Connector 123"/>
            <p:cNvCxnSpPr/>
            <p:nvPr/>
          </p:nvCxnSpPr>
          <p:spPr>
            <a:xfrm rot="5400000">
              <a:off x="2865749" y="532685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3170549" y="532685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3018943" y="547846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018943" y="518001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grpSp>
      <p:sp>
        <p:nvSpPr>
          <p:cNvPr id="128" name="TextBox 61"/>
          <p:cNvSpPr txBox="1">
            <a:spLocks noChangeArrowheads="1"/>
          </p:cNvSpPr>
          <p:nvPr/>
        </p:nvSpPr>
        <p:spPr bwMode="auto">
          <a:xfrm>
            <a:off x="6772863" y="3316069"/>
            <a:ext cx="1984902" cy="646331"/>
          </a:xfrm>
          <a:prstGeom prst="rect">
            <a:avLst/>
          </a:prstGeom>
          <a:noFill/>
          <a:ln w="9525">
            <a:noFill/>
            <a:miter lim="800000"/>
            <a:headEnd/>
            <a:tailEnd/>
          </a:ln>
        </p:spPr>
        <p:txBody>
          <a:bodyPr wrap="none">
            <a:spAutoFit/>
          </a:bodyPr>
          <a:lstStyle/>
          <a:p>
            <a:pPr algn="ctr" defTabSz="457200"/>
            <a:r>
              <a:rPr lang="sr-Latn-CS" b="1" dirty="0" smtClean="0">
                <a:solidFill>
                  <a:schemeClr val="tx1"/>
                </a:solidFill>
              </a:rPr>
              <a:t>Srednji napon:</a:t>
            </a:r>
          </a:p>
          <a:p>
            <a:pPr algn="ctr" defTabSz="457200"/>
            <a:r>
              <a:rPr lang="sr-Latn-CS" b="1" dirty="0" smtClean="0">
                <a:solidFill>
                  <a:schemeClr val="tx1"/>
                </a:solidFill>
                <a:latin typeface="Arial" pitchFamily="34" charset="0"/>
                <a:cs typeface="Arial" pitchFamily="34" charset="0"/>
              </a:rPr>
              <a:t> </a:t>
            </a:r>
            <a:r>
              <a:rPr lang="sr-Latn-CS" b="1" dirty="0">
                <a:solidFill>
                  <a:schemeClr val="tx1"/>
                </a:solidFill>
                <a:latin typeface="Arial" pitchFamily="34" charset="0"/>
                <a:cs typeface="Arial" pitchFamily="34" charset="0"/>
              </a:rPr>
              <a:t>V</a:t>
            </a:r>
            <a:r>
              <a:rPr lang="sr-Latn-CS" b="1" baseline="-25000" dirty="0">
                <a:solidFill>
                  <a:schemeClr val="tx1"/>
                </a:solidFill>
                <a:latin typeface="Arial" pitchFamily="34" charset="0"/>
                <a:cs typeface="Arial" pitchFamily="34" charset="0"/>
              </a:rPr>
              <a:t>aSR</a:t>
            </a:r>
            <a:r>
              <a:rPr lang="sr-Latn-CS" b="1" dirty="0">
                <a:solidFill>
                  <a:schemeClr val="tx1"/>
                </a:solidFill>
                <a:latin typeface="Arial" pitchFamily="34" charset="0"/>
                <a:cs typeface="Arial" pitchFamily="34" charset="0"/>
              </a:rPr>
              <a:t> =</a:t>
            </a:r>
            <a:r>
              <a:rPr lang="sr-Latn-CS" b="1" dirty="0" smtClean="0">
                <a:solidFill>
                  <a:schemeClr val="tx1"/>
                </a:solidFill>
              </a:rPr>
              <a:t> </a:t>
            </a:r>
            <a:r>
              <a:rPr lang="sr-Latn-CS" b="1" dirty="0" smtClean="0">
                <a:solidFill>
                  <a:srgbClr val="0033CC"/>
                </a:solidFill>
                <a:latin typeface="Arial" pitchFamily="34" charset="0"/>
                <a:cs typeface="Arial" pitchFamily="34" charset="0"/>
              </a:rPr>
              <a:t>–</a:t>
            </a:r>
            <a:r>
              <a:rPr lang="sr-Latn-CS" sz="900" b="1" dirty="0" smtClean="0">
                <a:solidFill>
                  <a:srgbClr val="0033CC"/>
                </a:solidFill>
                <a:latin typeface="Arial" pitchFamily="34" charset="0"/>
                <a:cs typeface="Arial" pitchFamily="34" charset="0"/>
              </a:rPr>
              <a:t> </a:t>
            </a:r>
            <a:r>
              <a:rPr lang="sr-Latn-CS" b="1" dirty="0" smtClean="0">
                <a:solidFill>
                  <a:srgbClr val="0033CC"/>
                </a:solidFill>
                <a:latin typeface="Arial" pitchFamily="34" charset="0"/>
                <a:cs typeface="Arial" pitchFamily="34" charset="0"/>
              </a:rPr>
              <a:t>60%</a:t>
            </a:r>
            <a:r>
              <a:rPr lang="sr-Latn-CS" b="1" i="1" dirty="0" smtClean="0">
                <a:solidFill>
                  <a:srgbClr val="0033CC"/>
                </a:solidFill>
                <a:latin typeface="Arial" pitchFamily="34" charset="0"/>
                <a:cs typeface="Arial" pitchFamily="34" charset="0"/>
              </a:rPr>
              <a:t>V</a:t>
            </a:r>
            <a:r>
              <a:rPr lang="sr-Latn-CS" b="1" i="1" baseline="-25000" dirty="0" smtClean="0">
                <a:solidFill>
                  <a:srgbClr val="0033CC"/>
                </a:solidFill>
                <a:latin typeface="Arial" pitchFamily="34" charset="0"/>
                <a:cs typeface="Arial" pitchFamily="34" charset="0"/>
              </a:rPr>
              <a:t>dc </a:t>
            </a:r>
            <a:endParaRPr lang="en-US" b="1" i="1" baseline="-25000" dirty="0">
              <a:solidFill>
                <a:srgbClr val="0033CC"/>
              </a:solidFill>
              <a:latin typeface="Arial" pitchFamily="34" charset="0"/>
              <a:cs typeface="Arial" pitchFamily="34" charset="0"/>
            </a:endParaRPr>
          </a:p>
        </p:txBody>
      </p:sp>
      <p:sp>
        <p:nvSpPr>
          <p:cNvPr id="131" name="TextBox 61"/>
          <p:cNvSpPr txBox="1">
            <a:spLocks noChangeArrowheads="1"/>
          </p:cNvSpPr>
          <p:nvPr/>
        </p:nvSpPr>
        <p:spPr bwMode="auto">
          <a:xfrm>
            <a:off x="2123185" y="5561111"/>
            <a:ext cx="479618" cy="307777"/>
          </a:xfrm>
          <a:prstGeom prst="rect">
            <a:avLst/>
          </a:prstGeom>
          <a:noFill/>
          <a:ln w="9525">
            <a:noFill/>
            <a:miter lim="800000"/>
            <a:headEnd/>
            <a:tailEnd/>
          </a:ln>
        </p:spPr>
        <p:txBody>
          <a:bodyPr wrap="none">
            <a:spAutoFit/>
          </a:bodyPr>
          <a:lstStyle/>
          <a:p>
            <a:pPr algn="ctr" defTabSz="457200"/>
            <a:r>
              <a:rPr lang="sr-Latn-CS" sz="1400" b="1" dirty="0" smtClean="0">
                <a:solidFill>
                  <a:srgbClr val="0033CC"/>
                </a:solidFill>
                <a:latin typeface="Arial Narrow" pitchFamily="34" charset="0"/>
              </a:rPr>
              <a:t>30%</a:t>
            </a:r>
            <a:endParaRPr lang="en-US" sz="1400" b="1" dirty="0">
              <a:solidFill>
                <a:srgbClr val="0033CC"/>
              </a:solidFill>
              <a:latin typeface="Arial Narrow" pitchFamily="34" charset="0"/>
            </a:endParaRPr>
          </a:p>
        </p:txBody>
      </p:sp>
      <p:sp>
        <p:nvSpPr>
          <p:cNvPr id="132" name="TextBox 61"/>
          <p:cNvSpPr txBox="1">
            <a:spLocks noChangeArrowheads="1"/>
          </p:cNvSpPr>
          <p:nvPr/>
        </p:nvSpPr>
        <p:spPr bwMode="auto">
          <a:xfrm>
            <a:off x="3716241" y="5560317"/>
            <a:ext cx="479618" cy="307777"/>
          </a:xfrm>
          <a:prstGeom prst="rect">
            <a:avLst/>
          </a:prstGeom>
          <a:noFill/>
          <a:ln w="9525">
            <a:noFill/>
            <a:miter lim="800000"/>
            <a:headEnd/>
            <a:tailEnd/>
          </a:ln>
        </p:spPr>
        <p:txBody>
          <a:bodyPr wrap="none">
            <a:spAutoFit/>
          </a:bodyPr>
          <a:lstStyle/>
          <a:p>
            <a:pPr algn="ctr" defTabSz="457200"/>
            <a:r>
              <a:rPr lang="sr-Latn-CS" sz="1400" b="1" dirty="0" smtClean="0">
                <a:solidFill>
                  <a:srgbClr val="0033CC"/>
                </a:solidFill>
                <a:latin typeface="Arial Narrow" pitchFamily="34" charset="0"/>
              </a:rPr>
              <a:t>30%</a:t>
            </a:r>
            <a:endParaRPr lang="en-US" sz="1400" b="1" dirty="0">
              <a:solidFill>
                <a:srgbClr val="0033CC"/>
              </a:solidFill>
              <a:latin typeface="Arial Narrow" pitchFamily="34" charset="0"/>
            </a:endParaRPr>
          </a:p>
        </p:txBody>
      </p:sp>
      <p:grpSp>
        <p:nvGrpSpPr>
          <p:cNvPr id="33" name="Group 32"/>
          <p:cNvGrpSpPr/>
          <p:nvPr/>
        </p:nvGrpSpPr>
        <p:grpSpPr>
          <a:xfrm>
            <a:off x="6553200" y="1295400"/>
            <a:ext cx="2514600" cy="1405354"/>
            <a:chOff x="6553200" y="1295400"/>
            <a:chExt cx="2514600" cy="1405354"/>
          </a:xfrm>
        </p:grpSpPr>
        <p:cxnSp>
          <p:nvCxnSpPr>
            <p:cNvPr id="5" name="Straight Connector 4"/>
            <p:cNvCxnSpPr/>
            <p:nvPr/>
          </p:nvCxnSpPr>
          <p:spPr>
            <a:xfrm>
              <a:off x="6705600" y="13335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705600" y="26289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972697" y="1980803"/>
              <a:ext cx="12954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7963694" y="19804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20000" y="1980406"/>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001000" y="1866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95"/>
            <p:cNvSpPr txBox="1">
              <a:spLocks noChangeArrowheads="1"/>
            </p:cNvSpPr>
            <p:nvPr/>
          </p:nvSpPr>
          <p:spPr bwMode="auto">
            <a:xfrm>
              <a:off x="7239000" y="1485900"/>
              <a:ext cx="528637" cy="371475"/>
            </a:xfrm>
            <a:prstGeom prst="rect">
              <a:avLst/>
            </a:prstGeom>
            <a:noFill/>
            <a:ln w="9525">
              <a:noFill/>
              <a:miter lim="800000"/>
              <a:headEnd/>
              <a:tailEnd/>
            </a:ln>
          </p:spPr>
          <p:txBody>
            <a:bodyPr/>
            <a:lstStyle/>
            <a:p>
              <a:pPr defTabSz="457200"/>
              <a:r>
                <a:rPr lang="sr-Latn-CS" sz="1400" dirty="0">
                  <a:ea typeface="ＭＳ Ｐゴシック" pitchFamily="-107" charset="-128"/>
                </a:rPr>
                <a:t>T</a:t>
              </a:r>
              <a:r>
                <a:rPr lang="en-US" sz="1400" dirty="0">
                  <a:ea typeface="ＭＳ Ｐゴシック" pitchFamily="-107" charset="-128"/>
                </a:rPr>
                <a:t>1</a:t>
              </a:r>
              <a:endParaRPr lang="en-US" sz="1400" b="1" dirty="0">
                <a:ea typeface="ＭＳ Ｐゴシック" pitchFamily="-107" charset="-128"/>
              </a:endParaRPr>
            </a:p>
          </p:txBody>
        </p:sp>
        <p:sp>
          <p:nvSpPr>
            <p:cNvPr id="20" name="Text Box 95"/>
            <p:cNvSpPr txBox="1">
              <a:spLocks noChangeArrowheads="1"/>
            </p:cNvSpPr>
            <p:nvPr/>
          </p:nvSpPr>
          <p:spPr bwMode="auto">
            <a:xfrm>
              <a:off x="7239000" y="2181225"/>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21" name="Text Box 95"/>
            <p:cNvSpPr txBox="1">
              <a:spLocks noChangeArrowheads="1"/>
            </p:cNvSpPr>
            <p:nvPr/>
          </p:nvSpPr>
          <p:spPr bwMode="auto">
            <a:xfrm>
              <a:off x="8539163" y="14859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T3</a:t>
              </a:r>
              <a:endParaRPr lang="en-US" sz="1400" b="1" dirty="0">
                <a:ea typeface="ＭＳ Ｐゴシック" pitchFamily="-107" charset="-128"/>
              </a:endParaRPr>
            </a:p>
          </p:txBody>
        </p:sp>
        <p:sp>
          <p:nvSpPr>
            <p:cNvPr id="22" name="Text Box 95"/>
            <p:cNvSpPr txBox="1">
              <a:spLocks noChangeArrowheads="1"/>
            </p:cNvSpPr>
            <p:nvPr/>
          </p:nvSpPr>
          <p:spPr bwMode="auto">
            <a:xfrm>
              <a:off x="8534400" y="21717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26" name="Text Box 95"/>
            <p:cNvSpPr txBox="1">
              <a:spLocks noChangeArrowheads="1"/>
            </p:cNvSpPr>
            <p:nvPr/>
          </p:nvSpPr>
          <p:spPr bwMode="auto">
            <a:xfrm>
              <a:off x="7797800" y="1758950"/>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129" name="TextBox 61"/>
            <p:cNvSpPr txBox="1">
              <a:spLocks noChangeArrowheads="1"/>
            </p:cNvSpPr>
            <p:nvPr/>
          </p:nvSpPr>
          <p:spPr bwMode="auto">
            <a:xfrm>
              <a:off x="6553200" y="1295400"/>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130" name="TextBox 61"/>
            <p:cNvSpPr txBox="1">
              <a:spLocks noChangeArrowheads="1"/>
            </p:cNvSpPr>
            <p:nvPr/>
          </p:nvSpPr>
          <p:spPr bwMode="auto">
            <a:xfrm>
              <a:off x="6663690" y="2362200"/>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33" name="TextBox 61"/>
            <p:cNvSpPr txBox="1">
              <a:spLocks noChangeArrowheads="1"/>
            </p:cNvSpPr>
            <p:nvPr/>
          </p:nvSpPr>
          <p:spPr bwMode="auto">
            <a:xfrm>
              <a:off x="7971567" y="1597223"/>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grpSp>
      <p:sp>
        <p:nvSpPr>
          <p:cNvPr id="134" name="TextBox 61"/>
          <p:cNvSpPr txBox="1">
            <a:spLocks noChangeArrowheads="1"/>
          </p:cNvSpPr>
          <p:nvPr/>
        </p:nvSpPr>
        <p:spPr bwMode="auto">
          <a:xfrm>
            <a:off x="1256832" y="228600"/>
            <a:ext cx="6630341" cy="461665"/>
          </a:xfrm>
          <a:prstGeom prst="rect">
            <a:avLst/>
          </a:prstGeom>
          <a:noFill/>
          <a:ln w="9525">
            <a:noFill/>
            <a:miter lim="800000"/>
            <a:headEnd/>
            <a:tailEnd/>
          </a:ln>
        </p:spPr>
        <p:txBody>
          <a:bodyPr wrap="none">
            <a:spAutoFit/>
          </a:bodyPr>
          <a:lstStyle/>
          <a:p>
            <a:pPr algn="ctr" defTabSz="457200"/>
            <a:r>
              <a:rPr lang="sr-Latn-CS" sz="2400" b="1" dirty="0" smtClean="0"/>
              <a:t>Upravljanje četorokvadratnim pretvaračem</a:t>
            </a:r>
            <a:endParaRPr lang="en-US" sz="2400" b="1" dirty="0"/>
          </a:p>
        </p:txBody>
      </p:sp>
      <p:cxnSp>
        <p:nvCxnSpPr>
          <p:cNvPr id="135" name="Straight Connector 134"/>
          <p:cNvCxnSpPr/>
          <p:nvPr/>
        </p:nvCxnSpPr>
        <p:spPr>
          <a:xfrm>
            <a:off x="76200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86106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6200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86106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9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1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1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2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3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9" grpId="1" animBg="1"/>
      <p:bldP spid="74" grpId="0"/>
      <p:bldP spid="79" grpId="0"/>
      <p:bldP spid="102" grpId="0"/>
      <p:bldP spid="119" grpId="0"/>
      <p:bldP spid="120" grpId="0"/>
      <p:bldP spid="128" grpId="0"/>
      <p:bldP spid="131" grpId="0"/>
      <p:bldP spid="1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rot="5400000">
            <a:off x="2097088" y="3694112"/>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1335088" y="3541712"/>
            <a:ext cx="4343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09600" y="2895600"/>
            <a:ext cx="5638800"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09600" y="2362200"/>
            <a:ext cx="5638800"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65906" y="3541712"/>
            <a:ext cx="4343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23</a:t>
            </a:fld>
            <a:endParaRPr lang="en-US" dirty="0"/>
          </a:p>
        </p:txBody>
      </p:sp>
      <p:sp>
        <p:nvSpPr>
          <p:cNvPr id="27" name="TextBox 61"/>
          <p:cNvSpPr txBox="1">
            <a:spLocks noChangeArrowheads="1"/>
          </p:cNvSpPr>
          <p:nvPr/>
        </p:nvSpPr>
        <p:spPr bwMode="auto">
          <a:xfrm>
            <a:off x="201090" y="835223"/>
            <a:ext cx="2896947" cy="307777"/>
          </a:xfrm>
          <a:prstGeom prst="rect">
            <a:avLst/>
          </a:prstGeom>
          <a:noFill/>
          <a:ln w="9525">
            <a:noFill/>
            <a:miter lim="800000"/>
            <a:headEnd/>
            <a:tailEnd/>
          </a:ln>
        </p:spPr>
        <p:txBody>
          <a:bodyPr wrap="none">
            <a:spAutoFit/>
          </a:bodyPr>
          <a:lstStyle/>
          <a:p>
            <a:pPr algn="ctr" defTabSz="457200"/>
            <a:r>
              <a:rPr lang="sr-Latn-CS" sz="1400" dirty="0" smtClean="0"/>
              <a:t>DVOSTRUKO  NESIMETRIČNO</a:t>
            </a:r>
            <a:endParaRPr lang="en-US" sz="1400" dirty="0"/>
          </a:p>
        </p:txBody>
      </p:sp>
      <p:cxnSp>
        <p:nvCxnSpPr>
          <p:cNvPr id="29" name="Straight Connector 28"/>
          <p:cNvCxnSpPr/>
          <p:nvPr/>
        </p:nvCxnSpPr>
        <p:spPr>
          <a:xfrm rot="5400000">
            <a:off x="-1104900" y="3695700"/>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648494" y="3542506"/>
            <a:ext cx="4343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022182" y="1370806"/>
            <a:ext cx="0" cy="297259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TextBox 61"/>
          <p:cNvSpPr txBox="1">
            <a:spLocks noChangeArrowheads="1"/>
          </p:cNvSpPr>
          <p:nvPr/>
        </p:nvSpPr>
        <p:spPr bwMode="auto">
          <a:xfrm>
            <a:off x="266925" y="1295400"/>
            <a:ext cx="1257075" cy="307777"/>
          </a:xfrm>
          <a:prstGeom prst="rect">
            <a:avLst/>
          </a:prstGeom>
          <a:solidFill>
            <a:schemeClr val="bg1"/>
          </a:solidFill>
          <a:ln w="9525">
            <a:noFill/>
            <a:miter lim="800000"/>
            <a:headEnd/>
            <a:tailEnd/>
          </a:ln>
        </p:spPr>
        <p:txBody>
          <a:bodyPr wrap="none">
            <a:spAutoFit/>
          </a:bodyPr>
          <a:lstStyle/>
          <a:p>
            <a:pPr algn="ctr" defTabSz="457200"/>
            <a:r>
              <a:rPr lang="sr-Latn-CS" sz="1400" b="1" dirty="0" smtClean="0"/>
              <a:t>PWM = 70%</a:t>
            </a:r>
            <a:endParaRPr lang="en-US" sz="1400" b="1" dirty="0"/>
          </a:p>
        </p:txBody>
      </p:sp>
      <p:cxnSp>
        <p:nvCxnSpPr>
          <p:cNvPr id="46" name="Straight Connector 45"/>
          <p:cNvCxnSpPr/>
          <p:nvPr/>
        </p:nvCxnSpPr>
        <p:spPr>
          <a:xfrm>
            <a:off x="1219200" y="5943600"/>
            <a:ext cx="3200400" cy="1588"/>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61"/>
          <p:cNvSpPr txBox="1">
            <a:spLocks noChangeArrowheads="1"/>
          </p:cNvSpPr>
          <p:nvPr/>
        </p:nvSpPr>
        <p:spPr bwMode="auto">
          <a:xfrm>
            <a:off x="2514600" y="5943600"/>
            <a:ext cx="655949" cy="307777"/>
          </a:xfrm>
          <a:prstGeom prst="rect">
            <a:avLst/>
          </a:prstGeom>
          <a:noFill/>
          <a:ln w="9525">
            <a:noFill/>
            <a:miter lim="800000"/>
            <a:headEnd/>
            <a:tailEnd/>
          </a:ln>
        </p:spPr>
        <p:txBody>
          <a:bodyPr wrap="none">
            <a:spAutoFit/>
          </a:bodyPr>
          <a:lstStyle/>
          <a:p>
            <a:pPr algn="ctr" defTabSz="457200"/>
            <a:r>
              <a:rPr lang="sr-Latn-CS" sz="1400" b="1" i="1" dirty="0" smtClean="0"/>
              <a:t>T</a:t>
            </a:r>
            <a:r>
              <a:rPr lang="sr-Latn-CS" sz="1400" b="1" i="1" baseline="-25000" dirty="0" smtClean="0"/>
              <a:t>PWM </a:t>
            </a:r>
            <a:endParaRPr lang="en-US" sz="1400" b="1" i="1" baseline="-25000" dirty="0"/>
          </a:p>
        </p:txBody>
      </p:sp>
      <p:cxnSp>
        <p:nvCxnSpPr>
          <p:cNvPr id="37" name="Straight Connector 36"/>
          <p:cNvCxnSpPr/>
          <p:nvPr/>
        </p:nvCxnSpPr>
        <p:spPr>
          <a:xfrm>
            <a:off x="1219200" y="2057400"/>
            <a:ext cx="22883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507583" y="2363788"/>
            <a:ext cx="912017" cy="1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3352800" y="2209800"/>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067594"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267994"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1" name="Group 180"/>
          <p:cNvGrpSpPr/>
          <p:nvPr/>
        </p:nvGrpSpPr>
        <p:grpSpPr>
          <a:xfrm>
            <a:off x="1219200" y="2590800"/>
            <a:ext cx="3201988" cy="307777"/>
            <a:chOff x="1219200" y="2590800"/>
            <a:chExt cx="3201988" cy="307777"/>
          </a:xfrm>
        </p:grpSpPr>
        <p:cxnSp>
          <p:nvCxnSpPr>
            <p:cNvPr id="48" name="Straight Connector 47"/>
            <p:cNvCxnSpPr/>
            <p:nvPr/>
          </p:nvCxnSpPr>
          <p:spPr>
            <a:xfrm flipV="1">
              <a:off x="1220788" y="2895600"/>
              <a:ext cx="2292661" cy="29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507583" y="2592388"/>
              <a:ext cx="9120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352800" y="2743200"/>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1067594" y="2742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4267994" y="2742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p:nvPr/>
        </p:nvCxnSpPr>
        <p:spPr>
          <a:xfrm>
            <a:off x="609600" y="3505200"/>
            <a:ext cx="5638800"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85800" y="4038600"/>
            <a:ext cx="5638800"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sp>
        <p:nvSpPr>
          <p:cNvPr id="70" name="TextBox 61"/>
          <p:cNvSpPr txBox="1">
            <a:spLocks noChangeArrowheads="1"/>
          </p:cNvSpPr>
          <p:nvPr/>
        </p:nvSpPr>
        <p:spPr bwMode="auto">
          <a:xfrm>
            <a:off x="762000" y="2057400"/>
            <a:ext cx="418705" cy="307777"/>
          </a:xfrm>
          <a:prstGeom prst="rect">
            <a:avLst/>
          </a:prstGeom>
          <a:noFill/>
          <a:ln w="9525">
            <a:noFill/>
            <a:miter lim="800000"/>
            <a:headEnd/>
            <a:tailEnd/>
          </a:ln>
        </p:spPr>
        <p:txBody>
          <a:bodyPr wrap="none">
            <a:spAutoFit/>
          </a:bodyPr>
          <a:lstStyle/>
          <a:p>
            <a:pPr algn="ctr" defTabSz="457200"/>
            <a:r>
              <a:rPr lang="sr-Latn-CS" sz="1400" b="1" dirty="0" smtClean="0"/>
              <a:t>T1</a:t>
            </a:r>
            <a:endParaRPr lang="en-US" sz="1400" b="1" dirty="0"/>
          </a:p>
        </p:txBody>
      </p:sp>
      <p:sp>
        <p:nvSpPr>
          <p:cNvPr id="71" name="TextBox 61"/>
          <p:cNvSpPr txBox="1">
            <a:spLocks noChangeArrowheads="1"/>
          </p:cNvSpPr>
          <p:nvPr/>
        </p:nvSpPr>
        <p:spPr bwMode="auto">
          <a:xfrm>
            <a:off x="762000" y="2590800"/>
            <a:ext cx="418705" cy="307777"/>
          </a:xfrm>
          <a:prstGeom prst="rect">
            <a:avLst/>
          </a:prstGeom>
          <a:noFill/>
          <a:ln w="9525">
            <a:noFill/>
            <a:miter lim="800000"/>
            <a:headEnd/>
            <a:tailEnd/>
          </a:ln>
        </p:spPr>
        <p:txBody>
          <a:bodyPr wrap="none">
            <a:spAutoFit/>
          </a:bodyPr>
          <a:lstStyle/>
          <a:p>
            <a:pPr algn="ctr" defTabSz="457200"/>
            <a:r>
              <a:rPr lang="sr-Latn-CS" sz="1400" b="1" dirty="0" smtClean="0"/>
              <a:t>T2</a:t>
            </a:r>
            <a:endParaRPr lang="en-US" sz="1400" b="1" dirty="0"/>
          </a:p>
        </p:txBody>
      </p:sp>
      <p:sp>
        <p:nvSpPr>
          <p:cNvPr id="72" name="TextBox 61"/>
          <p:cNvSpPr txBox="1">
            <a:spLocks noChangeArrowheads="1"/>
          </p:cNvSpPr>
          <p:nvPr/>
        </p:nvSpPr>
        <p:spPr bwMode="auto">
          <a:xfrm>
            <a:off x="762000" y="3200400"/>
            <a:ext cx="418705" cy="307777"/>
          </a:xfrm>
          <a:prstGeom prst="rect">
            <a:avLst/>
          </a:prstGeom>
          <a:noFill/>
          <a:ln w="9525">
            <a:noFill/>
            <a:miter lim="800000"/>
            <a:headEnd/>
            <a:tailEnd/>
          </a:ln>
        </p:spPr>
        <p:txBody>
          <a:bodyPr wrap="none">
            <a:spAutoFit/>
          </a:bodyPr>
          <a:lstStyle/>
          <a:p>
            <a:pPr algn="ctr" defTabSz="457200"/>
            <a:r>
              <a:rPr lang="sr-Latn-CS" sz="1400" b="1" dirty="0" smtClean="0"/>
              <a:t>T4</a:t>
            </a:r>
            <a:endParaRPr lang="en-US" sz="1400" b="1" dirty="0"/>
          </a:p>
        </p:txBody>
      </p:sp>
      <p:sp>
        <p:nvSpPr>
          <p:cNvPr id="73" name="TextBox 61"/>
          <p:cNvSpPr txBox="1">
            <a:spLocks noChangeArrowheads="1"/>
          </p:cNvSpPr>
          <p:nvPr/>
        </p:nvSpPr>
        <p:spPr bwMode="auto">
          <a:xfrm>
            <a:off x="762000" y="3733800"/>
            <a:ext cx="418705" cy="307777"/>
          </a:xfrm>
          <a:prstGeom prst="rect">
            <a:avLst/>
          </a:prstGeom>
          <a:noFill/>
          <a:ln w="9525">
            <a:noFill/>
            <a:miter lim="800000"/>
            <a:headEnd/>
            <a:tailEnd/>
          </a:ln>
        </p:spPr>
        <p:txBody>
          <a:bodyPr wrap="none">
            <a:spAutoFit/>
          </a:bodyPr>
          <a:lstStyle/>
          <a:p>
            <a:pPr algn="ctr" defTabSz="457200"/>
            <a:r>
              <a:rPr lang="sr-Latn-CS" sz="1400" b="1" dirty="0" smtClean="0"/>
              <a:t>T3</a:t>
            </a:r>
            <a:endParaRPr lang="en-US" sz="1400" b="1" dirty="0"/>
          </a:p>
        </p:txBody>
      </p:sp>
      <p:cxnSp>
        <p:nvCxnSpPr>
          <p:cNvPr id="75" name="Straight Connector 74"/>
          <p:cNvCxnSpPr/>
          <p:nvPr/>
        </p:nvCxnSpPr>
        <p:spPr>
          <a:xfrm>
            <a:off x="4419600" y="2057400"/>
            <a:ext cx="1752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419600" y="2895600"/>
            <a:ext cx="1752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019800" y="3200400"/>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019800" y="4038600"/>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066800" y="2362200"/>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066800" y="2590800"/>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1906589" y="3506788"/>
            <a:ext cx="912811" cy="1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906589" y="3735388"/>
            <a:ext cx="9128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Right Arrow 98"/>
          <p:cNvSpPr/>
          <p:nvPr/>
        </p:nvSpPr>
        <p:spPr>
          <a:xfrm rot="1905694">
            <a:off x="2056432" y="2833165"/>
            <a:ext cx="685800" cy="19142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61"/>
          <p:cNvSpPr txBox="1">
            <a:spLocks noChangeArrowheads="1"/>
          </p:cNvSpPr>
          <p:nvPr/>
        </p:nvSpPr>
        <p:spPr bwMode="auto">
          <a:xfrm>
            <a:off x="228600" y="4343400"/>
            <a:ext cx="966931" cy="307777"/>
          </a:xfrm>
          <a:prstGeom prst="rect">
            <a:avLst/>
          </a:prstGeom>
          <a:noFill/>
          <a:ln w="9525">
            <a:noFill/>
            <a:miter lim="800000"/>
            <a:headEnd/>
            <a:tailEnd/>
          </a:ln>
        </p:spPr>
        <p:txBody>
          <a:bodyPr wrap="none">
            <a:spAutoFit/>
          </a:bodyPr>
          <a:lstStyle/>
          <a:p>
            <a:pPr algn="ctr" defTabSz="457200"/>
            <a:r>
              <a:rPr lang="en-US" sz="1400" b="1" dirty="0" err="1" smtClean="0"/>
              <a:t>Uklju</a:t>
            </a:r>
            <a:r>
              <a:rPr lang="x-none" sz="1400" b="1" dirty="0" smtClean="0"/>
              <a:t>č</a:t>
            </a:r>
            <a:r>
              <a:rPr lang="en-US" sz="1400" b="1" dirty="0" err="1" smtClean="0"/>
              <a:t>eni</a:t>
            </a:r>
            <a:endParaRPr lang="en-US" sz="1400" b="1" dirty="0"/>
          </a:p>
        </p:txBody>
      </p:sp>
      <p:sp>
        <p:nvSpPr>
          <p:cNvPr id="79" name="TextBox 61"/>
          <p:cNvSpPr txBox="1">
            <a:spLocks noChangeArrowheads="1"/>
          </p:cNvSpPr>
          <p:nvPr/>
        </p:nvSpPr>
        <p:spPr bwMode="auto">
          <a:xfrm>
            <a:off x="2049584" y="4343399"/>
            <a:ext cx="611065"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 T3</a:t>
            </a:r>
            <a:endParaRPr lang="en-US" sz="1400" b="1" dirty="0">
              <a:solidFill>
                <a:schemeClr val="tx1"/>
              </a:solidFill>
              <a:latin typeface="Arial Narrow" pitchFamily="34" charset="0"/>
            </a:endParaRPr>
          </a:p>
        </p:txBody>
      </p:sp>
      <p:grpSp>
        <p:nvGrpSpPr>
          <p:cNvPr id="12" name="Group 11"/>
          <p:cNvGrpSpPr/>
          <p:nvPr/>
        </p:nvGrpSpPr>
        <p:grpSpPr>
          <a:xfrm>
            <a:off x="1422400" y="4876800"/>
            <a:ext cx="304800" cy="609600"/>
            <a:chOff x="1447800" y="4876800"/>
            <a:chExt cx="304800" cy="609600"/>
          </a:xfrm>
        </p:grpSpPr>
        <p:cxnSp>
          <p:nvCxnSpPr>
            <p:cNvPr id="7" name="Straight Connector 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2202716" y="4876800"/>
            <a:ext cx="304800" cy="609600"/>
            <a:chOff x="1447800" y="4876800"/>
            <a:chExt cx="304800" cy="609600"/>
          </a:xfrm>
        </p:grpSpPr>
        <p:cxnSp>
          <p:nvCxnSpPr>
            <p:cNvPr id="87" name="Straight Connector 8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2198905" y="4885372"/>
            <a:ext cx="306388" cy="304800"/>
            <a:chOff x="1422400" y="4876800"/>
            <a:chExt cx="306388" cy="304800"/>
          </a:xfrm>
        </p:grpSpPr>
        <p:cxnSp>
          <p:nvCxnSpPr>
            <p:cNvPr id="82" name="Straight Connector 81"/>
            <p:cNvCxnSpPr/>
            <p:nvPr/>
          </p:nvCxnSpPr>
          <p:spPr>
            <a:xfrm rot="5400000">
              <a:off x="1270794" y="5028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1575594" y="5028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423988" y="518001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423988" y="488156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grpSp>
      <p:sp>
        <p:nvSpPr>
          <p:cNvPr id="102" name="TextBox 61"/>
          <p:cNvSpPr txBox="1">
            <a:spLocks noChangeArrowheads="1"/>
          </p:cNvSpPr>
          <p:nvPr/>
        </p:nvSpPr>
        <p:spPr bwMode="auto">
          <a:xfrm>
            <a:off x="1256567" y="4343398"/>
            <a:ext cx="611065"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 T4</a:t>
            </a:r>
            <a:endParaRPr lang="en-US" sz="1400" b="1" dirty="0">
              <a:solidFill>
                <a:schemeClr val="tx1"/>
              </a:solidFill>
              <a:latin typeface="Arial Narrow" pitchFamily="34" charset="0"/>
            </a:endParaRPr>
          </a:p>
        </p:txBody>
      </p:sp>
      <p:grpSp>
        <p:nvGrpSpPr>
          <p:cNvPr id="103" name="Group 102"/>
          <p:cNvGrpSpPr/>
          <p:nvPr/>
        </p:nvGrpSpPr>
        <p:grpSpPr>
          <a:xfrm>
            <a:off x="559665" y="4883150"/>
            <a:ext cx="304800" cy="609600"/>
            <a:chOff x="1447800" y="4876800"/>
            <a:chExt cx="304800" cy="609600"/>
          </a:xfrm>
        </p:grpSpPr>
        <p:cxnSp>
          <p:nvCxnSpPr>
            <p:cNvPr id="104" name="Straight Connector 103"/>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3016250" y="4875212"/>
            <a:ext cx="304800" cy="609600"/>
            <a:chOff x="1447800" y="4876800"/>
            <a:chExt cx="304800" cy="609600"/>
          </a:xfrm>
        </p:grpSpPr>
        <p:cxnSp>
          <p:nvCxnSpPr>
            <p:cNvPr id="108" name="Straight Connector 107"/>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3803650" y="4875212"/>
            <a:ext cx="304800" cy="609600"/>
            <a:chOff x="1447800" y="4876800"/>
            <a:chExt cx="304800" cy="609600"/>
          </a:xfrm>
        </p:grpSpPr>
        <p:cxnSp>
          <p:nvCxnSpPr>
            <p:cNvPr id="112" name="Straight Connector 111"/>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1410970" y="4876800"/>
            <a:ext cx="322262" cy="609600"/>
            <a:chOff x="1410970" y="4876800"/>
            <a:chExt cx="322262" cy="609600"/>
          </a:xfrm>
        </p:grpSpPr>
        <p:cxnSp>
          <p:nvCxnSpPr>
            <p:cNvPr id="116" name="Straight Connector 115"/>
            <p:cNvCxnSpPr/>
            <p:nvPr/>
          </p:nvCxnSpPr>
          <p:spPr>
            <a:xfrm flipH="1">
              <a:off x="1410970" y="48768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1718528" y="51816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1410970" y="5178424"/>
              <a:ext cx="322262" cy="1588"/>
            </a:xfrm>
            <a:prstGeom prst="line">
              <a:avLst/>
            </a:prstGeom>
            <a:ln w="38100">
              <a:solidFill>
                <a:srgbClr val="C0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sp>
        <p:nvSpPr>
          <p:cNvPr id="119" name="TextBox 61"/>
          <p:cNvSpPr txBox="1">
            <a:spLocks noChangeArrowheads="1"/>
          </p:cNvSpPr>
          <p:nvPr/>
        </p:nvSpPr>
        <p:spPr bwMode="auto">
          <a:xfrm>
            <a:off x="2863117" y="4343400"/>
            <a:ext cx="611065"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 T4</a:t>
            </a:r>
            <a:endParaRPr lang="en-US" sz="1400" b="1" dirty="0">
              <a:solidFill>
                <a:schemeClr val="tx1"/>
              </a:solidFill>
              <a:latin typeface="Arial Narrow" pitchFamily="34" charset="0"/>
            </a:endParaRPr>
          </a:p>
        </p:txBody>
      </p:sp>
      <p:sp>
        <p:nvSpPr>
          <p:cNvPr id="120" name="TextBox 61"/>
          <p:cNvSpPr txBox="1">
            <a:spLocks noChangeArrowheads="1"/>
          </p:cNvSpPr>
          <p:nvPr/>
        </p:nvSpPr>
        <p:spPr bwMode="auto">
          <a:xfrm>
            <a:off x="3657600" y="4343397"/>
            <a:ext cx="611065"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T2, T4</a:t>
            </a:r>
            <a:endParaRPr lang="en-US" sz="1400" b="1" dirty="0">
              <a:solidFill>
                <a:schemeClr val="tx1"/>
              </a:solidFill>
              <a:latin typeface="Arial Narrow" pitchFamily="34" charset="0"/>
            </a:endParaRPr>
          </a:p>
        </p:txBody>
      </p:sp>
      <p:grpSp>
        <p:nvGrpSpPr>
          <p:cNvPr id="18" name="Group 17"/>
          <p:cNvGrpSpPr/>
          <p:nvPr/>
        </p:nvGrpSpPr>
        <p:grpSpPr>
          <a:xfrm>
            <a:off x="3802062" y="5191660"/>
            <a:ext cx="306388" cy="304800"/>
            <a:chOff x="3017355" y="5175250"/>
            <a:chExt cx="306388" cy="304800"/>
          </a:xfrm>
        </p:grpSpPr>
        <p:cxnSp>
          <p:nvCxnSpPr>
            <p:cNvPr id="124" name="Straight Connector 123"/>
            <p:cNvCxnSpPr/>
            <p:nvPr/>
          </p:nvCxnSpPr>
          <p:spPr>
            <a:xfrm rot="5400000">
              <a:off x="2865749" y="532685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3170549" y="532685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3018943" y="547846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018943" y="5180012"/>
              <a:ext cx="303212" cy="1588"/>
            </a:xfrm>
            <a:prstGeom prst="line">
              <a:avLst/>
            </a:prstGeom>
            <a:ln w="381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grpSp>
      <p:sp>
        <p:nvSpPr>
          <p:cNvPr id="128" name="TextBox 61"/>
          <p:cNvSpPr txBox="1">
            <a:spLocks noChangeArrowheads="1"/>
          </p:cNvSpPr>
          <p:nvPr/>
        </p:nvSpPr>
        <p:spPr bwMode="auto">
          <a:xfrm>
            <a:off x="6745124" y="3274159"/>
            <a:ext cx="1959255" cy="646331"/>
          </a:xfrm>
          <a:prstGeom prst="rect">
            <a:avLst/>
          </a:prstGeom>
          <a:noFill/>
          <a:ln w="9525">
            <a:noFill/>
            <a:miter lim="800000"/>
            <a:headEnd/>
            <a:tailEnd/>
          </a:ln>
        </p:spPr>
        <p:txBody>
          <a:bodyPr wrap="none">
            <a:spAutoFit/>
          </a:bodyPr>
          <a:lstStyle/>
          <a:p>
            <a:pPr algn="ctr" defTabSz="457200"/>
            <a:r>
              <a:rPr lang="sr-Latn-CS" b="1" dirty="0" smtClean="0">
                <a:solidFill>
                  <a:schemeClr val="tx1"/>
                </a:solidFill>
              </a:rPr>
              <a:t>Srednji napon:</a:t>
            </a:r>
          </a:p>
          <a:p>
            <a:pPr algn="ctr" defTabSz="457200"/>
            <a:r>
              <a:rPr lang="sr-Latn-CS" b="1" dirty="0" smtClean="0">
                <a:solidFill>
                  <a:schemeClr val="tx1"/>
                </a:solidFill>
              </a:rPr>
              <a:t> </a:t>
            </a:r>
            <a:r>
              <a:rPr lang="sr-Latn-CS" b="1" dirty="0">
                <a:solidFill>
                  <a:schemeClr val="tx1"/>
                </a:solidFill>
                <a:latin typeface="Arial" pitchFamily="34" charset="0"/>
                <a:cs typeface="Arial" pitchFamily="34" charset="0"/>
              </a:rPr>
              <a:t>V</a:t>
            </a:r>
            <a:r>
              <a:rPr lang="sr-Latn-CS" b="1" baseline="-25000" dirty="0">
                <a:solidFill>
                  <a:schemeClr val="tx1"/>
                </a:solidFill>
                <a:latin typeface="Arial" pitchFamily="34" charset="0"/>
                <a:cs typeface="Arial" pitchFamily="34" charset="0"/>
              </a:rPr>
              <a:t>aSR</a:t>
            </a:r>
            <a:r>
              <a:rPr lang="sr-Latn-CS" b="1" dirty="0">
                <a:solidFill>
                  <a:schemeClr val="tx1"/>
                </a:solidFill>
                <a:latin typeface="Arial" pitchFamily="34" charset="0"/>
                <a:cs typeface="Arial" pitchFamily="34" charset="0"/>
              </a:rPr>
              <a:t> = </a:t>
            </a:r>
            <a:r>
              <a:rPr lang="sr-Latn-CS" b="1" dirty="0" smtClean="0">
                <a:solidFill>
                  <a:srgbClr val="C00000"/>
                </a:solidFill>
                <a:latin typeface="Arial" pitchFamily="34" charset="0"/>
                <a:cs typeface="Arial" pitchFamily="34" charset="0"/>
              </a:rPr>
              <a:t>+40%</a:t>
            </a:r>
            <a:r>
              <a:rPr lang="sr-Latn-CS" b="1" i="1" dirty="0" smtClean="0">
                <a:solidFill>
                  <a:srgbClr val="C00000"/>
                </a:solidFill>
                <a:latin typeface="Arial" pitchFamily="34" charset="0"/>
                <a:cs typeface="Arial" pitchFamily="34" charset="0"/>
              </a:rPr>
              <a:t>V</a:t>
            </a:r>
            <a:r>
              <a:rPr lang="sr-Latn-CS" b="1" i="1" baseline="-25000" dirty="0" smtClean="0">
                <a:solidFill>
                  <a:srgbClr val="C00000"/>
                </a:solidFill>
                <a:latin typeface="Arial" pitchFamily="34" charset="0"/>
                <a:cs typeface="Arial" pitchFamily="34" charset="0"/>
              </a:rPr>
              <a:t>dc </a:t>
            </a:r>
            <a:endParaRPr lang="en-US" b="1" i="1" baseline="-25000" dirty="0">
              <a:solidFill>
                <a:srgbClr val="C00000"/>
              </a:solidFill>
              <a:latin typeface="Arial" pitchFamily="34" charset="0"/>
              <a:cs typeface="Arial" pitchFamily="34" charset="0"/>
            </a:endParaRPr>
          </a:p>
        </p:txBody>
      </p:sp>
      <p:sp>
        <p:nvSpPr>
          <p:cNvPr id="131" name="TextBox 61"/>
          <p:cNvSpPr txBox="1">
            <a:spLocks noChangeArrowheads="1"/>
          </p:cNvSpPr>
          <p:nvPr/>
        </p:nvSpPr>
        <p:spPr bwMode="auto">
          <a:xfrm>
            <a:off x="1352680" y="5561111"/>
            <a:ext cx="479618" cy="307777"/>
          </a:xfrm>
          <a:prstGeom prst="rect">
            <a:avLst/>
          </a:prstGeom>
          <a:noFill/>
          <a:ln w="9525">
            <a:noFill/>
            <a:miter lim="800000"/>
            <a:headEnd/>
            <a:tailEnd/>
          </a:ln>
        </p:spPr>
        <p:txBody>
          <a:bodyPr wrap="none">
            <a:spAutoFit/>
          </a:bodyPr>
          <a:lstStyle/>
          <a:p>
            <a:pPr algn="ctr" defTabSz="457200"/>
            <a:r>
              <a:rPr lang="sr-Latn-CS" sz="1400" b="1" dirty="0" smtClean="0">
                <a:solidFill>
                  <a:srgbClr val="C00000"/>
                </a:solidFill>
                <a:latin typeface="Arial Narrow" pitchFamily="34" charset="0"/>
              </a:rPr>
              <a:t>20%</a:t>
            </a:r>
            <a:endParaRPr lang="en-US" sz="1400" b="1" dirty="0">
              <a:solidFill>
                <a:srgbClr val="C00000"/>
              </a:solidFill>
              <a:latin typeface="Arial Narrow" pitchFamily="34" charset="0"/>
            </a:endParaRPr>
          </a:p>
        </p:txBody>
      </p:sp>
      <p:sp>
        <p:nvSpPr>
          <p:cNvPr id="132" name="TextBox 61"/>
          <p:cNvSpPr txBox="1">
            <a:spLocks noChangeArrowheads="1"/>
          </p:cNvSpPr>
          <p:nvPr/>
        </p:nvSpPr>
        <p:spPr bwMode="auto">
          <a:xfrm>
            <a:off x="2949382" y="5560317"/>
            <a:ext cx="479618" cy="307777"/>
          </a:xfrm>
          <a:prstGeom prst="rect">
            <a:avLst/>
          </a:prstGeom>
          <a:noFill/>
          <a:ln w="9525">
            <a:noFill/>
            <a:miter lim="800000"/>
            <a:headEnd/>
            <a:tailEnd/>
          </a:ln>
        </p:spPr>
        <p:txBody>
          <a:bodyPr wrap="none">
            <a:spAutoFit/>
          </a:bodyPr>
          <a:lstStyle/>
          <a:p>
            <a:pPr algn="ctr" defTabSz="457200"/>
            <a:r>
              <a:rPr lang="sr-Latn-CS" sz="1400" b="1" dirty="0" smtClean="0">
                <a:solidFill>
                  <a:srgbClr val="C00000"/>
                </a:solidFill>
                <a:latin typeface="Arial Narrow" pitchFamily="34" charset="0"/>
              </a:rPr>
              <a:t>20%</a:t>
            </a:r>
            <a:endParaRPr lang="en-US" sz="1400" b="1" dirty="0">
              <a:solidFill>
                <a:srgbClr val="C00000"/>
              </a:solidFill>
              <a:latin typeface="Arial Narrow" pitchFamily="34" charset="0"/>
            </a:endParaRPr>
          </a:p>
        </p:txBody>
      </p:sp>
      <p:grpSp>
        <p:nvGrpSpPr>
          <p:cNvPr id="133" name="Group 132"/>
          <p:cNvGrpSpPr/>
          <p:nvPr/>
        </p:nvGrpSpPr>
        <p:grpSpPr>
          <a:xfrm>
            <a:off x="2817812" y="3200400"/>
            <a:ext cx="3201988" cy="841177"/>
            <a:chOff x="1219200" y="2057400"/>
            <a:chExt cx="3201988" cy="841177"/>
          </a:xfrm>
        </p:grpSpPr>
        <p:cxnSp>
          <p:nvCxnSpPr>
            <p:cNvPr id="134" name="Straight Connector 133"/>
            <p:cNvCxnSpPr/>
            <p:nvPr/>
          </p:nvCxnSpPr>
          <p:spPr>
            <a:xfrm>
              <a:off x="1219200" y="2057400"/>
              <a:ext cx="22883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3507583" y="2363788"/>
              <a:ext cx="912017" cy="1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3352800" y="2209800"/>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1067594"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4267994"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1220788" y="2895600"/>
              <a:ext cx="2292661" cy="29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3507583" y="2592388"/>
              <a:ext cx="9120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5400000">
              <a:off x="3352800" y="2743200"/>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1067594" y="2742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4267994" y="2742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4" name="Straight Connector 143"/>
          <p:cNvCxnSpPr/>
          <p:nvPr/>
        </p:nvCxnSpPr>
        <p:spPr>
          <a:xfrm>
            <a:off x="1008699" y="4038600"/>
            <a:ext cx="9128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008699" y="3217228"/>
            <a:ext cx="9128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5400000">
            <a:off x="1753394" y="336270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5400000">
            <a:off x="1753394" y="3892193"/>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8" name="Group 147"/>
          <p:cNvGrpSpPr/>
          <p:nvPr/>
        </p:nvGrpSpPr>
        <p:grpSpPr>
          <a:xfrm>
            <a:off x="3016630" y="4881780"/>
            <a:ext cx="322262" cy="609600"/>
            <a:chOff x="1410970" y="4876800"/>
            <a:chExt cx="322262" cy="609600"/>
          </a:xfrm>
        </p:grpSpPr>
        <p:cxnSp>
          <p:nvCxnSpPr>
            <p:cNvPr id="149" name="Straight Connector 148"/>
            <p:cNvCxnSpPr/>
            <p:nvPr/>
          </p:nvCxnSpPr>
          <p:spPr>
            <a:xfrm flipH="1">
              <a:off x="1410970" y="48768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1718528" y="51816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410970" y="5178424"/>
              <a:ext cx="322262" cy="1588"/>
            </a:xfrm>
            <a:prstGeom prst="line">
              <a:avLst/>
            </a:prstGeom>
            <a:ln w="38100">
              <a:solidFill>
                <a:srgbClr val="C0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5405437" y="4038600"/>
            <a:ext cx="3281363" cy="2667000"/>
            <a:chOff x="5024437" y="4038600"/>
            <a:chExt cx="3281363" cy="2667000"/>
          </a:xfrm>
        </p:grpSpPr>
        <p:cxnSp>
          <p:nvCxnSpPr>
            <p:cNvPr id="152" name="Straight Connector 151"/>
            <p:cNvCxnSpPr/>
            <p:nvPr/>
          </p:nvCxnSpPr>
          <p:spPr>
            <a:xfrm flipV="1">
              <a:off x="5181600" y="5486400"/>
              <a:ext cx="2933700" cy="10060"/>
            </a:xfrm>
            <a:prstGeom prst="line">
              <a:avLst/>
            </a:prstGeom>
            <a:ln>
              <a:headEnd type="none"/>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5410200" y="4267200"/>
              <a:ext cx="0" cy="2438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3" name="TextBox 61"/>
            <p:cNvSpPr txBox="1">
              <a:spLocks noChangeArrowheads="1"/>
            </p:cNvSpPr>
            <p:nvPr/>
          </p:nvSpPr>
          <p:spPr bwMode="auto">
            <a:xfrm>
              <a:off x="7811755" y="5219461"/>
              <a:ext cx="494045" cy="276999"/>
            </a:xfrm>
            <a:prstGeom prst="rect">
              <a:avLst/>
            </a:prstGeom>
            <a:noFill/>
            <a:ln w="9525">
              <a:noFill/>
              <a:miter lim="800000"/>
              <a:headEnd/>
              <a:tailEnd/>
            </a:ln>
          </p:spPr>
          <p:txBody>
            <a:bodyPr wrap="none">
              <a:spAutoFit/>
            </a:bodyPr>
            <a:lstStyle/>
            <a:p>
              <a:pPr algn="ctr" defTabSz="457200"/>
              <a:r>
                <a:rPr lang="sr-Latn-CS" sz="1200" b="1" i="1" dirty="0" smtClean="0">
                  <a:solidFill>
                    <a:srgbClr val="0066CC"/>
                  </a:solidFill>
                  <a:latin typeface="Arial Narrow" pitchFamily="34" charset="0"/>
                </a:rPr>
                <a:t>PWM</a:t>
              </a:r>
              <a:endParaRPr lang="en-US" sz="1200" b="1" i="1" dirty="0">
                <a:solidFill>
                  <a:srgbClr val="0066CC"/>
                </a:solidFill>
                <a:latin typeface="Arial Narrow" pitchFamily="34" charset="0"/>
              </a:endParaRPr>
            </a:p>
          </p:txBody>
        </p:sp>
        <p:sp>
          <p:nvSpPr>
            <p:cNvPr id="155" name="TextBox 61"/>
            <p:cNvSpPr txBox="1">
              <a:spLocks noChangeArrowheads="1"/>
            </p:cNvSpPr>
            <p:nvPr/>
          </p:nvSpPr>
          <p:spPr bwMode="auto">
            <a:xfrm>
              <a:off x="6209093" y="5240179"/>
              <a:ext cx="393056" cy="246221"/>
            </a:xfrm>
            <a:prstGeom prst="rect">
              <a:avLst/>
            </a:prstGeom>
            <a:noFill/>
            <a:ln w="9525">
              <a:noFill/>
              <a:miter lim="800000"/>
              <a:headEnd/>
              <a:tailEnd/>
            </a:ln>
          </p:spPr>
          <p:txBody>
            <a:bodyPr wrap="none">
              <a:spAutoFit/>
            </a:bodyPr>
            <a:lstStyle/>
            <a:p>
              <a:pPr algn="ctr" defTabSz="457200"/>
              <a:r>
                <a:rPr lang="sr-Latn-CS" sz="1000" b="1" dirty="0" smtClean="0">
                  <a:solidFill>
                    <a:srgbClr val="0066CC"/>
                  </a:solidFill>
                  <a:latin typeface="Arial Narrow" pitchFamily="34" charset="0"/>
                </a:rPr>
                <a:t>50%</a:t>
              </a:r>
              <a:endParaRPr lang="en-US" sz="1000" b="1" dirty="0">
                <a:solidFill>
                  <a:srgbClr val="0066CC"/>
                </a:solidFill>
                <a:latin typeface="Arial Narrow" pitchFamily="34" charset="0"/>
              </a:endParaRPr>
            </a:p>
          </p:txBody>
        </p:sp>
        <p:cxnSp>
          <p:nvCxnSpPr>
            <p:cNvPr id="157" name="Straight Connector 156"/>
            <p:cNvCxnSpPr/>
            <p:nvPr/>
          </p:nvCxnSpPr>
          <p:spPr>
            <a:xfrm>
              <a:off x="7543800" y="4228703"/>
              <a:ext cx="0" cy="1262677"/>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156" idx="0"/>
              <a:endCxn id="156" idx="0"/>
            </p:cNvCxnSpPr>
            <p:nvPr/>
          </p:nvCxnSpPr>
          <p:spPr>
            <a:xfrm>
              <a:off x="7589877" y="54864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6477000" y="5496460"/>
              <a:ext cx="1066800" cy="0"/>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sp>
          <p:nvSpPr>
            <p:cNvPr id="156" name="TextBox 61"/>
            <p:cNvSpPr txBox="1">
              <a:spLocks noChangeArrowheads="1"/>
            </p:cNvSpPr>
            <p:nvPr/>
          </p:nvSpPr>
          <p:spPr bwMode="auto">
            <a:xfrm>
              <a:off x="7364495" y="5486400"/>
              <a:ext cx="450764" cy="246221"/>
            </a:xfrm>
            <a:prstGeom prst="rect">
              <a:avLst/>
            </a:prstGeom>
            <a:noFill/>
            <a:ln w="9525">
              <a:noFill/>
              <a:miter lim="800000"/>
              <a:headEnd/>
              <a:tailEnd/>
            </a:ln>
          </p:spPr>
          <p:txBody>
            <a:bodyPr wrap="none">
              <a:spAutoFit/>
            </a:bodyPr>
            <a:lstStyle/>
            <a:p>
              <a:pPr algn="ctr" defTabSz="457200"/>
              <a:r>
                <a:rPr lang="sr-Latn-CS" sz="1000" b="1" dirty="0" smtClean="0">
                  <a:solidFill>
                    <a:srgbClr val="0066CC"/>
                  </a:solidFill>
                  <a:latin typeface="Arial Narrow" pitchFamily="34" charset="0"/>
                </a:rPr>
                <a:t>100%</a:t>
              </a:r>
              <a:endParaRPr lang="en-US" sz="1000" b="1" dirty="0">
                <a:solidFill>
                  <a:srgbClr val="0066CC"/>
                </a:solidFill>
                <a:latin typeface="Arial Narrow" pitchFamily="34" charset="0"/>
              </a:endParaRPr>
            </a:p>
          </p:txBody>
        </p:sp>
        <p:cxnSp>
          <p:nvCxnSpPr>
            <p:cNvPr id="172" name="Straight Connector 171"/>
            <p:cNvCxnSpPr/>
            <p:nvPr/>
          </p:nvCxnSpPr>
          <p:spPr>
            <a:xfrm flipV="1">
              <a:off x="5416883" y="4497288"/>
              <a:ext cx="2123575" cy="19895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6496248" y="3296940"/>
              <a:ext cx="0" cy="2400697"/>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5410200" y="5495666"/>
              <a:ext cx="1066800" cy="0"/>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sp>
          <p:nvSpPr>
            <p:cNvPr id="175" name="TextBox 61"/>
            <p:cNvSpPr txBox="1">
              <a:spLocks noChangeArrowheads="1"/>
            </p:cNvSpPr>
            <p:nvPr/>
          </p:nvSpPr>
          <p:spPr bwMode="auto">
            <a:xfrm>
              <a:off x="5257800" y="4038600"/>
              <a:ext cx="424668" cy="276999"/>
            </a:xfrm>
            <a:prstGeom prst="rect">
              <a:avLst/>
            </a:prstGeom>
            <a:noFill/>
            <a:ln w="9525">
              <a:noFill/>
              <a:miter lim="800000"/>
              <a:headEnd/>
              <a:tailEnd/>
            </a:ln>
          </p:spPr>
          <p:txBody>
            <a:bodyPr wrap="none">
              <a:spAutoFit/>
            </a:bodyPr>
            <a:lstStyle/>
            <a:p>
              <a:pPr algn="ctr" defTabSz="457200"/>
              <a:r>
                <a:rPr lang="sr-Latn-CS" sz="1200" b="1" i="1" dirty="0" smtClean="0">
                  <a:solidFill>
                    <a:srgbClr val="0066CC"/>
                  </a:solidFill>
                  <a:latin typeface="Arial Narrow" pitchFamily="34" charset="0"/>
                </a:rPr>
                <a:t>V</a:t>
              </a:r>
              <a:r>
                <a:rPr lang="sr-Latn-CS" sz="1200" b="1" i="1" baseline="-25000" dirty="0" smtClean="0">
                  <a:solidFill>
                    <a:srgbClr val="0066CC"/>
                  </a:solidFill>
                  <a:latin typeface="Arial Narrow" pitchFamily="34" charset="0"/>
                </a:rPr>
                <a:t>aSR</a:t>
              </a:r>
              <a:endParaRPr lang="en-US" sz="1200" b="1" i="1" baseline="-25000" dirty="0">
                <a:solidFill>
                  <a:srgbClr val="0066CC"/>
                </a:solidFill>
                <a:latin typeface="Arial Narrow" pitchFamily="34" charset="0"/>
              </a:endParaRPr>
            </a:p>
          </p:txBody>
        </p:sp>
        <p:sp>
          <p:nvSpPr>
            <p:cNvPr id="176" name="TextBox 61"/>
            <p:cNvSpPr txBox="1">
              <a:spLocks noChangeArrowheads="1"/>
            </p:cNvSpPr>
            <p:nvPr/>
          </p:nvSpPr>
          <p:spPr bwMode="auto">
            <a:xfrm>
              <a:off x="5029200" y="4352926"/>
              <a:ext cx="441146" cy="276999"/>
            </a:xfrm>
            <a:prstGeom prst="rect">
              <a:avLst/>
            </a:prstGeom>
            <a:noFill/>
            <a:ln w="9525">
              <a:noFill/>
              <a:miter lim="800000"/>
              <a:headEnd/>
              <a:tailEnd/>
            </a:ln>
          </p:spPr>
          <p:txBody>
            <a:bodyPr wrap="none">
              <a:spAutoFit/>
            </a:bodyPr>
            <a:lstStyle/>
            <a:p>
              <a:pPr algn="ctr" defTabSz="457200"/>
              <a:r>
                <a:rPr lang="sr-Latn-CS" sz="1200" b="1" i="1" dirty="0" smtClean="0">
                  <a:solidFill>
                    <a:srgbClr val="0066CC"/>
                  </a:solidFill>
                  <a:latin typeface="Arial Narrow" pitchFamily="34" charset="0"/>
                </a:rPr>
                <a:t>+V</a:t>
              </a:r>
              <a:r>
                <a:rPr lang="sr-Latn-CS" sz="1200" b="1" i="1" baseline="-25000" dirty="0" smtClean="0">
                  <a:solidFill>
                    <a:srgbClr val="0066CC"/>
                  </a:solidFill>
                  <a:latin typeface="Arial Narrow" pitchFamily="34" charset="0"/>
                </a:rPr>
                <a:t>dc</a:t>
              </a:r>
              <a:endParaRPr lang="en-US" sz="1200" b="1" i="1" baseline="-25000" dirty="0">
                <a:solidFill>
                  <a:srgbClr val="0066CC"/>
                </a:solidFill>
                <a:latin typeface="Arial Narrow" pitchFamily="34" charset="0"/>
              </a:endParaRPr>
            </a:p>
          </p:txBody>
        </p:sp>
        <p:sp>
          <p:nvSpPr>
            <p:cNvPr id="177" name="TextBox 61"/>
            <p:cNvSpPr txBox="1">
              <a:spLocks noChangeArrowheads="1"/>
            </p:cNvSpPr>
            <p:nvPr/>
          </p:nvSpPr>
          <p:spPr bwMode="auto">
            <a:xfrm>
              <a:off x="5024437" y="6324600"/>
              <a:ext cx="452368" cy="276999"/>
            </a:xfrm>
            <a:prstGeom prst="rect">
              <a:avLst/>
            </a:prstGeom>
            <a:noFill/>
            <a:ln w="9525">
              <a:noFill/>
              <a:miter lim="800000"/>
              <a:headEnd/>
              <a:tailEnd/>
            </a:ln>
          </p:spPr>
          <p:txBody>
            <a:bodyPr wrap="none">
              <a:spAutoFit/>
            </a:bodyPr>
            <a:lstStyle/>
            <a:p>
              <a:pPr algn="ctr" defTabSz="457200"/>
              <a:r>
                <a:rPr lang="sr-Latn-CS" sz="1200" b="1" i="1" dirty="0" smtClean="0">
                  <a:solidFill>
                    <a:srgbClr val="0066CC"/>
                  </a:solidFill>
                  <a:latin typeface="Arial Narrow" pitchFamily="34" charset="0"/>
                  <a:sym typeface="Symbol"/>
                </a:rPr>
                <a:t></a:t>
              </a:r>
              <a:r>
                <a:rPr lang="sr-Latn-CS" sz="1200" b="1" i="1" dirty="0" smtClean="0">
                  <a:solidFill>
                    <a:srgbClr val="0066CC"/>
                  </a:solidFill>
                  <a:latin typeface="Arial Narrow" pitchFamily="34" charset="0"/>
                </a:rPr>
                <a:t>V</a:t>
              </a:r>
              <a:r>
                <a:rPr lang="sr-Latn-CS" sz="1200" b="1" i="1" baseline="-25000" dirty="0" smtClean="0">
                  <a:solidFill>
                    <a:srgbClr val="0066CC"/>
                  </a:solidFill>
                  <a:latin typeface="Arial Narrow" pitchFamily="34" charset="0"/>
                </a:rPr>
                <a:t>dc</a:t>
              </a:r>
            </a:p>
          </p:txBody>
        </p:sp>
        <p:sp>
          <p:nvSpPr>
            <p:cNvPr id="178" name="TextBox 61"/>
            <p:cNvSpPr txBox="1">
              <a:spLocks noChangeArrowheads="1"/>
            </p:cNvSpPr>
            <p:nvPr/>
          </p:nvSpPr>
          <p:spPr bwMode="auto">
            <a:xfrm>
              <a:off x="5207387" y="5283045"/>
              <a:ext cx="255198" cy="276999"/>
            </a:xfrm>
            <a:prstGeom prst="rect">
              <a:avLst/>
            </a:prstGeom>
            <a:noFill/>
            <a:ln w="9525">
              <a:noFill/>
              <a:miter lim="800000"/>
              <a:headEnd/>
              <a:tailEnd/>
            </a:ln>
          </p:spPr>
          <p:txBody>
            <a:bodyPr wrap="none">
              <a:spAutoFit/>
            </a:bodyPr>
            <a:lstStyle/>
            <a:p>
              <a:pPr algn="ctr" defTabSz="457200"/>
              <a:r>
                <a:rPr lang="sr-Latn-CS" sz="1200" b="1" i="1" dirty="0" smtClean="0">
                  <a:solidFill>
                    <a:srgbClr val="0066CC"/>
                  </a:solidFill>
                  <a:latin typeface="Arial Narrow" pitchFamily="34" charset="0"/>
                  <a:sym typeface="Symbol"/>
                </a:rPr>
                <a:t>0</a:t>
              </a:r>
              <a:endParaRPr lang="sr-Latn-CS" sz="1200" b="1" i="1" baseline="-25000" dirty="0" smtClean="0">
                <a:solidFill>
                  <a:srgbClr val="0066CC"/>
                </a:solidFill>
                <a:latin typeface="Arial Narrow" pitchFamily="34" charset="0"/>
              </a:endParaRPr>
            </a:p>
          </p:txBody>
        </p:sp>
      </p:grpSp>
      <p:grpSp>
        <p:nvGrpSpPr>
          <p:cNvPr id="183" name="Group 182"/>
          <p:cNvGrpSpPr/>
          <p:nvPr/>
        </p:nvGrpSpPr>
        <p:grpSpPr>
          <a:xfrm>
            <a:off x="6553200" y="1295400"/>
            <a:ext cx="2514600" cy="1405354"/>
            <a:chOff x="6553200" y="1295400"/>
            <a:chExt cx="2514600" cy="1405354"/>
          </a:xfrm>
        </p:grpSpPr>
        <p:cxnSp>
          <p:nvCxnSpPr>
            <p:cNvPr id="5" name="Straight Connector 4"/>
            <p:cNvCxnSpPr/>
            <p:nvPr/>
          </p:nvCxnSpPr>
          <p:spPr>
            <a:xfrm>
              <a:off x="6705600" y="13335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705600" y="26289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972697" y="1980803"/>
              <a:ext cx="12954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7963694" y="19804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20000" y="1980406"/>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001000" y="1866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95"/>
            <p:cNvSpPr txBox="1">
              <a:spLocks noChangeArrowheads="1"/>
            </p:cNvSpPr>
            <p:nvPr/>
          </p:nvSpPr>
          <p:spPr bwMode="auto">
            <a:xfrm>
              <a:off x="7239000" y="1485900"/>
              <a:ext cx="528637" cy="371475"/>
            </a:xfrm>
            <a:prstGeom prst="rect">
              <a:avLst/>
            </a:prstGeom>
            <a:noFill/>
            <a:ln w="9525">
              <a:noFill/>
              <a:miter lim="800000"/>
              <a:headEnd/>
              <a:tailEnd/>
            </a:ln>
          </p:spPr>
          <p:txBody>
            <a:bodyPr/>
            <a:lstStyle/>
            <a:p>
              <a:pPr defTabSz="457200"/>
              <a:r>
                <a:rPr lang="sr-Latn-CS" sz="1400" dirty="0">
                  <a:ea typeface="ＭＳ Ｐゴシック" pitchFamily="-107" charset="-128"/>
                </a:rPr>
                <a:t>T</a:t>
              </a:r>
              <a:r>
                <a:rPr lang="en-US" sz="1400" dirty="0">
                  <a:ea typeface="ＭＳ Ｐゴシック" pitchFamily="-107" charset="-128"/>
                </a:rPr>
                <a:t>1</a:t>
              </a:r>
              <a:endParaRPr lang="en-US" sz="1400" b="1" dirty="0">
                <a:ea typeface="ＭＳ Ｐゴシック" pitchFamily="-107" charset="-128"/>
              </a:endParaRPr>
            </a:p>
          </p:txBody>
        </p:sp>
        <p:sp>
          <p:nvSpPr>
            <p:cNvPr id="20" name="Text Box 95"/>
            <p:cNvSpPr txBox="1">
              <a:spLocks noChangeArrowheads="1"/>
            </p:cNvSpPr>
            <p:nvPr/>
          </p:nvSpPr>
          <p:spPr bwMode="auto">
            <a:xfrm>
              <a:off x="7239000" y="2181225"/>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21" name="Text Box 95"/>
            <p:cNvSpPr txBox="1">
              <a:spLocks noChangeArrowheads="1"/>
            </p:cNvSpPr>
            <p:nvPr/>
          </p:nvSpPr>
          <p:spPr bwMode="auto">
            <a:xfrm>
              <a:off x="8539163" y="14859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T3</a:t>
              </a:r>
              <a:endParaRPr lang="en-US" sz="1400" b="1" dirty="0">
                <a:ea typeface="ＭＳ Ｐゴシック" pitchFamily="-107" charset="-128"/>
              </a:endParaRPr>
            </a:p>
          </p:txBody>
        </p:sp>
        <p:sp>
          <p:nvSpPr>
            <p:cNvPr id="22" name="Text Box 95"/>
            <p:cNvSpPr txBox="1">
              <a:spLocks noChangeArrowheads="1"/>
            </p:cNvSpPr>
            <p:nvPr/>
          </p:nvSpPr>
          <p:spPr bwMode="auto">
            <a:xfrm>
              <a:off x="8534400" y="21717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26" name="Text Box 95"/>
            <p:cNvSpPr txBox="1">
              <a:spLocks noChangeArrowheads="1"/>
            </p:cNvSpPr>
            <p:nvPr/>
          </p:nvSpPr>
          <p:spPr bwMode="auto">
            <a:xfrm>
              <a:off x="7797800" y="1758950"/>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129" name="TextBox 61"/>
            <p:cNvSpPr txBox="1">
              <a:spLocks noChangeArrowheads="1"/>
            </p:cNvSpPr>
            <p:nvPr/>
          </p:nvSpPr>
          <p:spPr bwMode="auto">
            <a:xfrm>
              <a:off x="6553200" y="1295400"/>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130" name="TextBox 61"/>
            <p:cNvSpPr txBox="1">
              <a:spLocks noChangeArrowheads="1"/>
            </p:cNvSpPr>
            <p:nvPr/>
          </p:nvSpPr>
          <p:spPr bwMode="auto">
            <a:xfrm>
              <a:off x="6663690" y="2362200"/>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82" name="TextBox 61"/>
            <p:cNvSpPr txBox="1">
              <a:spLocks noChangeArrowheads="1"/>
            </p:cNvSpPr>
            <p:nvPr/>
          </p:nvSpPr>
          <p:spPr bwMode="auto">
            <a:xfrm>
              <a:off x="7971567" y="1597223"/>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grpSp>
      <p:sp>
        <p:nvSpPr>
          <p:cNvPr id="154" name="TextBox 61"/>
          <p:cNvSpPr txBox="1">
            <a:spLocks noChangeArrowheads="1"/>
          </p:cNvSpPr>
          <p:nvPr/>
        </p:nvSpPr>
        <p:spPr bwMode="auto">
          <a:xfrm>
            <a:off x="1256832" y="228600"/>
            <a:ext cx="6630341" cy="461665"/>
          </a:xfrm>
          <a:prstGeom prst="rect">
            <a:avLst/>
          </a:prstGeom>
          <a:noFill/>
          <a:ln w="9525">
            <a:noFill/>
            <a:miter lim="800000"/>
            <a:headEnd/>
            <a:tailEnd/>
          </a:ln>
        </p:spPr>
        <p:txBody>
          <a:bodyPr wrap="none">
            <a:spAutoFit/>
          </a:bodyPr>
          <a:lstStyle/>
          <a:p>
            <a:pPr algn="ctr" defTabSz="457200"/>
            <a:r>
              <a:rPr lang="sr-Latn-CS" sz="2400" b="1" dirty="0" smtClean="0"/>
              <a:t>Upravljanje četorokvadratnim pretvaračem</a:t>
            </a:r>
            <a:endParaRPr lang="en-US" sz="2400" b="1" dirty="0"/>
          </a:p>
        </p:txBody>
      </p:sp>
      <p:cxnSp>
        <p:nvCxnSpPr>
          <p:cNvPr id="158" name="Straight Connector 157"/>
          <p:cNvCxnSpPr/>
          <p:nvPr/>
        </p:nvCxnSpPr>
        <p:spPr>
          <a:xfrm>
            <a:off x="76200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6106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76200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86106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9522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8"/>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99"/>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1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1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4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2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2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9" grpId="1" animBg="1"/>
      <p:bldP spid="74" grpId="0"/>
      <p:bldP spid="79" grpId="0"/>
      <p:bldP spid="102" grpId="0"/>
      <p:bldP spid="119" grpId="0"/>
      <p:bldP spid="120" grpId="0"/>
      <p:bldP spid="128" grpId="0"/>
      <p:bldP spid="131" grpId="0"/>
      <p:bldP spid="1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609600" y="2895600"/>
            <a:ext cx="4114800" cy="0"/>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09600" y="2362200"/>
            <a:ext cx="4114800" cy="4762"/>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09600" y="3489761"/>
            <a:ext cx="4114800"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9600" y="4038600"/>
            <a:ext cx="4114800" cy="0"/>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65906" y="3541712"/>
            <a:ext cx="4343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24</a:t>
            </a:fld>
            <a:endParaRPr lang="en-US"/>
          </a:p>
        </p:txBody>
      </p:sp>
      <p:sp>
        <p:nvSpPr>
          <p:cNvPr id="3" name="TextBox 61"/>
          <p:cNvSpPr txBox="1">
            <a:spLocks noChangeArrowheads="1"/>
          </p:cNvSpPr>
          <p:nvPr/>
        </p:nvSpPr>
        <p:spPr bwMode="auto">
          <a:xfrm>
            <a:off x="1256832" y="228600"/>
            <a:ext cx="6630341" cy="461665"/>
          </a:xfrm>
          <a:prstGeom prst="rect">
            <a:avLst/>
          </a:prstGeom>
          <a:noFill/>
          <a:ln w="9525">
            <a:noFill/>
            <a:miter lim="800000"/>
            <a:headEnd/>
            <a:tailEnd/>
          </a:ln>
        </p:spPr>
        <p:txBody>
          <a:bodyPr wrap="none">
            <a:spAutoFit/>
          </a:bodyPr>
          <a:lstStyle/>
          <a:p>
            <a:pPr algn="ctr" defTabSz="457200"/>
            <a:r>
              <a:rPr lang="sr-Latn-CS" sz="2400" b="1" dirty="0" smtClean="0"/>
              <a:t>Upravljanje četorokvadratnim pretvaračem</a:t>
            </a:r>
            <a:endParaRPr lang="en-US" sz="2400" b="1" dirty="0"/>
          </a:p>
        </p:txBody>
      </p:sp>
      <p:sp>
        <p:nvSpPr>
          <p:cNvPr id="27" name="TextBox 61"/>
          <p:cNvSpPr txBox="1">
            <a:spLocks noChangeArrowheads="1"/>
          </p:cNvSpPr>
          <p:nvPr/>
        </p:nvSpPr>
        <p:spPr bwMode="auto">
          <a:xfrm>
            <a:off x="152400" y="835223"/>
            <a:ext cx="1508746" cy="307777"/>
          </a:xfrm>
          <a:prstGeom prst="rect">
            <a:avLst/>
          </a:prstGeom>
          <a:noFill/>
          <a:ln w="9525">
            <a:noFill/>
            <a:miter lim="800000"/>
            <a:headEnd/>
            <a:tailEnd/>
          </a:ln>
        </p:spPr>
        <p:txBody>
          <a:bodyPr wrap="none">
            <a:spAutoFit/>
          </a:bodyPr>
          <a:lstStyle/>
          <a:p>
            <a:pPr algn="ctr" defTabSz="457200"/>
            <a:r>
              <a:rPr lang="sr-Latn-CS" sz="1400" dirty="0" smtClean="0"/>
              <a:t>SIMETRIČNO </a:t>
            </a:r>
            <a:endParaRPr lang="en-US" sz="1400" dirty="0"/>
          </a:p>
        </p:txBody>
      </p:sp>
      <p:cxnSp>
        <p:nvCxnSpPr>
          <p:cNvPr id="29" name="Straight Connector 28"/>
          <p:cNvCxnSpPr/>
          <p:nvPr/>
        </p:nvCxnSpPr>
        <p:spPr>
          <a:xfrm rot="5400000">
            <a:off x="-1104900" y="3695700"/>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097088" y="3694112"/>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5" name="TextBox 61"/>
          <p:cNvSpPr txBox="1">
            <a:spLocks noChangeArrowheads="1"/>
          </p:cNvSpPr>
          <p:nvPr/>
        </p:nvSpPr>
        <p:spPr bwMode="auto">
          <a:xfrm>
            <a:off x="266925" y="1295400"/>
            <a:ext cx="1257075" cy="307777"/>
          </a:xfrm>
          <a:prstGeom prst="rect">
            <a:avLst/>
          </a:prstGeom>
          <a:solidFill>
            <a:schemeClr val="bg1"/>
          </a:solidFill>
          <a:ln w="9525">
            <a:noFill/>
            <a:miter lim="800000"/>
            <a:headEnd/>
            <a:tailEnd/>
          </a:ln>
        </p:spPr>
        <p:txBody>
          <a:bodyPr wrap="none">
            <a:spAutoFit/>
          </a:bodyPr>
          <a:lstStyle/>
          <a:p>
            <a:pPr algn="ctr" defTabSz="457200"/>
            <a:r>
              <a:rPr lang="sr-Latn-CS" sz="1400" b="1" dirty="0" smtClean="0"/>
              <a:t>PWM = 20%</a:t>
            </a:r>
            <a:endParaRPr lang="en-US" sz="1400" b="1" dirty="0"/>
          </a:p>
        </p:txBody>
      </p:sp>
      <p:cxnSp>
        <p:nvCxnSpPr>
          <p:cNvPr id="46" name="Straight Connector 45"/>
          <p:cNvCxnSpPr/>
          <p:nvPr/>
        </p:nvCxnSpPr>
        <p:spPr>
          <a:xfrm>
            <a:off x="1219200" y="5943600"/>
            <a:ext cx="3200400" cy="1588"/>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61"/>
          <p:cNvSpPr txBox="1">
            <a:spLocks noChangeArrowheads="1"/>
          </p:cNvSpPr>
          <p:nvPr/>
        </p:nvSpPr>
        <p:spPr bwMode="auto">
          <a:xfrm>
            <a:off x="2514600" y="5943600"/>
            <a:ext cx="655949" cy="307777"/>
          </a:xfrm>
          <a:prstGeom prst="rect">
            <a:avLst/>
          </a:prstGeom>
          <a:noFill/>
          <a:ln w="9525">
            <a:noFill/>
            <a:miter lim="800000"/>
            <a:headEnd/>
            <a:tailEnd/>
          </a:ln>
        </p:spPr>
        <p:txBody>
          <a:bodyPr wrap="none">
            <a:spAutoFit/>
          </a:bodyPr>
          <a:lstStyle/>
          <a:p>
            <a:pPr algn="ctr" defTabSz="457200"/>
            <a:r>
              <a:rPr lang="sr-Latn-CS" sz="1400" b="1" i="1" dirty="0" smtClean="0"/>
              <a:t>T</a:t>
            </a:r>
            <a:r>
              <a:rPr lang="sr-Latn-CS" sz="1400" b="1" i="1" baseline="-25000" dirty="0" smtClean="0"/>
              <a:t>PWM </a:t>
            </a:r>
            <a:endParaRPr lang="en-US" sz="1400" b="1" i="1" baseline="-25000" dirty="0"/>
          </a:p>
        </p:txBody>
      </p:sp>
      <p:cxnSp>
        <p:nvCxnSpPr>
          <p:cNvPr id="37" name="Straight Connector 36"/>
          <p:cNvCxnSpPr/>
          <p:nvPr/>
        </p:nvCxnSpPr>
        <p:spPr>
          <a:xfrm>
            <a:off x="1219200" y="2055812"/>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905000" y="2360612"/>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219200" y="2895600"/>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901985" y="2585621"/>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219200" y="3184626"/>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905000" y="3489426"/>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1752600" y="333702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1067594" y="333623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4267994" y="333623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219200" y="4022826"/>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905000" y="3718026"/>
            <a:ext cx="2514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1752600" y="387042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1067594" y="386963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267994" y="386963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1"/>
          <p:cNvSpPr txBox="1">
            <a:spLocks noChangeArrowheads="1"/>
          </p:cNvSpPr>
          <p:nvPr/>
        </p:nvSpPr>
        <p:spPr bwMode="auto">
          <a:xfrm>
            <a:off x="762000" y="2057400"/>
            <a:ext cx="418705" cy="307777"/>
          </a:xfrm>
          <a:prstGeom prst="rect">
            <a:avLst/>
          </a:prstGeom>
          <a:noFill/>
          <a:ln w="9525">
            <a:noFill/>
            <a:miter lim="800000"/>
            <a:headEnd/>
            <a:tailEnd/>
          </a:ln>
        </p:spPr>
        <p:txBody>
          <a:bodyPr wrap="none">
            <a:spAutoFit/>
          </a:bodyPr>
          <a:lstStyle/>
          <a:p>
            <a:pPr algn="ctr" defTabSz="457200"/>
            <a:r>
              <a:rPr lang="sr-Latn-CS" sz="1400" b="1" dirty="0" smtClean="0"/>
              <a:t>T1</a:t>
            </a:r>
            <a:endParaRPr lang="en-US" sz="1400" b="1" dirty="0"/>
          </a:p>
        </p:txBody>
      </p:sp>
      <p:sp>
        <p:nvSpPr>
          <p:cNvPr id="71" name="TextBox 61"/>
          <p:cNvSpPr txBox="1">
            <a:spLocks noChangeArrowheads="1"/>
          </p:cNvSpPr>
          <p:nvPr/>
        </p:nvSpPr>
        <p:spPr bwMode="auto">
          <a:xfrm>
            <a:off x="762000" y="2590800"/>
            <a:ext cx="418705" cy="307777"/>
          </a:xfrm>
          <a:prstGeom prst="rect">
            <a:avLst/>
          </a:prstGeom>
          <a:noFill/>
          <a:ln w="9525">
            <a:noFill/>
            <a:miter lim="800000"/>
            <a:headEnd/>
            <a:tailEnd/>
          </a:ln>
        </p:spPr>
        <p:txBody>
          <a:bodyPr wrap="none">
            <a:spAutoFit/>
          </a:bodyPr>
          <a:lstStyle/>
          <a:p>
            <a:pPr algn="ctr" defTabSz="457200"/>
            <a:r>
              <a:rPr lang="sr-Latn-CS" sz="1400" b="1" dirty="0" smtClean="0"/>
              <a:t>T2</a:t>
            </a:r>
            <a:endParaRPr lang="en-US" sz="1400" b="1" dirty="0"/>
          </a:p>
        </p:txBody>
      </p:sp>
      <p:sp>
        <p:nvSpPr>
          <p:cNvPr id="72" name="TextBox 61"/>
          <p:cNvSpPr txBox="1">
            <a:spLocks noChangeArrowheads="1"/>
          </p:cNvSpPr>
          <p:nvPr/>
        </p:nvSpPr>
        <p:spPr bwMode="auto">
          <a:xfrm>
            <a:off x="762000" y="3200400"/>
            <a:ext cx="418705" cy="307777"/>
          </a:xfrm>
          <a:prstGeom prst="rect">
            <a:avLst/>
          </a:prstGeom>
          <a:noFill/>
          <a:ln w="9525">
            <a:noFill/>
            <a:miter lim="800000"/>
            <a:headEnd/>
            <a:tailEnd/>
          </a:ln>
        </p:spPr>
        <p:txBody>
          <a:bodyPr wrap="none">
            <a:spAutoFit/>
          </a:bodyPr>
          <a:lstStyle/>
          <a:p>
            <a:pPr algn="ctr" defTabSz="457200"/>
            <a:r>
              <a:rPr lang="sr-Latn-CS" sz="1400" b="1" dirty="0" smtClean="0"/>
              <a:t>T4</a:t>
            </a:r>
            <a:endParaRPr lang="en-US" sz="1400" b="1" dirty="0"/>
          </a:p>
        </p:txBody>
      </p:sp>
      <p:sp>
        <p:nvSpPr>
          <p:cNvPr id="73" name="TextBox 61"/>
          <p:cNvSpPr txBox="1">
            <a:spLocks noChangeArrowheads="1"/>
          </p:cNvSpPr>
          <p:nvPr/>
        </p:nvSpPr>
        <p:spPr bwMode="auto">
          <a:xfrm>
            <a:off x="762000" y="3733800"/>
            <a:ext cx="418705" cy="307777"/>
          </a:xfrm>
          <a:prstGeom prst="rect">
            <a:avLst/>
          </a:prstGeom>
          <a:noFill/>
          <a:ln w="9525">
            <a:noFill/>
            <a:miter lim="800000"/>
            <a:headEnd/>
            <a:tailEnd/>
          </a:ln>
        </p:spPr>
        <p:txBody>
          <a:bodyPr wrap="none">
            <a:spAutoFit/>
          </a:bodyPr>
          <a:lstStyle/>
          <a:p>
            <a:pPr algn="ctr" defTabSz="457200"/>
            <a:r>
              <a:rPr lang="sr-Latn-CS" sz="1400" b="1" dirty="0" smtClean="0"/>
              <a:t>T3</a:t>
            </a:r>
            <a:endParaRPr lang="en-US" sz="1400" b="1" dirty="0"/>
          </a:p>
        </p:txBody>
      </p:sp>
      <p:cxnSp>
        <p:nvCxnSpPr>
          <p:cNvPr id="75" name="Straight Connector 74"/>
          <p:cNvCxnSpPr/>
          <p:nvPr/>
        </p:nvCxnSpPr>
        <p:spPr>
          <a:xfrm>
            <a:off x="4419600" y="2055812"/>
            <a:ext cx="228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419600" y="28956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419600" y="32004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419600" y="4038600"/>
            <a:ext cx="228600" cy="29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074738" y="2360612"/>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055372" y="2590800"/>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61"/>
          <p:cNvSpPr txBox="1">
            <a:spLocks noChangeArrowheads="1"/>
          </p:cNvSpPr>
          <p:nvPr/>
        </p:nvSpPr>
        <p:spPr bwMode="auto">
          <a:xfrm>
            <a:off x="228600" y="4343400"/>
            <a:ext cx="966931" cy="307777"/>
          </a:xfrm>
          <a:prstGeom prst="rect">
            <a:avLst/>
          </a:prstGeom>
          <a:noFill/>
          <a:ln w="9525">
            <a:noFill/>
            <a:miter lim="800000"/>
            <a:headEnd/>
            <a:tailEnd/>
          </a:ln>
        </p:spPr>
        <p:txBody>
          <a:bodyPr wrap="none">
            <a:spAutoFit/>
          </a:bodyPr>
          <a:lstStyle/>
          <a:p>
            <a:pPr algn="ctr" defTabSz="457200"/>
            <a:r>
              <a:rPr lang="en-US" sz="1400" b="1" dirty="0" err="1" smtClean="0"/>
              <a:t>Uklju</a:t>
            </a:r>
            <a:r>
              <a:rPr lang="x-none" sz="1400" b="1" dirty="0" smtClean="0"/>
              <a:t>č</a:t>
            </a:r>
            <a:r>
              <a:rPr lang="en-US" sz="1400" b="1" dirty="0" err="1" smtClean="0"/>
              <a:t>eni</a:t>
            </a:r>
            <a:endParaRPr lang="en-US" sz="1400" b="1" dirty="0"/>
          </a:p>
        </p:txBody>
      </p:sp>
      <p:grpSp>
        <p:nvGrpSpPr>
          <p:cNvPr id="12" name="Group 11"/>
          <p:cNvGrpSpPr/>
          <p:nvPr/>
        </p:nvGrpSpPr>
        <p:grpSpPr>
          <a:xfrm>
            <a:off x="3046412" y="4868862"/>
            <a:ext cx="304800" cy="609600"/>
            <a:chOff x="1447800" y="4876800"/>
            <a:chExt cx="304800" cy="609600"/>
          </a:xfrm>
        </p:grpSpPr>
        <p:cxnSp>
          <p:nvCxnSpPr>
            <p:cNvPr id="7" name="Straight Connector 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2" name="TextBox 61"/>
          <p:cNvSpPr txBox="1">
            <a:spLocks noChangeArrowheads="1"/>
          </p:cNvSpPr>
          <p:nvPr/>
        </p:nvSpPr>
        <p:spPr bwMode="auto">
          <a:xfrm>
            <a:off x="1256567" y="4343398"/>
            <a:ext cx="611066"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 T4</a:t>
            </a:r>
            <a:endParaRPr lang="en-US" sz="1400" b="1" dirty="0">
              <a:solidFill>
                <a:schemeClr val="tx1"/>
              </a:solidFill>
              <a:latin typeface="Arial Narrow" pitchFamily="34" charset="0"/>
            </a:endParaRPr>
          </a:p>
        </p:txBody>
      </p:sp>
      <p:grpSp>
        <p:nvGrpSpPr>
          <p:cNvPr id="103" name="Group 102"/>
          <p:cNvGrpSpPr/>
          <p:nvPr/>
        </p:nvGrpSpPr>
        <p:grpSpPr>
          <a:xfrm>
            <a:off x="559665" y="4883150"/>
            <a:ext cx="304800" cy="609600"/>
            <a:chOff x="1447800" y="4876800"/>
            <a:chExt cx="304800" cy="609600"/>
          </a:xfrm>
        </p:grpSpPr>
        <p:cxnSp>
          <p:nvCxnSpPr>
            <p:cNvPr id="104" name="Straight Connector 103"/>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9" name="TextBox 61"/>
          <p:cNvSpPr txBox="1">
            <a:spLocks noChangeArrowheads="1"/>
          </p:cNvSpPr>
          <p:nvPr/>
        </p:nvSpPr>
        <p:spPr bwMode="auto">
          <a:xfrm>
            <a:off x="2863117" y="4343400"/>
            <a:ext cx="611065"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T2, T3</a:t>
            </a:r>
            <a:endParaRPr lang="en-US" sz="1400" b="1" dirty="0">
              <a:solidFill>
                <a:schemeClr val="tx1"/>
              </a:solidFill>
              <a:latin typeface="Arial Narrow" pitchFamily="34" charset="0"/>
            </a:endParaRPr>
          </a:p>
        </p:txBody>
      </p:sp>
      <p:grpSp>
        <p:nvGrpSpPr>
          <p:cNvPr id="33" name="Group 32"/>
          <p:cNvGrpSpPr/>
          <p:nvPr/>
        </p:nvGrpSpPr>
        <p:grpSpPr>
          <a:xfrm>
            <a:off x="6019800" y="1337846"/>
            <a:ext cx="2514600" cy="1405354"/>
            <a:chOff x="6553200" y="1295400"/>
            <a:chExt cx="2514600" cy="1405354"/>
          </a:xfrm>
        </p:grpSpPr>
        <p:cxnSp>
          <p:nvCxnSpPr>
            <p:cNvPr id="5" name="Straight Connector 4"/>
            <p:cNvCxnSpPr/>
            <p:nvPr/>
          </p:nvCxnSpPr>
          <p:spPr>
            <a:xfrm>
              <a:off x="6705600" y="13335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705600" y="26289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972697" y="1980803"/>
              <a:ext cx="12954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7963694" y="19804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20000" y="1980406"/>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001000" y="1866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95"/>
            <p:cNvSpPr txBox="1">
              <a:spLocks noChangeArrowheads="1"/>
            </p:cNvSpPr>
            <p:nvPr/>
          </p:nvSpPr>
          <p:spPr bwMode="auto">
            <a:xfrm>
              <a:off x="7239000" y="1485900"/>
              <a:ext cx="528637" cy="371475"/>
            </a:xfrm>
            <a:prstGeom prst="rect">
              <a:avLst/>
            </a:prstGeom>
            <a:noFill/>
            <a:ln w="9525">
              <a:noFill/>
              <a:miter lim="800000"/>
              <a:headEnd/>
              <a:tailEnd/>
            </a:ln>
          </p:spPr>
          <p:txBody>
            <a:bodyPr/>
            <a:lstStyle/>
            <a:p>
              <a:pPr defTabSz="457200"/>
              <a:r>
                <a:rPr lang="sr-Latn-CS" sz="1400" dirty="0">
                  <a:ea typeface="ＭＳ Ｐゴシック" pitchFamily="-107" charset="-128"/>
                </a:rPr>
                <a:t>T</a:t>
              </a:r>
              <a:r>
                <a:rPr lang="en-US" sz="1400" dirty="0">
                  <a:ea typeface="ＭＳ Ｐゴシック" pitchFamily="-107" charset="-128"/>
                </a:rPr>
                <a:t>1</a:t>
              </a:r>
              <a:endParaRPr lang="en-US" sz="1400" b="1" dirty="0">
                <a:ea typeface="ＭＳ Ｐゴシック" pitchFamily="-107" charset="-128"/>
              </a:endParaRPr>
            </a:p>
          </p:txBody>
        </p:sp>
        <p:sp>
          <p:nvSpPr>
            <p:cNvPr id="20" name="Text Box 95"/>
            <p:cNvSpPr txBox="1">
              <a:spLocks noChangeArrowheads="1"/>
            </p:cNvSpPr>
            <p:nvPr/>
          </p:nvSpPr>
          <p:spPr bwMode="auto">
            <a:xfrm>
              <a:off x="7239000" y="2181225"/>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21" name="Text Box 95"/>
            <p:cNvSpPr txBox="1">
              <a:spLocks noChangeArrowheads="1"/>
            </p:cNvSpPr>
            <p:nvPr/>
          </p:nvSpPr>
          <p:spPr bwMode="auto">
            <a:xfrm>
              <a:off x="8539163" y="14859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T3</a:t>
              </a:r>
              <a:endParaRPr lang="en-US" sz="1400" b="1" dirty="0">
                <a:ea typeface="ＭＳ Ｐゴシック" pitchFamily="-107" charset="-128"/>
              </a:endParaRPr>
            </a:p>
          </p:txBody>
        </p:sp>
        <p:sp>
          <p:nvSpPr>
            <p:cNvPr id="22" name="Text Box 95"/>
            <p:cNvSpPr txBox="1">
              <a:spLocks noChangeArrowheads="1"/>
            </p:cNvSpPr>
            <p:nvPr/>
          </p:nvSpPr>
          <p:spPr bwMode="auto">
            <a:xfrm>
              <a:off x="8534400" y="21717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26" name="Text Box 95"/>
            <p:cNvSpPr txBox="1">
              <a:spLocks noChangeArrowheads="1"/>
            </p:cNvSpPr>
            <p:nvPr/>
          </p:nvSpPr>
          <p:spPr bwMode="auto">
            <a:xfrm>
              <a:off x="7797800" y="1758950"/>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129" name="TextBox 61"/>
            <p:cNvSpPr txBox="1">
              <a:spLocks noChangeArrowheads="1"/>
            </p:cNvSpPr>
            <p:nvPr/>
          </p:nvSpPr>
          <p:spPr bwMode="auto">
            <a:xfrm>
              <a:off x="6553200" y="1295400"/>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130" name="TextBox 61"/>
            <p:cNvSpPr txBox="1">
              <a:spLocks noChangeArrowheads="1"/>
            </p:cNvSpPr>
            <p:nvPr/>
          </p:nvSpPr>
          <p:spPr bwMode="auto">
            <a:xfrm>
              <a:off x="6663690" y="2362200"/>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33" name="TextBox 61"/>
            <p:cNvSpPr txBox="1">
              <a:spLocks noChangeArrowheads="1"/>
            </p:cNvSpPr>
            <p:nvPr/>
          </p:nvSpPr>
          <p:spPr bwMode="auto">
            <a:xfrm>
              <a:off x="7971567" y="1597223"/>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grpSp>
      <p:cxnSp>
        <p:nvCxnSpPr>
          <p:cNvPr id="134" name="Straight Connector 133"/>
          <p:cNvCxnSpPr/>
          <p:nvPr/>
        </p:nvCxnSpPr>
        <p:spPr>
          <a:xfrm>
            <a:off x="1076326" y="3496111"/>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066800" y="3718463"/>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1422400" y="4876800"/>
            <a:ext cx="304800" cy="609600"/>
            <a:chOff x="1447800" y="4876800"/>
            <a:chExt cx="304800" cy="609600"/>
          </a:xfrm>
        </p:grpSpPr>
        <p:cxnSp>
          <p:nvCxnSpPr>
            <p:cNvPr id="137" name="Straight Connector 13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1410970" y="4876800"/>
            <a:ext cx="322262" cy="609600"/>
            <a:chOff x="1410970" y="4876800"/>
            <a:chExt cx="322262" cy="609600"/>
          </a:xfrm>
        </p:grpSpPr>
        <p:cxnSp>
          <p:nvCxnSpPr>
            <p:cNvPr id="141" name="Straight Connector 140"/>
            <p:cNvCxnSpPr/>
            <p:nvPr/>
          </p:nvCxnSpPr>
          <p:spPr>
            <a:xfrm flipH="1">
              <a:off x="1410970" y="48768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1718528" y="51816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410970" y="5178424"/>
              <a:ext cx="322262" cy="1588"/>
            </a:xfrm>
            <a:prstGeom prst="line">
              <a:avLst/>
            </a:prstGeom>
            <a:ln w="38100">
              <a:solidFill>
                <a:srgbClr val="C0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sp>
        <p:nvSpPr>
          <p:cNvPr id="144" name="TextBox 61"/>
          <p:cNvSpPr txBox="1">
            <a:spLocks noChangeArrowheads="1"/>
          </p:cNvSpPr>
          <p:nvPr/>
        </p:nvSpPr>
        <p:spPr bwMode="auto">
          <a:xfrm>
            <a:off x="1352680" y="5561111"/>
            <a:ext cx="479618" cy="307777"/>
          </a:xfrm>
          <a:prstGeom prst="rect">
            <a:avLst/>
          </a:prstGeom>
          <a:noFill/>
          <a:ln w="9525">
            <a:noFill/>
            <a:miter lim="800000"/>
            <a:headEnd/>
            <a:tailEnd/>
          </a:ln>
        </p:spPr>
        <p:txBody>
          <a:bodyPr wrap="none">
            <a:spAutoFit/>
          </a:bodyPr>
          <a:lstStyle/>
          <a:p>
            <a:pPr algn="ctr" defTabSz="457200"/>
            <a:r>
              <a:rPr lang="sr-Latn-CS" sz="1400" b="1" dirty="0" smtClean="0">
                <a:solidFill>
                  <a:srgbClr val="C00000"/>
                </a:solidFill>
                <a:latin typeface="Arial Narrow" pitchFamily="34" charset="0"/>
              </a:rPr>
              <a:t>20%</a:t>
            </a:r>
            <a:endParaRPr lang="en-US" sz="1400" b="1" dirty="0">
              <a:solidFill>
                <a:srgbClr val="C00000"/>
              </a:solidFill>
              <a:latin typeface="Arial Narrow" pitchFamily="34" charset="0"/>
            </a:endParaRPr>
          </a:p>
        </p:txBody>
      </p:sp>
      <p:sp>
        <p:nvSpPr>
          <p:cNvPr id="85" name="TextBox 61"/>
          <p:cNvSpPr txBox="1">
            <a:spLocks noChangeArrowheads="1"/>
          </p:cNvSpPr>
          <p:nvPr/>
        </p:nvSpPr>
        <p:spPr bwMode="auto">
          <a:xfrm>
            <a:off x="5434080" y="2971800"/>
            <a:ext cx="3284874" cy="553998"/>
          </a:xfrm>
          <a:prstGeom prst="rect">
            <a:avLst/>
          </a:prstGeom>
          <a:noFill/>
          <a:ln w="9525">
            <a:noFill/>
            <a:miter lim="800000"/>
            <a:headEnd/>
            <a:tailEnd/>
          </a:ln>
        </p:spPr>
        <p:txBody>
          <a:bodyPr wrap="none">
            <a:spAutoFit/>
          </a:bodyPr>
          <a:lstStyle/>
          <a:p>
            <a:pPr defTabSz="457200"/>
            <a:r>
              <a:rPr lang="sr-Latn-CS" sz="1400" dirty="0" smtClean="0"/>
              <a:t>1. AKTIVNI DEO  (uključeni </a:t>
            </a:r>
            <a:r>
              <a:rPr lang="sr-Latn-CS" sz="1400" b="1" dirty="0" smtClean="0"/>
              <a:t>T1</a:t>
            </a:r>
            <a:r>
              <a:rPr lang="sr-Latn-CS" sz="1400" dirty="0" smtClean="0"/>
              <a:t> i </a:t>
            </a:r>
            <a:r>
              <a:rPr lang="sr-Latn-CS" sz="1400" b="1" dirty="0" smtClean="0"/>
              <a:t>T4</a:t>
            </a:r>
            <a:r>
              <a:rPr lang="sr-Latn-CS" sz="1400" dirty="0" smtClean="0"/>
              <a:t>)</a:t>
            </a:r>
          </a:p>
          <a:p>
            <a:pPr defTabSz="457200"/>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a</a:t>
            </a:r>
            <a:r>
              <a:rPr lang="sr-Latn-CS" sz="1600" b="1" dirty="0" smtClean="0">
                <a:solidFill>
                  <a:schemeClr val="tx1"/>
                </a:solidFill>
                <a:latin typeface="Arial" pitchFamily="34" charset="0"/>
                <a:cs typeface="Arial" pitchFamily="34" charset="0"/>
              </a:rPr>
              <a:t> = +V</a:t>
            </a:r>
            <a:r>
              <a:rPr lang="sr-Latn-CS" sz="1600" b="1" baseline="-25000" dirty="0" smtClean="0">
                <a:solidFill>
                  <a:schemeClr val="tx1"/>
                </a:solidFill>
                <a:latin typeface="Arial" pitchFamily="34" charset="0"/>
                <a:cs typeface="Arial" pitchFamily="34" charset="0"/>
              </a:rPr>
              <a:t>dc</a:t>
            </a:r>
            <a:endParaRPr lang="en-US" sz="1600" b="1" baseline="-25000" dirty="0">
              <a:solidFill>
                <a:schemeClr val="tx1"/>
              </a:solidFill>
              <a:latin typeface="Arial" pitchFamily="34" charset="0"/>
              <a:cs typeface="Arial" pitchFamily="34" charset="0"/>
            </a:endParaRPr>
          </a:p>
        </p:txBody>
      </p:sp>
      <p:sp>
        <p:nvSpPr>
          <p:cNvPr id="87" name="TextBox 61"/>
          <p:cNvSpPr txBox="1">
            <a:spLocks noChangeArrowheads="1"/>
          </p:cNvSpPr>
          <p:nvPr/>
        </p:nvSpPr>
        <p:spPr bwMode="auto">
          <a:xfrm>
            <a:off x="5431754" y="3525638"/>
            <a:ext cx="3313728" cy="553998"/>
          </a:xfrm>
          <a:prstGeom prst="rect">
            <a:avLst/>
          </a:prstGeom>
          <a:noFill/>
          <a:ln w="9525">
            <a:noFill/>
            <a:miter lim="800000"/>
            <a:headEnd/>
            <a:tailEnd/>
          </a:ln>
        </p:spPr>
        <p:txBody>
          <a:bodyPr wrap="none">
            <a:spAutoFit/>
          </a:bodyPr>
          <a:lstStyle/>
          <a:p>
            <a:pPr defTabSz="457200"/>
            <a:r>
              <a:rPr lang="sr-Latn-CS" sz="1400" dirty="0" smtClean="0"/>
              <a:t>2. AKTIVNI DEO  (uključeni </a:t>
            </a:r>
            <a:r>
              <a:rPr lang="sr-Latn-CS" sz="1400" b="1" dirty="0" smtClean="0"/>
              <a:t>T2</a:t>
            </a:r>
            <a:r>
              <a:rPr lang="sr-Latn-CS" sz="1400" dirty="0" smtClean="0"/>
              <a:t> i </a:t>
            </a:r>
            <a:r>
              <a:rPr lang="sr-Latn-CS" sz="1400" b="1" dirty="0" smtClean="0"/>
              <a:t>T3</a:t>
            </a:r>
            <a:r>
              <a:rPr lang="sr-Latn-CS" sz="1400" dirty="0" smtClean="0"/>
              <a:t>)</a:t>
            </a:r>
          </a:p>
          <a:p>
            <a:pPr defTabSz="457200"/>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a</a:t>
            </a:r>
            <a:r>
              <a:rPr lang="sr-Latn-CS" sz="1600" b="1" dirty="0" smtClean="0">
                <a:solidFill>
                  <a:schemeClr val="tx1"/>
                </a:solidFill>
                <a:latin typeface="Arial" pitchFamily="34" charset="0"/>
                <a:cs typeface="Arial" pitchFamily="34" charset="0"/>
              </a:rPr>
              <a:t> = </a:t>
            </a:r>
            <a:r>
              <a:rPr lang="sr-Latn-CS" sz="1600" b="1" dirty="0" smtClean="0">
                <a:solidFill>
                  <a:schemeClr val="tx1"/>
                </a:solidFill>
                <a:latin typeface="Arial" pitchFamily="34" charset="0"/>
                <a:cs typeface="Arial" pitchFamily="34" charset="0"/>
                <a:sym typeface="Symbol"/>
              </a:rPr>
              <a:t></a:t>
            </a:r>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dc</a:t>
            </a:r>
            <a:endParaRPr lang="en-US" sz="1600" b="1" baseline="-25000" dirty="0">
              <a:solidFill>
                <a:schemeClr val="tx1"/>
              </a:solidFill>
              <a:latin typeface="Arial" pitchFamily="34" charset="0"/>
              <a:cs typeface="Arial" pitchFamily="34" charset="0"/>
            </a:endParaRPr>
          </a:p>
        </p:txBody>
      </p:sp>
      <p:sp>
        <p:nvSpPr>
          <p:cNvPr id="89" name="TextBox 61"/>
          <p:cNvSpPr txBox="1">
            <a:spLocks noChangeArrowheads="1"/>
          </p:cNvSpPr>
          <p:nvPr/>
        </p:nvSpPr>
        <p:spPr bwMode="auto">
          <a:xfrm>
            <a:off x="4729924" y="5039417"/>
            <a:ext cx="4219862" cy="1323439"/>
          </a:xfrm>
          <a:prstGeom prst="rect">
            <a:avLst/>
          </a:prstGeom>
          <a:noFill/>
          <a:ln w="9525">
            <a:noFill/>
            <a:miter lim="800000"/>
            <a:headEnd/>
            <a:tailEnd/>
          </a:ln>
        </p:spPr>
        <p:txBody>
          <a:bodyPr wrap="square">
            <a:spAutoFit/>
          </a:bodyPr>
          <a:lstStyle/>
          <a:p>
            <a:pPr marL="285750" indent="-285750" defTabSz="457200">
              <a:buFont typeface="Arial" pitchFamily="34" charset="0"/>
              <a:buChar char="•"/>
            </a:pPr>
            <a:r>
              <a:rPr lang="x-none" sz="1600" dirty="0" smtClean="0">
                <a:cs typeface="Arial" pitchFamily="34" charset="0"/>
              </a:rPr>
              <a:t>Brzo </a:t>
            </a:r>
            <a:r>
              <a:rPr lang="x-none" sz="1600" dirty="0">
                <a:cs typeface="Arial" pitchFamily="34" charset="0"/>
              </a:rPr>
              <a:t>opadanje struje </a:t>
            </a:r>
            <a:r>
              <a:rPr lang="x-none" sz="1600" dirty="0" smtClean="0">
                <a:cs typeface="Arial" pitchFamily="34" charset="0"/>
              </a:rPr>
              <a:t>(</a:t>
            </a:r>
            <a:r>
              <a:rPr lang="x-none" sz="1600" i="1" dirty="0" smtClean="0">
                <a:cs typeface="Arial" pitchFamily="34" charset="0"/>
              </a:rPr>
              <a:t>fast </a:t>
            </a:r>
            <a:r>
              <a:rPr lang="x-none" sz="1600" i="1" dirty="0">
                <a:cs typeface="Arial" pitchFamily="34" charset="0"/>
              </a:rPr>
              <a:t>decay</a:t>
            </a:r>
            <a:r>
              <a:rPr lang="x-none" sz="1600" dirty="0">
                <a:cs typeface="Arial" pitchFamily="34" charset="0"/>
              </a:rPr>
              <a:t>)</a:t>
            </a:r>
            <a:endParaRPr lang="sr-Latn-CS" sz="1600" dirty="0">
              <a:cs typeface="Arial" pitchFamily="34" charset="0"/>
            </a:endParaRPr>
          </a:p>
          <a:p>
            <a:pPr marL="285750" indent="-285750" defTabSz="457200">
              <a:buFont typeface="Arial" pitchFamily="34" charset="0"/>
              <a:buChar char="•"/>
            </a:pPr>
            <a:r>
              <a:rPr lang="sr-Latn-CS" sz="1600" dirty="0" smtClean="0"/>
              <a:t>Može se generisati i pozitivan i negativan napon </a:t>
            </a:r>
            <a:r>
              <a:rPr lang="sr-Latn-CS" sz="1600" b="1" dirty="0" smtClean="0">
                <a:solidFill>
                  <a:schemeClr val="tx1"/>
                </a:solidFill>
                <a:latin typeface="Arial" pitchFamily="34" charset="0"/>
                <a:cs typeface="Arial" pitchFamily="34" charset="0"/>
              </a:rPr>
              <a:t>V</a:t>
            </a:r>
            <a:r>
              <a:rPr lang="sr-Latn-CS" sz="1600" b="1" baseline="-25000" dirty="0" smtClean="0">
                <a:solidFill>
                  <a:schemeClr val="tx1"/>
                </a:solidFill>
                <a:latin typeface="Arial" pitchFamily="34" charset="0"/>
                <a:cs typeface="Arial" pitchFamily="34" charset="0"/>
              </a:rPr>
              <a:t>aSR</a:t>
            </a:r>
            <a:endParaRPr lang="sr-Latn-CS" sz="1600" dirty="0" smtClean="0"/>
          </a:p>
          <a:p>
            <a:pPr marL="285750" indent="-285750" defTabSz="457200">
              <a:buFont typeface="Arial" pitchFamily="34" charset="0"/>
              <a:buChar char="•"/>
            </a:pPr>
            <a:r>
              <a:rPr lang="sr-Latn-CS" sz="1600" dirty="0" smtClean="0"/>
              <a:t>Duplo veća talasnost u odnosu na nesimetrično</a:t>
            </a:r>
          </a:p>
        </p:txBody>
      </p:sp>
      <p:sp>
        <p:nvSpPr>
          <p:cNvPr id="90" name="TextBox 61"/>
          <p:cNvSpPr txBox="1">
            <a:spLocks noChangeArrowheads="1"/>
          </p:cNvSpPr>
          <p:nvPr/>
        </p:nvSpPr>
        <p:spPr bwMode="auto">
          <a:xfrm>
            <a:off x="4648200" y="4724400"/>
            <a:ext cx="1906291" cy="307777"/>
          </a:xfrm>
          <a:prstGeom prst="rect">
            <a:avLst/>
          </a:prstGeom>
          <a:noFill/>
          <a:ln w="9525">
            <a:noFill/>
            <a:miter lim="800000"/>
            <a:headEnd/>
            <a:tailEnd/>
          </a:ln>
        </p:spPr>
        <p:txBody>
          <a:bodyPr wrap="none">
            <a:spAutoFit/>
          </a:bodyPr>
          <a:lstStyle/>
          <a:p>
            <a:pPr algn="ctr" defTabSz="457200"/>
            <a:r>
              <a:rPr lang="sr-Latn-CS" sz="1400" b="1" dirty="0" smtClean="0"/>
              <a:t>KARAKTERISTIKE:</a:t>
            </a:r>
            <a:endParaRPr lang="en-US" sz="1400" b="1" dirty="0"/>
          </a:p>
        </p:txBody>
      </p:sp>
      <p:cxnSp>
        <p:nvCxnSpPr>
          <p:cNvPr id="97" name="Straight Connector 96"/>
          <p:cNvCxnSpPr/>
          <p:nvPr/>
        </p:nvCxnSpPr>
        <p:spPr>
          <a:xfrm>
            <a:off x="70866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0772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0866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80772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07" name="TextBox 61"/>
          <p:cNvSpPr txBox="1">
            <a:spLocks noChangeArrowheads="1"/>
          </p:cNvSpPr>
          <p:nvPr/>
        </p:nvSpPr>
        <p:spPr bwMode="auto">
          <a:xfrm>
            <a:off x="5457756" y="4038600"/>
            <a:ext cx="1872692" cy="615553"/>
          </a:xfrm>
          <a:prstGeom prst="rect">
            <a:avLst/>
          </a:prstGeom>
          <a:noFill/>
          <a:ln w="9525">
            <a:noFill/>
            <a:miter lim="800000"/>
            <a:headEnd/>
            <a:tailEnd/>
          </a:ln>
        </p:spPr>
        <p:txBody>
          <a:bodyPr wrap="none">
            <a:spAutoFit/>
          </a:bodyPr>
          <a:lstStyle/>
          <a:p>
            <a:pPr defTabSz="457200"/>
            <a:r>
              <a:rPr lang="sr-Latn-CS" sz="1600" dirty="0" smtClean="0"/>
              <a:t>Srednji napon:</a:t>
            </a:r>
          </a:p>
          <a:p>
            <a:pPr defTabSz="457200"/>
            <a:r>
              <a:rPr lang="sr-Latn-CS" b="1" dirty="0" smtClean="0">
                <a:solidFill>
                  <a:schemeClr val="tx1"/>
                </a:solidFill>
                <a:latin typeface="Arial" pitchFamily="34" charset="0"/>
                <a:cs typeface="Arial" pitchFamily="34" charset="0"/>
              </a:rPr>
              <a:t>V</a:t>
            </a:r>
            <a:r>
              <a:rPr lang="sr-Latn-CS" b="1" baseline="-25000" dirty="0" smtClean="0">
                <a:solidFill>
                  <a:schemeClr val="tx1"/>
                </a:solidFill>
                <a:latin typeface="Arial" pitchFamily="34" charset="0"/>
                <a:cs typeface="Arial" pitchFamily="34" charset="0"/>
              </a:rPr>
              <a:t>aSR</a:t>
            </a:r>
            <a:r>
              <a:rPr lang="sr-Latn-CS" b="1" dirty="0" smtClean="0">
                <a:solidFill>
                  <a:schemeClr val="tx1"/>
                </a:solidFill>
                <a:latin typeface="Arial" pitchFamily="34" charset="0"/>
                <a:cs typeface="Arial" pitchFamily="34" charset="0"/>
              </a:rPr>
              <a:t> = </a:t>
            </a:r>
            <a:r>
              <a:rPr lang="sr-Latn-CS" b="1" dirty="0" smtClean="0">
                <a:solidFill>
                  <a:srgbClr val="0033CC"/>
                </a:solidFill>
                <a:latin typeface="Arial" pitchFamily="34" charset="0"/>
                <a:cs typeface="Arial" pitchFamily="34" charset="0"/>
                <a:sym typeface="Symbol"/>
              </a:rPr>
              <a:t></a:t>
            </a:r>
            <a:r>
              <a:rPr lang="sr-Latn-CS" sz="800" b="1" dirty="0" smtClean="0">
                <a:solidFill>
                  <a:srgbClr val="0033CC"/>
                </a:solidFill>
                <a:latin typeface="Arial" pitchFamily="34" charset="0"/>
                <a:cs typeface="Arial" pitchFamily="34" charset="0"/>
                <a:sym typeface="Symbol"/>
              </a:rPr>
              <a:t> </a:t>
            </a:r>
            <a:r>
              <a:rPr lang="sr-Latn-CS" b="1" dirty="0" smtClean="0">
                <a:solidFill>
                  <a:srgbClr val="0033CC"/>
                </a:solidFill>
                <a:latin typeface="Arial" pitchFamily="34" charset="0"/>
                <a:cs typeface="Arial" pitchFamily="34" charset="0"/>
                <a:sym typeface="Symbol"/>
              </a:rPr>
              <a:t>60%</a:t>
            </a:r>
            <a:r>
              <a:rPr lang="sr-Latn-CS" b="1" dirty="0" smtClean="0">
                <a:solidFill>
                  <a:srgbClr val="0033CC"/>
                </a:solidFill>
                <a:latin typeface="Arial" pitchFamily="34" charset="0"/>
                <a:cs typeface="Arial" pitchFamily="34" charset="0"/>
              </a:rPr>
              <a:t>V</a:t>
            </a:r>
            <a:r>
              <a:rPr lang="sr-Latn-CS" b="1" baseline="-25000" dirty="0" smtClean="0">
                <a:solidFill>
                  <a:srgbClr val="0033CC"/>
                </a:solidFill>
                <a:latin typeface="Arial" pitchFamily="34" charset="0"/>
                <a:cs typeface="Arial" pitchFamily="34" charset="0"/>
              </a:rPr>
              <a:t>dc</a:t>
            </a:r>
            <a:endParaRPr lang="en-US" b="1" baseline="-25000" dirty="0">
              <a:solidFill>
                <a:srgbClr val="0033CC"/>
              </a:solidFill>
              <a:latin typeface="Arial" pitchFamily="34" charset="0"/>
              <a:cs typeface="Arial" pitchFamily="34" charset="0"/>
            </a:endParaRPr>
          </a:p>
        </p:txBody>
      </p:sp>
      <p:grpSp>
        <p:nvGrpSpPr>
          <p:cNvPr id="108" name="Group 107"/>
          <p:cNvGrpSpPr/>
          <p:nvPr/>
        </p:nvGrpSpPr>
        <p:grpSpPr>
          <a:xfrm>
            <a:off x="3051331" y="4876800"/>
            <a:ext cx="313472" cy="609600"/>
            <a:chOff x="2202716" y="4870450"/>
            <a:chExt cx="313472" cy="609600"/>
          </a:xfrm>
        </p:grpSpPr>
        <p:cxnSp>
          <p:nvCxnSpPr>
            <p:cNvPr id="109" name="Straight Connector 108"/>
            <p:cNvCxnSpPr/>
            <p:nvPr/>
          </p:nvCxnSpPr>
          <p:spPr>
            <a:xfrm rot="5400000">
              <a:off x="2362994" y="5022056"/>
              <a:ext cx="304800" cy="15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2051110" y="5326856"/>
              <a:ext cx="304800" cy="15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211388" y="5180012"/>
              <a:ext cx="303212" cy="1588"/>
            </a:xfrm>
            <a:prstGeom prst="line">
              <a:avLst/>
            </a:prstGeom>
            <a:ln w="38100">
              <a:solidFill>
                <a:srgbClr val="0033CC"/>
              </a:solidFill>
              <a:headEnd type="triangl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112" name="TextBox 61"/>
          <p:cNvSpPr txBox="1">
            <a:spLocks noChangeArrowheads="1"/>
          </p:cNvSpPr>
          <p:nvPr/>
        </p:nvSpPr>
        <p:spPr bwMode="auto">
          <a:xfrm>
            <a:off x="2971800" y="5561111"/>
            <a:ext cx="479618" cy="307777"/>
          </a:xfrm>
          <a:prstGeom prst="rect">
            <a:avLst/>
          </a:prstGeom>
          <a:noFill/>
          <a:ln w="9525">
            <a:noFill/>
            <a:miter lim="800000"/>
            <a:headEnd/>
            <a:tailEnd/>
          </a:ln>
        </p:spPr>
        <p:txBody>
          <a:bodyPr wrap="none">
            <a:spAutoFit/>
          </a:bodyPr>
          <a:lstStyle/>
          <a:p>
            <a:pPr algn="ctr" defTabSz="457200"/>
            <a:r>
              <a:rPr lang="sr-Latn-CS" sz="1400" b="1" dirty="0" smtClean="0">
                <a:solidFill>
                  <a:srgbClr val="0033CC"/>
                </a:solidFill>
                <a:latin typeface="Arial Narrow" pitchFamily="34" charset="0"/>
              </a:rPr>
              <a:t>80%</a:t>
            </a:r>
            <a:endParaRPr lang="en-US" sz="1400" b="1" dirty="0">
              <a:solidFill>
                <a:srgbClr val="0033CC"/>
              </a:solidFill>
              <a:latin typeface="Arial Narrow" pitchFamily="34" charset="0"/>
            </a:endParaRPr>
          </a:p>
        </p:txBody>
      </p:sp>
      <p:cxnSp>
        <p:nvCxnSpPr>
          <p:cNvPr id="113" name="Straight Connector 112"/>
          <p:cNvCxnSpPr/>
          <p:nvPr/>
        </p:nvCxnSpPr>
        <p:spPr>
          <a:xfrm rot="5400000">
            <a:off x="1752600" y="2742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5400000">
            <a:off x="4264185" y="274675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1067594" y="274675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a:off x="1067594"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1751806" y="2222877"/>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a:off x="4266406"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434080" y="4057116"/>
            <a:ext cx="1830320" cy="6283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89520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102" grpId="0"/>
      <p:bldP spid="119" grpId="0"/>
      <p:bldP spid="144" grpId="0"/>
      <p:bldP spid="85" grpId="0"/>
      <p:bldP spid="87" grpId="0"/>
      <p:bldP spid="89" grpId="0"/>
      <p:bldP spid="90" grpId="0"/>
      <p:bldP spid="107" grpId="0"/>
      <p:bldP spid="112"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609600" y="2895600"/>
            <a:ext cx="4114800" cy="0"/>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09600" y="2362200"/>
            <a:ext cx="4114800" cy="4762"/>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09600" y="3489761"/>
            <a:ext cx="4114800"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9600" y="4038600"/>
            <a:ext cx="4114800" cy="0"/>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1332705" y="3541712"/>
            <a:ext cx="4343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25</a:t>
            </a:fld>
            <a:endParaRPr lang="en-US"/>
          </a:p>
        </p:txBody>
      </p:sp>
      <p:sp>
        <p:nvSpPr>
          <p:cNvPr id="3" name="TextBox 61"/>
          <p:cNvSpPr txBox="1">
            <a:spLocks noChangeArrowheads="1"/>
          </p:cNvSpPr>
          <p:nvPr/>
        </p:nvSpPr>
        <p:spPr bwMode="auto">
          <a:xfrm>
            <a:off x="1256832" y="228600"/>
            <a:ext cx="6630341" cy="461665"/>
          </a:xfrm>
          <a:prstGeom prst="rect">
            <a:avLst/>
          </a:prstGeom>
          <a:noFill/>
          <a:ln w="9525">
            <a:noFill/>
            <a:miter lim="800000"/>
            <a:headEnd/>
            <a:tailEnd/>
          </a:ln>
        </p:spPr>
        <p:txBody>
          <a:bodyPr wrap="none">
            <a:spAutoFit/>
          </a:bodyPr>
          <a:lstStyle/>
          <a:p>
            <a:pPr algn="ctr" defTabSz="457200"/>
            <a:r>
              <a:rPr lang="sr-Latn-CS" sz="2400" b="1" dirty="0" smtClean="0"/>
              <a:t>Upravljanje četorokvadratnim pretvaračem</a:t>
            </a:r>
            <a:endParaRPr lang="en-US" sz="2400" b="1" dirty="0"/>
          </a:p>
        </p:txBody>
      </p:sp>
      <p:sp>
        <p:nvSpPr>
          <p:cNvPr id="27" name="TextBox 61"/>
          <p:cNvSpPr txBox="1">
            <a:spLocks noChangeArrowheads="1"/>
          </p:cNvSpPr>
          <p:nvPr/>
        </p:nvSpPr>
        <p:spPr bwMode="auto">
          <a:xfrm>
            <a:off x="152400" y="835223"/>
            <a:ext cx="2534669" cy="307777"/>
          </a:xfrm>
          <a:prstGeom prst="rect">
            <a:avLst/>
          </a:prstGeom>
          <a:noFill/>
          <a:ln w="9525">
            <a:noFill/>
            <a:miter lim="800000"/>
            <a:headEnd/>
            <a:tailEnd/>
          </a:ln>
        </p:spPr>
        <p:txBody>
          <a:bodyPr wrap="none">
            <a:spAutoFit/>
          </a:bodyPr>
          <a:lstStyle/>
          <a:p>
            <a:pPr algn="ctr" defTabSz="457200"/>
            <a:r>
              <a:rPr lang="sr-Latn-CS" sz="1400" dirty="0" smtClean="0"/>
              <a:t>SIMETRIČNO (drugi smer) </a:t>
            </a:r>
            <a:endParaRPr lang="en-US" sz="1400" dirty="0"/>
          </a:p>
        </p:txBody>
      </p:sp>
      <p:cxnSp>
        <p:nvCxnSpPr>
          <p:cNvPr id="29" name="Straight Connector 28"/>
          <p:cNvCxnSpPr/>
          <p:nvPr/>
        </p:nvCxnSpPr>
        <p:spPr>
          <a:xfrm rot="5400000">
            <a:off x="-1104900" y="3695700"/>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097088" y="3694112"/>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5" name="TextBox 61"/>
          <p:cNvSpPr txBox="1">
            <a:spLocks noChangeArrowheads="1"/>
          </p:cNvSpPr>
          <p:nvPr/>
        </p:nvSpPr>
        <p:spPr bwMode="auto">
          <a:xfrm>
            <a:off x="266925" y="1295400"/>
            <a:ext cx="1257075" cy="307777"/>
          </a:xfrm>
          <a:prstGeom prst="rect">
            <a:avLst/>
          </a:prstGeom>
          <a:solidFill>
            <a:schemeClr val="bg1"/>
          </a:solidFill>
          <a:ln w="9525">
            <a:noFill/>
            <a:miter lim="800000"/>
            <a:headEnd/>
            <a:tailEnd/>
          </a:ln>
        </p:spPr>
        <p:txBody>
          <a:bodyPr wrap="none">
            <a:spAutoFit/>
          </a:bodyPr>
          <a:lstStyle/>
          <a:p>
            <a:pPr algn="ctr" defTabSz="457200"/>
            <a:r>
              <a:rPr lang="sr-Latn-CS" sz="1400" b="1" dirty="0" smtClean="0"/>
              <a:t>PWM = 70%</a:t>
            </a:r>
            <a:endParaRPr lang="en-US" sz="1400" b="1" dirty="0"/>
          </a:p>
        </p:txBody>
      </p:sp>
      <p:cxnSp>
        <p:nvCxnSpPr>
          <p:cNvPr id="46" name="Straight Connector 45"/>
          <p:cNvCxnSpPr/>
          <p:nvPr/>
        </p:nvCxnSpPr>
        <p:spPr>
          <a:xfrm>
            <a:off x="1219200" y="5943600"/>
            <a:ext cx="3200400" cy="1588"/>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61"/>
          <p:cNvSpPr txBox="1">
            <a:spLocks noChangeArrowheads="1"/>
          </p:cNvSpPr>
          <p:nvPr/>
        </p:nvSpPr>
        <p:spPr bwMode="auto">
          <a:xfrm>
            <a:off x="2514600" y="5943600"/>
            <a:ext cx="655949" cy="307777"/>
          </a:xfrm>
          <a:prstGeom prst="rect">
            <a:avLst/>
          </a:prstGeom>
          <a:noFill/>
          <a:ln w="9525">
            <a:noFill/>
            <a:miter lim="800000"/>
            <a:headEnd/>
            <a:tailEnd/>
          </a:ln>
        </p:spPr>
        <p:txBody>
          <a:bodyPr wrap="none">
            <a:spAutoFit/>
          </a:bodyPr>
          <a:lstStyle/>
          <a:p>
            <a:pPr algn="ctr" defTabSz="457200"/>
            <a:r>
              <a:rPr lang="sr-Latn-CS" sz="1400" b="1" i="1" dirty="0" smtClean="0"/>
              <a:t>T</a:t>
            </a:r>
            <a:r>
              <a:rPr lang="sr-Latn-CS" sz="1400" b="1" i="1" baseline="-25000" dirty="0" smtClean="0"/>
              <a:t>PWM </a:t>
            </a:r>
            <a:endParaRPr lang="en-US" sz="1400" b="1" i="1" baseline="-25000" dirty="0"/>
          </a:p>
        </p:txBody>
      </p:sp>
      <p:cxnSp>
        <p:nvCxnSpPr>
          <p:cNvPr id="37" name="Straight Connector 36"/>
          <p:cNvCxnSpPr/>
          <p:nvPr/>
        </p:nvCxnSpPr>
        <p:spPr>
          <a:xfrm>
            <a:off x="1219200" y="2055812"/>
            <a:ext cx="2287588" cy="154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506788" y="2362200"/>
            <a:ext cx="912812" cy="29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219200" y="2895600"/>
            <a:ext cx="22875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506788" y="2587209"/>
            <a:ext cx="909797" cy="79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219200" y="3184626"/>
            <a:ext cx="22875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3506788" y="3491014"/>
            <a:ext cx="912812" cy="66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3353594" y="333702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1067594" y="333623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4267994" y="333623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219200" y="4022826"/>
            <a:ext cx="22875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3506788" y="3719614"/>
            <a:ext cx="912812" cy="14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3352006" y="387042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1067594" y="386963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267994" y="386963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1"/>
          <p:cNvSpPr txBox="1">
            <a:spLocks noChangeArrowheads="1"/>
          </p:cNvSpPr>
          <p:nvPr/>
        </p:nvSpPr>
        <p:spPr bwMode="auto">
          <a:xfrm>
            <a:off x="762000" y="2057400"/>
            <a:ext cx="418705" cy="307777"/>
          </a:xfrm>
          <a:prstGeom prst="rect">
            <a:avLst/>
          </a:prstGeom>
          <a:noFill/>
          <a:ln w="9525">
            <a:noFill/>
            <a:miter lim="800000"/>
            <a:headEnd/>
            <a:tailEnd/>
          </a:ln>
        </p:spPr>
        <p:txBody>
          <a:bodyPr wrap="none">
            <a:spAutoFit/>
          </a:bodyPr>
          <a:lstStyle/>
          <a:p>
            <a:pPr algn="ctr" defTabSz="457200"/>
            <a:r>
              <a:rPr lang="sr-Latn-CS" sz="1400" b="1" dirty="0" smtClean="0"/>
              <a:t>T1</a:t>
            </a:r>
            <a:endParaRPr lang="en-US" sz="1400" b="1" dirty="0"/>
          </a:p>
        </p:txBody>
      </p:sp>
      <p:sp>
        <p:nvSpPr>
          <p:cNvPr id="71" name="TextBox 61"/>
          <p:cNvSpPr txBox="1">
            <a:spLocks noChangeArrowheads="1"/>
          </p:cNvSpPr>
          <p:nvPr/>
        </p:nvSpPr>
        <p:spPr bwMode="auto">
          <a:xfrm>
            <a:off x="762000" y="2590800"/>
            <a:ext cx="418705" cy="307777"/>
          </a:xfrm>
          <a:prstGeom prst="rect">
            <a:avLst/>
          </a:prstGeom>
          <a:noFill/>
          <a:ln w="9525">
            <a:noFill/>
            <a:miter lim="800000"/>
            <a:headEnd/>
            <a:tailEnd/>
          </a:ln>
        </p:spPr>
        <p:txBody>
          <a:bodyPr wrap="none">
            <a:spAutoFit/>
          </a:bodyPr>
          <a:lstStyle/>
          <a:p>
            <a:pPr algn="ctr" defTabSz="457200"/>
            <a:r>
              <a:rPr lang="sr-Latn-CS" sz="1400" b="1" dirty="0" smtClean="0"/>
              <a:t>T2</a:t>
            </a:r>
            <a:endParaRPr lang="en-US" sz="1400" b="1" dirty="0"/>
          </a:p>
        </p:txBody>
      </p:sp>
      <p:sp>
        <p:nvSpPr>
          <p:cNvPr id="72" name="TextBox 61"/>
          <p:cNvSpPr txBox="1">
            <a:spLocks noChangeArrowheads="1"/>
          </p:cNvSpPr>
          <p:nvPr/>
        </p:nvSpPr>
        <p:spPr bwMode="auto">
          <a:xfrm>
            <a:off x="762000" y="3200400"/>
            <a:ext cx="418705" cy="307777"/>
          </a:xfrm>
          <a:prstGeom prst="rect">
            <a:avLst/>
          </a:prstGeom>
          <a:noFill/>
          <a:ln w="9525">
            <a:noFill/>
            <a:miter lim="800000"/>
            <a:headEnd/>
            <a:tailEnd/>
          </a:ln>
        </p:spPr>
        <p:txBody>
          <a:bodyPr wrap="none">
            <a:spAutoFit/>
          </a:bodyPr>
          <a:lstStyle/>
          <a:p>
            <a:pPr algn="ctr" defTabSz="457200"/>
            <a:r>
              <a:rPr lang="sr-Latn-CS" sz="1400" b="1" dirty="0" smtClean="0"/>
              <a:t>T4</a:t>
            </a:r>
            <a:endParaRPr lang="en-US" sz="1400" b="1" dirty="0"/>
          </a:p>
        </p:txBody>
      </p:sp>
      <p:sp>
        <p:nvSpPr>
          <p:cNvPr id="73" name="TextBox 61"/>
          <p:cNvSpPr txBox="1">
            <a:spLocks noChangeArrowheads="1"/>
          </p:cNvSpPr>
          <p:nvPr/>
        </p:nvSpPr>
        <p:spPr bwMode="auto">
          <a:xfrm>
            <a:off x="762000" y="3733800"/>
            <a:ext cx="418705" cy="307777"/>
          </a:xfrm>
          <a:prstGeom prst="rect">
            <a:avLst/>
          </a:prstGeom>
          <a:noFill/>
          <a:ln w="9525">
            <a:noFill/>
            <a:miter lim="800000"/>
            <a:headEnd/>
            <a:tailEnd/>
          </a:ln>
        </p:spPr>
        <p:txBody>
          <a:bodyPr wrap="none">
            <a:spAutoFit/>
          </a:bodyPr>
          <a:lstStyle/>
          <a:p>
            <a:pPr algn="ctr" defTabSz="457200"/>
            <a:r>
              <a:rPr lang="sr-Latn-CS" sz="1400" b="1" dirty="0" smtClean="0"/>
              <a:t>T3</a:t>
            </a:r>
            <a:endParaRPr lang="en-US" sz="1400" b="1" dirty="0"/>
          </a:p>
        </p:txBody>
      </p:sp>
      <p:cxnSp>
        <p:nvCxnSpPr>
          <p:cNvPr id="75" name="Straight Connector 74"/>
          <p:cNvCxnSpPr/>
          <p:nvPr/>
        </p:nvCxnSpPr>
        <p:spPr>
          <a:xfrm>
            <a:off x="4419600" y="2055812"/>
            <a:ext cx="228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419600" y="28956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419600" y="32004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419600" y="4038600"/>
            <a:ext cx="228600" cy="29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074738" y="2360612"/>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055372" y="2590800"/>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61"/>
          <p:cNvSpPr txBox="1">
            <a:spLocks noChangeArrowheads="1"/>
          </p:cNvSpPr>
          <p:nvPr/>
        </p:nvSpPr>
        <p:spPr bwMode="auto">
          <a:xfrm>
            <a:off x="228600" y="4343400"/>
            <a:ext cx="966931" cy="307777"/>
          </a:xfrm>
          <a:prstGeom prst="rect">
            <a:avLst/>
          </a:prstGeom>
          <a:noFill/>
          <a:ln w="9525">
            <a:noFill/>
            <a:miter lim="800000"/>
            <a:headEnd/>
            <a:tailEnd/>
          </a:ln>
        </p:spPr>
        <p:txBody>
          <a:bodyPr wrap="none">
            <a:spAutoFit/>
          </a:bodyPr>
          <a:lstStyle/>
          <a:p>
            <a:pPr algn="ctr" defTabSz="457200"/>
            <a:r>
              <a:rPr lang="en-US" sz="1400" b="1" dirty="0" err="1" smtClean="0"/>
              <a:t>Uklju</a:t>
            </a:r>
            <a:r>
              <a:rPr lang="x-none" sz="1400" b="1" dirty="0" smtClean="0"/>
              <a:t>č</a:t>
            </a:r>
            <a:r>
              <a:rPr lang="en-US" sz="1400" b="1" dirty="0" err="1" smtClean="0"/>
              <a:t>eni</a:t>
            </a:r>
            <a:endParaRPr lang="en-US" sz="1400" b="1" dirty="0"/>
          </a:p>
        </p:txBody>
      </p:sp>
      <p:grpSp>
        <p:nvGrpSpPr>
          <p:cNvPr id="12" name="Group 11"/>
          <p:cNvGrpSpPr/>
          <p:nvPr/>
        </p:nvGrpSpPr>
        <p:grpSpPr>
          <a:xfrm>
            <a:off x="3808412" y="4868862"/>
            <a:ext cx="304800" cy="609600"/>
            <a:chOff x="1447800" y="4876800"/>
            <a:chExt cx="304800" cy="609600"/>
          </a:xfrm>
        </p:grpSpPr>
        <p:cxnSp>
          <p:nvCxnSpPr>
            <p:cNvPr id="7" name="Straight Connector 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2" name="TextBox 61"/>
          <p:cNvSpPr txBox="1">
            <a:spLocks noChangeArrowheads="1"/>
          </p:cNvSpPr>
          <p:nvPr/>
        </p:nvSpPr>
        <p:spPr bwMode="auto">
          <a:xfrm>
            <a:off x="2055934" y="4343398"/>
            <a:ext cx="611066"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 T4</a:t>
            </a:r>
            <a:endParaRPr lang="en-US" sz="1400" b="1" dirty="0">
              <a:solidFill>
                <a:schemeClr val="tx1"/>
              </a:solidFill>
              <a:latin typeface="Arial Narrow" pitchFamily="34" charset="0"/>
            </a:endParaRPr>
          </a:p>
        </p:txBody>
      </p:sp>
      <p:grpSp>
        <p:nvGrpSpPr>
          <p:cNvPr id="103" name="Group 102"/>
          <p:cNvGrpSpPr/>
          <p:nvPr/>
        </p:nvGrpSpPr>
        <p:grpSpPr>
          <a:xfrm>
            <a:off x="559665" y="4883150"/>
            <a:ext cx="304800" cy="609600"/>
            <a:chOff x="1447800" y="4876800"/>
            <a:chExt cx="304800" cy="609600"/>
          </a:xfrm>
        </p:grpSpPr>
        <p:cxnSp>
          <p:nvCxnSpPr>
            <p:cNvPr id="104" name="Straight Connector 103"/>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9" name="TextBox 61"/>
          <p:cNvSpPr txBox="1">
            <a:spLocks noChangeArrowheads="1"/>
          </p:cNvSpPr>
          <p:nvPr/>
        </p:nvSpPr>
        <p:spPr bwMode="auto">
          <a:xfrm>
            <a:off x="3656135" y="4343400"/>
            <a:ext cx="611065"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T2, T3</a:t>
            </a:r>
            <a:endParaRPr lang="en-US" sz="1400" b="1" dirty="0">
              <a:solidFill>
                <a:schemeClr val="tx1"/>
              </a:solidFill>
              <a:latin typeface="Arial Narrow" pitchFamily="34" charset="0"/>
            </a:endParaRPr>
          </a:p>
        </p:txBody>
      </p:sp>
      <p:grpSp>
        <p:nvGrpSpPr>
          <p:cNvPr id="33" name="Group 32"/>
          <p:cNvGrpSpPr/>
          <p:nvPr/>
        </p:nvGrpSpPr>
        <p:grpSpPr>
          <a:xfrm>
            <a:off x="6019800" y="1337846"/>
            <a:ext cx="2514600" cy="1405354"/>
            <a:chOff x="6553200" y="1295400"/>
            <a:chExt cx="2514600" cy="1405354"/>
          </a:xfrm>
        </p:grpSpPr>
        <p:cxnSp>
          <p:nvCxnSpPr>
            <p:cNvPr id="5" name="Straight Connector 4"/>
            <p:cNvCxnSpPr/>
            <p:nvPr/>
          </p:nvCxnSpPr>
          <p:spPr>
            <a:xfrm>
              <a:off x="6705600" y="13335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705600" y="26289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972697" y="1980803"/>
              <a:ext cx="12954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7963694" y="19804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20000" y="1980406"/>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001000" y="1866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95"/>
            <p:cNvSpPr txBox="1">
              <a:spLocks noChangeArrowheads="1"/>
            </p:cNvSpPr>
            <p:nvPr/>
          </p:nvSpPr>
          <p:spPr bwMode="auto">
            <a:xfrm>
              <a:off x="7239000" y="1485900"/>
              <a:ext cx="528637" cy="371475"/>
            </a:xfrm>
            <a:prstGeom prst="rect">
              <a:avLst/>
            </a:prstGeom>
            <a:noFill/>
            <a:ln w="9525">
              <a:noFill/>
              <a:miter lim="800000"/>
              <a:headEnd/>
              <a:tailEnd/>
            </a:ln>
          </p:spPr>
          <p:txBody>
            <a:bodyPr/>
            <a:lstStyle/>
            <a:p>
              <a:pPr defTabSz="457200"/>
              <a:r>
                <a:rPr lang="sr-Latn-CS" sz="1400" dirty="0">
                  <a:ea typeface="ＭＳ Ｐゴシック" pitchFamily="-107" charset="-128"/>
                </a:rPr>
                <a:t>T</a:t>
              </a:r>
              <a:r>
                <a:rPr lang="en-US" sz="1400" dirty="0">
                  <a:ea typeface="ＭＳ Ｐゴシック" pitchFamily="-107" charset="-128"/>
                </a:rPr>
                <a:t>1</a:t>
              </a:r>
              <a:endParaRPr lang="en-US" sz="1400" b="1" dirty="0">
                <a:ea typeface="ＭＳ Ｐゴシック" pitchFamily="-107" charset="-128"/>
              </a:endParaRPr>
            </a:p>
          </p:txBody>
        </p:sp>
        <p:sp>
          <p:nvSpPr>
            <p:cNvPr id="20" name="Text Box 95"/>
            <p:cNvSpPr txBox="1">
              <a:spLocks noChangeArrowheads="1"/>
            </p:cNvSpPr>
            <p:nvPr/>
          </p:nvSpPr>
          <p:spPr bwMode="auto">
            <a:xfrm>
              <a:off x="7239000" y="2181225"/>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21" name="Text Box 95"/>
            <p:cNvSpPr txBox="1">
              <a:spLocks noChangeArrowheads="1"/>
            </p:cNvSpPr>
            <p:nvPr/>
          </p:nvSpPr>
          <p:spPr bwMode="auto">
            <a:xfrm>
              <a:off x="8539163" y="14859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T3</a:t>
              </a:r>
              <a:endParaRPr lang="en-US" sz="1400" b="1" dirty="0">
                <a:ea typeface="ＭＳ Ｐゴシック" pitchFamily="-107" charset="-128"/>
              </a:endParaRPr>
            </a:p>
          </p:txBody>
        </p:sp>
        <p:sp>
          <p:nvSpPr>
            <p:cNvPr id="22" name="Text Box 95"/>
            <p:cNvSpPr txBox="1">
              <a:spLocks noChangeArrowheads="1"/>
            </p:cNvSpPr>
            <p:nvPr/>
          </p:nvSpPr>
          <p:spPr bwMode="auto">
            <a:xfrm>
              <a:off x="8534400" y="21717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26" name="Text Box 95"/>
            <p:cNvSpPr txBox="1">
              <a:spLocks noChangeArrowheads="1"/>
            </p:cNvSpPr>
            <p:nvPr/>
          </p:nvSpPr>
          <p:spPr bwMode="auto">
            <a:xfrm>
              <a:off x="7797800" y="1758950"/>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129" name="TextBox 61"/>
            <p:cNvSpPr txBox="1">
              <a:spLocks noChangeArrowheads="1"/>
            </p:cNvSpPr>
            <p:nvPr/>
          </p:nvSpPr>
          <p:spPr bwMode="auto">
            <a:xfrm>
              <a:off x="6553200" y="1295400"/>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130" name="TextBox 61"/>
            <p:cNvSpPr txBox="1">
              <a:spLocks noChangeArrowheads="1"/>
            </p:cNvSpPr>
            <p:nvPr/>
          </p:nvSpPr>
          <p:spPr bwMode="auto">
            <a:xfrm>
              <a:off x="6663690" y="2362200"/>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33" name="TextBox 61"/>
            <p:cNvSpPr txBox="1">
              <a:spLocks noChangeArrowheads="1"/>
            </p:cNvSpPr>
            <p:nvPr/>
          </p:nvSpPr>
          <p:spPr bwMode="auto">
            <a:xfrm>
              <a:off x="7971567" y="1597223"/>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grpSp>
      <p:cxnSp>
        <p:nvCxnSpPr>
          <p:cNvPr id="134" name="Straight Connector 133"/>
          <p:cNvCxnSpPr/>
          <p:nvPr/>
        </p:nvCxnSpPr>
        <p:spPr>
          <a:xfrm>
            <a:off x="1076326" y="3496111"/>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066800" y="3718463"/>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2221767" y="4876800"/>
            <a:ext cx="304800" cy="609600"/>
            <a:chOff x="1447800" y="4876800"/>
            <a:chExt cx="304800" cy="609600"/>
          </a:xfrm>
        </p:grpSpPr>
        <p:cxnSp>
          <p:nvCxnSpPr>
            <p:cNvPr id="137" name="Straight Connector 13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2210337" y="4876800"/>
            <a:ext cx="322262" cy="609600"/>
            <a:chOff x="1410970" y="4876800"/>
            <a:chExt cx="322262" cy="609600"/>
          </a:xfrm>
        </p:grpSpPr>
        <p:cxnSp>
          <p:nvCxnSpPr>
            <p:cNvPr id="141" name="Straight Connector 140"/>
            <p:cNvCxnSpPr/>
            <p:nvPr/>
          </p:nvCxnSpPr>
          <p:spPr>
            <a:xfrm flipH="1">
              <a:off x="1410970" y="48768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1718528" y="51816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410970" y="5178424"/>
              <a:ext cx="322262" cy="1588"/>
            </a:xfrm>
            <a:prstGeom prst="line">
              <a:avLst/>
            </a:prstGeom>
            <a:ln w="38100">
              <a:solidFill>
                <a:srgbClr val="C0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sp>
        <p:nvSpPr>
          <p:cNvPr id="144" name="TextBox 61"/>
          <p:cNvSpPr txBox="1">
            <a:spLocks noChangeArrowheads="1"/>
          </p:cNvSpPr>
          <p:nvPr/>
        </p:nvSpPr>
        <p:spPr bwMode="auto">
          <a:xfrm>
            <a:off x="2152047" y="5561111"/>
            <a:ext cx="479618" cy="307777"/>
          </a:xfrm>
          <a:prstGeom prst="rect">
            <a:avLst/>
          </a:prstGeom>
          <a:noFill/>
          <a:ln w="9525">
            <a:noFill/>
            <a:miter lim="800000"/>
            <a:headEnd/>
            <a:tailEnd/>
          </a:ln>
        </p:spPr>
        <p:txBody>
          <a:bodyPr wrap="none">
            <a:spAutoFit/>
          </a:bodyPr>
          <a:lstStyle/>
          <a:p>
            <a:pPr algn="ctr" defTabSz="457200"/>
            <a:r>
              <a:rPr lang="sr-Latn-CS" sz="1400" b="1" dirty="0" smtClean="0">
                <a:solidFill>
                  <a:srgbClr val="C00000"/>
                </a:solidFill>
                <a:latin typeface="Arial Narrow" pitchFamily="34" charset="0"/>
              </a:rPr>
              <a:t>70%</a:t>
            </a:r>
            <a:endParaRPr lang="en-US" sz="1400" b="1" dirty="0">
              <a:solidFill>
                <a:srgbClr val="C00000"/>
              </a:solidFill>
              <a:latin typeface="Arial Narrow" pitchFamily="34" charset="0"/>
            </a:endParaRPr>
          </a:p>
        </p:txBody>
      </p:sp>
      <p:cxnSp>
        <p:nvCxnSpPr>
          <p:cNvPr id="97" name="Straight Connector 96"/>
          <p:cNvCxnSpPr/>
          <p:nvPr/>
        </p:nvCxnSpPr>
        <p:spPr>
          <a:xfrm>
            <a:off x="70866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0772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0866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80772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07" name="TextBox 61"/>
          <p:cNvSpPr txBox="1">
            <a:spLocks noChangeArrowheads="1"/>
          </p:cNvSpPr>
          <p:nvPr/>
        </p:nvSpPr>
        <p:spPr bwMode="auto">
          <a:xfrm>
            <a:off x="5457756" y="2889647"/>
            <a:ext cx="1816588" cy="615553"/>
          </a:xfrm>
          <a:prstGeom prst="rect">
            <a:avLst/>
          </a:prstGeom>
          <a:noFill/>
          <a:ln w="9525">
            <a:noFill/>
            <a:miter lim="800000"/>
            <a:headEnd/>
            <a:tailEnd/>
          </a:ln>
        </p:spPr>
        <p:txBody>
          <a:bodyPr wrap="none">
            <a:spAutoFit/>
          </a:bodyPr>
          <a:lstStyle/>
          <a:p>
            <a:pPr defTabSz="457200"/>
            <a:r>
              <a:rPr lang="sr-Latn-CS" sz="1600" dirty="0" smtClean="0"/>
              <a:t>Srednji napon:</a:t>
            </a:r>
          </a:p>
          <a:p>
            <a:pPr defTabSz="457200"/>
            <a:r>
              <a:rPr lang="sr-Latn-CS" b="1" dirty="0" smtClean="0">
                <a:solidFill>
                  <a:schemeClr val="tx1"/>
                </a:solidFill>
                <a:latin typeface="Arial" pitchFamily="34" charset="0"/>
                <a:cs typeface="Arial" pitchFamily="34" charset="0"/>
              </a:rPr>
              <a:t>V</a:t>
            </a:r>
            <a:r>
              <a:rPr lang="sr-Latn-CS" b="1" baseline="-25000" dirty="0" smtClean="0">
                <a:solidFill>
                  <a:schemeClr val="tx1"/>
                </a:solidFill>
                <a:latin typeface="Arial" pitchFamily="34" charset="0"/>
                <a:cs typeface="Arial" pitchFamily="34" charset="0"/>
              </a:rPr>
              <a:t>aSR</a:t>
            </a:r>
            <a:r>
              <a:rPr lang="sr-Latn-CS" b="1" dirty="0" smtClean="0">
                <a:solidFill>
                  <a:schemeClr val="tx1"/>
                </a:solidFill>
                <a:latin typeface="Arial" pitchFamily="34" charset="0"/>
                <a:cs typeface="Arial" pitchFamily="34" charset="0"/>
              </a:rPr>
              <a:t> = </a:t>
            </a:r>
            <a:r>
              <a:rPr lang="sr-Latn-CS" b="1" dirty="0" smtClean="0">
                <a:solidFill>
                  <a:srgbClr val="C00000"/>
                </a:solidFill>
                <a:latin typeface="Arial" pitchFamily="34" charset="0"/>
                <a:cs typeface="Arial" pitchFamily="34" charset="0"/>
                <a:sym typeface="Symbol"/>
              </a:rPr>
              <a:t>+40%</a:t>
            </a:r>
            <a:r>
              <a:rPr lang="sr-Latn-CS" b="1" dirty="0" smtClean="0">
                <a:solidFill>
                  <a:srgbClr val="C00000"/>
                </a:solidFill>
                <a:latin typeface="Arial" pitchFamily="34" charset="0"/>
                <a:cs typeface="Arial" pitchFamily="34" charset="0"/>
              </a:rPr>
              <a:t>V</a:t>
            </a:r>
            <a:r>
              <a:rPr lang="sr-Latn-CS" b="1" baseline="-25000" dirty="0" smtClean="0">
                <a:solidFill>
                  <a:srgbClr val="C00000"/>
                </a:solidFill>
                <a:latin typeface="Arial" pitchFamily="34" charset="0"/>
                <a:cs typeface="Arial" pitchFamily="34" charset="0"/>
              </a:rPr>
              <a:t>dc</a:t>
            </a:r>
            <a:endParaRPr lang="en-US" b="1" baseline="-25000" dirty="0">
              <a:solidFill>
                <a:srgbClr val="C00000"/>
              </a:solidFill>
              <a:latin typeface="Arial" pitchFamily="34" charset="0"/>
              <a:cs typeface="Arial" pitchFamily="34" charset="0"/>
            </a:endParaRPr>
          </a:p>
        </p:txBody>
      </p:sp>
      <p:grpSp>
        <p:nvGrpSpPr>
          <p:cNvPr id="108" name="Group 107"/>
          <p:cNvGrpSpPr/>
          <p:nvPr/>
        </p:nvGrpSpPr>
        <p:grpSpPr>
          <a:xfrm>
            <a:off x="3813331" y="4876800"/>
            <a:ext cx="313472" cy="609600"/>
            <a:chOff x="2202716" y="4870450"/>
            <a:chExt cx="313472" cy="609600"/>
          </a:xfrm>
        </p:grpSpPr>
        <p:cxnSp>
          <p:nvCxnSpPr>
            <p:cNvPr id="109" name="Straight Connector 108"/>
            <p:cNvCxnSpPr/>
            <p:nvPr/>
          </p:nvCxnSpPr>
          <p:spPr>
            <a:xfrm rot="5400000">
              <a:off x="2362994" y="5022056"/>
              <a:ext cx="304800" cy="15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2051110" y="5326856"/>
              <a:ext cx="304800" cy="15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211388" y="5180012"/>
              <a:ext cx="303212" cy="1588"/>
            </a:xfrm>
            <a:prstGeom prst="line">
              <a:avLst/>
            </a:prstGeom>
            <a:ln w="38100">
              <a:solidFill>
                <a:srgbClr val="0033CC"/>
              </a:solidFill>
              <a:headEnd type="triangl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112" name="TextBox 61"/>
          <p:cNvSpPr txBox="1">
            <a:spLocks noChangeArrowheads="1"/>
          </p:cNvSpPr>
          <p:nvPr/>
        </p:nvSpPr>
        <p:spPr bwMode="auto">
          <a:xfrm>
            <a:off x="3733800" y="5561111"/>
            <a:ext cx="479618" cy="307777"/>
          </a:xfrm>
          <a:prstGeom prst="rect">
            <a:avLst/>
          </a:prstGeom>
          <a:noFill/>
          <a:ln w="9525">
            <a:noFill/>
            <a:miter lim="800000"/>
            <a:headEnd/>
            <a:tailEnd/>
          </a:ln>
        </p:spPr>
        <p:txBody>
          <a:bodyPr wrap="none">
            <a:spAutoFit/>
          </a:bodyPr>
          <a:lstStyle/>
          <a:p>
            <a:pPr algn="ctr" defTabSz="457200"/>
            <a:r>
              <a:rPr lang="sr-Latn-CS" sz="1400" b="1" dirty="0" smtClean="0">
                <a:solidFill>
                  <a:srgbClr val="0033CC"/>
                </a:solidFill>
                <a:latin typeface="Arial Narrow" pitchFamily="34" charset="0"/>
              </a:rPr>
              <a:t>30%</a:t>
            </a:r>
            <a:endParaRPr lang="en-US" sz="1400" b="1" dirty="0">
              <a:solidFill>
                <a:srgbClr val="0033CC"/>
              </a:solidFill>
              <a:latin typeface="Arial Narrow" pitchFamily="34" charset="0"/>
            </a:endParaRPr>
          </a:p>
        </p:txBody>
      </p:sp>
      <p:cxnSp>
        <p:nvCxnSpPr>
          <p:cNvPr id="113" name="Straight Connector 112"/>
          <p:cNvCxnSpPr/>
          <p:nvPr/>
        </p:nvCxnSpPr>
        <p:spPr>
          <a:xfrm rot="5400000">
            <a:off x="3352006" y="27424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5400000">
            <a:off x="4264185" y="274675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1067594" y="2746752"/>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a:off x="1067594"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3353594" y="2222877"/>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a:off x="4266406" y="2209006"/>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5434080" y="2895600"/>
            <a:ext cx="1830320" cy="6283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p:cNvGrpSpPr/>
          <p:nvPr/>
        </p:nvGrpSpPr>
        <p:grpSpPr>
          <a:xfrm>
            <a:off x="5029200" y="3611880"/>
            <a:ext cx="3357563" cy="2712720"/>
            <a:chOff x="4948237" y="3992880"/>
            <a:chExt cx="3357563" cy="2712720"/>
          </a:xfrm>
        </p:grpSpPr>
        <p:cxnSp>
          <p:nvCxnSpPr>
            <p:cNvPr id="123" name="Straight Connector 122"/>
            <p:cNvCxnSpPr/>
            <p:nvPr/>
          </p:nvCxnSpPr>
          <p:spPr>
            <a:xfrm flipV="1">
              <a:off x="5181600" y="5486400"/>
              <a:ext cx="2933700" cy="10060"/>
            </a:xfrm>
            <a:prstGeom prst="line">
              <a:avLst/>
            </a:prstGeom>
            <a:ln>
              <a:headEnd type="none"/>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V="1">
              <a:off x="5410200" y="4267200"/>
              <a:ext cx="0" cy="2438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5" name="TextBox 61"/>
            <p:cNvSpPr txBox="1">
              <a:spLocks noChangeArrowheads="1"/>
            </p:cNvSpPr>
            <p:nvPr/>
          </p:nvSpPr>
          <p:spPr bwMode="auto">
            <a:xfrm>
              <a:off x="7811755" y="5219461"/>
              <a:ext cx="494045" cy="276999"/>
            </a:xfrm>
            <a:prstGeom prst="rect">
              <a:avLst/>
            </a:prstGeom>
            <a:noFill/>
            <a:ln w="9525">
              <a:noFill/>
              <a:miter lim="800000"/>
              <a:headEnd/>
              <a:tailEnd/>
            </a:ln>
          </p:spPr>
          <p:txBody>
            <a:bodyPr wrap="none">
              <a:spAutoFit/>
            </a:bodyPr>
            <a:lstStyle/>
            <a:p>
              <a:pPr algn="ctr" defTabSz="457200"/>
              <a:r>
                <a:rPr lang="sr-Latn-CS" sz="1200" b="1" i="1" dirty="0" smtClean="0">
                  <a:solidFill>
                    <a:srgbClr val="0066CC"/>
                  </a:solidFill>
                  <a:latin typeface="Arial Narrow" pitchFamily="34" charset="0"/>
                </a:rPr>
                <a:t>PWM</a:t>
              </a:r>
              <a:endParaRPr lang="en-US" sz="1200" b="1" i="1" dirty="0">
                <a:solidFill>
                  <a:srgbClr val="0066CC"/>
                </a:solidFill>
                <a:latin typeface="Arial Narrow" pitchFamily="34" charset="0"/>
              </a:endParaRPr>
            </a:p>
          </p:txBody>
        </p:sp>
        <p:sp>
          <p:nvSpPr>
            <p:cNvPr id="126" name="TextBox 61"/>
            <p:cNvSpPr txBox="1">
              <a:spLocks noChangeArrowheads="1"/>
            </p:cNvSpPr>
            <p:nvPr/>
          </p:nvSpPr>
          <p:spPr bwMode="auto">
            <a:xfrm>
              <a:off x="6209093" y="5240179"/>
              <a:ext cx="393056" cy="246221"/>
            </a:xfrm>
            <a:prstGeom prst="rect">
              <a:avLst/>
            </a:prstGeom>
            <a:noFill/>
            <a:ln w="9525">
              <a:noFill/>
              <a:miter lim="800000"/>
              <a:headEnd/>
              <a:tailEnd/>
            </a:ln>
          </p:spPr>
          <p:txBody>
            <a:bodyPr wrap="none">
              <a:spAutoFit/>
            </a:bodyPr>
            <a:lstStyle/>
            <a:p>
              <a:pPr algn="ctr" defTabSz="457200"/>
              <a:r>
                <a:rPr lang="sr-Latn-CS" sz="1000" b="1" dirty="0" smtClean="0">
                  <a:solidFill>
                    <a:srgbClr val="0066CC"/>
                  </a:solidFill>
                  <a:latin typeface="Arial Narrow" pitchFamily="34" charset="0"/>
                </a:rPr>
                <a:t>50%</a:t>
              </a:r>
              <a:endParaRPr lang="en-US" sz="1000" b="1" dirty="0">
                <a:solidFill>
                  <a:srgbClr val="0066CC"/>
                </a:solidFill>
                <a:latin typeface="Arial Narrow" pitchFamily="34" charset="0"/>
              </a:endParaRPr>
            </a:p>
          </p:txBody>
        </p:sp>
        <p:cxnSp>
          <p:nvCxnSpPr>
            <p:cNvPr id="127" name="Straight Connector 126"/>
            <p:cNvCxnSpPr/>
            <p:nvPr/>
          </p:nvCxnSpPr>
          <p:spPr>
            <a:xfrm>
              <a:off x="7543800" y="4228703"/>
              <a:ext cx="0" cy="1262677"/>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32" idx="0"/>
              <a:endCxn id="132" idx="0"/>
            </p:cNvCxnSpPr>
            <p:nvPr/>
          </p:nvCxnSpPr>
          <p:spPr>
            <a:xfrm>
              <a:off x="7589877" y="54864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77000" y="5496460"/>
              <a:ext cx="1066800" cy="0"/>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sp>
          <p:nvSpPr>
            <p:cNvPr id="132" name="TextBox 61"/>
            <p:cNvSpPr txBox="1">
              <a:spLocks noChangeArrowheads="1"/>
            </p:cNvSpPr>
            <p:nvPr/>
          </p:nvSpPr>
          <p:spPr bwMode="auto">
            <a:xfrm>
              <a:off x="7364495" y="5486400"/>
              <a:ext cx="450764" cy="246221"/>
            </a:xfrm>
            <a:prstGeom prst="rect">
              <a:avLst/>
            </a:prstGeom>
            <a:noFill/>
            <a:ln w="9525">
              <a:noFill/>
              <a:miter lim="800000"/>
              <a:headEnd/>
              <a:tailEnd/>
            </a:ln>
          </p:spPr>
          <p:txBody>
            <a:bodyPr wrap="none">
              <a:spAutoFit/>
            </a:bodyPr>
            <a:lstStyle/>
            <a:p>
              <a:pPr algn="ctr" defTabSz="457200"/>
              <a:r>
                <a:rPr lang="sr-Latn-CS" sz="1000" b="1" dirty="0" smtClean="0">
                  <a:solidFill>
                    <a:srgbClr val="0066CC"/>
                  </a:solidFill>
                  <a:latin typeface="Arial Narrow" pitchFamily="34" charset="0"/>
                </a:rPr>
                <a:t>100%</a:t>
              </a:r>
              <a:endParaRPr lang="en-US" sz="1000" b="1" dirty="0">
                <a:solidFill>
                  <a:srgbClr val="0066CC"/>
                </a:solidFill>
                <a:latin typeface="Arial Narrow" pitchFamily="34" charset="0"/>
              </a:endParaRPr>
            </a:p>
          </p:txBody>
        </p:sp>
        <p:cxnSp>
          <p:nvCxnSpPr>
            <p:cNvPr id="145" name="Straight Connector 144"/>
            <p:cNvCxnSpPr/>
            <p:nvPr/>
          </p:nvCxnSpPr>
          <p:spPr>
            <a:xfrm flipV="1">
              <a:off x="5416883" y="4497288"/>
              <a:ext cx="2123575" cy="19895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5400000">
              <a:off x="6496248" y="3296940"/>
              <a:ext cx="0" cy="2400697"/>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5410200" y="5495666"/>
              <a:ext cx="1066800" cy="0"/>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sp>
          <p:nvSpPr>
            <p:cNvPr id="148" name="TextBox 61"/>
            <p:cNvSpPr txBox="1">
              <a:spLocks noChangeArrowheads="1"/>
            </p:cNvSpPr>
            <p:nvPr/>
          </p:nvSpPr>
          <p:spPr bwMode="auto">
            <a:xfrm>
              <a:off x="5238468" y="3992880"/>
              <a:ext cx="463333" cy="307777"/>
            </a:xfrm>
            <a:prstGeom prst="rect">
              <a:avLst/>
            </a:prstGeom>
            <a:noFill/>
            <a:ln w="9525">
              <a:noFill/>
              <a:miter lim="800000"/>
              <a:headEnd/>
              <a:tailEnd/>
            </a:ln>
          </p:spPr>
          <p:txBody>
            <a:bodyPr wrap="none">
              <a:spAutoFit/>
            </a:bodyPr>
            <a:lstStyle/>
            <a:p>
              <a:pPr algn="ctr" defTabSz="457200"/>
              <a:r>
                <a:rPr lang="sr-Latn-CS" sz="1400" b="1" i="1" dirty="0" smtClean="0">
                  <a:solidFill>
                    <a:srgbClr val="0066CC"/>
                  </a:solidFill>
                  <a:latin typeface="Arial Narrow" pitchFamily="34" charset="0"/>
                </a:rPr>
                <a:t>V</a:t>
              </a:r>
              <a:r>
                <a:rPr lang="sr-Latn-CS" sz="1400" b="1" i="1" baseline="-25000" dirty="0" smtClean="0">
                  <a:solidFill>
                    <a:srgbClr val="0066CC"/>
                  </a:solidFill>
                  <a:latin typeface="Arial Narrow" pitchFamily="34" charset="0"/>
                </a:rPr>
                <a:t>aSR</a:t>
              </a:r>
              <a:endParaRPr lang="en-US" sz="1400" b="1" i="1" baseline="-25000" dirty="0">
                <a:solidFill>
                  <a:srgbClr val="0066CC"/>
                </a:solidFill>
                <a:latin typeface="Arial Narrow" pitchFamily="34" charset="0"/>
              </a:endParaRPr>
            </a:p>
          </p:txBody>
        </p:sp>
        <p:sp>
          <p:nvSpPr>
            <p:cNvPr id="149" name="TextBox 61"/>
            <p:cNvSpPr txBox="1">
              <a:spLocks noChangeArrowheads="1"/>
            </p:cNvSpPr>
            <p:nvPr/>
          </p:nvSpPr>
          <p:spPr bwMode="auto">
            <a:xfrm>
              <a:off x="4948237" y="4352926"/>
              <a:ext cx="441146" cy="276999"/>
            </a:xfrm>
            <a:prstGeom prst="rect">
              <a:avLst/>
            </a:prstGeom>
            <a:noFill/>
            <a:ln w="9525">
              <a:noFill/>
              <a:miter lim="800000"/>
              <a:headEnd/>
              <a:tailEnd/>
            </a:ln>
          </p:spPr>
          <p:txBody>
            <a:bodyPr wrap="none">
              <a:spAutoFit/>
            </a:bodyPr>
            <a:lstStyle/>
            <a:p>
              <a:pPr algn="ctr" defTabSz="457200"/>
              <a:r>
                <a:rPr lang="sr-Latn-CS" sz="1200" b="1" i="1" dirty="0" smtClean="0">
                  <a:solidFill>
                    <a:srgbClr val="0066CC"/>
                  </a:solidFill>
                  <a:latin typeface="Arial Narrow" pitchFamily="34" charset="0"/>
                </a:rPr>
                <a:t>+V</a:t>
              </a:r>
              <a:r>
                <a:rPr lang="sr-Latn-CS" sz="1200" b="1" i="1" baseline="-25000" dirty="0" smtClean="0">
                  <a:solidFill>
                    <a:srgbClr val="0066CC"/>
                  </a:solidFill>
                  <a:latin typeface="Arial Narrow" pitchFamily="34" charset="0"/>
                </a:rPr>
                <a:t>dc</a:t>
              </a:r>
              <a:endParaRPr lang="en-US" sz="1200" b="1" i="1" baseline="-25000" dirty="0">
                <a:solidFill>
                  <a:srgbClr val="0066CC"/>
                </a:solidFill>
                <a:latin typeface="Arial Narrow" pitchFamily="34" charset="0"/>
              </a:endParaRPr>
            </a:p>
          </p:txBody>
        </p:sp>
        <p:sp>
          <p:nvSpPr>
            <p:cNvPr id="150" name="TextBox 61"/>
            <p:cNvSpPr txBox="1">
              <a:spLocks noChangeArrowheads="1"/>
            </p:cNvSpPr>
            <p:nvPr/>
          </p:nvSpPr>
          <p:spPr bwMode="auto">
            <a:xfrm>
              <a:off x="4948237" y="6324600"/>
              <a:ext cx="452368" cy="276999"/>
            </a:xfrm>
            <a:prstGeom prst="rect">
              <a:avLst/>
            </a:prstGeom>
            <a:noFill/>
            <a:ln w="9525">
              <a:noFill/>
              <a:miter lim="800000"/>
              <a:headEnd/>
              <a:tailEnd/>
            </a:ln>
          </p:spPr>
          <p:txBody>
            <a:bodyPr wrap="none">
              <a:spAutoFit/>
            </a:bodyPr>
            <a:lstStyle/>
            <a:p>
              <a:pPr algn="ctr" defTabSz="457200"/>
              <a:r>
                <a:rPr lang="sr-Latn-CS" sz="1200" b="1" i="1" dirty="0" smtClean="0">
                  <a:solidFill>
                    <a:srgbClr val="0066CC"/>
                  </a:solidFill>
                  <a:latin typeface="Arial Narrow" pitchFamily="34" charset="0"/>
                  <a:sym typeface="Symbol"/>
                </a:rPr>
                <a:t></a:t>
              </a:r>
              <a:r>
                <a:rPr lang="sr-Latn-CS" sz="1200" b="1" i="1" dirty="0" smtClean="0">
                  <a:solidFill>
                    <a:srgbClr val="0066CC"/>
                  </a:solidFill>
                  <a:latin typeface="Arial Narrow" pitchFamily="34" charset="0"/>
                </a:rPr>
                <a:t>V</a:t>
              </a:r>
              <a:r>
                <a:rPr lang="sr-Latn-CS" sz="1200" b="1" i="1" baseline="-25000" dirty="0" smtClean="0">
                  <a:solidFill>
                    <a:srgbClr val="0066CC"/>
                  </a:solidFill>
                  <a:latin typeface="Arial Narrow" pitchFamily="34" charset="0"/>
                </a:rPr>
                <a:t>dc</a:t>
              </a:r>
            </a:p>
          </p:txBody>
        </p:sp>
        <p:sp>
          <p:nvSpPr>
            <p:cNvPr id="151" name="TextBox 61"/>
            <p:cNvSpPr txBox="1">
              <a:spLocks noChangeArrowheads="1"/>
            </p:cNvSpPr>
            <p:nvPr/>
          </p:nvSpPr>
          <p:spPr bwMode="auto">
            <a:xfrm>
              <a:off x="5207387" y="5283045"/>
              <a:ext cx="255198" cy="276999"/>
            </a:xfrm>
            <a:prstGeom prst="rect">
              <a:avLst/>
            </a:prstGeom>
            <a:noFill/>
            <a:ln w="9525">
              <a:noFill/>
              <a:miter lim="800000"/>
              <a:headEnd/>
              <a:tailEnd/>
            </a:ln>
          </p:spPr>
          <p:txBody>
            <a:bodyPr wrap="none">
              <a:spAutoFit/>
            </a:bodyPr>
            <a:lstStyle/>
            <a:p>
              <a:pPr algn="ctr" defTabSz="457200"/>
              <a:r>
                <a:rPr lang="sr-Latn-CS" sz="1200" b="1" i="1" dirty="0" smtClean="0">
                  <a:solidFill>
                    <a:srgbClr val="0066CC"/>
                  </a:solidFill>
                  <a:latin typeface="Arial Narrow" pitchFamily="34" charset="0"/>
                  <a:sym typeface="Symbol"/>
                </a:rPr>
                <a:t>0</a:t>
              </a:r>
              <a:endParaRPr lang="sr-Latn-CS" sz="1200" b="1" i="1" baseline="-25000" dirty="0" smtClean="0">
                <a:solidFill>
                  <a:srgbClr val="0066CC"/>
                </a:solidFill>
                <a:latin typeface="Arial Narrow" pitchFamily="34" charset="0"/>
              </a:endParaRPr>
            </a:p>
          </p:txBody>
        </p:sp>
      </p:grpSp>
    </p:spTree>
    <p:extLst>
      <p:ext uri="{BB962C8B-B14F-4D97-AF65-F5344CB8AC3E}">
        <p14:creationId xmlns="" xmlns:p14="http://schemas.microsoft.com/office/powerpoint/2010/main" val="2361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102" grpId="0"/>
      <p:bldP spid="119" grpId="0"/>
      <p:bldP spid="144" grpId="0"/>
      <p:bldP spid="107" grpId="0"/>
      <p:bldP spid="112" grpId="0"/>
      <p:bldP spid="1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Freeform 221"/>
          <p:cNvSpPr/>
          <p:nvPr/>
        </p:nvSpPr>
        <p:spPr>
          <a:xfrm>
            <a:off x="3519488" y="5641181"/>
            <a:ext cx="892968" cy="688182"/>
          </a:xfrm>
          <a:custGeom>
            <a:avLst/>
            <a:gdLst>
              <a:gd name="connsiteX0" fmla="*/ 0 w 892968"/>
              <a:gd name="connsiteY0" fmla="*/ 2382 h 688182"/>
              <a:gd name="connsiteX1" fmla="*/ 892968 w 892968"/>
              <a:gd name="connsiteY1" fmla="*/ 0 h 688182"/>
              <a:gd name="connsiteX2" fmla="*/ 892968 w 892968"/>
              <a:gd name="connsiteY2" fmla="*/ 359569 h 688182"/>
              <a:gd name="connsiteX3" fmla="*/ 7143 w 892968"/>
              <a:gd name="connsiteY3" fmla="*/ 688182 h 688182"/>
              <a:gd name="connsiteX4" fmla="*/ 0 w 892968"/>
              <a:gd name="connsiteY4" fmla="*/ 2382 h 688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968" h="688182">
                <a:moveTo>
                  <a:pt x="0" y="2382"/>
                </a:moveTo>
                <a:lnTo>
                  <a:pt x="892968" y="0"/>
                </a:lnTo>
                <a:lnTo>
                  <a:pt x="892968" y="359569"/>
                </a:lnTo>
                <a:lnTo>
                  <a:pt x="7143" y="688182"/>
                </a:lnTo>
                <a:lnTo>
                  <a:pt x="0" y="2382"/>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rot="16200000" flipH="1">
            <a:off x="914002" y="3962002"/>
            <a:ext cx="5182394"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26</a:t>
            </a:fld>
            <a:endParaRPr lang="en-US"/>
          </a:p>
        </p:txBody>
      </p:sp>
      <p:sp>
        <p:nvSpPr>
          <p:cNvPr id="3" name="TextBox 61"/>
          <p:cNvSpPr txBox="1">
            <a:spLocks noChangeArrowheads="1"/>
          </p:cNvSpPr>
          <p:nvPr/>
        </p:nvSpPr>
        <p:spPr bwMode="auto">
          <a:xfrm>
            <a:off x="1256832" y="228600"/>
            <a:ext cx="6415539" cy="461665"/>
          </a:xfrm>
          <a:prstGeom prst="rect">
            <a:avLst/>
          </a:prstGeom>
          <a:noFill/>
          <a:ln w="9525">
            <a:noFill/>
            <a:miter lim="800000"/>
            <a:headEnd/>
            <a:tailEnd/>
          </a:ln>
        </p:spPr>
        <p:txBody>
          <a:bodyPr wrap="none">
            <a:spAutoFit/>
          </a:bodyPr>
          <a:lstStyle/>
          <a:p>
            <a:pPr algn="ctr" defTabSz="457200"/>
            <a:r>
              <a:rPr lang="sr-Latn-CS" sz="2400" b="1" dirty="0" smtClean="0"/>
              <a:t>Struja kroz motor i izvor kod simetričnog</a:t>
            </a:r>
            <a:endParaRPr lang="en-US" sz="2400" b="1" dirty="0"/>
          </a:p>
        </p:txBody>
      </p:sp>
      <p:cxnSp>
        <p:nvCxnSpPr>
          <p:cNvPr id="29" name="Straight Connector 28"/>
          <p:cNvCxnSpPr/>
          <p:nvPr/>
        </p:nvCxnSpPr>
        <p:spPr>
          <a:xfrm rot="5400000">
            <a:off x="-1104900" y="3695700"/>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097088" y="3694112"/>
            <a:ext cx="4648200" cy="158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5" name="TextBox 61"/>
          <p:cNvSpPr txBox="1">
            <a:spLocks noChangeArrowheads="1"/>
          </p:cNvSpPr>
          <p:nvPr/>
        </p:nvSpPr>
        <p:spPr bwMode="auto">
          <a:xfrm>
            <a:off x="4648200" y="1828800"/>
            <a:ext cx="1257075" cy="307777"/>
          </a:xfrm>
          <a:prstGeom prst="rect">
            <a:avLst/>
          </a:prstGeom>
          <a:solidFill>
            <a:schemeClr val="bg1"/>
          </a:solidFill>
          <a:ln w="9525">
            <a:noFill/>
            <a:miter lim="800000"/>
            <a:headEnd/>
            <a:tailEnd/>
          </a:ln>
        </p:spPr>
        <p:txBody>
          <a:bodyPr wrap="none">
            <a:spAutoFit/>
          </a:bodyPr>
          <a:lstStyle/>
          <a:p>
            <a:pPr algn="ctr" defTabSz="457200"/>
            <a:r>
              <a:rPr lang="sr-Latn-CS" sz="1400" b="1" dirty="0" smtClean="0"/>
              <a:t>PWM = 70%</a:t>
            </a:r>
            <a:endParaRPr lang="en-US" sz="1400" b="1" dirty="0"/>
          </a:p>
        </p:txBody>
      </p:sp>
      <p:cxnSp>
        <p:nvCxnSpPr>
          <p:cNvPr id="46" name="Straight Connector 45"/>
          <p:cNvCxnSpPr/>
          <p:nvPr/>
        </p:nvCxnSpPr>
        <p:spPr>
          <a:xfrm>
            <a:off x="1219200" y="2743202"/>
            <a:ext cx="3200400" cy="1588"/>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61"/>
          <p:cNvSpPr txBox="1">
            <a:spLocks noChangeArrowheads="1"/>
          </p:cNvSpPr>
          <p:nvPr/>
        </p:nvSpPr>
        <p:spPr bwMode="auto">
          <a:xfrm>
            <a:off x="2438400" y="2743202"/>
            <a:ext cx="655949" cy="307777"/>
          </a:xfrm>
          <a:prstGeom prst="rect">
            <a:avLst/>
          </a:prstGeom>
          <a:noFill/>
          <a:ln w="9525">
            <a:noFill/>
            <a:miter lim="800000"/>
            <a:headEnd/>
            <a:tailEnd/>
          </a:ln>
        </p:spPr>
        <p:txBody>
          <a:bodyPr wrap="none">
            <a:spAutoFit/>
          </a:bodyPr>
          <a:lstStyle/>
          <a:p>
            <a:pPr algn="ctr" defTabSz="457200"/>
            <a:r>
              <a:rPr lang="sr-Latn-CS" sz="1400" b="1" i="1" dirty="0" smtClean="0"/>
              <a:t>T</a:t>
            </a:r>
            <a:r>
              <a:rPr lang="sr-Latn-CS" sz="1400" b="1" i="1" baseline="-25000" dirty="0" smtClean="0"/>
              <a:t>PWM </a:t>
            </a:r>
            <a:endParaRPr lang="en-US" sz="1400" b="1" i="1" baseline="-25000" dirty="0"/>
          </a:p>
        </p:txBody>
      </p:sp>
      <p:sp>
        <p:nvSpPr>
          <p:cNvPr id="74" name="TextBox 61"/>
          <p:cNvSpPr txBox="1">
            <a:spLocks noChangeArrowheads="1"/>
          </p:cNvSpPr>
          <p:nvPr/>
        </p:nvSpPr>
        <p:spPr bwMode="auto">
          <a:xfrm>
            <a:off x="228600" y="1143002"/>
            <a:ext cx="966931" cy="307777"/>
          </a:xfrm>
          <a:prstGeom prst="rect">
            <a:avLst/>
          </a:prstGeom>
          <a:noFill/>
          <a:ln w="9525">
            <a:noFill/>
            <a:miter lim="800000"/>
            <a:headEnd/>
            <a:tailEnd/>
          </a:ln>
        </p:spPr>
        <p:txBody>
          <a:bodyPr wrap="none">
            <a:spAutoFit/>
          </a:bodyPr>
          <a:lstStyle/>
          <a:p>
            <a:pPr algn="ctr" defTabSz="457200"/>
            <a:r>
              <a:rPr lang="en-US" sz="1400" b="1" dirty="0" err="1" smtClean="0"/>
              <a:t>Uklju</a:t>
            </a:r>
            <a:r>
              <a:rPr lang="x-none" sz="1400" b="1" dirty="0" smtClean="0"/>
              <a:t>č</a:t>
            </a:r>
            <a:r>
              <a:rPr lang="en-US" sz="1400" b="1" dirty="0" err="1" smtClean="0"/>
              <a:t>eni</a:t>
            </a:r>
            <a:endParaRPr lang="en-US" sz="1400" b="1" dirty="0"/>
          </a:p>
        </p:txBody>
      </p:sp>
      <p:grpSp>
        <p:nvGrpSpPr>
          <p:cNvPr id="4" name="Group 11"/>
          <p:cNvGrpSpPr/>
          <p:nvPr/>
        </p:nvGrpSpPr>
        <p:grpSpPr>
          <a:xfrm>
            <a:off x="3808412" y="1668464"/>
            <a:ext cx="304800" cy="609600"/>
            <a:chOff x="1447800" y="4876800"/>
            <a:chExt cx="304800" cy="609600"/>
          </a:xfrm>
        </p:grpSpPr>
        <p:cxnSp>
          <p:nvCxnSpPr>
            <p:cNvPr id="7" name="Straight Connector 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2" name="TextBox 61"/>
          <p:cNvSpPr txBox="1">
            <a:spLocks noChangeArrowheads="1"/>
          </p:cNvSpPr>
          <p:nvPr/>
        </p:nvSpPr>
        <p:spPr bwMode="auto">
          <a:xfrm>
            <a:off x="2055934" y="1143000"/>
            <a:ext cx="611066"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T1, T4</a:t>
            </a:r>
            <a:endParaRPr lang="en-US" sz="1400" b="1" dirty="0">
              <a:solidFill>
                <a:schemeClr val="tx1"/>
              </a:solidFill>
              <a:latin typeface="Arial Narrow" pitchFamily="34" charset="0"/>
            </a:endParaRPr>
          </a:p>
        </p:txBody>
      </p:sp>
      <p:grpSp>
        <p:nvGrpSpPr>
          <p:cNvPr id="9" name="Group 102"/>
          <p:cNvGrpSpPr/>
          <p:nvPr/>
        </p:nvGrpSpPr>
        <p:grpSpPr>
          <a:xfrm>
            <a:off x="559665" y="1682752"/>
            <a:ext cx="304800" cy="609600"/>
            <a:chOff x="1447800" y="4876800"/>
            <a:chExt cx="304800" cy="609600"/>
          </a:xfrm>
        </p:grpSpPr>
        <p:cxnSp>
          <p:nvCxnSpPr>
            <p:cNvPr id="104" name="Straight Connector 103"/>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9" name="TextBox 61"/>
          <p:cNvSpPr txBox="1">
            <a:spLocks noChangeArrowheads="1"/>
          </p:cNvSpPr>
          <p:nvPr/>
        </p:nvSpPr>
        <p:spPr bwMode="auto">
          <a:xfrm>
            <a:off x="3656135" y="1143002"/>
            <a:ext cx="611065" cy="307777"/>
          </a:xfrm>
          <a:prstGeom prst="rect">
            <a:avLst/>
          </a:prstGeom>
          <a:noFill/>
          <a:ln w="9525">
            <a:noFill/>
            <a:miter lim="800000"/>
            <a:headEnd/>
            <a:tailEnd/>
          </a:ln>
        </p:spPr>
        <p:txBody>
          <a:bodyPr wrap="none">
            <a:spAutoFit/>
          </a:bodyPr>
          <a:lstStyle/>
          <a:p>
            <a:pPr algn="ctr" defTabSz="457200"/>
            <a:r>
              <a:rPr lang="sr-Latn-CS" sz="1400" b="1" dirty="0" smtClean="0">
                <a:solidFill>
                  <a:schemeClr val="tx1"/>
                </a:solidFill>
                <a:latin typeface="Arial Narrow" pitchFamily="34" charset="0"/>
              </a:rPr>
              <a:t>T2, T3</a:t>
            </a:r>
            <a:endParaRPr lang="en-US" sz="1400" b="1" dirty="0">
              <a:solidFill>
                <a:schemeClr val="tx1"/>
              </a:solidFill>
              <a:latin typeface="Arial Narrow" pitchFamily="34" charset="0"/>
            </a:endParaRPr>
          </a:p>
        </p:txBody>
      </p:sp>
      <p:grpSp>
        <p:nvGrpSpPr>
          <p:cNvPr id="12" name="Group 32"/>
          <p:cNvGrpSpPr/>
          <p:nvPr/>
        </p:nvGrpSpPr>
        <p:grpSpPr>
          <a:xfrm>
            <a:off x="6019800" y="990600"/>
            <a:ext cx="2514600" cy="1752600"/>
            <a:chOff x="6553200" y="948154"/>
            <a:chExt cx="2514600" cy="1752600"/>
          </a:xfrm>
        </p:grpSpPr>
        <p:cxnSp>
          <p:nvCxnSpPr>
            <p:cNvPr id="5" name="Straight Connector 4"/>
            <p:cNvCxnSpPr/>
            <p:nvPr/>
          </p:nvCxnSpPr>
          <p:spPr>
            <a:xfrm>
              <a:off x="6705600" y="13335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705600" y="26289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972697" y="1980803"/>
              <a:ext cx="12954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7963694" y="19804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20000" y="1980406"/>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001000" y="18669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95"/>
            <p:cNvSpPr txBox="1">
              <a:spLocks noChangeArrowheads="1"/>
            </p:cNvSpPr>
            <p:nvPr/>
          </p:nvSpPr>
          <p:spPr bwMode="auto">
            <a:xfrm>
              <a:off x="7239000" y="1485900"/>
              <a:ext cx="528637" cy="371475"/>
            </a:xfrm>
            <a:prstGeom prst="rect">
              <a:avLst/>
            </a:prstGeom>
            <a:noFill/>
            <a:ln w="9525">
              <a:noFill/>
              <a:miter lim="800000"/>
              <a:headEnd/>
              <a:tailEnd/>
            </a:ln>
          </p:spPr>
          <p:txBody>
            <a:bodyPr/>
            <a:lstStyle/>
            <a:p>
              <a:pPr defTabSz="457200"/>
              <a:r>
                <a:rPr lang="sr-Latn-CS" sz="1400" dirty="0">
                  <a:ea typeface="ＭＳ Ｐゴシック" pitchFamily="-107" charset="-128"/>
                </a:rPr>
                <a:t>T</a:t>
              </a:r>
              <a:r>
                <a:rPr lang="en-US" sz="1400" dirty="0">
                  <a:ea typeface="ＭＳ Ｐゴシック" pitchFamily="-107" charset="-128"/>
                </a:rPr>
                <a:t>1</a:t>
              </a:r>
              <a:endParaRPr lang="en-US" sz="1400" b="1" dirty="0">
                <a:ea typeface="ＭＳ Ｐゴシック" pitchFamily="-107" charset="-128"/>
              </a:endParaRPr>
            </a:p>
          </p:txBody>
        </p:sp>
        <p:sp>
          <p:nvSpPr>
            <p:cNvPr id="20" name="Text Box 95"/>
            <p:cNvSpPr txBox="1">
              <a:spLocks noChangeArrowheads="1"/>
            </p:cNvSpPr>
            <p:nvPr/>
          </p:nvSpPr>
          <p:spPr bwMode="auto">
            <a:xfrm>
              <a:off x="7239000" y="2181225"/>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21" name="Text Box 95"/>
            <p:cNvSpPr txBox="1">
              <a:spLocks noChangeArrowheads="1"/>
            </p:cNvSpPr>
            <p:nvPr/>
          </p:nvSpPr>
          <p:spPr bwMode="auto">
            <a:xfrm>
              <a:off x="8539163" y="14859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T3</a:t>
              </a:r>
              <a:endParaRPr lang="en-US" sz="1400" b="1" dirty="0">
                <a:ea typeface="ＭＳ Ｐゴシック" pitchFamily="-107" charset="-128"/>
              </a:endParaRPr>
            </a:p>
          </p:txBody>
        </p:sp>
        <p:sp>
          <p:nvSpPr>
            <p:cNvPr id="22" name="Text Box 95"/>
            <p:cNvSpPr txBox="1">
              <a:spLocks noChangeArrowheads="1"/>
            </p:cNvSpPr>
            <p:nvPr/>
          </p:nvSpPr>
          <p:spPr bwMode="auto">
            <a:xfrm>
              <a:off x="8534400" y="2171700"/>
              <a:ext cx="52863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26" name="Text Box 95"/>
            <p:cNvSpPr txBox="1">
              <a:spLocks noChangeArrowheads="1"/>
            </p:cNvSpPr>
            <p:nvPr/>
          </p:nvSpPr>
          <p:spPr bwMode="auto">
            <a:xfrm>
              <a:off x="7797800" y="1758950"/>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129" name="TextBox 61"/>
            <p:cNvSpPr txBox="1">
              <a:spLocks noChangeArrowheads="1"/>
            </p:cNvSpPr>
            <p:nvPr/>
          </p:nvSpPr>
          <p:spPr bwMode="auto">
            <a:xfrm>
              <a:off x="6553200" y="1295400"/>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130" name="TextBox 61"/>
            <p:cNvSpPr txBox="1">
              <a:spLocks noChangeArrowheads="1"/>
            </p:cNvSpPr>
            <p:nvPr/>
          </p:nvSpPr>
          <p:spPr bwMode="auto">
            <a:xfrm>
              <a:off x="6663690" y="2362200"/>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33" name="TextBox 61"/>
            <p:cNvSpPr txBox="1">
              <a:spLocks noChangeArrowheads="1"/>
            </p:cNvSpPr>
            <p:nvPr/>
          </p:nvSpPr>
          <p:spPr bwMode="auto">
            <a:xfrm>
              <a:off x="7971567" y="1597223"/>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sp>
          <p:nvSpPr>
            <p:cNvPr id="174" name="TextBox 61"/>
            <p:cNvSpPr txBox="1">
              <a:spLocks noChangeArrowheads="1"/>
            </p:cNvSpPr>
            <p:nvPr/>
          </p:nvSpPr>
          <p:spPr bwMode="auto">
            <a:xfrm>
              <a:off x="8001000" y="2136874"/>
              <a:ext cx="335348" cy="307777"/>
            </a:xfrm>
            <a:prstGeom prst="rect">
              <a:avLst/>
            </a:prstGeom>
            <a:noFill/>
            <a:ln w="9525">
              <a:noFill/>
              <a:miter lim="800000"/>
              <a:headEnd/>
              <a:tailEnd/>
            </a:ln>
          </p:spPr>
          <p:txBody>
            <a:bodyPr wrap="none">
              <a:spAutoFit/>
            </a:bodyPr>
            <a:lstStyle/>
            <a:p>
              <a:pPr algn="ctr" defTabSz="457200"/>
              <a:r>
                <a:rPr lang="sr-Latn-CS" sz="1400" b="1" i="1" dirty="0" smtClean="0">
                  <a:solidFill>
                    <a:schemeClr val="tx1"/>
                  </a:solidFill>
                  <a:latin typeface="Arial" pitchFamily="34" charset="0"/>
                  <a:cs typeface="Arial" pitchFamily="34" charset="0"/>
                </a:rPr>
                <a:t>I</a:t>
              </a:r>
              <a:r>
                <a:rPr lang="sr-Latn-CS" sz="1400" b="1" i="1" baseline="-25000" dirty="0" smtClean="0">
                  <a:solidFill>
                    <a:schemeClr val="tx1"/>
                  </a:solidFill>
                  <a:latin typeface="Arial" pitchFamily="34" charset="0"/>
                  <a:cs typeface="Arial" pitchFamily="34" charset="0"/>
                </a:rPr>
                <a:t>a </a:t>
              </a:r>
              <a:endParaRPr lang="en-US" sz="1400" b="1" i="1" baseline="-25000" dirty="0">
                <a:solidFill>
                  <a:schemeClr val="tx1"/>
                </a:solidFill>
                <a:latin typeface="Arial" pitchFamily="34" charset="0"/>
                <a:cs typeface="Arial" pitchFamily="34" charset="0"/>
              </a:endParaRPr>
            </a:p>
          </p:txBody>
        </p:sp>
        <p:sp>
          <p:nvSpPr>
            <p:cNvPr id="175" name="TextBox 61"/>
            <p:cNvSpPr txBox="1">
              <a:spLocks noChangeArrowheads="1"/>
            </p:cNvSpPr>
            <p:nvPr/>
          </p:nvSpPr>
          <p:spPr bwMode="auto">
            <a:xfrm>
              <a:off x="7086600" y="948154"/>
              <a:ext cx="409086" cy="307777"/>
            </a:xfrm>
            <a:prstGeom prst="rect">
              <a:avLst/>
            </a:prstGeom>
            <a:noFill/>
            <a:ln w="9525">
              <a:noFill/>
              <a:miter lim="800000"/>
              <a:headEnd/>
              <a:tailEnd/>
            </a:ln>
          </p:spPr>
          <p:txBody>
            <a:bodyPr wrap="none">
              <a:spAutoFit/>
            </a:bodyPr>
            <a:lstStyle/>
            <a:p>
              <a:pPr algn="ctr" defTabSz="457200"/>
              <a:r>
                <a:rPr lang="sr-Latn-CS" sz="1400" b="1" i="1" dirty="0" smtClean="0">
                  <a:solidFill>
                    <a:schemeClr val="tx1"/>
                  </a:solidFill>
                  <a:latin typeface="Arial" pitchFamily="34" charset="0"/>
                  <a:cs typeface="Arial" pitchFamily="34" charset="0"/>
                </a:rPr>
                <a:t>I</a:t>
              </a:r>
              <a:r>
                <a:rPr lang="sr-Latn-CS" sz="1400" b="1" i="1" baseline="-25000" dirty="0" smtClean="0">
                  <a:solidFill>
                    <a:schemeClr val="tx1"/>
                  </a:solidFill>
                  <a:latin typeface="Arial" pitchFamily="34" charset="0"/>
                  <a:cs typeface="Arial" pitchFamily="34" charset="0"/>
                </a:rPr>
                <a:t>dc </a:t>
              </a:r>
              <a:endParaRPr lang="en-US" sz="1400" b="1" i="1" baseline="-25000" dirty="0">
                <a:solidFill>
                  <a:schemeClr val="tx1"/>
                </a:solidFill>
                <a:latin typeface="Arial" pitchFamily="34" charset="0"/>
                <a:cs typeface="Arial" pitchFamily="34" charset="0"/>
              </a:endParaRPr>
            </a:p>
          </p:txBody>
        </p:sp>
      </p:grpSp>
      <p:grpSp>
        <p:nvGrpSpPr>
          <p:cNvPr id="13" name="Group 135"/>
          <p:cNvGrpSpPr/>
          <p:nvPr/>
        </p:nvGrpSpPr>
        <p:grpSpPr>
          <a:xfrm>
            <a:off x="2221767" y="1676402"/>
            <a:ext cx="304800" cy="609600"/>
            <a:chOff x="1447800" y="4876800"/>
            <a:chExt cx="304800" cy="609600"/>
          </a:xfrm>
        </p:grpSpPr>
        <p:cxnSp>
          <p:nvCxnSpPr>
            <p:cNvPr id="137" name="Straight Connector 136"/>
            <p:cNvCxnSpPr/>
            <p:nvPr/>
          </p:nvCxnSpPr>
          <p:spPr>
            <a:xfrm>
              <a:off x="14478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752600" y="4876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447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up 139"/>
          <p:cNvGrpSpPr/>
          <p:nvPr/>
        </p:nvGrpSpPr>
        <p:grpSpPr>
          <a:xfrm>
            <a:off x="2210337" y="1676402"/>
            <a:ext cx="322262" cy="609600"/>
            <a:chOff x="1410970" y="4876800"/>
            <a:chExt cx="322262" cy="609600"/>
          </a:xfrm>
        </p:grpSpPr>
        <p:cxnSp>
          <p:nvCxnSpPr>
            <p:cNvPr id="141" name="Straight Connector 140"/>
            <p:cNvCxnSpPr/>
            <p:nvPr/>
          </p:nvCxnSpPr>
          <p:spPr>
            <a:xfrm flipH="1">
              <a:off x="1410970" y="48768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1718528" y="5181600"/>
              <a:ext cx="1588"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410970" y="5178424"/>
              <a:ext cx="322262" cy="1588"/>
            </a:xfrm>
            <a:prstGeom prst="line">
              <a:avLst/>
            </a:prstGeom>
            <a:ln w="38100">
              <a:solidFill>
                <a:srgbClr val="C0000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grpSp>
      <p:sp>
        <p:nvSpPr>
          <p:cNvPr id="144" name="TextBox 61"/>
          <p:cNvSpPr txBox="1">
            <a:spLocks noChangeArrowheads="1"/>
          </p:cNvSpPr>
          <p:nvPr/>
        </p:nvSpPr>
        <p:spPr bwMode="auto">
          <a:xfrm>
            <a:off x="2152047" y="2360713"/>
            <a:ext cx="479618" cy="307777"/>
          </a:xfrm>
          <a:prstGeom prst="rect">
            <a:avLst/>
          </a:prstGeom>
          <a:noFill/>
          <a:ln w="9525">
            <a:noFill/>
            <a:miter lim="800000"/>
            <a:headEnd/>
            <a:tailEnd/>
          </a:ln>
        </p:spPr>
        <p:txBody>
          <a:bodyPr wrap="none">
            <a:spAutoFit/>
          </a:bodyPr>
          <a:lstStyle/>
          <a:p>
            <a:pPr algn="ctr" defTabSz="457200"/>
            <a:r>
              <a:rPr lang="sr-Latn-CS" sz="1400" b="1" dirty="0" smtClean="0">
                <a:solidFill>
                  <a:srgbClr val="C00000"/>
                </a:solidFill>
                <a:latin typeface="Arial Narrow" pitchFamily="34" charset="0"/>
              </a:rPr>
              <a:t>70%</a:t>
            </a:r>
            <a:endParaRPr lang="en-US" sz="1400" b="1" dirty="0">
              <a:solidFill>
                <a:srgbClr val="C00000"/>
              </a:solidFill>
              <a:latin typeface="Arial Narrow" pitchFamily="34" charset="0"/>
            </a:endParaRPr>
          </a:p>
        </p:txBody>
      </p:sp>
      <p:cxnSp>
        <p:nvCxnSpPr>
          <p:cNvPr id="97" name="Straight Connector 96"/>
          <p:cNvCxnSpPr/>
          <p:nvPr/>
        </p:nvCxnSpPr>
        <p:spPr>
          <a:xfrm>
            <a:off x="70866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077200" y="16002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0866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8077200" y="22570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07" name="TextBox 61"/>
          <p:cNvSpPr txBox="1">
            <a:spLocks noChangeArrowheads="1"/>
          </p:cNvSpPr>
          <p:nvPr/>
        </p:nvSpPr>
        <p:spPr bwMode="auto">
          <a:xfrm>
            <a:off x="5457756" y="2889647"/>
            <a:ext cx="1816588" cy="615553"/>
          </a:xfrm>
          <a:prstGeom prst="rect">
            <a:avLst/>
          </a:prstGeom>
          <a:noFill/>
          <a:ln w="9525">
            <a:noFill/>
            <a:miter lim="800000"/>
            <a:headEnd/>
            <a:tailEnd/>
          </a:ln>
        </p:spPr>
        <p:txBody>
          <a:bodyPr wrap="none">
            <a:spAutoFit/>
          </a:bodyPr>
          <a:lstStyle/>
          <a:p>
            <a:pPr defTabSz="457200"/>
            <a:r>
              <a:rPr lang="sr-Latn-CS" sz="1600" dirty="0" smtClean="0"/>
              <a:t>Srednji napon:</a:t>
            </a:r>
          </a:p>
          <a:p>
            <a:pPr defTabSz="457200"/>
            <a:r>
              <a:rPr lang="sr-Latn-CS" b="1" dirty="0" smtClean="0">
                <a:solidFill>
                  <a:schemeClr val="tx1"/>
                </a:solidFill>
                <a:latin typeface="Arial" pitchFamily="34" charset="0"/>
                <a:cs typeface="Arial" pitchFamily="34" charset="0"/>
              </a:rPr>
              <a:t>V</a:t>
            </a:r>
            <a:r>
              <a:rPr lang="sr-Latn-CS" b="1" baseline="-25000" dirty="0" smtClean="0">
                <a:solidFill>
                  <a:schemeClr val="tx1"/>
                </a:solidFill>
                <a:latin typeface="Arial" pitchFamily="34" charset="0"/>
                <a:cs typeface="Arial" pitchFamily="34" charset="0"/>
              </a:rPr>
              <a:t>aSR</a:t>
            </a:r>
            <a:r>
              <a:rPr lang="sr-Latn-CS" b="1" dirty="0" smtClean="0">
                <a:solidFill>
                  <a:schemeClr val="tx1"/>
                </a:solidFill>
                <a:latin typeface="Arial" pitchFamily="34" charset="0"/>
                <a:cs typeface="Arial" pitchFamily="34" charset="0"/>
              </a:rPr>
              <a:t> = </a:t>
            </a:r>
            <a:r>
              <a:rPr lang="sr-Latn-CS" b="1" dirty="0" smtClean="0">
                <a:solidFill>
                  <a:srgbClr val="C00000"/>
                </a:solidFill>
                <a:latin typeface="Arial" pitchFamily="34" charset="0"/>
                <a:cs typeface="Arial" pitchFamily="34" charset="0"/>
                <a:sym typeface="Symbol"/>
              </a:rPr>
              <a:t>+40%</a:t>
            </a:r>
            <a:r>
              <a:rPr lang="sr-Latn-CS" b="1" dirty="0" smtClean="0">
                <a:solidFill>
                  <a:srgbClr val="C00000"/>
                </a:solidFill>
                <a:latin typeface="Arial" pitchFamily="34" charset="0"/>
                <a:cs typeface="Arial" pitchFamily="34" charset="0"/>
              </a:rPr>
              <a:t>V</a:t>
            </a:r>
            <a:r>
              <a:rPr lang="sr-Latn-CS" b="1" baseline="-25000" dirty="0" smtClean="0">
                <a:solidFill>
                  <a:srgbClr val="C00000"/>
                </a:solidFill>
                <a:latin typeface="Arial" pitchFamily="34" charset="0"/>
                <a:cs typeface="Arial" pitchFamily="34" charset="0"/>
              </a:rPr>
              <a:t>dc</a:t>
            </a:r>
            <a:endParaRPr lang="en-US" b="1" baseline="-25000" dirty="0">
              <a:solidFill>
                <a:srgbClr val="C00000"/>
              </a:solidFill>
              <a:latin typeface="Arial" pitchFamily="34" charset="0"/>
              <a:cs typeface="Arial" pitchFamily="34" charset="0"/>
            </a:endParaRPr>
          </a:p>
        </p:txBody>
      </p:sp>
      <p:grpSp>
        <p:nvGrpSpPr>
          <p:cNvPr id="17" name="Group 107"/>
          <p:cNvGrpSpPr/>
          <p:nvPr/>
        </p:nvGrpSpPr>
        <p:grpSpPr>
          <a:xfrm>
            <a:off x="3813331" y="1676402"/>
            <a:ext cx="313472" cy="609600"/>
            <a:chOff x="2202716" y="4870450"/>
            <a:chExt cx="313472" cy="609600"/>
          </a:xfrm>
        </p:grpSpPr>
        <p:cxnSp>
          <p:nvCxnSpPr>
            <p:cNvPr id="109" name="Straight Connector 108"/>
            <p:cNvCxnSpPr/>
            <p:nvPr/>
          </p:nvCxnSpPr>
          <p:spPr>
            <a:xfrm rot="5400000">
              <a:off x="2362994" y="5022056"/>
              <a:ext cx="304800" cy="15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2051110" y="5326856"/>
              <a:ext cx="304800" cy="1588"/>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211388" y="5180012"/>
              <a:ext cx="303212" cy="1588"/>
            </a:xfrm>
            <a:prstGeom prst="line">
              <a:avLst/>
            </a:prstGeom>
            <a:ln w="38100">
              <a:solidFill>
                <a:srgbClr val="0033CC"/>
              </a:solidFill>
              <a:headEnd type="triangl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112" name="TextBox 61"/>
          <p:cNvSpPr txBox="1">
            <a:spLocks noChangeArrowheads="1"/>
          </p:cNvSpPr>
          <p:nvPr/>
        </p:nvSpPr>
        <p:spPr bwMode="auto">
          <a:xfrm>
            <a:off x="3733800" y="2360713"/>
            <a:ext cx="479618" cy="307777"/>
          </a:xfrm>
          <a:prstGeom prst="rect">
            <a:avLst/>
          </a:prstGeom>
          <a:noFill/>
          <a:ln w="9525">
            <a:noFill/>
            <a:miter lim="800000"/>
            <a:headEnd/>
            <a:tailEnd/>
          </a:ln>
        </p:spPr>
        <p:txBody>
          <a:bodyPr wrap="none">
            <a:spAutoFit/>
          </a:bodyPr>
          <a:lstStyle/>
          <a:p>
            <a:pPr algn="ctr" defTabSz="457200"/>
            <a:r>
              <a:rPr lang="sr-Latn-CS" sz="1400" b="1" dirty="0" smtClean="0">
                <a:solidFill>
                  <a:srgbClr val="0033CC"/>
                </a:solidFill>
                <a:latin typeface="Arial Narrow" pitchFamily="34" charset="0"/>
              </a:rPr>
              <a:t>30%</a:t>
            </a:r>
            <a:endParaRPr lang="en-US" sz="1400" b="1" dirty="0">
              <a:solidFill>
                <a:srgbClr val="0033CC"/>
              </a:solidFill>
              <a:latin typeface="Arial Narrow" pitchFamily="34" charset="0"/>
            </a:endParaRPr>
          </a:p>
        </p:txBody>
      </p:sp>
      <p:sp>
        <p:nvSpPr>
          <p:cNvPr id="121" name="Rectangle 120"/>
          <p:cNvSpPr/>
          <p:nvPr/>
        </p:nvSpPr>
        <p:spPr>
          <a:xfrm>
            <a:off x="5434080" y="2895600"/>
            <a:ext cx="1830320" cy="6283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p:cNvGrpSpPr/>
          <p:nvPr/>
        </p:nvGrpSpPr>
        <p:grpSpPr>
          <a:xfrm>
            <a:off x="136525" y="2819400"/>
            <a:ext cx="4664075" cy="1594266"/>
            <a:chOff x="136525" y="3431124"/>
            <a:chExt cx="4664075" cy="1594266"/>
          </a:xfrm>
        </p:grpSpPr>
        <p:cxnSp>
          <p:nvCxnSpPr>
            <p:cNvPr id="140" name="Straight Arrow Connector 139"/>
            <p:cNvCxnSpPr/>
            <p:nvPr/>
          </p:nvCxnSpPr>
          <p:spPr>
            <a:xfrm>
              <a:off x="1218106" y="3431124"/>
              <a:ext cx="0" cy="1594266"/>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52" name="TextBox 151"/>
            <p:cNvSpPr txBox="1">
              <a:spLocks noChangeArrowheads="1"/>
            </p:cNvSpPr>
            <p:nvPr/>
          </p:nvSpPr>
          <p:spPr bwMode="auto">
            <a:xfrm>
              <a:off x="937260" y="3431124"/>
              <a:ext cx="280846" cy="307777"/>
            </a:xfrm>
            <a:prstGeom prst="rect">
              <a:avLst/>
            </a:prstGeom>
            <a:noFill/>
            <a:ln w="9525">
              <a:noFill/>
              <a:miter lim="800000"/>
              <a:headEnd/>
              <a:tailEnd/>
            </a:ln>
          </p:spPr>
          <p:txBody>
            <a:bodyPr wrap="none">
              <a:spAutoFit/>
            </a:bodyPr>
            <a:lstStyle/>
            <a:p>
              <a:pPr algn="ctr" defTabSz="457200"/>
              <a:r>
                <a:rPr lang="en-US" sz="1400" b="1" i="1" dirty="0" err="1" smtClean="0">
                  <a:solidFill>
                    <a:schemeClr val="tx1"/>
                  </a:solidFill>
                  <a:latin typeface="Arial Narrow" pitchFamily="34" charset="0"/>
                </a:rPr>
                <a:t>I</a:t>
              </a:r>
              <a:r>
                <a:rPr lang="en-US" sz="1400" b="1" i="1" baseline="-25000" dirty="0" err="1" smtClean="0">
                  <a:solidFill>
                    <a:schemeClr val="tx1"/>
                  </a:solidFill>
                  <a:latin typeface="Arial Narrow" pitchFamily="34" charset="0"/>
                </a:rPr>
                <a:t>a</a:t>
              </a:r>
              <a:endParaRPr lang="en-US" sz="1400" b="1" i="1" baseline="-25000" dirty="0">
                <a:solidFill>
                  <a:schemeClr val="tx1"/>
                </a:solidFill>
                <a:latin typeface="Arial Narrow" pitchFamily="34" charset="0"/>
              </a:endParaRPr>
            </a:p>
          </p:txBody>
        </p:sp>
        <p:cxnSp>
          <p:nvCxnSpPr>
            <p:cNvPr id="153" name="Straight Connector 152"/>
            <p:cNvCxnSpPr/>
            <p:nvPr/>
          </p:nvCxnSpPr>
          <p:spPr>
            <a:xfrm flipV="1">
              <a:off x="1219994" y="3920490"/>
              <a:ext cx="2277586" cy="34671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262264" y="4267200"/>
              <a:ext cx="4538336" cy="1"/>
            </a:xfrm>
            <a:prstGeom prst="line">
              <a:avLst/>
            </a:prstGeom>
            <a:ln w="0">
              <a:prstDash val="sysDash"/>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262264" y="3925143"/>
              <a:ext cx="4538336" cy="0"/>
            </a:xfrm>
            <a:prstGeom prst="line">
              <a:avLst/>
            </a:prstGeom>
            <a:ln w="0">
              <a:prstDash val="sysDash"/>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3497580" y="3920490"/>
              <a:ext cx="922020" cy="34671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4421982" y="4160520"/>
              <a:ext cx="355758" cy="10668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42950" y="4149090"/>
              <a:ext cx="476250" cy="11811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21576" y="4108870"/>
              <a:ext cx="4179024" cy="593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a:off x="470674" y="3925143"/>
              <a:ext cx="0" cy="342058"/>
            </a:xfrm>
            <a:prstGeom prst="straightConnector1">
              <a:avLst/>
            </a:prstGeom>
            <a:ln w="9525">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61" name="TextBox 160"/>
            <p:cNvSpPr txBox="1">
              <a:spLocks noChangeArrowheads="1"/>
            </p:cNvSpPr>
            <p:nvPr/>
          </p:nvSpPr>
          <p:spPr bwMode="auto">
            <a:xfrm>
              <a:off x="136525" y="3963923"/>
              <a:ext cx="276999" cy="264495"/>
            </a:xfrm>
            <a:prstGeom prst="rect">
              <a:avLst/>
            </a:prstGeom>
            <a:noFill/>
            <a:ln w="9525">
              <a:noFill/>
              <a:miter lim="800000"/>
              <a:headEnd/>
              <a:tailEnd/>
            </a:ln>
          </p:spPr>
          <p:txBody>
            <a:bodyPr vert="vert270" wrap="none" lIns="0" tIns="0" rIns="0" bIns="0">
              <a:spAutoFit/>
            </a:bodyPr>
            <a:lstStyle/>
            <a:p>
              <a:pPr algn="ctr" defTabSz="457200"/>
              <a:r>
                <a:rPr lang="en-US" b="1" dirty="0" smtClean="0">
                  <a:solidFill>
                    <a:schemeClr val="tx1"/>
                  </a:solidFill>
                  <a:latin typeface="Arial Narrow" pitchFamily="34" charset="0"/>
                  <a:sym typeface="Symbol"/>
                </a:rPr>
                <a:t></a:t>
              </a:r>
              <a:r>
                <a:rPr lang="en-US" b="1" i="1" dirty="0" err="1" smtClean="0">
                  <a:solidFill>
                    <a:schemeClr val="tx1"/>
                  </a:solidFill>
                  <a:latin typeface="Arial Narrow" pitchFamily="34" charset="0"/>
                </a:rPr>
                <a:t>I</a:t>
              </a:r>
              <a:r>
                <a:rPr lang="en-US" b="1" i="1" baseline="-25000" dirty="0" err="1" smtClean="0">
                  <a:solidFill>
                    <a:schemeClr val="tx1"/>
                  </a:solidFill>
                  <a:latin typeface="Arial Narrow" pitchFamily="34" charset="0"/>
                </a:rPr>
                <a:t>a</a:t>
              </a:r>
              <a:endParaRPr lang="en-US" b="1" i="1" baseline="-25000" dirty="0">
                <a:solidFill>
                  <a:schemeClr val="tx1"/>
                </a:solidFill>
                <a:latin typeface="Arial Narrow" pitchFamily="34" charset="0"/>
              </a:endParaRPr>
            </a:p>
          </p:txBody>
        </p:sp>
      </p:grpSp>
      <p:grpSp>
        <p:nvGrpSpPr>
          <p:cNvPr id="162" name="Group 161"/>
          <p:cNvGrpSpPr/>
          <p:nvPr/>
        </p:nvGrpSpPr>
        <p:grpSpPr>
          <a:xfrm>
            <a:off x="621576" y="3497940"/>
            <a:ext cx="4428830" cy="795513"/>
            <a:chOff x="621576" y="4109664"/>
            <a:chExt cx="4428830" cy="795513"/>
          </a:xfrm>
        </p:grpSpPr>
        <p:cxnSp>
          <p:nvCxnSpPr>
            <p:cNvPr id="163" name="Straight Arrow Connector 162"/>
            <p:cNvCxnSpPr/>
            <p:nvPr/>
          </p:nvCxnSpPr>
          <p:spPr>
            <a:xfrm>
              <a:off x="621576" y="4574124"/>
              <a:ext cx="440762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4" name="TextBox 163"/>
            <p:cNvSpPr txBox="1">
              <a:spLocks noChangeArrowheads="1"/>
            </p:cNvSpPr>
            <p:nvPr/>
          </p:nvSpPr>
          <p:spPr bwMode="auto">
            <a:xfrm>
              <a:off x="4816047" y="4597400"/>
              <a:ext cx="234359" cy="307777"/>
            </a:xfrm>
            <a:prstGeom prst="rect">
              <a:avLst/>
            </a:prstGeom>
            <a:noFill/>
            <a:ln w="9525">
              <a:noFill/>
              <a:miter lim="800000"/>
              <a:headEnd/>
              <a:tailEnd/>
            </a:ln>
          </p:spPr>
          <p:txBody>
            <a:bodyPr wrap="none">
              <a:spAutoFit/>
            </a:bodyPr>
            <a:lstStyle/>
            <a:p>
              <a:pPr algn="ctr" defTabSz="457200"/>
              <a:r>
                <a:rPr lang="en-US" sz="1400" b="1" i="1" dirty="0" smtClean="0">
                  <a:solidFill>
                    <a:schemeClr val="tx1"/>
                  </a:solidFill>
                  <a:latin typeface="Arial Narrow" pitchFamily="34" charset="0"/>
                </a:rPr>
                <a:t>t</a:t>
              </a:r>
              <a:endParaRPr lang="en-US" sz="1400" b="1" i="1" baseline="-25000" dirty="0">
                <a:solidFill>
                  <a:schemeClr val="tx1"/>
                </a:solidFill>
                <a:latin typeface="Arial Narrow" pitchFamily="34" charset="0"/>
              </a:endParaRPr>
            </a:p>
          </p:txBody>
        </p:sp>
        <p:cxnSp>
          <p:nvCxnSpPr>
            <p:cNvPr id="165" name="Straight Arrow Connector 164"/>
            <p:cNvCxnSpPr/>
            <p:nvPr/>
          </p:nvCxnSpPr>
          <p:spPr>
            <a:xfrm rot="5400000">
              <a:off x="2281973" y="4341497"/>
              <a:ext cx="465254" cy="1588"/>
            </a:xfrm>
            <a:prstGeom prst="straightConnector1">
              <a:avLst/>
            </a:prstGeom>
            <a:ln w="9525">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66" name="TextBox 165"/>
            <p:cNvSpPr txBox="1">
              <a:spLocks noChangeArrowheads="1"/>
            </p:cNvSpPr>
            <p:nvPr/>
          </p:nvSpPr>
          <p:spPr bwMode="auto">
            <a:xfrm>
              <a:off x="2202676" y="4193124"/>
              <a:ext cx="276999" cy="299762"/>
            </a:xfrm>
            <a:prstGeom prst="rect">
              <a:avLst/>
            </a:prstGeom>
            <a:solidFill>
              <a:schemeClr val="bg1"/>
            </a:solidFill>
            <a:ln w="9525">
              <a:noFill/>
              <a:miter lim="800000"/>
              <a:headEnd/>
              <a:tailEnd/>
            </a:ln>
          </p:spPr>
          <p:txBody>
            <a:bodyPr vert="vert270" wrap="none" lIns="0" tIns="0" rIns="0" bIns="0">
              <a:spAutoFit/>
            </a:bodyPr>
            <a:lstStyle/>
            <a:p>
              <a:pPr algn="r" defTabSz="457200"/>
              <a:r>
                <a:rPr lang="en-US" b="1" i="1" dirty="0" err="1" smtClean="0">
                  <a:solidFill>
                    <a:schemeClr val="tx1"/>
                  </a:solidFill>
                  <a:latin typeface="Arial Narrow" pitchFamily="34" charset="0"/>
                </a:rPr>
                <a:t>I</a:t>
              </a:r>
              <a:r>
                <a:rPr lang="en-US" b="1" i="1" baseline="-25000" dirty="0" err="1" smtClean="0">
                  <a:solidFill>
                    <a:schemeClr val="tx1"/>
                  </a:solidFill>
                  <a:latin typeface="Arial Narrow" pitchFamily="34" charset="0"/>
                </a:rPr>
                <a:t>aSR</a:t>
              </a:r>
              <a:endParaRPr lang="en-US" b="1" i="1" baseline="-25000" dirty="0">
                <a:solidFill>
                  <a:schemeClr val="tx1"/>
                </a:solidFill>
                <a:latin typeface="Arial Narrow" pitchFamily="34" charset="0"/>
              </a:endParaRPr>
            </a:p>
          </p:txBody>
        </p:sp>
      </p:grpSp>
      <p:cxnSp>
        <p:nvCxnSpPr>
          <p:cNvPr id="172" name="Straight Arrow Connector 171"/>
          <p:cNvCxnSpPr/>
          <p:nvPr/>
        </p:nvCxnSpPr>
        <p:spPr>
          <a:xfrm>
            <a:off x="7391400" y="2209800"/>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6477000" y="1295400"/>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rot="5400000">
            <a:off x="152400" y="5562600"/>
            <a:ext cx="2133600" cy="1588"/>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84" name="TextBox 183"/>
          <p:cNvSpPr txBox="1">
            <a:spLocks noChangeArrowheads="1"/>
          </p:cNvSpPr>
          <p:nvPr/>
        </p:nvSpPr>
        <p:spPr bwMode="auto">
          <a:xfrm>
            <a:off x="925284" y="4503854"/>
            <a:ext cx="340158" cy="307777"/>
          </a:xfrm>
          <a:prstGeom prst="rect">
            <a:avLst/>
          </a:prstGeom>
          <a:noFill/>
          <a:ln w="9525">
            <a:noFill/>
            <a:miter lim="800000"/>
            <a:headEnd/>
            <a:tailEnd/>
          </a:ln>
        </p:spPr>
        <p:txBody>
          <a:bodyPr wrap="none">
            <a:spAutoFit/>
          </a:bodyPr>
          <a:lstStyle/>
          <a:p>
            <a:pPr algn="ctr" defTabSz="457200"/>
            <a:r>
              <a:rPr lang="en-US" sz="1400" b="1" i="1" dirty="0" smtClean="0">
                <a:solidFill>
                  <a:schemeClr val="tx1"/>
                </a:solidFill>
                <a:latin typeface="Arial Narrow" pitchFamily="34" charset="0"/>
              </a:rPr>
              <a:t>I</a:t>
            </a:r>
            <a:r>
              <a:rPr lang="sr-Latn-CS" sz="1400" b="1" i="1" baseline="-25000" dirty="0" smtClean="0">
                <a:solidFill>
                  <a:schemeClr val="tx1"/>
                </a:solidFill>
                <a:latin typeface="Arial Narrow" pitchFamily="34" charset="0"/>
              </a:rPr>
              <a:t>dc</a:t>
            </a:r>
            <a:endParaRPr lang="en-US" sz="1400" b="1" i="1" baseline="-25000" dirty="0">
              <a:solidFill>
                <a:schemeClr val="tx1"/>
              </a:solidFill>
              <a:latin typeface="Arial Narrow" pitchFamily="34" charset="0"/>
            </a:endParaRPr>
          </a:p>
        </p:txBody>
      </p:sp>
      <p:cxnSp>
        <p:nvCxnSpPr>
          <p:cNvPr id="185" name="Straight Connector 184"/>
          <p:cNvCxnSpPr/>
          <p:nvPr/>
        </p:nvCxnSpPr>
        <p:spPr>
          <a:xfrm flipV="1">
            <a:off x="1208018" y="4978400"/>
            <a:ext cx="2309882" cy="361532"/>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V="1">
            <a:off x="3505200" y="6004560"/>
            <a:ext cx="922020" cy="33909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V="1">
            <a:off x="4410006" y="5233250"/>
            <a:ext cx="355758" cy="10668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a:off x="609600" y="5638800"/>
            <a:ext cx="440762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6" name="TextBox 195"/>
          <p:cNvSpPr txBox="1">
            <a:spLocks noChangeArrowheads="1"/>
          </p:cNvSpPr>
          <p:nvPr/>
        </p:nvSpPr>
        <p:spPr bwMode="auto">
          <a:xfrm>
            <a:off x="4797721" y="5663780"/>
            <a:ext cx="234359" cy="307777"/>
          </a:xfrm>
          <a:prstGeom prst="rect">
            <a:avLst/>
          </a:prstGeom>
          <a:noFill/>
          <a:ln w="9525">
            <a:noFill/>
            <a:miter lim="800000"/>
            <a:headEnd/>
            <a:tailEnd/>
          </a:ln>
        </p:spPr>
        <p:txBody>
          <a:bodyPr wrap="none">
            <a:spAutoFit/>
          </a:bodyPr>
          <a:lstStyle/>
          <a:p>
            <a:pPr algn="ctr" defTabSz="457200"/>
            <a:r>
              <a:rPr lang="en-US" sz="1400" b="1" i="1" dirty="0" smtClean="0">
                <a:solidFill>
                  <a:schemeClr val="tx1"/>
                </a:solidFill>
                <a:latin typeface="Arial Narrow" pitchFamily="34" charset="0"/>
              </a:rPr>
              <a:t>t</a:t>
            </a:r>
            <a:endParaRPr lang="en-US" sz="1400" b="1" i="1" baseline="-25000" dirty="0">
              <a:solidFill>
                <a:schemeClr val="tx1"/>
              </a:solidFill>
              <a:latin typeface="Arial Narrow" pitchFamily="34" charset="0"/>
            </a:endParaRPr>
          </a:p>
        </p:txBody>
      </p:sp>
      <p:cxnSp>
        <p:nvCxnSpPr>
          <p:cNvPr id="204" name="Straight Connector 203"/>
          <p:cNvCxnSpPr/>
          <p:nvPr/>
        </p:nvCxnSpPr>
        <p:spPr>
          <a:xfrm rot="5400000" flipH="1" flipV="1">
            <a:off x="4079875" y="5673727"/>
            <a:ext cx="685801" cy="6349"/>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rot="5400000" flipH="1" flipV="1">
            <a:off x="2841625" y="5654677"/>
            <a:ext cx="1333499" cy="6349"/>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V="1">
            <a:off x="774700" y="6019800"/>
            <a:ext cx="452120" cy="15875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879475" y="5688968"/>
            <a:ext cx="685800" cy="6349"/>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6" name="Group 215"/>
          <p:cNvGrpSpPr/>
          <p:nvPr/>
        </p:nvGrpSpPr>
        <p:grpSpPr>
          <a:xfrm>
            <a:off x="5257800" y="3657600"/>
            <a:ext cx="2560637" cy="647988"/>
            <a:chOff x="5257800" y="3657600"/>
            <a:chExt cx="2560637" cy="647988"/>
          </a:xfrm>
        </p:grpSpPr>
        <p:pic>
          <p:nvPicPr>
            <p:cNvPr id="488450" name="Picture 2"/>
            <p:cNvPicPr>
              <a:picLocks noChangeAspect="1" noChangeArrowheads="1"/>
            </p:cNvPicPr>
            <p:nvPr/>
          </p:nvPicPr>
          <p:blipFill>
            <a:blip r:embed="rId3" cstate="print"/>
            <a:srcRect/>
            <a:stretch>
              <a:fillRect/>
            </a:stretch>
          </p:blipFill>
          <p:spPr bwMode="auto">
            <a:xfrm>
              <a:off x="5257800" y="3657600"/>
              <a:ext cx="2560637" cy="646113"/>
            </a:xfrm>
            <a:prstGeom prst="rect">
              <a:avLst/>
            </a:prstGeom>
            <a:noFill/>
            <a:ln w="9525">
              <a:noFill/>
              <a:miter lim="800000"/>
              <a:headEnd/>
              <a:tailEnd/>
            </a:ln>
            <a:effectLst/>
          </p:spPr>
        </p:pic>
        <p:sp>
          <p:nvSpPr>
            <p:cNvPr id="215" name="TextBox 214"/>
            <p:cNvSpPr txBox="1"/>
            <p:nvPr/>
          </p:nvSpPr>
          <p:spPr>
            <a:xfrm>
              <a:off x="6445250" y="4013200"/>
              <a:ext cx="152400" cy="292388"/>
            </a:xfrm>
            <a:prstGeom prst="rect">
              <a:avLst/>
            </a:prstGeom>
            <a:solidFill>
              <a:schemeClr val="bg1"/>
            </a:solidFill>
          </p:spPr>
          <p:txBody>
            <a:bodyPr wrap="square" lIns="0" tIns="0" rIns="0" bIns="0" rtlCol="0">
              <a:spAutoFit/>
            </a:bodyPr>
            <a:lstStyle/>
            <a:p>
              <a:r>
                <a:rPr lang="sr-Latn-CS" sz="1900" dirty="0" smtClean="0">
                  <a:solidFill>
                    <a:schemeClr val="tx1"/>
                  </a:solidFill>
                  <a:latin typeface="Times New Roman" pitchFamily="18" charset="0"/>
                  <a:cs typeface="Times New Roman" pitchFamily="18" charset="0"/>
                </a:rPr>
                <a:t>2</a:t>
              </a:r>
              <a:endParaRPr lang="en-US" sz="1900" dirty="0">
                <a:solidFill>
                  <a:schemeClr val="tx1"/>
                </a:solidFill>
                <a:latin typeface="Times New Roman" pitchFamily="18" charset="0"/>
                <a:cs typeface="Times New Roman" pitchFamily="18" charset="0"/>
              </a:endParaRPr>
            </a:p>
          </p:txBody>
        </p:sp>
      </p:grpSp>
      <p:sp>
        <p:nvSpPr>
          <p:cNvPr id="217" name="TextBox 61"/>
          <p:cNvSpPr txBox="1">
            <a:spLocks noChangeArrowheads="1"/>
          </p:cNvSpPr>
          <p:nvPr/>
        </p:nvSpPr>
        <p:spPr bwMode="auto">
          <a:xfrm>
            <a:off x="5334000" y="5334000"/>
            <a:ext cx="2590800" cy="954107"/>
          </a:xfrm>
          <a:prstGeom prst="rect">
            <a:avLst/>
          </a:prstGeom>
          <a:noFill/>
          <a:ln w="9525">
            <a:noFill/>
            <a:miter lim="800000"/>
            <a:headEnd/>
            <a:tailEnd/>
          </a:ln>
        </p:spPr>
        <p:txBody>
          <a:bodyPr wrap="square">
            <a:spAutoFit/>
          </a:bodyPr>
          <a:lstStyle/>
          <a:p>
            <a:pPr defTabSz="457200"/>
            <a:r>
              <a:rPr lang="sr-Latn-CS" sz="1400" dirty="0" smtClean="0"/>
              <a:t>Struja kroz motor ne može trenutno da se promeni, a uključeni su T2 i T3. </a:t>
            </a:r>
          </a:p>
          <a:p>
            <a:pPr defTabSz="457200"/>
            <a:r>
              <a:rPr lang="sr-Latn-CS" sz="1400" dirty="0" smtClean="0"/>
              <a:t>Opada po aps. vrednosti </a:t>
            </a:r>
          </a:p>
        </p:txBody>
      </p:sp>
      <p:sp>
        <p:nvSpPr>
          <p:cNvPr id="218" name="Freeform 217"/>
          <p:cNvSpPr/>
          <p:nvPr/>
        </p:nvSpPr>
        <p:spPr>
          <a:xfrm>
            <a:off x="3549650" y="5784850"/>
            <a:ext cx="1803400" cy="590550"/>
          </a:xfrm>
          <a:custGeom>
            <a:avLst/>
            <a:gdLst>
              <a:gd name="connsiteX0" fmla="*/ 1168400 w 1168400"/>
              <a:gd name="connsiteY0" fmla="*/ 0 h 540808"/>
              <a:gd name="connsiteX1" fmla="*/ 704850 w 1168400"/>
              <a:gd name="connsiteY1" fmla="*/ 450850 h 540808"/>
              <a:gd name="connsiteX2" fmla="*/ 0 w 1168400"/>
              <a:gd name="connsiteY2" fmla="*/ 539750 h 540808"/>
            </a:gdLst>
            <a:ahLst/>
            <a:cxnLst>
              <a:cxn ang="0">
                <a:pos x="connsiteX0" y="connsiteY0"/>
              </a:cxn>
              <a:cxn ang="0">
                <a:pos x="connsiteX1" y="connsiteY1"/>
              </a:cxn>
              <a:cxn ang="0">
                <a:pos x="connsiteX2" y="connsiteY2"/>
              </a:cxn>
            </a:cxnLst>
            <a:rect l="l" t="t" r="r" b="b"/>
            <a:pathLst>
              <a:path w="1168400" h="540808">
                <a:moveTo>
                  <a:pt x="1168400" y="0"/>
                </a:moveTo>
                <a:cubicBezTo>
                  <a:pt x="1033991" y="180446"/>
                  <a:pt x="899583" y="360892"/>
                  <a:pt x="704850" y="450850"/>
                </a:cubicBezTo>
                <a:cubicBezTo>
                  <a:pt x="510117" y="540808"/>
                  <a:pt x="162983" y="532342"/>
                  <a:pt x="0" y="539750"/>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TextBox 61"/>
          <p:cNvSpPr txBox="1">
            <a:spLocks noChangeArrowheads="1"/>
          </p:cNvSpPr>
          <p:nvPr/>
        </p:nvSpPr>
        <p:spPr bwMode="auto">
          <a:xfrm>
            <a:off x="5334000" y="4343400"/>
            <a:ext cx="2438400" cy="954107"/>
          </a:xfrm>
          <a:prstGeom prst="rect">
            <a:avLst/>
          </a:prstGeom>
          <a:solidFill>
            <a:schemeClr val="bg2"/>
          </a:solidFill>
          <a:ln w="12700">
            <a:solidFill>
              <a:schemeClr val="accent1">
                <a:shade val="95000"/>
                <a:satMod val="105000"/>
              </a:schemeClr>
            </a:solidFill>
            <a:miter lim="800000"/>
            <a:headEnd/>
            <a:tailEnd/>
          </a:ln>
          <a:effectLst>
            <a:outerShdw blurRad="50800" dist="38100" dir="2700000" algn="tl" rotWithShape="0">
              <a:prstClr val="black">
                <a:alpha val="40000"/>
              </a:prstClr>
            </a:outerShdw>
          </a:effectLst>
        </p:spPr>
        <p:txBody>
          <a:bodyPr wrap="square">
            <a:spAutoFit/>
          </a:bodyPr>
          <a:lstStyle/>
          <a:p>
            <a:pPr defTabSz="457200"/>
            <a:r>
              <a:rPr lang="sr-Latn-CS" sz="1400" b="1" dirty="0" smtClean="0">
                <a:solidFill>
                  <a:srgbClr val="C00000"/>
                </a:solidFill>
              </a:rPr>
              <a:t>Struja ka izvoru ! </a:t>
            </a:r>
          </a:p>
          <a:p>
            <a:pPr defTabSz="457200"/>
            <a:r>
              <a:rPr lang="sr-Latn-CS" sz="1400" dirty="0" smtClean="0">
                <a:solidFill>
                  <a:srgbClr val="C00000"/>
                </a:solidFill>
              </a:rPr>
              <a:t>Ovu količinu naelektrisanja mora da primi ili izvor ili kondenzator !</a:t>
            </a:r>
          </a:p>
        </p:txBody>
      </p:sp>
      <p:sp>
        <p:nvSpPr>
          <p:cNvPr id="223" name="Freeform 222"/>
          <p:cNvSpPr/>
          <p:nvPr/>
        </p:nvSpPr>
        <p:spPr>
          <a:xfrm>
            <a:off x="4038600" y="4754880"/>
            <a:ext cx="1287780" cy="834539"/>
          </a:xfrm>
          <a:custGeom>
            <a:avLst/>
            <a:gdLst>
              <a:gd name="connsiteX0" fmla="*/ 1501140 w 1501140"/>
              <a:gd name="connsiteY0" fmla="*/ 0 h 830580"/>
              <a:gd name="connsiteX1" fmla="*/ 655320 w 1501140"/>
              <a:gd name="connsiteY1" fmla="*/ 220980 h 830580"/>
              <a:gd name="connsiteX2" fmla="*/ 0 w 1501140"/>
              <a:gd name="connsiteY2" fmla="*/ 830580 h 830580"/>
            </a:gdLst>
            <a:ahLst/>
            <a:cxnLst>
              <a:cxn ang="0">
                <a:pos x="connsiteX0" y="connsiteY0"/>
              </a:cxn>
              <a:cxn ang="0">
                <a:pos x="connsiteX1" y="connsiteY1"/>
              </a:cxn>
              <a:cxn ang="0">
                <a:pos x="connsiteX2" y="connsiteY2"/>
              </a:cxn>
            </a:cxnLst>
            <a:rect l="l" t="t" r="r" b="b"/>
            <a:pathLst>
              <a:path w="1501140" h="830580">
                <a:moveTo>
                  <a:pt x="1501140" y="0"/>
                </a:moveTo>
                <a:cubicBezTo>
                  <a:pt x="1203325" y="41275"/>
                  <a:pt x="905510" y="82550"/>
                  <a:pt x="655320" y="220980"/>
                </a:cubicBezTo>
                <a:cubicBezTo>
                  <a:pt x="405130" y="359410"/>
                  <a:pt x="114300" y="732790"/>
                  <a:pt x="0" y="830580"/>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2361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p:bldP spid="217" grpId="0"/>
      <p:bldP spid="218" grpId="0" animBg="1"/>
      <p:bldP spid="219" grpId="0" animBg="1"/>
      <p:bldP spid="2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27</a:t>
            </a:fld>
            <a:endParaRPr lang="en-US"/>
          </a:p>
        </p:txBody>
      </p:sp>
      <p:sp>
        <p:nvSpPr>
          <p:cNvPr id="227" name="TextBox 61"/>
          <p:cNvSpPr txBox="1">
            <a:spLocks noChangeArrowheads="1"/>
          </p:cNvSpPr>
          <p:nvPr/>
        </p:nvSpPr>
        <p:spPr bwMode="auto">
          <a:xfrm>
            <a:off x="2268282" y="152400"/>
            <a:ext cx="4589718" cy="461665"/>
          </a:xfrm>
          <a:prstGeom prst="rect">
            <a:avLst/>
          </a:prstGeom>
          <a:noFill/>
          <a:ln w="9525">
            <a:noFill/>
            <a:miter lim="800000"/>
            <a:headEnd/>
            <a:tailEnd/>
          </a:ln>
        </p:spPr>
        <p:txBody>
          <a:bodyPr wrap="none">
            <a:spAutoFit/>
          </a:bodyPr>
          <a:lstStyle/>
          <a:p>
            <a:pPr algn="ctr" defTabSz="457200"/>
            <a:r>
              <a:rPr lang="sr-Latn-CS" sz="2400" b="1" dirty="0" smtClean="0"/>
              <a:t>Upravljanje mostom PREGLED</a:t>
            </a:r>
            <a:endParaRPr lang="en-US" sz="2400" b="1" dirty="0"/>
          </a:p>
        </p:txBody>
      </p:sp>
      <p:grpSp>
        <p:nvGrpSpPr>
          <p:cNvPr id="233" name="Group 232"/>
          <p:cNvGrpSpPr/>
          <p:nvPr/>
        </p:nvGrpSpPr>
        <p:grpSpPr>
          <a:xfrm>
            <a:off x="1066800" y="911423"/>
            <a:ext cx="3162300" cy="2514600"/>
            <a:chOff x="1066800" y="911423"/>
            <a:chExt cx="3162300" cy="2514600"/>
          </a:xfrm>
        </p:grpSpPr>
        <p:sp>
          <p:nvSpPr>
            <p:cNvPr id="89" name="TextBox 61"/>
            <p:cNvSpPr txBox="1">
              <a:spLocks noChangeArrowheads="1"/>
            </p:cNvSpPr>
            <p:nvPr/>
          </p:nvSpPr>
          <p:spPr bwMode="auto">
            <a:xfrm>
              <a:off x="1066800" y="1330523"/>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90" name="TextBox 61"/>
            <p:cNvSpPr txBox="1">
              <a:spLocks noChangeArrowheads="1"/>
            </p:cNvSpPr>
            <p:nvPr/>
          </p:nvSpPr>
          <p:spPr bwMode="auto">
            <a:xfrm>
              <a:off x="1447800" y="911423"/>
              <a:ext cx="1657825" cy="307777"/>
            </a:xfrm>
            <a:prstGeom prst="rect">
              <a:avLst/>
            </a:prstGeom>
            <a:noFill/>
            <a:ln w="9525">
              <a:noFill/>
              <a:miter lim="800000"/>
              <a:headEnd/>
              <a:tailEnd/>
            </a:ln>
          </p:spPr>
          <p:txBody>
            <a:bodyPr wrap="none">
              <a:spAutoFit/>
            </a:bodyPr>
            <a:lstStyle/>
            <a:p>
              <a:pPr algn="ctr" defTabSz="457200"/>
              <a:r>
                <a:rPr lang="sr-Latn-CS" sz="1400" dirty="0" smtClean="0"/>
                <a:t>NESIMETRIČNO</a:t>
              </a:r>
              <a:endParaRPr lang="en-US" sz="1400" dirty="0"/>
            </a:p>
          </p:txBody>
        </p:sp>
        <p:cxnSp>
          <p:nvCxnSpPr>
            <p:cNvPr id="92" name="Straight Connector 91"/>
            <p:cNvCxnSpPr/>
            <p:nvPr/>
          </p:nvCxnSpPr>
          <p:spPr>
            <a:xfrm>
              <a:off x="1219200" y="1673423"/>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219200" y="2968823"/>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1695847" y="2111176"/>
              <a:ext cx="876300" cy="794"/>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2667794" y="2129829"/>
              <a:ext cx="914400" cy="1588"/>
            </a:xfrm>
            <a:prstGeom prst="line">
              <a:avLst/>
            </a:prstGeom>
            <a:ln>
              <a:tailEnd type="none" w="sm" len="sm"/>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133600" y="2320329"/>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2514600" y="220682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 Box 95"/>
            <p:cNvSpPr txBox="1">
              <a:spLocks noChangeArrowheads="1"/>
            </p:cNvSpPr>
            <p:nvPr/>
          </p:nvSpPr>
          <p:spPr bwMode="auto">
            <a:xfrm>
              <a:off x="2311400" y="2098873"/>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99" name="TextBox 61"/>
            <p:cNvSpPr txBox="1">
              <a:spLocks noChangeArrowheads="1"/>
            </p:cNvSpPr>
            <p:nvPr/>
          </p:nvSpPr>
          <p:spPr bwMode="auto">
            <a:xfrm>
              <a:off x="1177290" y="2702123"/>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00" name="TextBox 61"/>
            <p:cNvSpPr txBox="1">
              <a:spLocks noChangeArrowheads="1"/>
            </p:cNvSpPr>
            <p:nvPr/>
          </p:nvSpPr>
          <p:spPr bwMode="auto">
            <a:xfrm>
              <a:off x="2485167" y="1937146"/>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cxnSp>
          <p:nvCxnSpPr>
            <p:cNvPr id="101" name="Straight Connector 100"/>
            <p:cNvCxnSpPr/>
            <p:nvPr/>
          </p:nvCxnSpPr>
          <p:spPr>
            <a:xfrm>
              <a:off x="2133600" y="1897677"/>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124200" y="1897677"/>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6200000" flipH="1">
              <a:off x="2035969" y="2609254"/>
              <a:ext cx="119062" cy="762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3065463" y="2646560"/>
              <a:ext cx="119062" cy="1588"/>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105" name="Group 104"/>
            <p:cNvGrpSpPr/>
            <p:nvPr/>
          </p:nvGrpSpPr>
          <p:grpSpPr>
            <a:xfrm>
              <a:off x="3733800" y="2206823"/>
              <a:ext cx="457200" cy="228600"/>
              <a:chOff x="2590800" y="3124200"/>
              <a:chExt cx="457200" cy="228600"/>
            </a:xfrm>
          </p:grpSpPr>
          <p:sp>
            <p:nvSpPr>
              <p:cNvPr id="116" name="Rounded Rectangle 115"/>
              <p:cNvSpPr/>
              <p:nvPr/>
            </p:nvSpPr>
            <p:spPr>
              <a:xfrm>
                <a:off x="2590800" y="3124200"/>
                <a:ext cx="457200" cy="2286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p:cNvGrpSpPr/>
              <p:nvPr/>
            </p:nvGrpSpPr>
            <p:grpSpPr>
              <a:xfrm>
                <a:off x="2678906" y="3200400"/>
                <a:ext cx="292894" cy="77788"/>
                <a:chOff x="2636044" y="3200400"/>
                <a:chExt cx="292894" cy="77788"/>
              </a:xfrm>
            </p:grpSpPr>
            <p:cxnSp>
              <p:nvCxnSpPr>
                <p:cNvPr id="117" name="Straight Connector 116"/>
                <p:cNvCxnSpPr/>
                <p:nvPr/>
              </p:nvCxnSpPr>
              <p:spPr>
                <a:xfrm>
                  <a:off x="2667000" y="3200400"/>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743200" y="3276600"/>
                  <a:ext cx="1524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2628900" y="3238500"/>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2705894" y="3237706"/>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2858294" y="3237706"/>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895600" y="3200400"/>
                  <a:ext cx="33338"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636044" y="3276600"/>
                  <a:ext cx="30956" cy="1588"/>
                </a:xfrm>
                <a:prstGeom prst="line">
                  <a:avLst/>
                </a:prstGeom>
                <a:ln w="15875"/>
              </p:spPr>
              <p:style>
                <a:lnRef idx="1">
                  <a:schemeClr val="accent1"/>
                </a:lnRef>
                <a:fillRef idx="0">
                  <a:schemeClr val="accent1"/>
                </a:fillRef>
                <a:effectRef idx="0">
                  <a:schemeClr val="accent1"/>
                </a:effectRef>
                <a:fontRef idx="minor">
                  <a:schemeClr val="tx1"/>
                </a:fontRef>
              </p:style>
            </p:cxnSp>
          </p:grpSp>
        </p:grpSp>
        <p:cxnSp>
          <p:nvCxnSpPr>
            <p:cNvPr id="108" name="Straight Connector 107"/>
            <p:cNvCxnSpPr/>
            <p:nvPr/>
          </p:nvCxnSpPr>
          <p:spPr>
            <a:xfrm flipH="1">
              <a:off x="3581400" y="2321123"/>
              <a:ext cx="152400" cy="1588"/>
            </a:xfrm>
            <a:prstGeom prst="line">
              <a:avLst/>
            </a:prstGeom>
            <a:ln>
              <a:solidFill>
                <a:schemeClr val="accent4"/>
              </a:solidFill>
              <a:tailEnd type="oval" w="sm" len="sm"/>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5400000">
              <a:off x="3254292" y="2304852"/>
              <a:ext cx="654847"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3168172" y="2633864"/>
              <a:ext cx="413544" cy="1584"/>
            </a:xfrm>
            <a:prstGeom prst="line">
              <a:avLst/>
            </a:prstGeom>
            <a:ln>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sp>
          <p:nvSpPr>
            <p:cNvPr id="111" name="Isosceles Triangle 110"/>
            <p:cNvSpPr/>
            <p:nvPr/>
          </p:nvSpPr>
          <p:spPr>
            <a:xfrm rot="5400000" flipH="1" flipV="1">
              <a:off x="3327719" y="1902023"/>
              <a:ext cx="1524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flipH="1" flipV="1">
              <a:off x="3279619" y="1956314"/>
              <a:ext cx="45719" cy="45719"/>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p:cNvCxnSpPr>
              <a:endCxn id="111" idx="3"/>
            </p:cNvCxnSpPr>
            <p:nvPr/>
          </p:nvCxnSpPr>
          <p:spPr>
            <a:xfrm flipH="1" flipV="1">
              <a:off x="3480119" y="1976635"/>
              <a:ext cx="102391"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flipV="1">
              <a:off x="3154680" y="1976635"/>
              <a:ext cx="123030" cy="1588"/>
            </a:xfrm>
            <a:prstGeom prst="line">
              <a:avLst/>
            </a:prstGeom>
            <a:ln>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a:off x="3010694" y="2848173"/>
              <a:ext cx="2278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463800" y="2535435"/>
              <a:ext cx="303212" cy="1588"/>
            </a:xfrm>
            <a:prstGeom prst="line">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2019300" y="2854523"/>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3" name="TextBox 61"/>
            <p:cNvSpPr txBox="1">
              <a:spLocks noChangeArrowheads="1"/>
            </p:cNvSpPr>
            <p:nvPr/>
          </p:nvSpPr>
          <p:spPr bwMode="auto">
            <a:xfrm>
              <a:off x="1911750" y="3087469"/>
              <a:ext cx="1593450" cy="338554"/>
            </a:xfrm>
            <a:prstGeom prst="rect">
              <a:avLst/>
            </a:prstGeom>
            <a:noFill/>
            <a:ln w="9525">
              <a:noFill/>
              <a:miter lim="800000"/>
              <a:headEnd/>
              <a:tailEnd/>
            </a:ln>
          </p:spPr>
          <p:txBody>
            <a:bodyPr wrap="none">
              <a:spAutoFit/>
            </a:bodyPr>
            <a:lstStyle/>
            <a:p>
              <a:pPr algn="r" defTabSz="457200"/>
              <a:r>
                <a:rPr lang="sr-Latn-CS" sz="1400" b="1" i="1" dirty="0" smtClean="0">
                  <a:solidFill>
                    <a:srgbClr val="C00000"/>
                  </a:solidFill>
                  <a:latin typeface="Arial" pitchFamily="34" charset="0"/>
                  <a:cs typeface="Arial" pitchFamily="34" charset="0"/>
                </a:rPr>
                <a:t>V</a:t>
              </a:r>
              <a:r>
                <a:rPr lang="sr-Latn-CS" sz="1400" b="1" i="1" baseline="-25000" dirty="0" smtClean="0">
                  <a:solidFill>
                    <a:srgbClr val="C00000"/>
                  </a:solidFill>
                  <a:latin typeface="Arial" pitchFamily="34" charset="0"/>
                  <a:cs typeface="Arial" pitchFamily="34" charset="0"/>
                </a:rPr>
                <a:t>aSR </a:t>
              </a:r>
              <a:r>
                <a:rPr lang="sr-Latn-CS" sz="1400" b="1" i="1" dirty="0" smtClean="0">
                  <a:solidFill>
                    <a:srgbClr val="C00000"/>
                  </a:solidFill>
                  <a:latin typeface="Arial" pitchFamily="34" charset="0"/>
                  <a:cs typeface="Arial" pitchFamily="34" charset="0"/>
                </a:rPr>
                <a:t>= 0 do +</a:t>
              </a:r>
              <a:r>
                <a:rPr lang="sr-Latn-CS" sz="1600" b="1" i="1" dirty="0" smtClean="0">
                  <a:solidFill>
                    <a:srgbClr val="C00000"/>
                  </a:solidFill>
                  <a:latin typeface="Arial" pitchFamily="34" charset="0"/>
                  <a:cs typeface="Arial" pitchFamily="34" charset="0"/>
                </a:rPr>
                <a:t>V</a:t>
              </a:r>
              <a:r>
                <a:rPr lang="sr-Latn-CS" sz="1600" b="1" i="1" baseline="-25000" dirty="0" smtClean="0">
                  <a:solidFill>
                    <a:srgbClr val="C00000"/>
                  </a:solidFill>
                  <a:latin typeface="Arial" pitchFamily="34" charset="0"/>
                  <a:cs typeface="Arial" pitchFamily="34" charset="0"/>
                </a:rPr>
                <a:t>dc</a:t>
              </a:r>
              <a:r>
                <a:rPr lang="sr-Latn-CS" sz="1600" b="1" i="1" dirty="0" smtClean="0">
                  <a:solidFill>
                    <a:srgbClr val="C00000"/>
                  </a:solidFill>
                  <a:latin typeface="Arial" pitchFamily="34" charset="0"/>
                  <a:cs typeface="Arial" pitchFamily="34" charset="0"/>
                </a:rPr>
                <a:t> </a:t>
              </a:r>
              <a:endParaRPr lang="en-US" sz="1600" b="1" i="1" dirty="0">
                <a:solidFill>
                  <a:srgbClr val="C00000"/>
                </a:solidFill>
                <a:latin typeface="Arial" pitchFamily="34" charset="0"/>
                <a:cs typeface="Arial" pitchFamily="34" charset="0"/>
              </a:endParaRPr>
            </a:p>
          </p:txBody>
        </p:sp>
        <p:sp>
          <p:nvSpPr>
            <p:cNvPr id="229" name="TextBox 228"/>
            <p:cNvSpPr txBox="1"/>
            <p:nvPr/>
          </p:nvSpPr>
          <p:spPr>
            <a:xfrm>
              <a:off x="3696582" y="2440801"/>
              <a:ext cx="532518" cy="276999"/>
            </a:xfrm>
            <a:prstGeom prst="rect">
              <a:avLst/>
            </a:prstGeom>
            <a:noFill/>
          </p:spPr>
          <p:txBody>
            <a:bodyPr wrap="none" rtlCol="0">
              <a:spAutoFit/>
            </a:bodyPr>
            <a:lstStyle/>
            <a:p>
              <a:r>
                <a:rPr lang="sr-Latn-CS" sz="1200" dirty="0" smtClean="0">
                  <a:latin typeface="+mn-lt"/>
                </a:rPr>
                <a:t>PWM</a:t>
              </a:r>
              <a:endParaRPr lang="en-US" sz="1200" dirty="0">
                <a:latin typeface="+mn-lt"/>
              </a:endParaRPr>
            </a:p>
          </p:txBody>
        </p:sp>
      </p:grpSp>
      <p:grpSp>
        <p:nvGrpSpPr>
          <p:cNvPr id="235" name="Group 234"/>
          <p:cNvGrpSpPr/>
          <p:nvPr/>
        </p:nvGrpSpPr>
        <p:grpSpPr>
          <a:xfrm>
            <a:off x="1066800" y="3810000"/>
            <a:ext cx="3047118" cy="2514600"/>
            <a:chOff x="1066800" y="3810000"/>
            <a:chExt cx="3047118" cy="2514600"/>
          </a:xfrm>
        </p:grpSpPr>
        <p:sp>
          <p:nvSpPr>
            <p:cNvPr id="138" name="TextBox 61"/>
            <p:cNvSpPr txBox="1">
              <a:spLocks noChangeArrowheads="1"/>
            </p:cNvSpPr>
            <p:nvPr/>
          </p:nvSpPr>
          <p:spPr bwMode="auto">
            <a:xfrm>
              <a:off x="1066800" y="4229100"/>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139" name="TextBox 61"/>
            <p:cNvSpPr txBox="1">
              <a:spLocks noChangeArrowheads="1"/>
            </p:cNvSpPr>
            <p:nvPr/>
          </p:nvSpPr>
          <p:spPr bwMode="auto">
            <a:xfrm>
              <a:off x="1144000" y="3810000"/>
              <a:ext cx="2818400" cy="307777"/>
            </a:xfrm>
            <a:prstGeom prst="rect">
              <a:avLst/>
            </a:prstGeom>
            <a:noFill/>
            <a:ln w="9525">
              <a:noFill/>
              <a:miter lim="800000"/>
              <a:headEnd/>
              <a:tailEnd/>
            </a:ln>
          </p:spPr>
          <p:txBody>
            <a:bodyPr wrap="none">
              <a:spAutoFit/>
            </a:bodyPr>
            <a:lstStyle/>
            <a:p>
              <a:pPr algn="ctr" defTabSz="457200"/>
              <a:r>
                <a:rPr lang="sr-Latn-CS" sz="1400" dirty="0" smtClean="0"/>
                <a:t>Modifikovano NESIMETRIČNO</a:t>
              </a:r>
              <a:endParaRPr lang="en-US" sz="1400" dirty="0"/>
            </a:p>
          </p:txBody>
        </p:sp>
        <p:cxnSp>
          <p:nvCxnSpPr>
            <p:cNvPr id="140" name="Straight Connector 139"/>
            <p:cNvCxnSpPr/>
            <p:nvPr/>
          </p:nvCxnSpPr>
          <p:spPr>
            <a:xfrm>
              <a:off x="1219200" y="45720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1219200" y="58674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1695847" y="5009753"/>
              <a:ext cx="876300" cy="794"/>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3010694" y="4685506"/>
              <a:ext cx="228600" cy="1588"/>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133600" y="5218906"/>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5" name="Oval 144"/>
            <p:cNvSpPr/>
            <p:nvPr/>
          </p:nvSpPr>
          <p:spPr>
            <a:xfrm>
              <a:off x="2514600" y="5105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 Box 95"/>
            <p:cNvSpPr txBox="1">
              <a:spLocks noChangeArrowheads="1"/>
            </p:cNvSpPr>
            <p:nvPr/>
          </p:nvSpPr>
          <p:spPr bwMode="auto">
            <a:xfrm>
              <a:off x="2311400" y="4997450"/>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147" name="TextBox 61"/>
            <p:cNvSpPr txBox="1">
              <a:spLocks noChangeArrowheads="1"/>
            </p:cNvSpPr>
            <p:nvPr/>
          </p:nvSpPr>
          <p:spPr bwMode="auto">
            <a:xfrm>
              <a:off x="1177290" y="5600700"/>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48" name="TextBox 61"/>
            <p:cNvSpPr txBox="1">
              <a:spLocks noChangeArrowheads="1"/>
            </p:cNvSpPr>
            <p:nvPr/>
          </p:nvSpPr>
          <p:spPr bwMode="auto">
            <a:xfrm>
              <a:off x="2485167" y="4835723"/>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cxnSp>
          <p:nvCxnSpPr>
            <p:cNvPr id="149" name="Straight Connector 148"/>
            <p:cNvCxnSpPr/>
            <p:nvPr/>
          </p:nvCxnSpPr>
          <p:spPr>
            <a:xfrm>
              <a:off x="2133600" y="4796254"/>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5400000">
              <a:off x="3088273" y="4836527"/>
              <a:ext cx="148054" cy="762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16200000" flipH="1">
              <a:off x="2035969" y="5507831"/>
              <a:ext cx="119062" cy="762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5400000">
              <a:off x="3065463" y="5545137"/>
              <a:ext cx="119062" cy="1588"/>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153" name="Group 152"/>
            <p:cNvGrpSpPr/>
            <p:nvPr/>
          </p:nvGrpSpPr>
          <p:grpSpPr>
            <a:xfrm>
              <a:off x="3603174" y="5410200"/>
              <a:ext cx="457200" cy="228600"/>
              <a:chOff x="2590800" y="3124200"/>
              <a:chExt cx="457200" cy="228600"/>
            </a:xfrm>
          </p:grpSpPr>
          <p:sp>
            <p:nvSpPr>
              <p:cNvPr id="166" name="Rounded Rectangle 165"/>
              <p:cNvSpPr/>
              <p:nvPr/>
            </p:nvSpPr>
            <p:spPr>
              <a:xfrm>
                <a:off x="2590800" y="3124200"/>
                <a:ext cx="457200" cy="2286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p:cNvGrpSpPr/>
              <p:nvPr/>
            </p:nvGrpSpPr>
            <p:grpSpPr>
              <a:xfrm>
                <a:off x="2678906" y="3200400"/>
                <a:ext cx="292894" cy="77788"/>
                <a:chOff x="2636044" y="3200400"/>
                <a:chExt cx="292894" cy="77788"/>
              </a:xfrm>
            </p:grpSpPr>
            <p:cxnSp>
              <p:nvCxnSpPr>
                <p:cNvPr id="167" name="Straight Connector 166"/>
                <p:cNvCxnSpPr/>
                <p:nvPr/>
              </p:nvCxnSpPr>
              <p:spPr>
                <a:xfrm>
                  <a:off x="2667000" y="3200400"/>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2743200" y="3276600"/>
                  <a:ext cx="1524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2628900" y="3238500"/>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a:off x="2705894" y="3237706"/>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2858294" y="3237706"/>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895600" y="3200400"/>
                  <a:ext cx="33338"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2636044" y="3276600"/>
                  <a:ext cx="30956" cy="1588"/>
                </a:xfrm>
                <a:prstGeom prst="line">
                  <a:avLst/>
                </a:prstGeom>
                <a:ln w="15875"/>
              </p:spPr>
              <p:style>
                <a:lnRef idx="1">
                  <a:schemeClr val="accent1"/>
                </a:lnRef>
                <a:fillRef idx="0">
                  <a:schemeClr val="accent1"/>
                </a:fillRef>
                <a:effectRef idx="0">
                  <a:schemeClr val="accent1"/>
                </a:effectRef>
                <a:fontRef idx="minor">
                  <a:schemeClr val="tx1"/>
                </a:fontRef>
              </p:style>
            </p:cxnSp>
          </p:grpSp>
        </p:grpSp>
        <p:cxnSp>
          <p:nvCxnSpPr>
            <p:cNvPr id="156" name="Straight Connector 155"/>
            <p:cNvCxnSpPr/>
            <p:nvPr/>
          </p:nvCxnSpPr>
          <p:spPr>
            <a:xfrm flipH="1">
              <a:off x="3168172" y="5532441"/>
              <a:ext cx="413544" cy="1584"/>
            </a:xfrm>
            <a:prstGeom prst="line">
              <a:avLst/>
            </a:prstGeom>
            <a:ln>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5400000">
              <a:off x="3010694" y="5746750"/>
              <a:ext cx="2278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2463800" y="5434012"/>
              <a:ext cx="303212" cy="1588"/>
            </a:xfrm>
            <a:prstGeom prst="line">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2019300" y="57531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4" name="TextBox 61"/>
            <p:cNvSpPr txBox="1">
              <a:spLocks noChangeArrowheads="1"/>
            </p:cNvSpPr>
            <p:nvPr/>
          </p:nvSpPr>
          <p:spPr bwMode="auto">
            <a:xfrm>
              <a:off x="1911750" y="5986046"/>
              <a:ext cx="1593450" cy="338554"/>
            </a:xfrm>
            <a:prstGeom prst="rect">
              <a:avLst/>
            </a:prstGeom>
            <a:noFill/>
            <a:ln w="9525">
              <a:noFill/>
              <a:miter lim="800000"/>
              <a:headEnd/>
              <a:tailEnd/>
            </a:ln>
          </p:spPr>
          <p:txBody>
            <a:bodyPr wrap="none">
              <a:spAutoFit/>
            </a:bodyPr>
            <a:lstStyle/>
            <a:p>
              <a:pPr algn="r" defTabSz="457200"/>
              <a:r>
                <a:rPr lang="sr-Latn-CS" sz="1400" b="1" i="1" dirty="0" smtClean="0">
                  <a:solidFill>
                    <a:srgbClr val="C00000"/>
                  </a:solidFill>
                  <a:latin typeface="Arial" pitchFamily="34" charset="0"/>
                  <a:cs typeface="Arial" pitchFamily="34" charset="0"/>
                </a:rPr>
                <a:t>V</a:t>
              </a:r>
              <a:r>
                <a:rPr lang="sr-Latn-CS" sz="1400" b="1" i="1" baseline="-25000" dirty="0" smtClean="0">
                  <a:solidFill>
                    <a:srgbClr val="C00000"/>
                  </a:solidFill>
                  <a:latin typeface="Arial" pitchFamily="34" charset="0"/>
                  <a:cs typeface="Arial" pitchFamily="34" charset="0"/>
                </a:rPr>
                <a:t>aSR </a:t>
              </a:r>
              <a:r>
                <a:rPr lang="sr-Latn-CS" sz="1400" b="1" i="1" dirty="0" smtClean="0">
                  <a:solidFill>
                    <a:srgbClr val="C00000"/>
                  </a:solidFill>
                  <a:latin typeface="Arial" pitchFamily="34" charset="0"/>
                  <a:cs typeface="Arial" pitchFamily="34" charset="0"/>
                </a:rPr>
                <a:t>= 0 do +</a:t>
              </a:r>
              <a:r>
                <a:rPr lang="sr-Latn-CS" sz="1600" b="1" i="1" dirty="0" smtClean="0">
                  <a:solidFill>
                    <a:srgbClr val="C00000"/>
                  </a:solidFill>
                  <a:latin typeface="Arial" pitchFamily="34" charset="0"/>
                  <a:cs typeface="Arial" pitchFamily="34" charset="0"/>
                </a:rPr>
                <a:t>V</a:t>
              </a:r>
              <a:r>
                <a:rPr lang="sr-Latn-CS" sz="1600" b="1" i="1" baseline="-25000" dirty="0" smtClean="0">
                  <a:solidFill>
                    <a:srgbClr val="C00000"/>
                  </a:solidFill>
                  <a:latin typeface="Arial" pitchFamily="34" charset="0"/>
                  <a:cs typeface="Arial" pitchFamily="34" charset="0"/>
                </a:rPr>
                <a:t>dc</a:t>
              </a:r>
              <a:r>
                <a:rPr lang="sr-Latn-CS" sz="1600" b="1" i="1" dirty="0" smtClean="0">
                  <a:solidFill>
                    <a:srgbClr val="C00000"/>
                  </a:solidFill>
                  <a:latin typeface="Arial" pitchFamily="34" charset="0"/>
                  <a:cs typeface="Arial" pitchFamily="34" charset="0"/>
                </a:rPr>
                <a:t> </a:t>
              </a:r>
              <a:endParaRPr lang="en-US" sz="1600" b="1" i="1" dirty="0">
                <a:solidFill>
                  <a:srgbClr val="C00000"/>
                </a:solidFill>
                <a:latin typeface="Arial" pitchFamily="34" charset="0"/>
                <a:cs typeface="Arial" pitchFamily="34" charset="0"/>
              </a:endParaRPr>
            </a:p>
          </p:txBody>
        </p:sp>
        <p:cxnSp>
          <p:nvCxnSpPr>
            <p:cNvPr id="179" name="Straight Connector 178"/>
            <p:cNvCxnSpPr/>
            <p:nvPr/>
          </p:nvCxnSpPr>
          <p:spPr>
            <a:xfrm rot="5400000">
              <a:off x="2857500" y="52197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30" name="TextBox 229"/>
            <p:cNvSpPr txBox="1"/>
            <p:nvPr/>
          </p:nvSpPr>
          <p:spPr>
            <a:xfrm>
              <a:off x="3581400" y="5638800"/>
              <a:ext cx="532518" cy="276999"/>
            </a:xfrm>
            <a:prstGeom prst="rect">
              <a:avLst/>
            </a:prstGeom>
            <a:noFill/>
          </p:spPr>
          <p:txBody>
            <a:bodyPr wrap="none" rtlCol="0">
              <a:spAutoFit/>
            </a:bodyPr>
            <a:lstStyle/>
            <a:p>
              <a:r>
                <a:rPr lang="sr-Latn-CS" sz="1200" dirty="0" smtClean="0">
                  <a:latin typeface="+mn-lt"/>
                </a:rPr>
                <a:t>PWM</a:t>
              </a:r>
              <a:endParaRPr lang="en-US" sz="1200" dirty="0">
                <a:latin typeface="+mn-lt"/>
              </a:endParaRPr>
            </a:p>
          </p:txBody>
        </p:sp>
      </p:grpSp>
      <p:grpSp>
        <p:nvGrpSpPr>
          <p:cNvPr id="236" name="Group 235"/>
          <p:cNvGrpSpPr/>
          <p:nvPr/>
        </p:nvGrpSpPr>
        <p:grpSpPr>
          <a:xfrm>
            <a:off x="5334000" y="3733800"/>
            <a:ext cx="2818400" cy="2590800"/>
            <a:chOff x="5334000" y="3733800"/>
            <a:chExt cx="2818400" cy="2590800"/>
          </a:xfrm>
        </p:grpSpPr>
        <p:sp>
          <p:nvSpPr>
            <p:cNvPr id="181" name="TextBox 61"/>
            <p:cNvSpPr txBox="1">
              <a:spLocks noChangeArrowheads="1"/>
            </p:cNvSpPr>
            <p:nvPr/>
          </p:nvSpPr>
          <p:spPr bwMode="auto">
            <a:xfrm>
              <a:off x="5706984" y="4233446"/>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182" name="TextBox 61"/>
            <p:cNvSpPr txBox="1">
              <a:spLocks noChangeArrowheads="1"/>
            </p:cNvSpPr>
            <p:nvPr/>
          </p:nvSpPr>
          <p:spPr bwMode="auto">
            <a:xfrm>
              <a:off x="5334000" y="3733800"/>
              <a:ext cx="2818400" cy="523220"/>
            </a:xfrm>
            <a:prstGeom prst="rect">
              <a:avLst/>
            </a:prstGeom>
            <a:noFill/>
            <a:ln w="9525">
              <a:noFill/>
              <a:miter lim="800000"/>
              <a:headEnd/>
              <a:tailEnd/>
            </a:ln>
          </p:spPr>
          <p:txBody>
            <a:bodyPr wrap="none">
              <a:spAutoFit/>
            </a:bodyPr>
            <a:lstStyle/>
            <a:p>
              <a:pPr algn="ctr" defTabSz="457200"/>
              <a:r>
                <a:rPr lang="sr-Latn-CS" sz="1400" dirty="0" smtClean="0"/>
                <a:t>Modifikovano NESIMETRIČNO</a:t>
              </a:r>
              <a:endParaRPr lang="en-US" sz="1400" dirty="0" smtClean="0"/>
            </a:p>
            <a:p>
              <a:pPr algn="ctr" defTabSz="457200"/>
              <a:r>
                <a:rPr lang="x-none" sz="1400" smtClean="0"/>
                <a:t>(</a:t>
              </a:r>
              <a:r>
                <a:rPr lang="sr-Latn-CS" sz="1400" dirty="0" smtClean="0"/>
                <a:t>Drugi smer)</a:t>
              </a:r>
              <a:endParaRPr lang="en-US" sz="1400" dirty="0"/>
            </a:p>
          </p:txBody>
        </p:sp>
        <p:cxnSp>
          <p:nvCxnSpPr>
            <p:cNvPr id="186" name="Straight Connector 185"/>
            <p:cNvCxnSpPr/>
            <p:nvPr/>
          </p:nvCxnSpPr>
          <p:spPr>
            <a:xfrm>
              <a:off x="5859384" y="4576346"/>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5859384" y="5871746"/>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6666062" y="4684862"/>
              <a:ext cx="224254" cy="7222"/>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5400000">
              <a:off x="7327028" y="5013702"/>
              <a:ext cx="876300" cy="1588"/>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6773784" y="5223252"/>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91" name="Oval 190"/>
            <p:cNvSpPr/>
            <p:nvPr/>
          </p:nvSpPr>
          <p:spPr>
            <a:xfrm>
              <a:off x="7154784" y="5109746"/>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xt Box 95"/>
            <p:cNvSpPr txBox="1">
              <a:spLocks noChangeArrowheads="1"/>
            </p:cNvSpPr>
            <p:nvPr/>
          </p:nvSpPr>
          <p:spPr bwMode="auto">
            <a:xfrm>
              <a:off x="6951584" y="5001796"/>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193" name="TextBox 61"/>
            <p:cNvSpPr txBox="1">
              <a:spLocks noChangeArrowheads="1"/>
            </p:cNvSpPr>
            <p:nvPr/>
          </p:nvSpPr>
          <p:spPr bwMode="auto">
            <a:xfrm>
              <a:off x="5817474" y="5605046"/>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94" name="TextBox 61"/>
            <p:cNvSpPr txBox="1">
              <a:spLocks noChangeArrowheads="1"/>
            </p:cNvSpPr>
            <p:nvPr/>
          </p:nvSpPr>
          <p:spPr bwMode="auto">
            <a:xfrm>
              <a:off x="7125351" y="4840069"/>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cxnSp>
          <p:nvCxnSpPr>
            <p:cNvPr id="195" name="Straight Connector 194"/>
            <p:cNvCxnSpPr/>
            <p:nvPr/>
          </p:nvCxnSpPr>
          <p:spPr>
            <a:xfrm rot="16200000" flipH="1">
              <a:off x="6663492" y="4842708"/>
              <a:ext cx="152400" cy="68184"/>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7764384" y="4800600"/>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6773784" y="5457408"/>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rot="5400000">
              <a:off x="7723903" y="5493127"/>
              <a:ext cx="157162" cy="762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199" name="Group 198"/>
            <p:cNvGrpSpPr/>
            <p:nvPr/>
          </p:nvGrpSpPr>
          <p:grpSpPr>
            <a:xfrm>
              <a:off x="5867400" y="5410200"/>
              <a:ext cx="457200" cy="228600"/>
              <a:chOff x="2590800" y="3124200"/>
              <a:chExt cx="457200" cy="228600"/>
            </a:xfrm>
          </p:grpSpPr>
          <p:sp>
            <p:nvSpPr>
              <p:cNvPr id="210" name="Rounded Rectangle 209"/>
              <p:cNvSpPr/>
              <p:nvPr/>
            </p:nvSpPr>
            <p:spPr>
              <a:xfrm>
                <a:off x="2590800" y="3124200"/>
                <a:ext cx="457200" cy="2286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208"/>
              <p:cNvGrpSpPr/>
              <p:nvPr/>
            </p:nvGrpSpPr>
            <p:grpSpPr>
              <a:xfrm>
                <a:off x="2678906" y="3200400"/>
                <a:ext cx="292894" cy="77788"/>
                <a:chOff x="2636044" y="3200400"/>
                <a:chExt cx="292894" cy="77788"/>
              </a:xfrm>
            </p:grpSpPr>
            <p:cxnSp>
              <p:nvCxnSpPr>
                <p:cNvPr id="211" name="Straight Connector 210"/>
                <p:cNvCxnSpPr/>
                <p:nvPr/>
              </p:nvCxnSpPr>
              <p:spPr>
                <a:xfrm>
                  <a:off x="2667000" y="3200400"/>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2743200" y="3276600"/>
                  <a:ext cx="1524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2628900" y="3238500"/>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5400000">
                  <a:off x="2705894" y="3237706"/>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2858294" y="3237706"/>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2895600" y="3200400"/>
                  <a:ext cx="33338"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2636044" y="3276600"/>
                  <a:ext cx="30956" cy="1588"/>
                </a:xfrm>
                <a:prstGeom prst="line">
                  <a:avLst/>
                </a:prstGeom>
                <a:ln w="15875"/>
              </p:spPr>
              <p:style>
                <a:lnRef idx="1">
                  <a:schemeClr val="accent1"/>
                </a:lnRef>
                <a:fillRef idx="0">
                  <a:schemeClr val="accent1"/>
                </a:fillRef>
                <a:effectRef idx="0">
                  <a:schemeClr val="accent1"/>
                </a:effectRef>
                <a:fontRef idx="minor">
                  <a:schemeClr val="tx1"/>
                </a:fontRef>
              </p:style>
            </p:cxnSp>
          </p:grpSp>
        </p:grpSp>
        <p:cxnSp>
          <p:nvCxnSpPr>
            <p:cNvPr id="204" name="Straight Connector 203"/>
            <p:cNvCxnSpPr/>
            <p:nvPr/>
          </p:nvCxnSpPr>
          <p:spPr>
            <a:xfrm>
              <a:off x="6317378" y="5527262"/>
              <a:ext cx="413544" cy="1584"/>
            </a:xfrm>
            <a:prstGeom prst="line">
              <a:avLst/>
            </a:prstGeom>
            <a:ln>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5400000">
              <a:off x="7650878" y="5751096"/>
              <a:ext cx="2278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7103984" y="5438358"/>
              <a:ext cx="303212" cy="1588"/>
            </a:xfrm>
            <a:prstGeom prst="line">
              <a:avLst/>
            </a:prstGeom>
            <a:ln w="38100">
              <a:solidFill>
                <a:srgbClr val="0033CC"/>
              </a:solidFill>
              <a:headEnd type="triangle" w="med" len="med"/>
              <a:tailEnd type="none" w="med" len="lg"/>
            </a:ln>
          </p:spPr>
          <p:style>
            <a:lnRef idx="1">
              <a:schemeClr val="accent1"/>
            </a:lnRef>
            <a:fillRef idx="0">
              <a:schemeClr val="accent1"/>
            </a:fillRef>
            <a:effectRef idx="0">
              <a:schemeClr val="accent1"/>
            </a:effectRef>
            <a:fontRef idx="minor">
              <a:schemeClr val="tx1"/>
            </a:fontRef>
          </p:style>
        </p:cxnSp>
        <p:sp>
          <p:nvSpPr>
            <p:cNvPr id="185" name="TextBox 61"/>
            <p:cNvSpPr txBox="1">
              <a:spLocks noChangeArrowheads="1"/>
            </p:cNvSpPr>
            <p:nvPr/>
          </p:nvSpPr>
          <p:spPr bwMode="auto">
            <a:xfrm>
              <a:off x="6545184" y="5986046"/>
              <a:ext cx="1502078" cy="338554"/>
            </a:xfrm>
            <a:prstGeom prst="rect">
              <a:avLst/>
            </a:prstGeom>
            <a:noFill/>
            <a:ln w="9525">
              <a:noFill/>
              <a:miter lim="800000"/>
              <a:headEnd/>
              <a:tailEnd/>
            </a:ln>
          </p:spPr>
          <p:txBody>
            <a:bodyPr wrap="none">
              <a:spAutoFit/>
            </a:bodyPr>
            <a:lstStyle/>
            <a:p>
              <a:pPr algn="r" defTabSz="457200"/>
              <a:r>
                <a:rPr lang="sr-Latn-CS" sz="1400" b="1" i="1" dirty="0" smtClean="0">
                  <a:solidFill>
                    <a:srgbClr val="0033CC"/>
                  </a:solidFill>
                  <a:latin typeface="Arial" pitchFamily="34" charset="0"/>
                  <a:cs typeface="Arial" pitchFamily="34" charset="0"/>
                </a:rPr>
                <a:t>V</a:t>
              </a:r>
              <a:r>
                <a:rPr lang="sr-Latn-CS" sz="1400" b="1" i="1" baseline="-25000" dirty="0" smtClean="0">
                  <a:solidFill>
                    <a:srgbClr val="0033CC"/>
                  </a:solidFill>
                  <a:latin typeface="Arial" pitchFamily="34" charset="0"/>
                  <a:cs typeface="Arial" pitchFamily="34" charset="0"/>
                </a:rPr>
                <a:t>aSR </a:t>
              </a:r>
              <a:r>
                <a:rPr lang="sr-Latn-CS" sz="1400" b="1" i="1" dirty="0" smtClean="0">
                  <a:solidFill>
                    <a:srgbClr val="0033CC"/>
                  </a:solidFill>
                  <a:latin typeface="Arial" pitchFamily="34" charset="0"/>
                  <a:cs typeface="Arial" pitchFamily="34" charset="0"/>
                </a:rPr>
                <a:t>= </a:t>
              </a:r>
              <a:r>
                <a:rPr lang="sr-Latn-CS" sz="1200" b="1" i="1" dirty="0" smtClean="0">
                  <a:solidFill>
                    <a:srgbClr val="0033CC"/>
                  </a:solidFill>
                  <a:latin typeface="Arial" pitchFamily="34" charset="0"/>
                  <a:cs typeface="Arial" pitchFamily="34" charset="0"/>
                </a:rPr>
                <a:t>−</a:t>
              </a:r>
              <a:r>
                <a:rPr lang="sr-Latn-CS" sz="1400" b="1" i="1" dirty="0" smtClean="0">
                  <a:solidFill>
                    <a:srgbClr val="0033CC"/>
                  </a:solidFill>
                  <a:latin typeface="Arial" pitchFamily="34" charset="0"/>
                  <a:cs typeface="Arial" pitchFamily="34" charset="0"/>
                </a:rPr>
                <a:t>V</a:t>
              </a:r>
              <a:r>
                <a:rPr lang="sr-Latn-CS" sz="1400" b="1" i="1" baseline="-25000" dirty="0" smtClean="0">
                  <a:solidFill>
                    <a:srgbClr val="0033CC"/>
                  </a:solidFill>
                  <a:latin typeface="Arial" pitchFamily="34" charset="0"/>
                  <a:cs typeface="Arial" pitchFamily="34" charset="0"/>
                </a:rPr>
                <a:t>dc</a:t>
              </a:r>
              <a:r>
                <a:rPr lang="sr-Latn-CS" sz="1400" b="1" i="1" dirty="0" smtClean="0">
                  <a:solidFill>
                    <a:srgbClr val="0033CC"/>
                  </a:solidFill>
                  <a:latin typeface="Arial" pitchFamily="34" charset="0"/>
                  <a:cs typeface="Arial" pitchFamily="34" charset="0"/>
                </a:rPr>
                <a:t> do </a:t>
              </a:r>
              <a:r>
                <a:rPr lang="sr-Latn-CS" sz="1600" b="1" i="1" dirty="0" smtClean="0">
                  <a:solidFill>
                    <a:srgbClr val="0033CC"/>
                  </a:solidFill>
                  <a:latin typeface="Arial" pitchFamily="34" charset="0"/>
                  <a:cs typeface="Arial" pitchFamily="34" charset="0"/>
                </a:rPr>
                <a:t>0</a:t>
              </a:r>
              <a:endParaRPr lang="en-US" sz="1600" b="1" i="1" dirty="0">
                <a:solidFill>
                  <a:srgbClr val="0033CC"/>
                </a:solidFill>
                <a:latin typeface="Arial" pitchFamily="34" charset="0"/>
                <a:cs typeface="Arial" pitchFamily="34" charset="0"/>
              </a:endParaRPr>
            </a:p>
          </p:txBody>
        </p:sp>
        <p:cxnSp>
          <p:nvCxnSpPr>
            <p:cNvPr id="222" name="Straight Connector 221"/>
            <p:cNvCxnSpPr/>
            <p:nvPr/>
          </p:nvCxnSpPr>
          <p:spPr>
            <a:xfrm rot="5400000">
              <a:off x="6553994" y="5181600"/>
              <a:ext cx="4564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6667500" y="57531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31" name="TextBox 230"/>
            <p:cNvSpPr txBox="1"/>
            <p:nvPr/>
          </p:nvSpPr>
          <p:spPr>
            <a:xfrm>
              <a:off x="5817482" y="5130800"/>
              <a:ext cx="532518" cy="276999"/>
            </a:xfrm>
            <a:prstGeom prst="rect">
              <a:avLst/>
            </a:prstGeom>
            <a:noFill/>
          </p:spPr>
          <p:txBody>
            <a:bodyPr wrap="none" rtlCol="0">
              <a:spAutoFit/>
            </a:bodyPr>
            <a:lstStyle/>
            <a:p>
              <a:r>
                <a:rPr lang="sr-Latn-CS" sz="1200" dirty="0" smtClean="0">
                  <a:latin typeface="+mn-lt"/>
                </a:rPr>
                <a:t>PWM</a:t>
              </a:r>
              <a:endParaRPr lang="en-US" sz="1200" dirty="0">
                <a:latin typeface="+mn-lt"/>
              </a:endParaRPr>
            </a:p>
          </p:txBody>
        </p:sp>
      </p:grpSp>
      <p:grpSp>
        <p:nvGrpSpPr>
          <p:cNvPr id="234" name="Group 233"/>
          <p:cNvGrpSpPr/>
          <p:nvPr/>
        </p:nvGrpSpPr>
        <p:grpSpPr>
          <a:xfrm>
            <a:off x="5334000" y="911423"/>
            <a:ext cx="2813591" cy="2475131"/>
            <a:chOff x="5334000" y="911423"/>
            <a:chExt cx="2813591" cy="2475131"/>
          </a:xfrm>
        </p:grpSpPr>
        <p:sp>
          <p:nvSpPr>
            <p:cNvPr id="15" name="TextBox 61"/>
            <p:cNvSpPr txBox="1">
              <a:spLocks noChangeArrowheads="1"/>
            </p:cNvSpPr>
            <p:nvPr/>
          </p:nvSpPr>
          <p:spPr bwMode="auto">
            <a:xfrm>
              <a:off x="5706984" y="1295400"/>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22" name="TextBox 61"/>
            <p:cNvSpPr txBox="1">
              <a:spLocks noChangeArrowheads="1"/>
            </p:cNvSpPr>
            <p:nvPr/>
          </p:nvSpPr>
          <p:spPr bwMode="auto">
            <a:xfrm>
              <a:off x="5334000" y="911423"/>
              <a:ext cx="2813591" cy="307777"/>
            </a:xfrm>
            <a:prstGeom prst="rect">
              <a:avLst/>
            </a:prstGeom>
            <a:noFill/>
            <a:ln w="9525">
              <a:noFill/>
              <a:miter lim="800000"/>
              <a:headEnd/>
              <a:tailEnd/>
            </a:ln>
          </p:spPr>
          <p:txBody>
            <a:bodyPr wrap="none">
              <a:spAutoFit/>
            </a:bodyPr>
            <a:lstStyle/>
            <a:p>
              <a:pPr algn="ctr" defTabSz="457200"/>
              <a:r>
                <a:rPr lang="sr-Latn-CS" sz="1400" dirty="0" smtClean="0"/>
                <a:t>NESIMETRIČNO </a:t>
              </a:r>
              <a:r>
                <a:rPr lang="en-US" sz="1400" dirty="0" smtClean="0"/>
                <a:t> </a:t>
              </a:r>
              <a:r>
                <a:rPr lang="x-none" sz="1400" smtClean="0"/>
                <a:t>(</a:t>
              </a:r>
              <a:r>
                <a:rPr lang="sr-Latn-CS" sz="1400" dirty="0" smtClean="0"/>
                <a:t>Drugi smer)</a:t>
              </a:r>
              <a:endParaRPr lang="en-US" sz="1400" dirty="0"/>
            </a:p>
          </p:txBody>
        </p:sp>
        <p:grpSp>
          <p:nvGrpSpPr>
            <p:cNvPr id="87" name="Group 86"/>
            <p:cNvGrpSpPr/>
            <p:nvPr/>
          </p:nvGrpSpPr>
          <p:grpSpPr>
            <a:xfrm>
              <a:off x="5706984" y="1638300"/>
              <a:ext cx="2133600" cy="1367254"/>
              <a:chOff x="609600" y="1562100"/>
              <a:chExt cx="2133600" cy="1367254"/>
            </a:xfrm>
          </p:grpSpPr>
          <p:cxnSp>
            <p:nvCxnSpPr>
              <p:cNvPr id="4" name="Straight Connector 3"/>
              <p:cNvCxnSpPr/>
              <p:nvPr/>
            </p:nvCxnSpPr>
            <p:spPr>
              <a:xfrm>
                <a:off x="762000" y="15621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62000" y="28575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1029097" y="2209403"/>
                <a:ext cx="12954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229644" y="1999456"/>
                <a:ext cx="876300" cy="1588"/>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76400" y="2209006"/>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057400" y="20955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95"/>
              <p:cNvSpPr txBox="1">
                <a:spLocks noChangeArrowheads="1"/>
              </p:cNvSpPr>
              <p:nvPr/>
            </p:nvSpPr>
            <p:spPr bwMode="auto">
              <a:xfrm>
                <a:off x="1854200" y="1987550"/>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16" name="TextBox 61"/>
              <p:cNvSpPr txBox="1">
                <a:spLocks noChangeArrowheads="1"/>
              </p:cNvSpPr>
              <p:nvPr/>
            </p:nvSpPr>
            <p:spPr bwMode="auto">
              <a:xfrm>
                <a:off x="720090" y="2590800"/>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7" name="TextBox 61"/>
              <p:cNvSpPr txBox="1">
                <a:spLocks noChangeArrowheads="1"/>
              </p:cNvSpPr>
              <p:nvPr/>
            </p:nvSpPr>
            <p:spPr bwMode="auto">
              <a:xfrm>
                <a:off x="2027967" y="1825823"/>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cxnSp>
            <p:nvCxnSpPr>
              <p:cNvPr id="18" name="Straight Connector 17"/>
              <p:cNvCxnSpPr/>
              <p:nvPr/>
            </p:nvCxnSpPr>
            <p:spPr>
              <a:xfrm>
                <a:off x="1676400" y="1786354"/>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67000" y="1786354"/>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76400" y="2443162"/>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626519" y="2478881"/>
                <a:ext cx="157162" cy="762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609600" y="2057400"/>
                <a:ext cx="457200" cy="228600"/>
                <a:chOff x="2590800" y="3124200"/>
                <a:chExt cx="457200" cy="228600"/>
              </a:xfrm>
            </p:grpSpPr>
            <p:sp>
              <p:nvSpPr>
                <p:cNvPr id="54" name="Rounded Rectangle 53"/>
                <p:cNvSpPr/>
                <p:nvPr/>
              </p:nvSpPr>
              <p:spPr>
                <a:xfrm>
                  <a:off x="2590800" y="3124200"/>
                  <a:ext cx="457200" cy="2286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2678906" y="3200400"/>
                  <a:ext cx="292894" cy="77788"/>
                  <a:chOff x="2636044" y="3200400"/>
                  <a:chExt cx="292894" cy="77788"/>
                </a:xfrm>
              </p:grpSpPr>
              <p:cxnSp>
                <p:nvCxnSpPr>
                  <p:cNvPr id="39" name="Straight Connector 38"/>
                  <p:cNvCxnSpPr/>
                  <p:nvPr/>
                </p:nvCxnSpPr>
                <p:spPr>
                  <a:xfrm>
                    <a:off x="2667000" y="3200400"/>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743200" y="3276600"/>
                    <a:ext cx="1524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628900" y="3238500"/>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05894" y="3237706"/>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2858294" y="3237706"/>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895600" y="3200400"/>
                    <a:ext cx="33338"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636044" y="3276600"/>
                    <a:ext cx="30956" cy="1588"/>
                  </a:xfrm>
                  <a:prstGeom prst="line">
                    <a:avLst/>
                  </a:prstGeom>
                  <a:ln w="15875"/>
                </p:spPr>
                <p:style>
                  <a:lnRef idx="1">
                    <a:schemeClr val="accent1"/>
                  </a:lnRef>
                  <a:fillRef idx="0">
                    <a:schemeClr val="accent1"/>
                  </a:fillRef>
                  <a:effectRef idx="0">
                    <a:schemeClr val="accent1"/>
                  </a:effectRef>
                  <a:fontRef idx="minor">
                    <a:schemeClr val="tx1"/>
                  </a:fontRef>
                </p:style>
              </p:cxnSp>
            </p:grpSp>
          </p:grpSp>
          <p:grpSp>
            <p:nvGrpSpPr>
              <p:cNvPr id="79" name="Group 78"/>
              <p:cNvGrpSpPr/>
              <p:nvPr/>
            </p:nvGrpSpPr>
            <p:grpSpPr>
              <a:xfrm flipV="1">
                <a:off x="1066800" y="1781175"/>
                <a:ext cx="580230" cy="733425"/>
                <a:chOff x="1066800" y="1857375"/>
                <a:chExt cx="580230" cy="733425"/>
              </a:xfrm>
            </p:grpSpPr>
            <p:cxnSp>
              <p:nvCxnSpPr>
                <p:cNvPr id="60" name="Straight Connector 59"/>
                <p:cNvCxnSpPr>
                  <a:stCxn id="54" idx="3"/>
                </p:cNvCxnSpPr>
                <p:nvPr/>
              </p:nvCxnSpPr>
              <p:spPr>
                <a:xfrm flipV="1">
                  <a:off x="1066800" y="2198687"/>
                  <a:ext cx="152400" cy="1588"/>
                </a:xfrm>
                <a:prstGeom prst="line">
                  <a:avLst/>
                </a:prstGeom>
                <a:ln>
                  <a:solidFill>
                    <a:schemeClr val="accent4"/>
                  </a:solidFill>
                  <a:tailEnd type="oval" w="sm" len="sm"/>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flipH="1" flipV="1">
                  <a:off x="892571" y="2186383"/>
                  <a:ext cx="654847"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1219994" y="1857375"/>
                  <a:ext cx="413544" cy="1584"/>
                </a:xfrm>
                <a:prstGeom prst="line">
                  <a:avLst/>
                </a:prstGeom>
                <a:ln>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sp>
              <p:nvSpPr>
                <p:cNvPr id="66" name="Isosceles Triangle 65"/>
                <p:cNvSpPr/>
                <p:nvPr/>
              </p:nvSpPr>
              <p:spPr>
                <a:xfrm rot="5400000">
                  <a:off x="1321591" y="2438400"/>
                  <a:ext cx="1524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476372" y="2490790"/>
                  <a:ext cx="45719" cy="45719"/>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p:cNvCxnSpPr>
                  <a:endCxn id="66" idx="3"/>
                </p:cNvCxnSpPr>
                <p:nvPr/>
              </p:nvCxnSpPr>
              <p:spPr>
                <a:xfrm>
                  <a:off x="1219200" y="2514600"/>
                  <a:ext cx="102391"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524000" y="2514600"/>
                  <a:ext cx="123030" cy="1588"/>
                </a:xfrm>
                <a:prstGeom prst="line">
                  <a:avLst/>
                </a:prstGeom>
                <a:ln>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grpSp>
          <p:cxnSp>
            <p:nvCxnSpPr>
              <p:cNvPr id="85" name="Straight Connector 84"/>
              <p:cNvCxnSpPr/>
              <p:nvPr/>
            </p:nvCxnSpPr>
            <p:spPr>
              <a:xfrm rot="5400000">
                <a:off x="2553494" y="2736850"/>
                <a:ext cx="227806" cy="79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a:off x="7103984" y="2500312"/>
              <a:ext cx="303212" cy="1588"/>
            </a:xfrm>
            <a:prstGeom prst="line">
              <a:avLst/>
            </a:prstGeom>
            <a:ln w="38100">
              <a:solidFill>
                <a:srgbClr val="0033CC"/>
              </a:solidFill>
              <a:headEnd type="triangle" w="med" len="med"/>
              <a:tailEnd type="none" w="med" len="lg"/>
            </a:ln>
          </p:spPr>
          <p:style>
            <a:lnRef idx="1">
              <a:schemeClr val="accent1"/>
            </a:lnRef>
            <a:fillRef idx="0">
              <a:schemeClr val="accent1"/>
            </a:fillRef>
            <a:effectRef idx="0">
              <a:schemeClr val="accent1"/>
            </a:effectRef>
            <a:fontRef idx="minor">
              <a:schemeClr val="tx1"/>
            </a:fontRef>
          </p:style>
        </p:cxnSp>
        <p:sp>
          <p:nvSpPr>
            <p:cNvPr id="134" name="TextBox 61"/>
            <p:cNvSpPr txBox="1">
              <a:spLocks noChangeArrowheads="1"/>
            </p:cNvSpPr>
            <p:nvPr/>
          </p:nvSpPr>
          <p:spPr bwMode="auto">
            <a:xfrm>
              <a:off x="6545184" y="3048000"/>
              <a:ext cx="1502078" cy="338554"/>
            </a:xfrm>
            <a:prstGeom prst="rect">
              <a:avLst/>
            </a:prstGeom>
            <a:noFill/>
            <a:ln w="9525">
              <a:noFill/>
              <a:miter lim="800000"/>
              <a:headEnd/>
              <a:tailEnd/>
            </a:ln>
          </p:spPr>
          <p:txBody>
            <a:bodyPr wrap="none">
              <a:spAutoFit/>
            </a:bodyPr>
            <a:lstStyle/>
            <a:p>
              <a:pPr algn="r" defTabSz="457200"/>
              <a:r>
                <a:rPr lang="sr-Latn-CS" sz="1400" b="1" i="1" dirty="0" smtClean="0">
                  <a:solidFill>
                    <a:srgbClr val="0033CC"/>
                  </a:solidFill>
                  <a:latin typeface="Arial" pitchFamily="34" charset="0"/>
                  <a:cs typeface="Arial" pitchFamily="34" charset="0"/>
                </a:rPr>
                <a:t>V</a:t>
              </a:r>
              <a:r>
                <a:rPr lang="sr-Latn-CS" sz="1400" b="1" i="1" baseline="-25000" dirty="0" smtClean="0">
                  <a:solidFill>
                    <a:srgbClr val="0033CC"/>
                  </a:solidFill>
                  <a:latin typeface="Arial" pitchFamily="34" charset="0"/>
                  <a:cs typeface="Arial" pitchFamily="34" charset="0"/>
                </a:rPr>
                <a:t>aSR </a:t>
              </a:r>
              <a:r>
                <a:rPr lang="sr-Latn-CS" sz="1400" b="1" i="1" dirty="0" smtClean="0">
                  <a:solidFill>
                    <a:srgbClr val="0033CC"/>
                  </a:solidFill>
                  <a:latin typeface="Arial" pitchFamily="34" charset="0"/>
                  <a:cs typeface="Arial" pitchFamily="34" charset="0"/>
                </a:rPr>
                <a:t>= </a:t>
              </a:r>
              <a:r>
                <a:rPr lang="sr-Latn-CS" sz="1200" b="1" i="1" dirty="0" smtClean="0">
                  <a:solidFill>
                    <a:srgbClr val="0033CC"/>
                  </a:solidFill>
                  <a:latin typeface="Arial" pitchFamily="34" charset="0"/>
                  <a:cs typeface="Arial" pitchFamily="34" charset="0"/>
                </a:rPr>
                <a:t>−</a:t>
              </a:r>
              <a:r>
                <a:rPr lang="sr-Latn-CS" sz="1400" b="1" i="1" dirty="0" smtClean="0">
                  <a:solidFill>
                    <a:srgbClr val="0033CC"/>
                  </a:solidFill>
                  <a:latin typeface="Arial" pitchFamily="34" charset="0"/>
                  <a:cs typeface="Arial" pitchFamily="34" charset="0"/>
                </a:rPr>
                <a:t>V</a:t>
              </a:r>
              <a:r>
                <a:rPr lang="sr-Latn-CS" sz="1400" b="1" i="1" baseline="-25000" dirty="0" smtClean="0">
                  <a:solidFill>
                    <a:srgbClr val="0033CC"/>
                  </a:solidFill>
                  <a:latin typeface="Arial" pitchFamily="34" charset="0"/>
                  <a:cs typeface="Arial" pitchFamily="34" charset="0"/>
                </a:rPr>
                <a:t>dc</a:t>
              </a:r>
              <a:r>
                <a:rPr lang="sr-Latn-CS" sz="1400" b="1" i="1" dirty="0" smtClean="0">
                  <a:solidFill>
                    <a:srgbClr val="0033CC"/>
                  </a:solidFill>
                  <a:latin typeface="Arial" pitchFamily="34" charset="0"/>
                  <a:cs typeface="Arial" pitchFamily="34" charset="0"/>
                </a:rPr>
                <a:t> do </a:t>
              </a:r>
              <a:r>
                <a:rPr lang="sr-Latn-CS" sz="1600" b="1" i="1" dirty="0" smtClean="0">
                  <a:solidFill>
                    <a:srgbClr val="0033CC"/>
                  </a:solidFill>
                  <a:latin typeface="Arial" pitchFamily="34" charset="0"/>
                  <a:cs typeface="Arial" pitchFamily="34" charset="0"/>
                </a:rPr>
                <a:t>0</a:t>
              </a:r>
              <a:endParaRPr lang="en-US" sz="1600" b="1" i="1" dirty="0">
                <a:solidFill>
                  <a:srgbClr val="0033CC"/>
                </a:solidFill>
                <a:latin typeface="Arial" pitchFamily="34" charset="0"/>
                <a:cs typeface="Arial" pitchFamily="34" charset="0"/>
              </a:endParaRPr>
            </a:p>
          </p:txBody>
        </p:sp>
        <p:sp>
          <p:nvSpPr>
            <p:cNvPr id="232" name="TextBox 231"/>
            <p:cNvSpPr txBox="1"/>
            <p:nvPr/>
          </p:nvSpPr>
          <p:spPr>
            <a:xfrm>
              <a:off x="5665082" y="1854200"/>
              <a:ext cx="532518" cy="276999"/>
            </a:xfrm>
            <a:prstGeom prst="rect">
              <a:avLst/>
            </a:prstGeom>
            <a:noFill/>
          </p:spPr>
          <p:txBody>
            <a:bodyPr wrap="none" rtlCol="0">
              <a:spAutoFit/>
            </a:bodyPr>
            <a:lstStyle/>
            <a:p>
              <a:r>
                <a:rPr lang="sr-Latn-CS" sz="1200" dirty="0" smtClean="0">
                  <a:latin typeface="+mn-lt"/>
                </a:rPr>
                <a:t>PWM</a:t>
              </a:r>
              <a:endParaRPr lang="en-US" sz="1200" dirty="0">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28</a:t>
            </a:fld>
            <a:endParaRPr lang="en-US"/>
          </a:p>
        </p:txBody>
      </p:sp>
      <p:grpSp>
        <p:nvGrpSpPr>
          <p:cNvPr id="231" name="Group 230"/>
          <p:cNvGrpSpPr/>
          <p:nvPr/>
        </p:nvGrpSpPr>
        <p:grpSpPr>
          <a:xfrm>
            <a:off x="1219200" y="1704201"/>
            <a:ext cx="2844048" cy="3172599"/>
            <a:chOff x="2895600" y="990600"/>
            <a:chExt cx="2844048" cy="3172599"/>
          </a:xfrm>
        </p:grpSpPr>
        <p:sp>
          <p:nvSpPr>
            <p:cNvPr id="89" name="TextBox 61"/>
            <p:cNvSpPr txBox="1">
              <a:spLocks noChangeArrowheads="1"/>
            </p:cNvSpPr>
            <p:nvPr/>
          </p:nvSpPr>
          <p:spPr bwMode="auto">
            <a:xfrm>
              <a:off x="2971800" y="1409700"/>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90" name="TextBox 61"/>
            <p:cNvSpPr txBox="1">
              <a:spLocks noChangeArrowheads="1"/>
            </p:cNvSpPr>
            <p:nvPr/>
          </p:nvSpPr>
          <p:spPr bwMode="auto">
            <a:xfrm>
              <a:off x="2895600" y="990600"/>
              <a:ext cx="2844048" cy="307777"/>
            </a:xfrm>
            <a:prstGeom prst="rect">
              <a:avLst/>
            </a:prstGeom>
            <a:noFill/>
            <a:ln w="9525">
              <a:noFill/>
              <a:miter lim="800000"/>
              <a:headEnd/>
              <a:tailEnd/>
            </a:ln>
          </p:spPr>
          <p:txBody>
            <a:bodyPr wrap="none">
              <a:spAutoFit/>
            </a:bodyPr>
            <a:lstStyle/>
            <a:p>
              <a:pPr algn="ctr" defTabSz="457200"/>
              <a:r>
                <a:rPr lang="sr-Latn-CS" sz="1400" dirty="0" smtClean="0"/>
                <a:t>DVOSTRUKO NESIMETRIČNO</a:t>
              </a:r>
              <a:endParaRPr lang="en-US" sz="1400" dirty="0"/>
            </a:p>
          </p:txBody>
        </p:sp>
        <p:cxnSp>
          <p:nvCxnSpPr>
            <p:cNvPr id="92" name="Straight Connector 91"/>
            <p:cNvCxnSpPr/>
            <p:nvPr/>
          </p:nvCxnSpPr>
          <p:spPr>
            <a:xfrm>
              <a:off x="3124200" y="17526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124200" y="30480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3600847" y="2190353"/>
              <a:ext cx="876300" cy="794"/>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4572794" y="2209006"/>
              <a:ext cx="914400" cy="1588"/>
            </a:xfrm>
            <a:prstGeom prst="line">
              <a:avLst/>
            </a:prstGeom>
            <a:ln>
              <a:tailEnd type="none" w="sm" len="sm"/>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038600" y="2399506"/>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44196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 Box 95"/>
            <p:cNvSpPr txBox="1">
              <a:spLocks noChangeArrowheads="1"/>
            </p:cNvSpPr>
            <p:nvPr/>
          </p:nvSpPr>
          <p:spPr bwMode="auto">
            <a:xfrm>
              <a:off x="4216400" y="2178050"/>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99" name="TextBox 61"/>
            <p:cNvSpPr txBox="1">
              <a:spLocks noChangeArrowheads="1"/>
            </p:cNvSpPr>
            <p:nvPr/>
          </p:nvSpPr>
          <p:spPr bwMode="auto">
            <a:xfrm>
              <a:off x="3082290" y="2781300"/>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100" name="TextBox 61"/>
            <p:cNvSpPr txBox="1">
              <a:spLocks noChangeArrowheads="1"/>
            </p:cNvSpPr>
            <p:nvPr/>
          </p:nvSpPr>
          <p:spPr bwMode="auto">
            <a:xfrm>
              <a:off x="4390167" y="2016323"/>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cxnSp>
          <p:nvCxnSpPr>
            <p:cNvPr id="101" name="Straight Connector 100"/>
            <p:cNvCxnSpPr/>
            <p:nvPr/>
          </p:nvCxnSpPr>
          <p:spPr>
            <a:xfrm>
              <a:off x="4038600" y="1976854"/>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029200" y="1976854"/>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6200000" flipH="1">
              <a:off x="3957638" y="2705100"/>
              <a:ext cx="157162" cy="4762"/>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4970463" y="2725737"/>
              <a:ext cx="119062" cy="1588"/>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10" name="Group 104"/>
            <p:cNvGrpSpPr/>
            <p:nvPr/>
          </p:nvGrpSpPr>
          <p:grpSpPr>
            <a:xfrm>
              <a:off x="2964657" y="3621885"/>
              <a:ext cx="457200" cy="228600"/>
              <a:chOff x="2590800" y="3124200"/>
              <a:chExt cx="457200" cy="228600"/>
            </a:xfrm>
          </p:grpSpPr>
          <p:sp>
            <p:nvSpPr>
              <p:cNvPr id="116" name="Rounded Rectangle 115"/>
              <p:cNvSpPr/>
              <p:nvPr/>
            </p:nvSpPr>
            <p:spPr>
              <a:xfrm>
                <a:off x="2590800" y="3124200"/>
                <a:ext cx="457200" cy="2286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14"/>
              <p:cNvGrpSpPr/>
              <p:nvPr/>
            </p:nvGrpSpPr>
            <p:grpSpPr>
              <a:xfrm>
                <a:off x="2678906" y="3200400"/>
                <a:ext cx="292894" cy="77788"/>
                <a:chOff x="2636044" y="3200400"/>
                <a:chExt cx="292894" cy="77788"/>
              </a:xfrm>
            </p:grpSpPr>
            <p:cxnSp>
              <p:nvCxnSpPr>
                <p:cNvPr id="117" name="Straight Connector 116"/>
                <p:cNvCxnSpPr/>
                <p:nvPr/>
              </p:nvCxnSpPr>
              <p:spPr>
                <a:xfrm>
                  <a:off x="2667000" y="3200400"/>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743200" y="3276600"/>
                  <a:ext cx="1524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2628900" y="3238500"/>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2705894" y="3237706"/>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2858294" y="3237706"/>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895600" y="3200400"/>
                  <a:ext cx="33338"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636044" y="3276600"/>
                  <a:ext cx="30956" cy="1588"/>
                </a:xfrm>
                <a:prstGeom prst="line">
                  <a:avLst/>
                </a:prstGeom>
                <a:ln w="15875"/>
              </p:spPr>
              <p:style>
                <a:lnRef idx="1">
                  <a:schemeClr val="accent1"/>
                </a:lnRef>
                <a:fillRef idx="0">
                  <a:schemeClr val="accent1"/>
                </a:fillRef>
                <a:effectRef idx="0">
                  <a:schemeClr val="accent1"/>
                </a:effectRef>
                <a:fontRef idx="minor">
                  <a:schemeClr val="tx1"/>
                </a:fontRef>
              </p:style>
            </p:cxnSp>
          </p:grpSp>
        </p:grpSp>
        <p:cxnSp>
          <p:nvCxnSpPr>
            <p:cNvPr id="109" name="Straight Connector 108"/>
            <p:cNvCxnSpPr/>
            <p:nvPr/>
          </p:nvCxnSpPr>
          <p:spPr>
            <a:xfrm rot="5400000">
              <a:off x="5159292" y="2384029"/>
              <a:ext cx="654847"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5073172" y="2713041"/>
              <a:ext cx="413544" cy="1584"/>
            </a:xfrm>
            <a:prstGeom prst="line">
              <a:avLst/>
            </a:prstGeom>
            <a:ln>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endCxn id="111" idx="3"/>
            </p:cNvCxnSpPr>
            <p:nvPr/>
          </p:nvCxnSpPr>
          <p:spPr>
            <a:xfrm flipH="1" flipV="1">
              <a:off x="5385119" y="2055812"/>
              <a:ext cx="102391"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53" name="Group 152"/>
            <p:cNvGrpSpPr/>
            <p:nvPr/>
          </p:nvGrpSpPr>
          <p:grpSpPr>
            <a:xfrm>
              <a:off x="5059680" y="1981200"/>
              <a:ext cx="325439" cy="152400"/>
              <a:chOff x="5059680" y="1981200"/>
              <a:chExt cx="325439" cy="152400"/>
            </a:xfrm>
          </p:grpSpPr>
          <p:sp>
            <p:nvSpPr>
              <p:cNvPr id="111" name="Isosceles Triangle 110"/>
              <p:cNvSpPr/>
              <p:nvPr/>
            </p:nvSpPr>
            <p:spPr>
              <a:xfrm rot="5400000" flipH="1" flipV="1">
                <a:off x="5232719" y="1981200"/>
                <a:ext cx="1524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flipH="1" flipV="1">
                <a:off x="5184619" y="2035491"/>
                <a:ext cx="45719" cy="45719"/>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p:cNvCxnSpPr/>
              <p:nvPr/>
            </p:nvCxnSpPr>
            <p:spPr>
              <a:xfrm flipH="1" flipV="1">
                <a:off x="5059680" y="2055812"/>
                <a:ext cx="123030" cy="1588"/>
              </a:xfrm>
              <a:prstGeom prst="line">
                <a:avLst/>
              </a:prstGeom>
              <a:ln>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grpSp>
        <p:cxnSp>
          <p:nvCxnSpPr>
            <p:cNvPr id="107" name="Straight Connector 106"/>
            <p:cNvCxnSpPr/>
            <p:nvPr/>
          </p:nvCxnSpPr>
          <p:spPr>
            <a:xfrm rot="5400000">
              <a:off x="4915694" y="2927350"/>
              <a:ext cx="2278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4368800" y="2614612"/>
              <a:ext cx="303212" cy="1588"/>
            </a:xfrm>
            <a:prstGeom prst="line">
              <a:avLst/>
            </a:prstGeom>
            <a:ln w="38100">
              <a:solidFill>
                <a:schemeClr val="tx1">
                  <a:lumMod val="65000"/>
                  <a:lumOff val="3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3924300" y="29337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3" name="TextBox 61"/>
            <p:cNvSpPr txBox="1">
              <a:spLocks noChangeArrowheads="1"/>
            </p:cNvSpPr>
            <p:nvPr/>
          </p:nvSpPr>
          <p:spPr bwMode="auto">
            <a:xfrm>
              <a:off x="3565080" y="3048000"/>
              <a:ext cx="1845120" cy="338554"/>
            </a:xfrm>
            <a:prstGeom prst="rect">
              <a:avLst/>
            </a:prstGeom>
            <a:noFill/>
            <a:ln w="9525">
              <a:noFill/>
              <a:miter lim="800000"/>
              <a:headEnd/>
              <a:tailEnd/>
            </a:ln>
          </p:spPr>
          <p:txBody>
            <a:bodyPr wrap="none">
              <a:spAutoFit/>
            </a:bodyPr>
            <a:lstStyle/>
            <a:p>
              <a:pPr algn="r" defTabSz="457200"/>
              <a:r>
                <a:rPr lang="sr-Latn-CS" sz="1400" b="1" i="1" dirty="0" smtClean="0">
                  <a:solidFill>
                    <a:schemeClr val="tx1">
                      <a:lumMod val="75000"/>
                      <a:lumOff val="25000"/>
                    </a:schemeClr>
                  </a:solidFill>
                  <a:latin typeface="Arial" pitchFamily="34" charset="0"/>
                  <a:cs typeface="Arial" pitchFamily="34" charset="0"/>
                </a:rPr>
                <a:t>V</a:t>
              </a:r>
              <a:r>
                <a:rPr lang="sr-Latn-CS" sz="1400" b="1" i="1" baseline="-25000" dirty="0" smtClean="0">
                  <a:solidFill>
                    <a:schemeClr val="tx1">
                      <a:lumMod val="75000"/>
                      <a:lumOff val="25000"/>
                    </a:schemeClr>
                  </a:solidFill>
                  <a:latin typeface="Arial" pitchFamily="34" charset="0"/>
                  <a:cs typeface="Arial" pitchFamily="34" charset="0"/>
                </a:rPr>
                <a:t>aSR </a:t>
              </a:r>
              <a:r>
                <a:rPr lang="sr-Latn-CS" sz="1400" b="1" i="1" dirty="0" smtClean="0">
                  <a:solidFill>
                    <a:schemeClr val="tx1">
                      <a:lumMod val="75000"/>
                      <a:lumOff val="25000"/>
                    </a:schemeClr>
                  </a:solidFill>
                  <a:latin typeface="Arial" pitchFamily="34" charset="0"/>
                  <a:cs typeface="Arial" pitchFamily="34" charset="0"/>
                </a:rPr>
                <a:t>= </a:t>
              </a:r>
              <a:r>
                <a:rPr lang="sr-Latn-CS" sz="1200" b="1" i="1" dirty="0" smtClean="0">
                  <a:solidFill>
                    <a:schemeClr val="tx1">
                      <a:lumMod val="75000"/>
                      <a:lumOff val="25000"/>
                    </a:schemeClr>
                  </a:solidFill>
                  <a:latin typeface="Arial" pitchFamily="34" charset="0"/>
                  <a:cs typeface="Arial" pitchFamily="34" charset="0"/>
                </a:rPr>
                <a:t>−</a:t>
              </a:r>
              <a:r>
                <a:rPr lang="sr-Latn-CS" sz="1400" b="1" i="1" dirty="0" smtClean="0">
                  <a:solidFill>
                    <a:schemeClr val="tx1">
                      <a:lumMod val="75000"/>
                      <a:lumOff val="25000"/>
                    </a:schemeClr>
                  </a:solidFill>
                  <a:latin typeface="Arial" pitchFamily="34" charset="0"/>
                  <a:cs typeface="Arial" pitchFamily="34" charset="0"/>
                </a:rPr>
                <a:t>V</a:t>
              </a:r>
              <a:r>
                <a:rPr lang="sr-Latn-CS" sz="1400" b="1" i="1" baseline="-25000" dirty="0" smtClean="0">
                  <a:solidFill>
                    <a:schemeClr val="tx1">
                      <a:lumMod val="75000"/>
                      <a:lumOff val="25000"/>
                    </a:schemeClr>
                  </a:solidFill>
                  <a:latin typeface="Arial" pitchFamily="34" charset="0"/>
                  <a:cs typeface="Arial" pitchFamily="34" charset="0"/>
                </a:rPr>
                <a:t>dc</a:t>
              </a:r>
              <a:r>
                <a:rPr lang="sr-Latn-CS" sz="1400" b="1" i="1" dirty="0" smtClean="0">
                  <a:solidFill>
                    <a:schemeClr val="tx1">
                      <a:lumMod val="75000"/>
                      <a:lumOff val="25000"/>
                    </a:schemeClr>
                  </a:solidFill>
                  <a:latin typeface="Arial" pitchFamily="34" charset="0"/>
                  <a:cs typeface="Arial" pitchFamily="34" charset="0"/>
                </a:rPr>
                <a:t> do +</a:t>
              </a:r>
              <a:r>
                <a:rPr lang="sr-Latn-CS" sz="1600" b="1" i="1" dirty="0" smtClean="0">
                  <a:solidFill>
                    <a:schemeClr val="tx1">
                      <a:lumMod val="75000"/>
                      <a:lumOff val="25000"/>
                    </a:schemeClr>
                  </a:solidFill>
                  <a:latin typeface="Arial" pitchFamily="34" charset="0"/>
                  <a:cs typeface="Arial" pitchFamily="34" charset="0"/>
                </a:rPr>
                <a:t>V</a:t>
              </a:r>
              <a:r>
                <a:rPr lang="sr-Latn-CS" sz="1600" b="1" i="1" baseline="-25000" dirty="0" smtClean="0">
                  <a:solidFill>
                    <a:schemeClr val="tx1">
                      <a:lumMod val="75000"/>
                      <a:lumOff val="25000"/>
                    </a:schemeClr>
                  </a:solidFill>
                  <a:latin typeface="Arial" pitchFamily="34" charset="0"/>
                  <a:cs typeface="Arial" pitchFamily="34" charset="0"/>
                </a:rPr>
                <a:t>dc</a:t>
              </a:r>
              <a:r>
                <a:rPr lang="sr-Latn-CS" sz="1600" b="1" i="1" dirty="0" smtClean="0">
                  <a:solidFill>
                    <a:schemeClr val="tx1">
                      <a:lumMod val="75000"/>
                      <a:lumOff val="25000"/>
                    </a:schemeClr>
                  </a:solidFill>
                  <a:latin typeface="Arial" pitchFamily="34" charset="0"/>
                  <a:cs typeface="Arial" pitchFamily="34" charset="0"/>
                </a:rPr>
                <a:t> </a:t>
              </a:r>
              <a:endParaRPr lang="en-US" sz="1600" b="1" i="1" dirty="0">
                <a:solidFill>
                  <a:schemeClr val="tx1">
                    <a:lumMod val="75000"/>
                    <a:lumOff val="25000"/>
                  </a:schemeClr>
                </a:solidFill>
                <a:latin typeface="Arial" pitchFamily="34" charset="0"/>
                <a:cs typeface="Arial" pitchFamily="34" charset="0"/>
              </a:endParaRPr>
            </a:p>
          </p:txBody>
        </p:sp>
        <p:grpSp>
          <p:nvGrpSpPr>
            <p:cNvPr id="154" name="Group 153"/>
            <p:cNvGrpSpPr/>
            <p:nvPr/>
          </p:nvGrpSpPr>
          <p:grpSpPr>
            <a:xfrm flipH="1">
              <a:off x="3679819" y="2631285"/>
              <a:ext cx="325439" cy="152400"/>
              <a:chOff x="5059680" y="1981200"/>
              <a:chExt cx="325439" cy="152400"/>
            </a:xfrm>
          </p:grpSpPr>
          <p:sp>
            <p:nvSpPr>
              <p:cNvPr id="155" name="Isosceles Triangle 154"/>
              <p:cNvSpPr/>
              <p:nvPr/>
            </p:nvSpPr>
            <p:spPr>
              <a:xfrm rot="5400000" flipH="1" flipV="1">
                <a:off x="5232719" y="1981200"/>
                <a:ext cx="1524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flipH="1" flipV="1">
                <a:off x="5184619" y="2035491"/>
                <a:ext cx="45719" cy="45719"/>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Straight Connector 157"/>
              <p:cNvCxnSpPr/>
              <p:nvPr/>
            </p:nvCxnSpPr>
            <p:spPr>
              <a:xfrm flipH="1" flipV="1">
                <a:off x="5059680" y="2055812"/>
                <a:ext cx="123030" cy="1588"/>
              </a:xfrm>
              <a:prstGeom prst="line">
                <a:avLst/>
              </a:prstGeom>
              <a:ln>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grpSp>
        <p:cxnSp>
          <p:nvCxnSpPr>
            <p:cNvPr id="160" name="Straight Connector 159"/>
            <p:cNvCxnSpPr/>
            <p:nvPr/>
          </p:nvCxnSpPr>
          <p:spPr>
            <a:xfrm flipH="1">
              <a:off x="3581400" y="2057400"/>
              <a:ext cx="413544" cy="1584"/>
            </a:xfrm>
            <a:prstGeom prst="line">
              <a:avLst/>
            </a:prstGeom>
            <a:ln>
              <a:solidFill>
                <a:schemeClr val="accent4"/>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3429000" y="3733800"/>
              <a:ext cx="152400" cy="1588"/>
            </a:xfrm>
            <a:prstGeom prst="line">
              <a:avLst/>
            </a:prstGeom>
            <a:ln>
              <a:solidFill>
                <a:schemeClr val="accent4"/>
              </a:solidFill>
              <a:tailEnd type="oval" w="sm" len="sm"/>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3254770" y="2384030"/>
              <a:ext cx="654847"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flipV="1">
              <a:off x="3581400" y="2698750"/>
              <a:ext cx="102391"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16200000" flipH="1">
              <a:off x="3063079" y="3215480"/>
              <a:ext cx="1035849" cy="793"/>
            </a:xfrm>
            <a:prstGeom prst="line">
              <a:avLst/>
            </a:prstGeom>
            <a:ln>
              <a:solidFill>
                <a:schemeClr val="accent4"/>
              </a:solidFill>
              <a:headEnd type="oval" w="sm" len="sm"/>
            </a:ln>
          </p:spPr>
          <p:style>
            <a:lnRef idx="1">
              <a:schemeClr val="accent1"/>
            </a:lnRef>
            <a:fillRef idx="0">
              <a:schemeClr val="accent1"/>
            </a:fillRef>
            <a:effectRef idx="0">
              <a:schemeClr val="accent1"/>
            </a:effectRef>
            <a:fontRef idx="minor">
              <a:schemeClr val="tx1"/>
            </a:fontRef>
          </p:style>
        </p:cxnSp>
        <p:sp>
          <p:nvSpPr>
            <p:cNvPr id="183" name="Rounded Rectangle 182"/>
            <p:cNvSpPr/>
            <p:nvPr/>
          </p:nvSpPr>
          <p:spPr>
            <a:xfrm>
              <a:off x="4282440" y="3619500"/>
              <a:ext cx="4572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 name="Straight Connector 207"/>
            <p:cNvCxnSpPr/>
            <p:nvPr/>
          </p:nvCxnSpPr>
          <p:spPr>
            <a:xfrm rot="10800000" flipV="1">
              <a:off x="3581400" y="3733800"/>
              <a:ext cx="685800" cy="1584"/>
            </a:xfrm>
            <a:prstGeom prst="line">
              <a:avLst/>
            </a:prstGeom>
            <a:ln>
              <a:solidFill>
                <a:schemeClr val="accent4"/>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0800000" flipV="1">
              <a:off x="4729162" y="3733800"/>
              <a:ext cx="762000" cy="1584"/>
            </a:xfrm>
            <a:prstGeom prst="line">
              <a:avLst/>
            </a:prstGeom>
            <a:ln>
              <a:solidFill>
                <a:schemeClr val="accent4"/>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16200000" flipH="1">
              <a:off x="4983242" y="3223498"/>
              <a:ext cx="1008697" cy="2381"/>
            </a:xfrm>
            <a:prstGeom prst="line">
              <a:avLst/>
            </a:prstGeom>
            <a:ln>
              <a:solidFill>
                <a:schemeClr val="accent4"/>
              </a:solidFill>
              <a:headEnd type="oval" w="sm" len="sm"/>
            </a:ln>
          </p:spPr>
          <p:style>
            <a:lnRef idx="1">
              <a:schemeClr val="accent1"/>
            </a:lnRef>
            <a:fillRef idx="0">
              <a:schemeClr val="accent1"/>
            </a:fillRef>
            <a:effectRef idx="0">
              <a:schemeClr val="accent1"/>
            </a:effectRef>
            <a:fontRef idx="minor">
              <a:schemeClr val="tx1"/>
            </a:fontRef>
          </p:style>
        </p:cxnSp>
        <p:sp>
          <p:nvSpPr>
            <p:cNvPr id="228" name="TextBox 227"/>
            <p:cNvSpPr txBox="1"/>
            <p:nvPr/>
          </p:nvSpPr>
          <p:spPr>
            <a:xfrm>
              <a:off x="4243398" y="3600448"/>
              <a:ext cx="561372" cy="246221"/>
            </a:xfrm>
            <a:prstGeom prst="rect">
              <a:avLst/>
            </a:prstGeom>
            <a:noFill/>
          </p:spPr>
          <p:txBody>
            <a:bodyPr wrap="none" rtlCol="0">
              <a:spAutoFit/>
            </a:bodyPr>
            <a:lstStyle/>
            <a:p>
              <a:r>
                <a:rPr lang="sr-Latn-CS" sz="1000" b="1" i="1" dirty="0" smtClean="0">
                  <a:latin typeface="+mn-lt"/>
                </a:rPr>
                <a:t>T</a:t>
              </a:r>
              <a:r>
                <a:rPr lang="sr-Latn-CS" sz="1000" b="1" i="1" baseline="-25000" dirty="0" smtClean="0">
                  <a:latin typeface="+mn-lt"/>
                </a:rPr>
                <a:t>PWM</a:t>
              </a:r>
              <a:r>
                <a:rPr lang="sr-Latn-CS" sz="1000" dirty="0" smtClean="0">
                  <a:latin typeface="+mn-lt"/>
                </a:rPr>
                <a:t>/2</a:t>
              </a:r>
              <a:endParaRPr lang="en-US" sz="1000" dirty="0">
                <a:latin typeface="+mn-lt"/>
              </a:endParaRPr>
            </a:p>
          </p:txBody>
        </p:sp>
        <p:sp>
          <p:nvSpPr>
            <p:cNvPr id="229" name="TextBox 228"/>
            <p:cNvSpPr txBox="1"/>
            <p:nvPr/>
          </p:nvSpPr>
          <p:spPr>
            <a:xfrm>
              <a:off x="3873500" y="3881279"/>
              <a:ext cx="1439497" cy="276999"/>
            </a:xfrm>
            <a:prstGeom prst="rect">
              <a:avLst/>
            </a:prstGeom>
            <a:noFill/>
          </p:spPr>
          <p:txBody>
            <a:bodyPr wrap="none" rtlCol="0">
              <a:spAutoFit/>
            </a:bodyPr>
            <a:lstStyle/>
            <a:p>
              <a:r>
                <a:rPr lang="sr-Latn-CS" sz="1200" dirty="0" smtClean="0">
                  <a:latin typeface="+mn-lt"/>
                </a:rPr>
                <a:t>Kašnjenje za </a:t>
              </a:r>
              <a:r>
                <a:rPr lang="sr-Latn-CS" sz="1200" b="1" i="1" dirty="0" smtClean="0">
                  <a:latin typeface="+mn-lt"/>
                </a:rPr>
                <a:t>T</a:t>
              </a:r>
              <a:r>
                <a:rPr lang="sr-Latn-CS" sz="1200" b="1" i="1" baseline="-25000" dirty="0" smtClean="0">
                  <a:latin typeface="+mn-lt"/>
                </a:rPr>
                <a:t>PWM</a:t>
              </a:r>
              <a:r>
                <a:rPr lang="sr-Latn-CS" sz="1200" dirty="0" smtClean="0">
                  <a:latin typeface="+mn-lt"/>
                </a:rPr>
                <a:t>/2</a:t>
              </a:r>
              <a:endParaRPr lang="en-US" sz="1200" dirty="0">
                <a:latin typeface="+mn-lt"/>
              </a:endParaRPr>
            </a:p>
          </p:txBody>
        </p:sp>
        <p:sp>
          <p:nvSpPr>
            <p:cNvPr id="230" name="TextBox 229"/>
            <p:cNvSpPr txBox="1"/>
            <p:nvPr/>
          </p:nvSpPr>
          <p:spPr>
            <a:xfrm>
              <a:off x="2934582" y="3886200"/>
              <a:ext cx="532518" cy="276999"/>
            </a:xfrm>
            <a:prstGeom prst="rect">
              <a:avLst/>
            </a:prstGeom>
            <a:noFill/>
          </p:spPr>
          <p:txBody>
            <a:bodyPr wrap="none" rtlCol="0">
              <a:spAutoFit/>
            </a:bodyPr>
            <a:lstStyle/>
            <a:p>
              <a:r>
                <a:rPr lang="sr-Latn-CS" sz="1200" dirty="0" smtClean="0">
                  <a:latin typeface="+mn-lt"/>
                </a:rPr>
                <a:t>PWM</a:t>
              </a:r>
              <a:endParaRPr lang="en-US" sz="1200" dirty="0">
                <a:latin typeface="+mn-lt"/>
              </a:endParaRPr>
            </a:p>
          </p:txBody>
        </p:sp>
      </p:grpSp>
      <p:sp>
        <p:nvSpPr>
          <p:cNvPr id="232" name="TextBox 61"/>
          <p:cNvSpPr txBox="1">
            <a:spLocks noChangeArrowheads="1"/>
          </p:cNvSpPr>
          <p:nvPr/>
        </p:nvSpPr>
        <p:spPr bwMode="auto">
          <a:xfrm>
            <a:off x="2268282" y="152400"/>
            <a:ext cx="4589718" cy="461665"/>
          </a:xfrm>
          <a:prstGeom prst="rect">
            <a:avLst/>
          </a:prstGeom>
          <a:noFill/>
          <a:ln w="9525">
            <a:noFill/>
            <a:miter lim="800000"/>
            <a:headEnd/>
            <a:tailEnd/>
          </a:ln>
        </p:spPr>
        <p:txBody>
          <a:bodyPr wrap="none">
            <a:spAutoFit/>
          </a:bodyPr>
          <a:lstStyle/>
          <a:p>
            <a:pPr algn="ctr" defTabSz="457200"/>
            <a:r>
              <a:rPr lang="sr-Latn-CS" sz="2400" b="1" dirty="0" smtClean="0"/>
              <a:t>Upravljanje mostom PREGLED</a:t>
            </a:r>
            <a:endParaRPr lang="en-US" sz="2400" b="1" dirty="0"/>
          </a:p>
        </p:txBody>
      </p:sp>
      <p:grpSp>
        <p:nvGrpSpPr>
          <p:cNvPr id="287" name="Group 286"/>
          <p:cNvGrpSpPr/>
          <p:nvPr/>
        </p:nvGrpSpPr>
        <p:grpSpPr>
          <a:xfrm>
            <a:off x="5486400" y="1704201"/>
            <a:ext cx="2595562" cy="3172599"/>
            <a:chOff x="5486400" y="1371600"/>
            <a:chExt cx="2595562" cy="3172599"/>
          </a:xfrm>
        </p:grpSpPr>
        <p:sp>
          <p:nvSpPr>
            <p:cNvPr id="234" name="TextBox 61"/>
            <p:cNvSpPr txBox="1">
              <a:spLocks noChangeArrowheads="1"/>
            </p:cNvSpPr>
            <p:nvPr/>
          </p:nvSpPr>
          <p:spPr bwMode="auto">
            <a:xfrm>
              <a:off x="5562600" y="1790700"/>
              <a:ext cx="638316" cy="338554"/>
            </a:xfrm>
            <a:prstGeom prst="rect">
              <a:avLst/>
            </a:prstGeom>
            <a:noFill/>
            <a:ln w="9525">
              <a:noFill/>
              <a:miter lim="800000"/>
              <a:headEnd/>
              <a:tailEnd/>
            </a:ln>
          </p:spPr>
          <p:txBody>
            <a:bodyPr wrap="none">
              <a:spAutoFit/>
            </a:bodyPr>
            <a:lstStyle/>
            <a:p>
              <a:pPr algn="ctr" defTabSz="457200"/>
              <a:r>
                <a:rPr lang="sr-Latn-CS" sz="1600" b="1" i="1" dirty="0" smtClean="0">
                  <a:latin typeface="Arial" pitchFamily="34" charset="0"/>
                  <a:cs typeface="Arial" pitchFamily="34" charset="0"/>
                </a:rPr>
                <a:t>+V</a:t>
              </a:r>
              <a:r>
                <a:rPr lang="sr-Latn-CS" sz="1600" b="1" i="1" baseline="-25000" dirty="0" smtClean="0">
                  <a:latin typeface="Arial" pitchFamily="34" charset="0"/>
                  <a:cs typeface="Arial" pitchFamily="34" charset="0"/>
                </a:rPr>
                <a:t>dc </a:t>
              </a:r>
              <a:endParaRPr lang="en-US" sz="1600" b="1" i="1" baseline="-25000" dirty="0">
                <a:latin typeface="Arial" pitchFamily="34" charset="0"/>
                <a:cs typeface="Arial" pitchFamily="34" charset="0"/>
              </a:endParaRPr>
            </a:p>
          </p:txBody>
        </p:sp>
        <p:sp>
          <p:nvSpPr>
            <p:cNvPr id="235" name="TextBox 61"/>
            <p:cNvSpPr txBox="1">
              <a:spLocks noChangeArrowheads="1"/>
            </p:cNvSpPr>
            <p:nvPr/>
          </p:nvSpPr>
          <p:spPr bwMode="auto">
            <a:xfrm>
              <a:off x="5486400" y="1371600"/>
              <a:ext cx="1402948" cy="307777"/>
            </a:xfrm>
            <a:prstGeom prst="rect">
              <a:avLst/>
            </a:prstGeom>
            <a:noFill/>
            <a:ln w="9525">
              <a:noFill/>
              <a:miter lim="800000"/>
              <a:headEnd/>
              <a:tailEnd/>
            </a:ln>
          </p:spPr>
          <p:txBody>
            <a:bodyPr wrap="none">
              <a:spAutoFit/>
            </a:bodyPr>
            <a:lstStyle/>
            <a:p>
              <a:pPr algn="ctr" defTabSz="457200"/>
              <a:r>
                <a:rPr lang="sr-Latn-CS" sz="1400" dirty="0" smtClean="0"/>
                <a:t>SIMETRIČNO</a:t>
              </a:r>
              <a:endParaRPr lang="en-US" sz="1400" dirty="0"/>
            </a:p>
          </p:txBody>
        </p:sp>
        <p:cxnSp>
          <p:nvCxnSpPr>
            <p:cNvPr id="236" name="Straight Connector 235"/>
            <p:cNvCxnSpPr/>
            <p:nvPr/>
          </p:nvCxnSpPr>
          <p:spPr>
            <a:xfrm>
              <a:off x="5715000" y="21336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5715000" y="3429000"/>
              <a:ext cx="1905000" cy="158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5400000">
              <a:off x="6191647" y="2571353"/>
              <a:ext cx="876300" cy="794"/>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7163594" y="2590006"/>
              <a:ext cx="914400" cy="1588"/>
            </a:xfrm>
            <a:prstGeom prst="line">
              <a:avLst/>
            </a:prstGeom>
            <a:ln>
              <a:tailEnd type="none" w="sm" len="sm"/>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6629400" y="2780506"/>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41" name="Oval 240"/>
            <p:cNvSpPr/>
            <p:nvPr/>
          </p:nvSpPr>
          <p:spPr>
            <a:xfrm>
              <a:off x="7010400" y="2667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ext Box 95"/>
            <p:cNvSpPr txBox="1">
              <a:spLocks noChangeArrowheads="1"/>
            </p:cNvSpPr>
            <p:nvPr/>
          </p:nvSpPr>
          <p:spPr bwMode="auto">
            <a:xfrm>
              <a:off x="6807200" y="2559050"/>
              <a:ext cx="528637" cy="371475"/>
            </a:xfrm>
            <a:prstGeom prst="rect">
              <a:avLst/>
            </a:prstGeom>
            <a:noFill/>
            <a:ln w="9525">
              <a:noFill/>
              <a:miter lim="800000"/>
              <a:headEnd/>
              <a:tailEnd/>
            </a:ln>
          </p:spPr>
          <p:txBody>
            <a:bodyPr/>
            <a:lstStyle/>
            <a:p>
              <a:pPr defTabSz="457200"/>
              <a:r>
                <a:rPr lang="sr-Latn-CS" sz="1100" b="1" dirty="0" smtClean="0">
                  <a:ea typeface="ＭＳ Ｐゴシック" pitchFamily="-107" charset="-128"/>
                </a:rPr>
                <a:t>+</a:t>
              </a:r>
              <a:endParaRPr lang="en-US" sz="1100" b="1" dirty="0">
                <a:ea typeface="ＭＳ Ｐゴシック" pitchFamily="-107" charset="-128"/>
              </a:endParaRPr>
            </a:p>
          </p:txBody>
        </p:sp>
        <p:sp>
          <p:nvSpPr>
            <p:cNvPr id="243" name="TextBox 61"/>
            <p:cNvSpPr txBox="1">
              <a:spLocks noChangeArrowheads="1"/>
            </p:cNvSpPr>
            <p:nvPr/>
          </p:nvSpPr>
          <p:spPr bwMode="auto">
            <a:xfrm>
              <a:off x="5673090" y="3162300"/>
              <a:ext cx="298479" cy="338554"/>
            </a:xfrm>
            <a:prstGeom prst="rect">
              <a:avLst/>
            </a:prstGeom>
            <a:noFill/>
            <a:ln w="9525">
              <a:noFill/>
              <a:miter lim="800000"/>
              <a:headEnd/>
              <a:tailEnd/>
            </a:ln>
          </p:spPr>
          <p:txBody>
            <a:bodyPr wrap="none">
              <a:spAutoFit/>
            </a:bodyPr>
            <a:lstStyle/>
            <a:p>
              <a:pPr algn="ctr" defTabSz="457200"/>
              <a:r>
                <a:rPr lang="sr-Latn-CS" sz="1600" b="1" dirty="0" smtClean="0">
                  <a:latin typeface="Arial" pitchFamily="34" charset="0"/>
                  <a:cs typeface="Arial" pitchFamily="34" charset="0"/>
                </a:rPr>
                <a:t>0</a:t>
              </a:r>
              <a:endParaRPr lang="en-US" sz="1600" b="1" baseline="-25000" dirty="0">
                <a:latin typeface="Arial" pitchFamily="34" charset="0"/>
                <a:cs typeface="Arial" pitchFamily="34" charset="0"/>
              </a:endParaRPr>
            </a:p>
          </p:txBody>
        </p:sp>
        <p:sp>
          <p:nvSpPr>
            <p:cNvPr id="244" name="TextBox 61"/>
            <p:cNvSpPr txBox="1">
              <a:spLocks noChangeArrowheads="1"/>
            </p:cNvSpPr>
            <p:nvPr/>
          </p:nvSpPr>
          <p:spPr bwMode="auto">
            <a:xfrm>
              <a:off x="6980967" y="2397323"/>
              <a:ext cx="410433" cy="307777"/>
            </a:xfrm>
            <a:prstGeom prst="rect">
              <a:avLst/>
            </a:prstGeom>
            <a:noFill/>
            <a:ln w="9525">
              <a:noFill/>
              <a:miter lim="800000"/>
              <a:headEnd/>
              <a:tailEnd/>
            </a:ln>
          </p:spPr>
          <p:txBody>
            <a:bodyPr wrap="none">
              <a:spAutoFit/>
            </a:bodyPr>
            <a:lstStyle/>
            <a:p>
              <a:pPr algn="ctr" defTabSz="457200"/>
              <a:r>
                <a:rPr lang="sr-Latn-CS" sz="1400" b="1" i="1" dirty="0" smtClean="0">
                  <a:latin typeface="Arial" pitchFamily="34" charset="0"/>
                  <a:cs typeface="Arial" pitchFamily="34" charset="0"/>
                </a:rPr>
                <a:t>V</a:t>
              </a:r>
              <a:r>
                <a:rPr lang="sr-Latn-CS" sz="1400" b="1" i="1" baseline="-25000" dirty="0" smtClean="0">
                  <a:latin typeface="Arial" pitchFamily="34" charset="0"/>
                  <a:cs typeface="Arial" pitchFamily="34" charset="0"/>
                </a:rPr>
                <a:t>a</a:t>
              </a:r>
              <a:r>
                <a:rPr lang="sr-Latn-CS" sz="1600" b="1" i="1" baseline="-25000" dirty="0" smtClean="0">
                  <a:latin typeface="Arial" pitchFamily="34" charset="0"/>
                  <a:cs typeface="Arial" pitchFamily="34" charset="0"/>
                </a:rPr>
                <a:t> </a:t>
              </a:r>
              <a:endParaRPr lang="en-US" sz="1600" b="1" i="1" baseline="-25000" dirty="0">
                <a:latin typeface="Arial" pitchFamily="34" charset="0"/>
                <a:cs typeface="Arial" pitchFamily="34" charset="0"/>
              </a:endParaRPr>
            </a:p>
          </p:txBody>
        </p:sp>
        <p:cxnSp>
          <p:nvCxnSpPr>
            <p:cNvPr id="245" name="Straight Connector 244"/>
            <p:cNvCxnSpPr/>
            <p:nvPr/>
          </p:nvCxnSpPr>
          <p:spPr>
            <a:xfrm>
              <a:off x="6629400" y="2357854"/>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7620000" y="2357854"/>
              <a:ext cx="0" cy="152400"/>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6548438" y="3086100"/>
              <a:ext cx="157162" cy="4762"/>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5400000">
              <a:off x="7561263" y="3106737"/>
              <a:ext cx="119062" cy="1588"/>
            </a:xfrm>
            <a:prstGeom prst="line">
              <a:avLst/>
            </a:prstGeom>
            <a:ln w="25400">
              <a:solidFill>
                <a:srgbClr val="0033C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249" name="Group 104"/>
            <p:cNvGrpSpPr/>
            <p:nvPr/>
          </p:nvGrpSpPr>
          <p:grpSpPr>
            <a:xfrm>
              <a:off x="5555457" y="4002885"/>
              <a:ext cx="457200" cy="228600"/>
              <a:chOff x="2590800" y="3124200"/>
              <a:chExt cx="457200" cy="228600"/>
            </a:xfrm>
          </p:grpSpPr>
          <p:sp>
            <p:nvSpPr>
              <p:cNvPr id="278" name="Rounded Rectangle 277"/>
              <p:cNvSpPr/>
              <p:nvPr/>
            </p:nvSpPr>
            <p:spPr>
              <a:xfrm>
                <a:off x="2590800" y="3124200"/>
                <a:ext cx="457200" cy="2286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7" name="Group 114"/>
              <p:cNvGrpSpPr/>
              <p:nvPr/>
            </p:nvGrpSpPr>
            <p:grpSpPr>
              <a:xfrm>
                <a:off x="2678906" y="3200400"/>
                <a:ext cx="292894" cy="77788"/>
                <a:chOff x="2636044" y="3200400"/>
                <a:chExt cx="292894" cy="77788"/>
              </a:xfrm>
            </p:grpSpPr>
            <p:cxnSp>
              <p:nvCxnSpPr>
                <p:cNvPr id="279" name="Straight Connector 278"/>
                <p:cNvCxnSpPr/>
                <p:nvPr/>
              </p:nvCxnSpPr>
              <p:spPr>
                <a:xfrm>
                  <a:off x="2667000" y="3200400"/>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2743200" y="3276600"/>
                  <a:ext cx="1524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rot="5400000">
                  <a:off x="2628900" y="3238500"/>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rot="5400000">
                  <a:off x="2705894" y="3237706"/>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858294" y="3237706"/>
                  <a:ext cx="76200"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2895600" y="3200400"/>
                  <a:ext cx="33338"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2636044" y="3276600"/>
                  <a:ext cx="30956" cy="1588"/>
                </a:xfrm>
                <a:prstGeom prst="line">
                  <a:avLst/>
                </a:prstGeom>
                <a:ln w="15875"/>
              </p:spPr>
              <p:style>
                <a:lnRef idx="1">
                  <a:schemeClr val="accent1"/>
                </a:lnRef>
                <a:fillRef idx="0">
                  <a:schemeClr val="accent1"/>
                </a:fillRef>
                <a:effectRef idx="0">
                  <a:schemeClr val="accent1"/>
                </a:effectRef>
                <a:fontRef idx="minor">
                  <a:schemeClr val="tx1"/>
                </a:fontRef>
              </p:style>
            </p:cxnSp>
          </p:grpSp>
        </p:grpSp>
        <p:cxnSp>
          <p:nvCxnSpPr>
            <p:cNvPr id="250" name="Straight Connector 249"/>
            <p:cNvCxnSpPr/>
            <p:nvPr/>
          </p:nvCxnSpPr>
          <p:spPr>
            <a:xfrm rot="5400000">
              <a:off x="7750092" y="2765029"/>
              <a:ext cx="654847"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a:off x="7663972" y="3094041"/>
              <a:ext cx="413544" cy="1584"/>
            </a:xfrm>
            <a:prstGeom prst="line">
              <a:avLst/>
            </a:prstGeom>
            <a:ln>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a:endCxn id="274" idx="3"/>
            </p:cNvCxnSpPr>
            <p:nvPr/>
          </p:nvCxnSpPr>
          <p:spPr>
            <a:xfrm flipH="1" flipV="1">
              <a:off x="7975919" y="2436812"/>
              <a:ext cx="102391"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53" name="Group 252"/>
            <p:cNvGrpSpPr/>
            <p:nvPr/>
          </p:nvGrpSpPr>
          <p:grpSpPr>
            <a:xfrm>
              <a:off x="7650480" y="2362200"/>
              <a:ext cx="325439" cy="152400"/>
              <a:chOff x="5059680" y="1981200"/>
              <a:chExt cx="325439" cy="152400"/>
            </a:xfrm>
          </p:grpSpPr>
          <p:sp>
            <p:nvSpPr>
              <p:cNvPr id="274" name="Isosceles Triangle 273"/>
              <p:cNvSpPr/>
              <p:nvPr/>
            </p:nvSpPr>
            <p:spPr>
              <a:xfrm rot="5400000" flipH="1" flipV="1">
                <a:off x="5232719" y="1981200"/>
                <a:ext cx="1524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flipH="1" flipV="1">
                <a:off x="5184619" y="2035491"/>
                <a:ext cx="45719" cy="45719"/>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6" name="Straight Connector 275"/>
              <p:cNvCxnSpPr/>
              <p:nvPr/>
            </p:nvCxnSpPr>
            <p:spPr>
              <a:xfrm flipH="1" flipV="1">
                <a:off x="5059680" y="2055812"/>
                <a:ext cx="123030" cy="1588"/>
              </a:xfrm>
              <a:prstGeom prst="line">
                <a:avLst/>
              </a:prstGeom>
              <a:ln>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grpSp>
        <p:cxnSp>
          <p:nvCxnSpPr>
            <p:cNvPr id="254" name="Straight Connector 253"/>
            <p:cNvCxnSpPr/>
            <p:nvPr/>
          </p:nvCxnSpPr>
          <p:spPr>
            <a:xfrm rot="5400000">
              <a:off x="7506494" y="3308350"/>
              <a:ext cx="2278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6959600" y="2995612"/>
              <a:ext cx="303212" cy="1588"/>
            </a:xfrm>
            <a:prstGeom prst="line">
              <a:avLst/>
            </a:prstGeom>
            <a:ln w="38100">
              <a:solidFill>
                <a:schemeClr val="tx1">
                  <a:lumMod val="65000"/>
                  <a:lumOff val="3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rot="5400000">
              <a:off x="6515100" y="33147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57" name="TextBox 61"/>
            <p:cNvSpPr txBox="1">
              <a:spLocks noChangeArrowheads="1"/>
            </p:cNvSpPr>
            <p:nvPr/>
          </p:nvSpPr>
          <p:spPr bwMode="auto">
            <a:xfrm>
              <a:off x="6155880" y="3429000"/>
              <a:ext cx="1845120" cy="338554"/>
            </a:xfrm>
            <a:prstGeom prst="rect">
              <a:avLst/>
            </a:prstGeom>
            <a:noFill/>
            <a:ln w="9525">
              <a:noFill/>
              <a:miter lim="800000"/>
              <a:headEnd/>
              <a:tailEnd/>
            </a:ln>
          </p:spPr>
          <p:txBody>
            <a:bodyPr wrap="none">
              <a:spAutoFit/>
            </a:bodyPr>
            <a:lstStyle/>
            <a:p>
              <a:pPr algn="r" defTabSz="457200"/>
              <a:r>
                <a:rPr lang="sr-Latn-CS" sz="1400" b="1" i="1" dirty="0" smtClean="0">
                  <a:solidFill>
                    <a:schemeClr val="tx1">
                      <a:lumMod val="75000"/>
                      <a:lumOff val="25000"/>
                    </a:schemeClr>
                  </a:solidFill>
                  <a:latin typeface="Arial" pitchFamily="34" charset="0"/>
                  <a:cs typeface="Arial" pitchFamily="34" charset="0"/>
                </a:rPr>
                <a:t>V</a:t>
              </a:r>
              <a:r>
                <a:rPr lang="sr-Latn-CS" sz="1400" b="1" i="1" baseline="-25000" dirty="0" smtClean="0">
                  <a:solidFill>
                    <a:schemeClr val="tx1">
                      <a:lumMod val="75000"/>
                      <a:lumOff val="25000"/>
                    </a:schemeClr>
                  </a:solidFill>
                  <a:latin typeface="Arial" pitchFamily="34" charset="0"/>
                  <a:cs typeface="Arial" pitchFamily="34" charset="0"/>
                </a:rPr>
                <a:t>aSR </a:t>
              </a:r>
              <a:r>
                <a:rPr lang="sr-Latn-CS" sz="1400" b="1" i="1" dirty="0" smtClean="0">
                  <a:solidFill>
                    <a:schemeClr val="tx1">
                      <a:lumMod val="75000"/>
                      <a:lumOff val="25000"/>
                    </a:schemeClr>
                  </a:solidFill>
                  <a:latin typeface="Arial" pitchFamily="34" charset="0"/>
                  <a:cs typeface="Arial" pitchFamily="34" charset="0"/>
                </a:rPr>
                <a:t>= </a:t>
              </a:r>
              <a:r>
                <a:rPr lang="sr-Latn-CS" sz="1200" b="1" i="1" dirty="0" smtClean="0">
                  <a:solidFill>
                    <a:schemeClr val="tx1">
                      <a:lumMod val="75000"/>
                      <a:lumOff val="25000"/>
                    </a:schemeClr>
                  </a:solidFill>
                  <a:latin typeface="Arial" pitchFamily="34" charset="0"/>
                  <a:cs typeface="Arial" pitchFamily="34" charset="0"/>
                </a:rPr>
                <a:t>−</a:t>
              </a:r>
              <a:r>
                <a:rPr lang="sr-Latn-CS" sz="1400" b="1" i="1" dirty="0" smtClean="0">
                  <a:solidFill>
                    <a:schemeClr val="tx1">
                      <a:lumMod val="75000"/>
                      <a:lumOff val="25000"/>
                    </a:schemeClr>
                  </a:solidFill>
                  <a:latin typeface="Arial" pitchFamily="34" charset="0"/>
                  <a:cs typeface="Arial" pitchFamily="34" charset="0"/>
                </a:rPr>
                <a:t>V</a:t>
              </a:r>
              <a:r>
                <a:rPr lang="sr-Latn-CS" sz="1400" b="1" i="1" baseline="-25000" dirty="0" smtClean="0">
                  <a:solidFill>
                    <a:schemeClr val="tx1">
                      <a:lumMod val="75000"/>
                      <a:lumOff val="25000"/>
                    </a:schemeClr>
                  </a:solidFill>
                  <a:latin typeface="Arial" pitchFamily="34" charset="0"/>
                  <a:cs typeface="Arial" pitchFamily="34" charset="0"/>
                </a:rPr>
                <a:t>dc</a:t>
              </a:r>
              <a:r>
                <a:rPr lang="sr-Latn-CS" sz="1400" b="1" i="1" dirty="0" smtClean="0">
                  <a:solidFill>
                    <a:schemeClr val="tx1">
                      <a:lumMod val="75000"/>
                      <a:lumOff val="25000"/>
                    </a:schemeClr>
                  </a:solidFill>
                  <a:latin typeface="Arial" pitchFamily="34" charset="0"/>
                  <a:cs typeface="Arial" pitchFamily="34" charset="0"/>
                </a:rPr>
                <a:t> do +</a:t>
              </a:r>
              <a:r>
                <a:rPr lang="sr-Latn-CS" sz="1600" b="1" i="1" dirty="0" smtClean="0">
                  <a:solidFill>
                    <a:schemeClr val="tx1">
                      <a:lumMod val="75000"/>
                      <a:lumOff val="25000"/>
                    </a:schemeClr>
                  </a:solidFill>
                  <a:latin typeface="Arial" pitchFamily="34" charset="0"/>
                  <a:cs typeface="Arial" pitchFamily="34" charset="0"/>
                </a:rPr>
                <a:t>V</a:t>
              </a:r>
              <a:r>
                <a:rPr lang="sr-Latn-CS" sz="1600" b="1" i="1" baseline="-25000" dirty="0" smtClean="0">
                  <a:solidFill>
                    <a:schemeClr val="tx1">
                      <a:lumMod val="75000"/>
                      <a:lumOff val="25000"/>
                    </a:schemeClr>
                  </a:solidFill>
                  <a:latin typeface="Arial" pitchFamily="34" charset="0"/>
                  <a:cs typeface="Arial" pitchFamily="34" charset="0"/>
                </a:rPr>
                <a:t>dc</a:t>
              </a:r>
              <a:r>
                <a:rPr lang="sr-Latn-CS" sz="1600" b="1" i="1" dirty="0" smtClean="0">
                  <a:solidFill>
                    <a:schemeClr val="tx1">
                      <a:lumMod val="75000"/>
                      <a:lumOff val="25000"/>
                    </a:schemeClr>
                  </a:solidFill>
                  <a:latin typeface="Arial" pitchFamily="34" charset="0"/>
                  <a:cs typeface="Arial" pitchFamily="34" charset="0"/>
                </a:rPr>
                <a:t> </a:t>
              </a:r>
              <a:endParaRPr lang="en-US" sz="1600" b="1" i="1" dirty="0">
                <a:solidFill>
                  <a:schemeClr val="tx1">
                    <a:lumMod val="75000"/>
                    <a:lumOff val="25000"/>
                  </a:schemeClr>
                </a:solidFill>
                <a:latin typeface="Arial" pitchFamily="34" charset="0"/>
                <a:cs typeface="Arial" pitchFamily="34" charset="0"/>
              </a:endParaRPr>
            </a:p>
          </p:txBody>
        </p:sp>
        <p:grpSp>
          <p:nvGrpSpPr>
            <p:cNvPr id="258" name="Group 257"/>
            <p:cNvGrpSpPr/>
            <p:nvPr/>
          </p:nvGrpSpPr>
          <p:grpSpPr>
            <a:xfrm flipH="1">
              <a:off x="6270619" y="3012285"/>
              <a:ext cx="325439" cy="152400"/>
              <a:chOff x="5059680" y="1981200"/>
              <a:chExt cx="325439" cy="152400"/>
            </a:xfrm>
          </p:grpSpPr>
          <p:sp>
            <p:nvSpPr>
              <p:cNvPr id="271" name="Isosceles Triangle 270"/>
              <p:cNvSpPr/>
              <p:nvPr/>
            </p:nvSpPr>
            <p:spPr>
              <a:xfrm rot="5400000" flipH="1" flipV="1">
                <a:off x="5232719" y="1981200"/>
                <a:ext cx="1524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flipH="1" flipV="1">
                <a:off x="5184619" y="2035491"/>
                <a:ext cx="45719" cy="45719"/>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3" name="Straight Connector 272"/>
              <p:cNvCxnSpPr/>
              <p:nvPr/>
            </p:nvCxnSpPr>
            <p:spPr>
              <a:xfrm flipH="1" flipV="1">
                <a:off x="5059680" y="2055812"/>
                <a:ext cx="123030" cy="1588"/>
              </a:xfrm>
              <a:prstGeom prst="line">
                <a:avLst/>
              </a:prstGeom>
              <a:ln>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cxnSp>
        </p:grpSp>
        <p:cxnSp>
          <p:nvCxnSpPr>
            <p:cNvPr id="259" name="Straight Connector 258"/>
            <p:cNvCxnSpPr/>
            <p:nvPr/>
          </p:nvCxnSpPr>
          <p:spPr>
            <a:xfrm flipH="1">
              <a:off x="6172200" y="2438400"/>
              <a:ext cx="413544" cy="1584"/>
            </a:xfrm>
            <a:prstGeom prst="line">
              <a:avLst/>
            </a:prstGeom>
            <a:ln>
              <a:solidFill>
                <a:schemeClr val="accent4"/>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6019800" y="4114800"/>
              <a:ext cx="152400" cy="1588"/>
            </a:xfrm>
            <a:prstGeom prst="line">
              <a:avLst/>
            </a:prstGeom>
            <a:ln>
              <a:solidFill>
                <a:schemeClr val="accent4"/>
              </a:solidFill>
              <a:tailEnd type="oval" w="sm" len="sm"/>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5400000">
              <a:off x="5845570" y="2765030"/>
              <a:ext cx="654847"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flipH="1" flipV="1">
              <a:off x="6172200" y="3079750"/>
              <a:ext cx="102391"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rot="16200000" flipH="1">
              <a:off x="5653879" y="3596480"/>
              <a:ext cx="1035849" cy="793"/>
            </a:xfrm>
            <a:prstGeom prst="line">
              <a:avLst/>
            </a:prstGeom>
            <a:ln>
              <a:solidFill>
                <a:schemeClr val="accent4"/>
              </a:solidFill>
              <a:headEnd type="oval" w="sm" len="sm"/>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0800000" flipV="1">
              <a:off x="6172200" y="4114800"/>
              <a:ext cx="1143000" cy="1584"/>
            </a:xfrm>
            <a:prstGeom prst="line">
              <a:avLst/>
            </a:prstGeom>
            <a:ln>
              <a:solidFill>
                <a:schemeClr val="accent4"/>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10800000" flipV="1">
              <a:off x="7319962" y="4114800"/>
              <a:ext cx="762000" cy="1584"/>
            </a:xfrm>
            <a:prstGeom prst="line">
              <a:avLst/>
            </a:prstGeom>
            <a:ln>
              <a:solidFill>
                <a:schemeClr val="accent4"/>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7574042" y="3604498"/>
              <a:ext cx="1008697" cy="2381"/>
            </a:xfrm>
            <a:prstGeom prst="line">
              <a:avLst/>
            </a:prstGeom>
            <a:ln>
              <a:solidFill>
                <a:schemeClr val="accent4"/>
              </a:solidFill>
              <a:headEnd type="oval" w="sm" len="sm"/>
            </a:ln>
          </p:spPr>
          <p:style>
            <a:lnRef idx="1">
              <a:schemeClr val="accent1"/>
            </a:lnRef>
            <a:fillRef idx="0">
              <a:schemeClr val="accent1"/>
            </a:fillRef>
            <a:effectRef idx="0">
              <a:schemeClr val="accent1"/>
            </a:effectRef>
            <a:fontRef idx="minor">
              <a:schemeClr val="tx1"/>
            </a:fontRef>
          </p:style>
        </p:cxnSp>
        <p:sp>
          <p:nvSpPr>
            <p:cNvPr id="270" name="TextBox 269"/>
            <p:cNvSpPr txBox="1"/>
            <p:nvPr/>
          </p:nvSpPr>
          <p:spPr>
            <a:xfrm>
              <a:off x="5525382" y="4267200"/>
              <a:ext cx="532518" cy="276999"/>
            </a:xfrm>
            <a:prstGeom prst="rect">
              <a:avLst/>
            </a:prstGeom>
            <a:noFill/>
          </p:spPr>
          <p:txBody>
            <a:bodyPr wrap="none" rtlCol="0">
              <a:spAutoFit/>
            </a:bodyPr>
            <a:lstStyle/>
            <a:p>
              <a:r>
                <a:rPr lang="sr-Latn-CS" sz="1200" dirty="0" smtClean="0">
                  <a:latin typeface="+mn-lt"/>
                </a:rPr>
                <a:t>PWM</a:t>
              </a:r>
              <a:endParaRPr lang="en-US" sz="1200" dirty="0">
                <a:latin typeface="+mn-lt"/>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29</a:t>
            </a:fld>
            <a:endParaRPr lang="en-US"/>
          </a:p>
        </p:txBody>
      </p:sp>
      <p:sp>
        <p:nvSpPr>
          <p:cNvPr id="5" name="Rectangle 4"/>
          <p:cNvSpPr>
            <a:spLocks noGrp="1" noChangeArrowheads="1"/>
          </p:cNvSpPr>
          <p:nvPr>
            <p:ph type="title"/>
          </p:nvPr>
        </p:nvSpPr>
        <p:spPr>
          <a:xfrm>
            <a:off x="685800" y="2590800"/>
            <a:ext cx="7772400" cy="1143000"/>
          </a:xfrm>
          <a:noFill/>
        </p:spPr>
        <p:txBody>
          <a:bodyPr/>
          <a:lstStyle/>
          <a:p>
            <a:r>
              <a:rPr lang="sr-Latn-CS" b="1" dirty="0" smtClean="0"/>
              <a:t>Most sa tri grane PWM</a:t>
            </a:r>
            <a:endParaRPr lang="en-US" b="1" dirty="0" smtClean="0"/>
          </a:p>
        </p:txBody>
      </p:sp>
    </p:spTree>
    <p:extLst>
      <p:ext uri="{BB962C8B-B14F-4D97-AF65-F5344CB8AC3E}">
        <p14:creationId xmlns="" xmlns:p14="http://schemas.microsoft.com/office/powerpoint/2010/main" val="3061676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Slide Number Placeholder 5"/>
          <p:cNvSpPr>
            <a:spLocks noGrp="1"/>
          </p:cNvSpPr>
          <p:nvPr>
            <p:ph type="sldNum" sz="quarter" idx="12"/>
          </p:nvPr>
        </p:nvSpPr>
        <p:spPr>
          <a:noFill/>
        </p:spPr>
        <p:txBody>
          <a:bodyPr/>
          <a:lstStyle/>
          <a:p>
            <a:fld id="{F1A33AB2-164A-4D96-810D-94AC933399F3}" type="slidenum">
              <a:rPr lang="en-US" smtClean="0"/>
              <a:pPr/>
              <a:t>3</a:t>
            </a:fld>
            <a:endParaRPr lang="en-US" smtClean="0"/>
          </a:p>
        </p:txBody>
      </p:sp>
      <p:sp>
        <p:nvSpPr>
          <p:cNvPr id="4102" name="Rectangle 2"/>
          <p:cNvSpPr>
            <a:spLocks noChangeArrowheads="1"/>
          </p:cNvSpPr>
          <p:nvPr/>
        </p:nvSpPr>
        <p:spPr bwMode="auto">
          <a:xfrm>
            <a:off x="914400" y="4267200"/>
            <a:ext cx="4419600" cy="1752600"/>
          </a:xfrm>
          <a:prstGeom prst="rect">
            <a:avLst/>
          </a:prstGeom>
          <a:solidFill>
            <a:schemeClr val="bg1"/>
          </a:solidFill>
          <a:ln w="9525">
            <a:noFill/>
            <a:miter lim="800000"/>
            <a:headEnd/>
            <a:tailEnd/>
          </a:ln>
        </p:spPr>
        <p:txBody>
          <a:bodyPr wrap="none" anchor="ctr"/>
          <a:lstStyle/>
          <a:p>
            <a:endParaRPr lang="en-US"/>
          </a:p>
        </p:txBody>
      </p:sp>
      <p:sp>
        <p:nvSpPr>
          <p:cNvPr id="4103" name="Rectangle 3"/>
          <p:cNvSpPr>
            <a:spLocks noChangeArrowheads="1"/>
          </p:cNvSpPr>
          <p:nvPr/>
        </p:nvSpPr>
        <p:spPr bwMode="auto">
          <a:xfrm>
            <a:off x="914400" y="2590800"/>
            <a:ext cx="4419600" cy="1600200"/>
          </a:xfrm>
          <a:prstGeom prst="rect">
            <a:avLst/>
          </a:prstGeom>
          <a:solidFill>
            <a:schemeClr val="bg1"/>
          </a:solidFill>
          <a:ln w="9525">
            <a:noFill/>
            <a:miter lim="800000"/>
            <a:headEnd/>
            <a:tailEnd/>
          </a:ln>
        </p:spPr>
        <p:txBody>
          <a:bodyPr wrap="none" anchor="ctr"/>
          <a:lstStyle/>
          <a:p>
            <a:endParaRPr lang="en-US"/>
          </a:p>
        </p:txBody>
      </p:sp>
      <p:sp>
        <p:nvSpPr>
          <p:cNvPr id="7176" name="Rectangle 4"/>
          <p:cNvSpPr>
            <a:spLocks noChangeArrowheads="1"/>
          </p:cNvSpPr>
          <p:nvPr/>
        </p:nvSpPr>
        <p:spPr bwMode="auto">
          <a:xfrm>
            <a:off x="914400" y="762000"/>
            <a:ext cx="4419600" cy="1752600"/>
          </a:xfrm>
          <a:prstGeom prst="rect">
            <a:avLst/>
          </a:prstGeom>
          <a:solidFill>
            <a:schemeClr val="bg1"/>
          </a:solidFill>
          <a:ln w="9525">
            <a:noFill/>
            <a:miter lim="800000"/>
            <a:headEnd/>
            <a:tailEnd/>
          </a:ln>
        </p:spPr>
        <p:txBody>
          <a:bodyPr wrap="none" anchor="ctr"/>
          <a:lstStyle/>
          <a:p>
            <a:endParaRPr lang="en-US"/>
          </a:p>
        </p:txBody>
      </p:sp>
      <p:graphicFrame>
        <p:nvGraphicFramePr>
          <p:cNvPr id="7170" name="Object 5"/>
          <p:cNvGraphicFramePr>
            <a:graphicFrameLocks noChangeAspect="1"/>
          </p:cNvGraphicFramePr>
          <p:nvPr/>
        </p:nvGraphicFramePr>
        <p:xfrm>
          <a:off x="5943600" y="1905000"/>
          <a:ext cx="1041400" cy="381000"/>
        </p:xfrm>
        <a:graphic>
          <a:graphicData uri="http://schemas.openxmlformats.org/presentationml/2006/ole">
            <p:oleObj spid="_x0000_s390512" name="Equation" r:id="rId4" imgW="1040948" imgH="380835" progId="">
              <p:embed/>
            </p:oleObj>
          </a:graphicData>
        </a:graphic>
      </p:graphicFrame>
      <p:sp>
        <p:nvSpPr>
          <p:cNvPr id="7177" name="Rectangle 6"/>
          <p:cNvSpPr>
            <a:spLocks noChangeArrowheads="1"/>
          </p:cNvSpPr>
          <p:nvPr/>
        </p:nvSpPr>
        <p:spPr bwMode="auto">
          <a:xfrm>
            <a:off x="5791200" y="914400"/>
            <a:ext cx="2219325" cy="822325"/>
          </a:xfrm>
          <a:prstGeom prst="rect">
            <a:avLst/>
          </a:prstGeom>
          <a:noFill/>
          <a:ln w="9525">
            <a:noFill/>
            <a:miter lim="800000"/>
            <a:headEnd/>
            <a:tailEnd/>
          </a:ln>
        </p:spPr>
        <p:txBody>
          <a:bodyPr wrap="none">
            <a:spAutoFit/>
          </a:bodyPr>
          <a:lstStyle/>
          <a:p>
            <a:pPr>
              <a:buFontTx/>
              <a:buChar char="•"/>
            </a:pPr>
            <a:r>
              <a:rPr lang="en-US" sz="2400" i="1">
                <a:latin typeface="Times New Roman" pitchFamily="18" charset="0"/>
              </a:rPr>
              <a:t> </a:t>
            </a:r>
            <a:r>
              <a:rPr lang="sr-Latn-CS" sz="2400">
                <a:latin typeface="Times New Roman" pitchFamily="18" charset="0"/>
              </a:rPr>
              <a:t>spuštač napona</a:t>
            </a:r>
          </a:p>
          <a:p>
            <a:r>
              <a:rPr lang="sr-Latn-CS" sz="2400">
                <a:latin typeface="Times New Roman" pitchFamily="18" charset="0"/>
              </a:rPr>
              <a:t>(</a:t>
            </a:r>
            <a:r>
              <a:rPr lang="sr-Latn-CS" sz="2400" i="1">
                <a:latin typeface="Times New Roman" pitchFamily="18" charset="0"/>
              </a:rPr>
              <a:t>b</a:t>
            </a:r>
            <a:r>
              <a:rPr lang="en-US" sz="2400" i="1">
                <a:latin typeface="Times New Roman" pitchFamily="18" charset="0"/>
              </a:rPr>
              <a:t>uck converter</a:t>
            </a:r>
            <a:r>
              <a:rPr lang="sr-Latn-CS" sz="2400">
                <a:latin typeface="Times New Roman" pitchFamily="18" charset="0"/>
              </a:rPr>
              <a:t>)</a:t>
            </a:r>
            <a:endParaRPr lang="es-ES" sz="2400">
              <a:latin typeface="Times New Roman" pitchFamily="18" charset="0"/>
            </a:endParaRPr>
          </a:p>
        </p:txBody>
      </p:sp>
      <p:pic>
        <p:nvPicPr>
          <p:cNvPr id="7178" name="Picture 7" descr="buckconv"/>
          <p:cNvPicPr>
            <a:picLocks noChangeAspect="1" noChangeArrowheads="1"/>
          </p:cNvPicPr>
          <p:nvPr/>
        </p:nvPicPr>
        <p:blipFill>
          <a:blip r:embed="rId5" cstate="print"/>
          <a:srcRect/>
          <a:stretch>
            <a:fillRect/>
          </a:stretch>
        </p:blipFill>
        <p:spPr bwMode="auto">
          <a:xfrm>
            <a:off x="990600" y="838200"/>
            <a:ext cx="4162425" cy="1581150"/>
          </a:xfrm>
          <a:prstGeom prst="rect">
            <a:avLst/>
          </a:prstGeom>
          <a:noFill/>
          <a:ln w="9525">
            <a:noFill/>
            <a:miter lim="800000"/>
            <a:headEnd/>
            <a:tailEnd/>
          </a:ln>
        </p:spPr>
      </p:pic>
      <p:pic>
        <p:nvPicPr>
          <p:cNvPr id="166920" name="Picture 8" descr="buck-boostconv"/>
          <p:cNvPicPr>
            <a:picLocks noChangeAspect="1" noChangeArrowheads="1"/>
          </p:cNvPicPr>
          <p:nvPr/>
        </p:nvPicPr>
        <p:blipFill>
          <a:blip r:embed="rId6" cstate="print"/>
          <a:srcRect/>
          <a:stretch>
            <a:fillRect/>
          </a:stretch>
        </p:blipFill>
        <p:spPr bwMode="auto">
          <a:xfrm>
            <a:off x="990600" y="4343400"/>
            <a:ext cx="4162425" cy="1581150"/>
          </a:xfrm>
          <a:prstGeom prst="rect">
            <a:avLst/>
          </a:prstGeom>
          <a:noFill/>
          <a:ln w="9525">
            <a:noFill/>
            <a:miter lim="800000"/>
            <a:headEnd/>
            <a:tailEnd/>
          </a:ln>
        </p:spPr>
      </p:pic>
      <p:graphicFrame>
        <p:nvGraphicFramePr>
          <p:cNvPr id="166921" name="Object 9"/>
          <p:cNvGraphicFramePr>
            <a:graphicFrameLocks noChangeAspect="1"/>
          </p:cNvGraphicFramePr>
          <p:nvPr/>
        </p:nvGraphicFramePr>
        <p:xfrm>
          <a:off x="5943600" y="5410200"/>
          <a:ext cx="1460500" cy="723900"/>
        </p:xfrm>
        <a:graphic>
          <a:graphicData uri="http://schemas.openxmlformats.org/presentationml/2006/ole">
            <p:oleObj spid="_x0000_s390513" name="Equation" r:id="rId7" imgW="1459866" imgH="723586" progId="">
              <p:embed/>
            </p:oleObj>
          </a:graphicData>
        </a:graphic>
      </p:graphicFrame>
      <p:sp>
        <p:nvSpPr>
          <p:cNvPr id="166922" name="Rectangle 10"/>
          <p:cNvSpPr>
            <a:spLocks noChangeArrowheads="1"/>
          </p:cNvSpPr>
          <p:nvPr/>
        </p:nvSpPr>
        <p:spPr bwMode="auto">
          <a:xfrm>
            <a:off x="5791200" y="4495800"/>
            <a:ext cx="2967038" cy="822325"/>
          </a:xfrm>
          <a:prstGeom prst="rect">
            <a:avLst/>
          </a:prstGeom>
          <a:noFill/>
          <a:ln w="9525">
            <a:noFill/>
            <a:miter lim="800000"/>
            <a:headEnd/>
            <a:tailEnd/>
          </a:ln>
        </p:spPr>
        <p:txBody>
          <a:bodyPr wrap="none">
            <a:spAutoFit/>
          </a:bodyPr>
          <a:lstStyle/>
          <a:p>
            <a:pPr>
              <a:buFontTx/>
              <a:buChar char="•"/>
            </a:pPr>
            <a:r>
              <a:rPr lang="sr-Latn-CS" sz="2400">
                <a:latin typeface="Times New Roman" pitchFamily="18" charset="0"/>
              </a:rPr>
              <a:t> kombinovani čoper</a:t>
            </a:r>
            <a:r>
              <a:rPr lang="en-US" sz="2400" i="1">
                <a:latin typeface="Times New Roman" pitchFamily="18" charset="0"/>
              </a:rPr>
              <a:t> </a:t>
            </a:r>
            <a:endParaRPr lang="sr-Latn-CS" sz="2400" i="1">
              <a:latin typeface="Times New Roman" pitchFamily="18" charset="0"/>
            </a:endParaRPr>
          </a:p>
          <a:p>
            <a:r>
              <a:rPr lang="sr-Latn-CS" sz="2400">
                <a:latin typeface="Times New Roman" pitchFamily="18" charset="0"/>
              </a:rPr>
              <a:t>(</a:t>
            </a:r>
            <a:r>
              <a:rPr lang="sr-Latn-CS" sz="2400" i="1">
                <a:latin typeface="Times New Roman" pitchFamily="18" charset="0"/>
              </a:rPr>
              <a:t>b</a:t>
            </a:r>
            <a:r>
              <a:rPr lang="en-US" sz="2400" i="1">
                <a:latin typeface="Times New Roman" pitchFamily="18" charset="0"/>
              </a:rPr>
              <a:t>uck-boost converter</a:t>
            </a:r>
            <a:r>
              <a:rPr lang="sr-Latn-CS" sz="2400">
                <a:latin typeface="Times New Roman" pitchFamily="18" charset="0"/>
              </a:rPr>
              <a:t>)</a:t>
            </a:r>
            <a:endParaRPr lang="es-ES" sz="2400">
              <a:latin typeface="Times New Roman" pitchFamily="18" charset="0"/>
            </a:endParaRPr>
          </a:p>
        </p:txBody>
      </p:sp>
      <p:sp>
        <p:nvSpPr>
          <p:cNvPr id="7181" name="TextBox 4"/>
          <p:cNvSpPr txBox="1">
            <a:spLocks noChangeArrowheads="1"/>
          </p:cNvSpPr>
          <p:nvPr/>
        </p:nvSpPr>
        <p:spPr bwMode="auto">
          <a:xfrm>
            <a:off x="0" y="0"/>
            <a:ext cx="9144000" cy="519113"/>
          </a:xfrm>
          <a:prstGeom prst="rect">
            <a:avLst/>
          </a:prstGeom>
          <a:noFill/>
          <a:ln w="9525">
            <a:noFill/>
            <a:miter lim="800000"/>
            <a:headEnd/>
            <a:tailEnd/>
          </a:ln>
        </p:spPr>
        <p:txBody>
          <a:bodyPr>
            <a:spAutoFit/>
          </a:bodyPr>
          <a:lstStyle/>
          <a:p>
            <a:r>
              <a:rPr lang="sr-Latn-CS" sz="2800" b="1"/>
              <a:t>Osnove konfiguracije čopera</a:t>
            </a:r>
            <a:endParaRPr lang="sr-Latn-CS" sz="2400" b="1">
              <a:solidFill>
                <a:srgbClr val="0066CC"/>
              </a:solidFill>
            </a:endParaRPr>
          </a:p>
        </p:txBody>
      </p:sp>
      <p:sp>
        <p:nvSpPr>
          <p:cNvPr id="166924" name="Text Box 12"/>
          <p:cNvSpPr txBox="1">
            <a:spLocks noChangeArrowheads="1"/>
          </p:cNvSpPr>
          <p:nvPr/>
        </p:nvSpPr>
        <p:spPr bwMode="auto">
          <a:xfrm>
            <a:off x="1143000" y="6172200"/>
            <a:ext cx="6934200" cy="519113"/>
          </a:xfrm>
          <a:prstGeom prst="rect">
            <a:avLst/>
          </a:prstGeom>
          <a:noFill/>
          <a:ln w="9525">
            <a:noFill/>
            <a:miter lim="800000"/>
            <a:headEnd/>
            <a:tailEnd/>
          </a:ln>
        </p:spPr>
        <p:txBody>
          <a:bodyPr wrap="square">
            <a:spAutoFit/>
          </a:bodyPr>
          <a:lstStyle/>
          <a:p>
            <a:pPr>
              <a:spcBef>
                <a:spcPct val="50000"/>
              </a:spcBef>
            </a:pPr>
            <a:r>
              <a:rPr lang="sr-Latn-CS" dirty="0">
                <a:solidFill>
                  <a:srgbClr val="0066CC"/>
                </a:solidFill>
              </a:rPr>
              <a:t>Odnos  </a:t>
            </a:r>
            <a:r>
              <a:rPr lang="sr-Latn-CS" sz="2400" b="1" i="1" dirty="0">
                <a:solidFill>
                  <a:srgbClr val="0066CC"/>
                </a:solidFill>
                <a:latin typeface="Times New Roman" pitchFamily="18" charset="0"/>
              </a:rPr>
              <a:t>D</a:t>
            </a:r>
            <a:r>
              <a:rPr lang="sr-Latn-CS" sz="2800" dirty="0">
                <a:solidFill>
                  <a:srgbClr val="0066CC"/>
                </a:solidFill>
              </a:rPr>
              <a:t> </a:t>
            </a:r>
            <a:r>
              <a:rPr lang="sr-Latn-CS" dirty="0">
                <a:solidFill>
                  <a:srgbClr val="0066CC"/>
                </a:solidFill>
              </a:rPr>
              <a:t>koji je uvek </a:t>
            </a:r>
            <a:r>
              <a:rPr lang="sr-Latn-CS" b="1" dirty="0">
                <a:solidFill>
                  <a:srgbClr val="0066CC"/>
                </a:solidFill>
              </a:rPr>
              <a:t>manji od 1</a:t>
            </a:r>
            <a:r>
              <a:rPr lang="sr-Latn-CS" dirty="0">
                <a:solidFill>
                  <a:srgbClr val="0066CC"/>
                </a:solidFill>
              </a:rPr>
              <a:t> definiše upravljački sklop</a:t>
            </a:r>
            <a:endParaRPr lang="en-US" dirty="0">
              <a:solidFill>
                <a:srgbClr val="0066CC"/>
              </a:solidFill>
            </a:endParaRPr>
          </a:p>
        </p:txBody>
      </p:sp>
      <p:sp>
        <p:nvSpPr>
          <p:cNvPr id="7183" name="Text Box 13"/>
          <p:cNvSpPr txBox="1">
            <a:spLocks noChangeArrowheads="1"/>
          </p:cNvSpPr>
          <p:nvPr/>
        </p:nvSpPr>
        <p:spPr bwMode="auto">
          <a:xfrm>
            <a:off x="8153400" y="1828800"/>
            <a:ext cx="990600" cy="396875"/>
          </a:xfrm>
          <a:prstGeom prst="rect">
            <a:avLst/>
          </a:prstGeom>
          <a:noFill/>
          <a:ln w="9525">
            <a:noFill/>
            <a:miter lim="800000"/>
            <a:headEnd/>
            <a:tailEnd/>
          </a:ln>
        </p:spPr>
        <p:txBody>
          <a:bodyPr>
            <a:spAutoFit/>
          </a:bodyPr>
          <a:lstStyle/>
          <a:p>
            <a:pPr>
              <a:spcBef>
                <a:spcPct val="50000"/>
              </a:spcBef>
            </a:pPr>
            <a:r>
              <a:rPr lang="sr-Latn-CS" sz="2000">
                <a:solidFill>
                  <a:srgbClr val="0066CC"/>
                </a:solidFill>
              </a:rPr>
              <a:t>(</a:t>
            </a:r>
            <a:r>
              <a:rPr lang="sr-Latn-CS" sz="2000" i="1">
                <a:solidFill>
                  <a:srgbClr val="0066CC"/>
                </a:solidFill>
                <a:latin typeface="Times New Roman" pitchFamily="18" charset="0"/>
              </a:rPr>
              <a:t>D</a:t>
            </a:r>
            <a:r>
              <a:rPr lang="sr-Latn-CS" sz="2000">
                <a:solidFill>
                  <a:srgbClr val="0066CC"/>
                </a:solidFill>
              </a:rPr>
              <a:t> &lt; 1)</a:t>
            </a:r>
            <a:r>
              <a:rPr lang="sr-Latn-CS"/>
              <a:t>       </a:t>
            </a:r>
            <a:endParaRPr lang="en-US"/>
          </a:p>
        </p:txBody>
      </p:sp>
      <p:sp>
        <p:nvSpPr>
          <p:cNvPr id="166926" name="Text Box 14"/>
          <p:cNvSpPr txBox="1">
            <a:spLocks noChangeArrowheads="1"/>
          </p:cNvSpPr>
          <p:nvPr/>
        </p:nvSpPr>
        <p:spPr bwMode="auto">
          <a:xfrm>
            <a:off x="8153400" y="5562600"/>
            <a:ext cx="990600" cy="396875"/>
          </a:xfrm>
          <a:prstGeom prst="rect">
            <a:avLst/>
          </a:prstGeom>
          <a:noFill/>
          <a:ln w="9525">
            <a:noFill/>
            <a:miter lim="800000"/>
            <a:headEnd/>
            <a:tailEnd/>
          </a:ln>
        </p:spPr>
        <p:txBody>
          <a:bodyPr>
            <a:spAutoFit/>
          </a:bodyPr>
          <a:lstStyle/>
          <a:p>
            <a:pPr>
              <a:spcBef>
                <a:spcPct val="50000"/>
              </a:spcBef>
            </a:pPr>
            <a:r>
              <a:rPr lang="sr-Latn-CS" sz="2000">
                <a:solidFill>
                  <a:srgbClr val="0066CC"/>
                </a:solidFill>
              </a:rPr>
              <a:t>(</a:t>
            </a:r>
            <a:r>
              <a:rPr lang="sr-Latn-CS" sz="2000" i="1">
                <a:solidFill>
                  <a:srgbClr val="0066CC"/>
                </a:solidFill>
                <a:latin typeface="Times New Roman" pitchFamily="18" charset="0"/>
              </a:rPr>
              <a:t>D</a:t>
            </a:r>
            <a:r>
              <a:rPr lang="sr-Latn-CS" sz="2000">
                <a:solidFill>
                  <a:srgbClr val="0066CC"/>
                </a:solidFill>
              </a:rPr>
              <a:t> &lt; 1)</a:t>
            </a:r>
            <a:r>
              <a:rPr lang="sr-Latn-CS"/>
              <a:t>       </a:t>
            </a:r>
            <a:endParaRPr lang="en-US"/>
          </a:p>
        </p:txBody>
      </p:sp>
      <p:grpSp>
        <p:nvGrpSpPr>
          <p:cNvPr id="2" name="Group 15"/>
          <p:cNvGrpSpPr>
            <a:grpSpLocks/>
          </p:cNvGrpSpPr>
          <p:nvPr/>
        </p:nvGrpSpPr>
        <p:grpSpPr bwMode="auto">
          <a:xfrm>
            <a:off x="990600" y="2667000"/>
            <a:ext cx="8153400" cy="1638300"/>
            <a:chOff x="624" y="1680"/>
            <a:chExt cx="5136" cy="1032"/>
          </a:xfrm>
        </p:grpSpPr>
        <p:pic>
          <p:nvPicPr>
            <p:cNvPr id="7186" name="Picture 16" descr="boostconv"/>
            <p:cNvPicPr>
              <a:picLocks noChangeAspect="1" noChangeArrowheads="1"/>
            </p:cNvPicPr>
            <p:nvPr/>
          </p:nvPicPr>
          <p:blipFill>
            <a:blip r:embed="rId8" cstate="print"/>
            <a:srcRect/>
            <a:stretch>
              <a:fillRect/>
            </a:stretch>
          </p:blipFill>
          <p:spPr bwMode="auto">
            <a:xfrm>
              <a:off x="624" y="1680"/>
              <a:ext cx="2658" cy="918"/>
            </a:xfrm>
            <a:prstGeom prst="rect">
              <a:avLst/>
            </a:prstGeom>
            <a:noFill/>
            <a:ln w="9525">
              <a:noFill/>
              <a:miter lim="800000"/>
              <a:headEnd/>
              <a:tailEnd/>
            </a:ln>
          </p:spPr>
        </p:pic>
        <p:graphicFrame>
          <p:nvGraphicFramePr>
            <p:cNvPr id="7172" name="Object 17"/>
            <p:cNvGraphicFramePr>
              <a:graphicFrameLocks noChangeAspect="1"/>
            </p:cNvGraphicFramePr>
            <p:nvPr/>
          </p:nvGraphicFramePr>
          <p:xfrm>
            <a:off x="3744" y="2256"/>
            <a:ext cx="792" cy="456"/>
          </p:xfrm>
          <a:graphic>
            <a:graphicData uri="http://schemas.openxmlformats.org/presentationml/2006/ole">
              <p:oleObj spid="_x0000_s390514" name="Equation" r:id="rId9" imgW="1256755" imgH="723586" progId="">
                <p:embed/>
              </p:oleObj>
            </a:graphicData>
          </a:graphic>
        </p:graphicFrame>
        <p:sp>
          <p:nvSpPr>
            <p:cNvPr id="7187" name="Rectangle 18"/>
            <p:cNvSpPr>
              <a:spLocks noChangeArrowheads="1"/>
            </p:cNvSpPr>
            <p:nvPr/>
          </p:nvSpPr>
          <p:spPr bwMode="auto">
            <a:xfrm>
              <a:off x="3648" y="1728"/>
              <a:ext cx="1491" cy="518"/>
            </a:xfrm>
            <a:prstGeom prst="rect">
              <a:avLst/>
            </a:prstGeom>
            <a:noFill/>
            <a:ln w="9525">
              <a:noFill/>
              <a:miter lim="800000"/>
              <a:headEnd/>
              <a:tailEnd/>
            </a:ln>
          </p:spPr>
          <p:txBody>
            <a:bodyPr wrap="none">
              <a:spAutoFit/>
            </a:bodyPr>
            <a:lstStyle/>
            <a:p>
              <a:pPr>
                <a:buFontTx/>
                <a:buChar char="•"/>
              </a:pPr>
              <a:r>
                <a:rPr lang="en-US" sz="2400" i="1">
                  <a:latin typeface="Times New Roman" pitchFamily="18" charset="0"/>
                </a:rPr>
                <a:t> </a:t>
              </a:r>
              <a:r>
                <a:rPr lang="sr-Latn-CS" sz="2400">
                  <a:latin typeface="Times New Roman" pitchFamily="18" charset="0"/>
                </a:rPr>
                <a:t>podizač napona</a:t>
              </a:r>
              <a:r>
                <a:rPr lang="en-US" sz="2400" i="1">
                  <a:latin typeface="Times New Roman" pitchFamily="18" charset="0"/>
                </a:rPr>
                <a:t> </a:t>
              </a:r>
              <a:endParaRPr lang="sr-Latn-CS" sz="2400" i="1">
                <a:latin typeface="Times New Roman" pitchFamily="18" charset="0"/>
              </a:endParaRPr>
            </a:p>
            <a:p>
              <a:r>
                <a:rPr lang="sr-Latn-CS" sz="2400" i="1">
                  <a:latin typeface="Times New Roman" pitchFamily="18" charset="0"/>
                </a:rPr>
                <a:t> </a:t>
              </a:r>
              <a:r>
                <a:rPr lang="sr-Latn-CS" sz="2400">
                  <a:latin typeface="Times New Roman" pitchFamily="18" charset="0"/>
                </a:rPr>
                <a:t>(</a:t>
              </a:r>
              <a:r>
                <a:rPr lang="sr-Latn-CS" sz="2400" i="1">
                  <a:latin typeface="Times New Roman" pitchFamily="18" charset="0"/>
                </a:rPr>
                <a:t>b</a:t>
              </a:r>
              <a:r>
                <a:rPr lang="en-US" sz="2400" i="1">
                  <a:latin typeface="Times New Roman" pitchFamily="18" charset="0"/>
                </a:rPr>
                <a:t>oost converter</a:t>
              </a:r>
              <a:r>
                <a:rPr lang="sr-Latn-CS" sz="2400">
                  <a:latin typeface="Times New Roman" pitchFamily="18" charset="0"/>
                </a:rPr>
                <a:t>)</a:t>
              </a:r>
              <a:endParaRPr lang="es-ES" sz="2400">
                <a:latin typeface="Times New Roman" pitchFamily="18" charset="0"/>
              </a:endParaRPr>
            </a:p>
          </p:txBody>
        </p:sp>
        <p:sp>
          <p:nvSpPr>
            <p:cNvPr id="7188" name="Text Box 19"/>
            <p:cNvSpPr txBox="1">
              <a:spLocks noChangeArrowheads="1"/>
            </p:cNvSpPr>
            <p:nvPr/>
          </p:nvSpPr>
          <p:spPr bwMode="auto">
            <a:xfrm>
              <a:off x="5136" y="2352"/>
              <a:ext cx="624" cy="250"/>
            </a:xfrm>
            <a:prstGeom prst="rect">
              <a:avLst/>
            </a:prstGeom>
            <a:noFill/>
            <a:ln w="9525">
              <a:noFill/>
              <a:miter lim="800000"/>
              <a:headEnd/>
              <a:tailEnd/>
            </a:ln>
          </p:spPr>
          <p:txBody>
            <a:bodyPr>
              <a:spAutoFit/>
            </a:bodyPr>
            <a:lstStyle/>
            <a:p>
              <a:pPr>
                <a:spcBef>
                  <a:spcPct val="50000"/>
                </a:spcBef>
              </a:pPr>
              <a:r>
                <a:rPr lang="sr-Latn-CS" sz="2000">
                  <a:solidFill>
                    <a:srgbClr val="0066CC"/>
                  </a:solidFill>
                </a:rPr>
                <a:t>(</a:t>
              </a:r>
              <a:r>
                <a:rPr lang="sr-Latn-CS" sz="2000" i="1">
                  <a:solidFill>
                    <a:srgbClr val="0066CC"/>
                  </a:solidFill>
                  <a:latin typeface="Times New Roman" pitchFamily="18" charset="0"/>
                </a:rPr>
                <a:t>D</a:t>
              </a:r>
              <a:r>
                <a:rPr lang="sr-Latn-CS" sz="2000">
                  <a:solidFill>
                    <a:srgbClr val="0066CC"/>
                  </a:solidFill>
                </a:rPr>
                <a:t> &lt; 1)</a:t>
              </a:r>
              <a:r>
                <a:rPr lang="sr-Latn-CS"/>
                <a:t>       </a:t>
              </a: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69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69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69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69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6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3" grpId="0" animBg="1"/>
      <p:bldP spid="166922" grpId="0"/>
      <p:bldP spid="166924" grpId="0"/>
      <p:bldP spid="1669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a:spLocks noChangeArrowheads="1"/>
          </p:cNvSpPr>
          <p:nvPr/>
        </p:nvSpPr>
        <p:spPr bwMode="auto">
          <a:xfrm>
            <a:off x="4986338" y="3552825"/>
            <a:ext cx="3148012" cy="1824038"/>
          </a:xfrm>
          <a:prstGeom prst="rect">
            <a:avLst/>
          </a:prstGeom>
          <a:gradFill rotWithShape="1">
            <a:gsLst>
              <a:gs pos="0">
                <a:srgbClr val="FFE5E5">
                  <a:alpha val="20999"/>
                </a:srgbClr>
              </a:gs>
              <a:gs pos="64999">
                <a:srgbClr val="FFBEBD">
                  <a:alpha val="20999"/>
                </a:srgbClr>
              </a:gs>
              <a:gs pos="100000">
                <a:srgbClr val="FFA2A1">
                  <a:alpha val="20999"/>
                </a:srgbClr>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solidFill>
                <a:srgbClr val="000000"/>
              </a:solidFill>
              <a:latin typeface="Calibri" pitchFamily="34" charset="0"/>
              <a:ea typeface="ＭＳ Ｐゴシック" pitchFamily="34" charset="-128"/>
            </a:endParaRPr>
          </a:p>
        </p:txBody>
      </p:sp>
      <p:sp>
        <p:nvSpPr>
          <p:cNvPr id="35843"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1C092C8B-6B60-4AC1-A88F-3C0F64A48D83}" type="slidenum">
              <a:rPr lang="en-US" sz="1400">
                <a:latin typeface="Times New Roman" pitchFamily="18" charset="0"/>
              </a:rPr>
              <a:pPr algn="r"/>
              <a:t>30</a:t>
            </a:fld>
            <a:endParaRPr lang="en-US" sz="1400">
              <a:latin typeface="Times New Roman" pitchFamily="18" charset="0"/>
            </a:endParaRPr>
          </a:p>
        </p:txBody>
      </p:sp>
      <p:sp>
        <p:nvSpPr>
          <p:cNvPr id="44" name="Rectangle 43"/>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34" charset="-128"/>
              </a:rPr>
              <a:t>AC-DC-AC</a:t>
            </a:r>
          </a:p>
        </p:txBody>
      </p:sp>
      <p:grpSp>
        <p:nvGrpSpPr>
          <p:cNvPr id="3" name="Group 87"/>
          <p:cNvGrpSpPr>
            <a:grpSpLocks noChangeAspect="1"/>
          </p:cNvGrpSpPr>
          <p:nvPr/>
        </p:nvGrpSpPr>
        <p:grpSpPr bwMode="auto">
          <a:xfrm>
            <a:off x="3108325" y="2024063"/>
            <a:ext cx="365125" cy="217487"/>
            <a:chOff x="4795957" y="3259968"/>
            <a:chExt cx="3327510" cy="2758710"/>
          </a:xfrm>
        </p:grpSpPr>
        <p:grpSp>
          <p:nvGrpSpPr>
            <p:cNvPr id="4" name="Group 97"/>
            <p:cNvGrpSpPr>
              <a:grpSpLocks/>
            </p:cNvGrpSpPr>
            <p:nvPr/>
          </p:nvGrpSpPr>
          <p:grpSpPr bwMode="auto">
            <a:xfrm>
              <a:off x="4795957" y="3259968"/>
              <a:ext cx="1678222" cy="1409561"/>
              <a:chOff x="4795957" y="3259968"/>
              <a:chExt cx="1678222" cy="1409561"/>
            </a:xfrm>
          </p:grpSpPr>
          <p:sp>
            <p:nvSpPr>
              <p:cNvPr id="73" name="Freeform 72"/>
              <p:cNvSpPr>
                <a:spLocks noChangeArrowheads="1"/>
              </p:cNvSpPr>
              <p:nvPr/>
            </p:nvSpPr>
            <p:spPr bwMode="auto">
              <a:xfrm>
                <a:off x="4795957" y="3259968"/>
                <a:ext cx="795713" cy="1409561"/>
              </a:xfrm>
              <a:custGeom>
                <a:avLst/>
                <a:gdLst>
                  <a:gd name="T0" fmla="*/ 0 w 797187"/>
                  <a:gd name="T1" fmla="*/ 1409561 h 1407290"/>
                  <a:gd name="T2" fmla="*/ 148353 w 797187"/>
                  <a:gd name="T3" fmla="*/ 895354 h 1407290"/>
                  <a:gd name="T4" fmla="*/ 391112 w 797187"/>
                  <a:gd name="T5" fmla="*/ 340551 h 1407290"/>
                  <a:gd name="T6" fmla="*/ 647360 w 797187"/>
                  <a:gd name="T7" fmla="*/ 56383 h 1407290"/>
                  <a:gd name="T8" fmla="*/ 795713 w 797187"/>
                  <a:gd name="T9" fmla="*/ 2256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34" charset="-128"/>
                </a:endParaRPr>
              </a:p>
            </p:txBody>
          </p:sp>
          <p:sp>
            <p:nvSpPr>
              <p:cNvPr id="74" name="Freeform 73"/>
              <p:cNvSpPr>
                <a:spLocks noChangeArrowheads="1"/>
              </p:cNvSpPr>
              <p:nvPr/>
            </p:nvSpPr>
            <p:spPr bwMode="auto">
              <a:xfrm flipH="1">
                <a:off x="5591670" y="3259968"/>
                <a:ext cx="882509" cy="1409561"/>
              </a:xfrm>
              <a:custGeom>
                <a:avLst/>
                <a:gdLst>
                  <a:gd name="T0" fmla="*/ 0 w 797187"/>
                  <a:gd name="T1" fmla="*/ 1409561 h 1407290"/>
                  <a:gd name="T2" fmla="*/ 164535 w 797187"/>
                  <a:gd name="T3" fmla="*/ 895354 h 1407290"/>
                  <a:gd name="T4" fmla="*/ 433775 w 797187"/>
                  <a:gd name="T5" fmla="*/ 340551 h 1407290"/>
                  <a:gd name="T6" fmla="*/ 717974 w 797187"/>
                  <a:gd name="T7" fmla="*/ 56383 h 1407290"/>
                  <a:gd name="T8" fmla="*/ 882509 w 797187"/>
                  <a:gd name="T9" fmla="*/ 2256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34" charset="-128"/>
                </a:endParaRPr>
              </a:p>
            </p:txBody>
          </p:sp>
        </p:grpSp>
        <p:grpSp>
          <p:nvGrpSpPr>
            <p:cNvPr id="5" name="Group 98"/>
            <p:cNvGrpSpPr>
              <a:grpSpLocks/>
            </p:cNvGrpSpPr>
            <p:nvPr/>
          </p:nvGrpSpPr>
          <p:grpSpPr bwMode="auto">
            <a:xfrm flipV="1">
              <a:off x="6474179" y="4649394"/>
              <a:ext cx="1649288" cy="1369284"/>
              <a:chOff x="4798736" y="3258270"/>
              <a:chExt cx="1649288" cy="1400660"/>
            </a:xfrm>
          </p:grpSpPr>
          <p:sp>
            <p:nvSpPr>
              <p:cNvPr id="71" name="Freeform 70"/>
              <p:cNvSpPr>
                <a:spLocks noChangeArrowheads="1"/>
              </p:cNvSpPr>
              <p:nvPr/>
            </p:nvSpPr>
            <p:spPr bwMode="auto">
              <a:xfrm>
                <a:off x="4798736" y="3258270"/>
                <a:ext cx="795714" cy="1400660"/>
              </a:xfrm>
              <a:custGeom>
                <a:avLst/>
                <a:gdLst>
                  <a:gd name="T0" fmla="*/ 0 w 797187"/>
                  <a:gd name="T1" fmla="*/ 1400660 h 1407290"/>
                  <a:gd name="T2" fmla="*/ 148353 w 797187"/>
                  <a:gd name="T3" fmla="*/ 889700 h 1407290"/>
                  <a:gd name="T4" fmla="*/ 391113 w 797187"/>
                  <a:gd name="T5" fmla="*/ 338400 h 1407290"/>
                  <a:gd name="T6" fmla="*/ 647361 w 797187"/>
                  <a:gd name="T7" fmla="*/ 56027 h 1407290"/>
                  <a:gd name="T8" fmla="*/ 795714 w 797187"/>
                  <a:gd name="T9" fmla="*/ 2241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34" charset="-128"/>
                </a:endParaRPr>
              </a:p>
            </p:txBody>
          </p:sp>
          <p:sp>
            <p:nvSpPr>
              <p:cNvPr id="72" name="Freeform 71"/>
              <p:cNvSpPr>
                <a:spLocks noChangeArrowheads="1"/>
              </p:cNvSpPr>
              <p:nvPr/>
            </p:nvSpPr>
            <p:spPr bwMode="auto">
              <a:xfrm flipH="1">
                <a:off x="5594450" y="3258270"/>
                <a:ext cx="853574" cy="1400660"/>
              </a:xfrm>
              <a:custGeom>
                <a:avLst/>
                <a:gdLst>
                  <a:gd name="T0" fmla="*/ 0 w 797187"/>
                  <a:gd name="T1" fmla="*/ 1400660 h 1407290"/>
                  <a:gd name="T2" fmla="*/ 159141 w 797187"/>
                  <a:gd name="T3" fmla="*/ 889700 h 1407290"/>
                  <a:gd name="T4" fmla="*/ 419553 w 797187"/>
                  <a:gd name="T5" fmla="*/ 338400 h 1407290"/>
                  <a:gd name="T6" fmla="*/ 694433 w 797187"/>
                  <a:gd name="T7" fmla="*/ 56027 h 1407290"/>
                  <a:gd name="T8" fmla="*/ 853574 w 797187"/>
                  <a:gd name="T9" fmla="*/ 2241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34" charset="-128"/>
                </a:endParaRPr>
              </a:p>
            </p:txBody>
          </p:sp>
        </p:grpSp>
      </p:grpSp>
      <p:cxnSp>
        <p:nvCxnSpPr>
          <p:cNvPr id="65" name="Straight Connector 64"/>
          <p:cNvCxnSpPr>
            <a:cxnSpLocks noChangeShapeType="1"/>
          </p:cNvCxnSpPr>
          <p:nvPr/>
        </p:nvCxnSpPr>
        <p:spPr bwMode="auto">
          <a:xfrm flipV="1">
            <a:off x="3486150" y="2540000"/>
            <a:ext cx="379413" cy="12700"/>
          </a:xfrm>
          <a:prstGeom prst="line">
            <a:avLst/>
          </a:prstGeom>
          <a:noFill/>
          <a:ln w="25400">
            <a:solidFill>
              <a:schemeClr val="tx1"/>
            </a:solidFill>
            <a:round/>
            <a:headEnd/>
            <a:tailEnd/>
          </a:ln>
          <a:effectLst>
            <a:outerShdw dist="20000" dir="5400000" rotWithShape="0">
              <a:srgbClr val="808080">
                <a:alpha val="37999"/>
              </a:srgbClr>
            </a:outerShdw>
          </a:effectLst>
        </p:spPr>
      </p:cxnSp>
      <p:grpSp>
        <p:nvGrpSpPr>
          <p:cNvPr id="6" name="Group 90"/>
          <p:cNvGrpSpPr>
            <a:grpSpLocks noChangeAspect="1"/>
          </p:cNvGrpSpPr>
          <p:nvPr/>
        </p:nvGrpSpPr>
        <p:grpSpPr bwMode="auto">
          <a:xfrm>
            <a:off x="3036888" y="1836738"/>
            <a:ext cx="922337" cy="1016000"/>
            <a:chOff x="2201244" y="3053253"/>
            <a:chExt cx="1433555" cy="1579452"/>
          </a:xfrm>
        </p:grpSpPr>
        <p:sp>
          <p:nvSpPr>
            <p:cNvPr id="67" name="Rectangle 66"/>
            <p:cNvSpPr>
              <a:spLocks noChangeArrowheads="1"/>
            </p:cNvSpPr>
            <p:nvPr/>
          </p:nvSpPr>
          <p:spPr bwMode="auto">
            <a:xfrm>
              <a:off x="2201244" y="3053253"/>
              <a:ext cx="1433555" cy="1579452"/>
            </a:xfrm>
            <a:prstGeom prst="rect">
              <a:avLst/>
            </a:prstGeom>
            <a:noFill/>
            <a:ln w="9525">
              <a:solidFill>
                <a:schemeClr val="tx1"/>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34" charset="-128"/>
              </a:endParaRPr>
            </a:p>
          </p:txBody>
        </p:sp>
        <p:cxnSp>
          <p:nvCxnSpPr>
            <p:cNvPr id="68" name="Straight Connector 67"/>
            <p:cNvCxnSpPr>
              <a:cxnSpLocks noChangeShapeType="1"/>
            </p:cNvCxnSpPr>
            <p:nvPr/>
          </p:nvCxnSpPr>
          <p:spPr bwMode="auto">
            <a:xfrm rot="5400000">
              <a:off x="2135698" y="3145940"/>
              <a:ext cx="1579452" cy="1394078"/>
            </a:xfrm>
            <a:prstGeom prst="line">
              <a:avLst/>
            </a:prstGeom>
            <a:noFill/>
            <a:ln w="25400">
              <a:solidFill>
                <a:schemeClr val="tx1"/>
              </a:solidFill>
              <a:round/>
              <a:headEnd/>
              <a:tailEnd/>
            </a:ln>
            <a:effectLst>
              <a:outerShdw dist="20000" dir="5400000" rotWithShape="0">
                <a:srgbClr val="808080">
                  <a:alpha val="37999"/>
                </a:srgbClr>
              </a:outerShdw>
            </a:effectLst>
          </p:spPr>
        </p:cxnSp>
      </p:grpSp>
      <p:cxnSp>
        <p:nvCxnSpPr>
          <p:cNvPr id="47" name="Straight Connector 46"/>
          <p:cNvCxnSpPr>
            <a:cxnSpLocks noChangeShapeType="1"/>
          </p:cNvCxnSpPr>
          <p:nvPr/>
        </p:nvCxnSpPr>
        <p:spPr bwMode="auto">
          <a:xfrm rot="10800000">
            <a:off x="2392363" y="2000250"/>
            <a:ext cx="655637" cy="1588"/>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cxnSp>
        <p:nvCxnSpPr>
          <p:cNvPr id="48" name="Straight Connector 47"/>
          <p:cNvCxnSpPr>
            <a:cxnSpLocks noChangeShapeType="1"/>
          </p:cNvCxnSpPr>
          <p:nvPr/>
        </p:nvCxnSpPr>
        <p:spPr bwMode="auto">
          <a:xfrm rot="10800000">
            <a:off x="2392363" y="2646363"/>
            <a:ext cx="655637" cy="0"/>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grpSp>
        <p:nvGrpSpPr>
          <p:cNvPr id="7" name="Group 107"/>
          <p:cNvGrpSpPr>
            <a:grpSpLocks noChangeAspect="1"/>
          </p:cNvGrpSpPr>
          <p:nvPr/>
        </p:nvGrpSpPr>
        <p:grpSpPr bwMode="auto">
          <a:xfrm>
            <a:off x="4686300" y="1851025"/>
            <a:ext cx="920750" cy="1016000"/>
            <a:chOff x="2203088" y="3054470"/>
            <a:chExt cx="1431087" cy="1579451"/>
          </a:xfrm>
        </p:grpSpPr>
        <p:sp>
          <p:nvSpPr>
            <p:cNvPr id="62" name="Rectangle 61"/>
            <p:cNvSpPr>
              <a:spLocks noChangeArrowheads="1"/>
            </p:cNvSpPr>
            <p:nvPr/>
          </p:nvSpPr>
          <p:spPr bwMode="auto">
            <a:xfrm>
              <a:off x="2203088" y="3054470"/>
              <a:ext cx="1431087" cy="1579451"/>
            </a:xfrm>
            <a:prstGeom prst="rect">
              <a:avLst/>
            </a:prstGeom>
            <a:noFill/>
            <a:ln w="9525">
              <a:solidFill>
                <a:schemeClr val="tx1"/>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34" charset="-128"/>
              </a:endParaRPr>
            </a:p>
          </p:txBody>
        </p:sp>
        <p:cxnSp>
          <p:nvCxnSpPr>
            <p:cNvPr id="63" name="Straight Connector 62"/>
            <p:cNvCxnSpPr>
              <a:cxnSpLocks noChangeShapeType="1"/>
            </p:cNvCxnSpPr>
            <p:nvPr/>
          </p:nvCxnSpPr>
          <p:spPr bwMode="auto">
            <a:xfrm rot="5400000">
              <a:off x="2136309" y="3148391"/>
              <a:ext cx="1579451" cy="1391609"/>
            </a:xfrm>
            <a:prstGeom prst="line">
              <a:avLst/>
            </a:prstGeom>
            <a:noFill/>
            <a:ln w="25400">
              <a:solidFill>
                <a:schemeClr val="tx1"/>
              </a:solidFill>
              <a:round/>
              <a:headEnd/>
              <a:tailEnd/>
            </a:ln>
            <a:effectLst>
              <a:outerShdw dist="20000" dir="5400000" rotWithShape="0">
                <a:srgbClr val="808080">
                  <a:alpha val="37999"/>
                </a:srgbClr>
              </a:outerShdw>
            </a:effectLst>
          </p:spPr>
        </p:cxnSp>
      </p:grpSp>
      <p:cxnSp>
        <p:nvCxnSpPr>
          <p:cNvPr id="51" name="Straight Connector 50"/>
          <p:cNvCxnSpPr>
            <a:cxnSpLocks noChangeShapeType="1"/>
          </p:cNvCxnSpPr>
          <p:nvPr/>
        </p:nvCxnSpPr>
        <p:spPr bwMode="auto">
          <a:xfrm flipV="1">
            <a:off x="4783138" y="2054225"/>
            <a:ext cx="379412" cy="12700"/>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2" name="Straight Connector 51"/>
          <p:cNvCxnSpPr>
            <a:cxnSpLocks noChangeShapeType="1"/>
          </p:cNvCxnSpPr>
          <p:nvPr/>
        </p:nvCxnSpPr>
        <p:spPr bwMode="auto">
          <a:xfrm>
            <a:off x="3959225" y="1998663"/>
            <a:ext cx="730250" cy="1587"/>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3" name="Straight Connector 52"/>
          <p:cNvCxnSpPr>
            <a:cxnSpLocks noChangeShapeType="1"/>
          </p:cNvCxnSpPr>
          <p:nvPr/>
        </p:nvCxnSpPr>
        <p:spPr bwMode="auto">
          <a:xfrm>
            <a:off x="3946525" y="2660650"/>
            <a:ext cx="728663" cy="1588"/>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4" name="Straight Connector 53"/>
          <p:cNvCxnSpPr>
            <a:cxnSpLocks noChangeShapeType="1"/>
          </p:cNvCxnSpPr>
          <p:nvPr/>
        </p:nvCxnSpPr>
        <p:spPr bwMode="auto">
          <a:xfrm>
            <a:off x="5594350" y="2012950"/>
            <a:ext cx="728663" cy="1588"/>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5" name="Straight Connector 54"/>
          <p:cNvCxnSpPr>
            <a:cxnSpLocks noChangeShapeType="1"/>
          </p:cNvCxnSpPr>
          <p:nvPr/>
        </p:nvCxnSpPr>
        <p:spPr bwMode="auto">
          <a:xfrm>
            <a:off x="5607050" y="2660650"/>
            <a:ext cx="730250" cy="1588"/>
          </a:xfrm>
          <a:prstGeom prst="line">
            <a:avLst/>
          </a:prstGeom>
          <a:noFill/>
          <a:ln w="25400">
            <a:solidFill>
              <a:schemeClr val="tx1"/>
            </a:solidFill>
            <a:round/>
            <a:headEnd/>
            <a:tailEnd/>
          </a:ln>
          <a:effectLst>
            <a:outerShdw dist="20000" dir="5400000" rotWithShape="0">
              <a:srgbClr val="808080">
                <a:alpha val="37999"/>
              </a:srgbClr>
            </a:outerShdw>
          </a:effectLst>
        </p:spPr>
      </p:cxnSp>
      <p:grpSp>
        <p:nvGrpSpPr>
          <p:cNvPr id="8" name="Group 136"/>
          <p:cNvGrpSpPr>
            <a:grpSpLocks/>
          </p:cNvGrpSpPr>
          <p:nvPr/>
        </p:nvGrpSpPr>
        <p:grpSpPr bwMode="auto">
          <a:xfrm>
            <a:off x="4186238" y="1998663"/>
            <a:ext cx="271462" cy="676275"/>
            <a:chOff x="4067539" y="4568620"/>
            <a:chExt cx="623229" cy="1497277"/>
          </a:xfrm>
        </p:grpSpPr>
        <p:cxnSp>
          <p:nvCxnSpPr>
            <p:cNvPr id="57" name="Straight Connector 56"/>
            <p:cNvCxnSpPr>
              <a:cxnSpLocks noChangeAspect="1"/>
            </p:cNvCxnSpPr>
            <p:nvPr/>
          </p:nvCxnSpPr>
          <p:spPr bwMode="auto">
            <a:xfrm rot="5400000">
              <a:off x="4050591" y="4899005"/>
              <a:ext cx="660770" cy="0"/>
            </a:xfrm>
            <a:prstGeom prst="line">
              <a:avLst/>
            </a:prstGeom>
            <a:noFill/>
            <a:ln w="25400">
              <a:solidFill>
                <a:schemeClr val="tx1"/>
              </a:solidFill>
              <a:round/>
              <a:headEnd/>
              <a:tailEnd/>
            </a:ln>
            <a:effectLst>
              <a:outerShdw dist="20000" dir="5400000" rotWithShape="0">
                <a:srgbClr val="808080">
                  <a:alpha val="37999"/>
                </a:srgbClr>
              </a:outerShdw>
            </a:effectLst>
          </p:spPr>
        </p:cxnSp>
        <p:grpSp>
          <p:nvGrpSpPr>
            <p:cNvPr id="9" name="Group 133"/>
            <p:cNvGrpSpPr>
              <a:grpSpLocks/>
            </p:cNvGrpSpPr>
            <p:nvPr/>
          </p:nvGrpSpPr>
          <p:grpSpPr bwMode="auto">
            <a:xfrm>
              <a:off x="4067539" y="5238077"/>
              <a:ext cx="623229" cy="165565"/>
              <a:chOff x="1351701" y="5535297"/>
              <a:chExt cx="623229" cy="165565"/>
            </a:xfrm>
          </p:grpSpPr>
          <p:cxnSp>
            <p:nvCxnSpPr>
              <p:cNvPr id="60" name="Straight Connector 59"/>
              <p:cNvCxnSpPr>
                <a:cxnSpLocks noChangeAspect="1"/>
              </p:cNvCxnSpPr>
              <p:nvPr/>
            </p:nvCxnSpPr>
            <p:spPr bwMode="auto">
              <a:xfrm flipV="1">
                <a:off x="1351701" y="5533639"/>
                <a:ext cx="608651" cy="3514"/>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61" name="Straight Connector 60"/>
              <p:cNvCxnSpPr>
                <a:cxnSpLocks noChangeAspect="1"/>
              </p:cNvCxnSpPr>
              <p:nvPr/>
            </p:nvCxnSpPr>
            <p:spPr bwMode="auto">
              <a:xfrm flipV="1">
                <a:off x="1366279" y="5698830"/>
                <a:ext cx="608651" cy="3516"/>
              </a:xfrm>
              <a:prstGeom prst="line">
                <a:avLst/>
              </a:prstGeom>
              <a:noFill/>
              <a:ln w="25400">
                <a:solidFill>
                  <a:schemeClr val="tx1"/>
                </a:solidFill>
                <a:round/>
                <a:headEnd/>
                <a:tailEnd/>
              </a:ln>
              <a:effectLst>
                <a:outerShdw dist="20000" dir="5400000" rotWithShape="0">
                  <a:srgbClr val="808080">
                    <a:alpha val="37999"/>
                  </a:srgbClr>
                </a:outerShdw>
              </a:effectLst>
            </p:spPr>
          </p:cxnSp>
        </p:grpSp>
        <p:cxnSp>
          <p:nvCxnSpPr>
            <p:cNvPr id="59" name="Straight Connector 58"/>
            <p:cNvCxnSpPr>
              <a:cxnSpLocks noChangeAspect="1"/>
            </p:cNvCxnSpPr>
            <p:nvPr/>
          </p:nvCxnSpPr>
          <p:spPr bwMode="auto">
            <a:xfrm rot="5400000">
              <a:off x="4050591" y="5735512"/>
              <a:ext cx="660770" cy="0"/>
            </a:xfrm>
            <a:prstGeom prst="line">
              <a:avLst/>
            </a:prstGeom>
            <a:noFill/>
            <a:ln w="25400">
              <a:solidFill>
                <a:schemeClr val="tx1"/>
              </a:solidFill>
              <a:round/>
              <a:headEnd/>
              <a:tailEnd/>
            </a:ln>
            <a:effectLst>
              <a:outerShdw dist="20000" dir="5400000" rotWithShape="0">
                <a:srgbClr val="808080">
                  <a:alpha val="37999"/>
                </a:srgbClr>
              </a:outerShdw>
            </a:effectLst>
          </p:spPr>
        </p:cxnSp>
      </p:grpSp>
      <p:grpSp>
        <p:nvGrpSpPr>
          <p:cNvPr id="10" name="Group 87"/>
          <p:cNvGrpSpPr>
            <a:grpSpLocks noChangeAspect="1"/>
          </p:cNvGrpSpPr>
          <p:nvPr/>
        </p:nvGrpSpPr>
        <p:grpSpPr bwMode="auto">
          <a:xfrm>
            <a:off x="5108575" y="2497138"/>
            <a:ext cx="365125" cy="217487"/>
            <a:chOff x="4795957" y="3259968"/>
            <a:chExt cx="3327510" cy="2758710"/>
          </a:xfrm>
        </p:grpSpPr>
        <p:grpSp>
          <p:nvGrpSpPr>
            <p:cNvPr id="11" name="Group 97"/>
            <p:cNvGrpSpPr>
              <a:grpSpLocks/>
            </p:cNvGrpSpPr>
            <p:nvPr/>
          </p:nvGrpSpPr>
          <p:grpSpPr bwMode="auto">
            <a:xfrm>
              <a:off x="4795948" y="3259981"/>
              <a:ext cx="1678231" cy="1409561"/>
              <a:chOff x="4795948" y="3259981"/>
              <a:chExt cx="1678231" cy="1409561"/>
            </a:xfrm>
          </p:grpSpPr>
          <p:sp>
            <p:nvSpPr>
              <p:cNvPr id="41" name="Freeform 40"/>
              <p:cNvSpPr>
                <a:spLocks noChangeArrowheads="1"/>
              </p:cNvSpPr>
              <p:nvPr/>
            </p:nvSpPr>
            <p:spPr bwMode="auto">
              <a:xfrm>
                <a:off x="4795957" y="3259968"/>
                <a:ext cx="795713" cy="1409561"/>
              </a:xfrm>
              <a:custGeom>
                <a:avLst/>
                <a:gdLst>
                  <a:gd name="T0" fmla="*/ 0 w 797187"/>
                  <a:gd name="T1" fmla="*/ 1409561 h 1407290"/>
                  <a:gd name="T2" fmla="*/ 148353 w 797187"/>
                  <a:gd name="T3" fmla="*/ 895354 h 1407290"/>
                  <a:gd name="T4" fmla="*/ 391112 w 797187"/>
                  <a:gd name="T5" fmla="*/ 340551 h 1407290"/>
                  <a:gd name="T6" fmla="*/ 647360 w 797187"/>
                  <a:gd name="T7" fmla="*/ 56383 h 1407290"/>
                  <a:gd name="T8" fmla="*/ 795713 w 797187"/>
                  <a:gd name="T9" fmla="*/ 2256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34" charset="-128"/>
                </a:endParaRPr>
              </a:p>
            </p:txBody>
          </p:sp>
          <p:sp>
            <p:nvSpPr>
              <p:cNvPr id="42" name="Freeform 41"/>
              <p:cNvSpPr>
                <a:spLocks noChangeArrowheads="1"/>
              </p:cNvSpPr>
              <p:nvPr/>
            </p:nvSpPr>
            <p:spPr bwMode="auto">
              <a:xfrm flipH="1">
                <a:off x="5591670" y="3259968"/>
                <a:ext cx="882509" cy="1409561"/>
              </a:xfrm>
              <a:custGeom>
                <a:avLst/>
                <a:gdLst>
                  <a:gd name="T0" fmla="*/ 0 w 797187"/>
                  <a:gd name="T1" fmla="*/ 1409561 h 1407290"/>
                  <a:gd name="T2" fmla="*/ 164535 w 797187"/>
                  <a:gd name="T3" fmla="*/ 895354 h 1407290"/>
                  <a:gd name="T4" fmla="*/ 433775 w 797187"/>
                  <a:gd name="T5" fmla="*/ 340551 h 1407290"/>
                  <a:gd name="T6" fmla="*/ 717974 w 797187"/>
                  <a:gd name="T7" fmla="*/ 56383 h 1407290"/>
                  <a:gd name="T8" fmla="*/ 882509 w 797187"/>
                  <a:gd name="T9" fmla="*/ 2256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34" charset="-128"/>
                </a:endParaRPr>
              </a:p>
            </p:txBody>
          </p:sp>
        </p:grpSp>
        <p:grpSp>
          <p:nvGrpSpPr>
            <p:cNvPr id="12" name="Group 98"/>
            <p:cNvGrpSpPr>
              <a:grpSpLocks/>
            </p:cNvGrpSpPr>
            <p:nvPr/>
          </p:nvGrpSpPr>
          <p:grpSpPr bwMode="auto">
            <a:xfrm flipV="1">
              <a:off x="6474179" y="4649394"/>
              <a:ext cx="1649288" cy="1369284"/>
              <a:chOff x="4798736" y="3258270"/>
              <a:chExt cx="1649288" cy="1400660"/>
            </a:xfrm>
          </p:grpSpPr>
          <p:sp>
            <p:nvSpPr>
              <p:cNvPr id="39" name="Freeform 38"/>
              <p:cNvSpPr>
                <a:spLocks noChangeArrowheads="1"/>
              </p:cNvSpPr>
              <p:nvPr/>
            </p:nvSpPr>
            <p:spPr bwMode="auto">
              <a:xfrm>
                <a:off x="4798736" y="3258270"/>
                <a:ext cx="795714" cy="1400660"/>
              </a:xfrm>
              <a:custGeom>
                <a:avLst/>
                <a:gdLst>
                  <a:gd name="T0" fmla="*/ 0 w 797187"/>
                  <a:gd name="T1" fmla="*/ 1400660 h 1407290"/>
                  <a:gd name="T2" fmla="*/ 148353 w 797187"/>
                  <a:gd name="T3" fmla="*/ 889700 h 1407290"/>
                  <a:gd name="T4" fmla="*/ 391113 w 797187"/>
                  <a:gd name="T5" fmla="*/ 338400 h 1407290"/>
                  <a:gd name="T6" fmla="*/ 647361 w 797187"/>
                  <a:gd name="T7" fmla="*/ 56027 h 1407290"/>
                  <a:gd name="T8" fmla="*/ 795714 w 797187"/>
                  <a:gd name="T9" fmla="*/ 2241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34" charset="-128"/>
                </a:endParaRPr>
              </a:p>
            </p:txBody>
          </p:sp>
          <p:sp>
            <p:nvSpPr>
              <p:cNvPr id="40" name="Freeform 39"/>
              <p:cNvSpPr>
                <a:spLocks noChangeArrowheads="1"/>
              </p:cNvSpPr>
              <p:nvPr/>
            </p:nvSpPr>
            <p:spPr bwMode="auto">
              <a:xfrm flipH="1">
                <a:off x="5594450" y="3258270"/>
                <a:ext cx="853574" cy="1400660"/>
              </a:xfrm>
              <a:custGeom>
                <a:avLst/>
                <a:gdLst>
                  <a:gd name="T0" fmla="*/ 0 w 797187"/>
                  <a:gd name="T1" fmla="*/ 1400660 h 1407290"/>
                  <a:gd name="T2" fmla="*/ 159141 w 797187"/>
                  <a:gd name="T3" fmla="*/ 889700 h 1407290"/>
                  <a:gd name="T4" fmla="*/ 419553 w 797187"/>
                  <a:gd name="T5" fmla="*/ 338400 h 1407290"/>
                  <a:gd name="T6" fmla="*/ 694433 w 797187"/>
                  <a:gd name="T7" fmla="*/ 56027 h 1407290"/>
                  <a:gd name="T8" fmla="*/ 853574 w 797187"/>
                  <a:gd name="T9" fmla="*/ 2241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34" charset="-128"/>
                </a:endParaRPr>
              </a:p>
            </p:txBody>
          </p:sp>
        </p:grpSp>
      </p:grpSp>
      <p:pic>
        <p:nvPicPr>
          <p:cNvPr id="2" name="Picture 3"/>
          <p:cNvPicPr>
            <a:picLocks noChangeAspect="1" noChangeArrowheads="1"/>
          </p:cNvPicPr>
          <p:nvPr/>
        </p:nvPicPr>
        <p:blipFill>
          <a:blip r:embed="rId3" cstate="print"/>
          <a:srcRect/>
          <a:stretch>
            <a:fillRect/>
          </a:stretch>
        </p:blipFill>
        <p:spPr bwMode="auto">
          <a:xfrm>
            <a:off x="1447800" y="3757613"/>
            <a:ext cx="6119813" cy="1619250"/>
          </a:xfrm>
          <a:prstGeom prst="rect">
            <a:avLst/>
          </a:prstGeom>
          <a:noFill/>
          <a:ln w="9525">
            <a:noFill/>
            <a:miter lim="800000"/>
            <a:headEnd/>
            <a:tailEnd/>
          </a:ln>
        </p:spPr>
      </p:pic>
      <p:sp>
        <p:nvSpPr>
          <p:cNvPr id="46" name="Oval 45"/>
          <p:cNvSpPr>
            <a:spLocks noChangeArrowheads="1"/>
          </p:cNvSpPr>
          <p:nvPr/>
        </p:nvSpPr>
        <p:spPr bwMode="auto">
          <a:xfrm>
            <a:off x="7391400" y="4283075"/>
            <a:ext cx="608013" cy="593725"/>
          </a:xfrm>
          <a:prstGeom prst="ellipse">
            <a:avLst/>
          </a:prstGeom>
          <a:solidFill>
            <a:schemeClr val="bg1"/>
          </a:soli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34" charset="-128"/>
            </a:endParaRPr>
          </a:p>
        </p:txBody>
      </p:sp>
      <p:cxnSp>
        <p:nvCxnSpPr>
          <p:cNvPr id="56" name="Straight Connector 55"/>
          <p:cNvCxnSpPr>
            <a:cxnSpLocks noChangeShapeType="1"/>
          </p:cNvCxnSpPr>
          <p:nvPr/>
        </p:nvCxnSpPr>
        <p:spPr bwMode="auto">
          <a:xfrm rot="10800000">
            <a:off x="2406650" y="2324100"/>
            <a:ext cx="655638" cy="1588"/>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cxnSp>
        <p:nvCxnSpPr>
          <p:cNvPr id="58" name="Straight Connector 57"/>
          <p:cNvCxnSpPr>
            <a:cxnSpLocks noChangeShapeType="1"/>
          </p:cNvCxnSpPr>
          <p:nvPr/>
        </p:nvCxnSpPr>
        <p:spPr bwMode="auto">
          <a:xfrm>
            <a:off x="5580063" y="2336800"/>
            <a:ext cx="1176337" cy="26988"/>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sp>
        <p:nvSpPr>
          <p:cNvPr id="50" name="Oval 49"/>
          <p:cNvSpPr>
            <a:spLocks noChangeArrowheads="1"/>
          </p:cNvSpPr>
          <p:nvPr/>
        </p:nvSpPr>
        <p:spPr bwMode="auto">
          <a:xfrm>
            <a:off x="6621463" y="2216150"/>
            <a:ext cx="296862" cy="282575"/>
          </a:xfrm>
          <a:prstGeom prst="ellipse">
            <a:avLst/>
          </a:prstGeom>
          <a:solidFill>
            <a:schemeClr val="bg1"/>
          </a:soli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34" charset="-128"/>
            </a:endParaRPr>
          </a:p>
        </p:txBody>
      </p:sp>
      <p:cxnSp>
        <p:nvCxnSpPr>
          <p:cNvPr id="69" name="Straight Connector 68"/>
          <p:cNvCxnSpPr>
            <a:cxnSpLocks noChangeShapeType="1"/>
            <a:endCxn id="50" idx="1"/>
          </p:cNvCxnSpPr>
          <p:nvPr/>
        </p:nvCxnSpPr>
        <p:spPr bwMode="auto">
          <a:xfrm>
            <a:off x="6323013" y="2012950"/>
            <a:ext cx="341312" cy="244475"/>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75" name="Straight Connector 74"/>
          <p:cNvCxnSpPr>
            <a:cxnSpLocks noChangeShapeType="1"/>
            <a:endCxn id="50" idx="3"/>
          </p:cNvCxnSpPr>
          <p:nvPr/>
        </p:nvCxnSpPr>
        <p:spPr bwMode="auto">
          <a:xfrm flipV="1">
            <a:off x="6337300" y="2457450"/>
            <a:ext cx="327025" cy="190500"/>
          </a:xfrm>
          <a:prstGeom prst="line">
            <a:avLst/>
          </a:prstGeom>
          <a:noFill/>
          <a:ln w="25400">
            <a:solidFill>
              <a:schemeClr val="tx1"/>
            </a:solidFill>
            <a:round/>
            <a:headEnd/>
            <a:tailEnd/>
          </a:ln>
          <a:effectLst>
            <a:outerShdw dist="20000" dir="5400000" rotWithShape="0">
              <a:srgbClr val="808080">
                <a:alpha val="37999"/>
              </a:srgbClr>
            </a:outerShdw>
          </a:effectLst>
        </p:spPr>
      </p:cxnSp>
      <p:sp>
        <p:nvSpPr>
          <p:cNvPr id="76" name="Rectangle 75"/>
          <p:cNvSpPr>
            <a:spLocks noChangeArrowheads="1"/>
          </p:cNvSpPr>
          <p:nvPr/>
        </p:nvSpPr>
        <p:spPr bwMode="auto">
          <a:xfrm>
            <a:off x="2824163" y="1620838"/>
            <a:ext cx="1270000" cy="1512887"/>
          </a:xfrm>
          <a:prstGeom prst="rect">
            <a:avLst/>
          </a:prstGeom>
          <a:gradFill rotWithShape="1">
            <a:gsLst>
              <a:gs pos="0">
                <a:srgbClr val="9BC1FF">
                  <a:alpha val="15999"/>
                </a:srgbClr>
              </a:gs>
              <a:gs pos="100000">
                <a:srgbClr val="3F80CD">
                  <a:alpha val="15999"/>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34" charset="-128"/>
            </a:endParaRPr>
          </a:p>
        </p:txBody>
      </p:sp>
      <p:sp>
        <p:nvSpPr>
          <p:cNvPr id="77" name="Rectangle 76"/>
          <p:cNvSpPr>
            <a:spLocks noChangeArrowheads="1"/>
          </p:cNvSpPr>
          <p:nvPr/>
        </p:nvSpPr>
        <p:spPr bwMode="auto">
          <a:xfrm>
            <a:off x="2419350" y="3579813"/>
            <a:ext cx="1741488" cy="1946275"/>
          </a:xfrm>
          <a:prstGeom prst="rect">
            <a:avLst/>
          </a:prstGeom>
          <a:gradFill rotWithShape="1">
            <a:gsLst>
              <a:gs pos="0">
                <a:srgbClr val="9BC1FF">
                  <a:alpha val="15999"/>
                </a:srgbClr>
              </a:gs>
              <a:gs pos="100000">
                <a:srgbClr val="3F80CD">
                  <a:alpha val="15999"/>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34" charset="-128"/>
            </a:endParaRPr>
          </a:p>
        </p:txBody>
      </p:sp>
      <p:sp>
        <p:nvSpPr>
          <p:cNvPr id="78" name="Rectangle 77"/>
          <p:cNvSpPr>
            <a:spLocks noChangeArrowheads="1"/>
          </p:cNvSpPr>
          <p:nvPr/>
        </p:nvSpPr>
        <p:spPr bwMode="auto">
          <a:xfrm>
            <a:off x="4572000" y="1557338"/>
            <a:ext cx="2432050" cy="1512887"/>
          </a:xfrm>
          <a:prstGeom prst="rect">
            <a:avLst/>
          </a:prstGeom>
          <a:gradFill rotWithShape="1">
            <a:gsLst>
              <a:gs pos="0">
                <a:srgbClr val="FFE5E5">
                  <a:alpha val="20999"/>
                </a:srgbClr>
              </a:gs>
              <a:gs pos="64999">
                <a:srgbClr val="FFBEBD">
                  <a:alpha val="20999"/>
                </a:srgbClr>
              </a:gs>
              <a:gs pos="100000">
                <a:srgbClr val="FFA2A1">
                  <a:alpha val="20999"/>
                </a:srgbClr>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solidFill>
                <a:srgbClr val="000000"/>
              </a:solidFill>
              <a:latin typeface="Calibri" pitchFamily="34" charset="0"/>
              <a:ea typeface="ＭＳ Ｐゴシック" pitchFamily="34" charset="-128"/>
            </a:endParaRPr>
          </a:p>
        </p:txBody>
      </p:sp>
      <p:sp>
        <p:nvSpPr>
          <p:cNvPr id="80" name="Up Arrow 79"/>
          <p:cNvSpPr>
            <a:spLocks noChangeArrowheads="1"/>
          </p:cNvSpPr>
          <p:nvPr/>
        </p:nvSpPr>
        <p:spPr bwMode="auto">
          <a:xfrm>
            <a:off x="5106988" y="2917825"/>
            <a:ext cx="122237" cy="338138"/>
          </a:xfrm>
          <a:prstGeom prst="upArrow">
            <a:avLst>
              <a:gd name="adj1" fmla="val 50000"/>
              <a:gd name="adj2" fmla="val 49997"/>
            </a:avLst>
          </a:prstGeom>
          <a:gradFill rotWithShape="1">
            <a:gsLst>
              <a:gs pos="0">
                <a:srgbClr val="FF9A99"/>
              </a:gs>
              <a:gs pos="100000">
                <a:srgbClr val="D1403C"/>
              </a:gs>
            </a:gsLst>
            <a:lin ang="5400000"/>
          </a:gradFill>
          <a:ln w="9525">
            <a:solidFill>
              <a:srgbClr val="BE4B48"/>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34" charset="-128"/>
            </a:endParaRPr>
          </a:p>
        </p:txBody>
      </p:sp>
      <p:sp>
        <p:nvSpPr>
          <p:cNvPr id="35869" name="TextBox 80"/>
          <p:cNvSpPr txBox="1">
            <a:spLocks noChangeArrowheads="1"/>
          </p:cNvSpPr>
          <p:nvPr/>
        </p:nvSpPr>
        <p:spPr bwMode="auto">
          <a:xfrm>
            <a:off x="5133975" y="3025775"/>
            <a:ext cx="1041400" cy="304800"/>
          </a:xfrm>
          <a:prstGeom prst="rect">
            <a:avLst/>
          </a:prstGeom>
          <a:noFill/>
          <a:ln w="9525">
            <a:noFill/>
            <a:miter lim="800000"/>
            <a:headEnd/>
            <a:tailEnd/>
          </a:ln>
        </p:spPr>
        <p:txBody>
          <a:bodyPr wrap="none">
            <a:spAutoFit/>
          </a:bodyPr>
          <a:lstStyle/>
          <a:p>
            <a:pPr defTabSz="457200"/>
            <a:r>
              <a:rPr lang="sr-Latn-CS" sz="1400" i="1"/>
              <a:t>upravljanje</a:t>
            </a:r>
            <a:endParaRPr lang="en-US" sz="1400" i="1"/>
          </a:p>
        </p:txBody>
      </p:sp>
      <p:sp>
        <p:nvSpPr>
          <p:cNvPr id="35870" name="TextBox 61"/>
          <p:cNvSpPr txBox="1">
            <a:spLocks noChangeArrowheads="1"/>
          </p:cNvSpPr>
          <p:nvPr/>
        </p:nvSpPr>
        <p:spPr bwMode="auto">
          <a:xfrm>
            <a:off x="1042988" y="188913"/>
            <a:ext cx="7550150" cy="641350"/>
          </a:xfrm>
          <a:prstGeom prst="rect">
            <a:avLst/>
          </a:prstGeom>
          <a:noFill/>
          <a:ln w="9525">
            <a:noFill/>
            <a:miter lim="800000"/>
            <a:headEnd/>
            <a:tailEnd/>
          </a:ln>
        </p:spPr>
        <p:txBody>
          <a:bodyPr wrap="none">
            <a:spAutoFit/>
          </a:bodyPr>
          <a:lstStyle/>
          <a:p>
            <a:pPr defTabSz="457200"/>
            <a:r>
              <a:rPr lang="sr-Latn-CS" sz="3600" b="1" dirty="0">
                <a:solidFill>
                  <a:srgbClr val="356897"/>
                </a:solidFill>
              </a:rPr>
              <a:t>Pogoni motora naizmenične struje</a:t>
            </a:r>
            <a:endParaRPr lang="en-US" sz="3600" b="1" dirty="0">
              <a:solidFill>
                <a:srgbClr val="356897"/>
              </a:solidFill>
            </a:endParaRPr>
          </a:p>
        </p:txBody>
      </p:sp>
      <p:sp>
        <p:nvSpPr>
          <p:cNvPr id="171059" name="TextBox 63"/>
          <p:cNvSpPr txBox="1">
            <a:spLocks noChangeArrowheads="1"/>
          </p:cNvSpPr>
          <p:nvPr/>
        </p:nvSpPr>
        <p:spPr bwMode="auto">
          <a:xfrm>
            <a:off x="2286000" y="6019800"/>
            <a:ext cx="2333625" cy="307975"/>
          </a:xfrm>
          <a:prstGeom prst="rect">
            <a:avLst/>
          </a:prstGeom>
          <a:noFill/>
          <a:ln w="9525">
            <a:solidFill>
              <a:schemeClr val="tx1"/>
            </a:solidFill>
            <a:miter lim="800000"/>
            <a:headEnd/>
            <a:tailEnd/>
          </a:ln>
        </p:spPr>
        <p:txBody>
          <a:bodyPr wrap="none">
            <a:spAutoFit/>
          </a:bodyPr>
          <a:lstStyle/>
          <a:p>
            <a:pPr defTabSz="457200"/>
            <a:r>
              <a:rPr lang="sr-Latn-CS" sz="1400"/>
              <a:t>Prenaponska zaštita (PNZ)</a:t>
            </a:r>
            <a:endParaRPr lang="en-US" sz="1400"/>
          </a:p>
        </p:txBody>
      </p:sp>
      <p:sp>
        <p:nvSpPr>
          <p:cNvPr id="171060" name="Line 52"/>
          <p:cNvSpPr>
            <a:spLocks noChangeShapeType="1"/>
          </p:cNvSpPr>
          <p:nvPr/>
        </p:nvSpPr>
        <p:spPr bwMode="auto">
          <a:xfrm flipV="1">
            <a:off x="4267200" y="5029200"/>
            <a:ext cx="381000" cy="990600"/>
          </a:xfrm>
          <a:prstGeom prst="line">
            <a:avLst/>
          </a:prstGeom>
          <a:noFill/>
          <a:ln w="9525">
            <a:solidFill>
              <a:schemeClr val="tx1"/>
            </a:solidFill>
            <a:round/>
            <a:headEnd/>
            <a:tailEnd type="triangle" w="med" len="med"/>
          </a:ln>
        </p:spPr>
        <p:txBody>
          <a:bodyPr/>
          <a:lstStyle/>
          <a:p>
            <a:endParaRPr lang="en-US"/>
          </a:p>
        </p:txBody>
      </p:sp>
      <p:sp>
        <p:nvSpPr>
          <p:cNvPr id="64" name="TextBox 63"/>
          <p:cNvSpPr txBox="1">
            <a:spLocks noChangeArrowheads="1"/>
          </p:cNvSpPr>
          <p:nvPr/>
        </p:nvSpPr>
        <p:spPr bwMode="auto">
          <a:xfrm>
            <a:off x="4284663" y="4221163"/>
            <a:ext cx="314325" cy="307975"/>
          </a:xfrm>
          <a:prstGeom prst="rect">
            <a:avLst/>
          </a:prstGeom>
          <a:noFill/>
          <a:ln w="9525">
            <a:noFill/>
            <a:miter lim="800000"/>
            <a:headEnd/>
            <a:tailEnd/>
          </a:ln>
        </p:spPr>
        <p:txBody>
          <a:bodyPr wrap="none">
            <a:spAutoFit/>
          </a:bodyPr>
          <a:lstStyle/>
          <a:p>
            <a:r>
              <a:rPr lang="sr-Latn-CS" sz="1400" i="1">
                <a:cs typeface="Arial" charset="0"/>
              </a:rPr>
              <a:t>C</a:t>
            </a:r>
            <a:endParaRPr lang="en-US" sz="1400" i="1">
              <a:cs typeface="Arial" charset="0"/>
            </a:endParaRPr>
          </a:p>
        </p:txBody>
      </p:sp>
      <p:sp>
        <p:nvSpPr>
          <p:cNvPr id="66" name="TextBox 65"/>
          <p:cNvSpPr txBox="1">
            <a:spLocks noChangeArrowheads="1"/>
          </p:cNvSpPr>
          <p:nvPr/>
        </p:nvSpPr>
        <p:spPr bwMode="auto">
          <a:xfrm>
            <a:off x="4140200" y="3500438"/>
            <a:ext cx="803275" cy="307975"/>
          </a:xfrm>
          <a:prstGeom prst="rect">
            <a:avLst/>
          </a:prstGeom>
          <a:noFill/>
          <a:ln w="9525">
            <a:noFill/>
            <a:miter lim="800000"/>
            <a:headEnd/>
            <a:tailEnd/>
          </a:ln>
        </p:spPr>
        <p:txBody>
          <a:bodyPr>
            <a:spAutoFit/>
          </a:bodyPr>
          <a:lstStyle/>
          <a:p>
            <a:r>
              <a:rPr lang="sr-Latn-CS" sz="1400" i="1">
                <a:cs typeface="Arial" charset="0"/>
              </a:rPr>
              <a:t>DC Bus</a:t>
            </a:r>
            <a:endParaRPr lang="en-US" sz="1400" i="1">
              <a:cs typeface="Arial" charset="0"/>
            </a:endParaRPr>
          </a:p>
        </p:txBody>
      </p:sp>
      <p:sp>
        <p:nvSpPr>
          <p:cNvPr id="70" name="TextBox 69"/>
          <p:cNvSpPr txBox="1">
            <a:spLocks noChangeArrowheads="1"/>
          </p:cNvSpPr>
          <p:nvPr/>
        </p:nvSpPr>
        <p:spPr bwMode="auto">
          <a:xfrm>
            <a:off x="6300788" y="3284538"/>
            <a:ext cx="1584325" cy="307975"/>
          </a:xfrm>
          <a:prstGeom prst="rect">
            <a:avLst/>
          </a:prstGeom>
          <a:noFill/>
          <a:ln w="9525">
            <a:noFill/>
            <a:miter lim="800000"/>
            <a:headEnd/>
            <a:tailEnd/>
          </a:ln>
        </p:spPr>
        <p:txBody>
          <a:bodyPr>
            <a:spAutoFit/>
          </a:bodyPr>
          <a:lstStyle/>
          <a:p>
            <a:r>
              <a:rPr lang="sr-Latn-CS" sz="1400" i="1">
                <a:cs typeface="Arial" charset="0"/>
              </a:rPr>
              <a:t>Izlazni stepen</a:t>
            </a:r>
            <a:endParaRPr lang="en-US" sz="1400" i="1">
              <a:cs typeface="Arial" charset="0"/>
            </a:endParaRPr>
          </a:p>
        </p:txBody>
      </p:sp>
      <p:sp>
        <p:nvSpPr>
          <p:cNvPr id="81" name="TextBox 80"/>
          <p:cNvSpPr txBox="1">
            <a:spLocks noChangeArrowheads="1"/>
          </p:cNvSpPr>
          <p:nvPr/>
        </p:nvSpPr>
        <p:spPr bwMode="auto">
          <a:xfrm>
            <a:off x="2411413" y="3284538"/>
            <a:ext cx="1584325" cy="307975"/>
          </a:xfrm>
          <a:prstGeom prst="rect">
            <a:avLst/>
          </a:prstGeom>
          <a:noFill/>
          <a:ln w="9525">
            <a:noFill/>
            <a:miter lim="800000"/>
            <a:headEnd/>
            <a:tailEnd/>
          </a:ln>
        </p:spPr>
        <p:txBody>
          <a:bodyPr>
            <a:spAutoFit/>
          </a:bodyPr>
          <a:lstStyle/>
          <a:p>
            <a:r>
              <a:rPr lang="sr-Latn-CS" sz="1400" i="1">
                <a:cs typeface="Arial" charset="0"/>
              </a:rPr>
              <a:t>Ispravljač</a:t>
            </a:r>
            <a:endParaRPr lang="en-US" sz="1400" i="1">
              <a:cs typeface="Arial" charset="0"/>
            </a:endParaRPr>
          </a:p>
        </p:txBody>
      </p:sp>
      <p:sp>
        <p:nvSpPr>
          <p:cNvPr id="82" name="Up Arrow 81"/>
          <p:cNvSpPr>
            <a:spLocks noChangeArrowheads="1"/>
          </p:cNvSpPr>
          <p:nvPr/>
        </p:nvSpPr>
        <p:spPr bwMode="auto">
          <a:xfrm>
            <a:off x="5840413" y="5408613"/>
            <a:ext cx="122237" cy="338137"/>
          </a:xfrm>
          <a:prstGeom prst="upArrow">
            <a:avLst>
              <a:gd name="adj1" fmla="val 50000"/>
              <a:gd name="adj2" fmla="val 49997"/>
            </a:avLst>
          </a:prstGeom>
          <a:gradFill rotWithShape="1">
            <a:gsLst>
              <a:gs pos="0">
                <a:srgbClr val="FF9A99"/>
              </a:gs>
              <a:gs pos="100000">
                <a:srgbClr val="D1403C"/>
              </a:gs>
            </a:gsLst>
            <a:lin ang="5400000"/>
          </a:gradFill>
          <a:ln w="9525">
            <a:solidFill>
              <a:srgbClr val="BE4B48"/>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34" charset="-128"/>
            </a:endParaRPr>
          </a:p>
        </p:txBody>
      </p:sp>
      <p:sp>
        <p:nvSpPr>
          <p:cNvPr id="83" name="TextBox 80"/>
          <p:cNvSpPr txBox="1">
            <a:spLocks noChangeArrowheads="1"/>
          </p:cNvSpPr>
          <p:nvPr/>
        </p:nvSpPr>
        <p:spPr bwMode="auto">
          <a:xfrm>
            <a:off x="5867400" y="5516563"/>
            <a:ext cx="1041400" cy="304800"/>
          </a:xfrm>
          <a:prstGeom prst="rect">
            <a:avLst/>
          </a:prstGeom>
          <a:noFill/>
          <a:ln w="9525">
            <a:noFill/>
            <a:miter lim="800000"/>
            <a:headEnd/>
            <a:tailEnd/>
          </a:ln>
        </p:spPr>
        <p:txBody>
          <a:bodyPr wrap="none">
            <a:spAutoFit/>
          </a:bodyPr>
          <a:lstStyle/>
          <a:p>
            <a:pPr defTabSz="457200"/>
            <a:r>
              <a:rPr lang="sr-Latn-CS" sz="1400" i="1"/>
              <a:t>upravljanje</a:t>
            </a:r>
            <a:endParaRPr lang="en-US" sz="1400" i="1"/>
          </a:p>
        </p:txBody>
      </p:sp>
      <p:sp>
        <p:nvSpPr>
          <p:cNvPr id="35879" name="TextBox 83"/>
          <p:cNvSpPr txBox="1">
            <a:spLocks noChangeArrowheads="1"/>
          </p:cNvSpPr>
          <p:nvPr/>
        </p:nvSpPr>
        <p:spPr bwMode="auto">
          <a:xfrm>
            <a:off x="3059113" y="1557338"/>
            <a:ext cx="1584325" cy="307975"/>
          </a:xfrm>
          <a:prstGeom prst="rect">
            <a:avLst/>
          </a:prstGeom>
          <a:noFill/>
          <a:ln w="9525">
            <a:noFill/>
            <a:miter lim="800000"/>
            <a:headEnd/>
            <a:tailEnd/>
          </a:ln>
        </p:spPr>
        <p:txBody>
          <a:bodyPr>
            <a:spAutoFit/>
          </a:bodyPr>
          <a:lstStyle/>
          <a:p>
            <a:r>
              <a:rPr lang="sr-Latn-CS" sz="1400" i="1">
                <a:cs typeface="Arial" charset="0"/>
              </a:rPr>
              <a:t>Ispravljač</a:t>
            </a:r>
            <a:endParaRPr lang="en-US" sz="1400" i="1">
              <a:cs typeface="Arial" charset="0"/>
            </a:endParaRPr>
          </a:p>
        </p:txBody>
      </p:sp>
      <p:sp>
        <p:nvSpPr>
          <p:cNvPr id="35880" name="TextBox 84"/>
          <p:cNvSpPr txBox="1">
            <a:spLocks noChangeArrowheads="1"/>
          </p:cNvSpPr>
          <p:nvPr/>
        </p:nvSpPr>
        <p:spPr bwMode="auto">
          <a:xfrm>
            <a:off x="4500563" y="1557338"/>
            <a:ext cx="1584325" cy="307975"/>
          </a:xfrm>
          <a:prstGeom prst="rect">
            <a:avLst/>
          </a:prstGeom>
          <a:noFill/>
          <a:ln w="9525">
            <a:noFill/>
            <a:miter lim="800000"/>
            <a:headEnd/>
            <a:tailEnd/>
          </a:ln>
        </p:spPr>
        <p:txBody>
          <a:bodyPr>
            <a:spAutoFit/>
          </a:bodyPr>
          <a:lstStyle/>
          <a:p>
            <a:r>
              <a:rPr lang="sr-Latn-CS" sz="1400" i="1">
                <a:cs typeface="Arial" charset="0"/>
              </a:rPr>
              <a:t>Izlazni stepen</a:t>
            </a:r>
            <a:endParaRPr lang="en-US" sz="1400" i="1">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p:cTn id="25" dur="500" fill="hold"/>
                                        <p:tgtEl>
                                          <p:spTgt spid="76"/>
                                        </p:tgtEl>
                                        <p:attrNameLst>
                                          <p:attrName>ppt_w</p:attrName>
                                        </p:attrNameLst>
                                      </p:cBhvr>
                                      <p:tavLst>
                                        <p:tav tm="0">
                                          <p:val>
                                            <p:fltVal val="0"/>
                                          </p:val>
                                        </p:tav>
                                        <p:tav tm="100000">
                                          <p:val>
                                            <p:strVal val="#ppt_w"/>
                                          </p:val>
                                        </p:tav>
                                      </p:tavLst>
                                    </p:anim>
                                    <p:anim calcmode="lin" valueType="num">
                                      <p:cBhvr>
                                        <p:cTn id="26" dur="500" fill="hold"/>
                                        <p:tgtEl>
                                          <p:spTgt spid="76"/>
                                        </p:tgtEl>
                                        <p:attrNameLst>
                                          <p:attrName>ppt_h</p:attrName>
                                        </p:attrNameLst>
                                      </p:cBhvr>
                                      <p:tavLst>
                                        <p:tav tm="0">
                                          <p:val>
                                            <p:fltVal val="0"/>
                                          </p:val>
                                        </p:tav>
                                        <p:tav tm="100000">
                                          <p:val>
                                            <p:strVal val="#ppt_h"/>
                                          </p:val>
                                        </p:tav>
                                      </p:tavLst>
                                    </p:anim>
                                  </p:childTnLst>
                                </p:cTn>
                              </p:par>
                            </p:childTnLst>
                          </p:cTn>
                        </p:par>
                        <p:par>
                          <p:cTn id="27" fill="hold">
                            <p:stCondLst>
                              <p:cond delay="500"/>
                            </p:stCondLst>
                            <p:childTnLst>
                              <p:par>
                                <p:cTn id="28" presetID="23" presetClass="entr" presetSubtype="16" fill="hold" grpId="0" nodeType="after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p:cTn id="30" dur="500" fill="hold"/>
                                        <p:tgtEl>
                                          <p:spTgt spid="77"/>
                                        </p:tgtEl>
                                        <p:attrNameLst>
                                          <p:attrName>ppt_w</p:attrName>
                                        </p:attrNameLst>
                                      </p:cBhvr>
                                      <p:tavLst>
                                        <p:tav tm="0">
                                          <p:val>
                                            <p:fltVal val="0"/>
                                          </p:val>
                                        </p:tav>
                                        <p:tav tm="100000">
                                          <p:val>
                                            <p:strVal val="#ppt_w"/>
                                          </p:val>
                                        </p:tav>
                                      </p:tavLst>
                                    </p:anim>
                                    <p:anim calcmode="lin" valueType="num">
                                      <p:cBhvr>
                                        <p:cTn id="31" dur="500" fill="hold"/>
                                        <p:tgtEl>
                                          <p:spTgt spid="77"/>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76"/>
                                        </p:tgtEl>
                                      </p:cBhvr>
                                    </p:animEffect>
                                    <p:set>
                                      <p:cBhvr>
                                        <p:cTn id="36" dur="1" fill="hold">
                                          <p:stCondLst>
                                            <p:cond delay="499"/>
                                          </p:stCondLst>
                                        </p:cTn>
                                        <p:tgtEl>
                                          <p:spTgt spid="76"/>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77"/>
                                        </p:tgtEl>
                                      </p:cBhvr>
                                    </p:animEffect>
                                    <p:set>
                                      <p:cBhvr>
                                        <p:cTn id="39" dur="1" fill="hold">
                                          <p:stCondLst>
                                            <p:cond delay="499"/>
                                          </p:stCondLst>
                                        </p:cTn>
                                        <p:tgtEl>
                                          <p:spTgt spid="77"/>
                                        </p:tgtEl>
                                        <p:attrNameLst>
                                          <p:attrName>style.visibility</p:attrName>
                                        </p:attrNameLst>
                                      </p:cBhvr>
                                      <p:to>
                                        <p:strVal val="hidden"/>
                                      </p:to>
                                    </p:set>
                                  </p:childTnLst>
                                </p:cTn>
                              </p:par>
                            </p:childTnLst>
                          </p:cTn>
                        </p:par>
                        <p:par>
                          <p:cTn id="40" fill="hold">
                            <p:stCondLst>
                              <p:cond delay="500"/>
                            </p:stCondLst>
                            <p:childTnLst>
                              <p:par>
                                <p:cTn id="41" presetID="23" presetClass="entr" presetSubtype="16"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p:cTn id="43" dur="500" fill="hold"/>
                                        <p:tgtEl>
                                          <p:spTgt spid="78"/>
                                        </p:tgtEl>
                                        <p:attrNameLst>
                                          <p:attrName>ppt_w</p:attrName>
                                        </p:attrNameLst>
                                      </p:cBhvr>
                                      <p:tavLst>
                                        <p:tav tm="0">
                                          <p:val>
                                            <p:fltVal val="0"/>
                                          </p:val>
                                        </p:tav>
                                        <p:tav tm="100000">
                                          <p:val>
                                            <p:strVal val="#ppt_w"/>
                                          </p:val>
                                        </p:tav>
                                      </p:tavLst>
                                    </p:anim>
                                    <p:anim calcmode="lin" valueType="num">
                                      <p:cBhvr>
                                        <p:cTn id="44" dur="500" fill="hold"/>
                                        <p:tgtEl>
                                          <p:spTgt spid="78"/>
                                        </p:tgtEl>
                                        <p:attrNameLst>
                                          <p:attrName>ppt_h</p:attrName>
                                        </p:attrNameLst>
                                      </p:cBhvr>
                                      <p:tavLst>
                                        <p:tav tm="0">
                                          <p:val>
                                            <p:fltVal val="0"/>
                                          </p:val>
                                        </p:tav>
                                        <p:tav tm="100000">
                                          <p:val>
                                            <p:strVal val="#ppt_h"/>
                                          </p:val>
                                        </p:tav>
                                      </p:tavLst>
                                    </p:anim>
                                  </p:childTnLst>
                                </p:cTn>
                              </p:par>
                            </p:childTnLst>
                          </p:cTn>
                        </p:par>
                        <p:par>
                          <p:cTn id="45" fill="hold">
                            <p:stCondLst>
                              <p:cond delay="1000"/>
                            </p:stCondLst>
                            <p:childTnLst>
                              <p:par>
                                <p:cTn id="46" presetID="23" presetClass="entr" presetSubtype="16"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p:cTn id="48" dur="500" fill="hold"/>
                                        <p:tgtEl>
                                          <p:spTgt spid="79"/>
                                        </p:tgtEl>
                                        <p:attrNameLst>
                                          <p:attrName>ppt_w</p:attrName>
                                        </p:attrNameLst>
                                      </p:cBhvr>
                                      <p:tavLst>
                                        <p:tav tm="0">
                                          <p:val>
                                            <p:fltVal val="0"/>
                                          </p:val>
                                        </p:tav>
                                        <p:tav tm="100000">
                                          <p:val>
                                            <p:strVal val="#ppt_w"/>
                                          </p:val>
                                        </p:tav>
                                      </p:tavLst>
                                    </p:anim>
                                    <p:anim calcmode="lin" valueType="num">
                                      <p:cBhvr>
                                        <p:cTn id="49" dur="500" fill="hold"/>
                                        <p:tgtEl>
                                          <p:spTgt spid="79"/>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78"/>
                                        </p:tgtEl>
                                      </p:cBhvr>
                                    </p:animEffect>
                                    <p:set>
                                      <p:cBhvr>
                                        <p:cTn id="54" dur="1" fill="hold">
                                          <p:stCondLst>
                                            <p:cond delay="499"/>
                                          </p:stCondLst>
                                        </p:cTn>
                                        <p:tgtEl>
                                          <p:spTgt spid="78"/>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79"/>
                                        </p:tgtEl>
                                      </p:cBhvr>
                                    </p:animEffect>
                                    <p:set>
                                      <p:cBhvr>
                                        <p:cTn id="57" dur="1" fill="hold">
                                          <p:stCondLst>
                                            <p:cond delay="499"/>
                                          </p:stCondLst>
                                        </p:cTn>
                                        <p:tgtEl>
                                          <p:spTgt spid="79"/>
                                        </p:tgtEl>
                                        <p:attrNameLst>
                                          <p:attrName>style.visibility</p:attrName>
                                        </p:attrNameLst>
                                      </p:cBhvr>
                                      <p:to>
                                        <p:strVal val="hidden"/>
                                      </p:to>
                                    </p:set>
                                  </p:childTnLst>
                                </p:cTn>
                              </p:par>
                            </p:childTnLst>
                          </p:cTn>
                        </p:par>
                        <p:par>
                          <p:cTn id="58" fill="hold">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17105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1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9" grpId="1" animBg="1"/>
      <p:bldP spid="46" grpId="0" animBg="1"/>
      <p:bldP spid="76" grpId="0" animBg="1"/>
      <p:bldP spid="76" grpId="1" animBg="1"/>
      <p:bldP spid="77" grpId="0" animBg="1"/>
      <p:bldP spid="77" grpId="1" animBg="1"/>
      <p:bldP spid="78" grpId="0" animBg="1"/>
      <p:bldP spid="78" grpId="1" animBg="1"/>
      <p:bldP spid="171059" grpId="0" animBg="1"/>
      <p:bldP spid="171060" grpId="0" animBg="1"/>
      <p:bldP spid="64" grpId="0"/>
      <p:bldP spid="66" grpId="0"/>
      <p:bldP spid="70" grpId="0"/>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9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29049" y="990599"/>
            <a:ext cx="5905500" cy="5534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1986" name="Slide Number Placeholder 5"/>
          <p:cNvSpPr>
            <a:spLocks noGrp="1"/>
          </p:cNvSpPr>
          <p:nvPr>
            <p:ph type="sldNum" sz="quarter" idx="12"/>
          </p:nvPr>
        </p:nvSpPr>
        <p:spPr>
          <a:noFill/>
        </p:spPr>
        <p:txBody>
          <a:bodyPr/>
          <a:lstStyle/>
          <a:p>
            <a:fld id="{A3B3843E-F24F-47FD-B647-AB98767F0890}" type="slidenum">
              <a:rPr lang="en-US" smtClean="0"/>
              <a:pPr/>
              <a:t>31</a:t>
            </a:fld>
            <a:endParaRPr lang="en-US" smtClean="0"/>
          </a:p>
        </p:txBody>
      </p:sp>
      <p:sp>
        <p:nvSpPr>
          <p:cNvPr id="41987" name="Rectangle 2"/>
          <p:cNvSpPr>
            <a:spLocks noGrp="1" noChangeArrowheads="1"/>
          </p:cNvSpPr>
          <p:nvPr>
            <p:ph type="title"/>
          </p:nvPr>
        </p:nvSpPr>
        <p:spPr>
          <a:xfrm>
            <a:off x="755650" y="0"/>
            <a:ext cx="7772400" cy="1143000"/>
          </a:xfrm>
        </p:spPr>
        <p:txBody>
          <a:bodyPr/>
          <a:lstStyle/>
          <a:p>
            <a:r>
              <a:rPr lang="sr-Latn-CS" sz="3600" dirty="0" smtClean="0"/>
              <a:t>Pretvarač za pogon AC motora</a:t>
            </a:r>
            <a:endParaRPr lang="en-US" sz="3600" dirty="0" smtClean="0"/>
          </a:p>
        </p:txBody>
      </p:sp>
      <p:sp>
        <p:nvSpPr>
          <p:cNvPr id="2" name="TextBox 1"/>
          <p:cNvSpPr txBox="1"/>
          <p:nvPr/>
        </p:nvSpPr>
        <p:spPr>
          <a:xfrm>
            <a:off x="6019800" y="5286176"/>
            <a:ext cx="167931" cy="307777"/>
          </a:xfrm>
          <a:prstGeom prst="rect">
            <a:avLst/>
          </a:prstGeom>
          <a:solidFill>
            <a:schemeClr val="bg1"/>
          </a:solidFill>
        </p:spPr>
        <p:txBody>
          <a:bodyPr wrap="none" lIns="9144" tIns="0" rIns="0" bIns="0" rtlCol="0">
            <a:spAutoFit/>
          </a:bodyPr>
          <a:lstStyle/>
          <a:p>
            <a:r>
              <a:rPr lang="x-none" sz="2000" i="1" dirty="0" smtClean="0">
                <a:solidFill>
                  <a:schemeClr val="tx1"/>
                </a:solidFill>
                <a:latin typeface="+mn-lt"/>
              </a:rPr>
              <a:t>z</a:t>
            </a:r>
            <a:r>
              <a:rPr lang="x-none" sz="2000" dirty="0" smtClean="0">
                <a:solidFill>
                  <a:schemeClr val="tx1"/>
                </a:solidFill>
                <a:latin typeface="+mn-lt"/>
              </a:rPr>
              <a:t> </a:t>
            </a:r>
            <a:endParaRPr lang="en-US" sz="2000" dirty="0">
              <a:solidFill>
                <a:schemeClr val="tx1"/>
              </a:solidFill>
              <a:latin typeface="+mn-lt"/>
            </a:endParaRPr>
          </a:p>
        </p:txBody>
      </p:sp>
      <p:grpSp>
        <p:nvGrpSpPr>
          <p:cNvPr id="8" name="Group 7"/>
          <p:cNvGrpSpPr/>
          <p:nvPr/>
        </p:nvGrpSpPr>
        <p:grpSpPr>
          <a:xfrm>
            <a:off x="3708400" y="3114675"/>
            <a:ext cx="228600" cy="395232"/>
            <a:chOff x="1605055" y="2590800"/>
            <a:chExt cx="228600" cy="395232"/>
          </a:xfrm>
        </p:grpSpPr>
        <p:cxnSp>
          <p:nvCxnSpPr>
            <p:cNvPr id="9" name="Straight Connector 8"/>
            <p:cNvCxnSpPr/>
            <p:nvPr/>
          </p:nvCxnSpPr>
          <p:spPr>
            <a:xfrm>
              <a:off x="1624105" y="2916421"/>
              <a:ext cx="1905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05055" y="2883633"/>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43155" y="2950309"/>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81255" y="2986032"/>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719355" y="2590800"/>
              <a:ext cx="0" cy="292834"/>
            </a:xfrm>
            <a:prstGeom prst="line">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390900" y="3087870"/>
            <a:ext cx="312906" cy="369332"/>
          </a:xfrm>
          <a:prstGeom prst="rect">
            <a:avLst/>
          </a:prstGeom>
          <a:noFill/>
        </p:spPr>
        <p:txBody>
          <a:bodyPr wrap="none" rtlCol="0">
            <a:spAutoFit/>
          </a:bodyPr>
          <a:lstStyle/>
          <a:p>
            <a:r>
              <a:rPr lang="sr-Latn-CS" b="1" i="1" dirty="0" smtClean="0">
                <a:solidFill>
                  <a:schemeClr val="tx1"/>
                </a:solidFill>
                <a:latin typeface="Arial" pitchFamily="34" charset="0"/>
                <a:cs typeface="Arial" pitchFamily="34" charset="0"/>
              </a:rPr>
              <a:t>0</a:t>
            </a:r>
            <a:endParaRPr lang="en-US" dirty="0">
              <a:solidFill>
                <a:schemeClr val="tx1"/>
              </a:solidFill>
              <a:latin typeface="Arial" pitchFamily="34" charset="0"/>
              <a:cs typeface="Arial" pitchFamily="34" charset="0"/>
            </a:endParaRPr>
          </a:p>
        </p:txBody>
      </p:sp>
      <p:grpSp>
        <p:nvGrpSpPr>
          <p:cNvPr id="17" name="Group 16"/>
          <p:cNvGrpSpPr/>
          <p:nvPr/>
        </p:nvGrpSpPr>
        <p:grpSpPr>
          <a:xfrm>
            <a:off x="1990625" y="1263191"/>
            <a:ext cx="899866" cy="1834105"/>
            <a:chOff x="1990625" y="1263191"/>
            <a:chExt cx="899866" cy="1834105"/>
          </a:xfrm>
        </p:grpSpPr>
        <p:sp>
          <p:nvSpPr>
            <p:cNvPr id="3" name="Rectangle 2"/>
            <p:cNvSpPr/>
            <p:nvPr/>
          </p:nvSpPr>
          <p:spPr>
            <a:xfrm>
              <a:off x="2052291" y="1401334"/>
              <a:ext cx="838200" cy="1619766"/>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2471391" y="1263191"/>
              <a:ext cx="3142" cy="1834105"/>
            </a:xfrm>
            <a:prstGeom prst="line">
              <a:avLst/>
            </a:prstGeom>
            <a:ln w="254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322133" y="2027843"/>
              <a:ext cx="304800" cy="304800"/>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90625" y="2052133"/>
              <a:ext cx="381001" cy="246221"/>
            </a:xfrm>
            <a:prstGeom prst="rect">
              <a:avLst/>
            </a:prstGeom>
            <a:noFill/>
          </p:spPr>
          <p:txBody>
            <a:bodyPr wrap="square" lIns="0" tIns="0" rIns="0" bIns="0" rtlCol="0">
              <a:spAutoFit/>
            </a:bodyPr>
            <a:lstStyle/>
            <a:p>
              <a:r>
                <a:rPr lang="sr-Latn-CS" sz="1600" b="1" i="1" dirty="0" smtClean="0">
                  <a:solidFill>
                    <a:schemeClr val="tx1"/>
                  </a:solidFill>
                  <a:latin typeface="Times New Roman" pitchFamily="18" charset="0"/>
                  <a:cs typeface="Times New Roman" pitchFamily="18" charset="0"/>
                </a:rPr>
                <a:t>U</a:t>
              </a:r>
              <a:r>
                <a:rPr lang="sr-Latn-CS" sz="1600" b="1" i="1" baseline="-25000" dirty="0" smtClean="0">
                  <a:solidFill>
                    <a:schemeClr val="tx1"/>
                  </a:solidFill>
                  <a:latin typeface="Times New Roman" pitchFamily="18" charset="0"/>
                  <a:cs typeface="Times New Roman" pitchFamily="18" charset="0"/>
                </a:rPr>
                <a:t>dc</a:t>
              </a:r>
              <a:endParaRPr lang="en-US" sz="1600" dirty="0">
                <a:solidFill>
                  <a:schemeClr val="tx1"/>
                </a:solidFill>
                <a:latin typeface="Arial" pitchFamily="34" charset="0"/>
                <a:cs typeface="Arial" pitchFamily="34" charset="0"/>
              </a:endParaRPr>
            </a:p>
          </p:txBody>
        </p:sp>
        <p:sp>
          <p:nvSpPr>
            <p:cNvPr id="20" name="TextBox 19"/>
            <p:cNvSpPr txBox="1"/>
            <p:nvPr/>
          </p:nvSpPr>
          <p:spPr>
            <a:xfrm>
              <a:off x="2284033" y="1828800"/>
              <a:ext cx="190500" cy="246221"/>
            </a:xfrm>
            <a:prstGeom prst="rect">
              <a:avLst/>
            </a:prstGeom>
            <a:noFill/>
          </p:spPr>
          <p:txBody>
            <a:bodyPr wrap="square" lIns="0" tIns="0" rIns="0" bIns="0" rtlCol="0">
              <a:spAutoFit/>
            </a:bodyPr>
            <a:lstStyle/>
            <a:p>
              <a:r>
                <a:rPr lang="sr-Latn-CS" sz="1600" b="1" i="1" dirty="0" smtClean="0">
                  <a:solidFill>
                    <a:schemeClr val="tx1"/>
                  </a:solidFill>
                  <a:latin typeface="Times New Roman" pitchFamily="18" charset="0"/>
                  <a:cs typeface="Times New Roman" pitchFamily="18" charset="0"/>
                </a:rPr>
                <a:t>+</a:t>
              </a:r>
              <a:endParaRPr lang="en-US" sz="1600" dirty="0">
                <a:solidFill>
                  <a:schemeClr val="tx1"/>
                </a:solidFill>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985" name="Picture 1"/>
          <p:cNvPicPr>
            <a:picLocks noChangeAspect="1" noChangeArrowheads="1"/>
          </p:cNvPicPr>
          <p:nvPr/>
        </p:nvPicPr>
        <p:blipFill>
          <a:blip r:embed="rId3" cstate="print"/>
          <a:srcRect/>
          <a:stretch>
            <a:fillRect/>
          </a:stretch>
        </p:blipFill>
        <p:spPr bwMode="auto">
          <a:xfrm>
            <a:off x="887366" y="4429250"/>
            <a:ext cx="7753350" cy="1171575"/>
          </a:xfrm>
          <a:prstGeom prst="rect">
            <a:avLst/>
          </a:prstGeom>
          <a:noFill/>
          <a:ln w="9525">
            <a:noFill/>
            <a:miter lim="800000"/>
            <a:headEnd/>
            <a:tailEnd/>
          </a:ln>
          <a:effectLst/>
        </p:spPr>
      </p:pic>
      <p:pic>
        <p:nvPicPr>
          <p:cNvPr id="397317"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03985" y="1122045"/>
            <a:ext cx="3057525" cy="2152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1986" name="Slide Number Placeholder 5"/>
          <p:cNvSpPr>
            <a:spLocks noGrp="1"/>
          </p:cNvSpPr>
          <p:nvPr>
            <p:ph type="sldNum" sz="quarter" idx="12"/>
          </p:nvPr>
        </p:nvSpPr>
        <p:spPr>
          <a:noFill/>
        </p:spPr>
        <p:txBody>
          <a:bodyPr/>
          <a:lstStyle/>
          <a:p>
            <a:fld id="{A3B3843E-F24F-47FD-B647-AB98767F0890}" type="slidenum">
              <a:rPr lang="en-US" smtClean="0"/>
              <a:pPr/>
              <a:t>32</a:t>
            </a:fld>
            <a:endParaRPr lang="en-US" smtClean="0"/>
          </a:p>
        </p:txBody>
      </p:sp>
      <p:sp>
        <p:nvSpPr>
          <p:cNvPr id="41987" name="Rectangle 2"/>
          <p:cNvSpPr>
            <a:spLocks noGrp="1" noChangeArrowheads="1"/>
          </p:cNvSpPr>
          <p:nvPr>
            <p:ph type="title"/>
          </p:nvPr>
        </p:nvSpPr>
        <p:spPr>
          <a:xfrm>
            <a:off x="755650" y="0"/>
            <a:ext cx="7772400" cy="1143000"/>
          </a:xfrm>
        </p:spPr>
        <p:txBody>
          <a:bodyPr>
            <a:normAutofit/>
          </a:bodyPr>
          <a:lstStyle/>
          <a:p>
            <a:r>
              <a:rPr lang="sr-Latn-CS" sz="3600" dirty="0" smtClean="0"/>
              <a:t>Jedna grana pretvarača</a:t>
            </a:r>
            <a:endParaRPr lang="en-US" sz="3600" dirty="0" smtClean="0"/>
          </a:p>
        </p:txBody>
      </p:sp>
      <p:sp>
        <p:nvSpPr>
          <p:cNvPr id="10" name="Rectangle 11"/>
          <p:cNvSpPr>
            <a:spLocks noChangeArrowheads="1"/>
          </p:cNvSpPr>
          <p:nvPr/>
        </p:nvSpPr>
        <p:spPr bwMode="auto">
          <a:xfrm>
            <a:off x="497144" y="4403727"/>
            <a:ext cx="360363" cy="369888"/>
          </a:xfrm>
          <a:prstGeom prst="rect">
            <a:avLst/>
          </a:prstGeom>
          <a:solidFill>
            <a:schemeClr val="bg1"/>
          </a:solidFill>
          <a:ln w="25400" algn="ctr">
            <a:noFill/>
            <a:round/>
            <a:headEnd type="none" w="sm" len="sm"/>
            <a:tailEnd type="none" w="sm" len="sm"/>
          </a:ln>
        </p:spPr>
        <p:txBody>
          <a:bodyPr>
            <a:spAutoFit/>
          </a:bodyPr>
          <a:lstStyle/>
          <a:p>
            <a:endParaRPr lang="en-US"/>
          </a:p>
        </p:txBody>
      </p:sp>
      <p:cxnSp>
        <p:nvCxnSpPr>
          <p:cNvPr id="11" name="Straight Connector 10"/>
          <p:cNvCxnSpPr/>
          <p:nvPr/>
        </p:nvCxnSpPr>
        <p:spPr>
          <a:xfrm rot="5400000">
            <a:off x="1253592" y="5809458"/>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024992" y="5809458"/>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328994" y="5886452"/>
            <a:ext cx="228600" cy="1588"/>
          </a:xfrm>
          <a:prstGeom prst="straightConnector1">
            <a:avLst/>
          </a:prstGeom>
          <a:ln>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516986" y="4922048"/>
            <a:ext cx="1624806" cy="790"/>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7700460" y="4857752"/>
            <a:ext cx="1752600"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28994" y="4210052"/>
            <a:ext cx="7248560" cy="0"/>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4"/>
          <p:cNvSpPr txBox="1">
            <a:spLocks noChangeArrowheads="1"/>
          </p:cNvSpPr>
          <p:nvPr/>
        </p:nvSpPr>
        <p:spPr bwMode="auto">
          <a:xfrm>
            <a:off x="4284610" y="3943352"/>
            <a:ext cx="708848" cy="307777"/>
          </a:xfrm>
          <a:prstGeom prst="rect">
            <a:avLst/>
          </a:prstGeom>
          <a:noFill/>
          <a:ln w="9525">
            <a:noFill/>
            <a:miter lim="800000"/>
            <a:headEnd/>
            <a:tailEnd/>
          </a:ln>
        </p:spPr>
        <p:txBody>
          <a:bodyPr wrap="none">
            <a:spAutoFit/>
          </a:bodyPr>
          <a:lstStyle/>
          <a:p>
            <a:r>
              <a:rPr lang="sr-Latn-CS" sz="1400" dirty="0" smtClean="0">
                <a:cs typeface="Arial" charset="0"/>
              </a:rPr>
              <a:t>20 ms</a:t>
            </a:r>
            <a:endParaRPr lang="en-US" sz="1400" baseline="-25000" dirty="0">
              <a:cs typeface="Arial" charset="0"/>
            </a:endParaRPr>
          </a:p>
        </p:txBody>
      </p:sp>
      <p:sp>
        <p:nvSpPr>
          <p:cNvPr id="21" name="TextBox 5"/>
          <p:cNvSpPr txBox="1">
            <a:spLocks noChangeArrowheads="1"/>
          </p:cNvSpPr>
          <p:nvPr/>
        </p:nvSpPr>
        <p:spPr bwMode="auto">
          <a:xfrm>
            <a:off x="5062794" y="5657852"/>
            <a:ext cx="1828800" cy="369332"/>
          </a:xfrm>
          <a:prstGeom prst="rect">
            <a:avLst/>
          </a:prstGeom>
          <a:solidFill>
            <a:schemeClr val="bg2"/>
          </a:solidFill>
          <a:ln w="12700">
            <a:solidFill>
              <a:schemeClr val="accent1">
                <a:shade val="95000"/>
                <a:satMod val="105000"/>
              </a:schemeClr>
            </a:solidFill>
            <a:miter lim="800000"/>
            <a:headEnd/>
            <a:tailEnd/>
          </a:ln>
          <a:effectLst>
            <a:outerShdw blurRad="50800" dist="38100" dir="2700000" algn="tl" rotWithShape="0">
              <a:prstClr val="black">
                <a:alpha val="40000"/>
              </a:prstClr>
            </a:outerShdw>
          </a:effectLst>
        </p:spPr>
        <p:txBody>
          <a:bodyPr wrap="square">
            <a:spAutoFit/>
          </a:bodyPr>
          <a:lstStyle/>
          <a:p>
            <a:r>
              <a:rPr lang="sr-Latn-CS" b="1" i="1" dirty="0" smtClean="0">
                <a:solidFill>
                  <a:schemeClr val="tx1"/>
                </a:solidFill>
                <a:cs typeface="Arial" charset="0"/>
              </a:rPr>
              <a:t>f</a:t>
            </a:r>
            <a:r>
              <a:rPr lang="sr-Latn-CS" b="1" i="1" baseline="-25000" dirty="0" smtClean="0">
                <a:solidFill>
                  <a:schemeClr val="tx1"/>
                </a:solidFill>
                <a:cs typeface="Arial" charset="0"/>
              </a:rPr>
              <a:t>PWM </a:t>
            </a:r>
            <a:r>
              <a:rPr lang="sr-Latn-CS" b="1" dirty="0" smtClean="0">
                <a:solidFill>
                  <a:schemeClr val="tx1"/>
                </a:solidFill>
                <a:cs typeface="Arial" charset="0"/>
              </a:rPr>
              <a:t>=</a:t>
            </a:r>
            <a:r>
              <a:rPr lang="sr-Latn-CS" dirty="0" smtClean="0">
                <a:solidFill>
                  <a:schemeClr val="tx1"/>
                </a:solidFill>
                <a:cs typeface="Arial" charset="0"/>
              </a:rPr>
              <a:t>1,65 kHz</a:t>
            </a:r>
            <a:endParaRPr lang="en-US" baseline="-25000" dirty="0" smtClean="0">
              <a:solidFill>
                <a:schemeClr val="tx1"/>
              </a:solidFill>
              <a:cs typeface="Arial" charset="0"/>
            </a:endParaRPr>
          </a:p>
        </p:txBody>
      </p:sp>
      <p:cxnSp>
        <p:nvCxnSpPr>
          <p:cNvPr id="22" name="Straight Arrow Connector 21"/>
          <p:cNvCxnSpPr/>
          <p:nvPr/>
        </p:nvCxnSpPr>
        <p:spPr>
          <a:xfrm>
            <a:off x="719394" y="5553390"/>
            <a:ext cx="822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51303" y="4854339"/>
            <a:ext cx="1753394" cy="7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17216" y="4274822"/>
            <a:ext cx="581467" cy="338554"/>
          </a:xfrm>
          <a:prstGeom prst="rect">
            <a:avLst/>
          </a:prstGeom>
          <a:noFill/>
        </p:spPr>
        <p:txBody>
          <a:bodyPr wrap="square" rtlCol="0">
            <a:spAutoFit/>
          </a:bodyPr>
          <a:lstStyle/>
          <a:p>
            <a:r>
              <a:rPr lang="sr-Latn-CS" sz="1600" b="1" i="1" dirty="0" smtClean="0">
                <a:solidFill>
                  <a:schemeClr val="tx1"/>
                </a:solidFill>
                <a:latin typeface="Times New Roman" pitchFamily="18" charset="0"/>
                <a:cs typeface="Times New Roman" pitchFamily="18" charset="0"/>
              </a:rPr>
              <a:t>U</a:t>
            </a:r>
            <a:r>
              <a:rPr lang="sr-Latn-CS" sz="1600" b="1" i="1" baseline="-25000" dirty="0" smtClean="0">
                <a:solidFill>
                  <a:schemeClr val="tx1"/>
                </a:solidFill>
                <a:latin typeface="Times New Roman" pitchFamily="18" charset="0"/>
                <a:cs typeface="Times New Roman" pitchFamily="18" charset="0"/>
              </a:rPr>
              <a:t>dc</a:t>
            </a:r>
            <a:endParaRPr lang="en-US" sz="1600" dirty="0">
              <a:solidFill>
                <a:schemeClr val="tx1"/>
              </a:solidFill>
              <a:latin typeface="Times New Roman" pitchFamily="18" charset="0"/>
              <a:cs typeface="Times New Roman" pitchFamily="18" charset="0"/>
            </a:endParaRPr>
          </a:p>
        </p:txBody>
      </p:sp>
      <p:sp>
        <p:nvSpPr>
          <p:cNvPr id="25" name="TextBox 24"/>
          <p:cNvSpPr txBox="1"/>
          <p:nvPr/>
        </p:nvSpPr>
        <p:spPr>
          <a:xfrm>
            <a:off x="604150" y="5234942"/>
            <a:ext cx="304800" cy="369332"/>
          </a:xfrm>
          <a:prstGeom prst="rect">
            <a:avLst/>
          </a:prstGeom>
          <a:noFill/>
        </p:spPr>
        <p:txBody>
          <a:bodyPr wrap="square" rtlCol="0">
            <a:spAutoFit/>
          </a:bodyPr>
          <a:lstStyle/>
          <a:p>
            <a:r>
              <a:rPr lang="sr-Latn-CS" b="1" i="1" dirty="0" smtClean="0">
                <a:solidFill>
                  <a:schemeClr val="tx1"/>
                </a:solidFill>
                <a:latin typeface="Arial" pitchFamily="34" charset="0"/>
                <a:cs typeface="Arial" pitchFamily="34" charset="0"/>
              </a:rPr>
              <a:t>0</a:t>
            </a:r>
            <a:endParaRPr lang="en-US" dirty="0">
              <a:solidFill>
                <a:schemeClr val="tx1"/>
              </a:solidFill>
              <a:latin typeface="Arial" pitchFamily="34" charset="0"/>
              <a:cs typeface="Arial" pitchFamily="34" charset="0"/>
            </a:endParaRPr>
          </a:p>
        </p:txBody>
      </p:sp>
      <p:sp>
        <p:nvSpPr>
          <p:cNvPr id="26" name="TextBox 25"/>
          <p:cNvSpPr txBox="1"/>
          <p:nvPr/>
        </p:nvSpPr>
        <p:spPr>
          <a:xfrm>
            <a:off x="466518" y="3752852"/>
            <a:ext cx="581467" cy="369332"/>
          </a:xfrm>
          <a:prstGeom prst="rect">
            <a:avLst/>
          </a:prstGeom>
          <a:noFill/>
        </p:spPr>
        <p:txBody>
          <a:bodyPr wrap="square" rtlCol="0">
            <a:spAutoFit/>
          </a:bodyPr>
          <a:lstStyle/>
          <a:p>
            <a:r>
              <a:rPr lang="sr-Latn-CS" b="1" i="1" dirty="0" smtClean="0">
                <a:solidFill>
                  <a:schemeClr val="tx1"/>
                </a:solidFill>
                <a:latin typeface="Times New Roman" pitchFamily="18" charset="0"/>
                <a:cs typeface="Times New Roman" pitchFamily="18" charset="0"/>
              </a:rPr>
              <a:t>u</a:t>
            </a:r>
            <a:r>
              <a:rPr lang="sr-Latn-CS" b="1" i="1" baseline="-25000" dirty="0" smtClean="0">
                <a:solidFill>
                  <a:schemeClr val="tx1"/>
                </a:solidFill>
                <a:latin typeface="Times New Roman" pitchFamily="18" charset="0"/>
                <a:cs typeface="Times New Roman" pitchFamily="18" charset="0"/>
              </a:rPr>
              <a:t>a0</a:t>
            </a:r>
            <a:endParaRPr lang="en-US" dirty="0">
              <a:solidFill>
                <a:schemeClr val="tx1"/>
              </a:solidFill>
              <a:latin typeface="Times New Roman" pitchFamily="18" charset="0"/>
              <a:cs typeface="Times New Roman" pitchFamily="18" charset="0"/>
            </a:endParaRPr>
          </a:p>
        </p:txBody>
      </p:sp>
      <p:sp>
        <p:nvSpPr>
          <p:cNvPr id="27" name="TextBox 5"/>
          <p:cNvSpPr txBox="1">
            <a:spLocks noChangeArrowheads="1"/>
          </p:cNvSpPr>
          <p:nvPr/>
        </p:nvSpPr>
        <p:spPr bwMode="auto">
          <a:xfrm>
            <a:off x="7120194" y="5657852"/>
            <a:ext cx="1447800" cy="369332"/>
          </a:xfrm>
          <a:prstGeom prst="rect">
            <a:avLst/>
          </a:prstGeom>
          <a:solidFill>
            <a:schemeClr val="bg2"/>
          </a:solidFill>
          <a:ln w="12700">
            <a:solidFill>
              <a:schemeClr val="accent1">
                <a:shade val="95000"/>
                <a:satMod val="105000"/>
              </a:schemeClr>
            </a:solidFill>
            <a:miter lim="800000"/>
            <a:headEnd/>
            <a:tailEnd/>
          </a:ln>
          <a:effectLst>
            <a:outerShdw blurRad="50800" dist="38100" dir="2700000" algn="tl" rotWithShape="0">
              <a:prstClr val="black">
                <a:alpha val="40000"/>
              </a:prstClr>
            </a:outerShdw>
          </a:effectLst>
        </p:spPr>
        <p:txBody>
          <a:bodyPr wrap="square">
            <a:spAutoFit/>
          </a:bodyPr>
          <a:lstStyle/>
          <a:p>
            <a:r>
              <a:rPr lang="sr-Latn-CS" b="1" i="1" dirty="0" smtClean="0">
                <a:solidFill>
                  <a:schemeClr val="tx1"/>
                </a:solidFill>
                <a:cs typeface="Arial" charset="0"/>
              </a:rPr>
              <a:t>f</a:t>
            </a:r>
            <a:r>
              <a:rPr lang="sr-Latn-CS" b="1" i="1" baseline="-25000" dirty="0" smtClean="0">
                <a:solidFill>
                  <a:schemeClr val="tx1"/>
                </a:solidFill>
                <a:cs typeface="Arial" charset="0"/>
              </a:rPr>
              <a:t>sin </a:t>
            </a:r>
            <a:r>
              <a:rPr lang="sr-Latn-CS" b="1" dirty="0" smtClean="0">
                <a:solidFill>
                  <a:schemeClr val="tx1"/>
                </a:solidFill>
                <a:cs typeface="Arial" charset="0"/>
              </a:rPr>
              <a:t>= </a:t>
            </a:r>
            <a:r>
              <a:rPr lang="sr-Latn-CS" dirty="0" smtClean="0">
                <a:solidFill>
                  <a:schemeClr val="tx1"/>
                </a:solidFill>
                <a:cs typeface="Arial" charset="0"/>
              </a:rPr>
              <a:t>50 Hz</a:t>
            </a:r>
            <a:endParaRPr lang="en-US" baseline="-25000" dirty="0" smtClean="0">
              <a:solidFill>
                <a:schemeClr val="tx1"/>
              </a:solidFill>
              <a:cs typeface="Arial" charset="0"/>
            </a:endParaRPr>
          </a:p>
        </p:txBody>
      </p:sp>
      <p:sp>
        <p:nvSpPr>
          <p:cNvPr id="28" name="TextBox 27"/>
          <p:cNvSpPr txBox="1"/>
          <p:nvPr/>
        </p:nvSpPr>
        <p:spPr>
          <a:xfrm>
            <a:off x="8766114" y="5528312"/>
            <a:ext cx="301686" cy="369332"/>
          </a:xfrm>
          <a:prstGeom prst="rect">
            <a:avLst/>
          </a:prstGeom>
          <a:noFill/>
        </p:spPr>
        <p:txBody>
          <a:bodyPr wrap="none" rtlCol="0">
            <a:spAutoFit/>
          </a:bodyPr>
          <a:lstStyle/>
          <a:p>
            <a:r>
              <a:rPr lang="sr-Latn-CS" i="1" dirty="0" smtClean="0"/>
              <a:t>t</a:t>
            </a:r>
            <a:endParaRPr lang="en-US" i="1" dirty="0"/>
          </a:p>
        </p:txBody>
      </p:sp>
      <p:sp>
        <p:nvSpPr>
          <p:cNvPr id="29" name="TextBox 28"/>
          <p:cNvSpPr txBox="1"/>
          <p:nvPr/>
        </p:nvSpPr>
        <p:spPr>
          <a:xfrm>
            <a:off x="4343400" y="2438400"/>
            <a:ext cx="466794" cy="369332"/>
          </a:xfrm>
          <a:prstGeom prst="rect">
            <a:avLst/>
          </a:prstGeom>
          <a:solidFill>
            <a:schemeClr val="bg1"/>
          </a:solidFill>
        </p:spPr>
        <p:txBody>
          <a:bodyPr wrap="none" rtlCol="0">
            <a:spAutoFit/>
          </a:bodyPr>
          <a:lstStyle/>
          <a:p>
            <a:r>
              <a:rPr lang="sr-Latn-CS" b="1" i="1" dirty="0">
                <a:solidFill>
                  <a:schemeClr val="tx1"/>
                </a:solidFill>
                <a:latin typeface="Times New Roman" pitchFamily="18" charset="0"/>
                <a:cs typeface="Times New Roman" pitchFamily="18" charset="0"/>
              </a:rPr>
              <a:t>u</a:t>
            </a:r>
            <a:r>
              <a:rPr lang="sr-Latn-CS" b="1" i="1" baseline="-25000" dirty="0" smtClean="0">
                <a:solidFill>
                  <a:schemeClr val="tx1"/>
                </a:solidFill>
                <a:latin typeface="Times New Roman" pitchFamily="18" charset="0"/>
                <a:cs typeface="Times New Roman" pitchFamily="18" charset="0"/>
              </a:rPr>
              <a:t>a0</a:t>
            </a:r>
            <a:endParaRPr lang="en-US" dirty="0">
              <a:solidFill>
                <a:schemeClr val="tx1"/>
              </a:solidFill>
              <a:latin typeface="Times New Roman" pitchFamily="18" charset="0"/>
              <a:cs typeface="Times New Roman" pitchFamily="18" charset="0"/>
            </a:endParaRPr>
          </a:p>
        </p:txBody>
      </p:sp>
      <p:cxnSp>
        <p:nvCxnSpPr>
          <p:cNvPr id="3" name="Straight Arrow Connector 2"/>
          <p:cNvCxnSpPr/>
          <p:nvPr/>
        </p:nvCxnSpPr>
        <p:spPr>
          <a:xfrm flipV="1">
            <a:off x="4377690" y="2213611"/>
            <a:ext cx="3810" cy="86105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114800" y="2198370"/>
            <a:ext cx="262194" cy="0"/>
          </a:xfrm>
          <a:prstGeom prst="straightConnector1">
            <a:avLst/>
          </a:prstGeom>
          <a:ln w="15875">
            <a:solidFill>
              <a:schemeClr val="tx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120167" y="3114675"/>
            <a:ext cx="262194" cy="0"/>
          </a:xfrm>
          <a:prstGeom prst="straightConnector1">
            <a:avLst/>
          </a:prstGeom>
          <a:ln w="15875">
            <a:solidFill>
              <a:schemeClr val="tx1"/>
            </a:solidFill>
            <a:tailEnd type="oval"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376994" y="2078593"/>
            <a:ext cx="288862" cy="307777"/>
          </a:xfrm>
          <a:prstGeom prst="rect">
            <a:avLst/>
          </a:prstGeom>
          <a:noFill/>
        </p:spPr>
        <p:txBody>
          <a:bodyPr wrap="none" rtlCol="0">
            <a:spAutoFit/>
          </a:bodyPr>
          <a:lstStyle/>
          <a:p>
            <a:r>
              <a:rPr lang="sr-Latn-CS" sz="1400" dirty="0" smtClean="0">
                <a:solidFill>
                  <a:schemeClr val="tx1"/>
                </a:solidFill>
                <a:latin typeface="Arial" pitchFamily="34" charset="0"/>
                <a:cs typeface="Arial" pitchFamily="34" charset="0"/>
              </a:rPr>
              <a:t>+</a:t>
            </a:r>
            <a:endParaRPr lang="en-US" sz="1400" dirty="0">
              <a:solidFill>
                <a:schemeClr val="tx1"/>
              </a:solidFill>
              <a:latin typeface="Arial" pitchFamily="34" charset="0"/>
              <a:cs typeface="Arial" pitchFamily="34" charset="0"/>
            </a:endParaRPr>
          </a:p>
        </p:txBody>
      </p:sp>
      <p:sp>
        <p:nvSpPr>
          <p:cNvPr id="33" name="TextBox 5"/>
          <p:cNvSpPr txBox="1">
            <a:spLocks noChangeArrowheads="1"/>
          </p:cNvSpPr>
          <p:nvPr/>
        </p:nvSpPr>
        <p:spPr bwMode="auto">
          <a:xfrm>
            <a:off x="2745126" y="5878941"/>
            <a:ext cx="914400" cy="307777"/>
          </a:xfrm>
          <a:prstGeom prst="rect">
            <a:avLst/>
          </a:prstGeom>
          <a:noFill/>
          <a:ln w="9525">
            <a:noFill/>
            <a:miter lim="800000"/>
            <a:headEnd/>
            <a:tailEnd/>
          </a:ln>
        </p:spPr>
        <p:txBody>
          <a:bodyPr wrap="square">
            <a:spAutoFit/>
          </a:bodyPr>
          <a:lstStyle/>
          <a:p>
            <a:r>
              <a:rPr lang="sr-Latn-CS" sz="1400" dirty="0" smtClean="0">
                <a:cs typeface="Arial" charset="0"/>
              </a:rPr>
              <a:t>1,65 kHz</a:t>
            </a:r>
            <a:endParaRPr lang="en-US" sz="1400" baseline="-25000" dirty="0">
              <a:cs typeface="Arial" charset="0"/>
            </a:endParaRPr>
          </a:p>
        </p:txBody>
      </p:sp>
      <p:sp>
        <p:nvSpPr>
          <p:cNvPr id="36" name="TextBox 5"/>
          <p:cNvSpPr txBox="1">
            <a:spLocks noChangeArrowheads="1"/>
          </p:cNvSpPr>
          <p:nvPr/>
        </p:nvSpPr>
        <p:spPr bwMode="auto">
          <a:xfrm>
            <a:off x="1487838" y="5748768"/>
            <a:ext cx="1524000" cy="307777"/>
          </a:xfrm>
          <a:prstGeom prst="rect">
            <a:avLst/>
          </a:prstGeom>
          <a:noFill/>
          <a:ln w="9525">
            <a:noFill/>
            <a:miter lim="800000"/>
            <a:headEnd/>
            <a:tailEnd/>
          </a:ln>
        </p:spPr>
        <p:txBody>
          <a:bodyPr wrap="square">
            <a:spAutoFit/>
          </a:bodyPr>
          <a:lstStyle/>
          <a:p>
            <a:r>
              <a:rPr lang="sr-Latn-CS" sz="1400" b="1" i="1" dirty="0" smtClean="0">
                <a:cs typeface="Arial" charset="0"/>
              </a:rPr>
              <a:t>T</a:t>
            </a:r>
            <a:r>
              <a:rPr lang="sr-Latn-CS" sz="1400" b="1" i="1" baseline="-25000" dirty="0" smtClean="0">
                <a:cs typeface="Arial" charset="0"/>
              </a:rPr>
              <a:t>PWM </a:t>
            </a:r>
            <a:r>
              <a:rPr lang="sr-Latn-CS" sz="1400" b="1" dirty="0" smtClean="0">
                <a:cs typeface="Arial" charset="0"/>
              </a:rPr>
              <a:t>=</a:t>
            </a:r>
            <a:r>
              <a:rPr lang="sr-Latn-CS" sz="800" b="1" dirty="0" smtClean="0">
                <a:cs typeface="Arial" charset="0"/>
              </a:rPr>
              <a:t> </a:t>
            </a:r>
            <a:r>
              <a:rPr lang="sr-Latn-CS" sz="1400" dirty="0" smtClean="0">
                <a:cs typeface="Arial" charset="0"/>
              </a:rPr>
              <a:t>0,6</a:t>
            </a:r>
            <a:r>
              <a:rPr lang="sr-Latn-CS" sz="1400" dirty="0" smtClean="0">
                <a:cs typeface="Arial" charset="0"/>
                <a:sym typeface="Symbol"/>
              </a:rPr>
              <a:t>m</a:t>
            </a:r>
            <a:r>
              <a:rPr lang="sr-Latn-CS" sz="1400" dirty="0" smtClean="0">
                <a:cs typeface="Arial" charset="0"/>
              </a:rPr>
              <a:t>s</a:t>
            </a:r>
            <a:r>
              <a:rPr lang="sr-Latn-CS" sz="800" b="1" dirty="0" smtClean="0">
                <a:cs typeface="Arial" charset="0"/>
              </a:rPr>
              <a:t> </a:t>
            </a:r>
            <a:r>
              <a:rPr lang="sr-Latn-CS" sz="1400" b="1" dirty="0" smtClean="0">
                <a:cs typeface="Arial" charset="0"/>
              </a:rPr>
              <a:t>=</a:t>
            </a:r>
            <a:endParaRPr lang="en-US" sz="1400" baseline="-25000" dirty="0">
              <a:cs typeface="Arial" charset="0"/>
            </a:endParaRPr>
          </a:p>
        </p:txBody>
      </p:sp>
      <p:cxnSp>
        <p:nvCxnSpPr>
          <p:cNvPr id="38" name="Straight Connector 37"/>
          <p:cNvCxnSpPr/>
          <p:nvPr/>
        </p:nvCxnSpPr>
        <p:spPr>
          <a:xfrm flipV="1">
            <a:off x="2859439" y="5910693"/>
            <a:ext cx="685799" cy="1"/>
          </a:xfrm>
          <a:prstGeom prst="line">
            <a:avLst/>
          </a:prstGeom>
          <a:ln w="12700">
            <a:solidFill>
              <a:srgbClr val="0033CC"/>
            </a:solidFill>
          </a:ln>
        </p:spPr>
        <p:style>
          <a:lnRef idx="1">
            <a:schemeClr val="accent1"/>
          </a:lnRef>
          <a:fillRef idx="0">
            <a:schemeClr val="accent1"/>
          </a:fillRef>
          <a:effectRef idx="0">
            <a:schemeClr val="accent1"/>
          </a:effectRef>
          <a:fontRef idx="minor">
            <a:schemeClr val="tx1"/>
          </a:fontRef>
        </p:style>
      </p:cxnSp>
      <p:sp>
        <p:nvSpPr>
          <p:cNvPr id="39" name="TextBox 5"/>
          <p:cNvSpPr txBox="1">
            <a:spLocks noChangeArrowheads="1"/>
          </p:cNvSpPr>
          <p:nvPr/>
        </p:nvSpPr>
        <p:spPr bwMode="auto">
          <a:xfrm>
            <a:off x="3011838" y="5664630"/>
            <a:ext cx="304800" cy="307975"/>
          </a:xfrm>
          <a:prstGeom prst="rect">
            <a:avLst/>
          </a:prstGeom>
          <a:noFill/>
          <a:ln w="9525">
            <a:noFill/>
            <a:miter lim="800000"/>
            <a:headEnd/>
            <a:tailEnd/>
          </a:ln>
        </p:spPr>
        <p:txBody>
          <a:bodyPr wrap="square">
            <a:spAutoFit/>
          </a:bodyPr>
          <a:lstStyle/>
          <a:p>
            <a:r>
              <a:rPr lang="sr-Latn-CS" sz="1400" dirty="0" smtClean="0">
                <a:cs typeface="Arial" charset="0"/>
              </a:rPr>
              <a:t>1</a:t>
            </a:r>
            <a:endParaRPr lang="en-US" sz="1400" baseline="-25000" dirty="0">
              <a:cs typeface="Arial" charset="0"/>
            </a:endParaRPr>
          </a:p>
        </p:txBody>
      </p:sp>
      <p:grpSp>
        <p:nvGrpSpPr>
          <p:cNvPr id="34" name="Group 33"/>
          <p:cNvGrpSpPr/>
          <p:nvPr/>
        </p:nvGrpSpPr>
        <p:grpSpPr>
          <a:xfrm>
            <a:off x="3619500" y="3114675"/>
            <a:ext cx="228600" cy="395232"/>
            <a:chOff x="1605055" y="2590800"/>
            <a:chExt cx="228600" cy="395232"/>
          </a:xfrm>
        </p:grpSpPr>
        <p:cxnSp>
          <p:nvCxnSpPr>
            <p:cNvPr id="40" name="Straight Connector 39"/>
            <p:cNvCxnSpPr/>
            <p:nvPr/>
          </p:nvCxnSpPr>
          <p:spPr>
            <a:xfrm>
              <a:off x="1624105" y="2916421"/>
              <a:ext cx="1905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05055" y="2883633"/>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43155" y="2950309"/>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681255" y="2986032"/>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719355" y="2590800"/>
              <a:ext cx="0" cy="292834"/>
            </a:xfrm>
            <a:prstGeom prst="line">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3390900" y="3087870"/>
            <a:ext cx="312906" cy="369332"/>
          </a:xfrm>
          <a:prstGeom prst="rect">
            <a:avLst/>
          </a:prstGeom>
          <a:noFill/>
        </p:spPr>
        <p:txBody>
          <a:bodyPr wrap="none" rtlCol="0">
            <a:spAutoFit/>
          </a:bodyPr>
          <a:lstStyle/>
          <a:p>
            <a:r>
              <a:rPr lang="sr-Latn-CS" b="1" i="1" dirty="0" smtClean="0">
                <a:solidFill>
                  <a:schemeClr val="tx1"/>
                </a:solidFill>
                <a:latin typeface="Arial" pitchFamily="34" charset="0"/>
                <a:cs typeface="Arial" pitchFamily="34" charset="0"/>
              </a:rPr>
              <a:t>0</a:t>
            </a:r>
            <a:endParaRPr lang="en-US" dirty="0">
              <a:solidFill>
                <a:schemeClr val="tx1"/>
              </a:solidFill>
              <a:latin typeface="Arial" pitchFamily="34" charset="0"/>
              <a:cs typeface="Arial" pitchFamily="34" charset="0"/>
            </a:endParaRPr>
          </a:p>
        </p:txBody>
      </p:sp>
      <p:grpSp>
        <p:nvGrpSpPr>
          <p:cNvPr id="46" name="Group 45"/>
          <p:cNvGrpSpPr/>
          <p:nvPr/>
        </p:nvGrpSpPr>
        <p:grpSpPr>
          <a:xfrm>
            <a:off x="1909713" y="1277330"/>
            <a:ext cx="899866" cy="1834105"/>
            <a:chOff x="1990625" y="1263191"/>
            <a:chExt cx="899866" cy="1834105"/>
          </a:xfrm>
        </p:grpSpPr>
        <p:sp>
          <p:nvSpPr>
            <p:cNvPr id="47" name="Rectangle 46"/>
            <p:cNvSpPr/>
            <p:nvPr/>
          </p:nvSpPr>
          <p:spPr>
            <a:xfrm>
              <a:off x="2052291" y="1401334"/>
              <a:ext cx="838200" cy="1619766"/>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flipH="1">
              <a:off x="2471391" y="1263191"/>
              <a:ext cx="3142" cy="1834105"/>
            </a:xfrm>
            <a:prstGeom prst="line">
              <a:avLst/>
            </a:prstGeom>
            <a:ln w="254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2322133" y="2027843"/>
              <a:ext cx="304800" cy="304800"/>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1990625" y="2052133"/>
              <a:ext cx="381001" cy="246221"/>
            </a:xfrm>
            <a:prstGeom prst="rect">
              <a:avLst/>
            </a:prstGeom>
            <a:noFill/>
          </p:spPr>
          <p:txBody>
            <a:bodyPr wrap="square" lIns="0" tIns="0" rIns="0" bIns="0" rtlCol="0">
              <a:spAutoFit/>
            </a:bodyPr>
            <a:lstStyle/>
            <a:p>
              <a:r>
                <a:rPr lang="sr-Latn-CS" sz="1600" b="1" i="1" dirty="0" smtClean="0">
                  <a:solidFill>
                    <a:schemeClr val="tx1"/>
                  </a:solidFill>
                  <a:latin typeface="Times New Roman" pitchFamily="18" charset="0"/>
                  <a:cs typeface="Times New Roman" pitchFamily="18" charset="0"/>
                </a:rPr>
                <a:t>U</a:t>
              </a:r>
              <a:r>
                <a:rPr lang="sr-Latn-CS" sz="1600" b="1" i="1" baseline="-25000" dirty="0" smtClean="0">
                  <a:solidFill>
                    <a:schemeClr val="tx1"/>
                  </a:solidFill>
                  <a:latin typeface="Times New Roman" pitchFamily="18" charset="0"/>
                  <a:cs typeface="Times New Roman" pitchFamily="18" charset="0"/>
                </a:rPr>
                <a:t>dc</a:t>
              </a:r>
              <a:endParaRPr lang="en-US" sz="1600" dirty="0">
                <a:solidFill>
                  <a:schemeClr val="tx1"/>
                </a:solidFill>
                <a:latin typeface="Arial" pitchFamily="34" charset="0"/>
                <a:cs typeface="Arial" pitchFamily="34" charset="0"/>
              </a:endParaRPr>
            </a:p>
          </p:txBody>
        </p:sp>
        <p:sp>
          <p:nvSpPr>
            <p:cNvPr id="51" name="TextBox 50"/>
            <p:cNvSpPr txBox="1"/>
            <p:nvPr/>
          </p:nvSpPr>
          <p:spPr>
            <a:xfrm>
              <a:off x="2284033" y="1828800"/>
              <a:ext cx="190500" cy="246221"/>
            </a:xfrm>
            <a:prstGeom prst="rect">
              <a:avLst/>
            </a:prstGeom>
            <a:noFill/>
          </p:spPr>
          <p:txBody>
            <a:bodyPr wrap="square" lIns="0" tIns="0" rIns="0" bIns="0" rtlCol="0">
              <a:spAutoFit/>
            </a:bodyPr>
            <a:lstStyle/>
            <a:p>
              <a:r>
                <a:rPr lang="sr-Latn-CS" sz="1600" b="1" i="1" dirty="0" smtClean="0">
                  <a:solidFill>
                    <a:schemeClr val="tx1"/>
                  </a:solidFill>
                  <a:latin typeface="Times New Roman" pitchFamily="18" charset="0"/>
                  <a:cs typeface="Times New Roman" pitchFamily="18" charset="0"/>
                </a:rPr>
                <a:t>+</a:t>
              </a:r>
              <a:endParaRPr lang="en-US" sz="1600" dirty="0">
                <a:solidFill>
                  <a:schemeClr val="tx1"/>
                </a:solidFill>
                <a:latin typeface="Arial" pitchFamily="34" charset="0"/>
                <a:cs typeface="Arial" pitchFamily="34" charset="0"/>
              </a:endParaRPr>
            </a:p>
          </p:txBody>
        </p:sp>
      </p:grpSp>
      <p:grpSp>
        <p:nvGrpSpPr>
          <p:cNvPr id="9" name="Group 8"/>
          <p:cNvGrpSpPr/>
          <p:nvPr/>
        </p:nvGrpSpPr>
        <p:grpSpPr>
          <a:xfrm>
            <a:off x="887366" y="4521384"/>
            <a:ext cx="7676427" cy="990744"/>
            <a:chOff x="887366" y="4521384"/>
            <a:chExt cx="7676427" cy="990744"/>
          </a:xfrm>
        </p:grpSpPr>
        <p:cxnSp>
          <p:nvCxnSpPr>
            <p:cNvPr id="88" name="Straight Connector 87"/>
            <p:cNvCxnSpPr/>
            <p:nvPr/>
          </p:nvCxnSpPr>
          <p:spPr>
            <a:xfrm flipV="1">
              <a:off x="6754707" y="4521384"/>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330586" y="4988671"/>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557594" y="5075691"/>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786194" y="5165416"/>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01801" y="5268666"/>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33106" y="5342161"/>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6296" y="5404836"/>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84896" y="5451281"/>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913496" y="5486446"/>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133981" y="5512128"/>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167697" y="4988671"/>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4940689" y="5075691"/>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4712089" y="5165416"/>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4496482" y="5268666"/>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4265177" y="5342161"/>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4041987" y="5404836"/>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813387" y="5451281"/>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3584787" y="5486446"/>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3364302" y="5512128"/>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8335193" y="4819616"/>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8099788" y="4754213"/>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7880698" y="4699630"/>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7655200" y="4645093"/>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7431698" y="4601836"/>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flipV="1">
              <a:off x="7211213" y="4568062"/>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5398805" y="4932139"/>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5627405" y="4842414"/>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5843012" y="4739164"/>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074317" y="4665669"/>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297507" y="4602994"/>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526107" y="4556549"/>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6994000" y="4536493"/>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1101986" y="4878107"/>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887366" y="4789799"/>
              <a:ext cx="228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0" name="Straight Connector 89"/>
          <p:cNvCxnSpPr/>
          <p:nvPr/>
        </p:nvCxnSpPr>
        <p:spPr>
          <a:xfrm flipV="1">
            <a:off x="1318127" y="4987379"/>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05400" y="3074670"/>
            <a:ext cx="2694502" cy="677108"/>
          </a:xfrm>
          <a:prstGeom prst="rect">
            <a:avLst/>
          </a:prstGeom>
          <a:solidFill>
            <a:schemeClr val="bg1">
              <a:lumMod val="95000"/>
            </a:schemeClr>
          </a:solidFill>
          <a:ln w="19050">
            <a:solidFill>
              <a:srgbClr val="FF0000"/>
            </a:solidFill>
          </a:ln>
          <a:effectLst>
            <a:outerShdw blurRad="50800" dist="63500" dir="2700000" algn="tl" rotWithShape="0">
              <a:prstClr val="black">
                <a:alpha val="40000"/>
              </a:prstClr>
            </a:outerShdw>
          </a:effectLst>
        </p:spPr>
        <p:txBody>
          <a:bodyPr wrap="square" rtlCol="0">
            <a:spAutoFit/>
          </a:bodyPr>
          <a:lstStyle/>
          <a:p>
            <a:r>
              <a:rPr lang="en-US" dirty="0" err="1" smtClean="0"/>
              <a:t>Srednja</a:t>
            </a:r>
            <a:r>
              <a:rPr lang="en-US" dirty="0" smtClean="0"/>
              <a:t> </a:t>
            </a:r>
            <a:r>
              <a:rPr lang="en-US" dirty="0" err="1" smtClean="0"/>
              <a:t>vrednost</a:t>
            </a:r>
            <a:r>
              <a:rPr lang="en-US" dirty="0" smtClean="0"/>
              <a:t> </a:t>
            </a:r>
            <a:r>
              <a:rPr lang="en-US" dirty="0" err="1" smtClean="0"/>
              <a:t>napona</a:t>
            </a:r>
            <a:r>
              <a:rPr lang="en-US" dirty="0" smtClean="0"/>
              <a:t> </a:t>
            </a:r>
            <a:r>
              <a:rPr lang="en-US" sz="2000" b="1" i="1" dirty="0" smtClean="0">
                <a:solidFill>
                  <a:schemeClr val="tx1"/>
                </a:solidFill>
                <a:latin typeface="Times New Roman" pitchFamily="18" charset="0"/>
                <a:cs typeface="Times New Roman" pitchFamily="18" charset="0"/>
              </a:rPr>
              <a:t>u</a:t>
            </a:r>
            <a:r>
              <a:rPr lang="en-US" sz="2000" b="1" i="1" baseline="-25000" dirty="0" smtClean="0">
                <a:solidFill>
                  <a:schemeClr val="tx1"/>
                </a:solidFill>
                <a:latin typeface="Times New Roman" pitchFamily="18" charset="0"/>
                <a:cs typeface="Times New Roman" pitchFamily="18" charset="0"/>
              </a:rPr>
              <a:t>a0</a:t>
            </a:r>
            <a:r>
              <a:rPr lang="en-US" dirty="0" smtClean="0"/>
              <a:t> u </a:t>
            </a:r>
            <a:r>
              <a:rPr lang="en-US" dirty="0" err="1" smtClean="0"/>
              <a:t>toku</a:t>
            </a:r>
            <a:r>
              <a:rPr lang="en-US" dirty="0" smtClean="0"/>
              <a:t> </a:t>
            </a:r>
            <a:r>
              <a:rPr lang="en-US" b="1" i="1" dirty="0" smtClean="0"/>
              <a:t>T</a:t>
            </a:r>
            <a:r>
              <a:rPr lang="en-US" b="1" i="1" baseline="-25000" dirty="0" smtClean="0"/>
              <a:t>PWM</a:t>
            </a:r>
            <a:endParaRPr lang="en-US" b="1" i="1" baseline="-25000" dirty="0"/>
          </a:p>
        </p:txBody>
      </p:sp>
      <p:cxnSp>
        <p:nvCxnSpPr>
          <p:cNvPr id="16" name="Straight Arrow Connector 15"/>
          <p:cNvCxnSpPr>
            <a:stCxn id="14" idx="1"/>
          </p:cNvCxnSpPr>
          <p:nvPr/>
        </p:nvCxnSpPr>
        <p:spPr>
          <a:xfrm flipH="1">
            <a:off x="1444886" y="3413224"/>
            <a:ext cx="3660514" cy="151891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1" name="Left Arrow 90">
            <a:hlinkClick r:id="rId5" action="ppaction://hlinksldjump"/>
          </p:cNvPr>
          <p:cNvSpPr/>
          <p:nvPr/>
        </p:nvSpPr>
        <p:spPr>
          <a:xfrm>
            <a:off x="228600" y="6324600"/>
            <a:ext cx="381000" cy="22860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6521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5"/>
          <p:cNvSpPr txBox="1">
            <a:spLocks noChangeArrowheads="1"/>
          </p:cNvSpPr>
          <p:nvPr/>
        </p:nvSpPr>
        <p:spPr bwMode="auto">
          <a:xfrm>
            <a:off x="2933688" y="5921373"/>
            <a:ext cx="914400" cy="307777"/>
          </a:xfrm>
          <a:prstGeom prst="rect">
            <a:avLst/>
          </a:prstGeom>
          <a:noFill/>
          <a:ln w="9525">
            <a:noFill/>
            <a:miter lim="800000"/>
            <a:headEnd/>
            <a:tailEnd/>
          </a:ln>
        </p:spPr>
        <p:txBody>
          <a:bodyPr wrap="square">
            <a:spAutoFit/>
          </a:bodyPr>
          <a:lstStyle/>
          <a:p>
            <a:r>
              <a:rPr lang="sr-Latn-CS" sz="1400" dirty="0" smtClean="0">
                <a:cs typeface="Arial" charset="0"/>
              </a:rPr>
              <a:t>1,65 kHz</a:t>
            </a:r>
            <a:endParaRPr lang="en-US" sz="1400" baseline="-25000" dirty="0">
              <a:cs typeface="Arial" charset="0"/>
            </a:endParaRPr>
          </a:p>
        </p:txBody>
      </p:sp>
      <p:sp>
        <p:nvSpPr>
          <p:cNvPr id="43010" name="Slide Number Placeholder 5"/>
          <p:cNvSpPr>
            <a:spLocks noGrp="1"/>
          </p:cNvSpPr>
          <p:nvPr>
            <p:ph type="sldNum" sz="quarter" idx="12"/>
          </p:nvPr>
        </p:nvSpPr>
        <p:spPr>
          <a:noFill/>
        </p:spPr>
        <p:txBody>
          <a:bodyPr/>
          <a:lstStyle/>
          <a:p>
            <a:fld id="{370A49AA-6DE6-4100-A6A8-44E61F127A2A}" type="slidenum">
              <a:rPr lang="en-US" smtClean="0"/>
              <a:pPr/>
              <a:t>33</a:t>
            </a:fld>
            <a:endParaRPr lang="en-US" smtClean="0"/>
          </a:p>
        </p:txBody>
      </p:sp>
      <p:pic>
        <p:nvPicPr>
          <p:cNvPr id="43011" name="Picture 5" descr="post-9017-0-70174000-1369907042"/>
          <p:cNvPicPr>
            <a:picLocks noChangeAspect="1" noChangeArrowheads="1"/>
          </p:cNvPicPr>
          <p:nvPr/>
        </p:nvPicPr>
        <p:blipFill>
          <a:blip r:embed="rId3" cstate="print"/>
          <a:srcRect/>
          <a:stretch>
            <a:fillRect/>
          </a:stretch>
        </p:blipFill>
        <p:spPr bwMode="auto">
          <a:xfrm>
            <a:off x="468313" y="1412875"/>
            <a:ext cx="8461375" cy="4243388"/>
          </a:xfrm>
          <a:prstGeom prst="rect">
            <a:avLst/>
          </a:prstGeom>
          <a:noFill/>
          <a:ln w="9525">
            <a:noFill/>
            <a:miter lim="800000"/>
            <a:headEnd/>
            <a:tailEnd/>
          </a:ln>
        </p:spPr>
      </p:pic>
      <p:sp>
        <p:nvSpPr>
          <p:cNvPr id="43012" name="Rectangle 6"/>
          <p:cNvSpPr>
            <a:spLocks noGrp="1" noChangeArrowheads="1"/>
          </p:cNvSpPr>
          <p:nvPr>
            <p:ph type="title"/>
          </p:nvPr>
        </p:nvSpPr>
        <p:spPr>
          <a:xfrm>
            <a:off x="611188" y="0"/>
            <a:ext cx="7772400" cy="1143000"/>
          </a:xfrm>
          <a:noFill/>
        </p:spPr>
        <p:txBody>
          <a:bodyPr/>
          <a:lstStyle/>
          <a:p>
            <a:r>
              <a:rPr lang="sr-Latn-CS" dirty="0" smtClean="0">
                <a:solidFill>
                  <a:srgbClr val="356897"/>
                </a:solidFill>
              </a:rPr>
              <a:t>Prirodna sinusna modulacija</a:t>
            </a:r>
            <a:endParaRPr lang="en-US" dirty="0" smtClean="0">
              <a:solidFill>
                <a:srgbClr val="356897"/>
              </a:solidFill>
            </a:endParaRPr>
          </a:p>
        </p:txBody>
      </p:sp>
      <p:sp>
        <p:nvSpPr>
          <p:cNvPr id="43013" name="TextBox 4"/>
          <p:cNvSpPr txBox="1">
            <a:spLocks noChangeArrowheads="1"/>
          </p:cNvSpPr>
          <p:nvPr/>
        </p:nvSpPr>
        <p:spPr bwMode="auto">
          <a:xfrm>
            <a:off x="468313" y="4868863"/>
            <a:ext cx="390525" cy="307975"/>
          </a:xfrm>
          <a:prstGeom prst="rect">
            <a:avLst/>
          </a:prstGeom>
          <a:noFill/>
          <a:ln w="9525">
            <a:noFill/>
            <a:miter lim="800000"/>
            <a:headEnd/>
            <a:tailEnd/>
          </a:ln>
        </p:spPr>
        <p:txBody>
          <a:bodyPr wrap="none">
            <a:spAutoFit/>
          </a:bodyPr>
          <a:lstStyle/>
          <a:p>
            <a:r>
              <a:rPr lang="en-US" sz="1400" b="1" dirty="0">
                <a:cs typeface="Arial" charset="0"/>
              </a:rPr>
              <a:t>S</a:t>
            </a:r>
            <a:r>
              <a:rPr lang="en-US" sz="1400" b="1" baseline="-25000" dirty="0">
                <a:cs typeface="Arial" charset="0"/>
              </a:rPr>
              <a:t>A</a:t>
            </a:r>
          </a:p>
        </p:txBody>
      </p:sp>
      <p:sp>
        <p:nvSpPr>
          <p:cNvPr id="43014" name="TextBox 5"/>
          <p:cNvSpPr txBox="1">
            <a:spLocks noChangeArrowheads="1"/>
          </p:cNvSpPr>
          <p:nvPr/>
        </p:nvSpPr>
        <p:spPr bwMode="auto">
          <a:xfrm>
            <a:off x="1416050" y="4089400"/>
            <a:ext cx="1403350" cy="307975"/>
          </a:xfrm>
          <a:prstGeom prst="rect">
            <a:avLst/>
          </a:prstGeom>
          <a:solidFill>
            <a:schemeClr val="bg1"/>
          </a:solidFill>
          <a:ln w="9525">
            <a:noFill/>
            <a:miter lim="800000"/>
            <a:headEnd/>
            <a:tailEnd/>
          </a:ln>
        </p:spPr>
        <p:txBody>
          <a:bodyPr wrap="square">
            <a:spAutoFit/>
          </a:bodyPr>
          <a:lstStyle/>
          <a:p>
            <a:r>
              <a:rPr lang="en-US" sz="1400" b="1" dirty="0">
                <a:cs typeface="Arial" charset="0"/>
              </a:rPr>
              <a:t>S</a:t>
            </a:r>
            <a:r>
              <a:rPr lang="sr-Latn-CS" sz="1400" b="1" baseline="-25000" dirty="0">
                <a:cs typeface="Arial" charset="0"/>
              </a:rPr>
              <a:t>A</a:t>
            </a:r>
            <a:r>
              <a:rPr lang="en-US" sz="1400" b="1" baseline="-25000" dirty="0">
                <a:cs typeface="Arial" charset="0"/>
              </a:rPr>
              <a:t>t</a:t>
            </a:r>
            <a:r>
              <a:rPr lang="en-US" sz="1400" b="1" dirty="0">
                <a:cs typeface="Arial" charset="0"/>
              </a:rPr>
              <a:t> </a:t>
            </a:r>
            <a:r>
              <a:rPr lang="en-US" sz="1400" dirty="0" err="1">
                <a:cs typeface="Arial" charset="0"/>
              </a:rPr>
              <a:t>uklju</a:t>
            </a:r>
            <a:r>
              <a:rPr lang="sr-Latn-CS" sz="1400" dirty="0">
                <a:cs typeface="Arial" charset="0"/>
              </a:rPr>
              <a:t>čen</a:t>
            </a:r>
            <a:endParaRPr lang="en-US" sz="1400" baseline="-25000" dirty="0">
              <a:cs typeface="Arial" charset="0"/>
            </a:endParaRPr>
          </a:p>
        </p:txBody>
      </p:sp>
      <p:cxnSp>
        <p:nvCxnSpPr>
          <p:cNvPr id="43015" name="Straight Arrow Connector 7"/>
          <p:cNvCxnSpPr>
            <a:cxnSpLocks noChangeShapeType="1"/>
          </p:cNvCxnSpPr>
          <p:nvPr/>
        </p:nvCxnSpPr>
        <p:spPr bwMode="auto">
          <a:xfrm flipH="1">
            <a:off x="1258888" y="4286250"/>
            <a:ext cx="227012" cy="150813"/>
          </a:xfrm>
          <a:prstGeom prst="straightConnector1">
            <a:avLst/>
          </a:prstGeom>
          <a:noFill/>
          <a:ln w="22225" algn="ctr">
            <a:solidFill>
              <a:srgbClr val="333399"/>
            </a:solidFill>
            <a:round/>
            <a:headEnd type="none" w="sm" len="sm"/>
            <a:tailEnd type="arrow" w="med" len="med"/>
          </a:ln>
        </p:spPr>
      </p:cxnSp>
      <p:sp>
        <p:nvSpPr>
          <p:cNvPr id="43016" name="Rectangle 10"/>
          <p:cNvSpPr>
            <a:spLocks noChangeArrowheads="1"/>
          </p:cNvSpPr>
          <p:nvPr/>
        </p:nvSpPr>
        <p:spPr bwMode="auto">
          <a:xfrm>
            <a:off x="8748713" y="4292600"/>
            <a:ext cx="144462" cy="215900"/>
          </a:xfrm>
          <a:prstGeom prst="rect">
            <a:avLst/>
          </a:prstGeom>
          <a:solidFill>
            <a:schemeClr val="bg1"/>
          </a:solidFill>
          <a:ln w="25400" algn="ctr">
            <a:noFill/>
            <a:round/>
            <a:headEnd type="none" w="sm" len="sm"/>
            <a:tailEnd type="none" w="sm" len="sm"/>
          </a:ln>
        </p:spPr>
        <p:txBody>
          <a:bodyPr>
            <a:spAutoFit/>
          </a:bodyPr>
          <a:lstStyle/>
          <a:p>
            <a:endParaRPr lang="en-US"/>
          </a:p>
        </p:txBody>
      </p:sp>
      <p:sp>
        <p:nvSpPr>
          <p:cNvPr id="43017" name="Rectangle 11"/>
          <p:cNvSpPr>
            <a:spLocks noChangeArrowheads="1"/>
          </p:cNvSpPr>
          <p:nvPr/>
        </p:nvSpPr>
        <p:spPr bwMode="auto">
          <a:xfrm>
            <a:off x="539750" y="1412875"/>
            <a:ext cx="360363" cy="369888"/>
          </a:xfrm>
          <a:prstGeom prst="rect">
            <a:avLst/>
          </a:prstGeom>
          <a:solidFill>
            <a:schemeClr val="bg1"/>
          </a:solidFill>
          <a:ln w="25400" algn="ctr">
            <a:noFill/>
            <a:round/>
            <a:headEnd type="none" w="sm" len="sm"/>
            <a:tailEnd type="none" w="sm" len="sm"/>
          </a:ln>
        </p:spPr>
        <p:txBody>
          <a:bodyPr>
            <a:spAutoFit/>
          </a:bodyPr>
          <a:lstStyle/>
          <a:p>
            <a:endParaRPr lang="en-US"/>
          </a:p>
        </p:txBody>
      </p:sp>
      <p:sp>
        <p:nvSpPr>
          <p:cNvPr id="10" name="TextBox 4"/>
          <p:cNvSpPr txBox="1">
            <a:spLocks noChangeArrowheads="1"/>
          </p:cNvSpPr>
          <p:nvPr/>
        </p:nvSpPr>
        <p:spPr bwMode="auto">
          <a:xfrm>
            <a:off x="2209800" y="2057400"/>
            <a:ext cx="2819400" cy="307777"/>
          </a:xfrm>
          <a:prstGeom prst="rect">
            <a:avLst/>
          </a:prstGeom>
          <a:solidFill>
            <a:schemeClr val="bg1"/>
          </a:solidFill>
          <a:ln w="12700">
            <a:solidFill>
              <a:srgbClr val="FF0000"/>
            </a:solidFill>
            <a:miter lim="800000"/>
            <a:headEnd/>
            <a:tailEnd/>
          </a:ln>
        </p:spPr>
        <p:txBody>
          <a:bodyPr wrap="square">
            <a:spAutoFit/>
          </a:bodyPr>
          <a:lstStyle/>
          <a:p>
            <a:r>
              <a:rPr lang="sr-Latn-CS" sz="1400" b="1" dirty="0" smtClean="0">
                <a:solidFill>
                  <a:srgbClr val="FF0000"/>
                </a:solidFill>
                <a:cs typeface="Arial" charset="0"/>
              </a:rPr>
              <a:t>Referentna sinusoida (50Hz)</a:t>
            </a:r>
            <a:endParaRPr lang="en-US" sz="1400" b="1" baseline="-25000" dirty="0">
              <a:solidFill>
                <a:srgbClr val="FF0000"/>
              </a:solidFill>
              <a:cs typeface="Arial" charset="0"/>
            </a:endParaRPr>
          </a:p>
        </p:txBody>
      </p:sp>
      <p:sp>
        <p:nvSpPr>
          <p:cNvPr id="11" name="TextBox 4"/>
          <p:cNvSpPr txBox="1">
            <a:spLocks noChangeArrowheads="1"/>
          </p:cNvSpPr>
          <p:nvPr/>
        </p:nvSpPr>
        <p:spPr bwMode="auto">
          <a:xfrm>
            <a:off x="3048000" y="2590800"/>
            <a:ext cx="1750800" cy="307777"/>
          </a:xfrm>
          <a:prstGeom prst="rect">
            <a:avLst/>
          </a:prstGeom>
          <a:solidFill>
            <a:schemeClr val="bg1"/>
          </a:solidFill>
          <a:ln w="12700">
            <a:solidFill>
              <a:srgbClr val="31A907"/>
            </a:solidFill>
            <a:miter lim="800000"/>
            <a:headEnd/>
            <a:tailEnd/>
          </a:ln>
        </p:spPr>
        <p:txBody>
          <a:bodyPr wrap="none" lIns="91440">
            <a:spAutoFit/>
          </a:bodyPr>
          <a:lstStyle/>
          <a:p>
            <a:r>
              <a:rPr lang="sr-Latn-CS" sz="1400" b="1" dirty="0" smtClean="0">
                <a:solidFill>
                  <a:srgbClr val="31A907"/>
                </a:solidFill>
                <a:cs typeface="Arial" charset="0"/>
              </a:rPr>
              <a:t>Nosilac (1,65kHz)</a:t>
            </a:r>
            <a:endParaRPr lang="en-US" sz="1400" b="1" baseline="-25000" dirty="0">
              <a:solidFill>
                <a:srgbClr val="31A907"/>
              </a:solidFill>
              <a:cs typeface="Arial" charset="0"/>
            </a:endParaRPr>
          </a:p>
        </p:txBody>
      </p:sp>
      <p:cxnSp>
        <p:nvCxnSpPr>
          <p:cNvPr id="13" name="Straight Arrow Connector 12"/>
          <p:cNvCxnSpPr>
            <a:stCxn id="10" idx="1"/>
          </p:cNvCxnSpPr>
          <p:nvPr/>
        </p:nvCxnSpPr>
        <p:spPr>
          <a:xfrm rot="10800000" flipV="1">
            <a:off x="1554480" y="2211288"/>
            <a:ext cx="655320" cy="714789"/>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2514600" y="2743200"/>
            <a:ext cx="533400" cy="228600"/>
          </a:xfrm>
          <a:prstGeom prst="straightConnector1">
            <a:avLst/>
          </a:prstGeom>
          <a:ln w="12700">
            <a:solidFill>
              <a:srgbClr val="31A907"/>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334294" y="58666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05694" y="58666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409696" y="5943600"/>
            <a:ext cx="228600" cy="1588"/>
          </a:xfrm>
          <a:prstGeom prst="straightConnector1">
            <a:avLst/>
          </a:prstGeom>
          <a:ln>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24" name="TextBox 5"/>
          <p:cNvSpPr txBox="1">
            <a:spLocks noChangeArrowheads="1"/>
          </p:cNvSpPr>
          <p:nvPr/>
        </p:nvSpPr>
        <p:spPr bwMode="auto">
          <a:xfrm>
            <a:off x="1676400" y="5791200"/>
            <a:ext cx="1524000" cy="307777"/>
          </a:xfrm>
          <a:prstGeom prst="rect">
            <a:avLst/>
          </a:prstGeom>
          <a:noFill/>
          <a:ln w="9525">
            <a:noFill/>
            <a:miter lim="800000"/>
            <a:headEnd/>
            <a:tailEnd/>
          </a:ln>
        </p:spPr>
        <p:txBody>
          <a:bodyPr wrap="square">
            <a:spAutoFit/>
          </a:bodyPr>
          <a:lstStyle/>
          <a:p>
            <a:r>
              <a:rPr lang="sr-Latn-CS" sz="1400" b="1" i="1" dirty="0" smtClean="0">
                <a:cs typeface="Arial" charset="0"/>
              </a:rPr>
              <a:t>T</a:t>
            </a:r>
            <a:r>
              <a:rPr lang="sr-Latn-CS" sz="1400" b="1" i="1" baseline="-25000" dirty="0" smtClean="0">
                <a:cs typeface="Arial" charset="0"/>
              </a:rPr>
              <a:t>PWM </a:t>
            </a:r>
            <a:r>
              <a:rPr lang="sr-Latn-CS" sz="1400" b="1" dirty="0" smtClean="0">
                <a:cs typeface="Arial" charset="0"/>
              </a:rPr>
              <a:t>=</a:t>
            </a:r>
            <a:r>
              <a:rPr lang="sr-Latn-CS" sz="800" b="1" dirty="0" smtClean="0">
                <a:cs typeface="Arial" charset="0"/>
              </a:rPr>
              <a:t> </a:t>
            </a:r>
            <a:r>
              <a:rPr lang="sr-Latn-CS" sz="1400" dirty="0" smtClean="0">
                <a:cs typeface="Arial" charset="0"/>
              </a:rPr>
              <a:t>0,6</a:t>
            </a:r>
            <a:r>
              <a:rPr lang="sr-Latn-CS" sz="1400" dirty="0" smtClean="0">
                <a:cs typeface="Arial" charset="0"/>
                <a:sym typeface="Symbol"/>
              </a:rPr>
              <a:t>m</a:t>
            </a:r>
            <a:r>
              <a:rPr lang="sr-Latn-CS" sz="1400" dirty="0" smtClean="0">
                <a:cs typeface="Arial" charset="0"/>
              </a:rPr>
              <a:t>s</a:t>
            </a:r>
            <a:r>
              <a:rPr lang="sr-Latn-CS" sz="800" b="1" dirty="0" smtClean="0">
                <a:cs typeface="Arial" charset="0"/>
              </a:rPr>
              <a:t> </a:t>
            </a:r>
            <a:r>
              <a:rPr lang="sr-Latn-CS" sz="1400" b="1" dirty="0" smtClean="0">
                <a:cs typeface="Arial" charset="0"/>
              </a:rPr>
              <a:t>=</a:t>
            </a:r>
            <a:endParaRPr lang="en-US" sz="1400" baseline="-25000" dirty="0">
              <a:cs typeface="Arial" charset="0"/>
            </a:endParaRPr>
          </a:p>
        </p:txBody>
      </p:sp>
      <p:cxnSp>
        <p:nvCxnSpPr>
          <p:cNvPr id="26" name="Straight Connector 25"/>
          <p:cNvCxnSpPr/>
          <p:nvPr/>
        </p:nvCxnSpPr>
        <p:spPr>
          <a:xfrm flipV="1">
            <a:off x="3048001" y="5953125"/>
            <a:ext cx="685799" cy="1"/>
          </a:xfrm>
          <a:prstGeom prst="line">
            <a:avLst/>
          </a:prstGeom>
          <a:ln w="12700">
            <a:solidFill>
              <a:srgbClr val="0033CC"/>
            </a:solidFill>
          </a:ln>
        </p:spPr>
        <p:style>
          <a:lnRef idx="1">
            <a:schemeClr val="accent1"/>
          </a:lnRef>
          <a:fillRef idx="0">
            <a:schemeClr val="accent1"/>
          </a:fillRef>
          <a:effectRef idx="0">
            <a:schemeClr val="accent1"/>
          </a:effectRef>
          <a:fontRef idx="minor">
            <a:schemeClr val="tx1"/>
          </a:fontRef>
        </p:style>
      </p:cxnSp>
      <p:sp>
        <p:nvSpPr>
          <p:cNvPr id="27" name="TextBox 5"/>
          <p:cNvSpPr txBox="1">
            <a:spLocks noChangeArrowheads="1"/>
          </p:cNvSpPr>
          <p:nvPr/>
        </p:nvSpPr>
        <p:spPr bwMode="auto">
          <a:xfrm>
            <a:off x="3200400" y="5707062"/>
            <a:ext cx="304800" cy="307975"/>
          </a:xfrm>
          <a:prstGeom prst="rect">
            <a:avLst/>
          </a:prstGeom>
          <a:noFill/>
          <a:ln w="9525">
            <a:noFill/>
            <a:miter lim="800000"/>
            <a:headEnd/>
            <a:tailEnd/>
          </a:ln>
        </p:spPr>
        <p:txBody>
          <a:bodyPr wrap="square">
            <a:spAutoFit/>
          </a:bodyPr>
          <a:lstStyle/>
          <a:p>
            <a:r>
              <a:rPr lang="sr-Latn-CS" sz="1400" dirty="0" smtClean="0">
                <a:cs typeface="Arial" charset="0"/>
              </a:rPr>
              <a:t>1</a:t>
            </a:r>
            <a:endParaRPr lang="en-US" sz="1400" baseline="-25000" dirty="0">
              <a:cs typeface="Arial" charset="0"/>
            </a:endParaRPr>
          </a:p>
        </p:txBody>
      </p:sp>
      <p:cxnSp>
        <p:nvCxnSpPr>
          <p:cNvPr id="32" name="Straight Connector 31"/>
          <p:cNvCxnSpPr/>
          <p:nvPr/>
        </p:nvCxnSpPr>
        <p:spPr>
          <a:xfrm rot="5400000" flipH="1" flipV="1">
            <a:off x="559592" y="1931196"/>
            <a:ext cx="1624806" cy="790"/>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7810500" y="1866900"/>
            <a:ext cx="1752600"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371600" y="1219200"/>
            <a:ext cx="7315200" cy="1588"/>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Box 4"/>
          <p:cNvSpPr txBox="1">
            <a:spLocks noChangeArrowheads="1"/>
          </p:cNvSpPr>
          <p:nvPr/>
        </p:nvSpPr>
        <p:spPr bwMode="auto">
          <a:xfrm>
            <a:off x="4343400" y="952500"/>
            <a:ext cx="708848" cy="307777"/>
          </a:xfrm>
          <a:prstGeom prst="rect">
            <a:avLst/>
          </a:prstGeom>
          <a:noFill/>
          <a:ln w="9525">
            <a:noFill/>
            <a:miter lim="800000"/>
            <a:headEnd/>
            <a:tailEnd/>
          </a:ln>
        </p:spPr>
        <p:txBody>
          <a:bodyPr wrap="none">
            <a:spAutoFit/>
          </a:bodyPr>
          <a:lstStyle/>
          <a:p>
            <a:r>
              <a:rPr lang="sr-Latn-CS" sz="1400" dirty="0" smtClean="0">
                <a:cs typeface="Arial" charset="0"/>
              </a:rPr>
              <a:t>20 ms</a:t>
            </a:r>
            <a:endParaRPr lang="en-US" sz="1400" baseline="-25000" dirty="0">
              <a:cs typeface="Arial" charset="0"/>
            </a:endParaRPr>
          </a:p>
        </p:txBody>
      </p:sp>
      <p:cxnSp>
        <p:nvCxnSpPr>
          <p:cNvPr id="41" name="Straight Connector 40"/>
          <p:cNvCxnSpPr/>
          <p:nvPr/>
        </p:nvCxnSpPr>
        <p:spPr>
          <a:xfrm rot="5400000">
            <a:off x="4829969" y="58666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4715673" y="5866606"/>
            <a:ext cx="609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5"/>
          <p:cNvSpPr txBox="1">
            <a:spLocks noChangeArrowheads="1"/>
          </p:cNvSpPr>
          <p:nvPr/>
        </p:nvSpPr>
        <p:spPr bwMode="auto">
          <a:xfrm>
            <a:off x="5200654" y="5724525"/>
            <a:ext cx="1524000" cy="369332"/>
          </a:xfrm>
          <a:prstGeom prst="rect">
            <a:avLst/>
          </a:prstGeom>
          <a:noFill/>
          <a:ln w="9525">
            <a:noFill/>
            <a:miter lim="800000"/>
            <a:headEnd/>
            <a:tailEnd/>
          </a:ln>
        </p:spPr>
        <p:txBody>
          <a:bodyPr wrap="square">
            <a:spAutoFit/>
          </a:bodyPr>
          <a:lstStyle/>
          <a:p>
            <a:r>
              <a:rPr lang="sr-Latn-CS" sz="1400" b="1" i="1" dirty="0" smtClean="0">
                <a:cs typeface="Arial" charset="0"/>
                <a:sym typeface="Symbol"/>
              </a:rPr>
              <a:t></a:t>
            </a:r>
            <a:r>
              <a:rPr lang="sr-Latn-CS" b="1" i="1" dirty="0" smtClean="0">
                <a:cs typeface="Arial" charset="0"/>
                <a:sym typeface="Symbol"/>
              </a:rPr>
              <a:t></a:t>
            </a:r>
            <a:r>
              <a:rPr lang="sr-Latn-CS" sz="1400" b="1" i="1" baseline="-25000" dirty="0" smtClean="0">
                <a:cs typeface="Arial" charset="0"/>
              </a:rPr>
              <a:t> </a:t>
            </a:r>
            <a:r>
              <a:rPr lang="sr-Latn-CS" sz="800" b="1" i="1" dirty="0" smtClean="0">
                <a:cs typeface="Arial" charset="0"/>
              </a:rPr>
              <a:t> </a:t>
            </a:r>
            <a:r>
              <a:rPr lang="sr-Latn-CS" sz="1400" b="1" dirty="0" smtClean="0">
                <a:cs typeface="Arial" charset="0"/>
                <a:sym typeface="Symbol"/>
              </a:rPr>
              <a:t></a:t>
            </a:r>
            <a:r>
              <a:rPr lang="sr-Latn-CS" sz="800" b="1" dirty="0" smtClean="0">
                <a:cs typeface="Arial" charset="0"/>
              </a:rPr>
              <a:t> </a:t>
            </a:r>
            <a:r>
              <a:rPr lang="sr-Latn-CS" sz="1400" dirty="0" smtClean="0">
                <a:cs typeface="Arial" charset="0"/>
              </a:rPr>
              <a:t>50%</a:t>
            </a:r>
            <a:endParaRPr lang="en-US" sz="1400" baseline="-25000" dirty="0">
              <a:cs typeface="Arial" charset="0"/>
            </a:endParaRPr>
          </a:p>
        </p:txBody>
      </p:sp>
      <p:cxnSp>
        <p:nvCxnSpPr>
          <p:cNvPr id="45" name="Straight Arrow Connector 44"/>
          <p:cNvCxnSpPr/>
          <p:nvPr/>
        </p:nvCxnSpPr>
        <p:spPr>
          <a:xfrm>
            <a:off x="5124450" y="5943600"/>
            <a:ext cx="228600" cy="1588"/>
          </a:xfrm>
          <a:prstGeom prst="straightConnector1">
            <a:avLst/>
          </a:prstGeom>
          <a:ln>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5943600"/>
            <a:ext cx="228600" cy="1588"/>
          </a:xfrm>
          <a:prstGeom prst="straightConnector1">
            <a:avLst/>
          </a:prstGeom>
          <a:ln>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457200" y="2133600"/>
            <a:ext cx="504825"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p:cNvCxnSpPr/>
          <p:nvPr/>
        </p:nvCxnSpPr>
        <p:spPr>
          <a:xfrm rot="5400000" flipH="1" flipV="1">
            <a:off x="6257925" y="2133600"/>
            <a:ext cx="1219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TextBox 4"/>
          <p:cNvSpPr txBox="1">
            <a:spLocks noChangeArrowheads="1"/>
          </p:cNvSpPr>
          <p:nvPr/>
        </p:nvSpPr>
        <p:spPr bwMode="auto">
          <a:xfrm>
            <a:off x="6524625" y="1952625"/>
            <a:ext cx="307777" cy="385683"/>
          </a:xfrm>
          <a:prstGeom prst="rect">
            <a:avLst/>
          </a:prstGeom>
          <a:solidFill>
            <a:schemeClr val="bg1"/>
          </a:solidFill>
          <a:ln w="9525">
            <a:noFill/>
            <a:miter lim="800000"/>
            <a:headEnd/>
            <a:tailEnd/>
          </a:ln>
        </p:spPr>
        <p:txBody>
          <a:bodyPr vert="vert270" wrap="none" lIns="0" tIns="45720" rIns="0" bIns="45720">
            <a:spAutoFit/>
          </a:bodyPr>
          <a:lstStyle/>
          <a:p>
            <a:r>
              <a:rPr lang="sr-Latn-CS" sz="2000" b="1" i="1" dirty="0" smtClean="0">
                <a:solidFill>
                  <a:schemeClr val="tx1"/>
                </a:solidFill>
                <a:cs typeface="Arial" charset="0"/>
              </a:rPr>
              <a:t>m</a:t>
            </a:r>
            <a:r>
              <a:rPr lang="sr-Latn-CS" sz="2000" b="1" i="1" baseline="-25000" dirty="0" smtClean="0">
                <a:solidFill>
                  <a:schemeClr val="tx1"/>
                </a:solidFill>
                <a:cs typeface="Arial" charset="0"/>
              </a:rPr>
              <a:t>a</a:t>
            </a:r>
            <a:endParaRPr lang="en-US" sz="2000" b="1" i="1" baseline="-25000" dirty="0">
              <a:solidFill>
                <a:schemeClr val="tx1"/>
              </a:solidFill>
              <a:cs typeface="Arial" charset="0"/>
            </a:endParaRPr>
          </a:p>
        </p:txBody>
      </p:sp>
      <p:sp>
        <p:nvSpPr>
          <p:cNvPr id="33" name="Left Arrow 32">
            <a:hlinkClick r:id="rId4" action="ppaction://hlinksldjump"/>
          </p:cNvPr>
          <p:cNvSpPr/>
          <p:nvPr/>
        </p:nvSpPr>
        <p:spPr>
          <a:xfrm>
            <a:off x="228600" y="6324600"/>
            <a:ext cx="381000" cy="22860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14340" name="Slide Number Placeholder 5"/>
          <p:cNvSpPr>
            <a:spLocks noGrp="1"/>
          </p:cNvSpPr>
          <p:nvPr>
            <p:ph type="sldNum" sz="quarter" idx="12"/>
          </p:nvPr>
        </p:nvSpPr>
        <p:spPr>
          <a:noFill/>
        </p:spPr>
        <p:txBody>
          <a:bodyPr/>
          <a:lstStyle/>
          <a:p>
            <a:fld id="{B8418085-2474-412F-A7F6-614B2D246C4E}" type="slidenum">
              <a:rPr lang="en-US" smtClean="0"/>
              <a:pPr/>
              <a:t>34</a:t>
            </a:fld>
            <a:endParaRPr lang="en-US" smtClean="0"/>
          </a:p>
        </p:txBody>
      </p:sp>
      <p:sp>
        <p:nvSpPr>
          <p:cNvPr id="14341" name="Rectangle 2"/>
          <p:cNvSpPr>
            <a:spLocks noGrp="1" noChangeArrowheads="1"/>
          </p:cNvSpPr>
          <p:nvPr>
            <p:ph type="title"/>
          </p:nvPr>
        </p:nvSpPr>
        <p:spPr>
          <a:xfrm>
            <a:off x="457200" y="0"/>
            <a:ext cx="8229600" cy="1143000"/>
          </a:xfrm>
        </p:spPr>
        <p:txBody>
          <a:bodyPr/>
          <a:lstStyle/>
          <a:p>
            <a:pPr eaLnBrk="1" hangingPunct="1"/>
            <a:r>
              <a:rPr lang="sr-Latn-CS" dirty="0" smtClean="0"/>
              <a:t>Furijeova analiza</a:t>
            </a:r>
            <a:endParaRPr lang="en-US" dirty="0" smtClean="0"/>
          </a:p>
        </p:txBody>
      </p:sp>
      <p:sp>
        <p:nvSpPr>
          <p:cNvPr id="14342" name="Rectangle 3"/>
          <p:cNvSpPr>
            <a:spLocks noGrp="1" noChangeArrowheads="1"/>
          </p:cNvSpPr>
          <p:nvPr>
            <p:ph type="body" idx="1"/>
          </p:nvPr>
        </p:nvSpPr>
        <p:spPr/>
        <p:txBody>
          <a:bodyPr/>
          <a:lstStyle/>
          <a:p>
            <a:pPr eaLnBrk="1" hangingPunct="1"/>
            <a:r>
              <a:rPr lang="sr-Latn-CS" dirty="0" smtClean="0">
                <a:latin typeface="Comic Sans MS" pitchFamily="66" charset="0"/>
              </a:rPr>
              <a:t>Svaki </a:t>
            </a:r>
            <a:r>
              <a:rPr lang="sr-Latn-CS" b="1" u="sng" dirty="0" smtClean="0">
                <a:latin typeface="Comic Sans MS" pitchFamily="66" charset="0"/>
              </a:rPr>
              <a:t>periodični</a:t>
            </a:r>
            <a:r>
              <a:rPr lang="sr-Latn-CS" dirty="0" smtClean="0">
                <a:latin typeface="Comic Sans MS" pitchFamily="66" charset="0"/>
              </a:rPr>
              <a:t> signal (periode </a:t>
            </a:r>
            <a:r>
              <a:rPr lang="sr-Latn-CS" b="1" i="1" dirty="0" smtClean="0">
                <a:solidFill>
                  <a:srgbClr val="CC3300"/>
                </a:solidFill>
                <a:latin typeface="Comic Sans MS" pitchFamily="66" charset="0"/>
              </a:rPr>
              <a:t>T </a:t>
            </a:r>
            <a:r>
              <a:rPr lang="sr-Latn-CS" dirty="0" smtClean="0">
                <a:latin typeface="Comic Sans MS" pitchFamily="66" charset="0"/>
              </a:rPr>
              <a:t>) se može predstaviti kao zbir signala sinusnog oblika:</a:t>
            </a:r>
          </a:p>
          <a:p>
            <a:pPr lvl="1" eaLnBrk="1" hangingPunct="1"/>
            <a:r>
              <a:rPr lang="sr-Latn-CS" dirty="0" smtClean="0">
                <a:latin typeface="Comic Sans MS" pitchFamily="66" charset="0"/>
              </a:rPr>
              <a:t>Jednosmerna komponenta učestanosti </a:t>
            </a:r>
            <a:r>
              <a:rPr lang="sr-Latn-CS" b="1" dirty="0" smtClean="0">
                <a:solidFill>
                  <a:srgbClr val="C00000"/>
                </a:solidFill>
                <a:latin typeface="Comic Sans MS" pitchFamily="66" charset="0"/>
              </a:rPr>
              <a:t>0</a:t>
            </a:r>
          </a:p>
          <a:p>
            <a:pPr lvl="1" eaLnBrk="1" hangingPunct="1"/>
            <a:r>
              <a:rPr lang="sr-Latn-CS" dirty="0" smtClean="0">
                <a:latin typeface="Comic Sans MS" pitchFamily="66" charset="0"/>
              </a:rPr>
              <a:t>Sinusoida osnovne učestanosti </a:t>
            </a:r>
            <a:r>
              <a:rPr lang="sr-Latn-CS" b="1" i="1" dirty="0" smtClean="0">
                <a:solidFill>
                  <a:srgbClr val="CC3300"/>
                </a:solidFill>
                <a:latin typeface="Comic Sans MS" pitchFamily="66" charset="0"/>
                <a:sym typeface="Symbol" pitchFamily="18" charset="2"/>
              </a:rPr>
              <a:t>f=1/T</a:t>
            </a:r>
            <a:endParaRPr lang="sr-Latn-CS" b="1" dirty="0" smtClean="0">
              <a:latin typeface="Comic Sans MS" pitchFamily="66" charset="0"/>
            </a:endParaRPr>
          </a:p>
          <a:p>
            <a:pPr lvl="1" eaLnBrk="1" hangingPunct="1"/>
            <a:r>
              <a:rPr lang="sr-Latn-CS" dirty="0" smtClean="0">
                <a:latin typeface="Comic Sans MS" pitchFamily="66" charset="0"/>
              </a:rPr>
              <a:t>Harmonici učestanosti </a:t>
            </a:r>
            <a:r>
              <a:rPr lang="sr-Latn-CS" b="1" i="1" dirty="0" smtClean="0">
                <a:solidFill>
                  <a:srgbClr val="CC3300"/>
                </a:solidFill>
                <a:latin typeface="Comic Sans MS" pitchFamily="66" charset="0"/>
              </a:rPr>
              <a:t>k</a:t>
            </a:r>
            <a:r>
              <a:rPr lang="el-GR" sz="1800" b="1" i="1" dirty="0" smtClean="0">
                <a:solidFill>
                  <a:srgbClr val="CC3300"/>
                </a:solidFill>
                <a:latin typeface="Comic Sans MS" pitchFamily="66" charset="0"/>
              </a:rPr>
              <a:t>·</a:t>
            </a:r>
            <a:r>
              <a:rPr lang="sr-Latn-CS" b="1" i="1" dirty="0" smtClean="0">
                <a:solidFill>
                  <a:srgbClr val="CC3300"/>
                </a:solidFill>
                <a:latin typeface="Comic Sans MS" pitchFamily="66" charset="0"/>
                <a:sym typeface="Symbol" pitchFamily="18" charset="2"/>
              </a:rPr>
              <a:t>f</a:t>
            </a:r>
          </a:p>
          <a:p>
            <a:pPr lvl="1" eaLnBrk="1" hangingPunct="1">
              <a:buFontTx/>
              <a:buNone/>
            </a:pPr>
            <a:endParaRPr lang="en-US" sz="3200" i="1" dirty="0" smtClean="0">
              <a:solidFill>
                <a:schemeClr val="tx1"/>
              </a:solidFill>
              <a:latin typeface="Comic Sans MS" pitchFamily="66" charset="0"/>
              <a:sym typeface="Symbol" pitchFamily="18" charset="2"/>
            </a:endParaRPr>
          </a:p>
        </p:txBody>
      </p:sp>
    </p:spTree>
    <p:extLst>
      <p:ext uri="{BB962C8B-B14F-4D97-AF65-F5344CB8AC3E}">
        <p14:creationId xmlns="" xmlns:p14="http://schemas.microsoft.com/office/powerpoint/2010/main" val="14793260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a:srcRect/>
          <a:stretch>
            <a:fillRect/>
          </a:stretch>
        </p:blipFill>
        <p:spPr bwMode="auto">
          <a:xfrm>
            <a:off x="304800" y="533400"/>
            <a:ext cx="5229225" cy="2895600"/>
          </a:xfrm>
          <a:prstGeom prst="rect">
            <a:avLst/>
          </a:prstGeom>
          <a:noFill/>
          <a:ln w="9525">
            <a:noFill/>
            <a:miter lim="800000"/>
            <a:headEnd/>
            <a:tailEnd/>
          </a:ln>
          <a:effectLst/>
        </p:spPr>
      </p:pic>
      <p:grpSp>
        <p:nvGrpSpPr>
          <p:cNvPr id="27" name="Group 26"/>
          <p:cNvGrpSpPr/>
          <p:nvPr/>
        </p:nvGrpSpPr>
        <p:grpSpPr>
          <a:xfrm>
            <a:off x="1066800" y="1676400"/>
            <a:ext cx="4038600" cy="692150"/>
            <a:chOff x="1066800" y="1676400"/>
            <a:chExt cx="4343400" cy="692150"/>
          </a:xfrm>
        </p:grpSpPr>
        <p:grpSp>
          <p:nvGrpSpPr>
            <p:cNvPr id="21" name="Group 20"/>
            <p:cNvGrpSpPr/>
            <p:nvPr/>
          </p:nvGrpSpPr>
          <p:grpSpPr>
            <a:xfrm>
              <a:off x="1066800" y="1676400"/>
              <a:ext cx="2184400" cy="692150"/>
              <a:chOff x="2463800" y="3276600"/>
              <a:chExt cx="4394200" cy="539750"/>
            </a:xfrm>
          </p:grpSpPr>
          <p:pic>
            <p:nvPicPr>
              <p:cNvPr id="22" name="Picture 1" descr="D:\POGONI\SLIKE Razne\sinus.pn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5">
                    <a:tint val="45000"/>
                    <a:satMod val="400000"/>
                  </a:schemeClr>
                </a:duotone>
              </a:blip>
              <a:srcRect/>
              <a:stretch>
                <a:fillRect/>
              </a:stretch>
            </p:blipFill>
            <p:spPr bwMode="auto">
              <a:xfrm>
                <a:off x="2463800" y="3282950"/>
                <a:ext cx="2209800" cy="533400"/>
              </a:xfrm>
              <a:prstGeom prst="rect">
                <a:avLst/>
              </a:prstGeom>
              <a:noFill/>
            </p:spPr>
          </p:pic>
          <p:pic>
            <p:nvPicPr>
              <p:cNvPr id="23" name="Picture 1" descr="D:\POGONI\SLIKE Razne\sinus.pn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5">
                    <a:tint val="45000"/>
                    <a:satMod val="400000"/>
                  </a:schemeClr>
                </a:duotone>
              </a:blip>
              <a:srcRect/>
              <a:stretch>
                <a:fillRect/>
              </a:stretch>
            </p:blipFill>
            <p:spPr bwMode="auto">
              <a:xfrm>
                <a:off x="4648200" y="3276600"/>
                <a:ext cx="2209800" cy="533400"/>
              </a:xfrm>
              <a:prstGeom prst="rect">
                <a:avLst/>
              </a:prstGeom>
              <a:noFill/>
            </p:spPr>
          </p:pic>
        </p:grpSp>
        <p:grpSp>
          <p:nvGrpSpPr>
            <p:cNvPr id="24" name="Group 23"/>
            <p:cNvGrpSpPr/>
            <p:nvPr/>
          </p:nvGrpSpPr>
          <p:grpSpPr>
            <a:xfrm>
              <a:off x="3225800" y="1676400"/>
              <a:ext cx="2184400" cy="692150"/>
              <a:chOff x="2463800" y="3276600"/>
              <a:chExt cx="4394200" cy="539750"/>
            </a:xfrm>
          </p:grpSpPr>
          <p:pic>
            <p:nvPicPr>
              <p:cNvPr id="25" name="Picture 1" descr="D:\POGONI\SLIKE Razne\sinus.pn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5">
                    <a:tint val="45000"/>
                    <a:satMod val="400000"/>
                  </a:schemeClr>
                </a:duotone>
              </a:blip>
              <a:srcRect/>
              <a:stretch>
                <a:fillRect/>
              </a:stretch>
            </p:blipFill>
            <p:spPr bwMode="auto">
              <a:xfrm>
                <a:off x="2463800" y="3282950"/>
                <a:ext cx="2209800" cy="533400"/>
              </a:xfrm>
              <a:prstGeom prst="rect">
                <a:avLst/>
              </a:prstGeom>
              <a:noFill/>
            </p:spPr>
          </p:pic>
          <p:pic>
            <p:nvPicPr>
              <p:cNvPr id="26" name="Picture 1" descr="D:\POGONI\SLIKE Razne\sinus.pn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5">
                    <a:tint val="45000"/>
                    <a:satMod val="400000"/>
                  </a:schemeClr>
                </a:duotone>
              </a:blip>
              <a:srcRect/>
              <a:stretch>
                <a:fillRect/>
              </a:stretch>
            </p:blipFill>
            <p:spPr bwMode="auto">
              <a:xfrm>
                <a:off x="4648200" y="3276600"/>
                <a:ext cx="2209800" cy="533400"/>
              </a:xfrm>
              <a:prstGeom prst="rect">
                <a:avLst/>
              </a:prstGeom>
              <a:noFill/>
            </p:spPr>
          </p:pic>
        </p:grpSp>
      </p:grpSp>
      <p:pic>
        <p:nvPicPr>
          <p:cNvPr id="18" name="Picture 3"/>
          <p:cNvPicPr>
            <a:picLocks noChangeAspect="1" noChangeArrowheads="1"/>
          </p:cNvPicPr>
          <p:nvPr/>
        </p:nvPicPr>
        <p:blipFill>
          <a:blip r:embed="rId5"/>
          <a:srcRect/>
          <a:stretch>
            <a:fillRect/>
          </a:stretch>
        </p:blipFill>
        <p:spPr bwMode="auto">
          <a:xfrm>
            <a:off x="323850" y="3581400"/>
            <a:ext cx="5314950" cy="2914650"/>
          </a:xfrm>
          <a:prstGeom prst="rect">
            <a:avLst/>
          </a:prstGeom>
          <a:noFill/>
          <a:ln w="9525">
            <a:noFill/>
            <a:miter lim="800000"/>
            <a:headEnd/>
            <a:tailEnd/>
          </a:ln>
          <a:effectLst/>
        </p:spPr>
      </p:pic>
      <p:sp>
        <p:nvSpPr>
          <p:cNvPr id="15362" name="Date Placeholder 3"/>
          <p:cNvSpPr txBox="1">
            <a:spLocks noGrp="1"/>
          </p:cNvSpPr>
          <p:nvPr/>
        </p:nvSpPr>
        <p:spPr bwMode="auto">
          <a:xfrm>
            <a:off x="685800" y="6400800"/>
            <a:ext cx="1905000" cy="304800"/>
          </a:xfrm>
          <a:prstGeom prst="rect">
            <a:avLst/>
          </a:prstGeom>
          <a:noFill/>
          <a:ln w="9525">
            <a:noFill/>
            <a:miter lim="800000"/>
            <a:headEnd/>
            <a:tailEnd/>
          </a:ln>
        </p:spPr>
        <p:txBody>
          <a:bodyPr/>
          <a:lstStyle/>
          <a:p>
            <a:r>
              <a:rPr lang="en-US" sz="1400">
                <a:latin typeface="Times New Roman" pitchFamily="18" charset="0"/>
              </a:rPr>
              <a:t>M. Mijalkovi</a:t>
            </a:r>
            <a:r>
              <a:rPr lang="sr-Latn-CS" sz="1400">
                <a:latin typeface="Times New Roman" pitchFamily="18" charset="0"/>
              </a:rPr>
              <a:t>ć</a:t>
            </a:r>
            <a:endParaRPr lang="en-US" sz="1400">
              <a:latin typeface="Times New Roman" pitchFamily="18" charset="0"/>
            </a:endParaRPr>
          </a:p>
        </p:txBody>
      </p:sp>
      <p:sp>
        <p:nvSpPr>
          <p:cNvPr id="15364" name="Slide Number Placeholder 5"/>
          <p:cNvSpPr txBox="1">
            <a:spLocks noGrp="1"/>
          </p:cNvSpPr>
          <p:nvPr/>
        </p:nvSpPr>
        <p:spPr bwMode="auto">
          <a:xfrm>
            <a:off x="6553200" y="6400800"/>
            <a:ext cx="1905000" cy="304800"/>
          </a:xfrm>
          <a:prstGeom prst="rect">
            <a:avLst/>
          </a:prstGeom>
          <a:noFill/>
          <a:ln w="9525">
            <a:noFill/>
            <a:miter lim="800000"/>
            <a:headEnd/>
            <a:tailEnd/>
          </a:ln>
        </p:spPr>
        <p:txBody>
          <a:bodyPr/>
          <a:lstStyle/>
          <a:p>
            <a:pPr algn="r"/>
            <a:fld id="{CB2D54A5-CD44-4BBA-9848-18E4E59AAAB9}" type="slidenum">
              <a:rPr lang="en-US" sz="1400">
                <a:latin typeface="Times New Roman" pitchFamily="18" charset="0"/>
              </a:rPr>
              <a:pPr algn="r"/>
              <a:t>35</a:t>
            </a:fld>
            <a:endParaRPr lang="en-US" sz="1400">
              <a:latin typeface="Times New Roman" pitchFamily="18" charset="0"/>
            </a:endParaRPr>
          </a:p>
        </p:txBody>
      </p:sp>
      <p:sp>
        <p:nvSpPr>
          <p:cNvPr id="15365" name="Rectangle 2"/>
          <p:cNvSpPr>
            <a:spLocks noGrp="1" noChangeArrowheads="1"/>
          </p:cNvSpPr>
          <p:nvPr>
            <p:ph type="title" idx="4294967295"/>
          </p:nvPr>
        </p:nvSpPr>
        <p:spPr>
          <a:xfrm>
            <a:off x="5410200" y="0"/>
            <a:ext cx="3733800" cy="1143000"/>
          </a:xfrm>
        </p:spPr>
        <p:txBody>
          <a:bodyPr/>
          <a:lstStyle/>
          <a:p>
            <a:pPr eaLnBrk="1" hangingPunct="1"/>
            <a:r>
              <a:rPr lang="sr-Latn-CS" sz="3600" smtClean="0"/>
              <a:t>Furijeova analiza</a:t>
            </a:r>
            <a:endParaRPr lang="en-US" sz="3600" smtClean="0"/>
          </a:p>
        </p:txBody>
      </p:sp>
      <p:sp>
        <p:nvSpPr>
          <p:cNvPr id="71689" name="Rectangle 2"/>
          <p:cNvSpPr>
            <a:spLocks noChangeArrowheads="1"/>
          </p:cNvSpPr>
          <p:nvPr/>
        </p:nvSpPr>
        <p:spPr bwMode="auto">
          <a:xfrm>
            <a:off x="5867400" y="1143000"/>
            <a:ext cx="3124200" cy="1066800"/>
          </a:xfrm>
          <a:prstGeom prst="rect">
            <a:avLst/>
          </a:prstGeom>
          <a:noFill/>
          <a:ln w="9525">
            <a:noFill/>
            <a:miter lim="800000"/>
            <a:headEnd/>
            <a:tailEnd/>
          </a:ln>
        </p:spPr>
        <p:txBody>
          <a:bodyPr anchor="ctr"/>
          <a:lstStyle/>
          <a:p>
            <a:pPr eaLnBrk="1" hangingPunct="1"/>
            <a:r>
              <a:rPr lang="en-US" sz="2400">
                <a:solidFill>
                  <a:srgbClr val="333399"/>
                </a:solidFill>
                <a:latin typeface="Comic Sans MS" pitchFamily="66" charset="0"/>
              </a:rPr>
              <a:t/>
            </a:r>
            <a:br>
              <a:rPr lang="en-US" sz="2400">
                <a:solidFill>
                  <a:srgbClr val="333399"/>
                </a:solidFill>
                <a:latin typeface="Comic Sans MS" pitchFamily="66" charset="0"/>
              </a:rPr>
            </a:br>
            <a:r>
              <a:rPr lang="en-US" sz="2400">
                <a:solidFill>
                  <a:srgbClr val="333399"/>
                </a:solidFill>
                <a:latin typeface="Comic Sans MS" pitchFamily="66" charset="0"/>
              </a:rPr>
              <a:t>Osnovna </a:t>
            </a:r>
            <a:r>
              <a:rPr lang="sr-Latn-CS" sz="2400">
                <a:solidFill>
                  <a:srgbClr val="333399"/>
                </a:solidFill>
                <a:latin typeface="Comic Sans MS" pitchFamily="66" charset="0"/>
              </a:rPr>
              <a:t>učestanost</a:t>
            </a:r>
            <a:br>
              <a:rPr lang="sr-Latn-CS" sz="2400">
                <a:solidFill>
                  <a:srgbClr val="333399"/>
                </a:solidFill>
                <a:latin typeface="Comic Sans MS" pitchFamily="66" charset="0"/>
              </a:rPr>
            </a:br>
            <a:r>
              <a:rPr lang="sr-Latn-CS" sz="2400" i="1">
                <a:solidFill>
                  <a:srgbClr val="CC3300"/>
                </a:solidFill>
                <a:latin typeface="Comic Sans MS" pitchFamily="66" charset="0"/>
              </a:rPr>
              <a:t>f</a:t>
            </a:r>
            <a:r>
              <a:rPr lang="sr-Latn-CS" sz="2400">
                <a:solidFill>
                  <a:srgbClr val="333399"/>
                </a:solidFill>
                <a:latin typeface="Comic Sans MS" pitchFamily="66" charset="0"/>
              </a:rPr>
              <a:t> = 1/</a:t>
            </a:r>
            <a:r>
              <a:rPr lang="sr-Latn-CS" sz="2400" i="1">
                <a:solidFill>
                  <a:srgbClr val="CC3300"/>
                </a:solidFill>
                <a:latin typeface="Comic Sans MS" pitchFamily="66" charset="0"/>
              </a:rPr>
              <a:t>T</a:t>
            </a:r>
            <a:r>
              <a:rPr lang="sr-Latn-CS" sz="2400">
                <a:solidFill>
                  <a:srgbClr val="CC3300"/>
                </a:solidFill>
                <a:latin typeface="Comic Sans MS" pitchFamily="66" charset="0"/>
              </a:rPr>
              <a:t> </a:t>
            </a:r>
            <a:r>
              <a:rPr lang="sr-Latn-CS" sz="2400">
                <a:solidFill>
                  <a:srgbClr val="333399"/>
                </a:solidFill>
                <a:latin typeface="Comic Sans MS" pitchFamily="66" charset="0"/>
              </a:rPr>
              <a:t>= 100 Hz</a:t>
            </a:r>
            <a:r>
              <a:rPr lang="en-US" sz="2400">
                <a:solidFill>
                  <a:srgbClr val="333399"/>
                </a:solidFill>
                <a:latin typeface="Comic Sans MS" pitchFamily="66" charset="0"/>
              </a:rPr>
              <a:t/>
            </a:r>
            <a:br>
              <a:rPr lang="en-US" sz="2400">
                <a:solidFill>
                  <a:srgbClr val="333399"/>
                </a:solidFill>
                <a:latin typeface="Comic Sans MS" pitchFamily="66" charset="0"/>
              </a:rPr>
            </a:br>
            <a:endParaRPr lang="en-US" sz="2400">
              <a:solidFill>
                <a:srgbClr val="333399"/>
              </a:solidFill>
              <a:latin typeface="Comic Sans MS" pitchFamily="66" charset="0"/>
            </a:endParaRPr>
          </a:p>
        </p:txBody>
      </p:sp>
      <p:grpSp>
        <p:nvGrpSpPr>
          <p:cNvPr id="2" name="Group 14"/>
          <p:cNvGrpSpPr>
            <a:grpSpLocks/>
          </p:cNvGrpSpPr>
          <p:nvPr/>
        </p:nvGrpSpPr>
        <p:grpSpPr bwMode="auto">
          <a:xfrm>
            <a:off x="3074988" y="398463"/>
            <a:ext cx="1981200" cy="685800"/>
            <a:chOff x="672" y="1680"/>
            <a:chExt cx="1248" cy="432"/>
          </a:xfrm>
        </p:grpSpPr>
        <p:sp>
          <p:nvSpPr>
            <p:cNvPr id="15374" name="Line 10"/>
            <p:cNvSpPr>
              <a:spLocks noChangeShapeType="1"/>
            </p:cNvSpPr>
            <p:nvPr/>
          </p:nvSpPr>
          <p:spPr bwMode="auto">
            <a:xfrm>
              <a:off x="672" y="1680"/>
              <a:ext cx="0" cy="432"/>
            </a:xfrm>
            <a:prstGeom prst="line">
              <a:avLst/>
            </a:prstGeom>
            <a:noFill/>
            <a:ln w="9525">
              <a:solidFill>
                <a:schemeClr val="tx1"/>
              </a:solidFill>
              <a:round/>
              <a:headEnd/>
              <a:tailEnd/>
            </a:ln>
          </p:spPr>
          <p:txBody>
            <a:bodyPr/>
            <a:lstStyle/>
            <a:p>
              <a:endParaRPr lang="en-US"/>
            </a:p>
          </p:txBody>
        </p:sp>
        <p:sp>
          <p:nvSpPr>
            <p:cNvPr id="15375" name="Line 11"/>
            <p:cNvSpPr>
              <a:spLocks noChangeShapeType="1"/>
            </p:cNvSpPr>
            <p:nvPr/>
          </p:nvSpPr>
          <p:spPr bwMode="auto">
            <a:xfrm>
              <a:off x="1920" y="1680"/>
              <a:ext cx="0" cy="432"/>
            </a:xfrm>
            <a:prstGeom prst="line">
              <a:avLst/>
            </a:prstGeom>
            <a:noFill/>
            <a:ln w="9525">
              <a:solidFill>
                <a:schemeClr val="tx1"/>
              </a:solidFill>
              <a:round/>
              <a:headEnd/>
              <a:tailEnd/>
            </a:ln>
          </p:spPr>
          <p:txBody>
            <a:bodyPr/>
            <a:lstStyle/>
            <a:p>
              <a:endParaRPr lang="en-US"/>
            </a:p>
          </p:txBody>
        </p:sp>
        <p:sp>
          <p:nvSpPr>
            <p:cNvPr id="15376" name="Line 12"/>
            <p:cNvSpPr>
              <a:spLocks noChangeShapeType="1"/>
            </p:cNvSpPr>
            <p:nvPr/>
          </p:nvSpPr>
          <p:spPr bwMode="auto">
            <a:xfrm>
              <a:off x="672" y="2016"/>
              <a:ext cx="1248" cy="0"/>
            </a:xfrm>
            <a:prstGeom prst="line">
              <a:avLst/>
            </a:prstGeom>
            <a:noFill/>
            <a:ln w="9525">
              <a:solidFill>
                <a:schemeClr val="tx1"/>
              </a:solidFill>
              <a:round/>
              <a:headEnd type="stealth" w="lg" len="lg"/>
              <a:tailEnd type="stealth" w="lg" len="lg"/>
            </a:ln>
          </p:spPr>
          <p:txBody>
            <a:bodyPr/>
            <a:lstStyle/>
            <a:p>
              <a:endParaRPr lang="en-US"/>
            </a:p>
          </p:txBody>
        </p:sp>
        <p:sp>
          <p:nvSpPr>
            <p:cNvPr id="15377" name="Text Box 13"/>
            <p:cNvSpPr txBox="1">
              <a:spLocks noChangeArrowheads="1"/>
            </p:cNvSpPr>
            <p:nvPr/>
          </p:nvSpPr>
          <p:spPr bwMode="auto">
            <a:xfrm>
              <a:off x="960" y="1824"/>
              <a:ext cx="720" cy="231"/>
            </a:xfrm>
            <a:prstGeom prst="rect">
              <a:avLst/>
            </a:prstGeom>
            <a:solidFill>
              <a:schemeClr val="bg1"/>
            </a:solidFill>
            <a:ln w="9525">
              <a:noFill/>
              <a:miter lim="800000"/>
              <a:headEnd/>
              <a:tailEnd/>
            </a:ln>
          </p:spPr>
          <p:txBody>
            <a:bodyPr wrap="none">
              <a:spAutoFit/>
            </a:bodyPr>
            <a:lstStyle/>
            <a:p>
              <a:r>
                <a:rPr lang="sr-Latn-CS" b="1" i="1" dirty="0">
                  <a:solidFill>
                    <a:srgbClr val="CC3300"/>
                  </a:solidFill>
                </a:rPr>
                <a:t>T</a:t>
              </a:r>
              <a:r>
                <a:rPr lang="sr-Latn-CS" dirty="0"/>
                <a:t> = 10ms</a:t>
              </a:r>
              <a:endParaRPr lang="en-US" dirty="0"/>
            </a:p>
          </p:txBody>
        </p:sp>
      </p:grpSp>
      <p:sp>
        <p:nvSpPr>
          <p:cNvPr id="71695" name="Rectangle 2"/>
          <p:cNvSpPr>
            <a:spLocks noChangeArrowheads="1"/>
          </p:cNvSpPr>
          <p:nvPr/>
        </p:nvSpPr>
        <p:spPr bwMode="auto">
          <a:xfrm>
            <a:off x="5943600" y="2209800"/>
            <a:ext cx="3352800" cy="1066800"/>
          </a:xfrm>
          <a:prstGeom prst="rect">
            <a:avLst/>
          </a:prstGeom>
          <a:noFill/>
          <a:ln w="9525">
            <a:noFill/>
            <a:miter lim="800000"/>
            <a:headEnd/>
            <a:tailEnd/>
          </a:ln>
        </p:spPr>
        <p:txBody>
          <a:bodyPr anchor="ctr"/>
          <a:lstStyle/>
          <a:p>
            <a:pPr eaLnBrk="1" hangingPunct="1"/>
            <a:r>
              <a:rPr lang="en-US" sz="2000">
                <a:solidFill>
                  <a:srgbClr val="333399"/>
                </a:solidFill>
                <a:latin typeface="Comic Sans MS" pitchFamily="66" charset="0"/>
              </a:rPr>
              <a:t/>
            </a:r>
            <a:br>
              <a:rPr lang="en-US" sz="2000">
                <a:solidFill>
                  <a:srgbClr val="333399"/>
                </a:solidFill>
                <a:latin typeface="Comic Sans MS" pitchFamily="66" charset="0"/>
              </a:rPr>
            </a:br>
            <a:r>
              <a:rPr lang="sr-Latn-CS" sz="2400">
                <a:solidFill>
                  <a:srgbClr val="333399"/>
                </a:solidFill>
                <a:latin typeface="Comic Sans MS" pitchFamily="66" charset="0"/>
              </a:rPr>
              <a:t>Harmonici na</a:t>
            </a:r>
            <a:r>
              <a:rPr lang="sr-Latn-CS" sz="2200">
                <a:solidFill>
                  <a:srgbClr val="333399"/>
                </a:solidFill>
                <a:latin typeface="Comic Sans MS" pitchFamily="66" charset="0"/>
              </a:rPr>
              <a:t> </a:t>
            </a:r>
            <a:r>
              <a:rPr lang="sr-Latn-CS" sz="2400">
                <a:solidFill>
                  <a:srgbClr val="333399"/>
                </a:solidFill>
                <a:latin typeface="Comic Sans MS" pitchFamily="66" charset="0"/>
              </a:rPr>
              <a:t>200</a:t>
            </a:r>
            <a:r>
              <a:rPr lang="sr-Latn-CS" sz="1000">
                <a:solidFill>
                  <a:srgbClr val="333399"/>
                </a:solidFill>
                <a:latin typeface="Comic Sans MS" pitchFamily="66" charset="0"/>
              </a:rPr>
              <a:t> </a:t>
            </a:r>
            <a:r>
              <a:rPr lang="sr-Latn-CS" sz="2400">
                <a:solidFill>
                  <a:srgbClr val="333399"/>
                </a:solidFill>
                <a:latin typeface="Comic Sans MS" pitchFamily="66" charset="0"/>
              </a:rPr>
              <a:t>Hz</a:t>
            </a:r>
            <a:r>
              <a:rPr lang="sr-Latn-CS" sz="2200">
                <a:solidFill>
                  <a:srgbClr val="333399"/>
                </a:solidFill>
                <a:latin typeface="Comic Sans MS" pitchFamily="66" charset="0"/>
              </a:rPr>
              <a:t>,</a:t>
            </a:r>
            <a:br>
              <a:rPr lang="sr-Latn-CS" sz="2200">
                <a:solidFill>
                  <a:srgbClr val="333399"/>
                </a:solidFill>
                <a:latin typeface="Comic Sans MS" pitchFamily="66" charset="0"/>
              </a:rPr>
            </a:br>
            <a:r>
              <a:rPr lang="sr-Latn-CS" sz="2400">
                <a:solidFill>
                  <a:srgbClr val="333399"/>
                </a:solidFill>
                <a:latin typeface="Comic Sans MS" pitchFamily="66" charset="0"/>
              </a:rPr>
              <a:t>300,</a:t>
            </a:r>
            <a:r>
              <a:rPr lang="sr-Latn-CS" sz="1000">
                <a:solidFill>
                  <a:srgbClr val="333399"/>
                </a:solidFill>
                <a:latin typeface="Comic Sans MS" pitchFamily="66" charset="0"/>
              </a:rPr>
              <a:t> </a:t>
            </a:r>
            <a:r>
              <a:rPr lang="sr-Latn-CS" sz="2400">
                <a:solidFill>
                  <a:srgbClr val="333399"/>
                </a:solidFill>
                <a:latin typeface="Comic Sans MS" pitchFamily="66" charset="0"/>
              </a:rPr>
              <a:t>400</a:t>
            </a:r>
            <a:r>
              <a:rPr lang="sr-Latn-CS" sz="2200">
                <a:solidFill>
                  <a:srgbClr val="333399"/>
                </a:solidFill>
                <a:latin typeface="Comic Sans MS" pitchFamily="66" charset="0"/>
              </a:rPr>
              <a:t>,</a:t>
            </a:r>
            <a:r>
              <a:rPr lang="sr-Latn-CS" sz="1000">
                <a:solidFill>
                  <a:srgbClr val="333399"/>
                </a:solidFill>
                <a:latin typeface="Comic Sans MS" pitchFamily="66" charset="0"/>
              </a:rPr>
              <a:t> </a:t>
            </a:r>
            <a:r>
              <a:rPr lang="sr-Latn-CS" sz="2400">
                <a:solidFill>
                  <a:srgbClr val="333399"/>
                </a:solidFill>
                <a:latin typeface="Comic Sans MS" pitchFamily="66" charset="0"/>
              </a:rPr>
              <a:t>500</a:t>
            </a:r>
            <a:r>
              <a:rPr lang="sr-Latn-CS" sz="2200">
                <a:solidFill>
                  <a:srgbClr val="333399"/>
                </a:solidFill>
                <a:latin typeface="Comic Sans MS" pitchFamily="66" charset="0"/>
              </a:rPr>
              <a:t>,</a:t>
            </a:r>
            <a:r>
              <a:rPr lang="sr-Latn-CS" sz="1000">
                <a:solidFill>
                  <a:srgbClr val="333399"/>
                </a:solidFill>
                <a:latin typeface="Comic Sans MS" pitchFamily="66" charset="0"/>
              </a:rPr>
              <a:t> </a:t>
            </a:r>
            <a:r>
              <a:rPr lang="sr-Latn-CS" sz="2400">
                <a:solidFill>
                  <a:srgbClr val="333399"/>
                </a:solidFill>
                <a:latin typeface="Comic Sans MS" pitchFamily="66" charset="0"/>
              </a:rPr>
              <a:t>600</a:t>
            </a:r>
            <a:r>
              <a:rPr lang="sr-Latn-CS" sz="1000">
                <a:solidFill>
                  <a:srgbClr val="333399"/>
                </a:solidFill>
                <a:latin typeface="Comic Sans MS" pitchFamily="66" charset="0"/>
              </a:rPr>
              <a:t> </a:t>
            </a:r>
            <a:r>
              <a:rPr lang="sr-Latn-CS" sz="2400">
                <a:solidFill>
                  <a:srgbClr val="333399"/>
                </a:solidFill>
                <a:latin typeface="Comic Sans MS" pitchFamily="66" charset="0"/>
              </a:rPr>
              <a:t>Hz</a:t>
            </a:r>
            <a:r>
              <a:rPr lang="sr-Latn-CS" sz="2000" b="1">
                <a:solidFill>
                  <a:srgbClr val="333399"/>
                </a:solidFill>
                <a:latin typeface="Comic Sans MS" pitchFamily="66" charset="0"/>
              </a:rPr>
              <a:t> ...</a:t>
            </a:r>
            <a:r>
              <a:rPr lang="en-US" sz="2000" b="1">
                <a:solidFill>
                  <a:srgbClr val="0033CC"/>
                </a:solidFill>
                <a:latin typeface="Comic Sans MS" pitchFamily="66" charset="0"/>
              </a:rPr>
              <a:t/>
            </a:r>
            <a:br>
              <a:rPr lang="en-US" sz="2000" b="1">
                <a:solidFill>
                  <a:srgbClr val="0033CC"/>
                </a:solidFill>
                <a:latin typeface="Comic Sans MS" pitchFamily="66" charset="0"/>
              </a:rPr>
            </a:br>
            <a:endParaRPr lang="en-US" sz="2000">
              <a:solidFill>
                <a:srgbClr val="0033CC"/>
              </a:solidFill>
              <a:latin typeface="Comic Sans MS" pitchFamily="66" charset="0"/>
            </a:endParaRPr>
          </a:p>
        </p:txBody>
      </p:sp>
      <p:grpSp>
        <p:nvGrpSpPr>
          <p:cNvPr id="3" name="Group 18"/>
          <p:cNvGrpSpPr>
            <a:grpSpLocks/>
          </p:cNvGrpSpPr>
          <p:nvPr/>
        </p:nvGrpSpPr>
        <p:grpSpPr bwMode="auto">
          <a:xfrm>
            <a:off x="1371600" y="3200400"/>
            <a:ext cx="7467600" cy="3200400"/>
            <a:chOff x="864" y="2016"/>
            <a:chExt cx="4704" cy="2016"/>
          </a:xfrm>
        </p:grpSpPr>
        <p:sp>
          <p:nvSpPr>
            <p:cNvPr id="15371" name="Rectangle 2"/>
            <p:cNvSpPr>
              <a:spLocks noChangeArrowheads="1"/>
            </p:cNvSpPr>
            <p:nvPr/>
          </p:nvSpPr>
          <p:spPr bwMode="auto">
            <a:xfrm>
              <a:off x="3744" y="2016"/>
              <a:ext cx="1824" cy="2016"/>
            </a:xfrm>
            <a:prstGeom prst="rect">
              <a:avLst/>
            </a:prstGeom>
            <a:noFill/>
            <a:ln w="9525">
              <a:noFill/>
              <a:miter lim="800000"/>
              <a:headEnd/>
              <a:tailEnd/>
            </a:ln>
          </p:spPr>
          <p:txBody>
            <a:bodyPr anchor="ctr"/>
            <a:lstStyle/>
            <a:p>
              <a:pPr eaLnBrk="1" hangingPunct="1"/>
              <a:r>
                <a:rPr lang="sr-Latn-CS" sz="2400" dirty="0">
                  <a:solidFill>
                    <a:srgbClr val="333399"/>
                  </a:solidFill>
                  <a:latin typeface="Comic Sans MS" pitchFamily="66" charset="0"/>
                </a:rPr>
                <a:t>Amplitude:</a:t>
              </a:r>
              <a:r>
                <a:rPr lang="en-US" sz="2400" dirty="0">
                  <a:solidFill>
                    <a:srgbClr val="333399"/>
                  </a:solidFill>
                  <a:latin typeface="Comic Sans MS" pitchFamily="66" charset="0"/>
                </a:rPr>
                <a:t/>
              </a:r>
              <a:br>
                <a:rPr lang="en-US" sz="2400" dirty="0">
                  <a:solidFill>
                    <a:srgbClr val="333399"/>
                  </a:solidFill>
                  <a:latin typeface="Comic Sans MS" pitchFamily="66" charset="0"/>
                </a:rPr>
              </a:br>
              <a:r>
                <a:rPr lang="en-US" sz="2400" dirty="0">
                  <a:solidFill>
                    <a:srgbClr val="333399"/>
                  </a:solidFill>
                  <a:latin typeface="Comic Sans MS" pitchFamily="66" charset="0"/>
                </a:rPr>
                <a:t>a</a:t>
              </a:r>
              <a:r>
                <a:rPr lang="sr-Latn-CS" sz="2400" baseline="-25000" dirty="0">
                  <a:solidFill>
                    <a:srgbClr val="333399"/>
                  </a:solidFill>
                  <a:latin typeface="Comic Sans MS" pitchFamily="66" charset="0"/>
                </a:rPr>
                <a:t>0</a:t>
              </a:r>
              <a:r>
                <a:rPr lang="en-US" sz="2400" baseline="-25000" dirty="0">
                  <a:solidFill>
                    <a:srgbClr val="333399"/>
                  </a:solidFill>
                  <a:latin typeface="Comic Sans MS" pitchFamily="66" charset="0"/>
                </a:rPr>
                <a:t> </a:t>
              </a:r>
              <a:r>
                <a:rPr lang="en-US" sz="2400" dirty="0">
                  <a:solidFill>
                    <a:srgbClr val="333399"/>
                  </a:solidFill>
                  <a:latin typeface="Comic Sans MS" pitchFamily="66" charset="0"/>
                </a:rPr>
                <a:t>= 0</a:t>
              </a:r>
              <a:br>
                <a:rPr lang="en-US" sz="2400" dirty="0">
                  <a:solidFill>
                    <a:srgbClr val="333399"/>
                  </a:solidFill>
                  <a:latin typeface="Comic Sans MS" pitchFamily="66" charset="0"/>
                </a:rPr>
              </a:br>
              <a:r>
                <a:rPr lang="en-US" sz="2400" dirty="0">
                  <a:solidFill>
                    <a:srgbClr val="333399"/>
                  </a:solidFill>
                  <a:latin typeface="Comic Sans MS" pitchFamily="66" charset="0"/>
                </a:rPr>
                <a:t>a</a:t>
              </a:r>
              <a:r>
                <a:rPr lang="en-US" sz="2400" baseline="-25000" dirty="0">
                  <a:solidFill>
                    <a:srgbClr val="333399"/>
                  </a:solidFill>
                  <a:latin typeface="Comic Sans MS" pitchFamily="66" charset="0"/>
                </a:rPr>
                <a:t>1 </a:t>
              </a:r>
              <a:r>
                <a:rPr lang="en-US" sz="2400" dirty="0">
                  <a:solidFill>
                    <a:srgbClr val="333399"/>
                  </a:solidFill>
                  <a:latin typeface="Comic Sans MS" pitchFamily="66" charset="0"/>
                </a:rPr>
                <a:t>= 0,26</a:t>
              </a:r>
              <a:br>
                <a:rPr lang="en-US" sz="2400" dirty="0">
                  <a:solidFill>
                    <a:srgbClr val="333399"/>
                  </a:solidFill>
                  <a:latin typeface="Comic Sans MS" pitchFamily="66" charset="0"/>
                </a:rPr>
              </a:br>
              <a:r>
                <a:rPr lang="en-US" sz="2400" dirty="0">
                  <a:solidFill>
                    <a:srgbClr val="333399"/>
                  </a:solidFill>
                  <a:latin typeface="Comic Sans MS" pitchFamily="66" charset="0"/>
                </a:rPr>
                <a:t>a</a:t>
              </a:r>
              <a:r>
                <a:rPr lang="en-US" sz="2400" baseline="-25000" dirty="0">
                  <a:solidFill>
                    <a:srgbClr val="333399"/>
                  </a:solidFill>
                  <a:latin typeface="Comic Sans MS" pitchFamily="66" charset="0"/>
                </a:rPr>
                <a:t>2 </a:t>
              </a:r>
              <a:r>
                <a:rPr lang="en-US" sz="2400" dirty="0">
                  <a:solidFill>
                    <a:srgbClr val="333399"/>
                  </a:solidFill>
                  <a:latin typeface="Comic Sans MS" pitchFamily="66" charset="0"/>
                </a:rPr>
                <a:t>= 0,30</a:t>
              </a:r>
              <a:br>
                <a:rPr lang="en-US" sz="2400" dirty="0">
                  <a:solidFill>
                    <a:srgbClr val="333399"/>
                  </a:solidFill>
                  <a:latin typeface="Comic Sans MS" pitchFamily="66" charset="0"/>
                </a:rPr>
              </a:br>
              <a:r>
                <a:rPr lang="en-US" sz="2400" dirty="0">
                  <a:solidFill>
                    <a:srgbClr val="333399"/>
                  </a:solidFill>
                  <a:latin typeface="Comic Sans MS" pitchFamily="66" charset="0"/>
                </a:rPr>
                <a:t>a</a:t>
              </a:r>
              <a:r>
                <a:rPr lang="en-US" sz="2400" baseline="-25000" dirty="0">
                  <a:solidFill>
                    <a:srgbClr val="333399"/>
                  </a:solidFill>
                  <a:latin typeface="Comic Sans MS" pitchFamily="66" charset="0"/>
                </a:rPr>
                <a:t>3 </a:t>
              </a:r>
              <a:r>
                <a:rPr lang="en-US" sz="2400" dirty="0">
                  <a:solidFill>
                    <a:srgbClr val="333399"/>
                  </a:solidFill>
                  <a:latin typeface="Comic Sans MS" pitchFamily="66" charset="0"/>
                </a:rPr>
                <a:t>= 0</a:t>
              </a:r>
              <a:br>
                <a:rPr lang="en-US" sz="2400" dirty="0">
                  <a:solidFill>
                    <a:srgbClr val="333399"/>
                  </a:solidFill>
                  <a:latin typeface="Comic Sans MS" pitchFamily="66" charset="0"/>
                </a:rPr>
              </a:br>
              <a:r>
                <a:rPr lang="en-US" sz="2400" dirty="0">
                  <a:solidFill>
                    <a:srgbClr val="333399"/>
                  </a:solidFill>
                  <a:latin typeface="Comic Sans MS" pitchFamily="66" charset="0"/>
                </a:rPr>
                <a:t>a</a:t>
              </a:r>
              <a:r>
                <a:rPr lang="en-US" sz="2400" baseline="-25000" dirty="0">
                  <a:solidFill>
                    <a:srgbClr val="333399"/>
                  </a:solidFill>
                  <a:latin typeface="Comic Sans MS" pitchFamily="66" charset="0"/>
                </a:rPr>
                <a:t>4 </a:t>
              </a:r>
              <a:r>
                <a:rPr lang="en-US" sz="2400" dirty="0">
                  <a:solidFill>
                    <a:srgbClr val="333399"/>
                  </a:solidFill>
                  <a:latin typeface="Comic Sans MS" pitchFamily="66" charset="0"/>
                </a:rPr>
                <a:t>= 0,26</a:t>
              </a:r>
              <a:br>
                <a:rPr lang="en-US" sz="2400" dirty="0">
                  <a:solidFill>
                    <a:srgbClr val="333399"/>
                  </a:solidFill>
                  <a:latin typeface="Comic Sans MS" pitchFamily="66" charset="0"/>
                </a:rPr>
              </a:br>
              <a:r>
                <a:rPr lang="en-US" sz="2400" dirty="0">
                  <a:solidFill>
                    <a:srgbClr val="333399"/>
                  </a:solidFill>
                  <a:latin typeface="Comic Sans MS" pitchFamily="66" charset="0"/>
                </a:rPr>
                <a:t>a</a:t>
              </a:r>
              <a:r>
                <a:rPr lang="en-US" sz="2400" baseline="-25000" dirty="0">
                  <a:solidFill>
                    <a:srgbClr val="333399"/>
                  </a:solidFill>
                  <a:latin typeface="Comic Sans MS" pitchFamily="66" charset="0"/>
                </a:rPr>
                <a:t>5 </a:t>
              </a:r>
              <a:r>
                <a:rPr lang="en-US" sz="2400" dirty="0">
                  <a:solidFill>
                    <a:srgbClr val="333399"/>
                  </a:solidFill>
                  <a:latin typeface="Comic Sans MS" pitchFamily="66" charset="0"/>
                </a:rPr>
                <a:t>= 0,30</a:t>
              </a:r>
              <a:br>
                <a:rPr lang="en-US" sz="2400" dirty="0">
                  <a:solidFill>
                    <a:srgbClr val="333399"/>
                  </a:solidFill>
                  <a:latin typeface="Comic Sans MS" pitchFamily="66" charset="0"/>
                </a:rPr>
              </a:br>
              <a:r>
                <a:rPr lang="en-US" sz="2400" dirty="0">
                  <a:solidFill>
                    <a:srgbClr val="333399"/>
                  </a:solidFill>
                  <a:latin typeface="Comic Sans MS" pitchFamily="66" charset="0"/>
                </a:rPr>
                <a:t>a</a:t>
              </a:r>
              <a:r>
                <a:rPr lang="en-US" sz="2400" baseline="-25000" dirty="0">
                  <a:solidFill>
                    <a:srgbClr val="333399"/>
                  </a:solidFill>
                  <a:latin typeface="Comic Sans MS" pitchFamily="66" charset="0"/>
                </a:rPr>
                <a:t>6 </a:t>
              </a:r>
              <a:r>
                <a:rPr lang="en-US" sz="2400" dirty="0">
                  <a:solidFill>
                    <a:srgbClr val="333399"/>
                  </a:solidFill>
                  <a:latin typeface="Comic Sans MS" pitchFamily="66" charset="0"/>
                </a:rPr>
                <a:t>= a</a:t>
              </a:r>
              <a:r>
                <a:rPr lang="en-US" sz="2400" baseline="-25000" dirty="0">
                  <a:solidFill>
                    <a:srgbClr val="333399"/>
                  </a:solidFill>
                  <a:latin typeface="Comic Sans MS" pitchFamily="66" charset="0"/>
                </a:rPr>
                <a:t>7 </a:t>
              </a:r>
              <a:r>
                <a:rPr lang="en-US" sz="2400" dirty="0">
                  <a:solidFill>
                    <a:srgbClr val="333399"/>
                  </a:solidFill>
                  <a:latin typeface="Comic Sans MS" pitchFamily="66" charset="0"/>
                </a:rPr>
                <a:t>= a</a:t>
              </a:r>
              <a:r>
                <a:rPr lang="en-US" sz="2400" baseline="-25000" dirty="0">
                  <a:solidFill>
                    <a:srgbClr val="333399"/>
                  </a:solidFill>
                  <a:latin typeface="Comic Sans MS" pitchFamily="66" charset="0"/>
                </a:rPr>
                <a:t>8</a:t>
              </a:r>
              <a:r>
                <a:rPr lang="en-US" sz="3600" baseline="-25000" dirty="0">
                  <a:solidFill>
                    <a:srgbClr val="333399"/>
                  </a:solidFill>
                  <a:latin typeface="Comic Sans MS" pitchFamily="66" charset="0"/>
                </a:rPr>
                <a:t> </a:t>
              </a:r>
              <a:r>
                <a:rPr lang="en-US" sz="2400" dirty="0">
                  <a:solidFill>
                    <a:srgbClr val="333399"/>
                  </a:solidFill>
                  <a:latin typeface="Comic Sans MS" pitchFamily="66" charset="0"/>
                </a:rPr>
                <a:t>= a</a:t>
              </a:r>
              <a:r>
                <a:rPr lang="en-US" sz="2400" baseline="-25000" dirty="0">
                  <a:solidFill>
                    <a:srgbClr val="333399"/>
                  </a:solidFill>
                  <a:latin typeface="Comic Sans MS" pitchFamily="66" charset="0"/>
                </a:rPr>
                <a:t>9</a:t>
              </a:r>
              <a:r>
                <a:rPr lang="en-US" sz="3600" baseline="-25000" dirty="0">
                  <a:solidFill>
                    <a:srgbClr val="333399"/>
                  </a:solidFill>
                  <a:latin typeface="Comic Sans MS" pitchFamily="66" charset="0"/>
                </a:rPr>
                <a:t> </a:t>
              </a:r>
              <a:r>
                <a:rPr lang="en-US" sz="2400" dirty="0">
                  <a:solidFill>
                    <a:srgbClr val="333399"/>
                  </a:solidFill>
                  <a:latin typeface="Comic Sans MS" pitchFamily="66" charset="0"/>
                </a:rPr>
                <a:t>= 0</a:t>
              </a:r>
              <a:br>
                <a:rPr lang="en-US" sz="2400" dirty="0">
                  <a:solidFill>
                    <a:srgbClr val="333399"/>
                  </a:solidFill>
                  <a:latin typeface="Comic Sans MS" pitchFamily="66" charset="0"/>
                </a:rPr>
              </a:br>
              <a:r>
                <a:rPr lang="en-US" sz="2400" dirty="0">
                  <a:solidFill>
                    <a:srgbClr val="333399"/>
                  </a:solidFill>
                  <a:latin typeface="Comic Sans MS" pitchFamily="66" charset="0"/>
                </a:rPr>
                <a:t>a</a:t>
              </a:r>
              <a:r>
                <a:rPr lang="en-US" sz="2400" baseline="-25000" dirty="0">
                  <a:solidFill>
                    <a:srgbClr val="333399"/>
                  </a:solidFill>
                  <a:latin typeface="Comic Sans MS" pitchFamily="66" charset="0"/>
                </a:rPr>
                <a:t>10 </a:t>
              </a:r>
              <a:r>
                <a:rPr lang="en-US" sz="2400" dirty="0">
                  <a:solidFill>
                    <a:srgbClr val="333399"/>
                  </a:solidFill>
                  <a:latin typeface="Comic Sans MS" pitchFamily="66" charset="0"/>
                </a:rPr>
                <a:t>= 0.4</a:t>
              </a:r>
            </a:p>
          </p:txBody>
        </p:sp>
        <p:sp>
          <p:nvSpPr>
            <p:cNvPr id="15372" name="Line 16"/>
            <p:cNvSpPr>
              <a:spLocks noChangeShapeType="1"/>
            </p:cNvSpPr>
            <p:nvPr/>
          </p:nvSpPr>
          <p:spPr bwMode="auto">
            <a:xfrm flipH="1">
              <a:off x="864" y="2592"/>
              <a:ext cx="2832" cy="288"/>
            </a:xfrm>
            <a:prstGeom prst="line">
              <a:avLst/>
            </a:prstGeom>
            <a:noFill/>
            <a:ln w="9525">
              <a:solidFill>
                <a:srgbClr val="FF3300"/>
              </a:solidFill>
              <a:round/>
              <a:headEnd/>
              <a:tailEnd type="triangle" w="med" len="med"/>
            </a:ln>
          </p:spPr>
          <p:txBody>
            <a:bodyPr/>
            <a:lstStyle/>
            <a:p>
              <a:endParaRPr lang="en-US"/>
            </a:p>
          </p:txBody>
        </p:sp>
        <p:sp>
          <p:nvSpPr>
            <p:cNvPr id="15373" name="Line 17"/>
            <p:cNvSpPr>
              <a:spLocks noChangeShapeType="1"/>
            </p:cNvSpPr>
            <p:nvPr/>
          </p:nvSpPr>
          <p:spPr bwMode="auto">
            <a:xfrm flipH="1" flipV="1">
              <a:off x="1536" y="2880"/>
              <a:ext cx="2160" cy="384"/>
            </a:xfrm>
            <a:prstGeom prst="line">
              <a:avLst/>
            </a:prstGeom>
            <a:noFill/>
            <a:ln w="9525">
              <a:solidFill>
                <a:srgbClr val="FF3300"/>
              </a:solidFill>
              <a:round/>
              <a:headEnd/>
              <a:tailEnd type="triangle" w="med" len="med"/>
            </a:ln>
          </p:spPr>
          <p:txBody>
            <a:bodyPr/>
            <a:lstStyle/>
            <a:p>
              <a:endParaRPr lang="en-US"/>
            </a:p>
          </p:txBody>
        </p:sp>
      </p:grpSp>
      <p:grpSp>
        <p:nvGrpSpPr>
          <p:cNvPr id="28" name="Group 27"/>
          <p:cNvGrpSpPr/>
          <p:nvPr/>
        </p:nvGrpSpPr>
        <p:grpSpPr>
          <a:xfrm>
            <a:off x="1066800" y="1752600"/>
            <a:ext cx="4038600" cy="539750"/>
            <a:chOff x="914400" y="1746250"/>
            <a:chExt cx="4394200" cy="539750"/>
          </a:xfrm>
        </p:grpSpPr>
        <p:pic>
          <p:nvPicPr>
            <p:cNvPr id="19" name="Picture 1" descr="D:\POGONI\SLIKE Razne\sinus.png"/>
            <p:cNvPicPr>
              <a:picLocks noChangeAspect="1" noChangeArrowheads="1"/>
            </p:cNvPicPr>
            <p:nvPr/>
          </p:nvPicPr>
          <p:blipFill>
            <a:blip r:embed="rId6">
              <a:clrChange>
                <a:clrFrom>
                  <a:srgbClr val="FFFFFF"/>
                </a:clrFrom>
                <a:clrTo>
                  <a:srgbClr val="FFFFFF">
                    <a:alpha val="0"/>
                  </a:srgbClr>
                </a:clrTo>
              </a:clrChange>
              <a:duotone>
                <a:prstClr val="black"/>
                <a:schemeClr val="accent6">
                  <a:lumMod val="40000"/>
                  <a:lumOff val="60000"/>
                  <a:tint val="45000"/>
                  <a:satMod val="400000"/>
                </a:schemeClr>
              </a:duotone>
            </a:blip>
            <a:srcRect/>
            <a:stretch>
              <a:fillRect/>
            </a:stretch>
          </p:blipFill>
          <p:spPr bwMode="auto">
            <a:xfrm>
              <a:off x="914400" y="1752600"/>
              <a:ext cx="2209800" cy="533400"/>
            </a:xfrm>
            <a:prstGeom prst="rect">
              <a:avLst/>
            </a:prstGeom>
            <a:noFill/>
          </p:spPr>
        </p:pic>
        <p:pic>
          <p:nvPicPr>
            <p:cNvPr id="20" name="Picture 1" descr="D:\POGONI\SLIKE Razne\sinus.png"/>
            <p:cNvPicPr>
              <a:picLocks noChangeAspect="1" noChangeArrowheads="1"/>
            </p:cNvPicPr>
            <p:nvPr/>
          </p:nvPicPr>
          <p:blipFill>
            <a:blip r:embed="rId6">
              <a:clrChange>
                <a:clrFrom>
                  <a:srgbClr val="FFFFFF"/>
                </a:clrFrom>
                <a:clrTo>
                  <a:srgbClr val="FFFFFF">
                    <a:alpha val="0"/>
                  </a:srgbClr>
                </a:clrTo>
              </a:clrChange>
              <a:duotone>
                <a:prstClr val="black"/>
                <a:schemeClr val="accent6">
                  <a:lumMod val="40000"/>
                  <a:lumOff val="60000"/>
                  <a:tint val="45000"/>
                  <a:satMod val="400000"/>
                </a:schemeClr>
              </a:duotone>
            </a:blip>
            <a:srcRect/>
            <a:stretch>
              <a:fillRect/>
            </a:stretch>
          </p:blipFill>
          <p:spPr bwMode="auto">
            <a:xfrm>
              <a:off x="3098800" y="1746250"/>
              <a:ext cx="2209800" cy="533400"/>
            </a:xfrm>
            <a:prstGeom prst="rect">
              <a:avLst/>
            </a:prstGeom>
            <a:noFill/>
          </p:spPr>
        </p:pic>
      </p:grpSp>
      <p:grpSp>
        <p:nvGrpSpPr>
          <p:cNvPr id="41" name="Group 40"/>
          <p:cNvGrpSpPr/>
          <p:nvPr/>
        </p:nvGrpSpPr>
        <p:grpSpPr>
          <a:xfrm>
            <a:off x="1082675" y="1752600"/>
            <a:ext cx="4022725" cy="549275"/>
            <a:chOff x="1082675" y="1752600"/>
            <a:chExt cx="3952875" cy="549275"/>
          </a:xfrm>
        </p:grpSpPr>
        <p:grpSp>
          <p:nvGrpSpPr>
            <p:cNvPr id="29" name="Group 28"/>
            <p:cNvGrpSpPr/>
            <p:nvPr/>
          </p:nvGrpSpPr>
          <p:grpSpPr>
            <a:xfrm>
              <a:off x="1082675" y="1752600"/>
              <a:ext cx="996950" cy="539750"/>
              <a:chOff x="2463800" y="3276600"/>
              <a:chExt cx="4394200" cy="539750"/>
            </a:xfrm>
          </p:grpSpPr>
          <p:pic>
            <p:nvPicPr>
              <p:cNvPr id="30" name="Picture 1" descr="D:\POGONI\SLIKE Razne\sinus.png"/>
              <p:cNvPicPr>
                <a:picLocks noChangeAspect="1" noChangeArrowheads="1"/>
              </p:cNvPicPr>
              <p:nvPr/>
            </p:nvPicPr>
            <p:blipFill>
              <a:blip r:embed="rId7" cstate="print">
                <a:clrChange>
                  <a:clrFrom>
                    <a:srgbClr val="FFFFFF"/>
                  </a:clrFrom>
                  <a:clrTo>
                    <a:srgbClr val="FFFFFF">
                      <a:alpha val="0"/>
                    </a:srgbClr>
                  </a:clrTo>
                </a:clrChange>
                <a:duotone>
                  <a:prstClr val="black"/>
                  <a:srgbClr val="FF0000">
                    <a:tint val="45000"/>
                    <a:satMod val="400000"/>
                  </a:srgbClr>
                </a:duotone>
                <a:lum contrast="40000"/>
              </a:blip>
              <a:srcRect/>
              <a:stretch>
                <a:fillRect/>
              </a:stretch>
            </p:blipFill>
            <p:spPr bwMode="auto">
              <a:xfrm>
                <a:off x="2463800" y="3282950"/>
                <a:ext cx="2209800" cy="533400"/>
              </a:xfrm>
              <a:prstGeom prst="rect">
                <a:avLst/>
              </a:prstGeom>
              <a:noFill/>
            </p:spPr>
          </p:pic>
          <p:pic>
            <p:nvPicPr>
              <p:cNvPr id="31" name="Picture 1" descr="D:\POGONI\SLIKE Razne\sinus.png"/>
              <p:cNvPicPr>
                <a:picLocks noChangeAspect="1" noChangeArrowheads="1"/>
              </p:cNvPicPr>
              <p:nvPr/>
            </p:nvPicPr>
            <p:blipFill>
              <a:blip r:embed="rId7" cstate="print">
                <a:clrChange>
                  <a:clrFrom>
                    <a:srgbClr val="FFFFFF"/>
                  </a:clrFrom>
                  <a:clrTo>
                    <a:srgbClr val="FFFFFF">
                      <a:alpha val="0"/>
                    </a:srgbClr>
                  </a:clrTo>
                </a:clrChange>
                <a:duotone>
                  <a:prstClr val="black"/>
                  <a:srgbClr val="FF0000">
                    <a:tint val="45000"/>
                    <a:satMod val="400000"/>
                  </a:srgbClr>
                </a:duotone>
                <a:lum contrast="40000"/>
              </a:blip>
              <a:srcRect/>
              <a:stretch>
                <a:fillRect/>
              </a:stretch>
            </p:blipFill>
            <p:spPr bwMode="auto">
              <a:xfrm>
                <a:off x="4648200" y="3276600"/>
                <a:ext cx="2209800" cy="533400"/>
              </a:xfrm>
              <a:prstGeom prst="rect">
                <a:avLst/>
              </a:prstGeom>
              <a:noFill/>
            </p:spPr>
          </p:pic>
        </p:grpSp>
        <p:grpSp>
          <p:nvGrpSpPr>
            <p:cNvPr id="32" name="Group 31"/>
            <p:cNvGrpSpPr/>
            <p:nvPr/>
          </p:nvGrpSpPr>
          <p:grpSpPr>
            <a:xfrm>
              <a:off x="2066925" y="1758950"/>
              <a:ext cx="996950" cy="539750"/>
              <a:chOff x="2463800" y="3276600"/>
              <a:chExt cx="4394200" cy="539750"/>
            </a:xfrm>
          </p:grpSpPr>
          <p:pic>
            <p:nvPicPr>
              <p:cNvPr id="33" name="Picture 1" descr="D:\POGONI\SLIKE Razne\sinus.png"/>
              <p:cNvPicPr>
                <a:picLocks noChangeAspect="1" noChangeArrowheads="1"/>
              </p:cNvPicPr>
              <p:nvPr/>
            </p:nvPicPr>
            <p:blipFill>
              <a:blip r:embed="rId7" cstate="print">
                <a:clrChange>
                  <a:clrFrom>
                    <a:srgbClr val="FFFFFF"/>
                  </a:clrFrom>
                  <a:clrTo>
                    <a:srgbClr val="FFFFFF">
                      <a:alpha val="0"/>
                    </a:srgbClr>
                  </a:clrTo>
                </a:clrChange>
                <a:duotone>
                  <a:prstClr val="black"/>
                  <a:srgbClr val="FF0000">
                    <a:tint val="45000"/>
                    <a:satMod val="400000"/>
                  </a:srgbClr>
                </a:duotone>
                <a:lum contrast="40000"/>
              </a:blip>
              <a:srcRect/>
              <a:stretch>
                <a:fillRect/>
              </a:stretch>
            </p:blipFill>
            <p:spPr bwMode="auto">
              <a:xfrm>
                <a:off x="2463800" y="3282950"/>
                <a:ext cx="2209800" cy="533400"/>
              </a:xfrm>
              <a:prstGeom prst="rect">
                <a:avLst/>
              </a:prstGeom>
              <a:noFill/>
            </p:spPr>
          </p:pic>
          <p:pic>
            <p:nvPicPr>
              <p:cNvPr id="34" name="Picture 1" descr="D:\POGONI\SLIKE Razne\sinus.png"/>
              <p:cNvPicPr>
                <a:picLocks noChangeAspect="1" noChangeArrowheads="1"/>
              </p:cNvPicPr>
              <p:nvPr/>
            </p:nvPicPr>
            <p:blipFill>
              <a:blip r:embed="rId7" cstate="print">
                <a:clrChange>
                  <a:clrFrom>
                    <a:srgbClr val="FFFFFF"/>
                  </a:clrFrom>
                  <a:clrTo>
                    <a:srgbClr val="FFFFFF">
                      <a:alpha val="0"/>
                    </a:srgbClr>
                  </a:clrTo>
                </a:clrChange>
                <a:duotone>
                  <a:prstClr val="black"/>
                  <a:srgbClr val="FF0000">
                    <a:tint val="45000"/>
                    <a:satMod val="400000"/>
                  </a:srgbClr>
                </a:duotone>
                <a:lum contrast="40000"/>
              </a:blip>
              <a:srcRect/>
              <a:stretch>
                <a:fillRect/>
              </a:stretch>
            </p:blipFill>
            <p:spPr bwMode="auto">
              <a:xfrm>
                <a:off x="4648200" y="3276600"/>
                <a:ext cx="2209800" cy="533400"/>
              </a:xfrm>
              <a:prstGeom prst="rect">
                <a:avLst/>
              </a:prstGeom>
              <a:noFill/>
            </p:spPr>
          </p:pic>
        </p:grpSp>
        <p:grpSp>
          <p:nvGrpSpPr>
            <p:cNvPr id="35" name="Group 34"/>
            <p:cNvGrpSpPr/>
            <p:nvPr/>
          </p:nvGrpSpPr>
          <p:grpSpPr>
            <a:xfrm>
              <a:off x="3051175" y="1762125"/>
              <a:ext cx="996950" cy="539750"/>
              <a:chOff x="2463800" y="3276600"/>
              <a:chExt cx="4394200" cy="539750"/>
            </a:xfrm>
          </p:grpSpPr>
          <p:pic>
            <p:nvPicPr>
              <p:cNvPr id="36" name="Picture 1" descr="D:\POGONI\SLIKE Razne\sinus.png"/>
              <p:cNvPicPr>
                <a:picLocks noChangeAspect="1" noChangeArrowheads="1"/>
              </p:cNvPicPr>
              <p:nvPr/>
            </p:nvPicPr>
            <p:blipFill>
              <a:blip r:embed="rId7" cstate="print">
                <a:clrChange>
                  <a:clrFrom>
                    <a:srgbClr val="FFFFFF"/>
                  </a:clrFrom>
                  <a:clrTo>
                    <a:srgbClr val="FFFFFF">
                      <a:alpha val="0"/>
                    </a:srgbClr>
                  </a:clrTo>
                </a:clrChange>
                <a:duotone>
                  <a:prstClr val="black"/>
                  <a:srgbClr val="FF0000">
                    <a:tint val="45000"/>
                    <a:satMod val="400000"/>
                  </a:srgbClr>
                </a:duotone>
                <a:lum contrast="40000"/>
              </a:blip>
              <a:srcRect/>
              <a:stretch>
                <a:fillRect/>
              </a:stretch>
            </p:blipFill>
            <p:spPr bwMode="auto">
              <a:xfrm>
                <a:off x="2463800" y="3282950"/>
                <a:ext cx="2209800" cy="533400"/>
              </a:xfrm>
              <a:prstGeom prst="rect">
                <a:avLst/>
              </a:prstGeom>
              <a:noFill/>
            </p:spPr>
          </p:pic>
          <p:pic>
            <p:nvPicPr>
              <p:cNvPr id="37" name="Picture 1" descr="D:\POGONI\SLIKE Razne\sinus.png"/>
              <p:cNvPicPr>
                <a:picLocks noChangeAspect="1" noChangeArrowheads="1"/>
              </p:cNvPicPr>
              <p:nvPr/>
            </p:nvPicPr>
            <p:blipFill>
              <a:blip r:embed="rId7" cstate="print">
                <a:clrChange>
                  <a:clrFrom>
                    <a:srgbClr val="FFFFFF"/>
                  </a:clrFrom>
                  <a:clrTo>
                    <a:srgbClr val="FFFFFF">
                      <a:alpha val="0"/>
                    </a:srgbClr>
                  </a:clrTo>
                </a:clrChange>
                <a:duotone>
                  <a:prstClr val="black"/>
                  <a:srgbClr val="FF0000">
                    <a:tint val="45000"/>
                    <a:satMod val="400000"/>
                  </a:srgbClr>
                </a:duotone>
                <a:lum contrast="40000"/>
              </a:blip>
              <a:srcRect/>
              <a:stretch>
                <a:fillRect/>
              </a:stretch>
            </p:blipFill>
            <p:spPr bwMode="auto">
              <a:xfrm>
                <a:off x="4648200" y="3276600"/>
                <a:ext cx="2209800" cy="533400"/>
              </a:xfrm>
              <a:prstGeom prst="rect">
                <a:avLst/>
              </a:prstGeom>
              <a:noFill/>
            </p:spPr>
          </p:pic>
        </p:grpSp>
        <p:grpSp>
          <p:nvGrpSpPr>
            <p:cNvPr id="38" name="Group 37"/>
            <p:cNvGrpSpPr/>
            <p:nvPr/>
          </p:nvGrpSpPr>
          <p:grpSpPr>
            <a:xfrm>
              <a:off x="4038600" y="1752600"/>
              <a:ext cx="996950" cy="539750"/>
              <a:chOff x="2463800" y="3276600"/>
              <a:chExt cx="4394200" cy="539750"/>
            </a:xfrm>
          </p:grpSpPr>
          <p:pic>
            <p:nvPicPr>
              <p:cNvPr id="39" name="Picture 1" descr="D:\POGONI\SLIKE Razne\sinus.png"/>
              <p:cNvPicPr>
                <a:picLocks noChangeAspect="1" noChangeArrowheads="1"/>
              </p:cNvPicPr>
              <p:nvPr/>
            </p:nvPicPr>
            <p:blipFill>
              <a:blip r:embed="rId7" cstate="print">
                <a:clrChange>
                  <a:clrFrom>
                    <a:srgbClr val="FFFFFF"/>
                  </a:clrFrom>
                  <a:clrTo>
                    <a:srgbClr val="FFFFFF">
                      <a:alpha val="0"/>
                    </a:srgbClr>
                  </a:clrTo>
                </a:clrChange>
                <a:duotone>
                  <a:prstClr val="black"/>
                  <a:srgbClr val="FF0000">
                    <a:tint val="45000"/>
                    <a:satMod val="400000"/>
                  </a:srgbClr>
                </a:duotone>
                <a:lum contrast="40000"/>
              </a:blip>
              <a:srcRect/>
              <a:stretch>
                <a:fillRect/>
              </a:stretch>
            </p:blipFill>
            <p:spPr bwMode="auto">
              <a:xfrm>
                <a:off x="2463800" y="3282950"/>
                <a:ext cx="2209800" cy="533400"/>
              </a:xfrm>
              <a:prstGeom prst="rect">
                <a:avLst/>
              </a:prstGeom>
              <a:noFill/>
            </p:spPr>
          </p:pic>
          <p:pic>
            <p:nvPicPr>
              <p:cNvPr id="40" name="Picture 1" descr="D:\POGONI\SLIKE Razne\sinus.png"/>
              <p:cNvPicPr>
                <a:picLocks noChangeAspect="1" noChangeArrowheads="1"/>
              </p:cNvPicPr>
              <p:nvPr/>
            </p:nvPicPr>
            <p:blipFill>
              <a:blip r:embed="rId7" cstate="print">
                <a:clrChange>
                  <a:clrFrom>
                    <a:srgbClr val="FFFFFF"/>
                  </a:clrFrom>
                  <a:clrTo>
                    <a:srgbClr val="FFFFFF">
                      <a:alpha val="0"/>
                    </a:srgbClr>
                  </a:clrTo>
                </a:clrChange>
                <a:duotone>
                  <a:prstClr val="black"/>
                  <a:srgbClr val="FF0000">
                    <a:tint val="45000"/>
                    <a:satMod val="400000"/>
                  </a:srgbClr>
                </a:duotone>
                <a:lum contrast="40000"/>
              </a:blip>
              <a:srcRect/>
              <a:stretch>
                <a:fillRect/>
              </a:stretch>
            </p:blipFill>
            <p:spPr bwMode="auto">
              <a:xfrm>
                <a:off x="4648200" y="3276600"/>
                <a:ext cx="2209800" cy="533400"/>
              </a:xfrm>
              <a:prstGeom prst="rect">
                <a:avLst/>
              </a:prstGeom>
              <a:noFill/>
            </p:spPr>
          </p:pic>
        </p:grpSp>
      </p:grpSp>
    </p:spTree>
    <p:extLst>
      <p:ext uri="{BB962C8B-B14F-4D97-AF65-F5344CB8AC3E}">
        <p14:creationId xmlns="" xmlns:p14="http://schemas.microsoft.com/office/powerpoint/2010/main" val="187753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6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6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9" grpId="0"/>
      <p:bldP spid="71695"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2C85920-9425-420E-88A5-33690DFD1288}" type="slidenum">
              <a:rPr lang="en-US" smtClean="0"/>
              <a:pPr>
                <a:defRPr/>
              </a:pPr>
              <a:t>36</a:t>
            </a:fld>
            <a:endParaRPr lang="en-US"/>
          </a:p>
        </p:txBody>
      </p:sp>
      <p:pic>
        <p:nvPicPr>
          <p:cNvPr id="613378" name="Picture 2"/>
          <p:cNvPicPr>
            <a:picLocks noChangeAspect="1" noChangeArrowheads="1"/>
          </p:cNvPicPr>
          <p:nvPr/>
        </p:nvPicPr>
        <p:blipFill>
          <a:blip r:embed="rId2"/>
          <a:srcRect/>
          <a:stretch>
            <a:fillRect/>
          </a:stretch>
        </p:blipFill>
        <p:spPr bwMode="auto">
          <a:xfrm>
            <a:off x="1905000" y="533400"/>
            <a:ext cx="5229225" cy="2895600"/>
          </a:xfrm>
          <a:prstGeom prst="rect">
            <a:avLst/>
          </a:prstGeom>
          <a:noFill/>
          <a:ln w="9525">
            <a:noFill/>
            <a:miter lim="800000"/>
            <a:headEnd/>
            <a:tailEnd/>
          </a:ln>
          <a:effectLst/>
        </p:spPr>
      </p:pic>
      <p:pic>
        <p:nvPicPr>
          <p:cNvPr id="613379" name="Picture 3"/>
          <p:cNvPicPr>
            <a:picLocks noChangeAspect="1" noChangeArrowheads="1"/>
          </p:cNvPicPr>
          <p:nvPr/>
        </p:nvPicPr>
        <p:blipFill>
          <a:blip r:embed="rId3"/>
          <a:srcRect/>
          <a:stretch>
            <a:fillRect/>
          </a:stretch>
        </p:blipFill>
        <p:spPr bwMode="auto">
          <a:xfrm>
            <a:off x="1828800" y="3733800"/>
            <a:ext cx="5314950" cy="2914650"/>
          </a:xfrm>
          <a:prstGeom prst="rect">
            <a:avLst/>
          </a:prstGeom>
          <a:noFill/>
          <a:ln w="9525">
            <a:noFill/>
            <a:miter lim="800000"/>
            <a:headEnd/>
            <a:tailEnd/>
          </a:ln>
          <a:effectLst/>
        </p:spPr>
      </p:pic>
      <p:grpSp>
        <p:nvGrpSpPr>
          <p:cNvPr id="7" name="Group 6"/>
          <p:cNvGrpSpPr/>
          <p:nvPr/>
        </p:nvGrpSpPr>
        <p:grpSpPr>
          <a:xfrm>
            <a:off x="2514600" y="1752600"/>
            <a:ext cx="2184400" cy="539750"/>
            <a:chOff x="2463800" y="3276600"/>
            <a:chExt cx="4394200" cy="539750"/>
          </a:xfrm>
        </p:grpSpPr>
        <p:pic>
          <p:nvPicPr>
            <p:cNvPr id="5" name="Picture 1" descr="D:\POGONI\SLIKE Razne\sinus.pn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3">
                  <a:tint val="45000"/>
                  <a:satMod val="400000"/>
                </a:schemeClr>
              </a:duotone>
            </a:blip>
            <a:srcRect/>
            <a:stretch>
              <a:fillRect/>
            </a:stretch>
          </p:blipFill>
          <p:spPr bwMode="auto">
            <a:xfrm>
              <a:off x="2463800" y="3282950"/>
              <a:ext cx="2209800" cy="533400"/>
            </a:xfrm>
            <a:prstGeom prst="rect">
              <a:avLst/>
            </a:prstGeom>
            <a:noFill/>
          </p:spPr>
        </p:pic>
        <p:pic>
          <p:nvPicPr>
            <p:cNvPr id="6" name="Picture 1" descr="D:\POGONI\SLIKE Razne\sinus.pn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3">
                  <a:tint val="45000"/>
                  <a:satMod val="400000"/>
                </a:schemeClr>
              </a:duotone>
            </a:blip>
            <a:srcRect/>
            <a:stretch>
              <a:fillRect/>
            </a:stretch>
          </p:blipFill>
          <p:spPr bwMode="auto">
            <a:xfrm>
              <a:off x="4648200" y="3276600"/>
              <a:ext cx="2209800" cy="533400"/>
            </a:xfrm>
            <a:prstGeom prst="rect">
              <a:avLst/>
            </a:prstGeom>
            <a:noFill/>
          </p:spPr>
        </p:pic>
      </p:grpSp>
      <p:grpSp>
        <p:nvGrpSpPr>
          <p:cNvPr id="8" name="Group 7"/>
          <p:cNvGrpSpPr/>
          <p:nvPr/>
        </p:nvGrpSpPr>
        <p:grpSpPr>
          <a:xfrm>
            <a:off x="2679700" y="3276600"/>
            <a:ext cx="996950" cy="539750"/>
            <a:chOff x="2463800" y="3276600"/>
            <a:chExt cx="4394200" cy="539750"/>
          </a:xfrm>
        </p:grpSpPr>
        <p:pic>
          <p:nvPicPr>
            <p:cNvPr id="9" name="Picture 1" descr="D:\POGONI\SLIKE Razne\sinus.png"/>
            <p:cNvPicPr>
              <a:picLocks noChangeAspect="1" noChangeArrowheads="1"/>
            </p:cNvPicPr>
            <p:nvPr/>
          </p:nvPicPr>
          <p:blipFill>
            <a:blip r:embed="rId5" cstate="print">
              <a:clrChange>
                <a:clrFrom>
                  <a:srgbClr val="FFFFFF"/>
                </a:clrFrom>
                <a:clrTo>
                  <a:srgbClr val="FFFFFF">
                    <a:alpha val="0"/>
                  </a:srgbClr>
                </a:clrTo>
              </a:clrChange>
              <a:duotone>
                <a:prstClr val="black"/>
                <a:srgbClr val="FF0000">
                  <a:tint val="45000"/>
                  <a:satMod val="400000"/>
                </a:srgbClr>
              </a:duotone>
            </a:blip>
            <a:srcRect/>
            <a:stretch>
              <a:fillRect/>
            </a:stretch>
          </p:blipFill>
          <p:spPr bwMode="auto">
            <a:xfrm>
              <a:off x="2463800" y="3282950"/>
              <a:ext cx="2209800" cy="533400"/>
            </a:xfrm>
            <a:prstGeom prst="rect">
              <a:avLst/>
            </a:prstGeom>
            <a:noFill/>
          </p:spPr>
        </p:pic>
        <p:pic>
          <p:nvPicPr>
            <p:cNvPr id="10" name="Picture 1" descr="D:\POGONI\SLIKE Razne\sinus.png"/>
            <p:cNvPicPr>
              <a:picLocks noChangeAspect="1" noChangeArrowheads="1"/>
            </p:cNvPicPr>
            <p:nvPr/>
          </p:nvPicPr>
          <p:blipFill>
            <a:blip r:embed="rId5" cstate="print">
              <a:clrChange>
                <a:clrFrom>
                  <a:srgbClr val="FFFFFF"/>
                </a:clrFrom>
                <a:clrTo>
                  <a:srgbClr val="FFFFFF">
                    <a:alpha val="0"/>
                  </a:srgbClr>
                </a:clrTo>
              </a:clrChange>
              <a:duotone>
                <a:prstClr val="black"/>
                <a:srgbClr val="FF0000">
                  <a:tint val="45000"/>
                  <a:satMod val="400000"/>
                </a:srgbClr>
              </a:duotone>
            </a:blip>
            <a:srcRect/>
            <a:stretch>
              <a:fillRect/>
            </a:stretch>
          </p:blipFill>
          <p:spPr bwMode="auto">
            <a:xfrm>
              <a:off x="4648200" y="3276600"/>
              <a:ext cx="2209800" cy="533400"/>
            </a:xfrm>
            <a:prstGeom prst="rect">
              <a:avLst/>
            </a:prstGeom>
            <a:noFill/>
          </p:spPr>
        </p:pic>
      </p:grpSp>
      <p:cxnSp>
        <p:nvCxnSpPr>
          <p:cNvPr id="12" name="Straight Connector 11"/>
          <p:cNvCxnSpPr/>
          <p:nvPr/>
        </p:nvCxnSpPr>
        <p:spPr>
          <a:xfrm rot="5400000">
            <a:off x="1112044" y="2551906"/>
            <a:ext cx="3124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112294" y="2475706"/>
            <a:ext cx="3124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115344" y="2323306"/>
            <a:ext cx="3124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76400" y="3536950"/>
            <a:ext cx="38862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7"/>
          <p:cNvPicPr>
            <a:picLocks noChangeAspect="1" noChangeArrowheads="1"/>
          </p:cNvPicPr>
          <p:nvPr/>
        </p:nvPicPr>
        <p:blipFill>
          <a:blip r:embed="rId3" cstate="print"/>
          <a:srcRect/>
          <a:stretch>
            <a:fillRect/>
          </a:stretch>
        </p:blipFill>
        <p:spPr bwMode="auto">
          <a:xfrm>
            <a:off x="304800" y="228600"/>
            <a:ext cx="8534400" cy="6200775"/>
          </a:xfrm>
          <a:prstGeom prst="rect">
            <a:avLst/>
          </a:prstGeom>
          <a:noFill/>
          <a:ln w="9525">
            <a:noFill/>
            <a:miter lim="800000"/>
            <a:headEnd/>
            <a:tailEnd/>
          </a:ln>
        </p:spPr>
      </p:pic>
      <p:sp>
        <p:nvSpPr>
          <p:cNvPr id="24" name="Rectangle 23"/>
          <p:cNvSpPr/>
          <p:nvPr/>
        </p:nvSpPr>
        <p:spPr>
          <a:xfrm>
            <a:off x="4343400" y="3276600"/>
            <a:ext cx="533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Date Placeholder 3"/>
          <p:cNvSpPr txBox="1">
            <a:spLocks noGrp="1"/>
          </p:cNvSpPr>
          <p:nvPr/>
        </p:nvSpPr>
        <p:spPr bwMode="auto">
          <a:xfrm>
            <a:off x="685800" y="6400800"/>
            <a:ext cx="1905000" cy="304800"/>
          </a:xfrm>
          <a:prstGeom prst="rect">
            <a:avLst/>
          </a:prstGeom>
          <a:noFill/>
          <a:ln w="9525">
            <a:noFill/>
            <a:miter lim="800000"/>
            <a:headEnd/>
            <a:tailEnd/>
          </a:ln>
        </p:spPr>
        <p:txBody>
          <a:bodyPr/>
          <a:lstStyle/>
          <a:p>
            <a:r>
              <a:rPr lang="en-US" sz="1400">
                <a:latin typeface="Times New Roman" pitchFamily="18" charset="0"/>
              </a:rPr>
              <a:t>M. Mijalkovi</a:t>
            </a:r>
            <a:r>
              <a:rPr lang="sr-Latn-CS" sz="1400">
                <a:latin typeface="Times New Roman" pitchFamily="18" charset="0"/>
              </a:rPr>
              <a:t>ć</a:t>
            </a:r>
            <a:endParaRPr lang="en-US" sz="1400">
              <a:latin typeface="Times New Roman" pitchFamily="18" charset="0"/>
            </a:endParaRPr>
          </a:p>
        </p:txBody>
      </p:sp>
      <p:sp>
        <p:nvSpPr>
          <p:cNvPr id="15364" name="Slide Number Placeholder 5"/>
          <p:cNvSpPr txBox="1">
            <a:spLocks noGrp="1"/>
          </p:cNvSpPr>
          <p:nvPr/>
        </p:nvSpPr>
        <p:spPr bwMode="auto">
          <a:xfrm>
            <a:off x="6553200" y="6400800"/>
            <a:ext cx="1905000" cy="304800"/>
          </a:xfrm>
          <a:prstGeom prst="rect">
            <a:avLst/>
          </a:prstGeom>
          <a:noFill/>
          <a:ln w="9525">
            <a:noFill/>
            <a:miter lim="800000"/>
            <a:headEnd/>
            <a:tailEnd/>
          </a:ln>
        </p:spPr>
        <p:txBody>
          <a:bodyPr/>
          <a:lstStyle/>
          <a:p>
            <a:pPr algn="r"/>
            <a:fld id="{CB2D54A5-CD44-4BBA-9848-18E4E59AAAB9}" type="slidenum">
              <a:rPr lang="en-US" sz="1400">
                <a:latin typeface="Times New Roman" pitchFamily="18" charset="0"/>
              </a:rPr>
              <a:pPr algn="r"/>
              <a:t>37</a:t>
            </a:fld>
            <a:endParaRPr lang="en-US" sz="1400">
              <a:latin typeface="Times New Roman" pitchFamily="18" charset="0"/>
            </a:endParaRPr>
          </a:p>
        </p:txBody>
      </p:sp>
      <p:sp>
        <p:nvSpPr>
          <p:cNvPr id="8" name="Left Brace 7"/>
          <p:cNvSpPr/>
          <p:nvPr/>
        </p:nvSpPr>
        <p:spPr bwMode="auto">
          <a:xfrm rot="-5400000">
            <a:off x="5844540" y="1013460"/>
            <a:ext cx="609600" cy="3124200"/>
          </a:xfrm>
          <a:prstGeom prst="leftBrace">
            <a:avLst>
              <a:gd name="adj1" fmla="val 44047"/>
              <a:gd name="adj2" fmla="val 66262"/>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Text Box 13"/>
          <p:cNvSpPr txBox="1">
            <a:spLocks noChangeArrowheads="1"/>
          </p:cNvSpPr>
          <p:nvPr/>
        </p:nvSpPr>
        <p:spPr bwMode="auto">
          <a:xfrm>
            <a:off x="6431280" y="2811780"/>
            <a:ext cx="404278" cy="523220"/>
          </a:xfrm>
          <a:prstGeom prst="rect">
            <a:avLst/>
          </a:prstGeom>
          <a:noFill/>
          <a:ln w="9525">
            <a:noFill/>
            <a:miter lim="800000"/>
            <a:headEnd/>
            <a:tailEnd/>
          </a:ln>
        </p:spPr>
        <p:txBody>
          <a:bodyPr wrap="none">
            <a:spAutoFit/>
          </a:bodyPr>
          <a:lstStyle/>
          <a:p>
            <a:r>
              <a:rPr lang="sr-Latn-CS" sz="2800" b="1" i="1" dirty="0" smtClean="0">
                <a:solidFill>
                  <a:srgbClr val="CC3300"/>
                </a:solidFill>
              </a:rPr>
              <a:t>T</a:t>
            </a:r>
            <a:endParaRPr lang="en-US" sz="2800" dirty="0"/>
          </a:p>
        </p:txBody>
      </p:sp>
      <p:sp>
        <p:nvSpPr>
          <p:cNvPr id="10" name="Left Brace 9"/>
          <p:cNvSpPr/>
          <p:nvPr/>
        </p:nvSpPr>
        <p:spPr bwMode="auto">
          <a:xfrm rot="5400000">
            <a:off x="1962150" y="3371850"/>
            <a:ext cx="464820" cy="579120"/>
          </a:xfrm>
          <a:prstGeom prst="leftBrace">
            <a:avLst>
              <a:gd name="adj1" fmla="val 16805"/>
              <a:gd name="adj2" fmla="val 49936"/>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 Box 13"/>
          <p:cNvSpPr txBox="1">
            <a:spLocks noChangeArrowheads="1"/>
          </p:cNvSpPr>
          <p:nvPr/>
        </p:nvSpPr>
        <p:spPr bwMode="auto">
          <a:xfrm>
            <a:off x="1905000" y="2971800"/>
            <a:ext cx="704039" cy="523220"/>
          </a:xfrm>
          <a:prstGeom prst="rect">
            <a:avLst/>
          </a:prstGeom>
          <a:noFill/>
          <a:ln w="9525">
            <a:noFill/>
            <a:miter lim="800000"/>
            <a:headEnd/>
            <a:tailEnd/>
          </a:ln>
        </p:spPr>
        <p:txBody>
          <a:bodyPr wrap="none">
            <a:spAutoFit/>
          </a:bodyPr>
          <a:lstStyle/>
          <a:p>
            <a:r>
              <a:rPr lang="sr-Latn-CS" sz="2800" b="1" i="1" dirty="0" smtClean="0">
                <a:solidFill>
                  <a:srgbClr val="CC3300"/>
                </a:solidFill>
              </a:rPr>
              <a:t>1/T</a:t>
            </a:r>
            <a:endParaRPr lang="en-US" sz="2800" dirty="0"/>
          </a:p>
        </p:txBody>
      </p:sp>
      <p:sp>
        <p:nvSpPr>
          <p:cNvPr id="12" name="Text Box 13"/>
          <p:cNvSpPr txBox="1">
            <a:spLocks noChangeArrowheads="1"/>
          </p:cNvSpPr>
          <p:nvPr/>
        </p:nvSpPr>
        <p:spPr bwMode="auto">
          <a:xfrm>
            <a:off x="2743200" y="3200400"/>
            <a:ext cx="5767541" cy="461665"/>
          </a:xfrm>
          <a:prstGeom prst="rect">
            <a:avLst/>
          </a:prstGeom>
          <a:solidFill>
            <a:schemeClr val="bg1"/>
          </a:solidFill>
          <a:ln w="9525">
            <a:noFill/>
            <a:miter lim="800000"/>
            <a:headEnd/>
            <a:tailEnd/>
          </a:ln>
        </p:spPr>
        <p:txBody>
          <a:bodyPr wrap="none">
            <a:spAutoFit/>
          </a:bodyPr>
          <a:lstStyle/>
          <a:p>
            <a:r>
              <a:rPr lang="sr-Latn-CS" sz="2400" b="1" i="1" dirty="0" smtClean="0">
                <a:solidFill>
                  <a:srgbClr val="CC3300"/>
                </a:solidFill>
              </a:rPr>
              <a:t>Harmonik svakih 1/T, odnosno, 100 Hz</a:t>
            </a:r>
            <a:endParaRPr lang="en-US" sz="2400" dirty="0"/>
          </a:p>
        </p:txBody>
      </p:sp>
      <p:sp>
        <p:nvSpPr>
          <p:cNvPr id="13" name="Oval 12"/>
          <p:cNvSpPr/>
          <p:nvPr/>
        </p:nvSpPr>
        <p:spPr bwMode="auto">
          <a:xfrm>
            <a:off x="1850231" y="4476750"/>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Oval 13"/>
          <p:cNvSpPr/>
          <p:nvPr/>
        </p:nvSpPr>
        <p:spPr bwMode="auto">
          <a:xfrm>
            <a:off x="2409825" y="4193381"/>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2971800" y="5867400"/>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Oval 15"/>
          <p:cNvSpPr/>
          <p:nvPr/>
        </p:nvSpPr>
        <p:spPr bwMode="auto">
          <a:xfrm>
            <a:off x="3548063" y="4481513"/>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Oval 16"/>
          <p:cNvSpPr/>
          <p:nvPr/>
        </p:nvSpPr>
        <p:spPr bwMode="auto">
          <a:xfrm>
            <a:off x="4114800" y="4191000"/>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4648200" y="5867400"/>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Oval 18"/>
          <p:cNvSpPr/>
          <p:nvPr/>
        </p:nvSpPr>
        <p:spPr bwMode="auto">
          <a:xfrm>
            <a:off x="5257800" y="5867400"/>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Oval 19"/>
          <p:cNvSpPr/>
          <p:nvPr/>
        </p:nvSpPr>
        <p:spPr bwMode="auto">
          <a:xfrm>
            <a:off x="5791200" y="5867400"/>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Oval 20"/>
          <p:cNvSpPr/>
          <p:nvPr/>
        </p:nvSpPr>
        <p:spPr bwMode="auto">
          <a:xfrm>
            <a:off x="6400800" y="5867400"/>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Oval 21"/>
          <p:cNvSpPr/>
          <p:nvPr/>
        </p:nvSpPr>
        <p:spPr bwMode="auto">
          <a:xfrm>
            <a:off x="6936581" y="3624263"/>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Oval 22"/>
          <p:cNvSpPr/>
          <p:nvPr/>
        </p:nvSpPr>
        <p:spPr bwMode="auto">
          <a:xfrm>
            <a:off x="7620000" y="5867400"/>
            <a:ext cx="152400" cy="1524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 xmlns:p14="http://schemas.microsoft.com/office/powerpoint/2010/main" val="18921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16388" name="Slide Number Placeholder 5"/>
          <p:cNvSpPr>
            <a:spLocks noGrp="1"/>
          </p:cNvSpPr>
          <p:nvPr>
            <p:ph type="sldNum" sz="quarter" idx="12"/>
          </p:nvPr>
        </p:nvSpPr>
        <p:spPr>
          <a:noFill/>
        </p:spPr>
        <p:txBody>
          <a:bodyPr/>
          <a:lstStyle/>
          <a:p>
            <a:fld id="{618F7833-F92A-4BF1-82E7-1F1EBAAB498C}" type="slidenum">
              <a:rPr lang="en-US" smtClean="0"/>
              <a:pPr/>
              <a:t>38</a:t>
            </a:fld>
            <a:endParaRPr lang="en-US" smtClean="0"/>
          </a:p>
        </p:txBody>
      </p:sp>
      <p:sp>
        <p:nvSpPr>
          <p:cNvPr id="16389" name="Text Box 9"/>
          <p:cNvSpPr txBox="1">
            <a:spLocks noChangeArrowheads="1"/>
          </p:cNvSpPr>
          <p:nvPr/>
        </p:nvSpPr>
        <p:spPr bwMode="auto">
          <a:xfrm>
            <a:off x="152400" y="1295400"/>
            <a:ext cx="3200400" cy="1246495"/>
          </a:xfrm>
          <a:prstGeom prst="rect">
            <a:avLst/>
          </a:prstGeom>
          <a:noFill/>
          <a:ln w="9525">
            <a:noFill/>
            <a:miter lim="800000"/>
            <a:headEnd/>
            <a:tailEnd/>
          </a:ln>
        </p:spPr>
        <p:txBody>
          <a:bodyPr>
            <a:spAutoFit/>
          </a:bodyPr>
          <a:lstStyle/>
          <a:p>
            <a:pPr>
              <a:spcBef>
                <a:spcPct val="50000"/>
              </a:spcBef>
            </a:pPr>
            <a:r>
              <a:rPr lang="sr-Latn-CS" dirty="0" smtClean="0">
                <a:latin typeface="Arial" pitchFamily="34" charset="0"/>
                <a:cs typeface="Arial" pitchFamily="34" charset="0"/>
              </a:rPr>
              <a:t>Perioda:</a:t>
            </a:r>
            <a:r>
              <a:rPr lang="sr-Latn-CS" dirty="0">
                <a:latin typeface="Arial" pitchFamily="34" charset="0"/>
                <a:cs typeface="Arial" pitchFamily="34" charset="0"/>
              </a:rPr>
              <a:t>			 </a:t>
            </a:r>
            <a:r>
              <a:rPr lang="sr-Latn-CS" b="1" i="1" dirty="0">
                <a:latin typeface="Arial" pitchFamily="34" charset="0"/>
                <a:cs typeface="Arial" pitchFamily="34" charset="0"/>
              </a:rPr>
              <a:t>T</a:t>
            </a:r>
            <a:r>
              <a:rPr lang="sr-Latn-CS" i="1" dirty="0">
                <a:latin typeface="Arial" pitchFamily="34" charset="0"/>
                <a:cs typeface="Arial" pitchFamily="34" charset="0"/>
              </a:rPr>
              <a:t> </a:t>
            </a:r>
          </a:p>
          <a:p>
            <a:pPr>
              <a:spcBef>
                <a:spcPct val="50000"/>
              </a:spcBef>
            </a:pPr>
            <a:r>
              <a:rPr lang="sr-Latn-CS" i="1" dirty="0">
                <a:latin typeface="Arial" pitchFamily="34" charset="0"/>
                <a:cs typeface="Arial" pitchFamily="34" charset="0"/>
              </a:rPr>
              <a:t>Osn. </a:t>
            </a:r>
            <a:r>
              <a:rPr lang="sr-Latn-CS" i="1" dirty="0" smtClean="0">
                <a:latin typeface="Arial" pitchFamily="34" charset="0"/>
                <a:cs typeface="Arial" pitchFamily="34" charset="0"/>
              </a:rPr>
              <a:t>učestanost:</a:t>
            </a:r>
            <a:r>
              <a:rPr lang="sr-Latn-CS" i="1" dirty="0">
                <a:latin typeface="Arial" pitchFamily="34" charset="0"/>
                <a:cs typeface="Arial" pitchFamily="34" charset="0"/>
              </a:rPr>
              <a:t>	         </a:t>
            </a:r>
            <a:r>
              <a:rPr lang="sr-Latn-CS" b="1" i="1" dirty="0">
                <a:latin typeface="Arial" pitchFamily="34" charset="0"/>
                <a:cs typeface="Arial" pitchFamily="34" charset="0"/>
              </a:rPr>
              <a:t>f=1/T</a:t>
            </a:r>
          </a:p>
          <a:p>
            <a:pPr>
              <a:spcBef>
                <a:spcPct val="50000"/>
              </a:spcBef>
            </a:pPr>
            <a:r>
              <a:rPr lang="sr-Latn-CS" i="1" dirty="0">
                <a:latin typeface="Arial" pitchFamily="34" charset="0"/>
                <a:cs typeface="Arial" pitchFamily="34" charset="0"/>
              </a:rPr>
              <a:t>Kružna učestanost </a:t>
            </a:r>
            <a:r>
              <a:rPr lang="sr-Latn-CS" i="1" dirty="0" smtClean="0">
                <a:latin typeface="Arial" pitchFamily="34" charset="0"/>
                <a:cs typeface="Arial" pitchFamily="34" charset="0"/>
              </a:rPr>
              <a:t>: </a:t>
            </a:r>
            <a:r>
              <a:rPr lang="sr-Latn-CS" sz="2000" b="1" i="1" dirty="0">
                <a:latin typeface="Arial" pitchFamily="34" charset="0"/>
                <a:cs typeface="Arial" pitchFamily="34" charset="0"/>
                <a:sym typeface="Symbol" pitchFamily="18" charset="2"/>
              </a:rPr>
              <a:t></a:t>
            </a:r>
            <a:r>
              <a:rPr lang="sr-Latn-CS" b="1" dirty="0">
                <a:latin typeface="Arial" pitchFamily="34" charset="0"/>
                <a:cs typeface="Arial" pitchFamily="34" charset="0"/>
              </a:rPr>
              <a:t> = 2</a:t>
            </a:r>
            <a:r>
              <a:rPr lang="sr-Latn-CS" b="1" dirty="0">
                <a:latin typeface="Arial" pitchFamily="34" charset="0"/>
                <a:cs typeface="Arial" pitchFamily="34" charset="0"/>
                <a:sym typeface="Symbol" pitchFamily="18" charset="2"/>
              </a:rPr>
              <a:t>/</a:t>
            </a:r>
            <a:r>
              <a:rPr lang="sr-Latn-CS" b="1" i="1" dirty="0">
                <a:latin typeface="Arial" pitchFamily="34" charset="0"/>
                <a:cs typeface="Arial" pitchFamily="34" charset="0"/>
                <a:sym typeface="Symbol" pitchFamily="18" charset="2"/>
              </a:rPr>
              <a:t>T</a:t>
            </a:r>
            <a:r>
              <a:rPr lang="sr-Latn-CS" dirty="0">
                <a:latin typeface="Arial" pitchFamily="34" charset="0"/>
                <a:cs typeface="Arial" pitchFamily="34" charset="0"/>
                <a:sym typeface="Symbol" pitchFamily="18" charset="2"/>
              </a:rPr>
              <a:t> </a:t>
            </a:r>
          </a:p>
        </p:txBody>
      </p:sp>
      <p:sp>
        <p:nvSpPr>
          <p:cNvPr id="16390" name="Text Box 10"/>
          <p:cNvSpPr txBox="1">
            <a:spLocks noChangeArrowheads="1"/>
          </p:cNvSpPr>
          <p:nvPr/>
        </p:nvSpPr>
        <p:spPr bwMode="auto">
          <a:xfrm>
            <a:off x="838200" y="533400"/>
            <a:ext cx="2362200" cy="457200"/>
          </a:xfrm>
          <a:prstGeom prst="rect">
            <a:avLst/>
          </a:prstGeom>
          <a:noFill/>
          <a:ln w="9525">
            <a:noFill/>
            <a:miter lim="800000"/>
            <a:headEnd/>
            <a:tailEnd/>
          </a:ln>
        </p:spPr>
        <p:txBody>
          <a:bodyPr>
            <a:spAutoFit/>
          </a:bodyPr>
          <a:lstStyle/>
          <a:p>
            <a:pPr>
              <a:spcBef>
                <a:spcPct val="50000"/>
              </a:spcBef>
            </a:pPr>
            <a:r>
              <a:rPr lang="sr-Latn-CS" sz="2400" b="1" dirty="0">
                <a:latin typeface="Arial" pitchFamily="34" charset="0"/>
                <a:cs typeface="Arial" pitchFamily="34" charset="0"/>
              </a:rPr>
              <a:t>Signal četvrtki</a:t>
            </a:r>
            <a:endParaRPr lang="en-US" sz="2400" b="1" dirty="0">
              <a:latin typeface="Arial" pitchFamily="34" charset="0"/>
              <a:cs typeface="Arial" pitchFamily="34" charset="0"/>
            </a:endParaRPr>
          </a:p>
        </p:txBody>
      </p:sp>
      <p:sp>
        <p:nvSpPr>
          <p:cNvPr id="89102" name="Text Box 14"/>
          <p:cNvSpPr txBox="1">
            <a:spLocks noChangeArrowheads="1"/>
          </p:cNvSpPr>
          <p:nvPr/>
        </p:nvSpPr>
        <p:spPr bwMode="auto">
          <a:xfrm>
            <a:off x="685800" y="3767138"/>
            <a:ext cx="1752600" cy="519112"/>
          </a:xfrm>
          <a:prstGeom prst="rect">
            <a:avLst/>
          </a:prstGeom>
          <a:noFill/>
          <a:ln w="9525">
            <a:noFill/>
            <a:miter lim="800000"/>
            <a:headEnd/>
            <a:tailEnd/>
          </a:ln>
        </p:spPr>
        <p:txBody>
          <a:bodyPr>
            <a:spAutoFit/>
          </a:bodyPr>
          <a:lstStyle/>
          <a:p>
            <a:pPr>
              <a:spcBef>
                <a:spcPct val="50000"/>
              </a:spcBef>
            </a:pPr>
            <a:r>
              <a:rPr lang="sr-Latn-CS" sz="2800" i="1">
                <a:latin typeface="Arial" pitchFamily="34" charset="0"/>
                <a:cs typeface="Arial" pitchFamily="34" charset="0"/>
              </a:rPr>
              <a:t> x</a:t>
            </a:r>
            <a:r>
              <a:rPr lang="sr-Latn-CS" sz="2400">
                <a:latin typeface="Arial" pitchFamily="34" charset="0"/>
                <a:cs typeface="Arial" pitchFamily="34" charset="0"/>
              </a:rPr>
              <a:t>(t) = 0 +</a:t>
            </a:r>
            <a:endParaRPr lang="en-US" sz="2400">
              <a:latin typeface="Arial" pitchFamily="34" charset="0"/>
              <a:cs typeface="Arial" pitchFamily="34" charset="0"/>
            </a:endParaRPr>
          </a:p>
        </p:txBody>
      </p:sp>
      <p:sp>
        <p:nvSpPr>
          <p:cNvPr id="16392" name="Text Box 35"/>
          <p:cNvSpPr txBox="1">
            <a:spLocks noChangeArrowheads="1"/>
          </p:cNvSpPr>
          <p:nvPr/>
        </p:nvSpPr>
        <p:spPr bwMode="auto">
          <a:xfrm>
            <a:off x="8458200" y="1143000"/>
            <a:ext cx="533400" cy="366713"/>
          </a:xfrm>
          <a:prstGeom prst="rect">
            <a:avLst/>
          </a:prstGeom>
          <a:noFill/>
          <a:ln w="9525">
            <a:noFill/>
            <a:miter lim="800000"/>
            <a:headEnd/>
            <a:tailEnd/>
          </a:ln>
        </p:spPr>
        <p:txBody>
          <a:bodyPr>
            <a:spAutoFit/>
          </a:bodyPr>
          <a:lstStyle/>
          <a:p>
            <a:pPr>
              <a:spcBef>
                <a:spcPct val="50000"/>
              </a:spcBef>
            </a:pPr>
            <a:r>
              <a:rPr lang="sr-Latn-CS" i="1"/>
              <a:t>t</a:t>
            </a:r>
            <a:endParaRPr lang="en-US" i="1"/>
          </a:p>
        </p:txBody>
      </p:sp>
      <p:grpSp>
        <p:nvGrpSpPr>
          <p:cNvPr id="16393" name="Group 39"/>
          <p:cNvGrpSpPr>
            <a:grpSpLocks/>
          </p:cNvGrpSpPr>
          <p:nvPr/>
        </p:nvGrpSpPr>
        <p:grpSpPr bwMode="auto">
          <a:xfrm>
            <a:off x="3657600" y="304800"/>
            <a:ext cx="4953000" cy="3200400"/>
            <a:chOff x="2304" y="0"/>
            <a:chExt cx="3120" cy="2016"/>
          </a:xfrm>
        </p:grpSpPr>
        <p:sp>
          <p:nvSpPr>
            <p:cNvPr id="16402" name="Line 15"/>
            <p:cNvSpPr>
              <a:spLocks noChangeShapeType="1"/>
            </p:cNvSpPr>
            <p:nvPr/>
          </p:nvSpPr>
          <p:spPr bwMode="auto">
            <a:xfrm>
              <a:off x="2928" y="144"/>
              <a:ext cx="0" cy="1872"/>
            </a:xfrm>
            <a:prstGeom prst="line">
              <a:avLst/>
            </a:prstGeom>
            <a:noFill/>
            <a:ln w="9525">
              <a:solidFill>
                <a:srgbClr val="0033CC"/>
              </a:solidFill>
              <a:round/>
              <a:headEnd type="stealth" w="med" len="lg"/>
              <a:tailEnd/>
            </a:ln>
          </p:spPr>
          <p:txBody>
            <a:bodyPr/>
            <a:lstStyle/>
            <a:p>
              <a:endParaRPr lang="en-US"/>
            </a:p>
          </p:txBody>
        </p:sp>
        <p:sp>
          <p:nvSpPr>
            <p:cNvPr id="16403" name="Line 16"/>
            <p:cNvSpPr>
              <a:spLocks noChangeShapeType="1"/>
            </p:cNvSpPr>
            <p:nvPr/>
          </p:nvSpPr>
          <p:spPr bwMode="auto">
            <a:xfrm>
              <a:off x="2448" y="960"/>
              <a:ext cx="2976" cy="0"/>
            </a:xfrm>
            <a:prstGeom prst="line">
              <a:avLst/>
            </a:prstGeom>
            <a:noFill/>
            <a:ln w="9525">
              <a:solidFill>
                <a:srgbClr val="0033CC"/>
              </a:solidFill>
              <a:round/>
              <a:headEnd/>
              <a:tailEnd type="stealth" w="med" len="lg"/>
            </a:ln>
          </p:spPr>
          <p:txBody>
            <a:bodyPr/>
            <a:lstStyle/>
            <a:p>
              <a:endParaRPr lang="en-US"/>
            </a:p>
          </p:txBody>
        </p:sp>
        <p:sp>
          <p:nvSpPr>
            <p:cNvPr id="16404" name="Line 17"/>
            <p:cNvSpPr>
              <a:spLocks noChangeShapeType="1"/>
            </p:cNvSpPr>
            <p:nvPr/>
          </p:nvSpPr>
          <p:spPr bwMode="auto">
            <a:xfrm>
              <a:off x="2928" y="384"/>
              <a:ext cx="624" cy="0"/>
            </a:xfrm>
            <a:prstGeom prst="line">
              <a:avLst/>
            </a:prstGeom>
            <a:noFill/>
            <a:ln w="9525">
              <a:solidFill>
                <a:srgbClr val="0033CC"/>
              </a:solidFill>
              <a:round/>
              <a:headEnd/>
              <a:tailEnd/>
            </a:ln>
          </p:spPr>
          <p:txBody>
            <a:bodyPr/>
            <a:lstStyle/>
            <a:p>
              <a:endParaRPr lang="en-US"/>
            </a:p>
          </p:txBody>
        </p:sp>
        <p:sp>
          <p:nvSpPr>
            <p:cNvPr id="16405" name="Line 18"/>
            <p:cNvSpPr>
              <a:spLocks noChangeShapeType="1"/>
            </p:cNvSpPr>
            <p:nvPr/>
          </p:nvSpPr>
          <p:spPr bwMode="auto">
            <a:xfrm>
              <a:off x="3552" y="384"/>
              <a:ext cx="0" cy="1152"/>
            </a:xfrm>
            <a:prstGeom prst="line">
              <a:avLst/>
            </a:prstGeom>
            <a:noFill/>
            <a:ln w="9525">
              <a:solidFill>
                <a:srgbClr val="0033CC"/>
              </a:solidFill>
              <a:round/>
              <a:headEnd/>
              <a:tailEnd/>
            </a:ln>
          </p:spPr>
          <p:txBody>
            <a:bodyPr/>
            <a:lstStyle/>
            <a:p>
              <a:endParaRPr lang="en-US"/>
            </a:p>
          </p:txBody>
        </p:sp>
        <p:sp>
          <p:nvSpPr>
            <p:cNvPr id="16406" name="Line 19"/>
            <p:cNvSpPr>
              <a:spLocks noChangeShapeType="1"/>
            </p:cNvSpPr>
            <p:nvPr/>
          </p:nvSpPr>
          <p:spPr bwMode="auto">
            <a:xfrm>
              <a:off x="3552" y="1536"/>
              <a:ext cx="624" cy="0"/>
            </a:xfrm>
            <a:prstGeom prst="line">
              <a:avLst/>
            </a:prstGeom>
            <a:noFill/>
            <a:ln w="9525">
              <a:solidFill>
                <a:srgbClr val="0033CC"/>
              </a:solidFill>
              <a:round/>
              <a:headEnd/>
              <a:tailEnd/>
            </a:ln>
          </p:spPr>
          <p:txBody>
            <a:bodyPr/>
            <a:lstStyle/>
            <a:p>
              <a:endParaRPr lang="en-US"/>
            </a:p>
          </p:txBody>
        </p:sp>
        <p:sp>
          <p:nvSpPr>
            <p:cNvPr id="16407" name="Line 20"/>
            <p:cNvSpPr>
              <a:spLocks noChangeShapeType="1"/>
            </p:cNvSpPr>
            <p:nvPr/>
          </p:nvSpPr>
          <p:spPr bwMode="auto">
            <a:xfrm>
              <a:off x="2928" y="384"/>
              <a:ext cx="0" cy="1152"/>
            </a:xfrm>
            <a:prstGeom prst="line">
              <a:avLst/>
            </a:prstGeom>
            <a:noFill/>
            <a:ln w="9525">
              <a:solidFill>
                <a:srgbClr val="0033CC"/>
              </a:solidFill>
              <a:round/>
              <a:headEnd/>
              <a:tailEnd/>
            </a:ln>
          </p:spPr>
          <p:txBody>
            <a:bodyPr/>
            <a:lstStyle/>
            <a:p>
              <a:endParaRPr lang="en-US"/>
            </a:p>
          </p:txBody>
        </p:sp>
        <p:sp>
          <p:nvSpPr>
            <p:cNvPr id="16408" name="Line 21"/>
            <p:cNvSpPr>
              <a:spLocks noChangeShapeType="1"/>
            </p:cNvSpPr>
            <p:nvPr/>
          </p:nvSpPr>
          <p:spPr bwMode="auto">
            <a:xfrm>
              <a:off x="2928" y="384"/>
              <a:ext cx="624" cy="0"/>
            </a:xfrm>
            <a:prstGeom prst="line">
              <a:avLst/>
            </a:prstGeom>
            <a:noFill/>
            <a:ln w="38100">
              <a:solidFill>
                <a:srgbClr val="0033CC"/>
              </a:solidFill>
              <a:round/>
              <a:headEnd/>
              <a:tailEnd/>
            </a:ln>
          </p:spPr>
          <p:txBody>
            <a:bodyPr/>
            <a:lstStyle/>
            <a:p>
              <a:endParaRPr lang="en-US"/>
            </a:p>
          </p:txBody>
        </p:sp>
        <p:sp>
          <p:nvSpPr>
            <p:cNvPr id="16409" name="Line 22"/>
            <p:cNvSpPr>
              <a:spLocks noChangeShapeType="1"/>
            </p:cNvSpPr>
            <p:nvPr/>
          </p:nvSpPr>
          <p:spPr bwMode="auto">
            <a:xfrm>
              <a:off x="3552" y="384"/>
              <a:ext cx="0" cy="1152"/>
            </a:xfrm>
            <a:prstGeom prst="line">
              <a:avLst/>
            </a:prstGeom>
            <a:noFill/>
            <a:ln w="38100">
              <a:solidFill>
                <a:srgbClr val="0033CC"/>
              </a:solidFill>
              <a:round/>
              <a:headEnd/>
              <a:tailEnd/>
            </a:ln>
          </p:spPr>
          <p:txBody>
            <a:bodyPr/>
            <a:lstStyle/>
            <a:p>
              <a:endParaRPr lang="en-US"/>
            </a:p>
          </p:txBody>
        </p:sp>
        <p:sp>
          <p:nvSpPr>
            <p:cNvPr id="16410" name="Line 23"/>
            <p:cNvSpPr>
              <a:spLocks noChangeShapeType="1"/>
            </p:cNvSpPr>
            <p:nvPr/>
          </p:nvSpPr>
          <p:spPr bwMode="auto">
            <a:xfrm>
              <a:off x="3552" y="1536"/>
              <a:ext cx="624" cy="0"/>
            </a:xfrm>
            <a:prstGeom prst="line">
              <a:avLst/>
            </a:prstGeom>
            <a:noFill/>
            <a:ln w="38100">
              <a:solidFill>
                <a:srgbClr val="0033CC"/>
              </a:solidFill>
              <a:round/>
              <a:headEnd/>
              <a:tailEnd/>
            </a:ln>
          </p:spPr>
          <p:txBody>
            <a:bodyPr/>
            <a:lstStyle/>
            <a:p>
              <a:endParaRPr lang="en-US"/>
            </a:p>
          </p:txBody>
        </p:sp>
        <p:sp>
          <p:nvSpPr>
            <p:cNvPr id="16411" name="Line 24"/>
            <p:cNvSpPr>
              <a:spLocks noChangeShapeType="1"/>
            </p:cNvSpPr>
            <p:nvPr/>
          </p:nvSpPr>
          <p:spPr bwMode="auto">
            <a:xfrm>
              <a:off x="2928" y="384"/>
              <a:ext cx="0" cy="1152"/>
            </a:xfrm>
            <a:prstGeom prst="line">
              <a:avLst/>
            </a:prstGeom>
            <a:noFill/>
            <a:ln w="38100">
              <a:solidFill>
                <a:srgbClr val="0033CC"/>
              </a:solidFill>
              <a:round/>
              <a:headEnd/>
              <a:tailEnd/>
            </a:ln>
          </p:spPr>
          <p:txBody>
            <a:bodyPr/>
            <a:lstStyle/>
            <a:p>
              <a:endParaRPr lang="en-US"/>
            </a:p>
          </p:txBody>
        </p:sp>
        <p:sp>
          <p:nvSpPr>
            <p:cNvPr id="16412" name="Line 25"/>
            <p:cNvSpPr>
              <a:spLocks noChangeShapeType="1"/>
            </p:cNvSpPr>
            <p:nvPr/>
          </p:nvSpPr>
          <p:spPr bwMode="auto">
            <a:xfrm>
              <a:off x="4176" y="384"/>
              <a:ext cx="624" cy="0"/>
            </a:xfrm>
            <a:prstGeom prst="line">
              <a:avLst/>
            </a:prstGeom>
            <a:noFill/>
            <a:ln w="38100">
              <a:solidFill>
                <a:srgbClr val="0033CC"/>
              </a:solidFill>
              <a:round/>
              <a:headEnd/>
              <a:tailEnd/>
            </a:ln>
          </p:spPr>
          <p:txBody>
            <a:bodyPr/>
            <a:lstStyle/>
            <a:p>
              <a:endParaRPr lang="en-US"/>
            </a:p>
          </p:txBody>
        </p:sp>
        <p:sp>
          <p:nvSpPr>
            <p:cNvPr id="16413" name="Line 26"/>
            <p:cNvSpPr>
              <a:spLocks noChangeShapeType="1"/>
            </p:cNvSpPr>
            <p:nvPr/>
          </p:nvSpPr>
          <p:spPr bwMode="auto">
            <a:xfrm>
              <a:off x="4800" y="384"/>
              <a:ext cx="0" cy="1152"/>
            </a:xfrm>
            <a:prstGeom prst="line">
              <a:avLst/>
            </a:prstGeom>
            <a:noFill/>
            <a:ln w="38100">
              <a:solidFill>
                <a:srgbClr val="0033CC"/>
              </a:solidFill>
              <a:round/>
              <a:headEnd/>
              <a:tailEnd/>
            </a:ln>
          </p:spPr>
          <p:txBody>
            <a:bodyPr/>
            <a:lstStyle/>
            <a:p>
              <a:endParaRPr lang="en-US"/>
            </a:p>
          </p:txBody>
        </p:sp>
        <p:sp>
          <p:nvSpPr>
            <p:cNvPr id="16414" name="Line 27"/>
            <p:cNvSpPr>
              <a:spLocks noChangeShapeType="1"/>
            </p:cNvSpPr>
            <p:nvPr/>
          </p:nvSpPr>
          <p:spPr bwMode="auto">
            <a:xfrm>
              <a:off x="4800" y="1536"/>
              <a:ext cx="624" cy="0"/>
            </a:xfrm>
            <a:prstGeom prst="line">
              <a:avLst/>
            </a:prstGeom>
            <a:noFill/>
            <a:ln w="38100">
              <a:solidFill>
                <a:srgbClr val="0033CC"/>
              </a:solidFill>
              <a:round/>
              <a:headEnd/>
              <a:tailEnd/>
            </a:ln>
          </p:spPr>
          <p:txBody>
            <a:bodyPr/>
            <a:lstStyle/>
            <a:p>
              <a:endParaRPr lang="en-US"/>
            </a:p>
          </p:txBody>
        </p:sp>
        <p:sp>
          <p:nvSpPr>
            <p:cNvPr id="16415" name="Line 28"/>
            <p:cNvSpPr>
              <a:spLocks noChangeShapeType="1"/>
            </p:cNvSpPr>
            <p:nvPr/>
          </p:nvSpPr>
          <p:spPr bwMode="auto">
            <a:xfrm>
              <a:off x="4176" y="384"/>
              <a:ext cx="0" cy="1152"/>
            </a:xfrm>
            <a:prstGeom prst="line">
              <a:avLst/>
            </a:prstGeom>
            <a:noFill/>
            <a:ln w="38100">
              <a:solidFill>
                <a:srgbClr val="0033CC"/>
              </a:solidFill>
              <a:round/>
              <a:headEnd/>
              <a:tailEnd/>
            </a:ln>
          </p:spPr>
          <p:txBody>
            <a:bodyPr/>
            <a:lstStyle/>
            <a:p>
              <a:endParaRPr lang="en-US"/>
            </a:p>
          </p:txBody>
        </p:sp>
        <p:sp>
          <p:nvSpPr>
            <p:cNvPr id="16416" name="Line 29"/>
            <p:cNvSpPr>
              <a:spLocks noChangeShapeType="1"/>
            </p:cNvSpPr>
            <p:nvPr/>
          </p:nvSpPr>
          <p:spPr bwMode="auto">
            <a:xfrm>
              <a:off x="2304" y="1536"/>
              <a:ext cx="624" cy="0"/>
            </a:xfrm>
            <a:prstGeom prst="line">
              <a:avLst/>
            </a:prstGeom>
            <a:noFill/>
            <a:ln w="38100">
              <a:solidFill>
                <a:srgbClr val="0033CC"/>
              </a:solidFill>
              <a:round/>
              <a:headEnd/>
              <a:tailEnd/>
            </a:ln>
          </p:spPr>
          <p:txBody>
            <a:bodyPr/>
            <a:lstStyle/>
            <a:p>
              <a:endParaRPr lang="en-US"/>
            </a:p>
          </p:txBody>
        </p:sp>
        <p:sp>
          <p:nvSpPr>
            <p:cNvPr id="16417" name="Line 30"/>
            <p:cNvSpPr>
              <a:spLocks noChangeShapeType="1"/>
            </p:cNvSpPr>
            <p:nvPr/>
          </p:nvSpPr>
          <p:spPr bwMode="auto">
            <a:xfrm>
              <a:off x="4176" y="1536"/>
              <a:ext cx="0" cy="432"/>
            </a:xfrm>
            <a:prstGeom prst="line">
              <a:avLst/>
            </a:prstGeom>
            <a:noFill/>
            <a:ln w="9525">
              <a:solidFill>
                <a:srgbClr val="0033CC"/>
              </a:solidFill>
              <a:round/>
              <a:headEnd/>
              <a:tailEnd/>
            </a:ln>
          </p:spPr>
          <p:txBody>
            <a:bodyPr/>
            <a:lstStyle/>
            <a:p>
              <a:endParaRPr lang="en-US"/>
            </a:p>
          </p:txBody>
        </p:sp>
        <p:sp>
          <p:nvSpPr>
            <p:cNvPr id="16418" name="Line 31"/>
            <p:cNvSpPr>
              <a:spLocks noChangeShapeType="1"/>
            </p:cNvSpPr>
            <p:nvPr/>
          </p:nvSpPr>
          <p:spPr bwMode="auto">
            <a:xfrm>
              <a:off x="2928" y="1776"/>
              <a:ext cx="1248" cy="0"/>
            </a:xfrm>
            <a:prstGeom prst="line">
              <a:avLst/>
            </a:prstGeom>
            <a:noFill/>
            <a:ln w="9525">
              <a:solidFill>
                <a:srgbClr val="0033CC"/>
              </a:solidFill>
              <a:round/>
              <a:headEnd type="triangle" w="med" len="med"/>
              <a:tailEnd type="triangle" w="med" len="med"/>
            </a:ln>
          </p:spPr>
          <p:txBody>
            <a:bodyPr/>
            <a:lstStyle/>
            <a:p>
              <a:endParaRPr lang="en-US"/>
            </a:p>
          </p:txBody>
        </p:sp>
        <p:sp>
          <p:nvSpPr>
            <p:cNvPr id="16419" name="Text Box 32"/>
            <p:cNvSpPr txBox="1">
              <a:spLocks noChangeArrowheads="1"/>
            </p:cNvSpPr>
            <p:nvPr/>
          </p:nvSpPr>
          <p:spPr bwMode="auto">
            <a:xfrm>
              <a:off x="2688" y="288"/>
              <a:ext cx="192" cy="231"/>
            </a:xfrm>
            <a:prstGeom prst="rect">
              <a:avLst/>
            </a:prstGeom>
            <a:noFill/>
            <a:ln w="9525">
              <a:noFill/>
              <a:miter lim="800000"/>
              <a:headEnd/>
              <a:tailEnd/>
            </a:ln>
          </p:spPr>
          <p:txBody>
            <a:bodyPr>
              <a:spAutoFit/>
            </a:bodyPr>
            <a:lstStyle/>
            <a:p>
              <a:pPr>
                <a:spcBef>
                  <a:spcPct val="50000"/>
                </a:spcBef>
              </a:pPr>
              <a:r>
                <a:rPr lang="sr-Latn-CS"/>
                <a:t>1</a:t>
              </a:r>
              <a:endParaRPr lang="en-US"/>
            </a:p>
          </p:txBody>
        </p:sp>
        <p:sp>
          <p:nvSpPr>
            <p:cNvPr id="16420" name="Text Box 33"/>
            <p:cNvSpPr txBox="1">
              <a:spLocks noChangeArrowheads="1"/>
            </p:cNvSpPr>
            <p:nvPr/>
          </p:nvSpPr>
          <p:spPr bwMode="auto">
            <a:xfrm>
              <a:off x="2640" y="1296"/>
              <a:ext cx="288" cy="231"/>
            </a:xfrm>
            <a:prstGeom prst="rect">
              <a:avLst/>
            </a:prstGeom>
            <a:noFill/>
            <a:ln w="9525">
              <a:noFill/>
              <a:miter lim="800000"/>
              <a:headEnd/>
              <a:tailEnd/>
            </a:ln>
          </p:spPr>
          <p:txBody>
            <a:bodyPr>
              <a:spAutoFit/>
            </a:bodyPr>
            <a:lstStyle/>
            <a:p>
              <a:pPr>
                <a:spcBef>
                  <a:spcPct val="50000"/>
                </a:spcBef>
              </a:pPr>
              <a:r>
                <a:rPr lang="sr-Latn-CS"/>
                <a:t>-1</a:t>
              </a:r>
              <a:endParaRPr lang="en-US"/>
            </a:p>
          </p:txBody>
        </p:sp>
        <p:sp>
          <p:nvSpPr>
            <p:cNvPr id="16421" name="Text Box 34"/>
            <p:cNvSpPr txBox="1">
              <a:spLocks noChangeArrowheads="1"/>
            </p:cNvSpPr>
            <p:nvPr/>
          </p:nvSpPr>
          <p:spPr bwMode="auto">
            <a:xfrm>
              <a:off x="3456" y="1776"/>
              <a:ext cx="336" cy="231"/>
            </a:xfrm>
            <a:prstGeom prst="rect">
              <a:avLst/>
            </a:prstGeom>
            <a:noFill/>
            <a:ln w="9525">
              <a:noFill/>
              <a:miter lim="800000"/>
              <a:headEnd/>
              <a:tailEnd/>
            </a:ln>
          </p:spPr>
          <p:txBody>
            <a:bodyPr>
              <a:spAutoFit/>
            </a:bodyPr>
            <a:lstStyle/>
            <a:p>
              <a:pPr>
                <a:spcBef>
                  <a:spcPct val="50000"/>
                </a:spcBef>
              </a:pPr>
              <a:r>
                <a:rPr lang="sr-Latn-CS" i="1"/>
                <a:t>T</a:t>
              </a:r>
              <a:endParaRPr lang="en-US" i="1"/>
            </a:p>
          </p:txBody>
        </p:sp>
        <p:sp>
          <p:nvSpPr>
            <p:cNvPr id="16422" name="Text Box 36"/>
            <p:cNvSpPr txBox="1">
              <a:spLocks noChangeArrowheads="1"/>
            </p:cNvSpPr>
            <p:nvPr/>
          </p:nvSpPr>
          <p:spPr bwMode="auto">
            <a:xfrm>
              <a:off x="2928" y="0"/>
              <a:ext cx="720" cy="250"/>
            </a:xfrm>
            <a:prstGeom prst="rect">
              <a:avLst/>
            </a:prstGeom>
            <a:noFill/>
            <a:ln w="9525">
              <a:noFill/>
              <a:miter lim="800000"/>
              <a:headEnd/>
              <a:tailEnd/>
            </a:ln>
          </p:spPr>
          <p:txBody>
            <a:bodyPr>
              <a:spAutoFit/>
            </a:bodyPr>
            <a:lstStyle/>
            <a:p>
              <a:pPr>
                <a:spcBef>
                  <a:spcPct val="50000"/>
                </a:spcBef>
              </a:pPr>
              <a:r>
                <a:rPr lang="sr-Latn-CS" sz="2000" i="1">
                  <a:latin typeface="Times New Roman" pitchFamily="18" charset="0"/>
                </a:rPr>
                <a:t>x</a:t>
              </a:r>
              <a:r>
                <a:rPr lang="sr-Latn-CS"/>
                <a:t>(t)</a:t>
              </a:r>
              <a:endParaRPr lang="en-US"/>
            </a:p>
          </p:txBody>
        </p:sp>
      </p:grpSp>
      <p:sp>
        <p:nvSpPr>
          <p:cNvPr id="89128" name="AutoShape 40"/>
          <p:cNvSpPr>
            <a:spLocks noChangeArrowheads="1"/>
          </p:cNvSpPr>
          <p:nvPr/>
        </p:nvSpPr>
        <p:spPr bwMode="auto">
          <a:xfrm>
            <a:off x="1524000" y="5029200"/>
            <a:ext cx="3352800" cy="609600"/>
          </a:xfrm>
          <a:prstGeom prst="wedgeRoundRectCallout">
            <a:avLst>
              <a:gd name="adj1" fmla="val -41384"/>
              <a:gd name="adj2" fmla="val -172398"/>
              <a:gd name="adj3" fmla="val 16667"/>
            </a:avLst>
          </a:prstGeom>
          <a:noFill/>
          <a:ln w="9525">
            <a:solidFill>
              <a:schemeClr val="accent2"/>
            </a:solidFill>
            <a:miter lim="800000"/>
            <a:headEnd/>
            <a:tailEnd/>
          </a:ln>
        </p:spPr>
        <p:txBody>
          <a:bodyPr/>
          <a:lstStyle/>
          <a:p>
            <a:pPr algn="ctr"/>
            <a:r>
              <a:rPr lang="sr-Latn-CS">
                <a:solidFill>
                  <a:srgbClr val="0033CC"/>
                </a:solidFill>
              </a:rPr>
              <a:t>Nulti harmonik (jednosmerna komponenta)</a:t>
            </a:r>
            <a:endParaRPr lang="en-US">
              <a:solidFill>
                <a:srgbClr val="0033CC"/>
              </a:solidFill>
            </a:endParaRPr>
          </a:p>
        </p:txBody>
      </p:sp>
      <p:sp>
        <p:nvSpPr>
          <p:cNvPr id="89129" name="Text Box 41"/>
          <p:cNvSpPr txBox="1">
            <a:spLocks noChangeArrowheads="1"/>
          </p:cNvSpPr>
          <p:nvPr/>
        </p:nvSpPr>
        <p:spPr bwMode="auto">
          <a:xfrm>
            <a:off x="2057400" y="3810000"/>
            <a:ext cx="1905000" cy="457200"/>
          </a:xfrm>
          <a:prstGeom prst="rect">
            <a:avLst/>
          </a:prstGeom>
          <a:noFill/>
          <a:ln w="9525">
            <a:noFill/>
            <a:miter lim="800000"/>
            <a:headEnd/>
            <a:tailEnd/>
          </a:ln>
        </p:spPr>
        <p:txBody>
          <a:bodyPr>
            <a:spAutoFit/>
          </a:bodyPr>
          <a:lstStyle/>
          <a:p>
            <a:pPr>
              <a:spcBef>
                <a:spcPct val="50000"/>
              </a:spcBef>
            </a:pPr>
            <a:r>
              <a:rPr lang="sr-Latn-CS" sz="2400" dirty="0" smtClean="0">
                <a:latin typeface="Arial" pitchFamily="34" charset="0"/>
                <a:cs typeface="Arial" pitchFamily="34" charset="0"/>
              </a:rPr>
              <a:t>     sin</a:t>
            </a:r>
            <a:r>
              <a:rPr lang="sr-Latn-CS" sz="2400" dirty="0">
                <a:latin typeface="Arial" pitchFamily="34" charset="0"/>
                <a:cs typeface="Arial" pitchFamily="34" charset="0"/>
              </a:rPr>
              <a:t>(</a:t>
            </a:r>
            <a:r>
              <a:rPr lang="sr-Latn-CS" sz="2400" i="1" dirty="0">
                <a:latin typeface="Arial" pitchFamily="34" charset="0"/>
                <a:cs typeface="Arial" pitchFamily="34" charset="0"/>
                <a:sym typeface="Symbol" pitchFamily="18" charset="2"/>
              </a:rPr>
              <a:t> t) +</a:t>
            </a:r>
            <a:endParaRPr lang="en-US" sz="2400" i="1" dirty="0">
              <a:latin typeface="Arial" pitchFamily="34" charset="0"/>
              <a:cs typeface="Arial" pitchFamily="34" charset="0"/>
              <a:sym typeface="Symbol" pitchFamily="18" charset="2"/>
            </a:endParaRPr>
          </a:p>
        </p:txBody>
      </p:sp>
      <p:sp>
        <p:nvSpPr>
          <p:cNvPr id="89130" name="AutoShape 42"/>
          <p:cNvSpPr>
            <a:spLocks noChangeArrowheads="1"/>
          </p:cNvSpPr>
          <p:nvPr/>
        </p:nvSpPr>
        <p:spPr bwMode="auto">
          <a:xfrm>
            <a:off x="1600200" y="5029200"/>
            <a:ext cx="3352800" cy="762000"/>
          </a:xfrm>
          <a:prstGeom prst="wedgeRoundRectCallout">
            <a:avLst>
              <a:gd name="adj1" fmla="val -7625"/>
              <a:gd name="adj2" fmla="val -157917"/>
              <a:gd name="adj3" fmla="val 16667"/>
            </a:avLst>
          </a:prstGeom>
          <a:noFill/>
          <a:ln w="9525">
            <a:solidFill>
              <a:schemeClr val="accent2"/>
            </a:solidFill>
            <a:miter lim="800000"/>
            <a:headEnd/>
            <a:tailEnd/>
          </a:ln>
        </p:spPr>
        <p:txBody>
          <a:bodyPr/>
          <a:lstStyle/>
          <a:p>
            <a:pPr algn="ctr"/>
            <a:r>
              <a:rPr lang="sr-Latn-CS">
                <a:solidFill>
                  <a:srgbClr val="0033CC"/>
                </a:solidFill>
              </a:rPr>
              <a:t>PRVI harmonik (osnovne učestanosti </a:t>
            </a:r>
            <a:r>
              <a:rPr lang="sr-Latn-CS" i="1">
                <a:solidFill>
                  <a:srgbClr val="0033CC"/>
                </a:solidFill>
              </a:rPr>
              <a:t>f </a:t>
            </a:r>
            <a:r>
              <a:rPr lang="sr-Latn-CS">
                <a:solidFill>
                  <a:srgbClr val="0033CC"/>
                </a:solidFill>
              </a:rPr>
              <a:t>=1/</a:t>
            </a:r>
            <a:r>
              <a:rPr lang="sr-Latn-CS" i="1">
                <a:solidFill>
                  <a:srgbClr val="0033CC"/>
                </a:solidFill>
              </a:rPr>
              <a:t>T </a:t>
            </a:r>
            <a:r>
              <a:rPr lang="sr-Latn-CS">
                <a:solidFill>
                  <a:srgbClr val="0033CC"/>
                </a:solidFill>
              </a:rPr>
              <a:t>)</a:t>
            </a:r>
            <a:endParaRPr lang="en-US">
              <a:solidFill>
                <a:srgbClr val="0033CC"/>
              </a:solidFill>
            </a:endParaRPr>
          </a:p>
        </p:txBody>
      </p:sp>
      <p:sp>
        <p:nvSpPr>
          <p:cNvPr id="89131" name="Text Box 43"/>
          <p:cNvSpPr txBox="1">
            <a:spLocks noChangeArrowheads="1"/>
          </p:cNvSpPr>
          <p:nvPr/>
        </p:nvSpPr>
        <p:spPr bwMode="auto">
          <a:xfrm>
            <a:off x="3886200" y="3810000"/>
            <a:ext cx="2362200" cy="457200"/>
          </a:xfrm>
          <a:prstGeom prst="rect">
            <a:avLst/>
          </a:prstGeom>
          <a:noFill/>
          <a:ln w="9525">
            <a:noFill/>
            <a:miter lim="800000"/>
            <a:headEnd/>
            <a:tailEnd/>
          </a:ln>
        </p:spPr>
        <p:txBody>
          <a:bodyPr>
            <a:spAutoFit/>
          </a:bodyPr>
          <a:lstStyle/>
          <a:p>
            <a:pPr>
              <a:spcBef>
                <a:spcPct val="50000"/>
              </a:spcBef>
            </a:pPr>
            <a:r>
              <a:rPr lang="sr-Latn-CS" sz="2400" dirty="0" smtClean="0">
                <a:latin typeface="Arial" pitchFamily="34" charset="0"/>
                <a:cs typeface="Arial" pitchFamily="34" charset="0"/>
              </a:rPr>
              <a:t>     sin(3</a:t>
            </a:r>
            <a:r>
              <a:rPr lang="sr-Latn-CS" sz="2400" i="1" dirty="0">
                <a:latin typeface="Arial" pitchFamily="34" charset="0"/>
                <a:cs typeface="Arial" pitchFamily="34" charset="0"/>
                <a:sym typeface="Symbol" pitchFamily="18" charset="2"/>
              </a:rPr>
              <a:t> t) +</a:t>
            </a:r>
            <a:endParaRPr lang="en-US" sz="2400" i="1" dirty="0">
              <a:latin typeface="Arial" pitchFamily="34" charset="0"/>
              <a:cs typeface="Arial" pitchFamily="34" charset="0"/>
              <a:sym typeface="Symbol" pitchFamily="18" charset="2"/>
            </a:endParaRPr>
          </a:p>
        </p:txBody>
      </p:sp>
      <p:sp>
        <p:nvSpPr>
          <p:cNvPr id="89132" name="AutoShape 44"/>
          <p:cNvSpPr>
            <a:spLocks noChangeArrowheads="1"/>
          </p:cNvSpPr>
          <p:nvPr/>
        </p:nvSpPr>
        <p:spPr bwMode="auto">
          <a:xfrm>
            <a:off x="1371600" y="4800600"/>
            <a:ext cx="3810000" cy="457200"/>
          </a:xfrm>
          <a:prstGeom prst="wedgeRoundRectCallout">
            <a:avLst>
              <a:gd name="adj1" fmla="val 46167"/>
              <a:gd name="adj2" fmla="val -181944"/>
              <a:gd name="adj3" fmla="val 16667"/>
            </a:avLst>
          </a:prstGeom>
          <a:noFill/>
          <a:ln w="9525">
            <a:solidFill>
              <a:schemeClr val="accent2"/>
            </a:solidFill>
            <a:miter lim="800000"/>
            <a:headEnd/>
            <a:tailEnd/>
          </a:ln>
        </p:spPr>
        <p:txBody>
          <a:bodyPr/>
          <a:lstStyle/>
          <a:p>
            <a:pPr algn="ctr"/>
            <a:r>
              <a:rPr lang="sr-Latn-CS">
                <a:solidFill>
                  <a:srgbClr val="0033CC"/>
                </a:solidFill>
              </a:rPr>
              <a:t>Treći harmonik (učestanosti 3</a:t>
            </a:r>
            <a:r>
              <a:rPr lang="sr-Latn-CS" i="1">
                <a:solidFill>
                  <a:srgbClr val="0033CC"/>
                </a:solidFill>
              </a:rPr>
              <a:t>f </a:t>
            </a:r>
            <a:r>
              <a:rPr lang="sr-Latn-CS">
                <a:solidFill>
                  <a:srgbClr val="0033CC"/>
                </a:solidFill>
              </a:rPr>
              <a:t>)</a:t>
            </a:r>
            <a:endParaRPr lang="en-US">
              <a:solidFill>
                <a:srgbClr val="0033CC"/>
              </a:solidFill>
            </a:endParaRPr>
          </a:p>
        </p:txBody>
      </p:sp>
      <p:sp>
        <p:nvSpPr>
          <p:cNvPr id="89133" name="Text Box 45"/>
          <p:cNvSpPr txBox="1">
            <a:spLocks noChangeArrowheads="1"/>
          </p:cNvSpPr>
          <p:nvPr/>
        </p:nvSpPr>
        <p:spPr bwMode="auto">
          <a:xfrm>
            <a:off x="6019800" y="3810000"/>
            <a:ext cx="2362200" cy="457200"/>
          </a:xfrm>
          <a:prstGeom prst="rect">
            <a:avLst/>
          </a:prstGeom>
          <a:noFill/>
          <a:ln w="9525">
            <a:noFill/>
            <a:miter lim="800000"/>
            <a:headEnd/>
            <a:tailEnd/>
          </a:ln>
        </p:spPr>
        <p:txBody>
          <a:bodyPr>
            <a:spAutoFit/>
          </a:bodyPr>
          <a:lstStyle/>
          <a:p>
            <a:pPr>
              <a:spcBef>
                <a:spcPct val="50000"/>
              </a:spcBef>
            </a:pPr>
            <a:r>
              <a:rPr lang="sr-Latn-CS" sz="2400" dirty="0" smtClean="0">
                <a:latin typeface="Arial" pitchFamily="34" charset="0"/>
                <a:cs typeface="Arial" pitchFamily="34" charset="0"/>
              </a:rPr>
              <a:t>    sin(5</a:t>
            </a:r>
            <a:r>
              <a:rPr lang="sr-Latn-CS" sz="2400" i="1" dirty="0">
                <a:latin typeface="Arial" pitchFamily="34" charset="0"/>
                <a:cs typeface="Arial" pitchFamily="34" charset="0"/>
                <a:sym typeface="Symbol" pitchFamily="18" charset="2"/>
              </a:rPr>
              <a:t> t) +</a:t>
            </a:r>
            <a:endParaRPr lang="en-US" sz="2400" i="1" dirty="0">
              <a:latin typeface="Arial" pitchFamily="34" charset="0"/>
              <a:cs typeface="Arial" pitchFamily="34" charset="0"/>
              <a:sym typeface="Symbol" pitchFamily="18" charset="2"/>
            </a:endParaRPr>
          </a:p>
        </p:txBody>
      </p:sp>
      <p:sp>
        <p:nvSpPr>
          <p:cNvPr id="89134" name="AutoShape 46"/>
          <p:cNvSpPr>
            <a:spLocks noChangeArrowheads="1"/>
          </p:cNvSpPr>
          <p:nvPr/>
        </p:nvSpPr>
        <p:spPr bwMode="auto">
          <a:xfrm>
            <a:off x="3505200" y="4800600"/>
            <a:ext cx="3581400" cy="457200"/>
          </a:xfrm>
          <a:prstGeom prst="wedgeRoundRectCallout">
            <a:avLst>
              <a:gd name="adj1" fmla="val 52306"/>
              <a:gd name="adj2" fmla="val -181944"/>
              <a:gd name="adj3" fmla="val 16667"/>
            </a:avLst>
          </a:prstGeom>
          <a:noFill/>
          <a:ln w="9525">
            <a:solidFill>
              <a:schemeClr val="accent2"/>
            </a:solidFill>
            <a:miter lim="800000"/>
            <a:headEnd/>
            <a:tailEnd/>
          </a:ln>
        </p:spPr>
        <p:txBody>
          <a:bodyPr/>
          <a:lstStyle/>
          <a:p>
            <a:pPr algn="ctr"/>
            <a:r>
              <a:rPr lang="sr-Latn-CS">
                <a:solidFill>
                  <a:srgbClr val="0033CC"/>
                </a:solidFill>
              </a:rPr>
              <a:t>Peti harmonik (učestanosti 5</a:t>
            </a:r>
            <a:r>
              <a:rPr lang="sr-Latn-CS" i="1">
                <a:solidFill>
                  <a:srgbClr val="0033CC"/>
                </a:solidFill>
              </a:rPr>
              <a:t>f </a:t>
            </a:r>
            <a:r>
              <a:rPr lang="sr-Latn-CS">
                <a:solidFill>
                  <a:srgbClr val="0033CC"/>
                </a:solidFill>
              </a:rPr>
              <a:t>)</a:t>
            </a:r>
            <a:endParaRPr lang="en-US">
              <a:solidFill>
                <a:srgbClr val="0033CC"/>
              </a:solidFill>
            </a:endParaRPr>
          </a:p>
        </p:txBody>
      </p:sp>
      <p:sp>
        <p:nvSpPr>
          <p:cNvPr id="89136" name="Text Box 48"/>
          <p:cNvSpPr txBox="1">
            <a:spLocks noChangeArrowheads="1"/>
          </p:cNvSpPr>
          <p:nvPr/>
        </p:nvSpPr>
        <p:spPr bwMode="auto">
          <a:xfrm>
            <a:off x="8153400" y="3733800"/>
            <a:ext cx="609600" cy="519113"/>
          </a:xfrm>
          <a:prstGeom prst="rect">
            <a:avLst/>
          </a:prstGeom>
          <a:noFill/>
          <a:ln w="9525">
            <a:noFill/>
            <a:miter lim="800000"/>
            <a:headEnd/>
            <a:tailEnd/>
          </a:ln>
        </p:spPr>
        <p:txBody>
          <a:bodyPr>
            <a:spAutoFit/>
          </a:bodyPr>
          <a:lstStyle/>
          <a:p>
            <a:pPr>
              <a:spcBef>
                <a:spcPct val="50000"/>
              </a:spcBef>
            </a:pPr>
            <a:r>
              <a:rPr lang="sr-Latn-CS" sz="2800" b="1">
                <a:latin typeface="Arial" pitchFamily="34" charset="0"/>
                <a:cs typeface="Arial" pitchFamily="34" charset="0"/>
              </a:rPr>
              <a:t>...</a:t>
            </a:r>
            <a:endParaRPr lang="en-US" sz="2800" b="1" i="1">
              <a:latin typeface="Arial" pitchFamily="34" charset="0"/>
              <a:cs typeface="Arial" pitchFamily="34" charset="0"/>
              <a:sym typeface="Symbol" pitchFamily="18" charset="2"/>
            </a:endParaRPr>
          </a:p>
        </p:txBody>
      </p:sp>
      <mc:AlternateContent xmlns:mc="http://schemas.openxmlformats.org/markup-compatibility/2006">
        <mc:Choice xmlns="" xmlns:a14="http://schemas.microsoft.com/office/drawing/2010/main" Requires="a14">
          <p:sp>
            <p:nvSpPr>
              <p:cNvPr id="2" name="TextBox 1"/>
              <p:cNvSpPr txBox="1"/>
              <p:nvPr/>
            </p:nvSpPr>
            <p:spPr>
              <a:xfrm>
                <a:off x="2119185" y="3637979"/>
                <a:ext cx="529312" cy="7848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rgbClr val="C00000"/>
                              </a:solidFill>
                              <a:latin typeface="Cambria Math"/>
                            </a:rPr>
                          </m:ctrlPr>
                        </m:fPr>
                        <m:num>
                          <m:r>
                            <a:rPr lang="sr-Latn-RS" sz="2400" b="1" i="1" smtClean="0">
                              <a:solidFill>
                                <a:srgbClr val="C00000"/>
                              </a:solidFill>
                              <a:latin typeface="Cambria Math"/>
                            </a:rPr>
                            <m:t>𝟒</m:t>
                          </m:r>
                        </m:num>
                        <m:den>
                          <m:r>
                            <a:rPr lang="en-US" sz="2400" b="1" i="1" smtClean="0">
                              <a:solidFill>
                                <a:srgbClr val="C00000"/>
                              </a:solidFill>
                              <a:latin typeface="Cambria Math"/>
                              <a:ea typeface="Cambria Math"/>
                            </a:rPr>
                            <m:t>𝝅</m:t>
                          </m:r>
                        </m:den>
                      </m:f>
                    </m:oMath>
                  </m:oMathPara>
                </a14:m>
                <a:endParaRPr lang="en-US" sz="2400" b="1" dirty="0">
                  <a:solidFill>
                    <a:srgbClr val="C00000"/>
                  </a:solidFill>
                </a:endParaRPr>
              </a:p>
            </p:txBody>
          </p:sp>
        </mc:Choice>
        <mc:Fallback>
          <p:sp>
            <p:nvSpPr>
              <p:cNvPr id="2" name="TextBox 1"/>
              <p:cNvSpPr txBox="1">
                <a:spLocks noRot="1" noChangeAspect="1" noMove="1" noResize="1" noEditPoints="1" noAdjustHandles="1" noChangeArrowheads="1" noChangeShapeType="1" noTextEdit="1"/>
              </p:cNvSpPr>
              <p:nvPr/>
            </p:nvSpPr>
            <p:spPr>
              <a:xfrm>
                <a:off x="2119185" y="3637979"/>
                <a:ext cx="529312" cy="784895"/>
              </a:xfrm>
              <a:prstGeom prst="rect">
                <a:avLst/>
              </a:prstGeom>
              <a:blipFill rotWithShape="1">
                <a:blip r:embed="rId3" cstate="print"/>
                <a:stretch>
                  <a:fillRect r="-30233" b="-775"/>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9" name="TextBox 38"/>
              <p:cNvSpPr txBox="1"/>
              <p:nvPr/>
            </p:nvSpPr>
            <p:spPr>
              <a:xfrm>
                <a:off x="3782143" y="3637979"/>
                <a:ext cx="713657" cy="7848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rgbClr val="C00000"/>
                              </a:solidFill>
                              <a:latin typeface="Cambria Math"/>
                            </a:rPr>
                          </m:ctrlPr>
                        </m:fPr>
                        <m:num>
                          <m:r>
                            <a:rPr lang="sr-Latn-RS" sz="2400" b="1" i="1" smtClean="0">
                              <a:solidFill>
                                <a:srgbClr val="C00000"/>
                              </a:solidFill>
                              <a:latin typeface="Cambria Math"/>
                            </a:rPr>
                            <m:t>𝟒</m:t>
                          </m:r>
                        </m:num>
                        <m:den>
                          <m:r>
                            <a:rPr lang="sr-Latn-RS" sz="2400" b="1" i="1" smtClean="0">
                              <a:solidFill>
                                <a:srgbClr val="C00000"/>
                              </a:solidFill>
                              <a:latin typeface="Cambria Math"/>
                            </a:rPr>
                            <m:t>𝟑</m:t>
                          </m:r>
                          <m:r>
                            <a:rPr lang="en-US" sz="2400" b="1" i="1" smtClean="0">
                              <a:solidFill>
                                <a:srgbClr val="C00000"/>
                              </a:solidFill>
                              <a:latin typeface="Cambria Math"/>
                              <a:ea typeface="Cambria Math"/>
                            </a:rPr>
                            <m:t>𝝅</m:t>
                          </m:r>
                        </m:den>
                      </m:f>
                    </m:oMath>
                  </m:oMathPara>
                </a14:m>
                <a:endParaRPr lang="en-US" sz="2400" b="1" dirty="0">
                  <a:solidFill>
                    <a:srgbClr val="C00000"/>
                  </a:solidFill>
                </a:endParaRPr>
              </a:p>
            </p:txBody>
          </p:sp>
        </mc:Choice>
        <mc:Fallback>
          <p:sp>
            <p:nvSpPr>
              <p:cNvPr id="39" name="TextBox 38"/>
              <p:cNvSpPr txBox="1">
                <a:spLocks noRot="1" noChangeAspect="1" noMove="1" noResize="1" noEditPoints="1" noAdjustHandles="1" noChangeArrowheads="1" noChangeShapeType="1" noTextEdit="1"/>
              </p:cNvSpPr>
              <p:nvPr/>
            </p:nvSpPr>
            <p:spPr>
              <a:xfrm>
                <a:off x="3782143" y="3637979"/>
                <a:ext cx="713657" cy="784895"/>
              </a:xfrm>
              <a:prstGeom prst="rect">
                <a:avLst/>
              </a:prstGeom>
              <a:blipFill rotWithShape="1">
                <a:blip r:embed="rId4" cstate="print"/>
                <a:stretch>
                  <a:fillRect r="-21186" b="-775"/>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40" name="TextBox 39"/>
              <p:cNvSpPr txBox="1"/>
              <p:nvPr/>
            </p:nvSpPr>
            <p:spPr>
              <a:xfrm>
                <a:off x="5811795" y="3637979"/>
                <a:ext cx="713657" cy="7848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rgbClr val="C00000"/>
                              </a:solidFill>
                              <a:latin typeface="Cambria Math"/>
                            </a:rPr>
                          </m:ctrlPr>
                        </m:fPr>
                        <m:num>
                          <m:r>
                            <a:rPr lang="sr-Latn-RS" sz="2400" b="1" i="1" smtClean="0">
                              <a:solidFill>
                                <a:srgbClr val="C00000"/>
                              </a:solidFill>
                              <a:latin typeface="Cambria Math"/>
                            </a:rPr>
                            <m:t>𝟒</m:t>
                          </m:r>
                        </m:num>
                        <m:den>
                          <m:r>
                            <a:rPr lang="sr-Latn-RS" sz="2400" b="1" i="1" smtClean="0">
                              <a:solidFill>
                                <a:srgbClr val="C00000"/>
                              </a:solidFill>
                              <a:latin typeface="Cambria Math"/>
                            </a:rPr>
                            <m:t>𝟓</m:t>
                          </m:r>
                          <m:r>
                            <a:rPr lang="en-US" sz="2400" b="1" i="1" smtClean="0">
                              <a:solidFill>
                                <a:srgbClr val="C00000"/>
                              </a:solidFill>
                              <a:latin typeface="Cambria Math"/>
                              <a:ea typeface="Cambria Math"/>
                            </a:rPr>
                            <m:t>𝝅</m:t>
                          </m:r>
                        </m:den>
                      </m:f>
                    </m:oMath>
                  </m:oMathPara>
                </a14:m>
                <a:endParaRPr lang="en-US" sz="2400" b="1" dirty="0">
                  <a:solidFill>
                    <a:srgbClr val="C00000"/>
                  </a:solidFill>
                </a:endParaRPr>
              </a:p>
            </p:txBody>
          </p:sp>
        </mc:Choice>
        <mc:Fallback>
          <p:sp>
            <p:nvSpPr>
              <p:cNvPr id="40" name="TextBox 39"/>
              <p:cNvSpPr txBox="1">
                <a:spLocks noRot="1" noChangeAspect="1" noMove="1" noResize="1" noEditPoints="1" noAdjustHandles="1" noChangeArrowheads="1" noChangeShapeType="1" noTextEdit="1"/>
              </p:cNvSpPr>
              <p:nvPr/>
            </p:nvSpPr>
            <p:spPr>
              <a:xfrm>
                <a:off x="5811795" y="3637979"/>
                <a:ext cx="713657" cy="784895"/>
              </a:xfrm>
              <a:prstGeom prst="rect">
                <a:avLst/>
              </a:prstGeom>
              <a:blipFill rotWithShape="1">
                <a:blip r:embed="rId5" cstate="print"/>
                <a:stretch>
                  <a:fillRect r="-22222" b="-775"/>
                </a:stretch>
              </a:blipFill>
            </p:spPr>
            <p:txBody>
              <a:bodyPr/>
              <a:lstStyle/>
              <a:p>
                <a:r>
                  <a:rPr lang="en-US">
                    <a:noFill/>
                  </a:rPr>
                  <a:t> </a:t>
                </a:r>
              </a:p>
            </p:txBody>
          </p:sp>
        </mc:Fallback>
      </mc:AlternateContent>
    </p:spTree>
    <p:extLst>
      <p:ext uri="{BB962C8B-B14F-4D97-AF65-F5344CB8AC3E}">
        <p14:creationId xmlns="" xmlns:p14="http://schemas.microsoft.com/office/powerpoint/2010/main" val="106188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10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8912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0" nodeType="clickEffect">
                                  <p:stCondLst>
                                    <p:cond delay="0"/>
                                  </p:stCondLst>
                                  <p:childTnLst>
                                    <p:animEffect transition="out" filter="blinds(horizontal)">
                                      <p:cBhvr>
                                        <p:cTn id="13" dur="500"/>
                                        <p:tgtEl>
                                          <p:spTgt spid="89128"/>
                                        </p:tgtEl>
                                      </p:cBhvr>
                                    </p:animEffect>
                                    <p:set>
                                      <p:cBhvr>
                                        <p:cTn id="14" dur="1" fill="hold">
                                          <p:stCondLst>
                                            <p:cond delay="499"/>
                                          </p:stCondLst>
                                        </p:cTn>
                                        <p:tgtEl>
                                          <p:spTgt spid="89128"/>
                                        </p:tgtEl>
                                        <p:attrNameLst>
                                          <p:attrName>style.visibility</p:attrName>
                                        </p:attrNameLst>
                                      </p:cBhvr>
                                      <p:to>
                                        <p:strVal val="hidden"/>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8913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91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89130"/>
                                        </p:tgtEl>
                                      </p:cBhvr>
                                    </p:animEffect>
                                    <p:set>
                                      <p:cBhvr>
                                        <p:cTn id="26" dur="1" fill="hold">
                                          <p:stCondLst>
                                            <p:cond delay="499"/>
                                          </p:stCondLst>
                                        </p:cTn>
                                        <p:tgtEl>
                                          <p:spTgt spid="89130"/>
                                        </p:tgtEl>
                                        <p:attrNameLst>
                                          <p:attrName>style.visibility</p:attrName>
                                        </p:attrNameLst>
                                      </p:cBhvr>
                                      <p:to>
                                        <p:strVal val="hidden"/>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89131"/>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8913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891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grpId="1" nodeType="clickEffect">
                                  <p:stCondLst>
                                    <p:cond delay="0"/>
                                  </p:stCondLst>
                                  <p:childTnLst>
                                    <p:animEffect transition="out" filter="blinds(horizontal)">
                                      <p:cBhvr>
                                        <p:cTn id="40" dur="500"/>
                                        <p:tgtEl>
                                          <p:spTgt spid="89132"/>
                                        </p:tgtEl>
                                      </p:cBhvr>
                                    </p:animEffect>
                                    <p:set>
                                      <p:cBhvr>
                                        <p:cTn id="41" dur="1" fill="hold">
                                          <p:stCondLst>
                                            <p:cond delay="499"/>
                                          </p:stCondLst>
                                        </p:cTn>
                                        <p:tgtEl>
                                          <p:spTgt spid="89132"/>
                                        </p:tgtEl>
                                        <p:attrNameLst>
                                          <p:attrName>style.visibility</p:attrName>
                                        </p:attrNameLst>
                                      </p:cBhvr>
                                      <p:to>
                                        <p:strVal val="hidden"/>
                                      </p:to>
                                    </p:se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89133"/>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891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par>
                          <p:cTn id="49" fill="hold">
                            <p:stCondLst>
                              <p:cond delay="500"/>
                            </p:stCondLst>
                            <p:childTnLst>
                              <p:par>
                                <p:cTn id="50" presetID="1" presetClass="entr" presetSubtype="0" fill="hold" grpId="0" nodeType="afterEffect">
                                  <p:stCondLst>
                                    <p:cond delay="0"/>
                                  </p:stCondLst>
                                  <p:childTnLst>
                                    <p:set>
                                      <p:cBhvr>
                                        <p:cTn id="51" dur="1" fill="hold">
                                          <p:stCondLst>
                                            <p:cond delay="0"/>
                                          </p:stCondLst>
                                        </p:cTn>
                                        <p:tgtEl>
                                          <p:spTgt spid="8913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3" presetClass="exit" presetSubtype="10" fill="hold" grpId="1" nodeType="clickEffect">
                                  <p:stCondLst>
                                    <p:cond delay="0"/>
                                  </p:stCondLst>
                                  <p:childTnLst>
                                    <p:animEffect transition="out" filter="blinds(horizontal)">
                                      <p:cBhvr>
                                        <p:cTn id="55" dur="500"/>
                                        <p:tgtEl>
                                          <p:spTgt spid="89134"/>
                                        </p:tgtEl>
                                      </p:cBhvr>
                                    </p:animEffect>
                                    <p:set>
                                      <p:cBhvr>
                                        <p:cTn id="56" dur="1" fill="hold">
                                          <p:stCondLst>
                                            <p:cond delay="499"/>
                                          </p:stCondLst>
                                        </p:cTn>
                                        <p:tgtEl>
                                          <p:spTgt spid="89134"/>
                                        </p:tgtEl>
                                        <p:attrNameLst>
                                          <p:attrName>style.visibility</p:attrName>
                                        </p:attrNameLst>
                                      </p:cBhvr>
                                      <p:to>
                                        <p:strVal val="hidden"/>
                                      </p:to>
                                    </p:set>
                                  </p:childTnLst>
                                </p:cTn>
                              </p:par>
                            </p:childTnLst>
                          </p:cTn>
                        </p:par>
                        <p:par>
                          <p:cTn id="57" fill="hold">
                            <p:stCondLst>
                              <p:cond delay="500"/>
                            </p:stCondLst>
                            <p:childTnLst>
                              <p:par>
                                <p:cTn id="58" presetID="1" presetClass="entr" presetSubtype="0" fill="hold" grpId="0" nodeType="afterEffect">
                                  <p:stCondLst>
                                    <p:cond delay="0"/>
                                  </p:stCondLst>
                                  <p:childTnLst>
                                    <p:set>
                                      <p:cBhvr>
                                        <p:cTn id="59" dur="1" fill="hold">
                                          <p:stCondLst>
                                            <p:cond delay="0"/>
                                          </p:stCondLst>
                                        </p:cTn>
                                        <p:tgtEl>
                                          <p:spTgt spid="89136"/>
                                        </p:tgtEl>
                                        <p:attrNameLst>
                                          <p:attrName>style.visibility</p:attrName>
                                        </p:attrNameLst>
                                      </p:cBhvr>
                                      <p:to>
                                        <p:strVal val="visible"/>
                                      </p:to>
                                    </p:set>
                                  </p:childTnLst>
                                </p:cTn>
                              </p:par>
                              <p:par>
                                <p:cTn id="60" presetID="1" presetClass="entr" presetSubtype="0" fill="hold" grpId="1" nodeType="withEffect">
                                  <p:stCondLst>
                                    <p:cond delay="0"/>
                                  </p:stCondLst>
                                  <p:childTnLst>
                                    <p:set>
                                      <p:cBhvr>
                                        <p:cTn id="61" dur="1" fill="hold">
                                          <p:stCondLst>
                                            <p:cond delay="0"/>
                                          </p:stCondLst>
                                        </p:cTn>
                                        <p:tgtEl>
                                          <p:spTgt spid="89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2" grpId="0"/>
      <p:bldP spid="89128" grpId="0" animBg="1"/>
      <p:bldP spid="89128" grpId="1" animBg="1"/>
      <p:bldP spid="89129" grpId="0"/>
      <p:bldP spid="89130" grpId="0" animBg="1"/>
      <p:bldP spid="89130" grpId="1" animBg="1"/>
      <p:bldP spid="89131" grpId="0"/>
      <p:bldP spid="89131" grpId="1"/>
      <p:bldP spid="89132" grpId="0" animBg="1"/>
      <p:bldP spid="89132" grpId="1" animBg="1"/>
      <p:bldP spid="89133" grpId="0"/>
      <p:bldP spid="89133" grpId="1"/>
      <p:bldP spid="89134" grpId="0" animBg="1"/>
      <p:bldP spid="89134" grpId="1" animBg="1"/>
      <p:bldP spid="89136" grpId="0"/>
      <p:bldP spid="89136" grpId="1"/>
      <p:bldP spid="2" grpId="0" animBg="1"/>
      <p:bldP spid="39" grpId="0" animBg="1"/>
      <p:bldP spid="4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txBox="1">
            <a:spLocks noGrp="1"/>
          </p:cNvSpPr>
          <p:nvPr/>
        </p:nvSpPr>
        <p:spPr bwMode="auto">
          <a:xfrm>
            <a:off x="685800" y="6400800"/>
            <a:ext cx="1905000" cy="304800"/>
          </a:xfrm>
          <a:prstGeom prst="rect">
            <a:avLst/>
          </a:prstGeom>
          <a:noFill/>
          <a:ln w="9525">
            <a:noFill/>
            <a:miter lim="800000"/>
            <a:headEnd/>
            <a:tailEnd/>
          </a:ln>
        </p:spPr>
        <p:txBody>
          <a:bodyPr/>
          <a:lstStyle/>
          <a:p>
            <a:r>
              <a:rPr lang="en-US" sz="1400">
                <a:latin typeface="Times New Roman" pitchFamily="18" charset="0"/>
              </a:rPr>
              <a:t>M. Mijalkovi</a:t>
            </a:r>
            <a:r>
              <a:rPr lang="sr-Latn-CS" sz="1400">
                <a:latin typeface="Times New Roman" pitchFamily="18" charset="0"/>
              </a:rPr>
              <a:t>ć</a:t>
            </a:r>
            <a:endParaRPr lang="en-US" sz="1400">
              <a:latin typeface="Times New Roman" pitchFamily="18" charset="0"/>
            </a:endParaRPr>
          </a:p>
        </p:txBody>
      </p:sp>
      <p:sp>
        <p:nvSpPr>
          <p:cNvPr id="1029" name="Slide Number Placeholder 5"/>
          <p:cNvSpPr txBox="1">
            <a:spLocks noGrp="1"/>
          </p:cNvSpPr>
          <p:nvPr/>
        </p:nvSpPr>
        <p:spPr bwMode="auto">
          <a:xfrm>
            <a:off x="6553200" y="6400800"/>
            <a:ext cx="1905000" cy="304800"/>
          </a:xfrm>
          <a:prstGeom prst="rect">
            <a:avLst/>
          </a:prstGeom>
          <a:noFill/>
          <a:ln w="9525">
            <a:noFill/>
            <a:miter lim="800000"/>
            <a:headEnd/>
            <a:tailEnd/>
          </a:ln>
        </p:spPr>
        <p:txBody>
          <a:bodyPr/>
          <a:lstStyle/>
          <a:p>
            <a:pPr algn="r"/>
            <a:fld id="{F97E901E-391E-4BC5-9F7B-7062E53E8633}" type="slidenum">
              <a:rPr lang="en-US" sz="1400">
                <a:latin typeface="Times New Roman" pitchFamily="18" charset="0"/>
              </a:rPr>
              <a:pPr algn="r"/>
              <a:t>39</a:t>
            </a:fld>
            <a:endParaRPr lang="en-US" sz="1400">
              <a:latin typeface="Times New Roman" pitchFamily="18" charset="0"/>
            </a:endParaRPr>
          </a:p>
        </p:txBody>
      </p:sp>
      <p:sp>
        <p:nvSpPr>
          <p:cNvPr id="1032" name="Text Box 35"/>
          <p:cNvSpPr txBox="1">
            <a:spLocks noChangeArrowheads="1"/>
          </p:cNvSpPr>
          <p:nvPr/>
        </p:nvSpPr>
        <p:spPr bwMode="auto">
          <a:xfrm>
            <a:off x="8458200" y="1143000"/>
            <a:ext cx="533400" cy="366713"/>
          </a:xfrm>
          <a:prstGeom prst="rect">
            <a:avLst/>
          </a:prstGeom>
          <a:noFill/>
          <a:ln w="9525">
            <a:noFill/>
            <a:miter lim="800000"/>
            <a:headEnd/>
            <a:tailEnd/>
          </a:ln>
        </p:spPr>
        <p:txBody>
          <a:bodyPr>
            <a:spAutoFit/>
          </a:bodyPr>
          <a:lstStyle/>
          <a:p>
            <a:pPr>
              <a:spcBef>
                <a:spcPct val="50000"/>
              </a:spcBef>
            </a:pPr>
            <a:r>
              <a:rPr lang="sr-Latn-CS" i="1"/>
              <a:t>t</a:t>
            </a:r>
            <a:endParaRPr lang="en-US" i="1"/>
          </a:p>
        </p:txBody>
      </p:sp>
      <p:grpSp>
        <p:nvGrpSpPr>
          <p:cNvPr id="1033" name="Group 39"/>
          <p:cNvGrpSpPr>
            <a:grpSpLocks/>
          </p:cNvGrpSpPr>
          <p:nvPr/>
        </p:nvGrpSpPr>
        <p:grpSpPr bwMode="auto">
          <a:xfrm>
            <a:off x="3657600" y="304800"/>
            <a:ext cx="4953000" cy="3200400"/>
            <a:chOff x="2304" y="0"/>
            <a:chExt cx="3120" cy="2016"/>
          </a:xfrm>
        </p:grpSpPr>
        <p:sp>
          <p:nvSpPr>
            <p:cNvPr id="1035" name="Line 15"/>
            <p:cNvSpPr>
              <a:spLocks noChangeShapeType="1"/>
            </p:cNvSpPr>
            <p:nvPr/>
          </p:nvSpPr>
          <p:spPr bwMode="auto">
            <a:xfrm>
              <a:off x="2928" y="144"/>
              <a:ext cx="0" cy="1872"/>
            </a:xfrm>
            <a:prstGeom prst="line">
              <a:avLst/>
            </a:prstGeom>
            <a:noFill/>
            <a:ln w="9525">
              <a:solidFill>
                <a:srgbClr val="0033CC"/>
              </a:solidFill>
              <a:round/>
              <a:headEnd type="stealth" w="med" len="lg"/>
              <a:tailEnd/>
            </a:ln>
          </p:spPr>
          <p:txBody>
            <a:bodyPr/>
            <a:lstStyle/>
            <a:p>
              <a:endParaRPr lang="en-US"/>
            </a:p>
          </p:txBody>
        </p:sp>
        <p:sp>
          <p:nvSpPr>
            <p:cNvPr id="1036" name="Line 16"/>
            <p:cNvSpPr>
              <a:spLocks noChangeShapeType="1"/>
            </p:cNvSpPr>
            <p:nvPr/>
          </p:nvSpPr>
          <p:spPr bwMode="auto">
            <a:xfrm>
              <a:off x="2448" y="960"/>
              <a:ext cx="2976" cy="0"/>
            </a:xfrm>
            <a:prstGeom prst="line">
              <a:avLst/>
            </a:prstGeom>
            <a:noFill/>
            <a:ln w="9525">
              <a:solidFill>
                <a:srgbClr val="0033CC"/>
              </a:solidFill>
              <a:round/>
              <a:headEnd/>
              <a:tailEnd type="stealth" w="med" len="lg"/>
            </a:ln>
          </p:spPr>
          <p:txBody>
            <a:bodyPr/>
            <a:lstStyle/>
            <a:p>
              <a:endParaRPr lang="en-US"/>
            </a:p>
          </p:txBody>
        </p:sp>
        <p:sp>
          <p:nvSpPr>
            <p:cNvPr id="1037" name="Line 17"/>
            <p:cNvSpPr>
              <a:spLocks noChangeShapeType="1"/>
            </p:cNvSpPr>
            <p:nvPr/>
          </p:nvSpPr>
          <p:spPr bwMode="auto">
            <a:xfrm>
              <a:off x="2928" y="384"/>
              <a:ext cx="624" cy="0"/>
            </a:xfrm>
            <a:prstGeom prst="line">
              <a:avLst/>
            </a:prstGeom>
            <a:noFill/>
            <a:ln w="9525">
              <a:solidFill>
                <a:srgbClr val="0033CC"/>
              </a:solidFill>
              <a:round/>
              <a:headEnd/>
              <a:tailEnd/>
            </a:ln>
          </p:spPr>
          <p:txBody>
            <a:bodyPr/>
            <a:lstStyle/>
            <a:p>
              <a:endParaRPr lang="en-US"/>
            </a:p>
          </p:txBody>
        </p:sp>
        <p:sp>
          <p:nvSpPr>
            <p:cNvPr id="1038" name="Line 18"/>
            <p:cNvSpPr>
              <a:spLocks noChangeShapeType="1"/>
            </p:cNvSpPr>
            <p:nvPr/>
          </p:nvSpPr>
          <p:spPr bwMode="auto">
            <a:xfrm>
              <a:off x="3552" y="384"/>
              <a:ext cx="0" cy="1152"/>
            </a:xfrm>
            <a:prstGeom prst="line">
              <a:avLst/>
            </a:prstGeom>
            <a:noFill/>
            <a:ln w="9525">
              <a:solidFill>
                <a:srgbClr val="0033CC"/>
              </a:solidFill>
              <a:round/>
              <a:headEnd/>
              <a:tailEnd/>
            </a:ln>
          </p:spPr>
          <p:txBody>
            <a:bodyPr/>
            <a:lstStyle/>
            <a:p>
              <a:endParaRPr lang="en-US"/>
            </a:p>
          </p:txBody>
        </p:sp>
        <p:sp>
          <p:nvSpPr>
            <p:cNvPr id="1039" name="Line 19"/>
            <p:cNvSpPr>
              <a:spLocks noChangeShapeType="1"/>
            </p:cNvSpPr>
            <p:nvPr/>
          </p:nvSpPr>
          <p:spPr bwMode="auto">
            <a:xfrm>
              <a:off x="3552" y="1536"/>
              <a:ext cx="624" cy="0"/>
            </a:xfrm>
            <a:prstGeom prst="line">
              <a:avLst/>
            </a:prstGeom>
            <a:noFill/>
            <a:ln w="9525">
              <a:solidFill>
                <a:srgbClr val="0033CC"/>
              </a:solidFill>
              <a:round/>
              <a:headEnd/>
              <a:tailEnd/>
            </a:ln>
          </p:spPr>
          <p:txBody>
            <a:bodyPr/>
            <a:lstStyle/>
            <a:p>
              <a:endParaRPr lang="en-US"/>
            </a:p>
          </p:txBody>
        </p:sp>
        <p:sp>
          <p:nvSpPr>
            <p:cNvPr id="1040" name="Line 20"/>
            <p:cNvSpPr>
              <a:spLocks noChangeShapeType="1"/>
            </p:cNvSpPr>
            <p:nvPr/>
          </p:nvSpPr>
          <p:spPr bwMode="auto">
            <a:xfrm>
              <a:off x="2928" y="384"/>
              <a:ext cx="0" cy="1152"/>
            </a:xfrm>
            <a:prstGeom prst="line">
              <a:avLst/>
            </a:prstGeom>
            <a:noFill/>
            <a:ln w="9525">
              <a:solidFill>
                <a:srgbClr val="0033CC"/>
              </a:solidFill>
              <a:round/>
              <a:headEnd/>
              <a:tailEnd/>
            </a:ln>
          </p:spPr>
          <p:txBody>
            <a:bodyPr/>
            <a:lstStyle/>
            <a:p>
              <a:endParaRPr lang="en-US"/>
            </a:p>
          </p:txBody>
        </p:sp>
        <p:sp>
          <p:nvSpPr>
            <p:cNvPr id="1041" name="Line 21"/>
            <p:cNvSpPr>
              <a:spLocks noChangeShapeType="1"/>
            </p:cNvSpPr>
            <p:nvPr/>
          </p:nvSpPr>
          <p:spPr bwMode="auto">
            <a:xfrm>
              <a:off x="2928" y="384"/>
              <a:ext cx="624" cy="0"/>
            </a:xfrm>
            <a:prstGeom prst="line">
              <a:avLst/>
            </a:prstGeom>
            <a:noFill/>
            <a:ln w="38100">
              <a:solidFill>
                <a:srgbClr val="0033CC"/>
              </a:solidFill>
              <a:round/>
              <a:headEnd/>
              <a:tailEnd/>
            </a:ln>
          </p:spPr>
          <p:txBody>
            <a:bodyPr/>
            <a:lstStyle/>
            <a:p>
              <a:endParaRPr lang="en-US"/>
            </a:p>
          </p:txBody>
        </p:sp>
        <p:sp>
          <p:nvSpPr>
            <p:cNvPr id="1042" name="Line 22"/>
            <p:cNvSpPr>
              <a:spLocks noChangeShapeType="1"/>
            </p:cNvSpPr>
            <p:nvPr/>
          </p:nvSpPr>
          <p:spPr bwMode="auto">
            <a:xfrm>
              <a:off x="3552" y="384"/>
              <a:ext cx="0" cy="1152"/>
            </a:xfrm>
            <a:prstGeom prst="line">
              <a:avLst/>
            </a:prstGeom>
            <a:noFill/>
            <a:ln w="38100">
              <a:solidFill>
                <a:srgbClr val="0033CC"/>
              </a:solidFill>
              <a:round/>
              <a:headEnd/>
              <a:tailEnd/>
            </a:ln>
          </p:spPr>
          <p:txBody>
            <a:bodyPr/>
            <a:lstStyle/>
            <a:p>
              <a:endParaRPr lang="en-US"/>
            </a:p>
          </p:txBody>
        </p:sp>
        <p:sp>
          <p:nvSpPr>
            <p:cNvPr id="1043" name="Line 23"/>
            <p:cNvSpPr>
              <a:spLocks noChangeShapeType="1"/>
            </p:cNvSpPr>
            <p:nvPr/>
          </p:nvSpPr>
          <p:spPr bwMode="auto">
            <a:xfrm>
              <a:off x="3552" y="1536"/>
              <a:ext cx="624" cy="0"/>
            </a:xfrm>
            <a:prstGeom prst="line">
              <a:avLst/>
            </a:prstGeom>
            <a:noFill/>
            <a:ln w="38100">
              <a:solidFill>
                <a:srgbClr val="0033CC"/>
              </a:solidFill>
              <a:round/>
              <a:headEnd/>
              <a:tailEnd/>
            </a:ln>
          </p:spPr>
          <p:txBody>
            <a:bodyPr/>
            <a:lstStyle/>
            <a:p>
              <a:endParaRPr lang="en-US"/>
            </a:p>
          </p:txBody>
        </p:sp>
        <p:sp>
          <p:nvSpPr>
            <p:cNvPr id="1044" name="Line 24"/>
            <p:cNvSpPr>
              <a:spLocks noChangeShapeType="1"/>
            </p:cNvSpPr>
            <p:nvPr/>
          </p:nvSpPr>
          <p:spPr bwMode="auto">
            <a:xfrm>
              <a:off x="2928" y="384"/>
              <a:ext cx="0" cy="1152"/>
            </a:xfrm>
            <a:prstGeom prst="line">
              <a:avLst/>
            </a:prstGeom>
            <a:noFill/>
            <a:ln w="38100">
              <a:solidFill>
                <a:srgbClr val="0033CC"/>
              </a:solidFill>
              <a:round/>
              <a:headEnd/>
              <a:tailEnd/>
            </a:ln>
          </p:spPr>
          <p:txBody>
            <a:bodyPr/>
            <a:lstStyle/>
            <a:p>
              <a:endParaRPr lang="en-US"/>
            </a:p>
          </p:txBody>
        </p:sp>
        <p:sp>
          <p:nvSpPr>
            <p:cNvPr id="1045" name="Line 25"/>
            <p:cNvSpPr>
              <a:spLocks noChangeShapeType="1"/>
            </p:cNvSpPr>
            <p:nvPr/>
          </p:nvSpPr>
          <p:spPr bwMode="auto">
            <a:xfrm>
              <a:off x="4176" y="384"/>
              <a:ext cx="624" cy="0"/>
            </a:xfrm>
            <a:prstGeom prst="line">
              <a:avLst/>
            </a:prstGeom>
            <a:noFill/>
            <a:ln w="38100">
              <a:solidFill>
                <a:srgbClr val="0033CC"/>
              </a:solidFill>
              <a:round/>
              <a:headEnd/>
              <a:tailEnd/>
            </a:ln>
          </p:spPr>
          <p:txBody>
            <a:bodyPr/>
            <a:lstStyle/>
            <a:p>
              <a:endParaRPr lang="en-US"/>
            </a:p>
          </p:txBody>
        </p:sp>
        <p:sp>
          <p:nvSpPr>
            <p:cNvPr id="1046" name="Line 26"/>
            <p:cNvSpPr>
              <a:spLocks noChangeShapeType="1"/>
            </p:cNvSpPr>
            <p:nvPr/>
          </p:nvSpPr>
          <p:spPr bwMode="auto">
            <a:xfrm>
              <a:off x="4800" y="384"/>
              <a:ext cx="0" cy="1152"/>
            </a:xfrm>
            <a:prstGeom prst="line">
              <a:avLst/>
            </a:prstGeom>
            <a:noFill/>
            <a:ln w="38100">
              <a:solidFill>
                <a:srgbClr val="0033CC"/>
              </a:solidFill>
              <a:round/>
              <a:headEnd/>
              <a:tailEnd/>
            </a:ln>
          </p:spPr>
          <p:txBody>
            <a:bodyPr/>
            <a:lstStyle/>
            <a:p>
              <a:endParaRPr lang="en-US"/>
            </a:p>
          </p:txBody>
        </p:sp>
        <p:sp>
          <p:nvSpPr>
            <p:cNvPr id="1047" name="Line 27"/>
            <p:cNvSpPr>
              <a:spLocks noChangeShapeType="1"/>
            </p:cNvSpPr>
            <p:nvPr/>
          </p:nvSpPr>
          <p:spPr bwMode="auto">
            <a:xfrm>
              <a:off x="4800" y="1536"/>
              <a:ext cx="624" cy="0"/>
            </a:xfrm>
            <a:prstGeom prst="line">
              <a:avLst/>
            </a:prstGeom>
            <a:noFill/>
            <a:ln w="38100">
              <a:solidFill>
                <a:srgbClr val="0033CC"/>
              </a:solidFill>
              <a:round/>
              <a:headEnd/>
              <a:tailEnd/>
            </a:ln>
          </p:spPr>
          <p:txBody>
            <a:bodyPr/>
            <a:lstStyle/>
            <a:p>
              <a:endParaRPr lang="en-US"/>
            </a:p>
          </p:txBody>
        </p:sp>
        <p:sp>
          <p:nvSpPr>
            <p:cNvPr id="1048" name="Line 28"/>
            <p:cNvSpPr>
              <a:spLocks noChangeShapeType="1"/>
            </p:cNvSpPr>
            <p:nvPr/>
          </p:nvSpPr>
          <p:spPr bwMode="auto">
            <a:xfrm>
              <a:off x="4176" y="384"/>
              <a:ext cx="0" cy="1152"/>
            </a:xfrm>
            <a:prstGeom prst="line">
              <a:avLst/>
            </a:prstGeom>
            <a:noFill/>
            <a:ln w="38100">
              <a:solidFill>
                <a:srgbClr val="0033CC"/>
              </a:solidFill>
              <a:round/>
              <a:headEnd/>
              <a:tailEnd/>
            </a:ln>
          </p:spPr>
          <p:txBody>
            <a:bodyPr/>
            <a:lstStyle/>
            <a:p>
              <a:endParaRPr lang="en-US"/>
            </a:p>
          </p:txBody>
        </p:sp>
        <p:sp>
          <p:nvSpPr>
            <p:cNvPr id="1049" name="Line 29"/>
            <p:cNvSpPr>
              <a:spLocks noChangeShapeType="1"/>
            </p:cNvSpPr>
            <p:nvPr/>
          </p:nvSpPr>
          <p:spPr bwMode="auto">
            <a:xfrm>
              <a:off x="2304" y="1536"/>
              <a:ext cx="624" cy="0"/>
            </a:xfrm>
            <a:prstGeom prst="line">
              <a:avLst/>
            </a:prstGeom>
            <a:noFill/>
            <a:ln w="38100">
              <a:solidFill>
                <a:srgbClr val="0033CC"/>
              </a:solidFill>
              <a:round/>
              <a:headEnd/>
              <a:tailEnd/>
            </a:ln>
          </p:spPr>
          <p:txBody>
            <a:bodyPr/>
            <a:lstStyle/>
            <a:p>
              <a:endParaRPr lang="en-US"/>
            </a:p>
          </p:txBody>
        </p:sp>
        <p:sp>
          <p:nvSpPr>
            <p:cNvPr id="1050" name="Line 30"/>
            <p:cNvSpPr>
              <a:spLocks noChangeShapeType="1"/>
            </p:cNvSpPr>
            <p:nvPr/>
          </p:nvSpPr>
          <p:spPr bwMode="auto">
            <a:xfrm>
              <a:off x="4176" y="1536"/>
              <a:ext cx="0" cy="432"/>
            </a:xfrm>
            <a:prstGeom prst="line">
              <a:avLst/>
            </a:prstGeom>
            <a:noFill/>
            <a:ln w="9525">
              <a:solidFill>
                <a:srgbClr val="0033CC"/>
              </a:solidFill>
              <a:round/>
              <a:headEnd/>
              <a:tailEnd/>
            </a:ln>
          </p:spPr>
          <p:txBody>
            <a:bodyPr/>
            <a:lstStyle/>
            <a:p>
              <a:endParaRPr lang="en-US"/>
            </a:p>
          </p:txBody>
        </p:sp>
        <p:sp>
          <p:nvSpPr>
            <p:cNvPr id="1051" name="Line 31"/>
            <p:cNvSpPr>
              <a:spLocks noChangeShapeType="1"/>
            </p:cNvSpPr>
            <p:nvPr/>
          </p:nvSpPr>
          <p:spPr bwMode="auto">
            <a:xfrm>
              <a:off x="2928" y="1776"/>
              <a:ext cx="1248" cy="0"/>
            </a:xfrm>
            <a:prstGeom prst="line">
              <a:avLst/>
            </a:prstGeom>
            <a:noFill/>
            <a:ln w="9525">
              <a:solidFill>
                <a:srgbClr val="0033CC"/>
              </a:solidFill>
              <a:round/>
              <a:headEnd type="triangle" w="med" len="med"/>
              <a:tailEnd type="triangle" w="med" len="med"/>
            </a:ln>
          </p:spPr>
          <p:txBody>
            <a:bodyPr/>
            <a:lstStyle/>
            <a:p>
              <a:endParaRPr lang="en-US"/>
            </a:p>
          </p:txBody>
        </p:sp>
        <p:sp>
          <p:nvSpPr>
            <p:cNvPr id="1052" name="Text Box 32"/>
            <p:cNvSpPr txBox="1">
              <a:spLocks noChangeArrowheads="1"/>
            </p:cNvSpPr>
            <p:nvPr/>
          </p:nvSpPr>
          <p:spPr bwMode="auto">
            <a:xfrm>
              <a:off x="2688" y="288"/>
              <a:ext cx="192" cy="231"/>
            </a:xfrm>
            <a:prstGeom prst="rect">
              <a:avLst/>
            </a:prstGeom>
            <a:noFill/>
            <a:ln w="9525">
              <a:noFill/>
              <a:miter lim="800000"/>
              <a:headEnd/>
              <a:tailEnd/>
            </a:ln>
          </p:spPr>
          <p:txBody>
            <a:bodyPr>
              <a:spAutoFit/>
            </a:bodyPr>
            <a:lstStyle/>
            <a:p>
              <a:pPr>
                <a:spcBef>
                  <a:spcPct val="50000"/>
                </a:spcBef>
              </a:pPr>
              <a:r>
                <a:rPr lang="sr-Latn-CS"/>
                <a:t>1</a:t>
              </a:r>
              <a:endParaRPr lang="en-US"/>
            </a:p>
          </p:txBody>
        </p:sp>
        <p:sp>
          <p:nvSpPr>
            <p:cNvPr id="1053" name="Text Box 33"/>
            <p:cNvSpPr txBox="1">
              <a:spLocks noChangeArrowheads="1"/>
            </p:cNvSpPr>
            <p:nvPr/>
          </p:nvSpPr>
          <p:spPr bwMode="auto">
            <a:xfrm>
              <a:off x="2640" y="1296"/>
              <a:ext cx="288" cy="231"/>
            </a:xfrm>
            <a:prstGeom prst="rect">
              <a:avLst/>
            </a:prstGeom>
            <a:noFill/>
            <a:ln w="9525">
              <a:noFill/>
              <a:miter lim="800000"/>
              <a:headEnd/>
              <a:tailEnd/>
            </a:ln>
          </p:spPr>
          <p:txBody>
            <a:bodyPr>
              <a:spAutoFit/>
            </a:bodyPr>
            <a:lstStyle/>
            <a:p>
              <a:pPr>
                <a:spcBef>
                  <a:spcPct val="50000"/>
                </a:spcBef>
              </a:pPr>
              <a:r>
                <a:rPr lang="sr-Latn-CS"/>
                <a:t>-1</a:t>
              </a:r>
              <a:endParaRPr lang="en-US"/>
            </a:p>
          </p:txBody>
        </p:sp>
        <p:sp>
          <p:nvSpPr>
            <p:cNvPr id="1054" name="Text Box 34"/>
            <p:cNvSpPr txBox="1">
              <a:spLocks noChangeArrowheads="1"/>
            </p:cNvSpPr>
            <p:nvPr/>
          </p:nvSpPr>
          <p:spPr bwMode="auto">
            <a:xfrm>
              <a:off x="3456" y="1776"/>
              <a:ext cx="336" cy="231"/>
            </a:xfrm>
            <a:prstGeom prst="rect">
              <a:avLst/>
            </a:prstGeom>
            <a:noFill/>
            <a:ln w="9525">
              <a:noFill/>
              <a:miter lim="800000"/>
              <a:headEnd/>
              <a:tailEnd/>
            </a:ln>
          </p:spPr>
          <p:txBody>
            <a:bodyPr>
              <a:spAutoFit/>
            </a:bodyPr>
            <a:lstStyle/>
            <a:p>
              <a:pPr>
                <a:spcBef>
                  <a:spcPct val="50000"/>
                </a:spcBef>
              </a:pPr>
              <a:r>
                <a:rPr lang="sr-Latn-CS" i="1"/>
                <a:t>T</a:t>
              </a:r>
              <a:endParaRPr lang="en-US" i="1"/>
            </a:p>
          </p:txBody>
        </p:sp>
        <p:sp>
          <p:nvSpPr>
            <p:cNvPr id="1055" name="Text Box 36"/>
            <p:cNvSpPr txBox="1">
              <a:spLocks noChangeArrowheads="1"/>
            </p:cNvSpPr>
            <p:nvPr/>
          </p:nvSpPr>
          <p:spPr bwMode="auto">
            <a:xfrm>
              <a:off x="2928" y="0"/>
              <a:ext cx="720" cy="250"/>
            </a:xfrm>
            <a:prstGeom prst="rect">
              <a:avLst/>
            </a:prstGeom>
            <a:noFill/>
            <a:ln w="9525">
              <a:noFill/>
              <a:miter lim="800000"/>
              <a:headEnd/>
              <a:tailEnd/>
            </a:ln>
          </p:spPr>
          <p:txBody>
            <a:bodyPr>
              <a:spAutoFit/>
            </a:bodyPr>
            <a:lstStyle/>
            <a:p>
              <a:pPr>
                <a:spcBef>
                  <a:spcPct val="50000"/>
                </a:spcBef>
              </a:pPr>
              <a:r>
                <a:rPr lang="sr-Latn-CS" sz="2000" i="1">
                  <a:latin typeface="Times New Roman" pitchFamily="18" charset="0"/>
                </a:rPr>
                <a:t>x</a:t>
              </a:r>
              <a:r>
                <a:rPr lang="sr-Latn-CS"/>
                <a:t>(t)</a:t>
              </a:r>
              <a:endParaRPr lang="en-US"/>
            </a:p>
          </p:txBody>
        </p:sp>
      </p:grpSp>
      <p:graphicFrame>
        <p:nvGraphicFramePr>
          <p:cNvPr id="1026" name="Object 21"/>
          <p:cNvGraphicFramePr>
            <a:graphicFrameLocks noChangeAspect="1"/>
          </p:cNvGraphicFramePr>
          <p:nvPr>
            <p:extLst>
              <p:ext uri="{D42A27DB-BD31-4B8C-83A1-F6EECF244321}">
                <p14:modId xmlns="" xmlns:p14="http://schemas.microsoft.com/office/powerpoint/2010/main" val="1682308312"/>
              </p:ext>
            </p:extLst>
          </p:nvPr>
        </p:nvGraphicFramePr>
        <p:xfrm>
          <a:off x="457200" y="3429000"/>
          <a:ext cx="6550025" cy="3186112"/>
        </p:xfrm>
        <a:graphic>
          <a:graphicData uri="http://schemas.openxmlformats.org/presentationml/2006/ole">
            <p:oleObj spid="_x0000_s398424" name="Picture" r:id="rId3" imgW="3488577" imgH="3131496" progId="Word.Picture.8">
              <p:embed/>
            </p:oleObj>
          </a:graphicData>
        </a:graphic>
      </p:graphicFrame>
      <p:sp>
        <p:nvSpPr>
          <p:cNvPr id="1034" name="Text Box 10"/>
          <p:cNvSpPr txBox="1">
            <a:spLocks noChangeArrowheads="1"/>
          </p:cNvSpPr>
          <p:nvPr/>
        </p:nvSpPr>
        <p:spPr bwMode="auto">
          <a:xfrm>
            <a:off x="5334000" y="3886200"/>
            <a:ext cx="3657600" cy="457200"/>
          </a:xfrm>
          <a:prstGeom prst="rect">
            <a:avLst/>
          </a:prstGeom>
          <a:noFill/>
          <a:ln w="9525">
            <a:noFill/>
            <a:miter lim="800000"/>
            <a:headEnd/>
            <a:tailEnd/>
          </a:ln>
        </p:spPr>
        <p:txBody>
          <a:bodyPr>
            <a:spAutoFit/>
          </a:bodyPr>
          <a:lstStyle/>
          <a:p>
            <a:pPr>
              <a:spcBef>
                <a:spcPct val="50000"/>
              </a:spcBef>
            </a:pPr>
            <a:r>
              <a:rPr lang="en-US" sz="2400" b="1"/>
              <a:t>Spektar s</a:t>
            </a:r>
            <a:r>
              <a:rPr lang="sr-Latn-CS" sz="2400" b="1"/>
              <a:t>ignal</a:t>
            </a:r>
            <a:r>
              <a:rPr lang="en-US" sz="2400" b="1"/>
              <a:t>a</a:t>
            </a:r>
            <a:r>
              <a:rPr lang="sr-Latn-CS" sz="2400" b="1"/>
              <a:t> četvrtki</a:t>
            </a:r>
            <a:endParaRPr lang="en-US" sz="2400" b="1"/>
          </a:p>
        </p:txBody>
      </p:sp>
      <p:sp>
        <p:nvSpPr>
          <p:cNvPr id="32" name="Text Box 9"/>
          <p:cNvSpPr txBox="1">
            <a:spLocks noChangeArrowheads="1"/>
          </p:cNvSpPr>
          <p:nvPr/>
        </p:nvSpPr>
        <p:spPr bwMode="auto">
          <a:xfrm>
            <a:off x="304800" y="1295400"/>
            <a:ext cx="3352800" cy="1246495"/>
          </a:xfrm>
          <a:prstGeom prst="rect">
            <a:avLst/>
          </a:prstGeom>
          <a:noFill/>
          <a:ln w="9525">
            <a:noFill/>
            <a:miter lim="800000"/>
            <a:headEnd/>
            <a:tailEnd/>
          </a:ln>
        </p:spPr>
        <p:txBody>
          <a:bodyPr wrap="square">
            <a:spAutoFit/>
          </a:bodyPr>
          <a:lstStyle/>
          <a:p>
            <a:pPr>
              <a:spcBef>
                <a:spcPct val="50000"/>
              </a:spcBef>
            </a:pPr>
            <a:r>
              <a:rPr lang="sr-Latn-CS" dirty="0" smtClean="0">
                <a:latin typeface="Arial" pitchFamily="34" charset="0"/>
                <a:cs typeface="Arial" pitchFamily="34" charset="0"/>
              </a:rPr>
              <a:t>Perioda:</a:t>
            </a:r>
            <a:r>
              <a:rPr lang="sr-Latn-CS" dirty="0">
                <a:latin typeface="Arial" pitchFamily="34" charset="0"/>
                <a:cs typeface="Arial" pitchFamily="34" charset="0"/>
              </a:rPr>
              <a:t>			 </a:t>
            </a:r>
            <a:r>
              <a:rPr lang="sr-Latn-CS" dirty="0" smtClean="0">
                <a:latin typeface="Arial" pitchFamily="34" charset="0"/>
                <a:cs typeface="Arial" pitchFamily="34" charset="0"/>
              </a:rPr>
              <a:t> </a:t>
            </a:r>
            <a:r>
              <a:rPr lang="sr-Latn-CS" b="1" i="1" dirty="0" smtClean="0">
                <a:latin typeface="Arial" pitchFamily="34" charset="0"/>
                <a:cs typeface="Arial" pitchFamily="34" charset="0"/>
              </a:rPr>
              <a:t>T</a:t>
            </a:r>
            <a:r>
              <a:rPr lang="sr-Latn-CS" i="1" dirty="0" smtClean="0">
                <a:latin typeface="Arial" pitchFamily="34" charset="0"/>
                <a:cs typeface="Arial" pitchFamily="34" charset="0"/>
              </a:rPr>
              <a:t> </a:t>
            </a:r>
            <a:endParaRPr lang="sr-Latn-CS" i="1" dirty="0">
              <a:latin typeface="Arial" pitchFamily="34" charset="0"/>
              <a:cs typeface="Arial" pitchFamily="34" charset="0"/>
            </a:endParaRPr>
          </a:p>
          <a:p>
            <a:pPr>
              <a:spcBef>
                <a:spcPct val="50000"/>
              </a:spcBef>
            </a:pPr>
            <a:r>
              <a:rPr lang="sr-Latn-CS" i="1" dirty="0">
                <a:latin typeface="Arial" pitchFamily="34" charset="0"/>
                <a:cs typeface="Arial" pitchFamily="34" charset="0"/>
              </a:rPr>
              <a:t>Osn. </a:t>
            </a:r>
            <a:r>
              <a:rPr lang="sr-Latn-CS" i="1" dirty="0" smtClean="0">
                <a:latin typeface="Arial" pitchFamily="34" charset="0"/>
                <a:cs typeface="Arial" pitchFamily="34" charset="0"/>
              </a:rPr>
              <a:t>učestanost:</a:t>
            </a:r>
            <a:r>
              <a:rPr lang="sr-Latn-CS" i="1" dirty="0">
                <a:latin typeface="Arial" pitchFamily="34" charset="0"/>
                <a:cs typeface="Arial" pitchFamily="34" charset="0"/>
              </a:rPr>
              <a:t>	         </a:t>
            </a:r>
            <a:r>
              <a:rPr lang="sr-Latn-CS" b="1" i="1" dirty="0" smtClean="0">
                <a:latin typeface="Arial" pitchFamily="34" charset="0"/>
                <a:cs typeface="Arial" pitchFamily="34" charset="0"/>
              </a:rPr>
              <a:t>f</a:t>
            </a:r>
            <a:r>
              <a:rPr lang="sr-Latn-CS" b="1" i="1" baseline="-25000" dirty="0" smtClean="0">
                <a:latin typeface="Arial" pitchFamily="34" charset="0"/>
                <a:cs typeface="Arial" pitchFamily="34" charset="0"/>
              </a:rPr>
              <a:t>1</a:t>
            </a:r>
            <a:r>
              <a:rPr lang="sr-Latn-CS" b="1" i="1" dirty="0" smtClean="0">
                <a:latin typeface="Arial" pitchFamily="34" charset="0"/>
                <a:cs typeface="Arial" pitchFamily="34" charset="0"/>
              </a:rPr>
              <a:t>=1/T</a:t>
            </a:r>
            <a:endParaRPr lang="sr-Latn-CS" b="1" i="1" dirty="0">
              <a:latin typeface="Arial" pitchFamily="34" charset="0"/>
              <a:cs typeface="Arial" pitchFamily="34" charset="0"/>
            </a:endParaRPr>
          </a:p>
          <a:p>
            <a:pPr>
              <a:spcBef>
                <a:spcPct val="50000"/>
              </a:spcBef>
            </a:pPr>
            <a:r>
              <a:rPr lang="sr-Latn-CS" i="1" dirty="0">
                <a:latin typeface="Arial" pitchFamily="34" charset="0"/>
                <a:cs typeface="Arial" pitchFamily="34" charset="0"/>
              </a:rPr>
              <a:t>Kružna </a:t>
            </a:r>
            <a:r>
              <a:rPr lang="sr-Latn-CS" i="1" dirty="0" smtClean="0">
                <a:latin typeface="Arial" pitchFamily="34" charset="0"/>
                <a:cs typeface="Arial" pitchFamily="34" charset="0"/>
              </a:rPr>
              <a:t>učestanost:   </a:t>
            </a:r>
            <a:r>
              <a:rPr lang="sr-Latn-CS" sz="2000" b="1" i="1" dirty="0" smtClean="0">
                <a:latin typeface="Arial" pitchFamily="34" charset="0"/>
                <a:cs typeface="Arial" pitchFamily="34" charset="0"/>
                <a:sym typeface="Symbol" pitchFamily="18" charset="2"/>
              </a:rPr>
              <a:t></a:t>
            </a:r>
            <a:r>
              <a:rPr lang="sr-Latn-CS" b="1" dirty="0" smtClean="0">
                <a:latin typeface="Arial" pitchFamily="34" charset="0"/>
                <a:cs typeface="Arial" pitchFamily="34" charset="0"/>
              </a:rPr>
              <a:t> </a:t>
            </a:r>
            <a:r>
              <a:rPr lang="sr-Latn-CS" b="1" dirty="0">
                <a:latin typeface="Arial" pitchFamily="34" charset="0"/>
                <a:cs typeface="Arial" pitchFamily="34" charset="0"/>
              </a:rPr>
              <a:t>= 2</a:t>
            </a:r>
            <a:r>
              <a:rPr lang="sr-Latn-CS" b="1" dirty="0">
                <a:latin typeface="Arial" pitchFamily="34" charset="0"/>
                <a:cs typeface="Arial" pitchFamily="34" charset="0"/>
                <a:sym typeface="Symbol" pitchFamily="18" charset="2"/>
              </a:rPr>
              <a:t>/</a:t>
            </a:r>
            <a:r>
              <a:rPr lang="sr-Latn-CS" b="1" i="1" dirty="0">
                <a:latin typeface="Arial" pitchFamily="34" charset="0"/>
                <a:cs typeface="Arial" pitchFamily="34" charset="0"/>
                <a:sym typeface="Symbol" pitchFamily="18" charset="2"/>
              </a:rPr>
              <a:t>T</a:t>
            </a:r>
            <a:r>
              <a:rPr lang="sr-Latn-CS" b="1" dirty="0">
                <a:latin typeface="Arial" pitchFamily="34" charset="0"/>
                <a:cs typeface="Arial" pitchFamily="34" charset="0"/>
                <a:sym typeface="Symbol" pitchFamily="18" charset="2"/>
              </a:rPr>
              <a:t> </a:t>
            </a:r>
          </a:p>
        </p:txBody>
      </p:sp>
      <p:sp>
        <p:nvSpPr>
          <p:cNvPr id="33" name="Text Box 10"/>
          <p:cNvSpPr txBox="1">
            <a:spLocks noChangeArrowheads="1"/>
          </p:cNvSpPr>
          <p:nvPr/>
        </p:nvSpPr>
        <p:spPr bwMode="auto">
          <a:xfrm>
            <a:off x="838200" y="533400"/>
            <a:ext cx="2362200" cy="457200"/>
          </a:xfrm>
          <a:prstGeom prst="rect">
            <a:avLst/>
          </a:prstGeom>
          <a:noFill/>
          <a:ln w="9525">
            <a:noFill/>
            <a:miter lim="800000"/>
            <a:headEnd/>
            <a:tailEnd/>
          </a:ln>
        </p:spPr>
        <p:txBody>
          <a:bodyPr>
            <a:spAutoFit/>
          </a:bodyPr>
          <a:lstStyle/>
          <a:p>
            <a:pPr>
              <a:spcBef>
                <a:spcPct val="50000"/>
              </a:spcBef>
            </a:pPr>
            <a:r>
              <a:rPr lang="sr-Latn-CS" sz="2400" b="1" dirty="0">
                <a:latin typeface="Arial" pitchFamily="34" charset="0"/>
                <a:cs typeface="Arial" pitchFamily="34" charset="0"/>
              </a:rPr>
              <a:t>Signal četvrtki</a:t>
            </a:r>
            <a:endParaRPr lang="en-US" sz="2400" b="1" dirty="0">
              <a:latin typeface="Arial" pitchFamily="34" charset="0"/>
              <a:cs typeface="Arial" pitchFamily="34" charset="0"/>
            </a:endParaRPr>
          </a:p>
        </p:txBody>
      </p:sp>
    </p:spTree>
    <p:extLst>
      <p:ext uri="{BB962C8B-B14F-4D97-AF65-F5344CB8AC3E}">
        <p14:creationId xmlns="" xmlns:p14="http://schemas.microsoft.com/office/powerpoint/2010/main" val="3628230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61"/>
          <p:cNvSpPr txBox="1">
            <a:spLocks noChangeArrowheads="1"/>
          </p:cNvSpPr>
          <p:nvPr/>
        </p:nvSpPr>
        <p:spPr bwMode="auto">
          <a:xfrm>
            <a:off x="923891" y="195261"/>
            <a:ext cx="7524817" cy="461665"/>
          </a:xfrm>
          <a:prstGeom prst="rect">
            <a:avLst/>
          </a:prstGeom>
          <a:noFill/>
          <a:ln w="9525">
            <a:noFill/>
            <a:miter lim="800000"/>
            <a:headEnd/>
            <a:tailEnd/>
          </a:ln>
        </p:spPr>
        <p:txBody>
          <a:bodyPr wrap="none">
            <a:spAutoFit/>
          </a:bodyPr>
          <a:lstStyle/>
          <a:p>
            <a:pPr algn="ctr" defTabSz="457200"/>
            <a:r>
              <a:rPr lang="en-US" sz="2400" b="1" dirty="0" err="1" smtClean="0"/>
              <a:t>Pretvara</a:t>
            </a:r>
            <a:r>
              <a:rPr lang="x-none" sz="2400" b="1" dirty="0" smtClean="0"/>
              <a:t>č</a:t>
            </a:r>
            <a:r>
              <a:rPr lang="en-US" sz="2400" b="1" dirty="0" smtClean="0"/>
              <a:t>i </a:t>
            </a:r>
            <a:r>
              <a:rPr lang="x-none" sz="2400" b="1" dirty="0" smtClean="0"/>
              <a:t>za p</a:t>
            </a:r>
            <a:r>
              <a:rPr lang="sr-Latn-CS" sz="2400" b="1" dirty="0" smtClean="0"/>
              <a:t>ogon </a:t>
            </a:r>
            <a:r>
              <a:rPr lang="sr-Latn-CS" sz="2400" b="1" dirty="0"/>
              <a:t>motora jednosmerne struje</a:t>
            </a:r>
            <a:endParaRPr lang="en-US" sz="2400" b="1" dirty="0"/>
          </a:p>
        </p:txBody>
      </p:sp>
      <p:sp>
        <p:nvSpPr>
          <p:cNvPr id="44" name="Rectangle 43"/>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107" charset="-128"/>
              </a:rPr>
              <a:t>AC-DC-DC</a:t>
            </a:r>
          </a:p>
        </p:txBody>
      </p:sp>
      <p:grpSp>
        <p:nvGrpSpPr>
          <p:cNvPr id="2" name="Group 75"/>
          <p:cNvGrpSpPr>
            <a:grpSpLocks/>
          </p:cNvGrpSpPr>
          <p:nvPr/>
        </p:nvGrpSpPr>
        <p:grpSpPr bwMode="auto">
          <a:xfrm>
            <a:off x="2892425" y="2039938"/>
            <a:ext cx="4337050" cy="1030287"/>
            <a:chOff x="2892891" y="2039874"/>
            <a:chExt cx="4336341" cy="1030287"/>
          </a:xfrm>
        </p:grpSpPr>
        <p:grpSp>
          <p:nvGrpSpPr>
            <p:cNvPr id="3" name="Group 103"/>
            <p:cNvGrpSpPr>
              <a:grpSpLocks/>
            </p:cNvGrpSpPr>
            <p:nvPr/>
          </p:nvGrpSpPr>
          <p:grpSpPr bwMode="auto">
            <a:xfrm>
              <a:off x="3537416" y="2039874"/>
              <a:ext cx="922337" cy="1016000"/>
              <a:chOff x="4968323" y="2810077"/>
              <a:chExt cx="922446" cy="1016327"/>
            </a:xfrm>
          </p:grpSpPr>
          <p:grpSp>
            <p:nvGrpSpPr>
              <p:cNvPr id="4" name="Group 87"/>
              <p:cNvGrpSpPr>
                <a:grpSpLocks noChangeAspect="1"/>
              </p:cNvGrpSpPr>
              <p:nvPr/>
            </p:nvGrpSpPr>
            <p:grpSpPr bwMode="auto">
              <a:xfrm>
                <a:off x="5039769" y="2997461"/>
                <a:ext cx="365167" cy="217558"/>
                <a:chOff x="4795957" y="3259968"/>
                <a:chExt cx="3327510" cy="2758710"/>
              </a:xfrm>
            </p:grpSpPr>
            <p:grpSp>
              <p:nvGrpSpPr>
                <p:cNvPr id="5" name="Group 97"/>
                <p:cNvGrpSpPr>
                  <a:grpSpLocks/>
                </p:cNvGrpSpPr>
                <p:nvPr/>
              </p:nvGrpSpPr>
              <p:grpSpPr bwMode="auto">
                <a:xfrm>
                  <a:off x="4795957" y="3259968"/>
                  <a:ext cx="1678222" cy="1409561"/>
                  <a:chOff x="4795957" y="3259968"/>
                  <a:chExt cx="1678222" cy="1409561"/>
                </a:xfrm>
              </p:grpSpPr>
              <p:sp>
                <p:nvSpPr>
                  <p:cNvPr id="73" name="Freeform 72"/>
                  <p:cNvSpPr>
                    <a:spLocks noChangeArrowheads="1"/>
                  </p:cNvSpPr>
                  <p:nvPr/>
                </p:nvSpPr>
                <p:spPr bwMode="auto">
                  <a:xfrm>
                    <a:off x="4794900" y="3259981"/>
                    <a:ext cx="795575" cy="1409561"/>
                  </a:xfrm>
                  <a:custGeom>
                    <a:avLst/>
                    <a:gdLst>
                      <a:gd name="T0" fmla="*/ 0 w 797187"/>
                      <a:gd name="T1" fmla="*/ 1409561 h 1407290"/>
                      <a:gd name="T2" fmla="*/ 148327 w 797187"/>
                      <a:gd name="T3" fmla="*/ 895354 h 1407290"/>
                      <a:gd name="T4" fmla="*/ 391045 w 797187"/>
                      <a:gd name="T5" fmla="*/ 340551 h 1407290"/>
                      <a:gd name="T6" fmla="*/ 647248 w 797187"/>
                      <a:gd name="T7" fmla="*/ 56383 h 1407290"/>
                      <a:gd name="T8" fmla="*/ 795575 w 797187"/>
                      <a:gd name="T9" fmla="*/ 2256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107" charset="-128"/>
                    </a:endParaRPr>
                  </a:p>
                </p:txBody>
              </p:sp>
              <p:sp>
                <p:nvSpPr>
                  <p:cNvPr id="74" name="Freeform 73"/>
                  <p:cNvSpPr>
                    <a:spLocks noChangeArrowheads="1"/>
                  </p:cNvSpPr>
                  <p:nvPr/>
                </p:nvSpPr>
                <p:spPr bwMode="auto">
                  <a:xfrm flipH="1">
                    <a:off x="5590475" y="3259981"/>
                    <a:ext cx="882374" cy="1409561"/>
                  </a:xfrm>
                  <a:custGeom>
                    <a:avLst/>
                    <a:gdLst>
                      <a:gd name="T0" fmla="*/ 0 w 797187"/>
                      <a:gd name="T1" fmla="*/ 1409561 h 1407290"/>
                      <a:gd name="T2" fmla="*/ 164510 w 797187"/>
                      <a:gd name="T3" fmla="*/ 895354 h 1407290"/>
                      <a:gd name="T4" fmla="*/ 433709 w 797187"/>
                      <a:gd name="T5" fmla="*/ 340551 h 1407290"/>
                      <a:gd name="T6" fmla="*/ 717864 w 797187"/>
                      <a:gd name="T7" fmla="*/ 56383 h 1407290"/>
                      <a:gd name="T8" fmla="*/ 882374 w 797187"/>
                      <a:gd name="T9" fmla="*/ 2256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107" charset="-128"/>
                    </a:endParaRPr>
                  </a:p>
                </p:txBody>
              </p:sp>
            </p:grpSp>
            <p:grpSp>
              <p:nvGrpSpPr>
                <p:cNvPr id="6" name="Group 98"/>
                <p:cNvGrpSpPr>
                  <a:grpSpLocks/>
                </p:cNvGrpSpPr>
                <p:nvPr/>
              </p:nvGrpSpPr>
              <p:grpSpPr bwMode="auto">
                <a:xfrm flipV="1">
                  <a:off x="6474179" y="4649394"/>
                  <a:ext cx="1649288" cy="1369284"/>
                  <a:chOff x="4798736" y="3258270"/>
                  <a:chExt cx="1649288" cy="1400660"/>
                </a:xfrm>
              </p:grpSpPr>
              <p:sp>
                <p:nvSpPr>
                  <p:cNvPr id="71" name="Freeform 70"/>
                  <p:cNvSpPr>
                    <a:spLocks noChangeArrowheads="1"/>
                  </p:cNvSpPr>
                  <p:nvPr/>
                </p:nvSpPr>
                <p:spPr bwMode="auto">
                  <a:xfrm>
                    <a:off x="4797406" y="3258270"/>
                    <a:ext cx="795577" cy="1400660"/>
                  </a:xfrm>
                  <a:custGeom>
                    <a:avLst/>
                    <a:gdLst>
                      <a:gd name="T0" fmla="*/ 0 w 797187"/>
                      <a:gd name="T1" fmla="*/ 1400660 h 1407290"/>
                      <a:gd name="T2" fmla="*/ 148328 w 797187"/>
                      <a:gd name="T3" fmla="*/ 889700 h 1407290"/>
                      <a:gd name="T4" fmla="*/ 391046 w 797187"/>
                      <a:gd name="T5" fmla="*/ 338400 h 1407290"/>
                      <a:gd name="T6" fmla="*/ 647249 w 797187"/>
                      <a:gd name="T7" fmla="*/ 56027 h 1407290"/>
                      <a:gd name="T8" fmla="*/ 795577 w 797187"/>
                      <a:gd name="T9" fmla="*/ 2241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107" charset="-128"/>
                    </a:endParaRPr>
                  </a:p>
                </p:txBody>
              </p:sp>
              <p:sp>
                <p:nvSpPr>
                  <p:cNvPr id="72" name="Freeform 71"/>
                  <p:cNvSpPr>
                    <a:spLocks noChangeArrowheads="1"/>
                  </p:cNvSpPr>
                  <p:nvPr/>
                </p:nvSpPr>
                <p:spPr bwMode="auto">
                  <a:xfrm flipH="1">
                    <a:off x="5592983" y="3258270"/>
                    <a:ext cx="853447" cy="1400660"/>
                  </a:xfrm>
                  <a:custGeom>
                    <a:avLst/>
                    <a:gdLst>
                      <a:gd name="T0" fmla="*/ 0 w 797187"/>
                      <a:gd name="T1" fmla="*/ 1400660 h 1407290"/>
                      <a:gd name="T2" fmla="*/ 159117 w 797187"/>
                      <a:gd name="T3" fmla="*/ 889700 h 1407290"/>
                      <a:gd name="T4" fmla="*/ 419490 w 797187"/>
                      <a:gd name="T5" fmla="*/ 338400 h 1407290"/>
                      <a:gd name="T6" fmla="*/ 694330 w 797187"/>
                      <a:gd name="T7" fmla="*/ 56027 h 1407290"/>
                      <a:gd name="T8" fmla="*/ 853447 w 797187"/>
                      <a:gd name="T9" fmla="*/ 2241 h 1407290"/>
                      <a:gd name="T10" fmla="*/ 0 60000 65536"/>
                      <a:gd name="T11" fmla="*/ 0 60000 65536"/>
                      <a:gd name="T12" fmla="*/ 0 60000 65536"/>
                      <a:gd name="T13" fmla="*/ 0 60000 65536"/>
                      <a:gd name="T14" fmla="*/ 0 60000 65536"/>
                      <a:gd name="T15" fmla="*/ 0 w 797187"/>
                      <a:gd name="T16" fmla="*/ 0 h 1407290"/>
                      <a:gd name="T17" fmla="*/ 797187 w 797187"/>
                      <a:gd name="T18" fmla="*/ 1407290 h 1407290"/>
                    </a:gdLst>
                    <a:ahLst/>
                    <a:cxnLst>
                      <a:cxn ang="T10">
                        <a:pos x="T0" y="T1"/>
                      </a:cxn>
                      <a:cxn ang="T11">
                        <a:pos x="T2" y="T3"/>
                      </a:cxn>
                      <a:cxn ang="T12">
                        <a:pos x="T4" y="T5"/>
                      </a:cxn>
                      <a:cxn ang="T13">
                        <a:pos x="T6" y="T7"/>
                      </a:cxn>
                      <a:cxn ang="T14">
                        <a:pos x="T8" y="T9"/>
                      </a:cxn>
                    </a:cxnLst>
                    <a:rect l="T15" t="T16" r="T17" b="T18"/>
                    <a:pathLst>
                      <a:path w="797187" h="1407290">
                        <a:moveTo>
                          <a:pt x="0" y="1407290"/>
                        </a:moveTo>
                        <a:cubicBezTo>
                          <a:pt x="41661" y="1239541"/>
                          <a:pt x="83322" y="1071792"/>
                          <a:pt x="148628" y="893911"/>
                        </a:cubicBezTo>
                        <a:cubicBezTo>
                          <a:pt x="213934" y="716030"/>
                          <a:pt x="308515" y="479605"/>
                          <a:pt x="391837" y="340002"/>
                        </a:cubicBezTo>
                        <a:cubicBezTo>
                          <a:pt x="475159" y="200399"/>
                          <a:pt x="581001" y="112584"/>
                          <a:pt x="648559" y="56292"/>
                        </a:cubicBezTo>
                        <a:cubicBezTo>
                          <a:pt x="716117" y="0"/>
                          <a:pt x="797187" y="2252"/>
                          <a:pt x="797187" y="2252"/>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defTabSz="457200">
                      <a:defRPr/>
                    </a:pPr>
                    <a:endParaRPr lang="en-US">
                      <a:latin typeface="Calibri" pitchFamily="34" charset="0"/>
                      <a:ea typeface="ＭＳ Ｐゴシック" pitchFamily="-107" charset="-128"/>
                    </a:endParaRPr>
                  </a:p>
                </p:txBody>
              </p:sp>
            </p:grpSp>
          </p:grpSp>
          <p:cxnSp>
            <p:nvCxnSpPr>
              <p:cNvPr id="65" name="Straight Connector 64"/>
              <p:cNvCxnSpPr>
                <a:cxnSpLocks noChangeShapeType="1"/>
              </p:cNvCxnSpPr>
              <p:nvPr/>
            </p:nvCxnSpPr>
            <p:spPr bwMode="auto">
              <a:xfrm flipV="1">
                <a:off x="5417461" y="3513565"/>
                <a:ext cx="379395" cy="12704"/>
              </a:xfrm>
              <a:prstGeom prst="line">
                <a:avLst/>
              </a:prstGeom>
              <a:noFill/>
              <a:ln w="25400">
                <a:solidFill>
                  <a:schemeClr val="tx1"/>
                </a:solidFill>
                <a:round/>
                <a:headEnd/>
                <a:tailEnd/>
              </a:ln>
              <a:effectLst>
                <a:outerShdw dist="20000" dir="5400000" rotWithShape="0">
                  <a:srgbClr val="808080">
                    <a:alpha val="37999"/>
                  </a:srgbClr>
                </a:outerShdw>
              </a:effectLst>
            </p:spPr>
          </p:cxnSp>
          <p:grpSp>
            <p:nvGrpSpPr>
              <p:cNvPr id="7" name="Group 90"/>
              <p:cNvGrpSpPr>
                <a:grpSpLocks noChangeAspect="1"/>
              </p:cNvGrpSpPr>
              <p:nvPr/>
            </p:nvGrpSpPr>
            <p:grpSpPr bwMode="auto">
              <a:xfrm>
                <a:off x="4968323" y="2810077"/>
                <a:ext cx="922446" cy="1016327"/>
                <a:chOff x="2201244" y="3053253"/>
                <a:chExt cx="1433555" cy="1579452"/>
              </a:xfrm>
            </p:grpSpPr>
            <p:sp>
              <p:nvSpPr>
                <p:cNvPr id="67" name="Rectangle 66"/>
                <p:cNvSpPr>
                  <a:spLocks noChangeArrowheads="1"/>
                </p:cNvSpPr>
                <p:nvPr/>
              </p:nvSpPr>
              <p:spPr bwMode="auto">
                <a:xfrm>
                  <a:off x="2201081" y="3053253"/>
                  <a:ext cx="1433322" cy="1579452"/>
                </a:xfrm>
                <a:prstGeom prst="rect">
                  <a:avLst/>
                </a:prstGeom>
                <a:noFill/>
                <a:ln w="9525">
                  <a:solidFill>
                    <a:schemeClr val="tx1"/>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107" charset="-128"/>
                  </a:endParaRPr>
                </a:p>
              </p:txBody>
            </p:sp>
            <p:cxnSp>
              <p:nvCxnSpPr>
                <p:cNvPr id="68" name="Straight Connector 67"/>
                <p:cNvCxnSpPr>
                  <a:cxnSpLocks noChangeShapeType="1"/>
                </p:cNvCxnSpPr>
                <p:nvPr/>
              </p:nvCxnSpPr>
              <p:spPr bwMode="auto">
                <a:xfrm rot="5400000">
                  <a:off x="2135418" y="3146054"/>
                  <a:ext cx="1579452" cy="1393849"/>
                </a:xfrm>
                <a:prstGeom prst="line">
                  <a:avLst/>
                </a:prstGeom>
                <a:noFill/>
                <a:ln w="25400">
                  <a:solidFill>
                    <a:schemeClr val="tx1"/>
                  </a:solidFill>
                  <a:round/>
                  <a:headEnd/>
                  <a:tailEnd/>
                </a:ln>
                <a:effectLst>
                  <a:outerShdw dist="20000" dir="5400000" rotWithShape="0">
                    <a:srgbClr val="808080">
                      <a:alpha val="37999"/>
                    </a:srgbClr>
                  </a:outerShdw>
                </a:effectLst>
              </p:spPr>
            </p:cxnSp>
          </p:grpSp>
        </p:grpSp>
        <p:cxnSp>
          <p:nvCxnSpPr>
            <p:cNvPr id="47" name="Straight Connector 46"/>
            <p:cNvCxnSpPr>
              <a:cxnSpLocks noChangeShapeType="1"/>
            </p:cNvCxnSpPr>
            <p:nvPr/>
          </p:nvCxnSpPr>
          <p:spPr bwMode="auto">
            <a:xfrm rot="10800000">
              <a:off x="2892891" y="2203386"/>
              <a:ext cx="655531" cy="1588"/>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cxnSp>
          <p:nvCxnSpPr>
            <p:cNvPr id="48" name="Straight Connector 47"/>
            <p:cNvCxnSpPr>
              <a:cxnSpLocks noChangeShapeType="1"/>
            </p:cNvCxnSpPr>
            <p:nvPr/>
          </p:nvCxnSpPr>
          <p:spPr bwMode="auto">
            <a:xfrm rot="10800000">
              <a:off x="2892891" y="2849499"/>
              <a:ext cx="655531" cy="0"/>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cxnSp>
          <p:nvCxnSpPr>
            <p:cNvPr id="49" name="Straight Connector 48"/>
            <p:cNvCxnSpPr>
              <a:cxnSpLocks noChangeShapeType="1"/>
            </p:cNvCxnSpPr>
            <p:nvPr/>
          </p:nvCxnSpPr>
          <p:spPr bwMode="auto">
            <a:xfrm flipV="1">
              <a:off x="5635643" y="2757424"/>
              <a:ext cx="377763" cy="11112"/>
            </a:xfrm>
            <a:prstGeom prst="line">
              <a:avLst/>
            </a:prstGeom>
            <a:noFill/>
            <a:ln w="25400">
              <a:solidFill>
                <a:schemeClr val="tx1"/>
              </a:solidFill>
              <a:round/>
              <a:headEnd/>
              <a:tailEnd/>
            </a:ln>
            <a:effectLst>
              <a:outerShdw dist="20000" dir="5400000" rotWithShape="0">
                <a:srgbClr val="808080">
                  <a:alpha val="37999"/>
                </a:srgbClr>
              </a:outerShdw>
            </a:effectLst>
          </p:spPr>
        </p:cxnSp>
        <p:grpSp>
          <p:nvGrpSpPr>
            <p:cNvPr id="8" name="Group 107"/>
            <p:cNvGrpSpPr>
              <a:grpSpLocks noChangeAspect="1"/>
            </p:cNvGrpSpPr>
            <p:nvPr/>
          </p:nvGrpSpPr>
          <p:grpSpPr bwMode="auto">
            <a:xfrm>
              <a:off x="5186828" y="2054161"/>
              <a:ext cx="920750" cy="1016000"/>
              <a:chOff x="2203088" y="3054470"/>
              <a:chExt cx="1431087" cy="1579451"/>
            </a:xfrm>
          </p:grpSpPr>
          <p:sp>
            <p:nvSpPr>
              <p:cNvPr id="62" name="Rectangle 61"/>
              <p:cNvSpPr>
                <a:spLocks noChangeArrowheads="1"/>
              </p:cNvSpPr>
              <p:nvPr/>
            </p:nvSpPr>
            <p:spPr bwMode="auto">
              <a:xfrm>
                <a:off x="2202507" y="3054470"/>
                <a:ext cx="1430852" cy="1579451"/>
              </a:xfrm>
              <a:prstGeom prst="rect">
                <a:avLst/>
              </a:prstGeom>
              <a:noFill/>
              <a:ln w="9525">
                <a:solidFill>
                  <a:schemeClr val="tx1"/>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107" charset="-128"/>
                </a:endParaRPr>
              </a:p>
            </p:txBody>
          </p:sp>
          <p:cxnSp>
            <p:nvCxnSpPr>
              <p:cNvPr id="63" name="Straight Connector 62"/>
              <p:cNvCxnSpPr>
                <a:cxnSpLocks noChangeShapeType="1"/>
              </p:cNvCxnSpPr>
              <p:nvPr/>
            </p:nvCxnSpPr>
            <p:spPr bwMode="auto">
              <a:xfrm rot="5400000">
                <a:off x="2135608" y="3148505"/>
                <a:ext cx="1579451" cy="1391381"/>
              </a:xfrm>
              <a:prstGeom prst="line">
                <a:avLst/>
              </a:prstGeom>
              <a:noFill/>
              <a:ln w="25400">
                <a:solidFill>
                  <a:schemeClr val="tx1"/>
                </a:solidFill>
                <a:round/>
                <a:headEnd/>
                <a:tailEnd/>
              </a:ln>
              <a:effectLst>
                <a:outerShdw dist="20000" dir="5400000" rotWithShape="0">
                  <a:srgbClr val="808080">
                    <a:alpha val="37999"/>
                  </a:srgbClr>
                </a:outerShdw>
              </a:effectLst>
            </p:spPr>
          </p:cxnSp>
        </p:grpSp>
        <p:cxnSp>
          <p:nvCxnSpPr>
            <p:cNvPr id="51" name="Straight Connector 50"/>
            <p:cNvCxnSpPr>
              <a:cxnSpLocks noChangeShapeType="1"/>
            </p:cNvCxnSpPr>
            <p:nvPr/>
          </p:nvCxnSpPr>
          <p:spPr bwMode="auto">
            <a:xfrm flipV="1">
              <a:off x="5283275" y="2257361"/>
              <a:ext cx="379351" cy="12700"/>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2" name="Straight Connector 51"/>
            <p:cNvCxnSpPr>
              <a:cxnSpLocks noChangeShapeType="1"/>
            </p:cNvCxnSpPr>
            <p:nvPr/>
          </p:nvCxnSpPr>
          <p:spPr bwMode="auto">
            <a:xfrm>
              <a:off x="4459498" y="2201799"/>
              <a:ext cx="730131" cy="1587"/>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3" name="Straight Connector 52"/>
            <p:cNvCxnSpPr>
              <a:cxnSpLocks noChangeShapeType="1"/>
            </p:cNvCxnSpPr>
            <p:nvPr/>
          </p:nvCxnSpPr>
          <p:spPr bwMode="auto">
            <a:xfrm>
              <a:off x="4446800" y="2863786"/>
              <a:ext cx="728543" cy="1588"/>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4" name="Straight Connector 53"/>
            <p:cNvCxnSpPr>
              <a:cxnSpLocks noChangeShapeType="1"/>
            </p:cNvCxnSpPr>
            <p:nvPr/>
          </p:nvCxnSpPr>
          <p:spPr bwMode="auto">
            <a:xfrm>
              <a:off x="6094356" y="2216086"/>
              <a:ext cx="728543" cy="1588"/>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cxnSp>
          <p:nvCxnSpPr>
            <p:cNvPr id="55" name="Straight Connector 54"/>
            <p:cNvCxnSpPr>
              <a:cxnSpLocks noChangeShapeType="1"/>
            </p:cNvCxnSpPr>
            <p:nvPr/>
          </p:nvCxnSpPr>
          <p:spPr bwMode="auto">
            <a:xfrm>
              <a:off x="6107053" y="2863786"/>
              <a:ext cx="730131" cy="1588"/>
            </a:xfrm>
            <a:prstGeom prst="line">
              <a:avLst/>
            </a:prstGeom>
            <a:noFill/>
            <a:ln w="25400">
              <a:solidFill>
                <a:schemeClr val="tx1"/>
              </a:solidFill>
              <a:round/>
              <a:headEnd/>
              <a:tailEnd type="oval" w="med" len="med"/>
            </a:ln>
            <a:effectLst>
              <a:outerShdw dist="20000" dir="5400000" rotWithShape="0">
                <a:srgbClr val="808080">
                  <a:alpha val="37999"/>
                </a:srgbClr>
              </a:outerShdw>
            </a:effectLst>
          </p:spPr>
        </p:cxnSp>
        <p:grpSp>
          <p:nvGrpSpPr>
            <p:cNvPr id="9" name="Group 136"/>
            <p:cNvGrpSpPr>
              <a:grpSpLocks/>
            </p:cNvGrpSpPr>
            <p:nvPr/>
          </p:nvGrpSpPr>
          <p:grpSpPr bwMode="auto">
            <a:xfrm>
              <a:off x="4686766" y="2201799"/>
              <a:ext cx="271462" cy="676275"/>
              <a:chOff x="4067539" y="4568620"/>
              <a:chExt cx="623229" cy="1497277"/>
            </a:xfrm>
          </p:grpSpPr>
          <p:cxnSp>
            <p:nvCxnSpPr>
              <p:cNvPr id="57" name="Straight Connector 56"/>
              <p:cNvCxnSpPr>
                <a:cxnSpLocks noChangeAspect="1"/>
              </p:cNvCxnSpPr>
              <p:nvPr/>
            </p:nvCxnSpPr>
            <p:spPr bwMode="auto">
              <a:xfrm rot="5400000">
                <a:off x="4049868" y="4899005"/>
                <a:ext cx="660770" cy="0"/>
              </a:xfrm>
              <a:prstGeom prst="line">
                <a:avLst/>
              </a:prstGeom>
              <a:noFill/>
              <a:ln w="25400">
                <a:solidFill>
                  <a:schemeClr val="tx1"/>
                </a:solidFill>
                <a:round/>
                <a:headEnd/>
                <a:tailEnd/>
              </a:ln>
              <a:effectLst>
                <a:outerShdw dist="20000" dir="5400000" rotWithShape="0">
                  <a:srgbClr val="808080">
                    <a:alpha val="37999"/>
                  </a:srgbClr>
                </a:outerShdw>
              </a:effectLst>
            </p:spPr>
          </p:cxnSp>
          <p:grpSp>
            <p:nvGrpSpPr>
              <p:cNvPr id="10" name="Group 133"/>
              <p:cNvGrpSpPr>
                <a:grpSpLocks/>
              </p:cNvGrpSpPr>
              <p:nvPr/>
            </p:nvGrpSpPr>
            <p:grpSpPr bwMode="auto">
              <a:xfrm>
                <a:off x="4067539" y="5238077"/>
                <a:ext cx="623229" cy="165565"/>
                <a:chOff x="1351701" y="5535297"/>
                <a:chExt cx="623229" cy="165565"/>
              </a:xfrm>
            </p:grpSpPr>
            <p:cxnSp>
              <p:nvCxnSpPr>
                <p:cNvPr id="60" name="Straight Connector 59"/>
                <p:cNvCxnSpPr>
                  <a:cxnSpLocks noChangeAspect="1"/>
                </p:cNvCxnSpPr>
                <p:nvPr/>
              </p:nvCxnSpPr>
              <p:spPr bwMode="auto">
                <a:xfrm flipV="1">
                  <a:off x="1351028" y="5533639"/>
                  <a:ext cx="608554" cy="3514"/>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61" name="Straight Connector 60"/>
                <p:cNvCxnSpPr>
                  <a:cxnSpLocks noChangeAspect="1"/>
                </p:cNvCxnSpPr>
                <p:nvPr/>
              </p:nvCxnSpPr>
              <p:spPr bwMode="auto">
                <a:xfrm flipV="1">
                  <a:off x="1365605" y="5698830"/>
                  <a:ext cx="608554" cy="3516"/>
                </a:xfrm>
                <a:prstGeom prst="line">
                  <a:avLst/>
                </a:prstGeom>
                <a:noFill/>
                <a:ln w="25400">
                  <a:solidFill>
                    <a:schemeClr val="tx1"/>
                  </a:solidFill>
                  <a:round/>
                  <a:headEnd/>
                  <a:tailEnd/>
                </a:ln>
                <a:effectLst>
                  <a:outerShdw dist="20000" dir="5400000" rotWithShape="0">
                    <a:srgbClr val="808080">
                      <a:alpha val="37999"/>
                    </a:srgbClr>
                  </a:outerShdw>
                </a:effectLst>
              </p:spPr>
            </p:cxnSp>
          </p:grpSp>
          <p:cxnSp>
            <p:nvCxnSpPr>
              <p:cNvPr id="59" name="Straight Connector 58"/>
              <p:cNvCxnSpPr>
                <a:cxnSpLocks noChangeAspect="1"/>
              </p:cNvCxnSpPr>
              <p:nvPr/>
            </p:nvCxnSpPr>
            <p:spPr bwMode="auto">
              <a:xfrm rot="5400000">
                <a:off x="4049868" y="5735512"/>
                <a:ext cx="660770" cy="0"/>
              </a:xfrm>
              <a:prstGeom prst="line">
                <a:avLst/>
              </a:prstGeom>
              <a:noFill/>
              <a:ln w="25400">
                <a:solidFill>
                  <a:schemeClr val="tx1"/>
                </a:solidFill>
                <a:round/>
                <a:headEnd/>
                <a:tailEnd/>
              </a:ln>
              <a:effectLst>
                <a:outerShdw dist="20000" dir="5400000" rotWithShape="0">
                  <a:srgbClr val="808080">
                    <a:alpha val="37999"/>
                  </a:srgbClr>
                </a:outerShdw>
              </a:effectLst>
            </p:spPr>
          </p:cxnSp>
        </p:grpSp>
        <p:cxnSp>
          <p:nvCxnSpPr>
            <p:cNvPr id="46" name="Straight Connector 45"/>
            <p:cNvCxnSpPr>
              <a:cxnSpLocks noChangeAspect="1"/>
            </p:cNvCxnSpPr>
            <p:nvPr/>
          </p:nvCxnSpPr>
          <p:spPr bwMode="auto">
            <a:xfrm>
              <a:off x="6864167" y="2216086"/>
              <a:ext cx="230150" cy="1588"/>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56" name="Straight Connector 55"/>
            <p:cNvCxnSpPr>
              <a:cxnSpLocks noChangeAspect="1"/>
            </p:cNvCxnSpPr>
            <p:nvPr/>
          </p:nvCxnSpPr>
          <p:spPr bwMode="auto">
            <a:xfrm>
              <a:off x="6864167" y="2878074"/>
              <a:ext cx="230150" cy="1587"/>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64" name="Straight Connector 63"/>
            <p:cNvCxnSpPr>
              <a:cxnSpLocks noChangeShapeType="1"/>
            </p:cNvCxnSpPr>
            <p:nvPr/>
          </p:nvCxnSpPr>
          <p:spPr bwMode="auto">
            <a:xfrm rot="16200000" flipH="1">
              <a:off x="6769672" y="2540731"/>
              <a:ext cx="661988" cy="12698"/>
            </a:xfrm>
            <a:prstGeom prst="line">
              <a:avLst/>
            </a:prstGeom>
            <a:noFill/>
            <a:ln w="25400">
              <a:solidFill>
                <a:srgbClr val="000000"/>
              </a:solidFill>
              <a:round/>
              <a:headEnd/>
              <a:tailEnd/>
            </a:ln>
            <a:effectLst>
              <a:outerShdw dist="20000" dir="5400000" rotWithShape="0">
                <a:srgbClr val="808080">
                  <a:alpha val="37999"/>
                </a:srgbClr>
              </a:outerShdw>
            </a:effectLst>
          </p:spPr>
        </p:cxnSp>
        <p:grpSp>
          <p:nvGrpSpPr>
            <p:cNvPr id="11" name="Group 46"/>
            <p:cNvGrpSpPr>
              <a:grpSpLocks noChangeAspect="1"/>
            </p:cNvGrpSpPr>
            <p:nvPr/>
          </p:nvGrpSpPr>
          <p:grpSpPr bwMode="auto">
            <a:xfrm>
              <a:off x="6972618" y="2396770"/>
              <a:ext cx="256614" cy="291716"/>
              <a:chOff x="3134699" y="2235200"/>
              <a:chExt cx="337791" cy="382269"/>
            </a:xfrm>
            <a:solidFill>
              <a:schemeClr val="bg1"/>
            </a:solidFill>
          </p:grpSpPr>
          <p:sp>
            <p:nvSpPr>
              <p:cNvPr id="42" name="Rectangle 41"/>
              <p:cNvSpPr/>
              <p:nvPr/>
            </p:nvSpPr>
            <p:spPr>
              <a:xfrm>
                <a:off x="3225520" y="2571470"/>
                <a:ext cx="152962" cy="45999"/>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43" name="Rectangle 42"/>
              <p:cNvSpPr/>
              <p:nvPr/>
            </p:nvSpPr>
            <p:spPr>
              <a:xfrm>
                <a:off x="3225520" y="2235200"/>
                <a:ext cx="152962" cy="45999"/>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45" name="Oval 44"/>
              <p:cNvSpPr/>
              <p:nvPr/>
            </p:nvSpPr>
            <p:spPr>
              <a:xfrm>
                <a:off x="3134699" y="2270096"/>
                <a:ext cx="337791" cy="310891"/>
              </a:xfrm>
              <a:prstGeom prst="ellipse">
                <a:avLst/>
              </a:prstGeom>
              <a:grp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grpSp>
      </p:grpSp>
      <p:sp>
        <p:nvSpPr>
          <p:cNvPr id="58" name="Up Arrow 57"/>
          <p:cNvSpPr>
            <a:spLocks noChangeArrowheads="1"/>
          </p:cNvSpPr>
          <p:nvPr/>
        </p:nvSpPr>
        <p:spPr bwMode="auto">
          <a:xfrm>
            <a:off x="5621338" y="3079750"/>
            <a:ext cx="120650" cy="338138"/>
          </a:xfrm>
          <a:prstGeom prst="upArrow">
            <a:avLst>
              <a:gd name="adj1" fmla="val 50000"/>
              <a:gd name="adj2" fmla="val 50006"/>
            </a:avLst>
          </a:prstGeom>
          <a:gradFill rotWithShape="1">
            <a:gsLst>
              <a:gs pos="0">
                <a:srgbClr val="FF9A99"/>
              </a:gs>
              <a:gs pos="100000">
                <a:srgbClr val="D1403C"/>
              </a:gs>
            </a:gsLst>
            <a:lin ang="5400000"/>
          </a:gradFill>
          <a:ln w="9525">
            <a:solidFill>
              <a:srgbClr val="BE4B48"/>
            </a:solidFill>
            <a:miter lim="800000"/>
            <a:headEnd/>
            <a:tailEnd/>
          </a:ln>
          <a:effectLst>
            <a:outerShdw dist="23000" dir="5400000" rotWithShape="0">
              <a:srgbClr val="808080">
                <a:alpha val="34999"/>
              </a:srgbClr>
            </a:outerShdw>
          </a:effectLst>
        </p:spPr>
        <p:txBody>
          <a:bodyPr anchor="ctr"/>
          <a:lstStyle/>
          <a:p>
            <a:pPr algn="ctr" defTabSz="457200">
              <a:defRPr/>
            </a:pPr>
            <a:endParaRPr lang="en-US">
              <a:solidFill>
                <a:srgbClr val="FFFFFF"/>
              </a:solidFill>
              <a:latin typeface="Calibri" pitchFamily="34" charset="0"/>
              <a:ea typeface="ＭＳ Ｐゴシック" pitchFamily="-107" charset="-128"/>
            </a:endParaRPr>
          </a:p>
        </p:txBody>
      </p:sp>
      <p:sp>
        <p:nvSpPr>
          <p:cNvPr id="26630" name="TextBox 75"/>
          <p:cNvSpPr txBox="1">
            <a:spLocks noChangeArrowheads="1"/>
          </p:cNvSpPr>
          <p:nvPr/>
        </p:nvSpPr>
        <p:spPr bwMode="auto">
          <a:xfrm>
            <a:off x="5648325" y="3187700"/>
            <a:ext cx="1041400" cy="304800"/>
          </a:xfrm>
          <a:prstGeom prst="rect">
            <a:avLst/>
          </a:prstGeom>
          <a:noFill/>
          <a:ln w="9525">
            <a:noFill/>
            <a:miter lim="800000"/>
            <a:headEnd/>
            <a:tailEnd/>
          </a:ln>
        </p:spPr>
        <p:txBody>
          <a:bodyPr wrap="none">
            <a:spAutoFit/>
          </a:bodyPr>
          <a:lstStyle/>
          <a:p>
            <a:pPr defTabSz="457200"/>
            <a:r>
              <a:rPr lang="sr-Latn-CS" sz="1400" i="1"/>
              <a:t>upravljanje</a:t>
            </a:r>
            <a:endParaRPr lang="en-US" sz="1400" i="1"/>
          </a:p>
        </p:txBody>
      </p:sp>
      <p:sp>
        <p:nvSpPr>
          <p:cNvPr id="83" name="TextBox 82"/>
          <p:cNvSpPr txBox="1">
            <a:spLocks noChangeArrowheads="1"/>
          </p:cNvSpPr>
          <p:nvPr/>
        </p:nvSpPr>
        <p:spPr bwMode="auto">
          <a:xfrm>
            <a:off x="3228975" y="3201988"/>
            <a:ext cx="1454150" cy="641350"/>
          </a:xfrm>
          <a:prstGeom prst="rect">
            <a:avLst/>
          </a:prstGeom>
          <a:noFill/>
          <a:ln w="9525">
            <a:noFill/>
            <a:miter lim="800000"/>
            <a:headEnd/>
            <a:tailEnd/>
          </a:ln>
        </p:spPr>
        <p:txBody>
          <a:bodyPr wrap="none">
            <a:spAutoFit/>
          </a:bodyPr>
          <a:lstStyle/>
          <a:p>
            <a:pPr algn="ctr" defTabSz="457200"/>
            <a:r>
              <a:rPr lang="sr-Latn-CS"/>
              <a:t>Neupravljani</a:t>
            </a:r>
          </a:p>
          <a:p>
            <a:pPr algn="ctr" defTabSz="457200"/>
            <a:r>
              <a:rPr lang="sr-Latn-CS"/>
              <a:t>ispravljač</a:t>
            </a:r>
            <a:endParaRPr lang="en-US"/>
          </a:p>
        </p:txBody>
      </p:sp>
      <p:sp>
        <p:nvSpPr>
          <p:cNvPr id="88" name="TextBox 87"/>
          <p:cNvSpPr txBox="1">
            <a:spLocks noChangeArrowheads="1"/>
          </p:cNvSpPr>
          <p:nvPr/>
        </p:nvSpPr>
        <p:spPr bwMode="auto">
          <a:xfrm>
            <a:off x="4953000" y="3657600"/>
            <a:ext cx="2647950" cy="1465263"/>
          </a:xfrm>
          <a:prstGeom prst="rect">
            <a:avLst/>
          </a:prstGeom>
          <a:noFill/>
          <a:ln w="9525">
            <a:noFill/>
            <a:miter lim="800000"/>
            <a:headEnd/>
            <a:tailEnd/>
          </a:ln>
        </p:spPr>
        <p:txBody>
          <a:bodyPr>
            <a:spAutoFit/>
          </a:bodyPr>
          <a:lstStyle/>
          <a:p>
            <a:pPr defTabSz="457200"/>
            <a:r>
              <a:rPr lang="en-US">
                <a:ea typeface="ＭＳ Ｐゴシック" pitchFamily="-107" charset="-128"/>
              </a:rPr>
              <a:t>DC-DC</a:t>
            </a:r>
            <a:r>
              <a:rPr lang="sr-Latn-CS"/>
              <a:t> pretvarač:</a:t>
            </a:r>
            <a:endParaRPr lang="en-US"/>
          </a:p>
          <a:p>
            <a:pPr algn="ctr" defTabSz="457200"/>
            <a:r>
              <a:rPr lang="en-US">
                <a:ea typeface="ＭＳ Ｐゴシック" pitchFamily="-107" charset="-128"/>
              </a:rPr>
              <a:t>1</a:t>
            </a:r>
            <a:r>
              <a:rPr lang="sr-Latn-CS"/>
              <a:t> Kvadrant</a:t>
            </a:r>
            <a:endParaRPr lang="en-US"/>
          </a:p>
          <a:p>
            <a:pPr algn="ctr" defTabSz="457200"/>
            <a:r>
              <a:rPr lang="en-US">
                <a:ea typeface="ＭＳ Ｐゴシック" pitchFamily="-107" charset="-128"/>
              </a:rPr>
              <a:t>2</a:t>
            </a:r>
            <a:r>
              <a:rPr lang="sr-Latn-CS"/>
              <a:t> Kvadranta</a:t>
            </a:r>
            <a:endParaRPr lang="en-US">
              <a:ea typeface="ＭＳ Ｐゴシック" pitchFamily="-107" charset="-128"/>
            </a:endParaRPr>
          </a:p>
          <a:p>
            <a:pPr algn="ctr" defTabSz="457200"/>
            <a:r>
              <a:rPr lang="en-US">
                <a:ea typeface="ＭＳ Ｐゴシック" pitchFamily="-107" charset="-128"/>
              </a:rPr>
              <a:t>4</a:t>
            </a:r>
            <a:r>
              <a:rPr lang="sr-Latn-CS"/>
              <a:t> Kvadranta</a:t>
            </a:r>
            <a:endParaRPr lang="en-US">
              <a:ea typeface="ＭＳ Ｐゴシック" pitchFamily="-107" charset="-128"/>
            </a:endParaRPr>
          </a:p>
          <a:p>
            <a:pPr algn="ctr" defTabSz="457200"/>
            <a:endParaRPr lang="en-US">
              <a:ea typeface="ＭＳ Ｐゴシック" pitchFamily="-107" charset="-128"/>
            </a:endParaRPr>
          </a:p>
        </p:txBody>
      </p:sp>
      <p:sp>
        <p:nvSpPr>
          <p:cNvPr id="26633" name="Text Box 42"/>
          <p:cNvSpPr txBox="1">
            <a:spLocks noChangeArrowheads="1"/>
          </p:cNvSpPr>
          <p:nvPr/>
        </p:nvSpPr>
        <p:spPr bwMode="auto">
          <a:xfrm>
            <a:off x="1905000" y="2362200"/>
            <a:ext cx="1047750" cy="366713"/>
          </a:xfrm>
          <a:prstGeom prst="rect">
            <a:avLst/>
          </a:prstGeom>
          <a:noFill/>
          <a:ln w="9525">
            <a:noFill/>
            <a:miter lim="800000"/>
            <a:headEnd/>
            <a:tailEnd/>
          </a:ln>
        </p:spPr>
        <p:txBody>
          <a:bodyPr wrap="none">
            <a:spAutoFit/>
          </a:bodyPr>
          <a:lstStyle/>
          <a:p>
            <a:r>
              <a:rPr lang="sr-Latn-CS"/>
              <a:t>AC izvor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2058" name="Slide Number Placeholder 5"/>
          <p:cNvSpPr>
            <a:spLocks noGrp="1"/>
          </p:cNvSpPr>
          <p:nvPr>
            <p:ph type="sldNum" sz="quarter" idx="12"/>
          </p:nvPr>
        </p:nvSpPr>
        <p:spPr>
          <a:noFill/>
        </p:spPr>
        <p:txBody>
          <a:bodyPr/>
          <a:lstStyle/>
          <a:p>
            <a:fld id="{117ADBB3-4D50-4F80-B4C0-087E208D5486}" type="slidenum">
              <a:rPr lang="en-US" smtClean="0"/>
              <a:pPr/>
              <a:t>40</a:t>
            </a:fld>
            <a:endParaRPr lang="en-US" smtClean="0"/>
          </a:p>
        </p:txBody>
      </p:sp>
      <p:grpSp>
        <p:nvGrpSpPr>
          <p:cNvPr id="2" name="Group 7"/>
          <p:cNvGrpSpPr>
            <a:grpSpLocks/>
          </p:cNvGrpSpPr>
          <p:nvPr/>
        </p:nvGrpSpPr>
        <p:grpSpPr bwMode="auto">
          <a:xfrm>
            <a:off x="776288" y="1827213"/>
            <a:ext cx="7770812" cy="3271837"/>
            <a:chOff x="489" y="1151"/>
            <a:chExt cx="4895" cy="2061"/>
          </a:xfrm>
        </p:grpSpPr>
        <p:graphicFrame>
          <p:nvGraphicFramePr>
            <p:cNvPr id="2055" name="Object 8"/>
            <p:cNvGraphicFramePr>
              <a:graphicFrameLocks noChangeAspect="1"/>
            </p:cNvGraphicFramePr>
            <p:nvPr/>
          </p:nvGraphicFramePr>
          <p:xfrm>
            <a:off x="489" y="1727"/>
            <a:ext cx="1503" cy="508"/>
          </p:xfrm>
          <a:graphic>
            <a:graphicData uri="http://schemas.openxmlformats.org/presentationml/2006/ole">
              <p:oleObj spid="_x0000_s399884" name="Equation" r:id="rId4" imgW="1651000" imgH="558800" progId="Equation.3">
                <p:embed/>
              </p:oleObj>
            </a:graphicData>
          </a:graphic>
        </p:graphicFrame>
        <p:pic>
          <p:nvPicPr>
            <p:cNvPr id="2072" name="Picture 9"/>
            <p:cNvPicPr>
              <a:picLocks noChangeAspect="1" noChangeArrowheads="1"/>
            </p:cNvPicPr>
            <p:nvPr/>
          </p:nvPicPr>
          <p:blipFill>
            <a:blip r:embed="rId5" cstate="print"/>
            <a:srcRect/>
            <a:stretch>
              <a:fillRect/>
            </a:stretch>
          </p:blipFill>
          <p:spPr bwMode="auto">
            <a:xfrm>
              <a:off x="2303" y="1151"/>
              <a:ext cx="3081" cy="2061"/>
            </a:xfrm>
            <a:prstGeom prst="rect">
              <a:avLst/>
            </a:prstGeom>
            <a:noFill/>
            <a:ln w="9525">
              <a:noFill/>
              <a:miter lim="800000"/>
              <a:headEnd/>
              <a:tailEnd/>
            </a:ln>
          </p:spPr>
        </p:pic>
      </p:grpSp>
      <p:grpSp>
        <p:nvGrpSpPr>
          <p:cNvPr id="3" name="Group 10"/>
          <p:cNvGrpSpPr>
            <a:grpSpLocks/>
          </p:cNvGrpSpPr>
          <p:nvPr/>
        </p:nvGrpSpPr>
        <p:grpSpPr bwMode="auto">
          <a:xfrm>
            <a:off x="776288" y="1827213"/>
            <a:ext cx="7770812" cy="3271837"/>
            <a:chOff x="489" y="1151"/>
            <a:chExt cx="4895" cy="2061"/>
          </a:xfrm>
        </p:grpSpPr>
        <p:pic>
          <p:nvPicPr>
            <p:cNvPr id="2071" name="Picture 11"/>
            <p:cNvPicPr>
              <a:picLocks noChangeAspect="1" noChangeArrowheads="1"/>
            </p:cNvPicPr>
            <p:nvPr/>
          </p:nvPicPr>
          <p:blipFill>
            <a:blip r:embed="rId6" cstate="print"/>
            <a:srcRect/>
            <a:stretch>
              <a:fillRect/>
            </a:stretch>
          </p:blipFill>
          <p:spPr bwMode="auto">
            <a:xfrm>
              <a:off x="2303" y="1151"/>
              <a:ext cx="3081" cy="2061"/>
            </a:xfrm>
            <a:prstGeom prst="rect">
              <a:avLst/>
            </a:prstGeom>
            <a:noFill/>
            <a:ln w="9525">
              <a:noFill/>
              <a:miter lim="800000"/>
              <a:headEnd/>
              <a:tailEnd/>
            </a:ln>
          </p:spPr>
        </p:pic>
        <p:graphicFrame>
          <p:nvGraphicFramePr>
            <p:cNvPr id="2054" name="Object 12"/>
            <p:cNvGraphicFramePr>
              <a:graphicFrameLocks noChangeAspect="1"/>
            </p:cNvGraphicFramePr>
            <p:nvPr/>
          </p:nvGraphicFramePr>
          <p:xfrm>
            <a:off x="489" y="1727"/>
            <a:ext cx="1502" cy="508"/>
          </p:xfrm>
          <a:graphic>
            <a:graphicData uri="http://schemas.openxmlformats.org/presentationml/2006/ole">
              <p:oleObj spid="_x0000_s399885" name="Equation" r:id="rId7" imgW="1651000" imgH="558800" progId="Equation.3">
                <p:embed/>
              </p:oleObj>
            </a:graphicData>
          </a:graphic>
        </p:graphicFrame>
      </p:grpSp>
      <p:grpSp>
        <p:nvGrpSpPr>
          <p:cNvPr id="4" name="Group 13"/>
          <p:cNvGrpSpPr>
            <a:grpSpLocks/>
          </p:cNvGrpSpPr>
          <p:nvPr/>
        </p:nvGrpSpPr>
        <p:grpSpPr bwMode="auto">
          <a:xfrm>
            <a:off x="776288" y="1827213"/>
            <a:ext cx="7770812" cy="3271837"/>
            <a:chOff x="489" y="1151"/>
            <a:chExt cx="4895" cy="2061"/>
          </a:xfrm>
        </p:grpSpPr>
        <p:graphicFrame>
          <p:nvGraphicFramePr>
            <p:cNvPr id="2053" name="Object 14"/>
            <p:cNvGraphicFramePr>
              <a:graphicFrameLocks noChangeAspect="1"/>
            </p:cNvGraphicFramePr>
            <p:nvPr/>
          </p:nvGraphicFramePr>
          <p:xfrm>
            <a:off x="489" y="1727"/>
            <a:ext cx="1503" cy="508"/>
          </p:xfrm>
          <a:graphic>
            <a:graphicData uri="http://schemas.openxmlformats.org/presentationml/2006/ole">
              <p:oleObj spid="_x0000_s399886" name="Equation" r:id="rId8" imgW="1651000" imgH="558800" progId="Equation.3">
                <p:embed/>
              </p:oleObj>
            </a:graphicData>
          </a:graphic>
        </p:graphicFrame>
        <p:pic>
          <p:nvPicPr>
            <p:cNvPr id="2070" name="Picture 15"/>
            <p:cNvPicPr>
              <a:picLocks noChangeAspect="1" noChangeArrowheads="1"/>
            </p:cNvPicPr>
            <p:nvPr/>
          </p:nvPicPr>
          <p:blipFill>
            <a:blip r:embed="rId9" cstate="print"/>
            <a:srcRect/>
            <a:stretch>
              <a:fillRect/>
            </a:stretch>
          </p:blipFill>
          <p:spPr bwMode="auto">
            <a:xfrm>
              <a:off x="2303" y="1151"/>
              <a:ext cx="3081" cy="2061"/>
            </a:xfrm>
            <a:prstGeom prst="rect">
              <a:avLst/>
            </a:prstGeom>
            <a:noFill/>
            <a:ln w="9525">
              <a:noFill/>
              <a:miter lim="800000"/>
              <a:headEnd/>
              <a:tailEnd/>
            </a:ln>
          </p:spPr>
        </p:pic>
      </p:grpSp>
      <p:grpSp>
        <p:nvGrpSpPr>
          <p:cNvPr id="5" name="Group 16"/>
          <p:cNvGrpSpPr>
            <a:grpSpLocks/>
          </p:cNvGrpSpPr>
          <p:nvPr/>
        </p:nvGrpSpPr>
        <p:grpSpPr bwMode="auto">
          <a:xfrm>
            <a:off x="776288" y="1827213"/>
            <a:ext cx="7770812" cy="3271837"/>
            <a:chOff x="489" y="1151"/>
            <a:chExt cx="4895" cy="2061"/>
          </a:xfrm>
        </p:grpSpPr>
        <p:graphicFrame>
          <p:nvGraphicFramePr>
            <p:cNvPr id="2052" name="Object 17"/>
            <p:cNvGraphicFramePr>
              <a:graphicFrameLocks noChangeAspect="1"/>
            </p:cNvGraphicFramePr>
            <p:nvPr/>
          </p:nvGraphicFramePr>
          <p:xfrm>
            <a:off x="489" y="1727"/>
            <a:ext cx="1468" cy="509"/>
          </p:xfrm>
          <a:graphic>
            <a:graphicData uri="http://schemas.openxmlformats.org/presentationml/2006/ole">
              <p:oleObj spid="_x0000_s399887" name="Equation" r:id="rId10" imgW="1612900" imgH="558800" progId="Equation.3">
                <p:embed/>
              </p:oleObj>
            </a:graphicData>
          </a:graphic>
        </p:graphicFrame>
        <p:pic>
          <p:nvPicPr>
            <p:cNvPr id="2069" name="Picture 18"/>
            <p:cNvPicPr>
              <a:picLocks noChangeAspect="1" noChangeArrowheads="1"/>
            </p:cNvPicPr>
            <p:nvPr/>
          </p:nvPicPr>
          <p:blipFill>
            <a:blip r:embed="rId11" cstate="print"/>
            <a:srcRect/>
            <a:stretch>
              <a:fillRect/>
            </a:stretch>
          </p:blipFill>
          <p:spPr bwMode="auto">
            <a:xfrm>
              <a:off x="2303" y="1151"/>
              <a:ext cx="3081" cy="2061"/>
            </a:xfrm>
            <a:prstGeom prst="rect">
              <a:avLst/>
            </a:prstGeom>
            <a:noFill/>
            <a:ln w="9525">
              <a:noFill/>
              <a:miter lim="800000"/>
              <a:headEnd/>
              <a:tailEnd/>
            </a:ln>
          </p:spPr>
        </p:pic>
      </p:grpSp>
      <p:pic>
        <p:nvPicPr>
          <p:cNvPr id="88083" name="Picture 19"/>
          <p:cNvPicPr>
            <a:picLocks noChangeAspect="1" noChangeArrowheads="1"/>
          </p:cNvPicPr>
          <p:nvPr/>
        </p:nvPicPr>
        <p:blipFill>
          <a:blip r:embed="rId12" cstate="print"/>
          <a:srcRect/>
          <a:stretch>
            <a:fillRect/>
          </a:stretch>
        </p:blipFill>
        <p:spPr bwMode="auto">
          <a:xfrm>
            <a:off x="3657600" y="1828800"/>
            <a:ext cx="4891088" cy="3271838"/>
          </a:xfrm>
          <a:prstGeom prst="rect">
            <a:avLst/>
          </a:prstGeom>
          <a:noFill/>
          <a:ln w="9525">
            <a:noFill/>
            <a:miter lim="800000"/>
            <a:headEnd/>
            <a:tailEnd/>
          </a:ln>
        </p:spPr>
      </p:pic>
      <p:grpSp>
        <p:nvGrpSpPr>
          <p:cNvPr id="6" name="Group 20"/>
          <p:cNvGrpSpPr>
            <a:grpSpLocks/>
          </p:cNvGrpSpPr>
          <p:nvPr/>
        </p:nvGrpSpPr>
        <p:grpSpPr bwMode="auto">
          <a:xfrm>
            <a:off x="776288" y="1827213"/>
            <a:ext cx="7770812" cy="3271837"/>
            <a:chOff x="489" y="1151"/>
            <a:chExt cx="4895" cy="2061"/>
          </a:xfrm>
        </p:grpSpPr>
        <p:graphicFrame>
          <p:nvGraphicFramePr>
            <p:cNvPr id="2051" name="Object 21"/>
            <p:cNvGraphicFramePr>
              <a:graphicFrameLocks noChangeAspect="1"/>
            </p:cNvGraphicFramePr>
            <p:nvPr/>
          </p:nvGraphicFramePr>
          <p:xfrm>
            <a:off x="489" y="1727"/>
            <a:ext cx="1521" cy="514"/>
          </p:xfrm>
          <a:graphic>
            <a:graphicData uri="http://schemas.openxmlformats.org/presentationml/2006/ole">
              <p:oleObj spid="_x0000_s399888" name="Equation" r:id="rId13" imgW="1651000" imgH="558800" progId="Equation.3">
                <p:embed/>
              </p:oleObj>
            </a:graphicData>
          </a:graphic>
        </p:graphicFrame>
        <p:pic>
          <p:nvPicPr>
            <p:cNvPr id="2068" name="Picture 22"/>
            <p:cNvPicPr>
              <a:picLocks noChangeAspect="1" noChangeArrowheads="1"/>
            </p:cNvPicPr>
            <p:nvPr/>
          </p:nvPicPr>
          <p:blipFill>
            <a:blip r:embed="rId14" cstate="print"/>
            <a:srcRect/>
            <a:stretch>
              <a:fillRect/>
            </a:stretch>
          </p:blipFill>
          <p:spPr bwMode="auto">
            <a:xfrm>
              <a:off x="2303" y="1151"/>
              <a:ext cx="3081" cy="2061"/>
            </a:xfrm>
            <a:prstGeom prst="rect">
              <a:avLst/>
            </a:prstGeom>
            <a:noFill/>
            <a:ln w="9525">
              <a:noFill/>
              <a:miter lim="800000"/>
              <a:headEnd/>
              <a:tailEnd/>
            </a:ln>
          </p:spPr>
        </p:pic>
      </p:grpSp>
      <p:grpSp>
        <p:nvGrpSpPr>
          <p:cNvPr id="7" name="Group 23"/>
          <p:cNvGrpSpPr>
            <a:grpSpLocks/>
          </p:cNvGrpSpPr>
          <p:nvPr/>
        </p:nvGrpSpPr>
        <p:grpSpPr bwMode="auto">
          <a:xfrm>
            <a:off x="762000" y="1828801"/>
            <a:ext cx="7761289" cy="3262315"/>
            <a:chOff x="489" y="1151"/>
            <a:chExt cx="4889" cy="2055"/>
          </a:xfrm>
        </p:grpSpPr>
        <p:pic>
          <p:nvPicPr>
            <p:cNvPr id="2067" name="Picture 24"/>
            <p:cNvPicPr>
              <a:picLocks noChangeAspect="1" noChangeArrowheads="1"/>
            </p:cNvPicPr>
            <p:nvPr/>
          </p:nvPicPr>
          <p:blipFill>
            <a:blip r:embed="rId15" cstate="print"/>
            <a:srcRect/>
            <a:stretch>
              <a:fillRect/>
            </a:stretch>
          </p:blipFill>
          <p:spPr bwMode="auto">
            <a:xfrm>
              <a:off x="2303" y="1151"/>
              <a:ext cx="3075" cy="2055"/>
            </a:xfrm>
            <a:prstGeom prst="rect">
              <a:avLst/>
            </a:prstGeom>
            <a:noFill/>
            <a:ln w="9525">
              <a:noFill/>
              <a:miter lim="800000"/>
              <a:headEnd/>
              <a:tailEnd/>
            </a:ln>
          </p:spPr>
        </p:pic>
        <p:graphicFrame>
          <p:nvGraphicFramePr>
            <p:cNvPr id="2050" name="Object 25"/>
            <p:cNvGraphicFramePr>
              <a:graphicFrameLocks noChangeAspect="1"/>
            </p:cNvGraphicFramePr>
            <p:nvPr/>
          </p:nvGraphicFramePr>
          <p:xfrm>
            <a:off x="489" y="1727"/>
            <a:ext cx="1549" cy="509"/>
          </p:xfrm>
          <a:graphic>
            <a:graphicData uri="http://schemas.openxmlformats.org/presentationml/2006/ole">
              <p:oleObj spid="_x0000_s399889" name="Equation" r:id="rId16" imgW="1701800" imgH="558800" progId="">
                <p:embed/>
              </p:oleObj>
            </a:graphicData>
          </a:graphic>
        </p:graphicFrame>
      </p:grpSp>
      <p:sp>
        <p:nvSpPr>
          <p:cNvPr id="88091" name="Text Box 27"/>
          <p:cNvSpPr txBox="1">
            <a:spLocks noChangeArrowheads="1"/>
          </p:cNvSpPr>
          <p:nvPr/>
        </p:nvSpPr>
        <p:spPr bwMode="auto">
          <a:xfrm rot="-5400000">
            <a:off x="2705100" y="2933700"/>
            <a:ext cx="2362200" cy="304800"/>
          </a:xfrm>
          <a:prstGeom prst="rect">
            <a:avLst/>
          </a:prstGeom>
          <a:solidFill>
            <a:schemeClr val="bg1"/>
          </a:solidFill>
          <a:ln w="9525">
            <a:noFill/>
            <a:miter lim="800000"/>
            <a:headEnd/>
            <a:tailEnd/>
          </a:ln>
        </p:spPr>
        <p:txBody>
          <a:bodyPr>
            <a:spAutoFit/>
          </a:bodyPr>
          <a:lstStyle/>
          <a:p>
            <a:pPr>
              <a:spcBef>
                <a:spcPct val="50000"/>
              </a:spcBef>
            </a:pPr>
            <a:r>
              <a:rPr lang="sr-Latn-CS" sz="1400" b="1"/>
              <a:t>četvrtke sw(t)</a:t>
            </a:r>
            <a:endParaRPr lang="en-US" sz="1400" b="1"/>
          </a:p>
        </p:txBody>
      </p:sp>
    </p:spTree>
    <p:extLst>
      <p:ext uri="{BB962C8B-B14F-4D97-AF65-F5344CB8AC3E}">
        <p14:creationId xmlns="" xmlns:p14="http://schemas.microsoft.com/office/powerpoint/2010/main" val="363069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80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88083"/>
                                        </p:tgtEl>
                                        <p:attrNameLst>
                                          <p:attrName>style.visibility</p:attrName>
                                        </p:attrNameLst>
                                      </p:cBhvr>
                                      <p:to>
                                        <p:strVal val="visible"/>
                                      </p:to>
                                    </p:set>
                                  </p:childTnLst>
                                  <p:subTnLst>
                                    <p:set>
                                      <p:cBhvr override="childStyle">
                                        <p:cTn dur="1" fill="hold" display="0" masterRel="nextClick" afterEffect="1"/>
                                        <p:tgtEl>
                                          <p:spTgt spid="8808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9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p>
            <a:r>
              <a:rPr lang="en-US" smtClean="0"/>
              <a:t>M. Mijalkovi</a:t>
            </a:r>
            <a:r>
              <a:rPr lang="sr-Latn-CS" smtClean="0"/>
              <a:t>ć</a:t>
            </a:r>
            <a:endParaRPr lang="en-US" smtClean="0"/>
          </a:p>
        </p:txBody>
      </p:sp>
      <p:sp>
        <p:nvSpPr>
          <p:cNvPr id="17412" name="Slide Number Placeholder 5"/>
          <p:cNvSpPr>
            <a:spLocks noGrp="1"/>
          </p:cNvSpPr>
          <p:nvPr>
            <p:ph type="sldNum" sz="quarter" idx="12"/>
          </p:nvPr>
        </p:nvSpPr>
        <p:spPr>
          <a:noFill/>
        </p:spPr>
        <p:txBody>
          <a:bodyPr/>
          <a:lstStyle/>
          <a:p>
            <a:fld id="{9A3F9A18-9012-4834-9617-FC1467477580}" type="slidenum">
              <a:rPr lang="en-US" smtClean="0"/>
              <a:pPr/>
              <a:t>41</a:t>
            </a:fld>
            <a:endParaRPr lang="en-US" smtClean="0"/>
          </a:p>
        </p:txBody>
      </p:sp>
      <p:grpSp>
        <p:nvGrpSpPr>
          <p:cNvPr id="17413" name="Group 2"/>
          <p:cNvGrpSpPr>
            <a:grpSpLocks/>
          </p:cNvGrpSpPr>
          <p:nvPr/>
        </p:nvGrpSpPr>
        <p:grpSpPr bwMode="auto">
          <a:xfrm>
            <a:off x="1066800" y="1143000"/>
            <a:ext cx="7162800" cy="4948238"/>
            <a:chOff x="672" y="720"/>
            <a:chExt cx="4512" cy="3117"/>
          </a:xfrm>
        </p:grpSpPr>
        <p:pic>
          <p:nvPicPr>
            <p:cNvPr id="17415" name="Picture 3"/>
            <p:cNvPicPr>
              <a:picLocks noChangeAspect="1" noChangeArrowheads="1"/>
            </p:cNvPicPr>
            <p:nvPr/>
          </p:nvPicPr>
          <p:blipFill>
            <a:blip r:embed="rId2" cstate="print"/>
            <a:srcRect/>
            <a:stretch>
              <a:fillRect/>
            </a:stretch>
          </p:blipFill>
          <p:spPr bwMode="auto">
            <a:xfrm>
              <a:off x="672" y="720"/>
              <a:ext cx="4512" cy="3117"/>
            </a:xfrm>
            <a:prstGeom prst="rect">
              <a:avLst/>
            </a:prstGeom>
            <a:noFill/>
            <a:ln w="9525">
              <a:noFill/>
              <a:miter lim="800000"/>
              <a:headEnd/>
              <a:tailEnd/>
            </a:ln>
          </p:spPr>
        </p:pic>
        <p:sp>
          <p:nvSpPr>
            <p:cNvPr id="17416" name="Rectangle 4"/>
            <p:cNvSpPr>
              <a:spLocks noChangeArrowheads="1"/>
            </p:cNvSpPr>
            <p:nvPr/>
          </p:nvSpPr>
          <p:spPr bwMode="auto">
            <a:xfrm>
              <a:off x="768" y="1248"/>
              <a:ext cx="205" cy="1692"/>
            </a:xfrm>
            <a:prstGeom prst="rect">
              <a:avLst/>
            </a:prstGeom>
            <a:solidFill>
              <a:schemeClr val="bg1"/>
            </a:solidFill>
            <a:ln w="9525">
              <a:noFill/>
              <a:miter lim="800000"/>
              <a:headEnd/>
              <a:tailEnd/>
            </a:ln>
          </p:spPr>
          <p:txBody>
            <a:bodyPr wrap="none" anchor="ctr"/>
            <a:lstStyle/>
            <a:p>
              <a:endParaRPr lang="en-US"/>
            </a:p>
          </p:txBody>
        </p:sp>
      </p:grpSp>
      <p:sp>
        <p:nvSpPr>
          <p:cNvPr id="17414" name="Text Box 5"/>
          <p:cNvSpPr txBox="1">
            <a:spLocks noChangeArrowheads="1"/>
          </p:cNvSpPr>
          <p:nvPr/>
        </p:nvSpPr>
        <p:spPr bwMode="auto">
          <a:xfrm>
            <a:off x="228600" y="533400"/>
            <a:ext cx="7391400" cy="457200"/>
          </a:xfrm>
          <a:prstGeom prst="rect">
            <a:avLst/>
          </a:prstGeom>
          <a:noFill/>
          <a:ln w="9525">
            <a:noFill/>
            <a:miter lim="800000"/>
            <a:headEnd/>
            <a:tailEnd/>
          </a:ln>
        </p:spPr>
        <p:txBody>
          <a:bodyPr>
            <a:spAutoFit/>
          </a:bodyPr>
          <a:lstStyle/>
          <a:p>
            <a:pPr>
              <a:spcBef>
                <a:spcPct val="50000"/>
              </a:spcBef>
            </a:pPr>
            <a:r>
              <a:rPr lang="sr-Latn-CS" sz="2400" b="1"/>
              <a:t>Zaključno sa 79. harmonikom, signal izgleda:</a:t>
            </a:r>
            <a:endParaRPr lang="en-US" sz="2400" b="1"/>
          </a:p>
        </p:txBody>
      </p:sp>
    </p:spTree>
    <p:extLst>
      <p:ext uri="{BB962C8B-B14F-4D97-AF65-F5344CB8AC3E}">
        <p14:creationId xmlns="" xmlns:p14="http://schemas.microsoft.com/office/powerpoint/2010/main" val="7977542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1"/>
          <p:cNvPicPr>
            <a:picLocks noChangeAspect="1" noChangeArrowheads="1"/>
          </p:cNvPicPr>
          <p:nvPr/>
        </p:nvPicPr>
        <p:blipFill>
          <a:blip r:embed="rId3" cstate="print"/>
          <a:srcRect/>
          <a:stretch>
            <a:fillRect/>
          </a:stretch>
        </p:blipFill>
        <p:spPr bwMode="auto">
          <a:xfrm>
            <a:off x="935538" y="1581539"/>
            <a:ext cx="7753350" cy="1171575"/>
          </a:xfrm>
          <a:prstGeom prst="rect">
            <a:avLst/>
          </a:prstGeom>
          <a:noFill/>
          <a:ln w="9525">
            <a:noFill/>
            <a:miter lim="800000"/>
            <a:headEnd/>
            <a:tailEnd/>
          </a:ln>
          <a:effectLst/>
        </p:spPr>
      </p:pic>
      <p:sp>
        <p:nvSpPr>
          <p:cNvPr id="43010" name="Slide Number Placeholder 5"/>
          <p:cNvSpPr>
            <a:spLocks noGrp="1"/>
          </p:cNvSpPr>
          <p:nvPr>
            <p:ph type="sldNum" sz="quarter" idx="12"/>
          </p:nvPr>
        </p:nvSpPr>
        <p:spPr>
          <a:noFill/>
        </p:spPr>
        <p:txBody>
          <a:bodyPr/>
          <a:lstStyle/>
          <a:p>
            <a:fld id="{370A49AA-6DE6-4100-A6A8-44E61F127A2A}" type="slidenum">
              <a:rPr lang="en-US" smtClean="0"/>
              <a:pPr/>
              <a:t>42</a:t>
            </a:fld>
            <a:endParaRPr lang="en-US" dirty="0" smtClean="0"/>
          </a:p>
        </p:txBody>
      </p:sp>
      <p:sp>
        <p:nvSpPr>
          <p:cNvPr id="43012" name="Rectangle 6"/>
          <p:cNvSpPr>
            <a:spLocks noGrp="1" noChangeArrowheads="1"/>
          </p:cNvSpPr>
          <p:nvPr>
            <p:ph type="title"/>
          </p:nvPr>
        </p:nvSpPr>
        <p:spPr>
          <a:xfrm>
            <a:off x="611188" y="0"/>
            <a:ext cx="7772400" cy="1143000"/>
          </a:xfrm>
          <a:noFill/>
        </p:spPr>
        <p:txBody>
          <a:bodyPr>
            <a:normAutofit/>
          </a:bodyPr>
          <a:lstStyle/>
          <a:p>
            <a:r>
              <a:rPr lang="sr-Latn-CS" dirty="0" smtClean="0">
                <a:solidFill>
                  <a:srgbClr val="356897"/>
                </a:solidFill>
              </a:rPr>
              <a:t>Spektar signala (</a:t>
            </a:r>
            <a:r>
              <a:rPr lang="sr-Latn-CS" sz="3200" i="1" dirty="0" smtClean="0">
                <a:solidFill>
                  <a:srgbClr val="356897"/>
                </a:solidFill>
              </a:rPr>
              <a:t>m</a:t>
            </a:r>
            <a:r>
              <a:rPr lang="sr-Latn-CS" sz="3200" i="1" baseline="-25000" dirty="0" smtClean="0">
                <a:solidFill>
                  <a:srgbClr val="356897"/>
                </a:solidFill>
              </a:rPr>
              <a:t>a</a:t>
            </a:r>
            <a:r>
              <a:rPr lang="sr-Latn-CS" sz="3200" dirty="0" smtClean="0">
                <a:solidFill>
                  <a:srgbClr val="356897"/>
                </a:solidFill>
              </a:rPr>
              <a:t>&lt;1,  </a:t>
            </a:r>
            <a:r>
              <a:rPr lang="sr-Latn-CS" sz="3200" i="1" dirty="0" smtClean="0">
                <a:solidFill>
                  <a:srgbClr val="356897"/>
                </a:solidFill>
              </a:rPr>
              <a:t>f</a:t>
            </a:r>
            <a:r>
              <a:rPr lang="sr-Latn-CS" sz="3200" i="1" baseline="-25000" dirty="0" smtClean="0">
                <a:solidFill>
                  <a:srgbClr val="356897"/>
                </a:solidFill>
              </a:rPr>
              <a:t>PWM </a:t>
            </a:r>
            <a:r>
              <a:rPr lang="sr-Latn-CS" sz="3200" dirty="0" smtClean="0">
                <a:solidFill>
                  <a:srgbClr val="356897"/>
                </a:solidFill>
              </a:rPr>
              <a:t>&gt;&gt;</a:t>
            </a:r>
            <a:r>
              <a:rPr lang="sr-Latn-CS" sz="3200" i="1" baseline="-25000" dirty="0" smtClean="0">
                <a:solidFill>
                  <a:srgbClr val="356897"/>
                </a:solidFill>
              </a:rPr>
              <a:t> </a:t>
            </a:r>
            <a:r>
              <a:rPr lang="sr-Latn-CS" sz="3200" i="1" dirty="0" smtClean="0">
                <a:solidFill>
                  <a:srgbClr val="356897"/>
                </a:solidFill>
              </a:rPr>
              <a:t>f</a:t>
            </a:r>
            <a:r>
              <a:rPr lang="sr-Latn-CS" sz="3200" i="1" baseline="-25000" dirty="0" smtClean="0">
                <a:solidFill>
                  <a:srgbClr val="356897"/>
                </a:solidFill>
              </a:rPr>
              <a:t>sin</a:t>
            </a:r>
            <a:r>
              <a:rPr lang="sr-Latn-CS" dirty="0" smtClean="0">
                <a:solidFill>
                  <a:srgbClr val="356897"/>
                </a:solidFill>
              </a:rPr>
              <a:t>)</a:t>
            </a:r>
            <a:endParaRPr lang="en-US" dirty="0" smtClean="0">
              <a:solidFill>
                <a:srgbClr val="356897"/>
              </a:solidFill>
            </a:endParaRPr>
          </a:p>
        </p:txBody>
      </p:sp>
      <p:sp>
        <p:nvSpPr>
          <p:cNvPr id="43016" name="Rectangle 10"/>
          <p:cNvSpPr>
            <a:spLocks noChangeArrowheads="1"/>
          </p:cNvSpPr>
          <p:nvPr/>
        </p:nvSpPr>
        <p:spPr bwMode="auto">
          <a:xfrm>
            <a:off x="8748713" y="4292600"/>
            <a:ext cx="144462" cy="215900"/>
          </a:xfrm>
          <a:prstGeom prst="rect">
            <a:avLst/>
          </a:prstGeom>
          <a:solidFill>
            <a:schemeClr val="bg1"/>
          </a:solidFill>
          <a:ln w="25400" algn="ctr">
            <a:noFill/>
            <a:round/>
            <a:headEnd type="none" w="sm" len="sm"/>
            <a:tailEnd type="none" w="sm" len="sm"/>
          </a:ln>
        </p:spPr>
        <p:txBody>
          <a:bodyPr>
            <a:spAutoFit/>
          </a:bodyPr>
          <a:lstStyle/>
          <a:p>
            <a:endParaRPr lang="en-US"/>
          </a:p>
        </p:txBody>
      </p:sp>
      <p:sp>
        <p:nvSpPr>
          <p:cNvPr id="43017" name="Rectangle 11"/>
          <p:cNvSpPr>
            <a:spLocks noChangeArrowheads="1"/>
          </p:cNvSpPr>
          <p:nvPr/>
        </p:nvSpPr>
        <p:spPr bwMode="auto">
          <a:xfrm>
            <a:off x="539750" y="1584327"/>
            <a:ext cx="360363" cy="369888"/>
          </a:xfrm>
          <a:prstGeom prst="rect">
            <a:avLst/>
          </a:prstGeom>
          <a:solidFill>
            <a:schemeClr val="bg1"/>
          </a:solidFill>
          <a:ln w="25400" algn="ctr">
            <a:noFill/>
            <a:round/>
            <a:headEnd type="none" w="sm" len="sm"/>
            <a:tailEnd type="none" w="sm" len="sm"/>
          </a:ln>
        </p:spPr>
        <p:txBody>
          <a:bodyPr>
            <a:spAutoFit/>
          </a:bodyPr>
          <a:lstStyle/>
          <a:p>
            <a:endParaRPr lang="en-US"/>
          </a:p>
        </p:txBody>
      </p:sp>
      <p:cxnSp>
        <p:nvCxnSpPr>
          <p:cNvPr id="18" name="Straight Connector 17"/>
          <p:cNvCxnSpPr/>
          <p:nvPr/>
        </p:nvCxnSpPr>
        <p:spPr>
          <a:xfrm rot="5400000">
            <a:off x="1296198" y="2990058"/>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067598" y="2990058"/>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371600" y="3067052"/>
            <a:ext cx="228600" cy="1588"/>
          </a:xfrm>
          <a:prstGeom prst="straightConnector1">
            <a:avLst/>
          </a:prstGeom>
          <a:ln>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flipH="1" flipV="1">
            <a:off x="559592" y="2102648"/>
            <a:ext cx="1624806" cy="790"/>
          </a:xfrm>
          <a:prstGeom prst="line">
            <a:avLst/>
          </a:prstGeom>
          <a:ln w="9525">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7747736" y="2038352"/>
            <a:ext cx="1752600"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371600" y="1390652"/>
            <a:ext cx="7253230" cy="1588"/>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Box 4"/>
          <p:cNvSpPr txBox="1">
            <a:spLocks noChangeArrowheads="1"/>
          </p:cNvSpPr>
          <p:nvPr/>
        </p:nvSpPr>
        <p:spPr bwMode="auto">
          <a:xfrm>
            <a:off x="4343400" y="1123952"/>
            <a:ext cx="708848" cy="307777"/>
          </a:xfrm>
          <a:prstGeom prst="rect">
            <a:avLst/>
          </a:prstGeom>
          <a:noFill/>
          <a:ln w="9525">
            <a:noFill/>
            <a:miter lim="800000"/>
            <a:headEnd/>
            <a:tailEnd/>
          </a:ln>
        </p:spPr>
        <p:txBody>
          <a:bodyPr wrap="none">
            <a:spAutoFit/>
          </a:bodyPr>
          <a:lstStyle/>
          <a:p>
            <a:r>
              <a:rPr lang="sr-Latn-CS" sz="1400" dirty="0" smtClean="0">
                <a:cs typeface="Arial" charset="0"/>
              </a:rPr>
              <a:t>20 ms</a:t>
            </a:r>
            <a:endParaRPr lang="en-US" sz="1400" baseline="-25000" dirty="0">
              <a:cs typeface="Arial" charset="0"/>
            </a:endParaRPr>
          </a:p>
        </p:txBody>
      </p:sp>
      <p:sp>
        <p:nvSpPr>
          <p:cNvPr id="44" name="TextBox 5"/>
          <p:cNvSpPr txBox="1">
            <a:spLocks noChangeArrowheads="1"/>
          </p:cNvSpPr>
          <p:nvPr/>
        </p:nvSpPr>
        <p:spPr bwMode="auto">
          <a:xfrm>
            <a:off x="952500" y="6149340"/>
            <a:ext cx="685800" cy="246221"/>
          </a:xfrm>
          <a:prstGeom prst="rect">
            <a:avLst/>
          </a:prstGeom>
          <a:noFill/>
          <a:ln w="9525">
            <a:noFill/>
            <a:miter lim="800000"/>
            <a:headEnd/>
            <a:tailEnd/>
          </a:ln>
        </p:spPr>
        <p:txBody>
          <a:bodyPr wrap="square">
            <a:spAutoFit/>
          </a:bodyPr>
          <a:lstStyle/>
          <a:p>
            <a:r>
              <a:rPr lang="sr-Latn-CS" sz="1000" dirty="0" smtClean="0">
                <a:cs typeface="Arial" charset="0"/>
              </a:rPr>
              <a:t>50Hz</a:t>
            </a:r>
            <a:endParaRPr lang="en-US" sz="1000" baseline="-25000" dirty="0">
              <a:cs typeface="Arial" charset="0"/>
            </a:endParaRPr>
          </a:p>
        </p:txBody>
      </p:sp>
      <p:cxnSp>
        <p:nvCxnSpPr>
          <p:cNvPr id="36" name="Straight Arrow Connector 35"/>
          <p:cNvCxnSpPr/>
          <p:nvPr/>
        </p:nvCxnSpPr>
        <p:spPr>
          <a:xfrm rot="5400000">
            <a:off x="-571500" y="4914900"/>
            <a:ext cx="2971800" cy="1588"/>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62000" y="6172200"/>
            <a:ext cx="777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TextBox 5"/>
          <p:cNvSpPr txBox="1">
            <a:spLocks noChangeArrowheads="1"/>
          </p:cNvSpPr>
          <p:nvPr/>
        </p:nvSpPr>
        <p:spPr bwMode="auto">
          <a:xfrm>
            <a:off x="5105400" y="2838452"/>
            <a:ext cx="1828800" cy="369332"/>
          </a:xfrm>
          <a:prstGeom prst="rect">
            <a:avLst/>
          </a:prstGeom>
          <a:solidFill>
            <a:schemeClr val="bg2"/>
          </a:solidFill>
          <a:ln w="12700">
            <a:solidFill>
              <a:schemeClr val="accent1">
                <a:shade val="95000"/>
                <a:satMod val="105000"/>
              </a:schemeClr>
            </a:solidFill>
            <a:miter lim="800000"/>
            <a:headEnd/>
            <a:tailEnd/>
          </a:ln>
          <a:effectLst>
            <a:outerShdw blurRad="50800" dist="38100" dir="2700000" algn="tl" rotWithShape="0">
              <a:prstClr val="black">
                <a:alpha val="40000"/>
              </a:prstClr>
            </a:outerShdw>
          </a:effectLst>
        </p:spPr>
        <p:txBody>
          <a:bodyPr wrap="square">
            <a:spAutoFit/>
          </a:bodyPr>
          <a:lstStyle/>
          <a:p>
            <a:r>
              <a:rPr lang="sr-Latn-CS" b="1" i="1" dirty="0" smtClean="0">
                <a:solidFill>
                  <a:schemeClr val="tx1"/>
                </a:solidFill>
                <a:cs typeface="Arial" charset="0"/>
              </a:rPr>
              <a:t>f</a:t>
            </a:r>
            <a:r>
              <a:rPr lang="sr-Latn-CS" b="1" i="1" baseline="-25000" dirty="0" smtClean="0">
                <a:solidFill>
                  <a:schemeClr val="tx1"/>
                </a:solidFill>
                <a:cs typeface="Arial" charset="0"/>
              </a:rPr>
              <a:t>PWM </a:t>
            </a:r>
            <a:r>
              <a:rPr lang="sr-Latn-CS" b="1" dirty="0" smtClean="0">
                <a:solidFill>
                  <a:schemeClr val="tx1"/>
                </a:solidFill>
                <a:cs typeface="Arial" charset="0"/>
              </a:rPr>
              <a:t>=</a:t>
            </a:r>
            <a:r>
              <a:rPr lang="sr-Latn-CS" dirty="0" smtClean="0">
                <a:solidFill>
                  <a:schemeClr val="tx1"/>
                </a:solidFill>
                <a:cs typeface="Arial" charset="0"/>
              </a:rPr>
              <a:t>1,65 kHz</a:t>
            </a:r>
            <a:endParaRPr lang="en-US" baseline="-25000" dirty="0" smtClean="0">
              <a:solidFill>
                <a:schemeClr val="tx1"/>
              </a:solidFill>
              <a:cs typeface="Arial" charset="0"/>
            </a:endParaRPr>
          </a:p>
        </p:txBody>
      </p:sp>
      <p:cxnSp>
        <p:nvCxnSpPr>
          <p:cNvPr id="53" name="Straight Arrow Connector 52"/>
          <p:cNvCxnSpPr/>
          <p:nvPr/>
        </p:nvCxnSpPr>
        <p:spPr>
          <a:xfrm>
            <a:off x="762000" y="2720342"/>
            <a:ext cx="822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flipH="1" flipV="1">
            <a:off x="93909" y="2034939"/>
            <a:ext cx="1753394" cy="7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49658" y="1431672"/>
            <a:ext cx="581467" cy="338554"/>
          </a:xfrm>
          <a:prstGeom prst="rect">
            <a:avLst/>
          </a:prstGeom>
          <a:noFill/>
        </p:spPr>
        <p:txBody>
          <a:bodyPr wrap="square" rtlCol="0">
            <a:spAutoFit/>
          </a:bodyPr>
          <a:lstStyle/>
          <a:p>
            <a:r>
              <a:rPr lang="sr-Latn-CS" sz="1600" b="1" i="1" dirty="0" smtClean="0">
                <a:solidFill>
                  <a:schemeClr val="tx1"/>
                </a:solidFill>
                <a:latin typeface="Times New Roman" pitchFamily="18" charset="0"/>
                <a:cs typeface="Times New Roman" pitchFamily="18" charset="0"/>
              </a:rPr>
              <a:t>U</a:t>
            </a:r>
            <a:r>
              <a:rPr lang="sr-Latn-CS" sz="1600" b="1" i="1" baseline="-25000" dirty="0" smtClean="0">
                <a:solidFill>
                  <a:schemeClr val="tx1"/>
                </a:solidFill>
                <a:latin typeface="Times New Roman" pitchFamily="18" charset="0"/>
                <a:cs typeface="Times New Roman" pitchFamily="18" charset="0"/>
              </a:rPr>
              <a:t>dc</a:t>
            </a:r>
            <a:endParaRPr lang="en-US" sz="1600" dirty="0">
              <a:solidFill>
                <a:schemeClr val="tx1"/>
              </a:solidFill>
              <a:latin typeface="Times New Roman" pitchFamily="18" charset="0"/>
              <a:cs typeface="Times New Roman" pitchFamily="18" charset="0"/>
            </a:endParaRPr>
          </a:p>
        </p:txBody>
      </p:sp>
      <p:sp>
        <p:nvSpPr>
          <p:cNvPr id="59" name="TextBox 58"/>
          <p:cNvSpPr txBox="1"/>
          <p:nvPr/>
        </p:nvSpPr>
        <p:spPr>
          <a:xfrm>
            <a:off x="646756" y="2415542"/>
            <a:ext cx="304800" cy="369332"/>
          </a:xfrm>
          <a:prstGeom prst="rect">
            <a:avLst/>
          </a:prstGeom>
          <a:noFill/>
        </p:spPr>
        <p:txBody>
          <a:bodyPr wrap="square" rtlCol="0">
            <a:spAutoFit/>
          </a:bodyPr>
          <a:lstStyle/>
          <a:p>
            <a:r>
              <a:rPr lang="sr-Latn-CS" b="1" i="1" dirty="0" smtClean="0">
                <a:solidFill>
                  <a:schemeClr val="tx1"/>
                </a:solidFill>
                <a:latin typeface="Arial" pitchFamily="34" charset="0"/>
                <a:cs typeface="Arial" pitchFamily="34" charset="0"/>
              </a:rPr>
              <a:t>0</a:t>
            </a:r>
            <a:endParaRPr lang="en-US" dirty="0">
              <a:solidFill>
                <a:schemeClr val="tx1"/>
              </a:solidFill>
              <a:latin typeface="Arial" pitchFamily="34" charset="0"/>
              <a:cs typeface="Arial" pitchFamily="34" charset="0"/>
            </a:endParaRPr>
          </a:p>
        </p:txBody>
      </p:sp>
      <p:sp>
        <p:nvSpPr>
          <p:cNvPr id="61" name="TextBox 60"/>
          <p:cNvSpPr txBox="1"/>
          <p:nvPr/>
        </p:nvSpPr>
        <p:spPr>
          <a:xfrm>
            <a:off x="517216" y="933452"/>
            <a:ext cx="581467" cy="369332"/>
          </a:xfrm>
          <a:prstGeom prst="rect">
            <a:avLst/>
          </a:prstGeom>
          <a:noFill/>
        </p:spPr>
        <p:txBody>
          <a:bodyPr wrap="square" rtlCol="0">
            <a:spAutoFit/>
          </a:bodyPr>
          <a:lstStyle/>
          <a:p>
            <a:r>
              <a:rPr lang="sr-Latn-CS" b="1" i="1" dirty="0" smtClean="0">
                <a:solidFill>
                  <a:schemeClr val="tx1"/>
                </a:solidFill>
                <a:latin typeface="Times New Roman" pitchFamily="18" charset="0"/>
                <a:cs typeface="Times New Roman" pitchFamily="18" charset="0"/>
              </a:rPr>
              <a:t>u</a:t>
            </a:r>
            <a:r>
              <a:rPr lang="sr-Latn-CS" b="1" i="1" baseline="-25000" dirty="0" smtClean="0">
                <a:solidFill>
                  <a:schemeClr val="tx1"/>
                </a:solidFill>
                <a:latin typeface="Times New Roman" pitchFamily="18" charset="0"/>
                <a:cs typeface="Times New Roman" pitchFamily="18" charset="0"/>
              </a:rPr>
              <a:t>a0</a:t>
            </a:r>
            <a:endParaRPr lang="en-US" b="1" dirty="0">
              <a:solidFill>
                <a:schemeClr val="tx1"/>
              </a:solidFill>
              <a:latin typeface="Times New Roman" pitchFamily="18" charset="0"/>
              <a:cs typeface="Times New Roman" pitchFamily="18" charset="0"/>
            </a:endParaRPr>
          </a:p>
        </p:txBody>
      </p:sp>
      <p:sp>
        <p:nvSpPr>
          <p:cNvPr id="62" name="TextBox 5"/>
          <p:cNvSpPr txBox="1">
            <a:spLocks noChangeArrowheads="1"/>
          </p:cNvSpPr>
          <p:nvPr/>
        </p:nvSpPr>
        <p:spPr bwMode="auto">
          <a:xfrm>
            <a:off x="7162800" y="2838452"/>
            <a:ext cx="1447800" cy="369332"/>
          </a:xfrm>
          <a:prstGeom prst="rect">
            <a:avLst/>
          </a:prstGeom>
          <a:solidFill>
            <a:schemeClr val="bg2"/>
          </a:solidFill>
          <a:ln w="12700">
            <a:solidFill>
              <a:schemeClr val="accent1">
                <a:shade val="95000"/>
                <a:satMod val="105000"/>
              </a:schemeClr>
            </a:solidFill>
            <a:miter lim="800000"/>
            <a:headEnd/>
            <a:tailEnd/>
          </a:ln>
          <a:effectLst>
            <a:outerShdw blurRad="50800" dist="38100" dir="2700000" algn="tl" rotWithShape="0">
              <a:prstClr val="black">
                <a:alpha val="40000"/>
              </a:prstClr>
            </a:outerShdw>
          </a:effectLst>
        </p:spPr>
        <p:txBody>
          <a:bodyPr wrap="square">
            <a:spAutoFit/>
          </a:bodyPr>
          <a:lstStyle/>
          <a:p>
            <a:r>
              <a:rPr lang="sr-Latn-CS" b="1" i="1" dirty="0" smtClean="0">
                <a:solidFill>
                  <a:schemeClr val="tx1"/>
                </a:solidFill>
                <a:cs typeface="Arial" charset="0"/>
              </a:rPr>
              <a:t>f</a:t>
            </a:r>
            <a:r>
              <a:rPr lang="sr-Latn-CS" b="1" i="1" baseline="-25000" dirty="0" smtClean="0">
                <a:solidFill>
                  <a:schemeClr val="tx1"/>
                </a:solidFill>
                <a:cs typeface="Arial" charset="0"/>
              </a:rPr>
              <a:t>sin </a:t>
            </a:r>
            <a:r>
              <a:rPr lang="sr-Latn-CS" b="1" dirty="0" smtClean="0">
                <a:solidFill>
                  <a:schemeClr val="tx1"/>
                </a:solidFill>
                <a:cs typeface="Arial" charset="0"/>
              </a:rPr>
              <a:t>= </a:t>
            </a:r>
            <a:r>
              <a:rPr lang="sr-Latn-CS" dirty="0" smtClean="0">
                <a:solidFill>
                  <a:schemeClr val="tx1"/>
                </a:solidFill>
                <a:cs typeface="Arial" charset="0"/>
              </a:rPr>
              <a:t>50 Hz</a:t>
            </a:r>
            <a:endParaRPr lang="en-US" baseline="-25000" dirty="0" smtClean="0">
              <a:solidFill>
                <a:schemeClr val="tx1"/>
              </a:solidFill>
              <a:cs typeface="Arial" charset="0"/>
            </a:endParaRPr>
          </a:p>
        </p:txBody>
      </p:sp>
      <p:sp>
        <p:nvSpPr>
          <p:cNvPr id="63" name="TextBox 62"/>
          <p:cNvSpPr txBox="1"/>
          <p:nvPr/>
        </p:nvSpPr>
        <p:spPr>
          <a:xfrm>
            <a:off x="8458200" y="6096000"/>
            <a:ext cx="301686" cy="369332"/>
          </a:xfrm>
          <a:prstGeom prst="rect">
            <a:avLst/>
          </a:prstGeom>
          <a:noFill/>
        </p:spPr>
        <p:txBody>
          <a:bodyPr wrap="none" rtlCol="0">
            <a:spAutoFit/>
          </a:bodyPr>
          <a:lstStyle/>
          <a:p>
            <a:r>
              <a:rPr lang="sr-Latn-CS" i="1" dirty="0" smtClean="0"/>
              <a:t>f</a:t>
            </a:r>
            <a:endParaRPr lang="en-US" i="1" dirty="0"/>
          </a:p>
        </p:txBody>
      </p:sp>
      <p:sp>
        <p:nvSpPr>
          <p:cNvPr id="64" name="TextBox 63"/>
          <p:cNvSpPr txBox="1"/>
          <p:nvPr/>
        </p:nvSpPr>
        <p:spPr>
          <a:xfrm>
            <a:off x="8808720" y="2708912"/>
            <a:ext cx="301686" cy="369332"/>
          </a:xfrm>
          <a:prstGeom prst="rect">
            <a:avLst/>
          </a:prstGeom>
          <a:noFill/>
        </p:spPr>
        <p:txBody>
          <a:bodyPr wrap="none" rtlCol="0">
            <a:spAutoFit/>
          </a:bodyPr>
          <a:lstStyle/>
          <a:p>
            <a:r>
              <a:rPr lang="sr-Latn-CS" i="1" dirty="0" smtClean="0"/>
              <a:t>t</a:t>
            </a:r>
            <a:endParaRPr lang="en-US" i="1" dirty="0"/>
          </a:p>
        </p:txBody>
      </p:sp>
      <p:cxnSp>
        <p:nvCxnSpPr>
          <p:cNvPr id="66" name="Straight Connector 65"/>
          <p:cNvCxnSpPr/>
          <p:nvPr/>
        </p:nvCxnSpPr>
        <p:spPr>
          <a:xfrm>
            <a:off x="838200" y="4800600"/>
            <a:ext cx="7543800" cy="1588"/>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256733" y="4617720"/>
            <a:ext cx="886267" cy="338554"/>
          </a:xfrm>
          <a:prstGeom prst="rect">
            <a:avLst/>
          </a:prstGeom>
          <a:noFill/>
        </p:spPr>
        <p:txBody>
          <a:bodyPr wrap="square" rtlCol="0">
            <a:spAutoFit/>
          </a:bodyPr>
          <a:lstStyle/>
          <a:p>
            <a:r>
              <a:rPr lang="sr-Latn-CS" sz="1600" b="1" i="1" dirty="0" smtClean="0">
                <a:solidFill>
                  <a:schemeClr val="tx1"/>
                </a:solidFill>
                <a:latin typeface="Times New Roman" pitchFamily="18" charset="0"/>
                <a:cs typeface="Times New Roman" pitchFamily="18" charset="0"/>
              </a:rPr>
              <a:t>U</a:t>
            </a:r>
            <a:r>
              <a:rPr lang="sr-Latn-CS" sz="1600" b="1" i="1" baseline="-25000" dirty="0" smtClean="0">
                <a:solidFill>
                  <a:schemeClr val="tx1"/>
                </a:solidFill>
                <a:latin typeface="Times New Roman" pitchFamily="18" charset="0"/>
                <a:cs typeface="Times New Roman" pitchFamily="18" charset="0"/>
              </a:rPr>
              <a:t>dc </a:t>
            </a:r>
            <a:r>
              <a:rPr lang="sr-Latn-CS" sz="1600" b="1" i="1" dirty="0" smtClean="0">
                <a:solidFill>
                  <a:schemeClr val="tx1"/>
                </a:solidFill>
                <a:latin typeface="Times New Roman" pitchFamily="18" charset="0"/>
                <a:cs typeface="Times New Roman" pitchFamily="18" charset="0"/>
              </a:rPr>
              <a:t>/2</a:t>
            </a:r>
            <a:endParaRPr lang="en-US" sz="1600" dirty="0">
              <a:solidFill>
                <a:schemeClr val="tx1"/>
              </a:solidFill>
              <a:latin typeface="Times New Roman" pitchFamily="18" charset="0"/>
              <a:cs typeface="Times New Roman" pitchFamily="18" charset="0"/>
            </a:endParaRPr>
          </a:p>
        </p:txBody>
      </p:sp>
      <p:cxnSp>
        <p:nvCxnSpPr>
          <p:cNvPr id="69" name="Straight Connector 68"/>
          <p:cNvCxnSpPr/>
          <p:nvPr/>
        </p:nvCxnSpPr>
        <p:spPr>
          <a:xfrm rot="16200000" flipH="1">
            <a:off x="491673" y="5520873"/>
            <a:ext cx="1295400" cy="7253"/>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232013" y="5482987"/>
            <a:ext cx="1371600" cy="682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91490" y="3147060"/>
            <a:ext cx="581467" cy="369332"/>
          </a:xfrm>
          <a:prstGeom prst="rect">
            <a:avLst/>
          </a:prstGeom>
          <a:noFill/>
        </p:spPr>
        <p:txBody>
          <a:bodyPr wrap="square" rtlCol="0">
            <a:spAutoFit/>
          </a:bodyPr>
          <a:lstStyle/>
          <a:p>
            <a:r>
              <a:rPr lang="sr-Latn-CS" b="1" i="1" dirty="0" smtClean="0">
                <a:solidFill>
                  <a:schemeClr val="tx1"/>
                </a:solidFill>
                <a:latin typeface="Times New Roman" pitchFamily="18" charset="0"/>
                <a:cs typeface="Times New Roman" pitchFamily="18" charset="0"/>
              </a:rPr>
              <a:t>u</a:t>
            </a:r>
            <a:r>
              <a:rPr lang="sr-Latn-CS" b="1" i="1" baseline="-25000" dirty="0" smtClean="0">
                <a:solidFill>
                  <a:schemeClr val="tx1"/>
                </a:solidFill>
                <a:latin typeface="Times New Roman" pitchFamily="18" charset="0"/>
                <a:cs typeface="Times New Roman" pitchFamily="18" charset="0"/>
              </a:rPr>
              <a:t>a0</a:t>
            </a:r>
            <a:endParaRPr lang="en-US" dirty="0">
              <a:solidFill>
                <a:schemeClr val="tx1"/>
              </a:solidFill>
              <a:latin typeface="Times New Roman" pitchFamily="18" charset="0"/>
              <a:cs typeface="Times New Roman" pitchFamily="18" charset="0"/>
            </a:endParaRPr>
          </a:p>
        </p:txBody>
      </p:sp>
      <p:sp>
        <p:nvSpPr>
          <p:cNvPr id="76" name="TextBox 5"/>
          <p:cNvSpPr txBox="1">
            <a:spLocks noChangeArrowheads="1"/>
          </p:cNvSpPr>
          <p:nvPr/>
        </p:nvSpPr>
        <p:spPr bwMode="auto">
          <a:xfrm>
            <a:off x="1371600" y="3886200"/>
            <a:ext cx="1524000" cy="769441"/>
          </a:xfrm>
          <a:prstGeom prst="rect">
            <a:avLst/>
          </a:prstGeom>
          <a:solidFill>
            <a:schemeClr val="bg2"/>
          </a:solidFill>
          <a:ln w="12700">
            <a:solidFill>
              <a:schemeClr val="accent1">
                <a:shade val="95000"/>
                <a:satMod val="105000"/>
              </a:schemeClr>
            </a:solidFill>
            <a:miter lim="800000"/>
            <a:headEnd/>
            <a:tailEnd/>
          </a:ln>
          <a:effectLst>
            <a:outerShdw blurRad="50800" dist="38100" dir="2700000" algn="tl" rotWithShape="0">
              <a:prstClr val="black">
                <a:alpha val="40000"/>
              </a:prstClr>
            </a:outerShdw>
          </a:effectLst>
        </p:spPr>
        <p:txBody>
          <a:bodyPr wrap="square">
            <a:spAutoFit/>
          </a:bodyPr>
          <a:lstStyle/>
          <a:p>
            <a:r>
              <a:rPr lang="sr-Latn-CS" sz="1400" dirty="0" smtClean="0">
                <a:solidFill>
                  <a:srgbClr val="C00000"/>
                </a:solidFill>
                <a:cs typeface="Arial" charset="0"/>
              </a:rPr>
              <a:t>Prvi harmonik, </a:t>
            </a:r>
            <a:r>
              <a:rPr lang="sr-Latn-CS" sz="1400" u="sng" dirty="0" smtClean="0">
                <a:solidFill>
                  <a:srgbClr val="C00000"/>
                </a:solidFill>
                <a:cs typeface="Arial" charset="0"/>
              </a:rPr>
              <a:t>jedini željeni</a:t>
            </a:r>
            <a:r>
              <a:rPr lang="sr-Latn-CS" sz="1400" dirty="0" smtClean="0">
                <a:solidFill>
                  <a:srgbClr val="C00000"/>
                </a:solidFill>
                <a:cs typeface="Arial" charset="0"/>
              </a:rPr>
              <a:t> </a:t>
            </a:r>
            <a:r>
              <a:rPr lang="sr-Latn-CS" sz="1400" b="1" dirty="0" smtClean="0">
                <a:solidFill>
                  <a:srgbClr val="C00000"/>
                </a:solidFill>
                <a:cs typeface="Arial" charset="0"/>
              </a:rPr>
              <a:t>!</a:t>
            </a:r>
          </a:p>
          <a:p>
            <a:r>
              <a:rPr lang="sr-Latn-CS" sz="1400" dirty="0" smtClean="0">
                <a:solidFill>
                  <a:srgbClr val="C00000"/>
                </a:solidFill>
                <a:cs typeface="Arial" charset="0"/>
              </a:rPr>
              <a:t>Ampl. </a:t>
            </a:r>
            <a:r>
              <a:rPr lang="sr-Latn-CS" sz="1600" b="1" i="1" dirty="0" smtClean="0">
                <a:solidFill>
                  <a:srgbClr val="C00000"/>
                </a:solidFill>
                <a:latin typeface="Arial" pitchFamily="34" charset="0"/>
                <a:cs typeface="Arial" pitchFamily="34" charset="0"/>
              </a:rPr>
              <a:t>m</a:t>
            </a:r>
            <a:r>
              <a:rPr lang="sr-Latn-CS" sz="1600" b="1" i="1" baseline="-25000" dirty="0" smtClean="0">
                <a:solidFill>
                  <a:srgbClr val="C00000"/>
                </a:solidFill>
                <a:latin typeface="Arial" pitchFamily="34" charset="0"/>
                <a:cs typeface="Arial" pitchFamily="34" charset="0"/>
              </a:rPr>
              <a:t>a</a:t>
            </a:r>
            <a:r>
              <a:rPr lang="sr-Latn-CS" sz="1600" b="1" i="1" dirty="0" smtClean="0">
                <a:solidFill>
                  <a:srgbClr val="C00000"/>
                </a:solidFill>
                <a:latin typeface="Times New Roman" pitchFamily="18" charset="0"/>
                <a:cs typeface="Times New Roman" pitchFamily="18" charset="0"/>
              </a:rPr>
              <a:t>U</a:t>
            </a:r>
            <a:r>
              <a:rPr lang="sr-Latn-CS" sz="1600" b="1" i="1" baseline="-25000" dirty="0" smtClean="0">
                <a:solidFill>
                  <a:srgbClr val="C00000"/>
                </a:solidFill>
                <a:latin typeface="Times New Roman" pitchFamily="18" charset="0"/>
                <a:cs typeface="Times New Roman" pitchFamily="18" charset="0"/>
              </a:rPr>
              <a:t>dc </a:t>
            </a:r>
            <a:r>
              <a:rPr lang="sr-Latn-CS" sz="1600" b="1" i="1" dirty="0" smtClean="0">
                <a:solidFill>
                  <a:srgbClr val="C00000"/>
                </a:solidFill>
                <a:latin typeface="Arial" pitchFamily="34" charset="0"/>
                <a:cs typeface="Arial" pitchFamily="34" charset="0"/>
              </a:rPr>
              <a:t>/2</a:t>
            </a:r>
          </a:p>
        </p:txBody>
      </p:sp>
      <p:grpSp>
        <p:nvGrpSpPr>
          <p:cNvPr id="141" name="Group 140"/>
          <p:cNvGrpSpPr/>
          <p:nvPr/>
        </p:nvGrpSpPr>
        <p:grpSpPr>
          <a:xfrm>
            <a:off x="3200401" y="4953000"/>
            <a:ext cx="1822291" cy="1617821"/>
            <a:chOff x="3200401" y="4953000"/>
            <a:chExt cx="1822291" cy="1617821"/>
          </a:xfrm>
        </p:grpSpPr>
        <p:cxnSp>
          <p:nvCxnSpPr>
            <p:cNvPr id="77" name="Straight Connector 76"/>
            <p:cNvCxnSpPr/>
            <p:nvPr/>
          </p:nvCxnSpPr>
          <p:spPr>
            <a:xfrm rot="16200000" flipH="1">
              <a:off x="3501787" y="5559187"/>
              <a:ext cx="1219200" cy="682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3539887" y="6054487"/>
              <a:ext cx="228600" cy="682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454287" y="6054487"/>
              <a:ext cx="228600" cy="682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3179128" y="6150610"/>
              <a:ext cx="42863" cy="31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5001101" y="6148226"/>
              <a:ext cx="42863" cy="31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flipH="1" flipV="1">
              <a:off x="3848894" y="6134100"/>
              <a:ext cx="762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flipH="1" flipV="1">
              <a:off x="4306094" y="6133306"/>
              <a:ext cx="762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flipH="1" flipV="1">
              <a:off x="4763294" y="6133306"/>
              <a:ext cx="762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flipH="1" flipV="1">
              <a:off x="3391694" y="6133306"/>
              <a:ext cx="762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8" name="TextBox 5"/>
            <p:cNvSpPr txBox="1">
              <a:spLocks noChangeArrowheads="1"/>
            </p:cNvSpPr>
            <p:nvPr/>
          </p:nvSpPr>
          <p:spPr bwMode="auto">
            <a:xfrm>
              <a:off x="3733800" y="6324600"/>
              <a:ext cx="762000" cy="246221"/>
            </a:xfrm>
            <a:prstGeom prst="rect">
              <a:avLst/>
            </a:prstGeom>
            <a:noFill/>
            <a:ln w="9525">
              <a:noFill/>
              <a:miter lim="800000"/>
              <a:headEnd/>
              <a:tailEnd/>
            </a:ln>
          </p:spPr>
          <p:txBody>
            <a:bodyPr wrap="square">
              <a:spAutoFit/>
            </a:bodyPr>
            <a:lstStyle/>
            <a:p>
              <a:pPr algn="ctr"/>
              <a:r>
                <a:rPr lang="sr-Latn-CS" sz="1000" dirty="0" smtClean="0">
                  <a:cs typeface="Arial" charset="0"/>
                </a:rPr>
                <a:t>1,65 kHz</a:t>
              </a:r>
              <a:endParaRPr lang="en-US" sz="1000" baseline="-25000" dirty="0">
                <a:cs typeface="Arial" charset="0"/>
              </a:endParaRPr>
            </a:p>
          </p:txBody>
        </p:sp>
        <p:cxnSp>
          <p:nvCxnSpPr>
            <p:cNvPr id="130" name="Straight Connector 129"/>
            <p:cNvCxnSpPr/>
            <p:nvPr/>
          </p:nvCxnSpPr>
          <p:spPr>
            <a:xfrm rot="5400000" flipH="1" flipV="1">
              <a:off x="4002783" y="6208017"/>
              <a:ext cx="225623" cy="1588"/>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34" name="TextBox 133"/>
          <p:cNvSpPr txBox="1"/>
          <p:nvPr/>
        </p:nvSpPr>
        <p:spPr>
          <a:xfrm>
            <a:off x="1981200" y="6089650"/>
            <a:ext cx="237244" cy="153888"/>
          </a:xfrm>
          <a:prstGeom prst="rect">
            <a:avLst/>
          </a:prstGeom>
          <a:solidFill>
            <a:schemeClr val="bg1"/>
          </a:solidFill>
        </p:spPr>
        <p:txBody>
          <a:bodyPr wrap="none" lIns="0" tIns="0" rIns="0" bIns="0" rtlCol="0">
            <a:spAutoFit/>
          </a:bodyPr>
          <a:lstStyle/>
          <a:p>
            <a:r>
              <a:rPr lang="sr-Latn-CS" sz="1000" dirty="0" smtClean="0"/>
              <a:t>-//-</a:t>
            </a:r>
            <a:endParaRPr lang="en-US" sz="1000" dirty="0"/>
          </a:p>
        </p:txBody>
      </p:sp>
      <p:grpSp>
        <p:nvGrpSpPr>
          <p:cNvPr id="142" name="Group 141"/>
          <p:cNvGrpSpPr/>
          <p:nvPr/>
        </p:nvGrpSpPr>
        <p:grpSpPr>
          <a:xfrm>
            <a:off x="5638800" y="5791200"/>
            <a:ext cx="2286002" cy="770097"/>
            <a:chOff x="5638800" y="5791200"/>
            <a:chExt cx="2286002" cy="770097"/>
          </a:xfrm>
        </p:grpSpPr>
        <p:grpSp>
          <p:nvGrpSpPr>
            <p:cNvPr id="140" name="Group 139"/>
            <p:cNvGrpSpPr/>
            <p:nvPr/>
          </p:nvGrpSpPr>
          <p:grpSpPr>
            <a:xfrm>
              <a:off x="6560028" y="5791200"/>
              <a:ext cx="1364774" cy="381000"/>
              <a:chOff x="6560028" y="5791200"/>
              <a:chExt cx="1364774" cy="381000"/>
            </a:xfrm>
          </p:grpSpPr>
          <p:cxnSp>
            <p:nvCxnSpPr>
              <p:cNvPr id="106" name="Straight Connector 105"/>
              <p:cNvCxnSpPr/>
              <p:nvPr/>
            </p:nvCxnSpPr>
            <p:spPr>
              <a:xfrm rot="16200000" flipH="1">
                <a:off x="7280513" y="5978287"/>
                <a:ext cx="381000" cy="682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6200000" flipH="1">
                <a:off x="6823313" y="5978287"/>
                <a:ext cx="381000" cy="682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5400000">
                <a:off x="6483988" y="6095843"/>
                <a:ext cx="152397" cy="31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16200000" flipH="1">
                <a:off x="7842651" y="6087665"/>
                <a:ext cx="161919" cy="238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0" name="Straight Connector 119"/>
            <p:cNvCxnSpPr/>
            <p:nvPr/>
          </p:nvCxnSpPr>
          <p:spPr>
            <a:xfrm rot="5400000" flipH="1" flipV="1">
              <a:off x="6743303" y="6134497"/>
              <a:ext cx="76994"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flipH="1" flipV="1">
              <a:off x="7201694" y="6133306"/>
              <a:ext cx="762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flipH="1" flipV="1">
              <a:off x="7658894" y="6133306"/>
              <a:ext cx="762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2" name="TextBox 5"/>
            <p:cNvSpPr txBox="1">
              <a:spLocks noChangeArrowheads="1"/>
            </p:cNvSpPr>
            <p:nvPr/>
          </p:nvSpPr>
          <p:spPr bwMode="auto">
            <a:xfrm>
              <a:off x="6819900" y="6315076"/>
              <a:ext cx="838200" cy="246221"/>
            </a:xfrm>
            <a:prstGeom prst="rect">
              <a:avLst/>
            </a:prstGeom>
            <a:noFill/>
            <a:ln w="9525">
              <a:noFill/>
              <a:miter lim="800000"/>
              <a:headEnd/>
              <a:tailEnd/>
            </a:ln>
          </p:spPr>
          <p:txBody>
            <a:bodyPr wrap="square">
              <a:spAutoFit/>
            </a:bodyPr>
            <a:lstStyle/>
            <a:p>
              <a:pPr algn="ctr"/>
              <a:r>
                <a:rPr lang="sr-Latn-CS" sz="1000" dirty="0" smtClean="0">
                  <a:cs typeface="Arial" charset="0"/>
                </a:rPr>
                <a:t>3,3 kHz</a:t>
              </a:r>
              <a:endParaRPr lang="en-US" sz="1000" baseline="-25000" dirty="0">
                <a:cs typeface="Arial" charset="0"/>
              </a:endParaRPr>
            </a:p>
          </p:txBody>
        </p:sp>
        <p:cxnSp>
          <p:nvCxnSpPr>
            <p:cNvPr id="133" name="Straight Connector 132"/>
            <p:cNvCxnSpPr/>
            <p:nvPr/>
          </p:nvCxnSpPr>
          <p:spPr>
            <a:xfrm rot="5400000" flipH="1" flipV="1">
              <a:off x="7126983" y="6208018"/>
              <a:ext cx="225623"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5638800" y="6089650"/>
              <a:ext cx="237244" cy="153888"/>
            </a:xfrm>
            <a:prstGeom prst="rect">
              <a:avLst/>
            </a:prstGeom>
            <a:solidFill>
              <a:schemeClr val="bg1"/>
            </a:solidFill>
          </p:spPr>
          <p:txBody>
            <a:bodyPr wrap="none" lIns="0" tIns="0" rIns="0" bIns="0" rtlCol="0">
              <a:spAutoFit/>
            </a:bodyPr>
            <a:lstStyle/>
            <a:p>
              <a:r>
                <a:rPr lang="sr-Latn-CS" sz="1000" dirty="0" smtClean="0"/>
                <a:t>-//-</a:t>
              </a:r>
              <a:endParaRPr lang="en-US" sz="1000" dirty="0"/>
            </a:p>
          </p:txBody>
        </p:sp>
      </p:grpSp>
      <p:cxnSp>
        <p:nvCxnSpPr>
          <p:cNvPr id="138" name="Straight Arrow Connector 137"/>
          <p:cNvCxnSpPr/>
          <p:nvPr/>
        </p:nvCxnSpPr>
        <p:spPr>
          <a:xfrm rot="10800000" flipV="1">
            <a:off x="1168400" y="4648200"/>
            <a:ext cx="203200" cy="19685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51" name="Group 150"/>
          <p:cNvGrpSpPr/>
          <p:nvPr/>
        </p:nvGrpSpPr>
        <p:grpSpPr>
          <a:xfrm>
            <a:off x="4114800" y="5182394"/>
            <a:ext cx="457994" cy="762000"/>
            <a:chOff x="4114800" y="5182394"/>
            <a:chExt cx="457994" cy="762000"/>
          </a:xfrm>
        </p:grpSpPr>
        <p:cxnSp>
          <p:nvCxnSpPr>
            <p:cNvPr id="147" name="Straight Connector 146"/>
            <p:cNvCxnSpPr/>
            <p:nvPr/>
          </p:nvCxnSpPr>
          <p:spPr>
            <a:xfrm>
              <a:off x="4114800" y="5410200"/>
              <a:ext cx="457200" cy="1588"/>
            </a:xfrm>
            <a:prstGeom prst="line">
              <a:avLst/>
            </a:prstGeom>
            <a:ln w="0">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5400000">
              <a:off x="4191000" y="5562600"/>
              <a:ext cx="762000" cy="1588"/>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sp>
          <p:nvSpPr>
            <p:cNvPr id="150" name="TextBox 5"/>
            <p:cNvSpPr txBox="1">
              <a:spLocks noChangeArrowheads="1"/>
            </p:cNvSpPr>
            <p:nvPr/>
          </p:nvSpPr>
          <p:spPr bwMode="auto">
            <a:xfrm>
              <a:off x="4157666" y="5257800"/>
              <a:ext cx="381000" cy="138499"/>
            </a:xfrm>
            <a:prstGeom prst="rect">
              <a:avLst/>
            </a:prstGeom>
            <a:noFill/>
            <a:ln w="9525">
              <a:noFill/>
              <a:miter lim="800000"/>
              <a:headEnd/>
              <a:tailEnd/>
            </a:ln>
          </p:spPr>
          <p:txBody>
            <a:bodyPr wrap="square" lIns="0" tIns="0" rIns="0" bIns="0">
              <a:spAutoFit/>
            </a:bodyPr>
            <a:lstStyle/>
            <a:p>
              <a:pPr algn="ctr"/>
              <a:r>
                <a:rPr lang="sr-Latn-CS" sz="900" dirty="0" smtClean="0">
                  <a:cs typeface="Arial" charset="0"/>
                </a:rPr>
                <a:t>100 Hz</a:t>
              </a:r>
              <a:endParaRPr lang="en-US" sz="900" baseline="-25000" dirty="0">
                <a:cs typeface="Arial" charset="0"/>
              </a:endParaRPr>
            </a:p>
          </p:txBody>
        </p:sp>
      </p:grpSp>
      <p:sp>
        <p:nvSpPr>
          <p:cNvPr id="78" name="TextBox 5"/>
          <p:cNvSpPr txBox="1">
            <a:spLocks noChangeArrowheads="1"/>
          </p:cNvSpPr>
          <p:nvPr/>
        </p:nvSpPr>
        <p:spPr bwMode="auto">
          <a:xfrm>
            <a:off x="2857488" y="3025773"/>
            <a:ext cx="914400" cy="307777"/>
          </a:xfrm>
          <a:prstGeom prst="rect">
            <a:avLst/>
          </a:prstGeom>
          <a:noFill/>
          <a:ln w="9525">
            <a:noFill/>
            <a:miter lim="800000"/>
            <a:headEnd/>
            <a:tailEnd/>
          </a:ln>
        </p:spPr>
        <p:txBody>
          <a:bodyPr wrap="square">
            <a:spAutoFit/>
          </a:bodyPr>
          <a:lstStyle/>
          <a:p>
            <a:r>
              <a:rPr lang="sr-Latn-CS" sz="1400" dirty="0" smtClean="0">
                <a:cs typeface="Arial" charset="0"/>
              </a:rPr>
              <a:t>1,65 kHz</a:t>
            </a:r>
            <a:endParaRPr lang="en-US" sz="1400" baseline="-25000" dirty="0">
              <a:cs typeface="Arial" charset="0"/>
            </a:endParaRPr>
          </a:p>
        </p:txBody>
      </p:sp>
      <p:sp>
        <p:nvSpPr>
          <p:cNvPr id="79" name="TextBox 5"/>
          <p:cNvSpPr txBox="1">
            <a:spLocks noChangeArrowheads="1"/>
          </p:cNvSpPr>
          <p:nvPr/>
        </p:nvSpPr>
        <p:spPr bwMode="auto">
          <a:xfrm>
            <a:off x="1600200" y="2895600"/>
            <a:ext cx="1524000" cy="307777"/>
          </a:xfrm>
          <a:prstGeom prst="rect">
            <a:avLst/>
          </a:prstGeom>
          <a:noFill/>
          <a:ln w="9525">
            <a:noFill/>
            <a:miter lim="800000"/>
            <a:headEnd/>
            <a:tailEnd/>
          </a:ln>
        </p:spPr>
        <p:txBody>
          <a:bodyPr wrap="square">
            <a:spAutoFit/>
          </a:bodyPr>
          <a:lstStyle/>
          <a:p>
            <a:r>
              <a:rPr lang="sr-Latn-CS" sz="1400" b="1" i="1" dirty="0" smtClean="0">
                <a:cs typeface="Arial" charset="0"/>
              </a:rPr>
              <a:t>T</a:t>
            </a:r>
            <a:r>
              <a:rPr lang="sr-Latn-CS" sz="1400" b="1" i="1" baseline="-25000" dirty="0" smtClean="0">
                <a:cs typeface="Arial" charset="0"/>
              </a:rPr>
              <a:t>PWM </a:t>
            </a:r>
            <a:r>
              <a:rPr lang="sr-Latn-CS" sz="1400" b="1" dirty="0" smtClean="0">
                <a:cs typeface="Arial" charset="0"/>
              </a:rPr>
              <a:t>=</a:t>
            </a:r>
            <a:r>
              <a:rPr lang="sr-Latn-CS" sz="800" b="1" dirty="0" smtClean="0">
                <a:cs typeface="Arial" charset="0"/>
              </a:rPr>
              <a:t> </a:t>
            </a:r>
            <a:r>
              <a:rPr lang="sr-Latn-CS" sz="1400" dirty="0" smtClean="0">
                <a:cs typeface="Arial" charset="0"/>
              </a:rPr>
              <a:t>0,6</a:t>
            </a:r>
            <a:r>
              <a:rPr lang="sr-Latn-CS" sz="1400" dirty="0" smtClean="0">
                <a:cs typeface="Arial" charset="0"/>
                <a:sym typeface="Symbol"/>
              </a:rPr>
              <a:t>m</a:t>
            </a:r>
            <a:r>
              <a:rPr lang="sr-Latn-CS" sz="1400" dirty="0" smtClean="0">
                <a:cs typeface="Arial" charset="0"/>
              </a:rPr>
              <a:t>s</a:t>
            </a:r>
            <a:r>
              <a:rPr lang="sr-Latn-CS" sz="800" b="1" dirty="0" smtClean="0">
                <a:cs typeface="Arial" charset="0"/>
              </a:rPr>
              <a:t> </a:t>
            </a:r>
            <a:r>
              <a:rPr lang="sr-Latn-CS" sz="1400" b="1" dirty="0" smtClean="0">
                <a:cs typeface="Arial" charset="0"/>
              </a:rPr>
              <a:t>=</a:t>
            </a:r>
            <a:endParaRPr lang="en-US" sz="1400" baseline="-25000" dirty="0">
              <a:cs typeface="Arial" charset="0"/>
            </a:endParaRPr>
          </a:p>
        </p:txBody>
      </p:sp>
      <p:cxnSp>
        <p:nvCxnSpPr>
          <p:cNvPr id="80" name="Straight Connector 79"/>
          <p:cNvCxnSpPr/>
          <p:nvPr/>
        </p:nvCxnSpPr>
        <p:spPr>
          <a:xfrm flipV="1">
            <a:off x="2971801" y="3057525"/>
            <a:ext cx="685799" cy="1"/>
          </a:xfrm>
          <a:prstGeom prst="line">
            <a:avLst/>
          </a:prstGeom>
          <a:ln w="12700">
            <a:solidFill>
              <a:srgbClr val="0033CC"/>
            </a:solidFill>
          </a:ln>
        </p:spPr>
        <p:style>
          <a:lnRef idx="1">
            <a:schemeClr val="accent1"/>
          </a:lnRef>
          <a:fillRef idx="0">
            <a:schemeClr val="accent1"/>
          </a:fillRef>
          <a:effectRef idx="0">
            <a:schemeClr val="accent1"/>
          </a:effectRef>
          <a:fontRef idx="minor">
            <a:schemeClr val="tx1"/>
          </a:fontRef>
        </p:style>
      </p:cxnSp>
      <p:sp>
        <p:nvSpPr>
          <p:cNvPr id="81" name="TextBox 5"/>
          <p:cNvSpPr txBox="1">
            <a:spLocks noChangeArrowheads="1"/>
          </p:cNvSpPr>
          <p:nvPr/>
        </p:nvSpPr>
        <p:spPr bwMode="auto">
          <a:xfrm>
            <a:off x="3124200" y="2811462"/>
            <a:ext cx="304800" cy="307975"/>
          </a:xfrm>
          <a:prstGeom prst="rect">
            <a:avLst/>
          </a:prstGeom>
          <a:noFill/>
          <a:ln w="9525">
            <a:noFill/>
            <a:miter lim="800000"/>
            <a:headEnd/>
            <a:tailEnd/>
          </a:ln>
        </p:spPr>
        <p:txBody>
          <a:bodyPr wrap="square">
            <a:spAutoFit/>
          </a:bodyPr>
          <a:lstStyle/>
          <a:p>
            <a:r>
              <a:rPr lang="sr-Latn-CS" sz="1400" dirty="0" smtClean="0">
                <a:cs typeface="Arial" charset="0"/>
              </a:rPr>
              <a:t>1</a:t>
            </a:r>
            <a:endParaRPr lang="en-US" sz="1400" baseline="-25000"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13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4023232"/>
            <a:ext cx="2057400" cy="304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5"/>
          <p:cNvSpPr txBox="1">
            <a:spLocks noChangeArrowheads="1"/>
          </p:cNvSpPr>
          <p:nvPr/>
        </p:nvSpPr>
        <p:spPr bwMode="auto">
          <a:xfrm>
            <a:off x="304800" y="2743200"/>
            <a:ext cx="8610600" cy="1638910"/>
          </a:xfrm>
          <a:prstGeom prst="rect">
            <a:avLst/>
          </a:prstGeom>
          <a:noFill/>
          <a:ln w="12700">
            <a:noFill/>
            <a:miter lim="800000"/>
            <a:headEnd/>
            <a:tailEnd/>
          </a:ln>
          <a:effectLst/>
        </p:spPr>
        <p:txBody>
          <a:bodyPr wrap="square">
            <a:spAutoFit/>
          </a:bodyPr>
          <a:lstStyle/>
          <a:p>
            <a:r>
              <a:rPr lang="sr-Latn-CS" sz="2000" dirty="0" smtClean="0">
                <a:solidFill>
                  <a:schemeClr val="tx2"/>
                </a:solidFill>
                <a:cs typeface="Arial" charset="0"/>
              </a:rPr>
              <a:t>Za male učestanosti nosioca </a:t>
            </a:r>
            <a:r>
              <a:rPr lang="sr-Latn-CS" sz="2000" dirty="0" smtClean="0">
                <a:solidFill>
                  <a:schemeClr val="tx2"/>
                </a:solidFill>
                <a:cs typeface="Arial" charset="0"/>
                <a:sym typeface="Symbol"/>
              </a:rPr>
              <a:t> </a:t>
            </a:r>
            <a:r>
              <a:rPr lang="sr-Latn-CS" sz="2400" b="1" i="1" dirty="0" smtClean="0">
                <a:solidFill>
                  <a:srgbClr val="C00000"/>
                </a:solidFill>
                <a:latin typeface="Times New Roman" pitchFamily="18" charset="0"/>
                <a:cs typeface="Times New Roman" pitchFamily="18" charset="0"/>
              </a:rPr>
              <a:t>m</a:t>
            </a:r>
            <a:r>
              <a:rPr lang="sr-Latn-CS" sz="2400" b="1" i="1" baseline="-25000" dirty="0" smtClean="0">
                <a:solidFill>
                  <a:srgbClr val="C00000"/>
                </a:solidFill>
                <a:latin typeface="Times New Roman" pitchFamily="18" charset="0"/>
                <a:cs typeface="Times New Roman" pitchFamily="18" charset="0"/>
              </a:rPr>
              <a:t>f  </a:t>
            </a:r>
            <a:r>
              <a:rPr lang="sr-Latn-CS" sz="2000" dirty="0" smtClean="0">
                <a:solidFill>
                  <a:srgbClr val="1F497D"/>
                </a:solidFill>
                <a:cs typeface="Arial" charset="0"/>
              </a:rPr>
              <a:t>&lt; 21</a:t>
            </a:r>
            <a:r>
              <a:rPr lang="sr-Latn-CS" sz="2000" baseline="30000" dirty="0" smtClean="0">
                <a:solidFill>
                  <a:srgbClr val="1F497D"/>
                </a:solidFill>
                <a:cs typeface="Arial" charset="0"/>
              </a:rPr>
              <a:t> * </a:t>
            </a:r>
          </a:p>
          <a:p>
            <a:pPr>
              <a:buFont typeface="Arial" pitchFamily="34" charset="0"/>
              <a:buChar char="•"/>
            </a:pPr>
            <a:r>
              <a:rPr lang="sr-Latn-CS" dirty="0" smtClean="0">
                <a:solidFill>
                  <a:srgbClr val="1F497D"/>
                </a:solidFill>
                <a:cs typeface="Arial" charset="0"/>
              </a:rPr>
              <a:t>   Poželjno je da </a:t>
            </a:r>
            <a:r>
              <a:rPr lang="sr-Latn-CS" sz="2000" b="1" i="1" dirty="0" smtClean="0">
                <a:solidFill>
                  <a:srgbClr val="C00000"/>
                </a:solidFill>
                <a:latin typeface="Times New Roman" pitchFamily="18" charset="0"/>
                <a:cs typeface="Times New Roman" pitchFamily="18" charset="0"/>
              </a:rPr>
              <a:t>m</a:t>
            </a:r>
            <a:r>
              <a:rPr lang="sr-Latn-CS" sz="2000" b="1" i="1" baseline="-25000" dirty="0" smtClean="0">
                <a:solidFill>
                  <a:srgbClr val="C00000"/>
                </a:solidFill>
                <a:latin typeface="Times New Roman" pitchFamily="18" charset="0"/>
                <a:cs typeface="Times New Roman" pitchFamily="18" charset="0"/>
              </a:rPr>
              <a:t>f </a:t>
            </a:r>
            <a:r>
              <a:rPr lang="sr-Latn-CS" dirty="0" smtClean="0">
                <a:solidFill>
                  <a:srgbClr val="1F497D"/>
                </a:solidFill>
                <a:cs typeface="Arial" charset="0"/>
              </a:rPr>
              <a:t> bude </a:t>
            </a:r>
            <a:r>
              <a:rPr lang="sr-Latn-CS" b="1" dirty="0" smtClean="0">
                <a:solidFill>
                  <a:srgbClr val="1F497D"/>
                </a:solidFill>
                <a:cs typeface="Arial" charset="0"/>
              </a:rPr>
              <a:t>neparan </a:t>
            </a:r>
            <a:r>
              <a:rPr lang="sr-Latn-CS" b="1" u="sng" dirty="0" smtClean="0">
                <a:solidFill>
                  <a:srgbClr val="1F497D"/>
                </a:solidFill>
                <a:cs typeface="Arial" charset="0"/>
              </a:rPr>
              <a:t>ce</a:t>
            </a:r>
            <a:r>
              <a:rPr lang="en-US" b="1" u="sng" dirty="0" smtClean="0">
                <a:solidFill>
                  <a:srgbClr val="1F497D"/>
                </a:solidFill>
                <a:cs typeface="Arial" charset="0"/>
              </a:rPr>
              <a:t>li</a:t>
            </a:r>
            <a:r>
              <a:rPr lang="sr-Latn-CS" b="1" u="sng" dirty="0" smtClean="0">
                <a:solidFill>
                  <a:srgbClr val="1F497D"/>
                </a:solidFill>
                <a:cs typeface="Arial" charset="0"/>
              </a:rPr>
              <a:t> broj</a:t>
            </a:r>
          </a:p>
          <a:p>
            <a:pPr>
              <a:buFont typeface="Arial" pitchFamily="34" charset="0"/>
              <a:buChar char="•"/>
            </a:pPr>
            <a:r>
              <a:rPr lang="sr-Latn-CS" dirty="0" smtClean="0">
                <a:solidFill>
                  <a:srgbClr val="1F497D"/>
                </a:solidFill>
                <a:cs typeface="Arial" charset="0"/>
              </a:rPr>
              <a:t>  Time se izbegava pojava subharmonika bliskih nultoj učestanosti</a:t>
            </a:r>
            <a:r>
              <a:rPr lang="sr-Latn-CS" baseline="30000" dirty="0" smtClean="0">
                <a:solidFill>
                  <a:srgbClr val="1F497D"/>
                </a:solidFill>
                <a:cs typeface="Arial" charset="0"/>
              </a:rPr>
              <a:t>*</a:t>
            </a:r>
          </a:p>
          <a:p>
            <a:pPr>
              <a:buFont typeface="Arial" pitchFamily="34" charset="0"/>
              <a:buChar char="•"/>
            </a:pPr>
            <a:r>
              <a:rPr lang="sr-Latn-CS" b="1" i="1" dirty="0" smtClean="0">
                <a:solidFill>
                  <a:schemeClr val="tx2"/>
                </a:solidFill>
                <a:cs typeface="Arial" charset="0"/>
              </a:rPr>
              <a:t>  f</a:t>
            </a:r>
            <a:r>
              <a:rPr lang="sr-Latn-CS" b="1" i="1" baseline="-25000" dirty="0" smtClean="0">
                <a:solidFill>
                  <a:schemeClr val="tx2"/>
                </a:solidFill>
                <a:cs typeface="Arial" charset="0"/>
              </a:rPr>
              <a:t>PWM  </a:t>
            </a:r>
            <a:r>
              <a:rPr lang="sr-Latn-CS" dirty="0" smtClean="0">
                <a:solidFill>
                  <a:srgbClr val="1F497D"/>
                </a:solidFill>
                <a:cs typeface="Arial" charset="0"/>
              </a:rPr>
              <a:t>mora da se menja sinhrono sa promenom </a:t>
            </a:r>
            <a:r>
              <a:rPr lang="sr-Latn-CS" b="1" i="1" dirty="0" smtClean="0">
                <a:solidFill>
                  <a:schemeClr val="tx2"/>
                </a:solidFill>
                <a:cs typeface="Arial" charset="0"/>
              </a:rPr>
              <a:t>f</a:t>
            </a:r>
            <a:r>
              <a:rPr lang="sr-Latn-CS" b="1" i="1" baseline="-25000" dirty="0" smtClean="0">
                <a:solidFill>
                  <a:schemeClr val="tx2"/>
                </a:solidFill>
                <a:cs typeface="Arial" charset="0"/>
              </a:rPr>
              <a:t>sin </a:t>
            </a:r>
            <a:endParaRPr lang="sr-Latn-CS" dirty="0" smtClean="0">
              <a:solidFill>
                <a:srgbClr val="1F497D"/>
              </a:solidFill>
              <a:cs typeface="Arial" charset="0"/>
            </a:endParaRPr>
          </a:p>
          <a:p>
            <a:pPr>
              <a:spcBef>
                <a:spcPts val="300"/>
              </a:spcBef>
              <a:buFont typeface="Arial" pitchFamily="34" charset="0"/>
              <a:buChar char="•"/>
            </a:pPr>
            <a:r>
              <a:rPr lang="sr-Latn-CS" dirty="0" smtClean="0">
                <a:solidFill>
                  <a:srgbClr val="1F497D"/>
                </a:solidFill>
                <a:cs typeface="Arial" charset="0"/>
              </a:rPr>
              <a:t>  Odatle naziv </a:t>
            </a:r>
            <a:r>
              <a:rPr lang="sr-Latn-CS" b="1" dirty="0" smtClean="0">
                <a:solidFill>
                  <a:srgbClr val="1F497D"/>
                </a:solidFill>
                <a:cs typeface="Arial" charset="0"/>
              </a:rPr>
              <a:t>SINHRONI PWM</a:t>
            </a:r>
            <a:r>
              <a:rPr lang="sr-Latn-CS" dirty="0" smtClean="0">
                <a:solidFill>
                  <a:srgbClr val="1F497D"/>
                </a:solidFill>
                <a:cs typeface="Arial" charset="0"/>
              </a:rPr>
              <a:t>.</a:t>
            </a:r>
          </a:p>
        </p:txBody>
      </p:sp>
      <p:sp>
        <p:nvSpPr>
          <p:cNvPr id="43010" name="Slide Number Placeholder 5"/>
          <p:cNvSpPr>
            <a:spLocks noGrp="1"/>
          </p:cNvSpPr>
          <p:nvPr>
            <p:ph type="sldNum" sz="quarter" idx="12"/>
          </p:nvPr>
        </p:nvSpPr>
        <p:spPr>
          <a:noFill/>
        </p:spPr>
        <p:txBody>
          <a:bodyPr/>
          <a:lstStyle/>
          <a:p>
            <a:fld id="{370A49AA-6DE6-4100-A6A8-44E61F127A2A}" type="slidenum">
              <a:rPr lang="en-US" smtClean="0"/>
              <a:pPr/>
              <a:t>43</a:t>
            </a:fld>
            <a:endParaRPr lang="en-US" dirty="0" smtClean="0"/>
          </a:p>
        </p:txBody>
      </p:sp>
      <p:sp>
        <p:nvSpPr>
          <p:cNvPr id="43012" name="Rectangle 6"/>
          <p:cNvSpPr>
            <a:spLocks noGrp="1" noChangeArrowheads="1"/>
          </p:cNvSpPr>
          <p:nvPr>
            <p:ph type="title"/>
          </p:nvPr>
        </p:nvSpPr>
        <p:spPr>
          <a:xfrm>
            <a:off x="611188" y="0"/>
            <a:ext cx="7772400" cy="1143000"/>
          </a:xfrm>
          <a:noFill/>
        </p:spPr>
        <p:txBody>
          <a:bodyPr/>
          <a:lstStyle/>
          <a:p>
            <a:r>
              <a:rPr lang="sr-Latn-CS" dirty="0" smtClean="0">
                <a:solidFill>
                  <a:srgbClr val="356897"/>
                </a:solidFill>
              </a:rPr>
              <a:t>Sinhroni i asinhroni PWM</a:t>
            </a:r>
            <a:endParaRPr lang="en-US" dirty="0" smtClean="0">
              <a:solidFill>
                <a:srgbClr val="356897"/>
              </a:solidFill>
            </a:endParaRPr>
          </a:p>
        </p:txBody>
      </p:sp>
      <p:sp>
        <p:nvSpPr>
          <p:cNvPr id="51" name="TextBox 5"/>
          <p:cNvSpPr txBox="1">
            <a:spLocks noChangeArrowheads="1"/>
          </p:cNvSpPr>
          <p:nvPr/>
        </p:nvSpPr>
        <p:spPr bwMode="auto">
          <a:xfrm>
            <a:off x="304800" y="1143000"/>
            <a:ext cx="8610600" cy="1015663"/>
          </a:xfrm>
          <a:prstGeom prst="rect">
            <a:avLst/>
          </a:prstGeom>
          <a:noFill/>
          <a:ln w="12700">
            <a:noFill/>
            <a:miter lim="800000"/>
            <a:headEnd/>
            <a:tailEnd/>
          </a:ln>
          <a:effectLst/>
        </p:spPr>
        <p:txBody>
          <a:bodyPr wrap="square">
            <a:spAutoFit/>
          </a:bodyPr>
          <a:lstStyle/>
          <a:p>
            <a:r>
              <a:rPr lang="sr-Latn-CS" sz="2000" dirty="0" smtClean="0">
                <a:solidFill>
                  <a:schemeClr val="tx2"/>
                </a:solidFill>
                <a:cs typeface="Arial" charset="0"/>
              </a:rPr>
              <a:t>Dve karakteristične učestanosti:</a:t>
            </a:r>
          </a:p>
          <a:p>
            <a:pPr>
              <a:buFont typeface="Arial" pitchFamily="34" charset="0"/>
              <a:buChar char="•"/>
            </a:pPr>
            <a:r>
              <a:rPr lang="sr-Latn-CS" dirty="0" smtClean="0">
                <a:solidFill>
                  <a:schemeClr val="tx2"/>
                </a:solidFill>
                <a:cs typeface="Arial" charset="0"/>
              </a:rPr>
              <a:t>  Učestanost nosioca PWM </a:t>
            </a:r>
            <a:r>
              <a:rPr lang="sr-Latn-CS" b="1" i="1" dirty="0" smtClean="0">
                <a:solidFill>
                  <a:schemeClr val="tx2"/>
                </a:solidFill>
                <a:cs typeface="Arial" charset="0"/>
              </a:rPr>
              <a:t>- </a:t>
            </a:r>
            <a:r>
              <a:rPr lang="sr-Latn-CS" sz="2000" b="1" i="1" dirty="0" smtClean="0">
                <a:solidFill>
                  <a:schemeClr val="tx2"/>
                </a:solidFill>
                <a:cs typeface="Arial" charset="0"/>
              </a:rPr>
              <a:t>f</a:t>
            </a:r>
            <a:r>
              <a:rPr lang="sr-Latn-CS" sz="2000" b="1" i="1" baseline="-25000" dirty="0" smtClean="0">
                <a:solidFill>
                  <a:schemeClr val="tx2"/>
                </a:solidFill>
                <a:cs typeface="Arial" charset="0"/>
              </a:rPr>
              <a:t>PWM</a:t>
            </a:r>
            <a:r>
              <a:rPr lang="sr-Latn-CS" b="1" i="1" baseline="-25000" dirty="0" smtClean="0">
                <a:solidFill>
                  <a:schemeClr val="tx2"/>
                </a:solidFill>
                <a:cs typeface="Arial" charset="0"/>
              </a:rPr>
              <a:t>   </a:t>
            </a:r>
            <a:r>
              <a:rPr lang="sr-Latn-CS" sz="1600" dirty="0" smtClean="0">
                <a:solidFill>
                  <a:srgbClr val="00B0F0"/>
                </a:solidFill>
                <a:cs typeface="Arial" charset="0"/>
              </a:rPr>
              <a:t>(</a:t>
            </a:r>
            <a:r>
              <a:rPr lang="sr-Latn-CS" sz="1600" b="1" dirty="0" smtClean="0">
                <a:solidFill>
                  <a:srgbClr val="00B0F0"/>
                </a:solidFill>
                <a:cs typeface="Arial" charset="0"/>
              </a:rPr>
              <a:t>= </a:t>
            </a:r>
            <a:r>
              <a:rPr lang="sr-Latn-CS" sz="1600" dirty="0" smtClean="0">
                <a:solidFill>
                  <a:srgbClr val="00B0F0"/>
                </a:solidFill>
                <a:cs typeface="Arial" charset="0"/>
              </a:rPr>
              <a:t>1,65 kHz u primeru)</a:t>
            </a:r>
          </a:p>
          <a:p>
            <a:pPr>
              <a:buFont typeface="Arial" pitchFamily="34" charset="0"/>
              <a:buChar char="•"/>
            </a:pPr>
            <a:r>
              <a:rPr lang="sr-Latn-CS" baseline="-25000" dirty="0" smtClean="0">
                <a:solidFill>
                  <a:schemeClr val="tx2"/>
                </a:solidFill>
                <a:cs typeface="Arial" charset="0"/>
              </a:rPr>
              <a:t>   </a:t>
            </a:r>
            <a:r>
              <a:rPr lang="sr-Latn-CS" dirty="0" smtClean="0">
                <a:solidFill>
                  <a:schemeClr val="tx2"/>
                </a:solidFill>
                <a:cs typeface="Arial" charset="0"/>
              </a:rPr>
              <a:t>Učestanost signala koji se generiše  </a:t>
            </a:r>
            <a:r>
              <a:rPr lang="sr-Latn-CS" b="1" i="1" dirty="0" smtClean="0">
                <a:solidFill>
                  <a:schemeClr val="tx2"/>
                </a:solidFill>
                <a:cs typeface="Arial" charset="0"/>
              </a:rPr>
              <a:t>- </a:t>
            </a:r>
            <a:r>
              <a:rPr lang="sr-Latn-CS" sz="2000" b="1" i="1" dirty="0" smtClean="0">
                <a:solidFill>
                  <a:schemeClr val="tx2"/>
                </a:solidFill>
                <a:cs typeface="Arial" charset="0"/>
              </a:rPr>
              <a:t>f</a:t>
            </a:r>
            <a:r>
              <a:rPr lang="sr-Latn-CS" sz="2000" b="1" i="1" baseline="-25000" dirty="0" smtClean="0">
                <a:solidFill>
                  <a:schemeClr val="tx2"/>
                </a:solidFill>
                <a:cs typeface="Arial" charset="0"/>
              </a:rPr>
              <a:t>sin  </a:t>
            </a:r>
            <a:r>
              <a:rPr lang="sr-Latn-CS" b="1" i="1" baseline="-25000" dirty="0" smtClean="0">
                <a:solidFill>
                  <a:schemeClr val="tx2"/>
                </a:solidFill>
                <a:cs typeface="Arial" charset="0"/>
              </a:rPr>
              <a:t> </a:t>
            </a:r>
            <a:r>
              <a:rPr lang="sr-Latn-CS" sz="1600" dirty="0" smtClean="0">
                <a:solidFill>
                  <a:srgbClr val="00B0F0"/>
                </a:solidFill>
                <a:cs typeface="Arial" charset="0"/>
              </a:rPr>
              <a:t>(</a:t>
            </a:r>
            <a:r>
              <a:rPr lang="sr-Latn-CS" sz="1600" b="1" dirty="0" smtClean="0">
                <a:solidFill>
                  <a:srgbClr val="00B0F0"/>
                </a:solidFill>
                <a:cs typeface="Arial" charset="0"/>
              </a:rPr>
              <a:t>= </a:t>
            </a:r>
            <a:r>
              <a:rPr lang="sr-Latn-CS" sz="1600" dirty="0" smtClean="0">
                <a:solidFill>
                  <a:srgbClr val="00B0F0"/>
                </a:solidFill>
                <a:cs typeface="Arial" charset="0"/>
              </a:rPr>
              <a:t>50 Hz u primeru)</a:t>
            </a:r>
            <a:endParaRPr lang="en-US" sz="1600" dirty="0" smtClean="0">
              <a:solidFill>
                <a:srgbClr val="00B0F0"/>
              </a:solidFill>
              <a:cs typeface="Arial" charset="0"/>
            </a:endParaRPr>
          </a:p>
        </p:txBody>
      </p:sp>
      <p:sp>
        <p:nvSpPr>
          <p:cNvPr id="68" name="TextBox 5"/>
          <p:cNvSpPr txBox="1">
            <a:spLocks noChangeArrowheads="1"/>
          </p:cNvSpPr>
          <p:nvPr/>
        </p:nvSpPr>
        <p:spPr bwMode="auto">
          <a:xfrm>
            <a:off x="304800" y="2209800"/>
            <a:ext cx="8610600" cy="461665"/>
          </a:xfrm>
          <a:prstGeom prst="rect">
            <a:avLst/>
          </a:prstGeom>
          <a:noFill/>
          <a:ln w="12700">
            <a:noFill/>
            <a:miter lim="800000"/>
            <a:headEnd/>
            <a:tailEnd/>
          </a:ln>
          <a:effectLst/>
        </p:spPr>
        <p:txBody>
          <a:bodyPr wrap="square">
            <a:spAutoFit/>
          </a:bodyPr>
          <a:lstStyle/>
          <a:p>
            <a:r>
              <a:rPr lang="sr-Latn-CS" sz="2000" dirty="0" smtClean="0">
                <a:solidFill>
                  <a:schemeClr val="tx2"/>
                </a:solidFill>
                <a:cs typeface="Arial" charset="0"/>
              </a:rPr>
              <a:t>Odnos ovih učestanosti </a:t>
            </a:r>
            <a:r>
              <a:rPr lang="sr-Latn-CS" sz="2000" b="1" i="1" dirty="0" smtClean="0">
                <a:solidFill>
                  <a:schemeClr val="tx2"/>
                </a:solidFill>
                <a:cs typeface="Arial" charset="0"/>
              </a:rPr>
              <a:t>f</a:t>
            </a:r>
            <a:r>
              <a:rPr lang="sr-Latn-CS" sz="2000" b="1" i="1" baseline="-25000" dirty="0" smtClean="0">
                <a:solidFill>
                  <a:schemeClr val="tx2"/>
                </a:solidFill>
                <a:cs typeface="Arial" charset="0"/>
              </a:rPr>
              <a:t>PWM </a:t>
            </a:r>
            <a:r>
              <a:rPr lang="sr-Latn-CS" sz="2000" b="1" i="1" dirty="0" smtClean="0">
                <a:solidFill>
                  <a:schemeClr val="tx2"/>
                </a:solidFill>
                <a:cs typeface="Arial" charset="0"/>
              </a:rPr>
              <a:t>/f</a:t>
            </a:r>
            <a:r>
              <a:rPr lang="sr-Latn-CS" sz="2000" b="1" i="1" baseline="-25000" dirty="0" smtClean="0">
                <a:solidFill>
                  <a:schemeClr val="tx2"/>
                </a:solidFill>
                <a:cs typeface="Arial" charset="0"/>
              </a:rPr>
              <a:t>sin </a:t>
            </a:r>
            <a:r>
              <a:rPr lang="sr-Latn-CS" sz="2000" b="1" i="1" dirty="0" smtClean="0">
                <a:solidFill>
                  <a:schemeClr val="tx2"/>
                </a:solidFill>
                <a:cs typeface="Arial" charset="0"/>
              </a:rPr>
              <a:t> </a:t>
            </a:r>
            <a:r>
              <a:rPr lang="sr-Latn-CS" sz="2000" dirty="0" smtClean="0">
                <a:solidFill>
                  <a:srgbClr val="C00000"/>
                </a:solidFill>
                <a:cs typeface="Arial" charset="0"/>
                <a:sym typeface="Symbol"/>
              </a:rPr>
              <a:t></a:t>
            </a:r>
            <a:r>
              <a:rPr lang="sr-Latn-CS" sz="2000" dirty="0" smtClean="0">
                <a:solidFill>
                  <a:schemeClr val="tx2"/>
                </a:solidFill>
                <a:cs typeface="Arial" charset="0"/>
                <a:sym typeface="Symbol"/>
              </a:rPr>
              <a:t> </a:t>
            </a:r>
            <a:r>
              <a:rPr lang="sr-Latn-CS" sz="2400" b="1" i="1" dirty="0" smtClean="0">
                <a:solidFill>
                  <a:srgbClr val="C00000"/>
                </a:solidFill>
                <a:latin typeface="Times New Roman" pitchFamily="18" charset="0"/>
                <a:cs typeface="Times New Roman" pitchFamily="18" charset="0"/>
              </a:rPr>
              <a:t>m</a:t>
            </a:r>
            <a:r>
              <a:rPr lang="sr-Latn-CS" sz="2400" b="1" i="1" baseline="-25000" dirty="0" smtClean="0">
                <a:solidFill>
                  <a:srgbClr val="C00000"/>
                </a:solidFill>
                <a:latin typeface="Times New Roman" pitchFamily="18" charset="0"/>
                <a:cs typeface="Times New Roman" pitchFamily="18" charset="0"/>
              </a:rPr>
              <a:t>f  </a:t>
            </a:r>
            <a:r>
              <a:rPr lang="sr-Latn-CS" sz="1600" dirty="0" smtClean="0">
                <a:solidFill>
                  <a:srgbClr val="00B0F0"/>
                </a:solidFill>
                <a:cs typeface="Arial" charset="0"/>
              </a:rPr>
              <a:t>(</a:t>
            </a:r>
            <a:r>
              <a:rPr lang="sr-Latn-CS" sz="1600" b="1" dirty="0" smtClean="0">
                <a:solidFill>
                  <a:srgbClr val="00B0F0"/>
                </a:solidFill>
                <a:cs typeface="Arial" charset="0"/>
                <a:sym typeface="Symbol"/>
              </a:rPr>
              <a:t> </a:t>
            </a:r>
            <a:r>
              <a:rPr lang="sr-Latn-CS" sz="1600" dirty="0" smtClean="0">
                <a:solidFill>
                  <a:srgbClr val="00B0F0"/>
                </a:solidFill>
                <a:cs typeface="Arial" charset="0"/>
                <a:sym typeface="Symbol"/>
              </a:rPr>
              <a:t>33</a:t>
            </a:r>
            <a:r>
              <a:rPr lang="sr-Latn-CS" sz="1600" dirty="0" smtClean="0">
                <a:solidFill>
                  <a:srgbClr val="00B0F0"/>
                </a:solidFill>
                <a:cs typeface="Arial" charset="0"/>
              </a:rPr>
              <a:t> u primeru)</a:t>
            </a:r>
            <a:r>
              <a:rPr lang="sr-Latn-CS" sz="1600" b="1" i="1" baseline="-25000" dirty="0" smtClean="0">
                <a:solidFill>
                  <a:srgbClr val="00B0F0"/>
                </a:solidFill>
                <a:latin typeface="Times New Roman" pitchFamily="18" charset="0"/>
                <a:cs typeface="Times New Roman" pitchFamily="18" charset="0"/>
              </a:rPr>
              <a:t> </a:t>
            </a:r>
            <a:endParaRPr lang="sr-Latn-CS" sz="1600" dirty="0" smtClean="0">
              <a:solidFill>
                <a:srgbClr val="00B0F0"/>
              </a:solidFill>
              <a:cs typeface="Arial" charset="0"/>
            </a:endParaRPr>
          </a:p>
        </p:txBody>
      </p:sp>
      <p:sp>
        <p:nvSpPr>
          <p:cNvPr id="73" name="TextBox 72"/>
          <p:cNvSpPr txBox="1"/>
          <p:nvPr/>
        </p:nvSpPr>
        <p:spPr>
          <a:xfrm>
            <a:off x="0" y="6611779"/>
            <a:ext cx="5181600" cy="246221"/>
          </a:xfrm>
          <a:prstGeom prst="rect">
            <a:avLst/>
          </a:prstGeom>
          <a:noFill/>
          <a:ln w="19050">
            <a:noFill/>
          </a:ln>
        </p:spPr>
        <p:txBody>
          <a:bodyPr wrap="square" rtlCol="0">
            <a:spAutoFit/>
          </a:bodyPr>
          <a:lstStyle/>
          <a:p>
            <a:r>
              <a:rPr lang="sr-Latn-CS" sz="1000" dirty="0" smtClean="0">
                <a:solidFill>
                  <a:schemeClr val="tx1"/>
                </a:solidFill>
                <a:latin typeface="Arial" pitchFamily="34" charset="0"/>
                <a:cs typeface="Arial" pitchFamily="34" charset="0"/>
              </a:rPr>
              <a:t>* Mohan et all, “Power Electronics, Converters, Applications and Designe”, pog. 8</a:t>
            </a:r>
            <a:endParaRPr lang="en-US" sz="1000" dirty="0">
              <a:solidFill>
                <a:schemeClr val="tx1"/>
              </a:solidFill>
              <a:latin typeface="Arial" pitchFamily="34" charset="0"/>
              <a:cs typeface="Arial" pitchFamily="34" charset="0"/>
            </a:endParaRPr>
          </a:p>
        </p:txBody>
      </p:sp>
      <p:sp>
        <p:nvSpPr>
          <p:cNvPr id="10" name="Rectangle 9"/>
          <p:cNvSpPr/>
          <p:nvPr/>
        </p:nvSpPr>
        <p:spPr>
          <a:xfrm>
            <a:off x="586548" y="5806568"/>
            <a:ext cx="2209800" cy="304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5"/>
          <p:cNvSpPr txBox="1">
            <a:spLocks noChangeArrowheads="1"/>
          </p:cNvSpPr>
          <p:nvPr/>
        </p:nvSpPr>
        <p:spPr bwMode="auto">
          <a:xfrm>
            <a:off x="304800" y="4495800"/>
            <a:ext cx="8610600" cy="1992853"/>
          </a:xfrm>
          <a:prstGeom prst="rect">
            <a:avLst/>
          </a:prstGeom>
          <a:noFill/>
          <a:ln w="12700">
            <a:noFill/>
            <a:miter lim="800000"/>
            <a:headEnd/>
            <a:tailEnd/>
          </a:ln>
          <a:effectLst/>
        </p:spPr>
        <p:txBody>
          <a:bodyPr wrap="square">
            <a:spAutoFit/>
          </a:bodyPr>
          <a:lstStyle/>
          <a:p>
            <a:r>
              <a:rPr lang="sr-Latn-CS" sz="2000" dirty="0" smtClean="0">
                <a:solidFill>
                  <a:schemeClr val="tx2"/>
                </a:solidFill>
                <a:cs typeface="Arial" charset="0"/>
              </a:rPr>
              <a:t>Za velike učestanosti nosioca </a:t>
            </a:r>
            <a:r>
              <a:rPr lang="sr-Latn-CS" sz="2000" dirty="0" smtClean="0">
                <a:solidFill>
                  <a:schemeClr val="tx2"/>
                </a:solidFill>
                <a:cs typeface="Arial" charset="0"/>
                <a:sym typeface="Symbol"/>
              </a:rPr>
              <a:t> </a:t>
            </a:r>
            <a:r>
              <a:rPr lang="sr-Latn-CS" sz="2400" b="1" i="1" dirty="0" smtClean="0">
                <a:solidFill>
                  <a:srgbClr val="C00000"/>
                </a:solidFill>
                <a:latin typeface="Times New Roman" pitchFamily="18" charset="0"/>
                <a:cs typeface="Times New Roman" pitchFamily="18" charset="0"/>
              </a:rPr>
              <a:t>m</a:t>
            </a:r>
            <a:r>
              <a:rPr lang="sr-Latn-CS" sz="2400" b="1" i="1" baseline="-25000" dirty="0" smtClean="0">
                <a:solidFill>
                  <a:srgbClr val="C00000"/>
                </a:solidFill>
                <a:latin typeface="Times New Roman" pitchFamily="18" charset="0"/>
                <a:cs typeface="Times New Roman" pitchFamily="18" charset="0"/>
              </a:rPr>
              <a:t>f  </a:t>
            </a:r>
            <a:r>
              <a:rPr lang="sr-Latn-CS" sz="2000" dirty="0" smtClean="0">
                <a:solidFill>
                  <a:srgbClr val="1F497D"/>
                </a:solidFill>
                <a:cs typeface="Arial" charset="0"/>
              </a:rPr>
              <a:t>&gt; 21</a:t>
            </a:r>
          </a:p>
          <a:p>
            <a:pPr>
              <a:buFont typeface="Arial" pitchFamily="34" charset="0"/>
              <a:buChar char="•"/>
            </a:pPr>
            <a:r>
              <a:rPr lang="sr-Latn-CS" sz="2000" dirty="0" smtClean="0">
                <a:solidFill>
                  <a:srgbClr val="1F497D"/>
                </a:solidFill>
                <a:cs typeface="Arial" charset="0"/>
              </a:rPr>
              <a:t> </a:t>
            </a:r>
            <a:r>
              <a:rPr lang="sr-Latn-CS" dirty="0" smtClean="0">
                <a:solidFill>
                  <a:srgbClr val="1F497D"/>
                </a:solidFill>
                <a:cs typeface="Arial" charset="0"/>
              </a:rPr>
              <a:t>Subharmonici sve manje značajni sa porastom</a:t>
            </a:r>
            <a:r>
              <a:rPr lang="sr-Latn-CS" sz="2000" dirty="0" smtClean="0">
                <a:solidFill>
                  <a:srgbClr val="1F497D"/>
                </a:solidFill>
                <a:cs typeface="Arial" charset="0"/>
              </a:rPr>
              <a:t> </a:t>
            </a:r>
            <a:r>
              <a:rPr lang="sr-Latn-CS" sz="2000" b="1" i="1" dirty="0" smtClean="0">
                <a:solidFill>
                  <a:srgbClr val="C00000"/>
                </a:solidFill>
                <a:latin typeface="Times New Roman" pitchFamily="18" charset="0"/>
                <a:cs typeface="Times New Roman" pitchFamily="18" charset="0"/>
              </a:rPr>
              <a:t>m</a:t>
            </a:r>
            <a:r>
              <a:rPr lang="sr-Latn-CS" sz="2000" b="1" i="1" baseline="-25000" dirty="0" smtClean="0">
                <a:solidFill>
                  <a:srgbClr val="C00000"/>
                </a:solidFill>
                <a:latin typeface="Times New Roman" pitchFamily="18" charset="0"/>
                <a:cs typeface="Times New Roman" pitchFamily="18" charset="0"/>
              </a:rPr>
              <a:t>f</a:t>
            </a:r>
          </a:p>
          <a:p>
            <a:pPr>
              <a:buFont typeface="Arial" pitchFamily="34" charset="0"/>
              <a:buChar char="•"/>
            </a:pPr>
            <a:r>
              <a:rPr lang="sr-Latn-CS" b="1" i="1" dirty="0" smtClean="0">
                <a:solidFill>
                  <a:schemeClr val="tx2"/>
                </a:solidFill>
                <a:cs typeface="Arial" charset="0"/>
              </a:rPr>
              <a:t> f</a:t>
            </a:r>
            <a:r>
              <a:rPr lang="sr-Latn-CS" b="1" i="1" baseline="-25000" dirty="0" smtClean="0">
                <a:solidFill>
                  <a:schemeClr val="tx2"/>
                </a:solidFill>
                <a:cs typeface="Arial" charset="0"/>
              </a:rPr>
              <a:t>PWM  </a:t>
            </a:r>
            <a:r>
              <a:rPr lang="sr-Latn-CS" dirty="0" smtClean="0">
                <a:solidFill>
                  <a:srgbClr val="1F497D"/>
                </a:solidFill>
                <a:cs typeface="Arial" charset="0"/>
              </a:rPr>
              <a:t>može biti </a:t>
            </a:r>
            <a:r>
              <a:rPr lang="sr-Latn-CS" b="1" dirty="0" smtClean="0">
                <a:solidFill>
                  <a:srgbClr val="1F497D"/>
                </a:solidFill>
                <a:cs typeface="Arial" charset="0"/>
              </a:rPr>
              <a:t>konstanta</a:t>
            </a:r>
            <a:r>
              <a:rPr lang="sr-Latn-CS" dirty="0" smtClean="0">
                <a:solidFill>
                  <a:srgbClr val="1F497D"/>
                </a:solidFill>
                <a:cs typeface="Arial" charset="0"/>
              </a:rPr>
              <a:t> nezavisna od </a:t>
            </a:r>
            <a:r>
              <a:rPr lang="sr-Latn-CS" b="1" i="1" dirty="0" smtClean="0">
                <a:solidFill>
                  <a:schemeClr val="tx2"/>
                </a:solidFill>
                <a:cs typeface="Arial" charset="0"/>
              </a:rPr>
              <a:t>f</a:t>
            </a:r>
            <a:r>
              <a:rPr lang="sr-Latn-CS" b="1" i="1" baseline="-25000" dirty="0" smtClean="0">
                <a:solidFill>
                  <a:schemeClr val="tx2"/>
                </a:solidFill>
                <a:cs typeface="Arial" charset="0"/>
              </a:rPr>
              <a:t>sin</a:t>
            </a:r>
          </a:p>
          <a:p>
            <a:pPr>
              <a:spcBef>
                <a:spcPts val="300"/>
              </a:spcBef>
              <a:buFont typeface="Arial" pitchFamily="34" charset="0"/>
              <a:buChar char="•"/>
            </a:pPr>
            <a:r>
              <a:rPr lang="sr-Latn-CS" dirty="0" smtClean="0">
                <a:solidFill>
                  <a:srgbClr val="1F497D"/>
                </a:solidFill>
                <a:cs typeface="Arial" charset="0"/>
              </a:rPr>
              <a:t>  Puno jednostvnija praktična realizacija</a:t>
            </a:r>
          </a:p>
          <a:p>
            <a:pPr>
              <a:spcBef>
                <a:spcPts val="300"/>
              </a:spcBef>
              <a:buFont typeface="Arial" pitchFamily="34" charset="0"/>
              <a:buChar char="•"/>
            </a:pPr>
            <a:r>
              <a:rPr lang="sr-Latn-CS" dirty="0" smtClean="0">
                <a:solidFill>
                  <a:srgbClr val="1F497D"/>
                </a:solidFill>
                <a:cs typeface="Arial" charset="0"/>
              </a:rPr>
              <a:t>  A</a:t>
            </a:r>
            <a:r>
              <a:rPr lang="sr-Latn-CS" b="1" dirty="0" smtClean="0">
                <a:solidFill>
                  <a:srgbClr val="1F497D"/>
                </a:solidFill>
                <a:cs typeface="Arial" charset="0"/>
              </a:rPr>
              <a:t>SINHRONI PWM</a:t>
            </a:r>
          </a:p>
          <a:p>
            <a:pPr>
              <a:spcBef>
                <a:spcPts val="300"/>
              </a:spcBef>
              <a:buFont typeface="Arial" pitchFamily="34" charset="0"/>
              <a:buChar char="•"/>
            </a:pPr>
            <a:r>
              <a:rPr lang="sr-Latn-CS" dirty="0" smtClean="0">
                <a:solidFill>
                  <a:srgbClr val="1F497D"/>
                </a:solidFill>
                <a:cs typeface="Arial" charset="0"/>
              </a:rPr>
              <a:t>  Za primene sa overmodulacijom (m</a:t>
            </a:r>
            <a:r>
              <a:rPr lang="sr-Latn-CS" baseline="-25000" dirty="0" smtClean="0">
                <a:solidFill>
                  <a:srgbClr val="1F497D"/>
                </a:solidFill>
                <a:cs typeface="Arial" charset="0"/>
              </a:rPr>
              <a:t>a</a:t>
            </a:r>
            <a:r>
              <a:rPr lang="sr-Latn-CS" dirty="0" smtClean="0">
                <a:solidFill>
                  <a:srgbClr val="1F497D"/>
                </a:solidFill>
                <a:cs typeface="Arial" charset="0"/>
              </a:rPr>
              <a:t> &gt; 1), preporučuje se sinhroni PWM</a:t>
            </a:r>
            <a:r>
              <a:rPr lang="sr-Latn-CS" baseline="30000" dirty="0" smtClean="0">
                <a:solidFill>
                  <a:srgbClr val="1F497D"/>
                </a:solidFill>
                <a:cs typeface="Arial" charset="0"/>
              </a:rPr>
              <a:t> *</a:t>
            </a:r>
            <a:endParaRPr lang="sr-Latn-CS" b="1" baseline="30000" dirty="0" smtClean="0">
              <a:solidFill>
                <a:srgbClr val="1F497D"/>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0" grpId="0"/>
      <p:bldP spid="68" grpId="0"/>
      <p:bldP spid="73" grpId="0"/>
      <p:bldP spid="10" grpId="0" animBg="1"/>
      <p:bldP spid="7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sr-Latn-CS" dirty="0" smtClean="0">
                <a:solidFill>
                  <a:srgbClr val="356897"/>
                </a:solidFill>
              </a:rPr>
              <a:t>Generisanje sinusne promene PWM</a:t>
            </a:r>
            <a:endParaRPr lang="en-US" dirty="0">
              <a:solidFill>
                <a:srgbClr val="356897"/>
              </a:solidFill>
            </a:endParaRPr>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44</a:t>
            </a:fld>
            <a:endParaRPr lang="en-US"/>
          </a:p>
        </p:txBody>
      </p:sp>
      <p:pic>
        <p:nvPicPr>
          <p:cNvPr id="472066" name="Picture 2"/>
          <p:cNvPicPr>
            <a:picLocks noChangeAspect="1" noChangeArrowheads="1"/>
          </p:cNvPicPr>
          <p:nvPr/>
        </p:nvPicPr>
        <p:blipFill>
          <a:blip r:embed="rId3" cstate="print"/>
          <a:srcRect/>
          <a:stretch>
            <a:fillRect/>
          </a:stretch>
        </p:blipFill>
        <p:spPr bwMode="auto">
          <a:xfrm>
            <a:off x="733425" y="1524000"/>
            <a:ext cx="6886575" cy="2733675"/>
          </a:xfrm>
          <a:prstGeom prst="rect">
            <a:avLst/>
          </a:prstGeom>
          <a:noFill/>
          <a:ln w="9525">
            <a:noFill/>
            <a:miter lim="800000"/>
            <a:headEnd/>
            <a:tailEnd/>
          </a:ln>
          <a:effectLst/>
        </p:spPr>
      </p:pic>
      <p:sp>
        <p:nvSpPr>
          <p:cNvPr id="6" name="TextBox 5"/>
          <p:cNvSpPr txBox="1"/>
          <p:nvPr/>
        </p:nvSpPr>
        <p:spPr>
          <a:xfrm>
            <a:off x="762000" y="4419600"/>
            <a:ext cx="1401346" cy="369332"/>
          </a:xfrm>
          <a:prstGeom prst="rect">
            <a:avLst/>
          </a:prstGeom>
          <a:noFill/>
        </p:spPr>
        <p:txBody>
          <a:bodyPr wrap="none" rtlCol="0">
            <a:spAutoFit/>
          </a:bodyPr>
          <a:lstStyle/>
          <a:p>
            <a:r>
              <a:rPr lang="sr-Latn-CS" b="1" i="1" dirty="0" smtClean="0"/>
              <a:t>T</a:t>
            </a:r>
            <a:r>
              <a:rPr lang="sr-Latn-CS" b="1" i="1" baseline="-25000" dirty="0" smtClean="0"/>
              <a:t>PWM</a:t>
            </a:r>
            <a:r>
              <a:rPr lang="sr-Latn-CS" dirty="0" smtClean="0"/>
              <a:t> = 255</a:t>
            </a:r>
            <a:endParaRPr lang="en-US" dirty="0"/>
          </a:p>
        </p:txBody>
      </p:sp>
      <p:cxnSp>
        <p:nvCxnSpPr>
          <p:cNvPr id="8" name="Straight Connector 7"/>
          <p:cNvCxnSpPr/>
          <p:nvPr/>
        </p:nvCxnSpPr>
        <p:spPr>
          <a:xfrm>
            <a:off x="762000" y="6096000"/>
            <a:ext cx="7391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66700" y="5676900"/>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943894" y="56761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90600" y="6096000"/>
            <a:ext cx="1600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14400" y="5410200"/>
            <a:ext cx="76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647700" y="5753100"/>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572294" y="5752306"/>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3620294" y="56761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5296694" y="56761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973094" y="56761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705100" y="6091238"/>
            <a:ext cx="1562100" cy="63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590800" y="5410200"/>
            <a:ext cx="119063"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364337" y="5753100"/>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2248694" y="5752306"/>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419600" y="6096000"/>
            <a:ext cx="1524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267200" y="5410200"/>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071143" y="5753100"/>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3925094" y="5752306"/>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121400" y="6092825"/>
            <a:ext cx="1498600" cy="47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943600" y="5410200"/>
            <a:ext cx="193675"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5782469" y="5753100"/>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5601494" y="5752306"/>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848600" y="6096000"/>
            <a:ext cx="457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620000" y="5410200"/>
            <a:ext cx="228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504905" y="5753100"/>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7277894" y="5752306"/>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47800" y="6096000"/>
            <a:ext cx="468398" cy="276999"/>
          </a:xfrm>
          <a:prstGeom prst="rect">
            <a:avLst/>
          </a:prstGeom>
          <a:noFill/>
        </p:spPr>
        <p:txBody>
          <a:bodyPr wrap="none" rtlCol="0">
            <a:spAutoFit/>
          </a:bodyPr>
          <a:lstStyle/>
          <a:p>
            <a:r>
              <a:rPr lang="sr-Latn-CS" sz="1200" b="1" dirty="0" smtClean="0"/>
              <a:t>255</a:t>
            </a:r>
            <a:endParaRPr lang="en-US" sz="1200" b="1" dirty="0"/>
          </a:p>
        </p:txBody>
      </p:sp>
      <p:sp>
        <p:nvSpPr>
          <p:cNvPr id="63" name="TextBox 62"/>
          <p:cNvSpPr txBox="1"/>
          <p:nvPr/>
        </p:nvSpPr>
        <p:spPr>
          <a:xfrm>
            <a:off x="1066800" y="5029200"/>
            <a:ext cx="189154" cy="184666"/>
          </a:xfrm>
          <a:prstGeom prst="rect">
            <a:avLst/>
          </a:prstGeom>
          <a:noFill/>
        </p:spPr>
        <p:txBody>
          <a:bodyPr wrap="none" lIns="0" tIns="0" rIns="0" bIns="0" rtlCol="0">
            <a:spAutoFit/>
          </a:bodyPr>
          <a:lstStyle/>
          <a:p>
            <a:r>
              <a:rPr lang="sr-Cyrl-CS" sz="1200" b="1" dirty="0" smtClean="0"/>
              <a:t>13</a:t>
            </a:r>
            <a:endParaRPr lang="en-US" sz="1200" b="1" dirty="0"/>
          </a:p>
        </p:txBody>
      </p:sp>
      <p:cxnSp>
        <p:nvCxnSpPr>
          <p:cNvPr id="65" name="Straight Arrow Connector 64"/>
          <p:cNvCxnSpPr>
            <a:stCxn id="63" idx="1"/>
          </p:cNvCxnSpPr>
          <p:nvPr/>
        </p:nvCxnSpPr>
        <p:spPr>
          <a:xfrm rot="10800000" flipV="1">
            <a:off x="952500" y="5121533"/>
            <a:ext cx="114300" cy="260090"/>
          </a:xfrm>
          <a:prstGeom prst="straightConnector1">
            <a:avLst/>
          </a:prstGeom>
          <a:ln w="12700">
            <a:tailEnd type="arrow" w="sm" len="sm"/>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2781300" y="5028456"/>
            <a:ext cx="189154" cy="184666"/>
          </a:xfrm>
          <a:prstGeom prst="rect">
            <a:avLst/>
          </a:prstGeom>
          <a:noFill/>
        </p:spPr>
        <p:txBody>
          <a:bodyPr wrap="none" lIns="0" tIns="0" rIns="0" bIns="0" rtlCol="0">
            <a:spAutoFit/>
          </a:bodyPr>
          <a:lstStyle/>
          <a:p>
            <a:r>
              <a:rPr lang="sr-Cyrl-CS" sz="1200" b="1" dirty="0" smtClean="0"/>
              <a:t>25</a:t>
            </a:r>
            <a:endParaRPr lang="en-US" sz="1200" b="1" dirty="0"/>
          </a:p>
        </p:txBody>
      </p:sp>
      <p:cxnSp>
        <p:nvCxnSpPr>
          <p:cNvPr id="68" name="Straight Arrow Connector 67"/>
          <p:cNvCxnSpPr>
            <a:stCxn id="67" idx="1"/>
          </p:cNvCxnSpPr>
          <p:nvPr/>
        </p:nvCxnSpPr>
        <p:spPr>
          <a:xfrm rot="10800000" flipV="1">
            <a:off x="2667000" y="5120789"/>
            <a:ext cx="114300" cy="260090"/>
          </a:xfrm>
          <a:prstGeom prst="straightConnector1">
            <a:avLst/>
          </a:prstGeom>
          <a:ln w="12700">
            <a:tailEnd type="arrow" w="sm" len="sm"/>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4461039" y="5029200"/>
            <a:ext cx="189154" cy="184666"/>
          </a:xfrm>
          <a:prstGeom prst="rect">
            <a:avLst/>
          </a:prstGeom>
          <a:noFill/>
        </p:spPr>
        <p:txBody>
          <a:bodyPr wrap="none" lIns="0" tIns="0" rIns="0" bIns="0" rtlCol="0">
            <a:spAutoFit/>
          </a:bodyPr>
          <a:lstStyle/>
          <a:p>
            <a:r>
              <a:rPr lang="sr-Cyrl-CS" sz="1200" b="1" dirty="0" smtClean="0">
                <a:sym typeface="Symbol"/>
              </a:rPr>
              <a:t>37</a:t>
            </a:r>
            <a:endParaRPr lang="en-US" sz="1200" b="1" dirty="0"/>
          </a:p>
        </p:txBody>
      </p:sp>
      <p:cxnSp>
        <p:nvCxnSpPr>
          <p:cNvPr id="70" name="Straight Arrow Connector 69"/>
          <p:cNvCxnSpPr>
            <a:stCxn id="69" idx="1"/>
          </p:cNvCxnSpPr>
          <p:nvPr/>
        </p:nvCxnSpPr>
        <p:spPr>
          <a:xfrm rot="10800000" flipV="1">
            <a:off x="4346739" y="5121533"/>
            <a:ext cx="114300" cy="260090"/>
          </a:xfrm>
          <a:prstGeom prst="straightConnector1">
            <a:avLst/>
          </a:prstGeom>
          <a:ln w="12700">
            <a:tailEnd type="arrow" w="sm" len="sm"/>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132676" y="5029200"/>
            <a:ext cx="189154" cy="184666"/>
          </a:xfrm>
          <a:prstGeom prst="rect">
            <a:avLst/>
          </a:prstGeom>
          <a:noFill/>
        </p:spPr>
        <p:txBody>
          <a:bodyPr wrap="none" lIns="0" tIns="0" rIns="0" bIns="0" rtlCol="0">
            <a:spAutoFit/>
          </a:bodyPr>
          <a:lstStyle/>
          <a:p>
            <a:r>
              <a:rPr lang="sr-Cyrl-CS" sz="1200" b="1" dirty="0" smtClean="0"/>
              <a:t>50</a:t>
            </a:r>
            <a:endParaRPr lang="en-US" sz="1200" b="1" dirty="0"/>
          </a:p>
        </p:txBody>
      </p:sp>
      <p:cxnSp>
        <p:nvCxnSpPr>
          <p:cNvPr id="72" name="Straight Arrow Connector 71"/>
          <p:cNvCxnSpPr>
            <a:stCxn id="71" idx="1"/>
          </p:cNvCxnSpPr>
          <p:nvPr/>
        </p:nvCxnSpPr>
        <p:spPr>
          <a:xfrm rot="10800000" flipV="1">
            <a:off x="6018376" y="5121533"/>
            <a:ext cx="114300" cy="260090"/>
          </a:xfrm>
          <a:prstGeom prst="straightConnector1">
            <a:avLst/>
          </a:prstGeom>
          <a:ln w="12700">
            <a:tailEnd type="arrow" w="sm" len="sm"/>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7810501" y="5029200"/>
            <a:ext cx="189154" cy="184666"/>
          </a:xfrm>
          <a:prstGeom prst="rect">
            <a:avLst/>
          </a:prstGeom>
          <a:noFill/>
        </p:spPr>
        <p:txBody>
          <a:bodyPr wrap="none" lIns="0" tIns="0" rIns="0" bIns="0" rtlCol="0">
            <a:spAutoFit/>
          </a:bodyPr>
          <a:lstStyle/>
          <a:p>
            <a:r>
              <a:rPr lang="sr-Cyrl-CS" sz="1200" b="1" dirty="0" smtClean="0"/>
              <a:t>62</a:t>
            </a:r>
            <a:endParaRPr lang="en-US" sz="1200" b="1" dirty="0"/>
          </a:p>
        </p:txBody>
      </p:sp>
      <p:cxnSp>
        <p:nvCxnSpPr>
          <p:cNvPr id="74" name="Straight Arrow Connector 73"/>
          <p:cNvCxnSpPr>
            <a:stCxn id="73" idx="1"/>
          </p:cNvCxnSpPr>
          <p:nvPr/>
        </p:nvCxnSpPr>
        <p:spPr>
          <a:xfrm rot="10800000" flipV="1">
            <a:off x="7696201" y="5121533"/>
            <a:ext cx="114300" cy="260090"/>
          </a:xfrm>
          <a:prstGeom prst="straightConnector1">
            <a:avLst/>
          </a:prstGeom>
          <a:ln w="12700">
            <a:tailEnd type="arrow" w="sm" len="sm"/>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200400" y="6096000"/>
            <a:ext cx="429926" cy="253916"/>
          </a:xfrm>
          <a:prstGeom prst="rect">
            <a:avLst/>
          </a:prstGeom>
          <a:noFill/>
        </p:spPr>
        <p:txBody>
          <a:bodyPr wrap="none" rtlCol="0">
            <a:spAutoFit/>
          </a:bodyPr>
          <a:lstStyle/>
          <a:p>
            <a:r>
              <a:rPr lang="sr-Latn-CS" sz="1000" dirty="0" smtClean="0"/>
              <a:t>255</a:t>
            </a:r>
            <a:endParaRPr lang="en-US" sz="1000" dirty="0"/>
          </a:p>
        </p:txBody>
      </p:sp>
      <p:sp>
        <p:nvSpPr>
          <p:cNvPr id="76" name="TextBox 75"/>
          <p:cNvSpPr txBox="1"/>
          <p:nvPr/>
        </p:nvSpPr>
        <p:spPr>
          <a:xfrm>
            <a:off x="4876800" y="6096000"/>
            <a:ext cx="429926" cy="253916"/>
          </a:xfrm>
          <a:prstGeom prst="rect">
            <a:avLst/>
          </a:prstGeom>
          <a:noFill/>
        </p:spPr>
        <p:txBody>
          <a:bodyPr wrap="none" rtlCol="0">
            <a:spAutoFit/>
          </a:bodyPr>
          <a:lstStyle/>
          <a:p>
            <a:r>
              <a:rPr lang="sr-Latn-CS" sz="1000" dirty="0" smtClean="0"/>
              <a:t>255</a:t>
            </a:r>
            <a:endParaRPr lang="en-US" sz="1000" dirty="0"/>
          </a:p>
        </p:txBody>
      </p:sp>
      <p:sp>
        <p:nvSpPr>
          <p:cNvPr id="77" name="TextBox 76"/>
          <p:cNvSpPr txBox="1"/>
          <p:nvPr/>
        </p:nvSpPr>
        <p:spPr>
          <a:xfrm>
            <a:off x="6553200" y="6096000"/>
            <a:ext cx="429926" cy="253916"/>
          </a:xfrm>
          <a:prstGeom prst="rect">
            <a:avLst/>
          </a:prstGeom>
          <a:noFill/>
        </p:spPr>
        <p:txBody>
          <a:bodyPr wrap="none" rtlCol="0">
            <a:spAutoFit/>
          </a:bodyPr>
          <a:lstStyle/>
          <a:p>
            <a:r>
              <a:rPr lang="sr-Latn-CS" sz="1000" dirty="0" smtClean="0"/>
              <a:t>255</a:t>
            </a:r>
            <a:endParaRPr lang="en-US" sz="1000" dirty="0"/>
          </a:p>
        </p:txBody>
      </p:sp>
      <p:sp>
        <p:nvSpPr>
          <p:cNvPr id="50" name="TextBox 49"/>
          <p:cNvSpPr txBox="1"/>
          <p:nvPr/>
        </p:nvSpPr>
        <p:spPr>
          <a:xfrm>
            <a:off x="1981200" y="4419600"/>
            <a:ext cx="950901" cy="369332"/>
          </a:xfrm>
          <a:prstGeom prst="rect">
            <a:avLst/>
          </a:prstGeom>
          <a:noFill/>
        </p:spPr>
        <p:txBody>
          <a:bodyPr wrap="none" rtlCol="0">
            <a:spAutoFit/>
          </a:bodyPr>
          <a:lstStyle/>
          <a:p>
            <a:r>
              <a:rPr lang="sr-Latn-CS" dirty="0" smtClean="0"/>
              <a:t>, </a:t>
            </a:r>
            <a:r>
              <a:rPr lang="sr-Latn-CS" b="1" i="1" dirty="0" smtClean="0"/>
              <a:t>m</a:t>
            </a:r>
            <a:r>
              <a:rPr lang="sr-Latn-CS" b="1" i="1" baseline="-25000" dirty="0" smtClean="0"/>
              <a:t>a</a:t>
            </a:r>
            <a:r>
              <a:rPr lang="sr-Latn-CS" dirty="0" smtClean="0"/>
              <a:t> </a:t>
            </a:r>
            <a:r>
              <a:rPr lang="sr-Latn-CS" dirty="0" smtClean="0">
                <a:sym typeface="Symbol"/>
              </a:rPr>
              <a:t> 1</a:t>
            </a:r>
            <a:endParaRPr lang="en-US" dirty="0"/>
          </a:p>
        </p:txBody>
      </p:sp>
      <p:sp>
        <p:nvSpPr>
          <p:cNvPr id="51" name="TextBox 50"/>
          <p:cNvSpPr txBox="1"/>
          <p:nvPr/>
        </p:nvSpPr>
        <p:spPr>
          <a:xfrm>
            <a:off x="2971800" y="5014911"/>
            <a:ext cx="216406" cy="184666"/>
          </a:xfrm>
          <a:prstGeom prst="rect">
            <a:avLst/>
          </a:prstGeom>
          <a:noFill/>
        </p:spPr>
        <p:txBody>
          <a:bodyPr wrap="none" lIns="0" tIns="0" rIns="0" bIns="0" rtlCol="0">
            <a:spAutoFit/>
          </a:bodyPr>
          <a:lstStyle/>
          <a:p>
            <a:r>
              <a:rPr lang="sr-Cyrl-CS" sz="1200" b="1" i="1" dirty="0" smtClean="0">
                <a:sym typeface="Symbol"/>
              </a:rPr>
              <a:t></a:t>
            </a:r>
            <a:r>
              <a:rPr lang="sr-Latn-CS" sz="1200" b="1" i="1" dirty="0" smtClean="0"/>
              <a:t>m</a:t>
            </a:r>
            <a:r>
              <a:rPr lang="sr-Latn-CS" sz="1200" b="1" i="1" baseline="-25000" dirty="0" smtClean="0"/>
              <a:t>a</a:t>
            </a:r>
            <a:endParaRPr lang="en-US" sz="1200" b="1" dirty="0"/>
          </a:p>
        </p:txBody>
      </p:sp>
      <p:sp>
        <p:nvSpPr>
          <p:cNvPr id="52" name="TextBox 51"/>
          <p:cNvSpPr txBox="1"/>
          <p:nvPr/>
        </p:nvSpPr>
        <p:spPr>
          <a:xfrm>
            <a:off x="1252541" y="5019674"/>
            <a:ext cx="216406" cy="184666"/>
          </a:xfrm>
          <a:prstGeom prst="rect">
            <a:avLst/>
          </a:prstGeom>
          <a:noFill/>
        </p:spPr>
        <p:txBody>
          <a:bodyPr wrap="none" lIns="0" tIns="0" rIns="0" bIns="0" rtlCol="0">
            <a:spAutoFit/>
          </a:bodyPr>
          <a:lstStyle/>
          <a:p>
            <a:r>
              <a:rPr lang="sr-Cyrl-CS" sz="1200" b="1" i="1" dirty="0" smtClean="0">
                <a:sym typeface="Symbol"/>
              </a:rPr>
              <a:t></a:t>
            </a:r>
            <a:r>
              <a:rPr lang="sr-Latn-CS" sz="1200" b="1" i="1" dirty="0" smtClean="0"/>
              <a:t>m</a:t>
            </a:r>
            <a:r>
              <a:rPr lang="sr-Latn-CS" sz="1200" b="1" i="1" baseline="-25000" dirty="0" smtClean="0"/>
              <a:t>a</a:t>
            </a:r>
            <a:endParaRPr lang="en-US" sz="1200" b="1" dirty="0"/>
          </a:p>
        </p:txBody>
      </p:sp>
      <p:sp>
        <p:nvSpPr>
          <p:cNvPr id="53" name="TextBox 52"/>
          <p:cNvSpPr txBox="1"/>
          <p:nvPr/>
        </p:nvSpPr>
        <p:spPr>
          <a:xfrm>
            <a:off x="4633911" y="5019674"/>
            <a:ext cx="216406" cy="184666"/>
          </a:xfrm>
          <a:prstGeom prst="rect">
            <a:avLst/>
          </a:prstGeom>
          <a:noFill/>
        </p:spPr>
        <p:txBody>
          <a:bodyPr wrap="none" lIns="0" tIns="0" rIns="0" bIns="0" rtlCol="0">
            <a:spAutoFit/>
          </a:bodyPr>
          <a:lstStyle/>
          <a:p>
            <a:r>
              <a:rPr lang="sr-Cyrl-CS" sz="1200" b="1" i="1" dirty="0" smtClean="0">
                <a:sym typeface="Symbol"/>
              </a:rPr>
              <a:t></a:t>
            </a:r>
            <a:r>
              <a:rPr lang="sr-Latn-CS" sz="1200" b="1" i="1" dirty="0" smtClean="0"/>
              <a:t>m</a:t>
            </a:r>
            <a:r>
              <a:rPr lang="sr-Latn-CS" sz="1200" b="1" i="1" baseline="-25000" dirty="0" smtClean="0"/>
              <a:t>a</a:t>
            </a:r>
            <a:endParaRPr lang="en-US" sz="1200" b="1" dirty="0"/>
          </a:p>
        </p:txBody>
      </p:sp>
      <p:sp>
        <p:nvSpPr>
          <p:cNvPr id="54" name="TextBox 53"/>
          <p:cNvSpPr txBox="1"/>
          <p:nvPr/>
        </p:nvSpPr>
        <p:spPr>
          <a:xfrm>
            <a:off x="6329363" y="5019674"/>
            <a:ext cx="216406" cy="184666"/>
          </a:xfrm>
          <a:prstGeom prst="rect">
            <a:avLst/>
          </a:prstGeom>
          <a:noFill/>
        </p:spPr>
        <p:txBody>
          <a:bodyPr wrap="none" lIns="0" tIns="0" rIns="0" bIns="0" rtlCol="0">
            <a:spAutoFit/>
          </a:bodyPr>
          <a:lstStyle/>
          <a:p>
            <a:r>
              <a:rPr lang="sr-Cyrl-CS" sz="1200" b="1" i="1" dirty="0" smtClean="0">
                <a:sym typeface="Symbol"/>
              </a:rPr>
              <a:t></a:t>
            </a:r>
            <a:r>
              <a:rPr lang="sr-Latn-CS" sz="1200" b="1" i="1" dirty="0" smtClean="0"/>
              <a:t>m</a:t>
            </a:r>
            <a:r>
              <a:rPr lang="sr-Latn-CS" sz="1200" b="1" i="1" baseline="-25000" dirty="0" smtClean="0"/>
              <a:t>a</a:t>
            </a:r>
            <a:endParaRPr lang="en-US" sz="1200" b="1" dirty="0"/>
          </a:p>
        </p:txBody>
      </p:sp>
      <p:sp>
        <p:nvSpPr>
          <p:cNvPr id="55" name="TextBox 54"/>
          <p:cNvSpPr txBox="1"/>
          <p:nvPr/>
        </p:nvSpPr>
        <p:spPr>
          <a:xfrm>
            <a:off x="7996237" y="5019674"/>
            <a:ext cx="216406" cy="184666"/>
          </a:xfrm>
          <a:prstGeom prst="rect">
            <a:avLst/>
          </a:prstGeom>
          <a:noFill/>
        </p:spPr>
        <p:txBody>
          <a:bodyPr wrap="none" lIns="0" tIns="0" rIns="0" bIns="0" rtlCol="0">
            <a:spAutoFit/>
          </a:bodyPr>
          <a:lstStyle/>
          <a:p>
            <a:r>
              <a:rPr lang="sr-Cyrl-CS" sz="1200" b="1" i="1" dirty="0" smtClean="0">
                <a:sym typeface="Symbol"/>
              </a:rPr>
              <a:t></a:t>
            </a:r>
            <a:r>
              <a:rPr lang="sr-Latn-CS" sz="1200" b="1" i="1" dirty="0" smtClean="0"/>
              <a:t>m</a:t>
            </a:r>
            <a:r>
              <a:rPr lang="sr-Latn-CS" sz="1200" b="1" i="1" baseline="-25000" dirty="0" smtClean="0"/>
              <a:t>a</a:t>
            </a:r>
            <a:endParaRPr lang="en-US" sz="1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4" grpId="0"/>
      <p:bldP spid="5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45</a:t>
            </a:fld>
            <a:endParaRPr lang="en-US"/>
          </a:p>
        </p:txBody>
      </p:sp>
      <p:sp>
        <p:nvSpPr>
          <p:cNvPr id="5" name="Rectangle 6"/>
          <p:cNvSpPr>
            <a:spLocks noGrp="1" noChangeArrowheads="1"/>
          </p:cNvSpPr>
          <p:nvPr>
            <p:ph type="title"/>
          </p:nvPr>
        </p:nvSpPr>
        <p:spPr>
          <a:xfrm>
            <a:off x="457200" y="142875"/>
            <a:ext cx="8229600" cy="1143000"/>
          </a:xfrm>
          <a:noFill/>
        </p:spPr>
        <p:txBody>
          <a:bodyPr>
            <a:normAutofit fontScale="90000"/>
          </a:bodyPr>
          <a:lstStyle/>
          <a:p>
            <a:r>
              <a:rPr lang="sr-Latn-CS" dirty="0" smtClean="0">
                <a:solidFill>
                  <a:srgbClr val="356897"/>
                </a:solidFill>
              </a:rPr>
              <a:t>Odnos </a:t>
            </a:r>
            <a:r>
              <a:rPr lang="sr-Latn-CS" b="1" i="1" dirty="0" smtClean="0">
                <a:solidFill>
                  <a:srgbClr val="356897"/>
                </a:solidFill>
              </a:rPr>
              <a:t>m</a:t>
            </a:r>
            <a:r>
              <a:rPr lang="sr-Latn-CS" b="1" i="1" baseline="-25000" dirty="0" smtClean="0">
                <a:solidFill>
                  <a:srgbClr val="356897"/>
                </a:solidFill>
              </a:rPr>
              <a:t>a</a:t>
            </a:r>
            <a:r>
              <a:rPr lang="sr-Latn-CS" dirty="0" smtClean="0">
                <a:solidFill>
                  <a:srgbClr val="356897"/>
                </a:solidFill>
              </a:rPr>
              <a:t> i amplitude 1. harmonika</a:t>
            </a:r>
            <a:br>
              <a:rPr lang="sr-Latn-CS" dirty="0" smtClean="0">
                <a:solidFill>
                  <a:srgbClr val="356897"/>
                </a:solidFill>
              </a:rPr>
            </a:br>
            <a:r>
              <a:rPr lang="sr-Latn-CS" sz="3600" i="1" dirty="0" smtClean="0">
                <a:solidFill>
                  <a:srgbClr val="356897"/>
                </a:solidFill>
              </a:rPr>
              <a:t>m</a:t>
            </a:r>
            <a:r>
              <a:rPr lang="sr-Latn-CS" sz="3600" i="1" baseline="-25000" dirty="0" smtClean="0">
                <a:solidFill>
                  <a:srgbClr val="356897"/>
                </a:solidFill>
              </a:rPr>
              <a:t>f</a:t>
            </a:r>
            <a:r>
              <a:rPr lang="sr-Latn-CS" sz="3600" dirty="0" smtClean="0">
                <a:solidFill>
                  <a:srgbClr val="356897"/>
                </a:solidFill>
              </a:rPr>
              <a:t>  veliko </a:t>
            </a:r>
            <a:r>
              <a:rPr lang="sr-Latn-CS" sz="3600" i="1" baseline="-25000" dirty="0" smtClean="0">
                <a:solidFill>
                  <a:srgbClr val="356897"/>
                </a:solidFill>
              </a:rPr>
              <a:t> </a:t>
            </a:r>
            <a:r>
              <a:rPr lang="sr-Latn-CS" dirty="0" smtClean="0">
                <a:solidFill>
                  <a:srgbClr val="356897"/>
                </a:solidFill>
              </a:rPr>
              <a:t>(</a:t>
            </a:r>
            <a:r>
              <a:rPr lang="sr-Latn-CS" sz="3600" i="1" dirty="0" smtClean="0">
                <a:solidFill>
                  <a:srgbClr val="356897"/>
                </a:solidFill>
              </a:rPr>
              <a:t>m</a:t>
            </a:r>
            <a:r>
              <a:rPr lang="sr-Latn-CS" sz="3600" i="1" baseline="-25000" dirty="0" smtClean="0">
                <a:solidFill>
                  <a:srgbClr val="356897"/>
                </a:solidFill>
              </a:rPr>
              <a:t>f</a:t>
            </a:r>
            <a:r>
              <a:rPr lang="sr-Latn-CS" sz="3600" dirty="0" smtClean="0">
                <a:solidFill>
                  <a:srgbClr val="356897"/>
                </a:solidFill>
              </a:rPr>
              <a:t> &gt;</a:t>
            </a:r>
            <a:r>
              <a:rPr lang="sr-Latn-CS" sz="3600" i="1" baseline="-25000" dirty="0" smtClean="0">
                <a:solidFill>
                  <a:srgbClr val="356897"/>
                </a:solidFill>
              </a:rPr>
              <a:t> </a:t>
            </a:r>
            <a:r>
              <a:rPr lang="sr-Latn-CS" sz="3600" dirty="0" smtClean="0">
                <a:solidFill>
                  <a:srgbClr val="356897"/>
                </a:solidFill>
              </a:rPr>
              <a:t>21</a:t>
            </a:r>
            <a:r>
              <a:rPr lang="sr-Latn-CS" dirty="0" smtClean="0">
                <a:solidFill>
                  <a:srgbClr val="356897"/>
                </a:solidFill>
              </a:rPr>
              <a:t>)</a:t>
            </a:r>
            <a:endParaRPr lang="en-US" dirty="0" smtClean="0">
              <a:solidFill>
                <a:srgbClr val="356897"/>
              </a:solidFill>
            </a:endParaRPr>
          </a:p>
        </p:txBody>
      </p:sp>
      <p:cxnSp>
        <p:nvCxnSpPr>
          <p:cNvPr id="7" name="Straight Arrow Connector 6"/>
          <p:cNvCxnSpPr/>
          <p:nvPr/>
        </p:nvCxnSpPr>
        <p:spPr>
          <a:xfrm>
            <a:off x="685800" y="5638006"/>
            <a:ext cx="8077200"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1143000" y="3809206"/>
            <a:ext cx="4267200"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90600" y="1370806"/>
            <a:ext cx="1143000" cy="677108"/>
          </a:xfrm>
          <a:prstGeom prst="rect">
            <a:avLst/>
          </a:prstGeom>
          <a:noFill/>
        </p:spPr>
        <p:txBody>
          <a:bodyPr wrap="square" rtlCol="0">
            <a:spAutoFit/>
          </a:bodyPr>
          <a:lstStyle/>
          <a:p>
            <a:r>
              <a:rPr lang="sr-Latn-CS" sz="1200" b="1" dirty="0" smtClean="0">
                <a:solidFill>
                  <a:schemeClr val="tx1"/>
                </a:solidFill>
                <a:latin typeface="+mn-lt"/>
                <a:cs typeface="Times New Roman" pitchFamily="18" charset="0"/>
              </a:rPr>
              <a:t>Amplituda 1.</a:t>
            </a:r>
          </a:p>
          <a:p>
            <a:r>
              <a:rPr lang="sr-Latn-CS" sz="1200" b="1" dirty="0" smtClean="0">
                <a:solidFill>
                  <a:schemeClr val="tx1"/>
                </a:solidFill>
                <a:latin typeface="+mn-lt"/>
                <a:cs typeface="Times New Roman" pitchFamily="18" charset="0"/>
              </a:rPr>
              <a:t>harmonika prema </a:t>
            </a:r>
            <a:r>
              <a:rPr lang="sr-Latn-CS" sz="1400" b="1" i="1" dirty="0" smtClean="0">
                <a:solidFill>
                  <a:schemeClr val="tx1"/>
                </a:solidFill>
                <a:latin typeface="Times New Roman" pitchFamily="18" charset="0"/>
                <a:cs typeface="Times New Roman" pitchFamily="18" charset="0"/>
              </a:rPr>
              <a:t>U</a:t>
            </a:r>
            <a:r>
              <a:rPr lang="sr-Latn-CS" sz="1400" b="1" i="1" baseline="-25000" dirty="0" smtClean="0">
                <a:solidFill>
                  <a:schemeClr val="tx1"/>
                </a:solidFill>
                <a:latin typeface="Times New Roman" pitchFamily="18" charset="0"/>
                <a:cs typeface="Times New Roman" pitchFamily="18" charset="0"/>
              </a:rPr>
              <a:t>dc</a:t>
            </a:r>
            <a:r>
              <a:rPr lang="sr-Latn-CS" sz="1400" b="1" dirty="0" smtClean="0">
                <a:solidFill>
                  <a:schemeClr val="tx1"/>
                </a:solidFill>
                <a:latin typeface="Times New Roman" pitchFamily="18" charset="0"/>
                <a:cs typeface="Times New Roman" pitchFamily="18" charset="0"/>
              </a:rPr>
              <a:t>/2</a:t>
            </a:r>
            <a:endParaRPr lang="en-US" sz="1200" b="1" dirty="0">
              <a:solidFill>
                <a:schemeClr val="tx1"/>
              </a:solidFill>
              <a:latin typeface="Times New Roman" pitchFamily="18" charset="0"/>
              <a:cs typeface="Times New Roman" pitchFamily="18" charset="0"/>
            </a:endParaRPr>
          </a:p>
        </p:txBody>
      </p:sp>
      <p:cxnSp>
        <p:nvCxnSpPr>
          <p:cNvPr id="12" name="Straight Arrow Connector 11"/>
          <p:cNvCxnSpPr/>
          <p:nvPr/>
        </p:nvCxnSpPr>
        <p:spPr>
          <a:xfrm>
            <a:off x="990600" y="3047206"/>
            <a:ext cx="7010400" cy="1588"/>
          </a:xfrm>
          <a:prstGeom prst="straightConnector1">
            <a:avLst/>
          </a:prstGeom>
          <a:ln w="6350">
            <a:prstDash val="dash"/>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534400" y="5584666"/>
            <a:ext cx="457200" cy="338554"/>
          </a:xfrm>
          <a:prstGeom prst="rect">
            <a:avLst/>
          </a:prstGeom>
          <a:noFill/>
        </p:spPr>
        <p:txBody>
          <a:bodyPr wrap="square" rtlCol="0">
            <a:spAutoFit/>
          </a:bodyPr>
          <a:lstStyle/>
          <a:p>
            <a:r>
              <a:rPr lang="sr-Latn-CS" sz="1600" b="1" i="1" dirty="0" smtClean="0">
                <a:solidFill>
                  <a:schemeClr val="tx1"/>
                </a:solidFill>
                <a:latin typeface="Times New Roman" pitchFamily="18" charset="0"/>
                <a:cs typeface="Times New Roman" pitchFamily="18" charset="0"/>
              </a:rPr>
              <a:t>m</a:t>
            </a:r>
            <a:r>
              <a:rPr lang="sr-Latn-CS" sz="1600" b="1" i="1" baseline="-25000" dirty="0" smtClean="0">
                <a:solidFill>
                  <a:schemeClr val="tx1"/>
                </a:solidFill>
                <a:latin typeface="Times New Roman" pitchFamily="18" charset="0"/>
                <a:cs typeface="Times New Roman" pitchFamily="18" charset="0"/>
              </a:rPr>
              <a:t>a</a:t>
            </a:r>
            <a:endParaRPr lang="en-US" sz="1400" b="1" i="1" dirty="0">
              <a:solidFill>
                <a:schemeClr val="tx1"/>
              </a:solidFill>
              <a:latin typeface="Times New Roman" pitchFamily="18" charset="0"/>
              <a:cs typeface="Times New Roman" pitchFamily="18" charset="0"/>
            </a:endParaRPr>
          </a:p>
        </p:txBody>
      </p:sp>
      <p:cxnSp>
        <p:nvCxnSpPr>
          <p:cNvPr id="15" name="Straight Arrow Connector 14"/>
          <p:cNvCxnSpPr>
            <a:endCxn id="22" idx="9"/>
          </p:cNvCxnSpPr>
          <p:nvPr/>
        </p:nvCxnSpPr>
        <p:spPr>
          <a:xfrm flipV="1">
            <a:off x="990600" y="2313781"/>
            <a:ext cx="7010400" cy="9526"/>
          </a:xfrm>
          <a:prstGeom prst="straightConnector1">
            <a:avLst/>
          </a:prstGeom>
          <a:ln w="6350">
            <a:prstDash val="dash"/>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866105" y="3847306"/>
            <a:ext cx="3581400" cy="1588"/>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990600" y="3047206"/>
            <a:ext cx="2667000" cy="25908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3657600" y="2313781"/>
            <a:ext cx="4343400" cy="733425"/>
          </a:xfrm>
          <a:custGeom>
            <a:avLst/>
            <a:gdLst>
              <a:gd name="connsiteX0" fmla="*/ 0 w 4319588"/>
              <a:gd name="connsiteY0" fmla="*/ 733425 h 733425"/>
              <a:gd name="connsiteX1" fmla="*/ 300038 w 4319588"/>
              <a:gd name="connsiteY1" fmla="*/ 481013 h 733425"/>
              <a:gd name="connsiteX2" fmla="*/ 604838 w 4319588"/>
              <a:gd name="connsiteY2" fmla="*/ 319088 h 733425"/>
              <a:gd name="connsiteX3" fmla="*/ 881063 w 4319588"/>
              <a:gd name="connsiteY3" fmla="*/ 219075 h 733425"/>
              <a:gd name="connsiteX4" fmla="*/ 1219200 w 4319588"/>
              <a:gd name="connsiteY4" fmla="*/ 142875 h 733425"/>
              <a:gd name="connsiteX5" fmla="*/ 1566863 w 4319588"/>
              <a:gd name="connsiteY5" fmla="*/ 100013 h 733425"/>
              <a:gd name="connsiteX6" fmla="*/ 2209800 w 4319588"/>
              <a:gd name="connsiteY6" fmla="*/ 57150 h 733425"/>
              <a:gd name="connsiteX7" fmla="*/ 2924175 w 4319588"/>
              <a:gd name="connsiteY7" fmla="*/ 33338 h 733425"/>
              <a:gd name="connsiteX8" fmla="*/ 3943350 w 4319588"/>
              <a:gd name="connsiteY8" fmla="*/ 9525 h 733425"/>
              <a:gd name="connsiteX9" fmla="*/ 4319588 w 4319588"/>
              <a:gd name="connsiteY9" fmla="*/ 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19588" h="733425">
                <a:moveTo>
                  <a:pt x="0" y="733425"/>
                </a:moveTo>
                <a:cubicBezTo>
                  <a:pt x="99616" y="641747"/>
                  <a:pt x="199232" y="550069"/>
                  <a:pt x="300038" y="481013"/>
                </a:cubicBezTo>
                <a:cubicBezTo>
                  <a:pt x="400844" y="411957"/>
                  <a:pt x="508001" y="362744"/>
                  <a:pt x="604838" y="319088"/>
                </a:cubicBezTo>
                <a:cubicBezTo>
                  <a:pt x="701675" y="275432"/>
                  <a:pt x="778670" y="248444"/>
                  <a:pt x="881063" y="219075"/>
                </a:cubicBezTo>
                <a:cubicBezTo>
                  <a:pt x="983456" y="189706"/>
                  <a:pt x="1104900" y="162719"/>
                  <a:pt x="1219200" y="142875"/>
                </a:cubicBezTo>
                <a:cubicBezTo>
                  <a:pt x="1333500" y="123031"/>
                  <a:pt x="1401763" y="114300"/>
                  <a:pt x="1566863" y="100013"/>
                </a:cubicBezTo>
                <a:cubicBezTo>
                  <a:pt x="1731963" y="85726"/>
                  <a:pt x="1983581" y="68262"/>
                  <a:pt x="2209800" y="57150"/>
                </a:cubicBezTo>
                <a:cubicBezTo>
                  <a:pt x="2436019" y="46038"/>
                  <a:pt x="2924175" y="33338"/>
                  <a:pt x="2924175" y="33338"/>
                </a:cubicBezTo>
                <a:lnTo>
                  <a:pt x="3943350" y="9525"/>
                </a:lnTo>
                <a:lnTo>
                  <a:pt x="4319588" y="0"/>
                </a:lnTo>
              </a:path>
            </a:pathLst>
          </a:cu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3448050" y="5590381"/>
            <a:ext cx="457200" cy="338554"/>
          </a:xfrm>
          <a:prstGeom prst="rect">
            <a:avLst/>
          </a:prstGeom>
          <a:noFill/>
        </p:spPr>
        <p:txBody>
          <a:bodyPr wrap="square" rtlCol="0">
            <a:spAutoFit/>
          </a:bodyPr>
          <a:lstStyle/>
          <a:p>
            <a:r>
              <a:rPr lang="sr-Latn-CS" sz="1600" b="1" dirty="0" smtClean="0">
                <a:solidFill>
                  <a:schemeClr val="tx1"/>
                </a:solidFill>
                <a:latin typeface="+mn-lt"/>
                <a:cs typeface="Times New Roman" pitchFamily="18" charset="0"/>
              </a:rPr>
              <a:t>1,0</a:t>
            </a:r>
            <a:endParaRPr lang="en-US" sz="1400" b="1" dirty="0">
              <a:solidFill>
                <a:schemeClr val="tx1"/>
              </a:solidFill>
              <a:latin typeface="+mn-lt"/>
              <a:cs typeface="Times New Roman" pitchFamily="18" charset="0"/>
            </a:endParaRPr>
          </a:p>
        </p:txBody>
      </p:sp>
      <p:sp>
        <p:nvSpPr>
          <p:cNvPr id="24" name="TextBox 23"/>
          <p:cNvSpPr txBox="1"/>
          <p:nvPr/>
        </p:nvSpPr>
        <p:spPr>
          <a:xfrm>
            <a:off x="571500" y="2866231"/>
            <a:ext cx="457200" cy="338554"/>
          </a:xfrm>
          <a:prstGeom prst="rect">
            <a:avLst/>
          </a:prstGeom>
          <a:noFill/>
        </p:spPr>
        <p:txBody>
          <a:bodyPr wrap="square" rtlCol="0">
            <a:spAutoFit/>
          </a:bodyPr>
          <a:lstStyle/>
          <a:p>
            <a:r>
              <a:rPr lang="sr-Latn-CS" sz="1600" b="1" dirty="0" smtClean="0">
                <a:solidFill>
                  <a:schemeClr val="tx1"/>
                </a:solidFill>
                <a:latin typeface="+mn-lt"/>
                <a:cs typeface="Times New Roman" pitchFamily="18" charset="0"/>
              </a:rPr>
              <a:t>1,0</a:t>
            </a:r>
            <a:endParaRPr lang="en-US" sz="1400" b="1" dirty="0">
              <a:solidFill>
                <a:schemeClr val="tx1"/>
              </a:solidFill>
              <a:latin typeface="+mn-lt"/>
              <a:cs typeface="Times New Roman" pitchFamily="18" charset="0"/>
            </a:endParaRPr>
          </a:p>
        </p:txBody>
      </p:sp>
      <p:sp>
        <p:nvSpPr>
          <p:cNvPr id="25" name="TextBox 24"/>
          <p:cNvSpPr txBox="1"/>
          <p:nvPr/>
        </p:nvSpPr>
        <p:spPr>
          <a:xfrm>
            <a:off x="1133475" y="2189956"/>
            <a:ext cx="533400" cy="246221"/>
          </a:xfrm>
          <a:prstGeom prst="rect">
            <a:avLst/>
          </a:prstGeom>
          <a:solidFill>
            <a:schemeClr val="bg1"/>
          </a:solidFill>
        </p:spPr>
        <p:txBody>
          <a:bodyPr wrap="square" lIns="0" tIns="0" rIns="0" bIns="0" rtlCol="0">
            <a:spAutoFit/>
          </a:bodyPr>
          <a:lstStyle/>
          <a:p>
            <a:r>
              <a:rPr lang="sr-Latn-CS" sz="1600" b="1" dirty="0" smtClean="0">
                <a:solidFill>
                  <a:schemeClr val="tx1"/>
                </a:solidFill>
                <a:latin typeface="+mn-lt"/>
                <a:cs typeface="Times New Roman" pitchFamily="18" charset="0"/>
              </a:rPr>
              <a:t>1,287</a:t>
            </a:r>
            <a:endParaRPr lang="en-US" sz="1400" b="1" dirty="0">
              <a:solidFill>
                <a:schemeClr val="tx1"/>
              </a:solidFill>
              <a:latin typeface="+mn-lt"/>
              <a:cs typeface="Times New Roman" pitchFamily="18" charset="0"/>
            </a:endParaRPr>
          </a:p>
        </p:txBody>
      </p:sp>
      <p:sp>
        <p:nvSpPr>
          <p:cNvPr id="26" name="TextBox 25"/>
          <p:cNvSpPr txBox="1"/>
          <p:nvPr/>
        </p:nvSpPr>
        <p:spPr>
          <a:xfrm>
            <a:off x="504825" y="2132806"/>
            <a:ext cx="609600" cy="338554"/>
          </a:xfrm>
          <a:prstGeom prst="rect">
            <a:avLst/>
          </a:prstGeom>
          <a:noFill/>
        </p:spPr>
        <p:txBody>
          <a:bodyPr wrap="square" rtlCol="0">
            <a:spAutoFit/>
          </a:bodyPr>
          <a:lstStyle/>
          <a:p>
            <a:r>
              <a:rPr lang="sr-Latn-CS" sz="1600" b="1" dirty="0" smtClean="0">
                <a:solidFill>
                  <a:schemeClr val="tx1"/>
                </a:solidFill>
                <a:latin typeface="+mn-lt"/>
                <a:cs typeface="Times New Roman" pitchFamily="18" charset="0"/>
              </a:rPr>
              <a:t>4/</a:t>
            </a:r>
            <a:r>
              <a:rPr lang="sr-Latn-CS" sz="1600" b="1" i="1" dirty="0" smtClean="0">
                <a:solidFill>
                  <a:schemeClr val="tx1"/>
                </a:solidFill>
                <a:latin typeface="+mn-lt"/>
                <a:cs typeface="Times New Roman" pitchFamily="18" charset="0"/>
                <a:sym typeface="Symbol"/>
              </a:rPr>
              <a:t></a:t>
            </a:r>
            <a:endParaRPr lang="en-US" sz="1400" b="1" i="1" dirty="0">
              <a:solidFill>
                <a:schemeClr val="tx1"/>
              </a:solidFill>
              <a:latin typeface="+mn-lt"/>
              <a:cs typeface="Times New Roman" pitchFamily="18" charset="0"/>
            </a:endParaRPr>
          </a:p>
        </p:txBody>
      </p:sp>
      <p:cxnSp>
        <p:nvCxnSpPr>
          <p:cNvPr id="27" name="Straight Connector 26"/>
          <p:cNvCxnSpPr/>
          <p:nvPr/>
        </p:nvCxnSpPr>
        <p:spPr>
          <a:xfrm rot="5400000">
            <a:off x="5449094" y="3846512"/>
            <a:ext cx="3581400" cy="1588"/>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315200" y="5243849"/>
            <a:ext cx="1203158" cy="307777"/>
          </a:xfrm>
          <a:prstGeom prst="rect">
            <a:avLst/>
          </a:prstGeom>
          <a:solidFill>
            <a:schemeClr val="bg1"/>
          </a:solidFill>
        </p:spPr>
        <p:txBody>
          <a:bodyPr wrap="square" rtlCol="0">
            <a:spAutoFit/>
          </a:bodyPr>
          <a:lstStyle/>
          <a:p>
            <a:r>
              <a:rPr lang="sr-Latn-CS" sz="1400" b="1" dirty="0" smtClean="0">
                <a:solidFill>
                  <a:schemeClr val="tx1"/>
                </a:solidFill>
                <a:latin typeface="+mn-lt"/>
                <a:cs typeface="Arial" pitchFamily="34" charset="0"/>
              </a:rPr>
              <a:t>Četvrtke</a:t>
            </a:r>
            <a:endParaRPr lang="en-US" sz="1400" b="1" dirty="0">
              <a:solidFill>
                <a:schemeClr val="tx1"/>
              </a:solidFill>
              <a:latin typeface="+mn-lt"/>
              <a:cs typeface="Arial" pitchFamily="34" charset="0"/>
            </a:endParaRPr>
          </a:p>
        </p:txBody>
      </p:sp>
      <p:sp>
        <p:nvSpPr>
          <p:cNvPr id="29" name="TextBox 28"/>
          <p:cNvSpPr txBox="1"/>
          <p:nvPr/>
        </p:nvSpPr>
        <p:spPr>
          <a:xfrm>
            <a:off x="1981200" y="5243849"/>
            <a:ext cx="1203158" cy="307777"/>
          </a:xfrm>
          <a:prstGeom prst="rect">
            <a:avLst/>
          </a:prstGeom>
          <a:solidFill>
            <a:schemeClr val="bg1"/>
          </a:solidFill>
        </p:spPr>
        <p:txBody>
          <a:bodyPr wrap="square" rtlCol="0">
            <a:spAutoFit/>
          </a:bodyPr>
          <a:lstStyle/>
          <a:p>
            <a:r>
              <a:rPr lang="sr-Latn-CS" sz="1400" b="1" dirty="0" smtClean="0">
                <a:solidFill>
                  <a:schemeClr val="tx1"/>
                </a:solidFill>
                <a:latin typeface="+mn-lt"/>
                <a:cs typeface="Arial" pitchFamily="34" charset="0"/>
              </a:rPr>
              <a:t>Linearni deo</a:t>
            </a:r>
            <a:endParaRPr lang="en-US" sz="1400" b="1" dirty="0">
              <a:solidFill>
                <a:schemeClr val="tx1"/>
              </a:solidFill>
              <a:latin typeface="+mn-lt"/>
              <a:cs typeface="Arial" pitchFamily="34" charset="0"/>
            </a:endParaRPr>
          </a:p>
        </p:txBody>
      </p:sp>
      <p:sp>
        <p:nvSpPr>
          <p:cNvPr id="30" name="TextBox 29"/>
          <p:cNvSpPr txBox="1"/>
          <p:nvPr/>
        </p:nvSpPr>
        <p:spPr>
          <a:xfrm>
            <a:off x="4572000" y="5028406"/>
            <a:ext cx="1905000" cy="523220"/>
          </a:xfrm>
          <a:prstGeom prst="rect">
            <a:avLst/>
          </a:prstGeom>
          <a:solidFill>
            <a:schemeClr val="bg1"/>
          </a:solidFill>
        </p:spPr>
        <p:txBody>
          <a:bodyPr wrap="square" rtlCol="0">
            <a:spAutoFit/>
          </a:bodyPr>
          <a:lstStyle/>
          <a:p>
            <a:pPr algn="ctr"/>
            <a:r>
              <a:rPr lang="sr-Latn-CS" sz="1400" b="1" dirty="0" smtClean="0">
                <a:solidFill>
                  <a:schemeClr val="tx1"/>
                </a:solidFill>
                <a:latin typeface="+mn-lt"/>
                <a:cs typeface="Arial" pitchFamily="34" charset="0"/>
              </a:rPr>
              <a:t>Premodulacija (</a:t>
            </a:r>
            <a:r>
              <a:rPr lang="sr-Latn-CS" sz="1400" b="1" i="1" dirty="0" smtClean="0">
                <a:solidFill>
                  <a:schemeClr val="tx1"/>
                </a:solidFill>
                <a:latin typeface="+mn-lt"/>
                <a:cs typeface="Arial" pitchFamily="34" charset="0"/>
              </a:rPr>
              <a:t>m</a:t>
            </a:r>
            <a:r>
              <a:rPr lang="sr-Latn-CS" sz="1400" b="1" i="1" baseline="-25000" dirty="0" smtClean="0">
                <a:solidFill>
                  <a:schemeClr val="tx1"/>
                </a:solidFill>
                <a:latin typeface="+mn-lt"/>
                <a:cs typeface="Arial" pitchFamily="34" charset="0"/>
              </a:rPr>
              <a:t>a</a:t>
            </a:r>
            <a:r>
              <a:rPr lang="sr-Latn-CS" sz="1400" b="1" dirty="0" smtClean="0">
                <a:solidFill>
                  <a:schemeClr val="tx1"/>
                </a:solidFill>
                <a:latin typeface="+mn-lt"/>
                <a:cs typeface="Arial" pitchFamily="34" charset="0"/>
              </a:rPr>
              <a:t>&gt;1) (</a:t>
            </a:r>
            <a:r>
              <a:rPr lang="sr-Latn-CS" sz="1400" i="1" dirty="0" smtClean="0">
                <a:solidFill>
                  <a:schemeClr val="tx1"/>
                </a:solidFill>
                <a:latin typeface="+mn-lt"/>
                <a:cs typeface="Arial" pitchFamily="34" charset="0"/>
              </a:rPr>
              <a:t>overmodulation</a:t>
            </a:r>
            <a:r>
              <a:rPr lang="sr-Latn-CS" sz="1400" b="1" dirty="0" smtClean="0">
                <a:solidFill>
                  <a:schemeClr val="tx1"/>
                </a:solidFill>
                <a:latin typeface="+mn-lt"/>
                <a:cs typeface="Arial" pitchFamily="34" charset="0"/>
              </a:rPr>
              <a:t>)</a:t>
            </a:r>
            <a:endParaRPr lang="en-US" sz="1400" b="1" dirty="0">
              <a:solidFill>
                <a:schemeClr val="tx1"/>
              </a:solidFill>
              <a:latin typeface="+mn-lt"/>
              <a:cs typeface="Arial" pitchFamily="34" charset="0"/>
            </a:endParaRPr>
          </a:p>
        </p:txBody>
      </p:sp>
      <p:sp>
        <p:nvSpPr>
          <p:cNvPr id="32" name="Right Arrow 31"/>
          <p:cNvSpPr/>
          <p:nvPr/>
        </p:nvSpPr>
        <p:spPr>
          <a:xfrm>
            <a:off x="7372350" y="6048375"/>
            <a:ext cx="762000" cy="3810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hlinkClick r:id="rId3" action="ppaction://hlinksldjump"/>
          </p:cNvPr>
          <p:cNvSpPr txBox="1"/>
          <p:nvPr/>
        </p:nvSpPr>
        <p:spPr>
          <a:xfrm>
            <a:off x="7305675" y="6096000"/>
            <a:ext cx="990600" cy="276999"/>
          </a:xfrm>
          <a:prstGeom prst="rect">
            <a:avLst/>
          </a:prstGeom>
          <a:noFill/>
        </p:spPr>
        <p:txBody>
          <a:bodyPr wrap="square" rtlCol="0">
            <a:spAutoFit/>
          </a:bodyPr>
          <a:lstStyle/>
          <a:p>
            <a:r>
              <a:rPr lang="sr-Latn-CS" sz="1200" dirty="0" smtClean="0">
                <a:solidFill>
                  <a:schemeClr val="tx1"/>
                </a:solidFill>
                <a:latin typeface="+mn-lt"/>
                <a:cs typeface="Arial" pitchFamily="34" charset="0"/>
              </a:rPr>
              <a:t>Na def. </a:t>
            </a:r>
            <a:r>
              <a:rPr lang="sr-Latn-CS" sz="1200" b="1" i="1" dirty="0" smtClean="0">
                <a:solidFill>
                  <a:schemeClr val="tx1"/>
                </a:solidFill>
                <a:latin typeface="+mn-lt"/>
                <a:cs typeface="Arial" pitchFamily="34" charset="0"/>
              </a:rPr>
              <a:t>m</a:t>
            </a:r>
            <a:r>
              <a:rPr lang="sr-Latn-CS" sz="1200" b="1" i="1" baseline="-25000" dirty="0" smtClean="0">
                <a:solidFill>
                  <a:schemeClr val="tx1"/>
                </a:solidFill>
                <a:latin typeface="+mn-lt"/>
                <a:cs typeface="Arial" pitchFamily="34" charset="0"/>
              </a:rPr>
              <a:t>a</a:t>
            </a:r>
            <a:endParaRPr lang="en-US" sz="1200" b="1" i="1" baseline="-25000" dirty="0">
              <a:solidFill>
                <a:schemeClr val="tx1"/>
              </a:solidFill>
              <a:latin typeface="+mn-lt"/>
              <a:cs typeface="Arial" pitchFamily="34" charset="0"/>
            </a:endParaRPr>
          </a:p>
        </p:txBody>
      </p:sp>
      <p:grpSp>
        <p:nvGrpSpPr>
          <p:cNvPr id="500746" name="Group 500745"/>
          <p:cNvGrpSpPr/>
          <p:nvPr/>
        </p:nvGrpSpPr>
        <p:grpSpPr>
          <a:xfrm>
            <a:off x="4648200" y="3124201"/>
            <a:ext cx="1679578" cy="1676399"/>
            <a:chOff x="4724400" y="2590800"/>
            <a:chExt cx="1679578" cy="1676399"/>
          </a:xfrm>
        </p:grpSpPr>
        <p:pic>
          <p:nvPicPr>
            <p:cNvPr id="500738" name="Picture 2"/>
            <p:cNvPicPr>
              <a:picLocks noChangeAspect="1" noChangeArrowheads="1"/>
            </p:cNvPicPr>
            <p:nvPr/>
          </p:nvPicPr>
          <p:blipFill>
            <a:blip r:embed="rId4" cstate="print"/>
            <a:srcRect/>
            <a:stretch>
              <a:fillRect/>
            </a:stretch>
          </p:blipFill>
          <p:spPr bwMode="auto">
            <a:xfrm>
              <a:off x="4724400" y="2590800"/>
              <a:ext cx="1676400" cy="1123950"/>
            </a:xfrm>
            <a:prstGeom prst="rect">
              <a:avLst/>
            </a:prstGeom>
            <a:noFill/>
            <a:ln w="9525">
              <a:noFill/>
              <a:miter lim="800000"/>
              <a:headEnd/>
              <a:tailEnd/>
            </a:ln>
            <a:effectLst/>
          </p:spPr>
        </p:pic>
        <p:cxnSp>
          <p:nvCxnSpPr>
            <p:cNvPr id="35" name="Straight Connector 34"/>
            <p:cNvCxnSpPr/>
            <p:nvPr/>
          </p:nvCxnSpPr>
          <p:spPr>
            <a:xfrm rot="10800000" flipV="1">
              <a:off x="4776790" y="3124200"/>
              <a:ext cx="1588" cy="962025"/>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flipV="1">
              <a:off x="4812506" y="3071818"/>
              <a:ext cx="1588" cy="962025"/>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flipV="1">
              <a:off x="4872038" y="2969419"/>
              <a:ext cx="1588" cy="962025"/>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flipV="1">
              <a:off x="4896649" y="2952752"/>
              <a:ext cx="1588" cy="962025"/>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5410200" y="2952752"/>
              <a:ext cx="1588" cy="962025"/>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flipV="1">
              <a:off x="5434811" y="2962276"/>
              <a:ext cx="1588" cy="962025"/>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flipV="1">
              <a:off x="5491169" y="3067048"/>
              <a:ext cx="1588" cy="962025"/>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V="1">
              <a:off x="5526885" y="3121811"/>
              <a:ext cx="1588" cy="962025"/>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5138341" y="3641327"/>
              <a:ext cx="869157"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5221679" y="3712759"/>
              <a:ext cx="812013" cy="1585"/>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847949" y="3755608"/>
              <a:ext cx="869157"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5931287" y="3617512"/>
              <a:ext cx="812013" cy="1585"/>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5321691" y="3758014"/>
              <a:ext cx="812013" cy="1585"/>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5339154" y="3758014"/>
              <a:ext cx="812013" cy="1585"/>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5766986" y="3834214"/>
              <a:ext cx="812013" cy="1585"/>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5784449" y="3834214"/>
              <a:ext cx="812013" cy="1585"/>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5242317" y="3718705"/>
              <a:ext cx="812013" cy="1585"/>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5821758" y="3765155"/>
              <a:ext cx="869157" cy="1588"/>
            </a:xfrm>
            <a:prstGeom prst="line">
              <a:avLst/>
            </a:prstGeom>
            <a:ln w="0">
              <a:prstDash val="sysDot"/>
            </a:ln>
          </p:spPr>
          <p:style>
            <a:lnRef idx="1">
              <a:schemeClr val="accent1"/>
            </a:lnRef>
            <a:fillRef idx="0">
              <a:schemeClr val="accent1"/>
            </a:fillRef>
            <a:effectRef idx="0">
              <a:schemeClr val="accent1"/>
            </a:effectRef>
            <a:fontRef idx="minor">
              <a:schemeClr val="tx1"/>
            </a:fontRef>
          </p:style>
        </p:cxnSp>
        <p:grpSp>
          <p:nvGrpSpPr>
            <p:cNvPr id="500744" name="Group 500743"/>
            <p:cNvGrpSpPr/>
            <p:nvPr/>
          </p:nvGrpSpPr>
          <p:grpSpPr>
            <a:xfrm>
              <a:off x="4724400" y="3886200"/>
              <a:ext cx="1679578" cy="230980"/>
              <a:chOff x="4724400" y="3886200"/>
              <a:chExt cx="1679578" cy="230980"/>
            </a:xfrm>
          </p:grpSpPr>
          <p:cxnSp>
            <p:nvCxnSpPr>
              <p:cNvPr id="65" name="Straight Connector 64"/>
              <p:cNvCxnSpPr/>
              <p:nvPr/>
            </p:nvCxnSpPr>
            <p:spPr>
              <a:xfrm rot="5400000" flipH="1" flipV="1">
                <a:off x="4664871" y="4000500"/>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H="1" flipV="1">
                <a:off x="4696618" y="399970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flipH="1" flipV="1">
                <a:off x="4760913" y="399970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flipH="1" flipV="1">
                <a:off x="4780762" y="399970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flipH="1" flipV="1">
                <a:off x="5298274" y="399970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flipH="1" flipV="1">
                <a:off x="5318123" y="399970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flipH="1" flipV="1">
                <a:off x="5611018" y="399970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flipH="1" flipV="1">
                <a:off x="5630867" y="399970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flipH="1" flipV="1">
                <a:off x="6057893" y="399970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flipH="1" flipV="1">
                <a:off x="6077742" y="399970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flipH="1" flipV="1">
                <a:off x="5379251" y="4000500"/>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flipH="1" flipV="1">
                <a:off x="5410998" y="399970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flipH="1" flipV="1">
                <a:off x="5458618" y="399970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flipH="1" flipV="1">
                <a:off x="5515770" y="399970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flipV="1">
                <a:off x="6168236" y="399970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flipH="1" flipV="1">
                <a:off x="6225388" y="399970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5434010" y="3886200"/>
                <a:ext cx="66675"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flipH="1" flipV="1">
                <a:off x="5532437" y="399970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743572" y="4114800"/>
                <a:ext cx="42862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872037" y="4113212"/>
                <a:ext cx="21432"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79965" y="4112418"/>
                <a:ext cx="3254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412574" y="4111624"/>
                <a:ext cx="19055" cy="7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493551" y="4112418"/>
                <a:ext cx="30949" cy="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524500" y="3887788"/>
                <a:ext cx="492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573714" y="4112419"/>
                <a:ext cx="55562" cy="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629276" y="3887788"/>
                <a:ext cx="1904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648323" y="4115594"/>
                <a:ext cx="7620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724524" y="3886200"/>
                <a:ext cx="2142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172200" y="3887788"/>
                <a:ext cx="2063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280934" y="4111624"/>
                <a:ext cx="5715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343660" y="3890961"/>
                <a:ext cx="6031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898237" y="3886200"/>
                <a:ext cx="51433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0736" name="Straight Connector 500735"/>
              <p:cNvCxnSpPr/>
              <p:nvPr/>
            </p:nvCxnSpPr>
            <p:spPr>
              <a:xfrm>
                <a:off x="4812505" y="3887788"/>
                <a:ext cx="619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0739" name="Straight Connector 500738"/>
              <p:cNvCxnSpPr/>
              <p:nvPr/>
            </p:nvCxnSpPr>
            <p:spPr>
              <a:xfrm flipH="1">
                <a:off x="4724400" y="3886200"/>
                <a:ext cx="5238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flipH="1" flipV="1">
                <a:off x="6143625" y="4002086"/>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0741" name="Straight Connector 500740"/>
              <p:cNvCxnSpPr/>
              <p:nvPr/>
            </p:nvCxnSpPr>
            <p:spPr>
              <a:xfrm>
                <a:off x="6191248" y="4111624"/>
                <a:ext cx="6667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0743" name="Straight Connector 500742"/>
              <p:cNvCxnSpPr/>
              <p:nvPr/>
            </p:nvCxnSpPr>
            <p:spPr>
              <a:xfrm>
                <a:off x="6258719" y="3888580"/>
                <a:ext cx="24611"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500745" name="Rectangle 500744"/>
            <p:cNvSpPr/>
            <p:nvPr/>
          </p:nvSpPr>
          <p:spPr>
            <a:xfrm>
              <a:off x="5645943" y="4126704"/>
              <a:ext cx="697717" cy="140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00756" name="Straight Connector 500755"/>
          <p:cNvCxnSpPr/>
          <p:nvPr/>
        </p:nvCxnSpPr>
        <p:spPr>
          <a:xfrm>
            <a:off x="7566660" y="2324100"/>
            <a:ext cx="1143000" cy="0"/>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500759" name="Group 500758"/>
          <p:cNvGrpSpPr/>
          <p:nvPr/>
        </p:nvGrpSpPr>
        <p:grpSpPr>
          <a:xfrm>
            <a:off x="7315200" y="4419999"/>
            <a:ext cx="1508118" cy="230186"/>
            <a:chOff x="7315200" y="4419999"/>
            <a:chExt cx="1508118" cy="230186"/>
          </a:xfrm>
        </p:grpSpPr>
        <p:cxnSp>
          <p:nvCxnSpPr>
            <p:cNvPr id="141" name="Straight Connector 140"/>
            <p:cNvCxnSpPr/>
            <p:nvPr/>
          </p:nvCxnSpPr>
          <p:spPr>
            <a:xfrm rot="5400000" flipH="1" flipV="1">
              <a:off x="7255671" y="4533505"/>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5400000" flipH="1" flipV="1">
              <a:off x="7962105" y="4535091"/>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5400000" flipH="1" flipV="1">
              <a:off x="8647906" y="4535091"/>
              <a:ext cx="228600" cy="1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75611" y="4647805"/>
              <a:ext cx="68738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763000" y="4423966"/>
              <a:ext cx="6031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7372350" y="4424362"/>
              <a:ext cx="70326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a:off x="7315200" y="4647805"/>
              <a:ext cx="52389"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500760" name="TextBox 500759"/>
          <p:cNvSpPr txBox="1"/>
          <p:nvPr/>
        </p:nvSpPr>
        <p:spPr>
          <a:xfrm>
            <a:off x="4488881" y="3288269"/>
            <a:ext cx="235962" cy="215444"/>
          </a:xfrm>
          <a:prstGeom prst="rect">
            <a:avLst/>
          </a:prstGeom>
          <a:noFill/>
        </p:spPr>
        <p:txBody>
          <a:bodyPr wrap="none" rtlCol="0">
            <a:spAutoFit/>
          </a:bodyPr>
          <a:lstStyle/>
          <a:p>
            <a:r>
              <a:rPr lang="en-US" sz="800" b="1" dirty="0" smtClean="0">
                <a:latin typeface="+mn-lt"/>
              </a:rPr>
              <a:t>1</a:t>
            </a:r>
            <a:endParaRPr lang="en-US" sz="800" b="1" dirty="0">
              <a:latin typeface="+mn-lt"/>
            </a:endParaRPr>
          </a:p>
        </p:txBody>
      </p:sp>
      <p:sp>
        <p:nvSpPr>
          <p:cNvPr id="182" name="TextBox 181"/>
          <p:cNvSpPr txBox="1"/>
          <p:nvPr/>
        </p:nvSpPr>
        <p:spPr>
          <a:xfrm>
            <a:off x="4419600" y="3124200"/>
            <a:ext cx="303288" cy="215444"/>
          </a:xfrm>
          <a:prstGeom prst="rect">
            <a:avLst/>
          </a:prstGeom>
          <a:noFill/>
        </p:spPr>
        <p:txBody>
          <a:bodyPr wrap="none" rtlCol="0">
            <a:spAutoFit/>
          </a:bodyPr>
          <a:lstStyle/>
          <a:p>
            <a:r>
              <a:rPr lang="en-US" sz="800" b="1" i="1" dirty="0" smtClean="0">
                <a:latin typeface="+mn-lt"/>
              </a:rPr>
              <a:t>m</a:t>
            </a:r>
            <a:r>
              <a:rPr lang="en-US" sz="800" b="1" i="1" baseline="-25000" dirty="0" smtClean="0">
                <a:latin typeface="+mn-lt"/>
              </a:rPr>
              <a:t>a</a:t>
            </a:r>
            <a:endParaRPr lang="en-US" sz="800" b="1" i="1" baseline="-250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07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07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0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500760" grpId="0"/>
      <p:bldP spid="18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p:cNvCxnSpPr/>
          <p:nvPr/>
        </p:nvCxnSpPr>
        <p:spPr>
          <a:xfrm>
            <a:off x="304800" y="5334000"/>
            <a:ext cx="8686800" cy="15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04800" y="2287134"/>
            <a:ext cx="8686800" cy="15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46</a:t>
            </a:fld>
            <a:endParaRPr lang="en-US" dirty="0"/>
          </a:p>
        </p:txBody>
      </p:sp>
      <p:grpSp>
        <p:nvGrpSpPr>
          <p:cNvPr id="14" name="Group 46"/>
          <p:cNvGrpSpPr/>
          <p:nvPr/>
        </p:nvGrpSpPr>
        <p:grpSpPr>
          <a:xfrm>
            <a:off x="533400" y="2286000"/>
            <a:ext cx="8332540" cy="3037113"/>
            <a:chOff x="536359" y="2057400"/>
            <a:chExt cx="8332540" cy="3492680"/>
          </a:xfrm>
        </p:grpSpPr>
        <p:grpSp>
          <p:nvGrpSpPr>
            <p:cNvPr id="19" name="Group 11"/>
            <p:cNvGrpSpPr/>
            <p:nvPr/>
          </p:nvGrpSpPr>
          <p:grpSpPr>
            <a:xfrm>
              <a:off x="536359" y="2057400"/>
              <a:ext cx="4164170" cy="1753173"/>
              <a:chOff x="1295400" y="1514475"/>
              <a:chExt cx="6700837" cy="3641725"/>
            </a:xfrm>
          </p:grpSpPr>
          <p:grpSp>
            <p:nvGrpSpPr>
              <p:cNvPr id="23" name="Group 44"/>
              <p:cNvGrpSpPr/>
              <p:nvPr/>
            </p:nvGrpSpPr>
            <p:grpSpPr>
              <a:xfrm>
                <a:off x="1295400" y="1519237"/>
                <a:ext cx="3348037" cy="3636963"/>
                <a:chOff x="1295400" y="1519237"/>
                <a:chExt cx="3348037" cy="3636963"/>
              </a:xfrm>
            </p:grpSpPr>
            <p:sp>
              <p:nvSpPr>
                <p:cNvPr id="17" name="Freeform 16"/>
                <p:cNvSpPr/>
                <p:nvPr/>
              </p:nvSpPr>
              <p:spPr>
                <a:xfrm>
                  <a:off x="1295400" y="1981200"/>
                  <a:ext cx="2286000"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38100">
                  <a:solidFill>
                    <a:srgbClr val="3568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3576637" y="1519237"/>
                  <a:ext cx="1066800" cy="471488"/>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38100">
                  <a:solidFill>
                    <a:srgbClr val="3568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45"/>
              <p:cNvGrpSpPr/>
              <p:nvPr/>
            </p:nvGrpSpPr>
            <p:grpSpPr>
              <a:xfrm flipH="1">
                <a:off x="4648200" y="1514475"/>
                <a:ext cx="3348037" cy="3636963"/>
                <a:chOff x="1295400" y="1519237"/>
                <a:chExt cx="3348037" cy="3636963"/>
              </a:xfrm>
            </p:grpSpPr>
            <p:sp>
              <p:nvSpPr>
                <p:cNvPr id="15" name="Freeform 14"/>
                <p:cNvSpPr/>
                <p:nvPr/>
              </p:nvSpPr>
              <p:spPr>
                <a:xfrm>
                  <a:off x="1295400" y="1981200"/>
                  <a:ext cx="2286000"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38100">
                  <a:solidFill>
                    <a:srgbClr val="3568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3576637" y="1519237"/>
                  <a:ext cx="1066800" cy="471488"/>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38100">
                  <a:solidFill>
                    <a:srgbClr val="3568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5" name="Group 25"/>
            <p:cNvGrpSpPr/>
            <p:nvPr/>
          </p:nvGrpSpPr>
          <p:grpSpPr>
            <a:xfrm flipH="1" flipV="1">
              <a:off x="4704729" y="3796908"/>
              <a:ext cx="4164170" cy="1753172"/>
              <a:chOff x="1242849" y="1540480"/>
              <a:chExt cx="6700837" cy="3641722"/>
            </a:xfrm>
          </p:grpSpPr>
          <p:grpSp>
            <p:nvGrpSpPr>
              <p:cNvPr id="26" name="Group 44"/>
              <p:cNvGrpSpPr/>
              <p:nvPr/>
            </p:nvGrpSpPr>
            <p:grpSpPr>
              <a:xfrm>
                <a:off x="1242849" y="1545239"/>
                <a:ext cx="3348037" cy="3636963"/>
                <a:chOff x="1242849" y="1545239"/>
                <a:chExt cx="3348037" cy="3636963"/>
              </a:xfrm>
            </p:grpSpPr>
            <p:sp>
              <p:nvSpPr>
                <p:cNvPr id="35" name="Freeform 34"/>
                <p:cNvSpPr/>
                <p:nvPr/>
              </p:nvSpPr>
              <p:spPr>
                <a:xfrm>
                  <a:off x="1242849" y="2007202"/>
                  <a:ext cx="2285999"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38100">
                  <a:solidFill>
                    <a:srgbClr val="3568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3524087" y="1545239"/>
                  <a:ext cx="1066799" cy="471487"/>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38100">
                  <a:solidFill>
                    <a:srgbClr val="3568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45"/>
              <p:cNvGrpSpPr/>
              <p:nvPr/>
            </p:nvGrpSpPr>
            <p:grpSpPr>
              <a:xfrm flipH="1">
                <a:off x="4595649" y="1540480"/>
                <a:ext cx="3348037" cy="3636963"/>
                <a:chOff x="1347951" y="1545242"/>
                <a:chExt cx="3348037" cy="3636963"/>
              </a:xfrm>
            </p:grpSpPr>
            <p:sp>
              <p:nvSpPr>
                <p:cNvPr id="33" name="Freeform 32"/>
                <p:cNvSpPr/>
                <p:nvPr/>
              </p:nvSpPr>
              <p:spPr>
                <a:xfrm>
                  <a:off x="1347951" y="2007205"/>
                  <a:ext cx="2285999"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38100">
                  <a:solidFill>
                    <a:srgbClr val="3568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3629189" y="1545242"/>
                  <a:ext cx="1066799" cy="471487"/>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38100">
                  <a:solidFill>
                    <a:srgbClr val="3568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50" name="Rectangle 6"/>
          <p:cNvSpPr>
            <a:spLocks noGrp="1" noChangeArrowheads="1"/>
          </p:cNvSpPr>
          <p:nvPr>
            <p:ph type="title"/>
          </p:nvPr>
        </p:nvSpPr>
        <p:spPr>
          <a:xfrm>
            <a:off x="457200" y="142875"/>
            <a:ext cx="8229600" cy="1143000"/>
          </a:xfrm>
          <a:noFill/>
        </p:spPr>
        <p:txBody>
          <a:bodyPr>
            <a:normAutofit fontScale="90000"/>
          </a:bodyPr>
          <a:lstStyle/>
          <a:p>
            <a:r>
              <a:rPr lang="sr-Latn-CS" dirty="0" smtClean="0">
                <a:solidFill>
                  <a:srgbClr val="356897"/>
                </a:solidFill>
              </a:rPr>
              <a:t>Amplituda 1. harmonika</a:t>
            </a:r>
            <a:br>
              <a:rPr lang="sr-Latn-CS" dirty="0" smtClean="0">
                <a:solidFill>
                  <a:srgbClr val="356897"/>
                </a:solidFill>
              </a:rPr>
            </a:br>
            <a:endParaRPr lang="en-US" dirty="0" smtClean="0">
              <a:solidFill>
                <a:srgbClr val="356897"/>
              </a:solidFill>
            </a:endParaRPr>
          </a:p>
        </p:txBody>
      </p:sp>
      <p:cxnSp>
        <p:nvCxnSpPr>
          <p:cNvPr id="52" name="Straight Connector 51"/>
          <p:cNvCxnSpPr>
            <a:endCxn id="10" idx="0"/>
          </p:cNvCxnSpPr>
          <p:nvPr/>
        </p:nvCxnSpPr>
        <p:spPr>
          <a:xfrm rot="5400000">
            <a:off x="532732" y="3810668"/>
            <a:ext cx="1337"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38" name="Group 78"/>
          <p:cNvGrpSpPr/>
          <p:nvPr/>
        </p:nvGrpSpPr>
        <p:grpSpPr>
          <a:xfrm>
            <a:off x="532606" y="2286000"/>
            <a:ext cx="8308182" cy="3049588"/>
            <a:chOff x="532606" y="2286000"/>
            <a:chExt cx="8308182" cy="3049588"/>
          </a:xfrm>
        </p:grpSpPr>
        <p:cxnSp>
          <p:nvCxnSpPr>
            <p:cNvPr id="54" name="Straight Connector 53"/>
            <p:cNvCxnSpPr/>
            <p:nvPr/>
          </p:nvCxnSpPr>
          <p:spPr>
            <a:xfrm rot="5400000" flipH="1" flipV="1">
              <a:off x="-228600" y="3048000"/>
              <a:ext cx="1524000" cy="1588"/>
            </a:xfrm>
            <a:prstGeom prst="line">
              <a:avLst/>
            </a:prstGeom>
            <a:ln w="317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3400" y="2286000"/>
              <a:ext cx="4114800" cy="1588"/>
            </a:xfrm>
            <a:prstGeom prst="line">
              <a:avLst/>
            </a:prstGeom>
            <a:ln w="317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3171031" y="3810000"/>
              <a:ext cx="3048000" cy="1588"/>
            </a:xfrm>
            <a:prstGeom prst="line">
              <a:avLst/>
            </a:prstGeom>
            <a:ln w="317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flipH="1" flipV="1">
              <a:off x="8077994" y="4571206"/>
              <a:ext cx="1524000" cy="1588"/>
            </a:xfrm>
            <a:prstGeom prst="line">
              <a:avLst/>
            </a:prstGeom>
            <a:ln w="317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724400" y="5334000"/>
              <a:ext cx="4114800" cy="1588"/>
            </a:xfrm>
            <a:prstGeom prst="line">
              <a:avLst/>
            </a:prstGeom>
            <a:ln w="317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43" name="Group 63"/>
          <p:cNvGrpSpPr/>
          <p:nvPr/>
        </p:nvGrpSpPr>
        <p:grpSpPr>
          <a:xfrm>
            <a:off x="533400" y="1754575"/>
            <a:ext cx="8299882" cy="4114800"/>
            <a:chOff x="536359" y="2057400"/>
            <a:chExt cx="8299882" cy="3505200"/>
          </a:xfrm>
        </p:grpSpPr>
        <p:grpSp>
          <p:nvGrpSpPr>
            <p:cNvPr id="44" name="Group 11"/>
            <p:cNvGrpSpPr/>
            <p:nvPr/>
          </p:nvGrpSpPr>
          <p:grpSpPr>
            <a:xfrm>
              <a:off x="536359" y="2057400"/>
              <a:ext cx="4164170" cy="1753173"/>
              <a:chOff x="1295400" y="1514475"/>
              <a:chExt cx="6700837" cy="3641725"/>
            </a:xfrm>
          </p:grpSpPr>
          <p:grpSp>
            <p:nvGrpSpPr>
              <p:cNvPr id="47" name="Group 44"/>
              <p:cNvGrpSpPr/>
              <p:nvPr/>
            </p:nvGrpSpPr>
            <p:grpSpPr>
              <a:xfrm>
                <a:off x="1295400" y="1519237"/>
                <a:ext cx="3348037" cy="3636963"/>
                <a:chOff x="1295400" y="1519237"/>
                <a:chExt cx="3348037" cy="3636963"/>
              </a:xfrm>
            </p:grpSpPr>
            <p:sp>
              <p:nvSpPr>
                <p:cNvPr id="77" name="Freeform 76"/>
                <p:cNvSpPr/>
                <p:nvPr/>
              </p:nvSpPr>
              <p:spPr>
                <a:xfrm>
                  <a:off x="1295400" y="1981200"/>
                  <a:ext cx="2286000"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3576637" y="1519237"/>
                  <a:ext cx="1066800" cy="471488"/>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Group 45"/>
              <p:cNvGrpSpPr/>
              <p:nvPr/>
            </p:nvGrpSpPr>
            <p:grpSpPr>
              <a:xfrm flipH="1">
                <a:off x="4648200" y="1514475"/>
                <a:ext cx="3348037" cy="3636963"/>
                <a:chOff x="1295400" y="1519237"/>
                <a:chExt cx="3348037" cy="3636963"/>
              </a:xfrm>
            </p:grpSpPr>
            <p:sp>
              <p:nvSpPr>
                <p:cNvPr id="75" name="Freeform 74"/>
                <p:cNvSpPr/>
                <p:nvPr/>
              </p:nvSpPr>
              <p:spPr>
                <a:xfrm>
                  <a:off x="1295400" y="1981200"/>
                  <a:ext cx="2286000"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3576637" y="1519237"/>
                  <a:ext cx="1066800" cy="471488"/>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49" name="Group 25"/>
            <p:cNvGrpSpPr/>
            <p:nvPr/>
          </p:nvGrpSpPr>
          <p:grpSpPr>
            <a:xfrm flipH="1" flipV="1">
              <a:off x="4672071" y="3809427"/>
              <a:ext cx="4164170" cy="1753173"/>
              <a:chOff x="1295400" y="1514475"/>
              <a:chExt cx="6700837" cy="3641725"/>
            </a:xfrm>
          </p:grpSpPr>
          <p:grpSp>
            <p:nvGrpSpPr>
              <p:cNvPr id="51" name="Group 44"/>
              <p:cNvGrpSpPr/>
              <p:nvPr/>
            </p:nvGrpSpPr>
            <p:grpSpPr>
              <a:xfrm>
                <a:off x="1295400" y="1519237"/>
                <a:ext cx="3348037" cy="3636963"/>
                <a:chOff x="1295400" y="1519237"/>
                <a:chExt cx="3348037" cy="3636963"/>
              </a:xfrm>
            </p:grpSpPr>
            <p:sp>
              <p:nvSpPr>
                <p:cNvPr id="71" name="Freeform 70"/>
                <p:cNvSpPr/>
                <p:nvPr/>
              </p:nvSpPr>
              <p:spPr>
                <a:xfrm>
                  <a:off x="1295400" y="1981200"/>
                  <a:ext cx="2286000"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3576637" y="1519237"/>
                  <a:ext cx="1066800" cy="471488"/>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 name="Group 45"/>
              <p:cNvGrpSpPr/>
              <p:nvPr/>
            </p:nvGrpSpPr>
            <p:grpSpPr>
              <a:xfrm flipH="1">
                <a:off x="4648200" y="1514475"/>
                <a:ext cx="3348037" cy="3636963"/>
                <a:chOff x="1295400" y="1519237"/>
                <a:chExt cx="3348037" cy="3636963"/>
              </a:xfrm>
            </p:grpSpPr>
            <p:sp>
              <p:nvSpPr>
                <p:cNvPr id="69" name="Freeform 68"/>
                <p:cNvSpPr/>
                <p:nvPr/>
              </p:nvSpPr>
              <p:spPr>
                <a:xfrm>
                  <a:off x="1295400" y="1981200"/>
                  <a:ext cx="2286000"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3576637" y="1519237"/>
                  <a:ext cx="1066800" cy="471488"/>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67" name="TextBox 66"/>
          <p:cNvSpPr txBox="1"/>
          <p:nvPr/>
        </p:nvSpPr>
        <p:spPr>
          <a:xfrm>
            <a:off x="457200" y="4953000"/>
            <a:ext cx="338554" cy="461665"/>
          </a:xfrm>
          <a:prstGeom prst="rect">
            <a:avLst/>
          </a:prstGeom>
          <a:noFill/>
        </p:spPr>
        <p:txBody>
          <a:bodyPr wrap="none" rtlCol="0">
            <a:spAutoFit/>
          </a:bodyPr>
          <a:lstStyle/>
          <a:p>
            <a:r>
              <a:rPr lang="sr-Latn-CS" sz="2400" b="1" dirty="0" smtClean="0">
                <a:solidFill>
                  <a:srgbClr val="C00000"/>
                </a:solidFill>
                <a:latin typeface="Times New Roman" pitchFamily="18" charset="0"/>
                <a:cs typeface="Times New Roman" pitchFamily="18" charset="0"/>
              </a:rPr>
              <a:t>0</a:t>
            </a:r>
            <a:endParaRPr lang="en-US" sz="2400" b="1" dirty="0">
              <a:solidFill>
                <a:srgbClr val="C00000"/>
              </a:solidFill>
              <a:latin typeface="Times New Roman" pitchFamily="18" charset="0"/>
              <a:cs typeface="Times New Roman" pitchFamily="18" charset="0"/>
            </a:endParaRPr>
          </a:p>
        </p:txBody>
      </p:sp>
      <p:sp>
        <p:nvSpPr>
          <p:cNvPr id="73" name="TextBox 72"/>
          <p:cNvSpPr txBox="1"/>
          <p:nvPr/>
        </p:nvSpPr>
        <p:spPr>
          <a:xfrm>
            <a:off x="457200" y="1828800"/>
            <a:ext cx="601447" cy="461665"/>
          </a:xfrm>
          <a:prstGeom prst="rect">
            <a:avLst/>
          </a:prstGeom>
          <a:noFill/>
        </p:spPr>
        <p:txBody>
          <a:bodyPr wrap="none" rtlCol="0">
            <a:spAutoFit/>
          </a:bodyPr>
          <a:lstStyle/>
          <a:p>
            <a:r>
              <a:rPr lang="en-US" sz="2400" b="1" i="1" dirty="0" smtClean="0">
                <a:solidFill>
                  <a:srgbClr val="C00000"/>
                </a:solidFill>
                <a:latin typeface="Times New Roman" pitchFamily="18" charset="0"/>
                <a:cs typeface="Times New Roman" pitchFamily="18" charset="0"/>
              </a:rPr>
              <a:t>U</a:t>
            </a:r>
            <a:r>
              <a:rPr lang="sr-Latn-CS" sz="2400" b="1" i="1" baseline="-25000" dirty="0" smtClean="0">
                <a:solidFill>
                  <a:srgbClr val="C00000"/>
                </a:solidFill>
                <a:latin typeface="Times New Roman" pitchFamily="18" charset="0"/>
                <a:cs typeface="Times New Roman" pitchFamily="18" charset="0"/>
              </a:rPr>
              <a:t>dc</a:t>
            </a:r>
            <a:endParaRPr lang="en-US" sz="2400" b="1" i="1" baseline="-25000" dirty="0">
              <a:solidFill>
                <a:srgbClr val="C00000"/>
              </a:solidFill>
              <a:latin typeface="Times New Roman" pitchFamily="18" charset="0"/>
              <a:cs typeface="Times New Roman" pitchFamily="18" charset="0"/>
            </a:endParaRPr>
          </a:p>
        </p:txBody>
      </p:sp>
      <p:sp>
        <p:nvSpPr>
          <p:cNvPr id="74" name="TextBox 73"/>
          <p:cNvSpPr txBox="1"/>
          <p:nvPr/>
        </p:nvSpPr>
        <p:spPr>
          <a:xfrm>
            <a:off x="5410200" y="1143000"/>
            <a:ext cx="2819400" cy="1015663"/>
          </a:xfrm>
          <a:prstGeom prst="rect">
            <a:avLst/>
          </a:prstGeom>
          <a:solidFill>
            <a:schemeClr val="bg2"/>
          </a:solidFill>
          <a:ln w="34925">
            <a:solidFill>
              <a:schemeClr val="accent1"/>
            </a:solidFill>
          </a:ln>
          <a:effectLst>
            <a:outerShdw blurRad="50800" dist="38100" dir="2700000" algn="tl" rotWithShape="0">
              <a:prstClr val="black">
                <a:alpha val="40000"/>
              </a:prstClr>
            </a:outerShdw>
          </a:effectLst>
        </p:spPr>
        <p:txBody>
          <a:bodyPr wrap="square" rtlCol="0">
            <a:spAutoFit/>
          </a:bodyPr>
          <a:lstStyle/>
          <a:p>
            <a:r>
              <a:rPr lang="sr-Latn-CS" sz="2000" b="1" dirty="0" smtClean="0">
                <a:latin typeface="Arial" pitchFamily="34" charset="0"/>
                <a:cs typeface="Arial" pitchFamily="34" charset="0"/>
              </a:rPr>
              <a:t>27% veći </a:t>
            </a:r>
            <a:r>
              <a:rPr lang="sr-Latn-CS" sz="2000" dirty="0" smtClean="0">
                <a:latin typeface="Arial" pitchFamily="34" charset="0"/>
                <a:cs typeface="Arial" pitchFamily="34" charset="0"/>
              </a:rPr>
              <a:t>1. harmonik u odnosu na čistu sinusnu modulaciju, ali</a:t>
            </a:r>
            <a:endParaRPr lang="en-US" sz="2000" dirty="0">
              <a:latin typeface="Arial" pitchFamily="34" charset="0"/>
              <a:cs typeface="Arial" pitchFamily="34" charset="0"/>
            </a:endParaRPr>
          </a:p>
        </p:txBody>
      </p:sp>
      <p:cxnSp>
        <p:nvCxnSpPr>
          <p:cNvPr id="80" name="Straight Arrow Connector 79"/>
          <p:cNvCxnSpPr>
            <a:stCxn id="74" idx="1"/>
          </p:cNvCxnSpPr>
          <p:nvPr/>
        </p:nvCxnSpPr>
        <p:spPr>
          <a:xfrm rot="10800000" flipV="1">
            <a:off x="3429000" y="1650832"/>
            <a:ext cx="1981200" cy="48276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410200" y="2209800"/>
            <a:ext cx="2819400" cy="1015663"/>
          </a:xfrm>
          <a:prstGeom prst="rect">
            <a:avLst/>
          </a:prstGeom>
          <a:solidFill>
            <a:schemeClr val="bg2"/>
          </a:solidFill>
          <a:ln w="34925">
            <a:solidFill>
              <a:schemeClr val="accent1"/>
            </a:solidFill>
          </a:ln>
          <a:effectLst>
            <a:outerShdw blurRad="50800" dist="38100" dir="2700000" algn="tl" rotWithShape="0">
              <a:prstClr val="black">
                <a:alpha val="40000"/>
              </a:prstClr>
            </a:outerShdw>
          </a:effectLst>
        </p:spPr>
        <p:txBody>
          <a:bodyPr wrap="square" rtlCol="0">
            <a:spAutoFit/>
          </a:bodyPr>
          <a:lstStyle/>
          <a:p>
            <a:r>
              <a:rPr lang="sr-Latn-CS" sz="2000" dirty="0" smtClean="0">
                <a:latin typeface="Arial" pitchFamily="34" charset="0"/>
                <a:cs typeface="Arial" pitchFamily="34" charset="0"/>
              </a:rPr>
              <a:t>sadrži:</a:t>
            </a:r>
          </a:p>
          <a:p>
            <a:r>
              <a:rPr lang="sr-Latn-CS" sz="2000" dirty="0" smtClean="0">
                <a:latin typeface="Arial" pitchFamily="34" charset="0"/>
                <a:cs typeface="Arial" pitchFamily="34" charset="0"/>
              </a:rPr>
              <a:t> 3.  </a:t>
            </a:r>
            <a:r>
              <a:rPr lang="sr-Latn-CS" sz="2000" b="1" dirty="0" smtClean="0">
                <a:solidFill>
                  <a:srgbClr val="C00000"/>
                </a:solidFill>
                <a:latin typeface="Arial" pitchFamily="34" charset="0"/>
                <a:cs typeface="Arial" pitchFamily="34" charset="0"/>
              </a:rPr>
              <a:t>5.</a:t>
            </a:r>
            <a:r>
              <a:rPr lang="sr-Latn-CS" sz="2000" dirty="0" smtClean="0">
                <a:latin typeface="Arial" pitchFamily="34" charset="0"/>
                <a:cs typeface="Arial" pitchFamily="34" charset="0"/>
              </a:rPr>
              <a:t>  </a:t>
            </a:r>
            <a:r>
              <a:rPr lang="sr-Latn-CS" sz="2000" b="1" dirty="0" smtClean="0">
                <a:solidFill>
                  <a:srgbClr val="C00000"/>
                </a:solidFill>
                <a:latin typeface="Arial" pitchFamily="34" charset="0"/>
                <a:cs typeface="Arial" pitchFamily="34" charset="0"/>
              </a:rPr>
              <a:t>7.</a:t>
            </a:r>
            <a:r>
              <a:rPr lang="sr-Latn-CS" sz="2000" dirty="0" smtClean="0">
                <a:latin typeface="Arial" pitchFamily="34" charset="0"/>
                <a:cs typeface="Arial" pitchFamily="34" charset="0"/>
              </a:rPr>
              <a:t>  9. </a:t>
            </a:r>
            <a:r>
              <a:rPr lang="sr-Latn-CS" sz="2000" b="1" dirty="0" smtClean="0">
                <a:solidFill>
                  <a:srgbClr val="C00000"/>
                </a:solidFill>
                <a:latin typeface="Arial" pitchFamily="34" charset="0"/>
                <a:cs typeface="Arial" pitchFamily="34" charset="0"/>
              </a:rPr>
              <a:t>11.</a:t>
            </a:r>
            <a:r>
              <a:rPr lang="sr-Latn-CS" sz="2000" dirty="0" smtClean="0">
                <a:latin typeface="Arial" pitchFamily="34" charset="0"/>
                <a:cs typeface="Arial" pitchFamily="34" charset="0"/>
              </a:rPr>
              <a:t> </a:t>
            </a:r>
            <a:r>
              <a:rPr lang="sr-Latn-CS" sz="2000" b="1" dirty="0" smtClean="0">
                <a:solidFill>
                  <a:srgbClr val="C00000"/>
                </a:solidFill>
                <a:latin typeface="Arial" pitchFamily="34" charset="0"/>
                <a:cs typeface="Arial" pitchFamily="34" charset="0"/>
              </a:rPr>
              <a:t>13.</a:t>
            </a:r>
            <a:r>
              <a:rPr lang="sr-Latn-CS" sz="2000" dirty="0" smtClean="0">
                <a:latin typeface="Arial" pitchFamily="34" charset="0"/>
                <a:cs typeface="Arial" pitchFamily="34" charset="0"/>
              </a:rPr>
              <a:t>...</a:t>
            </a:r>
          </a:p>
          <a:p>
            <a:r>
              <a:rPr lang="sr-Latn-CS" sz="2000" dirty="0" smtClean="0">
                <a:latin typeface="Arial" pitchFamily="34" charset="0"/>
                <a:cs typeface="Arial" pitchFamily="34" charset="0"/>
              </a:rPr>
              <a:t>harmonik !</a:t>
            </a:r>
            <a:endParaRPr lang="en-US" sz="2000" dirty="0">
              <a:latin typeface="Arial" pitchFamily="34" charset="0"/>
              <a:cs typeface="Arial" pitchFamily="34" charset="0"/>
            </a:endParaRPr>
          </a:p>
        </p:txBody>
      </p:sp>
      <p:cxnSp>
        <p:nvCxnSpPr>
          <p:cNvPr id="82" name="Straight Arrow Connector 81"/>
          <p:cNvCxnSpPr/>
          <p:nvPr/>
        </p:nvCxnSpPr>
        <p:spPr>
          <a:xfrm rot="10800000" flipV="1">
            <a:off x="4702630" y="2743200"/>
            <a:ext cx="707571" cy="31568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304800" y="3800608"/>
            <a:ext cx="8686800" cy="0"/>
          </a:xfrm>
          <a:prstGeom prst="line">
            <a:avLst/>
          </a:prstGeom>
          <a:ln w="0">
            <a:prstDash val="lgDashDot"/>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6" idx="6"/>
          </p:cNvCxnSpPr>
          <p:nvPr/>
        </p:nvCxnSpPr>
        <p:spPr>
          <a:xfrm>
            <a:off x="2616965" y="2286296"/>
            <a:ext cx="0" cy="151431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590800" y="2800290"/>
            <a:ext cx="772969" cy="400110"/>
          </a:xfrm>
          <a:prstGeom prst="rect">
            <a:avLst/>
          </a:prstGeom>
          <a:noFill/>
        </p:spPr>
        <p:txBody>
          <a:bodyPr wrap="none" rtlCol="0">
            <a:spAutoFit/>
          </a:bodyPr>
          <a:lstStyle/>
          <a:p>
            <a:r>
              <a:rPr lang="en-US" sz="2000" b="1" i="1" dirty="0" smtClean="0">
                <a:solidFill>
                  <a:srgbClr val="356897"/>
                </a:solidFill>
                <a:latin typeface="Times New Roman" pitchFamily="18" charset="0"/>
                <a:cs typeface="Times New Roman" pitchFamily="18" charset="0"/>
              </a:rPr>
              <a:t>U</a:t>
            </a:r>
            <a:r>
              <a:rPr lang="sr-Latn-CS" sz="2000" b="1" i="1" baseline="-25000" dirty="0" smtClean="0">
                <a:solidFill>
                  <a:srgbClr val="356897"/>
                </a:solidFill>
                <a:latin typeface="Times New Roman" pitchFamily="18" charset="0"/>
                <a:cs typeface="Times New Roman" pitchFamily="18" charset="0"/>
              </a:rPr>
              <a:t>dc</a:t>
            </a:r>
            <a:r>
              <a:rPr lang="sr-Latn-CS" sz="800" b="1" i="1" baseline="-25000" dirty="0" smtClean="0">
                <a:solidFill>
                  <a:srgbClr val="356897"/>
                </a:solidFill>
                <a:latin typeface="Times New Roman" pitchFamily="18" charset="0"/>
                <a:cs typeface="Times New Roman" pitchFamily="18" charset="0"/>
              </a:rPr>
              <a:t> </a:t>
            </a:r>
            <a:r>
              <a:rPr lang="sr-Latn-CS" sz="2000" dirty="0" smtClean="0">
                <a:solidFill>
                  <a:srgbClr val="356897"/>
                </a:solidFill>
                <a:latin typeface="Times New Roman" pitchFamily="18" charset="0"/>
                <a:cs typeface="Times New Roman" pitchFamily="18" charset="0"/>
              </a:rPr>
              <a:t>/2</a:t>
            </a:r>
            <a:endParaRPr lang="en-US" sz="2000" dirty="0">
              <a:solidFill>
                <a:srgbClr val="356897"/>
              </a:solidFill>
              <a:latin typeface="Times New Roman" pitchFamily="18" charset="0"/>
              <a:cs typeface="Times New Roman" pitchFamily="18" charset="0"/>
            </a:endParaRPr>
          </a:p>
        </p:txBody>
      </p:sp>
      <p:sp>
        <p:nvSpPr>
          <p:cNvPr id="57" name="TextBox 56"/>
          <p:cNvSpPr txBox="1"/>
          <p:nvPr/>
        </p:nvSpPr>
        <p:spPr>
          <a:xfrm>
            <a:off x="452821" y="3822518"/>
            <a:ext cx="4323620" cy="400110"/>
          </a:xfrm>
          <a:prstGeom prst="rect">
            <a:avLst/>
          </a:prstGeom>
          <a:noFill/>
        </p:spPr>
        <p:txBody>
          <a:bodyPr wrap="none" rtlCol="0">
            <a:spAutoFit/>
          </a:bodyPr>
          <a:lstStyle/>
          <a:p>
            <a:r>
              <a:rPr lang="x-none" sz="2000" b="1" i="1" dirty="0" smtClean="0">
                <a:solidFill>
                  <a:srgbClr val="356897"/>
                </a:solidFill>
                <a:latin typeface="Times New Roman" pitchFamily="18" charset="0"/>
                <a:cs typeface="Times New Roman" pitchFamily="18" charset="0"/>
              </a:rPr>
              <a:t>Da li je moguće dobiti veću amplitudu?</a:t>
            </a:r>
            <a:endParaRPr lang="en-US" sz="2000" dirty="0">
              <a:solidFill>
                <a:srgbClr val="356897"/>
              </a:solidFill>
              <a:latin typeface="Times New Roman" pitchFamily="18" charset="0"/>
              <a:cs typeface="Times New Roman" pitchFamily="18" charset="0"/>
            </a:endParaRPr>
          </a:p>
        </p:txBody>
      </p:sp>
      <p:grpSp>
        <p:nvGrpSpPr>
          <p:cNvPr id="92" name="Group 91"/>
          <p:cNvGrpSpPr/>
          <p:nvPr/>
        </p:nvGrpSpPr>
        <p:grpSpPr>
          <a:xfrm>
            <a:off x="1191694" y="3008658"/>
            <a:ext cx="3151706" cy="3203874"/>
            <a:chOff x="1191694" y="3008658"/>
            <a:chExt cx="3151706" cy="3203874"/>
          </a:xfrm>
        </p:grpSpPr>
        <p:sp>
          <p:nvSpPr>
            <p:cNvPr id="2" name="Oval 1"/>
            <p:cNvSpPr/>
            <p:nvPr/>
          </p:nvSpPr>
          <p:spPr>
            <a:xfrm>
              <a:off x="2133600" y="4155132"/>
              <a:ext cx="2057400" cy="2057400"/>
            </a:xfrm>
            <a:prstGeom prst="ellipse">
              <a:avLst/>
            </a:prstGeom>
            <a:solidFill>
              <a:schemeClr val="bg1">
                <a:lumMod val="95000"/>
              </a:schemeClr>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flipH="1">
              <a:off x="1191694" y="3008658"/>
              <a:ext cx="121525" cy="121525"/>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2326335" y="4255862"/>
              <a:ext cx="1240060" cy="1400664"/>
              <a:chOff x="2326335" y="4255862"/>
              <a:chExt cx="1240060" cy="1400664"/>
            </a:xfrm>
          </p:grpSpPr>
          <p:cxnSp>
            <p:nvCxnSpPr>
              <p:cNvPr id="7" name="Straight Connector 6"/>
              <p:cNvCxnSpPr/>
              <p:nvPr/>
            </p:nvCxnSpPr>
            <p:spPr>
              <a:xfrm flipV="1">
                <a:off x="2438400" y="5414665"/>
                <a:ext cx="0" cy="224135"/>
              </a:xfrm>
              <a:prstGeom prst="line">
                <a:avLst/>
              </a:prstGeom>
              <a:ln w="47625" cap="rnd"/>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flipV="1">
                <a:off x="2550468" y="5302598"/>
                <a:ext cx="0" cy="224135"/>
              </a:xfrm>
              <a:prstGeom prst="line">
                <a:avLst/>
              </a:prstGeom>
              <a:ln w="47625" cap="rnd"/>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2662536" y="5183832"/>
                <a:ext cx="0" cy="224135"/>
              </a:xfrm>
              <a:prstGeom prst="line">
                <a:avLst/>
              </a:prstGeom>
              <a:ln w="47625" cap="rnd"/>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V="1">
                <a:off x="2774604" y="5071765"/>
                <a:ext cx="0" cy="224135"/>
              </a:xfrm>
              <a:prstGeom prst="line">
                <a:avLst/>
              </a:prstGeom>
              <a:ln w="47625" cap="rnd"/>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2886672" y="4953199"/>
                <a:ext cx="0" cy="224135"/>
              </a:xfrm>
              <a:prstGeom prst="line">
                <a:avLst/>
              </a:prstGeom>
              <a:ln w="47625" cap="rnd"/>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flipV="1">
                <a:off x="2998740" y="4841132"/>
                <a:ext cx="0" cy="224135"/>
              </a:xfrm>
              <a:prstGeom prst="line">
                <a:avLst/>
              </a:prstGeom>
              <a:ln w="47625" cap="rnd"/>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3118123" y="4718463"/>
                <a:ext cx="0" cy="224135"/>
              </a:xfrm>
              <a:prstGeom prst="line">
                <a:avLst/>
              </a:prstGeom>
              <a:ln w="47625" cap="rnd"/>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flipV="1">
                <a:off x="3230191" y="4606396"/>
                <a:ext cx="0" cy="224135"/>
              </a:xfrm>
              <a:prstGeom prst="line">
                <a:avLst/>
              </a:prstGeom>
              <a:ln w="47625" cap="rnd"/>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3342259" y="4479996"/>
                <a:ext cx="0" cy="224135"/>
              </a:xfrm>
              <a:prstGeom prst="line">
                <a:avLst/>
              </a:prstGeom>
              <a:ln w="47625" cap="rnd"/>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flipV="1">
                <a:off x="3454327" y="4367929"/>
                <a:ext cx="0" cy="224135"/>
              </a:xfrm>
              <a:prstGeom prst="line">
                <a:avLst/>
              </a:prstGeom>
              <a:ln w="47625" cap="rnd"/>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326335" y="5656526"/>
                <a:ext cx="112065" cy="0"/>
              </a:xfrm>
              <a:prstGeom prst="line">
                <a:avLst/>
              </a:prstGeom>
              <a:ln w="47625" cap="rnd"/>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3566395" y="4255862"/>
                <a:ext cx="0" cy="224135"/>
              </a:xfrm>
              <a:prstGeom prst="line">
                <a:avLst/>
              </a:prstGeom>
              <a:ln w="47625" cap="rnd"/>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2667019" y="5183833"/>
              <a:ext cx="0" cy="549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876328" y="5177334"/>
              <a:ext cx="0" cy="556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667019" y="5656526"/>
              <a:ext cx="209309" cy="0"/>
            </a:xfrm>
            <a:prstGeom prst="line">
              <a:avLst/>
            </a:prstGeom>
            <a:ln>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512352" y="5668108"/>
              <a:ext cx="524503" cy="276999"/>
            </a:xfrm>
            <a:prstGeom prst="rect">
              <a:avLst/>
            </a:prstGeom>
            <a:noFill/>
          </p:spPr>
          <p:txBody>
            <a:bodyPr wrap="none" rtlCol="0">
              <a:spAutoFit/>
            </a:bodyPr>
            <a:lstStyle/>
            <a:p>
              <a:r>
                <a:rPr lang="en-US" sz="1200" b="1" i="1" dirty="0" smtClean="0">
                  <a:solidFill>
                    <a:srgbClr val="356897"/>
                  </a:solidFill>
                  <a:latin typeface="Times New Roman" pitchFamily="18" charset="0"/>
                  <a:cs typeface="Times New Roman" pitchFamily="18" charset="0"/>
                </a:rPr>
                <a:t>T</a:t>
              </a:r>
              <a:r>
                <a:rPr lang="en-US" sz="1200" b="1" i="1" baseline="-25000" dirty="0" smtClean="0">
                  <a:solidFill>
                    <a:srgbClr val="356897"/>
                  </a:solidFill>
                  <a:latin typeface="Times New Roman" pitchFamily="18" charset="0"/>
                  <a:cs typeface="Times New Roman" pitchFamily="18" charset="0"/>
                </a:rPr>
                <a:t>PWM</a:t>
              </a:r>
              <a:endParaRPr lang="en-US" sz="1200" b="1" i="1" baseline="-25000" dirty="0">
                <a:solidFill>
                  <a:srgbClr val="356897"/>
                </a:solidFill>
                <a:latin typeface="Times New Roman" pitchFamily="18" charset="0"/>
                <a:cs typeface="Times New Roman" pitchFamily="18" charset="0"/>
              </a:endParaRPr>
            </a:p>
          </p:txBody>
        </p:sp>
        <p:sp>
          <p:nvSpPr>
            <p:cNvPr id="90" name="TextBox 89"/>
            <p:cNvSpPr txBox="1"/>
            <p:nvPr/>
          </p:nvSpPr>
          <p:spPr>
            <a:xfrm>
              <a:off x="3238859" y="5002932"/>
              <a:ext cx="1104541" cy="646331"/>
            </a:xfrm>
            <a:prstGeom prst="rect">
              <a:avLst/>
            </a:prstGeom>
            <a:noFill/>
          </p:spPr>
          <p:txBody>
            <a:bodyPr wrap="square" rtlCol="0">
              <a:spAutoFit/>
            </a:bodyPr>
            <a:lstStyle/>
            <a:p>
              <a:r>
                <a:rPr lang="en-US" sz="1200" dirty="0" err="1" smtClean="0">
                  <a:solidFill>
                    <a:srgbClr val="356897"/>
                  </a:solidFill>
                  <a:latin typeface="Times New Roman" pitchFamily="18" charset="0"/>
                  <a:cs typeface="Times New Roman" pitchFamily="18" charset="0"/>
                </a:rPr>
                <a:t>Srednja</a:t>
              </a:r>
              <a:r>
                <a:rPr lang="sr-Latn-CS" sz="1200" dirty="0" smtClean="0">
                  <a:solidFill>
                    <a:srgbClr val="356897"/>
                  </a:solidFill>
                  <a:latin typeface="Times New Roman" pitchFamily="18" charset="0"/>
                  <a:cs typeface="Times New Roman" pitchFamily="18" charset="0"/>
                </a:rPr>
                <a:t> vred.</a:t>
              </a:r>
              <a:r>
                <a:rPr lang="en-US" sz="1200" dirty="0" smtClean="0">
                  <a:solidFill>
                    <a:srgbClr val="356897"/>
                  </a:solidFill>
                  <a:latin typeface="Times New Roman" pitchFamily="18" charset="0"/>
                  <a:cs typeface="Times New Roman" pitchFamily="18" charset="0"/>
                </a:rPr>
                <a:t> </a:t>
              </a:r>
              <a:r>
                <a:rPr lang="sr-Latn-CS" sz="1200" dirty="0" smtClean="0">
                  <a:solidFill>
                    <a:srgbClr val="356897"/>
                  </a:solidFill>
                  <a:latin typeface="Times New Roman" pitchFamily="18" charset="0"/>
                  <a:cs typeface="Times New Roman" pitchFamily="18" charset="0"/>
                </a:rPr>
                <a:t>napona</a:t>
              </a:r>
              <a:r>
                <a:rPr lang="en-US" sz="1200" dirty="0" smtClean="0">
                  <a:solidFill>
                    <a:srgbClr val="356897"/>
                  </a:solidFill>
                  <a:latin typeface="Times New Roman" pitchFamily="18" charset="0"/>
                  <a:cs typeface="Times New Roman" pitchFamily="18" charset="0"/>
                </a:rPr>
                <a:t> </a:t>
              </a:r>
              <a:r>
                <a:rPr lang="sr-Latn-CS" sz="1200" b="1" i="1" dirty="0" smtClean="0">
                  <a:solidFill>
                    <a:srgbClr val="356897"/>
                  </a:solidFill>
                  <a:latin typeface="Times New Roman" pitchFamily="18" charset="0"/>
                  <a:cs typeface="Times New Roman" pitchFamily="18" charset="0"/>
                </a:rPr>
                <a:t>u</a:t>
              </a:r>
              <a:r>
                <a:rPr lang="sr-Latn-CS" sz="1200" b="1" i="1" baseline="-25000" dirty="0" smtClean="0">
                  <a:solidFill>
                    <a:srgbClr val="356897"/>
                  </a:solidFill>
                  <a:latin typeface="Times New Roman" pitchFamily="18" charset="0"/>
                  <a:cs typeface="Times New Roman" pitchFamily="18" charset="0"/>
                </a:rPr>
                <a:t>a0 </a:t>
              </a:r>
              <a:r>
                <a:rPr lang="en-US" sz="1200" dirty="0" smtClean="0">
                  <a:solidFill>
                    <a:srgbClr val="356897"/>
                  </a:solidFill>
                  <a:latin typeface="Times New Roman" pitchFamily="18" charset="0"/>
                  <a:cs typeface="Times New Roman" pitchFamily="18" charset="0"/>
                </a:rPr>
                <a:t>u </a:t>
              </a:r>
              <a:r>
                <a:rPr lang="en-US" sz="1200" dirty="0" err="1" smtClean="0">
                  <a:solidFill>
                    <a:srgbClr val="356897"/>
                  </a:solidFill>
                  <a:latin typeface="Times New Roman" pitchFamily="18" charset="0"/>
                  <a:cs typeface="Times New Roman" pitchFamily="18" charset="0"/>
                </a:rPr>
                <a:t>toku</a:t>
              </a:r>
              <a:r>
                <a:rPr lang="en-US" sz="1200" dirty="0" smtClean="0">
                  <a:solidFill>
                    <a:srgbClr val="356897"/>
                  </a:solidFill>
                  <a:latin typeface="Times New Roman" pitchFamily="18" charset="0"/>
                  <a:cs typeface="Times New Roman" pitchFamily="18" charset="0"/>
                </a:rPr>
                <a:t> </a:t>
              </a:r>
              <a:r>
                <a:rPr lang="en-US" sz="1200" b="1" i="1" dirty="0" smtClean="0">
                  <a:solidFill>
                    <a:srgbClr val="356897"/>
                  </a:solidFill>
                  <a:latin typeface="Times New Roman" pitchFamily="18" charset="0"/>
                  <a:cs typeface="Times New Roman" pitchFamily="18" charset="0"/>
                </a:rPr>
                <a:t>T</a:t>
              </a:r>
              <a:r>
                <a:rPr lang="en-US" sz="1200" b="1" i="1" baseline="-25000" dirty="0" smtClean="0">
                  <a:solidFill>
                    <a:srgbClr val="356897"/>
                  </a:solidFill>
                  <a:latin typeface="Times New Roman" pitchFamily="18" charset="0"/>
                  <a:cs typeface="Times New Roman" pitchFamily="18" charset="0"/>
                </a:rPr>
                <a:t>PWM</a:t>
              </a:r>
              <a:endParaRPr lang="en-US" sz="1200" b="1" i="1" baseline="-25000" dirty="0">
                <a:solidFill>
                  <a:srgbClr val="356897"/>
                </a:solidFill>
                <a:latin typeface="Times New Roman" pitchFamily="18" charset="0"/>
                <a:cs typeface="Times New Roman" pitchFamily="18" charset="0"/>
              </a:endParaRPr>
            </a:p>
          </p:txBody>
        </p:sp>
        <p:cxnSp>
          <p:nvCxnSpPr>
            <p:cNvPr id="31" name="Straight Arrow Connector 30"/>
            <p:cNvCxnSpPr>
              <a:stCxn id="90" idx="1"/>
            </p:cNvCxnSpPr>
            <p:nvPr/>
          </p:nvCxnSpPr>
          <p:spPr>
            <a:xfrm rot="10800000">
              <a:off x="2960667" y="5002944"/>
              <a:ext cx="278193" cy="3231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60" idx="1"/>
            </p:cNvCxnSpPr>
            <p:nvPr/>
          </p:nvCxnSpPr>
          <p:spPr>
            <a:xfrm>
              <a:off x="1295422" y="3026455"/>
              <a:ext cx="2543841" cy="13414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60" idx="5"/>
            </p:cNvCxnSpPr>
            <p:nvPr/>
          </p:nvCxnSpPr>
          <p:spPr>
            <a:xfrm>
              <a:off x="1209491" y="3112386"/>
              <a:ext cx="1000309" cy="24959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3" name="Right Arrow 92"/>
          <p:cNvSpPr/>
          <p:nvPr/>
        </p:nvSpPr>
        <p:spPr>
          <a:xfrm>
            <a:off x="7372350" y="6048375"/>
            <a:ext cx="762000" cy="3810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hlinkClick r:id="rId3" action="ppaction://hlinksldjump"/>
          </p:cNvPr>
          <p:cNvSpPr txBox="1"/>
          <p:nvPr/>
        </p:nvSpPr>
        <p:spPr>
          <a:xfrm>
            <a:off x="7305675" y="6070600"/>
            <a:ext cx="990600" cy="307777"/>
          </a:xfrm>
          <a:prstGeom prst="rect">
            <a:avLst/>
          </a:prstGeom>
          <a:noFill/>
        </p:spPr>
        <p:txBody>
          <a:bodyPr wrap="square" rtlCol="0">
            <a:spAutoFit/>
          </a:bodyPr>
          <a:lstStyle/>
          <a:p>
            <a:r>
              <a:rPr lang="sr-Latn-CS" sz="1200" dirty="0" smtClean="0">
                <a:solidFill>
                  <a:schemeClr val="tx1"/>
                </a:solidFill>
                <a:latin typeface="+mn-lt"/>
                <a:cs typeface="Arial" pitchFamily="34" charset="0"/>
              </a:rPr>
              <a:t>Na obl. </a:t>
            </a:r>
            <a:r>
              <a:rPr lang="sr-Latn-CS" sz="1400" b="1" dirty="0" smtClean="0">
                <a:solidFill>
                  <a:schemeClr val="tx1"/>
                </a:solidFill>
                <a:latin typeface="+mn-lt"/>
                <a:cs typeface="Arial" pitchFamily="34" charset="0"/>
              </a:rPr>
              <a:t>u</a:t>
            </a:r>
            <a:r>
              <a:rPr lang="sr-Latn-CS" sz="1400" b="1" baseline="-15000" dirty="0" smtClean="0">
                <a:solidFill>
                  <a:schemeClr val="tx1"/>
                </a:solidFill>
                <a:latin typeface="+mn-lt"/>
                <a:cs typeface="Arial" pitchFamily="34" charset="0"/>
              </a:rPr>
              <a:t>a0</a:t>
            </a:r>
            <a:endParaRPr lang="en-US" sz="1200" b="1" i="1" baseline="-15000" dirty="0">
              <a:solidFill>
                <a:schemeClr val="tx1"/>
              </a:solidFill>
              <a:latin typeface="+mn-lt"/>
              <a:cs typeface="Arial" pitchFamily="34" charset="0"/>
            </a:endParaRPr>
          </a:p>
        </p:txBody>
      </p:sp>
      <p:sp>
        <p:nvSpPr>
          <p:cNvPr id="95" name="TextBox 94"/>
          <p:cNvSpPr txBox="1"/>
          <p:nvPr/>
        </p:nvSpPr>
        <p:spPr>
          <a:xfrm>
            <a:off x="1524000" y="2667000"/>
            <a:ext cx="581467" cy="461665"/>
          </a:xfrm>
          <a:prstGeom prst="rect">
            <a:avLst/>
          </a:prstGeom>
          <a:noFill/>
        </p:spPr>
        <p:txBody>
          <a:bodyPr wrap="square" rtlCol="0">
            <a:spAutoFit/>
          </a:bodyPr>
          <a:lstStyle/>
          <a:p>
            <a:r>
              <a:rPr lang="sr-Latn-CS" sz="2400" b="1" i="1" dirty="0" smtClean="0">
                <a:solidFill>
                  <a:srgbClr val="356897"/>
                </a:solidFill>
                <a:latin typeface="Times New Roman" pitchFamily="18" charset="0"/>
                <a:cs typeface="Times New Roman" pitchFamily="18" charset="0"/>
              </a:rPr>
              <a:t>u</a:t>
            </a:r>
            <a:r>
              <a:rPr lang="sr-Latn-CS" sz="2400" b="1" i="1" baseline="-25000" dirty="0" smtClean="0">
                <a:solidFill>
                  <a:srgbClr val="356897"/>
                </a:solidFill>
                <a:latin typeface="Times New Roman" pitchFamily="18" charset="0"/>
                <a:cs typeface="Times New Roman" pitchFamily="18" charset="0"/>
              </a:rPr>
              <a:t>a0</a:t>
            </a:r>
            <a:endParaRPr lang="en-US" sz="2400" dirty="0">
              <a:solidFill>
                <a:srgbClr val="356897"/>
              </a:solidFill>
              <a:latin typeface="Times New Roman" pitchFamily="18" charset="0"/>
              <a:cs typeface="Times New Roman" pitchFamily="18" charset="0"/>
            </a:endParaRPr>
          </a:p>
        </p:txBody>
      </p:sp>
      <p:cxnSp>
        <p:nvCxnSpPr>
          <p:cNvPr id="97" name="Straight Connector 96"/>
          <p:cNvCxnSpPr/>
          <p:nvPr/>
        </p:nvCxnSpPr>
        <p:spPr>
          <a:xfrm>
            <a:off x="1663700" y="2806700"/>
            <a:ext cx="304800" cy="1588"/>
          </a:xfrm>
          <a:prstGeom prst="line">
            <a:avLst/>
          </a:prstGeom>
          <a:ln w="22225">
            <a:solidFill>
              <a:srgbClr val="356897"/>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410200" y="3200400"/>
            <a:ext cx="2819400" cy="400110"/>
          </a:xfrm>
          <a:prstGeom prst="rect">
            <a:avLst/>
          </a:prstGeom>
          <a:solidFill>
            <a:schemeClr val="bg2"/>
          </a:solidFill>
          <a:ln w="34925">
            <a:solidFill>
              <a:schemeClr val="accent1"/>
            </a:solidFill>
          </a:ln>
          <a:effectLst>
            <a:outerShdw blurRad="50800" dist="38100" dir="2700000" algn="tl" rotWithShape="0">
              <a:prstClr val="black">
                <a:alpha val="40000"/>
              </a:prstClr>
            </a:outerShdw>
          </a:effectLst>
        </p:spPr>
        <p:txBody>
          <a:bodyPr wrap="square" rtlCol="0">
            <a:spAutoFit/>
          </a:bodyPr>
          <a:lstStyle/>
          <a:p>
            <a:r>
              <a:rPr lang="sr-Latn-CS" sz="2000" dirty="0" smtClean="0">
                <a:latin typeface="Arial" pitchFamily="34" charset="0"/>
                <a:cs typeface="Arial" pitchFamily="34" charset="0"/>
              </a:rPr>
              <a:t>Prirodna sinusna mod.</a:t>
            </a:r>
            <a:endParaRPr lang="en-US" sz="2000" dirty="0">
              <a:latin typeface="Arial" pitchFamily="34" charset="0"/>
              <a:cs typeface="Arial" pitchFamily="34" charset="0"/>
            </a:endParaRPr>
          </a:p>
        </p:txBody>
      </p:sp>
      <p:cxnSp>
        <p:nvCxnSpPr>
          <p:cNvPr id="98" name="Straight Arrow Connector 97"/>
          <p:cNvCxnSpPr/>
          <p:nvPr/>
        </p:nvCxnSpPr>
        <p:spPr>
          <a:xfrm rot="5400000">
            <a:off x="4849586" y="3532414"/>
            <a:ext cx="685800" cy="4789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
                                        </p:tgtEl>
                                        <p:attrNameLst>
                                          <p:attrName>style.visibility</p:attrName>
                                        </p:attrNameLst>
                                      </p:cBhvr>
                                      <p:to>
                                        <p:strVal val="visible"/>
                                      </p:to>
                                    </p:set>
                                  </p:childTnLst>
                                  <p:subTnLst>
                                    <p:set>
                                      <p:cBhvr override="childStyle">
                                        <p:cTn dur="1" fill="hold" display="0" masterRel="nextClick" afterEffect="1"/>
                                        <p:tgtEl>
                                          <p:spTgt spid="92"/>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subTnLst>
                                    <p:animClr clrSpc="rgb" dir="cw">
                                      <p:cBhvr override="childStyle">
                                        <p:cTn dur="1" fill="hold" display="0" masterRel="nextClick" afterEffect="1"/>
                                        <p:tgtEl>
                                          <p:spTgt spid="55"/>
                                        </p:tgtEl>
                                        <p:attrNameLst>
                                          <p:attrName>ppt_c</p:attrName>
                                        </p:attrNameLst>
                                      </p:cBhvr>
                                      <p:to>
                                        <a:srgbClr val="AEC5E0"/>
                                      </p:to>
                                    </p:animClr>
                                  </p:sub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subTnLst>
                                    <p:set>
                                      <p:cBhvr override="childStyle">
                                        <p:cTn dur="1" fill="hold" display="0" masterRel="nextClick" afterEffect="1"/>
                                        <p:tgtEl>
                                          <p:spTgt spid="57"/>
                                        </p:tgtEl>
                                        <p:attrNameLst>
                                          <p:attrName>style.visibility</p:attrName>
                                        </p:attrNameLst>
                                      </p:cBhvr>
                                      <p:to>
                                        <p:strVal val="hidden"/>
                                      </p:to>
                                    </p:set>
                                  </p:subTnLst>
                                </p:cTn>
                              </p:par>
                              <p:par>
                                <p:cTn id="33" presetID="1" presetClass="exit" presetSubtype="0" fill="hold" grpId="1" nodeType="withEffect">
                                  <p:stCondLst>
                                    <p:cond delay="0"/>
                                  </p:stCondLst>
                                  <p:childTnLst>
                                    <p:set>
                                      <p:cBhvr>
                                        <p:cTn id="34" dur="1" fill="hold">
                                          <p:stCondLst>
                                            <p:cond delay="0"/>
                                          </p:stCondLst>
                                        </p:cTn>
                                        <p:tgtEl>
                                          <p:spTgt spid="93"/>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94"/>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9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9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1000"/>
                                        <p:tgtEl>
                                          <p:spTgt spid="14"/>
                                        </p:tgtEl>
                                      </p:cBhvr>
                                    </p:animEffect>
                                    <p:set>
                                      <p:cBhvr>
                                        <p:cTn id="45" dur="1" fill="hold">
                                          <p:stCondLst>
                                            <p:cond delay="999"/>
                                          </p:stCondLst>
                                        </p:cTn>
                                        <p:tgtEl>
                                          <p:spTgt spid="1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1000"/>
                                        <p:tgtEl>
                                          <p:spTgt spid="98"/>
                                        </p:tgtEl>
                                      </p:cBhvr>
                                    </p:animEffect>
                                    <p:set>
                                      <p:cBhvr>
                                        <p:cTn id="48" dur="1" fill="hold">
                                          <p:stCondLst>
                                            <p:cond delay="999"/>
                                          </p:stCondLst>
                                        </p:cTn>
                                        <p:tgtEl>
                                          <p:spTgt spid="9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1000"/>
                                        <p:tgtEl>
                                          <p:spTgt spid="96"/>
                                        </p:tgtEl>
                                      </p:cBhvr>
                                    </p:animEffect>
                                    <p:set>
                                      <p:cBhvr>
                                        <p:cTn id="51" dur="1" fill="hold">
                                          <p:stCondLst>
                                            <p:cond delay="999"/>
                                          </p:stCondLst>
                                        </p:cTn>
                                        <p:tgtEl>
                                          <p:spTgt spid="96"/>
                                        </p:tgtEl>
                                        <p:attrNameLst>
                                          <p:attrName>style.visibility</p:attrName>
                                        </p:attrNameLst>
                                      </p:cBhvr>
                                      <p:to>
                                        <p:strVal val="hidden"/>
                                      </p:to>
                                    </p:set>
                                  </p:childTnLst>
                                </p:cTn>
                              </p:par>
                            </p:childTnLst>
                          </p:cTn>
                        </p:par>
                        <p:par>
                          <p:cTn id="52" fill="hold">
                            <p:stCondLst>
                              <p:cond delay="1000"/>
                            </p:stCondLst>
                            <p:childTnLst>
                              <p:par>
                                <p:cTn id="53" presetID="1" presetClass="entr" presetSubtype="0"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8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81" grpId="0" animBg="1"/>
      <p:bldP spid="55" grpId="0"/>
      <p:bldP spid="57" grpId="0"/>
      <p:bldP spid="93" grpId="0" animBg="1"/>
      <p:bldP spid="93" grpId="1" animBg="1"/>
      <p:bldP spid="94" grpId="0"/>
      <p:bldP spid="94" grpId="1"/>
      <p:bldP spid="95" grpId="0"/>
      <p:bldP spid="95" grpId="1"/>
      <p:bldP spid="96" grpId="0" animBg="1"/>
      <p:bldP spid="96"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p:cNvCxnSpPr/>
          <p:nvPr/>
        </p:nvCxnSpPr>
        <p:spPr>
          <a:xfrm>
            <a:off x="304800" y="5334000"/>
            <a:ext cx="8686800" cy="15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04800" y="2287134"/>
            <a:ext cx="8686800" cy="15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47</a:t>
            </a:fld>
            <a:endParaRPr lang="en-US"/>
          </a:p>
        </p:txBody>
      </p:sp>
      <p:grpSp>
        <p:nvGrpSpPr>
          <p:cNvPr id="48" name="Group 47"/>
          <p:cNvGrpSpPr/>
          <p:nvPr/>
        </p:nvGrpSpPr>
        <p:grpSpPr>
          <a:xfrm>
            <a:off x="533400" y="2286673"/>
            <a:ext cx="8321984" cy="3046654"/>
            <a:chOff x="533400" y="2286673"/>
            <a:chExt cx="8321984" cy="3046654"/>
          </a:xfrm>
        </p:grpSpPr>
        <p:grpSp>
          <p:nvGrpSpPr>
            <p:cNvPr id="5" name="Group 4"/>
            <p:cNvGrpSpPr/>
            <p:nvPr/>
          </p:nvGrpSpPr>
          <p:grpSpPr>
            <a:xfrm>
              <a:off x="533400" y="2286673"/>
              <a:ext cx="4164728" cy="1528384"/>
              <a:chOff x="1290638" y="1990725"/>
              <a:chExt cx="6701736" cy="3174790"/>
            </a:xfrm>
          </p:grpSpPr>
          <p:grpSp>
            <p:nvGrpSpPr>
              <p:cNvPr id="6" name="Group 27"/>
              <p:cNvGrpSpPr/>
              <p:nvPr/>
            </p:nvGrpSpPr>
            <p:grpSpPr>
              <a:xfrm>
                <a:off x="1290638" y="1990725"/>
                <a:ext cx="3352800" cy="3167063"/>
                <a:chOff x="1290638" y="1990725"/>
                <a:chExt cx="3352800" cy="3167063"/>
              </a:xfrm>
            </p:grpSpPr>
            <p:sp>
              <p:nvSpPr>
                <p:cNvPr id="10" name="Freeform 9"/>
                <p:cNvSpPr/>
                <p:nvPr/>
              </p:nvSpPr>
              <p:spPr>
                <a:xfrm>
                  <a:off x="1290638" y="1995488"/>
                  <a:ext cx="2290762" cy="3162300"/>
                </a:xfrm>
                <a:custGeom>
                  <a:avLst/>
                  <a:gdLst>
                    <a:gd name="connsiteX0" fmla="*/ 0 w 2290762"/>
                    <a:gd name="connsiteY0" fmla="*/ 3162300 h 3162300"/>
                    <a:gd name="connsiteX1" fmla="*/ 481012 w 2290762"/>
                    <a:gd name="connsiteY1" fmla="*/ 2076450 h 3162300"/>
                    <a:gd name="connsiteX2" fmla="*/ 857250 w 2290762"/>
                    <a:gd name="connsiteY2" fmla="*/ 1290637 h 3162300"/>
                    <a:gd name="connsiteX3" fmla="*/ 1371600 w 2290762"/>
                    <a:gd name="connsiteY3" fmla="*/ 533400 h 3162300"/>
                    <a:gd name="connsiteX4" fmla="*/ 1871662 w 2290762"/>
                    <a:gd name="connsiteY4" fmla="*/ 90487 h 3162300"/>
                    <a:gd name="connsiteX5" fmla="*/ 2290762 w 2290762"/>
                    <a:gd name="connsiteY5" fmla="*/ 0 h 3162300"/>
                    <a:gd name="connsiteX6" fmla="*/ 2290762 w 2290762"/>
                    <a:gd name="connsiteY6" fmla="*/ 0 h 316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0762" h="3162300">
                      <a:moveTo>
                        <a:pt x="0" y="3162300"/>
                      </a:moveTo>
                      <a:cubicBezTo>
                        <a:pt x="169068" y="2775347"/>
                        <a:pt x="338137" y="2388394"/>
                        <a:pt x="481012" y="2076450"/>
                      </a:cubicBezTo>
                      <a:cubicBezTo>
                        <a:pt x="623887" y="1764506"/>
                        <a:pt x="708819" y="1547812"/>
                        <a:pt x="857250" y="1290637"/>
                      </a:cubicBezTo>
                      <a:cubicBezTo>
                        <a:pt x="1005681" y="1033462"/>
                        <a:pt x="1202531" y="733425"/>
                        <a:pt x="1371600" y="533400"/>
                      </a:cubicBezTo>
                      <a:cubicBezTo>
                        <a:pt x="1540669" y="333375"/>
                        <a:pt x="1718469" y="179387"/>
                        <a:pt x="1871662" y="90487"/>
                      </a:cubicBezTo>
                      <a:cubicBezTo>
                        <a:pt x="2024855" y="1587"/>
                        <a:pt x="2290762" y="0"/>
                        <a:pt x="2290762" y="0"/>
                      </a:cubicBezTo>
                      <a:lnTo>
                        <a:pt x="2290762" y="0"/>
                      </a:lnTo>
                    </a:path>
                  </a:pathLst>
                </a:cu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581400" y="1990725"/>
                  <a:ext cx="1062038" cy="101600"/>
                </a:xfrm>
                <a:custGeom>
                  <a:avLst/>
                  <a:gdLst>
                    <a:gd name="connsiteX0" fmla="*/ 0 w 1062038"/>
                    <a:gd name="connsiteY0" fmla="*/ 0 h 101600"/>
                    <a:gd name="connsiteX1" fmla="*/ 219075 w 1062038"/>
                    <a:gd name="connsiteY1" fmla="*/ 14288 h 101600"/>
                    <a:gd name="connsiteX2" fmla="*/ 447675 w 1062038"/>
                    <a:gd name="connsiteY2" fmla="*/ 61913 h 101600"/>
                    <a:gd name="connsiteX3" fmla="*/ 800100 w 1062038"/>
                    <a:gd name="connsiteY3" fmla="*/ 95250 h 101600"/>
                    <a:gd name="connsiteX4" fmla="*/ 1062038 w 1062038"/>
                    <a:gd name="connsiteY4" fmla="*/ 100013 h 1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038" h="101600">
                      <a:moveTo>
                        <a:pt x="0" y="0"/>
                      </a:moveTo>
                      <a:cubicBezTo>
                        <a:pt x="72231" y="1984"/>
                        <a:pt x="144463" y="3969"/>
                        <a:pt x="219075" y="14288"/>
                      </a:cubicBezTo>
                      <a:cubicBezTo>
                        <a:pt x="293687" y="24607"/>
                        <a:pt x="350838" y="48419"/>
                        <a:pt x="447675" y="61913"/>
                      </a:cubicBezTo>
                      <a:cubicBezTo>
                        <a:pt x="544512" y="75407"/>
                        <a:pt x="697706" y="88900"/>
                        <a:pt x="800100" y="95250"/>
                      </a:cubicBezTo>
                      <a:cubicBezTo>
                        <a:pt x="902494" y="101600"/>
                        <a:pt x="982266" y="100806"/>
                        <a:pt x="1062038" y="100013"/>
                      </a:cubicBezTo>
                    </a:path>
                  </a:pathLst>
                </a:cu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 name="Group 28"/>
              <p:cNvGrpSpPr/>
              <p:nvPr/>
            </p:nvGrpSpPr>
            <p:grpSpPr>
              <a:xfrm flipH="1">
                <a:off x="4639574" y="1998452"/>
                <a:ext cx="3352800" cy="3167063"/>
                <a:chOff x="1290638" y="1990725"/>
                <a:chExt cx="3352800" cy="3167063"/>
              </a:xfrm>
            </p:grpSpPr>
            <p:sp>
              <p:nvSpPr>
                <p:cNvPr id="8" name="Freeform 7"/>
                <p:cNvSpPr/>
                <p:nvPr/>
              </p:nvSpPr>
              <p:spPr>
                <a:xfrm>
                  <a:off x="1290638" y="1995488"/>
                  <a:ext cx="2290762" cy="3162300"/>
                </a:xfrm>
                <a:custGeom>
                  <a:avLst/>
                  <a:gdLst>
                    <a:gd name="connsiteX0" fmla="*/ 0 w 2290762"/>
                    <a:gd name="connsiteY0" fmla="*/ 3162300 h 3162300"/>
                    <a:gd name="connsiteX1" fmla="*/ 481012 w 2290762"/>
                    <a:gd name="connsiteY1" fmla="*/ 2076450 h 3162300"/>
                    <a:gd name="connsiteX2" fmla="*/ 857250 w 2290762"/>
                    <a:gd name="connsiteY2" fmla="*/ 1290637 h 3162300"/>
                    <a:gd name="connsiteX3" fmla="*/ 1371600 w 2290762"/>
                    <a:gd name="connsiteY3" fmla="*/ 533400 h 3162300"/>
                    <a:gd name="connsiteX4" fmla="*/ 1871662 w 2290762"/>
                    <a:gd name="connsiteY4" fmla="*/ 90487 h 3162300"/>
                    <a:gd name="connsiteX5" fmla="*/ 2290762 w 2290762"/>
                    <a:gd name="connsiteY5" fmla="*/ 0 h 3162300"/>
                    <a:gd name="connsiteX6" fmla="*/ 2290762 w 2290762"/>
                    <a:gd name="connsiteY6" fmla="*/ 0 h 316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0762" h="3162300">
                      <a:moveTo>
                        <a:pt x="0" y="3162300"/>
                      </a:moveTo>
                      <a:cubicBezTo>
                        <a:pt x="169068" y="2775347"/>
                        <a:pt x="338137" y="2388394"/>
                        <a:pt x="481012" y="2076450"/>
                      </a:cubicBezTo>
                      <a:cubicBezTo>
                        <a:pt x="623887" y="1764506"/>
                        <a:pt x="708819" y="1547812"/>
                        <a:pt x="857250" y="1290637"/>
                      </a:cubicBezTo>
                      <a:cubicBezTo>
                        <a:pt x="1005681" y="1033462"/>
                        <a:pt x="1202531" y="733425"/>
                        <a:pt x="1371600" y="533400"/>
                      </a:cubicBezTo>
                      <a:cubicBezTo>
                        <a:pt x="1540669" y="333375"/>
                        <a:pt x="1718469" y="179387"/>
                        <a:pt x="1871662" y="90487"/>
                      </a:cubicBezTo>
                      <a:cubicBezTo>
                        <a:pt x="2024855" y="1587"/>
                        <a:pt x="2290762" y="0"/>
                        <a:pt x="2290762" y="0"/>
                      </a:cubicBezTo>
                      <a:lnTo>
                        <a:pt x="2290762" y="0"/>
                      </a:lnTo>
                    </a:path>
                  </a:pathLst>
                </a:cu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3581400" y="1990725"/>
                  <a:ext cx="1062038" cy="101600"/>
                </a:xfrm>
                <a:custGeom>
                  <a:avLst/>
                  <a:gdLst>
                    <a:gd name="connsiteX0" fmla="*/ 0 w 1062038"/>
                    <a:gd name="connsiteY0" fmla="*/ 0 h 101600"/>
                    <a:gd name="connsiteX1" fmla="*/ 219075 w 1062038"/>
                    <a:gd name="connsiteY1" fmla="*/ 14288 h 101600"/>
                    <a:gd name="connsiteX2" fmla="*/ 447675 w 1062038"/>
                    <a:gd name="connsiteY2" fmla="*/ 61913 h 101600"/>
                    <a:gd name="connsiteX3" fmla="*/ 800100 w 1062038"/>
                    <a:gd name="connsiteY3" fmla="*/ 95250 h 101600"/>
                    <a:gd name="connsiteX4" fmla="*/ 1062038 w 1062038"/>
                    <a:gd name="connsiteY4" fmla="*/ 100013 h 1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038" h="101600">
                      <a:moveTo>
                        <a:pt x="0" y="0"/>
                      </a:moveTo>
                      <a:cubicBezTo>
                        <a:pt x="72231" y="1984"/>
                        <a:pt x="144463" y="3969"/>
                        <a:pt x="219075" y="14288"/>
                      </a:cubicBezTo>
                      <a:cubicBezTo>
                        <a:pt x="293687" y="24607"/>
                        <a:pt x="350838" y="48419"/>
                        <a:pt x="447675" y="61913"/>
                      </a:cubicBezTo>
                      <a:cubicBezTo>
                        <a:pt x="544512" y="75407"/>
                        <a:pt x="697706" y="88900"/>
                        <a:pt x="800100" y="95250"/>
                      </a:cubicBezTo>
                      <a:cubicBezTo>
                        <a:pt x="902494" y="101600"/>
                        <a:pt x="982266" y="100806"/>
                        <a:pt x="1062038" y="100013"/>
                      </a:cubicBezTo>
                    </a:path>
                  </a:pathLst>
                </a:cu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5" name="Group 24"/>
            <p:cNvGrpSpPr/>
            <p:nvPr/>
          </p:nvGrpSpPr>
          <p:grpSpPr>
            <a:xfrm flipH="1" flipV="1">
              <a:off x="4690656" y="3804943"/>
              <a:ext cx="4164728" cy="1528384"/>
              <a:chOff x="1264596" y="1990725"/>
              <a:chExt cx="6701736" cy="3174790"/>
            </a:xfrm>
          </p:grpSpPr>
          <p:grpSp>
            <p:nvGrpSpPr>
              <p:cNvPr id="37" name="Group 27"/>
              <p:cNvGrpSpPr/>
              <p:nvPr/>
            </p:nvGrpSpPr>
            <p:grpSpPr>
              <a:xfrm>
                <a:off x="1264596" y="1990725"/>
                <a:ext cx="3352800" cy="3167063"/>
                <a:chOff x="1264596" y="1990725"/>
                <a:chExt cx="3352800" cy="3167063"/>
              </a:xfrm>
            </p:grpSpPr>
            <p:sp>
              <p:nvSpPr>
                <p:cNvPr id="41" name="Freeform 40"/>
                <p:cNvSpPr/>
                <p:nvPr/>
              </p:nvSpPr>
              <p:spPr>
                <a:xfrm>
                  <a:off x="1264596" y="1995488"/>
                  <a:ext cx="2290763" cy="3162300"/>
                </a:xfrm>
                <a:custGeom>
                  <a:avLst/>
                  <a:gdLst>
                    <a:gd name="connsiteX0" fmla="*/ 0 w 2290762"/>
                    <a:gd name="connsiteY0" fmla="*/ 3162300 h 3162300"/>
                    <a:gd name="connsiteX1" fmla="*/ 481012 w 2290762"/>
                    <a:gd name="connsiteY1" fmla="*/ 2076450 h 3162300"/>
                    <a:gd name="connsiteX2" fmla="*/ 857250 w 2290762"/>
                    <a:gd name="connsiteY2" fmla="*/ 1290637 h 3162300"/>
                    <a:gd name="connsiteX3" fmla="*/ 1371600 w 2290762"/>
                    <a:gd name="connsiteY3" fmla="*/ 533400 h 3162300"/>
                    <a:gd name="connsiteX4" fmla="*/ 1871662 w 2290762"/>
                    <a:gd name="connsiteY4" fmla="*/ 90487 h 3162300"/>
                    <a:gd name="connsiteX5" fmla="*/ 2290762 w 2290762"/>
                    <a:gd name="connsiteY5" fmla="*/ 0 h 3162300"/>
                    <a:gd name="connsiteX6" fmla="*/ 2290762 w 2290762"/>
                    <a:gd name="connsiteY6" fmla="*/ 0 h 316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0762" h="3162300">
                      <a:moveTo>
                        <a:pt x="0" y="3162300"/>
                      </a:moveTo>
                      <a:cubicBezTo>
                        <a:pt x="169068" y="2775347"/>
                        <a:pt x="338137" y="2388394"/>
                        <a:pt x="481012" y="2076450"/>
                      </a:cubicBezTo>
                      <a:cubicBezTo>
                        <a:pt x="623887" y="1764506"/>
                        <a:pt x="708819" y="1547812"/>
                        <a:pt x="857250" y="1290637"/>
                      </a:cubicBezTo>
                      <a:cubicBezTo>
                        <a:pt x="1005681" y="1033462"/>
                        <a:pt x="1202531" y="733425"/>
                        <a:pt x="1371600" y="533400"/>
                      </a:cubicBezTo>
                      <a:cubicBezTo>
                        <a:pt x="1540669" y="333375"/>
                        <a:pt x="1718469" y="179387"/>
                        <a:pt x="1871662" y="90487"/>
                      </a:cubicBezTo>
                      <a:cubicBezTo>
                        <a:pt x="2024855" y="1587"/>
                        <a:pt x="2290762" y="0"/>
                        <a:pt x="2290762" y="0"/>
                      </a:cubicBezTo>
                      <a:lnTo>
                        <a:pt x="2290762" y="0"/>
                      </a:lnTo>
                    </a:path>
                  </a:pathLst>
                </a:cu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3555358" y="1990725"/>
                  <a:ext cx="1062038" cy="101601"/>
                </a:xfrm>
                <a:custGeom>
                  <a:avLst/>
                  <a:gdLst>
                    <a:gd name="connsiteX0" fmla="*/ 0 w 1062038"/>
                    <a:gd name="connsiteY0" fmla="*/ 0 h 101600"/>
                    <a:gd name="connsiteX1" fmla="*/ 219075 w 1062038"/>
                    <a:gd name="connsiteY1" fmla="*/ 14288 h 101600"/>
                    <a:gd name="connsiteX2" fmla="*/ 447675 w 1062038"/>
                    <a:gd name="connsiteY2" fmla="*/ 61913 h 101600"/>
                    <a:gd name="connsiteX3" fmla="*/ 800100 w 1062038"/>
                    <a:gd name="connsiteY3" fmla="*/ 95250 h 101600"/>
                    <a:gd name="connsiteX4" fmla="*/ 1062038 w 1062038"/>
                    <a:gd name="connsiteY4" fmla="*/ 100013 h 1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038" h="101600">
                      <a:moveTo>
                        <a:pt x="0" y="0"/>
                      </a:moveTo>
                      <a:cubicBezTo>
                        <a:pt x="72231" y="1984"/>
                        <a:pt x="144463" y="3969"/>
                        <a:pt x="219075" y="14288"/>
                      </a:cubicBezTo>
                      <a:cubicBezTo>
                        <a:pt x="293687" y="24607"/>
                        <a:pt x="350838" y="48419"/>
                        <a:pt x="447675" y="61913"/>
                      </a:cubicBezTo>
                      <a:cubicBezTo>
                        <a:pt x="544512" y="75407"/>
                        <a:pt x="697706" y="88900"/>
                        <a:pt x="800100" y="95250"/>
                      </a:cubicBezTo>
                      <a:cubicBezTo>
                        <a:pt x="902494" y="101600"/>
                        <a:pt x="982266" y="100806"/>
                        <a:pt x="1062038" y="100013"/>
                      </a:cubicBezTo>
                    </a:path>
                  </a:pathLst>
                </a:cu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 name="Group 28"/>
              <p:cNvGrpSpPr/>
              <p:nvPr/>
            </p:nvGrpSpPr>
            <p:grpSpPr>
              <a:xfrm flipH="1">
                <a:off x="4613531" y="1998452"/>
                <a:ext cx="3352801" cy="3167063"/>
                <a:chOff x="1316680" y="1990725"/>
                <a:chExt cx="3352801" cy="3167063"/>
              </a:xfrm>
            </p:grpSpPr>
            <p:sp>
              <p:nvSpPr>
                <p:cNvPr id="39" name="Freeform 38"/>
                <p:cNvSpPr/>
                <p:nvPr/>
              </p:nvSpPr>
              <p:spPr>
                <a:xfrm>
                  <a:off x="1316680" y="1995488"/>
                  <a:ext cx="2290763" cy="3162300"/>
                </a:xfrm>
                <a:custGeom>
                  <a:avLst/>
                  <a:gdLst>
                    <a:gd name="connsiteX0" fmla="*/ 0 w 2290762"/>
                    <a:gd name="connsiteY0" fmla="*/ 3162300 h 3162300"/>
                    <a:gd name="connsiteX1" fmla="*/ 481012 w 2290762"/>
                    <a:gd name="connsiteY1" fmla="*/ 2076450 h 3162300"/>
                    <a:gd name="connsiteX2" fmla="*/ 857250 w 2290762"/>
                    <a:gd name="connsiteY2" fmla="*/ 1290637 h 3162300"/>
                    <a:gd name="connsiteX3" fmla="*/ 1371600 w 2290762"/>
                    <a:gd name="connsiteY3" fmla="*/ 533400 h 3162300"/>
                    <a:gd name="connsiteX4" fmla="*/ 1871662 w 2290762"/>
                    <a:gd name="connsiteY4" fmla="*/ 90487 h 3162300"/>
                    <a:gd name="connsiteX5" fmla="*/ 2290762 w 2290762"/>
                    <a:gd name="connsiteY5" fmla="*/ 0 h 3162300"/>
                    <a:gd name="connsiteX6" fmla="*/ 2290762 w 2290762"/>
                    <a:gd name="connsiteY6" fmla="*/ 0 h 316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0762" h="3162300">
                      <a:moveTo>
                        <a:pt x="0" y="3162300"/>
                      </a:moveTo>
                      <a:cubicBezTo>
                        <a:pt x="169068" y="2775347"/>
                        <a:pt x="338137" y="2388394"/>
                        <a:pt x="481012" y="2076450"/>
                      </a:cubicBezTo>
                      <a:cubicBezTo>
                        <a:pt x="623887" y="1764506"/>
                        <a:pt x="708819" y="1547812"/>
                        <a:pt x="857250" y="1290637"/>
                      </a:cubicBezTo>
                      <a:cubicBezTo>
                        <a:pt x="1005681" y="1033462"/>
                        <a:pt x="1202531" y="733425"/>
                        <a:pt x="1371600" y="533400"/>
                      </a:cubicBezTo>
                      <a:cubicBezTo>
                        <a:pt x="1540669" y="333375"/>
                        <a:pt x="1718469" y="179387"/>
                        <a:pt x="1871662" y="90487"/>
                      </a:cubicBezTo>
                      <a:cubicBezTo>
                        <a:pt x="2024855" y="1587"/>
                        <a:pt x="2290762" y="0"/>
                        <a:pt x="2290762" y="0"/>
                      </a:cubicBezTo>
                      <a:lnTo>
                        <a:pt x="2290762" y="0"/>
                      </a:lnTo>
                    </a:path>
                  </a:pathLst>
                </a:cu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3607443" y="1990725"/>
                  <a:ext cx="1062038" cy="101601"/>
                </a:xfrm>
                <a:custGeom>
                  <a:avLst/>
                  <a:gdLst>
                    <a:gd name="connsiteX0" fmla="*/ 0 w 1062038"/>
                    <a:gd name="connsiteY0" fmla="*/ 0 h 101600"/>
                    <a:gd name="connsiteX1" fmla="*/ 219075 w 1062038"/>
                    <a:gd name="connsiteY1" fmla="*/ 14288 h 101600"/>
                    <a:gd name="connsiteX2" fmla="*/ 447675 w 1062038"/>
                    <a:gd name="connsiteY2" fmla="*/ 61913 h 101600"/>
                    <a:gd name="connsiteX3" fmla="*/ 800100 w 1062038"/>
                    <a:gd name="connsiteY3" fmla="*/ 95250 h 101600"/>
                    <a:gd name="connsiteX4" fmla="*/ 1062038 w 1062038"/>
                    <a:gd name="connsiteY4" fmla="*/ 100013 h 1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038" h="101600">
                      <a:moveTo>
                        <a:pt x="0" y="0"/>
                      </a:moveTo>
                      <a:cubicBezTo>
                        <a:pt x="72231" y="1984"/>
                        <a:pt x="144463" y="3969"/>
                        <a:pt x="219075" y="14288"/>
                      </a:cubicBezTo>
                      <a:cubicBezTo>
                        <a:pt x="293687" y="24607"/>
                        <a:pt x="350838" y="48419"/>
                        <a:pt x="447675" y="61913"/>
                      </a:cubicBezTo>
                      <a:cubicBezTo>
                        <a:pt x="544512" y="75407"/>
                        <a:pt x="697706" y="88900"/>
                        <a:pt x="800100" y="95250"/>
                      </a:cubicBezTo>
                      <a:cubicBezTo>
                        <a:pt x="902494" y="101600"/>
                        <a:pt x="982266" y="100806"/>
                        <a:pt x="1062038" y="100013"/>
                      </a:cubicBezTo>
                    </a:path>
                  </a:pathLst>
                </a:cu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47" name="Group 46"/>
          <p:cNvGrpSpPr/>
          <p:nvPr/>
        </p:nvGrpSpPr>
        <p:grpSpPr>
          <a:xfrm>
            <a:off x="533400" y="2286000"/>
            <a:ext cx="8332540" cy="3037113"/>
            <a:chOff x="536359" y="2057400"/>
            <a:chExt cx="8332540" cy="3492680"/>
          </a:xfrm>
        </p:grpSpPr>
        <p:grpSp>
          <p:nvGrpSpPr>
            <p:cNvPr id="12" name="Group 11"/>
            <p:cNvGrpSpPr/>
            <p:nvPr/>
          </p:nvGrpSpPr>
          <p:grpSpPr>
            <a:xfrm>
              <a:off x="536359" y="2057400"/>
              <a:ext cx="4164170" cy="1753173"/>
              <a:chOff x="1295400" y="1514475"/>
              <a:chExt cx="6700837" cy="3641725"/>
            </a:xfrm>
          </p:grpSpPr>
          <p:grpSp>
            <p:nvGrpSpPr>
              <p:cNvPr id="13" name="Group 44"/>
              <p:cNvGrpSpPr/>
              <p:nvPr/>
            </p:nvGrpSpPr>
            <p:grpSpPr>
              <a:xfrm>
                <a:off x="1295400" y="1519237"/>
                <a:ext cx="3348037" cy="3636963"/>
                <a:chOff x="1295400" y="1519237"/>
                <a:chExt cx="3348037" cy="3636963"/>
              </a:xfrm>
            </p:grpSpPr>
            <p:sp>
              <p:nvSpPr>
                <p:cNvPr id="17" name="Freeform 16"/>
                <p:cNvSpPr/>
                <p:nvPr/>
              </p:nvSpPr>
              <p:spPr>
                <a:xfrm>
                  <a:off x="1295400" y="1981200"/>
                  <a:ext cx="2286000"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38100">
                  <a:solidFill>
                    <a:srgbClr val="3568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3576637" y="1519237"/>
                  <a:ext cx="1066800" cy="471488"/>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38100">
                  <a:solidFill>
                    <a:srgbClr val="3568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Group 45"/>
              <p:cNvGrpSpPr/>
              <p:nvPr/>
            </p:nvGrpSpPr>
            <p:grpSpPr>
              <a:xfrm flipH="1">
                <a:off x="4648200" y="1514475"/>
                <a:ext cx="3348037" cy="3636963"/>
                <a:chOff x="1295400" y="1519237"/>
                <a:chExt cx="3348037" cy="3636963"/>
              </a:xfrm>
            </p:grpSpPr>
            <p:sp>
              <p:nvSpPr>
                <p:cNvPr id="15" name="Freeform 14"/>
                <p:cNvSpPr/>
                <p:nvPr/>
              </p:nvSpPr>
              <p:spPr>
                <a:xfrm>
                  <a:off x="1295400" y="1981200"/>
                  <a:ext cx="2286000"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38100">
                  <a:solidFill>
                    <a:srgbClr val="3568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3576637" y="1519237"/>
                  <a:ext cx="1066800" cy="471488"/>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38100">
                  <a:solidFill>
                    <a:srgbClr val="3568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6" name="Group 25"/>
            <p:cNvGrpSpPr/>
            <p:nvPr/>
          </p:nvGrpSpPr>
          <p:grpSpPr>
            <a:xfrm flipH="1" flipV="1">
              <a:off x="4704729" y="3796908"/>
              <a:ext cx="4164170" cy="1753172"/>
              <a:chOff x="1242849" y="1540480"/>
              <a:chExt cx="6700837" cy="3641722"/>
            </a:xfrm>
          </p:grpSpPr>
          <p:grpSp>
            <p:nvGrpSpPr>
              <p:cNvPr id="31" name="Group 44"/>
              <p:cNvGrpSpPr/>
              <p:nvPr/>
            </p:nvGrpSpPr>
            <p:grpSpPr>
              <a:xfrm>
                <a:off x="1242849" y="1545239"/>
                <a:ext cx="3348037" cy="3636963"/>
                <a:chOff x="1242849" y="1545239"/>
                <a:chExt cx="3348037" cy="3636963"/>
              </a:xfrm>
            </p:grpSpPr>
            <p:sp>
              <p:nvSpPr>
                <p:cNvPr id="35" name="Freeform 34"/>
                <p:cNvSpPr/>
                <p:nvPr/>
              </p:nvSpPr>
              <p:spPr>
                <a:xfrm>
                  <a:off x="1242849" y="2007202"/>
                  <a:ext cx="2285999"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38100">
                  <a:solidFill>
                    <a:srgbClr val="3568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3524087" y="1545239"/>
                  <a:ext cx="1066799" cy="471487"/>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38100">
                  <a:solidFill>
                    <a:srgbClr val="3568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 name="Group 45"/>
              <p:cNvGrpSpPr/>
              <p:nvPr/>
            </p:nvGrpSpPr>
            <p:grpSpPr>
              <a:xfrm flipH="1">
                <a:off x="4595649" y="1540480"/>
                <a:ext cx="3348037" cy="3636963"/>
                <a:chOff x="1347951" y="1545242"/>
                <a:chExt cx="3348037" cy="3636963"/>
              </a:xfrm>
            </p:grpSpPr>
            <p:sp>
              <p:nvSpPr>
                <p:cNvPr id="33" name="Freeform 32"/>
                <p:cNvSpPr/>
                <p:nvPr/>
              </p:nvSpPr>
              <p:spPr>
                <a:xfrm>
                  <a:off x="1347951" y="2007205"/>
                  <a:ext cx="2285999"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38100">
                  <a:solidFill>
                    <a:srgbClr val="3568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3629189" y="1545242"/>
                  <a:ext cx="1066799" cy="471487"/>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38100">
                  <a:solidFill>
                    <a:srgbClr val="35689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49" name="Group 48"/>
          <p:cNvGrpSpPr/>
          <p:nvPr/>
        </p:nvGrpSpPr>
        <p:grpSpPr>
          <a:xfrm>
            <a:off x="542279" y="3536594"/>
            <a:ext cx="8288043" cy="546812"/>
            <a:chOff x="542279" y="3536594"/>
            <a:chExt cx="8288043" cy="546812"/>
          </a:xfrm>
        </p:grpSpPr>
        <p:grpSp>
          <p:nvGrpSpPr>
            <p:cNvPr id="19" name="Group 18"/>
            <p:cNvGrpSpPr/>
            <p:nvPr/>
          </p:nvGrpSpPr>
          <p:grpSpPr>
            <a:xfrm>
              <a:off x="542279" y="3539267"/>
              <a:ext cx="4149372" cy="544139"/>
              <a:chOff x="1304925" y="4592638"/>
              <a:chExt cx="6677025" cy="1130297"/>
            </a:xfrm>
          </p:grpSpPr>
          <p:sp>
            <p:nvSpPr>
              <p:cNvPr id="20" name="Freeform 19"/>
              <p:cNvSpPr/>
              <p:nvPr/>
            </p:nvSpPr>
            <p:spPr>
              <a:xfrm>
                <a:off x="1304925" y="4592638"/>
                <a:ext cx="2276475" cy="560387"/>
              </a:xfrm>
              <a:custGeom>
                <a:avLst/>
                <a:gdLst>
                  <a:gd name="connsiteX0" fmla="*/ 0 w 2276475"/>
                  <a:gd name="connsiteY0" fmla="*/ 560387 h 560387"/>
                  <a:gd name="connsiteX1" fmla="*/ 476250 w 2276475"/>
                  <a:gd name="connsiteY1" fmla="*/ 265112 h 560387"/>
                  <a:gd name="connsiteX2" fmla="*/ 885825 w 2276475"/>
                  <a:gd name="connsiteY2" fmla="*/ 55562 h 560387"/>
                  <a:gd name="connsiteX3" fmla="*/ 1238250 w 2276475"/>
                  <a:gd name="connsiteY3" fmla="*/ 7937 h 560387"/>
                  <a:gd name="connsiteX4" fmla="*/ 1581150 w 2276475"/>
                  <a:gd name="connsiteY4" fmla="*/ 103187 h 560387"/>
                  <a:gd name="connsiteX5" fmla="*/ 2038350 w 2276475"/>
                  <a:gd name="connsiteY5" fmla="*/ 360362 h 560387"/>
                  <a:gd name="connsiteX6" fmla="*/ 2276475 w 2276475"/>
                  <a:gd name="connsiteY6" fmla="*/ 560387 h 56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75" h="560387">
                    <a:moveTo>
                      <a:pt x="0" y="560387"/>
                    </a:moveTo>
                    <a:cubicBezTo>
                      <a:pt x="164306" y="454818"/>
                      <a:pt x="328613" y="349250"/>
                      <a:pt x="476250" y="265112"/>
                    </a:cubicBezTo>
                    <a:cubicBezTo>
                      <a:pt x="623888" y="180975"/>
                      <a:pt x="758825" y="98425"/>
                      <a:pt x="885825" y="55562"/>
                    </a:cubicBezTo>
                    <a:cubicBezTo>
                      <a:pt x="1012825" y="12699"/>
                      <a:pt x="1122363" y="0"/>
                      <a:pt x="1238250" y="7937"/>
                    </a:cubicBezTo>
                    <a:cubicBezTo>
                      <a:pt x="1354137" y="15874"/>
                      <a:pt x="1447800" y="44450"/>
                      <a:pt x="1581150" y="103187"/>
                    </a:cubicBezTo>
                    <a:cubicBezTo>
                      <a:pt x="1714500" y="161924"/>
                      <a:pt x="1922463" y="284162"/>
                      <a:pt x="2038350" y="360362"/>
                    </a:cubicBezTo>
                    <a:cubicBezTo>
                      <a:pt x="2154238" y="436562"/>
                      <a:pt x="2215356" y="498474"/>
                      <a:pt x="2276475" y="560387"/>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5705475" y="4621213"/>
                <a:ext cx="2276475" cy="560387"/>
              </a:xfrm>
              <a:custGeom>
                <a:avLst/>
                <a:gdLst>
                  <a:gd name="connsiteX0" fmla="*/ 0 w 2276475"/>
                  <a:gd name="connsiteY0" fmla="*/ 560387 h 560387"/>
                  <a:gd name="connsiteX1" fmla="*/ 476250 w 2276475"/>
                  <a:gd name="connsiteY1" fmla="*/ 265112 h 560387"/>
                  <a:gd name="connsiteX2" fmla="*/ 885825 w 2276475"/>
                  <a:gd name="connsiteY2" fmla="*/ 55562 h 560387"/>
                  <a:gd name="connsiteX3" fmla="*/ 1238250 w 2276475"/>
                  <a:gd name="connsiteY3" fmla="*/ 7937 h 560387"/>
                  <a:gd name="connsiteX4" fmla="*/ 1581150 w 2276475"/>
                  <a:gd name="connsiteY4" fmla="*/ 103187 h 560387"/>
                  <a:gd name="connsiteX5" fmla="*/ 2038350 w 2276475"/>
                  <a:gd name="connsiteY5" fmla="*/ 360362 h 560387"/>
                  <a:gd name="connsiteX6" fmla="*/ 2276475 w 2276475"/>
                  <a:gd name="connsiteY6" fmla="*/ 560387 h 56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75" h="560387">
                    <a:moveTo>
                      <a:pt x="0" y="560387"/>
                    </a:moveTo>
                    <a:cubicBezTo>
                      <a:pt x="164306" y="454818"/>
                      <a:pt x="328613" y="349250"/>
                      <a:pt x="476250" y="265112"/>
                    </a:cubicBezTo>
                    <a:cubicBezTo>
                      <a:pt x="623888" y="180975"/>
                      <a:pt x="758825" y="98425"/>
                      <a:pt x="885825" y="55562"/>
                    </a:cubicBezTo>
                    <a:cubicBezTo>
                      <a:pt x="1012825" y="12699"/>
                      <a:pt x="1122363" y="0"/>
                      <a:pt x="1238250" y="7937"/>
                    </a:cubicBezTo>
                    <a:cubicBezTo>
                      <a:pt x="1354137" y="15874"/>
                      <a:pt x="1447800" y="44450"/>
                      <a:pt x="1581150" y="103187"/>
                    </a:cubicBezTo>
                    <a:cubicBezTo>
                      <a:pt x="1714500" y="161924"/>
                      <a:pt x="1922463" y="284162"/>
                      <a:pt x="2038350" y="360362"/>
                    </a:cubicBezTo>
                    <a:cubicBezTo>
                      <a:pt x="2154238" y="436562"/>
                      <a:pt x="2215356" y="498474"/>
                      <a:pt x="2276475" y="560387"/>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flipV="1">
                <a:off x="3571876" y="5162548"/>
                <a:ext cx="2143124" cy="560387"/>
              </a:xfrm>
              <a:custGeom>
                <a:avLst/>
                <a:gdLst>
                  <a:gd name="connsiteX0" fmla="*/ 0 w 2276475"/>
                  <a:gd name="connsiteY0" fmla="*/ 560387 h 560387"/>
                  <a:gd name="connsiteX1" fmla="*/ 476250 w 2276475"/>
                  <a:gd name="connsiteY1" fmla="*/ 265112 h 560387"/>
                  <a:gd name="connsiteX2" fmla="*/ 885825 w 2276475"/>
                  <a:gd name="connsiteY2" fmla="*/ 55562 h 560387"/>
                  <a:gd name="connsiteX3" fmla="*/ 1238250 w 2276475"/>
                  <a:gd name="connsiteY3" fmla="*/ 7937 h 560387"/>
                  <a:gd name="connsiteX4" fmla="*/ 1581150 w 2276475"/>
                  <a:gd name="connsiteY4" fmla="*/ 103187 h 560387"/>
                  <a:gd name="connsiteX5" fmla="*/ 2038350 w 2276475"/>
                  <a:gd name="connsiteY5" fmla="*/ 360362 h 560387"/>
                  <a:gd name="connsiteX6" fmla="*/ 2276475 w 2276475"/>
                  <a:gd name="connsiteY6" fmla="*/ 560387 h 56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75" h="560387">
                    <a:moveTo>
                      <a:pt x="0" y="560387"/>
                    </a:moveTo>
                    <a:cubicBezTo>
                      <a:pt x="164306" y="454818"/>
                      <a:pt x="328613" y="349250"/>
                      <a:pt x="476250" y="265112"/>
                    </a:cubicBezTo>
                    <a:cubicBezTo>
                      <a:pt x="623888" y="180975"/>
                      <a:pt x="758825" y="98425"/>
                      <a:pt x="885825" y="55562"/>
                    </a:cubicBezTo>
                    <a:cubicBezTo>
                      <a:pt x="1012825" y="12699"/>
                      <a:pt x="1122363" y="0"/>
                      <a:pt x="1238250" y="7937"/>
                    </a:cubicBezTo>
                    <a:cubicBezTo>
                      <a:pt x="1354137" y="15874"/>
                      <a:pt x="1447800" y="44450"/>
                      <a:pt x="1581150" y="103187"/>
                    </a:cubicBezTo>
                    <a:cubicBezTo>
                      <a:pt x="1714500" y="161924"/>
                      <a:pt x="1922463" y="284162"/>
                      <a:pt x="2038350" y="360362"/>
                    </a:cubicBezTo>
                    <a:cubicBezTo>
                      <a:pt x="2154238" y="436562"/>
                      <a:pt x="2215356" y="498474"/>
                      <a:pt x="2276475" y="560387"/>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26"/>
            <p:cNvGrpSpPr/>
            <p:nvPr/>
          </p:nvGrpSpPr>
          <p:grpSpPr>
            <a:xfrm flipH="1" flipV="1">
              <a:off x="4680950" y="3536594"/>
              <a:ext cx="4149372" cy="544139"/>
              <a:chOff x="1304925" y="4592638"/>
              <a:chExt cx="6677025" cy="1130297"/>
            </a:xfrm>
          </p:grpSpPr>
          <p:sp>
            <p:nvSpPr>
              <p:cNvPr id="28" name="Freeform 27"/>
              <p:cNvSpPr/>
              <p:nvPr/>
            </p:nvSpPr>
            <p:spPr>
              <a:xfrm>
                <a:off x="1304925" y="4592638"/>
                <a:ext cx="2276475" cy="560387"/>
              </a:xfrm>
              <a:custGeom>
                <a:avLst/>
                <a:gdLst>
                  <a:gd name="connsiteX0" fmla="*/ 0 w 2276475"/>
                  <a:gd name="connsiteY0" fmla="*/ 560387 h 560387"/>
                  <a:gd name="connsiteX1" fmla="*/ 476250 w 2276475"/>
                  <a:gd name="connsiteY1" fmla="*/ 265112 h 560387"/>
                  <a:gd name="connsiteX2" fmla="*/ 885825 w 2276475"/>
                  <a:gd name="connsiteY2" fmla="*/ 55562 h 560387"/>
                  <a:gd name="connsiteX3" fmla="*/ 1238250 w 2276475"/>
                  <a:gd name="connsiteY3" fmla="*/ 7937 h 560387"/>
                  <a:gd name="connsiteX4" fmla="*/ 1581150 w 2276475"/>
                  <a:gd name="connsiteY4" fmla="*/ 103187 h 560387"/>
                  <a:gd name="connsiteX5" fmla="*/ 2038350 w 2276475"/>
                  <a:gd name="connsiteY5" fmla="*/ 360362 h 560387"/>
                  <a:gd name="connsiteX6" fmla="*/ 2276475 w 2276475"/>
                  <a:gd name="connsiteY6" fmla="*/ 560387 h 56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75" h="560387">
                    <a:moveTo>
                      <a:pt x="0" y="560387"/>
                    </a:moveTo>
                    <a:cubicBezTo>
                      <a:pt x="164306" y="454818"/>
                      <a:pt x="328613" y="349250"/>
                      <a:pt x="476250" y="265112"/>
                    </a:cubicBezTo>
                    <a:cubicBezTo>
                      <a:pt x="623888" y="180975"/>
                      <a:pt x="758825" y="98425"/>
                      <a:pt x="885825" y="55562"/>
                    </a:cubicBezTo>
                    <a:cubicBezTo>
                      <a:pt x="1012825" y="12699"/>
                      <a:pt x="1122363" y="0"/>
                      <a:pt x="1238250" y="7937"/>
                    </a:cubicBezTo>
                    <a:cubicBezTo>
                      <a:pt x="1354137" y="15874"/>
                      <a:pt x="1447800" y="44450"/>
                      <a:pt x="1581150" y="103187"/>
                    </a:cubicBezTo>
                    <a:cubicBezTo>
                      <a:pt x="1714500" y="161924"/>
                      <a:pt x="1922463" y="284162"/>
                      <a:pt x="2038350" y="360362"/>
                    </a:cubicBezTo>
                    <a:cubicBezTo>
                      <a:pt x="2154238" y="436562"/>
                      <a:pt x="2215356" y="498474"/>
                      <a:pt x="2276475" y="560387"/>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5705475" y="4621213"/>
                <a:ext cx="2276475" cy="560387"/>
              </a:xfrm>
              <a:custGeom>
                <a:avLst/>
                <a:gdLst>
                  <a:gd name="connsiteX0" fmla="*/ 0 w 2276475"/>
                  <a:gd name="connsiteY0" fmla="*/ 560387 h 560387"/>
                  <a:gd name="connsiteX1" fmla="*/ 476250 w 2276475"/>
                  <a:gd name="connsiteY1" fmla="*/ 265112 h 560387"/>
                  <a:gd name="connsiteX2" fmla="*/ 885825 w 2276475"/>
                  <a:gd name="connsiteY2" fmla="*/ 55562 h 560387"/>
                  <a:gd name="connsiteX3" fmla="*/ 1238250 w 2276475"/>
                  <a:gd name="connsiteY3" fmla="*/ 7937 h 560387"/>
                  <a:gd name="connsiteX4" fmla="*/ 1581150 w 2276475"/>
                  <a:gd name="connsiteY4" fmla="*/ 103187 h 560387"/>
                  <a:gd name="connsiteX5" fmla="*/ 2038350 w 2276475"/>
                  <a:gd name="connsiteY5" fmla="*/ 360362 h 560387"/>
                  <a:gd name="connsiteX6" fmla="*/ 2276475 w 2276475"/>
                  <a:gd name="connsiteY6" fmla="*/ 560387 h 56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75" h="560387">
                    <a:moveTo>
                      <a:pt x="0" y="560387"/>
                    </a:moveTo>
                    <a:cubicBezTo>
                      <a:pt x="164306" y="454818"/>
                      <a:pt x="328613" y="349250"/>
                      <a:pt x="476250" y="265112"/>
                    </a:cubicBezTo>
                    <a:cubicBezTo>
                      <a:pt x="623888" y="180975"/>
                      <a:pt x="758825" y="98425"/>
                      <a:pt x="885825" y="55562"/>
                    </a:cubicBezTo>
                    <a:cubicBezTo>
                      <a:pt x="1012825" y="12699"/>
                      <a:pt x="1122363" y="0"/>
                      <a:pt x="1238250" y="7937"/>
                    </a:cubicBezTo>
                    <a:cubicBezTo>
                      <a:pt x="1354137" y="15874"/>
                      <a:pt x="1447800" y="44450"/>
                      <a:pt x="1581150" y="103187"/>
                    </a:cubicBezTo>
                    <a:cubicBezTo>
                      <a:pt x="1714500" y="161924"/>
                      <a:pt x="1922463" y="284162"/>
                      <a:pt x="2038350" y="360362"/>
                    </a:cubicBezTo>
                    <a:cubicBezTo>
                      <a:pt x="2154238" y="436562"/>
                      <a:pt x="2215356" y="498474"/>
                      <a:pt x="2276475" y="560387"/>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flipV="1">
                <a:off x="3571876" y="5162548"/>
                <a:ext cx="2143124" cy="560387"/>
              </a:xfrm>
              <a:custGeom>
                <a:avLst/>
                <a:gdLst>
                  <a:gd name="connsiteX0" fmla="*/ 0 w 2276475"/>
                  <a:gd name="connsiteY0" fmla="*/ 560387 h 560387"/>
                  <a:gd name="connsiteX1" fmla="*/ 476250 w 2276475"/>
                  <a:gd name="connsiteY1" fmla="*/ 265112 h 560387"/>
                  <a:gd name="connsiteX2" fmla="*/ 885825 w 2276475"/>
                  <a:gd name="connsiteY2" fmla="*/ 55562 h 560387"/>
                  <a:gd name="connsiteX3" fmla="*/ 1238250 w 2276475"/>
                  <a:gd name="connsiteY3" fmla="*/ 7937 h 560387"/>
                  <a:gd name="connsiteX4" fmla="*/ 1581150 w 2276475"/>
                  <a:gd name="connsiteY4" fmla="*/ 103187 h 560387"/>
                  <a:gd name="connsiteX5" fmla="*/ 2038350 w 2276475"/>
                  <a:gd name="connsiteY5" fmla="*/ 360362 h 560387"/>
                  <a:gd name="connsiteX6" fmla="*/ 2276475 w 2276475"/>
                  <a:gd name="connsiteY6" fmla="*/ 560387 h 56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75" h="560387">
                    <a:moveTo>
                      <a:pt x="0" y="560387"/>
                    </a:moveTo>
                    <a:cubicBezTo>
                      <a:pt x="164306" y="454818"/>
                      <a:pt x="328613" y="349250"/>
                      <a:pt x="476250" y="265112"/>
                    </a:cubicBezTo>
                    <a:cubicBezTo>
                      <a:pt x="623888" y="180975"/>
                      <a:pt x="758825" y="98425"/>
                      <a:pt x="885825" y="55562"/>
                    </a:cubicBezTo>
                    <a:cubicBezTo>
                      <a:pt x="1012825" y="12699"/>
                      <a:pt x="1122363" y="0"/>
                      <a:pt x="1238250" y="7937"/>
                    </a:cubicBezTo>
                    <a:cubicBezTo>
                      <a:pt x="1354137" y="15874"/>
                      <a:pt x="1447800" y="44450"/>
                      <a:pt x="1581150" y="103187"/>
                    </a:cubicBezTo>
                    <a:cubicBezTo>
                      <a:pt x="1714500" y="161924"/>
                      <a:pt x="1922463" y="284162"/>
                      <a:pt x="2038350" y="360362"/>
                    </a:cubicBezTo>
                    <a:cubicBezTo>
                      <a:pt x="2154238" y="436562"/>
                      <a:pt x="2215356" y="498474"/>
                      <a:pt x="2276475" y="560387"/>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50" name="Rectangle 6"/>
          <p:cNvSpPr>
            <a:spLocks noGrp="1" noChangeArrowheads="1"/>
          </p:cNvSpPr>
          <p:nvPr>
            <p:ph type="title"/>
          </p:nvPr>
        </p:nvSpPr>
        <p:spPr>
          <a:xfrm>
            <a:off x="457200" y="142875"/>
            <a:ext cx="8229600" cy="1143000"/>
          </a:xfrm>
          <a:noFill/>
        </p:spPr>
        <p:txBody>
          <a:bodyPr>
            <a:normAutofit fontScale="90000"/>
          </a:bodyPr>
          <a:lstStyle/>
          <a:p>
            <a:r>
              <a:rPr lang="sr-Latn-CS" dirty="0" smtClean="0">
                <a:solidFill>
                  <a:srgbClr val="356897"/>
                </a:solidFill>
              </a:rPr>
              <a:t>Dodavanje 3. harmonika</a:t>
            </a:r>
            <a:br>
              <a:rPr lang="sr-Latn-CS" dirty="0" smtClean="0">
                <a:solidFill>
                  <a:srgbClr val="356897"/>
                </a:solidFill>
              </a:rPr>
            </a:br>
            <a:endParaRPr lang="en-US" dirty="0" smtClean="0">
              <a:solidFill>
                <a:srgbClr val="356897"/>
              </a:solidFill>
            </a:endParaRPr>
          </a:p>
        </p:txBody>
      </p:sp>
      <p:cxnSp>
        <p:nvCxnSpPr>
          <p:cNvPr id="52" name="Straight Connector 51"/>
          <p:cNvCxnSpPr>
            <a:endCxn id="10" idx="0"/>
          </p:cNvCxnSpPr>
          <p:nvPr/>
        </p:nvCxnSpPr>
        <p:spPr>
          <a:xfrm rot="5400000">
            <a:off x="532732" y="3810668"/>
            <a:ext cx="1337"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533400" y="1981198"/>
            <a:ext cx="8323632" cy="3657600"/>
            <a:chOff x="536359" y="2057400"/>
            <a:chExt cx="8323632" cy="3505200"/>
          </a:xfrm>
        </p:grpSpPr>
        <p:grpSp>
          <p:nvGrpSpPr>
            <p:cNvPr id="65" name="Group 11"/>
            <p:cNvGrpSpPr/>
            <p:nvPr/>
          </p:nvGrpSpPr>
          <p:grpSpPr>
            <a:xfrm>
              <a:off x="536359" y="2057400"/>
              <a:ext cx="4164170" cy="1753173"/>
              <a:chOff x="1295400" y="1514475"/>
              <a:chExt cx="6700837" cy="3641725"/>
            </a:xfrm>
          </p:grpSpPr>
          <p:grpSp>
            <p:nvGrpSpPr>
              <p:cNvPr id="73" name="Group 44"/>
              <p:cNvGrpSpPr/>
              <p:nvPr/>
            </p:nvGrpSpPr>
            <p:grpSpPr>
              <a:xfrm>
                <a:off x="1295400" y="1519237"/>
                <a:ext cx="3348037" cy="3636963"/>
                <a:chOff x="1295400" y="1519237"/>
                <a:chExt cx="3348037" cy="3636963"/>
              </a:xfrm>
            </p:grpSpPr>
            <p:sp>
              <p:nvSpPr>
                <p:cNvPr id="77" name="Freeform 76"/>
                <p:cNvSpPr/>
                <p:nvPr/>
              </p:nvSpPr>
              <p:spPr>
                <a:xfrm>
                  <a:off x="1295400" y="1981200"/>
                  <a:ext cx="2286000"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3576637" y="1519237"/>
                  <a:ext cx="1066800" cy="471488"/>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4" name="Group 45"/>
              <p:cNvGrpSpPr/>
              <p:nvPr/>
            </p:nvGrpSpPr>
            <p:grpSpPr>
              <a:xfrm flipH="1">
                <a:off x="4648200" y="1514475"/>
                <a:ext cx="3348037" cy="3636963"/>
                <a:chOff x="1295400" y="1519237"/>
                <a:chExt cx="3348037" cy="3636963"/>
              </a:xfrm>
            </p:grpSpPr>
            <p:sp>
              <p:nvSpPr>
                <p:cNvPr id="75" name="Freeform 74"/>
                <p:cNvSpPr/>
                <p:nvPr/>
              </p:nvSpPr>
              <p:spPr>
                <a:xfrm>
                  <a:off x="1295400" y="1981200"/>
                  <a:ext cx="2286000"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3576637" y="1519237"/>
                  <a:ext cx="1066800" cy="471488"/>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66" name="Group 25"/>
            <p:cNvGrpSpPr/>
            <p:nvPr/>
          </p:nvGrpSpPr>
          <p:grpSpPr>
            <a:xfrm flipH="1" flipV="1">
              <a:off x="4695821" y="3809427"/>
              <a:ext cx="4164170" cy="1753173"/>
              <a:chOff x="1257182" y="1514475"/>
              <a:chExt cx="6700837" cy="3641725"/>
            </a:xfrm>
          </p:grpSpPr>
          <p:grpSp>
            <p:nvGrpSpPr>
              <p:cNvPr id="67" name="Group 44"/>
              <p:cNvGrpSpPr/>
              <p:nvPr/>
            </p:nvGrpSpPr>
            <p:grpSpPr>
              <a:xfrm>
                <a:off x="1257182" y="1519237"/>
                <a:ext cx="3348037" cy="3636963"/>
                <a:chOff x="1257182" y="1519237"/>
                <a:chExt cx="3348037" cy="3636963"/>
              </a:xfrm>
            </p:grpSpPr>
            <p:sp>
              <p:nvSpPr>
                <p:cNvPr id="71" name="Freeform 70"/>
                <p:cNvSpPr/>
                <p:nvPr/>
              </p:nvSpPr>
              <p:spPr>
                <a:xfrm>
                  <a:off x="1257182" y="1981199"/>
                  <a:ext cx="2286001" cy="3175001"/>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3538420" y="1519237"/>
                  <a:ext cx="1066799" cy="471488"/>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 name="Group 45"/>
              <p:cNvGrpSpPr/>
              <p:nvPr/>
            </p:nvGrpSpPr>
            <p:grpSpPr>
              <a:xfrm flipH="1">
                <a:off x="4609982" y="1514475"/>
                <a:ext cx="3348037" cy="3636963"/>
                <a:chOff x="1333618" y="1519237"/>
                <a:chExt cx="3348037" cy="3636963"/>
              </a:xfrm>
            </p:grpSpPr>
            <p:sp>
              <p:nvSpPr>
                <p:cNvPr id="69" name="Freeform 68"/>
                <p:cNvSpPr/>
                <p:nvPr/>
              </p:nvSpPr>
              <p:spPr>
                <a:xfrm>
                  <a:off x="1333618" y="1981199"/>
                  <a:ext cx="2285999" cy="3175001"/>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3614856" y="1519237"/>
                  <a:ext cx="1066799" cy="471488"/>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80" name="TextBox 79"/>
          <p:cNvSpPr txBox="1"/>
          <p:nvPr/>
        </p:nvSpPr>
        <p:spPr>
          <a:xfrm>
            <a:off x="457200" y="4953000"/>
            <a:ext cx="338554" cy="461665"/>
          </a:xfrm>
          <a:prstGeom prst="rect">
            <a:avLst/>
          </a:prstGeom>
          <a:noFill/>
        </p:spPr>
        <p:txBody>
          <a:bodyPr wrap="none" rtlCol="0">
            <a:spAutoFit/>
          </a:bodyPr>
          <a:lstStyle/>
          <a:p>
            <a:r>
              <a:rPr lang="sr-Latn-CS" sz="2400" b="1" dirty="0" smtClean="0">
                <a:solidFill>
                  <a:srgbClr val="C00000"/>
                </a:solidFill>
                <a:latin typeface="Times New Roman" pitchFamily="18" charset="0"/>
                <a:cs typeface="Times New Roman" pitchFamily="18" charset="0"/>
              </a:rPr>
              <a:t>0</a:t>
            </a:r>
            <a:endParaRPr lang="en-US" sz="2400" b="1" dirty="0">
              <a:solidFill>
                <a:srgbClr val="C00000"/>
              </a:solidFill>
              <a:latin typeface="Times New Roman" pitchFamily="18" charset="0"/>
              <a:cs typeface="Times New Roman" pitchFamily="18" charset="0"/>
            </a:endParaRPr>
          </a:p>
        </p:txBody>
      </p:sp>
      <p:sp>
        <p:nvSpPr>
          <p:cNvPr id="81" name="TextBox 80"/>
          <p:cNvSpPr txBox="1"/>
          <p:nvPr/>
        </p:nvSpPr>
        <p:spPr>
          <a:xfrm>
            <a:off x="457200" y="1828800"/>
            <a:ext cx="601447" cy="461665"/>
          </a:xfrm>
          <a:prstGeom prst="rect">
            <a:avLst/>
          </a:prstGeom>
          <a:noFill/>
        </p:spPr>
        <p:txBody>
          <a:bodyPr wrap="none" rtlCol="0">
            <a:spAutoFit/>
          </a:bodyPr>
          <a:lstStyle/>
          <a:p>
            <a:r>
              <a:rPr lang="en-US" sz="2400" b="1" i="1" dirty="0" smtClean="0">
                <a:solidFill>
                  <a:srgbClr val="C00000"/>
                </a:solidFill>
                <a:latin typeface="Times New Roman" pitchFamily="18" charset="0"/>
                <a:cs typeface="Times New Roman" pitchFamily="18" charset="0"/>
              </a:rPr>
              <a:t>U</a:t>
            </a:r>
            <a:r>
              <a:rPr lang="sr-Latn-CS" sz="2400" b="1" i="1" baseline="-25000" dirty="0" smtClean="0">
                <a:solidFill>
                  <a:srgbClr val="C00000"/>
                </a:solidFill>
                <a:latin typeface="Times New Roman" pitchFamily="18" charset="0"/>
                <a:cs typeface="Times New Roman" pitchFamily="18" charset="0"/>
              </a:rPr>
              <a:t>dc</a:t>
            </a:r>
            <a:endParaRPr lang="en-US" sz="2400" b="1" i="1" baseline="-25000" dirty="0">
              <a:solidFill>
                <a:srgbClr val="C00000"/>
              </a:solidFill>
              <a:latin typeface="Times New Roman" pitchFamily="18" charset="0"/>
              <a:cs typeface="Times New Roman" pitchFamily="18" charset="0"/>
            </a:endParaRPr>
          </a:p>
        </p:txBody>
      </p:sp>
      <p:sp>
        <p:nvSpPr>
          <p:cNvPr id="82" name="TextBox 81"/>
          <p:cNvSpPr txBox="1"/>
          <p:nvPr/>
        </p:nvSpPr>
        <p:spPr>
          <a:xfrm>
            <a:off x="5410200" y="1143000"/>
            <a:ext cx="3048000" cy="1323439"/>
          </a:xfrm>
          <a:prstGeom prst="rect">
            <a:avLst/>
          </a:prstGeom>
          <a:solidFill>
            <a:schemeClr val="bg1">
              <a:lumMod val="95000"/>
            </a:schemeClr>
          </a:solidFill>
          <a:ln w="34925">
            <a:solidFill>
              <a:schemeClr val="accent1"/>
            </a:solidFill>
          </a:ln>
          <a:effectLst>
            <a:outerShdw blurRad="50800" dist="38100" dir="2700000" algn="tl" rotWithShape="0">
              <a:prstClr val="black">
                <a:alpha val="40000"/>
              </a:prstClr>
            </a:outerShdw>
          </a:effectLst>
        </p:spPr>
        <p:txBody>
          <a:bodyPr wrap="square" rtlCol="0">
            <a:spAutoFit/>
          </a:bodyPr>
          <a:lstStyle/>
          <a:p>
            <a:r>
              <a:rPr lang="sr-Latn-CS" sz="2000" b="1" dirty="0" smtClean="0">
                <a:latin typeface="Arial" pitchFamily="34" charset="0"/>
                <a:cs typeface="Arial" pitchFamily="34" charset="0"/>
              </a:rPr>
              <a:t>15,5% veći </a:t>
            </a:r>
            <a:r>
              <a:rPr lang="sr-Latn-CS" sz="2000" dirty="0" smtClean="0">
                <a:latin typeface="Arial" pitchFamily="34" charset="0"/>
                <a:cs typeface="Arial" pitchFamily="34" charset="0"/>
              </a:rPr>
              <a:t>1. harmonik u odnosu na čistu sinusnu modulaciju, </a:t>
            </a:r>
            <a:r>
              <a:rPr lang="sr-Latn-CS" sz="2000" b="1" dirty="0" smtClean="0">
                <a:latin typeface="Arial" pitchFamily="34" charset="0"/>
                <a:cs typeface="Arial" pitchFamily="34" charset="0"/>
              </a:rPr>
              <a:t>bez</a:t>
            </a:r>
            <a:r>
              <a:rPr lang="sr-Latn-CS" sz="2000" dirty="0" smtClean="0">
                <a:latin typeface="Arial" pitchFamily="34" charset="0"/>
                <a:cs typeface="Arial" pitchFamily="34" charset="0"/>
              </a:rPr>
              <a:t> </a:t>
            </a:r>
            <a:r>
              <a:rPr lang="sr-Latn-CS" sz="2000" b="1" dirty="0" smtClean="0">
                <a:latin typeface="Arial" pitchFamily="34" charset="0"/>
                <a:cs typeface="Arial" pitchFamily="34" charset="0"/>
              </a:rPr>
              <a:t>5. 7. 11. 13. </a:t>
            </a:r>
            <a:r>
              <a:rPr lang="sr-Latn-CS" sz="2000" dirty="0" smtClean="0">
                <a:latin typeface="Arial" pitchFamily="34" charset="0"/>
                <a:cs typeface="Arial" pitchFamily="34" charset="0"/>
              </a:rPr>
              <a:t>... harmonika</a:t>
            </a:r>
            <a:endParaRPr lang="en-US" sz="2000" dirty="0">
              <a:latin typeface="Arial" pitchFamily="34" charset="0"/>
              <a:cs typeface="Arial" pitchFamily="34" charset="0"/>
            </a:endParaRPr>
          </a:p>
        </p:txBody>
      </p:sp>
      <p:cxnSp>
        <p:nvCxnSpPr>
          <p:cNvPr id="83" name="Straight Arrow Connector 82"/>
          <p:cNvCxnSpPr>
            <a:stCxn id="82" idx="1"/>
          </p:cNvCxnSpPr>
          <p:nvPr/>
        </p:nvCxnSpPr>
        <p:spPr>
          <a:xfrm rot="10800000" flipV="1">
            <a:off x="3429000" y="1804720"/>
            <a:ext cx="1981200" cy="3288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par>
                          <p:cTn id="11" fill="hold">
                            <p:stCondLst>
                              <p:cond delay="0"/>
                            </p:stCondLst>
                            <p:childTnLst>
                              <p:par>
                                <p:cTn id="12" presetID="10" presetClass="exit" presetSubtype="0" fill="hold" nodeType="afterEffect">
                                  <p:stCondLst>
                                    <p:cond delay="0"/>
                                  </p:stCondLst>
                                  <p:childTnLst>
                                    <p:animEffect transition="out" filter="fade">
                                      <p:cBhvr>
                                        <p:cTn id="13" dur="3000"/>
                                        <p:tgtEl>
                                          <p:spTgt spid="47"/>
                                        </p:tgtEl>
                                      </p:cBhvr>
                                    </p:animEffect>
                                    <p:set>
                                      <p:cBhvr>
                                        <p:cTn id="14" dur="1" fill="hold">
                                          <p:stCondLst>
                                            <p:cond delay="2999"/>
                                          </p:stCondLst>
                                        </p:cTn>
                                        <p:tgtEl>
                                          <p:spTgt spid="47"/>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2000"/>
                                        <p:tgtEl>
                                          <p:spTgt spid="49"/>
                                        </p:tgtEl>
                                      </p:cBhvr>
                                    </p:animEffect>
                                    <p:set>
                                      <p:cBhvr>
                                        <p:cTn id="17" dur="1" fill="hold">
                                          <p:stCondLst>
                                            <p:cond delay="1999"/>
                                          </p:stCondLst>
                                        </p:cTn>
                                        <p:tgtEl>
                                          <p:spTgt spid="4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48</a:t>
            </a:fld>
            <a:endParaRPr lang="en-US"/>
          </a:p>
        </p:txBody>
      </p:sp>
      <p:sp>
        <p:nvSpPr>
          <p:cNvPr id="5" name="Rectangle 6"/>
          <p:cNvSpPr>
            <a:spLocks noGrp="1" noChangeArrowheads="1"/>
          </p:cNvSpPr>
          <p:nvPr>
            <p:ph type="title"/>
          </p:nvPr>
        </p:nvSpPr>
        <p:spPr>
          <a:xfrm>
            <a:off x="457200" y="142875"/>
            <a:ext cx="8229600" cy="1143000"/>
          </a:xfrm>
          <a:noFill/>
        </p:spPr>
        <p:txBody>
          <a:bodyPr>
            <a:normAutofit fontScale="90000"/>
          </a:bodyPr>
          <a:lstStyle/>
          <a:p>
            <a:r>
              <a:rPr lang="sr-Latn-CS" dirty="0" smtClean="0"/>
              <a:t>Koliko 3. harmonika?</a:t>
            </a:r>
            <a:br>
              <a:rPr lang="sr-Latn-CS" dirty="0" smtClean="0"/>
            </a:br>
            <a:r>
              <a:rPr lang="sr-Latn-CS" sz="3600" i="1" dirty="0" smtClean="0">
                <a:solidFill>
                  <a:prstClr val="black"/>
                </a:solidFill>
              </a:rPr>
              <a:t> </a:t>
            </a:r>
            <a:r>
              <a:rPr lang="sr-Latn-CS" sz="3600" dirty="0" smtClean="0">
                <a:solidFill>
                  <a:prstClr val="black"/>
                </a:solidFill>
              </a:rPr>
              <a:t>Koliki je dobitak?</a:t>
            </a:r>
            <a:endParaRPr lang="en-US" dirty="0" smtClean="0"/>
          </a:p>
        </p:txBody>
      </p:sp>
      <p:cxnSp>
        <p:nvCxnSpPr>
          <p:cNvPr id="96" name="Straight Connector 95"/>
          <p:cNvCxnSpPr/>
          <p:nvPr/>
        </p:nvCxnSpPr>
        <p:spPr>
          <a:xfrm rot="5400000">
            <a:off x="-1196319" y="3961921"/>
            <a:ext cx="4876006" cy="1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1546566" y="3733007"/>
            <a:ext cx="3961609" cy="79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10800000" flipV="1">
            <a:off x="4592978" y="1972380"/>
            <a:ext cx="794" cy="3667213"/>
          </a:xfrm>
          <a:prstGeom prst="line">
            <a:avLst/>
          </a:prstGeom>
          <a:ln w="158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240972" y="1971675"/>
            <a:ext cx="6700837" cy="3641725"/>
            <a:chOff x="1295400" y="1514475"/>
            <a:chExt cx="6700837" cy="3641725"/>
          </a:xfrm>
        </p:grpSpPr>
        <p:grpSp>
          <p:nvGrpSpPr>
            <p:cNvPr id="45" name="Group 44"/>
            <p:cNvGrpSpPr/>
            <p:nvPr/>
          </p:nvGrpSpPr>
          <p:grpSpPr>
            <a:xfrm>
              <a:off x="1295400" y="1519237"/>
              <a:ext cx="3348037" cy="3636963"/>
              <a:chOff x="1295400" y="1519237"/>
              <a:chExt cx="3348037" cy="3636963"/>
            </a:xfrm>
          </p:grpSpPr>
          <p:sp>
            <p:nvSpPr>
              <p:cNvPr id="35" name="Freeform 34"/>
              <p:cNvSpPr/>
              <p:nvPr/>
            </p:nvSpPr>
            <p:spPr>
              <a:xfrm>
                <a:off x="1295400" y="1981200"/>
                <a:ext cx="2286000"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3576637" y="1519237"/>
                <a:ext cx="1066800" cy="471488"/>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 name="Group 45"/>
            <p:cNvGrpSpPr/>
            <p:nvPr/>
          </p:nvGrpSpPr>
          <p:grpSpPr>
            <a:xfrm flipH="1">
              <a:off x="4648200" y="1514475"/>
              <a:ext cx="3348037" cy="3636963"/>
              <a:chOff x="1295400" y="1519237"/>
              <a:chExt cx="3348037" cy="3636963"/>
            </a:xfrm>
          </p:grpSpPr>
          <p:sp>
            <p:nvSpPr>
              <p:cNvPr id="47" name="Freeform 46"/>
              <p:cNvSpPr/>
              <p:nvPr/>
            </p:nvSpPr>
            <p:spPr>
              <a:xfrm>
                <a:off x="1295400" y="1981200"/>
                <a:ext cx="2286000" cy="3175000"/>
              </a:xfrm>
              <a:custGeom>
                <a:avLst/>
                <a:gdLst>
                  <a:gd name="connsiteX0" fmla="*/ 0 w 2286000"/>
                  <a:gd name="connsiteY0" fmla="*/ 3175000 h 3175000"/>
                  <a:gd name="connsiteX1" fmla="*/ 654050 w 2286000"/>
                  <a:gd name="connsiteY1" fmla="*/ 2127250 h 3175000"/>
                  <a:gd name="connsiteX2" fmla="*/ 1492250 w 2286000"/>
                  <a:gd name="connsiteY2" fmla="*/ 958850 h 3175000"/>
                  <a:gd name="connsiteX3" fmla="*/ 2286000 w 2286000"/>
                  <a:gd name="connsiteY3" fmla="*/ 0 h 3175000"/>
                </a:gdLst>
                <a:ahLst/>
                <a:cxnLst>
                  <a:cxn ang="0">
                    <a:pos x="connsiteX0" y="connsiteY0"/>
                  </a:cxn>
                  <a:cxn ang="0">
                    <a:pos x="connsiteX1" y="connsiteY1"/>
                  </a:cxn>
                  <a:cxn ang="0">
                    <a:pos x="connsiteX2" y="connsiteY2"/>
                  </a:cxn>
                  <a:cxn ang="0">
                    <a:pos x="connsiteX3" y="connsiteY3"/>
                  </a:cxn>
                </a:cxnLst>
                <a:rect l="l" t="t" r="r" b="b"/>
                <a:pathLst>
                  <a:path w="2286000" h="3175000">
                    <a:moveTo>
                      <a:pt x="0" y="3175000"/>
                    </a:moveTo>
                    <a:cubicBezTo>
                      <a:pt x="202671" y="2835804"/>
                      <a:pt x="405342" y="2496608"/>
                      <a:pt x="654050" y="2127250"/>
                    </a:cubicBezTo>
                    <a:cubicBezTo>
                      <a:pt x="902758" y="1757892"/>
                      <a:pt x="1220258" y="1313392"/>
                      <a:pt x="1492250" y="958850"/>
                    </a:cubicBezTo>
                    <a:cubicBezTo>
                      <a:pt x="1764242" y="604308"/>
                      <a:pt x="2112433" y="188383"/>
                      <a:pt x="2286000" y="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3576637" y="1519237"/>
                <a:ext cx="1066800" cy="471488"/>
              </a:xfrm>
              <a:custGeom>
                <a:avLst/>
                <a:gdLst>
                  <a:gd name="connsiteX0" fmla="*/ 0 w 1066800"/>
                  <a:gd name="connsiteY0" fmla="*/ 529431 h 529431"/>
                  <a:gd name="connsiteX1" fmla="*/ 180975 w 1066800"/>
                  <a:gd name="connsiteY1" fmla="*/ 329406 h 529431"/>
                  <a:gd name="connsiteX2" fmla="*/ 333375 w 1066800"/>
                  <a:gd name="connsiteY2" fmla="*/ 215106 h 529431"/>
                  <a:gd name="connsiteX3" fmla="*/ 504825 w 1066800"/>
                  <a:gd name="connsiteY3" fmla="*/ 124618 h 529431"/>
                  <a:gd name="connsiteX4" fmla="*/ 771525 w 1066800"/>
                  <a:gd name="connsiteY4" fmla="*/ 34131 h 529431"/>
                  <a:gd name="connsiteX5" fmla="*/ 966788 w 1066800"/>
                  <a:gd name="connsiteY5" fmla="*/ 5556 h 529431"/>
                  <a:gd name="connsiteX6" fmla="*/ 1066800 w 1066800"/>
                  <a:gd name="connsiteY6" fmla="*/ 793 h 5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529431">
                    <a:moveTo>
                      <a:pt x="0" y="529431"/>
                    </a:moveTo>
                    <a:cubicBezTo>
                      <a:pt x="62706" y="455612"/>
                      <a:pt x="125413" y="381793"/>
                      <a:pt x="180975" y="329406"/>
                    </a:cubicBezTo>
                    <a:cubicBezTo>
                      <a:pt x="236537" y="277019"/>
                      <a:pt x="279400" y="249237"/>
                      <a:pt x="333375" y="215106"/>
                    </a:cubicBezTo>
                    <a:cubicBezTo>
                      <a:pt x="387350" y="180975"/>
                      <a:pt x="431800" y="154780"/>
                      <a:pt x="504825" y="124618"/>
                    </a:cubicBezTo>
                    <a:cubicBezTo>
                      <a:pt x="577850" y="94456"/>
                      <a:pt x="694531" y="53975"/>
                      <a:pt x="771525" y="34131"/>
                    </a:cubicBezTo>
                    <a:cubicBezTo>
                      <a:pt x="848519" y="14287"/>
                      <a:pt x="917576" y="11112"/>
                      <a:pt x="966788" y="5556"/>
                    </a:cubicBezTo>
                    <a:cubicBezTo>
                      <a:pt x="1016001" y="0"/>
                      <a:pt x="1041400" y="396"/>
                      <a:pt x="1066800" y="793"/>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54" name="Group 53"/>
          <p:cNvGrpSpPr/>
          <p:nvPr/>
        </p:nvGrpSpPr>
        <p:grpSpPr>
          <a:xfrm>
            <a:off x="1250497" y="5049838"/>
            <a:ext cx="6677025" cy="1130297"/>
            <a:chOff x="1304925" y="4592638"/>
            <a:chExt cx="6677025" cy="1130297"/>
          </a:xfrm>
        </p:grpSpPr>
        <p:sp>
          <p:nvSpPr>
            <p:cNvPr id="51" name="Freeform 50"/>
            <p:cNvSpPr/>
            <p:nvPr/>
          </p:nvSpPr>
          <p:spPr>
            <a:xfrm>
              <a:off x="1304925" y="4592638"/>
              <a:ext cx="2276475" cy="560387"/>
            </a:xfrm>
            <a:custGeom>
              <a:avLst/>
              <a:gdLst>
                <a:gd name="connsiteX0" fmla="*/ 0 w 2276475"/>
                <a:gd name="connsiteY0" fmla="*/ 560387 h 560387"/>
                <a:gd name="connsiteX1" fmla="*/ 476250 w 2276475"/>
                <a:gd name="connsiteY1" fmla="*/ 265112 h 560387"/>
                <a:gd name="connsiteX2" fmla="*/ 885825 w 2276475"/>
                <a:gd name="connsiteY2" fmla="*/ 55562 h 560387"/>
                <a:gd name="connsiteX3" fmla="*/ 1238250 w 2276475"/>
                <a:gd name="connsiteY3" fmla="*/ 7937 h 560387"/>
                <a:gd name="connsiteX4" fmla="*/ 1581150 w 2276475"/>
                <a:gd name="connsiteY4" fmla="*/ 103187 h 560387"/>
                <a:gd name="connsiteX5" fmla="*/ 2038350 w 2276475"/>
                <a:gd name="connsiteY5" fmla="*/ 360362 h 560387"/>
                <a:gd name="connsiteX6" fmla="*/ 2276475 w 2276475"/>
                <a:gd name="connsiteY6" fmla="*/ 560387 h 56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75" h="560387">
                  <a:moveTo>
                    <a:pt x="0" y="560387"/>
                  </a:moveTo>
                  <a:cubicBezTo>
                    <a:pt x="164306" y="454818"/>
                    <a:pt x="328613" y="349250"/>
                    <a:pt x="476250" y="265112"/>
                  </a:cubicBezTo>
                  <a:cubicBezTo>
                    <a:pt x="623888" y="180975"/>
                    <a:pt x="758825" y="98425"/>
                    <a:pt x="885825" y="55562"/>
                  </a:cubicBezTo>
                  <a:cubicBezTo>
                    <a:pt x="1012825" y="12699"/>
                    <a:pt x="1122363" y="0"/>
                    <a:pt x="1238250" y="7937"/>
                  </a:cubicBezTo>
                  <a:cubicBezTo>
                    <a:pt x="1354137" y="15874"/>
                    <a:pt x="1447800" y="44450"/>
                    <a:pt x="1581150" y="103187"/>
                  </a:cubicBezTo>
                  <a:cubicBezTo>
                    <a:pt x="1714500" y="161924"/>
                    <a:pt x="1922463" y="284162"/>
                    <a:pt x="2038350" y="360362"/>
                  </a:cubicBezTo>
                  <a:cubicBezTo>
                    <a:pt x="2154238" y="436562"/>
                    <a:pt x="2215356" y="498474"/>
                    <a:pt x="2276475" y="560387"/>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5705475" y="4621213"/>
              <a:ext cx="2276475" cy="560387"/>
            </a:xfrm>
            <a:custGeom>
              <a:avLst/>
              <a:gdLst>
                <a:gd name="connsiteX0" fmla="*/ 0 w 2276475"/>
                <a:gd name="connsiteY0" fmla="*/ 560387 h 560387"/>
                <a:gd name="connsiteX1" fmla="*/ 476250 w 2276475"/>
                <a:gd name="connsiteY1" fmla="*/ 265112 h 560387"/>
                <a:gd name="connsiteX2" fmla="*/ 885825 w 2276475"/>
                <a:gd name="connsiteY2" fmla="*/ 55562 h 560387"/>
                <a:gd name="connsiteX3" fmla="*/ 1238250 w 2276475"/>
                <a:gd name="connsiteY3" fmla="*/ 7937 h 560387"/>
                <a:gd name="connsiteX4" fmla="*/ 1581150 w 2276475"/>
                <a:gd name="connsiteY4" fmla="*/ 103187 h 560387"/>
                <a:gd name="connsiteX5" fmla="*/ 2038350 w 2276475"/>
                <a:gd name="connsiteY5" fmla="*/ 360362 h 560387"/>
                <a:gd name="connsiteX6" fmla="*/ 2276475 w 2276475"/>
                <a:gd name="connsiteY6" fmla="*/ 560387 h 56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75" h="560387">
                  <a:moveTo>
                    <a:pt x="0" y="560387"/>
                  </a:moveTo>
                  <a:cubicBezTo>
                    <a:pt x="164306" y="454818"/>
                    <a:pt x="328613" y="349250"/>
                    <a:pt x="476250" y="265112"/>
                  </a:cubicBezTo>
                  <a:cubicBezTo>
                    <a:pt x="623888" y="180975"/>
                    <a:pt x="758825" y="98425"/>
                    <a:pt x="885825" y="55562"/>
                  </a:cubicBezTo>
                  <a:cubicBezTo>
                    <a:pt x="1012825" y="12699"/>
                    <a:pt x="1122363" y="0"/>
                    <a:pt x="1238250" y="7937"/>
                  </a:cubicBezTo>
                  <a:cubicBezTo>
                    <a:pt x="1354137" y="15874"/>
                    <a:pt x="1447800" y="44450"/>
                    <a:pt x="1581150" y="103187"/>
                  </a:cubicBezTo>
                  <a:cubicBezTo>
                    <a:pt x="1714500" y="161924"/>
                    <a:pt x="1922463" y="284162"/>
                    <a:pt x="2038350" y="360362"/>
                  </a:cubicBezTo>
                  <a:cubicBezTo>
                    <a:pt x="2154238" y="436562"/>
                    <a:pt x="2215356" y="498474"/>
                    <a:pt x="2276475" y="560387"/>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flipV="1">
              <a:off x="3571876" y="5162548"/>
              <a:ext cx="2143124" cy="560387"/>
            </a:xfrm>
            <a:custGeom>
              <a:avLst/>
              <a:gdLst>
                <a:gd name="connsiteX0" fmla="*/ 0 w 2276475"/>
                <a:gd name="connsiteY0" fmla="*/ 560387 h 560387"/>
                <a:gd name="connsiteX1" fmla="*/ 476250 w 2276475"/>
                <a:gd name="connsiteY1" fmla="*/ 265112 h 560387"/>
                <a:gd name="connsiteX2" fmla="*/ 885825 w 2276475"/>
                <a:gd name="connsiteY2" fmla="*/ 55562 h 560387"/>
                <a:gd name="connsiteX3" fmla="*/ 1238250 w 2276475"/>
                <a:gd name="connsiteY3" fmla="*/ 7937 h 560387"/>
                <a:gd name="connsiteX4" fmla="*/ 1581150 w 2276475"/>
                <a:gd name="connsiteY4" fmla="*/ 103187 h 560387"/>
                <a:gd name="connsiteX5" fmla="*/ 2038350 w 2276475"/>
                <a:gd name="connsiteY5" fmla="*/ 360362 h 560387"/>
                <a:gd name="connsiteX6" fmla="*/ 2276475 w 2276475"/>
                <a:gd name="connsiteY6" fmla="*/ 560387 h 56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75" h="560387">
                  <a:moveTo>
                    <a:pt x="0" y="560387"/>
                  </a:moveTo>
                  <a:cubicBezTo>
                    <a:pt x="164306" y="454818"/>
                    <a:pt x="328613" y="349250"/>
                    <a:pt x="476250" y="265112"/>
                  </a:cubicBezTo>
                  <a:cubicBezTo>
                    <a:pt x="623888" y="180975"/>
                    <a:pt x="758825" y="98425"/>
                    <a:pt x="885825" y="55562"/>
                  </a:cubicBezTo>
                  <a:cubicBezTo>
                    <a:pt x="1012825" y="12699"/>
                    <a:pt x="1122363" y="0"/>
                    <a:pt x="1238250" y="7937"/>
                  </a:cubicBezTo>
                  <a:cubicBezTo>
                    <a:pt x="1354137" y="15874"/>
                    <a:pt x="1447800" y="44450"/>
                    <a:pt x="1581150" y="103187"/>
                  </a:cubicBezTo>
                  <a:cubicBezTo>
                    <a:pt x="1714500" y="161924"/>
                    <a:pt x="1922463" y="284162"/>
                    <a:pt x="2038350" y="360362"/>
                  </a:cubicBezTo>
                  <a:cubicBezTo>
                    <a:pt x="2154238" y="436562"/>
                    <a:pt x="2215356" y="498474"/>
                    <a:pt x="2276475" y="560387"/>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63" name="Straight Connector 62"/>
          <p:cNvCxnSpPr/>
          <p:nvPr/>
        </p:nvCxnSpPr>
        <p:spPr>
          <a:xfrm>
            <a:off x="1240972" y="5638800"/>
            <a:ext cx="7391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088572" y="2436812"/>
            <a:ext cx="7162800" cy="15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424548" y="2205335"/>
            <a:ext cx="759274" cy="461665"/>
          </a:xfrm>
          <a:prstGeom prst="rect">
            <a:avLst/>
          </a:prstGeom>
          <a:noFill/>
        </p:spPr>
        <p:txBody>
          <a:bodyPr wrap="square" rtlCol="0">
            <a:spAutoFit/>
          </a:bodyPr>
          <a:lstStyle/>
          <a:p>
            <a:r>
              <a:rPr lang="en-US" sz="2400" b="1" i="1" dirty="0" smtClean="0">
                <a:solidFill>
                  <a:srgbClr val="C00000"/>
                </a:solidFill>
                <a:latin typeface="Times New Roman" pitchFamily="18" charset="0"/>
                <a:cs typeface="Times New Roman" pitchFamily="18" charset="0"/>
              </a:rPr>
              <a:t>U</a:t>
            </a:r>
            <a:r>
              <a:rPr lang="sr-Latn-CS" sz="2400" b="1" i="1" baseline="-25000" dirty="0" smtClean="0">
                <a:solidFill>
                  <a:srgbClr val="C00000"/>
                </a:solidFill>
                <a:latin typeface="Times New Roman" pitchFamily="18" charset="0"/>
                <a:cs typeface="Times New Roman" pitchFamily="18" charset="0"/>
              </a:rPr>
              <a:t>dc</a:t>
            </a:r>
            <a:endParaRPr lang="en-US" sz="2400" b="1" i="1" baseline="-25000" dirty="0">
              <a:solidFill>
                <a:srgbClr val="C00000"/>
              </a:solidFill>
              <a:latin typeface="Times New Roman" pitchFamily="18" charset="0"/>
              <a:cs typeface="Times New Roman" pitchFamily="18" charset="0"/>
            </a:endParaRPr>
          </a:p>
        </p:txBody>
      </p:sp>
      <p:sp>
        <p:nvSpPr>
          <p:cNvPr id="71" name="TextBox 70"/>
          <p:cNvSpPr txBox="1"/>
          <p:nvPr/>
        </p:nvSpPr>
        <p:spPr>
          <a:xfrm>
            <a:off x="304800" y="5431970"/>
            <a:ext cx="990600" cy="461665"/>
          </a:xfrm>
          <a:prstGeom prst="rect">
            <a:avLst/>
          </a:prstGeom>
          <a:noFill/>
        </p:spPr>
        <p:txBody>
          <a:bodyPr wrap="square" rtlCol="0">
            <a:spAutoFit/>
          </a:bodyPr>
          <a:lstStyle/>
          <a:p>
            <a:r>
              <a:rPr lang="en-US" sz="2400" b="1" i="1" dirty="0" smtClean="0">
                <a:solidFill>
                  <a:srgbClr val="C00000"/>
                </a:solidFill>
                <a:latin typeface="Times New Roman" pitchFamily="18" charset="0"/>
                <a:cs typeface="Times New Roman" pitchFamily="18" charset="0"/>
              </a:rPr>
              <a:t>U</a:t>
            </a:r>
            <a:r>
              <a:rPr lang="sr-Latn-CS" sz="2400" b="1" i="1" baseline="-25000" dirty="0" smtClean="0">
                <a:solidFill>
                  <a:srgbClr val="C00000"/>
                </a:solidFill>
                <a:latin typeface="Times New Roman" pitchFamily="18" charset="0"/>
                <a:cs typeface="Times New Roman" pitchFamily="18" charset="0"/>
              </a:rPr>
              <a:t>dc</a:t>
            </a:r>
            <a:r>
              <a:rPr lang="en-US" sz="800" b="1" i="1" baseline="-25000" dirty="0" smtClean="0">
                <a:solidFill>
                  <a:srgbClr val="C00000"/>
                </a:solidFill>
                <a:latin typeface="Times New Roman" pitchFamily="18" charset="0"/>
                <a:cs typeface="Times New Roman" pitchFamily="18" charset="0"/>
              </a:rPr>
              <a:t> </a:t>
            </a:r>
            <a:r>
              <a:rPr lang="sr-Latn-CS" sz="2400" b="1" dirty="0" smtClean="0">
                <a:solidFill>
                  <a:srgbClr val="C00000"/>
                </a:solidFill>
                <a:latin typeface="Times New Roman" pitchFamily="18" charset="0"/>
                <a:cs typeface="Times New Roman" pitchFamily="18" charset="0"/>
              </a:rPr>
              <a:t>/2</a:t>
            </a:r>
            <a:endParaRPr lang="en-US" sz="2400" b="1" dirty="0">
              <a:solidFill>
                <a:srgbClr val="C00000"/>
              </a:solidFill>
              <a:latin typeface="Times New Roman" pitchFamily="18" charset="0"/>
              <a:cs typeface="Times New Roman" pitchFamily="18" charset="0"/>
            </a:endParaRPr>
          </a:p>
        </p:txBody>
      </p:sp>
      <p:sp>
        <p:nvSpPr>
          <p:cNvPr id="76" name="TextBox 75"/>
          <p:cNvSpPr txBox="1"/>
          <p:nvPr/>
        </p:nvSpPr>
        <p:spPr>
          <a:xfrm>
            <a:off x="3222172" y="5638800"/>
            <a:ext cx="533400" cy="369332"/>
          </a:xfrm>
          <a:prstGeom prst="rect">
            <a:avLst/>
          </a:prstGeom>
          <a:noFill/>
        </p:spPr>
        <p:txBody>
          <a:bodyPr wrap="square" rtlCol="0">
            <a:spAutoFit/>
          </a:bodyPr>
          <a:lstStyle/>
          <a:p>
            <a:r>
              <a:rPr lang="sr-Latn-CS" b="1" dirty="0" smtClean="0">
                <a:solidFill>
                  <a:srgbClr val="0066CC"/>
                </a:solidFill>
                <a:latin typeface="Arial" pitchFamily="34" charset="0"/>
                <a:cs typeface="Arial" pitchFamily="34" charset="0"/>
              </a:rPr>
              <a:t>60</a:t>
            </a:r>
            <a:r>
              <a:rPr lang="sr-Latn-CS" b="1" dirty="0" smtClean="0">
                <a:solidFill>
                  <a:srgbClr val="0066CC"/>
                </a:solidFill>
                <a:latin typeface="Arial" pitchFamily="34" charset="0"/>
                <a:cs typeface="Arial" pitchFamily="34" charset="0"/>
                <a:sym typeface="Symbol"/>
              </a:rPr>
              <a:t></a:t>
            </a:r>
            <a:endParaRPr lang="en-US" b="1" baseline="-25000" dirty="0">
              <a:solidFill>
                <a:srgbClr val="0066CC"/>
              </a:solidFill>
              <a:latin typeface="Arial" pitchFamily="34" charset="0"/>
              <a:cs typeface="Arial" pitchFamily="34" charset="0"/>
            </a:endParaRPr>
          </a:p>
        </p:txBody>
      </p:sp>
      <p:sp>
        <p:nvSpPr>
          <p:cNvPr id="77" name="TextBox 76"/>
          <p:cNvSpPr txBox="1"/>
          <p:nvPr/>
        </p:nvSpPr>
        <p:spPr>
          <a:xfrm>
            <a:off x="4365172" y="5650468"/>
            <a:ext cx="533400" cy="369332"/>
          </a:xfrm>
          <a:prstGeom prst="rect">
            <a:avLst/>
          </a:prstGeom>
          <a:noFill/>
        </p:spPr>
        <p:txBody>
          <a:bodyPr wrap="square" rtlCol="0">
            <a:spAutoFit/>
          </a:bodyPr>
          <a:lstStyle/>
          <a:p>
            <a:r>
              <a:rPr lang="sr-Latn-CS" b="1" dirty="0" smtClean="0">
                <a:solidFill>
                  <a:srgbClr val="0066CC"/>
                </a:solidFill>
                <a:latin typeface="Arial" pitchFamily="34" charset="0"/>
                <a:cs typeface="Arial" pitchFamily="34" charset="0"/>
              </a:rPr>
              <a:t>90</a:t>
            </a:r>
            <a:r>
              <a:rPr lang="sr-Latn-CS" b="1" dirty="0" smtClean="0">
                <a:solidFill>
                  <a:srgbClr val="0066CC"/>
                </a:solidFill>
                <a:latin typeface="Arial" pitchFamily="34" charset="0"/>
                <a:cs typeface="Arial" pitchFamily="34" charset="0"/>
                <a:sym typeface="Symbol"/>
              </a:rPr>
              <a:t></a:t>
            </a:r>
            <a:endParaRPr lang="en-US" b="1" baseline="-25000" dirty="0">
              <a:solidFill>
                <a:srgbClr val="0066CC"/>
              </a:solidFill>
              <a:latin typeface="Arial" pitchFamily="34" charset="0"/>
              <a:cs typeface="Arial" pitchFamily="34" charset="0"/>
            </a:endParaRPr>
          </a:p>
        </p:txBody>
      </p:sp>
      <p:sp>
        <p:nvSpPr>
          <p:cNvPr id="78" name="TextBox 77"/>
          <p:cNvSpPr txBox="1"/>
          <p:nvPr/>
        </p:nvSpPr>
        <p:spPr>
          <a:xfrm>
            <a:off x="7881268" y="5312218"/>
            <a:ext cx="685800" cy="369332"/>
          </a:xfrm>
          <a:prstGeom prst="rect">
            <a:avLst/>
          </a:prstGeom>
          <a:noFill/>
        </p:spPr>
        <p:txBody>
          <a:bodyPr wrap="square" rtlCol="0">
            <a:spAutoFit/>
          </a:bodyPr>
          <a:lstStyle/>
          <a:p>
            <a:r>
              <a:rPr lang="sr-Latn-CS" b="1" dirty="0" smtClean="0">
                <a:solidFill>
                  <a:srgbClr val="0066CC"/>
                </a:solidFill>
                <a:latin typeface="Arial" pitchFamily="34" charset="0"/>
                <a:cs typeface="Arial" pitchFamily="34" charset="0"/>
              </a:rPr>
              <a:t>180</a:t>
            </a:r>
            <a:r>
              <a:rPr lang="sr-Latn-CS" b="1" dirty="0" smtClean="0">
                <a:solidFill>
                  <a:srgbClr val="0066CC"/>
                </a:solidFill>
                <a:latin typeface="Arial" pitchFamily="34" charset="0"/>
                <a:cs typeface="Arial" pitchFamily="34" charset="0"/>
                <a:sym typeface="Symbol"/>
              </a:rPr>
              <a:t></a:t>
            </a:r>
            <a:endParaRPr lang="en-US" b="1" baseline="-25000" dirty="0">
              <a:solidFill>
                <a:srgbClr val="0066CC"/>
              </a:solidFill>
              <a:latin typeface="Arial" pitchFamily="34" charset="0"/>
              <a:cs typeface="Arial" pitchFamily="34" charset="0"/>
            </a:endParaRPr>
          </a:p>
        </p:txBody>
      </p:sp>
      <p:grpSp>
        <p:nvGrpSpPr>
          <p:cNvPr id="33" name="Group 32"/>
          <p:cNvGrpSpPr/>
          <p:nvPr/>
        </p:nvGrpSpPr>
        <p:grpSpPr>
          <a:xfrm>
            <a:off x="1236210" y="2447925"/>
            <a:ext cx="6701736" cy="3174790"/>
            <a:chOff x="1290638" y="1990725"/>
            <a:chExt cx="6701736" cy="3174790"/>
          </a:xfrm>
        </p:grpSpPr>
        <p:grpSp>
          <p:nvGrpSpPr>
            <p:cNvPr id="28" name="Group 27"/>
            <p:cNvGrpSpPr/>
            <p:nvPr/>
          </p:nvGrpSpPr>
          <p:grpSpPr>
            <a:xfrm>
              <a:off x="1290638" y="1990725"/>
              <a:ext cx="3352800" cy="3167063"/>
              <a:chOff x="1290638" y="1990725"/>
              <a:chExt cx="3352800" cy="3167063"/>
            </a:xfrm>
          </p:grpSpPr>
          <p:sp>
            <p:nvSpPr>
              <p:cNvPr id="25" name="Freeform 24"/>
              <p:cNvSpPr/>
              <p:nvPr/>
            </p:nvSpPr>
            <p:spPr>
              <a:xfrm>
                <a:off x="1290638" y="1995488"/>
                <a:ext cx="2290762" cy="3162300"/>
              </a:xfrm>
              <a:custGeom>
                <a:avLst/>
                <a:gdLst>
                  <a:gd name="connsiteX0" fmla="*/ 0 w 2290762"/>
                  <a:gd name="connsiteY0" fmla="*/ 3162300 h 3162300"/>
                  <a:gd name="connsiteX1" fmla="*/ 481012 w 2290762"/>
                  <a:gd name="connsiteY1" fmla="*/ 2076450 h 3162300"/>
                  <a:gd name="connsiteX2" fmla="*/ 857250 w 2290762"/>
                  <a:gd name="connsiteY2" fmla="*/ 1290637 h 3162300"/>
                  <a:gd name="connsiteX3" fmla="*/ 1371600 w 2290762"/>
                  <a:gd name="connsiteY3" fmla="*/ 533400 h 3162300"/>
                  <a:gd name="connsiteX4" fmla="*/ 1871662 w 2290762"/>
                  <a:gd name="connsiteY4" fmla="*/ 90487 h 3162300"/>
                  <a:gd name="connsiteX5" fmla="*/ 2290762 w 2290762"/>
                  <a:gd name="connsiteY5" fmla="*/ 0 h 3162300"/>
                  <a:gd name="connsiteX6" fmla="*/ 2290762 w 2290762"/>
                  <a:gd name="connsiteY6" fmla="*/ 0 h 316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0762" h="3162300">
                    <a:moveTo>
                      <a:pt x="0" y="3162300"/>
                    </a:moveTo>
                    <a:cubicBezTo>
                      <a:pt x="169068" y="2775347"/>
                      <a:pt x="338137" y="2388394"/>
                      <a:pt x="481012" y="2076450"/>
                    </a:cubicBezTo>
                    <a:cubicBezTo>
                      <a:pt x="623887" y="1764506"/>
                      <a:pt x="708819" y="1547812"/>
                      <a:pt x="857250" y="1290637"/>
                    </a:cubicBezTo>
                    <a:cubicBezTo>
                      <a:pt x="1005681" y="1033462"/>
                      <a:pt x="1202531" y="733425"/>
                      <a:pt x="1371600" y="533400"/>
                    </a:cubicBezTo>
                    <a:cubicBezTo>
                      <a:pt x="1540669" y="333375"/>
                      <a:pt x="1718469" y="179387"/>
                      <a:pt x="1871662" y="90487"/>
                    </a:cubicBezTo>
                    <a:cubicBezTo>
                      <a:pt x="2024855" y="1587"/>
                      <a:pt x="2290762" y="0"/>
                      <a:pt x="2290762" y="0"/>
                    </a:cubicBezTo>
                    <a:lnTo>
                      <a:pt x="2290762" y="0"/>
                    </a:lnTo>
                  </a:path>
                </a:pathLst>
              </a:custGeom>
              <a:ln w="476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3581400" y="1990725"/>
                <a:ext cx="1062038" cy="101600"/>
              </a:xfrm>
              <a:custGeom>
                <a:avLst/>
                <a:gdLst>
                  <a:gd name="connsiteX0" fmla="*/ 0 w 1062038"/>
                  <a:gd name="connsiteY0" fmla="*/ 0 h 101600"/>
                  <a:gd name="connsiteX1" fmla="*/ 219075 w 1062038"/>
                  <a:gd name="connsiteY1" fmla="*/ 14288 h 101600"/>
                  <a:gd name="connsiteX2" fmla="*/ 447675 w 1062038"/>
                  <a:gd name="connsiteY2" fmla="*/ 61913 h 101600"/>
                  <a:gd name="connsiteX3" fmla="*/ 800100 w 1062038"/>
                  <a:gd name="connsiteY3" fmla="*/ 95250 h 101600"/>
                  <a:gd name="connsiteX4" fmla="*/ 1062038 w 1062038"/>
                  <a:gd name="connsiteY4" fmla="*/ 100013 h 1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038" h="101600">
                    <a:moveTo>
                      <a:pt x="0" y="0"/>
                    </a:moveTo>
                    <a:cubicBezTo>
                      <a:pt x="72231" y="1984"/>
                      <a:pt x="144463" y="3969"/>
                      <a:pt x="219075" y="14288"/>
                    </a:cubicBezTo>
                    <a:cubicBezTo>
                      <a:pt x="293687" y="24607"/>
                      <a:pt x="350838" y="48419"/>
                      <a:pt x="447675" y="61913"/>
                    </a:cubicBezTo>
                    <a:cubicBezTo>
                      <a:pt x="544512" y="75407"/>
                      <a:pt x="697706" y="88900"/>
                      <a:pt x="800100" y="95250"/>
                    </a:cubicBezTo>
                    <a:cubicBezTo>
                      <a:pt x="902494" y="101600"/>
                      <a:pt x="982266" y="100806"/>
                      <a:pt x="1062038" y="100013"/>
                    </a:cubicBezTo>
                  </a:path>
                </a:pathLst>
              </a:custGeom>
              <a:ln w="476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 name="Group 28"/>
            <p:cNvGrpSpPr/>
            <p:nvPr/>
          </p:nvGrpSpPr>
          <p:grpSpPr>
            <a:xfrm flipH="1">
              <a:off x="4639574" y="1998452"/>
              <a:ext cx="3352800" cy="3167063"/>
              <a:chOff x="1290638" y="1990725"/>
              <a:chExt cx="3352800" cy="3167063"/>
            </a:xfrm>
          </p:grpSpPr>
          <p:sp>
            <p:nvSpPr>
              <p:cNvPr id="30" name="Freeform 29"/>
              <p:cNvSpPr/>
              <p:nvPr/>
            </p:nvSpPr>
            <p:spPr>
              <a:xfrm>
                <a:off x="1290638" y="1995488"/>
                <a:ext cx="2290762" cy="3162300"/>
              </a:xfrm>
              <a:custGeom>
                <a:avLst/>
                <a:gdLst>
                  <a:gd name="connsiteX0" fmla="*/ 0 w 2290762"/>
                  <a:gd name="connsiteY0" fmla="*/ 3162300 h 3162300"/>
                  <a:gd name="connsiteX1" fmla="*/ 481012 w 2290762"/>
                  <a:gd name="connsiteY1" fmla="*/ 2076450 h 3162300"/>
                  <a:gd name="connsiteX2" fmla="*/ 857250 w 2290762"/>
                  <a:gd name="connsiteY2" fmla="*/ 1290637 h 3162300"/>
                  <a:gd name="connsiteX3" fmla="*/ 1371600 w 2290762"/>
                  <a:gd name="connsiteY3" fmla="*/ 533400 h 3162300"/>
                  <a:gd name="connsiteX4" fmla="*/ 1871662 w 2290762"/>
                  <a:gd name="connsiteY4" fmla="*/ 90487 h 3162300"/>
                  <a:gd name="connsiteX5" fmla="*/ 2290762 w 2290762"/>
                  <a:gd name="connsiteY5" fmla="*/ 0 h 3162300"/>
                  <a:gd name="connsiteX6" fmla="*/ 2290762 w 2290762"/>
                  <a:gd name="connsiteY6" fmla="*/ 0 h 316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0762" h="3162300">
                    <a:moveTo>
                      <a:pt x="0" y="3162300"/>
                    </a:moveTo>
                    <a:cubicBezTo>
                      <a:pt x="169068" y="2775347"/>
                      <a:pt x="338137" y="2388394"/>
                      <a:pt x="481012" y="2076450"/>
                    </a:cubicBezTo>
                    <a:cubicBezTo>
                      <a:pt x="623887" y="1764506"/>
                      <a:pt x="708819" y="1547812"/>
                      <a:pt x="857250" y="1290637"/>
                    </a:cubicBezTo>
                    <a:cubicBezTo>
                      <a:pt x="1005681" y="1033462"/>
                      <a:pt x="1202531" y="733425"/>
                      <a:pt x="1371600" y="533400"/>
                    </a:cubicBezTo>
                    <a:cubicBezTo>
                      <a:pt x="1540669" y="333375"/>
                      <a:pt x="1718469" y="179387"/>
                      <a:pt x="1871662" y="90487"/>
                    </a:cubicBezTo>
                    <a:cubicBezTo>
                      <a:pt x="2024855" y="1587"/>
                      <a:pt x="2290762" y="0"/>
                      <a:pt x="2290762" y="0"/>
                    </a:cubicBezTo>
                    <a:lnTo>
                      <a:pt x="2290762" y="0"/>
                    </a:lnTo>
                  </a:path>
                </a:pathLst>
              </a:custGeom>
              <a:ln w="476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3581400" y="1990725"/>
                <a:ext cx="1062038" cy="101600"/>
              </a:xfrm>
              <a:custGeom>
                <a:avLst/>
                <a:gdLst>
                  <a:gd name="connsiteX0" fmla="*/ 0 w 1062038"/>
                  <a:gd name="connsiteY0" fmla="*/ 0 h 101600"/>
                  <a:gd name="connsiteX1" fmla="*/ 219075 w 1062038"/>
                  <a:gd name="connsiteY1" fmla="*/ 14288 h 101600"/>
                  <a:gd name="connsiteX2" fmla="*/ 447675 w 1062038"/>
                  <a:gd name="connsiteY2" fmla="*/ 61913 h 101600"/>
                  <a:gd name="connsiteX3" fmla="*/ 800100 w 1062038"/>
                  <a:gd name="connsiteY3" fmla="*/ 95250 h 101600"/>
                  <a:gd name="connsiteX4" fmla="*/ 1062038 w 1062038"/>
                  <a:gd name="connsiteY4" fmla="*/ 100013 h 1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038" h="101600">
                    <a:moveTo>
                      <a:pt x="0" y="0"/>
                    </a:moveTo>
                    <a:cubicBezTo>
                      <a:pt x="72231" y="1984"/>
                      <a:pt x="144463" y="3969"/>
                      <a:pt x="219075" y="14288"/>
                    </a:cubicBezTo>
                    <a:cubicBezTo>
                      <a:pt x="293687" y="24607"/>
                      <a:pt x="350838" y="48419"/>
                      <a:pt x="447675" y="61913"/>
                    </a:cubicBezTo>
                    <a:cubicBezTo>
                      <a:pt x="544512" y="75407"/>
                      <a:pt x="697706" y="88900"/>
                      <a:pt x="800100" y="95250"/>
                    </a:cubicBezTo>
                    <a:cubicBezTo>
                      <a:pt x="902494" y="101600"/>
                      <a:pt x="982266" y="100806"/>
                      <a:pt x="1062038" y="100013"/>
                    </a:cubicBezTo>
                  </a:path>
                </a:pathLst>
              </a:custGeom>
              <a:ln w="476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81" name="Straight Connector 80"/>
          <p:cNvCxnSpPr/>
          <p:nvPr/>
        </p:nvCxnSpPr>
        <p:spPr>
          <a:xfrm rot="16200000" flipH="1">
            <a:off x="7946572" y="5638800"/>
            <a:ext cx="152400" cy="152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7810501" y="5753099"/>
            <a:ext cx="402775" cy="152404"/>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133942" y="5341146"/>
            <a:ext cx="590550" cy="4758"/>
          </a:xfrm>
          <a:prstGeom prst="line">
            <a:avLst/>
          </a:prstGeom>
          <a:ln w="15875">
            <a:headEnd type="arrow"/>
            <a:tailEnd type="arrow"/>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5489122" y="5638800"/>
            <a:ext cx="685800" cy="369332"/>
          </a:xfrm>
          <a:prstGeom prst="rect">
            <a:avLst/>
          </a:prstGeom>
          <a:noFill/>
        </p:spPr>
        <p:txBody>
          <a:bodyPr wrap="square" rtlCol="0">
            <a:spAutoFit/>
          </a:bodyPr>
          <a:lstStyle/>
          <a:p>
            <a:r>
              <a:rPr lang="sr-Latn-CS" b="1" dirty="0" smtClean="0">
                <a:solidFill>
                  <a:srgbClr val="0066CC"/>
                </a:solidFill>
                <a:latin typeface="Arial" pitchFamily="34" charset="0"/>
                <a:cs typeface="Arial" pitchFamily="34" charset="0"/>
              </a:rPr>
              <a:t>120</a:t>
            </a:r>
            <a:r>
              <a:rPr lang="sr-Latn-CS" b="1" dirty="0" smtClean="0">
                <a:solidFill>
                  <a:srgbClr val="0066CC"/>
                </a:solidFill>
                <a:latin typeface="Arial" pitchFamily="34" charset="0"/>
                <a:cs typeface="Arial" pitchFamily="34" charset="0"/>
                <a:sym typeface="Symbol"/>
              </a:rPr>
              <a:t></a:t>
            </a:r>
            <a:endParaRPr lang="en-US" b="1" baseline="-25000" dirty="0">
              <a:solidFill>
                <a:srgbClr val="0066CC"/>
              </a:solidFill>
              <a:latin typeface="Arial" pitchFamily="34" charset="0"/>
              <a:cs typeface="Arial" pitchFamily="34" charset="0"/>
            </a:endParaRPr>
          </a:p>
        </p:txBody>
      </p:sp>
      <p:sp>
        <p:nvSpPr>
          <p:cNvPr id="94" name="TextBox 93"/>
          <p:cNvSpPr txBox="1"/>
          <p:nvPr/>
        </p:nvSpPr>
        <p:spPr>
          <a:xfrm>
            <a:off x="1183822" y="5629275"/>
            <a:ext cx="533400" cy="369332"/>
          </a:xfrm>
          <a:prstGeom prst="rect">
            <a:avLst/>
          </a:prstGeom>
          <a:noFill/>
        </p:spPr>
        <p:txBody>
          <a:bodyPr wrap="square" rtlCol="0">
            <a:spAutoFit/>
          </a:bodyPr>
          <a:lstStyle/>
          <a:p>
            <a:r>
              <a:rPr lang="sr-Latn-CS" b="1" dirty="0" smtClean="0">
                <a:solidFill>
                  <a:srgbClr val="0066CC"/>
                </a:solidFill>
                <a:latin typeface="Arial" pitchFamily="34" charset="0"/>
                <a:cs typeface="Arial" pitchFamily="34" charset="0"/>
              </a:rPr>
              <a:t>0</a:t>
            </a:r>
            <a:r>
              <a:rPr lang="sr-Latn-CS" b="1" dirty="0" smtClean="0">
                <a:solidFill>
                  <a:srgbClr val="0066CC"/>
                </a:solidFill>
                <a:latin typeface="Arial" pitchFamily="34" charset="0"/>
                <a:cs typeface="Arial" pitchFamily="34" charset="0"/>
                <a:sym typeface="Symbol"/>
              </a:rPr>
              <a:t></a:t>
            </a:r>
            <a:endParaRPr lang="en-US" b="1" baseline="-25000" dirty="0">
              <a:solidFill>
                <a:srgbClr val="0066CC"/>
              </a:solidFill>
              <a:latin typeface="Arial" pitchFamily="34" charset="0"/>
              <a:cs typeface="Arial" pitchFamily="34" charset="0"/>
            </a:endParaRPr>
          </a:p>
        </p:txBody>
      </p:sp>
      <p:sp>
        <p:nvSpPr>
          <p:cNvPr id="38" name="TextBox 37"/>
          <p:cNvSpPr txBox="1"/>
          <p:nvPr/>
        </p:nvSpPr>
        <p:spPr>
          <a:xfrm>
            <a:off x="4606472" y="3795945"/>
            <a:ext cx="458780" cy="461665"/>
          </a:xfrm>
          <a:prstGeom prst="rect">
            <a:avLst/>
          </a:prstGeom>
          <a:noFill/>
        </p:spPr>
        <p:txBody>
          <a:bodyPr wrap="none" rtlCol="0">
            <a:spAutoFit/>
          </a:bodyPr>
          <a:lstStyle/>
          <a:p>
            <a:r>
              <a:rPr lang="en-US" sz="2400" b="1" i="1" dirty="0" smtClean="0">
                <a:solidFill>
                  <a:srgbClr val="FF0000"/>
                </a:solidFill>
                <a:latin typeface="Times New Roman" pitchFamily="18" charset="0"/>
                <a:cs typeface="Times New Roman" pitchFamily="18" charset="0"/>
              </a:rPr>
              <a:t>h</a:t>
            </a:r>
            <a:r>
              <a:rPr lang="en-US" sz="2400" b="1" i="1" baseline="-25000" dirty="0" smtClean="0">
                <a:solidFill>
                  <a:srgbClr val="FF0000"/>
                </a:solidFill>
                <a:latin typeface="Times New Roman" pitchFamily="18" charset="0"/>
                <a:cs typeface="Times New Roman" pitchFamily="18" charset="0"/>
              </a:rPr>
              <a:t>1</a:t>
            </a:r>
            <a:endParaRPr lang="en-US" sz="2400" b="1" i="1" baseline="-25000" dirty="0">
              <a:solidFill>
                <a:srgbClr val="FF0000"/>
              </a:solidFill>
              <a:latin typeface="Times New Roman" pitchFamily="18" charset="0"/>
              <a:cs typeface="Times New Roman" pitchFamily="18" charset="0"/>
            </a:endParaRPr>
          </a:p>
        </p:txBody>
      </p:sp>
      <p:sp>
        <p:nvSpPr>
          <p:cNvPr id="39" name="TextBox 38"/>
          <p:cNvSpPr txBox="1"/>
          <p:nvPr/>
        </p:nvSpPr>
        <p:spPr>
          <a:xfrm>
            <a:off x="2431596" y="5099198"/>
            <a:ext cx="458780" cy="461665"/>
          </a:xfrm>
          <a:prstGeom prst="rect">
            <a:avLst/>
          </a:prstGeom>
          <a:noFill/>
        </p:spPr>
        <p:txBody>
          <a:bodyPr wrap="none" rtlCol="0">
            <a:spAutoFit/>
          </a:bodyPr>
          <a:lstStyle/>
          <a:p>
            <a:r>
              <a:rPr lang="en-US" sz="2400" b="1" i="1" dirty="0" smtClean="0">
                <a:latin typeface="Times New Roman" pitchFamily="18" charset="0"/>
                <a:cs typeface="Times New Roman" pitchFamily="18" charset="0"/>
              </a:rPr>
              <a:t>h</a:t>
            </a:r>
            <a:r>
              <a:rPr lang="en-US" sz="2400" b="1" i="1" baseline="-25000" dirty="0" smtClean="0">
                <a:latin typeface="Times New Roman" pitchFamily="18" charset="0"/>
                <a:cs typeface="Times New Roman" pitchFamily="18" charset="0"/>
              </a:rPr>
              <a:t>3</a:t>
            </a:r>
            <a:endParaRPr lang="en-US" sz="2400" b="1" i="1" baseline="-25000" dirty="0">
              <a:latin typeface="Times New Roman" pitchFamily="18" charset="0"/>
              <a:cs typeface="Times New Roman" pitchFamily="18" charset="0"/>
            </a:endParaRPr>
          </a:p>
        </p:txBody>
      </p:sp>
      <p:sp>
        <p:nvSpPr>
          <p:cNvPr id="3" name="TextBox 2"/>
          <p:cNvSpPr txBox="1"/>
          <p:nvPr/>
        </p:nvSpPr>
        <p:spPr>
          <a:xfrm>
            <a:off x="6215745" y="1524794"/>
            <a:ext cx="2806922" cy="646331"/>
          </a:xfrm>
          <a:prstGeom prst="rect">
            <a:avLst/>
          </a:prstGeom>
          <a:solidFill>
            <a:schemeClr val="bg2"/>
          </a:solidFill>
          <a:ln>
            <a:solidFill>
              <a:schemeClr val="accent1"/>
            </a:solidFill>
          </a:ln>
        </p:spPr>
        <p:txBody>
          <a:bodyPr wrap="square" rtlCol="0">
            <a:spAutoFit/>
          </a:bodyPr>
          <a:lstStyle/>
          <a:p>
            <a:r>
              <a:rPr lang="en-US" dirty="0" smtClean="0">
                <a:latin typeface="Arial" pitchFamily="34" charset="0"/>
                <a:cs typeface="Arial" pitchFamily="34" charset="0"/>
              </a:rPr>
              <a:t>Na 60</a:t>
            </a:r>
            <a:r>
              <a:rPr lang="en-US" dirty="0" smtClean="0">
                <a:latin typeface="Arial" pitchFamily="34" charset="0"/>
                <a:cs typeface="Arial" pitchFamily="34" charset="0"/>
                <a:sym typeface="Symbol"/>
              </a:rPr>
              <a:t> </a:t>
            </a:r>
            <a:r>
              <a:rPr lang="en-US" dirty="0" err="1" smtClean="0">
                <a:latin typeface="Arial" pitchFamily="34" charset="0"/>
                <a:cs typeface="Arial" pitchFamily="34" charset="0"/>
                <a:sym typeface="Symbol"/>
              </a:rPr>
              <a:t>tre</a:t>
            </a:r>
            <a:r>
              <a:rPr lang="x-none" dirty="0" smtClean="0">
                <a:latin typeface="Arial" pitchFamily="34" charset="0"/>
                <a:cs typeface="Arial" pitchFamily="34" charset="0"/>
                <a:sym typeface="Symbol"/>
              </a:rPr>
              <a:t>ć</a:t>
            </a:r>
            <a:r>
              <a:rPr lang="en-US" dirty="0" smtClean="0">
                <a:latin typeface="Arial" pitchFamily="34" charset="0"/>
                <a:cs typeface="Arial" pitchFamily="34" charset="0"/>
                <a:sym typeface="Symbol"/>
              </a:rPr>
              <a:t>i </a:t>
            </a:r>
            <a:r>
              <a:rPr lang="en-US" dirty="0" err="1" smtClean="0">
                <a:latin typeface="Arial" pitchFamily="34" charset="0"/>
                <a:cs typeface="Arial" pitchFamily="34" charset="0"/>
                <a:sym typeface="Symbol"/>
              </a:rPr>
              <a:t>harmonik</a:t>
            </a:r>
            <a:r>
              <a:rPr lang="en-US" dirty="0" smtClean="0">
                <a:latin typeface="Arial" pitchFamily="34" charset="0"/>
                <a:cs typeface="Arial" pitchFamily="34" charset="0"/>
                <a:sym typeface="Symbol"/>
              </a:rPr>
              <a:t> je 0 pa je:</a:t>
            </a:r>
            <a:endParaRPr lang="en-US" dirty="0">
              <a:latin typeface="Arial" pitchFamily="34" charset="0"/>
              <a:cs typeface="Arial" pitchFamily="34" charset="0"/>
            </a:endParaRPr>
          </a:p>
        </p:txBody>
      </p:sp>
      <mc:AlternateContent xmlns:mc="http://schemas.openxmlformats.org/markup-compatibility/2006">
        <mc:Choice xmlns="" xmlns:a14="http://schemas.microsoft.com/office/drawing/2010/main" Requires="a14">
          <p:sp>
            <p:nvSpPr>
              <p:cNvPr id="7" name="TextBox 6"/>
              <p:cNvSpPr txBox="1"/>
              <p:nvPr/>
            </p:nvSpPr>
            <p:spPr>
              <a:xfrm>
                <a:off x="6215745" y="2187920"/>
                <a:ext cx="2806922" cy="400110"/>
              </a:xfrm>
              <a:prstGeom prst="rect">
                <a:avLst/>
              </a:prstGeom>
              <a:solidFill>
                <a:schemeClr val="bg2"/>
              </a:solid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sr-Latn-RS" sz="2000" b="0" i="1" smtClean="0">
                              <a:latin typeface="Cambria Math"/>
                            </a:rPr>
                          </m:ctrlPr>
                        </m:sSubPr>
                        <m:e>
                          <m:r>
                            <a:rPr lang="sr-Latn-RS" sz="2000" b="0" i="1" smtClean="0">
                              <a:latin typeface="Cambria Math"/>
                            </a:rPr>
                            <m:t>𝑈</m:t>
                          </m:r>
                        </m:e>
                        <m:sub>
                          <m:r>
                            <a:rPr lang="sr-Latn-RS" sz="2000" b="0" i="1" smtClean="0">
                              <a:latin typeface="Cambria Math"/>
                            </a:rPr>
                            <m:t>𝑑𝑐</m:t>
                          </m:r>
                        </m:sub>
                      </m:sSub>
                      <m:r>
                        <a:rPr lang="sr-Latn-RS" sz="2000" b="0" i="1" smtClean="0">
                          <a:latin typeface="Cambria Math"/>
                        </a:rPr>
                        <m:t>/2=</m:t>
                      </m:r>
                      <m:sSub>
                        <m:sSubPr>
                          <m:ctrlPr>
                            <a:rPr lang="sr-Latn-RS" sz="2000" b="1" i="1" smtClean="0">
                              <a:latin typeface="Cambria Math"/>
                            </a:rPr>
                          </m:ctrlPr>
                        </m:sSubPr>
                        <m:e>
                          <m:r>
                            <a:rPr lang="sr-Latn-RS" sz="2000" b="1" i="1">
                              <a:latin typeface="Cambria Math"/>
                            </a:rPr>
                            <m:t>𝒉</m:t>
                          </m:r>
                        </m:e>
                        <m:sub>
                          <m:r>
                            <a:rPr lang="sr-Latn-RS" sz="2000" b="1" i="1">
                              <a:latin typeface="Cambria Math"/>
                            </a:rPr>
                            <m:t>𝟏</m:t>
                          </m:r>
                        </m:sub>
                      </m:sSub>
                      <m:r>
                        <m:rPr>
                          <m:sty m:val="p"/>
                        </m:rPr>
                        <a:rPr lang="sr-Latn-RS" sz="2000" b="0" i="0" smtClean="0">
                          <a:latin typeface="Cambria Math"/>
                        </a:rPr>
                        <m:t>sin</m:t>
                      </m:r>
                      <m:r>
                        <a:rPr lang="sr-Latn-RS" sz="2000" b="0" i="1" smtClean="0">
                          <a:latin typeface="Cambria Math"/>
                        </a:rPr>
                        <m:t>⁡(60</m:t>
                      </m:r>
                      <m:r>
                        <a:rPr lang="sr-Latn-RS" sz="2000" b="0" i="1" smtClean="0">
                          <a:latin typeface="Cambria Math"/>
                          <a:ea typeface="Cambria Math"/>
                        </a:rPr>
                        <m:t>°</m:t>
                      </m:r>
                      <m:r>
                        <a:rPr lang="sr-Latn-RS" sz="2000" b="0" i="1" smtClean="0">
                          <a:latin typeface="Cambria Math"/>
                        </a:rPr>
                        <m:t>)</m:t>
                      </m:r>
                      <m:r>
                        <a:rPr lang="sr-Latn-RS" sz="2000" b="0" i="1" smtClean="0">
                          <a:latin typeface="Cambria Math"/>
                          <a:ea typeface="Cambria Math"/>
                        </a:rPr>
                        <m:t>⇒</m:t>
                      </m:r>
                    </m:oMath>
                  </m:oMathPara>
                </a14:m>
                <a:endParaRPr lang="en-US" sz="2000" dirty="0"/>
              </a:p>
            </p:txBody>
          </p:sp>
        </mc:Choice>
        <mc:Fallback>
          <p:sp>
            <p:nvSpPr>
              <p:cNvPr id="7" name="TextBox 6"/>
              <p:cNvSpPr txBox="1">
                <a:spLocks noRot="1" noChangeAspect="1" noMove="1" noResize="1" noEditPoints="1" noAdjustHandles="1" noChangeArrowheads="1" noChangeShapeType="1" noTextEdit="1"/>
              </p:cNvSpPr>
              <p:nvPr/>
            </p:nvSpPr>
            <p:spPr>
              <a:xfrm>
                <a:off x="6215745" y="2187920"/>
                <a:ext cx="2806922" cy="400110"/>
              </a:xfrm>
              <a:prstGeom prst="rect">
                <a:avLst/>
              </a:prstGeom>
              <a:blipFill rotWithShape="1">
                <a:blip r:embed="rId3"/>
                <a:stretch>
                  <a:fillRect t="-5882" r="-2165" b="-23529"/>
                </a:stretch>
              </a:blipFill>
              <a:ln>
                <a:solidFill>
                  <a:schemeClr val="accent1"/>
                </a:solidFill>
              </a:ln>
            </p:spPr>
            <p:txBody>
              <a:bodyPr/>
              <a:lstStyle/>
              <a:p>
                <a:r>
                  <a:rPr lang="en-US">
                    <a:noFill/>
                  </a:rPr>
                  <a:t> </a:t>
                </a:r>
              </a:p>
            </p:txBody>
          </p:sp>
        </mc:Fallback>
      </mc:AlternateContent>
      <p:sp>
        <p:nvSpPr>
          <p:cNvPr id="8" name="TextBox 7"/>
          <p:cNvSpPr txBox="1">
            <a:spLocks noRot="1" noChangeAspect="1" noMove="1" noResize="1" noEditPoints="1" noAdjustHandles="1" noChangeArrowheads="1" noChangeShapeType="1" noTextEdit="1"/>
          </p:cNvSpPr>
          <p:nvPr/>
        </p:nvSpPr>
        <p:spPr>
          <a:xfrm>
            <a:off x="6215745" y="2613430"/>
            <a:ext cx="2788199" cy="664606"/>
          </a:xfrm>
          <a:prstGeom prst="rect">
            <a:avLst/>
          </a:prstGeom>
          <a:blipFill rotWithShape="1">
            <a:blip r:embed="rId4"/>
            <a:stretch>
              <a:fillRect/>
            </a:stretch>
          </a:blipFill>
          <a:ln w="38100">
            <a:noFill/>
          </a:ln>
          <a:effectLst>
            <a:outerShdw blurRad="50800" dist="63500" dir="2700000" algn="tl" rotWithShape="0">
              <a:prstClr val="black">
                <a:alpha val="40000"/>
              </a:prstClr>
            </a:outerShdw>
          </a:effectLst>
        </p:spPr>
        <p:txBody>
          <a:bodyPr/>
          <a:lstStyle/>
          <a:p>
            <a:r>
              <a:rPr lang="en-US">
                <a:noFill/>
              </a:rPr>
              <a:t> </a:t>
            </a:r>
          </a:p>
        </p:txBody>
      </p:sp>
      <p:cxnSp>
        <p:nvCxnSpPr>
          <p:cNvPr id="10" name="Straight Arrow Connector 9"/>
          <p:cNvCxnSpPr>
            <a:stCxn id="3" idx="1"/>
          </p:cNvCxnSpPr>
          <p:nvPr/>
        </p:nvCxnSpPr>
        <p:spPr>
          <a:xfrm flipH="1">
            <a:off x="3632201" y="1847960"/>
            <a:ext cx="2583544" cy="53964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215745" y="3611279"/>
            <a:ext cx="2806922" cy="646331"/>
          </a:xfrm>
          <a:prstGeom prst="rect">
            <a:avLst/>
          </a:prstGeom>
          <a:solidFill>
            <a:schemeClr val="bg2"/>
          </a:solidFill>
          <a:ln>
            <a:solidFill>
              <a:schemeClr val="accent1"/>
            </a:solidFill>
          </a:ln>
        </p:spPr>
        <p:txBody>
          <a:bodyPr wrap="square" rtlCol="0">
            <a:spAutoFit/>
          </a:bodyPr>
          <a:lstStyle/>
          <a:p>
            <a:r>
              <a:rPr lang="en-US" dirty="0" smtClean="0">
                <a:latin typeface="Arial" pitchFamily="34" charset="0"/>
                <a:cs typeface="Arial" pitchFamily="34" charset="0"/>
              </a:rPr>
              <a:t>Na 60</a:t>
            </a:r>
            <a:r>
              <a:rPr lang="en-US" dirty="0" smtClean="0">
                <a:latin typeface="Arial" pitchFamily="34" charset="0"/>
                <a:cs typeface="Arial" pitchFamily="34" charset="0"/>
                <a:sym typeface="Symbol"/>
              </a:rPr>
              <a:t> </a:t>
            </a:r>
            <a:r>
              <a:rPr lang="en-US" dirty="0" err="1" smtClean="0">
                <a:latin typeface="Arial" pitchFamily="34" charset="0"/>
                <a:cs typeface="Arial" pitchFamily="34" charset="0"/>
                <a:sym typeface="Symbol"/>
              </a:rPr>
              <a:t>maksimum</a:t>
            </a:r>
            <a:r>
              <a:rPr lang="en-US" dirty="0" smtClean="0">
                <a:latin typeface="Arial" pitchFamily="34" charset="0"/>
                <a:cs typeface="Arial" pitchFamily="34" charset="0"/>
                <a:sym typeface="Symbol"/>
              </a:rPr>
              <a:t> pa je </a:t>
            </a:r>
            <a:r>
              <a:rPr lang="en-US" dirty="0" err="1" smtClean="0">
                <a:latin typeface="Arial" pitchFamily="34" charset="0"/>
                <a:cs typeface="Arial" pitchFamily="34" charset="0"/>
                <a:sym typeface="Symbol"/>
              </a:rPr>
              <a:t>tu</a:t>
            </a:r>
            <a:r>
              <a:rPr lang="en-US" dirty="0" smtClean="0">
                <a:latin typeface="Arial" pitchFamily="34" charset="0"/>
                <a:cs typeface="Arial" pitchFamily="34" charset="0"/>
                <a:sym typeface="Symbol"/>
              </a:rPr>
              <a:t> </a:t>
            </a:r>
            <a:r>
              <a:rPr lang="en-US" dirty="0" err="1" smtClean="0">
                <a:latin typeface="Arial" pitchFamily="34" charset="0"/>
                <a:cs typeface="Arial" pitchFamily="34" charset="0"/>
                <a:sym typeface="Symbol"/>
              </a:rPr>
              <a:t>prvi</a:t>
            </a:r>
            <a:r>
              <a:rPr lang="en-US" dirty="0" smtClean="0">
                <a:latin typeface="Arial" pitchFamily="34" charset="0"/>
                <a:cs typeface="Arial" pitchFamily="34" charset="0"/>
                <a:sym typeface="Symbol"/>
              </a:rPr>
              <a:t> </a:t>
            </a:r>
            <a:r>
              <a:rPr lang="en-US" dirty="0" err="1" smtClean="0">
                <a:latin typeface="Arial" pitchFamily="34" charset="0"/>
                <a:cs typeface="Arial" pitchFamily="34" charset="0"/>
                <a:sym typeface="Symbol"/>
              </a:rPr>
              <a:t>izvod</a:t>
            </a:r>
            <a:r>
              <a:rPr lang="en-US" dirty="0" smtClean="0">
                <a:latin typeface="Arial" pitchFamily="34" charset="0"/>
                <a:cs typeface="Arial" pitchFamily="34" charset="0"/>
                <a:sym typeface="Symbol"/>
              </a:rPr>
              <a:t> 0. </a:t>
            </a:r>
            <a:r>
              <a:rPr lang="en-US" dirty="0" err="1" smtClean="0">
                <a:latin typeface="Arial" pitchFamily="34" charset="0"/>
                <a:cs typeface="Arial" pitchFamily="34" charset="0"/>
                <a:sym typeface="Symbol"/>
              </a:rPr>
              <a:t>Odatle</a:t>
            </a:r>
            <a:r>
              <a:rPr lang="en-US" dirty="0" smtClean="0">
                <a:latin typeface="Arial" pitchFamily="34" charset="0"/>
                <a:cs typeface="Arial" pitchFamily="34" charset="0"/>
                <a:sym typeface="Symbol"/>
              </a:rPr>
              <a:t>:</a:t>
            </a:r>
            <a:endParaRPr lang="en-US" dirty="0">
              <a:latin typeface="Arial" pitchFamily="34" charset="0"/>
              <a:cs typeface="Arial" pitchFamily="34" charset="0"/>
            </a:endParaRPr>
          </a:p>
        </p:txBody>
      </p:sp>
      <p:sp>
        <p:nvSpPr>
          <p:cNvPr id="50" name="TextBox 49"/>
          <p:cNvSpPr txBox="1">
            <a:spLocks noRot="1" noChangeAspect="1" noMove="1" noResize="1" noEditPoints="1" noAdjustHandles="1" noChangeArrowheads="1" noChangeShapeType="1" noTextEdit="1"/>
          </p:cNvSpPr>
          <p:nvPr/>
        </p:nvSpPr>
        <p:spPr>
          <a:xfrm>
            <a:off x="7946572" y="4271746"/>
            <a:ext cx="1098249" cy="618439"/>
          </a:xfrm>
          <a:prstGeom prst="rect">
            <a:avLst/>
          </a:prstGeom>
          <a:blipFill rotWithShape="1">
            <a:blip r:embed="rId5"/>
            <a:stretch>
              <a:fillRect/>
            </a:stretch>
          </a:blipFill>
          <a:ln w="38100">
            <a:noFill/>
          </a:ln>
          <a:effectLst>
            <a:outerShdw blurRad="50800" dist="63500" dir="2700000" algn="tl" rotWithShape="0">
              <a:prstClr val="black">
                <a:alpha val="40000"/>
              </a:prstClr>
            </a:outerShdw>
          </a:effectLst>
        </p:spPr>
        <p:txBody>
          <a:bodyPr/>
          <a:lstStyle/>
          <a:p>
            <a:r>
              <a:rPr lang="en-US">
                <a:noFill/>
              </a:rPr>
              <a:t> </a:t>
            </a:r>
          </a:p>
        </p:txBody>
      </p:sp>
      <p:cxnSp>
        <p:nvCxnSpPr>
          <p:cNvPr id="55" name="Straight Arrow Connector 54"/>
          <p:cNvCxnSpPr>
            <a:endCxn id="26" idx="0"/>
          </p:cNvCxnSpPr>
          <p:nvPr/>
        </p:nvCxnSpPr>
        <p:spPr>
          <a:xfrm flipH="1" flipV="1">
            <a:off x="3526972" y="2447925"/>
            <a:ext cx="2701472" cy="1486520"/>
          </a:xfrm>
          <a:prstGeom prst="straightConnector1">
            <a:avLst/>
          </a:prstGeom>
          <a:ln w="19050">
            <a:tailEnd type="arrow" w="sm"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3" grpId="0" animBg="1"/>
      <p:bldP spid="7" grpId="0" animBg="1"/>
      <p:bldP spid="8" grpId="0" animBg="1"/>
      <p:bldP spid="43" grpId="0" animBg="1"/>
      <p:bldP spid="5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49</a:t>
            </a:fld>
            <a:endParaRPr lang="en-US"/>
          </a:p>
        </p:txBody>
      </p:sp>
      <p:sp>
        <p:nvSpPr>
          <p:cNvPr id="5" name="AutoShape 2" descr="Ð ÐµÐ·ÑÐ»ÑÐ°Ñ ÑÐ»Ð¸ÐºÐ° Ð·Ð° third harmonic addition pwm ppt"/>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04836" name="Picture 4" descr=" Three phases with their first and third harmonics. Note that the third harmonic (black) is common to all three phases. "/>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17060" y="1295400"/>
            <a:ext cx="7309881" cy="502920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0" y="6611779"/>
            <a:ext cx="5181600" cy="246221"/>
          </a:xfrm>
          <a:prstGeom prst="rect">
            <a:avLst/>
          </a:prstGeom>
          <a:noFill/>
          <a:ln w="19050">
            <a:noFill/>
          </a:ln>
        </p:spPr>
        <p:txBody>
          <a:bodyPr wrap="square" rtlCol="0">
            <a:spAutoFit/>
          </a:bodyPr>
          <a:lstStyle/>
          <a:p>
            <a:r>
              <a:rPr lang="en-US" sz="1000" dirty="0" smtClean="0">
                <a:solidFill>
                  <a:schemeClr val="tx1"/>
                </a:solidFill>
                <a:latin typeface="Arial" pitchFamily="34" charset="0"/>
                <a:cs typeface="Arial" pitchFamily="34" charset="0"/>
              </a:rPr>
              <a:t>SLIKA</a:t>
            </a:r>
            <a:r>
              <a:rPr lang="x-none" sz="1000" dirty="0" smtClean="0">
                <a:solidFill>
                  <a:schemeClr val="tx1"/>
                </a:solidFill>
                <a:latin typeface="Arial" pitchFamily="34" charset="0"/>
                <a:cs typeface="Arial" pitchFamily="34" charset="0"/>
              </a:rPr>
              <a:t>:</a:t>
            </a:r>
            <a:r>
              <a:rPr lang="en-US" sz="1000" dirty="0" smtClean="0">
                <a:solidFill>
                  <a:schemeClr val="tx1"/>
                </a:solidFill>
                <a:latin typeface="Arial" pitchFamily="34" charset="0"/>
                <a:cs typeface="Arial" pitchFamily="34" charset="0"/>
              </a:rPr>
              <a:t> WEB</a:t>
            </a:r>
            <a:r>
              <a:rPr lang="sr-Latn-CS" sz="1000" dirty="0" smtClean="0">
                <a:solidFill>
                  <a:schemeClr val="tx1"/>
                </a:solidFill>
                <a:latin typeface="Arial" pitchFamily="34" charset="0"/>
                <a:cs typeface="Arial" pitchFamily="34" charset="0"/>
              </a:rPr>
              <a:t>  Yngve Solbakken “Space Vector PWM, </a:t>
            </a:r>
            <a:r>
              <a:rPr lang="en-US" sz="1000" dirty="0" smtClean="0">
                <a:solidFill>
                  <a:schemeClr val="tx1"/>
                </a:solidFill>
                <a:latin typeface="Arial" pitchFamily="34" charset="0"/>
                <a:cs typeface="Arial" pitchFamily="34" charset="0"/>
              </a:rPr>
              <a:t>I</a:t>
            </a:r>
            <a:r>
              <a:rPr lang="sr-Latn-CS" sz="1000" dirty="0" smtClean="0">
                <a:solidFill>
                  <a:schemeClr val="tx1"/>
                </a:solidFill>
                <a:latin typeface="Arial" pitchFamily="34" charset="0"/>
                <a:cs typeface="Arial" pitchFamily="34" charset="0"/>
              </a:rPr>
              <a:t>ntroduction”, maj 2017.</a:t>
            </a:r>
            <a:endParaRPr lang="en-US" sz="1000" dirty="0">
              <a:solidFill>
                <a:schemeClr val="tx1"/>
              </a:solidFill>
              <a:latin typeface="Arial" pitchFamily="34" charset="0"/>
              <a:cs typeface="Arial" pitchFamily="34" charset="0"/>
            </a:endParaRPr>
          </a:p>
        </p:txBody>
      </p:sp>
      <p:sp>
        <p:nvSpPr>
          <p:cNvPr id="10" name="Rectangle 6"/>
          <p:cNvSpPr>
            <a:spLocks noGrp="1" noChangeArrowheads="1"/>
          </p:cNvSpPr>
          <p:nvPr>
            <p:ph type="title"/>
          </p:nvPr>
        </p:nvSpPr>
        <p:spPr>
          <a:xfrm>
            <a:off x="457200" y="0"/>
            <a:ext cx="8229600" cy="1143000"/>
          </a:xfrm>
          <a:noFill/>
        </p:spPr>
        <p:txBody>
          <a:bodyPr>
            <a:normAutofit fontScale="90000"/>
          </a:bodyPr>
          <a:lstStyle/>
          <a:p>
            <a:r>
              <a:rPr lang="sr-Latn-CS" dirty="0" smtClean="0">
                <a:solidFill>
                  <a:srgbClr val="356897"/>
                </a:solidFill>
              </a:rPr>
              <a:t>Dodavanje 3. harmonika, sve tri faze</a:t>
            </a:r>
            <a:endParaRPr lang="en-US" dirty="0" smtClean="0">
              <a:solidFill>
                <a:srgbClr val="356897"/>
              </a:solidFill>
            </a:endParaRPr>
          </a:p>
        </p:txBody>
      </p:sp>
    </p:spTree>
    <p:extLst>
      <p:ext uri="{BB962C8B-B14F-4D97-AF65-F5344CB8AC3E}">
        <p14:creationId xmlns="" xmlns:p14="http://schemas.microsoft.com/office/powerpoint/2010/main" val="3017798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08" name="Text Box 76"/>
          <p:cNvSpPr txBox="1">
            <a:spLocks noChangeArrowheads="1"/>
          </p:cNvSpPr>
          <p:nvPr/>
        </p:nvSpPr>
        <p:spPr bwMode="auto">
          <a:xfrm>
            <a:off x="3370263" y="4322763"/>
            <a:ext cx="2133600" cy="336550"/>
          </a:xfrm>
          <a:prstGeom prst="rect">
            <a:avLst/>
          </a:prstGeom>
          <a:solidFill>
            <a:schemeClr val="bg2"/>
          </a:solidFill>
          <a:ln w="19050">
            <a:solidFill>
              <a:schemeClr val="accent1">
                <a:shade val="95000"/>
                <a:satMod val="105000"/>
              </a:schemeClr>
            </a:solidFill>
            <a:miter lim="800000"/>
            <a:headEnd/>
            <a:tailEnd/>
          </a:ln>
          <a:effectLst>
            <a:outerShdw blurRad="50800" dist="38100" dir="2700000" algn="tl" rotWithShape="0">
              <a:prstClr val="black">
                <a:alpha val="40000"/>
              </a:prstClr>
            </a:outerShdw>
          </a:effectLst>
        </p:spPr>
        <p:txBody>
          <a:bodyPr wrap="none">
            <a:spAutoFit/>
          </a:bodyPr>
          <a:lstStyle/>
          <a:p>
            <a:pPr defTabSz="457200"/>
            <a:r>
              <a:rPr lang="en-US" sz="1600" dirty="0">
                <a:ea typeface="ＭＳ Ｐゴシック" pitchFamily="-107" charset="-128"/>
              </a:rPr>
              <a:t>T1 </a:t>
            </a:r>
            <a:r>
              <a:rPr lang="sr-Latn-CS" sz="1600" dirty="0"/>
              <a:t>vodi</a:t>
            </a:r>
            <a:r>
              <a:rPr lang="en-US" sz="1600" dirty="0">
                <a:ea typeface="ＭＳ Ｐゴシック" pitchFamily="-107" charset="-128"/>
              </a:rPr>
              <a:t> </a:t>
            </a:r>
            <a:r>
              <a:rPr lang="en-US" sz="1600" dirty="0">
                <a:latin typeface="Tahoma" pitchFamily="34" charset="0"/>
                <a:ea typeface="ＭＳ Ｐゴシック" pitchFamily="-107" charset="-128"/>
                <a:cs typeface="Tahoma" pitchFamily="34" charset="0"/>
              </a:rPr>
              <a:t> </a:t>
            </a:r>
            <a:r>
              <a:rPr lang="en-US" sz="1600" dirty="0">
                <a:latin typeface="Tahoma" pitchFamily="34" charset="0"/>
                <a:ea typeface="ＭＳ Ｐゴシック" pitchFamily="-107" charset="-128"/>
                <a:cs typeface="Tahoma" pitchFamily="34" charset="0"/>
                <a:sym typeface="Symbol" pitchFamily="18" charset="2"/>
              </a:rPr>
              <a:t>   </a:t>
            </a:r>
            <a:r>
              <a:rPr lang="en-US" sz="1600" b="1" dirty="0" err="1">
                <a:ea typeface="ＭＳ Ｐゴシック" pitchFamily="-107" charset="-128"/>
              </a:rPr>
              <a:t>v</a:t>
            </a:r>
            <a:r>
              <a:rPr lang="en-US" sz="1600" b="1" baseline="-25000" dirty="0" err="1">
                <a:ea typeface="ＭＳ Ｐゴシック" pitchFamily="-107" charset="-128"/>
              </a:rPr>
              <a:t>a</a:t>
            </a:r>
            <a:r>
              <a:rPr lang="en-US" sz="1600" b="1" dirty="0">
                <a:ea typeface="ＭＳ Ｐゴシック" pitchFamily="-107" charset="-128"/>
              </a:rPr>
              <a:t> = </a:t>
            </a:r>
            <a:r>
              <a:rPr lang="en-US" sz="1600" b="1" dirty="0" err="1">
                <a:ea typeface="ＭＳ Ｐゴシック" pitchFamily="-107" charset="-128"/>
              </a:rPr>
              <a:t>V</a:t>
            </a:r>
            <a:r>
              <a:rPr lang="en-US" sz="1600" b="1" baseline="-25000" dirty="0" err="1">
                <a:ea typeface="ＭＳ Ｐゴシック" pitchFamily="-107" charset="-128"/>
              </a:rPr>
              <a:t>dc</a:t>
            </a:r>
            <a:endParaRPr lang="en-US" sz="1600" b="1" dirty="0">
              <a:ea typeface="ＭＳ Ｐゴシック" pitchFamily="-107" charset="-128"/>
            </a:endParaRPr>
          </a:p>
        </p:txBody>
      </p:sp>
      <p:grpSp>
        <p:nvGrpSpPr>
          <p:cNvPr id="2" name="Group 65"/>
          <p:cNvGrpSpPr>
            <a:grpSpLocks/>
          </p:cNvGrpSpPr>
          <p:nvPr/>
        </p:nvGrpSpPr>
        <p:grpSpPr bwMode="auto">
          <a:xfrm>
            <a:off x="4876800" y="2044700"/>
            <a:ext cx="2438400" cy="1905000"/>
            <a:chOff x="2269" y="1203"/>
            <a:chExt cx="677" cy="546"/>
          </a:xfrm>
        </p:grpSpPr>
        <p:sp>
          <p:nvSpPr>
            <p:cNvPr id="27733" name="Rectangle 7"/>
            <p:cNvSpPr>
              <a:spLocks noChangeAspect="1" noChangeArrowheads="1"/>
            </p:cNvSpPr>
            <p:nvPr/>
          </p:nvSpPr>
          <p:spPr bwMode="auto">
            <a:xfrm>
              <a:off x="2390" y="1324"/>
              <a:ext cx="455" cy="142"/>
            </a:xfrm>
            <a:prstGeom prst="rect">
              <a:avLst/>
            </a:prstGeom>
            <a:solidFill>
              <a:srgbClr val="C0C0C0"/>
            </a:solidFill>
            <a:ln w="9525">
              <a:noFill/>
              <a:miter lim="800000"/>
              <a:headEnd/>
              <a:tailEnd/>
            </a:ln>
          </p:spPr>
          <p:txBody>
            <a:bodyPr/>
            <a:lstStyle/>
            <a:p>
              <a:pPr defTabSz="457200"/>
              <a:endParaRPr lang="en-US">
                <a:ea typeface="ＭＳ Ｐゴシック" pitchFamily="-107" charset="-128"/>
              </a:endParaRPr>
            </a:p>
          </p:txBody>
        </p:sp>
        <p:sp>
          <p:nvSpPr>
            <p:cNvPr id="27734" name="Line 8"/>
            <p:cNvSpPr>
              <a:spLocks noChangeAspect="1" noChangeShapeType="1"/>
            </p:cNvSpPr>
            <p:nvPr/>
          </p:nvSpPr>
          <p:spPr bwMode="auto">
            <a:xfrm flipV="1">
              <a:off x="2602" y="1203"/>
              <a:ext cx="0" cy="546"/>
            </a:xfrm>
            <a:prstGeom prst="line">
              <a:avLst/>
            </a:prstGeom>
            <a:noFill/>
            <a:ln w="9525">
              <a:solidFill>
                <a:srgbClr val="000000"/>
              </a:solidFill>
              <a:round/>
              <a:headEnd/>
              <a:tailEnd type="triangle" w="sm" len="sm"/>
            </a:ln>
          </p:spPr>
          <p:txBody>
            <a:bodyPr/>
            <a:lstStyle/>
            <a:p>
              <a:endParaRPr lang="en-US"/>
            </a:p>
          </p:txBody>
        </p:sp>
        <p:sp>
          <p:nvSpPr>
            <p:cNvPr id="27735" name="Line 9"/>
            <p:cNvSpPr>
              <a:spLocks noChangeAspect="1" noChangeShapeType="1"/>
            </p:cNvSpPr>
            <p:nvPr/>
          </p:nvSpPr>
          <p:spPr bwMode="auto">
            <a:xfrm>
              <a:off x="2269" y="1466"/>
              <a:ext cx="677" cy="0"/>
            </a:xfrm>
            <a:prstGeom prst="line">
              <a:avLst/>
            </a:prstGeom>
            <a:noFill/>
            <a:ln w="9525">
              <a:solidFill>
                <a:srgbClr val="000000"/>
              </a:solidFill>
              <a:round/>
              <a:headEnd/>
              <a:tailEnd type="triangle" w="sm" len="sm"/>
            </a:ln>
          </p:spPr>
          <p:txBody>
            <a:bodyPr/>
            <a:lstStyle/>
            <a:p>
              <a:endParaRPr lang="en-US"/>
            </a:p>
          </p:txBody>
        </p:sp>
      </p:grpSp>
      <p:sp>
        <p:nvSpPr>
          <p:cNvPr id="27652" name="Text Box 13"/>
          <p:cNvSpPr txBox="1">
            <a:spLocks noChangeArrowheads="1"/>
          </p:cNvSpPr>
          <p:nvPr/>
        </p:nvSpPr>
        <p:spPr bwMode="auto">
          <a:xfrm>
            <a:off x="6248400" y="2654300"/>
            <a:ext cx="430213" cy="223838"/>
          </a:xfrm>
          <a:prstGeom prst="rect">
            <a:avLst/>
          </a:prstGeom>
          <a:noFill/>
          <a:ln w="9525">
            <a:noFill/>
            <a:miter lim="800000"/>
            <a:headEnd/>
            <a:tailEnd/>
          </a:ln>
        </p:spPr>
        <p:txBody>
          <a:bodyPr/>
          <a:lstStyle/>
          <a:p>
            <a:pPr defTabSz="457200"/>
            <a:r>
              <a:rPr lang="en-US" sz="1200">
                <a:ea typeface="ＭＳ Ｐゴシック" pitchFamily="-107" charset="-128"/>
              </a:rPr>
              <a:t>Q1</a:t>
            </a:r>
            <a:endParaRPr lang="en-US" b="1">
              <a:ea typeface="ＭＳ Ｐゴシック" pitchFamily="-107" charset="-128"/>
            </a:endParaRPr>
          </a:p>
        </p:txBody>
      </p:sp>
      <p:sp>
        <p:nvSpPr>
          <p:cNvPr id="27653" name="Text Box 67"/>
          <p:cNvSpPr txBox="1">
            <a:spLocks noChangeArrowheads="1"/>
          </p:cNvSpPr>
          <p:nvPr/>
        </p:nvSpPr>
        <p:spPr bwMode="auto">
          <a:xfrm>
            <a:off x="5486400" y="2654300"/>
            <a:ext cx="430213" cy="223838"/>
          </a:xfrm>
          <a:prstGeom prst="rect">
            <a:avLst/>
          </a:prstGeom>
          <a:noFill/>
          <a:ln w="9525">
            <a:noFill/>
            <a:miter lim="800000"/>
            <a:headEnd/>
            <a:tailEnd/>
          </a:ln>
        </p:spPr>
        <p:txBody>
          <a:bodyPr/>
          <a:lstStyle/>
          <a:p>
            <a:pPr defTabSz="457200"/>
            <a:r>
              <a:rPr lang="en-US" sz="1200">
                <a:ea typeface="ＭＳ Ｐゴシック" pitchFamily="-107" charset="-128"/>
              </a:rPr>
              <a:t>Q2</a:t>
            </a:r>
            <a:endParaRPr lang="en-US" b="1">
              <a:ea typeface="ＭＳ Ｐゴシック" pitchFamily="-107" charset="-128"/>
            </a:endParaRPr>
          </a:p>
        </p:txBody>
      </p:sp>
      <p:sp>
        <p:nvSpPr>
          <p:cNvPr id="27654" name="Text Box 69"/>
          <p:cNvSpPr txBox="1">
            <a:spLocks noChangeArrowheads="1"/>
          </p:cNvSpPr>
          <p:nvPr/>
        </p:nvSpPr>
        <p:spPr bwMode="auto">
          <a:xfrm>
            <a:off x="5638800" y="1892300"/>
            <a:ext cx="609600" cy="304800"/>
          </a:xfrm>
          <a:prstGeom prst="rect">
            <a:avLst/>
          </a:prstGeom>
          <a:noFill/>
          <a:ln w="9525">
            <a:noFill/>
            <a:miter lim="800000"/>
            <a:headEnd/>
            <a:tailEnd/>
          </a:ln>
        </p:spPr>
        <p:txBody>
          <a:bodyPr/>
          <a:lstStyle/>
          <a:p>
            <a:pPr defTabSz="457200"/>
            <a:r>
              <a:rPr lang="en-US" sz="1400" b="1">
                <a:ea typeface="ＭＳ Ｐゴシック" pitchFamily="-107" charset="-128"/>
              </a:rPr>
              <a:t>V</a:t>
            </a:r>
            <a:r>
              <a:rPr lang="en-US" sz="1400" b="1" baseline="-25000">
                <a:ea typeface="ＭＳ Ｐゴシック" pitchFamily="-107" charset="-128"/>
              </a:rPr>
              <a:t>a</a:t>
            </a:r>
            <a:endParaRPr lang="en-US" sz="1400" b="1">
              <a:ea typeface="ＭＳ Ｐゴシック" pitchFamily="-107" charset="-128"/>
            </a:endParaRPr>
          </a:p>
        </p:txBody>
      </p:sp>
      <p:sp>
        <p:nvSpPr>
          <p:cNvPr id="27655" name="Text Box 71"/>
          <p:cNvSpPr txBox="1">
            <a:spLocks noChangeArrowheads="1"/>
          </p:cNvSpPr>
          <p:nvPr/>
        </p:nvSpPr>
        <p:spPr bwMode="auto">
          <a:xfrm>
            <a:off x="7239000" y="2959100"/>
            <a:ext cx="609600" cy="304800"/>
          </a:xfrm>
          <a:prstGeom prst="rect">
            <a:avLst/>
          </a:prstGeom>
          <a:noFill/>
          <a:ln w="9525">
            <a:noFill/>
            <a:miter lim="800000"/>
            <a:headEnd/>
            <a:tailEnd/>
          </a:ln>
        </p:spPr>
        <p:txBody>
          <a:bodyPr/>
          <a:lstStyle/>
          <a:p>
            <a:pPr defTabSz="457200"/>
            <a:r>
              <a:rPr lang="en-US" sz="1400" b="1">
                <a:ea typeface="ＭＳ Ｐゴシック" pitchFamily="-107" charset="-128"/>
              </a:rPr>
              <a:t>I</a:t>
            </a:r>
            <a:r>
              <a:rPr lang="en-US" sz="1400" b="1" baseline="-25000">
                <a:ea typeface="ＭＳ Ｐゴシック" pitchFamily="-107" charset="-128"/>
              </a:rPr>
              <a:t>a</a:t>
            </a:r>
            <a:endParaRPr lang="en-US" sz="1400" b="1">
              <a:ea typeface="ＭＳ Ｐゴシック" pitchFamily="-107" charset="-128"/>
            </a:endParaRPr>
          </a:p>
        </p:txBody>
      </p:sp>
      <p:sp>
        <p:nvSpPr>
          <p:cNvPr id="27656" name="Text Box 10"/>
          <p:cNvSpPr txBox="1">
            <a:spLocks noChangeArrowheads="1"/>
          </p:cNvSpPr>
          <p:nvPr/>
        </p:nvSpPr>
        <p:spPr bwMode="auto">
          <a:xfrm>
            <a:off x="2514600" y="2197100"/>
            <a:ext cx="430213" cy="225425"/>
          </a:xfrm>
          <a:prstGeom prst="rect">
            <a:avLst/>
          </a:prstGeom>
          <a:noFill/>
          <a:ln w="9525">
            <a:noFill/>
            <a:miter lim="800000"/>
            <a:headEnd/>
            <a:tailEnd/>
          </a:ln>
        </p:spPr>
        <p:txBody>
          <a:bodyPr/>
          <a:lstStyle/>
          <a:p>
            <a:pPr defTabSz="457200"/>
            <a:r>
              <a:rPr lang="en-US" sz="1200">
                <a:ea typeface="ＭＳ Ｐゴシック" pitchFamily="-107" charset="-128"/>
              </a:rPr>
              <a:t>T1</a:t>
            </a:r>
            <a:endParaRPr lang="en-US" b="1">
              <a:ea typeface="ＭＳ Ｐゴシック" pitchFamily="-107" charset="-128"/>
            </a:endParaRPr>
          </a:p>
        </p:txBody>
      </p:sp>
      <p:sp>
        <p:nvSpPr>
          <p:cNvPr id="27657" name="Text Box 11"/>
          <p:cNvSpPr txBox="1">
            <a:spLocks noChangeArrowheads="1"/>
          </p:cNvSpPr>
          <p:nvPr/>
        </p:nvSpPr>
        <p:spPr bwMode="auto">
          <a:xfrm>
            <a:off x="2514600" y="3263900"/>
            <a:ext cx="430213" cy="225425"/>
          </a:xfrm>
          <a:prstGeom prst="rect">
            <a:avLst/>
          </a:prstGeom>
          <a:noFill/>
          <a:ln w="9525">
            <a:noFill/>
            <a:miter lim="800000"/>
            <a:headEnd/>
            <a:tailEnd/>
          </a:ln>
        </p:spPr>
        <p:txBody>
          <a:bodyPr/>
          <a:lstStyle/>
          <a:p>
            <a:pPr defTabSz="457200"/>
            <a:r>
              <a:rPr lang="en-US" sz="1200">
                <a:ea typeface="ＭＳ Ｐゴシック" pitchFamily="-107" charset="-128"/>
              </a:rPr>
              <a:t>T2</a:t>
            </a:r>
            <a:endParaRPr lang="en-US" b="1">
              <a:ea typeface="ＭＳ Ｐゴシック" pitchFamily="-107" charset="-128"/>
            </a:endParaRPr>
          </a:p>
        </p:txBody>
      </p:sp>
      <p:sp>
        <p:nvSpPr>
          <p:cNvPr id="27658" name="Text Box 12"/>
          <p:cNvSpPr txBox="1">
            <a:spLocks noChangeArrowheads="1"/>
          </p:cNvSpPr>
          <p:nvPr/>
        </p:nvSpPr>
        <p:spPr bwMode="auto">
          <a:xfrm>
            <a:off x="2962275" y="22479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D1</a:t>
            </a:r>
            <a:endParaRPr lang="en-US" b="1">
              <a:ea typeface="ＭＳ Ｐゴシック" pitchFamily="-107" charset="-128"/>
            </a:endParaRPr>
          </a:p>
        </p:txBody>
      </p:sp>
      <p:grpSp>
        <p:nvGrpSpPr>
          <p:cNvPr id="3" name="Group 16"/>
          <p:cNvGrpSpPr>
            <a:grpSpLocks noChangeAspect="1"/>
          </p:cNvGrpSpPr>
          <p:nvPr/>
        </p:nvGrpSpPr>
        <p:grpSpPr bwMode="auto">
          <a:xfrm rot="5400000">
            <a:off x="2189957" y="2201068"/>
            <a:ext cx="355600" cy="296863"/>
            <a:chOff x="3107" y="4983"/>
            <a:chExt cx="536" cy="448"/>
          </a:xfrm>
        </p:grpSpPr>
        <p:sp>
          <p:nvSpPr>
            <p:cNvPr id="27728" name="Line 17"/>
            <p:cNvSpPr>
              <a:spLocks noChangeAspect="1" noChangeShapeType="1"/>
            </p:cNvSpPr>
            <p:nvPr/>
          </p:nvSpPr>
          <p:spPr bwMode="auto">
            <a:xfrm flipH="1">
              <a:off x="3141" y="5157"/>
              <a:ext cx="469" cy="0"/>
            </a:xfrm>
            <a:prstGeom prst="line">
              <a:avLst/>
            </a:prstGeom>
            <a:noFill/>
            <a:ln w="19050">
              <a:solidFill>
                <a:schemeClr val="tx1"/>
              </a:solidFill>
              <a:round/>
              <a:headEnd/>
              <a:tailEnd/>
            </a:ln>
          </p:spPr>
          <p:txBody>
            <a:bodyPr/>
            <a:lstStyle/>
            <a:p>
              <a:endParaRPr lang="en-US"/>
            </a:p>
          </p:txBody>
        </p:sp>
        <p:sp>
          <p:nvSpPr>
            <p:cNvPr id="27729" name="Line 18"/>
            <p:cNvSpPr>
              <a:spLocks noChangeAspect="1" noChangeShapeType="1"/>
            </p:cNvSpPr>
            <p:nvPr/>
          </p:nvSpPr>
          <p:spPr bwMode="auto">
            <a:xfrm flipH="1">
              <a:off x="3494" y="4983"/>
              <a:ext cx="149" cy="168"/>
            </a:xfrm>
            <a:prstGeom prst="line">
              <a:avLst/>
            </a:prstGeom>
            <a:noFill/>
            <a:ln w="19050">
              <a:solidFill>
                <a:schemeClr val="tx1"/>
              </a:solidFill>
              <a:round/>
              <a:headEnd/>
              <a:tailEnd/>
            </a:ln>
          </p:spPr>
          <p:txBody>
            <a:bodyPr/>
            <a:lstStyle/>
            <a:p>
              <a:endParaRPr lang="en-US"/>
            </a:p>
          </p:txBody>
        </p:sp>
        <p:sp>
          <p:nvSpPr>
            <p:cNvPr id="27730" name="Line 19"/>
            <p:cNvSpPr>
              <a:spLocks noChangeAspect="1" noChangeShapeType="1"/>
            </p:cNvSpPr>
            <p:nvPr/>
          </p:nvSpPr>
          <p:spPr bwMode="auto">
            <a:xfrm>
              <a:off x="3107" y="4983"/>
              <a:ext cx="149" cy="168"/>
            </a:xfrm>
            <a:prstGeom prst="line">
              <a:avLst/>
            </a:prstGeom>
            <a:noFill/>
            <a:ln w="19050">
              <a:solidFill>
                <a:schemeClr val="tx1"/>
              </a:solidFill>
              <a:round/>
              <a:headEnd/>
              <a:tailEnd/>
            </a:ln>
          </p:spPr>
          <p:txBody>
            <a:bodyPr/>
            <a:lstStyle/>
            <a:p>
              <a:endParaRPr lang="en-US"/>
            </a:p>
          </p:txBody>
        </p:sp>
        <p:sp>
          <p:nvSpPr>
            <p:cNvPr id="27731" name="Line 20"/>
            <p:cNvSpPr>
              <a:spLocks noChangeAspect="1" noChangeShapeType="1"/>
            </p:cNvSpPr>
            <p:nvPr/>
          </p:nvSpPr>
          <p:spPr bwMode="auto">
            <a:xfrm flipH="1">
              <a:off x="3141" y="5211"/>
              <a:ext cx="469" cy="0"/>
            </a:xfrm>
            <a:prstGeom prst="line">
              <a:avLst/>
            </a:prstGeom>
            <a:noFill/>
            <a:ln w="19050">
              <a:solidFill>
                <a:schemeClr val="tx1"/>
              </a:solidFill>
              <a:round/>
              <a:headEnd/>
              <a:tailEnd/>
            </a:ln>
          </p:spPr>
          <p:txBody>
            <a:bodyPr/>
            <a:lstStyle/>
            <a:p>
              <a:endParaRPr lang="en-US"/>
            </a:p>
          </p:txBody>
        </p:sp>
        <p:sp>
          <p:nvSpPr>
            <p:cNvPr id="27732" name="Line 21"/>
            <p:cNvSpPr>
              <a:spLocks noChangeAspect="1" noChangeShapeType="1"/>
            </p:cNvSpPr>
            <p:nvPr/>
          </p:nvSpPr>
          <p:spPr bwMode="auto">
            <a:xfrm>
              <a:off x="3362" y="5220"/>
              <a:ext cx="0" cy="211"/>
            </a:xfrm>
            <a:prstGeom prst="line">
              <a:avLst/>
            </a:prstGeom>
            <a:noFill/>
            <a:ln w="19050">
              <a:solidFill>
                <a:schemeClr val="tx1"/>
              </a:solidFill>
              <a:round/>
              <a:headEnd/>
              <a:tailEnd/>
            </a:ln>
          </p:spPr>
          <p:txBody>
            <a:bodyPr/>
            <a:lstStyle/>
            <a:p>
              <a:endParaRPr lang="en-US"/>
            </a:p>
          </p:txBody>
        </p:sp>
      </p:grpSp>
      <p:sp>
        <p:nvSpPr>
          <p:cNvPr id="27660" name="Line 22"/>
          <p:cNvSpPr>
            <a:spLocks noChangeAspect="1" noChangeShapeType="1"/>
          </p:cNvSpPr>
          <p:nvPr/>
        </p:nvSpPr>
        <p:spPr bwMode="auto">
          <a:xfrm rot="5400000" flipH="1">
            <a:off x="2251868" y="3393282"/>
            <a:ext cx="309563" cy="0"/>
          </a:xfrm>
          <a:prstGeom prst="line">
            <a:avLst/>
          </a:prstGeom>
          <a:noFill/>
          <a:ln w="19050">
            <a:solidFill>
              <a:srgbClr val="000000"/>
            </a:solidFill>
            <a:round/>
            <a:headEnd/>
            <a:tailEnd/>
          </a:ln>
        </p:spPr>
        <p:txBody>
          <a:bodyPr/>
          <a:lstStyle/>
          <a:p>
            <a:endParaRPr lang="en-US"/>
          </a:p>
        </p:txBody>
      </p:sp>
      <p:sp>
        <p:nvSpPr>
          <p:cNvPr id="27661" name="Line 23"/>
          <p:cNvSpPr>
            <a:spLocks noChangeAspect="1" noChangeShapeType="1"/>
          </p:cNvSpPr>
          <p:nvPr/>
        </p:nvSpPr>
        <p:spPr bwMode="auto">
          <a:xfrm rot="5400000" flipH="1">
            <a:off x="2416175" y="3465513"/>
            <a:ext cx="98425" cy="111125"/>
          </a:xfrm>
          <a:prstGeom prst="line">
            <a:avLst/>
          </a:prstGeom>
          <a:noFill/>
          <a:ln w="19050">
            <a:solidFill>
              <a:srgbClr val="000000"/>
            </a:solidFill>
            <a:round/>
            <a:headEnd/>
            <a:tailEnd/>
          </a:ln>
        </p:spPr>
        <p:txBody>
          <a:bodyPr/>
          <a:lstStyle/>
          <a:p>
            <a:endParaRPr lang="en-US"/>
          </a:p>
        </p:txBody>
      </p:sp>
      <p:sp>
        <p:nvSpPr>
          <p:cNvPr id="27662" name="Line 24"/>
          <p:cNvSpPr>
            <a:spLocks noChangeAspect="1" noChangeShapeType="1"/>
          </p:cNvSpPr>
          <p:nvPr/>
        </p:nvSpPr>
        <p:spPr bwMode="auto">
          <a:xfrm rot="5400000">
            <a:off x="2415382" y="3209131"/>
            <a:ext cx="100012" cy="111125"/>
          </a:xfrm>
          <a:prstGeom prst="line">
            <a:avLst/>
          </a:prstGeom>
          <a:noFill/>
          <a:ln w="19050">
            <a:solidFill>
              <a:srgbClr val="000000"/>
            </a:solidFill>
            <a:round/>
            <a:headEnd/>
            <a:tailEnd/>
          </a:ln>
        </p:spPr>
        <p:txBody>
          <a:bodyPr/>
          <a:lstStyle/>
          <a:p>
            <a:endParaRPr lang="en-US"/>
          </a:p>
        </p:txBody>
      </p:sp>
      <p:sp>
        <p:nvSpPr>
          <p:cNvPr id="27663" name="Line 25"/>
          <p:cNvSpPr>
            <a:spLocks noChangeAspect="1" noChangeShapeType="1"/>
          </p:cNvSpPr>
          <p:nvPr/>
        </p:nvSpPr>
        <p:spPr bwMode="auto">
          <a:xfrm rot="5400000" flipH="1">
            <a:off x="2215356" y="3393282"/>
            <a:ext cx="309563" cy="0"/>
          </a:xfrm>
          <a:prstGeom prst="line">
            <a:avLst/>
          </a:prstGeom>
          <a:noFill/>
          <a:ln w="19050">
            <a:solidFill>
              <a:srgbClr val="000000"/>
            </a:solidFill>
            <a:round/>
            <a:headEnd/>
            <a:tailEnd/>
          </a:ln>
        </p:spPr>
        <p:txBody>
          <a:bodyPr/>
          <a:lstStyle/>
          <a:p>
            <a:endParaRPr lang="en-US"/>
          </a:p>
        </p:txBody>
      </p:sp>
      <p:sp>
        <p:nvSpPr>
          <p:cNvPr id="27664" name="Line 26"/>
          <p:cNvSpPr>
            <a:spLocks noChangeAspect="1" noChangeShapeType="1"/>
          </p:cNvSpPr>
          <p:nvPr/>
        </p:nvSpPr>
        <p:spPr bwMode="auto">
          <a:xfrm rot="5400000">
            <a:off x="2293938" y="3314700"/>
            <a:ext cx="0" cy="139700"/>
          </a:xfrm>
          <a:prstGeom prst="line">
            <a:avLst/>
          </a:prstGeom>
          <a:noFill/>
          <a:ln w="19050">
            <a:solidFill>
              <a:srgbClr val="000000"/>
            </a:solidFill>
            <a:round/>
            <a:headEnd/>
            <a:tailEnd/>
          </a:ln>
        </p:spPr>
        <p:txBody>
          <a:bodyPr/>
          <a:lstStyle/>
          <a:p>
            <a:endParaRPr lang="en-US"/>
          </a:p>
        </p:txBody>
      </p:sp>
      <p:sp>
        <p:nvSpPr>
          <p:cNvPr id="27665" name="Oval 27"/>
          <p:cNvSpPr>
            <a:spLocks noChangeAspect="1" noChangeArrowheads="1"/>
          </p:cNvSpPr>
          <p:nvPr/>
        </p:nvSpPr>
        <p:spPr bwMode="auto">
          <a:xfrm>
            <a:off x="3514725" y="3162300"/>
            <a:ext cx="523875" cy="488950"/>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27666" name="Rectangle 28"/>
          <p:cNvSpPr>
            <a:spLocks noChangeAspect="1" noChangeArrowheads="1"/>
          </p:cNvSpPr>
          <p:nvPr/>
        </p:nvSpPr>
        <p:spPr bwMode="auto">
          <a:xfrm>
            <a:off x="3717925" y="3132138"/>
            <a:ext cx="115888" cy="30162"/>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27667" name="Rectangle 29"/>
          <p:cNvSpPr>
            <a:spLocks noChangeAspect="1" noChangeArrowheads="1"/>
          </p:cNvSpPr>
          <p:nvPr/>
        </p:nvSpPr>
        <p:spPr bwMode="auto">
          <a:xfrm>
            <a:off x="3717925" y="3651250"/>
            <a:ext cx="115888" cy="28575"/>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27668" name="Line 30"/>
          <p:cNvSpPr>
            <a:spLocks noChangeAspect="1" noChangeShapeType="1"/>
          </p:cNvSpPr>
          <p:nvPr/>
        </p:nvSpPr>
        <p:spPr bwMode="auto">
          <a:xfrm>
            <a:off x="2995613" y="3587750"/>
            <a:ext cx="0" cy="423863"/>
          </a:xfrm>
          <a:prstGeom prst="line">
            <a:avLst/>
          </a:prstGeom>
          <a:noFill/>
          <a:ln w="9525">
            <a:solidFill>
              <a:srgbClr val="000000"/>
            </a:solidFill>
            <a:round/>
            <a:headEnd/>
            <a:tailEnd/>
          </a:ln>
        </p:spPr>
        <p:txBody>
          <a:bodyPr/>
          <a:lstStyle/>
          <a:p>
            <a:endParaRPr lang="en-US"/>
          </a:p>
        </p:txBody>
      </p:sp>
      <p:sp>
        <p:nvSpPr>
          <p:cNvPr id="27669" name="Line 31"/>
          <p:cNvSpPr>
            <a:spLocks noChangeAspect="1" noChangeShapeType="1"/>
          </p:cNvSpPr>
          <p:nvPr/>
        </p:nvSpPr>
        <p:spPr bwMode="auto">
          <a:xfrm>
            <a:off x="2995613" y="2630488"/>
            <a:ext cx="0" cy="790575"/>
          </a:xfrm>
          <a:prstGeom prst="line">
            <a:avLst/>
          </a:prstGeom>
          <a:noFill/>
          <a:ln w="9525">
            <a:solidFill>
              <a:srgbClr val="000000"/>
            </a:solidFill>
            <a:round/>
            <a:headEnd/>
            <a:tailEnd/>
          </a:ln>
        </p:spPr>
        <p:txBody>
          <a:bodyPr/>
          <a:lstStyle/>
          <a:p>
            <a:endParaRPr lang="en-US"/>
          </a:p>
        </p:txBody>
      </p:sp>
      <p:grpSp>
        <p:nvGrpSpPr>
          <p:cNvPr id="4" name="Group 32"/>
          <p:cNvGrpSpPr>
            <a:grpSpLocks noChangeAspect="1"/>
          </p:cNvGrpSpPr>
          <p:nvPr/>
        </p:nvGrpSpPr>
        <p:grpSpPr bwMode="auto">
          <a:xfrm flipH="1" flipV="1">
            <a:off x="2908300" y="3429000"/>
            <a:ext cx="168275" cy="158750"/>
            <a:chOff x="4438" y="4858"/>
            <a:chExt cx="406" cy="378"/>
          </a:xfrm>
        </p:grpSpPr>
        <p:sp>
          <p:nvSpPr>
            <p:cNvPr id="27724" name="Line 33"/>
            <p:cNvSpPr>
              <a:spLocks noChangeAspect="1" noChangeShapeType="1"/>
            </p:cNvSpPr>
            <p:nvPr/>
          </p:nvSpPr>
          <p:spPr bwMode="auto">
            <a:xfrm>
              <a:off x="4452" y="4858"/>
              <a:ext cx="378" cy="0"/>
            </a:xfrm>
            <a:prstGeom prst="line">
              <a:avLst/>
            </a:prstGeom>
            <a:noFill/>
            <a:ln w="19050">
              <a:solidFill>
                <a:schemeClr val="tx1"/>
              </a:solidFill>
              <a:round/>
              <a:headEnd/>
              <a:tailEnd/>
            </a:ln>
          </p:spPr>
          <p:txBody>
            <a:bodyPr/>
            <a:lstStyle/>
            <a:p>
              <a:endParaRPr lang="en-US"/>
            </a:p>
          </p:txBody>
        </p:sp>
        <p:sp>
          <p:nvSpPr>
            <p:cNvPr id="27725" name="Line 34"/>
            <p:cNvSpPr>
              <a:spLocks noChangeAspect="1" noChangeShapeType="1"/>
            </p:cNvSpPr>
            <p:nvPr/>
          </p:nvSpPr>
          <p:spPr bwMode="auto">
            <a:xfrm>
              <a:off x="4438" y="4858"/>
              <a:ext cx="210" cy="378"/>
            </a:xfrm>
            <a:prstGeom prst="line">
              <a:avLst/>
            </a:prstGeom>
            <a:noFill/>
            <a:ln w="19050">
              <a:solidFill>
                <a:schemeClr val="tx1"/>
              </a:solidFill>
              <a:round/>
              <a:headEnd/>
              <a:tailEnd/>
            </a:ln>
          </p:spPr>
          <p:txBody>
            <a:bodyPr/>
            <a:lstStyle/>
            <a:p>
              <a:endParaRPr lang="en-US"/>
            </a:p>
          </p:txBody>
        </p:sp>
        <p:sp>
          <p:nvSpPr>
            <p:cNvPr id="27726" name="Line 35"/>
            <p:cNvSpPr>
              <a:spLocks noChangeAspect="1" noChangeShapeType="1"/>
            </p:cNvSpPr>
            <p:nvPr/>
          </p:nvSpPr>
          <p:spPr bwMode="auto">
            <a:xfrm flipH="1">
              <a:off x="4634" y="4858"/>
              <a:ext cx="210" cy="378"/>
            </a:xfrm>
            <a:prstGeom prst="line">
              <a:avLst/>
            </a:prstGeom>
            <a:noFill/>
            <a:ln w="19050">
              <a:solidFill>
                <a:schemeClr val="tx1"/>
              </a:solidFill>
              <a:round/>
              <a:headEnd/>
              <a:tailEnd/>
            </a:ln>
          </p:spPr>
          <p:txBody>
            <a:bodyPr/>
            <a:lstStyle/>
            <a:p>
              <a:endParaRPr lang="en-US"/>
            </a:p>
          </p:txBody>
        </p:sp>
        <p:sp>
          <p:nvSpPr>
            <p:cNvPr id="27727" name="Line 36"/>
            <p:cNvSpPr>
              <a:spLocks noChangeAspect="1" noChangeShapeType="1"/>
            </p:cNvSpPr>
            <p:nvPr/>
          </p:nvSpPr>
          <p:spPr bwMode="auto">
            <a:xfrm>
              <a:off x="4452" y="5236"/>
              <a:ext cx="392" cy="0"/>
            </a:xfrm>
            <a:prstGeom prst="line">
              <a:avLst/>
            </a:prstGeom>
            <a:noFill/>
            <a:ln w="19050">
              <a:solidFill>
                <a:schemeClr val="tx1"/>
              </a:solidFill>
              <a:round/>
              <a:headEnd/>
              <a:tailEnd/>
            </a:ln>
          </p:spPr>
          <p:txBody>
            <a:bodyPr/>
            <a:lstStyle/>
            <a:p>
              <a:endParaRPr lang="en-US"/>
            </a:p>
          </p:txBody>
        </p:sp>
      </p:grpSp>
      <p:sp>
        <p:nvSpPr>
          <p:cNvPr id="27671" name="Line 37"/>
          <p:cNvSpPr>
            <a:spLocks noChangeAspect="1" noChangeShapeType="1"/>
          </p:cNvSpPr>
          <p:nvPr/>
        </p:nvSpPr>
        <p:spPr bwMode="auto">
          <a:xfrm>
            <a:off x="2998788" y="1768475"/>
            <a:ext cx="0" cy="698500"/>
          </a:xfrm>
          <a:prstGeom prst="line">
            <a:avLst/>
          </a:prstGeom>
          <a:noFill/>
          <a:ln w="9525">
            <a:solidFill>
              <a:srgbClr val="000000"/>
            </a:solidFill>
            <a:round/>
            <a:headEnd/>
            <a:tailEnd/>
          </a:ln>
        </p:spPr>
        <p:txBody>
          <a:bodyPr/>
          <a:lstStyle/>
          <a:p>
            <a:endParaRPr lang="en-US"/>
          </a:p>
        </p:txBody>
      </p:sp>
      <p:sp>
        <p:nvSpPr>
          <p:cNvPr id="27672" name="Line 38"/>
          <p:cNvSpPr>
            <a:spLocks noChangeAspect="1" noChangeShapeType="1"/>
          </p:cNvSpPr>
          <p:nvPr/>
        </p:nvSpPr>
        <p:spPr bwMode="auto">
          <a:xfrm flipH="1" flipV="1">
            <a:off x="2917825" y="2630488"/>
            <a:ext cx="157163" cy="0"/>
          </a:xfrm>
          <a:prstGeom prst="line">
            <a:avLst/>
          </a:prstGeom>
          <a:noFill/>
          <a:ln w="19050">
            <a:solidFill>
              <a:srgbClr val="000000"/>
            </a:solidFill>
            <a:round/>
            <a:headEnd/>
            <a:tailEnd/>
          </a:ln>
        </p:spPr>
        <p:txBody>
          <a:bodyPr/>
          <a:lstStyle/>
          <a:p>
            <a:endParaRPr lang="en-US"/>
          </a:p>
        </p:txBody>
      </p:sp>
      <p:sp>
        <p:nvSpPr>
          <p:cNvPr id="27673" name="Line 39"/>
          <p:cNvSpPr>
            <a:spLocks noChangeAspect="1" noChangeShapeType="1"/>
          </p:cNvSpPr>
          <p:nvPr/>
        </p:nvSpPr>
        <p:spPr bwMode="auto">
          <a:xfrm flipH="1" flipV="1">
            <a:off x="2994025" y="2473325"/>
            <a:ext cx="85725" cy="157163"/>
          </a:xfrm>
          <a:prstGeom prst="line">
            <a:avLst/>
          </a:prstGeom>
          <a:noFill/>
          <a:ln w="19050">
            <a:solidFill>
              <a:srgbClr val="000000"/>
            </a:solidFill>
            <a:round/>
            <a:headEnd/>
            <a:tailEnd/>
          </a:ln>
        </p:spPr>
        <p:txBody>
          <a:bodyPr/>
          <a:lstStyle/>
          <a:p>
            <a:endParaRPr lang="en-US"/>
          </a:p>
        </p:txBody>
      </p:sp>
      <p:sp>
        <p:nvSpPr>
          <p:cNvPr id="27674" name="Line 40"/>
          <p:cNvSpPr>
            <a:spLocks noChangeAspect="1" noChangeShapeType="1"/>
          </p:cNvSpPr>
          <p:nvPr/>
        </p:nvSpPr>
        <p:spPr bwMode="auto">
          <a:xfrm flipV="1">
            <a:off x="2911475" y="2473325"/>
            <a:ext cx="87313" cy="157163"/>
          </a:xfrm>
          <a:prstGeom prst="line">
            <a:avLst/>
          </a:prstGeom>
          <a:noFill/>
          <a:ln w="19050">
            <a:solidFill>
              <a:srgbClr val="000000"/>
            </a:solidFill>
            <a:round/>
            <a:headEnd/>
            <a:tailEnd/>
          </a:ln>
        </p:spPr>
        <p:txBody>
          <a:bodyPr/>
          <a:lstStyle/>
          <a:p>
            <a:endParaRPr lang="en-US"/>
          </a:p>
        </p:txBody>
      </p:sp>
      <p:sp>
        <p:nvSpPr>
          <p:cNvPr id="27675" name="Line 41"/>
          <p:cNvSpPr>
            <a:spLocks noChangeAspect="1" noChangeShapeType="1"/>
          </p:cNvSpPr>
          <p:nvPr/>
        </p:nvSpPr>
        <p:spPr bwMode="auto">
          <a:xfrm flipH="1" flipV="1">
            <a:off x="2911475" y="2473325"/>
            <a:ext cx="163513" cy="0"/>
          </a:xfrm>
          <a:prstGeom prst="line">
            <a:avLst/>
          </a:prstGeom>
          <a:noFill/>
          <a:ln w="19050">
            <a:solidFill>
              <a:srgbClr val="000000"/>
            </a:solidFill>
            <a:round/>
            <a:headEnd/>
            <a:tailEnd/>
          </a:ln>
        </p:spPr>
        <p:txBody>
          <a:bodyPr/>
          <a:lstStyle/>
          <a:p>
            <a:endParaRPr lang="en-US"/>
          </a:p>
        </p:txBody>
      </p:sp>
      <p:sp>
        <p:nvSpPr>
          <p:cNvPr id="27676" name="Line 42"/>
          <p:cNvSpPr>
            <a:spLocks noChangeAspect="1" noChangeShapeType="1"/>
          </p:cNvSpPr>
          <p:nvPr/>
        </p:nvSpPr>
        <p:spPr bwMode="auto">
          <a:xfrm flipH="1">
            <a:off x="2530475" y="2909888"/>
            <a:ext cx="1235075" cy="0"/>
          </a:xfrm>
          <a:prstGeom prst="line">
            <a:avLst/>
          </a:prstGeom>
          <a:noFill/>
          <a:ln w="9525">
            <a:solidFill>
              <a:srgbClr val="000000"/>
            </a:solidFill>
            <a:round/>
            <a:headEnd/>
            <a:tailEnd/>
          </a:ln>
        </p:spPr>
        <p:txBody>
          <a:bodyPr/>
          <a:lstStyle/>
          <a:p>
            <a:endParaRPr lang="en-US"/>
          </a:p>
        </p:txBody>
      </p:sp>
      <p:sp>
        <p:nvSpPr>
          <p:cNvPr id="27677" name="Line 43"/>
          <p:cNvSpPr>
            <a:spLocks noChangeAspect="1" noChangeShapeType="1"/>
          </p:cNvSpPr>
          <p:nvPr/>
        </p:nvSpPr>
        <p:spPr bwMode="auto">
          <a:xfrm>
            <a:off x="3765550" y="2909888"/>
            <a:ext cx="0" cy="222250"/>
          </a:xfrm>
          <a:prstGeom prst="line">
            <a:avLst/>
          </a:prstGeom>
          <a:noFill/>
          <a:ln w="9525">
            <a:solidFill>
              <a:srgbClr val="000000"/>
            </a:solidFill>
            <a:round/>
            <a:headEnd/>
            <a:tailEnd/>
          </a:ln>
        </p:spPr>
        <p:txBody>
          <a:bodyPr/>
          <a:lstStyle/>
          <a:p>
            <a:endParaRPr lang="en-US"/>
          </a:p>
        </p:txBody>
      </p:sp>
      <p:sp>
        <p:nvSpPr>
          <p:cNvPr id="27678" name="Line 44"/>
          <p:cNvSpPr>
            <a:spLocks noChangeAspect="1" noChangeShapeType="1"/>
          </p:cNvSpPr>
          <p:nvPr/>
        </p:nvSpPr>
        <p:spPr bwMode="auto">
          <a:xfrm>
            <a:off x="3773488" y="3689350"/>
            <a:ext cx="0" cy="315913"/>
          </a:xfrm>
          <a:prstGeom prst="line">
            <a:avLst/>
          </a:prstGeom>
          <a:noFill/>
          <a:ln w="9525">
            <a:solidFill>
              <a:srgbClr val="000000"/>
            </a:solidFill>
            <a:round/>
            <a:headEnd/>
            <a:tailEnd/>
          </a:ln>
        </p:spPr>
        <p:txBody>
          <a:bodyPr/>
          <a:lstStyle/>
          <a:p>
            <a:endParaRPr lang="en-US"/>
          </a:p>
        </p:txBody>
      </p:sp>
      <p:sp>
        <p:nvSpPr>
          <p:cNvPr id="27679" name="Line 45"/>
          <p:cNvSpPr>
            <a:spLocks noChangeAspect="1" noChangeShapeType="1"/>
          </p:cNvSpPr>
          <p:nvPr/>
        </p:nvSpPr>
        <p:spPr bwMode="auto">
          <a:xfrm flipH="1">
            <a:off x="1473200" y="4013200"/>
            <a:ext cx="2282825" cy="0"/>
          </a:xfrm>
          <a:prstGeom prst="line">
            <a:avLst/>
          </a:prstGeom>
          <a:noFill/>
          <a:ln w="9525">
            <a:solidFill>
              <a:srgbClr val="000000"/>
            </a:solidFill>
            <a:round/>
            <a:headEnd/>
            <a:tailEnd/>
          </a:ln>
        </p:spPr>
        <p:txBody>
          <a:bodyPr/>
          <a:lstStyle/>
          <a:p>
            <a:endParaRPr lang="en-US"/>
          </a:p>
        </p:txBody>
      </p:sp>
      <p:sp>
        <p:nvSpPr>
          <p:cNvPr id="27680" name="Line 46"/>
          <p:cNvSpPr>
            <a:spLocks noChangeAspect="1" noChangeShapeType="1"/>
          </p:cNvSpPr>
          <p:nvPr/>
        </p:nvSpPr>
        <p:spPr bwMode="auto">
          <a:xfrm>
            <a:off x="2522538" y="2538413"/>
            <a:ext cx="0" cy="676275"/>
          </a:xfrm>
          <a:prstGeom prst="line">
            <a:avLst/>
          </a:prstGeom>
          <a:noFill/>
          <a:ln w="9525">
            <a:solidFill>
              <a:srgbClr val="000000"/>
            </a:solidFill>
            <a:round/>
            <a:headEnd/>
            <a:tailEnd/>
          </a:ln>
        </p:spPr>
        <p:txBody>
          <a:bodyPr/>
          <a:lstStyle/>
          <a:p>
            <a:endParaRPr lang="en-US"/>
          </a:p>
        </p:txBody>
      </p:sp>
      <p:sp>
        <p:nvSpPr>
          <p:cNvPr id="27681" name="Line 47"/>
          <p:cNvSpPr>
            <a:spLocks noChangeAspect="1" noChangeShapeType="1"/>
          </p:cNvSpPr>
          <p:nvPr/>
        </p:nvSpPr>
        <p:spPr bwMode="auto">
          <a:xfrm>
            <a:off x="2530475" y="3568700"/>
            <a:ext cx="0" cy="444500"/>
          </a:xfrm>
          <a:prstGeom prst="line">
            <a:avLst/>
          </a:prstGeom>
          <a:noFill/>
          <a:ln w="9525">
            <a:solidFill>
              <a:srgbClr val="000000"/>
            </a:solidFill>
            <a:round/>
            <a:headEnd/>
            <a:tailEnd/>
          </a:ln>
        </p:spPr>
        <p:txBody>
          <a:bodyPr/>
          <a:lstStyle/>
          <a:p>
            <a:endParaRPr lang="en-US"/>
          </a:p>
        </p:txBody>
      </p:sp>
      <p:sp>
        <p:nvSpPr>
          <p:cNvPr id="27682" name="Line 48"/>
          <p:cNvSpPr>
            <a:spLocks noChangeAspect="1" noChangeShapeType="1"/>
          </p:cNvSpPr>
          <p:nvPr/>
        </p:nvSpPr>
        <p:spPr bwMode="auto">
          <a:xfrm>
            <a:off x="2522538" y="1768475"/>
            <a:ext cx="0" cy="390525"/>
          </a:xfrm>
          <a:prstGeom prst="line">
            <a:avLst/>
          </a:prstGeom>
          <a:noFill/>
          <a:ln w="9525">
            <a:solidFill>
              <a:srgbClr val="000000"/>
            </a:solidFill>
            <a:round/>
            <a:headEnd/>
            <a:tailEnd/>
          </a:ln>
        </p:spPr>
        <p:txBody>
          <a:bodyPr/>
          <a:lstStyle/>
          <a:p>
            <a:endParaRPr lang="en-US"/>
          </a:p>
        </p:txBody>
      </p:sp>
      <p:sp>
        <p:nvSpPr>
          <p:cNvPr id="27683" name="Line 49"/>
          <p:cNvSpPr>
            <a:spLocks noChangeAspect="1" noChangeShapeType="1"/>
          </p:cNvSpPr>
          <p:nvPr/>
        </p:nvSpPr>
        <p:spPr bwMode="auto">
          <a:xfrm flipH="1">
            <a:off x="1417638" y="1768475"/>
            <a:ext cx="1585912" cy="0"/>
          </a:xfrm>
          <a:prstGeom prst="line">
            <a:avLst/>
          </a:prstGeom>
          <a:noFill/>
          <a:ln w="9525">
            <a:solidFill>
              <a:srgbClr val="000000"/>
            </a:solidFill>
            <a:round/>
            <a:headEnd/>
            <a:tailEnd/>
          </a:ln>
        </p:spPr>
        <p:txBody>
          <a:bodyPr/>
          <a:lstStyle/>
          <a:p>
            <a:endParaRPr lang="en-US"/>
          </a:p>
        </p:txBody>
      </p:sp>
      <p:sp>
        <p:nvSpPr>
          <p:cNvPr id="27684" name="Oval 50"/>
          <p:cNvSpPr>
            <a:spLocks noChangeAspect="1" noChangeArrowheads="1"/>
          </p:cNvSpPr>
          <p:nvPr/>
        </p:nvSpPr>
        <p:spPr bwMode="auto">
          <a:xfrm>
            <a:off x="1371600" y="1739900"/>
            <a:ext cx="34925" cy="34925"/>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27685" name="Oval 51"/>
          <p:cNvSpPr>
            <a:spLocks noChangeAspect="1" noChangeArrowheads="1"/>
          </p:cNvSpPr>
          <p:nvPr/>
        </p:nvSpPr>
        <p:spPr bwMode="auto">
          <a:xfrm>
            <a:off x="1455738" y="3986213"/>
            <a:ext cx="34925" cy="34925"/>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27686" name="Line 52"/>
          <p:cNvSpPr>
            <a:spLocks noChangeAspect="1" noChangeShapeType="1"/>
          </p:cNvSpPr>
          <p:nvPr/>
        </p:nvSpPr>
        <p:spPr bwMode="auto">
          <a:xfrm>
            <a:off x="1714500" y="2770188"/>
            <a:ext cx="288925" cy="0"/>
          </a:xfrm>
          <a:prstGeom prst="line">
            <a:avLst/>
          </a:prstGeom>
          <a:noFill/>
          <a:ln w="9525">
            <a:solidFill>
              <a:srgbClr val="000000"/>
            </a:solidFill>
            <a:round/>
            <a:headEnd/>
            <a:tailEnd/>
          </a:ln>
        </p:spPr>
        <p:txBody>
          <a:bodyPr/>
          <a:lstStyle/>
          <a:p>
            <a:endParaRPr lang="en-US"/>
          </a:p>
        </p:txBody>
      </p:sp>
      <p:sp>
        <p:nvSpPr>
          <p:cNvPr id="27687" name="Line 53"/>
          <p:cNvSpPr>
            <a:spLocks noChangeAspect="1" noChangeShapeType="1"/>
          </p:cNvSpPr>
          <p:nvPr/>
        </p:nvSpPr>
        <p:spPr bwMode="auto">
          <a:xfrm>
            <a:off x="1714500" y="2835275"/>
            <a:ext cx="288925" cy="0"/>
          </a:xfrm>
          <a:prstGeom prst="line">
            <a:avLst/>
          </a:prstGeom>
          <a:noFill/>
          <a:ln w="9525">
            <a:solidFill>
              <a:srgbClr val="000000"/>
            </a:solidFill>
            <a:round/>
            <a:headEnd/>
            <a:tailEnd/>
          </a:ln>
        </p:spPr>
        <p:txBody>
          <a:bodyPr/>
          <a:lstStyle/>
          <a:p>
            <a:endParaRPr lang="en-US"/>
          </a:p>
        </p:txBody>
      </p:sp>
      <p:sp>
        <p:nvSpPr>
          <p:cNvPr id="27688" name="Line 54"/>
          <p:cNvSpPr>
            <a:spLocks noChangeAspect="1" noChangeShapeType="1"/>
          </p:cNvSpPr>
          <p:nvPr/>
        </p:nvSpPr>
        <p:spPr bwMode="auto">
          <a:xfrm>
            <a:off x="1852613" y="1768475"/>
            <a:ext cx="0" cy="992188"/>
          </a:xfrm>
          <a:prstGeom prst="line">
            <a:avLst/>
          </a:prstGeom>
          <a:noFill/>
          <a:ln w="9525">
            <a:solidFill>
              <a:srgbClr val="000000"/>
            </a:solidFill>
            <a:round/>
            <a:headEnd/>
            <a:tailEnd/>
          </a:ln>
        </p:spPr>
        <p:txBody>
          <a:bodyPr/>
          <a:lstStyle/>
          <a:p>
            <a:endParaRPr lang="en-US"/>
          </a:p>
        </p:txBody>
      </p:sp>
      <p:sp>
        <p:nvSpPr>
          <p:cNvPr id="27689" name="Line 55"/>
          <p:cNvSpPr>
            <a:spLocks noChangeAspect="1" noChangeShapeType="1"/>
          </p:cNvSpPr>
          <p:nvPr/>
        </p:nvSpPr>
        <p:spPr bwMode="auto">
          <a:xfrm>
            <a:off x="1852613" y="2843213"/>
            <a:ext cx="0" cy="1169987"/>
          </a:xfrm>
          <a:prstGeom prst="line">
            <a:avLst/>
          </a:prstGeom>
          <a:noFill/>
          <a:ln w="9525">
            <a:solidFill>
              <a:srgbClr val="000000"/>
            </a:solidFill>
            <a:round/>
            <a:headEnd/>
            <a:tailEnd/>
          </a:ln>
        </p:spPr>
        <p:txBody>
          <a:bodyPr/>
          <a:lstStyle/>
          <a:p>
            <a:endParaRPr lang="en-US"/>
          </a:p>
        </p:txBody>
      </p:sp>
      <p:sp>
        <p:nvSpPr>
          <p:cNvPr id="27690" name="Oval 56"/>
          <p:cNvSpPr>
            <a:spLocks noChangeAspect="1" noChangeArrowheads="1"/>
          </p:cNvSpPr>
          <p:nvPr/>
        </p:nvSpPr>
        <p:spPr bwMode="auto">
          <a:xfrm>
            <a:off x="2484438" y="2871788"/>
            <a:ext cx="55562" cy="55562"/>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27691" name="Oval 57"/>
          <p:cNvSpPr>
            <a:spLocks noChangeAspect="1" noChangeArrowheads="1"/>
          </p:cNvSpPr>
          <p:nvPr/>
        </p:nvSpPr>
        <p:spPr bwMode="auto">
          <a:xfrm>
            <a:off x="2967038" y="2881313"/>
            <a:ext cx="57150" cy="55562"/>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5" name="Group 58"/>
          <p:cNvGrpSpPr>
            <a:grpSpLocks noChangeAspect="1"/>
          </p:cNvGrpSpPr>
          <p:nvPr/>
        </p:nvGrpSpPr>
        <p:grpSpPr bwMode="auto">
          <a:xfrm>
            <a:off x="2438400" y="3484563"/>
            <a:ext cx="61913" cy="61912"/>
            <a:chOff x="7476" y="4886"/>
            <a:chExt cx="56" cy="56"/>
          </a:xfrm>
        </p:grpSpPr>
        <p:sp>
          <p:nvSpPr>
            <p:cNvPr id="27722" name="Line 59"/>
            <p:cNvSpPr>
              <a:spLocks noChangeAspect="1" noChangeShapeType="1"/>
            </p:cNvSpPr>
            <p:nvPr/>
          </p:nvSpPr>
          <p:spPr bwMode="auto">
            <a:xfrm>
              <a:off x="7518" y="4886"/>
              <a:ext cx="14" cy="56"/>
            </a:xfrm>
            <a:prstGeom prst="line">
              <a:avLst/>
            </a:prstGeom>
            <a:noFill/>
            <a:ln w="19050">
              <a:solidFill>
                <a:srgbClr val="000000"/>
              </a:solidFill>
              <a:round/>
              <a:headEnd/>
              <a:tailEnd/>
            </a:ln>
          </p:spPr>
          <p:txBody>
            <a:bodyPr/>
            <a:lstStyle/>
            <a:p>
              <a:endParaRPr lang="en-US"/>
            </a:p>
          </p:txBody>
        </p:sp>
        <p:sp>
          <p:nvSpPr>
            <p:cNvPr id="27723" name="Line 60"/>
            <p:cNvSpPr>
              <a:spLocks noChangeAspect="1" noChangeShapeType="1"/>
            </p:cNvSpPr>
            <p:nvPr/>
          </p:nvSpPr>
          <p:spPr bwMode="auto">
            <a:xfrm flipH="1" flipV="1">
              <a:off x="7476" y="4928"/>
              <a:ext cx="56" cy="14"/>
            </a:xfrm>
            <a:prstGeom prst="line">
              <a:avLst/>
            </a:prstGeom>
            <a:noFill/>
            <a:ln w="19050">
              <a:solidFill>
                <a:srgbClr val="000000"/>
              </a:solidFill>
              <a:round/>
              <a:headEnd/>
              <a:tailEnd/>
            </a:ln>
          </p:spPr>
          <p:txBody>
            <a:bodyPr/>
            <a:lstStyle/>
            <a:p>
              <a:endParaRPr lang="en-US"/>
            </a:p>
          </p:txBody>
        </p:sp>
      </p:grpSp>
      <p:grpSp>
        <p:nvGrpSpPr>
          <p:cNvPr id="6" name="Group 61"/>
          <p:cNvGrpSpPr>
            <a:grpSpLocks noChangeAspect="1"/>
          </p:cNvGrpSpPr>
          <p:nvPr/>
        </p:nvGrpSpPr>
        <p:grpSpPr bwMode="auto">
          <a:xfrm>
            <a:off x="2422525" y="2432050"/>
            <a:ext cx="63500" cy="63500"/>
            <a:chOff x="7476" y="4886"/>
            <a:chExt cx="56" cy="56"/>
          </a:xfrm>
        </p:grpSpPr>
        <p:sp>
          <p:nvSpPr>
            <p:cNvPr id="27720" name="Line 62"/>
            <p:cNvSpPr>
              <a:spLocks noChangeAspect="1" noChangeShapeType="1"/>
            </p:cNvSpPr>
            <p:nvPr/>
          </p:nvSpPr>
          <p:spPr bwMode="auto">
            <a:xfrm>
              <a:off x="7518" y="4886"/>
              <a:ext cx="14" cy="56"/>
            </a:xfrm>
            <a:prstGeom prst="line">
              <a:avLst/>
            </a:prstGeom>
            <a:noFill/>
            <a:ln w="19050">
              <a:solidFill>
                <a:schemeClr val="tx1"/>
              </a:solidFill>
              <a:round/>
              <a:headEnd/>
              <a:tailEnd/>
            </a:ln>
          </p:spPr>
          <p:txBody>
            <a:bodyPr/>
            <a:lstStyle/>
            <a:p>
              <a:endParaRPr lang="en-US"/>
            </a:p>
          </p:txBody>
        </p:sp>
        <p:sp>
          <p:nvSpPr>
            <p:cNvPr id="27721" name="Line 63"/>
            <p:cNvSpPr>
              <a:spLocks noChangeAspect="1" noChangeShapeType="1"/>
            </p:cNvSpPr>
            <p:nvPr/>
          </p:nvSpPr>
          <p:spPr bwMode="auto">
            <a:xfrm flipH="1" flipV="1">
              <a:off x="7476" y="4928"/>
              <a:ext cx="56" cy="14"/>
            </a:xfrm>
            <a:prstGeom prst="line">
              <a:avLst/>
            </a:prstGeom>
            <a:noFill/>
            <a:ln w="19050">
              <a:solidFill>
                <a:schemeClr val="tx1"/>
              </a:solidFill>
              <a:round/>
              <a:headEnd/>
              <a:tailEnd/>
            </a:ln>
          </p:spPr>
          <p:txBody>
            <a:bodyPr/>
            <a:lstStyle/>
            <a:p>
              <a:endParaRPr lang="en-US"/>
            </a:p>
          </p:txBody>
        </p:sp>
      </p:grpSp>
      <p:sp>
        <p:nvSpPr>
          <p:cNvPr id="27694" name="Text Box 64"/>
          <p:cNvSpPr txBox="1">
            <a:spLocks noChangeArrowheads="1"/>
          </p:cNvSpPr>
          <p:nvPr/>
        </p:nvSpPr>
        <p:spPr bwMode="auto">
          <a:xfrm>
            <a:off x="3227388" y="3035300"/>
            <a:ext cx="449262" cy="800100"/>
          </a:xfrm>
          <a:prstGeom prst="rect">
            <a:avLst/>
          </a:prstGeom>
          <a:noFill/>
          <a:ln w="9525">
            <a:noFill/>
            <a:miter lim="800000"/>
            <a:headEnd/>
            <a:tailEnd/>
          </a:ln>
        </p:spPr>
        <p:txBody>
          <a:bodyPr/>
          <a:lstStyle/>
          <a:p>
            <a:pPr defTabSz="457200"/>
            <a:r>
              <a:rPr lang="en-US" sz="1200" dirty="0">
                <a:latin typeface="Courier New" pitchFamily="49" charset="0"/>
                <a:ea typeface="ＭＳ Ｐゴシック" pitchFamily="-107" charset="-128"/>
              </a:rPr>
              <a:t>+</a:t>
            </a:r>
          </a:p>
          <a:p>
            <a:pPr defTabSz="457200"/>
            <a:endParaRPr lang="en-US" sz="1200" dirty="0">
              <a:latin typeface="Courier New" pitchFamily="49" charset="0"/>
              <a:ea typeface="ＭＳ Ｐゴシック" pitchFamily="-107" charset="-128"/>
            </a:endParaRPr>
          </a:p>
          <a:p>
            <a:pPr defTabSz="457200"/>
            <a:r>
              <a:rPr lang="en-US" sz="1200" b="1" dirty="0" err="1">
                <a:solidFill>
                  <a:schemeClr val="tx2"/>
                </a:solidFill>
                <a:latin typeface="Courier New" pitchFamily="49" charset="0"/>
                <a:ea typeface="ＭＳ Ｐゴシック" pitchFamily="-107" charset="-128"/>
              </a:rPr>
              <a:t>V</a:t>
            </a:r>
            <a:r>
              <a:rPr lang="en-US" sz="1200" b="1" baseline="-25000" dirty="0" err="1">
                <a:solidFill>
                  <a:schemeClr val="tx2"/>
                </a:solidFill>
                <a:latin typeface="Courier New" pitchFamily="49" charset="0"/>
                <a:ea typeface="ＭＳ Ｐゴシック" pitchFamily="-107" charset="-128"/>
              </a:rPr>
              <a:t>a</a:t>
            </a:r>
            <a:endParaRPr lang="en-US" sz="1200" b="1" baseline="-25000" dirty="0">
              <a:solidFill>
                <a:schemeClr val="tx2"/>
              </a:solidFill>
              <a:latin typeface="Courier New" pitchFamily="49" charset="0"/>
              <a:ea typeface="ＭＳ Ｐゴシック" pitchFamily="-107" charset="-128"/>
            </a:endParaRPr>
          </a:p>
          <a:p>
            <a:pPr defTabSz="457200"/>
            <a:endParaRPr lang="en-US" sz="1200" b="1" dirty="0">
              <a:solidFill>
                <a:srgbClr val="FF0000"/>
              </a:solidFill>
              <a:latin typeface="Courier New" pitchFamily="49" charset="0"/>
              <a:ea typeface="ＭＳ Ｐゴシック" pitchFamily="-107" charset="-128"/>
            </a:endParaRPr>
          </a:p>
          <a:p>
            <a:pPr defTabSz="457200"/>
            <a:r>
              <a:rPr lang="en-US" sz="1200" dirty="0">
                <a:latin typeface="Courier New" pitchFamily="49" charset="0"/>
                <a:ea typeface="ＭＳ Ｐゴシック" pitchFamily="-107" charset="-128"/>
              </a:rPr>
              <a:t>-</a:t>
            </a:r>
            <a:endParaRPr lang="en-US" b="1" dirty="0">
              <a:ea typeface="ＭＳ Ｐゴシック" pitchFamily="-107" charset="-128"/>
            </a:endParaRPr>
          </a:p>
        </p:txBody>
      </p:sp>
      <p:sp>
        <p:nvSpPr>
          <p:cNvPr id="27695" name="Text Box 66"/>
          <p:cNvSpPr txBox="1">
            <a:spLocks noChangeArrowheads="1"/>
          </p:cNvSpPr>
          <p:nvPr/>
        </p:nvSpPr>
        <p:spPr bwMode="auto">
          <a:xfrm>
            <a:off x="2971800" y="31877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D2</a:t>
            </a:r>
            <a:endParaRPr lang="en-US" b="1">
              <a:ea typeface="ＭＳ Ｐゴシック" pitchFamily="-107" charset="-128"/>
            </a:endParaRPr>
          </a:p>
        </p:txBody>
      </p:sp>
      <p:sp>
        <p:nvSpPr>
          <p:cNvPr id="27696" name="Text Box 73"/>
          <p:cNvSpPr txBox="1">
            <a:spLocks noChangeArrowheads="1"/>
          </p:cNvSpPr>
          <p:nvPr/>
        </p:nvSpPr>
        <p:spPr bwMode="auto">
          <a:xfrm>
            <a:off x="3505200" y="25019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i</a:t>
            </a:r>
            <a:r>
              <a:rPr lang="en-US" sz="1200" baseline="-25000">
                <a:ea typeface="ＭＳ Ｐゴシック" pitchFamily="-107" charset="-128"/>
              </a:rPr>
              <a:t>a</a:t>
            </a:r>
            <a:endParaRPr lang="en-US" b="1">
              <a:ea typeface="ＭＳ Ｐゴシック" pitchFamily="-107" charset="-128"/>
            </a:endParaRPr>
          </a:p>
        </p:txBody>
      </p:sp>
      <p:sp>
        <p:nvSpPr>
          <p:cNvPr id="27697" name="Text Box 75"/>
          <p:cNvSpPr txBox="1">
            <a:spLocks noChangeArrowheads="1"/>
          </p:cNvSpPr>
          <p:nvPr/>
        </p:nvSpPr>
        <p:spPr bwMode="auto">
          <a:xfrm>
            <a:off x="990600" y="2273300"/>
            <a:ext cx="430213" cy="1295400"/>
          </a:xfrm>
          <a:prstGeom prst="rect">
            <a:avLst/>
          </a:prstGeom>
          <a:noFill/>
          <a:ln w="9525">
            <a:noFill/>
            <a:miter lim="800000"/>
            <a:headEnd/>
            <a:tailEnd/>
          </a:ln>
        </p:spPr>
        <p:txBody>
          <a:bodyPr/>
          <a:lstStyle/>
          <a:p>
            <a:pPr defTabSz="457200"/>
            <a:r>
              <a:rPr lang="en-US" sz="1200">
                <a:ea typeface="ＭＳ Ｐゴシック" pitchFamily="-107" charset="-128"/>
              </a:rPr>
              <a:t>+</a:t>
            </a:r>
          </a:p>
          <a:p>
            <a:pPr defTabSz="457200"/>
            <a:endParaRPr lang="en-US" sz="1200">
              <a:ea typeface="ＭＳ Ｐゴシック" pitchFamily="-107" charset="-128"/>
            </a:endParaRPr>
          </a:p>
          <a:p>
            <a:pPr defTabSz="457200"/>
            <a:r>
              <a:rPr lang="en-US" sz="1200">
                <a:ea typeface="ＭＳ Ｐゴシック" pitchFamily="-107" charset="-128"/>
              </a:rPr>
              <a:t>V</a:t>
            </a:r>
            <a:r>
              <a:rPr lang="en-US" sz="1200" baseline="-25000">
                <a:ea typeface="ＭＳ Ｐゴシック" pitchFamily="-107" charset="-128"/>
              </a:rPr>
              <a:t>dc</a:t>
            </a:r>
            <a:endParaRPr lang="en-US" sz="1200">
              <a:ea typeface="ＭＳ Ｐゴシック" pitchFamily="-107" charset="-128"/>
            </a:endParaRPr>
          </a:p>
          <a:p>
            <a:pPr defTabSz="457200"/>
            <a:endParaRPr lang="en-US" sz="1200">
              <a:ea typeface="ＭＳ Ｐゴシック" pitchFamily="-107" charset="-128"/>
            </a:endParaRPr>
          </a:p>
          <a:p>
            <a:pPr defTabSz="457200"/>
            <a:endParaRPr lang="en-US" sz="1200">
              <a:ea typeface="ＭＳ Ｐゴシック" pitchFamily="-107" charset="-128"/>
            </a:endParaRPr>
          </a:p>
          <a:p>
            <a:pPr defTabSz="457200"/>
            <a:r>
              <a:rPr lang="en-US" sz="1200">
                <a:ea typeface="ＭＳ Ｐゴシック" pitchFamily="-107" charset="-128"/>
                <a:sym typeface="Symbol" pitchFamily="18" charset="2"/>
              </a:rPr>
              <a:t></a:t>
            </a:r>
            <a:endParaRPr lang="en-US" b="1">
              <a:ea typeface="ＭＳ Ｐゴシック" pitchFamily="-107" charset="-128"/>
              <a:sym typeface="Symbol" pitchFamily="18" charset="2"/>
            </a:endParaRPr>
          </a:p>
        </p:txBody>
      </p:sp>
      <p:sp>
        <p:nvSpPr>
          <p:cNvPr id="27698" name="Rectangle 78"/>
          <p:cNvSpPr>
            <a:spLocks noChangeArrowheads="1"/>
          </p:cNvSpPr>
          <p:nvPr/>
        </p:nvSpPr>
        <p:spPr bwMode="auto">
          <a:xfrm>
            <a:off x="6076950" y="2463800"/>
            <a:ext cx="857250" cy="495300"/>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44117" name="Line 85"/>
          <p:cNvSpPr>
            <a:spLocks noChangeAspect="1" noChangeShapeType="1"/>
          </p:cNvSpPr>
          <p:nvPr/>
        </p:nvSpPr>
        <p:spPr bwMode="auto">
          <a:xfrm>
            <a:off x="1414463" y="1766888"/>
            <a:ext cx="1104900" cy="0"/>
          </a:xfrm>
          <a:prstGeom prst="line">
            <a:avLst/>
          </a:prstGeom>
          <a:noFill/>
          <a:ln w="28575">
            <a:solidFill>
              <a:srgbClr val="FF3300"/>
            </a:solidFill>
            <a:round/>
            <a:headEnd/>
            <a:tailEnd/>
          </a:ln>
        </p:spPr>
        <p:txBody>
          <a:bodyPr/>
          <a:lstStyle/>
          <a:p>
            <a:endParaRPr lang="en-US"/>
          </a:p>
        </p:txBody>
      </p:sp>
      <p:sp>
        <p:nvSpPr>
          <p:cNvPr id="44118" name="Line 86"/>
          <p:cNvSpPr>
            <a:spLocks noChangeAspect="1" noChangeShapeType="1"/>
          </p:cNvSpPr>
          <p:nvPr/>
        </p:nvSpPr>
        <p:spPr bwMode="auto">
          <a:xfrm>
            <a:off x="2519363" y="1771650"/>
            <a:ext cx="0" cy="404813"/>
          </a:xfrm>
          <a:prstGeom prst="line">
            <a:avLst/>
          </a:prstGeom>
          <a:noFill/>
          <a:ln w="28575">
            <a:solidFill>
              <a:srgbClr val="FF3300"/>
            </a:solidFill>
            <a:round/>
            <a:headEnd/>
            <a:tailEnd/>
          </a:ln>
        </p:spPr>
        <p:txBody>
          <a:bodyPr/>
          <a:lstStyle/>
          <a:p>
            <a:endParaRPr lang="en-US"/>
          </a:p>
        </p:txBody>
      </p:sp>
      <p:grpSp>
        <p:nvGrpSpPr>
          <p:cNvPr id="7" name="Group 106"/>
          <p:cNvGrpSpPr>
            <a:grpSpLocks/>
          </p:cNvGrpSpPr>
          <p:nvPr/>
        </p:nvGrpSpPr>
        <p:grpSpPr bwMode="auto">
          <a:xfrm>
            <a:off x="2219325" y="2171700"/>
            <a:ext cx="296863" cy="355600"/>
            <a:chOff x="1326" y="600"/>
            <a:chExt cx="187" cy="224"/>
          </a:xfrm>
        </p:grpSpPr>
        <p:grpSp>
          <p:nvGrpSpPr>
            <p:cNvPr id="8" name="Group 87"/>
            <p:cNvGrpSpPr>
              <a:grpSpLocks noChangeAspect="1"/>
            </p:cNvGrpSpPr>
            <p:nvPr/>
          </p:nvGrpSpPr>
          <p:grpSpPr bwMode="auto">
            <a:xfrm rot="5400000">
              <a:off x="1308" y="618"/>
              <a:ext cx="224" cy="187"/>
              <a:chOff x="3107" y="4983"/>
              <a:chExt cx="536" cy="448"/>
            </a:xfrm>
          </p:grpSpPr>
          <p:sp>
            <p:nvSpPr>
              <p:cNvPr id="27715" name="Line 88"/>
              <p:cNvSpPr>
                <a:spLocks noChangeAspect="1" noChangeShapeType="1"/>
              </p:cNvSpPr>
              <p:nvPr/>
            </p:nvSpPr>
            <p:spPr bwMode="auto">
              <a:xfrm flipH="1">
                <a:off x="3141" y="5157"/>
                <a:ext cx="469" cy="0"/>
              </a:xfrm>
              <a:prstGeom prst="line">
                <a:avLst/>
              </a:prstGeom>
              <a:noFill/>
              <a:ln w="19050">
                <a:solidFill>
                  <a:srgbClr val="FF0000"/>
                </a:solidFill>
                <a:round/>
                <a:headEnd/>
                <a:tailEnd/>
              </a:ln>
            </p:spPr>
            <p:txBody>
              <a:bodyPr/>
              <a:lstStyle/>
              <a:p>
                <a:endParaRPr lang="en-US"/>
              </a:p>
            </p:txBody>
          </p:sp>
          <p:sp>
            <p:nvSpPr>
              <p:cNvPr id="27716" name="Line 89"/>
              <p:cNvSpPr>
                <a:spLocks noChangeAspect="1" noChangeShapeType="1"/>
              </p:cNvSpPr>
              <p:nvPr/>
            </p:nvSpPr>
            <p:spPr bwMode="auto">
              <a:xfrm flipH="1">
                <a:off x="3494" y="4983"/>
                <a:ext cx="149" cy="168"/>
              </a:xfrm>
              <a:prstGeom prst="line">
                <a:avLst/>
              </a:prstGeom>
              <a:noFill/>
              <a:ln w="19050">
                <a:solidFill>
                  <a:srgbClr val="FF0000"/>
                </a:solidFill>
                <a:round/>
                <a:headEnd/>
                <a:tailEnd/>
              </a:ln>
            </p:spPr>
            <p:txBody>
              <a:bodyPr/>
              <a:lstStyle/>
              <a:p>
                <a:endParaRPr lang="en-US"/>
              </a:p>
            </p:txBody>
          </p:sp>
          <p:sp>
            <p:nvSpPr>
              <p:cNvPr id="27717" name="Line 90"/>
              <p:cNvSpPr>
                <a:spLocks noChangeAspect="1" noChangeShapeType="1"/>
              </p:cNvSpPr>
              <p:nvPr/>
            </p:nvSpPr>
            <p:spPr bwMode="auto">
              <a:xfrm>
                <a:off x="3107" y="4983"/>
                <a:ext cx="149" cy="168"/>
              </a:xfrm>
              <a:prstGeom prst="line">
                <a:avLst/>
              </a:prstGeom>
              <a:noFill/>
              <a:ln w="19050">
                <a:solidFill>
                  <a:srgbClr val="FF0000"/>
                </a:solidFill>
                <a:round/>
                <a:headEnd/>
                <a:tailEnd/>
              </a:ln>
            </p:spPr>
            <p:txBody>
              <a:bodyPr/>
              <a:lstStyle/>
              <a:p>
                <a:endParaRPr lang="en-US"/>
              </a:p>
            </p:txBody>
          </p:sp>
          <p:sp>
            <p:nvSpPr>
              <p:cNvPr id="27718" name="Line 91"/>
              <p:cNvSpPr>
                <a:spLocks noChangeAspect="1" noChangeShapeType="1"/>
              </p:cNvSpPr>
              <p:nvPr/>
            </p:nvSpPr>
            <p:spPr bwMode="auto">
              <a:xfrm flipH="1">
                <a:off x="3141" y="5211"/>
                <a:ext cx="469" cy="0"/>
              </a:xfrm>
              <a:prstGeom prst="line">
                <a:avLst/>
              </a:prstGeom>
              <a:noFill/>
              <a:ln w="19050">
                <a:solidFill>
                  <a:srgbClr val="FF0000"/>
                </a:solidFill>
                <a:round/>
                <a:headEnd/>
                <a:tailEnd/>
              </a:ln>
            </p:spPr>
            <p:txBody>
              <a:bodyPr/>
              <a:lstStyle/>
              <a:p>
                <a:endParaRPr lang="en-US"/>
              </a:p>
            </p:txBody>
          </p:sp>
          <p:sp>
            <p:nvSpPr>
              <p:cNvPr id="27719" name="Line 92"/>
              <p:cNvSpPr>
                <a:spLocks noChangeAspect="1" noChangeShapeType="1"/>
              </p:cNvSpPr>
              <p:nvPr/>
            </p:nvSpPr>
            <p:spPr bwMode="auto">
              <a:xfrm>
                <a:off x="3362" y="5220"/>
                <a:ext cx="0" cy="211"/>
              </a:xfrm>
              <a:prstGeom prst="line">
                <a:avLst/>
              </a:prstGeom>
              <a:noFill/>
              <a:ln w="19050">
                <a:solidFill>
                  <a:srgbClr val="FF0000"/>
                </a:solidFill>
                <a:round/>
                <a:headEnd/>
                <a:tailEnd/>
              </a:ln>
            </p:spPr>
            <p:txBody>
              <a:bodyPr/>
              <a:lstStyle/>
              <a:p>
                <a:endParaRPr lang="en-US"/>
              </a:p>
            </p:txBody>
          </p:sp>
        </p:grpSp>
        <p:grpSp>
          <p:nvGrpSpPr>
            <p:cNvPr id="9" name="Group 93"/>
            <p:cNvGrpSpPr>
              <a:grpSpLocks noChangeAspect="1"/>
            </p:cNvGrpSpPr>
            <p:nvPr/>
          </p:nvGrpSpPr>
          <p:grpSpPr bwMode="auto">
            <a:xfrm>
              <a:off x="1454" y="767"/>
              <a:ext cx="40" cy="40"/>
              <a:chOff x="7476" y="4886"/>
              <a:chExt cx="56" cy="56"/>
            </a:xfrm>
          </p:grpSpPr>
          <p:sp>
            <p:nvSpPr>
              <p:cNvPr id="27713" name="Line 94"/>
              <p:cNvSpPr>
                <a:spLocks noChangeAspect="1" noChangeShapeType="1"/>
              </p:cNvSpPr>
              <p:nvPr/>
            </p:nvSpPr>
            <p:spPr bwMode="auto">
              <a:xfrm>
                <a:off x="7518" y="4886"/>
                <a:ext cx="14" cy="56"/>
              </a:xfrm>
              <a:prstGeom prst="line">
                <a:avLst/>
              </a:prstGeom>
              <a:noFill/>
              <a:ln w="19050">
                <a:solidFill>
                  <a:srgbClr val="FF0000"/>
                </a:solidFill>
                <a:round/>
                <a:headEnd/>
                <a:tailEnd/>
              </a:ln>
            </p:spPr>
            <p:txBody>
              <a:bodyPr/>
              <a:lstStyle/>
              <a:p>
                <a:endParaRPr lang="en-US"/>
              </a:p>
            </p:txBody>
          </p:sp>
          <p:sp>
            <p:nvSpPr>
              <p:cNvPr id="27714" name="Line 95"/>
              <p:cNvSpPr>
                <a:spLocks noChangeAspect="1" noChangeShapeType="1"/>
              </p:cNvSpPr>
              <p:nvPr/>
            </p:nvSpPr>
            <p:spPr bwMode="auto">
              <a:xfrm flipH="1" flipV="1">
                <a:off x="7476" y="4928"/>
                <a:ext cx="56" cy="14"/>
              </a:xfrm>
              <a:prstGeom prst="line">
                <a:avLst/>
              </a:prstGeom>
              <a:noFill/>
              <a:ln w="19050">
                <a:solidFill>
                  <a:srgbClr val="FF0000"/>
                </a:solidFill>
                <a:round/>
                <a:headEnd/>
                <a:tailEnd/>
              </a:ln>
            </p:spPr>
            <p:txBody>
              <a:bodyPr/>
              <a:lstStyle/>
              <a:p>
                <a:endParaRPr lang="en-US"/>
              </a:p>
            </p:txBody>
          </p:sp>
        </p:grpSp>
      </p:grpSp>
      <p:sp>
        <p:nvSpPr>
          <p:cNvPr id="44133" name="Line 101"/>
          <p:cNvSpPr>
            <a:spLocks noChangeAspect="1" noChangeShapeType="1"/>
          </p:cNvSpPr>
          <p:nvPr/>
        </p:nvSpPr>
        <p:spPr bwMode="auto">
          <a:xfrm>
            <a:off x="2519363" y="2557463"/>
            <a:ext cx="0" cy="352425"/>
          </a:xfrm>
          <a:prstGeom prst="line">
            <a:avLst/>
          </a:prstGeom>
          <a:noFill/>
          <a:ln w="28575">
            <a:solidFill>
              <a:srgbClr val="FF3300"/>
            </a:solidFill>
            <a:round/>
            <a:headEnd/>
            <a:tailEnd/>
          </a:ln>
        </p:spPr>
        <p:txBody>
          <a:bodyPr/>
          <a:lstStyle/>
          <a:p>
            <a:endParaRPr lang="en-US"/>
          </a:p>
        </p:txBody>
      </p:sp>
      <p:sp>
        <p:nvSpPr>
          <p:cNvPr id="44134" name="Line 102"/>
          <p:cNvSpPr>
            <a:spLocks noChangeAspect="1" noChangeShapeType="1"/>
          </p:cNvSpPr>
          <p:nvPr/>
        </p:nvSpPr>
        <p:spPr bwMode="auto">
          <a:xfrm>
            <a:off x="2524125" y="2905125"/>
            <a:ext cx="1228725" cy="0"/>
          </a:xfrm>
          <a:prstGeom prst="line">
            <a:avLst/>
          </a:prstGeom>
          <a:noFill/>
          <a:ln w="28575">
            <a:solidFill>
              <a:srgbClr val="FF3300"/>
            </a:solidFill>
            <a:round/>
            <a:headEnd/>
            <a:tailEnd/>
          </a:ln>
        </p:spPr>
        <p:txBody>
          <a:bodyPr/>
          <a:lstStyle/>
          <a:p>
            <a:endParaRPr lang="en-US"/>
          </a:p>
        </p:txBody>
      </p:sp>
      <p:sp>
        <p:nvSpPr>
          <p:cNvPr id="44135" name="Line 103"/>
          <p:cNvSpPr>
            <a:spLocks noChangeAspect="1" noChangeShapeType="1"/>
          </p:cNvSpPr>
          <p:nvPr/>
        </p:nvSpPr>
        <p:spPr bwMode="auto">
          <a:xfrm>
            <a:off x="3767138" y="2919413"/>
            <a:ext cx="0" cy="214312"/>
          </a:xfrm>
          <a:prstGeom prst="line">
            <a:avLst/>
          </a:prstGeom>
          <a:noFill/>
          <a:ln w="28575">
            <a:solidFill>
              <a:srgbClr val="FF3300"/>
            </a:solidFill>
            <a:round/>
            <a:headEnd/>
            <a:tailEnd/>
          </a:ln>
        </p:spPr>
        <p:txBody>
          <a:bodyPr/>
          <a:lstStyle/>
          <a:p>
            <a:endParaRPr lang="en-US"/>
          </a:p>
        </p:txBody>
      </p:sp>
      <p:sp>
        <p:nvSpPr>
          <p:cNvPr id="44136" name="Line 104"/>
          <p:cNvSpPr>
            <a:spLocks noChangeAspect="1" noChangeShapeType="1"/>
          </p:cNvSpPr>
          <p:nvPr/>
        </p:nvSpPr>
        <p:spPr bwMode="auto">
          <a:xfrm>
            <a:off x="3776663" y="3690938"/>
            <a:ext cx="0" cy="314325"/>
          </a:xfrm>
          <a:prstGeom prst="line">
            <a:avLst/>
          </a:prstGeom>
          <a:noFill/>
          <a:ln w="28575">
            <a:solidFill>
              <a:srgbClr val="FF3300"/>
            </a:solidFill>
            <a:round/>
            <a:headEnd/>
            <a:tailEnd/>
          </a:ln>
        </p:spPr>
        <p:txBody>
          <a:bodyPr/>
          <a:lstStyle/>
          <a:p>
            <a:endParaRPr lang="en-US"/>
          </a:p>
        </p:txBody>
      </p:sp>
      <p:sp>
        <p:nvSpPr>
          <p:cNvPr id="44137" name="Line 105"/>
          <p:cNvSpPr>
            <a:spLocks noChangeAspect="1" noChangeShapeType="1"/>
          </p:cNvSpPr>
          <p:nvPr/>
        </p:nvSpPr>
        <p:spPr bwMode="auto">
          <a:xfrm>
            <a:off x="1485900" y="4014788"/>
            <a:ext cx="2300288" cy="0"/>
          </a:xfrm>
          <a:prstGeom prst="line">
            <a:avLst/>
          </a:prstGeom>
          <a:noFill/>
          <a:ln w="28575">
            <a:solidFill>
              <a:srgbClr val="FF3300"/>
            </a:solidFill>
            <a:round/>
            <a:headEnd/>
            <a:tailEnd/>
          </a:ln>
        </p:spPr>
        <p:txBody>
          <a:bodyPr/>
          <a:lstStyle/>
          <a:p>
            <a:endParaRPr lang="en-US"/>
          </a:p>
        </p:txBody>
      </p:sp>
      <p:sp>
        <p:nvSpPr>
          <p:cNvPr id="27707" name="Line 108"/>
          <p:cNvSpPr>
            <a:spLocks noChangeShapeType="1"/>
          </p:cNvSpPr>
          <p:nvPr/>
        </p:nvSpPr>
        <p:spPr bwMode="auto">
          <a:xfrm>
            <a:off x="3438525" y="2833688"/>
            <a:ext cx="322263" cy="0"/>
          </a:xfrm>
          <a:prstGeom prst="line">
            <a:avLst/>
          </a:prstGeom>
          <a:noFill/>
          <a:ln w="9525">
            <a:solidFill>
              <a:schemeClr val="tx1"/>
            </a:solidFill>
            <a:round/>
            <a:headEnd/>
            <a:tailEnd type="triangle" w="med" len="med"/>
          </a:ln>
        </p:spPr>
        <p:txBody>
          <a:bodyPr/>
          <a:lstStyle/>
          <a:p>
            <a:endParaRPr lang="en-US"/>
          </a:p>
        </p:txBody>
      </p:sp>
      <p:sp>
        <p:nvSpPr>
          <p:cNvPr id="88" name="Rectangle 87"/>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107" charset="-128"/>
              </a:rPr>
              <a:t>AC-DC-DC</a:t>
            </a:r>
          </a:p>
        </p:txBody>
      </p:sp>
      <p:sp>
        <p:nvSpPr>
          <p:cNvPr id="27709" name="TextBox 61"/>
          <p:cNvSpPr txBox="1">
            <a:spLocks noChangeArrowheads="1"/>
          </p:cNvSpPr>
          <p:nvPr/>
        </p:nvSpPr>
        <p:spPr bwMode="auto">
          <a:xfrm>
            <a:off x="2432050" y="1270000"/>
            <a:ext cx="6283325" cy="366713"/>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DC-DC: </a:t>
            </a:r>
            <a:r>
              <a:rPr lang="sr-Latn-CS" sz="1600"/>
              <a:t>Dvokvadrantni konvertor </a:t>
            </a:r>
            <a:r>
              <a:rPr lang="sr-Latn-CS" b="1">
                <a:solidFill>
                  <a:srgbClr val="0066CC"/>
                </a:solidFill>
              </a:rPr>
              <a:t>Rad u prvom kvadrantu (Q1)</a:t>
            </a:r>
            <a:endParaRPr lang="en-US" b="1">
              <a:solidFill>
                <a:srgbClr val="0066CC"/>
              </a:solidFill>
            </a:endParaRPr>
          </a:p>
        </p:txBody>
      </p:sp>
      <p:sp>
        <p:nvSpPr>
          <p:cNvPr id="89" name="TextBox 61"/>
          <p:cNvSpPr txBox="1">
            <a:spLocks noChangeArrowheads="1"/>
          </p:cNvSpPr>
          <p:nvPr/>
        </p:nvSpPr>
        <p:spPr bwMode="auto">
          <a:xfrm>
            <a:off x="923891" y="195261"/>
            <a:ext cx="7524817" cy="461665"/>
          </a:xfrm>
          <a:prstGeom prst="rect">
            <a:avLst/>
          </a:prstGeom>
          <a:noFill/>
          <a:ln w="9525">
            <a:noFill/>
            <a:miter lim="800000"/>
            <a:headEnd/>
            <a:tailEnd/>
          </a:ln>
        </p:spPr>
        <p:txBody>
          <a:bodyPr wrap="none">
            <a:spAutoFit/>
          </a:bodyPr>
          <a:lstStyle/>
          <a:p>
            <a:pPr algn="ctr" defTabSz="457200"/>
            <a:r>
              <a:rPr lang="en-US" sz="2400" b="1" dirty="0" err="1" smtClean="0"/>
              <a:t>Pretvara</a:t>
            </a:r>
            <a:r>
              <a:rPr lang="x-none" sz="2400" b="1" dirty="0" smtClean="0"/>
              <a:t>č</a:t>
            </a:r>
            <a:r>
              <a:rPr lang="en-US" sz="2400" b="1" dirty="0" smtClean="0"/>
              <a:t>i </a:t>
            </a:r>
            <a:r>
              <a:rPr lang="x-none" sz="2400" b="1" dirty="0" smtClean="0"/>
              <a:t>za p</a:t>
            </a:r>
            <a:r>
              <a:rPr lang="sr-Latn-CS" sz="2400" b="1" dirty="0" smtClean="0"/>
              <a:t>ogon </a:t>
            </a:r>
            <a:r>
              <a:rPr lang="sr-Latn-CS" sz="2400" b="1" dirty="0"/>
              <a:t>motora jednosmerne struje</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117"/>
                                        </p:tgtEl>
                                        <p:attrNameLst>
                                          <p:attrName>style.visibility</p:attrName>
                                        </p:attrNameLst>
                                      </p:cBhvr>
                                      <p:to>
                                        <p:strVal val="visible"/>
                                      </p:to>
                                    </p:set>
                                    <p:animEffect transition="in" filter="wipe(left)">
                                      <p:cBhvr>
                                        <p:cTn id="7" dur="1000"/>
                                        <p:tgtEl>
                                          <p:spTgt spid="441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44118"/>
                                        </p:tgtEl>
                                        <p:attrNameLst>
                                          <p:attrName>style.visibility</p:attrName>
                                        </p:attrNameLst>
                                      </p:cBhvr>
                                      <p:to>
                                        <p:strVal val="visible"/>
                                      </p:to>
                                    </p:set>
                                    <p:animEffect transition="in" filter="wipe(up)">
                                      <p:cBhvr>
                                        <p:cTn id="11" dur="500"/>
                                        <p:tgtEl>
                                          <p:spTgt spid="44118"/>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44133"/>
                                        </p:tgtEl>
                                        <p:attrNameLst>
                                          <p:attrName>style.visibility</p:attrName>
                                        </p:attrNameLst>
                                      </p:cBhvr>
                                      <p:to>
                                        <p:strVal val="visible"/>
                                      </p:to>
                                    </p:set>
                                    <p:animEffect transition="in" filter="wipe(up)">
                                      <p:cBhvr>
                                        <p:cTn id="19" dur="500"/>
                                        <p:tgtEl>
                                          <p:spTgt spid="44133"/>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44134"/>
                                        </p:tgtEl>
                                        <p:attrNameLst>
                                          <p:attrName>style.visibility</p:attrName>
                                        </p:attrNameLst>
                                      </p:cBhvr>
                                      <p:to>
                                        <p:strVal val="visible"/>
                                      </p:to>
                                    </p:set>
                                    <p:animEffect transition="in" filter="wipe(left)">
                                      <p:cBhvr>
                                        <p:cTn id="23" dur="1000"/>
                                        <p:tgtEl>
                                          <p:spTgt spid="44134"/>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44135"/>
                                        </p:tgtEl>
                                        <p:attrNameLst>
                                          <p:attrName>style.visibility</p:attrName>
                                        </p:attrNameLst>
                                      </p:cBhvr>
                                      <p:to>
                                        <p:strVal val="visible"/>
                                      </p:to>
                                    </p:set>
                                    <p:animEffect transition="in" filter="wipe(up)">
                                      <p:cBhvr>
                                        <p:cTn id="27" dur="500"/>
                                        <p:tgtEl>
                                          <p:spTgt spid="44135"/>
                                        </p:tgtEl>
                                      </p:cBhvr>
                                    </p:animEffect>
                                  </p:childTnLst>
                                </p:cTn>
                              </p:par>
                            </p:childTnLst>
                          </p:cTn>
                        </p:par>
                        <p:par>
                          <p:cTn id="28" fill="hold">
                            <p:stCondLst>
                              <p:cond delay="4000"/>
                            </p:stCondLst>
                            <p:childTnLst>
                              <p:par>
                                <p:cTn id="29" presetID="22" presetClass="entr" presetSubtype="1" fill="hold" grpId="0" nodeType="afterEffect">
                                  <p:stCondLst>
                                    <p:cond delay="0"/>
                                  </p:stCondLst>
                                  <p:childTnLst>
                                    <p:set>
                                      <p:cBhvr>
                                        <p:cTn id="30" dur="1" fill="hold">
                                          <p:stCondLst>
                                            <p:cond delay="0"/>
                                          </p:stCondLst>
                                        </p:cTn>
                                        <p:tgtEl>
                                          <p:spTgt spid="44136"/>
                                        </p:tgtEl>
                                        <p:attrNameLst>
                                          <p:attrName>style.visibility</p:attrName>
                                        </p:attrNameLst>
                                      </p:cBhvr>
                                      <p:to>
                                        <p:strVal val="visible"/>
                                      </p:to>
                                    </p:set>
                                    <p:animEffect transition="in" filter="wipe(up)">
                                      <p:cBhvr>
                                        <p:cTn id="31" dur="500"/>
                                        <p:tgtEl>
                                          <p:spTgt spid="44136"/>
                                        </p:tgtEl>
                                      </p:cBhvr>
                                    </p:animEffect>
                                  </p:childTnLst>
                                </p:cTn>
                              </p:par>
                            </p:childTnLst>
                          </p:cTn>
                        </p:par>
                        <p:par>
                          <p:cTn id="32" fill="hold">
                            <p:stCondLst>
                              <p:cond delay="4500"/>
                            </p:stCondLst>
                            <p:childTnLst>
                              <p:par>
                                <p:cTn id="33" presetID="22" presetClass="entr" presetSubtype="2" fill="hold" grpId="0" nodeType="afterEffect">
                                  <p:stCondLst>
                                    <p:cond delay="0"/>
                                  </p:stCondLst>
                                  <p:childTnLst>
                                    <p:set>
                                      <p:cBhvr>
                                        <p:cTn id="34" dur="1" fill="hold">
                                          <p:stCondLst>
                                            <p:cond delay="0"/>
                                          </p:stCondLst>
                                        </p:cTn>
                                        <p:tgtEl>
                                          <p:spTgt spid="44137"/>
                                        </p:tgtEl>
                                        <p:attrNameLst>
                                          <p:attrName>style.visibility</p:attrName>
                                        </p:attrNameLst>
                                      </p:cBhvr>
                                      <p:to>
                                        <p:strVal val="visible"/>
                                      </p:to>
                                    </p:set>
                                    <p:animEffect transition="in" filter="wipe(right)">
                                      <p:cBhvr>
                                        <p:cTn id="35" dur="1000"/>
                                        <p:tgtEl>
                                          <p:spTgt spid="44137"/>
                                        </p:tgtEl>
                                      </p:cBhvr>
                                    </p:animEffect>
                                  </p:childTnLst>
                                </p:cTn>
                              </p:par>
                            </p:childTnLst>
                          </p:cTn>
                        </p:par>
                        <p:par>
                          <p:cTn id="36" fill="hold">
                            <p:stCondLst>
                              <p:cond delay="5500"/>
                            </p:stCondLst>
                            <p:childTnLst>
                              <p:par>
                                <p:cTn id="37" presetID="10" presetClass="entr" presetSubtype="0" fill="hold" grpId="0" nodeType="afterEffect">
                                  <p:stCondLst>
                                    <p:cond delay="0"/>
                                  </p:stCondLst>
                                  <p:childTnLst>
                                    <p:set>
                                      <p:cBhvr>
                                        <p:cTn id="38" dur="1" fill="hold">
                                          <p:stCondLst>
                                            <p:cond delay="0"/>
                                          </p:stCondLst>
                                        </p:cTn>
                                        <p:tgtEl>
                                          <p:spTgt spid="44108"/>
                                        </p:tgtEl>
                                        <p:attrNameLst>
                                          <p:attrName>style.visibility</p:attrName>
                                        </p:attrNameLst>
                                      </p:cBhvr>
                                      <p:to>
                                        <p:strVal val="visible"/>
                                      </p:to>
                                    </p:set>
                                    <p:animEffect transition="in" filter="fade">
                                      <p:cBhvr>
                                        <p:cTn id="39" dur="1000"/>
                                        <p:tgtEl>
                                          <p:spTgt spid="4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08" grpId="0" animBg="1"/>
      <p:bldP spid="44117" grpId="0" animBg="1"/>
      <p:bldP spid="44118" grpId="0" animBg="1"/>
      <p:bldP spid="44133" grpId="0" animBg="1"/>
      <p:bldP spid="44134" grpId="0" animBg="1"/>
      <p:bldP spid="44135" grpId="0" animBg="1"/>
      <p:bldP spid="44136" grpId="0" animBg="1"/>
      <p:bldP spid="4413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38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 y="1053242"/>
            <a:ext cx="4607838" cy="396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2400"/>
            <a:ext cx="8229600" cy="1143000"/>
          </a:xfrm>
        </p:spPr>
        <p:txBody>
          <a:bodyPr>
            <a:normAutofit fontScale="90000"/>
          </a:bodyPr>
          <a:lstStyle/>
          <a:p>
            <a:r>
              <a:rPr lang="sr-Latn-CS" dirty="0">
                <a:solidFill>
                  <a:srgbClr val="356897"/>
                </a:solidFill>
              </a:rPr>
              <a:t>Prirodna sinusna modulacija </a:t>
            </a:r>
            <a:r>
              <a:rPr lang="sr-Latn-CS" sz="3600" dirty="0">
                <a:solidFill>
                  <a:srgbClr val="356897"/>
                </a:solidFill>
              </a:rPr>
              <a:t>(sve tri faze)</a:t>
            </a:r>
            <a:endParaRPr lang="en-US" dirty="0">
              <a:solidFill>
                <a:srgbClr val="356897"/>
              </a:solidFill>
            </a:endParaRPr>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50</a:t>
            </a:fld>
            <a:endParaRPr lang="en-US"/>
          </a:p>
        </p:txBody>
      </p:sp>
      <p:sp>
        <p:nvSpPr>
          <p:cNvPr id="6" name="TextBox 61"/>
          <p:cNvSpPr txBox="1">
            <a:spLocks noChangeArrowheads="1"/>
          </p:cNvSpPr>
          <p:nvPr/>
        </p:nvSpPr>
        <p:spPr bwMode="auto">
          <a:xfrm>
            <a:off x="4495800" y="1102578"/>
            <a:ext cx="4648200" cy="2054409"/>
          </a:xfrm>
          <a:prstGeom prst="rect">
            <a:avLst/>
          </a:prstGeom>
          <a:noFill/>
          <a:ln w="9525">
            <a:noFill/>
            <a:miter lim="800000"/>
            <a:headEnd/>
            <a:tailEnd/>
          </a:ln>
        </p:spPr>
        <p:txBody>
          <a:bodyPr wrap="square">
            <a:spAutoFit/>
          </a:bodyPr>
          <a:lstStyle/>
          <a:p>
            <a:pPr defTabSz="457200"/>
            <a:r>
              <a:rPr lang="x-none" sz="2000" b="1" dirty="0" smtClean="0">
                <a:cs typeface="Arial" pitchFamily="34" charset="0"/>
              </a:rPr>
              <a:t>Tri grane PWM</a:t>
            </a:r>
          </a:p>
          <a:p>
            <a:pPr marL="285750" indent="-285750" defTabSz="457200">
              <a:spcBef>
                <a:spcPts val="300"/>
              </a:spcBef>
              <a:buFont typeface="Arial" pitchFamily="34" charset="0"/>
              <a:buChar char="•"/>
            </a:pPr>
            <a:r>
              <a:rPr lang="x-none" sz="2000" dirty="0" smtClean="0">
                <a:cs typeface="Arial" pitchFamily="34" charset="0"/>
              </a:rPr>
              <a:t>Svaka od grana generiše impulsno-širinski modulisan signal.</a:t>
            </a:r>
          </a:p>
          <a:p>
            <a:pPr marL="285750" indent="-285750" defTabSz="457200">
              <a:spcBef>
                <a:spcPts val="300"/>
              </a:spcBef>
              <a:buFont typeface="Arial" pitchFamily="34" charset="0"/>
              <a:buChar char="•"/>
            </a:pPr>
            <a:r>
              <a:rPr lang="x-none" sz="2000" smtClean="0">
                <a:cs typeface="Arial" pitchFamily="34" charset="0"/>
              </a:rPr>
              <a:t>Modulišu</a:t>
            </a:r>
            <a:r>
              <a:rPr lang="sr-Latn-CS" sz="2000" dirty="0" smtClean="0">
                <a:cs typeface="Arial" pitchFamily="34" charset="0"/>
              </a:rPr>
              <a:t>ć</a:t>
            </a:r>
            <a:r>
              <a:rPr lang="x-none" sz="2000" smtClean="0">
                <a:cs typeface="Arial" pitchFamily="34" charset="0"/>
              </a:rPr>
              <a:t>i </a:t>
            </a:r>
            <a:r>
              <a:rPr lang="x-none" sz="2000" dirty="0">
                <a:cs typeface="Arial" pitchFamily="34" charset="0"/>
              </a:rPr>
              <a:t>signal</a:t>
            </a:r>
            <a:r>
              <a:rPr lang="x-none" sz="2000" dirty="0" smtClean="0">
                <a:cs typeface="Arial" pitchFamily="34" charset="0"/>
              </a:rPr>
              <a:t> sinusnog oblika.</a:t>
            </a:r>
          </a:p>
          <a:p>
            <a:pPr marL="285750" indent="-285750" defTabSz="457200">
              <a:spcBef>
                <a:spcPts val="300"/>
              </a:spcBef>
              <a:buFont typeface="Arial" pitchFamily="34" charset="0"/>
              <a:buChar char="•"/>
            </a:pPr>
            <a:r>
              <a:rPr lang="x-none" sz="2000" dirty="0" smtClean="0">
                <a:cs typeface="Arial" pitchFamily="34" charset="0"/>
              </a:rPr>
              <a:t>Tri sinusoide fazno pomerene za po 120</a:t>
            </a:r>
            <a:r>
              <a:rPr lang="x-none" sz="2000" dirty="0" smtClean="0">
                <a:cs typeface="Arial" pitchFamily="34" charset="0"/>
                <a:sym typeface="Symbol"/>
              </a:rPr>
              <a:t></a:t>
            </a:r>
            <a:r>
              <a:rPr lang="x-none" sz="2000" dirty="0" smtClean="0">
                <a:cs typeface="Arial" pitchFamily="34" charset="0"/>
              </a:rPr>
              <a:t> jedna u odnosu na drugu.</a:t>
            </a:r>
          </a:p>
        </p:txBody>
      </p:sp>
      <p:sp>
        <p:nvSpPr>
          <p:cNvPr id="13" name="TextBox 61"/>
          <p:cNvSpPr txBox="1">
            <a:spLocks noChangeArrowheads="1"/>
          </p:cNvSpPr>
          <p:nvPr/>
        </p:nvSpPr>
        <p:spPr bwMode="auto">
          <a:xfrm>
            <a:off x="4466771" y="3156987"/>
            <a:ext cx="4648200" cy="1461939"/>
          </a:xfrm>
          <a:prstGeom prst="rect">
            <a:avLst/>
          </a:prstGeom>
          <a:noFill/>
          <a:ln w="9525">
            <a:noFill/>
            <a:miter lim="800000"/>
            <a:headEnd/>
            <a:tailEnd/>
          </a:ln>
        </p:spPr>
        <p:txBody>
          <a:bodyPr wrap="square">
            <a:spAutoFit/>
          </a:bodyPr>
          <a:lstStyle/>
          <a:p>
            <a:pPr defTabSz="457200"/>
            <a:r>
              <a:rPr lang="x-none" sz="2000" b="1" dirty="0" smtClean="0">
                <a:cs typeface="Arial" pitchFamily="34" charset="0"/>
              </a:rPr>
              <a:t>Fazni naponi</a:t>
            </a:r>
          </a:p>
          <a:p>
            <a:pPr marL="285750" indent="-285750" defTabSz="457200">
              <a:spcBef>
                <a:spcPts val="300"/>
              </a:spcBef>
              <a:buFont typeface="Arial" pitchFamily="34" charset="0"/>
              <a:buChar char="•"/>
            </a:pPr>
            <a:r>
              <a:rPr lang="x-none" sz="2000" dirty="0" smtClean="0">
                <a:cs typeface="Arial" pitchFamily="34" charset="0"/>
              </a:rPr>
              <a:t>Napon na izvodima </a:t>
            </a:r>
            <a:r>
              <a:rPr lang="x-none" sz="2000" b="1" dirty="0" smtClean="0">
                <a:latin typeface="+mn-lt"/>
                <a:cs typeface="Arial" pitchFamily="34" charset="0"/>
              </a:rPr>
              <a:t>A</a:t>
            </a:r>
            <a:r>
              <a:rPr lang="x-none" sz="2000" dirty="0" smtClean="0">
                <a:cs typeface="Arial" pitchFamily="34" charset="0"/>
              </a:rPr>
              <a:t>, </a:t>
            </a:r>
            <a:r>
              <a:rPr lang="x-none" sz="2000" b="1" dirty="0" smtClean="0">
                <a:latin typeface="+mn-lt"/>
                <a:cs typeface="Arial" pitchFamily="34" charset="0"/>
              </a:rPr>
              <a:t>B</a:t>
            </a:r>
            <a:r>
              <a:rPr lang="x-none" sz="2000" dirty="0" smtClean="0">
                <a:cs typeface="Arial" pitchFamily="34" charset="0"/>
              </a:rPr>
              <a:t> i </a:t>
            </a:r>
            <a:r>
              <a:rPr lang="x-none" sz="2000" b="1" dirty="0" smtClean="0">
                <a:latin typeface="+mn-lt"/>
                <a:cs typeface="Arial" pitchFamily="34" charset="0"/>
              </a:rPr>
              <a:t>C</a:t>
            </a:r>
            <a:r>
              <a:rPr lang="x-none" sz="2000" dirty="0" smtClean="0">
                <a:cs typeface="Arial" pitchFamily="34" charset="0"/>
              </a:rPr>
              <a:t> u odnosu na zvezdište </a:t>
            </a:r>
            <a:r>
              <a:rPr lang="x-none" sz="2000" b="1" dirty="0" smtClean="0">
                <a:latin typeface="+mn-lt"/>
                <a:cs typeface="Arial" pitchFamily="34" charset="0"/>
              </a:rPr>
              <a:t>Z</a:t>
            </a:r>
            <a:r>
              <a:rPr lang="x-none" sz="2000" dirty="0" smtClean="0">
                <a:cs typeface="Arial" pitchFamily="34" charset="0"/>
              </a:rPr>
              <a:t>.</a:t>
            </a:r>
          </a:p>
          <a:p>
            <a:pPr marL="285750" indent="-285750" defTabSz="457200">
              <a:spcBef>
                <a:spcPts val="300"/>
              </a:spcBef>
              <a:buFont typeface="Arial" pitchFamily="34" charset="0"/>
              <a:buChar char="•"/>
            </a:pPr>
            <a:r>
              <a:rPr lang="x-none" sz="2400" b="1" dirty="0" smtClean="0">
                <a:latin typeface="+mn-lt"/>
                <a:cs typeface="Arial" pitchFamily="34" charset="0"/>
              </a:rPr>
              <a:t>u</a:t>
            </a:r>
            <a:r>
              <a:rPr lang="x-none" sz="2400" b="1" baseline="-25000" dirty="0" smtClean="0">
                <a:latin typeface="+mn-lt"/>
                <a:cs typeface="Arial" pitchFamily="34" charset="0"/>
              </a:rPr>
              <a:t>a</a:t>
            </a:r>
            <a:r>
              <a:rPr lang="x-none" sz="2400" b="1" dirty="0" smtClean="0">
                <a:latin typeface="+mn-lt"/>
                <a:cs typeface="Arial" pitchFamily="34" charset="0"/>
              </a:rPr>
              <a:t> </a:t>
            </a:r>
            <a:r>
              <a:rPr lang="x-none" sz="2400" b="1" dirty="0" smtClean="0">
                <a:latin typeface="+mn-lt"/>
                <a:cs typeface="Arial" pitchFamily="34" charset="0"/>
                <a:sym typeface="Symbol"/>
              </a:rPr>
              <a:t></a:t>
            </a:r>
            <a:r>
              <a:rPr lang="x-none" sz="2400" b="1" dirty="0" smtClean="0">
                <a:latin typeface="+mn-lt"/>
                <a:cs typeface="Arial" pitchFamily="34" charset="0"/>
              </a:rPr>
              <a:t> U</a:t>
            </a:r>
            <a:r>
              <a:rPr lang="x-none" sz="2400" b="1" baseline="-25000" dirty="0" smtClean="0">
                <a:latin typeface="+mn-lt"/>
                <a:cs typeface="Arial" pitchFamily="34" charset="0"/>
              </a:rPr>
              <a:t>AZ</a:t>
            </a:r>
            <a:r>
              <a:rPr lang="x-none" sz="2000" dirty="0" smtClean="0">
                <a:latin typeface="+mn-lt"/>
                <a:cs typeface="Arial" pitchFamily="34" charset="0"/>
              </a:rPr>
              <a:t>; </a:t>
            </a:r>
            <a:r>
              <a:rPr lang="x-none" sz="2400" b="1" dirty="0" smtClean="0">
                <a:latin typeface="+mn-lt"/>
                <a:cs typeface="Arial" pitchFamily="34" charset="0"/>
              </a:rPr>
              <a:t>u</a:t>
            </a:r>
            <a:r>
              <a:rPr lang="x-none" sz="2400" b="1" baseline="-25000" dirty="0" smtClean="0">
                <a:latin typeface="+mn-lt"/>
                <a:cs typeface="Arial" pitchFamily="34" charset="0"/>
              </a:rPr>
              <a:t>b</a:t>
            </a:r>
            <a:r>
              <a:rPr lang="x-none" sz="2400" b="1" dirty="0" smtClean="0">
                <a:latin typeface="+mn-lt"/>
                <a:cs typeface="Arial" pitchFamily="34" charset="0"/>
              </a:rPr>
              <a:t> </a:t>
            </a:r>
            <a:r>
              <a:rPr lang="x-none" sz="2400" b="1" dirty="0">
                <a:latin typeface="+mn-lt"/>
                <a:cs typeface="Arial" pitchFamily="34" charset="0"/>
                <a:sym typeface="Symbol"/>
              </a:rPr>
              <a:t></a:t>
            </a:r>
            <a:r>
              <a:rPr lang="x-none" sz="2400" b="1" dirty="0">
                <a:latin typeface="+mn-lt"/>
                <a:cs typeface="Arial" pitchFamily="34" charset="0"/>
              </a:rPr>
              <a:t> </a:t>
            </a:r>
            <a:r>
              <a:rPr lang="x-none" sz="2400" b="1" dirty="0" smtClean="0">
                <a:latin typeface="+mn-lt"/>
                <a:cs typeface="Arial" pitchFamily="34" charset="0"/>
              </a:rPr>
              <a:t>U</a:t>
            </a:r>
            <a:r>
              <a:rPr lang="x-none" sz="2400" b="1" baseline="-25000" dirty="0" smtClean="0">
                <a:latin typeface="+mn-lt"/>
                <a:cs typeface="Arial" pitchFamily="34" charset="0"/>
              </a:rPr>
              <a:t>BZ </a:t>
            </a:r>
            <a:r>
              <a:rPr lang="x-none" sz="2400" dirty="0" smtClean="0">
                <a:latin typeface="+mn-lt"/>
                <a:cs typeface="Arial" pitchFamily="34" charset="0"/>
              </a:rPr>
              <a:t>;</a:t>
            </a:r>
            <a:r>
              <a:rPr lang="x-none" sz="2400" b="1" dirty="0">
                <a:latin typeface="+mn-lt"/>
                <a:cs typeface="Arial" pitchFamily="34" charset="0"/>
              </a:rPr>
              <a:t> </a:t>
            </a:r>
            <a:r>
              <a:rPr lang="x-none" sz="2400" b="1" dirty="0" smtClean="0">
                <a:latin typeface="+mn-lt"/>
                <a:cs typeface="Arial" pitchFamily="34" charset="0"/>
              </a:rPr>
              <a:t>u</a:t>
            </a:r>
            <a:r>
              <a:rPr lang="x-none" sz="2400" b="1" baseline="-25000" dirty="0" smtClean="0">
                <a:latin typeface="+mn-lt"/>
                <a:cs typeface="Arial" pitchFamily="34" charset="0"/>
              </a:rPr>
              <a:t>c</a:t>
            </a:r>
            <a:r>
              <a:rPr lang="x-none" sz="2400" b="1" dirty="0" smtClean="0">
                <a:latin typeface="+mn-lt"/>
                <a:cs typeface="Arial" pitchFamily="34" charset="0"/>
              </a:rPr>
              <a:t> </a:t>
            </a:r>
            <a:r>
              <a:rPr lang="x-none" sz="2400" b="1" dirty="0">
                <a:latin typeface="+mn-lt"/>
                <a:cs typeface="Arial" pitchFamily="34" charset="0"/>
                <a:sym typeface="Symbol"/>
              </a:rPr>
              <a:t></a:t>
            </a:r>
            <a:r>
              <a:rPr lang="x-none" sz="2400" b="1" dirty="0">
                <a:latin typeface="+mn-lt"/>
                <a:cs typeface="Arial" pitchFamily="34" charset="0"/>
              </a:rPr>
              <a:t> </a:t>
            </a:r>
            <a:r>
              <a:rPr lang="x-none" sz="2400" b="1" dirty="0" smtClean="0">
                <a:latin typeface="+mn-lt"/>
                <a:cs typeface="Arial" pitchFamily="34" charset="0"/>
              </a:rPr>
              <a:t>U</a:t>
            </a:r>
            <a:r>
              <a:rPr lang="x-none" sz="2400" b="1" baseline="-25000" dirty="0" smtClean="0">
                <a:latin typeface="+mn-lt"/>
                <a:cs typeface="Arial" pitchFamily="34" charset="0"/>
              </a:rPr>
              <a:t>CZ</a:t>
            </a:r>
            <a:endParaRPr lang="x-none" sz="2400" dirty="0" smtClean="0">
              <a:latin typeface="+mn-lt"/>
              <a:cs typeface="Arial" pitchFamily="34" charset="0"/>
            </a:endParaRPr>
          </a:p>
        </p:txBody>
      </p:sp>
      <p:sp>
        <p:nvSpPr>
          <p:cNvPr id="14" name="TextBox 61"/>
          <p:cNvSpPr txBox="1">
            <a:spLocks noChangeArrowheads="1"/>
          </p:cNvSpPr>
          <p:nvPr/>
        </p:nvSpPr>
        <p:spPr bwMode="auto">
          <a:xfrm>
            <a:off x="4466771" y="4651713"/>
            <a:ext cx="4648200" cy="461665"/>
          </a:xfrm>
          <a:prstGeom prst="rect">
            <a:avLst/>
          </a:prstGeom>
          <a:noFill/>
          <a:ln w="9525">
            <a:noFill/>
            <a:miter lim="800000"/>
            <a:headEnd/>
            <a:tailEnd/>
          </a:ln>
        </p:spPr>
        <p:txBody>
          <a:bodyPr wrap="square">
            <a:spAutoFit/>
          </a:bodyPr>
          <a:lstStyle/>
          <a:p>
            <a:pPr defTabSz="457200"/>
            <a:r>
              <a:rPr lang="x-none" sz="2000" b="1" dirty="0" smtClean="0">
                <a:cs typeface="Arial" pitchFamily="34" charset="0"/>
              </a:rPr>
              <a:t>Međufazni naponi: </a:t>
            </a:r>
            <a:r>
              <a:rPr lang="x-none" sz="2400" b="1" dirty="0" smtClean="0">
                <a:latin typeface="Calibri"/>
                <a:cs typeface="Arial" pitchFamily="34" charset="0"/>
              </a:rPr>
              <a:t>U</a:t>
            </a:r>
            <a:r>
              <a:rPr lang="x-none" sz="2400" b="1" baseline="-25000" dirty="0" smtClean="0">
                <a:latin typeface="Calibri"/>
                <a:cs typeface="Arial" pitchFamily="34" charset="0"/>
              </a:rPr>
              <a:t>AB</a:t>
            </a:r>
            <a:r>
              <a:rPr lang="x-none" sz="2400" b="1" dirty="0" smtClean="0">
                <a:latin typeface="Calibri"/>
                <a:cs typeface="Arial" pitchFamily="34" charset="0"/>
              </a:rPr>
              <a:t> </a:t>
            </a:r>
            <a:r>
              <a:rPr lang="x-none" sz="2000" b="1" dirty="0" smtClean="0">
                <a:cs typeface="Arial" pitchFamily="34" charset="0"/>
              </a:rPr>
              <a:t>, </a:t>
            </a:r>
            <a:r>
              <a:rPr lang="x-none" sz="2400" b="1" dirty="0" smtClean="0">
                <a:latin typeface="Calibri"/>
                <a:cs typeface="Arial" pitchFamily="34" charset="0"/>
              </a:rPr>
              <a:t>U</a:t>
            </a:r>
            <a:r>
              <a:rPr lang="x-none" sz="2400" b="1" baseline="-25000" dirty="0" smtClean="0">
                <a:latin typeface="Calibri"/>
                <a:cs typeface="Arial" pitchFamily="34" charset="0"/>
              </a:rPr>
              <a:t>BC</a:t>
            </a:r>
            <a:r>
              <a:rPr lang="x-none" sz="2000" b="1" dirty="0" smtClean="0">
                <a:latin typeface="Calibri"/>
                <a:cs typeface="Arial" pitchFamily="34" charset="0"/>
              </a:rPr>
              <a:t> </a:t>
            </a:r>
            <a:r>
              <a:rPr lang="x-none" sz="2000" b="1" dirty="0" smtClean="0">
                <a:cs typeface="Arial" pitchFamily="34" charset="0"/>
              </a:rPr>
              <a:t>,</a:t>
            </a:r>
            <a:r>
              <a:rPr lang="x-none" sz="2000" b="1" dirty="0">
                <a:latin typeface="Calibri"/>
                <a:cs typeface="Arial" pitchFamily="34" charset="0"/>
              </a:rPr>
              <a:t> </a:t>
            </a:r>
            <a:r>
              <a:rPr lang="x-none" sz="2400" b="1" dirty="0" smtClean="0">
                <a:latin typeface="Calibri"/>
                <a:cs typeface="Arial" pitchFamily="34" charset="0"/>
              </a:rPr>
              <a:t>U</a:t>
            </a:r>
            <a:r>
              <a:rPr lang="x-none" sz="2400" b="1" baseline="-25000" dirty="0" smtClean="0">
                <a:latin typeface="Calibri"/>
                <a:cs typeface="Arial" pitchFamily="34" charset="0"/>
              </a:rPr>
              <a:t>CA</a:t>
            </a:r>
            <a:r>
              <a:rPr lang="x-none" sz="2000" b="1" dirty="0" smtClean="0">
                <a:latin typeface="Calibri"/>
                <a:cs typeface="Arial" pitchFamily="34" charset="0"/>
              </a:rPr>
              <a:t> </a:t>
            </a:r>
            <a:endParaRPr lang="x-none" sz="2000" b="1" dirty="0" smtClean="0">
              <a:cs typeface="Arial" pitchFamily="34" charset="0"/>
            </a:endParaRPr>
          </a:p>
        </p:txBody>
      </p:sp>
      <p:sp>
        <p:nvSpPr>
          <p:cNvPr id="15" name="TextBox 61"/>
          <p:cNvSpPr txBox="1">
            <a:spLocks noChangeArrowheads="1"/>
          </p:cNvSpPr>
          <p:nvPr/>
        </p:nvSpPr>
        <p:spPr bwMode="auto">
          <a:xfrm>
            <a:off x="61685" y="5127169"/>
            <a:ext cx="9082315" cy="769441"/>
          </a:xfrm>
          <a:prstGeom prst="rect">
            <a:avLst/>
          </a:prstGeom>
          <a:noFill/>
          <a:ln w="9525">
            <a:noFill/>
            <a:miter lim="800000"/>
            <a:headEnd/>
            <a:tailEnd/>
          </a:ln>
        </p:spPr>
        <p:txBody>
          <a:bodyPr wrap="square">
            <a:spAutoFit/>
          </a:bodyPr>
          <a:lstStyle/>
          <a:p>
            <a:pPr defTabSz="457200"/>
            <a:r>
              <a:rPr lang="x-none" sz="2000" dirty="0" smtClean="0">
                <a:cs typeface="Arial" pitchFamily="34" charset="0"/>
              </a:rPr>
              <a:t>Napon zvezdišta (</a:t>
            </a:r>
            <a:r>
              <a:rPr lang="x-none" sz="2400" b="1" dirty="0" smtClean="0">
                <a:solidFill>
                  <a:schemeClr val="tx1"/>
                </a:solidFill>
                <a:latin typeface="+mn-lt"/>
                <a:cs typeface="Arial" pitchFamily="34" charset="0"/>
              </a:rPr>
              <a:t>Z</a:t>
            </a:r>
            <a:r>
              <a:rPr lang="x-none" sz="2000" dirty="0" smtClean="0">
                <a:cs typeface="Arial" pitchFamily="34" charset="0"/>
              </a:rPr>
              <a:t>)</a:t>
            </a:r>
            <a:r>
              <a:rPr lang="x-none" sz="2000" dirty="0" smtClean="0">
                <a:solidFill>
                  <a:schemeClr val="tx1"/>
                </a:solidFill>
                <a:latin typeface="+mn-lt"/>
                <a:cs typeface="Arial" pitchFamily="34" charset="0"/>
              </a:rPr>
              <a:t> </a:t>
            </a:r>
            <a:r>
              <a:rPr lang="x-none" sz="2000" dirty="0" smtClean="0">
                <a:cs typeface="Arial" pitchFamily="34" charset="0"/>
              </a:rPr>
              <a:t>u odnosu na </a:t>
            </a:r>
            <a:r>
              <a:rPr lang="x-none" sz="2400" b="1" dirty="0" smtClean="0">
                <a:solidFill>
                  <a:schemeClr val="tx1"/>
                </a:solidFill>
                <a:latin typeface="+mn-lt"/>
                <a:cs typeface="Arial" pitchFamily="34" charset="0"/>
              </a:rPr>
              <a:t>0</a:t>
            </a:r>
            <a:r>
              <a:rPr lang="x-none" sz="2000" b="1" dirty="0" smtClean="0">
                <a:cs typeface="Arial" pitchFamily="34" charset="0"/>
              </a:rPr>
              <a:t> </a:t>
            </a:r>
            <a:r>
              <a:rPr lang="en-US" sz="2000" dirty="0" err="1" smtClean="0">
                <a:cs typeface="Arial" pitchFamily="34" charset="0"/>
              </a:rPr>
              <a:t>mo</a:t>
            </a:r>
            <a:r>
              <a:rPr lang="x-none" sz="2000" dirty="0" smtClean="0">
                <a:cs typeface="Arial" pitchFamily="34" charset="0"/>
              </a:rPr>
              <a:t>ž</a:t>
            </a:r>
            <a:r>
              <a:rPr lang="en-US" sz="2000" dirty="0" smtClean="0">
                <a:cs typeface="Arial" pitchFamily="34" charset="0"/>
              </a:rPr>
              <a:t>e bit</a:t>
            </a:r>
            <a:r>
              <a:rPr lang="x-none" sz="2000" dirty="0" smtClean="0">
                <a:cs typeface="Arial" pitchFamily="34" charset="0"/>
              </a:rPr>
              <a:t>i </a:t>
            </a:r>
            <a:r>
              <a:rPr lang="x-none" sz="2000" b="1" i="1" dirty="0" smtClean="0">
                <a:latin typeface="+mn-lt"/>
                <a:cs typeface="Arial" pitchFamily="34" charset="0"/>
              </a:rPr>
              <a:t>U</a:t>
            </a:r>
            <a:r>
              <a:rPr lang="x-none" sz="2000" b="1" i="1" baseline="-25000" dirty="0" smtClean="0">
                <a:latin typeface="+mn-lt"/>
                <a:cs typeface="Arial" pitchFamily="34" charset="0"/>
              </a:rPr>
              <a:t>dc</a:t>
            </a:r>
            <a:r>
              <a:rPr lang="x-none" sz="2000" dirty="0" smtClean="0">
                <a:latin typeface="+mn-lt"/>
                <a:cs typeface="Arial" pitchFamily="34" charset="0"/>
              </a:rPr>
              <a:t>/3</a:t>
            </a:r>
            <a:r>
              <a:rPr lang="x-none" sz="2000" b="1" dirty="0" smtClean="0">
                <a:cs typeface="Arial" pitchFamily="34" charset="0"/>
              </a:rPr>
              <a:t> </a:t>
            </a:r>
            <a:r>
              <a:rPr lang="x-none" sz="2000" dirty="0" smtClean="0">
                <a:cs typeface="Arial" pitchFamily="34" charset="0"/>
              </a:rPr>
              <a:t>ako je uključen samo jedan gornji prekidač ili </a:t>
            </a:r>
            <a:r>
              <a:rPr lang="x-none" sz="2000" dirty="0" smtClean="0">
                <a:latin typeface="+mn-lt"/>
                <a:cs typeface="Arial" pitchFamily="34" charset="0"/>
              </a:rPr>
              <a:t>2</a:t>
            </a:r>
            <a:r>
              <a:rPr lang="x-none" sz="2000" b="1" dirty="0" smtClean="0">
                <a:latin typeface="+mn-lt"/>
                <a:cs typeface="Arial" pitchFamily="34" charset="0"/>
                <a:sym typeface="Symbol"/>
              </a:rPr>
              <a:t></a:t>
            </a:r>
            <a:r>
              <a:rPr lang="x-none" sz="2000" b="1" i="1" dirty="0" smtClean="0">
                <a:latin typeface="+mn-lt"/>
                <a:cs typeface="Arial" pitchFamily="34" charset="0"/>
              </a:rPr>
              <a:t>U</a:t>
            </a:r>
            <a:r>
              <a:rPr lang="x-none" sz="2000" b="1" i="1" baseline="-25000" dirty="0" smtClean="0">
                <a:latin typeface="+mn-lt"/>
                <a:cs typeface="Arial" pitchFamily="34" charset="0"/>
              </a:rPr>
              <a:t>dc</a:t>
            </a:r>
            <a:r>
              <a:rPr lang="x-none" sz="2000" dirty="0" smtClean="0">
                <a:latin typeface="+mn-lt"/>
                <a:cs typeface="Arial" pitchFamily="34" charset="0"/>
              </a:rPr>
              <a:t>/3 </a:t>
            </a:r>
            <a:r>
              <a:rPr lang="x-none" sz="2000" dirty="0" smtClean="0">
                <a:cs typeface="Arial" pitchFamily="34" charset="0"/>
              </a:rPr>
              <a:t>ako su uključena dva gornja.</a:t>
            </a:r>
          </a:p>
        </p:txBody>
      </p:sp>
      <p:sp>
        <p:nvSpPr>
          <p:cNvPr id="5" name="TextBox 4"/>
          <p:cNvSpPr txBox="1"/>
          <p:nvPr/>
        </p:nvSpPr>
        <p:spPr>
          <a:xfrm>
            <a:off x="1435895" y="2502695"/>
            <a:ext cx="314510" cy="400110"/>
          </a:xfrm>
          <a:prstGeom prst="rect">
            <a:avLst/>
          </a:prstGeom>
          <a:noFill/>
        </p:spPr>
        <p:txBody>
          <a:bodyPr wrap="none" rtlCol="0">
            <a:spAutoFit/>
          </a:bodyPr>
          <a:lstStyle/>
          <a:p>
            <a:r>
              <a:rPr lang="x-none" sz="2000" b="1" dirty="0" smtClean="0">
                <a:solidFill>
                  <a:schemeClr val="tx1"/>
                </a:solidFill>
                <a:latin typeface="+mn-lt"/>
              </a:rPr>
              <a:t>0</a:t>
            </a:r>
            <a:endParaRPr lang="en-US" sz="2000" b="1" dirty="0">
              <a:solidFill>
                <a:schemeClr val="tx1"/>
              </a:solidFill>
              <a:latin typeface="+mn-lt"/>
            </a:endParaRPr>
          </a:p>
        </p:txBody>
      </p:sp>
      <p:grpSp>
        <p:nvGrpSpPr>
          <p:cNvPr id="25" name="Group 24"/>
          <p:cNvGrpSpPr/>
          <p:nvPr/>
        </p:nvGrpSpPr>
        <p:grpSpPr>
          <a:xfrm>
            <a:off x="1605055" y="2566990"/>
            <a:ext cx="228600" cy="395232"/>
            <a:chOff x="1605055" y="2590800"/>
            <a:chExt cx="228600" cy="395232"/>
          </a:xfrm>
        </p:grpSpPr>
        <p:cxnSp>
          <p:nvCxnSpPr>
            <p:cNvPr id="16" name="Straight Connector 15"/>
            <p:cNvCxnSpPr/>
            <p:nvPr/>
          </p:nvCxnSpPr>
          <p:spPr>
            <a:xfrm>
              <a:off x="1624105" y="2916421"/>
              <a:ext cx="1905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05055" y="2883633"/>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43155" y="2950309"/>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81255" y="2986032"/>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719355" y="2590800"/>
              <a:ext cx="0" cy="292834"/>
            </a:xfrm>
            <a:prstGeom prst="line">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grpSp>
      <p:sp>
        <p:nvSpPr>
          <p:cNvPr id="29" name="TextBox 61"/>
          <p:cNvSpPr txBox="1">
            <a:spLocks noChangeArrowheads="1"/>
          </p:cNvSpPr>
          <p:nvPr/>
        </p:nvSpPr>
        <p:spPr bwMode="auto">
          <a:xfrm>
            <a:off x="61685" y="5943600"/>
            <a:ext cx="9082315" cy="400110"/>
          </a:xfrm>
          <a:prstGeom prst="rect">
            <a:avLst/>
          </a:prstGeom>
          <a:noFill/>
          <a:ln w="9525">
            <a:noFill/>
            <a:miter lim="800000"/>
            <a:headEnd/>
            <a:tailEnd/>
          </a:ln>
        </p:spPr>
        <p:txBody>
          <a:bodyPr wrap="square">
            <a:spAutoFit/>
          </a:bodyPr>
          <a:lstStyle/>
          <a:p>
            <a:pPr defTabSz="457200"/>
            <a:r>
              <a:rPr lang="x-none" sz="2000" b="1" dirty="0" smtClean="0">
                <a:cs typeface="Arial" pitchFamily="34" charset="0"/>
              </a:rPr>
              <a:t>Fazni naponi </a:t>
            </a:r>
            <a:r>
              <a:rPr lang="x-none" sz="2000" dirty="0" smtClean="0">
                <a:cs typeface="Arial" pitchFamily="34" charset="0"/>
              </a:rPr>
              <a:t>mogu dobiti vrednosti:</a:t>
            </a:r>
            <a:r>
              <a:rPr lang="x-none" sz="2000" b="1" dirty="0" smtClean="0">
                <a:cs typeface="Arial" pitchFamily="34" charset="0"/>
              </a:rPr>
              <a:t> </a:t>
            </a:r>
            <a:r>
              <a:rPr lang="x-none" sz="2000" dirty="0" smtClean="0">
                <a:latin typeface="+mn-lt"/>
                <a:cs typeface="Arial" pitchFamily="34" charset="0"/>
              </a:rPr>
              <a:t>0</a:t>
            </a:r>
            <a:r>
              <a:rPr lang="x-none" sz="2000" b="1" dirty="0" smtClean="0">
                <a:cs typeface="Arial" pitchFamily="34" charset="0"/>
              </a:rPr>
              <a:t>, </a:t>
            </a:r>
            <a:r>
              <a:rPr lang="x-none" sz="2000" b="1" i="1" dirty="0" smtClean="0">
                <a:latin typeface="+mn-lt"/>
                <a:cs typeface="Arial" pitchFamily="34" charset="0"/>
              </a:rPr>
              <a:t>U</a:t>
            </a:r>
            <a:r>
              <a:rPr lang="x-none" sz="2000" b="1" i="1" baseline="-25000" dirty="0" smtClean="0">
                <a:latin typeface="+mn-lt"/>
                <a:cs typeface="Arial" pitchFamily="34" charset="0"/>
              </a:rPr>
              <a:t>dc</a:t>
            </a:r>
            <a:r>
              <a:rPr lang="x-none" sz="2000" dirty="0" smtClean="0">
                <a:latin typeface="+mn-lt"/>
                <a:cs typeface="Arial" pitchFamily="34" charset="0"/>
              </a:rPr>
              <a:t>/3</a:t>
            </a:r>
            <a:r>
              <a:rPr lang="x-none" sz="2000" b="1" dirty="0" smtClean="0">
                <a:cs typeface="Arial" pitchFamily="34" charset="0"/>
              </a:rPr>
              <a:t>,</a:t>
            </a:r>
            <a:r>
              <a:rPr lang="x-none" sz="2000" dirty="0" smtClean="0">
                <a:latin typeface="+mn-lt"/>
                <a:cs typeface="Arial" pitchFamily="34" charset="0"/>
              </a:rPr>
              <a:t>   </a:t>
            </a:r>
            <a:r>
              <a:rPr lang="x-none" sz="2000" dirty="0">
                <a:latin typeface="+mn-lt"/>
                <a:cs typeface="Arial" pitchFamily="34" charset="0"/>
              </a:rPr>
              <a:t>2</a:t>
            </a:r>
            <a:r>
              <a:rPr lang="x-none" sz="2000" b="1" dirty="0">
                <a:latin typeface="+mn-lt"/>
                <a:cs typeface="Arial" pitchFamily="34" charset="0"/>
                <a:sym typeface="Symbol"/>
              </a:rPr>
              <a:t></a:t>
            </a:r>
            <a:r>
              <a:rPr lang="x-none" sz="2000" b="1" i="1" dirty="0" smtClean="0">
                <a:latin typeface="+mn-lt"/>
                <a:cs typeface="Arial" pitchFamily="34" charset="0"/>
              </a:rPr>
              <a:t>U</a:t>
            </a:r>
            <a:r>
              <a:rPr lang="x-none" sz="2000" b="1" i="1" baseline="-25000" dirty="0" smtClean="0">
                <a:latin typeface="+mn-lt"/>
                <a:cs typeface="Arial" pitchFamily="34" charset="0"/>
              </a:rPr>
              <a:t>dc</a:t>
            </a:r>
            <a:r>
              <a:rPr lang="x-none" sz="2000" dirty="0" smtClean="0">
                <a:latin typeface="+mn-lt"/>
                <a:cs typeface="Arial" pitchFamily="34" charset="0"/>
              </a:rPr>
              <a:t>/3</a:t>
            </a:r>
            <a:r>
              <a:rPr lang="x-none" sz="2000" b="1" dirty="0" smtClean="0">
                <a:cs typeface="Arial" pitchFamily="34" charset="0"/>
              </a:rPr>
              <a:t>,</a:t>
            </a:r>
            <a:r>
              <a:rPr lang="x-none" sz="2000" dirty="0" smtClean="0">
                <a:latin typeface="+mn-lt"/>
                <a:cs typeface="Arial" pitchFamily="34" charset="0"/>
              </a:rPr>
              <a:t>   </a:t>
            </a:r>
            <a:r>
              <a:rPr lang="x-none" sz="2000" dirty="0" smtClean="0">
                <a:latin typeface="+mn-lt"/>
                <a:cs typeface="Arial" pitchFamily="34" charset="0"/>
                <a:sym typeface="Symbol"/>
              </a:rPr>
              <a:t></a:t>
            </a:r>
            <a:r>
              <a:rPr lang="x-none" sz="2000" b="1" i="1" dirty="0" smtClean="0">
                <a:latin typeface="+mn-lt"/>
                <a:cs typeface="Arial" pitchFamily="34" charset="0"/>
              </a:rPr>
              <a:t>U</a:t>
            </a:r>
            <a:r>
              <a:rPr lang="x-none" sz="2000" b="1" i="1" baseline="-25000" dirty="0" smtClean="0">
                <a:latin typeface="+mn-lt"/>
                <a:cs typeface="Arial" pitchFamily="34" charset="0"/>
              </a:rPr>
              <a:t>dc</a:t>
            </a:r>
            <a:r>
              <a:rPr lang="x-none" sz="2000" dirty="0" smtClean="0">
                <a:latin typeface="+mn-lt"/>
                <a:cs typeface="Arial" pitchFamily="34" charset="0"/>
              </a:rPr>
              <a:t>/3  i   </a:t>
            </a:r>
            <a:r>
              <a:rPr lang="x-none" sz="2000" dirty="0" smtClean="0">
                <a:latin typeface="+mn-lt"/>
                <a:cs typeface="Arial" pitchFamily="34" charset="0"/>
                <a:sym typeface="Symbol"/>
              </a:rPr>
              <a:t></a:t>
            </a:r>
            <a:r>
              <a:rPr lang="x-none" sz="2000" dirty="0" smtClean="0">
                <a:latin typeface="+mn-lt"/>
                <a:cs typeface="Arial" pitchFamily="34" charset="0"/>
              </a:rPr>
              <a:t>2</a:t>
            </a:r>
            <a:r>
              <a:rPr lang="x-none" sz="2000" b="1" dirty="0" smtClean="0">
                <a:latin typeface="+mn-lt"/>
                <a:cs typeface="Arial" pitchFamily="34" charset="0"/>
                <a:sym typeface="Symbol"/>
              </a:rPr>
              <a:t></a:t>
            </a:r>
            <a:r>
              <a:rPr lang="x-none" sz="2000" b="1" i="1" dirty="0">
                <a:latin typeface="+mn-lt"/>
                <a:cs typeface="Arial" pitchFamily="34" charset="0"/>
              </a:rPr>
              <a:t>U</a:t>
            </a:r>
            <a:r>
              <a:rPr lang="x-none" sz="2000" b="1" i="1" baseline="-25000" dirty="0">
                <a:latin typeface="+mn-lt"/>
                <a:cs typeface="Arial" pitchFamily="34" charset="0"/>
              </a:rPr>
              <a:t>dc</a:t>
            </a:r>
            <a:r>
              <a:rPr lang="x-none" sz="2000" dirty="0">
                <a:latin typeface="+mn-lt"/>
                <a:cs typeface="Arial" pitchFamily="34" charset="0"/>
              </a:rPr>
              <a:t>/3</a:t>
            </a:r>
            <a:endParaRPr lang="x-none" sz="2000" b="1" dirty="0" smtClean="0">
              <a:cs typeface="Arial" pitchFamily="34" charset="0"/>
            </a:endParaRPr>
          </a:p>
        </p:txBody>
      </p:sp>
      <p:pic>
        <p:nvPicPr>
          <p:cNvPr id="504834"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29157" y="1226686"/>
            <a:ext cx="727990" cy="13656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1685" y="1447800"/>
            <a:ext cx="47171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7396" y="2129782"/>
            <a:ext cx="47171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9488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5" grpId="0"/>
      <p:bldP spid="2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2743200" y="5842000"/>
            <a:ext cx="2133600" cy="482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D:\POGONI\SLIKE Razne\sinus.png"/>
          <p:cNvPicPr>
            <a:picLocks noChangeAspect="1" noChangeArrowheads="1"/>
          </p:cNvPicPr>
          <p:nvPr/>
        </p:nvPicPr>
        <p:blipFill>
          <a:blip r:embed="rId4">
            <a:clrChange>
              <a:clrFrom>
                <a:srgbClr val="FFFFFF"/>
              </a:clrFrom>
              <a:clrTo>
                <a:srgbClr val="FFFFFF">
                  <a:alpha val="0"/>
                </a:srgbClr>
              </a:clrTo>
            </a:clrChange>
            <a:lum contrast="30000"/>
          </a:blip>
          <a:srcRect/>
          <a:stretch>
            <a:fillRect/>
          </a:stretch>
        </p:blipFill>
        <p:spPr bwMode="auto">
          <a:xfrm>
            <a:off x="285720" y="1262046"/>
            <a:ext cx="8643998" cy="3857652"/>
          </a:xfrm>
          <a:prstGeom prst="rect">
            <a:avLst/>
          </a:prstGeom>
          <a:noFill/>
        </p:spPr>
      </p:pic>
      <p:pic>
        <p:nvPicPr>
          <p:cNvPr id="35" name="Picture 3"/>
          <p:cNvPicPr>
            <a:picLocks noChangeAspect="1" noChangeArrowheads="1"/>
          </p:cNvPicPr>
          <p:nvPr/>
        </p:nvPicPr>
        <p:blipFill>
          <a:blip r:embed="rId5">
            <a:clrChange>
              <a:clrFrom>
                <a:srgbClr val="FFFFFF"/>
              </a:clrFrom>
              <a:clrTo>
                <a:srgbClr val="FFFFFF">
                  <a:alpha val="0"/>
                </a:srgbClr>
              </a:clrTo>
            </a:clrChange>
          </a:blip>
          <a:srcRect l="2216"/>
          <a:stretch>
            <a:fillRect/>
          </a:stretch>
        </p:blipFill>
        <p:spPr bwMode="auto">
          <a:xfrm>
            <a:off x="381000" y="990600"/>
            <a:ext cx="3362325" cy="4143375"/>
          </a:xfrm>
          <a:prstGeom prst="rect">
            <a:avLst/>
          </a:prstGeom>
          <a:noFill/>
          <a:ln w="9525">
            <a:noFill/>
            <a:miter lim="800000"/>
            <a:headEnd/>
            <a:tailEnd/>
          </a:ln>
          <a:effectLst/>
        </p:spPr>
      </p:pic>
      <p:pic>
        <p:nvPicPr>
          <p:cNvPr id="34" name="Picture 2"/>
          <p:cNvPicPr>
            <a:picLocks noChangeAspect="1" noChangeArrowheads="1"/>
          </p:cNvPicPr>
          <p:nvPr/>
        </p:nvPicPr>
        <p:blipFill>
          <a:blip r:embed="rId6">
            <a:clrChange>
              <a:clrFrom>
                <a:srgbClr val="FFFFFF"/>
              </a:clrFrom>
              <a:clrTo>
                <a:srgbClr val="FFFFFF">
                  <a:alpha val="0"/>
                </a:srgbClr>
              </a:clrTo>
            </a:clrChange>
          </a:blip>
          <a:srcRect r="680"/>
          <a:stretch>
            <a:fillRect/>
          </a:stretch>
        </p:blipFill>
        <p:spPr bwMode="auto">
          <a:xfrm>
            <a:off x="3200400" y="1028700"/>
            <a:ext cx="5562600" cy="3933825"/>
          </a:xfrm>
          <a:prstGeom prst="rect">
            <a:avLst/>
          </a:prstGeom>
          <a:noFill/>
          <a:ln w="9525">
            <a:noFill/>
            <a:miter lim="800000"/>
            <a:headEnd/>
            <a:tailEnd/>
          </a:ln>
          <a:effectLst/>
        </p:spPr>
      </p:pic>
      <p:sp>
        <p:nvSpPr>
          <p:cNvPr id="2" name="Title 1"/>
          <p:cNvSpPr>
            <a:spLocks noGrp="1"/>
          </p:cNvSpPr>
          <p:nvPr>
            <p:ph type="title"/>
          </p:nvPr>
        </p:nvSpPr>
        <p:spPr>
          <a:xfrm>
            <a:off x="457200" y="-76200"/>
            <a:ext cx="8229600" cy="1143000"/>
          </a:xfrm>
        </p:spPr>
        <p:txBody>
          <a:bodyPr/>
          <a:lstStyle/>
          <a:p>
            <a:r>
              <a:rPr lang="sr-Latn-CS" dirty="0" smtClean="0">
                <a:solidFill>
                  <a:srgbClr val="356897"/>
                </a:solidFill>
              </a:rPr>
              <a:t>Spektar međufaznih napona</a:t>
            </a:r>
            <a:endParaRPr lang="en-US"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51</a:t>
            </a:fld>
            <a:endParaRPr lang="en-US"/>
          </a:p>
        </p:txBody>
      </p:sp>
      <p:cxnSp>
        <p:nvCxnSpPr>
          <p:cNvPr id="33" name="Straight Connector 32"/>
          <p:cNvCxnSpPr/>
          <p:nvPr/>
        </p:nvCxnSpPr>
        <p:spPr>
          <a:xfrm>
            <a:off x="304800" y="3162300"/>
            <a:ext cx="8534400"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8"/>
          <p:cNvGrpSpPr/>
          <p:nvPr/>
        </p:nvGrpSpPr>
        <p:grpSpPr>
          <a:xfrm>
            <a:off x="357158" y="2476492"/>
            <a:ext cx="8501121" cy="1428760"/>
            <a:chOff x="214282" y="4143380"/>
            <a:chExt cx="9501254" cy="1928826"/>
          </a:xfrm>
        </p:grpSpPr>
        <p:pic>
          <p:nvPicPr>
            <p:cNvPr id="9" name="Picture 1" descr="D:\POGONI\SLIKE Razne\sinus.png"/>
            <p:cNvPicPr>
              <a:picLocks noChangeAspect="1" noChangeArrowheads="1"/>
            </p:cNvPicPr>
            <p:nvPr/>
          </p:nvPicPr>
          <p:blipFill>
            <a:blip r:embed="rId4">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214282" y="4143380"/>
              <a:ext cx="3214710" cy="1928826"/>
            </a:xfrm>
            <a:prstGeom prst="rect">
              <a:avLst/>
            </a:prstGeom>
            <a:noFill/>
          </p:spPr>
        </p:pic>
        <p:pic>
          <p:nvPicPr>
            <p:cNvPr id="10" name="Picture 1" descr="D:\POGONI\SLIKE Razne\sinus.png"/>
            <p:cNvPicPr>
              <a:picLocks noChangeAspect="1" noChangeArrowheads="1"/>
            </p:cNvPicPr>
            <p:nvPr/>
          </p:nvPicPr>
          <p:blipFill>
            <a:blip r:embed="rId4">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3357554" y="4143380"/>
              <a:ext cx="3214710" cy="1928826"/>
            </a:xfrm>
            <a:prstGeom prst="rect">
              <a:avLst/>
            </a:prstGeom>
            <a:noFill/>
          </p:spPr>
        </p:pic>
        <p:pic>
          <p:nvPicPr>
            <p:cNvPr id="11" name="Picture 1" descr="D:\POGONI\SLIKE Razne\sinus.png"/>
            <p:cNvPicPr>
              <a:picLocks noChangeAspect="1" noChangeArrowheads="1"/>
            </p:cNvPicPr>
            <p:nvPr/>
          </p:nvPicPr>
          <p:blipFill>
            <a:blip r:embed="rId4">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6500826" y="4143380"/>
              <a:ext cx="3214710" cy="1928826"/>
            </a:xfrm>
            <a:prstGeom prst="rect">
              <a:avLst/>
            </a:prstGeom>
            <a:noFill/>
          </p:spPr>
        </p:pic>
      </p:grpSp>
      <p:sp>
        <p:nvSpPr>
          <p:cNvPr id="36" name="TextBox 35"/>
          <p:cNvSpPr txBox="1"/>
          <p:nvPr/>
        </p:nvSpPr>
        <p:spPr>
          <a:xfrm>
            <a:off x="1676400" y="2819400"/>
            <a:ext cx="559769" cy="369332"/>
          </a:xfrm>
          <a:prstGeom prst="rect">
            <a:avLst/>
          </a:prstGeom>
          <a:noFill/>
        </p:spPr>
        <p:txBody>
          <a:bodyPr wrap="none" rtlCol="0">
            <a:spAutoFit/>
          </a:bodyPr>
          <a:lstStyle/>
          <a:p>
            <a:r>
              <a:rPr lang="sr-Latn-CS" b="1" dirty="0" smtClean="0"/>
              <a:t>60</a:t>
            </a:r>
            <a:r>
              <a:rPr lang="sr-Latn-CS" b="1" dirty="0" smtClean="0">
                <a:sym typeface="Symbol"/>
              </a:rPr>
              <a:t></a:t>
            </a:r>
            <a:endParaRPr lang="en-US" b="1" dirty="0"/>
          </a:p>
        </p:txBody>
      </p:sp>
      <p:sp>
        <p:nvSpPr>
          <p:cNvPr id="37" name="TextBox 36"/>
          <p:cNvSpPr txBox="1"/>
          <p:nvPr/>
        </p:nvSpPr>
        <p:spPr>
          <a:xfrm>
            <a:off x="3124200" y="3168650"/>
            <a:ext cx="700833" cy="369332"/>
          </a:xfrm>
          <a:prstGeom prst="rect">
            <a:avLst/>
          </a:prstGeom>
          <a:noFill/>
        </p:spPr>
        <p:txBody>
          <a:bodyPr wrap="none" rtlCol="0">
            <a:spAutoFit/>
          </a:bodyPr>
          <a:lstStyle/>
          <a:p>
            <a:r>
              <a:rPr lang="sr-Latn-CS" b="1" dirty="0" smtClean="0"/>
              <a:t>120</a:t>
            </a:r>
            <a:r>
              <a:rPr lang="sr-Latn-CS" b="1" dirty="0" smtClean="0">
                <a:sym typeface="Symbol"/>
              </a:rPr>
              <a:t></a:t>
            </a:r>
            <a:endParaRPr lang="en-US" b="1" dirty="0"/>
          </a:p>
        </p:txBody>
      </p:sp>
      <p:sp>
        <p:nvSpPr>
          <p:cNvPr id="38" name="TextBox 37"/>
          <p:cNvSpPr txBox="1"/>
          <p:nvPr/>
        </p:nvSpPr>
        <p:spPr>
          <a:xfrm>
            <a:off x="4527550" y="2819400"/>
            <a:ext cx="700833" cy="369332"/>
          </a:xfrm>
          <a:prstGeom prst="rect">
            <a:avLst/>
          </a:prstGeom>
          <a:noFill/>
        </p:spPr>
        <p:txBody>
          <a:bodyPr wrap="none" rtlCol="0">
            <a:spAutoFit/>
          </a:bodyPr>
          <a:lstStyle/>
          <a:p>
            <a:r>
              <a:rPr lang="sr-Latn-CS" b="1" dirty="0" smtClean="0"/>
              <a:t>180</a:t>
            </a:r>
            <a:r>
              <a:rPr lang="sr-Latn-CS" b="1" dirty="0" smtClean="0">
                <a:sym typeface="Symbol"/>
              </a:rPr>
              <a:t></a:t>
            </a:r>
            <a:endParaRPr lang="en-US" b="1" dirty="0"/>
          </a:p>
        </p:txBody>
      </p:sp>
      <p:cxnSp>
        <p:nvCxnSpPr>
          <p:cNvPr id="40" name="Straight Connector 39"/>
          <p:cNvCxnSpPr/>
          <p:nvPr/>
        </p:nvCxnSpPr>
        <p:spPr>
          <a:xfrm rot="5400000">
            <a:off x="1696244" y="3161506"/>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3124994" y="3161506"/>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4509294" y="3155156"/>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956300" y="3136900"/>
            <a:ext cx="700833" cy="369332"/>
          </a:xfrm>
          <a:prstGeom prst="rect">
            <a:avLst/>
          </a:prstGeom>
          <a:noFill/>
        </p:spPr>
        <p:txBody>
          <a:bodyPr wrap="none" rtlCol="0">
            <a:spAutoFit/>
          </a:bodyPr>
          <a:lstStyle/>
          <a:p>
            <a:r>
              <a:rPr lang="sr-Latn-CS" b="1" dirty="0" smtClean="0"/>
              <a:t>240</a:t>
            </a:r>
            <a:r>
              <a:rPr lang="sr-Latn-CS" b="1" dirty="0" smtClean="0">
                <a:sym typeface="Symbol"/>
              </a:rPr>
              <a:t></a:t>
            </a:r>
            <a:endParaRPr lang="en-US" b="1" dirty="0"/>
          </a:p>
        </p:txBody>
      </p:sp>
      <p:cxnSp>
        <p:nvCxnSpPr>
          <p:cNvPr id="44" name="Straight Connector 43"/>
          <p:cNvCxnSpPr/>
          <p:nvPr/>
        </p:nvCxnSpPr>
        <p:spPr>
          <a:xfrm rot="5400000">
            <a:off x="5944394" y="3155156"/>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346950" y="2838450"/>
            <a:ext cx="700833" cy="369332"/>
          </a:xfrm>
          <a:prstGeom prst="rect">
            <a:avLst/>
          </a:prstGeom>
          <a:noFill/>
        </p:spPr>
        <p:txBody>
          <a:bodyPr wrap="none" rtlCol="0">
            <a:spAutoFit/>
          </a:bodyPr>
          <a:lstStyle/>
          <a:p>
            <a:r>
              <a:rPr lang="sr-Latn-CS" b="1" dirty="0" smtClean="0"/>
              <a:t>300</a:t>
            </a:r>
            <a:r>
              <a:rPr lang="sr-Latn-CS" b="1" dirty="0" smtClean="0">
                <a:sym typeface="Symbol"/>
              </a:rPr>
              <a:t></a:t>
            </a:r>
            <a:endParaRPr lang="en-US" b="1" dirty="0"/>
          </a:p>
        </p:txBody>
      </p:sp>
      <p:cxnSp>
        <p:nvCxnSpPr>
          <p:cNvPr id="46" name="Straight Connector 45"/>
          <p:cNvCxnSpPr/>
          <p:nvPr/>
        </p:nvCxnSpPr>
        <p:spPr>
          <a:xfrm rot="5400000">
            <a:off x="7328694" y="3167856"/>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8763794" y="3161506"/>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610600" y="3228201"/>
            <a:ext cx="516167" cy="276999"/>
          </a:xfrm>
          <a:prstGeom prst="rect">
            <a:avLst/>
          </a:prstGeom>
          <a:noFill/>
        </p:spPr>
        <p:txBody>
          <a:bodyPr wrap="none" lIns="0" tIns="0" rIns="0" bIns="0" rtlCol="0">
            <a:spAutoFit/>
          </a:bodyPr>
          <a:lstStyle/>
          <a:p>
            <a:r>
              <a:rPr lang="sr-Latn-CS" b="1" dirty="0" smtClean="0"/>
              <a:t>360</a:t>
            </a:r>
            <a:r>
              <a:rPr lang="sr-Latn-CS" b="1" dirty="0" smtClean="0">
                <a:sym typeface="Symbol"/>
              </a:rPr>
              <a:t></a:t>
            </a:r>
            <a:endParaRPr lang="en-US" b="1" dirty="0"/>
          </a:p>
        </p:txBody>
      </p:sp>
      <p:sp>
        <p:nvSpPr>
          <p:cNvPr id="49" name="TextBox 48"/>
          <p:cNvSpPr txBox="1"/>
          <p:nvPr/>
        </p:nvSpPr>
        <p:spPr>
          <a:xfrm>
            <a:off x="3200400" y="1143000"/>
            <a:ext cx="458780" cy="461665"/>
          </a:xfrm>
          <a:prstGeom prst="rect">
            <a:avLst/>
          </a:prstGeom>
          <a:noFill/>
        </p:spPr>
        <p:txBody>
          <a:bodyPr wrap="none" rtlCol="0">
            <a:spAutoFit/>
          </a:bodyPr>
          <a:lstStyle/>
          <a:p>
            <a:r>
              <a:rPr lang="sr-Latn-CS" sz="2400" b="1" i="1" dirty="0" smtClean="0">
                <a:solidFill>
                  <a:srgbClr val="FF0000"/>
                </a:solidFill>
              </a:rPr>
              <a:t>u</a:t>
            </a:r>
            <a:r>
              <a:rPr lang="sr-Latn-CS" sz="2400" b="1" i="1" baseline="-25000" dirty="0" smtClean="0">
                <a:solidFill>
                  <a:srgbClr val="FF0000"/>
                </a:solidFill>
              </a:rPr>
              <a:t>a</a:t>
            </a:r>
            <a:endParaRPr lang="en-US" b="1" i="1" baseline="-25000" dirty="0">
              <a:solidFill>
                <a:srgbClr val="FF0000"/>
              </a:solidFill>
            </a:endParaRPr>
          </a:p>
        </p:txBody>
      </p:sp>
      <p:sp>
        <p:nvSpPr>
          <p:cNvPr id="50" name="TextBox 49"/>
          <p:cNvSpPr txBox="1"/>
          <p:nvPr/>
        </p:nvSpPr>
        <p:spPr>
          <a:xfrm>
            <a:off x="6400800" y="1371600"/>
            <a:ext cx="466794" cy="461665"/>
          </a:xfrm>
          <a:prstGeom prst="rect">
            <a:avLst/>
          </a:prstGeom>
          <a:noFill/>
        </p:spPr>
        <p:txBody>
          <a:bodyPr wrap="none" rtlCol="0">
            <a:spAutoFit/>
          </a:bodyPr>
          <a:lstStyle/>
          <a:p>
            <a:r>
              <a:rPr lang="sr-Latn-CS" sz="2400" b="1" i="1" dirty="0" smtClean="0">
                <a:solidFill>
                  <a:schemeClr val="bg2">
                    <a:lumMod val="50000"/>
                  </a:schemeClr>
                </a:solidFill>
              </a:rPr>
              <a:t>u</a:t>
            </a:r>
            <a:r>
              <a:rPr lang="sr-Latn-CS" sz="2400" b="1" i="1" baseline="-25000" dirty="0" smtClean="0">
                <a:solidFill>
                  <a:schemeClr val="bg2">
                    <a:lumMod val="50000"/>
                  </a:schemeClr>
                </a:solidFill>
              </a:rPr>
              <a:t>b</a:t>
            </a:r>
            <a:endParaRPr lang="en-US" b="1" i="1" baseline="-25000" dirty="0">
              <a:solidFill>
                <a:schemeClr val="bg2">
                  <a:lumMod val="50000"/>
                </a:schemeClr>
              </a:solidFill>
            </a:endParaRPr>
          </a:p>
        </p:txBody>
      </p:sp>
      <p:sp>
        <p:nvSpPr>
          <p:cNvPr id="51" name="TextBox 50"/>
          <p:cNvSpPr txBox="1"/>
          <p:nvPr/>
        </p:nvSpPr>
        <p:spPr>
          <a:xfrm>
            <a:off x="1600200" y="2362200"/>
            <a:ext cx="795411" cy="461665"/>
          </a:xfrm>
          <a:prstGeom prst="rect">
            <a:avLst/>
          </a:prstGeom>
          <a:noFill/>
        </p:spPr>
        <p:txBody>
          <a:bodyPr wrap="none" rtlCol="0">
            <a:spAutoFit/>
          </a:bodyPr>
          <a:lstStyle/>
          <a:p>
            <a:r>
              <a:rPr lang="sr-Latn-CS" sz="2400" b="1" i="1" dirty="0" smtClean="0">
                <a:solidFill>
                  <a:schemeClr val="accent1">
                    <a:lumMod val="75000"/>
                  </a:schemeClr>
                </a:solidFill>
              </a:rPr>
              <a:t>u</a:t>
            </a:r>
            <a:r>
              <a:rPr lang="sr-Latn-CS" sz="2400" b="1" i="1" baseline="-25000" dirty="0" smtClean="0">
                <a:solidFill>
                  <a:schemeClr val="accent1">
                    <a:lumMod val="75000"/>
                  </a:schemeClr>
                </a:solidFill>
              </a:rPr>
              <a:t>a</a:t>
            </a:r>
            <a:r>
              <a:rPr lang="sr-Latn-CS" sz="2400" b="1" i="1" baseline="30000" dirty="0" smtClean="0">
                <a:solidFill>
                  <a:schemeClr val="accent1">
                    <a:lumMod val="75000"/>
                  </a:schemeClr>
                </a:solidFill>
              </a:rPr>
              <a:t>III</a:t>
            </a:r>
            <a:endParaRPr lang="en-US" b="1" i="1" baseline="30000" dirty="0">
              <a:solidFill>
                <a:schemeClr val="accent1">
                  <a:lumMod val="75000"/>
                </a:schemeClr>
              </a:solidFill>
            </a:endParaRPr>
          </a:p>
        </p:txBody>
      </p:sp>
      <p:sp>
        <p:nvSpPr>
          <p:cNvPr id="52" name="TextBox 51"/>
          <p:cNvSpPr txBox="1"/>
          <p:nvPr/>
        </p:nvSpPr>
        <p:spPr>
          <a:xfrm>
            <a:off x="2667000" y="2362200"/>
            <a:ext cx="803425" cy="461665"/>
          </a:xfrm>
          <a:prstGeom prst="rect">
            <a:avLst/>
          </a:prstGeom>
          <a:noFill/>
        </p:spPr>
        <p:txBody>
          <a:bodyPr wrap="none" rtlCol="0">
            <a:spAutoFit/>
          </a:bodyPr>
          <a:lstStyle/>
          <a:p>
            <a:r>
              <a:rPr lang="sr-Latn-CS" sz="2400" b="1" i="1" dirty="0" smtClean="0">
                <a:solidFill>
                  <a:schemeClr val="accent1">
                    <a:lumMod val="75000"/>
                  </a:schemeClr>
                </a:solidFill>
              </a:rPr>
              <a:t>u</a:t>
            </a:r>
            <a:r>
              <a:rPr lang="sr-Latn-CS" sz="2400" b="1" i="1" baseline="-25000" dirty="0" smtClean="0">
                <a:solidFill>
                  <a:schemeClr val="accent1">
                    <a:lumMod val="75000"/>
                  </a:schemeClr>
                </a:solidFill>
              </a:rPr>
              <a:t>b</a:t>
            </a:r>
            <a:r>
              <a:rPr lang="sr-Latn-CS" sz="2400" b="1" i="1" baseline="30000" dirty="0" smtClean="0">
                <a:solidFill>
                  <a:schemeClr val="accent1">
                    <a:lumMod val="75000"/>
                  </a:schemeClr>
                </a:solidFill>
              </a:rPr>
              <a:t>III</a:t>
            </a:r>
            <a:endParaRPr lang="en-US" b="1" i="1" baseline="30000" dirty="0">
              <a:solidFill>
                <a:schemeClr val="accent1">
                  <a:lumMod val="75000"/>
                </a:schemeClr>
              </a:solidFill>
            </a:endParaRPr>
          </a:p>
        </p:txBody>
      </p:sp>
      <p:sp>
        <p:nvSpPr>
          <p:cNvPr id="53" name="TextBox 52"/>
          <p:cNvSpPr txBox="1"/>
          <p:nvPr/>
        </p:nvSpPr>
        <p:spPr>
          <a:xfrm>
            <a:off x="2362200" y="2362200"/>
            <a:ext cx="372218" cy="461665"/>
          </a:xfrm>
          <a:prstGeom prst="rect">
            <a:avLst/>
          </a:prstGeom>
          <a:noFill/>
        </p:spPr>
        <p:txBody>
          <a:bodyPr wrap="none" rtlCol="0">
            <a:spAutoFit/>
          </a:bodyPr>
          <a:lstStyle/>
          <a:p>
            <a:r>
              <a:rPr lang="sr-Latn-CS" sz="2400" b="1" dirty="0" smtClean="0">
                <a:solidFill>
                  <a:schemeClr val="accent1">
                    <a:lumMod val="75000"/>
                  </a:schemeClr>
                </a:solidFill>
              </a:rPr>
              <a:t>=</a:t>
            </a:r>
            <a:endParaRPr lang="en-US" sz="2400" b="1" dirty="0">
              <a:solidFill>
                <a:schemeClr val="accent1">
                  <a:lumMod val="75000"/>
                </a:schemeClr>
              </a:solidFill>
            </a:endParaRPr>
          </a:p>
        </p:txBody>
      </p:sp>
      <p:graphicFrame>
        <p:nvGraphicFramePr>
          <p:cNvPr id="54" name="Object 53"/>
          <p:cNvGraphicFramePr>
            <a:graphicFrameLocks noChangeAspect="1"/>
          </p:cNvGraphicFramePr>
          <p:nvPr/>
        </p:nvGraphicFramePr>
        <p:xfrm>
          <a:off x="1981200" y="4724400"/>
          <a:ext cx="1536700" cy="330200"/>
        </p:xfrm>
        <a:graphic>
          <a:graphicData uri="http://schemas.openxmlformats.org/presentationml/2006/ole">
            <p:oleObj spid="_x0000_s565250" name="Equation" r:id="rId7" imgW="1536480" imgH="330120" progId="Equation.3">
              <p:embed/>
            </p:oleObj>
          </a:graphicData>
        </a:graphic>
      </p:graphicFrame>
      <p:graphicFrame>
        <p:nvGraphicFramePr>
          <p:cNvPr id="55" name="Object 54"/>
          <p:cNvGraphicFramePr>
            <a:graphicFrameLocks noChangeAspect="1"/>
          </p:cNvGraphicFramePr>
          <p:nvPr/>
        </p:nvGraphicFramePr>
        <p:xfrm>
          <a:off x="3752850" y="4724400"/>
          <a:ext cx="2222500" cy="330200"/>
        </p:xfrm>
        <a:graphic>
          <a:graphicData uri="http://schemas.openxmlformats.org/presentationml/2006/ole">
            <p:oleObj spid="_x0000_s565251" name="Equation" r:id="rId8" imgW="2222280" imgH="330120" progId="Equation.3">
              <p:embed/>
            </p:oleObj>
          </a:graphicData>
        </a:graphic>
      </p:graphicFrame>
      <p:graphicFrame>
        <p:nvGraphicFramePr>
          <p:cNvPr id="31" name="Object 30"/>
          <p:cNvGraphicFramePr>
            <a:graphicFrameLocks noChangeAspect="1"/>
          </p:cNvGraphicFramePr>
          <p:nvPr/>
        </p:nvGraphicFramePr>
        <p:xfrm>
          <a:off x="641350" y="5105400"/>
          <a:ext cx="7023100" cy="660400"/>
        </p:xfrm>
        <a:graphic>
          <a:graphicData uri="http://schemas.openxmlformats.org/presentationml/2006/ole">
            <p:oleObj spid="_x0000_s565252" name="Equation" r:id="rId9" imgW="7022880" imgH="660240" progId="Equation.3">
              <p:embed/>
            </p:oleObj>
          </a:graphicData>
        </a:graphic>
      </p:graphicFrame>
      <p:graphicFrame>
        <p:nvGraphicFramePr>
          <p:cNvPr id="32" name="Object 31"/>
          <p:cNvGraphicFramePr>
            <a:graphicFrameLocks noChangeAspect="1"/>
          </p:cNvGraphicFramePr>
          <p:nvPr/>
        </p:nvGraphicFramePr>
        <p:xfrm>
          <a:off x="2813050" y="5867400"/>
          <a:ext cx="1993900" cy="368300"/>
        </p:xfrm>
        <a:graphic>
          <a:graphicData uri="http://schemas.openxmlformats.org/presentationml/2006/ole">
            <p:oleObj spid="_x0000_s565253" name="Equation" r:id="rId10" imgW="1993680" imgH="368280" progId="Equation.3">
              <p:embed/>
            </p:oleObj>
          </a:graphicData>
        </a:graphic>
      </p:graphicFrame>
      <p:sp>
        <p:nvSpPr>
          <p:cNvPr id="56" name="TextBox 55"/>
          <p:cNvSpPr txBox="1"/>
          <p:nvPr/>
        </p:nvSpPr>
        <p:spPr>
          <a:xfrm>
            <a:off x="6553200" y="4114800"/>
            <a:ext cx="2286000" cy="923330"/>
          </a:xfrm>
          <a:prstGeom prst="rect">
            <a:avLst/>
          </a:prstGeom>
          <a:solidFill>
            <a:schemeClr val="bg2">
              <a:alpha val="85000"/>
            </a:schemeClr>
          </a:solidFill>
          <a:ln w="19050">
            <a:solidFill>
              <a:schemeClr val="accent1">
                <a:shade val="50000"/>
              </a:schemeClr>
            </a:solidFill>
          </a:ln>
        </p:spPr>
        <p:txBody>
          <a:bodyPr wrap="square" rtlCol="0">
            <a:spAutoFit/>
          </a:bodyPr>
          <a:lstStyle/>
          <a:p>
            <a:r>
              <a:rPr lang="sr-Latn-CS" dirty="0" smtClean="0"/>
              <a:t>Sinusoida 1,73 puta veće amlitude sa maks. na 60</a:t>
            </a:r>
            <a:r>
              <a:rPr lang="sr-Latn-CS" b="1" dirty="0" smtClean="0">
                <a:sym typeface="Symbol"/>
              </a:rPr>
              <a:t></a:t>
            </a:r>
            <a:r>
              <a:rPr lang="sr-Latn-CS" dirty="0" smtClean="0"/>
              <a:t> </a:t>
            </a:r>
            <a:endParaRPr lang="en-US" dirty="0"/>
          </a:p>
        </p:txBody>
      </p:sp>
      <p:cxnSp>
        <p:nvCxnSpPr>
          <p:cNvPr id="58" name="Straight Arrow Connector 57"/>
          <p:cNvCxnSpPr/>
          <p:nvPr/>
        </p:nvCxnSpPr>
        <p:spPr>
          <a:xfrm rot="10800000" flipV="1">
            <a:off x="6248400" y="50292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209550" y="838200"/>
            <a:ext cx="3733800" cy="2333625"/>
            <a:chOff x="152400" y="838200"/>
            <a:chExt cx="3733800" cy="2333625"/>
          </a:xfrm>
        </p:grpSpPr>
        <p:grpSp>
          <p:nvGrpSpPr>
            <p:cNvPr id="71" name="Group 70"/>
            <p:cNvGrpSpPr/>
            <p:nvPr/>
          </p:nvGrpSpPr>
          <p:grpSpPr>
            <a:xfrm flipH="1">
              <a:off x="2743200" y="885825"/>
              <a:ext cx="1143000" cy="2286000"/>
              <a:chOff x="1600200" y="838200"/>
              <a:chExt cx="1143000" cy="2286000"/>
            </a:xfrm>
          </p:grpSpPr>
          <p:cxnSp>
            <p:nvCxnSpPr>
              <p:cNvPr id="72" name="Straight Connector 71"/>
              <p:cNvCxnSpPr/>
              <p:nvPr/>
            </p:nvCxnSpPr>
            <p:spPr>
              <a:xfrm rot="5400000" flipH="1" flipV="1">
                <a:off x="1264920" y="2240280"/>
                <a:ext cx="1219200" cy="54864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flipH="1" flipV="1">
                <a:off x="1988344" y="1378744"/>
                <a:ext cx="685800" cy="366712"/>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flipH="1" flipV="1">
                <a:off x="2438400" y="914400"/>
                <a:ext cx="381000" cy="2286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pic>
          <p:nvPicPr>
            <p:cNvPr id="565255" name="Picture 7"/>
            <p:cNvPicPr>
              <a:picLocks noChangeAspect="1" noChangeArrowheads="1"/>
            </p:cNvPicPr>
            <p:nvPr/>
          </p:nvPicPr>
          <p:blipFill>
            <a:blip r:embed="rId11"/>
            <a:srcRect l="32564"/>
            <a:stretch>
              <a:fillRect/>
            </a:stretch>
          </p:blipFill>
          <p:spPr bwMode="auto">
            <a:xfrm>
              <a:off x="152400" y="838200"/>
              <a:ext cx="788988" cy="2305050"/>
            </a:xfrm>
            <a:prstGeom prst="rect">
              <a:avLst/>
            </a:prstGeom>
            <a:noFill/>
            <a:ln w="9525">
              <a:noFill/>
              <a:miter lim="800000"/>
              <a:headEnd/>
              <a:tailEnd/>
            </a:ln>
            <a:effectLst/>
          </p:spPr>
        </p:pic>
        <p:cxnSp>
          <p:nvCxnSpPr>
            <p:cNvPr id="76" name="Straight Connector 75"/>
            <p:cNvCxnSpPr/>
            <p:nvPr/>
          </p:nvCxnSpPr>
          <p:spPr>
            <a:xfrm rot="5400000" flipH="1" flipV="1">
              <a:off x="581819" y="1981200"/>
              <a:ext cx="2286000" cy="1588"/>
            </a:xfrm>
            <a:prstGeom prst="line">
              <a:avLst/>
            </a:prstGeom>
            <a:ln w="0">
              <a:prstDash val="lgDashDot"/>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5"/>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1000"/>
                                        <p:tgtEl>
                                          <p:spTgt spid="77"/>
                                        </p:tgtEl>
                                      </p:cBhvr>
                                    </p:animEffect>
                                    <p:set>
                                      <p:cBhvr>
                                        <p:cTn id="33" dur="1" fill="hold">
                                          <p:stCondLst>
                                            <p:cond delay="999"/>
                                          </p:stCondLst>
                                        </p:cTn>
                                        <p:tgtEl>
                                          <p:spTgt spid="7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nodeType="afterEffect">
                                  <p:stCondLst>
                                    <p:cond delay="200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0" grpId="0"/>
      <p:bldP spid="51" grpId="0"/>
      <p:bldP spid="52" grpId="0"/>
      <p:bldP spid="53" grpId="0"/>
      <p:bldP spid="56"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52</a:t>
            </a:fld>
            <a:endParaRPr lang="en-US"/>
          </a:p>
        </p:txBody>
      </p:sp>
      <p:pic>
        <p:nvPicPr>
          <p:cNvPr id="564226" name="Picture 2"/>
          <p:cNvPicPr>
            <a:picLocks noChangeAspect="1" noChangeArrowheads="1"/>
          </p:cNvPicPr>
          <p:nvPr/>
        </p:nvPicPr>
        <p:blipFill>
          <a:blip r:embed="rId2"/>
          <a:srcRect/>
          <a:stretch>
            <a:fillRect/>
          </a:stretch>
        </p:blipFill>
        <p:spPr bwMode="auto">
          <a:xfrm>
            <a:off x="2971800" y="1600200"/>
            <a:ext cx="5600700" cy="3933825"/>
          </a:xfrm>
          <a:prstGeom prst="rect">
            <a:avLst/>
          </a:prstGeom>
          <a:noFill/>
          <a:ln w="9525">
            <a:noFill/>
            <a:miter lim="800000"/>
            <a:headEnd/>
            <a:tailEnd/>
          </a:ln>
          <a:effectLst/>
        </p:spPr>
      </p:pic>
      <p:pic>
        <p:nvPicPr>
          <p:cNvPr id="56422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81000" y="1447800"/>
            <a:ext cx="3438525" cy="4143375"/>
          </a:xfrm>
          <a:prstGeom prst="rect">
            <a:avLst/>
          </a:prstGeom>
          <a:noFill/>
          <a:ln w="9525">
            <a:noFill/>
            <a:miter lim="800000"/>
            <a:headEnd/>
            <a:tailEnd/>
          </a:ln>
          <a:effectLst/>
        </p:spPr>
      </p:pic>
      <p:pic>
        <p:nvPicPr>
          <p:cNvPr id="7" name="Picture 1" descr="D:\POGONI\SLIKE Razne\sinus.png"/>
          <p:cNvPicPr>
            <a:picLocks noChangeAspect="1" noChangeArrowheads="1"/>
          </p:cNvPicPr>
          <p:nvPr/>
        </p:nvPicPr>
        <p:blipFill>
          <a:blip r:embed="rId4">
            <a:clrChange>
              <a:clrFrom>
                <a:srgbClr val="FFFFFF"/>
              </a:clrFrom>
              <a:clrTo>
                <a:srgbClr val="FFFFFF">
                  <a:alpha val="0"/>
                </a:srgbClr>
              </a:clrTo>
            </a:clrChange>
            <a:duotone>
              <a:prstClr val="black"/>
              <a:schemeClr val="accent6">
                <a:lumMod val="40000"/>
                <a:lumOff val="60000"/>
                <a:tint val="45000"/>
                <a:satMod val="400000"/>
              </a:schemeClr>
            </a:duotone>
          </a:blip>
          <a:srcRect/>
          <a:stretch>
            <a:fillRect/>
          </a:stretch>
        </p:blipFill>
        <p:spPr bwMode="auto">
          <a:xfrm>
            <a:off x="0" y="1981200"/>
            <a:ext cx="8643998" cy="3857652"/>
          </a:xfrm>
          <a:prstGeom prst="rect">
            <a:avLst/>
          </a:prstGeom>
          <a:noFill/>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6EA06807-CF81-4AE9-A963-1950E564AD6A}" type="slidenum">
              <a:rPr lang="en-US" smtClean="0"/>
              <a:pPr/>
              <a:t>53</a:t>
            </a:fld>
            <a:endParaRPr lang="en-US" smtClean="0"/>
          </a:p>
        </p:txBody>
      </p:sp>
      <p:sp>
        <p:nvSpPr>
          <p:cNvPr id="44035" name="Rectangle 3"/>
          <p:cNvSpPr>
            <a:spLocks noGrp="1" noChangeArrowheads="1"/>
          </p:cNvSpPr>
          <p:nvPr>
            <p:ph type="title"/>
          </p:nvPr>
        </p:nvSpPr>
        <p:spPr>
          <a:xfrm>
            <a:off x="271463" y="-161925"/>
            <a:ext cx="8458200" cy="1143000"/>
          </a:xfrm>
          <a:noFill/>
        </p:spPr>
        <p:txBody>
          <a:bodyPr>
            <a:normAutofit fontScale="90000"/>
          </a:bodyPr>
          <a:lstStyle/>
          <a:p>
            <a:r>
              <a:rPr lang="sr-Latn-CS" dirty="0" smtClean="0">
                <a:solidFill>
                  <a:srgbClr val="356897"/>
                </a:solidFill>
              </a:rPr>
              <a:t>Prirodna sinusna modulacija </a:t>
            </a:r>
            <a:r>
              <a:rPr lang="sr-Latn-CS" sz="3600" dirty="0" smtClean="0">
                <a:solidFill>
                  <a:srgbClr val="356897"/>
                </a:solidFill>
              </a:rPr>
              <a:t>(sve tri faze)</a:t>
            </a:r>
            <a:endParaRPr lang="en-US" sz="3600" dirty="0" smtClean="0">
              <a:solidFill>
                <a:srgbClr val="356897"/>
              </a:solidFill>
            </a:endParaRPr>
          </a:p>
        </p:txBody>
      </p:sp>
      <p:pic>
        <p:nvPicPr>
          <p:cNvPr id="44036" name="Picture 4"/>
          <p:cNvPicPr>
            <a:picLocks noChangeAspect="1" noChangeArrowheads="1"/>
          </p:cNvPicPr>
          <p:nvPr/>
        </p:nvPicPr>
        <p:blipFill>
          <a:blip r:embed="rId3" cstate="print"/>
          <a:srcRect/>
          <a:stretch>
            <a:fillRect/>
          </a:stretch>
        </p:blipFill>
        <p:spPr bwMode="auto">
          <a:xfrm>
            <a:off x="1116013" y="981075"/>
            <a:ext cx="6769100" cy="5721350"/>
          </a:xfrm>
          <a:prstGeom prst="rect">
            <a:avLst/>
          </a:prstGeom>
          <a:noFill/>
          <a:ln w="25400">
            <a:noFill/>
            <a:miter lim="800000"/>
            <a:headEnd type="none" w="sm" len="sm"/>
            <a:tailEnd type="none" w="sm" len="sm"/>
          </a:ln>
        </p:spPr>
      </p:pic>
      <p:sp>
        <p:nvSpPr>
          <p:cNvPr id="44037" name="TextBox 4"/>
          <p:cNvSpPr txBox="1">
            <a:spLocks noChangeArrowheads="1"/>
          </p:cNvSpPr>
          <p:nvPr/>
        </p:nvSpPr>
        <p:spPr bwMode="auto">
          <a:xfrm>
            <a:off x="1143000" y="3810000"/>
            <a:ext cx="576262" cy="400050"/>
          </a:xfrm>
          <a:prstGeom prst="rect">
            <a:avLst/>
          </a:prstGeom>
          <a:solidFill>
            <a:schemeClr val="bg1"/>
          </a:solidFill>
          <a:ln w="9525">
            <a:noFill/>
            <a:miter lim="800000"/>
            <a:headEnd/>
            <a:tailEnd/>
          </a:ln>
        </p:spPr>
        <p:txBody>
          <a:bodyPr>
            <a:spAutoFit/>
          </a:bodyPr>
          <a:lstStyle/>
          <a:p>
            <a:r>
              <a:rPr lang="sr-Latn-CS" sz="2000" b="1" dirty="0">
                <a:solidFill>
                  <a:schemeClr val="tx1"/>
                </a:solidFill>
                <a:latin typeface="Times New Roman" pitchFamily="18" charset="0"/>
                <a:cs typeface="Times New Roman" pitchFamily="18" charset="0"/>
              </a:rPr>
              <a:t>u</a:t>
            </a:r>
            <a:r>
              <a:rPr lang="sr-Latn-CS" sz="2000" b="1" baseline="-25000" dirty="0">
                <a:solidFill>
                  <a:schemeClr val="tx1"/>
                </a:solidFill>
                <a:latin typeface="Times New Roman" pitchFamily="18" charset="0"/>
                <a:cs typeface="Times New Roman" pitchFamily="18" charset="0"/>
              </a:rPr>
              <a:t>a</a:t>
            </a:r>
            <a:endParaRPr lang="en-US" sz="2000" b="1" baseline="-25000" dirty="0">
              <a:solidFill>
                <a:schemeClr val="tx1"/>
              </a:solidFill>
              <a:latin typeface="Times New Roman" pitchFamily="18" charset="0"/>
              <a:cs typeface="Times New Roman" pitchFamily="18" charset="0"/>
            </a:endParaRPr>
          </a:p>
        </p:txBody>
      </p:sp>
      <p:sp>
        <p:nvSpPr>
          <p:cNvPr id="44038" name="TextBox 5"/>
          <p:cNvSpPr txBox="1">
            <a:spLocks noChangeArrowheads="1"/>
          </p:cNvSpPr>
          <p:nvPr/>
        </p:nvSpPr>
        <p:spPr bwMode="auto">
          <a:xfrm>
            <a:off x="1219200" y="5486400"/>
            <a:ext cx="617537" cy="400050"/>
          </a:xfrm>
          <a:prstGeom prst="rect">
            <a:avLst/>
          </a:prstGeom>
          <a:solidFill>
            <a:schemeClr val="bg1"/>
          </a:solidFill>
          <a:ln w="9525">
            <a:noFill/>
            <a:miter lim="800000"/>
            <a:headEnd/>
            <a:tailEnd/>
          </a:ln>
        </p:spPr>
        <p:txBody>
          <a:bodyPr>
            <a:spAutoFit/>
          </a:bodyPr>
          <a:lstStyle/>
          <a:p>
            <a:r>
              <a:rPr lang="sr-Latn-CS" sz="2000" b="1" dirty="0">
                <a:solidFill>
                  <a:schemeClr val="tx1"/>
                </a:solidFill>
                <a:latin typeface="Times New Roman" pitchFamily="18" charset="0"/>
                <a:cs typeface="Times New Roman" pitchFamily="18" charset="0"/>
              </a:rPr>
              <a:t>u</a:t>
            </a:r>
            <a:r>
              <a:rPr lang="en-US" sz="2000" b="1" baseline="-25000" dirty="0">
                <a:solidFill>
                  <a:schemeClr val="tx1"/>
                </a:solidFill>
                <a:latin typeface="Times New Roman" pitchFamily="18" charset="0"/>
                <a:cs typeface="Times New Roman" pitchFamily="18" charset="0"/>
              </a:rPr>
              <a:t>AB</a:t>
            </a:r>
          </a:p>
        </p:txBody>
      </p:sp>
      <p:pic>
        <p:nvPicPr>
          <p:cNvPr id="484355" name="Picture 3"/>
          <p:cNvPicPr>
            <a:picLocks noChangeAspect="1" noChangeArrowheads="1"/>
          </p:cNvPicPr>
          <p:nvPr/>
        </p:nvPicPr>
        <p:blipFill>
          <a:blip r:embed="rId4" cstate="print"/>
          <a:srcRect/>
          <a:stretch>
            <a:fillRect/>
          </a:stretch>
        </p:blipFill>
        <p:spPr bwMode="auto">
          <a:xfrm>
            <a:off x="2281900" y="3215350"/>
            <a:ext cx="4705350" cy="1638300"/>
          </a:xfrm>
          <a:prstGeom prst="rect">
            <a:avLst/>
          </a:prstGeom>
          <a:noFill/>
          <a:ln w="9525">
            <a:noFill/>
            <a:miter lim="800000"/>
            <a:headEnd/>
            <a:tailEnd/>
          </a:ln>
          <a:effectLst/>
        </p:spPr>
      </p:pic>
      <p:sp>
        <p:nvSpPr>
          <p:cNvPr id="8" name="TextBox 7"/>
          <p:cNvSpPr txBox="1"/>
          <p:nvPr/>
        </p:nvSpPr>
        <p:spPr>
          <a:xfrm>
            <a:off x="6705600" y="4495800"/>
            <a:ext cx="1677062" cy="369332"/>
          </a:xfrm>
          <a:prstGeom prst="rect">
            <a:avLst/>
          </a:prstGeom>
          <a:solidFill>
            <a:schemeClr val="bg1"/>
          </a:solidFill>
        </p:spPr>
        <p:txBody>
          <a:bodyPr wrap="none" rtlCol="0">
            <a:spAutoFit/>
          </a:bodyPr>
          <a:lstStyle/>
          <a:p>
            <a:r>
              <a:rPr lang="sr-Latn-CS" b="1" dirty="0" smtClean="0">
                <a:solidFill>
                  <a:srgbClr val="FF0000"/>
                </a:solidFill>
              </a:rPr>
              <a:t>Prvi harmonik</a:t>
            </a:r>
            <a:endParaRPr lang="en-US" b="1" dirty="0">
              <a:solidFill>
                <a:srgbClr val="FF0000"/>
              </a:solidFill>
            </a:endParaRPr>
          </a:p>
        </p:txBody>
      </p:sp>
      <p:cxnSp>
        <p:nvCxnSpPr>
          <p:cNvPr id="10" name="Straight Arrow Connector 9"/>
          <p:cNvCxnSpPr>
            <a:stCxn id="8" idx="1"/>
          </p:cNvCxnSpPr>
          <p:nvPr/>
        </p:nvCxnSpPr>
        <p:spPr>
          <a:xfrm flipH="1" flipV="1">
            <a:off x="6172200" y="4419600"/>
            <a:ext cx="533400" cy="2608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43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D5B31260-8457-4AAD-B93D-7BED30487AF0}" type="slidenum">
              <a:rPr lang="en-US" smtClean="0"/>
              <a:pPr/>
              <a:t>54</a:t>
            </a:fld>
            <a:endParaRPr lang="en-US" smtClean="0"/>
          </a:p>
        </p:txBody>
      </p:sp>
      <p:sp>
        <p:nvSpPr>
          <p:cNvPr id="46083" name="Rectangle 2"/>
          <p:cNvSpPr>
            <a:spLocks noGrp="1" noChangeArrowheads="1"/>
          </p:cNvSpPr>
          <p:nvPr>
            <p:ph type="title"/>
          </p:nvPr>
        </p:nvSpPr>
        <p:spPr>
          <a:xfrm>
            <a:off x="684213" y="0"/>
            <a:ext cx="7772400" cy="1143000"/>
          </a:xfrm>
        </p:spPr>
        <p:txBody>
          <a:bodyPr/>
          <a:lstStyle/>
          <a:p>
            <a:r>
              <a:rPr lang="sr-Latn-CS" dirty="0" smtClean="0">
                <a:solidFill>
                  <a:srgbClr val="356897"/>
                </a:solidFill>
              </a:rPr>
              <a:t>Fazni napon i struja</a:t>
            </a:r>
            <a:endParaRPr lang="en-US" dirty="0" smtClean="0">
              <a:solidFill>
                <a:srgbClr val="356897"/>
              </a:solidFill>
            </a:endParaRPr>
          </a:p>
        </p:txBody>
      </p:sp>
      <p:grpSp>
        <p:nvGrpSpPr>
          <p:cNvPr id="26" name="Group 25"/>
          <p:cNvGrpSpPr/>
          <p:nvPr/>
        </p:nvGrpSpPr>
        <p:grpSpPr>
          <a:xfrm>
            <a:off x="609600" y="838200"/>
            <a:ext cx="7937500" cy="5638800"/>
            <a:chOff x="825500" y="609600"/>
            <a:chExt cx="7937500" cy="5638800"/>
          </a:xfrm>
        </p:grpSpPr>
        <p:pic>
          <p:nvPicPr>
            <p:cNvPr id="480257" name="Picture 1"/>
            <p:cNvPicPr>
              <a:picLocks noChangeAspect="1" noChangeArrowheads="1"/>
            </p:cNvPicPr>
            <p:nvPr/>
          </p:nvPicPr>
          <p:blipFill>
            <a:blip r:embed="rId3" cstate="print"/>
            <a:srcRect/>
            <a:stretch>
              <a:fillRect/>
            </a:stretch>
          </p:blipFill>
          <p:spPr bwMode="auto">
            <a:xfrm>
              <a:off x="1295400" y="1295400"/>
              <a:ext cx="6615112" cy="4905309"/>
            </a:xfrm>
            <a:prstGeom prst="rect">
              <a:avLst/>
            </a:prstGeom>
            <a:noFill/>
            <a:ln w="9525">
              <a:noFill/>
              <a:miter lim="800000"/>
              <a:headEnd/>
              <a:tailEnd/>
            </a:ln>
            <a:effectLst/>
          </p:spPr>
        </p:pic>
        <p:cxnSp>
          <p:nvCxnSpPr>
            <p:cNvPr id="7" name="Straight Arrow Connector 6"/>
            <p:cNvCxnSpPr/>
            <p:nvPr/>
          </p:nvCxnSpPr>
          <p:spPr>
            <a:xfrm>
              <a:off x="1219200" y="2463800"/>
              <a:ext cx="7086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143000" y="5168900"/>
              <a:ext cx="7086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794" y="2361406"/>
              <a:ext cx="27432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229394" y="5104606"/>
              <a:ext cx="22860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371600" y="1371600"/>
              <a:ext cx="3124200" cy="1588"/>
            </a:xfrm>
            <a:prstGeom prst="straightConnector1">
              <a:avLst/>
            </a:prstGeom>
            <a:ln w="6350">
              <a:prstDash val="dash"/>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371600" y="1905000"/>
              <a:ext cx="7086600" cy="1588"/>
            </a:xfrm>
            <a:prstGeom prst="straightConnector1">
              <a:avLst/>
            </a:prstGeom>
            <a:ln w="6350">
              <a:prstDash val="dash"/>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371600" y="3035300"/>
              <a:ext cx="7086600" cy="1588"/>
            </a:xfrm>
            <a:prstGeom prst="straightConnector1">
              <a:avLst/>
            </a:prstGeom>
            <a:ln w="6350">
              <a:prstDash val="dash"/>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371600" y="3606800"/>
              <a:ext cx="7086600" cy="1588"/>
            </a:xfrm>
            <a:prstGeom prst="straightConnector1">
              <a:avLst/>
            </a:prstGeom>
            <a:ln w="6350">
              <a:prstDash val="dash"/>
              <a:tailEnd type="none"/>
            </a:ln>
          </p:spPr>
          <p:style>
            <a:lnRef idx="1">
              <a:schemeClr val="accent1"/>
            </a:lnRef>
            <a:fillRef idx="0">
              <a:schemeClr val="accent1"/>
            </a:fillRef>
            <a:effectRef idx="0">
              <a:schemeClr val="accent1"/>
            </a:effectRef>
            <a:fontRef idx="minor">
              <a:schemeClr val="tx1"/>
            </a:fontRef>
          </p:style>
        </p:cxnSp>
        <p:sp>
          <p:nvSpPr>
            <p:cNvPr id="18" name="TextBox 4"/>
            <p:cNvSpPr txBox="1">
              <a:spLocks noChangeArrowheads="1"/>
            </p:cNvSpPr>
            <p:nvPr/>
          </p:nvSpPr>
          <p:spPr bwMode="auto">
            <a:xfrm>
              <a:off x="914400" y="609600"/>
              <a:ext cx="990600" cy="430887"/>
            </a:xfrm>
            <a:prstGeom prst="rect">
              <a:avLst/>
            </a:prstGeom>
            <a:noFill/>
            <a:ln w="9525">
              <a:noFill/>
              <a:miter lim="800000"/>
              <a:headEnd/>
              <a:tailEnd/>
            </a:ln>
          </p:spPr>
          <p:txBody>
            <a:bodyPr wrap="square">
              <a:spAutoFit/>
            </a:bodyPr>
            <a:lstStyle/>
            <a:p>
              <a:r>
                <a:rPr lang="sr-Latn-CS" sz="2200" b="1" i="1" dirty="0" smtClean="0">
                  <a:latin typeface="Times New Roman" pitchFamily="18" charset="0"/>
                  <a:cs typeface="Times New Roman" pitchFamily="18" charset="0"/>
                </a:rPr>
                <a:t>u</a:t>
              </a:r>
              <a:r>
                <a:rPr lang="sr-Latn-CS" sz="2200" b="1" i="1" baseline="-25000" dirty="0" smtClean="0">
                  <a:latin typeface="Times New Roman" pitchFamily="18" charset="0"/>
                  <a:cs typeface="Times New Roman" pitchFamily="18" charset="0"/>
                </a:rPr>
                <a:t>a</a:t>
              </a:r>
              <a:r>
                <a:rPr lang="sr-Latn-CS" sz="2200" b="1" dirty="0" smtClean="0">
                  <a:latin typeface="Times New Roman" pitchFamily="18" charset="0"/>
                  <a:cs typeface="Times New Roman" pitchFamily="18" charset="0"/>
                </a:rPr>
                <a:t>/</a:t>
              </a:r>
              <a:r>
                <a:rPr lang="sr-Latn-CS" sz="2200" b="1" i="1" dirty="0" smtClean="0">
                  <a:latin typeface="Times New Roman" pitchFamily="18" charset="0"/>
                  <a:cs typeface="Times New Roman" pitchFamily="18" charset="0"/>
                </a:rPr>
                <a:t>U</a:t>
              </a:r>
              <a:r>
                <a:rPr lang="sr-Latn-CS" sz="2200" b="1" i="1" baseline="-25000" dirty="0" smtClean="0">
                  <a:latin typeface="Times New Roman" pitchFamily="18" charset="0"/>
                  <a:cs typeface="Times New Roman" pitchFamily="18" charset="0"/>
                </a:rPr>
                <a:t>dc</a:t>
              </a:r>
              <a:endParaRPr lang="en-US" sz="2200" b="1" i="1" baseline="-25000" dirty="0">
                <a:latin typeface="Times New Roman" pitchFamily="18" charset="0"/>
                <a:cs typeface="Times New Roman" pitchFamily="18" charset="0"/>
              </a:endParaRPr>
            </a:p>
          </p:txBody>
        </p:sp>
        <p:sp>
          <p:nvSpPr>
            <p:cNvPr id="19" name="TextBox 4"/>
            <p:cNvSpPr txBox="1">
              <a:spLocks noChangeArrowheads="1"/>
            </p:cNvSpPr>
            <p:nvPr/>
          </p:nvSpPr>
          <p:spPr bwMode="auto">
            <a:xfrm>
              <a:off x="8186738" y="2438400"/>
              <a:ext cx="576262" cy="400050"/>
            </a:xfrm>
            <a:prstGeom prst="rect">
              <a:avLst/>
            </a:prstGeom>
            <a:noFill/>
            <a:ln w="9525">
              <a:noFill/>
              <a:miter lim="800000"/>
              <a:headEnd/>
              <a:tailEnd/>
            </a:ln>
          </p:spPr>
          <p:txBody>
            <a:bodyPr>
              <a:spAutoFit/>
            </a:bodyPr>
            <a:lstStyle/>
            <a:p>
              <a:r>
                <a:rPr lang="sr-Latn-CS" sz="2000" b="1" i="1" dirty="0" smtClean="0">
                  <a:latin typeface="Times New Roman" pitchFamily="18" charset="0"/>
                  <a:cs typeface="Times New Roman" pitchFamily="18" charset="0"/>
                </a:rPr>
                <a:t>t</a:t>
              </a:r>
              <a:endParaRPr lang="en-US" sz="2000" b="1" i="1" baseline="-25000" dirty="0">
                <a:latin typeface="Times New Roman" pitchFamily="18" charset="0"/>
                <a:cs typeface="Times New Roman" pitchFamily="18" charset="0"/>
              </a:endParaRPr>
            </a:p>
          </p:txBody>
        </p:sp>
        <p:sp>
          <p:nvSpPr>
            <p:cNvPr id="20" name="TextBox 4"/>
            <p:cNvSpPr txBox="1">
              <a:spLocks noChangeArrowheads="1"/>
            </p:cNvSpPr>
            <p:nvPr/>
          </p:nvSpPr>
          <p:spPr bwMode="auto">
            <a:xfrm>
              <a:off x="947738" y="3733800"/>
              <a:ext cx="576262" cy="430887"/>
            </a:xfrm>
            <a:prstGeom prst="rect">
              <a:avLst/>
            </a:prstGeom>
            <a:noFill/>
            <a:ln w="9525">
              <a:noFill/>
              <a:miter lim="800000"/>
              <a:headEnd/>
              <a:tailEnd/>
            </a:ln>
          </p:spPr>
          <p:txBody>
            <a:bodyPr>
              <a:spAutoFit/>
            </a:bodyPr>
            <a:lstStyle/>
            <a:p>
              <a:r>
                <a:rPr lang="sr-Latn-CS" sz="2200" b="1" i="1" dirty="0" smtClean="0">
                  <a:latin typeface="Times New Roman" pitchFamily="18" charset="0"/>
                  <a:cs typeface="Times New Roman" pitchFamily="18" charset="0"/>
                </a:rPr>
                <a:t>I</a:t>
              </a:r>
              <a:r>
                <a:rPr lang="sr-Latn-CS" sz="2200" b="1" i="1" baseline="-25000" dirty="0" smtClean="0">
                  <a:latin typeface="Times New Roman" pitchFamily="18" charset="0"/>
                  <a:cs typeface="Times New Roman" pitchFamily="18" charset="0"/>
                </a:rPr>
                <a:t>a</a:t>
              </a:r>
              <a:endParaRPr lang="en-US" sz="2200" b="1" i="1" baseline="-25000" dirty="0">
                <a:latin typeface="Times New Roman" pitchFamily="18" charset="0"/>
                <a:cs typeface="Times New Roman" pitchFamily="18" charset="0"/>
              </a:endParaRPr>
            </a:p>
          </p:txBody>
        </p:sp>
        <p:sp>
          <p:nvSpPr>
            <p:cNvPr id="21" name="TextBox 4"/>
            <p:cNvSpPr txBox="1">
              <a:spLocks noChangeArrowheads="1"/>
            </p:cNvSpPr>
            <p:nvPr/>
          </p:nvSpPr>
          <p:spPr bwMode="auto">
            <a:xfrm>
              <a:off x="8077200" y="5181600"/>
              <a:ext cx="576262" cy="400050"/>
            </a:xfrm>
            <a:prstGeom prst="rect">
              <a:avLst/>
            </a:prstGeom>
            <a:noFill/>
            <a:ln w="9525">
              <a:noFill/>
              <a:miter lim="800000"/>
              <a:headEnd/>
              <a:tailEnd/>
            </a:ln>
          </p:spPr>
          <p:txBody>
            <a:bodyPr>
              <a:spAutoFit/>
            </a:bodyPr>
            <a:lstStyle/>
            <a:p>
              <a:r>
                <a:rPr lang="sr-Latn-CS" sz="2000" b="1" i="1" dirty="0" smtClean="0">
                  <a:latin typeface="Times New Roman" pitchFamily="18" charset="0"/>
                  <a:cs typeface="Times New Roman" pitchFamily="18" charset="0"/>
                </a:rPr>
                <a:t>t</a:t>
              </a:r>
              <a:endParaRPr lang="en-US" sz="2000" b="1" i="1" baseline="-25000" dirty="0">
                <a:latin typeface="Times New Roman" pitchFamily="18" charset="0"/>
                <a:cs typeface="Times New Roman" pitchFamily="18" charset="0"/>
              </a:endParaRPr>
            </a:p>
          </p:txBody>
        </p:sp>
        <p:sp>
          <p:nvSpPr>
            <p:cNvPr id="22" name="TextBox 4"/>
            <p:cNvSpPr txBox="1">
              <a:spLocks noChangeArrowheads="1"/>
            </p:cNvSpPr>
            <p:nvPr/>
          </p:nvSpPr>
          <p:spPr bwMode="auto">
            <a:xfrm>
              <a:off x="889000" y="1181100"/>
              <a:ext cx="576262" cy="369332"/>
            </a:xfrm>
            <a:prstGeom prst="rect">
              <a:avLst/>
            </a:prstGeom>
            <a:noFill/>
            <a:ln w="9525">
              <a:noFill/>
              <a:miter lim="800000"/>
              <a:headEnd/>
              <a:tailEnd/>
            </a:ln>
          </p:spPr>
          <p:txBody>
            <a:bodyPr>
              <a:spAutoFit/>
            </a:bodyPr>
            <a:lstStyle/>
            <a:p>
              <a:r>
                <a:rPr lang="sr-Latn-CS" dirty="0" smtClean="0">
                  <a:latin typeface="Arial" pitchFamily="34" charset="0"/>
                  <a:cs typeface="Arial" pitchFamily="34" charset="0"/>
                </a:rPr>
                <a:t>2/3</a:t>
              </a:r>
              <a:endParaRPr lang="en-US" dirty="0">
                <a:latin typeface="Arial" pitchFamily="34" charset="0"/>
                <a:cs typeface="Arial" pitchFamily="34" charset="0"/>
              </a:endParaRPr>
            </a:p>
          </p:txBody>
        </p:sp>
        <p:sp>
          <p:nvSpPr>
            <p:cNvPr id="23" name="TextBox 4"/>
            <p:cNvSpPr txBox="1">
              <a:spLocks noChangeArrowheads="1"/>
            </p:cNvSpPr>
            <p:nvPr/>
          </p:nvSpPr>
          <p:spPr bwMode="auto">
            <a:xfrm>
              <a:off x="914400" y="1727200"/>
              <a:ext cx="576262" cy="369332"/>
            </a:xfrm>
            <a:prstGeom prst="rect">
              <a:avLst/>
            </a:prstGeom>
            <a:noFill/>
            <a:ln w="9525">
              <a:noFill/>
              <a:miter lim="800000"/>
              <a:headEnd/>
              <a:tailEnd/>
            </a:ln>
          </p:spPr>
          <p:txBody>
            <a:bodyPr>
              <a:spAutoFit/>
            </a:bodyPr>
            <a:lstStyle/>
            <a:p>
              <a:r>
                <a:rPr lang="sr-Latn-CS" dirty="0" smtClean="0">
                  <a:latin typeface="Arial" pitchFamily="34" charset="0"/>
                  <a:cs typeface="Arial" pitchFamily="34" charset="0"/>
                </a:rPr>
                <a:t>1/3</a:t>
              </a:r>
              <a:endParaRPr lang="en-US" dirty="0">
                <a:latin typeface="Arial" pitchFamily="34" charset="0"/>
                <a:cs typeface="Arial" pitchFamily="34" charset="0"/>
              </a:endParaRPr>
            </a:p>
          </p:txBody>
        </p:sp>
        <p:sp>
          <p:nvSpPr>
            <p:cNvPr id="24" name="TextBox 4"/>
            <p:cNvSpPr txBox="1">
              <a:spLocks noChangeArrowheads="1"/>
            </p:cNvSpPr>
            <p:nvPr/>
          </p:nvSpPr>
          <p:spPr bwMode="auto">
            <a:xfrm>
              <a:off x="825500" y="2832100"/>
              <a:ext cx="762000" cy="369332"/>
            </a:xfrm>
            <a:prstGeom prst="rect">
              <a:avLst/>
            </a:prstGeom>
            <a:noFill/>
            <a:ln w="9525">
              <a:noFill/>
              <a:miter lim="800000"/>
              <a:headEnd/>
              <a:tailEnd/>
            </a:ln>
          </p:spPr>
          <p:txBody>
            <a:bodyPr wrap="square">
              <a:spAutoFit/>
            </a:bodyPr>
            <a:lstStyle/>
            <a:p>
              <a:r>
                <a:rPr lang="sr-Latn-CS" dirty="0" smtClean="0">
                  <a:latin typeface="Arial" pitchFamily="34" charset="0"/>
                  <a:cs typeface="Arial" pitchFamily="34" charset="0"/>
                </a:rPr>
                <a:t>-1/3</a:t>
              </a:r>
              <a:endParaRPr lang="en-US" dirty="0">
                <a:latin typeface="Arial" pitchFamily="34" charset="0"/>
                <a:cs typeface="Arial" pitchFamily="34" charset="0"/>
              </a:endParaRPr>
            </a:p>
          </p:txBody>
        </p:sp>
        <p:sp>
          <p:nvSpPr>
            <p:cNvPr id="25" name="TextBox 4"/>
            <p:cNvSpPr txBox="1">
              <a:spLocks noChangeArrowheads="1"/>
            </p:cNvSpPr>
            <p:nvPr/>
          </p:nvSpPr>
          <p:spPr bwMode="auto">
            <a:xfrm>
              <a:off x="825500" y="3415268"/>
              <a:ext cx="762000" cy="369332"/>
            </a:xfrm>
            <a:prstGeom prst="rect">
              <a:avLst/>
            </a:prstGeom>
            <a:noFill/>
            <a:ln w="9525">
              <a:noFill/>
              <a:miter lim="800000"/>
              <a:headEnd/>
              <a:tailEnd/>
            </a:ln>
          </p:spPr>
          <p:txBody>
            <a:bodyPr wrap="square">
              <a:spAutoFit/>
            </a:bodyPr>
            <a:lstStyle/>
            <a:p>
              <a:r>
                <a:rPr lang="sr-Latn-CS" dirty="0" smtClean="0">
                  <a:latin typeface="Arial" pitchFamily="34" charset="0"/>
                  <a:cs typeface="Arial" pitchFamily="34" charset="0"/>
                </a:rPr>
                <a:t>-2/3</a:t>
              </a:r>
              <a:endParaRPr lang="en-US"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023" name="Picture 7"/>
          <p:cNvPicPr>
            <a:picLocks noChangeAspect="1" noChangeArrowheads="1"/>
          </p:cNvPicPr>
          <p:nvPr/>
        </p:nvPicPr>
        <p:blipFill>
          <a:blip r:embed="rId3" cstate="print"/>
          <a:srcRect/>
          <a:stretch>
            <a:fillRect/>
          </a:stretch>
        </p:blipFill>
        <p:spPr bwMode="auto">
          <a:xfrm>
            <a:off x="7368540" y="4560570"/>
            <a:ext cx="925830" cy="438150"/>
          </a:xfrm>
          <a:prstGeom prst="rect">
            <a:avLst/>
          </a:prstGeom>
          <a:noFill/>
          <a:ln w="9525">
            <a:noFill/>
            <a:miter lim="800000"/>
            <a:headEnd/>
            <a:tailEnd/>
          </a:ln>
          <a:effectLst/>
        </p:spPr>
      </p:pic>
      <p:pic>
        <p:nvPicPr>
          <p:cNvPr id="470021" name="Picture 5"/>
          <p:cNvPicPr>
            <a:picLocks noChangeAspect="1" noChangeArrowheads="1"/>
          </p:cNvPicPr>
          <p:nvPr/>
        </p:nvPicPr>
        <p:blipFill>
          <a:blip r:embed="rId4" cstate="print"/>
          <a:srcRect/>
          <a:stretch>
            <a:fillRect/>
          </a:stretch>
        </p:blipFill>
        <p:spPr bwMode="auto">
          <a:xfrm>
            <a:off x="1905000" y="3629025"/>
            <a:ext cx="5562600" cy="1323975"/>
          </a:xfrm>
          <a:prstGeom prst="rect">
            <a:avLst/>
          </a:prstGeom>
          <a:noFill/>
          <a:ln w="9525">
            <a:noFill/>
            <a:miter lim="800000"/>
            <a:headEnd/>
            <a:tailEnd/>
          </a:ln>
          <a:effectLst/>
        </p:spPr>
      </p:pic>
      <p:sp>
        <p:nvSpPr>
          <p:cNvPr id="45058" name="Slide Number Placeholder 4"/>
          <p:cNvSpPr>
            <a:spLocks noGrp="1"/>
          </p:cNvSpPr>
          <p:nvPr>
            <p:ph type="sldNum" sz="quarter" idx="12"/>
          </p:nvPr>
        </p:nvSpPr>
        <p:spPr>
          <a:noFill/>
        </p:spPr>
        <p:txBody>
          <a:bodyPr/>
          <a:lstStyle/>
          <a:p>
            <a:fld id="{BBCABF1F-6AF6-4467-893E-875644D605B3}" type="slidenum">
              <a:rPr lang="en-US" smtClean="0"/>
              <a:pPr/>
              <a:t>55</a:t>
            </a:fld>
            <a:endParaRPr lang="en-US" dirty="0" smtClean="0"/>
          </a:p>
        </p:txBody>
      </p:sp>
      <p:grpSp>
        <p:nvGrpSpPr>
          <p:cNvPr id="2" name="Group 3"/>
          <p:cNvGrpSpPr>
            <a:grpSpLocks/>
          </p:cNvGrpSpPr>
          <p:nvPr/>
        </p:nvGrpSpPr>
        <p:grpSpPr bwMode="auto">
          <a:xfrm>
            <a:off x="894841" y="1143000"/>
            <a:ext cx="7409444" cy="4918900"/>
            <a:chOff x="910" y="1104"/>
            <a:chExt cx="3504" cy="2249"/>
          </a:xfrm>
        </p:grpSpPr>
        <p:sp>
          <p:nvSpPr>
            <p:cNvPr id="45061" name="Rectangle 4"/>
            <p:cNvSpPr>
              <a:spLocks noChangeArrowheads="1"/>
            </p:cNvSpPr>
            <p:nvPr/>
          </p:nvSpPr>
          <p:spPr bwMode="auto">
            <a:xfrm>
              <a:off x="1385" y="1104"/>
              <a:ext cx="3023" cy="2249"/>
            </a:xfrm>
            <a:prstGeom prst="rect">
              <a:avLst/>
            </a:prstGeom>
            <a:noFill/>
            <a:ln w="12700">
              <a:solidFill>
                <a:srgbClr val="CBCBCB"/>
              </a:solidFill>
              <a:miter lim="800000"/>
              <a:headEnd/>
              <a:tailEnd/>
            </a:ln>
          </p:spPr>
          <p:txBody>
            <a:bodyPr wrap="none" anchor="ctr"/>
            <a:lstStyle/>
            <a:p>
              <a:endParaRPr lang="en-US"/>
            </a:p>
          </p:txBody>
        </p:sp>
        <p:sp>
          <p:nvSpPr>
            <p:cNvPr id="45062" name="Line 5"/>
            <p:cNvSpPr>
              <a:spLocks noChangeShapeType="1"/>
            </p:cNvSpPr>
            <p:nvPr/>
          </p:nvSpPr>
          <p:spPr bwMode="auto">
            <a:xfrm>
              <a:off x="1991" y="1104"/>
              <a:ext cx="0" cy="2249"/>
            </a:xfrm>
            <a:prstGeom prst="line">
              <a:avLst/>
            </a:prstGeom>
            <a:noFill/>
            <a:ln w="12700">
              <a:solidFill>
                <a:srgbClr val="CBCBCB"/>
              </a:solidFill>
              <a:round/>
              <a:headEnd/>
              <a:tailEnd/>
            </a:ln>
          </p:spPr>
          <p:txBody>
            <a:bodyPr wrap="none" anchor="ctr"/>
            <a:lstStyle/>
            <a:p>
              <a:endParaRPr lang="en-US"/>
            </a:p>
          </p:txBody>
        </p:sp>
        <p:sp>
          <p:nvSpPr>
            <p:cNvPr id="45063" name="Line 6"/>
            <p:cNvSpPr>
              <a:spLocks noChangeShapeType="1"/>
            </p:cNvSpPr>
            <p:nvPr/>
          </p:nvSpPr>
          <p:spPr bwMode="auto">
            <a:xfrm>
              <a:off x="1686" y="1104"/>
              <a:ext cx="0" cy="2249"/>
            </a:xfrm>
            <a:prstGeom prst="line">
              <a:avLst/>
            </a:prstGeom>
            <a:noFill/>
            <a:ln w="12700">
              <a:solidFill>
                <a:srgbClr val="CBCBCB"/>
              </a:solidFill>
              <a:round/>
              <a:headEnd/>
              <a:tailEnd/>
            </a:ln>
          </p:spPr>
          <p:txBody>
            <a:bodyPr wrap="none" anchor="ctr"/>
            <a:lstStyle/>
            <a:p>
              <a:endParaRPr lang="en-US"/>
            </a:p>
          </p:txBody>
        </p:sp>
        <p:sp>
          <p:nvSpPr>
            <p:cNvPr id="45064" name="Line 7"/>
            <p:cNvSpPr>
              <a:spLocks noChangeShapeType="1"/>
            </p:cNvSpPr>
            <p:nvPr/>
          </p:nvSpPr>
          <p:spPr bwMode="auto">
            <a:xfrm>
              <a:off x="3192" y="1104"/>
              <a:ext cx="0" cy="2249"/>
            </a:xfrm>
            <a:prstGeom prst="line">
              <a:avLst/>
            </a:prstGeom>
            <a:noFill/>
            <a:ln w="12700">
              <a:solidFill>
                <a:srgbClr val="CBCBCB"/>
              </a:solidFill>
              <a:round/>
              <a:headEnd/>
              <a:tailEnd/>
            </a:ln>
          </p:spPr>
          <p:txBody>
            <a:bodyPr wrap="none" anchor="ctr"/>
            <a:lstStyle/>
            <a:p>
              <a:endParaRPr lang="en-US"/>
            </a:p>
          </p:txBody>
        </p:sp>
        <p:sp>
          <p:nvSpPr>
            <p:cNvPr id="45065" name="Line 8"/>
            <p:cNvSpPr>
              <a:spLocks noChangeShapeType="1"/>
            </p:cNvSpPr>
            <p:nvPr/>
          </p:nvSpPr>
          <p:spPr bwMode="auto">
            <a:xfrm>
              <a:off x="3487" y="1104"/>
              <a:ext cx="0" cy="2249"/>
            </a:xfrm>
            <a:prstGeom prst="line">
              <a:avLst/>
            </a:prstGeom>
            <a:noFill/>
            <a:ln w="12700">
              <a:solidFill>
                <a:srgbClr val="CBCBCB"/>
              </a:solidFill>
              <a:round/>
              <a:headEnd/>
              <a:tailEnd/>
            </a:ln>
          </p:spPr>
          <p:txBody>
            <a:bodyPr wrap="none" anchor="ctr"/>
            <a:lstStyle/>
            <a:p>
              <a:endParaRPr lang="en-US"/>
            </a:p>
          </p:txBody>
        </p:sp>
        <p:sp>
          <p:nvSpPr>
            <p:cNvPr id="45066" name="Line 9"/>
            <p:cNvSpPr>
              <a:spLocks noChangeShapeType="1"/>
            </p:cNvSpPr>
            <p:nvPr/>
          </p:nvSpPr>
          <p:spPr bwMode="auto">
            <a:xfrm>
              <a:off x="1391" y="1381"/>
              <a:ext cx="3023" cy="0"/>
            </a:xfrm>
            <a:prstGeom prst="line">
              <a:avLst/>
            </a:prstGeom>
            <a:noFill/>
            <a:ln w="12700">
              <a:solidFill>
                <a:srgbClr val="CBCBCB"/>
              </a:solidFill>
              <a:round/>
              <a:headEnd/>
              <a:tailEnd/>
            </a:ln>
          </p:spPr>
          <p:txBody>
            <a:bodyPr wrap="none" anchor="ctr"/>
            <a:lstStyle/>
            <a:p>
              <a:endParaRPr lang="en-US"/>
            </a:p>
          </p:txBody>
        </p:sp>
        <p:sp>
          <p:nvSpPr>
            <p:cNvPr id="45067" name="Line 10"/>
            <p:cNvSpPr>
              <a:spLocks noChangeShapeType="1"/>
            </p:cNvSpPr>
            <p:nvPr/>
          </p:nvSpPr>
          <p:spPr bwMode="auto">
            <a:xfrm>
              <a:off x="1391" y="1667"/>
              <a:ext cx="3023" cy="0"/>
            </a:xfrm>
            <a:prstGeom prst="line">
              <a:avLst/>
            </a:prstGeom>
            <a:noFill/>
            <a:ln w="12700">
              <a:solidFill>
                <a:srgbClr val="CBCBCB"/>
              </a:solidFill>
              <a:round/>
              <a:headEnd/>
              <a:tailEnd/>
            </a:ln>
          </p:spPr>
          <p:txBody>
            <a:bodyPr wrap="none" anchor="ctr"/>
            <a:lstStyle/>
            <a:p>
              <a:endParaRPr lang="en-US"/>
            </a:p>
          </p:txBody>
        </p:sp>
        <p:sp>
          <p:nvSpPr>
            <p:cNvPr id="45068" name="Line 11"/>
            <p:cNvSpPr>
              <a:spLocks noChangeShapeType="1"/>
            </p:cNvSpPr>
            <p:nvPr/>
          </p:nvSpPr>
          <p:spPr bwMode="auto">
            <a:xfrm>
              <a:off x="1391" y="1944"/>
              <a:ext cx="3023" cy="0"/>
            </a:xfrm>
            <a:prstGeom prst="line">
              <a:avLst/>
            </a:prstGeom>
            <a:noFill/>
            <a:ln w="12700">
              <a:solidFill>
                <a:srgbClr val="CBCBCB"/>
              </a:solidFill>
              <a:round/>
              <a:headEnd/>
              <a:tailEnd/>
            </a:ln>
          </p:spPr>
          <p:txBody>
            <a:bodyPr wrap="none" anchor="ctr"/>
            <a:lstStyle/>
            <a:p>
              <a:endParaRPr lang="en-US"/>
            </a:p>
          </p:txBody>
        </p:sp>
        <p:sp>
          <p:nvSpPr>
            <p:cNvPr id="45069" name="Line 12"/>
            <p:cNvSpPr>
              <a:spLocks noChangeShapeType="1"/>
            </p:cNvSpPr>
            <p:nvPr/>
          </p:nvSpPr>
          <p:spPr bwMode="auto">
            <a:xfrm>
              <a:off x="1391" y="2790"/>
              <a:ext cx="3023" cy="0"/>
            </a:xfrm>
            <a:prstGeom prst="line">
              <a:avLst/>
            </a:prstGeom>
            <a:noFill/>
            <a:ln w="12700">
              <a:solidFill>
                <a:srgbClr val="CBCBCB"/>
              </a:solidFill>
              <a:round/>
              <a:headEnd/>
              <a:tailEnd/>
            </a:ln>
          </p:spPr>
          <p:txBody>
            <a:bodyPr wrap="none" anchor="ctr"/>
            <a:lstStyle/>
            <a:p>
              <a:endParaRPr lang="en-US"/>
            </a:p>
          </p:txBody>
        </p:sp>
        <p:sp>
          <p:nvSpPr>
            <p:cNvPr id="45070" name="Line 13"/>
            <p:cNvSpPr>
              <a:spLocks noChangeShapeType="1"/>
            </p:cNvSpPr>
            <p:nvPr/>
          </p:nvSpPr>
          <p:spPr bwMode="auto">
            <a:xfrm>
              <a:off x="1391" y="3071"/>
              <a:ext cx="3023" cy="0"/>
            </a:xfrm>
            <a:prstGeom prst="line">
              <a:avLst/>
            </a:prstGeom>
            <a:noFill/>
            <a:ln w="12700">
              <a:solidFill>
                <a:srgbClr val="CBCBCB"/>
              </a:solidFill>
              <a:round/>
              <a:headEnd/>
              <a:tailEnd/>
            </a:ln>
          </p:spPr>
          <p:txBody>
            <a:bodyPr wrap="none" anchor="ctr"/>
            <a:lstStyle/>
            <a:p>
              <a:endParaRPr lang="en-US"/>
            </a:p>
          </p:txBody>
        </p:sp>
        <p:sp>
          <p:nvSpPr>
            <p:cNvPr id="45071" name="Line 14"/>
            <p:cNvSpPr>
              <a:spLocks noChangeShapeType="1"/>
            </p:cNvSpPr>
            <p:nvPr/>
          </p:nvSpPr>
          <p:spPr bwMode="auto">
            <a:xfrm>
              <a:off x="1189" y="1893"/>
              <a:ext cx="155" cy="0"/>
            </a:xfrm>
            <a:prstGeom prst="line">
              <a:avLst/>
            </a:prstGeom>
            <a:noFill/>
            <a:ln w="12700">
              <a:solidFill>
                <a:schemeClr val="accent1"/>
              </a:solidFill>
              <a:round/>
              <a:headEnd/>
              <a:tailEnd type="triangle" w="med" len="med"/>
            </a:ln>
          </p:spPr>
          <p:txBody>
            <a:bodyPr wrap="none" anchor="ctr"/>
            <a:lstStyle/>
            <a:p>
              <a:endParaRPr lang="en-US"/>
            </a:p>
          </p:txBody>
        </p:sp>
        <p:sp>
          <p:nvSpPr>
            <p:cNvPr id="45073" name="Line 16"/>
            <p:cNvSpPr>
              <a:spLocks noChangeShapeType="1"/>
            </p:cNvSpPr>
            <p:nvPr/>
          </p:nvSpPr>
          <p:spPr bwMode="auto">
            <a:xfrm>
              <a:off x="1197" y="2513"/>
              <a:ext cx="155" cy="0"/>
            </a:xfrm>
            <a:prstGeom prst="line">
              <a:avLst/>
            </a:prstGeom>
            <a:noFill/>
            <a:ln w="12700">
              <a:solidFill>
                <a:schemeClr val="bg2"/>
              </a:solidFill>
              <a:round/>
              <a:headEnd/>
              <a:tailEnd type="triangle" w="med" len="med"/>
            </a:ln>
          </p:spPr>
          <p:txBody>
            <a:bodyPr wrap="none" anchor="ctr"/>
            <a:lstStyle/>
            <a:p>
              <a:endParaRPr lang="en-US"/>
            </a:p>
          </p:txBody>
        </p:sp>
        <p:sp>
          <p:nvSpPr>
            <p:cNvPr id="45074" name="Rectangle 17"/>
            <p:cNvSpPr>
              <a:spLocks noChangeArrowheads="1"/>
            </p:cNvSpPr>
            <p:nvPr/>
          </p:nvSpPr>
          <p:spPr bwMode="auto">
            <a:xfrm>
              <a:off x="1016" y="2421"/>
              <a:ext cx="139" cy="152"/>
            </a:xfrm>
            <a:prstGeom prst="rect">
              <a:avLst/>
            </a:prstGeom>
            <a:noFill/>
            <a:ln w="12700">
              <a:noFill/>
              <a:miter lim="800000"/>
              <a:headEnd/>
              <a:tailEnd/>
            </a:ln>
          </p:spPr>
          <p:txBody>
            <a:bodyPr wrap="none" lIns="90488" tIns="44450" rIns="90488" bIns="44450">
              <a:spAutoFit/>
            </a:bodyPr>
            <a:lstStyle/>
            <a:p>
              <a:r>
                <a:rPr lang="en-US" sz="1600" b="1">
                  <a:solidFill>
                    <a:schemeClr val="bg2"/>
                  </a:solidFill>
                </a:rPr>
                <a:t>3</a:t>
              </a:r>
            </a:p>
          </p:txBody>
        </p:sp>
        <p:sp>
          <p:nvSpPr>
            <p:cNvPr id="45075" name="Line 18"/>
            <p:cNvSpPr>
              <a:spLocks noChangeShapeType="1"/>
            </p:cNvSpPr>
            <p:nvPr/>
          </p:nvSpPr>
          <p:spPr bwMode="auto">
            <a:xfrm>
              <a:off x="3786" y="1104"/>
              <a:ext cx="0" cy="2249"/>
            </a:xfrm>
            <a:prstGeom prst="line">
              <a:avLst/>
            </a:prstGeom>
            <a:noFill/>
            <a:ln w="12700">
              <a:solidFill>
                <a:srgbClr val="CBCBCB"/>
              </a:solidFill>
              <a:round/>
              <a:headEnd/>
              <a:tailEnd/>
            </a:ln>
          </p:spPr>
          <p:txBody>
            <a:bodyPr wrap="none" anchor="ctr"/>
            <a:lstStyle/>
            <a:p>
              <a:endParaRPr lang="en-US"/>
            </a:p>
          </p:txBody>
        </p:sp>
        <p:sp>
          <p:nvSpPr>
            <p:cNvPr id="45076" name="Line 19"/>
            <p:cNvSpPr>
              <a:spLocks noChangeShapeType="1"/>
            </p:cNvSpPr>
            <p:nvPr/>
          </p:nvSpPr>
          <p:spPr bwMode="auto">
            <a:xfrm>
              <a:off x="4085" y="1104"/>
              <a:ext cx="0" cy="2249"/>
            </a:xfrm>
            <a:prstGeom prst="line">
              <a:avLst/>
            </a:prstGeom>
            <a:noFill/>
            <a:ln w="12700">
              <a:solidFill>
                <a:srgbClr val="CBCBCB"/>
              </a:solidFill>
              <a:round/>
              <a:headEnd/>
              <a:tailEnd/>
            </a:ln>
          </p:spPr>
          <p:txBody>
            <a:bodyPr wrap="none" anchor="ctr"/>
            <a:lstStyle/>
            <a:p>
              <a:endParaRPr lang="en-US"/>
            </a:p>
          </p:txBody>
        </p:sp>
        <p:sp>
          <p:nvSpPr>
            <p:cNvPr id="45077" name="Line 20"/>
            <p:cNvSpPr>
              <a:spLocks noChangeShapeType="1"/>
            </p:cNvSpPr>
            <p:nvPr/>
          </p:nvSpPr>
          <p:spPr bwMode="auto">
            <a:xfrm>
              <a:off x="2884" y="1104"/>
              <a:ext cx="0" cy="2249"/>
            </a:xfrm>
            <a:prstGeom prst="line">
              <a:avLst/>
            </a:prstGeom>
            <a:noFill/>
            <a:ln w="12700">
              <a:solidFill>
                <a:srgbClr val="CBCBCB"/>
              </a:solidFill>
              <a:round/>
              <a:headEnd/>
              <a:tailEnd/>
            </a:ln>
          </p:spPr>
          <p:txBody>
            <a:bodyPr wrap="none" anchor="ctr"/>
            <a:lstStyle/>
            <a:p>
              <a:endParaRPr lang="en-US"/>
            </a:p>
          </p:txBody>
        </p:sp>
        <p:sp>
          <p:nvSpPr>
            <p:cNvPr id="45078" name="Line 21"/>
            <p:cNvSpPr>
              <a:spLocks noChangeShapeType="1"/>
            </p:cNvSpPr>
            <p:nvPr/>
          </p:nvSpPr>
          <p:spPr bwMode="auto">
            <a:xfrm>
              <a:off x="2579" y="1104"/>
              <a:ext cx="0" cy="2249"/>
            </a:xfrm>
            <a:prstGeom prst="line">
              <a:avLst/>
            </a:prstGeom>
            <a:noFill/>
            <a:ln w="12700">
              <a:solidFill>
                <a:srgbClr val="CBCBCB"/>
              </a:solidFill>
              <a:round/>
              <a:headEnd/>
              <a:tailEnd/>
            </a:ln>
          </p:spPr>
          <p:txBody>
            <a:bodyPr wrap="none" anchor="ctr"/>
            <a:lstStyle/>
            <a:p>
              <a:endParaRPr lang="en-US"/>
            </a:p>
          </p:txBody>
        </p:sp>
        <p:sp>
          <p:nvSpPr>
            <p:cNvPr id="45079" name="Line 22"/>
            <p:cNvSpPr>
              <a:spLocks noChangeShapeType="1"/>
            </p:cNvSpPr>
            <p:nvPr/>
          </p:nvSpPr>
          <p:spPr bwMode="auto">
            <a:xfrm>
              <a:off x="2274" y="1104"/>
              <a:ext cx="0" cy="2249"/>
            </a:xfrm>
            <a:prstGeom prst="line">
              <a:avLst/>
            </a:prstGeom>
            <a:noFill/>
            <a:ln w="12700">
              <a:solidFill>
                <a:srgbClr val="CBCBCB"/>
              </a:solidFill>
              <a:round/>
              <a:headEnd/>
              <a:tailEnd/>
            </a:ln>
          </p:spPr>
          <p:txBody>
            <a:bodyPr wrap="none" anchor="ctr"/>
            <a:lstStyle/>
            <a:p>
              <a:endParaRPr lang="en-US"/>
            </a:p>
          </p:txBody>
        </p:sp>
        <p:sp>
          <p:nvSpPr>
            <p:cNvPr id="45080" name="Line 23"/>
            <p:cNvSpPr>
              <a:spLocks noChangeShapeType="1"/>
            </p:cNvSpPr>
            <p:nvPr/>
          </p:nvSpPr>
          <p:spPr bwMode="auto">
            <a:xfrm>
              <a:off x="1391" y="2225"/>
              <a:ext cx="3023" cy="0"/>
            </a:xfrm>
            <a:prstGeom prst="line">
              <a:avLst/>
            </a:prstGeom>
            <a:noFill/>
            <a:ln w="12700">
              <a:solidFill>
                <a:srgbClr val="CBCBCB"/>
              </a:solidFill>
              <a:round/>
              <a:headEnd/>
              <a:tailEnd/>
            </a:ln>
          </p:spPr>
          <p:txBody>
            <a:bodyPr wrap="none" anchor="ctr"/>
            <a:lstStyle/>
            <a:p>
              <a:endParaRPr lang="en-US"/>
            </a:p>
          </p:txBody>
        </p:sp>
        <p:sp>
          <p:nvSpPr>
            <p:cNvPr id="45081" name="Line 24"/>
            <p:cNvSpPr>
              <a:spLocks noChangeShapeType="1"/>
            </p:cNvSpPr>
            <p:nvPr/>
          </p:nvSpPr>
          <p:spPr bwMode="auto">
            <a:xfrm>
              <a:off x="1391" y="2506"/>
              <a:ext cx="3023" cy="0"/>
            </a:xfrm>
            <a:prstGeom prst="line">
              <a:avLst/>
            </a:prstGeom>
            <a:noFill/>
            <a:ln w="12700">
              <a:solidFill>
                <a:srgbClr val="CBCBCB"/>
              </a:solidFill>
              <a:round/>
              <a:headEnd/>
              <a:tailEnd/>
            </a:ln>
          </p:spPr>
          <p:txBody>
            <a:bodyPr wrap="none" anchor="ctr"/>
            <a:lstStyle/>
            <a:p>
              <a:endParaRPr lang="en-US"/>
            </a:p>
          </p:txBody>
        </p:sp>
        <p:grpSp>
          <p:nvGrpSpPr>
            <p:cNvPr id="3" name="Group 25"/>
            <p:cNvGrpSpPr>
              <a:grpSpLocks/>
            </p:cNvGrpSpPr>
            <p:nvPr/>
          </p:nvGrpSpPr>
          <p:grpSpPr bwMode="auto">
            <a:xfrm>
              <a:off x="1395" y="1502"/>
              <a:ext cx="3006" cy="797"/>
              <a:chOff x="1298" y="1392"/>
              <a:chExt cx="3077" cy="869"/>
            </a:xfrm>
          </p:grpSpPr>
          <p:sp>
            <p:nvSpPr>
              <p:cNvPr id="45093" name="Freeform 26"/>
              <p:cNvSpPr>
                <a:spLocks/>
              </p:cNvSpPr>
              <p:nvPr/>
            </p:nvSpPr>
            <p:spPr bwMode="auto">
              <a:xfrm>
                <a:off x="1298" y="1400"/>
                <a:ext cx="1521" cy="859"/>
              </a:xfrm>
              <a:custGeom>
                <a:avLst/>
                <a:gdLst>
                  <a:gd name="T0" fmla="*/ 6 w 1521"/>
                  <a:gd name="T1" fmla="*/ 424 h 859"/>
                  <a:gd name="T2" fmla="*/ 28 w 1521"/>
                  <a:gd name="T3" fmla="*/ 852 h 859"/>
                  <a:gd name="T4" fmla="*/ 68 w 1521"/>
                  <a:gd name="T5" fmla="*/ 838 h 859"/>
                  <a:gd name="T6" fmla="*/ 96 w 1521"/>
                  <a:gd name="T7" fmla="*/ 826 h 859"/>
                  <a:gd name="T8" fmla="*/ 124 w 1521"/>
                  <a:gd name="T9" fmla="*/ 820 h 859"/>
                  <a:gd name="T10" fmla="*/ 154 w 1521"/>
                  <a:gd name="T11" fmla="*/ 828 h 859"/>
                  <a:gd name="T12" fmla="*/ 172 w 1521"/>
                  <a:gd name="T13" fmla="*/ 438 h 859"/>
                  <a:gd name="T14" fmla="*/ 188 w 1521"/>
                  <a:gd name="T15" fmla="*/ 846 h 859"/>
                  <a:gd name="T16" fmla="*/ 210 w 1521"/>
                  <a:gd name="T17" fmla="*/ 854 h 859"/>
                  <a:gd name="T18" fmla="*/ 240 w 1521"/>
                  <a:gd name="T19" fmla="*/ 834 h 859"/>
                  <a:gd name="T20" fmla="*/ 276 w 1521"/>
                  <a:gd name="T21" fmla="*/ 830 h 859"/>
                  <a:gd name="T22" fmla="*/ 292 w 1521"/>
                  <a:gd name="T23" fmla="*/ 828 h 859"/>
                  <a:gd name="T24" fmla="*/ 362 w 1521"/>
                  <a:gd name="T25" fmla="*/ 784 h 859"/>
                  <a:gd name="T26" fmla="*/ 380 w 1521"/>
                  <a:gd name="T27" fmla="*/ 842 h 859"/>
                  <a:gd name="T28" fmla="*/ 404 w 1521"/>
                  <a:gd name="T29" fmla="*/ 826 h 859"/>
                  <a:gd name="T30" fmla="*/ 436 w 1521"/>
                  <a:gd name="T31" fmla="*/ 836 h 859"/>
                  <a:gd name="T32" fmla="*/ 444 w 1521"/>
                  <a:gd name="T33" fmla="*/ 824 h 859"/>
                  <a:gd name="T34" fmla="*/ 468 w 1521"/>
                  <a:gd name="T35" fmla="*/ 824 h 859"/>
                  <a:gd name="T36" fmla="*/ 494 w 1521"/>
                  <a:gd name="T37" fmla="*/ 842 h 859"/>
                  <a:gd name="T38" fmla="*/ 518 w 1521"/>
                  <a:gd name="T39" fmla="*/ 446 h 859"/>
                  <a:gd name="T40" fmla="*/ 544 w 1521"/>
                  <a:gd name="T41" fmla="*/ 848 h 859"/>
                  <a:gd name="T42" fmla="*/ 560 w 1521"/>
                  <a:gd name="T43" fmla="*/ 816 h 859"/>
                  <a:gd name="T44" fmla="*/ 608 w 1521"/>
                  <a:gd name="T45" fmla="*/ 440 h 859"/>
                  <a:gd name="T46" fmla="*/ 624 w 1521"/>
                  <a:gd name="T47" fmla="*/ 838 h 859"/>
                  <a:gd name="T48" fmla="*/ 654 w 1521"/>
                  <a:gd name="T49" fmla="*/ 822 h 859"/>
                  <a:gd name="T50" fmla="*/ 684 w 1521"/>
                  <a:gd name="T51" fmla="*/ 436 h 859"/>
                  <a:gd name="T52" fmla="*/ 728 w 1521"/>
                  <a:gd name="T53" fmla="*/ 428 h 859"/>
                  <a:gd name="T54" fmla="*/ 748 w 1521"/>
                  <a:gd name="T55" fmla="*/ 412 h 859"/>
                  <a:gd name="T56" fmla="*/ 770 w 1521"/>
                  <a:gd name="T57" fmla="*/ 830 h 859"/>
                  <a:gd name="T58" fmla="*/ 802 w 1521"/>
                  <a:gd name="T59" fmla="*/ 436 h 859"/>
                  <a:gd name="T60" fmla="*/ 842 w 1521"/>
                  <a:gd name="T61" fmla="*/ 406 h 859"/>
                  <a:gd name="T62" fmla="*/ 868 w 1521"/>
                  <a:gd name="T63" fmla="*/ 430 h 859"/>
                  <a:gd name="T64" fmla="*/ 892 w 1521"/>
                  <a:gd name="T65" fmla="*/ 412 h 859"/>
                  <a:gd name="T66" fmla="*/ 922 w 1521"/>
                  <a:gd name="T67" fmla="*/ 428 h 859"/>
                  <a:gd name="T68" fmla="*/ 952 w 1521"/>
                  <a:gd name="T69" fmla="*/ 422 h 859"/>
                  <a:gd name="T70" fmla="*/ 986 w 1521"/>
                  <a:gd name="T71" fmla="*/ 416 h 859"/>
                  <a:gd name="T72" fmla="*/ 1016 w 1521"/>
                  <a:gd name="T73" fmla="*/ 6 h 859"/>
                  <a:gd name="T74" fmla="*/ 1046 w 1521"/>
                  <a:gd name="T75" fmla="*/ 410 h 859"/>
                  <a:gd name="T76" fmla="*/ 1078 w 1521"/>
                  <a:gd name="T77" fmla="*/ 26 h 859"/>
                  <a:gd name="T78" fmla="*/ 1110 w 1521"/>
                  <a:gd name="T79" fmla="*/ 428 h 859"/>
                  <a:gd name="T80" fmla="*/ 1134 w 1521"/>
                  <a:gd name="T81" fmla="*/ 422 h 859"/>
                  <a:gd name="T82" fmla="*/ 1152 w 1521"/>
                  <a:gd name="T83" fmla="*/ 2 h 859"/>
                  <a:gd name="T84" fmla="*/ 1182 w 1521"/>
                  <a:gd name="T85" fmla="*/ 30 h 859"/>
                  <a:gd name="T86" fmla="*/ 1200 w 1521"/>
                  <a:gd name="T87" fmla="*/ 418 h 859"/>
                  <a:gd name="T88" fmla="*/ 1232 w 1521"/>
                  <a:gd name="T89" fmla="*/ 16 h 859"/>
                  <a:gd name="T90" fmla="*/ 1256 w 1521"/>
                  <a:gd name="T91" fmla="*/ 4 h 859"/>
                  <a:gd name="T92" fmla="*/ 1288 w 1521"/>
                  <a:gd name="T93" fmla="*/ 420 h 859"/>
                  <a:gd name="T94" fmla="*/ 1312 w 1521"/>
                  <a:gd name="T95" fmla="*/ 6 h 859"/>
                  <a:gd name="T96" fmla="*/ 1354 w 1521"/>
                  <a:gd name="T97" fmla="*/ 442 h 859"/>
                  <a:gd name="T98" fmla="*/ 1364 w 1521"/>
                  <a:gd name="T99" fmla="*/ 24 h 859"/>
                  <a:gd name="T100" fmla="*/ 1380 w 1521"/>
                  <a:gd name="T101" fmla="*/ 18 h 859"/>
                  <a:gd name="T102" fmla="*/ 1396 w 1521"/>
                  <a:gd name="T103" fmla="*/ 428 h 859"/>
                  <a:gd name="T104" fmla="*/ 1426 w 1521"/>
                  <a:gd name="T105" fmla="*/ 18 h 859"/>
                  <a:gd name="T106" fmla="*/ 1444 w 1521"/>
                  <a:gd name="T107" fmla="*/ 32 h 859"/>
                  <a:gd name="T108" fmla="*/ 1464 w 1521"/>
                  <a:gd name="T109" fmla="*/ 2 h 859"/>
                  <a:gd name="T110" fmla="*/ 1494 w 1521"/>
                  <a:gd name="T111" fmla="*/ 10 h 8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21"/>
                  <a:gd name="T169" fmla="*/ 0 h 859"/>
                  <a:gd name="T170" fmla="*/ 1521 w 1521"/>
                  <a:gd name="T171" fmla="*/ 859 h 8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21" h="859">
                    <a:moveTo>
                      <a:pt x="0" y="828"/>
                    </a:moveTo>
                    <a:lnTo>
                      <a:pt x="0" y="814"/>
                    </a:lnTo>
                    <a:lnTo>
                      <a:pt x="6" y="424"/>
                    </a:lnTo>
                    <a:lnTo>
                      <a:pt x="14" y="432"/>
                    </a:lnTo>
                    <a:lnTo>
                      <a:pt x="20" y="418"/>
                    </a:lnTo>
                    <a:lnTo>
                      <a:pt x="28" y="852"/>
                    </a:lnTo>
                    <a:lnTo>
                      <a:pt x="42" y="828"/>
                    </a:lnTo>
                    <a:lnTo>
                      <a:pt x="52" y="840"/>
                    </a:lnTo>
                    <a:lnTo>
                      <a:pt x="68" y="838"/>
                    </a:lnTo>
                    <a:lnTo>
                      <a:pt x="76" y="824"/>
                    </a:lnTo>
                    <a:lnTo>
                      <a:pt x="90" y="418"/>
                    </a:lnTo>
                    <a:lnTo>
                      <a:pt x="96" y="826"/>
                    </a:lnTo>
                    <a:lnTo>
                      <a:pt x="108" y="830"/>
                    </a:lnTo>
                    <a:lnTo>
                      <a:pt x="116" y="844"/>
                    </a:lnTo>
                    <a:lnTo>
                      <a:pt x="124" y="820"/>
                    </a:lnTo>
                    <a:lnTo>
                      <a:pt x="136" y="824"/>
                    </a:lnTo>
                    <a:lnTo>
                      <a:pt x="142" y="844"/>
                    </a:lnTo>
                    <a:lnTo>
                      <a:pt x="154" y="828"/>
                    </a:lnTo>
                    <a:lnTo>
                      <a:pt x="162" y="826"/>
                    </a:lnTo>
                    <a:lnTo>
                      <a:pt x="170" y="428"/>
                    </a:lnTo>
                    <a:lnTo>
                      <a:pt x="172" y="438"/>
                    </a:lnTo>
                    <a:lnTo>
                      <a:pt x="170" y="832"/>
                    </a:lnTo>
                    <a:lnTo>
                      <a:pt x="186" y="832"/>
                    </a:lnTo>
                    <a:lnTo>
                      <a:pt x="188" y="846"/>
                    </a:lnTo>
                    <a:lnTo>
                      <a:pt x="190" y="838"/>
                    </a:lnTo>
                    <a:lnTo>
                      <a:pt x="204" y="794"/>
                    </a:lnTo>
                    <a:lnTo>
                      <a:pt x="210" y="854"/>
                    </a:lnTo>
                    <a:lnTo>
                      <a:pt x="230" y="826"/>
                    </a:lnTo>
                    <a:lnTo>
                      <a:pt x="240" y="826"/>
                    </a:lnTo>
                    <a:lnTo>
                      <a:pt x="240" y="834"/>
                    </a:lnTo>
                    <a:lnTo>
                      <a:pt x="248" y="848"/>
                    </a:lnTo>
                    <a:lnTo>
                      <a:pt x="258" y="830"/>
                    </a:lnTo>
                    <a:lnTo>
                      <a:pt x="276" y="830"/>
                    </a:lnTo>
                    <a:lnTo>
                      <a:pt x="286" y="814"/>
                    </a:lnTo>
                    <a:lnTo>
                      <a:pt x="286" y="820"/>
                    </a:lnTo>
                    <a:lnTo>
                      <a:pt x="292" y="828"/>
                    </a:lnTo>
                    <a:lnTo>
                      <a:pt x="336" y="828"/>
                    </a:lnTo>
                    <a:lnTo>
                      <a:pt x="342" y="844"/>
                    </a:lnTo>
                    <a:lnTo>
                      <a:pt x="362" y="784"/>
                    </a:lnTo>
                    <a:lnTo>
                      <a:pt x="364" y="848"/>
                    </a:lnTo>
                    <a:lnTo>
                      <a:pt x="372" y="830"/>
                    </a:lnTo>
                    <a:lnTo>
                      <a:pt x="380" y="842"/>
                    </a:lnTo>
                    <a:lnTo>
                      <a:pt x="380" y="830"/>
                    </a:lnTo>
                    <a:lnTo>
                      <a:pt x="390" y="844"/>
                    </a:lnTo>
                    <a:lnTo>
                      <a:pt x="404" y="826"/>
                    </a:lnTo>
                    <a:lnTo>
                      <a:pt x="412" y="844"/>
                    </a:lnTo>
                    <a:lnTo>
                      <a:pt x="420" y="834"/>
                    </a:lnTo>
                    <a:lnTo>
                      <a:pt x="436" y="836"/>
                    </a:lnTo>
                    <a:lnTo>
                      <a:pt x="440" y="440"/>
                    </a:lnTo>
                    <a:lnTo>
                      <a:pt x="438" y="480"/>
                    </a:lnTo>
                    <a:lnTo>
                      <a:pt x="444" y="824"/>
                    </a:lnTo>
                    <a:lnTo>
                      <a:pt x="452" y="816"/>
                    </a:lnTo>
                    <a:lnTo>
                      <a:pt x="454" y="828"/>
                    </a:lnTo>
                    <a:lnTo>
                      <a:pt x="468" y="824"/>
                    </a:lnTo>
                    <a:lnTo>
                      <a:pt x="474" y="426"/>
                    </a:lnTo>
                    <a:lnTo>
                      <a:pt x="486" y="858"/>
                    </a:lnTo>
                    <a:lnTo>
                      <a:pt x="494" y="842"/>
                    </a:lnTo>
                    <a:lnTo>
                      <a:pt x="508" y="838"/>
                    </a:lnTo>
                    <a:lnTo>
                      <a:pt x="508" y="430"/>
                    </a:lnTo>
                    <a:lnTo>
                      <a:pt x="518" y="446"/>
                    </a:lnTo>
                    <a:lnTo>
                      <a:pt x="526" y="832"/>
                    </a:lnTo>
                    <a:lnTo>
                      <a:pt x="534" y="832"/>
                    </a:lnTo>
                    <a:lnTo>
                      <a:pt x="544" y="848"/>
                    </a:lnTo>
                    <a:lnTo>
                      <a:pt x="552" y="824"/>
                    </a:lnTo>
                    <a:lnTo>
                      <a:pt x="560" y="826"/>
                    </a:lnTo>
                    <a:lnTo>
                      <a:pt x="560" y="816"/>
                    </a:lnTo>
                    <a:lnTo>
                      <a:pt x="574" y="828"/>
                    </a:lnTo>
                    <a:lnTo>
                      <a:pt x="582" y="416"/>
                    </a:lnTo>
                    <a:lnTo>
                      <a:pt x="608" y="440"/>
                    </a:lnTo>
                    <a:lnTo>
                      <a:pt x="600" y="830"/>
                    </a:lnTo>
                    <a:lnTo>
                      <a:pt x="614" y="828"/>
                    </a:lnTo>
                    <a:lnTo>
                      <a:pt x="624" y="838"/>
                    </a:lnTo>
                    <a:lnTo>
                      <a:pt x="642" y="828"/>
                    </a:lnTo>
                    <a:lnTo>
                      <a:pt x="648" y="840"/>
                    </a:lnTo>
                    <a:lnTo>
                      <a:pt x="654" y="822"/>
                    </a:lnTo>
                    <a:lnTo>
                      <a:pt x="660" y="426"/>
                    </a:lnTo>
                    <a:lnTo>
                      <a:pt x="672" y="406"/>
                    </a:lnTo>
                    <a:lnTo>
                      <a:pt x="684" y="436"/>
                    </a:lnTo>
                    <a:lnTo>
                      <a:pt x="696" y="830"/>
                    </a:lnTo>
                    <a:lnTo>
                      <a:pt x="720" y="828"/>
                    </a:lnTo>
                    <a:lnTo>
                      <a:pt x="728" y="428"/>
                    </a:lnTo>
                    <a:lnTo>
                      <a:pt x="730" y="420"/>
                    </a:lnTo>
                    <a:lnTo>
                      <a:pt x="744" y="440"/>
                    </a:lnTo>
                    <a:lnTo>
                      <a:pt x="748" y="412"/>
                    </a:lnTo>
                    <a:lnTo>
                      <a:pt x="756" y="424"/>
                    </a:lnTo>
                    <a:lnTo>
                      <a:pt x="762" y="416"/>
                    </a:lnTo>
                    <a:lnTo>
                      <a:pt x="770" y="830"/>
                    </a:lnTo>
                    <a:lnTo>
                      <a:pt x="778" y="814"/>
                    </a:lnTo>
                    <a:lnTo>
                      <a:pt x="792" y="836"/>
                    </a:lnTo>
                    <a:lnTo>
                      <a:pt x="802" y="436"/>
                    </a:lnTo>
                    <a:lnTo>
                      <a:pt x="816" y="410"/>
                    </a:lnTo>
                    <a:lnTo>
                      <a:pt x="834" y="442"/>
                    </a:lnTo>
                    <a:lnTo>
                      <a:pt x="842" y="406"/>
                    </a:lnTo>
                    <a:lnTo>
                      <a:pt x="850" y="434"/>
                    </a:lnTo>
                    <a:lnTo>
                      <a:pt x="852" y="836"/>
                    </a:lnTo>
                    <a:lnTo>
                      <a:pt x="868" y="430"/>
                    </a:lnTo>
                    <a:lnTo>
                      <a:pt x="876" y="420"/>
                    </a:lnTo>
                    <a:lnTo>
                      <a:pt x="880" y="434"/>
                    </a:lnTo>
                    <a:lnTo>
                      <a:pt x="892" y="412"/>
                    </a:lnTo>
                    <a:lnTo>
                      <a:pt x="904" y="428"/>
                    </a:lnTo>
                    <a:lnTo>
                      <a:pt x="912" y="412"/>
                    </a:lnTo>
                    <a:lnTo>
                      <a:pt x="922" y="428"/>
                    </a:lnTo>
                    <a:lnTo>
                      <a:pt x="940" y="424"/>
                    </a:lnTo>
                    <a:lnTo>
                      <a:pt x="944" y="412"/>
                    </a:lnTo>
                    <a:lnTo>
                      <a:pt x="952" y="422"/>
                    </a:lnTo>
                    <a:lnTo>
                      <a:pt x="970" y="424"/>
                    </a:lnTo>
                    <a:lnTo>
                      <a:pt x="978" y="444"/>
                    </a:lnTo>
                    <a:lnTo>
                      <a:pt x="986" y="416"/>
                    </a:lnTo>
                    <a:lnTo>
                      <a:pt x="1000" y="436"/>
                    </a:lnTo>
                    <a:lnTo>
                      <a:pt x="1002" y="24"/>
                    </a:lnTo>
                    <a:lnTo>
                      <a:pt x="1016" y="6"/>
                    </a:lnTo>
                    <a:lnTo>
                      <a:pt x="1022" y="406"/>
                    </a:lnTo>
                    <a:lnTo>
                      <a:pt x="1034" y="428"/>
                    </a:lnTo>
                    <a:lnTo>
                      <a:pt x="1046" y="410"/>
                    </a:lnTo>
                    <a:lnTo>
                      <a:pt x="1056" y="426"/>
                    </a:lnTo>
                    <a:lnTo>
                      <a:pt x="1074" y="426"/>
                    </a:lnTo>
                    <a:lnTo>
                      <a:pt x="1078" y="26"/>
                    </a:lnTo>
                    <a:lnTo>
                      <a:pt x="1090" y="424"/>
                    </a:lnTo>
                    <a:lnTo>
                      <a:pt x="1098" y="18"/>
                    </a:lnTo>
                    <a:lnTo>
                      <a:pt x="1110" y="428"/>
                    </a:lnTo>
                    <a:lnTo>
                      <a:pt x="1122" y="434"/>
                    </a:lnTo>
                    <a:lnTo>
                      <a:pt x="1128" y="416"/>
                    </a:lnTo>
                    <a:lnTo>
                      <a:pt x="1134" y="422"/>
                    </a:lnTo>
                    <a:lnTo>
                      <a:pt x="1144" y="402"/>
                    </a:lnTo>
                    <a:lnTo>
                      <a:pt x="1142" y="14"/>
                    </a:lnTo>
                    <a:lnTo>
                      <a:pt x="1152" y="2"/>
                    </a:lnTo>
                    <a:lnTo>
                      <a:pt x="1166" y="30"/>
                    </a:lnTo>
                    <a:lnTo>
                      <a:pt x="1176" y="6"/>
                    </a:lnTo>
                    <a:lnTo>
                      <a:pt x="1182" y="30"/>
                    </a:lnTo>
                    <a:lnTo>
                      <a:pt x="1190" y="426"/>
                    </a:lnTo>
                    <a:lnTo>
                      <a:pt x="1198" y="412"/>
                    </a:lnTo>
                    <a:lnTo>
                      <a:pt x="1200" y="418"/>
                    </a:lnTo>
                    <a:lnTo>
                      <a:pt x="1208" y="426"/>
                    </a:lnTo>
                    <a:lnTo>
                      <a:pt x="1222" y="16"/>
                    </a:lnTo>
                    <a:lnTo>
                      <a:pt x="1232" y="16"/>
                    </a:lnTo>
                    <a:lnTo>
                      <a:pt x="1244" y="402"/>
                    </a:lnTo>
                    <a:lnTo>
                      <a:pt x="1248" y="22"/>
                    </a:lnTo>
                    <a:lnTo>
                      <a:pt x="1256" y="4"/>
                    </a:lnTo>
                    <a:lnTo>
                      <a:pt x="1268" y="28"/>
                    </a:lnTo>
                    <a:lnTo>
                      <a:pt x="1274" y="432"/>
                    </a:lnTo>
                    <a:lnTo>
                      <a:pt x="1288" y="420"/>
                    </a:lnTo>
                    <a:lnTo>
                      <a:pt x="1294" y="6"/>
                    </a:lnTo>
                    <a:lnTo>
                      <a:pt x="1308" y="20"/>
                    </a:lnTo>
                    <a:lnTo>
                      <a:pt x="1312" y="6"/>
                    </a:lnTo>
                    <a:lnTo>
                      <a:pt x="1322" y="20"/>
                    </a:lnTo>
                    <a:lnTo>
                      <a:pt x="1352" y="22"/>
                    </a:lnTo>
                    <a:lnTo>
                      <a:pt x="1354" y="442"/>
                    </a:lnTo>
                    <a:lnTo>
                      <a:pt x="1368" y="426"/>
                    </a:lnTo>
                    <a:lnTo>
                      <a:pt x="1368" y="420"/>
                    </a:lnTo>
                    <a:lnTo>
                      <a:pt x="1364" y="24"/>
                    </a:lnTo>
                    <a:lnTo>
                      <a:pt x="1376" y="12"/>
                    </a:lnTo>
                    <a:lnTo>
                      <a:pt x="1376" y="0"/>
                    </a:lnTo>
                    <a:lnTo>
                      <a:pt x="1380" y="18"/>
                    </a:lnTo>
                    <a:lnTo>
                      <a:pt x="1390" y="4"/>
                    </a:lnTo>
                    <a:lnTo>
                      <a:pt x="1396" y="434"/>
                    </a:lnTo>
                    <a:lnTo>
                      <a:pt x="1396" y="428"/>
                    </a:lnTo>
                    <a:lnTo>
                      <a:pt x="1408" y="26"/>
                    </a:lnTo>
                    <a:lnTo>
                      <a:pt x="1416" y="14"/>
                    </a:lnTo>
                    <a:lnTo>
                      <a:pt x="1426" y="18"/>
                    </a:lnTo>
                    <a:lnTo>
                      <a:pt x="1436" y="428"/>
                    </a:lnTo>
                    <a:lnTo>
                      <a:pt x="1436" y="418"/>
                    </a:lnTo>
                    <a:lnTo>
                      <a:pt x="1444" y="32"/>
                    </a:lnTo>
                    <a:lnTo>
                      <a:pt x="1454" y="16"/>
                    </a:lnTo>
                    <a:lnTo>
                      <a:pt x="1464" y="14"/>
                    </a:lnTo>
                    <a:lnTo>
                      <a:pt x="1464" y="2"/>
                    </a:lnTo>
                    <a:lnTo>
                      <a:pt x="1476" y="12"/>
                    </a:lnTo>
                    <a:lnTo>
                      <a:pt x="1484" y="22"/>
                    </a:lnTo>
                    <a:lnTo>
                      <a:pt x="1494" y="10"/>
                    </a:lnTo>
                    <a:lnTo>
                      <a:pt x="1502" y="22"/>
                    </a:lnTo>
                    <a:lnTo>
                      <a:pt x="1520" y="30"/>
                    </a:lnTo>
                  </a:path>
                </a:pathLst>
              </a:custGeom>
              <a:noFill/>
              <a:ln w="25400" cap="rnd" cmpd="sng">
                <a:solidFill>
                  <a:schemeClr val="accent1"/>
                </a:solidFill>
                <a:prstDash val="solid"/>
                <a:round/>
                <a:headEnd type="none" w="med" len="med"/>
                <a:tailEnd type="none" w="med" len="med"/>
              </a:ln>
            </p:spPr>
            <p:txBody>
              <a:bodyPr/>
              <a:lstStyle/>
              <a:p>
                <a:endParaRPr lang="en-US"/>
              </a:p>
            </p:txBody>
          </p:sp>
          <p:sp>
            <p:nvSpPr>
              <p:cNvPr id="45094" name="Freeform 27"/>
              <p:cNvSpPr>
                <a:spLocks/>
              </p:cNvSpPr>
              <p:nvPr/>
            </p:nvSpPr>
            <p:spPr bwMode="auto">
              <a:xfrm>
                <a:off x="2820" y="1392"/>
                <a:ext cx="1555" cy="869"/>
              </a:xfrm>
              <a:custGeom>
                <a:avLst/>
                <a:gdLst>
                  <a:gd name="T0" fmla="*/ 16 w 1555"/>
                  <a:gd name="T1" fmla="*/ 14 h 869"/>
                  <a:gd name="T2" fmla="*/ 34 w 1555"/>
                  <a:gd name="T3" fmla="*/ 26 h 869"/>
                  <a:gd name="T4" fmla="*/ 58 w 1555"/>
                  <a:gd name="T5" fmla="*/ 28 h 869"/>
                  <a:gd name="T6" fmla="*/ 80 w 1555"/>
                  <a:gd name="T7" fmla="*/ 12 h 869"/>
                  <a:gd name="T8" fmla="*/ 182 w 1555"/>
                  <a:gd name="T9" fmla="*/ 432 h 869"/>
                  <a:gd name="T10" fmla="*/ 200 w 1555"/>
                  <a:gd name="T11" fmla="*/ 14 h 869"/>
                  <a:gd name="T12" fmla="*/ 216 w 1555"/>
                  <a:gd name="T13" fmla="*/ 26 h 869"/>
                  <a:gd name="T14" fmla="*/ 244 w 1555"/>
                  <a:gd name="T15" fmla="*/ 38 h 869"/>
                  <a:gd name="T16" fmla="*/ 326 w 1555"/>
                  <a:gd name="T17" fmla="*/ 24 h 869"/>
                  <a:gd name="T18" fmla="*/ 338 w 1555"/>
                  <a:gd name="T19" fmla="*/ 422 h 869"/>
                  <a:gd name="T20" fmla="*/ 350 w 1555"/>
                  <a:gd name="T21" fmla="*/ 28 h 869"/>
                  <a:gd name="T22" fmla="*/ 392 w 1555"/>
                  <a:gd name="T23" fmla="*/ 26 h 869"/>
                  <a:gd name="T24" fmla="*/ 414 w 1555"/>
                  <a:gd name="T25" fmla="*/ 420 h 869"/>
                  <a:gd name="T26" fmla="*/ 432 w 1555"/>
                  <a:gd name="T27" fmla="*/ 38 h 869"/>
                  <a:gd name="T28" fmla="*/ 446 w 1555"/>
                  <a:gd name="T29" fmla="*/ 40 h 869"/>
                  <a:gd name="T30" fmla="*/ 468 w 1555"/>
                  <a:gd name="T31" fmla="*/ 20 h 869"/>
                  <a:gd name="T32" fmla="*/ 498 w 1555"/>
                  <a:gd name="T33" fmla="*/ 440 h 869"/>
                  <a:gd name="T34" fmla="*/ 514 w 1555"/>
                  <a:gd name="T35" fmla="*/ 34 h 869"/>
                  <a:gd name="T36" fmla="*/ 538 w 1555"/>
                  <a:gd name="T37" fmla="*/ 26 h 869"/>
                  <a:gd name="T38" fmla="*/ 560 w 1555"/>
                  <a:gd name="T39" fmla="*/ 408 h 869"/>
                  <a:gd name="T40" fmla="*/ 590 w 1555"/>
                  <a:gd name="T41" fmla="*/ 436 h 869"/>
                  <a:gd name="T42" fmla="*/ 606 w 1555"/>
                  <a:gd name="T43" fmla="*/ 444 h 869"/>
                  <a:gd name="T44" fmla="*/ 636 w 1555"/>
                  <a:gd name="T45" fmla="*/ 418 h 869"/>
                  <a:gd name="T46" fmla="*/ 670 w 1555"/>
                  <a:gd name="T47" fmla="*/ 436 h 869"/>
                  <a:gd name="T48" fmla="*/ 692 w 1555"/>
                  <a:gd name="T49" fmla="*/ 432 h 869"/>
                  <a:gd name="T50" fmla="*/ 722 w 1555"/>
                  <a:gd name="T51" fmla="*/ 438 h 869"/>
                  <a:gd name="T52" fmla="*/ 750 w 1555"/>
                  <a:gd name="T53" fmla="*/ 432 h 869"/>
                  <a:gd name="T54" fmla="*/ 788 w 1555"/>
                  <a:gd name="T55" fmla="*/ 440 h 869"/>
                  <a:gd name="T56" fmla="*/ 818 w 1555"/>
                  <a:gd name="T57" fmla="*/ 436 h 869"/>
                  <a:gd name="T58" fmla="*/ 842 w 1555"/>
                  <a:gd name="T59" fmla="*/ 844 h 869"/>
                  <a:gd name="T60" fmla="*/ 872 w 1555"/>
                  <a:gd name="T61" fmla="*/ 430 h 869"/>
                  <a:gd name="T62" fmla="*/ 896 w 1555"/>
                  <a:gd name="T63" fmla="*/ 432 h 869"/>
                  <a:gd name="T64" fmla="*/ 916 w 1555"/>
                  <a:gd name="T65" fmla="*/ 848 h 869"/>
                  <a:gd name="T66" fmla="*/ 928 w 1555"/>
                  <a:gd name="T67" fmla="*/ 858 h 869"/>
                  <a:gd name="T68" fmla="*/ 972 w 1555"/>
                  <a:gd name="T69" fmla="*/ 414 h 869"/>
                  <a:gd name="T70" fmla="*/ 1004 w 1555"/>
                  <a:gd name="T71" fmla="*/ 848 h 869"/>
                  <a:gd name="T72" fmla="*/ 1020 w 1555"/>
                  <a:gd name="T73" fmla="*/ 426 h 869"/>
                  <a:gd name="T74" fmla="*/ 1042 w 1555"/>
                  <a:gd name="T75" fmla="*/ 850 h 869"/>
                  <a:gd name="T76" fmla="*/ 1068 w 1555"/>
                  <a:gd name="T77" fmla="*/ 840 h 869"/>
                  <a:gd name="T78" fmla="*/ 1092 w 1555"/>
                  <a:gd name="T79" fmla="*/ 844 h 869"/>
                  <a:gd name="T80" fmla="*/ 1108 w 1555"/>
                  <a:gd name="T81" fmla="*/ 850 h 869"/>
                  <a:gd name="T82" fmla="*/ 1132 w 1555"/>
                  <a:gd name="T83" fmla="*/ 822 h 869"/>
                  <a:gd name="T84" fmla="*/ 1164 w 1555"/>
                  <a:gd name="T85" fmla="*/ 838 h 869"/>
                  <a:gd name="T86" fmla="*/ 1192 w 1555"/>
                  <a:gd name="T87" fmla="*/ 836 h 869"/>
                  <a:gd name="T88" fmla="*/ 1240 w 1555"/>
                  <a:gd name="T89" fmla="*/ 840 h 869"/>
                  <a:gd name="T90" fmla="*/ 1282 w 1555"/>
                  <a:gd name="T91" fmla="*/ 836 h 869"/>
                  <a:gd name="T92" fmla="*/ 1314 w 1555"/>
                  <a:gd name="T93" fmla="*/ 820 h 869"/>
                  <a:gd name="T94" fmla="*/ 1344 w 1555"/>
                  <a:gd name="T95" fmla="*/ 850 h 869"/>
                  <a:gd name="T96" fmla="*/ 1376 w 1555"/>
                  <a:gd name="T97" fmla="*/ 838 h 869"/>
                  <a:gd name="T98" fmla="*/ 1420 w 1555"/>
                  <a:gd name="T99" fmla="*/ 436 h 869"/>
                  <a:gd name="T100" fmla="*/ 1430 w 1555"/>
                  <a:gd name="T101" fmla="*/ 840 h 869"/>
                  <a:gd name="T102" fmla="*/ 1474 w 1555"/>
                  <a:gd name="T103" fmla="*/ 838 h 869"/>
                  <a:gd name="T104" fmla="*/ 1490 w 1555"/>
                  <a:gd name="T105" fmla="*/ 846 h 869"/>
                  <a:gd name="T106" fmla="*/ 1524 w 1555"/>
                  <a:gd name="T107" fmla="*/ 820 h 869"/>
                  <a:gd name="T108" fmla="*/ 1554 w 1555"/>
                  <a:gd name="T109" fmla="*/ 850 h 86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55"/>
                  <a:gd name="T166" fmla="*/ 0 h 869"/>
                  <a:gd name="T167" fmla="*/ 1555 w 1555"/>
                  <a:gd name="T168" fmla="*/ 869 h 86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55" h="869">
                    <a:moveTo>
                      <a:pt x="0" y="40"/>
                    </a:moveTo>
                    <a:lnTo>
                      <a:pt x="4" y="28"/>
                    </a:lnTo>
                    <a:lnTo>
                      <a:pt x="16" y="14"/>
                    </a:lnTo>
                    <a:lnTo>
                      <a:pt x="26" y="18"/>
                    </a:lnTo>
                    <a:lnTo>
                      <a:pt x="26" y="428"/>
                    </a:lnTo>
                    <a:lnTo>
                      <a:pt x="34" y="26"/>
                    </a:lnTo>
                    <a:lnTo>
                      <a:pt x="46" y="6"/>
                    </a:lnTo>
                    <a:lnTo>
                      <a:pt x="48" y="24"/>
                    </a:lnTo>
                    <a:lnTo>
                      <a:pt x="58" y="28"/>
                    </a:lnTo>
                    <a:lnTo>
                      <a:pt x="66" y="424"/>
                    </a:lnTo>
                    <a:lnTo>
                      <a:pt x="72" y="30"/>
                    </a:lnTo>
                    <a:lnTo>
                      <a:pt x="80" y="12"/>
                    </a:lnTo>
                    <a:lnTo>
                      <a:pt x="90" y="28"/>
                    </a:lnTo>
                    <a:lnTo>
                      <a:pt x="176" y="26"/>
                    </a:lnTo>
                    <a:lnTo>
                      <a:pt x="182" y="432"/>
                    </a:lnTo>
                    <a:lnTo>
                      <a:pt x="192" y="26"/>
                    </a:lnTo>
                    <a:lnTo>
                      <a:pt x="200" y="26"/>
                    </a:lnTo>
                    <a:lnTo>
                      <a:pt x="200" y="14"/>
                    </a:lnTo>
                    <a:lnTo>
                      <a:pt x="200" y="22"/>
                    </a:lnTo>
                    <a:lnTo>
                      <a:pt x="210" y="32"/>
                    </a:lnTo>
                    <a:lnTo>
                      <a:pt x="216" y="26"/>
                    </a:lnTo>
                    <a:lnTo>
                      <a:pt x="224" y="38"/>
                    </a:lnTo>
                    <a:lnTo>
                      <a:pt x="232" y="22"/>
                    </a:lnTo>
                    <a:lnTo>
                      <a:pt x="244" y="38"/>
                    </a:lnTo>
                    <a:lnTo>
                      <a:pt x="258" y="428"/>
                    </a:lnTo>
                    <a:lnTo>
                      <a:pt x="274" y="26"/>
                    </a:lnTo>
                    <a:lnTo>
                      <a:pt x="326" y="24"/>
                    </a:lnTo>
                    <a:lnTo>
                      <a:pt x="328" y="12"/>
                    </a:lnTo>
                    <a:lnTo>
                      <a:pt x="330" y="434"/>
                    </a:lnTo>
                    <a:lnTo>
                      <a:pt x="338" y="422"/>
                    </a:lnTo>
                    <a:lnTo>
                      <a:pt x="344" y="428"/>
                    </a:lnTo>
                    <a:lnTo>
                      <a:pt x="344" y="414"/>
                    </a:lnTo>
                    <a:lnTo>
                      <a:pt x="350" y="28"/>
                    </a:lnTo>
                    <a:lnTo>
                      <a:pt x="356" y="18"/>
                    </a:lnTo>
                    <a:lnTo>
                      <a:pt x="362" y="20"/>
                    </a:lnTo>
                    <a:lnTo>
                      <a:pt x="392" y="26"/>
                    </a:lnTo>
                    <a:lnTo>
                      <a:pt x="394" y="0"/>
                    </a:lnTo>
                    <a:lnTo>
                      <a:pt x="404" y="444"/>
                    </a:lnTo>
                    <a:lnTo>
                      <a:pt x="414" y="420"/>
                    </a:lnTo>
                    <a:lnTo>
                      <a:pt x="422" y="442"/>
                    </a:lnTo>
                    <a:lnTo>
                      <a:pt x="426" y="38"/>
                    </a:lnTo>
                    <a:lnTo>
                      <a:pt x="432" y="38"/>
                    </a:lnTo>
                    <a:lnTo>
                      <a:pt x="436" y="22"/>
                    </a:lnTo>
                    <a:lnTo>
                      <a:pt x="444" y="14"/>
                    </a:lnTo>
                    <a:lnTo>
                      <a:pt x="446" y="40"/>
                    </a:lnTo>
                    <a:lnTo>
                      <a:pt x="456" y="24"/>
                    </a:lnTo>
                    <a:lnTo>
                      <a:pt x="468" y="12"/>
                    </a:lnTo>
                    <a:lnTo>
                      <a:pt x="468" y="20"/>
                    </a:lnTo>
                    <a:lnTo>
                      <a:pt x="474" y="442"/>
                    </a:lnTo>
                    <a:lnTo>
                      <a:pt x="490" y="430"/>
                    </a:lnTo>
                    <a:lnTo>
                      <a:pt x="498" y="440"/>
                    </a:lnTo>
                    <a:lnTo>
                      <a:pt x="514" y="416"/>
                    </a:lnTo>
                    <a:lnTo>
                      <a:pt x="514" y="408"/>
                    </a:lnTo>
                    <a:lnTo>
                      <a:pt x="514" y="34"/>
                    </a:lnTo>
                    <a:lnTo>
                      <a:pt x="532" y="32"/>
                    </a:lnTo>
                    <a:lnTo>
                      <a:pt x="536" y="20"/>
                    </a:lnTo>
                    <a:lnTo>
                      <a:pt x="538" y="26"/>
                    </a:lnTo>
                    <a:lnTo>
                      <a:pt x="540" y="410"/>
                    </a:lnTo>
                    <a:lnTo>
                      <a:pt x="540" y="416"/>
                    </a:lnTo>
                    <a:lnTo>
                      <a:pt x="560" y="408"/>
                    </a:lnTo>
                    <a:lnTo>
                      <a:pt x="570" y="440"/>
                    </a:lnTo>
                    <a:lnTo>
                      <a:pt x="582" y="414"/>
                    </a:lnTo>
                    <a:lnTo>
                      <a:pt x="590" y="436"/>
                    </a:lnTo>
                    <a:lnTo>
                      <a:pt x="590" y="406"/>
                    </a:lnTo>
                    <a:lnTo>
                      <a:pt x="596" y="10"/>
                    </a:lnTo>
                    <a:lnTo>
                      <a:pt x="606" y="444"/>
                    </a:lnTo>
                    <a:lnTo>
                      <a:pt x="612" y="426"/>
                    </a:lnTo>
                    <a:lnTo>
                      <a:pt x="626" y="434"/>
                    </a:lnTo>
                    <a:lnTo>
                      <a:pt x="636" y="418"/>
                    </a:lnTo>
                    <a:lnTo>
                      <a:pt x="644" y="436"/>
                    </a:lnTo>
                    <a:lnTo>
                      <a:pt x="658" y="426"/>
                    </a:lnTo>
                    <a:lnTo>
                      <a:pt x="670" y="436"/>
                    </a:lnTo>
                    <a:lnTo>
                      <a:pt x="678" y="432"/>
                    </a:lnTo>
                    <a:lnTo>
                      <a:pt x="686" y="858"/>
                    </a:lnTo>
                    <a:lnTo>
                      <a:pt x="692" y="432"/>
                    </a:lnTo>
                    <a:lnTo>
                      <a:pt x="700" y="440"/>
                    </a:lnTo>
                    <a:lnTo>
                      <a:pt x="714" y="418"/>
                    </a:lnTo>
                    <a:lnTo>
                      <a:pt x="722" y="438"/>
                    </a:lnTo>
                    <a:lnTo>
                      <a:pt x="728" y="424"/>
                    </a:lnTo>
                    <a:lnTo>
                      <a:pt x="740" y="450"/>
                    </a:lnTo>
                    <a:lnTo>
                      <a:pt x="750" y="432"/>
                    </a:lnTo>
                    <a:lnTo>
                      <a:pt x="758" y="850"/>
                    </a:lnTo>
                    <a:lnTo>
                      <a:pt x="776" y="424"/>
                    </a:lnTo>
                    <a:lnTo>
                      <a:pt x="788" y="440"/>
                    </a:lnTo>
                    <a:lnTo>
                      <a:pt x="798" y="428"/>
                    </a:lnTo>
                    <a:lnTo>
                      <a:pt x="808" y="446"/>
                    </a:lnTo>
                    <a:lnTo>
                      <a:pt x="818" y="436"/>
                    </a:lnTo>
                    <a:lnTo>
                      <a:pt x="824" y="840"/>
                    </a:lnTo>
                    <a:lnTo>
                      <a:pt x="838" y="402"/>
                    </a:lnTo>
                    <a:lnTo>
                      <a:pt x="842" y="844"/>
                    </a:lnTo>
                    <a:lnTo>
                      <a:pt x="856" y="446"/>
                    </a:lnTo>
                    <a:lnTo>
                      <a:pt x="866" y="430"/>
                    </a:lnTo>
                    <a:lnTo>
                      <a:pt x="872" y="430"/>
                    </a:lnTo>
                    <a:lnTo>
                      <a:pt x="880" y="444"/>
                    </a:lnTo>
                    <a:lnTo>
                      <a:pt x="894" y="450"/>
                    </a:lnTo>
                    <a:lnTo>
                      <a:pt x="896" y="432"/>
                    </a:lnTo>
                    <a:lnTo>
                      <a:pt x="896" y="868"/>
                    </a:lnTo>
                    <a:lnTo>
                      <a:pt x="912" y="840"/>
                    </a:lnTo>
                    <a:lnTo>
                      <a:pt x="916" y="848"/>
                    </a:lnTo>
                    <a:lnTo>
                      <a:pt x="922" y="834"/>
                    </a:lnTo>
                    <a:lnTo>
                      <a:pt x="924" y="864"/>
                    </a:lnTo>
                    <a:lnTo>
                      <a:pt x="928" y="858"/>
                    </a:lnTo>
                    <a:lnTo>
                      <a:pt x="936" y="438"/>
                    </a:lnTo>
                    <a:lnTo>
                      <a:pt x="960" y="430"/>
                    </a:lnTo>
                    <a:lnTo>
                      <a:pt x="972" y="414"/>
                    </a:lnTo>
                    <a:lnTo>
                      <a:pt x="972" y="850"/>
                    </a:lnTo>
                    <a:lnTo>
                      <a:pt x="986" y="834"/>
                    </a:lnTo>
                    <a:lnTo>
                      <a:pt x="1004" y="848"/>
                    </a:lnTo>
                    <a:lnTo>
                      <a:pt x="1018" y="438"/>
                    </a:lnTo>
                    <a:lnTo>
                      <a:pt x="1018" y="432"/>
                    </a:lnTo>
                    <a:lnTo>
                      <a:pt x="1020" y="426"/>
                    </a:lnTo>
                    <a:lnTo>
                      <a:pt x="1024" y="416"/>
                    </a:lnTo>
                    <a:lnTo>
                      <a:pt x="1034" y="842"/>
                    </a:lnTo>
                    <a:lnTo>
                      <a:pt x="1042" y="850"/>
                    </a:lnTo>
                    <a:lnTo>
                      <a:pt x="1046" y="834"/>
                    </a:lnTo>
                    <a:lnTo>
                      <a:pt x="1046" y="856"/>
                    </a:lnTo>
                    <a:lnTo>
                      <a:pt x="1068" y="840"/>
                    </a:lnTo>
                    <a:lnTo>
                      <a:pt x="1080" y="852"/>
                    </a:lnTo>
                    <a:lnTo>
                      <a:pt x="1084" y="830"/>
                    </a:lnTo>
                    <a:lnTo>
                      <a:pt x="1092" y="844"/>
                    </a:lnTo>
                    <a:lnTo>
                      <a:pt x="1092" y="836"/>
                    </a:lnTo>
                    <a:lnTo>
                      <a:pt x="1102" y="424"/>
                    </a:lnTo>
                    <a:lnTo>
                      <a:pt x="1108" y="850"/>
                    </a:lnTo>
                    <a:lnTo>
                      <a:pt x="1118" y="838"/>
                    </a:lnTo>
                    <a:lnTo>
                      <a:pt x="1134" y="836"/>
                    </a:lnTo>
                    <a:lnTo>
                      <a:pt x="1132" y="822"/>
                    </a:lnTo>
                    <a:lnTo>
                      <a:pt x="1138" y="420"/>
                    </a:lnTo>
                    <a:lnTo>
                      <a:pt x="1150" y="852"/>
                    </a:lnTo>
                    <a:lnTo>
                      <a:pt x="1164" y="838"/>
                    </a:lnTo>
                    <a:lnTo>
                      <a:pt x="1170" y="826"/>
                    </a:lnTo>
                    <a:lnTo>
                      <a:pt x="1174" y="846"/>
                    </a:lnTo>
                    <a:lnTo>
                      <a:pt x="1192" y="836"/>
                    </a:lnTo>
                    <a:lnTo>
                      <a:pt x="1214" y="846"/>
                    </a:lnTo>
                    <a:lnTo>
                      <a:pt x="1234" y="836"/>
                    </a:lnTo>
                    <a:lnTo>
                      <a:pt x="1240" y="840"/>
                    </a:lnTo>
                    <a:lnTo>
                      <a:pt x="1258" y="430"/>
                    </a:lnTo>
                    <a:lnTo>
                      <a:pt x="1266" y="840"/>
                    </a:lnTo>
                    <a:lnTo>
                      <a:pt x="1282" y="836"/>
                    </a:lnTo>
                    <a:lnTo>
                      <a:pt x="1286" y="848"/>
                    </a:lnTo>
                    <a:lnTo>
                      <a:pt x="1292" y="862"/>
                    </a:lnTo>
                    <a:lnTo>
                      <a:pt x="1314" y="820"/>
                    </a:lnTo>
                    <a:lnTo>
                      <a:pt x="1328" y="838"/>
                    </a:lnTo>
                    <a:lnTo>
                      <a:pt x="1342" y="838"/>
                    </a:lnTo>
                    <a:lnTo>
                      <a:pt x="1344" y="850"/>
                    </a:lnTo>
                    <a:lnTo>
                      <a:pt x="1356" y="834"/>
                    </a:lnTo>
                    <a:lnTo>
                      <a:pt x="1360" y="846"/>
                    </a:lnTo>
                    <a:lnTo>
                      <a:pt x="1376" y="838"/>
                    </a:lnTo>
                    <a:lnTo>
                      <a:pt x="1394" y="844"/>
                    </a:lnTo>
                    <a:lnTo>
                      <a:pt x="1406" y="828"/>
                    </a:lnTo>
                    <a:lnTo>
                      <a:pt x="1420" y="436"/>
                    </a:lnTo>
                    <a:lnTo>
                      <a:pt x="1418" y="466"/>
                    </a:lnTo>
                    <a:lnTo>
                      <a:pt x="1422" y="836"/>
                    </a:lnTo>
                    <a:lnTo>
                      <a:pt x="1430" y="840"/>
                    </a:lnTo>
                    <a:lnTo>
                      <a:pt x="1432" y="848"/>
                    </a:lnTo>
                    <a:lnTo>
                      <a:pt x="1446" y="838"/>
                    </a:lnTo>
                    <a:lnTo>
                      <a:pt x="1474" y="838"/>
                    </a:lnTo>
                    <a:lnTo>
                      <a:pt x="1484" y="820"/>
                    </a:lnTo>
                    <a:lnTo>
                      <a:pt x="1486" y="830"/>
                    </a:lnTo>
                    <a:lnTo>
                      <a:pt x="1490" y="846"/>
                    </a:lnTo>
                    <a:lnTo>
                      <a:pt x="1498" y="840"/>
                    </a:lnTo>
                    <a:lnTo>
                      <a:pt x="1508" y="854"/>
                    </a:lnTo>
                    <a:lnTo>
                      <a:pt x="1524" y="820"/>
                    </a:lnTo>
                    <a:lnTo>
                      <a:pt x="1526" y="426"/>
                    </a:lnTo>
                    <a:lnTo>
                      <a:pt x="1538" y="848"/>
                    </a:lnTo>
                    <a:lnTo>
                      <a:pt x="1554" y="850"/>
                    </a:lnTo>
                  </a:path>
                </a:pathLst>
              </a:custGeom>
              <a:noFill/>
              <a:ln w="25400" cap="rnd" cmpd="sng">
                <a:solidFill>
                  <a:schemeClr val="accent1"/>
                </a:solidFill>
                <a:prstDash val="solid"/>
                <a:round/>
                <a:headEnd type="none" w="med" len="med"/>
                <a:tailEnd type="none" w="med" len="med"/>
              </a:ln>
            </p:spPr>
            <p:txBody>
              <a:bodyPr/>
              <a:lstStyle/>
              <a:p>
                <a:endParaRPr lang="en-US"/>
              </a:p>
            </p:txBody>
          </p:sp>
        </p:grpSp>
        <p:sp>
          <p:nvSpPr>
            <p:cNvPr id="134175" name="Rectangle 31"/>
            <p:cNvSpPr>
              <a:spLocks noChangeArrowheads="1"/>
            </p:cNvSpPr>
            <p:nvPr/>
          </p:nvSpPr>
          <p:spPr bwMode="auto">
            <a:xfrm>
              <a:off x="910" y="1450"/>
              <a:ext cx="331" cy="154"/>
            </a:xfrm>
            <a:prstGeom prst="rect">
              <a:avLst/>
            </a:prstGeom>
            <a:noFill/>
            <a:ln w="12700">
              <a:noFill/>
              <a:miter lim="800000"/>
              <a:headEnd/>
              <a:tailEnd/>
            </a:ln>
            <a:effectLst/>
          </p:spPr>
          <p:txBody>
            <a:bodyPr wrap="none" lIns="90488" tIns="44450" rIns="90488" bIns="44450">
              <a:spAutoFit/>
            </a:bodyPr>
            <a:lstStyle/>
            <a:p>
              <a:pPr>
                <a:defRPr/>
              </a:pPr>
              <a:r>
                <a:rPr lang="en-US" sz="1600" b="1" dirty="0">
                  <a:effectLst>
                    <a:outerShdw blurRad="38100" dist="38100" dir="2700000" algn="tl">
                      <a:srgbClr val="FFFFFF"/>
                    </a:outerShdw>
                  </a:effectLst>
                </a:rPr>
                <a:t>+ </a:t>
              </a:r>
              <a:r>
                <a:rPr lang="sr-Latn-CS" sz="1600" b="1" dirty="0" smtClean="0">
                  <a:effectLst>
                    <a:outerShdw blurRad="38100" dist="38100" dir="2700000" algn="tl">
                      <a:srgbClr val="FFFFFF"/>
                    </a:outerShdw>
                  </a:effectLst>
                </a:rPr>
                <a:t>U</a:t>
              </a:r>
              <a:r>
                <a:rPr lang="sr-Latn-CS" sz="1600" b="1" baseline="-25000" dirty="0" smtClean="0">
                  <a:effectLst>
                    <a:outerShdw blurRad="38100" dist="38100" dir="2700000" algn="tl">
                      <a:srgbClr val="FFFFFF"/>
                    </a:outerShdw>
                  </a:effectLst>
                </a:rPr>
                <a:t>dc</a:t>
              </a:r>
              <a:endParaRPr lang="en-US" sz="1600" b="1" dirty="0">
                <a:effectLst>
                  <a:outerShdw blurRad="38100" dist="38100" dir="2700000" algn="tl">
                    <a:srgbClr val="FFFFFF"/>
                  </a:outerShdw>
                </a:effectLst>
              </a:endParaRPr>
            </a:p>
          </p:txBody>
        </p:sp>
        <p:sp>
          <p:nvSpPr>
            <p:cNvPr id="134176" name="Rectangle 32"/>
            <p:cNvSpPr>
              <a:spLocks noChangeArrowheads="1"/>
            </p:cNvSpPr>
            <p:nvPr/>
          </p:nvSpPr>
          <p:spPr bwMode="auto">
            <a:xfrm>
              <a:off x="922" y="2213"/>
              <a:ext cx="331" cy="154"/>
            </a:xfrm>
            <a:prstGeom prst="rect">
              <a:avLst/>
            </a:prstGeom>
            <a:noFill/>
            <a:ln w="12700">
              <a:noFill/>
              <a:miter lim="800000"/>
              <a:headEnd/>
              <a:tailEnd/>
            </a:ln>
            <a:effectLst/>
          </p:spPr>
          <p:txBody>
            <a:bodyPr wrap="none" lIns="90488" tIns="44450" rIns="90488" bIns="44450">
              <a:spAutoFit/>
            </a:bodyPr>
            <a:lstStyle/>
            <a:p>
              <a:pPr>
                <a:defRPr/>
              </a:pPr>
              <a:r>
                <a:rPr lang="en-US" sz="1600" b="1" dirty="0">
                  <a:effectLst>
                    <a:outerShdw blurRad="38100" dist="38100" dir="2700000" algn="tl">
                      <a:srgbClr val="FFFFFF"/>
                    </a:outerShdw>
                  </a:effectLst>
                </a:rPr>
                <a:t>- </a:t>
              </a:r>
              <a:r>
                <a:rPr lang="sr-Latn-CS" sz="1600" b="1" dirty="0" smtClean="0">
                  <a:effectLst>
                    <a:outerShdw blurRad="38100" dist="38100" dir="2700000" algn="tl">
                      <a:srgbClr val="FFFFFF"/>
                    </a:outerShdw>
                  </a:effectLst>
                </a:rPr>
                <a:t>U</a:t>
              </a:r>
              <a:r>
                <a:rPr lang="sr-Latn-CS" sz="1600" b="1" baseline="-25000" dirty="0" smtClean="0">
                  <a:effectLst>
                    <a:outerShdw blurRad="38100" dist="38100" dir="2700000" algn="tl">
                      <a:srgbClr val="FFFFFF"/>
                    </a:outerShdw>
                  </a:effectLst>
                </a:rPr>
                <a:t>dc</a:t>
              </a:r>
              <a:endParaRPr lang="en-US" sz="1600" b="1" baseline="-25000" dirty="0" smtClean="0">
                <a:effectLst>
                  <a:outerShdw blurRad="38100" dist="38100" dir="2700000" algn="tl">
                    <a:srgbClr val="FFFFFF"/>
                  </a:outerShdw>
                </a:effectLst>
              </a:endParaRPr>
            </a:p>
          </p:txBody>
        </p:sp>
        <p:sp>
          <p:nvSpPr>
            <p:cNvPr id="134177" name="Rectangle 33"/>
            <p:cNvSpPr>
              <a:spLocks noChangeArrowheads="1"/>
            </p:cNvSpPr>
            <p:nvPr/>
          </p:nvSpPr>
          <p:spPr bwMode="auto">
            <a:xfrm>
              <a:off x="3409" y="1144"/>
              <a:ext cx="926" cy="266"/>
            </a:xfrm>
            <a:prstGeom prst="rect">
              <a:avLst/>
            </a:prstGeom>
            <a:noFill/>
            <a:ln w="12700">
              <a:noFill/>
              <a:miter lim="800000"/>
              <a:headEnd/>
              <a:tailEnd/>
            </a:ln>
            <a:effectLst/>
          </p:spPr>
          <p:txBody>
            <a:bodyPr wrap="none" lIns="90488" tIns="44450" rIns="90488" bIns="44450">
              <a:spAutoFit/>
            </a:bodyPr>
            <a:lstStyle/>
            <a:p>
              <a:pPr>
                <a:defRPr/>
              </a:pPr>
              <a:r>
                <a:rPr lang="sr-Latn-CS" sz="1600" b="1" dirty="0" smtClean="0">
                  <a:effectLst>
                    <a:outerShdw blurRad="38100" dist="38100" dir="2700000" algn="tl">
                      <a:srgbClr val="FFFFFF"/>
                    </a:outerShdw>
                  </a:effectLst>
                </a:rPr>
                <a:t>U</a:t>
              </a:r>
              <a:r>
                <a:rPr lang="sr-Latn-CS" sz="1600" b="1" baseline="-25000" dirty="0" smtClean="0">
                  <a:effectLst>
                    <a:outerShdw blurRad="38100" dist="38100" dir="2700000" algn="tl">
                      <a:srgbClr val="FFFFFF"/>
                    </a:outerShdw>
                  </a:effectLst>
                </a:rPr>
                <a:t>AB</a:t>
              </a:r>
              <a:endParaRPr lang="en-US" sz="1600" b="1" baseline="-25000" dirty="0">
                <a:effectLst>
                  <a:outerShdw blurRad="38100" dist="38100" dir="2700000" algn="tl">
                    <a:srgbClr val="FFFFFF"/>
                  </a:outerShdw>
                </a:effectLst>
              </a:endParaRPr>
            </a:p>
            <a:p>
              <a:pPr>
                <a:defRPr/>
              </a:pPr>
              <a:r>
                <a:rPr lang="en-US" sz="1600" b="1" dirty="0" smtClean="0">
                  <a:effectLst>
                    <a:outerShdw blurRad="38100" dist="38100" dir="2700000" algn="tl">
                      <a:srgbClr val="FFFFFF"/>
                    </a:outerShdw>
                  </a:effectLst>
                </a:rPr>
                <a:t>500</a:t>
              </a:r>
              <a:r>
                <a:rPr lang="sr-Latn-CS" sz="1600" b="1" dirty="0" smtClean="0">
                  <a:effectLst>
                    <a:outerShdw blurRad="38100" dist="38100" dir="2700000" algn="tl">
                      <a:srgbClr val="FFFFFF"/>
                    </a:outerShdw>
                  </a:effectLst>
                </a:rPr>
                <a:t> </a:t>
              </a:r>
              <a:r>
                <a:rPr lang="en-US" sz="1600" b="1" dirty="0" smtClean="0">
                  <a:effectLst>
                    <a:outerShdw blurRad="38100" dist="38100" dir="2700000" algn="tl">
                      <a:srgbClr val="FFFFFF"/>
                    </a:outerShdw>
                  </a:effectLst>
                </a:rPr>
                <a:t>V</a:t>
              </a:r>
              <a:r>
                <a:rPr lang="sr-Latn-CS" sz="1600" b="1" dirty="0" smtClean="0">
                  <a:effectLst>
                    <a:outerShdw blurRad="38100" dist="38100" dir="2700000" algn="tl">
                      <a:srgbClr val="FFFFFF"/>
                    </a:outerShdw>
                  </a:effectLst>
                </a:rPr>
                <a:t> po podeoku</a:t>
              </a:r>
              <a:endParaRPr lang="en-US" sz="1600" b="1" dirty="0">
                <a:effectLst>
                  <a:outerShdw blurRad="38100" dist="38100" dir="2700000" algn="tl">
                    <a:srgbClr val="FFFFFF"/>
                  </a:outerShdw>
                </a:effectLst>
              </a:endParaRPr>
            </a:p>
          </p:txBody>
        </p:sp>
        <p:sp>
          <p:nvSpPr>
            <p:cNvPr id="134178" name="Rectangle 34"/>
            <p:cNvSpPr>
              <a:spLocks noChangeArrowheads="1"/>
            </p:cNvSpPr>
            <p:nvPr/>
          </p:nvSpPr>
          <p:spPr bwMode="auto">
            <a:xfrm>
              <a:off x="2064" y="2776"/>
              <a:ext cx="707" cy="266"/>
            </a:xfrm>
            <a:prstGeom prst="rect">
              <a:avLst/>
            </a:prstGeom>
            <a:noFill/>
            <a:ln w="12700">
              <a:noFill/>
              <a:miter lim="800000"/>
              <a:headEnd/>
              <a:tailEnd/>
            </a:ln>
            <a:effectLst/>
          </p:spPr>
          <p:txBody>
            <a:bodyPr wrap="none" lIns="90488" tIns="44450" rIns="90488" bIns="44450">
              <a:spAutoFit/>
            </a:bodyPr>
            <a:lstStyle/>
            <a:p>
              <a:pPr>
                <a:defRPr/>
              </a:pPr>
              <a:r>
                <a:rPr lang="sr-Latn-CS" sz="1600" b="1" dirty="0" smtClean="0">
                  <a:effectLst>
                    <a:outerShdw blurRad="38100" dist="38100" dir="2700000" algn="tl">
                      <a:srgbClr val="FFFFFF"/>
                    </a:outerShdw>
                  </a:effectLst>
                </a:rPr>
                <a:t>Fazna struja</a:t>
              </a:r>
              <a:endParaRPr lang="en-US" sz="1600" b="1" dirty="0">
                <a:effectLst>
                  <a:outerShdw blurRad="38100" dist="38100" dir="2700000" algn="tl">
                    <a:srgbClr val="FFFFFF"/>
                  </a:outerShdw>
                </a:effectLst>
              </a:endParaRPr>
            </a:p>
            <a:p>
              <a:pPr>
                <a:defRPr/>
              </a:pPr>
              <a:r>
                <a:rPr lang="en-US" sz="1600" b="1" dirty="0" smtClean="0">
                  <a:effectLst>
                    <a:outerShdw blurRad="38100" dist="38100" dir="2700000" algn="tl">
                      <a:srgbClr val="FFFFFF"/>
                    </a:outerShdw>
                  </a:effectLst>
                </a:rPr>
                <a:t>10A </a:t>
              </a:r>
              <a:r>
                <a:rPr lang="sr-Latn-CS" sz="1600" b="1" dirty="0" smtClean="0">
                  <a:effectLst>
                    <a:outerShdw blurRad="38100" dist="38100" dir="2700000" algn="tl">
                      <a:srgbClr val="FFFFFF"/>
                    </a:outerShdw>
                  </a:effectLst>
                </a:rPr>
                <a:t>po pod.</a:t>
              </a:r>
              <a:endParaRPr lang="en-US" sz="1600" b="1" dirty="0">
                <a:effectLst>
                  <a:outerShdw blurRad="38100" dist="38100" dir="2700000" algn="tl">
                    <a:srgbClr val="FFFFFF"/>
                  </a:outerShdw>
                </a:effectLst>
              </a:endParaRPr>
            </a:p>
          </p:txBody>
        </p:sp>
        <p:sp>
          <p:nvSpPr>
            <p:cNvPr id="39" name="Line 14"/>
            <p:cNvSpPr>
              <a:spLocks noChangeShapeType="1"/>
            </p:cNvSpPr>
            <p:nvPr/>
          </p:nvSpPr>
          <p:spPr bwMode="auto">
            <a:xfrm>
              <a:off x="1208" y="2289"/>
              <a:ext cx="155" cy="0"/>
            </a:xfrm>
            <a:prstGeom prst="line">
              <a:avLst/>
            </a:prstGeom>
            <a:noFill/>
            <a:ln w="12700">
              <a:solidFill>
                <a:schemeClr val="accent1"/>
              </a:solidFill>
              <a:round/>
              <a:headEnd/>
              <a:tailEnd type="triangle" w="med" len="med"/>
            </a:ln>
          </p:spPr>
          <p:txBody>
            <a:bodyPr wrap="none" anchor="ctr"/>
            <a:lstStyle/>
            <a:p>
              <a:endParaRPr lang="en-US"/>
            </a:p>
          </p:txBody>
        </p:sp>
        <p:sp>
          <p:nvSpPr>
            <p:cNvPr id="40" name="Line 14"/>
            <p:cNvSpPr>
              <a:spLocks noChangeShapeType="1"/>
            </p:cNvSpPr>
            <p:nvPr/>
          </p:nvSpPr>
          <p:spPr bwMode="auto">
            <a:xfrm>
              <a:off x="1208" y="1523"/>
              <a:ext cx="155" cy="0"/>
            </a:xfrm>
            <a:prstGeom prst="line">
              <a:avLst/>
            </a:prstGeom>
            <a:noFill/>
            <a:ln w="12700">
              <a:solidFill>
                <a:schemeClr val="accent1"/>
              </a:solidFill>
              <a:round/>
              <a:headEnd/>
              <a:tailEnd type="triangle" w="med" len="med"/>
            </a:ln>
          </p:spPr>
          <p:txBody>
            <a:bodyPr wrap="none" anchor="ctr"/>
            <a:lstStyle/>
            <a:p>
              <a:endParaRPr lang="en-US"/>
            </a:p>
          </p:txBody>
        </p:sp>
        <p:sp>
          <p:nvSpPr>
            <p:cNvPr id="41" name="Rectangle 31"/>
            <p:cNvSpPr>
              <a:spLocks noChangeArrowheads="1"/>
            </p:cNvSpPr>
            <p:nvPr/>
          </p:nvSpPr>
          <p:spPr bwMode="auto">
            <a:xfrm>
              <a:off x="1053" y="1818"/>
              <a:ext cx="146" cy="154"/>
            </a:xfrm>
            <a:prstGeom prst="rect">
              <a:avLst/>
            </a:prstGeom>
            <a:noFill/>
            <a:ln w="12700">
              <a:noFill/>
              <a:miter lim="800000"/>
              <a:headEnd/>
              <a:tailEnd/>
            </a:ln>
            <a:effectLst/>
          </p:spPr>
          <p:txBody>
            <a:bodyPr wrap="none" lIns="90488" tIns="44450" rIns="90488" bIns="44450">
              <a:spAutoFit/>
            </a:bodyPr>
            <a:lstStyle/>
            <a:p>
              <a:pPr>
                <a:defRPr/>
              </a:pPr>
              <a:r>
                <a:rPr lang="sr-Latn-CS" sz="1600" b="1" dirty="0" smtClean="0">
                  <a:effectLst>
                    <a:outerShdw blurRad="38100" dist="38100" dir="2700000" algn="tl">
                      <a:srgbClr val="FFFFFF"/>
                    </a:outerShdw>
                  </a:effectLst>
                </a:rPr>
                <a:t>0</a:t>
              </a:r>
              <a:endParaRPr lang="en-US" sz="1600" b="1" dirty="0">
                <a:effectLst>
                  <a:outerShdw blurRad="38100" dist="38100" dir="2700000" algn="tl">
                    <a:srgbClr val="FFFFFF"/>
                  </a:outerShdw>
                </a:effectLst>
              </a:endParaRPr>
            </a:p>
          </p:txBody>
        </p:sp>
      </p:grpSp>
      <p:sp>
        <p:nvSpPr>
          <p:cNvPr id="45060" name="Rectangle 40"/>
          <p:cNvSpPr>
            <a:spLocks noGrp="1" noChangeArrowheads="1"/>
          </p:cNvSpPr>
          <p:nvPr>
            <p:ph type="title"/>
          </p:nvPr>
        </p:nvSpPr>
        <p:spPr>
          <a:xfrm>
            <a:off x="684213" y="0"/>
            <a:ext cx="7772400" cy="1143000"/>
          </a:xfrm>
          <a:noFill/>
        </p:spPr>
        <p:txBody>
          <a:bodyPr/>
          <a:lstStyle/>
          <a:p>
            <a:r>
              <a:rPr lang="sr-Latn-CS" dirty="0" smtClean="0">
                <a:solidFill>
                  <a:srgbClr val="356897"/>
                </a:solidFill>
              </a:rPr>
              <a:t>Međufazni napon i struja</a:t>
            </a:r>
            <a:endParaRPr lang="en-US" dirty="0" smtClean="0">
              <a:solidFill>
                <a:srgbClr val="356897"/>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56</a:t>
            </a:fld>
            <a:endParaRPr lang="en-US"/>
          </a:p>
        </p:txBody>
      </p:sp>
      <p:sp>
        <p:nvSpPr>
          <p:cNvPr id="5" name="Rectangle 6"/>
          <p:cNvSpPr>
            <a:spLocks noGrp="1" noChangeArrowheads="1"/>
          </p:cNvSpPr>
          <p:nvPr>
            <p:ph type="title"/>
          </p:nvPr>
        </p:nvSpPr>
        <p:spPr>
          <a:xfrm>
            <a:off x="457200" y="142875"/>
            <a:ext cx="8229600" cy="1143000"/>
          </a:xfrm>
          <a:noFill/>
        </p:spPr>
        <p:txBody>
          <a:bodyPr>
            <a:normAutofit fontScale="90000"/>
          </a:bodyPr>
          <a:lstStyle/>
          <a:p>
            <a:r>
              <a:rPr lang="sr-Latn-CS" dirty="0" smtClean="0">
                <a:solidFill>
                  <a:srgbClr val="356897"/>
                </a:solidFill>
              </a:rPr>
              <a:t>Odnos </a:t>
            </a:r>
            <a:r>
              <a:rPr lang="sr-Latn-CS" b="1" i="1" dirty="0" smtClean="0">
                <a:solidFill>
                  <a:srgbClr val="356897"/>
                </a:solidFill>
              </a:rPr>
              <a:t>m</a:t>
            </a:r>
            <a:r>
              <a:rPr lang="sr-Latn-CS" b="1" i="1" baseline="-25000" dirty="0" smtClean="0">
                <a:solidFill>
                  <a:srgbClr val="356897"/>
                </a:solidFill>
              </a:rPr>
              <a:t>a</a:t>
            </a:r>
            <a:r>
              <a:rPr lang="sr-Latn-CS" dirty="0" smtClean="0">
                <a:solidFill>
                  <a:srgbClr val="356897"/>
                </a:solidFill>
              </a:rPr>
              <a:t> i efektivne vrednosti 1. harmonika </a:t>
            </a:r>
            <a:r>
              <a:rPr lang="sr-Latn-CS" u="sng" dirty="0" smtClean="0">
                <a:solidFill>
                  <a:srgbClr val="356897"/>
                </a:solidFill>
              </a:rPr>
              <a:t>međufaznog</a:t>
            </a:r>
            <a:r>
              <a:rPr lang="sr-Latn-CS" dirty="0" smtClean="0">
                <a:solidFill>
                  <a:srgbClr val="356897"/>
                </a:solidFill>
              </a:rPr>
              <a:t> napona</a:t>
            </a:r>
            <a:endParaRPr lang="en-US" dirty="0" smtClean="0">
              <a:solidFill>
                <a:srgbClr val="356897"/>
              </a:solidFill>
            </a:endParaRPr>
          </a:p>
        </p:txBody>
      </p:sp>
      <p:cxnSp>
        <p:nvCxnSpPr>
          <p:cNvPr id="7" name="Straight Arrow Connector 6"/>
          <p:cNvCxnSpPr/>
          <p:nvPr/>
        </p:nvCxnSpPr>
        <p:spPr>
          <a:xfrm>
            <a:off x="685800" y="5638006"/>
            <a:ext cx="8077200"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1143000" y="3809206"/>
            <a:ext cx="4267200"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90600" y="1370806"/>
            <a:ext cx="1143000" cy="677108"/>
          </a:xfrm>
          <a:prstGeom prst="rect">
            <a:avLst/>
          </a:prstGeom>
          <a:noFill/>
        </p:spPr>
        <p:txBody>
          <a:bodyPr wrap="square" rtlCol="0">
            <a:spAutoFit/>
          </a:bodyPr>
          <a:lstStyle/>
          <a:p>
            <a:r>
              <a:rPr lang="sr-Latn-CS" sz="1200" b="1" dirty="0" smtClean="0">
                <a:solidFill>
                  <a:schemeClr val="tx1"/>
                </a:solidFill>
                <a:latin typeface="Arial" pitchFamily="34" charset="0"/>
                <a:cs typeface="Arial" pitchFamily="34" charset="0"/>
              </a:rPr>
              <a:t>Međufazni napon (rms)</a:t>
            </a:r>
          </a:p>
          <a:p>
            <a:r>
              <a:rPr lang="sr-Latn-CS" sz="1200" b="1" dirty="0" smtClean="0">
                <a:solidFill>
                  <a:schemeClr val="tx1"/>
                </a:solidFill>
                <a:latin typeface="Arial" pitchFamily="34" charset="0"/>
                <a:cs typeface="Arial" pitchFamily="34" charset="0"/>
              </a:rPr>
              <a:t>prema </a:t>
            </a:r>
            <a:r>
              <a:rPr lang="sr-Latn-CS" sz="1400" b="1" i="1" dirty="0" smtClean="0">
                <a:solidFill>
                  <a:schemeClr val="tx1"/>
                </a:solidFill>
                <a:latin typeface="Times New Roman" pitchFamily="18" charset="0"/>
                <a:cs typeface="Times New Roman" pitchFamily="18" charset="0"/>
              </a:rPr>
              <a:t>U</a:t>
            </a:r>
            <a:r>
              <a:rPr lang="sr-Latn-CS" sz="1400" b="1" i="1" baseline="-25000" dirty="0" smtClean="0">
                <a:solidFill>
                  <a:schemeClr val="tx1"/>
                </a:solidFill>
                <a:latin typeface="Times New Roman" pitchFamily="18" charset="0"/>
                <a:cs typeface="Times New Roman" pitchFamily="18" charset="0"/>
              </a:rPr>
              <a:t>dc</a:t>
            </a:r>
            <a:endParaRPr lang="en-US" sz="1200" b="1" dirty="0">
              <a:solidFill>
                <a:schemeClr val="tx1"/>
              </a:solidFill>
              <a:latin typeface="Times New Roman" pitchFamily="18" charset="0"/>
              <a:cs typeface="Times New Roman" pitchFamily="18" charset="0"/>
            </a:endParaRPr>
          </a:p>
        </p:txBody>
      </p:sp>
      <p:cxnSp>
        <p:nvCxnSpPr>
          <p:cNvPr id="12" name="Straight Arrow Connector 11"/>
          <p:cNvCxnSpPr/>
          <p:nvPr/>
        </p:nvCxnSpPr>
        <p:spPr>
          <a:xfrm>
            <a:off x="990600" y="3047206"/>
            <a:ext cx="7010400" cy="1588"/>
          </a:xfrm>
          <a:prstGeom prst="straightConnector1">
            <a:avLst/>
          </a:prstGeom>
          <a:ln w="6350">
            <a:prstDash val="dash"/>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534400" y="5584666"/>
            <a:ext cx="457200" cy="338554"/>
          </a:xfrm>
          <a:prstGeom prst="rect">
            <a:avLst/>
          </a:prstGeom>
          <a:noFill/>
        </p:spPr>
        <p:txBody>
          <a:bodyPr wrap="square" rtlCol="0">
            <a:spAutoFit/>
          </a:bodyPr>
          <a:lstStyle/>
          <a:p>
            <a:r>
              <a:rPr lang="sr-Latn-CS" sz="1600" b="1" i="1" dirty="0" smtClean="0">
                <a:solidFill>
                  <a:schemeClr val="tx1"/>
                </a:solidFill>
                <a:latin typeface="Times New Roman" pitchFamily="18" charset="0"/>
                <a:cs typeface="Times New Roman" pitchFamily="18" charset="0"/>
              </a:rPr>
              <a:t>m</a:t>
            </a:r>
            <a:r>
              <a:rPr lang="sr-Latn-CS" sz="1600" b="1" i="1" baseline="-25000" dirty="0" smtClean="0">
                <a:solidFill>
                  <a:schemeClr val="tx1"/>
                </a:solidFill>
                <a:latin typeface="Times New Roman" pitchFamily="18" charset="0"/>
                <a:cs typeface="Times New Roman" pitchFamily="18" charset="0"/>
              </a:rPr>
              <a:t>a</a:t>
            </a:r>
            <a:endParaRPr lang="en-US" sz="1400" b="1" i="1" dirty="0">
              <a:solidFill>
                <a:schemeClr val="tx1"/>
              </a:solidFill>
              <a:latin typeface="Times New Roman" pitchFamily="18" charset="0"/>
              <a:cs typeface="Times New Roman" pitchFamily="18" charset="0"/>
            </a:endParaRPr>
          </a:p>
        </p:txBody>
      </p:sp>
      <p:cxnSp>
        <p:nvCxnSpPr>
          <p:cNvPr id="15" name="Straight Arrow Connector 14"/>
          <p:cNvCxnSpPr>
            <a:endCxn id="22" idx="9"/>
          </p:cNvCxnSpPr>
          <p:nvPr/>
        </p:nvCxnSpPr>
        <p:spPr>
          <a:xfrm flipV="1">
            <a:off x="990600" y="2313781"/>
            <a:ext cx="7010400" cy="9526"/>
          </a:xfrm>
          <a:prstGeom prst="straightConnector1">
            <a:avLst/>
          </a:prstGeom>
          <a:ln w="6350">
            <a:prstDash val="dash"/>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866105" y="3847306"/>
            <a:ext cx="3581400" cy="1588"/>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990600" y="3047206"/>
            <a:ext cx="2667000" cy="25908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3657600" y="2313781"/>
            <a:ext cx="4343400" cy="733425"/>
          </a:xfrm>
          <a:custGeom>
            <a:avLst/>
            <a:gdLst>
              <a:gd name="connsiteX0" fmla="*/ 0 w 4319588"/>
              <a:gd name="connsiteY0" fmla="*/ 733425 h 733425"/>
              <a:gd name="connsiteX1" fmla="*/ 300038 w 4319588"/>
              <a:gd name="connsiteY1" fmla="*/ 481013 h 733425"/>
              <a:gd name="connsiteX2" fmla="*/ 604838 w 4319588"/>
              <a:gd name="connsiteY2" fmla="*/ 319088 h 733425"/>
              <a:gd name="connsiteX3" fmla="*/ 881063 w 4319588"/>
              <a:gd name="connsiteY3" fmla="*/ 219075 h 733425"/>
              <a:gd name="connsiteX4" fmla="*/ 1219200 w 4319588"/>
              <a:gd name="connsiteY4" fmla="*/ 142875 h 733425"/>
              <a:gd name="connsiteX5" fmla="*/ 1566863 w 4319588"/>
              <a:gd name="connsiteY5" fmla="*/ 100013 h 733425"/>
              <a:gd name="connsiteX6" fmla="*/ 2209800 w 4319588"/>
              <a:gd name="connsiteY6" fmla="*/ 57150 h 733425"/>
              <a:gd name="connsiteX7" fmla="*/ 2924175 w 4319588"/>
              <a:gd name="connsiteY7" fmla="*/ 33338 h 733425"/>
              <a:gd name="connsiteX8" fmla="*/ 3943350 w 4319588"/>
              <a:gd name="connsiteY8" fmla="*/ 9525 h 733425"/>
              <a:gd name="connsiteX9" fmla="*/ 4319588 w 4319588"/>
              <a:gd name="connsiteY9" fmla="*/ 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19588" h="733425">
                <a:moveTo>
                  <a:pt x="0" y="733425"/>
                </a:moveTo>
                <a:cubicBezTo>
                  <a:pt x="99616" y="641747"/>
                  <a:pt x="199232" y="550069"/>
                  <a:pt x="300038" y="481013"/>
                </a:cubicBezTo>
                <a:cubicBezTo>
                  <a:pt x="400844" y="411957"/>
                  <a:pt x="508001" y="362744"/>
                  <a:pt x="604838" y="319088"/>
                </a:cubicBezTo>
                <a:cubicBezTo>
                  <a:pt x="701675" y="275432"/>
                  <a:pt x="778670" y="248444"/>
                  <a:pt x="881063" y="219075"/>
                </a:cubicBezTo>
                <a:cubicBezTo>
                  <a:pt x="983456" y="189706"/>
                  <a:pt x="1104900" y="162719"/>
                  <a:pt x="1219200" y="142875"/>
                </a:cubicBezTo>
                <a:cubicBezTo>
                  <a:pt x="1333500" y="123031"/>
                  <a:pt x="1401763" y="114300"/>
                  <a:pt x="1566863" y="100013"/>
                </a:cubicBezTo>
                <a:cubicBezTo>
                  <a:pt x="1731963" y="85726"/>
                  <a:pt x="1983581" y="68262"/>
                  <a:pt x="2209800" y="57150"/>
                </a:cubicBezTo>
                <a:cubicBezTo>
                  <a:pt x="2436019" y="46038"/>
                  <a:pt x="2924175" y="33338"/>
                  <a:pt x="2924175" y="33338"/>
                </a:cubicBezTo>
                <a:lnTo>
                  <a:pt x="3943350" y="9525"/>
                </a:lnTo>
                <a:lnTo>
                  <a:pt x="4319588" y="0"/>
                </a:lnTo>
              </a:path>
            </a:pathLst>
          </a:cu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3448050" y="5590381"/>
            <a:ext cx="457200" cy="338554"/>
          </a:xfrm>
          <a:prstGeom prst="rect">
            <a:avLst/>
          </a:prstGeom>
          <a:noFill/>
        </p:spPr>
        <p:txBody>
          <a:bodyPr wrap="square" rtlCol="0">
            <a:spAutoFit/>
          </a:bodyPr>
          <a:lstStyle/>
          <a:p>
            <a:r>
              <a:rPr lang="sr-Latn-CS" sz="1600" b="1" dirty="0" smtClean="0">
                <a:solidFill>
                  <a:schemeClr val="tx1"/>
                </a:solidFill>
                <a:latin typeface="+mn-lt"/>
                <a:cs typeface="Times New Roman" pitchFamily="18" charset="0"/>
              </a:rPr>
              <a:t>1,0</a:t>
            </a:r>
            <a:endParaRPr lang="en-US" sz="1400" b="1" dirty="0">
              <a:solidFill>
                <a:schemeClr val="tx1"/>
              </a:solidFill>
              <a:latin typeface="+mn-lt"/>
              <a:cs typeface="Times New Roman" pitchFamily="18" charset="0"/>
            </a:endParaRPr>
          </a:p>
        </p:txBody>
      </p:sp>
      <p:sp>
        <p:nvSpPr>
          <p:cNvPr id="25" name="TextBox 24"/>
          <p:cNvSpPr txBox="1"/>
          <p:nvPr/>
        </p:nvSpPr>
        <p:spPr>
          <a:xfrm>
            <a:off x="1133475" y="2189956"/>
            <a:ext cx="533400" cy="246221"/>
          </a:xfrm>
          <a:prstGeom prst="rect">
            <a:avLst/>
          </a:prstGeom>
          <a:solidFill>
            <a:schemeClr val="bg1"/>
          </a:solidFill>
        </p:spPr>
        <p:txBody>
          <a:bodyPr wrap="square" lIns="0" tIns="0" rIns="0" bIns="0" rtlCol="0">
            <a:spAutoFit/>
          </a:bodyPr>
          <a:lstStyle/>
          <a:p>
            <a:r>
              <a:rPr lang="sr-Latn-CS" sz="1600" b="1" dirty="0" smtClean="0">
                <a:solidFill>
                  <a:schemeClr val="tx1"/>
                </a:solidFill>
                <a:latin typeface="+mn-lt"/>
                <a:cs typeface="Times New Roman" pitchFamily="18" charset="0"/>
              </a:rPr>
              <a:t>0,78</a:t>
            </a:r>
            <a:endParaRPr lang="en-US" sz="1400" b="1" dirty="0">
              <a:solidFill>
                <a:schemeClr val="tx1"/>
              </a:solidFill>
              <a:latin typeface="+mn-lt"/>
              <a:cs typeface="Times New Roman" pitchFamily="18" charset="0"/>
            </a:endParaRPr>
          </a:p>
        </p:txBody>
      </p:sp>
      <p:cxnSp>
        <p:nvCxnSpPr>
          <p:cNvPr id="27" name="Straight Connector 26"/>
          <p:cNvCxnSpPr/>
          <p:nvPr/>
        </p:nvCxnSpPr>
        <p:spPr>
          <a:xfrm rot="5400000">
            <a:off x="5449094" y="3846512"/>
            <a:ext cx="3581400" cy="1588"/>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315200" y="5039380"/>
            <a:ext cx="1203158" cy="523220"/>
          </a:xfrm>
          <a:prstGeom prst="rect">
            <a:avLst/>
          </a:prstGeom>
          <a:solidFill>
            <a:schemeClr val="bg1"/>
          </a:solidFill>
        </p:spPr>
        <p:txBody>
          <a:bodyPr wrap="square" rtlCol="0">
            <a:spAutoFit/>
          </a:bodyPr>
          <a:lstStyle/>
          <a:p>
            <a:r>
              <a:rPr lang="sr-Latn-CS" sz="1400" b="1" dirty="0" smtClean="0">
                <a:solidFill>
                  <a:schemeClr val="tx1"/>
                </a:solidFill>
                <a:latin typeface="+mn-lt"/>
                <a:cs typeface="Arial" pitchFamily="34" charset="0"/>
              </a:rPr>
              <a:t>Četvrtke</a:t>
            </a:r>
          </a:p>
          <a:p>
            <a:r>
              <a:rPr lang="sr-Latn-CS" sz="1400" b="1" dirty="0" smtClean="0">
                <a:solidFill>
                  <a:schemeClr val="tx1"/>
                </a:solidFill>
                <a:latin typeface="+mn-lt"/>
                <a:cs typeface="Arial" pitchFamily="34" charset="0"/>
              </a:rPr>
              <a:t>(6-koraka)</a:t>
            </a:r>
            <a:endParaRPr lang="en-US" sz="1400" b="1" dirty="0">
              <a:solidFill>
                <a:schemeClr val="tx1"/>
              </a:solidFill>
              <a:latin typeface="+mn-lt"/>
              <a:cs typeface="Arial" pitchFamily="34" charset="0"/>
            </a:endParaRPr>
          </a:p>
        </p:txBody>
      </p:sp>
      <p:sp>
        <p:nvSpPr>
          <p:cNvPr id="29" name="TextBox 28"/>
          <p:cNvSpPr txBox="1"/>
          <p:nvPr/>
        </p:nvSpPr>
        <p:spPr>
          <a:xfrm>
            <a:off x="1981200" y="5243849"/>
            <a:ext cx="1203158" cy="307777"/>
          </a:xfrm>
          <a:prstGeom prst="rect">
            <a:avLst/>
          </a:prstGeom>
          <a:solidFill>
            <a:schemeClr val="bg1"/>
          </a:solidFill>
        </p:spPr>
        <p:txBody>
          <a:bodyPr wrap="square" rtlCol="0">
            <a:spAutoFit/>
          </a:bodyPr>
          <a:lstStyle/>
          <a:p>
            <a:r>
              <a:rPr lang="sr-Latn-CS" sz="1400" b="1" dirty="0" smtClean="0">
                <a:solidFill>
                  <a:schemeClr val="tx1"/>
                </a:solidFill>
                <a:latin typeface="+mn-lt"/>
                <a:cs typeface="Arial" pitchFamily="34" charset="0"/>
              </a:rPr>
              <a:t>Linearni deo</a:t>
            </a:r>
            <a:endParaRPr lang="en-US" sz="1400" b="1" dirty="0">
              <a:solidFill>
                <a:schemeClr val="tx1"/>
              </a:solidFill>
              <a:latin typeface="+mn-lt"/>
              <a:cs typeface="Arial" pitchFamily="34" charset="0"/>
            </a:endParaRPr>
          </a:p>
        </p:txBody>
      </p:sp>
      <p:sp>
        <p:nvSpPr>
          <p:cNvPr id="30" name="TextBox 29"/>
          <p:cNvSpPr txBox="1"/>
          <p:nvPr/>
        </p:nvSpPr>
        <p:spPr>
          <a:xfrm>
            <a:off x="4572000" y="5028406"/>
            <a:ext cx="1905000" cy="523220"/>
          </a:xfrm>
          <a:prstGeom prst="rect">
            <a:avLst/>
          </a:prstGeom>
          <a:solidFill>
            <a:schemeClr val="bg1"/>
          </a:solidFill>
        </p:spPr>
        <p:txBody>
          <a:bodyPr wrap="square" rtlCol="0">
            <a:spAutoFit/>
          </a:bodyPr>
          <a:lstStyle/>
          <a:p>
            <a:pPr algn="ctr"/>
            <a:r>
              <a:rPr lang="sr-Latn-CS" sz="1400" b="1" dirty="0" smtClean="0">
                <a:solidFill>
                  <a:schemeClr val="tx1"/>
                </a:solidFill>
                <a:latin typeface="+mn-lt"/>
                <a:cs typeface="Arial" pitchFamily="34" charset="0"/>
              </a:rPr>
              <a:t>Premodulacija (</a:t>
            </a:r>
            <a:r>
              <a:rPr lang="sr-Latn-CS" sz="1400" b="1" i="1" dirty="0" smtClean="0">
                <a:solidFill>
                  <a:schemeClr val="tx1"/>
                </a:solidFill>
                <a:latin typeface="+mn-lt"/>
                <a:cs typeface="Arial" pitchFamily="34" charset="0"/>
              </a:rPr>
              <a:t>m</a:t>
            </a:r>
            <a:r>
              <a:rPr lang="sr-Latn-CS" sz="1400" b="1" i="1" baseline="-25000" dirty="0" smtClean="0">
                <a:solidFill>
                  <a:schemeClr val="tx1"/>
                </a:solidFill>
                <a:latin typeface="+mn-lt"/>
                <a:cs typeface="Arial" pitchFamily="34" charset="0"/>
              </a:rPr>
              <a:t>a</a:t>
            </a:r>
            <a:r>
              <a:rPr lang="sr-Latn-CS" sz="1400" b="1" dirty="0" smtClean="0">
                <a:solidFill>
                  <a:schemeClr val="tx1"/>
                </a:solidFill>
                <a:latin typeface="+mn-lt"/>
                <a:cs typeface="Arial" pitchFamily="34" charset="0"/>
              </a:rPr>
              <a:t>&gt;1) (</a:t>
            </a:r>
            <a:r>
              <a:rPr lang="sr-Latn-CS" sz="1400" i="1" dirty="0" smtClean="0">
                <a:solidFill>
                  <a:schemeClr val="tx1"/>
                </a:solidFill>
                <a:latin typeface="+mn-lt"/>
                <a:cs typeface="Arial" pitchFamily="34" charset="0"/>
              </a:rPr>
              <a:t>overmodulation</a:t>
            </a:r>
            <a:r>
              <a:rPr lang="sr-Latn-CS" sz="1400" b="1" dirty="0" smtClean="0">
                <a:solidFill>
                  <a:schemeClr val="tx1"/>
                </a:solidFill>
                <a:latin typeface="+mn-lt"/>
                <a:cs typeface="Arial" pitchFamily="34" charset="0"/>
              </a:rPr>
              <a:t>)</a:t>
            </a:r>
            <a:endParaRPr lang="en-US" sz="1400" b="1" dirty="0">
              <a:solidFill>
                <a:schemeClr val="tx1"/>
              </a:solidFill>
              <a:latin typeface="+mn-lt"/>
              <a:cs typeface="Arial" pitchFamily="34" charset="0"/>
            </a:endParaRPr>
          </a:p>
        </p:txBody>
      </p:sp>
      <p:sp>
        <p:nvSpPr>
          <p:cNvPr id="32" name="Right Arrow 31"/>
          <p:cNvSpPr/>
          <p:nvPr/>
        </p:nvSpPr>
        <p:spPr>
          <a:xfrm>
            <a:off x="7372350" y="6048375"/>
            <a:ext cx="762000" cy="3810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hlinkClick r:id="rId4" action="ppaction://hlinksldjump"/>
          </p:cNvPr>
          <p:cNvSpPr txBox="1"/>
          <p:nvPr/>
        </p:nvSpPr>
        <p:spPr>
          <a:xfrm>
            <a:off x="7305675" y="6096000"/>
            <a:ext cx="990600" cy="276999"/>
          </a:xfrm>
          <a:prstGeom prst="rect">
            <a:avLst/>
          </a:prstGeom>
          <a:noFill/>
        </p:spPr>
        <p:txBody>
          <a:bodyPr wrap="square" rtlCol="0">
            <a:spAutoFit/>
          </a:bodyPr>
          <a:lstStyle/>
          <a:p>
            <a:r>
              <a:rPr lang="sr-Latn-CS" sz="1200" dirty="0" smtClean="0">
                <a:solidFill>
                  <a:schemeClr val="tx1"/>
                </a:solidFill>
                <a:latin typeface="+mn-lt"/>
                <a:cs typeface="Arial" pitchFamily="34" charset="0"/>
              </a:rPr>
              <a:t>Na def. </a:t>
            </a:r>
            <a:r>
              <a:rPr lang="sr-Latn-CS" sz="1200" b="1" i="1" dirty="0" smtClean="0">
                <a:solidFill>
                  <a:schemeClr val="tx1"/>
                </a:solidFill>
                <a:latin typeface="+mn-lt"/>
                <a:cs typeface="Arial" pitchFamily="34" charset="0"/>
              </a:rPr>
              <a:t>m</a:t>
            </a:r>
            <a:r>
              <a:rPr lang="sr-Latn-CS" sz="1200" b="1" i="1" baseline="-25000" dirty="0" smtClean="0">
                <a:solidFill>
                  <a:schemeClr val="tx1"/>
                </a:solidFill>
                <a:latin typeface="+mn-lt"/>
                <a:cs typeface="Arial" pitchFamily="34" charset="0"/>
              </a:rPr>
              <a:t>a</a:t>
            </a:r>
            <a:endParaRPr lang="en-US" sz="1200" b="1" i="1" baseline="-25000" dirty="0">
              <a:solidFill>
                <a:schemeClr val="tx1"/>
              </a:solidFill>
              <a:latin typeface="+mn-lt"/>
              <a:cs typeface="Arial" pitchFamily="34" charset="0"/>
            </a:endParaRPr>
          </a:p>
        </p:txBody>
      </p:sp>
      <p:cxnSp>
        <p:nvCxnSpPr>
          <p:cNvPr id="500756" name="Straight Connector 500755"/>
          <p:cNvCxnSpPr/>
          <p:nvPr/>
        </p:nvCxnSpPr>
        <p:spPr>
          <a:xfrm>
            <a:off x="7566660" y="2324100"/>
            <a:ext cx="1143000" cy="0"/>
          </a:xfrm>
          <a:prstGeom prst="line">
            <a:avLst/>
          </a:prstGeom>
          <a:ln w="31750"/>
        </p:spPr>
        <p:style>
          <a:lnRef idx="1">
            <a:schemeClr val="accent1"/>
          </a:lnRef>
          <a:fillRef idx="0">
            <a:schemeClr val="accent1"/>
          </a:fillRef>
          <a:effectRef idx="0">
            <a:schemeClr val="accent1"/>
          </a:effectRef>
          <a:fontRef idx="minor">
            <a:schemeClr val="tx1"/>
          </a:fontRef>
        </p:style>
      </p:cxnSp>
      <p:graphicFrame>
        <p:nvGraphicFramePr>
          <p:cNvPr id="95" name="Object 94"/>
          <p:cNvGraphicFramePr>
            <a:graphicFrameLocks noChangeAspect="1"/>
          </p:cNvGraphicFramePr>
          <p:nvPr/>
        </p:nvGraphicFramePr>
        <p:xfrm>
          <a:off x="4495800" y="3270250"/>
          <a:ext cx="152400" cy="317500"/>
        </p:xfrm>
        <a:graphic>
          <a:graphicData uri="http://schemas.openxmlformats.org/presentationml/2006/ole">
            <p:oleObj spid="_x0000_s463003" name="Equation" r:id="rId5" imgW="152268" imgH="317225" progId="Equation.3">
              <p:embed/>
            </p:oleObj>
          </a:graphicData>
        </a:graphic>
      </p:graphicFrame>
      <p:graphicFrame>
        <p:nvGraphicFramePr>
          <p:cNvPr id="96" name="Object 95"/>
          <p:cNvGraphicFramePr>
            <a:graphicFrameLocks noChangeAspect="1"/>
          </p:cNvGraphicFramePr>
          <p:nvPr/>
        </p:nvGraphicFramePr>
        <p:xfrm>
          <a:off x="533400" y="2819400"/>
          <a:ext cx="406400" cy="528320"/>
        </p:xfrm>
        <a:graphic>
          <a:graphicData uri="http://schemas.openxmlformats.org/presentationml/2006/ole">
            <p:oleObj spid="_x0000_s463004" name="Equation" r:id="rId6" imgW="508000" imgH="660400" progId="Equation.3">
              <p:embed/>
            </p:oleObj>
          </a:graphicData>
        </a:graphic>
      </p:graphicFrame>
      <p:graphicFrame>
        <p:nvGraphicFramePr>
          <p:cNvPr id="97" name="Object 96"/>
          <p:cNvGraphicFramePr>
            <a:graphicFrameLocks noChangeAspect="1"/>
          </p:cNvGraphicFramePr>
          <p:nvPr/>
        </p:nvGraphicFramePr>
        <p:xfrm>
          <a:off x="584200" y="2062163"/>
          <a:ext cx="304800" cy="519112"/>
        </p:xfrm>
        <a:graphic>
          <a:graphicData uri="http://schemas.openxmlformats.org/presentationml/2006/ole">
            <p:oleObj spid="_x0000_s463005" name="Equation" r:id="rId7" imgW="381000" imgH="647700" progId="Equation.3">
              <p:embed/>
            </p:oleObj>
          </a:graphicData>
        </a:graphic>
      </p:graphicFrame>
      <p:sp>
        <p:nvSpPr>
          <p:cNvPr id="98" name="TextBox 97"/>
          <p:cNvSpPr txBox="1"/>
          <p:nvPr/>
        </p:nvSpPr>
        <p:spPr>
          <a:xfrm>
            <a:off x="1143000" y="2925417"/>
            <a:ext cx="533400" cy="246221"/>
          </a:xfrm>
          <a:prstGeom prst="rect">
            <a:avLst/>
          </a:prstGeom>
          <a:solidFill>
            <a:schemeClr val="bg1"/>
          </a:solidFill>
        </p:spPr>
        <p:txBody>
          <a:bodyPr wrap="square" lIns="0" tIns="0" rIns="0" bIns="0" rtlCol="0">
            <a:spAutoFit/>
          </a:bodyPr>
          <a:lstStyle/>
          <a:p>
            <a:r>
              <a:rPr lang="sr-Latn-CS" sz="1600" b="1" dirty="0" smtClean="0">
                <a:solidFill>
                  <a:schemeClr val="tx1"/>
                </a:solidFill>
                <a:latin typeface="+mn-lt"/>
                <a:cs typeface="Times New Roman" pitchFamily="18" charset="0"/>
              </a:rPr>
              <a:t>0,612</a:t>
            </a:r>
            <a:endParaRPr lang="en-US" sz="1400" b="1" dirty="0">
              <a:solidFill>
                <a:schemeClr val="tx1"/>
              </a:solidFill>
              <a:latin typeface="+mn-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1" name="Straight Arrow Connector 140"/>
          <p:cNvCxnSpPr/>
          <p:nvPr/>
        </p:nvCxnSpPr>
        <p:spPr>
          <a:xfrm>
            <a:off x="938215" y="2395541"/>
            <a:ext cx="609600" cy="1588"/>
          </a:xfrm>
          <a:prstGeom prst="straightConnector1">
            <a:avLst/>
          </a:prstGeom>
          <a:ln w="3175">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57</a:t>
            </a:fld>
            <a:endParaRPr lang="en-US" dirty="0"/>
          </a:p>
        </p:txBody>
      </p:sp>
      <p:cxnSp>
        <p:nvCxnSpPr>
          <p:cNvPr id="6" name="Straight Arrow Connector 5"/>
          <p:cNvCxnSpPr/>
          <p:nvPr/>
        </p:nvCxnSpPr>
        <p:spPr>
          <a:xfrm>
            <a:off x="938215" y="1800247"/>
            <a:ext cx="2971800" cy="1588"/>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671515" y="1533547"/>
            <a:ext cx="533400" cy="1588"/>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7215" y="1066800"/>
            <a:ext cx="402674" cy="307777"/>
          </a:xfrm>
          <a:prstGeom prst="rect">
            <a:avLst/>
          </a:prstGeom>
          <a:noFill/>
        </p:spPr>
        <p:txBody>
          <a:bodyPr wrap="none" rtlCol="0">
            <a:spAutoFit/>
          </a:bodyPr>
          <a:lstStyle/>
          <a:p>
            <a:r>
              <a:rPr lang="sr-Latn-CS" sz="1400" b="1" i="1" dirty="0" smtClean="0">
                <a:latin typeface="+mn-lt"/>
              </a:rPr>
              <a:t>u</a:t>
            </a:r>
            <a:r>
              <a:rPr lang="sr-Latn-CS" sz="1400" b="1" i="1" baseline="-25000" dirty="0" smtClean="0">
                <a:latin typeface="+mn-lt"/>
              </a:rPr>
              <a:t>a0</a:t>
            </a:r>
            <a:endParaRPr lang="en-US" sz="1400" b="1" i="1" baseline="-25000" dirty="0">
              <a:latin typeface="+mn-lt"/>
            </a:endParaRPr>
          </a:p>
        </p:txBody>
      </p:sp>
      <p:sp>
        <p:nvSpPr>
          <p:cNvPr id="10" name="TextBox 9"/>
          <p:cNvSpPr txBox="1"/>
          <p:nvPr/>
        </p:nvSpPr>
        <p:spPr>
          <a:xfrm>
            <a:off x="3681415" y="1571647"/>
            <a:ext cx="343364" cy="276999"/>
          </a:xfrm>
          <a:prstGeom prst="rect">
            <a:avLst/>
          </a:prstGeom>
          <a:noFill/>
        </p:spPr>
        <p:txBody>
          <a:bodyPr wrap="none" rtlCol="0">
            <a:spAutoFit/>
          </a:bodyPr>
          <a:lstStyle/>
          <a:p>
            <a:r>
              <a:rPr lang="sr-Latn-CS" sz="1200" b="1" i="1" dirty="0" smtClean="0">
                <a:latin typeface="+mn-lt"/>
                <a:sym typeface="Symbol"/>
              </a:rPr>
              <a:t>t</a:t>
            </a:r>
            <a:endParaRPr lang="en-US" sz="1200" b="1" i="1" baseline="-25000" dirty="0">
              <a:latin typeface="+mn-lt"/>
            </a:endParaRPr>
          </a:p>
        </p:txBody>
      </p:sp>
      <p:cxnSp>
        <p:nvCxnSpPr>
          <p:cNvPr id="11" name="Straight Arrow Connector 10"/>
          <p:cNvCxnSpPr/>
          <p:nvPr/>
        </p:nvCxnSpPr>
        <p:spPr>
          <a:xfrm>
            <a:off x="939009" y="2560659"/>
            <a:ext cx="2971800" cy="1588"/>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672309" y="2294728"/>
            <a:ext cx="533400" cy="1588"/>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57215" y="1847067"/>
            <a:ext cx="402674" cy="307777"/>
          </a:xfrm>
          <a:prstGeom prst="rect">
            <a:avLst/>
          </a:prstGeom>
          <a:noFill/>
        </p:spPr>
        <p:txBody>
          <a:bodyPr wrap="none" rtlCol="0">
            <a:spAutoFit/>
          </a:bodyPr>
          <a:lstStyle/>
          <a:p>
            <a:r>
              <a:rPr lang="sr-Latn-CS" sz="1400" b="1" i="1" dirty="0" smtClean="0">
                <a:latin typeface="+mn-lt"/>
              </a:rPr>
              <a:t>u</a:t>
            </a:r>
            <a:r>
              <a:rPr lang="sr-Latn-CS" sz="1400" b="1" i="1" baseline="-25000" dirty="0" smtClean="0">
                <a:latin typeface="+mn-lt"/>
              </a:rPr>
              <a:t>b0</a:t>
            </a:r>
            <a:endParaRPr lang="en-US" sz="1400" b="1" i="1" baseline="-25000" dirty="0">
              <a:latin typeface="+mn-lt"/>
            </a:endParaRPr>
          </a:p>
        </p:txBody>
      </p:sp>
      <p:sp>
        <p:nvSpPr>
          <p:cNvPr id="14" name="TextBox 13"/>
          <p:cNvSpPr txBox="1"/>
          <p:nvPr/>
        </p:nvSpPr>
        <p:spPr>
          <a:xfrm>
            <a:off x="3682209" y="2313801"/>
            <a:ext cx="343364" cy="276999"/>
          </a:xfrm>
          <a:prstGeom prst="rect">
            <a:avLst/>
          </a:prstGeom>
          <a:noFill/>
        </p:spPr>
        <p:txBody>
          <a:bodyPr wrap="none" rtlCol="0">
            <a:spAutoFit/>
          </a:bodyPr>
          <a:lstStyle/>
          <a:p>
            <a:r>
              <a:rPr lang="sr-Latn-CS" sz="1200" b="1" i="1" dirty="0" smtClean="0">
                <a:latin typeface="+mn-lt"/>
                <a:sym typeface="Symbol"/>
              </a:rPr>
              <a:t>t</a:t>
            </a:r>
            <a:endParaRPr lang="en-US" sz="1200" b="1" i="1" baseline="-25000" dirty="0">
              <a:latin typeface="+mn-lt"/>
            </a:endParaRPr>
          </a:p>
        </p:txBody>
      </p:sp>
      <p:cxnSp>
        <p:nvCxnSpPr>
          <p:cNvPr id="24" name="Straight Connector 23"/>
          <p:cNvCxnSpPr/>
          <p:nvPr/>
        </p:nvCxnSpPr>
        <p:spPr>
          <a:xfrm>
            <a:off x="938215" y="1493859"/>
            <a:ext cx="9144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852615" y="1800247"/>
            <a:ext cx="9144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767015" y="1495447"/>
            <a:ext cx="9144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2615409" y="1647053"/>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1701009" y="1647053"/>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786609" y="1647053"/>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547815" y="2257447"/>
            <a:ext cx="9144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462215" y="2562247"/>
            <a:ext cx="9144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376615" y="2257447"/>
            <a:ext cx="3810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38215" y="2562247"/>
            <a:ext cx="6096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2310609" y="2409053"/>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396209" y="2409053"/>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3225009" y="2409053"/>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253209" y="3657600"/>
            <a:ext cx="5028406" cy="794"/>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942978" y="5233985"/>
            <a:ext cx="3033713" cy="857647"/>
            <a:chOff x="3048000" y="4781153"/>
            <a:chExt cx="3033713" cy="857647"/>
          </a:xfrm>
        </p:grpSpPr>
        <p:sp>
          <p:nvSpPr>
            <p:cNvPr id="117" name="Freeform 116"/>
            <p:cNvSpPr/>
            <p:nvPr/>
          </p:nvSpPr>
          <p:spPr>
            <a:xfrm>
              <a:off x="3048000" y="5048647"/>
              <a:ext cx="309959" cy="361553"/>
            </a:xfrm>
            <a:custGeom>
              <a:avLst/>
              <a:gdLst>
                <a:gd name="connsiteX0" fmla="*/ 0 w 295671"/>
                <a:gd name="connsiteY0" fmla="*/ 261541 h 261541"/>
                <a:gd name="connsiteX1" fmla="*/ 42862 w 295671"/>
                <a:gd name="connsiteY1" fmla="*/ 163909 h 261541"/>
                <a:gd name="connsiteX2" fmla="*/ 128587 w 295671"/>
                <a:gd name="connsiteY2" fmla="*/ 80566 h 261541"/>
                <a:gd name="connsiteX3" fmla="*/ 271462 w 295671"/>
                <a:gd name="connsiteY3" fmla="*/ 11509 h 261541"/>
                <a:gd name="connsiteX4" fmla="*/ 273843 w 295671"/>
                <a:gd name="connsiteY4" fmla="*/ 11509 h 261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71" h="261541">
                  <a:moveTo>
                    <a:pt x="0" y="261541"/>
                  </a:moveTo>
                  <a:cubicBezTo>
                    <a:pt x="10715" y="227806"/>
                    <a:pt x="21431" y="194071"/>
                    <a:pt x="42862" y="163909"/>
                  </a:cubicBezTo>
                  <a:cubicBezTo>
                    <a:pt x="64293" y="133747"/>
                    <a:pt x="90487" y="105966"/>
                    <a:pt x="128587" y="80566"/>
                  </a:cubicBezTo>
                  <a:cubicBezTo>
                    <a:pt x="166687" y="55166"/>
                    <a:pt x="247253" y="23018"/>
                    <a:pt x="271462" y="11509"/>
                  </a:cubicBezTo>
                  <a:cubicBezTo>
                    <a:pt x="295671" y="0"/>
                    <a:pt x="284757" y="5754"/>
                    <a:pt x="273843" y="11509"/>
                  </a:cubicBezTo>
                </a:path>
              </a:pathLst>
            </a:cu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3352800" y="4800600"/>
              <a:ext cx="295671" cy="261541"/>
            </a:xfrm>
            <a:custGeom>
              <a:avLst/>
              <a:gdLst>
                <a:gd name="connsiteX0" fmla="*/ 0 w 295671"/>
                <a:gd name="connsiteY0" fmla="*/ 261541 h 261541"/>
                <a:gd name="connsiteX1" fmla="*/ 42862 w 295671"/>
                <a:gd name="connsiteY1" fmla="*/ 163909 h 261541"/>
                <a:gd name="connsiteX2" fmla="*/ 128587 w 295671"/>
                <a:gd name="connsiteY2" fmla="*/ 80566 h 261541"/>
                <a:gd name="connsiteX3" fmla="*/ 271462 w 295671"/>
                <a:gd name="connsiteY3" fmla="*/ 11509 h 261541"/>
                <a:gd name="connsiteX4" fmla="*/ 273843 w 295671"/>
                <a:gd name="connsiteY4" fmla="*/ 11509 h 261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71" h="261541">
                  <a:moveTo>
                    <a:pt x="0" y="261541"/>
                  </a:moveTo>
                  <a:cubicBezTo>
                    <a:pt x="10715" y="227806"/>
                    <a:pt x="21431" y="194071"/>
                    <a:pt x="42862" y="163909"/>
                  </a:cubicBezTo>
                  <a:cubicBezTo>
                    <a:pt x="64293" y="133747"/>
                    <a:pt x="90487" y="105966"/>
                    <a:pt x="128587" y="80566"/>
                  </a:cubicBezTo>
                  <a:cubicBezTo>
                    <a:pt x="166687" y="55166"/>
                    <a:pt x="247253" y="23018"/>
                    <a:pt x="271462" y="11509"/>
                  </a:cubicBezTo>
                  <a:cubicBezTo>
                    <a:pt x="295671" y="0"/>
                    <a:pt x="284757" y="5754"/>
                    <a:pt x="273843" y="11509"/>
                  </a:cubicBezTo>
                </a:path>
              </a:pathLst>
            </a:cu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3648075" y="4802981"/>
              <a:ext cx="332978" cy="179388"/>
            </a:xfrm>
            <a:custGeom>
              <a:avLst/>
              <a:gdLst>
                <a:gd name="connsiteX0" fmla="*/ 0 w 332978"/>
                <a:gd name="connsiteY0" fmla="*/ 0 h 179388"/>
                <a:gd name="connsiteX1" fmla="*/ 54769 w 332978"/>
                <a:gd name="connsiteY1" fmla="*/ 92869 h 179388"/>
                <a:gd name="connsiteX2" fmla="*/ 190500 w 332978"/>
                <a:gd name="connsiteY2" fmla="*/ 154782 h 179388"/>
                <a:gd name="connsiteX3" fmla="*/ 311944 w 332978"/>
                <a:gd name="connsiteY3" fmla="*/ 176213 h 179388"/>
                <a:gd name="connsiteX4" fmla="*/ 316706 w 332978"/>
                <a:gd name="connsiteY4" fmla="*/ 173832 h 179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978" h="179388">
                  <a:moveTo>
                    <a:pt x="0" y="0"/>
                  </a:moveTo>
                  <a:cubicBezTo>
                    <a:pt x="11509" y="33536"/>
                    <a:pt x="23019" y="67072"/>
                    <a:pt x="54769" y="92869"/>
                  </a:cubicBezTo>
                  <a:cubicBezTo>
                    <a:pt x="86519" y="118666"/>
                    <a:pt x="147638" y="140891"/>
                    <a:pt x="190500" y="154782"/>
                  </a:cubicBezTo>
                  <a:cubicBezTo>
                    <a:pt x="233362" y="168673"/>
                    <a:pt x="290910" y="173038"/>
                    <a:pt x="311944" y="176213"/>
                  </a:cubicBezTo>
                  <a:cubicBezTo>
                    <a:pt x="332978" y="179388"/>
                    <a:pt x="324842" y="176610"/>
                    <a:pt x="316706" y="173832"/>
                  </a:cubicBezTo>
                </a:path>
              </a:pathLst>
            </a:cu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3971925" y="4981575"/>
              <a:ext cx="290513" cy="295672"/>
            </a:xfrm>
            <a:custGeom>
              <a:avLst/>
              <a:gdLst>
                <a:gd name="connsiteX0" fmla="*/ 0 w 290513"/>
                <a:gd name="connsiteY0" fmla="*/ 0 h 295672"/>
                <a:gd name="connsiteX1" fmla="*/ 61913 w 290513"/>
                <a:gd name="connsiteY1" fmla="*/ 176213 h 295672"/>
                <a:gd name="connsiteX2" fmla="*/ 216694 w 290513"/>
                <a:gd name="connsiteY2" fmla="*/ 276225 h 295672"/>
                <a:gd name="connsiteX3" fmla="*/ 290513 w 290513"/>
                <a:gd name="connsiteY3" fmla="*/ 292894 h 295672"/>
              </a:gdLst>
              <a:ahLst/>
              <a:cxnLst>
                <a:cxn ang="0">
                  <a:pos x="connsiteX0" y="connsiteY0"/>
                </a:cxn>
                <a:cxn ang="0">
                  <a:pos x="connsiteX1" y="connsiteY1"/>
                </a:cxn>
                <a:cxn ang="0">
                  <a:pos x="connsiteX2" y="connsiteY2"/>
                </a:cxn>
                <a:cxn ang="0">
                  <a:pos x="connsiteX3" y="connsiteY3"/>
                </a:cxn>
              </a:cxnLst>
              <a:rect l="l" t="t" r="r" b="b"/>
              <a:pathLst>
                <a:path w="290513" h="295672">
                  <a:moveTo>
                    <a:pt x="0" y="0"/>
                  </a:moveTo>
                  <a:cubicBezTo>
                    <a:pt x="12898" y="65088"/>
                    <a:pt x="25797" y="130176"/>
                    <a:pt x="61913" y="176213"/>
                  </a:cubicBezTo>
                  <a:cubicBezTo>
                    <a:pt x="98029" y="222251"/>
                    <a:pt x="178594" y="256778"/>
                    <a:pt x="216694" y="276225"/>
                  </a:cubicBezTo>
                  <a:cubicBezTo>
                    <a:pt x="254794" y="295672"/>
                    <a:pt x="272653" y="294283"/>
                    <a:pt x="290513" y="292894"/>
                  </a:cubicBezTo>
                </a:path>
              </a:pathLst>
            </a:cu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Freeform 123"/>
            <p:cNvSpPr/>
            <p:nvPr/>
          </p:nvSpPr>
          <p:spPr>
            <a:xfrm>
              <a:off x="4267200" y="5276848"/>
              <a:ext cx="304800" cy="361952"/>
            </a:xfrm>
            <a:custGeom>
              <a:avLst/>
              <a:gdLst>
                <a:gd name="connsiteX0" fmla="*/ 0 w 290513"/>
                <a:gd name="connsiteY0" fmla="*/ 0 h 295672"/>
                <a:gd name="connsiteX1" fmla="*/ 61913 w 290513"/>
                <a:gd name="connsiteY1" fmla="*/ 176213 h 295672"/>
                <a:gd name="connsiteX2" fmla="*/ 216694 w 290513"/>
                <a:gd name="connsiteY2" fmla="*/ 276225 h 295672"/>
                <a:gd name="connsiteX3" fmla="*/ 290513 w 290513"/>
                <a:gd name="connsiteY3" fmla="*/ 292894 h 295672"/>
              </a:gdLst>
              <a:ahLst/>
              <a:cxnLst>
                <a:cxn ang="0">
                  <a:pos x="connsiteX0" y="connsiteY0"/>
                </a:cxn>
                <a:cxn ang="0">
                  <a:pos x="connsiteX1" y="connsiteY1"/>
                </a:cxn>
                <a:cxn ang="0">
                  <a:pos x="connsiteX2" y="connsiteY2"/>
                </a:cxn>
                <a:cxn ang="0">
                  <a:pos x="connsiteX3" y="connsiteY3"/>
                </a:cxn>
              </a:cxnLst>
              <a:rect l="l" t="t" r="r" b="b"/>
              <a:pathLst>
                <a:path w="290513" h="295672">
                  <a:moveTo>
                    <a:pt x="0" y="0"/>
                  </a:moveTo>
                  <a:cubicBezTo>
                    <a:pt x="12898" y="65088"/>
                    <a:pt x="25797" y="130176"/>
                    <a:pt x="61913" y="176213"/>
                  </a:cubicBezTo>
                  <a:cubicBezTo>
                    <a:pt x="98029" y="222251"/>
                    <a:pt x="178594" y="256778"/>
                    <a:pt x="216694" y="276225"/>
                  </a:cubicBezTo>
                  <a:cubicBezTo>
                    <a:pt x="254794" y="295672"/>
                    <a:pt x="272653" y="294283"/>
                    <a:pt x="290513" y="292894"/>
                  </a:cubicBezTo>
                </a:path>
              </a:pathLst>
            </a:cu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4572000" y="5405438"/>
              <a:ext cx="304800" cy="228600"/>
            </a:xfrm>
            <a:custGeom>
              <a:avLst/>
              <a:gdLst>
                <a:gd name="connsiteX0" fmla="*/ 0 w 304800"/>
                <a:gd name="connsiteY0" fmla="*/ 228600 h 228600"/>
                <a:gd name="connsiteX1" fmla="*/ 80963 w 304800"/>
                <a:gd name="connsiteY1" fmla="*/ 104775 h 228600"/>
                <a:gd name="connsiteX2" fmla="*/ 228600 w 304800"/>
                <a:gd name="connsiteY2" fmla="*/ 23812 h 228600"/>
                <a:gd name="connsiteX3" fmla="*/ 304800 w 304800"/>
                <a:gd name="connsiteY3" fmla="*/ 0 h 228600"/>
              </a:gdLst>
              <a:ahLst/>
              <a:cxnLst>
                <a:cxn ang="0">
                  <a:pos x="connsiteX0" y="connsiteY0"/>
                </a:cxn>
                <a:cxn ang="0">
                  <a:pos x="connsiteX1" y="connsiteY1"/>
                </a:cxn>
                <a:cxn ang="0">
                  <a:pos x="connsiteX2" y="connsiteY2"/>
                </a:cxn>
                <a:cxn ang="0">
                  <a:pos x="connsiteX3" y="connsiteY3"/>
                </a:cxn>
              </a:cxnLst>
              <a:rect l="l" t="t" r="r" b="b"/>
              <a:pathLst>
                <a:path w="304800" h="228600">
                  <a:moveTo>
                    <a:pt x="0" y="228600"/>
                  </a:moveTo>
                  <a:cubicBezTo>
                    <a:pt x="21431" y="183753"/>
                    <a:pt x="42863" y="138906"/>
                    <a:pt x="80963" y="104775"/>
                  </a:cubicBezTo>
                  <a:cubicBezTo>
                    <a:pt x="119063" y="70644"/>
                    <a:pt x="191294" y="41275"/>
                    <a:pt x="228600" y="23812"/>
                  </a:cubicBezTo>
                  <a:cubicBezTo>
                    <a:pt x="265906" y="6349"/>
                    <a:pt x="285353" y="3174"/>
                    <a:pt x="304800" y="0"/>
                  </a:cubicBezTo>
                </a:path>
              </a:pathLst>
            </a:cu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4876800" y="5029200"/>
              <a:ext cx="309959" cy="361553"/>
            </a:xfrm>
            <a:custGeom>
              <a:avLst/>
              <a:gdLst>
                <a:gd name="connsiteX0" fmla="*/ 0 w 295671"/>
                <a:gd name="connsiteY0" fmla="*/ 261541 h 261541"/>
                <a:gd name="connsiteX1" fmla="*/ 42862 w 295671"/>
                <a:gd name="connsiteY1" fmla="*/ 163909 h 261541"/>
                <a:gd name="connsiteX2" fmla="*/ 128587 w 295671"/>
                <a:gd name="connsiteY2" fmla="*/ 80566 h 261541"/>
                <a:gd name="connsiteX3" fmla="*/ 271462 w 295671"/>
                <a:gd name="connsiteY3" fmla="*/ 11509 h 261541"/>
                <a:gd name="connsiteX4" fmla="*/ 273843 w 295671"/>
                <a:gd name="connsiteY4" fmla="*/ 11509 h 261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71" h="261541">
                  <a:moveTo>
                    <a:pt x="0" y="261541"/>
                  </a:moveTo>
                  <a:cubicBezTo>
                    <a:pt x="10715" y="227806"/>
                    <a:pt x="21431" y="194071"/>
                    <a:pt x="42862" y="163909"/>
                  </a:cubicBezTo>
                  <a:cubicBezTo>
                    <a:pt x="64293" y="133747"/>
                    <a:pt x="90487" y="105966"/>
                    <a:pt x="128587" y="80566"/>
                  </a:cubicBezTo>
                  <a:cubicBezTo>
                    <a:pt x="166687" y="55166"/>
                    <a:pt x="247253" y="23018"/>
                    <a:pt x="271462" y="11509"/>
                  </a:cubicBezTo>
                  <a:cubicBezTo>
                    <a:pt x="295671" y="0"/>
                    <a:pt x="284757" y="5754"/>
                    <a:pt x="273843" y="11509"/>
                  </a:cubicBezTo>
                </a:path>
              </a:pathLst>
            </a:cu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5181600" y="4781153"/>
              <a:ext cx="295671" cy="261541"/>
            </a:xfrm>
            <a:custGeom>
              <a:avLst/>
              <a:gdLst>
                <a:gd name="connsiteX0" fmla="*/ 0 w 295671"/>
                <a:gd name="connsiteY0" fmla="*/ 261541 h 261541"/>
                <a:gd name="connsiteX1" fmla="*/ 42862 w 295671"/>
                <a:gd name="connsiteY1" fmla="*/ 163909 h 261541"/>
                <a:gd name="connsiteX2" fmla="*/ 128587 w 295671"/>
                <a:gd name="connsiteY2" fmla="*/ 80566 h 261541"/>
                <a:gd name="connsiteX3" fmla="*/ 271462 w 295671"/>
                <a:gd name="connsiteY3" fmla="*/ 11509 h 261541"/>
                <a:gd name="connsiteX4" fmla="*/ 273843 w 295671"/>
                <a:gd name="connsiteY4" fmla="*/ 11509 h 261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71" h="261541">
                  <a:moveTo>
                    <a:pt x="0" y="261541"/>
                  </a:moveTo>
                  <a:cubicBezTo>
                    <a:pt x="10715" y="227806"/>
                    <a:pt x="21431" y="194071"/>
                    <a:pt x="42862" y="163909"/>
                  </a:cubicBezTo>
                  <a:cubicBezTo>
                    <a:pt x="64293" y="133747"/>
                    <a:pt x="90487" y="105966"/>
                    <a:pt x="128587" y="80566"/>
                  </a:cubicBezTo>
                  <a:cubicBezTo>
                    <a:pt x="166687" y="55166"/>
                    <a:pt x="247253" y="23018"/>
                    <a:pt x="271462" y="11509"/>
                  </a:cubicBezTo>
                  <a:cubicBezTo>
                    <a:pt x="295671" y="0"/>
                    <a:pt x="284757" y="5754"/>
                    <a:pt x="273843" y="11509"/>
                  </a:cubicBezTo>
                </a:path>
              </a:pathLst>
            </a:cu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5476875" y="4783534"/>
              <a:ext cx="332978" cy="179388"/>
            </a:xfrm>
            <a:custGeom>
              <a:avLst/>
              <a:gdLst>
                <a:gd name="connsiteX0" fmla="*/ 0 w 332978"/>
                <a:gd name="connsiteY0" fmla="*/ 0 h 179388"/>
                <a:gd name="connsiteX1" fmla="*/ 54769 w 332978"/>
                <a:gd name="connsiteY1" fmla="*/ 92869 h 179388"/>
                <a:gd name="connsiteX2" fmla="*/ 190500 w 332978"/>
                <a:gd name="connsiteY2" fmla="*/ 154782 h 179388"/>
                <a:gd name="connsiteX3" fmla="*/ 311944 w 332978"/>
                <a:gd name="connsiteY3" fmla="*/ 176213 h 179388"/>
                <a:gd name="connsiteX4" fmla="*/ 316706 w 332978"/>
                <a:gd name="connsiteY4" fmla="*/ 173832 h 179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978" h="179388">
                  <a:moveTo>
                    <a:pt x="0" y="0"/>
                  </a:moveTo>
                  <a:cubicBezTo>
                    <a:pt x="11509" y="33536"/>
                    <a:pt x="23019" y="67072"/>
                    <a:pt x="54769" y="92869"/>
                  </a:cubicBezTo>
                  <a:cubicBezTo>
                    <a:pt x="86519" y="118666"/>
                    <a:pt x="147638" y="140891"/>
                    <a:pt x="190500" y="154782"/>
                  </a:cubicBezTo>
                  <a:cubicBezTo>
                    <a:pt x="233362" y="168673"/>
                    <a:pt x="290910" y="173038"/>
                    <a:pt x="311944" y="176213"/>
                  </a:cubicBezTo>
                  <a:cubicBezTo>
                    <a:pt x="332978" y="179388"/>
                    <a:pt x="324842" y="176610"/>
                    <a:pt x="316706" y="173832"/>
                  </a:cubicBezTo>
                </a:path>
              </a:pathLst>
            </a:cu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5791200" y="4953000"/>
              <a:ext cx="290513" cy="295672"/>
            </a:xfrm>
            <a:custGeom>
              <a:avLst/>
              <a:gdLst>
                <a:gd name="connsiteX0" fmla="*/ 0 w 290513"/>
                <a:gd name="connsiteY0" fmla="*/ 0 h 295672"/>
                <a:gd name="connsiteX1" fmla="*/ 61913 w 290513"/>
                <a:gd name="connsiteY1" fmla="*/ 176213 h 295672"/>
                <a:gd name="connsiteX2" fmla="*/ 216694 w 290513"/>
                <a:gd name="connsiteY2" fmla="*/ 276225 h 295672"/>
                <a:gd name="connsiteX3" fmla="*/ 290513 w 290513"/>
                <a:gd name="connsiteY3" fmla="*/ 292894 h 295672"/>
              </a:gdLst>
              <a:ahLst/>
              <a:cxnLst>
                <a:cxn ang="0">
                  <a:pos x="connsiteX0" y="connsiteY0"/>
                </a:cxn>
                <a:cxn ang="0">
                  <a:pos x="connsiteX1" y="connsiteY1"/>
                </a:cxn>
                <a:cxn ang="0">
                  <a:pos x="connsiteX2" y="connsiteY2"/>
                </a:cxn>
                <a:cxn ang="0">
                  <a:pos x="connsiteX3" y="connsiteY3"/>
                </a:cxn>
              </a:cxnLst>
              <a:rect l="l" t="t" r="r" b="b"/>
              <a:pathLst>
                <a:path w="290513" h="295672">
                  <a:moveTo>
                    <a:pt x="0" y="0"/>
                  </a:moveTo>
                  <a:cubicBezTo>
                    <a:pt x="12898" y="65088"/>
                    <a:pt x="25797" y="130176"/>
                    <a:pt x="61913" y="176213"/>
                  </a:cubicBezTo>
                  <a:cubicBezTo>
                    <a:pt x="98029" y="222251"/>
                    <a:pt x="178594" y="256778"/>
                    <a:pt x="216694" y="276225"/>
                  </a:cubicBezTo>
                  <a:cubicBezTo>
                    <a:pt x="254794" y="295672"/>
                    <a:pt x="272653" y="294283"/>
                    <a:pt x="290513" y="292894"/>
                  </a:cubicBezTo>
                </a:path>
              </a:pathLst>
            </a:cu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7" name="TextBox 136"/>
          <p:cNvSpPr txBox="1"/>
          <p:nvPr/>
        </p:nvSpPr>
        <p:spPr>
          <a:xfrm>
            <a:off x="1785941" y="1808426"/>
            <a:ext cx="99386" cy="215444"/>
          </a:xfrm>
          <a:prstGeom prst="rect">
            <a:avLst/>
          </a:prstGeom>
          <a:noFill/>
        </p:spPr>
        <p:txBody>
          <a:bodyPr wrap="square" lIns="0" tIns="0" rIns="0" bIns="0" rtlCol="0">
            <a:spAutoFit/>
          </a:bodyPr>
          <a:lstStyle/>
          <a:p>
            <a:r>
              <a:rPr lang="en-US" sz="1400" b="1" i="1" dirty="0" smtClean="0">
                <a:latin typeface="+mn-lt"/>
                <a:sym typeface="Symbol"/>
              </a:rPr>
              <a:t></a:t>
            </a:r>
            <a:endParaRPr lang="en-US" sz="1400" b="1" i="1" dirty="0">
              <a:latin typeface="+mn-lt"/>
            </a:endParaRPr>
          </a:p>
        </p:txBody>
      </p:sp>
      <p:sp>
        <p:nvSpPr>
          <p:cNvPr id="138" name="TextBox 137"/>
          <p:cNvSpPr txBox="1"/>
          <p:nvPr/>
        </p:nvSpPr>
        <p:spPr>
          <a:xfrm>
            <a:off x="2652719" y="1830849"/>
            <a:ext cx="228600" cy="215444"/>
          </a:xfrm>
          <a:prstGeom prst="rect">
            <a:avLst/>
          </a:prstGeom>
          <a:solidFill>
            <a:schemeClr val="bg1"/>
          </a:solidFill>
        </p:spPr>
        <p:txBody>
          <a:bodyPr wrap="square" lIns="0" tIns="0" rIns="0" bIns="0" rtlCol="0">
            <a:spAutoFit/>
          </a:bodyPr>
          <a:lstStyle/>
          <a:p>
            <a:r>
              <a:rPr lang="en-US" sz="1400" dirty="0" smtClean="0">
                <a:latin typeface="+mn-lt"/>
                <a:sym typeface="Symbol"/>
              </a:rPr>
              <a:t>2</a:t>
            </a:r>
            <a:r>
              <a:rPr lang="en-US" sz="1400" b="1" i="1" dirty="0" smtClean="0">
                <a:latin typeface="+mn-lt"/>
                <a:sym typeface="Symbol"/>
              </a:rPr>
              <a:t></a:t>
            </a:r>
            <a:endParaRPr lang="en-US" sz="1400" b="1" i="1" dirty="0">
              <a:latin typeface="+mn-lt"/>
            </a:endParaRPr>
          </a:p>
        </p:txBody>
      </p:sp>
      <p:sp>
        <p:nvSpPr>
          <p:cNvPr id="139" name="TextBox 138"/>
          <p:cNvSpPr txBox="1"/>
          <p:nvPr/>
        </p:nvSpPr>
        <p:spPr>
          <a:xfrm>
            <a:off x="1090614" y="2314570"/>
            <a:ext cx="264319" cy="153888"/>
          </a:xfrm>
          <a:prstGeom prst="rect">
            <a:avLst/>
          </a:prstGeom>
          <a:solidFill>
            <a:schemeClr val="bg1"/>
          </a:solidFill>
        </p:spPr>
        <p:txBody>
          <a:bodyPr wrap="square" lIns="9144" tIns="0" rIns="0" bIns="0" rtlCol="0">
            <a:spAutoFit/>
          </a:bodyPr>
          <a:lstStyle/>
          <a:p>
            <a:r>
              <a:rPr lang="en-US" sz="1000" dirty="0" smtClean="0">
                <a:latin typeface="+mn-lt"/>
                <a:sym typeface="Symbol"/>
              </a:rPr>
              <a:t>2</a:t>
            </a:r>
            <a:r>
              <a:rPr lang="en-US" sz="1000" b="1" i="1" dirty="0" smtClean="0">
                <a:latin typeface="+mn-lt"/>
                <a:sym typeface="Symbol"/>
              </a:rPr>
              <a:t></a:t>
            </a:r>
            <a:r>
              <a:rPr lang="sr-Latn-CS" sz="1000" dirty="0" smtClean="0">
                <a:latin typeface="+mn-lt"/>
                <a:sym typeface="Symbol"/>
              </a:rPr>
              <a:t>/3</a:t>
            </a:r>
            <a:endParaRPr lang="en-US" sz="1000" dirty="0">
              <a:latin typeface="+mn-lt"/>
            </a:endParaRPr>
          </a:p>
        </p:txBody>
      </p:sp>
      <p:sp>
        <p:nvSpPr>
          <p:cNvPr id="146" name="TextBox 145"/>
          <p:cNvSpPr txBox="1"/>
          <p:nvPr/>
        </p:nvSpPr>
        <p:spPr>
          <a:xfrm>
            <a:off x="1947879" y="1516857"/>
            <a:ext cx="348172" cy="246221"/>
          </a:xfrm>
          <a:prstGeom prst="rect">
            <a:avLst/>
          </a:prstGeom>
          <a:noFill/>
        </p:spPr>
        <p:txBody>
          <a:bodyPr wrap="none" rtlCol="0">
            <a:spAutoFit/>
          </a:bodyPr>
          <a:lstStyle/>
          <a:p>
            <a:r>
              <a:rPr lang="sr-Latn-CS" sz="1000" b="1" i="1" dirty="0" smtClean="0">
                <a:latin typeface="+mn-lt"/>
              </a:rPr>
              <a:t>U</a:t>
            </a:r>
            <a:r>
              <a:rPr lang="sr-Latn-CS" sz="1000" b="1" i="1" baseline="-25000" dirty="0" smtClean="0">
                <a:latin typeface="+mn-lt"/>
              </a:rPr>
              <a:t>dc</a:t>
            </a:r>
            <a:endParaRPr lang="en-US" sz="1000" b="1" i="1" baseline="-25000" dirty="0">
              <a:latin typeface="+mn-lt"/>
            </a:endParaRPr>
          </a:p>
        </p:txBody>
      </p:sp>
      <p:cxnSp>
        <p:nvCxnSpPr>
          <p:cNvPr id="148" name="Straight Arrow Connector 147"/>
          <p:cNvCxnSpPr/>
          <p:nvPr/>
        </p:nvCxnSpPr>
        <p:spPr>
          <a:xfrm rot="5400000">
            <a:off x="1852615" y="1644645"/>
            <a:ext cx="304800" cy="1588"/>
          </a:xfrm>
          <a:prstGeom prst="straightConnector1">
            <a:avLst/>
          </a:prstGeom>
          <a:ln w="3175">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852615" y="1493047"/>
            <a:ext cx="304800" cy="1588"/>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1872473" y="2281246"/>
            <a:ext cx="348172" cy="246221"/>
          </a:xfrm>
          <a:prstGeom prst="rect">
            <a:avLst/>
          </a:prstGeom>
          <a:noFill/>
        </p:spPr>
        <p:txBody>
          <a:bodyPr wrap="none" rtlCol="0">
            <a:spAutoFit/>
          </a:bodyPr>
          <a:lstStyle/>
          <a:p>
            <a:r>
              <a:rPr lang="sr-Latn-CS" sz="1000" b="1" i="1" dirty="0" smtClean="0">
                <a:latin typeface="+mn-lt"/>
              </a:rPr>
              <a:t>U</a:t>
            </a:r>
            <a:r>
              <a:rPr lang="sr-Latn-CS" sz="1000" b="1" i="1" baseline="-25000" dirty="0" smtClean="0">
                <a:latin typeface="+mn-lt"/>
              </a:rPr>
              <a:t>dc</a:t>
            </a:r>
            <a:endParaRPr lang="en-US" sz="1000" b="1" i="1" baseline="-25000" dirty="0">
              <a:latin typeface="+mn-lt"/>
            </a:endParaRPr>
          </a:p>
        </p:txBody>
      </p:sp>
      <p:cxnSp>
        <p:nvCxnSpPr>
          <p:cNvPr id="152" name="Straight Arrow Connector 151"/>
          <p:cNvCxnSpPr/>
          <p:nvPr/>
        </p:nvCxnSpPr>
        <p:spPr>
          <a:xfrm rot="5400000">
            <a:off x="1777209" y="2409034"/>
            <a:ext cx="304800" cy="1588"/>
          </a:xfrm>
          <a:prstGeom prst="straightConnector1">
            <a:avLst/>
          </a:prstGeom>
          <a:ln w="3175">
            <a:headEnd type="arrow" w="sm" len="sm"/>
            <a:tailEnd type="arrow" w="sm" len="sm"/>
          </a:ln>
        </p:spPr>
        <p:style>
          <a:lnRef idx="1">
            <a:schemeClr val="accent1"/>
          </a:lnRef>
          <a:fillRef idx="0">
            <a:schemeClr val="accent1"/>
          </a:fillRef>
          <a:effectRef idx="0">
            <a:schemeClr val="accent1"/>
          </a:effectRef>
          <a:fontRef idx="minor">
            <a:schemeClr val="tx1"/>
          </a:fontRef>
        </p:style>
      </p:cxnSp>
      <p:grpSp>
        <p:nvGrpSpPr>
          <p:cNvPr id="165" name="Group 164"/>
          <p:cNvGrpSpPr/>
          <p:nvPr/>
        </p:nvGrpSpPr>
        <p:grpSpPr>
          <a:xfrm>
            <a:off x="557215" y="2667000"/>
            <a:ext cx="3467564" cy="2209800"/>
            <a:chOff x="2667000" y="2209800"/>
            <a:chExt cx="3467564" cy="2209800"/>
          </a:xfrm>
        </p:grpSpPr>
        <p:cxnSp>
          <p:nvCxnSpPr>
            <p:cNvPr id="19" name="Straight Arrow Connector 18"/>
            <p:cNvCxnSpPr/>
            <p:nvPr/>
          </p:nvCxnSpPr>
          <p:spPr>
            <a:xfrm>
              <a:off x="3048000" y="2894012"/>
              <a:ext cx="2971800" cy="1588"/>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553097" y="2857103"/>
              <a:ext cx="990600" cy="794"/>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67000" y="2209800"/>
              <a:ext cx="418704" cy="307777"/>
            </a:xfrm>
            <a:prstGeom prst="rect">
              <a:avLst/>
            </a:prstGeom>
            <a:noFill/>
          </p:spPr>
          <p:txBody>
            <a:bodyPr wrap="none" rtlCol="0">
              <a:spAutoFit/>
            </a:bodyPr>
            <a:lstStyle/>
            <a:p>
              <a:r>
                <a:rPr lang="sr-Latn-CS" sz="1400" b="1" i="1" dirty="0" smtClean="0">
                  <a:latin typeface="+mn-lt"/>
                </a:rPr>
                <a:t>u</a:t>
              </a:r>
              <a:r>
                <a:rPr lang="sr-Latn-CS" sz="1400" b="1" i="1" baseline="-25000" dirty="0" smtClean="0">
                  <a:latin typeface="+mn-lt"/>
                </a:rPr>
                <a:t>AB</a:t>
              </a:r>
              <a:endParaRPr lang="en-US" sz="1400" b="1" i="1" baseline="-25000" dirty="0">
                <a:latin typeface="+mn-lt"/>
              </a:endParaRPr>
            </a:p>
          </p:txBody>
        </p:sp>
        <p:sp>
          <p:nvSpPr>
            <p:cNvPr id="22" name="TextBox 21"/>
            <p:cNvSpPr txBox="1"/>
            <p:nvPr/>
          </p:nvSpPr>
          <p:spPr>
            <a:xfrm>
              <a:off x="5791200" y="2667000"/>
              <a:ext cx="343364" cy="276999"/>
            </a:xfrm>
            <a:prstGeom prst="rect">
              <a:avLst/>
            </a:prstGeom>
            <a:noFill/>
          </p:spPr>
          <p:txBody>
            <a:bodyPr wrap="none" rtlCol="0">
              <a:spAutoFit/>
            </a:bodyPr>
            <a:lstStyle/>
            <a:p>
              <a:r>
                <a:rPr lang="sr-Latn-CS" sz="1200" b="1" i="1" dirty="0" smtClean="0">
                  <a:latin typeface="+mn-lt"/>
                  <a:sym typeface="Symbol"/>
                </a:rPr>
                <a:t>t</a:t>
              </a:r>
              <a:endParaRPr lang="en-US" sz="1200" b="1" i="1" baseline="-25000" dirty="0">
                <a:latin typeface="+mn-lt"/>
              </a:endParaRPr>
            </a:p>
          </p:txBody>
        </p:sp>
        <p:cxnSp>
          <p:nvCxnSpPr>
            <p:cNvPr id="42" name="Straight Connector 41"/>
            <p:cNvCxnSpPr/>
            <p:nvPr/>
          </p:nvCxnSpPr>
          <p:spPr>
            <a:xfrm>
              <a:off x="3048000" y="2590800"/>
              <a:ext cx="6096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962400" y="3200400"/>
              <a:ext cx="6096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3505994" y="2742406"/>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3810794" y="3047206"/>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657600" y="2895600"/>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572000" y="2895600"/>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4420394" y="3047206"/>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725194" y="2742406"/>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876800" y="2590800"/>
              <a:ext cx="6096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5334794" y="2742406"/>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486400" y="2895600"/>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048000" y="3960812"/>
              <a:ext cx="2971800" cy="1588"/>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flipH="1" flipV="1">
              <a:off x="2553097" y="3923903"/>
              <a:ext cx="990600" cy="794"/>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667000" y="3276600"/>
              <a:ext cx="409086" cy="307777"/>
            </a:xfrm>
            <a:prstGeom prst="rect">
              <a:avLst/>
            </a:prstGeom>
            <a:noFill/>
          </p:spPr>
          <p:txBody>
            <a:bodyPr wrap="none" rtlCol="0">
              <a:spAutoFit/>
            </a:bodyPr>
            <a:lstStyle/>
            <a:p>
              <a:r>
                <a:rPr lang="sr-Latn-CS" sz="1400" b="1" i="1" dirty="0" smtClean="0">
                  <a:latin typeface="+mn-lt"/>
                </a:rPr>
                <a:t>u</a:t>
              </a:r>
              <a:r>
                <a:rPr lang="sr-Latn-CS" sz="1400" b="1" i="1" baseline="-25000" dirty="0" smtClean="0">
                  <a:latin typeface="+mn-lt"/>
                </a:rPr>
                <a:t>BC</a:t>
              </a:r>
              <a:endParaRPr lang="en-US" sz="1400" b="1" i="1" baseline="-25000" dirty="0">
                <a:latin typeface="+mn-lt"/>
              </a:endParaRPr>
            </a:p>
          </p:txBody>
        </p:sp>
        <p:sp>
          <p:nvSpPr>
            <p:cNvPr id="57" name="TextBox 56"/>
            <p:cNvSpPr txBox="1"/>
            <p:nvPr/>
          </p:nvSpPr>
          <p:spPr>
            <a:xfrm>
              <a:off x="5791200" y="3733800"/>
              <a:ext cx="343364" cy="276999"/>
            </a:xfrm>
            <a:prstGeom prst="rect">
              <a:avLst/>
            </a:prstGeom>
            <a:noFill/>
          </p:spPr>
          <p:txBody>
            <a:bodyPr wrap="none" rtlCol="0">
              <a:spAutoFit/>
            </a:bodyPr>
            <a:lstStyle/>
            <a:p>
              <a:r>
                <a:rPr lang="sr-Latn-CS" sz="1200" b="1" i="1" dirty="0" smtClean="0">
                  <a:latin typeface="+mn-lt"/>
                  <a:sym typeface="Symbol"/>
                </a:rPr>
                <a:t>t</a:t>
              </a:r>
              <a:endParaRPr lang="en-US" sz="1200" b="1" i="1" baseline="-25000" dirty="0">
                <a:latin typeface="+mn-lt"/>
              </a:endParaRPr>
            </a:p>
          </p:txBody>
        </p:sp>
        <p:cxnSp>
          <p:nvCxnSpPr>
            <p:cNvPr id="59" name="Straight Connector 58"/>
            <p:cNvCxnSpPr/>
            <p:nvPr/>
          </p:nvCxnSpPr>
          <p:spPr>
            <a:xfrm rot="5400000">
              <a:off x="3505994" y="3809206"/>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657600" y="3657600"/>
              <a:ext cx="6096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352800" y="3962400"/>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115594" y="3809206"/>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3201194" y="4114006"/>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048000" y="4267200"/>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267200" y="3962400"/>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4420394" y="4114006"/>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72000" y="4267200"/>
              <a:ext cx="6096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181600" y="3962400"/>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5029994" y="4114006"/>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5334794" y="3809206"/>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486400" y="3657600"/>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3962400" y="3048000"/>
              <a:ext cx="609600" cy="1588"/>
            </a:xfrm>
            <a:prstGeom prst="straightConnector1">
              <a:avLst/>
            </a:prstGeom>
            <a:ln w="3175">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4114799" y="2967029"/>
              <a:ext cx="264319" cy="153888"/>
            </a:xfrm>
            <a:prstGeom prst="rect">
              <a:avLst/>
            </a:prstGeom>
            <a:solidFill>
              <a:schemeClr val="bg1"/>
            </a:solidFill>
          </p:spPr>
          <p:txBody>
            <a:bodyPr wrap="square" lIns="9144" tIns="0" rIns="0" bIns="0" rtlCol="0">
              <a:spAutoFit/>
            </a:bodyPr>
            <a:lstStyle/>
            <a:p>
              <a:r>
                <a:rPr lang="en-US" sz="1000" dirty="0" smtClean="0">
                  <a:latin typeface="+mn-lt"/>
                  <a:sym typeface="Symbol"/>
                </a:rPr>
                <a:t>2</a:t>
              </a:r>
              <a:r>
                <a:rPr lang="en-US" sz="1000" b="1" i="1" dirty="0" smtClean="0">
                  <a:latin typeface="+mn-lt"/>
                  <a:sym typeface="Symbol"/>
                </a:rPr>
                <a:t></a:t>
              </a:r>
              <a:r>
                <a:rPr lang="sr-Latn-CS" sz="1000" dirty="0" smtClean="0">
                  <a:latin typeface="+mn-lt"/>
                  <a:sym typeface="Symbol"/>
                </a:rPr>
                <a:t>/3</a:t>
              </a:r>
              <a:endParaRPr lang="en-US" sz="1000" dirty="0">
                <a:latin typeface="+mn-lt"/>
              </a:endParaRPr>
            </a:p>
          </p:txBody>
        </p:sp>
        <p:cxnSp>
          <p:nvCxnSpPr>
            <p:cNvPr id="144" name="Straight Arrow Connector 143"/>
            <p:cNvCxnSpPr/>
            <p:nvPr/>
          </p:nvCxnSpPr>
          <p:spPr>
            <a:xfrm>
              <a:off x="3048001" y="2747971"/>
              <a:ext cx="609600" cy="1588"/>
            </a:xfrm>
            <a:prstGeom prst="straightConnector1">
              <a:avLst/>
            </a:prstGeom>
            <a:ln w="3175">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3200400" y="2667000"/>
              <a:ext cx="264319" cy="153888"/>
            </a:xfrm>
            <a:prstGeom prst="rect">
              <a:avLst/>
            </a:prstGeom>
            <a:solidFill>
              <a:schemeClr val="bg1"/>
            </a:solidFill>
          </p:spPr>
          <p:txBody>
            <a:bodyPr wrap="square" lIns="9144" tIns="0" rIns="0" bIns="0" rtlCol="0">
              <a:spAutoFit/>
            </a:bodyPr>
            <a:lstStyle/>
            <a:p>
              <a:r>
                <a:rPr lang="en-US" sz="1000" dirty="0" smtClean="0">
                  <a:latin typeface="+mn-lt"/>
                  <a:sym typeface="Symbol"/>
                </a:rPr>
                <a:t>2</a:t>
              </a:r>
              <a:r>
                <a:rPr lang="en-US" sz="1000" b="1" i="1" dirty="0" smtClean="0">
                  <a:latin typeface="+mn-lt"/>
                  <a:sym typeface="Symbol"/>
                </a:rPr>
                <a:t></a:t>
              </a:r>
              <a:r>
                <a:rPr lang="sr-Latn-CS" sz="1000" dirty="0" smtClean="0">
                  <a:latin typeface="+mn-lt"/>
                  <a:sym typeface="Symbol"/>
                </a:rPr>
                <a:t>/3</a:t>
              </a:r>
              <a:endParaRPr lang="en-US" sz="1000" dirty="0">
                <a:latin typeface="+mn-lt"/>
              </a:endParaRPr>
            </a:p>
          </p:txBody>
        </p:sp>
        <p:sp>
          <p:nvSpPr>
            <p:cNvPr id="153" name="TextBox 152"/>
            <p:cNvSpPr txBox="1"/>
            <p:nvPr/>
          </p:nvSpPr>
          <p:spPr>
            <a:xfrm>
              <a:off x="3724284" y="2614618"/>
              <a:ext cx="348172" cy="246221"/>
            </a:xfrm>
            <a:prstGeom prst="rect">
              <a:avLst/>
            </a:prstGeom>
            <a:noFill/>
          </p:spPr>
          <p:txBody>
            <a:bodyPr wrap="none" rtlCol="0">
              <a:spAutoFit/>
            </a:bodyPr>
            <a:lstStyle/>
            <a:p>
              <a:r>
                <a:rPr lang="sr-Latn-CS" sz="1000" b="1" i="1" dirty="0" smtClean="0">
                  <a:latin typeface="+mn-lt"/>
                </a:rPr>
                <a:t>U</a:t>
              </a:r>
              <a:r>
                <a:rPr lang="sr-Latn-CS" sz="1000" b="1" i="1" baseline="-25000" dirty="0" smtClean="0">
                  <a:latin typeface="+mn-lt"/>
                </a:rPr>
                <a:t>dc</a:t>
              </a:r>
              <a:endParaRPr lang="en-US" sz="1000" b="1" i="1" baseline="-25000" dirty="0">
                <a:latin typeface="+mn-lt"/>
              </a:endParaRPr>
            </a:p>
          </p:txBody>
        </p:sp>
        <p:cxnSp>
          <p:nvCxnSpPr>
            <p:cNvPr id="154" name="Straight Arrow Connector 153"/>
            <p:cNvCxnSpPr/>
            <p:nvPr/>
          </p:nvCxnSpPr>
          <p:spPr>
            <a:xfrm rot="5400000">
              <a:off x="3629020" y="2742406"/>
              <a:ext cx="304800" cy="1588"/>
            </a:xfrm>
            <a:prstGeom prst="straightConnector1">
              <a:avLst/>
            </a:prstGeom>
            <a:ln w="3175">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3629020" y="2590808"/>
              <a:ext cx="304800" cy="1588"/>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a:off x="3657078" y="3810005"/>
              <a:ext cx="609600" cy="1588"/>
            </a:xfrm>
            <a:prstGeom prst="straightConnector1">
              <a:avLst/>
            </a:prstGeom>
            <a:ln w="3175">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a:xfrm>
              <a:off x="3809477" y="3729034"/>
              <a:ext cx="264319" cy="153888"/>
            </a:xfrm>
            <a:prstGeom prst="rect">
              <a:avLst/>
            </a:prstGeom>
            <a:solidFill>
              <a:schemeClr val="bg1"/>
            </a:solidFill>
          </p:spPr>
          <p:txBody>
            <a:bodyPr wrap="square" lIns="9144" tIns="0" rIns="0" bIns="0" rtlCol="0">
              <a:spAutoFit/>
            </a:bodyPr>
            <a:lstStyle/>
            <a:p>
              <a:r>
                <a:rPr lang="en-US" sz="1000" dirty="0" smtClean="0">
                  <a:latin typeface="+mn-lt"/>
                  <a:sym typeface="Symbol"/>
                </a:rPr>
                <a:t>2</a:t>
              </a:r>
              <a:r>
                <a:rPr lang="en-US" sz="1000" b="1" i="1" dirty="0" smtClean="0">
                  <a:latin typeface="+mn-lt"/>
                  <a:sym typeface="Symbol"/>
                </a:rPr>
                <a:t></a:t>
              </a:r>
              <a:r>
                <a:rPr lang="sr-Latn-CS" sz="1000" dirty="0" smtClean="0">
                  <a:latin typeface="+mn-lt"/>
                  <a:sym typeface="Symbol"/>
                </a:rPr>
                <a:t>/3</a:t>
              </a:r>
              <a:endParaRPr lang="en-US" sz="1000" dirty="0">
                <a:latin typeface="+mn-lt"/>
              </a:endParaRPr>
            </a:p>
          </p:txBody>
        </p:sp>
        <p:sp>
          <p:nvSpPr>
            <p:cNvPr id="159" name="TextBox 158"/>
            <p:cNvSpPr txBox="1"/>
            <p:nvPr/>
          </p:nvSpPr>
          <p:spPr>
            <a:xfrm>
              <a:off x="4333361" y="3676652"/>
              <a:ext cx="348172" cy="246221"/>
            </a:xfrm>
            <a:prstGeom prst="rect">
              <a:avLst/>
            </a:prstGeom>
            <a:noFill/>
          </p:spPr>
          <p:txBody>
            <a:bodyPr wrap="none" rtlCol="0">
              <a:spAutoFit/>
            </a:bodyPr>
            <a:lstStyle/>
            <a:p>
              <a:r>
                <a:rPr lang="sr-Latn-CS" sz="1000" b="1" i="1" dirty="0" smtClean="0">
                  <a:latin typeface="+mn-lt"/>
                </a:rPr>
                <a:t>U</a:t>
              </a:r>
              <a:r>
                <a:rPr lang="sr-Latn-CS" sz="1000" b="1" i="1" baseline="-25000" dirty="0" smtClean="0">
                  <a:latin typeface="+mn-lt"/>
                </a:rPr>
                <a:t>dc</a:t>
              </a:r>
              <a:endParaRPr lang="en-US" sz="1000" b="1" i="1" baseline="-25000" dirty="0">
                <a:latin typeface="+mn-lt"/>
              </a:endParaRPr>
            </a:p>
          </p:txBody>
        </p:sp>
        <p:cxnSp>
          <p:nvCxnSpPr>
            <p:cNvPr id="160" name="Straight Arrow Connector 159"/>
            <p:cNvCxnSpPr/>
            <p:nvPr/>
          </p:nvCxnSpPr>
          <p:spPr>
            <a:xfrm rot="5400000">
              <a:off x="4238097" y="3804440"/>
              <a:ext cx="304800" cy="1588"/>
            </a:xfrm>
            <a:prstGeom prst="straightConnector1">
              <a:avLst/>
            </a:prstGeom>
            <a:ln w="3175">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4238097" y="3652842"/>
              <a:ext cx="304800" cy="1588"/>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grpSp>
      <p:sp>
        <p:nvSpPr>
          <p:cNvPr id="162" name="TextBox 161"/>
          <p:cNvSpPr txBox="1"/>
          <p:nvPr/>
        </p:nvSpPr>
        <p:spPr>
          <a:xfrm>
            <a:off x="1624015" y="5105400"/>
            <a:ext cx="311304" cy="338554"/>
          </a:xfrm>
          <a:prstGeom prst="rect">
            <a:avLst/>
          </a:prstGeom>
          <a:noFill/>
        </p:spPr>
        <p:txBody>
          <a:bodyPr wrap="none" rtlCol="0">
            <a:spAutoFit/>
          </a:bodyPr>
          <a:lstStyle/>
          <a:p>
            <a:r>
              <a:rPr lang="sr-Latn-CS" sz="1600" b="1" i="1" dirty="0" smtClean="0">
                <a:solidFill>
                  <a:srgbClr val="FF0000"/>
                </a:solidFill>
                <a:latin typeface="+mn-lt"/>
              </a:rPr>
              <a:t>I</a:t>
            </a:r>
            <a:r>
              <a:rPr lang="sr-Latn-CS" sz="1600" b="1" i="1" baseline="-25000" dirty="0" smtClean="0">
                <a:solidFill>
                  <a:srgbClr val="FF0000"/>
                </a:solidFill>
                <a:latin typeface="+mn-lt"/>
              </a:rPr>
              <a:t>a</a:t>
            </a:r>
            <a:endParaRPr lang="en-US" sz="1600" b="1" i="1" baseline="-25000" dirty="0">
              <a:solidFill>
                <a:srgbClr val="FF0000"/>
              </a:solidFill>
              <a:latin typeface="+mn-lt"/>
            </a:endParaRPr>
          </a:p>
        </p:txBody>
      </p:sp>
      <p:grpSp>
        <p:nvGrpSpPr>
          <p:cNvPr id="168" name="Group 167"/>
          <p:cNvGrpSpPr/>
          <p:nvPr/>
        </p:nvGrpSpPr>
        <p:grpSpPr>
          <a:xfrm>
            <a:off x="457200" y="4954580"/>
            <a:ext cx="3781430" cy="1143008"/>
            <a:chOff x="2566985" y="4497380"/>
            <a:chExt cx="3781430" cy="1143008"/>
          </a:xfrm>
        </p:grpSpPr>
        <p:cxnSp>
          <p:nvCxnSpPr>
            <p:cNvPr id="74" name="Straight Arrow Connector 73"/>
            <p:cNvCxnSpPr/>
            <p:nvPr/>
          </p:nvCxnSpPr>
          <p:spPr>
            <a:xfrm>
              <a:off x="3048000" y="5181600"/>
              <a:ext cx="3124200" cy="1588"/>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flipH="1" flipV="1">
              <a:off x="2553097" y="5144691"/>
              <a:ext cx="990600" cy="794"/>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676526" y="4497380"/>
              <a:ext cx="341760" cy="307777"/>
            </a:xfrm>
            <a:prstGeom prst="rect">
              <a:avLst/>
            </a:prstGeom>
            <a:noFill/>
          </p:spPr>
          <p:txBody>
            <a:bodyPr wrap="none" rtlCol="0">
              <a:spAutoFit/>
            </a:bodyPr>
            <a:lstStyle/>
            <a:p>
              <a:r>
                <a:rPr lang="sr-Latn-CS" sz="1400" b="1" i="1" dirty="0" smtClean="0">
                  <a:latin typeface="+mn-lt"/>
                </a:rPr>
                <a:t>u</a:t>
              </a:r>
              <a:r>
                <a:rPr lang="sr-Latn-CS" sz="1400" b="1" i="1" baseline="-25000" dirty="0" smtClean="0">
                  <a:latin typeface="+mn-lt"/>
                </a:rPr>
                <a:t>a</a:t>
              </a:r>
              <a:endParaRPr lang="en-US" sz="1400" b="1" i="1" baseline="-25000" dirty="0">
                <a:latin typeface="+mn-lt"/>
              </a:endParaRPr>
            </a:p>
          </p:txBody>
        </p:sp>
        <p:sp>
          <p:nvSpPr>
            <p:cNvPr id="77" name="TextBox 76"/>
            <p:cNvSpPr txBox="1"/>
            <p:nvPr/>
          </p:nvSpPr>
          <p:spPr>
            <a:xfrm>
              <a:off x="6005051" y="4937942"/>
              <a:ext cx="343364" cy="276999"/>
            </a:xfrm>
            <a:prstGeom prst="rect">
              <a:avLst/>
            </a:prstGeom>
            <a:noFill/>
          </p:spPr>
          <p:txBody>
            <a:bodyPr wrap="none" rtlCol="0">
              <a:spAutoFit/>
            </a:bodyPr>
            <a:lstStyle/>
            <a:p>
              <a:r>
                <a:rPr lang="sr-Latn-CS" sz="1200" b="1" i="1" dirty="0" smtClean="0">
                  <a:latin typeface="+mn-lt"/>
                  <a:sym typeface="Symbol"/>
                </a:rPr>
                <a:t>t</a:t>
              </a:r>
              <a:endParaRPr lang="en-US" sz="1200" b="1" i="1" baseline="-25000" dirty="0">
                <a:latin typeface="+mn-lt"/>
              </a:endParaRPr>
            </a:p>
          </p:txBody>
        </p:sp>
        <p:cxnSp>
          <p:nvCxnSpPr>
            <p:cNvPr id="78" name="Straight Connector 77"/>
            <p:cNvCxnSpPr/>
            <p:nvPr/>
          </p:nvCxnSpPr>
          <p:spPr>
            <a:xfrm flipV="1">
              <a:off x="3352800" y="4953000"/>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flipH="1">
              <a:off x="3298032" y="5008563"/>
              <a:ext cx="113506" cy="39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657600" y="5072059"/>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572000" y="5295904"/>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876800" y="5067304"/>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3048000" y="5067296"/>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6200000" flipH="1">
              <a:off x="3602832" y="5007769"/>
              <a:ext cx="113506" cy="39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6200000" flipH="1">
              <a:off x="3848102" y="5183983"/>
              <a:ext cx="228598" cy="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3962400" y="5291134"/>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4267200" y="5410200"/>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181600" y="4953000"/>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5486400" y="5064923"/>
              <a:ext cx="3048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6200000" flipH="1">
              <a:off x="5126832" y="5007769"/>
              <a:ext cx="113506" cy="39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6200000" flipH="1">
              <a:off x="4754168" y="5180410"/>
              <a:ext cx="240506" cy="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16200000" flipH="1">
              <a:off x="4202911" y="5345907"/>
              <a:ext cx="123822" cy="47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6200000" flipH="1">
              <a:off x="4512471" y="5350664"/>
              <a:ext cx="123822" cy="47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6200000" flipH="1">
              <a:off x="5426871" y="5012530"/>
              <a:ext cx="123822" cy="47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6200000" flipH="1">
              <a:off x="5736432" y="5122065"/>
              <a:ext cx="113506" cy="39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3048000" y="4948237"/>
              <a:ext cx="304800" cy="1588"/>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2566985" y="4830601"/>
              <a:ext cx="548548" cy="246221"/>
            </a:xfrm>
            <a:prstGeom prst="rect">
              <a:avLst/>
            </a:prstGeom>
            <a:noFill/>
          </p:spPr>
          <p:txBody>
            <a:bodyPr wrap="none" rtlCol="0">
              <a:spAutoFit/>
            </a:bodyPr>
            <a:lstStyle/>
            <a:p>
              <a:pPr algn="just"/>
              <a:r>
                <a:rPr lang="sr-Latn-CS" sz="1000" dirty="0" smtClean="0">
                  <a:latin typeface="+mn-lt"/>
                </a:rPr>
                <a:t>2</a:t>
              </a:r>
              <a:r>
                <a:rPr lang="sr-Latn-CS" sz="1000" b="1" i="1" dirty="0" smtClean="0">
                  <a:latin typeface="+mn-lt"/>
                </a:rPr>
                <a:t>U</a:t>
              </a:r>
              <a:r>
                <a:rPr lang="sr-Latn-CS" sz="1000" b="1" i="1" baseline="-25000" dirty="0" smtClean="0">
                  <a:latin typeface="+mn-lt"/>
                </a:rPr>
                <a:t>dc </a:t>
              </a:r>
              <a:r>
                <a:rPr lang="sr-Latn-CS" sz="1000" i="1" dirty="0" smtClean="0">
                  <a:latin typeface="+mn-lt"/>
                </a:rPr>
                <a:t>/3</a:t>
              </a:r>
              <a:endParaRPr lang="en-US" sz="1000" i="1" dirty="0">
                <a:latin typeface="+mn-lt"/>
              </a:endParaRPr>
            </a:p>
          </p:txBody>
        </p:sp>
      </p:grpSp>
      <p:sp>
        <p:nvSpPr>
          <p:cNvPr id="169" name="Rectangle 3"/>
          <p:cNvSpPr>
            <a:spLocks noGrp="1" noChangeArrowheads="1"/>
          </p:cNvSpPr>
          <p:nvPr>
            <p:ph type="title"/>
          </p:nvPr>
        </p:nvSpPr>
        <p:spPr>
          <a:xfrm>
            <a:off x="271463" y="-161925"/>
            <a:ext cx="8458200" cy="1143000"/>
          </a:xfrm>
          <a:noFill/>
        </p:spPr>
        <p:txBody>
          <a:bodyPr>
            <a:normAutofit/>
          </a:bodyPr>
          <a:lstStyle/>
          <a:p>
            <a:r>
              <a:rPr lang="sr-Latn-CS" dirty="0" smtClean="0">
                <a:solidFill>
                  <a:srgbClr val="356897"/>
                </a:solidFill>
              </a:rPr>
              <a:t>Modulacija četvrtkama </a:t>
            </a:r>
            <a:r>
              <a:rPr lang="sr-Latn-CS" sz="3600" dirty="0" smtClean="0">
                <a:solidFill>
                  <a:srgbClr val="356897"/>
                </a:solidFill>
              </a:rPr>
              <a:t>(</a:t>
            </a:r>
            <a:r>
              <a:rPr lang="sr-Latn-CS" sz="3600" i="1" dirty="0" smtClean="0">
                <a:solidFill>
                  <a:srgbClr val="356897"/>
                </a:solidFill>
              </a:rPr>
              <a:t>six step</a:t>
            </a:r>
            <a:r>
              <a:rPr lang="sr-Latn-CS" sz="3600" dirty="0" smtClean="0">
                <a:solidFill>
                  <a:srgbClr val="356897"/>
                </a:solidFill>
              </a:rPr>
              <a:t>)</a:t>
            </a:r>
            <a:endParaRPr lang="en-US" sz="3600" dirty="0" smtClean="0">
              <a:solidFill>
                <a:srgbClr val="356897"/>
              </a:solidFill>
            </a:endParaRPr>
          </a:p>
        </p:txBody>
      </p:sp>
      <p:sp>
        <p:nvSpPr>
          <p:cNvPr id="170" name="TextBox 61"/>
          <p:cNvSpPr txBox="1">
            <a:spLocks noChangeArrowheads="1"/>
          </p:cNvSpPr>
          <p:nvPr/>
        </p:nvSpPr>
        <p:spPr bwMode="auto">
          <a:xfrm>
            <a:off x="4191000" y="1371600"/>
            <a:ext cx="4953000" cy="1323439"/>
          </a:xfrm>
          <a:prstGeom prst="rect">
            <a:avLst/>
          </a:prstGeom>
          <a:noFill/>
          <a:ln w="9525">
            <a:noFill/>
            <a:miter lim="800000"/>
            <a:headEnd/>
            <a:tailEnd/>
          </a:ln>
        </p:spPr>
        <p:txBody>
          <a:bodyPr wrap="square">
            <a:spAutoFit/>
          </a:bodyPr>
          <a:lstStyle/>
          <a:p>
            <a:pPr defTabSz="457200"/>
            <a:r>
              <a:rPr lang="sr-Latn-CS" sz="2000" dirty="0" smtClean="0">
                <a:cs typeface="Arial" pitchFamily="34" charset="0"/>
              </a:rPr>
              <a:t>Prekidač </a:t>
            </a:r>
            <a:r>
              <a:rPr lang="sr-Latn-CS" sz="2000" b="1" dirty="0" smtClean="0">
                <a:cs typeface="Arial" pitchFamily="34" charset="0"/>
              </a:rPr>
              <a:t>S</a:t>
            </a:r>
            <a:r>
              <a:rPr lang="sr-Latn-CS" sz="2000" b="1" baseline="-25000" dirty="0" smtClean="0">
                <a:cs typeface="Arial" pitchFamily="34" charset="0"/>
              </a:rPr>
              <a:t>At</a:t>
            </a:r>
            <a:r>
              <a:rPr lang="sr-Latn-CS" sz="2000" dirty="0" smtClean="0">
                <a:cs typeface="Arial" pitchFamily="34" charset="0"/>
              </a:rPr>
              <a:t> pola periode </a:t>
            </a:r>
            <a:r>
              <a:rPr lang="sr-Latn-CS" sz="1600" dirty="0" smtClean="0">
                <a:solidFill>
                  <a:srgbClr val="00B0F0"/>
                </a:solidFill>
                <a:cs typeface="Arial" pitchFamily="34" charset="0"/>
              </a:rPr>
              <a:t>(10ms) </a:t>
            </a:r>
            <a:r>
              <a:rPr lang="sr-Latn-CS" sz="2000" dirty="0" smtClean="0">
                <a:cs typeface="Arial" pitchFamily="34" charset="0"/>
              </a:rPr>
              <a:t>uključen u drugoj polovini isključen.</a:t>
            </a:r>
          </a:p>
          <a:p>
            <a:pPr defTabSz="457200"/>
            <a:r>
              <a:rPr lang="sr-Latn-CS" sz="2000" dirty="0" smtClean="0">
                <a:cs typeface="Arial" pitchFamily="34" charset="0"/>
              </a:rPr>
              <a:t>Prekidač </a:t>
            </a:r>
            <a:r>
              <a:rPr lang="sr-Latn-CS" sz="2000" b="1" dirty="0" smtClean="0">
                <a:cs typeface="Arial" pitchFamily="34" charset="0"/>
              </a:rPr>
              <a:t>S</a:t>
            </a:r>
            <a:r>
              <a:rPr lang="sr-Latn-CS" sz="2000" b="1" baseline="-25000" dirty="0" smtClean="0">
                <a:cs typeface="Arial" pitchFamily="34" charset="0"/>
              </a:rPr>
              <a:t>Bt</a:t>
            </a:r>
            <a:r>
              <a:rPr lang="sr-Latn-CS" sz="2000" dirty="0" smtClean="0">
                <a:cs typeface="Arial" pitchFamily="34" charset="0"/>
              </a:rPr>
              <a:t> takođe, samo pomereno za 120</a:t>
            </a:r>
            <a:r>
              <a:rPr lang="sr-Latn-CS" sz="2000" dirty="0" smtClean="0">
                <a:cs typeface="Arial" pitchFamily="34" charset="0"/>
                <a:sym typeface="Symbol"/>
              </a:rPr>
              <a:t> (2/3).</a:t>
            </a:r>
            <a:r>
              <a:rPr lang="sr-Latn-CS" sz="2000" dirty="0" smtClean="0">
                <a:cs typeface="Arial" pitchFamily="34" charset="0"/>
              </a:rPr>
              <a:t> </a:t>
            </a:r>
            <a:r>
              <a:rPr lang="sr-Latn-CS" dirty="0" smtClean="0">
                <a:solidFill>
                  <a:srgbClr val="00B0F0"/>
                </a:solidFill>
                <a:cs typeface="Arial" pitchFamily="34" charset="0"/>
              </a:rPr>
              <a:t>Počinje posle 6,67ms </a:t>
            </a:r>
            <a:endParaRPr lang="x-none" dirty="0" smtClean="0">
              <a:solidFill>
                <a:srgbClr val="00B0F0"/>
              </a:solidFill>
              <a:cs typeface="Arial" pitchFamily="34" charset="0"/>
            </a:endParaRPr>
          </a:p>
        </p:txBody>
      </p:sp>
      <p:sp>
        <p:nvSpPr>
          <p:cNvPr id="172" name="TextBox 61"/>
          <p:cNvSpPr txBox="1">
            <a:spLocks noChangeArrowheads="1"/>
          </p:cNvSpPr>
          <p:nvPr/>
        </p:nvSpPr>
        <p:spPr bwMode="auto">
          <a:xfrm>
            <a:off x="4191000" y="3425150"/>
            <a:ext cx="4953000" cy="1015663"/>
          </a:xfrm>
          <a:prstGeom prst="rect">
            <a:avLst/>
          </a:prstGeom>
          <a:noFill/>
          <a:ln w="9525">
            <a:noFill/>
            <a:miter lim="800000"/>
            <a:headEnd/>
            <a:tailEnd/>
          </a:ln>
        </p:spPr>
        <p:txBody>
          <a:bodyPr wrap="square">
            <a:spAutoFit/>
          </a:bodyPr>
          <a:lstStyle/>
          <a:p>
            <a:pPr defTabSz="457200"/>
            <a:r>
              <a:rPr lang="sr-Latn-CS" sz="2000" b="1" dirty="0" smtClean="0">
                <a:cs typeface="Arial" pitchFamily="34" charset="0"/>
              </a:rPr>
              <a:t>MEĐUFAZNI NAPONI</a:t>
            </a:r>
          </a:p>
          <a:p>
            <a:pPr defTabSz="457200"/>
            <a:r>
              <a:rPr lang="sr-Latn-CS" sz="2000" b="1" i="1" dirty="0" smtClean="0">
                <a:latin typeface="+mn-lt"/>
                <a:cs typeface="Arial" pitchFamily="34" charset="0"/>
              </a:rPr>
              <a:t>U</a:t>
            </a:r>
            <a:r>
              <a:rPr lang="sr-Latn-CS" sz="2000" b="1" i="1" baseline="-25000" dirty="0" smtClean="0">
                <a:latin typeface="+mn-lt"/>
                <a:cs typeface="Arial" pitchFamily="34" charset="0"/>
              </a:rPr>
              <a:t>AB</a:t>
            </a:r>
            <a:r>
              <a:rPr lang="sr-Latn-CS" sz="2000" dirty="0" smtClean="0">
                <a:latin typeface="+mn-lt"/>
                <a:cs typeface="Arial" pitchFamily="34" charset="0"/>
              </a:rPr>
              <a:t> = </a:t>
            </a:r>
            <a:r>
              <a:rPr lang="sr-Latn-CS" sz="2000" b="1" i="1" dirty="0" smtClean="0">
                <a:latin typeface="+mn-lt"/>
                <a:cs typeface="Arial" pitchFamily="34" charset="0"/>
              </a:rPr>
              <a:t>u</a:t>
            </a:r>
            <a:r>
              <a:rPr lang="sr-Latn-CS" sz="2000" b="1" i="1" baseline="-25000" dirty="0" smtClean="0">
                <a:latin typeface="+mn-lt"/>
                <a:cs typeface="Arial" pitchFamily="34" charset="0"/>
              </a:rPr>
              <a:t>a0</a:t>
            </a:r>
            <a:r>
              <a:rPr lang="sr-Latn-CS" sz="2000" dirty="0" smtClean="0">
                <a:latin typeface="+mn-lt"/>
                <a:cs typeface="Arial" pitchFamily="34" charset="0"/>
              </a:rPr>
              <a:t> – </a:t>
            </a:r>
            <a:r>
              <a:rPr lang="sr-Latn-CS" sz="2000" b="1" i="1" dirty="0" smtClean="0">
                <a:latin typeface="+mn-lt"/>
                <a:cs typeface="Arial" pitchFamily="34" charset="0"/>
              </a:rPr>
              <a:t>u</a:t>
            </a:r>
            <a:r>
              <a:rPr lang="sr-Latn-CS" sz="2000" b="1" i="1" baseline="-25000" dirty="0" smtClean="0">
                <a:latin typeface="+mn-lt"/>
                <a:cs typeface="Arial" pitchFamily="34" charset="0"/>
              </a:rPr>
              <a:t>b0</a:t>
            </a:r>
            <a:r>
              <a:rPr lang="sr-Latn-CS" sz="2000" b="1" i="1" dirty="0" smtClean="0">
                <a:latin typeface="+mn-lt"/>
                <a:cs typeface="Arial" pitchFamily="34" charset="0"/>
              </a:rPr>
              <a:t> </a:t>
            </a:r>
          </a:p>
          <a:p>
            <a:pPr defTabSz="457200"/>
            <a:r>
              <a:rPr lang="sr-Latn-CS" sz="2000" dirty="0" smtClean="0">
                <a:cs typeface="Arial" pitchFamily="34" charset="0"/>
              </a:rPr>
              <a:t>Tri nivoa napona: </a:t>
            </a:r>
            <a:r>
              <a:rPr lang="sr-Latn-CS" sz="2000" dirty="0" smtClean="0">
                <a:latin typeface="+mn-lt"/>
                <a:cs typeface="Arial" pitchFamily="34" charset="0"/>
              </a:rPr>
              <a:t>+</a:t>
            </a:r>
            <a:r>
              <a:rPr lang="sr-Latn-CS" sz="2000" b="1" i="1" dirty="0" smtClean="0">
                <a:latin typeface="+mn-lt"/>
                <a:cs typeface="Arial" pitchFamily="34" charset="0"/>
              </a:rPr>
              <a:t>U</a:t>
            </a:r>
            <a:r>
              <a:rPr lang="sr-Latn-CS" sz="2000" b="1" i="1" baseline="-25000" dirty="0" smtClean="0">
                <a:latin typeface="+mn-lt"/>
                <a:cs typeface="Arial" pitchFamily="34" charset="0"/>
              </a:rPr>
              <a:t>dc</a:t>
            </a:r>
            <a:r>
              <a:rPr lang="sr-Latn-CS" sz="2000" dirty="0" smtClean="0">
                <a:cs typeface="Arial" pitchFamily="34" charset="0"/>
              </a:rPr>
              <a:t>, </a:t>
            </a:r>
            <a:r>
              <a:rPr lang="sr-Latn-CS" sz="2000" b="1" dirty="0" smtClean="0">
                <a:latin typeface="+mn-lt"/>
                <a:cs typeface="Arial" pitchFamily="34" charset="0"/>
              </a:rPr>
              <a:t>0</a:t>
            </a:r>
            <a:r>
              <a:rPr lang="sr-Latn-CS" sz="2000" dirty="0" smtClean="0">
                <a:cs typeface="Arial" pitchFamily="34" charset="0"/>
              </a:rPr>
              <a:t> i </a:t>
            </a:r>
            <a:r>
              <a:rPr lang="sr-Latn-CS" sz="2000" b="1" i="1" dirty="0" smtClean="0">
                <a:latin typeface="+mn-lt"/>
                <a:cs typeface="Arial" pitchFamily="34" charset="0"/>
              </a:rPr>
              <a:t>–U</a:t>
            </a:r>
            <a:r>
              <a:rPr lang="sr-Latn-CS" sz="2000" b="1" i="1" baseline="-25000" dirty="0" smtClean="0">
                <a:latin typeface="+mn-lt"/>
                <a:cs typeface="Arial" pitchFamily="34" charset="0"/>
              </a:rPr>
              <a:t>dc</a:t>
            </a:r>
            <a:r>
              <a:rPr lang="sr-Latn-CS" sz="2000" b="1" i="1" dirty="0" smtClean="0">
                <a:latin typeface="+mn-lt"/>
                <a:cs typeface="Arial" pitchFamily="34" charset="0"/>
              </a:rPr>
              <a:t> </a:t>
            </a:r>
          </a:p>
        </p:txBody>
      </p:sp>
      <p:sp>
        <p:nvSpPr>
          <p:cNvPr id="173" name="TextBox 172"/>
          <p:cNvSpPr txBox="1"/>
          <p:nvPr/>
        </p:nvSpPr>
        <p:spPr>
          <a:xfrm>
            <a:off x="7284195" y="990600"/>
            <a:ext cx="1859805" cy="369332"/>
          </a:xfrm>
          <a:prstGeom prst="rect">
            <a:avLst/>
          </a:prstGeom>
          <a:noFill/>
        </p:spPr>
        <p:txBody>
          <a:bodyPr wrap="none" rtlCol="0">
            <a:spAutoFit/>
          </a:bodyPr>
          <a:lstStyle/>
          <a:p>
            <a:r>
              <a:rPr lang="sr-Latn-CS" dirty="0" smtClean="0">
                <a:solidFill>
                  <a:srgbClr val="00B0F0"/>
                </a:solidFill>
              </a:rPr>
              <a:t>Primer za 50Hz</a:t>
            </a:r>
            <a:endParaRPr lang="en-US" dirty="0">
              <a:solidFill>
                <a:srgbClr val="00B0F0"/>
              </a:solidFill>
            </a:endParaRPr>
          </a:p>
        </p:txBody>
      </p:sp>
      <p:sp>
        <p:nvSpPr>
          <p:cNvPr id="174" name="TextBox 61"/>
          <p:cNvSpPr txBox="1">
            <a:spLocks noChangeArrowheads="1"/>
          </p:cNvSpPr>
          <p:nvPr/>
        </p:nvSpPr>
        <p:spPr bwMode="auto">
          <a:xfrm>
            <a:off x="4381500" y="4940568"/>
            <a:ext cx="4572000" cy="1400383"/>
          </a:xfrm>
          <a:prstGeom prst="rect">
            <a:avLst/>
          </a:prstGeom>
          <a:noFill/>
          <a:ln w="9525">
            <a:noFill/>
            <a:miter lim="800000"/>
            <a:headEnd/>
            <a:tailEnd/>
          </a:ln>
        </p:spPr>
        <p:txBody>
          <a:bodyPr wrap="square">
            <a:spAutoFit/>
          </a:bodyPr>
          <a:lstStyle/>
          <a:p>
            <a:pPr defTabSz="457200"/>
            <a:r>
              <a:rPr lang="sr-Latn-CS" sz="2000" b="1" dirty="0" smtClean="0">
                <a:cs typeface="Arial" pitchFamily="34" charset="0"/>
              </a:rPr>
              <a:t>FAZNI NAPON </a:t>
            </a:r>
          </a:p>
          <a:p>
            <a:pPr defTabSz="457200"/>
            <a:r>
              <a:rPr lang="sr-Latn-CS" sz="2000" b="1" i="1" dirty="0" smtClean="0">
                <a:latin typeface="+mn-lt"/>
                <a:cs typeface="Arial" pitchFamily="34" charset="0"/>
              </a:rPr>
              <a:t>u</a:t>
            </a:r>
            <a:r>
              <a:rPr lang="sr-Latn-CS" sz="2000" b="1" i="1" baseline="-25000" dirty="0" smtClean="0">
                <a:latin typeface="+mn-lt"/>
                <a:cs typeface="Arial" pitchFamily="34" charset="0"/>
              </a:rPr>
              <a:t>a</a:t>
            </a:r>
            <a:r>
              <a:rPr lang="sr-Latn-CS" sz="2000" dirty="0" smtClean="0">
                <a:latin typeface="+mn-lt"/>
                <a:cs typeface="Arial" pitchFamily="34" charset="0"/>
              </a:rPr>
              <a:t> = </a:t>
            </a:r>
            <a:r>
              <a:rPr lang="sr-Latn-CS" sz="2000" b="1" i="1" dirty="0" smtClean="0">
                <a:latin typeface="+mn-lt"/>
                <a:cs typeface="Arial" pitchFamily="34" charset="0"/>
              </a:rPr>
              <a:t>u</a:t>
            </a:r>
            <a:r>
              <a:rPr lang="sr-Latn-CS" sz="2000" b="1" i="1" baseline="-25000" dirty="0" smtClean="0">
                <a:latin typeface="+mn-lt"/>
                <a:cs typeface="Arial" pitchFamily="34" charset="0"/>
              </a:rPr>
              <a:t>a0</a:t>
            </a:r>
            <a:r>
              <a:rPr lang="sr-Latn-CS" sz="2000" dirty="0" smtClean="0">
                <a:latin typeface="+mn-lt"/>
                <a:cs typeface="Arial" pitchFamily="34" charset="0"/>
              </a:rPr>
              <a:t> – </a:t>
            </a:r>
            <a:r>
              <a:rPr lang="sr-Latn-CS" sz="2000" b="1" i="1" dirty="0" smtClean="0">
                <a:latin typeface="+mn-lt"/>
                <a:cs typeface="Arial" pitchFamily="34" charset="0"/>
              </a:rPr>
              <a:t>u</a:t>
            </a:r>
            <a:r>
              <a:rPr lang="sr-Latn-CS" sz="2000" b="1" i="1" baseline="-25000" dirty="0" smtClean="0">
                <a:latin typeface="+mn-lt"/>
                <a:cs typeface="Arial" pitchFamily="34" charset="0"/>
              </a:rPr>
              <a:t>Z0</a:t>
            </a:r>
            <a:r>
              <a:rPr lang="sr-Latn-CS" sz="2000" b="1" i="1" dirty="0" smtClean="0">
                <a:latin typeface="+mn-lt"/>
                <a:cs typeface="Arial" pitchFamily="34" charset="0"/>
              </a:rPr>
              <a:t> </a:t>
            </a:r>
          </a:p>
          <a:p>
            <a:pPr defTabSz="457200">
              <a:spcBef>
                <a:spcPts val="600"/>
              </a:spcBef>
            </a:pPr>
            <a:r>
              <a:rPr lang="x-none" sz="2000" dirty="0" smtClean="0">
                <a:cs typeface="Arial" pitchFamily="34" charset="0"/>
              </a:rPr>
              <a:t>Četi</a:t>
            </a:r>
            <a:r>
              <a:rPr lang="sr-Latn-CS" sz="2000" dirty="0" smtClean="0">
                <a:cs typeface="Arial" pitchFamily="34" charset="0"/>
              </a:rPr>
              <a:t>ri nivoa napona: </a:t>
            </a:r>
            <a:r>
              <a:rPr lang="sr-Latn-CS" sz="2000" dirty="0" smtClean="0">
                <a:latin typeface="+mn-lt"/>
                <a:cs typeface="Arial" pitchFamily="34" charset="0"/>
              </a:rPr>
              <a:t>+</a:t>
            </a:r>
            <a:r>
              <a:rPr lang="sr-Latn-CS" sz="2000" b="1" i="1" dirty="0" smtClean="0">
                <a:latin typeface="+mn-lt"/>
                <a:cs typeface="Arial" pitchFamily="34" charset="0"/>
              </a:rPr>
              <a:t>U</a:t>
            </a:r>
            <a:r>
              <a:rPr lang="sr-Latn-CS" sz="2000" b="1" i="1" baseline="-25000" dirty="0" smtClean="0">
                <a:latin typeface="+mn-lt"/>
                <a:cs typeface="Arial" pitchFamily="34" charset="0"/>
              </a:rPr>
              <a:t>dc </a:t>
            </a:r>
            <a:r>
              <a:rPr lang="sr-Latn-CS" sz="2000" dirty="0" smtClean="0">
                <a:latin typeface="+mn-lt"/>
                <a:cs typeface="Arial" pitchFamily="34" charset="0"/>
              </a:rPr>
              <a:t>/3</a:t>
            </a:r>
            <a:r>
              <a:rPr lang="sr-Latn-CS" sz="2000" dirty="0" smtClean="0">
                <a:cs typeface="Arial" pitchFamily="34" charset="0"/>
              </a:rPr>
              <a:t>,  </a:t>
            </a:r>
            <a:r>
              <a:rPr lang="sr-Latn-CS" sz="2000" dirty="0" smtClean="0">
                <a:latin typeface="+mn-lt"/>
                <a:cs typeface="Arial" pitchFamily="34" charset="0"/>
              </a:rPr>
              <a:t>+2</a:t>
            </a:r>
            <a:r>
              <a:rPr lang="sr-Latn-CS" sz="2000" dirty="0" smtClean="0">
                <a:latin typeface="+mn-lt"/>
                <a:cs typeface="Arial" pitchFamily="34" charset="0"/>
                <a:sym typeface="Symbol"/>
              </a:rPr>
              <a:t></a:t>
            </a:r>
            <a:r>
              <a:rPr lang="sr-Latn-CS" sz="2000" b="1" i="1" dirty="0" smtClean="0">
                <a:latin typeface="+mn-lt"/>
                <a:cs typeface="Arial" pitchFamily="34" charset="0"/>
              </a:rPr>
              <a:t>U</a:t>
            </a:r>
            <a:r>
              <a:rPr lang="sr-Latn-CS" sz="2000" b="1" i="1" baseline="-25000" dirty="0" smtClean="0">
                <a:latin typeface="+mn-lt"/>
                <a:cs typeface="Arial" pitchFamily="34" charset="0"/>
              </a:rPr>
              <a:t>dc </a:t>
            </a:r>
            <a:r>
              <a:rPr lang="sr-Latn-CS" sz="2000" dirty="0">
                <a:latin typeface="+mn-lt"/>
                <a:cs typeface="Arial" pitchFamily="34" charset="0"/>
              </a:rPr>
              <a:t>/</a:t>
            </a:r>
            <a:r>
              <a:rPr lang="sr-Latn-CS" sz="2000" dirty="0" smtClean="0">
                <a:latin typeface="+mn-lt"/>
                <a:cs typeface="Arial" pitchFamily="34" charset="0"/>
              </a:rPr>
              <a:t>3, </a:t>
            </a:r>
            <a:r>
              <a:rPr lang="sr-Latn-CS" sz="2000" b="1" i="1" dirty="0" smtClean="0">
                <a:latin typeface="+mn-lt"/>
                <a:cs typeface="Arial" pitchFamily="34" charset="0"/>
              </a:rPr>
              <a:t>–U</a:t>
            </a:r>
            <a:r>
              <a:rPr lang="sr-Latn-CS" sz="2000" b="1" i="1" baseline="-25000" dirty="0" smtClean="0">
                <a:latin typeface="+mn-lt"/>
                <a:cs typeface="Arial" pitchFamily="34" charset="0"/>
              </a:rPr>
              <a:t>dc </a:t>
            </a:r>
            <a:r>
              <a:rPr lang="sr-Latn-CS" sz="2000" dirty="0" smtClean="0">
                <a:latin typeface="+mn-lt"/>
                <a:cs typeface="Arial" pitchFamily="34" charset="0"/>
              </a:rPr>
              <a:t>/3  </a:t>
            </a:r>
            <a:r>
              <a:rPr lang="sr-Latn-CS" sz="2000" dirty="0" smtClean="0">
                <a:cs typeface="Arial" pitchFamily="34" charset="0"/>
              </a:rPr>
              <a:t> i  </a:t>
            </a:r>
            <a:r>
              <a:rPr lang="sr-Latn-CS" sz="2000" b="1" i="1" dirty="0" smtClean="0">
                <a:latin typeface="+mn-lt"/>
                <a:cs typeface="Arial" pitchFamily="34" charset="0"/>
              </a:rPr>
              <a:t>–</a:t>
            </a:r>
            <a:r>
              <a:rPr lang="sr-Latn-CS" sz="2000" dirty="0" smtClean="0">
                <a:latin typeface="+mn-lt"/>
                <a:cs typeface="Arial" pitchFamily="34" charset="0"/>
              </a:rPr>
              <a:t>2</a:t>
            </a:r>
            <a:r>
              <a:rPr lang="sr-Latn-CS" sz="2000" dirty="0">
                <a:latin typeface="+mn-lt"/>
                <a:cs typeface="Arial" pitchFamily="34" charset="0"/>
                <a:sym typeface="Symbol"/>
              </a:rPr>
              <a:t></a:t>
            </a:r>
            <a:r>
              <a:rPr lang="sr-Latn-CS" sz="2000" b="1" i="1" dirty="0">
                <a:latin typeface="+mn-lt"/>
                <a:cs typeface="Arial" pitchFamily="34" charset="0"/>
              </a:rPr>
              <a:t>U</a:t>
            </a:r>
            <a:r>
              <a:rPr lang="sr-Latn-CS" sz="2000" b="1" i="1" baseline="-25000" dirty="0">
                <a:latin typeface="+mn-lt"/>
                <a:cs typeface="Arial" pitchFamily="34" charset="0"/>
              </a:rPr>
              <a:t>dc </a:t>
            </a:r>
            <a:r>
              <a:rPr lang="sr-Latn-CS" sz="2000" dirty="0">
                <a:latin typeface="+mn-lt"/>
                <a:cs typeface="Arial" pitchFamily="34" charset="0"/>
              </a:rPr>
              <a:t>/3</a:t>
            </a:r>
            <a:r>
              <a:rPr lang="sr-Latn-CS" sz="2000" dirty="0">
                <a:cs typeface="Arial" pitchFamily="34" charset="0"/>
              </a:rPr>
              <a:t> </a:t>
            </a:r>
            <a:endParaRPr lang="sr-Latn-CS" sz="2000" b="1" i="1" dirty="0" smtClean="0">
              <a:latin typeface="+mn-lt"/>
              <a:cs typeface="Arial" pitchFamily="34" charset="0"/>
            </a:endParaRPr>
          </a:p>
        </p:txBody>
      </p:sp>
      <p:sp>
        <p:nvSpPr>
          <p:cNvPr id="2" name="TextBox 1"/>
          <p:cNvSpPr txBox="1"/>
          <p:nvPr/>
        </p:nvSpPr>
        <p:spPr>
          <a:xfrm>
            <a:off x="7620000" y="5233985"/>
            <a:ext cx="322524" cy="369332"/>
          </a:xfrm>
          <a:prstGeom prst="rect">
            <a:avLst/>
          </a:prstGeom>
          <a:noFill/>
        </p:spPr>
        <p:txBody>
          <a:bodyPr wrap="none" rtlCol="0">
            <a:spAutoFit/>
          </a:bodyPr>
          <a:lstStyle/>
          <a:p>
            <a:r>
              <a:rPr lang="x-none" dirty="0" smtClean="0"/>
              <a:t>  </a:t>
            </a:r>
            <a:endParaRPr lang="en-US" dirty="0"/>
          </a:p>
        </p:txBody>
      </p:sp>
      <p:sp>
        <p:nvSpPr>
          <p:cNvPr id="3" name="TextBox 2"/>
          <p:cNvSpPr txBox="1"/>
          <p:nvPr/>
        </p:nvSpPr>
        <p:spPr>
          <a:xfrm>
            <a:off x="6435525" y="4940590"/>
            <a:ext cx="1116011" cy="400110"/>
          </a:xfrm>
          <a:prstGeom prst="rect">
            <a:avLst/>
          </a:prstGeom>
          <a:noFill/>
        </p:spPr>
        <p:txBody>
          <a:bodyPr wrap="none" rtlCol="0">
            <a:spAutoFit/>
          </a:bodyPr>
          <a:lstStyle/>
          <a:p>
            <a:r>
              <a:rPr lang="sr-Latn-CS" sz="2000" b="1" dirty="0">
                <a:cs typeface="Arial" pitchFamily="34" charset="0"/>
              </a:rPr>
              <a:t>i </a:t>
            </a:r>
            <a:r>
              <a:rPr lang="sr-Latn-CS" sz="2000" b="1" dirty="0">
                <a:solidFill>
                  <a:srgbClr val="FF0000"/>
                </a:solidFill>
                <a:cs typeface="Arial" pitchFamily="34" charset="0"/>
              </a:rPr>
              <a:t>struja</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2"/>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7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P spid="172" grpId="0"/>
      <p:bldP spid="173" grpId="0"/>
      <p:bldP spid="174" grpId="0"/>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sr-Latn-CS" dirty="0" smtClean="0">
                <a:solidFill>
                  <a:srgbClr val="356897"/>
                </a:solidFill>
              </a:rPr>
              <a:t>Oblik struje kod modulacije četvrtkama (</a:t>
            </a:r>
            <a:r>
              <a:rPr lang="sr-Latn-CS" sz="4000" i="1" dirty="0" smtClean="0">
                <a:solidFill>
                  <a:srgbClr val="356897"/>
                </a:solidFill>
              </a:rPr>
              <a:t>six-step</a:t>
            </a:r>
            <a:r>
              <a:rPr lang="sr-Latn-CS" dirty="0" smtClean="0">
                <a:solidFill>
                  <a:srgbClr val="356897"/>
                </a:solidFill>
              </a:rPr>
              <a:t>)</a:t>
            </a:r>
            <a:endParaRPr lang="en-US" dirty="0">
              <a:solidFill>
                <a:srgbClr val="356897"/>
              </a:solidFill>
            </a:endParaRPr>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58</a:t>
            </a:fld>
            <a:endParaRPr lang="en-US"/>
          </a:p>
        </p:txBody>
      </p:sp>
      <p:pic>
        <p:nvPicPr>
          <p:cNvPr id="505857" name="Picture 1"/>
          <p:cNvPicPr>
            <a:picLocks noChangeAspect="1" noChangeArrowheads="1"/>
          </p:cNvPicPr>
          <p:nvPr/>
        </p:nvPicPr>
        <p:blipFill>
          <a:blip r:embed="rId3"/>
          <a:srcRect t="1990"/>
          <a:stretch>
            <a:fillRect/>
          </a:stretch>
        </p:blipFill>
        <p:spPr bwMode="auto">
          <a:xfrm>
            <a:off x="1066800" y="1905000"/>
            <a:ext cx="7515225" cy="3752850"/>
          </a:xfrm>
          <a:prstGeom prst="rect">
            <a:avLst/>
          </a:prstGeom>
          <a:noFill/>
          <a:ln w="9525">
            <a:noFill/>
            <a:miter lim="800000"/>
            <a:headEnd/>
            <a:tailEnd/>
          </a:ln>
          <a:effectLst/>
        </p:spPr>
      </p:pic>
      <p:sp>
        <p:nvSpPr>
          <p:cNvPr id="6" name="TextBox 5"/>
          <p:cNvSpPr txBox="1"/>
          <p:nvPr/>
        </p:nvSpPr>
        <p:spPr>
          <a:xfrm>
            <a:off x="457200" y="2286000"/>
            <a:ext cx="628698" cy="461665"/>
          </a:xfrm>
          <a:prstGeom prst="rect">
            <a:avLst/>
          </a:prstGeom>
          <a:noFill/>
        </p:spPr>
        <p:txBody>
          <a:bodyPr wrap="none" rtlCol="0">
            <a:spAutoFit/>
          </a:bodyPr>
          <a:lstStyle/>
          <a:p>
            <a:r>
              <a:rPr lang="sr-Latn-CS" sz="2400" b="1" i="1" dirty="0" smtClean="0">
                <a:solidFill>
                  <a:schemeClr val="tx1"/>
                </a:solidFill>
                <a:latin typeface="Times New Roman" pitchFamily="18" charset="0"/>
                <a:cs typeface="Times New Roman" pitchFamily="18" charset="0"/>
              </a:rPr>
              <a:t>u</a:t>
            </a:r>
            <a:r>
              <a:rPr lang="sr-Latn-CS" sz="2400" b="1" i="1" baseline="-25000" dirty="0" smtClean="0">
                <a:solidFill>
                  <a:schemeClr val="tx1"/>
                </a:solidFill>
                <a:latin typeface="Times New Roman" pitchFamily="18" charset="0"/>
                <a:cs typeface="Times New Roman" pitchFamily="18" charset="0"/>
              </a:rPr>
              <a:t>AB</a:t>
            </a:r>
            <a:endParaRPr lang="en-US" sz="2400" b="1" i="1" baseline="-25000" dirty="0">
              <a:solidFill>
                <a:schemeClr val="tx1"/>
              </a:solidFill>
              <a:latin typeface="Times New Roman" pitchFamily="18" charset="0"/>
              <a:cs typeface="Times New Roman" pitchFamily="18" charset="0"/>
            </a:endParaRPr>
          </a:p>
        </p:txBody>
      </p:sp>
      <p:sp>
        <p:nvSpPr>
          <p:cNvPr id="7" name="TextBox 6"/>
          <p:cNvSpPr txBox="1"/>
          <p:nvPr/>
        </p:nvSpPr>
        <p:spPr>
          <a:xfrm>
            <a:off x="609600" y="4495800"/>
            <a:ext cx="407484" cy="461665"/>
          </a:xfrm>
          <a:prstGeom prst="rect">
            <a:avLst/>
          </a:prstGeom>
          <a:noFill/>
        </p:spPr>
        <p:txBody>
          <a:bodyPr wrap="none" rtlCol="0">
            <a:spAutoFit/>
          </a:bodyPr>
          <a:lstStyle/>
          <a:p>
            <a:r>
              <a:rPr lang="sr-Latn-CS" sz="2400" b="1" i="1" dirty="0" smtClean="0">
                <a:solidFill>
                  <a:srgbClr val="FF0000"/>
                </a:solidFill>
                <a:latin typeface="Times New Roman" pitchFamily="18" charset="0"/>
                <a:cs typeface="Times New Roman" pitchFamily="18" charset="0"/>
              </a:rPr>
              <a:t>I</a:t>
            </a:r>
            <a:r>
              <a:rPr lang="sr-Latn-CS" sz="2400" b="1" i="1" baseline="-25000" dirty="0" smtClean="0">
                <a:solidFill>
                  <a:srgbClr val="FF0000"/>
                </a:solidFill>
                <a:latin typeface="Times New Roman" pitchFamily="18" charset="0"/>
                <a:cs typeface="Times New Roman" pitchFamily="18" charset="0"/>
              </a:rPr>
              <a:t>a</a:t>
            </a:r>
            <a:endParaRPr lang="en-US" sz="2400" b="1" i="1" baseline="-25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sr-Latn-CS" dirty="0" smtClean="0"/>
              <a:t>Potiskivanje harmonika</a:t>
            </a:r>
            <a:endParaRPr lang="en-US"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59</a:t>
            </a:fld>
            <a:endParaRPr lang="en-US"/>
          </a:p>
        </p:txBody>
      </p:sp>
      <p:cxnSp>
        <p:nvCxnSpPr>
          <p:cNvPr id="8" name="Straight Arrow Connector 7"/>
          <p:cNvCxnSpPr/>
          <p:nvPr/>
        </p:nvCxnSpPr>
        <p:spPr>
          <a:xfrm rot="5400000" flipH="1" flipV="1">
            <a:off x="-228600" y="2209800"/>
            <a:ext cx="1524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8600" y="2895600"/>
            <a:ext cx="868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 name="Group 46"/>
          <p:cNvGrpSpPr/>
          <p:nvPr/>
        </p:nvGrpSpPr>
        <p:grpSpPr>
          <a:xfrm>
            <a:off x="533400" y="2362200"/>
            <a:ext cx="1981200" cy="534988"/>
            <a:chOff x="533400" y="2362200"/>
            <a:chExt cx="1981200" cy="534988"/>
          </a:xfrm>
        </p:grpSpPr>
        <p:cxnSp>
          <p:nvCxnSpPr>
            <p:cNvPr id="12" name="Straight Connector 11"/>
            <p:cNvCxnSpPr/>
            <p:nvPr/>
          </p:nvCxnSpPr>
          <p:spPr>
            <a:xfrm>
              <a:off x="533400" y="2895600"/>
              <a:ext cx="228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62000" y="2362200"/>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66800" y="2895600"/>
              <a:ext cx="381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47800" y="2362200"/>
              <a:ext cx="1066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95300" y="26289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800894" y="2628106"/>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181894" y="2628106"/>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rot="5400000">
            <a:off x="2476500" y="2857500"/>
            <a:ext cx="7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458494" y="2856706"/>
            <a:ext cx="7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6439694" y="2856706"/>
            <a:ext cx="7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677165" y="2057371"/>
            <a:ext cx="1675606" cy="852"/>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327349" y="2930723"/>
            <a:ext cx="320601" cy="307777"/>
          </a:xfrm>
          <a:prstGeom prst="rect">
            <a:avLst/>
          </a:prstGeom>
          <a:solidFill>
            <a:schemeClr val="bg1"/>
          </a:solidFill>
        </p:spPr>
        <p:txBody>
          <a:bodyPr wrap="none" lIns="0" tIns="0" rIns="0" bIns="0" rtlCol="0">
            <a:spAutoFit/>
          </a:bodyPr>
          <a:lstStyle/>
          <a:p>
            <a:r>
              <a:rPr lang="en-US" sz="2000" b="1" i="1" dirty="0" smtClean="0">
                <a:latin typeface="Times New Roman" pitchFamily="18" charset="0"/>
                <a:cs typeface="Times New Roman" pitchFamily="18" charset="0"/>
                <a:sym typeface="Symbol"/>
              </a:rPr>
              <a:t></a:t>
            </a:r>
            <a:r>
              <a:rPr lang="sr-Latn-CS" dirty="0" smtClean="0">
                <a:latin typeface="Times New Roman" pitchFamily="18" charset="0"/>
                <a:cs typeface="Times New Roman" pitchFamily="18" charset="0"/>
                <a:sym typeface="Symbol"/>
              </a:rPr>
              <a:t>/2</a:t>
            </a:r>
            <a:endParaRPr lang="en-US" dirty="0">
              <a:latin typeface="Times New Roman" pitchFamily="18" charset="0"/>
              <a:cs typeface="Times New Roman" pitchFamily="18" charset="0"/>
            </a:endParaRPr>
          </a:p>
        </p:txBody>
      </p:sp>
      <p:sp>
        <p:nvSpPr>
          <p:cNvPr id="36" name="TextBox 35"/>
          <p:cNvSpPr txBox="1"/>
          <p:nvPr/>
        </p:nvSpPr>
        <p:spPr>
          <a:xfrm>
            <a:off x="4419600" y="2924175"/>
            <a:ext cx="141064" cy="307777"/>
          </a:xfrm>
          <a:prstGeom prst="rect">
            <a:avLst/>
          </a:prstGeom>
          <a:solidFill>
            <a:schemeClr val="bg1"/>
          </a:solidFill>
        </p:spPr>
        <p:txBody>
          <a:bodyPr wrap="none" lIns="0" tIns="0" rIns="0" bIns="0" rtlCol="0">
            <a:spAutoFit/>
          </a:bodyPr>
          <a:lstStyle/>
          <a:p>
            <a:r>
              <a:rPr lang="en-US" sz="2000" b="1" i="1" dirty="0" smtClean="0">
                <a:latin typeface="Times New Roman" pitchFamily="18" charset="0"/>
                <a:cs typeface="Times New Roman" pitchFamily="18" charset="0"/>
                <a:sym typeface="Symbol"/>
              </a:rPr>
              <a:t></a:t>
            </a:r>
            <a:endParaRPr lang="en-US" i="1" dirty="0">
              <a:latin typeface="Times New Roman" pitchFamily="18" charset="0"/>
              <a:cs typeface="Times New Roman" pitchFamily="18" charset="0"/>
            </a:endParaRPr>
          </a:p>
        </p:txBody>
      </p:sp>
      <p:cxnSp>
        <p:nvCxnSpPr>
          <p:cNvPr id="38" name="Straight Connector 37"/>
          <p:cNvCxnSpPr/>
          <p:nvPr/>
        </p:nvCxnSpPr>
        <p:spPr>
          <a:xfrm rot="5400000">
            <a:off x="8420894" y="2856706"/>
            <a:ext cx="76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334375" y="2962275"/>
            <a:ext cx="256480" cy="307777"/>
          </a:xfrm>
          <a:prstGeom prst="rect">
            <a:avLst/>
          </a:prstGeom>
          <a:solidFill>
            <a:schemeClr val="bg1"/>
          </a:solidFill>
        </p:spPr>
        <p:txBody>
          <a:bodyPr wrap="none" lIns="0" tIns="0" rIns="0" bIns="0" rtlCol="0">
            <a:spAutoFit/>
          </a:bodyPr>
          <a:lstStyle/>
          <a:p>
            <a:r>
              <a:rPr lang="sr-Latn-CS" dirty="0" smtClean="0">
                <a:latin typeface="Times New Roman" pitchFamily="18" charset="0"/>
                <a:cs typeface="Times New Roman" pitchFamily="18" charset="0"/>
                <a:sym typeface="Symbol"/>
              </a:rPr>
              <a:t>2</a:t>
            </a:r>
            <a:r>
              <a:rPr lang="en-US" sz="2000" b="1" i="1" dirty="0" smtClean="0">
                <a:latin typeface="Times New Roman" pitchFamily="18" charset="0"/>
                <a:cs typeface="Times New Roman" pitchFamily="18" charset="0"/>
                <a:sym typeface="Symbol"/>
              </a:rPr>
              <a:t></a:t>
            </a:r>
            <a:endParaRPr lang="en-US" i="1" dirty="0">
              <a:latin typeface="Times New Roman" pitchFamily="18" charset="0"/>
              <a:cs typeface="Times New Roman" pitchFamily="18" charset="0"/>
            </a:endParaRPr>
          </a:p>
        </p:txBody>
      </p:sp>
      <p:sp>
        <p:nvSpPr>
          <p:cNvPr id="41" name="TextBox 40"/>
          <p:cNvSpPr txBox="1"/>
          <p:nvPr/>
        </p:nvSpPr>
        <p:spPr>
          <a:xfrm>
            <a:off x="8768782" y="2561451"/>
            <a:ext cx="222818" cy="276999"/>
          </a:xfrm>
          <a:prstGeom prst="rect">
            <a:avLst/>
          </a:prstGeom>
          <a:solidFill>
            <a:schemeClr val="bg1"/>
          </a:solidFill>
        </p:spPr>
        <p:txBody>
          <a:bodyPr wrap="none" lIns="0" tIns="0" rIns="0" bIns="0" rtlCol="0">
            <a:spAutoFit/>
          </a:bodyPr>
          <a:lstStyle/>
          <a:p>
            <a:r>
              <a:rPr lang="sr-Latn-CS" i="1" dirty="0" smtClean="0">
                <a:latin typeface="Times New Roman" pitchFamily="18" charset="0"/>
                <a:cs typeface="Times New Roman" pitchFamily="18" charset="0"/>
                <a:sym typeface="Symbol"/>
              </a:rPr>
              <a:t>t</a:t>
            </a:r>
            <a:endParaRPr lang="en-US" i="1" dirty="0">
              <a:latin typeface="Times New Roman" pitchFamily="18" charset="0"/>
              <a:cs typeface="Times New Roman" pitchFamily="18" charset="0"/>
            </a:endParaRPr>
          </a:p>
        </p:txBody>
      </p:sp>
      <p:sp>
        <p:nvSpPr>
          <p:cNvPr id="43" name="TextBox 42"/>
          <p:cNvSpPr txBox="1"/>
          <p:nvPr/>
        </p:nvSpPr>
        <p:spPr>
          <a:xfrm>
            <a:off x="647700" y="2876550"/>
            <a:ext cx="198772" cy="246221"/>
          </a:xfrm>
          <a:prstGeom prst="rect">
            <a:avLst/>
          </a:prstGeom>
          <a:noFill/>
        </p:spPr>
        <p:txBody>
          <a:bodyPr wrap="none" lIns="0" tIns="0" rIns="0" bIns="0" rtlCol="0">
            <a:spAutoFit/>
          </a:bodyPr>
          <a:lstStyle/>
          <a:p>
            <a:r>
              <a:rPr lang="en-US" sz="1600" i="1" dirty="0" smtClean="0">
                <a:latin typeface="Times New Roman" pitchFamily="18" charset="0"/>
                <a:cs typeface="Times New Roman" pitchFamily="18" charset="0"/>
                <a:sym typeface="Symbol"/>
              </a:rPr>
              <a:t></a:t>
            </a:r>
            <a:r>
              <a:rPr lang="sr-Latn-CS" sz="1600" i="1" baseline="-25000" dirty="0" smtClean="0">
                <a:latin typeface="Times New Roman" pitchFamily="18" charset="0"/>
                <a:cs typeface="Times New Roman" pitchFamily="18" charset="0"/>
                <a:sym typeface="Symbol"/>
              </a:rPr>
              <a:t>1</a:t>
            </a:r>
            <a:endParaRPr lang="en-US" sz="1600" baseline="-25000" dirty="0">
              <a:latin typeface="Times New Roman" pitchFamily="18" charset="0"/>
              <a:cs typeface="Times New Roman" pitchFamily="18" charset="0"/>
            </a:endParaRPr>
          </a:p>
        </p:txBody>
      </p:sp>
      <p:sp>
        <p:nvSpPr>
          <p:cNvPr id="44" name="TextBox 43"/>
          <p:cNvSpPr txBox="1"/>
          <p:nvPr/>
        </p:nvSpPr>
        <p:spPr>
          <a:xfrm>
            <a:off x="990600" y="2895600"/>
            <a:ext cx="198772" cy="246221"/>
          </a:xfrm>
          <a:prstGeom prst="rect">
            <a:avLst/>
          </a:prstGeom>
          <a:noFill/>
        </p:spPr>
        <p:txBody>
          <a:bodyPr wrap="none" lIns="0" tIns="0" rIns="0" bIns="0" rtlCol="0">
            <a:spAutoFit/>
          </a:bodyPr>
          <a:lstStyle/>
          <a:p>
            <a:r>
              <a:rPr lang="en-US" sz="1600" i="1" dirty="0" smtClean="0">
                <a:latin typeface="Times New Roman" pitchFamily="18" charset="0"/>
                <a:cs typeface="Times New Roman" pitchFamily="18" charset="0"/>
                <a:sym typeface="Symbol"/>
              </a:rPr>
              <a:t></a:t>
            </a:r>
            <a:r>
              <a:rPr lang="sr-Latn-CS" sz="1600" i="1" baseline="-25000" dirty="0" smtClean="0">
                <a:latin typeface="Times New Roman" pitchFamily="18" charset="0"/>
                <a:cs typeface="Times New Roman" pitchFamily="18" charset="0"/>
                <a:sym typeface="Symbol"/>
              </a:rPr>
              <a:t>2</a:t>
            </a:r>
            <a:endParaRPr lang="en-US" sz="1600" baseline="-25000" dirty="0">
              <a:latin typeface="Times New Roman" pitchFamily="18" charset="0"/>
              <a:cs typeface="Times New Roman" pitchFamily="18" charset="0"/>
            </a:endParaRPr>
          </a:p>
        </p:txBody>
      </p:sp>
      <p:sp>
        <p:nvSpPr>
          <p:cNvPr id="45" name="TextBox 44"/>
          <p:cNvSpPr txBox="1"/>
          <p:nvPr/>
        </p:nvSpPr>
        <p:spPr>
          <a:xfrm>
            <a:off x="1371600" y="2895600"/>
            <a:ext cx="198772" cy="246221"/>
          </a:xfrm>
          <a:prstGeom prst="rect">
            <a:avLst/>
          </a:prstGeom>
          <a:noFill/>
        </p:spPr>
        <p:txBody>
          <a:bodyPr wrap="none" lIns="0" tIns="0" rIns="0" bIns="0" rtlCol="0">
            <a:spAutoFit/>
          </a:bodyPr>
          <a:lstStyle/>
          <a:p>
            <a:r>
              <a:rPr lang="en-US" sz="1600" i="1" dirty="0" smtClean="0">
                <a:latin typeface="Times New Roman" pitchFamily="18" charset="0"/>
                <a:cs typeface="Times New Roman" pitchFamily="18" charset="0"/>
                <a:sym typeface="Symbol"/>
              </a:rPr>
              <a:t></a:t>
            </a:r>
            <a:r>
              <a:rPr lang="sr-Latn-CS" sz="1600" i="1" baseline="-25000" dirty="0" smtClean="0">
                <a:latin typeface="Times New Roman" pitchFamily="18" charset="0"/>
                <a:cs typeface="Times New Roman" pitchFamily="18" charset="0"/>
                <a:sym typeface="Symbol"/>
              </a:rPr>
              <a:t>3</a:t>
            </a:r>
            <a:endParaRPr lang="en-US" sz="1600" baseline="-25000" dirty="0">
              <a:latin typeface="Times New Roman" pitchFamily="18" charset="0"/>
              <a:cs typeface="Times New Roman" pitchFamily="18" charset="0"/>
            </a:endParaRPr>
          </a:p>
        </p:txBody>
      </p:sp>
      <p:grpSp>
        <p:nvGrpSpPr>
          <p:cNvPr id="5" name="Group 55"/>
          <p:cNvGrpSpPr/>
          <p:nvPr/>
        </p:nvGrpSpPr>
        <p:grpSpPr>
          <a:xfrm flipH="1">
            <a:off x="2514600" y="2362200"/>
            <a:ext cx="1981200" cy="534988"/>
            <a:chOff x="533400" y="2362200"/>
            <a:chExt cx="1981200" cy="534988"/>
          </a:xfrm>
        </p:grpSpPr>
        <p:cxnSp>
          <p:nvCxnSpPr>
            <p:cNvPr id="57" name="Straight Connector 56"/>
            <p:cNvCxnSpPr/>
            <p:nvPr/>
          </p:nvCxnSpPr>
          <p:spPr>
            <a:xfrm>
              <a:off x="533400" y="2895600"/>
              <a:ext cx="228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62000" y="2362200"/>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066800" y="2895600"/>
              <a:ext cx="381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447800" y="2362200"/>
              <a:ext cx="1066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495300" y="26289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800894" y="2628106"/>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1181894" y="2628106"/>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TextBox 63"/>
          <p:cNvSpPr txBox="1"/>
          <p:nvPr/>
        </p:nvSpPr>
        <p:spPr>
          <a:xfrm>
            <a:off x="211475" y="1371600"/>
            <a:ext cx="243656" cy="246221"/>
          </a:xfrm>
          <a:prstGeom prst="rect">
            <a:avLst/>
          </a:prstGeom>
          <a:noFill/>
        </p:spPr>
        <p:txBody>
          <a:bodyPr wrap="none" lIns="0" tIns="0" rIns="0" bIns="0" rtlCol="0">
            <a:spAutoFit/>
          </a:bodyPr>
          <a:lstStyle/>
          <a:p>
            <a:r>
              <a:rPr lang="sr-Latn-CS" sz="1600" b="1" i="1" dirty="0" smtClean="0">
                <a:latin typeface="Times New Roman" pitchFamily="18" charset="0"/>
                <a:cs typeface="Times New Roman" pitchFamily="18" charset="0"/>
                <a:sym typeface="Symbol"/>
              </a:rPr>
              <a:t>S</a:t>
            </a:r>
            <a:r>
              <a:rPr lang="sr-Latn-CS" sz="1600" b="1" i="1" baseline="-25000" dirty="0" smtClean="0">
                <a:latin typeface="Times New Roman" pitchFamily="18" charset="0"/>
                <a:cs typeface="Times New Roman" pitchFamily="18" charset="0"/>
                <a:sym typeface="Symbol"/>
              </a:rPr>
              <a:t>At</a:t>
            </a:r>
            <a:endParaRPr lang="en-US" sz="1600" b="1" baseline="-25000" dirty="0">
              <a:latin typeface="Times New Roman" pitchFamily="18" charset="0"/>
              <a:cs typeface="Times New Roman" pitchFamily="18" charset="0"/>
            </a:endParaRPr>
          </a:p>
        </p:txBody>
      </p:sp>
      <p:sp>
        <p:nvSpPr>
          <p:cNvPr id="65" name="TextBox 64"/>
          <p:cNvSpPr txBox="1"/>
          <p:nvPr/>
        </p:nvSpPr>
        <p:spPr>
          <a:xfrm>
            <a:off x="114300" y="2209800"/>
            <a:ext cx="416781" cy="246221"/>
          </a:xfrm>
          <a:prstGeom prst="rect">
            <a:avLst/>
          </a:prstGeom>
          <a:noFill/>
        </p:spPr>
        <p:txBody>
          <a:bodyPr wrap="none" lIns="0" tIns="0" rIns="0" bIns="0" rtlCol="0">
            <a:spAutoFit/>
          </a:bodyPr>
          <a:lstStyle/>
          <a:p>
            <a:r>
              <a:rPr lang="sr-Latn-CS" sz="1600" dirty="0" smtClean="0">
                <a:latin typeface="Times New Roman" pitchFamily="18" charset="0"/>
                <a:cs typeface="Times New Roman" pitchFamily="18" charset="0"/>
                <a:sym typeface="Symbol"/>
              </a:rPr>
              <a:t>Uklj</a:t>
            </a:r>
            <a:r>
              <a:rPr lang="sr-Latn-CS" sz="1600" b="1" i="1" dirty="0" smtClean="0">
                <a:latin typeface="Times New Roman" pitchFamily="18" charset="0"/>
                <a:cs typeface="Times New Roman" pitchFamily="18" charset="0"/>
                <a:sym typeface="Symbol"/>
              </a:rPr>
              <a:t>.</a:t>
            </a:r>
            <a:endParaRPr lang="en-US" sz="1600" b="1" baseline="-25000" dirty="0">
              <a:latin typeface="Times New Roman" pitchFamily="18" charset="0"/>
              <a:cs typeface="Times New Roman" pitchFamily="18" charset="0"/>
            </a:endParaRPr>
          </a:p>
        </p:txBody>
      </p:sp>
      <p:grpSp>
        <p:nvGrpSpPr>
          <p:cNvPr id="6" name="Group 95"/>
          <p:cNvGrpSpPr/>
          <p:nvPr/>
        </p:nvGrpSpPr>
        <p:grpSpPr>
          <a:xfrm flipV="1">
            <a:off x="4495800" y="2362200"/>
            <a:ext cx="3962400" cy="534988"/>
            <a:chOff x="3886200" y="3733800"/>
            <a:chExt cx="3962400" cy="534988"/>
          </a:xfrm>
        </p:grpSpPr>
        <p:cxnSp>
          <p:nvCxnSpPr>
            <p:cNvPr id="67" name="Straight Connector 66"/>
            <p:cNvCxnSpPr/>
            <p:nvPr/>
          </p:nvCxnSpPr>
          <p:spPr>
            <a:xfrm>
              <a:off x="3886200" y="4267200"/>
              <a:ext cx="228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114800" y="3733800"/>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419600" y="4267200"/>
              <a:ext cx="381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800600" y="3733800"/>
              <a:ext cx="1066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3848100" y="40005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4153694" y="3999706"/>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4534694" y="3999706"/>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0800000" flipV="1">
              <a:off x="7620000" y="4267200"/>
              <a:ext cx="228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flipV="1">
              <a:off x="7315200" y="3733800"/>
              <a:ext cx="304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flipV="1">
              <a:off x="6934200" y="4267200"/>
              <a:ext cx="381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0800000" flipV="1">
              <a:off x="5867400" y="3733800"/>
              <a:ext cx="1066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6200000" flipH="1">
              <a:off x="7353300" y="4000500"/>
              <a:ext cx="5326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flipH="1">
              <a:off x="7047706" y="3999706"/>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6666706" y="3999706"/>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3620294" y="4001294"/>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8" name="Straight Connector 97"/>
          <p:cNvCxnSpPr/>
          <p:nvPr/>
        </p:nvCxnSpPr>
        <p:spPr>
          <a:xfrm rot="5400000">
            <a:off x="3658423" y="2056577"/>
            <a:ext cx="1675606" cy="852"/>
          </a:xfrm>
          <a:prstGeom prst="line">
            <a:avLst/>
          </a:prstGeom>
          <a:ln w="0">
            <a:prstDash val="dash"/>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2743200" y="3048000"/>
            <a:ext cx="1471878" cy="307777"/>
          </a:xfrm>
          <a:prstGeom prst="rect">
            <a:avLst/>
          </a:prstGeom>
          <a:noFill/>
        </p:spPr>
        <p:txBody>
          <a:bodyPr wrap="none" rtlCol="0">
            <a:spAutoFit/>
          </a:bodyPr>
          <a:lstStyle/>
          <a:p>
            <a:r>
              <a:rPr lang="sr-Latn-CS" sz="1400" dirty="0" smtClean="0"/>
              <a:t>Slika u ogledalu</a:t>
            </a:r>
            <a:endParaRPr lang="en-US" sz="1400" dirty="0"/>
          </a:p>
        </p:txBody>
      </p:sp>
      <p:sp>
        <p:nvSpPr>
          <p:cNvPr id="100" name="TextBox 99"/>
          <p:cNvSpPr txBox="1"/>
          <p:nvPr/>
        </p:nvSpPr>
        <p:spPr>
          <a:xfrm>
            <a:off x="5257800" y="3045023"/>
            <a:ext cx="2760692" cy="307777"/>
          </a:xfrm>
          <a:prstGeom prst="rect">
            <a:avLst/>
          </a:prstGeom>
          <a:noFill/>
        </p:spPr>
        <p:txBody>
          <a:bodyPr wrap="none" rtlCol="0">
            <a:spAutoFit/>
          </a:bodyPr>
          <a:lstStyle/>
          <a:p>
            <a:r>
              <a:rPr lang="sr-Latn-CS" sz="1400" dirty="0" smtClean="0"/>
              <a:t>Invertovano u odnosu na 0 do </a:t>
            </a:r>
            <a:r>
              <a:rPr lang="sr-Latn-CS" sz="1400" dirty="0" smtClean="0">
                <a:sym typeface="Symbol"/>
              </a:rPr>
              <a:t></a:t>
            </a:r>
            <a:endParaRPr lang="en-US" sz="1400" dirty="0"/>
          </a:p>
        </p:txBody>
      </p:sp>
      <p:sp>
        <p:nvSpPr>
          <p:cNvPr id="101" name="Right Brace 100"/>
          <p:cNvSpPr/>
          <p:nvPr/>
        </p:nvSpPr>
        <p:spPr>
          <a:xfrm rot="5400000">
            <a:off x="3390900" y="2019300"/>
            <a:ext cx="228600" cy="1981200"/>
          </a:xfrm>
          <a:prstGeom prst="rightBrace">
            <a:avLst>
              <a:gd name="adj1" fmla="val 35833"/>
              <a:gd name="adj2" fmla="val 5000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Right Brace 101"/>
          <p:cNvSpPr/>
          <p:nvPr/>
        </p:nvSpPr>
        <p:spPr>
          <a:xfrm rot="5400000">
            <a:off x="6362700" y="1028700"/>
            <a:ext cx="228600" cy="3962400"/>
          </a:xfrm>
          <a:prstGeom prst="rightBrace">
            <a:avLst>
              <a:gd name="adj1" fmla="val 35833"/>
              <a:gd name="adj2" fmla="val 5000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TextBox 102"/>
          <p:cNvSpPr txBox="1"/>
          <p:nvPr/>
        </p:nvSpPr>
        <p:spPr>
          <a:xfrm>
            <a:off x="228600" y="3657600"/>
            <a:ext cx="8621271" cy="1231106"/>
          </a:xfrm>
          <a:prstGeom prst="rect">
            <a:avLst/>
          </a:prstGeom>
          <a:noFill/>
        </p:spPr>
        <p:txBody>
          <a:bodyPr wrap="none" rtlCol="0">
            <a:spAutoFit/>
          </a:bodyPr>
          <a:lstStyle/>
          <a:p>
            <a:pPr>
              <a:buFont typeface="Arial" pitchFamily="34" charset="0"/>
              <a:buChar char="•"/>
            </a:pPr>
            <a:r>
              <a:rPr lang="sr-Latn-CS" dirty="0" smtClean="0"/>
              <a:t> U trofaznom sistemu ne postoje </a:t>
            </a:r>
            <a:r>
              <a:rPr lang="sr-Latn-CS" u="sng" dirty="0" smtClean="0"/>
              <a:t>parni harmonici </a:t>
            </a:r>
            <a:r>
              <a:rPr lang="sr-Latn-CS" dirty="0" smtClean="0"/>
              <a:t>niti oni čiji je </a:t>
            </a:r>
            <a:r>
              <a:rPr lang="sr-Latn-CS" u="sng" dirty="0" smtClean="0"/>
              <a:t>red deljiv sa 3</a:t>
            </a:r>
          </a:p>
          <a:p>
            <a:pPr>
              <a:buFont typeface="Arial" pitchFamily="34" charset="0"/>
              <a:buChar char="•"/>
            </a:pPr>
            <a:r>
              <a:rPr lang="sr-Latn-CS" dirty="0" smtClean="0"/>
              <a:t> Dakle, postoji peti, sedmi, jedanaesti, trinaesti ...</a:t>
            </a:r>
          </a:p>
          <a:p>
            <a:pPr>
              <a:buFont typeface="Arial" pitchFamily="34" charset="0"/>
              <a:buChar char="•"/>
            </a:pPr>
            <a:r>
              <a:rPr lang="sr-Latn-CS" dirty="0" smtClean="0"/>
              <a:t> Odnosno, reda  </a:t>
            </a:r>
            <a:r>
              <a:rPr lang="sr-Latn-CS" b="1" dirty="0" smtClean="0"/>
              <a:t>6</a:t>
            </a:r>
            <a:r>
              <a:rPr lang="sr-Latn-CS" b="1" i="1" dirty="0" smtClean="0"/>
              <a:t>k</a:t>
            </a:r>
            <a:r>
              <a:rPr lang="sr-Latn-CS" b="1" dirty="0">
                <a:sym typeface="Symbol"/>
              </a:rPr>
              <a:t></a:t>
            </a:r>
            <a:r>
              <a:rPr lang="sr-Latn-CS" b="1" dirty="0" smtClean="0"/>
              <a:t>1</a:t>
            </a:r>
            <a:r>
              <a:rPr lang="sr-Latn-CS" dirty="0" smtClean="0"/>
              <a:t> i </a:t>
            </a:r>
            <a:r>
              <a:rPr lang="sr-Latn-CS" b="1" dirty="0" smtClean="0"/>
              <a:t>6</a:t>
            </a:r>
            <a:r>
              <a:rPr lang="sr-Latn-CS" b="1" i="1" dirty="0" smtClean="0"/>
              <a:t>k</a:t>
            </a:r>
            <a:r>
              <a:rPr lang="sr-Latn-CS" b="1" dirty="0" smtClean="0"/>
              <a:t>+1</a:t>
            </a:r>
            <a:r>
              <a:rPr lang="sr-Latn-CS" dirty="0" smtClean="0"/>
              <a:t>, za </a:t>
            </a:r>
            <a:r>
              <a:rPr lang="sr-Latn-CS" b="1" i="1" dirty="0" smtClean="0"/>
              <a:t>k </a:t>
            </a:r>
            <a:r>
              <a:rPr lang="sr-Latn-CS" dirty="0" smtClean="0"/>
              <a:t>= 1,2,3... </a:t>
            </a:r>
          </a:p>
          <a:p>
            <a:pPr>
              <a:buFont typeface="Arial" pitchFamily="34" charset="0"/>
              <a:buChar char="•"/>
            </a:pPr>
            <a:r>
              <a:rPr lang="sr-Latn-CS" dirty="0" smtClean="0"/>
              <a:t> Amplitude harmonika </a:t>
            </a:r>
            <a:r>
              <a:rPr lang="sr-Latn-CS" sz="2000" b="1" i="1" dirty="0" smtClean="0">
                <a:latin typeface="Times New Roman" pitchFamily="18" charset="0"/>
                <a:cs typeface="Times New Roman" pitchFamily="18" charset="0"/>
              </a:rPr>
              <a:t>h</a:t>
            </a:r>
            <a:r>
              <a:rPr lang="sr-Latn-CS" sz="2000" b="1" baseline="-25000" dirty="0" smtClean="0">
                <a:latin typeface="Times New Roman" pitchFamily="18" charset="0"/>
                <a:cs typeface="Times New Roman" pitchFamily="18" charset="0"/>
              </a:rPr>
              <a:t>1</a:t>
            </a:r>
            <a:r>
              <a:rPr lang="sr-Latn-CS" sz="2000" dirty="0" smtClean="0"/>
              <a:t>, </a:t>
            </a:r>
            <a:r>
              <a:rPr lang="sr-Latn-CS" sz="2000" b="1" i="1" dirty="0" smtClean="0">
                <a:latin typeface="Times New Roman" pitchFamily="18" charset="0"/>
                <a:cs typeface="Times New Roman" pitchFamily="18" charset="0"/>
              </a:rPr>
              <a:t>h</a:t>
            </a:r>
            <a:r>
              <a:rPr lang="sr-Latn-CS" sz="2000" b="1" baseline="-25000" dirty="0" smtClean="0">
                <a:latin typeface="Times New Roman" pitchFamily="18" charset="0"/>
                <a:cs typeface="Times New Roman" pitchFamily="18" charset="0"/>
              </a:rPr>
              <a:t>5</a:t>
            </a:r>
            <a:r>
              <a:rPr lang="sr-Latn-CS" sz="2000" dirty="0" smtClean="0"/>
              <a:t>, </a:t>
            </a:r>
            <a:r>
              <a:rPr lang="sr-Latn-CS" sz="2000" b="1" i="1" dirty="0" smtClean="0">
                <a:latin typeface="Times New Roman" pitchFamily="18" charset="0"/>
                <a:cs typeface="Times New Roman" pitchFamily="18" charset="0"/>
              </a:rPr>
              <a:t>h</a:t>
            </a:r>
            <a:r>
              <a:rPr lang="sr-Latn-CS" sz="2000" b="1" baseline="-25000" dirty="0" smtClean="0">
                <a:latin typeface="Times New Roman" pitchFamily="18" charset="0"/>
                <a:cs typeface="Times New Roman" pitchFamily="18" charset="0"/>
              </a:rPr>
              <a:t>7</a:t>
            </a:r>
            <a:r>
              <a:rPr lang="sr-Latn-CS" sz="2000" dirty="0" smtClean="0"/>
              <a:t>, </a:t>
            </a:r>
            <a:r>
              <a:rPr lang="sr-Latn-CS" sz="2000" b="1" i="1" dirty="0" smtClean="0">
                <a:latin typeface="Times New Roman" pitchFamily="18" charset="0"/>
                <a:cs typeface="Times New Roman" pitchFamily="18" charset="0"/>
              </a:rPr>
              <a:t>h</a:t>
            </a:r>
            <a:r>
              <a:rPr lang="sr-Latn-CS" sz="2000" b="1" baseline="-25000" dirty="0" smtClean="0">
                <a:latin typeface="Times New Roman" pitchFamily="18" charset="0"/>
                <a:cs typeface="Times New Roman" pitchFamily="18" charset="0"/>
              </a:rPr>
              <a:t>11</a:t>
            </a:r>
            <a:r>
              <a:rPr lang="sr-Latn-CS" sz="2000" dirty="0" smtClean="0"/>
              <a:t> </a:t>
            </a:r>
            <a:r>
              <a:rPr lang="sr-Latn-CS" dirty="0" smtClean="0"/>
              <a:t>... zavise od </a:t>
            </a:r>
            <a:r>
              <a:rPr lang="en-US" b="1" i="1" dirty="0" smtClean="0">
                <a:latin typeface="Times New Roman" pitchFamily="18" charset="0"/>
                <a:cs typeface="Times New Roman" pitchFamily="18" charset="0"/>
                <a:sym typeface="Symbol"/>
              </a:rPr>
              <a:t></a:t>
            </a:r>
            <a:r>
              <a:rPr lang="sr-Latn-CS" b="1" i="1" baseline="-25000" dirty="0" smtClean="0">
                <a:latin typeface="Times New Roman" pitchFamily="18" charset="0"/>
                <a:cs typeface="Times New Roman" pitchFamily="18" charset="0"/>
                <a:sym typeface="Symbol"/>
              </a:rPr>
              <a:t>1</a:t>
            </a:r>
            <a:r>
              <a:rPr lang="sr-Latn-CS" i="1" baseline="-25000" dirty="0" smtClean="0">
                <a:latin typeface="Times New Roman" pitchFamily="18" charset="0"/>
                <a:cs typeface="Times New Roman" pitchFamily="18" charset="0"/>
                <a:sym typeface="Symbol"/>
              </a:rPr>
              <a:t> </a:t>
            </a:r>
            <a:r>
              <a:rPr lang="sr-Latn-CS" i="1" dirty="0" smtClean="0">
                <a:latin typeface="Times New Roman" pitchFamily="18" charset="0"/>
                <a:cs typeface="Times New Roman" pitchFamily="18" charset="0"/>
                <a:sym typeface="Symbol"/>
              </a:rPr>
              <a:t>, </a:t>
            </a:r>
            <a:r>
              <a:rPr lang="en-US" b="1" i="1" dirty="0" smtClean="0">
                <a:latin typeface="Times New Roman" pitchFamily="18" charset="0"/>
                <a:cs typeface="Times New Roman" pitchFamily="18" charset="0"/>
                <a:sym typeface="Symbol"/>
              </a:rPr>
              <a:t></a:t>
            </a:r>
            <a:r>
              <a:rPr lang="sr-Latn-CS" b="1" i="1" baseline="-25000" dirty="0" smtClean="0">
                <a:latin typeface="Times New Roman" pitchFamily="18" charset="0"/>
                <a:cs typeface="Times New Roman" pitchFamily="18" charset="0"/>
                <a:sym typeface="Symbol"/>
              </a:rPr>
              <a:t>2</a:t>
            </a:r>
            <a:r>
              <a:rPr lang="sr-Latn-CS" i="1" baseline="-25000" dirty="0" smtClean="0">
                <a:latin typeface="Times New Roman" pitchFamily="18" charset="0"/>
                <a:cs typeface="Times New Roman" pitchFamily="18" charset="0"/>
                <a:sym typeface="Symbol"/>
              </a:rPr>
              <a:t> </a:t>
            </a:r>
            <a:r>
              <a:rPr lang="sr-Latn-CS" i="1" dirty="0" smtClean="0">
                <a:latin typeface="Times New Roman" pitchFamily="18" charset="0"/>
                <a:cs typeface="Times New Roman" pitchFamily="18" charset="0"/>
                <a:sym typeface="Symbol"/>
              </a:rPr>
              <a:t> </a:t>
            </a:r>
            <a:r>
              <a:rPr lang="sr-Latn-CS" dirty="0" smtClean="0">
                <a:cs typeface="Times New Roman" pitchFamily="18" charset="0"/>
                <a:sym typeface="Symbol"/>
              </a:rPr>
              <a:t>i</a:t>
            </a:r>
            <a:r>
              <a:rPr lang="sr-Latn-CS" i="1" dirty="0" smtClean="0">
                <a:latin typeface="Times New Roman" pitchFamily="18" charset="0"/>
                <a:cs typeface="Times New Roman" pitchFamily="18" charset="0"/>
                <a:sym typeface="Symbol"/>
              </a:rPr>
              <a:t> </a:t>
            </a:r>
            <a:r>
              <a:rPr lang="en-US" b="1" i="1" dirty="0" smtClean="0">
                <a:latin typeface="Times New Roman" pitchFamily="18" charset="0"/>
                <a:cs typeface="Times New Roman" pitchFamily="18" charset="0"/>
                <a:sym typeface="Symbol"/>
              </a:rPr>
              <a:t></a:t>
            </a:r>
            <a:r>
              <a:rPr lang="sr-Latn-CS" b="1" i="1" baseline="-25000" dirty="0" smtClean="0">
                <a:latin typeface="Times New Roman" pitchFamily="18" charset="0"/>
                <a:cs typeface="Times New Roman" pitchFamily="18" charset="0"/>
                <a:sym typeface="Symbol"/>
              </a:rPr>
              <a:t>3</a:t>
            </a:r>
            <a:r>
              <a:rPr lang="sr-Latn-CS" i="1" baseline="-25000" dirty="0" smtClean="0">
                <a:latin typeface="Times New Roman" pitchFamily="18" charset="0"/>
                <a:cs typeface="Times New Roman" pitchFamily="18" charset="0"/>
                <a:sym typeface="Symbol"/>
              </a:rPr>
              <a:t> </a:t>
            </a:r>
            <a:r>
              <a:rPr lang="sr-Latn-CS" dirty="0" smtClean="0">
                <a:cs typeface="Times New Roman" pitchFamily="18" charset="0"/>
                <a:sym typeface="Symbol"/>
              </a:rPr>
              <a:t>,</a:t>
            </a:r>
            <a:r>
              <a:rPr lang="sr-Latn-CS" i="1" dirty="0" smtClean="0">
                <a:cs typeface="Times New Roman" pitchFamily="18" charset="0"/>
                <a:sym typeface="Symbol"/>
              </a:rPr>
              <a:t> </a:t>
            </a:r>
            <a:r>
              <a:rPr lang="sr-Latn-CS" dirty="0" smtClean="0">
                <a:cs typeface="Times New Roman" pitchFamily="18" charset="0"/>
                <a:sym typeface="Symbol"/>
              </a:rPr>
              <a:t>odnosno</a:t>
            </a:r>
            <a:r>
              <a:rPr lang="sr-Latn-CS" i="1" dirty="0" smtClean="0">
                <a:latin typeface="Times New Roman" pitchFamily="18" charset="0"/>
                <a:cs typeface="Times New Roman" pitchFamily="18" charset="0"/>
                <a:sym typeface="Symbol"/>
              </a:rPr>
              <a:t>,</a:t>
            </a:r>
            <a:r>
              <a:rPr lang="sr-Latn-CS" dirty="0" smtClean="0"/>
              <a:t>  </a:t>
            </a:r>
            <a:endParaRPr lang="en-US" dirty="0"/>
          </a:p>
        </p:txBody>
      </p:sp>
      <p:sp>
        <p:nvSpPr>
          <p:cNvPr id="104" name="Rectangle 103"/>
          <p:cNvSpPr/>
          <p:nvPr/>
        </p:nvSpPr>
        <p:spPr>
          <a:xfrm>
            <a:off x="381000" y="4876800"/>
            <a:ext cx="2343911" cy="400110"/>
          </a:xfrm>
          <a:prstGeom prst="rect">
            <a:avLst/>
          </a:prstGeom>
        </p:spPr>
        <p:txBody>
          <a:bodyPr wrap="none">
            <a:spAutoFit/>
          </a:bodyPr>
          <a:lstStyle/>
          <a:p>
            <a:r>
              <a:rPr lang="sr-Latn-CS" sz="2000" b="1" i="1" dirty="0" smtClean="0">
                <a:latin typeface="Times New Roman" pitchFamily="18" charset="0"/>
                <a:cs typeface="Times New Roman" pitchFamily="18" charset="0"/>
              </a:rPr>
              <a:t>h</a:t>
            </a:r>
            <a:r>
              <a:rPr lang="sr-Latn-CS" sz="2000" b="1" i="1" baseline="-25000" dirty="0" smtClean="0">
                <a:latin typeface="Times New Roman" pitchFamily="18" charset="0"/>
                <a:cs typeface="Times New Roman" pitchFamily="18" charset="0"/>
              </a:rPr>
              <a:t>1 </a:t>
            </a:r>
            <a:r>
              <a:rPr lang="sr-Latn-CS" sz="2000" b="1" baseline="-25000" dirty="0" smtClean="0">
                <a:latin typeface="Times New Roman" pitchFamily="18" charset="0"/>
                <a:cs typeface="Times New Roman" pitchFamily="18" charset="0"/>
              </a:rPr>
              <a:t> </a:t>
            </a:r>
            <a:r>
              <a:rPr lang="sr-Latn-CS" sz="2000" b="1" dirty="0" smtClean="0">
                <a:latin typeface="Times New Roman" pitchFamily="18" charset="0"/>
                <a:cs typeface="Times New Roman" pitchFamily="18" charset="0"/>
              </a:rPr>
              <a:t>=</a:t>
            </a:r>
            <a:r>
              <a:rPr lang="sr-Latn-CS" sz="2000" dirty="0" smtClean="0"/>
              <a:t> </a:t>
            </a:r>
            <a:r>
              <a:rPr lang="sr-Latn-CS" sz="2000" b="1" i="1" dirty="0" smtClean="0">
                <a:latin typeface="Times New Roman" pitchFamily="18" charset="0"/>
                <a:cs typeface="Times New Roman" pitchFamily="18" charset="0"/>
              </a:rPr>
              <a:t>h</a:t>
            </a:r>
            <a:r>
              <a:rPr lang="sr-Latn-CS" sz="2000" b="1" baseline="-25000" dirty="0" smtClean="0">
                <a:latin typeface="Times New Roman" pitchFamily="18" charset="0"/>
                <a:cs typeface="Times New Roman" pitchFamily="18" charset="0"/>
              </a:rPr>
              <a:t>1 </a:t>
            </a:r>
            <a:r>
              <a:rPr lang="sr-Latn-CS" sz="2000" dirty="0" smtClean="0">
                <a:latin typeface="Times New Roman" pitchFamily="18" charset="0"/>
                <a:cs typeface="Times New Roman" pitchFamily="18" charset="0"/>
              </a:rPr>
              <a:t>(</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1</a:t>
            </a:r>
            <a:r>
              <a:rPr lang="sr-Latn-CS" sz="2000" i="1" baseline="-25000" dirty="0" smtClean="0">
                <a:latin typeface="Times New Roman" pitchFamily="18" charset="0"/>
                <a:cs typeface="Times New Roman" pitchFamily="18" charset="0"/>
                <a:sym typeface="Symbol"/>
              </a:rPr>
              <a:t> </a:t>
            </a:r>
            <a:r>
              <a:rPr lang="sr-Latn-CS" sz="2000" i="1" dirty="0" smtClean="0">
                <a:latin typeface="Times New Roman" pitchFamily="18" charset="0"/>
                <a:cs typeface="Times New Roman" pitchFamily="18" charset="0"/>
                <a:sym typeface="Symbol"/>
              </a:rPr>
              <a:t>,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2</a:t>
            </a:r>
            <a:r>
              <a:rPr lang="sr-Latn-CS" sz="2000" i="1" baseline="-25000" dirty="0" smtClean="0">
                <a:latin typeface="Times New Roman" pitchFamily="18" charset="0"/>
                <a:cs typeface="Times New Roman" pitchFamily="18" charset="0"/>
                <a:sym typeface="Symbol"/>
              </a:rPr>
              <a:t> </a:t>
            </a:r>
            <a:r>
              <a:rPr lang="sr-Latn-CS" sz="2000" dirty="0" smtClean="0">
                <a:cs typeface="Times New Roman" pitchFamily="18" charset="0"/>
                <a:sym typeface="Symbol"/>
              </a:rPr>
              <a:t>,</a:t>
            </a:r>
            <a:r>
              <a:rPr lang="sr-Latn-CS" sz="2000" i="1" dirty="0" smtClean="0">
                <a:latin typeface="Times New Roman" pitchFamily="18" charset="0"/>
                <a:cs typeface="Times New Roman" pitchFamily="18" charset="0"/>
                <a:sym typeface="Symbol"/>
              </a:rPr>
              <a:t>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3</a:t>
            </a:r>
            <a:r>
              <a:rPr lang="sr-Latn-CS" sz="2000" dirty="0" smtClean="0">
                <a:latin typeface="Times New Roman" pitchFamily="18" charset="0"/>
                <a:cs typeface="Times New Roman" pitchFamily="18" charset="0"/>
              </a:rPr>
              <a:t>)</a:t>
            </a:r>
            <a:r>
              <a:rPr lang="sr-Latn-CS" sz="2000" dirty="0" smtClean="0"/>
              <a:t> </a:t>
            </a:r>
            <a:endParaRPr lang="en-US" sz="2000" dirty="0"/>
          </a:p>
        </p:txBody>
      </p:sp>
      <p:sp>
        <p:nvSpPr>
          <p:cNvPr id="108" name="Rectangle 107"/>
          <p:cNvSpPr/>
          <p:nvPr/>
        </p:nvSpPr>
        <p:spPr>
          <a:xfrm>
            <a:off x="381000" y="5181600"/>
            <a:ext cx="2329484" cy="400110"/>
          </a:xfrm>
          <a:prstGeom prst="rect">
            <a:avLst/>
          </a:prstGeom>
        </p:spPr>
        <p:txBody>
          <a:bodyPr wrap="none">
            <a:spAutoFit/>
          </a:bodyPr>
          <a:lstStyle/>
          <a:p>
            <a:r>
              <a:rPr lang="sr-Latn-CS" sz="2000" b="1" i="1" dirty="0" smtClean="0">
                <a:latin typeface="Times New Roman" pitchFamily="18" charset="0"/>
                <a:cs typeface="Times New Roman" pitchFamily="18" charset="0"/>
              </a:rPr>
              <a:t>h</a:t>
            </a:r>
            <a:r>
              <a:rPr lang="sr-Latn-CS" sz="2000" b="1" i="1" baseline="-25000" dirty="0" smtClean="0">
                <a:latin typeface="Times New Roman" pitchFamily="18" charset="0"/>
                <a:cs typeface="Times New Roman" pitchFamily="18" charset="0"/>
              </a:rPr>
              <a:t>5 </a:t>
            </a:r>
            <a:r>
              <a:rPr lang="sr-Latn-CS" sz="2000" b="1" baseline="-25000" dirty="0" smtClean="0">
                <a:latin typeface="Times New Roman" pitchFamily="18" charset="0"/>
                <a:cs typeface="Times New Roman" pitchFamily="18" charset="0"/>
              </a:rPr>
              <a:t> </a:t>
            </a:r>
            <a:r>
              <a:rPr lang="sr-Latn-CS" sz="2000" b="1" dirty="0" smtClean="0">
                <a:latin typeface="Times New Roman" pitchFamily="18" charset="0"/>
                <a:cs typeface="Times New Roman" pitchFamily="18" charset="0"/>
              </a:rPr>
              <a:t>=</a:t>
            </a:r>
            <a:r>
              <a:rPr lang="sr-Latn-CS" sz="2000" dirty="0" smtClean="0"/>
              <a:t> </a:t>
            </a:r>
            <a:r>
              <a:rPr lang="sr-Latn-CS" sz="2000" b="1" i="1" dirty="0" smtClean="0">
                <a:latin typeface="Times New Roman" pitchFamily="18" charset="0"/>
                <a:cs typeface="Times New Roman" pitchFamily="18" charset="0"/>
              </a:rPr>
              <a:t>h</a:t>
            </a:r>
            <a:r>
              <a:rPr lang="sr-Latn-CS" sz="2000" b="1" baseline="-25000" dirty="0" smtClean="0">
                <a:latin typeface="Times New Roman" pitchFamily="18" charset="0"/>
                <a:cs typeface="Times New Roman" pitchFamily="18" charset="0"/>
              </a:rPr>
              <a:t>5 </a:t>
            </a:r>
            <a:r>
              <a:rPr lang="sr-Latn-CS" sz="2000" dirty="0" smtClean="0">
                <a:latin typeface="Times New Roman" pitchFamily="18" charset="0"/>
                <a:cs typeface="Times New Roman" pitchFamily="18" charset="0"/>
              </a:rPr>
              <a:t>(</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1</a:t>
            </a:r>
            <a:r>
              <a:rPr lang="sr-Latn-CS" sz="2000" i="1" baseline="-25000" dirty="0" smtClean="0">
                <a:latin typeface="Times New Roman" pitchFamily="18" charset="0"/>
                <a:cs typeface="Times New Roman" pitchFamily="18" charset="0"/>
                <a:sym typeface="Symbol"/>
              </a:rPr>
              <a:t> </a:t>
            </a:r>
            <a:r>
              <a:rPr lang="sr-Latn-CS" sz="2000" i="1" dirty="0" smtClean="0">
                <a:latin typeface="Times New Roman" pitchFamily="18" charset="0"/>
                <a:cs typeface="Times New Roman" pitchFamily="18" charset="0"/>
                <a:sym typeface="Symbol"/>
              </a:rPr>
              <a:t>,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2</a:t>
            </a:r>
            <a:r>
              <a:rPr lang="sr-Latn-CS" sz="2000" i="1" baseline="-25000" dirty="0" smtClean="0">
                <a:latin typeface="Times New Roman" pitchFamily="18" charset="0"/>
                <a:cs typeface="Times New Roman" pitchFamily="18" charset="0"/>
                <a:sym typeface="Symbol"/>
              </a:rPr>
              <a:t> </a:t>
            </a:r>
            <a:r>
              <a:rPr lang="sr-Latn-CS" sz="2000" dirty="0" smtClean="0">
                <a:cs typeface="Times New Roman" pitchFamily="18" charset="0"/>
                <a:sym typeface="Symbol"/>
              </a:rPr>
              <a:t>,</a:t>
            </a:r>
            <a:r>
              <a:rPr lang="sr-Latn-CS" sz="2000" i="1" dirty="0" smtClean="0">
                <a:latin typeface="Times New Roman" pitchFamily="18" charset="0"/>
                <a:cs typeface="Times New Roman" pitchFamily="18" charset="0"/>
                <a:sym typeface="Symbol"/>
              </a:rPr>
              <a:t>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3</a:t>
            </a:r>
            <a:r>
              <a:rPr lang="sr-Latn-CS" sz="2000" dirty="0" smtClean="0">
                <a:latin typeface="Times New Roman" pitchFamily="18" charset="0"/>
                <a:cs typeface="Times New Roman" pitchFamily="18" charset="0"/>
              </a:rPr>
              <a:t>)</a:t>
            </a:r>
            <a:r>
              <a:rPr lang="sr-Latn-CS" sz="2000" dirty="0" smtClean="0"/>
              <a:t> </a:t>
            </a:r>
            <a:endParaRPr lang="en-US" sz="2000" dirty="0"/>
          </a:p>
        </p:txBody>
      </p:sp>
      <p:sp>
        <p:nvSpPr>
          <p:cNvPr id="109" name="Rectangle 108"/>
          <p:cNvSpPr/>
          <p:nvPr/>
        </p:nvSpPr>
        <p:spPr>
          <a:xfrm>
            <a:off x="381000" y="5486400"/>
            <a:ext cx="2385589" cy="400110"/>
          </a:xfrm>
          <a:prstGeom prst="rect">
            <a:avLst/>
          </a:prstGeom>
        </p:spPr>
        <p:txBody>
          <a:bodyPr wrap="none">
            <a:spAutoFit/>
          </a:bodyPr>
          <a:lstStyle/>
          <a:p>
            <a:r>
              <a:rPr lang="sr-Latn-CS" sz="2000" b="1" i="1" dirty="0" smtClean="0">
                <a:latin typeface="Times New Roman" pitchFamily="18" charset="0"/>
                <a:cs typeface="Times New Roman" pitchFamily="18" charset="0"/>
              </a:rPr>
              <a:t>h</a:t>
            </a:r>
            <a:r>
              <a:rPr lang="sr-Latn-CS" sz="2000" b="1" i="1" baseline="-25000" dirty="0" smtClean="0">
                <a:latin typeface="Times New Roman" pitchFamily="18" charset="0"/>
                <a:cs typeface="Times New Roman" pitchFamily="18" charset="0"/>
              </a:rPr>
              <a:t>7 </a:t>
            </a:r>
            <a:r>
              <a:rPr lang="sr-Latn-CS" sz="2000" b="1" baseline="-25000" dirty="0" smtClean="0">
                <a:latin typeface="Times New Roman" pitchFamily="18" charset="0"/>
                <a:cs typeface="Times New Roman" pitchFamily="18" charset="0"/>
              </a:rPr>
              <a:t> </a:t>
            </a:r>
            <a:r>
              <a:rPr lang="sr-Latn-CS" sz="2000" b="1" dirty="0" smtClean="0">
                <a:latin typeface="Times New Roman" pitchFamily="18" charset="0"/>
                <a:cs typeface="Times New Roman" pitchFamily="18" charset="0"/>
              </a:rPr>
              <a:t>=</a:t>
            </a:r>
            <a:r>
              <a:rPr lang="sr-Latn-CS" sz="2000" dirty="0" smtClean="0"/>
              <a:t> </a:t>
            </a:r>
            <a:r>
              <a:rPr lang="sr-Latn-CS" sz="2000" b="1" i="1" dirty="0" smtClean="0">
                <a:latin typeface="Times New Roman" pitchFamily="18" charset="0"/>
                <a:cs typeface="Times New Roman" pitchFamily="18" charset="0"/>
              </a:rPr>
              <a:t>h</a:t>
            </a:r>
            <a:r>
              <a:rPr lang="sr-Latn-CS" sz="2000" b="1" baseline="-25000" dirty="0" smtClean="0">
                <a:latin typeface="Times New Roman" pitchFamily="18" charset="0"/>
                <a:cs typeface="Times New Roman" pitchFamily="18" charset="0"/>
              </a:rPr>
              <a:t>7 </a:t>
            </a:r>
            <a:r>
              <a:rPr lang="sr-Latn-CS" sz="2000" dirty="0" smtClean="0">
                <a:latin typeface="Times New Roman" pitchFamily="18" charset="0"/>
                <a:cs typeface="Times New Roman" pitchFamily="18" charset="0"/>
              </a:rPr>
              <a:t>(</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1</a:t>
            </a:r>
            <a:r>
              <a:rPr lang="sr-Latn-CS" sz="2000" i="1" baseline="-25000" dirty="0" smtClean="0">
                <a:latin typeface="Times New Roman" pitchFamily="18" charset="0"/>
                <a:cs typeface="Times New Roman" pitchFamily="18" charset="0"/>
                <a:sym typeface="Symbol"/>
              </a:rPr>
              <a:t> </a:t>
            </a:r>
            <a:r>
              <a:rPr lang="sr-Latn-CS" sz="2000" i="1" dirty="0" smtClean="0">
                <a:latin typeface="Times New Roman" pitchFamily="18" charset="0"/>
                <a:cs typeface="Times New Roman" pitchFamily="18" charset="0"/>
                <a:sym typeface="Symbol"/>
              </a:rPr>
              <a:t>,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2</a:t>
            </a:r>
            <a:r>
              <a:rPr lang="sr-Latn-CS" sz="2000" i="1" baseline="-25000" dirty="0" smtClean="0">
                <a:latin typeface="Times New Roman" pitchFamily="18" charset="0"/>
                <a:cs typeface="Times New Roman" pitchFamily="18" charset="0"/>
                <a:sym typeface="Symbol"/>
              </a:rPr>
              <a:t> </a:t>
            </a:r>
            <a:r>
              <a:rPr lang="sr-Latn-CS" sz="2000" dirty="0" smtClean="0">
                <a:cs typeface="Times New Roman" pitchFamily="18" charset="0"/>
                <a:sym typeface="Symbol"/>
              </a:rPr>
              <a:t>,</a:t>
            </a:r>
            <a:r>
              <a:rPr lang="sr-Latn-CS" sz="2000" i="1" dirty="0" smtClean="0">
                <a:latin typeface="Times New Roman" pitchFamily="18" charset="0"/>
                <a:cs typeface="Times New Roman" pitchFamily="18" charset="0"/>
                <a:sym typeface="Symbol"/>
              </a:rPr>
              <a:t>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3</a:t>
            </a:r>
            <a:r>
              <a:rPr lang="sr-Latn-CS" sz="2000" dirty="0" smtClean="0">
                <a:latin typeface="Times New Roman" pitchFamily="18" charset="0"/>
                <a:cs typeface="Times New Roman" pitchFamily="18" charset="0"/>
              </a:rPr>
              <a:t>)</a:t>
            </a:r>
            <a:r>
              <a:rPr lang="sr-Latn-CS" sz="2000" dirty="0" smtClean="0"/>
              <a:t> </a:t>
            </a:r>
            <a:endParaRPr lang="en-US" sz="2000" dirty="0"/>
          </a:p>
        </p:txBody>
      </p:sp>
      <p:sp>
        <p:nvSpPr>
          <p:cNvPr id="110" name="Rectangle 109"/>
          <p:cNvSpPr/>
          <p:nvPr/>
        </p:nvSpPr>
        <p:spPr>
          <a:xfrm>
            <a:off x="381000" y="5791200"/>
            <a:ext cx="2489977" cy="400110"/>
          </a:xfrm>
          <a:prstGeom prst="rect">
            <a:avLst/>
          </a:prstGeom>
        </p:spPr>
        <p:txBody>
          <a:bodyPr wrap="none">
            <a:spAutoFit/>
          </a:bodyPr>
          <a:lstStyle/>
          <a:p>
            <a:r>
              <a:rPr lang="sr-Latn-CS" sz="2000" b="1" i="1" dirty="0" smtClean="0">
                <a:latin typeface="Times New Roman" pitchFamily="18" charset="0"/>
                <a:cs typeface="Times New Roman" pitchFamily="18" charset="0"/>
              </a:rPr>
              <a:t>h</a:t>
            </a:r>
            <a:r>
              <a:rPr lang="sr-Latn-CS" sz="2000" b="1" i="1" baseline="-25000" dirty="0" smtClean="0">
                <a:latin typeface="Times New Roman" pitchFamily="18" charset="0"/>
                <a:cs typeface="Times New Roman" pitchFamily="18" charset="0"/>
              </a:rPr>
              <a:t>11 </a:t>
            </a:r>
            <a:r>
              <a:rPr lang="sr-Latn-CS" sz="2000" b="1" baseline="-25000" dirty="0" smtClean="0">
                <a:latin typeface="Times New Roman" pitchFamily="18" charset="0"/>
                <a:cs typeface="Times New Roman" pitchFamily="18" charset="0"/>
              </a:rPr>
              <a:t> </a:t>
            </a:r>
            <a:r>
              <a:rPr lang="sr-Latn-CS" sz="2000" b="1" dirty="0" smtClean="0">
                <a:latin typeface="Times New Roman" pitchFamily="18" charset="0"/>
                <a:cs typeface="Times New Roman" pitchFamily="18" charset="0"/>
              </a:rPr>
              <a:t>=</a:t>
            </a:r>
            <a:r>
              <a:rPr lang="sr-Latn-CS" sz="2000" dirty="0" smtClean="0"/>
              <a:t> </a:t>
            </a:r>
            <a:r>
              <a:rPr lang="sr-Latn-CS" sz="2000" b="1" i="1" dirty="0" smtClean="0">
                <a:latin typeface="Times New Roman" pitchFamily="18" charset="0"/>
                <a:cs typeface="Times New Roman" pitchFamily="18" charset="0"/>
              </a:rPr>
              <a:t>h</a:t>
            </a:r>
            <a:r>
              <a:rPr lang="sr-Latn-CS" sz="2000" b="1" baseline="-25000" dirty="0" smtClean="0">
                <a:latin typeface="Times New Roman" pitchFamily="18" charset="0"/>
                <a:cs typeface="Times New Roman" pitchFamily="18" charset="0"/>
              </a:rPr>
              <a:t>1</a:t>
            </a:r>
            <a:r>
              <a:rPr lang="en-US" sz="2000" b="1" baseline="-25000" dirty="0" smtClean="0">
                <a:latin typeface="Times New Roman" pitchFamily="18" charset="0"/>
                <a:cs typeface="Times New Roman" pitchFamily="18" charset="0"/>
              </a:rPr>
              <a:t>1</a:t>
            </a:r>
            <a:r>
              <a:rPr lang="sr-Latn-CS" sz="2000" b="1" baseline="-25000" dirty="0" smtClean="0">
                <a:latin typeface="Times New Roman" pitchFamily="18" charset="0"/>
                <a:cs typeface="Times New Roman" pitchFamily="18" charset="0"/>
              </a:rPr>
              <a:t> </a:t>
            </a:r>
            <a:r>
              <a:rPr lang="sr-Latn-CS" sz="2000" dirty="0" smtClean="0">
                <a:latin typeface="Times New Roman" pitchFamily="18" charset="0"/>
                <a:cs typeface="Times New Roman" pitchFamily="18" charset="0"/>
              </a:rPr>
              <a:t>(</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1</a:t>
            </a:r>
            <a:r>
              <a:rPr lang="sr-Latn-CS" sz="2000" i="1" baseline="-25000" dirty="0" smtClean="0">
                <a:latin typeface="Times New Roman" pitchFamily="18" charset="0"/>
                <a:cs typeface="Times New Roman" pitchFamily="18" charset="0"/>
                <a:sym typeface="Symbol"/>
              </a:rPr>
              <a:t> </a:t>
            </a:r>
            <a:r>
              <a:rPr lang="sr-Latn-CS" sz="2000" i="1" dirty="0" smtClean="0">
                <a:latin typeface="Times New Roman" pitchFamily="18" charset="0"/>
                <a:cs typeface="Times New Roman" pitchFamily="18" charset="0"/>
                <a:sym typeface="Symbol"/>
              </a:rPr>
              <a:t>,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2</a:t>
            </a:r>
            <a:r>
              <a:rPr lang="sr-Latn-CS" sz="2000" i="1" baseline="-25000" dirty="0" smtClean="0">
                <a:latin typeface="Times New Roman" pitchFamily="18" charset="0"/>
                <a:cs typeface="Times New Roman" pitchFamily="18" charset="0"/>
                <a:sym typeface="Symbol"/>
              </a:rPr>
              <a:t> </a:t>
            </a:r>
            <a:r>
              <a:rPr lang="sr-Latn-CS" sz="2000" dirty="0" smtClean="0">
                <a:cs typeface="Times New Roman" pitchFamily="18" charset="0"/>
                <a:sym typeface="Symbol"/>
              </a:rPr>
              <a:t>,</a:t>
            </a:r>
            <a:r>
              <a:rPr lang="sr-Latn-CS" sz="2000" i="1" dirty="0" smtClean="0">
                <a:latin typeface="Times New Roman" pitchFamily="18" charset="0"/>
                <a:cs typeface="Times New Roman" pitchFamily="18" charset="0"/>
                <a:sym typeface="Symbol"/>
              </a:rPr>
              <a:t>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3</a:t>
            </a:r>
            <a:r>
              <a:rPr lang="sr-Latn-CS" sz="2000" dirty="0" smtClean="0">
                <a:latin typeface="Times New Roman" pitchFamily="18" charset="0"/>
                <a:cs typeface="Times New Roman" pitchFamily="18" charset="0"/>
              </a:rPr>
              <a:t>)</a:t>
            </a:r>
            <a:r>
              <a:rPr lang="sr-Latn-CS" sz="2000" dirty="0" smtClean="0"/>
              <a:t> </a:t>
            </a:r>
            <a:endParaRPr lang="en-US" sz="2000" dirty="0"/>
          </a:p>
        </p:txBody>
      </p:sp>
      <p:sp>
        <p:nvSpPr>
          <p:cNvPr id="111" name="Rectangle 110"/>
          <p:cNvSpPr/>
          <p:nvPr/>
        </p:nvSpPr>
        <p:spPr>
          <a:xfrm>
            <a:off x="381000" y="6096000"/>
            <a:ext cx="2499402" cy="400110"/>
          </a:xfrm>
          <a:prstGeom prst="rect">
            <a:avLst/>
          </a:prstGeom>
        </p:spPr>
        <p:txBody>
          <a:bodyPr wrap="none">
            <a:spAutoFit/>
          </a:bodyPr>
          <a:lstStyle/>
          <a:p>
            <a:r>
              <a:rPr lang="sr-Latn-CS" sz="2000" b="1" i="1" dirty="0" smtClean="0">
                <a:latin typeface="Times New Roman" pitchFamily="18" charset="0"/>
                <a:cs typeface="Times New Roman" pitchFamily="18" charset="0"/>
              </a:rPr>
              <a:t>h</a:t>
            </a:r>
            <a:r>
              <a:rPr lang="sr-Latn-CS" sz="2000" b="1" i="1" baseline="-25000" dirty="0" smtClean="0">
                <a:latin typeface="Times New Roman" pitchFamily="18" charset="0"/>
                <a:cs typeface="Times New Roman" pitchFamily="18" charset="0"/>
              </a:rPr>
              <a:t>1</a:t>
            </a:r>
            <a:r>
              <a:rPr lang="en-US" sz="2000" b="1" i="1" baseline="-25000" dirty="0" smtClean="0">
                <a:latin typeface="Times New Roman" pitchFamily="18" charset="0"/>
                <a:cs typeface="Times New Roman" pitchFamily="18" charset="0"/>
              </a:rPr>
              <a:t>3</a:t>
            </a:r>
            <a:r>
              <a:rPr lang="sr-Latn-CS" sz="2000" b="1" i="1" baseline="-25000" dirty="0" smtClean="0">
                <a:latin typeface="Times New Roman" pitchFamily="18" charset="0"/>
                <a:cs typeface="Times New Roman" pitchFamily="18" charset="0"/>
              </a:rPr>
              <a:t> </a:t>
            </a:r>
            <a:r>
              <a:rPr lang="sr-Latn-CS" sz="2000" b="1" baseline="-25000" dirty="0" smtClean="0">
                <a:latin typeface="Times New Roman" pitchFamily="18" charset="0"/>
                <a:cs typeface="Times New Roman" pitchFamily="18" charset="0"/>
              </a:rPr>
              <a:t> </a:t>
            </a:r>
            <a:r>
              <a:rPr lang="sr-Latn-CS" sz="2000" b="1" dirty="0" smtClean="0">
                <a:latin typeface="Times New Roman" pitchFamily="18" charset="0"/>
                <a:cs typeface="Times New Roman" pitchFamily="18" charset="0"/>
              </a:rPr>
              <a:t>=</a:t>
            </a:r>
            <a:r>
              <a:rPr lang="sr-Latn-CS" sz="2000" dirty="0" smtClean="0"/>
              <a:t> </a:t>
            </a:r>
            <a:r>
              <a:rPr lang="sr-Latn-CS" sz="2000" b="1" i="1" dirty="0" smtClean="0">
                <a:latin typeface="Times New Roman" pitchFamily="18" charset="0"/>
                <a:cs typeface="Times New Roman" pitchFamily="18" charset="0"/>
              </a:rPr>
              <a:t>h</a:t>
            </a:r>
            <a:r>
              <a:rPr lang="sr-Latn-CS" sz="2000" b="1" baseline="-25000" dirty="0" smtClean="0">
                <a:latin typeface="Times New Roman" pitchFamily="18" charset="0"/>
                <a:cs typeface="Times New Roman" pitchFamily="18" charset="0"/>
              </a:rPr>
              <a:t>1</a:t>
            </a:r>
            <a:r>
              <a:rPr lang="en-US" sz="2000" b="1" baseline="-25000" dirty="0" smtClean="0">
                <a:latin typeface="Times New Roman" pitchFamily="18" charset="0"/>
                <a:cs typeface="Times New Roman" pitchFamily="18" charset="0"/>
              </a:rPr>
              <a:t>3</a:t>
            </a:r>
            <a:r>
              <a:rPr lang="sr-Latn-CS" sz="2000" b="1" baseline="-25000" dirty="0" smtClean="0">
                <a:latin typeface="Times New Roman" pitchFamily="18" charset="0"/>
                <a:cs typeface="Times New Roman" pitchFamily="18" charset="0"/>
              </a:rPr>
              <a:t> </a:t>
            </a:r>
            <a:r>
              <a:rPr lang="sr-Latn-CS" sz="2000" dirty="0" smtClean="0">
                <a:latin typeface="Times New Roman" pitchFamily="18" charset="0"/>
                <a:cs typeface="Times New Roman" pitchFamily="18" charset="0"/>
              </a:rPr>
              <a:t>(</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1</a:t>
            </a:r>
            <a:r>
              <a:rPr lang="sr-Latn-CS" sz="2000" i="1" baseline="-25000" dirty="0" smtClean="0">
                <a:latin typeface="Times New Roman" pitchFamily="18" charset="0"/>
                <a:cs typeface="Times New Roman" pitchFamily="18" charset="0"/>
                <a:sym typeface="Symbol"/>
              </a:rPr>
              <a:t> </a:t>
            </a:r>
            <a:r>
              <a:rPr lang="sr-Latn-CS" sz="2000" i="1" dirty="0" smtClean="0">
                <a:latin typeface="Times New Roman" pitchFamily="18" charset="0"/>
                <a:cs typeface="Times New Roman" pitchFamily="18" charset="0"/>
                <a:sym typeface="Symbol"/>
              </a:rPr>
              <a:t>,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2</a:t>
            </a:r>
            <a:r>
              <a:rPr lang="sr-Latn-CS" sz="2000" i="1" baseline="-25000" dirty="0" smtClean="0">
                <a:latin typeface="Times New Roman" pitchFamily="18" charset="0"/>
                <a:cs typeface="Times New Roman" pitchFamily="18" charset="0"/>
                <a:sym typeface="Symbol"/>
              </a:rPr>
              <a:t> </a:t>
            </a:r>
            <a:r>
              <a:rPr lang="sr-Latn-CS" sz="2000" dirty="0" smtClean="0">
                <a:cs typeface="Times New Roman" pitchFamily="18" charset="0"/>
                <a:sym typeface="Symbol"/>
              </a:rPr>
              <a:t>,</a:t>
            </a:r>
            <a:r>
              <a:rPr lang="sr-Latn-CS" sz="2000" i="1" dirty="0" smtClean="0">
                <a:latin typeface="Times New Roman" pitchFamily="18" charset="0"/>
                <a:cs typeface="Times New Roman" pitchFamily="18" charset="0"/>
                <a:sym typeface="Symbol"/>
              </a:rPr>
              <a:t>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3</a:t>
            </a:r>
            <a:r>
              <a:rPr lang="sr-Latn-CS" sz="2000" dirty="0" smtClean="0">
                <a:latin typeface="Times New Roman" pitchFamily="18" charset="0"/>
                <a:cs typeface="Times New Roman" pitchFamily="18" charset="0"/>
              </a:rPr>
              <a:t>)</a:t>
            </a:r>
            <a:r>
              <a:rPr lang="sr-Latn-CS" sz="2000" dirty="0" smtClean="0"/>
              <a:t> </a:t>
            </a:r>
            <a:endParaRPr lang="en-US" sz="2000" dirty="0"/>
          </a:p>
        </p:txBody>
      </p:sp>
      <p:sp>
        <p:nvSpPr>
          <p:cNvPr id="112" name="Rectangle 111"/>
          <p:cNvSpPr/>
          <p:nvPr/>
        </p:nvSpPr>
        <p:spPr>
          <a:xfrm>
            <a:off x="2513529" y="4876800"/>
            <a:ext cx="734496" cy="400110"/>
          </a:xfrm>
          <a:prstGeom prst="rect">
            <a:avLst/>
          </a:prstGeom>
        </p:spPr>
        <p:txBody>
          <a:bodyPr wrap="none">
            <a:spAutoFit/>
          </a:bodyPr>
          <a:lstStyle/>
          <a:p>
            <a:r>
              <a:rPr lang="sr-Latn-CS" sz="2000" b="1" dirty="0" smtClean="0">
                <a:solidFill>
                  <a:srgbClr val="C00000"/>
                </a:solidFill>
                <a:latin typeface="Times New Roman" pitchFamily="18" charset="0"/>
                <a:cs typeface="Times New Roman" pitchFamily="18" charset="0"/>
              </a:rPr>
              <a:t>=</a:t>
            </a:r>
            <a:r>
              <a:rPr lang="sr-Latn-CS" sz="2000" dirty="0" smtClean="0">
                <a:solidFill>
                  <a:srgbClr val="C00000"/>
                </a:solidFill>
              </a:rPr>
              <a:t> </a:t>
            </a:r>
            <a:r>
              <a:rPr lang="sr-Latn-CS" sz="2000" b="1" i="1" dirty="0" smtClean="0">
                <a:solidFill>
                  <a:srgbClr val="C00000"/>
                </a:solidFill>
                <a:latin typeface="Times New Roman" pitchFamily="18" charset="0"/>
                <a:cs typeface="Times New Roman" pitchFamily="18" charset="0"/>
              </a:rPr>
              <a:t>m</a:t>
            </a:r>
            <a:r>
              <a:rPr lang="sr-Latn-CS" sz="2000" b="1" i="1" baseline="-25000" dirty="0" smtClean="0">
                <a:solidFill>
                  <a:srgbClr val="C00000"/>
                </a:solidFill>
                <a:latin typeface="Times New Roman" pitchFamily="18" charset="0"/>
                <a:cs typeface="Times New Roman" pitchFamily="18" charset="0"/>
              </a:rPr>
              <a:t>a</a:t>
            </a:r>
            <a:r>
              <a:rPr lang="sr-Latn-CS" sz="2000" b="1" baseline="-25000" dirty="0" smtClean="0">
                <a:solidFill>
                  <a:srgbClr val="C00000"/>
                </a:solidFill>
                <a:latin typeface="Times New Roman" pitchFamily="18" charset="0"/>
                <a:cs typeface="Times New Roman" pitchFamily="18" charset="0"/>
              </a:rPr>
              <a:t> </a:t>
            </a:r>
            <a:endParaRPr lang="en-US" sz="2000" dirty="0">
              <a:solidFill>
                <a:srgbClr val="C00000"/>
              </a:solidFill>
            </a:endParaRPr>
          </a:p>
        </p:txBody>
      </p:sp>
      <p:sp>
        <p:nvSpPr>
          <p:cNvPr id="113" name="Rectangle 112"/>
          <p:cNvSpPr/>
          <p:nvPr/>
        </p:nvSpPr>
        <p:spPr>
          <a:xfrm>
            <a:off x="2513529" y="5181600"/>
            <a:ext cx="579005" cy="400110"/>
          </a:xfrm>
          <a:prstGeom prst="rect">
            <a:avLst/>
          </a:prstGeom>
        </p:spPr>
        <p:txBody>
          <a:bodyPr wrap="none">
            <a:spAutoFit/>
          </a:bodyPr>
          <a:lstStyle/>
          <a:p>
            <a:r>
              <a:rPr lang="sr-Latn-CS" sz="2000" b="1" dirty="0" smtClean="0">
                <a:solidFill>
                  <a:srgbClr val="C00000"/>
                </a:solidFill>
                <a:latin typeface="Times New Roman" pitchFamily="18" charset="0"/>
                <a:cs typeface="Times New Roman" pitchFamily="18" charset="0"/>
              </a:rPr>
              <a:t>=</a:t>
            </a:r>
            <a:r>
              <a:rPr lang="sr-Latn-CS" sz="2000" dirty="0" smtClean="0">
                <a:solidFill>
                  <a:srgbClr val="C00000"/>
                </a:solidFill>
              </a:rPr>
              <a:t> </a:t>
            </a:r>
            <a:r>
              <a:rPr lang="sr-Latn-CS" sz="2000" b="1" i="1" dirty="0" smtClean="0">
                <a:solidFill>
                  <a:srgbClr val="C00000"/>
                </a:solidFill>
                <a:latin typeface="Times New Roman" pitchFamily="18" charset="0"/>
                <a:cs typeface="Times New Roman" pitchFamily="18" charset="0"/>
              </a:rPr>
              <a:t>0</a:t>
            </a:r>
            <a:r>
              <a:rPr lang="sr-Latn-CS" sz="2000" b="1" baseline="-25000" dirty="0" smtClean="0">
                <a:solidFill>
                  <a:srgbClr val="C00000"/>
                </a:solidFill>
                <a:latin typeface="Times New Roman" pitchFamily="18" charset="0"/>
                <a:cs typeface="Times New Roman" pitchFamily="18" charset="0"/>
              </a:rPr>
              <a:t> </a:t>
            </a:r>
            <a:endParaRPr lang="en-US" sz="2000" dirty="0">
              <a:solidFill>
                <a:srgbClr val="C00000"/>
              </a:solidFill>
            </a:endParaRPr>
          </a:p>
        </p:txBody>
      </p:sp>
      <p:sp>
        <p:nvSpPr>
          <p:cNvPr id="114" name="Rectangle 113"/>
          <p:cNvSpPr/>
          <p:nvPr/>
        </p:nvSpPr>
        <p:spPr>
          <a:xfrm>
            <a:off x="2513529" y="5486400"/>
            <a:ext cx="535724" cy="400110"/>
          </a:xfrm>
          <a:prstGeom prst="rect">
            <a:avLst/>
          </a:prstGeom>
        </p:spPr>
        <p:txBody>
          <a:bodyPr wrap="none">
            <a:spAutoFit/>
          </a:bodyPr>
          <a:lstStyle/>
          <a:p>
            <a:r>
              <a:rPr lang="sr-Latn-CS" sz="2000" b="1" dirty="0" smtClean="0">
                <a:solidFill>
                  <a:srgbClr val="C00000"/>
                </a:solidFill>
                <a:latin typeface="Times New Roman" pitchFamily="18" charset="0"/>
                <a:cs typeface="Times New Roman" pitchFamily="18" charset="0"/>
              </a:rPr>
              <a:t>=</a:t>
            </a:r>
            <a:r>
              <a:rPr lang="sr-Latn-CS" sz="2000" dirty="0" smtClean="0">
                <a:solidFill>
                  <a:srgbClr val="C00000"/>
                </a:solidFill>
              </a:rPr>
              <a:t> </a:t>
            </a:r>
            <a:r>
              <a:rPr lang="sr-Latn-CS" sz="2000" b="1" i="1" dirty="0" smtClean="0">
                <a:solidFill>
                  <a:srgbClr val="C00000"/>
                </a:solidFill>
                <a:latin typeface="Times New Roman" pitchFamily="18" charset="0"/>
                <a:cs typeface="Times New Roman" pitchFamily="18" charset="0"/>
              </a:rPr>
              <a:t>0</a:t>
            </a:r>
            <a:endParaRPr lang="en-US" sz="2000" dirty="0">
              <a:solidFill>
                <a:srgbClr val="C00000"/>
              </a:solidFill>
            </a:endParaRPr>
          </a:p>
        </p:txBody>
      </p:sp>
      <p:sp>
        <p:nvSpPr>
          <p:cNvPr id="117" name="Rectangle 116"/>
          <p:cNvSpPr/>
          <p:nvPr/>
        </p:nvSpPr>
        <p:spPr>
          <a:xfrm>
            <a:off x="3581400" y="4953000"/>
            <a:ext cx="5257799" cy="984885"/>
          </a:xfrm>
          <a:prstGeom prst="rect">
            <a:avLst/>
          </a:prstGeom>
          <a:solidFill>
            <a:schemeClr val="bg2"/>
          </a:solidFill>
          <a:ln w="15875">
            <a:solidFill>
              <a:schemeClr val="accent1">
                <a:shade val="95000"/>
                <a:satMod val="105000"/>
              </a:schemeClr>
            </a:solidFill>
          </a:ln>
          <a:effectLst>
            <a:outerShdw blurRad="50800" dist="38100" dir="2700000" algn="tl" rotWithShape="0">
              <a:prstClr val="black">
                <a:alpha val="40000"/>
              </a:prstClr>
            </a:outerShdw>
          </a:effectLst>
        </p:spPr>
        <p:txBody>
          <a:bodyPr wrap="square">
            <a:spAutoFit/>
          </a:bodyPr>
          <a:lstStyle/>
          <a:p>
            <a:r>
              <a:rPr lang="sr-Latn-CS" dirty="0" smtClean="0">
                <a:cs typeface="Times New Roman" pitchFamily="18" charset="0"/>
              </a:rPr>
              <a:t>Sistem od tri jednačine sa tri nepoznate koji se može rešiti po </a:t>
            </a:r>
            <a:r>
              <a:rPr lang="sr-Latn-CS" baseline="-25000" dirty="0" smtClean="0">
                <a:cs typeface="Times New Roman" pitchFamily="18" charset="0"/>
              </a:rPr>
              <a:t>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1</a:t>
            </a:r>
            <a:r>
              <a:rPr lang="sr-Latn-CS" sz="2000" i="1" baseline="-25000" dirty="0" smtClean="0">
                <a:latin typeface="Times New Roman" pitchFamily="18" charset="0"/>
                <a:cs typeface="Times New Roman" pitchFamily="18" charset="0"/>
                <a:sym typeface="Symbol"/>
              </a:rPr>
              <a:t> </a:t>
            </a:r>
            <a:r>
              <a:rPr lang="sr-Latn-CS" sz="2000" i="1" dirty="0" smtClean="0">
                <a:latin typeface="Times New Roman" pitchFamily="18" charset="0"/>
                <a:cs typeface="Times New Roman" pitchFamily="18" charset="0"/>
                <a:sym typeface="Symbol"/>
              </a:rPr>
              <a:t>,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2</a:t>
            </a:r>
            <a:r>
              <a:rPr lang="sr-Latn-CS" sz="2000" i="1" baseline="-25000" dirty="0" smtClean="0">
                <a:latin typeface="Times New Roman" pitchFamily="18" charset="0"/>
                <a:cs typeface="Times New Roman" pitchFamily="18" charset="0"/>
                <a:sym typeface="Symbol"/>
              </a:rPr>
              <a:t> </a:t>
            </a:r>
            <a:r>
              <a:rPr lang="sr-Latn-CS" sz="2000" i="1" dirty="0" smtClean="0">
                <a:latin typeface="Times New Roman" pitchFamily="18" charset="0"/>
                <a:cs typeface="Times New Roman" pitchFamily="18" charset="0"/>
                <a:sym typeface="Symbol"/>
              </a:rPr>
              <a:t> </a:t>
            </a:r>
            <a:r>
              <a:rPr lang="sr-Latn-CS" sz="2000" dirty="0" smtClean="0">
                <a:cs typeface="Times New Roman" pitchFamily="18" charset="0"/>
                <a:sym typeface="Symbol"/>
              </a:rPr>
              <a:t>i</a:t>
            </a:r>
            <a:r>
              <a:rPr lang="sr-Latn-CS" sz="2000" i="1" dirty="0" smtClean="0">
                <a:latin typeface="Times New Roman" pitchFamily="18" charset="0"/>
                <a:cs typeface="Times New Roman" pitchFamily="18" charset="0"/>
                <a:sym typeface="Symbol"/>
              </a:rPr>
              <a:t>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3</a:t>
            </a:r>
            <a:r>
              <a:rPr lang="sr-Latn-CS" sz="2000" dirty="0" smtClean="0">
                <a:latin typeface="Times New Roman" pitchFamily="18" charset="0"/>
                <a:cs typeface="Times New Roman" pitchFamily="18" charset="0"/>
              </a:rPr>
              <a:t> </a:t>
            </a:r>
            <a:r>
              <a:rPr lang="sr-Latn-CS" sz="2000" dirty="0" smtClean="0"/>
              <a:t> </a:t>
            </a:r>
            <a:r>
              <a:rPr lang="sr-Latn-CS" dirty="0" smtClean="0"/>
              <a:t>tako da amplituda prvog harmonika bude </a:t>
            </a:r>
            <a:r>
              <a:rPr lang="sr-Latn-CS" sz="2000" b="1" i="1" dirty="0" smtClean="0">
                <a:solidFill>
                  <a:srgbClr val="C00000"/>
                </a:solidFill>
                <a:latin typeface="Times New Roman" pitchFamily="18" charset="0"/>
                <a:cs typeface="Times New Roman" pitchFamily="18" charset="0"/>
              </a:rPr>
              <a:t>m</a:t>
            </a:r>
            <a:r>
              <a:rPr lang="sr-Latn-CS" sz="2000" b="1" i="1" baseline="-25000" dirty="0" smtClean="0">
                <a:solidFill>
                  <a:srgbClr val="C00000"/>
                </a:solidFill>
                <a:latin typeface="Times New Roman" pitchFamily="18" charset="0"/>
                <a:cs typeface="Times New Roman" pitchFamily="18" charset="0"/>
              </a:rPr>
              <a:t>a</a:t>
            </a:r>
            <a:r>
              <a:rPr lang="sr-Latn-CS" dirty="0" smtClean="0"/>
              <a:t>, a petog i sedmog </a:t>
            </a:r>
            <a:r>
              <a:rPr lang="sr-Latn-CS" sz="2000" b="1" i="1" dirty="0" smtClean="0">
                <a:solidFill>
                  <a:srgbClr val="C00000"/>
                </a:solidFill>
                <a:latin typeface="Times New Roman" pitchFamily="18" charset="0"/>
                <a:cs typeface="Times New Roman" pitchFamily="18" charset="0"/>
              </a:rPr>
              <a:t>0</a:t>
            </a:r>
            <a:r>
              <a:rPr lang="sr-Latn-CS" dirty="0" smtClean="0"/>
              <a:t>.</a:t>
            </a:r>
            <a:endParaRPr lang="en-US" dirty="0"/>
          </a:p>
        </p:txBody>
      </p:sp>
      <p:sp>
        <p:nvSpPr>
          <p:cNvPr id="118" name="Right Brace 117"/>
          <p:cNvSpPr/>
          <p:nvPr/>
        </p:nvSpPr>
        <p:spPr>
          <a:xfrm>
            <a:off x="3048000" y="4953000"/>
            <a:ext cx="304800" cy="914400"/>
          </a:xfrm>
          <a:prstGeom prst="rightBrace">
            <a:avLst>
              <a:gd name="adj1" fmla="val 31771"/>
              <a:gd name="adj2" fmla="val 5000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99"/>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0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0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0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3">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3">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3">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3">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1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99" grpId="1"/>
      <p:bldP spid="100" grpId="0"/>
      <p:bldP spid="100" grpId="1"/>
      <p:bldP spid="101" grpId="0" animBg="1"/>
      <p:bldP spid="101" grpId="1" animBg="1"/>
      <p:bldP spid="102" grpId="0" animBg="1"/>
      <p:bldP spid="102" grpId="1" animBg="1"/>
      <p:bldP spid="104" grpId="0"/>
      <p:bldP spid="108" grpId="0"/>
      <p:bldP spid="109" grpId="0"/>
      <p:bldP spid="110" grpId="0"/>
      <p:bldP spid="111" grpId="0"/>
      <p:bldP spid="112" grpId="0"/>
      <p:bldP spid="113" grpId="0"/>
      <p:bldP spid="114" grpId="0"/>
      <p:bldP spid="117" grpId="0" animBg="1"/>
      <p:bldP spid="1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4876800" y="2044700"/>
            <a:ext cx="2438400" cy="1905000"/>
            <a:chOff x="2269" y="1203"/>
            <a:chExt cx="677" cy="546"/>
          </a:xfrm>
        </p:grpSpPr>
        <p:sp>
          <p:nvSpPr>
            <p:cNvPr id="28777" name="Rectangle 7"/>
            <p:cNvSpPr>
              <a:spLocks noChangeAspect="1" noChangeArrowheads="1"/>
            </p:cNvSpPr>
            <p:nvPr/>
          </p:nvSpPr>
          <p:spPr bwMode="auto">
            <a:xfrm>
              <a:off x="2390" y="1324"/>
              <a:ext cx="455" cy="142"/>
            </a:xfrm>
            <a:prstGeom prst="rect">
              <a:avLst/>
            </a:prstGeom>
            <a:solidFill>
              <a:srgbClr val="C0C0C0"/>
            </a:solidFill>
            <a:ln w="9525">
              <a:noFill/>
              <a:miter lim="800000"/>
              <a:headEnd/>
              <a:tailEnd/>
            </a:ln>
          </p:spPr>
          <p:txBody>
            <a:bodyPr/>
            <a:lstStyle/>
            <a:p>
              <a:pPr defTabSz="457200"/>
              <a:endParaRPr lang="en-US">
                <a:ea typeface="ＭＳ Ｐゴシック" pitchFamily="-107" charset="-128"/>
              </a:endParaRPr>
            </a:p>
          </p:txBody>
        </p:sp>
        <p:sp>
          <p:nvSpPr>
            <p:cNvPr id="28778" name="Line 8"/>
            <p:cNvSpPr>
              <a:spLocks noChangeAspect="1" noChangeShapeType="1"/>
            </p:cNvSpPr>
            <p:nvPr/>
          </p:nvSpPr>
          <p:spPr bwMode="auto">
            <a:xfrm flipV="1">
              <a:off x="2602" y="1203"/>
              <a:ext cx="0" cy="546"/>
            </a:xfrm>
            <a:prstGeom prst="line">
              <a:avLst/>
            </a:prstGeom>
            <a:noFill/>
            <a:ln w="9525">
              <a:solidFill>
                <a:srgbClr val="000000"/>
              </a:solidFill>
              <a:round/>
              <a:headEnd/>
              <a:tailEnd type="triangle" w="sm" len="sm"/>
            </a:ln>
          </p:spPr>
          <p:txBody>
            <a:bodyPr/>
            <a:lstStyle/>
            <a:p>
              <a:endParaRPr lang="en-US"/>
            </a:p>
          </p:txBody>
        </p:sp>
        <p:sp>
          <p:nvSpPr>
            <p:cNvPr id="28779" name="Line 9"/>
            <p:cNvSpPr>
              <a:spLocks noChangeAspect="1" noChangeShapeType="1"/>
            </p:cNvSpPr>
            <p:nvPr/>
          </p:nvSpPr>
          <p:spPr bwMode="auto">
            <a:xfrm>
              <a:off x="2269" y="1466"/>
              <a:ext cx="677" cy="0"/>
            </a:xfrm>
            <a:prstGeom prst="line">
              <a:avLst/>
            </a:prstGeom>
            <a:noFill/>
            <a:ln w="9525">
              <a:solidFill>
                <a:srgbClr val="000000"/>
              </a:solidFill>
              <a:round/>
              <a:headEnd/>
              <a:tailEnd type="triangle" w="sm" len="sm"/>
            </a:ln>
          </p:spPr>
          <p:txBody>
            <a:bodyPr/>
            <a:lstStyle/>
            <a:p>
              <a:endParaRPr lang="en-US"/>
            </a:p>
          </p:txBody>
        </p:sp>
      </p:grpSp>
      <p:sp>
        <p:nvSpPr>
          <p:cNvPr id="28675" name="Text Box 10"/>
          <p:cNvSpPr txBox="1">
            <a:spLocks noChangeArrowheads="1"/>
          </p:cNvSpPr>
          <p:nvPr/>
        </p:nvSpPr>
        <p:spPr bwMode="auto">
          <a:xfrm>
            <a:off x="6248400" y="2654300"/>
            <a:ext cx="430213" cy="223838"/>
          </a:xfrm>
          <a:prstGeom prst="rect">
            <a:avLst/>
          </a:prstGeom>
          <a:noFill/>
          <a:ln w="9525">
            <a:noFill/>
            <a:miter lim="800000"/>
            <a:headEnd/>
            <a:tailEnd/>
          </a:ln>
        </p:spPr>
        <p:txBody>
          <a:bodyPr/>
          <a:lstStyle/>
          <a:p>
            <a:pPr defTabSz="457200"/>
            <a:r>
              <a:rPr lang="en-US" sz="1200">
                <a:ea typeface="ＭＳ Ｐゴシック" pitchFamily="-107" charset="-128"/>
              </a:rPr>
              <a:t>Q1</a:t>
            </a:r>
            <a:endParaRPr lang="en-US" b="1">
              <a:ea typeface="ＭＳ Ｐゴシック" pitchFamily="-107" charset="-128"/>
            </a:endParaRPr>
          </a:p>
        </p:txBody>
      </p:sp>
      <p:sp>
        <p:nvSpPr>
          <p:cNvPr id="28676" name="Text Box 11"/>
          <p:cNvSpPr txBox="1">
            <a:spLocks noChangeArrowheads="1"/>
          </p:cNvSpPr>
          <p:nvPr/>
        </p:nvSpPr>
        <p:spPr bwMode="auto">
          <a:xfrm>
            <a:off x="5486400" y="2654300"/>
            <a:ext cx="430213" cy="223838"/>
          </a:xfrm>
          <a:prstGeom prst="rect">
            <a:avLst/>
          </a:prstGeom>
          <a:noFill/>
          <a:ln w="9525">
            <a:noFill/>
            <a:miter lim="800000"/>
            <a:headEnd/>
            <a:tailEnd/>
          </a:ln>
        </p:spPr>
        <p:txBody>
          <a:bodyPr/>
          <a:lstStyle/>
          <a:p>
            <a:pPr defTabSz="457200"/>
            <a:r>
              <a:rPr lang="en-US" sz="1200">
                <a:ea typeface="ＭＳ Ｐゴシック" pitchFamily="-107" charset="-128"/>
              </a:rPr>
              <a:t>Q2</a:t>
            </a:r>
            <a:endParaRPr lang="en-US" b="1">
              <a:ea typeface="ＭＳ Ｐゴシック" pitchFamily="-107" charset="-128"/>
            </a:endParaRPr>
          </a:p>
        </p:txBody>
      </p:sp>
      <p:sp>
        <p:nvSpPr>
          <p:cNvPr id="28677" name="Text Box 12"/>
          <p:cNvSpPr txBox="1">
            <a:spLocks noChangeArrowheads="1"/>
          </p:cNvSpPr>
          <p:nvPr/>
        </p:nvSpPr>
        <p:spPr bwMode="auto">
          <a:xfrm>
            <a:off x="5638800" y="1892300"/>
            <a:ext cx="609600" cy="304800"/>
          </a:xfrm>
          <a:prstGeom prst="rect">
            <a:avLst/>
          </a:prstGeom>
          <a:noFill/>
          <a:ln w="9525">
            <a:noFill/>
            <a:miter lim="800000"/>
            <a:headEnd/>
            <a:tailEnd/>
          </a:ln>
        </p:spPr>
        <p:txBody>
          <a:bodyPr/>
          <a:lstStyle/>
          <a:p>
            <a:pPr defTabSz="457200"/>
            <a:r>
              <a:rPr lang="en-US" sz="1400" b="1">
                <a:ea typeface="ＭＳ Ｐゴシック" pitchFamily="-107" charset="-128"/>
              </a:rPr>
              <a:t>V</a:t>
            </a:r>
            <a:r>
              <a:rPr lang="en-US" sz="1400" b="1" baseline="-25000">
                <a:ea typeface="ＭＳ Ｐゴシック" pitchFamily="-107" charset="-128"/>
              </a:rPr>
              <a:t>a</a:t>
            </a:r>
            <a:endParaRPr lang="en-US" sz="1400" b="1">
              <a:ea typeface="ＭＳ Ｐゴシック" pitchFamily="-107" charset="-128"/>
            </a:endParaRPr>
          </a:p>
        </p:txBody>
      </p:sp>
      <p:sp>
        <p:nvSpPr>
          <p:cNvPr id="28678" name="Text Box 13"/>
          <p:cNvSpPr txBox="1">
            <a:spLocks noChangeArrowheads="1"/>
          </p:cNvSpPr>
          <p:nvPr/>
        </p:nvSpPr>
        <p:spPr bwMode="auto">
          <a:xfrm>
            <a:off x="7239000" y="2959100"/>
            <a:ext cx="609600" cy="304800"/>
          </a:xfrm>
          <a:prstGeom prst="rect">
            <a:avLst/>
          </a:prstGeom>
          <a:noFill/>
          <a:ln w="9525">
            <a:noFill/>
            <a:miter lim="800000"/>
            <a:headEnd/>
            <a:tailEnd/>
          </a:ln>
        </p:spPr>
        <p:txBody>
          <a:bodyPr/>
          <a:lstStyle/>
          <a:p>
            <a:pPr defTabSz="457200"/>
            <a:r>
              <a:rPr lang="en-US" sz="1400" b="1">
                <a:ea typeface="ＭＳ Ｐゴシック" pitchFamily="-107" charset="-128"/>
              </a:rPr>
              <a:t>I</a:t>
            </a:r>
            <a:r>
              <a:rPr lang="en-US" sz="1400" b="1" baseline="-25000">
                <a:ea typeface="ＭＳ Ｐゴシック" pitchFamily="-107" charset="-128"/>
              </a:rPr>
              <a:t>a</a:t>
            </a:r>
            <a:endParaRPr lang="en-US" sz="1400" b="1">
              <a:ea typeface="ＭＳ Ｐゴシック" pitchFamily="-107" charset="-128"/>
            </a:endParaRPr>
          </a:p>
        </p:txBody>
      </p:sp>
      <p:sp>
        <p:nvSpPr>
          <p:cNvPr id="28679" name="Text Box 14"/>
          <p:cNvSpPr txBox="1">
            <a:spLocks noChangeArrowheads="1"/>
          </p:cNvSpPr>
          <p:nvPr/>
        </p:nvSpPr>
        <p:spPr bwMode="auto">
          <a:xfrm>
            <a:off x="2514600" y="2197100"/>
            <a:ext cx="430213" cy="225425"/>
          </a:xfrm>
          <a:prstGeom prst="rect">
            <a:avLst/>
          </a:prstGeom>
          <a:noFill/>
          <a:ln w="9525">
            <a:noFill/>
            <a:miter lim="800000"/>
            <a:headEnd/>
            <a:tailEnd/>
          </a:ln>
        </p:spPr>
        <p:txBody>
          <a:bodyPr/>
          <a:lstStyle/>
          <a:p>
            <a:pPr defTabSz="457200"/>
            <a:r>
              <a:rPr lang="en-US" sz="1200">
                <a:ea typeface="ＭＳ Ｐゴシック" pitchFamily="-107" charset="-128"/>
              </a:rPr>
              <a:t>T1</a:t>
            </a:r>
            <a:endParaRPr lang="en-US" b="1">
              <a:ea typeface="ＭＳ Ｐゴシック" pitchFamily="-107" charset="-128"/>
            </a:endParaRPr>
          </a:p>
        </p:txBody>
      </p:sp>
      <p:sp>
        <p:nvSpPr>
          <p:cNvPr id="28680" name="Text Box 15"/>
          <p:cNvSpPr txBox="1">
            <a:spLocks noChangeArrowheads="1"/>
          </p:cNvSpPr>
          <p:nvPr/>
        </p:nvSpPr>
        <p:spPr bwMode="auto">
          <a:xfrm>
            <a:off x="2514600" y="3263900"/>
            <a:ext cx="430213" cy="225425"/>
          </a:xfrm>
          <a:prstGeom prst="rect">
            <a:avLst/>
          </a:prstGeom>
          <a:noFill/>
          <a:ln w="9525">
            <a:noFill/>
            <a:miter lim="800000"/>
            <a:headEnd/>
            <a:tailEnd/>
          </a:ln>
        </p:spPr>
        <p:txBody>
          <a:bodyPr/>
          <a:lstStyle/>
          <a:p>
            <a:pPr defTabSz="457200"/>
            <a:r>
              <a:rPr lang="en-US" sz="1200">
                <a:ea typeface="ＭＳ Ｐゴシック" pitchFamily="-107" charset="-128"/>
              </a:rPr>
              <a:t>T2</a:t>
            </a:r>
            <a:endParaRPr lang="en-US" b="1">
              <a:ea typeface="ＭＳ Ｐゴシック" pitchFamily="-107" charset="-128"/>
            </a:endParaRPr>
          </a:p>
        </p:txBody>
      </p:sp>
      <p:sp>
        <p:nvSpPr>
          <p:cNvPr id="28681" name="Text Box 16"/>
          <p:cNvSpPr txBox="1">
            <a:spLocks noChangeArrowheads="1"/>
          </p:cNvSpPr>
          <p:nvPr/>
        </p:nvSpPr>
        <p:spPr bwMode="auto">
          <a:xfrm>
            <a:off x="2962275" y="22479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D1</a:t>
            </a:r>
            <a:endParaRPr lang="en-US" b="1">
              <a:ea typeface="ＭＳ Ｐゴシック" pitchFamily="-107" charset="-128"/>
            </a:endParaRPr>
          </a:p>
        </p:txBody>
      </p:sp>
      <p:grpSp>
        <p:nvGrpSpPr>
          <p:cNvPr id="3" name="Group 17"/>
          <p:cNvGrpSpPr>
            <a:grpSpLocks noChangeAspect="1"/>
          </p:cNvGrpSpPr>
          <p:nvPr/>
        </p:nvGrpSpPr>
        <p:grpSpPr bwMode="auto">
          <a:xfrm rot="5400000">
            <a:off x="2189957" y="2201068"/>
            <a:ext cx="355600" cy="296863"/>
            <a:chOff x="3107" y="4983"/>
            <a:chExt cx="536" cy="448"/>
          </a:xfrm>
        </p:grpSpPr>
        <p:sp>
          <p:nvSpPr>
            <p:cNvPr id="28772" name="Line 18"/>
            <p:cNvSpPr>
              <a:spLocks noChangeAspect="1" noChangeShapeType="1"/>
            </p:cNvSpPr>
            <p:nvPr/>
          </p:nvSpPr>
          <p:spPr bwMode="auto">
            <a:xfrm flipH="1">
              <a:off x="3141" y="5157"/>
              <a:ext cx="469" cy="0"/>
            </a:xfrm>
            <a:prstGeom prst="line">
              <a:avLst/>
            </a:prstGeom>
            <a:noFill/>
            <a:ln w="19050">
              <a:solidFill>
                <a:schemeClr val="tx1"/>
              </a:solidFill>
              <a:round/>
              <a:headEnd/>
              <a:tailEnd/>
            </a:ln>
          </p:spPr>
          <p:txBody>
            <a:bodyPr/>
            <a:lstStyle/>
            <a:p>
              <a:endParaRPr lang="en-US"/>
            </a:p>
          </p:txBody>
        </p:sp>
        <p:sp>
          <p:nvSpPr>
            <p:cNvPr id="28773" name="Line 19"/>
            <p:cNvSpPr>
              <a:spLocks noChangeAspect="1" noChangeShapeType="1"/>
            </p:cNvSpPr>
            <p:nvPr/>
          </p:nvSpPr>
          <p:spPr bwMode="auto">
            <a:xfrm flipH="1">
              <a:off x="3494" y="4983"/>
              <a:ext cx="149" cy="168"/>
            </a:xfrm>
            <a:prstGeom prst="line">
              <a:avLst/>
            </a:prstGeom>
            <a:noFill/>
            <a:ln w="19050">
              <a:solidFill>
                <a:schemeClr val="tx1"/>
              </a:solidFill>
              <a:round/>
              <a:headEnd/>
              <a:tailEnd/>
            </a:ln>
          </p:spPr>
          <p:txBody>
            <a:bodyPr/>
            <a:lstStyle/>
            <a:p>
              <a:endParaRPr lang="en-US"/>
            </a:p>
          </p:txBody>
        </p:sp>
        <p:sp>
          <p:nvSpPr>
            <p:cNvPr id="28774" name="Line 20"/>
            <p:cNvSpPr>
              <a:spLocks noChangeAspect="1" noChangeShapeType="1"/>
            </p:cNvSpPr>
            <p:nvPr/>
          </p:nvSpPr>
          <p:spPr bwMode="auto">
            <a:xfrm>
              <a:off x="3107" y="4983"/>
              <a:ext cx="149" cy="168"/>
            </a:xfrm>
            <a:prstGeom prst="line">
              <a:avLst/>
            </a:prstGeom>
            <a:noFill/>
            <a:ln w="19050">
              <a:solidFill>
                <a:schemeClr val="tx1"/>
              </a:solidFill>
              <a:round/>
              <a:headEnd/>
              <a:tailEnd/>
            </a:ln>
          </p:spPr>
          <p:txBody>
            <a:bodyPr/>
            <a:lstStyle/>
            <a:p>
              <a:endParaRPr lang="en-US"/>
            </a:p>
          </p:txBody>
        </p:sp>
        <p:sp>
          <p:nvSpPr>
            <p:cNvPr id="28775" name="Line 21"/>
            <p:cNvSpPr>
              <a:spLocks noChangeAspect="1" noChangeShapeType="1"/>
            </p:cNvSpPr>
            <p:nvPr/>
          </p:nvSpPr>
          <p:spPr bwMode="auto">
            <a:xfrm flipH="1">
              <a:off x="3141" y="5211"/>
              <a:ext cx="469" cy="0"/>
            </a:xfrm>
            <a:prstGeom prst="line">
              <a:avLst/>
            </a:prstGeom>
            <a:noFill/>
            <a:ln w="19050">
              <a:solidFill>
                <a:schemeClr val="tx1"/>
              </a:solidFill>
              <a:round/>
              <a:headEnd/>
              <a:tailEnd/>
            </a:ln>
          </p:spPr>
          <p:txBody>
            <a:bodyPr/>
            <a:lstStyle/>
            <a:p>
              <a:endParaRPr lang="en-US"/>
            </a:p>
          </p:txBody>
        </p:sp>
        <p:sp>
          <p:nvSpPr>
            <p:cNvPr id="28776" name="Line 22"/>
            <p:cNvSpPr>
              <a:spLocks noChangeAspect="1" noChangeShapeType="1"/>
            </p:cNvSpPr>
            <p:nvPr/>
          </p:nvSpPr>
          <p:spPr bwMode="auto">
            <a:xfrm>
              <a:off x="3362" y="5220"/>
              <a:ext cx="0" cy="211"/>
            </a:xfrm>
            <a:prstGeom prst="line">
              <a:avLst/>
            </a:prstGeom>
            <a:noFill/>
            <a:ln w="19050">
              <a:solidFill>
                <a:schemeClr val="tx1"/>
              </a:solidFill>
              <a:round/>
              <a:headEnd/>
              <a:tailEnd/>
            </a:ln>
          </p:spPr>
          <p:txBody>
            <a:bodyPr/>
            <a:lstStyle/>
            <a:p>
              <a:endParaRPr lang="en-US"/>
            </a:p>
          </p:txBody>
        </p:sp>
      </p:grpSp>
      <p:sp>
        <p:nvSpPr>
          <p:cNvPr id="28683" name="Line 23"/>
          <p:cNvSpPr>
            <a:spLocks noChangeAspect="1" noChangeShapeType="1"/>
          </p:cNvSpPr>
          <p:nvPr/>
        </p:nvSpPr>
        <p:spPr bwMode="auto">
          <a:xfrm rot="5400000" flipH="1">
            <a:off x="2251868" y="3393282"/>
            <a:ext cx="309563" cy="0"/>
          </a:xfrm>
          <a:prstGeom prst="line">
            <a:avLst/>
          </a:prstGeom>
          <a:noFill/>
          <a:ln w="19050">
            <a:solidFill>
              <a:srgbClr val="000000"/>
            </a:solidFill>
            <a:round/>
            <a:headEnd/>
            <a:tailEnd/>
          </a:ln>
        </p:spPr>
        <p:txBody>
          <a:bodyPr/>
          <a:lstStyle/>
          <a:p>
            <a:endParaRPr lang="en-US"/>
          </a:p>
        </p:txBody>
      </p:sp>
      <p:sp>
        <p:nvSpPr>
          <p:cNvPr id="28684" name="Line 24"/>
          <p:cNvSpPr>
            <a:spLocks noChangeAspect="1" noChangeShapeType="1"/>
          </p:cNvSpPr>
          <p:nvPr/>
        </p:nvSpPr>
        <p:spPr bwMode="auto">
          <a:xfrm rot="5400000" flipH="1">
            <a:off x="2416175" y="3465513"/>
            <a:ext cx="98425" cy="111125"/>
          </a:xfrm>
          <a:prstGeom prst="line">
            <a:avLst/>
          </a:prstGeom>
          <a:noFill/>
          <a:ln w="19050">
            <a:solidFill>
              <a:srgbClr val="000000"/>
            </a:solidFill>
            <a:round/>
            <a:headEnd/>
            <a:tailEnd/>
          </a:ln>
        </p:spPr>
        <p:txBody>
          <a:bodyPr/>
          <a:lstStyle/>
          <a:p>
            <a:endParaRPr lang="en-US"/>
          </a:p>
        </p:txBody>
      </p:sp>
      <p:sp>
        <p:nvSpPr>
          <p:cNvPr id="28685" name="Line 25"/>
          <p:cNvSpPr>
            <a:spLocks noChangeAspect="1" noChangeShapeType="1"/>
          </p:cNvSpPr>
          <p:nvPr/>
        </p:nvSpPr>
        <p:spPr bwMode="auto">
          <a:xfrm rot="5400000">
            <a:off x="2415382" y="3209131"/>
            <a:ext cx="100012" cy="111125"/>
          </a:xfrm>
          <a:prstGeom prst="line">
            <a:avLst/>
          </a:prstGeom>
          <a:noFill/>
          <a:ln w="19050">
            <a:solidFill>
              <a:srgbClr val="000000"/>
            </a:solidFill>
            <a:round/>
            <a:headEnd/>
            <a:tailEnd/>
          </a:ln>
        </p:spPr>
        <p:txBody>
          <a:bodyPr/>
          <a:lstStyle/>
          <a:p>
            <a:endParaRPr lang="en-US"/>
          </a:p>
        </p:txBody>
      </p:sp>
      <p:sp>
        <p:nvSpPr>
          <p:cNvPr id="28686" name="Line 26"/>
          <p:cNvSpPr>
            <a:spLocks noChangeAspect="1" noChangeShapeType="1"/>
          </p:cNvSpPr>
          <p:nvPr/>
        </p:nvSpPr>
        <p:spPr bwMode="auto">
          <a:xfrm rot="5400000" flipH="1">
            <a:off x="2215356" y="3393282"/>
            <a:ext cx="309563" cy="0"/>
          </a:xfrm>
          <a:prstGeom prst="line">
            <a:avLst/>
          </a:prstGeom>
          <a:noFill/>
          <a:ln w="19050">
            <a:solidFill>
              <a:srgbClr val="000000"/>
            </a:solidFill>
            <a:round/>
            <a:headEnd/>
            <a:tailEnd/>
          </a:ln>
        </p:spPr>
        <p:txBody>
          <a:bodyPr/>
          <a:lstStyle/>
          <a:p>
            <a:endParaRPr lang="en-US"/>
          </a:p>
        </p:txBody>
      </p:sp>
      <p:sp>
        <p:nvSpPr>
          <p:cNvPr id="28687" name="Line 27"/>
          <p:cNvSpPr>
            <a:spLocks noChangeAspect="1" noChangeShapeType="1"/>
          </p:cNvSpPr>
          <p:nvPr/>
        </p:nvSpPr>
        <p:spPr bwMode="auto">
          <a:xfrm rot="5400000">
            <a:off x="2293938" y="3314700"/>
            <a:ext cx="0" cy="139700"/>
          </a:xfrm>
          <a:prstGeom prst="line">
            <a:avLst/>
          </a:prstGeom>
          <a:noFill/>
          <a:ln w="19050">
            <a:solidFill>
              <a:srgbClr val="000000"/>
            </a:solidFill>
            <a:round/>
            <a:headEnd/>
            <a:tailEnd/>
          </a:ln>
        </p:spPr>
        <p:txBody>
          <a:bodyPr/>
          <a:lstStyle/>
          <a:p>
            <a:endParaRPr lang="en-US"/>
          </a:p>
        </p:txBody>
      </p:sp>
      <p:sp>
        <p:nvSpPr>
          <p:cNvPr id="28688" name="Oval 28"/>
          <p:cNvSpPr>
            <a:spLocks noChangeAspect="1" noChangeArrowheads="1"/>
          </p:cNvSpPr>
          <p:nvPr/>
        </p:nvSpPr>
        <p:spPr bwMode="auto">
          <a:xfrm>
            <a:off x="3514725" y="3162300"/>
            <a:ext cx="523875" cy="488950"/>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28689" name="Rectangle 29"/>
          <p:cNvSpPr>
            <a:spLocks noChangeAspect="1" noChangeArrowheads="1"/>
          </p:cNvSpPr>
          <p:nvPr/>
        </p:nvSpPr>
        <p:spPr bwMode="auto">
          <a:xfrm>
            <a:off x="3717925" y="3132138"/>
            <a:ext cx="115888" cy="30162"/>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28690" name="Rectangle 30"/>
          <p:cNvSpPr>
            <a:spLocks noChangeAspect="1" noChangeArrowheads="1"/>
          </p:cNvSpPr>
          <p:nvPr/>
        </p:nvSpPr>
        <p:spPr bwMode="auto">
          <a:xfrm>
            <a:off x="3717925" y="3651250"/>
            <a:ext cx="115888" cy="28575"/>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28691" name="Line 31"/>
          <p:cNvSpPr>
            <a:spLocks noChangeAspect="1" noChangeShapeType="1"/>
          </p:cNvSpPr>
          <p:nvPr/>
        </p:nvSpPr>
        <p:spPr bwMode="auto">
          <a:xfrm>
            <a:off x="2995613" y="3587750"/>
            <a:ext cx="0" cy="423863"/>
          </a:xfrm>
          <a:prstGeom prst="line">
            <a:avLst/>
          </a:prstGeom>
          <a:noFill/>
          <a:ln w="9525">
            <a:solidFill>
              <a:srgbClr val="000000"/>
            </a:solidFill>
            <a:round/>
            <a:headEnd/>
            <a:tailEnd/>
          </a:ln>
        </p:spPr>
        <p:txBody>
          <a:bodyPr/>
          <a:lstStyle/>
          <a:p>
            <a:endParaRPr lang="en-US"/>
          </a:p>
        </p:txBody>
      </p:sp>
      <p:sp>
        <p:nvSpPr>
          <p:cNvPr id="28692" name="Line 32"/>
          <p:cNvSpPr>
            <a:spLocks noChangeAspect="1" noChangeShapeType="1"/>
          </p:cNvSpPr>
          <p:nvPr/>
        </p:nvSpPr>
        <p:spPr bwMode="auto">
          <a:xfrm>
            <a:off x="2995613" y="2630488"/>
            <a:ext cx="0" cy="790575"/>
          </a:xfrm>
          <a:prstGeom prst="line">
            <a:avLst/>
          </a:prstGeom>
          <a:noFill/>
          <a:ln w="9525">
            <a:solidFill>
              <a:srgbClr val="000000"/>
            </a:solidFill>
            <a:round/>
            <a:headEnd/>
            <a:tailEnd/>
          </a:ln>
        </p:spPr>
        <p:txBody>
          <a:bodyPr/>
          <a:lstStyle/>
          <a:p>
            <a:endParaRPr lang="en-US"/>
          </a:p>
        </p:txBody>
      </p:sp>
      <p:grpSp>
        <p:nvGrpSpPr>
          <p:cNvPr id="4" name="Group 33"/>
          <p:cNvGrpSpPr>
            <a:grpSpLocks noChangeAspect="1"/>
          </p:cNvGrpSpPr>
          <p:nvPr/>
        </p:nvGrpSpPr>
        <p:grpSpPr bwMode="auto">
          <a:xfrm flipH="1" flipV="1">
            <a:off x="2908300" y="3429000"/>
            <a:ext cx="168275" cy="158750"/>
            <a:chOff x="4438" y="4858"/>
            <a:chExt cx="406" cy="378"/>
          </a:xfrm>
        </p:grpSpPr>
        <p:sp>
          <p:nvSpPr>
            <p:cNvPr id="28768" name="Line 34"/>
            <p:cNvSpPr>
              <a:spLocks noChangeAspect="1" noChangeShapeType="1"/>
            </p:cNvSpPr>
            <p:nvPr/>
          </p:nvSpPr>
          <p:spPr bwMode="auto">
            <a:xfrm>
              <a:off x="4452" y="4858"/>
              <a:ext cx="378" cy="0"/>
            </a:xfrm>
            <a:prstGeom prst="line">
              <a:avLst/>
            </a:prstGeom>
            <a:noFill/>
            <a:ln w="19050">
              <a:solidFill>
                <a:schemeClr val="tx1"/>
              </a:solidFill>
              <a:round/>
              <a:headEnd/>
              <a:tailEnd/>
            </a:ln>
          </p:spPr>
          <p:txBody>
            <a:bodyPr/>
            <a:lstStyle/>
            <a:p>
              <a:endParaRPr lang="en-US"/>
            </a:p>
          </p:txBody>
        </p:sp>
        <p:sp>
          <p:nvSpPr>
            <p:cNvPr id="28769" name="Line 35"/>
            <p:cNvSpPr>
              <a:spLocks noChangeAspect="1" noChangeShapeType="1"/>
            </p:cNvSpPr>
            <p:nvPr/>
          </p:nvSpPr>
          <p:spPr bwMode="auto">
            <a:xfrm>
              <a:off x="4438" y="4858"/>
              <a:ext cx="210" cy="378"/>
            </a:xfrm>
            <a:prstGeom prst="line">
              <a:avLst/>
            </a:prstGeom>
            <a:noFill/>
            <a:ln w="19050">
              <a:solidFill>
                <a:schemeClr val="tx1"/>
              </a:solidFill>
              <a:round/>
              <a:headEnd/>
              <a:tailEnd/>
            </a:ln>
          </p:spPr>
          <p:txBody>
            <a:bodyPr/>
            <a:lstStyle/>
            <a:p>
              <a:endParaRPr lang="en-US"/>
            </a:p>
          </p:txBody>
        </p:sp>
        <p:sp>
          <p:nvSpPr>
            <p:cNvPr id="28770" name="Line 36"/>
            <p:cNvSpPr>
              <a:spLocks noChangeAspect="1" noChangeShapeType="1"/>
            </p:cNvSpPr>
            <p:nvPr/>
          </p:nvSpPr>
          <p:spPr bwMode="auto">
            <a:xfrm flipH="1">
              <a:off x="4634" y="4858"/>
              <a:ext cx="210" cy="378"/>
            </a:xfrm>
            <a:prstGeom prst="line">
              <a:avLst/>
            </a:prstGeom>
            <a:noFill/>
            <a:ln w="19050">
              <a:solidFill>
                <a:schemeClr val="tx1"/>
              </a:solidFill>
              <a:round/>
              <a:headEnd/>
              <a:tailEnd/>
            </a:ln>
          </p:spPr>
          <p:txBody>
            <a:bodyPr/>
            <a:lstStyle/>
            <a:p>
              <a:endParaRPr lang="en-US"/>
            </a:p>
          </p:txBody>
        </p:sp>
        <p:sp>
          <p:nvSpPr>
            <p:cNvPr id="28771" name="Line 37"/>
            <p:cNvSpPr>
              <a:spLocks noChangeAspect="1" noChangeShapeType="1"/>
            </p:cNvSpPr>
            <p:nvPr/>
          </p:nvSpPr>
          <p:spPr bwMode="auto">
            <a:xfrm>
              <a:off x="4452" y="5236"/>
              <a:ext cx="392" cy="0"/>
            </a:xfrm>
            <a:prstGeom prst="line">
              <a:avLst/>
            </a:prstGeom>
            <a:noFill/>
            <a:ln w="19050">
              <a:solidFill>
                <a:schemeClr val="tx1"/>
              </a:solidFill>
              <a:round/>
              <a:headEnd/>
              <a:tailEnd/>
            </a:ln>
          </p:spPr>
          <p:txBody>
            <a:bodyPr/>
            <a:lstStyle/>
            <a:p>
              <a:endParaRPr lang="en-US"/>
            </a:p>
          </p:txBody>
        </p:sp>
      </p:grpSp>
      <p:sp>
        <p:nvSpPr>
          <p:cNvPr id="28694" name="Line 38"/>
          <p:cNvSpPr>
            <a:spLocks noChangeAspect="1" noChangeShapeType="1"/>
          </p:cNvSpPr>
          <p:nvPr/>
        </p:nvSpPr>
        <p:spPr bwMode="auto">
          <a:xfrm>
            <a:off x="2998788" y="1768475"/>
            <a:ext cx="0" cy="698500"/>
          </a:xfrm>
          <a:prstGeom prst="line">
            <a:avLst/>
          </a:prstGeom>
          <a:noFill/>
          <a:ln w="9525">
            <a:solidFill>
              <a:srgbClr val="000000"/>
            </a:solidFill>
            <a:round/>
            <a:headEnd/>
            <a:tailEnd/>
          </a:ln>
        </p:spPr>
        <p:txBody>
          <a:bodyPr/>
          <a:lstStyle/>
          <a:p>
            <a:endParaRPr lang="en-US"/>
          </a:p>
        </p:txBody>
      </p:sp>
      <p:sp>
        <p:nvSpPr>
          <p:cNvPr id="28695" name="Line 39"/>
          <p:cNvSpPr>
            <a:spLocks noChangeAspect="1" noChangeShapeType="1"/>
          </p:cNvSpPr>
          <p:nvPr/>
        </p:nvSpPr>
        <p:spPr bwMode="auto">
          <a:xfrm flipH="1" flipV="1">
            <a:off x="2917825" y="2630488"/>
            <a:ext cx="157163" cy="0"/>
          </a:xfrm>
          <a:prstGeom prst="line">
            <a:avLst/>
          </a:prstGeom>
          <a:noFill/>
          <a:ln w="19050">
            <a:solidFill>
              <a:srgbClr val="000000"/>
            </a:solidFill>
            <a:round/>
            <a:headEnd/>
            <a:tailEnd/>
          </a:ln>
        </p:spPr>
        <p:txBody>
          <a:bodyPr/>
          <a:lstStyle/>
          <a:p>
            <a:endParaRPr lang="en-US"/>
          </a:p>
        </p:txBody>
      </p:sp>
      <p:sp>
        <p:nvSpPr>
          <p:cNvPr id="28696" name="Line 40"/>
          <p:cNvSpPr>
            <a:spLocks noChangeAspect="1" noChangeShapeType="1"/>
          </p:cNvSpPr>
          <p:nvPr/>
        </p:nvSpPr>
        <p:spPr bwMode="auto">
          <a:xfrm flipH="1" flipV="1">
            <a:off x="2994025" y="2473325"/>
            <a:ext cx="85725" cy="157163"/>
          </a:xfrm>
          <a:prstGeom prst="line">
            <a:avLst/>
          </a:prstGeom>
          <a:noFill/>
          <a:ln w="19050">
            <a:solidFill>
              <a:srgbClr val="000000"/>
            </a:solidFill>
            <a:round/>
            <a:headEnd/>
            <a:tailEnd/>
          </a:ln>
        </p:spPr>
        <p:txBody>
          <a:bodyPr/>
          <a:lstStyle/>
          <a:p>
            <a:endParaRPr lang="en-US"/>
          </a:p>
        </p:txBody>
      </p:sp>
      <p:sp>
        <p:nvSpPr>
          <p:cNvPr id="28697" name="Line 41"/>
          <p:cNvSpPr>
            <a:spLocks noChangeAspect="1" noChangeShapeType="1"/>
          </p:cNvSpPr>
          <p:nvPr/>
        </p:nvSpPr>
        <p:spPr bwMode="auto">
          <a:xfrm flipV="1">
            <a:off x="2911475" y="2473325"/>
            <a:ext cx="87313" cy="157163"/>
          </a:xfrm>
          <a:prstGeom prst="line">
            <a:avLst/>
          </a:prstGeom>
          <a:noFill/>
          <a:ln w="19050">
            <a:solidFill>
              <a:srgbClr val="000000"/>
            </a:solidFill>
            <a:round/>
            <a:headEnd/>
            <a:tailEnd/>
          </a:ln>
        </p:spPr>
        <p:txBody>
          <a:bodyPr/>
          <a:lstStyle/>
          <a:p>
            <a:endParaRPr lang="en-US"/>
          </a:p>
        </p:txBody>
      </p:sp>
      <p:sp>
        <p:nvSpPr>
          <p:cNvPr id="28698" name="Line 42"/>
          <p:cNvSpPr>
            <a:spLocks noChangeAspect="1" noChangeShapeType="1"/>
          </p:cNvSpPr>
          <p:nvPr/>
        </p:nvSpPr>
        <p:spPr bwMode="auto">
          <a:xfrm flipH="1" flipV="1">
            <a:off x="2911475" y="2473325"/>
            <a:ext cx="163513" cy="0"/>
          </a:xfrm>
          <a:prstGeom prst="line">
            <a:avLst/>
          </a:prstGeom>
          <a:noFill/>
          <a:ln w="19050">
            <a:solidFill>
              <a:srgbClr val="000000"/>
            </a:solidFill>
            <a:round/>
            <a:headEnd/>
            <a:tailEnd/>
          </a:ln>
        </p:spPr>
        <p:txBody>
          <a:bodyPr/>
          <a:lstStyle/>
          <a:p>
            <a:endParaRPr lang="en-US"/>
          </a:p>
        </p:txBody>
      </p:sp>
      <p:sp>
        <p:nvSpPr>
          <p:cNvPr id="28699" name="Line 43"/>
          <p:cNvSpPr>
            <a:spLocks noChangeAspect="1" noChangeShapeType="1"/>
          </p:cNvSpPr>
          <p:nvPr/>
        </p:nvSpPr>
        <p:spPr bwMode="auto">
          <a:xfrm flipH="1">
            <a:off x="2530475" y="2909888"/>
            <a:ext cx="1235075" cy="0"/>
          </a:xfrm>
          <a:prstGeom prst="line">
            <a:avLst/>
          </a:prstGeom>
          <a:noFill/>
          <a:ln w="9525">
            <a:solidFill>
              <a:srgbClr val="000000"/>
            </a:solidFill>
            <a:round/>
            <a:headEnd/>
            <a:tailEnd/>
          </a:ln>
        </p:spPr>
        <p:txBody>
          <a:bodyPr/>
          <a:lstStyle/>
          <a:p>
            <a:endParaRPr lang="en-US"/>
          </a:p>
        </p:txBody>
      </p:sp>
      <p:sp>
        <p:nvSpPr>
          <p:cNvPr id="28700" name="Line 44"/>
          <p:cNvSpPr>
            <a:spLocks noChangeAspect="1" noChangeShapeType="1"/>
          </p:cNvSpPr>
          <p:nvPr/>
        </p:nvSpPr>
        <p:spPr bwMode="auto">
          <a:xfrm>
            <a:off x="3765550" y="2909888"/>
            <a:ext cx="0" cy="222250"/>
          </a:xfrm>
          <a:prstGeom prst="line">
            <a:avLst/>
          </a:prstGeom>
          <a:noFill/>
          <a:ln w="9525">
            <a:solidFill>
              <a:srgbClr val="000000"/>
            </a:solidFill>
            <a:round/>
            <a:headEnd/>
            <a:tailEnd/>
          </a:ln>
        </p:spPr>
        <p:txBody>
          <a:bodyPr/>
          <a:lstStyle/>
          <a:p>
            <a:endParaRPr lang="en-US"/>
          </a:p>
        </p:txBody>
      </p:sp>
      <p:sp>
        <p:nvSpPr>
          <p:cNvPr id="28701" name="Line 45"/>
          <p:cNvSpPr>
            <a:spLocks noChangeAspect="1" noChangeShapeType="1"/>
          </p:cNvSpPr>
          <p:nvPr/>
        </p:nvSpPr>
        <p:spPr bwMode="auto">
          <a:xfrm>
            <a:off x="3773488" y="3689350"/>
            <a:ext cx="0" cy="315913"/>
          </a:xfrm>
          <a:prstGeom prst="line">
            <a:avLst/>
          </a:prstGeom>
          <a:noFill/>
          <a:ln w="9525">
            <a:solidFill>
              <a:srgbClr val="000000"/>
            </a:solidFill>
            <a:round/>
            <a:headEnd/>
            <a:tailEnd/>
          </a:ln>
        </p:spPr>
        <p:txBody>
          <a:bodyPr/>
          <a:lstStyle/>
          <a:p>
            <a:endParaRPr lang="en-US"/>
          </a:p>
        </p:txBody>
      </p:sp>
      <p:sp>
        <p:nvSpPr>
          <p:cNvPr id="28702" name="Line 46"/>
          <p:cNvSpPr>
            <a:spLocks noChangeAspect="1" noChangeShapeType="1"/>
          </p:cNvSpPr>
          <p:nvPr/>
        </p:nvSpPr>
        <p:spPr bwMode="auto">
          <a:xfrm flipH="1">
            <a:off x="1473200" y="4013200"/>
            <a:ext cx="2282825" cy="0"/>
          </a:xfrm>
          <a:prstGeom prst="line">
            <a:avLst/>
          </a:prstGeom>
          <a:noFill/>
          <a:ln w="9525">
            <a:solidFill>
              <a:srgbClr val="000000"/>
            </a:solidFill>
            <a:round/>
            <a:headEnd/>
            <a:tailEnd/>
          </a:ln>
        </p:spPr>
        <p:txBody>
          <a:bodyPr/>
          <a:lstStyle/>
          <a:p>
            <a:endParaRPr lang="en-US"/>
          </a:p>
        </p:txBody>
      </p:sp>
      <p:sp>
        <p:nvSpPr>
          <p:cNvPr id="28703" name="Line 47"/>
          <p:cNvSpPr>
            <a:spLocks noChangeAspect="1" noChangeShapeType="1"/>
          </p:cNvSpPr>
          <p:nvPr/>
        </p:nvSpPr>
        <p:spPr bwMode="auto">
          <a:xfrm>
            <a:off x="2522538" y="2538413"/>
            <a:ext cx="0" cy="676275"/>
          </a:xfrm>
          <a:prstGeom prst="line">
            <a:avLst/>
          </a:prstGeom>
          <a:noFill/>
          <a:ln w="9525">
            <a:solidFill>
              <a:srgbClr val="000000"/>
            </a:solidFill>
            <a:round/>
            <a:headEnd/>
            <a:tailEnd/>
          </a:ln>
        </p:spPr>
        <p:txBody>
          <a:bodyPr/>
          <a:lstStyle/>
          <a:p>
            <a:endParaRPr lang="en-US"/>
          </a:p>
        </p:txBody>
      </p:sp>
      <p:sp>
        <p:nvSpPr>
          <p:cNvPr id="28704" name="Line 48"/>
          <p:cNvSpPr>
            <a:spLocks noChangeAspect="1" noChangeShapeType="1"/>
          </p:cNvSpPr>
          <p:nvPr/>
        </p:nvSpPr>
        <p:spPr bwMode="auto">
          <a:xfrm>
            <a:off x="2530475" y="3568700"/>
            <a:ext cx="0" cy="444500"/>
          </a:xfrm>
          <a:prstGeom prst="line">
            <a:avLst/>
          </a:prstGeom>
          <a:noFill/>
          <a:ln w="9525">
            <a:solidFill>
              <a:srgbClr val="000000"/>
            </a:solidFill>
            <a:round/>
            <a:headEnd/>
            <a:tailEnd/>
          </a:ln>
        </p:spPr>
        <p:txBody>
          <a:bodyPr/>
          <a:lstStyle/>
          <a:p>
            <a:endParaRPr lang="en-US"/>
          </a:p>
        </p:txBody>
      </p:sp>
      <p:sp>
        <p:nvSpPr>
          <p:cNvPr id="28705" name="Line 49"/>
          <p:cNvSpPr>
            <a:spLocks noChangeAspect="1" noChangeShapeType="1"/>
          </p:cNvSpPr>
          <p:nvPr/>
        </p:nvSpPr>
        <p:spPr bwMode="auto">
          <a:xfrm>
            <a:off x="2522538" y="1768475"/>
            <a:ext cx="0" cy="390525"/>
          </a:xfrm>
          <a:prstGeom prst="line">
            <a:avLst/>
          </a:prstGeom>
          <a:noFill/>
          <a:ln w="9525">
            <a:solidFill>
              <a:srgbClr val="000000"/>
            </a:solidFill>
            <a:round/>
            <a:headEnd/>
            <a:tailEnd/>
          </a:ln>
        </p:spPr>
        <p:txBody>
          <a:bodyPr/>
          <a:lstStyle/>
          <a:p>
            <a:endParaRPr lang="en-US"/>
          </a:p>
        </p:txBody>
      </p:sp>
      <p:sp>
        <p:nvSpPr>
          <p:cNvPr id="28706" name="Line 50"/>
          <p:cNvSpPr>
            <a:spLocks noChangeAspect="1" noChangeShapeType="1"/>
          </p:cNvSpPr>
          <p:nvPr/>
        </p:nvSpPr>
        <p:spPr bwMode="auto">
          <a:xfrm flipH="1">
            <a:off x="1417638" y="1768475"/>
            <a:ext cx="1585912" cy="0"/>
          </a:xfrm>
          <a:prstGeom prst="line">
            <a:avLst/>
          </a:prstGeom>
          <a:noFill/>
          <a:ln w="9525">
            <a:solidFill>
              <a:srgbClr val="000000"/>
            </a:solidFill>
            <a:round/>
            <a:headEnd/>
            <a:tailEnd/>
          </a:ln>
        </p:spPr>
        <p:txBody>
          <a:bodyPr/>
          <a:lstStyle/>
          <a:p>
            <a:endParaRPr lang="en-US"/>
          </a:p>
        </p:txBody>
      </p:sp>
      <p:sp>
        <p:nvSpPr>
          <p:cNvPr id="28707" name="Oval 51"/>
          <p:cNvSpPr>
            <a:spLocks noChangeAspect="1" noChangeArrowheads="1"/>
          </p:cNvSpPr>
          <p:nvPr/>
        </p:nvSpPr>
        <p:spPr bwMode="auto">
          <a:xfrm>
            <a:off x="1371600" y="1739900"/>
            <a:ext cx="34925" cy="34925"/>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28708" name="Oval 52"/>
          <p:cNvSpPr>
            <a:spLocks noChangeAspect="1" noChangeArrowheads="1"/>
          </p:cNvSpPr>
          <p:nvPr/>
        </p:nvSpPr>
        <p:spPr bwMode="auto">
          <a:xfrm>
            <a:off x="1455738" y="3986213"/>
            <a:ext cx="34925" cy="34925"/>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28709" name="Line 53"/>
          <p:cNvSpPr>
            <a:spLocks noChangeAspect="1" noChangeShapeType="1"/>
          </p:cNvSpPr>
          <p:nvPr/>
        </p:nvSpPr>
        <p:spPr bwMode="auto">
          <a:xfrm>
            <a:off x="1714500" y="2770188"/>
            <a:ext cx="288925" cy="0"/>
          </a:xfrm>
          <a:prstGeom prst="line">
            <a:avLst/>
          </a:prstGeom>
          <a:noFill/>
          <a:ln w="9525">
            <a:solidFill>
              <a:srgbClr val="000000"/>
            </a:solidFill>
            <a:round/>
            <a:headEnd/>
            <a:tailEnd/>
          </a:ln>
        </p:spPr>
        <p:txBody>
          <a:bodyPr/>
          <a:lstStyle/>
          <a:p>
            <a:endParaRPr lang="en-US"/>
          </a:p>
        </p:txBody>
      </p:sp>
      <p:sp>
        <p:nvSpPr>
          <p:cNvPr id="28710" name="Line 54"/>
          <p:cNvSpPr>
            <a:spLocks noChangeAspect="1" noChangeShapeType="1"/>
          </p:cNvSpPr>
          <p:nvPr/>
        </p:nvSpPr>
        <p:spPr bwMode="auto">
          <a:xfrm>
            <a:off x="1714500" y="2835275"/>
            <a:ext cx="288925" cy="0"/>
          </a:xfrm>
          <a:prstGeom prst="line">
            <a:avLst/>
          </a:prstGeom>
          <a:noFill/>
          <a:ln w="9525">
            <a:solidFill>
              <a:srgbClr val="000000"/>
            </a:solidFill>
            <a:round/>
            <a:headEnd/>
            <a:tailEnd/>
          </a:ln>
        </p:spPr>
        <p:txBody>
          <a:bodyPr/>
          <a:lstStyle/>
          <a:p>
            <a:endParaRPr lang="en-US"/>
          </a:p>
        </p:txBody>
      </p:sp>
      <p:sp>
        <p:nvSpPr>
          <p:cNvPr id="28711" name="Line 55"/>
          <p:cNvSpPr>
            <a:spLocks noChangeAspect="1" noChangeShapeType="1"/>
          </p:cNvSpPr>
          <p:nvPr/>
        </p:nvSpPr>
        <p:spPr bwMode="auto">
          <a:xfrm>
            <a:off x="1852613" y="1768475"/>
            <a:ext cx="0" cy="992188"/>
          </a:xfrm>
          <a:prstGeom prst="line">
            <a:avLst/>
          </a:prstGeom>
          <a:noFill/>
          <a:ln w="9525">
            <a:solidFill>
              <a:srgbClr val="000000"/>
            </a:solidFill>
            <a:round/>
            <a:headEnd/>
            <a:tailEnd/>
          </a:ln>
        </p:spPr>
        <p:txBody>
          <a:bodyPr/>
          <a:lstStyle/>
          <a:p>
            <a:endParaRPr lang="en-US"/>
          </a:p>
        </p:txBody>
      </p:sp>
      <p:sp>
        <p:nvSpPr>
          <p:cNvPr id="28712" name="Line 56"/>
          <p:cNvSpPr>
            <a:spLocks noChangeAspect="1" noChangeShapeType="1"/>
          </p:cNvSpPr>
          <p:nvPr/>
        </p:nvSpPr>
        <p:spPr bwMode="auto">
          <a:xfrm>
            <a:off x="1852613" y="2843213"/>
            <a:ext cx="0" cy="1169987"/>
          </a:xfrm>
          <a:prstGeom prst="line">
            <a:avLst/>
          </a:prstGeom>
          <a:noFill/>
          <a:ln w="9525">
            <a:solidFill>
              <a:srgbClr val="000000"/>
            </a:solidFill>
            <a:round/>
            <a:headEnd/>
            <a:tailEnd/>
          </a:ln>
        </p:spPr>
        <p:txBody>
          <a:bodyPr/>
          <a:lstStyle/>
          <a:p>
            <a:endParaRPr lang="en-US"/>
          </a:p>
        </p:txBody>
      </p:sp>
      <p:sp>
        <p:nvSpPr>
          <p:cNvPr id="28713" name="Oval 57"/>
          <p:cNvSpPr>
            <a:spLocks noChangeAspect="1" noChangeArrowheads="1"/>
          </p:cNvSpPr>
          <p:nvPr/>
        </p:nvSpPr>
        <p:spPr bwMode="auto">
          <a:xfrm>
            <a:off x="2484438" y="2871788"/>
            <a:ext cx="55562" cy="55562"/>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28714" name="Oval 58"/>
          <p:cNvSpPr>
            <a:spLocks noChangeAspect="1" noChangeArrowheads="1"/>
          </p:cNvSpPr>
          <p:nvPr/>
        </p:nvSpPr>
        <p:spPr bwMode="auto">
          <a:xfrm>
            <a:off x="2967038" y="2881313"/>
            <a:ext cx="57150" cy="55562"/>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5" name="Group 59"/>
          <p:cNvGrpSpPr>
            <a:grpSpLocks noChangeAspect="1"/>
          </p:cNvGrpSpPr>
          <p:nvPr/>
        </p:nvGrpSpPr>
        <p:grpSpPr bwMode="auto">
          <a:xfrm>
            <a:off x="2438400" y="3484563"/>
            <a:ext cx="61913" cy="61912"/>
            <a:chOff x="7476" y="4886"/>
            <a:chExt cx="56" cy="56"/>
          </a:xfrm>
        </p:grpSpPr>
        <p:sp>
          <p:nvSpPr>
            <p:cNvPr id="28766" name="Line 60"/>
            <p:cNvSpPr>
              <a:spLocks noChangeAspect="1" noChangeShapeType="1"/>
            </p:cNvSpPr>
            <p:nvPr/>
          </p:nvSpPr>
          <p:spPr bwMode="auto">
            <a:xfrm>
              <a:off x="7518" y="4886"/>
              <a:ext cx="14" cy="56"/>
            </a:xfrm>
            <a:prstGeom prst="line">
              <a:avLst/>
            </a:prstGeom>
            <a:noFill/>
            <a:ln w="19050">
              <a:solidFill>
                <a:srgbClr val="000000"/>
              </a:solidFill>
              <a:round/>
              <a:headEnd/>
              <a:tailEnd/>
            </a:ln>
          </p:spPr>
          <p:txBody>
            <a:bodyPr/>
            <a:lstStyle/>
            <a:p>
              <a:endParaRPr lang="en-US"/>
            </a:p>
          </p:txBody>
        </p:sp>
        <p:sp>
          <p:nvSpPr>
            <p:cNvPr id="28767" name="Line 61"/>
            <p:cNvSpPr>
              <a:spLocks noChangeAspect="1" noChangeShapeType="1"/>
            </p:cNvSpPr>
            <p:nvPr/>
          </p:nvSpPr>
          <p:spPr bwMode="auto">
            <a:xfrm flipH="1" flipV="1">
              <a:off x="7476" y="4928"/>
              <a:ext cx="56" cy="14"/>
            </a:xfrm>
            <a:prstGeom prst="line">
              <a:avLst/>
            </a:prstGeom>
            <a:noFill/>
            <a:ln w="19050">
              <a:solidFill>
                <a:srgbClr val="000000"/>
              </a:solidFill>
              <a:round/>
              <a:headEnd/>
              <a:tailEnd/>
            </a:ln>
          </p:spPr>
          <p:txBody>
            <a:bodyPr/>
            <a:lstStyle/>
            <a:p>
              <a:endParaRPr lang="en-US"/>
            </a:p>
          </p:txBody>
        </p:sp>
      </p:grpSp>
      <p:grpSp>
        <p:nvGrpSpPr>
          <p:cNvPr id="6" name="Group 62"/>
          <p:cNvGrpSpPr>
            <a:grpSpLocks noChangeAspect="1"/>
          </p:cNvGrpSpPr>
          <p:nvPr/>
        </p:nvGrpSpPr>
        <p:grpSpPr bwMode="auto">
          <a:xfrm>
            <a:off x="2422525" y="2432050"/>
            <a:ext cx="63500" cy="63500"/>
            <a:chOff x="7476" y="4886"/>
            <a:chExt cx="56" cy="56"/>
          </a:xfrm>
        </p:grpSpPr>
        <p:sp>
          <p:nvSpPr>
            <p:cNvPr id="28764" name="Line 63"/>
            <p:cNvSpPr>
              <a:spLocks noChangeAspect="1" noChangeShapeType="1"/>
            </p:cNvSpPr>
            <p:nvPr/>
          </p:nvSpPr>
          <p:spPr bwMode="auto">
            <a:xfrm>
              <a:off x="7518" y="4886"/>
              <a:ext cx="14" cy="56"/>
            </a:xfrm>
            <a:prstGeom prst="line">
              <a:avLst/>
            </a:prstGeom>
            <a:noFill/>
            <a:ln w="19050">
              <a:solidFill>
                <a:schemeClr val="tx1"/>
              </a:solidFill>
              <a:round/>
              <a:headEnd/>
              <a:tailEnd/>
            </a:ln>
          </p:spPr>
          <p:txBody>
            <a:bodyPr/>
            <a:lstStyle/>
            <a:p>
              <a:endParaRPr lang="en-US"/>
            </a:p>
          </p:txBody>
        </p:sp>
        <p:sp>
          <p:nvSpPr>
            <p:cNvPr id="28765" name="Line 64"/>
            <p:cNvSpPr>
              <a:spLocks noChangeAspect="1" noChangeShapeType="1"/>
            </p:cNvSpPr>
            <p:nvPr/>
          </p:nvSpPr>
          <p:spPr bwMode="auto">
            <a:xfrm flipH="1" flipV="1">
              <a:off x="7476" y="4928"/>
              <a:ext cx="56" cy="14"/>
            </a:xfrm>
            <a:prstGeom prst="line">
              <a:avLst/>
            </a:prstGeom>
            <a:noFill/>
            <a:ln w="19050">
              <a:solidFill>
                <a:schemeClr val="tx1"/>
              </a:solidFill>
              <a:round/>
              <a:headEnd/>
              <a:tailEnd/>
            </a:ln>
          </p:spPr>
          <p:txBody>
            <a:bodyPr/>
            <a:lstStyle/>
            <a:p>
              <a:endParaRPr lang="en-US"/>
            </a:p>
          </p:txBody>
        </p:sp>
      </p:grpSp>
      <p:sp>
        <p:nvSpPr>
          <p:cNvPr id="28717" name="Text Box 65"/>
          <p:cNvSpPr txBox="1">
            <a:spLocks noChangeArrowheads="1"/>
          </p:cNvSpPr>
          <p:nvPr/>
        </p:nvSpPr>
        <p:spPr bwMode="auto">
          <a:xfrm>
            <a:off x="3221038" y="3035300"/>
            <a:ext cx="436562" cy="800100"/>
          </a:xfrm>
          <a:prstGeom prst="rect">
            <a:avLst/>
          </a:prstGeom>
          <a:noFill/>
          <a:ln w="9525">
            <a:noFill/>
            <a:miter lim="800000"/>
            <a:headEnd/>
            <a:tailEnd/>
          </a:ln>
        </p:spPr>
        <p:txBody>
          <a:bodyPr/>
          <a:lstStyle/>
          <a:p>
            <a:pPr defTabSz="457200"/>
            <a:r>
              <a:rPr lang="en-US" sz="1200">
                <a:latin typeface="Courier New" pitchFamily="49" charset="0"/>
                <a:ea typeface="ＭＳ Ｐゴシック" pitchFamily="-107" charset="-128"/>
              </a:rPr>
              <a:t>+</a:t>
            </a:r>
          </a:p>
          <a:p>
            <a:pPr defTabSz="457200"/>
            <a:endParaRPr lang="en-US" sz="1200">
              <a:latin typeface="Courier New" pitchFamily="49" charset="0"/>
              <a:ea typeface="ＭＳ Ｐゴシック" pitchFamily="-107" charset="-128"/>
            </a:endParaRPr>
          </a:p>
          <a:p>
            <a:pPr defTabSz="457200"/>
            <a:r>
              <a:rPr lang="en-US" sz="1200">
                <a:latin typeface="Courier New" pitchFamily="49" charset="0"/>
                <a:ea typeface="ＭＳ Ｐゴシック" pitchFamily="-107" charset="-128"/>
              </a:rPr>
              <a:t>V</a:t>
            </a:r>
            <a:r>
              <a:rPr lang="en-US" sz="1200" baseline="-25000">
                <a:latin typeface="Courier New" pitchFamily="49" charset="0"/>
                <a:ea typeface="ＭＳ Ｐゴシック" pitchFamily="-107" charset="-128"/>
              </a:rPr>
              <a:t>a</a:t>
            </a:r>
            <a:endParaRPr lang="en-US" sz="1200">
              <a:latin typeface="Courier New" pitchFamily="49" charset="0"/>
              <a:ea typeface="ＭＳ Ｐゴシック" pitchFamily="-107" charset="-128"/>
            </a:endParaRPr>
          </a:p>
          <a:p>
            <a:pPr defTabSz="457200"/>
            <a:endParaRPr lang="en-US" sz="1200">
              <a:latin typeface="Courier New" pitchFamily="49" charset="0"/>
              <a:ea typeface="ＭＳ Ｐゴシック" pitchFamily="-107" charset="-128"/>
            </a:endParaRPr>
          </a:p>
          <a:p>
            <a:pPr defTabSz="457200"/>
            <a:r>
              <a:rPr lang="en-US" sz="1200">
                <a:latin typeface="Courier New" pitchFamily="49" charset="0"/>
                <a:ea typeface="ＭＳ Ｐゴシック" pitchFamily="-107" charset="-128"/>
              </a:rPr>
              <a:t>-</a:t>
            </a:r>
            <a:endParaRPr lang="en-US" b="1">
              <a:ea typeface="ＭＳ Ｐゴシック" pitchFamily="-107" charset="-128"/>
            </a:endParaRPr>
          </a:p>
        </p:txBody>
      </p:sp>
      <p:sp>
        <p:nvSpPr>
          <p:cNvPr id="28718" name="Text Box 66"/>
          <p:cNvSpPr txBox="1">
            <a:spLocks noChangeArrowheads="1"/>
          </p:cNvSpPr>
          <p:nvPr/>
        </p:nvSpPr>
        <p:spPr bwMode="auto">
          <a:xfrm>
            <a:off x="2971800" y="31877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D2</a:t>
            </a:r>
            <a:endParaRPr lang="en-US" b="1">
              <a:ea typeface="ＭＳ Ｐゴシック" pitchFamily="-107" charset="-128"/>
            </a:endParaRPr>
          </a:p>
        </p:txBody>
      </p:sp>
      <p:sp>
        <p:nvSpPr>
          <p:cNvPr id="28719" name="Text Box 67"/>
          <p:cNvSpPr txBox="1">
            <a:spLocks noChangeArrowheads="1"/>
          </p:cNvSpPr>
          <p:nvPr/>
        </p:nvSpPr>
        <p:spPr bwMode="auto">
          <a:xfrm>
            <a:off x="3505200" y="25019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i</a:t>
            </a:r>
            <a:r>
              <a:rPr lang="en-US" sz="1200" baseline="-25000">
                <a:ea typeface="ＭＳ Ｐゴシック" pitchFamily="-107" charset="-128"/>
              </a:rPr>
              <a:t>a</a:t>
            </a:r>
            <a:endParaRPr lang="en-US" b="1">
              <a:ea typeface="ＭＳ Ｐゴシック" pitchFamily="-107" charset="-128"/>
            </a:endParaRPr>
          </a:p>
        </p:txBody>
      </p:sp>
      <p:sp>
        <p:nvSpPr>
          <p:cNvPr id="28720" name="Text Box 68"/>
          <p:cNvSpPr txBox="1">
            <a:spLocks noChangeArrowheads="1"/>
          </p:cNvSpPr>
          <p:nvPr/>
        </p:nvSpPr>
        <p:spPr bwMode="auto">
          <a:xfrm>
            <a:off x="990600" y="2273300"/>
            <a:ext cx="430213" cy="1295400"/>
          </a:xfrm>
          <a:prstGeom prst="rect">
            <a:avLst/>
          </a:prstGeom>
          <a:noFill/>
          <a:ln w="9525">
            <a:noFill/>
            <a:miter lim="800000"/>
            <a:headEnd/>
            <a:tailEnd/>
          </a:ln>
        </p:spPr>
        <p:txBody>
          <a:bodyPr/>
          <a:lstStyle/>
          <a:p>
            <a:pPr defTabSz="457200"/>
            <a:r>
              <a:rPr lang="en-US" sz="1200">
                <a:ea typeface="ＭＳ Ｐゴシック" pitchFamily="-107" charset="-128"/>
              </a:rPr>
              <a:t>+</a:t>
            </a:r>
          </a:p>
          <a:p>
            <a:pPr defTabSz="457200"/>
            <a:endParaRPr lang="en-US" sz="1200">
              <a:ea typeface="ＭＳ Ｐゴシック" pitchFamily="-107" charset="-128"/>
            </a:endParaRPr>
          </a:p>
          <a:p>
            <a:pPr defTabSz="457200"/>
            <a:r>
              <a:rPr lang="en-US" sz="1200">
                <a:ea typeface="ＭＳ Ｐゴシック" pitchFamily="-107" charset="-128"/>
              </a:rPr>
              <a:t>V</a:t>
            </a:r>
            <a:r>
              <a:rPr lang="en-US" sz="1200" baseline="-25000">
                <a:ea typeface="ＭＳ Ｐゴシック" pitchFamily="-107" charset="-128"/>
              </a:rPr>
              <a:t>dc</a:t>
            </a:r>
            <a:endParaRPr lang="en-US" sz="1200">
              <a:ea typeface="ＭＳ Ｐゴシック" pitchFamily="-107" charset="-128"/>
            </a:endParaRPr>
          </a:p>
          <a:p>
            <a:pPr defTabSz="457200"/>
            <a:endParaRPr lang="en-US" sz="1200">
              <a:ea typeface="ＭＳ Ｐゴシック" pitchFamily="-107" charset="-128"/>
            </a:endParaRPr>
          </a:p>
          <a:p>
            <a:pPr defTabSz="457200"/>
            <a:endParaRPr lang="en-US" sz="1200">
              <a:ea typeface="ＭＳ Ｐゴシック" pitchFamily="-107" charset="-128"/>
            </a:endParaRPr>
          </a:p>
          <a:p>
            <a:pPr defTabSz="457200"/>
            <a:r>
              <a:rPr lang="en-US" sz="1200">
                <a:ea typeface="ＭＳ Ｐゴシック" pitchFamily="-107" charset="-128"/>
                <a:sym typeface="Symbol" pitchFamily="18" charset="2"/>
              </a:rPr>
              <a:t></a:t>
            </a:r>
            <a:endParaRPr lang="en-US" b="1">
              <a:ea typeface="ＭＳ Ｐゴシック" pitchFamily="-107" charset="-128"/>
              <a:sym typeface="Symbol" pitchFamily="18" charset="2"/>
            </a:endParaRPr>
          </a:p>
        </p:txBody>
      </p:sp>
      <p:sp>
        <p:nvSpPr>
          <p:cNvPr id="28721" name="Rectangle 69"/>
          <p:cNvSpPr>
            <a:spLocks noChangeArrowheads="1"/>
          </p:cNvSpPr>
          <p:nvPr/>
        </p:nvSpPr>
        <p:spPr bwMode="auto">
          <a:xfrm>
            <a:off x="6076950" y="2463800"/>
            <a:ext cx="857250" cy="495300"/>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grpSp>
        <p:nvGrpSpPr>
          <p:cNvPr id="7" name="Group 82"/>
          <p:cNvGrpSpPr>
            <a:grpSpLocks noChangeAspect="1"/>
          </p:cNvGrpSpPr>
          <p:nvPr/>
        </p:nvGrpSpPr>
        <p:grpSpPr bwMode="auto">
          <a:xfrm flipH="1" flipV="1">
            <a:off x="2909888" y="3430588"/>
            <a:ext cx="168275" cy="158750"/>
            <a:chOff x="4438" y="4858"/>
            <a:chExt cx="406" cy="378"/>
          </a:xfrm>
        </p:grpSpPr>
        <p:sp>
          <p:nvSpPr>
            <p:cNvPr id="28760" name="Line 83"/>
            <p:cNvSpPr>
              <a:spLocks noChangeAspect="1" noChangeShapeType="1"/>
            </p:cNvSpPr>
            <p:nvPr/>
          </p:nvSpPr>
          <p:spPr bwMode="auto">
            <a:xfrm>
              <a:off x="4452" y="4858"/>
              <a:ext cx="378" cy="0"/>
            </a:xfrm>
            <a:prstGeom prst="line">
              <a:avLst/>
            </a:prstGeom>
            <a:noFill/>
            <a:ln w="19050">
              <a:solidFill>
                <a:srgbClr val="FF0000"/>
              </a:solidFill>
              <a:round/>
              <a:headEnd/>
              <a:tailEnd/>
            </a:ln>
          </p:spPr>
          <p:txBody>
            <a:bodyPr/>
            <a:lstStyle/>
            <a:p>
              <a:endParaRPr lang="en-US"/>
            </a:p>
          </p:txBody>
        </p:sp>
        <p:sp>
          <p:nvSpPr>
            <p:cNvPr id="28761" name="Line 84"/>
            <p:cNvSpPr>
              <a:spLocks noChangeAspect="1" noChangeShapeType="1"/>
            </p:cNvSpPr>
            <p:nvPr/>
          </p:nvSpPr>
          <p:spPr bwMode="auto">
            <a:xfrm>
              <a:off x="4438" y="4858"/>
              <a:ext cx="210" cy="378"/>
            </a:xfrm>
            <a:prstGeom prst="line">
              <a:avLst/>
            </a:prstGeom>
            <a:noFill/>
            <a:ln w="19050">
              <a:solidFill>
                <a:srgbClr val="FF0000"/>
              </a:solidFill>
              <a:round/>
              <a:headEnd/>
              <a:tailEnd/>
            </a:ln>
          </p:spPr>
          <p:txBody>
            <a:bodyPr/>
            <a:lstStyle/>
            <a:p>
              <a:endParaRPr lang="en-US"/>
            </a:p>
          </p:txBody>
        </p:sp>
        <p:sp>
          <p:nvSpPr>
            <p:cNvPr id="28762" name="Line 85"/>
            <p:cNvSpPr>
              <a:spLocks noChangeAspect="1" noChangeShapeType="1"/>
            </p:cNvSpPr>
            <p:nvPr/>
          </p:nvSpPr>
          <p:spPr bwMode="auto">
            <a:xfrm flipH="1">
              <a:off x="4634" y="4858"/>
              <a:ext cx="210" cy="378"/>
            </a:xfrm>
            <a:prstGeom prst="line">
              <a:avLst/>
            </a:prstGeom>
            <a:noFill/>
            <a:ln w="19050">
              <a:solidFill>
                <a:srgbClr val="FF0000"/>
              </a:solidFill>
              <a:round/>
              <a:headEnd/>
              <a:tailEnd/>
            </a:ln>
          </p:spPr>
          <p:txBody>
            <a:bodyPr/>
            <a:lstStyle/>
            <a:p>
              <a:endParaRPr lang="en-US"/>
            </a:p>
          </p:txBody>
        </p:sp>
        <p:sp>
          <p:nvSpPr>
            <p:cNvPr id="28763" name="Line 86"/>
            <p:cNvSpPr>
              <a:spLocks noChangeAspect="1" noChangeShapeType="1"/>
            </p:cNvSpPr>
            <p:nvPr/>
          </p:nvSpPr>
          <p:spPr bwMode="auto">
            <a:xfrm>
              <a:off x="4452" y="5236"/>
              <a:ext cx="392" cy="0"/>
            </a:xfrm>
            <a:prstGeom prst="line">
              <a:avLst/>
            </a:prstGeom>
            <a:noFill/>
            <a:ln w="19050">
              <a:solidFill>
                <a:srgbClr val="FF0000"/>
              </a:solidFill>
              <a:round/>
              <a:headEnd/>
              <a:tailEnd/>
            </a:ln>
          </p:spPr>
          <p:txBody>
            <a:bodyPr/>
            <a:lstStyle/>
            <a:p>
              <a:endParaRPr lang="en-US"/>
            </a:p>
          </p:txBody>
        </p:sp>
      </p:grpSp>
      <p:sp>
        <p:nvSpPr>
          <p:cNvPr id="65624" name="Line 88"/>
          <p:cNvSpPr>
            <a:spLocks noChangeAspect="1" noChangeShapeType="1"/>
          </p:cNvSpPr>
          <p:nvPr/>
        </p:nvSpPr>
        <p:spPr bwMode="auto">
          <a:xfrm>
            <a:off x="2981325" y="2905125"/>
            <a:ext cx="771525" cy="0"/>
          </a:xfrm>
          <a:prstGeom prst="line">
            <a:avLst/>
          </a:prstGeom>
          <a:noFill/>
          <a:ln w="28575">
            <a:solidFill>
              <a:srgbClr val="FF3300"/>
            </a:solidFill>
            <a:round/>
            <a:headEnd/>
            <a:tailEnd/>
          </a:ln>
        </p:spPr>
        <p:txBody>
          <a:bodyPr/>
          <a:lstStyle/>
          <a:p>
            <a:endParaRPr lang="en-US"/>
          </a:p>
        </p:txBody>
      </p:sp>
      <p:sp>
        <p:nvSpPr>
          <p:cNvPr id="65625" name="Line 89"/>
          <p:cNvSpPr>
            <a:spLocks noChangeAspect="1" noChangeShapeType="1"/>
          </p:cNvSpPr>
          <p:nvPr/>
        </p:nvSpPr>
        <p:spPr bwMode="auto">
          <a:xfrm>
            <a:off x="3767138" y="2919413"/>
            <a:ext cx="0" cy="214312"/>
          </a:xfrm>
          <a:prstGeom prst="line">
            <a:avLst/>
          </a:prstGeom>
          <a:noFill/>
          <a:ln w="28575">
            <a:solidFill>
              <a:srgbClr val="FF3300"/>
            </a:solidFill>
            <a:round/>
            <a:headEnd/>
            <a:tailEnd/>
          </a:ln>
        </p:spPr>
        <p:txBody>
          <a:bodyPr/>
          <a:lstStyle/>
          <a:p>
            <a:endParaRPr lang="en-US"/>
          </a:p>
        </p:txBody>
      </p:sp>
      <p:sp>
        <p:nvSpPr>
          <p:cNvPr id="65626" name="Line 90"/>
          <p:cNvSpPr>
            <a:spLocks noChangeAspect="1" noChangeShapeType="1"/>
          </p:cNvSpPr>
          <p:nvPr/>
        </p:nvSpPr>
        <p:spPr bwMode="auto">
          <a:xfrm>
            <a:off x="3776663" y="3690938"/>
            <a:ext cx="0" cy="314325"/>
          </a:xfrm>
          <a:prstGeom prst="line">
            <a:avLst/>
          </a:prstGeom>
          <a:noFill/>
          <a:ln w="28575">
            <a:solidFill>
              <a:srgbClr val="FF3300"/>
            </a:solidFill>
            <a:round/>
            <a:headEnd/>
            <a:tailEnd/>
          </a:ln>
        </p:spPr>
        <p:txBody>
          <a:bodyPr/>
          <a:lstStyle/>
          <a:p>
            <a:endParaRPr lang="en-US"/>
          </a:p>
        </p:txBody>
      </p:sp>
      <p:sp>
        <p:nvSpPr>
          <p:cNvPr id="65627" name="Line 91"/>
          <p:cNvSpPr>
            <a:spLocks noChangeAspect="1" noChangeShapeType="1"/>
          </p:cNvSpPr>
          <p:nvPr/>
        </p:nvSpPr>
        <p:spPr bwMode="auto">
          <a:xfrm>
            <a:off x="2984500" y="4014788"/>
            <a:ext cx="801688" cy="0"/>
          </a:xfrm>
          <a:prstGeom prst="line">
            <a:avLst/>
          </a:prstGeom>
          <a:noFill/>
          <a:ln w="28575">
            <a:solidFill>
              <a:srgbClr val="FF3300"/>
            </a:solidFill>
            <a:round/>
            <a:headEnd/>
            <a:tailEnd/>
          </a:ln>
        </p:spPr>
        <p:txBody>
          <a:bodyPr/>
          <a:lstStyle/>
          <a:p>
            <a:endParaRPr lang="en-US"/>
          </a:p>
        </p:txBody>
      </p:sp>
      <p:sp>
        <p:nvSpPr>
          <p:cNvPr id="65628" name="Line 92"/>
          <p:cNvSpPr>
            <a:spLocks noChangeAspect="1" noChangeShapeType="1"/>
          </p:cNvSpPr>
          <p:nvPr/>
        </p:nvSpPr>
        <p:spPr bwMode="auto">
          <a:xfrm>
            <a:off x="2989263" y="3621088"/>
            <a:ext cx="0" cy="384175"/>
          </a:xfrm>
          <a:prstGeom prst="line">
            <a:avLst/>
          </a:prstGeom>
          <a:noFill/>
          <a:ln w="28575">
            <a:solidFill>
              <a:srgbClr val="FF3300"/>
            </a:solidFill>
            <a:round/>
            <a:headEnd/>
            <a:tailEnd/>
          </a:ln>
        </p:spPr>
        <p:txBody>
          <a:bodyPr/>
          <a:lstStyle/>
          <a:p>
            <a:endParaRPr lang="en-US"/>
          </a:p>
        </p:txBody>
      </p:sp>
      <p:sp>
        <p:nvSpPr>
          <p:cNvPr id="65629" name="Line 93"/>
          <p:cNvSpPr>
            <a:spLocks noChangeAspect="1" noChangeShapeType="1"/>
          </p:cNvSpPr>
          <p:nvPr/>
        </p:nvSpPr>
        <p:spPr bwMode="auto">
          <a:xfrm>
            <a:off x="2992438" y="2925763"/>
            <a:ext cx="0" cy="487362"/>
          </a:xfrm>
          <a:prstGeom prst="line">
            <a:avLst/>
          </a:prstGeom>
          <a:noFill/>
          <a:ln w="28575">
            <a:solidFill>
              <a:srgbClr val="FF3300"/>
            </a:solidFill>
            <a:round/>
            <a:headEnd/>
            <a:tailEnd/>
          </a:ln>
        </p:spPr>
        <p:txBody>
          <a:bodyPr/>
          <a:lstStyle/>
          <a:p>
            <a:endParaRPr lang="en-US"/>
          </a:p>
        </p:txBody>
      </p:sp>
      <p:sp>
        <p:nvSpPr>
          <p:cNvPr id="65630" name="Text Box 94"/>
          <p:cNvSpPr txBox="1">
            <a:spLocks noChangeArrowheads="1"/>
          </p:cNvSpPr>
          <p:nvPr/>
        </p:nvSpPr>
        <p:spPr bwMode="auto">
          <a:xfrm>
            <a:off x="3555999" y="4267200"/>
            <a:ext cx="2082801" cy="338554"/>
          </a:xfrm>
          <a:prstGeom prst="rect">
            <a:avLst/>
          </a:prstGeom>
          <a:solidFill>
            <a:schemeClr val="bg2"/>
          </a:solidFill>
          <a:ln w="19050">
            <a:solidFill>
              <a:schemeClr val="accent1">
                <a:shade val="95000"/>
                <a:satMod val="105000"/>
              </a:schemeClr>
            </a:solidFill>
            <a:miter lim="800000"/>
            <a:headEnd/>
            <a:tailEnd/>
          </a:ln>
          <a:effectLst>
            <a:outerShdw blurRad="50800" dist="38100" dir="2700000" algn="tl" rotWithShape="0">
              <a:prstClr val="black">
                <a:alpha val="40000"/>
              </a:prstClr>
            </a:outerShdw>
          </a:effectLst>
        </p:spPr>
        <p:txBody>
          <a:bodyPr wrap="square">
            <a:spAutoFit/>
          </a:bodyPr>
          <a:lstStyle/>
          <a:p>
            <a:pPr defTabSz="457200"/>
            <a:r>
              <a:rPr lang="en-US" sz="1600" dirty="0">
                <a:ea typeface="ＭＳ Ｐゴシック" pitchFamily="-107" charset="-128"/>
              </a:rPr>
              <a:t>D2 </a:t>
            </a:r>
            <a:r>
              <a:rPr lang="sr-Latn-CS" sz="1600" dirty="0"/>
              <a:t>vodi</a:t>
            </a:r>
            <a:r>
              <a:rPr lang="en-US" sz="1600" dirty="0">
                <a:ea typeface="ＭＳ Ｐゴシック" pitchFamily="-107" charset="-128"/>
              </a:rPr>
              <a:t> </a:t>
            </a:r>
            <a:r>
              <a:rPr lang="en-US" sz="1600" dirty="0">
                <a:latin typeface="Tahoma" pitchFamily="34" charset="0"/>
                <a:ea typeface="ＭＳ Ｐゴシック" pitchFamily="-107" charset="-128"/>
                <a:cs typeface="Tahoma" pitchFamily="34" charset="0"/>
              </a:rPr>
              <a:t> </a:t>
            </a:r>
            <a:r>
              <a:rPr lang="en-US" sz="1600" dirty="0">
                <a:latin typeface="Tahoma" pitchFamily="34" charset="0"/>
                <a:ea typeface="ＭＳ Ｐゴシック" pitchFamily="-107" charset="-128"/>
                <a:cs typeface="Tahoma" pitchFamily="34" charset="0"/>
                <a:sym typeface="Symbol" pitchFamily="18" charset="2"/>
              </a:rPr>
              <a:t>   </a:t>
            </a:r>
            <a:r>
              <a:rPr lang="en-US" sz="1600" b="1" dirty="0" err="1">
                <a:ea typeface="ＭＳ Ｐゴシック" pitchFamily="-107" charset="-128"/>
              </a:rPr>
              <a:t>v</a:t>
            </a:r>
            <a:r>
              <a:rPr lang="en-US" sz="1600" b="1" baseline="-25000" dirty="0" err="1">
                <a:ea typeface="ＭＳ Ｐゴシック" pitchFamily="-107" charset="-128"/>
              </a:rPr>
              <a:t>a</a:t>
            </a:r>
            <a:r>
              <a:rPr lang="en-US" sz="1600" b="1" dirty="0">
                <a:ea typeface="ＭＳ Ｐゴシック" pitchFamily="-107" charset="-128"/>
              </a:rPr>
              <a:t> = 0</a:t>
            </a:r>
          </a:p>
        </p:txBody>
      </p:sp>
      <p:grpSp>
        <p:nvGrpSpPr>
          <p:cNvPr id="8" name="Group 115"/>
          <p:cNvGrpSpPr>
            <a:grpSpLocks/>
          </p:cNvGrpSpPr>
          <p:nvPr/>
        </p:nvGrpSpPr>
        <p:grpSpPr bwMode="auto">
          <a:xfrm>
            <a:off x="3217867" y="4876793"/>
            <a:ext cx="2509842" cy="1143000"/>
            <a:chOff x="2027" y="3072"/>
            <a:chExt cx="1581" cy="720"/>
          </a:xfrm>
        </p:grpSpPr>
        <p:grpSp>
          <p:nvGrpSpPr>
            <p:cNvPr id="9" name="Group 97"/>
            <p:cNvGrpSpPr>
              <a:grpSpLocks/>
            </p:cNvGrpSpPr>
            <p:nvPr/>
          </p:nvGrpSpPr>
          <p:grpSpPr bwMode="auto">
            <a:xfrm>
              <a:off x="2027" y="3072"/>
              <a:ext cx="221" cy="702"/>
              <a:chOff x="1312" y="3208"/>
              <a:chExt cx="304" cy="833"/>
            </a:xfrm>
          </p:grpSpPr>
          <p:sp>
            <p:nvSpPr>
              <p:cNvPr id="28758" name="Rectangle 95"/>
              <p:cNvSpPr>
                <a:spLocks noChangeArrowheads="1"/>
              </p:cNvSpPr>
              <p:nvPr/>
            </p:nvSpPr>
            <p:spPr bwMode="auto">
              <a:xfrm>
                <a:off x="1312" y="3208"/>
                <a:ext cx="304" cy="728"/>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28759" name="Rectangle 96"/>
              <p:cNvSpPr>
                <a:spLocks noChangeArrowheads="1"/>
              </p:cNvSpPr>
              <p:nvPr/>
            </p:nvSpPr>
            <p:spPr bwMode="auto">
              <a:xfrm>
                <a:off x="1327" y="3833"/>
                <a:ext cx="280" cy="208"/>
              </a:xfrm>
              <a:prstGeom prst="rect">
                <a:avLst/>
              </a:prstGeom>
              <a:solidFill>
                <a:schemeClr val="bg1"/>
              </a:solidFill>
              <a:ln w="9525">
                <a:noFill/>
                <a:miter lim="800000"/>
                <a:headEnd/>
                <a:tailEnd/>
              </a:ln>
            </p:spPr>
            <p:txBody>
              <a:bodyPr wrap="none" anchor="ctr"/>
              <a:lstStyle/>
              <a:p>
                <a:pPr defTabSz="457200"/>
                <a:endParaRPr lang="en-US" sz="2000" b="1" i="1" dirty="0">
                  <a:ea typeface="ＭＳ Ｐゴシック" pitchFamily="-107" charset="-128"/>
                </a:endParaRPr>
              </a:p>
            </p:txBody>
          </p:sp>
        </p:grpSp>
        <p:grpSp>
          <p:nvGrpSpPr>
            <p:cNvPr id="10" name="Group 98"/>
            <p:cNvGrpSpPr>
              <a:grpSpLocks/>
            </p:cNvGrpSpPr>
            <p:nvPr/>
          </p:nvGrpSpPr>
          <p:grpSpPr bwMode="auto">
            <a:xfrm>
              <a:off x="2480" y="3088"/>
              <a:ext cx="223" cy="704"/>
              <a:chOff x="1312" y="3208"/>
              <a:chExt cx="304" cy="832"/>
            </a:xfrm>
          </p:grpSpPr>
          <p:sp>
            <p:nvSpPr>
              <p:cNvPr id="28756" name="Rectangle 99"/>
              <p:cNvSpPr>
                <a:spLocks noChangeArrowheads="1"/>
              </p:cNvSpPr>
              <p:nvPr/>
            </p:nvSpPr>
            <p:spPr bwMode="auto">
              <a:xfrm>
                <a:off x="1312" y="3208"/>
                <a:ext cx="304" cy="728"/>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28757" name="Rectangle 100"/>
              <p:cNvSpPr>
                <a:spLocks noChangeArrowheads="1"/>
              </p:cNvSpPr>
              <p:nvPr/>
            </p:nvSpPr>
            <p:spPr bwMode="auto">
              <a:xfrm>
                <a:off x="1328" y="3832"/>
                <a:ext cx="280" cy="208"/>
              </a:xfrm>
              <a:prstGeom prst="rect">
                <a:avLst/>
              </a:prstGeom>
              <a:solidFill>
                <a:schemeClr val="bg1"/>
              </a:solidFill>
              <a:ln w="9525">
                <a:noFill/>
                <a:miter lim="800000"/>
                <a:headEnd/>
                <a:tailEnd/>
              </a:ln>
            </p:spPr>
            <p:txBody>
              <a:bodyPr wrap="none" anchor="ctr"/>
              <a:lstStyle/>
              <a:p>
                <a:pPr defTabSz="457200"/>
                <a:endParaRPr lang="en-US">
                  <a:ea typeface="ＭＳ Ｐゴシック" pitchFamily="-107" charset="-128"/>
                </a:endParaRPr>
              </a:p>
            </p:txBody>
          </p:sp>
        </p:grpSp>
        <p:grpSp>
          <p:nvGrpSpPr>
            <p:cNvPr id="11" name="Group 101"/>
            <p:cNvGrpSpPr>
              <a:grpSpLocks/>
            </p:cNvGrpSpPr>
            <p:nvPr/>
          </p:nvGrpSpPr>
          <p:grpSpPr bwMode="auto">
            <a:xfrm>
              <a:off x="2935" y="3088"/>
              <a:ext cx="223" cy="704"/>
              <a:chOff x="1312" y="3208"/>
              <a:chExt cx="304" cy="832"/>
            </a:xfrm>
          </p:grpSpPr>
          <p:sp>
            <p:nvSpPr>
              <p:cNvPr id="28754" name="Rectangle 102"/>
              <p:cNvSpPr>
                <a:spLocks noChangeArrowheads="1"/>
              </p:cNvSpPr>
              <p:nvPr/>
            </p:nvSpPr>
            <p:spPr bwMode="auto">
              <a:xfrm>
                <a:off x="1312" y="3208"/>
                <a:ext cx="304" cy="728"/>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28755" name="Rectangle 103"/>
              <p:cNvSpPr>
                <a:spLocks noChangeArrowheads="1"/>
              </p:cNvSpPr>
              <p:nvPr/>
            </p:nvSpPr>
            <p:spPr bwMode="auto">
              <a:xfrm>
                <a:off x="1328" y="3832"/>
                <a:ext cx="280" cy="208"/>
              </a:xfrm>
              <a:prstGeom prst="rect">
                <a:avLst/>
              </a:prstGeom>
              <a:solidFill>
                <a:schemeClr val="bg1"/>
              </a:solidFill>
              <a:ln w="9525">
                <a:noFill/>
                <a:miter lim="800000"/>
                <a:headEnd/>
                <a:tailEnd/>
              </a:ln>
            </p:spPr>
            <p:txBody>
              <a:bodyPr wrap="none" anchor="ctr"/>
              <a:lstStyle/>
              <a:p>
                <a:pPr defTabSz="457200"/>
                <a:endParaRPr lang="en-US">
                  <a:ea typeface="ＭＳ Ｐゴシック" pitchFamily="-107" charset="-128"/>
                </a:endParaRPr>
              </a:p>
            </p:txBody>
          </p:sp>
        </p:grpSp>
        <p:grpSp>
          <p:nvGrpSpPr>
            <p:cNvPr id="12" name="Group 104"/>
            <p:cNvGrpSpPr>
              <a:grpSpLocks/>
            </p:cNvGrpSpPr>
            <p:nvPr/>
          </p:nvGrpSpPr>
          <p:grpSpPr bwMode="auto">
            <a:xfrm>
              <a:off x="3386" y="3088"/>
              <a:ext cx="222" cy="704"/>
              <a:chOff x="1312" y="3208"/>
              <a:chExt cx="304" cy="832"/>
            </a:xfrm>
          </p:grpSpPr>
          <p:sp>
            <p:nvSpPr>
              <p:cNvPr id="28752" name="Rectangle 105"/>
              <p:cNvSpPr>
                <a:spLocks noChangeArrowheads="1"/>
              </p:cNvSpPr>
              <p:nvPr/>
            </p:nvSpPr>
            <p:spPr bwMode="auto">
              <a:xfrm>
                <a:off x="1312" y="3208"/>
                <a:ext cx="304" cy="728"/>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28753" name="Rectangle 106"/>
              <p:cNvSpPr>
                <a:spLocks noChangeArrowheads="1"/>
              </p:cNvSpPr>
              <p:nvPr/>
            </p:nvSpPr>
            <p:spPr bwMode="auto">
              <a:xfrm>
                <a:off x="1328" y="3832"/>
                <a:ext cx="280" cy="208"/>
              </a:xfrm>
              <a:prstGeom prst="rect">
                <a:avLst/>
              </a:prstGeom>
              <a:solidFill>
                <a:schemeClr val="bg1"/>
              </a:solidFill>
              <a:ln w="9525">
                <a:noFill/>
                <a:miter lim="800000"/>
                <a:headEnd/>
                <a:tailEnd/>
              </a:ln>
            </p:spPr>
            <p:txBody>
              <a:bodyPr wrap="none" anchor="ctr"/>
              <a:lstStyle/>
              <a:p>
                <a:pPr defTabSz="457200"/>
                <a:endParaRPr lang="en-US">
                  <a:ea typeface="ＭＳ Ｐゴシック" pitchFamily="-107" charset="-128"/>
                </a:endParaRPr>
              </a:p>
            </p:txBody>
          </p:sp>
        </p:grpSp>
        <p:sp>
          <p:nvSpPr>
            <p:cNvPr id="28749" name="Line 107"/>
            <p:cNvSpPr>
              <a:spLocks noChangeShapeType="1"/>
            </p:cNvSpPr>
            <p:nvPr/>
          </p:nvSpPr>
          <p:spPr bwMode="auto">
            <a:xfrm>
              <a:off x="2249" y="3704"/>
              <a:ext cx="225" cy="0"/>
            </a:xfrm>
            <a:prstGeom prst="line">
              <a:avLst/>
            </a:prstGeom>
            <a:noFill/>
            <a:ln w="28575">
              <a:solidFill>
                <a:srgbClr val="FF0000"/>
              </a:solidFill>
              <a:round/>
              <a:headEnd/>
              <a:tailEnd/>
            </a:ln>
          </p:spPr>
          <p:txBody>
            <a:bodyPr/>
            <a:lstStyle/>
            <a:p>
              <a:endParaRPr lang="en-US"/>
            </a:p>
          </p:txBody>
        </p:sp>
        <p:sp>
          <p:nvSpPr>
            <p:cNvPr id="28750" name="Line 113"/>
            <p:cNvSpPr>
              <a:spLocks noChangeShapeType="1"/>
            </p:cNvSpPr>
            <p:nvPr/>
          </p:nvSpPr>
          <p:spPr bwMode="auto">
            <a:xfrm>
              <a:off x="2713" y="3704"/>
              <a:ext cx="225" cy="0"/>
            </a:xfrm>
            <a:prstGeom prst="line">
              <a:avLst/>
            </a:prstGeom>
            <a:noFill/>
            <a:ln w="28575">
              <a:solidFill>
                <a:srgbClr val="FF0000"/>
              </a:solidFill>
              <a:round/>
              <a:headEnd/>
              <a:tailEnd/>
            </a:ln>
          </p:spPr>
          <p:txBody>
            <a:bodyPr/>
            <a:lstStyle/>
            <a:p>
              <a:endParaRPr lang="en-US"/>
            </a:p>
          </p:txBody>
        </p:sp>
        <p:sp>
          <p:nvSpPr>
            <p:cNvPr id="28751" name="Line 114"/>
            <p:cNvSpPr>
              <a:spLocks noChangeShapeType="1"/>
            </p:cNvSpPr>
            <p:nvPr/>
          </p:nvSpPr>
          <p:spPr bwMode="auto">
            <a:xfrm>
              <a:off x="3153" y="3704"/>
              <a:ext cx="225" cy="0"/>
            </a:xfrm>
            <a:prstGeom prst="line">
              <a:avLst/>
            </a:prstGeom>
            <a:noFill/>
            <a:ln w="28575">
              <a:solidFill>
                <a:srgbClr val="FF0000"/>
              </a:solidFill>
              <a:round/>
              <a:headEnd/>
              <a:tailEnd/>
            </a:ln>
          </p:spPr>
          <p:txBody>
            <a:bodyPr/>
            <a:lstStyle/>
            <a:p>
              <a:endParaRPr lang="en-US"/>
            </a:p>
          </p:txBody>
        </p:sp>
      </p:grpSp>
      <p:grpSp>
        <p:nvGrpSpPr>
          <p:cNvPr id="13" name="Group 118"/>
          <p:cNvGrpSpPr>
            <a:grpSpLocks/>
          </p:cNvGrpSpPr>
          <p:nvPr/>
        </p:nvGrpSpPr>
        <p:grpSpPr bwMode="auto">
          <a:xfrm>
            <a:off x="2676525" y="5359400"/>
            <a:ext cx="3787775" cy="508000"/>
            <a:chOff x="1686" y="3376"/>
            <a:chExt cx="2386" cy="320"/>
          </a:xfrm>
        </p:grpSpPr>
        <p:sp>
          <p:nvSpPr>
            <p:cNvPr id="28742" name="Line 111"/>
            <p:cNvSpPr>
              <a:spLocks noChangeShapeType="1"/>
            </p:cNvSpPr>
            <p:nvPr/>
          </p:nvSpPr>
          <p:spPr bwMode="auto">
            <a:xfrm flipH="1" flipV="1">
              <a:off x="1912" y="3376"/>
              <a:ext cx="8" cy="320"/>
            </a:xfrm>
            <a:prstGeom prst="line">
              <a:avLst/>
            </a:prstGeom>
            <a:noFill/>
            <a:ln w="9525">
              <a:solidFill>
                <a:srgbClr val="FF0000"/>
              </a:solidFill>
              <a:round/>
              <a:headEnd/>
              <a:tailEnd type="triangle" w="med" len="med"/>
            </a:ln>
          </p:spPr>
          <p:txBody>
            <a:bodyPr/>
            <a:lstStyle/>
            <a:p>
              <a:endParaRPr lang="en-US"/>
            </a:p>
          </p:txBody>
        </p:sp>
        <p:sp>
          <p:nvSpPr>
            <p:cNvPr id="28743" name="Line 112"/>
            <p:cNvSpPr>
              <a:spLocks noChangeShapeType="1"/>
            </p:cNvSpPr>
            <p:nvPr/>
          </p:nvSpPr>
          <p:spPr bwMode="auto">
            <a:xfrm>
              <a:off x="1880" y="3376"/>
              <a:ext cx="2192" cy="0"/>
            </a:xfrm>
            <a:prstGeom prst="line">
              <a:avLst/>
            </a:prstGeom>
            <a:noFill/>
            <a:ln w="15875">
              <a:solidFill>
                <a:srgbClr val="FF0000"/>
              </a:solidFill>
              <a:prstDash val="dash"/>
              <a:round/>
              <a:headEnd/>
              <a:tailEnd/>
            </a:ln>
          </p:spPr>
          <p:txBody>
            <a:bodyPr/>
            <a:lstStyle/>
            <a:p>
              <a:endParaRPr lang="en-US"/>
            </a:p>
          </p:txBody>
        </p:sp>
        <p:sp>
          <p:nvSpPr>
            <p:cNvPr id="28744" name="Text Box 116"/>
            <p:cNvSpPr txBox="1">
              <a:spLocks noChangeArrowheads="1"/>
            </p:cNvSpPr>
            <p:nvPr/>
          </p:nvSpPr>
          <p:spPr bwMode="auto">
            <a:xfrm>
              <a:off x="1686" y="3491"/>
              <a:ext cx="231" cy="192"/>
            </a:xfrm>
            <a:prstGeom prst="rect">
              <a:avLst/>
            </a:prstGeom>
            <a:noFill/>
            <a:ln w="9525">
              <a:noFill/>
              <a:miter lim="800000"/>
              <a:headEnd/>
              <a:tailEnd/>
            </a:ln>
          </p:spPr>
          <p:txBody>
            <a:bodyPr wrap="none">
              <a:spAutoFit/>
            </a:bodyPr>
            <a:lstStyle/>
            <a:p>
              <a:pPr defTabSz="457200"/>
              <a:r>
                <a:rPr lang="en-US" sz="1400" b="1">
                  <a:solidFill>
                    <a:srgbClr val="FF0000"/>
                  </a:solidFill>
                  <a:ea typeface="ＭＳ Ｐゴシック" pitchFamily="-107" charset="-128"/>
                </a:rPr>
                <a:t>V</a:t>
              </a:r>
              <a:r>
                <a:rPr lang="en-US" sz="1400" b="1" baseline="-25000">
                  <a:solidFill>
                    <a:srgbClr val="FF0000"/>
                  </a:solidFill>
                  <a:ea typeface="ＭＳ Ｐゴシック" pitchFamily="-107" charset="-128"/>
                </a:rPr>
                <a:t>a</a:t>
              </a:r>
            </a:p>
          </p:txBody>
        </p:sp>
      </p:grpSp>
      <p:grpSp>
        <p:nvGrpSpPr>
          <p:cNvPr id="14" name="Group 121"/>
          <p:cNvGrpSpPr>
            <a:grpSpLocks/>
          </p:cNvGrpSpPr>
          <p:nvPr/>
        </p:nvGrpSpPr>
        <p:grpSpPr bwMode="auto">
          <a:xfrm>
            <a:off x="3124200" y="5556250"/>
            <a:ext cx="3335338" cy="317500"/>
            <a:chOff x="1968" y="3500"/>
            <a:chExt cx="2101" cy="200"/>
          </a:xfrm>
        </p:grpSpPr>
        <p:sp>
          <p:nvSpPr>
            <p:cNvPr id="28739" name="Line 117"/>
            <p:cNvSpPr>
              <a:spLocks noChangeShapeType="1"/>
            </p:cNvSpPr>
            <p:nvPr/>
          </p:nvSpPr>
          <p:spPr bwMode="auto">
            <a:xfrm>
              <a:off x="1968" y="3500"/>
              <a:ext cx="2068" cy="0"/>
            </a:xfrm>
            <a:prstGeom prst="line">
              <a:avLst/>
            </a:prstGeom>
            <a:noFill/>
            <a:ln w="15875">
              <a:solidFill>
                <a:schemeClr val="tx1"/>
              </a:solidFill>
              <a:prstDash val="dash"/>
              <a:round/>
              <a:headEnd/>
              <a:tailEnd/>
            </a:ln>
          </p:spPr>
          <p:txBody>
            <a:bodyPr/>
            <a:lstStyle/>
            <a:p>
              <a:endParaRPr lang="en-US"/>
            </a:p>
          </p:txBody>
        </p:sp>
        <p:sp>
          <p:nvSpPr>
            <p:cNvPr id="28740" name="Line 119"/>
            <p:cNvSpPr>
              <a:spLocks noChangeShapeType="1"/>
            </p:cNvSpPr>
            <p:nvPr/>
          </p:nvSpPr>
          <p:spPr bwMode="auto">
            <a:xfrm flipV="1">
              <a:off x="3812" y="3512"/>
              <a:ext cx="0" cy="188"/>
            </a:xfrm>
            <a:prstGeom prst="line">
              <a:avLst/>
            </a:prstGeom>
            <a:noFill/>
            <a:ln w="9525">
              <a:solidFill>
                <a:schemeClr val="tx1"/>
              </a:solidFill>
              <a:round/>
              <a:headEnd/>
              <a:tailEnd type="triangle" w="med" len="med"/>
            </a:ln>
          </p:spPr>
          <p:txBody>
            <a:bodyPr/>
            <a:lstStyle/>
            <a:p>
              <a:endParaRPr lang="en-US"/>
            </a:p>
          </p:txBody>
        </p:sp>
        <p:sp>
          <p:nvSpPr>
            <p:cNvPr id="28741" name="Text Box 120"/>
            <p:cNvSpPr txBox="1">
              <a:spLocks noChangeArrowheads="1"/>
            </p:cNvSpPr>
            <p:nvPr/>
          </p:nvSpPr>
          <p:spPr bwMode="auto">
            <a:xfrm>
              <a:off x="3834" y="3507"/>
              <a:ext cx="235" cy="192"/>
            </a:xfrm>
            <a:prstGeom prst="rect">
              <a:avLst/>
            </a:prstGeom>
            <a:noFill/>
            <a:ln w="9525">
              <a:noFill/>
              <a:miter lim="800000"/>
              <a:headEnd/>
              <a:tailEnd/>
            </a:ln>
          </p:spPr>
          <p:txBody>
            <a:bodyPr wrap="none">
              <a:spAutoFit/>
            </a:bodyPr>
            <a:lstStyle/>
            <a:p>
              <a:pPr defTabSz="457200"/>
              <a:r>
                <a:rPr lang="en-US" sz="1400" b="1">
                  <a:ea typeface="ＭＳ Ｐゴシック" pitchFamily="-107" charset="-128"/>
                </a:rPr>
                <a:t>E</a:t>
              </a:r>
              <a:r>
                <a:rPr lang="en-US" sz="1400" b="1" baseline="-25000">
                  <a:ea typeface="ＭＳ Ｐゴシック" pitchFamily="-107" charset="-128"/>
                </a:rPr>
                <a:t>b</a:t>
              </a:r>
            </a:p>
          </p:txBody>
        </p:sp>
      </p:grpSp>
      <p:sp>
        <p:nvSpPr>
          <p:cNvPr id="65658" name="Text Box 122"/>
          <p:cNvSpPr txBox="1">
            <a:spLocks noChangeArrowheads="1"/>
          </p:cNvSpPr>
          <p:nvPr/>
        </p:nvSpPr>
        <p:spPr bwMode="auto">
          <a:xfrm>
            <a:off x="990600" y="4269204"/>
            <a:ext cx="2133600" cy="336550"/>
          </a:xfrm>
          <a:prstGeom prst="rect">
            <a:avLst/>
          </a:prstGeom>
          <a:solidFill>
            <a:schemeClr val="bg2"/>
          </a:solidFill>
          <a:ln w="19050">
            <a:solidFill>
              <a:schemeClr val="accent1">
                <a:shade val="95000"/>
                <a:satMod val="105000"/>
              </a:schemeClr>
            </a:solidFill>
            <a:miter lim="800000"/>
            <a:headEnd/>
            <a:tailEnd/>
          </a:ln>
        </p:spPr>
        <p:txBody>
          <a:bodyPr wrap="none">
            <a:spAutoFit/>
          </a:bodyPr>
          <a:lstStyle/>
          <a:p>
            <a:pPr defTabSz="457200"/>
            <a:r>
              <a:rPr lang="en-US" sz="1600" dirty="0">
                <a:ea typeface="ＭＳ Ｐゴシック" pitchFamily="-107" charset="-128"/>
              </a:rPr>
              <a:t>T1 </a:t>
            </a:r>
            <a:r>
              <a:rPr lang="sr-Latn-CS" sz="1600" dirty="0"/>
              <a:t>vodi</a:t>
            </a:r>
            <a:r>
              <a:rPr lang="en-US" sz="1600" dirty="0">
                <a:ea typeface="ＭＳ Ｐゴシック" pitchFamily="-107" charset="-128"/>
              </a:rPr>
              <a:t> </a:t>
            </a:r>
            <a:r>
              <a:rPr lang="en-US" sz="1600" dirty="0">
                <a:latin typeface="Tahoma" pitchFamily="34" charset="0"/>
                <a:ea typeface="ＭＳ Ｐゴシック" pitchFamily="-107" charset="-128"/>
                <a:cs typeface="Tahoma" pitchFamily="34" charset="0"/>
              </a:rPr>
              <a:t> </a:t>
            </a:r>
            <a:r>
              <a:rPr lang="en-US" sz="1600" dirty="0">
                <a:latin typeface="Tahoma" pitchFamily="34" charset="0"/>
                <a:ea typeface="ＭＳ Ｐゴシック" pitchFamily="-107" charset="-128"/>
                <a:cs typeface="Tahoma" pitchFamily="34" charset="0"/>
                <a:sym typeface="Symbol" pitchFamily="18" charset="2"/>
              </a:rPr>
              <a:t>   </a:t>
            </a:r>
            <a:r>
              <a:rPr lang="en-US" sz="1600" b="1" dirty="0" err="1">
                <a:ea typeface="ＭＳ Ｐゴシック" pitchFamily="-107" charset="-128"/>
              </a:rPr>
              <a:t>v</a:t>
            </a:r>
            <a:r>
              <a:rPr lang="en-US" sz="1600" b="1" baseline="-25000" dirty="0" err="1">
                <a:ea typeface="ＭＳ Ｐゴシック" pitchFamily="-107" charset="-128"/>
              </a:rPr>
              <a:t>a</a:t>
            </a:r>
            <a:r>
              <a:rPr lang="en-US" sz="1600" b="1" dirty="0">
                <a:ea typeface="ＭＳ Ｐゴシック" pitchFamily="-107" charset="-128"/>
              </a:rPr>
              <a:t> = </a:t>
            </a:r>
            <a:r>
              <a:rPr lang="en-US" sz="1600" b="1" dirty="0" err="1">
                <a:ea typeface="ＭＳ Ｐゴシック" pitchFamily="-107" charset="-128"/>
              </a:rPr>
              <a:t>V</a:t>
            </a:r>
            <a:r>
              <a:rPr lang="en-US" sz="1600" b="1" baseline="-25000" dirty="0" err="1">
                <a:ea typeface="ＭＳ Ｐゴシック" pitchFamily="-107" charset="-128"/>
              </a:rPr>
              <a:t>dc</a:t>
            </a:r>
            <a:endParaRPr lang="en-US" sz="1600" b="1" dirty="0">
              <a:ea typeface="ＭＳ Ｐゴシック" pitchFamily="-107" charset="-128"/>
            </a:endParaRPr>
          </a:p>
        </p:txBody>
      </p:sp>
      <p:sp>
        <p:nvSpPr>
          <p:cNvPr id="28734" name="Line 123"/>
          <p:cNvSpPr>
            <a:spLocks noChangeShapeType="1"/>
          </p:cNvSpPr>
          <p:nvPr/>
        </p:nvSpPr>
        <p:spPr bwMode="auto">
          <a:xfrm>
            <a:off x="3438525" y="2833688"/>
            <a:ext cx="322263" cy="0"/>
          </a:xfrm>
          <a:prstGeom prst="line">
            <a:avLst/>
          </a:prstGeom>
          <a:noFill/>
          <a:ln w="9525">
            <a:solidFill>
              <a:schemeClr val="tx1"/>
            </a:solidFill>
            <a:round/>
            <a:headEnd/>
            <a:tailEnd type="triangle" w="med" len="med"/>
          </a:ln>
        </p:spPr>
        <p:txBody>
          <a:bodyPr/>
          <a:lstStyle/>
          <a:p>
            <a:endParaRPr lang="en-US"/>
          </a:p>
        </p:txBody>
      </p:sp>
      <p:sp>
        <p:nvSpPr>
          <p:cNvPr id="108" name="Rectangle 107"/>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107" charset="-128"/>
              </a:rPr>
              <a:t>AC-DC-DC</a:t>
            </a:r>
          </a:p>
        </p:txBody>
      </p:sp>
      <p:sp>
        <p:nvSpPr>
          <p:cNvPr id="28736" name="TextBox 61"/>
          <p:cNvSpPr txBox="1">
            <a:spLocks noChangeArrowheads="1"/>
          </p:cNvSpPr>
          <p:nvPr/>
        </p:nvSpPr>
        <p:spPr bwMode="auto">
          <a:xfrm>
            <a:off x="2432050" y="1270000"/>
            <a:ext cx="6283325" cy="366713"/>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DC-DC: </a:t>
            </a:r>
            <a:r>
              <a:rPr lang="sr-Latn-CS" sz="1600"/>
              <a:t>Dvokvadrantni konvertor </a:t>
            </a:r>
            <a:r>
              <a:rPr lang="sr-Latn-CS" b="1">
                <a:solidFill>
                  <a:srgbClr val="0066CC"/>
                </a:solidFill>
              </a:rPr>
              <a:t>Rad u prvom kvadrantu (Q1)</a:t>
            </a:r>
            <a:endParaRPr lang="en-US" b="1">
              <a:solidFill>
                <a:srgbClr val="0066CC"/>
              </a:solidFill>
            </a:endParaRPr>
          </a:p>
        </p:txBody>
      </p:sp>
      <p:sp>
        <p:nvSpPr>
          <p:cNvPr id="67690" name="Text Box 106"/>
          <p:cNvSpPr txBox="1">
            <a:spLocks noChangeArrowheads="1"/>
          </p:cNvSpPr>
          <p:nvPr/>
        </p:nvSpPr>
        <p:spPr bwMode="auto">
          <a:xfrm>
            <a:off x="762000" y="6096000"/>
            <a:ext cx="7924800" cy="954107"/>
          </a:xfrm>
          <a:prstGeom prst="rect">
            <a:avLst/>
          </a:prstGeom>
          <a:noFill/>
          <a:ln w="9525">
            <a:noFill/>
            <a:miter lim="800000"/>
            <a:headEnd/>
            <a:tailEnd/>
          </a:ln>
        </p:spPr>
        <p:txBody>
          <a:bodyPr>
            <a:spAutoFit/>
          </a:bodyPr>
          <a:lstStyle/>
          <a:p>
            <a:pPr defTabSz="457200"/>
            <a:r>
              <a:rPr lang="sr-Latn-CS" b="1" dirty="0">
                <a:solidFill>
                  <a:srgbClr val="0066CC"/>
                </a:solidFill>
              </a:rPr>
              <a:t>Prvi kvadrant (Q1):</a:t>
            </a:r>
            <a:r>
              <a:rPr lang="en-US" b="1" dirty="0">
                <a:ea typeface="ＭＳ Ｐゴシック" pitchFamily="-107" charset="-128"/>
              </a:rPr>
              <a:t> </a:t>
            </a:r>
            <a:r>
              <a:rPr lang="sr-Latn-CS" dirty="0" smtClean="0"/>
              <a:t>Srednja </a:t>
            </a:r>
            <a:r>
              <a:rPr lang="sr-Latn-CS" dirty="0"/>
              <a:t>vrednost generisanog napona </a:t>
            </a:r>
            <a:r>
              <a:rPr lang="sr-Latn-CS" dirty="0" smtClean="0"/>
              <a:t>(v</a:t>
            </a:r>
            <a:r>
              <a:rPr lang="sr-Latn-CS" baseline="-25000" dirty="0" smtClean="0"/>
              <a:t>a</a:t>
            </a:r>
            <a:r>
              <a:rPr lang="sr-Latn-CS" dirty="0"/>
              <a:t>) veća od kontra-ems (E</a:t>
            </a:r>
            <a:r>
              <a:rPr lang="sr-Latn-CS" baseline="-25000" dirty="0"/>
              <a:t>b</a:t>
            </a:r>
            <a:r>
              <a:rPr lang="sr-Latn-CS" dirty="0"/>
              <a:t>). Struja teče ka motoru.</a:t>
            </a:r>
            <a:endParaRPr lang="en-US" dirty="0">
              <a:ea typeface="ＭＳ Ｐゴシック" pitchFamily="-107" charset="-128"/>
            </a:endParaRPr>
          </a:p>
          <a:p>
            <a:pPr defTabSz="457200"/>
            <a:endParaRPr lang="en-US" dirty="0">
              <a:ea typeface="ＭＳ Ｐゴシック" pitchFamily="-107" charset="-128"/>
            </a:endParaRPr>
          </a:p>
        </p:txBody>
      </p:sp>
      <p:graphicFrame>
        <p:nvGraphicFramePr>
          <p:cNvPr id="110" name="Object 109"/>
          <p:cNvGraphicFramePr>
            <a:graphicFrameLocks noChangeAspect="1"/>
          </p:cNvGraphicFramePr>
          <p:nvPr>
            <p:extLst>
              <p:ext uri="{D42A27DB-BD31-4B8C-83A1-F6EECF244321}">
                <p14:modId xmlns="" xmlns:p14="http://schemas.microsoft.com/office/powerpoint/2010/main" val="2491454338"/>
              </p:ext>
            </p:extLst>
          </p:nvPr>
        </p:nvGraphicFramePr>
        <p:xfrm>
          <a:off x="6902450" y="5051576"/>
          <a:ext cx="1241458" cy="615647"/>
        </p:xfrm>
        <a:graphic>
          <a:graphicData uri="http://schemas.openxmlformats.org/presentationml/2006/ole">
            <p:oleObj spid="_x0000_s394374" name="Equation" r:id="rId3" imgW="1358310" imgH="672808" progId="Equation.3">
              <p:embed/>
            </p:oleObj>
          </a:graphicData>
        </a:graphic>
      </p:graphicFrame>
      <p:cxnSp>
        <p:nvCxnSpPr>
          <p:cNvPr id="112" name="Straight Connector 111"/>
          <p:cNvCxnSpPr/>
          <p:nvPr/>
        </p:nvCxnSpPr>
        <p:spPr>
          <a:xfrm flipV="1">
            <a:off x="2771775" y="5588000"/>
            <a:ext cx="104775" cy="3175"/>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11" name="TextBox 61"/>
          <p:cNvSpPr txBox="1">
            <a:spLocks noChangeArrowheads="1"/>
          </p:cNvSpPr>
          <p:nvPr/>
        </p:nvSpPr>
        <p:spPr bwMode="auto">
          <a:xfrm>
            <a:off x="923891" y="195261"/>
            <a:ext cx="7524817" cy="461665"/>
          </a:xfrm>
          <a:prstGeom prst="rect">
            <a:avLst/>
          </a:prstGeom>
          <a:noFill/>
          <a:ln w="9525">
            <a:noFill/>
            <a:miter lim="800000"/>
            <a:headEnd/>
            <a:tailEnd/>
          </a:ln>
        </p:spPr>
        <p:txBody>
          <a:bodyPr wrap="none">
            <a:spAutoFit/>
          </a:bodyPr>
          <a:lstStyle/>
          <a:p>
            <a:pPr algn="ctr" defTabSz="457200"/>
            <a:r>
              <a:rPr lang="en-US" sz="2400" b="1" dirty="0" err="1" smtClean="0"/>
              <a:t>Pretvara</a:t>
            </a:r>
            <a:r>
              <a:rPr lang="x-none" sz="2400" b="1" dirty="0" smtClean="0"/>
              <a:t>č</a:t>
            </a:r>
            <a:r>
              <a:rPr lang="en-US" sz="2400" b="1" dirty="0" smtClean="0"/>
              <a:t>i </a:t>
            </a:r>
            <a:r>
              <a:rPr lang="x-none" sz="2400" b="1" dirty="0" smtClean="0"/>
              <a:t>za p</a:t>
            </a:r>
            <a:r>
              <a:rPr lang="sr-Latn-CS" sz="2400" b="1" dirty="0" smtClean="0"/>
              <a:t>ogon </a:t>
            </a:r>
            <a:r>
              <a:rPr lang="sr-Latn-CS" sz="2400" b="1" dirty="0"/>
              <a:t>motora jednosmerne struje</a:t>
            </a:r>
            <a:endParaRPr lang="en-US" sz="2400" b="1" dirty="0"/>
          </a:p>
        </p:txBody>
      </p:sp>
      <p:cxnSp>
        <p:nvCxnSpPr>
          <p:cNvPr id="16" name="Straight Arrow Connector 15"/>
          <p:cNvCxnSpPr>
            <a:endCxn id="28758" idx="0"/>
          </p:cNvCxnSpPr>
          <p:nvPr/>
        </p:nvCxnSpPr>
        <p:spPr>
          <a:xfrm>
            <a:off x="2876550" y="4572000"/>
            <a:ext cx="513236" cy="304795"/>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H="1">
            <a:off x="3717925" y="4559300"/>
            <a:ext cx="209551" cy="130810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208154" y="5668948"/>
            <a:ext cx="728852" cy="523875"/>
            <a:chOff x="1565086" y="5070792"/>
            <a:chExt cx="728852" cy="523875"/>
          </a:xfrm>
        </p:grpSpPr>
        <p:cxnSp>
          <p:nvCxnSpPr>
            <p:cNvPr id="21" name="Straight Arrow Connector 20"/>
            <p:cNvCxnSpPr/>
            <p:nvPr/>
          </p:nvCxnSpPr>
          <p:spPr>
            <a:xfrm>
              <a:off x="1577900" y="5366070"/>
              <a:ext cx="356466" cy="1588"/>
            </a:xfrm>
            <a:prstGeom prst="straightConnector1">
              <a:avLst/>
            </a:prstGeom>
            <a:ln>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579561" y="5088197"/>
              <a:ext cx="0" cy="50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1931987" y="5088197"/>
              <a:ext cx="0" cy="3540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293938" y="5070792"/>
              <a:ext cx="0" cy="50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1565086" y="5575674"/>
              <a:ext cx="728852" cy="0"/>
            </a:xfrm>
            <a:prstGeom prst="straightConnector1">
              <a:avLst/>
            </a:prstGeom>
            <a:ln>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31" name="Rectangle 96"/>
            <p:cNvSpPr>
              <a:spLocks noChangeArrowheads="1"/>
            </p:cNvSpPr>
            <p:nvPr/>
          </p:nvSpPr>
          <p:spPr bwMode="auto">
            <a:xfrm>
              <a:off x="1853927" y="5348289"/>
              <a:ext cx="322540" cy="240494"/>
            </a:xfrm>
            <a:prstGeom prst="rect">
              <a:avLst/>
            </a:prstGeom>
            <a:noFill/>
            <a:ln w="9525">
              <a:noFill/>
              <a:miter lim="800000"/>
              <a:headEnd/>
              <a:tailEnd/>
            </a:ln>
          </p:spPr>
          <p:txBody>
            <a:bodyPr wrap="none" lIns="0" tIns="0" rIns="0" bIns="0" anchor="ctr"/>
            <a:lstStyle/>
            <a:p>
              <a:pPr defTabSz="457200"/>
              <a:r>
                <a:rPr lang="x-none" sz="1200" b="1" i="1" dirty="0" smtClean="0">
                  <a:ea typeface="ＭＳ Ｐゴシック" pitchFamily="-107" charset="-128"/>
                  <a:sym typeface="Symbol"/>
                </a:rPr>
                <a:t>T</a:t>
              </a:r>
              <a:r>
                <a:rPr lang="x-none" sz="1200" b="1" i="1" baseline="-25000" dirty="0" smtClean="0">
                  <a:ea typeface="ＭＳ Ｐゴシック" pitchFamily="-107" charset="-128"/>
                  <a:sym typeface="Symbol"/>
                </a:rPr>
                <a:t>PWM</a:t>
              </a:r>
              <a:endParaRPr lang="en-US" sz="1200" b="1" i="1" baseline="-25000" dirty="0">
                <a:ea typeface="ＭＳ Ｐゴシック" pitchFamily="-107" charset="-128"/>
              </a:endParaRPr>
            </a:p>
          </p:txBody>
        </p:sp>
        <p:sp>
          <p:nvSpPr>
            <p:cNvPr id="130" name="Rectangle 96"/>
            <p:cNvSpPr>
              <a:spLocks noChangeArrowheads="1"/>
            </p:cNvSpPr>
            <p:nvPr/>
          </p:nvSpPr>
          <p:spPr bwMode="auto">
            <a:xfrm>
              <a:off x="1665011" y="5150456"/>
              <a:ext cx="170140" cy="206089"/>
            </a:xfrm>
            <a:prstGeom prst="rect">
              <a:avLst/>
            </a:prstGeom>
            <a:solidFill>
              <a:schemeClr val="bg1"/>
            </a:solidFill>
            <a:ln w="9525">
              <a:noFill/>
              <a:miter lim="800000"/>
              <a:headEnd/>
              <a:tailEnd/>
            </a:ln>
          </p:spPr>
          <p:txBody>
            <a:bodyPr wrap="none" lIns="0" tIns="0" rIns="0" bIns="0" anchor="ctr"/>
            <a:lstStyle/>
            <a:p>
              <a:pPr defTabSz="457200"/>
              <a:r>
                <a:rPr lang="en-US" i="1" dirty="0" smtClean="0">
                  <a:ea typeface="ＭＳ Ｐゴシック" pitchFamily="-107" charset="-128"/>
                  <a:sym typeface="Symbol"/>
                </a:rPr>
                <a:t></a:t>
              </a:r>
              <a:endParaRPr lang="en-US" i="1" dirty="0">
                <a:ea typeface="ＭＳ Ｐゴシック" pitchFamily="-107"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624"/>
                                        </p:tgtEl>
                                        <p:attrNameLst>
                                          <p:attrName>style.visibility</p:attrName>
                                        </p:attrNameLst>
                                      </p:cBhvr>
                                      <p:to>
                                        <p:strVal val="visible"/>
                                      </p:to>
                                    </p:set>
                                    <p:animEffect transition="in" filter="wipe(left)">
                                      <p:cBhvr>
                                        <p:cTn id="7" dur="1000"/>
                                        <p:tgtEl>
                                          <p:spTgt spid="6562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5625"/>
                                        </p:tgtEl>
                                        <p:attrNameLst>
                                          <p:attrName>style.visibility</p:attrName>
                                        </p:attrNameLst>
                                      </p:cBhvr>
                                      <p:to>
                                        <p:strVal val="visible"/>
                                      </p:to>
                                    </p:set>
                                    <p:animEffect transition="in" filter="wipe(up)">
                                      <p:cBhvr>
                                        <p:cTn id="11" dur="500"/>
                                        <p:tgtEl>
                                          <p:spTgt spid="6562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65626"/>
                                        </p:tgtEl>
                                        <p:attrNameLst>
                                          <p:attrName>style.visibility</p:attrName>
                                        </p:attrNameLst>
                                      </p:cBhvr>
                                      <p:to>
                                        <p:strVal val="visible"/>
                                      </p:to>
                                    </p:set>
                                    <p:animEffect transition="in" filter="wipe(up)">
                                      <p:cBhvr>
                                        <p:cTn id="15" dur="500"/>
                                        <p:tgtEl>
                                          <p:spTgt spid="65626"/>
                                        </p:tgtEl>
                                      </p:cBhvr>
                                    </p:animEffect>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65627"/>
                                        </p:tgtEl>
                                        <p:attrNameLst>
                                          <p:attrName>style.visibility</p:attrName>
                                        </p:attrNameLst>
                                      </p:cBhvr>
                                      <p:to>
                                        <p:strVal val="visible"/>
                                      </p:to>
                                    </p:set>
                                    <p:animEffect transition="in" filter="wipe(right)">
                                      <p:cBhvr>
                                        <p:cTn id="19" dur="500"/>
                                        <p:tgtEl>
                                          <p:spTgt spid="65627"/>
                                        </p:tgtEl>
                                      </p:cBhvr>
                                    </p:animEffect>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65628"/>
                                        </p:tgtEl>
                                        <p:attrNameLst>
                                          <p:attrName>style.visibility</p:attrName>
                                        </p:attrNameLst>
                                      </p:cBhvr>
                                      <p:to>
                                        <p:strVal val="visible"/>
                                      </p:to>
                                    </p:set>
                                    <p:animEffect transition="in" filter="wipe(down)">
                                      <p:cBhvr>
                                        <p:cTn id="23" dur="500"/>
                                        <p:tgtEl>
                                          <p:spTgt spid="65628"/>
                                        </p:tgtEl>
                                      </p:cBhvr>
                                    </p:animEffect>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65629"/>
                                        </p:tgtEl>
                                        <p:attrNameLst>
                                          <p:attrName>style.visibility</p:attrName>
                                        </p:attrNameLst>
                                      </p:cBhvr>
                                      <p:to>
                                        <p:strVal val="visible"/>
                                      </p:to>
                                    </p:set>
                                    <p:animEffect transition="in" filter="wipe(down)">
                                      <p:cBhvr>
                                        <p:cTn id="31" dur="500"/>
                                        <p:tgtEl>
                                          <p:spTgt spid="65629"/>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65630"/>
                                        </p:tgtEl>
                                        <p:attrNameLst>
                                          <p:attrName>style.visibility</p:attrName>
                                        </p:attrNameLst>
                                      </p:cBhvr>
                                      <p:to>
                                        <p:strVal val="visible"/>
                                      </p:to>
                                    </p:set>
                                    <p:animEffect transition="in" filter="fade">
                                      <p:cBhvr>
                                        <p:cTn id="35" dur="1000"/>
                                        <p:tgtEl>
                                          <p:spTgt spid="656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5658"/>
                                        </p:tgtEl>
                                        <p:attrNameLst>
                                          <p:attrName>style.visibility</p:attrName>
                                        </p:attrNameLst>
                                      </p:cBhvr>
                                      <p:to>
                                        <p:strVal val="visible"/>
                                      </p:to>
                                    </p:set>
                                    <p:animEffect transition="in" filter="fade">
                                      <p:cBhvr>
                                        <p:cTn id="43" dur="1000"/>
                                        <p:tgtEl>
                                          <p:spTgt spid="65658"/>
                                        </p:tgtEl>
                                      </p:cBhvr>
                                    </p:animEffect>
                                  </p:childTnLst>
                                </p:cTn>
                              </p:par>
                              <p:par>
                                <p:cTn id="44" presetID="1"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1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par>
                                <p:cTn id="53" presetID="1" presetClass="entr" presetSubtype="0" fill="hold" nodeType="withEffect">
                                  <p:stCondLst>
                                    <p:cond delay="0"/>
                                  </p:stCondLst>
                                  <p:childTnLst>
                                    <p:set>
                                      <p:cBhvr>
                                        <p:cTn id="54" dur="1" fill="hold">
                                          <p:stCondLst>
                                            <p:cond delay="0"/>
                                          </p:stCondLst>
                                        </p:cTn>
                                        <p:tgtEl>
                                          <p:spTgt spid="110"/>
                                        </p:tgtEl>
                                        <p:attrNameLst>
                                          <p:attrName>style.visibility</p:attrName>
                                        </p:attrNameLst>
                                      </p:cBhvr>
                                      <p:to>
                                        <p:strVal val="visible"/>
                                      </p:to>
                                    </p:set>
                                  </p:childTnLst>
                                </p:cTn>
                              </p:par>
                            </p:childTnLst>
                          </p:cTn>
                        </p:par>
                        <p:par>
                          <p:cTn id="55" fill="hold">
                            <p:stCondLst>
                              <p:cond delay="500"/>
                            </p:stCondLst>
                            <p:childTnLst>
                              <p:par>
                                <p:cTn id="56" presetID="1" presetClass="entr" presetSubtype="0"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1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par>
                          <p:cTn id="65" fill="hold">
                            <p:stCondLst>
                              <p:cond delay="500"/>
                            </p:stCondLst>
                            <p:childTnLst>
                              <p:par>
                                <p:cTn id="66" presetID="1" presetClass="exit" presetSubtype="0" fill="hold" nodeType="afterEffect">
                                  <p:stCondLst>
                                    <p:cond delay="0"/>
                                  </p:stCondLst>
                                  <p:childTnLst>
                                    <p:set>
                                      <p:cBhvr>
                                        <p:cTn id="67" dur="1" fill="hold">
                                          <p:stCondLst>
                                            <p:cond delay="0"/>
                                          </p:stCondLst>
                                        </p:cTn>
                                        <p:tgtEl>
                                          <p:spTgt spid="29"/>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67690"/>
                                        </p:tgtEl>
                                        <p:attrNameLst>
                                          <p:attrName>style.visibility</p:attrName>
                                        </p:attrNameLst>
                                      </p:cBhvr>
                                      <p:to>
                                        <p:strVal val="visible"/>
                                      </p:to>
                                    </p:set>
                                    <p:animEffect transition="in" filter="fade">
                                      <p:cBhvr>
                                        <p:cTn id="71" dur="1000"/>
                                        <p:tgtEl>
                                          <p:spTgt spid="67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24" grpId="0" animBg="1"/>
      <p:bldP spid="65625" grpId="0" animBg="1"/>
      <p:bldP spid="65626" grpId="0" animBg="1"/>
      <p:bldP spid="65627" grpId="0" animBg="1"/>
      <p:bldP spid="65628" grpId="0" animBg="1"/>
      <p:bldP spid="65629" grpId="0" animBg="1"/>
      <p:bldP spid="65630" grpId="0" animBg="1"/>
      <p:bldP spid="65658" grpId="0" animBg="1"/>
      <p:bldP spid="6769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60</a:t>
            </a:fld>
            <a:endParaRPr lang="en-US"/>
          </a:p>
        </p:txBody>
      </p:sp>
      <p:sp>
        <p:nvSpPr>
          <p:cNvPr id="8" name="Title 1"/>
          <p:cNvSpPr>
            <a:spLocks noGrp="1"/>
          </p:cNvSpPr>
          <p:nvPr>
            <p:ph type="title"/>
          </p:nvPr>
        </p:nvSpPr>
        <p:spPr>
          <a:xfrm>
            <a:off x="457200" y="0"/>
            <a:ext cx="8229600" cy="1143000"/>
          </a:xfrm>
        </p:spPr>
        <p:txBody>
          <a:bodyPr/>
          <a:lstStyle/>
          <a:p>
            <a:r>
              <a:rPr lang="sr-Latn-CS" dirty="0" smtClean="0">
                <a:solidFill>
                  <a:srgbClr val="356897"/>
                </a:solidFill>
              </a:rPr>
              <a:t>Potiskivanje harmonika</a:t>
            </a:r>
            <a:endParaRPr lang="en-US" dirty="0">
              <a:solidFill>
                <a:srgbClr val="356897"/>
              </a:solidFill>
            </a:endParaRPr>
          </a:p>
        </p:txBody>
      </p:sp>
      <p:graphicFrame>
        <p:nvGraphicFramePr>
          <p:cNvPr id="10" name="Object 9"/>
          <p:cNvGraphicFramePr>
            <a:graphicFrameLocks noChangeAspect="1"/>
          </p:cNvGraphicFramePr>
          <p:nvPr>
            <p:extLst>
              <p:ext uri="{D42A27DB-BD31-4B8C-83A1-F6EECF244321}">
                <p14:modId xmlns="" xmlns:p14="http://schemas.microsoft.com/office/powerpoint/2010/main" val="1261097060"/>
              </p:ext>
            </p:extLst>
          </p:nvPr>
        </p:nvGraphicFramePr>
        <p:xfrm>
          <a:off x="2057400" y="2667000"/>
          <a:ext cx="5118100" cy="609600"/>
        </p:xfrm>
        <a:graphic>
          <a:graphicData uri="http://schemas.openxmlformats.org/presentationml/2006/ole">
            <p:oleObj spid="_x0000_s503935" name="Equation" r:id="rId4" imgW="5118100" imgH="609600" progId="Equation.3">
              <p:embed/>
            </p:oleObj>
          </a:graphicData>
        </a:graphic>
      </p:graphicFrame>
      <p:graphicFrame>
        <p:nvGraphicFramePr>
          <p:cNvPr id="12" name="Object 11"/>
          <p:cNvGraphicFramePr>
            <a:graphicFrameLocks noChangeAspect="1"/>
          </p:cNvGraphicFramePr>
          <p:nvPr>
            <p:extLst>
              <p:ext uri="{D42A27DB-BD31-4B8C-83A1-F6EECF244321}">
                <p14:modId xmlns="" xmlns:p14="http://schemas.microsoft.com/office/powerpoint/2010/main" val="2252504551"/>
              </p:ext>
            </p:extLst>
          </p:nvPr>
        </p:nvGraphicFramePr>
        <p:xfrm>
          <a:off x="2057400" y="3429000"/>
          <a:ext cx="5168900" cy="609600"/>
        </p:xfrm>
        <a:graphic>
          <a:graphicData uri="http://schemas.openxmlformats.org/presentationml/2006/ole">
            <p:oleObj spid="_x0000_s503936" name="Equation" r:id="rId5" imgW="5168900" imgH="609600" progId="Equation.3">
              <p:embed/>
            </p:oleObj>
          </a:graphicData>
        </a:graphic>
      </p:graphicFrame>
      <p:sp>
        <p:nvSpPr>
          <p:cNvPr id="7" name="TextBox 6"/>
          <p:cNvSpPr txBox="1"/>
          <p:nvPr/>
        </p:nvSpPr>
        <p:spPr>
          <a:xfrm>
            <a:off x="228600" y="4695109"/>
            <a:ext cx="3188693" cy="461665"/>
          </a:xfrm>
          <a:prstGeom prst="rect">
            <a:avLst/>
          </a:prstGeom>
          <a:noFill/>
        </p:spPr>
        <p:txBody>
          <a:bodyPr wrap="none" rtlCol="0">
            <a:spAutoFit/>
          </a:bodyPr>
          <a:lstStyle/>
          <a:p>
            <a:r>
              <a:rPr lang="x-none" sz="2000" dirty="0" smtClean="0"/>
              <a:t>A rešenja za </a:t>
            </a:r>
            <a:r>
              <a:rPr lang="x-none" sz="2400" b="1" i="1" dirty="0" smtClean="0">
                <a:latin typeface="Times New Roman" pitchFamily="18" charset="0"/>
                <a:cs typeface="Times New Roman" pitchFamily="18" charset="0"/>
              </a:rPr>
              <a:t>m</a:t>
            </a:r>
            <a:r>
              <a:rPr lang="x-none" sz="2400" b="1" i="1" baseline="-25000" dirty="0" smtClean="0">
                <a:latin typeface="Times New Roman" pitchFamily="18" charset="0"/>
                <a:cs typeface="Times New Roman" pitchFamily="18" charset="0"/>
              </a:rPr>
              <a:t>a</a:t>
            </a:r>
            <a:r>
              <a:rPr lang="x-none" baseline="-25000" dirty="0" smtClean="0"/>
              <a:t> </a:t>
            </a:r>
            <a:r>
              <a:rPr lang="x-none" sz="2400" b="1" dirty="0" smtClean="0">
                <a:latin typeface="Times New Roman" pitchFamily="18" charset="0"/>
                <a:cs typeface="Times New Roman" pitchFamily="18" charset="0"/>
              </a:rPr>
              <a:t>= 0,8</a:t>
            </a:r>
            <a:r>
              <a:rPr lang="sr-Latn-CS" sz="2400" b="1" dirty="0" smtClean="0">
                <a:latin typeface="Times New Roman" pitchFamily="18" charset="0"/>
                <a:cs typeface="Times New Roman" pitchFamily="18" charset="0"/>
              </a:rPr>
              <a:t> </a:t>
            </a:r>
            <a:r>
              <a:rPr lang="sr-Latn-CS" sz="2000" dirty="0" smtClean="0"/>
              <a:t>su:</a:t>
            </a:r>
            <a:endParaRPr lang="en-US" sz="2000" dirty="0"/>
          </a:p>
        </p:txBody>
      </p:sp>
      <p:sp>
        <p:nvSpPr>
          <p:cNvPr id="11" name="TextBox 10"/>
          <p:cNvSpPr txBox="1"/>
          <p:nvPr/>
        </p:nvSpPr>
        <p:spPr>
          <a:xfrm>
            <a:off x="228599" y="1247745"/>
            <a:ext cx="8715848" cy="461665"/>
          </a:xfrm>
          <a:prstGeom prst="rect">
            <a:avLst/>
          </a:prstGeom>
          <a:noFill/>
        </p:spPr>
        <p:txBody>
          <a:bodyPr wrap="none" rtlCol="0">
            <a:spAutoFit/>
          </a:bodyPr>
          <a:lstStyle/>
          <a:p>
            <a:r>
              <a:rPr lang="x-none" sz="2000" dirty="0" smtClean="0"/>
              <a:t>Iz</a:t>
            </a:r>
            <a:r>
              <a:rPr lang="en-US" sz="2000" dirty="0" err="1" smtClean="0"/>
              <a:t>ra</a:t>
            </a:r>
            <a:r>
              <a:rPr lang="x-none" sz="2000" dirty="0" smtClean="0"/>
              <a:t>zi za a</a:t>
            </a:r>
            <a:r>
              <a:rPr lang="sr-Latn-CS" sz="2000" dirty="0" smtClean="0"/>
              <a:t>mplitude harmonika </a:t>
            </a:r>
            <a:r>
              <a:rPr lang="sr-Latn-CS" sz="2400" b="1" i="1" dirty="0" smtClean="0">
                <a:latin typeface="Times New Roman" pitchFamily="18" charset="0"/>
                <a:cs typeface="Times New Roman" pitchFamily="18" charset="0"/>
              </a:rPr>
              <a:t>h</a:t>
            </a:r>
            <a:r>
              <a:rPr lang="sr-Latn-CS" sz="2400" b="1" baseline="-25000" dirty="0" smtClean="0">
                <a:latin typeface="Times New Roman" pitchFamily="18" charset="0"/>
                <a:cs typeface="Times New Roman" pitchFamily="18" charset="0"/>
              </a:rPr>
              <a:t>1</a:t>
            </a:r>
            <a:r>
              <a:rPr lang="sr-Latn-CS" sz="2400" dirty="0" smtClean="0"/>
              <a:t>, </a:t>
            </a:r>
            <a:r>
              <a:rPr lang="sr-Latn-CS" sz="2400" b="1" i="1" dirty="0" smtClean="0">
                <a:latin typeface="Times New Roman" pitchFamily="18" charset="0"/>
                <a:cs typeface="Times New Roman" pitchFamily="18" charset="0"/>
              </a:rPr>
              <a:t>h</a:t>
            </a:r>
            <a:r>
              <a:rPr lang="sr-Latn-CS" sz="2400" b="1" baseline="-25000" dirty="0" smtClean="0">
                <a:latin typeface="Times New Roman" pitchFamily="18" charset="0"/>
                <a:cs typeface="Times New Roman" pitchFamily="18" charset="0"/>
              </a:rPr>
              <a:t>5</a:t>
            </a:r>
            <a:r>
              <a:rPr lang="sr-Latn-CS" sz="2400" dirty="0" smtClean="0"/>
              <a:t>, </a:t>
            </a:r>
            <a:r>
              <a:rPr lang="sr-Latn-CS" sz="2400" b="1" i="1" dirty="0" smtClean="0">
                <a:latin typeface="Times New Roman" pitchFamily="18" charset="0"/>
                <a:cs typeface="Times New Roman" pitchFamily="18" charset="0"/>
              </a:rPr>
              <a:t>h</a:t>
            </a:r>
            <a:r>
              <a:rPr lang="sr-Latn-CS" sz="2400" b="1" baseline="-25000" dirty="0" smtClean="0">
                <a:latin typeface="Times New Roman" pitchFamily="18" charset="0"/>
                <a:cs typeface="Times New Roman" pitchFamily="18" charset="0"/>
              </a:rPr>
              <a:t>7</a:t>
            </a:r>
            <a:r>
              <a:rPr lang="sr-Latn-CS" sz="2000" dirty="0" smtClean="0"/>
              <a:t> u zavisnosti od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1</a:t>
            </a:r>
            <a:r>
              <a:rPr lang="sr-Latn-CS" sz="2000" i="1" baseline="-25000" dirty="0" smtClean="0">
                <a:latin typeface="Times New Roman" pitchFamily="18" charset="0"/>
                <a:cs typeface="Times New Roman" pitchFamily="18" charset="0"/>
                <a:sym typeface="Symbol"/>
              </a:rPr>
              <a:t> </a:t>
            </a:r>
            <a:r>
              <a:rPr lang="sr-Latn-CS" sz="2000" i="1" dirty="0" smtClean="0">
                <a:latin typeface="Times New Roman" pitchFamily="18" charset="0"/>
                <a:cs typeface="Times New Roman" pitchFamily="18" charset="0"/>
                <a:sym typeface="Symbol"/>
              </a:rPr>
              <a:t>,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2</a:t>
            </a:r>
            <a:r>
              <a:rPr lang="sr-Latn-CS" sz="2000" i="1" baseline="-25000" dirty="0" smtClean="0">
                <a:latin typeface="Times New Roman" pitchFamily="18" charset="0"/>
                <a:cs typeface="Times New Roman" pitchFamily="18" charset="0"/>
                <a:sym typeface="Symbol"/>
              </a:rPr>
              <a:t> </a:t>
            </a:r>
            <a:r>
              <a:rPr lang="sr-Latn-CS" sz="2000" i="1" dirty="0" smtClean="0">
                <a:latin typeface="Times New Roman" pitchFamily="18" charset="0"/>
                <a:cs typeface="Times New Roman" pitchFamily="18" charset="0"/>
                <a:sym typeface="Symbol"/>
              </a:rPr>
              <a:t> </a:t>
            </a:r>
            <a:r>
              <a:rPr lang="sr-Latn-CS" sz="2000" dirty="0" smtClean="0">
                <a:cs typeface="Times New Roman" pitchFamily="18" charset="0"/>
                <a:sym typeface="Symbol"/>
              </a:rPr>
              <a:t>i</a:t>
            </a:r>
            <a:r>
              <a:rPr lang="sr-Latn-CS" sz="2000" i="1" dirty="0" smtClean="0">
                <a:latin typeface="Times New Roman" pitchFamily="18" charset="0"/>
                <a:cs typeface="Times New Roman" pitchFamily="18" charset="0"/>
                <a:sym typeface="Symbol"/>
              </a:rPr>
              <a:t> </a:t>
            </a:r>
            <a:r>
              <a:rPr lang="en-US" sz="2000" b="1" i="1" dirty="0" smtClean="0">
                <a:latin typeface="Times New Roman" pitchFamily="18" charset="0"/>
                <a:cs typeface="Times New Roman" pitchFamily="18" charset="0"/>
                <a:sym typeface="Symbol"/>
              </a:rPr>
              <a:t></a:t>
            </a:r>
            <a:r>
              <a:rPr lang="sr-Latn-CS" sz="2000" b="1" i="1" baseline="-25000" dirty="0" smtClean="0">
                <a:latin typeface="Times New Roman" pitchFamily="18" charset="0"/>
                <a:cs typeface="Times New Roman" pitchFamily="18" charset="0"/>
                <a:sym typeface="Symbol"/>
              </a:rPr>
              <a:t>3</a:t>
            </a:r>
            <a:r>
              <a:rPr lang="sr-Latn-CS" sz="2000" i="1" baseline="-25000" dirty="0" smtClean="0">
                <a:latin typeface="Times New Roman" pitchFamily="18" charset="0"/>
                <a:cs typeface="Times New Roman" pitchFamily="18" charset="0"/>
                <a:sym typeface="Symbol"/>
              </a:rPr>
              <a:t> </a:t>
            </a:r>
            <a:r>
              <a:rPr lang="sr-Latn-CS" sz="2000" i="1" dirty="0" smtClean="0">
                <a:cs typeface="Times New Roman" pitchFamily="18" charset="0"/>
                <a:sym typeface="Symbol"/>
              </a:rPr>
              <a:t> </a:t>
            </a:r>
            <a:r>
              <a:rPr lang="sr-Latn-CS" sz="2000" dirty="0" smtClean="0">
                <a:cs typeface="Times New Roman" pitchFamily="18" charset="0"/>
                <a:sym typeface="Symbol"/>
              </a:rPr>
              <a:t>su:</a:t>
            </a:r>
            <a:r>
              <a:rPr lang="sr-Latn-CS" sz="2000" dirty="0" smtClean="0"/>
              <a:t>  </a:t>
            </a:r>
            <a:endParaRPr lang="en-US" sz="2000" dirty="0"/>
          </a:p>
        </p:txBody>
      </p:sp>
      <p:sp>
        <p:nvSpPr>
          <p:cNvPr id="13" name="TextBox 12"/>
          <p:cNvSpPr txBox="1"/>
          <p:nvPr/>
        </p:nvSpPr>
        <p:spPr>
          <a:xfrm>
            <a:off x="1143000" y="5156774"/>
            <a:ext cx="6701880" cy="584775"/>
          </a:xfrm>
          <a:prstGeom prst="rect">
            <a:avLst/>
          </a:prstGeom>
          <a:noFill/>
        </p:spPr>
        <p:txBody>
          <a:bodyPr wrap="square" rtlCol="0">
            <a:spAutoFit/>
          </a:bodyPr>
          <a:lstStyle/>
          <a:p>
            <a:r>
              <a:rPr lang="en-US" sz="3200" b="1" i="1" dirty="0" smtClean="0">
                <a:latin typeface="Times New Roman" pitchFamily="18" charset="0"/>
                <a:cs typeface="Times New Roman" pitchFamily="18" charset="0"/>
                <a:sym typeface="Symbol"/>
              </a:rPr>
              <a:t></a:t>
            </a:r>
            <a:r>
              <a:rPr lang="sr-Latn-CS" sz="3200" b="1" i="1" baseline="-25000" dirty="0" smtClean="0">
                <a:latin typeface="Times New Roman" pitchFamily="18" charset="0"/>
                <a:cs typeface="Times New Roman" pitchFamily="18" charset="0"/>
                <a:sym typeface="Symbol"/>
              </a:rPr>
              <a:t>1</a:t>
            </a:r>
            <a:r>
              <a:rPr lang="sr-Latn-CS" sz="3200" i="1" baseline="-25000" dirty="0" smtClean="0">
                <a:latin typeface="Times New Roman" pitchFamily="18" charset="0"/>
                <a:cs typeface="Times New Roman" pitchFamily="18" charset="0"/>
                <a:sym typeface="Symbol"/>
              </a:rPr>
              <a:t> </a:t>
            </a:r>
            <a:r>
              <a:rPr lang="sr-Latn-CS" sz="3200" i="1" dirty="0" smtClean="0">
                <a:latin typeface="Times New Roman" pitchFamily="18" charset="0"/>
                <a:cs typeface="Times New Roman" pitchFamily="18" charset="0"/>
                <a:sym typeface="Symbol"/>
              </a:rPr>
              <a:t>= </a:t>
            </a:r>
            <a:r>
              <a:rPr lang="sr-Latn-CS" sz="3200" dirty="0" smtClean="0">
                <a:latin typeface="Times New Roman" pitchFamily="18" charset="0"/>
                <a:cs typeface="Times New Roman" pitchFamily="18" charset="0"/>
                <a:sym typeface="Symbol"/>
              </a:rPr>
              <a:t>14,6   </a:t>
            </a:r>
            <a:r>
              <a:rPr lang="sr-Latn-CS" sz="3200" i="1" dirty="0" smtClean="0">
                <a:latin typeface="Times New Roman" pitchFamily="18" charset="0"/>
                <a:cs typeface="Times New Roman" pitchFamily="18" charset="0"/>
                <a:sym typeface="Symbol"/>
              </a:rPr>
              <a:t> </a:t>
            </a:r>
            <a:r>
              <a:rPr lang="en-US" sz="3200" b="1" i="1" dirty="0" smtClean="0">
                <a:latin typeface="Times New Roman" pitchFamily="18" charset="0"/>
                <a:cs typeface="Times New Roman" pitchFamily="18" charset="0"/>
                <a:sym typeface="Symbol"/>
              </a:rPr>
              <a:t></a:t>
            </a:r>
            <a:r>
              <a:rPr lang="sr-Latn-CS" sz="3200" b="1" i="1" baseline="-25000" dirty="0" smtClean="0">
                <a:latin typeface="Times New Roman" pitchFamily="18" charset="0"/>
                <a:cs typeface="Times New Roman" pitchFamily="18" charset="0"/>
                <a:sym typeface="Symbol"/>
              </a:rPr>
              <a:t>2 </a:t>
            </a:r>
            <a:r>
              <a:rPr lang="sr-Latn-CS" sz="3200" i="1" dirty="0">
                <a:latin typeface="Times New Roman" pitchFamily="18" charset="0"/>
                <a:cs typeface="Times New Roman" pitchFamily="18" charset="0"/>
                <a:sym typeface="Symbol"/>
              </a:rPr>
              <a:t>= </a:t>
            </a:r>
            <a:r>
              <a:rPr lang="sr-Latn-CS" sz="3200" dirty="0" smtClean="0">
                <a:latin typeface="Times New Roman" pitchFamily="18" charset="0"/>
                <a:cs typeface="Times New Roman" pitchFamily="18" charset="0"/>
                <a:sym typeface="Symbol"/>
              </a:rPr>
              <a:t>37,4   </a:t>
            </a:r>
            <a:r>
              <a:rPr lang="sr-Latn-CS" sz="3200" dirty="0" smtClean="0">
                <a:cs typeface="Times New Roman" pitchFamily="18" charset="0"/>
                <a:sym typeface="Symbol"/>
              </a:rPr>
              <a:t>i   </a:t>
            </a:r>
            <a:r>
              <a:rPr lang="sr-Latn-CS" sz="3200" i="1" dirty="0" smtClean="0">
                <a:latin typeface="Times New Roman" pitchFamily="18" charset="0"/>
                <a:cs typeface="Times New Roman" pitchFamily="18" charset="0"/>
                <a:sym typeface="Symbol"/>
              </a:rPr>
              <a:t> </a:t>
            </a:r>
            <a:r>
              <a:rPr lang="en-US" sz="3200" b="1" i="1" dirty="0" smtClean="0">
                <a:latin typeface="Times New Roman" pitchFamily="18" charset="0"/>
                <a:cs typeface="Times New Roman" pitchFamily="18" charset="0"/>
                <a:sym typeface="Symbol"/>
              </a:rPr>
              <a:t></a:t>
            </a:r>
            <a:r>
              <a:rPr lang="sr-Latn-CS" sz="3200" b="1" i="1" baseline="-25000" dirty="0" smtClean="0">
                <a:latin typeface="Times New Roman" pitchFamily="18" charset="0"/>
                <a:cs typeface="Times New Roman" pitchFamily="18" charset="0"/>
                <a:sym typeface="Symbol"/>
              </a:rPr>
              <a:t>3</a:t>
            </a:r>
            <a:r>
              <a:rPr lang="sr-Latn-CS" sz="3200" i="1" baseline="-25000" dirty="0" smtClean="0">
                <a:latin typeface="Times New Roman" pitchFamily="18" charset="0"/>
                <a:cs typeface="Times New Roman" pitchFamily="18" charset="0"/>
                <a:sym typeface="Symbol"/>
              </a:rPr>
              <a:t> </a:t>
            </a:r>
            <a:r>
              <a:rPr lang="sr-Latn-CS" sz="3200" i="1" dirty="0">
                <a:latin typeface="Times New Roman" pitchFamily="18" charset="0"/>
                <a:cs typeface="Times New Roman" pitchFamily="18" charset="0"/>
                <a:sym typeface="Symbol"/>
              </a:rPr>
              <a:t>= </a:t>
            </a:r>
            <a:r>
              <a:rPr lang="sr-Latn-CS" sz="3200" dirty="0" smtClean="0">
                <a:latin typeface="Times New Roman" pitchFamily="18" charset="0"/>
                <a:cs typeface="Times New Roman" pitchFamily="18" charset="0"/>
                <a:sym typeface="Symbol"/>
              </a:rPr>
              <a:t>43,1 </a:t>
            </a:r>
            <a:endParaRPr lang="en-US" sz="3200" dirty="0"/>
          </a:p>
        </p:txBody>
      </p:sp>
      <p:graphicFrame>
        <p:nvGraphicFramePr>
          <p:cNvPr id="14" name="Object 13"/>
          <p:cNvGraphicFramePr>
            <a:graphicFrameLocks noChangeAspect="1"/>
          </p:cNvGraphicFramePr>
          <p:nvPr>
            <p:extLst>
              <p:ext uri="{D42A27DB-BD31-4B8C-83A1-F6EECF244321}">
                <p14:modId xmlns="" xmlns:p14="http://schemas.microsoft.com/office/powerpoint/2010/main" val="2252504551"/>
              </p:ext>
            </p:extLst>
          </p:nvPr>
        </p:nvGraphicFramePr>
        <p:xfrm>
          <a:off x="2057400" y="1905000"/>
          <a:ext cx="4787900" cy="609600"/>
        </p:xfrm>
        <a:graphic>
          <a:graphicData uri="http://schemas.openxmlformats.org/presentationml/2006/ole">
            <p:oleObj spid="_x0000_s503937" name="Equation" r:id="rId6" imgW="0" imgH="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0"/>
          <p:cNvGrpSpPr/>
          <p:nvPr/>
        </p:nvGrpSpPr>
        <p:grpSpPr>
          <a:xfrm>
            <a:off x="381000" y="3509961"/>
            <a:ext cx="8364947" cy="2967039"/>
            <a:chOff x="532210" y="3429000"/>
            <a:chExt cx="8364947" cy="2967039"/>
          </a:xfrm>
        </p:grpSpPr>
        <p:sp>
          <p:nvSpPr>
            <p:cNvPr id="402438" name="Line 70"/>
            <p:cNvSpPr>
              <a:spLocks noChangeShapeType="1"/>
            </p:cNvSpPr>
            <p:nvPr/>
          </p:nvSpPr>
          <p:spPr bwMode="auto">
            <a:xfrm flipH="1" flipV="1">
              <a:off x="879894" y="3752490"/>
              <a:ext cx="3910" cy="2251435"/>
            </a:xfrm>
            <a:prstGeom prst="line">
              <a:avLst/>
            </a:prstGeom>
            <a:noFill/>
            <a:ln w="5" cap="rnd">
              <a:solidFill>
                <a:srgbClr val="000000"/>
              </a:solidFill>
              <a:prstDash val="solid"/>
              <a:round/>
              <a:headEnd/>
              <a:tailEnd type="arrow"/>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40" name="Line 72"/>
            <p:cNvSpPr>
              <a:spLocks noChangeShapeType="1"/>
            </p:cNvSpPr>
            <p:nvPr/>
          </p:nvSpPr>
          <p:spPr bwMode="auto">
            <a:xfrm>
              <a:off x="883804" y="5103814"/>
              <a:ext cx="8005763" cy="0"/>
            </a:xfrm>
            <a:prstGeom prst="line">
              <a:avLst/>
            </a:prstGeom>
            <a:noFill/>
            <a:ln w="5" cap="rnd">
              <a:solidFill>
                <a:schemeClr val="accent1"/>
              </a:solidFill>
              <a:prstDash val="dash"/>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41" name="Line 73"/>
            <p:cNvSpPr>
              <a:spLocks noChangeShapeType="1"/>
            </p:cNvSpPr>
            <p:nvPr/>
          </p:nvSpPr>
          <p:spPr bwMode="auto">
            <a:xfrm>
              <a:off x="883804" y="4170364"/>
              <a:ext cx="8005763" cy="0"/>
            </a:xfrm>
            <a:prstGeom prst="line">
              <a:avLst/>
            </a:prstGeom>
            <a:noFill/>
            <a:ln w="5" cap="rnd">
              <a:solidFill>
                <a:schemeClr val="accent1"/>
              </a:solidFill>
              <a:prstDash val="dash"/>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47" name="Rectangle 79"/>
            <p:cNvSpPr>
              <a:spLocks noChangeArrowheads="1"/>
            </p:cNvSpPr>
            <p:nvPr/>
          </p:nvSpPr>
          <p:spPr bwMode="auto">
            <a:xfrm>
              <a:off x="8768917" y="5975351"/>
              <a:ext cx="12824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000000"/>
                  </a:solidFill>
                  <a:effectLst/>
                  <a:latin typeface="Times New Roman" pitchFamily="18" charset="0"/>
                  <a:cs typeface="Arial" pitchFamily="34" charset="0"/>
                </a:rPr>
                <a:t>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02448" name="Line 80"/>
            <p:cNvSpPr>
              <a:spLocks noChangeShapeType="1"/>
            </p:cNvSpPr>
            <p:nvPr/>
          </p:nvSpPr>
          <p:spPr bwMode="auto">
            <a:xfrm flipV="1">
              <a:off x="1031442"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49" name="Line 81"/>
            <p:cNvSpPr>
              <a:spLocks noChangeShapeType="1"/>
            </p:cNvSpPr>
            <p:nvPr/>
          </p:nvSpPr>
          <p:spPr bwMode="auto">
            <a:xfrm flipV="1">
              <a:off x="1191779"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50" name="Line 82"/>
            <p:cNvSpPr>
              <a:spLocks noChangeShapeType="1"/>
            </p:cNvSpPr>
            <p:nvPr/>
          </p:nvSpPr>
          <p:spPr bwMode="auto">
            <a:xfrm flipV="1">
              <a:off x="1344179"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51" name="Line 83"/>
            <p:cNvSpPr>
              <a:spLocks noChangeShapeType="1"/>
            </p:cNvSpPr>
            <p:nvPr/>
          </p:nvSpPr>
          <p:spPr bwMode="auto">
            <a:xfrm flipV="1">
              <a:off x="1506104"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52" name="Line 84"/>
            <p:cNvSpPr>
              <a:spLocks noChangeShapeType="1"/>
            </p:cNvSpPr>
            <p:nvPr/>
          </p:nvSpPr>
          <p:spPr bwMode="auto">
            <a:xfrm flipV="1">
              <a:off x="1668029" y="5959475"/>
              <a:ext cx="0" cy="143032"/>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53" name="Line 85"/>
            <p:cNvSpPr>
              <a:spLocks noChangeShapeType="1"/>
            </p:cNvSpPr>
            <p:nvPr/>
          </p:nvSpPr>
          <p:spPr bwMode="auto">
            <a:xfrm flipV="1">
              <a:off x="1829954"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54" name="Line 86"/>
            <p:cNvSpPr>
              <a:spLocks noChangeShapeType="1"/>
            </p:cNvSpPr>
            <p:nvPr/>
          </p:nvSpPr>
          <p:spPr bwMode="auto">
            <a:xfrm flipV="1">
              <a:off x="1993467"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55" name="Line 87"/>
            <p:cNvSpPr>
              <a:spLocks noChangeShapeType="1"/>
            </p:cNvSpPr>
            <p:nvPr/>
          </p:nvSpPr>
          <p:spPr bwMode="auto">
            <a:xfrm flipV="1">
              <a:off x="2153804"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56" name="Line 88"/>
            <p:cNvSpPr>
              <a:spLocks noChangeShapeType="1"/>
            </p:cNvSpPr>
            <p:nvPr/>
          </p:nvSpPr>
          <p:spPr bwMode="auto">
            <a:xfrm flipV="1">
              <a:off x="2317317"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57" name="Line 89"/>
            <p:cNvSpPr>
              <a:spLocks noChangeShapeType="1"/>
            </p:cNvSpPr>
            <p:nvPr/>
          </p:nvSpPr>
          <p:spPr bwMode="auto">
            <a:xfrm flipV="1">
              <a:off x="2469717" y="5959475"/>
              <a:ext cx="0" cy="143034"/>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58" name="Line 90"/>
            <p:cNvSpPr>
              <a:spLocks noChangeShapeType="1"/>
            </p:cNvSpPr>
            <p:nvPr/>
          </p:nvSpPr>
          <p:spPr bwMode="auto">
            <a:xfrm flipV="1">
              <a:off x="2630054"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59" name="Line 91"/>
            <p:cNvSpPr>
              <a:spLocks noChangeShapeType="1"/>
            </p:cNvSpPr>
            <p:nvPr/>
          </p:nvSpPr>
          <p:spPr bwMode="auto">
            <a:xfrm flipV="1">
              <a:off x="2793567"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60" name="Line 92"/>
            <p:cNvSpPr>
              <a:spLocks noChangeShapeType="1"/>
            </p:cNvSpPr>
            <p:nvPr/>
          </p:nvSpPr>
          <p:spPr bwMode="auto">
            <a:xfrm flipV="1">
              <a:off x="2955492"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61" name="Line 93"/>
            <p:cNvSpPr>
              <a:spLocks noChangeShapeType="1"/>
            </p:cNvSpPr>
            <p:nvPr/>
          </p:nvSpPr>
          <p:spPr bwMode="auto">
            <a:xfrm flipV="1">
              <a:off x="3117417"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62" name="Line 94"/>
            <p:cNvSpPr>
              <a:spLocks noChangeShapeType="1"/>
            </p:cNvSpPr>
            <p:nvPr/>
          </p:nvSpPr>
          <p:spPr bwMode="auto">
            <a:xfrm flipV="1">
              <a:off x="3279342" y="5959475"/>
              <a:ext cx="0" cy="143034"/>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63" name="Line 95"/>
            <p:cNvSpPr>
              <a:spLocks noChangeShapeType="1"/>
            </p:cNvSpPr>
            <p:nvPr/>
          </p:nvSpPr>
          <p:spPr bwMode="auto">
            <a:xfrm flipV="1">
              <a:off x="3431742"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64" name="Line 96"/>
            <p:cNvSpPr>
              <a:spLocks noChangeShapeType="1"/>
            </p:cNvSpPr>
            <p:nvPr/>
          </p:nvSpPr>
          <p:spPr bwMode="auto">
            <a:xfrm flipV="1">
              <a:off x="3592079"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65" name="Line 97"/>
            <p:cNvSpPr>
              <a:spLocks noChangeShapeType="1"/>
            </p:cNvSpPr>
            <p:nvPr/>
          </p:nvSpPr>
          <p:spPr bwMode="auto">
            <a:xfrm flipV="1">
              <a:off x="3755592"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66" name="Line 98"/>
            <p:cNvSpPr>
              <a:spLocks noChangeShapeType="1"/>
            </p:cNvSpPr>
            <p:nvPr/>
          </p:nvSpPr>
          <p:spPr bwMode="auto">
            <a:xfrm flipV="1">
              <a:off x="3917517"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67" name="Line 99"/>
            <p:cNvSpPr>
              <a:spLocks noChangeShapeType="1"/>
            </p:cNvSpPr>
            <p:nvPr/>
          </p:nvSpPr>
          <p:spPr bwMode="auto">
            <a:xfrm flipV="1">
              <a:off x="4079442" y="5959475"/>
              <a:ext cx="0" cy="143034"/>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68" name="Line 100"/>
            <p:cNvSpPr>
              <a:spLocks noChangeShapeType="1"/>
            </p:cNvSpPr>
            <p:nvPr/>
          </p:nvSpPr>
          <p:spPr bwMode="auto">
            <a:xfrm flipV="1">
              <a:off x="4242954"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69" name="Line 101"/>
            <p:cNvSpPr>
              <a:spLocks noChangeShapeType="1"/>
            </p:cNvSpPr>
            <p:nvPr/>
          </p:nvSpPr>
          <p:spPr bwMode="auto">
            <a:xfrm flipV="1">
              <a:off x="4393767"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70" name="Line 102"/>
            <p:cNvSpPr>
              <a:spLocks noChangeShapeType="1"/>
            </p:cNvSpPr>
            <p:nvPr/>
          </p:nvSpPr>
          <p:spPr bwMode="auto">
            <a:xfrm flipV="1">
              <a:off x="4555692"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71" name="Line 103"/>
            <p:cNvSpPr>
              <a:spLocks noChangeShapeType="1"/>
            </p:cNvSpPr>
            <p:nvPr/>
          </p:nvSpPr>
          <p:spPr bwMode="auto">
            <a:xfrm flipV="1">
              <a:off x="4719204"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72" name="Line 104"/>
            <p:cNvSpPr>
              <a:spLocks noChangeShapeType="1"/>
            </p:cNvSpPr>
            <p:nvPr/>
          </p:nvSpPr>
          <p:spPr bwMode="auto">
            <a:xfrm flipV="1">
              <a:off x="4879542" y="5959475"/>
              <a:ext cx="0" cy="143034"/>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73" name="Line 105"/>
            <p:cNvSpPr>
              <a:spLocks noChangeShapeType="1"/>
            </p:cNvSpPr>
            <p:nvPr/>
          </p:nvSpPr>
          <p:spPr bwMode="auto">
            <a:xfrm flipV="1">
              <a:off x="5043054"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74" name="Line 106"/>
            <p:cNvSpPr>
              <a:spLocks noChangeShapeType="1"/>
            </p:cNvSpPr>
            <p:nvPr/>
          </p:nvSpPr>
          <p:spPr bwMode="auto">
            <a:xfrm flipV="1">
              <a:off x="5204979"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75" name="Line 107"/>
            <p:cNvSpPr>
              <a:spLocks noChangeShapeType="1"/>
            </p:cNvSpPr>
            <p:nvPr/>
          </p:nvSpPr>
          <p:spPr bwMode="auto">
            <a:xfrm flipV="1">
              <a:off x="5355792"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76" name="Line 108"/>
            <p:cNvSpPr>
              <a:spLocks noChangeShapeType="1"/>
            </p:cNvSpPr>
            <p:nvPr/>
          </p:nvSpPr>
          <p:spPr bwMode="auto">
            <a:xfrm flipV="1">
              <a:off x="5517717"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77" name="Line 109"/>
            <p:cNvSpPr>
              <a:spLocks noChangeShapeType="1"/>
            </p:cNvSpPr>
            <p:nvPr/>
          </p:nvSpPr>
          <p:spPr bwMode="auto">
            <a:xfrm flipV="1">
              <a:off x="5681229" y="5959475"/>
              <a:ext cx="0" cy="143034"/>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78" name="Line 110"/>
            <p:cNvSpPr>
              <a:spLocks noChangeShapeType="1"/>
            </p:cNvSpPr>
            <p:nvPr/>
          </p:nvSpPr>
          <p:spPr bwMode="auto">
            <a:xfrm flipV="1">
              <a:off x="5841567"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79" name="Line 111"/>
            <p:cNvSpPr>
              <a:spLocks noChangeShapeType="1"/>
            </p:cNvSpPr>
            <p:nvPr/>
          </p:nvSpPr>
          <p:spPr bwMode="auto">
            <a:xfrm flipV="1">
              <a:off x="6005079"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80" name="Line 112"/>
            <p:cNvSpPr>
              <a:spLocks noChangeShapeType="1"/>
            </p:cNvSpPr>
            <p:nvPr/>
          </p:nvSpPr>
          <p:spPr bwMode="auto">
            <a:xfrm flipV="1">
              <a:off x="6168592"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81" name="Line 113"/>
            <p:cNvSpPr>
              <a:spLocks noChangeShapeType="1"/>
            </p:cNvSpPr>
            <p:nvPr/>
          </p:nvSpPr>
          <p:spPr bwMode="auto">
            <a:xfrm flipV="1">
              <a:off x="6317817"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82" name="Line 114"/>
            <p:cNvSpPr>
              <a:spLocks noChangeShapeType="1"/>
            </p:cNvSpPr>
            <p:nvPr/>
          </p:nvSpPr>
          <p:spPr bwMode="auto">
            <a:xfrm flipV="1">
              <a:off x="6481329" y="5959475"/>
              <a:ext cx="0" cy="143034"/>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83" name="Line 115"/>
            <p:cNvSpPr>
              <a:spLocks noChangeShapeType="1"/>
            </p:cNvSpPr>
            <p:nvPr/>
          </p:nvSpPr>
          <p:spPr bwMode="auto">
            <a:xfrm flipV="1">
              <a:off x="6643254"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84" name="Line 116"/>
            <p:cNvSpPr>
              <a:spLocks noChangeShapeType="1"/>
            </p:cNvSpPr>
            <p:nvPr/>
          </p:nvSpPr>
          <p:spPr bwMode="auto">
            <a:xfrm flipV="1">
              <a:off x="6805179"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85" name="Line 117"/>
            <p:cNvSpPr>
              <a:spLocks noChangeShapeType="1"/>
            </p:cNvSpPr>
            <p:nvPr/>
          </p:nvSpPr>
          <p:spPr bwMode="auto">
            <a:xfrm flipV="1">
              <a:off x="6967104"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86" name="Line 118"/>
            <p:cNvSpPr>
              <a:spLocks noChangeShapeType="1"/>
            </p:cNvSpPr>
            <p:nvPr/>
          </p:nvSpPr>
          <p:spPr bwMode="auto">
            <a:xfrm flipV="1">
              <a:off x="7129029"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87" name="Line 119"/>
            <p:cNvSpPr>
              <a:spLocks noChangeShapeType="1"/>
            </p:cNvSpPr>
            <p:nvPr/>
          </p:nvSpPr>
          <p:spPr bwMode="auto">
            <a:xfrm flipV="1">
              <a:off x="7292542" y="5959475"/>
              <a:ext cx="0" cy="143034"/>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88" name="Line 120"/>
            <p:cNvSpPr>
              <a:spLocks noChangeShapeType="1"/>
            </p:cNvSpPr>
            <p:nvPr/>
          </p:nvSpPr>
          <p:spPr bwMode="auto">
            <a:xfrm flipV="1">
              <a:off x="7443354"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89" name="Line 121"/>
            <p:cNvSpPr>
              <a:spLocks noChangeShapeType="1"/>
            </p:cNvSpPr>
            <p:nvPr/>
          </p:nvSpPr>
          <p:spPr bwMode="auto">
            <a:xfrm flipV="1">
              <a:off x="7606867"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90" name="Line 122"/>
            <p:cNvSpPr>
              <a:spLocks noChangeShapeType="1"/>
            </p:cNvSpPr>
            <p:nvPr/>
          </p:nvSpPr>
          <p:spPr bwMode="auto">
            <a:xfrm flipV="1">
              <a:off x="7767204"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91" name="Line 123"/>
            <p:cNvSpPr>
              <a:spLocks noChangeShapeType="1"/>
            </p:cNvSpPr>
            <p:nvPr/>
          </p:nvSpPr>
          <p:spPr bwMode="auto">
            <a:xfrm flipV="1">
              <a:off x="7930717"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92" name="Line 124"/>
            <p:cNvSpPr>
              <a:spLocks noChangeShapeType="1"/>
            </p:cNvSpPr>
            <p:nvPr/>
          </p:nvSpPr>
          <p:spPr bwMode="auto">
            <a:xfrm flipV="1">
              <a:off x="8091054" y="5959475"/>
              <a:ext cx="0" cy="14303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93" name="Line 125"/>
            <p:cNvSpPr>
              <a:spLocks noChangeShapeType="1"/>
            </p:cNvSpPr>
            <p:nvPr/>
          </p:nvSpPr>
          <p:spPr bwMode="auto">
            <a:xfrm flipV="1">
              <a:off x="8254567"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94" name="Line 126"/>
            <p:cNvSpPr>
              <a:spLocks noChangeShapeType="1"/>
            </p:cNvSpPr>
            <p:nvPr/>
          </p:nvSpPr>
          <p:spPr bwMode="auto">
            <a:xfrm flipV="1">
              <a:off x="8406967"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95" name="Line 127"/>
            <p:cNvSpPr>
              <a:spLocks noChangeShapeType="1"/>
            </p:cNvSpPr>
            <p:nvPr/>
          </p:nvSpPr>
          <p:spPr bwMode="auto">
            <a:xfrm flipV="1">
              <a:off x="8567304"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96" name="Line 128"/>
            <p:cNvSpPr>
              <a:spLocks noChangeShapeType="1"/>
            </p:cNvSpPr>
            <p:nvPr/>
          </p:nvSpPr>
          <p:spPr bwMode="auto">
            <a:xfrm flipV="1">
              <a:off x="8730817" y="5959476"/>
              <a:ext cx="0" cy="106363"/>
            </a:xfrm>
            <a:prstGeom prst="line">
              <a:avLst/>
            </a:prstGeom>
            <a:noFill/>
            <a:ln w="1"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97" name="Rectangle 129"/>
            <p:cNvSpPr>
              <a:spLocks noChangeArrowheads="1"/>
            </p:cNvSpPr>
            <p:nvPr/>
          </p:nvSpPr>
          <p:spPr bwMode="auto">
            <a:xfrm>
              <a:off x="977467" y="6065839"/>
              <a:ext cx="209550"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2498" name="Rectangle 130"/>
            <p:cNvSpPr>
              <a:spLocks noChangeArrowheads="1"/>
            </p:cNvSpPr>
            <p:nvPr/>
          </p:nvSpPr>
          <p:spPr bwMode="auto">
            <a:xfrm>
              <a:off x="1607704" y="6065839"/>
              <a:ext cx="209550"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2499" name="Rectangle 131"/>
            <p:cNvSpPr>
              <a:spLocks noChangeArrowheads="1"/>
            </p:cNvSpPr>
            <p:nvPr/>
          </p:nvSpPr>
          <p:spPr bwMode="auto">
            <a:xfrm>
              <a:off x="2326842" y="6065839"/>
              <a:ext cx="330200"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2500" name="Rectangle 132"/>
            <p:cNvSpPr>
              <a:spLocks noChangeArrowheads="1"/>
            </p:cNvSpPr>
            <p:nvPr/>
          </p:nvSpPr>
          <p:spPr bwMode="auto">
            <a:xfrm>
              <a:off x="3165042" y="6065839"/>
              <a:ext cx="330200"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2501" name="Rectangle 133"/>
            <p:cNvSpPr>
              <a:spLocks noChangeArrowheads="1"/>
            </p:cNvSpPr>
            <p:nvPr/>
          </p:nvSpPr>
          <p:spPr bwMode="auto">
            <a:xfrm>
              <a:off x="3944504" y="6065839"/>
              <a:ext cx="330200"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2502" name="Rectangle 134"/>
            <p:cNvSpPr>
              <a:spLocks noChangeArrowheads="1"/>
            </p:cNvSpPr>
            <p:nvPr/>
          </p:nvSpPr>
          <p:spPr bwMode="auto">
            <a:xfrm>
              <a:off x="4754129" y="6065839"/>
              <a:ext cx="330200"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Times New Roman" pitchFamily="18" charset="0"/>
                  <a:cs typeface="Arial" pitchFamily="34" charset="0"/>
                </a:rPr>
                <a:t>25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2503" name="Rectangle 135"/>
            <p:cNvSpPr>
              <a:spLocks noChangeArrowheads="1"/>
            </p:cNvSpPr>
            <p:nvPr/>
          </p:nvSpPr>
          <p:spPr bwMode="auto">
            <a:xfrm>
              <a:off x="5563754" y="6065839"/>
              <a:ext cx="330200"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2504" name="Rectangle 136"/>
            <p:cNvSpPr>
              <a:spLocks noChangeArrowheads="1"/>
            </p:cNvSpPr>
            <p:nvPr/>
          </p:nvSpPr>
          <p:spPr bwMode="auto">
            <a:xfrm>
              <a:off x="6371792" y="6065839"/>
              <a:ext cx="330200"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2505" name="Rectangle 137"/>
            <p:cNvSpPr>
              <a:spLocks noChangeArrowheads="1"/>
            </p:cNvSpPr>
            <p:nvPr/>
          </p:nvSpPr>
          <p:spPr bwMode="auto">
            <a:xfrm>
              <a:off x="7151254" y="6065839"/>
              <a:ext cx="330200"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2506" name="Rectangle 138"/>
            <p:cNvSpPr>
              <a:spLocks noChangeArrowheads="1"/>
            </p:cNvSpPr>
            <p:nvPr/>
          </p:nvSpPr>
          <p:spPr bwMode="auto">
            <a:xfrm>
              <a:off x="7991042" y="6065839"/>
              <a:ext cx="330200"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Times New Roman" pitchFamily="18" charset="0"/>
                  <a:cs typeface="Arial" pitchFamily="34" charset="0"/>
                </a:rPr>
                <a:t>45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2507" name="Rectangle 139"/>
            <p:cNvSpPr>
              <a:spLocks noChangeArrowheads="1"/>
            </p:cNvSpPr>
            <p:nvPr/>
          </p:nvSpPr>
          <p:spPr bwMode="auto">
            <a:xfrm>
              <a:off x="659408" y="5856289"/>
              <a:ext cx="10259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Arial" pitchFamily="34" charset="0"/>
                </a:rPr>
                <a:t>0</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02510" name="Line 142"/>
            <p:cNvSpPr>
              <a:spLocks noChangeShapeType="1"/>
            </p:cNvSpPr>
            <p:nvPr/>
          </p:nvSpPr>
          <p:spPr bwMode="auto">
            <a:xfrm>
              <a:off x="880629" y="6007101"/>
              <a:ext cx="8005763" cy="0"/>
            </a:xfrm>
            <a:prstGeom prst="line">
              <a:avLst/>
            </a:prstGeom>
            <a:noFill/>
            <a:ln w="5" cap="rnd">
              <a:solidFill>
                <a:srgbClr val="000000"/>
              </a:solidFill>
              <a:prstDash val="solid"/>
              <a:round/>
              <a:headEnd/>
              <a:tailEnd type="arrow"/>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38" name="Rectangle 170"/>
            <p:cNvSpPr>
              <a:spLocks noChangeArrowheads="1"/>
            </p:cNvSpPr>
            <p:nvPr/>
          </p:nvSpPr>
          <p:spPr bwMode="auto">
            <a:xfrm>
              <a:off x="601080" y="4054476"/>
              <a:ext cx="22442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solidFill>
                    <a:srgbClr val="000000"/>
                  </a:solidFill>
                  <a:latin typeface="Times New Roman" pitchFamily="18" charset="0"/>
                  <a:cs typeface="Arial" pitchFamily="34" charset="0"/>
                </a:rPr>
                <a:t>0,8</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93" name="Rectangle 170"/>
            <p:cNvSpPr>
              <a:spLocks noChangeArrowheads="1"/>
            </p:cNvSpPr>
            <p:nvPr/>
          </p:nvSpPr>
          <p:spPr bwMode="auto">
            <a:xfrm>
              <a:off x="602909" y="4996092"/>
              <a:ext cx="22442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solidFill>
                    <a:srgbClr val="000000"/>
                  </a:solidFill>
                  <a:latin typeface="Times New Roman" pitchFamily="18" charset="0"/>
                  <a:cs typeface="Arial" pitchFamily="34" charset="0"/>
                </a:rPr>
                <a:t>0,4</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94" name="Rectangle 39"/>
            <p:cNvSpPr>
              <a:spLocks noChangeArrowheads="1"/>
            </p:cNvSpPr>
            <p:nvPr/>
          </p:nvSpPr>
          <p:spPr bwMode="auto">
            <a:xfrm>
              <a:off x="532210" y="3429000"/>
              <a:ext cx="74860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rgbClr val="000000"/>
                  </a:solidFill>
                  <a:effectLst/>
                  <a:latin typeface="Arial" pitchFamily="34" charset="0"/>
                  <a:cs typeface="Arial" pitchFamily="34" charset="0"/>
                </a:rPr>
                <a:t>U</a:t>
              </a:r>
              <a:r>
                <a:rPr kumimoji="0" lang="en-US" sz="1600" b="1" i="1" u="none" strike="noStrike" cap="none" normalizeH="0" baseline="-25000" dirty="0" smtClean="0">
                  <a:ln>
                    <a:noFill/>
                  </a:ln>
                  <a:solidFill>
                    <a:srgbClr val="000000"/>
                  </a:solidFill>
                  <a:effectLst/>
                  <a:latin typeface="Arial" pitchFamily="34" charset="0"/>
                  <a:cs typeface="Arial" pitchFamily="34" charset="0"/>
                </a:rPr>
                <a:t>AB</a:t>
              </a:r>
              <a:r>
                <a:rPr kumimoji="0" lang="en-US" sz="800" b="1" i="1" u="none" strike="noStrike" cap="none" normalizeH="0" baseline="-25000" dirty="0" smtClean="0">
                  <a:ln>
                    <a:noFill/>
                  </a:ln>
                  <a:solidFill>
                    <a:srgbClr val="000000"/>
                  </a:solidFill>
                  <a:effectLst/>
                  <a:latin typeface="Arial" pitchFamily="34" charset="0"/>
                  <a:cs typeface="Arial" pitchFamily="34" charset="0"/>
                </a:rPr>
                <a:t> </a:t>
              </a:r>
              <a:r>
                <a:rPr kumimoji="0" lang="en-US" sz="1600" b="1" i="1" u="none" strike="noStrike" cap="none" normalizeH="0" dirty="0" smtClean="0">
                  <a:ln>
                    <a:noFill/>
                  </a:ln>
                  <a:solidFill>
                    <a:srgbClr val="000000"/>
                  </a:solidFill>
                  <a:effectLst/>
                  <a:latin typeface="Arial" pitchFamily="34" charset="0"/>
                  <a:cs typeface="Arial" pitchFamily="34" charset="0"/>
                </a:rPr>
                <a:t>/</a:t>
              </a:r>
              <a:r>
                <a:rPr kumimoji="0" lang="en-US" sz="1600" b="1" i="1" u="none" strike="noStrike" cap="none" normalizeH="0" dirty="0" err="1" smtClean="0">
                  <a:ln>
                    <a:noFill/>
                  </a:ln>
                  <a:solidFill>
                    <a:srgbClr val="000000"/>
                  </a:solidFill>
                  <a:effectLst/>
                  <a:latin typeface="Arial" pitchFamily="34" charset="0"/>
                  <a:cs typeface="Arial" pitchFamily="34" charset="0"/>
                </a:rPr>
                <a:t>U</a:t>
              </a:r>
              <a:r>
                <a:rPr kumimoji="0" lang="en-US" sz="1600" b="1" i="1" u="none" strike="noStrike" cap="none" normalizeH="0" baseline="-25000" dirty="0" err="1" smtClean="0">
                  <a:ln>
                    <a:noFill/>
                  </a:ln>
                  <a:solidFill>
                    <a:srgbClr val="000000"/>
                  </a:solidFill>
                  <a:effectLst/>
                  <a:latin typeface="Arial" pitchFamily="34" charset="0"/>
                  <a:cs typeface="Arial" pitchFamily="34" charset="0"/>
                </a:rPr>
                <a:t>dc</a:t>
              </a:r>
              <a:endParaRPr kumimoji="0" lang="en-US" sz="1600" b="1" i="0" u="none" strike="noStrike" cap="none" normalizeH="0" baseline="-25000" dirty="0" smtClean="0">
                <a:ln>
                  <a:noFill/>
                </a:ln>
                <a:solidFill>
                  <a:schemeClr val="tx1"/>
                </a:solidFill>
                <a:effectLst/>
                <a:latin typeface="Arial" pitchFamily="34" charset="0"/>
                <a:cs typeface="Arial" pitchFamily="34" charset="0"/>
              </a:endParaRPr>
            </a:p>
          </p:txBody>
        </p:sp>
        <p:cxnSp>
          <p:nvCxnSpPr>
            <p:cNvPr id="501" name="Straight Connector 500"/>
            <p:cNvCxnSpPr/>
            <p:nvPr/>
          </p:nvCxnSpPr>
          <p:spPr>
            <a:xfrm flipV="1">
              <a:off x="1037359" y="4162198"/>
              <a:ext cx="0" cy="1839349"/>
            </a:xfrm>
            <a:prstGeom prst="line">
              <a:avLst/>
            </a:prstGeom>
            <a:ln w="50800" cap="flat">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flipV="1">
              <a:off x="1668029" y="5979399"/>
              <a:ext cx="0" cy="33259"/>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p:cNvCxnSpPr/>
            <p:nvPr/>
          </p:nvCxnSpPr>
          <p:spPr>
            <a:xfrm flipV="1">
              <a:off x="1992239" y="5976184"/>
              <a:ext cx="0" cy="33259"/>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p:cNvCxnSpPr/>
            <p:nvPr/>
          </p:nvCxnSpPr>
          <p:spPr>
            <a:xfrm flipV="1">
              <a:off x="2634383" y="5975351"/>
              <a:ext cx="0" cy="33259"/>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p:cNvCxnSpPr/>
            <p:nvPr/>
          </p:nvCxnSpPr>
          <p:spPr>
            <a:xfrm flipV="1">
              <a:off x="2955492" y="5970667"/>
              <a:ext cx="0" cy="33259"/>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p:cNvCxnSpPr/>
            <p:nvPr/>
          </p:nvCxnSpPr>
          <p:spPr>
            <a:xfrm flipV="1">
              <a:off x="3592079" y="5970666"/>
              <a:ext cx="0" cy="33259"/>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p:cNvCxnSpPr/>
            <p:nvPr/>
          </p:nvCxnSpPr>
          <p:spPr>
            <a:xfrm flipV="1">
              <a:off x="3917516" y="5970665"/>
              <a:ext cx="0" cy="33259"/>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2540" name="Line 172"/>
          <p:cNvSpPr>
            <a:spLocks noChangeShapeType="1"/>
          </p:cNvSpPr>
          <p:nvPr/>
        </p:nvSpPr>
        <p:spPr bwMode="auto">
          <a:xfrm>
            <a:off x="714374" y="1903908"/>
            <a:ext cx="8201026" cy="6352"/>
          </a:xfrm>
          <a:prstGeom prst="line">
            <a:avLst/>
          </a:prstGeom>
          <a:noFill/>
          <a:ln w="14" cap="rnd">
            <a:solidFill>
              <a:srgbClr val="000000"/>
            </a:solidFill>
            <a:prstDash val="solid"/>
            <a:round/>
            <a:headEnd/>
            <a:tailEnd type="arrow"/>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61</a:t>
            </a:fld>
            <a:endParaRPr lang="en-US" dirty="0"/>
          </a:p>
        </p:txBody>
      </p:sp>
      <p:sp>
        <p:nvSpPr>
          <p:cNvPr id="7" name="Line 6"/>
          <p:cNvSpPr>
            <a:spLocks noChangeShapeType="1"/>
          </p:cNvSpPr>
          <p:nvPr/>
        </p:nvSpPr>
        <p:spPr bwMode="auto">
          <a:xfrm flipV="1">
            <a:off x="765174" y="1084760"/>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7"/>
          <p:cNvSpPr>
            <a:spLocks noChangeShapeType="1"/>
          </p:cNvSpPr>
          <p:nvPr/>
        </p:nvSpPr>
        <p:spPr bwMode="auto">
          <a:xfrm flipV="1">
            <a:off x="798512" y="1087935"/>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8"/>
          <p:cNvSpPr>
            <a:spLocks noChangeShapeType="1"/>
          </p:cNvSpPr>
          <p:nvPr/>
        </p:nvSpPr>
        <p:spPr bwMode="auto">
          <a:xfrm flipV="1">
            <a:off x="958849" y="1087935"/>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9"/>
          <p:cNvSpPr>
            <a:spLocks noChangeShapeType="1"/>
          </p:cNvSpPr>
          <p:nvPr/>
        </p:nvSpPr>
        <p:spPr bwMode="auto">
          <a:xfrm flipV="1">
            <a:off x="1068387" y="1084760"/>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0"/>
          <p:cNvSpPr>
            <a:spLocks noChangeShapeType="1"/>
          </p:cNvSpPr>
          <p:nvPr/>
        </p:nvSpPr>
        <p:spPr bwMode="auto">
          <a:xfrm flipV="1">
            <a:off x="1154112" y="1084760"/>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1"/>
          <p:cNvSpPr>
            <a:spLocks noChangeShapeType="1"/>
          </p:cNvSpPr>
          <p:nvPr/>
        </p:nvSpPr>
        <p:spPr bwMode="auto">
          <a:xfrm flipV="1">
            <a:off x="1343024" y="1084760"/>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2"/>
          <p:cNvSpPr>
            <a:spLocks noChangeShapeType="1"/>
          </p:cNvSpPr>
          <p:nvPr/>
        </p:nvSpPr>
        <p:spPr bwMode="auto">
          <a:xfrm flipV="1">
            <a:off x="1381124" y="1086348"/>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3"/>
          <p:cNvSpPr>
            <a:spLocks noChangeShapeType="1"/>
          </p:cNvSpPr>
          <p:nvPr/>
        </p:nvSpPr>
        <p:spPr bwMode="auto">
          <a:xfrm flipV="1">
            <a:off x="2081212" y="1083173"/>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4"/>
          <p:cNvSpPr>
            <a:spLocks noChangeShapeType="1"/>
          </p:cNvSpPr>
          <p:nvPr/>
        </p:nvSpPr>
        <p:spPr bwMode="auto">
          <a:xfrm flipV="1">
            <a:off x="2119312" y="1083173"/>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5"/>
          <p:cNvSpPr>
            <a:spLocks noChangeShapeType="1"/>
          </p:cNvSpPr>
          <p:nvPr/>
        </p:nvSpPr>
        <p:spPr bwMode="auto">
          <a:xfrm flipV="1">
            <a:off x="2306637" y="1084760"/>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6"/>
          <p:cNvSpPr>
            <a:spLocks noChangeShapeType="1"/>
          </p:cNvSpPr>
          <p:nvPr/>
        </p:nvSpPr>
        <p:spPr bwMode="auto">
          <a:xfrm flipV="1">
            <a:off x="2392362" y="1084760"/>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7"/>
          <p:cNvSpPr>
            <a:spLocks noChangeShapeType="1"/>
          </p:cNvSpPr>
          <p:nvPr/>
        </p:nvSpPr>
        <p:spPr bwMode="auto">
          <a:xfrm flipV="1">
            <a:off x="2500312" y="1087935"/>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8"/>
          <p:cNvSpPr>
            <a:spLocks noChangeShapeType="1"/>
          </p:cNvSpPr>
          <p:nvPr/>
        </p:nvSpPr>
        <p:spPr bwMode="auto">
          <a:xfrm flipV="1">
            <a:off x="2655887" y="1086348"/>
            <a:ext cx="0" cy="80645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9"/>
          <p:cNvSpPr>
            <a:spLocks noChangeShapeType="1"/>
          </p:cNvSpPr>
          <p:nvPr/>
        </p:nvSpPr>
        <p:spPr bwMode="auto">
          <a:xfrm flipV="1">
            <a:off x="2692399" y="1087935"/>
            <a:ext cx="0" cy="808038"/>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20"/>
          <p:cNvSpPr>
            <a:spLocks noChangeShapeType="1"/>
          </p:cNvSpPr>
          <p:nvPr/>
        </p:nvSpPr>
        <p:spPr bwMode="auto">
          <a:xfrm>
            <a:off x="765174" y="1083173"/>
            <a:ext cx="33338" cy="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21"/>
          <p:cNvSpPr>
            <a:spLocks noChangeShapeType="1"/>
          </p:cNvSpPr>
          <p:nvPr/>
        </p:nvSpPr>
        <p:spPr bwMode="auto">
          <a:xfrm>
            <a:off x="958849" y="1083173"/>
            <a:ext cx="109538" cy="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2"/>
          <p:cNvSpPr>
            <a:spLocks noChangeShapeType="1"/>
          </p:cNvSpPr>
          <p:nvPr/>
        </p:nvSpPr>
        <p:spPr bwMode="auto">
          <a:xfrm>
            <a:off x="1154112" y="1083173"/>
            <a:ext cx="188913" cy="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3"/>
          <p:cNvSpPr>
            <a:spLocks noChangeShapeType="1"/>
          </p:cNvSpPr>
          <p:nvPr/>
        </p:nvSpPr>
        <p:spPr bwMode="auto">
          <a:xfrm>
            <a:off x="1381124" y="1083173"/>
            <a:ext cx="700088" cy="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4"/>
          <p:cNvSpPr>
            <a:spLocks noChangeShapeType="1"/>
          </p:cNvSpPr>
          <p:nvPr/>
        </p:nvSpPr>
        <p:spPr bwMode="auto">
          <a:xfrm>
            <a:off x="2124074" y="1083173"/>
            <a:ext cx="182563" cy="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5"/>
          <p:cNvSpPr>
            <a:spLocks noChangeShapeType="1"/>
          </p:cNvSpPr>
          <p:nvPr/>
        </p:nvSpPr>
        <p:spPr bwMode="auto">
          <a:xfrm>
            <a:off x="2392362" y="1083173"/>
            <a:ext cx="107950" cy="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6"/>
          <p:cNvSpPr>
            <a:spLocks noChangeShapeType="1"/>
          </p:cNvSpPr>
          <p:nvPr/>
        </p:nvSpPr>
        <p:spPr bwMode="auto">
          <a:xfrm>
            <a:off x="2655887" y="1083173"/>
            <a:ext cx="36513" cy="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7"/>
          <p:cNvSpPr>
            <a:spLocks noChangeShapeType="1"/>
          </p:cNvSpPr>
          <p:nvPr/>
        </p:nvSpPr>
        <p:spPr bwMode="auto">
          <a:xfrm flipV="1">
            <a:off x="2727324" y="1838823"/>
            <a:ext cx="0" cy="131763"/>
          </a:xfrm>
          <a:prstGeom prst="line">
            <a:avLst/>
          </a:prstGeom>
          <a:noFill/>
          <a:ln w="5"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571182" y="1761988"/>
            <a:ext cx="10259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Arial" pitchFamily="34" charset="0"/>
              </a:rPr>
              <a:t>0</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02640" name="Rectangle 39"/>
          <p:cNvSpPr>
            <a:spLocks noChangeArrowheads="1"/>
          </p:cNvSpPr>
          <p:nvPr/>
        </p:nvSpPr>
        <p:spPr bwMode="auto">
          <a:xfrm>
            <a:off x="3123045" y="1346538"/>
            <a:ext cx="30617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err="1" smtClean="0">
                <a:ln>
                  <a:noFill/>
                </a:ln>
                <a:solidFill>
                  <a:srgbClr val="000000"/>
                </a:solidFill>
                <a:effectLst/>
                <a:latin typeface="Arial" pitchFamily="34" charset="0"/>
                <a:cs typeface="Arial" pitchFamily="34" charset="0"/>
              </a:rPr>
              <a:t>U</a:t>
            </a:r>
            <a:r>
              <a:rPr kumimoji="0" lang="en-US" sz="1600" b="1" i="1" u="none" strike="noStrike" cap="none" normalizeH="0" baseline="-25000" dirty="0" err="1" smtClean="0">
                <a:ln>
                  <a:noFill/>
                </a:ln>
                <a:solidFill>
                  <a:srgbClr val="000000"/>
                </a:solidFill>
                <a:effectLst/>
                <a:latin typeface="Arial" pitchFamily="34" charset="0"/>
                <a:cs typeface="Arial" pitchFamily="34" charset="0"/>
              </a:rPr>
              <a:t>dc</a:t>
            </a:r>
            <a:endParaRPr kumimoji="0" lang="en-US" sz="1600" b="1" i="0" u="none" strike="noStrike" cap="none" normalizeH="0" baseline="-25000" dirty="0" smtClean="0">
              <a:ln>
                <a:noFill/>
              </a:ln>
              <a:solidFill>
                <a:schemeClr val="tx1"/>
              </a:solidFill>
              <a:effectLst/>
              <a:latin typeface="Arial" pitchFamily="34" charset="0"/>
              <a:cs typeface="Arial" pitchFamily="34" charset="0"/>
            </a:endParaRPr>
          </a:p>
        </p:txBody>
      </p:sp>
      <p:sp>
        <p:nvSpPr>
          <p:cNvPr id="402541" name="Line 173"/>
          <p:cNvSpPr>
            <a:spLocks noChangeShapeType="1"/>
          </p:cNvSpPr>
          <p:nvPr/>
        </p:nvSpPr>
        <p:spPr bwMode="auto">
          <a:xfrm>
            <a:off x="2770187" y="1907085"/>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42" name="Line 174"/>
          <p:cNvSpPr>
            <a:spLocks noChangeShapeType="1"/>
          </p:cNvSpPr>
          <p:nvPr/>
        </p:nvSpPr>
        <p:spPr bwMode="auto">
          <a:xfrm>
            <a:off x="2805112" y="1902323"/>
            <a:ext cx="0" cy="814388"/>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43" name="Line 175"/>
          <p:cNvSpPr>
            <a:spLocks noChangeShapeType="1"/>
          </p:cNvSpPr>
          <p:nvPr/>
        </p:nvSpPr>
        <p:spPr bwMode="auto">
          <a:xfrm>
            <a:off x="2965449" y="1902323"/>
            <a:ext cx="0" cy="814388"/>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44" name="Line 176"/>
          <p:cNvSpPr>
            <a:spLocks noChangeShapeType="1"/>
          </p:cNvSpPr>
          <p:nvPr/>
        </p:nvSpPr>
        <p:spPr bwMode="auto">
          <a:xfrm>
            <a:off x="3073399" y="1907085"/>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45" name="Line 177"/>
          <p:cNvSpPr>
            <a:spLocks noChangeShapeType="1"/>
          </p:cNvSpPr>
          <p:nvPr/>
        </p:nvSpPr>
        <p:spPr bwMode="auto">
          <a:xfrm>
            <a:off x="3160712" y="1907085"/>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46" name="Line 178"/>
          <p:cNvSpPr>
            <a:spLocks noChangeShapeType="1"/>
          </p:cNvSpPr>
          <p:nvPr/>
        </p:nvSpPr>
        <p:spPr bwMode="auto">
          <a:xfrm>
            <a:off x="3349624" y="1907085"/>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47" name="Line 179"/>
          <p:cNvSpPr>
            <a:spLocks noChangeShapeType="1"/>
          </p:cNvSpPr>
          <p:nvPr/>
        </p:nvSpPr>
        <p:spPr bwMode="auto">
          <a:xfrm>
            <a:off x="3386137" y="1903910"/>
            <a:ext cx="0" cy="815975"/>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48" name="Line 180"/>
          <p:cNvSpPr>
            <a:spLocks noChangeShapeType="1"/>
          </p:cNvSpPr>
          <p:nvPr/>
        </p:nvSpPr>
        <p:spPr bwMode="auto">
          <a:xfrm>
            <a:off x="4087812" y="1908673"/>
            <a:ext cx="0" cy="814388"/>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49" name="Line 181"/>
          <p:cNvSpPr>
            <a:spLocks noChangeShapeType="1"/>
          </p:cNvSpPr>
          <p:nvPr/>
        </p:nvSpPr>
        <p:spPr bwMode="auto">
          <a:xfrm>
            <a:off x="4124324" y="1908673"/>
            <a:ext cx="0" cy="814388"/>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50" name="Line 182"/>
          <p:cNvSpPr>
            <a:spLocks noChangeShapeType="1"/>
          </p:cNvSpPr>
          <p:nvPr/>
        </p:nvSpPr>
        <p:spPr bwMode="auto">
          <a:xfrm>
            <a:off x="4311649" y="1907085"/>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51" name="Line 183"/>
          <p:cNvSpPr>
            <a:spLocks noChangeShapeType="1"/>
          </p:cNvSpPr>
          <p:nvPr/>
        </p:nvSpPr>
        <p:spPr bwMode="auto">
          <a:xfrm>
            <a:off x="4398962" y="1907085"/>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52" name="Line 184"/>
          <p:cNvSpPr>
            <a:spLocks noChangeShapeType="1"/>
          </p:cNvSpPr>
          <p:nvPr/>
        </p:nvSpPr>
        <p:spPr bwMode="auto">
          <a:xfrm>
            <a:off x="4506912" y="1902323"/>
            <a:ext cx="0" cy="814388"/>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53" name="Line 185"/>
          <p:cNvSpPr>
            <a:spLocks noChangeShapeType="1"/>
          </p:cNvSpPr>
          <p:nvPr/>
        </p:nvSpPr>
        <p:spPr bwMode="auto">
          <a:xfrm>
            <a:off x="4662487" y="1910260"/>
            <a:ext cx="0" cy="80645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54" name="Line 186"/>
          <p:cNvSpPr>
            <a:spLocks noChangeShapeType="1"/>
          </p:cNvSpPr>
          <p:nvPr/>
        </p:nvSpPr>
        <p:spPr bwMode="auto">
          <a:xfrm>
            <a:off x="4697412" y="1910260"/>
            <a:ext cx="0" cy="80645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55" name="Line 187"/>
          <p:cNvSpPr>
            <a:spLocks noChangeShapeType="1"/>
          </p:cNvSpPr>
          <p:nvPr/>
        </p:nvSpPr>
        <p:spPr bwMode="auto">
          <a:xfrm>
            <a:off x="2770187" y="2723060"/>
            <a:ext cx="34925" cy="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56" name="Line 188"/>
          <p:cNvSpPr>
            <a:spLocks noChangeShapeType="1"/>
          </p:cNvSpPr>
          <p:nvPr/>
        </p:nvSpPr>
        <p:spPr bwMode="auto">
          <a:xfrm>
            <a:off x="2965449" y="2723060"/>
            <a:ext cx="107950" cy="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57" name="Line 189"/>
          <p:cNvSpPr>
            <a:spLocks noChangeShapeType="1"/>
          </p:cNvSpPr>
          <p:nvPr/>
        </p:nvSpPr>
        <p:spPr bwMode="auto">
          <a:xfrm>
            <a:off x="3160712" y="2723060"/>
            <a:ext cx="188913" cy="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58" name="Line 190"/>
          <p:cNvSpPr>
            <a:spLocks noChangeShapeType="1"/>
          </p:cNvSpPr>
          <p:nvPr/>
        </p:nvSpPr>
        <p:spPr bwMode="auto">
          <a:xfrm>
            <a:off x="3413124" y="2723060"/>
            <a:ext cx="701675" cy="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59" name="Line 191"/>
          <p:cNvSpPr>
            <a:spLocks noChangeShapeType="1"/>
          </p:cNvSpPr>
          <p:nvPr/>
        </p:nvSpPr>
        <p:spPr bwMode="auto">
          <a:xfrm>
            <a:off x="4130674" y="2723060"/>
            <a:ext cx="180975" cy="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60" name="Line 192"/>
          <p:cNvSpPr>
            <a:spLocks noChangeShapeType="1"/>
          </p:cNvSpPr>
          <p:nvPr/>
        </p:nvSpPr>
        <p:spPr bwMode="auto">
          <a:xfrm>
            <a:off x="4398962" y="2723060"/>
            <a:ext cx="107950" cy="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61" name="Line 193"/>
          <p:cNvSpPr>
            <a:spLocks noChangeShapeType="1"/>
          </p:cNvSpPr>
          <p:nvPr/>
        </p:nvSpPr>
        <p:spPr bwMode="auto">
          <a:xfrm>
            <a:off x="4662487" y="2723060"/>
            <a:ext cx="34925" cy="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62" name="Line 194"/>
          <p:cNvSpPr>
            <a:spLocks noChangeShapeType="1"/>
          </p:cNvSpPr>
          <p:nvPr/>
        </p:nvSpPr>
        <p:spPr bwMode="auto">
          <a:xfrm>
            <a:off x="4733924" y="1834060"/>
            <a:ext cx="0" cy="130175"/>
          </a:xfrm>
          <a:prstGeom prst="line">
            <a:avLst/>
          </a:prstGeom>
          <a:noFill/>
          <a:ln w="5"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63" name="Line 195"/>
          <p:cNvSpPr>
            <a:spLocks noChangeShapeType="1"/>
          </p:cNvSpPr>
          <p:nvPr/>
        </p:nvSpPr>
        <p:spPr bwMode="auto">
          <a:xfrm>
            <a:off x="6772274" y="1902323"/>
            <a:ext cx="0" cy="814388"/>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64" name="Line 196"/>
          <p:cNvSpPr>
            <a:spLocks noChangeShapeType="1"/>
          </p:cNvSpPr>
          <p:nvPr/>
        </p:nvSpPr>
        <p:spPr bwMode="auto">
          <a:xfrm>
            <a:off x="6807199" y="1900735"/>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65" name="Line 197"/>
          <p:cNvSpPr>
            <a:spLocks noChangeShapeType="1"/>
          </p:cNvSpPr>
          <p:nvPr/>
        </p:nvSpPr>
        <p:spPr bwMode="auto">
          <a:xfrm>
            <a:off x="6967537" y="1900735"/>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66" name="Line 198"/>
          <p:cNvSpPr>
            <a:spLocks noChangeShapeType="1"/>
          </p:cNvSpPr>
          <p:nvPr/>
        </p:nvSpPr>
        <p:spPr bwMode="auto">
          <a:xfrm>
            <a:off x="7077074" y="1902323"/>
            <a:ext cx="0" cy="814388"/>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67" name="Line 199"/>
          <p:cNvSpPr>
            <a:spLocks noChangeShapeType="1"/>
          </p:cNvSpPr>
          <p:nvPr/>
        </p:nvSpPr>
        <p:spPr bwMode="auto">
          <a:xfrm>
            <a:off x="7162799" y="1902323"/>
            <a:ext cx="0" cy="814388"/>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68" name="Line 200"/>
          <p:cNvSpPr>
            <a:spLocks noChangeShapeType="1"/>
          </p:cNvSpPr>
          <p:nvPr/>
        </p:nvSpPr>
        <p:spPr bwMode="auto">
          <a:xfrm>
            <a:off x="7351712" y="1902323"/>
            <a:ext cx="0" cy="814388"/>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69" name="Line 201"/>
          <p:cNvSpPr>
            <a:spLocks noChangeShapeType="1"/>
          </p:cNvSpPr>
          <p:nvPr/>
        </p:nvSpPr>
        <p:spPr bwMode="auto">
          <a:xfrm>
            <a:off x="7389812" y="1902323"/>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70" name="Line 202"/>
          <p:cNvSpPr>
            <a:spLocks noChangeShapeType="1"/>
          </p:cNvSpPr>
          <p:nvPr/>
        </p:nvSpPr>
        <p:spPr bwMode="auto">
          <a:xfrm>
            <a:off x="8089899" y="1907085"/>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71" name="Line 203"/>
          <p:cNvSpPr>
            <a:spLocks noChangeShapeType="1"/>
          </p:cNvSpPr>
          <p:nvPr/>
        </p:nvSpPr>
        <p:spPr bwMode="auto">
          <a:xfrm>
            <a:off x="8129587" y="1907085"/>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72" name="Line 204"/>
          <p:cNvSpPr>
            <a:spLocks noChangeShapeType="1"/>
          </p:cNvSpPr>
          <p:nvPr/>
        </p:nvSpPr>
        <p:spPr bwMode="auto">
          <a:xfrm>
            <a:off x="8313737" y="1902323"/>
            <a:ext cx="0" cy="814388"/>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73" name="Line 205"/>
          <p:cNvSpPr>
            <a:spLocks noChangeShapeType="1"/>
          </p:cNvSpPr>
          <p:nvPr/>
        </p:nvSpPr>
        <p:spPr bwMode="auto">
          <a:xfrm>
            <a:off x="8401049" y="1902323"/>
            <a:ext cx="0" cy="814388"/>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74" name="Line 206"/>
          <p:cNvSpPr>
            <a:spLocks noChangeShapeType="1"/>
          </p:cNvSpPr>
          <p:nvPr/>
        </p:nvSpPr>
        <p:spPr bwMode="auto">
          <a:xfrm>
            <a:off x="8508999" y="1900735"/>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75" name="Line 207"/>
          <p:cNvSpPr>
            <a:spLocks noChangeShapeType="1"/>
          </p:cNvSpPr>
          <p:nvPr/>
        </p:nvSpPr>
        <p:spPr bwMode="auto">
          <a:xfrm>
            <a:off x="8664574" y="1908673"/>
            <a:ext cx="0" cy="804863"/>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76" name="Line 208"/>
          <p:cNvSpPr>
            <a:spLocks noChangeShapeType="1"/>
          </p:cNvSpPr>
          <p:nvPr/>
        </p:nvSpPr>
        <p:spPr bwMode="auto">
          <a:xfrm>
            <a:off x="8702674" y="1907085"/>
            <a:ext cx="0" cy="80645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77" name="Line 209"/>
          <p:cNvSpPr>
            <a:spLocks noChangeShapeType="1"/>
          </p:cNvSpPr>
          <p:nvPr/>
        </p:nvSpPr>
        <p:spPr bwMode="auto">
          <a:xfrm>
            <a:off x="6772274" y="2719885"/>
            <a:ext cx="34925" cy="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78" name="Line 210"/>
          <p:cNvSpPr>
            <a:spLocks noChangeShapeType="1"/>
          </p:cNvSpPr>
          <p:nvPr/>
        </p:nvSpPr>
        <p:spPr bwMode="auto">
          <a:xfrm>
            <a:off x="6967537" y="2719885"/>
            <a:ext cx="109538" cy="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79" name="Line 211"/>
          <p:cNvSpPr>
            <a:spLocks noChangeShapeType="1"/>
          </p:cNvSpPr>
          <p:nvPr/>
        </p:nvSpPr>
        <p:spPr bwMode="auto">
          <a:xfrm>
            <a:off x="7162799" y="2719885"/>
            <a:ext cx="188913" cy="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80" name="Line 212"/>
          <p:cNvSpPr>
            <a:spLocks noChangeShapeType="1"/>
          </p:cNvSpPr>
          <p:nvPr/>
        </p:nvSpPr>
        <p:spPr bwMode="auto">
          <a:xfrm>
            <a:off x="7391399" y="2719885"/>
            <a:ext cx="698500" cy="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81" name="Line 213"/>
          <p:cNvSpPr>
            <a:spLocks noChangeShapeType="1"/>
          </p:cNvSpPr>
          <p:nvPr/>
        </p:nvSpPr>
        <p:spPr bwMode="auto">
          <a:xfrm>
            <a:off x="8132762" y="2719885"/>
            <a:ext cx="180975" cy="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82" name="Line 214"/>
          <p:cNvSpPr>
            <a:spLocks noChangeShapeType="1"/>
          </p:cNvSpPr>
          <p:nvPr/>
        </p:nvSpPr>
        <p:spPr bwMode="auto">
          <a:xfrm>
            <a:off x="8401049" y="2719885"/>
            <a:ext cx="107950" cy="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83" name="Line 215"/>
          <p:cNvSpPr>
            <a:spLocks noChangeShapeType="1"/>
          </p:cNvSpPr>
          <p:nvPr/>
        </p:nvSpPr>
        <p:spPr bwMode="auto">
          <a:xfrm>
            <a:off x="8664574" y="2719885"/>
            <a:ext cx="38100" cy="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84" name="Line 216"/>
          <p:cNvSpPr>
            <a:spLocks noChangeShapeType="1"/>
          </p:cNvSpPr>
          <p:nvPr/>
        </p:nvSpPr>
        <p:spPr bwMode="auto">
          <a:xfrm flipV="1">
            <a:off x="4775199" y="1087935"/>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85" name="Line 217"/>
          <p:cNvSpPr>
            <a:spLocks noChangeShapeType="1"/>
          </p:cNvSpPr>
          <p:nvPr/>
        </p:nvSpPr>
        <p:spPr bwMode="auto">
          <a:xfrm flipV="1">
            <a:off x="4806949" y="1089523"/>
            <a:ext cx="0" cy="814388"/>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86" name="Line 218"/>
          <p:cNvSpPr>
            <a:spLocks noChangeShapeType="1"/>
          </p:cNvSpPr>
          <p:nvPr/>
        </p:nvSpPr>
        <p:spPr bwMode="auto">
          <a:xfrm flipV="1">
            <a:off x="4968874" y="1089523"/>
            <a:ext cx="0" cy="814388"/>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87" name="Line 219"/>
          <p:cNvSpPr>
            <a:spLocks noChangeShapeType="1"/>
          </p:cNvSpPr>
          <p:nvPr/>
        </p:nvSpPr>
        <p:spPr bwMode="auto">
          <a:xfrm flipV="1">
            <a:off x="5076824" y="1087935"/>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88" name="Line 220"/>
          <p:cNvSpPr>
            <a:spLocks noChangeShapeType="1"/>
          </p:cNvSpPr>
          <p:nvPr/>
        </p:nvSpPr>
        <p:spPr bwMode="auto">
          <a:xfrm flipV="1">
            <a:off x="5162549" y="1087935"/>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89" name="Line 221"/>
          <p:cNvSpPr>
            <a:spLocks noChangeShapeType="1"/>
          </p:cNvSpPr>
          <p:nvPr/>
        </p:nvSpPr>
        <p:spPr bwMode="auto">
          <a:xfrm flipV="1">
            <a:off x="5351462" y="1087935"/>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90" name="Line 222"/>
          <p:cNvSpPr>
            <a:spLocks noChangeShapeType="1"/>
          </p:cNvSpPr>
          <p:nvPr/>
        </p:nvSpPr>
        <p:spPr bwMode="auto">
          <a:xfrm flipV="1">
            <a:off x="5389562" y="1087935"/>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91" name="Line 223"/>
          <p:cNvSpPr>
            <a:spLocks noChangeShapeType="1"/>
          </p:cNvSpPr>
          <p:nvPr/>
        </p:nvSpPr>
        <p:spPr bwMode="auto">
          <a:xfrm flipV="1">
            <a:off x="6089649" y="1084760"/>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92" name="Line 224"/>
          <p:cNvSpPr>
            <a:spLocks noChangeShapeType="1"/>
          </p:cNvSpPr>
          <p:nvPr/>
        </p:nvSpPr>
        <p:spPr bwMode="auto">
          <a:xfrm flipV="1">
            <a:off x="6129337" y="1084760"/>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93" name="Line 225"/>
          <p:cNvSpPr>
            <a:spLocks noChangeShapeType="1"/>
          </p:cNvSpPr>
          <p:nvPr/>
        </p:nvSpPr>
        <p:spPr bwMode="auto">
          <a:xfrm flipV="1">
            <a:off x="6313487" y="1087935"/>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94" name="Line 226"/>
          <p:cNvSpPr>
            <a:spLocks noChangeShapeType="1"/>
          </p:cNvSpPr>
          <p:nvPr/>
        </p:nvSpPr>
        <p:spPr bwMode="auto">
          <a:xfrm flipV="1">
            <a:off x="6400799" y="1087935"/>
            <a:ext cx="0" cy="81280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95" name="Line 227"/>
          <p:cNvSpPr>
            <a:spLocks noChangeShapeType="1"/>
          </p:cNvSpPr>
          <p:nvPr/>
        </p:nvSpPr>
        <p:spPr bwMode="auto">
          <a:xfrm flipV="1">
            <a:off x="6508749" y="1089523"/>
            <a:ext cx="0" cy="814388"/>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96" name="Line 228"/>
          <p:cNvSpPr>
            <a:spLocks noChangeShapeType="1"/>
          </p:cNvSpPr>
          <p:nvPr/>
        </p:nvSpPr>
        <p:spPr bwMode="auto">
          <a:xfrm flipV="1">
            <a:off x="6664324" y="1089523"/>
            <a:ext cx="0" cy="808038"/>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97" name="Line 229"/>
          <p:cNvSpPr>
            <a:spLocks noChangeShapeType="1"/>
          </p:cNvSpPr>
          <p:nvPr/>
        </p:nvSpPr>
        <p:spPr bwMode="auto">
          <a:xfrm flipV="1">
            <a:off x="6702424" y="1089523"/>
            <a:ext cx="0" cy="808038"/>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98" name="Line 230"/>
          <p:cNvSpPr>
            <a:spLocks noChangeShapeType="1"/>
          </p:cNvSpPr>
          <p:nvPr/>
        </p:nvSpPr>
        <p:spPr bwMode="auto">
          <a:xfrm>
            <a:off x="4775199" y="1084760"/>
            <a:ext cx="31750" cy="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99" name="Line 231"/>
          <p:cNvSpPr>
            <a:spLocks noChangeShapeType="1"/>
          </p:cNvSpPr>
          <p:nvPr/>
        </p:nvSpPr>
        <p:spPr bwMode="auto">
          <a:xfrm>
            <a:off x="4968874" y="1084760"/>
            <a:ext cx="107950" cy="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600" name="Line 232"/>
          <p:cNvSpPr>
            <a:spLocks noChangeShapeType="1"/>
          </p:cNvSpPr>
          <p:nvPr/>
        </p:nvSpPr>
        <p:spPr bwMode="auto">
          <a:xfrm>
            <a:off x="5162549" y="1084760"/>
            <a:ext cx="188913" cy="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601" name="Line 233"/>
          <p:cNvSpPr>
            <a:spLocks noChangeShapeType="1"/>
          </p:cNvSpPr>
          <p:nvPr/>
        </p:nvSpPr>
        <p:spPr bwMode="auto">
          <a:xfrm>
            <a:off x="5391149" y="1084760"/>
            <a:ext cx="698500" cy="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602" name="Line 234"/>
          <p:cNvSpPr>
            <a:spLocks noChangeShapeType="1"/>
          </p:cNvSpPr>
          <p:nvPr/>
        </p:nvSpPr>
        <p:spPr bwMode="auto">
          <a:xfrm>
            <a:off x="6132512" y="1084760"/>
            <a:ext cx="180975" cy="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603" name="Line 235"/>
          <p:cNvSpPr>
            <a:spLocks noChangeShapeType="1"/>
          </p:cNvSpPr>
          <p:nvPr/>
        </p:nvSpPr>
        <p:spPr bwMode="auto">
          <a:xfrm>
            <a:off x="6400799" y="1084760"/>
            <a:ext cx="107950" cy="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604" name="Line 236"/>
          <p:cNvSpPr>
            <a:spLocks noChangeShapeType="1"/>
          </p:cNvSpPr>
          <p:nvPr/>
        </p:nvSpPr>
        <p:spPr bwMode="auto">
          <a:xfrm>
            <a:off x="6664324" y="1084760"/>
            <a:ext cx="38100" cy="0"/>
          </a:xfrm>
          <a:prstGeom prst="line">
            <a:avLst/>
          </a:prstGeom>
          <a:noFill/>
          <a:ln w="25400" cap="rnd">
            <a:solidFill>
              <a:schemeClr val="tx2"/>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605" name="Line 237"/>
          <p:cNvSpPr>
            <a:spLocks noChangeShapeType="1"/>
          </p:cNvSpPr>
          <p:nvPr/>
        </p:nvSpPr>
        <p:spPr bwMode="auto">
          <a:xfrm flipV="1">
            <a:off x="6737349" y="1840410"/>
            <a:ext cx="0" cy="133350"/>
          </a:xfrm>
          <a:prstGeom prst="line">
            <a:avLst/>
          </a:prstGeom>
          <a:noFill/>
          <a:ln w="5"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606" name="Line 238"/>
          <p:cNvSpPr>
            <a:spLocks noChangeShapeType="1"/>
          </p:cNvSpPr>
          <p:nvPr/>
        </p:nvSpPr>
        <p:spPr bwMode="auto">
          <a:xfrm>
            <a:off x="2868612" y="1075235"/>
            <a:ext cx="295275" cy="0"/>
          </a:xfrm>
          <a:prstGeom prst="line">
            <a:avLst/>
          </a:prstGeom>
          <a:noFill/>
          <a:ln w="5"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607" name="Line 239"/>
          <p:cNvSpPr>
            <a:spLocks noChangeShapeType="1"/>
          </p:cNvSpPr>
          <p:nvPr/>
        </p:nvSpPr>
        <p:spPr bwMode="auto">
          <a:xfrm>
            <a:off x="3030537" y="1089523"/>
            <a:ext cx="0" cy="815676"/>
          </a:xfrm>
          <a:prstGeom prst="line">
            <a:avLst/>
          </a:prstGeom>
          <a:noFill/>
          <a:ln w="5" cap="rnd">
            <a:solidFill>
              <a:srgbClr val="000000"/>
            </a:solidFill>
            <a:prstDash val="solid"/>
            <a:round/>
            <a:headEnd type="arrow"/>
            <a:tailEnd type="arrow"/>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Rectangle 39"/>
          <p:cNvSpPr>
            <a:spLocks noChangeArrowheads="1"/>
          </p:cNvSpPr>
          <p:nvPr/>
        </p:nvSpPr>
        <p:spPr bwMode="auto">
          <a:xfrm>
            <a:off x="329523" y="662803"/>
            <a:ext cx="34624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rgbClr val="000000"/>
                </a:solidFill>
                <a:effectLst/>
                <a:latin typeface="Arial" pitchFamily="34" charset="0"/>
                <a:cs typeface="Arial" pitchFamily="34" charset="0"/>
              </a:rPr>
              <a:t>U</a:t>
            </a:r>
            <a:r>
              <a:rPr kumimoji="0" lang="en-US" sz="1600" b="1" i="1" u="none" strike="noStrike" cap="none" normalizeH="0" baseline="-25000" dirty="0" smtClean="0">
                <a:ln>
                  <a:noFill/>
                </a:ln>
                <a:solidFill>
                  <a:srgbClr val="000000"/>
                </a:solidFill>
                <a:effectLst/>
                <a:latin typeface="Arial" pitchFamily="34" charset="0"/>
                <a:cs typeface="Arial" pitchFamily="34" charset="0"/>
              </a:rPr>
              <a:t>AB</a:t>
            </a:r>
            <a:endParaRPr kumimoji="0" lang="en-US" sz="1600" b="1" i="0" u="none" strike="noStrike" cap="none" normalizeH="0" baseline="-25000" dirty="0" smtClean="0">
              <a:ln>
                <a:noFill/>
              </a:ln>
              <a:solidFill>
                <a:schemeClr val="tx1"/>
              </a:solidFill>
              <a:effectLst/>
              <a:latin typeface="Arial" pitchFamily="34" charset="0"/>
              <a:cs typeface="Arial" pitchFamily="34" charset="0"/>
            </a:endParaRPr>
          </a:p>
        </p:txBody>
      </p:sp>
      <p:sp>
        <p:nvSpPr>
          <p:cNvPr id="483" name="Rectangle 243"/>
          <p:cNvSpPr>
            <a:spLocks noChangeArrowheads="1"/>
          </p:cNvSpPr>
          <p:nvPr/>
        </p:nvSpPr>
        <p:spPr bwMode="auto">
          <a:xfrm>
            <a:off x="6547373" y="1935659"/>
            <a:ext cx="18755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3</a:t>
            </a:r>
            <a:r>
              <a:rPr kumimoji="0" lang="en-US" sz="1400" b="1" i="1" u="none" strike="noStrike" cap="none" normalizeH="0" baseline="0" dirty="0" smtClean="0">
                <a:ln>
                  <a:noFill/>
                </a:ln>
                <a:solidFill>
                  <a:srgbClr val="000000"/>
                </a:solidFill>
                <a:effectLst/>
                <a:latin typeface="Times New Roman" pitchFamily="18" charset="0"/>
                <a:cs typeface="Arial" pitchFamily="34" charset="0"/>
                <a:sym typeface="Symbol"/>
              </a:rPr>
              <a:t></a:t>
            </a:r>
            <a:endParaRPr kumimoji="0" lang="en-US" sz="1400" b="1" i="1" u="none" strike="noStrike" cap="none" normalizeH="0" baseline="0" dirty="0" smtClean="0">
              <a:ln>
                <a:noFill/>
              </a:ln>
              <a:solidFill>
                <a:schemeClr val="tx1"/>
              </a:solidFill>
              <a:effectLst/>
              <a:latin typeface="Arial" pitchFamily="34" charset="0"/>
              <a:cs typeface="Arial" pitchFamily="34" charset="0"/>
            </a:endParaRPr>
          </a:p>
        </p:txBody>
      </p:sp>
      <p:sp>
        <p:nvSpPr>
          <p:cNvPr id="484" name="Rectangle 243"/>
          <p:cNvSpPr>
            <a:spLocks noChangeArrowheads="1"/>
          </p:cNvSpPr>
          <p:nvPr/>
        </p:nvSpPr>
        <p:spPr bwMode="auto">
          <a:xfrm>
            <a:off x="4740047" y="1905199"/>
            <a:ext cx="18755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2</a:t>
            </a:r>
            <a:r>
              <a:rPr kumimoji="0" lang="en-US" sz="1400" b="1" i="1" u="none" strike="noStrike" cap="none" normalizeH="0" baseline="0" dirty="0" smtClean="0">
                <a:ln>
                  <a:noFill/>
                </a:ln>
                <a:solidFill>
                  <a:srgbClr val="000000"/>
                </a:solidFill>
                <a:effectLst/>
                <a:latin typeface="Times New Roman" pitchFamily="18" charset="0"/>
                <a:cs typeface="Arial" pitchFamily="34" charset="0"/>
                <a:sym typeface="Symbol"/>
              </a:rPr>
              <a:t></a:t>
            </a:r>
            <a:endParaRPr kumimoji="0" lang="en-US" sz="1400" b="1" i="1" u="none" strike="noStrike" cap="none" normalizeH="0" baseline="0" dirty="0" smtClean="0">
              <a:ln>
                <a:noFill/>
              </a:ln>
              <a:solidFill>
                <a:schemeClr val="tx1"/>
              </a:solidFill>
              <a:effectLst/>
              <a:latin typeface="Arial" pitchFamily="34" charset="0"/>
              <a:cs typeface="Arial" pitchFamily="34" charset="0"/>
            </a:endParaRPr>
          </a:p>
        </p:txBody>
      </p:sp>
      <p:sp>
        <p:nvSpPr>
          <p:cNvPr id="485" name="Rectangle 243"/>
          <p:cNvSpPr>
            <a:spLocks noChangeArrowheads="1"/>
          </p:cNvSpPr>
          <p:nvPr/>
        </p:nvSpPr>
        <p:spPr bwMode="auto">
          <a:xfrm>
            <a:off x="2635365" y="1901688"/>
            <a:ext cx="9938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Times New Roman" pitchFamily="18" charset="0"/>
                <a:cs typeface="Arial" pitchFamily="34" charset="0"/>
                <a:sym typeface="Symbol"/>
              </a:rPr>
              <a:t></a:t>
            </a:r>
            <a:endParaRPr kumimoji="0" lang="en-US" sz="1400" b="1" i="1" u="none" strike="noStrike" cap="none" normalizeH="0" baseline="0" dirty="0" smtClean="0">
              <a:ln>
                <a:noFill/>
              </a:ln>
              <a:solidFill>
                <a:schemeClr val="tx1"/>
              </a:solidFill>
              <a:effectLst/>
              <a:latin typeface="Arial" pitchFamily="34" charset="0"/>
              <a:cs typeface="Arial" pitchFamily="34" charset="0"/>
            </a:endParaRPr>
          </a:p>
        </p:txBody>
      </p:sp>
      <p:cxnSp>
        <p:nvCxnSpPr>
          <p:cNvPr id="402648" name="Straight Arrow Connector 402647"/>
          <p:cNvCxnSpPr/>
          <p:nvPr/>
        </p:nvCxnSpPr>
        <p:spPr>
          <a:xfrm flipV="1">
            <a:off x="714374" y="708523"/>
            <a:ext cx="0" cy="2179636"/>
          </a:xfrm>
          <a:prstGeom prst="straightConnector1">
            <a:avLst/>
          </a:prstGeom>
          <a:ln w="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9" name="Rectangle 243"/>
          <p:cNvSpPr>
            <a:spLocks noChangeArrowheads="1"/>
          </p:cNvSpPr>
          <p:nvPr/>
        </p:nvSpPr>
        <p:spPr bwMode="auto">
          <a:xfrm>
            <a:off x="8802893" y="1654266"/>
            <a:ext cx="5770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rgbClr val="000000"/>
                </a:solidFill>
                <a:effectLst/>
                <a:latin typeface="Times New Roman" pitchFamily="18" charset="0"/>
                <a:cs typeface="Arial" pitchFamily="34" charset="0"/>
              </a:rPr>
              <a:t>t</a:t>
            </a:r>
            <a:endParaRPr kumimoji="0" lang="en-US" sz="1600" b="0" i="1" u="none" strike="noStrike" cap="none" normalizeH="0" baseline="0" dirty="0" smtClean="0">
              <a:ln>
                <a:noFill/>
              </a:ln>
              <a:solidFill>
                <a:schemeClr val="tx1"/>
              </a:solidFill>
              <a:effectLst/>
              <a:latin typeface="Arial" pitchFamily="34" charset="0"/>
              <a:cs typeface="Arial" pitchFamily="34" charset="0"/>
            </a:endParaRPr>
          </a:p>
        </p:txBody>
      </p:sp>
      <p:sp>
        <p:nvSpPr>
          <p:cNvPr id="495" name="Right Brace 494"/>
          <p:cNvSpPr/>
          <p:nvPr/>
        </p:nvSpPr>
        <p:spPr>
          <a:xfrm rot="5400000">
            <a:off x="964498" y="1709532"/>
            <a:ext cx="166502" cy="666750"/>
          </a:xfrm>
          <a:prstGeom prst="rightBrace">
            <a:avLst>
              <a:gd name="adj1" fmla="val 35833"/>
              <a:gd name="adj2" fmla="val 50000"/>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2652" name="TextBox 402651"/>
          <p:cNvSpPr txBox="1"/>
          <p:nvPr/>
        </p:nvSpPr>
        <p:spPr>
          <a:xfrm>
            <a:off x="1735496" y="2811959"/>
            <a:ext cx="2663465" cy="769441"/>
          </a:xfrm>
          <a:prstGeom prst="rect">
            <a:avLst/>
          </a:prstGeom>
          <a:solidFill>
            <a:schemeClr val="bg2"/>
          </a:solidFill>
          <a:ln w="19050">
            <a:solidFill>
              <a:schemeClr val="accent1">
                <a:shade val="95000"/>
                <a:satMod val="105000"/>
              </a:schemeClr>
            </a:solidFill>
          </a:ln>
          <a:effectLst>
            <a:outerShdw blurRad="50800" dist="38100" dir="2700000" algn="tl" rotWithShape="0">
              <a:prstClr val="black">
                <a:alpha val="40000"/>
              </a:prstClr>
            </a:outerShdw>
          </a:effectLst>
        </p:spPr>
        <p:txBody>
          <a:bodyPr wrap="square" rtlCol="0">
            <a:spAutoFit/>
          </a:bodyPr>
          <a:lstStyle/>
          <a:p>
            <a:r>
              <a:rPr lang="en-US" sz="1400" dirty="0" smtClean="0">
                <a:solidFill>
                  <a:schemeClr val="tx2"/>
                </a:solidFill>
              </a:rPr>
              <a:t>7 </a:t>
            </a:r>
            <a:r>
              <a:rPr lang="en-US" sz="1400" dirty="0" err="1" smtClean="0">
                <a:solidFill>
                  <a:schemeClr val="tx2"/>
                </a:solidFill>
              </a:rPr>
              <a:t>uglova</a:t>
            </a:r>
            <a:r>
              <a:rPr lang="en-US" sz="1400" dirty="0" smtClean="0">
                <a:solidFill>
                  <a:schemeClr val="tx2"/>
                </a:solidFill>
              </a:rPr>
              <a:t> </a:t>
            </a:r>
            <a:r>
              <a:rPr lang="en-US" sz="1400" dirty="0" err="1" smtClean="0">
                <a:solidFill>
                  <a:schemeClr val="tx2"/>
                </a:solidFill>
              </a:rPr>
              <a:t>komutacije</a:t>
            </a:r>
            <a:r>
              <a:rPr lang="en-US" sz="1400" dirty="0" smtClean="0">
                <a:solidFill>
                  <a:schemeClr val="tx2"/>
                </a:solidFill>
              </a:rPr>
              <a:t> do </a:t>
            </a:r>
            <a:r>
              <a:rPr lang="en-US" sz="1400" b="1" i="1" dirty="0" smtClean="0">
                <a:solidFill>
                  <a:schemeClr val="tx2"/>
                </a:solidFill>
                <a:sym typeface="Symbol"/>
              </a:rPr>
              <a:t></a:t>
            </a:r>
            <a:r>
              <a:rPr lang="en-US" sz="1400" dirty="0" smtClean="0">
                <a:solidFill>
                  <a:schemeClr val="tx2"/>
                </a:solidFill>
                <a:sym typeface="Symbol"/>
              </a:rPr>
              <a:t>/2,</a:t>
            </a:r>
            <a:endParaRPr lang="en-US" sz="1400" dirty="0" smtClean="0">
              <a:solidFill>
                <a:schemeClr val="tx2"/>
              </a:solidFill>
            </a:endParaRPr>
          </a:p>
          <a:p>
            <a:r>
              <a:rPr lang="en-US" sz="1400" dirty="0" err="1" smtClean="0">
                <a:solidFill>
                  <a:schemeClr val="tx2"/>
                </a:solidFill>
              </a:rPr>
              <a:t>eliminisani</a:t>
            </a:r>
            <a:r>
              <a:rPr lang="en-US" sz="1400" dirty="0" smtClean="0">
                <a:solidFill>
                  <a:schemeClr val="tx2"/>
                </a:solidFill>
              </a:rPr>
              <a:t> </a:t>
            </a:r>
            <a:r>
              <a:rPr lang="en-US" sz="1400" dirty="0" err="1" smtClean="0">
                <a:solidFill>
                  <a:schemeClr val="tx2"/>
                </a:solidFill>
              </a:rPr>
              <a:t>harmonici</a:t>
            </a:r>
            <a:r>
              <a:rPr lang="en-US" sz="1400" dirty="0">
                <a:solidFill>
                  <a:schemeClr val="tx2"/>
                </a:solidFill>
              </a:rPr>
              <a:t>:</a:t>
            </a:r>
            <a:endParaRPr lang="en-US" sz="1400" dirty="0" smtClean="0">
              <a:solidFill>
                <a:schemeClr val="tx2"/>
              </a:solidFill>
            </a:endParaRPr>
          </a:p>
          <a:p>
            <a:r>
              <a:rPr lang="en-US" sz="1400" dirty="0" smtClean="0">
                <a:solidFill>
                  <a:schemeClr val="tx2"/>
                </a:solidFill>
              </a:rPr>
              <a:t>5, 7, 11, 13, 17. i 19. </a:t>
            </a:r>
            <a:r>
              <a:rPr lang="sr-Latn-CS" sz="1400" dirty="0" smtClean="0">
                <a:solidFill>
                  <a:schemeClr val="tx2"/>
                </a:solidFill>
              </a:rPr>
              <a:t> </a:t>
            </a:r>
            <a:r>
              <a:rPr lang="en-US" sz="1600" b="1" i="1" dirty="0" smtClean="0">
                <a:solidFill>
                  <a:srgbClr val="C00000"/>
                </a:solidFill>
                <a:latin typeface="Times New Roman" pitchFamily="18" charset="0"/>
                <a:cs typeface="Times New Roman" pitchFamily="18" charset="0"/>
              </a:rPr>
              <a:t>m</a:t>
            </a:r>
            <a:r>
              <a:rPr lang="en-US" sz="1600" b="1" i="1" baseline="-25000" dirty="0" smtClean="0">
                <a:solidFill>
                  <a:srgbClr val="C00000"/>
                </a:solidFill>
                <a:latin typeface="Times New Roman" pitchFamily="18" charset="0"/>
                <a:cs typeface="Times New Roman" pitchFamily="18" charset="0"/>
              </a:rPr>
              <a:t>a</a:t>
            </a:r>
            <a:r>
              <a:rPr lang="en-US" sz="1400" dirty="0" smtClean="0">
                <a:solidFill>
                  <a:srgbClr val="C00000"/>
                </a:solidFill>
                <a:latin typeface="Times New Roman" pitchFamily="18" charset="0"/>
                <a:cs typeface="Times New Roman" pitchFamily="18" charset="0"/>
              </a:rPr>
              <a:t> </a:t>
            </a:r>
            <a:r>
              <a:rPr lang="en-US" sz="1400" b="1" dirty="0" smtClean="0">
                <a:solidFill>
                  <a:srgbClr val="C00000"/>
                </a:solidFill>
                <a:latin typeface="Times New Roman" pitchFamily="18" charset="0"/>
                <a:cs typeface="Times New Roman" pitchFamily="18" charset="0"/>
              </a:rPr>
              <a:t>=</a:t>
            </a:r>
            <a:r>
              <a:rPr lang="en-US" sz="1400" dirty="0" smtClean="0">
                <a:solidFill>
                  <a:srgbClr val="C00000"/>
                </a:solidFill>
              </a:rPr>
              <a:t> 0,8</a:t>
            </a:r>
            <a:endParaRPr lang="en-US" sz="1400" dirty="0">
              <a:solidFill>
                <a:srgbClr val="C00000"/>
              </a:solidFill>
            </a:endParaRPr>
          </a:p>
        </p:txBody>
      </p:sp>
      <p:sp>
        <p:nvSpPr>
          <p:cNvPr id="497" name="Line 27"/>
          <p:cNvSpPr>
            <a:spLocks noChangeShapeType="1"/>
          </p:cNvSpPr>
          <p:nvPr/>
        </p:nvSpPr>
        <p:spPr bwMode="auto">
          <a:xfrm flipV="1">
            <a:off x="1726613" y="1819059"/>
            <a:ext cx="0" cy="131763"/>
          </a:xfrm>
          <a:prstGeom prst="line">
            <a:avLst/>
          </a:prstGeom>
          <a:noFill/>
          <a:ln w="5" cap="rnd">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8" name="Rectangle 243"/>
          <p:cNvSpPr>
            <a:spLocks noChangeArrowheads="1"/>
          </p:cNvSpPr>
          <p:nvPr/>
        </p:nvSpPr>
        <p:spPr bwMode="auto">
          <a:xfrm>
            <a:off x="1634654" y="1881924"/>
            <a:ext cx="26449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Times New Roman" pitchFamily="18" charset="0"/>
                <a:cs typeface="Arial" pitchFamily="34" charset="0"/>
                <a:sym typeface="Symbol"/>
              </a:rPr>
              <a:t></a:t>
            </a:r>
            <a:r>
              <a:rPr kumimoji="0" lang="en-US" sz="800" u="none" strike="noStrike" cap="none" normalizeH="0" baseline="-25000" dirty="0" smtClean="0">
                <a:ln>
                  <a:noFill/>
                </a:ln>
                <a:solidFill>
                  <a:srgbClr val="000000"/>
                </a:solidFill>
                <a:effectLst/>
                <a:latin typeface="Times New Roman" pitchFamily="18" charset="0"/>
                <a:cs typeface="Arial" pitchFamily="34" charset="0"/>
                <a:sym typeface="Symbol"/>
              </a:rPr>
              <a:t> </a:t>
            </a:r>
            <a:r>
              <a:rPr kumimoji="0" lang="en-US" sz="1400" b="1" u="none" strike="noStrike" cap="none" normalizeH="0" baseline="0" dirty="0" smtClean="0">
                <a:ln>
                  <a:noFill/>
                </a:ln>
                <a:solidFill>
                  <a:srgbClr val="000000"/>
                </a:solidFill>
                <a:effectLst/>
                <a:latin typeface="Times New Roman" pitchFamily="18" charset="0"/>
                <a:cs typeface="Arial" pitchFamily="34" charset="0"/>
                <a:sym typeface="Symbol"/>
              </a:rPr>
              <a:t>/</a:t>
            </a:r>
            <a:r>
              <a:rPr kumimoji="0" lang="en-US" sz="1400" b="0" u="none" strike="noStrike" cap="none" normalizeH="0" baseline="0" dirty="0" smtClean="0">
                <a:ln>
                  <a:noFill/>
                </a:ln>
                <a:solidFill>
                  <a:srgbClr val="000000"/>
                </a:solidFill>
                <a:effectLst/>
                <a:latin typeface="Times New Roman" pitchFamily="18" charset="0"/>
                <a:cs typeface="Arial" pitchFamily="34" charset="0"/>
                <a:sym typeface="Symbol"/>
              </a:rPr>
              <a:t>2</a:t>
            </a:r>
            <a:endParaRPr kumimoji="0" lang="en-US" sz="1400" b="0" u="none" strike="noStrike" cap="none" normalizeH="0" baseline="0" dirty="0" smtClean="0">
              <a:ln>
                <a:noFill/>
              </a:ln>
              <a:solidFill>
                <a:schemeClr val="tx1"/>
              </a:solidFill>
              <a:effectLst/>
              <a:latin typeface="Arial" pitchFamily="34" charset="0"/>
              <a:cs typeface="Arial" pitchFamily="34" charset="0"/>
            </a:endParaRPr>
          </a:p>
        </p:txBody>
      </p:sp>
      <p:cxnSp>
        <p:nvCxnSpPr>
          <p:cNvPr id="402654" name="Straight Connector 402653"/>
          <p:cNvCxnSpPr>
            <a:stCxn id="495" idx="1"/>
            <a:endCxn id="402652" idx="1"/>
          </p:cNvCxnSpPr>
          <p:nvPr/>
        </p:nvCxnSpPr>
        <p:spPr>
          <a:xfrm>
            <a:off x="1047749" y="2126158"/>
            <a:ext cx="687747" cy="1070522"/>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97"/>
          <p:cNvGrpSpPr/>
          <p:nvPr/>
        </p:nvGrpSpPr>
        <p:grpSpPr>
          <a:xfrm>
            <a:off x="4409244" y="4500561"/>
            <a:ext cx="4159887" cy="1587785"/>
            <a:chOff x="4560454" y="4419600"/>
            <a:chExt cx="4159887" cy="1587785"/>
          </a:xfrm>
        </p:grpSpPr>
        <p:cxnSp>
          <p:nvCxnSpPr>
            <p:cNvPr id="402651" name="Straight Connector 402650"/>
            <p:cNvCxnSpPr/>
            <p:nvPr/>
          </p:nvCxnSpPr>
          <p:spPr>
            <a:xfrm flipV="1">
              <a:off x="4560454" y="4419600"/>
              <a:ext cx="0" cy="1587502"/>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p:cNvCxnSpPr/>
            <p:nvPr/>
          </p:nvCxnSpPr>
          <p:spPr>
            <a:xfrm flipV="1">
              <a:off x="4879542" y="4996092"/>
              <a:ext cx="0" cy="1005455"/>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p:cNvCxnSpPr/>
            <p:nvPr/>
          </p:nvCxnSpPr>
          <p:spPr>
            <a:xfrm flipV="1">
              <a:off x="5522479" y="5638800"/>
              <a:ext cx="0" cy="368302"/>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p:cNvCxnSpPr/>
            <p:nvPr/>
          </p:nvCxnSpPr>
          <p:spPr>
            <a:xfrm flipV="1">
              <a:off x="5841567" y="5410200"/>
              <a:ext cx="0" cy="591348"/>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p:cNvCxnSpPr/>
            <p:nvPr/>
          </p:nvCxnSpPr>
          <p:spPr>
            <a:xfrm flipV="1">
              <a:off x="6481966" y="5498818"/>
              <a:ext cx="0" cy="508283"/>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p:cNvCxnSpPr/>
            <p:nvPr/>
          </p:nvCxnSpPr>
          <p:spPr>
            <a:xfrm flipV="1">
              <a:off x="7767204" y="5181600"/>
              <a:ext cx="0" cy="819948"/>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p:cNvCxnSpPr/>
            <p:nvPr/>
          </p:nvCxnSpPr>
          <p:spPr>
            <a:xfrm flipV="1">
              <a:off x="8401253" y="5562600"/>
              <a:ext cx="0" cy="444503"/>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flipV="1">
              <a:off x="8720341" y="5638800"/>
              <a:ext cx="0" cy="362747"/>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rot="5400000" flipH="1" flipV="1">
              <a:off x="6611331" y="5796569"/>
              <a:ext cx="413034" cy="8597"/>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5400000" flipH="1" flipV="1">
              <a:off x="7372208" y="5924692"/>
              <a:ext cx="152684" cy="1588"/>
            </a:xfrm>
            <a:prstGeom prst="line">
              <a:avLst/>
            </a:prstGeom>
            <a:ln w="50800" cap="flat">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0" name="TextBox 199"/>
          <p:cNvSpPr txBox="1"/>
          <p:nvPr/>
        </p:nvSpPr>
        <p:spPr>
          <a:xfrm>
            <a:off x="5792390" y="3357561"/>
            <a:ext cx="2663465" cy="523220"/>
          </a:xfrm>
          <a:prstGeom prst="rect">
            <a:avLst/>
          </a:prstGeom>
          <a:solidFill>
            <a:schemeClr val="bg2"/>
          </a:solidFill>
          <a:ln w="19050">
            <a:solidFill>
              <a:schemeClr val="accent1">
                <a:shade val="95000"/>
                <a:satMod val="105000"/>
              </a:schemeClr>
            </a:solidFill>
          </a:ln>
          <a:effectLst>
            <a:outerShdw blurRad="50800" dist="38100" dir="2700000" algn="tl" rotWithShape="0">
              <a:prstClr val="black">
                <a:alpha val="40000"/>
              </a:prstClr>
            </a:outerShdw>
          </a:effectLst>
        </p:spPr>
        <p:txBody>
          <a:bodyPr wrap="square" rtlCol="0">
            <a:spAutoFit/>
          </a:bodyPr>
          <a:lstStyle/>
          <a:p>
            <a:r>
              <a:rPr lang="en-US" sz="1400" dirty="0" err="1" smtClean="0">
                <a:solidFill>
                  <a:schemeClr val="tx2"/>
                </a:solidFill>
              </a:rPr>
              <a:t>Harmonici</a:t>
            </a:r>
            <a:r>
              <a:rPr lang="sr-Latn-CS" sz="1400" dirty="0" smtClean="0">
                <a:solidFill>
                  <a:schemeClr val="tx2"/>
                </a:solidFill>
              </a:rPr>
              <a:t> reda </a:t>
            </a:r>
            <a:r>
              <a:rPr lang="sr-Latn-CS" sz="1400" b="1" dirty="0" smtClean="0">
                <a:solidFill>
                  <a:schemeClr val="tx2"/>
                </a:solidFill>
              </a:rPr>
              <a:t>6k-1</a:t>
            </a:r>
            <a:r>
              <a:rPr lang="sr-Latn-CS" sz="1400" dirty="0" smtClean="0">
                <a:solidFill>
                  <a:schemeClr val="tx2"/>
                </a:solidFill>
              </a:rPr>
              <a:t> i </a:t>
            </a:r>
            <a:r>
              <a:rPr lang="sr-Latn-CS" sz="1400" b="1" dirty="0" smtClean="0">
                <a:solidFill>
                  <a:schemeClr val="tx2"/>
                </a:solidFill>
              </a:rPr>
              <a:t>6k+1</a:t>
            </a:r>
            <a:endParaRPr lang="en-US" sz="1400" b="1" dirty="0" smtClean="0">
              <a:solidFill>
                <a:schemeClr val="tx2"/>
              </a:solidFill>
            </a:endParaRPr>
          </a:p>
          <a:p>
            <a:r>
              <a:rPr lang="sr-Latn-CS" sz="1400" dirty="0" smtClean="0">
                <a:solidFill>
                  <a:schemeClr val="tx2"/>
                </a:solidFill>
              </a:rPr>
              <a:t>za k = 1,2,3,4,...</a:t>
            </a:r>
            <a:endParaRPr lang="en-US" sz="1400" dirty="0">
              <a:solidFill>
                <a:srgbClr val="C00000"/>
              </a:solidFill>
            </a:endParaRPr>
          </a:p>
        </p:txBody>
      </p:sp>
      <p:cxnSp>
        <p:nvCxnSpPr>
          <p:cNvPr id="202" name="Straight Arrow Connector 201"/>
          <p:cNvCxnSpPr>
            <a:stCxn id="200" idx="1"/>
          </p:cNvCxnSpPr>
          <p:nvPr/>
        </p:nvCxnSpPr>
        <p:spPr>
          <a:xfrm rot="10800000" flipV="1">
            <a:off x="4496990" y="3619170"/>
            <a:ext cx="1295400" cy="8813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a:stCxn id="200" idx="1"/>
          </p:cNvCxnSpPr>
          <p:nvPr/>
        </p:nvCxnSpPr>
        <p:spPr>
          <a:xfrm rot="10800000" flipV="1">
            <a:off x="4725590" y="3619170"/>
            <a:ext cx="1066800" cy="13348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6" name="Title 1"/>
          <p:cNvSpPr>
            <a:spLocks noGrp="1"/>
          </p:cNvSpPr>
          <p:nvPr>
            <p:ph type="title"/>
          </p:nvPr>
        </p:nvSpPr>
        <p:spPr>
          <a:xfrm>
            <a:off x="457200" y="-152400"/>
            <a:ext cx="8229600" cy="1143000"/>
          </a:xfrm>
        </p:spPr>
        <p:txBody>
          <a:bodyPr/>
          <a:lstStyle/>
          <a:p>
            <a:r>
              <a:rPr lang="sr-Latn-CS" dirty="0" smtClean="0">
                <a:solidFill>
                  <a:srgbClr val="356897"/>
                </a:solidFill>
              </a:rPr>
              <a:t>Potiskivanje harmonika</a:t>
            </a:r>
            <a:endParaRPr lang="en-US" dirty="0">
              <a:solidFill>
                <a:srgbClr val="356897"/>
              </a:solidFill>
            </a:endParaRPr>
          </a:p>
        </p:txBody>
      </p:sp>
    </p:spTree>
    <p:extLst>
      <p:ext uri="{BB962C8B-B14F-4D97-AF65-F5344CB8AC3E}">
        <p14:creationId xmlns="" xmlns:p14="http://schemas.microsoft.com/office/powerpoint/2010/main" val="380591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26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26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 grpId="0" animBg="1"/>
      <p:bldP spid="402652" grpId="0" animBg="1"/>
      <p:bldP spid="20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62</a:t>
            </a:fld>
            <a:endParaRPr lang="en-US"/>
          </a:p>
        </p:txBody>
      </p:sp>
      <p:sp>
        <p:nvSpPr>
          <p:cNvPr id="5" name="Rectangle 4"/>
          <p:cNvSpPr>
            <a:spLocks noGrp="1" noChangeArrowheads="1"/>
          </p:cNvSpPr>
          <p:nvPr>
            <p:ph type="title"/>
          </p:nvPr>
        </p:nvSpPr>
        <p:spPr>
          <a:xfrm>
            <a:off x="685800" y="2590800"/>
            <a:ext cx="7772400" cy="1143000"/>
          </a:xfrm>
          <a:noFill/>
        </p:spPr>
        <p:txBody>
          <a:bodyPr/>
          <a:lstStyle/>
          <a:p>
            <a:r>
              <a:rPr lang="sr-Latn-CS" b="1" dirty="0" smtClean="0"/>
              <a:t>Prostorno-vektroska PWM</a:t>
            </a:r>
            <a:endParaRPr lang="en-US" b="1" dirty="0" smtClean="0"/>
          </a:p>
        </p:txBody>
      </p:sp>
    </p:spTree>
    <p:extLst>
      <p:ext uri="{BB962C8B-B14F-4D97-AF65-F5344CB8AC3E}">
        <p14:creationId xmlns="" xmlns:p14="http://schemas.microsoft.com/office/powerpoint/2010/main" val="15984773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63</a:t>
            </a:fld>
            <a:endParaRPr lang="en-US" dirty="0"/>
          </a:p>
        </p:txBody>
      </p:sp>
      <p:pic>
        <p:nvPicPr>
          <p:cNvPr id="484358" name="Picture 6"/>
          <p:cNvPicPr>
            <a:picLocks noChangeAspect="1" noChangeArrowheads="1"/>
          </p:cNvPicPr>
          <p:nvPr/>
        </p:nvPicPr>
        <p:blipFill>
          <a:blip r:embed="rId3" cstate="print"/>
          <a:srcRect/>
          <a:stretch>
            <a:fillRect/>
          </a:stretch>
        </p:blipFill>
        <p:spPr bwMode="auto">
          <a:xfrm>
            <a:off x="609600" y="2001976"/>
            <a:ext cx="1866900" cy="1123950"/>
          </a:xfrm>
          <a:prstGeom prst="rect">
            <a:avLst/>
          </a:prstGeom>
          <a:noFill/>
          <a:ln w="9525">
            <a:noFill/>
            <a:miter lim="800000"/>
            <a:headEnd/>
            <a:tailEnd/>
          </a:ln>
          <a:effectLst/>
        </p:spPr>
      </p:pic>
      <p:grpSp>
        <p:nvGrpSpPr>
          <p:cNvPr id="18" name="Group 17"/>
          <p:cNvGrpSpPr/>
          <p:nvPr/>
        </p:nvGrpSpPr>
        <p:grpSpPr>
          <a:xfrm>
            <a:off x="419104" y="2070556"/>
            <a:ext cx="2037682" cy="1206044"/>
            <a:chOff x="1028696" y="1981200"/>
            <a:chExt cx="2037682" cy="1206044"/>
          </a:xfrm>
        </p:grpSpPr>
        <p:sp>
          <p:nvSpPr>
            <p:cNvPr id="13" name="TextBox 12"/>
            <p:cNvSpPr txBox="1"/>
            <p:nvPr/>
          </p:nvSpPr>
          <p:spPr>
            <a:xfrm>
              <a:off x="2133600" y="2971800"/>
              <a:ext cx="109004" cy="215444"/>
            </a:xfrm>
            <a:prstGeom prst="rect">
              <a:avLst/>
            </a:prstGeom>
            <a:noFill/>
          </p:spPr>
          <p:txBody>
            <a:bodyPr wrap="none" lIns="0" tIns="0" rIns="0" bIns="0" rtlCol="0">
              <a:spAutoFit/>
            </a:bodyPr>
            <a:lstStyle/>
            <a:p>
              <a:r>
                <a:rPr lang="sr-Latn-CS" sz="1400" b="1" dirty="0" smtClean="0">
                  <a:latin typeface="+mn-lt"/>
                </a:rPr>
                <a:t>A</a:t>
              </a:r>
              <a:endParaRPr lang="en-US" sz="1400" b="1" dirty="0">
                <a:latin typeface="+mn-lt"/>
              </a:endParaRPr>
            </a:p>
          </p:txBody>
        </p:sp>
        <p:sp>
          <p:nvSpPr>
            <p:cNvPr id="14" name="TextBox 13"/>
            <p:cNvSpPr txBox="1"/>
            <p:nvPr/>
          </p:nvSpPr>
          <p:spPr>
            <a:xfrm>
              <a:off x="2566010" y="2971800"/>
              <a:ext cx="100990" cy="215444"/>
            </a:xfrm>
            <a:prstGeom prst="rect">
              <a:avLst/>
            </a:prstGeom>
            <a:noFill/>
          </p:spPr>
          <p:txBody>
            <a:bodyPr wrap="none" lIns="0" tIns="0" rIns="0" bIns="0" rtlCol="0">
              <a:spAutoFit/>
            </a:bodyPr>
            <a:lstStyle/>
            <a:p>
              <a:r>
                <a:rPr lang="sr-Latn-CS" sz="1400" b="1" dirty="0" smtClean="0">
                  <a:latin typeface="+mn-lt"/>
                </a:rPr>
                <a:t>B</a:t>
              </a:r>
              <a:endParaRPr lang="en-US" sz="1400" b="1" dirty="0">
                <a:latin typeface="+mn-lt"/>
              </a:endParaRPr>
            </a:p>
          </p:txBody>
        </p:sp>
        <p:sp>
          <p:nvSpPr>
            <p:cNvPr id="15" name="TextBox 14"/>
            <p:cNvSpPr txBox="1"/>
            <p:nvPr/>
          </p:nvSpPr>
          <p:spPr>
            <a:xfrm>
              <a:off x="2971800" y="2971800"/>
              <a:ext cx="94578" cy="215444"/>
            </a:xfrm>
            <a:prstGeom prst="rect">
              <a:avLst/>
            </a:prstGeom>
            <a:noFill/>
          </p:spPr>
          <p:txBody>
            <a:bodyPr wrap="none" lIns="0" tIns="0" rIns="0" bIns="0" rtlCol="0">
              <a:spAutoFit/>
            </a:bodyPr>
            <a:lstStyle/>
            <a:p>
              <a:r>
                <a:rPr lang="sr-Latn-CS" sz="1400" b="1" dirty="0" smtClean="0">
                  <a:latin typeface="+mn-lt"/>
                </a:rPr>
                <a:t>C</a:t>
              </a:r>
              <a:endParaRPr lang="en-US" sz="1400" b="1" dirty="0">
                <a:latin typeface="+mn-lt"/>
              </a:endParaRPr>
            </a:p>
          </p:txBody>
        </p:sp>
        <p:sp>
          <p:nvSpPr>
            <p:cNvPr id="16" name="TextBox 15"/>
            <p:cNvSpPr txBox="1"/>
            <p:nvPr/>
          </p:nvSpPr>
          <p:spPr>
            <a:xfrm>
              <a:off x="1219200" y="1981200"/>
              <a:ext cx="275717" cy="184666"/>
            </a:xfrm>
            <a:prstGeom prst="rect">
              <a:avLst/>
            </a:prstGeom>
            <a:noFill/>
          </p:spPr>
          <p:txBody>
            <a:bodyPr wrap="none" lIns="0" tIns="0" rIns="0" bIns="0" rtlCol="0">
              <a:spAutoFit/>
            </a:bodyPr>
            <a:lstStyle/>
            <a:p>
              <a:r>
                <a:rPr lang="sr-Latn-CS" sz="1200" b="1" dirty="0" smtClean="0">
                  <a:latin typeface="+mn-lt"/>
                </a:rPr>
                <a:t>+U</a:t>
              </a:r>
              <a:r>
                <a:rPr lang="sr-Latn-CS" sz="1200" b="1" baseline="-25000" dirty="0" smtClean="0">
                  <a:latin typeface="+mn-lt"/>
                </a:rPr>
                <a:t>dc</a:t>
              </a:r>
              <a:endParaRPr lang="en-US" sz="1200" b="1" baseline="-25000" dirty="0">
                <a:latin typeface="+mn-lt"/>
              </a:endParaRPr>
            </a:p>
          </p:txBody>
        </p:sp>
        <p:sp>
          <p:nvSpPr>
            <p:cNvPr id="17" name="TextBox 16"/>
            <p:cNvSpPr txBox="1"/>
            <p:nvPr/>
          </p:nvSpPr>
          <p:spPr>
            <a:xfrm>
              <a:off x="1219200" y="2590800"/>
              <a:ext cx="78548" cy="184666"/>
            </a:xfrm>
            <a:prstGeom prst="rect">
              <a:avLst/>
            </a:prstGeom>
            <a:noFill/>
          </p:spPr>
          <p:txBody>
            <a:bodyPr wrap="none" lIns="0" tIns="0" rIns="0" bIns="0" rtlCol="0">
              <a:spAutoFit/>
            </a:bodyPr>
            <a:lstStyle/>
            <a:p>
              <a:r>
                <a:rPr lang="sr-Latn-CS" sz="1200" b="1" dirty="0" smtClean="0">
                  <a:latin typeface="+mn-lt"/>
                </a:rPr>
                <a:t>0</a:t>
              </a:r>
              <a:endParaRPr lang="en-US" sz="1200" b="1" baseline="-25000" dirty="0">
                <a:latin typeface="+mn-lt"/>
              </a:endParaRPr>
            </a:p>
          </p:txBody>
        </p:sp>
        <p:sp>
          <p:nvSpPr>
            <p:cNvPr id="19" name="TextBox 18"/>
            <p:cNvSpPr txBox="1"/>
            <p:nvPr/>
          </p:nvSpPr>
          <p:spPr>
            <a:xfrm>
              <a:off x="1028696" y="2252667"/>
              <a:ext cx="674865" cy="215444"/>
            </a:xfrm>
            <a:prstGeom prst="rect">
              <a:avLst/>
            </a:prstGeom>
            <a:noFill/>
          </p:spPr>
          <p:txBody>
            <a:bodyPr wrap="none" lIns="0" tIns="0" rIns="0" bIns="0" rtlCol="0">
              <a:spAutoFit/>
            </a:bodyPr>
            <a:lstStyle/>
            <a:p>
              <a:r>
                <a:rPr lang="sr-Latn-CS" sz="1400" b="1" dirty="0" smtClean="0">
                  <a:solidFill>
                    <a:srgbClr val="C00000"/>
                  </a:solidFill>
                  <a:latin typeface="+mn-lt"/>
                </a:rPr>
                <a:t>V</a:t>
              </a:r>
              <a:r>
                <a:rPr lang="sr-Latn-CS" sz="1400" b="1" baseline="-25000" dirty="0" smtClean="0">
                  <a:solidFill>
                    <a:srgbClr val="C00000"/>
                  </a:solidFill>
                  <a:latin typeface="+mn-lt"/>
                </a:rPr>
                <a:t>1</a:t>
              </a:r>
              <a:r>
                <a:rPr lang="en-US" sz="1200" b="1" baseline="-25000" dirty="0" smtClean="0">
                  <a:solidFill>
                    <a:srgbClr val="C00000"/>
                  </a:solidFill>
                  <a:latin typeface="+mn-lt"/>
                </a:rPr>
                <a:t>  </a:t>
              </a:r>
              <a:r>
                <a:rPr lang="en-US" sz="1400" dirty="0" smtClean="0">
                  <a:solidFill>
                    <a:srgbClr val="C00000"/>
                  </a:solidFill>
                  <a:latin typeface="+mn-lt"/>
                </a:rPr>
                <a:t>[1 0 0]</a:t>
              </a:r>
              <a:endParaRPr lang="en-US" sz="1400" dirty="0">
                <a:solidFill>
                  <a:srgbClr val="C00000"/>
                </a:solidFill>
                <a:latin typeface="+mn-lt"/>
              </a:endParaRPr>
            </a:p>
          </p:txBody>
        </p:sp>
      </p:grpSp>
      <p:grpSp>
        <p:nvGrpSpPr>
          <p:cNvPr id="32" name="Group 31"/>
          <p:cNvGrpSpPr/>
          <p:nvPr/>
        </p:nvGrpSpPr>
        <p:grpSpPr>
          <a:xfrm>
            <a:off x="3048000" y="2011680"/>
            <a:ext cx="2105025" cy="1143000"/>
            <a:chOff x="3048000" y="2011680"/>
            <a:chExt cx="2105025" cy="1143000"/>
          </a:xfrm>
        </p:grpSpPr>
        <p:pic>
          <p:nvPicPr>
            <p:cNvPr id="484359" name="Picture 7"/>
            <p:cNvPicPr>
              <a:picLocks noChangeAspect="1" noChangeArrowheads="1"/>
            </p:cNvPicPr>
            <p:nvPr/>
          </p:nvPicPr>
          <p:blipFill>
            <a:blip r:embed="rId4" cstate="print"/>
            <a:srcRect/>
            <a:stretch>
              <a:fillRect/>
            </a:stretch>
          </p:blipFill>
          <p:spPr bwMode="auto">
            <a:xfrm>
              <a:off x="3276600" y="2011680"/>
              <a:ext cx="1876425" cy="1143000"/>
            </a:xfrm>
            <a:prstGeom prst="rect">
              <a:avLst/>
            </a:prstGeom>
            <a:noFill/>
            <a:ln w="9525">
              <a:noFill/>
              <a:miter lim="800000"/>
              <a:headEnd/>
              <a:tailEnd/>
            </a:ln>
            <a:effectLst/>
          </p:spPr>
        </p:pic>
        <p:sp>
          <p:nvSpPr>
            <p:cNvPr id="20" name="TextBox 19"/>
            <p:cNvSpPr txBox="1"/>
            <p:nvPr/>
          </p:nvSpPr>
          <p:spPr>
            <a:xfrm>
              <a:off x="3048000" y="2324100"/>
              <a:ext cx="679673" cy="215444"/>
            </a:xfrm>
            <a:prstGeom prst="rect">
              <a:avLst/>
            </a:prstGeom>
            <a:noFill/>
          </p:spPr>
          <p:txBody>
            <a:bodyPr wrap="none" lIns="0" tIns="0" rIns="0" bIns="0" rtlCol="0">
              <a:spAutoFit/>
            </a:bodyPr>
            <a:lstStyle/>
            <a:p>
              <a:r>
                <a:rPr lang="sr-Latn-CS" sz="1400" b="1" dirty="0" smtClean="0">
                  <a:solidFill>
                    <a:srgbClr val="C00000"/>
                  </a:solidFill>
                  <a:latin typeface="+mn-lt"/>
                </a:rPr>
                <a:t>V</a:t>
              </a:r>
              <a:r>
                <a:rPr lang="en-US" sz="1400" b="1" baseline="-25000" dirty="0" smtClean="0">
                  <a:solidFill>
                    <a:srgbClr val="C00000"/>
                  </a:solidFill>
                  <a:latin typeface="+mn-lt"/>
                </a:rPr>
                <a:t>2 </a:t>
              </a:r>
              <a:r>
                <a:rPr lang="en-US" sz="1200" b="1" baseline="-25000" dirty="0" smtClean="0">
                  <a:solidFill>
                    <a:srgbClr val="C00000"/>
                  </a:solidFill>
                  <a:latin typeface="+mn-lt"/>
                </a:rPr>
                <a:t> </a:t>
              </a:r>
              <a:r>
                <a:rPr lang="en-US" sz="1400" dirty="0" smtClean="0">
                  <a:solidFill>
                    <a:srgbClr val="C00000"/>
                  </a:solidFill>
                  <a:latin typeface="+mn-lt"/>
                </a:rPr>
                <a:t>[1 1 0]</a:t>
              </a:r>
              <a:endParaRPr lang="en-US" sz="1400" dirty="0">
                <a:solidFill>
                  <a:srgbClr val="C00000"/>
                </a:solidFill>
                <a:latin typeface="+mn-lt"/>
              </a:endParaRPr>
            </a:p>
          </p:txBody>
        </p:sp>
      </p:grpSp>
      <p:grpSp>
        <p:nvGrpSpPr>
          <p:cNvPr id="33" name="Group 32"/>
          <p:cNvGrpSpPr/>
          <p:nvPr/>
        </p:nvGrpSpPr>
        <p:grpSpPr>
          <a:xfrm>
            <a:off x="304800" y="3825240"/>
            <a:ext cx="4876800" cy="2735580"/>
            <a:chOff x="304800" y="3825240"/>
            <a:chExt cx="4876800" cy="2735580"/>
          </a:xfrm>
        </p:grpSpPr>
        <p:pic>
          <p:nvPicPr>
            <p:cNvPr id="484355" name="Picture 3"/>
            <p:cNvPicPr>
              <a:picLocks noChangeAspect="1" noChangeArrowheads="1"/>
            </p:cNvPicPr>
            <p:nvPr/>
          </p:nvPicPr>
          <p:blipFill>
            <a:blip r:embed="rId5" cstate="print"/>
            <a:srcRect/>
            <a:stretch>
              <a:fillRect/>
            </a:stretch>
          </p:blipFill>
          <p:spPr bwMode="auto">
            <a:xfrm>
              <a:off x="3276600" y="3825240"/>
              <a:ext cx="1885950" cy="1143000"/>
            </a:xfrm>
            <a:prstGeom prst="rect">
              <a:avLst/>
            </a:prstGeom>
            <a:noFill/>
            <a:ln w="9525">
              <a:noFill/>
              <a:miter lim="800000"/>
              <a:headEnd/>
              <a:tailEnd/>
            </a:ln>
            <a:effectLst/>
          </p:spPr>
        </p:pic>
        <p:pic>
          <p:nvPicPr>
            <p:cNvPr id="484356" name="Picture 4"/>
            <p:cNvPicPr>
              <a:picLocks noChangeAspect="1" noChangeArrowheads="1"/>
            </p:cNvPicPr>
            <p:nvPr/>
          </p:nvPicPr>
          <p:blipFill>
            <a:blip r:embed="rId6" cstate="print"/>
            <a:srcRect/>
            <a:stretch>
              <a:fillRect/>
            </a:stretch>
          </p:blipFill>
          <p:spPr bwMode="auto">
            <a:xfrm>
              <a:off x="609600" y="5400675"/>
              <a:ext cx="1876425" cy="1152525"/>
            </a:xfrm>
            <a:prstGeom prst="rect">
              <a:avLst/>
            </a:prstGeom>
            <a:noFill/>
            <a:ln w="9525">
              <a:noFill/>
              <a:miter lim="800000"/>
              <a:headEnd/>
              <a:tailEnd/>
            </a:ln>
            <a:effectLst/>
          </p:spPr>
        </p:pic>
        <p:pic>
          <p:nvPicPr>
            <p:cNvPr id="484357" name="Picture 5"/>
            <p:cNvPicPr>
              <a:picLocks noChangeAspect="1" noChangeArrowheads="1"/>
            </p:cNvPicPr>
            <p:nvPr/>
          </p:nvPicPr>
          <p:blipFill>
            <a:blip r:embed="rId7" cstate="print"/>
            <a:srcRect/>
            <a:stretch>
              <a:fillRect/>
            </a:stretch>
          </p:blipFill>
          <p:spPr bwMode="auto">
            <a:xfrm>
              <a:off x="3276600" y="5389245"/>
              <a:ext cx="1905000" cy="1171575"/>
            </a:xfrm>
            <a:prstGeom prst="rect">
              <a:avLst/>
            </a:prstGeom>
            <a:noFill/>
            <a:ln w="9525">
              <a:noFill/>
              <a:miter lim="800000"/>
              <a:headEnd/>
              <a:tailEnd/>
            </a:ln>
            <a:effectLst/>
          </p:spPr>
        </p:pic>
        <p:pic>
          <p:nvPicPr>
            <p:cNvPr id="484360" name="Picture 8"/>
            <p:cNvPicPr>
              <a:picLocks noChangeAspect="1" noChangeArrowheads="1"/>
            </p:cNvPicPr>
            <p:nvPr/>
          </p:nvPicPr>
          <p:blipFill>
            <a:blip r:embed="rId8" cstate="print"/>
            <a:srcRect/>
            <a:stretch>
              <a:fillRect/>
            </a:stretch>
          </p:blipFill>
          <p:spPr bwMode="auto">
            <a:xfrm>
              <a:off x="609600" y="3848100"/>
              <a:ext cx="1857375" cy="1133475"/>
            </a:xfrm>
            <a:prstGeom prst="rect">
              <a:avLst/>
            </a:prstGeom>
            <a:noFill/>
            <a:ln w="9525">
              <a:noFill/>
              <a:miter lim="800000"/>
              <a:headEnd/>
              <a:tailEnd/>
            </a:ln>
            <a:effectLst/>
          </p:spPr>
        </p:pic>
        <p:sp>
          <p:nvSpPr>
            <p:cNvPr id="21" name="TextBox 20"/>
            <p:cNvSpPr txBox="1"/>
            <p:nvPr/>
          </p:nvSpPr>
          <p:spPr>
            <a:xfrm>
              <a:off x="304800" y="4191000"/>
              <a:ext cx="674865" cy="215444"/>
            </a:xfrm>
            <a:prstGeom prst="rect">
              <a:avLst/>
            </a:prstGeom>
            <a:noFill/>
          </p:spPr>
          <p:txBody>
            <a:bodyPr wrap="none" lIns="0" tIns="0" rIns="0" bIns="0" rtlCol="0">
              <a:spAutoFit/>
            </a:bodyPr>
            <a:lstStyle/>
            <a:p>
              <a:r>
                <a:rPr lang="sr-Latn-CS" sz="1400" b="1" dirty="0" smtClean="0">
                  <a:solidFill>
                    <a:srgbClr val="C00000"/>
                  </a:solidFill>
                  <a:latin typeface="+mn-lt"/>
                </a:rPr>
                <a:t>V</a:t>
              </a:r>
              <a:r>
                <a:rPr lang="en-US" sz="1400" b="1" baseline="-25000" dirty="0" smtClean="0">
                  <a:solidFill>
                    <a:srgbClr val="C00000"/>
                  </a:solidFill>
                  <a:latin typeface="+mn-lt"/>
                </a:rPr>
                <a:t>3</a:t>
              </a:r>
              <a:r>
                <a:rPr lang="en-US" sz="1200" b="1" baseline="-25000" dirty="0" smtClean="0">
                  <a:solidFill>
                    <a:srgbClr val="C00000"/>
                  </a:solidFill>
                  <a:latin typeface="+mn-lt"/>
                </a:rPr>
                <a:t>  </a:t>
              </a:r>
              <a:r>
                <a:rPr lang="en-US" sz="1400" dirty="0" smtClean="0">
                  <a:solidFill>
                    <a:srgbClr val="C00000"/>
                  </a:solidFill>
                  <a:latin typeface="+mn-lt"/>
                </a:rPr>
                <a:t>[0 1 0]</a:t>
              </a:r>
              <a:endParaRPr lang="en-US" sz="1400" dirty="0">
                <a:solidFill>
                  <a:srgbClr val="C00000"/>
                </a:solidFill>
                <a:latin typeface="+mn-lt"/>
              </a:endParaRPr>
            </a:p>
          </p:txBody>
        </p:sp>
        <p:sp>
          <p:nvSpPr>
            <p:cNvPr id="22" name="TextBox 21"/>
            <p:cNvSpPr txBox="1"/>
            <p:nvPr/>
          </p:nvSpPr>
          <p:spPr>
            <a:xfrm>
              <a:off x="2971800" y="4191000"/>
              <a:ext cx="674865" cy="215444"/>
            </a:xfrm>
            <a:prstGeom prst="rect">
              <a:avLst/>
            </a:prstGeom>
            <a:noFill/>
          </p:spPr>
          <p:txBody>
            <a:bodyPr wrap="none" lIns="0" tIns="0" rIns="0" bIns="0" rtlCol="0">
              <a:spAutoFit/>
            </a:bodyPr>
            <a:lstStyle/>
            <a:p>
              <a:r>
                <a:rPr lang="sr-Latn-CS" sz="1400" b="1" dirty="0" smtClean="0">
                  <a:solidFill>
                    <a:srgbClr val="C00000"/>
                  </a:solidFill>
                  <a:latin typeface="+mn-lt"/>
                </a:rPr>
                <a:t>V</a:t>
              </a:r>
              <a:r>
                <a:rPr lang="en-US" sz="1400" b="1" baseline="-25000" dirty="0" smtClean="0">
                  <a:solidFill>
                    <a:srgbClr val="C00000"/>
                  </a:solidFill>
                  <a:latin typeface="+mn-lt"/>
                </a:rPr>
                <a:t>4</a:t>
              </a:r>
              <a:r>
                <a:rPr lang="en-US" sz="1200" b="1" baseline="-25000" dirty="0" smtClean="0">
                  <a:solidFill>
                    <a:srgbClr val="C00000"/>
                  </a:solidFill>
                  <a:latin typeface="+mn-lt"/>
                </a:rPr>
                <a:t>  </a:t>
              </a:r>
              <a:r>
                <a:rPr lang="en-US" sz="1400" dirty="0" smtClean="0">
                  <a:solidFill>
                    <a:srgbClr val="C00000"/>
                  </a:solidFill>
                  <a:latin typeface="+mn-lt"/>
                </a:rPr>
                <a:t>[0 1 1]</a:t>
              </a:r>
              <a:endParaRPr lang="en-US" sz="1400" dirty="0">
                <a:solidFill>
                  <a:srgbClr val="C00000"/>
                </a:solidFill>
                <a:latin typeface="+mn-lt"/>
              </a:endParaRPr>
            </a:p>
          </p:txBody>
        </p:sp>
        <p:sp>
          <p:nvSpPr>
            <p:cNvPr id="23" name="TextBox 22"/>
            <p:cNvSpPr txBox="1"/>
            <p:nvPr/>
          </p:nvSpPr>
          <p:spPr>
            <a:xfrm>
              <a:off x="304800" y="5791200"/>
              <a:ext cx="674865" cy="215444"/>
            </a:xfrm>
            <a:prstGeom prst="rect">
              <a:avLst/>
            </a:prstGeom>
            <a:noFill/>
          </p:spPr>
          <p:txBody>
            <a:bodyPr wrap="none" lIns="0" tIns="0" rIns="0" bIns="0" rtlCol="0">
              <a:spAutoFit/>
            </a:bodyPr>
            <a:lstStyle/>
            <a:p>
              <a:r>
                <a:rPr lang="sr-Latn-CS" sz="1400" b="1" dirty="0" smtClean="0">
                  <a:solidFill>
                    <a:srgbClr val="C00000"/>
                  </a:solidFill>
                  <a:latin typeface="+mn-lt"/>
                </a:rPr>
                <a:t>V</a:t>
              </a:r>
              <a:r>
                <a:rPr lang="en-US" sz="1400" b="1" baseline="-25000" dirty="0" smtClean="0">
                  <a:solidFill>
                    <a:srgbClr val="C00000"/>
                  </a:solidFill>
                  <a:latin typeface="+mn-lt"/>
                </a:rPr>
                <a:t>5</a:t>
              </a:r>
              <a:r>
                <a:rPr lang="en-US" sz="1200" b="1" baseline="-25000" dirty="0" smtClean="0">
                  <a:solidFill>
                    <a:srgbClr val="C00000"/>
                  </a:solidFill>
                  <a:latin typeface="+mn-lt"/>
                </a:rPr>
                <a:t>  </a:t>
              </a:r>
              <a:r>
                <a:rPr lang="en-US" sz="1400" dirty="0" smtClean="0">
                  <a:solidFill>
                    <a:srgbClr val="C00000"/>
                  </a:solidFill>
                  <a:latin typeface="+mn-lt"/>
                </a:rPr>
                <a:t>[0 0 1]</a:t>
              </a:r>
              <a:endParaRPr lang="en-US" sz="1400" dirty="0">
                <a:solidFill>
                  <a:srgbClr val="C00000"/>
                </a:solidFill>
                <a:latin typeface="+mn-lt"/>
              </a:endParaRPr>
            </a:p>
          </p:txBody>
        </p:sp>
        <p:sp>
          <p:nvSpPr>
            <p:cNvPr id="24" name="TextBox 23"/>
            <p:cNvSpPr txBox="1"/>
            <p:nvPr/>
          </p:nvSpPr>
          <p:spPr>
            <a:xfrm>
              <a:off x="3048000" y="5791200"/>
              <a:ext cx="674865" cy="215444"/>
            </a:xfrm>
            <a:prstGeom prst="rect">
              <a:avLst/>
            </a:prstGeom>
            <a:noFill/>
          </p:spPr>
          <p:txBody>
            <a:bodyPr wrap="none" lIns="0" tIns="0" rIns="0" bIns="0" rtlCol="0">
              <a:spAutoFit/>
            </a:bodyPr>
            <a:lstStyle/>
            <a:p>
              <a:r>
                <a:rPr lang="sr-Latn-CS" sz="1400" b="1" dirty="0" smtClean="0">
                  <a:solidFill>
                    <a:srgbClr val="C00000"/>
                  </a:solidFill>
                  <a:latin typeface="+mn-lt"/>
                </a:rPr>
                <a:t>V</a:t>
              </a:r>
              <a:r>
                <a:rPr lang="en-US" sz="1400" b="1" baseline="-25000" dirty="0" smtClean="0">
                  <a:solidFill>
                    <a:srgbClr val="C00000"/>
                  </a:solidFill>
                  <a:latin typeface="+mn-lt"/>
                </a:rPr>
                <a:t>6</a:t>
              </a:r>
              <a:r>
                <a:rPr lang="en-US" sz="1200" b="1" baseline="-25000" dirty="0" smtClean="0">
                  <a:solidFill>
                    <a:srgbClr val="C00000"/>
                  </a:solidFill>
                  <a:latin typeface="+mn-lt"/>
                </a:rPr>
                <a:t>  </a:t>
              </a:r>
              <a:r>
                <a:rPr lang="en-US" sz="1400" dirty="0" smtClean="0">
                  <a:solidFill>
                    <a:srgbClr val="C00000"/>
                  </a:solidFill>
                  <a:latin typeface="+mn-lt"/>
                </a:rPr>
                <a:t>[1 0 1]</a:t>
              </a:r>
              <a:endParaRPr lang="en-US" sz="1400" dirty="0">
                <a:solidFill>
                  <a:srgbClr val="C00000"/>
                </a:solidFill>
                <a:latin typeface="+mn-lt"/>
              </a:endParaRPr>
            </a:p>
          </p:txBody>
        </p:sp>
      </p:grpSp>
      <p:grpSp>
        <p:nvGrpSpPr>
          <p:cNvPr id="34" name="Group 33"/>
          <p:cNvGrpSpPr/>
          <p:nvPr/>
        </p:nvGrpSpPr>
        <p:grpSpPr>
          <a:xfrm>
            <a:off x="6205577" y="2438400"/>
            <a:ext cx="2233573" cy="2971800"/>
            <a:chOff x="6205577" y="2438400"/>
            <a:chExt cx="2233573" cy="2971800"/>
          </a:xfrm>
        </p:grpSpPr>
        <p:pic>
          <p:nvPicPr>
            <p:cNvPr id="484354" name="Picture 2"/>
            <p:cNvPicPr>
              <a:picLocks noChangeAspect="1" noChangeArrowheads="1"/>
            </p:cNvPicPr>
            <p:nvPr/>
          </p:nvPicPr>
          <p:blipFill>
            <a:blip r:embed="rId9" cstate="print"/>
            <a:srcRect/>
            <a:stretch>
              <a:fillRect/>
            </a:stretch>
          </p:blipFill>
          <p:spPr bwMode="auto">
            <a:xfrm>
              <a:off x="6553200" y="4267200"/>
              <a:ext cx="1876425" cy="1143000"/>
            </a:xfrm>
            <a:prstGeom prst="rect">
              <a:avLst/>
            </a:prstGeom>
            <a:noFill/>
            <a:ln w="9525">
              <a:noFill/>
              <a:miter lim="800000"/>
              <a:headEnd/>
              <a:tailEnd/>
            </a:ln>
            <a:effectLst/>
          </p:spPr>
        </p:pic>
        <p:pic>
          <p:nvPicPr>
            <p:cNvPr id="484361" name="Picture 9"/>
            <p:cNvPicPr>
              <a:picLocks noChangeAspect="1" noChangeArrowheads="1"/>
            </p:cNvPicPr>
            <p:nvPr/>
          </p:nvPicPr>
          <p:blipFill>
            <a:blip r:embed="rId10" cstate="print"/>
            <a:srcRect/>
            <a:stretch>
              <a:fillRect/>
            </a:stretch>
          </p:blipFill>
          <p:spPr bwMode="auto">
            <a:xfrm>
              <a:off x="6400800" y="2438400"/>
              <a:ext cx="2038350" cy="1314450"/>
            </a:xfrm>
            <a:prstGeom prst="rect">
              <a:avLst/>
            </a:prstGeom>
            <a:noFill/>
            <a:ln w="9525">
              <a:noFill/>
              <a:miter lim="800000"/>
              <a:headEnd/>
              <a:tailEnd/>
            </a:ln>
            <a:effectLst/>
          </p:spPr>
        </p:pic>
        <p:sp>
          <p:nvSpPr>
            <p:cNvPr id="25" name="TextBox 24"/>
            <p:cNvSpPr txBox="1"/>
            <p:nvPr/>
          </p:nvSpPr>
          <p:spPr>
            <a:xfrm>
              <a:off x="6248400" y="2819400"/>
              <a:ext cx="679673" cy="215444"/>
            </a:xfrm>
            <a:prstGeom prst="rect">
              <a:avLst/>
            </a:prstGeom>
            <a:noFill/>
          </p:spPr>
          <p:txBody>
            <a:bodyPr wrap="none" lIns="0" tIns="0" rIns="0" bIns="0" rtlCol="0">
              <a:spAutoFit/>
            </a:bodyPr>
            <a:lstStyle/>
            <a:p>
              <a:r>
                <a:rPr lang="sr-Latn-CS" sz="1400" b="1" dirty="0" smtClean="0">
                  <a:solidFill>
                    <a:schemeClr val="tx1"/>
                  </a:solidFill>
                  <a:latin typeface="+mn-lt"/>
                </a:rPr>
                <a:t>V</a:t>
              </a:r>
              <a:r>
                <a:rPr lang="en-US" sz="1400" b="1" baseline="-25000" dirty="0" smtClean="0">
                  <a:solidFill>
                    <a:schemeClr val="tx1"/>
                  </a:solidFill>
                  <a:latin typeface="+mn-lt"/>
                </a:rPr>
                <a:t>0 </a:t>
              </a:r>
              <a:r>
                <a:rPr lang="en-US" sz="1200" b="1" baseline="-25000" dirty="0" smtClean="0">
                  <a:solidFill>
                    <a:schemeClr val="tx1"/>
                  </a:solidFill>
                  <a:latin typeface="+mn-lt"/>
                </a:rPr>
                <a:t> </a:t>
              </a:r>
              <a:r>
                <a:rPr lang="en-US" sz="1400" dirty="0" smtClean="0">
                  <a:solidFill>
                    <a:schemeClr val="tx1"/>
                  </a:solidFill>
                  <a:latin typeface="+mn-lt"/>
                </a:rPr>
                <a:t>[0 0 0]</a:t>
              </a:r>
              <a:endParaRPr lang="en-US" sz="1400" dirty="0">
                <a:solidFill>
                  <a:schemeClr val="tx1"/>
                </a:solidFill>
                <a:latin typeface="+mn-lt"/>
              </a:endParaRPr>
            </a:p>
          </p:txBody>
        </p:sp>
        <p:sp>
          <p:nvSpPr>
            <p:cNvPr id="26" name="TextBox 25"/>
            <p:cNvSpPr txBox="1"/>
            <p:nvPr/>
          </p:nvSpPr>
          <p:spPr>
            <a:xfrm>
              <a:off x="6205577" y="4648200"/>
              <a:ext cx="674865" cy="215444"/>
            </a:xfrm>
            <a:prstGeom prst="rect">
              <a:avLst/>
            </a:prstGeom>
            <a:noFill/>
          </p:spPr>
          <p:txBody>
            <a:bodyPr wrap="none" lIns="0" tIns="0" rIns="0" bIns="0" rtlCol="0">
              <a:spAutoFit/>
            </a:bodyPr>
            <a:lstStyle/>
            <a:p>
              <a:r>
                <a:rPr lang="sr-Latn-CS" sz="1400" b="1" dirty="0" smtClean="0">
                  <a:solidFill>
                    <a:schemeClr val="tx1"/>
                  </a:solidFill>
                  <a:latin typeface="+mn-lt"/>
                </a:rPr>
                <a:t>V</a:t>
              </a:r>
              <a:r>
                <a:rPr lang="en-US" sz="1400" b="1" baseline="-25000" dirty="0" smtClean="0">
                  <a:solidFill>
                    <a:schemeClr val="tx1"/>
                  </a:solidFill>
                  <a:latin typeface="+mn-lt"/>
                </a:rPr>
                <a:t>7</a:t>
              </a:r>
              <a:r>
                <a:rPr lang="en-US" sz="1200" b="1" baseline="-25000" dirty="0" smtClean="0">
                  <a:solidFill>
                    <a:schemeClr val="tx1"/>
                  </a:solidFill>
                  <a:latin typeface="+mn-lt"/>
                </a:rPr>
                <a:t>  </a:t>
              </a:r>
              <a:r>
                <a:rPr lang="en-US" sz="1400" dirty="0" smtClean="0">
                  <a:solidFill>
                    <a:schemeClr val="tx1"/>
                  </a:solidFill>
                  <a:latin typeface="+mn-lt"/>
                </a:rPr>
                <a:t>[1 1 1]</a:t>
              </a:r>
              <a:endParaRPr lang="en-US" sz="1400" dirty="0">
                <a:solidFill>
                  <a:schemeClr val="tx1"/>
                </a:solidFill>
                <a:latin typeface="+mn-lt"/>
              </a:endParaRPr>
            </a:p>
          </p:txBody>
        </p:sp>
      </p:grpSp>
      <p:sp>
        <p:nvSpPr>
          <p:cNvPr id="27" name="Title 1"/>
          <p:cNvSpPr>
            <a:spLocks noGrp="1"/>
          </p:cNvSpPr>
          <p:nvPr>
            <p:ph type="title"/>
          </p:nvPr>
        </p:nvSpPr>
        <p:spPr>
          <a:xfrm>
            <a:off x="457200" y="0"/>
            <a:ext cx="8229600" cy="1143000"/>
          </a:xfrm>
        </p:spPr>
        <p:txBody>
          <a:bodyPr/>
          <a:lstStyle/>
          <a:p>
            <a:r>
              <a:rPr lang="sr-Latn-CS" dirty="0" smtClean="0">
                <a:solidFill>
                  <a:srgbClr val="356897"/>
                </a:solidFill>
              </a:rPr>
              <a:t>Moguće kombinacije</a:t>
            </a:r>
            <a:endParaRPr lang="en-US" dirty="0">
              <a:solidFill>
                <a:srgbClr val="356897"/>
              </a:solidFill>
            </a:endParaRPr>
          </a:p>
        </p:txBody>
      </p:sp>
      <p:sp>
        <p:nvSpPr>
          <p:cNvPr id="28" name="TextBox 27"/>
          <p:cNvSpPr txBox="1"/>
          <p:nvPr/>
        </p:nvSpPr>
        <p:spPr>
          <a:xfrm>
            <a:off x="1535185" y="1230868"/>
            <a:ext cx="2198615" cy="369332"/>
          </a:xfrm>
          <a:prstGeom prst="rect">
            <a:avLst/>
          </a:prstGeom>
          <a:noFill/>
        </p:spPr>
        <p:txBody>
          <a:bodyPr wrap="none" lIns="0" tIns="0" rIns="0" bIns="0" rtlCol="0">
            <a:spAutoFit/>
          </a:bodyPr>
          <a:lstStyle/>
          <a:p>
            <a:r>
              <a:rPr lang="en-US" sz="2400" b="1" dirty="0" smtClean="0">
                <a:solidFill>
                  <a:srgbClr val="C00000"/>
                </a:solidFill>
                <a:latin typeface="+mn-lt"/>
              </a:rPr>
              <a:t>AKTIVNI</a:t>
            </a:r>
            <a:r>
              <a:rPr lang="en-US" sz="2400" dirty="0" smtClean="0">
                <a:solidFill>
                  <a:srgbClr val="C00000"/>
                </a:solidFill>
                <a:latin typeface="+mn-lt"/>
              </a:rPr>
              <a:t> VEKTORI</a:t>
            </a:r>
            <a:endParaRPr lang="en-US" sz="2400" dirty="0">
              <a:solidFill>
                <a:srgbClr val="C00000"/>
              </a:solidFill>
              <a:latin typeface="+mn-lt"/>
            </a:endParaRPr>
          </a:p>
        </p:txBody>
      </p:sp>
      <p:sp>
        <p:nvSpPr>
          <p:cNvPr id="29" name="TextBox 28"/>
          <p:cNvSpPr txBox="1"/>
          <p:nvPr/>
        </p:nvSpPr>
        <p:spPr>
          <a:xfrm>
            <a:off x="6324600" y="1230868"/>
            <a:ext cx="1874680" cy="369332"/>
          </a:xfrm>
          <a:prstGeom prst="rect">
            <a:avLst/>
          </a:prstGeom>
          <a:noFill/>
        </p:spPr>
        <p:txBody>
          <a:bodyPr wrap="none" lIns="0" tIns="0" rIns="0" bIns="0" rtlCol="0">
            <a:spAutoFit/>
          </a:bodyPr>
          <a:lstStyle/>
          <a:p>
            <a:r>
              <a:rPr lang="en-US" sz="2400" b="1" dirty="0" smtClean="0">
                <a:solidFill>
                  <a:schemeClr val="tx1"/>
                </a:solidFill>
                <a:latin typeface="+mn-lt"/>
              </a:rPr>
              <a:t>NULTI</a:t>
            </a:r>
            <a:r>
              <a:rPr lang="en-US" sz="2400" dirty="0" smtClean="0">
                <a:solidFill>
                  <a:schemeClr val="tx1"/>
                </a:solidFill>
                <a:latin typeface="+mn-lt"/>
              </a:rPr>
              <a:t> VEKTORI</a:t>
            </a:r>
            <a:endParaRPr lang="en-US" sz="2400" dirty="0">
              <a:solidFill>
                <a:schemeClr val="tx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64</a:t>
            </a:fld>
            <a:endParaRPr lang="en-US" dirty="0"/>
          </a:p>
        </p:txBody>
      </p:sp>
      <p:sp>
        <p:nvSpPr>
          <p:cNvPr id="27" name="Title 1"/>
          <p:cNvSpPr>
            <a:spLocks noGrp="1"/>
          </p:cNvSpPr>
          <p:nvPr>
            <p:ph type="title"/>
          </p:nvPr>
        </p:nvSpPr>
        <p:spPr>
          <a:xfrm>
            <a:off x="457200" y="-152400"/>
            <a:ext cx="8229600" cy="1143000"/>
          </a:xfrm>
        </p:spPr>
        <p:txBody>
          <a:bodyPr/>
          <a:lstStyle/>
          <a:p>
            <a:r>
              <a:rPr lang="sr-Latn-CS" dirty="0" smtClean="0">
                <a:solidFill>
                  <a:srgbClr val="356897"/>
                </a:solidFill>
              </a:rPr>
              <a:t>Aktivni vektori </a:t>
            </a:r>
            <a:r>
              <a:rPr lang="sr-Latn-CS" b="1" dirty="0" smtClean="0">
                <a:solidFill>
                  <a:srgbClr val="356897"/>
                </a:solidFill>
              </a:rPr>
              <a:t>V</a:t>
            </a:r>
            <a:r>
              <a:rPr lang="sr-Latn-CS" b="1" baseline="-25000" dirty="0" smtClean="0">
                <a:solidFill>
                  <a:srgbClr val="356897"/>
                </a:solidFill>
              </a:rPr>
              <a:t>1</a:t>
            </a:r>
            <a:r>
              <a:rPr lang="sr-Latn-CS" dirty="0" smtClean="0">
                <a:solidFill>
                  <a:srgbClr val="356897"/>
                </a:solidFill>
              </a:rPr>
              <a:t> do </a:t>
            </a:r>
            <a:r>
              <a:rPr lang="sr-Latn-CS" b="1" dirty="0" smtClean="0">
                <a:solidFill>
                  <a:srgbClr val="356897"/>
                </a:solidFill>
              </a:rPr>
              <a:t>V</a:t>
            </a:r>
            <a:r>
              <a:rPr lang="sr-Latn-CS" b="1" baseline="-25000" dirty="0" smtClean="0">
                <a:solidFill>
                  <a:srgbClr val="356897"/>
                </a:solidFill>
              </a:rPr>
              <a:t>6</a:t>
            </a:r>
            <a:endParaRPr lang="en-US" b="1" baseline="-25000" dirty="0">
              <a:solidFill>
                <a:srgbClr val="356897"/>
              </a:solidFill>
            </a:endParaRPr>
          </a:p>
        </p:txBody>
      </p:sp>
      <p:cxnSp>
        <p:nvCxnSpPr>
          <p:cNvPr id="32" name="Straight Arrow Connector 31"/>
          <p:cNvCxnSpPr/>
          <p:nvPr/>
        </p:nvCxnSpPr>
        <p:spPr>
          <a:xfrm>
            <a:off x="1219200" y="3808371"/>
            <a:ext cx="5562600" cy="16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1867297" y="3543697"/>
            <a:ext cx="479980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267200" y="3810000"/>
            <a:ext cx="22860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603660" y="3394275"/>
            <a:ext cx="330540" cy="369332"/>
          </a:xfrm>
          <a:prstGeom prst="rect">
            <a:avLst/>
          </a:prstGeom>
          <a:noFill/>
        </p:spPr>
        <p:txBody>
          <a:bodyPr wrap="none" rtlCol="0">
            <a:spAutoFit/>
          </a:bodyPr>
          <a:lstStyle/>
          <a:p>
            <a:r>
              <a:rPr lang="en-US" b="1" i="1" dirty="0" smtClean="0">
                <a:sym typeface="Symbol"/>
              </a:rPr>
              <a:t></a:t>
            </a:r>
            <a:endParaRPr lang="en-US" b="1" i="1" dirty="0"/>
          </a:p>
        </p:txBody>
      </p:sp>
      <p:sp>
        <p:nvSpPr>
          <p:cNvPr id="40" name="TextBox 39"/>
          <p:cNvSpPr txBox="1"/>
          <p:nvPr/>
        </p:nvSpPr>
        <p:spPr>
          <a:xfrm>
            <a:off x="4267200" y="990600"/>
            <a:ext cx="311304" cy="369332"/>
          </a:xfrm>
          <a:prstGeom prst="rect">
            <a:avLst/>
          </a:prstGeom>
          <a:noFill/>
        </p:spPr>
        <p:txBody>
          <a:bodyPr wrap="none" rtlCol="0">
            <a:spAutoFit/>
          </a:bodyPr>
          <a:lstStyle/>
          <a:p>
            <a:r>
              <a:rPr lang="en-US" b="1" i="1" dirty="0" smtClean="0">
                <a:sym typeface="Symbol"/>
              </a:rPr>
              <a:t></a:t>
            </a:r>
            <a:endParaRPr lang="en-US" b="1" i="1" dirty="0"/>
          </a:p>
        </p:txBody>
      </p:sp>
      <p:cxnSp>
        <p:nvCxnSpPr>
          <p:cNvPr id="41" name="Straight Arrow Connector 40"/>
          <p:cNvCxnSpPr/>
          <p:nvPr/>
        </p:nvCxnSpPr>
        <p:spPr>
          <a:xfrm rot="3600000">
            <a:off x="3696389" y="4799470"/>
            <a:ext cx="22860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8000000">
            <a:off x="3695012" y="2818270"/>
            <a:ext cx="22860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4400000">
            <a:off x="2553388" y="2818270"/>
            <a:ext cx="22860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0800000">
            <a:off x="1981200" y="3810000"/>
            <a:ext cx="22860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7200000">
            <a:off x="2553388" y="4799470"/>
            <a:ext cx="22860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484403" name="Picture 51"/>
          <p:cNvPicPr>
            <a:picLocks noChangeAspect="1" noChangeArrowheads="1"/>
          </p:cNvPicPr>
          <p:nvPr/>
        </p:nvPicPr>
        <p:blipFill>
          <a:blip r:embed="rId3" cstate="print"/>
          <a:srcRect/>
          <a:stretch>
            <a:fillRect/>
          </a:stretch>
        </p:blipFill>
        <p:spPr bwMode="auto">
          <a:xfrm>
            <a:off x="6934200" y="3581400"/>
            <a:ext cx="828675" cy="444500"/>
          </a:xfrm>
          <a:prstGeom prst="rect">
            <a:avLst/>
          </a:prstGeom>
          <a:noFill/>
          <a:ln w="9525">
            <a:noFill/>
            <a:miter lim="800000"/>
            <a:headEnd/>
            <a:tailEnd/>
          </a:ln>
          <a:effectLst/>
        </p:spPr>
      </p:pic>
      <p:sp>
        <p:nvSpPr>
          <p:cNvPr id="103" name="TextBox 102"/>
          <p:cNvSpPr txBox="1"/>
          <p:nvPr/>
        </p:nvSpPr>
        <p:spPr>
          <a:xfrm>
            <a:off x="7753072" y="3581400"/>
            <a:ext cx="340158" cy="400110"/>
          </a:xfrm>
          <a:prstGeom prst="rect">
            <a:avLst/>
          </a:prstGeom>
          <a:noFill/>
        </p:spPr>
        <p:txBody>
          <a:bodyPr wrap="none" rtlCol="0">
            <a:spAutoFit/>
          </a:bodyPr>
          <a:lstStyle/>
          <a:p>
            <a:r>
              <a:rPr lang="sr-Cyrl-CS" sz="2000" b="1" dirty="0" smtClean="0">
                <a:solidFill>
                  <a:schemeClr val="tx1"/>
                </a:solidFill>
                <a:latin typeface="+mn-lt"/>
                <a:sym typeface="Symbol"/>
              </a:rPr>
              <a:t>А</a:t>
            </a:r>
            <a:endParaRPr lang="en-US" sz="2000" b="1" dirty="0">
              <a:solidFill>
                <a:schemeClr val="tx1"/>
              </a:solidFill>
              <a:latin typeface="+mn-lt"/>
            </a:endParaRPr>
          </a:p>
        </p:txBody>
      </p:sp>
      <p:sp>
        <p:nvSpPr>
          <p:cNvPr id="104" name="TextBox 103"/>
          <p:cNvSpPr txBox="1"/>
          <p:nvPr/>
        </p:nvSpPr>
        <p:spPr>
          <a:xfrm>
            <a:off x="7759700" y="3860800"/>
            <a:ext cx="258404" cy="276999"/>
          </a:xfrm>
          <a:prstGeom prst="rect">
            <a:avLst/>
          </a:prstGeom>
          <a:noFill/>
        </p:spPr>
        <p:txBody>
          <a:bodyPr wrap="none" rtlCol="0">
            <a:spAutoFit/>
          </a:bodyPr>
          <a:lstStyle/>
          <a:p>
            <a:r>
              <a:rPr lang="en-US" sz="1200" dirty="0" smtClean="0">
                <a:solidFill>
                  <a:schemeClr val="tx1"/>
                </a:solidFill>
                <a:latin typeface="+mn-lt"/>
                <a:sym typeface="Symbol"/>
              </a:rPr>
              <a:t>Z</a:t>
            </a:r>
            <a:endParaRPr lang="en-US" sz="1200" dirty="0">
              <a:solidFill>
                <a:schemeClr val="tx1"/>
              </a:solidFill>
              <a:latin typeface="+mn-lt"/>
            </a:endParaRPr>
          </a:p>
        </p:txBody>
      </p:sp>
      <p:pic>
        <p:nvPicPr>
          <p:cNvPr id="105" name="Picture 51"/>
          <p:cNvPicPr>
            <a:picLocks noChangeAspect="1" noChangeArrowheads="1"/>
          </p:cNvPicPr>
          <p:nvPr/>
        </p:nvPicPr>
        <p:blipFill>
          <a:blip r:embed="rId3" cstate="print"/>
          <a:srcRect/>
          <a:stretch>
            <a:fillRect/>
          </a:stretch>
        </p:blipFill>
        <p:spPr bwMode="auto">
          <a:xfrm rot="14548051">
            <a:off x="2482121" y="1203775"/>
            <a:ext cx="828675" cy="444500"/>
          </a:xfrm>
          <a:prstGeom prst="rect">
            <a:avLst/>
          </a:prstGeom>
          <a:noFill/>
          <a:ln w="9525">
            <a:noFill/>
            <a:miter lim="800000"/>
            <a:headEnd/>
            <a:tailEnd/>
          </a:ln>
          <a:effectLst/>
        </p:spPr>
      </p:pic>
      <p:pic>
        <p:nvPicPr>
          <p:cNvPr id="107" name="Picture 51"/>
          <p:cNvPicPr>
            <a:picLocks noChangeAspect="1" noChangeArrowheads="1"/>
          </p:cNvPicPr>
          <p:nvPr/>
        </p:nvPicPr>
        <p:blipFill>
          <a:blip r:embed="rId3" cstate="print"/>
          <a:srcRect/>
          <a:stretch>
            <a:fillRect/>
          </a:stretch>
        </p:blipFill>
        <p:spPr bwMode="auto">
          <a:xfrm rot="7218807">
            <a:off x="2461270" y="5956581"/>
            <a:ext cx="828675" cy="444500"/>
          </a:xfrm>
          <a:prstGeom prst="rect">
            <a:avLst/>
          </a:prstGeom>
          <a:noFill/>
          <a:ln w="9525">
            <a:noFill/>
            <a:miter lim="800000"/>
            <a:headEnd/>
            <a:tailEnd/>
          </a:ln>
          <a:effectLst/>
        </p:spPr>
      </p:pic>
      <p:sp>
        <p:nvSpPr>
          <p:cNvPr id="108" name="TextBox 107"/>
          <p:cNvSpPr txBox="1"/>
          <p:nvPr/>
        </p:nvSpPr>
        <p:spPr>
          <a:xfrm>
            <a:off x="2419072" y="838200"/>
            <a:ext cx="328936" cy="400110"/>
          </a:xfrm>
          <a:prstGeom prst="rect">
            <a:avLst/>
          </a:prstGeom>
          <a:noFill/>
        </p:spPr>
        <p:txBody>
          <a:bodyPr wrap="none" rtlCol="0">
            <a:spAutoFit/>
          </a:bodyPr>
          <a:lstStyle/>
          <a:p>
            <a:r>
              <a:rPr lang="en-US" sz="2000" b="1" dirty="0" smtClean="0">
                <a:solidFill>
                  <a:schemeClr val="tx1"/>
                </a:solidFill>
                <a:latin typeface="+mn-lt"/>
                <a:sym typeface="Symbol"/>
              </a:rPr>
              <a:t>B</a:t>
            </a:r>
            <a:endParaRPr lang="en-US" sz="2000" b="1" dirty="0">
              <a:solidFill>
                <a:schemeClr val="tx1"/>
              </a:solidFill>
              <a:latin typeface="+mn-lt"/>
            </a:endParaRPr>
          </a:p>
        </p:txBody>
      </p:sp>
      <p:sp>
        <p:nvSpPr>
          <p:cNvPr id="110" name="TextBox 109"/>
          <p:cNvSpPr txBox="1"/>
          <p:nvPr/>
        </p:nvSpPr>
        <p:spPr>
          <a:xfrm>
            <a:off x="2667000" y="6381690"/>
            <a:ext cx="328936" cy="400110"/>
          </a:xfrm>
          <a:prstGeom prst="rect">
            <a:avLst/>
          </a:prstGeom>
          <a:noFill/>
        </p:spPr>
        <p:txBody>
          <a:bodyPr wrap="none" rtlCol="0">
            <a:spAutoFit/>
          </a:bodyPr>
          <a:lstStyle/>
          <a:p>
            <a:r>
              <a:rPr lang="en-US" sz="2000" b="1" dirty="0" smtClean="0">
                <a:solidFill>
                  <a:schemeClr val="tx1"/>
                </a:solidFill>
                <a:latin typeface="+mn-lt"/>
                <a:sym typeface="Symbol"/>
              </a:rPr>
              <a:t>C</a:t>
            </a:r>
            <a:endParaRPr lang="en-US" sz="2000" b="1" dirty="0">
              <a:solidFill>
                <a:schemeClr val="tx1"/>
              </a:solidFill>
              <a:latin typeface="+mn-lt"/>
            </a:endParaRPr>
          </a:p>
        </p:txBody>
      </p:sp>
      <p:sp>
        <p:nvSpPr>
          <p:cNvPr id="111" name="TextBox 110"/>
          <p:cNvSpPr txBox="1"/>
          <p:nvPr/>
        </p:nvSpPr>
        <p:spPr>
          <a:xfrm>
            <a:off x="2895600" y="762000"/>
            <a:ext cx="258404" cy="276999"/>
          </a:xfrm>
          <a:prstGeom prst="rect">
            <a:avLst/>
          </a:prstGeom>
          <a:noFill/>
        </p:spPr>
        <p:txBody>
          <a:bodyPr wrap="none" rtlCol="0">
            <a:spAutoFit/>
          </a:bodyPr>
          <a:lstStyle/>
          <a:p>
            <a:r>
              <a:rPr lang="en-US" sz="1200" dirty="0" smtClean="0">
                <a:solidFill>
                  <a:schemeClr val="tx1"/>
                </a:solidFill>
                <a:latin typeface="+mn-lt"/>
                <a:sym typeface="Symbol"/>
              </a:rPr>
              <a:t>Z</a:t>
            </a:r>
            <a:endParaRPr lang="en-US" sz="1200" dirty="0">
              <a:solidFill>
                <a:schemeClr val="tx1"/>
              </a:solidFill>
              <a:latin typeface="+mn-lt"/>
            </a:endParaRPr>
          </a:p>
        </p:txBody>
      </p:sp>
      <p:sp>
        <p:nvSpPr>
          <p:cNvPr id="112" name="TextBox 111"/>
          <p:cNvSpPr txBox="1"/>
          <p:nvPr/>
        </p:nvSpPr>
        <p:spPr>
          <a:xfrm>
            <a:off x="2256196" y="6200001"/>
            <a:ext cx="258404" cy="276999"/>
          </a:xfrm>
          <a:prstGeom prst="rect">
            <a:avLst/>
          </a:prstGeom>
          <a:noFill/>
        </p:spPr>
        <p:txBody>
          <a:bodyPr wrap="none" rtlCol="0">
            <a:spAutoFit/>
          </a:bodyPr>
          <a:lstStyle/>
          <a:p>
            <a:r>
              <a:rPr lang="en-US" sz="1200" dirty="0" smtClean="0">
                <a:solidFill>
                  <a:schemeClr val="tx1"/>
                </a:solidFill>
                <a:latin typeface="+mn-lt"/>
                <a:sym typeface="Symbol"/>
              </a:rPr>
              <a:t>Z</a:t>
            </a:r>
            <a:endParaRPr lang="en-US" sz="1200" dirty="0">
              <a:solidFill>
                <a:schemeClr val="tx1"/>
              </a:solidFill>
              <a:latin typeface="+mn-lt"/>
            </a:endParaRPr>
          </a:p>
        </p:txBody>
      </p:sp>
      <p:sp>
        <p:nvSpPr>
          <p:cNvPr id="113" name="TextBox 112"/>
          <p:cNvSpPr txBox="1"/>
          <p:nvPr/>
        </p:nvSpPr>
        <p:spPr>
          <a:xfrm>
            <a:off x="5984363" y="3914001"/>
            <a:ext cx="873637" cy="553998"/>
          </a:xfrm>
          <a:prstGeom prst="rect">
            <a:avLst/>
          </a:prstGeom>
          <a:noFill/>
        </p:spPr>
        <p:txBody>
          <a:bodyPr wrap="none" lIns="0" tIns="0" rIns="0" bIns="0" rtlCol="0">
            <a:spAutoFit/>
          </a:bodyPr>
          <a:lstStyle/>
          <a:p>
            <a:r>
              <a:rPr lang="sr-Latn-CS" b="1" dirty="0" smtClean="0">
                <a:solidFill>
                  <a:srgbClr val="C00000"/>
                </a:solidFill>
                <a:latin typeface="+mn-lt"/>
              </a:rPr>
              <a:t>V</a:t>
            </a:r>
            <a:r>
              <a:rPr lang="sr-Latn-CS" b="1" baseline="-25000" dirty="0" smtClean="0">
                <a:solidFill>
                  <a:srgbClr val="C00000"/>
                </a:solidFill>
                <a:latin typeface="+mn-lt"/>
              </a:rPr>
              <a:t>1</a:t>
            </a:r>
            <a:r>
              <a:rPr lang="en-US" sz="1600" b="1" baseline="-25000" dirty="0" smtClean="0">
                <a:solidFill>
                  <a:srgbClr val="C00000"/>
                </a:solidFill>
                <a:latin typeface="+mn-lt"/>
              </a:rPr>
              <a:t>  </a:t>
            </a:r>
            <a:r>
              <a:rPr lang="en-US" dirty="0" smtClean="0">
                <a:solidFill>
                  <a:srgbClr val="C00000"/>
                </a:solidFill>
                <a:latin typeface="+mn-lt"/>
              </a:rPr>
              <a:t>[1 0 0]</a:t>
            </a:r>
          </a:p>
          <a:p>
            <a:pPr algn="ctr"/>
            <a:r>
              <a:rPr lang="en-US" dirty="0" smtClean="0">
                <a:solidFill>
                  <a:srgbClr val="C00000"/>
                </a:solidFill>
                <a:latin typeface="+mn-lt"/>
              </a:rPr>
              <a:t>(0</a:t>
            </a:r>
            <a:r>
              <a:rPr lang="en-US" dirty="0" smtClean="0">
                <a:solidFill>
                  <a:srgbClr val="C00000"/>
                </a:solidFill>
                <a:latin typeface="+mn-lt"/>
                <a:sym typeface="Symbol"/>
              </a:rPr>
              <a:t>)</a:t>
            </a:r>
            <a:endParaRPr lang="en-US" dirty="0">
              <a:solidFill>
                <a:srgbClr val="C00000"/>
              </a:solidFill>
              <a:latin typeface="+mn-lt"/>
            </a:endParaRPr>
          </a:p>
        </p:txBody>
      </p:sp>
      <p:sp>
        <p:nvSpPr>
          <p:cNvPr id="114" name="TextBox 113"/>
          <p:cNvSpPr txBox="1"/>
          <p:nvPr/>
        </p:nvSpPr>
        <p:spPr>
          <a:xfrm>
            <a:off x="5486400" y="1828800"/>
            <a:ext cx="873637" cy="553998"/>
          </a:xfrm>
          <a:prstGeom prst="rect">
            <a:avLst/>
          </a:prstGeom>
          <a:noFill/>
        </p:spPr>
        <p:txBody>
          <a:bodyPr wrap="none" lIns="0" tIns="0" rIns="0" bIns="0" rtlCol="0">
            <a:spAutoFit/>
          </a:bodyPr>
          <a:lstStyle/>
          <a:p>
            <a:r>
              <a:rPr lang="sr-Latn-CS" b="1" dirty="0" smtClean="0">
                <a:solidFill>
                  <a:srgbClr val="C00000"/>
                </a:solidFill>
                <a:latin typeface="+mn-lt"/>
              </a:rPr>
              <a:t>V</a:t>
            </a:r>
            <a:r>
              <a:rPr lang="en-US" b="1" baseline="-25000" dirty="0" smtClean="0">
                <a:solidFill>
                  <a:srgbClr val="C00000"/>
                </a:solidFill>
                <a:latin typeface="+mn-lt"/>
              </a:rPr>
              <a:t>2</a:t>
            </a:r>
            <a:r>
              <a:rPr lang="en-US" sz="1600" b="1" baseline="-25000" dirty="0" smtClean="0">
                <a:solidFill>
                  <a:srgbClr val="C00000"/>
                </a:solidFill>
                <a:latin typeface="+mn-lt"/>
              </a:rPr>
              <a:t>  </a:t>
            </a:r>
            <a:r>
              <a:rPr lang="en-US" dirty="0" smtClean="0">
                <a:solidFill>
                  <a:srgbClr val="C00000"/>
                </a:solidFill>
                <a:latin typeface="+mn-lt"/>
              </a:rPr>
              <a:t>[1 1 0]</a:t>
            </a:r>
          </a:p>
          <a:p>
            <a:pPr algn="ctr"/>
            <a:r>
              <a:rPr lang="en-US" dirty="0" smtClean="0">
                <a:solidFill>
                  <a:srgbClr val="C00000"/>
                </a:solidFill>
                <a:latin typeface="+mn-lt"/>
              </a:rPr>
              <a:t>(60</a:t>
            </a:r>
            <a:r>
              <a:rPr lang="en-US" dirty="0" smtClean="0">
                <a:solidFill>
                  <a:srgbClr val="C00000"/>
                </a:solidFill>
                <a:latin typeface="+mn-lt"/>
                <a:sym typeface="Symbol"/>
              </a:rPr>
              <a:t>)</a:t>
            </a:r>
            <a:endParaRPr lang="en-US" dirty="0">
              <a:solidFill>
                <a:srgbClr val="C00000"/>
              </a:solidFill>
              <a:latin typeface="+mn-lt"/>
            </a:endParaRPr>
          </a:p>
        </p:txBody>
      </p:sp>
      <p:sp>
        <p:nvSpPr>
          <p:cNvPr id="115" name="TextBox 114"/>
          <p:cNvSpPr txBox="1"/>
          <p:nvPr/>
        </p:nvSpPr>
        <p:spPr>
          <a:xfrm>
            <a:off x="2286000" y="1905000"/>
            <a:ext cx="873637" cy="553998"/>
          </a:xfrm>
          <a:prstGeom prst="rect">
            <a:avLst/>
          </a:prstGeom>
          <a:noFill/>
        </p:spPr>
        <p:txBody>
          <a:bodyPr wrap="none" lIns="0" tIns="0" rIns="0" bIns="0" rtlCol="0">
            <a:spAutoFit/>
          </a:bodyPr>
          <a:lstStyle/>
          <a:p>
            <a:r>
              <a:rPr lang="sr-Latn-CS" b="1" dirty="0" smtClean="0">
                <a:solidFill>
                  <a:srgbClr val="C00000"/>
                </a:solidFill>
                <a:latin typeface="+mn-lt"/>
              </a:rPr>
              <a:t>V</a:t>
            </a:r>
            <a:r>
              <a:rPr lang="en-US" b="1" baseline="-25000" dirty="0" smtClean="0">
                <a:solidFill>
                  <a:srgbClr val="C00000"/>
                </a:solidFill>
                <a:latin typeface="+mn-lt"/>
              </a:rPr>
              <a:t>3</a:t>
            </a:r>
            <a:r>
              <a:rPr lang="en-US" sz="1600" b="1" baseline="-25000" dirty="0" smtClean="0">
                <a:solidFill>
                  <a:srgbClr val="C00000"/>
                </a:solidFill>
                <a:latin typeface="+mn-lt"/>
              </a:rPr>
              <a:t>  </a:t>
            </a:r>
            <a:r>
              <a:rPr lang="en-US" dirty="0" smtClean="0">
                <a:solidFill>
                  <a:srgbClr val="C00000"/>
                </a:solidFill>
                <a:latin typeface="+mn-lt"/>
              </a:rPr>
              <a:t>[0 1 0]</a:t>
            </a:r>
          </a:p>
          <a:p>
            <a:pPr algn="ctr"/>
            <a:r>
              <a:rPr lang="en-US" dirty="0" smtClean="0">
                <a:solidFill>
                  <a:srgbClr val="C00000"/>
                </a:solidFill>
                <a:latin typeface="+mn-lt"/>
              </a:rPr>
              <a:t>(120</a:t>
            </a:r>
            <a:r>
              <a:rPr lang="en-US" dirty="0" smtClean="0">
                <a:solidFill>
                  <a:srgbClr val="C00000"/>
                </a:solidFill>
                <a:latin typeface="+mn-lt"/>
                <a:sym typeface="Symbol"/>
              </a:rPr>
              <a:t>)</a:t>
            </a:r>
            <a:endParaRPr lang="en-US" dirty="0">
              <a:solidFill>
                <a:srgbClr val="C00000"/>
              </a:solidFill>
              <a:latin typeface="+mn-lt"/>
            </a:endParaRPr>
          </a:p>
        </p:txBody>
      </p:sp>
      <p:sp>
        <p:nvSpPr>
          <p:cNvPr id="116" name="TextBox 115"/>
          <p:cNvSpPr txBox="1"/>
          <p:nvPr/>
        </p:nvSpPr>
        <p:spPr>
          <a:xfrm>
            <a:off x="1905000" y="3886200"/>
            <a:ext cx="873637" cy="553998"/>
          </a:xfrm>
          <a:prstGeom prst="rect">
            <a:avLst/>
          </a:prstGeom>
          <a:noFill/>
        </p:spPr>
        <p:txBody>
          <a:bodyPr wrap="none" lIns="0" tIns="0" rIns="0" bIns="0" rtlCol="0">
            <a:spAutoFit/>
          </a:bodyPr>
          <a:lstStyle/>
          <a:p>
            <a:r>
              <a:rPr lang="sr-Latn-CS" b="1" dirty="0" smtClean="0">
                <a:solidFill>
                  <a:srgbClr val="C00000"/>
                </a:solidFill>
                <a:latin typeface="+mn-lt"/>
              </a:rPr>
              <a:t>V</a:t>
            </a:r>
            <a:r>
              <a:rPr lang="en-US" b="1" baseline="-25000" dirty="0" smtClean="0">
                <a:solidFill>
                  <a:srgbClr val="C00000"/>
                </a:solidFill>
                <a:latin typeface="+mn-lt"/>
              </a:rPr>
              <a:t>4</a:t>
            </a:r>
            <a:r>
              <a:rPr lang="en-US" sz="1600" b="1" baseline="-25000" dirty="0" smtClean="0">
                <a:solidFill>
                  <a:srgbClr val="C00000"/>
                </a:solidFill>
                <a:latin typeface="+mn-lt"/>
              </a:rPr>
              <a:t>  </a:t>
            </a:r>
            <a:r>
              <a:rPr lang="en-US" dirty="0" smtClean="0">
                <a:solidFill>
                  <a:srgbClr val="C00000"/>
                </a:solidFill>
                <a:latin typeface="+mn-lt"/>
              </a:rPr>
              <a:t>[0 1 1]</a:t>
            </a:r>
          </a:p>
          <a:p>
            <a:pPr algn="ctr"/>
            <a:r>
              <a:rPr lang="en-US" dirty="0" smtClean="0">
                <a:solidFill>
                  <a:srgbClr val="C00000"/>
                </a:solidFill>
                <a:latin typeface="+mn-lt"/>
              </a:rPr>
              <a:t>(180</a:t>
            </a:r>
            <a:r>
              <a:rPr lang="en-US" dirty="0" smtClean="0">
                <a:solidFill>
                  <a:srgbClr val="C00000"/>
                </a:solidFill>
                <a:latin typeface="+mn-lt"/>
                <a:sym typeface="Symbol"/>
              </a:rPr>
              <a:t>)</a:t>
            </a:r>
            <a:endParaRPr lang="en-US" dirty="0">
              <a:solidFill>
                <a:srgbClr val="C00000"/>
              </a:solidFill>
              <a:latin typeface="+mn-lt"/>
            </a:endParaRPr>
          </a:p>
        </p:txBody>
      </p:sp>
      <p:sp>
        <p:nvSpPr>
          <p:cNvPr id="117" name="TextBox 116"/>
          <p:cNvSpPr txBox="1"/>
          <p:nvPr/>
        </p:nvSpPr>
        <p:spPr>
          <a:xfrm>
            <a:off x="3317363" y="5618202"/>
            <a:ext cx="873637" cy="553998"/>
          </a:xfrm>
          <a:prstGeom prst="rect">
            <a:avLst/>
          </a:prstGeom>
          <a:noFill/>
        </p:spPr>
        <p:txBody>
          <a:bodyPr wrap="none" lIns="0" tIns="0" rIns="0" bIns="0" rtlCol="0">
            <a:spAutoFit/>
          </a:bodyPr>
          <a:lstStyle/>
          <a:p>
            <a:r>
              <a:rPr lang="sr-Latn-CS" b="1" dirty="0" smtClean="0">
                <a:solidFill>
                  <a:srgbClr val="C00000"/>
                </a:solidFill>
                <a:latin typeface="+mn-lt"/>
              </a:rPr>
              <a:t>V</a:t>
            </a:r>
            <a:r>
              <a:rPr lang="en-US" b="1" baseline="-25000" dirty="0" smtClean="0">
                <a:solidFill>
                  <a:srgbClr val="C00000"/>
                </a:solidFill>
                <a:latin typeface="+mn-lt"/>
              </a:rPr>
              <a:t>5</a:t>
            </a:r>
            <a:r>
              <a:rPr lang="en-US" sz="1600" b="1" baseline="-25000" dirty="0" smtClean="0">
                <a:solidFill>
                  <a:srgbClr val="C00000"/>
                </a:solidFill>
                <a:latin typeface="+mn-lt"/>
              </a:rPr>
              <a:t>  </a:t>
            </a:r>
            <a:r>
              <a:rPr lang="en-US" dirty="0" smtClean="0">
                <a:solidFill>
                  <a:srgbClr val="C00000"/>
                </a:solidFill>
                <a:latin typeface="+mn-lt"/>
              </a:rPr>
              <a:t>[0 0 1]</a:t>
            </a:r>
          </a:p>
          <a:p>
            <a:pPr algn="ctr"/>
            <a:r>
              <a:rPr lang="en-US" dirty="0" smtClean="0">
                <a:solidFill>
                  <a:srgbClr val="C00000"/>
                </a:solidFill>
                <a:latin typeface="+mn-lt"/>
              </a:rPr>
              <a:t>(</a:t>
            </a:r>
            <a:r>
              <a:rPr lang="sr-Latn-CS" dirty="0" smtClean="0">
                <a:solidFill>
                  <a:srgbClr val="C00000"/>
                </a:solidFill>
                <a:latin typeface="+mn-lt"/>
              </a:rPr>
              <a:t>24</a:t>
            </a:r>
            <a:r>
              <a:rPr lang="en-US" dirty="0" smtClean="0">
                <a:solidFill>
                  <a:srgbClr val="C00000"/>
                </a:solidFill>
                <a:latin typeface="+mn-lt"/>
              </a:rPr>
              <a:t>0</a:t>
            </a:r>
            <a:r>
              <a:rPr lang="en-US" dirty="0" smtClean="0">
                <a:solidFill>
                  <a:srgbClr val="C00000"/>
                </a:solidFill>
                <a:latin typeface="+mn-lt"/>
                <a:sym typeface="Symbol"/>
              </a:rPr>
              <a:t>)</a:t>
            </a:r>
            <a:endParaRPr lang="en-US" dirty="0">
              <a:solidFill>
                <a:srgbClr val="C00000"/>
              </a:solidFill>
              <a:latin typeface="+mn-lt"/>
            </a:endParaRPr>
          </a:p>
        </p:txBody>
      </p:sp>
      <p:sp>
        <p:nvSpPr>
          <p:cNvPr id="118" name="TextBox 117"/>
          <p:cNvSpPr txBox="1"/>
          <p:nvPr/>
        </p:nvSpPr>
        <p:spPr>
          <a:xfrm>
            <a:off x="5450963" y="5562600"/>
            <a:ext cx="873637" cy="553998"/>
          </a:xfrm>
          <a:prstGeom prst="rect">
            <a:avLst/>
          </a:prstGeom>
          <a:noFill/>
        </p:spPr>
        <p:txBody>
          <a:bodyPr wrap="none" lIns="0" tIns="0" rIns="0" bIns="0" rtlCol="0">
            <a:spAutoFit/>
          </a:bodyPr>
          <a:lstStyle/>
          <a:p>
            <a:r>
              <a:rPr lang="sr-Latn-CS" b="1" dirty="0" smtClean="0">
                <a:solidFill>
                  <a:srgbClr val="C00000"/>
                </a:solidFill>
                <a:latin typeface="+mn-lt"/>
              </a:rPr>
              <a:t>V</a:t>
            </a:r>
            <a:r>
              <a:rPr lang="en-US" b="1" baseline="-25000" dirty="0" smtClean="0">
                <a:solidFill>
                  <a:srgbClr val="C00000"/>
                </a:solidFill>
                <a:latin typeface="+mn-lt"/>
              </a:rPr>
              <a:t>6</a:t>
            </a:r>
            <a:r>
              <a:rPr lang="en-US" sz="1600" b="1" baseline="-25000" dirty="0" smtClean="0">
                <a:solidFill>
                  <a:srgbClr val="C00000"/>
                </a:solidFill>
                <a:latin typeface="+mn-lt"/>
              </a:rPr>
              <a:t>  </a:t>
            </a:r>
            <a:r>
              <a:rPr lang="en-US" dirty="0" smtClean="0">
                <a:solidFill>
                  <a:srgbClr val="C00000"/>
                </a:solidFill>
                <a:latin typeface="+mn-lt"/>
              </a:rPr>
              <a:t>[1 0 1]</a:t>
            </a:r>
          </a:p>
          <a:p>
            <a:pPr algn="ctr"/>
            <a:r>
              <a:rPr lang="en-US" dirty="0" smtClean="0">
                <a:solidFill>
                  <a:srgbClr val="C00000"/>
                </a:solidFill>
                <a:latin typeface="+mn-lt"/>
              </a:rPr>
              <a:t>(</a:t>
            </a:r>
            <a:r>
              <a:rPr lang="sr-Latn-CS" dirty="0" smtClean="0">
                <a:solidFill>
                  <a:srgbClr val="C00000"/>
                </a:solidFill>
                <a:latin typeface="+mn-lt"/>
              </a:rPr>
              <a:t>30</a:t>
            </a:r>
            <a:r>
              <a:rPr lang="en-US" dirty="0" smtClean="0">
                <a:solidFill>
                  <a:srgbClr val="C00000"/>
                </a:solidFill>
                <a:latin typeface="+mn-lt"/>
              </a:rPr>
              <a:t>0</a:t>
            </a:r>
            <a:r>
              <a:rPr lang="en-US" dirty="0" smtClean="0">
                <a:solidFill>
                  <a:srgbClr val="C00000"/>
                </a:solidFill>
                <a:latin typeface="+mn-lt"/>
                <a:sym typeface="Symbol"/>
              </a:rPr>
              <a:t>)</a:t>
            </a:r>
            <a:endParaRPr lang="en-US" dirty="0">
              <a:solidFill>
                <a:srgbClr val="C0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p:bldP spid="115" grpId="0"/>
      <p:bldP spid="116" grpId="0"/>
      <p:bldP spid="117" grpId="0"/>
      <p:bldP spid="11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65</a:t>
            </a:fld>
            <a:endParaRPr lang="en-US" dirty="0"/>
          </a:p>
        </p:txBody>
      </p:sp>
      <p:sp>
        <p:nvSpPr>
          <p:cNvPr id="27" name="Title 1"/>
          <p:cNvSpPr>
            <a:spLocks noGrp="1"/>
          </p:cNvSpPr>
          <p:nvPr>
            <p:ph type="title"/>
          </p:nvPr>
        </p:nvSpPr>
        <p:spPr>
          <a:xfrm>
            <a:off x="457200" y="-152400"/>
            <a:ext cx="8229600" cy="1143000"/>
          </a:xfrm>
        </p:spPr>
        <p:txBody>
          <a:bodyPr/>
          <a:lstStyle/>
          <a:p>
            <a:r>
              <a:rPr lang="sr-Latn-CS" dirty="0" smtClean="0">
                <a:solidFill>
                  <a:srgbClr val="356897"/>
                </a:solidFill>
              </a:rPr>
              <a:t>Aktivni vektori </a:t>
            </a:r>
            <a:r>
              <a:rPr lang="sr-Latn-CS" b="1" dirty="0" smtClean="0">
                <a:solidFill>
                  <a:srgbClr val="356897"/>
                </a:solidFill>
              </a:rPr>
              <a:t>V</a:t>
            </a:r>
            <a:r>
              <a:rPr lang="sr-Latn-CS" b="1" baseline="-25000" dirty="0" smtClean="0">
                <a:solidFill>
                  <a:srgbClr val="356897"/>
                </a:solidFill>
              </a:rPr>
              <a:t>1</a:t>
            </a:r>
            <a:r>
              <a:rPr lang="sr-Latn-CS" dirty="0" smtClean="0">
                <a:solidFill>
                  <a:srgbClr val="356897"/>
                </a:solidFill>
              </a:rPr>
              <a:t> do </a:t>
            </a:r>
            <a:r>
              <a:rPr lang="sr-Latn-CS" b="1" dirty="0" smtClean="0">
                <a:solidFill>
                  <a:srgbClr val="356897"/>
                </a:solidFill>
              </a:rPr>
              <a:t>V</a:t>
            </a:r>
            <a:r>
              <a:rPr lang="sr-Latn-CS" b="1" baseline="-25000" dirty="0" smtClean="0">
                <a:solidFill>
                  <a:srgbClr val="356897"/>
                </a:solidFill>
              </a:rPr>
              <a:t>6</a:t>
            </a:r>
            <a:endParaRPr lang="en-US" b="1" baseline="-25000" dirty="0">
              <a:solidFill>
                <a:srgbClr val="356897"/>
              </a:solidFill>
            </a:endParaRPr>
          </a:p>
        </p:txBody>
      </p:sp>
      <p:cxnSp>
        <p:nvCxnSpPr>
          <p:cNvPr id="32" name="Straight Arrow Connector 31"/>
          <p:cNvCxnSpPr/>
          <p:nvPr/>
        </p:nvCxnSpPr>
        <p:spPr>
          <a:xfrm>
            <a:off x="1219200" y="3808371"/>
            <a:ext cx="5562600" cy="16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1867297" y="3543697"/>
            <a:ext cx="479980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267200" y="3810000"/>
            <a:ext cx="22860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603660" y="3394275"/>
            <a:ext cx="330540" cy="369332"/>
          </a:xfrm>
          <a:prstGeom prst="rect">
            <a:avLst/>
          </a:prstGeom>
          <a:noFill/>
        </p:spPr>
        <p:txBody>
          <a:bodyPr wrap="none" rtlCol="0">
            <a:spAutoFit/>
          </a:bodyPr>
          <a:lstStyle/>
          <a:p>
            <a:r>
              <a:rPr lang="en-US" b="1" i="1" dirty="0" smtClean="0">
                <a:sym typeface="Symbol"/>
              </a:rPr>
              <a:t></a:t>
            </a:r>
            <a:endParaRPr lang="en-US" b="1" i="1" dirty="0"/>
          </a:p>
        </p:txBody>
      </p:sp>
      <p:sp>
        <p:nvSpPr>
          <p:cNvPr id="40" name="TextBox 39"/>
          <p:cNvSpPr txBox="1"/>
          <p:nvPr/>
        </p:nvSpPr>
        <p:spPr>
          <a:xfrm>
            <a:off x="4267200" y="990600"/>
            <a:ext cx="311304" cy="369332"/>
          </a:xfrm>
          <a:prstGeom prst="rect">
            <a:avLst/>
          </a:prstGeom>
          <a:noFill/>
        </p:spPr>
        <p:txBody>
          <a:bodyPr wrap="none" rtlCol="0">
            <a:spAutoFit/>
          </a:bodyPr>
          <a:lstStyle/>
          <a:p>
            <a:r>
              <a:rPr lang="en-US" b="1" i="1" dirty="0" smtClean="0">
                <a:sym typeface="Symbol"/>
              </a:rPr>
              <a:t></a:t>
            </a:r>
            <a:endParaRPr lang="en-US" b="1" i="1" dirty="0"/>
          </a:p>
        </p:txBody>
      </p:sp>
      <p:cxnSp>
        <p:nvCxnSpPr>
          <p:cNvPr id="41" name="Straight Arrow Connector 40"/>
          <p:cNvCxnSpPr/>
          <p:nvPr/>
        </p:nvCxnSpPr>
        <p:spPr>
          <a:xfrm rot="3600000">
            <a:off x="3696389" y="4799470"/>
            <a:ext cx="22860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8000000">
            <a:off x="3695012" y="2818270"/>
            <a:ext cx="22860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4400000">
            <a:off x="2553388" y="2818270"/>
            <a:ext cx="22860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0800000">
            <a:off x="1981200" y="3810000"/>
            <a:ext cx="22860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7200000">
            <a:off x="2553388" y="4799470"/>
            <a:ext cx="22860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484403" name="Picture 51"/>
          <p:cNvPicPr>
            <a:picLocks noChangeAspect="1" noChangeArrowheads="1"/>
          </p:cNvPicPr>
          <p:nvPr/>
        </p:nvPicPr>
        <p:blipFill>
          <a:blip r:embed="rId3" cstate="print"/>
          <a:srcRect/>
          <a:stretch>
            <a:fillRect/>
          </a:stretch>
        </p:blipFill>
        <p:spPr bwMode="auto">
          <a:xfrm>
            <a:off x="6934200" y="3581400"/>
            <a:ext cx="828675" cy="444500"/>
          </a:xfrm>
          <a:prstGeom prst="rect">
            <a:avLst/>
          </a:prstGeom>
          <a:noFill/>
          <a:ln w="9525">
            <a:noFill/>
            <a:miter lim="800000"/>
            <a:headEnd/>
            <a:tailEnd/>
          </a:ln>
          <a:effectLst/>
        </p:spPr>
      </p:pic>
      <p:sp>
        <p:nvSpPr>
          <p:cNvPr id="103" name="TextBox 102"/>
          <p:cNvSpPr txBox="1"/>
          <p:nvPr/>
        </p:nvSpPr>
        <p:spPr>
          <a:xfrm>
            <a:off x="7753072" y="3581400"/>
            <a:ext cx="340158" cy="400110"/>
          </a:xfrm>
          <a:prstGeom prst="rect">
            <a:avLst/>
          </a:prstGeom>
          <a:noFill/>
        </p:spPr>
        <p:txBody>
          <a:bodyPr wrap="none" rtlCol="0">
            <a:spAutoFit/>
          </a:bodyPr>
          <a:lstStyle/>
          <a:p>
            <a:r>
              <a:rPr lang="sr-Cyrl-CS" sz="2000" b="1" dirty="0" smtClean="0">
                <a:solidFill>
                  <a:schemeClr val="tx1"/>
                </a:solidFill>
                <a:latin typeface="+mn-lt"/>
                <a:sym typeface="Symbol"/>
              </a:rPr>
              <a:t>А</a:t>
            </a:r>
            <a:endParaRPr lang="en-US" sz="2000" b="1" dirty="0">
              <a:solidFill>
                <a:schemeClr val="tx1"/>
              </a:solidFill>
              <a:latin typeface="+mn-lt"/>
            </a:endParaRPr>
          </a:p>
        </p:txBody>
      </p:sp>
      <p:sp>
        <p:nvSpPr>
          <p:cNvPr id="104" name="TextBox 103"/>
          <p:cNvSpPr txBox="1"/>
          <p:nvPr/>
        </p:nvSpPr>
        <p:spPr>
          <a:xfrm>
            <a:off x="7759700" y="3860800"/>
            <a:ext cx="258404" cy="276999"/>
          </a:xfrm>
          <a:prstGeom prst="rect">
            <a:avLst/>
          </a:prstGeom>
          <a:noFill/>
        </p:spPr>
        <p:txBody>
          <a:bodyPr wrap="none" rtlCol="0">
            <a:spAutoFit/>
          </a:bodyPr>
          <a:lstStyle/>
          <a:p>
            <a:r>
              <a:rPr lang="en-US" sz="1200" dirty="0" smtClean="0">
                <a:solidFill>
                  <a:schemeClr val="tx1"/>
                </a:solidFill>
                <a:latin typeface="+mn-lt"/>
                <a:sym typeface="Symbol"/>
              </a:rPr>
              <a:t>Z</a:t>
            </a:r>
            <a:endParaRPr lang="en-US" sz="1200" dirty="0">
              <a:solidFill>
                <a:schemeClr val="tx1"/>
              </a:solidFill>
              <a:latin typeface="+mn-lt"/>
            </a:endParaRPr>
          </a:p>
        </p:txBody>
      </p:sp>
      <p:pic>
        <p:nvPicPr>
          <p:cNvPr id="105" name="Picture 51"/>
          <p:cNvPicPr>
            <a:picLocks noChangeAspect="1" noChangeArrowheads="1"/>
          </p:cNvPicPr>
          <p:nvPr/>
        </p:nvPicPr>
        <p:blipFill>
          <a:blip r:embed="rId3" cstate="print"/>
          <a:srcRect/>
          <a:stretch>
            <a:fillRect/>
          </a:stretch>
        </p:blipFill>
        <p:spPr bwMode="auto">
          <a:xfrm rot="14548051">
            <a:off x="2482121" y="1203775"/>
            <a:ext cx="828675" cy="444500"/>
          </a:xfrm>
          <a:prstGeom prst="rect">
            <a:avLst/>
          </a:prstGeom>
          <a:noFill/>
          <a:ln w="9525">
            <a:noFill/>
            <a:miter lim="800000"/>
            <a:headEnd/>
            <a:tailEnd/>
          </a:ln>
          <a:effectLst/>
        </p:spPr>
      </p:pic>
      <p:pic>
        <p:nvPicPr>
          <p:cNvPr id="107" name="Picture 51"/>
          <p:cNvPicPr>
            <a:picLocks noChangeAspect="1" noChangeArrowheads="1"/>
          </p:cNvPicPr>
          <p:nvPr/>
        </p:nvPicPr>
        <p:blipFill>
          <a:blip r:embed="rId3" cstate="print"/>
          <a:srcRect/>
          <a:stretch>
            <a:fillRect/>
          </a:stretch>
        </p:blipFill>
        <p:spPr bwMode="auto">
          <a:xfrm rot="7274556">
            <a:off x="2457341" y="5956581"/>
            <a:ext cx="828675" cy="444500"/>
          </a:xfrm>
          <a:prstGeom prst="rect">
            <a:avLst/>
          </a:prstGeom>
          <a:noFill/>
          <a:ln w="9525">
            <a:noFill/>
            <a:miter lim="800000"/>
            <a:headEnd/>
            <a:tailEnd/>
          </a:ln>
          <a:effectLst/>
        </p:spPr>
      </p:pic>
      <p:sp>
        <p:nvSpPr>
          <p:cNvPr id="108" name="TextBox 107"/>
          <p:cNvSpPr txBox="1"/>
          <p:nvPr/>
        </p:nvSpPr>
        <p:spPr>
          <a:xfrm>
            <a:off x="2419072" y="838200"/>
            <a:ext cx="328936" cy="400110"/>
          </a:xfrm>
          <a:prstGeom prst="rect">
            <a:avLst/>
          </a:prstGeom>
          <a:noFill/>
        </p:spPr>
        <p:txBody>
          <a:bodyPr wrap="none" rtlCol="0">
            <a:spAutoFit/>
          </a:bodyPr>
          <a:lstStyle/>
          <a:p>
            <a:r>
              <a:rPr lang="en-US" sz="2000" b="1" dirty="0" smtClean="0">
                <a:solidFill>
                  <a:schemeClr val="tx1"/>
                </a:solidFill>
                <a:latin typeface="+mn-lt"/>
                <a:sym typeface="Symbol"/>
              </a:rPr>
              <a:t>B</a:t>
            </a:r>
            <a:endParaRPr lang="en-US" sz="2000" b="1" dirty="0">
              <a:solidFill>
                <a:schemeClr val="tx1"/>
              </a:solidFill>
              <a:latin typeface="+mn-lt"/>
            </a:endParaRPr>
          </a:p>
        </p:txBody>
      </p:sp>
      <p:sp>
        <p:nvSpPr>
          <p:cNvPr id="110" name="TextBox 109"/>
          <p:cNvSpPr txBox="1"/>
          <p:nvPr/>
        </p:nvSpPr>
        <p:spPr>
          <a:xfrm>
            <a:off x="2667000" y="6381690"/>
            <a:ext cx="328936" cy="400110"/>
          </a:xfrm>
          <a:prstGeom prst="rect">
            <a:avLst/>
          </a:prstGeom>
          <a:noFill/>
        </p:spPr>
        <p:txBody>
          <a:bodyPr wrap="none" rtlCol="0">
            <a:spAutoFit/>
          </a:bodyPr>
          <a:lstStyle/>
          <a:p>
            <a:r>
              <a:rPr lang="en-US" sz="2000" b="1" dirty="0" smtClean="0">
                <a:solidFill>
                  <a:schemeClr val="tx1"/>
                </a:solidFill>
                <a:latin typeface="+mn-lt"/>
                <a:sym typeface="Symbol"/>
              </a:rPr>
              <a:t>C</a:t>
            </a:r>
            <a:endParaRPr lang="en-US" sz="2000" b="1" dirty="0">
              <a:solidFill>
                <a:schemeClr val="tx1"/>
              </a:solidFill>
              <a:latin typeface="+mn-lt"/>
            </a:endParaRPr>
          </a:p>
        </p:txBody>
      </p:sp>
      <p:sp>
        <p:nvSpPr>
          <p:cNvPr id="111" name="TextBox 110"/>
          <p:cNvSpPr txBox="1"/>
          <p:nvPr/>
        </p:nvSpPr>
        <p:spPr>
          <a:xfrm>
            <a:off x="2895600" y="762000"/>
            <a:ext cx="258404" cy="276999"/>
          </a:xfrm>
          <a:prstGeom prst="rect">
            <a:avLst/>
          </a:prstGeom>
          <a:noFill/>
        </p:spPr>
        <p:txBody>
          <a:bodyPr wrap="none" rtlCol="0">
            <a:spAutoFit/>
          </a:bodyPr>
          <a:lstStyle/>
          <a:p>
            <a:r>
              <a:rPr lang="en-US" sz="1200" dirty="0" smtClean="0">
                <a:solidFill>
                  <a:schemeClr val="tx1"/>
                </a:solidFill>
                <a:latin typeface="+mn-lt"/>
                <a:sym typeface="Symbol"/>
              </a:rPr>
              <a:t>Z</a:t>
            </a:r>
            <a:endParaRPr lang="en-US" sz="1200" dirty="0">
              <a:solidFill>
                <a:schemeClr val="tx1"/>
              </a:solidFill>
              <a:latin typeface="+mn-lt"/>
            </a:endParaRPr>
          </a:p>
        </p:txBody>
      </p:sp>
      <p:sp>
        <p:nvSpPr>
          <p:cNvPr id="112" name="TextBox 111"/>
          <p:cNvSpPr txBox="1"/>
          <p:nvPr/>
        </p:nvSpPr>
        <p:spPr>
          <a:xfrm>
            <a:off x="2256196" y="6200001"/>
            <a:ext cx="258404" cy="276999"/>
          </a:xfrm>
          <a:prstGeom prst="rect">
            <a:avLst/>
          </a:prstGeom>
          <a:noFill/>
        </p:spPr>
        <p:txBody>
          <a:bodyPr wrap="none" rtlCol="0">
            <a:spAutoFit/>
          </a:bodyPr>
          <a:lstStyle/>
          <a:p>
            <a:r>
              <a:rPr lang="en-US" sz="1200" dirty="0" smtClean="0">
                <a:solidFill>
                  <a:schemeClr val="tx1"/>
                </a:solidFill>
                <a:latin typeface="+mn-lt"/>
                <a:sym typeface="Symbol"/>
              </a:rPr>
              <a:t>Z</a:t>
            </a:r>
            <a:endParaRPr lang="en-US" sz="1200" dirty="0">
              <a:solidFill>
                <a:schemeClr val="tx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4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41"/>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139"/>
          <p:cNvSpPr/>
          <p:nvPr/>
        </p:nvSpPr>
        <p:spPr>
          <a:xfrm>
            <a:off x="3733800" y="5410200"/>
            <a:ext cx="1981200" cy="1143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6069228" y="5410200"/>
            <a:ext cx="1676400" cy="1143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1676400" y="5410200"/>
            <a:ext cx="1676400" cy="1143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66</a:t>
            </a:fld>
            <a:endParaRPr lang="en-US" dirty="0"/>
          </a:p>
        </p:txBody>
      </p:sp>
      <p:pic>
        <p:nvPicPr>
          <p:cNvPr id="484358" name="Picture 6"/>
          <p:cNvPicPr>
            <a:picLocks noChangeAspect="1" noChangeArrowheads="1"/>
          </p:cNvPicPr>
          <p:nvPr/>
        </p:nvPicPr>
        <p:blipFill>
          <a:blip r:embed="rId4" cstate="print"/>
          <a:srcRect/>
          <a:stretch>
            <a:fillRect/>
          </a:stretch>
        </p:blipFill>
        <p:spPr bwMode="auto">
          <a:xfrm>
            <a:off x="1357314" y="1524000"/>
            <a:ext cx="1866900" cy="1123950"/>
          </a:xfrm>
          <a:prstGeom prst="rect">
            <a:avLst/>
          </a:prstGeom>
          <a:noFill/>
          <a:ln w="9525">
            <a:noFill/>
            <a:miter lim="800000"/>
            <a:headEnd/>
            <a:tailEnd/>
          </a:ln>
          <a:effectLst/>
        </p:spPr>
      </p:pic>
      <p:sp>
        <p:nvSpPr>
          <p:cNvPr id="16" name="TextBox 15"/>
          <p:cNvSpPr txBox="1"/>
          <p:nvPr/>
        </p:nvSpPr>
        <p:spPr>
          <a:xfrm>
            <a:off x="1243018" y="1600200"/>
            <a:ext cx="275717" cy="184666"/>
          </a:xfrm>
          <a:prstGeom prst="rect">
            <a:avLst/>
          </a:prstGeom>
          <a:noFill/>
        </p:spPr>
        <p:txBody>
          <a:bodyPr wrap="none" lIns="0" tIns="0" rIns="0" bIns="0" rtlCol="0">
            <a:spAutoFit/>
          </a:bodyPr>
          <a:lstStyle/>
          <a:p>
            <a:r>
              <a:rPr lang="sr-Latn-CS" sz="1200" b="1" dirty="0" smtClean="0">
                <a:latin typeface="+mn-lt"/>
              </a:rPr>
              <a:t>+U</a:t>
            </a:r>
            <a:r>
              <a:rPr lang="sr-Latn-CS" sz="1200" b="1" baseline="-25000" dirty="0" smtClean="0">
                <a:latin typeface="+mn-lt"/>
              </a:rPr>
              <a:t>dc</a:t>
            </a:r>
            <a:endParaRPr lang="en-US" sz="1200" b="1" baseline="-25000" dirty="0">
              <a:latin typeface="+mn-lt"/>
            </a:endParaRPr>
          </a:p>
        </p:txBody>
      </p:sp>
      <p:sp>
        <p:nvSpPr>
          <p:cNvPr id="17" name="TextBox 16"/>
          <p:cNvSpPr txBox="1"/>
          <p:nvPr/>
        </p:nvSpPr>
        <p:spPr>
          <a:xfrm>
            <a:off x="1243018" y="2209800"/>
            <a:ext cx="78548" cy="184666"/>
          </a:xfrm>
          <a:prstGeom prst="rect">
            <a:avLst/>
          </a:prstGeom>
          <a:noFill/>
        </p:spPr>
        <p:txBody>
          <a:bodyPr wrap="none" lIns="0" tIns="0" rIns="0" bIns="0" rtlCol="0">
            <a:spAutoFit/>
          </a:bodyPr>
          <a:lstStyle/>
          <a:p>
            <a:r>
              <a:rPr lang="sr-Latn-CS" sz="1200" b="1" dirty="0" smtClean="0">
                <a:latin typeface="+mn-lt"/>
              </a:rPr>
              <a:t>0</a:t>
            </a:r>
            <a:endParaRPr lang="en-US" sz="1200" b="1" baseline="-25000" dirty="0">
              <a:latin typeface="+mn-lt"/>
            </a:endParaRPr>
          </a:p>
        </p:txBody>
      </p:sp>
      <p:sp>
        <p:nvSpPr>
          <p:cNvPr id="19" name="TextBox 18"/>
          <p:cNvSpPr txBox="1"/>
          <p:nvPr/>
        </p:nvSpPr>
        <p:spPr>
          <a:xfrm>
            <a:off x="1052514" y="1871667"/>
            <a:ext cx="674865" cy="215444"/>
          </a:xfrm>
          <a:prstGeom prst="rect">
            <a:avLst/>
          </a:prstGeom>
          <a:noFill/>
        </p:spPr>
        <p:txBody>
          <a:bodyPr wrap="none" lIns="0" tIns="0" rIns="0" bIns="0" rtlCol="0">
            <a:spAutoFit/>
          </a:bodyPr>
          <a:lstStyle/>
          <a:p>
            <a:r>
              <a:rPr lang="sr-Latn-CS" sz="1400" b="1" dirty="0" smtClean="0">
                <a:solidFill>
                  <a:srgbClr val="C00000"/>
                </a:solidFill>
                <a:latin typeface="+mn-lt"/>
              </a:rPr>
              <a:t>V</a:t>
            </a:r>
            <a:r>
              <a:rPr lang="sr-Latn-CS" sz="1400" b="1" baseline="-25000" dirty="0" smtClean="0">
                <a:solidFill>
                  <a:srgbClr val="C00000"/>
                </a:solidFill>
                <a:latin typeface="+mn-lt"/>
              </a:rPr>
              <a:t>1</a:t>
            </a:r>
            <a:r>
              <a:rPr lang="en-US" sz="1200" b="1" baseline="-25000" dirty="0" smtClean="0">
                <a:solidFill>
                  <a:srgbClr val="C00000"/>
                </a:solidFill>
                <a:latin typeface="+mn-lt"/>
              </a:rPr>
              <a:t>  </a:t>
            </a:r>
            <a:r>
              <a:rPr lang="en-US" sz="1400" dirty="0" smtClean="0">
                <a:solidFill>
                  <a:srgbClr val="C00000"/>
                </a:solidFill>
                <a:latin typeface="+mn-lt"/>
              </a:rPr>
              <a:t>[1 0 0]</a:t>
            </a:r>
            <a:endParaRPr lang="en-US" sz="1400" dirty="0">
              <a:solidFill>
                <a:srgbClr val="C00000"/>
              </a:solidFill>
              <a:latin typeface="+mn-lt"/>
            </a:endParaRPr>
          </a:p>
        </p:txBody>
      </p:sp>
      <p:sp>
        <p:nvSpPr>
          <p:cNvPr id="27" name="Title 1"/>
          <p:cNvSpPr>
            <a:spLocks noGrp="1"/>
          </p:cNvSpPr>
          <p:nvPr>
            <p:ph type="title"/>
          </p:nvPr>
        </p:nvSpPr>
        <p:spPr>
          <a:xfrm>
            <a:off x="457200" y="0"/>
            <a:ext cx="8229600" cy="1143000"/>
          </a:xfrm>
        </p:spPr>
        <p:txBody>
          <a:bodyPr/>
          <a:lstStyle/>
          <a:p>
            <a:r>
              <a:rPr lang="sr-Latn-CS" dirty="0" smtClean="0">
                <a:solidFill>
                  <a:srgbClr val="356897"/>
                </a:solidFill>
              </a:rPr>
              <a:t>Potencijal</a:t>
            </a:r>
            <a:r>
              <a:rPr lang="en-US" dirty="0" smtClean="0">
                <a:solidFill>
                  <a:srgbClr val="356897"/>
                </a:solidFill>
              </a:rPr>
              <a:t> </a:t>
            </a:r>
            <a:r>
              <a:rPr lang="sr-Latn-CS" dirty="0" smtClean="0">
                <a:solidFill>
                  <a:srgbClr val="356897"/>
                </a:solidFill>
              </a:rPr>
              <a:t>z</a:t>
            </a:r>
            <a:r>
              <a:rPr lang="en-US" dirty="0" err="1" smtClean="0">
                <a:solidFill>
                  <a:srgbClr val="356897"/>
                </a:solidFill>
              </a:rPr>
              <a:t>ve</a:t>
            </a:r>
            <a:r>
              <a:rPr lang="sr-Latn-CS" dirty="0" smtClean="0">
                <a:solidFill>
                  <a:srgbClr val="356897"/>
                </a:solidFill>
              </a:rPr>
              <a:t>z</a:t>
            </a:r>
            <a:r>
              <a:rPr lang="en-US" dirty="0" err="1" smtClean="0">
                <a:solidFill>
                  <a:srgbClr val="356897"/>
                </a:solidFill>
              </a:rPr>
              <a:t>di</a:t>
            </a:r>
            <a:r>
              <a:rPr lang="sr-Latn-CS" dirty="0" smtClean="0">
                <a:solidFill>
                  <a:srgbClr val="356897"/>
                </a:solidFill>
              </a:rPr>
              <a:t>š</a:t>
            </a:r>
            <a:r>
              <a:rPr lang="en-US" dirty="0" err="1" smtClean="0">
                <a:solidFill>
                  <a:srgbClr val="356897"/>
                </a:solidFill>
              </a:rPr>
              <a:t>ta</a:t>
            </a:r>
            <a:endParaRPr lang="en-US" dirty="0">
              <a:solidFill>
                <a:srgbClr val="356897"/>
              </a:solidFill>
            </a:endParaRPr>
          </a:p>
        </p:txBody>
      </p:sp>
      <p:sp>
        <p:nvSpPr>
          <p:cNvPr id="13" name="TextBox 12"/>
          <p:cNvSpPr txBox="1"/>
          <p:nvPr/>
        </p:nvSpPr>
        <p:spPr>
          <a:xfrm>
            <a:off x="1890714" y="4114800"/>
            <a:ext cx="109004" cy="215444"/>
          </a:xfrm>
          <a:prstGeom prst="rect">
            <a:avLst/>
          </a:prstGeom>
          <a:noFill/>
        </p:spPr>
        <p:txBody>
          <a:bodyPr wrap="square" lIns="0" tIns="0" rIns="0" bIns="0" rtlCol="0">
            <a:spAutoFit/>
          </a:bodyPr>
          <a:lstStyle/>
          <a:p>
            <a:r>
              <a:rPr lang="sr-Latn-CS" sz="1400" b="1" dirty="0" smtClean="0">
                <a:latin typeface="+mn-lt"/>
              </a:rPr>
              <a:t>A</a:t>
            </a:r>
            <a:endParaRPr lang="en-US" sz="1400" b="1" dirty="0">
              <a:latin typeface="+mn-lt"/>
            </a:endParaRPr>
          </a:p>
        </p:txBody>
      </p:sp>
      <p:sp>
        <p:nvSpPr>
          <p:cNvPr id="14" name="TextBox 13"/>
          <p:cNvSpPr txBox="1"/>
          <p:nvPr/>
        </p:nvSpPr>
        <p:spPr>
          <a:xfrm>
            <a:off x="2589828" y="2590800"/>
            <a:ext cx="100990" cy="215444"/>
          </a:xfrm>
          <a:prstGeom prst="rect">
            <a:avLst/>
          </a:prstGeom>
          <a:noFill/>
        </p:spPr>
        <p:txBody>
          <a:bodyPr wrap="square" lIns="0" tIns="0" rIns="0" bIns="0" rtlCol="0">
            <a:spAutoFit/>
          </a:bodyPr>
          <a:lstStyle/>
          <a:p>
            <a:r>
              <a:rPr lang="sr-Latn-CS" sz="1400" b="1" dirty="0" smtClean="0">
                <a:latin typeface="+mn-lt"/>
              </a:rPr>
              <a:t>B</a:t>
            </a:r>
            <a:endParaRPr lang="en-US" sz="1400" b="1" dirty="0">
              <a:latin typeface="+mn-lt"/>
            </a:endParaRPr>
          </a:p>
        </p:txBody>
      </p:sp>
      <p:sp>
        <p:nvSpPr>
          <p:cNvPr id="15" name="TextBox 14"/>
          <p:cNvSpPr txBox="1"/>
          <p:nvPr/>
        </p:nvSpPr>
        <p:spPr>
          <a:xfrm>
            <a:off x="3505200" y="4114800"/>
            <a:ext cx="76200" cy="215444"/>
          </a:xfrm>
          <a:prstGeom prst="rect">
            <a:avLst/>
          </a:prstGeom>
          <a:noFill/>
        </p:spPr>
        <p:txBody>
          <a:bodyPr wrap="square" lIns="0" tIns="0" rIns="0" bIns="0" rtlCol="0">
            <a:spAutoFit/>
          </a:bodyPr>
          <a:lstStyle/>
          <a:p>
            <a:r>
              <a:rPr lang="sr-Latn-CS" sz="1400" b="1" dirty="0" smtClean="0">
                <a:latin typeface="+mn-lt"/>
              </a:rPr>
              <a:t>C</a:t>
            </a:r>
            <a:endParaRPr lang="en-US" sz="1400" b="1" dirty="0">
              <a:latin typeface="+mn-lt"/>
            </a:endParaRPr>
          </a:p>
        </p:txBody>
      </p:sp>
      <p:grpSp>
        <p:nvGrpSpPr>
          <p:cNvPr id="485378" name="Group 2"/>
          <p:cNvGrpSpPr>
            <a:grpSpLocks/>
          </p:cNvGrpSpPr>
          <p:nvPr/>
        </p:nvGrpSpPr>
        <p:grpSpPr bwMode="auto">
          <a:xfrm rot="16200000">
            <a:off x="2350164" y="3327401"/>
            <a:ext cx="820737" cy="109537"/>
            <a:chOff x="5841" y="9443"/>
            <a:chExt cx="1294" cy="174"/>
          </a:xfrm>
        </p:grpSpPr>
        <p:sp>
          <p:nvSpPr>
            <p:cNvPr id="485379" name="Rectangle 3"/>
            <p:cNvSpPr>
              <a:spLocks noChangeArrowheads="1"/>
            </p:cNvSpPr>
            <p:nvPr/>
          </p:nvSpPr>
          <p:spPr bwMode="auto">
            <a:xfrm>
              <a:off x="6093" y="9443"/>
              <a:ext cx="792" cy="17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5380" name="Line 4"/>
            <p:cNvSpPr>
              <a:spLocks noChangeShapeType="1"/>
            </p:cNvSpPr>
            <p:nvPr/>
          </p:nvSpPr>
          <p:spPr bwMode="auto">
            <a:xfrm>
              <a:off x="6889" y="9527"/>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5381" name="Line 5"/>
            <p:cNvSpPr>
              <a:spLocks noChangeShapeType="1"/>
            </p:cNvSpPr>
            <p:nvPr/>
          </p:nvSpPr>
          <p:spPr bwMode="auto">
            <a:xfrm>
              <a:off x="5841" y="9528"/>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2" name="Group 2"/>
          <p:cNvGrpSpPr>
            <a:grpSpLocks/>
          </p:cNvGrpSpPr>
          <p:nvPr/>
        </p:nvGrpSpPr>
        <p:grpSpPr bwMode="auto">
          <a:xfrm rot="1800000">
            <a:off x="2701320" y="3931648"/>
            <a:ext cx="820737" cy="109537"/>
            <a:chOff x="5841" y="9443"/>
            <a:chExt cx="1294" cy="174"/>
          </a:xfrm>
        </p:grpSpPr>
        <p:sp>
          <p:nvSpPr>
            <p:cNvPr id="43" name="Rectangle 3"/>
            <p:cNvSpPr>
              <a:spLocks noChangeArrowheads="1"/>
            </p:cNvSpPr>
            <p:nvPr/>
          </p:nvSpPr>
          <p:spPr bwMode="auto">
            <a:xfrm>
              <a:off x="6093" y="9443"/>
              <a:ext cx="792" cy="17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 name="Line 4"/>
            <p:cNvSpPr>
              <a:spLocks noChangeShapeType="1"/>
            </p:cNvSpPr>
            <p:nvPr/>
          </p:nvSpPr>
          <p:spPr bwMode="auto">
            <a:xfrm>
              <a:off x="6889" y="9527"/>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Line 5"/>
            <p:cNvSpPr>
              <a:spLocks noChangeShapeType="1"/>
            </p:cNvSpPr>
            <p:nvPr/>
          </p:nvSpPr>
          <p:spPr bwMode="auto">
            <a:xfrm>
              <a:off x="5841" y="9528"/>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6" name="Group 2"/>
          <p:cNvGrpSpPr>
            <a:grpSpLocks/>
          </p:cNvGrpSpPr>
          <p:nvPr/>
        </p:nvGrpSpPr>
        <p:grpSpPr bwMode="auto">
          <a:xfrm rot="9000000">
            <a:off x="1992919" y="3931648"/>
            <a:ext cx="820737" cy="109537"/>
            <a:chOff x="5841" y="9443"/>
            <a:chExt cx="1294" cy="174"/>
          </a:xfrm>
        </p:grpSpPr>
        <p:sp>
          <p:nvSpPr>
            <p:cNvPr id="47" name="Rectangle 3"/>
            <p:cNvSpPr>
              <a:spLocks noChangeArrowheads="1"/>
            </p:cNvSpPr>
            <p:nvPr/>
          </p:nvSpPr>
          <p:spPr bwMode="auto">
            <a:xfrm>
              <a:off x="6093" y="9443"/>
              <a:ext cx="792" cy="17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 name="Line 4"/>
            <p:cNvSpPr>
              <a:spLocks noChangeShapeType="1"/>
            </p:cNvSpPr>
            <p:nvPr/>
          </p:nvSpPr>
          <p:spPr bwMode="auto">
            <a:xfrm>
              <a:off x="6889" y="9527"/>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Line 5"/>
            <p:cNvSpPr>
              <a:spLocks noChangeShapeType="1"/>
            </p:cNvSpPr>
            <p:nvPr/>
          </p:nvSpPr>
          <p:spPr bwMode="auto">
            <a:xfrm>
              <a:off x="5841" y="9528"/>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51" name="Straight Connector 50"/>
          <p:cNvCxnSpPr/>
          <p:nvPr/>
        </p:nvCxnSpPr>
        <p:spPr>
          <a:xfrm rot="5400000">
            <a:off x="2574583" y="2787997"/>
            <a:ext cx="366712" cy="8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1834013" y="3076133"/>
            <a:ext cx="981078" cy="104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2679354" y="3079398"/>
            <a:ext cx="981075" cy="38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1760191" y="3883375"/>
            <a:ext cx="595316" cy="104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165653" y="3874811"/>
            <a:ext cx="621511" cy="108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2062166" y="3576638"/>
            <a:ext cx="252411" cy="4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167064" y="3576638"/>
            <a:ext cx="319088"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800352" y="3605210"/>
            <a:ext cx="72136" cy="215444"/>
          </a:xfrm>
          <a:prstGeom prst="rect">
            <a:avLst/>
          </a:prstGeom>
          <a:noFill/>
        </p:spPr>
        <p:txBody>
          <a:bodyPr wrap="square" lIns="0" tIns="0" rIns="0" bIns="0" rtlCol="0">
            <a:spAutoFit/>
          </a:bodyPr>
          <a:lstStyle/>
          <a:p>
            <a:r>
              <a:rPr lang="sr-Latn-CS" sz="1400" b="1" dirty="0" smtClean="0">
                <a:latin typeface="+mn-lt"/>
              </a:rPr>
              <a:t>z</a:t>
            </a:r>
            <a:endParaRPr lang="en-US" sz="1400" b="1" dirty="0">
              <a:latin typeface="+mn-lt"/>
            </a:endParaRPr>
          </a:p>
        </p:txBody>
      </p:sp>
      <p:grpSp>
        <p:nvGrpSpPr>
          <p:cNvPr id="119" name="Group 118"/>
          <p:cNvGrpSpPr/>
          <p:nvPr/>
        </p:nvGrpSpPr>
        <p:grpSpPr>
          <a:xfrm>
            <a:off x="5410200" y="1524000"/>
            <a:ext cx="2464261" cy="2794673"/>
            <a:chOff x="5562600" y="1524000"/>
            <a:chExt cx="2464261" cy="2794673"/>
          </a:xfrm>
        </p:grpSpPr>
        <p:grpSp>
          <p:nvGrpSpPr>
            <p:cNvPr id="3" name="Group 31"/>
            <p:cNvGrpSpPr/>
            <p:nvPr/>
          </p:nvGrpSpPr>
          <p:grpSpPr>
            <a:xfrm>
              <a:off x="5562600" y="1524000"/>
              <a:ext cx="2105025" cy="1143000"/>
              <a:chOff x="3048000" y="2011680"/>
              <a:chExt cx="2105025" cy="1143000"/>
            </a:xfrm>
          </p:grpSpPr>
          <p:pic>
            <p:nvPicPr>
              <p:cNvPr id="484359" name="Picture 7"/>
              <p:cNvPicPr>
                <a:picLocks noChangeAspect="1" noChangeArrowheads="1"/>
              </p:cNvPicPr>
              <p:nvPr/>
            </p:nvPicPr>
            <p:blipFill>
              <a:blip r:embed="rId5" cstate="print"/>
              <a:srcRect/>
              <a:stretch>
                <a:fillRect/>
              </a:stretch>
            </p:blipFill>
            <p:spPr bwMode="auto">
              <a:xfrm>
                <a:off x="3276600" y="2011680"/>
                <a:ext cx="1876425" cy="1143000"/>
              </a:xfrm>
              <a:prstGeom prst="rect">
                <a:avLst/>
              </a:prstGeom>
              <a:noFill/>
              <a:ln w="9525">
                <a:noFill/>
                <a:miter lim="800000"/>
                <a:headEnd/>
                <a:tailEnd/>
              </a:ln>
              <a:effectLst/>
            </p:spPr>
          </p:pic>
          <p:sp>
            <p:nvSpPr>
              <p:cNvPr id="20" name="TextBox 19"/>
              <p:cNvSpPr txBox="1"/>
              <p:nvPr/>
            </p:nvSpPr>
            <p:spPr>
              <a:xfrm>
                <a:off x="3048000" y="2324100"/>
                <a:ext cx="679673" cy="215444"/>
              </a:xfrm>
              <a:prstGeom prst="rect">
                <a:avLst/>
              </a:prstGeom>
              <a:noFill/>
            </p:spPr>
            <p:txBody>
              <a:bodyPr wrap="none" lIns="0" tIns="0" rIns="0" bIns="0" rtlCol="0">
                <a:spAutoFit/>
              </a:bodyPr>
              <a:lstStyle/>
              <a:p>
                <a:r>
                  <a:rPr lang="sr-Latn-CS" sz="1400" b="1" dirty="0" smtClean="0">
                    <a:solidFill>
                      <a:srgbClr val="C00000"/>
                    </a:solidFill>
                    <a:latin typeface="+mn-lt"/>
                  </a:rPr>
                  <a:t>V</a:t>
                </a:r>
                <a:r>
                  <a:rPr lang="en-US" sz="1400" b="1" baseline="-25000" dirty="0" smtClean="0">
                    <a:solidFill>
                      <a:srgbClr val="C00000"/>
                    </a:solidFill>
                    <a:latin typeface="+mn-lt"/>
                  </a:rPr>
                  <a:t>2 </a:t>
                </a:r>
                <a:r>
                  <a:rPr lang="en-US" sz="1200" b="1" baseline="-25000" dirty="0" smtClean="0">
                    <a:solidFill>
                      <a:srgbClr val="C00000"/>
                    </a:solidFill>
                    <a:latin typeface="+mn-lt"/>
                  </a:rPr>
                  <a:t> </a:t>
                </a:r>
                <a:r>
                  <a:rPr lang="en-US" sz="1400" dirty="0" smtClean="0">
                    <a:solidFill>
                      <a:srgbClr val="C00000"/>
                    </a:solidFill>
                    <a:latin typeface="+mn-lt"/>
                  </a:rPr>
                  <a:t>[1 1 0]</a:t>
                </a:r>
                <a:endParaRPr lang="en-US" sz="1400" dirty="0">
                  <a:solidFill>
                    <a:srgbClr val="C00000"/>
                  </a:solidFill>
                  <a:latin typeface="+mn-lt"/>
                </a:endParaRPr>
              </a:p>
            </p:txBody>
          </p:sp>
        </p:grpSp>
        <p:sp>
          <p:nvSpPr>
            <p:cNvPr id="35" name="TextBox 34"/>
            <p:cNvSpPr txBox="1"/>
            <p:nvPr/>
          </p:nvSpPr>
          <p:spPr>
            <a:xfrm>
              <a:off x="5715000" y="1600200"/>
              <a:ext cx="275717" cy="184666"/>
            </a:xfrm>
            <a:prstGeom prst="rect">
              <a:avLst/>
            </a:prstGeom>
            <a:noFill/>
          </p:spPr>
          <p:txBody>
            <a:bodyPr wrap="none" lIns="0" tIns="0" rIns="0" bIns="0" rtlCol="0">
              <a:spAutoFit/>
            </a:bodyPr>
            <a:lstStyle/>
            <a:p>
              <a:r>
                <a:rPr lang="sr-Latn-CS" sz="1200" b="1" dirty="0" smtClean="0">
                  <a:latin typeface="+mn-lt"/>
                </a:rPr>
                <a:t>+U</a:t>
              </a:r>
              <a:r>
                <a:rPr lang="sr-Latn-CS" sz="1200" b="1" baseline="-25000" dirty="0" smtClean="0">
                  <a:latin typeface="+mn-lt"/>
                </a:rPr>
                <a:t>dc</a:t>
              </a:r>
              <a:endParaRPr lang="en-US" sz="1200" b="1" baseline="-25000" dirty="0">
                <a:latin typeface="+mn-lt"/>
              </a:endParaRPr>
            </a:p>
          </p:txBody>
        </p:sp>
        <p:sp>
          <p:nvSpPr>
            <p:cNvPr id="36" name="TextBox 35"/>
            <p:cNvSpPr txBox="1"/>
            <p:nvPr/>
          </p:nvSpPr>
          <p:spPr>
            <a:xfrm>
              <a:off x="5715000" y="2209800"/>
              <a:ext cx="78548" cy="184666"/>
            </a:xfrm>
            <a:prstGeom prst="rect">
              <a:avLst/>
            </a:prstGeom>
            <a:noFill/>
          </p:spPr>
          <p:txBody>
            <a:bodyPr wrap="none" lIns="0" tIns="0" rIns="0" bIns="0" rtlCol="0">
              <a:spAutoFit/>
            </a:bodyPr>
            <a:lstStyle/>
            <a:p>
              <a:r>
                <a:rPr lang="sr-Latn-CS" sz="1200" b="1" dirty="0" smtClean="0">
                  <a:latin typeface="+mn-lt"/>
                </a:rPr>
                <a:t>0</a:t>
              </a:r>
              <a:endParaRPr lang="en-US" sz="1200" b="1" baseline="-25000" dirty="0">
                <a:latin typeface="+mn-lt"/>
              </a:endParaRPr>
            </a:p>
          </p:txBody>
        </p:sp>
        <p:grpSp>
          <p:nvGrpSpPr>
            <p:cNvPr id="92" name="Group 91"/>
            <p:cNvGrpSpPr/>
            <p:nvPr/>
          </p:nvGrpSpPr>
          <p:grpSpPr>
            <a:xfrm>
              <a:off x="6336175" y="2579225"/>
              <a:ext cx="1690686" cy="1739448"/>
              <a:chOff x="2286000" y="2590796"/>
              <a:chExt cx="1690686" cy="1739448"/>
            </a:xfrm>
          </p:grpSpPr>
          <p:sp>
            <p:nvSpPr>
              <p:cNvPr id="93" name="TextBox 92"/>
              <p:cNvSpPr txBox="1"/>
              <p:nvPr/>
            </p:nvSpPr>
            <p:spPr>
              <a:xfrm>
                <a:off x="2286000" y="4114800"/>
                <a:ext cx="109004" cy="215444"/>
              </a:xfrm>
              <a:prstGeom prst="rect">
                <a:avLst/>
              </a:prstGeom>
              <a:noFill/>
            </p:spPr>
            <p:txBody>
              <a:bodyPr wrap="square" lIns="0" tIns="0" rIns="0" bIns="0" rtlCol="0">
                <a:spAutoFit/>
              </a:bodyPr>
              <a:lstStyle/>
              <a:p>
                <a:r>
                  <a:rPr lang="sr-Latn-CS" sz="1400" b="1" dirty="0" smtClean="0">
                    <a:latin typeface="+mn-lt"/>
                  </a:rPr>
                  <a:t>A</a:t>
                </a:r>
                <a:endParaRPr lang="en-US" sz="1400" b="1" dirty="0">
                  <a:latin typeface="+mn-lt"/>
                </a:endParaRPr>
              </a:p>
            </p:txBody>
          </p:sp>
          <p:sp>
            <p:nvSpPr>
              <p:cNvPr id="94" name="TextBox 93"/>
              <p:cNvSpPr txBox="1"/>
              <p:nvPr/>
            </p:nvSpPr>
            <p:spPr>
              <a:xfrm>
                <a:off x="2985114" y="2590800"/>
                <a:ext cx="100990" cy="215444"/>
              </a:xfrm>
              <a:prstGeom prst="rect">
                <a:avLst/>
              </a:prstGeom>
              <a:noFill/>
            </p:spPr>
            <p:txBody>
              <a:bodyPr wrap="square" lIns="0" tIns="0" rIns="0" bIns="0" rtlCol="0">
                <a:spAutoFit/>
              </a:bodyPr>
              <a:lstStyle/>
              <a:p>
                <a:r>
                  <a:rPr lang="sr-Latn-CS" sz="1400" b="1" dirty="0" smtClean="0">
                    <a:latin typeface="+mn-lt"/>
                  </a:rPr>
                  <a:t>B</a:t>
                </a:r>
                <a:endParaRPr lang="en-US" sz="1400" b="1" dirty="0">
                  <a:latin typeface="+mn-lt"/>
                </a:endParaRPr>
              </a:p>
            </p:txBody>
          </p:sp>
          <p:sp>
            <p:nvSpPr>
              <p:cNvPr id="95" name="TextBox 94"/>
              <p:cNvSpPr txBox="1"/>
              <p:nvPr/>
            </p:nvSpPr>
            <p:spPr>
              <a:xfrm>
                <a:off x="3900486" y="4114800"/>
                <a:ext cx="76200" cy="215444"/>
              </a:xfrm>
              <a:prstGeom prst="rect">
                <a:avLst/>
              </a:prstGeom>
              <a:noFill/>
            </p:spPr>
            <p:txBody>
              <a:bodyPr wrap="square" lIns="0" tIns="0" rIns="0" bIns="0" rtlCol="0">
                <a:spAutoFit/>
              </a:bodyPr>
              <a:lstStyle/>
              <a:p>
                <a:r>
                  <a:rPr lang="sr-Latn-CS" sz="1400" b="1" dirty="0" smtClean="0">
                    <a:latin typeface="+mn-lt"/>
                  </a:rPr>
                  <a:t>C</a:t>
                </a:r>
                <a:endParaRPr lang="en-US" sz="1400" b="1" dirty="0">
                  <a:latin typeface="+mn-lt"/>
                </a:endParaRPr>
              </a:p>
            </p:txBody>
          </p:sp>
          <p:grpSp>
            <p:nvGrpSpPr>
              <p:cNvPr id="96" name="Group 2"/>
              <p:cNvGrpSpPr>
                <a:grpSpLocks/>
              </p:cNvGrpSpPr>
              <p:nvPr/>
            </p:nvGrpSpPr>
            <p:grpSpPr bwMode="auto">
              <a:xfrm rot="16200000">
                <a:off x="2745450" y="3327396"/>
                <a:ext cx="820738" cy="109537"/>
                <a:chOff x="5841" y="9443"/>
                <a:chExt cx="1294" cy="174"/>
              </a:xfrm>
            </p:grpSpPr>
            <p:sp>
              <p:nvSpPr>
                <p:cNvPr id="113" name="Rectangle 3"/>
                <p:cNvSpPr>
                  <a:spLocks noChangeArrowheads="1"/>
                </p:cNvSpPr>
                <p:nvPr/>
              </p:nvSpPr>
              <p:spPr bwMode="auto">
                <a:xfrm>
                  <a:off x="6093" y="9443"/>
                  <a:ext cx="792" cy="17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 name="Line 4"/>
                <p:cNvSpPr>
                  <a:spLocks noChangeShapeType="1"/>
                </p:cNvSpPr>
                <p:nvPr/>
              </p:nvSpPr>
              <p:spPr bwMode="auto">
                <a:xfrm>
                  <a:off x="6889" y="9527"/>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Line 5"/>
                <p:cNvSpPr>
                  <a:spLocks noChangeShapeType="1"/>
                </p:cNvSpPr>
                <p:nvPr/>
              </p:nvSpPr>
              <p:spPr bwMode="auto">
                <a:xfrm>
                  <a:off x="5841" y="9528"/>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7" name="Group 2"/>
              <p:cNvGrpSpPr>
                <a:grpSpLocks/>
              </p:cNvGrpSpPr>
              <p:nvPr/>
            </p:nvGrpSpPr>
            <p:grpSpPr bwMode="auto">
              <a:xfrm rot="1800000">
                <a:off x="3096609" y="3931651"/>
                <a:ext cx="820738" cy="109537"/>
                <a:chOff x="5841" y="9443"/>
                <a:chExt cx="1294" cy="174"/>
              </a:xfrm>
            </p:grpSpPr>
            <p:sp>
              <p:nvSpPr>
                <p:cNvPr id="110" name="Rectangle 3"/>
                <p:cNvSpPr>
                  <a:spLocks noChangeArrowheads="1"/>
                </p:cNvSpPr>
                <p:nvPr/>
              </p:nvSpPr>
              <p:spPr bwMode="auto">
                <a:xfrm>
                  <a:off x="6093" y="9443"/>
                  <a:ext cx="792" cy="17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 name="Line 4"/>
                <p:cNvSpPr>
                  <a:spLocks noChangeShapeType="1"/>
                </p:cNvSpPr>
                <p:nvPr/>
              </p:nvSpPr>
              <p:spPr bwMode="auto">
                <a:xfrm>
                  <a:off x="6889" y="9527"/>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Line 5"/>
                <p:cNvSpPr>
                  <a:spLocks noChangeShapeType="1"/>
                </p:cNvSpPr>
                <p:nvPr/>
              </p:nvSpPr>
              <p:spPr bwMode="auto">
                <a:xfrm>
                  <a:off x="5841" y="9528"/>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8" name="Group 2"/>
              <p:cNvGrpSpPr>
                <a:grpSpLocks/>
              </p:cNvGrpSpPr>
              <p:nvPr/>
            </p:nvGrpSpPr>
            <p:grpSpPr bwMode="auto">
              <a:xfrm rot="9000000">
                <a:off x="2388201" y="3931651"/>
                <a:ext cx="820738" cy="109537"/>
                <a:chOff x="5841" y="9443"/>
                <a:chExt cx="1294" cy="174"/>
              </a:xfrm>
            </p:grpSpPr>
            <p:sp>
              <p:nvSpPr>
                <p:cNvPr id="107" name="Rectangle 3"/>
                <p:cNvSpPr>
                  <a:spLocks noChangeArrowheads="1"/>
                </p:cNvSpPr>
                <p:nvPr/>
              </p:nvSpPr>
              <p:spPr bwMode="auto">
                <a:xfrm>
                  <a:off x="6093" y="9443"/>
                  <a:ext cx="792" cy="17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 name="Line 4"/>
                <p:cNvSpPr>
                  <a:spLocks noChangeShapeType="1"/>
                </p:cNvSpPr>
                <p:nvPr/>
              </p:nvSpPr>
              <p:spPr bwMode="auto">
                <a:xfrm>
                  <a:off x="6889" y="9527"/>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Line 5"/>
                <p:cNvSpPr>
                  <a:spLocks noChangeShapeType="1"/>
                </p:cNvSpPr>
                <p:nvPr/>
              </p:nvSpPr>
              <p:spPr bwMode="auto">
                <a:xfrm>
                  <a:off x="5841" y="9528"/>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99" name="Straight Connector 98"/>
              <p:cNvCxnSpPr/>
              <p:nvPr/>
            </p:nvCxnSpPr>
            <p:spPr>
              <a:xfrm rot="5400000">
                <a:off x="2969869" y="2787997"/>
                <a:ext cx="366712" cy="8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2229299" y="3076133"/>
                <a:ext cx="981078" cy="104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6200000" flipH="1">
                <a:off x="3074640" y="3079398"/>
                <a:ext cx="981075" cy="38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2155477" y="3883375"/>
                <a:ext cx="595316" cy="104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3563090" y="3874706"/>
                <a:ext cx="619465" cy="131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2457452" y="3576638"/>
                <a:ext cx="252411" cy="4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3562350" y="3576302"/>
                <a:ext cx="312275" cy="3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3195638" y="3605210"/>
                <a:ext cx="72136" cy="215444"/>
              </a:xfrm>
              <a:prstGeom prst="rect">
                <a:avLst/>
              </a:prstGeom>
              <a:noFill/>
            </p:spPr>
            <p:txBody>
              <a:bodyPr wrap="square" lIns="0" tIns="0" rIns="0" bIns="0" rtlCol="0">
                <a:spAutoFit/>
              </a:bodyPr>
              <a:lstStyle/>
              <a:p>
                <a:r>
                  <a:rPr lang="sr-Latn-CS" sz="1400" b="1" dirty="0" smtClean="0">
                    <a:latin typeface="+mn-lt"/>
                  </a:rPr>
                  <a:t>z</a:t>
                </a:r>
                <a:endParaRPr lang="en-US" sz="1400" b="1" dirty="0">
                  <a:latin typeface="+mn-lt"/>
                </a:endParaRPr>
              </a:p>
            </p:txBody>
          </p:sp>
        </p:grpSp>
      </p:grpSp>
      <p:grpSp>
        <p:nvGrpSpPr>
          <p:cNvPr id="120" name="Group 119"/>
          <p:cNvGrpSpPr/>
          <p:nvPr/>
        </p:nvGrpSpPr>
        <p:grpSpPr>
          <a:xfrm>
            <a:off x="1124777" y="4635956"/>
            <a:ext cx="2532823" cy="698044"/>
            <a:chOff x="1124777" y="4788356"/>
            <a:chExt cx="2532823" cy="698044"/>
          </a:xfrm>
        </p:grpSpPr>
        <p:grpSp>
          <p:nvGrpSpPr>
            <p:cNvPr id="485382" name="Group 6"/>
            <p:cNvGrpSpPr>
              <a:grpSpLocks/>
            </p:cNvGrpSpPr>
            <p:nvPr/>
          </p:nvGrpSpPr>
          <p:grpSpPr bwMode="auto">
            <a:xfrm>
              <a:off x="2485265" y="5232856"/>
              <a:ext cx="820737" cy="109537"/>
              <a:chOff x="5841" y="9443"/>
              <a:chExt cx="1294" cy="174"/>
            </a:xfrm>
          </p:grpSpPr>
          <p:sp>
            <p:nvSpPr>
              <p:cNvPr id="485383" name="Rectangle 7"/>
              <p:cNvSpPr>
                <a:spLocks noChangeArrowheads="1"/>
              </p:cNvSpPr>
              <p:nvPr/>
            </p:nvSpPr>
            <p:spPr bwMode="auto">
              <a:xfrm>
                <a:off x="6093" y="9443"/>
                <a:ext cx="792" cy="17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5384" name="Line 8"/>
              <p:cNvSpPr>
                <a:spLocks noChangeShapeType="1"/>
              </p:cNvSpPr>
              <p:nvPr/>
            </p:nvSpPr>
            <p:spPr bwMode="auto">
              <a:xfrm>
                <a:off x="6889" y="9527"/>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5385" name="Line 9"/>
              <p:cNvSpPr>
                <a:spLocks noChangeShapeType="1"/>
              </p:cNvSpPr>
              <p:nvPr/>
            </p:nvSpPr>
            <p:spPr bwMode="auto">
              <a:xfrm>
                <a:off x="5841" y="9528"/>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9" name="Group 6"/>
            <p:cNvGrpSpPr>
              <a:grpSpLocks/>
            </p:cNvGrpSpPr>
            <p:nvPr/>
          </p:nvGrpSpPr>
          <p:grpSpPr bwMode="auto">
            <a:xfrm>
              <a:off x="2485265" y="4928056"/>
              <a:ext cx="820737" cy="109537"/>
              <a:chOff x="5841" y="9443"/>
              <a:chExt cx="1294" cy="174"/>
            </a:xfrm>
          </p:grpSpPr>
          <p:sp>
            <p:nvSpPr>
              <p:cNvPr id="130" name="Rectangle 7"/>
              <p:cNvSpPr>
                <a:spLocks noChangeArrowheads="1"/>
              </p:cNvSpPr>
              <p:nvPr/>
            </p:nvSpPr>
            <p:spPr bwMode="auto">
              <a:xfrm>
                <a:off x="6093" y="9443"/>
                <a:ext cx="792" cy="17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 name="Line 8"/>
              <p:cNvSpPr>
                <a:spLocks noChangeShapeType="1"/>
              </p:cNvSpPr>
              <p:nvPr/>
            </p:nvSpPr>
            <p:spPr bwMode="auto">
              <a:xfrm>
                <a:off x="6889" y="9527"/>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Line 9"/>
              <p:cNvSpPr>
                <a:spLocks noChangeShapeType="1"/>
              </p:cNvSpPr>
              <p:nvPr/>
            </p:nvSpPr>
            <p:spPr bwMode="auto">
              <a:xfrm>
                <a:off x="5841" y="9528"/>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3" name="Group 6"/>
            <p:cNvGrpSpPr>
              <a:grpSpLocks/>
            </p:cNvGrpSpPr>
            <p:nvPr/>
          </p:nvGrpSpPr>
          <p:grpSpPr bwMode="auto">
            <a:xfrm>
              <a:off x="1662940" y="5080456"/>
              <a:ext cx="820737" cy="109537"/>
              <a:chOff x="5841" y="9443"/>
              <a:chExt cx="1294" cy="174"/>
            </a:xfrm>
          </p:grpSpPr>
          <p:sp>
            <p:nvSpPr>
              <p:cNvPr id="134" name="Rectangle 7"/>
              <p:cNvSpPr>
                <a:spLocks noChangeArrowheads="1"/>
              </p:cNvSpPr>
              <p:nvPr/>
            </p:nvSpPr>
            <p:spPr bwMode="auto">
              <a:xfrm>
                <a:off x="6093" y="9443"/>
                <a:ext cx="792" cy="17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 name="Line 8"/>
              <p:cNvSpPr>
                <a:spLocks noChangeShapeType="1"/>
              </p:cNvSpPr>
              <p:nvPr/>
            </p:nvSpPr>
            <p:spPr bwMode="auto">
              <a:xfrm>
                <a:off x="6889" y="9527"/>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Line 9"/>
              <p:cNvSpPr>
                <a:spLocks noChangeShapeType="1"/>
              </p:cNvSpPr>
              <p:nvPr/>
            </p:nvSpPr>
            <p:spPr bwMode="auto">
              <a:xfrm>
                <a:off x="5841" y="9528"/>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38" name="Straight Connector 137"/>
            <p:cNvCxnSpPr>
              <a:stCxn id="132" idx="0"/>
              <a:endCxn id="485385" idx="0"/>
            </p:cNvCxnSpPr>
            <p:nvPr/>
          </p:nvCxnSpPr>
          <p:spPr>
            <a:xfrm rot="5400000">
              <a:off x="2332865" y="5133965"/>
              <a:ext cx="3048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5400000">
              <a:off x="3154396" y="5133637"/>
              <a:ext cx="3048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3306002" y="5134431"/>
              <a:ext cx="228600" cy="1588"/>
            </a:xfrm>
            <a:prstGeom prst="line">
              <a:avLst/>
            </a:prstGeom>
            <a:ln w="1905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1435927" y="5132843"/>
              <a:ext cx="228600" cy="1588"/>
            </a:xfrm>
            <a:prstGeom prst="line">
              <a:avLst/>
            </a:prstGeom>
            <a:ln w="1905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1124777" y="5048190"/>
              <a:ext cx="275717" cy="184666"/>
            </a:xfrm>
            <a:prstGeom prst="rect">
              <a:avLst/>
            </a:prstGeom>
            <a:noFill/>
          </p:spPr>
          <p:txBody>
            <a:bodyPr wrap="none" lIns="0" tIns="0" rIns="0" bIns="0" rtlCol="0">
              <a:spAutoFit/>
            </a:bodyPr>
            <a:lstStyle/>
            <a:p>
              <a:r>
                <a:rPr lang="sr-Latn-CS" sz="1200" b="1" dirty="0" smtClean="0">
                  <a:latin typeface="+mn-lt"/>
                </a:rPr>
                <a:t>+U</a:t>
              </a:r>
              <a:r>
                <a:rPr lang="sr-Latn-CS" sz="1200" b="1" baseline="-25000" dirty="0" smtClean="0">
                  <a:latin typeface="+mn-lt"/>
                </a:rPr>
                <a:t>dc</a:t>
              </a:r>
              <a:endParaRPr lang="en-US" sz="1200" b="1" baseline="-25000" dirty="0">
                <a:latin typeface="+mn-lt"/>
              </a:endParaRPr>
            </a:p>
          </p:txBody>
        </p:sp>
        <p:sp>
          <p:nvSpPr>
            <p:cNvPr id="144" name="TextBox 143"/>
            <p:cNvSpPr txBox="1"/>
            <p:nvPr/>
          </p:nvSpPr>
          <p:spPr>
            <a:xfrm>
              <a:off x="1629602" y="5156656"/>
              <a:ext cx="109004" cy="215444"/>
            </a:xfrm>
            <a:prstGeom prst="rect">
              <a:avLst/>
            </a:prstGeom>
            <a:noFill/>
          </p:spPr>
          <p:txBody>
            <a:bodyPr wrap="square" lIns="0" tIns="0" rIns="0" bIns="0" rtlCol="0">
              <a:spAutoFit/>
            </a:bodyPr>
            <a:lstStyle/>
            <a:p>
              <a:r>
                <a:rPr lang="sr-Latn-CS" sz="1400" b="1" dirty="0" smtClean="0">
                  <a:latin typeface="+mn-lt"/>
                </a:rPr>
                <a:t>A</a:t>
              </a:r>
              <a:endParaRPr lang="en-US" sz="1400" b="1" dirty="0">
                <a:latin typeface="+mn-lt"/>
              </a:endParaRPr>
            </a:p>
          </p:txBody>
        </p:sp>
        <p:sp>
          <p:nvSpPr>
            <p:cNvPr id="145" name="TextBox 144"/>
            <p:cNvSpPr txBox="1"/>
            <p:nvPr/>
          </p:nvSpPr>
          <p:spPr>
            <a:xfrm>
              <a:off x="3229802" y="5270956"/>
              <a:ext cx="76200" cy="215444"/>
            </a:xfrm>
            <a:prstGeom prst="rect">
              <a:avLst/>
            </a:prstGeom>
            <a:noFill/>
          </p:spPr>
          <p:txBody>
            <a:bodyPr wrap="square" lIns="0" tIns="0" rIns="0" bIns="0" rtlCol="0">
              <a:spAutoFit/>
            </a:bodyPr>
            <a:lstStyle/>
            <a:p>
              <a:r>
                <a:rPr lang="sr-Latn-CS" sz="1400" b="1" dirty="0" smtClean="0">
                  <a:latin typeface="+mn-lt"/>
                </a:rPr>
                <a:t>C</a:t>
              </a:r>
              <a:endParaRPr lang="en-US" sz="1400" b="1" dirty="0">
                <a:latin typeface="+mn-lt"/>
              </a:endParaRPr>
            </a:p>
          </p:txBody>
        </p:sp>
        <p:sp>
          <p:nvSpPr>
            <p:cNvPr id="146" name="TextBox 145"/>
            <p:cNvSpPr txBox="1"/>
            <p:nvPr/>
          </p:nvSpPr>
          <p:spPr>
            <a:xfrm>
              <a:off x="3258377" y="4788356"/>
              <a:ext cx="100990" cy="215444"/>
            </a:xfrm>
            <a:prstGeom prst="rect">
              <a:avLst/>
            </a:prstGeom>
            <a:noFill/>
          </p:spPr>
          <p:txBody>
            <a:bodyPr wrap="square" lIns="0" tIns="0" rIns="0" bIns="0" rtlCol="0">
              <a:spAutoFit/>
            </a:bodyPr>
            <a:lstStyle/>
            <a:p>
              <a:r>
                <a:rPr lang="sr-Latn-CS" sz="1400" b="1" dirty="0" smtClean="0">
                  <a:latin typeface="+mn-lt"/>
                </a:rPr>
                <a:t>B</a:t>
              </a:r>
              <a:endParaRPr lang="en-US" sz="1400" b="1" dirty="0">
                <a:latin typeface="+mn-lt"/>
              </a:endParaRPr>
            </a:p>
          </p:txBody>
        </p:sp>
        <p:sp>
          <p:nvSpPr>
            <p:cNvPr id="147" name="TextBox 146"/>
            <p:cNvSpPr txBox="1"/>
            <p:nvPr/>
          </p:nvSpPr>
          <p:spPr>
            <a:xfrm>
              <a:off x="2509966" y="5004256"/>
              <a:ext cx="72136" cy="215444"/>
            </a:xfrm>
            <a:prstGeom prst="rect">
              <a:avLst/>
            </a:prstGeom>
            <a:noFill/>
          </p:spPr>
          <p:txBody>
            <a:bodyPr wrap="square" lIns="0" tIns="0" rIns="0" bIns="0" rtlCol="0">
              <a:spAutoFit/>
            </a:bodyPr>
            <a:lstStyle/>
            <a:p>
              <a:r>
                <a:rPr lang="sr-Latn-CS" sz="1400" b="1" dirty="0" smtClean="0">
                  <a:latin typeface="+mn-lt"/>
                </a:rPr>
                <a:t>z</a:t>
              </a:r>
              <a:endParaRPr lang="en-US" sz="1400" b="1" dirty="0">
                <a:latin typeface="+mn-lt"/>
              </a:endParaRPr>
            </a:p>
          </p:txBody>
        </p:sp>
        <p:sp>
          <p:nvSpPr>
            <p:cNvPr id="148" name="TextBox 147"/>
            <p:cNvSpPr txBox="1"/>
            <p:nvPr/>
          </p:nvSpPr>
          <p:spPr>
            <a:xfrm>
              <a:off x="3579052" y="5039181"/>
              <a:ext cx="78548" cy="184666"/>
            </a:xfrm>
            <a:prstGeom prst="rect">
              <a:avLst/>
            </a:prstGeom>
            <a:noFill/>
          </p:spPr>
          <p:txBody>
            <a:bodyPr wrap="none" lIns="0" tIns="0" rIns="0" bIns="0" rtlCol="0">
              <a:spAutoFit/>
            </a:bodyPr>
            <a:lstStyle/>
            <a:p>
              <a:r>
                <a:rPr lang="sr-Latn-CS" sz="1200" b="1" dirty="0" smtClean="0">
                  <a:latin typeface="+mn-lt"/>
                </a:rPr>
                <a:t>0</a:t>
              </a:r>
              <a:endParaRPr lang="en-US" sz="1200" b="1" baseline="-25000" dirty="0">
                <a:latin typeface="+mn-lt"/>
              </a:endParaRPr>
            </a:p>
          </p:txBody>
        </p:sp>
      </p:grpSp>
      <p:grpSp>
        <p:nvGrpSpPr>
          <p:cNvPr id="118" name="Group 117"/>
          <p:cNvGrpSpPr/>
          <p:nvPr/>
        </p:nvGrpSpPr>
        <p:grpSpPr>
          <a:xfrm>
            <a:off x="5562600" y="4508956"/>
            <a:ext cx="2516948" cy="748844"/>
            <a:chOff x="5562600" y="4737556"/>
            <a:chExt cx="2516948" cy="748844"/>
          </a:xfrm>
        </p:grpSpPr>
        <p:grpSp>
          <p:nvGrpSpPr>
            <p:cNvPr id="165" name="Group 164"/>
            <p:cNvGrpSpPr/>
            <p:nvPr/>
          </p:nvGrpSpPr>
          <p:grpSpPr>
            <a:xfrm flipH="1">
              <a:off x="5867400" y="4889956"/>
              <a:ext cx="2098675" cy="414337"/>
              <a:chOff x="1373187" y="4495800"/>
              <a:chExt cx="2098675" cy="414337"/>
            </a:xfrm>
          </p:grpSpPr>
          <p:grpSp>
            <p:nvGrpSpPr>
              <p:cNvPr id="149" name="Group 6"/>
              <p:cNvGrpSpPr>
                <a:grpSpLocks/>
              </p:cNvGrpSpPr>
              <p:nvPr/>
            </p:nvGrpSpPr>
            <p:grpSpPr bwMode="auto">
              <a:xfrm>
                <a:off x="2422525" y="4800600"/>
                <a:ext cx="820737" cy="109537"/>
                <a:chOff x="5841" y="9443"/>
                <a:chExt cx="1294" cy="174"/>
              </a:xfrm>
            </p:grpSpPr>
            <p:sp>
              <p:nvSpPr>
                <p:cNvPr id="150" name="Rectangle 7"/>
                <p:cNvSpPr>
                  <a:spLocks noChangeArrowheads="1"/>
                </p:cNvSpPr>
                <p:nvPr/>
              </p:nvSpPr>
              <p:spPr bwMode="auto">
                <a:xfrm>
                  <a:off x="6093" y="9443"/>
                  <a:ext cx="792" cy="17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1" name="Line 8"/>
                <p:cNvSpPr>
                  <a:spLocks noChangeShapeType="1"/>
                </p:cNvSpPr>
                <p:nvPr/>
              </p:nvSpPr>
              <p:spPr bwMode="auto">
                <a:xfrm>
                  <a:off x="6889" y="9527"/>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Line 9"/>
                <p:cNvSpPr>
                  <a:spLocks noChangeShapeType="1"/>
                </p:cNvSpPr>
                <p:nvPr/>
              </p:nvSpPr>
              <p:spPr bwMode="auto">
                <a:xfrm>
                  <a:off x="5841" y="9528"/>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3" name="Group 6"/>
              <p:cNvGrpSpPr>
                <a:grpSpLocks/>
              </p:cNvGrpSpPr>
              <p:nvPr/>
            </p:nvGrpSpPr>
            <p:grpSpPr bwMode="auto">
              <a:xfrm>
                <a:off x="2422525" y="4495800"/>
                <a:ext cx="820737" cy="109537"/>
                <a:chOff x="5841" y="9443"/>
                <a:chExt cx="1294" cy="174"/>
              </a:xfrm>
            </p:grpSpPr>
            <p:sp>
              <p:nvSpPr>
                <p:cNvPr id="154" name="Rectangle 7"/>
                <p:cNvSpPr>
                  <a:spLocks noChangeArrowheads="1"/>
                </p:cNvSpPr>
                <p:nvPr/>
              </p:nvSpPr>
              <p:spPr bwMode="auto">
                <a:xfrm>
                  <a:off x="6093" y="9443"/>
                  <a:ext cx="792" cy="17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5" name="Line 8"/>
                <p:cNvSpPr>
                  <a:spLocks noChangeShapeType="1"/>
                </p:cNvSpPr>
                <p:nvPr/>
              </p:nvSpPr>
              <p:spPr bwMode="auto">
                <a:xfrm>
                  <a:off x="6889" y="9527"/>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Line 9"/>
                <p:cNvSpPr>
                  <a:spLocks noChangeShapeType="1"/>
                </p:cNvSpPr>
                <p:nvPr/>
              </p:nvSpPr>
              <p:spPr bwMode="auto">
                <a:xfrm>
                  <a:off x="5841" y="9528"/>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7" name="Group 6"/>
              <p:cNvGrpSpPr>
                <a:grpSpLocks/>
              </p:cNvGrpSpPr>
              <p:nvPr/>
            </p:nvGrpSpPr>
            <p:grpSpPr bwMode="auto">
              <a:xfrm>
                <a:off x="1600200" y="4648200"/>
                <a:ext cx="820737" cy="109537"/>
                <a:chOff x="5841" y="9443"/>
                <a:chExt cx="1294" cy="174"/>
              </a:xfrm>
            </p:grpSpPr>
            <p:sp>
              <p:nvSpPr>
                <p:cNvPr id="158" name="Rectangle 7"/>
                <p:cNvSpPr>
                  <a:spLocks noChangeArrowheads="1"/>
                </p:cNvSpPr>
                <p:nvPr/>
              </p:nvSpPr>
              <p:spPr bwMode="auto">
                <a:xfrm>
                  <a:off x="6093" y="9443"/>
                  <a:ext cx="792" cy="17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 name="Line 8"/>
                <p:cNvSpPr>
                  <a:spLocks noChangeShapeType="1"/>
                </p:cNvSpPr>
                <p:nvPr/>
              </p:nvSpPr>
              <p:spPr bwMode="auto">
                <a:xfrm>
                  <a:off x="6889" y="9527"/>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Line 9"/>
                <p:cNvSpPr>
                  <a:spLocks noChangeShapeType="1"/>
                </p:cNvSpPr>
                <p:nvPr/>
              </p:nvSpPr>
              <p:spPr bwMode="auto">
                <a:xfrm>
                  <a:off x="5841" y="9528"/>
                  <a:ext cx="2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61" name="Straight Connector 160"/>
              <p:cNvCxnSpPr>
                <a:stCxn id="156" idx="0"/>
                <a:endCxn id="152" idx="0"/>
              </p:cNvCxnSpPr>
              <p:nvPr/>
            </p:nvCxnSpPr>
            <p:spPr>
              <a:xfrm rot="5400000">
                <a:off x="2270125" y="4701709"/>
                <a:ext cx="3048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3091656" y="4701381"/>
                <a:ext cx="3048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3243262" y="4702175"/>
                <a:ext cx="228600" cy="1588"/>
              </a:xfrm>
              <a:prstGeom prst="line">
                <a:avLst/>
              </a:prstGeom>
              <a:ln w="1905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373187" y="4700587"/>
                <a:ext cx="228600" cy="1588"/>
              </a:xfrm>
              <a:prstGeom prst="line">
                <a:avLst/>
              </a:prstGeom>
              <a:ln w="1905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grpSp>
        <p:sp>
          <p:nvSpPr>
            <p:cNvPr id="166" name="TextBox 165"/>
            <p:cNvSpPr txBox="1"/>
            <p:nvPr/>
          </p:nvSpPr>
          <p:spPr>
            <a:xfrm>
              <a:off x="5562600" y="5042356"/>
              <a:ext cx="275717" cy="184666"/>
            </a:xfrm>
            <a:prstGeom prst="rect">
              <a:avLst/>
            </a:prstGeom>
            <a:noFill/>
          </p:spPr>
          <p:txBody>
            <a:bodyPr wrap="none" lIns="0" tIns="0" rIns="0" bIns="0" rtlCol="0">
              <a:spAutoFit/>
            </a:bodyPr>
            <a:lstStyle/>
            <a:p>
              <a:r>
                <a:rPr lang="sr-Latn-CS" sz="1200" b="1" dirty="0" smtClean="0">
                  <a:latin typeface="+mn-lt"/>
                </a:rPr>
                <a:t>+U</a:t>
              </a:r>
              <a:r>
                <a:rPr lang="sr-Latn-CS" sz="1200" b="1" baseline="-25000" dirty="0" smtClean="0">
                  <a:latin typeface="+mn-lt"/>
                </a:rPr>
                <a:t>dc</a:t>
              </a:r>
              <a:endParaRPr lang="en-US" sz="1200" b="1" baseline="-25000" dirty="0">
                <a:latin typeface="+mn-lt"/>
              </a:endParaRPr>
            </a:p>
          </p:txBody>
        </p:sp>
        <p:sp>
          <p:nvSpPr>
            <p:cNvPr id="167" name="TextBox 166"/>
            <p:cNvSpPr txBox="1"/>
            <p:nvPr/>
          </p:nvSpPr>
          <p:spPr>
            <a:xfrm>
              <a:off x="6096000" y="4737556"/>
              <a:ext cx="109004" cy="215444"/>
            </a:xfrm>
            <a:prstGeom prst="rect">
              <a:avLst/>
            </a:prstGeom>
            <a:noFill/>
          </p:spPr>
          <p:txBody>
            <a:bodyPr wrap="square" lIns="0" tIns="0" rIns="0" bIns="0" rtlCol="0">
              <a:spAutoFit/>
            </a:bodyPr>
            <a:lstStyle/>
            <a:p>
              <a:r>
                <a:rPr lang="sr-Latn-CS" sz="1400" b="1" dirty="0" smtClean="0">
                  <a:latin typeface="+mn-lt"/>
                </a:rPr>
                <a:t>A</a:t>
              </a:r>
              <a:endParaRPr lang="en-US" sz="1400" b="1" dirty="0">
                <a:latin typeface="+mn-lt"/>
              </a:endParaRPr>
            </a:p>
          </p:txBody>
        </p:sp>
        <p:sp>
          <p:nvSpPr>
            <p:cNvPr id="168" name="TextBox 167"/>
            <p:cNvSpPr txBox="1"/>
            <p:nvPr/>
          </p:nvSpPr>
          <p:spPr>
            <a:xfrm>
              <a:off x="6019800" y="5270956"/>
              <a:ext cx="100990" cy="215444"/>
            </a:xfrm>
            <a:prstGeom prst="rect">
              <a:avLst/>
            </a:prstGeom>
            <a:noFill/>
          </p:spPr>
          <p:txBody>
            <a:bodyPr wrap="square" lIns="0" tIns="0" rIns="0" bIns="0" rtlCol="0">
              <a:spAutoFit/>
            </a:bodyPr>
            <a:lstStyle/>
            <a:p>
              <a:r>
                <a:rPr lang="sr-Latn-CS" sz="1400" b="1" dirty="0" smtClean="0">
                  <a:latin typeface="+mn-lt"/>
                </a:rPr>
                <a:t>B</a:t>
              </a:r>
              <a:endParaRPr lang="en-US" sz="1400" b="1" dirty="0">
                <a:latin typeface="+mn-lt"/>
              </a:endParaRPr>
            </a:p>
          </p:txBody>
        </p:sp>
        <p:sp>
          <p:nvSpPr>
            <p:cNvPr id="169" name="TextBox 168"/>
            <p:cNvSpPr txBox="1"/>
            <p:nvPr/>
          </p:nvSpPr>
          <p:spPr>
            <a:xfrm>
              <a:off x="7696200" y="5118556"/>
              <a:ext cx="76200" cy="215444"/>
            </a:xfrm>
            <a:prstGeom prst="rect">
              <a:avLst/>
            </a:prstGeom>
            <a:noFill/>
          </p:spPr>
          <p:txBody>
            <a:bodyPr wrap="square" lIns="0" tIns="0" rIns="0" bIns="0" rtlCol="0">
              <a:spAutoFit/>
            </a:bodyPr>
            <a:lstStyle/>
            <a:p>
              <a:r>
                <a:rPr lang="sr-Latn-CS" sz="1400" b="1" dirty="0" smtClean="0">
                  <a:latin typeface="+mn-lt"/>
                </a:rPr>
                <a:t>C</a:t>
              </a:r>
              <a:endParaRPr lang="en-US" sz="1400" b="1" dirty="0">
                <a:latin typeface="+mn-lt"/>
              </a:endParaRPr>
            </a:p>
          </p:txBody>
        </p:sp>
        <p:sp>
          <p:nvSpPr>
            <p:cNvPr id="170" name="TextBox 169"/>
            <p:cNvSpPr txBox="1"/>
            <p:nvPr/>
          </p:nvSpPr>
          <p:spPr>
            <a:xfrm>
              <a:off x="8001000" y="4966156"/>
              <a:ext cx="78548" cy="184666"/>
            </a:xfrm>
            <a:prstGeom prst="rect">
              <a:avLst/>
            </a:prstGeom>
            <a:noFill/>
          </p:spPr>
          <p:txBody>
            <a:bodyPr wrap="none" lIns="0" tIns="0" rIns="0" bIns="0" rtlCol="0">
              <a:spAutoFit/>
            </a:bodyPr>
            <a:lstStyle/>
            <a:p>
              <a:r>
                <a:rPr lang="sr-Latn-CS" sz="1200" b="1" dirty="0" smtClean="0">
                  <a:latin typeface="+mn-lt"/>
                </a:rPr>
                <a:t>0</a:t>
              </a:r>
              <a:endParaRPr lang="en-US" sz="1200" b="1" baseline="-25000" dirty="0">
                <a:latin typeface="+mn-lt"/>
              </a:endParaRPr>
            </a:p>
          </p:txBody>
        </p:sp>
        <p:sp>
          <p:nvSpPr>
            <p:cNvPr id="171" name="TextBox 170"/>
            <p:cNvSpPr txBox="1"/>
            <p:nvPr/>
          </p:nvSpPr>
          <p:spPr>
            <a:xfrm>
              <a:off x="6810375" y="4966156"/>
              <a:ext cx="72136" cy="215444"/>
            </a:xfrm>
            <a:prstGeom prst="rect">
              <a:avLst/>
            </a:prstGeom>
            <a:noFill/>
          </p:spPr>
          <p:txBody>
            <a:bodyPr wrap="square" lIns="0" tIns="0" rIns="0" bIns="0" rtlCol="0">
              <a:spAutoFit/>
            </a:bodyPr>
            <a:lstStyle/>
            <a:p>
              <a:r>
                <a:rPr lang="sr-Latn-CS" sz="1400" b="1" dirty="0" smtClean="0">
                  <a:latin typeface="+mn-lt"/>
                </a:rPr>
                <a:t>z</a:t>
              </a:r>
              <a:endParaRPr lang="en-US" sz="1400" b="1" dirty="0">
                <a:latin typeface="+mn-lt"/>
              </a:endParaRPr>
            </a:p>
          </p:txBody>
        </p:sp>
      </p:grpSp>
      <p:graphicFrame>
        <p:nvGraphicFramePr>
          <p:cNvPr id="116" name="Object 115"/>
          <p:cNvGraphicFramePr>
            <a:graphicFrameLocks noChangeAspect="1"/>
          </p:cNvGraphicFramePr>
          <p:nvPr/>
        </p:nvGraphicFramePr>
        <p:xfrm>
          <a:off x="1917700" y="5470524"/>
          <a:ext cx="1231900" cy="584200"/>
        </p:xfrm>
        <a:graphic>
          <a:graphicData uri="http://schemas.openxmlformats.org/presentationml/2006/ole">
            <p:oleObj spid="_x0000_s484447" name="Equation" r:id="rId6" imgW="1231366" imgH="583947" progId="">
              <p:embed/>
            </p:oleObj>
          </a:graphicData>
        </a:graphic>
      </p:graphicFrame>
      <p:graphicFrame>
        <p:nvGraphicFramePr>
          <p:cNvPr id="121" name="Object 120"/>
          <p:cNvGraphicFramePr>
            <a:graphicFrameLocks noChangeAspect="1"/>
          </p:cNvGraphicFramePr>
          <p:nvPr/>
        </p:nvGraphicFramePr>
        <p:xfrm>
          <a:off x="6311900" y="5470525"/>
          <a:ext cx="1257300" cy="584200"/>
        </p:xfrm>
        <a:graphic>
          <a:graphicData uri="http://schemas.openxmlformats.org/presentationml/2006/ole">
            <p:oleObj spid="_x0000_s484448" name="Equation" r:id="rId7" imgW="1256755" imgH="583947" progId="">
              <p:embed/>
            </p:oleObj>
          </a:graphicData>
        </a:graphic>
      </p:graphicFrame>
      <p:grpSp>
        <p:nvGrpSpPr>
          <p:cNvPr id="126" name="Group 125"/>
          <p:cNvGrpSpPr/>
          <p:nvPr/>
        </p:nvGrpSpPr>
        <p:grpSpPr>
          <a:xfrm>
            <a:off x="3733800" y="5638800"/>
            <a:ext cx="1947055" cy="734199"/>
            <a:chOff x="3733800" y="5867400"/>
            <a:chExt cx="1947055" cy="734199"/>
          </a:xfrm>
        </p:grpSpPr>
        <p:sp>
          <p:nvSpPr>
            <p:cNvPr id="117" name="TextBox 116"/>
            <p:cNvSpPr txBox="1"/>
            <p:nvPr/>
          </p:nvSpPr>
          <p:spPr>
            <a:xfrm>
              <a:off x="3886200" y="6324600"/>
              <a:ext cx="448841" cy="276999"/>
            </a:xfrm>
            <a:prstGeom prst="rect">
              <a:avLst/>
            </a:prstGeom>
            <a:noFill/>
          </p:spPr>
          <p:txBody>
            <a:bodyPr wrap="none" lIns="0" tIns="0" rIns="0" bIns="0" rtlCol="0">
              <a:spAutoFit/>
            </a:bodyPr>
            <a:lstStyle/>
            <a:p>
              <a:r>
                <a:rPr lang="sr-Latn-CS" sz="1600" i="1" dirty="0" smtClean="0">
                  <a:solidFill>
                    <a:prstClr val="black"/>
                  </a:solidFill>
                  <a:latin typeface="Times New Roman" pitchFamily="18" charset="0"/>
                  <a:cs typeface="Times New Roman" pitchFamily="18" charset="0"/>
                </a:rPr>
                <a:t>za </a:t>
              </a:r>
              <a:r>
                <a:rPr lang="sr-Latn-CS" b="1" dirty="0" smtClean="0">
                  <a:solidFill>
                    <a:schemeClr val="tx1"/>
                  </a:solidFill>
                  <a:latin typeface="+mn-lt"/>
                </a:rPr>
                <a:t>V</a:t>
              </a:r>
              <a:r>
                <a:rPr lang="sr-Latn-CS" b="1" baseline="-25000" dirty="0" smtClean="0">
                  <a:solidFill>
                    <a:schemeClr val="tx1"/>
                  </a:solidFill>
                  <a:latin typeface="+mn-lt"/>
                </a:rPr>
                <a:t>0</a:t>
              </a:r>
              <a:endParaRPr lang="en-US" dirty="0">
                <a:solidFill>
                  <a:schemeClr val="tx1"/>
                </a:solidFill>
                <a:latin typeface="+mn-lt"/>
              </a:endParaRPr>
            </a:p>
          </p:txBody>
        </p:sp>
        <p:sp>
          <p:nvSpPr>
            <p:cNvPr id="123" name="TextBox 122"/>
            <p:cNvSpPr txBox="1"/>
            <p:nvPr/>
          </p:nvSpPr>
          <p:spPr>
            <a:xfrm>
              <a:off x="3733800" y="5867400"/>
              <a:ext cx="835485" cy="369332"/>
            </a:xfrm>
            <a:prstGeom prst="rect">
              <a:avLst/>
            </a:prstGeom>
            <a:noFill/>
          </p:spPr>
          <p:txBody>
            <a:bodyPr wrap="none" rtlCol="0">
              <a:spAutoFit/>
            </a:bodyPr>
            <a:lstStyle/>
            <a:p>
              <a:r>
                <a:rPr lang="sr-Latn-CS" i="1" dirty="0" smtClean="0">
                  <a:solidFill>
                    <a:schemeClr val="tx1"/>
                  </a:solidFill>
                  <a:latin typeface="Times New Roman" pitchFamily="18" charset="0"/>
                  <a:cs typeface="Times New Roman" pitchFamily="18" charset="0"/>
                </a:rPr>
                <a:t>U</a:t>
              </a:r>
              <a:r>
                <a:rPr lang="sr-Latn-CS" i="1" baseline="-25000" dirty="0" smtClean="0">
                  <a:solidFill>
                    <a:schemeClr val="tx1"/>
                  </a:solidFill>
                  <a:latin typeface="Times New Roman" pitchFamily="18" charset="0"/>
                  <a:cs typeface="Times New Roman" pitchFamily="18" charset="0"/>
                </a:rPr>
                <a:t>Z0 </a:t>
              </a:r>
              <a:r>
                <a:rPr lang="sr-Latn-CS" dirty="0" smtClean="0">
                  <a:solidFill>
                    <a:schemeClr val="tx1"/>
                  </a:solidFill>
                  <a:latin typeface="Times New Roman" pitchFamily="18" charset="0"/>
                  <a:cs typeface="Times New Roman" pitchFamily="18" charset="0"/>
                </a:rPr>
                <a:t>=</a:t>
              </a:r>
              <a:r>
                <a:rPr lang="sr-Latn-CS" i="1" baseline="-25000" dirty="0" smtClean="0">
                  <a:solidFill>
                    <a:schemeClr val="tx1"/>
                  </a:solidFill>
                  <a:latin typeface="Times New Roman" pitchFamily="18" charset="0"/>
                  <a:cs typeface="Times New Roman" pitchFamily="18" charset="0"/>
                </a:rPr>
                <a:t> </a:t>
              </a:r>
              <a:r>
                <a:rPr lang="sr-Latn-CS" dirty="0" smtClean="0">
                  <a:solidFill>
                    <a:schemeClr val="tx1"/>
                  </a:solidFill>
                  <a:latin typeface="Times New Roman" pitchFamily="18" charset="0"/>
                  <a:cs typeface="Times New Roman" pitchFamily="18" charset="0"/>
                </a:rPr>
                <a:t>0</a:t>
              </a:r>
              <a:endParaRPr lang="en-US" dirty="0">
                <a:solidFill>
                  <a:schemeClr val="tx1"/>
                </a:solidFill>
                <a:latin typeface="Times New Roman" pitchFamily="18" charset="0"/>
                <a:cs typeface="Times New Roman" pitchFamily="18" charset="0"/>
              </a:endParaRPr>
            </a:p>
          </p:txBody>
        </p:sp>
        <p:sp>
          <p:nvSpPr>
            <p:cNvPr id="124" name="TextBox 123"/>
            <p:cNvSpPr txBox="1"/>
            <p:nvPr/>
          </p:nvSpPr>
          <p:spPr>
            <a:xfrm>
              <a:off x="4648200" y="5867400"/>
              <a:ext cx="1032655" cy="369332"/>
            </a:xfrm>
            <a:prstGeom prst="rect">
              <a:avLst/>
            </a:prstGeom>
            <a:noFill/>
          </p:spPr>
          <p:txBody>
            <a:bodyPr wrap="none" rtlCol="0">
              <a:spAutoFit/>
            </a:bodyPr>
            <a:lstStyle/>
            <a:p>
              <a:r>
                <a:rPr lang="sr-Latn-CS" i="1" dirty="0" smtClean="0">
                  <a:solidFill>
                    <a:schemeClr val="tx1"/>
                  </a:solidFill>
                  <a:latin typeface="Times New Roman" pitchFamily="18" charset="0"/>
                  <a:cs typeface="Times New Roman" pitchFamily="18" charset="0"/>
                </a:rPr>
                <a:t>U</a:t>
              </a:r>
              <a:r>
                <a:rPr lang="sr-Latn-CS" i="1" baseline="-25000" dirty="0" smtClean="0">
                  <a:solidFill>
                    <a:schemeClr val="tx1"/>
                  </a:solidFill>
                  <a:latin typeface="Times New Roman" pitchFamily="18" charset="0"/>
                  <a:cs typeface="Times New Roman" pitchFamily="18" charset="0"/>
                </a:rPr>
                <a:t>Z0 </a:t>
              </a:r>
              <a:r>
                <a:rPr lang="sr-Latn-CS" dirty="0" smtClean="0">
                  <a:solidFill>
                    <a:schemeClr val="tx1"/>
                  </a:solidFill>
                  <a:latin typeface="Times New Roman" pitchFamily="18" charset="0"/>
                  <a:cs typeface="Times New Roman" pitchFamily="18" charset="0"/>
                </a:rPr>
                <a:t>=</a:t>
              </a:r>
              <a:r>
                <a:rPr lang="sr-Latn-CS" i="1" baseline="-25000" dirty="0" smtClean="0">
                  <a:solidFill>
                    <a:schemeClr val="tx1"/>
                  </a:solidFill>
                  <a:latin typeface="Times New Roman" pitchFamily="18" charset="0"/>
                  <a:cs typeface="Times New Roman" pitchFamily="18" charset="0"/>
                </a:rPr>
                <a:t> </a:t>
              </a:r>
              <a:r>
                <a:rPr lang="sr-Latn-CS" i="1" dirty="0" smtClean="0">
                  <a:solidFill>
                    <a:schemeClr val="tx1"/>
                  </a:solidFill>
                  <a:latin typeface="Times New Roman" pitchFamily="18" charset="0"/>
                  <a:cs typeface="Times New Roman" pitchFamily="18" charset="0"/>
                </a:rPr>
                <a:t>U</a:t>
              </a:r>
              <a:r>
                <a:rPr lang="sr-Latn-CS" i="1" baseline="-25000" dirty="0" smtClean="0">
                  <a:solidFill>
                    <a:schemeClr val="tx1"/>
                  </a:solidFill>
                  <a:latin typeface="Times New Roman" pitchFamily="18" charset="0"/>
                  <a:cs typeface="Times New Roman" pitchFamily="18" charset="0"/>
                </a:rPr>
                <a:t>dc</a:t>
              </a:r>
              <a:endParaRPr lang="en-US" i="1" baseline="-25000" dirty="0">
                <a:solidFill>
                  <a:schemeClr val="tx1"/>
                </a:solidFill>
                <a:latin typeface="Times New Roman" pitchFamily="18" charset="0"/>
                <a:cs typeface="Times New Roman" pitchFamily="18" charset="0"/>
              </a:endParaRPr>
            </a:p>
          </p:txBody>
        </p:sp>
        <p:sp>
          <p:nvSpPr>
            <p:cNvPr id="125" name="TextBox 124"/>
            <p:cNvSpPr txBox="1"/>
            <p:nvPr/>
          </p:nvSpPr>
          <p:spPr>
            <a:xfrm>
              <a:off x="4800600" y="6324600"/>
              <a:ext cx="448841" cy="276999"/>
            </a:xfrm>
            <a:prstGeom prst="rect">
              <a:avLst/>
            </a:prstGeom>
            <a:noFill/>
          </p:spPr>
          <p:txBody>
            <a:bodyPr wrap="none" lIns="0" tIns="0" rIns="0" bIns="0" rtlCol="0">
              <a:spAutoFit/>
            </a:bodyPr>
            <a:lstStyle/>
            <a:p>
              <a:r>
                <a:rPr lang="sr-Latn-CS" sz="1600" i="1" dirty="0" smtClean="0">
                  <a:solidFill>
                    <a:prstClr val="black"/>
                  </a:solidFill>
                  <a:latin typeface="Times New Roman" pitchFamily="18" charset="0"/>
                  <a:cs typeface="Times New Roman" pitchFamily="18" charset="0"/>
                </a:rPr>
                <a:t>za </a:t>
              </a:r>
              <a:r>
                <a:rPr lang="sr-Latn-CS" b="1" dirty="0" smtClean="0">
                  <a:solidFill>
                    <a:schemeClr val="tx1"/>
                  </a:solidFill>
                  <a:latin typeface="+mn-lt"/>
                </a:rPr>
                <a:t>V</a:t>
              </a:r>
              <a:r>
                <a:rPr lang="sr-Latn-CS" b="1" baseline="-25000" dirty="0" smtClean="0">
                  <a:solidFill>
                    <a:schemeClr val="tx1"/>
                  </a:solidFill>
                  <a:latin typeface="+mn-lt"/>
                </a:rPr>
                <a:t>7</a:t>
              </a:r>
              <a:endParaRPr lang="en-US" dirty="0">
                <a:solidFill>
                  <a:schemeClr val="tx1"/>
                </a:solidFill>
                <a:latin typeface="+mn-lt"/>
              </a:endParaRPr>
            </a:p>
          </p:txBody>
        </p:sp>
      </p:grpSp>
      <p:sp>
        <p:nvSpPr>
          <p:cNvPr id="127" name="TextBox 126"/>
          <p:cNvSpPr txBox="1"/>
          <p:nvPr/>
        </p:nvSpPr>
        <p:spPr>
          <a:xfrm>
            <a:off x="1828800" y="6172200"/>
            <a:ext cx="1524000" cy="276999"/>
          </a:xfrm>
          <a:prstGeom prst="rect">
            <a:avLst/>
          </a:prstGeom>
          <a:noFill/>
        </p:spPr>
        <p:txBody>
          <a:bodyPr wrap="square" lIns="0" tIns="0" rIns="0" bIns="0" rtlCol="0">
            <a:spAutoFit/>
          </a:bodyPr>
          <a:lstStyle/>
          <a:p>
            <a:r>
              <a:rPr lang="sr-Latn-CS" sz="1600" i="1" dirty="0" smtClean="0">
                <a:solidFill>
                  <a:schemeClr val="tx1"/>
                </a:solidFill>
                <a:latin typeface="Times New Roman" pitchFamily="18" charset="0"/>
                <a:cs typeface="Times New Roman" pitchFamily="18" charset="0"/>
              </a:rPr>
              <a:t>za </a:t>
            </a:r>
            <a:r>
              <a:rPr lang="sr-Latn-CS" b="1" dirty="0" smtClean="0">
                <a:solidFill>
                  <a:schemeClr val="tx1"/>
                </a:solidFill>
                <a:latin typeface="Times New Roman" pitchFamily="18" charset="0"/>
                <a:cs typeface="Times New Roman" pitchFamily="18" charset="0"/>
              </a:rPr>
              <a:t> </a:t>
            </a:r>
            <a:r>
              <a:rPr lang="sr-Latn-CS" b="1" dirty="0" smtClean="0">
                <a:solidFill>
                  <a:srgbClr val="C00000"/>
                </a:solidFill>
                <a:latin typeface="+mn-lt"/>
              </a:rPr>
              <a:t>V</a:t>
            </a:r>
            <a:r>
              <a:rPr lang="sr-Latn-CS" b="1" baseline="-25000" dirty="0" smtClean="0">
                <a:solidFill>
                  <a:srgbClr val="C00000"/>
                </a:solidFill>
                <a:latin typeface="+mn-lt"/>
              </a:rPr>
              <a:t>1</a:t>
            </a:r>
            <a:r>
              <a:rPr lang="sr-Latn-CS" b="1" baseline="-25000" dirty="0" smtClean="0">
                <a:solidFill>
                  <a:schemeClr val="tx1"/>
                </a:solidFill>
                <a:latin typeface="+mn-lt"/>
              </a:rPr>
              <a:t> </a:t>
            </a:r>
            <a:r>
              <a:rPr lang="sr-Latn-CS" sz="1600" dirty="0" smtClean="0">
                <a:solidFill>
                  <a:schemeClr val="tx1"/>
                </a:solidFill>
                <a:latin typeface="Times New Roman" pitchFamily="18" charset="0"/>
                <a:cs typeface="Times New Roman" pitchFamily="18" charset="0"/>
              </a:rPr>
              <a:t>,</a:t>
            </a:r>
            <a:r>
              <a:rPr lang="sr-Latn-CS" b="1" dirty="0" smtClean="0">
                <a:solidFill>
                  <a:srgbClr val="C00000"/>
                </a:solidFill>
              </a:rPr>
              <a:t> </a:t>
            </a:r>
            <a:r>
              <a:rPr lang="sr-Latn-CS" b="1" dirty="0" smtClean="0">
                <a:solidFill>
                  <a:srgbClr val="C00000"/>
                </a:solidFill>
                <a:latin typeface="+mn-lt"/>
              </a:rPr>
              <a:t>V</a:t>
            </a:r>
            <a:r>
              <a:rPr lang="sr-Latn-CS" b="1" baseline="-25000" dirty="0" smtClean="0">
                <a:solidFill>
                  <a:srgbClr val="C00000"/>
                </a:solidFill>
                <a:latin typeface="+mn-lt"/>
              </a:rPr>
              <a:t>3 </a:t>
            </a:r>
            <a:r>
              <a:rPr lang="sr-Latn-CS" b="1" dirty="0" smtClean="0">
                <a:solidFill>
                  <a:schemeClr val="tx1"/>
                </a:solidFill>
                <a:latin typeface="+mn-lt"/>
              </a:rPr>
              <a:t> </a:t>
            </a:r>
            <a:r>
              <a:rPr lang="sr-Latn-CS" sz="1600" i="1" dirty="0" smtClean="0">
                <a:solidFill>
                  <a:schemeClr val="tx1"/>
                </a:solidFill>
                <a:latin typeface="Times New Roman" pitchFamily="18" charset="0"/>
                <a:cs typeface="Times New Roman" pitchFamily="18" charset="0"/>
              </a:rPr>
              <a:t>i</a:t>
            </a:r>
            <a:r>
              <a:rPr lang="sr-Latn-CS" b="1" dirty="0" smtClean="0">
                <a:solidFill>
                  <a:srgbClr val="C00000"/>
                </a:solidFill>
                <a:latin typeface="Calibri"/>
              </a:rPr>
              <a:t>  V</a:t>
            </a:r>
            <a:r>
              <a:rPr lang="sr-Latn-CS" b="1" baseline="-25000" dirty="0" smtClean="0">
                <a:solidFill>
                  <a:srgbClr val="C00000"/>
                </a:solidFill>
                <a:latin typeface="Calibri"/>
              </a:rPr>
              <a:t>5</a:t>
            </a:r>
            <a:endParaRPr lang="en-US" dirty="0">
              <a:solidFill>
                <a:schemeClr val="tx1"/>
              </a:solidFill>
              <a:latin typeface="+mn-lt"/>
            </a:endParaRPr>
          </a:p>
        </p:txBody>
      </p:sp>
      <p:sp>
        <p:nvSpPr>
          <p:cNvPr id="137" name="TextBox 136"/>
          <p:cNvSpPr txBox="1"/>
          <p:nvPr/>
        </p:nvSpPr>
        <p:spPr>
          <a:xfrm>
            <a:off x="6248400" y="6172200"/>
            <a:ext cx="1524000" cy="276999"/>
          </a:xfrm>
          <a:prstGeom prst="rect">
            <a:avLst/>
          </a:prstGeom>
          <a:noFill/>
        </p:spPr>
        <p:txBody>
          <a:bodyPr wrap="square" lIns="0" tIns="0" rIns="0" bIns="0" rtlCol="0">
            <a:spAutoFit/>
          </a:bodyPr>
          <a:lstStyle/>
          <a:p>
            <a:r>
              <a:rPr lang="sr-Latn-CS" sz="1600" i="1" dirty="0" smtClean="0">
                <a:solidFill>
                  <a:schemeClr val="tx1"/>
                </a:solidFill>
                <a:latin typeface="Times New Roman" pitchFamily="18" charset="0"/>
                <a:cs typeface="Times New Roman" pitchFamily="18" charset="0"/>
              </a:rPr>
              <a:t>za </a:t>
            </a:r>
            <a:r>
              <a:rPr lang="sr-Latn-CS" b="1" dirty="0" smtClean="0">
                <a:solidFill>
                  <a:schemeClr val="tx1"/>
                </a:solidFill>
                <a:latin typeface="Times New Roman" pitchFamily="18" charset="0"/>
                <a:cs typeface="Times New Roman" pitchFamily="18" charset="0"/>
              </a:rPr>
              <a:t> </a:t>
            </a:r>
            <a:r>
              <a:rPr lang="sr-Latn-CS" b="1" dirty="0" smtClean="0">
                <a:solidFill>
                  <a:srgbClr val="C00000"/>
                </a:solidFill>
                <a:latin typeface="+mn-lt"/>
              </a:rPr>
              <a:t>V</a:t>
            </a:r>
            <a:r>
              <a:rPr lang="sr-Latn-CS" b="1" baseline="-25000" dirty="0" smtClean="0">
                <a:solidFill>
                  <a:srgbClr val="C00000"/>
                </a:solidFill>
                <a:latin typeface="+mn-lt"/>
              </a:rPr>
              <a:t>2</a:t>
            </a:r>
            <a:r>
              <a:rPr lang="sr-Latn-CS" b="1" baseline="-25000" dirty="0" smtClean="0">
                <a:solidFill>
                  <a:schemeClr val="tx1"/>
                </a:solidFill>
                <a:latin typeface="+mn-lt"/>
              </a:rPr>
              <a:t> </a:t>
            </a:r>
            <a:r>
              <a:rPr lang="sr-Latn-CS" sz="1600" dirty="0" smtClean="0">
                <a:solidFill>
                  <a:schemeClr val="tx1"/>
                </a:solidFill>
                <a:latin typeface="Times New Roman" pitchFamily="18" charset="0"/>
                <a:cs typeface="Times New Roman" pitchFamily="18" charset="0"/>
              </a:rPr>
              <a:t>,</a:t>
            </a:r>
            <a:r>
              <a:rPr lang="sr-Latn-CS" b="1" dirty="0" smtClean="0">
                <a:solidFill>
                  <a:srgbClr val="C00000"/>
                </a:solidFill>
              </a:rPr>
              <a:t> </a:t>
            </a:r>
            <a:r>
              <a:rPr lang="sr-Latn-CS" b="1" dirty="0" smtClean="0">
                <a:solidFill>
                  <a:srgbClr val="C00000"/>
                </a:solidFill>
                <a:latin typeface="+mn-lt"/>
              </a:rPr>
              <a:t>V</a:t>
            </a:r>
            <a:r>
              <a:rPr lang="sr-Latn-CS" b="1" baseline="-25000" dirty="0" smtClean="0">
                <a:solidFill>
                  <a:srgbClr val="C00000"/>
                </a:solidFill>
                <a:latin typeface="+mn-lt"/>
              </a:rPr>
              <a:t>4 </a:t>
            </a:r>
            <a:r>
              <a:rPr lang="sr-Latn-CS" b="1" dirty="0" smtClean="0">
                <a:solidFill>
                  <a:schemeClr val="tx1"/>
                </a:solidFill>
                <a:latin typeface="+mn-lt"/>
              </a:rPr>
              <a:t> </a:t>
            </a:r>
            <a:r>
              <a:rPr lang="sr-Latn-CS" sz="1600" i="1" dirty="0" smtClean="0">
                <a:solidFill>
                  <a:schemeClr val="tx1"/>
                </a:solidFill>
                <a:latin typeface="Times New Roman" pitchFamily="18" charset="0"/>
                <a:cs typeface="Times New Roman" pitchFamily="18" charset="0"/>
              </a:rPr>
              <a:t>i</a:t>
            </a:r>
            <a:r>
              <a:rPr lang="sr-Latn-CS" b="1" dirty="0" smtClean="0">
                <a:solidFill>
                  <a:srgbClr val="C00000"/>
                </a:solidFill>
                <a:latin typeface="Calibri"/>
              </a:rPr>
              <a:t>  V</a:t>
            </a:r>
            <a:r>
              <a:rPr lang="sr-Latn-CS" b="1" baseline="-25000" dirty="0" smtClean="0">
                <a:solidFill>
                  <a:srgbClr val="C00000"/>
                </a:solidFill>
                <a:latin typeface="Calibri"/>
              </a:rPr>
              <a:t>6</a:t>
            </a:r>
            <a:endParaRPr lang="en-US" dirty="0">
              <a:solidFill>
                <a:schemeClr val="tx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28" grpId="0" animBg="1"/>
      <p:bldP spid="122" grpId="0" animBg="1"/>
      <p:bldP spid="127" grpId="0"/>
      <p:bldP spid="13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372" y="2689"/>
            <a:ext cx="8229600" cy="1143000"/>
          </a:xfrm>
        </p:spPr>
        <p:txBody>
          <a:bodyPr/>
          <a:lstStyle/>
          <a:p>
            <a:r>
              <a:rPr lang="sr-Latn-CS" dirty="0" smtClean="0">
                <a:solidFill>
                  <a:srgbClr val="356897"/>
                </a:solidFill>
              </a:rPr>
              <a:t>Vrednosti napona</a:t>
            </a:r>
            <a:endParaRPr lang="en-US" dirty="0">
              <a:solidFill>
                <a:srgbClr val="356897"/>
              </a:solidFill>
            </a:endParaRPr>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67</a:t>
            </a:fld>
            <a:endParaRPr lang="en-US"/>
          </a:p>
        </p:txBody>
      </p:sp>
      <p:pic>
        <p:nvPicPr>
          <p:cNvPr id="5" name="Picture 6" descr="3"/>
          <p:cNvPicPr>
            <a:picLocks noChangeAspect="1" noChangeArrowheads="1"/>
          </p:cNvPicPr>
          <p:nvPr/>
        </p:nvPicPr>
        <p:blipFill>
          <a:blip r:embed="rId3" cstate="print"/>
          <a:srcRect b="6999"/>
          <a:stretch>
            <a:fillRect/>
          </a:stretch>
        </p:blipFill>
        <p:spPr bwMode="auto">
          <a:xfrm>
            <a:off x="457200" y="1676400"/>
            <a:ext cx="8233807" cy="4414837"/>
          </a:xfrm>
          <a:prstGeom prst="rect">
            <a:avLst/>
          </a:prstGeom>
          <a:noFill/>
          <a:ln w="9525">
            <a:noFill/>
            <a:miter lim="800000"/>
            <a:headEnd/>
            <a:tailEnd/>
          </a:ln>
          <a:effectLst/>
        </p:spPr>
      </p:pic>
      <p:sp>
        <p:nvSpPr>
          <p:cNvPr id="7" name="TextBox 6"/>
          <p:cNvSpPr txBox="1"/>
          <p:nvPr/>
        </p:nvSpPr>
        <p:spPr>
          <a:xfrm>
            <a:off x="544830" y="1859280"/>
            <a:ext cx="908262" cy="523220"/>
          </a:xfrm>
          <a:prstGeom prst="rect">
            <a:avLst/>
          </a:prstGeom>
          <a:solidFill>
            <a:schemeClr val="bg1"/>
          </a:solidFill>
        </p:spPr>
        <p:txBody>
          <a:bodyPr wrap="none" lIns="45720" tIns="0" rIns="45720" bIns="0" rtlCol="0">
            <a:spAutoFit/>
          </a:bodyPr>
          <a:lstStyle/>
          <a:p>
            <a:endParaRPr lang="sr-Latn-CS" sz="800" b="1" dirty="0" smtClean="0"/>
          </a:p>
          <a:p>
            <a:r>
              <a:rPr lang="sr-Latn-CS" b="1" dirty="0" smtClean="0"/>
              <a:t>Vektori</a:t>
            </a:r>
          </a:p>
          <a:p>
            <a:endParaRPr lang="en-US" sz="800" b="1" dirty="0"/>
          </a:p>
        </p:txBody>
      </p:sp>
      <p:sp>
        <p:nvSpPr>
          <p:cNvPr id="9" name="TextBox 8"/>
          <p:cNvSpPr txBox="1"/>
          <p:nvPr/>
        </p:nvSpPr>
        <p:spPr>
          <a:xfrm>
            <a:off x="3733800" y="1768971"/>
            <a:ext cx="2397451" cy="276999"/>
          </a:xfrm>
          <a:prstGeom prst="rect">
            <a:avLst/>
          </a:prstGeom>
          <a:solidFill>
            <a:schemeClr val="bg1"/>
          </a:solidFill>
        </p:spPr>
        <p:txBody>
          <a:bodyPr wrap="none" lIns="45720" tIns="0" rIns="45720" bIns="0" rtlCol="0">
            <a:spAutoFit/>
          </a:bodyPr>
          <a:lstStyle/>
          <a:p>
            <a:r>
              <a:rPr lang="sr-Latn-CS" b="1" dirty="0" smtClean="0"/>
              <a:t>    Fazni napon</a:t>
            </a:r>
            <a:r>
              <a:rPr lang="sr-Latn-CS" baseline="30000" dirty="0" smtClean="0"/>
              <a:t>*</a:t>
            </a:r>
            <a:r>
              <a:rPr lang="sr-Latn-CS" b="1" dirty="0" smtClean="0"/>
              <a:t>     </a:t>
            </a:r>
          </a:p>
        </p:txBody>
      </p:sp>
      <p:sp>
        <p:nvSpPr>
          <p:cNvPr id="10" name="TextBox 9"/>
          <p:cNvSpPr txBox="1"/>
          <p:nvPr/>
        </p:nvSpPr>
        <p:spPr>
          <a:xfrm>
            <a:off x="533400" y="6096000"/>
            <a:ext cx="1929374" cy="276999"/>
          </a:xfrm>
          <a:prstGeom prst="rect">
            <a:avLst/>
          </a:prstGeom>
          <a:solidFill>
            <a:schemeClr val="bg1"/>
          </a:solidFill>
        </p:spPr>
        <p:txBody>
          <a:bodyPr wrap="none" lIns="45720" tIns="0" rIns="45720" bIns="0" rtlCol="0">
            <a:spAutoFit/>
          </a:bodyPr>
          <a:lstStyle/>
          <a:p>
            <a:r>
              <a:rPr lang="sr-Latn-CS" dirty="0" smtClean="0"/>
              <a:t>* U odnosu na </a:t>
            </a:r>
            <a:r>
              <a:rPr lang="sr-Latn-CS" b="1" dirty="0" smtClean="0">
                <a:latin typeface="+mn-lt"/>
              </a:rPr>
              <a:t>U</a:t>
            </a:r>
            <a:r>
              <a:rPr lang="sr-Latn-CS" b="1" baseline="-25000" dirty="0" smtClean="0">
                <a:latin typeface="+mn-lt"/>
              </a:rPr>
              <a:t>dc</a:t>
            </a:r>
          </a:p>
        </p:txBody>
      </p:sp>
      <p:sp>
        <p:nvSpPr>
          <p:cNvPr id="11" name="TextBox 10"/>
          <p:cNvSpPr txBox="1"/>
          <p:nvPr/>
        </p:nvSpPr>
        <p:spPr>
          <a:xfrm>
            <a:off x="6336030" y="1775460"/>
            <a:ext cx="2275623" cy="276999"/>
          </a:xfrm>
          <a:prstGeom prst="rect">
            <a:avLst/>
          </a:prstGeom>
          <a:solidFill>
            <a:schemeClr val="bg1"/>
          </a:solidFill>
        </p:spPr>
        <p:txBody>
          <a:bodyPr wrap="none" lIns="45720" tIns="0" rIns="45720" bIns="0" rtlCol="0">
            <a:spAutoFit/>
          </a:bodyPr>
          <a:lstStyle/>
          <a:p>
            <a:r>
              <a:rPr lang="sr-Latn-CS" b="1" dirty="0" smtClean="0"/>
              <a:t> Međufazni napon</a:t>
            </a:r>
            <a:r>
              <a:rPr lang="sr-Latn-CS" baseline="30000" dirty="0" smtClean="0"/>
              <a:t>*</a:t>
            </a:r>
            <a:r>
              <a:rPr lang="sr-Latn-CS" b="1" dirty="0" smtClean="0"/>
              <a:t> </a:t>
            </a:r>
          </a:p>
        </p:txBody>
      </p:sp>
      <p:sp>
        <p:nvSpPr>
          <p:cNvPr id="12" name="TextBox 11"/>
          <p:cNvSpPr txBox="1"/>
          <p:nvPr/>
        </p:nvSpPr>
        <p:spPr>
          <a:xfrm>
            <a:off x="1586302" y="1775460"/>
            <a:ext cx="1995098" cy="276999"/>
          </a:xfrm>
          <a:prstGeom prst="rect">
            <a:avLst/>
          </a:prstGeom>
          <a:solidFill>
            <a:schemeClr val="bg1"/>
          </a:solidFill>
        </p:spPr>
        <p:txBody>
          <a:bodyPr wrap="none" lIns="45720" tIns="0" rIns="45720" bIns="0" rtlCol="0">
            <a:spAutoFit/>
          </a:bodyPr>
          <a:lstStyle/>
          <a:p>
            <a:r>
              <a:rPr lang="sr-Latn-CS" b="1" dirty="0" smtClean="0"/>
              <a:t>Stanja prekidača</a:t>
            </a:r>
          </a:p>
        </p:txBody>
      </p:sp>
      <p:sp>
        <p:nvSpPr>
          <p:cNvPr id="13" name="TextBox 12"/>
          <p:cNvSpPr txBox="1"/>
          <p:nvPr/>
        </p:nvSpPr>
        <p:spPr>
          <a:xfrm>
            <a:off x="3979652" y="2139249"/>
            <a:ext cx="329244" cy="307777"/>
          </a:xfrm>
          <a:prstGeom prst="rect">
            <a:avLst/>
          </a:prstGeom>
          <a:solidFill>
            <a:schemeClr val="bg1"/>
          </a:solidFill>
        </p:spPr>
        <p:txBody>
          <a:bodyPr wrap="square" lIns="45720" tIns="0" rIns="45720" bIns="0" rtlCol="0">
            <a:spAutoFit/>
          </a:bodyPr>
          <a:lstStyle/>
          <a:p>
            <a:r>
              <a:rPr lang="sr-Latn-CS" sz="2000" b="1" dirty="0" smtClean="0">
                <a:latin typeface="+mn-lt"/>
              </a:rPr>
              <a:t>u</a:t>
            </a:r>
            <a:r>
              <a:rPr lang="sr-Latn-CS" sz="2000" b="1" baseline="-25000" dirty="0" smtClean="0">
                <a:latin typeface="+mn-lt"/>
              </a:rPr>
              <a:t>a</a:t>
            </a:r>
            <a:endParaRPr lang="en-US" sz="2000" b="1" baseline="-25000" dirty="0">
              <a:latin typeface="+mn-lt"/>
            </a:endParaRPr>
          </a:p>
        </p:txBody>
      </p:sp>
      <p:sp>
        <p:nvSpPr>
          <p:cNvPr id="14" name="TextBox 13"/>
          <p:cNvSpPr txBox="1"/>
          <p:nvPr/>
        </p:nvSpPr>
        <p:spPr>
          <a:xfrm>
            <a:off x="2514600" y="2133600"/>
            <a:ext cx="241348" cy="307777"/>
          </a:xfrm>
          <a:prstGeom prst="rect">
            <a:avLst/>
          </a:prstGeom>
          <a:solidFill>
            <a:schemeClr val="bg1"/>
          </a:solidFill>
        </p:spPr>
        <p:txBody>
          <a:bodyPr wrap="none" lIns="9144" tIns="0" rIns="9144" bIns="0" rtlCol="0">
            <a:spAutoFit/>
          </a:bodyPr>
          <a:lstStyle/>
          <a:p>
            <a:r>
              <a:rPr lang="sr-Latn-CS" sz="2000" b="1" dirty="0" smtClean="0">
                <a:latin typeface="+mn-lt"/>
              </a:rPr>
              <a:t>S</a:t>
            </a:r>
            <a:r>
              <a:rPr lang="sr-Latn-CS" sz="2000" b="1" baseline="-25000" dirty="0" smtClean="0">
                <a:latin typeface="+mn-lt"/>
              </a:rPr>
              <a:t>B</a:t>
            </a:r>
            <a:endParaRPr lang="en-US" sz="2000" b="1" baseline="-25000" dirty="0">
              <a:latin typeface="+mn-lt"/>
            </a:endParaRPr>
          </a:p>
        </p:txBody>
      </p:sp>
      <p:sp>
        <p:nvSpPr>
          <p:cNvPr id="15" name="TextBox 14"/>
          <p:cNvSpPr txBox="1"/>
          <p:nvPr/>
        </p:nvSpPr>
        <p:spPr>
          <a:xfrm>
            <a:off x="3200400" y="2133600"/>
            <a:ext cx="230063" cy="307777"/>
          </a:xfrm>
          <a:prstGeom prst="rect">
            <a:avLst/>
          </a:prstGeom>
          <a:solidFill>
            <a:schemeClr val="bg1"/>
          </a:solidFill>
        </p:spPr>
        <p:txBody>
          <a:bodyPr wrap="none" lIns="9144" tIns="0" rIns="9144" bIns="0" rtlCol="0">
            <a:spAutoFit/>
          </a:bodyPr>
          <a:lstStyle/>
          <a:p>
            <a:r>
              <a:rPr lang="sr-Latn-CS" sz="2000" b="1" dirty="0" smtClean="0">
                <a:latin typeface="+mn-lt"/>
              </a:rPr>
              <a:t>S</a:t>
            </a:r>
            <a:r>
              <a:rPr lang="sr-Latn-CS" sz="2000" b="1" baseline="-25000" dirty="0" smtClean="0">
                <a:latin typeface="+mn-lt"/>
              </a:rPr>
              <a:t>C</a:t>
            </a:r>
            <a:endParaRPr lang="en-US" sz="2000" b="1" baseline="-25000" dirty="0">
              <a:latin typeface="+mn-lt"/>
            </a:endParaRPr>
          </a:p>
        </p:txBody>
      </p:sp>
      <p:sp>
        <p:nvSpPr>
          <p:cNvPr id="16" name="TextBox 15"/>
          <p:cNvSpPr txBox="1"/>
          <p:nvPr/>
        </p:nvSpPr>
        <p:spPr>
          <a:xfrm>
            <a:off x="4800600" y="2142226"/>
            <a:ext cx="329244" cy="307777"/>
          </a:xfrm>
          <a:prstGeom prst="rect">
            <a:avLst/>
          </a:prstGeom>
          <a:solidFill>
            <a:schemeClr val="bg1"/>
          </a:solidFill>
        </p:spPr>
        <p:txBody>
          <a:bodyPr wrap="square" lIns="45720" tIns="0" rIns="45720" bIns="0" rtlCol="0">
            <a:spAutoFit/>
          </a:bodyPr>
          <a:lstStyle/>
          <a:p>
            <a:r>
              <a:rPr lang="sr-Latn-CS" sz="2000" b="1" dirty="0" smtClean="0">
                <a:latin typeface="+mn-lt"/>
              </a:rPr>
              <a:t>u</a:t>
            </a:r>
            <a:r>
              <a:rPr lang="sr-Latn-CS" sz="2000" b="1" baseline="-25000" dirty="0" smtClean="0">
                <a:latin typeface="+mn-lt"/>
              </a:rPr>
              <a:t>b</a:t>
            </a:r>
            <a:endParaRPr lang="en-US" sz="2000" b="1" baseline="-25000" dirty="0">
              <a:latin typeface="+mn-lt"/>
            </a:endParaRPr>
          </a:p>
        </p:txBody>
      </p:sp>
      <p:sp>
        <p:nvSpPr>
          <p:cNvPr id="17" name="TextBox 16"/>
          <p:cNvSpPr txBox="1"/>
          <p:nvPr/>
        </p:nvSpPr>
        <p:spPr>
          <a:xfrm>
            <a:off x="5690556" y="2142226"/>
            <a:ext cx="329244" cy="307777"/>
          </a:xfrm>
          <a:prstGeom prst="rect">
            <a:avLst/>
          </a:prstGeom>
          <a:solidFill>
            <a:schemeClr val="bg1"/>
          </a:solidFill>
        </p:spPr>
        <p:txBody>
          <a:bodyPr wrap="square" lIns="45720" tIns="0" rIns="45720" bIns="0" rtlCol="0">
            <a:spAutoFit/>
          </a:bodyPr>
          <a:lstStyle/>
          <a:p>
            <a:r>
              <a:rPr lang="sr-Latn-CS" sz="2000" b="1" dirty="0" smtClean="0">
                <a:latin typeface="+mn-lt"/>
              </a:rPr>
              <a:t>u</a:t>
            </a:r>
            <a:r>
              <a:rPr lang="sr-Latn-CS" sz="2000" b="1" baseline="-25000" dirty="0" smtClean="0">
                <a:latin typeface="+mn-lt"/>
              </a:rPr>
              <a:t>c</a:t>
            </a:r>
            <a:endParaRPr lang="en-US" sz="2000" b="1" baseline="-25000" dirty="0">
              <a:latin typeface="+mn-lt"/>
            </a:endParaRPr>
          </a:p>
        </p:txBody>
      </p:sp>
      <p:sp>
        <p:nvSpPr>
          <p:cNvPr id="18" name="TextBox 17"/>
          <p:cNvSpPr txBox="1"/>
          <p:nvPr/>
        </p:nvSpPr>
        <p:spPr>
          <a:xfrm>
            <a:off x="1752600" y="2133600"/>
            <a:ext cx="241348" cy="307777"/>
          </a:xfrm>
          <a:prstGeom prst="rect">
            <a:avLst/>
          </a:prstGeom>
          <a:solidFill>
            <a:schemeClr val="bg1"/>
          </a:solidFill>
        </p:spPr>
        <p:txBody>
          <a:bodyPr wrap="none" lIns="9144" tIns="0" rIns="9144" bIns="0" rtlCol="0">
            <a:spAutoFit/>
          </a:bodyPr>
          <a:lstStyle/>
          <a:p>
            <a:r>
              <a:rPr lang="sr-Latn-CS" sz="2000" b="1" dirty="0" smtClean="0">
                <a:latin typeface="+mn-lt"/>
              </a:rPr>
              <a:t>S</a:t>
            </a:r>
            <a:r>
              <a:rPr lang="sr-Latn-CS" sz="2000" b="1" baseline="-25000" dirty="0" smtClean="0">
                <a:latin typeface="+mn-lt"/>
              </a:rPr>
              <a:t>A</a:t>
            </a:r>
            <a:endParaRPr lang="en-US" sz="2000" b="1" baseline="-25000" dirty="0">
              <a:latin typeface="+mn-lt"/>
            </a:endParaRPr>
          </a:p>
        </p:txBody>
      </p:sp>
      <p:sp>
        <p:nvSpPr>
          <p:cNvPr id="19" name="TextBox 18"/>
          <p:cNvSpPr txBox="1"/>
          <p:nvPr/>
        </p:nvSpPr>
        <p:spPr>
          <a:xfrm>
            <a:off x="6477000" y="2150852"/>
            <a:ext cx="378693" cy="307777"/>
          </a:xfrm>
          <a:prstGeom prst="rect">
            <a:avLst/>
          </a:prstGeom>
          <a:solidFill>
            <a:schemeClr val="bg1"/>
          </a:solidFill>
        </p:spPr>
        <p:txBody>
          <a:bodyPr wrap="none" lIns="9144" tIns="0" rIns="9144" bIns="0" rtlCol="0">
            <a:spAutoFit/>
          </a:bodyPr>
          <a:lstStyle/>
          <a:p>
            <a:r>
              <a:rPr lang="sr-Latn-CS" sz="2000" b="1" dirty="0" smtClean="0">
                <a:latin typeface="+mn-lt"/>
              </a:rPr>
              <a:t>U</a:t>
            </a:r>
            <a:r>
              <a:rPr lang="sr-Latn-CS" sz="2000" b="1" baseline="-25000" dirty="0" smtClean="0">
                <a:latin typeface="+mn-lt"/>
              </a:rPr>
              <a:t>AB</a:t>
            </a:r>
            <a:endParaRPr lang="en-US" sz="2000" b="1" baseline="-25000" dirty="0">
              <a:latin typeface="+mn-lt"/>
            </a:endParaRPr>
          </a:p>
        </p:txBody>
      </p:sp>
      <p:sp>
        <p:nvSpPr>
          <p:cNvPr id="20" name="TextBox 19"/>
          <p:cNvSpPr txBox="1"/>
          <p:nvPr/>
        </p:nvSpPr>
        <p:spPr>
          <a:xfrm>
            <a:off x="7315200" y="2150852"/>
            <a:ext cx="371127" cy="307777"/>
          </a:xfrm>
          <a:prstGeom prst="rect">
            <a:avLst/>
          </a:prstGeom>
          <a:solidFill>
            <a:schemeClr val="bg1"/>
          </a:solidFill>
        </p:spPr>
        <p:txBody>
          <a:bodyPr wrap="none" lIns="9144" tIns="0" rIns="9144" bIns="0" rtlCol="0">
            <a:spAutoFit/>
          </a:bodyPr>
          <a:lstStyle/>
          <a:p>
            <a:r>
              <a:rPr lang="sr-Latn-CS" sz="2000" b="1" dirty="0" smtClean="0">
                <a:latin typeface="+mn-lt"/>
              </a:rPr>
              <a:t>U</a:t>
            </a:r>
            <a:r>
              <a:rPr lang="sr-Latn-CS" sz="2000" b="1" baseline="-25000" dirty="0" smtClean="0">
                <a:latin typeface="+mn-lt"/>
              </a:rPr>
              <a:t>BC</a:t>
            </a:r>
            <a:endParaRPr lang="en-US" sz="2000" b="1" baseline="-25000" dirty="0">
              <a:latin typeface="+mn-lt"/>
            </a:endParaRPr>
          </a:p>
        </p:txBody>
      </p:sp>
      <p:sp>
        <p:nvSpPr>
          <p:cNvPr id="21" name="TextBox 20"/>
          <p:cNvSpPr txBox="1"/>
          <p:nvPr/>
        </p:nvSpPr>
        <p:spPr>
          <a:xfrm>
            <a:off x="8153400" y="2150852"/>
            <a:ext cx="379143" cy="307777"/>
          </a:xfrm>
          <a:prstGeom prst="rect">
            <a:avLst/>
          </a:prstGeom>
          <a:solidFill>
            <a:schemeClr val="bg1"/>
          </a:solidFill>
        </p:spPr>
        <p:txBody>
          <a:bodyPr wrap="none" lIns="9144" tIns="0" rIns="9144" bIns="0" rtlCol="0">
            <a:spAutoFit/>
          </a:bodyPr>
          <a:lstStyle/>
          <a:p>
            <a:r>
              <a:rPr lang="sr-Latn-CS" sz="2000" b="1" dirty="0" smtClean="0">
                <a:latin typeface="+mn-lt"/>
              </a:rPr>
              <a:t>U</a:t>
            </a:r>
            <a:r>
              <a:rPr lang="sr-Latn-CS" sz="2000" b="1" baseline="-25000" dirty="0" smtClean="0">
                <a:latin typeface="+mn-lt"/>
              </a:rPr>
              <a:t>CA</a:t>
            </a:r>
            <a:endParaRPr lang="en-US" sz="2000" b="1" baseline="-25000" dirty="0">
              <a:latin typeface="+mn-lt"/>
            </a:endParaRPr>
          </a:p>
        </p:txBody>
      </p:sp>
      <p:sp>
        <p:nvSpPr>
          <p:cNvPr id="22" name="TextBox 21"/>
          <p:cNvSpPr txBox="1"/>
          <p:nvPr/>
        </p:nvSpPr>
        <p:spPr>
          <a:xfrm>
            <a:off x="914400" y="2633990"/>
            <a:ext cx="244491" cy="261610"/>
          </a:xfrm>
          <a:prstGeom prst="rect">
            <a:avLst/>
          </a:prstGeom>
          <a:solidFill>
            <a:schemeClr val="bg1"/>
          </a:solidFill>
        </p:spPr>
        <p:txBody>
          <a:bodyPr wrap="none" lIns="9144" tIns="0" rIns="9144" bIns="0" rtlCol="0">
            <a:spAutoFit/>
          </a:bodyPr>
          <a:lstStyle/>
          <a:p>
            <a:r>
              <a:rPr lang="sr-Latn-CS" sz="1700" b="1" dirty="0" smtClean="0">
                <a:solidFill>
                  <a:schemeClr val="tx1"/>
                </a:solidFill>
                <a:latin typeface="Arial" pitchFamily="34" charset="0"/>
                <a:cs typeface="Arial" pitchFamily="34" charset="0"/>
              </a:rPr>
              <a:t>V</a:t>
            </a:r>
            <a:r>
              <a:rPr lang="sr-Latn-CS" sz="1700" b="1" baseline="-25000" dirty="0" smtClean="0">
                <a:solidFill>
                  <a:schemeClr val="tx1"/>
                </a:solidFill>
                <a:latin typeface="Arial" pitchFamily="34" charset="0"/>
                <a:cs typeface="Arial" pitchFamily="34" charset="0"/>
              </a:rPr>
              <a:t>0</a:t>
            </a:r>
            <a:endParaRPr lang="en-US" sz="1700" b="1" baseline="-25000" dirty="0">
              <a:solidFill>
                <a:schemeClr val="tx1"/>
              </a:solidFill>
              <a:latin typeface="Arial" pitchFamily="34" charset="0"/>
              <a:cs typeface="Arial" pitchFamily="34" charset="0"/>
            </a:endParaRPr>
          </a:p>
        </p:txBody>
      </p:sp>
      <p:sp>
        <p:nvSpPr>
          <p:cNvPr id="23" name="TextBox 22"/>
          <p:cNvSpPr txBox="1"/>
          <p:nvPr/>
        </p:nvSpPr>
        <p:spPr>
          <a:xfrm>
            <a:off x="914400" y="5656052"/>
            <a:ext cx="244491" cy="261610"/>
          </a:xfrm>
          <a:prstGeom prst="rect">
            <a:avLst/>
          </a:prstGeom>
          <a:solidFill>
            <a:schemeClr val="bg1"/>
          </a:solidFill>
        </p:spPr>
        <p:txBody>
          <a:bodyPr wrap="none" lIns="9144" tIns="0" rIns="9144" bIns="0" rtlCol="0">
            <a:spAutoFit/>
          </a:bodyPr>
          <a:lstStyle/>
          <a:p>
            <a:r>
              <a:rPr lang="sr-Latn-CS" sz="1700" b="1" dirty="0" smtClean="0">
                <a:solidFill>
                  <a:schemeClr val="tx1"/>
                </a:solidFill>
                <a:latin typeface="Arial" pitchFamily="34" charset="0"/>
                <a:cs typeface="Arial" pitchFamily="34" charset="0"/>
              </a:rPr>
              <a:t>V</a:t>
            </a:r>
            <a:r>
              <a:rPr lang="sr-Latn-CS" sz="1700" b="1" baseline="-25000" dirty="0" smtClean="0">
                <a:solidFill>
                  <a:schemeClr val="tx1"/>
                </a:solidFill>
                <a:latin typeface="Arial" pitchFamily="34" charset="0"/>
                <a:cs typeface="Arial" pitchFamily="34" charset="0"/>
              </a:rPr>
              <a:t>7</a:t>
            </a:r>
            <a:endParaRPr lang="en-US" sz="1700" b="1" baseline="-250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68</a:t>
            </a:fld>
            <a:endParaRPr lang="en-US" dirty="0"/>
          </a:p>
        </p:txBody>
      </p:sp>
      <p:sp>
        <p:nvSpPr>
          <p:cNvPr id="27" name="Title 1"/>
          <p:cNvSpPr>
            <a:spLocks noGrp="1"/>
          </p:cNvSpPr>
          <p:nvPr>
            <p:ph type="title"/>
          </p:nvPr>
        </p:nvSpPr>
        <p:spPr>
          <a:xfrm>
            <a:off x="457200" y="0"/>
            <a:ext cx="8229600" cy="1143000"/>
          </a:xfrm>
        </p:spPr>
        <p:txBody>
          <a:bodyPr/>
          <a:lstStyle/>
          <a:p>
            <a:r>
              <a:rPr lang="en-US" dirty="0" err="1" smtClean="0">
                <a:solidFill>
                  <a:srgbClr val="356897"/>
                </a:solidFill>
              </a:rPr>
              <a:t>Dobijanje</a:t>
            </a:r>
            <a:r>
              <a:rPr lang="en-US" dirty="0" smtClean="0">
                <a:solidFill>
                  <a:srgbClr val="356897"/>
                </a:solidFill>
              </a:rPr>
              <a:t> </a:t>
            </a:r>
            <a:r>
              <a:rPr lang="en-US" dirty="0" err="1" smtClean="0">
                <a:solidFill>
                  <a:srgbClr val="356897"/>
                </a:solidFill>
              </a:rPr>
              <a:t>drugih</a:t>
            </a:r>
            <a:r>
              <a:rPr lang="en-US" dirty="0" smtClean="0">
                <a:solidFill>
                  <a:srgbClr val="356897"/>
                </a:solidFill>
              </a:rPr>
              <a:t> </a:t>
            </a:r>
            <a:r>
              <a:rPr lang="en-US" dirty="0" err="1" smtClean="0">
                <a:solidFill>
                  <a:srgbClr val="356897"/>
                </a:solidFill>
              </a:rPr>
              <a:t>vektora</a:t>
            </a:r>
            <a:endParaRPr lang="en-US" b="1" baseline="-25000" dirty="0">
              <a:solidFill>
                <a:srgbClr val="356897"/>
              </a:solidFill>
            </a:endParaRPr>
          </a:p>
        </p:txBody>
      </p:sp>
      <p:cxnSp>
        <p:nvCxnSpPr>
          <p:cNvPr id="32" name="Straight Arrow Connector 31"/>
          <p:cNvCxnSpPr/>
          <p:nvPr/>
        </p:nvCxnSpPr>
        <p:spPr>
          <a:xfrm>
            <a:off x="762000" y="3962400"/>
            <a:ext cx="2667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914400" y="1752600"/>
            <a:ext cx="0" cy="2362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14400" y="3962400"/>
            <a:ext cx="2286000" cy="1588"/>
          </a:xfrm>
          <a:prstGeom prst="straightConnector1">
            <a:avLst/>
          </a:prstGeom>
          <a:ln w="38100">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250860" y="3546675"/>
            <a:ext cx="330540" cy="369332"/>
          </a:xfrm>
          <a:prstGeom prst="rect">
            <a:avLst/>
          </a:prstGeom>
          <a:noFill/>
        </p:spPr>
        <p:txBody>
          <a:bodyPr wrap="none" rtlCol="0">
            <a:spAutoFit/>
          </a:bodyPr>
          <a:lstStyle/>
          <a:p>
            <a:r>
              <a:rPr lang="en-US" b="1" i="1" dirty="0" smtClean="0">
                <a:sym typeface="Symbol"/>
              </a:rPr>
              <a:t></a:t>
            </a:r>
            <a:endParaRPr lang="en-US" b="1" i="1" dirty="0"/>
          </a:p>
        </p:txBody>
      </p:sp>
      <p:sp>
        <p:nvSpPr>
          <p:cNvPr id="40" name="TextBox 39"/>
          <p:cNvSpPr txBox="1"/>
          <p:nvPr/>
        </p:nvSpPr>
        <p:spPr>
          <a:xfrm>
            <a:off x="914400" y="1524000"/>
            <a:ext cx="311304" cy="369332"/>
          </a:xfrm>
          <a:prstGeom prst="rect">
            <a:avLst/>
          </a:prstGeom>
          <a:noFill/>
        </p:spPr>
        <p:txBody>
          <a:bodyPr wrap="none" rtlCol="0">
            <a:spAutoFit/>
          </a:bodyPr>
          <a:lstStyle/>
          <a:p>
            <a:r>
              <a:rPr lang="en-US" b="1" i="1" dirty="0" smtClean="0">
                <a:sym typeface="Symbol"/>
              </a:rPr>
              <a:t></a:t>
            </a:r>
            <a:endParaRPr lang="en-US" b="1" i="1" dirty="0"/>
          </a:p>
        </p:txBody>
      </p:sp>
      <p:cxnSp>
        <p:nvCxnSpPr>
          <p:cNvPr id="42" name="Straight Arrow Connector 41"/>
          <p:cNvCxnSpPr/>
          <p:nvPr/>
        </p:nvCxnSpPr>
        <p:spPr>
          <a:xfrm rot="18000000">
            <a:off x="342212" y="2970670"/>
            <a:ext cx="2286000" cy="1588"/>
          </a:xfrm>
          <a:prstGeom prst="straightConnector1">
            <a:avLst/>
          </a:prstGeom>
          <a:ln w="38100">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2667000" y="4038600"/>
            <a:ext cx="979435" cy="553998"/>
          </a:xfrm>
          <a:prstGeom prst="rect">
            <a:avLst/>
          </a:prstGeom>
          <a:noFill/>
        </p:spPr>
        <p:txBody>
          <a:bodyPr wrap="none" lIns="0" tIns="0" rIns="0" bIns="0" rtlCol="0">
            <a:spAutoFit/>
          </a:bodyPr>
          <a:lstStyle/>
          <a:p>
            <a:r>
              <a:rPr lang="sr-Latn-CS" b="1" dirty="0" smtClean="0">
                <a:solidFill>
                  <a:srgbClr val="C00000"/>
                </a:solidFill>
                <a:latin typeface="+mn-lt"/>
              </a:rPr>
              <a:t>V</a:t>
            </a:r>
            <a:r>
              <a:rPr lang="sr-Latn-CS" b="1" baseline="-25000" dirty="0" smtClean="0">
                <a:solidFill>
                  <a:srgbClr val="C00000"/>
                </a:solidFill>
                <a:latin typeface="+mn-lt"/>
              </a:rPr>
              <a:t>1</a:t>
            </a:r>
            <a:r>
              <a:rPr lang="en-US" sz="1600" b="1" baseline="-25000" dirty="0" smtClean="0">
                <a:solidFill>
                  <a:srgbClr val="C00000"/>
                </a:solidFill>
                <a:latin typeface="+mn-lt"/>
              </a:rPr>
              <a:t>  </a:t>
            </a:r>
            <a:r>
              <a:rPr lang="en-US" dirty="0" smtClean="0">
                <a:solidFill>
                  <a:srgbClr val="C00000"/>
                </a:solidFill>
                <a:latin typeface="+mn-lt"/>
              </a:rPr>
              <a:t>[1 0 0]</a:t>
            </a:r>
          </a:p>
          <a:p>
            <a:pPr algn="ctr"/>
            <a:r>
              <a:rPr lang="en-US" dirty="0" smtClean="0">
                <a:solidFill>
                  <a:srgbClr val="C00000"/>
                </a:solidFill>
                <a:latin typeface="+mn-lt"/>
              </a:rPr>
              <a:t>(0</a:t>
            </a:r>
            <a:r>
              <a:rPr lang="en-US" dirty="0" smtClean="0">
                <a:solidFill>
                  <a:srgbClr val="C00000"/>
                </a:solidFill>
                <a:latin typeface="+mn-lt"/>
                <a:sym typeface="Symbol"/>
              </a:rPr>
              <a:t>) </a:t>
            </a:r>
            <a:r>
              <a:rPr lang="en-US" b="1" dirty="0" smtClean="0">
                <a:solidFill>
                  <a:srgbClr val="C00000"/>
                </a:solidFill>
                <a:latin typeface="Calibri"/>
                <a:sym typeface="Symbol"/>
              </a:rPr>
              <a:t>100s</a:t>
            </a:r>
            <a:endParaRPr lang="en-US" dirty="0">
              <a:solidFill>
                <a:srgbClr val="C00000"/>
              </a:solidFill>
              <a:latin typeface="+mn-lt"/>
            </a:endParaRPr>
          </a:p>
        </p:txBody>
      </p:sp>
      <p:sp>
        <p:nvSpPr>
          <p:cNvPr id="13" name="TextBox 12"/>
          <p:cNvSpPr txBox="1"/>
          <p:nvPr/>
        </p:nvSpPr>
        <p:spPr>
          <a:xfrm>
            <a:off x="914400" y="4648200"/>
            <a:ext cx="3632148" cy="400110"/>
          </a:xfrm>
          <a:prstGeom prst="rect">
            <a:avLst/>
          </a:prstGeom>
          <a:noFill/>
        </p:spPr>
        <p:txBody>
          <a:bodyPr wrap="none" rtlCol="0">
            <a:spAutoFit/>
          </a:bodyPr>
          <a:lstStyle/>
          <a:p>
            <a:r>
              <a:rPr lang="en-US" sz="2000" b="1" dirty="0" smtClean="0">
                <a:solidFill>
                  <a:schemeClr val="tx1"/>
                </a:solidFill>
                <a:latin typeface="+mn-lt"/>
              </a:rPr>
              <a:t>T</a:t>
            </a:r>
            <a:r>
              <a:rPr lang="en-US" sz="2000" b="1" baseline="-25000" dirty="0" smtClean="0">
                <a:solidFill>
                  <a:schemeClr val="tx1"/>
                </a:solidFill>
                <a:latin typeface="+mn-lt"/>
              </a:rPr>
              <a:t>0</a:t>
            </a:r>
            <a:r>
              <a:rPr lang="en-US" sz="2000" dirty="0" smtClean="0">
                <a:solidFill>
                  <a:schemeClr val="tx1"/>
                </a:solidFill>
                <a:latin typeface="+mn-lt"/>
              </a:rPr>
              <a:t> = 200</a:t>
            </a:r>
            <a:r>
              <a:rPr lang="en-US" sz="2000" dirty="0" smtClean="0">
                <a:solidFill>
                  <a:schemeClr val="tx1"/>
                </a:solidFill>
                <a:latin typeface="+mn-lt"/>
                <a:sym typeface="Symbol"/>
              </a:rPr>
              <a:t>s, </a:t>
            </a:r>
            <a:r>
              <a:rPr lang="en-US" sz="2000" dirty="0" err="1" smtClean="0">
                <a:solidFill>
                  <a:schemeClr val="tx1"/>
                </a:solidFill>
                <a:latin typeface="+mn-lt"/>
                <a:sym typeface="Symbol"/>
              </a:rPr>
              <a:t>podeljen</a:t>
            </a:r>
            <a:r>
              <a:rPr lang="en-US" sz="2000" dirty="0" smtClean="0">
                <a:solidFill>
                  <a:schemeClr val="tx1"/>
                </a:solidFill>
                <a:latin typeface="+mn-lt"/>
                <a:sym typeface="Symbol"/>
              </a:rPr>
              <a:t> </a:t>
            </a:r>
            <a:r>
              <a:rPr lang="en-US" sz="2000" dirty="0" err="1" smtClean="0">
                <a:solidFill>
                  <a:schemeClr val="tx1"/>
                </a:solidFill>
                <a:latin typeface="+mn-lt"/>
                <a:sym typeface="Symbol"/>
              </a:rPr>
              <a:t>na</a:t>
            </a:r>
            <a:r>
              <a:rPr lang="en-US" sz="2000" dirty="0" smtClean="0">
                <a:solidFill>
                  <a:schemeClr val="tx1"/>
                </a:solidFill>
                <a:latin typeface="+mn-lt"/>
                <a:sym typeface="Symbol"/>
              </a:rPr>
              <a:t> </a:t>
            </a:r>
            <a:r>
              <a:rPr lang="en-US" sz="2000" dirty="0" err="1" smtClean="0">
                <a:solidFill>
                  <a:schemeClr val="tx1"/>
                </a:solidFill>
                <a:latin typeface="+mn-lt"/>
                <a:sym typeface="Symbol"/>
              </a:rPr>
              <a:t>dva</a:t>
            </a:r>
            <a:r>
              <a:rPr lang="en-US" sz="2000" dirty="0" smtClean="0">
                <a:solidFill>
                  <a:schemeClr val="tx1"/>
                </a:solidFill>
                <a:latin typeface="+mn-lt"/>
                <a:sym typeface="Symbol"/>
              </a:rPr>
              <a:t> </a:t>
            </a:r>
            <a:r>
              <a:rPr lang="en-US" sz="2000" dirty="0" err="1" smtClean="0">
                <a:solidFill>
                  <a:schemeClr val="tx1"/>
                </a:solidFill>
                <a:latin typeface="+mn-lt"/>
                <a:sym typeface="Symbol"/>
              </a:rPr>
              <a:t>dela</a:t>
            </a:r>
            <a:r>
              <a:rPr lang="en-US" sz="2000" dirty="0" smtClean="0">
                <a:solidFill>
                  <a:schemeClr val="tx1"/>
                </a:solidFill>
                <a:latin typeface="+mn-lt"/>
                <a:sym typeface="Symbol"/>
              </a:rPr>
              <a:t>:</a:t>
            </a:r>
            <a:endParaRPr lang="en-US" sz="2000" dirty="0">
              <a:solidFill>
                <a:schemeClr val="tx1"/>
              </a:solidFill>
              <a:latin typeface="+mn-lt"/>
            </a:endParaRPr>
          </a:p>
        </p:txBody>
      </p:sp>
      <p:sp>
        <p:nvSpPr>
          <p:cNvPr id="14" name="TextBox 13"/>
          <p:cNvSpPr txBox="1"/>
          <p:nvPr/>
        </p:nvSpPr>
        <p:spPr>
          <a:xfrm>
            <a:off x="914400" y="5029200"/>
            <a:ext cx="2406556" cy="400110"/>
          </a:xfrm>
          <a:prstGeom prst="rect">
            <a:avLst/>
          </a:prstGeom>
          <a:noFill/>
        </p:spPr>
        <p:txBody>
          <a:bodyPr wrap="none" rtlCol="0">
            <a:spAutoFit/>
          </a:bodyPr>
          <a:lstStyle/>
          <a:p>
            <a:r>
              <a:rPr lang="en-US" sz="2000" dirty="0" smtClean="0">
                <a:solidFill>
                  <a:schemeClr val="tx1"/>
                </a:solidFill>
                <a:latin typeface="+mn-lt"/>
              </a:rPr>
              <a:t>100</a:t>
            </a:r>
            <a:r>
              <a:rPr lang="en-US" sz="2000" dirty="0" smtClean="0">
                <a:solidFill>
                  <a:schemeClr val="tx1"/>
                </a:solidFill>
                <a:latin typeface="+mn-lt"/>
                <a:sym typeface="Symbol"/>
              </a:rPr>
              <a:t>s </a:t>
            </a:r>
            <a:r>
              <a:rPr lang="en-US" sz="2000" dirty="0" err="1" smtClean="0">
                <a:solidFill>
                  <a:schemeClr val="tx1"/>
                </a:solidFill>
                <a:latin typeface="+mn-lt"/>
                <a:sym typeface="Symbol"/>
              </a:rPr>
              <a:t>vektor</a:t>
            </a:r>
            <a:r>
              <a:rPr lang="en-US" sz="2000" dirty="0" smtClean="0">
                <a:solidFill>
                  <a:schemeClr val="tx1"/>
                </a:solidFill>
                <a:latin typeface="+mn-lt"/>
                <a:sym typeface="Symbol"/>
              </a:rPr>
              <a:t> </a:t>
            </a:r>
            <a:r>
              <a:rPr lang="en-US" sz="2000" b="1" dirty="0" smtClean="0">
                <a:solidFill>
                  <a:srgbClr val="C00000"/>
                </a:solidFill>
                <a:latin typeface="+mn-lt"/>
                <a:sym typeface="Symbol"/>
              </a:rPr>
              <a:t>V</a:t>
            </a:r>
            <a:r>
              <a:rPr lang="en-US" sz="2000" b="1" baseline="-25000" dirty="0" smtClean="0">
                <a:solidFill>
                  <a:srgbClr val="C00000"/>
                </a:solidFill>
                <a:latin typeface="+mn-lt"/>
                <a:sym typeface="Symbol"/>
              </a:rPr>
              <a:t>1</a:t>
            </a:r>
            <a:r>
              <a:rPr lang="en-US" sz="2000" b="1" baseline="-25000" dirty="0" smtClean="0">
                <a:solidFill>
                  <a:schemeClr val="tx1"/>
                </a:solidFill>
                <a:latin typeface="+mn-lt"/>
                <a:sym typeface="Symbol"/>
              </a:rPr>
              <a:t> </a:t>
            </a:r>
            <a:r>
              <a:rPr lang="en-US" sz="2000" dirty="0" smtClean="0">
                <a:solidFill>
                  <a:schemeClr val="tx1"/>
                </a:solidFill>
                <a:latin typeface="+mn-lt"/>
                <a:sym typeface="Symbol"/>
              </a:rPr>
              <a:t>(0)</a:t>
            </a:r>
            <a:r>
              <a:rPr lang="en-US" sz="2000" dirty="0" smtClean="0">
                <a:solidFill>
                  <a:schemeClr val="tx1"/>
                </a:solidFill>
                <a:sym typeface="Symbol"/>
              </a:rPr>
              <a:t> </a:t>
            </a:r>
            <a:endParaRPr lang="en-US" sz="2000" b="1" baseline="-25000" dirty="0">
              <a:solidFill>
                <a:schemeClr val="tx1"/>
              </a:solidFill>
              <a:latin typeface="+mn-lt"/>
            </a:endParaRPr>
          </a:p>
        </p:txBody>
      </p:sp>
      <p:sp>
        <p:nvSpPr>
          <p:cNvPr id="15" name="TextBox 14"/>
          <p:cNvSpPr txBox="1"/>
          <p:nvPr/>
        </p:nvSpPr>
        <p:spPr>
          <a:xfrm>
            <a:off x="914400" y="5410200"/>
            <a:ext cx="2563651" cy="400110"/>
          </a:xfrm>
          <a:prstGeom prst="rect">
            <a:avLst/>
          </a:prstGeom>
          <a:noFill/>
        </p:spPr>
        <p:txBody>
          <a:bodyPr wrap="none" rtlCol="0">
            <a:spAutoFit/>
          </a:bodyPr>
          <a:lstStyle/>
          <a:p>
            <a:r>
              <a:rPr lang="en-US" sz="2000" dirty="0" smtClean="0">
                <a:solidFill>
                  <a:schemeClr val="tx1"/>
                </a:solidFill>
                <a:latin typeface="+mn-lt"/>
              </a:rPr>
              <a:t>100</a:t>
            </a:r>
            <a:r>
              <a:rPr lang="en-US" sz="2000" dirty="0" smtClean="0">
                <a:solidFill>
                  <a:schemeClr val="tx1"/>
                </a:solidFill>
                <a:latin typeface="+mn-lt"/>
                <a:sym typeface="Symbol"/>
              </a:rPr>
              <a:t>s </a:t>
            </a:r>
            <a:r>
              <a:rPr lang="en-US" sz="2000" dirty="0" err="1" smtClean="0">
                <a:solidFill>
                  <a:schemeClr val="tx1"/>
                </a:solidFill>
                <a:latin typeface="+mn-lt"/>
                <a:sym typeface="Symbol"/>
              </a:rPr>
              <a:t>vektor</a:t>
            </a:r>
            <a:r>
              <a:rPr lang="en-US" sz="2000" dirty="0" smtClean="0">
                <a:solidFill>
                  <a:schemeClr val="tx1"/>
                </a:solidFill>
                <a:latin typeface="+mn-lt"/>
                <a:sym typeface="Symbol"/>
              </a:rPr>
              <a:t> </a:t>
            </a:r>
            <a:r>
              <a:rPr lang="en-US" sz="2000" b="1" dirty="0" smtClean="0">
                <a:solidFill>
                  <a:srgbClr val="C00000"/>
                </a:solidFill>
                <a:latin typeface="+mn-lt"/>
                <a:sym typeface="Symbol"/>
              </a:rPr>
              <a:t>V</a:t>
            </a:r>
            <a:r>
              <a:rPr lang="en-US" sz="2000" b="1" baseline="-25000" dirty="0" smtClean="0">
                <a:solidFill>
                  <a:srgbClr val="C00000"/>
                </a:solidFill>
                <a:latin typeface="+mn-lt"/>
                <a:sym typeface="Symbol"/>
              </a:rPr>
              <a:t>2</a:t>
            </a:r>
            <a:r>
              <a:rPr lang="en-US" sz="2000" b="1" baseline="-25000" dirty="0" smtClean="0">
                <a:solidFill>
                  <a:schemeClr val="tx1"/>
                </a:solidFill>
                <a:latin typeface="+mn-lt"/>
                <a:sym typeface="Symbol"/>
              </a:rPr>
              <a:t> </a:t>
            </a:r>
            <a:r>
              <a:rPr lang="en-US" sz="2000" dirty="0" smtClean="0">
                <a:solidFill>
                  <a:schemeClr val="tx1"/>
                </a:solidFill>
                <a:latin typeface="+mn-lt"/>
                <a:sym typeface="Symbol"/>
              </a:rPr>
              <a:t>(60)</a:t>
            </a:r>
            <a:r>
              <a:rPr lang="en-US" sz="2000" dirty="0" smtClean="0">
                <a:solidFill>
                  <a:schemeClr val="tx1"/>
                </a:solidFill>
                <a:sym typeface="Symbol"/>
              </a:rPr>
              <a:t> </a:t>
            </a:r>
            <a:endParaRPr lang="en-US" sz="2000" b="1" baseline="-25000" dirty="0">
              <a:solidFill>
                <a:schemeClr val="tx1"/>
              </a:solidFill>
              <a:latin typeface="+mn-lt"/>
            </a:endParaRPr>
          </a:p>
        </p:txBody>
      </p:sp>
      <p:sp>
        <p:nvSpPr>
          <p:cNvPr id="16" name="TextBox 15"/>
          <p:cNvSpPr txBox="1"/>
          <p:nvPr/>
        </p:nvSpPr>
        <p:spPr>
          <a:xfrm>
            <a:off x="914400" y="5791200"/>
            <a:ext cx="2965107" cy="461665"/>
          </a:xfrm>
          <a:prstGeom prst="rect">
            <a:avLst/>
          </a:prstGeom>
          <a:noFill/>
        </p:spPr>
        <p:txBody>
          <a:bodyPr wrap="none" rtlCol="0">
            <a:spAutoFit/>
          </a:bodyPr>
          <a:lstStyle/>
          <a:p>
            <a:r>
              <a:rPr lang="en-US" sz="2400" u="sng" dirty="0" err="1" smtClean="0">
                <a:solidFill>
                  <a:schemeClr val="tx1"/>
                </a:solidFill>
                <a:latin typeface="+mn-lt"/>
              </a:rPr>
              <a:t>Efekat</a:t>
            </a:r>
            <a:r>
              <a:rPr lang="en-US" sz="2400" u="sng" dirty="0" smtClean="0">
                <a:solidFill>
                  <a:schemeClr val="tx1"/>
                </a:solidFill>
                <a:latin typeface="+mn-lt"/>
              </a:rPr>
              <a:t> </a:t>
            </a:r>
            <a:r>
              <a:rPr lang="en-US" sz="2400" u="sng" dirty="0" err="1" smtClean="0">
                <a:solidFill>
                  <a:schemeClr val="tx1"/>
                </a:solidFill>
                <a:latin typeface="+mn-lt"/>
                <a:sym typeface="Symbol"/>
              </a:rPr>
              <a:t>vektora</a:t>
            </a:r>
            <a:r>
              <a:rPr lang="en-US" sz="2400" u="sng" dirty="0" smtClean="0">
                <a:solidFill>
                  <a:schemeClr val="tx1"/>
                </a:solidFill>
                <a:latin typeface="+mn-lt"/>
                <a:sym typeface="Symbol"/>
              </a:rPr>
              <a:t> </a:t>
            </a:r>
            <a:r>
              <a:rPr lang="en-US" sz="2400" b="1" u="sng" dirty="0" smtClean="0">
                <a:solidFill>
                  <a:srgbClr val="C00000"/>
                </a:solidFill>
                <a:latin typeface="+mn-lt"/>
                <a:sym typeface="Symbol"/>
              </a:rPr>
              <a:t>V</a:t>
            </a:r>
            <a:r>
              <a:rPr lang="en-US" sz="2400" b="1" u="sng" dirty="0" smtClean="0">
                <a:solidFill>
                  <a:schemeClr val="tx1"/>
                </a:solidFill>
                <a:latin typeface="+mn-lt"/>
                <a:sym typeface="Symbol"/>
              </a:rPr>
              <a:t> </a:t>
            </a:r>
            <a:r>
              <a:rPr lang="en-US" sz="2400" u="sng" dirty="0" smtClean="0">
                <a:solidFill>
                  <a:schemeClr val="tx1"/>
                </a:solidFill>
                <a:latin typeface="+mn-lt"/>
                <a:sym typeface="Symbol"/>
              </a:rPr>
              <a:t>(30)</a:t>
            </a:r>
            <a:r>
              <a:rPr lang="en-US" sz="2400" dirty="0" smtClean="0">
                <a:solidFill>
                  <a:schemeClr val="tx1"/>
                </a:solidFill>
                <a:latin typeface="+mn-lt"/>
                <a:sym typeface="Symbol"/>
              </a:rPr>
              <a:t> </a:t>
            </a:r>
            <a:endParaRPr lang="en-US" sz="2400" baseline="-25000" dirty="0">
              <a:solidFill>
                <a:schemeClr val="tx1"/>
              </a:solidFill>
              <a:latin typeface="+mn-lt"/>
            </a:endParaRPr>
          </a:p>
        </p:txBody>
      </p:sp>
      <p:cxnSp>
        <p:nvCxnSpPr>
          <p:cNvPr id="18" name="Straight Connector 17"/>
          <p:cNvCxnSpPr/>
          <p:nvPr/>
        </p:nvCxnSpPr>
        <p:spPr>
          <a:xfrm>
            <a:off x="2057400" y="1981200"/>
            <a:ext cx="2286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200400" y="1981200"/>
            <a:ext cx="1143000" cy="1981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914400" y="1981200"/>
            <a:ext cx="3429000" cy="1981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057400" y="1981200"/>
            <a:ext cx="1143000" cy="1981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914400" y="2971800"/>
            <a:ext cx="1676400" cy="99060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2097740" y="1999130"/>
            <a:ext cx="1094852" cy="553998"/>
          </a:xfrm>
          <a:prstGeom prst="rect">
            <a:avLst/>
          </a:prstGeom>
          <a:solidFill>
            <a:schemeClr val="bg1"/>
          </a:solidFill>
        </p:spPr>
        <p:txBody>
          <a:bodyPr wrap="none" lIns="0" tIns="0" rIns="0" bIns="0" rtlCol="0">
            <a:spAutoFit/>
          </a:bodyPr>
          <a:lstStyle/>
          <a:p>
            <a:r>
              <a:rPr lang="sr-Latn-CS" b="1" dirty="0" smtClean="0">
                <a:solidFill>
                  <a:srgbClr val="C00000"/>
                </a:solidFill>
                <a:latin typeface="+mn-lt"/>
              </a:rPr>
              <a:t>V</a:t>
            </a:r>
            <a:r>
              <a:rPr lang="en-US" b="1" baseline="-25000" dirty="0" smtClean="0">
                <a:solidFill>
                  <a:srgbClr val="C00000"/>
                </a:solidFill>
                <a:latin typeface="+mn-lt"/>
              </a:rPr>
              <a:t>2</a:t>
            </a:r>
            <a:r>
              <a:rPr lang="en-US" sz="1600" b="1" baseline="-25000" dirty="0" smtClean="0">
                <a:solidFill>
                  <a:srgbClr val="C00000"/>
                </a:solidFill>
                <a:latin typeface="+mn-lt"/>
              </a:rPr>
              <a:t>  </a:t>
            </a:r>
            <a:r>
              <a:rPr lang="en-US" dirty="0" smtClean="0">
                <a:solidFill>
                  <a:srgbClr val="C00000"/>
                </a:solidFill>
                <a:latin typeface="+mn-lt"/>
              </a:rPr>
              <a:t>[1 1 0]</a:t>
            </a:r>
          </a:p>
          <a:p>
            <a:pPr algn="ctr"/>
            <a:r>
              <a:rPr lang="en-US" dirty="0" smtClean="0">
                <a:solidFill>
                  <a:srgbClr val="C00000"/>
                </a:solidFill>
                <a:latin typeface="+mn-lt"/>
              </a:rPr>
              <a:t>(60</a:t>
            </a:r>
            <a:r>
              <a:rPr lang="en-US" dirty="0" smtClean="0">
                <a:solidFill>
                  <a:srgbClr val="C00000"/>
                </a:solidFill>
                <a:latin typeface="+mn-lt"/>
                <a:sym typeface="Symbol"/>
              </a:rPr>
              <a:t>) </a:t>
            </a:r>
            <a:r>
              <a:rPr lang="en-US" b="1" dirty="0" smtClean="0">
                <a:solidFill>
                  <a:srgbClr val="C00000"/>
                </a:solidFill>
                <a:latin typeface="+mn-lt"/>
                <a:sym typeface="Symbol"/>
              </a:rPr>
              <a:t>100s</a:t>
            </a:r>
            <a:endParaRPr lang="en-US" b="1" dirty="0">
              <a:solidFill>
                <a:srgbClr val="C00000"/>
              </a:solidFill>
              <a:latin typeface="+mn-lt"/>
            </a:endParaRPr>
          </a:p>
        </p:txBody>
      </p:sp>
      <p:sp>
        <p:nvSpPr>
          <p:cNvPr id="31" name="TextBox 30"/>
          <p:cNvSpPr txBox="1"/>
          <p:nvPr/>
        </p:nvSpPr>
        <p:spPr>
          <a:xfrm>
            <a:off x="2438400" y="3152001"/>
            <a:ext cx="604333" cy="276999"/>
          </a:xfrm>
          <a:prstGeom prst="rect">
            <a:avLst/>
          </a:prstGeom>
          <a:solidFill>
            <a:schemeClr val="bg1"/>
          </a:solidFill>
        </p:spPr>
        <p:txBody>
          <a:bodyPr wrap="none" lIns="0" tIns="0" rIns="0" bIns="0" rtlCol="0">
            <a:spAutoFit/>
          </a:bodyPr>
          <a:lstStyle/>
          <a:p>
            <a:r>
              <a:rPr lang="sr-Latn-CS" b="1" dirty="0" smtClean="0">
                <a:solidFill>
                  <a:srgbClr val="C00000"/>
                </a:solidFill>
                <a:latin typeface="+mn-lt"/>
              </a:rPr>
              <a:t>V</a:t>
            </a:r>
            <a:r>
              <a:rPr lang="en-US" dirty="0" smtClean="0">
                <a:solidFill>
                  <a:srgbClr val="C00000"/>
                </a:solidFill>
                <a:latin typeface="+mn-lt"/>
              </a:rPr>
              <a:t>(30</a:t>
            </a:r>
            <a:r>
              <a:rPr lang="en-US" dirty="0" smtClean="0">
                <a:solidFill>
                  <a:srgbClr val="C00000"/>
                </a:solidFill>
                <a:latin typeface="+mn-lt"/>
                <a:sym typeface="Symbol"/>
              </a:rPr>
              <a:t>)</a:t>
            </a:r>
            <a:endParaRPr lang="en-US" b="1" dirty="0">
              <a:solidFill>
                <a:schemeClr val="tx1"/>
              </a:solidFill>
              <a:latin typeface="+mn-lt"/>
            </a:endParaRPr>
          </a:p>
        </p:txBody>
      </p:sp>
      <p:sp>
        <p:nvSpPr>
          <p:cNvPr id="48" name="TextBox 47"/>
          <p:cNvSpPr txBox="1"/>
          <p:nvPr/>
        </p:nvSpPr>
        <p:spPr>
          <a:xfrm>
            <a:off x="5181600" y="5715000"/>
            <a:ext cx="3042051" cy="830997"/>
          </a:xfrm>
          <a:prstGeom prst="rect">
            <a:avLst/>
          </a:prstGeom>
          <a:noFill/>
        </p:spPr>
        <p:txBody>
          <a:bodyPr wrap="none" rtlCol="0">
            <a:spAutoFit/>
          </a:bodyPr>
          <a:lstStyle/>
          <a:p>
            <a:r>
              <a:rPr lang="en-US" sz="2400" u="sng" dirty="0" err="1" smtClean="0">
                <a:solidFill>
                  <a:schemeClr val="tx1"/>
                </a:solidFill>
                <a:latin typeface="+mn-lt"/>
              </a:rPr>
              <a:t>Efekat</a:t>
            </a:r>
            <a:r>
              <a:rPr lang="en-US" sz="2400" u="sng" dirty="0" smtClean="0">
                <a:solidFill>
                  <a:schemeClr val="tx1"/>
                </a:solidFill>
                <a:latin typeface="+mn-lt"/>
              </a:rPr>
              <a:t> </a:t>
            </a:r>
            <a:r>
              <a:rPr lang="en-US" sz="2400" u="sng" dirty="0" err="1" smtClean="0">
                <a:solidFill>
                  <a:schemeClr val="tx1"/>
                </a:solidFill>
                <a:latin typeface="+mn-lt"/>
                <a:sym typeface="Symbol"/>
              </a:rPr>
              <a:t>vektora</a:t>
            </a:r>
            <a:r>
              <a:rPr lang="en-US" sz="2400" u="sng" dirty="0" smtClean="0">
                <a:solidFill>
                  <a:schemeClr val="tx1"/>
                </a:solidFill>
                <a:latin typeface="+mn-lt"/>
                <a:sym typeface="Symbol"/>
              </a:rPr>
              <a:t> </a:t>
            </a:r>
            <a:r>
              <a:rPr lang="en-US" sz="2400" b="1" u="sng" dirty="0" smtClean="0">
                <a:solidFill>
                  <a:srgbClr val="C00000"/>
                </a:solidFill>
                <a:latin typeface="+mn-lt"/>
                <a:sym typeface="Symbol"/>
              </a:rPr>
              <a:t>V</a:t>
            </a:r>
            <a:r>
              <a:rPr lang="en-US" sz="2400" b="1" u="sng" dirty="0" smtClean="0">
                <a:solidFill>
                  <a:schemeClr val="tx1"/>
                </a:solidFill>
                <a:latin typeface="+mn-lt"/>
                <a:sym typeface="Symbol"/>
              </a:rPr>
              <a:t> </a:t>
            </a:r>
            <a:r>
              <a:rPr lang="en-US" sz="2400" u="sng" dirty="0" smtClean="0">
                <a:solidFill>
                  <a:schemeClr val="tx1"/>
                </a:solidFill>
                <a:latin typeface="+mn-lt"/>
                <a:sym typeface="Symbol"/>
              </a:rPr>
              <a:t>(30), </a:t>
            </a:r>
          </a:p>
          <a:p>
            <a:r>
              <a:rPr lang="en-US" sz="2400" u="sng" dirty="0" smtClean="0">
                <a:solidFill>
                  <a:schemeClr val="tx1"/>
                </a:solidFill>
                <a:latin typeface="+mn-lt"/>
                <a:sym typeface="Symbol"/>
              </a:rPr>
              <a:t>amplitude 80%</a:t>
            </a:r>
            <a:r>
              <a:rPr lang="en-US" sz="2400" dirty="0" smtClean="0">
                <a:solidFill>
                  <a:schemeClr val="tx1"/>
                </a:solidFill>
                <a:latin typeface="+mn-lt"/>
                <a:sym typeface="Symbol"/>
              </a:rPr>
              <a:t> </a:t>
            </a:r>
            <a:endParaRPr lang="en-US" sz="2400" baseline="-25000" dirty="0">
              <a:solidFill>
                <a:schemeClr val="tx1"/>
              </a:solidFill>
              <a:latin typeface="+mn-lt"/>
            </a:endParaRPr>
          </a:p>
        </p:txBody>
      </p:sp>
      <p:grpSp>
        <p:nvGrpSpPr>
          <p:cNvPr id="62" name="Group 61"/>
          <p:cNvGrpSpPr/>
          <p:nvPr/>
        </p:nvGrpSpPr>
        <p:grpSpPr>
          <a:xfrm>
            <a:off x="5029200" y="1447800"/>
            <a:ext cx="3663495" cy="4286310"/>
            <a:chOff x="5029200" y="1447800"/>
            <a:chExt cx="3663495" cy="4286310"/>
          </a:xfrm>
        </p:grpSpPr>
        <p:cxnSp>
          <p:nvCxnSpPr>
            <p:cNvPr id="61" name="Straight Connector 60"/>
            <p:cNvCxnSpPr/>
            <p:nvPr/>
          </p:nvCxnSpPr>
          <p:spPr>
            <a:xfrm flipV="1">
              <a:off x="5181600" y="1905000"/>
              <a:ext cx="1143000" cy="1981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029200" y="3886200"/>
              <a:ext cx="2667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5181600" y="1676400"/>
              <a:ext cx="0" cy="2362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181600" y="3886200"/>
              <a:ext cx="1981200" cy="0"/>
            </a:xfrm>
            <a:prstGeom prst="straightConnector1">
              <a:avLst/>
            </a:prstGeom>
            <a:ln w="38100">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518060" y="3470475"/>
              <a:ext cx="330540" cy="369332"/>
            </a:xfrm>
            <a:prstGeom prst="rect">
              <a:avLst/>
            </a:prstGeom>
            <a:noFill/>
          </p:spPr>
          <p:txBody>
            <a:bodyPr wrap="none" rtlCol="0">
              <a:spAutoFit/>
            </a:bodyPr>
            <a:lstStyle/>
            <a:p>
              <a:r>
                <a:rPr lang="en-US" b="1" i="1" dirty="0" smtClean="0">
                  <a:sym typeface="Symbol"/>
                </a:rPr>
                <a:t></a:t>
              </a:r>
              <a:endParaRPr lang="en-US" b="1" i="1" dirty="0"/>
            </a:p>
          </p:txBody>
        </p:sp>
        <p:sp>
          <p:nvSpPr>
            <p:cNvPr id="41" name="TextBox 40"/>
            <p:cNvSpPr txBox="1"/>
            <p:nvPr/>
          </p:nvSpPr>
          <p:spPr>
            <a:xfrm>
              <a:off x="5181600" y="1447800"/>
              <a:ext cx="311304" cy="369332"/>
            </a:xfrm>
            <a:prstGeom prst="rect">
              <a:avLst/>
            </a:prstGeom>
            <a:noFill/>
          </p:spPr>
          <p:txBody>
            <a:bodyPr wrap="none" rtlCol="0">
              <a:spAutoFit/>
            </a:bodyPr>
            <a:lstStyle/>
            <a:p>
              <a:r>
                <a:rPr lang="en-US" b="1" i="1" dirty="0" smtClean="0">
                  <a:sym typeface="Symbol"/>
                </a:rPr>
                <a:t></a:t>
              </a:r>
              <a:endParaRPr lang="en-US" b="1" i="1" dirty="0"/>
            </a:p>
          </p:txBody>
        </p:sp>
        <p:cxnSp>
          <p:nvCxnSpPr>
            <p:cNvPr id="43" name="Straight Arrow Connector 42"/>
            <p:cNvCxnSpPr/>
            <p:nvPr/>
          </p:nvCxnSpPr>
          <p:spPr>
            <a:xfrm flipV="1">
              <a:off x="5180224" y="2192827"/>
              <a:ext cx="973558" cy="1691907"/>
            </a:xfrm>
            <a:prstGeom prst="straightConnector1">
              <a:avLst/>
            </a:prstGeom>
            <a:ln w="38100">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934200" y="3962400"/>
              <a:ext cx="1758495" cy="276999"/>
            </a:xfrm>
            <a:prstGeom prst="rect">
              <a:avLst/>
            </a:prstGeom>
            <a:noFill/>
          </p:spPr>
          <p:txBody>
            <a:bodyPr wrap="none" lIns="0" tIns="0" rIns="0" bIns="0" rtlCol="0">
              <a:spAutoFit/>
            </a:bodyPr>
            <a:lstStyle/>
            <a:p>
              <a:r>
                <a:rPr lang="sr-Latn-CS" b="1" dirty="0" smtClean="0">
                  <a:solidFill>
                    <a:srgbClr val="C00000"/>
                  </a:solidFill>
                  <a:latin typeface="+mn-lt"/>
                </a:rPr>
                <a:t>V</a:t>
              </a:r>
              <a:r>
                <a:rPr lang="sr-Latn-CS" b="1" baseline="-25000" dirty="0" smtClean="0">
                  <a:solidFill>
                    <a:srgbClr val="C00000"/>
                  </a:solidFill>
                  <a:latin typeface="+mn-lt"/>
                </a:rPr>
                <a:t>1</a:t>
              </a:r>
              <a:r>
                <a:rPr lang="en-US" sz="1600" b="1" baseline="-25000" dirty="0" smtClean="0">
                  <a:solidFill>
                    <a:srgbClr val="C00000"/>
                  </a:solidFill>
                  <a:latin typeface="+mn-lt"/>
                </a:rPr>
                <a:t> </a:t>
              </a:r>
              <a:r>
                <a:rPr lang="en-US" b="1" dirty="0" smtClean="0">
                  <a:solidFill>
                    <a:srgbClr val="C00000"/>
                  </a:solidFill>
                  <a:latin typeface="Calibri"/>
                  <a:sym typeface="Symbol"/>
                </a:rPr>
                <a:t>: 80s,</a:t>
              </a:r>
              <a:r>
                <a:rPr lang="en-US" b="1" dirty="0" smtClean="0">
                  <a:solidFill>
                    <a:prstClr val="black"/>
                  </a:solidFill>
                  <a:latin typeface="Calibri"/>
                  <a:sym typeface="Symbol"/>
                </a:rPr>
                <a:t>  V</a:t>
              </a:r>
              <a:r>
                <a:rPr lang="en-US" b="1" baseline="-25000" dirty="0" smtClean="0">
                  <a:solidFill>
                    <a:prstClr val="black"/>
                  </a:solidFill>
                  <a:latin typeface="Calibri"/>
                  <a:sym typeface="Symbol"/>
                </a:rPr>
                <a:t>0 </a:t>
              </a:r>
              <a:r>
                <a:rPr lang="en-US" b="1" dirty="0" smtClean="0">
                  <a:solidFill>
                    <a:prstClr val="black"/>
                  </a:solidFill>
                  <a:latin typeface="Calibri"/>
                  <a:sym typeface="Symbol"/>
                </a:rPr>
                <a:t>:</a:t>
              </a:r>
              <a:r>
                <a:rPr lang="sr-Latn-CS" b="1" dirty="0" smtClean="0">
                  <a:solidFill>
                    <a:prstClr val="black"/>
                  </a:solidFill>
                  <a:latin typeface="Calibri"/>
                  <a:sym typeface="Symbol"/>
                </a:rPr>
                <a:t>2</a:t>
              </a:r>
              <a:r>
                <a:rPr lang="en-US" b="1" dirty="0" smtClean="0">
                  <a:solidFill>
                    <a:prstClr val="black"/>
                  </a:solidFill>
                  <a:latin typeface="Calibri"/>
                  <a:sym typeface="Symbol"/>
                </a:rPr>
                <a:t>0s</a:t>
              </a:r>
              <a:endParaRPr lang="en-US" dirty="0">
                <a:solidFill>
                  <a:srgbClr val="C00000"/>
                </a:solidFill>
                <a:latin typeface="+mn-lt"/>
              </a:endParaRPr>
            </a:p>
          </p:txBody>
        </p:sp>
        <p:sp>
          <p:nvSpPr>
            <p:cNvPr id="45" name="TextBox 44"/>
            <p:cNvSpPr txBox="1"/>
            <p:nvPr/>
          </p:nvSpPr>
          <p:spPr>
            <a:xfrm>
              <a:off x="5181600" y="4572000"/>
              <a:ext cx="3498073" cy="400110"/>
            </a:xfrm>
            <a:prstGeom prst="rect">
              <a:avLst/>
            </a:prstGeom>
            <a:noFill/>
          </p:spPr>
          <p:txBody>
            <a:bodyPr wrap="none" rtlCol="0">
              <a:spAutoFit/>
            </a:bodyPr>
            <a:lstStyle/>
            <a:p>
              <a:r>
                <a:rPr lang="en-US" sz="2000" b="1" dirty="0" smtClean="0">
                  <a:solidFill>
                    <a:schemeClr val="tx1"/>
                  </a:solidFill>
                  <a:latin typeface="+mn-lt"/>
                </a:rPr>
                <a:t>T</a:t>
              </a:r>
              <a:r>
                <a:rPr lang="en-US" sz="2000" b="1" baseline="-25000" dirty="0" smtClean="0">
                  <a:solidFill>
                    <a:schemeClr val="tx1"/>
                  </a:solidFill>
                  <a:latin typeface="+mn-lt"/>
                </a:rPr>
                <a:t>0</a:t>
              </a:r>
              <a:r>
                <a:rPr lang="en-US" sz="2000" dirty="0" smtClean="0">
                  <a:solidFill>
                    <a:schemeClr val="tx1"/>
                  </a:solidFill>
                  <a:latin typeface="+mn-lt"/>
                </a:rPr>
                <a:t> = 200</a:t>
              </a:r>
              <a:r>
                <a:rPr lang="en-US" sz="2000" dirty="0" smtClean="0">
                  <a:solidFill>
                    <a:schemeClr val="tx1"/>
                  </a:solidFill>
                  <a:latin typeface="+mn-lt"/>
                  <a:sym typeface="Symbol"/>
                </a:rPr>
                <a:t>s, </a:t>
              </a:r>
              <a:r>
                <a:rPr lang="en-US" sz="2000" dirty="0" err="1" smtClean="0">
                  <a:solidFill>
                    <a:schemeClr val="tx1"/>
                  </a:solidFill>
                  <a:latin typeface="+mn-lt"/>
                  <a:sym typeface="Symbol"/>
                </a:rPr>
                <a:t>podeljen</a:t>
              </a:r>
              <a:r>
                <a:rPr lang="en-US" sz="2000" dirty="0" smtClean="0">
                  <a:solidFill>
                    <a:schemeClr val="tx1"/>
                  </a:solidFill>
                  <a:latin typeface="+mn-lt"/>
                  <a:sym typeface="Symbol"/>
                </a:rPr>
                <a:t> </a:t>
              </a:r>
              <a:r>
                <a:rPr lang="en-US" sz="2000" dirty="0" err="1" smtClean="0">
                  <a:solidFill>
                    <a:schemeClr val="tx1"/>
                  </a:solidFill>
                  <a:latin typeface="+mn-lt"/>
                  <a:sym typeface="Symbol"/>
                </a:rPr>
                <a:t>na</a:t>
              </a:r>
              <a:r>
                <a:rPr lang="en-US" sz="2000" dirty="0" smtClean="0">
                  <a:solidFill>
                    <a:schemeClr val="tx1"/>
                  </a:solidFill>
                  <a:latin typeface="+mn-lt"/>
                  <a:sym typeface="Symbol"/>
                </a:rPr>
                <a:t> </a:t>
              </a:r>
              <a:r>
                <a:rPr lang="en-US" sz="2000" u="sng" dirty="0" smtClean="0">
                  <a:solidFill>
                    <a:schemeClr val="tx1"/>
                  </a:solidFill>
                  <a:latin typeface="+mn-lt"/>
                  <a:sym typeface="Symbol"/>
                </a:rPr>
                <a:t>tri </a:t>
              </a:r>
              <a:r>
                <a:rPr lang="en-US" sz="2000" u="sng" dirty="0" err="1" smtClean="0">
                  <a:solidFill>
                    <a:schemeClr val="tx1"/>
                  </a:solidFill>
                  <a:latin typeface="+mn-lt"/>
                  <a:sym typeface="Symbol"/>
                </a:rPr>
                <a:t>dela</a:t>
              </a:r>
              <a:r>
                <a:rPr lang="en-US" sz="2000" dirty="0" smtClean="0">
                  <a:solidFill>
                    <a:schemeClr val="tx1"/>
                  </a:solidFill>
                  <a:latin typeface="+mn-lt"/>
                  <a:sym typeface="Symbol"/>
                </a:rPr>
                <a:t>:</a:t>
              </a:r>
              <a:endParaRPr lang="en-US" sz="2000" dirty="0">
                <a:solidFill>
                  <a:schemeClr val="tx1"/>
                </a:solidFill>
                <a:latin typeface="+mn-lt"/>
              </a:endParaRPr>
            </a:p>
          </p:txBody>
        </p:sp>
        <p:sp>
          <p:nvSpPr>
            <p:cNvPr id="46" name="TextBox 45"/>
            <p:cNvSpPr txBox="1"/>
            <p:nvPr/>
          </p:nvSpPr>
          <p:spPr>
            <a:xfrm>
              <a:off x="5181600" y="4953000"/>
              <a:ext cx="3086229" cy="400110"/>
            </a:xfrm>
            <a:prstGeom prst="rect">
              <a:avLst/>
            </a:prstGeom>
            <a:noFill/>
          </p:spPr>
          <p:txBody>
            <a:bodyPr wrap="none" rtlCol="0">
              <a:spAutoFit/>
            </a:bodyPr>
            <a:lstStyle/>
            <a:p>
              <a:r>
                <a:rPr lang="en-US" sz="2000" dirty="0" smtClean="0">
                  <a:solidFill>
                    <a:schemeClr val="tx1"/>
                  </a:solidFill>
                  <a:latin typeface="+mn-lt"/>
                </a:rPr>
                <a:t>80</a:t>
              </a:r>
              <a:r>
                <a:rPr lang="en-US" sz="2000" dirty="0" smtClean="0">
                  <a:solidFill>
                    <a:schemeClr val="tx1"/>
                  </a:solidFill>
                  <a:latin typeface="+mn-lt"/>
                  <a:sym typeface="Symbol"/>
                </a:rPr>
                <a:t>s </a:t>
              </a:r>
              <a:r>
                <a:rPr lang="en-US" sz="2000" dirty="0" err="1" smtClean="0">
                  <a:solidFill>
                    <a:schemeClr val="tx1"/>
                  </a:solidFill>
                  <a:latin typeface="+mn-lt"/>
                  <a:sym typeface="Symbol"/>
                </a:rPr>
                <a:t>vektor</a:t>
              </a:r>
              <a:r>
                <a:rPr lang="en-US" sz="2000" dirty="0" smtClean="0">
                  <a:solidFill>
                    <a:schemeClr val="tx1"/>
                  </a:solidFill>
                  <a:latin typeface="+mn-lt"/>
                  <a:sym typeface="Symbol"/>
                </a:rPr>
                <a:t> </a:t>
              </a:r>
              <a:r>
                <a:rPr lang="en-US" sz="2000" b="1" dirty="0" smtClean="0">
                  <a:solidFill>
                    <a:srgbClr val="C00000"/>
                  </a:solidFill>
                  <a:latin typeface="+mn-lt"/>
                  <a:sym typeface="Symbol"/>
                </a:rPr>
                <a:t>V</a:t>
              </a:r>
              <a:r>
                <a:rPr lang="en-US" sz="2000" b="1" baseline="-25000" dirty="0" smtClean="0">
                  <a:solidFill>
                    <a:srgbClr val="C00000"/>
                  </a:solidFill>
                  <a:latin typeface="+mn-lt"/>
                  <a:sym typeface="Symbol"/>
                </a:rPr>
                <a:t>1 </a:t>
              </a:r>
              <a:r>
                <a:rPr lang="en-US" sz="2000" dirty="0" smtClean="0">
                  <a:solidFill>
                    <a:schemeClr val="tx1"/>
                  </a:solidFill>
                  <a:latin typeface="+mn-lt"/>
                  <a:sym typeface="Symbol"/>
                </a:rPr>
                <a:t>(0), </a:t>
              </a:r>
              <a:r>
                <a:rPr lang="sr-Latn-CS" sz="2000" dirty="0" smtClean="0">
                  <a:solidFill>
                    <a:schemeClr val="tx1"/>
                  </a:solidFill>
                  <a:latin typeface="+mn-lt"/>
                  <a:sym typeface="Symbol"/>
                </a:rPr>
                <a:t>20</a:t>
              </a:r>
              <a:r>
                <a:rPr lang="en-US" sz="2000" dirty="0" smtClean="0">
                  <a:solidFill>
                    <a:schemeClr val="tx1"/>
                  </a:solidFill>
                  <a:latin typeface="+mn-lt"/>
                  <a:sym typeface="Symbol"/>
                </a:rPr>
                <a:t>s</a:t>
              </a:r>
              <a:r>
                <a:rPr lang="en-US" sz="2000" dirty="0" smtClean="0">
                  <a:solidFill>
                    <a:schemeClr val="tx1"/>
                  </a:solidFill>
                  <a:sym typeface="Symbol"/>
                </a:rPr>
                <a:t> </a:t>
              </a:r>
              <a:r>
                <a:rPr lang="en-US" sz="2000" b="1" dirty="0" smtClean="0">
                  <a:solidFill>
                    <a:schemeClr val="tx1"/>
                  </a:solidFill>
                  <a:latin typeface="+mn-lt"/>
                  <a:sym typeface="Symbol"/>
                </a:rPr>
                <a:t>V</a:t>
              </a:r>
              <a:r>
                <a:rPr lang="en-US" sz="2000" b="1" baseline="-25000" dirty="0" smtClean="0">
                  <a:solidFill>
                    <a:schemeClr val="tx1"/>
                  </a:solidFill>
                  <a:latin typeface="+mn-lt"/>
                  <a:sym typeface="Symbol"/>
                </a:rPr>
                <a:t>0</a:t>
              </a:r>
              <a:endParaRPr lang="en-US" sz="2000" b="1" baseline="-25000" dirty="0">
                <a:solidFill>
                  <a:schemeClr val="tx1"/>
                </a:solidFill>
                <a:latin typeface="+mn-lt"/>
              </a:endParaRPr>
            </a:p>
          </p:txBody>
        </p:sp>
        <p:sp>
          <p:nvSpPr>
            <p:cNvPr id="47" name="TextBox 46"/>
            <p:cNvSpPr txBox="1"/>
            <p:nvPr/>
          </p:nvSpPr>
          <p:spPr>
            <a:xfrm>
              <a:off x="5181601" y="5334000"/>
              <a:ext cx="3200400" cy="400110"/>
            </a:xfrm>
            <a:prstGeom prst="rect">
              <a:avLst/>
            </a:prstGeom>
            <a:noFill/>
          </p:spPr>
          <p:txBody>
            <a:bodyPr wrap="square" rtlCol="0">
              <a:spAutoFit/>
            </a:bodyPr>
            <a:lstStyle/>
            <a:p>
              <a:pPr lvl="0"/>
              <a:r>
                <a:rPr lang="en-US" sz="2000" dirty="0" smtClean="0">
                  <a:solidFill>
                    <a:schemeClr val="tx1"/>
                  </a:solidFill>
                  <a:latin typeface="+mn-lt"/>
                </a:rPr>
                <a:t>80</a:t>
              </a:r>
              <a:r>
                <a:rPr lang="en-US" sz="2000" dirty="0" smtClean="0">
                  <a:solidFill>
                    <a:schemeClr val="tx1"/>
                  </a:solidFill>
                  <a:latin typeface="+mn-lt"/>
                  <a:sym typeface="Symbol"/>
                </a:rPr>
                <a:t>s </a:t>
              </a:r>
              <a:r>
                <a:rPr lang="en-US" sz="2000" dirty="0" err="1" smtClean="0">
                  <a:solidFill>
                    <a:schemeClr val="tx1"/>
                  </a:solidFill>
                  <a:latin typeface="+mn-lt"/>
                  <a:sym typeface="Symbol"/>
                </a:rPr>
                <a:t>vektor</a:t>
              </a:r>
              <a:r>
                <a:rPr lang="en-US" sz="2000" dirty="0" smtClean="0">
                  <a:solidFill>
                    <a:schemeClr val="tx1"/>
                  </a:solidFill>
                  <a:latin typeface="+mn-lt"/>
                  <a:sym typeface="Symbol"/>
                </a:rPr>
                <a:t> </a:t>
              </a:r>
              <a:r>
                <a:rPr lang="en-US" sz="2000" b="1" dirty="0" smtClean="0">
                  <a:solidFill>
                    <a:srgbClr val="C00000"/>
                  </a:solidFill>
                  <a:latin typeface="+mn-lt"/>
                  <a:sym typeface="Symbol"/>
                </a:rPr>
                <a:t>V</a:t>
              </a:r>
              <a:r>
                <a:rPr lang="en-US" sz="2000" b="1" baseline="-25000" dirty="0" smtClean="0">
                  <a:solidFill>
                    <a:srgbClr val="C00000"/>
                  </a:solidFill>
                  <a:latin typeface="+mn-lt"/>
                  <a:sym typeface="Symbol"/>
                </a:rPr>
                <a:t>2</a:t>
              </a:r>
              <a:r>
                <a:rPr lang="en-US" sz="2000" b="1" baseline="-25000" dirty="0" smtClean="0">
                  <a:solidFill>
                    <a:schemeClr val="tx1"/>
                  </a:solidFill>
                  <a:latin typeface="+mn-lt"/>
                  <a:sym typeface="Symbol"/>
                </a:rPr>
                <a:t> </a:t>
              </a:r>
              <a:r>
                <a:rPr lang="en-US" sz="2000" dirty="0" smtClean="0">
                  <a:solidFill>
                    <a:schemeClr val="tx1"/>
                  </a:solidFill>
                  <a:latin typeface="+mn-lt"/>
                  <a:sym typeface="Symbol"/>
                </a:rPr>
                <a:t>(60)</a:t>
              </a:r>
              <a:r>
                <a:rPr lang="en-US" sz="2000" dirty="0" smtClean="0">
                  <a:solidFill>
                    <a:prstClr val="black"/>
                  </a:solidFill>
                  <a:latin typeface="Calibri"/>
                  <a:sym typeface="Symbol"/>
                </a:rPr>
                <a:t>, </a:t>
              </a:r>
              <a:r>
                <a:rPr lang="sr-Latn-CS" sz="2000" dirty="0" smtClean="0">
                  <a:solidFill>
                    <a:prstClr val="black"/>
                  </a:solidFill>
                  <a:latin typeface="Calibri"/>
                  <a:sym typeface="Symbol"/>
                </a:rPr>
                <a:t>20</a:t>
              </a:r>
              <a:r>
                <a:rPr lang="en-US" sz="2000" dirty="0" smtClean="0">
                  <a:solidFill>
                    <a:prstClr val="black"/>
                  </a:solidFill>
                  <a:latin typeface="Calibri"/>
                  <a:sym typeface="Symbol"/>
                </a:rPr>
                <a:t>s</a:t>
              </a:r>
              <a:r>
                <a:rPr lang="en-US" sz="2000" dirty="0" smtClean="0">
                  <a:solidFill>
                    <a:prstClr val="black"/>
                  </a:solidFill>
                  <a:sym typeface="Symbol"/>
                </a:rPr>
                <a:t> </a:t>
              </a:r>
              <a:r>
                <a:rPr lang="en-US" sz="2000" b="1" dirty="0" smtClean="0">
                  <a:solidFill>
                    <a:prstClr val="black"/>
                  </a:solidFill>
                  <a:latin typeface="Calibri"/>
                  <a:sym typeface="Symbol"/>
                </a:rPr>
                <a:t>V</a:t>
              </a:r>
              <a:r>
                <a:rPr lang="en-US" sz="2000" b="1" baseline="-25000" dirty="0" smtClean="0">
                  <a:solidFill>
                    <a:prstClr val="black"/>
                  </a:solidFill>
                  <a:latin typeface="Calibri"/>
                  <a:sym typeface="Symbol"/>
                </a:rPr>
                <a:t>0</a:t>
              </a:r>
              <a:r>
                <a:rPr lang="en-US" sz="2000" dirty="0" smtClean="0">
                  <a:solidFill>
                    <a:schemeClr val="tx1"/>
                  </a:solidFill>
                  <a:sym typeface="Symbol"/>
                </a:rPr>
                <a:t> </a:t>
              </a:r>
              <a:endParaRPr lang="en-US" sz="2000" b="1" baseline="-25000" dirty="0">
                <a:solidFill>
                  <a:schemeClr val="tx1"/>
                </a:solidFill>
                <a:latin typeface="+mn-lt"/>
              </a:endParaRPr>
            </a:p>
          </p:txBody>
        </p:sp>
        <p:cxnSp>
          <p:nvCxnSpPr>
            <p:cNvPr id="49" name="Straight Connector 48"/>
            <p:cNvCxnSpPr/>
            <p:nvPr/>
          </p:nvCxnSpPr>
          <p:spPr>
            <a:xfrm>
              <a:off x="6324600" y="1905000"/>
              <a:ext cx="2286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7467600" y="1905000"/>
              <a:ext cx="1143000" cy="1981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181600" y="1905000"/>
              <a:ext cx="3429000" cy="1981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324600" y="1905000"/>
              <a:ext cx="1143000" cy="1981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5181600" y="3048000"/>
              <a:ext cx="1447800" cy="83820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248400" y="2209800"/>
              <a:ext cx="1822615" cy="276999"/>
            </a:xfrm>
            <a:prstGeom prst="rect">
              <a:avLst/>
            </a:prstGeom>
            <a:solidFill>
              <a:schemeClr val="bg1"/>
            </a:solidFill>
          </p:spPr>
          <p:txBody>
            <a:bodyPr wrap="none" lIns="0" tIns="0" rIns="0" bIns="0" rtlCol="0">
              <a:spAutoFit/>
            </a:bodyPr>
            <a:lstStyle/>
            <a:p>
              <a:r>
                <a:rPr lang="sr-Latn-CS" b="1" dirty="0" smtClean="0">
                  <a:solidFill>
                    <a:srgbClr val="C00000"/>
                  </a:solidFill>
                </a:rPr>
                <a:t>V</a:t>
              </a:r>
              <a:r>
                <a:rPr lang="en-US" b="1" baseline="-25000" dirty="0" smtClean="0">
                  <a:solidFill>
                    <a:srgbClr val="C00000"/>
                  </a:solidFill>
                </a:rPr>
                <a:t>2</a:t>
              </a:r>
              <a:r>
                <a:rPr lang="en-US" sz="1600" b="1" baseline="-25000" dirty="0" smtClean="0">
                  <a:solidFill>
                    <a:srgbClr val="C00000"/>
                  </a:solidFill>
                </a:rPr>
                <a:t> </a:t>
              </a:r>
              <a:r>
                <a:rPr lang="en-US" b="1" dirty="0" smtClean="0">
                  <a:solidFill>
                    <a:srgbClr val="C00000"/>
                  </a:solidFill>
                  <a:latin typeface="Calibri"/>
                  <a:sym typeface="Symbol"/>
                </a:rPr>
                <a:t>: 80s,</a:t>
              </a:r>
              <a:r>
                <a:rPr lang="en-US" b="1" dirty="0" smtClean="0">
                  <a:solidFill>
                    <a:prstClr val="black"/>
                  </a:solidFill>
                  <a:latin typeface="Calibri"/>
                  <a:sym typeface="Symbol"/>
                </a:rPr>
                <a:t>  V</a:t>
              </a:r>
              <a:r>
                <a:rPr lang="en-US" b="1" baseline="-25000" dirty="0" smtClean="0">
                  <a:solidFill>
                    <a:prstClr val="black"/>
                  </a:solidFill>
                  <a:latin typeface="Calibri"/>
                  <a:sym typeface="Symbol"/>
                </a:rPr>
                <a:t>0 </a:t>
              </a:r>
              <a:r>
                <a:rPr lang="en-US" b="1" dirty="0" smtClean="0">
                  <a:solidFill>
                    <a:prstClr val="black"/>
                  </a:solidFill>
                  <a:latin typeface="Calibri"/>
                  <a:sym typeface="Symbol"/>
                </a:rPr>
                <a:t>:</a:t>
              </a:r>
              <a:r>
                <a:rPr lang="sr-Latn-CS" b="1" dirty="0" smtClean="0">
                  <a:solidFill>
                    <a:prstClr val="black"/>
                  </a:solidFill>
                  <a:latin typeface="Calibri"/>
                  <a:sym typeface="Symbol"/>
                </a:rPr>
                <a:t>2</a:t>
              </a:r>
              <a:r>
                <a:rPr lang="en-US" b="1" dirty="0" smtClean="0">
                  <a:solidFill>
                    <a:prstClr val="black"/>
                  </a:solidFill>
                  <a:latin typeface="Calibri"/>
                  <a:sym typeface="Symbol"/>
                </a:rPr>
                <a:t>0s</a:t>
              </a:r>
              <a:endParaRPr lang="en-US" dirty="0">
                <a:solidFill>
                  <a:srgbClr val="C00000"/>
                </a:solidFill>
              </a:endParaRPr>
            </a:p>
          </p:txBody>
        </p:sp>
        <p:sp>
          <p:nvSpPr>
            <p:cNvPr id="55" name="TextBox 54"/>
            <p:cNvSpPr txBox="1"/>
            <p:nvPr/>
          </p:nvSpPr>
          <p:spPr>
            <a:xfrm>
              <a:off x="6705600" y="3075801"/>
              <a:ext cx="604333" cy="276999"/>
            </a:xfrm>
            <a:prstGeom prst="rect">
              <a:avLst/>
            </a:prstGeom>
            <a:solidFill>
              <a:schemeClr val="bg1"/>
            </a:solidFill>
          </p:spPr>
          <p:txBody>
            <a:bodyPr wrap="none" lIns="0" tIns="0" rIns="0" bIns="0" rtlCol="0">
              <a:spAutoFit/>
            </a:bodyPr>
            <a:lstStyle/>
            <a:p>
              <a:r>
                <a:rPr lang="sr-Latn-CS" b="1" dirty="0" smtClean="0">
                  <a:solidFill>
                    <a:srgbClr val="C00000"/>
                  </a:solidFill>
                  <a:latin typeface="+mn-lt"/>
                </a:rPr>
                <a:t>V</a:t>
              </a:r>
              <a:r>
                <a:rPr lang="en-US" dirty="0" smtClean="0">
                  <a:solidFill>
                    <a:srgbClr val="C00000"/>
                  </a:solidFill>
                  <a:latin typeface="+mn-lt"/>
                </a:rPr>
                <a:t>(30</a:t>
              </a:r>
              <a:r>
                <a:rPr lang="en-US" dirty="0" smtClean="0">
                  <a:solidFill>
                    <a:srgbClr val="C00000"/>
                  </a:solidFill>
                  <a:latin typeface="+mn-lt"/>
                  <a:sym typeface="Symbol"/>
                </a:rPr>
                <a:t>)</a:t>
              </a:r>
              <a:endParaRPr lang="en-US" b="1" dirty="0">
                <a:solidFill>
                  <a:schemeClr val="tx1"/>
                </a:solidFill>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14" grpId="0" animBg="1"/>
      <p:bldP spid="31" grpId="0" animBg="1"/>
      <p:bldP spid="4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5381"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3838" y="1981200"/>
            <a:ext cx="8620125" cy="2543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69</a:t>
            </a:fld>
            <a:endParaRPr lang="en-US"/>
          </a:p>
        </p:txBody>
      </p:sp>
      <p:sp>
        <p:nvSpPr>
          <p:cNvPr id="5" name="Title 1"/>
          <p:cNvSpPr>
            <a:spLocks noGrp="1"/>
          </p:cNvSpPr>
          <p:nvPr>
            <p:ph type="title"/>
          </p:nvPr>
        </p:nvSpPr>
        <p:spPr>
          <a:xfrm>
            <a:off x="457200" y="0"/>
            <a:ext cx="8229600" cy="1143000"/>
          </a:xfrm>
        </p:spPr>
        <p:txBody>
          <a:bodyPr>
            <a:normAutofit fontScale="90000"/>
          </a:bodyPr>
          <a:lstStyle/>
          <a:p>
            <a:r>
              <a:rPr lang="x-none" dirty="0" smtClean="0">
                <a:solidFill>
                  <a:srgbClr val="356897"/>
                </a:solidFill>
              </a:rPr>
              <a:t>Oblik napona prostorno-vektorske modulacije</a:t>
            </a:r>
            <a:endParaRPr lang="en-US" b="1" baseline="-25000" dirty="0">
              <a:solidFill>
                <a:srgbClr val="356897"/>
              </a:solidFill>
            </a:endParaRPr>
          </a:p>
        </p:txBody>
      </p:sp>
      <p:sp>
        <p:nvSpPr>
          <p:cNvPr id="9" name="TextBox 8"/>
          <p:cNvSpPr txBox="1"/>
          <p:nvPr/>
        </p:nvSpPr>
        <p:spPr>
          <a:xfrm>
            <a:off x="2474025" y="4492823"/>
            <a:ext cx="304801" cy="307777"/>
          </a:xfrm>
          <a:prstGeom prst="rect">
            <a:avLst/>
          </a:prstGeom>
          <a:noFill/>
        </p:spPr>
        <p:txBody>
          <a:bodyPr wrap="square" lIns="0" tIns="0" rIns="0" bIns="0" rtlCol="0">
            <a:spAutoFit/>
          </a:bodyPr>
          <a:lstStyle/>
          <a:p>
            <a:r>
              <a:rPr lang="en-US" sz="2000" b="1" i="1" dirty="0" smtClean="0">
                <a:latin typeface="Times New Roman" pitchFamily="18" charset="0"/>
                <a:cs typeface="Times New Roman" pitchFamily="18" charset="0"/>
                <a:sym typeface="Symbol"/>
              </a:rPr>
              <a:t></a:t>
            </a:r>
            <a:endParaRPr lang="en-US" i="1" dirty="0">
              <a:latin typeface="Times New Roman" pitchFamily="18" charset="0"/>
              <a:cs typeface="Times New Roman" pitchFamily="18" charset="0"/>
            </a:endParaRPr>
          </a:p>
        </p:txBody>
      </p:sp>
      <p:sp>
        <p:nvSpPr>
          <p:cNvPr id="10" name="TextBox 9"/>
          <p:cNvSpPr txBox="1"/>
          <p:nvPr/>
        </p:nvSpPr>
        <p:spPr>
          <a:xfrm>
            <a:off x="4495800" y="4492823"/>
            <a:ext cx="554185" cy="307777"/>
          </a:xfrm>
          <a:prstGeom prst="rect">
            <a:avLst/>
          </a:prstGeom>
          <a:noFill/>
        </p:spPr>
        <p:txBody>
          <a:bodyPr wrap="square" lIns="0" tIns="0" rIns="0" bIns="0" rtlCol="0">
            <a:spAutoFit/>
          </a:bodyPr>
          <a:lstStyle/>
          <a:p>
            <a:r>
              <a:rPr lang="sr-Latn-CS" dirty="0" smtClean="0">
                <a:latin typeface="Times New Roman" pitchFamily="18" charset="0"/>
                <a:cs typeface="Times New Roman" pitchFamily="18" charset="0"/>
                <a:sym typeface="Symbol"/>
              </a:rPr>
              <a:t>2</a:t>
            </a:r>
            <a:r>
              <a:rPr lang="en-US" sz="2000" b="1" i="1" dirty="0" smtClean="0">
                <a:latin typeface="Times New Roman" pitchFamily="18" charset="0"/>
                <a:cs typeface="Times New Roman" pitchFamily="18" charset="0"/>
                <a:sym typeface="Symbol"/>
              </a:rPr>
              <a:t></a:t>
            </a:r>
            <a:endParaRPr lang="en-US" i="1" dirty="0">
              <a:latin typeface="Times New Roman" pitchFamily="18" charset="0"/>
              <a:cs typeface="Times New Roman" pitchFamily="18" charset="0"/>
            </a:endParaRPr>
          </a:p>
        </p:txBody>
      </p:sp>
      <p:cxnSp>
        <p:nvCxnSpPr>
          <p:cNvPr id="11" name="Straight Arrow Connector 10"/>
          <p:cNvCxnSpPr/>
          <p:nvPr/>
        </p:nvCxnSpPr>
        <p:spPr>
          <a:xfrm flipV="1">
            <a:off x="557590" y="1447800"/>
            <a:ext cx="7620" cy="3151909"/>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224063" y="1383268"/>
            <a:ext cx="968977" cy="369332"/>
            <a:chOff x="609600" y="1266287"/>
            <a:chExt cx="968977" cy="369332"/>
          </a:xfrm>
        </p:grpSpPr>
        <p:sp>
          <p:nvSpPr>
            <p:cNvPr id="12" name="TextBox 11"/>
            <p:cNvSpPr txBox="1"/>
            <p:nvPr/>
          </p:nvSpPr>
          <p:spPr>
            <a:xfrm>
              <a:off x="609600" y="1266287"/>
              <a:ext cx="968977" cy="369332"/>
            </a:xfrm>
            <a:prstGeom prst="rect">
              <a:avLst/>
            </a:prstGeom>
            <a:noFill/>
          </p:spPr>
          <p:txBody>
            <a:bodyPr wrap="square" rtlCol="0">
              <a:spAutoFit/>
            </a:bodyPr>
            <a:lstStyle/>
            <a:p>
              <a:r>
                <a:rPr lang="sr-Latn-CS" b="1" i="1" dirty="0" smtClean="0">
                  <a:solidFill>
                    <a:srgbClr val="00B050"/>
                  </a:solidFill>
                  <a:latin typeface="Arial" pitchFamily="34" charset="0"/>
                  <a:cs typeface="Arial" pitchFamily="34" charset="0"/>
                </a:rPr>
                <a:t>u</a:t>
              </a:r>
              <a:r>
                <a:rPr lang="sr-Latn-CS" b="1" i="1" baseline="-25000" dirty="0" smtClean="0">
                  <a:solidFill>
                    <a:srgbClr val="00B050"/>
                  </a:solidFill>
                  <a:latin typeface="Arial" pitchFamily="34" charset="0"/>
                  <a:cs typeface="Arial" pitchFamily="34" charset="0"/>
                </a:rPr>
                <a:t>b0 </a:t>
              </a:r>
              <a:r>
                <a:rPr lang="sr-Latn-CS" b="1" i="1" dirty="0" smtClean="0">
                  <a:solidFill>
                    <a:srgbClr val="00B050"/>
                  </a:solidFill>
                  <a:latin typeface="Arial" pitchFamily="34" charset="0"/>
                  <a:cs typeface="Arial" pitchFamily="34" charset="0"/>
                </a:rPr>
                <a:t>/U</a:t>
              </a:r>
              <a:r>
                <a:rPr lang="sr-Latn-CS" b="1" i="1" baseline="-25000" dirty="0" smtClean="0">
                  <a:solidFill>
                    <a:srgbClr val="00B050"/>
                  </a:solidFill>
                  <a:latin typeface="Arial" pitchFamily="34" charset="0"/>
                  <a:cs typeface="Arial" pitchFamily="34" charset="0"/>
                </a:rPr>
                <a:t>dc</a:t>
              </a:r>
              <a:endParaRPr lang="en-US" baseline="-25000" dirty="0">
                <a:solidFill>
                  <a:srgbClr val="00B050"/>
                </a:solidFill>
                <a:latin typeface="Arial" pitchFamily="34" charset="0"/>
                <a:cs typeface="Arial" pitchFamily="34" charset="0"/>
              </a:endParaRPr>
            </a:p>
          </p:txBody>
        </p:sp>
        <p:cxnSp>
          <p:nvCxnSpPr>
            <p:cNvPr id="13" name="Straight Connector 12"/>
            <p:cNvCxnSpPr/>
            <p:nvPr/>
          </p:nvCxnSpPr>
          <p:spPr>
            <a:xfrm flipV="1">
              <a:off x="742460" y="1332523"/>
              <a:ext cx="281355" cy="20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542158" y="5105400"/>
            <a:ext cx="7611242" cy="1261884"/>
          </a:xfrm>
          <a:prstGeom prst="rect">
            <a:avLst/>
          </a:prstGeom>
          <a:noFill/>
        </p:spPr>
        <p:txBody>
          <a:bodyPr wrap="square" rtlCol="0">
            <a:spAutoFit/>
          </a:bodyPr>
          <a:lstStyle/>
          <a:p>
            <a:r>
              <a:rPr lang="x-none" sz="2000" dirty="0" smtClean="0">
                <a:latin typeface="+mn-lt"/>
              </a:rPr>
              <a:t>Srednja vrednost (u toku periode </a:t>
            </a:r>
            <a:r>
              <a:rPr lang="x-none" sz="2000" b="1" dirty="0" smtClean="0">
                <a:latin typeface="+mn-lt"/>
              </a:rPr>
              <a:t>T</a:t>
            </a:r>
            <a:r>
              <a:rPr lang="x-none" sz="2000" b="1" baseline="-25000" dirty="0" smtClean="0">
                <a:latin typeface="+mn-lt"/>
              </a:rPr>
              <a:t>0</a:t>
            </a:r>
            <a:r>
              <a:rPr lang="x-none" sz="2000" dirty="0" smtClean="0">
                <a:latin typeface="+mn-lt"/>
              </a:rPr>
              <a:t>) napona na fazama </a:t>
            </a:r>
            <a:r>
              <a:rPr lang="x-none" sz="2000" u="sng" dirty="0" smtClean="0">
                <a:latin typeface="+mn-lt"/>
              </a:rPr>
              <a:t>u odnosu na</a:t>
            </a:r>
            <a:r>
              <a:rPr lang="x-none" sz="2000" dirty="0" smtClean="0">
                <a:latin typeface="+mn-lt"/>
              </a:rPr>
              <a:t> </a:t>
            </a:r>
            <a:r>
              <a:rPr lang="x-none" sz="2000" u="sng" dirty="0" smtClean="0">
                <a:latin typeface="+mn-lt"/>
              </a:rPr>
              <a:t>tačku </a:t>
            </a:r>
            <a:r>
              <a:rPr lang="x-none" sz="2000" b="1" u="sng" dirty="0" smtClean="0">
                <a:latin typeface="+mn-lt"/>
              </a:rPr>
              <a:t>0</a:t>
            </a:r>
            <a:r>
              <a:rPr lang="x-none" sz="2000" dirty="0" smtClean="0">
                <a:latin typeface="+mn-lt"/>
              </a:rPr>
              <a:t> </a:t>
            </a:r>
            <a:r>
              <a:rPr lang="x-none" sz="1600" dirty="0" smtClean="0">
                <a:latin typeface="+mn-lt"/>
              </a:rPr>
              <a:t>(</a:t>
            </a:r>
            <a:r>
              <a:rPr lang="x-none" sz="1600" smtClean="0">
                <a:latin typeface="+mn-lt"/>
              </a:rPr>
              <a:t>vidi slajd</a:t>
            </a:r>
            <a:r>
              <a:rPr lang="sr-Latn-CS" sz="1600" dirty="0" smtClean="0">
                <a:latin typeface="+mn-lt"/>
              </a:rPr>
              <a:t> 32</a:t>
            </a:r>
            <a:r>
              <a:rPr lang="x-none" sz="1600" smtClean="0">
                <a:latin typeface="+mn-lt"/>
              </a:rPr>
              <a:t>)</a:t>
            </a:r>
            <a:endParaRPr lang="x-none" sz="1600" dirty="0" smtClean="0">
              <a:latin typeface="+mn-lt"/>
            </a:endParaRPr>
          </a:p>
          <a:p>
            <a:endParaRPr lang="x-none" sz="1600" dirty="0">
              <a:latin typeface="+mn-lt"/>
            </a:endParaRPr>
          </a:p>
          <a:p>
            <a:r>
              <a:rPr lang="x-none" sz="2000" dirty="0" smtClean="0">
                <a:latin typeface="+mn-lt"/>
              </a:rPr>
              <a:t>Međufazni naponi imaju čisto sinusni oblik!</a:t>
            </a:r>
            <a:endParaRPr lang="en-US" sz="2000" dirty="0">
              <a:latin typeface="+mn-lt"/>
            </a:endParaRPr>
          </a:p>
        </p:txBody>
      </p:sp>
      <p:grpSp>
        <p:nvGrpSpPr>
          <p:cNvPr id="22" name="Group 21"/>
          <p:cNvGrpSpPr/>
          <p:nvPr/>
        </p:nvGrpSpPr>
        <p:grpSpPr>
          <a:xfrm>
            <a:off x="937876" y="1383268"/>
            <a:ext cx="968977" cy="369332"/>
            <a:chOff x="609600" y="1266287"/>
            <a:chExt cx="968977" cy="369332"/>
          </a:xfrm>
        </p:grpSpPr>
        <p:sp>
          <p:nvSpPr>
            <p:cNvPr id="23" name="TextBox 22"/>
            <p:cNvSpPr txBox="1"/>
            <p:nvPr/>
          </p:nvSpPr>
          <p:spPr>
            <a:xfrm>
              <a:off x="609600" y="1266287"/>
              <a:ext cx="968977" cy="369332"/>
            </a:xfrm>
            <a:prstGeom prst="rect">
              <a:avLst/>
            </a:prstGeom>
            <a:noFill/>
          </p:spPr>
          <p:txBody>
            <a:bodyPr wrap="square" rtlCol="0">
              <a:spAutoFit/>
            </a:bodyPr>
            <a:lstStyle/>
            <a:p>
              <a:r>
                <a:rPr lang="sr-Latn-CS" b="1" i="1" dirty="0" smtClean="0">
                  <a:solidFill>
                    <a:srgbClr val="FF0000"/>
                  </a:solidFill>
                  <a:latin typeface="Arial" pitchFamily="34" charset="0"/>
                  <a:cs typeface="Arial" pitchFamily="34" charset="0"/>
                </a:rPr>
                <a:t>u</a:t>
              </a:r>
              <a:r>
                <a:rPr lang="sr-Latn-CS" b="1" i="1" baseline="-25000" dirty="0" smtClean="0">
                  <a:solidFill>
                    <a:srgbClr val="FF0000"/>
                  </a:solidFill>
                  <a:latin typeface="Arial" pitchFamily="34" charset="0"/>
                  <a:cs typeface="Arial" pitchFamily="34" charset="0"/>
                </a:rPr>
                <a:t>a0 </a:t>
              </a:r>
              <a:r>
                <a:rPr lang="sr-Latn-CS" b="1" i="1" dirty="0" smtClean="0">
                  <a:solidFill>
                    <a:srgbClr val="FF0000"/>
                  </a:solidFill>
                  <a:latin typeface="Arial" pitchFamily="34" charset="0"/>
                  <a:cs typeface="Arial" pitchFamily="34" charset="0"/>
                </a:rPr>
                <a:t>/U</a:t>
              </a:r>
              <a:r>
                <a:rPr lang="sr-Latn-CS" b="1" i="1" baseline="-25000" dirty="0" smtClean="0">
                  <a:solidFill>
                    <a:srgbClr val="FF0000"/>
                  </a:solidFill>
                  <a:latin typeface="Arial" pitchFamily="34" charset="0"/>
                  <a:cs typeface="Arial" pitchFamily="34" charset="0"/>
                </a:rPr>
                <a:t>dc</a:t>
              </a:r>
              <a:endParaRPr lang="en-US" baseline="-25000" dirty="0">
                <a:solidFill>
                  <a:srgbClr val="FF0000"/>
                </a:solidFill>
                <a:latin typeface="Arial" pitchFamily="34" charset="0"/>
                <a:cs typeface="Arial" pitchFamily="34" charset="0"/>
              </a:endParaRPr>
            </a:p>
          </p:txBody>
        </p:sp>
        <p:cxnSp>
          <p:nvCxnSpPr>
            <p:cNvPr id="24" name="Straight Connector 23"/>
            <p:cNvCxnSpPr/>
            <p:nvPr/>
          </p:nvCxnSpPr>
          <p:spPr>
            <a:xfrm flipV="1">
              <a:off x="742460" y="1332523"/>
              <a:ext cx="281355" cy="2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724932" y="1383268"/>
            <a:ext cx="968977" cy="369332"/>
            <a:chOff x="609600" y="1266287"/>
            <a:chExt cx="968977" cy="369332"/>
          </a:xfrm>
        </p:grpSpPr>
        <p:sp>
          <p:nvSpPr>
            <p:cNvPr id="26" name="TextBox 25"/>
            <p:cNvSpPr txBox="1"/>
            <p:nvPr/>
          </p:nvSpPr>
          <p:spPr>
            <a:xfrm>
              <a:off x="609600" y="1266287"/>
              <a:ext cx="968977" cy="369332"/>
            </a:xfrm>
            <a:prstGeom prst="rect">
              <a:avLst/>
            </a:prstGeom>
            <a:noFill/>
          </p:spPr>
          <p:txBody>
            <a:bodyPr wrap="square" rtlCol="0">
              <a:spAutoFit/>
            </a:bodyPr>
            <a:lstStyle/>
            <a:p>
              <a:r>
                <a:rPr lang="sr-Latn-CS" b="1" i="1" dirty="0" smtClean="0">
                  <a:solidFill>
                    <a:srgbClr val="0033CC"/>
                  </a:solidFill>
                  <a:latin typeface="Arial" pitchFamily="34" charset="0"/>
                  <a:cs typeface="Arial" pitchFamily="34" charset="0"/>
                </a:rPr>
                <a:t>u</a:t>
              </a:r>
              <a:r>
                <a:rPr lang="sr-Latn-CS" b="1" i="1" baseline="-25000" dirty="0" smtClean="0">
                  <a:solidFill>
                    <a:srgbClr val="0033CC"/>
                  </a:solidFill>
                  <a:latin typeface="Arial" pitchFamily="34" charset="0"/>
                  <a:cs typeface="Arial" pitchFamily="34" charset="0"/>
                </a:rPr>
                <a:t>c0 </a:t>
              </a:r>
              <a:r>
                <a:rPr lang="sr-Latn-CS" b="1" i="1" dirty="0" smtClean="0">
                  <a:solidFill>
                    <a:srgbClr val="0033CC"/>
                  </a:solidFill>
                  <a:latin typeface="Arial" pitchFamily="34" charset="0"/>
                  <a:cs typeface="Arial" pitchFamily="34" charset="0"/>
                </a:rPr>
                <a:t>/U</a:t>
              </a:r>
              <a:r>
                <a:rPr lang="sr-Latn-CS" b="1" i="1" baseline="-25000" dirty="0" smtClean="0">
                  <a:solidFill>
                    <a:srgbClr val="0033CC"/>
                  </a:solidFill>
                  <a:latin typeface="Arial" pitchFamily="34" charset="0"/>
                  <a:cs typeface="Arial" pitchFamily="34" charset="0"/>
                </a:rPr>
                <a:t>dc</a:t>
              </a:r>
              <a:endParaRPr lang="en-US" baseline="-25000" dirty="0">
                <a:solidFill>
                  <a:srgbClr val="0033CC"/>
                </a:solidFill>
                <a:latin typeface="Arial" pitchFamily="34" charset="0"/>
                <a:cs typeface="Arial" pitchFamily="34" charset="0"/>
              </a:endParaRPr>
            </a:p>
          </p:txBody>
        </p:sp>
        <p:cxnSp>
          <p:nvCxnSpPr>
            <p:cNvPr id="27" name="Straight Connector 26"/>
            <p:cNvCxnSpPr/>
            <p:nvPr/>
          </p:nvCxnSpPr>
          <p:spPr>
            <a:xfrm flipV="1">
              <a:off x="742460" y="1332523"/>
              <a:ext cx="281355" cy="200"/>
            </a:xfrm>
            <a:prstGeom prst="line">
              <a:avLst/>
            </a:prstGeom>
            <a:ln w="22225">
              <a:solidFill>
                <a:srgbClr val="0033CC"/>
              </a:solidFill>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a:xfrm flipH="1">
            <a:off x="2204144" y="1798805"/>
            <a:ext cx="132860" cy="28514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3763759" y="1788175"/>
            <a:ext cx="132860" cy="285140"/>
          </a:xfrm>
          <a:prstGeom prst="straightConnector1">
            <a:avLst/>
          </a:prstGeom>
          <a:ln w="1905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937876" y="1798805"/>
            <a:ext cx="132860" cy="2851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42158" y="4507895"/>
            <a:ext cx="8301805"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691562" y="4524375"/>
            <a:ext cx="376238" cy="307777"/>
          </a:xfrm>
          <a:prstGeom prst="rect">
            <a:avLst/>
          </a:prstGeom>
          <a:noFill/>
        </p:spPr>
        <p:txBody>
          <a:bodyPr wrap="square" lIns="0" tIns="0" rIns="0" bIns="0" rtlCol="0">
            <a:spAutoFit/>
          </a:bodyPr>
          <a:lstStyle/>
          <a:p>
            <a:r>
              <a:rPr lang="en-US" sz="2000" i="1" dirty="0" smtClean="0">
                <a:latin typeface="Times New Roman" pitchFamily="18" charset="0"/>
                <a:cs typeface="Times New Roman" pitchFamily="18" charset="0"/>
                <a:sym typeface="Symbol"/>
              </a:rPr>
              <a:t></a:t>
            </a:r>
            <a:r>
              <a:rPr lang="x-none" sz="800" i="1" baseline="-25000" dirty="0" smtClean="0">
                <a:latin typeface="Times New Roman" pitchFamily="18" charset="0"/>
                <a:cs typeface="Times New Roman" pitchFamily="18" charset="0"/>
                <a:sym typeface="Symbol"/>
              </a:rPr>
              <a:t> </a:t>
            </a:r>
            <a:r>
              <a:rPr lang="x-none" sz="2000" i="1" dirty="0" smtClean="0">
                <a:latin typeface="Times New Roman" pitchFamily="18" charset="0"/>
                <a:cs typeface="Times New Roman" pitchFamily="18" charset="0"/>
                <a:sym typeface="Symbol"/>
              </a:rPr>
              <a:t>t</a:t>
            </a:r>
            <a:endParaRPr lang="en-US" i="1" dirty="0">
              <a:latin typeface="Times New Roman" pitchFamily="18" charset="0"/>
              <a:cs typeface="Times New Roman" pitchFamily="18" charset="0"/>
            </a:endParaRPr>
          </a:p>
        </p:txBody>
      </p:sp>
    </p:spTree>
    <p:extLst>
      <p:ext uri="{BB962C8B-B14F-4D97-AF65-F5344CB8AC3E}">
        <p14:creationId xmlns="" xmlns:p14="http://schemas.microsoft.com/office/powerpoint/2010/main" val="3685521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876800" y="2044700"/>
            <a:ext cx="2438400" cy="1905000"/>
            <a:chOff x="2269" y="1203"/>
            <a:chExt cx="677" cy="546"/>
          </a:xfrm>
        </p:grpSpPr>
        <p:sp>
          <p:nvSpPr>
            <p:cNvPr id="29776" name="Rectangle 5"/>
            <p:cNvSpPr>
              <a:spLocks noChangeAspect="1" noChangeArrowheads="1"/>
            </p:cNvSpPr>
            <p:nvPr/>
          </p:nvSpPr>
          <p:spPr bwMode="auto">
            <a:xfrm>
              <a:off x="2390" y="1324"/>
              <a:ext cx="455" cy="142"/>
            </a:xfrm>
            <a:prstGeom prst="rect">
              <a:avLst/>
            </a:prstGeom>
            <a:solidFill>
              <a:srgbClr val="C0C0C0"/>
            </a:solidFill>
            <a:ln w="9525">
              <a:noFill/>
              <a:miter lim="800000"/>
              <a:headEnd/>
              <a:tailEnd/>
            </a:ln>
          </p:spPr>
          <p:txBody>
            <a:bodyPr/>
            <a:lstStyle/>
            <a:p>
              <a:pPr defTabSz="457200"/>
              <a:endParaRPr lang="en-US">
                <a:ea typeface="ＭＳ Ｐゴシック" pitchFamily="-107" charset="-128"/>
              </a:endParaRPr>
            </a:p>
          </p:txBody>
        </p:sp>
        <p:sp>
          <p:nvSpPr>
            <p:cNvPr id="29777" name="Line 6"/>
            <p:cNvSpPr>
              <a:spLocks noChangeAspect="1" noChangeShapeType="1"/>
            </p:cNvSpPr>
            <p:nvPr/>
          </p:nvSpPr>
          <p:spPr bwMode="auto">
            <a:xfrm flipV="1">
              <a:off x="2602" y="1203"/>
              <a:ext cx="0" cy="546"/>
            </a:xfrm>
            <a:prstGeom prst="line">
              <a:avLst/>
            </a:prstGeom>
            <a:noFill/>
            <a:ln w="9525">
              <a:solidFill>
                <a:srgbClr val="000000"/>
              </a:solidFill>
              <a:round/>
              <a:headEnd/>
              <a:tailEnd type="triangle" w="sm" len="sm"/>
            </a:ln>
          </p:spPr>
          <p:txBody>
            <a:bodyPr/>
            <a:lstStyle/>
            <a:p>
              <a:endParaRPr lang="en-US"/>
            </a:p>
          </p:txBody>
        </p:sp>
        <p:sp>
          <p:nvSpPr>
            <p:cNvPr id="29778" name="Line 7"/>
            <p:cNvSpPr>
              <a:spLocks noChangeAspect="1" noChangeShapeType="1"/>
            </p:cNvSpPr>
            <p:nvPr/>
          </p:nvSpPr>
          <p:spPr bwMode="auto">
            <a:xfrm>
              <a:off x="2269" y="1466"/>
              <a:ext cx="677" cy="0"/>
            </a:xfrm>
            <a:prstGeom prst="line">
              <a:avLst/>
            </a:prstGeom>
            <a:noFill/>
            <a:ln w="9525">
              <a:solidFill>
                <a:srgbClr val="000000"/>
              </a:solidFill>
              <a:round/>
              <a:headEnd/>
              <a:tailEnd type="triangle" w="sm" len="sm"/>
            </a:ln>
          </p:spPr>
          <p:txBody>
            <a:bodyPr/>
            <a:lstStyle/>
            <a:p>
              <a:endParaRPr lang="en-US"/>
            </a:p>
          </p:txBody>
        </p:sp>
      </p:grpSp>
      <p:sp>
        <p:nvSpPr>
          <p:cNvPr id="29699" name="Text Box 8"/>
          <p:cNvSpPr txBox="1">
            <a:spLocks noChangeArrowheads="1"/>
          </p:cNvSpPr>
          <p:nvPr/>
        </p:nvSpPr>
        <p:spPr bwMode="auto">
          <a:xfrm>
            <a:off x="6248400" y="2654300"/>
            <a:ext cx="430213" cy="223838"/>
          </a:xfrm>
          <a:prstGeom prst="rect">
            <a:avLst/>
          </a:prstGeom>
          <a:noFill/>
          <a:ln w="9525">
            <a:noFill/>
            <a:miter lim="800000"/>
            <a:headEnd/>
            <a:tailEnd/>
          </a:ln>
        </p:spPr>
        <p:txBody>
          <a:bodyPr/>
          <a:lstStyle/>
          <a:p>
            <a:pPr defTabSz="457200"/>
            <a:r>
              <a:rPr lang="en-US" sz="1200">
                <a:ea typeface="ＭＳ Ｐゴシック" pitchFamily="-107" charset="-128"/>
              </a:rPr>
              <a:t>Q1</a:t>
            </a:r>
            <a:endParaRPr lang="en-US" b="1">
              <a:ea typeface="ＭＳ Ｐゴシック" pitchFamily="-107" charset="-128"/>
            </a:endParaRPr>
          </a:p>
        </p:txBody>
      </p:sp>
      <p:sp>
        <p:nvSpPr>
          <p:cNvPr id="29700" name="Text Box 9"/>
          <p:cNvSpPr txBox="1">
            <a:spLocks noChangeArrowheads="1"/>
          </p:cNvSpPr>
          <p:nvPr/>
        </p:nvSpPr>
        <p:spPr bwMode="auto">
          <a:xfrm>
            <a:off x="5486400" y="2654300"/>
            <a:ext cx="430213" cy="223838"/>
          </a:xfrm>
          <a:prstGeom prst="rect">
            <a:avLst/>
          </a:prstGeom>
          <a:noFill/>
          <a:ln w="9525">
            <a:noFill/>
            <a:miter lim="800000"/>
            <a:headEnd/>
            <a:tailEnd/>
          </a:ln>
        </p:spPr>
        <p:txBody>
          <a:bodyPr/>
          <a:lstStyle/>
          <a:p>
            <a:pPr defTabSz="457200"/>
            <a:r>
              <a:rPr lang="en-US" sz="1200">
                <a:ea typeface="ＭＳ Ｐゴシック" pitchFamily="-107" charset="-128"/>
              </a:rPr>
              <a:t>Q2</a:t>
            </a:r>
            <a:endParaRPr lang="en-US" b="1">
              <a:ea typeface="ＭＳ Ｐゴシック" pitchFamily="-107" charset="-128"/>
            </a:endParaRPr>
          </a:p>
        </p:txBody>
      </p:sp>
      <p:sp>
        <p:nvSpPr>
          <p:cNvPr id="29701" name="Text Box 10"/>
          <p:cNvSpPr txBox="1">
            <a:spLocks noChangeArrowheads="1"/>
          </p:cNvSpPr>
          <p:nvPr/>
        </p:nvSpPr>
        <p:spPr bwMode="auto">
          <a:xfrm>
            <a:off x="5638800" y="1892300"/>
            <a:ext cx="609600" cy="304800"/>
          </a:xfrm>
          <a:prstGeom prst="rect">
            <a:avLst/>
          </a:prstGeom>
          <a:noFill/>
          <a:ln w="9525">
            <a:noFill/>
            <a:miter lim="800000"/>
            <a:headEnd/>
            <a:tailEnd/>
          </a:ln>
        </p:spPr>
        <p:txBody>
          <a:bodyPr/>
          <a:lstStyle/>
          <a:p>
            <a:pPr defTabSz="457200"/>
            <a:r>
              <a:rPr lang="en-US" sz="1400" b="1">
                <a:ea typeface="ＭＳ Ｐゴシック" pitchFamily="-107" charset="-128"/>
              </a:rPr>
              <a:t>V</a:t>
            </a:r>
            <a:r>
              <a:rPr lang="en-US" sz="1400" b="1" baseline="-25000">
                <a:ea typeface="ＭＳ Ｐゴシック" pitchFamily="-107" charset="-128"/>
              </a:rPr>
              <a:t>a</a:t>
            </a:r>
            <a:endParaRPr lang="en-US" sz="1400" b="1">
              <a:ea typeface="ＭＳ Ｐゴシック" pitchFamily="-107" charset="-128"/>
            </a:endParaRPr>
          </a:p>
        </p:txBody>
      </p:sp>
      <p:sp>
        <p:nvSpPr>
          <p:cNvPr id="29702" name="Text Box 11"/>
          <p:cNvSpPr txBox="1">
            <a:spLocks noChangeArrowheads="1"/>
          </p:cNvSpPr>
          <p:nvPr/>
        </p:nvSpPr>
        <p:spPr bwMode="auto">
          <a:xfrm>
            <a:off x="7239000" y="2959100"/>
            <a:ext cx="609600" cy="304800"/>
          </a:xfrm>
          <a:prstGeom prst="rect">
            <a:avLst/>
          </a:prstGeom>
          <a:noFill/>
          <a:ln w="9525">
            <a:noFill/>
            <a:miter lim="800000"/>
            <a:headEnd/>
            <a:tailEnd/>
          </a:ln>
        </p:spPr>
        <p:txBody>
          <a:bodyPr/>
          <a:lstStyle/>
          <a:p>
            <a:pPr defTabSz="457200"/>
            <a:r>
              <a:rPr lang="en-US" sz="1400" b="1">
                <a:ea typeface="ＭＳ Ｐゴシック" pitchFamily="-107" charset="-128"/>
              </a:rPr>
              <a:t>I</a:t>
            </a:r>
            <a:r>
              <a:rPr lang="en-US" sz="1400" b="1" baseline="-25000">
                <a:ea typeface="ＭＳ Ｐゴシック" pitchFamily="-107" charset="-128"/>
              </a:rPr>
              <a:t>a</a:t>
            </a:r>
            <a:endParaRPr lang="en-US" sz="1400" b="1">
              <a:ea typeface="ＭＳ Ｐゴシック" pitchFamily="-107" charset="-128"/>
            </a:endParaRPr>
          </a:p>
        </p:txBody>
      </p:sp>
      <p:sp>
        <p:nvSpPr>
          <p:cNvPr id="29703" name="Text Box 12"/>
          <p:cNvSpPr txBox="1">
            <a:spLocks noChangeArrowheads="1"/>
          </p:cNvSpPr>
          <p:nvPr/>
        </p:nvSpPr>
        <p:spPr bwMode="auto">
          <a:xfrm>
            <a:off x="2514600" y="2197100"/>
            <a:ext cx="430213" cy="225425"/>
          </a:xfrm>
          <a:prstGeom prst="rect">
            <a:avLst/>
          </a:prstGeom>
          <a:noFill/>
          <a:ln w="9525">
            <a:noFill/>
            <a:miter lim="800000"/>
            <a:headEnd/>
            <a:tailEnd/>
          </a:ln>
        </p:spPr>
        <p:txBody>
          <a:bodyPr/>
          <a:lstStyle/>
          <a:p>
            <a:pPr defTabSz="457200"/>
            <a:r>
              <a:rPr lang="en-US" sz="1200">
                <a:ea typeface="ＭＳ Ｐゴシック" pitchFamily="-107" charset="-128"/>
              </a:rPr>
              <a:t>T1</a:t>
            </a:r>
            <a:endParaRPr lang="en-US" b="1">
              <a:ea typeface="ＭＳ Ｐゴシック" pitchFamily="-107" charset="-128"/>
            </a:endParaRPr>
          </a:p>
        </p:txBody>
      </p:sp>
      <p:sp>
        <p:nvSpPr>
          <p:cNvPr id="29704" name="Text Box 13"/>
          <p:cNvSpPr txBox="1">
            <a:spLocks noChangeArrowheads="1"/>
          </p:cNvSpPr>
          <p:nvPr/>
        </p:nvSpPr>
        <p:spPr bwMode="auto">
          <a:xfrm>
            <a:off x="2514600" y="3263900"/>
            <a:ext cx="430213" cy="225425"/>
          </a:xfrm>
          <a:prstGeom prst="rect">
            <a:avLst/>
          </a:prstGeom>
          <a:noFill/>
          <a:ln w="9525">
            <a:noFill/>
            <a:miter lim="800000"/>
            <a:headEnd/>
            <a:tailEnd/>
          </a:ln>
        </p:spPr>
        <p:txBody>
          <a:bodyPr/>
          <a:lstStyle/>
          <a:p>
            <a:pPr defTabSz="457200"/>
            <a:r>
              <a:rPr lang="en-US" sz="1200">
                <a:ea typeface="ＭＳ Ｐゴシック" pitchFamily="-107" charset="-128"/>
              </a:rPr>
              <a:t>T2</a:t>
            </a:r>
            <a:endParaRPr lang="en-US" b="1">
              <a:ea typeface="ＭＳ Ｐゴシック" pitchFamily="-107" charset="-128"/>
            </a:endParaRPr>
          </a:p>
        </p:txBody>
      </p:sp>
      <p:sp>
        <p:nvSpPr>
          <p:cNvPr id="29705" name="Text Box 14"/>
          <p:cNvSpPr txBox="1">
            <a:spLocks noChangeArrowheads="1"/>
          </p:cNvSpPr>
          <p:nvPr/>
        </p:nvSpPr>
        <p:spPr bwMode="auto">
          <a:xfrm>
            <a:off x="2962275" y="22479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D1</a:t>
            </a:r>
            <a:endParaRPr lang="en-US" b="1">
              <a:ea typeface="ＭＳ Ｐゴシック" pitchFamily="-107" charset="-128"/>
            </a:endParaRPr>
          </a:p>
        </p:txBody>
      </p:sp>
      <p:grpSp>
        <p:nvGrpSpPr>
          <p:cNvPr id="3" name="Group 15"/>
          <p:cNvGrpSpPr>
            <a:grpSpLocks noChangeAspect="1"/>
          </p:cNvGrpSpPr>
          <p:nvPr/>
        </p:nvGrpSpPr>
        <p:grpSpPr bwMode="auto">
          <a:xfrm rot="5400000">
            <a:off x="2189957" y="2201068"/>
            <a:ext cx="355600" cy="296863"/>
            <a:chOff x="3107" y="4983"/>
            <a:chExt cx="536" cy="448"/>
          </a:xfrm>
        </p:grpSpPr>
        <p:sp>
          <p:nvSpPr>
            <p:cNvPr id="29771" name="Line 16"/>
            <p:cNvSpPr>
              <a:spLocks noChangeAspect="1" noChangeShapeType="1"/>
            </p:cNvSpPr>
            <p:nvPr/>
          </p:nvSpPr>
          <p:spPr bwMode="auto">
            <a:xfrm flipH="1">
              <a:off x="3141" y="5157"/>
              <a:ext cx="469" cy="0"/>
            </a:xfrm>
            <a:prstGeom prst="line">
              <a:avLst/>
            </a:prstGeom>
            <a:noFill/>
            <a:ln w="19050">
              <a:solidFill>
                <a:schemeClr val="tx1"/>
              </a:solidFill>
              <a:round/>
              <a:headEnd/>
              <a:tailEnd/>
            </a:ln>
          </p:spPr>
          <p:txBody>
            <a:bodyPr/>
            <a:lstStyle/>
            <a:p>
              <a:endParaRPr lang="en-US"/>
            </a:p>
          </p:txBody>
        </p:sp>
        <p:sp>
          <p:nvSpPr>
            <p:cNvPr id="29772" name="Line 17"/>
            <p:cNvSpPr>
              <a:spLocks noChangeAspect="1" noChangeShapeType="1"/>
            </p:cNvSpPr>
            <p:nvPr/>
          </p:nvSpPr>
          <p:spPr bwMode="auto">
            <a:xfrm flipH="1">
              <a:off x="3494" y="4983"/>
              <a:ext cx="149" cy="168"/>
            </a:xfrm>
            <a:prstGeom prst="line">
              <a:avLst/>
            </a:prstGeom>
            <a:noFill/>
            <a:ln w="19050">
              <a:solidFill>
                <a:schemeClr val="tx1"/>
              </a:solidFill>
              <a:round/>
              <a:headEnd/>
              <a:tailEnd/>
            </a:ln>
          </p:spPr>
          <p:txBody>
            <a:bodyPr/>
            <a:lstStyle/>
            <a:p>
              <a:endParaRPr lang="en-US"/>
            </a:p>
          </p:txBody>
        </p:sp>
        <p:sp>
          <p:nvSpPr>
            <p:cNvPr id="29773" name="Line 18"/>
            <p:cNvSpPr>
              <a:spLocks noChangeAspect="1" noChangeShapeType="1"/>
            </p:cNvSpPr>
            <p:nvPr/>
          </p:nvSpPr>
          <p:spPr bwMode="auto">
            <a:xfrm>
              <a:off x="3107" y="4983"/>
              <a:ext cx="149" cy="168"/>
            </a:xfrm>
            <a:prstGeom prst="line">
              <a:avLst/>
            </a:prstGeom>
            <a:noFill/>
            <a:ln w="19050">
              <a:solidFill>
                <a:schemeClr val="tx1"/>
              </a:solidFill>
              <a:round/>
              <a:headEnd/>
              <a:tailEnd/>
            </a:ln>
          </p:spPr>
          <p:txBody>
            <a:bodyPr/>
            <a:lstStyle/>
            <a:p>
              <a:endParaRPr lang="en-US"/>
            </a:p>
          </p:txBody>
        </p:sp>
        <p:sp>
          <p:nvSpPr>
            <p:cNvPr id="29774" name="Line 19"/>
            <p:cNvSpPr>
              <a:spLocks noChangeAspect="1" noChangeShapeType="1"/>
            </p:cNvSpPr>
            <p:nvPr/>
          </p:nvSpPr>
          <p:spPr bwMode="auto">
            <a:xfrm flipH="1">
              <a:off x="3141" y="5211"/>
              <a:ext cx="469" cy="0"/>
            </a:xfrm>
            <a:prstGeom prst="line">
              <a:avLst/>
            </a:prstGeom>
            <a:noFill/>
            <a:ln w="19050">
              <a:solidFill>
                <a:schemeClr val="tx1"/>
              </a:solidFill>
              <a:round/>
              <a:headEnd/>
              <a:tailEnd/>
            </a:ln>
          </p:spPr>
          <p:txBody>
            <a:bodyPr/>
            <a:lstStyle/>
            <a:p>
              <a:endParaRPr lang="en-US"/>
            </a:p>
          </p:txBody>
        </p:sp>
        <p:sp>
          <p:nvSpPr>
            <p:cNvPr id="29775" name="Line 20"/>
            <p:cNvSpPr>
              <a:spLocks noChangeAspect="1" noChangeShapeType="1"/>
            </p:cNvSpPr>
            <p:nvPr/>
          </p:nvSpPr>
          <p:spPr bwMode="auto">
            <a:xfrm>
              <a:off x="3362" y="5220"/>
              <a:ext cx="0" cy="211"/>
            </a:xfrm>
            <a:prstGeom prst="line">
              <a:avLst/>
            </a:prstGeom>
            <a:noFill/>
            <a:ln w="19050">
              <a:solidFill>
                <a:schemeClr val="tx1"/>
              </a:solidFill>
              <a:round/>
              <a:headEnd/>
              <a:tailEnd/>
            </a:ln>
          </p:spPr>
          <p:txBody>
            <a:bodyPr/>
            <a:lstStyle/>
            <a:p>
              <a:endParaRPr lang="en-US"/>
            </a:p>
          </p:txBody>
        </p:sp>
      </p:grpSp>
      <p:sp>
        <p:nvSpPr>
          <p:cNvPr id="29707" name="Line 21"/>
          <p:cNvSpPr>
            <a:spLocks noChangeAspect="1" noChangeShapeType="1"/>
          </p:cNvSpPr>
          <p:nvPr/>
        </p:nvSpPr>
        <p:spPr bwMode="auto">
          <a:xfrm rot="5400000" flipH="1">
            <a:off x="2251868" y="3393282"/>
            <a:ext cx="309563" cy="0"/>
          </a:xfrm>
          <a:prstGeom prst="line">
            <a:avLst/>
          </a:prstGeom>
          <a:noFill/>
          <a:ln w="19050">
            <a:solidFill>
              <a:srgbClr val="000000"/>
            </a:solidFill>
            <a:round/>
            <a:headEnd/>
            <a:tailEnd/>
          </a:ln>
        </p:spPr>
        <p:txBody>
          <a:bodyPr/>
          <a:lstStyle/>
          <a:p>
            <a:endParaRPr lang="en-US"/>
          </a:p>
        </p:txBody>
      </p:sp>
      <p:sp>
        <p:nvSpPr>
          <p:cNvPr id="29708" name="Line 22"/>
          <p:cNvSpPr>
            <a:spLocks noChangeAspect="1" noChangeShapeType="1"/>
          </p:cNvSpPr>
          <p:nvPr/>
        </p:nvSpPr>
        <p:spPr bwMode="auto">
          <a:xfrm rot="5400000" flipH="1">
            <a:off x="2416175" y="3465513"/>
            <a:ext cx="98425" cy="111125"/>
          </a:xfrm>
          <a:prstGeom prst="line">
            <a:avLst/>
          </a:prstGeom>
          <a:noFill/>
          <a:ln w="19050">
            <a:solidFill>
              <a:srgbClr val="000000"/>
            </a:solidFill>
            <a:round/>
            <a:headEnd/>
            <a:tailEnd/>
          </a:ln>
        </p:spPr>
        <p:txBody>
          <a:bodyPr/>
          <a:lstStyle/>
          <a:p>
            <a:endParaRPr lang="en-US"/>
          </a:p>
        </p:txBody>
      </p:sp>
      <p:sp>
        <p:nvSpPr>
          <p:cNvPr id="29709" name="Line 23"/>
          <p:cNvSpPr>
            <a:spLocks noChangeAspect="1" noChangeShapeType="1"/>
          </p:cNvSpPr>
          <p:nvPr/>
        </p:nvSpPr>
        <p:spPr bwMode="auto">
          <a:xfrm rot="5400000">
            <a:off x="2415382" y="3209131"/>
            <a:ext cx="100012" cy="111125"/>
          </a:xfrm>
          <a:prstGeom prst="line">
            <a:avLst/>
          </a:prstGeom>
          <a:noFill/>
          <a:ln w="19050">
            <a:solidFill>
              <a:srgbClr val="000000"/>
            </a:solidFill>
            <a:round/>
            <a:headEnd/>
            <a:tailEnd/>
          </a:ln>
        </p:spPr>
        <p:txBody>
          <a:bodyPr/>
          <a:lstStyle/>
          <a:p>
            <a:endParaRPr lang="en-US"/>
          </a:p>
        </p:txBody>
      </p:sp>
      <p:sp>
        <p:nvSpPr>
          <p:cNvPr id="29710" name="Line 24"/>
          <p:cNvSpPr>
            <a:spLocks noChangeAspect="1" noChangeShapeType="1"/>
          </p:cNvSpPr>
          <p:nvPr/>
        </p:nvSpPr>
        <p:spPr bwMode="auto">
          <a:xfrm rot="5400000" flipH="1">
            <a:off x="2215356" y="3393282"/>
            <a:ext cx="309563" cy="0"/>
          </a:xfrm>
          <a:prstGeom prst="line">
            <a:avLst/>
          </a:prstGeom>
          <a:noFill/>
          <a:ln w="19050">
            <a:solidFill>
              <a:srgbClr val="000000"/>
            </a:solidFill>
            <a:round/>
            <a:headEnd/>
            <a:tailEnd/>
          </a:ln>
        </p:spPr>
        <p:txBody>
          <a:bodyPr/>
          <a:lstStyle/>
          <a:p>
            <a:endParaRPr lang="en-US"/>
          </a:p>
        </p:txBody>
      </p:sp>
      <p:sp>
        <p:nvSpPr>
          <p:cNvPr id="29711" name="Line 25"/>
          <p:cNvSpPr>
            <a:spLocks noChangeAspect="1" noChangeShapeType="1"/>
          </p:cNvSpPr>
          <p:nvPr/>
        </p:nvSpPr>
        <p:spPr bwMode="auto">
          <a:xfrm rot="5400000">
            <a:off x="2293938" y="3314700"/>
            <a:ext cx="0" cy="139700"/>
          </a:xfrm>
          <a:prstGeom prst="line">
            <a:avLst/>
          </a:prstGeom>
          <a:noFill/>
          <a:ln w="19050">
            <a:solidFill>
              <a:srgbClr val="000000"/>
            </a:solidFill>
            <a:round/>
            <a:headEnd/>
            <a:tailEnd/>
          </a:ln>
        </p:spPr>
        <p:txBody>
          <a:bodyPr/>
          <a:lstStyle/>
          <a:p>
            <a:endParaRPr lang="en-US"/>
          </a:p>
        </p:txBody>
      </p:sp>
      <p:sp>
        <p:nvSpPr>
          <p:cNvPr id="29712" name="Oval 26"/>
          <p:cNvSpPr>
            <a:spLocks noChangeAspect="1" noChangeArrowheads="1"/>
          </p:cNvSpPr>
          <p:nvPr/>
        </p:nvSpPr>
        <p:spPr bwMode="auto">
          <a:xfrm>
            <a:off x="3514725" y="3162300"/>
            <a:ext cx="523875" cy="488950"/>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29713" name="Rectangle 27"/>
          <p:cNvSpPr>
            <a:spLocks noChangeAspect="1" noChangeArrowheads="1"/>
          </p:cNvSpPr>
          <p:nvPr/>
        </p:nvSpPr>
        <p:spPr bwMode="auto">
          <a:xfrm>
            <a:off x="3717925" y="3132138"/>
            <a:ext cx="115888" cy="30162"/>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29714" name="Rectangle 28"/>
          <p:cNvSpPr>
            <a:spLocks noChangeAspect="1" noChangeArrowheads="1"/>
          </p:cNvSpPr>
          <p:nvPr/>
        </p:nvSpPr>
        <p:spPr bwMode="auto">
          <a:xfrm>
            <a:off x="3717925" y="3651250"/>
            <a:ext cx="115888" cy="28575"/>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29715" name="Line 29"/>
          <p:cNvSpPr>
            <a:spLocks noChangeAspect="1" noChangeShapeType="1"/>
          </p:cNvSpPr>
          <p:nvPr/>
        </p:nvSpPr>
        <p:spPr bwMode="auto">
          <a:xfrm>
            <a:off x="2995613" y="3587750"/>
            <a:ext cx="0" cy="423863"/>
          </a:xfrm>
          <a:prstGeom prst="line">
            <a:avLst/>
          </a:prstGeom>
          <a:noFill/>
          <a:ln w="9525">
            <a:solidFill>
              <a:srgbClr val="000000"/>
            </a:solidFill>
            <a:round/>
            <a:headEnd/>
            <a:tailEnd/>
          </a:ln>
        </p:spPr>
        <p:txBody>
          <a:bodyPr/>
          <a:lstStyle/>
          <a:p>
            <a:endParaRPr lang="en-US"/>
          </a:p>
        </p:txBody>
      </p:sp>
      <p:sp>
        <p:nvSpPr>
          <p:cNvPr id="29716" name="Line 30"/>
          <p:cNvSpPr>
            <a:spLocks noChangeAspect="1" noChangeShapeType="1"/>
          </p:cNvSpPr>
          <p:nvPr/>
        </p:nvSpPr>
        <p:spPr bwMode="auto">
          <a:xfrm>
            <a:off x="2995613" y="2630488"/>
            <a:ext cx="0" cy="790575"/>
          </a:xfrm>
          <a:prstGeom prst="line">
            <a:avLst/>
          </a:prstGeom>
          <a:noFill/>
          <a:ln w="9525">
            <a:solidFill>
              <a:srgbClr val="000000"/>
            </a:solidFill>
            <a:round/>
            <a:headEnd/>
            <a:tailEnd/>
          </a:ln>
        </p:spPr>
        <p:txBody>
          <a:bodyPr/>
          <a:lstStyle/>
          <a:p>
            <a:endParaRPr lang="en-US"/>
          </a:p>
        </p:txBody>
      </p:sp>
      <p:grpSp>
        <p:nvGrpSpPr>
          <p:cNvPr id="4" name="Group 31"/>
          <p:cNvGrpSpPr>
            <a:grpSpLocks noChangeAspect="1"/>
          </p:cNvGrpSpPr>
          <p:nvPr/>
        </p:nvGrpSpPr>
        <p:grpSpPr bwMode="auto">
          <a:xfrm flipH="1" flipV="1">
            <a:off x="2908300" y="3429000"/>
            <a:ext cx="168275" cy="158750"/>
            <a:chOff x="4438" y="4858"/>
            <a:chExt cx="406" cy="378"/>
          </a:xfrm>
        </p:grpSpPr>
        <p:sp>
          <p:nvSpPr>
            <p:cNvPr id="29767" name="Line 32"/>
            <p:cNvSpPr>
              <a:spLocks noChangeAspect="1" noChangeShapeType="1"/>
            </p:cNvSpPr>
            <p:nvPr/>
          </p:nvSpPr>
          <p:spPr bwMode="auto">
            <a:xfrm>
              <a:off x="4452" y="4858"/>
              <a:ext cx="378" cy="0"/>
            </a:xfrm>
            <a:prstGeom prst="line">
              <a:avLst/>
            </a:prstGeom>
            <a:noFill/>
            <a:ln w="19050">
              <a:solidFill>
                <a:schemeClr val="tx1"/>
              </a:solidFill>
              <a:round/>
              <a:headEnd/>
              <a:tailEnd/>
            </a:ln>
          </p:spPr>
          <p:txBody>
            <a:bodyPr/>
            <a:lstStyle/>
            <a:p>
              <a:endParaRPr lang="en-US"/>
            </a:p>
          </p:txBody>
        </p:sp>
        <p:sp>
          <p:nvSpPr>
            <p:cNvPr id="29768" name="Line 33"/>
            <p:cNvSpPr>
              <a:spLocks noChangeAspect="1" noChangeShapeType="1"/>
            </p:cNvSpPr>
            <p:nvPr/>
          </p:nvSpPr>
          <p:spPr bwMode="auto">
            <a:xfrm>
              <a:off x="4438" y="4858"/>
              <a:ext cx="210" cy="378"/>
            </a:xfrm>
            <a:prstGeom prst="line">
              <a:avLst/>
            </a:prstGeom>
            <a:noFill/>
            <a:ln w="19050">
              <a:solidFill>
                <a:schemeClr val="tx1"/>
              </a:solidFill>
              <a:round/>
              <a:headEnd/>
              <a:tailEnd/>
            </a:ln>
          </p:spPr>
          <p:txBody>
            <a:bodyPr/>
            <a:lstStyle/>
            <a:p>
              <a:endParaRPr lang="en-US"/>
            </a:p>
          </p:txBody>
        </p:sp>
        <p:sp>
          <p:nvSpPr>
            <p:cNvPr id="29769" name="Line 34"/>
            <p:cNvSpPr>
              <a:spLocks noChangeAspect="1" noChangeShapeType="1"/>
            </p:cNvSpPr>
            <p:nvPr/>
          </p:nvSpPr>
          <p:spPr bwMode="auto">
            <a:xfrm flipH="1">
              <a:off x="4634" y="4858"/>
              <a:ext cx="210" cy="378"/>
            </a:xfrm>
            <a:prstGeom prst="line">
              <a:avLst/>
            </a:prstGeom>
            <a:noFill/>
            <a:ln w="19050">
              <a:solidFill>
                <a:schemeClr val="tx1"/>
              </a:solidFill>
              <a:round/>
              <a:headEnd/>
              <a:tailEnd/>
            </a:ln>
          </p:spPr>
          <p:txBody>
            <a:bodyPr/>
            <a:lstStyle/>
            <a:p>
              <a:endParaRPr lang="en-US"/>
            </a:p>
          </p:txBody>
        </p:sp>
        <p:sp>
          <p:nvSpPr>
            <p:cNvPr id="29770" name="Line 35"/>
            <p:cNvSpPr>
              <a:spLocks noChangeAspect="1" noChangeShapeType="1"/>
            </p:cNvSpPr>
            <p:nvPr/>
          </p:nvSpPr>
          <p:spPr bwMode="auto">
            <a:xfrm>
              <a:off x="4452" y="5236"/>
              <a:ext cx="392" cy="0"/>
            </a:xfrm>
            <a:prstGeom prst="line">
              <a:avLst/>
            </a:prstGeom>
            <a:noFill/>
            <a:ln w="19050">
              <a:solidFill>
                <a:schemeClr val="tx1"/>
              </a:solidFill>
              <a:round/>
              <a:headEnd/>
              <a:tailEnd/>
            </a:ln>
          </p:spPr>
          <p:txBody>
            <a:bodyPr/>
            <a:lstStyle/>
            <a:p>
              <a:endParaRPr lang="en-US"/>
            </a:p>
          </p:txBody>
        </p:sp>
      </p:grpSp>
      <p:sp>
        <p:nvSpPr>
          <p:cNvPr id="29718" name="Line 36"/>
          <p:cNvSpPr>
            <a:spLocks noChangeAspect="1" noChangeShapeType="1"/>
          </p:cNvSpPr>
          <p:nvPr/>
        </p:nvSpPr>
        <p:spPr bwMode="auto">
          <a:xfrm>
            <a:off x="2998788" y="1768475"/>
            <a:ext cx="0" cy="698500"/>
          </a:xfrm>
          <a:prstGeom prst="line">
            <a:avLst/>
          </a:prstGeom>
          <a:noFill/>
          <a:ln w="9525">
            <a:solidFill>
              <a:srgbClr val="000000"/>
            </a:solidFill>
            <a:round/>
            <a:headEnd/>
            <a:tailEnd/>
          </a:ln>
        </p:spPr>
        <p:txBody>
          <a:bodyPr/>
          <a:lstStyle/>
          <a:p>
            <a:endParaRPr lang="en-US"/>
          </a:p>
        </p:txBody>
      </p:sp>
      <p:sp>
        <p:nvSpPr>
          <p:cNvPr id="29719" name="Line 37"/>
          <p:cNvSpPr>
            <a:spLocks noChangeAspect="1" noChangeShapeType="1"/>
          </p:cNvSpPr>
          <p:nvPr/>
        </p:nvSpPr>
        <p:spPr bwMode="auto">
          <a:xfrm flipH="1" flipV="1">
            <a:off x="2917825" y="2630488"/>
            <a:ext cx="157163" cy="0"/>
          </a:xfrm>
          <a:prstGeom prst="line">
            <a:avLst/>
          </a:prstGeom>
          <a:noFill/>
          <a:ln w="19050">
            <a:solidFill>
              <a:srgbClr val="000000"/>
            </a:solidFill>
            <a:round/>
            <a:headEnd/>
            <a:tailEnd/>
          </a:ln>
        </p:spPr>
        <p:txBody>
          <a:bodyPr/>
          <a:lstStyle/>
          <a:p>
            <a:endParaRPr lang="en-US"/>
          </a:p>
        </p:txBody>
      </p:sp>
      <p:sp>
        <p:nvSpPr>
          <p:cNvPr id="29720" name="Line 38"/>
          <p:cNvSpPr>
            <a:spLocks noChangeAspect="1" noChangeShapeType="1"/>
          </p:cNvSpPr>
          <p:nvPr/>
        </p:nvSpPr>
        <p:spPr bwMode="auto">
          <a:xfrm flipH="1" flipV="1">
            <a:off x="2994025" y="2473325"/>
            <a:ext cx="85725" cy="157163"/>
          </a:xfrm>
          <a:prstGeom prst="line">
            <a:avLst/>
          </a:prstGeom>
          <a:noFill/>
          <a:ln w="19050">
            <a:solidFill>
              <a:srgbClr val="000000"/>
            </a:solidFill>
            <a:round/>
            <a:headEnd/>
            <a:tailEnd/>
          </a:ln>
        </p:spPr>
        <p:txBody>
          <a:bodyPr/>
          <a:lstStyle/>
          <a:p>
            <a:endParaRPr lang="en-US"/>
          </a:p>
        </p:txBody>
      </p:sp>
      <p:sp>
        <p:nvSpPr>
          <p:cNvPr id="29721" name="Line 39"/>
          <p:cNvSpPr>
            <a:spLocks noChangeAspect="1" noChangeShapeType="1"/>
          </p:cNvSpPr>
          <p:nvPr/>
        </p:nvSpPr>
        <p:spPr bwMode="auto">
          <a:xfrm flipV="1">
            <a:off x="2911475" y="2473325"/>
            <a:ext cx="87313" cy="157163"/>
          </a:xfrm>
          <a:prstGeom prst="line">
            <a:avLst/>
          </a:prstGeom>
          <a:noFill/>
          <a:ln w="19050">
            <a:solidFill>
              <a:srgbClr val="000000"/>
            </a:solidFill>
            <a:round/>
            <a:headEnd/>
            <a:tailEnd/>
          </a:ln>
        </p:spPr>
        <p:txBody>
          <a:bodyPr/>
          <a:lstStyle/>
          <a:p>
            <a:endParaRPr lang="en-US"/>
          </a:p>
        </p:txBody>
      </p:sp>
      <p:sp>
        <p:nvSpPr>
          <p:cNvPr id="29722" name="Line 40"/>
          <p:cNvSpPr>
            <a:spLocks noChangeAspect="1" noChangeShapeType="1"/>
          </p:cNvSpPr>
          <p:nvPr/>
        </p:nvSpPr>
        <p:spPr bwMode="auto">
          <a:xfrm flipH="1" flipV="1">
            <a:off x="2911475" y="2473325"/>
            <a:ext cx="163513" cy="0"/>
          </a:xfrm>
          <a:prstGeom prst="line">
            <a:avLst/>
          </a:prstGeom>
          <a:noFill/>
          <a:ln w="19050">
            <a:solidFill>
              <a:srgbClr val="000000"/>
            </a:solidFill>
            <a:round/>
            <a:headEnd/>
            <a:tailEnd/>
          </a:ln>
        </p:spPr>
        <p:txBody>
          <a:bodyPr/>
          <a:lstStyle/>
          <a:p>
            <a:endParaRPr lang="en-US"/>
          </a:p>
        </p:txBody>
      </p:sp>
      <p:sp>
        <p:nvSpPr>
          <p:cNvPr id="29723" name="Line 41"/>
          <p:cNvSpPr>
            <a:spLocks noChangeAspect="1" noChangeShapeType="1"/>
          </p:cNvSpPr>
          <p:nvPr/>
        </p:nvSpPr>
        <p:spPr bwMode="auto">
          <a:xfrm flipH="1">
            <a:off x="2530475" y="2909888"/>
            <a:ext cx="1235075" cy="0"/>
          </a:xfrm>
          <a:prstGeom prst="line">
            <a:avLst/>
          </a:prstGeom>
          <a:noFill/>
          <a:ln w="9525">
            <a:solidFill>
              <a:srgbClr val="000000"/>
            </a:solidFill>
            <a:round/>
            <a:headEnd/>
            <a:tailEnd/>
          </a:ln>
        </p:spPr>
        <p:txBody>
          <a:bodyPr/>
          <a:lstStyle/>
          <a:p>
            <a:endParaRPr lang="en-US"/>
          </a:p>
        </p:txBody>
      </p:sp>
      <p:sp>
        <p:nvSpPr>
          <p:cNvPr id="29724" name="Line 42"/>
          <p:cNvSpPr>
            <a:spLocks noChangeAspect="1" noChangeShapeType="1"/>
          </p:cNvSpPr>
          <p:nvPr/>
        </p:nvSpPr>
        <p:spPr bwMode="auto">
          <a:xfrm>
            <a:off x="3765550" y="2909888"/>
            <a:ext cx="0" cy="222250"/>
          </a:xfrm>
          <a:prstGeom prst="line">
            <a:avLst/>
          </a:prstGeom>
          <a:noFill/>
          <a:ln w="9525">
            <a:solidFill>
              <a:srgbClr val="000000"/>
            </a:solidFill>
            <a:round/>
            <a:headEnd/>
            <a:tailEnd/>
          </a:ln>
        </p:spPr>
        <p:txBody>
          <a:bodyPr/>
          <a:lstStyle/>
          <a:p>
            <a:endParaRPr lang="en-US"/>
          </a:p>
        </p:txBody>
      </p:sp>
      <p:sp>
        <p:nvSpPr>
          <p:cNvPr id="29725" name="Line 43"/>
          <p:cNvSpPr>
            <a:spLocks noChangeAspect="1" noChangeShapeType="1"/>
          </p:cNvSpPr>
          <p:nvPr/>
        </p:nvSpPr>
        <p:spPr bwMode="auto">
          <a:xfrm>
            <a:off x="3773488" y="3689350"/>
            <a:ext cx="0" cy="315913"/>
          </a:xfrm>
          <a:prstGeom prst="line">
            <a:avLst/>
          </a:prstGeom>
          <a:noFill/>
          <a:ln w="9525">
            <a:solidFill>
              <a:srgbClr val="000000"/>
            </a:solidFill>
            <a:round/>
            <a:headEnd/>
            <a:tailEnd/>
          </a:ln>
        </p:spPr>
        <p:txBody>
          <a:bodyPr/>
          <a:lstStyle/>
          <a:p>
            <a:endParaRPr lang="en-US"/>
          </a:p>
        </p:txBody>
      </p:sp>
      <p:sp>
        <p:nvSpPr>
          <p:cNvPr id="29726" name="Line 44"/>
          <p:cNvSpPr>
            <a:spLocks noChangeAspect="1" noChangeShapeType="1"/>
          </p:cNvSpPr>
          <p:nvPr/>
        </p:nvSpPr>
        <p:spPr bwMode="auto">
          <a:xfrm flipH="1">
            <a:off x="1473200" y="4013200"/>
            <a:ext cx="2282825" cy="0"/>
          </a:xfrm>
          <a:prstGeom prst="line">
            <a:avLst/>
          </a:prstGeom>
          <a:noFill/>
          <a:ln w="9525">
            <a:solidFill>
              <a:srgbClr val="000000"/>
            </a:solidFill>
            <a:round/>
            <a:headEnd/>
            <a:tailEnd/>
          </a:ln>
        </p:spPr>
        <p:txBody>
          <a:bodyPr/>
          <a:lstStyle/>
          <a:p>
            <a:endParaRPr lang="en-US"/>
          </a:p>
        </p:txBody>
      </p:sp>
      <p:sp>
        <p:nvSpPr>
          <p:cNvPr id="29727" name="Line 45"/>
          <p:cNvSpPr>
            <a:spLocks noChangeAspect="1" noChangeShapeType="1"/>
          </p:cNvSpPr>
          <p:nvPr/>
        </p:nvSpPr>
        <p:spPr bwMode="auto">
          <a:xfrm>
            <a:off x="2522538" y="2538413"/>
            <a:ext cx="0" cy="676275"/>
          </a:xfrm>
          <a:prstGeom prst="line">
            <a:avLst/>
          </a:prstGeom>
          <a:noFill/>
          <a:ln w="9525">
            <a:solidFill>
              <a:srgbClr val="000000"/>
            </a:solidFill>
            <a:round/>
            <a:headEnd/>
            <a:tailEnd/>
          </a:ln>
        </p:spPr>
        <p:txBody>
          <a:bodyPr/>
          <a:lstStyle/>
          <a:p>
            <a:endParaRPr lang="en-US"/>
          </a:p>
        </p:txBody>
      </p:sp>
      <p:sp>
        <p:nvSpPr>
          <p:cNvPr id="29728" name="Line 46"/>
          <p:cNvSpPr>
            <a:spLocks noChangeAspect="1" noChangeShapeType="1"/>
          </p:cNvSpPr>
          <p:nvPr/>
        </p:nvSpPr>
        <p:spPr bwMode="auto">
          <a:xfrm>
            <a:off x="2530475" y="3568700"/>
            <a:ext cx="0" cy="444500"/>
          </a:xfrm>
          <a:prstGeom prst="line">
            <a:avLst/>
          </a:prstGeom>
          <a:noFill/>
          <a:ln w="9525">
            <a:solidFill>
              <a:srgbClr val="000000"/>
            </a:solidFill>
            <a:round/>
            <a:headEnd/>
            <a:tailEnd/>
          </a:ln>
        </p:spPr>
        <p:txBody>
          <a:bodyPr/>
          <a:lstStyle/>
          <a:p>
            <a:endParaRPr lang="en-US"/>
          </a:p>
        </p:txBody>
      </p:sp>
      <p:sp>
        <p:nvSpPr>
          <p:cNvPr id="29729" name="Line 47"/>
          <p:cNvSpPr>
            <a:spLocks noChangeAspect="1" noChangeShapeType="1"/>
          </p:cNvSpPr>
          <p:nvPr/>
        </p:nvSpPr>
        <p:spPr bwMode="auto">
          <a:xfrm>
            <a:off x="2522538" y="1768475"/>
            <a:ext cx="0" cy="390525"/>
          </a:xfrm>
          <a:prstGeom prst="line">
            <a:avLst/>
          </a:prstGeom>
          <a:noFill/>
          <a:ln w="9525">
            <a:solidFill>
              <a:srgbClr val="000000"/>
            </a:solidFill>
            <a:round/>
            <a:headEnd/>
            <a:tailEnd/>
          </a:ln>
        </p:spPr>
        <p:txBody>
          <a:bodyPr/>
          <a:lstStyle/>
          <a:p>
            <a:endParaRPr lang="en-US"/>
          </a:p>
        </p:txBody>
      </p:sp>
      <p:sp>
        <p:nvSpPr>
          <p:cNvPr id="29730" name="Line 48"/>
          <p:cNvSpPr>
            <a:spLocks noChangeAspect="1" noChangeShapeType="1"/>
          </p:cNvSpPr>
          <p:nvPr/>
        </p:nvSpPr>
        <p:spPr bwMode="auto">
          <a:xfrm flipH="1">
            <a:off x="1417638" y="1768475"/>
            <a:ext cx="1585912" cy="0"/>
          </a:xfrm>
          <a:prstGeom prst="line">
            <a:avLst/>
          </a:prstGeom>
          <a:noFill/>
          <a:ln w="9525">
            <a:solidFill>
              <a:srgbClr val="000000"/>
            </a:solidFill>
            <a:round/>
            <a:headEnd/>
            <a:tailEnd/>
          </a:ln>
        </p:spPr>
        <p:txBody>
          <a:bodyPr/>
          <a:lstStyle/>
          <a:p>
            <a:endParaRPr lang="en-US"/>
          </a:p>
        </p:txBody>
      </p:sp>
      <p:sp>
        <p:nvSpPr>
          <p:cNvPr id="29731" name="Oval 49"/>
          <p:cNvSpPr>
            <a:spLocks noChangeAspect="1" noChangeArrowheads="1"/>
          </p:cNvSpPr>
          <p:nvPr/>
        </p:nvSpPr>
        <p:spPr bwMode="auto">
          <a:xfrm>
            <a:off x="1371600" y="1739900"/>
            <a:ext cx="34925" cy="34925"/>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29732" name="Oval 50"/>
          <p:cNvSpPr>
            <a:spLocks noChangeAspect="1" noChangeArrowheads="1"/>
          </p:cNvSpPr>
          <p:nvPr/>
        </p:nvSpPr>
        <p:spPr bwMode="auto">
          <a:xfrm>
            <a:off x="1455738" y="3986213"/>
            <a:ext cx="34925" cy="34925"/>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29733" name="Line 51"/>
          <p:cNvSpPr>
            <a:spLocks noChangeAspect="1" noChangeShapeType="1"/>
          </p:cNvSpPr>
          <p:nvPr/>
        </p:nvSpPr>
        <p:spPr bwMode="auto">
          <a:xfrm>
            <a:off x="1714500" y="2770188"/>
            <a:ext cx="288925" cy="0"/>
          </a:xfrm>
          <a:prstGeom prst="line">
            <a:avLst/>
          </a:prstGeom>
          <a:noFill/>
          <a:ln w="9525">
            <a:solidFill>
              <a:srgbClr val="000000"/>
            </a:solidFill>
            <a:round/>
            <a:headEnd/>
            <a:tailEnd/>
          </a:ln>
        </p:spPr>
        <p:txBody>
          <a:bodyPr/>
          <a:lstStyle/>
          <a:p>
            <a:endParaRPr lang="en-US"/>
          </a:p>
        </p:txBody>
      </p:sp>
      <p:sp>
        <p:nvSpPr>
          <p:cNvPr id="29734" name="Line 52"/>
          <p:cNvSpPr>
            <a:spLocks noChangeAspect="1" noChangeShapeType="1"/>
          </p:cNvSpPr>
          <p:nvPr/>
        </p:nvSpPr>
        <p:spPr bwMode="auto">
          <a:xfrm>
            <a:off x="1714500" y="2835275"/>
            <a:ext cx="288925" cy="0"/>
          </a:xfrm>
          <a:prstGeom prst="line">
            <a:avLst/>
          </a:prstGeom>
          <a:noFill/>
          <a:ln w="9525">
            <a:solidFill>
              <a:srgbClr val="000000"/>
            </a:solidFill>
            <a:round/>
            <a:headEnd/>
            <a:tailEnd/>
          </a:ln>
        </p:spPr>
        <p:txBody>
          <a:bodyPr/>
          <a:lstStyle/>
          <a:p>
            <a:endParaRPr lang="en-US"/>
          </a:p>
        </p:txBody>
      </p:sp>
      <p:sp>
        <p:nvSpPr>
          <p:cNvPr id="29735" name="Line 53"/>
          <p:cNvSpPr>
            <a:spLocks noChangeAspect="1" noChangeShapeType="1"/>
          </p:cNvSpPr>
          <p:nvPr/>
        </p:nvSpPr>
        <p:spPr bwMode="auto">
          <a:xfrm>
            <a:off x="1852613" y="1768475"/>
            <a:ext cx="0" cy="992188"/>
          </a:xfrm>
          <a:prstGeom prst="line">
            <a:avLst/>
          </a:prstGeom>
          <a:noFill/>
          <a:ln w="9525">
            <a:solidFill>
              <a:srgbClr val="000000"/>
            </a:solidFill>
            <a:round/>
            <a:headEnd/>
            <a:tailEnd/>
          </a:ln>
        </p:spPr>
        <p:txBody>
          <a:bodyPr/>
          <a:lstStyle/>
          <a:p>
            <a:endParaRPr lang="en-US"/>
          </a:p>
        </p:txBody>
      </p:sp>
      <p:sp>
        <p:nvSpPr>
          <p:cNvPr id="29736" name="Line 54"/>
          <p:cNvSpPr>
            <a:spLocks noChangeAspect="1" noChangeShapeType="1"/>
          </p:cNvSpPr>
          <p:nvPr/>
        </p:nvSpPr>
        <p:spPr bwMode="auto">
          <a:xfrm>
            <a:off x="1852613" y="2843213"/>
            <a:ext cx="0" cy="1169987"/>
          </a:xfrm>
          <a:prstGeom prst="line">
            <a:avLst/>
          </a:prstGeom>
          <a:noFill/>
          <a:ln w="9525">
            <a:solidFill>
              <a:srgbClr val="000000"/>
            </a:solidFill>
            <a:round/>
            <a:headEnd/>
            <a:tailEnd/>
          </a:ln>
        </p:spPr>
        <p:txBody>
          <a:bodyPr/>
          <a:lstStyle/>
          <a:p>
            <a:endParaRPr lang="en-US"/>
          </a:p>
        </p:txBody>
      </p:sp>
      <p:sp>
        <p:nvSpPr>
          <p:cNvPr id="29737" name="Oval 55"/>
          <p:cNvSpPr>
            <a:spLocks noChangeAspect="1" noChangeArrowheads="1"/>
          </p:cNvSpPr>
          <p:nvPr/>
        </p:nvSpPr>
        <p:spPr bwMode="auto">
          <a:xfrm>
            <a:off x="2484438" y="2871788"/>
            <a:ext cx="55562" cy="55562"/>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29738" name="Oval 56"/>
          <p:cNvSpPr>
            <a:spLocks noChangeAspect="1" noChangeArrowheads="1"/>
          </p:cNvSpPr>
          <p:nvPr/>
        </p:nvSpPr>
        <p:spPr bwMode="auto">
          <a:xfrm>
            <a:off x="2967038" y="2881313"/>
            <a:ext cx="57150" cy="55562"/>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5" name="Group 57"/>
          <p:cNvGrpSpPr>
            <a:grpSpLocks noChangeAspect="1"/>
          </p:cNvGrpSpPr>
          <p:nvPr/>
        </p:nvGrpSpPr>
        <p:grpSpPr bwMode="auto">
          <a:xfrm>
            <a:off x="2438400" y="3484563"/>
            <a:ext cx="61913" cy="61912"/>
            <a:chOff x="7476" y="4886"/>
            <a:chExt cx="56" cy="56"/>
          </a:xfrm>
        </p:grpSpPr>
        <p:sp>
          <p:nvSpPr>
            <p:cNvPr id="29765" name="Line 58"/>
            <p:cNvSpPr>
              <a:spLocks noChangeAspect="1" noChangeShapeType="1"/>
            </p:cNvSpPr>
            <p:nvPr/>
          </p:nvSpPr>
          <p:spPr bwMode="auto">
            <a:xfrm>
              <a:off x="7518" y="4886"/>
              <a:ext cx="14" cy="56"/>
            </a:xfrm>
            <a:prstGeom prst="line">
              <a:avLst/>
            </a:prstGeom>
            <a:noFill/>
            <a:ln w="19050">
              <a:solidFill>
                <a:srgbClr val="000000"/>
              </a:solidFill>
              <a:round/>
              <a:headEnd/>
              <a:tailEnd/>
            </a:ln>
          </p:spPr>
          <p:txBody>
            <a:bodyPr/>
            <a:lstStyle/>
            <a:p>
              <a:endParaRPr lang="en-US"/>
            </a:p>
          </p:txBody>
        </p:sp>
        <p:sp>
          <p:nvSpPr>
            <p:cNvPr id="29766" name="Line 59"/>
            <p:cNvSpPr>
              <a:spLocks noChangeAspect="1" noChangeShapeType="1"/>
            </p:cNvSpPr>
            <p:nvPr/>
          </p:nvSpPr>
          <p:spPr bwMode="auto">
            <a:xfrm flipH="1" flipV="1">
              <a:off x="7476" y="4928"/>
              <a:ext cx="56" cy="14"/>
            </a:xfrm>
            <a:prstGeom prst="line">
              <a:avLst/>
            </a:prstGeom>
            <a:noFill/>
            <a:ln w="19050">
              <a:solidFill>
                <a:srgbClr val="000000"/>
              </a:solidFill>
              <a:round/>
              <a:headEnd/>
              <a:tailEnd/>
            </a:ln>
          </p:spPr>
          <p:txBody>
            <a:bodyPr/>
            <a:lstStyle/>
            <a:p>
              <a:endParaRPr lang="en-US"/>
            </a:p>
          </p:txBody>
        </p:sp>
      </p:grpSp>
      <p:grpSp>
        <p:nvGrpSpPr>
          <p:cNvPr id="6" name="Group 60"/>
          <p:cNvGrpSpPr>
            <a:grpSpLocks noChangeAspect="1"/>
          </p:cNvGrpSpPr>
          <p:nvPr/>
        </p:nvGrpSpPr>
        <p:grpSpPr bwMode="auto">
          <a:xfrm>
            <a:off x="2422525" y="2432050"/>
            <a:ext cx="63500" cy="63500"/>
            <a:chOff x="7476" y="4886"/>
            <a:chExt cx="56" cy="56"/>
          </a:xfrm>
        </p:grpSpPr>
        <p:sp>
          <p:nvSpPr>
            <p:cNvPr id="29763" name="Line 61"/>
            <p:cNvSpPr>
              <a:spLocks noChangeAspect="1" noChangeShapeType="1"/>
            </p:cNvSpPr>
            <p:nvPr/>
          </p:nvSpPr>
          <p:spPr bwMode="auto">
            <a:xfrm>
              <a:off x="7518" y="4886"/>
              <a:ext cx="14" cy="56"/>
            </a:xfrm>
            <a:prstGeom prst="line">
              <a:avLst/>
            </a:prstGeom>
            <a:noFill/>
            <a:ln w="19050">
              <a:solidFill>
                <a:schemeClr val="tx1"/>
              </a:solidFill>
              <a:round/>
              <a:headEnd/>
              <a:tailEnd/>
            </a:ln>
          </p:spPr>
          <p:txBody>
            <a:bodyPr/>
            <a:lstStyle/>
            <a:p>
              <a:endParaRPr lang="en-US"/>
            </a:p>
          </p:txBody>
        </p:sp>
        <p:sp>
          <p:nvSpPr>
            <p:cNvPr id="29764" name="Line 62"/>
            <p:cNvSpPr>
              <a:spLocks noChangeAspect="1" noChangeShapeType="1"/>
            </p:cNvSpPr>
            <p:nvPr/>
          </p:nvSpPr>
          <p:spPr bwMode="auto">
            <a:xfrm flipH="1" flipV="1">
              <a:off x="7476" y="4928"/>
              <a:ext cx="56" cy="14"/>
            </a:xfrm>
            <a:prstGeom prst="line">
              <a:avLst/>
            </a:prstGeom>
            <a:noFill/>
            <a:ln w="19050">
              <a:solidFill>
                <a:schemeClr val="tx1"/>
              </a:solidFill>
              <a:round/>
              <a:headEnd/>
              <a:tailEnd/>
            </a:ln>
          </p:spPr>
          <p:txBody>
            <a:bodyPr/>
            <a:lstStyle/>
            <a:p>
              <a:endParaRPr lang="en-US"/>
            </a:p>
          </p:txBody>
        </p:sp>
      </p:grpSp>
      <p:sp>
        <p:nvSpPr>
          <p:cNvPr id="29741" name="Text Box 63"/>
          <p:cNvSpPr txBox="1">
            <a:spLocks noChangeArrowheads="1"/>
          </p:cNvSpPr>
          <p:nvPr/>
        </p:nvSpPr>
        <p:spPr bwMode="auto">
          <a:xfrm>
            <a:off x="3221038" y="3035300"/>
            <a:ext cx="436562" cy="800100"/>
          </a:xfrm>
          <a:prstGeom prst="rect">
            <a:avLst/>
          </a:prstGeom>
          <a:noFill/>
          <a:ln w="9525">
            <a:noFill/>
            <a:miter lim="800000"/>
            <a:headEnd/>
            <a:tailEnd/>
          </a:ln>
        </p:spPr>
        <p:txBody>
          <a:bodyPr/>
          <a:lstStyle/>
          <a:p>
            <a:pPr defTabSz="457200"/>
            <a:r>
              <a:rPr lang="en-US" sz="1200">
                <a:latin typeface="Courier New" pitchFamily="49" charset="0"/>
                <a:ea typeface="ＭＳ Ｐゴシック" pitchFamily="-107" charset="-128"/>
              </a:rPr>
              <a:t>+</a:t>
            </a:r>
          </a:p>
          <a:p>
            <a:pPr defTabSz="457200"/>
            <a:endParaRPr lang="en-US" sz="1200">
              <a:latin typeface="Courier New" pitchFamily="49" charset="0"/>
              <a:ea typeface="ＭＳ Ｐゴシック" pitchFamily="-107" charset="-128"/>
            </a:endParaRPr>
          </a:p>
          <a:p>
            <a:pPr defTabSz="457200"/>
            <a:r>
              <a:rPr lang="en-US" sz="1200">
                <a:latin typeface="Courier New" pitchFamily="49" charset="0"/>
                <a:ea typeface="ＭＳ Ｐゴシック" pitchFamily="-107" charset="-128"/>
              </a:rPr>
              <a:t>V</a:t>
            </a:r>
            <a:r>
              <a:rPr lang="en-US" sz="1200" baseline="-25000">
                <a:latin typeface="Courier New" pitchFamily="49" charset="0"/>
                <a:ea typeface="ＭＳ Ｐゴシック" pitchFamily="-107" charset="-128"/>
              </a:rPr>
              <a:t>a</a:t>
            </a:r>
            <a:endParaRPr lang="en-US" sz="1200">
              <a:latin typeface="Courier New" pitchFamily="49" charset="0"/>
              <a:ea typeface="ＭＳ Ｐゴシック" pitchFamily="-107" charset="-128"/>
            </a:endParaRPr>
          </a:p>
          <a:p>
            <a:pPr defTabSz="457200"/>
            <a:endParaRPr lang="en-US" sz="1200">
              <a:latin typeface="Courier New" pitchFamily="49" charset="0"/>
              <a:ea typeface="ＭＳ Ｐゴシック" pitchFamily="-107" charset="-128"/>
            </a:endParaRPr>
          </a:p>
          <a:p>
            <a:pPr defTabSz="457200"/>
            <a:r>
              <a:rPr lang="en-US" sz="1200">
                <a:latin typeface="Courier New" pitchFamily="49" charset="0"/>
                <a:ea typeface="ＭＳ Ｐゴシック" pitchFamily="-107" charset="-128"/>
              </a:rPr>
              <a:t>-</a:t>
            </a:r>
            <a:endParaRPr lang="en-US" b="1">
              <a:ea typeface="ＭＳ Ｐゴシック" pitchFamily="-107" charset="-128"/>
            </a:endParaRPr>
          </a:p>
        </p:txBody>
      </p:sp>
      <p:sp>
        <p:nvSpPr>
          <p:cNvPr id="29742" name="Text Box 64"/>
          <p:cNvSpPr txBox="1">
            <a:spLocks noChangeArrowheads="1"/>
          </p:cNvSpPr>
          <p:nvPr/>
        </p:nvSpPr>
        <p:spPr bwMode="auto">
          <a:xfrm>
            <a:off x="2971800" y="31877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D2</a:t>
            </a:r>
            <a:endParaRPr lang="en-US" b="1">
              <a:ea typeface="ＭＳ Ｐゴシック" pitchFamily="-107" charset="-128"/>
            </a:endParaRPr>
          </a:p>
        </p:txBody>
      </p:sp>
      <p:sp>
        <p:nvSpPr>
          <p:cNvPr id="29743" name="Text Box 65"/>
          <p:cNvSpPr txBox="1">
            <a:spLocks noChangeArrowheads="1"/>
          </p:cNvSpPr>
          <p:nvPr/>
        </p:nvSpPr>
        <p:spPr bwMode="auto">
          <a:xfrm>
            <a:off x="3505200" y="25019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i</a:t>
            </a:r>
            <a:r>
              <a:rPr lang="en-US" sz="1200" baseline="-25000">
                <a:ea typeface="ＭＳ Ｐゴシック" pitchFamily="-107" charset="-128"/>
              </a:rPr>
              <a:t>a</a:t>
            </a:r>
            <a:endParaRPr lang="en-US" b="1">
              <a:ea typeface="ＭＳ Ｐゴシック" pitchFamily="-107" charset="-128"/>
            </a:endParaRPr>
          </a:p>
        </p:txBody>
      </p:sp>
      <p:sp>
        <p:nvSpPr>
          <p:cNvPr id="29744" name="Text Box 66"/>
          <p:cNvSpPr txBox="1">
            <a:spLocks noChangeArrowheads="1"/>
          </p:cNvSpPr>
          <p:nvPr/>
        </p:nvSpPr>
        <p:spPr bwMode="auto">
          <a:xfrm>
            <a:off x="990600" y="2273300"/>
            <a:ext cx="430213" cy="1295400"/>
          </a:xfrm>
          <a:prstGeom prst="rect">
            <a:avLst/>
          </a:prstGeom>
          <a:noFill/>
          <a:ln w="9525">
            <a:noFill/>
            <a:miter lim="800000"/>
            <a:headEnd/>
            <a:tailEnd/>
          </a:ln>
        </p:spPr>
        <p:txBody>
          <a:bodyPr/>
          <a:lstStyle/>
          <a:p>
            <a:pPr defTabSz="457200"/>
            <a:r>
              <a:rPr lang="en-US" sz="1200">
                <a:ea typeface="ＭＳ Ｐゴシック" pitchFamily="-107" charset="-128"/>
              </a:rPr>
              <a:t>+</a:t>
            </a:r>
          </a:p>
          <a:p>
            <a:pPr defTabSz="457200"/>
            <a:endParaRPr lang="en-US" sz="1200">
              <a:ea typeface="ＭＳ Ｐゴシック" pitchFamily="-107" charset="-128"/>
            </a:endParaRPr>
          </a:p>
          <a:p>
            <a:pPr defTabSz="457200"/>
            <a:r>
              <a:rPr lang="en-US" sz="1200">
                <a:ea typeface="ＭＳ Ｐゴシック" pitchFamily="-107" charset="-128"/>
              </a:rPr>
              <a:t>V</a:t>
            </a:r>
            <a:r>
              <a:rPr lang="en-US" sz="1200" baseline="-25000">
                <a:ea typeface="ＭＳ Ｐゴシック" pitchFamily="-107" charset="-128"/>
              </a:rPr>
              <a:t>dc</a:t>
            </a:r>
            <a:endParaRPr lang="en-US" sz="1200">
              <a:ea typeface="ＭＳ Ｐゴシック" pitchFamily="-107" charset="-128"/>
            </a:endParaRPr>
          </a:p>
          <a:p>
            <a:pPr defTabSz="457200"/>
            <a:endParaRPr lang="en-US" sz="1200">
              <a:ea typeface="ＭＳ Ｐゴシック" pitchFamily="-107" charset="-128"/>
            </a:endParaRPr>
          </a:p>
          <a:p>
            <a:pPr defTabSz="457200"/>
            <a:endParaRPr lang="en-US" sz="1200">
              <a:ea typeface="ＭＳ Ｐゴシック" pitchFamily="-107" charset="-128"/>
            </a:endParaRPr>
          </a:p>
          <a:p>
            <a:pPr defTabSz="457200"/>
            <a:r>
              <a:rPr lang="en-US" sz="1200">
                <a:ea typeface="ＭＳ Ｐゴシック" pitchFamily="-107" charset="-128"/>
                <a:sym typeface="Symbol" pitchFamily="18" charset="2"/>
              </a:rPr>
              <a:t></a:t>
            </a:r>
            <a:endParaRPr lang="en-US" b="1">
              <a:ea typeface="ＭＳ Ｐゴシック" pitchFamily="-107" charset="-128"/>
              <a:sym typeface="Symbol" pitchFamily="18" charset="2"/>
            </a:endParaRPr>
          </a:p>
        </p:txBody>
      </p:sp>
      <p:sp>
        <p:nvSpPr>
          <p:cNvPr id="29745" name="Rectangle 67"/>
          <p:cNvSpPr>
            <a:spLocks noChangeArrowheads="1"/>
          </p:cNvSpPr>
          <p:nvPr/>
        </p:nvSpPr>
        <p:spPr bwMode="auto">
          <a:xfrm>
            <a:off x="5303838" y="2463800"/>
            <a:ext cx="779462" cy="495300"/>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66633" name="Line 73"/>
          <p:cNvSpPr>
            <a:spLocks noChangeAspect="1" noChangeShapeType="1"/>
          </p:cNvSpPr>
          <p:nvPr/>
        </p:nvSpPr>
        <p:spPr bwMode="auto">
          <a:xfrm>
            <a:off x="2981325" y="2905125"/>
            <a:ext cx="771525" cy="0"/>
          </a:xfrm>
          <a:prstGeom prst="line">
            <a:avLst/>
          </a:prstGeom>
          <a:noFill/>
          <a:ln w="28575">
            <a:solidFill>
              <a:srgbClr val="FF3300"/>
            </a:solidFill>
            <a:round/>
            <a:headEnd/>
            <a:tailEnd/>
          </a:ln>
        </p:spPr>
        <p:txBody>
          <a:bodyPr/>
          <a:lstStyle/>
          <a:p>
            <a:endParaRPr lang="en-US"/>
          </a:p>
        </p:txBody>
      </p:sp>
      <p:sp>
        <p:nvSpPr>
          <p:cNvPr id="66634" name="Line 74"/>
          <p:cNvSpPr>
            <a:spLocks noChangeAspect="1" noChangeShapeType="1"/>
          </p:cNvSpPr>
          <p:nvPr/>
        </p:nvSpPr>
        <p:spPr bwMode="auto">
          <a:xfrm>
            <a:off x="3767138" y="2919413"/>
            <a:ext cx="0" cy="214312"/>
          </a:xfrm>
          <a:prstGeom prst="line">
            <a:avLst/>
          </a:prstGeom>
          <a:noFill/>
          <a:ln w="28575">
            <a:solidFill>
              <a:srgbClr val="FF3300"/>
            </a:solidFill>
            <a:round/>
            <a:headEnd/>
            <a:tailEnd/>
          </a:ln>
        </p:spPr>
        <p:txBody>
          <a:bodyPr/>
          <a:lstStyle/>
          <a:p>
            <a:endParaRPr lang="en-US"/>
          </a:p>
        </p:txBody>
      </p:sp>
      <p:sp>
        <p:nvSpPr>
          <p:cNvPr id="66635" name="Line 75"/>
          <p:cNvSpPr>
            <a:spLocks noChangeAspect="1" noChangeShapeType="1"/>
          </p:cNvSpPr>
          <p:nvPr/>
        </p:nvSpPr>
        <p:spPr bwMode="auto">
          <a:xfrm>
            <a:off x="3776663" y="3690938"/>
            <a:ext cx="0" cy="314325"/>
          </a:xfrm>
          <a:prstGeom prst="line">
            <a:avLst/>
          </a:prstGeom>
          <a:noFill/>
          <a:ln w="28575">
            <a:solidFill>
              <a:srgbClr val="FF3300"/>
            </a:solidFill>
            <a:round/>
            <a:headEnd/>
            <a:tailEnd/>
          </a:ln>
        </p:spPr>
        <p:txBody>
          <a:bodyPr/>
          <a:lstStyle/>
          <a:p>
            <a:endParaRPr lang="en-US"/>
          </a:p>
        </p:txBody>
      </p:sp>
      <p:sp>
        <p:nvSpPr>
          <p:cNvPr id="66636" name="Line 76"/>
          <p:cNvSpPr>
            <a:spLocks noChangeAspect="1" noChangeShapeType="1"/>
          </p:cNvSpPr>
          <p:nvPr/>
        </p:nvSpPr>
        <p:spPr bwMode="auto">
          <a:xfrm>
            <a:off x="1490663" y="4014788"/>
            <a:ext cx="2295525" cy="0"/>
          </a:xfrm>
          <a:prstGeom prst="line">
            <a:avLst/>
          </a:prstGeom>
          <a:noFill/>
          <a:ln w="28575">
            <a:solidFill>
              <a:srgbClr val="FF3300"/>
            </a:solidFill>
            <a:round/>
            <a:headEnd/>
            <a:tailEnd/>
          </a:ln>
        </p:spPr>
        <p:txBody>
          <a:bodyPr/>
          <a:lstStyle/>
          <a:p>
            <a:endParaRPr lang="en-US"/>
          </a:p>
        </p:txBody>
      </p:sp>
      <p:sp>
        <p:nvSpPr>
          <p:cNvPr id="66639" name="Text Box 79"/>
          <p:cNvSpPr txBox="1">
            <a:spLocks noChangeArrowheads="1"/>
          </p:cNvSpPr>
          <p:nvPr/>
        </p:nvSpPr>
        <p:spPr bwMode="auto">
          <a:xfrm>
            <a:off x="3536950" y="4402138"/>
            <a:ext cx="2155825" cy="336550"/>
          </a:xfrm>
          <a:prstGeom prst="rect">
            <a:avLst/>
          </a:prstGeom>
          <a:solidFill>
            <a:schemeClr val="bg2"/>
          </a:solidFill>
          <a:ln w="19050">
            <a:solidFill>
              <a:schemeClr val="accent1">
                <a:shade val="95000"/>
                <a:satMod val="105000"/>
              </a:schemeClr>
            </a:solidFill>
            <a:miter lim="800000"/>
            <a:headEnd/>
            <a:tailEnd/>
          </a:ln>
          <a:effectLst>
            <a:outerShdw blurRad="50800" dist="38100" dir="2700000" algn="tl" rotWithShape="0">
              <a:prstClr val="black">
                <a:alpha val="40000"/>
              </a:prstClr>
            </a:outerShdw>
          </a:effectLst>
        </p:spPr>
        <p:txBody>
          <a:bodyPr wrap="none">
            <a:spAutoFit/>
          </a:bodyPr>
          <a:lstStyle/>
          <a:p>
            <a:pPr defTabSz="457200"/>
            <a:r>
              <a:rPr lang="en-US" sz="1600" dirty="0">
                <a:ea typeface="ＭＳ Ｐゴシック" pitchFamily="-107" charset="-128"/>
              </a:rPr>
              <a:t>D1 </a:t>
            </a:r>
            <a:r>
              <a:rPr lang="sr-Latn-CS" sz="1600" dirty="0"/>
              <a:t>vodi</a:t>
            </a:r>
            <a:r>
              <a:rPr lang="en-US" sz="1600" dirty="0">
                <a:ea typeface="ＭＳ Ｐゴシック" pitchFamily="-107" charset="-128"/>
              </a:rPr>
              <a:t> </a:t>
            </a:r>
            <a:r>
              <a:rPr lang="en-US" sz="1600" dirty="0">
                <a:latin typeface="Tahoma" pitchFamily="34" charset="0"/>
                <a:ea typeface="ＭＳ Ｐゴシック" pitchFamily="-107" charset="-128"/>
                <a:cs typeface="Tahoma" pitchFamily="34" charset="0"/>
              </a:rPr>
              <a:t> </a:t>
            </a:r>
            <a:r>
              <a:rPr lang="en-US" sz="1600" dirty="0">
                <a:latin typeface="Tahoma" pitchFamily="34" charset="0"/>
                <a:ea typeface="ＭＳ Ｐゴシック" pitchFamily="-107" charset="-128"/>
                <a:cs typeface="Tahoma" pitchFamily="34" charset="0"/>
                <a:sym typeface="Symbol" pitchFamily="18" charset="2"/>
              </a:rPr>
              <a:t>   </a:t>
            </a:r>
            <a:r>
              <a:rPr lang="en-US" sz="1600" b="1" dirty="0" err="1">
                <a:ea typeface="ＭＳ Ｐゴシック" pitchFamily="-107" charset="-128"/>
              </a:rPr>
              <a:t>v</a:t>
            </a:r>
            <a:r>
              <a:rPr lang="en-US" sz="1600" b="1" baseline="-25000" dirty="0" err="1">
                <a:ea typeface="ＭＳ Ｐゴシック" pitchFamily="-107" charset="-128"/>
              </a:rPr>
              <a:t>a</a:t>
            </a:r>
            <a:r>
              <a:rPr lang="en-US" sz="1600" b="1" dirty="0">
                <a:ea typeface="ＭＳ Ｐゴシック" pitchFamily="-107" charset="-128"/>
              </a:rPr>
              <a:t> = </a:t>
            </a:r>
            <a:r>
              <a:rPr lang="en-US" sz="1600" b="1" dirty="0" err="1">
                <a:ea typeface="ＭＳ Ｐゴシック" pitchFamily="-107" charset="-128"/>
              </a:rPr>
              <a:t>V</a:t>
            </a:r>
            <a:r>
              <a:rPr lang="en-US" sz="1600" b="1" baseline="-25000" dirty="0" err="1">
                <a:ea typeface="ＭＳ Ｐゴシック" pitchFamily="-107" charset="-128"/>
              </a:rPr>
              <a:t>dc</a:t>
            </a:r>
            <a:endParaRPr lang="en-US" sz="1600" b="1" baseline="-25000" dirty="0">
              <a:ea typeface="ＭＳ Ｐゴシック" pitchFamily="-107" charset="-128"/>
            </a:endParaRPr>
          </a:p>
        </p:txBody>
      </p:sp>
      <p:sp>
        <p:nvSpPr>
          <p:cNvPr id="29751" name="Line 105"/>
          <p:cNvSpPr>
            <a:spLocks noChangeShapeType="1"/>
          </p:cNvSpPr>
          <p:nvPr/>
        </p:nvSpPr>
        <p:spPr bwMode="auto">
          <a:xfrm>
            <a:off x="3438525" y="2833688"/>
            <a:ext cx="322263" cy="0"/>
          </a:xfrm>
          <a:prstGeom prst="line">
            <a:avLst/>
          </a:prstGeom>
          <a:noFill/>
          <a:ln w="9525">
            <a:solidFill>
              <a:schemeClr val="tx1"/>
            </a:solidFill>
            <a:round/>
            <a:headEnd type="triangle" w="med" len="med"/>
            <a:tailEnd/>
          </a:ln>
        </p:spPr>
        <p:txBody>
          <a:bodyPr/>
          <a:lstStyle/>
          <a:p>
            <a:endParaRPr lang="en-US"/>
          </a:p>
        </p:txBody>
      </p:sp>
      <p:grpSp>
        <p:nvGrpSpPr>
          <p:cNvPr id="7" name="Group 110"/>
          <p:cNvGrpSpPr>
            <a:grpSpLocks noChangeAspect="1"/>
          </p:cNvGrpSpPr>
          <p:nvPr/>
        </p:nvGrpSpPr>
        <p:grpSpPr bwMode="auto">
          <a:xfrm flipH="1" flipV="1">
            <a:off x="2911474" y="2472531"/>
            <a:ext cx="168275" cy="158750"/>
            <a:chOff x="4438" y="4858"/>
            <a:chExt cx="406" cy="378"/>
          </a:xfrm>
        </p:grpSpPr>
        <p:sp>
          <p:nvSpPr>
            <p:cNvPr id="29759" name="Line 111"/>
            <p:cNvSpPr>
              <a:spLocks noChangeAspect="1" noChangeShapeType="1"/>
            </p:cNvSpPr>
            <p:nvPr/>
          </p:nvSpPr>
          <p:spPr bwMode="auto">
            <a:xfrm>
              <a:off x="4452" y="4858"/>
              <a:ext cx="378" cy="0"/>
            </a:xfrm>
            <a:prstGeom prst="line">
              <a:avLst/>
            </a:prstGeom>
            <a:noFill/>
            <a:ln w="22225">
              <a:solidFill>
                <a:srgbClr val="FF0000"/>
              </a:solidFill>
              <a:round/>
              <a:headEnd/>
              <a:tailEnd/>
            </a:ln>
          </p:spPr>
          <p:txBody>
            <a:bodyPr/>
            <a:lstStyle/>
            <a:p>
              <a:endParaRPr lang="en-US"/>
            </a:p>
          </p:txBody>
        </p:sp>
        <p:sp>
          <p:nvSpPr>
            <p:cNvPr id="29760" name="Line 112"/>
            <p:cNvSpPr>
              <a:spLocks noChangeAspect="1" noChangeShapeType="1"/>
            </p:cNvSpPr>
            <p:nvPr/>
          </p:nvSpPr>
          <p:spPr bwMode="auto">
            <a:xfrm>
              <a:off x="4438" y="4858"/>
              <a:ext cx="210" cy="378"/>
            </a:xfrm>
            <a:prstGeom prst="line">
              <a:avLst/>
            </a:prstGeom>
            <a:noFill/>
            <a:ln w="22225">
              <a:solidFill>
                <a:srgbClr val="FF0000"/>
              </a:solidFill>
              <a:round/>
              <a:headEnd/>
              <a:tailEnd/>
            </a:ln>
          </p:spPr>
          <p:txBody>
            <a:bodyPr/>
            <a:lstStyle/>
            <a:p>
              <a:endParaRPr lang="en-US"/>
            </a:p>
          </p:txBody>
        </p:sp>
        <p:sp>
          <p:nvSpPr>
            <p:cNvPr id="29761" name="Line 113"/>
            <p:cNvSpPr>
              <a:spLocks noChangeAspect="1" noChangeShapeType="1"/>
            </p:cNvSpPr>
            <p:nvPr/>
          </p:nvSpPr>
          <p:spPr bwMode="auto">
            <a:xfrm flipH="1">
              <a:off x="4634" y="4858"/>
              <a:ext cx="210" cy="378"/>
            </a:xfrm>
            <a:prstGeom prst="line">
              <a:avLst/>
            </a:prstGeom>
            <a:noFill/>
            <a:ln w="22225">
              <a:solidFill>
                <a:srgbClr val="FF0000"/>
              </a:solidFill>
              <a:round/>
              <a:headEnd/>
              <a:tailEnd/>
            </a:ln>
          </p:spPr>
          <p:txBody>
            <a:bodyPr/>
            <a:lstStyle/>
            <a:p>
              <a:endParaRPr lang="en-US"/>
            </a:p>
          </p:txBody>
        </p:sp>
        <p:sp>
          <p:nvSpPr>
            <p:cNvPr id="29762" name="Line 114"/>
            <p:cNvSpPr>
              <a:spLocks noChangeAspect="1" noChangeShapeType="1"/>
            </p:cNvSpPr>
            <p:nvPr/>
          </p:nvSpPr>
          <p:spPr bwMode="auto">
            <a:xfrm>
              <a:off x="4452" y="5236"/>
              <a:ext cx="392" cy="0"/>
            </a:xfrm>
            <a:prstGeom prst="line">
              <a:avLst/>
            </a:prstGeom>
            <a:noFill/>
            <a:ln w="22225">
              <a:solidFill>
                <a:srgbClr val="FF0000"/>
              </a:solidFill>
              <a:round/>
              <a:headEnd/>
              <a:tailEnd/>
            </a:ln>
          </p:spPr>
          <p:txBody>
            <a:bodyPr/>
            <a:lstStyle/>
            <a:p>
              <a:endParaRPr lang="en-US"/>
            </a:p>
          </p:txBody>
        </p:sp>
      </p:grpSp>
      <p:sp>
        <p:nvSpPr>
          <p:cNvPr id="66675" name="Line 115"/>
          <p:cNvSpPr>
            <a:spLocks noChangeAspect="1" noChangeShapeType="1"/>
          </p:cNvSpPr>
          <p:nvPr/>
        </p:nvSpPr>
        <p:spPr bwMode="auto">
          <a:xfrm>
            <a:off x="2994025" y="2647950"/>
            <a:ext cx="0" cy="214313"/>
          </a:xfrm>
          <a:prstGeom prst="line">
            <a:avLst/>
          </a:prstGeom>
          <a:noFill/>
          <a:ln w="28575">
            <a:solidFill>
              <a:srgbClr val="FF3300"/>
            </a:solidFill>
            <a:round/>
            <a:headEnd/>
            <a:tailEnd/>
          </a:ln>
        </p:spPr>
        <p:txBody>
          <a:bodyPr/>
          <a:lstStyle/>
          <a:p>
            <a:endParaRPr lang="en-US"/>
          </a:p>
        </p:txBody>
      </p:sp>
      <p:sp>
        <p:nvSpPr>
          <p:cNvPr id="66676" name="Line 116"/>
          <p:cNvSpPr>
            <a:spLocks noChangeAspect="1" noChangeShapeType="1"/>
          </p:cNvSpPr>
          <p:nvPr/>
        </p:nvSpPr>
        <p:spPr bwMode="auto">
          <a:xfrm>
            <a:off x="3003550" y="1762125"/>
            <a:ext cx="0" cy="671513"/>
          </a:xfrm>
          <a:prstGeom prst="line">
            <a:avLst/>
          </a:prstGeom>
          <a:noFill/>
          <a:ln w="28575">
            <a:solidFill>
              <a:srgbClr val="FF3300"/>
            </a:solidFill>
            <a:round/>
            <a:headEnd/>
            <a:tailEnd/>
          </a:ln>
        </p:spPr>
        <p:txBody>
          <a:bodyPr/>
          <a:lstStyle/>
          <a:p>
            <a:endParaRPr lang="en-US"/>
          </a:p>
        </p:txBody>
      </p:sp>
      <p:sp>
        <p:nvSpPr>
          <p:cNvPr id="66677" name="Line 117"/>
          <p:cNvSpPr>
            <a:spLocks noChangeAspect="1" noChangeShapeType="1"/>
          </p:cNvSpPr>
          <p:nvPr/>
        </p:nvSpPr>
        <p:spPr bwMode="auto">
          <a:xfrm>
            <a:off x="1400175" y="1762125"/>
            <a:ext cx="1600200" cy="0"/>
          </a:xfrm>
          <a:prstGeom prst="line">
            <a:avLst/>
          </a:prstGeom>
          <a:noFill/>
          <a:ln w="28575">
            <a:solidFill>
              <a:srgbClr val="FF3300"/>
            </a:solidFill>
            <a:round/>
            <a:headEnd/>
            <a:tailEnd/>
          </a:ln>
        </p:spPr>
        <p:txBody>
          <a:bodyPr/>
          <a:lstStyle/>
          <a:p>
            <a:endParaRPr lang="en-US"/>
          </a:p>
        </p:txBody>
      </p:sp>
      <p:sp>
        <p:nvSpPr>
          <p:cNvPr id="83" name="Rectangle 82"/>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107" charset="-128"/>
              </a:rPr>
              <a:t>AC-DC-DC</a:t>
            </a:r>
          </a:p>
        </p:txBody>
      </p:sp>
      <p:sp>
        <p:nvSpPr>
          <p:cNvPr id="29757" name="TextBox 61"/>
          <p:cNvSpPr txBox="1">
            <a:spLocks noChangeArrowheads="1"/>
          </p:cNvSpPr>
          <p:nvPr/>
        </p:nvSpPr>
        <p:spPr bwMode="auto">
          <a:xfrm>
            <a:off x="2432050" y="1270000"/>
            <a:ext cx="6435725" cy="366713"/>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DC-DC: </a:t>
            </a:r>
            <a:r>
              <a:rPr lang="sr-Latn-CS" sz="1600"/>
              <a:t>Dvokvadrantni konvertor </a:t>
            </a:r>
            <a:r>
              <a:rPr lang="sr-Latn-CS" b="1">
                <a:solidFill>
                  <a:srgbClr val="0066CC"/>
                </a:solidFill>
              </a:rPr>
              <a:t>Rad u drugom kvadrantu (Q2)</a:t>
            </a:r>
            <a:endParaRPr lang="en-US" b="1">
              <a:solidFill>
                <a:srgbClr val="0066CC"/>
              </a:solidFill>
            </a:endParaRPr>
          </a:p>
        </p:txBody>
      </p:sp>
      <p:sp>
        <p:nvSpPr>
          <p:cNvPr id="84" name="TextBox 61"/>
          <p:cNvSpPr txBox="1">
            <a:spLocks noChangeArrowheads="1"/>
          </p:cNvSpPr>
          <p:nvPr/>
        </p:nvSpPr>
        <p:spPr bwMode="auto">
          <a:xfrm>
            <a:off x="923891" y="195261"/>
            <a:ext cx="7524817" cy="461665"/>
          </a:xfrm>
          <a:prstGeom prst="rect">
            <a:avLst/>
          </a:prstGeom>
          <a:noFill/>
          <a:ln w="9525">
            <a:noFill/>
            <a:miter lim="800000"/>
            <a:headEnd/>
            <a:tailEnd/>
          </a:ln>
        </p:spPr>
        <p:txBody>
          <a:bodyPr wrap="none">
            <a:spAutoFit/>
          </a:bodyPr>
          <a:lstStyle/>
          <a:p>
            <a:pPr algn="ctr" defTabSz="457200"/>
            <a:r>
              <a:rPr lang="en-US" sz="2400" b="1" dirty="0" err="1" smtClean="0"/>
              <a:t>Pretvara</a:t>
            </a:r>
            <a:r>
              <a:rPr lang="x-none" sz="2400" b="1" dirty="0" smtClean="0"/>
              <a:t>č</a:t>
            </a:r>
            <a:r>
              <a:rPr lang="en-US" sz="2400" b="1" dirty="0" smtClean="0"/>
              <a:t>i </a:t>
            </a:r>
            <a:r>
              <a:rPr lang="x-none" sz="2400" b="1" dirty="0" smtClean="0"/>
              <a:t>za p</a:t>
            </a:r>
            <a:r>
              <a:rPr lang="sr-Latn-CS" sz="2400" b="1" dirty="0" smtClean="0"/>
              <a:t>ogon </a:t>
            </a:r>
            <a:r>
              <a:rPr lang="sr-Latn-CS" sz="2400" b="1" dirty="0"/>
              <a:t>motora jednosmerne struje</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636"/>
                                        </p:tgtEl>
                                        <p:attrNameLst>
                                          <p:attrName>style.visibility</p:attrName>
                                        </p:attrNameLst>
                                      </p:cBhvr>
                                      <p:to>
                                        <p:strVal val="visible"/>
                                      </p:to>
                                    </p:set>
                                    <p:animEffect transition="in" filter="wipe(left)">
                                      <p:cBhvr>
                                        <p:cTn id="7" dur="500"/>
                                        <p:tgtEl>
                                          <p:spTgt spid="6663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6635"/>
                                        </p:tgtEl>
                                        <p:attrNameLst>
                                          <p:attrName>style.visibility</p:attrName>
                                        </p:attrNameLst>
                                      </p:cBhvr>
                                      <p:to>
                                        <p:strVal val="visible"/>
                                      </p:to>
                                    </p:set>
                                    <p:animEffect transition="in" filter="wipe(down)">
                                      <p:cBhvr>
                                        <p:cTn id="11" dur="500"/>
                                        <p:tgtEl>
                                          <p:spTgt spid="6663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6634"/>
                                        </p:tgtEl>
                                        <p:attrNameLst>
                                          <p:attrName>style.visibility</p:attrName>
                                        </p:attrNameLst>
                                      </p:cBhvr>
                                      <p:to>
                                        <p:strVal val="visible"/>
                                      </p:to>
                                    </p:set>
                                    <p:animEffect transition="in" filter="wipe(down)">
                                      <p:cBhvr>
                                        <p:cTn id="15" dur="500"/>
                                        <p:tgtEl>
                                          <p:spTgt spid="6663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66633"/>
                                        </p:tgtEl>
                                        <p:attrNameLst>
                                          <p:attrName>style.visibility</p:attrName>
                                        </p:attrNameLst>
                                      </p:cBhvr>
                                      <p:to>
                                        <p:strVal val="visible"/>
                                      </p:to>
                                    </p:set>
                                    <p:animEffect transition="in" filter="wipe(right)">
                                      <p:cBhvr>
                                        <p:cTn id="19" dur="1000"/>
                                        <p:tgtEl>
                                          <p:spTgt spid="66633"/>
                                        </p:tgtEl>
                                      </p:cBhvr>
                                    </p:animEffect>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66675"/>
                                        </p:tgtEl>
                                        <p:attrNameLst>
                                          <p:attrName>style.visibility</p:attrName>
                                        </p:attrNameLst>
                                      </p:cBhvr>
                                      <p:to>
                                        <p:strVal val="visible"/>
                                      </p:to>
                                    </p:set>
                                    <p:animEffect transition="in" filter="wipe(down)">
                                      <p:cBhvr>
                                        <p:cTn id="23" dur="500"/>
                                        <p:tgtEl>
                                          <p:spTgt spid="66675"/>
                                        </p:tgtEl>
                                      </p:cBhvr>
                                    </p:animEffect>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66676"/>
                                        </p:tgtEl>
                                        <p:attrNameLst>
                                          <p:attrName>style.visibility</p:attrName>
                                        </p:attrNameLst>
                                      </p:cBhvr>
                                      <p:to>
                                        <p:strVal val="visible"/>
                                      </p:to>
                                    </p:set>
                                    <p:animEffect transition="in" filter="wipe(down)">
                                      <p:cBhvr>
                                        <p:cTn id="31" dur="500"/>
                                        <p:tgtEl>
                                          <p:spTgt spid="66676"/>
                                        </p:tgtEl>
                                      </p:cBhvr>
                                    </p:animEffect>
                                  </p:childTnLst>
                                </p:cTn>
                              </p:par>
                            </p:childTnLst>
                          </p:cTn>
                        </p:par>
                        <p:par>
                          <p:cTn id="32" fill="hold">
                            <p:stCondLst>
                              <p:cond delay="4000"/>
                            </p:stCondLst>
                            <p:childTnLst>
                              <p:par>
                                <p:cTn id="33" presetID="22" presetClass="entr" presetSubtype="2" fill="hold" grpId="0" nodeType="afterEffect">
                                  <p:stCondLst>
                                    <p:cond delay="0"/>
                                  </p:stCondLst>
                                  <p:childTnLst>
                                    <p:set>
                                      <p:cBhvr>
                                        <p:cTn id="34" dur="1" fill="hold">
                                          <p:stCondLst>
                                            <p:cond delay="0"/>
                                          </p:stCondLst>
                                        </p:cTn>
                                        <p:tgtEl>
                                          <p:spTgt spid="66677"/>
                                        </p:tgtEl>
                                        <p:attrNameLst>
                                          <p:attrName>style.visibility</p:attrName>
                                        </p:attrNameLst>
                                      </p:cBhvr>
                                      <p:to>
                                        <p:strVal val="visible"/>
                                      </p:to>
                                    </p:set>
                                    <p:animEffect transition="in" filter="wipe(right)">
                                      <p:cBhvr>
                                        <p:cTn id="35" dur="1000"/>
                                        <p:tgtEl>
                                          <p:spTgt spid="66677"/>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66639"/>
                                        </p:tgtEl>
                                        <p:attrNameLst>
                                          <p:attrName>style.visibility</p:attrName>
                                        </p:attrNameLst>
                                      </p:cBhvr>
                                      <p:to>
                                        <p:strVal val="visible"/>
                                      </p:to>
                                    </p:set>
                                    <p:animEffect transition="in" filter="fade">
                                      <p:cBhvr>
                                        <p:cTn id="39" dur="1000"/>
                                        <p:tgtEl>
                                          <p:spTgt spid="66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33" grpId="0" animBg="1"/>
      <p:bldP spid="66634" grpId="0" animBg="1"/>
      <p:bldP spid="66635" grpId="0" animBg="1"/>
      <p:bldP spid="66636" grpId="0" animBg="1"/>
      <p:bldP spid="66639" grpId="0" animBg="1"/>
      <p:bldP spid="66675" grpId="0" animBg="1"/>
      <p:bldP spid="66676" grpId="0" animBg="1"/>
      <p:bldP spid="6667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rot="5400000" flipH="1" flipV="1">
            <a:off x="5867400" y="3885406"/>
            <a:ext cx="152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3796" name="Rectangle 37"/>
          <p:cNvSpPr>
            <a:spLocks noGrp="1" noChangeArrowheads="1"/>
          </p:cNvSpPr>
          <p:nvPr>
            <p:ph type="title"/>
          </p:nvPr>
        </p:nvSpPr>
        <p:spPr>
          <a:xfrm>
            <a:off x="0" y="-228600"/>
            <a:ext cx="9144000" cy="1143000"/>
          </a:xfrm>
        </p:spPr>
        <p:txBody>
          <a:bodyPr/>
          <a:lstStyle/>
          <a:p>
            <a:r>
              <a:rPr lang="sr-Latn-CS" sz="3600" dirty="0" smtClean="0"/>
              <a:t>Maksimalni napon prirodne sinusne mod.</a:t>
            </a:r>
            <a:endParaRPr lang="en-US" sz="3600" dirty="0" smtClean="0"/>
          </a:p>
        </p:txBody>
      </p:sp>
      <p:sp>
        <p:nvSpPr>
          <p:cNvPr id="33794"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B94EAE8C-8246-49FC-B66E-4CFF0982EB66}" type="slidenum">
              <a:rPr lang="en-US" smtClean="0">
                <a:solidFill>
                  <a:schemeClr val="tx1"/>
                </a:solidFill>
                <a:latin typeface="Times New Roman" pitchFamily="18" charset="0"/>
              </a:rPr>
              <a:pPr/>
              <a:t>70</a:t>
            </a:fld>
            <a:endParaRPr lang="en-US" smtClean="0">
              <a:solidFill>
                <a:schemeClr val="tx1"/>
              </a:solidFill>
              <a:latin typeface="Times New Roman" pitchFamily="18" charset="0"/>
            </a:endParaRPr>
          </a:p>
        </p:txBody>
      </p:sp>
      <p:cxnSp>
        <p:nvCxnSpPr>
          <p:cNvPr id="7" name="Straight Connector 6"/>
          <p:cNvCxnSpPr/>
          <p:nvPr/>
        </p:nvCxnSpPr>
        <p:spPr>
          <a:xfrm>
            <a:off x="4114800" y="3886200"/>
            <a:ext cx="3276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2017633" y="1792368"/>
            <a:ext cx="2670334" cy="1523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058486" y="4419307"/>
            <a:ext cx="2590007" cy="1525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114800" y="3886200"/>
            <a:ext cx="1828800" cy="1588"/>
          </a:xfrm>
          <a:prstGeom prst="straightConnector1">
            <a:avLst/>
          </a:prstGeom>
          <a:ln w="5080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3947743" y="4054632"/>
            <a:ext cx="792688" cy="455824"/>
          </a:xfrm>
          <a:prstGeom prst="straightConnector1">
            <a:avLst/>
          </a:prstGeom>
          <a:ln w="508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3947743" y="3292631"/>
            <a:ext cx="792688" cy="45582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810000" y="3886200"/>
            <a:ext cx="1524000" cy="1588"/>
          </a:xfrm>
          <a:prstGeom prst="line">
            <a:avLst/>
          </a:prstGeom>
          <a:ln w="0">
            <a:prstDash val="lg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410200" y="3962400"/>
            <a:ext cx="1026243"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a:t>
            </a:r>
            <a:r>
              <a:rPr lang="en-US" sz="1400" b="1" i="1" dirty="0" err="1" smtClean="0">
                <a:latin typeface="Times New Roman" pitchFamily="18" charset="0"/>
                <a:cs typeface="Times New Roman" pitchFamily="18" charset="0"/>
              </a:rPr>
              <a:t>u</a:t>
            </a:r>
            <a:r>
              <a:rPr lang="en-US" sz="1400" b="1" i="1" baseline="-25000" dirty="0" err="1" smtClean="0">
                <a:latin typeface="Times New Roman" pitchFamily="18" charset="0"/>
                <a:cs typeface="Times New Roman" pitchFamily="18" charset="0"/>
              </a:rPr>
              <a:t>a</a:t>
            </a:r>
            <a:r>
              <a:rPr lang="en-US" sz="1400" b="1"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 </a:t>
            </a:r>
            <a:r>
              <a:rPr lang="sr-Latn-CS" sz="1400" b="1" i="1" dirty="0" smtClean="0">
                <a:latin typeface="Times New Roman" pitchFamily="18" charset="0"/>
                <a:cs typeface="Times New Roman" pitchFamily="18" charset="0"/>
              </a:rPr>
              <a:t>U</a:t>
            </a:r>
            <a:r>
              <a:rPr lang="sr-Latn-CS" sz="1400" b="1" i="1" baseline="-25000" dirty="0" smtClean="0">
                <a:latin typeface="Times New Roman" pitchFamily="18" charset="0"/>
                <a:cs typeface="Times New Roman" pitchFamily="18" charset="0"/>
              </a:rPr>
              <a:t>dc</a:t>
            </a:r>
            <a:r>
              <a:rPr lang="en-US" sz="800" b="1" i="1" baseline="-25000" dirty="0" smtClean="0">
                <a:latin typeface="Times New Roman" pitchFamily="18" charset="0"/>
                <a:cs typeface="Times New Roman" pitchFamily="18" charset="0"/>
              </a:rPr>
              <a:t> </a:t>
            </a:r>
            <a:r>
              <a:rPr lang="sr-Latn-CS" sz="1400" b="1" dirty="0" smtClean="0">
                <a:latin typeface="Times New Roman" pitchFamily="18" charset="0"/>
                <a:cs typeface="Times New Roman" pitchFamily="18" charset="0"/>
              </a:rPr>
              <a:t>/</a:t>
            </a:r>
            <a:r>
              <a:rPr lang="sr-Latn-CS" sz="1400" dirty="0" smtClean="0">
                <a:latin typeface="Times New Roman" pitchFamily="18" charset="0"/>
                <a:cs typeface="Times New Roman" pitchFamily="18" charset="0"/>
              </a:rPr>
              <a:t>2</a:t>
            </a:r>
            <a:endParaRPr lang="en-US" sz="1400" dirty="0">
              <a:latin typeface="Times New Roman" pitchFamily="18" charset="0"/>
              <a:cs typeface="Times New Roman" pitchFamily="18" charset="0"/>
            </a:endParaRPr>
          </a:p>
        </p:txBody>
      </p:sp>
      <p:sp>
        <p:nvSpPr>
          <p:cNvPr id="25" name="TextBox 24"/>
          <p:cNvSpPr txBox="1"/>
          <p:nvPr/>
        </p:nvSpPr>
        <p:spPr>
          <a:xfrm>
            <a:off x="4419600" y="2819400"/>
            <a:ext cx="1026243" cy="307777"/>
          </a:xfrm>
          <a:prstGeom prst="rect">
            <a:avLst/>
          </a:prstGeom>
          <a:noFill/>
        </p:spPr>
        <p:txBody>
          <a:bodyPr wrap="square" rtlCol="0">
            <a:spAutoFit/>
          </a:bodyPr>
          <a:lstStyle/>
          <a:p>
            <a:r>
              <a:rPr lang="en-US" sz="1400" b="1" dirty="0" smtClean="0">
                <a:solidFill>
                  <a:schemeClr val="tx1"/>
                </a:solidFill>
                <a:latin typeface="Times New Roman" pitchFamily="18" charset="0"/>
                <a:cs typeface="Times New Roman" pitchFamily="18" charset="0"/>
              </a:rPr>
              <a:t>|</a:t>
            </a:r>
            <a:r>
              <a:rPr lang="en-US" sz="1400" b="1" i="1" dirty="0" err="1" smtClean="0">
                <a:solidFill>
                  <a:schemeClr val="tx1"/>
                </a:solidFill>
                <a:latin typeface="Times New Roman" pitchFamily="18" charset="0"/>
                <a:cs typeface="Times New Roman" pitchFamily="18" charset="0"/>
              </a:rPr>
              <a:t>u</a:t>
            </a:r>
            <a:r>
              <a:rPr lang="en-US" sz="1400" b="1" i="1" baseline="-25000" dirty="0" err="1" smtClean="0">
                <a:solidFill>
                  <a:schemeClr val="tx1"/>
                </a:solidFill>
                <a:latin typeface="Times New Roman" pitchFamily="18" charset="0"/>
                <a:cs typeface="Times New Roman" pitchFamily="18" charset="0"/>
              </a:rPr>
              <a:t>c</a:t>
            </a:r>
            <a:r>
              <a:rPr lang="en-US" sz="1400" b="1" dirty="0" smtClean="0">
                <a:solidFill>
                  <a:schemeClr val="tx1"/>
                </a:solidFill>
                <a:latin typeface="Times New Roman" pitchFamily="18" charset="0"/>
                <a:cs typeface="Times New Roman" pitchFamily="18" charset="0"/>
              </a:rPr>
              <a:t>| </a:t>
            </a:r>
            <a:r>
              <a:rPr lang="en-US" sz="1400" dirty="0" smtClean="0">
                <a:solidFill>
                  <a:schemeClr val="tx1"/>
                </a:solidFill>
                <a:latin typeface="Times New Roman" pitchFamily="18" charset="0"/>
                <a:cs typeface="Times New Roman" pitchFamily="18" charset="0"/>
              </a:rPr>
              <a:t>= </a:t>
            </a:r>
            <a:r>
              <a:rPr lang="sr-Latn-CS" sz="1400" b="1" i="1" dirty="0" smtClean="0">
                <a:solidFill>
                  <a:schemeClr val="tx1"/>
                </a:solidFill>
                <a:latin typeface="Times New Roman" pitchFamily="18" charset="0"/>
                <a:cs typeface="Times New Roman" pitchFamily="18" charset="0"/>
              </a:rPr>
              <a:t>U</a:t>
            </a:r>
            <a:r>
              <a:rPr lang="sr-Latn-CS" sz="1400" b="1" i="1" baseline="-25000" dirty="0" smtClean="0">
                <a:solidFill>
                  <a:schemeClr val="tx1"/>
                </a:solidFill>
                <a:latin typeface="Times New Roman" pitchFamily="18" charset="0"/>
                <a:cs typeface="Times New Roman" pitchFamily="18" charset="0"/>
              </a:rPr>
              <a:t>dc</a:t>
            </a:r>
            <a:r>
              <a:rPr lang="en-US" sz="800" b="1" i="1" baseline="-25000" dirty="0" smtClean="0">
                <a:solidFill>
                  <a:schemeClr val="tx1"/>
                </a:solidFill>
                <a:latin typeface="Times New Roman" pitchFamily="18" charset="0"/>
                <a:cs typeface="Times New Roman" pitchFamily="18" charset="0"/>
              </a:rPr>
              <a:t> </a:t>
            </a:r>
            <a:r>
              <a:rPr lang="sr-Latn-CS" sz="1400" b="1" dirty="0" smtClean="0">
                <a:solidFill>
                  <a:schemeClr val="tx1"/>
                </a:solidFill>
                <a:latin typeface="Times New Roman" pitchFamily="18" charset="0"/>
                <a:cs typeface="Times New Roman" pitchFamily="18" charset="0"/>
              </a:rPr>
              <a:t>/</a:t>
            </a:r>
            <a:r>
              <a:rPr lang="en-US" sz="1400" dirty="0" smtClean="0">
                <a:solidFill>
                  <a:schemeClr val="tx1"/>
                </a:solidFill>
                <a:latin typeface="Times New Roman" pitchFamily="18" charset="0"/>
                <a:cs typeface="Times New Roman" pitchFamily="18" charset="0"/>
              </a:rPr>
              <a:t>4</a:t>
            </a:r>
            <a:endParaRPr lang="en-US" sz="1400" dirty="0">
              <a:solidFill>
                <a:schemeClr val="tx1"/>
              </a:solidFill>
              <a:latin typeface="Times New Roman" pitchFamily="18" charset="0"/>
              <a:cs typeface="Times New Roman" pitchFamily="18" charset="0"/>
            </a:endParaRPr>
          </a:p>
        </p:txBody>
      </p:sp>
      <p:sp>
        <p:nvSpPr>
          <p:cNvPr id="26" name="TextBox 25"/>
          <p:cNvSpPr txBox="1"/>
          <p:nvPr/>
        </p:nvSpPr>
        <p:spPr>
          <a:xfrm>
            <a:off x="4419600" y="4648200"/>
            <a:ext cx="1026243" cy="307777"/>
          </a:xfrm>
          <a:prstGeom prst="rect">
            <a:avLst/>
          </a:prstGeom>
          <a:noFill/>
        </p:spPr>
        <p:txBody>
          <a:bodyPr wrap="square" rtlCol="0">
            <a:spAutoFit/>
          </a:bodyPr>
          <a:lstStyle/>
          <a:p>
            <a:r>
              <a:rPr lang="en-US" sz="1400" b="1" dirty="0" smtClean="0">
                <a:solidFill>
                  <a:srgbClr val="7030A0"/>
                </a:solidFill>
                <a:latin typeface="Times New Roman" pitchFamily="18" charset="0"/>
                <a:cs typeface="Times New Roman" pitchFamily="18" charset="0"/>
              </a:rPr>
              <a:t>|</a:t>
            </a:r>
            <a:r>
              <a:rPr lang="en-US" sz="1400" b="1" i="1" dirty="0" err="1" smtClean="0">
                <a:solidFill>
                  <a:srgbClr val="7030A0"/>
                </a:solidFill>
                <a:latin typeface="Times New Roman" pitchFamily="18" charset="0"/>
                <a:cs typeface="Times New Roman" pitchFamily="18" charset="0"/>
              </a:rPr>
              <a:t>u</a:t>
            </a:r>
            <a:r>
              <a:rPr lang="en-US" sz="1400" b="1" i="1" baseline="-25000" dirty="0" err="1" smtClean="0">
                <a:solidFill>
                  <a:srgbClr val="7030A0"/>
                </a:solidFill>
                <a:latin typeface="Times New Roman" pitchFamily="18" charset="0"/>
                <a:cs typeface="Times New Roman" pitchFamily="18" charset="0"/>
              </a:rPr>
              <a:t>b</a:t>
            </a:r>
            <a:r>
              <a:rPr lang="en-US" sz="1400" b="1" dirty="0" smtClean="0">
                <a:solidFill>
                  <a:srgbClr val="7030A0"/>
                </a:solidFill>
                <a:latin typeface="Times New Roman" pitchFamily="18" charset="0"/>
                <a:cs typeface="Times New Roman" pitchFamily="18" charset="0"/>
              </a:rPr>
              <a:t>| </a:t>
            </a:r>
            <a:r>
              <a:rPr lang="en-US" sz="1400" dirty="0" smtClean="0">
                <a:solidFill>
                  <a:srgbClr val="7030A0"/>
                </a:solidFill>
                <a:latin typeface="Times New Roman" pitchFamily="18" charset="0"/>
                <a:cs typeface="Times New Roman" pitchFamily="18" charset="0"/>
              </a:rPr>
              <a:t>= </a:t>
            </a:r>
            <a:r>
              <a:rPr lang="sr-Latn-CS" sz="1400" b="1" i="1" dirty="0" smtClean="0">
                <a:solidFill>
                  <a:srgbClr val="7030A0"/>
                </a:solidFill>
                <a:latin typeface="Times New Roman" pitchFamily="18" charset="0"/>
                <a:cs typeface="Times New Roman" pitchFamily="18" charset="0"/>
              </a:rPr>
              <a:t>U</a:t>
            </a:r>
            <a:r>
              <a:rPr lang="sr-Latn-CS" sz="1400" b="1" i="1" baseline="-25000" dirty="0" smtClean="0">
                <a:solidFill>
                  <a:srgbClr val="7030A0"/>
                </a:solidFill>
                <a:latin typeface="Times New Roman" pitchFamily="18" charset="0"/>
                <a:cs typeface="Times New Roman" pitchFamily="18" charset="0"/>
              </a:rPr>
              <a:t>dc</a:t>
            </a:r>
            <a:r>
              <a:rPr lang="en-US" sz="800" b="1" i="1" baseline="-25000" dirty="0" smtClean="0">
                <a:solidFill>
                  <a:srgbClr val="7030A0"/>
                </a:solidFill>
                <a:latin typeface="Times New Roman" pitchFamily="18" charset="0"/>
                <a:cs typeface="Times New Roman" pitchFamily="18" charset="0"/>
              </a:rPr>
              <a:t> </a:t>
            </a:r>
            <a:r>
              <a:rPr lang="sr-Latn-CS" sz="1400" b="1" dirty="0" smtClean="0">
                <a:solidFill>
                  <a:srgbClr val="7030A0"/>
                </a:solidFill>
                <a:latin typeface="Times New Roman" pitchFamily="18" charset="0"/>
                <a:cs typeface="Times New Roman" pitchFamily="18" charset="0"/>
              </a:rPr>
              <a:t>/</a:t>
            </a:r>
            <a:r>
              <a:rPr lang="en-US" sz="1400" dirty="0" smtClean="0">
                <a:solidFill>
                  <a:srgbClr val="7030A0"/>
                </a:solidFill>
                <a:latin typeface="Times New Roman" pitchFamily="18" charset="0"/>
                <a:cs typeface="Times New Roman" pitchFamily="18" charset="0"/>
              </a:rPr>
              <a:t>4</a:t>
            </a:r>
            <a:endParaRPr lang="en-US" sz="1400" dirty="0">
              <a:solidFill>
                <a:srgbClr val="7030A0"/>
              </a:solidFill>
              <a:latin typeface="Times New Roman" pitchFamily="18" charset="0"/>
              <a:cs typeface="Times New Roman" pitchFamily="18" charset="0"/>
            </a:endParaRPr>
          </a:p>
        </p:txBody>
      </p:sp>
      <p:sp>
        <p:nvSpPr>
          <p:cNvPr id="27" name="TextBox 26"/>
          <p:cNvSpPr txBox="1"/>
          <p:nvPr/>
        </p:nvSpPr>
        <p:spPr>
          <a:xfrm>
            <a:off x="1371600" y="2798990"/>
            <a:ext cx="189154" cy="215444"/>
          </a:xfrm>
          <a:prstGeom prst="rect">
            <a:avLst/>
          </a:prstGeom>
          <a:solidFill>
            <a:schemeClr val="bg1"/>
          </a:solidFill>
        </p:spPr>
        <p:txBody>
          <a:bodyPr wrap="none" lIns="0" tIns="0" rIns="0" bIns="0" rtlCol="0">
            <a:spAutoFit/>
          </a:bodyPr>
          <a:lstStyle/>
          <a:p>
            <a:r>
              <a:rPr lang="en-US" sz="1400" b="1" i="1" dirty="0" err="1" smtClean="0">
                <a:solidFill>
                  <a:srgbClr val="7030A0"/>
                </a:solidFill>
                <a:latin typeface="Times New Roman" pitchFamily="18" charset="0"/>
                <a:cs typeface="Times New Roman" pitchFamily="18" charset="0"/>
              </a:rPr>
              <a:t>u</a:t>
            </a:r>
            <a:r>
              <a:rPr lang="en-US" sz="1400" b="1" i="1" baseline="-25000" dirty="0" err="1" smtClean="0">
                <a:solidFill>
                  <a:srgbClr val="7030A0"/>
                </a:solidFill>
                <a:latin typeface="Times New Roman" pitchFamily="18" charset="0"/>
                <a:cs typeface="Times New Roman" pitchFamily="18" charset="0"/>
              </a:rPr>
              <a:t>b</a:t>
            </a:r>
            <a:r>
              <a:rPr lang="en-US" sz="1400" b="1" i="1" baseline="-25000" dirty="0" smtClean="0">
                <a:solidFill>
                  <a:srgbClr val="7030A0"/>
                </a:solidFill>
                <a:latin typeface="Times New Roman" pitchFamily="18" charset="0"/>
                <a:cs typeface="Times New Roman" pitchFamily="18" charset="0"/>
              </a:rPr>
              <a:t> </a:t>
            </a:r>
            <a:endParaRPr lang="en-US" sz="1400" baseline="-25000" dirty="0">
              <a:solidFill>
                <a:srgbClr val="7030A0"/>
              </a:solidFill>
              <a:latin typeface="Times New Roman" pitchFamily="18" charset="0"/>
              <a:cs typeface="Times New Roman" pitchFamily="18" charset="0"/>
            </a:endParaRPr>
          </a:p>
        </p:txBody>
      </p:sp>
      <p:sp>
        <p:nvSpPr>
          <p:cNvPr id="28" name="TextBox 27"/>
          <p:cNvSpPr txBox="1"/>
          <p:nvPr/>
        </p:nvSpPr>
        <p:spPr>
          <a:xfrm>
            <a:off x="1981200" y="2799218"/>
            <a:ext cx="213200" cy="215444"/>
          </a:xfrm>
          <a:prstGeom prst="rect">
            <a:avLst/>
          </a:prstGeom>
          <a:solidFill>
            <a:schemeClr val="bg1"/>
          </a:solidFill>
        </p:spPr>
        <p:txBody>
          <a:bodyPr wrap="none" lIns="0" tIns="0" rIns="0" bIns="0" rtlCol="0">
            <a:spAutoFit/>
          </a:bodyPr>
          <a:lstStyle/>
          <a:p>
            <a:r>
              <a:rPr lang="en-US" sz="1400" b="1" i="1" dirty="0" err="1" smtClean="0">
                <a:solidFill>
                  <a:schemeClr val="tx1"/>
                </a:solidFill>
                <a:latin typeface="Times New Roman" pitchFamily="18" charset="0"/>
                <a:cs typeface="Times New Roman" pitchFamily="18" charset="0"/>
              </a:rPr>
              <a:t>u</a:t>
            </a:r>
            <a:r>
              <a:rPr lang="en-US" sz="1400" b="1" i="1" baseline="-25000" dirty="0" err="1" smtClean="0">
                <a:solidFill>
                  <a:schemeClr val="tx1"/>
                </a:solidFill>
                <a:latin typeface="Times New Roman" pitchFamily="18" charset="0"/>
                <a:cs typeface="Times New Roman" pitchFamily="18" charset="0"/>
              </a:rPr>
              <a:t>c</a:t>
            </a:r>
            <a:r>
              <a:rPr lang="en-US" sz="1400" b="1" i="1" baseline="-25000" dirty="0" smtClean="0">
                <a:solidFill>
                  <a:schemeClr val="tx1"/>
                </a:solidFill>
                <a:latin typeface="Times New Roman" pitchFamily="18" charset="0"/>
                <a:cs typeface="Times New Roman" pitchFamily="18" charset="0"/>
              </a:rPr>
              <a:t>  </a:t>
            </a:r>
            <a:endParaRPr lang="en-US" sz="1400" baseline="-25000" dirty="0">
              <a:solidFill>
                <a:schemeClr val="tx1"/>
              </a:solidFill>
              <a:latin typeface="Times New Roman" pitchFamily="18" charset="0"/>
              <a:cs typeface="Times New Roman" pitchFamily="18" charset="0"/>
            </a:endParaRPr>
          </a:p>
        </p:txBody>
      </p:sp>
      <p:sp>
        <p:nvSpPr>
          <p:cNvPr id="29" name="TextBox 28"/>
          <p:cNvSpPr txBox="1"/>
          <p:nvPr/>
        </p:nvSpPr>
        <p:spPr>
          <a:xfrm>
            <a:off x="838200" y="2799218"/>
            <a:ext cx="219612" cy="215444"/>
          </a:xfrm>
          <a:prstGeom prst="rect">
            <a:avLst/>
          </a:prstGeom>
          <a:solidFill>
            <a:schemeClr val="bg1"/>
          </a:solidFill>
        </p:spPr>
        <p:txBody>
          <a:bodyPr wrap="none" lIns="0" tIns="0" rIns="0" bIns="0" rtlCol="0">
            <a:spAutoFit/>
          </a:bodyPr>
          <a:lstStyle/>
          <a:p>
            <a:r>
              <a:rPr lang="en-US" sz="1400" b="1" i="1" dirty="0" err="1" smtClean="0">
                <a:latin typeface="Times New Roman" pitchFamily="18" charset="0"/>
                <a:cs typeface="Times New Roman" pitchFamily="18" charset="0"/>
              </a:rPr>
              <a:t>u</a:t>
            </a:r>
            <a:r>
              <a:rPr lang="en-US" sz="1400" b="1" i="1" baseline="-25000" dirty="0" err="1" smtClean="0">
                <a:latin typeface="Times New Roman" pitchFamily="18" charset="0"/>
                <a:cs typeface="Times New Roman" pitchFamily="18" charset="0"/>
              </a:rPr>
              <a:t>a</a:t>
            </a:r>
            <a:r>
              <a:rPr lang="en-US" sz="1400" b="1" i="1" baseline="-25000" dirty="0" smtClean="0">
                <a:latin typeface="Times New Roman" pitchFamily="18" charset="0"/>
                <a:cs typeface="Times New Roman" pitchFamily="18" charset="0"/>
              </a:rPr>
              <a:t>  </a:t>
            </a:r>
            <a:endParaRPr lang="en-US" sz="1400" baseline="-25000" dirty="0">
              <a:latin typeface="Times New Roman" pitchFamily="18" charset="0"/>
              <a:cs typeface="Times New Roman" pitchFamily="18" charset="0"/>
            </a:endParaRPr>
          </a:p>
        </p:txBody>
      </p:sp>
      <p:sp>
        <p:nvSpPr>
          <p:cNvPr id="31" name="Rectangle 30"/>
          <p:cNvSpPr/>
          <p:nvPr/>
        </p:nvSpPr>
        <p:spPr>
          <a:xfrm>
            <a:off x="619125" y="2906712"/>
            <a:ext cx="1524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a:stCxn id="30" idx="3"/>
          </p:cNvCxnSpPr>
          <p:nvPr/>
        </p:nvCxnSpPr>
        <p:spPr>
          <a:xfrm>
            <a:off x="570040" y="2759333"/>
            <a:ext cx="191960" cy="237867"/>
          </a:xfrm>
          <a:prstGeom prst="line">
            <a:avLst/>
          </a:prstGeom>
          <a:ln w="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73075" y="2874962"/>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28600" y="2667000"/>
            <a:ext cx="341440" cy="184666"/>
          </a:xfrm>
          <a:prstGeom prst="rect">
            <a:avLst/>
          </a:prstGeom>
          <a:noFill/>
        </p:spPr>
        <p:txBody>
          <a:bodyPr wrap="none" lIns="0" tIns="0" rIns="0" bIns="0" rtlCol="0">
            <a:spAutoFit/>
          </a:bodyPr>
          <a:lstStyle/>
          <a:p>
            <a:r>
              <a:rPr lang="en-US" sz="1200" b="1" i="1" dirty="0" err="1" smtClean="0">
                <a:solidFill>
                  <a:schemeClr val="tx1"/>
                </a:solidFill>
                <a:latin typeface="Times New Roman" pitchFamily="18" charset="0"/>
                <a:cs typeface="Times New Roman" pitchFamily="18" charset="0"/>
              </a:rPr>
              <a:t>U</a:t>
            </a:r>
            <a:r>
              <a:rPr lang="en-US" sz="1200" b="1" i="1" baseline="-25000" dirty="0" err="1" smtClean="0">
                <a:solidFill>
                  <a:schemeClr val="tx1"/>
                </a:solidFill>
                <a:latin typeface="Times New Roman" pitchFamily="18" charset="0"/>
                <a:cs typeface="Times New Roman" pitchFamily="18" charset="0"/>
              </a:rPr>
              <a:t>dc</a:t>
            </a:r>
            <a:r>
              <a:rPr lang="en-US" sz="700" b="1" i="1" baseline="-25000" dirty="0" smtClean="0">
                <a:solidFill>
                  <a:schemeClr val="tx1"/>
                </a:solidFill>
                <a:latin typeface="Times New Roman" pitchFamily="18" charset="0"/>
                <a:cs typeface="Times New Roman" pitchFamily="18" charset="0"/>
              </a:rPr>
              <a:t> </a:t>
            </a:r>
            <a:r>
              <a:rPr lang="en-US" sz="1200" b="1" dirty="0" smtClean="0">
                <a:solidFill>
                  <a:schemeClr val="tx1"/>
                </a:solidFill>
                <a:latin typeface="Times New Roman" pitchFamily="18" charset="0"/>
                <a:cs typeface="Times New Roman" pitchFamily="18" charset="0"/>
              </a:rPr>
              <a:t>/</a:t>
            </a:r>
            <a:r>
              <a:rPr lang="en-US" sz="1200" dirty="0" smtClean="0">
                <a:solidFill>
                  <a:schemeClr val="tx1"/>
                </a:solidFill>
                <a:latin typeface="Times New Roman" pitchFamily="18" charset="0"/>
                <a:cs typeface="Times New Roman" pitchFamily="18" charset="0"/>
              </a:rPr>
              <a:t>2</a:t>
            </a:r>
            <a:endParaRPr lang="en-US" sz="1200" dirty="0">
              <a:solidFill>
                <a:schemeClr val="tx1"/>
              </a:solidFill>
              <a:latin typeface="Times New Roman" pitchFamily="18" charset="0"/>
              <a:cs typeface="Times New Roman" pitchFamily="18" charset="0"/>
            </a:endParaRPr>
          </a:p>
        </p:txBody>
      </p:sp>
      <p:sp>
        <p:nvSpPr>
          <p:cNvPr id="43" name="Arc 42"/>
          <p:cNvSpPr/>
          <p:nvPr/>
        </p:nvSpPr>
        <p:spPr>
          <a:xfrm>
            <a:off x="1371600" y="1143000"/>
            <a:ext cx="5486400" cy="5486400"/>
          </a:xfrm>
          <a:prstGeom prst="arc">
            <a:avLst>
              <a:gd name="adj1" fmla="val 12862172"/>
              <a:gd name="adj2" fmla="val 3585874"/>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TextBox 54"/>
          <p:cNvSpPr txBox="1"/>
          <p:nvPr/>
        </p:nvSpPr>
        <p:spPr>
          <a:xfrm>
            <a:off x="6477000" y="5791301"/>
            <a:ext cx="1447800" cy="304699"/>
          </a:xfrm>
          <a:prstGeom prst="rect">
            <a:avLst/>
          </a:prstGeom>
          <a:solidFill>
            <a:schemeClr val="bg2"/>
          </a:solidFill>
          <a:ln w="19050">
            <a:solidFill>
              <a:schemeClr val="tx2"/>
            </a:solidFill>
          </a:ln>
        </p:spPr>
        <p:txBody>
          <a:bodyPr wrap="square" tIns="0" bIns="27432" rtlCol="0">
            <a:spAutoFit/>
          </a:bodyPr>
          <a:lstStyle/>
          <a:p>
            <a:r>
              <a:rPr lang="en-US" b="1" dirty="0" smtClean="0">
                <a:solidFill>
                  <a:srgbClr val="C00000"/>
                </a:solidFill>
                <a:latin typeface="Times New Roman" pitchFamily="18" charset="0"/>
                <a:cs typeface="Times New Roman" pitchFamily="18" charset="0"/>
              </a:rPr>
              <a:t>|</a:t>
            </a:r>
            <a:r>
              <a:rPr lang="sr-Latn-CS" b="1" i="1" dirty="0" smtClean="0">
                <a:solidFill>
                  <a:srgbClr val="C00000"/>
                </a:solidFill>
                <a:latin typeface="Times New Roman" pitchFamily="18" charset="0"/>
                <a:cs typeface="Times New Roman" pitchFamily="18" charset="0"/>
              </a:rPr>
              <a:t>U</a:t>
            </a:r>
            <a:r>
              <a:rPr lang="sr-Latn-CS" b="1" i="1" baseline="-25000" dirty="0" smtClean="0">
                <a:solidFill>
                  <a:srgbClr val="C00000"/>
                </a:solidFill>
                <a:latin typeface="Times New Roman" pitchFamily="18" charset="0"/>
                <a:cs typeface="Times New Roman" pitchFamily="18" charset="0"/>
              </a:rPr>
              <a:t>S</a:t>
            </a:r>
            <a:r>
              <a:rPr lang="sr-Latn-CS" sz="800" b="1" i="1" baseline="-25000" dirty="0" smtClean="0">
                <a:solidFill>
                  <a:srgbClr val="C00000"/>
                </a:solidFill>
                <a:latin typeface="Times New Roman" pitchFamily="18" charset="0"/>
                <a:cs typeface="Times New Roman" pitchFamily="18" charset="0"/>
              </a:rPr>
              <a:t> </a:t>
            </a:r>
            <a:r>
              <a:rPr lang="en-US" b="1" dirty="0" smtClean="0">
                <a:solidFill>
                  <a:srgbClr val="C00000"/>
                </a:solidFill>
                <a:latin typeface="Times New Roman" pitchFamily="18" charset="0"/>
                <a:cs typeface="Times New Roman" pitchFamily="18" charset="0"/>
              </a:rPr>
              <a:t>| </a:t>
            </a:r>
            <a:r>
              <a:rPr lang="en-US" dirty="0" smtClean="0">
                <a:solidFill>
                  <a:srgbClr val="C00000"/>
                </a:solidFill>
                <a:latin typeface="Times New Roman" pitchFamily="18" charset="0"/>
                <a:cs typeface="Times New Roman" pitchFamily="18" charset="0"/>
              </a:rPr>
              <a:t>= </a:t>
            </a:r>
            <a:r>
              <a:rPr lang="sr-Latn-CS" dirty="0" smtClean="0">
                <a:solidFill>
                  <a:srgbClr val="C00000"/>
                </a:solidFill>
                <a:latin typeface="Times New Roman" pitchFamily="18" charset="0"/>
                <a:cs typeface="Times New Roman" pitchFamily="18" charset="0"/>
              </a:rPr>
              <a:t>3</a:t>
            </a:r>
            <a:r>
              <a:rPr lang="sr-Latn-CS" b="1" i="1" dirty="0" smtClean="0">
                <a:solidFill>
                  <a:srgbClr val="C00000"/>
                </a:solidFill>
                <a:latin typeface="Times New Roman" pitchFamily="18" charset="0"/>
                <a:cs typeface="Times New Roman" pitchFamily="18" charset="0"/>
              </a:rPr>
              <a:t>U</a:t>
            </a:r>
            <a:r>
              <a:rPr lang="sr-Latn-CS" b="1" i="1" baseline="-25000" dirty="0" smtClean="0">
                <a:solidFill>
                  <a:srgbClr val="C00000"/>
                </a:solidFill>
                <a:latin typeface="Times New Roman" pitchFamily="18" charset="0"/>
                <a:cs typeface="Times New Roman" pitchFamily="18" charset="0"/>
              </a:rPr>
              <a:t>dc</a:t>
            </a:r>
            <a:r>
              <a:rPr lang="en-US" sz="1000" b="1" i="1" baseline="-25000" dirty="0" smtClean="0">
                <a:solidFill>
                  <a:srgbClr val="C00000"/>
                </a:solidFill>
                <a:latin typeface="Times New Roman" pitchFamily="18" charset="0"/>
                <a:cs typeface="Times New Roman" pitchFamily="18" charset="0"/>
              </a:rPr>
              <a:t> </a:t>
            </a:r>
            <a:r>
              <a:rPr lang="sr-Latn-CS" b="1" dirty="0" smtClean="0">
                <a:solidFill>
                  <a:srgbClr val="C00000"/>
                </a:solidFill>
                <a:latin typeface="Times New Roman" pitchFamily="18" charset="0"/>
                <a:cs typeface="Times New Roman" pitchFamily="18" charset="0"/>
              </a:rPr>
              <a:t>/</a:t>
            </a:r>
            <a:r>
              <a:rPr lang="sr-Latn-CS" dirty="0" smtClean="0">
                <a:solidFill>
                  <a:srgbClr val="C00000"/>
                </a:solidFill>
                <a:latin typeface="Times New Roman" pitchFamily="18" charset="0"/>
                <a:cs typeface="Times New Roman" pitchFamily="18" charset="0"/>
              </a:rPr>
              <a:t>4</a:t>
            </a:r>
            <a:endParaRPr lang="en-US" dirty="0">
              <a:solidFill>
                <a:srgbClr val="C00000"/>
              </a:solidFill>
              <a:latin typeface="Times New Roman" pitchFamily="18" charset="0"/>
              <a:cs typeface="Times New Roman" pitchFamily="18" charset="0"/>
            </a:endParaRPr>
          </a:p>
        </p:txBody>
      </p:sp>
      <p:sp>
        <p:nvSpPr>
          <p:cNvPr id="56" name="TextBox 55"/>
          <p:cNvSpPr txBox="1"/>
          <p:nvPr/>
        </p:nvSpPr>
        <p:spPr>
          <a:xfrm>
            <a:off x="6553200" y="4953101"/>
            <a:ext cx="1333500" cy="830997"/>
          </a:xfrm>
          <a:prstGeom prst="rect">
            <a:avLst/>
          </a:prstGeom>
          <a:solidFill>
            <a:schemeClr val="bg1"/>
          </a:solidFill>
        </p:spPr>
        <p:txBody>
          <a:bodyPr wrap="square" tIns="0" bIns="0" rtlCol="0">
            <a:spAutoFit/>
          </a:bodyPr>
          <a:lstStyle/>
          <a:p>
            <a:r>
              <a:rPr lang="sr-Latn-CS" dirty="0" smtClean="0">
                <a:solidFill>
                  <a:srgbClr val="C00000"/>
                </a:solidFill>
                <a:latin typeface="Times New Roman" pitchFamily="18" charset="0"/>
                <a:cs typeface="Times New Roman" pitchFamily="18" charset="0"/>
              </a:rPr>
              <a:t>Prirodna sinusna modulacija:</a:t>
            </a:r>
            <a:endParaRPr lang="en-US" dirty="0">
              <a:solidFill>
                <a:srgbClr val="C00000"/>
              </a:solidFill>
              <a:latin typeface="Times New Roman" pitchFamily="18" charset="0"/>
              <a:cs typeface="Times New Roman" pitchFamily="18" charset="0"/>
            </a:endParaRPr>
          </a:p>
        </p:txBody>
      </p:sp>
      <p:sp>
        <p:nvSpPr>
          <p:cNvPr id="60" name="TextBox 59"/>
          <p:cNvSpPr txBox="1"/>
          <p:nvPr/>
        </p:nvSpPr>
        <p:spPr>
          <a:xfrm>
            <a:off x="4038600" y="2362200"/>
            <a:ext cx="1981200" cy="369332"/>
          </a:xfrm>
          <a:prstGeom prst="rect">
            <a:avLst/>
          </a:prstGeom>
          <a:noFill/>
        </p:spPr>
        <p:txBody>
          <a:bodyPr wrap="square" rtlCol="0">
            <a:spAutoFit/>
          </a:bodyPr>
          <a:lstStyle/>
          <a:p>
            <a:r>
              <a:rPr lang="en-US" dirty="0" smtClean="0">
                <a:solidFill>
                  <a:schemeClr val="tx1"/>
                </a:solidFill>
                <a:latin typeface="Times New Roman" pitchFamily="18" charset="0"/>
                <a:cs typeface="Times New Roman" pitchFamily="18" charset="0"/>
              </a:rPr>
              <a:t>U</a:t>
            </a:r>
            <a:r>
              <a:rPr lang="sr-Latn-CS" dirty="0" smtClean="0">
                <a:solidFill>
                  <a:schemeClr val="tx1"/>
                </a:solidFill>
                <a:latin typeface="Times New Roman" pitchFamily="18" charset="0"/>
                <a:cs typeface="Times New Roman" pitchFamily="18" charset="0"/>
              </a:rPr>
              <a:t> trenutku  </a:t>
            </a:r>
            <a:r>
              <a:rPr lang="sr-Latn-CS" b="1" i="1" dirty="0" smtClean="0">
                <a:solidFill>
                  <a:schemeClr val="tx1"/>
                </a:solidFill>
                <a:latin typeface="Times New Roman" pitchFamily="18" charset="0"/>
                <a:cs typeface="Times New Roman" pitchFamily="18" charset="0"/>
              </a:rPr>
              <a:t>t = </a:t>
            </a:r>
            <a:r>
              <a:rPr lang="sr-Latn-CS" dirty="0" smtClean="0">
                <a:solidFill>
                  <a:schemeClr val="tx1"/>
                </a:solidFill>
                <a:latin typeface="Times New Roman" pitchFamily="18" charset="0"/>
                <a:cs typeface="Times New Roman" pitchFamily="18" charset="0"/>
              </a:rPr>
              <a:t>0:</a:t>
            </a:r>
            <a:endParaRPr lang="en-US" baseline="-25000" dirty="0" smtClean="0">
              <a:solidFill>
                <a:schemeClr val="tx1"/>
              </a:solidFill>
              <a:latin typeface="Times New Roman" pitchFamily="18" charset="0"/>
              <a:cs typeface="Times New Roman" pitchFamily="18" charset="0"/>
            </a:endParaRPr>
          </a:p>
        </p:txBody>
      </p:sp>
      <p:grpSp>
        <p:nvGrpSpPr>
          <p:cNvPr id="36" name="Group 35"/>
          <p:cNvGrpSpPr/>
          <p:nvPr/>
        </p:nvGrpSpPr>
        <p:grpSpPr>
          <a:xfrm>
            <a:off x="450850" y="2787650"/>
            <a:ext cx="2867025" cy="1638300"/>
            <a:chOff x="3138487" y="2971800"/>
            <a:chExt cx="2867025" cy="1638300"/>
          </a:xfrm>
        </p:grpSpPr>
        <p:sp>
          <p:nvSpPr>
            <p:cNvPr id="38" name="Text Box 30"/>
            <p:cNvSpPr txBox="1">
              <a:spLocks noChangeArrowheads="1"/>
            </p:cNvSpPr>
            <p:nvPr/>
          </p:nvSpPr>
          <p:spPr bwMode="auto">
            <a:xfrm>
              <a:off x="5801313" y="3834963"/>
              <a:ext cx="204199" cy="172253"/>
            </a:xfrm>
            <a:prstGeom prst="rect">
              <a:avLst/>
            </a:prstGeom>
            <a:noFill/>
            <a:ln w="19050">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1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a:t>
              </a:r>
              <a:r>
                <a:rPr kumimoji="0" lang="sr-Latn-CS" sz="1000" b="0" i="1" u="none" strike="noStrike" cap="none" normalizeH="0" baseline="-30000" smtClean="0">
                  <a:ln>
                    <a:noFill/>
                  </a:ln>
                  <a:solidFill>
                    <a:schemeClr val="tx1"/>
                  </a:solidFill>
                  <a:effectLst/>
                  <a:latin typeface="Arial" pitchFamily="34" charset="0"/>
                  <a:ea typeface="Times New Roman" pitchFamily="18" charset="0"/>
                </a:rPr>
                <a:t>e</a:t>
              </a:r>
              <a:r>
                <a:rPr kumimoji="0" lang="sr-Latn-CS" sz="10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t</a:t>
              </a:r>
              <a:endParaRPr kumimoji="0" lang="sr-Latn-CS" sz="1100" b="0" i="1" u="none" strike="noStrike" cap="none" normalizeH="0" baseline="0" smtClean="0">
                <a:ln>
                  <a:noFill/>
                </a:ln>
                <a:solidFill>
                  <a:schemeClr val="tx1"/>
                </a:solidFill>
                <a:effectLst/>
                <a:latin typeface="Arial" pitchFamily="34" charset="0"/>
                <a:ea typeface="Times New Roman" pitchFamily="18" charset="0"/>
                <a:sym typeface="Symbol" pitchFamily="18" charset="2"/>
              </a:endParaRPr>
            </a:p>
          </p:txBody>
        </p:sp>
        <p:sp>
          <p:nvSpPr>
            <p:cNvPr id="39" name="Text Box 29"/>
            <p:cNvSpPr txBox="1">
              <a:spLocks noChangeArrowheads="1"/>
            </p:cNvSpPr>
            <p:nvPr/>
          </p:nvSpPr>
          <p:spPr bwMode="auto">
            <a:xfrm>
              <a:off x="5306037" y="3824197"/>
              <a:ext cx="156637" cy="171619"/>
            </a:xfrm>
            <a:prstGeom prst="rect">
              <a:avLst/>
            </a:prstGeom>
            <a:noFill/>
            <a:ln w="19050">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800" b="0" i="1" u="none" strike="noStrike" cap="none" normalizeH="0" baseline="0" smtClean="0">
                  <a:ln>
                    <a:noFill/>
                  </a:ln>
                  <a:solidFill>
                    <a:schemeClr val="tx1"/>
                  </a:solidFill>
                  <a:effectLst/>
                  <a:latin typeface="Arial" pitchFamily="34" charset="0"/>
                  <a:ea typeface="Times New Roman" pitchFamily="18" charset="0"/>
                </a:rPr>
                <a:t>2</a:t>
              </a:r>
              <a:r>
                <a:rPr kumimoji="0" lang="sr-Latn-CS" sz="9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a:t>
              </a:r>
            </a:p>
          </p:txBody>
        </p:sp>
        <p:sp>
          <p:nvSpPr>
            <p:cNvPr id="40" name="Line 28"/>
            <p:cNvSpPr>
              <a:spLocks noChangeShapeType="1"/>
            </p:cNvSpPr>
            <p:nvPr/>
          </p:nvSpPr>
          <p:spPr bwMode="auto">
            <a:xfrm flipV="1">
              <a:off x="4750515" y="3821031"/>
              <a:ext cx="0" cy="24065"/>
            </a:xfrm>
            <a:prstGeom prst="line">
              <a:avLst/>
            </a:prstGeom>
            <a:noFill/>
            <a:ln w="635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2" name="Line 27"/>
            <p:cNvSpPr>
              <a:spLocks noChangeShapeType="1"/>
            </p:cNvSpPr>
            <p:nvPr/>
          </p:nvSpPr>
          <p:spPr bwMode="auto">
            <a:xfrm flipV="1">
              <a:off x="5390379" y="3827364"/>
              <a:ext cx="0" cy="23431"/>
            </a:xfrm>
            <a:prstGeom prst="line">
              <a:avLst/>
            </a:prstGeom>
            <a:noFill/>
            <a:ln w="635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4" name="Text Box 26"/>
            <p:cNvSpPr txBox="1">
              <a:spLocks noChangeArrowheads="1"/>
            </p:cNvSpPr>
            <p:nvPr/>
          </p:nvSpPr>
          <p:spPr bwMode="auto">
            <a:xfrm>
              <a:off x="3981916" y="3829264"/>
              <a:ext cx="228297" cy="172253"/>
            </a:xfrm>
            <a:prstGeom prst="rect">
              <a:avLst/>
            </a:prstGeom>
            <a:noFill/>
            <a:ln w="19050">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800" b="0" i="1" u="none" strike="noStrike" cap="none" normalizeH="0" baseline="0" smtClean="0">
                  <a:ln>
                    <a:noFill/>
                  </a:ln>
                  <a:solidFill>
                    <a:schemeClr val="tx1"/>
                  </a:solidFill>
                  <a:effectLst/>
                  <a:latin typeface="Arial" pitchFamily="34" charset="0"/>
                  <a:ea typeface="Times New Roman" pitchFamily="18" charset="0"/>
                </a:rPr>
                <a:t>2</a:t>
              </a:r>
              <a:r>
                <a:rPr kumimoji="0" lang="sr-Latn-CS" sz="9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a:t>
              </a:r>
              <a:r>
                <a:rPr kumimoji="0" lang="sr-Latn-CS" sz="800" b="0" i="1" u="none" strike="noStrike" cap="none" normalizeH="0" baseline="-30000" smtClean="0">
                  <a:ln>
                    <a:noFill/>
                  </a:ln>
                  <a:solidFill>
                    <a:schemeClr val="tx1"/>
                  </a:solidFill>
                  <a:effectLst/>
                  <a:latin typeface="Arial" pitchFamily="34" charset="0"/>
                  <a:ea typeface="Times New Roman" pitchFamily="18" charset="0"/>
                </a:rPr>
                <a:t> </a:t>
              </a:r>
              <a:r>
                <a:rPr kumimoji="0" lang="sr-Latn-CS" sz="8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/3</a:t>
              </a:r>
              <a:endParaRPr kumimoji="0" lang="sr-Latn-CS" sz="900" b="0" i="1" u="none" strike="noStrike" cap="none" normalizeH="0" baseline="0" smtClean="0">
                <a:ln>
                  <a:noFill/>
                </a:ln>
                <a:solidFill>
                  <a:schemeClr val="tx1"/>
                </a:solidFill>
                <a:effectLst/>
                <a:latin typeface="Arial" pitchFamily="34" charset="0"/>
                <a:ea typeface="Times New Roman" pitchFamily="18" charset="0"/>
                <a:sym typeface="Symbol" pitchFamily="18" charset="2"/>
              </a:endParaRPr>
            </a:p>
          </p:txBody>
        </p:sp>
        <p:sp>
          <p:nvSpPr>
            <p:cNvPr id="45" name="Line 25"/>
            <p:cNvSpPr>
              <a:spLocks noChangeShapeType="1"/>
            </p:cNvSpPr>
            <p:nvPr/>
          </p:nvSpPr>
          <p:spPr bwMode="auto">
            <a:xfrm flipV="1">
              <a:off x="4092894" y="3821031"/>
              <a:ext cx="0" cy="24065"/>
            </a:xfrm>
            <a:prstGeom prst="line">
              <a:avLst/>
            </a:prstGeom>
            <a:noFill/>
            <a:ln w="635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6" name="Text Box 24"/>
            <p:cNvSpPr txBox="1">
              <a:spLocks noChangeArrowheads="1"/>
            </p:cNvSpPr>
            <p:nvPr/>
          </p:nvSpPr>
          <p:spPr bwMode="auto">
            <a:xfrm>
              <a:off x="4626854" y="3829264"/>
              <a:ext cx="228297" cy="172253"/>
            </a:xfrm>
            <a:prstGeom prst="rect">
              <a:avLst/>
            </a:prstGeom>
            <a:noFill/>
            <a:ln w="19050">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800" b="0" i="1" u="none" strike="noStrike" cap="none" normalizeH="0" baseline="0" smtClean="0">
                  <a:ln>
                    <a:noFill/>
                  </a:ln>
                  <a:solidFill>
                    <a:schemeClr val="tx1"/>
                  </a:solidFill>
                  <a:effectLst/>
                  <a:latin typeface="Arial" pitchFamily="34" charset="0"/>
                  <a:ea typeface="Times New Roman" pitchFamily="18" charset="0"/>
                </a:rPr>
                <a:t>4</a:t>
              </a:r>
              <a:r>
                <a:rPr kumimoji="0" lang="sr-Latn-CS" sz="9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a:t>
              </a:r>
              <a:r>
                <a:rPr kumimoji="0" lang="sr-Latn-CS" sz="800" b="0" i="1" u="none" strike="noStrike" cap="none" normalizeH="0" baseline="-30000" smtClean="0">
                  <a:ln>
                    <a:noFill/>
                  </a:ln>
                  <a:solidFill>
                    <a:schemeClr val="tx1"/>
                  </a:solidFill>
                  <a:effectLst/>
                  <a:latin typeface="Arial" pitchFamily="34" charset="0"/>
                  <a:ea typeface="Times New Roman" pitchFamily="18" charset="0"/>
                </a:rPr>
                <a:t> </a:t>
              </a:r>
              <a:r>
                <a:rPr kumimoji="0" lang="sr-Latn-CS" sz="8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/3</a:t>
              </a:r>
              <a:endParaRPr kumimoji="0" lang="sr-Latn-CS" sz="900" b="0" i="1" u="none" strike="noStrike" cap="none" normalizeH="0" baseline="0" smtClean="0">
                <a:ln>
                  <a:noFill/>
                </a:ln>
                <a:solidFill>
                  <a:schemeClr val="tx1"/>
                </a:solidFill>
                <a:effectLst/>
                <a:latin typeface="Arial" pitchFamily="34" charset="0"/>
                <a:ea typeface="Times New Roman" pitchFamily="18" charset="0"/>
                <a:sym typeface="Symbol" pitchFamily="18" charset="2"/>
              </a:endParaRPr>
            </a:p>
          </p:txBody>
        </p:sp>
        <p:sp>
          <p:nvSpPr>
            <p:cNvPr id="47" name="Text Box 23"/>
            <p:cNvSpPr txBox="1">
              <a:spLocks noChangeArrowheads="1"/>
            </p:cNvSpPr>
            <p:nvPr/>
          </p:nvSpPr>
          <p:spPr bwMode="auto">
            <a:xfrm>
              <a:off x="3472688" y="3738071"/>
              <a:ext cx="114148" cy="119057"/>
            </a:xfrm>
            <a:prstGeom prst="rect">
              <a:avLst/>
            </a:prstGeom>
            <a:noFill/>
            <a:ln w="19050">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smtClean="0">
                  <a:ln>
                    <a:noFill/>
                  </a:ln>
                  <a:solidFill>
                    <a:schemeClr val="tx1"/>
                  </a:solidFill>
                  <a:effectLst/>
                  <a:latin typeface="Arial" pitchFamily="34" charset="0"/>
                  <a:ea typeface="Times New Roman" pitchFamily="18" charset="0"/>
                </a:rPr>
                <a:t>0</a:t>
              </a:r>
              <a:endParaRPr kumimoji="0" lang="en-US" sz="1800" b="0" i="0" u="none" strike="noStrike" cap="none" normalizeH="0" baseline="0" smtClean="0">
                <a:ln>
                  <a:noFill/>
                </a:ln>
                <a:solidFill>
                  <a:schemeClr val="tx1"/>
                </a:solidFill>
                <a:effectLst/>
                <a:latin typeface="Arial" pitchFamily="34" charset="0"/>
              </a:endParaRPr>
            </a:p>
          </p:txBody>
        </p:sp>
        <p:sp>
          <p:nvSpPr>
            <p:cNvPr id="48" name="Rectangle 22"/>
            <p:cNvSpPr>
              <a:spLocks noChangeArrowheads="1"/>
            </p:cNvSpPr>
            <p:nvPr/>
          </p:nvSpPr>
          <p:spPr bwMode="auto">
            <a:xfrm>
              <a:off x="3643910" y="3872960"/>
              <a:ext cx="113514" cy="117790"/>
            </a:xfrm>
            <a:prstGeom prst="rect">
              <a:avLst/>
            </a:prstGeom>
            <a:solidFill>
              <a:srgbClr val="FFFFFF"/>
            </a:solidFill>
            <a:ln w="19050">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 name="Freeform 21"/>
            <p:cNvSpPr>
              <a:spLocks/>
            </p:cNvSpPr>
            <p:nvPr/>
          </p:nvSpPr>
          <p:spPr bwMode="auto">
            <a:xfrm>
              <a:off x="3619812" y="3198515"/>
              <a:ext cx="1925301" cy="1298861"/>
            </a:xfrm>
            <a:custGeom>
              <a:avLst/>
              <a:gdLst/>
              <a:ahLst/>
              <a:cxnLst>
                <a:cxn ang="0">
                  <a:pos x="31" y="921"/>
                </a:cxn>
                <a:cxn ang="0">
                  <a:pos x="80" y="776"/>
                </a:cxn>
                <a:cxn ang="0">
                  <a:pos x="131" y="644"/>
                </a:cxn>
                <a:cxn ang="0">
                  <a:pos x="185" y="522"/>
                </a:cxn>
                <a:cxn ang="0">
                  <a:pos x="242" y="414"/>
                </a:cxn>
                <a:cxn ang="0">
                  <a:pos x="302" y="318"/>
                </a:cxn>
                <a:cxn ang="0">
                  <a:pos x="363" y="234"/>
                </a:cxn>
                <a:cxn ang="0">
                  <a:pos x="427" y="163"/>
                </a:cxn>
                <a:cxn ang="0">
                  <a:pos x="491" y="105"/>
                </a:cxn>
                <a:cxn ang="0">
                  <a:pos x="559" y="58"/>
                </a:cxn>
                <a:cxn ang="0">
                  <a:pos x="625" y="27"/>
                </a:cxn>
                <a:cxn ang="0">
                  <a:pos x="694" y="7"/>
                </a:cxn>
                <a:cxn ang="0">
                  <a:pos x="762" y="0"/>
                </a:cxn>
                <a:cxn ang="0">
                  <a:pos x="831" y="7"/>
                </a:cxn>
                <a:cxn ang="0">
                  <a:pos x="898" y="28"/>
                </a:cxn>
                <a:cxn ang="0">
                  <a:pos x="966" y="61"/>
                </a:cxn>
                <a:cxn ang="0">
                  <a:pos x="1034" y="109"/>
                </a:cxn>
                <a:cxn ang="0">
                  <a:pos x="1100" y="169"/>
                </a:cxn>
                <a:cxn ang="0">
                  <a:pos x="1164" y="244"/>
                </a:cxn>
                <a:cxn ang="0">
                  <a:pos x="1227" y="333"/>
                </a:cxn>
                <a:cxn ang="0">
                  <a:pos x="1289" y="436"/>
                </a:cxn>
                <a:cxn ang="0">
                  <a:pos x="1343" y="540"/>
                </a:cxn>
                <a:cxn ang="0">
                  <a:pos x="1382" y="627"/>
                </a:cxn>
                <a:cxn ang="0">
                  <a:pos x="1418" y="719"/>
                </a:cxn>
                <a:cxn ang="0">
                  <a:pos x="1454" y="816"/>
                </a:cxn>
                <a:cxn ang="0">
                  <a:pos x="1487" y="918"/>
                </a:cxn>
                <a:cxn ang="0">
                  <a:pos x="1519" y="1025"/>
                </a:cxn>
                <a:cxn ang="0">
                  <a:pos x="1549" y="1129"/>
                </a:cxn>
                <a:cxn ang="0">
                  <a:pos x="1597" y="1274"/>
                </a:cxn>
                <a:cxn ang="0">
                  <a:pos x="1649" y="1408"/>
                </a:cxn>
                <a:cxn ang="0">
                  <a:pos x="1704" y="1528"/>
                </a:cxn>
                <a:cxn ang="0">
                  <a:pos x="1761" y="1636"/>
                </a:cxn>
                <a:cxn ang="0">
                  <a:pos x="1821" y="1734"/>
                </a:cxn>
                <a:cxn ang="0">
                  <a:pos x="1882" y="1816"/>
                </a:cxn>
                <a:cxn ang="0">
                  <a:pos x="1945" y="1888"/>
                </a:cxn>
                <a:cxn ang="0">
                  <a:pos x="2010" y="1947"/>
                </a:cxn>
                <a:cxn ang="0">
                  <a:pos x="2076" y="1992"/>
                </a:cxn>
                <a:cxn ang="0">
                  <a:pos x="2144" y="2025"/>
                </a:cxn>
                <a:cxn ang="0">
                  <a:pos x="2211" y="2045"/>
                </a:cxn>
                <a:cxn ang="0">
                  <a:pos x="2280" y="2051"/>
                </a:cxn>
                <a:cxn ang="0">
                  <a:pos x="2348" y="2043"/>
                </a:cxn>
                <a:cxn ang="0">
                  <a:pos x="2417" y="2023"/>
                </a:cxn>
                <a:cxn ang="0">
                  <a:pos x="2485" y="1989"/>
                </a:cxn>
                <a:cxn ang="0">
                  <a:pos x="2551" y="1942"/>
                </a:cxn>
                <a:cxn ang="0">
                  <a:pos x="2617" y="1881"/>
                </a:cxn>
                <a:cxn ang="0">
                  <a:pos x="2683" y="1806"/>
                </a:cxn>
                <a:cxn ang="0">
                  <a:pos x="2746" y="1717"/>
                </a:cxn>
                <a:cxn ang="0">
                  <a:pos x="2808" y="1614"/>
                </a:cxn>
                <a:cxn ang="0">
                  <a:pos x="2860" y="1510"/>
                </a:cxn>
                <a:cxn ang="0">
                  <a:pos x="2899" y="1423"/>
                </a:cxn>
                <a:cxn ang="0">
                  <a:pos x="2937" y="1331"/>
                </a:cxn>
                <a:cxn ang="0">
                  <a:pos x="2972" y="1234"/>
                </a:cxn>
                <a:cxn ang="0">
                  <a:pos x="3006" y="1132"/>
                </a:cxn>
                <a:cxn ang="0">
                  <a:pos x="3036" y="1025"/>
                </a:cxn>
              </a:cxnLst>
              <a:rect l="0" t="0" r="r" b="b"/>
              <a:pathLst>
                <a:path w="3036" h="2051">
                  <a:moveTo>
                    <a:pt x="0" y="1025"/>
                  </a:moveTo>
                  <a:lnTo>
                    <a:pt x="15" y="972"/>
                  </a:lnTo>
                  <a:lnTo>
                    <a:pt x="31" y="921"/>
                  </a:lnTo>
                  <a:lnTo>
                    <a:pt x="47" y="872"/>
                  </a:lnTo>
                  <a:lnTo>
                    <a:pt x="63" y="824"/>
                  </a:lnTo>
                  <a:lnTo>
                    <a:pt x="80" y="776"/>
                  </a:lnTo>
                  <a:lnTo>
                    <a:pt x="96" y="731"/>
                  </a:lnTo>
                  <a:lnTo>
                    <a:pt x="113" y="686"/>
                  </a:lnTo>
                  <a:lnTo>
                    <a:pt x="131" y="644"/>
                  </a:lnTo>
                  <a:lnTo>
                    <a:pt x="149" y="602"/>
                  </a:lnTo>
                  <a:lnTo>
                    <a:pt x="167" y="561"/>
                  </a:lnTo>
                  <a:lnTo>
                    <a:pt x="185" y="522"/>
                  </a:lnTo>
                  <a:lnTo>
                    <a:pt x="204" y="484"/>
                  </a:lnTo>
                  <a:lnTo>
                    <a:pt x="222" y="448"/>
                  </a:lnTo>
                  <a:lnTo>
                    <a:pt x="242" y="414"/>
                  </a:lnTo>
                  <a:lnTo>
                    <a:pt x="261" y="381"/>
                  </a:lnTo>
                  <a:lnTo>
                    <a:pt x="282" y="348"/>
                  </a:lnTo>
                  <a:lnTo>
                    <a:pt x="302" y="318"/>
                  </a:lnTo>
                  <a:lnTo>
                    <a:pt x="321" y="288"/>
                  </a:lnTo>
                  <a:lnTo>
                    <a:pt x="342" y="261"/>
                  </a:lnTo>
                  <a:lnTo>
                    <a:pt x="363" y="234"/>
                  </a:lnTo>
                  <a:lnTo>
                    <a:pt x="385" y="208"/>
                  </a:lnTo>
                  <a:lnTo>
                    <a:pt x="406" y="184"/>
                  </a:lnTo>
                  <a:lnTo>
                    <a:pt x="427" y="163"/>
                  </a:lnTo>
                  <a:lnTo>
                    <a:pt x="449" y="142"/>
                  </a:lnTo>
                  <a:lnTo>
                    <a:pt x="470" y="123"/>
                  </a:lnTo>
                  <a:lnTo>
                    <a:pt x="491" y="105"/>
                  </a:lnTo>
                  <a:lnTo>
                    <a:pt x="514" y="88"/>
                  </a:lnTo>
                  <a:lnTo>
                    <a:pt x="536" y="73"/>
                  </a:lnTo>
                  <a:lnTo>
                    <a:pt x="559" y="58"/>
                  </a:lnTo>
                  <a:lnTo>
                    <a:pt x="580" y="46"/>
                  </a:lnTo>
                  <a:lnTo>
                    <a:pt x="602" y="36"/>
                  </a:lnTo>
                  <a:lnTo>
                    <a:pt x="625" y="27"/>
                  </a:lnTo>
                  <a:lnTo>
                    <a:pt x="647" y="18"/>
                  </a:lnTo>
                  <a:lnTo>
                    <a:pt x="670" y="12"/>
                  </a:lnTo>
                  <a:lnTo>
                    <a:pt x="694" y="7"/>
                  </a:lnTo>
                  <a:lnTo>
                    <a:pt x="717" y="3"/>
                  </a:lnTo>
                  <a:lnTo>
                    <a:pt x="739" y="1"/>
                  </a:lnTo>
                  <a:lnTo>
                    <a:pt x="762" y="0"/>
                  </a:lnTo>
                  <a:lnTo>
                    <a:pt x="784" y="1"/>
                  </a:lnTo>
                  <a:lnTo>
                    <a:pt x="807" y="3"/>
                  </a:lnTo>
                  <a:lnTo>
                    <a:pt x="831" y="7"/>
                  </a:lnTo>
                  <a:lnTo>
                    <a:pt x="853" y="13"/>
                  </a:lnTo>
                  <a:lnTo>
                    <a:pt x="876" y="19"/>
                  </a:lnTo>
                  <a:lnTo>
                    <a:pt x="898" y="28"/>
                  </a:lnTo>
                  <a:lnTo>
                    <a:pt x="921" y="37"/>
                  </a:lnTo>
                  <a:lnTo>
                    <a:pt x="943" y="49"/>
                  </a:lnTo>
                  <a:lnTo>
                    <a:pt x="966" y="61"/>
                  </a:lnTo>
                  <a:lnTo>
                    <a:pt x="988" y="76"/>
                  </a:lnTo>
                  <a:lnTo>
                    <a:pt x="1011" y="91"/>
                  </a:lnTo>
                  <a:lnTo>
                    <a:pt x="1034" y="109"/>
                  </a:lnTo>
                  <a:lnTo>
                    <a:pt x="1056" y="127"/>
                  </a:lnTo>
                  <a:lnTo>
                    <a:pt x="1077" y="148"/>
                  </a:lnTo>
                  <a:lnTo>
                    <a:pt x="1100" y="169"/>
                  </a:lnTo>
                  <a:lnTo>
                    <a:pt x="1121" y="193"/>
                  </a:lnTo>
                  <a:lnTo>
                    <a:pt x="1143" y="219"/>
                  </a:lnTo>
                  <a:lnTo>
                    <a:pt x="1164" y="244"/>
                  </a:lnTo>
                  <a:lnTo>
                    <a:pt x="1185" y="273"/>
                  </a:lnTo>
                  <a:lnTo>
                    <a:pt x="1206" y="303"/>
                  </a:lnTo>
                  <a:lnTo>
                    <a:pt x="1227" y="333"/>
                  </a:lnTo>
                  <a:lnTo>
                    <a:pt x="1248" y="366"/>
                  </a:lnTo>
                  <a:lnTo>
                    <a:pt x="1269" y="400"/>
                  </a:lnTo>
                  <a:lnTo>
                    <a:pt x="1289" y="436"/>
                  </a:lnTo>
                  <a:lnTo>
                    <a:pt x="1308" y="474"/>
                  </a:lnTo>
                  <a:lnTo>
                    <a:pt x="1329" y="513"/>
                  </a:lnTo>
                  <a:lnTo>
                    <a:pt x="1343" y="540"/>
                  </a:lnTo>
                  <a:lnTo>
                    <a:pt x="1355" y="569"/>
                  </a:lnTo>
                  <a:lnTo>
                    <a:pt x="1369" y="597"/>
                  </a:lnTo>
                  <a:lnTo>
                    <a:pt x="1382" y="627"/>
                  </a:lnTo>
                  <a:lnTo>
                    <a:pt x="1394" y="657"/>
                  </a:lnTo>
                  <a:lnTo>
                    <a:pt x="1406" y="687"/>
                  </a:lnTo>
                  <a:lnTo>
                    <a:pt x="1418" y="719"/>
                  </a:lnTo>
                  <a:lnTo>
                    <a:pt x="1430" y="750"/>
                  </a:lnTo>
                  <a:lnTo>
                    <a:pt x="1442" y="783"/>
                  </a:lnTo>
                  <a:lnTo>
                    <a:pt x="1454" y="816"/>
                  </a:lnTo>
                  <a:lnTo>
                    <a:pt x="1465" y="849"/>
                  </a:lnTo>
                  <a:lnTo>
                    <a:pt x="1477" y="884"/>
                  </a:lnTo>
                  <a:lnTo>
                    <a:pt x="1487" y="918"/>
                  </a:lnTo>
                  <a:lnTo>
                    <a:pt x="1498" y="953"/>
                  </a:lnTo>
                  <a:lnTo>
                    <a:pt x="1508" y="989"/>
                  </a:lnTo>
                  <a:lnTo>
                    <a:pt x="1519" y="1025"/>
                  </a:lnTo>
                  <a:lnTo>
                    <a:pt x="1534" y="1078"/>
                  </a:lnTo>
                  <a:lnTo>
                    <a:pt x="1549" y="1129"/>
                  </a:lnTo>
                  <a:lnTo>
                    <a:pt x="1565" y="1178"/>
                  </a:lnTo>
                  <a:lnTo>
                    <a:pt x="1580" y="1226"/>
                  </a:lnTo>
                  <a:lnTo>
                    <a:pt x="1597" y="1274"/>
                  </a:lnTo>
                  <a:lnTo>
                    <a:pt x="1613" y="1319"/>
                  </a:lnTo>
                  <a:lnTo>
                    <a:pt x="1631" y="1364"/>
                  </a:lnTo>
                  <a:lnTo>
                    <a:pt x="1649" y="1408"/>
                  </a:lnTo>
                  <a:lnTo>
                    <a:pt x="1666" y="1448"/>
                  </a:lnTo>
                  <a:lnTo>
                    <a:pt x="1686" y="1489"/>
                  </a:lnTo>
                  <a:lnTo>
                    <a:pt x="1704" y="1528"/>
                  </a:lnTo>
                  <a:lnTo>
                    <a:pt x="1722" y="1566"/>
                  </a:lnTo>
                  <a:lnTo>
                    <a:pt x="1741" y="1602"/>
                  </a:lnTo>
                  <a:lnTo>
                    <a:pt x="1761" y="1636"/>
                  </a:lnTo>
                  <a:lnTo>
                    <a:pt x="1780" y="1671"/>
                  </a:lnTo>
                  <a:lnTo>
                    <a:pt x="1800" y="1702"/>
                  </a:lnTo>
                  <a:lnTo>
                    <a:pt x="1821" y="1734"/>
                  </a:lnTo>
                  <a:lnTo>
                    <a:pt x="1840" y="1762"/>
                  </a:lnTo>
                  <a:lnTo>
                    <a:pt x="1861" y="1791"/>
                  </a:lnTo>
                  <a:lnTo>
                    <a:pt x="1882" y="1816"/>
                  </a:lnTo>
                  <a:lnTo>
                    <a:pt x="1903" y="1842"/>
                  </a:lnTo>
                  <a:lnTo>
                    <a:pt x="1924" y="1866"/>
                  </a:lnTo>
                  <a:lnTo>
                    <a:pt x="1945" y="1888"/>
                  </a:lnTo>
                  <a:lnTo>
                    <a:pt x="1966" y="1909"/>
                  </a:lnTo>
                  <a:lnTo>
                    <a:pt x="1989" y="1929"/>
                  </a:lnTo>
                  <a:lnTo>
                    <a:pt x="2010" y="1947"/>
                  </a:lnTo>
                  <a:lnTo>
                    <a:pt x="2033" y="1963"/>
                  </a:lnTo>
                  <a:lnTo>
                    <a:pt x="2054" y="1978"/>
                  </a:lnTo>
                  <a:lnTo>
                    <a:pt x="2076" y="1992"/>
                  </a:lnTo>
                  <a:lnTo>
                    <a:pt x="2099" y="2004"/>
                  </a:lnTo>
                  <a:lnTo>
                    <a:pt x="2121" y="2014"/>
                  </a:lnTo>
                  <a:lnTo>
                    <a:pt x="2144" y="2025"/>
                  </a:lnTo>
                  <a:lnTo>
                    <a:pt x="2166" y="2033"/>
                  </a:lnTo>
                  <a:lnTo>
                    <a:pt x="2189" y="2039"/>
                  </a:lnTo>
                  <a:lnTo>
                    <a:pt x="2211" y="2045"/>
                  </a:lnTo>
                  <a:lnTo>
                    <a:pt x="2234" y="2048"/>
                  </a:lnTo>
                  <a:lnTo>
                    <a:pt x="2256" y="2051"/>
                  </a:lnTo>
                  <a:lnTo>
                    <a:pt x="2280" y="2051"/>
                  </a:lnTo>
                  <a:lnTo>
                    <a:pt x="2303" y="2049"/>
                  </a:lnTo>
                  <a:lnTo>
                    <a:pt x="2326" y="2048"/>
                  </a:lnTo>
                  <a:lnTo>
                    <a:pt x="2348" y="2043"/>
                  </a:lnTo>
                  <a:lnTo>
                    <a:pt x="2371" y="2039"/>
                  </a:lnTo>
                  <a:lnTo>
                    <a:pt x="2393" y="2031"/>
                  </a:lnTo>
                  <a:lnTo>
                    <a:pt x="2417" y="2023"/>
                  </a:lnTo>
                  <a:lnTo>
                    <a:pt x="2440" y="2013"/>
                  </a:lnTo>
                  <a:lnTo>
                    <a:pt x="2462" y="2002"/>
                  </a:lnTo>
                  <a:lnTo>
                    <a:pt x="2485" y="1989"/>
                  </a:lnTo>
                  <a:lnTo>
                    <a:pt x="2507" y="1975"/>
                  </a:lnTo>
                  <a:lnTo>
                    <a:pt x="2530" y="1959"/>
                  </a:lnTo>
                  <a:lnTo>
                    <a:pt x="2551" y="1942"/>
                  </a:lnTo>
                  <a:lnTo>
                    <a:pt x="2573" y="1923"/>
                  </a:lnTo>
                  <a:lnTo>
                    <a:pt x="2596" y="1903"/>
                  </a:lnTo>
                  <a:lnTo>
                    <a:pt x="2617" y="1881"/>
                  </a:lnTo>
                  <a:lnTo>
                    <a:pt x="2640" y="1857"/>
                  </a:lnTo>
                  <a:lnTo>
                    <a:pt x="2661" y="1833"/>
                  </a:lnTo>
                  <a:lnTo>
                    <a:pt x="2683" y="1806"/>
                  </a:lnTo>
                  <a:lnTo>
                    <a:pt x="2704" y="1777"/>
                  </a:lnTo>
                  <a:lnTo>
                    <a:pt x="2725" y="1749"/>
                  </a:lnTo>
                  <a:lnTo>
                    <a:pt x="2746" y="1717"/>
                  </a:lnTo>
                  <a:lnTo>
                    <a:pt x="2767" y="1684"/>
                  </a:lnTo>
                  <a:lnTo>
                    <a:pt x="2787" y="1650"/>
                  </a:lnTo>
                  <a:lnTo>
                    <a:pt x="2808" y="1614"/>
                  </a:lnTo>
                  <a:lnTo>
                    <a:pt x="2827" y="1578"/>
                  </a:lnTo>
                  <a:lnTo>
                    <a:pt x="2847" y="1539"/>
                  </a:lnTo>
                  <a:lnTo>
                    <a:pt x="2860" y="1510"/>
                  </a:lnTo>
                  <a:lnTo>
                    <a:pt x="2874" y="1481"/>
                  </a:lnTo>
                  <a:lnTo>
                    <a:pt x="2887" y="1453"/>
                  </a:lnTo>
                  <a:lnTo>
                    <a:pt x="2899" y="1423"/>
                  </a:lnTo>
                  <a:lnTo>
                    <a:pt x="2911" y="1393"/>
                  </a:lnTo>
                  <a:lnTo>
                    <a:pt x="2925" y="1363"/>
                  </a:lnTo>
                  <a:lnTo>
                    <a:pt x="2937" y="1331"/>
                  </a:lnTo>
                  <a:lnTo>
                    <a:pt x="2949" y="1300"/>
                  </a:lnTo>
                  <a:lnTo>
                    <a:pt x="2961" y="1267"/>
                  </a:lnTo>
                  <a:lnTo>
                    <a:pt x="2972" y="1234"/>
                  </a:lnTo>
                  <a:lnTo>
                    <a:pt x="2984" y="1201"/>
                  </a:lnTo>
                  <a:lnTo>
                    <a:pt x="2994" y="1166"/>
                  </a:lnTo>
                  <a:lnTo>
                    <a:pt x="3006" y="1132"/>
                  </a:lnTo>
                  <a:lnTo>
                    <a:pt x="3017" y="1097"/>
                  </a:lnTo>
                  <a:lnTo>
                    <a:pt x="3027" y="1061"/>
                  </a:lnTo>
                  <a:lnTo>
                    <a:pt x="3036" y="1025"/>
                  </a:lnTo>
                </a:path>
              </a:pathLst>
            </a:custGeom>
            <a:noFill/>
            <a:ln w="13335">
              <a:solidFill>
                <a:srgbClr val="99336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Line 20"/>
            <p:cNvSpPr>
              <a:spLocks noChangeShapeType="1"/>
            </p:cNvSpPr>
            <p:nvPr/>
          </p:nvSpPr>
          <p:spPr bwMode="auto">
            <a:xfrm flipV="1">
              <a:off x="3460005" y="2971800"/>
              <a:ext cx="634" cy="1638300"/>
            </a:xfrm>
            <a:prstGeom prst="line">
              <a:avLst/>
            </a:prstGeom>
            <a:no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9"/>
            <p:cNvSpPr>
              <a:spLocks/>
            </p:cNvSpPr>
            <p:nvPr/>
          </p:nvSpPr>
          <p:spPr bwMode="auto">
            <a:xfrm>
              <a:off x="3430833" y="2971800"/>
              <a:ext cx="57708" cy="86760"/>
            </a:xfrm>
            <a:custGeom>
              <a:avLst/>
              <a:gdLst/>
              <a:ahLst/>
              <a:cxnLst>
                <a:cxn ang="0">
                  <a:pos x="91" y="137"/>
                </a:cxn>
                <a:cxn ang="0">
                  <a:pos x="46" y="0"/>
                </a:cxn>
                <a:cxn ang="0">
                  <a:pos x="0" y="137"/>
                </a:cxn>
              </a:cxnLst>
              <a:rect l="0" t="0" r="r" b="b"/>
              <a:pathLst>
                <a:path w="91" h="137">
                  <a:moveTo>
                    <a:pt x="91" y="137"/>
                  </a:moveTo>
                  <a:lnTo>
                    <a:pt x="46" y="0"/>
                  </a:lnTo>
                  <a:lnTo>
                    <a:pt x="0" y="137"/>
                  </a:lnTo>
                </a:path>
              </a:pathLst>
            </a:custGeom>
            <a:no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Line 18"/>
            <p:cNvSpPr>
              <a:spLocks noChangeShapeType="1"/>
            </p:cNvSpPr>
            <p:nvPr/>
          </p:nvSpPr>
          <p:spPr bwMode="auto">
            <a:xfrm>
              <a:off x="3138487" y="3847629"/>
              <a:ext cx="2856244" cy="633"/>
            </a:xfrm>
            <a:prstGeom prst="line">
              <a:avLst/>
            </a:prstGeom>
            <a:no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p:cNvSpPr>
            <p:nvPr/>
          </p:nvSpPr>
          <p:spPr bwMode="auto">
            <a:xfrm>
              <a:off x="5909120" y="3819131"/>
              <a:ext cx="85611" cy="58262"/>
            </a:xfrm>
            <a:custGeom>
              <a:avLst/>
              <a:gdLst/>
              <a:ahLst/>
              <a:cxnLst>
                <a:cxn ang="0">
                  <a:pos x="0" y="92"/>
                </a:cxn>
                <a:cxn ang="0">
                  <a:pos x="135" y="45"/>
                </a:cxn>
                <a:cxn ang="0">
                  <a:pos x="0" y="0"/>
                </a:cxn>
              </a:cxnLst>
              <a:rect l="0" t="0" r="r" b="b"/>
              <a:pathLst>
                <a:path w="135" h="92">
                  <a:moveTo>
                    <a:pt x="0" y="92"/>
                  </a:moveTo>
                  <a:lnTo>
                    <a:pt x="135" y="45"/>
                  </a:lnTo>
                  <a:lnTo>
                    <a:pt x="0" y="0"/>
                  </a:lnTo>
                </a:path>
              </a:pathLst>
            </a:custGeom>
            <a:no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6"/>
            <p:cNvSpPr>
              <a:spLocks/>
            </p:cNvSpPr>
            <p:nvPr/>
          </p:nvSpPr>
          <p:spPr bwMode="auto">
            <a:xfrm>
              <a:off x="3299563" y="3847629"/>
              <a:ext cx="962651" cy="649747"/>
            </a:xfrm>
            <a:custGeom>
              <a:avLst/>
              <a:gdLst/>
              <a:ahLst/>
              <a:cxnLst>
                <a:cxn ang="0">
                  <a:pos x="14" y="53"/>
                </a:cxn>
                <a:cxn ang="0">
                  <a:pos x="45" y="153"/>
                </a:cxn>
                <a:cxn ang="0">
                  <a:pos x="78" y="249"/>
                </a:cxn>
                <a:cxn ang="0">
                  <a:pos x="113" y="339"/>
                </a:cxn>
                <a:cxn ang="0">
                  <a:pos x="147" y="423"/>
                </a:cxn>
                <a:cxn ang="0">
                  <a:pos x="183" y="503"/>
                </a:cxn>
                <a:cxn ang="0">
                  <a:pos x="222" y="577"/>
                </a:cxn>
                <a:cxn ang="0">
                  <a:pos x="262" y="646"/>
                </a:cxn>
                <a:cxn ang="0">
                  <a:pos x="301" y="709"/>
                </a:cxn>
                <a:cxn ang="0">
                  <a:pos x="341" y="766"/>
                </a:cxn>
                <a:cxn ang="0">
                  <a:pos x="383" y="817"/>
                </a:cxn>
                <a:cxn ang="0">
                  <a:pos x="425" y="863"/>
                </a:cxn>
                <a:cxn ang="0">
                  <a:pos x="469" y="904"/>
                </a:cxn>
                <a:cxn ang="0">
                  <a:pos x="512" y="938"/>
                </a:cxn>
                <a:cxn ang="0">
                  <a:pos x="558" y="967"/>
                </a:cxn>
                <a:cxn ang="0">
                  <a:pos x="603" y="989"/>
                </a:cxn>
                <a:cxn ang="0">
                  <a:pos x="648" y="1008"/>
                </a:cxn>
                <a:cxn ang="0">
                  <a:pos x="693" y="1020"/>
                </a:cxn>
                <a:cxn ang="0">
                  <a:pos x="738" y="1024"/>
                </a:cxn>
                <a:cxn ang="0">
                  <a:pos x="783" y="1024"/>
                </a:cxn>
                <a:cxn ang="0">
                  <a:pos x="829" y="1018"/>
                </a:cxn>
                <a:cxn ang="0">
                  <a:pos x="875" y="1006"/>
                </a:cxn>
                <a:cxn ang="0">
                  <a:pos x="920" y="988"/>
                </a:cxn>
                <a:cxn ang="0">
                  <a:pos x="965" y="964"/>
                </a:cxn>
                <a:cxn ang="0">
                  <a:pos x="1010" y="934"/>
                </a:cxn>
                <a:cxn ang="0">
                  <a:pos x="1055" y="898"/>
                </a:cxn>
                <a:cxn ang="0">
                  <a:pos x="1098" y="856"/>
                </a:cxn>
                <a:cxn ang="0">
                  <a:pos x="1142" y="808"/>
                </a:cxn>
                <a:cxn ang="0">
                  <a:pos x="1184" y="752"/>
                </a:cxn>
                <a:cxn ang="0">
                  <a:pos x="1226" y="692"/>
                </a:cxn>
                <a:cxn ang="0">
                  <a:pos x="1268" y="625"/>
                </a:cxn>
                <a:cxn ang="0">
                  <a:pos x="1309" y="551"/>
                </a:cxn>
                <a:cxn ang="0">
                  <a:pos x="1342" y="485"/>
                </a:cxn>
                <a:cxn ang="0">
                  <a:pos x="1367" y="428"/>
                </a:cxn>
                <a:cxn ang="0">
                  <a:pos x="1393" y="368"/>
                </a:cxn>
                <a:cxn ang="0">
                  <a:pos x="1417" y="306"/>
                </a:cxn>
                <a:cxn ang="0">
                  <a:pos x="1441" y="242"/>
                </a:cxn>
                <a:cxn ang="0">
                  <a:pos x="1465" y="176"/>
                </a:cxn>
                <a:cxn ang="0">
                  <a:pos x="1486" y="107"/>
                </a:cxn>
                <a:cxn ang="0">
                  <a:pos x="1507" y="36"/>
                </a:cxn>
              </a:cxnLst>
              <a:rect l="0" t="0" r="r" b="b"/>
              <a:pathLst>
                <a:path w="1518" h="1026">
                  <a:moveTo>
                    <a:pt x="0" y="0"/>
                  </a:moveTo>
                  <a:lnTo>
                    <a:pt x="14" y="53"/>
                  </a:lnTo>
                  <a:lnTo>
                    <a:pt x="30" y="104"/>
                  </a:lnTo>
                  <a:lnTo>
                    <a:pt x="45" y="153"/>
                  </a:lnTo>
                  <a:lnTo>
                    <a:pt x="62" y="201"/>
                  </a:lnTo>
                  <a:lnTo>
                    <a:pt x="78" y="249"/>
                  </a:lnTo>
                  <a:lnTo>
                    <a:pt x="95" y="294"/>
                  </a:lnTo>
                  <a:lnTo>
                    <a:pt x="113" y="339"/>
                  </a:lnTo>
                  <a:lnTo>
                    <a:pt x="129" y="383"/>
                  </a:lnTo>
                  <a:lnTo>
                    <a:pt x="147" y="423"/>
                  </a:lnTo>
                  <a:lnTo>
                    <a:pt x="165" y="464"/>
                  </a:lnTo>
                  <a:lnTo>
                    <a:pt x="183" y="503"/>
                  </a:lnTo>
                  <a:lnTo>
                    <a:pt x="203" y="541"/>
                  </a:lnTo>
                  <a:lnTo>
                    <a:pt x="222" y="577"/>
                  </a:lnTo>
                  <a:lnTo>
                    <a:pt x="241" y="611"/>
                  </a:lnTo>
                  <a:lnTo>
                    <a:pt x="262" y="646"/>
                  </a:lnTo>
                  <a:lnTo>
                    <a:pt x="281" y="677"/>
                  </a:lnTo>
                  <a:lnTo>
                    <a:pt x="301" y="709"/>
                  </a:lnTo>
                  <a:lnTo>
                    <a:pt x="322" y="737"/>
                  </a:lnTo>
                  <a:lnTo>
                    <a:pt x="341" y="766"/>
                  </a:lnTo>
                  <a:lnTo>
                    <a:pt x="362" y="791"/>
                  </a:lnTo>
                  <a:lnTo>
                    <a:pt x="383" y="817"/>
                  </a:lnTo>
                  <a:lnTo>
                    <a:pt x="404" y="841"/>
                  </a:lnTo>
                  <a:lnTo>
                    <a:pt x="425" y="863"/>
                  </a:lnTo>
                  <a:lnTo>
                    <a:pt x="448" y="884"/>
                  </a:lnTo>
                  <a:lnTo>
                    <a:pt x="469" y="904"/>
                  </a:lnTo>
                  <a:lnTo>
                    <a:pt x="491" y="922"/>
                  </a:lnTo>
                  <a:lnTo>
                    <a:pt x="512" y="938"/>
                  </a:lnTo>
                  <a:lnTo>
                    <a:pt x="535" y="953"/>
                  </a:lnTo>
                  <a:lnTo>
                    <a:pt x="558" y="967"/>
                  </a:lnTo>
                  <a:lnTo>
                    <a:pt x="580" y="979"/>
                  </a:lnTo>
                  <a:lnTo>
                    <a:pt x="603" y="989"/>
                  </a:lnTo>
                  <a:lnTo>
                    <a:pt x="625" y="1000"/>
                  </a:lnTo>
                  <a:lnTo>
                    <a:pt x="648" y="1008"/>
                  </a:lnTo>
                  <a:lnTo>
                    <a:pt x="670" y="1014"/>
                  </a:lnTo>
                  <a:lnTo>
                    <a:pt x="693" y="1020"/>
                  </a:lnTo>
                  <a:lnTo>
                    <a:pt x="715" y="1023"/>
                  </a:lnTo>
                  <a:lnTo>
                    <a:pt x="738" y="1024"/>
                  </a:lnTo>
                  <a:lnTo>
                    <a:pt x="760" y="1026"/>
                  </a:lnTo>
                  <a:lnTo>
                    <a:pt x="783" y="1024"/>
                  </a:lnTo>
                  <a:lnTo>
                    <a:pt x="807" y="1023"/>
                  </a:lnTo>
                  <a:lnTo>
                    <a:pt x="829" y="1018"/>
                  </a:lnTo>
                  <a:lnTo>
                    <a:pt x="852" y="1014"/>
                  </a:lnTo>
                  <a:lnTo>
                    <a:pt x="875" y="1006"/>
                  </a:lnTo>
                  <a:lnTo>
                    <a:pt x="897" y="998"/>
                  </a:lnTo>
                  <a:lnTo>
                    <a:pt x="920" y="988"/>
                  </a:lnTo>
                  <a:lnTo>
                    <a:pt x="942" y="977"/>
                  </a:lnTo>
                  <a:lnTo>
                    <a:pt x="965" y="964"/>
                  </a:lnTo>
                  <a:lnTo>
                    <a:pt x="987" y="950"/>
                  </a:lnTo>
                  <a:lnTo>
                    <a:pt x="1010" y="934"/>
                  </a:lnTo>
                  <a:lnTo>
                    <a:pt x="1032" y="917"/>
                  </a:lnTo>
                  <a:lnTo>
                    <a:pt x="1055" y="898"/>
                  </a:lnTo>
                  <a:lnTo>
                    <a:pt x="1076" y="878"/>
                  </a:lnTo>
                  <a:lnTo>
                    <a:pt x="1098" y="856"/>
                  </a:lnTo>
                  <a:lnTo>
                    <a:pt x="1121" y="832"/>
                  </a:lnTo>
                  <a:lnTo>
                    <a:pt x="1142" y="808"/>
                  </a:lnTo>
                  <a:lnTo>
                    <a:pt x="1163" y="781"/>
                  </a:lnTo>
                  <a:lnTo>
                    <a:pt x="1184" y="752"/>
                  </a:lnTo>
                  <a:lnTo>
                    <a:pt x="1205" y="724"/>
                  </a:lnTo>
                  <a:lnTo>
                    <a:pt x="1226" y="692"/>
                  </a:lnTo>
                  <a:lnTo>
                    <a:pt x="1247" y="659"/>
                  </a:lnTo>
                  <a:lnTo>
                    <a:pt x="1268" y="625"/>
                  </a:lnTo>
                  <a:lnTo>
                    <a:pt x="1288" y="589"/>
                  </a:lnTo>
                  <a:lnTo>
                    <a:pt x="1309" y="551"/>
                  </a:lnTo>
                  <a:lnTo>
                    <a:pt x="1328" y="512"/>
                  </a:lnTo>
                  <a:lnTo>
                    <a:pt x="1342" y="485"/>
                  </a:lnTo>
                  <a:lnTo>
                    <a:pt x="1354" y="456"/>
                  </a:lnTo>
                  <a:lnTo>
                    <a:pt x="1367" y="428"/>
                  </a:lnTo>
                  <a:lnTo>
                    <a:pt x="1381" y="398"/>
                  </a:lnTo>
                  <a:lnTo>
                    <a:pt x="1393" y="368"/>
                  </a:lnTo>
                  <a:lnTo>
                    <a:pt x="1405" y="338"/>
                  </a:lnTo>
                  <a:lnTo>
                    <a:pt x="1417" y="306"/>
                  </a:lnTo>
                  <a:lnTo>
                    <a:pt x="1429" y="275"/>
                  </a:lnTo>
                  <a:lnTo>
                    <a:pt x="1441" y="242"/>
                  </a:lnTo>
                  <a:lnTo>
                    <a:pt x="1453" y="209"/>
                  </a:lnTo>
                  <a:lnTo>
                    <a:pt x="1465" y="176"/>
                  </a:lnTo>
                  <a:lnTo>
                    <a:pt x="1475" y="141"/>
                  </a:lnTo>
                  <a:lnTo>
                    <a:pt x="1486" y="107"/>
                  </a:lnTo>
                  <a:lnTo>
                    <a:pt x="1496" y="72"/>
                  </a:lnTo>
                  <a:lnTo>
                    <a:pt x="1507" y="36"/>
                  </a:lnTo>
                  <a:lnTo>
                    <a:pt x="1518" y="0"/>
                  </a:lnTo>
                </a:path>
              </a:pathLst>
            </a:custGeom>
            <a:noFill/>
            <a:ln w="133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5"/>
            <p:cNvSpPr>
              <a:spLocks/>
            </p:cNvSpPr>
            <p:nvPr/>
          </p:nvSpPr>
          <p:spPr bwMode="auto">
            <a:xfrm>
              <a:off x="3299563" y="3198515"/>
              <a:ext cx="1604418" cy="1298861"/>
            </a:xfrm>
            <a:custGeom>
              <a:avLst/>
              <a:gdLst/>
              <a:ahLst/>
              <a:cxnLst>
                <a:cxn ang="0">
                  <a:pos x="35" y="69"/>
                </a:cxn>
                <a:cxn ang="0">
                  <a:pos x="105" y="31"/>
                </a:cxn>
                <a:cxn ang="0">
                  <a:pos x="177" y="9"/>
                </a:cxn>
                <a:cxn ang="0">
                  <a:pos x="248" y="0"/>
                </a:cxn>
                <a:cxn ang="0">
                  <a:pos x="319" y="7"/>
                </a:cxn>
                <a:cxn ang="0">
                  <a:pos x="389" y="27"/>
                </a:cxn>
                <a:cxn ang="0">
                  <a:pos x="458" y="61"/>
                </a:cxn>
                <a:cxn ang="0">
                  <a:pos x="526" y="109"/>
                </a:cxn>
                <a:cxn ang="0">
                  <a:pos x="592" y="169"/>
                </a:cxn>
                <a:cxn ang="0">
                  <a:pos x="657" y="244"/>
                </a:cxn>
                <a:cxn ang="0">
                  <a:pos x="718" y="330"/>
                </a:cxn>
                <a:cxn ang="0">
                  <a:pos x="778" y="430"/>
                </a:cxn>
                <a:cxn ang="0">
                  <a:pos x="835" y="542"/>
                </a:cxn>
                <a:cxn ang="0">
                  <a:pos x="890" y="665"/>
                </a:cxn>
                <a:cxn ang="0">
                  <a:pos x="942" y="801"/>
                </a:cxn>
                <a:cxn ang="0">
                  <a:pos x="989" y="947"/>
                </a:cxn>
                <a:cxn ang="0">
                  <a:pos x="1011" y="1025"/>
                </a:cxn>
                <a:cxn ang="0">
                  <a:pos x="1041" y="1129"/>
                </a:cxn>
                <a:cxn ang="0">
                  <a:pos x="1074" y="1226"/>
                </a:cxn>
                <a:cxn ang="0">
                  <a:pos x="1107" y="1319"/>
                </a:cxn>
                <a:cxn ang="0">
                  <a:pos x="1142" y="1408"/>
                </a:cxn>
                <a:cxn ang="0">
                  <a:pos x="1178" y="1489"/>
                </a:cxn>
                <a:cxn ang="0">
                  <a:pos x="1216" y="1566"/>
                </a:cxn>
                <a:cxn ang="0">
                  <a:pos x="1253" y="1636"/>
                </a:cxn>
                <a:cxn ang="0">
                  <a:pos x="1292" y="1702"/>
                </a:cxn>
                <a:cxn ang="0">
                  <a:pos x="1333" y="1762"/>
                </a:cxn>
                <a:cxn ang="0">
                  <a:pos x="1375" y="1816"/>
                </a:cxn>
                <a:cxn ang="0">
                  <a:pos x="1417" y="1866"/>
                </a:cxn>
                <a:cxn ang="0">
                  <a:pos x="1459" y="1909"/>
                </a:cxn>
                <a:cxn ang="0">
                  <a:pos x="1502" y="1947"/>
                </a:cxn>
                <a:cxn ang="0">
                  <a:pos x="1548" y="1978"/>
                </a:cxn>
                <a:cxn ang="0">
                  <a:pos x="1591" y="2004"/>
                </a:cxn>
                <a:cxn ang="0">
                  <a:pos x="1636" y="2025"/>
                </a:cxn>
                <a:cxn ang="0">
                  <a:pos x="1681" y="2039"/>
                </a:cxn>
                <a:cxn ang="0">
                  <a:pos x="1728" y="2048"/>
                </a:cxn>
                <a:cxn ang="0">
                  <a:pos x="1773" y="2051"/>
                </a:cxn>
                <a:cxn ang="0">
                  <a:pos x="1818" y="2048"/>
                </a:cxn>
                <a:cxn ang="0">
                  <a:pos x="1865" y="2039"/>
                </a:cxn>
                <a:cxn ang="0">
                  <a:pos x="1910" y="2023"/>
                </a:cxn>
                <a:cxn ang="0">
                  <a:pos x="1955" y="2002"/>
                </a:cxn>
                <a:cxn ang="0">
                  <a:pos x="2000" y="1975"/>
                </a:cxn>
                <a:cxn ang="0">
                  <a:pos x="2045" y="1942"/>
                </a:cxn>
                <a:cxn ang="0">
                  <a:pos x="2088" y="1903"/>
                </a:cxn>
                <a:cxn ang="0">
                  <a:pos x="2132" y="1857"/>
                </a:cxn>
                <a:cxn ang="0">
                  <a:pos x="2176" y="1806"/>
                </a:cxn>
                <a:cxn ang="0">
                  <a:pos x="2218" y="1749"/>
                </a:cxn>
                <a:cxn ang="0">
                  <a:pos x="2260" y="1684"/>
                </a:cxn>
                <a:cxn ang="0">
                  <a:pos x="2300" y="1614"/>
                </a:cxn>
                <a:cxn ang="0">
                  <a:pos x="2339" y="1537"/>
                </a:cxn>
                <a:cxn ang="0">
                  <a:pos x="2366" y="1481"/>
                </a:cxn>
                <a:cxn ang="0">
                  <a:pos x="2392" y="1423"/>
                </a:cxn>
                <a:cxn ang="0">
                  <a:pos x="2417" y="1363"/>
                </a:cxn>
                <a:cxn ang="0">
                  <a:pos x="2441" y="1300"/>
                </a:cxn>
                <a:cxn ang="0">
                  <a:pos x="2465" y="1234"/>
                </a:cxn>
                <a:cxn ang="0">
                  <a:pos x="2488" y="1166"/>
                </a:cxn>
                <a:cxn ang="0">
                  <a:pos x="2509" y="1097"/>
                </a:cxn>
                <a:cxn ang="0">
                  <a:pos x="2530" y="1025"/>
                </a:cxn>
              </a:cxnLst>
              <a:rect l="0" t="0" r="r" b="b"/>
              <a:pathLst>
                <a:path w="2530" h="2051">
                  <a:moveTo>
                    <a:pt x="0" y="93"/>
                  </a:moveTo>
                  <a:lnTo>
                    <a:pt x="35" y="69"/>
                  </a:lnTo>
                  <a:lnTo>
                    <a:pt x="71" y="48"/>
                  </a:lnTo>
                  <a:lnTo>
                    <a:pt x="105" y="31"/>
                  </a:lnTo>
                  <a:lnTo>
                    <a:pt x="141" y="18"/>
                  </a:lnTo>
                  <a:lnTo>
                    <a:pt x="177" y="9"/>
                  </a:lnTo>
                  <a:lnTo>
                    <a:pt x="212" y="3"/>
                  </a:lnTo>
                  <a:lnTo>
                    <a:pt x="248" y="0"/>
                  </a:lnTo>
                  <a:lnTo>
                    <a:pt x="284" y="1"/>
                  </a:lnTo>
                  <a:lnTo>
                    <a:pt x="319" y="7"/>
                  </a:lnTo>
                  <a:lnTo>
                    <a:pt x="353" y="15"/>
                  </a:lnTo>
                  <a:lnTo>
                    <a:pt x="389" y="27"/>
                  </a:lnTo>
                  <a:lnTo>
                    <a:pt x="424" y="42"/>
                  </a:lnTo>
                  <a:lnTo>
                    <a:pt x="458" y="61"/>
                  </a:lnTo>
                  <a:lnTo>
                    <a:pt x="491" y="84"/>
                  </a:lnTo>
                  <a:lnTo>
                    <a:pt x="526" y="109"/>
                  </a:lnTo>
                  <a:lnTo>
                    <a:pt x="559" y="138"/>
                  </a:lnTo>
                  <a:lnTo>
                    <a:pt x="592" y="169"/>
                  </a:lnTo>
                  <a:lnTo>
                    <a:pt x="624" y="205"/>
                  </a:lnTo>
                  <a:lnTo>
                    <a:pt x="657" y="244"/>
                  </a:lnTo>
                  <a:lnTo>
                    <a:pt x="688" y="285"/>
                  </a:lnTo>
                  <a:lnTo>
                    <a:pt x="718" y="330"/>
                  </a:lnTo>
                  <a:lnTo>
                    <a:pt x="748" y="379"/>
                  </a:lnTo>
                  <a:lnTo>
                    <a:pt x="778" y="430"/>
                  </a:lnTo>
                  <a:lnTo>
                    <a:pt x="807" y="484"/>
                  </a:lnTo>
                  <a:lnTo>
                    <a:pt x="835" y="542"/>
                  </a:lnTo>
                  <a:lnTo>
                    <a:pt x="864" y="602"/>
                  </a:lnTo>
                  <a:lnTo>
                    <a:pt x="890" y="665"/>
                  </a:lnTo>
                  <a:lnTo>
                    <a:pt x="917" y="732"/>
                  </a:lnTo>
                  <a:lnTo>
                    <a:pt x="942" y="801"/>
                  </a:lnTo>
                  <a:lnTo>
                    <a:pt x="966" y="873"/>
                  </a:lnTo>
                  <a:lnTo>
                    <a:pt x="989" y="947"/>
                  </a:lnTo>
                  <a:lnTo>
                    <a:pt x="1011" y="1025"/>
                  </a:lnTo>
                  <a:lnTo>
                    <a:pt x="1026" y="1078"/>
                  </a:lnTo>
                  <a:lnTo>
                    <a:pt x="1041" y="1129"/>
                  </a:lnTo>
                  <a:lnTo>
                    <a:pt x="1058" y="1178"/>
                  </a:lnTo>
                  <a:lnTo>
                    <a:pt x="1074" y="1226"/>
                  </a:lnTo>
                  <a:lnTo>
                    <a:pt x="1091" y="1274"/>
                  </a:lnTo>
                  <a:lnTo>
                    <a:pt x="1107" y="1319"/>
                  </a:lnTo>
                  <a:lnTo>
                    <a:pt x="1124" y="1364"/>
                  </a:lnTo>
                  <a:lnTo>
                    <a:pt x="1142" y="1408"/>
                  </a:lnTo>
                  <a:lnTo>
                    <a:pt x="1160" y="1448"/>
                  </a:lnTo>
                  <a:lnTo>
                    <a:pt x="1178" y="1489"/>
                  </a:lnTo>
                  <a:lnTo>
                    <a:pt x="1196" y="1528"/>
                  </a:lnTo>
                  <a:lnTo>
                    <a:pt x="1216" y="1566"/>
                  </a:lnTo>
                  <a:lnTo>
                    <a:pt x="1234" y="1602"/>
                  </a:lnTo>
                  <a:lnTo>
                    <a:pt x="1253" y="1636"/>
                  </a:lnTo>
                  <a:lnTo>
                    <a:pt x="1273" y="1671"/>
                  </a:lnTo>
                  <a:lnTo>
                    <a:pt x="1292" y="1702"/>
                  </a:lnTo>
                  <a:lnTo>
                    <a:pt x="1313" y="1734"/>
                  </a:lnTo>
                  <a:lnTo>
                    <a:pt x="1333" y="1762"/>
                  </a:lnTo>
                  <a:lnTo>
                    <a:pt x="1354" y="1791"/>
                  </a:lnTo>
                  <a:lnTo>
                    <a:pt x="1375" y="1816"/>
                  </a:lnTo>
                  <a:lnTo>
                    <a:pt x="1396" y="1842"/>
                  </a:lnTo>
                  <a:lnTo>
                    <a:pt x="1417" y="1866"/>
                  </a:lnTo>
                  <a:lnTo>
                    <a:pt x="1438" y="1888"/>
                  </a:lnTo>
                  <a:lnTo>
                    <a:pt x="1459" y="1909"/>
                  </a:lnTo>
                  <a:lnTo>
                    <a:pt x="1481" y="1929"/>
                  </a:lnTo>
                  <a:lnTo>
                    <a:pt x="1502" y="1947"/>
                  </a:lnTo>
                  <a:lnTo>
                    <a:pt x="1525" y="1963"/>
                  </a:lnTo>
                  <a:lnTo>
                    <a:pt x="1548" y="1978"/>
                  </a:lnTo>
                  <a:lnTo>
                    <a:pt x="1569" y="1992"/>
                  </a:lnTo>
                  <a:lnTo>
                    <a:pt x="1591" y="2004"/>
                  </a:lnTo>
                  <a:lnTo>
                    <a:pt x="1614" y="2014"/>
                  </a:lnTo>
                  <a:lnTo>
                    <a:pt x="1636" y="2025"/>
                  </a:lnTo>
                  <a:lnTo>
                    <a:pt x="1659" y="2033"/>
                  </a:lnTo>
                  <a:lnTo>
                    <a:pt x="1681" y="2039"/>
                  </a:lnTo>
                  <a:lnTo>
                    <a:pt x="1704" y="2045"/>
                  </a:lnTo>
                  <a:lnTo>
                    <a:pt x="1728" y="2048"/>
                  </a:lnTo>
                  <a:lnTo>
                    <a:pt x="1750" y="2049"/>
                  </a:lnTo>
                  <a:lnTo>
                    <a:pt x="1773" y="2051"/>
                  </a:lnTo>
                  <a:lnTo>
                    <a:pt x="1795" y="2049"/>
                  </a:lnTo>
                  <a:lnTo>
                    <a:pt x="1818" y="2048"/>
                  </a:lnTo>
                  <a:lnTo>
                    <a:pt x="1841" y="2043"/>
                  </a:lnTo>
                  <a:lnTo>
                    <a:pt x="1865" y="2039"/>
                  </a:lnTo>
                  <a:lnTo>
                    <a:pt x="1887" y="2031"/>
                  </a:lnTo>
                  <a:lnTo>
                    <a:pt x="1910" y="2023"/>
                  </a:lnTo>
                  <a:lnTo>
                    <a:pt x="1932" y="2013"/>
                  </a:lnTo>
                  <a:lnTo>
                    <a:pt x="1955" y="2002"/>
                  </a:lnTo>
                  <a:lnTo>
                    <a:pt x="1977" y="1989"/>
                  </a:lnTo>
                  <a:lnTo>
                    <a:pt x="2000" y="1975"/>
                  </a:lnTo>
                  <a:lnTo>
                    <a:pt x="2022" y="1959"/>
                  </a:lnTo>
                  <a:lnTo>
                    <a:pt x="2045" y="1942"/>
                  </a:lnTo>
                  <a:lnTo>
                    <a:pt x="2066" y="1923"/>
                  </a:lnTo>
                  <a:lnTo>
                    <a:pt x="2088" y="1903"/>
                  </a:lnTo>
                  <a:lnTo>
                    <a:pt x="2111" y="1881"/>
                  </a:lnTo>
                  <a:lnTo>
                    <a:pt x="2132" y="1857"/>
                  </a:lnTo>
                  <a:lnTo>
                    <a:pt x="2154" y="1833"/>
                  </a:lnTo>
                  <a:lnTo>
                    <a:pt x="2176" y="1806"/>
                  </a:lnTo>
                  <a:lnTo>
                    <a:pt x="2197" y="1777"/>
                  </a:lnTo>
                  <a:lnTo>
                    <a:pt x="2218" y="1749"/>
                  </a:lnTo>
                  <a:lnTo>
                    <a:pt x="2239" y="1717"/>
                  </a:lnTo>
                  <a:lnTo>
                    <a:pt x="2260" y="1684"/>
                  </a:lnTo>
                  <a:lnTo>
                    <a:pt x="2279" y="1650"/>
                  </a:lnTo>
                  <a:lnTo>
                    <a:pt x="2300" y="1614"/>
                  </a:lnTo>
                  <a:lnTo>
                    <a:pt x="2320" y="1576"/>
                  </a:lnTo>
                  <a:lnTo>
                    <a:pt x="2339" y="1537"/>
                  </a:lnTo>
                  <a:lnTo>
                    <a:pt x="2353" y="1510"/>
                  </a:lnTo>
                  <a:lnTo>
                    <a:pt x="2366" y="1481"/>
                  </a:lnTo>
                  <a:lnTo>
                    <a:pt x="2380" y="1453"/>
                  </a:lnTo>
                  <a:lnTo>
                    <a:pt x="2392" y="1423"/>
                  </a:lnTo>
                  <a:lnTo>
                    <a:pt x="2405" y="1393"/>
                  </a:lnTo>
                  <a:lnTo>
                    <a:pt x="2417" y="1363"/>
                  </a:lnTo>
                  <a:lnTo>
                    <a:pt x="2429" y="1331"/>
                  </a:lnTo>
                  <a:lnTo>
                    <a:pt x="2441" y="1300"/>
                  </a:lnTo>
                  <a:lnTo>
                    <a:pt x="2453" y="1267"/>
                  </a:lnTo>
                  <a:lnTo>
                    <a:pt x="2465" y="1234"/>
                  </a:lnTo>
                  <a:lnTo>
                    <a:pt x="2476" y="1201"/>
                  </a:lnTo>
                  <a:lnTo>
                    <a:pt x="2488" y="1166"/>
                  </a:lnTo>
                  <a:lnTo>
                    <a:pt x="2499" y="1132"/>
                  </a:lnTo>
                  <a:lnTo>
                    <a:pt x="2509" y="1097"/>
                  </a:lnTo>
                  <a:lnTo>
                    <a:pt x="2520" y="1061"/>
                  </a:lnTo>
                  <a:lnTo>
                    <a:pt x="2530" y="1025"/>
                  </a:lnTo>
                </a:path>
              </a:pathLst>
            </a:custGeom>
            <a:noFill/>
            <a:ln w="13335">
              <a:solidFill>
                <a:srgbClr val="00008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4"/>
            <p:cNvSpPr>
              <a:spLocks/>
            </p:cNvSpPr>
            <p:nvPr/>
          </p:nvSpPr>
          <p:spPr bwMode="auto">
            <a:xfrm>
              <a:off x="3299563" y="3847629"/>
              <a:ext cx="320249" cy="590219"/>
            </a:xfrm>
            <a:custGeom>
              <a:avLst/>
              <a:gdLst/>
              <a:ahLst/>
              <a:cxnLst>
                <a:cxn ang="0">
                  <a:pos x="0" y="932"/>
                </a:cxn>
                <a:cxn ang="0">
                  <a:pos x="18" y="917"/>
                </a:cxn>
                <a:cxn ang="0">
                  <a:pos x="38" y="902"/>
                </a:cxn>
                <a:cxn ang="0">
                  <a:pos x="56" y="886"/>
                </a:cxn>
                <a:cxn ang="0">
                  <a:pos x="74" y="868"/>
                </a:cxn>
                <a:cxn ang="0">
                  <a:pos x="92" y="848"/>
                </a:cxn>
                <a:cxn ang="0">
                  <a:pos x="110" y="829"/>
                </a:cxn>
                <a:cxn ang="0">
                  <a:pos x="128" y="808"/>
                </a:cxn>
                <a:cxn ang="0">
                  <a:pos x="146" y="787"/>
                </a:cxn>
                <a:cxn ang="0">
                  <a:pos x="164" y="764"/>
                </a:cxn>
                <a:cxn ang="0">
                  <a:pos x="180" y="740"/>
                </a:cxn>
                <a:cxn ang="0">
                  <a:pos x="198" y="716"/>
                </a:cxn>
                <a:cxn ang="0">
                  <a:pos x="215" y="691"/>
                </a:cxn>
                <a:cxn ang="0">
                  <a:pos x="232" y="664"/>
                </a:cxn>
                <a:cxn ang="0">
                  <a:pos x="248" y="637"/>
                </a:cxn>
                <a:cxn ang="0">
                  <a:pos x="265" y="608"/>
                </a:cxn>
                <a:cxn ang="0">
                  <a:pos x="281" y="580"/>
                </a:cxn>
                <a:cxn ang="0">
                  <a:pos x="298" y="550"/>
                </a:cxn>
                <a:cxn ang="0">
                  <a:pos x="313" y="520"/>
                </a:cxn>
                <a:cxn ang="0">
                  <a:pos x="328" y="486"/>
                </a:cxn>
                <a:cxn ang="0">
                  <a:pos x="343" y="455"/>
                </a:cxn>
                <a:cxn ang="0">
                  <a:pos x="358" y="420"/>
                </a:cxn>
                <a:cxn ang="0">
                  <a:pos x="373" y="387"/>
                </a:cxn>
                <a:cxn ang="0">
                  <a:pos x="388" y="351"/>
                </a:cxn>
                <a:cxn ang="0">
                  <a:pos x="401" y="315"/>
                </a:cxn>
                <a:cxn ang="0">
                  <a:pos x="416" y="279"/>
                </a:cxn>
                <a:cxn ang="0">
                  <a:pos x="430" y="242"/>
                </a:cxn>
                <a:cxn ang="0">
                  <a:pos x="443" y="203"/>
                </a:cxn>
                <a:cxn ang="0">
                  <a:pos x="455" y="164"/>
                </a:cxn>
                <a:cxn ang="0">
                  <a:pos x="469" y="125"/>
                </a:cxn>
                <a:cxn ang="0">
                  <a:pos x="481" y="84"/>
                </a:cxn>
                <a:cxn ang="0">
                  <a:pos x="493" y="42"/>
                </a:cxn>
                <a:cxn ang="0">
                  <a:pos x="505" y="0"/>
                </a:cxn>
              </a:cxnLst>
              <a:rect l="0" t="0" r="r" b="b"/>
              <a:pathLst>
                <a:path w="505" h="932">
                  <a:moveTo>
                    <a:pt x="0" y="932"/>
                  </a:moveTo>
                  <a:lnTo>
                    <a:pt x="18" y="917"/>
                  </a:lnTo>
                  <a:lnTo>
                    <a:pt x="38" y="902"/>
                  </a:lnTo>
                  <a:lnTo>
                    <a:pt x="56" y="886"/>
                  </a:lnTo>
                  <a:lnTo>
                    <a:pt x="74" y="868"/>
                  </a:lnTo>
                  <a:lnTo>
                    <a:pt x="92" y="848"/>
                  </a:lnTo>
                  <a:lnTo>
                    <a:pt x="110" y="829"/>
                  </a:lnTo>
                  <a:lnTo>
                    <a:pt x="128" y="808"/>
                  </a:lnTo>
                  <a:lnTo>
                    <a:pt x="146" y="787"/>
                  </a:lnTo>
                  <a:lnTo>
                    <a:pt x="164" y="764"/>
                  </a:lnTo>
                  <a:lnTo>
                    <a:pt x="180" y="740"/>
                  </a:lnTo>
                  <a:lnTo>
                    <a:pt x="198" y="716"/>
                  </a:lnTo>
                  <a:lnTo>
                    <a:pt x="215" y="691"/>
                  </a:lnTo>
                  <a:lnTo>
                    <a:pt x="232" y="664"/>
                  </a:lnTo>
                  <a:lnTo>
                    <a:pt x="248" y="637"/>
                  </a:lnTo>
                  <a:lnTo>
                    <a:pt x="265" y="608"/>
                  </a:lnTo>
                  <a:lnTo>
                    <a:pt x="281" y="580"/>
                  </a:lnTo>
                  <a:lnTo>
                    <a:pt x="298" y="550"/>
                  </a:lnTo>
                  <a:lnTo>
                    <a:pt x="313" y="520"/>
                  </a:lnTo>
                  <a:lnTo>
                    <a:pt x="328" y="486"/>
                  </a:lnTo>
                  <a:lnTo>
                    <a:pt x="343" y="455"/>
                  </a:lnTo>
                  <a:lnTo>
                    <a:pt x="358" y="420"/>
                  </a:lnTo>
                  <a:lnTo>
                    <a:pt x="373" y="387"/>
                  </a:lnTo>
                  <a:lnTo>
                    <a:pt x="388" y="351"/>
                  </a:lnTo>
                  <a:lnTo>
                    <a:pt x="401" y="315"/>
                  </a:lnTo>
                  <a:lnTo>
                    <a:pt x="416" y="279"/>
                  </a:lnTo>
                  <a:lnTo>
                    <a:pt x="430" y="242"/>
                  </a:lnTo>
                  <a:lnTo>
                    <a:pt x="443" y="203"/>
                  </a:lnTo>
                  <a:lnTo>
                    <a:pt x="455" y="164"/>
                  </a:lnTo>
                  <a:lnTo>
                    <a:pt x="469" y="125"/>
                  </a:lnTo>
                  <a:lnTo>
                    <a:pt x="481" y="84"/>
                  </a:lnTo>
                  <a:lnTo>
                    <a:pt x="493" y="42"/>
                  </a:lnTo>
                  <a:lnTo>
                    <a:pt x="505" y="0"/>
                  </a:lnTo>
                </a:path>
              </a:pathLst>
            </a:custGeom>
            <a:noFill/>
            <a:ln w="13335">
              <a:solidFill>
                <a:srgbClr val="99336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3"/>
            <p:cNvSpPr>
              <a:spLocks/>
            </p:cNvSpPr>
            <p:nvPr/>
          </p:nvSpPr>
          <p:spPr bwMode="auto">
            <a:xfrm>
              <a:off x="5546382" y="3585450"/>
              <a:ext cx="95758" cy="262179"/>
            </a:xfrm>
            <a:custGeom>
              <a:avLst/>
              <a:gdLst/>
              <a:ahLst/>
              <a:cxnLst>
                <a:cxn ang="0">
                  <a:pos x="0" y="414"/>
                </a:cxn>
                <a:cxn ang="0">
                  <a:pos x="16" y="358"/>
                </a:cxn>
                <a:cxn ang="0">
                  <a:pos x="33" y="303"/>
                </a:cxn>
                <a:cxn ang="0">
                  <a:pos x="52" y="249"/>
                </a:cxn>
                <a:cxn ang="0">
                  <a:pos x="70" y="196"/>
                </a:cxn>
                <a:cxn ang="0">
                  <a:pos x="90" y="145"/>
                </a:cxn>
                <a:cxn ang="0">
                  <a:pos x="109" y="96"/>
                </a:cxn>
                <a:cxn ang="0">
                  <a:pos x="130" y="48"/>
                </a:cxn>
                <a:cxn ang="0">
                  <a:pos x="151" y="0"/>
                </a:cxn>
              </a:cxnLst>
              <a:rect l="0" t="0" r="r" b="b"/>
              <a:pathLst>
                <a:path w="151" h="414">
                  <a:moveTo>
                    <a:pt x="0" y="414"/>
                  </a:moveTo>
                  <a:lnTo>
                    <a:pt x="16" y="358"/>
                  </a:lnTo>
                  <a:lnTo>
                    <a:pt x="33" y="303"/>
                  </a:lnTo>
                  <a:lnTo>
                    <a:pt x="52" y="249"/>
                  </a:lnTo>
                  <a:lnTo>
                    <a:pt x="70" y="196"/>
                  </a:lnTo>
                  <a:lnTo>
                    <a:pt x="90" y="145"/>
                  </a:lnTo>
                  <a:lnTo>
                    <a:pt x="109" y="96"/>
                  </a:lnTo>
                  <a:lnTo>
                    <a:pt x="130" y="48"/>
                  </a:lnTo>
                  <a:lnTo>
                    <a:pt x="151" y="0"/>
                  </a:lnTo>
                </a:path>
              </a:pathLst>
            </a:custGeom>
            <a:noFill/>
            <a:ln w="13335">
              <a:solidFill>
                <a:srgbClr val="99336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2"/>
            <p:cNvSpPr>
              <a:spLocks/>
            </p:cNvSpPr>
            <p:nvPr/>
          </p:nvSpPr>
          <p:spPr bwMode="auto">
            <a:xfrm>
              <a:off x="4903981" y="3198515"/>
              <a:ext cx="738159" cy="649114"/>
            </a:xfrm>
            <a:custGeom>
              <a:avLst/>
              <a:gdLst/>
              <a:ahLst/>
              <a:cxnLst>
                <a:cxn ang="0">
                  <a:pos x="0" y="1025"/>
                </a:cxn>
                <a:cxn ang="0">
                  <a:pos x="26" y="936"/>
                </a:cxn>
                <a:cxn ang="0">
                  <a:pos x="53" y="851"/>
                </a:cxn>
                <a:cxn ang="0">
                  <a:pos x="81" y="768"/>
                </a:cxn>
                <a:cxn ang="0">
                  <a:pos x="111" y="692"/>
                </a:cxn>
                <a:cxn ang="0">
                  <a:pos x="141" y="617"/>
                </a:cxn>
                <a:cxn ang="0">
                  <a:pos x="156" y="582"/>
                </a:cxn>
                <a:cxn ang="0">
                  <a:pos x="173" y="548"/>
                </a:cxn>
                <a:cxn ang="0">
                  <a:pos x="189" y="515"/>
                </a:cxn>
                <a:cxn ang="0">
                  <a:pos x="204" y="481"/>
                </a:cxn>
                <a:cxn ang="0">
                  <a:pos x="221" y="450"/>
                </a:cxn>
                <a:cxn ang="0">
                  <a:pos x="239" y="420"/>
                </a:cxn>
                <a:cxn ang="0">
                  <a:pos x="255" y="390"/>
                </a:cxn>
                <a:cxn ang="0">
                  <a:pos x="272" y="363"/>
                </a:cxn>
                <a:cxn ang="0">
                  <a:pos x="290" y="334"/>
                </a:cxn>
                <a:cxn ang="0">
                  <a:pos x="308" y="309"/>
                </a:cxn>
                <a:cxn ang="0">
                  <a:pos x="325" y="283"/>
                </a:cxn>
                <a:cxn ang="0">
                  <a:pos x="343" y="259"/>
                </a:cxn>
                <a:cxn ang="0">
                  <a:pos x="361" y="237"/>
                </a:cxn>
                <a:cxn ang="0">
                  <a:pos x="379" y="214"/>
                </a:cxn>
                <a:cxn ang="0">
                  <a:pos x="398" y="193"/>
                </a:cxn>
                <a:cxn ang="0">
                  <a:pos x="416" y="174"/>
                </a:cxn>
                <a:cxn ang="0">
                  <a:pos x="434" y="154"/>
                </a:cxn>
                <a:cxn ang="0">
                  <a:pos x="454" y="136"/>
                </a:cxn>
                <a:cxn ang="0">
                  <a:pos x="473" y="120"/>
                </a:cxn>
                <a:cxn ang="0">
                  <a:pos x="491" y="103"/>
                </a:cxn>
                <a:cxn ang="0">
                  <a:pos x="511" y="90"/>
                </a:cxn>
                <a:cxn ang="0">
                  <a:pos x="530" y="76"/>
                </a:cxn>
                <a:cxn ang="0">
                  <a:pos x="550" y="63"/>
                </a:cxn>
                <a:cxn ang="0">
                  <a:pos x="569" y="52"/>
                </a:cxn>
                <a:cxn ang="0">
                  <a:pos x="589" y="42"/>
                </a:cxn>
                <a:cxn ang="0">
                  <a:pos x="609" y="33"/>
                </a:cxn>
                <a:cxn ang="0">
                  <a:pos x="628" y="25"/>
                </a:cxn>
                <a:cxn ang="0">
                  <a:pos x="648" y="18"/>
                </a:cxn>
                <a:cxn ang="0">
                  <a:pos x="667" y="12"/>
                </a:cxn>
                <a:cxn ang="0">
                  <a:pos x="688" y="7"/>
                </a:cxn>
                <a:cxn ang="0">
                  <a:pos x="708" y="4"/>
                </a:cxn>
                <a:cxn ang="0">
                  <a:pos x="727" y="1"/>
                </a:cxn>
                <a:cxn ang="0">
                  <a:pos x="748" y="1"/>
                </a:cxn>
                <a:cxn ang="0">
                  <a:pos x="768" y="0"/>
                </a:cxn>
                <a:cxn ang="0">
                  <a:pos x="787" y="1"/>
                </a:cxn>
                <a:cxn ang="0">
                  <a:pos x="808" y="4"/>
                </a:cxn>
                <a:cxn ang="0">
                  <a:pos x="828" y="7"/>
                </a:cxn>
                <a:cxn ang="0">
                  <a:pos x="847" y="12"/>
                </a:cxn>
                <a:cxn ang="0">
                  <a:pos x="868" y="18"/>
                </a:cxn>
                <a:cxn ang="0">
                  <a:pos x="888" y="24"/>
                </a:cxn>
                <a:cxn ang="0">
                  <a:pos x="907" y="33"/>
                </a:cxn>
                <a:cxn ang="0">
                  <a:pos x="929" y="42"/>
                </a:cxn>
                <a:cxn ang="0">
                  <a:pos x="948" y="52"/>
                </a:cxn>
                <a:cxn ang="0">
                  <a:pos x="968" y="63"/>
                </a:cxn>
                <a:cxn ang="0">
                  <a:pos x="989" y="76"/>
                </a:cxn>
                <a:cxn ang="0">
                  <a:pos x="1008" y="90"/>
                </a:cxn>
                <a:cxn ang="0">
                  <a:pos x="1028" y="105"/>
                </a:cxn>
                <a:cxn ang="0">
                  <a:pos x="1047" y="121"/>
                </a:cxn>
                <a:cxn ang="0">
                  <a:pos x="1067" y="139"/>
                </a:cxn>
                <a:cxn ang="0">
                  <a:pos x="1086" y="157"/>
                </a:cxn>
                <a:cxn ang="0">
                  <a:pos x="1106" y="178"/>
                </a:cxn>
                <a:cxn ang="0">
                  <a:pos x="1125" y="199"/>
                </a:cxn>
                <a:cxn ang="0">
                  <a:pos x="1145" y="222"/>
                </a:cxn>
                <a:cxn ang="0">
                  <a:pos x="1164" y="246"/>
                </a:cxn>
              </a:cxnLst>
              <a:rect l="0" t="0" r="r" b="b"/>
              <a:pathLst>
                <a:path w="1164" h="1025">
                  <a:moveTo>
                    <a:pt x="0" y="1025"/>
                  </a:moveTo>
                  <a:lnTo>
                    <a:pt x="26" y="936"/>
                  </a:lnTo>
                  <a:lnTo>
                    <a:pt x="53" y="851"/>
                  </a:lnTo>
                  <a:lnTo>
                    <a:pt x="81" y="768"/>
                  </a:lnTo>
                  <a:lnTo>
                    <a:pt x="111" y="692"/>
                  </a:lnTo>
                  <a:lnTo>
                    <a:pt x="141" y="617"/>
                  </a:lnTo>
                  <a:lnTo>
                    <a:pt x="156" y="582"/>
                  </a:lnTo>
                  <a:lnTo>
                    <a:pt x="173" y="548"/>
                  </a:lnTo>
                  <a:lnTo>
                    <a:pt x="189" y="515"/>
                  </a:lnTo>
                  <a:lnTo>
                    <a:pt x="204" y="481"/>
                  </a:lnTo>
                  <a:lnTo>
                    <a:pt x="221" y="450"/>
                  </a:lnTo>
                  <a:lnTo>
                    <a:pt x="239" y="420"/>
                  </a:lnTo>
                  <a:lnTo>
                    <a:pt x="255" y="390"/>
                  </a:lnTo>
                  <a:lnTo>
                    <a:pt x="272" y="363"/>
                  </a:lnTo>
                  <a:lnTo>
                    <a:pt x="290" y="334"/>
                  </a:lnTo>
                  <a:lnTo>
                    <a:pt x="308" y="309"/>
                  </a:lnTo>
                  <a:lnTo>
                    <a:pt x="325" y="283"/>
                  </a:lnTo>
                  <a:lnTo>
                    <a:pt x="343" y="259"/>
                  </a:lnTo>
                  <a:lnTo>
                    <a:pt x="361" y="237"/>
                  </a:lnTo>
                  <a:lnTo>
                    <a:pt x="379" y="214"/>
                  </a:lnTo>
                  <a:lnTo>
                    <a:pt x="398" y="193"/>
                  </a:lnTo>
                  <a:lnTo>
                    <a:pt x="416" y="174"/>
                  </a:lnTo>
                  <a:lnTo>
                    <a:pt x="434" y="154"/>
                  </a:lnTo>
                  <a:lnTo>
                    <a:pt x="454" y="136"/>
                  </a:lnTo>
                  <a:lnTo>
                    <a:pt x="473" y="120"/>
                  </a:lnTo>
                  <a:lnTo>
                    <a:pt x="491" y="103"/>
                  </a:lnTo>
                  <a:lnTo>
                    <a:pt x="511" y="90"/>
                  </a:lnTo>
                  <a:lnTo>
                    <a:pt x="530" y="76"/>
                  </a:lnTo>
                  <a:lnTo>
                    <a:pt x="550" y="63"/>
                  </a:lnTo>
                  <a:lnTo>
                    <a:pt x="569" y="52"/>
                  </a:lnTo>
                  <a:lnTo>
                    <a:pt x="589" y="42"/>
                  </a:lnTo>
                  <a:lnTo>
                    <a:pt x="609" y="33"/>
                  </a:lnTo>
                  <a:lnTo>
                    <a:pt x="628" y="25"/>
                  </a:lnTo>
                  <a:lnTo>
                    <a:pt x="648" y="18"/>
                  </a:lnTo>
                  <a:lnTo>
                    <a:pt x="667" y="12"/>
                  </a:lnTo>
                  <a:lnTo>
                    <a:pt x="688" y="7"/>
                  </a:lnTo>
                  <a:lnTo>
                    <a:pt x="708" y="4"/>
                  </a:lnTo>
                  <a:lnTo>
                    <a:pt x="727" y="1"/>
                  </a:lnTo>
                  <a:lnTo>
                    <a:pt x="748" y="1"/>
                  </a:lnTo>
                  <a:lnTo>
                    <a:pt x="768" y="0"/>
                  </a:lnTo>
                  <a:lnTo>
                    <a:pt x="787" y="1"/>
                  </a:lnTo>
                  <a:lnTo>
                    <a:pt x="808" y="4"/>
                  </a:lnTo>
                  <a:lnTo>
                    <a:pt x="828" y="7"/>
                  </a:lnTo>
                  <a:lnTo>
                    <a:pt x="847" y="12"/>
                  </a:lnTo>
                  <a:lnTo>
                    <a:pt x="868" y="18"/>
                  </a:lnTo>
                  <a:lnTo>
                    <a:pt x="888" y="24"/>
                  </a:lnTo>
                  <a:lnTo>
                    <a:pt x="907" y="33"/>
                  </a:lnTo>
                  <a:lnTo>
                    <a:pt x="929" y="42"/>
                  </a:lnTo>
                  <a:lnTo>
                    <a:pt x="948" y="52"/>
                  </a:lnTo>
                  <a:lnTo>
                    <a:pt x="968" y="63"/>
                  </a:lnTo>
                  <a:lnTo>
                    <a:pt x="989" y="76"/>
                  </a:lnTo>
                  <a:lnTo>
                    <a:pt x="1008" y="90"/>
                  </a:lnTo>
                  <a:lnTo>
                    <a:pt x="1028" y="105"/>
                  </a:lnTo>
                  <a:lnTo>
                    <a:pt x="1047" y="121"/>
                  </a:lnTo>
                  <a:lnTo>
                    <a:pt x="1067" y="139"/>
                  </a:lnTo>
                  <a:lnTo>
                    <a:pt x="1086" y="157"/>
                  </a:lnTo>
                  <a:lnTo>
                    <a:pt x="1106" y="178"/>
                  </a:lnTo>
                  <a:lnTo>
                    <a:pt x="1125" y="199"/>
                  </a:lnTo>
                  <a:lnTo>
                    <a:pt x="1145" y="222"/>
                  </a:lnTo>
                  <a:lnTo>
                    <a:pt x="1164" y="246"/>
                  </a:lnTo>
                </a:path>
              </a:pathLst>
            </a:custGeom>
            <a:noFill/>
            <a:ln w="13335">
              <a:solidFill>
                <a:srgbClr val="00008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1"/>
            <p:cNvSpPr>
              <a:spLocks/>
            </p:cNvSpPr>
            <p:nvPr/>
          </p:nvSpPr>
          <p:spPr bwMode="auto">
            <a:xfrm>
              <a:off x="4262214" y="3198515"/>
              <a:ext cx="1379926" cy="1289362"/>
            </a:xfrm>
            <a:custGeom>
              <a:avLst/>
              <a:gdLst/>
              <a:ahLst/>
              <a:cxnLst>
                <a:cxn ang="0">
                  <a:pos x="15" y="972"/>
                </a:cxn>
                <a:cxn ang="0">
                  <a:pos x="46" y="872"/>
                </a:cxn>
                <a:cxn ang="0">
                  <a:pos x="78" y="776"/>
                </a:cxn>
                <a:cxn ang="0">
                  <a:pos x="112" y="686"/>
                </a:cxn>
                <a:cxn ang="0">
                  <a:pos x="148" y="602"/>
                </a:cxn>
                <a:cxn ang="0">
                  <a:pos x="184" y="522"/>
                </a:cxn>
                <a:cxn ang="0">
                  <a:pos x="222" y="448"/>
                </a:cxn>
                <a:cxn ang="0">
                  <a:pos x="261" y="381"/>
                </a:cxn>
                <a:cxn ang="0">
                  <a:pos x="301" y="318"/>
                </a:cxn>
                <a:cxn ang="0">
                  <a:pos x="342" y="261"/>
                </a:cxn>
                <a:cxn ang="0">
                  <a:pos x="384" y="208"/>
                </a:cxn>
                <a:cxn ang="0">
                  <a:pos x="426" y="163"/>
                </a:cxn>
                <a:cxn ang="0">
                  <a:pos x="470" y="123"/>
                </a:cxn>
                <a:cxn ang="0">
                  <a:pos x="513" y="88"/>
                </a:cxn>
                <a:cxn ang="0">
                  <a:pos x="557" y="58"/>
                </a:cxn>
                <a:cxn ang="0">
                  <a:pos x="602" y="36"/>
                </a:cxn>
                <a:cxn ang="0">
                  <a:pos x="647" y="18"/>
                </a:cxn>
                <a:cxn ang="0">
                  <a:pos x="692" y="7"/>
                </a:cxn>
                <a:cxn ang="0">
                  <a:pos x="739" y="1"/>
                </a:cxn>
                <a:cxn ang="0">
                  <a:pos x="784" y="1"/>
                </a:cxn>
                <a:cxn ang="0">
                  <a:pos x="829" y="7"/>
                </a:cxn>
                <a:cxn ang="0">
                  <a:pos x="875" y="19"/>
                </a:cxn>
                <a:cxn ang="0">
                  <a:pos x="920" y="37"/>
                </a:cxn>
                <a:cxn ang="0">
                  <a:pos x="966" y="61"/>
                </a:cxn>
                <a:cxn ang="0">
                  <a:pos x="1011" y="91"/>
                </a:cxn>
                <a:cxn ang="0">
                  <a:pos x="1054" y="127"/>
                </a:cxn>
                <a:cxn ang="0">
                  <a:pos x="1099" y="169"/>
                </a:cxn>
                <a:cxn ang="0">
                  <a:pos x="1141" y="219"/>
                </a:cxn>
                <a:cxn ang="0">
                  <a:pos x="1185" y="273"/>
                </a:cxn>
                <a:cxn ang="0">
                  <a:pos x="1227" y="333"/>
                </a:cxn>
                <a:cxn ang="0">
                  <a:pos x="1267" y="400"/>
                </a:cxn>
                <a:cxn ang="0">
                  <a:pos x="1308" y="474"/>
                </a:cxn>
                <a:cxn ang="0">
                  <a:pos x="1341" y="540"/>
                </a:cxn>
                <a:cxn ang="0">
                  <a:pos x="1368" y="597"/>
                </a:cxn>
                <a:cxn ang="0">
                  <a:pos x="1394" y="657"/>
                </a:cxn>
                <a:cxn ang="0">
                  <a:pos x="1418" y="719"/>
                </a:cxn>
                <a:cxn ang="0">
                  <a:pos x="1442" y="783"/>
                </a:cxn>
                <a:cxn ang="0">
                  <a:pos x="1464" y="849"/>
                </a:cxn>
                <a:cxn ang="0">
                  <a:pos x="1487" y="918"/>
                </a:cxn>
                <a:cxn ang="0">
                  <a:pos x="1508" y="989"/>
                </a:cxn>
                <a:cxn ang="0">
                  <a:pos x="1518" y="1025"/>
                </a:cxn>
                <a:cxn ang="0">
                  <a:pos x="1548" y="1130"/>
                </a:cxn>
                <a:cxn ang="0">
                  <a:pos x="1580" y="1229"/>
                </a:cxn>
                <a:cxn ang="0">
                  <a:pos x="1615" y="1324"/>
                </a:cxn>
                <a:cxn ang="0">
                  <a:pos x="1651" y="1412"/>
                </a:cxn>
                <a:cxn ang="0">
                  <a:pos x="1688" y="1496"/>
                </a:cxn>
                <a:cxn ang="0">
                  <a:pos x="1726" y="1575"/>
                </a:cxn>
                <a:cxn ang="0">
                  <a:pos x="1766" y="1648"/>
                </a:cxn>
                <a:cxn ang="0">
                  <a:pos x="1808" y="1716"/>
                </a:cxn>
                <a:cxn ang="0">
                  <a:pos x="1850" y="1777"/>
                </a:cxn>
                <a:cxn ang="0">
                  <a:pos x="1883" y="1819"/>
                </a:cxn>
                <a:cxn ang="0">
                  <a:pos x="1906" y="1846"/>
                </a:cxn>
                <a:cxn ang="0">
                  <a:pos x="1927" y="1870"/>
                </a:cxn>
                <a:cxn ang="0">
                  <a:pos x="1950" y="1894"/>
                </a:cxn>
                <a:cxn ang="0">
                  <a:pos x="1974" y="1915"/>
                </a:cxn>
                <a:cxn ang="0">
                  <a:pos x="1996" y="1936"/>
                </a:cxn>
                <a:cxn ang="0">
                  <a:pos x="2020" y="1954"/>
                </a:cxn>
                <a:cxn ang="0">
                  <a:pos x="2043" y="1971"/>
                </a:cxn>
                <a:cxn ang="0">
                  <a:pos x="2067" y="1987"/>
                </a:cxn>
                <a:cxn ang="0">
                  <a:pos x="2091" y="2001"/>
                </a:cxn>
                <a:cxn ang="0">
                  <a:pos x="2115" y="2013"/>
                </a:cxn>
                <a:cxn ang="0">
                  <a:pos x="2139" y="2023"/>
                </a:cxn>
                <a:cxn ang="0">
                  <a:pos x="2163" y="2033"/>
                </a:cxn>
              </a:cxnLst>
              <a:rect l="0" t="0" r="r" b="b"/>
              <a:pathLst>
                <a:path w="2176" h="2036">
                  <a:moveTo>
                    <a:pt x="0" y="1025"/>
                  </a:moveTo>
                  <a:lnTo>
                    <a:pt x="15" y="972"/>
                  </a:lnTo>
                  <a:lnTo>
                    <a:pt x="30" y="921"/>
                  </a:lnTo>
                  <a:lnTo>
                    <a:pt x="46" y="872"/>
                  </a:lnTo>
                  <a:lnTo>
                    <a:pt x="61" y="824"/>
                  </a:lnTo>
                  <a:lnTo>
                    <a:pt x="78" y="776"/>
                  </a:lnTo>
                  <a:lnTo>
                    <a:pt x="96" y="731"/>
                  </a:lnTo>
                  <a:lnTo>
                    <a:pt x="112" y="686"/>
                  </a:lnTo>
                  <a:lnTo>
                    <a:pt x="130" y="644"/>
                  </a:lnTo>
                  <a:lnTo>
                    <a:pt x="148" y="602"/>
                  </a:lnTo>
                  <a:lnTo>
                    <a:pt x="166" y="561"/>
                  </a:lnTo>
                  <a:lnTo>
                    <a:pt x="184" y="522"/>
                  </a:lnTo>
                  <a:lnTo>
                    <a:pt x="204" y="484"/>
                  </a:lnTo>
                  <a:lnTo>
                    <a:pt x="222" y="448"/>
                  </a:lnTo>
                  <a:lnTo>
                    <a:pt x="241" y="414"/>
                  </a:lnTo>
                  <a:lnTo>
                    <a:pt x="261" y="381"/>
                  </a:lnTo>
                  <a:lnTo>
                    <a:pt x="280" y="348"/>
                  </a:lnTo>
                  <a:lnTo>
                    <a:pt x="301" y="318"/>
                  </a:lnTo>
                  <a:lnTo>
                    <a:pt x="321" y="288"/>
                  </a:lnTo>
                  <a:lnTo>
                    <a:pt x="342" y="261"/>
                  </a:lnTo>
                  <a:lnTo>
                    <a:pt x="363" y="234"/>
                  </a:lnTo>
                  <a:lnTo>
                    <a:pt x="384" y="208"/>
                  </a:lnTo>
                  <a:lnTo>
                    <a:pt x="405" y="184"/>
                  </a:lnTo>
                  <a:lnTo>
                    <a:pt x="426" y="163"/>
                  </a:lnTo>
                  <a:lnTo>
                    <a:pt x="447" y="142"/>
                  </a:lnTo>
                  <a:lnTo>
                    <a:pt x="470" y="123"/>
                  </a:lnTo>
                  <a:lnTo>
                    <a:pt x="491" y="105"/>
                  </a:lnTo>
                  <a:lnTo>
                    <a:pt x="513" y="88"/>
                  </a:lnTo>
                  <a:lnTo>
                    <a:pt x="536" y="73"/>
                  </a:lnTo>
                  <a:lnTo>
                    <a:pt x="557" y="58"/>
                  </a:lnTo>
                  <a:lnTo>
                    <a:pt x="579" y="46"/>
                  </a:lnTo>
                  <a:lnTo>
                    <a:pt x="602" y="36"/>
                  </a:lnTo>
                  <a:lnTo>
                    <a:pt x="624" y="27"/>
                  </a:lnTo>
                  <a:lnTo>
                    <a:pt x="647" y="18"/>
                  </a:lnTo>
                  <a:lnTo>
                    <a:pt x="670" y="12"/>
                  </a:lnTo>
                  <a:lnTo>
                    <a:pt x="692" y="7"/>
                  </a:lnTo>
                  <a:lnTo>
                    <a:pt x="715" y="3"/>
                  </a:lnTo>
                  <a:lnTo>
                    <a:pt x="739" y="1"/>
                  </a:lnTo>
                  <a:lnTo>
                    <a:pt x="761" y="0"/>
                  </a:lnTo>
                  <a:lnTo>
                    <a:pt x="784" y="1"/>
                  </a:lnTo>
                  <a:lnTo>
                    <a:pt x="806" y="3"/>
                  </a:lnTo>
                  <a:lnTo>
                    <a:pt x="829" y="7"/>
                  </a:lnTo>
                  <a:lnTo>
                    <a:pt x="851" y="13"/>
                  </a:lnTo>
                  <a:lnTo>
                    <a:pt x="875" y="19"/>
                  </a:lnTo>
                  <a:lnTo>
                    <a:pt x="898" y="28"/>
                  </a:lnTo>
                  <a:lnTo>
                    <a:pt x="920" y="37"/>
                  </a:lnTo>
                  <a:lnTo>
                    <a:pt x="943" y="49"/>
                  </a:lnTo>
                  <a:lnTo>
                    <a:pt x="966" y="61"/>
                  </a:lnTo>
                  <a:lnTo>
                    <a:pt x="988" y="76"/>
                  </a:lnTo>
                  <a:lnTo>
                    <a:pt x="1011" y="91"/>
                  </a:lnTo>
                  <a:lnTo>
                    <a:pt x="1033" y="109"/>
                  </a:lnTo>
                  <a:lnTo>
                    <a:pt x="1054" y="127"/>
                  </a:lnTo>
                  <a:lnTo>
                    <a:pt x="1077" y="148"/>
                  </a:lnTo>
                  <a:lnTo>
                    <a:pt x="1099" y="169"/>
                  </a:lnTo>
                  <a:lnTo>
                    <a:pt x="1120" y="193"/>
                  </a:lnTo>
                  <a:lnTo>
                    <a:pt x="1141" y="219"/>
                  </a:lnTo>
                  <a:lnTo>
                    <a:pt x="1164" y="244"/>
                  </a:lnTo>
                  <a:lnTo>
                    <a:pt x="1185" y="273"/>
                  </a:lnTo>
                  <a:lnTo>
                    <a:pt x="1206" y="303"/>
                  </a:lnTo>
                  <a:lnTo>
                    <a:pt x="1227" y="333"/>
                  </a:lnTo>
                  <a:lnTo>
                    <a:pt x="1248" y="366"/>
                  </a:lnTo>
                  <a:lnTo>
                    <a:pt x="1267" y="400"/>
                  </a:lnTo>
                  <a:lnTo>
                    <a:pt x="1289" y="436"/>
                  </a:lnTo>
                  <a:lnTo>
                    <a:pt x="1308" y="474"/>
                  </a:lnTo>
                  <a:lnTo>
                    <a:pt x="1328" y="513"/>
                  </a:lnTo>
                  <a:lnTo>
                    <a:pt x="1341" y="540"/>
                  </a:lnTo>
                  <a:lnTo>
                    <a:pt x="1355" y="569"/>
                  </a:lnTo>
                  <a:lnTo>
                    <a:pt x="1368" y="597"/>
                  </a:lnTo>
                  <a:lnTo>
                    <a:pt x="1380" y="627"/>
                  </a:lnTo>
                  <a:lnTo>
                    <a:pt x="1394" y="657"/>
                  </a:lnTo>
                  <a:lnTo>
                    <a:pt x="1406" y="687"/>
                  </a:lnTo>
                  <a:lnTo>
                    <a:pt x="1418" y="719"/>
                  </a:lnTo>
                  <a:lnTo>
                    <a:pt x="1430" y="750"/>
                  </a:lnTo>
                  <a:lnTo>
                    <a:pt x="1442" y="783"/>
                  </a:lnTo>
                  <a:lnTo>
                    <a:pt x="1452" y="816"/>
                  </a:lnTo>
                  <a:lnTo>
                    <a:pt x="1464" y="849"/>
                  </a:lnTo>
                  <a:lnTo>
                    <a:pt x="1475" y="884"/>
                  </a:lnTo>
                  <a:lnTo>
                    <a:pt x="1487" y="918"/>
                  </a:lnTo>
                  <a:lnTo>
                    <a:pt x="1497" y="953"/>
                  </a:lnTo>
                  <a:lnTo>
                    <a:pt x="1508" y="989"/>
                  </a:lnTo>
                  <a:lnTo>
                    <a:pt x="1518" y="1025"/>
                  </a:lnTo>
                  <a:lnTo>
                    <a:pt x="1533" y="1078"/>
                  </a:lnTo>
                  <a:lnTo>
                    <a:pt x="1548" y="1130"/>
                  </a:lnTo>
                  <a:lnTo>
                    <a:pt x="1565" y="1180"/>
                  </a:lnTo>
                  <a:lnTo>
                    <a:pt x="1580" y="1229"/>
                  </a:lnTo>
                  <a:lnTo>
                    <a:pt x="1598" y="1277"/>
                  </a:lnTo>
                  <a:lnTo>
                    <a:pt x="1615" y="1324"/>
                  </a:lnTo>
                  <a:lnTo>
                    <a:pt x="1633" y="1369"/>
                  </a:lnTo>
                  <a:lnTo>
                    <a:pt x="1651" y="1412"/>
                  </a:lnTo>
                  <a:lnTo>
                    <a:pt x="1669" y="1454"/>
                  </a:lnTo>
                  <a:lnTo>
                    <a:pt x="1688" y="1496"/>
                  </a:lnTo>
                  <a:lnTo>
                    <a:pt x="1706" y="1537"/>
                  </a:lnTo>
                  <a:lnTo>
                    <a:pt x="1726" y="1575"/>
                  </a:lnTo>
                  <a:lnTo>
                    <a:pt x="1747" y="1612"/>
                  </a:lnTo>
                  <a:lnTo>
                    <a:pt x="1766" y="1648"/>
                  </a:lnTo>
                  <a:lnTo>
                    <a:pt x="1787" y="1683"/>
                  </a:lnTo>
                  <a:lnTo>
                    <a:pt x="1808" y="1716"/>
                  </a:lnTo>
                  <a:lnTo>
                    <a:pt x="1829" y="1747"/>
                  </a:lnTo>
                  <a:lnTo>
                    <a:pt x="1850" y="1777"/>
                  </a:lnTo>
                  <a:lnTo>
                    <a:pt x="1871" y="1806"/>
                  </a:lnTo>
                  <a:lnTo>
                    <a:pt x="1883" y="1819"/>
                  </a:lnTo>
                  <a:lnTo>
                    <a:pt x="1894" y="1833"/>
                  </a:lnTo>
                  <a:lnTo>
                    <a:pt x="1906" y="1846"/>
                  </a:lnTo>
                  <a:lnTo>
                    <a:pt x="1916" y="1858"/>
                  </a:lnTo>
                  <a:lnTo>
                    <a:pt x="1927" y="1870"/>
                  </a:lnTo>
                  <a:lnTo>
                    <a:pt x="1939" y="1882"/>
                  </a:lnTo>
                  <a:lnTo>
                    <a:pt x="1950" y="1894"/>
                  </a:lnTo>
                  <a:lnTo>
                    <a:pt x="1962" y="1905"/>
                  </a:lnTo>
                  <a:lnTo>
                    <a:pt x="1974" y="1915"/>
                  </a:lnTo>
                  <a:lnTo>
                    <a:pt x="1984" y="1926"/>
                  </a:lnTo>
                  <a:lnTo>
                    <a:pt x="1996" y="1936"/>
                  </a:lnTo>
                  <a:lnTo>
                    <a:pt x="2008" y="1945"/>
                  </a:lnTo>
                  <a:lnTo>
                    <a:pt x="2020" y="1954"/>
                  </a:lnTo>
                  <a:lnTo>
                    <a:pt x="2031" y="1963"/>
                  </a:lnTo>
                  <a:lnTo>
                    <a:pt x="2043" y="1971"/>
                  </a:lnTo>
                  <a:lnTo>
                    <a:pt x="2055" y="1980"/>
                  </a:lnTo>
                  <a:lnTo>
                    <a:pt x="2067" y="1987"/>
                  </a:lnTo>
                  <a:lnTo>
                    <a:pt x="2079" y="1993"/>
                  </a:lnTo>
                  <a:lnTo>
                    <a:pt x="2091" y="2001"/>
                  </a:lnTo>
                  <a:lnTo>
                    <a:pt x="2103" y="2007"/>
                  </a:lnTo>
                  <a:lnTo>
                    <a:pt x="2115" y="2013"/>
                  </a:lnTo>
                  <a:lnTo>
                    <a:pt x="2127" y="2017"/>
                  </a:lnTo>
                  <a:lnTo>
                    <a:pt x="2139" y="2023"/>
                  </a:lnTo>
                  <a:lnTo>
                    <a:pt x="2151" y="2028"/>
                  </a:lnTo>
                  <a:lnTo>
                    <a:pt x="2163" y="2033"/>
                  </a:lnTo>
                  <a:lnTo>
                    <a:pt x="2176" y="2036"/>
                  </a:lnTo>
                </a:path>
              </a:pathLst>
            </a:custGeom>
            <a:noFill/>
            <a:ln w="1333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Rectangle 3"/>
            <p:cNvSpPr>
              <a:spLocks noChangeArrowheads="1"/>
            </p:cNvSpPr>
            <p:nvPr/>
          </p:nvSpPr>
          <p:spPr bwMode="auto">
            <a:xfrm>
              <a:off x="3642008" y="3860294"/>
              <a:ext cx="114148" cy="113991"/>
            </a:xfrm>
            <a:prstGeom prst="rect">
              <a:avLst/>
            </a:prstGeom>
            <a:solidFill>
              <a:srgbClr val="FFFFFF"/>
            </a:solidFill>
            <a:ln w="19050">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64" name="Text Box 2"/>
            <p:cNvSpPr txBox="1">
              <a:spLocks noChangeArrowheads="1"/>
            </p:cNvSpPr>
            <p:nvPr/>
          </p:nvSpPr>
          <p:spPr bwMode="auto">
            <a:xfrm>
              <a:off x="3627422" y="3825464"/>
              <a:ext cx="228297" cy="138689"/>
            </a:xfrm>
            <a:prstGeom prst="rect">
              <a:avLst/>
            </a:prstGeom>
            <a:noFill/>
            <a:ln w="19050">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9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a:t>
              </a:r>
              <a:r>
                <a:rPr kumimoji="0" lang="sr-Latn-CS" sz="800" b="0" i="1" u="none" strike="noStrike" cap="none" normalizeH="0" baseline="-30000" smtClean="0">
                  <a:ln>
                    <a:noFill/>
                  </a:ln>
                  <a:solidFill>
                    <a:schemeClr val="tx1"/>
                  </a:solidFill>
                  <a:effectLst/>
                  <a:latin typeface="Arial" pitchFamily="34" charset="0"/>
                  <a:ea typeface="Times New Roman" pitchFamily="18" charset="0"/>
                </a:rPr>
                <a:t> </a:t>
              </a:r>
              <a:r>
                <a:rPr kumimoji="0" lang="sr-Latn-CS" sz="700" b="0" i="1" u="none" strike="noStrike" cap="none" normalizeH="0" baseline="0" smtClean="0">
                  <a:ln>
                    <a:noFill/>
                  </a:ln>
                  <a:solidFill>
                    <a:schemeClr val="tx1"/>
                  </a:solidFill>
                  <a:effectLst/>
                  <a:latin typeface="Arial" pitchFamily="34" charset="0"/>
                  <a:ea typeface="Times New Roman" pitchFamily="18" charset="0"/>
                  <a:sym typeface="Symbol" pitchFamily="18" charset="2"/>
                </a:rPr>
                <a:t>/4</a:t>
              </a:r>
              <a:endParaRPr kumimoji="0" lang="sr-Latn-CS" sz="900" b="0" i="1" u="none" strike="noStrike" cap="none" normalizeH="0" baseline="0" smtClean="0">
                <a:ln>
                  <a:noFill/>
                </a:ln>
                <a:solidFill>
                  <a:schemeClr val="tx1"/>
                </a:solidFill>
                <a:effectLst/>
                <a:latin typeface="Arial" pitchFamily="34" charset="0"/>
                <a:ea typeface="Times New Roman" pitchFamily="18" charset="0"/>
                <a:sym typeface="Symbol" pitchFamily="18" charset="2"/>
              </a:endParaRPr>
            </a:p>
          </p:txBody>
        </p:sp>
      </p:grpSp>
      <p:sp>
        <p:nvSpPr>
          <p:cNvPr id="65" name="Oval 64"/>
          <p:cNvSpPr/>
          <p:nvPr/>
        </p:nvSpPr>
        <p:spPr>
          <a:xfrm>
            <a:off x="752476" y="2995610"/>
            <a:ext cx="45719" cy="45719"/>
          </a:xfrm>
          <a:prstGeom prst="ellipse">
            <a:avLst/>
          </a:prstGeom>
          <a:solidFill>
            <a:schemeClr val="bg1"/>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47714" y="4040981"/>
            <a:ext cx="45719" cy="4571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237097" y="3958889"/>
            <a:ext cx="434414" cy="184666"/>
          </a:xfrm>
          <a:prstGeom prst="rect">
            <a:avLst/>
          </a:prstGeom>
          <a:noFill/>
        </p:spPr>
        <p:txBody>
          <a:bodyPr wrap="none" lIns="0" tIns="0" rIns="0" bIns="0" rtlCol="0">
            <a:spAutoFit/>
          </a:bodyPr>
          <a:lstStyle/>
          <a:p>
            <a:r>
              <a:rPr lang="sr-Latn-CS" sz="1200" b="1" i="1" dirty="0" smtClean="0">
                <a:solidFill>
                  <a:schemeClr val="tx1"/>
                </a:solidFill>
                <a:latin typeface="Times New Roman" pitchFamily="18" charset="0"/>
                <a:cs typeface="Times New Roman" pitchFamily="18" charset="0"/>
              </a:rPr>
              <a:t>−</a:t>
            </a:r>
            <a:r>
              <a:rPr lang="en-US" sz="1200" b="1" i="1" dirty="0" err="1" smtClean="0">
                <a:solidFill>
                  <a:schemeClr val="tx1"/>
                </a:solidFill>
                <a:latin typeface="Times New Roman" pitchFamily="18" charset="0"/>
                <a:cs typeface="Times New Roman" pitchFamily="18" charset="0"/>
              </a:rPr>
              <a:t>U</a:t>
            </a:r>
            <a:r>
              <a:rPr lang="en-US" sz="1200" b="1" i="1" baseline="-25000" dirty="0" err="1" smtClean="0">
                <a:solidFill>
                  <a:schemeClr val="tx1"/>
                </a:solidFill>
                <a:latin typeface="Times New Roman" pitchFamily="18" charset="0"/>
                <a:cs typeface="Times New Roman" pitchFamily="18" charset="0"/>
              </a:rPr>
              <a:t>dc</a:t>
            </a:r>
            <a:r>
              <a:rPr lang="en-US" sz="700" b="1" i="1" baseline="-25000" dirty="0" smtClean="0">
                <a:solidFill>
                  <a:schemeClr val="tx1"/>
                </a:solidFill>
                <a:latin typeface="Times New Roman" pitchFamily="18" charset="0"/>
                <a:cs typeface="Times New Roman" pitchFamily="18" charset="0"/>
              </a:rPr>
              <a:t> </a:t>
            </a:r>
            <a:r>
              <a:rPr lang="en-US" sz="1200" b="1" dirty="0" smtClean="0">
                <a:solidFill>
                  <a:schemeClr val="tx1"/>
                </a:solidFill>
                <a:latin typeface="Times New Roman" pitchFamily="18" charset="0"/>
                <a:cs typeface="Times New Roman" pitchFamily="18" charset="0"/>
              </a:rPr>
              <a:t>/</a:t>
            </a:r>
            <a:r>
              <a:rPr lang="sr-Latn-CS" sz="1200" dirty="0" smtClean="0">
                <a:solidFill>
                  <a:schemeClr val="tx1"/>
                </a:solidFill>
                <a:latin typeface="Times New Roman" pitchFamily="18" charset="0"/>
                <a:cs typeface="Times New Roman" pitchFamily="18" charset="0"/>
              </a:rPr>
              <a:t>4</a:t>
            </a:r>
            <a:endParaRPr lang="en-US" sz="1200" dirty="0">
              <a:solidFill>
                <a:schemeClr val="tx1"/>
              </a:solidFill>
              <a:latin typeface="Times New Roman" pitchFamily="18" charset="0"/>
              <a:cs typeface="Times New Roman" pitchFamily="18" charset="0"/>
            </a:endParaRPr>
          </a:p>
        </p:txBody>
      </p:sp>
      <p:sp>
        <p:nvSpPr>
          <p:cNvPr id="70" name="Down Arrow 69"/>
          <p:cNvSpPr/>
          <p:nvPr/>
        </p:nvSpPr>
        <p:spPr>
          <a:xfrm flipV="1">
            <a:off x="731043" y="4524378"/>
            <a:ext cx="88105" cy="228600"/>
          </a:xfrm>
          <a:prstGeom prst="downArrow">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243114" y="4724400"/>
            <a:ext cx="1066800" cy="646331"/>
          </a:xfrm>
          <a:prstGeom prst="rect">
            <a:avLst/>
          </a:prstGeom>
          <a:noFill/>
        </p:spPr>
        <p:txBody>
          <a:bodyPr wrap="square" rtlCol="0">
            <a:spAutoFit/>
          </a:bodyPr>
          <a:lstStyle/>
          <a:p>
            <a:pPr algn="ctr"/>
            <a:r>
              <a:rPr lang="sr-Latn-CS" dirty="0" smtClean="0">
                <a:solidFill>
                  <a:schemeClr val="tx1"/>
                </a:solidFill>
                <a:latin typeface="Times New Roman" pitchFamily="18" charset="0"/>
                <a:cs typeface="Times New Roman" pitchFamily="18" charset="0"/>
              </a:rPr>
              <a:t>Trenutak  </a:t>
            </a:r>
            <a:r>
              <a:rPr lang="sr-Latn-CS" b="1" i="1" dirty="0" smtClean="0">
                <a:solidFill>
                  <a:schemeClr val="tx1"/>
                </a:solidFill>
                <a:latin typeface="Times New Roman" pitchFamily="18" charset="0"/>
                <a:cs typeface="Times New Roman" pitchFamily="18" charset="0"/>
              </a:rPr>
              <a:t>t = </a:t>
            </a:r>
            <a:r>
              <a:rPr lang="sr-Latn-CS" dirty="0" smtClean="0">
                <a:solidFill>
                  <a:schemeClr val="tx1"/>
                </a:solidFill>
                <a:latin typeface="Times New Roman" pitchFamily="18" charset="0"/>
                <a:cs typeface="Times New Roman" pitchFamily="18" charset="0"/>
              </a:rPr>
              <a:t>0</a:t>
            </a:r>
            <a:endParaRPr lang="en-US" baseline="-25000" dirty="0" smtClean="0">
              <a:solidFill>
                <a:schemeClr val="tx1"/>
              </a:solidFill>
              <a:latin typeface="Times New Roman" pitchFamily="18" charset="0"/>
              <a:cs typeface="Times New Roman" pitchFamily="18" charset="0"/>
            </a:endParaRPr>
          </a:p>
        </p:txBody>
      </p:sp>
      <p:sp>
        <p:nvSpPr>
          <p:cNvPr id="72" name="TextBox 71"/>
          <p:cNvSpPr txBox="1"/>
          <p:nvPr/>
        </p:nvSpPr>
        <p:spPr>
          <a:xfrm>
            <a:off x="6667496" y="3952874"/>
            <a:ext cx="1447800" cy="243143"/>
          </a:xfrm>
          <a:prstGeom prst="rect">
            <a:avLst/>
          </a:prstGeom>
          <a:solidFill>
            <a:schemeClr val="bg1"/>
          </a:solidFill>
          <a:ln w="19050">
            <a:noFill/>
          </a:ln>
        </p:spPr>
        <p:txBody>
          <a:bodyPr wrap="square" tIns="0" bIns="27432" rtlCol="0">
            <a:spAutoFit/>
          </a:bodyPr>
          <a:lstStyle/>
          <a:p>
            <a:r>
              <a:rPr lang="en-US" sz="1400" b="1" dirty="0" smtClean="0">
                <a:solidFill>
                  <a:srgbClr val="C00000"/>
                </a:solidFill>
                <a:latin typeface="Times New Roman" pitchFamily="18" charset="0"/>
                <a:cs typeface="Times New Roman" pitchFamily="18" charset="0"/>
              </a:rPr>
              <a:t>|</a:t>
            </a:r>
            <a:r>
              <a:rPr lang="sr-Latn-CS" sz="1400" b="1" i="1" dirty="0" smtClean="0">
                <a:solidFill>
                  <a:srgbClr val="C00000"/>
                </a:solidFill>
                <a:latin typeface="Times New Roman" pitchFamily="18" charset="0"/>
                <a:cs typeface="Times New Roman" pitchFamily="18" charset="0"/>
              </a:rPr>
              <a:t>U</a:t>
            </a:r>
            <a:r>
              <a:rPr lang="sr-Latn-CS" sz="1400" b="1" i="1" baseline="-25000" dirty="0" smtClean="0">
                <a:solidFill>
                  <a:srgbClr val="C00000"/>
                </a:solidFill>
                <a:latin typeface="Times New Roman" pitchFamily="18" charset="0"/>
                <a:cs typeface="Times New Roman" pitchFamily="18" charset="0"/>
              </a:rPr>
              <a:t>S</a:t>
            </a:r>
            <a:r>
              <a:rPr lang="sr-Latn-CS" sz="800" baseline="-25000" dirty="0" smtClean="0">
                <a:solidFill>
                  <a:srgbClr val="C00000"/>
                </a:solidFill>
                <a:latin typeface="Times New Roman" pitchFamily="18" charset="0"/>
                <a:cs typeface="Times New Roman" pitchFamily="18" charset="0"/>
              </a:rPr>
              <a:t> </a:t>
            </a:r>
            <a:r>
              <a:rPr lang="en-US" sz="1400" b="1" dirty="0" smtClean="0">
                <a:solidFill>
                  <a:srgbClr val="C00000"/>
                </a:solidFill>
                <a:latin typeface="Times New Roman" pitchFamily="18" charset="0"/>
                <a:cs typeface="Times New Roman" pitchFamily="18" charset="0"/>
              </a:rPr>
              <a:t>| </a:t>
            </a:r>
            <a:r>
              <a:rPr lang="en-US" sz="1400" dirty="0" smtClean="0">
                <a:solidFill>
                  <a:srgbClr val="C00000"/>
                </a:solidFill>
                <a:latin typeface="Times New Roman" pitchFamily="18" charset="0"/>
                <a:cs typeface="Times New Roman" pitchFamily="18" charset="0"/>
              </a:rPr>
              <a:t>= </a:t>
            </a:r>
            <a:r>
              <a:rPr lang="sr-Latn-CS" sz="1400" dirty="0" smtClean="0">
                <a:solidFill>
                  <a:srgbClr val="C00000"/>
                </a:solidFill>
                <a:latin typeface="Times New Roman" pitchFamily="18" charset="0"/>
                <a:cs typeface="Times New Roman" pitchFamily="18" charset="0"/>
              </a:rPr>
              <a:t>3</a:t>
            </a:r>
            <a:r>
              <a:rPr lang="sr-Latn-CS" sz="1400" b="1" i="1" dirty="0" smtClean="0">
                <a:solidFill>
                  <a:srgbClr val="C00000"/>
                </a:solidFill>
                <a:latin typeface="Times New Roman" pitchFamily="18" charset="0"/>
                <a:cs typeface="Times New Roman" pitchFamily="18" charset="0"/>
              </a:rPr>
              <a:t>U</a:t>
            </a:r>
            <a:r>
              <a:rPr lang="sr-Latn-CS" sz="1400" b="1" i="1" baseline="-25000" dirty="0" smtClean="0">
                <a:solidFill>
                  <a:srgbClr val="C00000"/>
                </a:solidFill>
                <a:latin typeface="Times New Roman" pitchFamily="18" charset="0"/>
                <a:cs typeface="Times New Roman" pitchFamily="18" charset="0"/>
              </a:rPr>
              <a:t>dc</a:t>
            </a:r>
            <a:r>
              <a:rPr lang="en-US" sz="800" b="1" i="1" baseline="-25000" dirty="0" smtClean="0">
                <a:solidFill>
                  <a:srgbClr val="C00000"/>
                </a:solidFill>
                <a:latin typeface="Times New Roman" pitchFamily="18" charset="0"/>
                <a:cs typeface="Times New Roman" pitchFamily="18" charset="0"/>
              </a:rPr>
              <a:t> </a:t>
            </a:r>
            <a:r>
              <a:rPr lang="sr-Latn-CS" sz="1400" b="1" dirty="0" smtClean="0">
                <a:solidFill>
                  <a:srgbClr val="C00000"/>
                </a:solidFill>
                <a:latin typeface="Times New Roman" pitchFamily="18" charset="0"/>
                <a:cs typeface="Times New Roman" pitchFamily="18" charset="0"/>
              </a:rPr>
              <a:t>/</a:t>
            </a:r>
            <a:r>
              <a:rPr lang="sr-Latn-CS" sz="1400" dirty="0" smtClean="0">
                <a:solidFill>
                  <a:srgbClr val="C00000"/>
                </a:solidFill>
                <a:latin typeface="Times New Roman" pitchFamily="18" charset="0"/>
                <a:cs typeface="Times New Roman" pitchFamily="18" charset="0"/>
              </a:rPr>
              <a:t>4</a:t>
            </a:r>
            <a:endParaRPr lang="en-US" sz="1400" dirty="0">
              <a:solidFill>
                <a:srgbClr val="C00000"/>
              </a:solidFill>
              <a:latin typeface="Times New Roman" pitchFamily="18" charset="0"/>
              <a:cs typeface="Times New Roman" pitchFamily="18" charset="0"/>
            </a:endParaRPr>
          </a:p>
        </p:txBody>
      </p:sp>
      <p:cxnSp>
        <p:nvCxnSpPr>
          <p:cNvPr id="73" name="Straight Arrow Connector 72"/>
          <p:cNvCxnSpPr/>
          <p:nvPr/>
        </p:nvCxnSpPr>
        <p:spPr>
          <a:xfrm>
            <a:off x="4114800" y="3852868"/>
            <a:ext cx="457200" cy="1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14800" y="3920324"/>
            <a:ext cx="457200" cy="158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114800" y="3886200"/>
            <a:ext cx="2743200" cy="158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16200000" flipV="1">
            <a:off x="6705602" y="4648201"/>
            <a:ext cx="380999" cy="22859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7545518" y="3733800"/>
            <a:ext cx="169918" cy="246221"/>
          </a:xfrm>
          <a:prstGeom prst="rect">
            <a:avLst/>
          </a:prstGeom>
          <a:solidFill>
            <a:schemeClr val="bg1"/>
          </a:solidFill>
        </p:spPr>
        <p:txBody>
          <a:bodyPr wrap="none" lIns="0" tIns="0" rIns="0" bIns="0" rtlCol="0">
            <a:spAutoFit/>
          </a:bodyPr>
          <a:lstStyle/>
          <a:p>
            <a:r>
              <a:rPr lang="sr-Latn-CS" sz="1600" b="1" i="1" dirty="0" smtClean="0">
                <a:latin typeface="Times New Roman" pitchFamily="18" charset="0"/>
                <a:cs typeface="Times New Roman" pitchFamily="18" charset="0"/>
              </a:rPr>
              <a:t>a</a:t>
            </a:r>
            <a:r>
              <a:rPr lang="en-US" sz="1600" b="1" i="1" baseline="-25000" dirty="0" smtClean="0">
                <a:latin typeface="Times New Roman" pitchFamily="18" charset="0"/>
                <a:cs typeface="Times New Roman" pitchFamily="18" charset="0"/>
              </a:rPr>
              <a:t>  </a:t>
            </a:r>
            <a:endParaRPr lang="en-US" sz="1600" baseline="-25000" dirty="0">
              <a:latin typeface="Times New Roman" pitchFamily="18" charset="0"/>
              <a:cs typeface="Times New Roman" pitchFamily="18" charset="0"/>
            </a:endParaRPr>
          </a:p>
        </p:txBody>
      </p:sp>
      <p:sp>
        <p:nvSpPr>
          <p:cNvPr id="78" name="TextBox 77"/>
          <p:cNvSpPr txBox="1"/>
          <p:nvPr/>
        </p:nvSpPr>
        <p:spPr>
          <a:xfrm>
            <a:off x="2438400" y="914400"/>
            <a:ext cx="136256" cy="246221"/>
          </a:xfrm>
          <a:prstGeom prst="rect">
            <a:avLst/>
          </a:prstGeom>
          <a:solidFill>
            <a:schemeClr val="bg1"/>
          </a:solidFill>
        </p:spPr>
        <p:txBody>
          <a:bodyPr wrap="none" lIns="0" tIns="0" rIns="0" bIns="0" rtlCol="0">
            <a:spAutoFit/>
          </a:bodyPr>
          <a:lstStyle/>
          <a:p>
            <a:r>
              <a:rPr lang="sr-Latn-CS" sz="1600" b="1" i="1" dirty="0" smtClean="0">
                <a:solidFill>
                  <a:srgbClr val="7030A0"/>
                </a:solidFill>
                <a:latin typeface="Times New Roman" pitchFamily="18" charset="0"/>
                <a:cs typeface="Times New Roman" pitchFamily="18" charset="0"/>
              </a:rPr>
              <a:t>b</a:t>
            </a:r>
            <a:r>
              <a:rPr lang="en-US" sz="1600" b="1" i="1" baseline="-25000" dirty="0" smtClean="0">
                <a:solidFill>
                  <a:srgbClr val="7030A0"/>
                </a:solidFill>
                <a:latin typeface="Times New Roman" pitchFamily="18" charset="0"/>
                <a:cs typeface="Times New Roman" pitchFamily="18" charset="0"/>
              </a:rPr>
              <a:t> </a:t>
            </a:r>
            <a:endParaRPr lang="en-US" sz="1600" baseline="-25000" dirty="0">
              <a:solidFill>
                <a:srgbClr val="7030A0"/>
              </a:solidFill>
              <a:latin typeface="Times New Roman" pitchFamily="18" charset="0"/>
              <a:cs typeface="Times New Roman" pitchFamily="18" charset="0"/>
            </a:endParaRPr>
          </a:p>
        </p:txBody>
      </p:sp>
      <p:sp>
        <p:nvSpPr>
          <p:cNvPr id="79" name="TextBox 78"/>
          <p:cNvSpPr txBox="1"/>
          <p:nvPr/>
        </p:nvSpPr>
        <p:spPr>
          <a:xfrm>
            <a:off x="2453800" y="6477000"/>
            <a:ext cx="158698" cy="246221"/>
          </a:xfrm>
          <a:prstGeom prst="rect">
            <a:avLst/>
          </a:prstGeom>
          <a:solidFill>
            <a:schemeClr val="bg1"/>
          </a:solidFill>
        </p:spPr>
        <p:txBody>
          <a:bodyPr wrap="none" lIns="0" tIns="0" rIns="0" bIns="0" rtlCol="0">
            <a:spAutoFit/>
          </a:bodyPr>
          <a:lstStyle/>
          <a:p>
            <a:r>
              <a:rPr lang="sr-Latn-CS" sz="1600" b="1" i="1" dirty="0" smtClean="0">
                <a:solidFill>
                  <a:schemeClr val="tx1"/>
                </a:solidFill>
                <a:latin typeface="Times New Roman" pitchFamily="18" charset="0"/>
                <a:cs typeface="Times New Roman" pitchFamily="18" charset="0"/>
              </a:rPr>
              <a:t>c</a:t>
            </a:r>
            <a:r>
              <a:rPr lang="en-US" sz="1600" b="1" i="1" baseline="-25000" dirty="0" smtClean="0">
                <a:solidFill>
                  <a:schemeClr val="tx1"/>
                </a:solidFill>
                <a:latin typeface="Times New Roman" pitchFamily="18" charset="0"/>
                <a:cs typeface="Times New Roman" pitchFamily="18" charset="0"/>
              </a:rPr>
              <a:t>  </a:t>
            </a:r>
            <a:endParaRPr lang="en-US" sz="1600" baseline="-25000"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43" grpId="0" animBg="1"/>
      <p:bldP spid="55" grpId="0" animBg="1"/>
      <p:bldP spid="56" grpId="0" animBg="1"/>
      <p:bldP spid="7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rot="5400000" flipH="1" flipV="1">
            <a:off x="5867400" y="3885406"/>
            <a:ext cx="152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3796" name="Rectangle 37"/>
          <p:cNvSpPr>
            <a:spLocks noGrp="1" noChangeArrowheads="1"/>
          </p:cNvSpPr>
          <p:nvPr>
            <p:ph type="title"/>
          </p:nvPr>
        </p:nvSpPr>
        <p:spPr>
          <a:xfrm>
            <a:off x="0" y="-228600"/>
            <a:ext cx="9144000" cy="1143000"/>
          </a:xfrm>
        </p:spPr>
        <p:txBody>
          <a:bodyPr/>
          <a:lstStyle/>
          <a:p>
            <a:r>
              <a:rPr lang="sr-Latn-CS" sz="3600" dirty="0" smtClean="0"/>
              <a:t>Maksimalni napon prostorno-vektorske mod.</a:t>
            </a:r>
            <a:endParaRPr lang="en-US" sz="3600" dirty="0" smtClean="0"/>
          </a:p>
        </p:txBody>
      </p:sp>
      <p:sp>
        <p:nvSpPr>
          <p:cNvPr id="33794"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B94EAE8C-8246-49FC-B66E-4CFF0982EB66}" type="slidenum">
              <a:rPr lang="en-US" smtClean="0">
                <a:solidFill>
                  <a:schemeClr val="tx1"/>
                </a:solidFill>
                <a:latin typeface="Times New Roman" pitchFamily="18" charset="0"/>
              </a:rPr>
              <a:pPr/>
              <a:t>71</a:t>
            </a:fld>
            <a:endParaRPr lang="en-US" smtClean="0">
              <a:solidFill>
                <a:schemeClr val="tx1"/>
              </a:solidFill>
              <a:latin typeface="Times New Roman" pitchFamily="18" charset="0"/>
            </a:endParaRPr>
          </a:p>
        </p:txBody>
      </p:sp>
      <p:cxnSp>
        <p:nvCxnSpPr>
          <p:cNvPr id="7" name="Straight Connector 6"/>
          <p:cNvCxnSpPr/>
          <p:nvPr/>
        </p:nvCxnSpPr>
        <p:spPr>
          <a:xfrm>
            <a:off x="4114800" y="3886200"/>
            <a:ext cx="3276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2017633" y="1792368"/>
            <a:ext cx="2670334" cy="1523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058486" y="4419307"/>
            <a:ext cx="2590007" cy="1525376"/>
          </a:xfrm>
          <a:prstGeom prst="line">
            <a:avLst/>
          </a:prstGeom>
        </p:spPr>
        <p:style>
          <a:lnRef idx="1">
            <a:schemeClr val="accent1"/>
          </a:lnRef>
          <a:fillRef idx="0">
            <a:schemeClr val="accent1"/>
          </a:fillRef>
          <a:effectRef idx="0">
            <a:schemeClr val="accent1"/>
          </a:effectRef>
          <a:fontRef idx="minor">
            <a:schemeClr val="tx1"/>
          </a:fontRef>
        </p:style>
      </p:cxnSp>
      <p:sp>
        <p:nvSpPr>
          <p:cNvPr id="43" name="Arc 42"/>
          <p:cNvSpPr/>
          <p:nvPr/>
        </p:nvSpPr>
        <p:spPr>
          <a:xfrm>
            <a:off x="1371600" y="1143000"/>
            <a:ext cx="5486400" cy="5486400"/>
          </a:xfrm>
          <a:prstGeom prst="arc">
            <a:avLst>
              <a:gd name="adj1" fmla="val 12862172"/>
              <a:gd name="adj2" fmla="val 3585874"/>
            </a:avLst>
          </a:prstGeom>
          <a:ln w="0">
            <a:solidFill>
              <a:srgbClr val="C00000"/>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TextBox 54"/>
          <p:cNvSpPr txBox="1"/>
          <p:nvPr/>
        </p:nvSpPr>
        <p:spPr>
          <a:xfrm>
            <a:off x="6477000" y="5791301"/>
            <a:ext cx="1447800" cy="304699"/>
          </a:xfrm>
          <a:prstGeom prst="rect">
            <a:avLst/>
          </a:prstGeom>
          <a:solidFill>
            <a:schemeClr val="bg2"/>
          </a:solidFill>
          <a:ln w="19050">
            <a:solidFill>
              <a:schemeClr val="tx2"/>
            </a:solidFill>
          </a:ln>
        </p:spPr>
        <p:txBody>
          <a:bodyPr wrap="square" tIns="0" bIns="27432" rtlCol="0">
            <a:spAutoFit/>
          </a:bodyPr>
          <a:lstStyle/>
          <a:p>
            <a:r>
              <a:rPr lang="en-US" b="1" dirty="0" smtClean="0">
                <a:solidFill>
                  <a:srgbClr val="C00000"/>
                </a:solidFill>
                <a:latin typeface="Times New Roman" pitchFamily="18" charset="0"/>
                <a:cs typeface="Times New Roman" pitchFamily="18" charset="0"/>
              </a:rPr>
              <a:t>|</a:t>
            </a:r>
            <a:r>
              <a:rPr lang="sr-Latn-CS" b="1" i="1" dirty="0" smtClean="0">
                <a:solidFill>
                  <a:srgbClr val="C00000"/>
                </a:solidFill>
                <a:latin typeface="Times New Roman" pitchFamily="18" charset="0"/>
                <a:cs typeface="Times New Roman" pitchFamily="18" charset="0"/>
              </a:rPr>
              <a:t>U</a:t>
            </a:r>
            <a:r>
              <a:rPr lang="sr-Latn-CS" b="1" i="1" baseline="-25000" dirty="0" smtClean="0">
                <a:solidFill>
                  <a:srgbClr val="C00000"/>
                </a:solidFill>
                <a:latin typeface="Times New Roman" pitchFamily="18" charset="0"/>
                <a:cs typeface="Times New Roman" pitchFamily="18" charset="0"/>
              </a:rPr>
              <a:t>S</a:t>
            </a:r>
            <a:r>
              <a:rPr lang="sr-Latn-CS" sz="800" baseline="-25000" dirty="0" smtClean="0">
                <a:solidFill>
                  <a:srgbClr val="C00000"/>
                </a:solidFill>
                <a:latin typeface="Times New Roman" pitchFamily="18" charset="0"/>
                <a:cs typeface="Times New Roman" pitchFamily="18" charset="0"/>
              </a:rPr>
              <a:t> </a:t>
            </a:r>
            <a:r>
              <a:rPr lang="en-US" b="1" dirty="0" smtClean="0">
                <a:solidFill>
                  <a:srgbClr val="C00000"/>
                </a:solidFill>
                <a:latin typeface="Times New Roman" pitchFamily="18" charset="0"/>
                <a:cs typeface="Times New Roman" pitchFamily="18" charset="0"/>
              </a:rPr>
              <a:t>| </a:t>
            </a:r>
            <a:r>
              <a:rPr lang="en-US" dirty="0" smtClean="0">
                <a:solidFill>
                  <a:srgbClr val="C00000"/>
                </a:solidFill>
                <a:latin typeface="Times New Roman" pitchFamily="18" charset="0"/>
                <a:cs typeface="Times New Roman" pitchFamily="18" charset="0"/>
              </a:rPr>
              <a:t>= </a:t>
            </a:r>
            <a:r>
              <a:rPr lang="sr-Latn-CS" dirty="0" smtClean="0">
                <a:solidFill>
                  <a:srgbClr val="C00000"/>
                </a:solidFill>
                <a:latin typeface="Times New Roman" pitchFamily="18" charset="0"/>
                <a:cs typeface="Times New Roman" pitchFamily="18" charset="0"/>
              </a:rPr>
              <a:t>3</a:t>
            </a:r>
            <a:r>
              <a:rPr lang="sr-Latn-CS" b="1" i="1" dirty="0" smtClean="0">
                <a:solidFill>
                  <a:srgbClr val="C00000"/>
                </a:solidFill>
                <a:latin typeface="Times New Roman" pitchFamily="18" charset="0"/>
                <a:cs typeface="Times New Roman" pitchFamily="18" charset="0"/>
              </a:rPr>
              <a:t>U</a:t>
            </a:r>
            <a:r>
              <a:rPr lang="sr-Latn-CS" b="1" i="1" baseline="-25000" dirty="0" smtClean="0">
                <a:solidFill>
                  <a:srgbClr val="C00000"/>
                </a:solidFill>
                <a:latin typeface="Times New Roman" pitchFamily="18" charset="0"/>
                <a:cs typeface="Times New Roman" pitchFamily="18" charset="0"/>
              </a:rPr>
              <a:t>dc</a:t>
            </a:r>
            <a:r>
              <a:rPr lang="en-US" sz="1000" b="1" i="1" baseline="-25000" dirty="0" smtClean="0">
                <a:solidFill>
                  <a:srgbClr val="C00000"/>
                </a:solidFill>
                <a:latin typeface="Times New Roman" pitchFamily="18" charset="0"/>
                <a:cs typeface="Times New Roman" pitchFamily="18" charset="0"/>
              </a:rPr>
              <a:t> </a:t>
            </a:r>
            <a:r>
              <a:rPr lang="sr-Latn-CS" b="1" dirty="0" smtClean="0">
                <a:solidFill>
                  <a:srgbClr val="C00000"/>
                </a:solidFill>
                <a:latin typeface="Times New Roman" pitchFamily="18" charset="0"/>
                <a:cs typeface="Times New Roman" pitchFamily="18" charset="0"/>
              </a:rPr>
              <a:t>/</a:t>
            </a:r>
            <a:r>
              <a:rPr lang="sr-Latn-CS" dirty="0" smtClean="0">
                <a:solidFill>
                  <a:srgbClr val="C00000"/>
                </a:solidFill>
                <a:latin typeface="Times New Roman" pitchFamily="18" charset="0"/>
                <a:cs typeface="Times New Roman" pitchFamily="18" charset="0"/>
              </a:rPr>
              <a:t>4</a:t>
            </a:r>
            <a:endParaRPr lang="en-US" dirty="0">
              <a:solidFill>
                <a:srgbClr val="C00000"/>
              </a:solidFill>
              <a:latin typeface="Times New Roman" pitchFamily="18" charset="0"/>
              <a:cs typeface="Times New Roman" pitchFamily="18" charset="0"/>
            </a:endParaRPr>
          </a:p>
        </p:txBody>
      </p:sp>
      <p:sp>
        <p:nvSpPr>
          <p:cNvPr id="56" name="TextBox 55"/>
          <p:cNvSpPr txBox="1"/>
          <p:nvPr/>
        </p:nvSpPr>
        <p:spPr>
          <a:xfrm>
            <a:off x="6553200" y="4953101"/>
            <a:ext cx="1333500" cy="830997"/>
          </a:xfrm>
          <a:prstGeom prst="rect">
            <a:avLst/>
          </a:prstGeom>
          <a:solidFill>
            <a:schemeClr val="bg1"/>
          </a:solidFill>
        </p:spPr>
        <p:txBody>
          <a:bodyPr wrap="square" tIns="0" bIns="0" rtlCol="0">
            <a:spAutoFit/>
          </a:bodyPr>
          <a:lstStyle/>
          <a:p>
            <a:r>
              <a:rPr lang="sr-Latn-CS" dirty="0" smtClean="0">
                <a:solidFill>
                  <a:srgbClr val="C00000"/>
                </a:solidFill>
                <a:latin typeface="Times New Roman" pitchFamily="18" charset="0"/>
                <a:cs typeface="Times New Roman" pitchFamily="18" charset="0"/>
              </a:rPr>
              <a:t>Prirodna sinusna modulacija:</a:t>
            </a:r>
            <a:endParaRPr lang="en-US" dirty="0">
              <a:solidFill>
                <a:srgbClr val="C00000"/>
              </a:solidFill>
              <a:latin typeface="Times New Roman" pitchFamily="18" charset="0"/>
              <a:cs typeface="Times New Roman" pitchFamily="18" charset="0"/>
            </a:endParaRPr>
          </a:p>
        </p:txBody>
      </p:sp>
      <p:sp>
        <p:nvSpPr>
          <p:cNvPr id="14" name="TextBox 13"/>
          <p:cNvSpPr txBox="1"/>
          <p:nvPr/>
        </p:nvSpPr>
        <p:spPr>
          <a:xfrm>
            <a:off x="7391400" y="3962400"/>
            <a:ext cx="1447800" cy="304699"/>
          </a:xfrm>
          <a:prstGeom prst="rect">
            <a:avLst/>
          </a:prstGeom>
          <a:noFill/>
          <a:ln w="19050">
            <a:noFill/>
          </a:ln>
        </p:spPr>
        <p:txBody>
          <a:bodyPr wrap="square" tIns="0" bIns="27432" rtlCol="0">
            <a:spAutoFit/>
          </a:bodyPr>
          <a:lstStyle/>
          <a:p>
            <a:r>
              <a:rPr lang="en-US" b="1" dirty="0" smtClean="0">
                <a:solidFill>
                  <a:schemeClr val="tx1"/>
                </a:solidFill>
                <a:latin typeface="Times New Roman" pitchFamily="18" charset="0"/>
                <a:cs typeface="Times New Roman" pitchFamily="18" charset="0"/>
              </a:rPr>
              <a:t>|</a:t>
            </a:r>
            <a:r>
              <a:rPr lang="sr-Latn-CS" b="1" i="1" dirty="0" smtClean="0">
                <a:solidFill>
                  <a:schemeClr val="tx1"/>
                </a:solidFill>
                <a:latin typeface="Times New Roman" pitchFamily="18" charset="0"/>
                <a:cs typeface="Times New Roman" pitchFamily="18" charset="0"/>
              </a:rPr>
              <a:t>V</a:t>
            </a:r>
            <a:r>
              <a:rPr lang="sr-Latn-CS" b="1" i="1" baseline="-25000" dirty="0" smtClean="0">
                <a:solidFill>
                  <a:schemeClr val="tx1"/>
                </a:solidFill>
                <a:latin typeface="Times New Roman" pitchFamily="18" charset="0"/>
                <a:cs typeface="Times New Roman" pitchFamily="18" charset="0"/>
              </a:rPr>
              <a:t>1</a:t>
            </a:r>
            <a:r>
              <a:rPr lang="en-US" b="1"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 </a:t>
            </a:r>
            <a:r>
              <a:rPr lang="sr-Latn-CS" b="1" i="1" dirty="0" smtClean="0">
                <a:solidFill>
                  <a:schemeClr val="tx1"/>
                </a:solidFill>
                <a:latin typeface="Times New Roman" pitchFamily="18" charset="0"/>
                <a:cs typeface="Times New Roman" pitchFamily="18" charset="0"/>
              </a:rPr>
              <a:t>U</a:t>
            </a:r>
            <a:r>
              <a:rPr lang="sr-Latn-CS" b="1" i="1" baseline="-25000" dirty="0" smtClean="0">
                <a:solidFill>
                  <a:schemeClr val="tx1"/>
                </a:solidFill>
                <a:latin typeface="Times New Roman" pitchFamily="18" charset="0"/>
                <a:cs typeface="Times New Roman" pitchFamily="18" charset="0"/>
              </a:rPr>
              <a:t>dc</a:t>
            </a:r>
            <a:endParaRPr lang="en-US" dirty="0">
              <a:solidFill>
                <a:schemeClr val="tx1"/>
              </a:solidFill>
              <a:latin typeface="Times New Roman" pitchFamily="18" charset="0"/>
              <a:cs typeface="Times New Roman" pitchFamily="18" charset="0"/>
            </a:endParaRPr>
          </a:p>
        </p:txBody>
      </p:sp>
      <p:cxnSp>
        <p:nvCxnSpPr>
          <p:cNvPr id="15" name="Straight Arrow Connector 14"/>
          <p:cNvCxnSpPr/>
          <p:nvPr/>
        </p:nvCxnSpPr>
        <p:spPr>
          <a:xfrm rot="-3600000">
            <a:off x="3201088" y="2301221"/>
            <a:ext cx="3657600" cy="158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19800" y="609600"/>
            <a:ext cx="1447800" cy="304699"/>
          </a:xfrm>
          <a:prstGeom prst="rect">
            <a:avLst/>
          </a:prstGeom>
          <a:noFill/>
          <a:ln w="19050">
            <a:noFill/>
          </a:ln>
        </p:spPr>
        <p:txBody>
          <a:bodyPr wrap="square" tIns="0" bIns="27432" rtlCol="0">
            <a:spAutoFit/>
          </a:bodyPr>
          <a:lstStyle/>
          <a:p>
            <a:r>
              <a:rPr lang="en-US" b="1" dirty="0" smtClean="0">
                <a:solidFill>
                  <a:schemeClr val="tx1"/>
                </a:solidFill>
                <a:latin typeface="Times New Roman" pitchFamily="18" charset="0"/>
                <a:cs typeface="Times New Roman" pitchFamily="18" charset="0"/>
              </a:rPr>
              <a:t>|</a:t>
            </a:r>
            <a:r>
              <a:rPr lang="sr-Latn-CS" b="1" i="1" dirty="0" smtClean="0">
                <a:solidFill>
                  <a:schemeClr val="tx1"/>
                </a:solidFill>
                <a:latin typeface="Times New Roman" pitchFamily="18" charset="0"/>
                <a:cs typeface="Times New Roman" pitchFamily="18" charset="0"/>
              </a:rPr>
              <a:t>V</a:t>
            </a:r>
            <a:r>
              <a:rPr lang="sr-Latn-CS" b="1" i="1" baseline="-25000" dirty="0" smtClean="0">
                <a:solidFill>
                  <a:schemeClr val="tx1"/>
                </a:solidFill>
                <a:latin typeface="Times New Roman" pitchFamily="18" charset="0"/>
                <a:cs typeface="Times New Roman" pitchFamily="18" charset="0"/>
              </a:rPr>
              <a:t>2</a:t>
            </a:r>
            <a:r>
              <a:rPr lang="en-US" b="1"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 </a:t>
            </a:r>
            <a:r>
              <a:rPr lang="sr-Latn-CS" b="1" i="1" dirty="0" smtClean="0">
                <a:solidFill>
                  <a:schemeClr val="tx1"/>
                </a:solidFill>
                <a:latin typeface="Times New Roman" pitchFamily="18" charset="0"/>
                <a:cs typeface="Times New Roman" pitchFamily="18" charset="0"/>
              </a:rPr>
              <a:t>U</a:t>
            </a:r>
            <a:r>
              <a:rPr lang="sr-Latn-CS" b="1" i="1" baseline="-25000" dirty="0" smtClean="0">
                <a:solidFill>
                  <a:schemeClr val="tx1"/>
                </a:solidFill>
                <a:latin typeface="Times New Roman" pitchFamily="18" charset="0"/>
                <a:cs typeface="Times New Roman" pitchFamily="18" charset="0"/>
              </a:rPr>
              <a:t>dc</a:t>
            </a:r>
            <a:endParaRPr lang="en-US" dirty="0">
              <a:solidFill>
                <a:schemeClr val="tx1"/>
              </a:solidFill>
              <a:latin typeface="Times New Roman" pitchFamily="18" charset="0"/>
              <a:cs typeface="Times New Roman" pitchFamily="18" charset="0"/>
            </a:endParaRPr>
          </a:p>
        </p:txBody>
      </p:sp>
      <p:cxnSp>
        <p:nvCxnSpPr>
          <p:cNvPr id="19" name="Straight Connector 18"/>
          <p:cNvCxnSpPr/>
          <p:nvPr/>
        </p:nvCxnSpPr>
        <p:spPr>
          <a:xfrm rot="16200000" flipH="1">
            <a:off x="5295900" y="1409700"/>
            <a:ext cx="312420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114800" y="2286000"/>
            <a:ext cx="2743200" cy="16002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nvGraphicFramePr>
        <p:xfrm>
          <a:off x="6888938" y="1876628"/>
          <a:ext cx="736600" cy="647700"/>
        </p:xfrm>
        <a:graphic>
          <a:graphicData uri="http://schemas.openxmlformats.org/presentationml/2006/ole">
            <p:oleObj spid="_x0000_s624642" name="Equation" r:id="rId4" imgW="736560" imgH="647640" progId="Equation.3">
              <p:embed/>
            </p:oleObj>
          </a:graphicData>
        </a:graphic>
      </p:graphicFrame>
      <p:sp>
        <p:nvSpPr>
          <p:cNvPr id="23" name="Arc 22"/>
          <p:cNvSpPr/>
          <p:nvPr/>
        </p:nvSpPr>
        <p:spPr>
          <a:xfrm>
            <a:off x="1019784" y="762000"/>
            <a:ext cx="6248400" cy="6248400"/>
          </a:xfrm>
          <a:prstGeom prst="arc">
            <a:avLst>
              <a:gd name="adj1" fmla="val 16876950"/>
              <a:gd name="adj2" fmla="val 404886"/>
            </a:avLst>
          </a:prstGeom>
          <a:ln w="0">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3124200" y="1123754"/>
            <a:ext cx="1219200" cy="2305246"/>
          </a:xfrm>
          <a:prstGeom prst="rect">
            <a:avLst/>
          </a:prstGeom>
          <a:solidFill>
            <a:schemeClr val="bg2"/>
          </a:solidFill>
          <a:ln w="19050">
            <a:solidFill>
              <a:schemeClr val="tx2"/>
            </a:solidFill>
          </a:ln>
        </p:spPr>
        <p:txBody>
          <a:bodyPr wrap="square" tIns="0" bIns="27432" rtlCol="0">
            <a:spAutoFit/>
          </a:bodyPr>
          <a:lstStyle/>
          <a:p>
            <a:r>
              <a:rPr lang="sr-Latn-CS" sz="1600" dirty="0" smtClean="0">
                <a:solidFill>
                  <a:schemeClr val="tx1"/>
                </a:solidFill>
                <a:latin typeface="Times New Roman" pitchFamily="18" charset="0"/>
                <a:cs typeface="Times New Roman" pitchFamily="18" charset="0"/>
              </a:rPr>
              <a:t>Maksimalni neizobličeni napon prostorno-vektorske modulacije</a:t>
            </a:r>
          </a:p>
          <a:p>
            <a:endParaRPr lang="sr-Latn-CS" sz="1600" dirty="0" smtClean="0">
              <a:solidFill>
                <a:schemeClr val="tx1"/>
              </a:solidFill>
              <a:latin typeface="Times New Roman" pitchFamily="18" charset="0"/>
              <a:cs typeface="Times New Roman" pitchFamily="18" charset="0"/>
            </a:endParaRPr>
          </a:p>
          <a:p>
            <a:endParaRPr lang="sr-Latn-CS" dirty="0" smtClean="0">
              <a:solidFill>
                <a:schemeClr val="tx1"/>
              </a:solidFill>
              <a:latin typeface="Times New Roman" pitchFamily="18" charset="0"/>
              <a:cs typeface="Times New Roman" pitchFamily="18" charset="0"/>
            </a:endParaRPr>
          </a:p>
          <a:p>
            <a:endParaRPr lang="en-US" dirty="0">
              <a:solidFill>
                <a:schemeClr val="tx1"/>
              </a:solidFill>
              <a:latin typeface="Times New Roman" pitchFamily="18" charset="0"/>
              <a:cs typeface="Times New Roman" pitchFamily="18" charset="0"/>
            </a:endParaRPr>
          </a:p>
        </p:txBody>
      </p:sp>
      <p:cxnSp>
        <p:nvCxnSpPr>
          <p:cNvPr id="26" name="Straight Arrow Connector 25"/>
          <p:cNvCxnSpPr>
            <a:endCxn id="23" idx="0"/>
          </p:cNvCxnSpPr>
          <p:nvPr/>
        </p:nvCxnSpPr>
        <p:spPr>
          <a:xfrm flipV="1">
            <a:off x="4343400" y="822377"/>
            <a:ext cx="411825" cy="3206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24643" name="Object 3"/>
          <p:cNvGraphicFramePr>
            <a:graphicFrameLocks noChangeAspect="1"/>
          </p:cNvGraphicFramePr>
          <p:nvPr/>
        </p:nvGraphicFramePr>
        <p:xfrm>
          <a:off x="3352800" y="2667000"/>
          <a:ext cx="736600" cy="647700"/>
        </p:xfrm>
        <a:graphic>
          <a:graphicData uri="http://schemas.openxmlformats.org/presentationml/2006/ole">
            <p:oleObj spid="_x0000_s624643" name="Equation" r:id="rId5" imgW="736560" imgH="647640" progId="Equation.3">
              <p:embed/>
            </p:oleObj>
          </a:graphicData>
        </a:graphic>
      </p:graphicFrame>
      <p:sp>
        <p:nvSpPr>
          <p:cNvPr id="28" name="TextBox 27"/>
          <p:cNvSpPr txBox="1"/>
          <p:nvPr/>
        </p:nvSpPr>
        <p:spPr>
          <a:xfrm>
            <a:off x="609600" y="3886200"/>
            <a:ext cx="3200400" cy="2243691"/>
          </a:xfrm>
          <a:prstGeom prst="rect">
            <a:avLst/>
          </a:prstGeom>
          <a:solidFill>
            <a:schemeClr val="bg2"/>
          </a:solidFill>
          <a:ln w="19050">
            <a:solidFill>
              <a:schemeClr val="tx2"/>
            </a:solidFill>
          </a:ln>
        </p:spPr>
        <p:txBody>
          <a:bodyPr wrap="square" tIns="0" bIns="27432" rtlCol="0">
            <a:spAutoFit/>
          </a:bodyPr>
          <a:lstStyle/>
          <a:p>
            <a:r>
              <a:rPr lang="sr-Latn-CS" sz="2400" dirty="0" smtClean="0">
                <a:solidFill>
                  <a:schemeClr val="tx1"/>
                </a:solidFill>
                <a:latin typeface="Times New Roman" pitchFamily="18" charset="0"/>
                <a:cs typeface="Times New Roman" pitchFamily="18" charset="0"/>
              </a:rPr>
              <a:t>Odnos maks. napona SVM i pirodne sinusne modulacije  je:</a:t>
            </a:r>
          </a:p>
          <a:p>
            <a:endParaRPr lang="sr-Latn-CS" sz="2400" dirty="0" smtClean="0">
              <a:solidFill>
                <a:schemeClr val="tx1"/>
              </a:solidFill>
              <a:latin typeface="Times New Roman" pitchFamily="18" charset="0"/>
              <a:cs typeface="Times New Roman" pitchFamily="18" charset="0"/>
            </a:endParaRPr>
          </a:p>
          <a:p>
            <a:endParaRPr lang="sr-Latn-CS" sz="2400" dirty="0" smtClean="0">
              <a:solidFill>
                <a:schemeClr val="tx1"/>
              </a:solidFill>
              <a:latin typeface="Times New Roman" pitchFamily="18" charset="0"/>
              <a:cs typeface="Times New Roman" pitchFamily="18" charset="0"/>
            </a:endParaRPr>
          </a:p>
          <a:p>
            <a:endParaRPr lang="en-US" sz="2400" dirty="0">
              <a:solidFill>
                <a:schemeClr val="tx1"/>
              </a:solidFill>
              <a:latin typeface="Times New Roman" pitchFamily="18" charset="0"/>
              <a:cs typeface="Times New Roman" pitchFamily="18" charset="0"/>
            </a:endParaRPr>
          </a:p>
        </p:txBody>
      </p:sp>
      <p:graphicFrame>
        <p:nvGraphicFramePr>
          <p:cNvPr id="29" name="Object 28"/>
          <p:cNvGraphicFramePr>
            <a:graphicFrameLocks noChangeAspect="1"/>
          </p:cNvGraphicFramePr>
          <p:nvPr/>
        </p:nvGraphicFramePr>
        <p:xfrm>
          <a:off x="1447799" y="5105400"/>
          <a:ext cx="1537447" cy="800100"/>
        </p:xfrm>
        <a:graphic>
          <a:graphicData uri="http://schemas.openxmlformats.org/presentationml/2006/ole">
            <p:oleObj spid="_x0000_s624644" name="Equation" r:id="rId6" imgW="1244520" imgH="647640" progId="Equation.3">
              <p:embed/>
            </p:oleObj>
          </a:graphicData>
        </a:graphic>
      </p:graphicFrame>
      <p:cxnSp>
        <p:nvCxnSpPr>
          <p:cNvPr id="25" name="Straight Arrow Connector 24"/>
          <p:cNvCxnSpPr/>
          <p:nvPr/>
        </p:nvCxnSpPr>
        <p:spPr>
          <a:xfrm>
            <a:off x="4114800" y="3886200"/>
            <a:ext cx="2743200" cy="158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114800" y="3886200"/>
            <a:ext cx="3657600" cy="158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V="1">
            <a:off x="6705602" y="4648201"/>
            <a:ext cx="380999" cy="22859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46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3" grpId="0" animBg="1"/>
      <p:bldP spid="24" grpId="0" animBg="1"/>
      <p:bldP spid="2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smtClean="0"/>
              <a:t>Završetak prezentacije</a:t>
            </a:r>
            <a:endParaRPr lang="en-US" dirty="0"/>
          </a:p>
        </p:txBody>
      </p:sp>
      <p:sp>
        <p:nvSpPr>
          <p:cNvPr id="3" name="Content Placeholder 2"/>
          <p:cNvSpPr>
            <a:spLocks noGrp="1"/>
          </p:cNvSpPr>
          <p:nvPr>
            <p:ph idx="1"/>
          </p:nvPr>
        </p:nvSpPr>
        <p:spPr/>
        <p:txBody>
          <a:bodyPr/>
          <a:lstStyle/>
          <a:p>
            <a:r>
              <a:rPr lang="sr-Latn-CS" dirty="0" smtClean="0"/>
              <a:t>Slajdovi koji slede nisu deo prezentacije, priključeni su zbog eventualne potrebe za detaljnijim objašnjenjima na predavanjima.</a:t>
            </a:r>
            <a:endParaRPr lang="en-US"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73</a:t>
            </a:fld>
            <a:endParaRPr lang="en-US"/>
          </a:p>
        </p:txBody>
      </p:sp>
      <p:pic>
        <p:nvPicPr>
          <p:cNvPr id="5" name="Picture 5" descr="modsvm2"/>
          <p:cNvPicPr>
            <a:picLocks noChangeAspect="1" noChangeArrowheads="1"/>
          </p:cNvPicPr>
          <p:nvPr/>
        </p:nvPicPr>
        <p:blipFill>
          <a:blip r:embed="rId2"/>
          <a:srcRect/>
          <a:stretch>
            <a:fillRect/>
          </a:stretch>
        </p:blipFill>
        <p:spPr bwMode="auto">
          <a:xfrm>
            <a:off x="1295400" y="1524000"/>
            <a:ext cx="6438900" cy="4998977"/>
          </a:xfrm>
          <a:prstGeom prst="rect">
            <a:avLst/>
          </a:prstGeom>
          <a:noFill/>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1" name="Rectangle 37"/>
          <p:cNvSpPr>
            <a:spLocks noGrp="1" noChangeArrowheads="1"/>
          </p:cNvSpPr>
          <p:nvPr>
            <p:ph type="title"/>
          </p:nvPr>
        </p:nvSpPr>
        <p:spPr>
          <a:xfrm>
            <a:off x="611188" y="0"/>
            <a:ext cx="7772400" cy="1143000"/>
          </a:xfrm>
        </p:spPr>
        <p:txBody>
          <a:bodyPr/>
          <a:lstStyle/>
          <a:p>
            <a:r>
              <a:rPr lang="sr-Latn-CS" sz="3600" smtClean="0"/>
              <a:t>Oblici struja u trofaznom sistemu</a:t>
            </a:r>
            <a:endParaRPr lang="en-US" sz="3600" smtClean="0"/>
          </a:p>
        </p:txBody>
      </p:sp>
      <p:sp>
        <p:nvSpPr>
          <p:cNvPr id="32770"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7674A306-2925-4DD6-A431-1E5F55563241}" type="slidenum">
              <a:rPr lang="en-US" smtClean="0">
                <a:solidFill>
                  <a:schemeClr val="tx1"/>
                </a:solidFill>
                <a:latin typeface="Times New Roman" pitchFamily="18" charset="0"/>
              </a:rPr>
              <a:pPr/>
              <a:t>74</a:t>
            </a:fld>
            <a:endParaRPr lang="en-US" smtClean="0">
              <a:solidFill>
                <a:schemeClr val="tx1"/>
              </a:solidFill>
              <a:latin typeface="Times New Roman" pitchFamily="18" charset="0"/>
            </a:endParaRPr>
          </a:p>
        </p:txBody>
      </p:sp>
      <p:pic>
        <p:nvPicPr>
          <p:cNvPr id="32772" name="Picture 54"/>
          <p:cNvPicPr>
            <a:picLocks noChangeAspect="1" noChangeArrowheads="1"/>
          </p:cNvPicPr>
          <p:nvPr/>
        </p:nvPicPr>
        <p:blipFill>
          <a:blip r:embed="rId3" cstate="print">
            <a:extLst>
              <a:ext uri="{28A0092B-C50C-407E-A947-70E740481C1C}">
                <a14:useLocalDpi xmlns="" xmlns:a14="http://schemas.microsoft.com/office/drawing/2010/main" val="0"/>
              </a:ext>
            </a:extLst>
          </a:blip>
          <a:srcRect b="8487"/>
          <a:stretch>
            <a:fillRect/>
          </a:stretch>
        </p:blipFill>
        <p:spPr bwMode="auto">
          <a:xfrm>
            <a:off x="1116013" y="1844675"/>
            <a:ext cx="7200900" cy="417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6" name="Rectangle 37"/>
          <p:cNvSpPr>
            <a:spLocks noGrp="1" noChangeArrowheads="1"/>
          </p:cNvSpPr>
          <p:nvPr>
            <p:ph type="title"/>
          </p:nvPr>
        </p:nvSpPr>
        <p:spPr>
          <a:xfrm>
            <a:off x="0" y="0"/>
            <a:ext cx="9144000" cy="1143000"/>
          </a:xfrm>
        </p:spPr>
        <p:txBody>
          <a:bodyPr/>
          <a:lstStyle/>
          <a:p>
            <a:r>
              <a:rPr lang="sr-Latn-CS" sz="3600" smtClean="0"/>
              <a:t>Definicija prostornog vektora struje</a:t>
            </a:r>
            <a:endParaRPr lang="en-US" sz="3600" smtClean="0"/>
          </a:p>
        </p:txBody>
      </p:sp>
      <p:sp>
        <p:nvSpPr>
          <p:cNvPr id="33794"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B94EAE8C-8246-49FC-B66E-4CFF0982EB66}" type="slidenum">
              <a:rPr lang="en-US" smtClean="0">
                <a:solidFill>
                  <a:schemeClr val="tx1"/>
                </a:solidFill>
                <a:latin typeface="Times New Roman" pitchFamily="18" charset="0"/>
              </a:rPr>
              <a:pPr/>
              <a:t>75</a:t>
            </a:fld>
            <a:endParaRPr lang="en-US" smtClean="0">
              <a:solidFill>
                <a:schemeClr val="tx1"/>
              </a:solidFill>
              <a:latin typeface="Times New Roman" pitchFamily="18" charset="0"/>
            </a:endParaRPr>
          </a:p>
        </p:txBody>
      </p:sp>
      <p:pic>
        <p:nvPicPr>
          <p:cNvPr id="33795"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b="4231"/>
          <a:stretch>
            <a:fillRect/>
          </a:stretch>
        </p:blipFill>
        <p:spPr bwMode="auto">
          <a:xfrm>
            <a:off x="1258888" y="1125538"/>
            <a:ext cx="6696075" cy="5472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54"/>
          <p:cNvPicPr>
            <a:picLocks noChangeAspect="1" noChangeArrowheads="1"/>
          </p:cNvPicPr>
          <p:nvPr/>
        </p:nvPicPr>
        <p:blipFill>
          <a:blip r:embed="rId5" cstate="print">
            <a:extLst>
              <a:ext uri="{28A0092B-C50C-407E-A947-70E740481C1C}">
                <a14:useLocalDpi xmlns="" xmlns:a14="http://schemas.microsoft.com/office/drawing/2010/main" val="0"/>
              </a:ext>
            </a:extLst>
          </a:blip>
          <a:srcRect b="8487"/>
          <a:stretch>
            <a:fillRect/>
          </a:stretch>
        </p:blipFill>
        <p:spPr bwMode="auto">
          <a:xfrm>
            <a:off x="107950" y="3284538"/>
            <a:ext cx="2987675" cy="173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9" name="Rectangle 4"/>
          <p:cNvSpPr>
            <a:spLocks noGrp="1" noChangeArrowheads="1"/>
          </p:cNvSpPr>
          <p:nvPr>
            <p:ph type="title"/>
          </p:nvPr>
        </p:nvSpPr>
        <p:spPr>
          <a:xfrm>
            <a:off x="684213" y="0"/>
            <a:ext cx="7772400" cy="1143000"/>
          </a:xfrm>
          <a:noFill/>
        </p:spPr>
        <p:txBody>
          <a:bodyPr/>
          <a:lstStyle/>
          <a:p>
            <a:r>
              <a:rPr lang="sr-Latn-CS" smtClean="0"/>
              <a:t>Prostorno-vektroska PWM</a:t>
            </a:r>
            <a:endParaRPr lang="en-US" smtClean="0"/>
          </a:p>
        </p:txBody>
      </p:sp>
      <p:sp>
        <p:nvSpPr>
          <p:cNvPr id="34818"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C667DC7D-ADAD-4035-B326-DE35381A9938}" type="slidenum">
              <a:rPr lang="en-US" smtClean="0">
                <a:solidFill>
                  <a:schemeClr val="tx1"/>
                </a:solidFill>
                <a:latin typeface="Times New Roman" pitchFamily="18" charset="0"/>
              </a:rPr>
              <a:pPr/>
              <a:t>76</a:t>
            </a:fld>
            <a:endParaRPr lang="en-US" smtClean="0">
              <a:solidFill>
                <a:schemeClr val="tx1"/>
              </a:solidFill>
              <a:latin typeface="Times New Roman" pitchFamily="18" charset="0"/>
            </a:endParaRPr>
          </a:p>
        </p:txBody>
      </p:sp>
      <p:pic>
        <p:nvPicPr>
          <p:cNvPr id="34820"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b="5453"/>
          <a:stretch>
            <a:fillRect/>
          </a:stretch>
        </p:blipFill>
        <p:spPr bwMode="auto">
          <a:xfrm>
            <a:off x="1042988" y="1052513"/>
            <a:ext cx="6911975" cy="5091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type="none" w="sm" len="sm"/>
                <a:tailEnd type="none" w="sm" len="sm"/>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876800" y="2044700"/>
            <a:ext cx="2438400" cy="1905000"/>
            <a:chOff x="2269" y="1203"/>
            <a:chExt cx="677" cy="546"/>
          </a:xfrm>
        </p:grpSpPr>
        <p:sp>
          <p:nvSpPr>
            <p:cNvPr id="30831" name="Rectangle 5"/>
            <p:cNvSpPr>
              <a:spLocks noChangeAspect="1" noChangeArrowheads="1"/>
            </p:cNvSpPr>
            <p:nvPr/>
          </p:nvSpPr>
          <p:spPr bwMode="auto">
            <a:xfrm>
              <a:off x="2390" y="1324"/>
              <a:ext cx="455" cy="142"/>
            </a:xfrm>
            <a:prstGeom prst="rect">
              <a:avLst/>
            </a:prstGeom>
            <a:solidFill>
              <a:srgbClr val="C0C0C0"/>
            </a:solidFill>
            <a:ln w="9525">
              <a:noFill/>
              <a:miter lim="800000"/>
              <a:headEnd/>
              <a:tailEnd/>
            </a:ln>
          </p:spPr>
          <p:txBody>
            <a:bodyPr/>
            <a:lstStyle/>
            <a:p>
              <a:pPr defTabSz="457200"/>
              <a:endParaRPr lang="en-US">
                <a:ea typeface="ＭＳ Ｐゴシック" pitchFamily="-107" charset="-128"/>
              </a:endParaRPr>
            </a:p>
          </p:txBody>
        </p:sp>
        <p:sp>
          <p:nvSpPr>
            <p:cNvPr id="30832" name="Line 6"/>
            <p:cNvSpPr>
              <a:spLocks noChangeAspect="1" noChangeShapeType="1"/>
            </p:cNvSpPr>
            <p:nvPr/>
          </p:nvSpPr>
          <p:spPr bwMode="auto">
            <a:xfrm flipV="1">
              <a:off x="2602" y="1203"/>
              <a:ext cx="0" cy="546"/>
            </a:xfrm>
            <a:prstGeom prst="line">
              <a:avLst/>
            </a:prstGeom>
            <a:noFill/>
            <a:ln w="9525">
              <a:solidFill>
                <a:srgbClr val="000000"/>
              </a:solidFill>
              <a:round/>
              <a:headEnd/>
              <a:tailEnd type="triangle" w="sm" len="sm"/>
            </a:ln>
          </p:spPr>
          <p:txBody>
            <a:bodyPr/>
            <a:lstStyle/>
            <a:p>
              <a:endParaRPr lang="en-US"/>
            </a:p>
          </p:txBody>
        </p:sp>
        <p:sp>
          <p:nvSpPr>
            <p:cNvPr id="30833" name="Line 7"/>
            <p:cNvSpPr>
              <a:spLocks noChangeAspect="1" noChangeShapeType="1"/>
            </p:cNvSpPr>
            <p:nvPr/>
          </p:nvSpPr>
          <p:spPr bwMode="auto">
            <a:xfrm>
              <a:off x="2269" y="1466"/>
              <a:ext cx="677" cy="0"/>
            </a:xfrm>
            <a:prstGeom prst="line">
              <a:avLst/>
            </a:prstGeom>
            <a:noFill/>
            <a:ln w="9525">
              <a:solidFill>
                <a:srgbClr val="000000"/>
              </a:solidFill>
              <a:round/>
              <a:headEnd/>
              <a:tailEnd type="triangle" w="sm" len="sm"/>
            </a:ln>
          </p:spPr>
          <p:txBody>
            <a:bodyPr/>
            <a:lstStyle/>
            <a:p>
              <a:endParaRPr lang="en-US"/>
            </a:p>
          </p:txBody>
        </p:sp>
      </p:grpSp>
      <p:sp>
        <p:nvSpPr>
          <p:cNvPr id="30723" name="Text Box 8"/>
          <p:cNvSpPr txBox="1">
            <a:spLocks noChangeArrowheads="1"/>
          </p:cNvSpPr>
          <p:nvPr/>
        </p:nvSpPr>
        <p:spPr bwMode="auto">
          <a:xfrm>
            <a:off x="6248400" y="2654300"/>
            <a:ext cx="430213" cy="223838"/>
          </a:xfrm>
          <a:prstGeom prst="rect">
            <a:avLst/>
          </a:prstGeom>
          <a:noFill/>
          <a:ln w="9525">
            <a:noFill/>
            <a:miter lim="800000"/>
            <a:headEnd/>
            <a:tailEnd/>
          </a:ln>
        </p:spPr>
        <p:txBody>
          <a:bodyPr/>
          <a:lstStyle/>
          <a:p>
            <a:pPr defTabSz="457200"/>
            <a:r>
              <a:rPr lang="en-US" sz="1200">
                <a:ea typeface="ＭＳ Ｐゴシック" pitchFamily="-107" charset="-128"/>
              </a:rPr>
              <a:t>Q1</a:t>
            </a:r>
            <a:endParaRPr lang="en-US" b="1">
              <a:ea typeface="ＭＳ Ｐゴシック" pitchFamily="-107" charset="-128"/>
            </a:endParaRPr>
          </a:p>
        </p:txBody>
      </p:sp>
      <p:sp>
        <p:nvSpPr>
          <p:cNvPr id="30724" name="Text Box 9"/>
          <p:cNvSpPr txBox="1">
            <a:spLocks noChangeArrowheads="1"/>
          </p:cNvSpPr>
          <p:nvPr/>
        </p:nvSpPr>
        <p:spPr bwMode="auto">
          <a:xfrm>
            <a:off x="5486400" y="2654300"/>
            <a:ext cx="430213" cy="223838"/>
          </a:xfrm>
          <a:prstGeom prst="rect">
            <a:avLst/>
          </a:prstGeom>
          <a:noFill/>
          <a:ln w="9525">
            <a:noFill/>
            <a:miter lim="800000"/>
            <a:headEnd/>
            <a:tailEnd/>
          </a:ln>
        </p:spPr>
        <p:txBody>
          <a:bodyPr/>
          <a:lstStyle/>
          <a:p>
            <a:pPr defTabSz="457200"/>
            <a:r>
              <a:rPr lang="en-US" sz="1200">
                <a:ea typeface="ＭＳ Ｐゴシック" pitchFamily="-107" charset="-128"/>
              </a:rPr>
              <a:t>Q2</a:t>
            </a:r>
            <a:endParaRPr lang="en-US" b="1">
              <a:ea typeface="ＭＳ Ｐゴシック" pitchFamily="-107" charset="-128"/>
            </a:endParaRPr>
          </a:p>
        </p:txBody>
      </p:sp>
      <p:sp>
        <p:nvSpPr>
          <p:cNvPr id="30725" name="Text Box 10"/>
          <p:cNvSpPr txBox="1">
            <a:spLocks noChangeArrowheads="1"/>
          </p:cNvSpPr>
          <p:nvPr/>
        </p:nvSpPr>
        <p:spPr bwMode="auto">
          <a:xfrm>
            <a:off x="5638800" y="1892300"/>
            <a:ext cx="609600" cy="304800"/>
          </a:xfrm>
          <a:prstGeom prst="rect">
            <a:avLst/>
          </a:prstGeom>
          <a:noFill/>
          <a:ln w="9525">
            <a:noFill/>
            <a:miter lim="800000"/>
            <a:headEnd/>
            <a:tailEnd/>
          </a:ln>
        </p:spPr>
        <p:txBody>
          <a:bodyPr/>
          <a:lstStyle/>
          <a:p>
            <a:pPr defTabSz="457200"/>
            <a:r>
              <a:rPr lang="en-US" sz="1400" b="1">
                <a:ea typeface="ＭＳ Ｐゴシック" pitchFamily="-107" charset="-128"/>
              </a:rPr>
              <a:t>V</a:t>
            </a:r>
            <a:r>
              <a:rPr lang="en-US" sz="1400" b="1" baseline="-25000">
                <a:ea typeface="ＭＳ Ｐゴシック" pitchFamily="-107" charset="-128"/>
              </a:rPr>
              <a:t>a</a:t>
            </a:r>
            <a:endParaRPr lang="en-US" sz="1400" b="1">
              <a:ea typeface="ＭＳ Ｐゴシック" pitchFamily="-107" charset="-128"/>
            </a:endParaRPr>
          </a:p>
        </p:txBody>
      </p:sp>
      <p:sp>
        <p:nvSpPr>
          <p:cNvPr id="30726" name="Text Box 11"/>
          <p:cNvSpPr txBox="1">
            <a:spLocks noChangeArrowheads="1"/>
          </p:cNvSpPr>
          <p:nvPr/>
        </p:nvSpPr>
        <p:spPr bwMode="auto">
          <a:xfrm>
            <a:off x="7239000" y="2959100"/>
            <a:ext cx="609600" cy="304800"/>
          </a:xfrm>
          <a:prstGeom prst="rect">
            <a:avLst/>
          </a:prstGeom>
          <a:noFill/>
          <a:ln w="9525">
            <a:noFill/>
            <a:miter lim="800000"/>
            <a:headEnd/>
            <a:tailEnd/>
          </a:ln>
        </p:spPr>
        <p:txBody>
          <a:bodyPr/>
          <a:lstStyle/>
          <a:p>
            <a:pPr defTabSz="457200"/>
            <a:r>
              <a:rPr lang="en-US" sz="1400" b="1">
                <a:ea typeface="ＭＳ Ｐゴシック" pitchFamily="-107" charset="-128"/>
              </a:rPr>
              <a:t>I</a:t>
            </a:r>
            <a:r>
              <a:rPr lang="en-US" sz="1400" b="1" baseline="-25000">
                <a:ea typeface="ＭＳ Ｐゴシック" pitchFamily="-107" charset="-128"/>
              </a:rPr>
              <a:t>a</a:t>
            </a:r>
            <a:endParaRPr lang="en-US" sz="1400" b="1">
              <a:ea typeface="ＭＳ Ｐゴシック" pitchFamily="-107" charset="-128"/>
            </a:endParaRPr>
          </a:p>
        </p:txBody>
      </p:sp>
      <p:sp>
        <p:nvSpPr>
          <p:cNvPr id="30727" name="Text Box 12"/>
          <p:cNvSpPr txBox="1">
            <a:spLocks noChangeArrowheads="1"/>
          </p:cNvSpPr>
          <p:nvPr/>
        </p:nvSpPr>
        <p:spPr bwMode="auto">
          <a:xfrm>
            <a:off x="2514600" y="2197100"/>
            <a:ext cx="430213" cy="225425"/>
          </a:xfrm>
          <a:prstGeom prst="rect">
            <a:avLst/>
          </a:prstGeom>
          <a:noFill/>
          <a:ln w="9525">
            <a:noFill/>
            <a:miter lim="800000"/>
            <a:headEnd/>
            <a:tailEnd/>
          </a:ln>
        </p:spPr>
        <p:txBody>
          <a:bodyPr/>
          <a:lstStyle/>
          <a:p>
            <a:pPr defTabSz="457200"/>
            <a:r>
              <a:rPr lang="en-US" sz="1200">
                <a:ea typeface="ＭＳ Ｐゴシック" pitchFamily="-107" charset="-128"/>
              </a:rPr>
              <a:t>T1</a:t>
            </a:r>
            <a:endParaRPr lang="en-US" b="1">
              <a:ea typeface="ＭＳ Ｐゴシック" pitchFamily="-107" charset="-128"/>
            </a:endParaRPr>
          </a:p>
        </p:txBody>
      </p:sp>
      <p:sp>
        <p:nvSpPr>
          <p:cNvPr id="30728" name="Text Box 13"/>
          <p:cNvSpPr txBox="1">
            <a:spLocks noChangeArrowheads="1"/>
          </p:cNvSpPr>
          <p:nvPr/>
        </p:nvSpPr>
        <p:spPr bwMode="auto">
          <a:xfrm>
            <a:off x="2514600" y="3263900"/>
            <a:ext cx="430213" cy="225425"/>
          </a:xfrm>
          <a:prstGeom prst="rect">
            <a:avLst/>
          </a:prstGeom>
          <a:noFill/>
          <a:ln w="9525">
            <a:noFill/>
            <a:miter lim="800000"/>
            <a:headEnd/>
            <a:tailEnd/>
          </a:ln>
        </p:spPr>
        <p:txBody>
          <a:bodyPr/>
          <a:lstStyle/>
          <a:p>
            <a:pPr defTabSz="457200"/>
            <a:r>
              <a:rPr lang="en-US" sz="1200">
                <a:ea typeface="ＭＳ Ｐゴシック" pitchFamily="-107" charset="-128"/>
              </a:rPr>
              <a:t>T2</a:t>
            </a:r>
            <a:endParaRPr lang="en-US" b="1">
              <a:ea typeface="ＭＳ Ｐゴシック" pitchFamily="-107" charset="-128"/>
            </a:endParaRPr>
          </a:p>
        </p:txBody>
      </p:sp>
      <p:sp>
        <p:nvSpPr>
          <p:cNvPr id="30729" name="Text Box 14"/>
          <p:cNvSpPr txBox="1">
            <a:spLocks noChangeArrowheads="1"/>
          </p:cNvSpPr>
          <p:nvPr/>
        </p:nvSpPr>
        <p:spPr bwMode="auto">
          <a:xfrm>
            <a:off x="2962275" y="22479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D1</a:t>
            </a:r>
            <a:endParaRPr lang="en-US" b="1">
              <a:ea typeface="ＭＳ Ｐゴシック" pitchFamily="-107" charset="-128"/>
            </a:endParaRPr>
          </a:p>
        </p:txBody>
      </p:sp>
      <p:grpSp>
        <p:nvGrpSpPr>
          <p:cNvPr id="3" name="Group 15"/>
          <p:cNvGrpSpPr>
            <a:grpSpLocks noChangeAspect="1"/>
          </p:cNvGrpSpPr>
          <p:nvPr/>
        </p:nvGrpSpPr>
        <p:grpSpPr bwMode="auto">
          <a:xfrm rot="5400000">
            <a:off x="2189957" y="2201068"/>
            <a:ext cx="355600" cy="296863"/>
            <a:chOff x="3107" y="4983"/>
            <a:chExt cx="536" cy="448"/>
          </a:xfrm>
        </p:grpSpPr>
        <p:sp>
          <p:nvSpPr>
            <p:cNvPr id="30826" name="Line 16"/>
            <p:cNvSpPr>
              <a:spLocks noChangeAspect="1" noChangeShapeType="1"/>
            </p:cNvSpPr>
            <p:nvPr/>
          </p:nvSpPr>
          <p:spPr bwMode="auto">
            <a:xfrm flipH="1">
              <a:off x="3141" y="5157"/>
              <a:ext cx="469" cy="0"/>
            </a:xfrm>
            <a:prstGeom prst="line">
              <a:avLst/>
            </a:prstGeom>
            <a:noFill/>
            <a:ln w="19050">
              <a:solidFill>
                <a:schemeClr val="tx1"/>
              </a:solidFill>
              <a:round/>
              <a:headEnd/>
              <a:tailEnd/>
            </a:ln>
          </p:spPr>
          <p:txBody>
            <a:bodyPr/>
            <a:lstStyle/>
            <a:p>
              <a:endParaRPr lang="en-US"/>
            </a:p>
          </p:txBody>
        </p:sp>
        <p:sp>
          <p:nvSpPr>
            <p:cNvPr id="30827" name="Line 17"/>
            <p:cNvSpPr>
              <a:spLocks noChangeAspect="1" noChangeShapeType="1"/>
            </p:cNvSpPr>
            <p:nvPr/>
          </p:nvSpPr>
          <p:spPr bwMode="auto">
            <a:xfrm flipH="1">
              <a:off x="3494" y="4983"/>
              <a:ext cx="149" cy="168"/>
            </a:xfrm>
            <a:prstGeom prst="line">
              <a:avLst/>
            </a:prstGeom>
            <a:noFill/>
            <a:ln w="19050">
              <a:solidFill>
                <a:schemeClr val="tx1"/>
              </a:solidFill>
              <a:round/>
              <a:headEnd/>
              <a:tailEnd/>
            </a:ln>
          </p:spPr>
          <p:txBody>
            <a:bodyPr/>
            <a:lstStyle/>
            <a:p>
              <a:endParaRPr lang="en-US"/>
            </a:p>
          </p:txBody>
        </p:sp>
        <p:sp>
          <p:nvSpPr>
            <p:cNvPr id="30828" name="Line 18"/>
            <p:cNvSpPr>
              <a:spLocks noChangeAspect="1" noChangeShapeType="1"/>
            </p:cNvSpPr>
            <p:nvPr/>
          </p:nvSpPr>
          <p:spPr bwMode="auto">
            <a:xfrm>
              <a:off x="3107" y="4983"/>
              <a:ext cx="149" cy="168"/>
            </a:xfrm>
            <a:prstGeom prst="line">
              <a:avLst/>
            </a:prstGeom>
            <a:noFill/>
            <a:ln w="19050">
              <a:solidFill>
                <a:schemeClr val="tx1"/>
              </a:solidFill>
              <a:round/>
              <a:headEnd/>
              <a:tailEnd/>
            </a:ln>
          </p:spPr>
          <p:txBody>
            <a:bodyPr/>
            <a:lstStyle/>
            <a:p>
              <a:endParaRPr lang="en-US"/>
            </a:p>
          </p:txBody>
        </p:sp>
        <p:sp>
          <p:nvSpPr>
            <p:cNvPr id="30829" name="Line 19"/>
            <p:cNvSpPr>
              <a:spLocks noChangeAspect="1" noChangeShapeType="1"/>
            </p:cNvSpPr>
            <p:nvPr/>
          </p:nvSpPr>
          <p:spPr bwMode="auto">
            <a:xfrm flipH="1">
              <a:off x="3141" y="5211"/>
              <a:ext cx="469" cy="0"/>
            </a:xfrm>
            <a:prstGeom prst="line">
              <a:avLst/>
            </a:prstGeom>
            <a:noFill/>
            <a:ln w="19050">
              <a:solidFill>
                <a:schemeClr val="tx1"/>
              </a:solidFill>
              <a:round/>
              <a:headEnd/>
              <a:tailEnd/>
            </a:ln>
          </p:spPr>
          <p:txBody>
            <a:bodyPr/>
            <a:lstStyle/>
            <a:p>
              <a:endParaRPr lang="en-US"/>
            </a:p>
          </p:txBody>
        </p:sp>
        <p:sp>
          <p:nvSpPr>
            <p:cNvPr id="30830" name="Line 20"/>
            <p:cNvSpPr>
              <a:spLocks noChangeAspect="1" noChangeShapeType="1"/>
            </p:cNvSpPr>
            <p:nvPr/>
          </p:nvSpPr>
          <p:spPr bwMode="auto">
            <a:xfrm>
              <a:off x="3362" y="5220"/>
              <a:ext cx="0" cy="211"/>
            </a:xfrm>
            <a:prstGeom prst="line">
              <a:avLst/>
            </a:prstGeom>
            <a:noFill/>
            <a:ln w="19050">
              <a:solidFill>
                <a:schemeClr val="tx1"/>
              </a:solidFill>
              <a:round/>
              <a:headEnd/>
              <a:tailEnd/>
            </a:ln>
          </p:spPr>
          <p:txBody>
            <a:bodyPr/>
            <a:lstStyle/>
            <a:p>
              <a:endParaRPr lang="en-US"/>
            </a:p>
          </p:txBody>
        </p:sp>
      </p:grpSp>
      <p:sp>
        <p:nvSpPr>
          <p:cNvPr id="30731" name="Oval 26"/>
          <p:cNvSpPr>
            <a:spLocks noChangeAspect="1" noChangeArrowheads="1"/>
          </p:cNvSpPr>
          <p:nvPr/>
        </p:nvSpPr>
        <p:spPr bwMode="auto">
          <a:xfrm>
            <a:off x="3514725" y="3162300"/>
            <a:ext cx="523875" cy="488950"/>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0732" name="Rectangle 27"/>
          <p:cNvSpPr>
            <a:spLocks noChangeAspect="1" noChangeArrowheads="1"/>
          </p:cNvSpPr>
          <p:nvPr/>
        </p:nvSpPr>
        <p:spPr bwMode="auto">
          <a:xfrm>
            <a:off x="3717925" y="3132138"/>
            <a:ext cx="115888" cy="30162"/>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30733" name="Rectangle 28"/>
          <p:cNvSpPr>
            <a:spLocks noChangeAspect="1" noChangeArrowheads="1"/>
          </p:cNvSpPr>
          <p:nvPr/>
        </p:nvSpPr>
        <p:spPr bwMode="auto">
          <a:xfrm>
            <a:off x="3717925" y="3651250"/>
            <a:ext cx="115888" cy="28575"/>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30734" name="Line 29"/>
          <p:cNvSpPr>
            <a:spLocks noChangeAspect="1" noChangeShapeType="1"/>
          </p:cNvSpPr>
          <p:nvPr/>
        </p:nvSpPr>
        <p:spPr bwMode="auto">
          <a:xfrm>
            <a:off x="2995613" y="3587750"/>
            <a:ext cx="0" cy="423863"/>
          </a:xfrm>
          <a:prstGeom prst="line">
            <a:avLst/>
          </a:prstGeom>
          <a:noFill/>
          <a:ln w="9525">
            <a:solidFill>
              <a:srgbClr val="000000"/>
            </a:solidFill>
            <a:round/>
            <a:headEnd/>
            <a:tailEnd/>
          </a:ln>
        </p:spPr>
        <p:txBody>
          <a:bodyPr/>
          <a:lstStyle/>
          <a:p>
            <a:endParaRPr lang="en-US"/>
          </a:p>
        </p:txBody>
      </p:sp>
      <p:sp>
        <p:nvSpPr>
          <p:cNvPr id="30735" name="Line 30"/>
          <p:cNvSpPr>
            <a:spLocks noChangeAspect="1" noChangeShapeType="1"/>
          </p:cNvSpPr>
          <p:nvPr/>
        </p:nvSpPr>
        <p:spPr bwMode="auto">
          <a:xfrm>
            <a:off x="2995613" y="2630488"/>
            <a:ext cx="0" cy="790575"/>
          </a:xfrm>
          <a:prstGeom prst="line">
            <a:avLst/>
          </a:prstGeom>
          <a:noFill/>
          <a:ln w="9525">
            <a:solidFill>
              <a:srgbClr val="000000"/>
            </a:solidFill>
            <a:round/>
            <a:headEnd/>
            <a:tailEnd/>
          </a:ln>
        </p:spPr>
        <p:txBody>
          <a:bodyPr/>
          <a:lstStyle/>
          <a:p>
            <a:endParaRPr lang="en-US"/>
          </a:p>
        </p:txBody>
      </p:sp>
      <p:grpSp>
        <p:nvGrpSpPr>
          <p:cNvPr id="4" name="Group 31"/>
          <p:cNvGrpSpPr>
            <a:grpSpLocks noChangeAspect="1"/>
          </p:cNvGrpSpPr>
          <p:nvPr/>
        </p:nvGrpSpPr>
        <p:grpSpPr bwMode="auto">
          <a:xfrm flipH="1" flipV="1">
            <a:off x="2908300" y="3429000"/>
            <a:ext cx="168275" cy="158750"/>
            <a:chOff x="4438" y="4858"/>
            <a:chExt cx="406" cy="378"/>
          </a:xfrm>
        </p:grpSpPr>
        <p:sp>
          <p:nvSpPr>
            <p:cNvPr id="30822" name="Line 32"/>
            <p:cNvSpPr>
              <a:spLocks noChangeAspect="1" noChangeShapeType="1"/>
            </p:cNvSpPr>
            <p:nvPr/>
          </p:nvSpPr>
          <p:spPr bwMode="auto">
            <a:xfrm>
              <a:off x="4452" y="4858"/>
              <a:ext cx="378" cy="0"/>
            </a:xfrm>
            <a:prstGeom prst="line">
              <a:avLst/>
            </a:prstGeom>
            <a:noFill/>
            <a:ln w="19050">
              <a:solidFill>
                <a:schemeClr val="tx1"/>
              </a:solidFill>
              <a:round/>
              <a:headEnd/>
              <a:tailEnd/>
            </a:ln>
          </p:spPr>
          <p:txBody>
            <a:bodyPr/>
            <a:lstStyle/>
            <a:p>
              <a:endParaRPr lang="en-US"/>
            </a:p>
          </p:txBody>
        </p:sp>
        <p:sp>
          <p:nvSpPr>
            <p:cNvPr id="30823" name="Line 33"/>
            <p:cNvSpPr>
              <a:spLocks noChangeAspect="1" noChangeShapeType="1"/>
            </p:cNvSpPr>
            <p:nvPr/>
          </p:nvSpPr>
          <p:spPr bwMode="auto">
            <a:xfrm>
              <a:off x="4438" y="4858"/>
              <a:ext cx="210" cy="378"/>
            </a:xfrm>
            <a:prstGeom prst="line">
              <a:avLst/>
            </a:prstGeom>
            <a:noFill/>
            <a:ln w="19050">
              <a:solidFill>
                <a:schemeClr val="tx1"/>
              </a:solidFill>
              <a:round/>
              <a:headEnd/>
              <a:tailEnd/>
            </a:ln>
          </p:spPr>
          <p:txBody>
            <a:bodyPr/>
            <a:lstStyle/>
            <a:p>
              <a:endParaRPr lang="en-US"/>
            </a:p>
          </p:txBody>
        </p:sp>
        <p:sp>
          <p:nvSpPr>
            <p:cNvPr id="30824" name="Line 34"/>
            <p:cNvSpPr>
              <a:spLocks noChangeAspect="1" noChangeShapeType="1"/>
            </p:cNvSpPr>
            <p:nvPr/>
          </p:nvSpPr>
          <p:spPr bwMode="auto">
            <a:xfrm flipH="1">
              <a:off x="4634" y="4858"/>
              <a:ext cx="210" cy="378"/>
            </a:xfrm>
            <a:prstGeom prst="line">
              <a:avLst/>
            </a:prstGeom>
            <a:noFill/>
            <a:ln w="19050">
              <a:solidFill>
                <a:schemeClr val="tx1"/>
              </a:solidFill>
              <a:round/>
              <a:headEnd/>
              <a:tailEnd/>
            </a:ln>
          </p:spPr>
          <p:txBody>
            <a:bodyPr/>
            <a:lstStyle/>
            <a:p>
              <a:endParaRPr lang="en-US"/>
            </a:p>
          </p:txBody>
        </p:sp>
        <p:sp>
          <p:nvSpPr>
            <p:cNvPr id="30825" name="Line 35"/>
            <p:cNvSpPr>
              <a:spLocks noChangeAspect="1" noChangeShapeType="1"/>
            </p:cNvSpPr>
            <p:nvPr/>
          </p:nvSpPr>
          <p:spPr bwMode="auto">
            <a:xfrm>
              <a:off x="4452" y="5236"/>
              <a:ext cx="392" cy="0"/>
            </a:xfrm>
            <a:prstGeom prst="line">
              <a:avLst/>
            </a:prstGeom>
            <a:noFill/>
            <a:ln w="19050">
              <a:solidFill>
                <a:schemeClr val="tx1"/>
              </a:solidFill>
              <a:round/>
              <a:headEnd/>
              <a:tailEnd/>
            </a:ln>
          </p:spPr>
          <p:txBody>
            <a:bodyPr/>
            <a:lstStyle/>
            <a:p>
              <a:endParaRPr lang="en-US"/>
            </a:p>
          </p:txBody>
        </p:sp>
      </p:grpSp>
      <p:sp>
        <p:nvSpPr>
          <p:cNvPr id="30737" name="Line 36"/>
          <p:cNvSpPr>
            <a:spLocks noChangeAspect="1" noChangeShapeType="1"/>
          </p:cNvSpPr>
          <p:nvPr/>
        </p:nvSpPr>
        <p:spPr bwMode="auto">
          <a:xfrm>
            <a:off x="2998788" y="1768475"/>
            <a:ext cx="0" cy="698500"/>
          </a:xfrm>
          <a:prstGeom prst="line">
            <a:avLst/>
          </a:prstGeom>
          <a:noFill/>
          <a:ln w="9525">
            <a:solidFill>
              <a:srgbClr val="000000"/>
            </a:solidFill>
            <a:round/>
            <a:headEnd/>
            <a:tailEnd/>
          </a:ln>
        </p:spPr>
        <p:txBody>
          <a:bodyPr/>
          <a:lstStyle/>
          <a:p>
            <a:endParaRPr lang="en-US"/>
          </a:p>
        </p:txBody>
      </p:sp>
      <p:sp>
        <p:nvSpPr>
          <p:cNvPr id="30738" name="Line 37"/>
          <p:cNvSpPr>
            <a:spLocks noChangeAspect="1" noChangeShapeType="1"/>
          </p:cNvSpPr>
          <p:nvPr/>
        </p:nvSpPr>
        <p:spPr bwMode="auto">
          <a:xfrm flipH="1" flipV="1">
            <a:off x="2917825" y="2630488"/>
            <a:ext cx="157163" cy="0"/>
          </a:xfrm>
          <a:prstGeom prst="line">
            <a:avLst/>
          </a:prstGeom>
          <a:noFill/>
          <a:ln w="19050">
            <a:solidFill>
              <a:srgbClr val="000000"/>
            </a:solidFill>
            <a:round/>
            <a:headEnd/>
            <a:tailEnd/>
          </a:ln>
        </p:spPr>
        <p:txBody>
          <a:bodyPr/>
          <a:lstStyle/>
          <a:p>
            <a:endParaRPr lang="en-US"/>
          </a:p>
        </p:txBody>
      </p:sp>
      <p:sp>
        <p:nvSpPr>
          <p:cNvPr id="30739" name="Line 38"/>
          <p:cNvSpPr>
            <a:spLocks noChangeAspect="1" noChangeShapeType="1"/>
          </p:cNvSpPr>
          <p:nvPr/>
        </p:nvSpPr>
        <p:spPr bwMode="auto">
          <a:xfrm flipH="1" flipV="1">
            <a:off x="2994025" y="2473325"/>
            <a:ext cx="85725" cy="157163"/>
          </a:xfrm>
          <a:prstGeom prst="line">
            <a:avLst/>
          </a:prstGeom>
          <a:noFill/>
          <a:ln w="19050">
            <a:solidFill>
              <a:srgbClr val="000000"/>
            </a:solidFill>
            <a:round/>
            <a:headEnd/>
            <a:tailEnd/>
          </a:ln>
        </p:spPr>
        <p:txBody>
          <a:bodyPr/>
          <a:lstStyle/>
          <a:p>
            <a:endParaRPr lang="en-US"/>
          </a:p>
        </p:txBody>
      </p:sp>
      <p:sp>
        <p:nvSpPr>
          <p:cNvPr id="30740" name="Line 39"/>
          <p:cNvSpPr>
            <a:spLocks noChangeAspect="1" noChangeShapeType="1"/>
          </p:cNvSpPr>
          <p:nvPr/>
        </p:nvSpPr>
        <p:spPr bwMode="auto">
          <a:xfrm flipV="1">
            <a:off x="2911475" y="2473325"/>
            <a:ext cx="87313" cy="157163"/>
          </a:xfrm>
          <a:prstGeom prst="line">
            <a:avLst/>
          </a:prstGeom>
          <a:noFill/>
          <a:ln w="19050">
            <a:solidFill>
              <a:srgbClr val="000000"/>
            </a:solidFill>
            <a:round/>
            <a:headEnd/>
            <a:tailEnd/>
          </a:ln>
        </p:spPr>
        <p:txBody>
          <a:bodyPr/>
          <a:lstStyle/>
          <a:p>
            <a:endParaRPr lang="en-US"/>
          </a:p>
        </p:txBody>
      </p:sp>
      <p:sp>
        <p:nvSpPr>
          <p:cNvPr id="30741" name="Line 40"/>
          <p:cNvSpPr>
            <a:spLocks noChangeAspect="1" noChangeShapeType="1"/>
          </p:cNvSpPr>
          <p:nvPr/>
        </p:nvSpPr>
        <p:spPr bwMode="auto">
          <a:xfrm flipH="1" flipV="1">
            <a:off x="2911475" y="2473325"/>
            <a:ext cx="163513" cy="0"/>
          </a:xfrm>
          <a:prstGeom prst="line">
            <a:avLst/>
          </a:prstGeom>
          <a:noFill/>
          <a:ln w="19050">
            <a:solidFill>
              <a:srgbClr val="000000"/>
            </a:solidFill>
            <a:round/>
            <a:headEnd/>
            <a:tailEnd/>
          </a:ln>
        </p:spPr>
        <p:txBody>
          <a:bodyPr/>
          <a:lstStyle/>
          <a:p>
            <a:endParaRPr lang="en-US"/>
          </a:p>
        </p:txBody>
      </p:sp>
      <p:sp>
        <p:nvSpPr>
          <p:cNvPr id="30742" name="Line 41"/>
          <p:cNvSpPr>
            <a:spLocks noChangeAspect="1" noChangeShapeType="1"/>
          </p:cNvSpPr>
          <p:nvPr/>
        </p:nvSpPr>
        <p:spPr bwMode="auto">
          <a:xfrm flipH="1">
            <a:off x="2530475" y="2909888"/>
            <a:ext cx="1235075" cy="0"/>
          </a:xfrm>
          <a:prstGeom prst="line">
            <a:avLst/>
          </a:prstGeom>
          <a:noFill/>
          <a:ln w="9525">
            <a:solidFill>
              <a:srgbClr val="000000"/>
            </a:solidFill>
            <a:round/>
            <a:headEnd/>
            <a:tailEnd/>
          </a:ln>
        </p:spPr>
        <p:txBody>
          <a:bodyPr/>
          <a:lstStyle/>
          <a:p>
            <a:endParaRPr lang="en-US"/>
          </a:p>
        </p:txBody>
      </p:sp>
      <p:sp>
        <p:nvSpPr>
          <p:cNvPr id="30743" name="Line 42"/>
          <p:cNvSpPr>
            <a:spLocks noChangeAspect="1" noChangeShapeType="1"/>
          </p:cNvSpPr>
          <p:nvPr/>
        </p:nvSpPr>
        <p:spPr bwMode="auto">
          <a:xfrm>
            <a:off x="3765550" y="2909888"/>
            <a:ext cx="0" cy="222250"/>
          </a:xfrm>
          <a:prstGeom prst="line">
            <a:avLst/>
          </a:prstGeom>
          <a:noFill/>
          <a:ln w="9525">
            <a:solidFill>
              <a:srgbClr val="000000"/>
            </a:solidFill>
            <a:round/>
            <a:headEnd/>
            <a:tailEnd/>
          </a:ln>
        </p:spPr>
        <p:txBody>
          <a:bodyPr/>
          <a:lstStyle/>
          <a:p>
            <a:endParaRPr lang="en-US"/>
          </a:p>
        </p:txBody>
      </p:sp>
      <p:sp>
        <p:nvSpPr>
          <p:cNvPr id="30744" name="Line 43"/>
          <p:cNvSpPr>
            <a:spLocks noChangeAspect="1" noChangeShapeType="1"/>
          </p:cNvSpPr>
          <p:nvPr/>
        </p:nvSpPr>
        <p:spPr bwMode="auto">
          <a:xfrm>
            <a:off x="3773488" y="3689350"/>
            <a:ext cx="0" cy="315913"/>
          </a:xfrm>
          <a:prstGeom prst="line">
            <a:avLst/>
          </a:prstGeom>
          <a:noFill/>
          <a:ln w="9525">
            <a:solidFill>
              <a:srgbClr val="000000"/>
            </a:solidFill>
            <a:round/>
            <a:headEnd/>
            <a:tailEnd/>
          </a:ln>
        </p:spPr>
        <p:txBody>
          <a:bodyPr/>
          <a:lstStyle/>
          <a:p>
            <a:endParaRPr lang="en-US"/>
          </a:p>
        </p:txBody>
      </p:sp>
      <p:sp>
        <p:nvSpPr>
          <p:cNvPr id="30745" name="Line 44"/>
          <p:cNvSpPr>
            <a:spLocks noChangeAspect="1" noChangeShapeType="1"/>
          </p:cNvSpPr>
          <p:nvPr/>
        </p:nvSpPr>
        <p:spPr bwMode="auto">
          <a:xfrm flipH="1">
            <a:off x="1473200" y="4013200"/>
            <a:ext cx="2282825" cy="0"/>
          </a:xfrm>
          <a:prstGeom prst="line">
            <a:avLst/>
          </a:prstGeom>
          <a:noFill/>
          <a:ln w="9525">
            <a:solidFill>
              <a:srgbClr val="000000"/>
            </a:solidFill>
            <a:round/>
            <a:headEnd/>
            <a:tailEnd/>
          </a:ln>
        </p:spPr>
        <p:txBody>
          <a:bodyPr/>
          <a:lstStyle/>
          <a:p>
            <a:endParaRPr lang="en-US"/>
          </a:p>
        </p:txBody>
      </p:sp>
      <p:sp>
        <p:nvSpPr>
          <p:cNvPr id="30746" name="Line 45"/>
          <p:cNvSpPr>
            <a:spLocks noChangeAspect="1" noChangeShapeType="1"/>
          </p:cNvSpPr>
          <p:nvPr/>
        </p:nvSpPr>
        <p:spPr bwMode="auto">
          <a:xfrm>
            <a:off x="2522538" y="2538413"/>
            <a:ext cx="0" cy="676275"/>
          </a:xfrm>
          <a:prstGeom prst="line">
            <a:avLst/>
          </a:prstGeom>
          <a:noFill/>
          <a:ln w="9525">
            <a:solidFill>
              <a:srgbClr val="000000"/>
            </a:solidFill>
            <a:round/>
            <a:headEnd/>
            <a:tailEnd/>
          </a:ln>
        </p:spPr>
        <p:txBody>
          <a:bodyPr/>
          <a:lstStyle/>
          <a:p>
            <a:endParaRPr lang="en-US"/>
          </a:p>
        </p:txBody>
      </p:sp>
      <p:sp>
        <p:nvSpPr>
          <p:cNvPr id="30747" name="Line 46"/>
          <p:cNvSpPr>
            <a:spLocks noChangeAspect="1" noChangeShapeType="1"/>
          </p:cNvSpPr>
          <p:nvPr/>
        </p:nvSpPr>
        <p:spPr bwMode="auto">
          <a:xfrm>
            <a:off x="2530475" y="3568700"/>
            <a:ext cx="0" cy="444500"/>
          </a:xfrm>
          <a:prstGeom prst="line">
            <a:avLst/>
          </a:prstGeom>
          <a:noFill/>
          <a:ln w="9525">
            <a:solidFill>
              <a:srgbClr val="000000"/>
            </a:solidFill>
            <a:round/>
            <a:headEnd/>
            <a:tailEnd/>
          </a:ln>
        </p:spPr>
        <p:txBody>
          <a:bodyPr/>
          <a:lstStyle/>
          <a:p>
            <a:endParaRPr lang="en-US"/>
          </a:p>
        </p:txBody>
      </p:sp>
      <p:sp>
        <p:nvSpPr>
          <p:cNvPr id="30748" name="Line 47"/>
          <p:cNvSpPr>
            <a:spLocks noChangeAspect="1" noChangeShapeType="1"/>
          </p:cNvSpPr>
          <p:nvPr/>
        </p:nvSpPr>
        <p:spPr bwMode="auto">
          <a:xfrm>
            <a:off x="2522538" y="1768475"/>
            <a:ext cx="0" cy="390525"/>
          </a:xfrm>
          <a:prstGeom prst="line">
            <a:avLst/>
          </a:prstGeom>
          <a:noFill/>
          <a:ln w="9525">
            <a:solidFill>
              <a:srgbClr val="000000"/>
            </a:solidFill>
            <a:round/>
            <a:headEnd/>
            <a:tailEnd/>
          </a:ln>
        </p:spPr>
        <p:txBody>
          <a:bodyPr/>
          <a:lstStyle/>
          <a:p>
            <a:endParaRPr lang="en-US"/>
          </a:p>
        </p:txBody>
      </p:sp>
      <p:sp>
        <p:nvSpPr>
          <p:cNvPr id="30749" name="Line 48"/>
          <p:cNvSpPr>
            <a:spLocks noChangeAspect="1" noChangeShapeType="1"/>
          </p:cNvSpPr>
          <p:nvPr/>
        </p:nvSpPr>
        <p:spPr bwMode="auto">
          <a:xfrm flipH="1">
            <a:off x="1417638" y="1768475"/>
            <a:ext cx="1585912" cy="0"/>
          </a:xfrm>
          <a:prstGeom prst="line">
            <a:avLst/>
          </a:prstGeom>
          <a:noFill/>
          <a:ln w="9525">
            <a:solidFill>
              <a:srgbClr val="000000"/>
            </a:solidFill>
            <a:round/>
            <a:headEnd/>
            <a:tailEnd/>
          </a:ln>
        </p:spPr>
        <p:txBody>
          <a:bodyPr/>
          <a:lstStyle/>
          <a:p>
            <a:endParaRPr lang="en-US"/>
          </a:p>
        </p:txBody>
      </p:sp>
      <p:sp>
        <p:nvSpPr>
          <p:cNvPr id="30750" name="Oval 49"/>
          <p:cNvSpPr>
            <a:spLocks noChangeAspect="1" noChangeArrowheads="1"/>
          </p:cNvSpPr>
          <p:nvPr/>
        </p:nvSpPr>
        <p:spPr bwMode="auto">
          <a:xfrm>
            <a:off x="1371600" y="1739900"/>
            <a:ext cx="34925" cy="34925"/>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0751" name="Oval 50"/>
          <p:cNvSpPr>
            <a:spLocks noChangeAspect="1" noChangeArrowheads="1"/>
          </p:cNvSpPr>
          <p:nvPr/>
        </p:nvSpPr>
        <p:spPr bwMode="auto">
          <a:xfrm>
            <a:off x="1455738" y="3986213"/>
            <a:ext cx="34925" cy="34925"/>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0752" name="Line 51"/>
          <p:cNvSpPr>
            <a:spLocks noChangeAspect="1" noChangeShapeType="1"/>
          </p:cNvSpPr>
          <p:nvPr/>
        </p:nvSpPr>
        <p:spPr bwMode="auto">
          <a:xfrm>
            <a:off x="1714500" y="2770188"/>
            <a:ext cx="288925" cy="0"/>
          </a:xfrm>
          <a:prstGeom prst="line">
            <a:avLst/>
          </a:prstGeom>
          <a:noFill/>
          <a:ln w="9525">
            <a:solidFill>
              <a:srgbClr val="000000"/>
            </a:solidFill>
            <a:round/>
            <a:headEnd/>
            <a:tailEnd/>
          </a:ln>
        </p:spPr>
        <p:txBody>
          <a:bodyPr/>
          <a:lstStyle/>
          <a:p>
            <a:endParaRPr lang="en-US"/>
          </a:p>
        </p:txBody>
      </p:sp>
      <p:sp>
        <p:nvSpPr>
          <p:cNvPr id="30753" name="Line 52"/>
          <p:cNvSpPr>
            <a:spLocks noChangeAspect="1" noChangeShapeType="1"/>
          </p:cNvSpPr>
          <p:nvPr/>
        </p:nvSpPr>
        <p:spPr bwMode="auto">
          <a:xfrm>
            <a:off x="1714500" y="2835275"/>
            <a:ext cx="288925" cy="0"/>
          </a:xfrm>
          <a:prstGeom prst="line">
            <a:avLst/>
          </a:prstGeom>
          <a:noFill/>
          <a:ln w="9525">
            <a:solidFill>
              <a:srgbClr val="000000"/>
            </a:solidFill>
            <a:round/>
            <a:headEnd/>
            <a:tailEnd/>
          </a:ln>
        </p:spPr>
        <p:txBody>
          <a:bodyPr/>
          <a:lstStyle/>
          <a:p>
            <a:endParaRPr lang="en-US"/>
          </a:p>
        </p:txBody>
      </p:sp>
      <p:sp>
        <p:nvSpPr>
          <p:cNvPr id="30754" name="Line 53"/>
          <p:cNvSpPr>
            <a:spLocks noChangeAspect="1" noChangeShapeType="1"/>
          </p:cNvSpPr>
          <p:nvPr/>
        </p:nvSpPr>
        <p:spPr bwMode="auto">
          <a:xfrm>
            <a:off x="1852613" y="1768475"/>
            <a:ext cx="0" cy="992188"/>
          </a:xfrm>
          <a:prstGeom prst="line">
            <a:avLst/>
          </a:prstGeom>
          <a:noFill/>
          <a:ln w="9525">
            <a:solidFill>
              <a:srgbClr val="000000"/>
            </a:solidFill>
            <a:round/>
            <a:headEnd/>
            <a:tailEnd/>
          </a:ln>
        </p:spPr>
        <p:txBody>
          <a:bodyPr/>
          <a:lstStyle/>
          <a:p>
            <a:endParaRPr lang="en-US"/>
          </a:p>
        </p:txBody>
      </p:sp>
      <p:sp>
        <p:nvSpPr>
          <p:cNvPr id="30755" name="Line 54"/>
          <p:cNvSpPr>
            <a:spLocks noChangeAspect="1" noChangeShapeType="1"/>
          </p:cNvSpPr>
          <p:nvPr/>
        </p:nvSpPr>
        <p:spPr bwMode="auto">
          <a:xfrm>
            <a:off x="1852613" y="2843213"/>
            <a:ext cx="0" cy="1169987"/>
          </a:xfrm>
          <a:prstGeom prst="line">
            <a:avLst/>
          </a:prstGeom>
          <a:noFill/>
          <a:ln w="9525">
            <a:solidFill>
              <a:srgbClr val="000000"/>
            </a:solidFill>
            <a:round/>
            <a:headEnd/>
            <a:tailEnd/>
          </a:ln>
        </p:spPr>
        <p:txBody>
          <a:bodyPr/>
          <a:lstStyle/>
          <a:p>
            <a:endParaRPr lang="en-US"/>
          </a:p>
        </p:txBody>
      </p:sp>
      <p:sp>
        <p:nvSpPr>
          <p:cNvPr id="30756" name="Oval 55"/>
          <p:cNvSpPr>
            <a:spLocks noChangeAspect="1" noChangeArrowheads="1"/>
          </p:cNvSpPr>
          <p:nvPr/>
        </p:nvSpPr>
        <p:spPr bwMode="auto">
          <a:xfrm>
            <a:off x="2484438" y="2871788"/>
            <a:ext cx="55562" cy="55562"/>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30757" name="Oval 56"/>
          <p:cNvSpPr>
            <a:spLocks noChangeAspect="1" noChangeArrowheads="1"/>
          </p:cNvSpPr>
          <p:nvPr/>
        </p:nvSpPr>
        <p:spPr bwMode="auto">
          <a:xfrm>
            <a:off x="2967038" y="2881313"/>
            <a:ext cx="57150" cy="55562"/>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5" name="Group 107"/>
          <p:cNvGrpSpPr>
            <a:grpSpLocks/>
          </p:cNvGrpSpPr>
          <p:nvPr/>
        </p:nvGrpSpPr>
        <p:grpSpPr bwMode="auto">
          <a:xfrm>
            <a:off x="2224088" y="3214688"/>
            <a:ext cx="296862" cy="355600"/>
            <a:chOff x="1401" y="2025"/>
            <a:chExt cx="187" cy="224"/>
          </a:xfrm>
        </p:grpSpPr>
        <p:sp>
          <p:nvSpPr>
            <p:cNvPr id="30814" name="Line 21"/>
            <p:cNvSpPr>
              <a:spLocks noChangeAspect="1" noChangeShapeType="1"/>
            </p:cNvSpPr>
            <p:nvPr/>
          </p:nvSpPr>
          <p:spPr bwMode="auto">
            <a:xfrm rot="5400000" flipH="1">
              <a:off x="1418" y="2138"/>
              <a:ext cx="195" cy="0"/>
            </a:xfrm>
            <a:prstGeom prst="line">
              <a:avLst/>
            </a:prstGeom>
            <a:noFill/>
            <a:ln w="19050">
              <a:solidFill>
                <a:srgbClr val="000000"/>
              </a:solidFill>
              <a:round/>
              <a:headEnd/>
              <a:tailEnd/>
            </a:ln>
          </p:spPr>
          <p:txBody>
            <a:bodyPr/>
            <a:lstStyle/>
            <a:p>
              <a:endParaRPr lang="en-US"/>
            </a:p>
          </p:txBody>
        </p:sp>
        <p:sp>
          <p:nvSpPr>
            <p:cNvPr id="30815" name="Line 22"/>
            <p:cNvSpPr>
              <a:spLocks noChangeAspect="1" noChangeShapeType="1"/>
            </p:cNvSpPr>
            <p:nvPr/>
          </p:nvSpPr>
          <p:spPr bwMode="auto">
            <a:xfrm rot="5400000" flipH="1">
              <a:off x="1522" y="2183"/>
              <a:ext cx="62" cy="70"/>
            </a:xfrm>
            <a:prstGeom prst="line">
              <a:avLst/>
            </a:prstGeom>
            <a:noFill/>
            <a:ln w="19050">
              <a:solidFill>
                <a:srgbClr val="000000"/>
              </a:solidFill>
              <a:round/>
              <a:headEnd/>
              <a:tailEnd/>
            </a:ln>
          </p:spPr>
          <p:txBody>
            <a:bodyPr/>
            <a:lstStyle/>
            <a:p>
              <a:endParaRPr lang="en-US"/>
            </a:p>
          </p:txBody>
        </p:sp>
        <p:sp>
          <p:nvSpPr>
            <p:cNvPr id="30816" name="Line 23"/>
            <p:cNvSpPr>
              <a:spLocks noChangeAspect="1" noChangeShapeType="1"/>
            </p:cNvSpPr>
            <p:nvPr/>
          </p:nvSpPr>
          <p:spPr bwMode="auto">
            <a:xfrm rot="5400000">
              <a:off x="1521" y="2022"/>
              <a:ext cx="63" cy="70"/>
            </a:xfrm>
            <a:prstGeom prst="line">
              <a:avLst/>
            </a:prstGeom>
            <a:noFill/>
            <a:ln w="19050">
              <a:solidFill>
                <a:srgbClr val="000000"/>
              </a:solidFill>
              <a:round/>
              <a:headEnd/>
              <a:tailEnd/>
            </a:ln>
          </p:spPr>
          <p:txBody>
            <a:bodyPr/>
            <a:lstStyle/>
            <a:p>
              <a:endParaRPr lang="en-US"/>
            </a:p>
          </p:txBody>
        </p:sp>
        <p:sp>
          <p:nvSpPr>
            <p:cNvPr id="30817" name="Line 24"/>
            <p:cNvSpPr>
              <a:spLocks noChangeAspect="1" noChangeShapeType="1"/>
            </p:cNvSpPr>
            <p:nvPr/>
          </p:nvSpPr>
          <p:spPr bwMode="auto">
            <a:xfrm rot="5400000" flipH="1">
              <a:off x="1395" y="2138"/>
              <a:ext cx="195" cy="0"/>
            </a:xfrm>
            <a:prstGeom prst="line">
              <a:avLst/>
            </a:prstGeom>
            <a:noFill/>
            <a:ln w="19050">
              <a:solidFill>
                <a:srgbClr val="000000"/>
              </a:solidFill>
              <a:round/>
              <a:headEnd/>
              <a:tailEnd/>
            </a:ln>
          </p:spPr>
          <p:txBody>
            <a:bodyPr/>
            <a:lstStyle/>
            <a:p>
              <a:endParaRPr lang="en-US"/>
            </a:p>
          </p:txBody>
        </p:sp>
        <p:sp>
          <p:nvSpPr>
            <p:cNvPr id="30818" name="Line 25"/>
            <p:cNvSpPr>
              <a:spLocks noChangeAspect="1" noChangeShapeType="1"/>
            </p:cNvSpPr>
            <p:nvPr/>
          </p:nvSpPr>
          <p:spPr bwMode="auto">
            <a:xfrm rot="5400000">
              <a:off x="1445" y="2088"/>
              <a:ext cx="0" cy="88"/>
            </a:xfrm>
            <a:prstGeom prst="line">
              <a:avLst/>
            </a:prstGeom>
            <a:noFill/>
            <a:ln w="19050">
              <a:solidFill>
                <a:srgbClr val="000000"/>
              </a:solidFill>
              <a:round/>
              <a:headEnd/>
              <a:tailEnd/>
            </a:ln>
          </p:spPr>
          <p:txBody>
            <a:bodyPr/>
            <a:lstStyle/>
            <a:p>
              <a:endParaRPr lang="en-US"/>
            </a:p>
          </p:txBody>
        </p:sp>
        <p:grpSp>
          <p:nvGrpSpPr>
            <p:cNvPr id="6" name="Group 57"/>
            <p:cNvGrpSpPr>
              <a:grpSpLocks noChangeAspect="1"/>
            </p:cNvGrpSpPr>
            <p:nvPr/>
          </p:nvGrpSpPr>
          <p:grpSpPr bwMode="auto">
            <a:xfrm>
              <a:off x="1536" y="2195"/>
              <a:ext cx="39" cy="39"/>
              <a:chOff x="7476" y="4886"/>
              <a:chExt cx="56" cy="56"/>
            </a:xfrm>
          </p:grpSpPr>
          <p:sp>
            <p:nvSpPr>
              <p:cNvPr id="30820" name="Line 58"/>
              <p:cNvSpPr>
                <a:spLocks noChangeAspect="1" noChangeShapeType="1"/>
              </p:cNvSpPr>
              <p:nvPr/>
            </p:nvSpPr>
            <p:spPr bwMode="auto">
              <a:xfrm>
                <a:off x="7518" y="4886"/>
                <a:ext cx="14" cy="56"/>
              </a:xfrm>
              <a:prstGeom prst="line">
                <a:avLst/>
              </a:prstGeom>
              <a:noFill/>
              <a:ln w="19050">
                <a:solidFill>
                  <a:srgbClr val="000000"/>
                </a:solidFill>
                <a:round/>
                <a:headEnd/>
                <a:tailEnd/>
              </a:ln>
            </p:spPr>
            <p:txBody>
              <a:bodyPr/>
              <a:lstStyle/>
              <a:p>
                <a:endParaRPr lang="en-US"/>
              </a:p>
            </p:txBody>
          </p:sp>
          <p:sp>
            <p:nvSpPr>
              <p:cNvPr id="30821" name="Line 59"/>
              <p:cNvSpPr>
                <a:spLocks noChangeAspect="1" noChangeShapeType="1"/>
              </p:cNvSpPr>
              <p:nvPr/>
            </p:nvSpPr>
            <p:spPr bwMode="auto">
              <a:xfrm flipH="1" flipV="1">
                <a:off x="7476" y="4928"/>
                <a:ext cx="56" cy="14"/>
              </a:xfrm>
              <a:prstGeom prst="line">
                <a:avLst/>
              </a:prstGeom>
              <a:noFill/>
              <a:ln w="19050">
                <a:solidFill>
                  <a:srgbClr val="000000"/>
                </a:solidFill>
                <a:round/>
                <a:headEnd/>
                <a:tailEnd/>
              </a:ln>
            </p:spPr>
            <p:txBody>
              <a:bodyPr/>
              <a:lstStyle/>
              <a:p>
                <a:endParaRPr lang="en-US"/>
              </a:p>
            </p:txBody>
          </p:sp>
        </p:grpSp>
      </p:grpSp>
      <p:grpSp>
        <p:nvGrpSpPr>
          <p:cNvPr id="7" name="Group 60"/>
          <p:cNvGrpSpPr>
            <a:grpSpLocks noChangeAspect="1"/>
          </p:cNvGrpSpPr>
          <p:nvPr/>
        </p:nvGrpSpPr>
        <p:grpSpPr bwMode="auto">
          <a:xfrm>
            <a:off x="2422525" y="2432050"/>
            <a:ext cx="63500" cy="63500"/>
            <a:chOff x="7476" y="4886"/>
            <a:chExt cx="56" cy="56"/>
          </a:xfrm>
        </p:grpSpPr>
        <p:sp>
          <p:nvSpPr>
            <p:cNvPr id="30812" name="Line 61"/>
            <p:cNvSpPr>
              <a:spLocks noChangeAspect="1" noChangeShapeType="1"/>
            </p:cNvSpPr>
            <p:nvPr/>
          </p:nvSpPr>
          <p:spPr bwMode="auto">
            <a:xfrm>
              <a:off x="7518" y="4886"/>
              <a:ext cx="14" cy="56"/>
            </a:xfrm>
            <a:prstGeom prst="line">
              <a:avLst/>
            </a:prstGeom>
            <a:noFill/>
            <a:ln w="19050">
              <a:solidFill>
                <a:schemeClr val="tx1"/>
              </a:solidFill>
              <a:round/>
              <a:headEnd/>
              <a:tailEnd/>
            </a:ln>
          </p:spPr>
          <p:txBody>
            <a:bodyPr/>
            <a:lstStyle/>
            <a:p>
              <a:endParaRPr lang="en-US"/>
            </a:p>
          </p:txBody>
        </p:sp>
        <p:sp>
          <p:nvSpPr>
            <p:cNvPr id="30813" name="Line 62"/>
            <p:cNvSpPr>
              <a:spLocks noChangeAspect="1" noChangeShapeType="1"/>
            </p:cNvSpPr>
            <p:nvPr/>
          </p:nvSpPr>
          <p:spPr bwMode="auto">
            <a:xfrm flipH="1" flipV="1">
              <a:off x="7476" y="4928"/>
              <a:ext cx="56" cy="14"/>
            </a:xfrm>
            <a:prstGeom prst="line">
              <a:avLst/>
            </a:prstGeom>
            <a:noFill/>
            <a:ln w="19050">
              <a:solidFill>
                <a:schemeClr val="tx1"/>
              </a:solidFill>
              <a:round/>
              <a:headEnd/>
              <a:tailEnd/>
            </a:ln>
          </p:spPr>
          <p:txBody>
            <a:bodyPr/>
            <a:lstStyle/>
            <a:p>
              <a:endParaRPr lang="en-US"/>
            </a:p>
          </p:txBody>
        </p:sp>
      </p:grpSp>
      <p:sp>
        <p:nvSpPr>
          <p:cNvPr id="30760" name="Text Box 63"/>
          <p:cNvSpPr txBox="1">
            <a:spLocks noChangeArrowheads="1"/>
          </p:cNvSpPr>
          <p:nvPr/>
        </p:nvSpPr>
        <p:spPr bwMode="auto">
          <a:xfrm>
            <a:off x="3221038" y="3035300"/>
            <a:ext cx="436562" cy="800100"/>
          </a:xfrm>
          <a:prstGeom prst="rect">
            <a:avLst/>
          </a:prstGeom>
          <a:noFill/>
          <a:ln w="9525">
            <a:noFill/>
            <a:miter lim="800000"/>
            <a:headEnd/>
            <a:tailEnd/>
          </a:ln>
        </p:spPr>
        <p:txBody>
          <a:bodyPr/>
          <a:lstStyle/>
          <a:p>
            <a:pPr defTabSz="457200"/>
            <a:r>
              <a:rPr lang="en-US" sz="1200">
                <a:latin typeface="Courier New" pitchFamily="49" charset="0"/>
                <a:ea typeface="ＭＳ Ｐゴシック" pitchFamily="-107" charset="-128"/>
              </a:rPr>
              <a:t>+</a:t>
            </a:r>
          </a:p>
          <a:p>
            <a:pPr defTabSz="457200"/>
            <a:endParaRPr lang="en-US" sz="1200">
              <a:latin typeface="Courier New" pitchFamily="49" charset="0"/>
              <a:ea typeface="ＭＳ Ｐゴシック" pitchFamily="-107" charset="-128"/>
            </a:endParaRPr>
          </a:p>
          <a:p>
            <a:pPr defTabSz="457200"/>
            <a:r>
              <a:rPr lang="en-US" sz="1200">
                <a:latin typeface="Courier New" pitchFamily="49" charset="0"/>
                <a:ea typeface="ＭＳ Ｐゴシック" pitchFamily="-107" charset="-128"/>
              </a:rPr>
              <a:t>V</a:t>
            </a:r>
            <a:r>
              <a:rPr lang="en-US" sz="1200" baseline="-25000">
                <a:latin typeface="Courier New" pitchFamily="49" charset="0"/>
                <a:ea typeface="ＭＳ Ｐゴシック" pitchFamily="-107" charset="-128"/>
              </a:rPr>
              <a:t>a</a:t>
            </a:r>
            <a:endParaRPr lang="en-US" sz="1200">
              <a:latin typeface="Courier New" pitchFamily="49" charset="0"/>
              <a:ea typeface="ＭＳ Ｐゴシック" pitchFamily="-107" charset="-128"/>
            </a:endParaRPr>
          </a:p>
          <a:p>
            <a:pPr defTabSz="457200"/>
            <a:endParaRPr lang="en-US" sz="1200">
              <a:latin typeface="Courier New" pitchFamily="49" charset="0"/>
              <a:ea typeface="ＭＳ Ｐゴシック" pitchFamily="-107" charset="-128"/>
            </a:endParaRPr>
          </a:p>
          <a:p>
            <a:pPr defTabSz="457200"/>
            <a:r>
              <a:rPr lang="en-US" sz="1200">
                <a:latin typeface="Courier New" pitchFamily="49" charset="0"/>
                <a:ea typeface="ＭＳ Ｐゴシック" pitchFamily="-107" charset="-128"/>
              </a:rPr>
              <a:t>-</a:t>
            </a:r>
            <a:endParaRPr lang="en-US" b="1">
              <a:ea typeface="ＭＳ Ｐゴシック" pitchFamily="-107" charset="-128"/>
            </a:endParaRPr>
          </a:p>
        </p:txBody>
      </p:sp>
      <p:sp>
        <p:nvSpPr>
          <p:cNvPr id="30761" name="Text Box 64"/>
          <p:cNvSpPr txBox="1">
            <a:spLocks noChangeArrowheads="1"/>
          </p:cNvSpPr>
          <p:nvPr/>
        </p:nvSpPr>
        <p:spPr bwMode="auto">
          <a:xfrm>
            <a:off x="2971800" y="31877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D2</a:t>
            </a:r>
            <a:endParaRPr lang="en-US" b="1">
              <a:ea typeface="ＭＳ Ｐゴシック" pitchFamily="-107" charset="-128"/>
            </a:endParaRPr>
          </a:p>
        </p:txBody>
      </p:sp>
      <p:sp>
        <p:nvSpPr>
          <p:cNvPr id="30762" name="Text Box 65"/>
          <p:cNvSpPr txBox="1">
            <a:spLocks noChangeArrowheads="1"/>
          </p:cNvSpPr>
          <p:nvPr/>
        </p:nvSpPr>
        <p:spPr bwMode="auto">
          <a:xfrm>
            <a:off x="3505200" y="2501900"/>
            <a:ext cx="428625" cy="223838"/>
          </a:xfrm>
          <a:prstGeom prst="rect">
            <a:avLst/>
          </a:prstGeom>
          <a:noFill/>
          <a:ln w="9525">
            <a:noFill/>
            <a:miter lim="800000"/>
            <a:headEnd/>
            <a:tailEnd/>
          </a:ln>
        </p:spPr>
        <p:txBody>
          <a:bodyPr/>
          <a:lstStyle/>
          <a:p>
            <a:pPr defTabSz="457200"/>
            <a:r>
              <a:rPr lang="en-US" sz="1200">
                <a:ea typeface="ＭＳ Ｐゴシック" pitchFamily="-107" charset="-128"/>
              </a:rPr>
              <a:t>i</a:t>
            </a:r>
            <a:r>
              <a:rPr lang="en-US" sz="1200" baseline="-25000">
                <a:ea typeface="ＭＳ Ｐゴシック" pitchFamily="-107" charset="-128"/>
              </a:rPr>
              <a:t>a</a:t>
            </a:r>
            <a:endParaRPr lang="en-US" b="1">
              <a:ea typeface="ＭＳ Ｐゴシック" pitchFamily="-107" charset="-128"/>
            </a:endParaRPr>
          </a:p>
        </p:txBody>
      </p:sp>
      <p:sp>
        <p:nvSpPr>
          <p:cNvPr id="30763" name="Text Box 66"/>
          <p:cNvSpPr txBox="1">
            <a:spLocks noChangeArrowheads="1"/>
          </p:cNvSpPr>
          <p:nvPr/>
        </p:nvSpPr>
        <p:spPr bwMode="auto">
          <a:xfrm>
            <a:off x="990600" y="2273300"/>
            <a:ext cx="430213" cy="1295400"/>
          </a:xfrm>
          <a:prstGeom prst="rect">
            <a:avLst/>
          </a:prstGeom>
          <a:noFill/>
          <a:ln w="9525">
            <a:noFill/>
            <a:miter lim="800000"/>
            <a:headEnd/>
            <a:tailEnd/>
          </a:ln>
        </p:spPr>
        <p:txBody>
          <a:bodyPr/>
          <a:lstStyle/>
          <a:p>
            <a:pPr defTabSz="457200"/>
            <a:r>
              <a:rPr lang="en-US" sz="1200">
                <a:ea typeface="ＭＳ Ｐゴシック" pitchFamily="-107" charset="-128"/>
              </a:rPr>
              <a:t>+</a:t>
            </a:r>
          </a:p>
          <a:p>
            <a:pPr defTabSz="457200"/>
            <a:endParaRPr lang="en-US" sz="1200">
              <a:ea typeface="ＭＳ Ｐゴシック" pitchFamily="-107" charset="-128"/>
            </a:endParaRPr>
          </a:p>
          <a:p>
            <a:pPr defTabSz="457200"/>
            <a:r>
              <a:rPr lang="en-US" sz="1200">
                <a:ea typeface="ＭＳ Ｐゴシック" pitchFamily="-107" charset="-128"/>
              </a:rPr>
              <a:t>V</a:t>
            </a:r>
            <a:r>
              <a:rPr lang="en-US" sz="1200" baseline="-25000">
                <a:ea typeface="ＭＳ Ｐゴシック" pitchFamily="-107" charset="-128"/>
              </a:rPr>
              <a:t>dc</a:t>
            </a:r>
            <a:endParaRPr lang="en-US" sz="1200">
              <a:ea typeface="ＭＳ Ｐゴシック" pitchFamily="-107" charset="-128"/>
            </a:endParaRPr>
          </a:p>
          <a:p>
            <a:pPr defTabSz="457200"/>
            <a:endParaRPr lang="en-US" sz="1200">
              <a:ea typeface="ＭＳ Ｐゴシック" pitchFamily="-107" charset="-128"/>
            </a:endParaRPr>
          </a:p>
          <a:p>
            <a:pPr defTabSz="457200"/>
            <a:endParaRPr lang="en-US" sz="1200">
              <a:ea typeface="ＭＳ Ｐゴシック" pitchFamily="-107" charset="-128"/>
            </a:endParaRPr>
          </a:p>
          <a:p>
            <a:pPr defTabSz="457200"/>
            <a:r>
              <a:rPr lang="en-US" sz="1200">
                <a:ea typeface="ＭＳ Ｐゴシック" pitchFamily="-107" charset="-128"/>
                <a:sym typeface="Symbol" pitchFamily="18" charset="2"/>
              </a:rPr>
              <a:t></a:t>
            </a:r>
            <a:endParaRPr lang="en-US" b="1">
              <a:ea typeface="ＭＳ Ｐゴシック" pitchFamily="-107" charset="-128"/>
              <a:sym typeface="Symbol" pitchFamily="18" charset="2"/>
            </a:endParaRPr>
          </a:p>
        </p:txBody>
      </p:sp>
      <p:sp>
        <p:nvSpPr>
          <p:cNvPr id="30764" name="Rectangle 67"/>
          <p:cNvSpPr>
            <a:spLocks noChangeArrowheads="1"/>
          </p:cNvSpPr>
          <p:nvPr/>
        </p:nvSpPr>
        <p:spPr bwMode="auto">
          <a:xfrm>
            <a:off x="5305425" y="2463800"/>
            <a:ext cx="781050" cy="495300"/>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67657" name="Line 73"/>
          <p:cNvSpPr>
            <a:spLocks noChangeAspect="1" noChangeShapeType="1"/>
          </p:cNvSpPr>
          <p:nvPr/>
        </p:nvSpPr>
        <p:spPr bwMode="auto">
          <a:xfrm>
            <a:off x="2533650" y="2905125"/>
            <a:ext cx="1219200" cy="0"/>
          </a:xfrm>
          <a:prstGeom prst="line">
            <a:avLst/>
          </a:prstGeom>
          <a:noFill/>
          <a:ln w="28575">
            <a:solidFill>
              <a:srgbClr val="FF3300"/>
            </a:solidFill>
            <a:round/>
            <a:headEnd/>
            <a:tailEnd/>
          </a:ln>
        </p:spPr>
        <p:txBody>
          <a:bodyPr/>
          <a:lstStyle/>
          <a:p>
            <a:endParaRPr lang="en-US"/>
          </a:p>
        </p:txBody>
      </p:sp>
      <p:sp>
        <p:nvSpPr>
          <p:cNvPr id="67658" name="Line 74"/>
          <p:cNvSpPr>
            <a:spLocks noChangeAspect="1" noChangeShapeType="1"/>
          </p:cNvSpPr>
          <p:nvPr/>
        </p:nvSpPr>
        <p:spPr bwMode="auto">
          <a:xfrm>
            <a:off x="3767138" y="2919413"/>
            <a:ext cx="0" cy="214312"/>
          </a:xfrm>
          <a:prstGeom prst="line">
            <a:avLst/>
          </a:prstGeom>
          <a:noFill/>
          <a:ln w="28575">
            <a:solidFill>
              <a:srgbClr val="FF3300"/>
            </a:solidFill>
            <a:round/>
            <a:headEnd/>
            <a:tailEnd/>
          </a:ln>
        </p:spPr>
        <p:txBody>
          <a:bodyPr/>
          <a:lstStyle/>
          <a:p>
            <a:endParaRPr lang="en-US"/>
          </a:p>
        </p:txBody>
      </p:sp>
      <p:sp>
        <p:nvSpPr>
          <p:cNvPr id="67659" name="Line 75"/>
          <p:cNvSpPr>
            <a:spLocks noChangeAspect="1" noChangeShapeType="1"/>
          </p:cNvSpPr>
          <p:nvPr/>
        </p:nvSpPr>
        <p:spPr bwMode="auto">
          <a:xfrm>
            <a:off x="3776663" y="3690938"/>
            <a:ext cx="0" cy="314325"/>
          </a:xfrm>
          <a:prstGeom prst="line">
            <a:avLst/>
          </a:prstGeom>
          <a:noFill/>
          <a:ln w="28575">
            <a:solidFill>
              <a:srgbClr val="FF3300"/>
            </a:solidFill>
            <a:round/>
            <a:headEnd/>
            <a:tailEnd/>
          </a:ln>
        </p:spPr>
        <p:txBody>
          <a:bodyPr/>
          <a:lstStyle/>
          <a:p>
            <a:endParaRPr lang="en-US"/>
          </a:p>
        </p:txBody>
      </p:sp>
      <p:sp>
        <p:nvSpPr>
          <p:cNvPr id="67660" name="Line 76"/>
          <p:cNvSpPr>
            <a:spLocks noChangeAspect="1" noChangeShapeType="1"/>
          </p:cNvSpPr>
          <p:nvPr/>
        </p:nvSpPr>
        <p:spPr bwMode="auto">
          <a:xfrm>
            <a:off x="2508250" y="4014788"/>
            <a:ext cx="1277938" cy="0"/>
          </a:xfrm>
          <a:prstGeom prst="line">
            <a:avLst/>
          </a:prstGeom>
          <a:noFill/>
          <a:ln w="28575">
            <a:solidFill>
              <a:srgbClr val="FF3300"/>
            </a:solidFill>
            <a:round/>
            <a:headEnd/>
            <a:tailEnd/>
          </a:ln>
        </p:spPr>
        <p:txBody>
          <a:bodyPr/>
          <a:lstStyle/>
          <a:p>
            <a:endParaRPr lang="en-US"/>
          </a:p>
        </p:txBody>
      </p:sp>
      <p:sp>
        <p:nvSpPr>
          <p:cNvPr id="67662" name="Line 78"/>
          <p:cNvSpPr>
            <a:spLocks noChangeAspect="1" noChangeShapeType="1"/>
          </p:cNvSpPr>
          <p:nvPr/>
        </p:nvSpPr>
        <p:spPr bwMode="auto">
          <a:xfrm>
            <a:off x="2516188" y="2925763"/>
            <a:ext cx="0" cy="277812"/>
          </a:xfrm>
          <a:prstGeom prst="line">
            <a:avLst/>
          </a:prstGeom>
          <a:noFill/>
          <a:ln w="28575">
            <a:solidFill>
              <a:srgbClr val="FF3300"/>
            </a:solidFill>
            <a:round/>
            <a:headEnd/>
            <a:tailEnd/>
          </a:ln>
        </p:spPr>
        <p:txBody>
          <a:bodyPr/>
          <a:lstStyle/>
          <a:p>
            <a:endParaRPr lang="en-US"/>
          </a:p>
        </p:txBody>
      </p:sp>
      <p:sp>
        <p:nvSpPr>
          <p:cNvPr id="67663" name="Text Box 79"/>
          <p:cNvSpPr txBox="1">
            <a:spLocks noChangeArrowheads="1"/>
          </p:cNvSpPr>
          <p:nvPr/>
        </p:nvSpPr>
        <p:spPr bwMode="auto">
          <a:xfrm>
            <a:off x="3614737" y="4229100"/>
            <a:ext cx="2081213" cy="336550"/>
          </a:xfrm>
          <a:prstGeom prst="rect">
            <a:avLst/>
          </a:prstGeom>
          <a:solidFill>
            <a:schemeClr val="bg2"/>
          </a:solidFill>
          <a:ln w="19050">
            <a:solidFill>
              <a:schemeClr val="accent1">
                <a:shade val="95000"/>
                <a:satMod val="105000"/>
              </a:schemeClr>
            </a:solidFill>
            <a:miter lim="800000"/>
            <a:headEnd/>
            <a:tailEnd/>
          </a:ln>
          <a:effectLst>
            <a:outerShdw blurRad="50800" dist="38100" dir="2700000" algn="tl" rotWithShape="0">
              <a:prstClr val="black">
                <a:alpha val="40000"/>
              </a:prstClr>
            </a:outerShdw>
          </a:effectLst>
        </p:spPr>
        <p:txBody>
          <a:bodyPr wrap="square">
            <a:spAutoFit/>
          </a:bodyPr>
          <a:lstStyle/>
          <a:p>
            <a:pPr defTabSz="457200"/>
            <a:r>
              <a:rPr lang="en-US" sz="1600" dirty="0">
                <a:ea typeface="ＭＳ Ｐゴシック" pitchFamily="-107" charset="-128"/>
              </a:rPr>
              <a:t>T2 </a:t>
            </a:r>
            <a:r>
              <a:rPr lang="sr-Latn-CS" sz="1600" dirty="0"/>
              <a:t>vodi</a:t>
            </a:r>
            <a:r>
              <a:rPr lang="en-US" sz="1600" dirty="0">
                <a:ea typeface="ＭＳ Ｐゴシック" pitchFamily="-107" charset="-128"/>
              </a:rPr>
              <a:t> </a:t>
            </a:r>
            <a:r>
              <a:rPr lang="en-US" sz="1600" dirty="0">
                <a:latin typeface="Tahoma" pitchFamily="34" charset="0"/>
                <a:ea typeface="ＭＳ Ｐゴシック" pitchFamily="-107" charset="-128"/>
                <a:cs typeface="Tahoma" pitchFamily="34" charset="0"/>
              </a:rPr>
              <a:t> </a:t>
            </a:r>
            <a:r>
              <a:rPr lang="en-US" sz="1600" dirty="0">
                <a:latin typeface="Tahoma" pitchFamily="34" charset="0"/>
                <a:ea typeface="ＭＳ Ｐゴシック" pitchFamily="-107" charset="-128"/>
                <a:cs typeface="Tahoma" pitchFamily="34" charset="0"/>
                <a:sym typeface="Symbol" pitchFamily="18" charset="2"/>
              </a:rPr>
              <a:t>   </a:t>
            </a:r>
            <a:r>
              <a:rPr lang="en-US" sz="1600" b="1" dirty="0" err="1">
                <a:ea typeface="ＭＳ Ｐゴシック" pitchFamily="-107" charset="-128"/>
              </a:rPr>
              <a:t>v</a:t>
            </a:r>
            <a:r>
              <a:rPr lang="en-US" sz="1600" b="1" baseline="-25000" dirty="0" err="1">
                <a:ea typeface="ＭＳ Ｐゴシック" pitchFamily="-107" charset="-128"/>
              </a:rPr>
              <a:t>a</a:t>
            </a:r>
            <a:r>
              <a:rPr lang="en-US" sz="1600" b="1" dirty="0">
                <a:ea typeface="ＭＳ Ｐゴシック" pitchFamily="-107" charset="-128"/>
              </a:rPr>
              <a:t> = 0</a:t>
            </a:r>
          </a:p>
        </p:txBody>
      </p:sp>
      <p:grpSp>
        <p:nvGrpSpPr>
          <p:cNvPr id="8" name="Group 96"/>
          <p:cNvGrpSpPr>
            <a:grpSpLocks/>
          </p:cNvGrpSpPr>
          <p:nvPr/>
        </p:nvGrpSpPr>
        <p:grpSpPr bwMode="auto">
          <a:xfrm>
            <a:off x="2676525" y="5359400"/>
            <a:ext cx="3240088" cy="508000"/>
            <a:chOff x="1686" y="3376"/>
            <a:chExt cx="2041" cy="320"/>
          </a:xfrm>
        </p:grpSpPr>
        <p:sp>
          <p:nvSpPr>
            <p:cNvPr id="30809" name="Line 97"/>
            <p:cNvSpPr>
              <a:spLocks noChangeShapeType="1"/>
            </p:cNvSpPr>
            <p:nvPr/>
          </p:nvSpPr>
          <p:spPr bwMode="auto">
            <a:xfrm flipH="1" flipV="1">
              <a:off x="1912" y="3376"/>
              <a:ext cx="8" cy="320"/>
            </a:xfrm>
            <a:prstGeom prst="line">
              <a:avLst/>
            </a:prstGeom>
            <a:noFill/>
            <a:ln w="9525">
              <a:solidFill>
                <a:srgbClr val="FF0000"/>
              </a:solidFill>
              <a:round/>
              <a:headEnd/>
              <a:tailEnd type="triangle" w="med" len="med"/>
            </a:ln>
          </p:spPr>
          <p:txBody>
            <a:bodyPr/>
            <a:lstStyle/>
            <a:p>
              <a:endParaRPr lang="en-US"/>
            </a:p>
          </p:txBody>
        </p:sp>
        <p:sp>
          <p:nvSpPr>
            <p:cNvPr id="30810" name="Line 98"/>
            <p:cNvSpPr>
              <a:spLocks noChangeShapeType="1"/>
            </p:cNvSpPr>
            <p:nvPr/>
          </p:nvSpPr>
          <p:spPr bwMode="auto">
            <a:xfrm>
              <a:off x="1880" y="3376"/>
              <a:ext cx="1847" cy="0"/>
            </a:xfrm>
            <a:prstGeom prst="line">
              <a:avLst/>
            </a:prstGeom>
            <a:noFill/>
            <a:ln w="15875">
              <a:solidFill>
                <a:srgbClr val="FF0000"/>
              </a:solidFill>
              <a:prstDash val="dash"/>
              <a:round/>
              <a:headEnd/>
              <a:tailEnd/>
            </a:ln>
          </p:spPr>
          <p:txBody>
            <a:bodyPr/>
            <a:lstStyle/>
            <a:p>
              <a:endParaRPr lang="en-US"/>
            </a:p>
          </p:txBody>
        </p:sp>
        <p:sp>
          <p:nvSpPr>
            <p:cNvPr id="30811" name="Text Box 99"/>
            <p:cNvSpPr txBox="1">
              <a:spLocks noChangeArrowheads="1"/>
            </p:cNvSpPr>
            <p:nvPr/>
          </p:nvSpPr>
          <p:spPr bwMode="auto">
            <a:xfrm>
              <a:off x="1686" y="3491"/>
              <a:ext cx="234" cy="194"/>
            </a:xfrm>
            <a:prstGeom prst="rect">
              <a:avLst/>
            </a:prstGeom>
            <a:noFill/>
            <a:ln w="9525">
              <a:noFill/>
              <a:miter lim="800000"/>
              <a:headEnd/>
              <a:tailEnd/>
            </a:ln>
          </p:spPr>
          <p:txBody>
            <a:bodyPr wrap="none">
              <a:spAutoFit/>
            </a:bodyPr>
            <a:lstStyle/>
            <a:p>
              <a:pPr defTabSz="457200"/>
              <a:r>
                <a:rPr lang="en-US" sz="1400" b="1" i="1" dirty="0" err="1">
                  <a:solidFill>
                    <a:srgbClr val="FF0000"/>
                  </a:solidFill>
                  <a:ea typeface="ＭＳ Ｐゴシック" pitchFamily="-107" charset="-128"/>
                </a:rPr>
                <a:t>V</a:t>
              </a:r>
              <a:r>
                <a:rPr lang="en-US" sz="1400" b="1" i="1" baseline="-25000" dirty="0" err="1">
                  <a:solidFill>
                    <a:srgbClr val="FF0000"/>
                  </a:solidFill>
                  <a:ea typeface="ＭＳ Ｐゴシック" pitchFamily="-107" charset="-128"/>
                </a:rPr>
                <a:t>a</a:t>
              </a:r>
              <a:endParaRPr lang="en-US" sz="1400" b="1" i="1" baseline="-25000" dirty="0">
                <a:solidFill>
                  <a:srgbClr val="FF0000"/>
                </a:solidFill>
                <a:ea typeface="ＭＳ Ｐゴシック" pitchFamily="-107" charset="-128"/>
              </a:endParaRPr>
            </a:p>
          </p:txBody>
        </p:sp>
      </p:grpSp>
      <p:grpSp>
        <p:nvGrpSpPr>
          <p:cNvPr id="9" name="Group 119"/>
          <p:cNvGrpSpPr>
            <a:grpSpLocks/>
          </p:cNvGrpSpPr>
          <p:nvPr/>
        </p:nvGrpSpPr>
        <p:grpSpPr bwMode="auto">
          <a:xfrm>
            <a:off x="2940050" y="5127625"/>
            <a:ext cx="3471863" cy="746125"/>
            <a:chOff x="1852" y="3230"/>
            <a:chExt cx="2187" cy="470"/>
          </a:xfrm>
        </p:grpSpPr>
        <p:sp>
          <p:nvSpPr>
            <p:cNvPr id="30806" name="Line 101"/>
            <p:cNvSpPr>
              <a:spLocks noChangeShapeType="1"/>
            </p:cNvSpPr>
            <p:nvPr/>
          </p:nvSpPr>
          <p:spPr bwMode="auto">
            <a:xfrm>
              <a:off x="1852" y="3242"/>
              <a:ext cx="2172" cy="0"/>
            </a:xfrm>
            <a:prstGeom prst="line">
              <a:avLst/>
            </a:prstGeom>
            <a:noFill/>
            <a:ln w="15875">
              <a:solidFill>
                <a:schemeClr val="tx1"/>
              </a:solidFill>
              <a:prstDash val="dash"/>
              <a:round/>
              <a:headEnd/>
              <a:tailEnd/>
            </a:ln>
          </p:spPr>
          <p:txBody>
            <a:bodyPr/>
            <a:lstStyle/>
            <a:p>
              <a:endParaRPr lang="en-US"/>
            </a:p>
          </p:txBody>
        </p:sp>
        <p:sp>
          <p:nvSpPr>
            <p:cNvPr id="30807" name="Line 102"/>
            <p:cNvSpPr>
              <a:spLocks noChangeShapeType="1"/>
            </p:cNvSpPr>
            <p:nvPr/>
          </p:nvSpPr>
          <p:spPr bwMode="auto">
            <a:xfrm flipV="1">
              <a:off x="3812" y="3230"/>
              <a:ext cx="0" cy="470"/>
            </a:xfrm>
            <a:prstGeom prst="line">
              <a:avLst/>
            </a:prstGeom>
            <a:noFill/>
            <a:ln w="9525">
              <a:solidFill>
                <a:schemeClr val="tx1"/>
              </a:solidFill>
              <a:round/>
              <a:headEnd/>
              <a:tailEnd type="triangle" w="med" len="med"/>
            </a:ln>
          </p:spPr>
          <p:txBody>
            <a:bodyPr/>
            <a:lstStyle/>
            <a:p>
              <a:endParaRPr lang="en-US"/>
            </a:p>
          </p:txBody>
        </p:sp>
        <p:sp>
          <p:nvSpPr>
            <p:cNvPr id="30808" name="Text Box 103"/>
            <p:cNvSpPr txBox="1">
              <a:spLocks noChangeArrowheads="1"/>
            </p:cNvSpPr>
            <p:nvPr/>
          </p:nvSpPr>
          <p:spPr bwMode="auto">
            <a:xfrm>
              <a:off x="3804" y="3453"/>
              <a:ext cx="235" cy="192"/>
            </a:xfrm>
            <a:prstGeom prst="rect">
              <a:avLst/>
            </a:prstGeom>
            <a:noFill/>
            <a:ln w="9525">
              <a:noFill/>
              <a:miter lim="800000"/>
              <a:headEnd/>
              <a:tailEnd/>
            </a:ln>
          </p:spPr>
          <p:txBody>
            <a:bodyPr wrap="none">
              <a:spAutoFit/>
            </a:bodyPr>
            <a:lstStyle/>
            <a:p>
              <a:pPr defTabSz="457200"/>
              <a:r>
                <a:rPr lang="en-US" sz="1400" b="1">
                  <a:ea typeface="ＭＳ Ｐゴシック" pitchFamily="-107" charset="-128"/>
                </a:rPr>
                <a:t>E</a:t>
              </a:r>
              <a:r>
                <a:rPr lang="en-US" sz="1400" b="1" baseline="-25000">
                  <a:ea typeface="ＭＳ Ｐゴシック" pitchFamily="-107" charset="-128"/>
                </a:rPr>
                <a:t>b</a:t>
              </a:r>
            </a:p>
          </p:txBody>
        </p:sp>
      </p:grpSp>
      <p:grpSp>
        <p:nvGrpSpPr>
          <p:cNvPr id="10" name="Group 118"/>
          <p:cNvGrpSpPr>
            <a:grpSpLocks/>
          </p:cNvGrpSpPr>
          <p:nvPr/>
        </p:nvGrpSpPr>
        <p:grpSpPr bwMode="auto">
          <a:xfrm>
            <a:off x="1120775" y="4235450"/>
            <a:ext cx="4606925" cy="1784350"/>
            <a:chOff x="706" y="2668"/>
            <a:chExt cx="2902" cy="1124"/>
          </a:xfrm>
        </p:grpSpPr>
        <p:grpSp>
          <p:nvGrpSpPr>
            <p:cNvPr id="11" name="Group 80"/>
            <p:cNvGrpSpPr>
              <a:grpSpLocks/>
            </p:cNvGrpSpPr>
            <p:nvPr/>
          </p:nvGrpSpPr>
          <p:grpSpPr bwMode="auto">
            <a:xfrm>
              <a:off x="2032" y="3088"/>
              <a:ext cx="1576" cy="704"/>
              <a:chOff x="2032" y="3088"/>
              <a:chExt cx="1576" cy="704"/>
            </a:xfrm>
          </p:grpSpPr>
          <p:grpSp>
            <p:nvGrpSpPr>
              <p:cNvPr id="12" name="Group 81"/>
              <p:cNvGrpSpPr>
                <a:grpSpLocks/>
              </p:cNvGrpSpPr>
              <p:nvPr/>
            </p:nvGrpSpPr>
            <p:grpSpPr bwMode="auto">
              <a:xfrm>
                <a:off x="2032" y="3088"/>
                <a:ext cx="222" cy="704"/>
                <a:chOff x="1312" y="3208"/>
                <a:chExt cx="304" cy="832"/>
              </a:xfrm>
            </p:grpSpPr>
            <p:sp>
              <p:nvSpPr>
                <p:cNvPr id="30804" name="Rectangle 82"/>
                <p:cNvSpPr>
                  <a:spLocks noChangeArrowheads="1"/>
                </p:cNvSpPr>
                <p:nvPr/>
              </p:nvSpPr>
              <p:spPr bwMode="auto">
                <a:xfrm>
                  <a:off x="1312" y="3208"/>
                  <a:ext cx="304" cy="728"/>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30805" name="Rectangle 83"/>
                <p:cNvSpPr>
                  <a:spLocks noChangeArrowheads="1"/>
                </p:cNvSpPr>
                <p:nvPr/>
              </p:nvSpPr>
              <p:spPr bwMode="auto">
                <a:xfrm>
                  <a:off x="1328" y="3832"/>
                  <a:ext cx="280" cy="208"/>
                </a:xfrm>
                <a:prstGeom prst="rect">
                  <a:avLst/>
                </a:prstGeom>
                <a:solidFill>
                  <a:schemeClr val="bg1"/>
                </a:solidFill>
                <a:ln w="9525">
                  <a:noFill/>
                  <a:miter lim="800000"/>
                  <a:headEnd/>
                  <a:tailEnd/>
                </a:ln>
              </p:spPr>
              <p:txBody>
                <a:bodyPr wrap="none" anchor="ctr"/>
                <a:lstStyle/>
                <a:p>
                  <a:pPr defTabSz="457200"/>
                  <a:endParaRPr lang="en-US">
                    <a:ea typeface="ＭＳ Ｐゴシック" pitchFamily="-107" charset="-128"/>
                  </a:endParaRPr>
                </a:p>
              </p:txBody>
            </p:sp>
          </p:grpSp>
          <p:grpSp>
            <p:nvGrpSpPr>
              <p:cNvPr id="13" name="Group 84"/>
              <p:cNvGrpSpPr>
                <a:grpSpLocks/>
              </p:cNvGrpSpPr>
              <p:nvPr/>
            </p:nvGrpSpPr>
            <p:grpSpPr bwMode="auto">
              <a:xfrm>
                <a:off x="2480" y="3088"/>
                <a:ext cx="223" cy="704"/>
                <a:chOff x="1312" y="3208"/>
                <a:chExt cx="304" cy="832"/>
              </a:xfrm>
            </p:grpSpPr>
            <p:sp>
              <p:nvSpPr>
                <p:cNvPr id="30802" name="Rectangle 85"/>
                <p:cNvSpPr>
                  <a:spLocks noChangeArrowheads="1"/>
                </p:cNvSpPr>
                <p:nvPr/>
              </p:nvSpPr>
              <p:spPr bwMode="auto">
                <a:xfrm>
                  <a:off x="1312" y="3208"/>
                  <a:ext cx="304" cy="728"/>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30803" name="Rectangle 86"/>
                <p:cNvSpPr>
                  <a:spLocks noChangeArrowheads="1"/>
                </p:cNvSpPr>
                <p:nvPr/>
              </p:nvSpPr>
              <p:spPr bwMode="auto">
                <a:xfrm>
                  <a:off x="1328" y="3832"/>
                  <a:ext cx="280" cy="208"/>
                </a:xfrm>
                <a:prstGeom prst="rect">
                  <a:avLst/>
                </a:prstGeom>
                <a:solidFill>
                  <a:schemeClr val="bg1"/>
                </a:solidFill>
                <a:ln w="9525">
                  <a:noFill/>
                  <a:miter lim="800000"/>
                  <a:headEnd/>
                  <a:tailEnd/>
                </a:ln>
              </p:spPr>
              <p:txBody>
                <a:bodyPr wrap="none" anchor="ctr"/>
                <a:lstStyle/>
                <a:p>
                  <a:pPr defTabSz="457200"/>
                  <a:endParaRPr lang="en-US">
                    <a:ea typeface="ＭＳ Ｐゴシック" pitchFamily="-107" charset="-128"/>
                  </a:endParaRPr>
                </a:p>
              </p:txBody>
            </p:sp>
          </p:grpSp>
          <p:grpSp>
            <p:nvGrpSpPr>
              <p:cNvPr id="14" name="Group 87"/>
              <p:cNvGrpSpPr>
                <a:grpSpLocks/>
              </p:cNvGrpSpPr>
              <p:nvPr/>
            </p:nvGrpSpPr>
            <p:grpSpPr bwMode="auto">
              <a:xfrm>
                <a:off x="2935" y="3088"/>
                <a:ext cx="223" cy="704"/>
                <a:chOff x="1312" y="3208"/>
                <a:chExt cx="304" cy="832"/>
              </a:xfrm>
            </p:grpSpPr>
            <p:sp>
              <p:nvSpPr>
                <p:cNvPr id="30800" name="Rectangle 88"/>
                <p:cNvSpPr>
                  <a:spLocks noChangeArrowheads="1"/>
                </p:cNvSpPr>
                <p:nvPr/>
              </p:nvSpPr>
              <p:spPr bwMode="auto">
                <a:xfrm>
                  <a:off x="1312" y="3208"/>
                  <a:ext cx="304" cy="728"/>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30801" name="Rectangle 89"/>
                <p:cNvSpPr>
                  <a:spLocks noChangeArrowheads="1"/>
                </p:cNvSpPr>
                <p:nvPr/>
              </p:nvSpPr>
              <p:spPr bwMode="auto">
                <a:xfrm>
                  <a:off x="1328" y="3832"/>
                  <a:ext cx="280" cy="208"/>
                </a:xfrm>
                <a:prstGeom prst="rect">
                  <a:avLst/>
                </a:prstGeom>
                <a:solidFill>
                  <a:schemeClr val="bg1"/>
                </a:solidFill>
                <a:ln w="9525">
                  <a:noFill/>
                  <a:miter lim="800000"/>
                  <a:headEnd/>
                  <a:tailEnd/>
                </a:ln>
              </p:spPr>
              <p:txBody>
                <a:bodyPr wrap="none" anchor="ctr"/>
                <a:lstStyle/>
                <a:p>
                  <a:pPr defTabSz="457200"/>
                  <a:endParaRPr lang="en-US">
                    <a:ea typeface="ＭＳ Ｐゴシック" pitchFamily="-107" charset="-128"/>
                  </a:endParaRPr>
                </a:p>
              </p:txBody>
            </p:sp>
          </p:grpSp>
          <p:grpSp>
            <p:nvGrpSpPr>
              <p:cNvPr id="15" name="Group 90"/>
              <p:cNvGrpSpPr>
                <a:grpSpLocks/>
              </p:cNvGrpSpPr>
              <p:nvPr/>
            </p:nvGrpSpPr>
            <p:grpSpPr bwMode="auto">
              <a:xfrm>
                <a:off x="3386" y="3088"/>
                <a:ext cx="222" cy="704"/>
                <a:chOff x="1312" y="3208"/>
                <a:chExt cx="304" cy="832"/>
              </a:xfrm>
            </p:grpSpPr>
            <p:sp>
              <p:nvSpPr>
                <p:cNvPr id="30798" name="Rectangle 91"/>
                <p:cNvSpPr>
                  <a:spLocks noChangeArrowheads="1"/>
                </p:cNvSpPr>
                <p:nvPr/>
              </p:nvSpPr>
              <p:spPr bwMode="auto">
                <a:xfrm>
                  <a:off x="1312" y="3208"/>
                  <a:ext cx="304" cy="728"/>
                </a:xfrm>
                <a:prstGeom prst="rect">
                  <a:avLst/>
                </a:prstGeom>
                <a:noFill/>
                <a:ln w="28575">
                  <a:solidFill>
                    <a:srgbClr val="FF0000"/>
                  </a:solidFill>
                  <a:miter lim="800000"/>
                  <a:headEnd/>
                  <a:tailEnd/>
                </a:ln>
              </p:spPr>
              <p:txBody>
                <a:bodyPr wrap="none" anchor="ctr"/>
                <a:lstStyle/>
                <a:p>
                  <a:pPr defTabSz="457200"/>
                  <a:endParaRPr lang="en-US">
                    <a:ea typeface="ＭＳ Ｐゴシック" pitchFamily="-107" charset="-128"/>
                  </a:endParaRPr>
                </a:p>
              </p:txBody>
            </p:sp>
            <p:sp>
              <p:nvSpPr>
                <p:cNvPr id="30799" name="Rectangle 92"/>
                <p:cNvSpPr>
                  <a:spLocks noChangeArrowheads="1"/>
                </p:cNvSpPr>
                <p:nvPr/>
              </p:nvSpPr>
              <p:spPr bwMode="auto">
                <a:xfrm>
                  <a:off x="1328" y="3832"/>
                  <a:ext cx="280" cy="208"/>
                </a:xfrm>
                <a:prstGeom prst="rect">
                  <a:avLst/>
                </a:prstGeom>
                <a:solidFill>
                  <a:schemeClr val="bg1"/>
                </a:solidFill>
                <a:ln w="9525">
                  <a:noFill/>
                  <a:miter lim="800000"/>
                  <a:headEnd/>
                  <a:tailEnd/>
                </a:ln>
              </p:spPr>
              <p:txBody>
                <a:bodyPr wrap="none" anchor="ctr"/>
                <a:lstStyle/>
                <a:p>
                  <a:pPr defTabSz="457200"/>
                  <a:endParaRPr lang="en-US">
                    <a:ea typeface="ＭＳ Ｐゴシック" pitchFamily="-107" charset="-128"/>
                  </a:endParaRPr>
                </a:p>
              </p:txBody>
            </p:sp>
          </p:grpSp>
          <p:sp>
            <p:nvSpPr>
              <p:cNvPr id="30795" name="Line 93"/>
              <p:cNvSpPr>
                <a:spLocks noChangeShapeType="1"/>
              </p:cNvSpPr>
              <p:nvPr/>
            </p:nvSpPr>
            <p:spPr bwMode="auto">
              <a:xfrm>
                <a:off x="2249" y="3704"/>
                <a:ext cx="225" cy="0"/>
              </a:xfrm>
              <a:prstGeom prst="line">
                <a:avLst/>
              </a:prstGeom>
              <a:noFill/>
              <a:ln w="28575">
                <a:solidFill>
                  <a:srgbClr val="FF0000"/>
                </a:solidFill>
                <a:round/>
                <a:headEnd/>
                <a:tailEnd/>
              </a:ln>
            </p:spPr>
            <p:txBody>
              <a:bodyPr/>
              <a:lstStyle/>
              <a:p>
                <a:endParaRPr lang="en-US"/>
              </a:p>
            </p:txBody>
          </p:sp>
          <p:sp>
            <p:nvSpPr>
              <p:cNvPr id="30796" name="Line 94"/>
              <p:cNvSpPr>
                <a:spLocks noChangeShapeType="1"/>
              </p:cNvSpPr>
              <p:nvPr/>
            </p:nvSpPr>
            <p:spPr bwMode="auto">
              <a:xfrm>
                <a:off x="2713" y="3704"/>
                <a:ext cx="225" cy="0"/>
              </a:xfrm>
              <a:prstGeom prst="line">
                <a:avLst/>
              </a:prstGeom>
              <a:noFill/>
              <a:ln w="28575">
                <a:solidFill>
                  <a:srgbClr val="FF0000"/>
                </a:solidFill>
                <a:round/>
                <a:headEnd/>
                <a:tailEnd/>
              </a:ln>
            </p:spPr>
            <p:txBody>
              <a:bodyPr/>
              <a:lstStyle/>
              <a:p>
                <a:endParaRPr lang="en-US"/>
              </a:p>
            </p:txBody>
          </p:sp>
          <p:sp>
            <p:nvSpPr>
              <p:cNvPr id="30797" name="Line 95"/>
              <p:cNvSpPr>
                <a:spLocks noChangeShapeType="1"/>
              </p:cNvSpPr>
              <p:nvPr/>
            </p:nvSpPr>
            <p:spPr bwMode="auto">
              <a:xfrm>
                <a:off x="3153" y="3704"/>
                <a:ext cx="225" cy="0"/>
              </a:xfrm>
              <a:prstGeom prst="line">
                <a:avLst/>
              </a:prstGeom>
              <a:noFill/>
              <a:ln w="28575">
                <a:solidFill>
                  <a:srgbClr val="FF0000"/>
                </a:solidFill>
                <a:round/>
                <a:headEnd/>
                <a:tailEnd/>
              </a:ln>
            </p:spPr>
            <p:txBody>
              <a:bodyPr/>
              <a:lstStyle/>
              <a:p>
                <a:endParaRPr lang="en-US"/>
              </a:p>
            </p:txBody>
          </p:sp>
        </p:grpSp>
        <p:sp>
          <p:nvSpPr>
            <p:cNvPr id="30790" name="Text Box 104"/>
            <p:cNvSpPr txBox="1">
              <a:spLocks noChangeArrowheads="1"/>
            </p:cNvSpPr>
            <p:nvPr/>
          </p:nvSpPr>
          <p:spPr bwMode="auto">
            <a:xfrm>
              <a:off x="706" y="2668"/>
              <a:ext cx="1358" cy="212"/>
            </a:xfrm>
            <a:prstGeom prst="rect">
              <a:avLst/>
            </a:prstGeom>
            <a:solidFill>
              <a:schemeClr val="bg2"/>
            </a:solidFill>
            <a:ln w="19050">
              <a:solidFill>
                <a:schemeClr val="accent1">
                  <a:shade val="95000"/>
                  <a:satMod val="105000"/>
                </a:schemeClr>
              </a:solidFill>
              <a:miter lim="800000"/>
              <a:headEnd/>
              <a:tailEnd/>
            </a:ln>
            <a:effectLst>
              <a:outerShdw blurRad="50800" dist="38100" dir="2700000" algn="tl" rotWithShape="0">
                <a:prstClr val="black">
                  <a:alpha val="40000"/>
                </a:prstClr>
              </a:outerShdw>
            </a:effectLst>
          </p:spPr>
          <p:txBody>
            <a:bodyPr wrap="none">
              <a:spAutoFit/>
            </a:bodyPr>
            <a:lstStyle/>
            <a:p>
              <a:pPr defTabSz="457200"/>
              <a:r>
                <a:rPr lang="en-US" sz="1600" dirty="0">
                  <a:ea typeface="ＭＳ Ｐゴシック" pitchFamily="-107" charset="-128"/>
                </a:rPr>
                <a:t>D1 </a:t>
              </a:r>
              <a:r>
                <a:rPr lang="sr-Latn-CS" sz="1600" dirty="0"/>
                <a:t>vodi</a:t>
              </a:r>
              <a:r>
                <a:rPr lang="en-US" sz="1600" dirty="0">
                  <a:ea typeface="ＭＳ Ｐゴシック" pitchFamily="-107" charset="-128"/>
                </a:rPr>
                <a:t> </a:t>
              </a:r>
              <a:r>
                <a:rPr lang="en-US" sz="1600" dirty="0">
                  <a:latin typeface="Tahoma" pitchFamily="34" charset="0"/>
                  <a:ea typeface="ＭＳ Ｐゴシック" pitchFamily="-107" charset="-128"/>
                  <a:cs typeface="Tahoma" pitchFamily="34" charset="0"/>
                </a:rPr>
                <a:t> </a:t>
              </a:r>
              <a:r>
                <a:rPr lang="en-US" sz="1600" dirty="0">
                  <a:latin typeface="Tahoma" pitchFamily="34" charset="0"/>
                  <a:ea typeface="ＭＳ Ｐゴシック" pitchFamily="-107" charset="-128"/>
                  <a:cs typeface="Tahoma" pitchFamily="34" charset="0"/>
                  <a:sym typeface="Symbol" pitchFamily="18" charset="2"/>
                </a:rPr>
                <a:t>   </a:t>
              </a:r>
              <a:r>
                <a:rPr lang="en-US" sz="1600" b="1" dirty="0" err="1">
                  <a:ea typeface="ＭＳ Ｐゴシック" pitchFamily="-107" charset="-128"/>
                </a:rPr>
                <a:t>v</a:t>
              </a:r>
              <a:r>
                <a:rPr lang="en-US" sz="1600" b="1" baseline="-25000" dirty="0" err="1">
                  <a:ea typeface="ＭＳ Ｐゴシック" pitchFamily="-107" charset="-128"/>
                </a:rPr>
                <a:t>a</a:t>
              </a:r>
              <a:r>
                <a:rPr lang="en-US" sz="1600" b="1" dirty="0">
                  <a:ea typeface="ＭＳ Ｐゴシック" pitchFamily="-107" charset="-128"/>
                </a:rPr>
                <a:t> = </a:t>
              </a:r>
              <a:r>
                <a:rPr lang="en-US" sz="1600" b="1" dirty="0" err="1">
                  <a:ea typeface="ＭＳ Ｐゴシック" pitchFamily="-107" charset="-128"/>
                </a:rPr>
                <a:t>V</a:t>
              </a:r>
              <a:r>
                <a:rPr lang="en-US" sz="1600" b="1" baseline="-25000" dirty="0" err="1">
                  <a:ea typeface="ＭＳ Ｐゴシック" pitchFamily="-107" charset="-128"/>
                </a:rPr>
                <a:t>dc</a:t>
              </a:r>
              <a:endParaRPr lang="en-US" sz="1600" b="1" dirty="0">
                <a:ea typeface="ＭＳ Ｐゴシック" pitchFamily="-107" charset="-128"/>
              </a:endParaRPr>
            </a:p>
          </p:txBody>
        </p:sp>
      </p:grpSp>
      <p:sp>
        <p:nvSpPr>
          <p:cNvPr id="30774" name="Line 105"/>
          <p:cNvSpPr>
            <a:spLocks noChangeShapeType="1"/>
          </p:cNvSpPr>
          <p:nvPr/>
        </p:nvSpPr>
        <p:spPr bwMode="auto">
          <a:xfrm>
            <a:off x="3438525" y="2833688"/>
            <a:ext cx="322263" cy="0"/>
          </a:xfrm>
          <a:prstGeom prst="line">
            <a:avLst/>
          </a:prstGeom>
          <a:noFill/>
          <a:ln w="9525">
            <a:solidFill>
              <a:schemeClr val="tx1"/>
            </a:solidFill>
            <a:round/>
            <a:headEnd type="triangle" w="med" len="med"/>
            <a:tailEnd/>
          </a:ln>
        </p:spPr>
        <p:txBody>
          <a:bodyPr/>
          <a:lstStyle/>
          <a:p>
            <a:endParaRPr lang="en-US"/>
          </a:p>
        </p:txBody>
      </p:sp>
      <p:sp>
        <p:nvSpPr>
          <p:cNvPr id="67690" name="Text Box 106"/>
          <p:cNvSpPr txBox="1">
            <a:spLocks noChangeArrowheads="1"/>
          </p:cNvSpPr>
          <p:nvPr/>
        </p:nvSpPr>
        <p:spPr bwMode="auto">
          <a:xfrm>
            <a:off x="762000" y="6096000"/>
            <a:ext cx="7924800" cy="915988"/>
          </a:xfrm>
          <a:prstGeom prst="rect">
            <a:avLst/>
          </a:prstGeom>
          <a:noFill/>
          <a:ln w="9525">
            <a:noFill/>
            <a:miter lim="800000"/>
            <a:headEnd/>
            <a:tailEnd/>
          </a:ln>
        </p:spPr>
        <p:txBody>
          <a:bodyPr>
            <a:spAutoFit/>
          </a:bodyPr>
          <a:lstStyle/>
          <a:p>
            <a:pPr defTabSz="457200"/>
            <a:r>
              <a:rPr lang="sr-Latn-CS" b="1" dirty="0">
                <a:solidFill>
                  <a:srgbClr val="0066CC"/>
                </a:solidFill>
              </a:rPr>
              <a:t>Drugi kvadrant (Q2):</a:t>
            </a:r>
            <a:r>
              <a:rPr lang="en-US" b="1" dirty="0">
                <a:ea typeface="ＭＳ Ｐゴシック" pitchFamily="-107" charset="-128"/>
              </a:rPr>
              <a:t> </a:t>
            </a:r>
            <a:r>
              <a:rPr lang="sr-Latn-CS" dirty="0"/>
              <a:t>Srednja vrednost generisanog napona </a:t>
            </a:r>
            <a:r>
              <a:rPr lang="sr-Latn-CS" dirty="0" smtClean="0"/>
              <a:t>(v</a:t>
            </a:r>
            <a:r>
              <a:rPr lang="sr-Latn-CS" baseline="-25000" dirty="0" smtClean="0"/>
              <a:t>a</a:t>
            </a:r>
            <a:r>
              <a:rPr lang="sr-Latn-CS" dirty="0"/>
              <a:t>) manja od kontra-ems (E</a:t>
            </a:r>
            <a:r>
              <a:rPr lang="sr-Latn-CS" baseline="-25000" dirty="0"/>
              <a:t>b</a:t>
            </a:r>
            <a:r>
              <a:rPr lang="sr-Latn-CS" dirty="0"/>
              <a:t>) što čini da struje teče KA izvoru!</a:t>
            </a:r>
            <a:endParaRPr lang="en-US" dirty="0">
              <a:ea typeface="ＭＳ Ｐゴシック" pitchFamily="-107" charset="-128"/>
            </a:endParaRPr>
          </a:p>
          <a:p>
            <a:pPr defTabSz="457200"/>
            <a:endParaRPr lang="en-US" dirty="0">
              <a:ea typeface="ＭＳ Ｐゴシック" pitchFamily="-107" charset="-128"/>
            </a:endParaRPr>
          </a:p>
        </p:txBody>
      </p:sp>
      <p:grpSp>
        <p:nvGrpSpPr>
          <p:cNvPr id="16" name="Group 108"/>
          <p:cNvGrpSpPr>
            <a:grpSpLocks/>
          </p:cNvGrpSpPr>
          <p:nvPr/>
        </p:nvGrpSpPr>
        <p:grpSpPr bwMode="auto">
          <a:xfrm>
            <a:off x="2222500" y="3213136"/>
            <a:ext cx="296862" cy="355600"/>
            <a:chOff x="1401" y="2025"/>
            <a:chExt cx="187" cy="224"/>
          </a:xfrm>
        </p:grpSpPr>
        <p:sp>
          <p:nvSpPr>
            <p:cNvPr id="30781" name="Line 109"/>
            <p:cNvSpPr>
              <a:spLocks noChangeAspect="1" noChangeShapeType="1"/>
            </p:cNvSpPr>
            <p:nvPr/>
          </p:nvSpPr>
          <p:spPr bwMode="auto">
            <a:xfrm rot="5400000" flipH="1">
              <a:off x="1418" y="2138"/>
              <a:ext cx="195" cy="0"/>
            </a:xfrm>
            <a:prstGeom prst="line">
              <a:avLst/>
            </a:prstGeom>
            <a:noFill/>
            <a:ln w="22225">
              <a:solidFill>
                <a:srgbClr val="FF0000"/>
              </a:solidFill>
              <a:round/>
              <a:headEnd/>
              <a:tailEnd/>
            </a:ln>
          </p:spPr>
          <p:txBody>
            <a:bodyPr/>
            <a:lstStyle/>
            <a:p>
              <a:endParaRPr lang="en-US"/>
            </a:p>
          </p:txBody>
        </p:sp>
        <p:sp>
          <p:nvSpPr>
            <p:cNvPr id="30782" name="Line 110"/>
            <p:cNvSpPr>
              <a:spLocks noChangeAspect="1" noChangeShapeType="1"/>
            </p:cNvSpPr>
            <p:nvPr/>
          </p:nvSpPr>
          <p:spPr bwMode="auto">
            <a:xfrm rot="5400000" flipH="1">
              <a:off x="1522" y="2183"/>
              <a:ext cx="62" cy="70"/>
            </a:xfrm>
            <a:prstGeom prst="line">
              <a:avLst/>
            </a:prstGeom>
            <a:noFill/>
            <a:ln w="22225">
              <a:solidFill>
                <a:srgbClr val="FF0000"/>
              </a:solidFill>
              <a:round/>
              <a:headEnd/>
              <a:tailEnd/>
            </a:ln>
          </p:spPr>
          <p:txBody>
            <a:bodyPr/>
            <a:lstStyle/>
            <a:p>
              <a:endParaRPr lang="en-US"/>
            </a:p>
          </p:txBody>
        </p:sp>
        <p:sp>
          <p:nvSpPr>
            <p:cNvPr id="30783" name="Line 111"/>
            <p:cNvSpPr>
              <a:spLocks noChangeAspect="1" noChangeShapeType="1"/>
            </p:cNvSpPr>
            <p:nvPr/>
          </p:nvSpPr>
          <p:spPr bwMode="auto">
            <a:xfrm rot="5400000">
              <a:off x="1521" y="2022"/>
              <a:ext cx="63" cy="70"/>
            </a:xfrm>
            <a:prstGeom prst="line">
              <a:avLst/>
            </a:prstGeom>
            <a:noFill/>
            <a:ln w="22225">
              <a:solidFill>
                <a:srgbClr val="FF0000"/>
              </a:solidFill>
              <a:round/>
              <a:headEnd/>
              <a:tailEnd/>
            </a:ln>
          </p:spPr>
          <p:txBody>
            <a:bodyPr/>
            <a:lstStyle/>
            <a:p>
              <a:endParaRPr lang="en-US"/>
            </a:p>
          </p:txBody>
        </p:sp>
        <p:sp>
          <p:nvSpPr>
            <p:cNvPr id="30784" name="Line 112"/>
            <p:cNvSpPr>
              <a:spLocks noChangeAspect="1" noChangeShapeType="1"/>
            </p:cNvSpPr>
            <p:nvPr/>
          </p:nvSpPr>
          <p:spPr bwMode="auto">
            <a:xfrm rot="5400000" flipH="1">
              <a:off x="1395" y="2138"/>
              <a:ext cx="195" cy="0"/>
            </a:xfrm>
            <a:prstGeom prst="line">
              <a:avLst/>
            </a:prstGeom>
            <a:noFill/>
            <a:ln w="22225">
              <a:solidFill>
                <a:srgbClr val="FF0000"/>
              </a:solidFill>
              <a:round/>
              <a:headEnd/>
              <a:tailEnd/>
            </a:ln>
          </p:spPr>
          <p:txBody>
            <a:bodyPr/>
            <a:lstStyle/>
            <a:p>
              <a:endParaRPr lang="en-US"/>
            </a:p>
          </p:txBody>
        </p:sp>
        <p:sp>
          <p:nvSpPr>
            <p:cNvPr id="30785" name="Line 113"/>
            <p:cNvSpPr>
              <a:spLocks noChangeAspect="1" noChangeShapeType="1"/>
            </p:cNvSpPr>
            <p:nvPr/>
          </p:nvSpPr>
          <p:spPr bwMode="auto">
            <a:xfrm rot="5400000">
              <a:off x="1445" y="2088"/>
              <a:ext cx="0" cy="88"/>
            </a:xfrm>
            <a:prstGeom prst="line">
              <a:avLst/>
            </a:prstGeom>
            <a:noFill/>
            <a:ln w="22225">
              <a:solidFill>
                <a:srgbClr val="FF0000"/>
              </a:solidFill>
              <a:round/>
              <a:headEnd/>
              <a:tailEnd/>
            </a:ln>
          </p:spPr>
          <p:txBody>
            <a:bodyPr/>
            <a:lstStyle/>
            <a:p>
              <a:endParaRPr lang="en-US"/>
            </a:p>
          </p:txBody>
        </p:sp>
        <p:grpSp>
          <p:nvGrpSpPr>
            <p:cNvPr id="17" name="Group 114"/>
            <p:cNvGrpSpPr>
              <a:grpSpLocks noChangeAspect="1"/>
            </p:cNvGrpSpPr>
            <p:nvPr/>
          </p:nvGrpSpPr>
          <p:grpSpPr bwMode="auto">
            <a:xfrm>
              <a:off x="1536" y="2195"/>
              <a:ext cx="39" cy="39"/>
              <a:chOff x="7476" y="4886"/>
              <a:chExt cx="56" cy="56"/>
            </a:xfrm>
          </p:grpSpPr>
          <p:sp>
            <p:nvSpPr>
              <p:cNvPr id="30787" name="Line 115"/>
              <p:cNvSpPr>
                <a:spLocks noChangeAspect="1" noChangeShapeType="1"/>
              </p:cNvSpPr>
              <p:nvPr/>
            </p:nvSpPr>
            <p:spPr bwMode="auto">
              <a:xfrm>
                <a:off x="7518" y="4886"/>
                <a:ext cx="14" cy="56"/>
              </a:xfrm>
              <a:prstGeom prst="line">
                <a:avLst/>
              </a:prstGeom>
              <a:noFill/>
              <a:ln w="22225">
                <a:solidFill>
                  <a:srgbClr val="FF0000"/>
                </a:solidFill>
                <a:round/>
                <a:headEnd/>
                <a:tailEnd/>
              </a:ln>
            </p:spPr>
            <p:txBody>
              <a:bodyPr/>
              <a:lstStyle/>
              <a:p>
                <a:endParaRPr lang="en-US"/>
              </a:p>
            </p:txBody>
          </p:sp>
          <p:sp>
            <p:nvSpPr>
              <p:cNvPr id="30788" name="Line 116"/>
              <p:cNvSpPr>
                <a:spLocks noChangeAspect="1" noChangeShapeType="1"/>
              </p:cNvSpPr>
              <p:nvPr/>
            </p:nvSpPr>
            <p:spPr bwMode="auto">
              <a:xfrm flipH="1" flipV="1">
                <a:off x="7476" y="4928"/>
                <a:ext cx="56" cy="14"/>
              </a:xfrm>
              <a:prstGeom prst="line">
                <a:avLst/>
              </a:prstGeom>
              <a:noFill/>
              <a:ln w="22225">
                <a:solidFill>
                  <a:srgbClr val="FF0000"/>
                </a:solidFill>
                <a:round/>
                <a:headEnd/>
                <a:tailEnd/>
              </a:ln>
            </p:spPr>
            <p:txBody>
              <a:bodyPr/>
              <a:lstStyle/>
              <a:p>
                <a:endParaRPr lang="en-US"/>
              </a:p>
            </p:txBody>
          </p:sp>
        </p:grpSp>
      </p:grpSp>
      <p:sp>
        <p:nvSpPr>
          <p:cNvPr id="67701" name="Line 117"/>
          <p:cNvSpPr>
            <a:spLocks noChangeAspect="1" noChangeShapeType="1"/>
          </p:cNvSpPr>
          <p:nvPr/>
        </p:nvSpPr>
        <p:spPr bwMode="auto">
          <a:xfrm>
            <a:off x="2525713" y="3582988"/>
            <a:ext cx="0" cy="430212"/>
          </a:xfrm>
          <a:prstGeom prst="line">
            <a:avLst/>
          </a:prstGeom>
          <a:noFill/>
          <a:ln w="28575">
            <a:solidFill>
              <a:srgbClr val="FF3300"/>
            </a:solidFill>
            <a:round/>
            <a:headEnd/>
            <a:tailEnd/>
          </a:ln>
        </p:spPr>
        <p:txBody>
          <a:bodyPr/>
          <a:lstStyle/>
          <a:p>
            <a:endParaRPr lang="en-US"/>
          </a:p>
        </p:txBody>
      </p:sp>
      <p:sp>
        <p:nvSpPr>
          <p:cNvPr id="114" name="Rectangle 113"/>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107" charset="-128"/>
              </a:rPr>
              <a:t>AC-DC-DC</a:t>
            </a:r>
          </a:p>
        </p:txBody>
      </p:sp>
      <p:sp>
        <p:nvSpPr>
          <p:cNvPr id="30779" name="TextBox 61"/>
          <p:cNvSpPr txBox="1">
            <a:spLocks noChangeArrowheads="1"/>
          </p:cNvSpPr>
          <p:nvPr/>
        </p:nvSpPr>
        <p:spPr bwMode="auto">
          <a:xfrm>
            <a:off x="2432050" y="1270000"/>
            <a:ext cx="6435725" cy="366713"/>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DC-DC: </a:t>
            </a:r>
            <a:r>
              <a:rPr lang="sr-Latn-CS" sz="1600"/>
              <a:t>Dvokvadrantni konvertor </a:t>
            </a:r>
            <a:r>
              <a:rPr lang="sr-Latn-CS" b="1">
                <a:solidFill>
                  <a:srgbClr val="0066CC"/>
                </a:solidFill>
              </a:rPr>
              <a:t>Rad u drugom kvadrantu (Q2)</a:t>
            </a:r>
            <a:endParaRPr lang="en-US" b="1">
              <a:solidFill>
                <a:srgbClr val="0066CC"/>
              </a:solidFill>
            </a:endParaRPr>
          </a:p>
        </p:txBody>
      </p:sp>
      <p:cxnSp>
        <p:nvCxnSpPr>
          <p:cNvPr id="115" name="Straight Connector 114"/>
          <p:cNvCxnSpPr/>
          <p:nvPr/>
        </p:nvCxnSpPr>
        <p:spPr>
          <a:xfrm flipV="1">
            <a:off x="2838450" y="5578475"/>
            <a:ext cx="104775" cy="3175"/>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95266" name="Object 2"/>
          <p:cNvGraphicFramePr>
            <a:graphicFrameLocks noChangeAspect="1"/>
          </p:cNvGraphicFramePr>
          <p:nvPr>
            <p:extLst>
              <p:ext uri="{D42A27DB-BD31-4B8C-83A1-F6EECF244321}">
                <p14:modId xmlns="" xmlns:p14="http://schemas.microsoft.com/office/powerpoint/2010/main" val="2759579092"/>
              </p:ext>
            </p:extLst>
          </p:nvPr>
        </p:nvGraphicFramePr>
        <p:xfrm>
          <a:off x="7048500" y="5105400"/>
          <a:ext cx="1333500" cy="649288"/>
        </p:xfrm>
        <a:graphic>
          <a:graphicData uri="http://schemas.openxmlformats.org/presentationml/2006/ole">
            <p:oleObj spid="_x0000_s395393" name="Equation" r:id="rId3" imgW="888614" imgH="431613" progId="Equation.3">
              <p:embed/>
            </p:oleObj>
          </a:graphicData>
        </a:graphic>
      </p:graphicFrame>
      <p:cxnSp>
        <p:nvCxnSpPr>
          <p:cNvPr id="116" name="Straight Arrow Connector 115"/>
          <p:cNvCxnSpPr/>
          <p:nvPr/>
        </p:nvCxnSpPr>
        <p:spPr>
          <a:xfrm>
            <a:off x="3070772" y="4572000"/>
            <a:ext cx="331241" cy="33020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H="1">
            <a:off x="3717926" y="4559300"/>
            <a:ext cx="209550" cy="130810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a:xfrm>
            <a:off x="3214050" y="5682849"/>
            <a:ext cx="728852" cy="523875"/>
            <a:chOff x="1565086" y="5070792"/>
            <a:chExt cx="728852" cy="523875"/>
          </a:xfrm>
        </p:grpSpPr>
        <p:cxnSp>
          <p:nvCxnSpPr>
            <p:cNvPr id="121" name="Straight Arrow Connector 120"/>
            <p:cNvCxnSpPr/>
            <p:nvPr/>
          </p:nvCxnSpPr>
          <p:spPr>
            <a:xfrm>
              <a:off x="1577900" y="5366070"/>
              <a:ext cx="356466" cy="1588"/>
            </a:xfrm>
            <a:prstGeom prst="straightConnector1">
              <a:avLst/>
            </a:prstGeom>
            <a:ln>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579561" y="5088197"/>
              <a:ext cx="0" cy="50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931987" y="5088197"/>
              <a:ext cx="0" cy="3540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293938" y="5070792"/>
              <a:ext cx="0" cy="50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1565086" y="5575674"/>
              <a:ext cx="728852" cy="0"/>
            </a:xfrm>
            <a:prstGeom prst="straightConnector1">
              <a:avLst/>
            </a:prstGeom>
            <a:ln>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26" name="Rectangle 96"/>
            <p:cNvSpPr>
              <a:spLocks noChangeArrowheads="1"/>
            </p:cNvSpPr>
            <p:nvPr/>
          </p:nvSpPr>
          <p:spPr bwMode="auto">
            <a:xfrm>
              <a:off x="1665011" y="5150456"/>
              <a:ext cx="170140" cy="206089"/>
            </a:xfrm>
            <a:prstGeom prst="rect">
              <a:avLst/>
            </a:prstGeom>
            <a:noFill/>
            <a:ln w="9525">
              <a:noFill/>
              <a:miter lim="800000"/>
              <a:headEnd/>
              <a:tailEnd/>
            </a:ln>
          </p:spPr>
          <p:txBody>
            <a:bodyPr wrap="none" lIns="0" tIns="0" rIns="0" bIns="0" anchor="ctr"/>
            <a:lstStyle/>
            <a:p>
              <a:pPr defTabSz="457200"/>
              <a:r>
                <a:rPr lang="en-US" i="1" dirty="0" smtClean="0">
                  <a:ea typeface="ＭＳ Ｐゴシック" pitchFamily="-107" charset="-128"/>
                  <a:sym typeface="Symbol"/>
                </a:rPr>
                <a:t></a:t>
              </a:r>
              <a:endParaRPr lang="en-US" i="1" dirty="0">
                <a:ea typeface="ＭＳ Ｐゴシック" pitchFamily="-107" charset="-128"/>
              </a:endParaRPr>
            </a:p>
          </p:txBody>
        </p:sp>
        <p:sp>
          <p:nvSpPr>
            <p:cNvPr id="127" name="Rectangle 96"/>
            <p:cNvSpPr>
              <a:spLocks noChangeArrowheads="1"/>
            </p:cNvSpPr>
            <p:nvPr/>
          </p:nvSpPr>
          <p:spPr bwMode="auto">
            <a:xfrm>
              <a:off x="1853927" y="5348289"/>
              <a:ext cx="322540" cy="240494"/>
            </a:xfrm>
            <a:prstGeom prst="rect">
              <a:avLst/>
            </a:prstGeom>
            <a:noFill/>
            <a:ln w="9525">
              <a:noFill/>
              <a:miter lim="800000"/>
              <a:headEnd/>
              <a:tailEnd/>
            </a:ln>
          </p:spPr>
          <p:txBody>
            <a:bodyPr wrap="none" lIns="0" tIns="0" rIns="0" bIns="0" anchor="ctr"/>
            <a:lstStyle/>
            <a:p>
              <a:pPr defTabSz="457200"/>
              <a:r>
                <a:rPr lang="x-none" sz="1200" b="1" i="1" dirty="0" smtClean="0">
                  <a:ea typeface="ＭＳ Ｐゴシック" pitchFamily="-107" charset="-128"/>
                  <a:sym typeface="Symbol"/>
                </a:rPr>
                <a:t>T</a:t>
              </a:r>
              <a:r>
                <a:rPr lang="x-none" sz="1200" b="1" i="1" baseline="-25000" dirty="0" smtClean="0">
                  <a:ea typeface="ＭＳ Ｐゴシック" pitchFamily="-107" charset="-128"/>
                  <a:sym typeface="Symbol"/>
                </a:rPr>
                <a:t>PWM</a:t>
              </a:r>
              <a:endParaRPr lang="en-US" sz="1200" b="1" i="1" baseline="-25000" dirty="0">
                <a:ea typeface="ＭＳ Ｐゴシック" pitchFamily="-107" charset="-128"/>
              </a:endParaRPr>
            </a:p>
          </p:txBody>
        </p:sp>
      </p:grpSp>
      <p:sp>
        <p:nvSpPr>
          <p:cNvPr id="128" name="TextBox 61"/>
          <p:cNvSpPr txBox="1">
            <a:spLocks noChangeArrowheads="1"/>
          </p:cNvSpPr>
          <p:nvPr/>
        </p:nvSpPr>
        <p:spPr bwMode="auto">
          <a:xfrm>
            <a:off x="923891" y="195261"/>
            <a:ext cx="7524817" cy="461665"/>
          </a:xfrm>
          <a:prstGeom prst="rect">
            <a:avLst/>
          </a:prstGeom>
          <a:noFill/>
          <a:ln w="9525">
            <a:noFill/>
            <a:miter lim="800000"/>
            <a:headEnd/>
            <a:tailEnd/>
          </a:ln>
        </p:spPr>
        <p:txBody>
          <a:bodyPr wrap="none">
            <a:spAutoFit/>
          </a:bodyPr>
          <a:lstStyle/>
          <a:p>
            <a:pPr algn="ctr" defTabSz="457200"/>
            <a:r>
              <a:rPr lang="en-US" sz="2400" b="1" dirty="0" err="1" smtClean="0"/>
              <a:t>Pretvara</a:t>
            </a:r>
            <a:r>
              <a:rPr lang="x-none" sz="2400" b="1" dirty="0" smtClean="0"/>
              <a:t>č</a:t>
            </a:r>
            <a:r>
              <a:rPr lang="en-US" sz="2400" b="1" dirty="0" smtClean="0"/>
              <a:t>i </a:t>
            </a:r>
            <a:r>
              <a:rPr lang="x-none" sz="2400" b="1" dirty="0" smtClean="0"/>
              <a:t>za p</a:t>
            </a:r>
            <a:r>
              <a:rPr lang="sr-Latn-CS" sz="2400" b="1" dirty="0" smtClean="0"/>
              <a:t>ogon </a:t>
            </a:r>
            <a:r>
              <a:rPr lang="sr-Latn-CS" sz="2400" b="1" dirty="0"/>
              <a:t>motora jednosmerne struje</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7658"/>
                                        </p:tgtEl>
                                        <p:attrNameLst>
                                          <p:attrName>style.visibility</p:attrName>
                                        </p:attrNameLst>
                                      </p:cBhvr>
                                      <p:to>
                                        <p:strVal val="visible"/>
                                      </p:to>
                                    </p:set>
                                    <p:animEffect transition="in" filter="wipe(down)">
                                      <p:cBhvr>
                                        <p:cTn id="7" dur="500"/>
                                        <p:tgtEl>
                                          <p:spTgt spid="6765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7657"/>
                                        </p:tgtEl>
                                        <p:attrNameLst>
                                          <p:attrName>style.visibility</p:attrName>
                                        </p:attrNameLst>
                                      </p:cBhvr>
                                      <p:to>
                                        <p:strVal val="visible"/>
                                      </p:to>
                                    </p:set>
                                    <p:animEffect transition="in" filter="wipe(right)">
                                      <p:cBhvr>
                                        <p:cTn id="11" dur="500"/>
                                        <p:tgtEl>
                                          <p:spTgt spid="6765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7662"/>
                                        </p:tgtEl>
                                        <p:attrNameLst>
                                          <p:attrName>style.visibility</p:attrName>
                                        </p:attrNameLst>
                                      </p:cBhvr>
                                      <p:to>
                                        <p:strVal val="visible"/>
                                      </p:to>
                                    </p:set>
                                    <p:animEffect transition="in" filter="wipe(up)">
                                      <p:cBhvr>
                                        <p:cTn id="15" dur="500"/>
                                        <p:tgtEl>
                                          <p:spTgt spid="6766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7701"/>
                                        </p:tgtEl>
                                        <p:attrNameLst>
                                          <p:attrName>style.visibility</p:attrName>
                                        </p:attrNameLst>
                                      </p:cBhvr>
                                      <p:to>
                                        <p:strVal val="visible"/>
                                      </p:to>
                                    </p:set>
                                    <p:animEffect transition="in" filter="wipe(up)">
                                      <p:cBhvr>
                                        <p:cTn id="23" dur="500"/>
                                        <p:tgtEl>
                                          <p:spTgt spid="6770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7660"/>
                                        </p:tgtEl>
                                        <p:attrNameLst>
                                          <p:attrName>style.visibility</p:attrName>
                                        </p:attrNameLst>
                                      </p:cBhvr>
                                      <p:to>
                                        <p:strVal val="visible"/>
                                      </p:to>
                                    </p:set>
                                    <p:animEffect transition="in" filter="wipe(left)">
                                      <p:cBhvr>
                                        <p:cTn id="27" dur="500"/>
                                        <p:tgtEl>
                                          <p:spTgt spid="67660"/>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67659"/>
                                        </p:tgtEl>
                                        <p:attrNameLst>
                                          <p:attrName>style.visibility</p:attrName>
                                        </p:attrNameLst>
                                      </p:cBhvr>
                                      <p:to>
                                        <p:strVal val="visible"/>
                                      </p:to>
                                    </p:set>
                                    <p:animEffect transition="in" filter="wipe(down)">
                                      <p:cBhvr>
                                        <p:cTn id="31" dur="500"/>
                                        <p:tgtEl>
                                          <p:spTgt spid="6765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7663"/>
                                        </p:tgtEl>
                                        <p:attrNameLst>
                                          <p:attrName>style.visibility</p:attrName>
                                        </p:attrNameLst>
                                      </p:cBhvr>
                                      <p:to>
                                        <p:strVal val="visible"/>
                                      </p:to>
                                    </p:set>
                                    <p:animEffect transition="in" filter="fade">
                                      <p:cBhvr>
                                        <p:cTn id="35" dur="1000"/>
                                        <p:tgtEl>
                                          <p:spTgt spid="6766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0"/>
                                          </p:stCondLst>
                                        </p:cTn>
                                        <p:tgtEl>
                                          <p:spTgt spid="116"/>
                                        </p:tgtEl>
                                        <p:attrNameLst>
                                          <p:attrName>style.visibility</p:attrName>
                                        </p:attrNameLst>
                                      </p:cBhvr>
                                      <p:to>
                                        <p:strVal val="visible"/>
                                      </p:to>
                                    </p:set>
                                  </p:childTnLst>
                                </p:cTn>
                              </p:par>
                            </p:childTnLst>
                          </p:cTn>
                        </p:par>
                        <p:par>
                          <p:cTn id="44" fill="hold">
                            <p:stCondLst>
                              <p:cond delay="500"/>
                            </p:stCondLst>
                            <p:childTnLst>
                              <p:par>
                                <p:cTn id="45" presetID="1" presetClass="entr" presetSubtype="0" fill="hold" nodeType="afterEffect">
                                  <p:stCondLst>
                                    <p:cond delay="0"/>
                                  </p:stCondLst>
                                  <p:childTnLst>
                                    <p:set>
                                      <p:cBhvr>
                                        <p:cTn id="46" dur="1" fill="hold">
                                          <p:stCondLst>
                                            <p:cond delay="0"/>
                                          </p:stCondLst>
                                        </p:cTn>
                                        <p:tgtEl>
                                          <p:spTgt spid="1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par>
                                <p:cTn id="52" presetID="1" presetClass="entr" presetSubtype="0" fill="hold" nodeType="withEffect">
                                  <p:stCondLst>
                                    <p:cond delay="0"/>
                                  </p:stCondLst>
                                  <p:childTnLst>
                                    <p:set>
                                      <p:cBhvr>
                                        <p:cTn id="53" dur="1" fill="hold">
                                          <p:stCondLst>
                                            <p:cond delay="0"/>
                                          </p:stCondLst>
                                        </p:cTn>
                                        <p:tgtEl>
                                          <p:spTgt spid="115"/>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95266"/>
                                        </p:tgtEl>
                                        <p:attrNameLst>
                                          <p:attrName>style.visibility</p:attrName>
                                        </p:attrNameLst>
                                      </p:cBhvr>
                                      <p:to>
                                        <p:strVal val="visible"/>
                                      </p:to>
                                    </p:set>
                                  </p:childTnLst>
                                </p:cTn>
                              </p:par>
                            </p:childTnLst>
                          </p:cTn>
                        </p:par>
                        <p:par>
                          <p:cTn id="56" fill="hold">
                            <p:stCondLst>
                              <p:cond delay="500"/>
                            </p:stCondLst>
                            <p:childTnLst>
                              <p:par>
                                <p:cTn id="57" presetID="1" presetClass="entr" presetSubtype="0" fill="hold" nodeType="afterEffect">
                                  <p:stCondLst>
                                    <p:cond delay="0"/>
                                  </p:stCondLst>
                                  <p:childTnLst>
                                    <p:set>
                                      <p:cBhvr>
                                        <p:cTn id="58" dur="1" fill="hold">
                                          <p:stCondLst>
                                            <p:cond delay="0"/>
                                          </p:stCondLst>
                                        </p:cTn>
                                        <p:tgtEl>
                                          <p:spTgt spid="1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left)">
                                      <p:cBhvr>
                                        <p:cTn id="63" dur="500"/>
                                        <p:tgtEl>
                                          <p:spTgt spid="9"/>
                                        </p:tgtEl>
                                      </p:cBhvr>
                                    </p:animEffect>
                                  </p:childTnLst>
                                </p:cTn>
                              </p:par>
                            </p:childTnLst>
                          </p:cTn>
                        </p:par>
                        <p:par>
                          <p:cTn id="64" fill="hold">
                            <p:stCondLst>
                              <p:cond delay="500"/>
                            </p:stCondLst>
                            <p:childTnLst>
                              <p:par>
                                <p:cTn id="65" presetID="1" presetClass="exit" presetSubtype="0" fill="hold" nodeType="afterEffect">
                                  <p:stCondLst>
                                    <p:cond delay="0"/>
                                  </p:stCondLst>
                                  <p:childTnLst>
                                    <p:set>
                                      <p:cBhvr>
                                        <p:cTn id="66" dur="1" fill="hold">
                                          <p:stCondLst>
                                            <p:cond delay="0"/>
                                          </p:stCondLst>
                                        </p:cTn>
                                        <p:tgtEl>
                                          <p:spTgt spid="120"/>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67690"/>
                                        </p:tgtEl>
                                        <p:attrNameLst>
                                          <p:attrName>style.visibility</p:attrName>
                                        </p:attrNameLst>
                                      </p:cBhvr>
                                      <p:to>
                                        <p:strVal val="visible"/>
                                      </p:to>
                                    </p:set>
                                    <p:animEffect transition="in" filter="fade">
                                      <p:cBhvr>
                                        <p:cTn id="70" dur="1000"/>
                                        <p:tgtEl>
                                          <p:spTgt spid="67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57" grpId="0" animBg="1"/>
      <p:bldP spid="67658" grpId="0" animBg="1"/>
      <p:bldP spid="67659" grpId="0" animBg="1"/>
      <p:bldP spid="67660" grpId="0" animBg="1"/>
      <p:bldP spid="67662" grpId="0" animBg="1"/>
      <p:bldP spid="67663" grpId="0" animBg="1"/>
      <p:bldP spid="67690" grpId="0"/>
      <p:bldP spid="6770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noChangeAspect="1"/>
          </p:cNvGrpSpPr>
          <p:nvPr/>
        </p:nvGrpSpPr>
        <p:grpSpPr bwMode="auto">
          <a:xfrm>
            <a:off x="2219325" y="1981200"/>
            <a:ext cx="4168775" cy="2843213"/>
            <a:chOff x="3738" y="6778"/>
            <a:chExt cx="4396" cy="2996"/>
          </a:xfrm>
        </p:grpSpPr>
        <p:grpSp>
          <p:nvGrpSpPr>
            <p:cNvPr id="3" name="Group 18"/>
            <p:cNvGrpSpPr>
              <a:grpSpLocks noChangeAspect="1"/>
            </p:cNvGrpSpPr>
            <p:nvPr/>
          </p:nvGrpSpPr>
          <p:grpSpPr bwMode="auto">
            <a:xfrm>
              <a:off x="3738" y="7002"/>
              <a:ext cx="4270" cy="2445"/>
              <a:chOff x="2520" y="6400"/>
              <a:chExt cx="3794" cy="2173"/>
            </a:xfrm>
          </p:grpSpPr>
          <p:sp>
            <p:nvSpPr>
              <p:cNvPr id="31771" name="Line 19"/>
              <p:cNvSpPr>
                <a:spLocks noChangeAspect="1" noChangeShapeType="1"/>
              </p:cNvSpPr>
              <p:nvPr/>
            </p:nvSpPr>
            <p:spPr bwMode="auto">
              <a:xfrm flipH="1">
                <a:off x="3624" y="7513"/>
                <a:ext cx="914" cy="0"/>
              </a:xfrm>
              <a:prstGeom prst="line">
                <a:avLst/>
              </a:prstGeom>
              <a:noFill/>
              <a:ln w="9525">
                <a:solidFill>
                  <a:srgbClr val="000000"/>
                </a:solidFill>
                <a:round/>
                <a:headEnd/>
                <a:tailEnd/>
              </a:ln>
            </p:spPr>
            <p:txBody>
              <a:bodyPr/>
              <a:lstStyle/>
              <a:p>
                <a:endParaRPr lang="en-US"/>
              </a:p>
            </p:txBody>
          </p:sp>
          <p:sp>
            <p:nvSpPr>
              <p:cNvPr id="31772" name="Line 20"/>
              <p:cNvSpPr>
                <a:spLocks noChangeAspect="1" noChangeShapeType="1"/>
              </p:cNvSpPr>
              <p:nvPr/>
            </p:nvSpPr>
            <p:spPr bwMode="auto">
              <a:xfrm flipH="1">
                <a:off x="2617" y="8565"/>
                <a:ext cx="3395" cy="0"/>
              </a:xfrm>
              <a:prstGeom prst="line">
                <a:avLst/>
              </a:prstGeom>
              <a:noFill/>
              <a:ln w="9525">
                <a:solidFill>
                  <a:srgbClr val="000000"/>
                </a:solidFill>
                <a:round/>
                <a:headEnd/>
                <a:tailEnd/>
              </a:ln>
            </p:spPr>
            <p:txBody>
              <a:bodyPr/>
              <a:lstStyle/>
              <a:p>
                <a:endParaRPr lang="en-US"/>
              </a:p>
            </p:txBody>
          </p:sp>
          <p:sp>
            <p:nvSpPr>
              <p:cNvPr id="31773" name="Line 21"/>
              <p:cNvSpPr>
                <a:spLocks noChangeAspect="1" noChangeShapeType="1"/>
              </p:cNvSpPr>
              <p:nvPr/>
            </p:nvSpPr>
            <p:spPr bwMode="auto">
              <a:xfrm flipH="1">
                <a:off x="2564" y="6427"/>
                <a:ext cx="3471" cy="0"/>
              </a:xfrm>
              <a:prstGeom prst="line">
                <a:avLst/>
              </a:prstGeom>
              <a:noFill/>
              <a:ln w="9525">
                <a:solidFill>
                  <a:srgbClr val="000000"/>
                </a:solidFill>
                <a:round/>
                <a:headEnd/>
                <a:tailEnd/>
              </a:ln>
            </p:spPr>
            <p:txBody>
              <a:bodyPr/>
              <a:lstStyle/>
              <a:p>
                <a:endParaRPr lang="en-US"/>
              </a:p>
            </p:txBody>
          </p:sp>
          <p:sp>
            <p:nvSpPr>
              <p:cNvPr id="31774" name="Oval 22"/>
              <p:cNvSpPr>
                <a:spLocks noChangeAspect="1" noChangeArrowheads="1"/>
              </p:cNvSpPr>
              <p:nvPr/>
            </p:nvSpPr>
            <p:spPr bwMode="auto">
              <a:xfrm>
                <a:off x="2520" y="6400"/>
                <a:ext cx="33" cy="3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1775" name="Oval 23"/>
              <p:cNvSpPr>
                <a:spLocks noChangeAspect="1" noChangeArrowheads="1"/>
              </p:cNvSpPr>
              <p:nvPr/>
            </p:nvSpPr>
            <p:spPr bwMode="auto">
              <a:xfrm>
                <a:off x="2600" y="8538"/>
                <a:ext cx="33" cy="3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1776" name="Line 24"/>
              <p:cNvSpPr>
                <a:spLocks noChangeAspect="1" noChangeShapeType="1"/>
              </p:cNvSpPr>
              <p:nvPr/>
            </p:nvSpPr>
            <p:spPr bwMode="auto">
              <a:xfrm>
                <a:off x="2847" y="7381"/>
                <a:ext cx="274" cy="0"/>
              </a:xfrm>
              <a:prstGeom prst="line">
                <a:avLst/>
              </a:prstGeom>
              <a:noFill/>
              <a:ln w="9525">
                <a:solidFill>
                  <a:srgbClr val="000000"/>
                </a:solidFill>
                <a:round/>
                <a:headEnd/>
                <a:tailEnd/>
              </a:ln>
            </p:spPr>
            <p:txBody>
              <a:bodyPr/>
              <a:lstStyle/>
              <a:p>
                <a:endParaRPr lang="en-US"/>
              </a:p>
            </p:txBody>
          </p:sp>
          <p:sp>
            <p:nvSpPr>
              <p:cNvPr id="31777" name="Line 25"/>
              <p:cNvSpPr>
                <a:spLocks noChangeAspect="1" noChangeShapeType="1"/>
              </p:cNvSpPr>
              <p:nvPr/>
            </p:nvSpPr>
            <p:spPr bwMode="auto">
              <a:xfrm>
                <a:off x="2847" y="7442"/>
                <a:ext cx="274" cy="0"/>
              </a:xfrm>
              <a:prstGeom prst="line">
                <a:avLst/>
              </a:prstGeom>
              <a:noFill/>
              <a:ln w="9525">
                <a:solidFill>
                  <a:srgbClr val="000000"/>
                </a:solidFill>
                <a:round/>
                <a:headEnd/>
                <a:tailEnd/>
              </a:ln>
            </p:spPr>
            <p:txBody>
              <a:bodyPr/>
              <a:lstStyle/>
              <a:p>
                <a:endParaRPr lang="en-US"/>
              </a:p>
            </p:txBody>
          </p:sp>
          <p:sp>
            <p:nvSpPr>
              <p:cNvPr id="31778" name="Line 26"/>
              <p:cNvSpPr>
                <a:spLocks noChangeAspect="1" noChangeShapeType="1"/>
              </p:cNvSpPr>
              <p:nvPr/>
            </p:nvSpPr>
            <p:spPr bwMode="auto">
              <a:xfrm>
                <a:off x="2980" y="6427"/>
                <a:ext cx="0" cy="945"/>
              </a:xfrm>
              <a:prstGeom prst="line">
                <a:avLst/>
              </a:prstGeom>
              <a:noFill/>
              <a:ln w="9525">
                <a:solidFill>
                  <a:srgbClr val="000000"/>
                </a:solidFill>
                <a:round/>
                <a:headEnd/>
                <a:tailEnd/>
              </a:ln>
            </p:spPr>
            <p:txBody>
              <a:bodyPr/>
              <a:lstStyle/>
              <a:p>
                <a:endParaRPr lang="en-US"/>
              </a:p>
            </p:txBody>
          </p:sp>
          <p:sp>
            <p:nvSpPr>
              <p:cNvPr id="31779" name="Line 27"/>
              <p:cNvSpPr>
                <a:spLocks noChangeAspect="1" noChangeShapeType="1"/>
              </p:cNvSpPr>
              <p:nvPr/>
            </p:nvSpPr>
            <p:spPr bwMode="auto">
              <a:xfrm>
                <a:off x="2980" y="7451"/>
                <a:ext cx="0" cy="1114"/>
              </a:xfrm>
              <a:prstGeom prst="line">
                <a:avLst/>
              </a:prstGeom>
              <a:noFill/>
              <a:ln w="9525">
                <a:solidFill>
                  <a:srgbClr val="000000"/>
                </a:solidFill>
                <a:round/>
                <a:headEnd/>
                <a:tailEnd/>
              </a:ln>
            </p:spPr>
            <p:txBody>
              <a:bodyPr/>
              <a:lstStyle/>
              <a:p>
                <a:endParaRPr lang="en-US"/>
              </a:p>
            </p:txBody>
          </p:sp>
          <p:grpSp>
            <p:nvGrpSpPr>
              <p:cNvPr id="4" name="Group 28"/>
              <p:cNvGrpSpPr>
                <a:grpSpLocks noChangeAspect="1"/>
              </p:cNvGrpSpPr>
              <p:nvPr/>
            </p:nvGrpSpPr>
            <p:grpSpPr bwMode="auto">
              <a:xfrm rot="5400000">
                <a:off x="3297" y="6834"/>
                <a:ext cx="338" cy="283"/>
                <a:chOff x="3107" y="4983"/>
                <a:chExt cx="536" cy="448"/>
              </a:xfrm>
            </p:grpSpPr>
            <p:sp>
              <p:nvSpPr>
                <p:cNvPr id="31850" name="Line 29"/>
                <p:cNvSpPr>
                  <a:spLocks noChangeAspect="1" noChangeShapeType="1"/>
                </p:cNvSpPr>
                <p:nvPr/>
              </p:nvSpPr>
              <p:spPr bwMode="auto">
                <a:xfrm flipH="1">
                  <a:off x="3141" y="5157"/>
                  <a:ext cx="469" cy="0"/>
                </a:xfrm>
                <a:prstGeom prst="line">
                  <a:avLst/>
                </a:prstGeom>
                <a:noFill/>
                <a:ln w="9525">
                  <a:solidFill>
                    <a:srgbClr val="000000"/>
                  </a:solidFill>
                  <a:round/>
                  <a:headEnd/>
                  <a:tailEnd/>
                </a:ln>
              </p:spPr>
              <p:txBody>
                <a:bodyPr/>
                <a:lstStyle/>
                <a:p>
                  <a:endParaRPr lang="en-US"/>
                </a:p>
              </p:txBody>
            </p:sp>
            <p:sp>
              <p:nvSpPr>
                <p:cNvPr id="31851" name="Line 30"/>
                <p:cNvSpPr>
                  <a:spLocks noChangeAspect="1" noChangeShapeType="1"/>
                </p:cNvSpPr>
                <p:nvPr/>
              </p:nvSpPr>
              <p:spPr bwMode="auto">
                <a:xfrm flipH="1">
                  <a:off x="3494" y="4983"/>
                  <a:ext cx="149" cy="168"/>
                </a:xfrm>
                <a:prstGeom prst="line">
                  <a:avLst/>
                </a:prstGeom>
                <a:noFill/>
                <a:ln w="9525">
                  <a:solidFill>
                    <a:srgbClr val="000000"/>
                  </a:solidFill>
                  <a:round/>
                  <a:headEnd/>
                  <a:tailEnd/>
                </a:ln>
              </p:spPr>
              <p:txBody>
                <a:bodyPr/>
                <a:lstStyle/>
                <a:p>
                  <a:endParaRPr lang="en-US"/>
                </a:p>
              </p:txBody>
            </p:sp>
            <p:sp>
              <p:nvSpPr>
                <p:cNvPr id="31852" name="Line 31"/>
                <p:cNvSpPr>
                  <a:spLocks noChangeAspect="1" noChangeShapeType="1"/>
                </p:cNvSpPr>
                <p:nvPr/>
              </p:nvSpPr>
              <p:spPr bwMode="auto">
                <a:xfrm>
                  <a:off x="3107" y="4983"/>
                  <a:ext cx="149" cy="168"/>
                </a:xfrm>
                <a:prstGeom prst="line">
                  <a:avLst/>
                </a:prstGeom>
                <a:noFill/>
                <a:ln w="9525">
                  <a:solidFill>
                    <a:srgbClr val="000000"/>
                  </a:solidFill>
                  <a:round/>
                  <a:headEnd/>
                  <a:tailEnd/>
                </a:ln>
              </p:spPr>
              <p:txBody>
                <a:bodyPr/>
                <a:lstStyle/>
                <a:p>
                  <a:endParaRPr lang="en-US"/>
                </a:p>
              </p:txBody>
            </p:sp>
            <p:sp>
              <p:nvSpPr>
                <p:cNvPr id="31853" name="Line 32"/>
                <p:cNvSpPr>
                  <a:spLocks noChangeAspect="1" noChangeShapeType="1"/>
                </p:cNvSpPr>
                <p:nvPr/>
              </p:nvSpPr>
              <p:spPr bwMode="auto">
                <a:xfrm flipH="1">
                  <a:off x="3141" y="5211"/>
                  <a:ext cx="469" cy="0"/>
                </a:xfrm>
                <a:prstGeom prst="line">
                  <a:avLst/>
                </a:prstGeom>
                <a:noFill/>
                <a:ln w="9525">
                  <a:solidFill>
                    <a:srgbClr val="000000"/>
                  </a:solidFill>
                  <a:round/>
                  <a:headEnd/>
                  <a:tailEnd/>
                </a:ln>
              </p:spPr>
              <p:txBody>
                <a:bodyPr/>
                <a:lstStyle/>
                <a:p>
                  <a:endParaRPr lang="en-US"/>
                </a:p>
              </p:txBody>
            </p:sp>
            <p:sp>
              <p:nvSpPr>
                <p:cNvPr id="31854" name="Line 33"/>
                <p:cNvSpPr>
                  <a:spLocks noChangeAspect="1" noChangeShapeType="1"/>
                </p:cNvSpPr>
                <p:nvPr/>
              </p:nvSpPr>
              <p:spPr bwMode="auto">
                <a:xfrm>
                  <a:off x="3362" y="5220"/>
                  <a:ext cx="0" cy="211"/>
                </a:xfrm>
                <a:prstGeom prst="line">
                  <a:avLst/>
                </a:prstGeom>
                <a:noFill/>
                <a:ln w="9525">
                  <a:solidFill>
                    <a:srgbClr val="000000"/>
                  </a:solidFill>
                  <a:round/>
                  <a:headEnd/>
                  <a:tailEnd/>
                </a:ln>
              </p:spPr>
              <p:txBody>
                <a:bodyPr/>
                <a:lstStyle/>
                <a:p>
                  <a:endParaRPr lang="en-US"/>
                </a:p>
              </p:txBody>
            </p:sp>
          </p:grpSp>
          <p:sp>
            <p:nvSpPr>
              <p:cNvPr id="31781" name="Line 34"/>
              <p:cNvSpPr>
                <a:spLocks noChangeAspect="1" noChangeShapeType="1"/>
              </p:cNvSpPr>
              <p:nvPr/>
            </p:nvSpPr>
            <p:spPr bwMode="auto">
              <a:xfrm rot="5400000" flipH="1">
                <a:off x="3357" y="7974"/>
                <a:ext cx="295" cy="0"/>
              </a:xfrm>
              <a:prstGeom prst="line">
                <a:avLst/>
              </a:prstGeom>
              <a:noFill/>
              <a:ln w="9525">
                <a:solidFill>
                  <a:srgbClr val="000000"/>
                </a:solidFill>
                <a:round/>
                <a:headEnd/>
                <a:tailEnd/>
              </a:ln>
            </p:spPr>
            <p:txBody>
              <a:bodyPr/>
              <a:lstStyle/>
              <a:p>
                <a:endParaRPr lang="en-US"/>
              </a:p>
            </p:txBody>
          </p:sp>
          <p:sp>
            <p:nvSpPr>
              <p:cNvPr id="31782" name="Line 35"/>
              <p:cNvSpPr>
                <a:spLocks noChangeAspect="1" noChangeShapeType="1"/>
              </p:cNvSpPr>
              <p:nvPr/>
            </p:nvSpPr>
            <p:spPr bwMode="auto">
              <a:xfrm rot="5400000" flipH="1">
                <a:off x="3515" y="8043"/>
                <a:ext cx="93" cy="106"/>
              </a:xfrm>
              <a:prstGeom prst="line">
                <a:avLst/>
              </a:prstGeom>
              <a:noFill/>
              <a:ln w="9525">
                <a:solidFill>
                  <a:srgbClr val="000000"/>
                </a:solidFill>
                <a:round/>
                <a:headEnd/>
                <a:tailEnd/>
              </a:ln>
            </p:spPr>
            <p:txBody>
              <a:bodyPr/>
              <a:lstStyle/>
              <a:p>
                <a:endParaRPr lang="en-US"/>
              </a:p>
            </p:txBody>
          </p:sp>
          <p:sp>
            <p:nvSpPr>
              <p:cNvPr id="31783" name="Line 36"/>
              <p:cNvSpPr>
                <a:spLocks noChangeAspect="1" noChangeShapeType="1"/>
              </p:cNvSpPr>
              <p:nvPr/>
            </p:nvSpPr>
            <p:spPr bwMode="auto">
              <a:xfrm rot="5400000">
                <a:off x="3515" y="7798"/>
                <a:ext cx="94" cy="106"/>
              </a:xfrm>
              <a:prstGeom prst="line">
                <a:avLst/>
              </a:prstGeom>
              <a:noFill/>
              <a:ln w="9525">
                <a:solidFill>
                  <a:srgbClr val="000000"/>
                </a:solidFill>
                <a:round/>
                <a:headEnd/>
                <a:tailEnd/>
              </a:ln>
            </p:spPr>
            <p:txBody>
              <a:bodyPr/>
              <a:lstStyle/>
              <a:p>
                <a:endParaRPr lang="en-US"/>
              </a:p>
            </p:txBody>
          </p:sp>
          <p:sp>
            <p:nvSpPr>
              <p:cNvPr id="31784" name="Line 37"/>
              <p:cNvSpPr>
                <a:spLocks noChangeAspect="1" noChangeShapeType="1"/>
              </p:cNvSpPr>
              <p:nvPr/>
            </p:nvSpPr>
            <p:spPr bwMode="auto">
              <a:xfrm rot="5400000" flipH="1">
                <a:off x="3323" y="7974"/>
                <a:ext cx="295" cy="0"/>
              </a:xfrm>
              <a:prstGeom prst="line">
                <a:avLst/>
              </a:prstGeom>
              <a:noFill/>
              <a:ln w="9525">
                <a:solidFill>
                  <a:srgbClr val="000000"/>
                </a:solidFill>
                <a:round/>
                <a:headEnd/>
                <a:tailEnd/>
              </a:ln>
            </p:spPr>
            <p:txBody>
              <a:bodyPr/>
              <a:lstStyle/>
              <a:p>
                <a:endParaRPr lang="en-US"/>
              </a:p>
            </p:txBody>
          </p:sp>
          <p:sp>
            <p:nvSpPr>
              <p:cNvPr id="31785" name="Line 38"/>
              <p:cNvSpPr>
                <a:spLocks noChangeAspect="1" noChangeShapeType="1"/>
              </p:cNvSpPr>
              <p:nvPr/>
            </p:nvSpPr>
            <p:spPr bwMode="auto">
              <a:xfrm rot="5400000">
                <a:off x="3399" y="7898"/>
                <a:ext cx="0" cy="133"/>
              </a:xfrm>
              <a:prstGeom prst="line">
                <a:avLst/>
              </a:prstGeom>
              <a:noFill/>
              <a:ln w="9525">
                <a:solidFill>
                  <a:srgbClr val="000000"/>
                </a:solidFill>
                <a:round/>
                <a:headEnd/>
                <a:tailEnd/>
              </a:ln>
            </p:spPr>
            <p:txBody>
              <a:bodyPr/>
              <a:lstStyle/>
              <a:p>
                <a:endParaRPr lang="en-US"/>
              </a:p>
            </p:txBody>
          </p:sp>
          <p:sp>
            <p:nvSpPr>
              <p:cNvPr id="31786" name="Line 39"/>
              <p:cNvSpPr>
                <a:spLocks noChangeAspect="1" noChangeShapeType="1"/>
              </p:cNvSpPr>
              <p:nvPr/>
            </p:nvSpPr>
            <p:spPr bwMode="auto">
              <a:xfrm>
                <a:off x="4066" y="8158"/>
                <a:ext cx="0" cy="405"/>
              </a:xfrm>
              <a:prstGeom prst="line">
                <a:avLst/>
              </a:prstGeom>
              <a:noFill/>
              <a:ln w="9525">
                <a:solidFill>
                  <a:srgbClr val="000000"/>
                </a:solidFill>
                <a:round/>
                <a:headEnd/>
                <a:tailEnd/>
              </a:ln>
            </p:spPr>
            <p:txBody>
              <a:bodyPr/>
              <a:lstStyle/>
              <a:p>
                <a:endParaRPr lang="en-US"/>
              </a:p>
            </p:txBody>
          </p:sp>
          <p:sp>
            <p:nvSpPr>
              <p:cNvPr id="31787" name="Line 40"/>
              <p:cNvSpPr>
                <a:spLocks noChangeAspect="1" noChangeShapeType="1"/>
              </p:cNvSpPr>
              <p:nvPr/>
            </p:nvSpPr>
            <p:spPr bwMode="auto">
              <a:xfrm>
                <a:off x="4066" y="7096"/>
                <a:ext cx="0" cy="903"/>
              </a:xfrm>
              <a:prstGeom prst="line">
                <a:avLst/>
              </a:prstGeom>
              <a:noFill/>
              <a:ln w="9525">
                <a:solidFill>
                  <a:srgbClr val="000000"/>
                </a:solidFill>
                <a:round/>
                <a:headEnd/>
                <a:tailEnd/>
              </a:ln>
            </p:spPr>
            <p:txBody>
              <a:bodyPr/>
              <a:lstStyle/>
              <a:p>
                <a:endParaRPr lang="en-US"/>
              </a:p>
            </p:txBody>
          </p:sp>
          <p:grpSp>
            <p:nvGrpSpPr>
              <p:cNvPr id="5" name="Group 41"/>
              <p:cNvGrpSpPr>
                <a:grpSpLocks noChangeAspect="1"/>
              </p:cNvGrpSpPr>
              <p:nvPr/>
            </p:nvGrpSpPr>
            <p:grpSpPr bwMode="auto">
              <a:xfrm flipH="1" flipV="1">
                <a:off x="3983" y="8008"/>
                <a:ext cx="161" cy="150"/>
                <a:chOff x="4438" y="4858"/>
                <a:chExt cx="406" cy="378"/>
              </a:xfrm>
            </p:grpSpPr>
            <p:sp>
              <p:nvSpPr>
                <p:cNvPr id="31846" name="Line 42"/>
                <p:cNvSpPr>
                  <a:spLocks noChangeAspect="1" noChangeShapeType="1"/>
                </p:cNvSpPr>
                <p:nvPr/>
              </p:nvSpPr>
              <p:spPr bwMode="auto">
                <a:xfrm>
                  <a:off x="4452" y="4858"/>
                  <a:ext cx="378" cy="0"/>
                </a:xfrm>
                <a:prstGeom prst="line">
                  <a:avLst/>
                </a:prstGeom>
                <a:noFill/>
                <a:ln w="9525">
                  <a:solidFill>
                    <a:srgbClr val="000000"/>
                  </a:solidFill>
                  <a:round/>
                  <a:headEnd/>
                  <a:tailEnd/>
                </a:ln>
              </p:spPr>
              <p:txBody>
                <a:bodyPr/>
                <a:lstStyle/>
                <a:p>
                  <a:endParaRPr lang="en-US"/>
                </a:p>
              </p:txBody>
            </p:sp>
            <p:sp>
              <p:nvSpPr>
                <p:cNvPr id="31847" name="Line 43"/>
                <p:cNvSpPr>
                  <a:spLocks noChangeAspect="1" noChangeShapeType="1"/>
                </p:cNvSpPr>
                <p:nvPr/>
              </p:nvSpPr>
              <p:spPr bwMode="auto">
                <a:xfrm>
                  <a:off x="4438" y="4858"/>
                  <a:ext cx="210" cy="378"/>
                </a:xfrm>
                <a:prstGeom prst="line">
                  <a:avLst/>
                </a:prstGeom>
                <a:noFill/>
                <a:ln w="9525">
                  <a:solidFill>
                    <a:srgbClr val="000000"/>
                  </a:solidFill>
                  <a:round/>
                  <a:headEnd/>
                  <a:tailEnd/>
                </a:ln>
              </p:spPr>
              <p:txBody>
                <a:bodyPr/>
                <a:lstStyle/>
                <a:p>
                  <a:endParaRPr lang="en-US"/>
                </a:p>
              </p:txBody>
            </p:sp>
            <p:sp>
              <p:nvSpPr>
                <p:cNvPr id="31848" name="Line 44"/>
                <p:cNvSpPr>
                  <a:spLocks noChangeAspect="1" noChangeShapeType="1"/>
                </p:cNvSpPr>
                <p:nvPr/>
              </p:nvSpPr>
              <p:spPr bwMode="auto">
                <a:xfrm flipH="1">
                  <a:off x="4634" y="4858"/>
                  <a:ext cx="210" cy="378"/>
                </a:xfrm>
                <a:prstGeom prst="line">
                  <a:avLst/>
                </a:prstGeom>
                <a:noFill/>
                <a:ln w="9525">
                  <a:solidFill>
                    <a:srgbClr val="000000"/>
                  </a:solidFill>
                  <a:round/>
                  <a:headEnd/>
                  <a:tailEnd/>
                </a:ln>
              </p:spPr>
              <p:txBody>
                <a:bodyPr/>
                <a:lstStyle/>
                <a:p>
                  <a:endParaRPr lang="en-US"/>
                </a:p>
              </p:txBody>
            </p:sp>
            <p:sp>
              <p:nvSpPr>
                <p:cNvPr id="31849" name="Line 45"/>
                <p:cNvSpPr>
                  <a:spLocks noChangeAspect="1" noChangeShapeType="1"/>
                </p:cNvSpPr>
                <p:nvPr/>
              </p:nvSpPr>
              <p:spPr bwMode="auto">
                <a:xfrm>
                  <a:off x="4452" y="5236"/>
                  <a:ext cx="392" cy="0"/>
                </a:xfrm>
                <a:prstGeom prst="line">
                  <a:avLst/>
                </a:prstGeom>
                <a:noFill/>
                <a:ln w="9525">
                  <a:solidFill>
                    <a:srgbClr val="000000"/>
                  </a:solidFill>
                  <a:round/>
                  <a:headEnd/>
                  <a:tailEnd/>
                </a:ln>
              </p:spPr>
              <p:txBody>
                <a:bodyPr/>
                <a:lstStyle/>
                <a:p>
                  <a:endParaRPr lang="en-US"/>
                </a:p>
              </p:txBody>
            </p:sp>
          </p:grpSp>
          <p:sp>
            <p:nvSpPr>
              <p:cNvPr id="31789" name="Line 46"/>
              <p:cNvSpPr>
                <a:spLocks noChangeAspect="1" noChangeShapeType="1"/>
              </p:cNvSpPr>
              <p:nvPr/>
            </p:nvSpPr>
            <p:spPr bwMode="auto">
              <a:xfrm>
                <a:off x="4070" y="6427"/>
                <a:ext cx="0" cy="507"/>
              </a:xfrm>
              <a:prstGeom prst="line">
                <a:avLst/>
              </a:prstGeom>
              <a:noFill/>
              <a:ln w="9525">
                <a:solidFill>
                  <a:srgbClr val="000000"/>
                </a:solidFill>
                <a:round/>
                <a:headEnd/>
                <a:tailEnd/>
              </a:ln>
            </p:spPr>
            <p:txBody>
              <a:bodyPr/>
              <a:lstStyle/>
              <a:p>
                <a:endParaRPr lang="en-US"/>
              </a:p>
            </p:txBody>
          </p:sp>
          <p:grpSp>
            <p:nvGrpSpPr>
              <p:cNvPr id="6" name="Group 47"/>
              <p:cNvGrpSpPr>
                <a:grpSpLocks noChangeAspect="1"/>
              </p:cNvGrpSpPr>
              <p:nvPr/>
            </p:nvGrpSpPr>
            <p:grpSpPr bwMode="auto">
              <a:xfrm>
                <a:off x="3987" y="6945"/>
                <a:ext cx="161" cy="153"/>
                <a:chOff x="4290" y="6790"/>
                <a:chExt cx="195" cy="184"/>
              </a:xfrm>
            </p:grpSpPr>
            <p:sp>
              <p:nvSpPr>
                <p:cNvPr id="31842" name="Line 48"/>
                <p:cNvSpPr>
                  <a:spLocks noChangeAspect="1" noChangeShapeType="1"/>
                </p:cNvSpPr>
                <p:nvPr/>
              </p:nvSpPr>
              <p:spPr bwMode="auto">
                <a:xfrm flipH="1" flipV="1">
                  <a:off x="4297" y="6974"/>
                  <a:ext cx="181" cy="0"/>
                </a:xfrm>
                <a:prstGeom prst="line">
                  <a:avLst/>
                </a:prstGeom>
                <a:noFill/>
                <a:ln w="9525">
                  <a:solidFill>
                    <a:srgbClr val="000000"/>
                  </a:solidFill>
                  <a:round/>
                  <a:headEnd/>
                  <a:tailEnd/>
                </a:ln>
              </p:spPr>
              <p:txBody>
                <a:bodyPr/>
                <a:lstStyle/>
                <a:p>
                  <a:endParaRPr lang="en-US"/>
                </a:p>
              </p:txBody>
            </p:sp>
            <p:sp>
              <p:nvSpPr>
                <p:cNvPr id="31843" name="Line 49"/>
                <p:cNvSpPr>
                  <a:spLocks noChangeAspect="1" noChangeShapeType="1"/>
                </p:cNvSpPr>
                <p:nvPr/>
              </p:nvSpPr>
              <p:spPr bwMode="auto">
                <a:xfrm flipH="1" flipV="1">
                  <a:off x="4384" y="6792"/>
                  <a:ext cx="101" cy="182"/>
                </a:xfrm>
                <a:prstGeom prst="line">
                  <a:avLst/>
                </a:prstGeom>
                <a:noFill/>
                <a:ln w="9525">
                  <a:solidFill>
                    <a:srgbClr val="000000"/>
                  </a:solidFill>
                  <a:round/>
                  <a:headEnd/>
                  <a:tailEnd/>
                </a:ln>
              </p:spPr>
              <p:txBody>
                <a:bodyPr/>
                <a:lstStyle/>
                <a:p>
                  <a:endParaRPr lang="en-US"/>
                </a:p>
              </p:txBody>
            </p:sp>
            <p:sp>
              <p:nvSpPr>
                <p:cNvPr id="31844" name="Line 50"/>
                <p:cNvSpPr>
                  <a:spLocks noChangeAspect="1" noChangeShapeType="1"/>
                </p:cNvSpPr>
                <p:nvPr/>
              </p:nvSpPr>
              <p:spPr bwMode="auto">
                <a:xfrm flipV="1">
                  <a:off x="4290" y="6790"/>
                  <a:ext cx="101" cy="182"/>
                </a:xfrm>
                <a:prstGeom prst="line">
                  <a:avLst/>
                </a:prstGeom>
                <a:noFill/>
                <a:ln w="9525">
                  <a:solidFill>
                    <a:srgbClr val="000000"/>
                  </a:solidFill>
                  <a:round/>
                  <a:headEnd/>
                  <a:tailEnd/>
                </a:ln>
              </p:spPr>
              <p:txBody>
                <a:bodyPr/>
                <a:lstStyle/>
                <a:p>
                  <a:endParaRPr lang="en-US"/>
                </a:p>
              </p:txBody>
            </p:sp>
            <p:sp>
              <p:nvSpPr>
                <p:cNvPr id="31845" name="Line 51"/>
                <p:cNvSpPr>
                  <a:spLocks noChangeAspect="1" noChangeShapeType="1"/>
                </p:cNvSpPr>
                <p:nvPr/>
              </p:nvSpPr>
              <p:spPr bwMode="auto">
                <a:xfrm flipH="1" flipV="1">
                  <a:off x="4290" y="6792"/>
                  <a:ext cx="188" cy="0"/>
                </a:xfrm>
                <a:prstGeom prst="line">
                  <a:avLst/>
                </a:prstGeom>
                <a:noFill/>
                <a:ln w="9525">
                  <a:solidFill>
                    <a:srgbClr val="000000"/>
                  </a:solidFill>
                  <a:round/>
                  <a:headEnd/>
                  <a:tailEnd/>
                </a:ln>
              </p:spPr>
              <p:txBody>
                <a:bodyPr/>
                <a:lstStyle/>
                <a:p>
                  <a:endParaRPr lang="en-US"/>
                </a:p>
              </p:txBody>
            </p:sp>
          </p:grpSp>
          <p:sp>
            <p:nvSpPr>
              <p:cNvPr id="31791" name="Line 52"/>
              <p:cNvSpPr>
                <a:spLocks noChangeAspect="1" noChangeShapeType="1"/>
              </p:cNvSpPr>
              <p:nvPr/>
            </p:nvSpPr>
            <p:spPr bwMode="auto">
              <a:xfrm>
                <a:off x="3615" y="7160"/>
                <a:ext cx="0" cy="645"/>
              </a:xfrm>
              <a:prstGeom prst="line">
                <a:avLst/>
              </a:prstGeom>
              <a:noFill/>
              <a:ln w="9525">
                <a:solidFill>
                  <a:srgbClr val="000000"/>
                </a:solidFill>
                <a:round/>
                <a:headEnd/>
                <a:tailEnd/>
              </a:ln>
            </p:spPr>
            <p:txBody>
              <a:bodyPr/>
              <a:lstStyle/>
              <a:p>
                <a:endParaRPr lang="en-US"/>
              </a:p>
            </p:txBody>
          </p:sp>
          <p:sp>
            <p:nvSpPr>
              <p:cNvPr id="31792" name="Line 53"/>
              <p:cNvSpPr>
                <a:spLocks noChangeAspect="1" noChangeShapeType="1"/>
              </p:cNvSpPr>
              <p:nvPr/>
            </p:nvSpPr>
            <p:spPr bwMode="auto">
              <a:xfrm>
                <a:off x="3624" y="8141"/>
                <a:ext cx="0" cy="424"/>
              </a:xfrm>
              <a:prstGeom prst="line">
                <a:avLst/>
              </a:prstGeom>
              <a:noFill/>
              <a:ln w="9525">
                <a:solidFill>
                  <a:srgbClr val="000000"/>
                </a:solidFill>
                <a:round/>
                <a:headEnd/>
                <a:tailEnd/>
              </a:ln>
            </p:spPr>
            <p:txBody>
              <a:bodyPr/>
              <a:lstStyle/>
              <a:p>
                <a:endParaRPr lang="en-US"/>
              </a:p>
            </p:txBody>
          </p:sp>
          <p:sp>
            <p:nvSpPr>
              <p:cNvPr id="31793" name="Line 54"/>
              <p:cNvSpPr>
                <a:spLocks noChangeAspect="1" noChangeShapeType="1"/>
              </p:cNvSpPr>
              <p:nvPr/>
            </p:nvSpPr>
            <p:spPr bwMode="auto">
              <a:xfrm>
                <a:off x="3615" y="6427"/>
                <a:ext cx="0" cy="371"/>
              </a:xfrm>
              <a:prstGeom prst="line">
                <a:avLst/>
              </a:prstGeom>
              <a:noFill/>
              <a:ln w="9525">
                <a:solidFill>
                  <a:srgbClr val="000000"/>
                </a:solidFill>
                <a:round/>
                <a:headEnd/>
                <a:tailEnd/>
              </a:ln>
            </p:spPr>
            <p:txBody>
              <a:bodyPr/>
              <a:lstStyle/>
              <a:p>
                <a:endParaRPr lang="en-US"/>
              </a:p>
            </p:txBody>
          </p:sp>
          <p:sp>
            <p:nvSpPr>
              <p:cNvPr id="31794" name="Oval 55"/>
              <p:cNvSpPr>
                <a:spLocks noChangeAspect="1" noChangeArrowheads="1"/>
              </p:cNvSpPr>
              <p:nvPr/>
            </p:nvSpPr>
            <p:spPr bwMode="auto">
              <a:xfrm>
                <a:off x="3581" y="7478"/>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31795" name="Oval 56"/>
              <p:cNvSpPr>
                <a:spLocks noChangeAspect="1" noChangeArrowheads="1"/>
              </p:cNvSpPr>
              <p:nvPr/>
            </p:nvSpPr>
            <p:spPr bwMode="auto">
              <a:xfrm>
                <a:off x="4040" y="7487"/>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7" name="Group 57"/>
              <p:cNvGrpSpPr>
                <a:grpSpLocks noChangeAspect="1"/>
              </p:cNvGrpSpPr>
              <p:nvPr/>
            </p:nvGrpSpPr>
            <p:grpSpPr bwMode="auto">
              <a:xfrm rot="16200000" flipH="1">
                <a:off x="6004" y="6842"/>
                <a:ext cx="338" cy="283"/>
                <a:chOff x="3107" y="4983"/>
                <a:chExt cx="536" cy="448"/>
              </a:xfrm>
            </p:grpSpPr>
            <p:sp>
              <p:nvSpPr>
                <p:cNvPr id="31837" name="Line 58"/>
                <p:cNvSpPr>
                  <a:spLocks noChangeAspect="1" noChangeShapeType="1"/>
                </p:cNvSpPr>
                <p:nvPr/>
              </p:nvSpPr>
              <p:spPr bwMode="auto">
                <a:xfrm flipH="1">
                  <a:off x="3141" y="5157"/>
                  <a:ext cx="469" cy="0"/>
                </a:xfrm>
                <a:prstGeom prst="line">
                  <a:avLst/>
                </a:prstGeom>
                <a:noFill/>
                <a:ln w="9525">
                  <a:solidFill>
                    <a:srgbClr val="000000"/>
                  </a:solidFill>
                  <a:round/>
                  <a:headEnd/>
                  <a:tailEnd/>
                </a:ln>
              </p:spPr>
              <p:txBody>
                <a:bodyPr/>
                <a:lstStyle/>
                <a:p>
                  <a:endParaRPr lang="en-US"/>
                </a:p>
              </p:txBody>
            </p:sp>
            <p:sp>
              <p:nvSpPr>
                <p:cNvPr id="31838" name="Line 59"/>
                <p:cNvSpPr>
                  <a:spLocks noChangeAspect="1" noChangeShapeType="1"/>
                </p:cNvSpPr>
                <p:nvPr/>
              </p:nvSpPr>
              <p:spPr bwMode="auto">
                <a:xfrm flipH="1">
                  <a:off x="3494" y="4983"/>
                  <a:ext cx="149" cy="168"/>
                </a:xfrm>
                <a:prstGeom prst="line">
                  <a:avLst/>
                </a:prstGeom>
                <a:noFill/>
                <a:ln w="9525">
                  <a:solidFill>
                    <a:srgbClr val="000000"/>
                  </a:solidFill>
                  <a:round/>
                  <a:headEnd/>
                  <a:tailEnd/>
                </a:ln>
              </p:spPr>
              <p:txBody>
                <a:bodyPr/>
                <a:lstStyle/>
                <a:p>
                  <a:endParaRPr lang="en-US"/>
                </a:p>
              </p:txBody>
            </p:sp>
            <p:sp>
              <p:nvSpPr>
                <p:cNvPr id="31839" name="Line 60"/>
                <p:cNvSpPr>
                  <a:spLocks noChangeAspect="1" noChangeShapeType="1"/>
                </p:cNvSpPr>
                <p:nvPr/>
              </p:nvSpPr>
              <p:spPr bwMode="auto">
                <a:xfrm>
                  <a:off x="3107" y="4983"/>
                  <a:ext cx="149" cy="168"/>
                </a:xfrm>
                <a:prstGeom prst="line">
                  <a:avLst/>
                </a:prstGeom>
                <a:noFill/>
                <a:ln w="9525">
                  <a:solidFill>
                    <a:srgbClr val="000000"/>
                  </a:solidFill>
                  <a:round/>
                  <a:headEnd/>
                  <a:tailEnd/>
                </a:ln>
              </p:spPr>
              <p:txBody>
                <a:bodyPr/>
                <a:lstStyle/>
                <a:p>
                  <a:endParaRPr lang="en-US"/>
                </a:p>
              </p:txBody>
            </p:sp>
            <p:sp>
              <p:nvSpPr>
                <p:cNvPr id="31840" name="Line 61"/>
                <p:cNvSpPr>
                  <a:spLocks noChangeAspect="1" noChangeShapeType="1"/>
                </p:cNvSpPr>
                <p:nvPr/>
              </p:nvSpPr>
              <p:spPr bwMode="auto">
                <a:xfrm flipH="1">
                  <a:off x="3141" y="5211"/>
                  <a:ext cx="469" cy="0"/>
                </a:xfrm>
                <a:prstGeom prst="line">
                  <a:avLst/>
                </a:prstGeom>
                <a:noFill/>
                <a:ln w="9525">
                  <a:solidFill>
                    <a:srgbClr val="000000"/>
                  </a:solidFill>
                  <a:round/>
                  <a:headEnd/>
                  <a:tailEnd/>
                </a:ln>
              </p:spPr>
              <p:txBody>
                <a:bodyPr/>
                <a:lstStyle/>
                <a:p>
                  <a:endParaRPr lang="en-US"/>
                </a:p>
              </p:txBody>
            </p:sp>
            <p:sp>
              <p:nvSpPr>
                <p:cNvPr id="31841" name="Line 62"/>
                <p:cNvSpPr>
                  <a:spLocks noChangeAspect="1" noChangeShapeType="1"/>
                </p:cNvSpPr>
                <p:nvPr/>
              </p:nvSpPr>
              <p:spPr bwMode="auto">
                <a:xfrm>
                  <a:off x="3362" y="5220"/>
                  <a:ext cx="0" cy="211"/>
                </a:xfrm>
                <a:prstGeom prst="line">
                  <a:avLst/>
                </a:prstGeom>
                <a:noFill/>
                <a:ln w="9525">
                  <a:solidFill>
                    <a:srgbClr val="000000"/>
                  </a:solidFill>
                  <a:round/>
                  <a:headEnd/>
                  <a:tailEnd/>
                </a:ln>
              </p:spPr>
              <p:txBody>
                <a:bodyPr/>
                <a:lstStyle/>
                <a:p>
                  <a:endParaRPr lang="en-US"/>
                </a:p>
              </p:txBody>
            </p:sp>
          </p:grpSp>
          <p:sp>
            <p:nvSpPr>
              <p:cNvPr id="31797" name="Line 63"/>
              <p:cNvSpPr>
                <a:spLocks noChangeAspect="1" noChangeShapeType="1"/>
              </p:cNvSpPr>
              <p:nvPr/>
            </p:nvSpPr>
            <p:spPr bwMode="auto">
              <a:xfrm rot="-5400000">
                <a:off x="5985" y="7982"/>
                <a:ext cx="296" cy="0"/>
              </a:xfrm>
              <a:prstGeom prst="line">
                <a:avLst/>
              </a:prstGeom>
              <a:noFill/>
              <a:ln w="9525">
                <a:solidFill>
                  <a:srgbClr val="000000"/>
                </a:solidFill>
                <a:round/>
                <a:headEnd/>
                <a:tailEnd/>
              </a:ln>
            </p:spPr>
            <p:txBody>
              <a:bodyPr/>
              <a:lstStyle/>
              <a:p>
                <a:endParaRPr lang="en-US"/>
              </a:p>
            </p:txBody>
          </p:sp>
          <p:sp>
            <p:nvSpPr>
              <p:cNvPr id="31798" name="Line 64"/>
              <p:cNvSpPr>
                <a:spLocks noChangeAspect="1" noChangeShapeType="1"/>
              </p:cNvSpPr>
              <p:nvPr/>
            </p:nvSpPr>
            <p:spPr bwMode="auto">
              <a:xfrm rot="-5400000">
                <a:off x="6028" y="8051"/>
                <a:ext cx="93" cy="106"/>
              </a:xfrm>
              <a:prstGeom prst="line">
                <a:avLst/>
              </a:prstGeom>
              <a:noFill/>
              <a:ln w="9525">
                <a:solidFill>
                  <a:srgbClr val="000000"/>
                </a:solidFill>
                <a:round/>
                <a:headEnd/>
                <a:tailEnd/>
              </a:ln>
            </p:spPr>
            <p:txBody>
              <a:bodyPr/>
              <a:lstStyle/>
              <a:p>
                <a:endParaRPr lang="en-US"/>
              </a:p>
            </p:txBody>
          </p:sp>
          <p:sp>
            <p:nvSpPr>
              <p:cNvPr id="31799" name="Line 65"/>
              <p:cNvSpPr>
                <a:spLocks noChangeAspect="1" noChangeShapeType="1"/>
              </p:cNvSpPr>
              <p:nvPr/>
            </p:nvSpPr>
            <p:spPr bwMode="auto">
              <a:xfrm rot="16200000" flipH="1">
                <a:off x="6028" y="7806"/>
                <a:ext cx="94" cy="106"/>
              </a:xfrm>
              <a:prstGeom prst="line">
                <a:avLst/>
              </a:prstGeom>
              <a:noFill/>
              <a:ln w="9525">
                <a:solidFill>
                  <a:srgbClr val="000000"/>
                </a:solidFill>
                <a:round/>
                <a:headEnd/>
                <a:tailEnd/>
              </a:ln>
            </p:spPr>
            <p:txBody>
              <a:bodyPr/>
              <a:lstStyle/>
              <a:p>
                <a:endParaRPr lang="en-US"/>
              </a:p>
            </p:txBody>
          </p:sp>
          <p:sp>
            <p:nvSpPr>
              <p:cNvPr id="31800" name="Line 66"/>
              <p:cNvSpPr>
                <a:spLocks noChangeAspect="1" noChangeShapeType="1"/>
              </p:cNvSpPr>
              <p:nvPr/>
            </p:nvSpPr>
            <p:spPr bwMode="auto">
              <a:xfrm rot="-5400000">
                <a:off x="6019" y="7982"/>
                <a:ext cx="296" cy="0"/>
              </a:xfrm>
              <a:prstGeom prst="line">
                <a:avLst/>
              </a:prstGeom>
              <a:noFill/>
              <a:ln w="9525">
                <a:solidFill>
                  <a:srgbClr val="000000"/>
                </a:solidFill>
                <a:round/>
                <a:headEnd/>
                <a:tailEnd/>
              </a:ln>
            </p:spPr>
            <p:txBody>
              <a:bodyPr/>
              <a:lstStyle/>
              <a:p>
                <a:endParaRPr lang="en-US"/>
              </a:p>
            </p:txBody>
          </p:sp>
          <p:sp>
            <p:nvSpPr>
              <p:cNvPr id="31801" name="Line 67"/>
              <p:cNvSpPr>
                <a:spLocks noChangeAspect="1" noChangeShapeType="1"/>
              </p:cNvSpPr>
              <p:nvPr/>
            </p:nvSpPr>
            <p:spPr bwMode="auto">
              <a:xfrm rot="16200000" flipH="1">
                <a:off x="6240" y="7906"/>
                <a:ext cx="0" cy="133"/>
              </a:xfrm>
              <a:prstGeom prst="line">
                <a:avLst/>
              </a:prstGeom>
              <a:noFill/>
              <a:ln w="9525">
                <a:solidFill>
                  <a:srgbClr val="000000"/>
                </a:solidFill>
                <a:round/>
                <a:headEnd/>
                <a:tailEnd/>
              </a:ln>
            </p:spPr>
            <p:txBody>
              <a:bodyPr/>
              <a:lstStyle/>
              <a:p>
                <a:endParaRPr lang="en-US"/>
              </a:p>
            </p:txBody>
          </p:sp>
          <p:sp>
            <p:nvSpPr>
              <p:cNvPr id="31802" name="Line 68"/>
              <p:cNvSpPr>
                <a:spLocks noChangeAspect="1" noChangeShapeType="1"/>
              </p:cNvSpPr>
              <p:nvPr/>
            </p:nvSpPr>
            <p:spPr bwMode="auto">
              <a:xfrm flipH="1">
                <a:off x="5572" y="8166"/>
                <a:ext cx="0" cy="405"/>
              </a:xfrm>
              <a:prstGeom prst="line">
                <a:avLst/>
              </a:prstGeom>
              <a:noFill/>
              <a:ln w="9525">
                <a:solidFill>
                  <a:srgbClr val="000000"/>
                </a:solidFill>
                <a:round/>
                <a:headEnd/>
                <a:tailEnd/>
              </a:ln>
            </p:spPr>
            <p:txBody>
              <a:bodyPr/>
              <a:lstStyle/>
              <a:p>
                <a:endParaRPr lang="en-US"/>
              </a:p>
            </p:txBody>
          </p:sp>
          <p:sp>
            <p:nvSpPr>
              <p:cNvPr id="31803" name="Line 69"/>
              <p:cNvSpPr>
                <a:spLocks noChangeAspect="1" noChangeShapeType="1"/>
              </p:cNvSpPr>
              <p:nvPr/>
            </p:nvSpPr>
            <p:spPr bwMode="auto">
              <a:xfrm flipH="1">
                <a:off x="5572" y="7096"/>
                <a:ext cx="0" cy="911"/>
              </a:xfrm>
              <a:prstGeom prst="line">
                <a:avLst/>
              </a:prstGeom>
              <a:noFill/>
              <a:ln w="9525">
                <a:solidFill>
                  <a:srgbClr val="000000"/>
                </a:solidFill>
                <a:round/>
                <a:headEnd/>
                <a:tailEnd/>
              </a:ln>
            </p:spPr>
            <p:txBody>
              <a:bodyPr/>
              <a:lstStyle/>
              <a:p>
                <a:endParaRPr lang="en-US"/>
              </a:p>
            </p:txBody>
          </p:sp>
          <p:grpSp>
            <p:nvGrpSpPr>
              <p:cNvPr id="8" name="Group 70"/>
              <p:cNvGrpSpPr>
                <a:grpSpLocks noChangeAspect="1"/>
              </p:cNvGrpSpPr>
              <p:nvPr/>
            </p:nvGrpSpPr>
            <p:grpSpPr bwMode="auto">
              <a:xfrm flipV="1">
                <a:off x="5494" y="8016"/>
                <a:ext cx="160" cy="150"/>
                <a:chOff x="4438" y="4858"/>
                <a:chExt cx="406" cy="378"/>
              </a:xfrm>
            </p:grpSpPr>
            <p:sp>
              <p:nvSpPr>
                <p:cNvPr id="31833" name="Line 71"/>
                <p:cNvSpPr>
                  <a:spLocks noChangeAspect="1" noChangeShapeType="1"/>
                </p:cNvSpPr>
                <p:nvPr/>
              </p:nvSpPr>
              <p:spPr bwMode="auto">
                <a:xfrm>
                  <a:off x="4452" y="4858"/>
                  <a:ext cx="378" cy="0"/>
                </a:xfrm>
                <a:prstGeom prst="line">
                  <a:avLst/>
                </a:prstGeom>
                <a:noFill/>
                <a:ln w="9525">
                  <a:solidFill>
                    <a:srgbClr val="000000"/>
                  </a:solidFill>
                  <a:round/>
                  <a:headEnd/>
                  <a:tailEnd/>
                </a:ln>
              </p:spPr>
              <p:txBody>
                <a:bodyPr/>
                <a:lstStyle/>
                <a:p>
                  <a:endParaRPr lang="en-US"/>
                </a:p>
              </p:txBody>
            </p:sp>
            <p:sp>
              <p:nvSpPr>
                <p:cNvPr id="31834" name="Line 72"/>
                <p:cNvSpPr>
                  <a:spLocks noChangeAspect="1" noChangeShapeType="1"/>
                </p:cNvSpPr>
                <p:nvPr/>
              </p:nvSpPr>
              <p:spPr bwMode="auto">
                <a:xfrm>
                  <a:off x="4438" y="4858"/>
                  <a:ext cx="210" cy="378"/>
                </a:xfrm>
                <a:prstGeom prst="line">
                  <a:avLst/>
                </a:prstGeom>
                <a:noFill/>
                <a:ln w="9525">
                  <a:solidFill>
                    <a:srgbClr val="000000"/>
                  </a:solidFill>
                  <a:round/>
                  <a:headEnd/>
                  <a:tailEnd/>
                </a:ln>
              </p:spPr>
              <p:txBody>
                <a:bodyPr/>
                <a:lstStyle/>
                <a:p>
                  <a:endParaRPr lang="en-US"/>
                </a:p>
              </p:txBody>
            </p:sp>
            <p:sp>
              <p:nvSpPr>
                <p:cNvPr id="31835" name="Line 73"/>
                <p:cNvSpPr>
                  <a:spLocks noChangeAspect="1" noChangeShapeType="1"/>
                </p:cNvSpPr>
                <p:nvPr/>
              </p:nvSpPr>
              <p:spPr bwMode="auto">
                <a:xfrm flipH="1">
                  <a:off x="4634" y="4858"/>
                  <a:ext cx="210" cy="378"/>
                </a:xfrm>
                <a:prstGeom prst="line">
                  <a:avLst/>
                </a:prstGeom>
                <a:noFill/>
                <a:ln w="9525">
                  <a:solidFill>
                    <a:srgbClr val="000000"/>
                  </a:solidFill>
                  <a:round/>
                  <a:headEnd/>
                  <a:tailEnd/>
                </a:ln>
              </p:spPr>
              <p:txBody>
                <a:bodyPr/>
                <a:lstStyle/>
                <a:p>
                  <a:endParaRPr lang="en-US"/>
                </a:p>
              </p:txBody>
            </p:sp>
            <p:sp>
              <p:nvSpPr>
                <p:cNvPr id="31836" name="Line 74"/>
                <p:cNvSpPr>
                  <a:spLocks noChangeAspect="1" noChangeShapeType="1"/>
                </p:cNvSpPr>
                <p:nvPr/>
              </p:nvSpPr>
              <p:spPr bwMode="auto">
                <a:xfrm>
                  <a:off x="4452" y="5236"/>
                  <a:ext cx="392" cy="0"/>
                </a:xfrm>
                <a:prstGeom prst="line">
                  <a:avLst/>
                </a:prstGeom>
                <a:noFill/>
                <a:ln w="9525">
                  <a:solidFill>
                    <a:srgbClr val="000000"/>
                  </a:solidFill>
                  <a:round/>
                  <a:headEnd/>
                  <a:tailEnd/>
                </a:ln>
              </p:spPr>
              <p:txBody>
                <a:bodyPr/>
                <a:lstStyle/>
                <a:p>
                  <a:endParaRPr lang="en-US"/>
                </a:p>
              </p:txBody>
            </p:sp>
          </p:grpSp>
          <p:sp>
            <p:nvSpPr>
              <p:cNvPr id="31805" name="Line 75"/>
              <p:cNvSpPr>
                <a:spLocks noChangeAspect="1" noChangeShapeType="1"/>
              </p:cNvSpPr>
              <p:nvPr/>
            </p:nvSpPr>
            <p:spPr bwMode="auto">
              <a:xfrm flipH="1">
                <a:off x="5582" y="6435"/>
                <a:ext cx="0" cy="533"/>
              </a:xfrm>
              <a:prstGeom prst="line">
                <a:avLst/>
              </a:prstGeom>
              <a:noFill/>
              <a:ln w="9525">
                <a:solidFill>
                  <a:srgbClr val="000000"/>
                </a:solidFill>
                <a:round/>
                <a:headEnd/>
                <a:tailEnd/>
              </a:ln>
            </p:spPr>
            <p:txBody>
              <a:bodyPr/>
              <a:lstStyle/>
              <a:p>
                <a:endParaRPr lang="en-US"/>
              </a:p>
            </p:txBody>
          </p:sp>
          <p:sp>
            <p:nvSpPr>
              <p:cNvPr id="31806" name="Line 76"/>
              <p:cNvSpPr>
                <a:spLocks noChangeAspect="1" noChangeShapeType="1"/>
              </p:cNvSpPr>
              <p:nvPr/>
            </p:nvSpPr>
            <p:spPr bwMode="auto">
              <a:xfrm flipH="1">
                <a:off x="6022" y="7168"/>
                <a:ext cx="0" cy="645"/>
              </a:xfrm>
              <a:prstGeom prst="line">
                <a:avLst/>
              </a:prstGeom>
              <a:noFill/>
              <a:ln w="9525">
                <a:solidFill>
                  <a:srgbClr val="000000"/>
                </a:solidFill>
                <a:round/>
                <a:headEnd/>
                <a:tailEnd/>
              </a:ln>
            </p:spPr>
            <p:txBody>
              <a:bodyPr/>
              <a:lstStyle/>
              <a:p>
                <a:endParaRPr lang="en-US"/>
              </a:p>
            </p:txBody>
          </p:sp>
          <p:sp>
            <p:nvSpPr>
              <p:cNvPr id="31807" name="Line 77"/>
              <p:cNvSpPr>
                <a:spLocks noChangeAspect="1" noChangeShapeType="1"/>
              </p:cNvSpPr>
              <p:nvPr/>
            </p:nvSpPr>
            <p:spPr bwMode="auto">
              <a:xfrm flipH="1">
                <a:off x="6013" y="8149"/>
                <a:ext cx="0" cy="424"/>
              </a:xfrm>
              <a:prstGeom prst="line">
                <a:avLst/>
              </a:prstGeom>
              <a:noFill/>
              <a:ln w="9525">
                <a:solidFill>
                  <a:srgbClr val="000000"/>
                </a:solidFill>
                <a:round/>
                <a:headEnd/>
                <a:tailEnd/>
              </a:ln>
            </p:spPr>
            <p:txBody>
              <a:bodyPr/>
              <a:lstStyle/>
              <a:p>
                <a:endParaRPr lang="en-US"/>
              </a:p>
            </p:txBody>
          </p:sp>
          <p:sp>
            <p:nvSpPr>
              <p:cNvPr id="31808" name="Line 78"/>
              <p:cNvSpPr>
                <a:spLocks noChangeAspect="1" noChangeShapeType="1"/>
              </p:cNvSpPr>
              <p:nvPr/>
            </p:nvSpPr>
            <p:spPr bwMode="auto">
              <a:xfrm flipH="1">
                <a:off x="6022" y="6435"/>
                <a:ext cx="0" cy="371"/>
              </a:xfrm>
              <a:prstGeom prst="line">
                <a:avLst/>
              </a:prstGeom>
              <a:noFill/>
              <a:ln w="9525">
                <a:solidFill>
                  <a:srgbClr val="000000"/>
                </a:solidFill>
                <a:round/>
                <a:headEnd/>
                <a:tailEnd/>
              </a:ln>
            </p:spPr>
            <p:txBody>
              <a:bodyPr/>
              <a:lstStyle/>
              <a:p>
                <a:endParaRPr lang="en-US"/>
              </a:p>
            </p:txBody>
          </p:sp>
          <p:sp>
            <p:nvSpPr>
              <p:cNvPr id="31809" name="Oval 79"/>
              <p:cNvSpPr>
                <a:spLocks noChangeAspect="1" noChangeArrowheads="1"/>
              </p:cNvSpPr>
              <p:nvPr/>
            </p:nvSpPr>
            <p:spPr bwMode="auto">
              <a:xfrm flipH="1">
                <a:off x="6004" y="7486"/>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sp>
            <p:nvSpPr>
              <p:cNvPr id="31810" name="Oval 80"/>
              <p:cNvSpPr>
                <a:spLocks noChangeAspect="1" noChangeArrowheads="1"/>
              </p:cNvSpPr>
              <p:nvPr/>
            </p:nvSpPr>
            <p:spPr bwMode="auto">
              <a:xfrm flipH="1">
                <a:off x="5545" y="7495"/>
                <a:ext cx="53" cy="53"/>
              </a:xfrm>
              <a:prstGeom prst="ellipse">
                <a:avLst/>
              </a:prstGeom>
              <a:solidFill>
                <a:srgbClr val="000000"/>
              </a:solidFill>
              <a:ln w="9525">
                <a:solidFill>
                  <a:srgbClr val="000000"/>
                </a:solidFill>
                <a:round/>
                <a:headEnd/>
                <a:tailEnd/>
              </a:ln>
            </p:spPr>
            <p:txBody>
              <a:bodyPr/>
              <a:lstStyle/>
              <a:p>
                <a:pPr defTabSz="457200"/>
                <a:endParaRPr lang="en-US">
                  <a:ea typeface="ＭＳ Ｐゴシック" pitchFamily="-107" charset="-128"/>
                </a:endParaRPr>
              </a:p>
            </p:txBody>
          </p:sp>
          <p:grpSp>
            <p:nvGrpSpPr>
              <p:cNvPr id="9" name="Group 81"/>
              <p:cNvGrpSpPr>
                <a:grpSpLocks noChangeAspect="1"/>
              </p:cNvGrpSpPr>
              <p:nvPr/>
            </p:nvGrpSpPr>
            <p:grpSpPr bwMode="auto">
              <a:xfrm>
                <a:off x="5502" y="6943"/>
                <a:ext cx="162" cy="153"/>
                <a:chOff x="4290" y="6790"/>
                <a:chExt cx="195" cy="184"/>
              </a:xfrm>
            </p:grpSpPr>
            <p:sp>
              <p:nvSpPr>
                <p:cNvPr id="31829" name="Line 82"/>
                <p:cNvSpPr>
                  <a:spLocks noChangeAspect="1" noChangeShapeType="1"/>
                </p:cNvSpPr>
                <p:nvPr/>
              </p:nvSpPr>
              <p:spPr bwMode="auto">
                <a:xfrm flipH="1" flipV="1">
                  <a:off x="4297" y="6974"/>
                  <a:ext cx="181" cy="0"/>
                </a:xfrm>
                <a:prstGeom prst="line">
                  <a:avLst/>
                </a:prstGeom>
                <a:noFill/>
                <a:ln w="9525">
                  <a:solidFill>
                    <a:srgbClr val="000000"/>
                  </a:solidFill>
                  <a:round/>
                  <a:headEnd/>
                  <a:tailEnd/>
                </a:ln>
              </p:spPr>
              <p:txBody>
                <a:bodyPr/>
                <a:lstStyle/>
                <a:p>
                  <a:endParaRPr lang="en-US"/>
                </a:p>
              </p:txBody>
            </p:sp>
            <p:sp>
              <p:nvSpPr>
                <p:cNvPr id="31830" name="Line 83"/>
                <p:cNvSpPr>
                  <a:spLocks noChangeAspect="1" noChangeShapeType="1"/>
                </p:cNvSpPr>
                <p:nvPr/>
              </p:nvSpPr>
              <p:spPr bwMode="auto">
                <a:xfrm flipH="1" flipV="1">
                  <a:off x="4384" y="6792"/>
                  <a:ext cx="101" cy="182"/>
                </a:xfrm>
                <a:prstGeom prst="line">
                  <a:avLst/>
                </a:prstGeom>
                <a:noFill/>
                <a:ln w="9525">
                  <a:solidFill>
                    <a:srgbClr val="000000"/>
                  </a:solidFill>
                  <a:round/>
                  <a:headEnd/>
                  <a:tailEnd/>
                </a:ln>
              </p:spPr>
              <p:txBody>
                <a:bodyPr/>
                <a:lstStyle/>
                <a:p>
                  <a:endParaRPr lang="en-US"/>
                </a:p>
              </p:txBody>
            </p:sp>
            <p:sp>
              <p:nvSpPr>
                <p:cNvPr id="31831" name="Line 84"/>
                <p:cNvSpPr>
                  <a:spLocks noChangeAspect="1" noChangeShapeType="1"/>
                </p:cNvSpPr>
                <p:nvPr/>
              </p:nvSpPr>
              <p:spPr bwMode="auto">
                <a:xfrm flipV="1">
                  <a:off x="4290" y="6790"/>
                  <a:ext cx="101" cy="182"/>
                </a:xfrm>
                <a:prstGeom prst="line">
                  <a:avLst/>
                </a:prstGeom>
                <a:noFill/>
                <a:ln w="9525">
                  <a:solidFill>
                    <a:srgbClr val="000000"/>
                  </a:solidFill>
                  <a:round/>
                  <a:headEnd/>
                  <a:tailEnd/>
                </a:ln>
              </p:spPr>
              <p:txBody>
                <a:bodyPr/>
                <a:lstStyle/>
                <a:p>
                  <a:endParaRPr lang="en-US"/>
                </a:p>
              </p:txBody>
            </p:sp>
            <p:sp>
              <p:nvSpPr>
                <p:cNvPr id="31832" name="Line 85"/>
                <p:cNvSpPr>
                  <a:spLocks noChangeAspect="1" noChangeShapeType="1"/>
                </p:cNvSpPr>
                <p:nvPr/>
              </p:nvSpPr>
              <p:spPr bwMode="auto">
                <a:xfrm flipH="1" flipV="1">
                  <a:off x="4290" y="6792"/>
                  <a:ext cx="188" cy="0"/>
                </a:xfrm>
                <a:prstGeom prst="line">
                  <a:avLst/>
                </a:prstGeom>
                <a:noFill/>
                <a:ln w="9525">
                  <a:solidFill>
                    <a:srgbClr val="000000"/>
                  </a:solidFill>
                  <a:round/>
                  <a:headEnd/>
                  <a:tailEnd/>
                </a:ln>
              </p:spPr>
              <p:txBody>
                <a:bodyPr/>
                <a:lstStyle/>
                <a:p>
                  <a:endParaRPr lang="en-US"/>
                </a:p>
              </p:txBody>
            </p:sp>
          </p:grpSp>
          <p:grpSp>
            <p:nvGrpSpPr>
              <p:cNvPr id="10" name="Group 86"/>
              <p:cNvGrpSpPr>
                <a:grpSpLocks noChangeAspect="1"/>
              </p:cNvGrpSpPr>
              <p:nvPr/>
            </p:nvGrpSpPr>
            <p:grpSpPr bwMode="auto">
              <a:xfrm rot="-5400000">
                <a:off x="4573" y="7247"/>
                <a:ext cx="500" cy="521"/>
                <a:chOff x="4983" y="7550"/>
                <a:chExt cx="603" cy="629"/>
              </a:xfrm>
            </p:grpSpPr>
            <p:sp>
              <p:nvSpPr>
                <p:cNvPr id="31826" name="Oval 87"/>
                <p:cNvSpPr>
                  <a:spLocks noChangeAspect="1" noChangeArrowheads="1"/>
                </p:cNvSpPr>
                <p:nvPr/>
              </p:nvSpPr>
              <p:spPr bwMode="auto">
                <a:xfrm>
                  <a:off x="4983" y="7583"/>
                  <a:ext cx="603" cy="563"/>
                </a:xfrm>
                <a:prstGeom prst="ellipse">
                  <a:avLst/>
                </a:prstGeom>
                <a:solidFill>
                  <a:srgbClr val="FFFFFF"/>
                </a:solidFill>
                <a:ln w="9525">
                  <a:solidFill>
                    <a:srgbClr val="000000"/>
                  </a:solidFill>
                  <a:round/>
                  <a:headEnd/>
                  <a:tailEnd/>
                </a:ln>
              </p:spPr>
              <p:txBody>
                <a:bodyPr/>
                <a:lstStyle/>
                <a:p>
                  <a:pPr defTabSz="457200"/>
                  <a:endParaRPr lang="en-US">
                    <a:ea typeface="ＭＳ Ｐゴシック" pitchFamily="-107" charset="-128"/>
                  </a:endParaRPr>
                </a:p>
              </p:txBody>
            </p:sp>
            <p:sp>
              <p:nvSpPr>
                <p:cNvPr id="31827" name="Rectangle 88"/>
                <p:cNvSpPr>
                  <a:spLocks noChangeAspect="1" noChangeArrowheads="1"/>
                </p:cNvSpPr>
                <p:nvPr/>
              </p:nvSpPr>
              <p:spPr bwMode="auto">
                <a:xfrm>
                  <a:off x="5217" y="7550"/>
                  <a:ext cx="134" cy="33"/>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sp>
              <p:nvSpPr>
                <p:cNvPr id="31828" name="Rectangle 89"/>
                <p:cNvSpPr>
                  <a:spLocks noChangeAspect="1" noChangeArrowheads="1"/>
                </p:cNvSpPr>
                <p:nvPr/>
              </p:nvSpPr>
              <p:spPr bwMode="auto">
                <a:xfrm>
                  <a:off x="5217" y="8146"/>
                  <a:ext cx="134" cy="33"/>
                </a:xfrm>
                <a:prstGeom prst="rect">
                  <a:avLst/>
                </a:prstGeom>
                <a:solidFill>
                  <a:srgbClr val="FFFFFF"/>
                </a:solidFill>
                <a:ln w="9525">
                  <a:solidFill>
                    <a:srgbClr val="000000"/>
                  </a:solidFill>
                  <a:miter lim="800000"/>
                  <a:headEnd/>
                  <a:tailEnd/>
                </a:ln>
              </p:spPr>
              <p:txBody>
                <a:bodyPr/>
                <a:lstStyle/>
                <a:p>
                  <a:pPr defTabSz="457200"/>
                  <a:endParaRPr lang="en-US">
                    <a:ea typeface="ＭＳ Ｐゴシック" pitchFamily="-107" charset="-128"/>
                  </a:endParaRPr>
                </a:p>
              </p:txBody>
            </p:sp>
          </p:grpSp>
          <p:sp>
            <p:nvSpPr>
              <p:cNvPr id="31813" name="Line 90"/>
              <p:cNvSpPr>
                <a:spLocks noChangeAspect="1" noChangeShapeType="1"/>
              </p:cNvSpPr>
              <p:nvPr/>
            </p:nvSpPr>
            <p:spPr bwMode="auto">
              <a:xfrm flipH="1">
                <a:off x="5095" y="7513"/>
                <a:ext cx="914" cy="0"/>
              </a:xfrm>
              <a:prstGeom prst="line">
                <a:avLst/>
              </a:prstGeom>
              <a:noFill/>
              <a:ln w="9525">
                <a:solidFill>
                  <a:srgbClr val="000000"/>
                </a:solidFill>
                <a:round/>
                <a:headEnd/>
                <a:tailEnd/>
              </a:ln>
            </p:spPr>
            <p:txBody>
              <a:bodyPr/>
              <a:lstStyle/>
              <a:p>
                <a:endParaRPr lang="en-US"/>
              </a:p>
            </p:txBody>
          </p:sp>
          <p:grpSp>
            <p:nvGrpSpPr>
              <p:cNvPr id="11" name="Group 91"/>
              <p:cNvGrpSpPr>
                <a:grpSpLocks noChangeAspect="1"/>
              </p:cNvGrpSpPr>
              <p:nvPr/>
            </p:nvGrpSpPr>
            <p:grpSpPr bwMode="auto">
              <a:xfrm>
                <a:off x="3528" y="7070"/>
                <a:ext cx="56" cy="56"/>
                <a:chOff x="3514" y="7056"/>
                <a:chExt cx="56" cy="56"/>
              </a:xfrm>
            </p:grpSpPr>
            <p:sp>
              <p:nvSpPr>
                <p:cNvPr id="31824" name="Line 92"/>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1825" name="Line 93"/>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12" name="Group 94"/>
              <p:cNvGrpSpPr>
                <a:grpSpLocks noChangeAspect="1"/>
              </p:cNvGrpSpPr>
              <p:nvPr/>
            </p:nvGrpSpPr>
            <p:grpSpPr bwMode="auto">
              <a:xfrm>
                <a:off x="3528" y="8064"/>
                <a:ext cx="56" cy="56"/>
                <a:chOff x="3514" y="7056"/>
                <a:chExt cx="56" cy="56"/>
              </a:xfrm>
            </p:grpSpPr>
            <p:sp>
              <p:nvSpPr>
                <p:cNvPr id="31822" name="Line 95"/>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1823" name="Line 96"/>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13" name="Group 97"/>
              <p:cNvGrpSpPr>
                <a:grpSpLocks noChangeAspect="1"/>
              </p:cNvGrpSpPr>
              <p:nvPr/>
            </p:nvGrpSpPr>
            <p:grpSpPr bwMode="auto">
              <a:xfrm flipH="1">
                <a:off x="6048" y="7084"/>
                <a:ext cx="56" cy="56"/>
                <a:chOff x="3514" y="7056"/>
                <a:chExt cx="56" cy="56"/>
              </a:xfrm>
            </p:grpSpPr>
            <p:sp>
              <p:nvSpPr>
                <p:cNvPr id="31820" name="Line 98"/>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1821" name="Line 99"/>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nvGrpSpPr>
              <p:cNvPr id="14" name="Group 100"/>
              <p:cNvGrpSpPr>
                <a:grpSpLocks noChangeAspect="1"/>
              </p:cNvGrpSpPr>
              <p:nvPr/>
            </p:nvGrpSpPr>
            <p:grpSpPr bwMode="auto">
              <a:xfrm flipH="1">
                <a:off x="6048" y="8078"/>
                <a:ext cx="56" cy="56"/>
                <a:chOff x="3514" y="7056"/>
                <a:chExt cx="56" cy="56"/>
              </a:xfrm>
            </p:grpSpPr>
            <p:sp>
              <p:nvSpPr>
                <p:cNvPr id="31818" name="Line 101"/>
                <p:cNvSpPr>
                  <a:spLocks noChangeAspect="1" noChangeShapeType="1"/>
                </p:cNvSpPr>
                <p:nvPr/>
              </p:nvSpPr>
              <p:spPr bwMode="auto">
                <a:xfrm>
                  <a:off x="3556" y="7056"/>
                  <a:ext cx="14" cy="56"/>
                </a:xfrm>
                <a:prstGeom prst="line">
                  <a:avLst/>
                </a:prstGeom>
                <a:noFill/>
                <a:ln w="9525">
                  <a:solidFill>
                    <a:srgbClr val="000000"/>
                  </a:solidFill>
                  <a:round/>
                  <a:headEnd/>
                  <a:tailEnd/>
                </a:ln>
              </p:spPr>
              <p:txBody>
                <a:bodyPr/>
                <a:lstStyle/>
                <a:p>
                  <a:endParaRPr lang="en-US"/>
                </a:p>
              </p:txBody>
            </p:sp>
            <p:sp>
              <p:nvSpPr>
                <p:cNvPr id="31819" name="Line 102"/>
                <p:cNvSpPr>
                  <a:spLocks noChangeAspect="1" noChangeShapeType="1"/>
                </p:cNvSpPr>
                <p:nvPr/>
              </p:nvSpPr>
              <p:spPr bwMode="auto">
                <a:xfrm>
                  <a:off x="3514" y="7098"/>
                  <a:ext cx="56" cy="14"/>
                </a:xfrm>
                <a:prstGeom prst="line">
                  <a:avLst/>
                </a:prstGeom>
                <a:noFill/>
                <a:ln w="9525">
                  <a:solidFill>
                    <a:srgbClr val="000000"/>
                  </a:solidFill>
                  <a:round/>
                  <a:headEnd/>
                  <a:tailEnd/>
                </a:ln>
              </p:spPr>
              <p:txBody>
                <a:bodyPr/>
                <a:lstStyle/>
                <a:p>
                  <a:endParaRPr lang="en-US"/>
                </a:p>
              </p:txBody>
            </p:sp>
          </p:grpSp>
        </p:grpSp>
        <p:sp>
          <p:nvSpPr>
            <p:cNvPr id="31769" name="Rectangle 103"/>
            <p:cNvSpPr>
              <a:spLocks noChangeAspect="1" noChangeArrowheads="1"/>
            </p:cNvSpPr>
            <p:nvPr/>
          </p:nvSpPr>
          <p:spPr bwMode="auto">
            <a:xfrm>
              <a:off x="4564" y="6778"/>
              <a:ext cx="1232" cy="2954"/>
            </a:xfrm>
            <a:prstGeom prst="rect">
              <a:avLst/>
            </a:prstGeom>
            <a:noFill/>
            <a:ln w="9525">
              <a:solidFill>
                <a:srgbClr val="000000"/>
              </a:solidFill>
              <a:prstDash val="dash"/>
              <a:miter lim="800000"/>
              <a:headEnd/>
              <a:tailEnd/>
            </a:ln>
          </p:spPr>
          <p:txBody>
            <a:bodyPr/>
            <a:lstStyle/>
            <a:p>
              <a:pPr defTabSz="457200"/>
              <a:endParaRPr lang="en-US">
                <a:ea typeface="ＭＳ Ｐゴシック" pitchFamily="-107" charset="-128"/>
              </a:endParaRPr>
            </a:p>
          </p:txBody>
        </p:sp>
        <p:sp>
          <p:nvSpPr>
            <p:cNvPr id="31770" name="Rectangle 104"/>
            <p:cNvSpPr>
              <a:spLocks noChangeAspect="1" noChangeArrowheads="1"/>
            </p:cNvSpPr>
            <p:nvPr/>
          </p:nvSpPr>
          <p:spPr bwMode="auto">
            <a:xfrm>
              <a:off x="6902" y="6820"/>
              <a:ext cx="1232" cy="2954"/>
            </a:xfrm>
            <a:prstGeom prst="rect">
              <a:avLst/>
            </a:prstGeom>
            <a:noFill/>
            <a:ln w="9525">
              <a:solidFill>
                <a:srgbClr val="000000"/>
              </a:solidFill>
              <a:prstDash val="dash"/>
              <a:miter lim="800000"/>
              <a:headEnd/>
              <a:tailEnd/>
            </a:ln>
          </p:spPr>
          <p:txBody>
            <a:bodyPr/>
            <a:lstStyle/>
            <a:p>
              <a:pPr defTabSz="457200"/>
              <a:endParaRPr lang="en-US">
                <a:ea typeface="ＭＳ Ｐゴシック" pitchFamily="-107" charset="-128"/>
              </a:endParaRPr>
            </a:p>
          </p:txBody>
        </p:sp>
      </p:grpSp>
      <p:sp>
        <p:nvSpPr>
          <p:cNvPr id="31747" name="Text Box 105"/>
          <p:cNvSpPr txBox="1">
            <a:spLocks noChangeAspect="1" noChangeArrowheads="1"/>
          </p:cNvSpPr>
          <p:nvPr/>
        </p:nvSpPr>
        <p:spPr bwMode="auto">
          <a:xfrm>
            <a:off x="3122613" y="1641475"/>
            <a:ext cx="1101725"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Grana </a:t>
            </a:r>
            <a:r>
              <a:rPr lang="en-US" sz="1400" dirty="0" smtClean="0">
                <a:ea typeface="ＭＳ Ｐゴシック" pitchFamily="-107" charset="-128"/>
              </a:rPr>
              <a:t>A</a:t>
            </a:r>
            <a:endParaRPr lang="en-US" sz="1400" b="1" dirty="0">
              <a:ea typeface="ＭＳ Ｐゴシック" pitchFamily="-107" charset="-128"/>
            </a:endParaRPr>
          </a:p>
        </p:txBody>
      </p:sp>
      <p:sp>
        <p:nvSpPr>
          <p:cNvPr id="31748" name="Text Box 106"/>
          <p:cNvSpPr txBox="1">
            <a:spLocks noChangeAspect="1" noChangeArrowheads="1"/>
          </p:cNvSpPr>
          <p:nvPr/>
        </p:nvSpPr>
        <p:spPr bwMode="auto">
          <a:xfrm>
            <a:off x="5273675" y="1681163"/>
            <a:ext cx="1101725"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Grana </a:t>
            </a:r>
            <a:r>
              <a:rPr lang="en-US" sz="1400" dirty="0" smtClean="0">
                <a:ea typeface="ＭＳ Ｐゴシック" pitchFamily="-107" charset="-128"/>
              </a:rPr>
              <a:t>B</a:t>
            </a:r>
            <a:endParaRPr lang="en-US" sz="1400" b="1" dirty="0">
              <a:ea typeface="ＭＳ Ｐゴシック" pitchFamily="-107" charset="-128"/>
            </a:endParaRPr>
          </a:p>
        </p:txBody>
      </p:sp>
      <p:sp>
        <p:nvSpPr>
          <p:cNvPr id="31749" name="Text Box 107"/>
          <p:cNvSpPr txBox="1">
            <a:spLocks noChangeArrowheads="1"/>
          </p:cNvSpPr>
          <p:nvPr/>
        </p:nvSpPr>
        <p:spPr bwMode="auto">
          <a:xfrm>
            <a:off x="4183063" y="2814638"/>
            <a:ext cx="1065212" cy="450850"/>
          </a:xfrm>
          <a:prstGeom prst="rect">
            <a:avLst/>
          </a:prstGeom>
          <a:noFill/>
          <a:ln w="9525">
            <a:noFill/>
            <a:miter lim="800000"/>
            <a:headEnd/>
            <a:tailEnd/>
          </a:ln>
        </p:spPr>
        <p:txBody>
          <a:bodyPr/>
          <a:lstStyle/>
          <a:p>
            <a:pPr defTabSz="457200"/>
            <a:r>
              <a:rPr lang="en-US" sz="1400">
                <a:latin typeface="Courier" pitchFamily="49" charset="0"/>
                <a:ea typeface="ＭＳ Ｐゴシック" pitchFamily="-107" charset="-128"/>
              </a:rPr>
              <a:t>+  V</a:t>
            </a:r>
            <a:r>
              <a:rPr lang="en-US" sz="1400" baseline="-25000">
                <a:latin typeface="Courier" pitchFamily="49" charset="0"/>
                <a:ea typeface="ＭＳ Ｐゴシック" pitchFamily="-107" charset="-128"/>
              </a:rPr>
              <a:t>a</a:t>
            </a:r>
            <a:r>
              <a:rPr lang="en-US" sz="1400">
                <a:latin typeface="Courier" pitchFamily="49" charset="0"/>
                <a:ea typeface="ＭＳ Ｐゴシック" pitchFamily="-107" charset="-128"/>
              </a:rPr>
              <a:t>  </a:t>
            </a:r>
            <a:r>
              <a:rPr lang="en-US" sz="1400">
                <a:latin typeface="Courier" pitchFamily="49" charset="0"/>
                <a:ea typeface="ＭＳ Ｐゴシック" pitchFamily="-107" charset="-128"/>
                <a:sym typeface="Symbol" pitchFamily="18" charset="2"/>
              </a:rPr>
              <a:t></a:t>
            </a:r>
            <a:endParaRPr lang="en-US" sz="1400" b="1">
              <a:ea typeface="ＭＳ Ｐゴシック" pitchFamily="-107" charset="-128"/>
              <a:sym typeface="Symbol" pitchFamily="18" charset="2"/>
            </a:endParaRPr>
          </a:p>
        </p:txBody>
      </p:sp>
      <p:sp>
        <p:nvSpPr>
          <p:cNvPr id="31750" name="Text Box 108"/>
          <p:cNvSpPr txBox="1">
            <a:spLocks noChangeArrowheads="1"/>
          </p:cNvSpPr>
          <p:nvPr/>
        </p:nvSpPr>
        <p:spPr bwMode="auto">
          <a:xfrm>
            <a:off x="3281363" y="2643188"/>
            <a:ext cx="636587" cy="371475"/>
          </a:xfrm>
          <a:prstGeom prst="rect">
            <a:avLst/>
          </a:prstGeom>
          <a:noFill/>
          <a:ln w="9525">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1</a:t>
            </a:r>
            <a:endParaRPr lang="en-US" sz="1400" b="1">
              <a:ea typeface="ＭＳ Ｐゴシック" pitchFamily="-107" charset="-128"/>
            </a:endParaRPr>
          </a:p>
        </p:txBody>
      </p:sp>
      <p:sp>
        <p:nvSpPr>
          <p:cNvPr id="31751" name="Text Box 109"/>
          <p:cNvSpPr txBox="1">
            <a:spLocks noChangeArrowheads="1"/>
          </p:cNvSpPr>
          <p:nvPr/>
        </p:nvSpPr>
        <p:spPr bwMode="auto">
          <a:xfrm>
            <a:off x="3281363" y="3692525"/>
            <a:ext cx="636587" cy="371475"/>
          </a:xfrm>
          <a:prstGeom prst="rect">
            <a:avLst/>
          </a:prstGeom>
          <a:noFill/>
          <a:ln w="9525">
            <a:noFill/>
            <a:miter lim="800000"/>
            <a:headEnd/>
            <a:tailEnd/>
          </a:ln>
        </p:spPr>
        <p:txBody>
          <a:bodyPr/>
          <a:lstStyle/>
          <a:p>
            <a:pPr defTabSz="457200"/>
            <a:r>
              <a:rPr lang="sr-Latn-CS" sz="1400" dirty="0" smtClean="0">
                <a:ea typeface="ＭＳ Ｐゴシック" pitchFamily="-107" charset="-128"/>
              </a:rPr>
              <a:t>T2</a:t>
            </a:r>
            <a:endParaRPr lang="en-US" sz="1400" b="1" dirty="0">
              <a:ea typeface="ＭＳ Ｐゴシック" pitchFamily="-107" charset="-128"/>
            </a:endParaRPr>
          </a:p>
        </p:txBody>
      </p:sp>
      <p:sp>
        <p:nvSpPr>
          <p:cNvPr id="31752" name="Text Box 110"/>
          <p:cNvSpPr txBox="1">
            <a:spLocks noChangeArrowheads="1"/>
          </p:cNvSpPr>
          <p:nvPr/>
        </p:nvSpPr>
        <p:spPr bwMode="auto">
          <a:xfrm>
            <a:off x="5629275" y="2657475"/>
            <a:ext cx="638175" cy="371475"/>
          </a:xfrm>
          <a:prstGeom prst="rect">
            <a:avLst/>
          </a:prstGeom>
          <a:noFill/>
          <a:ln w="9525">
            <a:noFill/>
            <a:miter lim="800000"/>
            <a:headEnd/>
            <a:tailEnd/>
          </a:ln>
        </p:spPr>
        <p:txBody>
          <a:bodyPr/>
          <a:lstStyle/>
          <a:p>
            <a:pPr defTabSz="457200"/>
            <a:r>
              <a:rPr lang="sr-Latn-CS" sz="1400">
                <a:ea typeface="ＭＳ Ｐゴシック" pitchFamily="-107" charset="-128"/>
              </a:rPr>
              <a:t>T</a:t>
            </a:r>
            <a:r>
              <a:rPr lang="en-US" sz="1400">
                <a:ea typeface="ＭＳ Ｐゴシック" pitchFamily="-107" charset="-128"/>
              </a:rPr>
              <a:t>3</a:t>
            </a:r>
            <a:endParaRPr lang="en-US" sz="1400" b="1">
              <a:ea typeface="ＭＳ Ｐゴシック" pitchFamily="-107" charset="-128"/>
            </a:endParaRPr>
          </a:p>
        </p:txBody>
      </p:sp>
      <p:sp>
        <p:nvSpPr>
          <p:cNvPr id="31753" name="Text Box 111"/>
          <p:cNvSpPr txBox="1">
            <a:spLocks noChangeArrowheads="1"/>
          </p:cNvSpPr>
          <p:nvPr/>
        </p:nvSpPr>
        <p:spPr bwMode="auto">
          <a:xfrm>
            <a:off x="5629275" y="3730625"/>
            <a:ext cx="636588" cy="373063"/>
          </a:xfrm>
          <a:prstGeom prst="rect">
            <a:avLst/>
          </a:prstGeom>
          <a:noFill/>
          <a:ln w="9525">
            <a:noFill/>
            <a:miter lim="800000"/>
            <a:headEnd/>
            <a:tailEnd/>
          </a:ln>
        </p:spPr>
        <p:txBody>
          <a:bodyPr/>
          <a:lstStyle/>
          <a:p>
            <a:pPr defTabSz="457200"/>
            <a:r>
              <a:rPr lang="sr-Latn-CS" sz="1400" dirty="0" smtClean="0">
                <a:ea typeface="ＭＳ Ｐゴシック" pitchFamily="-107" charset="-128"/>
              </a:rPr>
              <a:t>T4</a:t>
            </a:r>
            <a:endParaRPr lang="en-US" sz="1400" b="1" dirty="0">
              <a:ea typeface="ＭＳ Ｐゴシック" pitchFamily="-107" charset="-128"/>
            </a:endParaRPr>
          </a:p>
        </p:txBody>
      </p:sp>
      <p:sp>
        <p:nvSpPr>
          <p:cNvPr id="31754" name="Text Box 112"/>
          <p:cNvSpPr txBox="1">
            <a:spLocks noChangeArrowheads="1"/>
          </p:cNvSpPr>
          <p:nvPr/>
        </p:nvSpPr>
        <p:spPr bwMode="auto">
          <a:xfrm>
            <a:off x="3810000" y="2547938"/>
            <a:ext cx="638175" cy="371475"/>
          </a:xfrm>
          <a:prstGeom prst="rect">
            <a:avLst/>
          </a:prstGeom>
          <a:noFill/>
          <a:ln w="9525">
            <a:noFill/>
            <a:miter lim="800000"/>
            <a:headEnd/>
            <a:tailEnd/>
          </a:ln>
        </p:spPr>
        <p:txBody>
          <a:bodyPr/>
          <a:lstStyle/>
          <a:p>
            <a:pPr defTabSz="457200"/>
            <a:r>
              <a:rPr lang="en-US" sz="1400">
                <a:ea typeface="ＭＳ Ｐゴシック" pitchFamily="-107" charset="-128"/>
              </a:rPr>
              <a:t>D1</a:t>
            </a:r>
            <a:endParaRPr lang="en-US" sz="1400" b="1">
              <a:ea typeface="ＭＳ Ｐゴシック" pitchFamily="-107" charset="-128"/>
            </a:endParaRPr>
          </a:p>
        </p:txBody>
      </p:sp>
      <p:sp>
        <p:nvSpPr>
          <p:cNvPr id="31755" name="Text Box 113"/>
          <p:cNvSpPr txBox="1">
            <a:spLocks noChangeArrowheads="1"/>
          </p:cNvSpPr>
          <p:nvPr/>
        </p:nvSpPr>
        <p:spPr bwMode="auto">
          <a:xfrm>
            <a:off x="5165725" y="2497138"/>
            <a:ext cx="636588" cy="371475"/>
          </a:xfrm>
          <a:prstGeom prst="rect">
            <a:avLst/>
          </a:prstGeom>
          <a:noFill/>
          <a:ln w="9525">
            <a:noFill/>
            <a:miter lim="800000"/>
            <a:headEnd/>
            <a:tailEnd/>
          </a:ln>
        </p:spPr>
        <p:txBody>
          <a:bodyPr/>
          <a:lstStyle/>
          <a:p>
            <a:pPr defTabSz="457200"/>
            <a:r>
              <a:rPr lang="en-US" sz="1400">
                <a:ea typeface="ＭＳ Ｐゴシック" pitchFamily="-107" charset="-128"/>
              </a:rPr>
              <a:t>D3</a:t>
            </a:r>
            <a:endParaRPr lang="en-US" sz="1400" b="1">
              <a:ea typeface="ＭＳ Ｐゴシック" pitchFamily="-107" charset="-128"/>
            </a:endParaRPr>
          </a:p>
        </p:txBody>
      </p:sp>
      <p:sp>
        <p:nvSpPr>
          <p:cNvPr id="31756" name="Text Box 114"/>
          <p:cNvSpPr txBox="1">
            <a:spLocks noChangeArrowheads="1"/>
          </p:cNvSpPr>
          <p:nvPr/>
        </p:nvSpPr>
        <p:spPr bwMode="auto">
          <a:xfrm>
            <a:off x="5138738" y="3638550"/>
            <a:ext cx="636587" cy="371475"/>
          </a:xfrm>
          <a:prstGeom prst="rect">
            <a:avLst/>
          </a:prstGeom>
          <a:noFill/>
          <a:ln w="9525">
            <a:noFill/>
            <a:miter lim="800000"/>
            <a:headEnd/>
            <a:tailEnd/>
          </a:ln>
        </p:spPr>
        <p:txBody>
          <a:bodyPr/>
          <a:lstStyle/>
          <a:p>
            <a:pPr defTabSz="457200"/>
            <a:r>
              <a:rPr lang="en-US" sz="1400" dirty="0" smtClean="0">
                <a:ea typeface="ＭＳ Ｐゴシック" pitchFamily="-107" charset="-128"/>
              </a:rPr>
              <a:t>D</a:t>
            </a:r>
            <a:r>
              <a:rPr lang="sr-Latn-CS" sz="1400" dirty="0" smtClean="0">
                <a:ea typeface="ＭＳ Ｐゴシック" pitchFamily="-107" charset="-128"/>
              </a:rPr>
              <a:t>4</a:t>
            </a:r>
            <a:endParaRPr lang="en-US" sz="1400" b="1" dirty="0">
              <a:ea typeface="ＭＳ Ｐゴシック" pitchFamily="-107" charset="-128"/>
            </a:endParaRPr>
          </a:p>
        </p:txBody>
      </p:sp>
      <p:sp>
        <p:nvSpPr>
          <p:cNvPr id="31757" name="Text Box 115"/>
          <p:cNvSpPr txBox="1">
            <a:spLocks noChangeArrowheads="1"/>
          </p:cNvSpPr>
          <p:nvPr/>
        </p:nvSpPr>
        <p:spPr bwMode="auto">
          <a:xfrm>
            <a:off x="3797300" y="3625850"/>
            <a:ext cx="636588" cy="371475"/>
          </a:xfrm>
          <a:prstGeom prst="rect">
            <a:avLst/>
          </a:prstGeom>
          <a:noFill/>
          <a:ln w="9525">
            <a:noFill/>
            <a:miter lim="800000"/>
            <a:headEnd/>
            <a:tailEnd/>
          </a:ln>
        </p:spPr>
        <p:txBody>
          <a:bodyPr/>
          <a:lstStyle/>
          <a:p>
            <a:pPr defTabSz="457200"/>
            <a:r>
              <a:rPr lang="en-US" sz="1400" dirty="0" smtClean="0">
                <a:ea typeface="ＭＳ Ｐゴシック" pitchFamily="-107" charset="-128"/>
              </a:rPr>
              <a:t>D</a:t>
            </a:r>
            <a:r>
              <a:rPr lang="sr-Latn-CS" sz="1400" dirty="0" smtClean="0">
                <a:ea typeface="ＭＳ Ｐゴシック" pitchFamily="-107" charset="-128"/>
              </a:rPr>
              <a:t>2</a:t>
            </a:r>
            <a:endParaRPr lang="en-US" sz="1400" b="1" dirty="0">
              <a:ea typeface="ＭＳ Ｐゴシック" pitchFamily="-107" charset="-128"/>
            </a:endParaRPr>
          </a:p>
        </p:txBody>
      </p:sp>
      <p:sp>
        <p:nvSpPr>
          <p:cNvPr id="31758" name="Text Box 116"/>
          <p:cNvSpPr txBox="1">
            <a:spLocks noChangeArrowheads="1"/>
          </p:cNvSpPr>
          <p:nvPr/>
        </p:nvSpPr>
        <p:spPr bwMode="auto">
          <a:xfrm>
            <a:off x="1751013" y="2547938"/>
            <a:ext cx="638175" cy="1568450"/>
          </a:xfrm>
          <a:prstGeom prst="rect">
            <a:avLst/>
          </a:prstGeom>
          <a:noFill/>
          <a:ln w="9525">
            <a:noFill/>
            <a:miter lim="800000"/>
            <a:headEnd/>
            <a:tailEnd/>
          </a:ln>
        </p:spPr>
        <p:txBody>
          <a:bodyPr/>
          <a:lstStyle/>
          <a:p>
            <a:pPr defTabSz="457200"/>
            <a:r>
              <a:rPr lang="en-US" sz="1600">
                <a:ea typeface="ＭＳ Ｐゴシック" pitchFamily="-107" charset="-128"/>
              </a:rPr>
              <a:t>+</a:t>
            </a:r>
          </a:p>
          <a:p>
            <a:pPr defTabSz="457200"/>
            <a:endParaRPr lang="en-US" sz="1600">
              <a:ea typeface="ＭＳ Ｐゴシック" pitchFamily="-107" charset="-128"/>
            </a:endParaRPr>
          </a:p>
          <a:p>
            <a:pPr defTabSz="457200"/>
            <a:r>
              <a:rPr lang="en-US" sz="1600">
                <a:ea typeface="ＭＳ Ｐゴシック" pitchFamily="-107" charset="-128"/>
              </a:rPr>
              <a:t>V</a:t>
            </a:r>
            <a:r>
              <a:rPr lang="en-US" sz="1600" baseline="-25000">
                <a:ea typeface="ＭＳ Ｐゴシック" pitchFamily="-107" charset="-128"/>
              </a:rPr>
              <a:t>dc</a:t>
            </a:r>
            <a:endParaRPr lang="en-US" sz="1600">
              <a:ea typeface="ＭＳ Ｐゴシック" pitchFamily="-107" charset="-128"/>
            </a:endParaRPr>
          </a:p>
          <a:p>
            <a:pPr defTabSz="457200"/>
            <a:endParaRPr lang="en-US" sz="1600">
              <a:ea typeface="ＭＳ Ｐゴシック" pitchFamily="-107" charset="-128"/>
            </a:endParaRPr>
          </a:p>
          <a:p>
            <a:pPr defTabSz="457200"/>
            <a:r>
              <a:rPr lang="en-US" sz="1600">
                <a:ea typeface="ＭＳ Ｐゴシック" pitchFamily="-107" charset="-128"/>
                <a:sym typeface="Symbol" pitchFamily="18" charset="2"/>
              </a:rPr>
              <a:t></a:t>
            </a:r>
            <a:endParaRPr lang="en-US" sz="1600" b="1">
              <a:ea typeface="ＭＳ Ｐゴシック" pitchFamily="-107" charset="-128"/>
              <a:sym typeface="Symbol" pitchFamily="18" charset="2"/>
            </a:endParaRPr>
          </a:p>
        </p:txBody>
      </p:sp>
      <p:sp>
        <p:nvSpPr>
          <p:cNvPr id="51318" name="Rectangle 118"/>
          <p:cNvSpPr>
            <a:spLocks noChangeArrowheads="1"/>
          </p:cNvSpPr>
          <p:nvPr/>
        </p:nvSpPr>
        <p:spPr bwMode="auto">
          <a:xfrm>
            <a:off x="609600" y="5389563"/>
            <a:ext cx="3677610" cy="369332"/>
          </a:xfrm>
          <a:prstGeom prst="rect">
            <a:avLst/>
          </a:prstGeom>
          <a:noFill/>
          <a:ln w="9525">
            <a:noFill/>
            <a:miter lim="800000"/>
            <a:headEnd/>
            <a:tailEnd/>
          </a:ln>
        </p:spPr>
        <p:txBody>
          <a:bodyPr wrap="none" anchor="ctr">
            <a:spAutoFit/>
          </a:bodyPr>
          <a:lstStyle/>
          <a:p>
            <a:pPr defTabSz="457200"/>
            <a:r>
              <a:rPr lang="en-US" altLang="zh-CN" b="1" dirty="0" err="1">
                <a:ea typeface="SimSun" pitchFamily="2" charset="-122"/>
              </a:rPr>
              <a:t>v</a:t>
            </a:r>
            <a:r>
              <a:rPr lang="en-US" altLang="zh-CN" b="1" baseline="-25000" dirty="0" err="1">
                <a:ea typeface="SimSun" pitchFamily="2" charset="-122"/>
              </a:rPr>
              <a:t>a</a:t>
            </a:r>
            <a:r>
              <a:rPr lang="en-US" altLang="zh-CN" b="1" dirty="0">
                <a:ea typeface="SimSun" pitchFamily="2" charset="-122"/>
              </a:rPr>
              <a:t> = </a:t>
            </a:r>
            <a:r>
              <a:rPr lang="en-US" altLang="zh-CN" b="1" dirty="0" err="1">
                <a:ea typeface="SimSun" pitchFamily="2" charset="-122"/>
              </a:rPr>
              <a:t>V</a:t>
            </a:r>
            <a:r>
              <a:rPr lang="en-US" altLang="zh-CN" b="1" baseline="-25000" dirty="0" err="1">
                <a:ea typeface="SimSun" pitchFamily="2" charset="-122"/>
              </a:rPr>
              <a:t>dc</a:t>
            </a:r>
            <a:r>
              <a:rPr lang="en-US" altLang="zh-CN" b="1" dirty="0">
                <a:ea typeface="SimSun" pitchFamily="2" charset="-122"/>
              </a:rPr>
              <a:t>    </a:t>
            </a:r>
            <a:r>
              <a:rPr lang="sr-Latn-CS" altLang="zh-CN" sz="1400" b="1" dirty="0"/>
              <a:t>kada su</a:t>
            </a:r>
            <a:r>
              <a:rPr lang="en-US" altLang="zh-CN" sz="1400" b="1" dirty="0">
                <a:ea typeface="SimSun" pitchFamily="2" charset="-122"/>
              </a:rPr>
              <a:t> </a:t>
            </a:r>
            <a:r>
              <a:rPr lang="sr-Latn-CS" altLang="zh-CN" sz="1400" b="1" dirty="0">
                <a:ea typeface="SimSun" pitchFamily="2" charset="-122"/>
              </a:rPr>
              <a:t>T</a:t>
            </a:r>
            <a:r>
              <a:rPr lang="en-US" altLang="zh-CN" sz="1400" b="1" dirty="0">
                <a:ea typeface="SimSun" pitchFamily="2" charset="-122"/>
              </a:rPr>
              <a:t>1 </a:t>
            </a:r>
            <a:r>
              <a:rPr lang="sr-Latn-CS" altLang="zh-CN" sz="1400" b="1" dirty="0"/>
              <a:t>i</a:t>
            </a:r>
            <a:r>
              <a:rPr lang="en-US" altLang="zh-CN" sz="1400" b="1" dirty="0">
                <a:ea typeface="SimSun" pitchFamily="2" charset="-122"/>
              </a:rPr>
              <a:t> </a:t>
            </a:r>
            <a:r>
              <a:rPr lang="sr-Latn-CS" altLang="zh-CN" sz="1400" b="1" dirty="0" smtClean="0">
                <a:ea typeface="SimSun" pitchFamily="2" charset="-122"/>
              </a:rPr>
              <a:t>T4</a:t>
            </a:r>
            <a:r>
              <a:rPr lang="en-US" altLang="zh-CN" sz="1400" b="1" dirty="0" smtClean="0">
                <a:ea typeface="SimSun" pitchFamily="2" charset="-122"/>
              </a:rPr>
              <a:t> </a:t>
            </a:r>
            <a:r>
              <a:rPr lang="sr-Latn-CS" altLang="zh-CN" sz="1400" b="1" dirty="0"/>
              <a:t>uključeni</a:t>
            </a:r>
            <a:endParaRPr lang="en-US" altLang="zh-CN" sz="1400" b="1" dirty="0">
              <a:ea typeface="SimSun" pitchFamily="2" charset="-122"/>
            </a:endParaRPr>
          </a:p>
        </p:txBody>
      </p:sp>
      <p:sp>
        <p:nvSpPr>
          <p:cNvPr id="51320" name="Freeform 120"/>
          <p:cNvSpPr>
            <a:spLocks/>
          </p:cNvSpPr>
          <p:nvPr/>
        </p:nvSpPr>
        <p:spPr bwMode="auto">
          <a:xfrm>
            <a:off x="3471863" y="2336800"/>
            <a:ext cx="727075" cy="892175"/>
          </a:xfrm>
          <a:custGeom>
            <a:avLst/>
            <a:gdLst>
              <a:gd name="T0" fmla="*/ 2147483647 w 458"/>
              <a:gd name="T1" fmla="*/ 0 h 562"/>
              <a:gd name="T2" fmla="*/ 2147483647 w 458"/>
              <a:gd name="T3" fmla="*/ 2147483647 h 562"/>
              <a:gd name="T4" fmla="*/ 2147483647 w 458"/>
              <a:gd name="T5" fmla="*/ 2147483647 h 562"/>
              <a:gd name="T6" fmla="*/ 2147483647 w 458"/>
              <a:gd name="T7" fmla="*/ 2147483647 h 562"/>
              <a:gd name="T8" fmla="*/ 0 60000 65536"/>
              <a:gd name="T9" fmla="*/ 0 60000 65536"/>
              <a:gd name="T10" fmla="*/ 0 60000 65536"/>
              <a:gd name="T11" fmla="*/ 0 60000 65536"/>
              <a:gd name="T12" fmla="*/ 0 w 458"/>
              <a:gd name="T13" fmla="*/ 0 h 562"/>
              <a:gd name="T14" fmla="*/ 458 w 458"/>
              <a:gd name="T15" fmla="*/ 562 h 562"/>
            </a:gdLst>
            <a:ahLst/>
            <a:cxnLst>
              <a:cxn ang="T8">
                <a:pos x="T0" y="T1"/>
              </a:cxn>
              <a:cxn ang="T9">
                <a:pos x="T2" y="T3"/>
              </a:cxn>
              <a:cxn ang="T10">
                <a:pos x="T4" y="T5"/>
              </a:cxn>
              <a:cxn ang="T11">
                <a:pos x="T6" y="T7"/>
              </a:cxn>
            </a:cxnLst>
            <a:rect l="T12" t="T13" r="T14" b="T15"/>
            <a:pathLst>
              <a:path w="458" h="562">
                <a:moveTo>
                  <a:pt x="12" y="0"/>
                </a:moveTo>
                <a:cubicBezTo>
                  <a:pt x="6" y="174"/>
                  <a:pt x="0" y="348"/>
                  <a:pt x="12" y="438"/>
                </a:cubicBezTo>
                <a:cubicBezTo>
                  <a:pt x="24" y="528"/>
                  <a:pt x="11" y="524"/>
                  <a:pt x="85" y="543"/>
                </a:cubicBezTo>
                <a:cubicBezTo>
                  <a:pt x="159" y="562"/>
                  <a:pt x="396" y="551"/>
                  <a:pt x="458" y="552"/>
                </a:cubicBezTo>
              </a:path>
            </a:pathLst>
          </a:custGeom>
          <a:noFill/>
          <a:ln w="19050">
            <a:solidFill>
              <a:srgbClr val="FF0000"/>
            </a:solidFill>
            <a:round/>
            <a:headEnd/>
            <a:tailEnd type="arrow" w="sm" len="lg"/>
          </a:ln>
        </p:spPr>
        <p:txBody>
          <a:bodyPr/>
          <a:lstStyle/>
          <a:p>
            <a:endParaRPr lang="en-US"/>
          </a:p>
        </p:txBody>
      </p:sp>
      <p:sp>
        <p:nvSpPr>
          <p:cNvPr id="51321" name="Freeform 121"/>
          <p:cNvSpPr>
            <a:spLocks/>
          </p:cNvSpPr>
          <p:nvPr/>
        </p:nvSpPr>
        <p:spPr bwMode="auto">
          <a:xfrm>
            <a:off x="5216525" y="3244850"/>
            <a:ext cx="704850" cy="1163638"/>
          </a:xfrm>
          <a:custGeom>
            <a:avLst/>
            <a:gdLst>
              <a:gd name="T0" fmla="*/ 0 w 444"/>
              <a:gd name="T1" fmla="*/ 2147483647 h 733"/>
              <a:gd name="T2" fmla="*/ 2147483647 w 444"/>
              <a:gd name="T3" fmla="*/ 2147483647 h 733"/>
              <a:gd name="T4" fmla="*/ 2147483647 w 444"/>
              <a:gd name="T5" fmla="*/ 2147483647 h 733"/>
              <a:gd name="T6" fmla="*/ 2147483647 w 444"/>
              <a:gd name="T7" fmla="*/ 2147483647 h 733"/>
              <a:gd name="T8" fmla="*/ 2147483647 w 444"/>
              <a:gd name="T9" fmla="*/ 2147483647 h 733"/>
              <a:gd name="T10" fmla="*/ 0 60000 65536"/>
              <a:gd name="T11" fmla="*/ 0 60000 65536"/>
              <a:gd name="T12" fmla="*/ 0 60000 65536"/>
              <a:gd name="T13" fmla="*/ 0 60000 65536"/>
              <a:gd name="T14" fmla="*/ 0 60000 65536"/>
              <a:gd name="T15" fmla="*/ 0 w 444"/>
              <a:gd name="T16" fmla="*/ 0 h 733"/>
              <a:gd name="T17" fmla="*/ 444 w 444"/>
              <a:gd name="T18" fmla="*/ 733 h 733"/>
            </a:gdLst>
            <a:ahLst/>
            <a:cxnLst>
              <a:cxn ang="T10">
                <a:pos x="T0" y="T1"/>
              </a:cxn>
              <a:cxn ang="T11">
                <a:pos x="T2" y="T3"/>
              </a:cxn>
              <a:cxn ang="T12">
                <a:pos x="T4" y="T5"/>
              </a:cxn>
              <a:cxn ang="T13">
                <a:pos x="T6" y="T7"/>
              </a:cxn>
              <a:cxn ang="T14">
                <a:pos x="T8" y="T9"/>
              </a:cxn>
            </a:cxnLst>
            <a:rect l="T15" t="T16" r="T17" b="T18"/>
            <a:pathLst>
              <a:path w="444" h="733">
                <a:moveTo>
                  <a:pt x="0" y="28"/>
                </a:moveTo>
                <a:cubicBezTo>
                  <a:pt x="115" y="14"/>
                  <a:pt x="230" y="0"/>
                  <a:pt x="300" y="28"/>
                </a:cubicBezTo>
                <a:cubicBezTo>
                  <a:pt x="370" y="56"/>
                  <a:pt x="398" y="97"/>
                  <a:pt x="421" y="198"/>
                </a:cubicBezTo>
                <a:cubicBezTo>
                  <a:pt x="444" y="299"/>
                  <a:pt x="438" y="547"/>
                  <a:pt x="438" y="636"/>
                </a:cubicBezTo>
                <a:cubicBezTo>
                  <a:pt x="438" y="725"/>
                  <a:pt x="424" y="717"/>
                  <a:pt x="421" y="733"/>
                </a:cubicBezTo>
              </a:path>
            </a:pathLst>
          </a:custGeom>
          <a:noFill/>
          <a:ln w="19050">
            <a:solidFill>
              <a:srgbClr val="FF0000"/>
            </a:solidFill>
            <a:round/>
            <a:headEnd/>
            <a:tailEnd type="triangle" w="med" len="lg"/>
          </a:ln>
        </p:spPr>
        <p:txBody>
          <a:bodyPr/>
          <a:lstStyle/>
          <a:p>
            <a:endParaRPr lang="en-US"/>
          </a:p>
        </p:txBody>
      </p:sp>
      <p:sp>
        <p:nvSpPr>
          <p:cNvPr id="51322" name="Freeform 122"/>
          <p:cNvSpPr>
            <a:spLocks/>
          </p:cNvSpPr>
          <p:nvPr/>
        </p:nvSpPr>
        <p:spPr bwMode="auto">
          <a:xfrm flipV="1">
            <a:off x="2808288" y="4346575"/>
            <a:ext cx="2806700" cy="42863"/>
          </a:xfrm>
          <a:custGeom>
            <a:avLst/>
            <a:gdLst>
              <a:gd name="T0" fmla="*/ 2147483647 w 535"/>
              <a:gd name="T1" fmla="*/ 0 h 1"/>
              <a:gd name="T2" fmla="*/ 2147483647 w 535"/>
              <a:gd name="T3" fmla="*/ 0 h 1"/>
              <a:gd name="T4" fmla="*/ 0 w 535"/>
              <a:gd name="T5" fmla="*/ 0 h 1"/>
              <a:gd name="T6" fmla="*/ 0 60000 65536"/>
              <a:gd name="T7" fmla="*/ 0 60000 65536"/>
              <a:gd name="T8" fmla="*/ 0 60000 65536"/>
              <a:gd name="T9" fmla="*/ 0 w 535"/>
              <a:gd name="T10" fmla="*/ 0 h 1"/>
              <a:gd name="T11" fmla="*/ 535 w 535"/>
              <a:gd name="T12" fmla="*/ 1 h 1"/>
            </a:gdLst>
            <a:ahLst/>
            <a:cxnLst>
              <a:cxn ang="T6">
                <a:pos x="T0" y="T1"/>
              </a:cxn>
              <a:cxn ang="T7">
                <a:pos x="T2" y="T3"/>
              </a:cxn>
              <a:cxn ang="T8">
                <a:pos x="T4" y="T5"/>
              </a:cxn>
            </a:cxnLst>
            <a:rect l="T9" t="T10" r="T11" b="T12"/>
            <a:pathLst>
              <a:path w="535" h="1">
                <a:moveTo>
                  <a:pt x="535" y="0"/>
                </a:moveTo>
                <a:cubicBezTo>
                  <a:pt x="381" y="0"/>
                  <a:pt x="227" y="0"/>
                  <a:pt x="138" y="0"/>
                </a:cubicBezTo>
                <a:cubicBezTo>
                  <a:pt x="49" y="0"/>
                  <a:pt x="24" y="0"/>
                  <a:pt x="0" y="0"/>
                </a:cubicBezTo>
              </a:path>
            </a:pathLst>
          </a:custGeom>
          <a:noFill/>
          <a:ln w="19050">
            <a:solidFill>
              <a:srgbClr val="FF0000"/>
            </a:solidFill>
            <a:round/>
            <a:headEnd/>
            <a:tailEnd type="arrow" w="sm" len="lg"/>
          </a:ln>
        </p:spPr>
        <p:txBody>
          <a:bodyPr rot="10800000"/>
          <a:lstStyle/>
          <a:p>
            <a:endParaRPr lang="en-US"/>
          </a:p>
        </p:txBody>
      </p:sp>
      <p:sp>
        <p:nvSpPr>
          <p:cNvPr id="51323" name="Freeform 123"/>
          <p:cNvSpPr>
            <a:spLocks/>
          </p:cNvSpPr>
          <p:nvPr/>
        </p:nvSpPr>
        <p:spPr bwMode="auto">
          <a:xfrm>
            <a:off x="2511425" y="2311400"/>
            <a:ext cx="798513" cy="1588"/>
          </a:xfrm>
          <a:custGeom>
            <a:avLst/>
            <a:gdLst>
              <a:gd name="T0" fmla="*/ 0 w 503"/>
              <a:gd name="T1" fmla="*/ 0 h 1"/>
              <a:gd name="T2" fmla="*/ 2147483647 w 503"/>
              <a:gd name="T3" fmla="*/ 0 h 1"/>
              <a:gd name="T4" fmla="*/ 0 60000 65536"/>
              <a:gd name="T5" fmla="*/ 0 60000 65536"/>
              <a:gd name="T6" fmla="*/ 0 w 503"/>
              <a:gd name="T7" fmla="*/ 0 h 1"/>
              <a:gd name="T8" fmla="*/ 503 w 503"/>
              <a:gd name="T9" fmla="*/ 1 h 1"/>
            </a:gdLst>
            <a:ahLst/>
            <a:cxnLst>
              <a:cxn ang="T4">
                <a:pos x="T0" y="T1"/>
              </a:cxn>
              <a:cxn ang="T5">
                <a:pos x="T2" y="T3"/>
              </a:cxn>
            </a:cxnLst>
            <a:rect l="T6" t="T7" r="T8" b="T9"/>
            <a:pathLst>
              <a:path w="503" h="1">
                <a:moveTo>
                  <a:pt x="0" y="0"/>
                </a:moveTo>
                <a:cubicBezTo>
                  <a:pt x="209" y="0"/>
                  <a:pt x="419" y="0"/>
                  <a:pt x="503" y="0"/>
                </a:cubicBezTo>
              </a:path>
            </a:pathLst>
          </a:custGeom>
          <a:noFill/>
          <a:ln w="19050">
            <a:solidFill>
              <a:srgbClr val="FF0000"/>
            </a:solidFill>
            <a:round/>
            <a:headEnd/>
            <a:tailEnd type="arrow" w="sm" len="lg"/>
          </a:ln>
        </p:spPr>
        <p:txBody>
          <a:bodyPr/>
          <a:lstStyle/>
          <a:p>
            <a:endParaRPr lang="en-US"/>
          </a:p>
        </p:txBody>
      </p:sp>
      <p:sp>
        <p:nvSpPr>
          <p:cNvPr id="51324" name="Text Box 124"/>
          <p:cNvSpPr txBox="1">
            <a:spLocks noChangeArrowheads="1"/>
          </p:cNvSpPr>
          <p:nvPr/>
        </p:nvSpPr>
        <p:spPr bwMode="auto">
          <a:xfrm>
            <a:off x="487363" y="4976813"/>
            <a:ext cx="1949450" cy="366712"/>
          </a:xfrm>
          <a:prstGeom prst="rect">
            <a:avLst/>
          </a:prstGeom>
          <a:noFill/>
          <a:ln w="9525">
            <a:noFill/>
            <a:miter lim="800000"/>
            <a:headEnd/>
            <a:tailEnd/>
          </a:ln>
        </p:spPr>
        <p:txBody>
          <a:bodyPr wrap="none">
            <a:spAutoFit/>
          </a:bodyPr>
          <a:lstStyle/>
          <a:p>
            <a:pPr defTabSz="457200"/>
            <a:r>
              <a:rPr lang="en-US" b="1"/>
              <a:t>Po</a:t>
            </a:r>
            <a:r>
              <a:rPr lang="sr-Latn-CS" b="1"/>
              <a:t>z</a:t>
            </a:r>
            <a:r>
              <a:rPr lang="en-US" b="1"/>
              <a:t>itiv</a:t>
            </a:r>
            <a:r>
              <a:rPr lang="sr-Latn-CS" b="1"/>
              <a:t>na struja:</a:t>
            </a:r>
            <a:endParaRPr lang="en-US" b="1"/>
          </a:p>
        </p:txBody>
      </p:sp>
      <p:sp>
        <p:nvSpPr>
          <p:cNvPr id="112" name="Rectangle 111"/>
          <p:cNvSpPr>
            <a:spLocks noChangeArrowheads="1"/>
          </p:cNvSpPr>
          <p:nvPr/>
        </p:nvSpPr>
        <p:spPr bwMode="auto">
          <a:xfrm>
            <a:off x="985838" y="1270000"/>
            <a:ext cx="1311275" cy="365125"/>
          </a:xfrm>
          <a:prstGeom prst="rect">
            <a:avLst/>
          </a:prstGeom>
          <a:solidFill>
            <a:srgbClr val="C0504D"/>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defRPr/>
            </a:pPr>
            <a:r>
              <a:rPr lang="en-US" sz="1600">
                <a:solidFill>
                  <a:srgbClr val="FFFFFF"/>
                </a:solidFill>
                <a:latin typeface="Calibri" pitchFamily="34" charset="0"/>
                <a:ea typeface="ＭＳ Ｐゴシック" pitchFamily="-107" charset="-128"/>
              </a:rPr>
              <a:t>AC-DC-DC</a:t>
            </a:r>
          </a:p>
        </p:txBody>
      </p:sp>
      <p:sp>
        <p:nvSpPr>
          <p:cNvPr id="31766" name="TextBox 61"/>
          <p:cNvSpPr txBox="1">
            <a:spLocks noChangeArrowheads="1"/>
          </p:cNvSpPr>
          <p:nvPr/>
        </p:nvSpPr>
        <p:spPr bwMode="auto">
          <a:xfrm>
            <a:off x="2432050" y="1270000"/>
            <a:ext cx="3503613" cy="336550"/>
          </a:xfrm>
          <a:prstGeom prst="rect">
            <a:avLst/>
          </a:prstGeom>
          <a:noFill/>
          <a:ln w="9525">
            <a:noFill/>
            <a:miter lim="800000"/>
            <a:headEnd/>
            <a:tailEnd/>
          </a:ln>
        </p:spPr>
        <p:txBody>
          <a:bodyPr wrap="none">
            <a:spAutoFit/>
          </a:bodyPr>
          <a:lstStyle/>
          <a:p>
            <a:pPr defTabSz="457200"/>
            <a:r>
              <a:rPr lang="en-US" sz="1600">
                <a:ea typeface="ＭＳ Ｐゴシック" pitchFamily="-107" charset="-128"/>
              </a:rPr>
              <a:t>DC-DC: </a:t>
            </a:r>
            <a:r>
              <a:rPr lang="sr-Latn-CS" sz="1600"/>
              <a:t>Četvorokvadrantni konvertor</a:t>
            </a:r>
            <a:endParaRPr lang="en-US" b="1">
              <a:solidFill>
                <a:srgbClr val="0066CC"/>
              </a:solidFill>
            </a:endParaRPr>
          </a:p>
        </p:txBody>
      </p:sp>
      <p:sp>
        <p:nvSpPr>
          <p:cNvPr id="111" name="TextBox 61"/>
          <p:cNvSpPr txBox="1">
            <a:spLocks noChangeArrowheads="1"/>
          </p:cNvSpPr>
          <p:nvPr/>
        </p:nvSpPr>
        <p:spPr bwMode="auto">
          <a:xfrm>
            <a:off x="923891" y="195261"/>
            <a:ext cx="7524817" cy="461665"/>
          </a:xfrm>
          <a:prstGeom prst="rect">
            <a:avLst/>
          </a:prstGeom>
          <a:noFill/>
          <a:ln w="9525">
            <a:noFill/>
            <a:miter lim="800000"/>
            <a:headEnd/>
            <a:tailEnd/>
          </a:ln>
        </p:spPr>
        <p:txBody>
          <a:bodyPr wrap="none">
            <a:spAutoFit/>
          </a:bodyPr>
          <a:lstStyle/>
          <a:p>
            <a:pPr algn="ctr" defTabSz="457200"/>
            <a:r>
              <a:rPr lang="en-US" sz="2400" b="1" dirty="0" err="1" smtClean="0"/>
              <a:t>Pretvara</a:t>
            </a:r>
            <a:r>
              <a:rPr lang="x-none" sz="2400" b="1" dirty="0" smtClean="0"/>
              <a:t>č</a:t>
            </a:r>
            <a:r>
              <a:rPr lang="en-US" sz="2400" b="1" dirty="0" smtClean="0"/>
              <a:t>i </a:t>
            </a:r>
            <a:r>
              <a:rPr lang="x-none" sz="2400" b="1" dirty="0" smtClean="0"/>
              <a:t>za p</a:t>
            </a:r>
            <a:r>
              <a:rPr lang="sr-Latn-CS" sz="2400" b="1" dirty="0" smtClean="0"/>
              <a:t>ogon </a:t>
            </a:r>
            <a:r>
              <a:rPr lang="sr-Latn-CS" sz="2400" b="1" dirty="0"/>
              <a:t>motora jednosmerne struje</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324"/>
                                        </p:tgtEl>
                                        <p:attrNameLst>
                                          <p:attrName>style.visibility</p:attrName>
                                        </p:attrNameLst>
                                      </p:cBhvr>
                                      <p:to>
                                        <p:strVal val="visible"/>
                                      </p:to>
                                    </p:set>
                                    <p:animEffect transition="in" filter="wipe(left)">
                                      <p:cBhvr>
                                        <p:cTn id="7" dur="500"/>
                                        <p:tgtEl>
                                          <p:spTgt spid="513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1318"/>
                                        </p:tgtEl>
                                        <p:attrNameLst>
                                          <p:attrName>style.visibility</p:attrName>
                                        </p:attrNameLst>
                                      </p:cBhvr>
                                      <p:to>
                                        <p:strVal val="visible"/>
                                      </p:to>
                                    </p:set>
                                    <p:animEffect transition="in" filter="wipe(left)">
                                      <p:cBhvr>
                                        <p:cTn id="11" dur="500"/>
                                        <p:tgtEl>
                                          <p:spTgt spid="5131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1323"/>
                                        </p:tgtEl>
                                        <p:attrNameLst>
                                          <p:attrName>style.visibility</p:attrName>
                                        </p:attrNameLst>
                                      </p:cBhvr>
                                      <p:to>
                                        <p:strVal val="visible"/>
                                      </p:to>
                                    </p:set>
                                    <p:animEffect transition="in" filter="wipe(left)">
                                      <p:cBhvr>
                                        <p:cTn id="15" dur="500"/>
                                        <p:tgtEl>
                                          <p:spTgt spid="5132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1320"/>
                                        </p:tgtEl>
                                        <p:attrNameLst>
                                          <p:attrName>style.visibility</p:attrName>
                                        </p:attrNameLst>
                                      </p:cBhvr>
                                      <p:to>
                                        <p:strVal val="visible"/>
                                      </p:to>
                                    </p:set>
                                    <p:animEffect transition="in" filter="wipe(up)">
                                      <p:cBhvr>
                                        <p:cTn id="19" dur="500"/>
                                        <p:tgtEl>
                                          <p:spTgt spid="5132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1321"/>
                                        </p:tgtEl>
                                        <p:attrNameLst>
                                          <p:attrName>style.visibility</p:attrName>
                                        </p:attrNameLst>
                                      </p:cBhvr>
                                      <p:to>
                                        <p:strVal val="visible"/>
                                      </p:to>
                                    </p:set>
                                    <p:animEffect transition="in" filter="wipe(left)">
                                      <p:cBhvr>
                                        <p:cTn id="23" dur="500"/>
                                        <p:tgtEl>
                                          <p:spTgt spid="5132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1322"/>
                                        </p:tgtEl>
                                        <p:attrNameLst>
                                          <p:attrName>style.visibility</p:attrName>
                                        </p:attrNameLst>
                                      </p:cBhvr>
                                      <p:to>
                                        <p:strVal val="visible"/>
                                      </p:to>
                                    </p:set>
                                    <p:animEffect transition="in" filter="wipe(right)">
                                      <p:cBhvr>
                                        <p:cTn id="27" dur="500"/>
                                        <p:tgtEl>
                                          <p:spTgt spid="51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8" grpId="0"/>
      <p:bldP spid="51320" grpId="0" animBg="1"/>
      <p:bldP spid="51321" grpId="0" animBg="1"/>
      <p:bldP spid="51322" grpId="0" animBg="1"/>
      <p:bldP spid="51323" grpId="0" animBg="1"/>
      <p:bldP spid="513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29713</TotalTime>
  <Words>17848</Words>
  <Application>Microsoft Office PowerPoint</Application>
  <PresentationFormat>On-screen Show (4:3)</PresentationFormat>
  <Paragraphs>1751</Paragraphs>
  <Slides>76</Slides>
  <Notes>60</Notes>
  <HiddenSlides>6</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76</vt:i4>
      </vt:variant>
    </vt:vector>
  </HeadingPairs>
  <TitlesOfParts>
    <vt:vector size="79" baseType="lpstr">
      <vt:lpstr>Office Theme</vt:lpstr>
      <vt:lpstr>Equation</vt:lpstr>
      <vt:lpstr>Picture</vt:lpstr>
      <vt:lpstr>Energetska elektronika 2018/2019. II deo kursa</vt:lpstr>
      <vt:lpstr>Pretvarači</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Algoritmi upravljanja mostom</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Most sa tri grane PWM</vt:lpstr>
      <vt:lpstr>Slide 30</vt:lpstr>
      <vt:lpstr>Pretvarač za pogon AC motora</vt:lpstr>
      <vt:lpstr>Jedna grana pretvarača</vt:lpstr>
      <vt:lpstr>Prirodna sinusna modulacija</vt:lpstr>
      <vt:lpstr>Furijeova analiza</vt:lpstr>
      <vt:lpstr>Furijeova analiza</vt:lpstr>
      <vt:lpstr>Slide 36</vt:lpstr>
      <vt:lpstr>Slide 37</vt:lpstr>
      <vt:lpstr>Slide 38</vt:lpstr>
      <vt:lpstr>Slide 39</vt:lpstr>
      <vt:lpstr>Slide 40</vt:lpstr>
      <vt:lpstr>Slide 41</vt:lpstr>
      <vt:lpstr>Spektar signala (ma&lt;1,  fPWM &gt;&gt; fsin)</vt:lpstr>
      <vt:lpstr>Sinhroni i asinhroni PWM</vt:lpstr>
      <vt:lpstr>Generisanje sinusne promene PWM</vt:lpstr>
      <vt:lpstr>Odnos ma i amplitude 1. harmonika mf  veliko  (mf &gt; 21)</vt:lpstr>
      <vt:lpstr>Amplituda 1. harmonika </vt:lpstr>
      <vt:lpstr>Dodavanje 3. harmonika </vt:lpstr>
      <vt:lpstr>Koliko 3. harmonika?  Koliki je dobitak?</vt:lpstr>
      <vt:lpstr>Dodavanje 3. harmonika, sve tri faze</vt:lpstr>
      <vt:lpstr>Prirodna sinusna modulacija (sve tri faze)</vt:lpstr>
      <vt:lpstr>Spektar međufaznih napona</vt:lpstr>
      <vt:lpstr>Slide 52</vt:lpstr>
      <vt:lpstr>Prirodna sinusna modulacija (sve tri faze)</vt:lpstr>
      <vt:lpstr>Fazni napon i struja</vt:lpstr>
      <vt:lpstr>Međufazni napon i struja</vt:lpstr>
      <vt:lpstr>Odnos ma i efektivne vrednosti 1. harmonika međufaznog napona</vt:lpstr>
      <vt:lpstr>Modulacija četvrtkama (six step)</vt:lpstr>
      <vt:lpstr>Oblik struje kod modulacije četvrtkama (six-step)</vt:lpstr>
      <vt:lpstr>Potiskivanje harmonika</vt:lpstr>
      <vt:lpstr>Potiskivanje harmonika</vt:lpstr>
      <vt:lpstr>Potiskivanje harmonika</vt:lpstr>
      <vt:lpstr>Prostorno-vektroska PWM</vt:lpstr>
      <vt:lpstr>Moguće kombinacije</vt:lpstr>
      <vt:lpstr>Aktivni vektori V1 do V6</vt:lpstr>
      <vt:lpstr>Aktivni vektori V1 do V6</vt:lpstr>
      <vt:lpstr>Potencijal zvezdišta</vt:lpstr>
      <vt:lpstr>Vrednosti napona</vt:lpstr>
      <vt:lpstr>Dobijanje drugih vektora</vt:lpstr>
      <vt:lpstr>Oblik napona prostorno-vektorske modulacije</vt:lpstr>
      <vt:lpstr>Maksimalni napon prirodne sinusne mod.</vt:lpstr>
      <vt:lpstr>Maksimalni napon prostorno-vektorske mod.</vt:lpstr>
      <vt:lpstr>Završetak prezentacije</vt:lpstr>
      <vt:lpstr>Slide 73</vt:lpstr>
      <vt:lpstr>Oblici struja u trofaznom sistemu</vt:lpstr>
      <vt:lpstr>Definicija prostornog vektora struje</vt:lpstr>
      <vt:lpstr>Prostorno-vektroska PWM</vt:lpstr>
    </vt:vector>
  </TitlesOfParts>
  <Company>OMRON ELECTRONICS 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Energetska el.</dc:title>
  <dc:creator>Milan Mijalković</dc:creator>
  <cp:lastModifiedBy>m_milan</cp:lastModifiedBy>
  <cp:revision>1380</cp:revision>
  <cp:lastPrinted>2000-12-31T15:45:48Z</cp:lastPrinted>
  <dcterms:created xsi:type="dcterms:W3CDTF">2001-01-23T09:21:27Z</dcterms:created>
  <dcterms:modified xsi:type="dcterms:W3CDTF">2018-12-26T17:22:37Z</dcterms:modified>
</cp:coreProperties>
</file>