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106"/>
  </p:notesMasterIdLst>
  <p:handoutMasterIdLst>
    <p:handoutMasterId r:id="rId107"/>
  </p:handoutMasterIdLst>
  <p:sldIdLst>
    <p:sldId id="490" r:id="rId2"/>
    <p:sldId id="491" r:id="rId3"/>
    <p:sldId id="492" r:id="rId4"/>
    <p:sldId id="493" r:id="rId5"/>
    <p:sldId id="494" r:id="rId6"/>
    <p:sldId id="501" r:id="rId7"/>
    <p:sldId id="512" r:id="rId8"/>
    <p:sldId id="503" r:id="rId9"/>
    <p:sldId id="511" r:id="rId10"/>
    <p:sldId id="506" r:id="rId11"/>
    <p:sldId id="507" r:id="rId12"/>
    <p:sldId id="508" r:id="rId13"/>
    <p:sldId id="513" r:id="rId14"/>
    <p:sldId id="514" r:id="rId15"/>
    <p:sldId id="510" r:id="rId16"/>
    <p:sldId id="495" r:id="rId17"/>
    <p:sldId id="496" r:id="rId18"/>
    <p:sldId id="497" r:id="rId19"/>
    <p:sldId id="419" r:id="rId20"/>
    <p:sldId id="420" r:id="rId21"/>
    <p:sldId id="422" r:id="rId22"/>
    <p:sldId id="421" r:id="rId23"/>
    <p:sldId id="425" r:id="rId24"/>
    <p:sldId id="498" r:id="rId25"/>
    <p:sldId id="427" r:id="rId26"/>
    <p:sldId id="428" r:id="rId27"/>
    <p:sldId id="480" r:id="rId28"/>
    <p:sldId id="430" r:id="rId29"/>
    <p:sldId id="489" r:id="rId30"/>
    <p:sldId id="499" r:id="rId31"/>
    <p:sldId id="441" r:id="rId32"/>
    <p:sldId id="442" r:id="rId33"/>
    <p:sldId id="443" r:id="rId34"/>
    <p:sldId id="431" r:id="rId35"/>
    <p:sldId id="481" r:id="rId36"/>
    <p:sldId id="446" r:id="rId37"/>
    <p:sldId id="444" r:id="rId38"/>
    <p:sldId id="483" r:id="rId39"/>
    <p:sldId id="484" r:id="rId40"/>
    <p:sldId id="482" r:id="rId41"/>
    <p:sldId id="432" r:id="rId42"/>
    <p:sldId id="433" r:id="rId43"/>
    <p:sldId id="447" r:id="rId44"/>
    <p:sldId id="465" r:id="rId45"/>
    <p:sldId id="457" r:id="rId46"/>
    <p:sldId id="466" r:id="rId47"/>
    <p:sldId id="435" r:id="rId48"/>
    <p:sldId id="436" r:id="rId49"/>
    <p:sldId id="445" r:id="rId50"/>
    <p:sldId id="434" r:id="rId51"/>
    <p:sldId id="437" r:id="rId52"/>
    <p:sldId id="438" r:id="rId53"/>
    <p:sldId id="454" r:id="rId54"/>
    <p:sldId id="439" r:id="rId55"/>
    <p:sldId id="356" r:id="rId56"/>
    <p:sldId id="509" r:id="rId57"/>
    <p:sldId id="468" r:id="rId58"/>
    <p:sldId id="470" r:id="rId59"/>
    <p:sldId id="469" r:id="rId60"/>
    <p:sldId id="357" r:id="rId61"/>
    <p:sldId id="400" r:id="rId62"/>
    <p:sldId id="401" r:id="rId63"/>
    <p:sldId id="358" r:id="rId64"/>
    <p:sldId id="473" r:id="rId65"/>
    <p:sldId id="411" r:id="rId66"/>
    <p:sldId id="413" r:id="rId67"/>
    <p:sldId id="476" r:id="rId68"/>
    <p:sldId id="477" r:id="rId69"/>
    <p:sldId id="478" r:id="rId70"/>
    <p:sldId id="518" r:id="rId71"/>
    <p:sldId id="516" r:id="rId72"/>
    <p:sldId id="402" r:id="rId73"/>
    <p:sldId id="472" r:id="rId74"/>
    <p:sldId id="410" r:id="rId75"/>
    <p:sldId id="517" r:id="rId76"/>
    <p:sldId id="474" r:id="rId77"/>
    <p:sldId id="475" r:id="rId78"/>
    <p:sldId id="405" r:id="rId79"/>
    <p:sldId id="406" r:id="rId80"/>
    <p:sldId id="403" r:id="rId81"/>
    <p:sldId id="407" r:id="rId82"/>
    <p:sldId id="394" r:id="rId83"/>
    <p:sldId id="395" r:id="rId84"/>
    <p:sldId id="359" r:id="rId85"/>
    <p:sldId id="360" r:id="rId86"/>
    <p:sldId id="458" r:id="rId87"/>
    <p:sldId id="471" r:id="rId88"/>
    <p:sldId id="459" r:id="rId89"/>
    <p:sldId id="460" r:id="rId90"/>
    <p:sldId id="461" r:id="rId91"/>
    <p:sldId id="462" r:id="rId92"/>
    <p:sldId id="463" r:id="rId93"/>
    <p:sldId id="464" r:id="rId94"/>
    <p:sldId id="367" r:id="rId95"/>
    <p:sldId id="515" r:id="rId96"/>
    <p:sldId id="366" r:id="rId97"/>
    <p:sldId id="396" r:id="rId98"/>
    <p:sldId id="409" r:id="rId99"/>
    <p:sldId id="414" r:id="rId100"/>
    <p:sldId id="397" r:id="rId101"/>
    <p:sldId id="398" r:id="rId102"/>
    <p:sldId id="416" r:id="rId103"/>
    <p:sldId id="399" r:id="rId104"/>
    <p:sldId id="374" r:id="rId105"/>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66CC"/>
    <a:srgbClr val="356897"/>
    <a:srgbClr val="333399"/>
    <a:srgbClr val="0033CC"/>
    <a:srgbClr val="385D8A"/>
    <a:srgbClr val="FF7C80"/>
    <a:srgbClr val="FE8986"/>
    <a:srgbClr val="67B9CF"/>
    <a:srgbClr val="79D3EF"/>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6" autoAdjust="0"/>
    <p:restoredTop sz="78398" autoAdjust="0"/>
  </p:normalViewPr>
  <p:slideViewPr>
    <p:cSldViewPr>
      <p:cViewPr varScale="1">
        <p:scale>
          <a:sx n="85" d="100"/>
          <a:sy n="85" d="100"/>
        </p:scale>
        <p:origin x="-1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CA8A091-77AD-4D91-8EE9-466BECE8BC24}" type="slidenum">
              <a:rPr lang="en-GB"/>
              <a:pPr>
                <a:defRPr/>
              </a:pPr>
              <a:t>‹#›</a:t>
            </a:fld>
            <a:endParaRPr lang="en-GB"/>
          </a:p>
        </p:txBody>
      </p:sp>
    </p:spTree>
    <p:extLst>
      <p:ext uri="{BB962C8B-B14F-4D97-AF65-F5344CB8AC3E}">
        <p14:creationId xmlns:p14="http://schemas.microsoft.com/office/powerpoint/2010/main" xmlns="" val="40286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30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F04FE09-F9F8-4D30-8C0E-96692EADA103}" type="slidenum">
              <a:rPr lang="en-GB"/>
              <a:pPr>
                <a:defRPr/>
              </a:pPr>
              <a:t>‹#›</a:t>
            </a:fld>
            <a:endParaRPr lang="en-GB"/>
          </a:p>
        </p:txBody>
      </p:sp>
    </p:spTree>
    <p:extLst>
      <p:ext uri="{BB962C8B-B14F-4D97-AF65-F5344CB8AC3E}">
        <p14:creationId xmlns:p14="http://schemas.microsoft.com/office/powerpoint/2010/main" xmlns="" val="12689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baseline="0"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a:t>
            </a:fld>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Laboratorijski model invertora </a:t>
            </a:r>
            <a:r>
              <a:rPr lang="en-US" smtClean="0"/>
              <a:t>na ba</a:t>
            </a:r>
            <a:r>
              <a:rPr lang="sr-Latn-CS" smtClean="0"/>
              <a:t>z</a:t>
            </a:r>
            <a:r>
              <a:rPr lang="en-US" smtClean="0"/>
              <a:t>i </a:t>
            </a:r>
            <a:r>
              <a:rPr lang="sr-Latn-CS" smtClean="0"/>
              <a:t>IPM sa prethodnih slajdova</a:t>
            </a:r>
            <a:r>
              <a:rPr lang="en-US" smtClean="0"/>
              <a:t>. Obratiti </a:t>
            </a:r>
            <a:r>
              <a:rPr lang="sr-Latn-CS" smtClean="0"/>
              <a:t> </a:t>
            </a:r>
            <a:r>
              <a:rPr lang="en-US" smtClean="0"/>
              <a:t>pa</a:t>
            </a:r>
            <a:r>
              <a:rPr lang="sr-Latn-CS" smtClean="0"/>
              <a:t>ž</a:t>
            </a:r>
            <a:r>
              <a:rPr lang="en-US" smtClean="0"/>
              <a:t>nju</a:t>
            </a:r>
            <a:r>
              <a:rPr lang="sr-Latn-CS" smtClean="0"/>
              <a:t> na veličinu kondenzatora jednosmernog međukola. </a:t>
            </a:r>
            <a:r>
              <a:rPr lang="en-US" smtClean="0"/>
              <a:t> </a:t>
            </a:r>
          </a:p>
        </p:txBody>
      </p:sp>
      <p:sp>
        <p:nvSpPr>
          <p:cNvPr id="624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DE79D0C-D052-4294-B479-D26F5DBA1B65}" type="slidenum">
              <a:rPr lang="en-GB" sz="1200">
                <a:solidFill>
                  <a:schemeClr val="tx1"/>
                </a:solidFill>
                <a:latin typeface="Times New Roman" pitchFamily="18" charset="0"/>
              </a:rPr>
              <a:pPr algn="r"/>
              <a:t>103</a:t>
            </a:fld>
            <a:endParaRPr lang="en-GB" sz="1200">
              <a:solidFill>
                <a:schemeClr val="tx1"/>
              </a:solidFill>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8FD84A1-894B-4C0E-97DE-27C31CF40134}" type="slidenum">
              <a:rPr lang="en-GB" smtClean="0">
                <a:solidFill>
                  <a:schemeClr val="tx1"/>
                </a:solidFill>
                <a:latin typeface="Times New Roman" pitchFamily="18" charset="0"/>
              </a:rPr>
              <a:pPr/>
              <a:t>104</a:t>
            </a:fld>
            <a:endParaRPr lang="en-GB" smtClean="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CS" baseline="0" dirty="0" smtClean="0"/>
              <a:t>U energetskoj elektronici se koristi više vrsta kondenzatora. Neke od karakteristika pojedinih vrsta presudno utiču na oblast i mogućnost primene.</a:t>
            </a:r>
          </a:p>
          <a:p>
            <a:endParaRPr lang="sr-Latn-CS" baseline="0" dirty="0" smtClean="0"/>
          </a:p>
          <a:p>
            <a:r>
              <a:rPr lang="sr-Latn-CS" baseline="0" dirty="0" smtClean="0"/>
              <a:t>Polarizovani kondenzatori su oni kod kojih je definisan polaritet napona i ne sme im se dovesi napon suprotnog polariteta. Tipični predstavnici su elektrolitički kondenzatori na bazi aluminijuma i tantal kondenzatori. </a:t>
            </a:r>
          </a:p>
          <a:p>
            <a:endParaRPr lang="sr-Latn-CS" baseline="0" dirty="0" smtClean="0"/>
          </a:p>
          <a:p>
            <a:r>
              <a:rPr lang="sr-Latn-CS" baseline="0" dirty="0" smtClean="0"/>
              <a:t>Najvažniji predstavnici nepolarizovanih kondenzatora su </a:t>
            </a:r>
            <a:r>
              <a:rPr lang="sr-Latn-CS" u="sng" baseline="0" dirty="0" smtClean="0"/>
              <a:t>keramički</a:t>
            </a:r>
            <a:r>
              <a:rPr lang="sr-Latn-CS" baseline="0" dirty="0" smtClean="0"/>
              <a:t> i </a:t>
            </a:r>
            <a:r>
              <a:rPr lang="sr-Latn-CS" u="sng" baseline="0" dirty="0" smtClean="0"/>
              <a:t>film kondenzatori</a:t>
            </a:r>
            <a:r>
              <a:rPr lang="sr-Latn-CS" u="none" baseline="0" dirty="0" smtClean="0"/>
              <a:t> </a:t>
            </a:r>
            <a:r>
              <a:rPr lang="sr-Latn-CS" baseline="0" dirty="0" smtClean="0"/>
              <a:t>sa različitim tehnologijama izrade i različitim materijalima izolacije između provodnih obloga. </a:t>
            </a:r>
          </a:p>
          <a:p>
            <a:endParaRPr lang="sr-Latn-CS" baseline="0" dirty="0" smtClean="0"/>
          </a:p>
          <a:p>
            <a:r>
              <a:rPr lang="sr-Latn-CS" baseline="0" dirty="0" smtClean="0"/>
              <a:t>Film kondenzatori se sastoje od dve provodne folije odvojene izolatorom. Folije sa izolatorom između su obično umotane u valjak i zalivene u kućište, kao na slici. Materijal od koga je napravljen izolator značajno utiče na karakteristike kondenzatora.</a:t>
            </a:r>
          </a:p>
          <a:p>
            <a:endParaRPr lang="sr-Latn-CS" baseline="0" dirty="0" smtClean="0"/>
          </a:p>
          <a:p>
            <a:r>
              <a:rPr lang="sr-Latn-CS" baseline="0" dirty="0" smtClean="0"/>
              <a:t>Osnovne karakteristike kondenzatora su:</a:t>
            </a:r>
          </a:p>
          <a:p>
            <a:r>
              <a:rPr lang="sr-Latn-CS" u="sng" baseline="0" dirty="0" smtClean="0"/>
              <a:t>Nazivna kapacitivnost u faradima</a:t>
            </a:r>
            <a:r>
              <a:rPr lang="sr-Latn-CS" baseline="0" dirty="0" smtClean="0"/>
              <a:t>: od nekoliko pF do nekoliko stotina mF u slučaju klasičnih kondenzatora ili čak do nekoliko hiljada farada u slučaju takozvanih “</a:t>
            </a:r>
            <a:r>
              <a:rPr lang="sr-Latn-CS" b="1" baseline="0" dirty="0" smtClean="0"/>
              <a:t>super-kondenzatora</a:t>
            </a:r>
            <a:r>
              <a:rPr lang="sr-Latn-CS" baseline="0" dirty="0" smtClean="0"/>
              <a:t>”.</a:t>
            </a:r>
          </a:p>
          <a:p>
            <a:r>
              <a:rPr lang="sr-Latn-CS" baseline="0" dirty="0" smtClean="0"/>
              <a:t>Super-kondenzatori se prave uglavnom za napone od nekoliko volti, ali se vezivanjem na red u baterije kondenzatora, mogu prilagoditi za rad sa većim naponima.  Baterije ovih kondenzator se koriste za skladišćenje energije, obično zajedno sa punivim baterijama, na primer u električnim vozilima. Prednost u odnosu na punive baterije je što ovi kondenzatori mogu značajno brže da prihvate ili predaju energiju u odnosu na baterije. Na primer, u trenucima naglog kočenja, elektromotor u vozilu generiše veću struju nego što baterija može da prihvati. Da nema super-kondenzatora koji bi je prihvatio, ta generisana energija bi morala da se portoši na otporniku. Slično je sa naglom promenom opterećenja kada motor zahteva veću struju nego što baterija može da isporuči. Te vršne potrebe za energijom se pokrivaju iz super-kondenzatora. </a:t>
            </a:r>
          </a:p>
          <a:p>
            <a:r>
              <a:rPr lang="sr-Latn-CS" u="sng" baseline="0" dirty="0" smtClean="0"/>
              <a:t>Maksimalni napon </a:t>
            </a:r>
            <a:r>
              <a:rPr lang="sr-Latn-CS" baseline="0" dirty="0" smtClean="0"/>
              <a:t>određuje napon iznad koga kondenzator može da probije. Zbog moguće pojave prenapona, uvek je dobro koristiti kondenzatore nazivnog maksimalnog napona bar za tridesetak posto iznad radnog očekivanog napona. Ograničavajući faktori su cena i gabariti, pošto su kondenzatori sa većim probojnim naponom, po pravilu, skuplji i veći.</a:t>
            </a:r>
          </a:p>
          <a:p>
            <a:r>
              <a:rPr lang="sr-Latn-CS" u="sng" baseline="0" dirty="0" smtClean="0"/>
              <a:t>Ekvivalentna serijska otpornost </a:t>
            </a:r>
            <a:r>
              <a:rPr lang="sr-Latn-CS" baseline="0" dirty="0" smtClean="0"/>
              <a:t>(</a:t>
            </a:r>
            <a:r>
              <a:rPr lang="sr-Latn-CS" b="1" i="1" baseline="0" dirty="0" smtClean="0"/>
              <a:t>ESR</a:t>
            </a:r>
            <a:r>
              <a:rPr lang="sr-Latn-CS" baseline="0" dirty="0" smtClean="0"/>
              <a:t> – </a:t>
            </a:r>
            <a:r>
              <a:rPr lang="sr-Latn-CS" i="1" baseline="0" dirty="0" smtClean="0"/>
              <a:t>Equivalent series resistance</a:t>
            </a:r>
            <a:r>
              <a:rPr lang="sr-Latn-CS" baseline="0" dirty="0" smtClean="0"/>
              <a:t>) je veoma značajna karakteristika za primenu u energetskoj elektronici. Zavisno od vrste i kapacitivnosti kondenzatora može se kretati od nekoliko mili oma do nekoliko oma. Komponente naizmenične struje koje teku kroz kondenzator izazivaju gubitke na ovoj otpornosti. Takođe je važna frekvencijska zavisnost ove otpornosti i u detaljnijim katalozima pored iznosa </a:t>
            </a:r>
            <a:r>
              <a:rPr lang="sr-Latn-CS" i="1" baseline="0" dirty="0" smtClean="0"/>
              <a:t>ESR</a:t>
            </a:r>
            <a:r>
              <a:rPr lang="sr-Latn-CS" baseline="0" dirty="0" smtClean="0"/>
              <a:t> se navodi na kojoj je učestanosti merena. Neke primene (na primer, snaber-kondenzatori ili kondenzatori u jednosmernom među-kolu) zahtevaju male vrednosti ESR u širokom opsegu učestanosti. Recimo, kod klasičnih elektrolitskih kondenzatora, koji inače imaju ESR i po nekoliko oma, ESR raste i za red veličine na učestanostima peko nekoliko stotina herca. To ih čini potpuno neupotrebljivim u pomenutim primenama. </a:t>
            </a:r>
          </a:p>
          <a:p>
            <a:r>
              <a:rPr lang="sr-Latn-CS" u="sng" baseline="0" dirty="0" smtClean="0"/>
              <a:t>Otpornost curenja (</a:t>
            </a:r>
            <a:r>
              <a:rPr lang="sr-Latn-CS" b="1" i="1" baseline="0" dirty="0" smtClean="0"/>
              <a:t>R</a:t>
            </a:r>
            <a:r>
              <a:rPr lang="sr-Latn-CS" b="1" i="1" baseline="-25000" dirty="0" smtClean="0"/>
              <a:t>L</a:t>
            </a:r>
            <a:r>
              <a:rPr lang="sr-Latn-CS" baseline="0" dirty="0" smtClean="0"/>
              <a:t> u modelu na lici levo, </a:t>
            </a:r>
            <a:r>
              <a:rPr lang="sr-Latn-CS" i="1" baseline="0" dirty="0" smtClean="0"/>
              <a:t>L</a:t>
            </a:r>
            <a:r>
              <a:rPr lang="sr-Latn-CS" baseline="0" dirty="0" smtClean="0"/>
              <a:t> od </a:t>
            </a:r>
            <a:r>
              <a:rPr lang="sr-Latn-CS" i="1" baseline="0" dirty="0" smtClean="0"/>
              <a:t>leakage</a:t>
            </a:r>
            <a:r>
              <a:rPr lang="sr-Latn-CS" i="0" baseline="0" dirty="0" smtClean="0"/>
              <a:t>-curenje</a:t>
            </a:r>
            <a:r>
              <a:rPr lang="sr-Latn-CS" baseline="0" dirty="0" smtClean="0"/>
              <a:t>) je paralelna otpornost reda od nekoliko M</a:t>
            </a:r>
            <a:r>
              <a:rPr lang="sr-Latn-CS" baseline="0" dirty="0" smtClean="0">
                <a:sym typeface="Symbol"/>
              </a:rPr>
              <a:t></a:t>
            </a:r>
            <a:r>
              <a:rPr lang="sr-Latn-CS" baseline="0" dirty="0" smtClean="0"/>
              <a:t> do nekoliko G</a:t>
            </a:r>
            <a:r>
              <a:rPr lang="sr-Latn-CS" baseline="0" dirty="0" smtClean="0">
                <a:sym typeface="Symbol"/>
              </a:rPr>
              <a:t>. Određuje koliko dugo napunjeni kondenzator može da zadrži energiju zbog samopražnjenja.  </a:t>
            </a:r>
            <a:r>
              <a:rPr lang="sr-Latn-CS" baseline="0" dirty="0" smtClean="0"/>
              <a:t> </a:t>
            </a:r>
            <a:endParaRPr lang="x-none" baseline="-25000" dirty="0" smtClean="0"/>
          </a:p>
          <a:p>
            <a:r>
              <a:rPr lang="sr-Latn-CS" u="sng" dirty="0" smtClean="0"/>
              <a:t>Maksimalna učestanost</a:t>
            </a:r>
            <a:r>
              <a:rPr lang="sr-Latn-CS" dirty="0" smtClean="0"/>
              <a:t> sa kojom kondendenzator može da radi je takođe bitna karakteristika</a:t>
            </a:r>
            <a:r>
              <a:rPr lang="sr-Latn-CS" baseline="0" dirty="0" smtClean="0"/>
              <a:t> kao i frekventna zavisnost </a:t>
            </a:r>
            <a:r>
              <a:rPr lang="sr-Latn-CS" b="1" i="1" baseline="0" dirty="0" smtClean="0"/>
              <a:t>ESR</a:t>
            </a:r>
            <a:r>
              <a:rPr lang="sr-Latn-CS" baseline="0" dirty="0" smtClean="0"/>
              <a:t> i </a:t>
            </a:r>
            <a:r>
              <a:rPr lang="sr-Latn-CS" b="1" i="1" baseline="0" dirty="0" smtClean="0"/>
              <a:t>C</a:t>
            </a:r>
            <a:r>
              <a:rPr lang="sr-Latn-CS" baseline="0" dirty="0" smtClean="0"/>
              <a:t>. Klasični elektrolitski kondenzatori mogu da rade do učestanosti od stotinak herca, preko toga C značajno opada, a ESR značajno raste. Posebni koncenzatori za jednosmerno među-kolo (</a:t>
            </a:r>
            <a:r>
              <a:rPr lang="sr-Latn-CS" i="1" baseline="0" dirty="0" smtClean="0"/>
              <a:t>DC link kapacitors</a:t>
            </a:r>
            <a:r>
              <a:rPr lang="sr-Latn-CS" baseline="0" dirty="0" smtClean="0"/>
              <a:t>) mogu da rade do 20kHz što je značajno jer kroz njih prolaze viši harmonici impulsno-širinske modulacije.</a:t>
            </a:r>
          </a:p>
          <a:p>
            <a:r>
              <a:rPr lang="sr-Latn-CS" baseline="0" dirty="0" smtClean="0"/>
              <a:t>Kondenzatori koji se koriste u nekim primenama u energetskoj elektronici takođe imaji označenu </a:t>
            </a:r>
            <a:r>
              <a:rPr lang="sr-Latn-CS" u="sng" baseline="0" dirty="0" smtClean="0"/>
              <a:t>maksimalnu efektivnu vrednost struje</a:t>
            </a:r>
            <a:r>
              <a:rPr lang="sr-Latn-CS" baseline="0" dirty="0" smtClean="0"/>
              <a:t> koju mogu da izdrže zadato vreme. Ova struja je direktno vezana sa disipacijom na </a:t>
            </a:r>
            <a:r>
              <a:rPr lang="sr-Latn-CS" i="1" baseline="0" dirty="0" smtClean="0"/>
              <a:t>ESR</a:t>
            </a:r>
            <a:r>
              <a:rPr lang="sr-Latn-CS" baseline="0" dirty="0" smtClean="0"/>
              <a:t> i temperaturom.</a:t>
            </a:r>
          </a:p>
          <a:p>
            <a:r>
              <a:rPr lang="sr-Latn-CS" u="sng" baseline="0" dirty="0" smtClean="0"/>
              <a:t>Maksimalna radna temperatura</a:t>
            </a:r>
            <a:r>
              <a:rPr lang="sr-Latn-CS" baseline="0" dirty="0" smtClean="0"/>
              <a:t> koja je označena na nekim kondenzatorima posebne namene je 80</a:t>
            </a:r>
            <a:r>
              <a:rPr lang="sr-Latn-CS" baseline="0" dirty="0" smtClean="0">
                <a:sym typeface="Symbol"/>
              </a:rPr>
              <a:t></a:t>
            </a:r>
            <a:r>
              <a:rPr lang="sr-Latn-CS" baseline="0" dirty="0" smtClean="0"/>
              <a:t>, 90</a:t>
            </a:r>
            <a:r>
              <a:rPr lang="sr-Latn-CS" baseline="0" dirty="0" smtClean="0">
                <a:sym typeface="Symbol"/>
              </a:rPr>
              <a:t></a:t>
            </a:r>
            <a:r>
              <a:rPr lang="sr-Latn-CS" baseline="0" dirty="0" smtClean="0"/>
              <a:t> ili 105</a:t>
            </a:r>
            <a:r>
              <a:rPr lang="sr-Latn-CS" baseline="0" dirty="0" smtClean="0">
                <a:sym typeface="Symbol"/>
              </a:rPr>
              <a:t>C. To je temperatura okruženja uvećana za temperaturu od disipacije na </a:t>
            </a:r>
            <a:r>
              <a:rPr lang="sr-Latn-CS" i="1" baseline="0" dirty="0" smtClean="0">
                <a:sym typeface="Symbol"/>
              </a:rPr>
              <a:t>ESR</a:t>
            </a:r>
            <a:r>
              <a:rPr lang="sr-Latn-CS" baseline="0" dirty="0" smtClean="0">
                <a:sym typeface="Symbol"/>
              </a:rPr>
              <a: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Specijalni film kondenzator sa izolatorom od polipropilena ima preko 50 puta manju</a:t>
            </a:r>
            <a:r>
              <a:rPr lang="sr-Latn-CS" baseline="0" dirty="0" smtClean="0"/>
              <a:t> </a:t>
            </a:r>
            <a:r>
              <a:rPr lang="sr-Latn-CS" i="1" baseline="0" dirty="0" smtClean="0"/>
              <a:t>ESR</a:t>
            </a:r>
            <a:r>
              <a:rPr lang="sr-Latn-CS" baseline="0" dirty="0" smtClean="0"/>
              <a:t>, skoro deset puta veću struju može da izdrži i traje skoro pet puta duže, u odnosu na elektrolitički </a:t>
            </a:r>
            <a:r>
              <a:rPr lang="sr-Latn-CS" dirty="0" smtClean="0"/>
              <a:t>slične kapacitivnosti i probojnog napona,</a:t>
            </a:r>
            <a:endParaRPr lang="en-US" dirty="0" smtClean="0"/>
          </a:p>
          <a:p>
            <a:r>
              <a:rPr lang="sr-Latn-CS" baseline="0" dirty="0" smtClean="0"/>
              <a:t>ali je skoro 10 puta veći (po dimenzijama) i preko 10 puta skuplji (podatak o ceni nije na slajdu).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CS" dirty="0" smtClean="0"/>
              <a:t>Redna (serijska) veza kondenzatora daje ekvivalentnu</a:t>
            </a:r>
            <a:r>
              <a:rPr lang="sr-Latn-CS" baseline="0" dirty="0" smtClean="0"/>
              <a:t> kapacitivnost koja je manja od najmanje pojedinačne kapacitivnosti. Ako se </a:t>
            </a:r>
            <a:r>
              <a:rPr lang="sr-Latn-CS" b="1" i="1" baseline="0" dirty="0" smtClean="0"/>
              <a:t>n</a:t>
            </a:r>
            <a:r>
              <a:rPr lang="sr-Latn-CS" baseline="0" dirty="0" smtClean="0"/>
              <a:t> kondenzatora iste kapacitivnosti </a:t>
            </a:r>
            <a:r>
              <a:rPr lang="sr-Latn-CS" b="1" i="1" baseline="0" dirty="0" smtClean="0"/>
              <a:t>C  </a:t>
            </a:r>
            <a:r>
              <a:rPr lang="sr-Latn-CS" b="0" i="0" baseline="0" dirty="0" smtClean="0"/>
              <a:t>i istog maksimalnog napona</a:t>
            </a:r>
            <a:r>
              <a:rPr lang="sr-Latn-CS" b="1" i="1" baseline="0" dirty="0" smtClean="0"/>
              <a:t> U  </a:t>
            </a:r>
            <a:r>
              <a:rPr lang="sr-Latn-CS" baseline="0" dirty="0" smtClean="0"/>
              <a:t>veže na red, ekvivalentna kapacitivnost je </a:t>
            </a:r>
            <a:r>
              <a:rPr lang="sr-Latn-CS" b="1" i="1" baseline="0" dirty="0" smtClean="0"/>
              <a:t>n</a:t>
            </a:r>
            <a:r>
              <a:rPr lang="sr-Latn-CS" baseline="0" dirty="0" smtClean="0"/>
              <a:t> puta manja od </a:t>
            </a:r>
            <a:r>
              <a:rPr lang="sr-Latn-CS" b="1" i="1" baseline="0" dirty="0" smtClean="0"/>
              <a:t>C</a:t>
            </a:r>
            <a:r>
              <a:rPr lang="sr-Latn-CS" baseline="0" dirty="0" smtClean="0"/>
              <a:t>, a napon koju ova redna veza može da izrži je </a:t>
            </a:r>
            <a:r>
              <a:rPr lang="sr-Latn-CS" b="1" i="1" baseline="0" dirty="0" smtClean="0"/>
              <a:t>n</a:t>
            </a:r>
            <a:r>
              <a:rPr lang="sr-Latn-CS" b="1" i="1" baseline="0" dirty="0" smtClean="0">
                <a:sym typeface="Symbol"/>
              </a:rPr>
              <a:t></a:t>
            </a:r>
            <a:r>
              <a:rPr lang="sr-Latn-CS" b="1" i="1" baseline="0" dirty="0" smtClean="0"/>
              <a:t>U</a:t>
            </a:r>
            <a:r>
              <a:rPr lang="sr-Latn-CS" baseline="0" dirty="0" smtClean="0"/>
              <a:t>. </a:t>
            </a:r>
          </a:p>
          <a:p>
            <a:endParaRPr lang="sr-Latn-CS" baseline="0" dirty="0" smtClean="0"/>
          </a:p>
          <a:p>
            <a:r>
              <a:rPr lang="sr-Latn-CS" baseline="0" dirty="0" smtClean="0"/>
              <a:t>Kada se kondenzatori različitih kapacitivnosti vezuju na red, treba voditi računa o maksimalnom naponu koji ovakva redna veza može izdržati jer se ukupni napon raspodeljuje na pojedinačne kondenzatore obrnuto srazmerno njihovom kapacitetu (kondenzator najmanje kapacitivnosti podnosi najveći napon). Ovo je posledica činjenice da su količine naelektrisanja u svim rednim kondenzatorima jednake. Zato je potrebno izračunati koliki će napon trpeti svaki od kondenzatora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baseline="0" dirty="0" smtClean="0"/>
          </a:p>
          <a:p>
            <a:endParaRPr lang="x-none" baseline="0" dirty="0" smtClean="0"/>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16</a:t>
            </a:fld>
            <a:endParaRPr lang="en-GB"/>
          </a:p>
        </p:txBody>
      </p:sp>
    </p:spTree>
    <p:extLst>
      <p:ext uri="{BB962C8B-B14F-4D97-AF65-F5344CB8AC3E}">
        <p14:creationId xmlns:p14="http://schemas.microsoft.com/office/powerpoint/2010/main" xmlns="" val="46205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r-Latn-CS" dirty="0" smtClean="0"/>
          </a:p>
          <a:p>
            <a:r>
              <a:rPr lang="sr-Latn-CS" dirty="0" smtClean="0"/>
              <a:t>Realna k</a:t>
            </a:r>
            <a:r>
              <a:rPr lang="en-US" dirty="0" err="1" smtClean="0"/>
              <a:t>arakteristika</a:t>
            </a:r>
            <a:r>
              <a:rPr lang="sr-Latn-CS" dirty="0" smtClean="0"/>
              <a:t> je kao na slici. Napon u stanju provođenja (označen sa </a:t>
            </a:r>
            <a:r>
              <a:rPr lang="sr-Latn-CS" b="1" i="1" dirty="0" smtClean="0"/>
              <a:t>V</a:t>
            </a:r>
            <a:r>
              <a:rPr lang="sr-Latn-CS" b="1" i="1" baseline="-25000" dirty="0" smtClean="0"/>
              <a:t>f </a:t>
            </a:r>
            <a:r>
              <a:rPr lang="sr-Latn-CS" dirty="0" smtClean="0"/>
              <a:t>) nije 0 već oko 0,7V za silicijumske diode male snage ili do 2V za diode koje se koriste u energetici. Napon </a:t>
            </a:r>
            <a:r>
              <a:rPr lang="sr-Latn-CS" b="1" i="1" dirty="0" smtClean="0"/>
              <a:t>V</a:t>
            </a:r>
            <a:r>
              <a:rPr lang="sr-Latn-CS" b="1" i="1" baseline="-25000" dirty="0" smtClean="0"/>
              <a:t>f  </a:t>
            </a:r>
            <a:r>
              <a:rPr lang="sr-Latn-CS" dirty="0" smtClean="0"/>
              <a:t>ne zavisi previše od struje. Gubici u stanju provođenja (koji idu na zagrevanje diode) zavise od struje kroz diodu i napona provođenja. Snaga koja proizvodi zagrevanje diode (i mora se predati okolini putem hlađenja) je srazmerna proizvodu  </a:t>
            </a:r>
            <a:r>
              <a:rPr lang="sr-Latn-CS" b="1" i="1" dirty="0" smtClean="0"/>
              <a:t>V</a:t>
            </a:r>
            <a:r>
              <a:rPr lang="sr-Latn-CS" b="1" i="1" baseline="-25000" dirty="0" smtClean="0"/>
              <a:t>f </a:t>
            </a:r>
            <a:r>
              <a:rPr lang="en-US" b="1" i="1" dirty="0" smtClean="0"/>
              <a:t>I</a:t>
            </a:r>
            <a:r>
              <a:rPr lang="en-US" b="1" i="1" baseline="-25000" dirty="0" smtClean="0"/>
              <a:t>d</a:t>
            </a:r>
            <a:r>
              <a:rPr lang="sr-Latn-CS" b="1" i="1" baseline="-25000" dirty="0" smtClean="0"/>
              <a:t> </a:t>
            </a:r>
            <a:r>
              <a:rPr lang="sr-Latn-CS" b="1" i="1" dirty="0" smtClean="0"/>
              <a:t>.</a:t>
            </a:r>
          </a:p>
          <a:p>
            <a:endParaRPr lang="sr-Latn-CS" b="1" i="1"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17</a:t>
            </a:fld>
            <a:endParaRPr lang="en-GB" smtClean="0">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 Idealna dioda radi kao prekidač. </a:t>
            </a:r>
            <a:r>
              <a:rPr lang="en-US" dirty="0" err="1" smtClean="0"/>
              <a:t>Struja</a:t>
            </a:r>
            <a:r>
              <a:rPr lang="en-US" dirty="0" smtClean="0"/>
              <a:t> </a:t>
            </a:r>
            <a:r>
              <a:rPr lang="en-US" dirty="0" err="1" smtClean="0"/>
              <a:t>idealne</a:t>
            </a:r>
            <a:r>
              <a:rPr lang="en-US" dirty="0" smtClean="0"/>
              <a:t> diode </a:t>
            </a:r>
            <a:r>
              <a:rPr lang="en-US" b="1" i="1" dirty="0" smtClean="0"/>
              <a:t>I</a:t>
            </a:r>
            <a:r>
              <a:rPr lang="en-US" b="1" i="1" baseline="-25000" dirty="0" smtClean="0"/>
              <a:t>d</a:t>
            </a:r>
            <a:r>
              <a:rPr lang="en-US" b="1" i="1" dirty="0" smtClean="0"/>
              <a:t> </a:t>
            </a:r>
            <a:r>
              <a:rPr lang="sr-Latn-CS" b="1" i="1" dirty="0" smtClean="0"/>
              <a:t> </a:t>
            </a:r>
            <a:r>
              <a:rPr lang="en-US" dirty="0" smtClean="0"/>
              <a:t>bi </a:t>
            </a:r>
            <a:r>
              <a:rPr lang="en-US" dirty="0" err="1" smtClean="0"/>
              <a:t>bila</a:t>
            </a:r>
            <a:r>
              <a:rPr lang="en-US" dirty="0" smtClean="0"/>
              <a:t> </a:t>
            </a:r>
            <a:r>
              <a:rPr lang="en-US" dirty="0" err="1" smtClean="0"/>
              <a:t>nula</a:t>
            </a:r>
            <a:r>
              <a:rPr lang="en-US" dirty="0" smtClean="0"/>
              <a:t> </a:t>
            </a:r>
            <a:r>
              <a:rPr lang="en-US" dirty="0" err="1" smtClean="0"/>
              <a:t>kad</a:t>
            </a:r>
            <a:r>
              <a:rPr lang="en-US" dirty="0" smtClean="0"/>
              <a:t> god je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en-US" dirty="0" smtClean="0"/>
              <a:t> </a:t>
            </a:r>
            <a:r>
              <a:rPr lang="en-US" dirty="0" err="1" smtClean="0"/>
              <a:t>negativan</a:t>
            </a:r>
            <a:r>
              <a:rPr lang="sr-Latn-CS" dirty="0" smtClean="0"/>
              <a:t> što odgovara stanju isključenog prekidača. S druge strane,</a:t>
            </a:r>
            <a:r>
              <a:rPr lang="en-US" dirty="0" smtClean="0"/>
              <a:t>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sr-Latn-CS" b="1" i="1" dirty="0" smtClean="0"/>
              <a:t> </a:t>
            </a:r>
            <a:r>
              <a:rPr lang="en-US" dirty="0" smtClean="0"/>
              <a:t>bi bio </a:t>
            </a:r>
            <a:r>
              <a:rPr lang="en-US" dirty="0" err="1" smtClean="0"/>
              <a:t>nula</a:t>
            </a:r>
            <a:r>
              <a:rPr lang="en-US" dirty="0" smtClean="0"/>
              <a:t> </a:t>
            </a:r>
            <a:r>
              <a:rPr lang="en-US" dirty="0" err="1" smtClean="0"/>
              <a:t>kad</a:t>
            </a:r>
            <a:r>
              <a:rPr lang="en-US" dirty="0" smtClean="0"/>
              <a:t> god </a:t>
            </a:r>
            <a:r>
              <a:rPr lang="en-US" dirty="0" err="1" smtClean="0"/>
              <a:t>kro</a:t>
            </a:r>
            <a:r>
              <a:rPr lang="sr-Latn-CS" dirty="0" smtClean="0"/>
              <a:t>z</a:t>
            </a:r>
            <a:r>
              <a:rPr lang="en-US" dirty="0" smtClean="0"/>
              <a:t> </a:t>
            </a:r>
            <a:r>
              <a:rPr lang="en-US" dirty="0" err="1" smtClean="0"/>
              <a:t>diodu</a:t>
            </a:r>
            <a:r>
              <a:rPr lang="en-US" dirty="0" smtClean="0"/>
              <a:t> </a:t>
            </a:r>
            <a:r>
              <a:rPr lang="en-US" dirty="0" err="1" smtClean="0"/>
              <a:t>te</a:t>
            </a:r>
            <a:r>
              <a:rPr lang="sr-Latn-CS" dirty="0" smtClean="0"/>
              <a:t>č</a:t>
            </a:r>
            <a:r>
              <a:rPr lang="en-US" dirty="0" smtClean="0"/>
              <a:t>e </a:t>
            </a:r>
            <a:r>
              <a:rPr lang="en-US" dirty="0" err="1" smtClean="0"/>
              <a:t>struja</a:t>
            </a:r>
            <a:r>
              <a:rPr lang="en-US" dirty="0" smtClean="0"/>
              <a:t> </a:t>
            </a:r>
            <a:r>
              <a:rPr lang="en-US" b="1" i="1" dirty="0" smtClean="0"/>
              <a:t>I</a:t>
            </a:r>
            <a:r>
              <a:rPr lang="en-US" b="1" i="1" baseline="-25000" dirty="0" smtClean="0"/>
              <a:t>d</a:t>
            </a:r>
            <a:r>
              <a:rPr lang="sr-Latn-CS" b="1" i="1" baseline="-25000" dirty="0" smtClean="0"/>
              <a:t>  </a:t>
            </a:r>
            <a:r>
              <a:rPr lang="en-US" dirty="0" smtClean="0"/>
              <a:t>u </a:t>
            </a:r>
            <a:r>
              <a:rPr lang="en-US" dirty="0" err="1" smtClean="0"/>
              <a:t>pozitivnom</a:t>
            </a:r>
            <a:r>
              <a:rPr lang="en-US" dirty="0" smtClean="0"/>
              <a:t> </a:t>
            </a:r>
            <a:r>
              <a:rPr lang="en-US" dirty="0" err="1" smtClean="0"/>
              <a:t>smeru</a:t>
            </a:r>
            <a:r>
              <a:rPr lang="sr-Latn-CS" dirty="0" smtClean="0"/>
              <a:t> što odgovara stanju uključenog prekidača.</a:t>
            </a:r>
          </a:p>
          <a:p>
            <a:endParaRPr lang="sr-Latn-CS" dirty="0" smtClean="0"/>
          </a:p>
          <a:p>
            <a:r>
              <a:rPr lang="sr-Latn-CS" dirty="0" smtClean="0"/>
              <a:t>Uslov da bi se idealna</a:t>
            </a:r>
            <a:r>
              <a:rPr lang="sr-Latn-CS" baseline="0" dirty="0" smtClean="0"/>
              <a:t> dioda uključila je da napon na njoj (koji je bio negativan dok je bila isključena) poraste do 0V i promeni znak. Kada se uključi, napon na njoj ostaje 0, bez obzira na to kolika je struja kroz diodu. Uslov da ostane uključena je da struja bude stalno pozitivna).</a:t>
            </a:r>
          </a:p>
          <a:p>
            <a:endParaRPr lang="sr-Latn-CS" dirty="0" smtClean="0"/>
          </a:p>
          <a:p>
            <a:r>
              <a:rPr lang="sr-Latn-CS" dirty="0" smtClean="0"/>
              <a:t>Uslov da se idealna</a:t>
            </a:r>
            <a:r>
              <a:rPr lang="sr-Latn-CS" baseline="0" dirty="0" smtClean="0"/>
              <a:t> dioda isključi je da struja kroz diodu (koje je bila pozitivna dok je dioda bila uključena) opadne do nule i promeni znak. Kada se isključi, struja kroz nju je 0, bez obzira na napon na njoj. Uslov da ostane isljučena je da napon buge negativan.</a:t>
            </a:r>
            <a:endParaRPr lang="sr-Latn-CS" dirty="0" smtClean="0"/>
          </a:p>
          <a:p>
            <a:endParaRPr lang="sr-Latn-CS" dirty="0" smtClean="0"/>
          </a:p>
          <a:p>
            <a:r>
              <a:rPr lang="sr-Latn-CS" dirty="0" smtClean="0"/>
              <a:t>Često korišćen model diode</a:t>
            </a:r>
            <a:r>
              <a:rPr lang="sr-Latn-CS" baseline="0" dirty="0" smtClean="0"/>
              <a:t> uzima u obzir inverzni napon koji dioda može da izdrži i pretpostavlja da je </a:t>
            </a:r>
            <a:r>
              <a:rPr lang="sr-Latn-CS" b="1" i="1" baseline="0" dirty="0" smtClean="0"/>
              <a:t>V</a:t>
            </a:r>
            <a:r>
              <a:rPr lang="sr-Latn-CS" b="1" i="1" baseline="-25000" dirty="0" smtClean="0"/>
              <a:t>f </a:t>
            </a:r>
            <a:r>
              <a:rPr lang="sr-Latn-CS" baseline="0" dirty="0" smtClean="0"/>
              <a:t> konstantan nezavisno od struje koja teče kroz diodu (označen plavom livijom na </a:t>
            </a:r>
            <a:r>
              <a:rPr lang="sr-Latn-CS" b="1" i="1" baseline="0" dirty="0" smtClean="0"/>
              <a:t>V</a:t>
            </a:r>
            <a:r>
              <a:rPr lang="sr-Latn-CS" b="1" i="1" baseline="-25000" dirty="0" smtClean="0"/>
              <a:t>d  </a:t>
            </a:r>
            <a:r>
              <a:rPr lang="sr-Latn-CS" baseline="0" dirty="0" smtClean="0"/>
              <a:t>-</a:t>
            </a:r>
            <a:r>
              <a:rPr lang="sr-Latn-CS" b="1" i="1" baseline="0" dirty="0" smtClean="0"/>
              <a:t>I</a:t>
            </a:r>
            <a:r>
              <a:rPr lang="sr-Latn-CS" b="1" i="1" baseline="-25000" dirty="0" smtClean="0"/>
              <a:t>d</a:t>
            </a:r>
            <a:r>
              <a:rPr lang="sr-Latn-CS" baseline="0" dirty="0" smtClean="0"/>
              <a:t> dijagramu)</a:t>
            </a:r>
            <a:r>
              <a:rPr lang="sr-Latn-CS" dirty="0" smtClean="0"/>
              <a:t>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18</a:t>
            </a:fld>
            <a:endParaRPr lang="en-GB" smtClean="0">
              <a:solidFill>
                <a:schemeClr val="tx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19</a:t>
            </a:fld>
            <a:endParaRPr lang="en-GB"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Isključen prekidač znači da je struja kroz njega nula.</a:t>
            </a:r>
            <a:r>
              <a:rPr lang="sr-Latn-CS" baseline="0" dirty="0" smtClean="0"/>
              <a:t> Napon na isključenom prekidaču zavisi od ostatka kola u kome se prekidač nalazi i u slučaju idealnog prekidača može biti i pozitivan i negativan, imati bilo koju vrednost struja je pri svakom naponu nula.</a:t>
            </a:r>
          </a:p>
          <a:p>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Uključen prekidač znači da je napon na njemu nula.</a:t>
            </a:r>
            <a:r>
              <a:rPr lang="sr-Latn-CS" baseline="0" dirty="0" smtClean="0"/>
              <a:t> Struja kroz uključeni prekidač zavisi od ostatka kola u kome se prekidač nalazi i u slučaju idealnog prekidača može biti i pozitivna i negativna, imati bilo koju vrednost, napon na prekidaču je nula, nezavisno od intenziteta i smera struje koja teče kroz njega.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Disipacija na prekidaču koja bi prouzrokovala zagrevanje je nula u oba slučaja.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Na desnom delu slajda je je odnos napona i stuje pri isključenom i uključenom prekidaču</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Slika predstavlja napon na diodi i struju kroz diodu u trenutku isključenja. Dioda je provodila, u trenutku 0, napon izvora je postao negativan i struja kroz diodu je počela da se smanjuje. Nagib opadanja struje zavisi od ostatka kola u kome se dioda nalazi. Kada struja dostigne nulu, dioda bi</a:t>
            </a:r>
            <a:r>
              <a:rPr lang="sr-Latn-CS" baseline="0" dirty="0" smtClean="0"/>
              <a:t> trebalo da prekine da propušta struju (da se “isključi”, ako se posmatra kao prekidač)</a:t>
            </a:r>
            <a:r>
              <a:rPr lang="sr-Latn-CS" dirty="0" smtClean="0"/>
              <a:t>. Međutim, realne diode nastavljaju da prouštaju struju na drugu stranu. Razlog tome se može</a:t>
            </a:r>
            <a:r>
              <a:rPr lang="sr-Latn-CS" baseline="0" dirty="0" smtClean="0"/>
              <a:t> objasniti ukoliko se poznaje tehnologija poluprovodnika što prevazilazi nivo ovog kursa. Uprošćeno, kapacitivnost koju neminovno poseduje “ventil” (spoj koji propušta struju samo na jednu stranu) se mora najpre isprazniti da bi se “ventil” zatvorio. Zbog toga neka količina naelektrisanja </a:t>
            </a:r>
            <a:r>
              <a:rPr lang="sr-Latn-CS" b="1" i="1" baseline="0" dirty="0" smtClean="0"/>
              <a:t>Q</a:t>
            </a:r>
            <a:r>
              <a:rPr lang="sr-Latn-CS" b="1" i="1" baseline="-25000" dirty="0" smtClean="0"/>
              <a:t>rr</a:t>
            </a:r>
            <a:r>
              <a:rPr lang="sr-Latn-CS" baseline="0" dirty="0" smtClean="0"/>
              <a:t> koja prazni kondenzator mora proteći na drugu stranu. Kao “ventil” se koristi spoj dva poluprovodnika, jednog P-tipa i drugog N-tipa kod dioda obično označenih kao PN diode, dok Šotkijeve diode koriste spoj poluprovodnik-metal. Ovaj proces se naziva </a:t>
            </a:r>
            <a:r>
              <a:rPr lang="sr-Latn-CS" b="1" baseline="0" dirty="0" smtClean="0"/>
              <a:t>oporavkom diode pri isključenju</a:t>
            </a:r>
            <a:r>
              <a:rPr lang="sr-Latn-CS" baseline="0" dirty="0" smtClean="0"/>
              <a:t> (</a:t>
            </a:r>
            <a:r>
              <a:rPr lang="sr-Latn-CS" b="0" i="1" baseline="0" dirty="0" smtClean="0"/>
              <a:t>reverse recovery</a:t>
            </a:r>
            <a:r>
              <a:rPr lang="sr-Latn-CS" baseline="0" dirty="0" smtClean="0"/>
              <a:t>).</a:t>
            </a:r>
          </a:p>
          <a:p>
            <a:endParaRPr lang="sr-Latn-CS" baseline="0" dirty="0" smtClean="0"/>
          </a:p>
          <a:p>
            <a:r>
              <a:rPr lang="sr-Latn-CS" baseline="0" dirty="0" smtClean="0"/>
              <a:t>Vreme oporavka diode </a:t>
            </a:r>
            <a:r>
              <a:rPr lang="sr-Latn-CS" b="1" i="1" baseline="0" dirty="0" smtClean="0"/>
              <a:t>t</a:t>
            </a:r>
            <a:r>
              <a:rPr lang="sr-Latn-CS" b="1" i="1" baseline="-25000" dirty="0" smtClean="0"/>
              <a:t>rr</a:t>
            </a:r>
            <a:r>
              <a:rPr lang="sr-Latn-CS" baseline="0" dirty="0" smtClean="0"/>
              <a:t> je voema bitna karakteristika i značajno određuje oblast primene. Različiti tipovi dioda se jako puno razlikuju po ovoj karakteristici i to vreme može biti od ispod 1ns kod “ultra brzih” pa do preko nekoliko </a:t>
            </a:r>
            <a:r>
              <a:rPr lang="sr-Latn-CS" baseline="0" dirty="0" smtClean="0">
                <a:sym typeface="Symbol"/>
              </a:rPr>
              <a:t>mikrosekundi kod “standardnih – sporih” dioda namenjenih uglavnom ispravljačima. U energetici se koriste i jedne i druge. U kataloškim podacima se pored </a:t>
            </a:r>
            <a:r>
              <a:rPr lang="sr-Latn-CS" b="1" i="1" baseline="0" dirty="0" smtClean="0"/>
              <a:t>t</a:t>
            </a:r>
            <a:r>
              <a:rPr lang="sr-Latn-CS" b="1" i="1" baseline="-25000" dirty="0" smtClean="0"/>
              <a:t>rr</a:t>
            </a:r>
            <a:r>
              <a:rPr lang="sr-Latn-CS" baseline="0" dirty="0" smtClean="0"/>
              <a:t>  </a:t>
            </a:r>
            <a:r>
              <a:rPr lang="sr-Latn-CS" baseline="0" dirty="0" smtClean="0">
                <a:sym typeface="Symbol"/>
              </a:rPr>
              <a:t>često može naći i informacija o količini naelektrisanja potrebnog da protekne da bi se dioda oporavila </a:t>
            </a:r>
            <a:r>
              <a:rPr lang="sr-Latn-CS" b="1" i="1" baseline="0" dirty="0" smtClean="0"/>
              <a:t>Q</a:t>
            </a:r>
            <a:r>
              <a:rPr lang="sr-Latn-CS" b="1" i="1" baseline="-25000" dirty="0" smtClean="0"/>
              <a:t>rr</a:t>
            </a:r>
            <a:r>
              <a:rPr lang="sr-Latn-CS" baseline="0" dirty="0" smtClean="0"/>
              <a:t> </a:t>
            </a:r>
            <a:r>
              <a:rPr lang="sr-Latn-CS" baseline="0" dirty="0" smtClean="0">
                <a:sym typeface="Symbol"/>
              </a:rPr>
              <a:t>, kao i iformacija o maksimalnoj stuji prilikom oporavka  </a:t>
            </a:r>
            <a:r>
              <a:rPr lang="sr-Latn-CS" b="1" i="1" baseline="0" dirty="0" smtClean="0"/>
              <a:t>I</a:t>
            </a:r>
            <a:r>
              <a:rPr lang="sr-Latn-CS" b="1" i="1" baseline="-25000" dirty="0" smtClean="0"/>
              <a:t>rrm</a:t>
            </a:r>
            <a:r>
              <a:rPr lang="sr-Latn-CS" baseline="0" dirty="0" smtClean="0"/>
              <a:t> </a:t>
            </a:r>
            <a:r>
              <a:rPr lang="sr-Latn-CS" baseline="0" dirty="0" smtClean="0">
                <a:sym typeface="Symbol"/>
              </a:rPr>
              <a:t>. Ova struja može imati značajnu vrednost i mnogim primenama se ne sme zanemariti. </a:t>
            </a:r>
          </a:p>
          <a:p>
            <a:endParaRPr lang="sr-Latn-CS" baseline="0" dirty="0" smtClean="0">
              <a:sym typeface="Symbol"/>
            </a:endParaRPr>
          </a:p>
          <a:p>
            <a:r>
              <a:rPr lang="sr-Latn-CS" baseline="0" dirty="0" smtClean="0">
                <a:sym typeface="Symbol"/>
              </a:rPr>
              <a:t>Pojava inverzne struje se naziva i strujnim repom (</a:t>
            </a:r>
            <a:r>
              <a:rPr lang="sr-Latn-CS" i="1" baseline="0" dirty="0" smtClean="0">
                <a:sym typeface="Symbol"/>
              </a:rPr>
              <a:t>current tail</a:t>
            </a:r>
            <a:r>
              <a:rPr lang="sr-Latn-CS" baseline="0" dirty="0" smtClean="0">
                <a:sym typeface="Symbol"/>
              </a:rPr>
              <a:t>). Posledica strujnog repa su komutacioni gubici. To su gubici koji se pojavljuju samo u trenucima promene stanja diode (uključena – isključena). Pored ovih gubitaka postoje još i gubici provođenja koji se javljaju samo kada je dioda uključena. Snaga ovih gubitaka je </a:t>
            </a:r>
            <a:r>
              <a:rPr lang="sr-Latn-CS" b="1" i="1" baseline="0" dirty="0" smtClean="0">
                <a:sym typeface="Symbol"/>
              </a:rPr>
              <a:t>V</a:t>
            </a:r>
            <a:r>
              <a:rPr lang="sr-Latn-CS" b="1" i="1" baseline="-25000" dirty="0" smtClean="0">
                <a:sym typeface="Symbol"/>
              </a:rPr>
              <a:t>f </a:t>
            </a:r>
            <a:r>
              <a:rPr lang="sr-Latn-CS" b="1" i="1" baseline="0" dirty="0" smtClean="0">
                <a:sym typeface="Symbol"/>
              </a:rPr>
              <a:t>I</a:t>
            </a:r>
            <a:r>
              <a:rPr lang="sr-Latn-CS" b="1" i="1" baseline="-25000" dirty="0" smtClean="0">
                <a:sym typeface="Symbol"/>
              </a:rPr>
              <a:t>d </a:t>
            </a:r>
            <a:r>
              <a:rPr lang="sr-Latn-CS" baseline="0" dirty="0" smtClean="0">
                <a:sym typeface="Symbol"/>
              </a:rPr>
              <a:t>.</a:t>
            </a:r>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20</a:t>
            </a:fld>
            <a:endParaRPr lang="en-GB" smtClean="0">
              <a:solidFill>
                <a:schemeClr val="tx1"/>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Na ovom slajdu su navedene samo neke od tehnologija koje se danas masovno koriste u energetici. Pored ovih, postoji još veliki broj drugih</a:t>
            </a:r>
            <a:r>
              <a:rPr lang="sr-Latn-CS" baseline="0" dirty="0" smtClean="0"/>
              <a:t> tehnologija koje se ređe primenjuju. Na primer, germanijumske diode koje su se nekad puno koristile kao signalne zbog jako malog napona provođenja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f</a:t>
            </a:r>
            <a:r>
              <a:rPr lang="sr-Latn-CS" baseline="0" dirty="0" smtClean="0"/>
              <a:t>  oko 0,2V, zatim ultra brze diode na bazi galijum-arsenida (GaAs diode) koje kao signalne mogu da rade i na učestanostima do 100GHz, a proizvode se i kao energetske Šotki GaAs za napone reda veličine 600V i struje struje čak do 100A sa naponom provođenja ispod 1V (na primer IXAN0039). Za neke primene pokazuju bolje karakteristike i od SiC dioda.</a:t>
            </a:r>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21</a:t>
            </a:fld>
            <a:endParaRPr lang="en-GB" smtClean="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22</a:t>
            </a:fld>
            <a:endParaRPr lang="en-GB" smtClean="0">
              <a:solidFill>
                <a:schemeClr val="tx1"/>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Silicijum karbid trenutno izgleda</a:t>
            </a:r>
            <a:r>
              <a:rPr lang="sr-Latn-CS" baseline="0" dirty="0" smtClean="0"/>
              <a:t> kao moguća zamena </a:t>
            </a:r>
            <a:r>
              <a:rPr lang="sr-Latn-CS" dirty="0" smtClean="0"/>
              <a:t>za silicijum u budućnosti. Sredinom devedesetih su se pojavili poluprovodnici</a:t>
            </a:r>
            <a:r>
              <a:rPr lang="sr-Latn-CS" baseline="0" dirty="0" smtClean="0"/>
              <a:t> na bazi galijum-arsenida sa značajno boljim karakteristikama u odnosu na Si, ali se danas ovaj materijal koristi samo za posebne primene zbog znatno veće cene u odnosu na Si. SiN je bio takođe jedan od mogućih materijala ali ima značajno manju toplotnu provodnost u odnosu na SiC pa je primena ograničena samo na relativno manje snage. Naime, hlađenje i odvođenje toplote kroz materijal je ključno da bi se mogle ostvariti veće struje.</a:t>
            </a:r>
          </a:p>
          <a:p>
            <a:endParaRPr lang="sr-Latn-CS" baseline="0" dirty="0" smtClean="0"/>
          </a:p>
          <a:p>
            <a:r>
              <a:rPr lang="sr-Latn-CS" baseline="0" dirty="0" smtClean="0"/>
              <a:t>Silicijum karbid ima i do 10 puta veću otpornost na proboj i do tri puta bolju termičku provodnost. Pored toga, vreme oporavka kod SiC nekoliko puta manje zavisi od temperature u odnosu na zavisnost kod Si. </a:t>
            </a:r>
            <a:endParaRPr lang="en-US" baseline="0" dirty="0" smtClean="0"/>
          </a:p>
          <a:p>
            <a:endParaRPr lang="sr-Latn-CS" baseline="0" dirty="0" smtClean="0"/>
          </a:p>
          <a:p>
            <a:r>
              <a:rPr lang="sr-Latn-CS" baseline="0" dirty="0" smtClean="0"/>
              <a:t>Cena SiC poluprovodnika je trenutno nešto veća od cene poluprovodnika  na bazi Si, ali se očekuje pad cene SiC u budućnosti.</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Silicijum</a:t>
            </a:r>
            <a:r>
              <a:rPr lang="x-none" baseline="0" dirty="0" smtClean="0"/>
              <a:t> kao poluprovodnički materijal omogućava izradu Šotki dioda do probojnih napona od oko 200V dok se pomoću P-N spoja mogu ostvariti znatno veći probojni naponi. Glavni dobitak zamene silicijuma kao poluprovodnika silicijum karbidom je to što SiC omogućava značajno probojne veće napone dioda na bazi Šotki barijere.  </a:t>
            </a:r>
          </a:p>
          <a:p>
            <a:endParaRPr lang="x-none" baseline="0" dirty="0" smtClean="0"/>
          </a:p>
          <a:p>
            <a:r>
              <a:rPr lang="x-none" baseline="0" dirty="0" smtClean="0"/>
              <a:t>U radovima iz 2017. godine </a:t>
            </a:r>
            <a:r>
              <a:rPr lang="x-none" baseline="0" smtClean="0"/>
              <a:t>pominju se</a:t>
            </a:r>
            <a:r>
              <a:rPr lang="sr-Latn-CS" baseline="0" dirty="0" smtClean="0"/>
              <a:t> komercijalno raspoložive </a:t>
            </a:r>
            <a:r>
              <a:rPr lang="x-none" baseline="0" smtClean="0"/>
              <a:t>SiC </a:t>
            </a:r>
            <a:r>
              <a:rPr lang="x-none" baseline="0" dirty="0" smtClean="0"/>
              <a:t>Šotki diode za napone do 4,9 kV i struje do 130A, i SiC diode na bazi P-N spoia za napone do 8,6kV.</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25</a:t>
            </a:fld>
            <a:endParaRPr lang="en-GB"/>
          </a:p>
        </p:txBody>
      </p:sp>
    </p:spTree>
    <p:extLst>
      <p:ext uri="{BB962C8B-B14F-4D97-AF65-F5344CB8AC3E}">
        <p14:creationId xmlns:p14="http://schemas.microsoft.com/office/powerpoint/2010/main" xmlns="" val="287761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sr-Latn-CS" i="1" dirty="0" smtClean="0"/>
              <a:t>Slajd sadrži animaciju, treba ga najpre pogledati u “slide show” režimu.</a:t>
            </a:r>
          </a:p>
          <a:p>
            <a:pPr eaLnBrk="1" hangingPunct="1"/>
            <a:endParaRPr lang="sr-Latn-CS" dirty="0" smtClean="0"/>
          </a:p>
          <a:p>
            <a:pPr eaLnBrk="1" hangingPunct="1"/>
            <a:r>
              <a:rPr lang="sr-Latn-CS" dirty="0" smtClean="0"/>
              <a:t>U pozitivnoj poluperiodi (ulaznog napona </a:t>
            </a:r>
            <a:r>
              <a:rPr lang="sr-Latn-CS" b="1" i="1" dirty="0" smtClean="0"/>
              <a:t>v</a:t>
            </a:r>
            <a:r>
              <a:rPr lang="sr-Latn-CS" b="1" i="1" baseline="-25000" dirty="0" smtClean="0"/>
              <a:t>i </a:t>
            </a:r>
            <a:r>
              <a:rPr lang="sr-Latn-CS" dirty="0" smtClean="0"/>
              <a:t>) dioda vodi, pa je u tom intervalu izlazni napon jednak ulaznom. U drugoj poluperiodi</a:t>
            </a:r>
            <a:r>
              <a:rPr lang="sr-Latn-CS" baseline="0" dirty="0" smtClean="0"/>
              <a:t> dioda je isključena pa je izlazni napon nula. Ako je ulazni signal 230 V</a:t>
            </a:r>
            <a:r>
              <a:rPr lang="sr-Latn-CS" baseline="-25000" dirty="0" smtClean="0"/>
              <a:t>eff</a:t>
            </a:r>
            <a:r>
              <a:rPr lang="sr-Latn-CS" baseline="0" dirty="0" smtClean="0"/>
              <a:t> i učestanosti 50 Hz, talasnost je takođe 50 Hz. Amplituda talasnosti je jednaka amplitudi ulaznog signala (</a:t>
            </a:r>
            <a:r>
              <a:rPr lang="sr-Latn-CS" b="1" i="1" baseline="0" dirty="0" smtClean="0"/>
              <a:t>V</a:t>
            </a:r>
            <a:r>
              <a:rPr lang="sr-Latn-CS" b="1" i="1" baseline="-25000" dirty="0" smtClean="0"/>
              <a:t>max</a:t>
            </a:r>
            <a:r>
              <a:rPr lang="sr-Latn-CS" b="1" i="1" baseline="0" dirty="0" smtClean="0"/>
              <a:t> </a:t>
            </a:r>
            <a:r>
              <a:rPr lang="sr-Latn-CS" baseline="0" dirty="0" smtClean="0"/>
              <a:t>= 325 V). Srednja vrednost ovako ispravljenog napona je </a:t>
            </a:r>
            <a:r>
              <a:rPr lang="sr-Latn-CS" b="1" i="1" baseline="0" dirty="0" smtClean="0"/>
              <a:t>v</a:t>
            </a:r>
            <a:r>
              <a:rPr lang="sr-Latn-CS" b="1" i="1" baseline="-25000" dirty="0" smtClean="0"/>
              <a:t>dc</a:t>
            </a:r>
            <a:r>
              <a:rPr lang="sr-Latn-CS" baseline="0" dirty="0" smtClean="0"/>
              <a:t> = </a:t>
            </a:r>
            <a:r>
              <a:rPr lang="sr-Latn-CS" b="1" i="1" baseline="0" dirty="0" smtClean="0"/>
              <a:t>V</a:t>
            </a:r>
            <a:r>
              <a:rPr lang="sr-Latn-CS" b="1" i="1" baseline="-25000" dirty="0" smtClean="0"/>
              <a:t>max </a:t>
            </a:r>
            <a:r>
              <a:rPr lang="sr-Latn-CS" baseline="0" dirty="0" smtClean="0"/>
              <a:t>/</a:t>
            </a:r>
            <a:r>
              <a:rPr lang="sr-Latn-CS" baseline="0" dirty="0" smtClean="0">
                <a:sym typeface="Symbol"/>
              </a:rPr>
              <a:t> = 103 V.</a:t>
            </a:r>
            <a:endParaRPr lang="sr-Latn-CS" baseline="0" dirty="0" smtClean="0"/>
          </a:p>
          <a:p>
            <a:pPr eaLnBrk="1" hangingPunct="1"/>
            <a:endParaRPr lang="sr-Latn-CS" baseline="0" dirty="0" smtClean="0"/>
          </a:p>
          <a:p>
            <a:pPr eaLnBrk="1" hangingPunct="1"/>
            <a:r>
              <a:rPr lang="sr-Latn-CS" baseline="0" dirty="0" smtClean="0"/>
              <a:t>Dodavanjem kondenzatora, moguće ja smanjiti amplitudu talasnosnti jer u negativnoj poluperiodi, kada je dioda isključena, potrošač crpe energiju iz kondenzatora. Dioda se uključuje samo da dopuni kondenzator (kada napon izvora bude veći od napona na potrošaču) a isključuje čim napon izvora krene da opada od maksimalne vrednosti (tada je napon na potrošaču, koji održava kondenzator, veći od </a:t>
            </a:r>
            <a:r>
              <a:rPr lang="sr-Latn-CS" b="1" i="1" dirty="0" smtClean="0"/>
              <a:t>v</a:t>
            </a:r>
            <a:r>
              <a:rPr lang="sr-Latn-CS" b="1" i="1" baseline="-25000" dirty="0" smtClean="0"/>
              <a:t>i </a:t>
            </a:r>
            <a:r>
              <a:rPr lang="sr-Latn-CS" baseline="0" dirty="0" smtClean="0"/>
              <a:t>). Sada srednja vrednost napona, kao i amplituda talasnosti zavise od toga do koje vrednosti se ispraznio kondenzator za vreme dok je dioda isključena, odnosno, zavise od otpornosti potrošača.</a:t>
            </a:r>
          </a:p>
          <a:p>
            <a:pPr eaLnBrk="1" hangingPunct="1"/>
            <a:r>
              <a:rPr lang="sr-Latn-CS" dirty="0" smtClean="0"/>
              <a:t> </a:t>
            </a:r>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sr-Latn-CS" dirty="0" smtClean="0"/>
              <a:t>Četiri diode u sklopu pod imenom Grecov ispravljač. Sklop ispravlja i negativnu poluperiodu ulaznog napona čineći talasni napon istog polariteta. Ako je učestanost ulaznog napona 50Hz, učestanost talasnosti  je 100Hz. Amplituda talasnosti je kao i kod polutalasnog ispravljanja jednaka amplitudi ulaznog signala (325 V za 220 V</a:t>
            </a:r>
            <a:r>
              <a:rPr lang="sr-Latn-CS" baseline="-25000" dirty="0" smtClean="0"/>
              <a:t>eff</a:t>
            </a:r>
            <a:r>
              <a:rPr lang="sr-Latn-CS" dirty="0" smtClean="0"/>
              <a:t>), ali je srednja vrednost ispravljenog signala dva puta veća nego</a:t>
            </a:r>
            <a:r>
              <a:rPr lang="sr-Latn-CS" baseline="0" dirty="0" smtClean="0"/>
              <a:t> kod polutalasnog ispravljanja. Ovde, srednja vrednost iznosi </a:t>
            </a:r>
            <a:r>
              <a:rPr lang="sr-Latn-CS" b="1" i="1" baseline="0" dirty="0" smtClean="0"/>
              <a:t>v</a:t>
            </a:r>
            <a:r>
              <a:rPr lang="sr-Latn-CS" b="1" i="1" baseline="-25000" dirty="0" smtClean="0"/>
              <a:t>dc</a:t>
            </a:r>
            <a:r>
              <a:rPr lang="sr-Latn-CS" baseline="0" dirty="0" smtClean="0"/>
              <a:t> = </a:t>
            </a:r>
            <a:r>
              <a:rPr lang="sr-Latn-CS" b="1" i="1" baseline="0" dirty="0" smtClean="0"/>
              <a:t>V</a:t>
            </a:r>
            <a:r>
              <a:rPr lang="sr-Latn-CS" b="1" i="1" baseline="-25000" dirty="0" smtClean="0"/>
              <a:t>max</a:t>
            </a:r>
            <a:r>
              <a:rPr lang="sr-Latn-CS" baseline="0" dirty="0" smtClean="0"/>
              <a:t>*2/</a:t>
            </a:r>
            <a:r>
              <a:rPr lang="sr-Latn-CS" baseline="0" dirty="0" smtClean="0">
                <a:sym typeface="Symbol"/>
              </a:rPr>
              <a:t> </a:t>
            </a:r>
            <a:r>
              <a:rPr lang="sr-Latn-CS" baseline="0" dirty="0" smtClean="0"/>
              <a:t>= 325*2/</a:t>
            </a:r>
            <a:r>
              <a:rPr lang="sr-Latn-CS" baseline="0" dirty="0" smtClean="0">
                <a:sym typeface="Symbol"/>
              </a:rPr>
              <a:t> = 206 V</a:t>
            </a:r>
            <a:endParaRPr lang="sr-Latn-CS" dirty="0" smtClean="0"/>
          </a:p>
          <a:p>
            <a:pPr eaLnBrk="1" hangingPunct="1"/>
            <a:endParaRPr lang="sr-Latn-CS" dirty="0" smtClean="0"/>
          </a:p>
          <a:p>
            <a:pPr eaLnBrk="1" hangingPunct="1"/>
            <a:r>
              <a:rPr lang="sr-Latn-CS" dirty="0" smtClean="0"/>
              <a:t>Dodavanjem kondenzatora C,</a:t>
            </a:r>
            <a:r>
              <a:rPr lang="sr-Latn-CS" baseline="0" dirty="0" smtClean="0"/>
              <a:t> talasnost napona </a:t>
            </a:r>
            <a:r>
              <a:rPr lang="en-US" b="1" i="1" dirty="0" err="1" smtClean="0"/>
              <a:t>v</a:t>
            </a:r>
            <a:r>
              <a:rPr lang="en-US" b="1" i="1" baseline="-25000" dirty="0" err="1" smtClean="0"/>
              <a:t>o</a:t>
            </a:r>
            <a:r>
              <a:rPr lang="en-US" b="1" i="1" baseline="-25000" dirty="0" smtClean="0"/>
              <a:t> </a:t>
            </a:r>
            <a:r>
              <a:rPr lang="sr-Latn-CS" b="1" i="1" baseline="0" dirty="0" smtClean="0"/>
              <a:t> </a:t>
            </a:r>
            <a:r>
              <a:rPr lang="sr-Latn-CS" b="0" i="0" baseline="0" dirty="0" smtClean="0"/>
              <a:t>se smanjuje, a srednja vrednost napona </a:t>
            </a:r>
            <a:r>
              <a:rPr lang="en-US" b="1" i="1" dirty="0" smtClean="0"/>
              <a:t>v</a:t>
            </a:r>
            <a:r>
              <a:rPr lang="sr-Latn-CS" b="1" i="1" baseline="-25000" dirty="0" smtClean="0"/>
              <a:t>dc</a:t>
            </a:r>
            <a:r>
              <a:rPr lang="sr-Latn-CS" b="0" i="0" baseline="0" dirty="0" smtClean="0"/>
              <a:t> je veća.</a:t>
            </a:r>
            <a:r>
              <a:rPr lang="sr-Latn-CS" b="0" i="0" dirty="0" smtClean="0"/>
              <a:t> </a:t>
            </a:r>
          </a:p>
          <a:p>
            <a:pPr eaLnBrk="1" hangingPunct="1"/>
            <a:endParaRPr lang="sr-Latn-CS" b="0" i="0" dirty="0" smtClean="0"/>
          </a:p>
          <a:p>
            <a:pPr eaLnBrk="1" hangingPunct="1"/>
            <a:r>
              <a:rPr lang="sr-Latn-CS" b="0" i="0" dirty="0" smtClean="0"/>
              <a:t>Punotalasni ispravljač je moguće realizovati i sa dve diode ukoliko se ulazni napon dobija iz transformatora sa srednjim izvodom. Tada je taj</a:t>
            </a:r>
            <a:r>
              <a:rPr lang="sr-Latn-CS" b="0" i="0" baseline="0" dirty="0" smtClean="0"/>
              <a:t> srednji izvod masa izlaznog napona, a anode dioda su vezane za krajnja dva izvoda transformatora. Na kratkospojenim katodama se dobija pozitivan napon u odnosu na masu. Za dobijanje negativnog napona smer dioda je obrnut. Talasnost ovakvog ispravljača je ista kao kod Grecovog. Prednost grecovog spoja je samo u tome što nije potreban transformator sa srednjim izvodom. </a:t>
            </a:r>
            <a:endParaRPr lang="sr-Latn-CS" b="0" i="0" dirty="0" smtClean="0"/>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x-none" b="0" i="0" smtClean="0"/>
              <a:t>Ovde</a:t>
            </a:r>
            <a:r>
              <a:rPr lang="x-none" b="0" i="0" baseline="0" smtClean="0"/>
              <a:t> se pod potrošačem podrazumeva pretežno otporni potrošač (čist otpornik), bez značajne induktivnosti ili kapacitivnosti.</a:t>
            </a:r>
          </a:p>
          <a:p>
            <a:pPr eaLnBrk="1" hangingPunct="1"/>
            <a:r>
              <a:rPr lang="sr-Latn-CS" b="0" i="0" dirty="0" smtClean="0"/>
              <a:t>Ispravljač bi trebalo da se ponaša kao idealni naponski izvor. Međutim,</a:t>
            </a:r>
            <a:r>
              <a:rPr lang="sr-Latn-CS" b="0" i="0" baseline="0" dirty="0" smtClean="0"/>
              <a:t> a</a:t>
            </a:r>
            <a:r>
              <a:rPr lang="sr-Latn-CS" b="0" i="0" dirty="0" smtClean="0"/>
              <a:t>ko bi potrošač bio vezan direktno sa</a:t>
            </a:r>
            <a:r>
              <a:rPr lang="sr-Latn-CS" b="0" i="0" baseline="0" dirty="0" smtClean="0"/>
              <a:t> ispravljačem, talasnost izlaznog napona bi činila da napon nije konstantan. Najjednostavniji način da se talasnost značajno smanji je dodavanje kondenzatora. Talasni oblici su prikazani na prethodnim slajdovima.</a:t>
            </a:r>
          </a:p>
          <a:p>
            <a:pPr eaLnBrk="1" hangingPunct="1"/>
            <a:endParaRPr lang="sr-Latn-CS" b="0" i="0" baseline="0" dirty="0" smtClean="0"/>
          </a:p>
          <a:p>
            <a:pPr eaLnBrk="1" hangingPunct="1"/>
            <a:r>
              <a:rPr lang="sr-Latn-CS" b="0" i="0" baseline="0" dirty="0" smtClean="0"/>
              <a:t>Dodavanje stabilizatora pre potrošača može praktično eliminisati talasnost i obezbediti da napon koji napaja potrošač bude konstantan i ako se otpornost ptrošača menja u širokim granicama. Stabilizator se može jednostavno realizovati pomoću rednog tranzistora – kolektor ka ispravljaču, emiter ka potrošaču i Zener-dioda od baze do mase. Zener dioda se polariše otpornikom ka izvoru. Danas se puno koriste takozvani “linearni stabilizatori u tri tačke. Iako postoji ogroman broj različitih modela na tržištu, i dalje se ponajviše koriste veoma stari stabilizatori sa oznakom 78</a:t>
            </a:r>
            <a:r>
              <a:rPr lang="sr-Latn-CS" b="1" i="0" baseline="0" dirty="0" smtClean="0"/>
              <a:t>xx</a:t>
            </a:r>
            <a:r>
              <a:rPr lang="sr-Latn-CS" b="0" i="0" baseline="0" dirty="0" smtClean="0"/>
              <a:t> gde je </a:t>
            </a:r>
            <a:r>
              <a:rPr lang="sr-Latn-CS" b="1" i="0" baseline="0" dirty="0" smtClean="0"/>
              <a:t>xx</a:t>
            </a:r>
            <a:r>
              <a:rPr lang="sr-Latn-CS" b="0" i="0" baseline="0" dirty="0" smtClean="0"/>
              <a:t> izlazni napon. Na primer, 7805 je stabilizator sa izlaznim naponom 5V, a 7815, sa izlaznim naponom 15V. Postoji i serija 79</a:t>
            </a:r>
            <a:r>
              <a:rPr lang="sr-Latn-CS" b="1" i="0" baseline="0" dirty="0" smtClean="0"/>
              <a:t>xx</a:t>
            </a:r>
            <a:r>
              <a:rPr lang="sr-Latn-CS" b="0" i="0" baseline="0" dirty="0" smtClean="0"/>
              <a:t> za stabilizaciju negativnih napona. Da bi 7805 radio dobro, ulazni napon mora da bude preko nekih 7V (zavisno od modela, ali po praviliu, 2 do 2,5V više od izlaznog napona). Napon na ulazu može biti i veći, ali veći napon na ulazu povećava disipaciju na stabilitzatoru. Pretpostavimo da potrošač vuče 1A (korisna snaga 5W), ako je ulazni napon 7V, disipacija na stabilizatoru je 2W (1A*2V), što je čak 40% u odnosu na korisnu snagu. Pri ulaznom naponu 15V, disipacija je 1A*10V, odnosno 10W, što je dvostruko u odnosu na korisnu snagu, i mora se predati okolini hlađenjem, inače će temperatura stabilizatora rasti. Gotovo svi stabilizatori imaju ograničenje struje, ali ih ono ne može spasiti pregrevanja zbog disipacije na njima.</a:t>
            </a:r>
          </a:p>
          <a:p>
            <a:pPr eaLnBrk="1" hangingPunct="1"/>
            <a:endParaRPr lang="sr-Latn-CS" b="0" i="0" baseline="0" dirty="0" smtClean="0"/>
          </a:p>
          <a:p>
            <a:pPr eaLnBrk="1" hangingPunct="1"/>
            <a:r>
              <a:rPr lang="sr-Latn-CS" b="0" i="0" baseline="0" dirty="0" smtClean="0"/>
              <a:t>Posebna kategorija stabilizatora su takozvani LDO (</a:t>
            </a:r>
            <a:r>
              <a:rPr lang="sr-Latn-CS" b="0" i="1" baseline="0" dirty="0" smtClean="0"/>
              <a:t>low drop out</a:t>
            </a:r>
            <a:r>
              <a:rPr lang="sr-Latn-CS" b="0" i="0" baseline="0" dirty="0" smtClean="0"/>
              <a:t>) stabilizatori koji zahtevaju manji ulazni napon u odnosu na standardne linearne regulatore (uobičajeno 0,5 do 1V dok klasični zahtevaju po previlu preko 2V). Ovi regulatori obično garantuju i manji propad izlaznog napona u slučaju naglog povećanja opterećenja. Danas se ovaj termin (LDO) često (pogrešno) koristi za sve linearne stabilizatore.</a:t>
            </a:r>
          </a:p>
          <a:p>
            <a:pPr eaLnBrk="1" hangingPunct="1"/>
            <a:endParaRPr lang="sr-Latn-CS" b="0" i="0" baseline="0" dirty="0" smtClean="0"/>
          </a:p>
          <a:p>
            <a:pPr eaLnBrk="1" hangingPunct="1"/>
            <a:r>
              <a:rPr lang="sr-Latn-CS" b="0" i="0" baseline="0" dirty="0" smtClean="0"/>
              <a:t>Postoje i stabilizatori kod kojih se izlazni napon može regulisati. Tipičan predstavnik, ponovo star nekoliko decenija, ali još uvek veoma korišćen je LM317</a:t>
            </a:r>
            <a:endParaRPr lang="sr-Latn-CS" b="0" i="0" dirty="0" smtClean="0"/>
          </a:p>
          <a:p>
            <a:pPr eaLnBrk="1" hangingPunct="1"/>
            <a:endParaRPr lang="sr-Latn-CS" b="0" i="0" dirty="0" smtClean="0"/>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Realni prekidači kada su isključeni se ponašaju vrlo slično idealnim u smislu struje koja teče kroz njih. Za većinu prekidača ona je zaista bliska nuli i može se zanemariti (čak i u vrlo detaljnim modelima prekidača).  Srtuja koja teče kroz isključen prekidač se obično naziva strujom “curenja”.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Svaki relni prekidač karakteriše maksimalni napon koji može da izrži kada je isključen. Neki prekidači su “nesimetrični”, odnosno, mogu da izdrže veći napon jednog polariteta, a manji napon drugog polariteta. Obično su ovi naponi označeni sa </a:t>
            </a:r>
            <a:r>
              <a:rPr lang="sr-Latn-CS" b="1" i="1" baseline="0" dirty="0" smtClean="0"/>
              <a:t>V</a:t>
            </a:r>
            <a:r>
              <a:rPr lang="sr-Latn-CS" b="1" i="1" baseline="-25000" dirty="0" smtClean="0"/>
              <a:t>PDmax</a:t>
            </a:r>
            <a:r>
              <a:rPr lang="sr-Latn-CS" baseline="0" dirty="0" smtClean="0"/>
              <a:t> i -</a:t>
            </a:r>
            <a:r>
              <a:rPr lang="sr-Latn-CS" b="1" i="1" baseline="0" dirty="0" smtClean="0"/>
              <a:t>V</a:t>
            </a:r>
            <a:r>
              <a:rPr lang="sr-Latn-CS" b="1" i="1" baseline="-25000" dirty="0" smtClean="0"/>
              <a:t>PRmax</a:t>
            </a:r>
            <a:r>
              <a:rPr lang="sr-Latn-CS" baseline="0" dirty="0" smtClean="0"/>
              <a:t> , gde su oznake </a:t>
            </a:r>
            <a:r>
              <a:rPr lang="sr-Latn-CS" b="1" i="1" baseline="0" dirty="0" smtClean="0"/>
              <a:t>D</a:t>
            </a:r>
            <a:r>
              <a:rPr lang="sr-Latn-CS" baseline="0" dirty="0" smtClean="0"/>
              <a:t> i </a:t>
            </a:r>
            <a:r>
              <a:rPr lang="sr-Latn-CS" b="1" i="1" baseline="0" dirty="0" smtClean="0"/>
              <a:t>R</a:t>
            </a:r>
            <a:r>
              <a:rPr lang="sr-Latn-CS" baseline="0" dirty="0" smtClean="0"/>
              <a:t> od “</a:t>
            </a:r>
            <a:r>
              <a:rPr lang="sr-Latn-CS" i="1" baseline="0" dirty="0" smtClean="0"/>
              <a:t>Direct</a:t>
            </a:r>
            <a:r>
              <a:rPr lang="sr-Latn-CS" baseline="0" dirty="0" smtClean="0"/>
              <a:t> “ i “</a:t>
            </a:r>
            <a:r>
              <a:rPr lang="sr-Latn-CS" i="1" baseline="0" dirty="0" smtClean="0"/>
              <a:t>Revese”</a:t>
            </a:r>
            <a:r>
              <a:rPr lang="sr-Latn-CS" baseline="0" dirty="0" smtClean="0"/>
              <a:t>  za direktni i inverzni polaritet.</a:t>
            </a:r>
          </a:p>
          <a:p>
            <a:endParaRPr lang="sr-Latn-CS" baseline="0"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30</a:t>
            </a:fld>
            <a:endParaRPr lang="en-GB"/>
          </a:p>
        </p:txBody>
      </p:sp>
    </p:spTree>
    <p:extLst>
      <p:ext uri="{BB962C8B-B14F-4D97-AF65-F5344CB8AC3E}">
        <p14:creationId xmlns:p14="http://schemas.microsoft.com/office/powerpoint/2010/main" xmlns="" val="3665947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r-Latn-CS" u="sng" dirty="0" smtClean="0"/>
              <a:t>Na slici gore</a:t>
            </a:r>
            <a:r>
              <a:rPr lang="sr-Latn-CS" u="none" dirty="0" smtClean="0"/>
              <a:t> </a:t>
            </a:r>
            <a:r>
              <a:rPr lang="sr-Latn-CS" dirty="0" smtClean="0"/>
              <a:t>je klasični polutalasni udvostručivač napona. U pozitivnoj poluperiodi se puni C1 preko D1.</a:t>
            </a:r>
            <a:r>
              <a:rPr lang="sr-Latn-CS" baseline="0" dirty="0" smtClean="0"/>
              <a:t> U negativnoj poluperiodi se puni C2 preko D2 tako da je napon na krajevima označenim sa </a:t>
            </a:r>
            <a:r>
              <a:rPr lang="sr-Latn-CS" b="1" baseline="0" dirty="0" smtClean="0"/>
              <a:t>+</a:t>
            </a:r>
            <a:r>
              <a:rPr lang="sr-Latn-CS" baseline="0" dirty="0" smtClean="0"/>
              <a:t> i </a:t>
            </a:r>
            <a:r>
              <a:rPr lang="sr-Latn-CS" b="1" baseline="0" dirty="0" smtClean="0"/>
              <a:t>–</a:t>
            </a:r>
            <a:r>
              <a:rPr lang="sr-Latn-CS" baseline="0" dirty="0" smtClean="0"/>
              <a:t> jednak vršnoj vrednosti napona napona V</a:t>
            </a:r>
            <a:r>
              <a:rPr lang="sr-Latn-CS" baseline="-25000" dirty="0" smtClean="0"/>
              <a:t>IN</a:t>
            </a:r>
            <a:r>
              <a:rPr lang="sr-Latn-CS" baseline="0" dirty="0" smtClean="0"/>
              <a:t> (u odnosu na srednju tačku između kondenzatora, označenu sa </a:t>
            </a:r>
            <a:r>
              <a:rPr lang="sr-Latn-CS" b="1" baseline="0" dirty="0" smtClean="0"/>
              <a:t>0</a:t>
            </a:r>
            <a:r>
              <a:rPr lang="sr-Latn-CS" baseline="0" dirty="0" smtClean="0"/>
              <a:t>), samo što je na + kraju pozitivan, a na – kraju negativan. Bez opterećenja, izlazni napon je </a:t>
            </a:r>
            <a:r>
              <a:rPr lang="sr-Latn-CS" b="1" baseline="0" dirty="0" smtClean="0"/>
              <a:t>2V</a:t>
            </a:r>
            <a:r>
              <a:rPr lang="sr-Latn-CS" b="1" baseline="-25000" dirty="0" smtClean="0"/>
              <a:t>INmax</a:t>
            </a:r>
            <a:r>
              <a:rPr lang="sr-Latn-CS" baseline="0" dirty="0" smtClean="0"/>
              <a:t> gde je </a:t>
            </a:r>
            <a:r>
              <a:rPr lang="sr-Latn-CS" b="1" baseline="0" dirty="0" smtClean="0"/>
              <a:t>2V</a:t>
            </a:r>
            <a:r>
              <a:rPr lang="sr-Latn-CS" b="1" baseline="-25000" dirty="0" smtClean="0"/>
              <a:t>INmax</a:t>
            </a:r>
            <a:r>
              <a:rPr lang="sr-Latn-CS" baseline="0" dirty="0" smtClean="0"/>
              <a:t> vršna vrednost napona </a:t>
            </a:r>
            <a:r>
              <a:rPr lang="sr-Latn-CS" b="1" baseline="0" dirty="0" smtClean="0"/>
              <a:t>2V</a:t>
            </a:r>
            <a:r>
              <a:rPr lang="sr-Latn-CS" b="1" baseline="-25000" dirty="0" smtClean="0"/>
              <a:t>IN</a:t>
            </a:r>
            <a:r>
              <a:rPr lang="sr-Latn-CS" baseline="0" dirty="0" smtClean="0"/>
              <a:t>, a talasnost je pod tim uslovima 0. Kada postoji opterećenje, talasnost zavisi od R</a:t>
            </a:r>
            <a:r>
              <a:rPr lang="sr-Latn-CS" baseline="-25000" dirty="0" smtClean="0"/>
              <a:t>L</a:t>
            </a:r>
            <a:r>
              <a:rPr lang="sr-Latn-CS" baseline="0" dirty="0" smtClean="0"/>
              <a:t> i kapacitivnosti C1 i C2.</a:t>
            </a:r>
          </a:p>
          <a:p>
            <a:endParaRPr lang="sr-Latn-CS" baseline="0" dirty="0" smtClean="0"/>
          </a:p>
          <a:p>
            <a:r>
              <a:rPr lang="sr-Latn-CS" dirty="0" smtClean="0"/>
              <a:t>Na slici </a:t>
            </a:r>
            <a:r>
              <a:rPr lang="sr-Latn-CS" u="sng" dirty="0" smtClean="0"/>
              <a:t>u sredini</a:t>
            </a:r>
            <a:r>
              <a:rPr lang="sr-Latn-CS" u="none" dirty="0" smtClean="0"/>
              <a:t> </a:t>
            </a:r>
            <a:r>
              <a:rPr lang="sr-Latn-CS" dirty="0" smtClean="0"/>
              <a:t>je druga, često korišćena topologija udvostručivača, nazvana</a:t>
            </a:r>
            <a:r>
              <a:rPr lang="sr-Latn-CS" baseline="0" dirty="0" smtClean="0"/>
              <a:t> po autoru “Grejnačerov udvostučivač”. Prvi deo kola (kondenzator C1 i dioda D1) predstavljaju takozvano Vijardovo  kolo (po Polu Vijardu, poznatom po otkriću gama-zraka). Ovaj deo kola radi tako što se u prvoj negativnoj poluperiodi ulaznog napona, kondenzator C1 napuni do vršne vrednosti V</a:t>
            </a:r>
            <a:r>
              <a:rPr lang="sr-Latn-CS" baseline="-25000" dirty="0" smtClean="0"/>
              <a:t>INmax</a:t>
            </a:r>
            <a:r>
              <a:rPr lang="sr-Latn-CS" baseline="0" dirty="0" smtClean="0"/>
              <a:t> i ostaje napunjen sve vreme tako da talasni oblik napona u tački označenoj sa 1 predstavlja sinusoidu podignutu iznad nule. U toj tački (u odnosu na označenu masu), napon je sinusoida sa minimalnom vrednošću 0 i maksimalnom 2V</a:t>
            </a:r>
            <a:r>
              <a:rPr lang="sr-Latn-CS" baseline="-25000" dirty="0" smtClean="0"/>
              <a:t>INmax</a:t>
            </a:r>
            <a:r>
              <a:rPr lang="sr-Latn-CS" baseline="0" dirty="0" smtClean="0"/>
              <a:t>. Drugi deo ovog kola, dioda D2 i C2 rade kao “detektor maksimauma” i služe, između ostalog i da smanje talasnost. C2 se puni sve dok napon u tački 1 ne dostigne maksimum, posle toga se dioda D2 isključuje i napon na C2 ostaje jednak maksimumu, u ovom slučaju 2V</a:t>
            </a:r>
            <a:r>
              <a:rPr lang="sr-Latn-CS" baseline="-25000" dirty="0" smtClean="0"/>
              <a:t>INmax</a:t>
            </a:r>
            <a:r>
              <a:rPr lang="sr-Latn-CS" baseline="0" dirty="0" smtClean="0"/>
              <a:t>. Bez opterećenja, talasnost je 0, sa opterećenjem, zavisi od otpora opterećenja i kapacitivnosti kondenzatora.</a:t>
            </a:r>
          </a:p>
          <a:p>
            <a:endParaRPr lang="sr-Latn-CS" baseline="0" dirty="0" smtClean="0"/>
          </a:p>
          <a:p>
            <a:r>
              <a:rPr lang="sr-Latn-CS" baseline="0" dirty="0" smtClean="0"/>
              <a:t>Na slici </a:t>
            </a:r>
            <a:r>
              <a:rPr lang="sr-Latn-CS" u="sng" baseline="0" dirty="0" smtClean="0"/>
              <a:t>dole</a:t>
            </a:r>
            <a:r>
              <a:rPr lang="sr-Latn-CS" u="none" baseline="0" dirty="0" smtClean="0"/>
              <a:t> je kolo koje se sastoji iz jednog detektora maksimuma (D3 i C3) i iza toga udvostručivača tako da je izlazni napon trostruka vršna vrednost ulaznog napona.</a:t>
            </a:r>
            <a:endParaRPr lang="en-US" u="none"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slici desno je interesantno kolo koje na izlazu može da da napon jednak vršnoj vrednosti ulaznog ili dvostrukoj vršnoj vrednosti, zavisno od položaja prekidača S1</a:t>
            </a:r>
            <a:r>
              <a:rPr lang="sr-Latn-CS" baseline="0" dirty="0" smtClean="0"/>
              <a:t> (napon na diodama koje vode je zanemaren). </a:t>
            </a:r>
            <a:r>
              <a:rPr lang="sr-Latn-CS" dirty="0" smtClean="0"/>
              <a:t>Bez</a:t>
            </a:r>
            <a:r>
              <a:rPr lang="sr-Latn-CS" baseline="0" dirty="0" smtClean="0"/>
              <a:t> opterećenja, talasnost je 0.</a:t>
            </a:r>
          </a:p>
          <a:p>
            <a:endParaRPr lang="sr-Latn-CS" baseline="0" dirty="0" smtClean="0"/>
          </a:p>
          <a:p>
            <a:r>
              <a:rPr lang="sr-Latn-CS" baseline="0" dirty="0" smtClean="0"/>
              <a:t>Kada je prekidač otvoren (isključen) kolo je klasičan Grecov spoj sa ekvivalentnim kondenzatorom kapacitivnosti jednake rednoj vezi C1 i C2. Ispravljanje je punotalasno. </a:t>
            </a:r>
          </a:p>
          <a:p>
            <a:endParaRPr lang="sr-Latn-CS" baseline="0" dirty="0" smtClean="0"/>
          </a:p>
          <a:p>
            <a:r>
              <a:rPr lang="sr-Latn-CS" baseline="0" dirty="0" smtClean="0"/>
              <a:t>Sa zatvorenim (uključenim) prekidačem, kolo se ponaša kao udvostručivač napona. C1 se puni u pozitivnoj poluperiodi, C2 u negativnoj, tako da je napon na C1 pozitian, a na C2 negativan u odnosu na srednju tačku. Ispravljanje je polutalasno.</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Polutalasni trofazni ispravljač čine</a:t>
            </a:r>
            <a:r>
              <a:rPr lang="sr-Latn-CS" baseline="0" dirty="0" smtClean="0"/>
              <a:t> tri diode čije su anode vezane svaka za po jednu fazu, a katode spojene. Izlazni ispravljeni napon se dobija između katoda i neutralnog voda gradske mreže. Svaka od dioda vodi po 1/3 periode i talasni oblik ispravljenog napona predstavlja obvojnicu po maksimumima sinusoida sve tri faze.</a:t>
            </a:r>
          </a:p>
          <a:p>
            <a:endParaRPr lang="sr-Latn-CS" baseline="0" dirty="0" smtClean="0"/>
          </a:p>
          <a:p>
            <a:r>
              <a:rPr lang="sr-Latn-CS" baseline="0" dirty="0" smtClean="0"/>
              <a:t>Jedna od dioda vodi između 30</a:t>
            </a:r>
            <a:r>
              <a:rPr lang="sr-Latn-CS" baseline="0" dirty="0" smtClean="0">
                <a:sym typeface="Symbol"/>
              </a:rPr>
              <a:t> i 150</a:t>
            </a:r>
            <a:r>
              <a:rPr lang="sr-Latn-CS" baseline="0" dirty="0" smtClean="0"/>
              <a:t>. Površina ispod tog dela krive (označena na slici) iznosi </a:t>
            </a:r>
            <a:r>
              <a:rPr lang="sr-Latn-CS" b="1" i="1" baseline="0" dirty="0" smtClean="0"/>
              <a:t>v</a:t>
            </a:r>
            <a:r>
              <a:rPr lang="sr-Latn-CS" b="1" i="1" baseline="-25000" dirty="0" smtClean="0"/>
              <a:t>max</a:t>
            </a:r>
            <a:r>
              <a:rPr lang="sr-Latn-CS" b="1" baseline="0" dirty="0" smtClean="0">
                <a:sym typeface="Symbol"/>
              </a:rPr>
              <a:t></a:t>
            </a:r>
            <a:r>
              <a:rPr lang="sr-Latn-CS" baseline="0" dirty="0" smtClean="0">
                <a:sym typeface="Symbol"/>
              </a:rPr>
              <a:t>3. To je ustvari određeni integral sinusne funkcije od </a:t>
            </a:r>
            <a:r>
              <a:rPr lang="sr-Latn-CS" baseline="0" dirty="0" smtClean="0"/>
              <a:t>30</a:t>
            </a:r>
            <a:r>
              <a:rPr lang="sr-Latn-CS" baseline="0" dirty="0" smtClean="0">
                <a:sym typeface="Symbol"/>
              </a:rPr>
              <a:t> do 150, odnosno, (cos</a:t>
            </a:r>
            <a:r>
              <a:rPr lang="sr-Latn-CS" baseline="0" dirty="0" smtClean="0"/>
              <a:t>30</a:t>
            </a:r>
            <a:r>
              <a:rPr lang="sr-Latn-CS" baseline="0" dirty="0" smtClean="0">
                <a:sym typeface="Symbol"/>
              </a:rPr>
              <a:t>– cos150). Kako u intervalu od 0 do 2 postoje tri ovakva dela, s</a:t>
            </a:r>
            <a:r>
              <a:rPr lang="sr-Latn-CS" baseline="0" dirty="0" smtClean="0"/>
              <a:t>rednja vrednost napona je tri puta ova vrednost kroz </a:t>
            </a:r>
            <a:r>
              <a:rPr lang="sr-Latn-CS" baseline="0" dirty="0" smtClean="0">
                <a:sym typeface="Symbol"/>
              </a:rPr>
              <a:t>2</a:t>
            </a:r>
            <a:r>
              <a:rPr lang="sr-Latn-CS" baseline="0" dirty="0" smtClean="0"/>
              <a:t>. Za gradsku mrežu, faznog napona  230 V</a:t>
            </a:r>
            <a:r>
              <a:rPr lang="sr-Latn-CS" baseline="-25000" dirty="0" smtClean="0"/>
              <a:t>eff </a:t>
            </a:r>
            <a:r>
              <a:rPr lang="sr-Latn-CS" baseline="0" dirty="0" smtClean="0"/>
              <a:t>, maksimalna vrednost iznosi  </a:t>
            </a:r>
            <a:r>
              <a:rPr lang="sr-Latn-CS" b="1" i="1" baseline="0" dirty="0" smtClean="0"/>
              <a:t>v</a:t>
            </a:r>
            <a:r>
              <a:rPr lang="sr-Latn-CS" b="1" i="1" baseline="-25000" dirty="0" smtClean="0"/>
              <a:t>max </a:t>
            </a:r>
            <a:r>
              <a:rPr lang="sr-Latn-CS" b="0" i="0" baseline="0" dirty="0" smtClean="0"/>
              <a:t>= 230</a:t>
            </a:r>
            <a:r>
              <a:rPr lang="sr-Latn-CS" b="1" baseline="0" dirty="0" smtClean="0">
                <a:sym typeface="Symbol"/>
              </a:rPr>
              <a:t></a:t>
            </a:r>
            <a:r>
              <a:rPr lang="sr-Latn-CS" b="0" baseline="0" dirty="0" smtClean="0">
                <a:sym typeface="Symbol"/>
              </a:rPr>
              <a:t>2 = 325V, a srednja vrednost ispravljenog napona iznosi 269V. (vrednosti su date uz pretpostavku idealnih dioda).</a:t>
            </a:r>
          </a:p>
          <a:p>
            <a:endParaRPr lang="sr-Latn-CS" b="0" baseline="0" dirty="0" smtClean="0">
              <a:sym typeface="Symbol"/>
            </a:endParaRPr>
          </a:p>
          <a:p>
            <a:r>
              <a:rPr lang="sr-Latn-CS" b="0" baseline="0" dirty="0" smtClean="0">
                <a:sym typeface="Symbol"/>
              </a:rPr>
              <a:t>Kako sada talasni oblik ispravljenog signala ne pada do 0, već do 0,5</a:t>
            </a:r>
            <a:r>
              <a:rPr lang="sr-Latn-CS" b="1" i="1" baseline="0" dirty="0" smtClean="0"/>
              <a:t>v</a:t>
            </a:r>
            <a:r>
              <a:rPr lang="sr-Latn-CS" b="1" i="1" baseline="-25000" dirty="0" smtClean="0"/>
              <a:t>max </a:t>
            </a:r>
            <a:r>
              <a:rPr lang="sr-Latn-CS" b="0" baseline="0" dirty="0" smtClean="0">
                <a:sym typeface="Symbol"/>
              </a:rPr>
              <a:t>, amplituda talasnosti, bez ikakvog filtra, iznosi 162V, što je oko 60% srednje vrednosti. Talasnost je učestanosti 150Hz.</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Trofazni punotalasni ispravljač se sastoji iz</a:t>
            </a:r>
            <a:r>
              <a:rPr lang="sr-Latn-CS" baseline="0" dirty="0" smtClean="0"/>
              <a:t> šest dioda vezanih u trofazni diodni most. Za razliku od polutalasnog, gde izlazni napon prati obvojnicu </a:t>
            </a:r>
            <a:r>
              <a:rPr lang="sr-Latn-CS" u="sng" baseline="0" dirty="0" smtClean="0"/>
              <a:t>faznih napona</a:t>
            </a:r>
            <a:r>
              <a:rPr lang="sr-Latn-CS" baseline="0" dirty="0" smtClean="0"/>
              <a:t>, u slučaju trofaznog diodnog mosta, izlazni napon prati obvojnicu ispravljenih </a:t>
            </a:r>
            <a:r>
              <a:rPr lang="sr-Latn-CS" u="sng" baseline="0" dirty="0" smtClean="0"/>
              <a:t>međufaznih napona</a:t>
            </a:r>
            <a:r>
              <a:rPr lang="sr-Latn-CS" baseline="0" dirty="0" smtClean="0"/>
              <a:t>. U slučaju naše gradske mreže, gde efektivna vrednost faznog napona iznosi 230V</a:t>
            </a:r>
            <a:r>
              <a:rPr lang="sr-Latn-CS" baseline="-25000" dirty="0" smtClean="0"/>
              <a:t>eff</a:t>
            </a:r>
            <a:r>
              <a:rPr lang="sr-Latn-CS" baseline="0" dirty="0" smtClean="0"/>
              <a:t>, vršna vrednost faznog napona dostiže 325V, dok je vršna vrednost  međufaznog napona čak 563V. </a:t>
            </a:r>
          </a:p>
          <a:p>
            <a:endParaRPr lang="sr-Latn-CS" baseline="0" dirty="0" smtClean="0"/>
          </a:p>
          <a:p>
            <a:r>
              <a:rPr lang="sr-Latn-CS" baseline="0" dirty="0" smtClean="0"/>
              <a:t>Diode D</a:t>
            </a:r>
            <a:r>
              <a:rPr lang="sr-Latn-CS" baseline="-25000" dirty="0" smtClean="0"/>
              <a:t>1</a:t>
            </a:r>
            <a:r>
              <a:rPr lang="sr-Latn-CS" baseline="0" dirty="0" smtClean="0"/>
              <a:t>, D</a:t>
            </a:r>
            <a:r>
              <a:rPr lang="sr-Latn-CS" baseline="-25000" dirty="0" smtClean="0"/>
              <a:t>2</a:t>
            </a:r>
            <a:r>
              <a:rPr lang="sr-Latn-CS" baseline="0" dirty="0" smtClean="0"/>
              <a:t>, D</a:t>
            </a:r>
            <a:r>
              <a:rPr lang="sr-Latn-CS" baseline="-25000" dirty="0" smtClean="0"/>
              <a:t>3</a:t>
            </a:r>
            <a:r>
              <a:rPr lang="sr-Latn-CS" baseline="0" dirty="0" smtClean="0"/>
              <a:t> i D</a:t>
            </a:r>
            <a:r>
              <a:rPr lang="sr-Latn-CS" baseline="-25000" dirty="0" smtClean="0"/>
              <a:t>4</a:t>
            </a:r>
            <a:r>
              <a:rPr lang="sr-Latn-CS" baseline="0" dirty="0" smtClean="0"/>
              <a:t> praktično predstavljaju Grecov ispravljač za međufazni napon </a:t>
            </a:r>
            <a:r>
              <a:rPr lang="sr-Latn-CS" b="1" i="1" baseline="0" dirty="0" smtClean="0"/>
              <a:t>U</a:t>
            </a:r>
            <a:r>
              <a:rPr lang="sr-Latn-CS" b="1" i="1" baseline="-25000" dirty="0" smtClean="0"/>
              <a:t>AB </a:t>
            </a:r>
            <a:r>
              <a:rPr lang="sr-Latn-CS" baseline="0" dirty="0" smtClean="0"/>
              <a:t>. Slično tome, diode D</a:t>
            </a:r>
            <a:r>
              <a:rPr lang="sr-Latn-CS" baseline="-25000" dirty="0" smtClean="0"/>
              <a:t>3</a:t>
            </a:r>
            <a:r>
              <a:rPr lang="sr-Latn-CS" baseline="0" dirty="0" smtClean="0"/>
              <a:t>, D</a:t>
            </a:r>
            <a:r>
              <a:rPr lang="sr-Latn-CS" baseline="-25000" dirty="0" smtClean="0"/>
              <a:t>4</a:t>
            </a:r>
            <a:r>
              <a:rPr lang="sr-Latn-CS" baseline="0" dirty="0" smtClean="0"/>
              <a:t>, D</a:t>
            </a:r>
            <a:r>
              <a:rPr lang="sr-Latn-CS" baseline="-25000" dirty="0" smtClean="0"/>
              <a:t>5</a:t>
            </a:r>
            <a:r>
              <a:rPr lang="sr-Latn-CS" baseline="0" dirty="0" smtClean="0"/>
              <a:t> i D</a:t>
            </a:r>
            <a:r>
              <a:rPr lang="sr-Latn-CS" baseline="-25000" dirty="0" smtClean="0"/>
              <a:t>6</a:t>
            </a:r>
            <a:r>
              <a:rPr lang="sr-Latn-CS" baseline="0" dirty="0" smtClean="0"/>
              <a:t> punotalasno ispravljaju međufazni napon </a:t>
            </a:r>
            <a:r>
              <a:rPr lang="sr-Latn-CS" b="1" i="1" baseline="0" dirty="0" smtClean="0"/>
              <a:t>U</a:t>
            </a:r>
            <a:r>
              <a:rPr lang="sr-Latn-CS" b="1" i="1" baseline="-25000" dirty="0" smtClean="0"/>
              <a:t>AB  </a:t>
            </a:r>
            <a:r>
              <a:rPr lang="sr-Latn-CS" baseline="0" dirty="0" smtClean="0"/>
              <a:t>, a diode D</a:t>
            </a:r>
            <a:r>
              <a:rPr lang="sr-Latn-CS" baseline="-25000" dirty="0" smtClean="0"/>
              <a:t>1</a:t>
            </a:r>
            <a:r>
              <a:rPr lang="sr-Latn-CS" baseline="0" dirty="0" smtClean="0"/>
              <a:t>, D</a:t>
            </a:r>
            <a:r>
              <a:rPr lang="sr-Latn-CS" baseline="-25000" dirty="0" smtClean="0"/>
              <a:t>2</a:t>
            </a:r>
            <a:r>
              <a:rPr lang="sr-Latn-CS" baseline="0" dirty="0" smtClean="0"/>
              <a:t>, D</a:t>
            </a:r>
            <a:r>
              <a:rPr lang="sr-Latn-CS" baseline="-25000" dirty="0" smtClean="0"/>
              <a:t>5</a:t>
            </a:r>
            <a:r>
              <a:rPr lang="sr-Latn-CS" baseline="0" dirty="0" smtClean="0"/>
              <a:t> i D</a:t>
            </a:r>
            <a:r>
              <a:rPr lang="sr-Latn-CS" baseline="-25000" dirty="0" smtClean="0"/>
              <a:t>6</a:t>
            </a:r>
            <a:r>
              <a:rPr lang="sr-Latn-CS" baseline="0" dirty="0" smtClean="0"/>
              <a:t> , međufazni napon </a:t>
            </a:r>
            <a:r>
              <a:rPr lang="sr-Latn-CS" b="1" i="1" baseline="0" dirty="0" smtClean="0"/>
              <a:t>U</a:t>
            </a:r>
            <a:r>
              <a:rPr lang="sr-Latn-CS" b="1" i="1" baseline="-25000" dirty="0" smtClean="0"/>
              <a:t>AC </a:t>
            </a:r>
            <a:r>
              <a:rPr lang="sr-Latn-C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Kod punotalasnog trofaznog ispravljača, talasni oblik ispravljenog napona predstavlja obvojnicu po maksimalnim vrednostima ispravljenih</a:t>
            </a:r>
            <a:r>
              <a:rPr lang="sr-Latn-CS" baseline="0" dirty="0" smtClean="0"/>
              <a:t> </a:t>
            </a:r>
            <a:r>
              <a:rPr lang="sr-Latn-CS" u="sng" baseline="0" dirty="0" smtClean="0"/>
              <a:t>međufaznih napona</a:t>
            </a:r>
            <a:r>
              <a:rPr lang="sr-Latn-CS" baseline="0" dirty="0" smtClean="0"/>
              <a:t>.</a:t>
            </a:r>
          </a:p>
          <a:p>
            <a:endParaRPr lang="sr-Latn-CS" baseline="0" dirty="0" smtClean="0"/>
          </a:p>
          <a:p>
            <a:r>
              <a:rPr lang="sr-Latn-CS" baseline="0" dirty="0" smtClean="0"/>
              <a:t>M</a:t>
            </a:r>
            <a:r>
              <a:rPr lang="sr-Latn-CS" dirty="0" smtClean="0"/>
              <a:t>aksimalni napon dobijen</a:t>
            </a:r>
            <a:r>
              <a:rPr lang="sr-Latn-CS" baseline="0" dirty="0" smtClean="0"/>
              <a:t> punotalasnim ispravljanjem gradske mreže učestanposti 50Hz i faznog napona 230 V</a:t>
            </a:r>
            <a:r>
              <a:rPr lang="sr-Latn-CS" baseline="-25000" dirty="0" smtClean="0"/>
              <a:t>eff</a:t>
            </a:r>
            <a:r>
              <a:rPr lang="sr-Latn-CS" baseline="0" dirty="0" smtClean="0"/>
              <a:t>, </a:t>
            </a:r>
            <a:r>
              <a:rPr lang="sr-Latn-CS" dirty="0" smtClean="0"/>
              <a:t>iznosi 563</a:t>
            </a:r>
            <a:r>
              <a:rPr lang="sr-Latn-CS" baseline="0" dirty="0" smtClean="0"/>
              <a:t>V, a minimalni 488V. Dakle, amplituda talasnosti bez ikakvog filtra iznosi 75V (što je svega 14% u odnosu na srednju vrednost), a učestanost talasnosti je 300Hz.</a:t>
            </a:r>
            <a:endParaRPr lang="sr-Latn-CS" dirty="0" smtClean="0"/>
          </a:p>
          <a:p>
            <a:endParaRPr lang="sr-Latn-CS" dirty="0" smtClean="0"/>
          </a:p>
          <a:p>
            <a:endParaRPr lang="sr-Latn-CS" dirty="0" smtClean="0"/>
          </a:p>
          <a:p>
            <a:r>
              <a:rPr lang="sr-Latn-CS" dirty="0" smtClean="0"/>
              <a:t>Na slici je plavom (trouglastom izlomljenom) linijom prikazan napon</a:t>
            </a:r>
            <a:r>
              <a:rPr lang="sr-Latn-CS" baseline="0" dirty="0" smtClean="0"/>
              <a:t> mase ispravljenog napona u odnosu na zvezdište (uzemljenje gradske mreže). Vidi prethodni slajd. Masa ispravljenog napona SE NE SME UZEMLJITI!</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Vremenski dijagrami na slajdu predstavljaju </a:t>
            </a:r>
            <a:r>
              <a:rPr lang="sr-Latn-CS" u="sng" dirty="0" smtClean="0"/>
              <a:t>jednu periodu (20ms)</a:t>
            </a:r>
            <a:r>
              <a:rPr lang="sr-Latn-CS" u="none" dirty="0" smtClean="0"/>
              <a:t> izlaznog </a:t>
            </a:r>
            <a:r>
              <a:rPr lang="sr-Latn-CS" dirty="0" smtClean="0"/>
              <a:t>napona iz diodnog ispravljača u slučaju</a:t>
            </a:r>
            <a:r>
              <a:rPr lang="sr-Latn-CS" baseline="0" dirty="0" smtClean="0"/>
              <a:t> monofaznog (zeleni tragovi) i trofaznog (crveni tragovi).  Izlazni napon nije filtriran, a ulazni napon je napon gradske mreže </a:t>
            </a:r>
            <a:r>
              <a:rPr lang="sr-Latn-CS" dirty="0" smtClean="0"/>
              <a:t>(fazni napon 230V</a:t>
            </a:r>
            <a:r>
              <a:rPr lang="sr-Latn-CS" baseline="-25000" dirty="0" smtClean="0"/>
              <a:t>eff</a:t>
            </a:r>
            <a:r>
              <a:rPr lang="sr-Latn-CS" dirty="0" smtClean="0"/>
              <a:t>, 50 Hz, odnosno,</a:t>
            </a:r>
            <a:r>
              <a:rPr lang="sr-Latn-CS" baseline="0" dirty="0" smtClean="0"/>
              <a:t> linijski - međufazni napon 3x400</a:t>
            </a:r>
            <a:r>
              <a:rPr lang="sr-Latn-CS" dirty="0" smtClean="0"/>
              <a:t>V</a:t>
            </a:r>
            <a:r>
              <a:rPr lang="sr-Latn-CS" baseline="-25000" dirty="0" smtClean="0"/>
              <a:t>eff</a:t>
            </a:r>
            <a:r>
              <a:rPr lang="sr-Latn-CS" baseline="0" dirty="0" smtClean="0"/>
              <a:t> </a:t>
            </a:r>
            <a:r>
              <a:rPr lang="sr-Latn-CS" dirty="0" smtClean="0"/>
              <a:t>, u slučaju trofanog</a:t>
            </a:r>
            <a:r>
              <a:rPr lang="sr-Latn-CS" baseline="0" dirty="0" smtClean="0"/>
              <a:t> napajanja)</a:t>
            </a:r>
            <a:r>
              <a:rPr lang="sr-Latn-CS" dirty="0" smtClean="0"/>
              <a:t>.</a:t>
            </a:r>
            <a:r>
              <a:rPr lang="sr-Latn-CS" baseline="0" dirty="0" smtClean="0"/>
              <a:t> </a:t>
            </a:r>
            <a:endParaRPr lang="sr-Latn-CS" dirty="0" smtClean="0"/>
          </a:p>
          <a:p>
            <a:endParaRPr lang="sr-Latn-CS" dirty="0" smtClean="0"/>
          </a:p>
          <a:p>
            <a:r>
              <a:rPr lang="sr-Latn-CS" dirty="0" smtClean="0"/>
              <a:t>Na dijagramima je označena srednja vrednost ovog napona u toku jedne periode.</a:t>
            </a:r>
            <a:r>
              <a:rPr lang="sr-Latn-CS" baseline="0" dirty="0" smtClean="0"/>
              <a:t> Za monofazni polutalasni ispravljač potrebna je jedna dioda, za punotalasni dve (sa transformatorom sa srednjim izvodom) ili četiri ako ne postoji srednji izvod sa transformatora. Za trofazni polutalasni su potrebne 3 diode, a za punotalasni 6 dioda.</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Srednja vrednost napona i talasnost prilikom ispravljanja napona iz gradske mreže (faznog napona 230V</a:t>
            </a:r>
            <a:r>
              <a:rPr lang="sr-Latn-CS" baseline="-25000" dirty="0" smtClean="0"/>
              <a:t>eff</a:t>
            </a:r>
            <a:r>
              <a:rPr lang="sr-Latn-CS" dirty="0" smtClean="0"/>
              <a:t>, 50 Hz).</a:t>
            </a:r>
            <a:r>
              <a:rPr lang="sr-Latn-CS" baseline="0" dirty="0" smtClean="0"/>
              <a:t> U koloni TALASNOST je data učestanost talasnosti, amplituda talasnosti od vrha do vrha (V</a:t>
            </a:r>
            <a:r>
              <a:rPr lang="sr-Latn-CS" baseline="-25000" dirty="0" smtClean="0"/>
              <a:t>pp</a:t>
            </a:r>
            <a:r>
              <a:rPr lang="sr-Latn-CS" baseline="0" dirty="0" smtClean="0"/>
              <a:t>) i procenat amplitude talasnosti u odnosu na srednju vrednost. Za monofazni polutalasni ispravljač potrebna je jedna dioda, za punotalasni dve (sa transformatorom sa srednjim izvodom) ili četiri. Za trofazni polutalasni su potrebne 3, a za punotalasni 6 dioda.</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A6963155-25C5-4CB8-BB2A-20A4C6A3A493}" type="slidenum">
              <a:rPr lang="en-GB"/>
              <a:pPr/>
              <a:t>41</a:t>
            </a:fld>
            <a:endParaRPr lang="en-GB"/>
          </a:p>
        </p:txBody>
      </p:sp>
      <p:sp>
        <p:nvSpPr>
          <p:cNvPr id="61443" name="Rectangle 2"/>
          <p:cNvSpPr>
            <a:spLocks noGrp="1" noRot="1" noChangeAspect="1" noChangeArrowheads="1" noTextEdit="1"/>
          </p:cNvSpPr>
          <p:nvPr>
            <p:ph type="sldImg"/>
          </p:nvPr>
        </p:nvSpPr>
        <p:spPr>
          <a:xfrm>
            <a:off x="1146175" y="687388"/>
            <a:ext cx="4567238" cy="3425825"/>
          </a:xfrm>
          <a:ln/>
        </p:spPr>
      </p:sp>
      <p:sp>
        <p:nvSpPr>
          <p:cNvPr id="61444" name="Rectangle 3"/>
          <p:cNvSpPr>
            <a:spLocks noGrp="1" noChangeArrowheads="1"/>
          </p:cNvSpPr>
          <p:nvPr>
            <p:ph type="body" idx="1"/>
          </p:nvPr>
        </p:nvSpPr>
        <p:spPr>
          <a:xfrm>
            <a:off x="915988" y="4343400"/>
            <a:ext cx="5026025" cy="4113213"/>
          </a:xfrm>
          <a:noFill/>
          <a:ln/>
        </p:spPr>
        <p:txBody>
          <a:bodyPr/>
          <a:lstStyle/>
          <a:p>
            <a:pPr eaLnBrk="1" hangingPunct="1"/>
            <a:r>
              <a:rPr lang="en-US" smtClean="0"/>
              <a:t>Diode se </a:t>
            </a:r>
            <a:r>
              <a:rPr lang="sr-Latn-CS" smtClean="0"/>
              <a:t>često pakuju po četiri, povezane u Grecov spoj (kao na prethodnom slajdu). Jedan takav modul je na slici desno.</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Kada je uključen, realni prekidač takođe karakteriše</a:t>
            </a:r>
            <a:r>
              <a:rPr lang="sr-Latn-CS" baseline="0" dirty="0" smtClean="0"/>
              <a:t> maksimalna struja koju može izdržati u direktnom i inverznom smeru. </a:t>
            </a:r>
          </a:p>
          <a:p>
            <a:endParaRPr lang="sr-Latn-CS" baseline="0" dirty="0" smtClean="0"/>
          </a:p>
          <a:p>
            <a:r>
              <a:rPr lang="sr-Latn-CS" baseline="0" dirty="0" smtClean="0"/>
              <a:t>Uključen realni prekidač se razlikuje od idealnog po tome što kod svih realnih elektronskih prekidača postoji ili zaostali mali napon provođenja </a:t>
            </a:r>
            <a:r>
              <a:rPr lang="sr-Latn-CS" b="1" i="1" baseline="0" dirty="0" smtClean="0"/>
              <a:t>V</a:t>
            </a:r>
            <a:r>
              <a:rPr lang="sr-Latn-CS" b="1" i="1" baseline="-25000" dirty="0" smtClean="0"/>
              <a:t>Ps</a:t>
            </a:r>
            <a:r>
              <a:rPr lang="sr-Latn-CS" baseline="0" dirty="0" smtClean="0"/>
              <a:t> (oznaka </a:t>
            </a:r>
            <a:r>
              <a:rPr lang="sr-Latn-CS" b="1" i="1" baseline="0" dirty="0" smtClean="0"/>
              <a:t>s</a:t>
            </a:r>
            <a:r>
              <a:rPr lang="sr-Latn-CS" baseline="0" dirty="0" smtClean="0"/>
              <a:t> od “</a:t>
            </a:r>
            <a:r>
              <a:rPr lang="sr-Latn-CS" i="1" baseline="0" dirty="0" smtClean="0"/>
              <a:t>saturation”</a:t>
            </a:r>
            <a:r>
              <a:rPr lang="sr-Latn-CS" baseline="0" dirty="0" smtClean="0"/>
              <a:t> – zasićenje) ili mala redna otpornost  </a:t>
            </a:r>
            <a:r>
              <a:rPr lang="sr-Latn-CS" b="1" i="1" baseline="0" dirty="0" smtClean="0"/>
              <a:t>R</a:t>
            </a:r>
            <a:r>
              <a:rPr lang="sr-Latn-CS" b="1" i="1" baseline="-25000" dirty="0" smtClean="0"/>
              <a:t>s </a:t>
            </a:r>
            <a:r>
              <a:rPr lang="sr-Latn-CS" baseline="0" dirty="0" smtClean="0"/>
              <a:t>. Ove (nepoželjne) pojave su u većini modela obima koji se ne sme zanemariti. Neki uključeni prekidači (MOSFET, na primer) se ponašaju kao mala otpornost, a neki kao približno konstantan napon zasićenja (IGBT, na primer).</a:t>
            </a:r>
          </a:p>
          <a:p>
            <a:r>
              <a:rPr lang="sr-Latn-CS" baseline="0" dirty="0" smtClean="0"/>
              <a:t>Obe pojave uzrokuju gubitke na prekidaču (dok je uključen) koji se nazivaju </a:t>
            </a:r>
            <a:r>
              <a:rPr lang="sr-Latn-CS" b="1" baseline="0" dirty="0" smtClean="0"/>
              <a:t>gubicima provođenja</a:t>
            </a:r>
            <a:r>
              <a:rPr lang="sr-Latn-CS" b="0" baseline="0" dirty="0" smtClean="0"/>
              <a:t>,</a:t>
            </a:r>
            <a:r>
              <a:rPr lang="sr-Latn-CS" b="1" baseline="0" dirty="0" smtClean="0"/>
              <a:t> </a:t>
            </a:r>
            <a:r>
              <a:rPr lang="sr-Latn-CS" baseline="0" dirty="0" smtClean="0"/>
              <a:t>a jednaki su proizvodu struje </a:t>
            </a:r>
            <a:r>
              <a:rPr lang="sr-Latn-CS" b="1" i="1" baseline="0" dirty="0" smtClean="0"/>
              <a:t>I</a:t>
            </a:r>
            <a:r>
              <a:rPr lang="sr-Latn-CS" b="1" i="1" baseline="-25000" dirty="0" smtClean="0"/>
              <a:t>P  </a:t>
            </a:r>
            <a:r>
              <a:rPr lang="sr-Latn-CS" baseline="0" dirty="0" smtClean="0"/>
              <a:t>kroz prekidač (koja zavisi od ostatka kola) i napona </a:t>
            </a:r>
            <a:r>
              <a:rPr lang="sr-Latn-CS" b="1" i="1" baseline="0" dirty="0" smtClean="0"/>
              <a:t>V</a:t>
            </a:r>
            <a:r>
              <a:rPr lang="sr-Latn-CS" b="1" i="1" baseline="-25000" dirty="0" smtClean="0"/>
              <a:t>P</a:t>
            </a:r>
            <a:r>
              <a:rPr lang="sr-Latn-CS" b="1" i="1" baseline="0" dirty="0" smtClean="0"/>
              <a:t> </a:t>
            </a:r>
            <a:r>
              <a:rPr lang="sr-Latn-CS" baseline="0" dirty="0" smtClean="0"/>
              <a:t> na krajevima prekidača. Naravno ovi gubici postoje samo dok je prekidač uključen </a:t>
            </a:r>
          </a:p>
          <a:p>
            <a:endParaRPr lang="sr-Latn-CS" baseline="0" dirty="0" smtClean="0"/>
          </a:p>
          <a:p>
            <a:r>
              <a:rPr lang="sr-Latn-CS" baseline="0" dirty="0" smtClean="0"/>
              <a:t>Prekidačima se u energetskoj elektronici upravlja “spolja”, najčešće električnim signalom dovedenim na kontrolni priključal . Ima ih koji se uključuju (ili isključuju) naponskim impulsom (dovoljno je postojanje određenog napona na kontrolnom priključku da bi se uključio), a ima onih koji zahtevaju određenu struju kroz kontrolni priključak da bi se uključili. Kolo za uključenje mora da obezbedi dovoljan napon (ili dovoljno struje) da se prekidač uključi. Karakteristike kola za uključenje će biti razmatrane zavisno od tipa elektronskog prekidača.</a:t>
            </a:r>
          </a:p>
          <a:p>
            <a:endParaRPr lang="sr-Latn-CS" baseline="0" dirty="0" smtClean="0"/>
          </a:p>
          <a:p>
            <a:r>
              <a:rPr lang="sr-Latn-CS" baseline="0" dirty="0" smtClean="0"/>
              <a:t>Jedna od važnih karakteristika upravljanih prekidača je kašnjenje od trenutka dovođenja komande na kontrolni priključak do trenutka kada se prekidač stvrano uključi (ili isključi). Direktno u vezi s tim je i maksimalna učestanost uključivanja-isključivanja prekidača. Za neke primene u energetskoj elektronici veoma je bitna brzina prekidanja. Brzina prekidanja prekidača se kreće od nekoliko desetina herca kod mehaničkih prekidača i relea, do nekoliko stotina kiloherca (pa i nekoliko MHz) kod elektronskih prekidača realizovanih pomoću trantistora tipa MOSFET.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Tiristor se kao prekida</a:t>
            </a:r>
            <a:r>
              <a:rPr lang="sr-Latn-CS" smtClean="0"/>
              <a:t>č (između </a:t>
            </a:r>
            <a:r>
              <a:rPr lang="sr-Latn-CS" b="1" smtClean="0"/>
              <a:t>A</a:t>
            </a:r>
            <a:r>
              <a:rPr lang="sr-Latn-CS" smtClean="0"/>
              <a:t> i </a:t>
            </a:r>
            <a:r>
              <a:rPr lang="sr-Latn-CS" b="1" smtClean="0"/>
              <a:t>K</a:t>
            </a:r>
            <a:r>
              <a:rPr lang="sr-Latn-CS" smtClean="0"/>
              <a:t>) uključuje impulsom koji spolja treba dovesti na </a:t>
            </a:r>
            <a:r>
              <a:rPr lang="sr-Latn-CS" b="1" smtClean="0"/>
              <a:t>G</a:t>
            </a:r>
            <a:r>
              <a:rPr lang="sr-Latn-CS" smtClean="0"/>
              <a:t> a isključuje sam (kao i dioda) u trenutku kada struja između </a:t>
            </a:r>
            <a:r>
              <a:rPr lang="sr-Latn-CS" b="1" smtClean="0"/>
              <a:t>A</a:t>
            </a:r>
            <a:r>
              <a:rPr lang="sr-Latn-CS" smtClean="0"/>
              <a:t> i </a:t>
            </a:r>
            <a:r>
              <a:rPr lang="sr-Latn-CS" b="1" smtClean="0"/>
              <a:t>K</a:t>
            </a:r>
            <a:r>
              <a:rPr lang="sr-Latn-CS" smtClean="0"/>
              <a:t> padne na 0. Kao uključen prekidač ima veoma mali napon pa je zato pogodan za prekidanje vrlo velikih snaga. Spada u najsnažnije energetske prekidače.</a:t>
            </a:r>
            <a:endParaRPr lang="en-US" smtClean="0"/>
          </a:p>
        </p:txBody>
      </p:sp>
      <p:sp>
        <p:nvSpPr>
          <p:cNvPr id="62468" name="Slide Number Placeholder 3"/>
          <p:cNvSpPr>
            <a:spLocks noGrp="1"/>
          </p:cNvSpPr>
          <p:nvPr>
            <p:ph type="sldNum" sz="quarter" idx="5"/>
          </p:nvPr>
        </p:nvSpPr>
        <p:spPr>
          <a:noFill/>
        </p:spPr>
        <p:txBody>
          <a:bodyPr/>
          <a:lstStyle/>
          <a:p>
            <a:fld id="{06CA5569-9951-4BA5-8B43-0855BEFB38F8}" type="slidenum">
              <a:rPr lang="en-US"/>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Tiristor se uključuje strujnim impulsom između G i K. Kada se uključi,</a:t>
            </a:r>
            <a:r>
              <a:rPr lang="x-none" baseline="0" dirty="0" smtClean="0"/>
              <a:t> struja kroz G više nije nužna. Bez obzira na stanje G, tiristor će ostati uključen sve dok struja ne padne ispod strije </a:t>
            </a:r>
            <a:r>
              <a:rPr lang="x-none" baseline="0" smtClean="0"/>
              <a:t>držanja </a:t>
            </a:r>
            <a:r>
              <a:rPr lang="sr-Latn-CS" sz="1200" b="1" i="1" dirty="0" smtClean="0">
                <a:solidFill>
                  <a:schemeClr val="tx1"/>
                </a:solidFill>
                <a:latin typeface="Times New Roman" pitchFamily="18" charset="0"/>
                <a:cs typeface="Times New Roman" pitchFamily="18" charset="0"/>
              </a:rPr>
              <a:t>I</a:t>
            </a:r>
            <a:r>
              <a:rPr lang="sr-Latn-CS" sz="1200" b="1" i="1" baseline="-25000" dirty="0" smtClean="0">
                <a:solidFill>
                  <a:schemeClr val="tx1"/>
                </a:solidFill>
                <a:latin typeface="Times New Roman" pitchFamily="18" charset="0"/>
                <a:cs typeface="Times New Roman" pitchFamily="18" charset="0"/>
              </a:rPr>
              <a:t>H  </a:t>
            </a:r>
            <a:r>
              <a:rPr lang="x-none" baseline="0" dirty="0" smtClean="0"/>
              <a:t>koja je bliska nuli.</a:t>
            </a:r>
          </a:p>
          <a:p>
            <a:endParaRPr lang="x-none" baseline="0" dirty="0" smtClean="0"/>
          </a:p>
          <a:p>
            <a:pPr marL="0" indent="0">
              <a:buFont typeface="Arial" pitchFamily="34" charset="0"/>
              <a:buNone/>
            </a:pPr>
            <a:r>
              <a:rPr lang="x-none" baseline="0" dirty="0" smtClean="0"/>
              <a:t>Za razliku od diode koja ima dva moguća stanja – uključena i isključena, tiristor ima tri stanja:</a:t>
            </a:r>
          </a:p>
          <a:p>
            <a:pPr marL="171450" indent="-171450">
              <a:buFont typeface="Arial" pitchFamily="34" charset="0"/>
              <a:buChar char="•"/>
            </a:pPr>
            <a:r>
              <a:rPr lang="x-none" baseline="0" dirty="0" smtClean="0"/>
              <a:t>uključen; </a:t>
            </a:r>
          </a:p>
          <a:p>
            <a:pPr marL="171450" indent="-171450">
              <a:buFont typeface="Arial" pitchFamily="34" charset="0"/>
              <a:buChar char="•"/>
            </a:pPr>
            <a:r>
              <a:rPr lang="x-none" baseline="0" dirty="0" smtClean="0"/>
              <a:t>isključen, a polarisan inverzno (kao dioda); </a:t>
            </a:r>
          </a:p>
          <a:p>
            <a:pPr marL="171450" indent="-171450">
              <a:buFont typeface="Arial" pitchFamily="34" charset="0"/>
              <a:buChar char="•"/>
            </a:pPr>
            <a:r>
              <a:rPr lang="x-none" baseline="0" dirty="0" smtClean="0"/>
              <a:t>isključen, a polarisan direktno.</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43</a:t>
            </a:fld>
            <a:endParaRPr lang="en-GB"/>
          </a:p>
        </p:txBody>
      </p:sp>
    </p:spTree>
    <p:extLst>
      <p:ext uri="{BB962C8B-B14F-4D97-AF65-F5344CB8AC3E}">
        <p14:creationId xmlns:p14="http://schemas.microsoft.com/office/powerpoint/2010/main" xmlns="" val="3015972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Maksimalni</a:t>
            </a:r>
            <a:r>
              <a:rPr lang="en-US" dirty="0" smtClean="0"/>
              <a:t> </a:t>
            </a:r>
            <a:r>
              <a:rPr lang="en-US" dirty="0" err="1" smtClean="0"/>
              <a:t>napon</a:t>
            </a:r>
            <a:r>
              <a:rPr lang="en-US" dirty="0" smtClean="0"/>
              <a:t> u </a:t>
            </a:r>
            <a:r>
              <a:rPr lang="en-US" dirty="0" err="1" smtClean="0"/>
              <a:t>direktnoj</a:t>
            </a:r>
            <a:r>
              <a:rPr lang="en-US" dirty="0" smtClean="0"/>
              <a:t> </a:t>
            </a:r>
            <a:r>
              <a:rPr lang="en-US" dirty="0" err="1" smtClean="0"/>
              <a:t>polarizaciji</a:t>
            </a:r>
            <a:r>
              <a:rPr lang="en-US" dirty="0" smtClean="0"/>
              <a:t> </a:t>
            </a:r>
            <a:r>
              <a:rPr lang="sr-Latn-CS" sz="14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Dmax</a:t>
            </a:r>
            <a:r>
              <a:rPr lang="en-US" dirty="0" smtClean="0"/>
              <a:t> je </a:t>
            </a:r>
            <a:r>
              <a:rPr lang="x-none" dirty="0" smtClean="0"/>
              <a:t>napon iznad koga se tiristor uključi kada gejt</a:t>
            </a:r>
            <a:r>
              <a:rPr lang="x-none" baseline="0" dirty="0" smtClean="0"/>
              <a:t> nije povezan. Kod simetričnih tiristora maksimalni naponi i pri direktnoj i pri inverznoj polarizaciji supribližni. Postoje i asimetrični tiristori kod kojih je </a:t>
            </a:r>
            <a:r>
              <a:rPr lang="sr-Latn-CS" sz="14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Rmax</a:t>
            </a:r>
            <a:r>
              <a:rPr lang="x-none" baseline="0" dirty="0" smtClean="0"/>
              <a:t> manje (po apsolutnoj vrednosti) </a:t>
            </a:r>
            <a:r>
              <a:rPr lang="en-US" dirty="0" smtClean="0"/>
              <a:t> </a:t>
            </a:r>
          </a:p>
          <a:p>
            <a:endParaRPr lang="sr-Latn-CS" dirty="0" smtClean="0"/>
          </a:p>
          <a:p>
            <a:r>
              <a:rPr lang="sr-Latn-CS" dirty="0" smtClean="0"/>
              <a:t>Struja prihvatanja </a:t>
            </a:r>
            <a:r>
              <a:rPr lang="en-US" sz="1200" b="1" i="1" dirty="0" smtClean="0">
                <a:solidFill>
                  <a:schemeClr val="tx1"/>
                </a:solidFill>
                <a:latin typeface="Times New Roman" pitchFamily="18" charset="0"/>
              </a:rPr>
              <a:t>I</a:t>
            </a:r>
            <a:r>
              <a:rPr lang="sr-Latn-CS" sz="1200" b="1" i="1" baseline="-25000" dirty="0" smtClean="0">
                <a:solidFill>
                  <a:schemeClr val="tx1"/>
                </a:solidFill>
                <a:latin typeface="Times New Roman" pitchFamily="18" charset="0"/>
              </a:rPr>
              <a:t>L</a:t>
            </a:r>
            <a:r>
              <a:rPr lang="sr-Latn-CS" dirty="0" smtClean="0"/>
              <a:t> je minimalna struja da bi se tiristor uključio, odnosno, struja koja mora da postoji</a:t>
            </a:r>
            <a:r>
              <a:rPr lang="sr-Latn-CS" baseline="0" dirty="0" smtClean="0"/>
              <a:t> kroz tiristor neposredno po uključenju. Ostatak kola mora da obezbedi uslove da tolika struja u kolu postoji.</a:t>
            </a:r>
          </a:p>
          <a:p>
            <a:endParaRPr lang="sr-Latn-CS" baseline="0" dirty="0" smtClean="0"/>
          </a:p>
          <a:p>
            <a:r>
              <a:rPr lang="sr-Latn-CS" baseline="0" dirty="0" smtClean="0"/>
              <a:t>Struja držanja </a:t>
            </a:r>
            <a:r>
              <a:rPr lang="en-US" sz="1200" b="1" i="1" dirty="0" smtClean="0">
                <a:solidFill>
                  <a:schemeClr val="tx1"/>
                </a:solidFill>
                <a:latin typeface="Times New Roman" pitchFamily="18" charset="0"/>
              </a:rPr>
              <a:t>I</a:t>
            </a:r>
            <a:r>
              <a:rPr lang="sr-Latn-CS" sz="1200" b="1" i="1" baseline="-25000" dirty="0" smtClean="0">
                <a:solidFill>
                  <a:schemeClr val="tx1"/>
                </a:solidFill>
                <a:latin typeface="Times New Roman" pitchFamily="18" charset="0"/>
              </a:rPr>
              <a:t>H</a:t>
            </a:r>
            <a:r>
              <a:rPr lang="sr-Latn-CS" baseline="0" dirty="0" smtClean="0"/>
              <a:t> je vrednost struje ispod koje treba da padne </a:t>
            </a:r>
            <a:r>
              <a:rPr lang="en-US" sz="1200" b="1" i="1" dirty="0" smtClean="0">
                <a:solidFill>
                  <a:schemeClr val="tx1"/>
                </a:solidFill>
                <a:latin typeface="Times New Roman" pitchFamily="18" charset="0"/>
              </a:rPr>
              <a:t>I</a:t>
            </a:r>
            <a:r>
              <a:rPr lang="sr-Latn-CS" sz="1200" b="1" i="1" baseline="-25000" dirty="0" smtClean="0">
                <a:solidFill>
                  <a:schemeClr val="tx1"/>
                </a:solidFill>
                <a:latin typeface="Times New Roman" pitchFamily="18" charset="0"/>
              </a:rPr>
              <a:t>a</a:t>
            </a:r>
            <a:r>
              <a:rPr lang="sr-Latn-CS" baseline="0" dirty="0" smtClean="0"/>
              <a:t> da bi se tiristir isključio.</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44</a:t>
            </a:fld>
            <a:endParaRPr lang="en-GB"/>
          </a:p>
        </p:txBody>
      </p:sp>
    </p:spTree>
    <p:extLst>
      <p:ext uri="{BB962C8B-B14F-4D97-AF65-F5344CB8AC3E}">
        <p14:creationId xmlns:p14="http://schemas.microsoft.com/office/powerpoint/2010/main" xmlns="" val="3015972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45</a:t>
            </a:fld>
            <a:endParaRPr lang="en-GB"/>
          </a:p>
        </p:txBody>
      </p:sp>
    </p:spTree>
    <p:extLst>
      <p:ext uri="{BB962C8B-B14F-4D97-AF65-F5344CB8AC3E}">
        <p14:creationId xmlns:p14="http://schemas.microsoft.com/office/powerpoint/2010/main" xmlns="" val="3015972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aseline="0" dirty="0" smtClean="0"/>
              <a:t>B</a:t>
            </a:r>
            <a:r>
              <a:rPr lang="x-none" baseline="0" smtClean="0"/>
              <a:t>rzina porasta struje d</a:t>
            </a:r>
            <a:r>
              <a:rPr lang="x-none" b="1" i="1" baseline="0" smtClean="0"/>
              <a:t>I</a:t>
            </a:r>
            <a:r>
              <a:rPr lang="x-none" b="1" i="1" baseline="-25000" smtClean="0"/>
              <a:t>a</a:t>
            </a:r>
            <a:r>
              <a:rPr lang="x-none" baseline="0" smtClean="0"/>
              <a:t>/d</a:t>
            </a:r>
            <a:r>
              <a:rPr lang="x-none" b="1" i="1" baseline="0" smtClean="0"/>
              <a:t>t  </a:t>
            </a:r>
            <a:r>
              <a:rPr lang="x-none" u="sng" baseline="0" smtClean="0"/>
              <a:t>prilikom uključenja</a:t>
            </a:r>
            <a:r>
              <a:rPr lang="x-none" u="none" baseline="0" smtClean="0"/>
              <a:t> </a:t>
            </a:r>
            <a:r>
              <a:rPr lang="x-none" baseline="0" smtClean="0"/>
              <a:t>je ograničena. Podatak o maksimalnoj brzini porasta je dat u katalozima i ne sme se premašiti. Ukoliko struja raste brže od dozvoljenog </a:t>
            </a:r>
            <a:r>
              <a:rPr lang="x-none" baseline="0" dirty="0" smtClean="0"/>
              <a:t>tiristor</a:t>
            </a:r>
            <a:r>
              <a:rPr lang="x-none" baseline="0" smtClean="0"/>
              <a:t>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smtClean="0"/>
              <a:t>turn-on snubber</a:t>
            </a:r>
            <a:r>
              <a:rPr lang="x-none" baseline="0" smtClean="0"/>
              <a:t>.</a:t>
            </a:r>
            <a:endParaRPr lang="x-none" baseline="0" dirty="0" smtClean="0"/>
          </a:p>
          <a:p>
            <a:endParaRPr lang="x-none" baseline="0" dirty="0" smtClean="0"/>
          </a:p>
          <a:p>
            <a:r>
              <a:rPr lang="x-none" u="sng" baseline="0" smtClean="0"/>
              <a:t>Prilikom isljučenja</a:t>
            </a:r>
            <a:r>
              <a:rPr lang="x-none" baseline="0" smtClean="0"/>
              <a:t>, ograničena je brzina porasta napona d</a:t>
            </a:r>
            <a:r>
              <a:rPr lang="x-none" b="1" i="1" baseline="0" smtClean="0"/>
              <a:t>V</a:t>
            </a:r>
            <a:r>
              <a:rPr lang="x-none" b="1" i="1" baseline="-25000" smtClean="0"/>
              <a:t>ak</a:t>
            </a:r>
            <a:r>
              <a:rPr lang="x-none" baseline="0" smtClean="0"/>
              <a:t>/d</a:t>
            </a:r>
            <a:r>
              <a:rPr lang="x-none" b="1" i="1" baseline="0" smtClean="0"/>
              <a:t>t</a:t>
            </a:r>
            <a:r>
              <a:rPr lang="x-none" baseline="0" smtClean="0"/>
              <a:t>. Naime, napon ne sme da poraste previše (tipično 20% probojnog napona) pre no što se tiristor stvarno isključi (inverzna struja oporavka padne blizu 0 – vidi slajd o karakteristikama dioda). U suprotnom </a:t>
            </a:r>
            <a:r>
              <a:rPr lang="x-none" baseline="0" dirty="0" smtClean="0"/>
              <a:t>tiristor</a:t>
            </a:r>
            <a:r>
              <a:rPr lang="x-none" baseline="0" smtClean="0"/>
              <a:t> takođe</a:t>
            </a:r>
            <a:r>
              <a:rPr lang="x-none" baseline="0" dirty="0" smtClean="0"/>
              <a:t> </a:t>
            </a:r>
            <a:r>
              <a:rPr lang="x-none" baseline="0" smtClean="0"/>
              <a:t>može da strada.  </a:t>
            </a:r>
            <a:endParaRPr lang="x-none" smtClean="0"/>
          </a:p>
          <a:p>
            <a:endParaRPr lang="x-none" baseline="0" smtClean="0"/>
          </a:p>
          <a:p>
            <a:r>
              <a:rPr lang="x-none" baseline="0" smtClean="0"/>
              <a:t>Brzina porasta napona d</a:t>
            </a:r>
            <a:r>
              <a:rPr lang="x-none" b="1" i="1" baseline="0" smtClean="0"/>
              <a:t>V</a:t>
            </a:r>
            <a:r>
              <a:rPr lang="x-none" b="1" i="1" baseline="-25000" smtClean="0"/>
              <a:t>ak</a:t>
            </a:r>
            <a:r>
              <a:rPr lang="x-none" baseline="0" smtClean="0"/>
              <a:t>/d</a:t>
            </a:r>
            <a:r>
              <a:rPr lang="x-none" b="1" i="1" baseline="0" smtClean="0"/>
              <a:t>t  </a:t>
            </a:r>
            <a:r>
              <a:rPr lang="x-none" baseline="0" smtClean="0"/>
              <a:t>je </a:t>
            </a:r>
            <a:r>
              <a:rPr lang="x-none" u="none" baseline="0" smtClean="0"/>
              <a:t>ograničena i </a:t>
            </a:r>
            <a:r>
              <a:rPr lang="x-none" u="sng" baseline="0" smtClean="0"/>
              <a:t>sve vreme dok je</a:t>
            </a:r>
            <a:r>
              <a:rPr lang="x-none" u="sng" baseline="0" dirty="0" smtClean="0"/>
              <a:t> tiristor</a:t>
            </a:r>
            <a:r>
              <a:rPr lang="x-none" u="sng" baseline="0" smtClean="0"/>
              <a:t> isključen i direktno polarisan</a:t>
            </a:r>
            <a:r>
              <a:rPr lang="x-none" u="none" baseline="0" dirty="0" smtClean="0"/>
              <a:t>, </a:t>
            </a:r>
            <a:r>
              <a:rPr lang="x-none" baseline="0" smtClean="0"/>
              <a:t>zbog parazitne kapacitivnosti između A i G jer se porast napona može preneti peko te kapacitivnosti i izazvati struju kroz G koje bi neželjeno uključila </a:t>
            </a:r>
            <a:r>
              <a:rPr lang="x-none" baseline="0" dirty="0" smtClean="0"/>
              <a:t>tiristor</a:t>
            </a:r>
            <a:r>
              <a:rPr lang="x-none" baseline="0" smtClean="0"/>
              <a:t>. </a:t>
            </a:r>
          </a:p>
          <a:p>
            <a:endParaRPr lang="x-none" baseline="0" smtClean="0"/>
          </a:p>
          <a:p>
            <a:r>
              <a:rPr lang="x-none" baseline="0" smtClean="0"/>
              <a:t>Brzina porasta napona se ograničava snaberima (</a:t>
            </a:r>
            <a:r>
              <a:rPr lang="x-none" i="1" baseline="0" smtClean="0"/>
              <a:t>snubber</a:t>
            </a:r>
            <a:r>
              <a:rPr lang="x-none" baseline="0" smtClean="0"/>
              <a:t>). Snaberi su kola </a:t>
            </a:r>
            <a:r>
              <a:rPr lang="x-none" baseline="0" dirty="0" smtClean="0"/>
              <a:t>prvenstveno </a:t>
            </a:r>
            <a:r>
              <a:rPr lang="x-none" baseline="0" smtClean="0"/>
              <a:t>sačinjena od kondenzatora, a neretko sadrže i otpornike i diode</a:t>
            </a:r>
            <a:r>
              <a:rPr lang="x-none" baseline="0" dirty="0" smtClean="0"/>
              <a:t>. Vezuju se</a:t>
            </a:r>
            <a:r>
              <a:rPr lang="x-none" baseline="0" smtClean="0"/>
              <a:t> između A i K. Koriste se posebne vrste </a:t>
            </a:r>
            <a:r>
              <a:rPr lang="x-none" baseline="0" dirty="0" smtClean="0"/>
              <a:t>„</a:t>
            </a:r>
            <a:r>
              <a:rPr lang="x-none" baseline="0" smtClean="0"/>
              <a:t>brzih</a:t>
            </a:r>
            <a:r>
              <a:rPr lang="x-none" baseline="0" dirty="0" smtClean="0"/>
              <a:t>“</a:t>
            </a:r>
            <a:r>
              <a:rPr lang="x-none" baseline="0" smtClean="0"/>
              <a:t> kondenzatora koji su često skupi i glomazni.</a:t>
            </a:r>
            <a:r>
              <a:rPr lang="x-none" baseline="0" dirty="0" smtClean="0"/>
              <a:t> Na slici je RC snaber i prigušnica za usporavanje brzine porasta struje pri isključenju.</a:t>
            </a:r>
            <a:endParaRPr lang="x-none" baseline="0" smtClean="0"/>
          </a:p>
          <a:p>
            <a:endParaRPr lang="en-US" dirty="0" smtClean="0"/>
          </a:p>
          <a:p>
            <a:endParaRPr lang="x-none" baseline="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46</a:t>
            </a:fld>
            <a:endParaRPr lang="en-GB"/>
          </a:p>
        </p:txBody>
      </p:sp>
    </p:spTree>
    <p:extLst>
      <p:ext uri="{BB962C8B-B14F-4D97-AF65-F5344CB8AC3E}">
        <p14:creationId xmlns:p14="http://schemas.microsoft.com/office/powerpoint/2010/main" xmlns="" val="3015972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aseline="0" dirty="0" smtClean="0"/>
          </a:p>
          <a:p>
            <a:endParaRPr lang="x-none" baseline="0" dirty="0" smtClean="0"/>
          </a:p>
          <a:p>
            <a:r>
              <a:rPr lang="x-none" baseline="0" dirty="0" smtClean="0"/>
              <a:t>Brzina porasta struje d</a:t>
            </a:r>
            <a:r>
              <a:rPr lang="x-none" b="1" i="1" baseline="0" dirty="0" smtClean="0"/>
              <a:t>I</a:t>
            </a:r>
            <a:r>
              <a:rPr lang="x-none" b="1" i="1" baseline="-25000" dirty="0" smtClean="0"/>
              <a:t>T </a:t>
            </a:r>
            <a:r>
              <a:rPr lang="x-none" baseline="0" dirty="0" smtClean="0"/>
              <a:t>/d</a:t>
            </a:r>
            <a:r>
              <a:rPr lang="x-none" b="1" i="1" baseline="0" dirty="0" smtClean="0"/>
              <a:t>t  </a:t>
            </a:r>
            <a:r>
              <a:rPr lang="x-none" u="sng" baseline="0" dirty="0" smtClean="0"/>
              <a:t>prilikom uključenja</a:t>
            </a:r>
            <a:r>
              <a:rPr lang="x-none" u="none" baseline="0" dirty="0" smtClean="0"/>
              <a:t> </a:t>
            </a:r>
            <a:r>
              <a:rPr lang="x-none" baseline="0" dirty="0" smtClean="0"/>
              <a:t>je ograničena (u ovom slučaju na 100 A/</a:t>
            </a:r>
            <a:r>
              <a:rPr lang="x-none" baseline="0" dirty="0" smtClean="0">
                <a:sym typeface="Symbol"/>
              </a:rPr>
              <a:t>s</a:t>
            </a:r>
            <a:r>
              <a:rPr lang="x-none" baseline="0" dirty="0" smtClean="0"/>
              <a:t>. Ukoliko struja raste brže od dozvoljenog, tiristor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dirty="0" smtClean="0"/>
              <a:t>turn-on snubber</a:t>
            </a:r>
            <a:r>
              <a:rPr lang="x-none" baseline="0" dirty="0" smtClean="0"/>
              <a:t>.</a:t>
            </a:r>
          </a:p>
          <a:p>
            <a:endParaRPr lang="x-none" baseline="0" dirty="0" smtClean="0"/>
          </a:p>
          <a:p>
            <a:r>
              <a:rPr lang="x-none" u="sng" baseline="0" dirty="0" smtClean="0"/>
              <a:t>Prilikom isljučenja</a:t>
            </a:r>
            <a:r>
              <a:rPr lang="x-none" baseline="0" dirty="0" smtClean="0"/>
              <a:t>, ograničena je brzina porasta napona d</a:t>
            </a:r>
            <a:r>
              <a:rPr lang="x-none" b="1" i="1" baseline="0" dirty="0" smtClean="0"/>
              <a:t>V</a:t>
            </a:r>
            <a:r>
              <a:rPr lang="x-none" b="1" i="1" baseline="-25000" dirty="0" smtClean="0"/>
              <a:t>ak</a:t>
            </a:r>
            <a:r>
              <a:rPr lang="x-none" baseline="0" dirty="0" smtClean="0"/>
              <a:t>/d</a:t>
            </a:r>
            <a:r>
              <a:rPr lang="x-none" b="1" i="1" baseline="0" dirty="0" smtClean="0"/>
              <a:t>t</a:t>
            </a:r>
            <a:r>
              <a:rPr lang="x-none" baseline="0" dirty="0" smtClean="0"/>
              <a:t>. Naime, napon ne sme da poraste previše (tipično 20% probojnog napona) pre no što se tiristor stvarno isključi (inverzna struja oporavka padne blizu 0 – vidi slajd o karakteristikama dioda). U suprotnom tiristor takođe može da strada.  </a:t>
            </a:r>
            <a:endParaRPr lang="x-none" dirty="0" smtClean="0"/>
          </a:p>
          <a:p>
            <a:endParaRPr lang="x-none" baseline="0" dirty="0" smtClean="0"/>
          </a:p>
          <a:p>
            <a:r>
              <a:rPr lang="x-none" baseline="0" dirty="0" smtClean="0"/>
              <a:t>Brzina porasta napona d</a:t>
            </a:r>
            <a:r>
              <a:rPr lang="x-none" b="1" i="1" baseline="0" dirty="0" smtClean="0"/>
              <a:t>V</a:t>
            </a:r>
            <a:r>
              <a:rPr lang="x-none" b="1" i="1" baseline="-25000" dirty="0" smtClean="0"/>
              <a:t>ak</a:t>
            </a:r>
            <a:r>
              <a:rPr lang="x-none" baseline="0" dirty="0" smtClean="0"/>
              <a:t>/d</a:t>
            </a:r>
            <a:r>
              <a:rPr lang="x-none" b="1" i="1" baseline="0" dirty="0" smtClean="0"/>
              <a:t>t  </a:t>
            </a:r>
            <a:r>
              <a:rPr lang="x-none" baseline="0" dirty="0" smtClean="0"/>
              <a:t>je </a:t>
            </a:r>
            <a:r>
              <a:rPr lang="x-none" u="none" baseline="0" dirty="0" smtClean="0"/>
              <a:t>ograničena i </a:t>
            </a:r>
            <a:r>
              <a:rPr lang="x-none" u="sng" baseline="0" dirty="0" smtClean="0"/>
              <a:t>sve vreme dok je SCR isključen i direktno polarisan </a:t>
            </a:r>
            <a:r>
              <a:rPr lang="x-none" baseline="0" dirty="0" smtClean="0"/>
              <a:t>zbog parazitne kapacitivnosti između A i G jer se porast napona može preneti peko te kapacitivnosti i izazvati struju kroz G koje bi neželjeno uključila GTO. </a:t>
            </a:r>
          </a:p>
          <a:p>
            <a:endParaRPr lang="x-none" baseline="0" dirty="0" smtClean="0"/>
          </a:p>
          <a:p>
            <a:r>
              <a:rPr lang="x-none" baseline="0" dirty="0" smtClean="0"/>
              <a:t>Brzina porasta napona se ograničava snaberima (</a:t>
            </a:r>
            <a:r>
              <a:rPr lang="x-none" i="1" baseline="0" dirty="0" smtClean="0"/>
              <a:t>snubber</a:t>
            </a:r>
            <a:r>
              <a:rPr lang="x-none" baseline="0" dirty="0" smtClean="0"/>
              <a:t>). Snaberi su kola sačinjena od kondenzatora, a neretko sadrže i otpornike i diode koja se vezuju između A i K. Koriste se posebne vrste brzih kondenzatora koji su često skupi i glomazni.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47</a:t>
            </a:fld>
            <a:endParaRPr lang="en-GB"/>
          </a:p>
        </p:txBody>
      </p:sp>
    </p:spTree>
    <p:extLst>
      <p:ext uri="{BB962C8B-B14F-4D97-AF65-F5344CB8AC3E}">
        <p14:creationId xmlns:p14="http://schemas.microsoft.com/office/powerpoint/2010/main" xmlns="" val="2501122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6175" y="687388"/>
            <a:ext cx="4567238" cy="3425825"/>
          </a:xfrm>
          <a:ln/>
        </p:spPr>
      </p:sp>
      <p:sp>
        <p:nvSpPr>
          <p:cNvPr id="64515" name="Rectangle 3"/>
          <p:cNvSpPr>
            <a:spLocks noGrp="1" noChangeArrowheads="1"/>
          </p:cNvSpPr>
          <p:nvPr>
            <p:ph type="body" idx="1"/>
          </p:nvPr>
        </p:nvSpPr>
        <p:spPr>
          <a:xfrm>
            <a:off x="915988" y="4343400"/>
            <a:ext cx="5026025" cy="4113213"/>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Slika predstavlja</a:t>
            </a:r>
            <a:r>
              <a:rPr lang="sr-Latn-CS" baseline="0" dirty="0" smtClean="0"/>
              <a:t> talasni oblik struje upravljanog punotalasnog ispravljača opterećenog čisto omskim opterećenjem. Trenutak uključenja tiristora se menja u odnosu na fazu ulaznog naizmeničnog signala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49</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sr-Latn-CS" smtClean="0"/>
              <a:t>Upravljani ispravljači za ispravljanje koriste tiristore umesto dioda. Uključivanjem tiristora u pogodnom trenutku može se uticati na vrednost ispravljenog napona.</a:t>
            </a:r>
            <a:endParaRPr lang="en-US" smtClean="0"/>
          </a:p>
        </p:txBody>
      </p:sp>
      <p:sp>
        <p:nvSpPr>
          <p:cNvPr id="63492" name="Slide Number Placeholder 3"/>
          <p:cNvSpPr>
            <a:spLocks noGrp="1"/>
          </p:cNvSpPr>
          <p:nvPr>
            <p:ph type="sldNum" sz="quarter" idx="5"/>
          </p:nvPr>
        </p:nvSpPr>
        <p:spPr>
          <a:noFill/>
        </p:spPr>
        <p:txBody>
          <a:bodyPr/>
          <a:lstStyle/>
          <a:p>
            <a:fld id="{5E702997-459E-45FD-ACDA-3A0B5A4780AB}" type="slidenum">
              <a:rPr lang="en-US"/>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latin typeface="Perpetua Titling MT" pitchFamily="18" charset="0"/>
              </a:rPr>
              <a:t>GTO - Tiristor koji se može isključiti impulsom na G je unapređena varijanta tiristora. Proces uključenja je sličan kao kod tiristora s tim da se zbog pouzdanosti,</a:t>
            </a:r>
            <a:r>
              <a:rPr lang="x-none" baseline="0" dirty="0" smtClean="0">
                <a:latin typeface="Perpetua Titling MT" pitchFamily="18" charset="0"/>
              </a:rPr>
              <a:t> zadržava neki nivo struje krpz G sve vreme dok je GTO uključen. Proces isključenja zahteva negativan napon na G. Deo direktne struje (tipično 20% do 30%) se preusmeri groz G čime struja </a:t>
            </a:r>
            <a:r>
              <a:rPr lang="x-none" b="1" i="1" baseline="0" dirty="0" smtClean="0">
                <a:latin typeface="Perpetua Titling MT" pitchFamily="18" charset="0"/>
              </a:rPr>
              <a:t>I</a:t>
            </a:r>
            <a:r>
              <a:rPr lang="x-none" b="1" i="1" baseline="-25000" dirty="0" smtClean="0">
                <a:latin typeface="Perpetua Titling MT" pitchFamily="18" charset="0"/>
              </a:rPr>
              <a:t>a</a:t>
            </a:r>
            <a:r>
              <a:rPr lang="x-none" baseline="0" dirty="0" smtClean="0">
                <a:latin typeface="Perpetua Titling MT" pitchFamily="18" charset="0"/>
              </a:rPr>
              <a:t> opadne do gašenja tiristora. Da bi se olakšalo isključenje, obično se prave od velikog broja (stotine, pa i hiljade) paralelno povezanih tiristora</a:t>
            </a:r>
            <a:endParaRPr lang="x-none" dirty="0" smtClean="0">
              <a:latin typeface="Perpetua Titling MT" pitchFamily="18" charset="0"/>
            </a:endParaRPr>
          </a:p>
          <a:p>
            <a:endParaRPr lang="x-none" dirty="0" smtClean="0"/>
          </a:p>
          <a:p>
            <a:r>
              <a:rPr lang="x-none" dirty="0" smtClean="0"/>
              <a:t>U poređenju sa tiristorom,</a:t>
            </a:r>
            <a:r>
              <a:rPr lang="x-none" baseline="0" dirty="0" smtClean="0"/>
              <a:t> GTO ima dosta veći napon provođenja, zahteva veću struju kroz G za uključenje, ali je značajo brži i kod uključenja i kod isključenja.</a:t>
            </a:r>
          </a:p>
          <a:p>
            <a:endParaRPr lang="x-none" baseline="0" dirty="0" smtClean="0"/>
          </a:p>
          <a:p>
            <a:r>
              <a:rPr lang="x-none" baseline="0" dirty="0" smtClean="0"/>
              <a:t>GTO je po pravilu simetričan, odnosno, može da izdrži isti napon kada je isključen i polarisan direktno (A na većem potencijalu od K) kao i kada je isključen i polarisam inverzno. Da bi se naglasila simetričnost,ponekad se označava sa S-GTO. Postoje i asimetrični A-GTO koji mogu da izdrže inverznu polarizaciju naponom od reda veličine desetak volti.</a:t>
            </a:r>
          </a:p>
          <a:p>
            <a:endParaRPr lang="x-none" baseline="0" dirty="0" smtClean="0"/>
          </a:p>
          <a:p>
            <a:r>
              <a:rPr lang="x-none" baseline="0" dirty="0" smtClean="0"/>
              <a:t>Kao i kod tiristora, brzina porasta struje d</a:t>
            </a:r>
            <a:r>
              <a:rPr lang="x-none" b="1" i="1" baseline="0" dirty="0" smtClean="0"/>
              <a:t>I</a:t>
            </a:r>
            <a:r>
              <a:rPr lang="x-none" b="1" i="1" baseline="-25000" dirty="0" smtClean="0"/>
              <a:t>a</a:t>
            </a:r>
            <a:r>
              <a:rPr lang="x-none" baseline="0" dirty="0" smtClean="0"/>
              <a:t>/d</a:t>
            </a:r>
            <a:r>
              <a:rPr lang="x-none" b="1" i="1" baseline="0" dirty="0" smtClean="0"/>
              <a:t>t  </a:t>
            </a:r>
            <a:r>
              <a:rPr lang="x-none" u="sng" baseline="0" dirty="0" smtClean="0"/>
              <a:t>prilikom uključenja</a:t>
            </a:r>
            <a:r>
              <a:rPr lang="x-none" u="none" baseline="0" dirty="0" smtClean="0"/>
              <a:t> </a:t>
            </a:r>
            <a:r>
              <a:rPr lang="x-none" baseline="0" dirty="0" smtClean="0"/>
              <a:t>je ograničena. Podatak o maksimalnoj brzini porasta je dat u katalozima i ne sme se premašiti. Ukoliko struja raste brže od dozvoljenog GTO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dirty="0" smtClean="0"/>
              <a:t>turn-on snubber</a:t>
            </a:r>
            <a:r>
              <a:rPr lang="x-none" baseline="0" dirty="0" smtClean="0"/>
              <a:t>.</a:t>
            </a:r>
          </a:p>
          <a:p>
            <a:endParaRPr lang="x-none" baseline="0" dirty="0" smtClean="0"/>
          </a:p>
          <a:p>
            <a:r>
              <a:rPr lang="x-none" u="sng" baseline="0" dirty="0" smtClean="0"/>
              <a:t>Prilikom isljučenja</a:t>
            </a:r>
            <a:r>
              <a:rPr lang="x-none" baseline="0" dirty="0" smtClean="0"/>
              <a:t>, ograničena je brzina porasta napona d</a:t>
            </a:r>
            <a:r>
              <a:rPr lang="x-none" b="1" i="1" baseline="0" dirty="0" smtClean="0"/>
              <a:t>V</a:t>
            </a:r>
            <a:r>
              <a:rPr lang="x-none" b="1" i="1" baseline="-25000" dirty="0" smtClean="0"/>
              <a:t>ak</a:t>
            </a:r>
            <a:r>
              <a:rPr lang="x-none" baseline="0" dirty="0" smtClean="0"/>
              <a:t>/d</a:t>
            </a:r>
            <a:r>
              <a:rPr lang="x-none" b="1" i="1" baseline="0" dirty="0" smtClean="0"/>
              <a:t>t</a:t>
            </a:r>
            <a:r>
              <a:rPr lang="x-none" baseline="0" dirty="0" smtClean="0"/>
              <a:t>. Naime, napon ne sme da poraste previše (tipično 20% probojnog napona) pre no što se tiristor stvarno isključi (inverzna struja oporavka padne blizu 0 – vidi slajd o karakteristikama dioda). U </a:t>
            </a:r>
            <a:r>
              <a:rPr lang="x-none" baseline="0" smtClean="0"/>
              <a:t>suprotnom G</a:t>
            </a:r>
            <a:r>
              <a:rPr lang="en-US" baseline="0" dirty="0" smtClean="0"/>
              <a:t>TO</a:t>
            </a:r>
            <a:r>
              <a:rPr lang="x-none" baseline="0" smtClean="0"/>
              <a:t> takođe</a:t>
            </a:r>
            <a:r>
              <a:rPr lang="en-US" baseline="0" dirty="0" smtClean="0"/>
              <a:t> </a:t>
            </a:r>
            <a:r>
              <a:rPr lang="x-none" baseline="0" smtClean="0"/>
              <a:t>može </a:t>
            </a:r>
            <a:r>
              <a:rPr lang="x-none" baseline="0" dirty="0" smtClean="0"/>
              <a:t>da strada.  </a:t>
            </a:r>
            <a:endParaRPr lang="x-none" dirty="0" smtClean="0"/>
          </a:p>
          <a:p>
            <a:endParaRPr lang="x-none" baseline="0" dirty="0" smtClean="0"/>
          </a:p>
          <a:p>
            <a:r>
              <a:rPr lang="x-none" baseline="0" dirty="0" smtClean="0"/>
              <a:t>Brzina porasta </a:t>
            </a:r>
            <a:r>
              <a:rPr lang="x-none" baseline="0" smtClean="0"/>
              <a:t>napona d</a:t>
            </a:r>
            <a:r>
              <a:rPr lang="x-none" b="1" i="1" baseline="0" smtClean="0"/>
              <a:t>V</a:t>
            </a:r>
            <a:r>
              <a:rPr lang="x-none" b="1" i="1" baseline="-25000" smtClean="0"/>
              <a:t>ak</a:t>
            </a:r>
            <a:r>
              <a:rPr lang="en-US" b="1" i="1" baseline="-25000" dirty="0" smtClean="0"/>
              <a:t> </a:t>
            </a:r>
            <a:r>
              <a:rPr lang="x-none" baseline="0" smtClean="0"/>
              <a:t>/</a:t>
            </a:r>
            <a:r>
              <a:rPr lang="x-none" baseline="0" dirty="0" smtClean="0"/>
              <a:t>d</a:t>
            </a:r>
            <a:r>
              <a:rPr lang="x-none" b="1" i="1" baseline="0" dirty="0" smtClean="0"/>
              <a:t>t  </a:t>
            </a:r>
            <a:r>
              <a:rPr lang="x-none" baseline="0" dirty="0" smtClean="0"/>
              <a:t>je </a:t>
            </a:r>
            <a:r>
              <a:rPr lang="x-none" u="none" baseline="0" dirty="0" smtClean="0"/>
              <a:t>ograničena i </a:t>
            </a:r>
            <a:r>
              <a:rPr lang="x-none" u="sng" baseline="0" dirty="0" smtClean="0"/>
              <a:t>sve vreme dok je GTO isključen i direktno polarisan </a:t>
            </a:r>
            <a:r>
              <a:rPr lang="x-none" baseline="0" dirty="0" smtClean="0"/>
              <a:t>zbog parazitne kapacitivnosti između A i G jer se porast napona može preneti peko te kapacitivnosti i izazvati struju kroz G koje bi neželjeno uključila GTO. </a:t>
            </a:r>
          </a:p>
          <a:p>
            <a:endParaRPr lang="x-none" baseline="0" dirty="0" smtClean="0"/>
          </a:p>
          <a:p>
            <a:r>
              <a:rPr lang="x-none" baseline="0" dirty="0" smtClean="0"/>
              <a:t>Brzina porasta napona se ograničava snaberima (</a:t>
            </a:r>
            <a:r>
              <a:rPr lang="x-none" i="1" baseline="0" dirty="0" smtClean="0"/>
              <a:t>snubber</a:t>
            </a:r>
            <a:r>
              <a:rPr lang="x-none" baseline="0" dirty="0" smtClean="0"/>
              <a:t>). Snaberi su kola sačinjena od kondenzatora, a neretko sadrže i otpornike i diode koja se vezuju između A i K. Koriste se posebne vrste brzih kondenzatora koji su često skupi i glomazni.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51</a:t>
            </a:fld>
            <a:endParaRPr lang="en-GB" dirty="0"/>
          </a:p>
        </p:txBody>
      </p:sp>
    </p:spTree>
    <p:extLst>
      <p:ext uri="{BB962C8B-B14F-4D97-AF65-F5344CB8AC3E}">
        <p14:creationId xmlns:p14="http://schemas.microsoft.com/office/powerpoint/2010/main" xmlns="" val="226215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CS" dirty="0" smtClean="0"/>
              <a:t>Idealan izvor konstantnog</a:t>
            </a:r>
            <a:r>
              <a:rPr lang="sr-Latn-CS" baseline="0" dirty="0" smtClean="0"/>
              <a:t> napona na svojim krajevima daje nazivni napon </a:t>
            </a:r>
            <a:r>
              <a:rPr lang="sr-Latn-CS" b="1" i="1" baseline="0" dirty="0" smtClean="0"/>
              <a:t>V</a:t>
            </a:r>
            <a:r>
              <a:rPr lang="sr-Latn-CS" b="1" i="1" baseline="-25000" dirty="0" smtClean="0"/>
              <a:t>i </a:t>
            </a:r>
            <a:r>
              <a:rPr lang="sr-Latn-CS" baseline="0" dirty="0" smtClean="0"/>
              <a:t> nezavisno od opterećenja. Struja kod idealnih izvora može da teče u oba smera, i da predaje energiju ostatku kola i da prima energiju, ako struja teče ka izvoru. Neki realni izvori nemaju ovu mogućnost.</a:t>
            </a:r>
          </a:p>
          <a:p>
            <a:endParaRPr lang="sr-Latn-CS" baseline="0" dirty="0" smtClean="0"/>
          </a:p>
          <a:p>
            <a:r>
              <a:rPr lang="sr-Latn-CS" baseline="0" dirty="0" smtClean="0"/>
              <a:t>Realni naponski izvori koji se mogu napraviti su veoma bliski idealnim. Redna otpornost </a:t>
            </a:r>
            <a:r>
              <a:rPr lang="sr-Latn-CS" sz="1200" b="1" i="1" dirty="0" smtClean="0">
                <a:solidFill>
                  <a:schemeClr val="tx1"/>
                </a:solidFill>
                <a:latin typeface="Times New Roman" pitchFamily="18" charset="0"/>
                <a:cs typeface="Times New Roman" pitchFamily="18" charset="0"/>
              </a:rPr>
              <a:t>R</a:t>
            </a:r>
            <a:r>
              <a:rPr lang="sr-Latn-CS" sz="1200" b="1" i="1" baseline="-25000" dirty="0" smtClean="0">
                <a:solidFill>
                  <a:schemeClr val="tx1"/>
                </a:solidFill>
                <a:latin typeface="Times New Roman" pitchFamily="18" charset="0"/>
                <a:cs typeface="Times New Roman" pitchFamily="18" charset="0"/>
              </a:rPr>
              <a:t>i </a:t>
            </a:r>
            <a:r>
              <a:rPr lang="sr-Latn-CS" baseline="0" dirty="0" smtClean="0"/>
              <a:t> je veoma mala i može se zanemariti u većini modela. Ono što postoji kao ograničenje je maksimalna struja </a:t>
            </a:r>
            <a:r>
              <a:rPr lang="sr-Latn-CS" b="1" i="1" baseline="0" dirty="0" smtClean="0"/>
              <a:t>I</a:t>
            </a:r>
            <a:r>
              <a:rPr lang="sr-Latn-CS" b="1" i="1" baseline="-25000" dirty="0" smtClean="0"/>
              <a:t>i </a:t>
            </a:r>
            <a:r>
              <a:rPr lang="sr-Latn-CS" baseline="0" dirty="0" smtClean="0"/>
              <a:t> koju realni izvor može da ostvari. </a:t>
            </a:r>
          </a:p>
          <a:p>
            <a:endParaRPr lang="sr-Latn-CS" dirty="0" smtClean="0"/>
          </a:p>
          <a:p>
            <a:r>
              <a:rPr lang="sr-Latn-CS" dirty="0" smtClean="0"/>
              <a:t>Realni izvori su baterije raznih vrsta, ili izvori dobijeni ispravljanjem gradske mreže. Izvori</a:t>
            </a:r>
            <a:r>
              <a:rPr lang="sr-Latn-CS" baseline="0" dirty="0" smtClean="0"/>
              <a:t> promenljivog jednosmernog napona mogu se dobiti od izvora konstantnog napona, primenom serijskog tranzistora koji se vezuje na red između konstantog izvora i potrošača (kolektor ka izvoru, emiter ka potrošaču). Promenljivi napon na potrošaču se dobije kontrolom napona </a:t>
            </a:r>
            <a:r>
              <a:rPr lang="sr-Latn-CS" b="1" i="1" baseline="0" dirty="0" smtClean="0"/>
              <a:t>V</a:t>
            </a:r>
            <a:r>
              <a:rPr lang="sr-Latn-CS" b="1" i="1" baseline="-25000" dirty="0" smtClean="0"/>
              <a:t>CE</a:t>
            </a:r>
            <a:r>
              <a:rPr lang="sr-Latn-CS" baseline="0" dirty="0" smtClean="0"/>
              <a:t> između kolektora i emitera. Naime, ovaj napon (</a:t>
            </a:r>
            <a:r>
              <a:rPr lang="sr-Latn-CS" b="1" i="1" baseline="0" dirty="0" smtClean="0"/>
              <a:t>V</a:t>
            </a:r>
            <a:r>
              <a:rPr lang="sr-Latn-CS" b="1" i="1" baseline="-25000" dirty="0" smtClean="0"/>
              <a:t>CE</a:t>
            </a:r>
            <a:r>
              <a:rPr lang="sr-Latn-CS" baseline="0" dirty="0" smtClean="0"/>
              <a:t>) zavisi od struje kroz bazu tranzistora i njome se može regulusati napon na potrošaču </a:t>
            </a:r>
            <a:r>
              <a:rPr lang="sr-Latn-CS" b="1" i="1" baseline="0" dirty="0" smtClean="0"/>
              <a:t>V</a:t>
            </a:r>
            <a:r>
              <a:rPr lang="sr-Latn-CS" b="1" i="1" baseline="-25000" dirty="0" smtClean="0"/>
              <a:t>i</a:t>
            </a:r>
            <a:r>
              <a:rPr lang="sr-Latn-CS" b="1" i="1" baseline="0" dirty="0" smtClean="0"/>
              <a:t> </a:t>
            </a:r>
            <a:r>
              <a:rPr lang="sr-Latn-CS" baseline="0" dirty="0" smtClean="0"/>
              <a:t>, jer je </a:t>
            </a:r>
            <a:r>
              <a:rPr lang="sr-Latn-CS" b="1" i="1" baseline="0" dirty="0" smtClean="0"/>
              <a:t>V</a:t>
            </a:r>
            <a:r>
              <a:rPr lang="sr-Latn-CS" b="1" i="1" baseline="-25000" dirty="0" smtClean="0"/>
              <a:t>i</a:t>
            </a:r>
            <a:r>
              <a:rPr lang="sr-Latn-CS" b="1" i="1" baseline="0" dirty="0" smtClean="0"/>
              <a:t> </a:t>
            </a:r>
            <a:r>
              <a:rPr lang="sr-Latn-CS" baseline="0" dirty="0" smtClean="0"/>
              <a:t> = </a:t>
            </a:r>
            <a:r>
              <a:rPr lang="sr-Latn-CS" b="1" i="1" baseline="0" dirty="0" smtClean="0"/>
              <a:t>V</a:t>
            </a:r>
            <a:r>
              <a:rPr lang="sr-Latn-CS" b="1" i="1" baseline="-25000" dirty="0" smtClean="0"/>
              <a:t>iC  </a:t>
            </a:r>
            <a:r>
              <a:rPr lang="sr-Latn-CS" baseline="0" dirty="0" smtClean="0"/>
              <a:t>-</a:t>
            </a:r>
            <a:r>
              <a:rPr lang="sr-Latn-CS" b="1" i="1" baseline="0" dirty="0" smtClean="0"/>
              <a:t>V</a:t>
            </a:r>
            <a:r>
              <a:rPr lang="sr-Latn-CS" b="1" i="1" baseline="-25000" dirty="0" smtClean="0"/>
              <a:t>CE</a:t>
            </a:r>
            <a:r>
              <a:rPr lang="sr-Latn-CS" baseline="0" dirty="0" smtClean="0"/>
              <a:t> , gdr je </a:t>
            </a:r>
            <a:r>
              <a:rPr lang="sr-Latn-CS" b="1" i="1" baseline="0" dirty="0" smtClean="0"/>
              <a:t>V</a:t>
            </a:r>
            <a:r>
              <a:rPr lang="sr-Latn-CS" b="1" i="1" baseline="-25000" dirty="0" smtClean="0"/>
              <a:t>iC </a:t>
            </a:r>
            <a:r>
              <a:rPr lang="sr-Latn-CS" baseline="0" dirty="0" smtClean="0"/>
              <a:t> napon izvora konstantnog napona. Ovakav izvor promenljivog napona se naziva </a:t>
            </a:r>
            <a:r>
              <a:rPr lang="sr-Latn-CS" b="1" baseline="0" dirty="0" smtClean="0"/>
              <a:t>linearnim</a:t>
            </a:r>
            <a:r>
              <a:rPr lang="sr-Latn-CS" baseline="0" dirty="0" smtClean="0"/>
              <a:t> ili </a:t>
            </a:r>
            <a:r>
              <a:rPr lang="sr-Latn-CS" b="1" baseline="0" dirty="0" smtClean="0"/>
              <a:t>kontinualnim</a:t>
            </a:r>
            <a:r>
              <a:rPr lang="sr-Latn-CS" baseline="0" dirty="0" smtClean="0"/>
              <a:t> izvorom. Disipacija na rednom tranzistoru je po pravilu velika jer kroz njega teče sva struja potrošača. Recimo, ako izvor konstantnog napona ima napon </a:t>
            </a:r>
            <a:r>
              <a:rPr lang="sr-Latn-CS" b="1" i="1" baseline="0" dirty="0" smtClean="0"/>
              <a:t>V</a:t>
            </a:r>
            <a:r>
              <a:rPr lang="sr-Latn-CS" b="1" i="1" baseline="-25000" dirty="0" smtClean="0"/>
              <a:t>iC</a:t>
            </a:r>
            <a:r>
              <a:rPr lang="sr-Latn-CS" baseline="0" dirty="0" smtClean="0"/>
              <a:t> =12V, a potrošaču koji vuče 1A, treba </a:t>
            </a:r>
            <a:r>
              <a:rPr lang="sr-Latn-CS" b="1" i="1" baseline="0" dirty="0" smtClean="0"/>
              <a:t>V</a:t>
            </a:r>
            <a:r>
              <a:rPr lang="sr-Latn-CS" b="1" i="1" baseline="-25000" dirty="0" smtClean="0"/>
              <a:t>i</a:t>
            </a:r>
            <a:r>
              <a:rPr lang="sr-Latn-CS" baseline="0" dirty="0" smtClean="0"/>
              <a:t> = 5V, korisna snaga potrošača je 5W, a izgubljena snaga disipacije na rednom trantistoru čak 7W (1A*7V),  jer </a:t>
            </a:r>
            <a:r>
              <a:rPr lang="sr-Latn-CS" b="1" i="1" baseline="0" dirty="0" smtClean="0"/>
              <a:t>V</a:t>
            </a:r>
            <a:r>
              <a:rPr lang="sr-Latn-CS" b="1" i="1" baseline="-25000" dirty="0" smtClean="0"/>
              <a:t>CE</a:t>
            </a:r>
            <a:r>
              <a:rPr lang="sr-Latn-CS" baseline="0" dirty="0" smtClean="0"/>
              <a:t>  treba da bude 7V. Neefikasnost i nije najveći problem. Najveći problem je što ta snaga greje tranzistor i mora se odvesti u okolinu hlađenjem tranzistora.</a:t>
            </a:r>
          </a:p>
          <a:p>
            <a:r>
              <a:rPr lang="sr-Latn-CS" baseline="0" dirty="0" smtClean="0"/>
              <a:t>Zbog toga su linearni promenljivi izvori primenljivi samo za male snage.</a:t>
            </a:r>
          </a:p>
          <a:p>
            <a:endParaRPr lang="sr-Latn-CS" baseline="0" dirty="0" smtClean="0"/>
          </a:p>
          <a:p>
            <a:r>
              <a:rPr lang="sr-Latn-CS" baseline="0" dirty="0" smtClean="0"/>
              <a:t>Drgi način dobijanja izvora promenljivog napona je tehnika impulsno-širinske modulacije (PWM) opisana detaljno kasnije. Ona se može primeniti samo na potrošače koji su pretežno induktivni. Brzim prekidanjem i uključivanjem napona s tim da je trajanje uključenog napona promenljivo, dobija se promenljiv srednji napon </a:t>
            </a:r>
            <a:r>
              <a:rPr lang="sr-Latn-CS" b="1" i="1" baseline="0" dirty="0" smtClean="0"/>
              <a:t>V</a:t>
            </a:r>
            <a:r>
              <a:rPr lang="sr-Latn-CS" b="1" i="1" baseline="-25000" dirty="0" smtClean="0"/>
              <a:t>iSR</a:t>
            </a:r>
            <a:r>
              <a:rPr lang="sr-Latn-CS" baseline="0" dirty="0" smtClean="0"/>
              <a:t> (u slučaju idealnog prekidača, bez disipacije), a struja kroz induktivni potrošač je bliska struji koja bi se dobila iz linearnog izvaora napona </a:t>
            </a:r>
            <a:r>
              <a:rPr lang="sr-Latn-CS" b="1" i="1" baseline="0" dirty="0" smtClean="0"/>
              <a:t>V</a:t>
            </a:r>
            <a:r>
              <a:rPr lang="sr-Latn-CS" b="1" i="1" baseline="-25000" dirty="0" smtClean="0"/>
              <a:t>iSR</a:t>
            </a:r>
            <a:r>
              <a:rPr lang="sr-Latn-CS" baseline="0" dirty="0" smtClean="0"/>
              <a:t>.</a:t>
            </a:r>
          </a:p>
          <a:p>
            <a:endParaRPr lang="sr-Latn-CS" baseline="0" dirty="0" smtClean="0"/>
          </a:p>
          <a:p>
            <a:r>
              <a:rPr lang="sr-Latn-CS" baseline="0" dirty="0" smtClean="0"/>
              <a:t>Idealni strujni izvor ne postoji, ali se može realizovati pomoću naponskog izvora i regulatora struje. Kalem velike induktivnosti, vezan na red sa naponskim izvorom može takođe da igra ulogu strujnog izvora.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52</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IGCT je po tehnologiji vrlo sličan GTO.</a:t>
            </a:r>
            <a:r>
              <a:rPr lang="x-none" baseline="0" dirty="0" smtClean="0"/>
              <a:t> Unapređenje obezbeđuje nešto manje gubitke provođenja u odnosu na GTO i značajno veću otpornost na brzinu promene napona </a:t>
            </a:r>
            <a:r>
              <a:rPr lang="x-none" i="1" baseline="0" dirty="0" smtClean="0"/>
              <a:t>V</a:t>
            </a:r>
            <a:r>
              <a:rPr lang="x-none" i="1" baseline="-25000" dirty="0" smtClean="0"/>
              <a:t>ak</a:t>
            </a:r>
            <a:r>
              <a:rPr lang="x-none" baseline="0" dirty="0" smtClean="0"/>
              <a:t>. Ova značajno veća otpornost omogućava rad bez snabera, ili sa snaberima sa manjim kapacitivnostima što može značajno da pojeftini i pojednostavi snabersko kolo. Još jedna prednost u odnosu na GTO je nešto manje kašnjenje pri isključenju pa se radne učestanosti kreću </a:t>
            </a:r>
            <a:r>
              <a:rPr lang="x-none" baseline="0" smtClean="0"/>
              <a:t>do n</a:t>
            </a:r>
            <a:r>
              <a:rPr lang="sr-Latn-CS" baseline="0" dirty="0" smtClean="0"/>
              <a:t>e</a:t>
            </a:r>
            <a:r>
              <a:rPr lang="x-none" baseline="0" smtClean="0"/>
              <a:t>koliko </a:t>
            </a:r>
            <a:r>
              <a:rPr lang="x-none" baseline="0" dirty="0" smtClean="0"/>
              <a:t>kHz, mada se, s obzirom na veličine snaga koje po pravili prekidaju, retko koriste na učestanostima preko 500 Hz. Na većim učestanostima komutacioni gubici postaju preveliki. </a:t>
            </a:r>
          </a:p>
          <a:p>
            <a:endParaRPr lang="x-none" baseline="0" dirty="0" smtClean="0"/>
          </a:p>
          <a:p>
            <a:r>
              <a:rPr lang="x-none" baseline="0" dirty="0" smtClean="0"/>
              <a:t>IGCT se isporučuje zajedno sa pobudnim kolom. Inače, potrebna struja potrebna za gašenje samog prekidača je i dalje velika, čak značajno veća nego kod GTO, pa je zbog toga i prekidač integrisan sa pobudom i zajedo čine komponentu koja se naziva </a:t>
            </a:r>
            <a:r>
              <a:rPr lang="x-none" baseline="0" smtClean="0"/>
              <a:t>IGCT.</a:t>
            </a:r>
            <a:r>
              <a:rPr lang="sr-Latn-CS" baseline="0" dirty="0" smtClean="0"/>
              <a:t> Na slici je slika ABB-ovog IGCT za 6500V i 1500A</a:t>
            </a:r>
            <a:endParaRPr lang="x-none" baseline="0" dirty="0" smtClean="0"/>
          </a:p>
          <a:p>
            <a:endParaRPr lang="x-none" baseline="0" dirty="0" smtClean="0"/>
          </a:p>
          <a:p>
            <a:r>
              <a:rPr lang="x-none" baseline="0" dirty="0" smtClean="0"/>
              <a:t>IGCT je po pravilu „asimetičan“, odnosno, može da izdrži mnogo veće napone kada je isključen i polarisan direktno (A na većem potencijalu od K) nego kada je isključen i polarisam inverzno. Obično je maksimalni napon isključenog direktno polarisanog tiristora nekoliko hiljada volti dok je maksimalni inverzni napon reda veličine samo petnaestak volti. Moguće je napraviti i simetrični IGCT, ali takvi imaju nešto veći napon kod provođenja. Koriste se i jedni i drugi, zavisno od primene. Ima primena gde se inverzni napon nikada ne pojavljuje, pa je tu asimetrični IGCT komponenta izbora. Asimetrični se prodaju i zajedno sa diodom (koja blokira inverzni napon) na red  </a:t>
            </a:r>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53</a:t>
            </a:fld>
            <a:endParaRPr lang="en-GB"/>
          </a:p>
        </p:txBody>
      </p:sp>
    </p:spTree>
    <p:extLst>
      <p:ext uri="{BB962C8B-B14F-4D97-AF65-F5344CB8AC3E}">
        <p14:creationId xmlns:p14="http://schemas.microsoft.com/office/powerpoint/2010/main" xmlns="" val="115699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54</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sr-Latn-C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55</a:t>
            </a:fld>
            <a:endParaRPr lang="en-GB" smtClean="0">
              <a:solidFill>
                <a:schemeClr val="tx1"/>
              </a:solidFill>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sr-Latn-CS" dirty="0" smtClean="0"/>
              <a:t>Trijak se ponaša približno kao dva tiristora vezana da provode u suprotnim smerovima.</a:t>
            </a:r>
            <a:r>
              <a:rPr lang="sr-Latn-CS" baseline="0" dirty="0" smtClean="0"/>
              <a:t> Zato se trijak  ponekad naziva “tiristorom za naizmeničnu struju” jer u svakoj poluperiodi može da provodi jedan od ova dva tiristora, a svaki se isključuje kad struja padne na nulu.</a:t>
            </a:r>
          </a:p>
          <a:p>
            <a:pPr>
              <a:defRPr/>
            </a:pPr>
            <a:endParaRPr lang="sr-Latn-CS" baseline="0" dirty="0" smtClean="0"/>
          </a:p>
          <a:p>
            <a:pPr>
              <a:defRPr/>
            </a:pPr>
            <a:r>
              <a:rPr lang="sr-Latn-CS" baseline="0" dirty="0" smtClean="0"/>
              <a:t>Trijak koji se uključuje blizu početka svake poluperiode se može koristili kao kontrolisani prekidač za naizmeničnu struju. Ovakvi prekidači se naziju i “elektronski rele” - rele bez mehaničkih komponenti ili “</a:t>
            </a:r>
            <a:r>
              <a:rPr lang="sr-Latn-CS" i="1" baseline="0" dirty="0" smtClean="0"/>
              <a:t>solid-state relay </a:t>
            </a:r>
            <a:r>
              <a:rPr lang="sr-Latn-CS" baseline="0" dirty="0" smtClean="0"/>
              <a:t>”. Često je kod ovih prekidača kontrolno kolo koje generiše impulse za G trijaka optički odvojeno i sinhronisano sa početkom poluperiode tako da se potrošač uključuje uvek u nuli napona. Ova sinhronizacija može značajno da poveća vek sijalica sa užarenim vlaknom kao i da smanji radio-smetnje generisane uključenjem i prekidanjem velikih potrošača. Obično je, kao i kod klasičnih relea, kontrolni signal jednosmerni napon, koji se dovodi na ulaz opto-izolatora čiji izlaz povezuje G i A2 preko otpornika za ograničenje struje. Tako je ostvarena i sinhronizacija i galvansko odvajanje energetskog i upravljačkog dela. </a:t>
            </a:r>
            <a:endParaRPr lang="sr-Latn-CS" dirty="0" smtClean="0"/>
          </a:p>
          <a:p>
            <a:pPr>
              <a:defRPr/>
            </a:pPr>
            <a:endParaRPr lang="sr-Latn-CS" dirty="0" smtClean="0"/>
          </a:p>
          <a:p>
            <a:pPr>
              <a:defRPr/>
            </a:pPr>
            <a:r>
              <a:rPr lang="sr-Latn-CS" dirty="0" smtClean="0"/>
              <a:t>Na slici dole je primena trijaka za najjednostavniju promenu efektivnog napona na potrošaču (LOAD). Koristi se za jednostavnu regulaciju intenziteta osvetljenja sa sijalicama sa užarenim vlaknom ali i za regulaciju brzine obrtanja kod</a:t>
            </a:r>
            <a:r>
              <a:rPr lang="sr-Latn-CS" baseline="0" dirty="0" smtClean="0"/>
              <a:t> aparata sa univerzalnim motorima, kao što su ručne bušilice, usisivači i slično.</a:t>
            </a:r>
            <a:endParaRPr lang="sr-Latn-CS" dirty="0" smtClean="0"/>
          </a:p>
          <a:p>
            <a:pPr>
              <a:defRPr/>
            </a:pPr>
            <a:endParaRPr lang="sr-Latn-CS" dirty="0" smtClean="0"/>
          </a:p>
          <a:p>
            <a:pPr>
              <a:defRPr/>
            </a:pPr>
            <a:r>
              <a:rPr lang="sr-Latn-CS" dirty="0" smtClean="0">
                <a:solidFill>
                  <a:schemeClr val="tx1"/>
                </a:solidFill>
                <a:latin typeface="Arial" charset="0"/>
              </a:rPr>
              <a:t>Kondenza</a:t>
            </a:r>
            <a:r>
              <a:rPr lang="en-US" dirty="0" smtClean="0">
                <a:solidFill>
                  <a:schemeClr val="tx1"/>
                </a:solidFill>
                <a:latin typeface="Arial" charset="0"/>
              </a:rPr>
              <a:t>tor C </a:t>
            </a:r>
            <a:r>
              <a:rPr lang="en-US" dirty="0" err="1" smtClean="0">
                <a:solidFill>
                  <a:schemeClr val="tx1"/>
                </a:solidFill>
                <a:latin typeface="Arial" charset="0"/>
              </a:rPr>
              <a:t>i</a:t>
            </a:r>
            <a:r>
              <a:rPr lang="en-US" dirty="0" smtClean="0">
                <a:solidFill>
                  <a:schemeClr val="tx1"/>
                </a:solidFill>
                <a:latin typeface="Arial" charset="0"/>
              </a:rPr>
              <a:t> </a:t>
            </a:r>
            <a:r>
              <a:rPr lang="en-US" dirty="0" err="1" smtClean="0">
                <a:solidFill>
                  <a:schemeClr val="tx1"/>
                </a:solidFill>
                <a:latin typeface="Arial" charset="0"/>
              </a:rPr>
              <a:t>otpornik</a:t>
            </a:r>
            <a:r>
              <a:rPr lang="en-US" dirty="0" smtClean="0">
                <a:solidFill>
                  <a:schemeClr val="tx1"/>
                </a:solidFill>
                <a:latin typeface="Arial" charset="0"/>
              </a:rPr>
              <a:t> R </a:t>
            </a:r>
            <a:r>
              <a:rPr lang="en-US" dirty="0" err="1" smtClean="0">
                <a:solidFill>
                  <a:schemeClr val="tx1"/>
                </a:solidFill>
                <a:latin typeface="Arial" charset="0"/>
              </a:rPr>
              <a:t>menjaju</a:t>
            </a:r>
            <a:r>
              <a:rPr lang="en-US" dirty="0" smtClean="0">
                <a:solidFill>
                  <a:schemeClr val="tx1"/>
                </a:solidFill>
                <a:latin typeface="Arial" charset="0"/>
              </a:rPr>
              <a:t> </a:t>
            </a:r>
            <a:r>
              <a:rPr lang="en-US" dirty="0" err="1" smtClean="0">
                <a:solidFill>
                  <a:schemeClr val="tx1"/>
                </a:solidFill>
                <a:latin typeface="Arial" charset="0"/>
              </a:rPr>
              <a:t>fazu</a:t>
            </a:r>
            <a:r>
              <a:rPr lang="sr-Latn-CS" dirty="0" smtClean="0">
                <a:solidFill>
                  <a:schemeClr val="tx1"/>
                </a:solidFill>
                <a:latin typeface="Arial" charset="0"/>
              </a:rPr>
              <a:t> ulaznog napona.</a:t>
            </a:r>
            <a:r>
              <a:rPr lang="sr-Latn-CS" dirty="0" smtClean="0">
                <a:solidFill>
                  <a:schemeClr val="tx1"/>
                </a:solidFill>
                <a:latin typeface="Arial" charset="0"/>
                <a:cs typeface="Times New Roman" pitchFamily="18" charset="0"/>
              </a:rPr>
              <a:t> Kada V</a:t>
            </a:r>
            <a:r>
              <a:rPr lang="sr-Latn-CS" baseline="-25000" dirty="0" smtClean="0">
                <a:solidFill>
                  <a:schemeClr val="tx1"/>
                </a:solidFill>
                <a:latin typeface="Arial" charset="0"/>
                <a:cs typeface="Times New Roman" pitchFamily="18" charset="0"/>
              </a:rPr>
              <a:t>C</a:t>
            </a:r>
            <a:r>
              <a:rPr lang="sr-Latn-CS" dirty="0" smtClean="0">
                <a:solidFill>
                  <a:schemeClr val="tx1"/>
                </a:solidFill>
                <a:latin typeface="Arial" charset="0"/>
                <a:cs typeface="Times New Roman" pitchFamily="18" charset="0"/>
              </a:rPr>
              <a:t> dostigne 32V (okidni napon dijaka) trijak provede. Trenutak kada će trijak provesti u odnosu na početak periode ulaznog signala, zavisi od faze</a:t>
            </a:r>
            <a:r>
              <a:rPr lang="sr-Latn-CS" baseline="0" dirty="0" smtClean="0">
                <a:solidFill>
                  <a:schemeClr val="tx1"/>
                </a:solidFill>
                <a:latin typeface="Arial" charset="0"/>
                <a:cs typeface="Times New Roman" pitchFamily="18" charset="0"/>
              </a:rPr>
              <a:t> napona V</a:t>
            </a:r>
            <a:r>
              <a:rPr lang="sr-Latn-CS" baseline="-25000" dirty="0" smtClean="0">
                <a:solidFill>
                  <a:schemeClr val="tx1"/>
                </a:solidFill>
                <a:latin typeface="Arial" charset="0"/>
                <a:cs typeface="Times New Roman" pitchFamily="18" charset="0"/>
              </a:rPr>
              <a:t>C</a:t>
            </a:r>
            <a:r>
              <a:rPr lang="sr-Latn-CS" baseline="0" dirty="0" smtClean="0">
                <a:solidFill>
                  <a:schemeClr val="tx1"/>
                </a:solidFill>
                <a:latin typeface="Arial" charset="0"/>
                <a:cs typeface="Times New Roman" pitchFamily="18" charset="0"/>
              </a:rPr>
              <a:t>, odnosno od R i C. Trijak će se u svakoj poluperiodi isključiti na kraju poluperiode tako da koji deo poluperiode će trijak voditi zavisi direktno od R i C. Promenom R može se obezbediti da trijak vodi skoro celu poluperiodu (ako V</a:t>
            </a:r>
            <a:r>
              <a:rPr lang="sr-Latn-CS" baseline="-25000" dirty="0" smtClean="0">
                <a:solidFill>
                  <a:schemeClr val="tx1"/>
                </a:solidFill>
                <a:latin typeface="Arial" charset="0"/>
                <a:cs typeface="Times New Roman" pitchFamily="18" charset="0"/>
              </a:rPr>
              <a:t>C</a:t>
            </a:r>
            <a:r>
              <a:rPr lang="sr-Latn-CS" baseline="0" dirty="0" smtClean="0">
                <a:solidFill>
                  <a:schemeClr val="tx1"/>
                </a:solidFill>
                <a:latin typeface="Arial" charset="0"/>
                <a:cs typeface="Times New Roman" pitchFamily="18" charset="0"/>
              </a:rPr>
              <a:t> dostigne 32V na samom početku poluperiode), pa sve do toga da se uključenje trijaka desi neposredno pred isključenje (vidi slajd 47). Na taj način efektivni napon na opterećenju se menja od skoro 100% do skoro 0%.</a:t>
            </a:r>
            <a:endParaRPr lang="sr-Latn-C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56</a:t>
            </a:fld>
            <a:endParaRPr lang="en-GB" smtClean="0">
              <a:solidFill>
                <a:schemeClr val="tx1"/>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sr-Latn-CS" dirty="0" smtClean="0"/>
              <a:t>Tranzistor na slici je NPN tipa. Pored ovoga, postoje i tranzistori PNP tipa. Opis principa rada u ovoj prezentaciji odnosi se na NPN tip. Kod ovog tipa dioda između B i E vodi od B ka E, a struja kroz prekidač teče od C ka E. Za razliku od ovoga, kod PNP tranzistora, dioda</a:t>
            </a:r>
            <a:r>
              <a:rPr lang="sr-Latn-CS" baseline="0" dirty="0" smtClean="0"/>
              <a:t> između B i E vodi od </a:t>
            </a:r>
            <a:r>
              <a:rPr lang="sr-Latn-CS" dirty="0" smtClean="0"/>
              <a:t>E ka B i struja kroz prekidač teče od E ka C.</a:t>
            </a:r>
            <a:r>
              <a:rPr lang="sr-Latn-CS" baseline="0" dirty="0" smtClean="0"/>
              <a:t> S</a:t>
            </a:r>
            <a:r>
              <a:rPr lang="sr-Latn-CS" dirty="0" smtClean="0"/>
              <a:t>imbol PNP tranzistora ima strelicu u suprotnom smeru u emiteru (od E ka bazi). U energetici se mnogo više koriste NPN tranzistori i oni će se podrazumevati u ovoj prezentaciji.</a:t>
            </a:r>
          </a:p>
          <a:p>
            <a:pPr>
              <a:defRPr/>
            </a:pPr>
            <a:endParaRPr lang="sr-Latn-CS" dirty="0" smtClean="0"/>
          </a:p>
          <a:p>
            <a:pPr>
              <a:defRPr/>
            </a:pPr>
            <a:r>
              <a:rPr lang="sr-Latn-CS" dirty="0" smtClean="0"/>
              <a:t>Idealni bipolarni tranzistor radi kao prekidač u zavisnosti od struje baze. Kada je bazna struja </a:t>
            </a:r>
            <a:r>
              <a:rPr lang="sr-Latn-CS" b="1" i="1" dirty="0" smtClean="0"/>
              <a:t>I</a:t>
            </a:r>
            <a:r>
              <a:rPr lang="sr-Latn-CS" b="1" i="1" baseline="-25000" dirty="0" smtClean="0"/>
              <a:t>B</a:t>
            </a:r>
            <a:r>
              <a:rPr lang="sr-Latn-CS" dirty="0" smtClean="0"/>
              <a:t>  veća od granične, prekidač izneđu </a:t>
            </a:r>
            <a:r>
              <a:rPr lang="sr-Latn-CS" b="1" dirty="0" smtClean="0"/>
              <a:t>C</a:t>
            </a:r>
            <a:r>
              <a:rPr lang="sr-Latn-CS" dirty="0" smtClean="0"/>
              <a:t> i </a:t>
            </a:r>
            <a:r>
              <a:rPr lang="sr-Latn-CS" b="1" dirty="0" smtClean="0"/>
              <a:t>E</a:t>
            </a:r>
            <a:r>
              <a:rPr lang="sr-Latn-CS" dirty="0" smtClean="0"/>
              <a:t> je uključen (</a:t>
            </a:r>
            <a:r>
              <a:rPr lang="sr-Latn-CS" b="1" i="1" dirty="0" smtClean="0"/>
              <a:t>V</a:t>
            </a:r>
            <a:r>
              <a:rPr lang="sr-Latn-CS" b="1" i="1" baseline="-25000" dirty="0" smtClean="0"/>
              <a:t>CE</a:t>
            </a:r>
            <a:r>
              <a:rPr lang="sr-Latn-CS" dirty="0" smtClean="0"/>
              <a:t> je nula), i kroz njega teče struja </a:t>
            </a:r>
            <a:r>
              <a:rPr lang="sr-Latn-CS" b="1" i="1" dirty="0" smtClean="0"/>
              <a:t>I</a:t>
            </a:r>
            <a:r>
              <a:rPr lang="sr-Latn-CS" b="1" i="1" baseline="-25000" dirty="0" smtClean="0"/>
              <a:t>C</a:t>
            </a:r>
            <a:r>
              <a:rPr lang="sr-Latn-CS" dirty="0" smtClean="0"/>
              <a:t> . Granična struja da bi se “prekidač uključio” zavisi od struje </a:t>
            </a:r>
            <a:r>
              <a:rPr lang="sr-Latn-CS" b="1" i="1" dirty="0" smtClean="0"/>
              <a:t>I</a:t>
            </a:r>
            <a:r>
              <a:rPr lang="sr-Latn-CS" b="1" i="1" baseline="-25000" dirty="0" smtClean="0"/>
              <a:t>C</a:t>
            </a:r>
            <a:r>
              <a:rPr lang="sr-Latn-CS" dirty="0" smtClean="0"/>
              <a:t>  i pojačanja tranzistora  </a:t>
            </a:r>
            <a:r>
              <a:rPr lang="sr-Latn-CS" b="1" i="1" dirty="0" smtClean="0">
                <a:sym typeface="Symbol"/>
              </a:rPr>
              <a:t></a:t>
            </a:r>
            <a:r>
              <a:rPr lang="sr-Latn-CS" dirty="0" smtClean="0"/>
              <a:t>. Tranzistor će se uključiti kada je </a:t>
            </a:r>
            <a:r>
              <a:rPr lang="sr-Latn-CS" b="1" i="1" dirty="0" smtClean="0"/>
              <a:t>I</a:t>
            </a:r>
            <a:r>
              <a:rPr lang="sr-Latn-CS" b="1" i="1" baseline="-25000" dirty="0" smtClean="0"/>
              <a:t>B </a:t>
            </a:r>
            <a:r>
              <a:rPr lang="sr-Latn-CS" b="1" i="1" dirty="0" smtClean="0"/>
              <a:t> </a:t>
            </a:r>
            <a:r>
              <a:rPr lang="en-US" b="1" dirty="0" smtClean="0"/>
              <a:t>&gt;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sr-Latn-CS" dirty="0" smtClean="0">
                <a:sym typeface="Symbol"/>
              </a:rPr>
              <a:t> Tipične vrednosti pojačanja </a:t>
            </a:r>
            <a:r>
              <a:rPr lang="sr-Latn-CS" b="1" i="1" dirty="0" smtClean="0">
                <a:sym typeface="Symbol"/>
              </a:rPr>
              <a:t></a:t>
            </a:r>
            <a:r>
              <a:rPr lang="sr-Latn-CS" dirty="0" smtClean="0"/>
              <a:t>  </a:t>
            </a:r>
            <a:r>
              <a:rPr lang="sr-Latn-CS" dirty="0" smtClean="0">
                <a:sym typeface="Symbol"/>
              </a:rPr>
              <a:t>za energetske tranzistora je reda veličine 10. </a:t>
            </a:r>
            <a:r>
              <a:rPr lang="en-US" dirty="0" err="1" smtClean="0">
                <a:sym typeface="Symbol"/>
              </a:rPr>
              <a:t>Ako</a:t>
            </a:r>
            <a:r>
              <a:rPr lang="en-US" dirty="0" smtClean="0">
                <a:sym typeface="Symbol"/>
              </a:rPr>
              <a:t> je </a:t>
            </a:r>
            <a:r>
              <a:rPr lang="en-US" dirty="0" err="1" smtClean="0">
                <a:sym typeface="Symbol"/>
              </a:rPr>
              <a:t>struja</a:t>
            </a:r>
            <a:r>
              <a:rPr lang="en-US" dirty="0" smtClean="0">
                <a:sym typeface="Symbol"/>
              </a:rPr>
              <a:t> </a:t>
            </a:r>
            <a:r>
              <a:rPr lang="sr-Latn-CS" b="1" i="1" dirty="0" smtClean="0"/>
              <a:t>I</a:t>
            </a:r>
            <a:r>
              <a:rPr lang="sr-Latn-CS" b="1" i="1" baseline="-25000" dirty="0" smtClean="0"/>
              <a:t>B  </a:t>
            </a:r>
            <a:r>
              <a:rPr lang="en-US" dirty="0" err="1" smtClean="0">
                <a:sym typeface="Symbol"/>
              </a:rPr>
              <a:t>manja</a:t>
            </a:r>
            <a:r>
              <a:rPr lang="en-US" dirty="0" smtClean="0">
                <a:sym typeface="Symbol"/>
              </a:rPr>
              <a:t> </a:t>
            </a:r>
            <a:r>
              <a:rPr lang="en-US" dirty="0" err="1" smtClean="0">
                <a:sym typeface="Symbol"/>
              </a:rPr>
              <a:t>od</a:t>
            </a:r>
            <a:r>
              <a:rPr lang="en-US" dirty="0" smtClean="0">
                <a:sym typeface="Symbol"/>
              </a:rPr>
              <a: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en-US" dirty="0" err="1" smtClean="0">
                <a:sym typeface="Symbol"/>
              </a:rPr>
              <a:t>tran</a:t>
            </a:r>
            <a:r>
              <a:rPr lang="sr-Latn-CS" dirty="0" smtClean="0">
                <a:sym typeface="Symbol"/>
              </a:rPr>
              <a:t>z</a:t>
            </a:r>
            <a:r>
              <a:rPr lang="en-US" dirty="0" err="1" smtClean="0">
                <a:sym typeface="Symbol"/>
              </a:rPr>
              <a:t>istor</a:t>
            </a:r>
            <a:r>
              <a:rPr lang="en-US" dirty="0" smtClean="0">
                <a:sym typeface="Symbol"/>
              </a:rPr>
              <a:t> </a:t>
            </a:r>
            <a:r>
              <a:rPr lang="en-US" dirty="0" err="1" smtClean="0">
                <a:sym typeface="Symbol"/>
              </a:rPr>
              <a:t>radi</a:t>
            </a:r>
            <a:r>
              <a:rPr lang="en-US" dirty="0" smtClean="0">
                <a:sym typeface="Symbol"/>
              </a:rPr>
              <a:t> u </a:t>
            </a:r>
            <a:r>
              <a:rPr lang="en-US" dirty="0" err="1" smtClean="0">
                <a:sym typeface="Symbol"/>
              </a:rPr>
              <a:t>linearnom</a:t>
            </a:r>
            <a:r>
              <a:rPr lang="en-US" dirty="0" smtClean="0">
                <a:sym typeface="Symbol"/>
              </a:rPr>
              <a:t> re</a:t>
            </a:r>
            <a:r>
              <a:rPr lang="sr-Latn-CS" dirty="0" smtClean="0">
                <a:sym typeface="Symbol"/>
              </a:rPr>
              <a:t>žimu koji se ne koristi kada je tranzistor u ulozi prekidača, nepoželjan je u energetskoj elektronici  i vrlo je nepovoljen sa gledišta zagrevanja tranzistora. Kada je </a:t>
            </a:r>
            <a:r>
              <a:rPr lang="sr-Latn-CS" b="1" i="1" dirty="0" smtClean="0"/>
              <a:t>I</a:t>
            </a:r>
            <a:r>
              <a:rPr lang="sr-Latn-CS" b="1" i="1" baseline="-25000" dirty="0" smtClean="0"/>
              <a:t>B </a:t>
            </a:r>
            <a:r>
              <a:rPr lang="sr-Latn-CS" dirty="0" smtClean="0">
                <a:sym typeface="Symbol"/>
              </a:rPr>
              <a:t> nula, ili kada je napon od baze do emitera negativan, </a:t>
            </a:r>
            <a:r>
              <a:rPr lang="sr-Latn-CS" dirty="0" smtClean="0"/>
              <a:t>prekidač izneđu </a:t>
            </a:r>
            <a:r>
              <a:rPr lang="sr-Latn-CS" b="1" dirty="0" smtClean="0"/>
              <a:t>C</a:t>
            </a:r>
            <a:r>
              <a:rPr lang="sr-Latn-CS" dirty="0" smtClean="0"/>
              <a:t> i </a:t>
            </a:r>
            <a:r>
              <a:rPr lang="sr-Latn-CS" b="1" dirty="0" smtClean="0"/>
              <a:t>E</a:t>
            </a:r>
            <a:r>
              <a:rPr lang="sr-Latn-CS" dirty="0" smtClean="0"/>
              <a:t> je isključen (</a:t>
            </a:r>
            <a:r>
              <a:rPr lang="sr-Latn-CS" b="1" i="1" dirty="0" smtClean="0"/>
              <a:t>I</a:t>
            </a:r>
            <a:r>
              <a:rPr lang="sr-Latn-CS" b="1" i="1" baseline="-25000" dirty="0" smtClean="0"/>
              <a:t>C</a:t>
            </a:r>
            <a:r>
              <a:rPr lang="sr-Latn-CS" dirty="0" smtClean="0"/>
              <a:t> je nula). Napon </a:t>
            </a:r>
            <a:r>
              <a:rPr lang="sr-Latn-CS" b="1" i="1" dirty="0" smtClean="0"/>
              <a:t>V</a:t>
            </a:r>
            <a:r>
              <a:rPr lang="sr-Latn-CS" b="1" i="1" baseline="-25000" dirty="0" smtClean="0"/>
              <a:t>CE</a:t>
            </a:r>
            <a:r>
              <a:rPr lang="sr-Latn-CS" dirty="0" smtClean="0"/>
              <a:t> realnog tranzistora, kada je uključen, nije nula, kako bi bilo u idealnom, već iznosi tipično između 2V i 3V i ne zavisi mnogo od </a:t>
            </a:r>
            <a:r>
              <a:rPr lang="sr-Latn-CS" b="1" i="1" dirty="0" smtClean="0"/>
              <a:t>I</a:t>
            </a:r>
            <a:r>
              <a:rPr lang="sr-Latn-CS" b="1" i="1" baseline="-25000" dirty="0" smtClean="0"/>
              <a:t>C </a:t>
            </a:r>
            <a:r>
              <a:rPr lang="sr-Latn-CS" dirty="0" smtClean="0"/>
              <a:t>. To što </a:t>
            </a:r>
            <a:r>
              <a:rPr lang="sr-Latn-CS" b="1" i="1" dirty="0" smtClean="0"/>
              <a:t>V</a:t>
            </a:r>
            <a:r>
              <a:rPr lang="sr-Latn-CS" b="1" i="1" baseline="-25000" dirty="0" smtClean="0"/>
              <a:t>CE </a:t>
            </a:r>
            <a:r>
              <a:rPr lang="sr-Latn-CS" dirty="0" smtClean="0"/>
              <a:t> uključenog tranzistora nije nula je jedan od osnovnih razloga zagrevanja tranzistora u stanju provođenja.</a:t>
            </a:r>
          </a:p>
          <a:p>
            <a:pPr>
              <a:defRPr/>
            </a:pPr>
            <a:endParaRPr lang="sr-Latn-CS" dirty="0" smtClean="0"/>
          </a:p>
          <a:p>
            <a:pPr>
              <a:defRPr/>
            </a:pPr>
            <a:r>
              <a:rPr lang="sr-Latn-CS" dirty="0" smtClean="0"/>
              <a:t>Bipolarni tranzistori se poslednjih godina veoma malo koriste, praktično su ih potpuno potisnuli tranzistori tipa IGBT, pa je i njihov razvoj prekinut pre desetak godina. Zbog toga je danas teško pronaći modele za napone preko 1500V i struje preko 600A . </a:t>
            </a:r>
          </a:p>
          <a:p>
            <a:pPr>
              <a:defRPr/>
            </a:pPr>
            <a:endParaRPr lang="sr-Latn-CS" dirty="0" smtClean="0"/>
          </a:p>
          <a:p>
            <a:pPr>
              <a:defRPr/>
            </a:pPr>
            <a:r>
              <a:rPr lang="sr-Latn-CS" dirty="0" smtClean="0"/>
              <a:t>MOSFET radi kao prekidač pod kontrolom </a:t>
            </a:r>
            <a:r>
              <a:rPr lang="sr-Latn-CS" u="sng" dirty="0" smtClean="0"/>
              <a:t>napona</a:t>
            </a:r>
            <a:r>
              <a:rPr lang="sr-Latn-CS" dirty="0" smtClean="0"/>
              <a:t> </a:t>
            </a:r>
            <a:r>
              <a:rPr lang="sr-Latn-CS" b="1" i="1" dirty="0" smtClean="0"/>
              <a:t>V</a:t>
            </a:r>
            <a:r>
              <a:rPr lang="sr-Latn-CS" b="1" i="1" baseline="-25000" dirty="0" smtClean="0"/>
              <a:t>GS </a:t>
            </a:r>
            <a:r>
              <a:rPr lang="sr-Latn-CS" dirty="0" smtClean="0"/>
              <a:t>. Da bi tranzistor bio uključen nije potrebna nikakva struja. Gejt G je potpuno izolovan i kroz </a:t>
            </a:r>
            <a:r>
              <a:rPr lang="sr-Latn-CS" b="1" dirty="0" smtClean="0"/>
              <a:t>G</a:t>
            </a:r>
            <a:r>
              <a:rPr lang="sr-Latn-CS" dirty="0" smtClean="0"/>
              <a:t> priključak ne protiče struja. Prema tome, za razliku od bipolarnih, MOSFET se može držati uključenim bez ulaganja ikakve snage. Za sam trenutak uključenja i isključenja je ipak potrebna izvesna struja koja bi  napunila, odnosno izpraznila  parazitnu kapacitivnost između </a:t>
            </a:r>
            <a:r>
              <a:rPr lang="sr-Latn-CS" b="1" dirty="0" smtClean="0"/>
              <a:t>G</a:t>
            </a:r>
            <a:r>
              <a:rPr lang="sr-Latn-CS" dirty="0" smtClean="0"/>
              <a:t> i </a:t>
            </a:r>
            <a:r>
              <a:rPr lang="sr-Latn-CS" b="1" dirty="0" smtClean="0"/>
              <a:t>S</a:t>
            </a:r>
            <a:r>
              <a:rPr lang="sr-Latn-CS" dirty="0" smtClean="0"/>
              <a:t>. Čim se ta kapacitivnost napuni, tranzistor se može držati uključanim bez ikakve struje (sa nultom snagom, samo održavanjem napona na </a:t>
            </a:r>
            <a:r>
              <a:rPr lang="sr-Latn-CS" b="1" dirty="0" smtClean="0"/>
              <a:t>G</a:t>
            </a:r>
            <a:r>
              <a:rPr lang="sr-Latn-CS" dirty="0" smtClean="0"/>
              <a:t>).  Kada je napon na gejtu </a:t>
            </a:r>
            <a:r>
              <a:rPr lang="sr-Latn-CS" b="1" i="1" dirty="0" smtClean="0"/>
              <a:t>V</a:t>
            </a:r>
            <a:r>
              <a:rPr lang="sr-Latn-CS" b="1" i="1" baseline="-25000" dirty="0" smtClean="0"/>
              <a:t>GS</a:t>
            </a:r>
            <a:r>
              <a:rPr lang="sr-Latn-CS" dirty="0" smtClean="0"/>
              <a:t>  veći od graničnog </a:t>
            </a:r>
            <a:r>
              <a:rPr lang="sr-Latn-CS" b="1" i="1" dirty="0" smtClean="0"/>
              <a:t>V</a:t>
            </a:r>
            <a:r>
              <a:rPr lang="sr-Latn-CS" b="1" i="1" baseline="-25000" dirty="0" smtClean="0"/>
              <a:t>T</a:t>
            </a:r>
            <a:r>
              <a:rPr lang="sr-Latn-CS" dirty="0" smtClean="0"/>
              <a:t> (tipično 5V do 15V), prekidač izneđu </a:t>
            </a:r>
            <a:r>
              <a:rPr lang="sr-Latn-CS" b="1" dirty="0" smtClean="0"/>
              <a:t>D</a:t>
            </a:r>
            <a:r>
              <a:rPr lang="sr-Latn-CS" dirty="0" smtClean="0"/>
              <a:t> i </a:t>
            </a:r>
            <a:r>
              <a:rPr lang="sr-Latn-CS" b="1" dirty="0" smtClean="0"/>
              <a:t>S</a:t>
            </a:r>
            <a:r>
              <a:rPr lang="sr-Latn-CS" dirty="0" smtClean="0"/>
              <a:t> je uključen (</a:t>
            </a:r>
            <a:r>
              <a:rPr lang="sr-Latn-CS" b="1" i="1" dirty="0" smtClean="0"/>
              <a:t>V</a:t>
            </a:r>
            <a:r>
              <a:rPr lang="sr-Latn-CS" b="1" i="1" baseline="-25000" dirty="0" smtClean="0"/>
              <a:t>DS</a:t>
            </a:r>
            <a:r>
              <a:rPr lang="sr-Latn-CS" dirty="0" smtClean="0"/>
              <a:t> je nula za idealni MOSFET). Realni MOSFET se u uključenom stanju ponaša kao vrlo mala otpornost između </a:t>
            </a:r>
            <a:r>
              <a:rPr lang="sr-Latn-CS" b="1" dirty="0" smtClean="0"/>
              <a:t>D</a:t>
            </a:r>
            <a:r>
              <a:rPr lang="sr-Latn-CS" dirty="0" smtClean="0"/>
              <a:t> i </a:t>
            </a:r>
            <a:r>
              <a:rPr lang="sr-Latn-CS" b="1" dirty="0" smtClean="0"/>
              <a:t>S</a:t>
            </a:r>
            <a:r>
              <a:rPr lang="sr-Latn-CS" dirty="0" smtClean="0"/>
              <a:t>  (reda nekoliko m</a:t>
            </a:r>
            <a:r>
              <a:rPr lang="sr-Latn-CS" dirty="0" smtClean="0">
                <a:sym typeface="Symbol"/>
              </a:rPr>
              <a:t> do nekoliko stotina </a:t>
            </a:r>
            <a:r>
              <a:rPr lang="sr-Latn-CS" dirty="0" smtClean="0"/>
              <a:t>m</a:t>
            </a:r>
            <a:r>
              <a:rPr lang="sr-Latn-CS" dirty="0" smtClean="0">
                <a:sym typeface="Symbol"/>
              </a:rPr>
              <a:t></a:t>
            </a:r>
            <a:r>
              <a:rPr lang="sr-Latn-CS" dirty="0" smtClean="0"/>
              <a:t>) tako da </a:t>
            </a:r>
            <a:r>
              <a:rPr lang="sr-Latn-CS" b="1" i="1" dirty="0" smtClean="0"/>
              <a:t>V</a:t>
            </a:r>
            <a:r>
              <a:rPr lang="sr-Latn-CS" b="1" i="1" baseline="-25000" dirty="0" smtClean="0"/>
              <a:t>DS</a:t>
            </a:r>
            <a:r>
              <a:rPr lang="sr-Latn-CS" dirty="0" smtClean="0"/>
              <a:t> direktno zavisi od struje koja protiče kroz MOSFET u uključenom stanju.</a:t>
            </a:r>
          </a:p>
          <a:p>
            <a:pPr>
              <a:defRPr/>
            </a:pPr>
            <a:endParaRPr lang="sr-Latn-CS" dirty="0" smtClean="0"/>
          </a:p>
          <a:p>
            <a:pPr>
              <a:defRPr/>
            </a:pPr>
            <a:r>
              <a:rPr lang="sr-Latn-CS" dirty="0" smtClean="0"/>
              <a:t>MOSFET se ponaša kao isključen prekidač između </a:t>
            </a:r>
            <a:r>
              <a:rPr lang="sr-Latn-CS" b="1" dirty="0" smtClean="0"/>
              <a:t>D</a:t>
            </a:r>
            <a:r>
              <a:rPr lang="sr-Latn-CS" dirty="0" smtClean="0"/>
              <a:t> i </a:t>
            </a:r>
            <a:r>
              <a:rPr lang="sr-Latn-CS" b="1" dirty="0" smtClean="0"/>
              <a:t>S</a:t>
            </a:r>
            <a:r>
              <a:rPr lang="sr-Latn-CS" dirty="0" smtClean="0"/>
              <a:t> kada je napon na </a:t>
            </a:r>
            <a:r>
              <a:rPr lang="sr-Latn-CS" b="1" dirty="0" smtClean="0"/>
              <a:t>G</a:t>
            </a:r>
            <a:r>
              <a:rPr lang="sr-Latn-CS" dirty="0" smtClean="0"/>
              <a:t> nula (</a:t>
            </a:r>
            <a:r>
              <a:rPr lang="sr-Latn-CS" b="1" i="1" dirty="0" smtClean="0"/>
              <a:t>V</a:t>
            </a:r>
            <a:r>
              <a:rPr lang="sr-Latn-CS" b="1" i="1" baseline="-25000" dirty="0" smtClean="0"/>
              <a:t>GS</a:t>
            </a:r>
            <a:r>
              <a:rPr lang="sr-Latn-CS" dirty="0" smtClean="0"/>
              <a:t> = 0). Često se koristi negativan napon na </a:t>
            </a:r>
            <a:r>
              <a:rPr lang="sr-Latn-CS" b="1" dirty="0" smtClean="0"/>
              <a:t>G</a:t>
            </a:r>
            <a:r>
              <a:rPr lang="sr-Latn-CS" dirty="0" smtClean="0"/>
              <a:t> prilikom isključenja da bi se parazitna kapacitivnost između </a:t>
            </a:r>
            <a:r>
              <a:rPr lang="sr-Latn-CS" b="1" dirty="0" smtClean="0"/>
              <a:t>G</a:t>
            </a:r>
            <a:r>
              <a:rPr lang="sr-Latn-CS" dirty="0" smtClean="0"/>
              <a:t> i </a:t>
            </a:r>
            <a:r>
              <a:rPr lang="sr-Latn-CS" b="1" dirty="0" smtClean="0"/>
              <a:t>S</a:t>
            </a:r>
            <a:r>
              <a:rPr lang="sr-Latn-CS" dirty="0" smtClean="0"/>
              <a:t> brže ispraznila jer se MOSFET ne može isključiti dok ta parazitna kapacitivnost održava napon na </a:t>
            </a:r>
            <a:r>
              <a:rPr lang="sr-Latn-CS" b="1" dirty="0" smtClean="0"/>
              <a:t>G</a:t>
            </a:r>
            <a:r>
              <a:rPr lang="sr-Latn-CS" dirty="0" smtClean="0"/>
              <a:t>. Napon </a:t>
            </a:r>
            <a:r>
              <a:rPr lang="sr-Latn-CS" b="1" i="1" dirty="0" smtClean="0"/>
              <a:t>V</a:t>
            </a:r>
            <a:r>
              <a:rPr lang="sr-Latn-CS" b="1" i="1" baseline="-25000" dirty="0" smtClean="0"/>
              <a:t>GS</a:t>
            </a:r>
            <a:r>
              <a:rPr lang="sr-Latn-CS" dirty="0" smtClean="0"/>
              <a:t>  između nule i graničnog </a:t>
            </a:r>
            <a:r>
              <a:rPr lang="sr-Latn-CS" b="1" i="1" dirty="0" smtClean="0"/>
              <a:t>V</a:t>
            </a:r>
            <a:r>
              <a:rPr lang="sr-Latn-CS" b="1" i="1" baseline="-25000" dirty="0" smtClean="0"/>
              <a:t>T</a:t>
            </a:r>
            <a:r>
              <a:rPr lang="sr-Latn-CS" dirty="0" smtClean="0"/>
              <a:t> , dovodi MOSFET u linearni režim koji se ne koristi u energetskoj elektronici, štetan je, i hardver se projektuje tako da se kroz linearni režim prođe za maksimalno kratko vreme. </a:t>
            </a:r>
          </a:p>
          <a:p>
            <a:pPr>
              <a:defRPr/>
            </a:pPr>
            <a:endParaRPr lang="sr-Latn-CS" dirty="0" smtClean="0"/>
          </a:p>
          <a:p>
            <a:pPr>
              <a:defRPr/>
            </a:pPr>
            <a:r>
              <a:rPr lang="sr-Latn-CS" dirty="0" smtClean="0"/>
              <a:t>Tipična primena MOSFET je u primenama gde je potrebna vrlo visoka učestanost, tipično preko 20kHz. Brzina prekidanja MOSFET može da bude i preko 1MHz. Druga oblast primene su niskonaponski pogoni. Za pogon koji se napaja, recimo sa 12V, pad napona od 3V na uključenom bipolarnom tranzistoru je preveliki gubitak. MOSFET nema konstantan pad napona kad je tranzistor uključen već taj pad napona zavisi od struje </a:t>
            </a:r>
            <a:r>
              <a:rPr lang="sr-Latn-CS" b="1" i="1" dirty="0" smtClean="0"/>
              <a:t>I</a:t>
            </a:r>
            <a:r>
              <a:rPr lang="sr-Latn-CS" b="1" i="1" baseline="-25000" dirty="0" smtClean="0"/>
              <a:t>D </a:t>
            </a:r>
            <a:r>
              <a:rPr lang="sr-Latn-CS" dirty="0" smtClean="0"/>
              <a:t> jer se uključeni MOSFET ponaša kao mali otpornik, a ne kao konstantan pad napona nezavisno od struje.</a:t>
            </a:r>
          </a:p>
          <a:p>
            <a:pPr>
              <a:defRPr/>
            </a:pPr>
            <a:endParaRPr lang="sr-Latn-CS" dirty="0" smtClean="0"/>
          </a:p>
          <a:p>
            <a:pPr>
              <a:defRPr/>
            </a:pPr>
            <a:r>
              <a:rPr lang="sr-Latn-CS" dirty="0" smtClean="0"/>
              <a:t>Simbol na slici, kao i objašnjenje u tekstu, se odnosi na</a:t>
            </a:r>
            <a:r>
              <a:rPr lang="sr-Latn-CS" baseline="0" dirty="0" smtClean="0"/>
              <a:t> MOSFET sa N kanalom. Proizvode se i P-kanalni MOSFET-ovi ali se neuporedivo manje koriste u energetici iako bi u nekim primenama bili zgodniji za upotrebu. Razlog manjeg korišćenja je što, generalno, P-kanalni MOSFET-ovi imaju veću otpornost </a:t>
            </a:r>
            <a:r>
              <a:rPr lang="sr-Latn-CS" b="1" i="1" baseline="0" dirty="0" smtClean="0"/>
              <a:t>R</a:t>
            </a:r>
            <a:r>
              <a:rPr lang="sr-Latn-CS" b="1" i="1" baseline="-25000" dirty="0" smtClean="0"/>
              <a:t>DSon</a:t>
            </a:r>
            <a:r>
              <a:rPr lang="sr-Latn-CS" baseline="0" dirty="0" smtClean="0"/>
              <a:t> kao i veće kašnjenje (i pri uključenju i pri isključenju) u odnosu na odgovarajuće N-kanalne. </a:t>
            </a:r>
            <a:r>
              <a:rPr lang="sr-Latn-CS" dirty="0" smtClean="0"/>
              <a:t>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57</a:t>
            </a:fld>
            <a:endParaRPr lang="en-GB" smtClean="0">
              <a:solidFill>
                <a:schemeClr val="tx1"/>
              </a:solidFill>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Uključeni bipolarni tranzistor se ponaša približno kao izvor konstantnog malog napona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CEsat</a:t>
            </a:r>
            <a:r>
              <a:rPr lang="sr-Latn-CS" sz="1200" dirty="0" smtClean="0">
                <a:solidFill>
                  <a:schemeClr val="tx1"/>
                </a:solidFill>
                <a:latin typeface="Arial" pitchFamily="34" charset="0"/>
                <a:cs typeface="Arial" pitchFamily="34" charset="0"/>
              </a:rPr>
              <a:t> koji obično iznosi 2-3V i vrlo malo zavisi</a:t>
            </a:r>
            <a:r>
              <a:rPr lang="sr-Latn-CS" sz="1200" baseline="0" dirty="0" smtClean="0">
                <a:solidFill>
                  <a:schemeClr val="tx1"/>
                </a:solidFill>
                <a:latin typeface="Arial" pitchFamily="34" charset="0"/>
                <a:cs typeface="Arial" pitchFamily="34" charset="0"/>
              </a:rPr>
              <a:t> od struje koja teče kroz tranzistor (tek je nešto manji pri sasvim malim strujama).  Napon zasićenja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CEsat</a:t>
            </a:r>
            <a:r>
              <a:rPr lang="sr-Latn-CS" sz="1200" dirty="0" smtClean="0">
                <a:solidFill>
                  <a:schemeClr val="tx1"/>
                </a:solidFill>
                <a:latin typeface="Arial" pitchFamily="34" charset="0"/>
                <a:cs typeface="Arial" pitchFamily="34" charset="0"/>
              </a:rPr>
              <a:t>  se ne sme zanemariti jer čini osnovu gubitaka provođenja.</a:t>
            </a:r>
            <a:r>
              <a:rPr lang="sr-Latn-CS" sz="1200" baseline="0" dirty="0" smtClean="0">
                <a:solidFill>
                  <a:schemeClr val="tx1"/>
                </a:solidFill>
                <a:latin typeface="Arial" pitchFamily="34" charset="0"/>
                <a:cs typeface="Arial" pitchFamily="34" charset="0"/>
              </a:rPr>
              <a:t> Snaga gubitaka je </a:t>
            </a:r>
            <a:r>
              <a:rPr lang="sr-Latn-CS" sz="1200" b="1" i="1" baseline="0" dirty="0" smtClean="0">
                <a:solidFill>
                  <a:schemeClr val="tx1"/>
                </a:solidFill>
                <a:latin typeface="Arial" pitchFamily="34" charset="0"/>
                <a:cs typeface="Arial" pitchFamily="34" charset="0"/>
              </a:rPr>
              <a:t>I</a:t>
            </a:r>
            <a:r>
              <a:rPr lang="sr-Latn-CS" sz="1200" b="1" i="1" baseline="-25000" dirty="0" smtClean="0">
                <a:solidFill>
                  <a:schemeClr val="tx1"/>
                </a:solidFill>
                <a:latin typeface="Arial" pitchFamily="34" charset="0"/>
                <a:cs typeface="Arial" pitchFamily="34" charset="0"/>
              </a:rPr>
              <a:t>C </a:t>
            </a:r>
            <a:r>
              <a:rPr lang="sr-Latn-CS" sz="1200" baseline="0" dirty="0" smtClean="0">
                <a:solidFill>
                  <a:schemeClr val="tx1"/>
                </a:solidFill>
                <a:latin typeface="Arial" pitchFamily="34" charset="0"/>
                <a:cs typeface="Arial" pitchFamily="34" charset="0"/>
                <a:sym typeface="Symbol"/>
              </a:rPr>
              <a:t></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CEsat</a:t>
            </a:r>
            <a:r>
              <a:rPr lang="sr-Latn-CS" sz="1200" b="1" i="1" baseline="0" dirty="0" smtClean="0">
                <a:solidFill>
                  <a:schemeClr val="tx1"/>
                </a:solidFill>
                <a:latin typeface="Arial" pitchFamily="34" charset="0"/>
                <a:cs typeface="Arial" pitchFamily="34" charset="0"/>
              </a:rPr>
              <a:t> </a:t>
            </a:r>
            <a:r>
              <a:rPr lang="sr-Latn-CS" sz="1200" baseline="0" dirty="0" smtClean="0">
                <a:solidFill>
                  <a:schemeClr val="tx1"/>
                </a:solidFill>
                <a:latin typeface="Arial" pitchFamily="34" charset="0"/>
                <a:cs typeface="Arial" pitchFamily="34" charset="0"/>
                <a:sym typeface="Symbol"/>
              </a:rPr>
              <a:t>.</a:t>
            </a:r>
            <a:r>
              <a:rPr lang="sr-Latn-CS" sz="1200" dirty="0" smtClean="0">
                <a:solidFill>
                  <a:schemeClr val="tx1"/>
                </a:solidFill>
                <a:latin typeface="Arial" pitchFamily="34" charset="0"/>
                <a:cs typeface="Arial" pitchFamily="34" charset="0"/>
              </a:rPr>
              <a:t> </a:t>
            </a:r>
          </a:p>
          <a:p>
            <a:endParaRPr lang="sr-Latn-CS" sz="1200" dirty="0" smtClean="0">
              <a:solidFill>
                <a:schemeClr val="tx1"/>
              </a:solidFill>
              <a:latin typeface="Arial" pitchFamily="34" charset="0"/>
              <a:cs typeface="Arial" pitchFamily="34" charset="0"/>
            </a:endParaRPr>
          </a:p>
          <a:p>
            <a:r>
              <a:rPr lang="sr-Latn-CS" sz="1200" dirty="0" smtClean="0">
                <a:solidFill>
                  <a:schemeClr val="tx1"/>
                </a:solidFill>
                <a:latin typeface="Arial" pitchFamily="34" charset="0"/>
                <a:cs typeface="Arial" pitchFamily="34" charset="0"/>
              </a:rPr>
              <a:t>S obzirom da je napon zasićenja 2-3V čak i pri malim strujama, trantistori</a:t>
            </a:r>
            <a:r>
              <a:rPr lang="sr-Latn-CS" sz="1200" baseline="0" dirty="0" smtClean="0">
                <a:solidFill>
                  <a:schemeClr val="tx1"/>
                </a:solidFill>
                <a:latin typeface="Arial" pitchFamily="34" charset="0"/>
                <a:cs typeface="Arial" pitchFamily="34" charset="0"/>
              </a:rPr>
              <a:t> sa bipolarnim izlazom (bipolarni i IGBT) nisu pogodni u niskonaponskim primenama. Na primer, ako je napon napajanja 12V, gubitak napona od 3V na uključenom prekidaču (čak 25% napona napajanja) postaje teško prihvatljiv.</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58</a:t>
            </a:fld>
            <a:endParaRPr lang="en-GB"/>
          </a:p>
        </p:txBody>
      </p:sp>
    </p:spTree>
    <p:extLst>
      <p:ext uri="{BB962C8B-B14F-4D97-AF65-F5344CB8AC3E}">
        <p14:creationId xmlns:p14="http://schemas.microsoft.com/office/powerpoint/2010/main" xmlns="" val="988386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Uključeni MOSFET se ponaša približno kao mala otpornost </a:t>
            </a:r>
            <a:r>
              <a:rPr lang="sr-Latn-CS" b="1" i="1" dirty="0" smtClean="0"/>
              <a:t>R</a:t>
            </a:r>
            <a:r>
              <a:rPr lang="sr-Latn-CS" sz="1200" b="1" i="1" baseline="-25000" dirty="0" smtClean="0">
                <a:solidFill>
                  <a:schemeClr val="tx1"/>
                </a:solidFill>
                <a:latin typeface="Times New Roman" pitchFamily="18" charset="0"/>
                <a:cs typeface="Times New Roman" pitchFamily="18" charset="0"/>
              </a:rPr>
              <a:t>DSon</a:t>
            </a:r>
            <a:r>
              <a:rPr lang="sr-Latn-CS" sz="1200" dirty="0" smtClean="0">
                <a:solidFill>
                  <a:schemeClr val="tx1"/>
                </a:solidFill>
                <a:latin typeface="Arial" pitchFamily="34" charset="0"/>
                <a:cs typeface="Arial" pitchFamily="34" charset="0"/>
              </a:rPr>
              <a:t> u rasponu od nekoliko desetina milioma do nekoliko oma. Napon na krajevima uključenog tranzistora </a:t>
            </a:r>
            <a:r>
              <a:rPr lang="sr-Latn-CS" sz="1200" u="sng" dirty="0" smtClean="0">
                <a:solidFill>
                  <a:schemeClr val="tx1"/>
                </a:solidFill>
                <a:latin typeface="Arial" pitchFamily="34" charset="0"/>
                <a:cs typeface="Arial" pitchFamily="34" charset="0"/>
              </a:rPr>
              <a:t>direktno zavisi od struje</a:t>
            </a:r>
            <a:r>
              <a:rPr lang="sr-Latn-CS" sz="1200" u="sng" baseline="0" dirty="0" smtClean="0">
                <a:solidFill>
                  <a:schemeClr val="tx1"/>
                </a:solidFill>
                <a:latin typeface="Arial" pitchFamily="34" charset="0"/>
                <a:cs typeface="Arial" pitchFamily="34" charset="0"/>
              </a:rPr>
              <a:t> </a:t>
            </a:r>
            <a:r>
              <a:rPr lang="sr-Latn-CS" sz="1200" baseline="0" dirty="0" smtClean="0">
                <a:solidFill>
                  <a:schemeClr val="tx1"/>
                </a:solidFill>
                <a:latin typeface="Arial" pitchFamily="34" charset="0"/>
                <a:cs typeface="Arial" pitchFamily="34" charset="0"/>
              </a:rPr>
              <a:t>koja teče kroz tranzistor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DS </a:t>
            </a:r>
            <a:r>
              <a:rPr lang="sr-Latn-CS" sz="1200" baseline="0" dirty="0" smtClean="0">
                <a:solidFill>
                  <a:schemeClr val="tx1"/>
                </a:solidFill>
                <a:latin typeface="Arial" pitchFamily="34" charset="0"/>
                <a:cs typeface="Arial" pitchFamily="34" charset="0"/>
              </a:rPr>
              <a:t>=</a:t>
            </a:r>
            <a:r>
              <a:rPr lang="sr-Latn-CS" sz="1200" b="1" i="1" baseline="0" dirty="0" smtClean="0">
                <a:solidFill>
                  <a:schemeClr val="tx1"/>
                </a:solidFill>
                <a:latin typeface="Arial" pitchFamily="34" charset="0"/>
                <a:cs typeface="Arial" pitchFamily="34" charset="0"/>
              </a:rPr>
              <a:t>I</a:t>
            </a:r>
            <a:r>
              <a:rPr lang="sr-Latn-CS" sz="1200" b="1" i="1" baseline="-25000" dirty="0" smtClean="0">
                <a:solidFill>
                  <a:schemeClr val="tx1"/>
                </a:solidFill>
                <a:latin typeface="Arial" pitchFamily="34" charset="0"/>
                <a:cs typeface="Arial" pitchFamily="34" charset="0"/>
              </a:rPr>
              <a:t>C </a:t>
            </a:r>
            <a:r>
              <a:rPr lang="sr-Latn-CS" sz="1200" b="1" baseline="0" dirty="0" smtClean="0">
                <a:solidFill>
                  <a:schemeClr val="tx1"/>
                </a:solidFill>
                <a:latin typeface="Arial" pitchFamily="34" charset="0"/>
                <a:cs typeface="Arial" pitchFamily="34" charset="0"/>
                <a:sym typeface="Symbol"/>
              </a:rPr>
              <a:t></a:t>
            </a:r>
            <a:r>
              <a:rPr lang="sr-Latn-CS" b="1" i="1" dirty="0" smtClean="0"/>
              <a:t>R</a:t>
            </a:r>
            <a:r>
              <a:rPr lang="sr-Latn-CS" sz="1200" b="1" i="1" baseline="-25000" dirty="0" smtClean="0">
                <a:solidFill>
                  <a:schemeClr val="tx1"/>
                </a:solidFill>
                <a:latin typeface="Times New Roman" pitchFamily="18" charset="0"/>
                <a:cs typeface="Times New Roman" pitchFamily="18" charset="0"/>
              </a:rPr>
              <a:t>DSon</a:t>
            </a:r>
            <a:r>
              <a:rPr lang="sr-Latn-CS" sz="1200" baseline="0" dirty="0" smtClean="0">
                <a:solidFill>
                  <a:schemeClr val="tx1"/>
                </a:solidFill>
                <a:latin typeface="Arial" pitchFamily="34" charset="0"/>
                <a:cs typeface="Arial" pitchFamily="34" charset="0"/>
              </a:rPr>
              <a:t>). Snaga gubitaka je u ovom slučaju  </a:t>
            </a:r>
            <a:r>
              <a:rPr lang="sr-Latn-CS" sz="1200" b="1" i="1" baseline="0" dirty="0" smtClean="0">
                <a:solidFill>
                  <a:schemeClr val="tx1"/>
                </a:solidFill>
                <a:latin typeface="Arial" pitchFamily="34" charset="0"/>
                <a:cs typeface="Arial" pitchFamily="34" charset="0"/>
              </a:rPr>
              <a:t>I</a:t>
            </a:r>
            <a:r>
              <a:rPr lang="sr-Latn-CS" sz="1200" b="1" i="1" baseline="-25000" dirty="0" smtClean="0">
                <a:solidFill>
                  <a:schemeClr val="tx1"/>
                </a:solidFill>
                <a:latin typeface="Arial" pitchFamily="34" charset="0"/>
                <a:cs typeface="Arial" pitchFamily="34" charset="0"/>
              </a:rPr>
              <a:t>C </a:t>
            </a:r>
            <a:r>
              <a:rPr lang="sr-Latn-CS" sz="1200" b="1" baseline="0" dirty="0" smtClean="0">
                <a:solidFill>
                  <a:schemeClr val="tx1"/>
                </a:solidFill>
                <a:latin typeface="Arial" pitchFamily="34" charset="0"/>
                <a:cs typeface="Arial" pitchFamily="34" charset="0"/>
                <a:sym typeface="Symbol"/>
              </a:rPr>
              <a:t></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DS</a:t>
            </a:r>
            <a:r>
              <a:rPr lang="sr-Latn-CS" sz="1200" b="1" i="1" baseline="0" dirty="0" smtClean="0">
                <a:solidFill>
                  <a:schemeClr val="tx1"/>
                </a:solidFill>
                <a:latin typeface="Arial" pitchFamily="34" charset="0"/>
                <a:cs typeface="Arial" pitchFamily="34" charset="0"/>
              </a:rPr>
              <a:t> </a:t>
            </a:r>
            <a:r>
              <a:rPr lang="sr-Latn-CS" sz="1200" baseline="0" dirty="0" smtClean="0">
                <a:solidFill>
                  <a:schemeClr val="tx1"/>
                </a:solidFill>
                <a:latin typeface="Arial" pitchFamily="34" charset="0"/>
                <a:cs typeface="Arial" pitchFamily="34" charset="0"/>
                <a:sym typeface="Symbol"/>
              </a:rPr>
              <a:t>.</a:t>
            </a:r>
            <a:r>
              <a:rPr lang="sr-Latn-CS" sz="1200" dirty="0" smtClean="0">
                <a:solidFill>
                  <a:schemeClr val="tx1"/>
                </a:solidFill>
                <a:latin typeface="Arial" pitchFamily="34" charset="0"/>
                <a:cs typeface="Arial" pitchFamily="34" charset="0"/>
              </a:rPr>
              <a:t> </a:t>
            </a:r>
          </a:p>
          <a:p>
            <a:endParaRPr lang="sr-Latn-CS" sz="1200" dirty="0" smtClean="0">
              <a:solidFill>
                <a:schemeClr val="tx1"/>
              </a:solidFill>
              <a:latin typeface="Arial" pitchFamily="34" charset="0"/>
              <a:cs typeface="Arial" pitchFamily="34" charset="0"/>
            </a:endParaRPr>
          </a:p>
          <a:p>
            <a:r>
              <a:rPr lang="sr-Latn-CS" sz="1200" dirty="0" smtClean="0">
                <a:solidFill>
                  <a:schemeClr val="tx1"/>
                </a:solidFill>
                <a:latin typeface="Arial" pitchFamily="34" charset="0"/>
                <a:cs typeface="Arial" pitchFamily="34" charset="0"/>
              </a:rPr>
              <a:t>S obzirom da je napon na krajevima uključenog tranzistora </a:t>
            </a:r>
            <a:r>
              <a:rPr lang="sr-Latn-CS" sz="1200" u="none" dirty="0" smtClean="0">
                <a:solidFill>
                  <a:schemeClr val="tx1"/>
                </a:solidFill>
                <a:latin typeface="Arial" pitchFamily="34" charset="0"/>
                <a:cs typeface="Arial" pitchFamily="34" charset="0"/>
              </a:rPr>
              <a:t>direktno zavisi od struje, on za manje struje može biti znatno manji od </a:t>
            </a:r>
            <a:r>
              <a:rPr lang="sr-Latn-CS" sz="1200" dirty="0" smtClean="0">
                <a:solidFill>
                  <a:schemeClr val="tx1"/>
                </a:solidFill>
                <a:latin typeface="Arial" pitchFamily="34" charset="0"/>
                <a:cs typeface="Arial" pitchFamily="34" charset="0"/>
              </a:rPr>
              <a:t>2-3V</a:t>
            </a:r>
            <a:r>
              <a:rPr lang="sr-Latn-CS" sz="1200" u="none" dirty="0" smtClean="0">
                <a:solidFill>
                  <a:schemeClr val="tx1"/>
                </a:solidFill>
                <a:latin typeface="Arial" pitchFamily="34" charset="0"/>
                <a:cs typeface="Arial" pitchFamily="34" charset="0"/>
              </a:rPr>
              <a:t> (koliko iznosi u slučaju IGBT i bipolarnog tranzistora)</a:t>
            </a:r>
            <a:r>
              <a:rPr lang="sr-Latn-CS" sz="1200" u="none" baseline="0" dirty="0" smtClean="0">
                <a:solidFill>
                  <a:schemeClr val="tx1"/>
                </a:solidFill>
                <a:latin typeface="Arial" pitchFamily="34" charset="0"/>
                <a:cs typeface="Arial" pitchFamily="34" charset="0"/>
              </a:rPr>
              <a:t> </a:t>
            </a:r>
            <a:r>
              <a:rPr lang="sr-Latn-CS" sz="1200" u="none" dirty="0" smtClean="0">
                <a:solidFill>
                  <a:schemeClr val="tx1"/>
                </a:solidFill>
                <a:latin typeface="Arial" pitchFamily="34" charset="0"/>
                <a:cs typeface="Arial" pitchFamily="34" charset="0"/>
              </a:rPr>
              <a:t>to je MOSFET znatno </a:t>
            </a:r>
            <a:r>
              <a:rPr lang="sr-Latn-CS" sz="1200" baseline="0" dirty="0" smtClean="0">
                <a:solidFill>
                  <a:schemeClr val="tx1"/>
                </a:solidFill>
                <a:latin typeface="Arial" pitchFamily="34" charset="0"/>
                <a:cs typeface="Arial" pitchFamily="34" charset="0"/>
              </a:rPr>
              <a:t>pogodniji u niskonaponskim primenama. Drugi razlog što se MOSFET primenjuje u niskonaponskim primenama je što se tranzistori tipa MOSFET i inače ne prave za napone preko 1500V (veoma su retki sa probojnim naponima preko nekih 600V za struje preko desetak ampera). Ovi komentari se odnose na MOSFET na bazi silicikuma. Novija tehnologija poluprovodnika na bazi silicijum-karbida (SiC) kao poluprovodnika omogućava korišćenje energetskih MOSFET komponenti i za napone preko 3000V</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59</a:t>
            </a:fld>
            <a:endParaRPr lang="en-GB"/>
          </a:p>
        </p:txBody>
      </p:sp>
    </p:spTree>
    <p:extLst>
      <p:ext uri="{BB962C8B-B14F-4D97-AF65-F5344CB8AC3E}">
        <p14:creationId xmlns:p14="http://schemas.microsoft.com/office/powerpoint/2010/main" xmlns="" val="988386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Najviše korišćena energetska komponenta (</a:t>
            </a:r>
            <a:r>
              <a:rPr lang="sr-Latn-CS" b="1" dirty="0" smtClean="0"/>
              <a:t>IGBT</a:t>
            </a:r>
            <a:r>
              <a:rPr lang="sr-Latn-CS" dirty="0" smtClean="0"/>
              <a:t>) radi kao prekidač između </a:t>
            </a:r>
            <a:r>
              <a:rPr lang="sr-Latn-CS" b="1" dirty="0" smtClean="0"/>
              <a:t>C</a:t>
            </a:r>
            <a:r>
              <a:rPr lang="sr-Latn-CS" dirty="0" smtClean="0"/>
              <a:t> i </a:t>
            </a:r>
            <a:r>
              <a:rPr lang="sr-Latn-CS" b="1" dirty="0" smtClean="0"/>
              <a:t>E</a:t>
            </a:r>
            <a:r>
              <a:rPr lang="sr-Latn-CS" dirty="0" smtClean="0"/>
              <a:t> koji je realizovan kao bipolarni tranzistor, dok je kontrola prekidača realizovana pomoću </a:t>
            </a:r>
            <a:r>
              <a:rPr lang="sr-Latn-CS" u="sng" dirty="0" smtClean="0"/>
              <a:t>napona</a:t>
            </a:r>
            <a:r>
              <a:rPr lang="sr-Latn-CS" dirty="0" smtClean="0"/>
              <a:t> na izolovanom gejtu </a:t>
            </a:r>
            <a:r>
              <a:rPr lang="sr-Latn-CS" b="1" dirty="0" smtClean="0"/>
              <a:t>G</a:t>
            </a:r>
            <a:r>
              <a:rPr lang="sr-Latn-CS" dirty="0" smtClean="0"/>
              <a:t>, kao kod MOSFET-a. Napon na </a:t>
            </a:r>
            <a:r>
              <a:rPr lang="sr-Latn-CS" b="1" dirty="0" smtClean="0"/>
              <a:t>G</a:t>
            </a:r>
            <a:r>
              <a:rPr lang="sr-Latn-CS" dirty="0" smtClean="0"/>
              <a:t> iznad graničnog (</a:t>
            </a:r>
            <a:r>
              <a:rPr lang="sr-Latn-CS" b="1" i="1" dirty="0" smtClean="0"/>
              <a:t>V</a:t>
            </a:r>
            <a:r>
              <a:rPr lang="sr-Latn-CS" b="1" i="1" baseline="-25000" dirty="0" smtClean="0"/>
              <a:t>T</a:t>
            </a:r>
            <a:r>
              <a:rPr lang="sr-Latn-CS" dirty="0" smtClean="0"/>
              <a:t>) uključuje prekidač koji se, u uključenom stanju, ponaša kao bipolarni tranzistor: ostaje mali </a:t>
            </a:r>
            <a:r>
              <a:rPr lang="sr-Latn-CS" b="1" i="1" dirty="0" smtClean="0"/>
              <a:t>V</a:t>
            </a:r>
            <a:r>
              <a:rPr lang="sr-Latn-CS" b="1" i="1" baseline="-25000" dirty="0" smtClean="0"/>
              <a:t>CE</a:t>
            </a:r>
            <a:r>
              <a:rPr lang="sr-Latn-CS" dirty="0" smtClean="0"/>
              <a:t> koji ne zavisi mnogo od struje </a:t>
            </a:r>
            <a:r>
              <a:rPr lang="sr-Latn-CS" b="1" i="1" dirty="0" smtClean="0"/>
              <a:t>I</a:t>
            </a:r>
            <a:r>
              <a:rPr lang="sr-Latn-CS" b="1" i="1" baseline="-25000" dirty="0" smtClean="0"/>
              <a:t>C</a:t>
            </a:r>
            <a:r>
              <a:rPr lang="sr-Latn-CS" b="1" i="1" dirty="0" smtClean="0"/>
              <a:t> </a:t>
            </a:r>
            <a:r>
              <a:rPr lang="sr-Latn-CS" dirty="0" smtClean="0"/>
              <a:t>. To što napon </a:t>
            </a:r>
            <a:r>
              <a:rPr lang="sr-Latn-CS" b="1" i="1" dirty="0" smtClean="0"/>
              <a:t>V</a:t>
            </a:r>
            <a:r>
              <a:rPr lang="sr-Latn-CS" b="1" i="1" baseline="-25000" dirty="0" smtClean="0"/>
              <a:t>CE </a:t>
            </a:r>
            <a:r>
              <a:rPr lang="sr-Latn-CS" dirty="0" smtClean="0"/>
              <a:t> nije nula u stanju provođenja predtavlja osnovni izvor gubitaka kada je prekidač uključen. Energija koju proizvede snaga </a:t>
            </a:r>
            <a:r>
              <a:rPr lang="sr-Latn-CS" b="1" i="1" dirty="0" smtClean="0"/>
              <a:t>I</a:t>
            </a:r>
            <a:r>
              <a:rPr lang="sr-Latn-CS" b="1" i="1" baseline="-25000" dirty="0" smtClean="0"/>
              <a:t>C</a:t>
            </a:r>
            <a:r>
              <a:rPr lang="sr-Latn-CS" b="1" i="1" dirty="0" smtClean="0"/>
              <a:t> V</a:t>
            </a:r>
            <a:r>
              <a:rPr lang="sr-Latn-CS" b="1" i="1" baseline="-25000" dirty="0" smtClean="0"/>
              <a:t>CE </a:t>
            </a:r>
            <a:r>
              <a:rPr lang="sr-Latn-CS" dirty="0" smtClean="0"/>
              <a:t> zagreva IGBT i mora se odvesti pomoću hladnjaka da temperatura komponente ne bi rasla. </a:t>
            </a:r>
          </a:p>
          <a:p>
            <a:pPr>
              <a:lnSpc>
                <a:spcPct val="90000"/>
              </a:lnSpc>
            </a:pPr>
            <a:endParaRPr lang="sr-Latn-CS" dirty="0" smtClean="0"/>
          </a:p>
          <a:p>
            <a:pPr>
              <a:lnSpc>
                <a:spcPct val="90000"/>
              </a:lnSpc>
            </a:pPr>
            <a:r>
              <a:rPr lang="sr-Latn-CS" dirty="0" smtClean="0"/>
              <a:t>Drugi izvor gubitaka predtavljaju komutacioni gubici (gubici u trenucima promene stanja). Naime, prilikom isključivanja i uključivanja, tranzistor prolazi kroz kratkotrajni linearni režim. Dok je za idealni tranzistor u prekidačkom režimu ili napon </a:t>
            </a:r>
            <a:r>
              <a:rPr lang="sr-Latn-CS" b="1" i="1" dirty="0" smtClean="0"/>
              <a:t>V</a:t>
            </a:r>
            <a:r>
              <a:rPr lang="sr-Latn-CS" b="1" i="1" baseline="-25000" dirty="0" smtClean="0"/>
              <a:t>CE </a:t>
            </a:r>
            <a:r>
              <a:rPr lang="sr-Latn-CS" dirty="0" smtClean="0"/>
              <a:t>  jednak nuli ili je struja </a:t>
            </a:r>
            <a:r>
              <a:rPr lang="sr-Latn-CS" b="1" i="1" dirty="0" smtClean="0"/>
              <a:t>I</a:t>
            </a:r>
            <a:r>
              <a:rPr lang="sr-Latn-CS" b="1" i="1" baseline="-25000" dirty="0" smtClean="0"/>
              <a:t>C</a:t>
            </a:r>
            <a:r>
              <a:rPr lang="sr-Latn-CS" b="1" i="1" dirty="0" smtClean="0"/>
              <a:t> </a:t>
            </a:r>
            <a:r>
              <a:rPr lang="sr-Latn-CS" dirty="0" smtClean="0"/>
              <a:t> jednaka nuli (pa je njihov proizvod nula), dotle u linearnom režimu, koji mora da  postoji u trenucima promene između dva stanja u prekidačkom režimu, i struja </a:t>
            </a:r>
            <a:r>
              <a:rPr lang="sr-Latn-CS" b="1" i="1" dirty="0" smtClean="0"/>
              <a:t>I</a:t>
            </a:r>
            <a:r>
              <a:rPr lang="sr-Latn-CS" b="1" i="1" baseline="-25000" dirty="0" smtClean="0"/>
              <a:t>C</a:t>
            </a:r>
            <a:r>
              <a:rPr lang="sr-Latn-CS" b="1" i="1" dirty="0" smtClean="0"/>
              <a:t> </a:t>
            </a:r>
            <a:r>
              <a:rPr lang="sr-Latn-CS" dirty="0" smtClean="0"/>
              <a:t>, i napon </a:t>
            </a:r>
            <a:r>
              <a:rPr lang="sr-Latn-CS" b="1" i="1" dirty="0" smtClean="0"/>
              <a:t>V</a:t>
            </a:r>
            <a:r>
              <a:rPr lang="sr-Latn-CS" b="1" i="1" baseline="-25000" dirty="0" smtClean="0"/>
              <a:t>CE </a:t>
            </a:r>
            <a:r>
              <a:rPr lang="sr-Latn-CS" dirty="0" smtClean="0"/>
              <a:t> imaju značajne vrednosti. Glavni razlog neželjenog boravka tranzistora u linearnom režimu je parazitna kapacitivnist između </a:t>
            </a:r>
            <a:r>
              <a:rPr lang="sr-Latn-CS" b="1" dirty="0" smtClean="0"/>
              <a:t>G</a:t>
            </a:r>
            <a:r>
              <a:rPr lang="sr-Latn-CS" dirty="0" smtClean="0"/>
              <a:t> i </a:t>
            </a:r>
            <a:r>
              <a:rPr lang="sr-Latn-CS" b="1" dirty="0" smtClean="0"/>
              <a:t>E </a:t>
            </a:r>
            <a:r>
              <a:rPr lang="sr-Latn-CS" dirty="0" smtClean="0"/>
              <a:t>koja ne može trenutno da se isprazni niti napuni, a napon na toj parazitnoj kapacitivnosti je, u stvari, napon na gejtu koji kontroliše uključenje i isključenje tranzistora. Zato se snažni IGBT uključuju pomoću sklopova koji se nazivaju drajverima koji služe da sa što je moguće većom strujom napune ili isprazne parazitnu kapacitivnost između </a:t>
            </a:r>
            <a:r>
              <a:rPr lang="sr-Latn-CS" b="1" dirty="0" smtClean="0"/>
              <a:t>G</a:t>
            </a:r>
            <a:r>
              <a:rPr lang="sr-Latn-CS" dirty="0" smtClean="0"/>
              <a:t> i </a:t>
            </a:r>
            <a:r>
              <a:rPr lang="sr-Latn-CS" b="1" dirty="0" smtClean="0"/>
              <a:t>E</a:t>
            </a:r>
            <a:r>
              <a:rPr lang="sr-Latn-CS" dirty="0" smtClean="0"/>
              <a:t> kako bi napon na </a:t>
            </a:r>
            <a:r>
              <a:rPr lang="sr-Latn-CS" b="1" dirty="0" smtClean="0"/>
              <a:t>G</a:t>
            </a:r>
            <a:r>
              <a:rPr lang="sr-Latn-CS" dirty="0" smtClean="0"/>
              <a:t> što pre dostigao </a:t>
            </a:r>
            <a:r>
              <a:rPr lang="sr-Latn-CS" b="1" i="1" dirty="0" smtClean="0"/>
              <a:t>V</a:t>
            </a:r>
            <a:r>
              <a:rPr lang="sr-Latn-CS" b="1" i="1" baseline="-25000" dirty="0" smtClean="0"/>
              <a:t>T</a:t>
            </a:r>
            <a:r>
              <a:rPr lang="sr-Latn-CS" dirty="0" smtClean="0"/>
              <a:t>  (kod uključenja) ili pao na nulu (prilikom isključenja). Kada se jednom parazitna kapacitivnost napuni, nije potrebna nikakva struja da bi tranzistor ostao uključen (dovoljno je samo da se </a:t>
            </a:r>
            <a:r>
              <a:rPr lang="sr-Latn-CS" b="1" i="1" dirty="0" smtClean="0"/>
              <a:t>V</a:t>
            </a:r>
            <a:r>
              <a:rPr lang="sr-Latn-CS" b="1" i="1" baseline="-25000" dirty="0" smtClean="0"/>
              <a:t>GE </a:t>
            </a:r>
            <a:r>
              <a:rPr lang="sr-Latn-CS" dirty="0" smtClean="0"/>
              <a:t> održi iznad </a:t>
            </a:r>
            <a:r>
              <a:rPr lang="sr-Latn-CS" b="1" i="1" dirty="0" smtClean="0"/>
              <a:t>V</a:t>
            </a:r>
            <a:r>
              <a:rPr lang="sr-Latn-CS" b="1" i="1" baseline="-25000" dirty="0" smtClean="0"/>
              <a:t>T</a:t>
            </a:r>
            <a:r>
              <a:rPr lang="sr-Latn-CS" dirty="0" smtClean="0"/>
              <a:t> .</a:t>
            </a:r>
          </a:p>
          <a:p>
            <a:pPr>
              <a:lnSpc>
                <a:spcPct val="90000"/>
              </a:lnSpc>
            </a:pPr>
            <a:endParaRPr lang="sr-Latn-CS" dirty="0" smtClean="0"/>
          </a:p>
          <a:p>
            <a:pPr>
              <a:lnSpc>
                <a:spcPct val="90000"/>
              </a:lnSpc>
            </a:pPr>
            <a:r>
              <a:rPr lang="sr-Latn-CS" dirty="0" smtClean="0"/>
              <a:t>IGBT se pakuju u module sa dva tranzistora kao jedna grana PWM, sa 4 tranzistora kao H-most ili sa 6 tranzistora kao tri grane PWM za generisanje trofaznog sistema. Postoje i moduli sa 7 tranzistora gde je sedmi tranzistor namenjen prenaponskoj zaštiti (opisano kasnije na slajdovima). Zajedno sa tranzistorima u modulu se obavezno nalaze i brze prekidačke diode koje se nazivaju </a:t>
            </a:r>
            <a:r>
              <a:rPr lang="sr-Latn-CS" b="1" dirty="0" smtClean="0"/>
              <a:t>zamajnim diodama </a:t>
            </a:r>
            <a:r>
              <a:rPr lang="sr-Latn-CS" dirty="0" smtClean="0"/>
              <a:t>(</a:t>
            </a:r>
            <a:r>
              <a:rPr lang="sr-Latn-CS" i="1" dirty="0" smtClean="0"/>
              <a:t>freewheeling diodes</a:t>
            </a:r>
            <a:r>
              <a:rPr lang="sr-Latn-CS" dirty="0" smtClean="0"/>
              <a:t>), po jedna uz svaki tranzistor, povezana paralelno C-E spoju tranzistora, u smeru od emitera ka kolektoru (anoda za emiter E, katoda za kolektor C). Uloga zamajnih dioda je opisana uz slajdove o čoperu i invertoru. Danas čak i moduli sa samo jednim IGBT se pakuju zajedno sa zamajnom diodom. </a:t>
            </a:r>
          </a:p>
          <a:p>
            <a:pPr>
              <a:lnSpc>
                <a:spcPct val="90000"/>
              </a:lnSpc>
            </a:pPr>
            <a:endParaRPr lang="sr-Latn-CS" dirty="0" smtClean="0"/>
          </a:p>
          <a:p>
            <a:pPr>
              <a:lnSpc>
                <a:spcPct val="90000"/>
              </a:lnSpc>
            </a:pPr>
            <a:r>
              <a:rPr lang="sr-Latn-CS" dirty="0" smtClean="0"/>
              <a:t>Naki moduli u sebi sadrže i drajvere i optičku izolaciju kontrolnih signala teko da se kontrolni signali mogu dovesti na modul direktno iz mikrokontrolera bez ikakvog hardvera između. Takvi moduli, po pravilu sadrže i neophodne izolovane ispravljače za napajanje drajvera gornjih tranzistora  kao i neki vid preko-strujne i termičke zaštite.  Micubiši (</a:t>
            </a:r>
            <a:r>
              <a:rPr lang="sr-Latn-CS" i="1" dirty="0" smtClean="0"/>
              <a:t>Mitsubishi</a:t>
            </a:r>
            <a:r>
              <a:rPr lang="sr-Latn-CS" dirty="0" smtClean="0"/>
              <a:t>) i Pauereks (</a:t>
            </a:r>
            <a:r>
              <a:rPr lang="sr-Latn-CS" i="1" dirty="0" smtClean="0"/>
              <a:t>Powerex</a:t>
            </a:r>
            <a:r>
              <a:rPr lang="sr-Latn-CS" dirty="0" smtClean="0"/>
              <a:t>) nazivaju takve svoje module IPM (</a:t>
            </a:r>
            <a:r>
              <a:rPr lang="sr-Latn-CS" i="1" dirty="0" smtClean="0"/>
              <a:t>Intelegent Power Module</a:t>
            </a:r>
            <a:r>
              <a:rPr lang="sr-Latn-CS" dirty="0" smtClean="0"/>
              <a:t>), Semikron ih naziva SKiiP (</a:t>
            </a:r>
            <a:r>
              <a:rPr lang="sr-Latn-CS" i="1" dirty="0" smtClean="0"/>
              <a:t>SemiKron Intellegent Integrated Power</a:t>
            </a:r>
            <a:r>
              <a:rPr lang="sr-Latn-CS" dirty="0" smtClean="0"/>
              <a:t>)...     </a:t>
            </a:r>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47F5FE1-4872-4F84-ABB5-84AD4D465583}" type="slidenum">
              <a:rPr lang="en-GB" smtClean="0">
                <a:solidFill>
                  <a:schemeClr val="tx1"/>
                </a:solidFill>
                <a:latin typeface="Times New Roman" pitchFamily="18" charset="0"/>
              </a:rPr>
              <a:pPr/>
              <a:t>60</a:t>
            </a:fld>
            <a:endParaRPr lang="en-GB" smtClean="0">
              <a:solidFill>
                <a:schemeClr val="tx1"/>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Idealni prekidač se ponaša kao kratak spoj kad je uključen, a kao otvorena veza kada je isključen.</a:t>
            </a:r>
          </a:p>
          <a:p>
            <a:pPr>
              <a:lnSpc>
                <a:spcPct val="90000"/>
              </a:lnSpc>
            </a:pPr>
            <a:endParaRPr lang="sr-Latn-CS" dirty="0" smtClean="0"/>
          </a:p>
          <a:p>
            <a:pPr>
              <a:lnSpc>
                <a:spcPct val="90000"/>
              </a:lnSpc>
            </a:pPr>
            <a:r>
              <a:rPr lang="sr-Latn-CS" dirty="0" smtClean="0"/>
              <a:t>Sa gledišta kontrolnog signala dovedenog na G, IGBT se ponaša skoro kao idealan prekidač. Da</a:t>
            </a:r>
            <a:r>
              <a:rPr lang="sr-Latn-CS" baseline="0" dirty="0" smtClean="0"/>
              <a:t> bi se prekidač držao otvorenim poreban ja samo napon na G. Struja prema G ulazu praktično teče samo u trenucima uključivanja i isključivanja prekidača. Tada je potrebno napuniti, odnosno isprazniti parazitnu kapacitivnost između G i E.</a:t>
            </a:r>
          </a:p>
          <a:p>
            <a:pPr>
              <a:lnSpc>
                <a:spcPct val="90000"/>
              </a:lnSpc>
            </a:pPr>
            <a:endParaRPr lang="sr-Latn-CS" baseline="0" dirty="0" smtClean="0"/>
          </a:p>
          <a:p>
            <a:pPr>
              <a:lnSpc>
                <a:spcPct val="90000"/>
              </a:lnSpc>
            </a:pPr>
            <a:r>
              <a:rPr lang="sr-Latn-CS" baseline="0" dirty="0" smtClean="0"/>
              <a:t>Ta parazitna kapacitivnost je ujedno i jedan od bitnih uzroka kašnjenja uključenja i isključenja prekidača jer je napon na G ustvari napon na tom parazitnom kondenzatoru, a njemu je potrebno vreme da se napuni ili isprazni (napon na kondenzatoru je proizvod kapacitivnosti i količine naelektrisanja, a količina naelektrisanja je integral struje u vremenu – ili proizvod struje i vremena, ako je struja konstantna).</a:t>
            </a:r>
          </a:p>
          <a:p>
            <a:pPr>
              <a:lnSpc>
                <a:spcPct val="90000"/>
              </a:lnSpc>
            </a:pPr>
            <a:endParaRPr lang="sr-Latn-CS" baseline="0" dirty="0" smtClean="0"/>
          </a:p>
          <a:p>
            <a:pPr>
              <a:lnSpc>
                <a:spcPct val="90000"/>
              </a:lnSpc>
            </a:pPr>
            <a:r>
              <a:rPr lang="sr-Latn-CS" baseline="0" dirty="0" smtClean="0"/>
              <a:t>Brže punjenje, i naročito </a:t>
            </a:r>
            <a:r>
              <a:rPr lang="sr-Latn-CS" u="sng" baseline="0" dirty="0" smtClean="0"/>
              <a:t>pražnjenje</a:t>
            </a:r>
            <a:r>
              <a:rPr lang="sr-Latn-CS" baseline="0" dirty="0" smtClean="0"/>
              <a:t>, te parazitne kapacitivnosti  je razlog zašto postoje “drajveri” – elektronski sklopovi koji treba da obezbede da se kondenzator isprazni (ili napuni) za najkraće moguće vreme. Drajveri često koriste negativni napon da bi ubrzali pražnjenje.</a:t>
            </a:r>
            <a:endParaRPr lang="sr-Latn-CS" dirty="0" smtClean="0"/>
          </a:p>
          <a:p>
            <a:pPr>
              <a:lnSpc>
                <a:spcPct val="90000"/>
              </a:lnSpc>
            </a:pPr>
            <a:endParaRPr lang="sr-Latn-C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ADB9700-ECB5-4DC8-9DFF-5FB57DE622EA}" type="slidenum">
              <a:rPr lang="en-GB" smtClean="0">
                <a:solidFill>
                  <a:schemeClr val="tx1"/>
                </a:solidFill>
                <a:latin typeface="Times New Roman" pitchFamily="18" charset="0"/>
              </a:rPr>
              <a:pPr/>
              <a:t>61</a:t>
            </a:fld>
            <a:endParaRPr lang="en-GB"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smtClean="0"/>
              <a:t>Akumulacione</a:t>
            </a:r>
            <a:r>
              <a:rPr lang="en-US" dirty="0" smtClean="0"/>
              <a:t> </a:t>
            </a:r>
            <a:r>
              <a:rPr lang="en-US" dirty="0" err="1" smtClean="0"/>
              <a:t>komponente</a:t>
            </a:r>
            <a:r>
              <a:rPr lang="en-US" dirty="0" smtClean="0"/>
              <a:t> </a:t>
            </a:r>
            <a:r>
              <a:rPr lang="x-none" dirty="0" smtClean="0"/>
              <a:t>su veoma važne za primenu u energetskoj elektronici jer,</a:t>
            </a:r>
            <a:r>
              <a:rPr lang="x-none" baseline="0" dirty="0" smtClean="0"/>
              <a:t> pored prekidanja, za obradu energije je nužno i sačuvati je privremeno ili je akumulisati u nekom periodu, a upravo je to uloga akumulacionih komponenti. U akumulacione komponente spadaju punive elektro-hemijske baterije (akumulatori), kalemovi (čuvaju energiju zahvaljujući induktivnosti) i kondenzatori (energiju čuvaju zahvaljujući kapacitivnosti).</a:t>
            </a:r>
          </a:p>
          <a:p>
            <a:endParaRPr lang="x-none" baseline="0" dirty="0" smtClean="0"/>
          </a:p>
          <a:p>
            <a:r>
              <a:rPr lang="x-none" baseline="0" dirty="0" smtClean="0"/>
              <a:t>KALEM</a:t>
            </a:r>
          </a:p>
          <a:p>
            <a:endParaRPr lang="x-none" baseline="0" dirty="0" smtClean="0"/>
          </a:p>
          <a:p>
            <a:r>
              <a:rPr lang="x-none" baseline="0" dirty="0" smtClean="0"/>
              <a:t>Kalem predstavlja komponentu dobijenu tako što je na telo namotan odrećeni broj navojaka provodnika. Telo može biti od ne-magnetnog materijala (karton, plastika, vazduh...), ili od magnetnog materijala (gvožđe ili feritni materijal) i može biti u obliku valjka na koji se namotavaju navojci ili u obliku prstena – toroidno jezgro, kao na slici. Osnovna električna osobina, induktivnost, zavisi od broja navojaka (po pravilu, od kvadrata broja navojaka) i od materijala i geometrije tela. Kalemovi sa nemagnetnim jezgrom imaju induktivnosti reda stotina </a:t>
            </a:r>
            <a:r>
              <a:rPr lang="x-none" baseline="0" dirty="0" smtClean="0">
                <a:sym typeface="Symbol"/>
              </a:rPr>
              <a:t>H</a:t>
            </a:r>
            <a:r>
              <a:rPr lang="x-none" baseline="0" dirty="0" smtClean="0"/>
              <a:t>, dok se veće induktivnosti reda mH i desetina mH dobijaju na telima od magnetnog materijala. Toroidno jezgro obezbeđuje najveće induktivnosti i najmanje rasipanje magnetene energije.</a:t>
            </a:r>
          </a:p>
          <a:p>
            <a:endParaRPr lang="x-none" baseline="0" dirty="0" smtClean="0"/>
          </a:p>
          <a:p>
            <a:r>
              <a:rPr lang="x-none" baseline="0" dirty="0" smtClean="0"/>
              <a:t>Idealni kalem ima samo induktivnost, otpor navojaka, koji se može modelirati kao otpornost na red sa induktivnošću, se pretpostavlja da je nula</a:t>
            </a:r>
          </a:p>
          <a:p>
            <a:endParaRPr lang="x-none" baseline="0" dirty="0" smtClean="0"/>
          </a:p>
          <a:p>
            <a:r>
              <a:rPr lang="x-none" baseline="0" dirty="0" smtClean="0"/>
              <a:t>Induktivnost prestavlja inerciju, „tromost“ za promenu struje, kao što masa predstavlja tromost za promenu brzine u mehanici. Naime, kada kroz kalem teče neka struja, njegova induktivnost se protivi promeni te struje kao što se masa nekog tela koje se kreće protivi promeni brzine. Induktivnost se takođe „protivi“ uspostavi struje. Ako je iduktivnost veća, teže će se uspostaviti struja (biće potreban veći napon ili će trajati duže), ali, kada se jednom uspostavi, tu je struju „teško“ promeniti. Analogija u mehanici je da je telo velike mase teško ubrzati, ali kada se jednom ubrza, teško ga je zaustaviti.</a:t>
            </a:r>
          </a:p>
          <a:p>
            <a:endParaRPr lang="x-none" baseline="0" dirty="0" smtClean="0"/>
          </a:p>
          <a:p>
            <a:r>
              <a:rPr lang="x-none" baseline="0" dirty="0" smtClean="0"/>
              <a:t>Iz Faradejevog zakona elektro-magnetne indukcije (izraz na slajdu) sledi da je brzina promene struje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srazmena naponu </a:t>
            </a:r>
            <a:r>
              <a:rPr lang="x-none" b="1" i="1" baseline="0" dirty="0" smtClean="0"/>
              <a:t>U</a:t>
            </a:r>
            <a:r>
              <a:rPr lang="x-none" b="1" i="1" baseline="-25000" dirty="0" smtClean="0"/>
              <a:t>L</a:t>
            </a:r>
            <a:r>
              <a:rPr lang="x-none" baseline="0" dirty="0" smtClean="0"/>
              <a:t> i obrnuto srazmerna induktivnosti </a:t>
            </a:r>
            <a:r>
              <a:rPr lang="x-none" b="1" i="1" baseline="0" dirty="0" smtClean="0"/>
              <a:t>L</a:t>
            </a:r>
            <a:r>
              <a:rPr lang="x-none" baseline="0" dirty="0" smtClean="0"/>
              <a:t>. U primeru na slici, ta brzina promene iznosi iznosi 5A/ms, što znači da će se, </a:t>
            </a:r>
            <a:r>
              <a:rPr lang="x-none" u="sng" baseline="0" dirty="0" smtClean="0"/>
              <a:t>dokle god postoji napon </a:t>
            </a:r>
            <a:r>
              <a:rPr lang="x-none" b="1" i="1" u="sng" baseline="0" dirty="0" smtClean="0"/>
              <a:t>U</a:t>
            </a:r>
            <a:r>
              <a:rPr lang="x-none" b="1" i="1" u="sng" baseline="-25000" dirty="0" smtClean="0"/>
              <a:t>L</a:t>
            </a:r>
            <a:r>
              <a:rPr lang="x-none" u="sng" baseline="0" dirty="0" smtClean="0"/>
              <a:t> na induktivnost, struja povećavati za 5A svake milisekunde</a:t>
            </a:r>
            <a:r>
              <a:rPr lang="x-none" baseline="0" dirty="0" smtClean="0"/>
              <a:t>. I tako do beskonačnosti! Ako bi iduktivnost bila veća, struja bi se uspostavljala sporije. Brža uspostava struje bi se mogla dobiti povećanjem napona </a:t>
            </a:r>
            <a:r>
              <a:rPr lang="x-none" b="1" i="1" baseline="0" dirty="0" smtClean="0"/>
              <a:t>U</a:t>
            </a:r>
            <a:r>
              <a:rPr lang="x-none" b="1" i="1" baseline="-25000" dirty="0" smtClean="0"/>
              <a:t>L</a:t>
            </a:r>
            <a:r>
              <a:rPr lang="x-none" baseline="0" dirty="0" smtClean="0"/>
              <a:t>. Na slici je tankom linijom predstavljeno uspostavljanje struje pri naponu izvora 20V.</a:t>
            </a:r>
          </a:p>
          <a:p>
            <a:endParaRPr lang="x-none" baseline="0" dirty="0" smtClean="0"/>
          </a:p>
          <a:p>
            <a:r>
              <a:rPr lang="x-none" baseline="0" dirty="0" smtClean="0"/>
              <a:t>Iz izraza sledi i da jednosmernu struju (kada je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nula) </a:t>
            </a:r>
            <a:r>
              <a:rPr lang="x-none" u="sng" baseline="0" dirty="0" smtClean="0"/>
              <a:t>napon na induktivnosti </a:t>
            </a:r>
            <a:r>
              <a:rPr lang="x-none" b="1" i="1" baseline="0" dirty="0" smtClean="0"/>
              <a:t>U</a:t>
            </a:r>
            <a:r>
              <a:rPr lang="x-none" b="1" i="1" baseline="-25000" dirty="0" smtClean="0"/>
              <a:t>L</a:t>
            </a:r>
            <a:r>
              <a:rPr lang="x-none" u="none" baseline="0" dirty="0" smtClean="0"/>
              <a:t> </a:t>
            </a:r>
            <a:r>
              <a:rPr lang="x-none" u="sng" baseline="0" dirty="0" smtClean="0"/>
              <a:t>je nula</a:t>
            </a:r>
            <a:r>
              <a:rPr lang="x-none" baseline="0" dirty="0" smtClean="0"/>
              <a:t>, pa se induktivnost može zameniti kratkim spojem. Dakle, </a:t>
            </a:r>
            <a:r>
              <a:rPr lang="x-none" b="1" baseline="0" dirty="0" smtClean="0"/>
              <a:t>za jednosmernu struju, induktivnost predstavlja kratak spoj</a:t>
            </a:r>
            <a:r>
              <a:rPr lang="x-none" baseline="0" dirty="0" smtClean="0"/>
              <a:t>. </a:t>
            </a:r>
          </a:p>
          <a:p>
            <a:endParaRPr lang="x-none" baseline="0" dirty="0" smtClean="0"/>
          </a:p>
          <a:p>
            <a:r>
              <a:rPr lang="x-none" baseline="0" dirty="0" smtClean="0"/>
              <a:t>Šta ako u trenutku kada kroz induktivnost već protiče struja prekidač nagno isključimo?</a:t>
            </a:r>
          </a:p>
          <a:p>
            <a:r>
              <a:rPr lang="x-none" baseline="0" dirty="0" smtClean="0"/>
              <a:t>Strujno kolo se prekida i struja više nema gde da teče. Ova nagla promene struje (sa konačne vrednosti na nulu) za veoma kratko vreme (</a:t>
            </a:r>
            <a:r>
              <a:rPr lang="x-none" i="1" baseline="0" dirty="0" smtClean="0"/>
              <a:t>d</a:t>
            </a:r>
            <a:r>
              <a:rPr lang="x-none" b="1" i="1" baseline="0" dirty="0" smtClean="0"/>
              <a:t>t</a:t>
            </a:r>
            <a:r>
              <a:rPr lang="x-none" baseline="0" dirty="0" smtClean="0"/>
              <a:t>  je blisko nuli), čini da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bude jako veliko (teži beskonačnosti), pa je napon </a:t>
            </a:r>
            <a:r>
              <a:rPr lang="x-none" b="1" i="1" baseline="0" dirty="0" smtClean="0"/>
              <a:t>U</a:t>
            </a:r>
            <a:r>
              <a:rPr lang="x-none" b="1" i="1" baseline="-25000" dirty="0" smtClean="0"/>
              <a:t>L</a:t>
            </a:r>
            <a:r>
              <a:rPr lang="x-none" baseline="0" dirty="0" smtClean="0"/>
              <a:t> koji se indukuje na induktivnosti veoma veliki (teži beskonačnosti). U praksi to vodi pojavi varnice i proboju prekidača. </a:t>
            </a:r>
          </a:p>
          <a:p>
            <a:endParaRPr lang="x-none" baseline="0" dirty="0" smtClean="0"/>
          </a:p>
          <a:p>
            <a:r>
              <a:rPr lang="x-none" baseline="0" dirty="0" smtClean="0"/>
              <a:t>Princip naglog prekidanja struje koja teče kroz kalem se koristi u automobilima sa benzinskim motorom za dobijanje varnice na svećici. Platinsko dugme je prekidač, kalem je primar bobine, a njen sekundar je vezan za svećicu.</a:t>
            </a:r>
          </a:p>
          <a:p>
            <a:endParaRPr lang="x-none" baseline="0" dirty="0" smtClean="0"/>
          </a:p>
          <a:p>
            <a:r>
              <a:rPr lang="x-none" baseline="0" dirty="0" smtClean="0"/>
              <a:t>Detaljniji opis principa rada induktivnosti, kao i rad induktivnosti koja se napaja naizmeničnim naponom je dat u prezentaciji prof. Željka Despotovića „Akumulacione komponente“ koja se može preuzeti sa stranice predmeta.</a:t>
            </a:r>
          </a:p>
          <a:p>
            <a:endParaRPr lang="x-none" baseline="0" dirty="0" smtClean="0"/>
          </a:p>
          <a:p>
            <a:r>
              <a:rPr lang="x-none" baseline="0" dirty="0" smtClean="0"/>
              <a:t>   </a:t>
            </a:r>
          </a:p>
          <a:p>
            <a:endParaRPr lang="x-none" baseline="0" dirty="0" smtClean="0"/>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Gubici su opisani uz slajd o IGBT.</a:t>
            </a:r>
          </a:p>
          <a:p>
            <a:pPr>
              <a:lnSpc>
                <a:spcPct val="90000"/>
              </a:lnSpc>
            </a:pPr>
            <a:endParaRPr lang="sr-Latn-CS" dirty="0" smtClean="0"/>
          </a:p>
          <a:p>
            <a:pPr>
              <a:lnSpc>
                <a:spcPct val="90000"/>
              </a:lnSpc>
            </a:pPr>
            <a:r>
              <a:rPr lang="sr-Latn-CS" dirty="0" smtClean="0"/>
              <a:t>Gubici u stanju provođenja generišu snagu koja zagreva prekidač sve vreme dok je prekidač uključen. Snaga koja se disipira se mora odvesti sa prekidača da se temperatura prekidača ne bi povećavala. Energija koju proizvode ovi gubici (ono što zagreva tranzistor) je proizvod </a:t>
            </a:r>
            <a:r>
              <a:rPr lang="sr-Latn-CS" b="1" i="1" dirty="0" smtClean="0"/>
              <a:t>P</a:t>
            </a:r>
            <a:r>
              <a:rPr lang="sr-Latn-CS" b="1" i="1" baseline="-25000" dirty="0" smtClean="0"/>
              <a:t>dis</a:t>
            </a:r>
            <a:r>
              <a:rPr lang="sr-Latn-CS" b="1" i="1" dirty="0" smtClean="0"/>
              <a:t> </a:t>
            </a:r>
            <a:r>
              <a:rPr lang="sr-Latn-CS" i="1" dirty="0" smtClean="0"/>
              <a:t> </a:t>
            </a:r>
            <a:r>
              <a:rPr lang="sr-Latn-CS" dirty="0" smtClean="0"/>
              <a:t>i vremena koliko je prekidač uključen.</a:t>
            </a:r>
          </a:p>
          <a:p>
            <a:pPr>
              <a:lnSpc>
                <a:spcPct val="90000"/>
              </a:lnSpc>
            </a:pPr>
            <a:endParaRPr lang="sr-Latn-CS" dirty="0" smtClean="0"/>
          </a:p>
          <a:p>
            <a:pPr>
              <a:lnSpc>
                <a:spcPct val="90000"/>
              </a:lnSpc>
            </a:pPr>
            <a:r>
              <a:rPr lang="sr-Latn-CS" dirty="0" smtClean="0"/>
              <a:t>Komutacioni gubici se javljaju samo u trenucima svake promene stanja prekidača jer je u tim trenucima tranzistor u linearnom režimu. Postoji i </a:t>
            </a:r>
            <a:r>
              <a:rPr lang="sr-Latn-CS" b="1" i="1" dirty="0" smtClean="0"/>
              <a:t>I</a:t>
            </a:r>
            <a:r>
              <a:rPr lang="sr-Latn-CS" b="1" i="1" baseline="-25000" dirty="0" smtClean="0"/>
              <a:t>C</a:t>
            </a:r>
            <a:r>
              <a:rPr lang="sr-Latn-CS" b="1" i="1" dirty="0" smtClean="0"/>
              <a:t>  </a:t>
            </a:r>
            <a:r>
              <a:rPr lang="sr-Latn-CS" dirty="0" smtClean="0"/>
              <a:t>i </a:t>
            </a:r>
            <a:r>
              <a:rPr lang="sr-Latn-CS" b="1" i="1" dirty="0" smtClean="0"/>
              <a:t>V</a:t>
            </a:r>
            <a:r>
              <a:rPr lang="sr-Latn-CS" b="1" i="1" baseline="-25000" dirty="0" smtClean="0"/>
              <a:t>CE </a:t>
            </a:r>
            <a:r>
              <a:rPr lang="sr-Latn-CS" dirty="0" smtClean="0"/>
              <a:t> koji su različiti od nule. Trenuci promene stanja su označeni isprekidanom linijom. </a:t>
            </a:r>
          </a:p>
          <a:p>
            <a:pPr>
              <a:lnSpc>
                <a:spcPct val="90000"/>
              </a:lnSpc>
            </a:pPr>
            <a:endParaRPr lang="sr-Latn-CS" dirty="0" smtClean="0"/>
          </a:p>
          <a:p>
            <a:pPr>
              <a:lnSpc>
                <a:spcPct val="90000"/>
              </a:lnSpc>
            </a:pPr>
            <a:r>
              <a:rPr lang="sr-Latn-CS" dirty="0" smtClean="0"/>
              <a:t>S obzirom da se pri svakoj komutaciji pojavljuju gubici, što su komutacije češće, to je zagrevanje veće. Zbog toga su komutacioni gubici srazmerni učestanosti prekidanja. To je jedan od faktora koji ograničava učestanost PWM sa gornje strane. Tako se za velike snage pogona (nekoliko stotina kW) retko ide na učestanosti PWM preko nekoliko kHz.</a:t>
            </a:r>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9440907-BDF1-4157-826B-A83DF5988DF1}" type="slidenum">
              <a:rPr lang="en-GB" smtClean="0">
                <a:solidFill>
                  <a:schemeClr val="tx1"/>
                </a:solidFill>
                <a:latin typeface="Times New Roman" pitchFamily="18" charset="0"/>
              </a:rPr>
              <a:pPr/>
              <a:t>62</a:t>
            </a:fld>
            <a:endParaRPr lang="en-GB" smtClean="0">
              <a:solidFill>
                <a:schemeClr val="tx1"/>
              </a:solidFill>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sr-Latn-CS" dirty="0" smtClean="0"/>
              <a:t>Primer specifikacije osnovnih parametara jednog komercijalno raspoloživog IGBT:</a:t>
            </a:r>
          </a:p>
          <a:p>
            <a:pPr>
              <a:defRPr/>
            </a:pPr>
            <a:endParaRPr lang="sr-Latn-CS" dirty="0" smtClean="0"/>
          </a:p>
          <a:p>
            <a:pPr>
              <a:defRPr/>
            </a:pPr>
            <a:r>
              <a:rPr lang="sr-Latn-CS" b="1" i="1" dirty="0" smtClean="0"/>
              <a:t>V</a:t>
            </a:r>
            <a:r>
              <a:rPr lang="sr-Latn-CS" b="1" i="1" baseline="-25000" dirty="0" smtClean="0"/>
              <a:t>CE</a:t>
            </a:r>
            <a:r>
              <a:rPr lang="sr-Latn-CS" dirty="0" smtClean="0"/>
              <a:t>  predstavlja maksimalni napon između </a:t>
            </a:r>
            <a:r>
              <a:rPr lang="sr-Latn-CS" b="1" dirty="0" smtClean="0"/>
              <a:t>C</a:t>
            </a:r>
            <a:r>
              <a:rPr lang="sr-Latn-CS" dirty="0" smtClean="0"/>
              <a:t> i </a:t>
            </a:r>
            <a:r>
              <a:rPr lang="sr-Latn-CS" b="1" dirty="0" smtClean="0"/>
              <a:t>E</a:t>
            </a:r>
            <a:r>
              <a:rPr lang="sr-Latn-CS" dirty="0" smtClean="0"/>
              <a:t> koji tranzistor može da izdrži kada radi kao isključen prekidač. Napon jednosmernog međukola, po pravilu, mora biti bar za tridesetak do četrdeset posto manji od ovog napona. Na primer, bilo bi rizično ovu komponentu (</a:t>
            </a:r>
            <a:r>
              <a:rPr lang="sr-Latn-CS" b="1" i="1" dirty="0" smtClean="0"/>
              <a:t>V</a:t>
            </a:r>
            <a:r>
              <a:rPr lang="sr-Latn-CS" b="1" i="1" baseline="-25000" dirty="0" smtClean="0"/>
              <a:t>CE</a:t>
            </a:r>
            <a:r>
              <a:rPr lang="sr-Latn-CS" dirty="0" smtClean="0"/>
              <a:t>  = 3300V) upotrebiti u pogonima sa naponom međukola većim od nekih 2000V. Ova razlika je nužna zbog prenapona koji se javljaju na tranzistorima u trenucima promene stanja, naročito kod isključenja. Na te prenapone prvenstveno utiče parazitna induktivnost vodova, ali i brzina zamajnih dioda kao i kvalitet kondenzatora u jednosmernom međukolu. Da bi se ublažili prenaponi često se između E i C postavljaju sklopovi koji se nazivaju </a:t>
            </a:r>
            <a:r>
              <a:rPr lang="sr-Latn-CS" b="1" dirty="0" smtClean="0"/>
              <a:t>snaberima</a:t>
            </a:r>
            <a:r>
              <a:rPr lang="sr-Latn-CS" dirty="0" smtClean="0"/>
              <a:t> (</a:t>
            </a:r>
            <a:r>
              <a:rPr lang="sr-Latn-CS" i="1" dirty="0" smtClean="0"/>
              <a:t>snubber</a:t>
            </a:r>
            <a:r>
              <a:rPr lang="sr-Latn-CS" dirty="0" smtClean="0"/>
              <a:t>) koji se sastoje od kondenzatora posebne vrste ili od kombinacije kondenzatora i otpornika , a mogu sadržati i diode. Snaberi su skupe i glomazne komponente i projektanti IGBT modula pokušavaju da naprave takav modul kod koga snaber ne bi bio neophodan. Današnje komponente se uglavnom reklamiraju kao takve. Nazivaju ih </a:t>
            </a:r>
            <a:r>
              <a:rPr lang="sr-Latn-CS" i="1" dirty="0" smtClean="0"/>
              <a:t>snubberless</a:t>
            </a:r>
            <a:r>
              <a:rPr lang="sr-Latn-CS" dirty="0" smtClean="0"/>
              <a:t> modulima. Izlazni stepeni koji ne koriste snabere moraju imati izuzetno pažljivo projektovano jednosmerno međukolo. Veze moraju biti kratke (naročito veza od kondenzatora u međukolu do C i E priključka modula), sa vodovima minimalne parazitne induktivnosti. Često se koriste “sendvič” vodovi gde se pozitivan i negativan pol vode pljosnatim pravougaonim sabirnicama koje su celom širinom jedna iznad druge, kao sendvič, sa izolatorom između.</a:t>
            </a:r>
          </a:p>
          <a:p>
            <a:pPr>
              <a:defRPr/>
            </a:pPr>
            <a:endParaRPr lang="sr-Latn-CS" dirty="0" smtClean="0"/>
          </a:p>
          <a:p>
            <a:pPr>
              <a:defRPr/>
            </a:pPr>
            <a:r>
              <a:rPr lang="sr-Latn-CS" b="1" i="1" dirty="0" smtClean="0"/>
              <a:t>I</a:t>
            </a:r>
            <a:r>
              <a:rPr lang="sr-Latn-CS" b="1" i="1" baseline="-25000" dirty="0" smtClean="0"/>
              <a:t>C </a:t>
            </a:r>
            <a:r>
              <a:rPr lang="sr-Latn-CS" dirty="0" smtClean="0"/>
              <a:t> i </a:t>
            </a:r>
            <a:r>
              <a:rPr lang="sr-Latn-CS" b="1" i="1" dirty="0" smtClean="0"/>
              <a:t>I</a:t>
            </a:r>
            <a:r>
              <a:rPr lang="sr-Latn-CS" b="1" i="1" baseline="-25000" dirty="0" smtClean="0"/>
              <a:t>CM</a:t>
            </a:r>
            <a:r>
              <a:rPr lang="sr-Latn-CS" baseline="-25000" dirty="0" smtClean="0"/>
              <a:t> </a:t>
            </a:r>
            <a:r>
              <a:rPr lang="sr-Latn-CS" dirty="0" smtClean="0"/>
              <a:t> su maksimalna dozvoljena trajna struja kolektora i maksimalna kratkotrajna struja (srtujni špic) koji se sme ponavljati. Specifikacije definišu detaljno koliko često se stuja veća od </a:t>
            </a:r>
            <a:r>
              <a:rPr lang="sr-Latn-CS" b="1" i="1" dirty="0" smtClean="0"/>
              <a:t>I</a:t>
            </a:r>
            <a:r>
              <a:rPr lang="sr-Latn-CS" b="1" i="1" baseline="-25000" dirty="0" smtClean="0"/>
              <a:t>C</a:t>
            </a:r>
            <a:r>
              <a:rPr lang="sr-Latn-CS" dirty="0" smtClean="0"/>
              <a:t>  sme ponavljati i koliko sme da traje. </a:t>
            </a:r>
          </a:p>
          <a:p>
            <a:pPr>
              <a:defRPr/>
            </a:pPr>
            <a:endParaRPr lang="sr-Latn-CS" dirty="0" smtClean="0"/>
          </a:p>
          <a:p>
            <a:pPr>
              <a:defRPr/>
            </a:pPr>
            <a:r>
              <a:rPr lang="sr-Latn-CS" dirty="0" smtClean="0"/>
              <a:t>Napon zasićenja je napon </a:t>
            </a:r>
            <a:r>
              <a:rPr lang="sr-Latn-CS" b="1" i="1" dirty="0" smtClean="0"/>
              <a:t>V</a:t>
            </a:r>
            <a:r>
              <a:rPr lang="sr-Latn-CS" b="1" i="1" baseline="-25000" dirty="0" smtClean="0"/>
              <a:t>CE </a:t>
            </a:r>
            <a:r>
              <a:rPr lang="sr-Latn-CS" dirty="0" smtClean="0"/>
              <a:t> kada tranzistor vodi.  Za konkretan modul, </a:t>
            </a:r>
            <a:r>
              <a:rPr lang="sr-Latn-CS" b="1" i="1" dirty="0" smtClean="0"/>
              <a:t>V</a:t>
            </a:r>
            <a:r>
              <a:rPr lang="sr-Latn-CS" b="1" i="1" baseline="-25000" dirty="0" smtClean="0"/>
              <a:t>CEsat</a:t>
            </a:r>
            <a:r>
              <a:rPr lang="sr-Latn-CS" dirty="0" smtClean="0"/>
              <a:t>  iznosi 4,3V pri struji od 1200A. U specifikaciji je greškom napisano </a:t>
            </a:r>
            <a:r>
              <a:rPr lang="sr-Latn-CS" i="1" dirty="0" smtClean="0"/>
              <a:t>I</a:t>
            </a:r>
            <a:r>
              <a:rPr lang="sr-Latn-CS" i="1" baseline="-25000" dirty="0" smtClean="0"/>
              <a:t>CEsat</a:t>
            </a:r>
            <a:r>
              <a:rPr lang="sr-Latn-CS" baseline="-25000" dirty="0" smtClean="0"/>
              <a:t> </a:t>
            </a:r>
            <a:r>
              <a:rPr lang="sr-Latn-CS" dirty="0" smtClean="0"/>
              <a:t> umesto </a:t>
            </a:r>
            <a:r>
              <a:rPr lang="sr-Latn-CS" i="1" dirty="0" smtClean="0"/>
              <a:t>V</a:t>
            </a:r>
            <a:r>
              <a:rPr lang="sr-Latn-CS" i="1" baseline="-25000" dirty="0" smtClean="0"/>
              <a:t>CEsat</a:t>
            </a:r>
            <a:r>
              <a:rPr lang="sr-Latn-CS" dirty="0" smtClean="0"/>
              <a:t> .</a:t>
            </a:r>
          </a:p>
          <a:p>
            <a:pPr>
              <a:defRPr/>
            </a:pPr>
            <a:endParaRPr lang="sr-Latn-CS" dirty="0" smtClean="0"/>
          </a:p>
          <a:p>
            <a:pPr>
              <a:defRPr/>
            </a:pPr>
            <a:r>
              <a:rPr lang="sr-Latn-CS" dirty="0" smtClean="0"/>
              <a:t>Od dinamičkih karakteristika najznačajnije su:</a:t>
            </a:r>
          </a:p>
          <a:p>
            <a:pPr>
              <a:defRPr/>
            </a:pPr>
            <a:endParaRPr lang="sr-Latn-CS" dirty="0" smtClean="0"/>
          </a:p>
          <a:p>
            <a:pPr>
              <a:defRPr/>
            </a:pPr>
            <a:r>
              <a:rPr lang="sr-Latn-CS" b="1" i="1" dirty="0" smtClean="0"/>
              <a:t>t</a:t>
            </a:r>
            <a:r>
              <a:rPr lang="sr-Latn-CS" b="1" i="1" baseline="-25000" dirty="0" smtClean="0"/>
              <a:t>don</a:t>
            </a:r>
            <a:r>
              <a:rPr lang="sr-Latn-CS" b="1" i="1" dirty="0" smtClean="0"/>
              <a:t> </a:t>
            </a:r>
            <a:r>
              <a:rPr lang="sr-Latn-CS" dirty="0" smtClean="0"/>
              <a:t> i  </a:t>
            </a:r>
            <a:r>
              <a:rPr lang="sr-Latn-CS" b="1" i="1" dirty="0" smtClean="0"/>
              <a:t>t</a:t>
            </a:r>
            <a:r>
              <a:rPr lang="sr-Latn-CS" b="1" i="1" baseline="-25000" dirty="0" smtClean="0"/>
              <a:t>doff</a:t>
            </a:r>
            <a:r>
              <a:rPr lang="sr-Latn-CS" b="1" i="1" dirty="0" smtClean="0"/>
              <a:t> </a:t>
            </a:r>
            <a:r>
              <a:rPr lang="sr-Latn-CS" dirty="0" smtClean="0"/>
              <a:t> predstavljaju kašnjenje prekidača prilikom uključivanja i isključivanja. Na primer, </a:t>
            </a:r>
            <a:r>
              <a:rPr lang="sr-Latn-CS" b="1" i="1" dirty="0" smtClean="0"/>
              <a:t>t</a:t>
            </a:r>
            <a:r>
              <a:rPr lang="sr-Latn-CS" b="1" i="1" baseline="-25000" dirty="0" smtClean="0"/>
              <a:t>doff</a:t>
            </a:r>
            <a:r>
              <a:rPr lang="sr-Latn-CS" b="1" i="1" dirty="0" smtClean="0"/>
              <a:t> </a:t>
            </a:r>
            <a:r>
              <a:rPr lang="sr-Latn-CS" dirty="0" smtClean="0"/>
              <a:t>  je vreme od trenutka kada napon na </a:t>
            </a:r>
            <a:r>
              <a:rPr lang="sr-Latn-CS" b="1" dirty="0" smtClean="0"/>
              <a:t>G</a:t>
            </a:r>
            <a:r>
              <a:rPr lang="sr-Latn-CS" dirty="0" smtClean="0"/>
              <a:t> padne na nulu do trenutka kada se tranzistor isključi (dok struja </a:t>
            </a:r>
            <a:r>
              <a:rPr lang="sr-Latn-CS" b="1" i="1" dirty="0" smtClean="0"/>
              <a:t>I</a:t>
            </a:r>
            <a:r>
              <a:rPr lang="sr-Latn-CS" b="1" i="1" baseline="-25000" dirty="0" smtClean="0"/>
              <a:t>C </a:t>
            </a:r>
            <a:r>
              <a:rPr lang="sr-Latn-CS" dirty="0" smtClean="0"/>
              <a:t> padne na samo nekoliko procenata od one koja je tekla dok je tranzistor bio uključen). Treba obratiti pažnju da je, nažalost, </a:t>
            </a:r>
            <a:r>
              <a:rPr lang="sr-Latn-CS" b="1" i="1" dirty="0" smtClean="0"/>
              <a:t>t</a:t>
            </a:r>
            <a:r>
              <a:rPr lang="sr-Latn-CS" b="1" i="1" baseline="-25000" dirty="0" smtClean="0"/>
              <a:t>doff</a:t>
            </a:r>
            <a:r>
              <a:rPr lang="sr-Latn-CS" b="1" i="1" dirty="0" smtClean="0"/>
              <a:t> </a:t>
            </a:r>
            <a:r>
              <a:rPr lang="sr-Latn-CS" dirty="0" smtClean="0"/>
              <a:t>  duže od </a:t>
            </a:r>
            <a:r>
              <a:rPr lang="sr-Latn-CS" b="1" i="1" dirty="0" smtClean="0"/>
              <a:t>t</a:t>
            </a:r>
            <a:r>
              <a:rPr lang="sr-Latn-CS" b="1" i="1" baseline="-25000" dirty="0" smtClean="0"/>
              <a:t>don</a:t>
            </a:r>
            <a:r>
              <a:rPr lang="sr-Latn-CS" b="1" i="1" dirty="0" smtClean="0"/>
              <a:t> </a:t>
            </a:r>
            <a:r>
              <a:rPr lang="sr-Latn-CS" dirty="0" smtClean="0"/>
              <a:t> što je uobičajeno za većinu komponenti.</a:t>
            </a:r>
          </a:p>
          <a:p>
            <a:pPr>
              <a:defRPr/>
            </a:pPr>
            <a:endParaRPr lang="sr-Latn-CS" dirty="0" smtClean="0"/>
          </a:p>
          <a:p>
            <a:pPr>
              <a:defRPr/>
            </a:pPr>
            <a:r>
              <a:rPr lang="sr-Latn-CS" dirty="0" smtClean="0"/>
              <a:t> </a:t>
            </a:r>
            <a:r>
              <a:rPr lang="sr-Latn-CS" b="1" i="1" dirty="0" smtClean="0"/>
              <a:t>t</a:t>
            </a:r>
            <a:r>
              <a:rPr lang="sr-Latn-CS" b="1" i="1" baseline="-25000" dirty="0" smtClean="0"/>
              <a:t>r</a:t>
            </a:r>
            <a:r>
              <a:rPr lang="sr-Latn-CS" b="1" i="1" dirty="0" smtClean="0"/>
              <a:t> </a:t>
            </a:r>
            <a:r>
              <a:rPr lang="sr-Latn-CS" dirty="0" smtClean="0"/>
              <a:t> i  </a:t>
            </a:r>
            <a:r>
              <a:rPr lang="sr-Latn-CS" b="1" i="1" dirty="0" smtClean="0"/>
              <a:t>t</a:t>
            </a:r>
            <a:r>
              <a:rPr lang="sr-Latn-CS" b="1" i="1" baseline="-25000" dirty="0" smtClean="0"/>
              <a:t>f</a:t>
            </a:r>
            <a:r>
              <a:rPr lang="sr-Latn-CS" b="1" i="1" dirty="0" smtClean="0"/>
              <a:t>  </a:t>
            </a:r>
            <a:r>
              <a:rPr lang="sr-Latn-CS" dirty="0" smtClean="0"/>
              <a:t>su vreme porasta napona </a:t>
            </a:r>
            <a:r>
              <a:rPr lang="sr-Latn-CS" b="1" i="1" dirty="0" smtClean="0"/>
              <a:t>V</a:t>
            </a:r>
            <a:r>
              <a:rPr lang="sr-Latn-CS" b="1" i="1" baseline="-25000" dirty="0" smtClean="0"/>
              <a:t>CE</a:t>
            </a:r>
            <a:r>
              <a:rPr lang="sr-Latn-CS" dirty="0" smtClean="0"/>
              <a:t> prilikom isključenja, i vreme pada napona </a:t>
            </a:r>
            <a:r>
              <a:rPr lang="sr-Latn-CS" b="1" i="1" dirty="0" smtClean="0"/>
              <a:t>V</a:t>
            </a:r>
            <a:r>
              <a:rPr lang="sr-Latn-CS" b="1" i="1" baseline="-25000" dirty="0" smtClean="0"/>
              <a:t>CE</a:t>
            </a:r>
            <a:r>
              <a:rPr lang="sr-Latn-CS" dirty="0" smtClean="0"/>
              <a:t> prilikom uključenja tranzistora, respektivno. Obično se kao granice uzimaju rast sa 10% na 90% napona i obrnuto. Ove karakteristike u specifikaciji se odnose na tačno određeno opterećenje i mogu puno varirati u zavisnosti od opterećenja.</a:t>
            </a: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8D6E2CA-C70C-4CA5-AE21-F7D47D04A388}" type="slidenum">
              <a:rPr lang="en-GB" smtClean="0">
                <a:solidFill>
                  <a:schemeClr val="tx1"/>
                </a:solidFill>
                <a:latin typeface="Times New Roman" pitchFamily="18" charset="0"/>
              </a:rPr>
              <a:pPr/>
              <a:t>63</a:t>
            </a:fld>
            <a:endParaRPr lang="en-GB" smtClean="0">
              <a:solidFill>
                <a:schemeClr val="tx1"/>
              </a:solidFill>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r-Latn-CS" dirty="0" smtClean="0"/>
              <a:t>Na slici su oblici napona na tranzistoru (</a:t>
            </a:r>
            <a:r>
              <a:rPr lang="sr-Latn-CS" b="1" dirty="0" smtClean="0"/>
              <a:t>V</a:t>
            </a:r>
            <a:r>
              <a:rPr lang="sr-Latn-CS" b="1" baseline="-25000" dirty="0" smtClean="0"/>
              <a:t>CE</a:t>
            </a:r>
            <a:r>
              <a:rPr lang="sr-Latn-CS" dirty="0" smtClean="0"/>
              <a:t>)</a:t>
            </a:r>
            <a:r>
              <a:rPr lang="sr-Latn-CS" baseline="0" dirty="0" smtClean="0"/>
              <a:t> i struja kroz tranzistor (</a:t>
            </a:r>
            <a:r>
              <a:rPr lang="sr-Latn-CS" b="1" baseline="0" dirty="0" smtClean="0"/>
              <a:t>I</a:t>
            </a:r>
            <a:r>
              <a:rPr lang="sr-Latn-CS" b="1" baseline="-25000" dirty="0" smtClean="0"/>
              <a:t>C</a:t>
            </a:r>
            <a:r>
              <a:rPr lang="sr-Latn-CS" baseline="0" dirty="0" smtClean="0"/>
              <a:t>) pri uključivanju (levo) i isključivanju (desno) tranzistora tipa IGBT.</a:t>
            </a:r>
          </a:p>
          <a:p>
            <a:endParaRPr lang="sr-Latn-CS" baseline="0" dirty="0" smtClean="0"/>
          </a:p>
          <a:p>
            <a:r>
              <a:rPr lang="sr-Latn-CS" baseline="0" dirty="0" smtClean="0"/>
              <a:t>U ovom slučaju, a na slici su snimci sa osciloskopa jednog realnog pogona, prenapon prilikom isključenja dostiže vrednost preko 950V dok je nominalni napon 600V. Veličina prenapona uglavnom zavisi od parazitnih induktivnosti i brzine promene struje. Na parazitne induktivnosti jako utiče oblik i dužina vodova od kondenzatora u jednosmernom međukolu do priključaka IGBT, ali i karakteristike ovog kondenzatora (ekvivalentna serijska otpornost i induktivnost). Da bi se prenapon, koji je svakako neželjen, smanjio, puno se vodi računa o mehaničkom projektovanju vodova. Postoje rešenja sa “sendvič” provodnicima kod kojih su pozitivni i negativni vod široke bakarne šine jednake širine postavljene jedna iznad druge sa izolatorom između. Ovo rešenje zbog male parazitne induktivnosti i raspodeljene kapacitivnosti između vodova, obezbeđuje znatno manje prenapone u odnosu na klasičnu vezu žičanim provodnicima.</a:t>
            </a:r>
          </a:p>
          <a:p>
            <a:endParaRPr lang="sr-Latn-CS" baseline="0" dirty="0" smtClean="0"/>
          </a:p>
          <a:p>
            <a:r>
              <a:rPr lang="sr-Latn-CS" baseline="0" dirty="0" smtClean="0"/>
              <a:t>Da bi se prenapon smanjio koriste se posebni sklopovi poznati pod nazivom </a:t>
            </a:r>
            <a:r>
              <a:rPr lang="sr-Latn-CS" b="1" baseline="0" dirty="0" smtClean="0"/>
              <a:t>snaberi</a:t>
            </a:r>
            <a:r>
              <a:rPr lang="sr-Latn-CS" baseline="0" dirty="0" smtClean="0"/>
              <a:t> (</a:t>
            </a:r>
            <a:r>
              <a:rPr lang="sr-Latn-CS" i="1" baseline="0" dirty="0" smtClean="0"/>
              <a:t>snubber</a:t>
            </a:r>
            <a:r>
              <a:rPr lang="sr-Latn-CS" baseline="0" dirty="0" smtClean="0"/>
              <a:t>) koji se vezuju direktno na priključke tranzistora. Veza mora biti što kraća i imati minimalno moguću parazitnu induktivnost. Snaber može biti kondenzator posebnih karakteristika (pre svega male ekvivalentne seriske otpornosti i induktivnosti) ili kombinacija kondenzatora i otpornika. U nekim slučajevima se koriste i mreže kondenzatora, otpornika i dioda.</a:t>
            </a:r>
          </a:p>
          <a:p>
            <a:endParaRPr lang="sr-Latn-CS" baseline="0" dirty="0" smtClean="0"/>
          </a:p>
          <a:p>
            <a:r>
              <a:rPr lang="sr-Latn-CS" baseline="0" dirty="0" smtClean="0"/>
              <a:t>Snaberi su skupe i često glomazne komponente. Zbog toga neki proizvođači reklamiraju svoje IGBT module kao komponente kojima nisu potrebni snaberi (</a:t>
            </a:r>
            <a:r>
              <a:rPr lang="sr-Latn-CS" i="1" baseline="0" dirty="0" smtClean="0"/>
              <a:t>snubberless module</a:t>
            </a:r>
            <a:r>
              <a:rPr lang="sr-Latn-CS" baseline="0" dirty="0" smtClean="0"/>
              <a:t>) zbog posebno pažljivo projektovanih veza unutar modula. Ove podatke treba primihvatiti sa rezervom jer presudan uticaj ne prenapon ima rešenje spoljašnjih vodova i svakako treba računati sa nekim prenaponom. Na primer, za tranzisor čije je isključivanje prikazano na slici bilo bi neophodno da može da izdrži napon 1000V, iako je nominalni napon 600V.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64</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Prenapon bez</a:t>
            </a:r>
            <a:r>
              <a:rPr lang="sr-Latn-CS" baseline="0" dirty="0" smtClean="0"/>
              <a:t> snabera (V1) i sa snaberom (V3) i jedno rešenje snabera specijalno projektovanog  za module koji se priključuje direktno na vodove napajanja modula.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65</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Izrazi za prenapone</a:t>
            </a:r>
            <a:r>
              <a:rPr lang="sr-Latn-CS" baseline="0" dirty="0" smtClean="0"/>
              <a:t> i ekvivalentna šema sa parazitnim induktivnostima.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66</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Slika jednog “sendvič uvodnika unutar IGBT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67</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Poređenje žičanog AWG-10 (oko 5mm</a:t>
            </a:r>
            <a:r>
              <a:rPr lang="sr-Latn-CS" baseline="30000" dirty="0" smtClean="0"/>
              <a:t>2</a:t>
            </a:r>
            <a:r>
              <a:rPr lang="sr-Latn-CS" dirty="0" smtClean="0"/>
              <a:t>) i “sendvič” uvodnika širine oko 3 cm i debljine bakra oko 0.25 mm, oba dužine oko 90cm. Parazitna induktivnost na 1 MHz</a:t>
            </a:r>
            <a:r>
              <a:rPr lang="sr-Latn-CS" baseline="0" dirty="0" smtClean="0"/>
              <a:t> žičanog je skoro 80 puta veća, a kapacitivnost preko 100 puta manja.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68</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69</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r-Latn-CS" baseline="0"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Impulsno-širinska modulacija (PWM) predstavlja mogućnost dobijanja promenljive srednje vrednosti napona smo</a:t>
            </a:r>
            <a:r>
              <a:rPr lang="sr-Latn-CS" baseline="0" dirty="0" smtClean="0"/>
              <a:t> pomoću prekidačkih elemenata. Srednja vrednost napona </a:t>
            </a:r>
            <a:r>
              <a:rPr lang="sr-Latn-CS" b="1" i="1" baseline="0" dirty="0" smtClean="0"/>
              <a:t>V</a:t>
            </a:r>
            <a:r>
              <a:rPr lang="sr-Latn-CS" b="1" i="1" baseline="-25000" dirty="0" smtClean="0"/>
              <a:t>a</a:t>
            </a:r>
            <a:r>
              <a:rPr lang="sr-Latn-CS" baseline="0" dirty="0" smtClean="0"/>
              <a:t>  se može menjati jednostavno promenom </a:t>
            </a:r>
            <a:r>
              <a:rPr lang="sr-Latn-CS" sz="1200" b="1" i="1" baseline="0" dirty="0" smtClean="0">
                <a:sym typeface="Symbol"/>
              </a:rPr>
              <a:t></a:t>
            </a:r>
            <a:r>
              <a:rPr lang="sr-Latn-CS" baseline="0" dirty="0" smtClean="0">
                <a:sym typeface="Symbol"/>
              </a:rPr>
              <a:t> </a:t>
            </a:r>
            <a:r>
              <a:rPr lang="sr-Latn-CS" baseline="0" dirty="0" smtClean="0"/>
              <a:t>. Uobičajeno je da</a:t>
            </a:r>
            <a:r>
              <a:rPr lang="sr-Latn-CS" b="1" i="1" baseline="0" dirty="0" smtClean="0"/>
              <a:t> T</a:t>
            </a:r>
            <a:r>
              <a:rPr lang="sr-Latn-CS" b="1" i="1" baseline="-25000" dirty="0" smtClean="0"/>
              <a:t>PWM</a:t>
            </a:r>
            <a:r>
              <a:rPr lang="sr-Latn-CS" baseline="0" dirty="0" smtClean="0"/>
              <a:t>  bude fiksno, a da vrednost </a:t>
            </a:r>
            <a:r>
              <a:rPr lang="sr-Latn-CS" sz="1400" b="1" i="1" baseline="0" dirty="0" smtClean="0">
                <a:sym typeface="Symbol"/>
              </a:rPr>
              <a:t></a:t>
            </a:r>
            <a:r>
              <a:rPr lang="sr-Latn-CS" baseline="0" dirty="0" smtClean="0">
                <a:sym typeface="Symbol"/>
              </a:rPr>
              <a:t>  zadaje računar i time utiče na srednju vrednost napona. </a:t>
            </a:r>
          </a:p>
          <a:p>
            <a:endParaRPr lang="sr-Latn-CS" baseline="0" dirty="0" smtClean="0">
              <a:sym typeface="Symbol"/>
            </a:endParaRPr>
          </a:p>
          <a:p>
            <a:r>
              <a:rPr lang="sr-Latn-CS" baseline="0" dirty="0" smtClean="0">
                <a:sym typeface="Symbol"/>
              </a:rPr>
              <a:t>Pomoću impulsno-širinske modulacije se mogu dobiti i promenljivi oblici napona. Uslov je da je </a:t>
            </a:r>
            <a:r>
              <a:rPr lang="sr-Latn-CS" b="1" i="1" baseline="0" dirty="0" smtClean="0"/>
              <a:t>T</a:t>
            </a:r>
            <a:r>
              <a:rPr lang="sr-Latn-CS" b="1" i="1" baseline="-25000" dirty="0" smtClean="0"/>
              <a:t>PWM</a:t>
            </a:r>
            <a:r>
              <a:rPr lang="sr-Latn-CS" baseline="0" dirty="0" smtClean="0"/>
              <a:t>   </a:t>
            </a:r>
            <a:r>
              <a:rPr lang="sr-Latn-CS" baseline="0" dirty="0" smtClean="0">
                <a:sym typeface="Symbol"/>
              </a:rPr>
              <a:t>puno kraće u odnosu na brzinu promene napona koji se generiše (tačnije, puno kraće u odnosu na periodu promene napona).</a:t>
            </a:r>
          </a:p>
          <a:p>
            <a:r>
              <a:rPr lang="sr-Latn-CS" baseline="0" dirty="0" smtClean="0"/>
              <a:t> </a:t>
            </a:r>
            <a:endParaRPr lang="sr-Latn-CS" dirty="0" smtClean="0"/>
          </a:p>
          <a:p>
            <a:r>
              <a:rPr lang="sr-Latn-CS" dirty="0" smtClean="0"/>
              <a:t>Osnovna konfiguracija jedne grane PWM: Tranzistor T1 (gornji tranzistor, u žargonu) se uključuje samo kad je T2 (donji tranzistor) isključen, i obrnuto. </a:t>
            </a:r>
          </a:p>
          <a:p>
            <a:endParaRPr lang="sr-Latn-CS" dirty="0" smtClean="0"/>
          </a:p>
          <a:p>
            <a:r>
              <a:rPr lang="sr-Latn-CS" dirty="0" smtClean="0"/>
              <a:t>Srednja vrednost napona </a:t>
            </a:r>
            <a:r>
              <a:rPr lang="sr-Latn-CS" b="1" i="1" baseline="0" dirty="0" smtClean="0"/>
              <a:t>V</a:t>
            </a:r>
            <a:r>
              <a:rPr lang="sr-Latn-CS" b="1" i="1" baseline="-25000" dirty="0" smtClean="0"/>
              <a:t>a</a:t>
            </a:r>
            <a:r>
              <a:rPr lang="sr-Latn-CS" baseline="0" dirty="0" smtClean="0"/>
              <a:t> </a:t>
            </a:r>
            <a:r>
              <a:rPr lang="sr-Latn-CS" dirty="0" smtClean="0"/>
              <a:t> u primeru na slici je oko 20% </a:t>
            </a:r>
            <a:r>
              <a:rPr lang="sr-Latn-CS" b="1" i="1" baseline="0" dirty="0" smtClean="0"/>
              <a:t>V</a:t>
            </a:r>
            <a:r>
              <a:rPr lang="sr-Latn-CS" b="1" i="1" baseline="-25000" dirty="0" smtClean="0"/>
              <a:t>dc</a:t>
            </a:r>
            <a:r>
              <a:rPr lang="sr-Latn-CS" baseline="0" dirty="0" smtClean="0"/>
              <a:t> </a:t>
            </a:r>
            <a:r>
              <a:rPr lang="sr-Latn-CS" dirty="0" smtClean="0"/>
              <a:t>. Ako bi se toliki</a:t>
            </a:r>
            <a:r>
              <a:rPr lang="sr-Latn-CS" baseline="0" dirty="0" smtClean="0"/>
              <a:t> napon doveo motoru iz kontinualnog izvora, struja</a:t>
            </a:r>
            <a:r>
              <a:rPr lang="en-US" b="1" i="1" baseline="0" dirty="0" smtClean="0"/>
              <a:t> </a:t>
            </a:r>
            <a:r>
              <a:rPr lang="en-US" b="1" i="1" baseline="0" dirty="0" err="1" smtClean="0"/>
              <a:t>i</a:t>
            </a:r>
            <a:r>
              <a:rPr lang="en-US" b="1" i="1" baseline="-25000" dirty="0" err="1" smtClean="0"/>
              <a:t>a</a:t>
            </a:r>
            <a:r>
              <a:rPr lang="sr-Latn-CS" baseline="0" dirty="0" smtClean="0"/>
              <a:t> koja bi tekla kroz motor imala bi konstantnu vrednost predstavljenu crvenom isprekidanom linijom. Struja koja se dobija iz impulsno-širinskog modulatora ima talasni oblik predstavljen punom crvenom linijom.  Ona varira oko vrednosti koja bi se dobila iz kontinuslnog izvora.</a:t>
            </a:r>
          </a:p>
          <a:p>
            <a:endParaRPr lang="sr-Latn-CS" baseline="0" dirty="0" smtClean="0"/>
          </a:p>
          <a:p>
            <a:r>
              <a:rPr lang="sr-Latn-CS" baseline="0" dirty="0" smtClean="0"/>
              <a:t>Amplituda varijacije struje se naziva talasnost (</a:t>
            </a:r>
            <a:r>
              <a:rPr lang="sr-Latn-CS" i="1" baseline="0" dirty="0" smtClean="0"/>
              <a:t>ripple</a:t>
            </a:r>
            <a:r>
              <a:rPr lang="sr-Latn-CS" baseline="0" dirty="0" smtClean="0"/>
              <a:t>). Ova pojava je štetna i trebalo bi je svesti na najmanju moguću meru. Talasnost zavisi od učestanosti PWM-a (</a:t>
            </a:r>
            <a:r>
              <a:rPr lang="sr-Latn-CS" b="1" i="1" baseline="0" dirty="0" smtClean="0"/>
              <a:t>f</a:t>
            </a:r>
            <a:r>
              <a:rPr lang="sr-Latn-CS" b="1" i="1" baseline="-25000" dirty="0" smtClean="0"/>
              <a:t>PWM </a:t>
            </a:r>
            <a:r>
              <a:rPr lang="sr-Latn-CS" baseline="0" dirty="0" smtClean="0"/>
              <a:t>= 1/</a:t>
            </a:r>
            <a:r>
              <a:rPr lang="sr-Latn-CS" b="1" i="1" baseline="0" dirty="0" smtClean="0"/>
              <a:t>T</a:t>
            </a:r>
            <a:r>
              <a:rPr lang="sr-Latn-CS" b="1" i="1" baseline="-25000" dirty="0" smtClean="0"/>
              <a:t>PWM</a:t>
            </a:r>
            <a:r>
              <a:rPr lang="sr-Latn-CS" baseline="0" dirty="0" smtClean="0"/>
              <a:t> ) i od karakteristika motora (prvenstveno od ekvivalentne induktivnost i otpornosti koje PWM modulator „vidi“ prema motoru). Za isti motor, povećavanjem </a:t>
            </a:r>
            <a:r>
              <a:rPr lang="sr-Latn-CS" b="1" i="1" baseline="0" dirty="0" smtClean="0"/>
              <a:t>f</a:t>
            </a:r>
            <a:r>
              <a:rPr lang="sr-Latn-CS" b="1" i="1" baseline="-25000" dirty="0" smtClean="0"/>
              <a:t>PWM</a:t>
            </a:r>
            <a:r>
              <a:rPr lang="sr-Latn-CS" baseline="0" dirty="0" smtClean="0"/>
              <a:t> smanjuje se talasnost.</a:t>
            </a:r>
          </a:p>
          <a:p>
            <a:endParaRPr lang="sr-Latn-CS" baseline="0" dirty="0" smtClean="0"/>
          </a:p>
          <a:p>
            <a:r>
              <a:rPr lang="sr-Latn-CS" baseline="0" dirty="0" smtClean="0"/>
              <a:t>D1 i D2 su neophodne prekidačke komponente za rad PWM-a. Nazivaju se </a:t>
            </a:r>
            <a:r>
              <a:rPr lang="sr-Latn-CS" b="1" baseline="0" dirty="0" smtClean="0"/>
              <a:t>zamajnim diodama </a:t>
            </a:r>
            <a:r>
              <a:rPr lang="sr-Latn-CS" b="0" i="0" baseline="0" dirty="0" smtClean="0"/>
              <a:t>(</a:t>
            </a:r>
            <a:r>
              <a:rPr lang="sr-Latn-CS" b="0" i="1" baseline="0" dirty="0" smtClean="0"/>
              <a:t>freewheeling dieodes</a:t>
            </a:r>
            <a:r>
              <a:rPr lang="sr-Latn-CS" b="0" i="0" baseline="0" dirty="0" smtClean="0"/>
              <a:t>)</a:t>
            </a:r>
            <a:r>
              <a:rPr lang="sr-Latn-CS" b="1" i="0" baseline="0" dirty="0" smtClean="0"/>
              <a:t> </a:t>
            </a:r>
            <a:r>
              <a:rPr lang="sr-Latn-CS" baseline="0" dirty="0" smtClean="0"/>
              <a:t>i služe da preuzmu provođenje struje posle isključivanja tranzistora. Naime, struja kroz motor, zbog induktivne prirode motora, se ne može trenutno promeniti. Kada se prekudači isključe, struja kroz motor nastavlja da teče, ako nema gde, jevljaju se veliki prenaponi. Zbog toga ove diode moraju </a:t>
            </a:r>
            <a:r>
              <a:rPr lang="sr-Latn-CS" u="sng" baseline="0" dirty="0" smtClean="0"/>
              <a:t>biti brze prekidačke komponete</a:t>
            </a:r>
            <a:r>
              <a:rPr lang="sr-Latn-CS" u="none" baseline="0" dirty="0" smtClean="0"/>
              <a:t> (</a:t>
            </a:r>
            <a:r>
              <a:rPr lang="sr-Latn-CS" i="1" u="none" baseline="0" dirty="0" smtClean="0"/>
              <a:t>fast recovery diodes</a:t>
            </a:r>
            <a:r>
              <a:rPr lang="sr-Latn-CS" u="none" baseline="0" dirty="0" smtClean="0"/>
              <a:t>) </a:t>
            </a:r>
            <a:r>
              <a:rPr lang="sr-Latn-CS" baseline="0" dirty="0" smtClean="0"/>
              <a:t>koje će se, kada treba, uključiti za što kraće vreme. Kašnjenje uključenja diode (po isključenju prekidača) sprečava na trenutak protok struje i izaziva drastičan skok napona. Veličina prenapona koji se javljaju pri svakoj promeni stanja prekidača prvenstveno zavise od karakteristika dioda i od parazitne induktivnosti vodova od kondenzatora do prekidača</a:t>
            </a:r>
          </a:p>
          <a:p>
            <a:endParaRPr lang="sr-Latn-CS" baseline="0" dirty="0" smtClean="0"/>
          </a:p>
          <a:p>
            <a:r>
              <a:rPr lang="sr-Latn-CS" baseline="0" dirty="0" smtClean="0"/>
              <a:t>D1 se uključuje kada je motor u generatorskom režimu (smer struje </a:t>
            </a:r>
            <a:r>
              <a:rPr lang="sr-Latn-CS" b="1" i="1" baseline="0" dirty="0" smtClean="0"/>
              <a:t>i</a:t>
            </a:r>
            <a:r>
              <a:rPr lang="sr-Latn-CS" b="1" i="1" baseline="-25000" dirty="0" smtClean="0"/>
              <a:t>a</a:t>
            </a:r>
            <a:r>
              <a:rPr lang="sr-Latn-CS" baseline="0" dirty="0" smtClean="0"/>
              <a:t> suprotan od smera označenog na slici). U tom režimu motor preko D1 vraća energiju u izvor. Struja </a:t>
            </a:r>
            <a:r>
              <a:rPr lang="sr-Latn-CS" b="1" i="1" baseline="0" dirty="0" smtClean="0"/>
              <a:t>i</a:t>
            </a:r>
            <a:r>
              <a:rPr lang="sr-Latn-CS" b="1" i="1" baseline="-25000" dirty="0" smtClean="0"/>
              <a:t>a  </a:t>
            </a:r>
            <a:r>
              <a:rPr lang="sr-Latn-CS" baseline="0" dirty="0" smtClean="0"/>
              <a:t>se (u tom smeru) može regulisati uključivanjem T2 koji, kada je uključen, “odliva” deo te struje zatvarajući motor u kratak spoj.</a:t>
            </a:r>
          </a:p>
          <a:p>
            <a:endParaRPr lang="sr-Latn-CS" baseline="0" dirty="0" smtClean="0"/>
          </a:p>
          <a:p>
            <a:r>
              <a:rPr lang="sr-Latn-CS" baseline="0" dirty="0" smtClean="0"/>
              <a:t>D2 se uključuje da preuzme pozitivnu struju </a:t>
            </a:r>
            <a:r>
              <a:rPr lang="sr-Latn-CS" b="1" i="1" baseline="0" dirty="0" smtClean="0"/>
              <a:t>i</a:t>
            </a:r>
            <a:r>
              <a:rPr lang="sr-Latn-CS" b="1" i="1" baseline="-25000" dirty="0" smtClean="0"/>
              <a:t>a</a:t>
            </a:r>
            <a:r>
              <a:rPr lang="sr-Latn-CS" baseline="0" dirty="0" smtClean="0"/>
              <a:t> (u smeru kao na slici) po isključenju T1. U ovom smeru, struja </a:t>
            </a:r>
            <a:r>
              <a:rPr lang="sr-Latn-CS" b="1" i="1" baseline="0" dirty="0" smtClean="0"/>
              <a:t>i</a:t>
            </a:r>
            <a:r>
              <a:rPr lang="sr-Latn-CS" b="1" i="1" baseline="-25000" dirty="0" smtClean="0"/>
              <a:t>a</a:t>
            </a:r>
            <a:r>
              <a:rPr lang="sr-Latn-CS" baseline="0" dirty="0" smtClean="0"/>
              <a:t> se reguliše uključenjem i isključenjem T1. </a:t>
            </a:r>
          </a:p>
          <a:p>
            <a:endParaRPr lang="sr-Latn-CS" baseline="0" dirty="0" smtClean="0"/>
          </a:p>
          <a:p>
            <a:r>
              <a:rPr lang="sr-Latn-CS" baseline="0" dirty="0" smtClean="0"/>
              <a:t>D1 i D2 su kritične komponente i njihove karakteristike (najpre brzina </a:t>
            </a:r>
            <a:r>
              <a:rPr lang="sr-Latn-CS" baseline="0" dirty="0" smtClean="0"/>
              <a:t>uključivanja i isključivanja) </a:t>
            </a:r>
            <a:r>
              <a:rPr lang="sr-Latn-CS" baseline="0" dirty="0" smtClean="0"/>
              <a:t>se moraju pažljivo birati u zavisnosti od primene i brzine rada prekidačkih tranzistora. Ovde se </a:t>
            </a:r>
            <a:r>
              <a:rPr lang="sr-Latn-CS" u="sng" baseline="0" dirty="0" smtClean="0"/>
              <a:t>ne mogu upotrebiti klasične diode </a:t>
            </a:r>
            <a:r>
              <a:rPr lang="sr-Latn-CS" baseline="0" dirty="0" smtClean="0"/>
              <a:t>namenjene ispravljačima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dirty="0" smtClean="0"/>
              <a:t>Princip „punjenja induktivnosti energijom“ je ilustrovan na slici. Kada prekidač u</a:t>
            </a:r>
            <a:r>
              <a:rPr lang="x-none" baseline="0" dirty="0" smtClean="0"/>
              <a:t> </a:t>
            </a:r>
            <a:r>
              <a:rPr lang="x-none" dirty="0" smtClean="0"/>
              <a:t>položaju 1, struja kroz induktivnost se</a:t>
            </a:r>
            <a:r>
              <a:rPr lang="x-none" baseline="0" dirty="0" smtClean="0"/>
              <a:t> uspostavlja. Energija akumulirana u kalemu je srazmerna </a:t>
            </a:r>
            <a:r>
              <a:rPr lang="x-none" b="1" i="1" baseline="0" dirty="0" smtClean="0"/>
              <a:t>L</a:t>
            </a:r>
            <a:r>
              <a:rPr lang="x-none" b="1" i="1" baseline="0" dirty="0" smtClean="0">
                <a:sym typeface="Symbol"/>
              </a:rPr>
              <a:t></a:t>
            </a:r>
            <a:r>
              <a:rPr lang="x-none" b="1" i="1" baseline="0" dirty="0" smtClean="0"/>
              <a:t>I</a:t>
            </a:r>
            <a:r>
              <a:rPr lang="x-none" b="1" i="1" baseline="-25000" dirty="0" smtClean="0"/>
              <a:t>L</a:t>
            </a:r>
            <a:r>
              <a:rPr lang="x-none" b="1" i="1" baseline="30000" dirty="0" smtClean="0"/>
              <a:t>2</a:t>
            </a:r>
            <a:r>
              <a:rPr lang="x-none" dirty="0" smtClean="0"/>
              <a:t> i kada se prekidač prebaci u poziciju 2, ta akumulisana energija održava struju kroz</a:t>
            </a:r>
            <a:r>
              <a:rPr lang="x-none" baseline="0" dirty="0" smtClean="0"/>
              <a:t> induktivnost, u idealnom slučaju, beskonačno dugo. U realnom slučaju, sve dok se ta energija ne potroši na rednoj otpornosti. Naime, u položaju 2, </a:t>
            </a:r>
            <a:r>
              <a:rPr lang="x-none" b="1" i="1" baseline="0" dirty="0" smtClean="0"/>
              <a:t>U</a:t>
            </a:r>
            <a:r>
              <a:rPr lang="x-none" b="1" i="1" baseline="-25000" dirty="0" smtClean="0"/>
              <a:t>L</a:t>
            </a:r>
            <a:r>
              <a:rPr lang="x-none" baseline="0" dirty="0" smtClean="0"/>
              <a:t> je nula pa je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takođe nula, odnosno, nema promene struje </a:t>
            </a:r>
            <a:r>
              <a:rPr lang="x-none" b="1" i="1" baseline="0" smtClean="0"/>
              <a:t>I</a:t>
            </a:r>
            <a:r>
              <a:rPr lang="x-none" b="1" i="1" baseline="-25000" smtClean="0"/>
              <a:t>L </a:t>
            </a:r>
            <a:r>
              <a:rPr lang="x-none" baseline="0" smtClean="0"/>
              <a:t>.</a:t>
            </a:r>
            <a:endParaRPr lang="sr-Latn-CS" baseline="0" dirty="0" smtClean="0"/>
          </a:p>
          <a:p>
            <a:endParaRPr lang="sr-Latn-CS" baseline="0" dirty="0" smtClean="0"/>
          </a:p>
          <a:p>
            <a:r>
              <a:rPr lang="sr-Latn-CS" baseline="0" dirty="0" smtClean="0"/>
              <a:t>S obzirom da je brzina promene struje kroz induktivnost srazmerna </a:t>
            </a:r>
            <a:r>
              <a:rPr lang="sr-Latn-CS" b="1" i="1" baseline="0" dirty="0" smtClean="0"/>
              <a:t>U</a:t>
            </a:r>
            <a:r>
              <a:rPr lang="sr-Latn-CS" b="1" i="1" baseline="-25000" dirty="0" smtClean="0"/>
              <a:t>L </a:t>
            </a:r>
            <a:r>
              <a:rPr lang="sr-Latn-CS" b="1" i="1" baseline="0" dirty="0" smtClean="0"/>
              <a:t>/L</a:t>
            </a:r>
            <a:r>
              <a:rPr lang="sr-Latn-CS" baseline="0" dirty="0" smtClean="0"/>
              <a:t>, kada je </a:t>
            </a:r>
            <a:r>
              <a:rPr lang="sr-Latn-CS" b="1" i="1" baseline="0" dirty="0" smtClean="0"/>
              <a:t>L</a:t>
            </a:r>
            <a:r>
              <a:rPr lang="sr-Latn-CS" baseline="0" dirty="0" smtClean="0"/>
              <a:t> veliko, ta brzina promene teži nuli, odnosno, struja teži konstantnoj vrednosti. Stoga se induktivnost koristi za realizaciju izvora konstantne struje tako što se veže na red sa izvorom konstantnog napona. Jednom uspostavljena struja u kolu vezanom za takav izvor ostaje konstantna i ako se opterćenje u kolu promeni u širokim granicama, pa se takav izvor (izvor napona sa dovoljno velikom induktivnošću na red) može smatrati strujnim izvorom. Kolika je to “dovoljna” induktivnost zavisi od opterećenja u kolu i dozvoljenog odstupanja struje od zadate. Vrednost induktivnosti se mora odrediti na osnovu ovih parametara. U nekim pretvaračima (</a:t>
            </a:r>
            <a:r>
              <a:rPr lang="sr-Latn-CS" b="1" i="0" baseline="0" dirty="0" smtClean="0"/>
              <a:t>CSI </a:t>
            </a:r>
            <a:r>
              <a:rPr lang="sr-Latn-CS" i="1" baseline="0" dirty="0" smtClean="0"/>
              <a:t>- current source inverter</a:t>
            </a:r>
            <a:r>
              <a:rPr lang="sr-Latn-CS" baseline="0" dirty="0" smtClean="0"/>
              <a:t>) se koristi ovakav strujni izvor. Pretvarači koji koriste naponski izvor se u toj terminolugiji nazivaju </a:t>
            </a:r>
            <a:r>
              <a:rPr lang="sr-Latn-CS" b="1" baseline="0" dirty="0" smtClean="0"/>
              <a:t>VSI </a:t>
            </a:r>
            <a:r>
              <a:rPr lang="sr-Latn-CS" baseline="0" dirty="0" smtClean="0"/>
              <a:t>(</a:t>
            </a:r>
            <a:r>
              <a:rPr lang="sr-Latn-CS" i="1" baseline="0" dirty="0" smtClean="0"/>
              <a:t>voltage source inverter</a:t>
            </a:r>
            <a:r>
              <a:rPr lang="sr-Latn-CS" baseline="0" dirty="0" smtClean="0"/>
              <a: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aseline="0" dirty="0" smtClean="0"/>
              <a:t>Ponekad, neke primene zahtevaju da se potrošač napaja simtrično, i pozitivnim i negativnim naponom u odnosu na neku srednju (nultu) tačku. U takvim slučajevima, srednja tačka (označena nulom na slajdu) se može dobiti kapacitivnim razdelnikom. Iako su u praksi zaista retki slučajevi gde je simetrično napajanje stvarno neophodno, u teoriji se često pretpostavlja da se polumost napaja sa dva izvora, jedan </a:t>
            </a:r>
            <a:r>
              <a:rPr lang="sr-Latn-CS" b="1" baseline="0" dirty="0" smtClean="0"/>
              <a:t>+</a:t>
            </a:r>
            <a:r>
              <a:rPr lang="sr-Latn-CS" b="1" i="1" baseline="0" dirty="0" smtClean="0"/>
              <a:t>V</a:t>
            </a:r>
            <a:r>
              <a:rPr lang="sr-Latn-CS" b="1" i="1" baseline="-25000" dirty="0" smtClean="0"/>
              <a:t>dc </a:t>
            </a:r>
            <a:r>
              <a:rPr lang="sr-Latn-CS" baseline="0" dirty="0" smtClean="0"/>
              <a:t>/</a:t>
            </a:r>
            <a:r>
              <a:rPr lang="sr-Latn-CS" b="1" baseline="0" dirty="0" smtClean="0"/>
              <a:t>2</a:t>
            </a:r>
            <a:r>
              <a:rPr lang="sr-Latn-CS" baseline="0" dirty="0" smtClean="0"/>
              <a:t> i drugi </a:t>
            </a:r>
            <a:r>
              <a:rPr lang="sr-Latn-CS" b="1" baseline="0" dirty="0" smtClean="0"/>
              <a:t>–</a:t>
            </a:r>
            <a:r>
              <a:rPr lang="sr-Latn-CS" b="1" i="1" baseline="0" dirty="0" smtClean="0"/>
              <a:t>V</a:t>
            </a:r>
            <a:r>
              <a:rPr lang="sr-Latn-CS" b="1" i="1" baseline="-25000" dirty="0" smtClean="0"/>
              <a:t>dc </a:t>
            </a:r>
            <a:r>
              <a:rPr lang="sr-Latn-CS" baseline="0" dirty="0" smtClean="0"/>
              <a:t>/</a:t>
            </a:r>
            <a:r>
              <a:rPr lang="sr-Latn-CS" b="1" baseline="0" dirty="0" smtClean="0"/>
              <a:t>2</a:t>
            </a:r>
            <a:r>
              <a:rPr lang="sr-Latn-CS" baseline="0" dirty="0" smtClean="0"/>
              <a:t>, a da je potrošač vezan prema masi-srednjem potencijalu (tački gde su spojeni izvori, koja je u rešenju na slajdu označena nulom)</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aseline="0" dirty="0" smtClean="0"/>
              <a:t>KOLA ZA UKLJUČENJE-ISKLJUČENJE TRANZISTORA (drajveri) su povezana između G i E i njihova uloga je prvenstveno da ubrzaju punjenje i pražnjenje parazitne kapacitivnosti </a:t>
            </a:r>
            <a:r>
              <a:rPr lang="sr-Latn-CS" sz="1200" b="1" i="1" dirty="0" smtClean="0">
                <a:solidFill>
                  <a:srgbClr val="FF0000"/>
                </a:solidFill>
                <a:latin typeface="Times New Roman" pitchFamily="18" charset="0"/>
                <a:cs typeface="Times New Roman" pitchFamily="18" charset="0"/>
              </a:rPr>
              <a:t>C</a:t>
            </a:r>
            <a:r>
              <a:rPr lang="sr-Latn-CS" sz="1200" b="1" i="1" baseline="-25000" dirty="0" smtClean="0">
                <a:solidFill>
                  <a:srgbClr val="FF0000"/>
                </a:solidFill>
                <a:latin typeface="Times New Roman" pitchFamily="18" charset="0"/>
                <a:cs typeface="Times New Roman" pitchFamily="18" charset="0"/>
              </a:rPr>
              <a:t>GE</a:t>
            </a:r>
            <a:r>
              <a:rPr lang="sr-Latn-CS" baseline="0" dirty="0" smtClean="0"/>
              <a:t>  između G i E.</a:t>
            </a:r>
          </a:p>
          <a:p>
            <a:endParaRPr lang="sr-Latn-CS" baseline="0" dirty="0" smtClean="0"/>
          </a:p>
          <a:p>
            <a:r>
              <a:rPr lang="sr-Latn-CS" baseline="0" dirty="0" smtClean="0"/>
              <a:t>Druga uloga, koju neki upaljači obavljaju jeste optička izolacija računara (upravljačkog dela) i energetskog dela.</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aseline="0" dirty="0" smtClean="0"/>
              <a:t>KOLA ZA UKLJUČENJE-ISKLJUČENJE TRANZISTORA (drajveri) su povezana između G i E i njihova uloga je opisana na slajdu o idealnim prekidačima (br. 39). Napajanje drajvera donjeg tranzistora (T2 na slici) nije problematično jer je emiter T2 na masi (</a:t>
            </a:r>
            <a:r>
              <a:rPr lang="sr-Latn-CS" baseline="0" dirty="0" smtClean="0">
                <a:sym typeface="Symbol"/>
              </a:rPr>
              <a:t></a:t>
            </a:r>
            <a:r>
              <a:rPr lang="sr-Latn-CS" baseline="0" dirty="0" smtClean="0"/>
              <a:t> pol izvora).</a:t>
            </a:r>
            <a:r>
              <a:rPr lang="sr-Cyrl-CS" baseline="0" dirty="0" smtClean="0"/>
              <a:t> </a:t>
            </a:r>
            <a:r>
              <a:rPr lang="sr-Latn-CS" baseline="0" dirty="0" smtClean="0"/>
              <a:t>Ovo napajanje je na slikama označeno sa Vcc. Energetski izvor V</a:t>
            </a:r>
            <a:r>
              <a:rPr lang="sr-Latn-CS" baseline="-25000" dirty="0" smtClean="0"/>
              <a:t>dc</a:t>
            </a:r>
            <a:r>
              <a:rPr lang="sr-Latn-CS" baseline="0" dirty="0" smtClean="0"/>
              <a:t>, izvor za napajanje elektronike Vcc, drajver donjeg tranzistora, motor i T2 sa D2 imaju zajedničku masu.</a:t>
            </a:r>
          </a:p>
          <a:p>
            <a:r>
              <a:rPr lang="sr-Latn-CS" baseline="0" dirty="0" smtClean="0"/>
              <a:t> </a:t>
            </a:r>
          </a:p>
          <a:p>
            <a:r>
              <a:rPr lang="sr-Latn-CS" baseline="0" dirty="0" smtClean="0"/>
              <a:t>Međutim, napajanje drajvera gornjeg tranzistora (T1 na slici) bi trebalo da ima masu povezanu za E tranzistora T1, a ova tačka predstavlja izlazni napon (mesto priključenja motora čiji je drugi kraj na masi). Zbog toge je nemoguće koristiti isti izvor Vcc i za napajanje drajvera gornjeg tranzistora. Da bi se ovaj problem rešio uglavnom se koriste dva pristupa:</a:t>
            </a:r>
          </a:p>
          <a:p>
            <a:pPr>
              <a:buFont typeface="Arial" pitchFamily="34" charset="0"/>
              <a:buChar char="•"/>
            </a:pPr>
            <a:r>
              <a:rPr lang="sr-Latn-CS" baseline="0" dirty="0" smtClean="0"/>
              <a:t>  Drajveri gornjih tranzistora se napajaju iz posebnog, galvanski izolovanog izvora napajanja.</a:t>
            </a:r>
          </a:p>
          <a:p>
            <a:pPr>
              <a:buFont typeface="Arial" pitchFamily="34" charset="0"/>
              <a:buChar char="•"/>
            </a:pPr>
            <a:r>
              <a:rPr lang="sr-Latn-CS" baseline="0" dirty="0" smtClean="0"/>
              <a:t>  Drajveri gornjih tranzistora se napajaju iz posebnog kondenzatora (</a:t>
            </a:r>
            <a:r>
              <a:rPr lang="sr-Latn-CS" i="1" baseline="0" dirty="0" smtClean="0"/>
              <a:t>bootsrtrap</a:t>
            </a:r>
            <a:r>
              <a:rPr lang="sr-Latn-CS" baseline="0" dirty="0" smtClean="0"/>
              <a:t>) kao na donjoj slici. Na slici je napajanje drajverskog sklopa donjeg tranzistora  označeno sa Vcc, dok se drajver gornjeg napaja naponom iz kondenzatora </a:t>
            </a:r>
            <a:r>
              <a:rPr lang="sr-Latn-CS" b="1" baseline="0" dirty="0" smtClean="0"/>
              <a:t>C</a:t>
            </a:r>
            <a:r>
              <a:rPr lang="sr-Latn-CS" b="1" baseline="-25000" dirty="0" smtClean="0"/>
              <a:t>B</a:t>
            </a:r>
            <a:r>
              <a:rPr lang="sr-Latn-CS" baseline="0" dirty="0" smtClean="0"/>
              <a:t> naponom između krajeva označenih sa V</a:t>
            </a:r>
            <a:r>
              <a:rPr lang="sr-Latn-CS" baseline="-25000" dirty="0" smtClean="0"/>
              <a:t>B</a:t>
            </a:r>
            <a:r>
              <a:rPr lang="sr-Latn-CS" baseline="0" dirty="0" smtClean="0"/>
              <a:t> i V</a:t>
            </a:r>
            <a:r>
              <a:rPr lang="sr-Latn-CS" baseline="-25000" dirty="0" smtClean="0"/>
              <a:t>S</a:t>
            </a:r>
            <a:r>
              <a:rPr lang="sr-Latn-CS" baseline="0" dirty="0" smtClean="0"/>
              <a:t>. Da bi to napajanje postojalo, pre korišćenja gornjeg tranzistora, nužno je bar jednom uključiti donji tranzistor da se </a:t>
            </a:r>
            <a:r>
              <a:rPr lang="sr-Latn-CS" b="1" baseline="0" dirty="0" smtClean="0"/>
              <a:t>C</a:t>
            </a:r>
            <a:r>
              <a:rPr lang="sr-Latn-CS" b="1" baseline="-25000" dirty="0" smtClean="0"/>
              <a:t>B</a:t>
            </a:r>
            <a:r>
              <a:rPr lang="sr-Latn-CS" baseline="0" dirty="0" smtClean="0"/>
              <a:t> napuni iz Vcc preko diode i opterećenja (</a:t>
            </a:r>
            <a:r>
              <a:rPr lang="sr-Latn-CS" i="1" baseline="0" dirty="0" smtClean="0"/>
              <a:t>load</a:t>
            </a:r>
            <a:r>
              <a:rPr lang="sr-Latn-CS" baseline="0" dirty="0" smtClean="0"/>
              <a:t> na slici). Kod ovakvog rešenja neophodno je da drajver gornjeg tranzistora ima kolo koje će svakako isključiti gornji tranzistor ako napon u </a:t>
            </a:r>
            <a:r>
              <a:rPr lang="sr-Latn-CS" b="1" baseline="0" dirty="0" smtClean="0"/>
              <a:t>C</a:t>
            </a:r>
            <a:r>
              <a:rPr lang="sr-Latn-CS" b="1" baseline="-25000" dirty="0" smtClean="0"/>
              <a:t>B</a:t>
            </a:r>
            <a:r>
              <a:rPr lang="sr-Latn-CS" baseline="0" dirty="0" smtClean="0"/>
              <a:t> nije dovoljan za rad drajvera (</a:t>
            </a:r>
            <a:r>
              <a:rPr lang="sr-Latn-CS" i="1" baseline="0" dirty="0" smtClean="0"/>
              <a:t>low suply voltage protection)</a:t>
            </a:r>
            <a:r>
              <a:rPr lang="sr-Latn-CS" baseline="0" dirty="0" smtClean="0"/>
              <a:t>. Takođe je nužno da se donji tranzistor u toku rada povremeno uključuje kako bi se </a:t>
            </a:r>
            <a:r>
              <a:rPr lang="sr-Latn-CS" b="1" baseline="0" dirty="0" smtClean="0"/>
              <a:t>C</a:t>
            </a:r>
            <a:r>
              <a:rPr lang="sr-Latn-CS" b="1" baseline="-25000" dirty="0" smtClean="0"/>
              <a:t>B</a:t>
            </a:r>
            <a:r>
              <a:rPr lang="sr-Latn-CS" baseline="0" dirty="0" smtClean="0"/>
              <a:t> dopunjavao (ne može se upotrebiti u topologijama u kojima bi donji tranzistor bio isključen duži period vremena). Dioda služi da spreči pražnjenje </a:t>
            </a:r>
            <a:r>
              <a:rPr lang="sr-Latn-CS" b="1" baseline="0" dirty="0" smtClean="0"/>
              <a:t>C</a:t>
            </a:r>
            <a:r>
              <a:rPr lang="sr-Latn-CS" b="1" baseline="-25000" dirty="0" smtClean="0"/>
              <a:t>B</a:t>
            </a:r>
            <a:r>
              <a:rPr lang="sr-Latn-CS" baseline="0" dirty="0" smtClean="0"/>
              <a:t> kada je gornji tranzistor uključen </a:t>
            </a:r>
          </a:p>
          <a:p>
            <a:pPr>
              <a:buFont typeface="Arial" pitchFamily="34" charset="0"/>
              <a:buChar char="•"/>
            </a:pPr>
            <a:endParaRPr lang="sr-Latn-CS" baseline="0" dirty="0" smtClean="0"/>
          </a:p>
          <a:p>
            <a:pPr>
              <a:buFont typeface="Arial" pitchFamily="34" charset="0"/>
              <a:buNone/>
            </a:pPr>
            <a:r>
              <a:rPr lang="sr-Latn-CS" baseline="0" dirty="0" smtClean="0"/>
              <a:t>Prvo rešenje je skuplje i hardver je dosta komplikovaniji, ali nema ograničenja opisana u drugom rešenju. Većina komercijalno raspoloživih drajverskih čipova i modula koji sadrže i izlazne ztanzistore i drajvere koristi jeftinije rešenje sa butstrap kondenzatorom.</a:t>
            </a:r>
            <a:endParaRPr lang="sr-Latn-CS" dirty="0" smtClean="0"/>
          </a:p>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Jedna</a:t>
            </a:r>
            <a:r>
              <a:rPr lang="sr-Latn-CS" baseline="0" dirty="0" smtClean="0"/>
              <a:t> konkretna komponenta kompanije TI koja sadrži dva upaljača, jedan za gornji i jedan za donji tranzistor tipa IGBT ili MOSFET, a kod koje je napajenje gornjeg upaljača rešeno </a:t>
            </a:r>
            <a:r>
              <a:rPr lang="sr-Latn-CS" baseline="0" smtClean="0"/>
              <a:t>pomoćnim kondenzatorom.</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75</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Galvansko odvajanje podrazumeva da merno - upravljački deo</a:t>
            </a:r>
            <a:r>
              <a:rPr lang="sr-Latn-CS" baseline="0" dirty="0" smtClean="0"/>
              <a:t> nema zajedničku masu sa energetskim delom.</a:t>
            </a:r>
          </a:p>
          <a:p>
            <a:r>
              <a:rPr lang="sr-Latn-CS" baseline="0" dirty="0" smtClean="0"/>
              <a:t>Postojanje zajedničke mase omogućava da se smetnje i šumovi iz energetskog dela prenesu u u merno-upravljački (recimo, mikrokontroler). </a:t>
            </a:r>
          </a:p>
          <a:p>
            <a:endParaRPr lang="sr-Latn-CS" baseline="0" dirty="0" smtClean="0"/>
          </a:p>
          <a:p>
            <a:r>
              <a:rPr lang="sr-Latn-CS" baseline="0" dirty="0" smtClean="0"/>
              <a:t>Problem je što neizbežne, čak i male smetnje u energetskom delu koji radi sa velikim snagama, predstavljaju opasne smetnje u merno-upravljačkom delu gde su i struje i naponi neuporedivo manji. </a:t>
            </a:r>
          </a:p>
          <a:p>
            <a:endParaRPr lang="sr-Latn-CS" baseline="0" dirty="0" smtClean="0"/>
          </a:p>
          <a:p>
            <a:r>
              <a:rPr lang="sr-Latn-CS" baseline="0" dirty="0" smtClean="0"/>
              <a:t>Upravljački signal predstavlja napon u odnosu na masu elektronike. Da bi se tim upravljačkim signalom upravljalo energetskim komponentama, najjednostavnije je spojiti mase ova dva dela, ali se to zbog opisane pojave, naročito ako se radi sa većim snagama (recimo, već preko 100W), ne preporučuje.</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Delovi se mogu galvanski odvojiti</a:t>
            </a:r>
            <a:endParaRPr lang="sr-Latn-CS" baseline="0" dirty="0" smtClean="0"/>
          </a:p>
          <a:p>
            <a:pPr>
              <a:buFont typeface="Arial" pitchFamily="34" charset="0"/>
              <a:buChar char="•"/>
            </a:pPr>
            <a:r>
              <a:rPr lang="sr-Latn-CS" baseline="0" dirty="0" smtClean="0"/>
              <a:t>   Pomoću transformatora (može da prenese samo naizmenični signal i ima loše dinamičke karakteristike).</a:t>
            </a:r>
          </a:p>
          <a:p>
            <a:pPr>
              <a:buFont typeface="Arial" pitchFamily="34" charset="0"/>
              <a:buChar char="•"/>
            </a:pPr>
            <a:r>
              <a:rPr lang="sr-Latn-CS" baseline="0" dirty="0" smtClean="0"/>
              <a:t>   Pomoću optičkog izolatora (</a:t>
            </a:r>
            <a:r>
              <a:rPr lang="sr-Latn-CS" i="1" baseline="0" dirty="0" smtClean="0"/>
              <a:t>optocupler</a:t>
            </a:r>
            <a:r>
              <a:rPr lang="sr-Latn-CS" baseline="0" dirty="0" smtClean="0"/>
              <a:t>) kao na slici.</a:t>
            </a:r>
          </a:p>
          <a:p>
            <a:pPr>
              <a:buFont typeface="Arial" pitchFamily="34" charset="0"/>
              <a:buNone/>
            </a:pPr>
            <a:endParaRPr lang="sr-Latn-CS" baseline="0" dirty="0" smtClean="0"/>
          </a:p>
          <a:p>
            <a:pPr>
              <a:buFont typeface="Arial" pitchFamily="34" charset="0"/>
              <a:buNone/>
            </a:pPr>
            <a:r>
              <a:rPr lang="sr-Latn-CS" baseline="0" dirty="0" smtClean="0"/>
              <a:t>Optički izolator se sastoji od svetleće diode (LED) i foto-tranzistora i signal se prenosi pomoću svetlasa jedne strane na drugu bez potrebe zajedničke mase. Prave se za različite brzine signala, posebno za prenos analognih, kontinualnih signala, a posebno za prenos digitalnih informacija. Oni koji su namenjeni prenosu analognih imaju na izlazu signal srazmeran struji na ulazu i, po pravilu, veliku linearnost (pojačanje pd ulaza do izlaza je konstantno i ne zavisi od veličine ulaznog signala za sve ulazne signale u propisanim granicama)</a:t>
            </a:r>
          </a:p>
          <a:p>
            <a:pPr>
              <a:buFont typeface="Arial" pitchFamily="34" charset="0"/>
              <a:buNone/>
            </a:pPr>
            <a:endParaRPr lang="sr-Latn-CS" baseline="0" dirty="0" smtClean="0"/>
          </a:p>
          <a:p>
            <a:pPr>
              <a:buFont typeface="Arial" pitchFamily="34" charset="0"/>
              <a:buNone/>
            </a:pPr>
            <a:r>
              <a:rPr lang="sr-Latn-CS" baseline="0" dirty="0" smtClean="0"/>
              <a:t>Kod optički izolatori namenjeni prvenstveno prenosu digitalnih signala, linearnost nije posebno bitna (prenose samo “on-off” signale) već se veća pažnja posvećuje brzini prenosa.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 </a:t>
            </a:r>
            <a:r>
              <a:rPr lang="en-US" dirty="0" err="1" smtClean="0"/>
              <a:t>gornjoj</a:t>
            </a:r>
            <a:r>
              <a:rPr lang="en-US" dirty="0" smtClean="0"/>
              <a:t> </a:t>
            </a:r>
            <a:r>
              <a:rPr lang="en-US" dirty="0" err="1" smtClean="0"/>
              <a:t>slici</a:t>
            </a:r>
            <a:r>
              <a:rPr lang="en-US" dirty="0" smtClean="0"/>
              <a:t> </a:t>
            </a:r>
            <a:r>
              <a:rPr lang="en-US" dirty="0" err="1" smtClean="0"/>
              <a:t>promenom</a:t>
            </a:r>
            <a:r>
              <a:rPr lang="en-US" dirty="0" smtClean="0"/>
              <a:t> </a:t>
            </a:r>
            <a:r>
              <a:rPr lang="x-none" dirty="0" smtClean="0"/>
              <a:t>š</a:t>
            </a:r>
            <a:r>
              <a:rPr lang="en-US" dirty="0" err="1" smtClean="0"/>
              <a:t>irin</a:t>
            </a:r>
            <a:r>
              <a:rPr lang="x-none" dirty="0" smtClean="0"/>
              <a:t>e</a:t>
            </a:r>
            <a:r>
              <a:rPr lang="en-US" baseline="0" dirty="0" smtClean="0"/>
              <a:t> </a:t>
            </a:r>
            <a:r>
              <a:rPr lang="en-US" baseline="0" dirty="0" err="1" smtClean="0"/>
              <a:t>impulsa</a:t>
            </a:r>
            <a:r>
              <a:rPr lang="en-US" baseline="0" dirty="0" smtClean="0"/>
              <a:t> </a:t>
            </a:r>
            <a:r>
              <a:rPr lang="en-US" b="1" i="1" baseline="0" dirty="0" smtClean="0">
                <a:sym typeface="Symbol"/>
              </a:rPr>
              <a:t></a:t>
            </a:r>
            <a:r>
              <a:rPr lang="x-none" baseline="0" dirty="0" smtClean="0">
                <a:sym typeface="Symbol"/>
              </a:rPr>
              <a:t> </a:t>
            </a:r>
            <a:r>
              <a:rPr lang="x-none" baseline="0" dirty="0" smtClean="0"/>
              <a:t>dobija se sporo promenljiva srednja vrednost napona </a:t>
            </a:r>
            <a:r>
              <a:rPr lang="x-none" b="1" i="1" baseline="0" dirty="0" smtClean="0"/>
              <a:t>V</a:t>
            </a:r>
            <a:r>
              <a:rPr lang="x-none" b="1" i="1" baseline="-25000" dirty="0" smtClean="0"/>
              <a:t>a</a:t>
            </a:r>
            <a:r>
              <a:rPr lang="x-none" baseline="0" dirty="0" smtClean="0"/>
              <a:t> i struja </a:t>
            </a:r>
            <a:r>
              <a:rPr lang="x-none" b="1" i="1" baseline="0" dirty="0" smtClean="0"/>
              <a:t>i</a:t>
            </a:r>
            <a:r>
              <a:rPr lang="x-none" b="1" i="1" baseline="-25000" dirty="0" smtClean="0"/>
              <a:t>a</a:t>
            </a:r>
            <a:r>
              <a:rPr lang="x-none" baseline="0" dirty="0" smtClean="0"/>
              <a:t> kao na slici.</a:t>
            </a:r>
          </a:p>
          <a:p>
            <a:endParaRPr lang="x-none" baseline="0" dirty="0" smtClean="0"/>
          </a:p>
          <a:p>
            <a:r>
              <a:rPr lang="x-none" baseline="0" dirty="0" smtClean="0"/>
              <a:t>Na donjoj slici prikazano kakao se promenom šrine impulsa može dobiti signal sinusnog talasnog oblika (crveni trag). Obratiti pažnju da je sinusoida “podignuta” za polovinu amplitude, odnosno da su sve vrednosti signala pozitivne</a:t>
            </a:r>
            <a:r>
              <a:rPr lang="x-none" baseline="0" smtClean="0"/>
              <a:t>. Naravno</a:t>
            </a:r>
            <a:r>
              <a:rPr lang="sr-Latn-CS" baseline="0" dirty="0" smtClean="0"/>
              <a:t>,</a:t>
            </a:r>
            <a:r>
              <a:rPr lang="x-none" baseline="0" smtClean="0"/>
              <a:t> </a:t>
            </a:r>
            <a:r>
              <a:rPr lang="x-none" baseline="0" dirty="0" smtClean="0"/>
              <a:t>srednje vrednosti napona po periodama širinski modulisanog signala prestavljenog plavom linijom, nisu “glatka” sinusoida već stepenasti signal koji “imitira” sinusnu promenu. Što je perioda PWM kraća, ta imitacija je vernija.</a:t>
            </a:r>
          </a:p>
          <a:p>
            <a:endParaRPr lang="x-none" baseline="0" dirty="0" smtClean="0"/>
          </a:p>
          <a:p>
            <a:r>
              <a:rPr lang="x-none" baseline="0" dirty="0" smtClean="0"/>
              <a:t>Zeleni trag je talasni oblik struje </a:t>
            </a:r>
            <a:r>
              <a:rPr lang="x-none" b="1" i="1" baseline="0" dirty="0" smtClean="0"/>
              <a:t>i</a:t>
            </a:r>
            <a:r>
              <a:rPr lang="x-none" b="1" i="1" baseline="-25000" dirty="0" smtClean="0"/>
              <a:t>a</a:t>
            </a:r>
            <a:r>
              <a:rPr lang="x-none" baseline="0" dirty="0" smtClean="0"/>
              <a:t> koja bi se dobila ako bi </a:t>
            </a:r>
            <a:r>
              <a:rPr lang="x-none" b="1" i="1" baseline="0" dirty="0" smtClean="0"/>
              <a:t>V</a:t>
            </a:r>
            <a:r>
              <a:rPr lang="x-none" b="1" i="1" baseline="-25000" dirty="0" smtClean="0"/>
              <a:t>a</a:t>
            </a:r>
            <a:r>
              <a:rPr lang="x-none" baseline="0" dirty="0" smtClean="0"/>
              <a:t>  izgledao kao plavi trag.</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78</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Realni snimak </a:t>
            </a:r>
            <a:r>
              <a:rPr lang="x-none" baseline="0" dirty="0" smtClean="0"/>
              <a:t>napona na izlazu širinskog modulatora koji se napaja i pozitivnim i negativnim naponom i talasnog oblika dobijene struje.</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79</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aseline="0" dirty="0" smtClean="0">
                <a:sym typeface="Symbol"/>
              </a:rPr>
              <a:t>Jasno je da veća učestanost širinske modulacije daje struju koja više liči na struju dobijenu iz kontiualnog izvora</a:t>
            </a:r>
            <a:r>
              <a:rPr lang="en-US" baseline="0" dirty="0" smtClean="0">
                <a:sym typeface="Symbol"/>
              </a:rPr>
              <a:t> i da je </a:t>
            </a:r>
            <a:r>
              <a:rPr lang="en-US" baseline="0" dirty="0" err="1" smtClean="0">
                <a:sym typeface="Symbol"/>
              </a:rPr>
              <a:t>struja</a:t>
            </a:r>
            <a:r>
              <a:rPr lang="en-US" baseline="0" dirty="0" smtClean="0">
                <a:sym typeface="Symbol"/>
              </a:rPr>
              <a:t> i</a:t>
            </a:r>
            <a:r>
              <a:rPr lang="x-none" baseline="0" dirty="0" smtClean="0">
                <a:sym typeface="Symbol"/>
              </a:rPr>
              <a:t>z kontinualnog izvora „bolja za motor“. Međutim postoje prirodna ograničenja da učestanost </a:t>
            </a:r>
            <a:r>
              <a:rPr lang="sr-Latn-CS" b="1" i="1" baseline="0" dirty="0" smtClean="0"/>
              <a:t>f</a:t>
            </a:r>
            <a:r>
              <a:rPr lang="sr-Latn-CS" b="1" i="1" baseline="-25000" dirty="0" smtClean="0"/>
              <a:t>PWM  </a:t>
            </a:r>
            <a:r>
              <a:rPr lang="x-none" b="0" i="0" baseline="0" dirty="0" smtClean="0">
                <a:sym typeface="Symbol"/>
              </a:rPr>
              <a:t>ne može biti veća od neke vrednosti. Osnovna ograničenja su navedena na slajdu. To su, pre svega, ograničenja zbog karakteristika komponenata širinskog modulatora i zbog komutacionih gubitaka koji rastu sa učestanošću. Pored ovih, postoje i druga ograničenja, kao što je, na primer, mrtvo vreme (opisano na narednim slajdovima) koje unosi značajnu nelinearnost pri zadavanju malih vrednosti napona.</a:t>
            </a:r>
            <a:r>
              <a:rPr lang="x-none" baseline="0" dirty="0" smtClean="0">
                <a:sym typeface="Symbol"/>
              </a:rPr>
              <a:t> </a:t>
            </a:r>
            <a:endParaRPr lang="sr-Latn-CS" baseline="0" dirty="0" smtClean="0">
              <a:sym typeface="Symbol"/>
            </a:endParaRPr>
          </a:p>
          <a:p>
            <a:r>
              <a:rPr lang="sr-Latn-CS" baseline="0" dirty="0" smtClean="0"/>
              <a:t> </a:t>
            </a:r>
          </a:p>
          <a:p>
            <a:r>
              <a:rPr lang="sr-Latn-CS" baseline="0" dirty="0" smtClean="0"/>
              <a:t>S druge strane, učestanost </a:t>
            </a:r>
            <a:r>
              <a:rPr lang="sr-Latn-CS" b="1" i="1" baseline="0" dirty="0" smtClean="0"/>
              <a:t>f</a:t>
            </a:r>
            <a:r>
              <a:rPr lang="sr-Latn-CS" b="1" i="1" baseline="-25000" dirty="0" smtClean="0"/>
              <a:t>PWM  </a:t>
            </a:r>
            <a:r>
              <a:rPr lang="x-none" b="0" i="0" baseline="0" dirty="0" smtClean="0">
                <a:sym typeface="Symbol"/>
              </a:rPr>
              <a:t>ne bi smela biti ispod neke granične vrednosti jer bi se talasnost struje</a:t>
            </a:r>
            <a:r>
              <a:rPr lang="x-none" b="0" i="0" baseline="0" smtClean="0">
                <a:sym typeface="Symbol"/>
              </a:rPr>
              <a:t>, koj</a:t>
            </a:r>
            <a:r>
              <a:rPr lang="sr-Latn-CS" b="0" i="0" baseline="0" dirty="0" smtClean="0">
                <a:sym typeface="Symbol"/>
              </a:rPr>
              <a:t>e</a:t>
            </a:r>
            <a:r>
              <a:rPr lang="x-none" b="0" i="0" baseline="0" smtClean="0">
                <a:sym typeface="Symbol"/>
              </a:rPr>
              <a:t> </a:t>
            </a:r>
            <a:r>
              <a:rPr lang="x-none" b="0" i="0" baseline="0" dirty="0" smtClean="0">
                <a:sym typeface="Symbol"/>
              </a:rPr>
              <a:t>utiče na gubitke, buku i talasnost momenta, povećala iznad prihvatljivih okvira.</a:t>
            </a:r>
          </a:p>
          <a:p>
            <a:endParaRPr lang="x-none" b="0" i="0" baseline="0" dirty="0" smtClean="0">
              <a:sym typeface="Symbol"/>
            </a:endParaRPr>
          </a:p>
          <a:p>
            <a:r>
              <a:rPr lang="x-none" b="0" i="0" baseline="0" dirty="0" smtClean="0">
                <a:sym typeface="Symbol"/>
              </a:rPr>
              <a:t>Za motore jako velikih snaga (stotine kW) učestanost </a:t>
            </a:r>
            <a:r>
              <a:rPr lang="sr-Latn-CS" b="1" i="1" baseline="0" dirty="0" smtClean="0"/>
              <a:t>f</a:t>
            </a:r>
            <a:r>
              <a:rPr lang="sr-Latn-CS" b="1" i="1" baseline="-25000" dirty="0" smtClean="0"/>
              <a:t>PWM   </a:t>
            </a:r>
            <a:r>
              <a:rPr lang="x-none" b="0" i="0" baseline="0" dirty="0" smtClean="0">
                <a:sym typeface="Symbol"/>
              </a:rPr>
              <a:t>je ograničena na nekoliko kHz pre svega zbog komutacionih gubitaka i što tranzistori za tako velike snage, generalno, imaji veće kašnjenja. Učestanosti između 10 i 15 kHz su, uglavnom dobar kompromis u većini primena. Motori malih snaga i oni kojima je </a:t>
            </a:r>
            <a:r>
              <a:rPr lang="x-none" b="0" i="0" baseline="0" smtClean="0">
                <a:sym typeface="Symbol"/>
              </a:rPr>
              <a:t>potrebna </a:t>
            </a:r>
            <a:r>
              <a:rPr lang="sr-Latn-CS" b="0" i="0" baseline="0" dirty="0" smtClean="0">
                <a:sym typeface="Symbol"/>
              </a:rPr>
              <a:t>jako </a:t>
            </a:r>
            <a:r>
              <a:rPr lang="x-none" b="0" i="0" baseline="0" smtClean="0">
                <a:sym typeface="Symbol"/>
              </a:rPr>
              <a:t>velika </a:t>
            </a:r>
            <a:r>
              <a:rPr lang="x-none" b="0" i="0" baseline="0" dirty="0" smtClean="0">
                <a:sym typeface="Symbol"/>
              </a:rPr>
              <a:t>dinamika, obično koriste </a:t>
            </a:r>
            <a:r>
              <a:rPr lang="sr-Latn-CS" b="1" i="1" baseline="0" dirty="0" smtClean="0"/>
              <a:t>f</a:t>
            </a:r>
            <a:r>
              <a:rPr lang="sr-Latn-CS" b="1" i="1" baseline="-25000" dirty="0" smtClean="0"/>
              <a:t>PWM   </a:t>
            </a:r>
            <a:r>
              <a:rPr lang="x-none" b="0" i="0" baseline="0" dirty="0" smtClean="0">
                <a:sym typeface="Symbol"/>
              </a:rPr>
              <a:t>oko 20 kHz, dok je korišćenje većih učestanosti impulsno-širinske modulacije za primenu u pogonima motora retko.</a:t>
            </a:r>
          </a:p>
          <a:p>
            <a:endParaRPr lang="x-none" b="0" i="0" baseline="0" dirty="0" smtClean="0">
              <a:sym typeface="Symbol"/>
            </a:endParaRPr>
          </a:p>
          <a:p>
            <a:r>
              <a:rPr lang="x-none" b="0" i="0" baseline="0" dirty="0" smtClean="0">
                <a:sym typeface="Symbol"/>
              </a:rPr>
              <a:t>Učestanosti preko 20 kHz se koriste, na primer, u DC-DC pretvaračima gde se mogu sresti i uređaji sa </a:t>
            </a:r>
            <a:r>
              <a:rPr lang="sr-Latn-CS" b="1" i="1" baseline="0" dirty="0" smtClean="0"/>
              <a:t>f</a:t>
            </a:r>
            <a:r>
              <a:rPr lang="sr-Latn-CS" b="1" i="1" baseline="-25000" dirty="0" smtClean="0"/>
              <a:t>PWM   </a:t>
            </a:r>
            <a:r>
              <a:rPr lang="x-none" b="0" i="0" baseline="0" dirty="0" smtClean="0">
                <a:sym typeface="Symbol"/>
              </a:rPr>
              <a:t>reda veličine MHz. </a:t>
            </a:r>
            <a:endParaRPr lang="sr-Latn-C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dirty="0" smtClean="0"/>
              <a:t>Realni kalem uvek ima otpornost</a:t>
            </a:r>
            <a:r>
              <a:rPr lang="x-none" baseline="0" dirty="0" smtClean="0"/>
              <a:t> na red sa idealnom induktivnošću.</a:t>
            </a:r>
          </a:p>
          <a:p>
            <a:endParaRPr lang="x-none" baseline="0" dirty="0" smtClean="0"/>
          </a:p>
          <a:p>
            <a:r>
              <a:rPr lang="x-none" baseline="0" dirty="0" smtClean="0"/>
              <a:t>Uspostava struje u tom slučaju nije linaerna promena, već se struja uspostavlja po eksponencijalnom zakonu. Analitički izraz za vrednost struje je rešenje diferencijalne jednačine ravnoteže kola koja se može pronaći u pomenutoj prezentaciji.</a:t>
            </a:r>
          </a:p>
          <a:p>
            <a:endParaRPr lang="x-none" baseline="0" dirty="0" smtClean="0"/>
          </a:p>
          <a:p>
            <a:r>
              <a:rPr lang="x-none" baseline="0" dirty="0" smtClean="0"/>
              <a:t>Struja u ovom slučaju ne teži beskonačnosti već vrednosti </a:t>
            </a:r>
            <a:r>
              <a:rPr lang="x-none" b="1" i="1" baseline="0" dirty="0" smtClean="0"/>
              <a:t>U/R</a:t>
            </a:r>
            <a:r>
              <a:rPr lang="x-none" baseline="0" dirty="0" smtClean="0"/>
              <a:t> , gde je </a:t>
            </a:r>
            <a:r>
              <a:rPr lang="x-none" b="1" i="1" baseline="0" dirty="0" smtClean="0"/>
              <a:t>U</a:t>
            </a:r>
            <a:r>
              <a:rPr lang="x-none" baseline="0" dirty="0" smtClean="0"/>
              <a:t>  napon izvora. To je vrednost kada bi umesto induktivnosti bio kratak spoj. </a:t>
            </a:r>
          </a:p>
          <a:p>
            <a:endParaRPr lang="x-none" baseline="0" dirty="0" smtClean="0"/>
          </a:p>
          <a:p>
            <a:r>
              <a:rPr lang="x-none" baseline="0" dirty="0" smtClean="0"/>
              <a:t>Vremenska konstanta eksponencijalne uspostave struje je </a:t>
            </a:r>
            <a:r>
              <a:rPr lang="x-none" b="1" i="1" baseline="0" dirty="0" smtClean="0">
                <a:sym typeface="Symbol"/>
              </a:rPr>
              <a:t> </a:t>
            </a:r>
            <a:r>
              <a:rPr lang="x-none" b="1" i="0" baseline="0" dirty="0" smtClean="0">
                <a:sym typeface="Symbol"/>
              </a:rPr>
              <a:t>=</a:t>
            </a:r>
            <a:r>
              <a:rPr lang="x-none" b="1" i="1" baseline="0" dirty="0" smtClean="0">
                <a:sym typeface="Symbol"/>
              </a:rPr>
              <a:t> </a:t>
            </a:r>
            <a:r>
              <a:rPr lang="x-none" b="1" i="1" baseline="0" dirty="0" smtClean="0"/>
              <a:t>L/R </a:t>
            </a:r>
            <a:r>
              <a:rPr lang="x-none" b="0" i="0" baseline="0" dirty="0" smtClean="0"/>
              <a:t>. Izvođenje je dato uprezentaciji „Akumulacione komponente“. Vremenska konstanta je interval u kome će struja dostići 67% krajnje vrednosti (tačnije: 1-</a:t>
            </a:r>
            <a:r>
              <a:rPr lang="x-none" b="1" i="0" baseline="0" dirty="0" smtClean="0"/>
              <a:t>e</a:t>
            </a:r>
            <a:r>
              <a:rPr lang="x-none" b="0" i="0" baseline="30000" dirty="0" smtClean="0"/>
              <a:t>-1</a:t>
            </a:r>
            <a:r>
              <a:rPr lang="x-none" b="0" i="0" baseline="0" dirty="0" smtClean="0"/>
              <a:t>). Posle otprilike 5</a:t>
            </a:r>
            <a:r>
              <a:rPr lang="x-none" b="1" i="1" baseline="0" dirty="0" smtClean="0">
                <a:sym typeface="Symbol"/>
              </a:rPr>
              <a:t> </a:t>
            </a:r>
            <a:r>
              <a:rPr lang="x-none" b="0" i="0" baseline="0" dirty="0" smtClean="0"/>
              <a:t> može se smatrati da je uspostavljeno stacionarno stanje (nema više promene struje).</a:t>
            </a:r>
          </a:p>
          <a:p>
            <a:endParaRPr lang="x-none" b="0" i="0" baseline="0" dirty="0" smtClean="0"/>
          </a:p>
          <a:p>
            <a:r>
              <a:rPr lang="x-none" baseline="0" dirty="0" smtClean="0"/>
              <a:t>Veoma je važno napomenuti da je u početnim trenucima po zatvaranju prekidača (</a:t>
            </a:r>
            <a:r>
              <a:rPr lang="x-none" b="1" i="1" baseline="0" dirty="0" smtClean="0"/>
              <a:t>t </a:t>
            </a:r>
            <a:r>
              <a:rPr lang="x-none" baseline="0" dirty="0" smtClean="0"/>
              <a:t>&lt;&lt;</a:t>
            </a:r>
            <a:r>
              <a:rPr lang="x-none" b="1" i="1" baseline="0" dirty="0" smtClean="0">
                <a:sym typeface="Symbol"/>
              </a:rPr>
              <a:t></a:t>
            </a:r>
            <a:r>
              <a:rPr lang="x-none" baseline="0" dirty="0" smtClean="0"/>
              <a:t>), brzina uspostave struje ista kao da je induktivnost idealna (iznosi </a:t>
            </a:r>
            <a:r>
              <a:rPr lang="x-none" b="1" i="1" baseline="0" dirty="0" smtClean="0"/>
              <a:t>U/R</a:t>
            </a:r>
            <a:r>
              <a:rPr lang="x-none" baseline="0" dirty="0" smtClean="0"/>
              <a:t> , u primeru, 5A/ms). U tim trenucima promena struje je približno linearna. Ova činjenica se koristi kod impulsno-širinske modulacije gde se struja prekida i uspostavlja u vremenskim intervalima puno kraćim od </a:t>
            </a:r>
            <a:r>
              <a:rPr lang="x-none" b="1" i="1" baseline="0" dirty="0" smtClean="0">
                <a:sym typeface="Symbol"/>
              </a:rPr>
              <a:t></a:t>
            </a:r>
            <a:r>
              <a:rPr lang="x-none" baseline="0" dirty="0" smtClean="0">
                <a:sym typeface="Symbol"/>
              </a:rPr>
              <a:t>. Pod tim uslovima važi pretpostavka da je promena struje </a:t>
            </a:r>
            <a:r>
              <a:rPr lang="x-none" u="sng" baseline="0" dirty="0" smtClean="0">
                <a:sym typeface="Symbol"/>
              </a:rPr>
              <a:t>linearna</a:t>
            </a:r>
            <a:r>
              <a:rPr lang="x-none" baseline="0" dirty="0" smtClean="0">
                <a:sym typeface="Symbol"/>
              </a:rPr>
              <a:t> sa nagibom </a:t>
            </a:r>
            <a:r>
              <a:rPr lang="x-none" b="1" i="1" baseline="0" dirty="0" smtClean="0"/>
              <a:t>U/R</a:t>
            </a:r>
            <a:r>
              <a:rPr lang="x-none" baseline="0" dirty="0" smtClean="0">
                <a:sym typeface="Symbol"/>
              </a:rPr>
              <a:t>, što značajno pojednostavljuje analizu.</a:t>
            </a:r>
            <a:endParaRPr lang="x-none" baseline="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Osnovna konfiguracija jedne grane PWM: Tranzistor T1 (gornji tranzistor, u žargonu) se uključuje samo kad je T2 (donji tranzistor) isključen, i obrnuto. Međutim, s obzirom da uključenje i isključenje kasni u odnosu na komandu, a vreme kašnjenja isključenja je, u praksi, puno veće od vremena kašnjenja isključenja, komanda za isključenje tranzistora koji je bio uključen mora da se izda pre komande za uključenje drugog tranzistora (onog koji je bio isključen).</a:t>
            </a:r>
          </a:p>
          <a:p>
            <a:endParaRPr lang="sr-Latn-CS" smtClean="0"/>
          </a:p>
          <a:p>
            <a:r>
              <a:rPr lang="sr-Latn-CS" smtClean="0"/>
              <a:t>Pretpostavimo da je T1 bio uključen, T2 isključen i da stanje treba da se promeni: T1 treba isključiti, T2 uključiti. Ako se komande za obe promene izdaju u istom trenutku, T2 će se uključiti pre no što se T1 isključio. Uključenje i isključenje je ilustrovano crvenom linijom s tim da visok nivo simbolizuje da je tranzistor uključen, a nizak, da je tranzistor isključen. Grubo, crvena linija bi mogla da predstavlja struju koju tranzistor može da provede. Jedan interval vremena (označen crvenim isprekidanim linijama) oba tranzistora provode struju. Na slici je, zbog jednostavnosti, naznačen samo jedan problematičan interval kada su oba tranzistora uključena, međutim takva situacija se javlja pri svakoj promeni stanja   </a:t>
            </a:r>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Ako je T1 bio uključen, a T2 isključen, pri promeni stanja, T1 treba isključiti, a T2 uključiti.</a:t>
            </a:r>
          </a:p>
          <a:p>
            <a:endParaRPr lang="sr-Latn-CS" dirty="0" smtClean="0"/>
          </a:p>
          <a:p>
            <a:r>
              <a:rPr lang="sr-Latn-CS" dirty="0" smtClean="0"/>
              <a:t>Međutim, komanda za uključenje T2 ne sme da se zada u istom trenutku kada i komanda za isključenje T1!</a:t>
            </a:r>
          </a:p>
          <a:p>
            <a:r>
              <a:rPr lang="sr-Latn-CS" dirty="0" smtClean="0"/>
              <a:t>Ako bi se tako uradilo, zbog osobine da tranzistoru treba puno više vremena da se isključi nego da se uključi, desilo bi se da se T2 već uključi, a T1 se još nije isključio jer mu za to treba više vremena. Za to vreme, </a:t>
            </a:r>
            <a:r>
              <a:rPr lang="sr-Latn-CS" b="1" dirty="0" smtClean="0"/>
              <a:t>oba tranzistora su uključena!  </a:t>
            </a:r>
            <a:r>
              <a:rPr lang="sr-Latn-CS" dirty="0" smtClean="0"/>
              <a:t>Ovo predstavlja kratak spoj od </a:t>
            </a:r>
            <a:r>
              <a:rPr lang="sr-Latn-CS" i="1" dirty="0" smtClean="0"/>
              <a:t>V</a:t>
            </a:r>
            <a:r>
              <a:rPr lang="sr-Latn-CS" i="1" baseline="-25000" dirty="0" smtClean="0"/>
              <a:t>dc</a:t>
            </a:r>
            <a:r>
              <a:rPr lang="sr-Latn-CS" dirty="0" smtClean="0"/>
              <a:t>  ka masi, kroz tranzistore. Zbog kratkog vremena kada se to dešava, tranzistori ne bi pregoreli odmah, ali bi se dodatno zagrevali i stradali od pregrevanja posle nekog vremena.</a:t>
            </a:r>
          </a:p>
          <a:p>
            <a:endParaRPr lang="sr-Latn-CS" dirty="0" smtClean="0"/>
          </a:p>
          <a:p>
            <a:r>
              <a:rPr lang="sr-Latn-CS" dirty="0" smtClean="0"/>
              <a:t>Rešenje je obezbediti “mrtvo vreme” (</a:t>
            </a:r>
            <a:r>
              <a:rPr lang="sr-Latn-CS" i="1" dirty="0" smtClean="0"/>
              <a:t>blank time</a:t>
            </a:r>
            <a:r>
              <a:rPr lang="sr-Latn-CS" dirty="0" smtClean="0"/>
              <a:t> ili </a:t>
            </a:r>
            <a:r>
              <a:rPr lang="sr-Latn-CS" i="1" dirty="0" smtClean="0"/>
              <a:t>dead time</a:t>
            </a:r>
            <a:r>
              <a:rPr lang="sr-Latn-CS" dirty="0" smtClean="0"/>
              <a:t>) kada su komande za oba tranzistora da budu isključeni, i to pri svakoj promeni komande i za T1 i za T2. </a:t>
            </a:r>
          </a:p>
          <a:p>
            <a:endParaRPr lang="sr-Latn-CS" dirty="0" smtClean="0"/>
          </a:p>
          <a:p>
            <a:r>
              <a:rPr lang="sr-Latn-CS" dirty="0" smtClean="0"/>
              <a:t>Minimalno mrtvo vreme je jednako razlici vremena isključivanja i vremena uključivanja (za IGBT čije su specifikacija na slajdu 7 bi iznosilo 1,7</a:t>
            </a:r>
            <a:r>
              <a:rPr lang="sr-Latn-CS" dirty="0" smtClean="0">
                <a:sym typeface="Symbol" pitchFamily="18" charset="2"/>
              </a:rPr>
              <a:t>s</a:t>
            </a:r>
            <a:r>
              <a:rPr lang="sr-Latn-CS" dirty="0" smtClean="0"/>
              <a:t> – 0,35</a:t>
            </a:r>
            <a:r>
              <a:rPr lang="sr-Latn-CS" dirty="0" smtClean="0">
                <a:sym typeface="Symbol" pitchFamily="18" charset="2"/>
              </a:rPr>
              <a:t>s</a:t>
            </a:r>
            <a:r>
              <a:rPr lang="sr-Latn-CS" dirty="0" smtClean="0"/>
              <a:t> = 1,35</a:t>
            </a:r>
            <a:r>
              <a:rPr lang="sr-Latn-CS" dirty="0" smtClean="0">
                <a:sym typeface="Symbol" pitchFamily="18" charset="2"/>
              </a:rPr>
              <a:t>s</a:t>
            </a:r>
            <a:r>
              <a:rPr lang="sr-Latn-CS" dirty="0" smtClean="0"/>
              <a:t>). U praksi se usvaja nešto veće. </a:t>
            </a:r>
          </a:p>
          <a:p>
            <a:endParaRPr lang="sr-Latn-CS" dirty="0" smtClean="0"/>
          </a:p>
          <a:p>
            <a:r>
              <a:rPr lang="sr-Latn-CS" dirty="0" smtClean="0"/>
              <a:t>Mrtvo vreme može da obezbedi softver koji pravi PWM, a može se rešiti i hardverski, kašnjenjem rastućih ivica na oba kontrolna signala. Mnogi mikrokontroleri imaju periferiju za generisanje PWM i to najčešće za tri PWM signala. Većina njih ima ukupno 6 (tri para PWM signala). Par čine, jedan kontrolni signal za uključivanje gornjeg, i jedan za uključivanje donjeg tranzistora. Svaki par izlaznih signala ima obezbeđeno mrtvo koje se zadaje softverski. </a:t>
            </a:r>
          </a:p>
          <a:p>
            <a:endParaRPr lang="sr-Latn-CS" dirty="0" smtClean="0"/>
          </a:p>
          <a:p>
            <a:r>
              <a:rPr lang="sr-Latn-CS" dirty="0" smtClean="0"/>
              <a:t>Mrtvo vreme predstavlja ozbiljnu nelinearnost i vrlo je nepoželjno sa gledišta upravljanja. Utiče značajno na rezoluciju zadavanja napona, na minimalni napon koji je moguće zadati kao i na maksimalnu učestanost PWM. Mrtvo vreme takođe pravi puno problema kod procene zadatog napona, naročito za procenu malih napona. Naime, u digitalnim sistemima se napon širinski modulisanih signala vrlo retko meri jer je to merenje prilično komplikovano, a s druge strane računar (koji pravi PWM) raspolaže tačnom vrednošću napona koji zadaje. Zato se, obično, meri samo napon jednosmernog međukola, a napon širinski modulisanog signala se dobija na osnovu poznate (zadate) širine impulsa i napona međukola. Kada ne bi bilo kašnjenja u uključivanju i isključivanju tranzistora i kada ne bi bilo mrtvog vremena, tako dobijena informacija bi bila potpuno tačna. Zbog mrtvog vremena, ovako dobijena informacija se mora kompenzovati naročito za male vrednosti napona (kada širina impulsa nije mnogo veća od samog mrtvog vremena)  </a:t>
            </a:r>
          </a:p>
          <a:p>
            <a:endParaRPr lang="sr-Latn-CS" dirty="0" smtClean="0"/>
          </a:p>
          <a:p>
            <a:r>
              <a:rPr lang="sr-Latn-CS" dirty="0" smtClean="0"/>
              <a:t>Iz ovih razloga, mrtvo vreme treba da bude minimalno moguće. S druge strane, nemoguće ga je izbeći zbog zaštite tranzistora. Ako se usvoji da bude kraće od minimalnog, tranzistori će se pregrevati.</a:t>
            </a:r>
          </a:p>
          <a:p>
            <a:endParaRPr lang="sr-Latn-CS" dirty="0" smtClean="0"/>
          </a:p>
          <a:p>
            <a:endParaRPr 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FF34BF-898C-4104-91A7-C437A97A701F}" type="slidenum">
              <a:rPr lang="en-GB" smtClean="0">
                <a:solidFill>
                  <a:schemeClr val="tx1"/>
                </a:solidFill>
                <a:latin typeface="Times New Roman" pitchFamily="18" charset="0"/>
              </a:rPr>
              <a:pPr/>
              <a:t>83</a:t>
            </a:fld>
            <a:endParaRPr lang="en-GB" smtClean="0">
              <a:solidFill>
                <a:schemeClr val="tx1"/>
              </a:solidFill>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1" dirty="0" smtClean="0"/>
              <a:t>Poređenje komponenti </a:t>
            </a:r>
            <a:r>
              <a:rPr lang="sr-Latn-CS" b="1" u="sng" dirty="0" smtClean="0"/>
              <a:t>NA BAZI Silicijuma</a:t>
            </a:r>
            <a:r>
              <a:rPr lang="sr-Latn-CS" b="1" u="sng" baseline="0" dirty="0" smtClean="0"/>
              <a:t> </a:t>
            </a:r>
            <a:r>
              <a:rPr lang="sr-Latn-CS" b="1" dirty="0" smtClean="0"/>
              <a:t>po maksimalnoj struji i naponu.</a:t>
            </a:r>
          </a:p>
          <a:p>
            <a:endParaRPr lang="sr-Latn-CS" dirty="0" smtClean="0"/>
          </a:p>
          <a:p>
            <a:r>
              <a:rPr lang="sr-Latn-CS" dirty="0" smtClean="0"/>
              <a:t>Tiristori (SCR)  su označeni zelenom, GTO i IGCT tiristori crvenom, a Tranzistori (IGBT) plavom. Tranzistori tipa MOSFET su označeni crnom linijom.</a:t>
            </a:r>
          </a:p>
          <a:p>
            <a:endParaRPr lang="sr-Latn-CS" dirty="0" smtClean="0"/>
          </a:p>
          <a:p>
            <a:r>
              <a:rPr lang="sr-Latn-CS" dirty="0" smtClean="0"/>
              <a:t>Komponente sa najvećim proizvodom maks. struja puta maks. </a:t>
            </a:r>
            <a:r>
              <a:rPr lang="en-US" dirty="0" smtClean="0"/>
              <a:t>n</a:t>
            </a:r>
            <a:r>
              <a:rPr lang="sr-Latn-CS" dirty="0" smtClean="0"/>
              <a:t>apon je naznašen u desnom gornjem uglu. </a:t>
            </a:r>
            <a:endParaRPr 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649E759-D852-40B8-8D79-32F349E29D25}" type="slidenum">
              <a:rPr lang="en-GB" smtClean="0">
                <a:solidFill>
                  <a:schemeClr val="tx1"/>
                </a:solidFill>
                <a:latin typeface="Times New Roman" pitchFamily="18" charset="0"/>
              </a:rPr>
              <a:pPr/>
              <a:t>84</a:t>
            </a:fld>
            <a:endParaRPr lang="en-GB" smtClean="0">
              <a:solidFill>
                <a:schemeClr val="tx1"/>
              </a:solidFill>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1" dirty="0" smtClean="0"/>
              <a:t>Poređenje komponenti na bazi Si po maksimalnoj učestanostima i snagama.</a:t>
            </a:r>
          </a:p>
          <a:p>
            <a:endParaRPr lang="sr-Latn-CS" dirty="0" smtClean="0"/>
          </a:p>
          <a:p>
            <a:r>
              <a:rPr lang="sr-Latn-CS" dirty="0" smtClean="0"/>
              <a:t>Snage se odnose na snage uređaja u kojima se koriste te komponente</a:t>
            </a:r>
          </a:p>
          <a:p>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440AE1-13B2-4B4B-B1D0-5A853EFAD7AA}" type="slidenum">
              <a:rPr lang="en-GB" smtClean="0">
                <a:solidFill>
                  <a:schemeClr val="tx1"/>
                </a:solidFill>
                <a:latin typeface="Times New Roman" pitchFamily="18" charset="0"/>
              </a:rPr>
              <a:pPr/>
              <a:t>85</a:t>
            </a:fld>
            <a:endParaRPr lang="en-GB" smtClean="0">
              <a:solidFill>
                <a:schemeClr val="tx1"/>
              </a:solidFill>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SiC kao poluprovodnik omogućava korišćenje MOSET</a:t>
            </a:r>
            <a:r>
              <a:rPr lang="x-none" baseline="0" dirty="0" smtClean="0"/>
              <a:t> tehnologije u mnogo širem opsegu napona. S obzirom da MOSFET komponente mogu da rade na mnogo većimučestanostima u odnosu na bipolarne tranzistore, brže prekidanje i na nižim učestanostima može da donese značajno smanjenje gubitaka. Zbog manjih gubitaka mogu se smanjiti dimenzije mehaničkih komponenti poput hladnjaka kao i dimenzije pasivnih komponetnti poput prigušnica i kondenzatora. To može dovesti ćak i do smanjenja cene kompletnog uređaja iako su aktivne komponente na bazi SiC još uvek značajno skuplje u odnosu na komponente na bazi Si.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86</a:t>
            </a:fld>
            <a:endParaRPr lang="en-GB"/>
          </a:p>
        </p:txBody>
      </p:sp>
    </p:spTree>
    <p:extLst>
      <p:ext uri="{BB962C8B-B14F-4D97-AF65-F5344CB8AC3E}">
        <p14:creationId xmlns:p14="http://schemas.microsoft.com/office/powerpoint/2010/main" xmlns="" val="13847575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a:t>
            </a:r>
            <a:r>
              <a:rPr lang="sr-Latn-CS" dirty="0" smtClean="0"/>
              <a:t>š</a:t>
            </a:r>
            <a:r>
              <a:rPr lang="en-US" dirty="0" err="1" smtClean="0"/>
              <a:t>nja</a:t>
            </a:r>
            <a:r>
              <a:rPr lang="en-US" dirty="0" smtClean="0"/>
              <a:t> </a:t>
            </a:r>
            <a:r>
              <a:rPr lang="en-US" dirty="0" err="1" smtClean="0"/>
              <a:t>granica</a:t>
            </a:r>
            <a:r>
              <a:rPr lang="en-US" dirty="0" smtClean="0"/>
              <a:t> </a:t>
            </a:r>
            <a:r>
              <a:rPr lang="en-US" dirty="0" err="1" smtClean="0"/>
              <a:t>veli</a:t>
            </a:r>
            <a:r>
              <a:rPr lang="sr-Latn-CS" dirty="0" smtClean="0"/>
              <a:t>č</a:t>
            </a:r>
            <a:r>
              <a:rPr lang="en-US" dirty="0" err="1" smtClean="0"/>
              <a:t>ine</a:t>
            </a:r>
            <a:r>
              <a:rPr lang="en-US" dirty="0" smtClean="0"/>
              <a:t> </a:t>
            </a:r>
            <a:r>
              <a:rPr lang="en-US" dirty="0" err="1" smtClean="0"/>
              <a:t>probojnog</a:t>
            </a:r>
            <a:r>
              <a:rPr lang="en-US" dirty="0" smtClean="0"/>
              <a:t> </a:t>
            </a:r>
            <a:r>
              <a:rPr lang="en-US" dirty="0" err="1" smtClean="0"/>
              <a:t>napona</a:t>
            </a:r>
            <a:r>
              <a:rPr lang="en-US" dirty="0" smtClean="0"/>
              <a:t> i </a:t>
            </a:r>
            <a:r>
              <a:rPr lang="en-US" dirty="0" err="1" smtClean="0"/>
              <a:t>radne</a:t>
            </a:r>
            <a:r>
              <a:rPr lang="en-US" baseline="0" dirty="0" smtClean="0"/>
              <a:t> u</a:t>
            </a:r>
            <a:r>
              <a:rPr lang="sr-Latn-CS" baseline="0" dirty="0" smtClean="0"/>
              <a:t>č</a:t>
            </a:r>
            <a:r>
              <a:rPr lang="en-US" baseline="0" dirty="0" err="1" smtClean="0"/>
              <a:t>estanosti</a:t>
            </a:r>
            <a:r>
              <a:rPr lang="en-US" baseline="0" dirty="0" smtClean="0"/>
              <a:t> </a:t>
            </a:r>
            <a:r>
              <a:rPr lang="sr-Latn-CS" baseline="0" dirty="0" smtClean="0"/>
              <a:t>z</a:t>
            </a:r>
            <a:r>
              <a:rPr lang="en-US" baseline="0" dirty="0" smtClean="0"/>
              <a:t>a </a:t>
            </a:r>
            <a:r>
              <a:rPr lang="en-US" baseline="0" dirty="0" err="1" smtClean="0"/>
              <a:t>komponente</a:t>
            </a:r>
            <a:r>
              <a:rPr lang="en-US" baseline="0" dirty="0" smtClean="0"/>
              <a:t> </a:t>
            </a:r>
            <a:r>
              <a:rPr lang="en-US" baseline="0" dirty="0" err="1" smtClean="0"/>
              <a:t>ba</a:t>
            </a:r>
            <a:r>
              <a:rPr lang="sr-Latn-CS" baseline="0" dirty="0" smtClean="0"/>
              <a:t>z</a:t>
            </a:r>
            <a:r>
              <a:rPr lang="en-US" baseline="0" dirty="0" err="1" smtClean="0"/>
              <a:t>irane</a:t>
            </a:r>
            <a:r>
              <a:rPr lang="en-US" baseline="0" dirty="0" smtClean="0"/>
              <a:t> </a:t>
            </a:r>
            <a:r>
              <a:rPr lang="en-US" baseline="0" dirty="0" err="1" smtClean="0"/>
              <a:t>na</a:t>
            </a:r>
            <a:r>
              <a:rPr lang="en-US" baseline="0" dirty="0" smtClean="0"/>
              <a:t> </a:t>
            </a:r>
            <a:r>
              <a:rPr lang="en-US" baseline="0" dirty="0" err="1" smtClean="0"/>
              <a:t>silicijumu</a:t>
            </a:r>
            <a:r>
              <a:rPr lang="sr-Latn-CS" baseline="0" dirty="0" smtClean="0"/>
              <a:t>.</a:t>
            </a:r>
          </a:p>
          <a:p>
            <a:endParaRPr lang="sr-Latn-CS" baseline="0" dirty="0" smtClean="0"/>
          </a:p>
          <a:p>
            <a:r>
              <a:rPr lang="sr-Latn-CS" baseline="0" dirty="0" smtClean="0"/>
              <a:t>MOSFET na nižim naponima i višim učestanostima, IGBT za napone već preko 1000V, ali sa učestanostima do dvadesetak kHz i tiristorske komponente za najviše napone i najniže učestanosti.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87</a:t>
            </a:fld>
            <a:endParaRPr lang="en-GB"/>
          </a:p>
        </p:txBody>
      </p:sp>
    </p:spTree>
    <p:extLst>
      <p:ext uri="{BB962C8B-B14F-4D97-AF65-F5344CB8AC3E}">
        <p14:creationId xmlns:p14="http://schemas.microsoft.com/office/powerpoint/2010/main" xmlns="" val="14706828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Silicijum</a:t>
            </a:r>
            <a:r>
              <a:rPr lang="en-US" b="1" dirty="0" smtClean="0"/>
              <a:t> </a:t>
            </a:r>
            <a:r>
              <a:rPr lang="en-US" b="1" dirty="0" err="1" smtClean="0"/>
              <a:t>kar</a:t>
            </a:r>
            <a:r>
              <a:rPr lang="x-none" b="1" dirty="0" smtClean="0"/>
              <a:t>b</a:t>
            </a:r>
            <a:r>
              <a:rPr lang="en-US" b="1" dirty="0" smtClean="0"/>
              <a:t>id</a:t>
            </a:r>
            <a:r>
              <a:rPr lang="x-none" b="1" dirty="0" smtClean="0"/>
              <a:t> </a:t>
            </a:r>
            <a:r>
              <a:rPr lang="en-US" dirty="0" smtClean="0"/>
              <a:t>i </a:t>
            </a:r>
            <a:r>
              <a:rPr lang="en-US" b="1" dirty="0" err="1" smtClean="0"/>
              <a:t>galijum</a:t>
            </a:r>
            <a:r>
              <a:rPr lang="en-US" b="1" dirty="0" smtClean="0"/>
              <a:t> </a:t>
            </a:r>
            <a:r>
              <a:rPr lang="en-US" b="1" dirty="0" err="1" smtClean="0"/>
              <a:t>nitrid</a:t>
            </a:r>
            <a:r>
              <a:rPr lang="en-US" b="1" dirty="0" smtClean="0"/>
              <a:t> </a:t>
            </a:r>
            <a:r>
              <a:rPr lang="en-US" dirty="0" err="1" smtClean="0"/>
              <a:t>kao</a:t>
            </a:r>
            <a:r>
              <a:rPr lang="en-US" dirty="0" smtClean="0"/>
              <a:t> </a:t>
            </a:r>
            <a:r>
              <a:rPr lang="en-US" dirty="0" err="1" smtClean="0"/>
              <a:t>poluprovodnici</a:t>
            </a:r>
            <a:r>
              <a:rPr lang="en-US" dirty="0" smtClean="0"/>
              <a:t> </a:t>
            </a:r>
            <a:r>
              <a:rPr lang="en-US" dirty="0" err="1" smtClean="0"/>
              <a:t>pomeraju</a:t>
            </a:r>
            <a:r>
              <a:rPr lang="en-US" dirty="0" smtClean="0"/>
              <a:t> </a:t>
            </a:r>
            <a:r>
              <a:rPr lang="en-US" dirty="0" err="1" smtClean="0"/>
              <a:t>liniju</a:t>
            </a:r>
            <a:r>
              <a:rPr lang="en-US" dirty="0" smtClean="0"/>
              <a:t> </a:t>
            </a:r>
            <a:r>
              <a:rPr lang="en-US" dirty="0" err="1" smtClean="0"/>
              <a:t>grani</a:t>
            </a:r>
            <a:r>
              <a:rPr lang="x-none" dirty="0" smtClean="0"/>
              <a:t>č</a:t>
            </a:r>
            <a:r>
              <a:rPr lang="en-US" dirty="0" err="1" smtClean="0"/>
              <a:t>nih</a:t>
            </a:r>
            <a:r>
              <a:rPr lang="en-US" dirty="0" smtClean="0"/>
              <a:t> </a:t>
            </a:r>
            <a:r>
              <a:rPr lang="en-US" dirty="0" err="1" smtClean="0"/>
              <a:t>napona</a:t>
            </a:r>
            <a:r>
              <a:rPr lang="en-US" dirty="0" smtClean="0"/>
              <a:t> i u</a:t>
            </a:r>
            <a:r>
              <a:rPr lang="x-none" dirty="0" smtClean="0"/>
              <a:t>č</a:t>
            </a:r>
            <a:r>
              <a:rPr lang="en-US" dirty="0" err="1" smtClean="0"/>
              <a:t>estanosti</a:t>
            </a:r>
            <a:r>
              <a:rPr lang="en-US" dirty="0" smtClean="0"/>
              <a:t>, s </a:t>
            </a:r>
            <a:r>
              <a:rPr lang="en-US" dirty="0" err="1" smtClean="0"/>
              <a:t>tim</a:t>
            </a:r>
            <a:r>
              <a:rPr lang="en-US" dirty="0" smtClean="0"/>
              <a:t> </a:t>
            </a:r>
            <a:r>
              <a:rPr lang="x-none" dirty="0" smtClean="0"/>
              <a:t>š</a:t>
            </a:r>
            <a:r>
              <a:rPr lang="en-US" dirty="0" smtClean="0"/>
              <a:t>to</a:t>
            </a:r>
            <a:r>
              <a:rPr lang="x-none" dirty="0" smtClean="0"/>
              <a:t> </a:t>
            </a:r>
            <a:r>
              <a:rPr lang="en-US" dirty="0" err="1" smtClean="0"/>
              <a:t>sa</a:t>
            </a:r>
            <a:r>
              <a:rPr lang="x-none" dirty="0" smtClean="0"/>
              <a:t>da MOSFET</a:t>
            </a:r>
            <a:r>
              <a:rPr lang="x-none" baseline="0" dirty="0" smtClean="0"/>
              <a:t> i uopšte FET tehnologija mogu da se koriste i na mnogo većim naponima.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88</a:t>
            </a:fld>
            <a:endParaRPr lang="en-GB"/>
          </a:p>
        </p:txBody>
      </p:sp>
    </p:spTree>
    <p:extLst>
      <p:ext uri="{BB962C8B-B14F-4D97-AF65-F5344CB8AC3E}">
        <p14:creationId xmlns:p14="http://schemas.microsoft.com/office/powerpoint/2010/main" xmlns="" val="27714656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Na dijagramu napona i struja potrebnih za određene primene naznačena je</a:t>
            </a:r>
            <a:r>
              <a:rPr lang="x-none" baseline="0" dirty="0" smtClean="0"/>
              <a:t> ciljna oblast za komponente na bazi SiC. Razmera na obe ose je LOGARITAMSKA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89</a:t>
            </a:fld>
            <a:endParaRPr lang="en-GB"/>
          </a:p>
        </p:txBody>
      </p:sp>
    </p:spTree>
    <p:extLst>
      <p:ext uri="{BB962C8B-B14F-4D97-AF65-F5344CB8AC3E}">
        <p14:creationId xmlns:p14="http://schemas.microsoft.com/office/powerpoint/2010/main" xmlns="" val="33265742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90</a:t>
            </a:fld>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ovom i narednom slajdu</a:t>
            </a:r>
            <a:r>
              <a:rPr lang="sr-Latn-CS" baseline="0" dirty="0" smtClean="0"/>
              <a:t> su prikazani osciloskopski snimci procesa uključenja i isključenja dva polumosta napajana sa 400V sa induktivnim opterećenjem 200</a:t>
            </a:r>
            <a:r>
              <a:rPr lang="sr-Latn-CS" baseline="0" dirty="0" smtClean="0">
                <a:sym typeface="Symbol"/>
              </a:rPr>
              <a:t>H i omskim opterećenjem 19 . J</a:t>
            </a:r>
            <a:r>
              <a:rPr lang="sr-Latn-CS" baseline="0" dirty="0" smtClean="0"/>
              <a:t>edan polumost je realizovan silicijumskim IGBT-ima i silicijumaskim zamajnim diodama sa brzim oporavkom, a drugi pomoću SiC MOSFET-ova i SiC Šotki dioda. Dijagrami s leve strane su snimljeni na prvom, dijagrami s desne na drugom uređaju. Ukupna energija gubitaka pri jednom uključenju i isključenju polumosta na bazi IGBT iznose oko 1,4 mJ, a u SiC polumostu 0,44 mJ što su preko </a:t>
            </a:r>
            <a:r>
              <a:rPr lang="sr-Latn-CS" u="sng" baseline="0" dirty="0" smtClean="0"/>
              <a:t>tri puta manji gubici</a:t>
            </a:r>
            <a:r>
              <a:rPr lang="sr-Latn-CS" u="none" baseline="0" dirty="0" smtClean="0"/>
              <a:t>.</a:t>
            </a:r>
            <a:endParaRPr lang="en-US" u="none"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baseline="0" dirty="0" smtClean="0"/>
          </a:p>
          <a:p>
            <a:r>
              <a:rPr lang="x-none" baseline="0" smtClean="0"/>
              <a:t>K</a:t>
            </a:r>
            <a:r>
              <a:rPr lang="sr-Latn-CS" baseline="0" dirty="0" smtClean="0"/>
              <a:t>ONDENZATOR</a:t>
            </a:r>
            <a:endParaRPr lang="x-none" baseline="0" dirty="0" smtClean="0"/>
          </a:p>
          <a:p>
            <a:endParaRPr lang="x-none" baseline="0" dirty="0" smtClean="0"/>
          </a:p>
          <a:p>
            <a:r>
              <a:rPr lang="sr-Latn-CS" baseline="0" dirty="0" smtClean="0"/>
              <a:t>Kapacitivnost </a:t>
            </a:r>
            <a:r>
              <a:rPr lang="x-none" baseline="0" smtClean="0"/>
              <a:t> </a:t>
            </a:r>
            <a:r>
              <a:rPr lang="x-none" baseline="0" dirty="0" smtClean="0"/>
              <a:t>prestavlja inerciju, „tromost“ za </a:t>
            </a:r>
            <a:r>
              <a:rPr lang="x-none" baseline="0" smtClean="0"/>
              <a:t>promenu </a:t>
            </a:r>
            <a:r>
              <a:rPr lang="sr-Latn-CS" baseline="0" dirty="0" smtClean="0"/>
              <a:t>napona. Napon se uspostavlja vremenskom konstantom </a:t>
            </a:r>
            <a:r>
              <a:rPr lang="x-none" b="1" i="1" baseline="0" smtClean="0">
                <a:sym typeface="Symbol"/>
              </a:rPr>
              <a:t> </a:t>
            </a:r>
            <a:r>
              <a:rPr lang="x-none" b="1" i="0" baseline="0" smtClean="0">
                <a:sym typeface="Symbol"/>
              </a:rPr>
              <a:t>=</a:t>
            </a:r>
            <a:r>
              <a:rPr lang="x-none" b="1" i="1" baseline="0" smtClean="0"/>
              <a:t>R</a:t>
            </a:r>
            <a:r>
              <a:rPr lang="sr-Latn-CS" b="1" i="1" baseline="0" dirty="0" smtClean="0"/>
              <a:t>C</a:t>
            </a:r>
            <a:r>
              <a:rPr lang="x-none" b="1" i="1" baseline="0" smtClean="0"/>
              <a:t> </a:t>
            </a:r>
            <a:r>
              <a:rPr lang="x-none" b="0" i="0" baseline="0" smtClean="0"/>
              <a:t>. </a:t>
            </a:r>
            <a:endParaRPr lang="x-none" baseline="0" dirty="0" smtClean="0"/>
          </a:p>
          <a:p>
            <a:endParaRPr lang="x-none" baseline="0" dirty="0" smtClean="0"/>
          </a:p>
          <a:p>
            <a:r>
              <a:rPr lang="x-none" baseline="0" smtClean="0"/>
              <a:t>Iz </a:t>
            </a:r>
            <a:r>
              <a:rPr lang="sr-Latn-CS" baseline="0" dirty="0" smtClean="0"/>
              <a:t>Kulonovog </a:t>
            </a:r>
            <a:r>
              <a:rPr lang="x-none" baseline="0" smtClean="0"/>
              <a:t>zakona (</a:t>
            </a:r>
            <a:r>
              <a:rPr lang="x-none" baseline="0" dirty="0" smtClean="0"/>
              <a:t>izraz na slajdu) sledi da je brzina </a:t>
            </a:r>
            <a:r>
              <a:rPr lang="x-none" baseline="0" smtClean="0"/>
              <a:t>promene </a:t>
            </a:r>
            <a:r>
              <a:rPr lang="sr-Latn-CS" baseline="0" dirty="0" smtClean="0"/>
              <a:t>napona </a:t>
            </a:r>
            <a:r>
              <a:rPr lang="x-none" baseline="0" smtClean="0"/>
              <a:t>(</a:t>
            </a:r>
            <a:r>
              <a:rPr lang="x-none" i="1" baseline="0" smtClean="0"/>
              <a:t>d</a:t>
            </a:r>
            <a:r>
              <a:rPr lang="sr-Latn-CS" b="1" i="1" baseline="0" dirty="0" smtClean="0"/>
              <a:t>U</a:t>
            </a:r>
            <a:r>
              <a:rPr lang="sr-Latn-CS" b="1" i="1" baseline="-25000" dirty="0" smtClean="0"/>
              <a:t>C</a:t>
            </a:r>
            <a:r>
              <a:rPr lang="x-none" i="1" baseline="0" smtClean="0"/>
              <a:t>/d</a:t>
            </a:r>
            <a:r>
              <a:rPr lang="x-none" b="1" i="1" baseline="0" smtClean="0"/>
              <a:t>t</a:t>
            </a:r>
            <a:r>
              <a:rPr lang="x-none" baseline="0" dirty="0" smtClean="0"/>
              <a:t>) </a:t>
            </a:r>
            <a:r>
              <a:rPr lang="x-none" baseline="0" smtClean="0"/>
              <a:t>srazmena </a:t>
            </a:r>
            <a:r>
              <a:rPr lang="sr-Latn-CS" baseline="0" dirty="0" smtClean="0"/>
              <a:t>struji </a:t>
            </a:r>
            <a:r>
              <a:rPr lang="sr-Latn-CS" b="1" i="1" baseline="0" dirty="0" smtClean="0"/>
              <a:t>i</a:t>
            </a:r>
            <a:r>
              <a:rPr lang="sr-Latn-CS" b="1" i="1" baseline="-25000" dirty="0" smtClean="0"/>
              <a:t>C</a:t>
            </a:r>
            <a:r>
              <a:rPr lang="x-none" baseline="0" smtClean="0"/>
              <a:t> </a:t>
            </a:r>
            <a:r>
              <a:rPr lang="sr-Latn-CS" baseline="0" dirty="0" smtClean="0"/>
              <a:t> koja treba da protekne kroz kondenzator i</a:t>
            </a:r>
            <a:r>
              <a:rPr lang="x-none" baseline="0" smtClean="0"/>
              <a:t> </a:t>
            </a:r>
            <a:r>
              <a:rPr lang="x-none" baseline="0" dirty="0" smtClean="0"/>
              <a:t>obrnuto </a:t>
            </a:r>
            <a:r>
              <a:rPr lang="x-none" baseline="0" smtClean="0"/>
              <a:t>srazmerna </a:t>
            </a:r>
            <a:r>
              <a:rPr lang="sr-Latn-CS" baseline="0" dirty="0" smtClean="0"/>
              <a:t>kapacitivnosti </a:t>
            </a:r>
            <a:r>
              <a:rPr lang="sr-Latn-CS" b="1" i="1" baseline="0" dirty="0" smtClean="0"/>
              <a:t>C</a:t>
            </a:r>
            <a:r>
              <a:rPr lang="x-none" baseline="0" smtClean="0"/>
              <a:t>. </a:t>
            </a:r>
            <a:r>
              <a:rPr lang="sr-Latn-CS" baseline="0" dirty="0" smtClean="0"/>
              <a:t>Da bi se napon </a:t>
            </a:r>
            <a:r>
              <a:rPr lang="sr-Latn-CS" b="1" i="1" baseline="0" dirty="0" smtClean="0"/>
              <a:t>U</a:t>
            </a:r>
            <a:r>
              <a:rPr lang="sr-Latn-CS" b="1" i="1" baseline="-25000" dirty="0" smtClean="0"/>
              <a:t>C  </a:t>
            </a:r>
            <a:r>
              <a:rPr lang="sr-Latn-CS" baseline="0" dirty="0" smtClean="0"/>
              <a:t>naglo promenio bila bi potrebna beskonačno velika struja </a:t>
            </a:r>
            <a:r>
              <a:rPr lang="sr-Latn-CS" b="1" i="1" baseline="0" dirty="0" smtClean="0"/>
              <a:t>i</a:t>
            </a:r>
            <a:r>
              <a:rPr lang="sr-Latn-CS" b="1" i="1" baseline="-25000" dirty="0" smtClean="0"/>
              <a:t>C </a:t>
            </a:r>
            <a:r>
              <a:rPr lang="sr-Latn-CS" baseline="0" dirty="0" smtClean="0"/>
              <a:t>. Sa konačnom strujom, napon na kondenzaroru se uspostavlja kao integral struje </a:t>
            </a:r>
            <a:r>
              <a:rPr lang="x-none" baseline="0" smtClean="0"/>
              <a:t>(izraz na slajdu)</a:t>
            </a:r>
            <a:r>
              <a:rPr lang="sr-Latn-CS" baseline="0" dirty="0" smtClean="0"/>
              <a:t>. </a:t>
            </a:r>
            <a:endParaRPr lang="x-none" baseline="0" dirty="0" smtClean="0"/>
          </a:p>
          <a:p>
            <a:endParaRPr lang="x-none" baseline="0" dirty="0" smtClean="0"/>
          </a:p>
          <a:p>
            <a:r>
              <a:rPr lang="x-none" baseline="0" dirty="0" smtClean="0"/>
              <a:t>Iz </a:t>
            </a:r>
            <a:r>
              <a:rPr lang="x-none" baseline="0" smtClean="0"/>
              <a:t>izraza sledi da </a:t>
            </a:r>
            <a:r>
              <a:rPr lang="sr-Latn-CS" baseline="0" dirty="0" smtClean="0"/>
              <a:t>je za </a:t>
            </a:r>
            <a:r>
              <a:rPr lang="x-none" baseline="0" smtClean="0"/>
              <a:t>jednosmern</a:t>
            </a:r>
            <a:r>
              <a:rPr lang="sr-Latn-CS" baseline="0" dirty="0" smtClean="0"/>
              <a:t>i</a:t>
            </a:r>
            <a:r>
              <a:rPr lang="x-none" baseline="0" smtClean="0"/>
              <a:t> </a:t>
            </a:r>
            <a:r>
              <a:rPr lang="sr-Latn-CS" baseline="0" dirty="0" smtClean="0"/>
              <a:t>napon </a:t>
            </a:r>
            <a:r>
              <a:rPr lang="x-none" baseline="0" smtClean="0"/>
              <a:t>(kada je </a:t>
            </a:r>
            <a:r>
              <a:rPr lang="x-none" i="1" baseline="0" smtClean="0"/>
              <a:t>d</a:t>
            </a:r>
            <a:r>
              <a:rPr lang="sr-Latn-CS" b="1" i="1" baseline="0" dirty="0" smtClean="0"/>
              <a:t>U</a:t>
            </a:r>
            <a:r>
              <a:rPr lang="sr-Latn-CS" b="1" i="1" baseline="-25000" dirty="0" smtClean="0"/>
              <a:t>C</a:t>
            </a:r>
            <a:r>
              <a:rPr lang="x-none" i="1" baseline="0" smtClean="0"/>
              <a:t>/d</a:t>
            </a:r>
            <a:r>
              <a:rPr lang="x-none" b="1" i="1" baseline="0" smtClean="0"/>
              <a:t>t</a:t>
            </a:r>
            <a:r>
              <a:rPr lang="x-none" baseline="0" smtClean="0"/>
              <a:t>  </a:t>
            </a:r>
            <a:r>
              <a:rPr lang="x-none" baseline="0" dirty="0" smtClean="0"/>
              <a:t>nula</a:t>
            </a:r>
            <a:r>
              <a:rPr lang="x-none" baseline="0" smtClean="0"/>
              <a:t>) </a:t>
            </a:r>
            <a:r>
              <a:rPr lang="sr-Latn-CS" u="sng" baseline="0" dirty="0" smtClean="0"/>
              <a:t>struja kroz kondenzator</a:t>
            </a:r>
            <a:r>
              <a:rPr lang="x-none" u="none" baseline="0" smtClean="0"/>
              <a:t> </a:t>
            </a:r>
            <a:r>
              <a:rPr lang="sr-Latn-CS" b="1" i="1" baseline="0" dirty="0" smtClean="0"/>
              <a:t>i</a:t>
            </a:r>
            <a:r>
              <a:rPr lang="sr-Latn-CS" b="1" i="1" baseline="-25000" dirty="0" smtClean="0"/>
              <a:t>C</a:t>
            </a:r>
            <a:r>
              <a:rPr lang="x-none" u="none" baseline="0" smtClean="0"/>
              <a:t>  </a:t>
            </a:r>
            <a:r>
              <a:rPr lang="x-none" u="sng" baseline="0" dirty="0" smtClean="0"/>
              <a:t>nula</a:t>
            </a:r>
            <a:r>
              <a:rPr lang="x-none" baseline="0" dirty="0" smtClean="0"/>
              <a:t>, pa </a:t>
            </a:r>
            <a:r>
              <a:rPr lang="x-none" baseline="0" smtClean="0"/>
              <a:t>se </a:t>
            </a:r>
            <a:r>
              <a:rPr lang="sr-Latn-CS" baseline="0" dirty="0" smtClean="0"/>
              <a:t>kondenzator </a:t>
            </a:r>
            <a:r>
              <a:rPr lang="x-none" baseline="0" smtClean="0"/>
              <a:t>može zameniti </a:t>
            </a:r>
            <a:r>
              <a:rPr lang="sr-Latn-CS" baseline="0" dirty="0" smtClean="0"/>
              <a:t>otvorenom vezom (prekidom).</a:t>
            </a:r>
            <a:r>
              <a:rPr lang="x-none" baseline="0" smtClean="0"/>
              <a:t> </a:t>
            </a:r>
            <a:r>
              <a:rPr lang="sr-Latn-CS" baseline="0" dirty="0" smtClean="0"/>
              <a:t>S druge strane, da bi se napon </a:t>
            </a:r>
            <a:r>
              <a:rPr lang="sr-Latn-CS" b="1" i="1" baseline="0" dirty="0" smtClean="0"/>
              <a:t>U</a:t>
            </a:r>
            <a:r>
              <a:rPr lang="sr-Latn-CS" b="1" i="1" baseline="-25000" dirty="0" smtClean="0"/>
              <a:t>C  </a:t>
            </a:r>
            <a:r>
              <a:rPr lang="sr-Latn-CS" baseline="0" dirty="0" smtClean="0"/>
              <a:t>naglo promenio (</a:t>
            </a:r>
            <a:r>
              <a:rPr lang="x-none" i="1" baseline="0" smtClean="0"/>
              <a:t>d</a:t>
            </a:r>
            <a:r>
              <a:rPr lang="sr-Latn-CS" b="1" i="1" baseline="0" dirty="0" smtClean="0"/>
              <a:t>U</a:t>
            </a:r>
            <a:r>
              <a:rPr lang="sr-Latn-CS" b="1" i="1" baseline="-25000" dirty="0" smtClean="0"/>
              <a:t>C</a:t>
            </a:r>
            <a:r>
              <a:rPr lang="x-none" i="1" baseline="0" smtClean="0"/>
              <a:t>/d</a:t>
            </a:r>
            <a:r>
              <a:rPr lang="x-none" b="1" i="1" baseline="0" smtClean="0"/>
              <a:t>t</a:t>
            </a:r>
            <a:r>
              <a:rPr lang="x-none" baseline="0" smtClean="0"/>
              <a:t>  </a:t>
            </a:r>
            <a:r>
              <a:rPr lang="sr-Latn-CS" baseline="0" dirty="0" smtClean="0"/>
              <a:t>teži beskonačnosti) bila bi potrebna beskonačno velika struja. Zbog toga, ako je kondenzator vezan na red, nagle promene napona na ulazu “prolaze kroz njega”, odnosno, iste takve se pojavljuju iza kondenzatora (jer je napon na kodenzatoru sporopromenljiv). Stoga se može reći da se u trenutku nagle promene napona sa jedne strane redno vezanog kondenzatora, kondenzator ponaša kao kratak spoj.</a:t>
            </a:r>
          </a:p>
          <a:p>
            <a:endParaRPr lang="sr-Latn-CS" baseline="0" dirty="0" smtClean="0"/>
          </a:p>
          <a:p>
            <a:r>
              <a:rPr lang="sr-Latn-CS" baseline="0" dirty="0" smtClean="0"/>
              <a:t>Napunjen kondenzator igra ulogu naponskog izvora jer se napon na njegovim krajevima ne može naglo promeniti.</a:t>
            </a:r>
            <a:endParaRPr lang="x-none" baseline="0" dirty="0" smtClean="0"/>
          </a:p>
          <a:p>
            <a:endParaRPr lang="x-none" baseline="0" dirty="0" smtClean="0"/>
          </a:p>
          <a:p>
            <a:r>
              <a:rPr lang="x-none" baseline="0" smtClean="0"/>
              <a:t>Detaljniji </a:t>
            </a:r>
            <a:r>
              <a:rPr lang="x-none" baseline="0" dirty="0" smtClean="0"/>
              <a:t>opis principa </a:t>
            </a:r>
            <a:r>
              <a:rPr lang="x-none" baseline="0" smtClean="0"/>
              <a:t>rada </a:t>
            </a:r>
            <a:r>
              <a:rPr lang="sr-Latn-CS" baseline="0" dirty="0" smtClean="0"/>
              <a:t>kapacitivniosti</a:t>
            </a:r>
            <a:r>
              <a:rPr lang="x-none" baseline="0" smtClean="0"/>
              <a:t>, </a:t>
            </a:r>
            <a:r>
              <a:rPr lang="x-none" baseline="0" dirty="0" smtClean="0"/>
              <a:t>kao i </a:t>
            </a:r>
            <a:r>
              <a:rPr lang="x-none" baseline="0" smtClean="0"/>
              <a:t>rad </a:t>
            </a:r>
            <a:r>
              <a:rPr lang="sr-Latn-CS" baseline="0" dirty="0" smtClean="0"/>
              <a:t>kapacitivniosti </a:t>
            </a:r>
            <a:r>
              <a:rPr lang="x-none" baseline="0" smtClean="0"/>
              <a:t>koja </a:t>
            </a:r>
            <a:r>
              <a:rPr lang="x-none" baseline="0" dirty="0" smtClean="0"/>
              <a:t>se napaja naizmeničnim naponom je dat u prezentaciji prof. Željka Despotovića „Akumulacione komponente“ koja se može preuzeti sa stranice predmeta.</a:t>
            </a:r>
          </a:p>
          <a:p>
            <a:endParaRPr lang="x-none" baseline="0" dirty="0" smtClean="0"/>
          </a:p>
          <a:p>
            <a:r>
              <a:rPr lang="x-none" baseline="0" dirty="0" smtClean="0"/>
              <a:t>   </a:t>
            </a:r>
          </a:p>
          <a:p>
            <a:endParaRPr lang="x-none" baseline="0" dirty="0" smtClean="0"/>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a:t>
            </a:fld>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92</a:t>
            </a:fld>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93</a:t>
            </a:fld>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err="1" smtClean="0"/>
              <a:t>Dvokvadrantni</a:t>
            </a:r>
            <a:r>
              <a:rPr lang="en-US" b="1" dirty="0" smtClean="0"/>
              <a:t> </a:t>
            </a:r>
            <a:r>
              <a:rPr lang="en-US" b="1" dirty="0" err="1" smtClean="0"/>
              <a:t>pretvara</a:t>
            </a:r>
            <a:r>
              <a:rPr lang="sr-Latn-CS" b="1" dirty="0" smtClean="0"/>
              <a:t>č:</a:t>
            </a:r>
            <a:endParaRPr lang="en-US" b="1" dirty="0" smtClean="0"/>
          </a:p>
          <a:p>
            <a:endParaRPr lang="sr-Latn-CS" dirty="0" smtClean="0"/>
          </a:p>
          <a:p>
            <a:r>
              <a:rPr lang="sr-Latn-CS" dirty="0" smtClean="0"/>
              <a:t>Jedna grana PWM radi kao dvokvadrantni DC-DC pretvarač. Prvi kvadrant </a:t>
            </a:r>
            <a:r>
              <a:rPr lang="en-US" dirty="0" smtClean="0"/>
              <a:t>(Q1) </a:t>
            </a:r>
            <a:r>
              <a:rPr lang="sr-Latn-CS" dirty="0" smtClean="0"/>
              <a:t>podrazumeva pozitivnu struju </a:t>
            </a:r>
            <a:r>
              <a:rPr lang="sr-Latn-CS" b="1" dirty="0" smtClean="0"/>
              <a:t>I</a:t>
            </a:r>
            <a:r>
              <a:rPr lang="sr-Latn-CS" b="1" baseline="-25000" dirty="0" smtClean="0"/>
              <a:t>a</a:t>
            </a:r>
            <a:r>
              <a:rPr lang="sr-Latn-CS" dirty="0" smtClean="0"/>
              <a:t> (u smeru ka motoru, kao na slici) i pozitivan napon </a:t>
            </a:r>
            <a:r>
              <a:rPr lang="sr-Latn-CS" b="1" dirty="0" smtClean="0"/>
              <a:t>V</a:t>
            </a:r>
            <a:r>
              <a:rPr lang="sr-Latn-CS" b="1" baseline="-25000" dirty="0" smtClean="0"/>
              <a:t>a</a:t>
            </a:r>
            <a:r>
              <a:rPr lang="sr-Latn-CS" dirty="0" smtClean="0"/>
              <a:t> na motoru (kao na slici).</a:t>
            </a:r>
          </a:p>
          <a:p>
            <a:endParaRPr lang="sr-Latn-CS" dirty="0" smtClean="0"/>
          </a:p>
          <a:p>
            <a:r>
              <a:rPr lang="sr-Latn-CS" dirty="0" smtClean="0"/>
              <a:t>Uz pretpostavku idealnih komponenti,  </a:t>
            </a:r>
            <a:r>
              <a:rPr lang="en-US" dirty="0" smtClean="0"/>
              <a:t>k</a:t>
            </a:r>
            <a:r>
              <a:rPr lang="sr-Latn-CS" dirty="0" smtClean="0"/>
              <a:t>ad je T1 uključen, napon na motoru je </a:t>
            </a:r>
            <a:r>
              <a:rPr lang="sr-Latn-CS" b="1" dirty="0" smtClean="0"/>
              <a:t>V</a:t>
            </a:r>
            <a:r>
              <a:rPr lang="sr-Latn-CS" b="1" baseline="-25000" dirty="0" smtClean="0"/>
              <a:t>dc</a:t>
            </a:r>
            <a:r>
              <a:rPr lang="sr-Latn-CS" dirty="0" smtClean="0"/>
              <a:t>.</a:t>
            </a:r>
            <a:r>
              <a:rPr lang="sr-Latn-CS" b="1" dirty="0" smtClean="0"/>
              <a:t> </a:t>
            </a:r>
            <a:r>
              <a:rPr lang="sr-Latn-CS" dirty="0" smtClean="0"/>
              <a:t>Kada se T1 isključi napon pada na 0 zato što, za stuju u tom smeru, dioda D2 provede (struja kroz motor ne može trenutno da se prekine već nastavlja u istom smeru, nema gde već kroz diodu D2 koja se uključuje i napon na motoru pada na nulu). Dovođenjem širinske modulacije na T1 može se regulisati napon od 0 do </a:t>
            </a:r>
            <a:r>
              <a:rPr lang="sr-Latn-CS" b="1" dirty="0" smtClean="0"/>
              <a:t>V</a:t>
            </a:r>
            <a:r>
              <a:rPr lang="sr-Latn-CS" b="1" baseline="-25000" dirty="0" smtClean="0"/>
              <a:t>dc</a:t>
            </a:r>
            <a:r>
              <a:rPr lang="sr-Latn-CS" dirty="0" smtClean="0"/>
              <a:t>.</a:t>
            </a:r>
          </a:p>
          <a:p>
            <a:endParaRPr lang="sr-Latn-CS" dirty="0" smtClean="0"/>
          </a:p>
          <a:p>
            <a:r>
              <a:rPr lang="sr-Latn-CS" dirty="0" smtClean="0"/>
              <a:t>Drugi kvadrant </a:t>
            </a:r>
            <a:r>
              <a:rPr lang="en-US" dirty="0" smtClean="0"/>
              <a:t>(Q</a:t>
            </a:r>
            <a:r>
              <a:rPr lang="sr-Latn-CS" dirty="0" smtClean="0"/>
              <a:t>2</a:t>
            </a:r>
            <a:r>
              <a:rPr lang="en-US" dirty="0" smtClean="0"/>
              <a:t>)</a:t>
            </a:r>
            <a:r>
              <a:rPr lang="sr-Latn-CS" dirty="0" smtClean="0"/>
              <a:t> podrazumeva da struja teče od motora ka izvoru (negativna struja </a:t>
            </a:r>
            <a:r>
              <a:rPr lang="sr-Latn-CS" b="1" dirty="0" smtClean="0"/>
              <a:t>I</a:t>
            </a:r>
            <a:r>
              <a:rPr lang="sr-Latn-CS" b="1" baseline="-25000" dirty="0" smtClean="0"/>
              <a:t>a</a:t>
            </a:r>
            <a:r>
              <a:rPr lang="sr-Latn-CS" dirty="0" smtClean="0"/>
              <a:t>), suprotno od smera na slici, i pozitivan napon </a:t>
            </a:r>
            <a:r>
              <a:rPr lang="sr-Latn-CS" b="1" dirty="0" smtClean="0"/>
              <a:t>V</a:t>
            </a:r>
            <a:r>
              <a:rPr lang="sr-Latn-CS" b="1" baseline="-25000" dirty="0" smtClean="0"/>
              <a:t>a</a:t>
            </a:r>
            <a:r>
              <a:rPr lang="sr-Latn-CS" dirty="0" smtClean="0"/>
              <a:t>. Ovo je situacija kada motor radi kao generator, kada neko spolja, na primer, inercijalno opterećenje koje se zaletelo, svoju kinetičku energiju predaje motoru koji u tom slučaju radi kao generator, i pretvara mehaničku energiju u električnu.</a:t>
            </a:r>
          </a:p>
          <a:p>
            <a:r>
              <a:rPr lang="sr-Latn-CS" dirty="0" smtClean="0"/>
              <a:t>Kada u ovom režimu, upravljač uključi T2, napon na motoru postaje 0, motor je u kratkom spoju i struja se zatvara u krugu motor-T2. Isključen tranzistor T2 čini da se struja koju motor generiše, kroz diodu D1, vraća nazad u izvor (uključen T2 “odliva“ ovu struju). Dovođenjem širinske modulacije na T2 može se regulisati tntenzitet struje koja se vraća u izvor.</a:t>
            </a:r>
          </a:p>
          <a:p>
            <a:endParaRPr lang="sr-Latn-CS" dirty="0" smtClean="0"/>
          </a:p>
          <a:p>
            <a:r>
              <a:rPr lang="sr-Latn-CS" dirty="0" smtClean="0"/>
              <a:t>Pomoću dvokvadrantnog pretvarača se ne može dobiti napun na motoru </a:t>
            </a:r>
            <a:r>
              <a:rPr lang="sr-Latn-CS" b="1" dirty="0" smtClean="0"/>
              <a:t>V</a:t>
            </a:r>
            <a:r>
              <a:rPr lang="sr-Latn-CS" b="1" baseline="-25000" dirty="0" smtClean="0"/>
              <a:t>a</a:t>
            </a:r>
            <a:r>
              <a:rPr lang="sr-Latn-CS" dirty="0" smtClean="0"/>
              <a:t> suprotnog polariteta od polariteta izvora.</a:t>
            </a:r>
          </a:p>
          <a:p>
            <a:endParaRPr lang="sr-Latn-CS" dirty="0" smtClean="0"/>
          </a:p>
          <a:p>
            <a:r>
              <a:rPr lang="sr-Latn-CS" b="1" dirty="0" smtClean="0"/>
              <a:t>Čet</a:t>
            </a:r>
            <a:r>
              <a:rPr lang="en-US" b="1" dirty="0" err="1" smtClean="0"/>
              <a:t>vo</a:t>
            </a:r>
            <a:r>
              <a:rPr lang="sr-Latn-CS" b="1" dirty="0" smtClean="0"/>
              <a:t>ro</a:t>
            </a:r>
            <a:r>
              <a:rPr lang="en-US" b="1" dirty="0" err="1" smtClean="0"/>
              <a:t>kvadrantni</a:t>
            </a:r>
            <a:r>
              <a:rPr lang="en-US" b="1" dirty="0" smtClean="0"/>
              <a:t> </a:t>
            </a:r>
            <a:r>
              <a:rPr lang="en-US" b="1" dirty="0" err="1" smtClean="0"/>
              <a:t>pretvara</a:t>
            </a:r>
            <a:r>
              <a:rPr lang="sr-Latn-CS" b="1" dirty="0" smtClean="0"/>
              <a:t>č:</a:t>
            </a:r>
          </a:p>
          <a:p>
            <a:endParaRPr lang="sr-Latn-CS" b="1" dirty="0" smtClean="0"/>
          </a:p>
          <a:p>
            <a:r>
              <a:rPr lang="sr-Latn-CS" dirty="0" smtClean="0"/>
              <a:t>Dve grane PWM sa motorm koji spaja srednje tačke grana čine takozvani </a:t>
            </a:r>
            <a:r>
              <a:rPr lang="sr-Latn-CS" b="1" dirty="0" smtClean="0"/>
              <a:t>H-most</a:t>
            </a:r>
            <a:r>
              <a:rPr lang="sr-Latn-CS" dirty="0" smtClean="0"/>
              <a:t> i predstavljaju pretvarač koji može da radi u sva četiri kvadrata. Napon </a:t>
            </a:r>
            <a:r>
              <a:rPr lang="sr-Latn-CS" b="1" dirty="0" smtClean="0"/>
              <a:t>V</a:t>
            </a:r>
            <a:r>
              <a:rPr lang="sr-Latn-CS" b="1" baseline="-25000" dirty="0" smtClean="0"/>
              <a:t>a</a:t>
            </a:r>
            <a:r>
              <a:rPr lang="sr-Latn-CS" dirty="0" smtClean="0"/>
              <a:t> na motoru može da bude i pozitivan (kao na slici) kada su T1 i T2 uključeni dok su T3 i T4 isključeni. Dovođenjem širinske modulacije na jedan od trantistora (T1 ili T2),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Napon </a:t>
            </a:r>
            <a:r>
              <a:rPr lang="sr-Latn-CS" b="1" dirty="0" smtClean="0"/>
              <a:t>V</a:t>
            </a:r>
            <a:r>
              <a:rPr lang="sr-Latn-CS" b="1" baseline="-25000" dirty="0" smtClean="0"/>
              <a:t>a</a:t>
            </a:r>
            <a:r>
              <a:rPr lang="sr-Latn-CS" dirty="0" smtClean="0"/>
              <a:t> na motoru može da ima i negativan polaritet (suprotan od smera na slici) kada su T3 i T4 uključeni dok su T1 i T2 isključeni. Dovođenjem širinske modulacije na jedan od trantistora (T3 ili T4),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Postoji nekoliko različitih algoritama uključivanja i isključivanja tranzistora koji se razlikuju sa energetske tačke gledišta ali se osnovni princip rada sastoji u ovome što je opisano. </a:t>
            </a:r>
          </a:p>
          <a:p>
            <a:endParaRPr lang="sr-Latn-CS" dirty="0" smtClean="0"/>
          </a:p>
          <a:p>
            <a:r>
              <a:rPr lang="sr-Latn-CS" dirty="0" smtClean="0"/>
              <a:t>S obzirom da je moguće ostvariti  i pozitivan i negativan napon na motoru, ovaj pretvarač se može koristiti  i kao DC-AC pretvarač.</a:t>
            </a:r>
            <a:endParaRPr lang="en-US" dirty="0" smtClean="0"/>
          </a:p>
          <a:p>
            <a:endParaRPr lang="en-US" baseline="-25000"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err="1" smtClean="0"/>
              <a:t>Spu</a:t>
            </a:r>
            <a:r>
              <a:rPr lang="sr-Latn-CS" b="1" dirty="0" smtClean="0"/>
              <a:t>štač napona (</a:t>
            </a:r>
            <a:r>
              <a:rPr lang="sr-Latn-CS" b="1" i="1" dirty="0" smtClean="0"/>
              <a:t>buck converter</a:t>
            </a:r>
            <a:r>
              <a:rPr lang="sr-Latn-CS" b="1" dirty="0" smtClean="0"/>
              <a:t>)</a:t>
            </a:r>
          </a:p>
          <a:p>
            <a:endParaRPr lang="sr-Latn-CS" b="1" dirty="0" smtClean="0"/>
          </a:p>
          <a:p>
            <a:r>
              <a:rPr lang="sr-Latn-CS" dirty="0" smtClean="0"/>
              <a:t>U odnosu na jednu granu PWM sa prethodnog slajda nedostaje tranzistor T2 što znači da ovaj čoper nema mogućnost kontrolisanja struje (u drugom kvadrantu) koja se vraća u izvor. Izlazni napon </a:t>
            </a:r>
            <a:r>
              <a:rPr lang="sr-Latn-CS" b="1" dirty="0" smtClean="0"/>
              <a:t>V</a:t>
            </a:r>
            <a:r>
              <a:rPr lang="sr-Latn-CS" b="1" baseline="-25000" dirty="0" smtClean="0"/>
              <a:t>o</a:t>
            </a:r>
            <a:r>
              <a:rPr lang="sr-Latn-CS" dirty="0" smtClean="0"/>
              <a:t> je uvek manji od </a:t>
            </a:r>
            <a:r>
              <a:rPr lang="sr-Latn-CS" b="1" dirty="0" smtClean="0"/>
              <a:t>E</a:t>
            </a:r>
            <a:r>
              <a:rPr lang="sr-Latn-CS" dirty="0" smtClean="0"/>
              <a:t>. Koeficijent </a:t>
            </a:r>
            <a:r>
              <a:rPr lang="sr-Latn-CS" b="1" dirty="0" smtClean="0"/>
              <a:t>D</a:t>
            </a:r>
            <a:r>
              <a:rPr lang="sr-Latn-CS" dirty="0" smtClean="0"/>
              <a:t> određuje upravljač kontrolom širinsko-impulsne modulacije koja uključuje tranzistor.</a:t>
            </a:r>
          </a:p>
          <a:p>
            <a:endParaRPr lang="sr-Latn-CS" dirty="0" smtClean="0"/>
          </a:p>
          <a:p>
            <a:r>
              <a:rPr lang="sr-Latn-CS" b="1" dirty="0" smtClean="0"/>
              <a:t>Podizač napona (</a:t>
            </a:r>
            <a:r>
              <a:rPr lang="sr-Latn-CS" b="1" i="1" dirty="0" smtClean="0"/>
              <a:t>boost converter</a:t>
            </a:r>
            <a:r>
              <a:rPr lang="sr-Latn-CS" b="1" dirty="0" smtClean="0"/>
              <a:t>)</a:t>
            </a:r>
          </a:p>
          <a:p>
            <a:endParaRPr lang="sr-Latn-CS" dirty="0" smtClean="0"/>
          </a:p>
          <a:p>
            <a:r>
              <a:rPr lang="sr-Latn-CS" dirty="0" smtClean="0"/>
              <a:t>Kada je tranzistor uključen kroz induktivnost teče struja koja ne može trenutno da se prekine u trenutku isključenja tranzistora. Dok je isključen struja uključi diodu i kroz nju dopunjava kondenzator. U svakom ciklusu u kondenzator se “upumpa” nova količina naelektrisanja i napon na njemu raste iznad </a:t>
            </a:r>
            <a:r>
              <a:rPr lang="sr-Latn-CS" b="1" dirty="0" smtClean="0"/>
              <a:t>E</a:t>
            </a:r>
            <a:r>
              <a:rPr lang="sr-Latn-CS" dirty="0" smtClean="0"/>
              <a:t>. Zato se ova konfiguracija još naziva i “</a:t>
            </a:r>
            <a:r>
              <a:rPr lang="sr-Latn-CS" i="1" dirty="0" smtClean="0"/>
              <a:t>charge pump</a:t>
            </a:r>
            <a:r>
              <a:rPr lang="sr-Latn-CS" dirty="0" smtClean="0"/>
              <a:t>”. Izlazni napon </a:t>
            </a:r>
            <a:r>
              <a:rPr lang="sr-Latn-CS" b="1" dirty="0" smtClean="0"/>
              <a:t>V</a:t>
            </a:r>
            <a:r>
              <a:rPr lang="sr-Latn-CS" b="1" baseline="-25000" dirty="0" smtClean="0"/>
              <a:t>o</a:t>
            </a:r>
            <a:r>
              <a:rPr lang="sr-Latn-CS" dirty="0" smtClean="0"/>
              <a:t> je uvek veći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endParaRPr lang="sr-Latn-CS" dirty="0" smtClean="0"/>
          </a:p>
          <a:p>
            <a:r>
              <a:rPr lang="sr-Latn-CS" b="1" dirty="0" smtClean="0"/>
              <a:t>Kombinovani čoper (</a:t>
            </a:r>
            <a:r>
              <a:rPr lang="sr-Latn-CS" b="1" i="1" dirty="0" smtClean="0"/>
              <a:t>buck-boost converter</a:t>
            </a:r>
            <a:r>
              <a:rPr lang="sr-Latn-CS" b="1" dirty="0" smtClean="0"/>
              <a:t>)</a:t>
            </a:r>
          </a:p>
          <a:p>
            <a:endParaRPr lang="sr-Latn-CS" dirty="0" smtClean="0"/>
          </a:p>
          <a:p>
            <a:r>
              <a:rPr lang="sr-Latn-CS" dirty="0" smtClean="0"/>
              <a:t>Pomoću ove konfiguracije moguće je dobiti i napon koji je veći od </a:t>
            </a:r>
            <a:r>
              <a:rPr lang="sr-Latn-CS" b="1" dirty="0" smtClean="0"/>
              <a:t>E</a:t>
            </a:r>
            <a:r>
              <a:rPr lang="sr-Latn-CS" dirty="0" smtClean="0"/>
              <a:t> i koji je manji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endParaRPr lang="en-US" b="1"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Izlazni stepen p</a:t>
            </a:r>
            <a:r>
              <a:rPr lang="en-US" dirty="0" err="1" smtClean="0"/>
              <a:t>ogon</a:t>
            </a:r>
            <a:r>
              <a:rPr lang="sr-Latn-CS" dirty="0" smtClean="0"/>
              <a:t>a</a:t>
            </a:r>
            <a:r>
              <a:rPr lang="en-US" dirty="0" smtClean="0"/>
              <a:t> </a:t>
            </a:r>
            <a:r>
              <a:rPr lang="en-US" dirty="0" err="1" smtClean="0"/>
              <a:t>motora</a:t>
            </a:r>
            <a:r>
              <a:rPr lang="en-US" dirty="0" smtClean="0"/>
              <a:t> </a:t>
            </a:r>
            <a:r>
              <a:rPr lang="en-US" dirty="0" err="1" smtClean="0"/>
              <a:t>nai</a:t>
            </a:r>
            <a:r>
              <a:rPr lang="sr-Latn-CS" dirty="0" smtClean="0"/>
              <a:t>z</a:t>
            </a:r>
            <a:r>
              <a:rPr lang="en-US" dirty="0" err="1" smtClean="0"/>
              <a:t>meni</a:t>
            </a:r>
            <a:r>
              <a:rPr lang="sr-Latn-CS" dirty="0" smtClean="0"/>
              <a:t>čne struje (i asinhronih i PMS motora) obično se sastoji od tri grane PWM. Tri faze motora su povezane za srednje tačke između gornjeg  donjeg tranzistora. Upravljački signali su šest PWM signala, za svaki IGBT po jedan. Na gornji i donji tranzistor jedne grane PWM dolazi jedan par PWM signala koji su invertovani jedan u odnosu na drugi, sa obezbeđenim mrtvim vremenom. </a:t>
            </a:r>
          </a:p>
          <a:p>
            <a:pPr>
              <a:lnSpc>
                <a:spcPct val="90000"/>
              </a:lnSpc>
            </a:pPr>
            <a:endParaRPr lang="sr-Latn-CS" dirty="0" smtClean="0"/>
          </a:p>
          <a:p>
            <a:pPr>
              <a:lnSpc>
                <a:spcPct val="90000"/>
              </a:lnSpc>
            </a:pPr>
            <a:r>
              <a:rPr lang="sr-Latn-CS" dirty="0" smtClean="0"/>
              <a:t>Jednosmerno međukolo (</a:t>
            </a:r>
            <a:r>
              <a:rPr lang="sr-Latn-CS" i="1" dirty="0" smtClean="0"/>
              <a:t>DC </a:t>
            </a:r>
            <a:r>
              <a:rPr lang="en-US" i="1" dirty="0" smtClean="0"/>
              <a:t>B</a:t>
            </a:r>
            <a:r>
              <a:rPr lang="sr-Latn-CS" i="1" dirty="0" smtClean="0"/>
              <a:t>us</a:t>
            </a:r>
            <a:r>
              <a:rPr lang="sr-Latn-CS" dirty="0" smtClean="0"/>
              <a:t>) čini kondenzator </a:t>
            </a:r>
            <a:r>
              <a:rPr lang="sr-Latn-CS" i="1" dirty="0" smtClean="0"/>
              <a:t>C. </a:t>
            </a:r>
            <a:r>
              <a:rPr lang="sr-Latn-CS" dirty="0" smtClean="0"/>
              <a:t>Njegova uloga je dvojaka: filtrira ispravljen napon i kratko-spaja struje visoke učestanosti koje generiše izlazni stepen. Ovo je vrlo važna komponenta sistema i nužna je i kod čisto baterijskog napajanja gde je prva uloga (funkcija filtriranja) nepotrebna. To je, po pravilu, kondenzator posebne namene, velikog kaoaciteta, sa vrlo malom efektivnom serijskom otpornošću (ESR) koji mora da sačuva karakteristike i na učestanostima reda veličine 20kHz jer sve komponente struje koje potiču od talasnosti treba da se “zatvore” kroz taj kondenzator (talasnost je učestanosti PWM – 10kHz do 20kHz). On takođe, po pravilu, mora da bude u stanju da radi na povišenim temperaturama (obično do 105</a:t>
            </a:r>
            <a:r>
              <a:rPr lang="sr-Latn-CS" dirty="0" smtClean="0">
                <a:sym typeface="Symbol" pitchFamily="18" charset="2"/>
              </a:rPr>
              <a:t>, ili bar 80).</a:t>
            </a:r>
            <a:r>
              <a:rPr lang="sr-Latn-CS" dirty="0" smtClean="0"/>
              <a:t> Zagreva ga temperatura hladnjaka izlaznog stepena kao i struja koja prolazi kroz njega praveći gubitke na ESR. Ova komponenta zauzima dobar deo prostora u invertoru (obično je to baterija više kondenzatora), kritična je što se zahteva tiče i čini značajan deo ukupne cene invertora. Kapacitivnost je reda nekoliko stotina pa i hiljada </a:t>
            </a:r>
            <a:r>
              <a:rPr lang="sr-Latn-CS" b="1" dirty="0" smtClean="0">
                <a:sym typeface="Symbol" pitchFamily="18" charset="2"/>
              </a:rPr>
              <a:t></a:t>
            </a:r>
            <a:r>
              <a:rPr lang="sr-Latn-CS" dirty="0" smtClean="0">
                <a:sym typeface="Symbol" pitchFamily="18" charset="2"/>
              </a:rPr>
              <a:t>F, a standardni elektrolitski kondenzatori nisu pogodni za tu namenu. Vodovi napajanja izlaznog stepena od kondenzatora do IGBT modula moraju biti kratki i sa što manje parazitne induktivnosti. U slučaju baterijskog napajanja baterija dolazi umesto ispravljača i kondenzator </a:t>
            </a:r>
            <a:r>
              <a:rPr lang="sr-Latn-CS" b="1" i="1" dirty="0" smtClean="0">
                <a:sym typeface="Symbol" pitchFamily="18" charset="2"/>
              </a:rPr>
              <a:t>C</a:t>
            </a:r>
            <a:r>
              <a:rPr lang="sr-Latn-CS" dirty="0" smtClean="0">
                <a:sym typeface="Symbol" pitchFamily="18" charset="2"/>
              </a:rPr>
              <a:t>  može biti nešto manje kapacitivnosti, ali je i dalje nužan.</a:t>
            </a:r>
          </a:p>
          <a:p>
            <a:pPr>
              <a:lnSpc>
                <a:spcPct val="90000"/>
              </a:lnSpc>
            </a:pPr>
            <a:endParaRPr lang="sr-Latn-CS" dirty="0" smtClean="0">
              <a:sym typeface="Symbol" pitchFamily="18" charset="2"/>
            </a:endParaRPr>
          </a:p>
          <a:p>
            <a:pPr>
              <a:lnSpc>
                <a:spcPct val="90000"/>
              </a:lnSpc>
            </a:pPr>
            <a:r>
              <a:rPr lang="sr-Latn-CS" dirty="0" smtClean="0">
                <a:sym typeface="Symbol" pitchFamily="18" charset="2"/>
              </a:rPr>
              <a:t>Prenaponska zaštita štiti invertor od energije koju motor može da vrati u sistem (u slučajevima rekuperativog kočenja i uvek kada se motor ponaša kao generator) pod uslovom da sistem ne može da primi tu energiju (ispravljač kao na slici ne može da vrati energiju u mrežu) ili je, u slučaju baterijskog napajanja, električna snaga koja se vraća u bateriju veća nego što baterija može da primi. Energija koja se vraća bi se, u tom slučaju, gomilala u kondenzatoru podižući njegov napon, sve do proboja. Zato se, po pravilu, meri napon jednosmernog međukola (</a:t>
            </a:r>
            <a:r>
              <a:rPr lang="sr-Latn-CS" i="1" dirty="0" smtClean="0">
                <a:sym typeface="Symbol" pitchFamily="18" charset="2"/>
              </a:rPr>
              <a:t>DC Bus</a:t>
            </a:r>
            <a:r>
              <a:rPr lang="sr-Latn-CS" dirty="0" smtClean="0">
                <a:sym typeface="Symbol" pitchFamily="18" charset="2"/>
              </a:rPr>
              <a:t>) i kada poraste iznad dozvoljene vrednosti, uključuje se tranzistor prenaponske zaštite (PNZ) koji višek energije potroši na otporniku PNZ </a:t>
            </a:r>
            <a:r>
              <a:rPr lang="sr-Latn-CS" dirty="0" smtClean="0"/>
              <a:t> </a:t>
            </a: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97</a:t>
            </a:fld>
            <a:endParaRPr lang="en-GB" sz="1200">
              <a:solidFill>
                <a:schemeClr val="tx1"/>
              </a:solidFill>
              <a:latin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98</a:t>
            </a:fld>
            <a:endParaRPr lang="en-GB" sz="1200">
              <a:solidFill>
                <a:schemeClr val="tx1"/>
              </a:solidFill>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99</a:t>
            </a:fld>
            <a:endParaRPr 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smtClean="0"/>
              <a:t>Pauereksov</a:t>
            </a:r>
            <a:r>
              <a:rPr lang="en-US" dirty="0" smtClean="0"/>
              <a:t> </a:t>
            </a:r>
            <a:r>
              <a:rPr lang="en-US" dirty="0" err="1" smtClean="0"/>
              <a:t>modul</a:t>
            </a:r>
            <a:r>
              <a:rPr lang="en-US" dirty="0" smtClean="0"/>
              <a:t> </a:t>
            </a:r>
            <a:r>
              <a:rPr lang="en-US" dirty="0" err="1" smtClean="0"/>
              <a:t>za</a:t>
            </a:r>
            <a:r>
              <a:rPr lang="en-US" dirty="0" smtClean="0"/>
              <a:t> </a:t>
            </a:r>
            <a:r>
              <a:rPr lang="sr-Latn-CS" dirty="0" smtClean="0"/>
              <a:t>600V, 100A.  U istoj seriji postoje i modeli u sličnim kućištima za  60A i 150A kao i za napone od 1200V.  Modul sadrži šest IGBT (tri PWM grane) sa zamajnim diodama i sedmi IGBT za prenaponsku zaštitu. Pored energetskih komponenti, modul sadrži prekostrujnu i temperaturnu zaštitu.  Preko tankih kontakata se prenose komande za tranzistore i informacije o prekostrujnoj i temperaturnoj zaštiti, a snažni kontakti služe za vezu sa  jednosmernim međukolom sa otpornikom za prenaponsku zaštitu i sa fazama motora.</a:t>
            </a:r>
          </a:p>
          <a:p>
            <a:endParaRPr lang="sr-Latn-CS" dirty="0" smtClean="0"/>
          </a:p>
          <a:p>
            <a:r>
              <a:rPr lang="sr-Latn-CS" dirty="0" smtClean="0"/>
              <a:t>Modul ima metalno dno koje je električno izolovano od komponenata, a služi za termičku vezu sa hladnjakom na koji se modul montira.</a:t>
            </a:r>
          </a:p>
          <a:p>
            <a:endParaRPr lang="sr-Latn-CS" dirty="0" smtClean="0"/>
          </a:p>
          <a:p>
            <a:r>
              <a:rPr lang="sr-Latn-CS" dirty="0" smtClean="0"/>
              <a:t>Modul košta malo preko 200$ na komad.</a:t>
            </a:r>
          </a:p>
          <a:p>
            <a:r>
              <a:rPr lang="sr-Latn-CS" dirty="0" smtClean="0"/>
              <a:t> </a:t>
            </a:r>
            <a:endParaRPr lang="en-US" dirty="0" smtClean="0"/>
          </a:p>
        </p:txBody>
      </p:sp>
      <p:sp>
        <p:nvSpPr>
          <p:cNvPr id="6042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AA84ED15-712F-4C29-B638-62ABFC015F07}" type="slidenum">
              <a:rPr lang="en-GB" sz="1200">
                <a:solidFill>
                  <a:schemeClr val="tx1"/>
                </a:solidFill>
                <a:latin typeface="Times New Roman" pitchFamily="18" charset="0"/>
              </a:rPr>
              <a:pPr algn="r"/>
              <a:t>100</a:t>
            </a:fld>
            <a:endParaRPr lang="en-GB" sz="1200">
              <a:solidFill>
                <a:schemeClr val="tx1"/>
              </a:solidFill>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Kompletno rešenje drajvera za IPM sa prethodne slike. Ova kartica se “ubada” na IPM i pored optički izolovanih drajvera  za svih sedam IGBT, sadrži i izolovane izvore za napajanje gornjih tranzistora  i kola za prihvatanje i obradu signala o greškama. Preko belog konektora na slici levo kartica ja ditrektno spojena sa mikrokontrolerom.</a:t>
            </a:r>
          </a:p>
          <a:p>
            <a:endParaRPr lang="sr-Latn-CS" dirty="0" smtClean="0"/>
          </a:p>
          <a:p>
            <a:r>
              <a:rPr lang="sr-Latn-CS" dirty="0" smtClean="0"/>
              <a:t>Cena ove kartice je oko 180$.</a:t>
            </a:r>
            <a:endParaRPr lang="en-US" dirty="0" smtClean="0"/>
          </a:p>
        </p:txBody>
      </p:sp>
      <p:sp>
        <p:nvSpPr>
          <p:cNvPr id="6144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D779F281-56DC-4492-B245-48DE02A0BB6C}" type="slidenum">
              <a:rPr lang="en-GB" sz="1200">
                <a:solidFill>
                  <a:schemeClr val="tx1"/>
                </a:solidFill>
                <a:latin typeface="Times New Roman" pitchFamily="18" charset="0"/>
              </a:rPr>
              <a:pPr algn="r"/>
              <a:t>101</a:t>
            </a:fld>
            <a:endParaRPr lang="en-GB" sz="1200">
              <a:solidFill>
                <a:schemeClr val="tx1"/>
              </a:solidFill>
              <a:latin typeface="Times New Roman" pitchFamily="18"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03D9-3BFC-4DFB-9C1F-A4C3C11AFED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18F4A7-505A-4276-986C-0BF65FB02A6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C690F-0181-43FD-9C6C-572091CF451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052DB-28A1-49ED-B354-7656327038D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2D352-8BBC-40CF-B292-F586B80E436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18AAF-E758-43F1-B2F2-E6E9C133D5E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17EC72-58C6-4659-9CC5-71089CC7402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3FF3BA-5726-4459-80AF-A88FB68FC3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C85920-9425-420E-88A5-33690DFD128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239E16-324C-420E-8D43-E9E223D8DC0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2A8C62-3FF1-4A6C-9331-FE52D07E1B2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05A3D7-A4B6-407E-AABF-3149855B81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3.jpeg"/><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png"/><Relationship Id="rId5" Type="http://schemas.openxmlformats.org/officeDocument/2006/relationships/oleObject" Target="../embeddings/Microsoft_Office_Excel_97-2003_Worksheet3.xls"/><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0.gif"/><Relationship Id="rId4" Type="http://schemas.openxmlformats.org/officeDocument/2006/relationships/image" Target="../media/image59.gif"/></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slide" Target="slide52.xml"/><Relationship Id="rId4" Type="http://schemas.openxmlformats.org/officeDocument/2006/relationships/oleObject" Target="../embeddings/Microsoft_Office_Word_97_-_2003_Document4.doc"/></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slide" Target="slide47.xml"/><Relationship Id="rId5" Type="http://schemas.openxmlformats.org/officeDocument/2006/relationships/slide" Target="slide54.xml"/><Relationship Id="rId4" Type="http://schemas.openxmlformats.org/officeDocument/2006/relationships/oleObject" Target="../embeddings/Microsoft_Office_Word_97_-_2003_Document5.doc"/></Relationships>
</file>

<file path=ppt/slides/_rels/slide5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slide" Target="slide63.xml"/><Relationship Id="rId5" Type="http://schemas.openxmlformats.org/officeDocument/2006/relationships/slide" Target="slide52.xml"/><Relationship Id="rId4" Type="http://schemas.openxmlformats.org/officeDocument/2006/relationships/oleObject" Target="../embeddings/Microsoft_Office_Word_97_-_2003_Document6.doc"/></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Microsoft_Office_Word_97_-_2003_Document7.doc"/><Relationship Id="rId4" Type="http://schemas.openxmlformats.org/officeDocument/2006/relationships/slide" Target="slide54.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7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7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96.xml.rels><?xml version="1.0" encoding="UTF-8" standalone="yes"?>
<Relationships xmlns="http://schemas.openxmlformats.org/package/2006/relationships"><Relationship Id="rId8" Type="http://schemas.openxmlformats.org/officeDocument/2006/relationships/image" Target="../media/image142.jpeg"/><Relationship Id="rId3" Type="http://schemas.openxmlformats.org/officeDocument/2006/relationships/notesSlide" Target="../notesSlides/notesSlide93.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oleObject" Target="../embeddings/oleObject23.bin"/><Relationship Id="rId9" Type="http://schemas.openxmlformats.org/officeDocument/2006/relationships/oleObject" Target="../embeddings/oleObject25.bin"/></Relationships>
</file>

<file path=ppt/slides/_rels/slide97.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IGBT%20Modules%20IPM%20_%20Fuji%20Electric%20Europe.htm" TargetMode="External"/><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447800"/>
            <a:ext cx="8229600" cy="1143000"/>
          </a:xfrm>
        </p:spPr>
        <p:txBody>
          <a:bodyPr>
            <a:noAutofit/>
          </a:bodyPr>
          <a:lstStyle/>
          <a:p>
            <a:r>
              <a:rPr lang="sr-Latn-CS" sz="5400" b="1" dirty="0" smtClean="0">
                <a:solidFill>
                  <a:srgbClr val="0066CC"/>
                </a:solidFill>
              </a:rPr>
              <a:t>Komponente energetske elektronike</a:t>
            </a:r>
            <a:r>
              <a:rPr lang="sr-Latn-CS" sz="4800" b="1" dirty="0" smtClean="0">
                <a:solidFill>
                  <a:srgbClr val="0066CC"/>
                </a:solidFill>
              </a:rPr>
              <a:t/>
            </a:r>
            <a:br>
              <a:rPr lang="sr-Latn-CS" sz="4800" b="1" dirty="0" smtClean="0">
                <a:solidFill>
                  <a:srgbClr val="0066CC"/>
                </a:solidFill>
              </a:rPr>
            </a:br>
            <a:r>
              <a:rPr lang="sr-Latn-CS" sz="3200" dirty="0" smtClean="0">
                <a:solidFill>
                  <a:srgbClr val="0066CC"/>
                </a:solidFill>
              </a:rPr>
              <a:t>2018/2019.</a:t>
            </a:r>
            <a:endParaRPr lang="en-US" sz="3200" dirty="0" smtClean="0">
              <a:solidFill>
                <a:srgbClr val="0066CC"/>
              </a:solidFill>
            </a:endParaRPr>
          </a:p>
        </p:txBody>
      </p:sp>
      <p:sp>
        <p:nvSpPr>
          <p:cNvPr id="9218" name="Slide Number Placeholder 5" hidden="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C7A9C47-EC15-463A-82F0-0C7C3FFA1C01}" type="slidenum">
              <a:rPr lang="en-US" smtClean="0">
                <a:solidFill>
                  <a:schemeClr val="tx1"/>
                </a:solidFill>
                <a:latin typeface="Times New Roman" pitchFamily="18" charset="0"/>
              </a:rPr>
              <a:pPr/>
              <a:t>1</a:t>
            </a:fld>
            <a:endParaRPr lang="en-US" dirty="0" smtClean="0">
              <a:solidFill>
                <a:schemeClr val="tx1"/>
              </a:solidFill>
              <a:latin typeface="Times New Roman" pitchFamily="18" charset="0"/>
            </a:endParaRPr>
          </a:p>
        </p:txBody>
      </p:sp>
      <p:sp>
        <p:nvSpPr>
          <p:cNvPr id="5" name="Rectangle 2"/>
          <p:cNvSpPr txBox="1">
            <a:spLocks noChangeArrowheads="1"/>
          </p:cNvSpPr>
          <p:nvPr/>
        </p:nvSpPr>
        <p:spPr>
          <a:xfrm>
            <a:off x="4343400" y="4191000"/>
            <a:ext cx="45720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CS" sz="3200" b="1" dirty="0" smtClean="0">
                <a:solidFill>
                  <a:srgbClr val="0066CC"/>
                </a:solidFill>
                <a:latin typeface="+mj-lt"/>
                <a:ea typeface="+mj-ea"/>
                <a:cs typeface="+mj-cs"/>
              </a:rPr>
              <a:t>Milan Mijalković</a:t>
            </a:r>
            <a:r>
              <a:rPr kumimoji="0" lang="sr-Latn-CS" sz="4800" b="0" i="0" u="none" strike="noStrike" kern="1200" cap="none" spc="0" normalizeH="0" baseline="0" noProof="0" dirty="0" smtClean="0">
                <a:ln>
                  <a:noFill/>
                </a:ln>
                <a:solidFill>
                  <a:srgbClr val="0066CC"/>
                </a:solidFill>
                <a:effectLst/>
                <a:uLnTx/>
                <a:uFillTx/>
                <a:latin typeface="+mj-lt"/>
                <a:ea typeface="+mj-ea"/>
                <a:cs typeface="+mj-cs"/>
              </a:rPr>
              <a:t/>
            </a:r>
            <a:br>
              <a:rPr kumimoji="0" lang="sr-Latn-CS" sz="4800" b="0" i="0" u="none" strike="noStrike" kern="1200" cap="none" spc="0" normalizeH="0" baseline="0" noProof="0" dirty="0" smtClean="0">
                <a:ln>
                  <a:noFill/>
                </a:ln>
                <a:solidFill>
                  <a:srgbClr val="0066CC"/>
                </a:solidFill>
                <a:effectLst/>
                <a:uLnTx/>
                <a:uFillTx/>
                <a:latin typeface="+mj-lt"/>
                <a:ea typeface="+mj-ea"/>
                <a:cs typeface="+mj-cs"/>
              </a:rPr>
            </a:br>
            <a:r>
              <a:rPr kumimoji="0" lang="en-US" sz="2400" b="0" i="1" u="none" strike="noStrike" kern="1200" cap="none" spc="0" normalizeH="0" baseline="0" noProof="0" dirty="0" smtClean="0">
                <a:ln>
                  <a:noFill/>
                </a:ln>
                <a:solidFill>
                  <a:srgbClr val="0066CC"/>
                </a:solidFill>
                <a:effectLst/>
                <a:uLnTx/>
                <a:uFillTx/>
                <a:latin typeface="+mj-lt"/>
                <a:ea typeface="+mj-ea"/>
                <a:cs typeface="+mj-cs"/>
              </a:rPr>
              <a:t>m</a:t>
            </a:r>
            <a:r>
              <a:rPr kumimoji="0" lang="sr-Latn-CS" sz="2400" b="0" i="1" u="none" strike="noStrike" kern="1200" cap="none" spc="0" normalizeH="0" baseline="0" noProof="0" dirty="0" smtClean="0">
                <a:ln>
                  <a:noFill/>
                </a:ln>
                <a:solidFill>
                  <a:srgbClr val="0066CC"/>
                </a:solidFill>
                <a:effectLst/>
                <a:uLnTx/>
                <a:uFillTx/>
                <a:latin typeface="+mj-lt"/>
                <a:ea typeface="+mj-ea"/>
                <a:cs typeface="+mj-cs"/>
              </a:rPr>
              <a:t>ilan.</a:t>
            </a:r>
            <a:r>
              <a:rPr kumimoji="0" lang="en-US" sz="2400" b="0" i="1" u="none" strike="noStrike" kern="1200" cap="none" spc="0" normalizeH="0" baseline="0" noProof="0" dirty="0" smtClean="0">
                <a:ln>
                  <a:noFill/>
                </a:ln>
                <a:solidFill>
                  <a:srgbClr val="0066CC"/>
                </a:solidFill>
                <a:effectLst/>
                <a:uLnTx/>
                <a:uFillTx/>
                <a:latin typeface="+mj-lt"/>
                <a:ea typeface="+mj-ea"/>
                <a:cs typeface="+mj-cs"/>
              </a:rPr>
              <a:t>m</a:t>
            </a:r>
            <a:r>
              <a:rPr kumimoji="0" lang="sr-Latn-CS" sz="2400" b="0" i="1" u="none" strike="noStrike" kern="1200" cap="none" spc="0" normalizeH="0" baseline="0" noProof="0" dirty="0" smtClean="0">
                <a:ln>
                  <a:noFill/>
                </a:ln>
                <a:solidFill>
                  <a:srgbClr val="0066CC"/>
                </a:solidFill>
                <a:effectLst/>
                <a:uLnTx/>
                <a:uFillTx/>
                <a:latin typeface="+mj-lt"/>
                <a:ea typeface="+mj-ea"/>
                <a:cs typeface="+mj-cs"/>
              </a:rPr>
              <a:t>ijalkovic</a:t>
            </a:r>
            <a:r>
              <a:rPr kumimoji="0" lang="en-US" sz="2400" b="0" i="1" u="none" strike="noStrike" kern="1200" cap="none" spc="0" normalizeH="0" baseline="0" noProof="0" dirty="0" smtClean="0">
                <a:ln>
                  <a:noFill/>
                </a:ln>
                <a:solidFill>
                  <a:srgbClr val="0066CC"/>
                </a:solidFill>
                <a:effectLst/>
                <a:uLnTx/>
                <a:uFillTx/>
                <a:latin typeface="+mj-lt"/>
                <a:ea typeface="+mj-ea"/>
                <a:cs typeface="+mj-cs"/>
              </a:rPr>
              <a:t>@</a:t>
            </a:r>
            <a:r>
              <a:rPr kumimoji="0" lang="en-US" sz="2400" b="0" i="1" u="none" strike="noStrike" kern="1200" cap="none" spc="0" normalizeH="0" baseline="0" noProof="0" dirty="0" err="1" smtClean="0">
                <a:ln>
                  <a:noFill/>
                </a:ln>
                <a:solidFill>
                  <a:srgbClr val="0066CC"/>
                </a:solidFill>
                <a:effectLst/>
                <a:uLnTx/>
                <a:uFillTx/>
                <a:latin typeface="+mj-lt"/>
                <a:ea typeface="+mj-ea"/>
                <a:cs typeface="+mj-cs"/>
              </a:rPr>
              <a:t>viser.edu.rs</a:t>
            </a:r>
            <a:endParaRPr kumimoji="0" lang="en-US" sz="2400" b="0" i="1" u="none" strike="noStrike" kern="1200" cap="none" spc="0" normalizeH="0" baseline="0" noProof="0" dirty="0" smtClean="0">
              <a:ln>
                <a:noFill/>
              </a:ln>
              <a:solidFill>
                <a:srgbClr val="0066C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Kondenzator na red </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10</a:t>
            </a:fld>
            <a:endParaRPr lang="en-US" dirty="0">
              <a:latin typeface="+mn-lt"/>
            </a:endParaRPr>
          </a:p>
        </p:txBody>
      </p:sp>
      <p:cxnSp>
        <p:nvCxnSpPr>
          <p:cNvPr id="119" name="Straight Connector 118"/>
          <p:cNvCxnSpPr/>
          <p:nvPr/>
        </p:nvCxnSpPr>
        <p:spPr bwMode="auto">
          <a:xfrm rot="5400000">
            <a:off x="5080465" y="2463335"/>
            <a:ext cx="1119185" cy="2516"/>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120" name="Straight Connector 119"/>
          <p:cNvCxnSpPr/>
          <p:nvPr/>
        </p:nvCxnSpPr>
        <p:spPr bwMode="auto">
          <a:xfrm>
            <a:off x="5334000" y="2895600"/>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121" name="Text Box 29"/>
          <p:cNvSpPr txBox="1">
            <a:spLocks noChangeArrowheads="1"/>
          </p:cNvSpPr>
          <p:nvPr/>
        </p:nvSpPr>
        <p:spPr bwMode="auto">
          <a:xfrm>
            <a:off x="8305800" y="2895600"/>
            <a:ext cx="14401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Times New Roman" pitchFamily="18" charset="0"/>
                <a:cs typeface="Times New Roman" pitchFamily="18" charset="0"/>
                <a:sym typeface="Symbol"/>
              </a:rPr>
              <a:t>t</a:t>
            </a:r>
          </a:p>
        </p:txBody>
      </p:sp>
      <p:cxnSp>
        <p:nvCxnSpPr>
          <p:cNvPr id="122" name="Straight Connector 121"/>
          <p:cNvCxnSpPr/>
          <p:nvPr/>
        </p:nvCxnSpPr>
        <p:spPr bwMode="auto">
          <a:xfrm>
            <a:off x="5029200" y="2895600"/>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27" name="TextBox 74"/>
          <p:cNvSpPr txBox="1">
            <a:spLocks noChangeArrowheads="1"/>
          </p:cNvSpPr>
          <p:nvPr/>
        </p:nvSpPr>
        <p:spPr bwMode="auto">
          <a:xfrm>
            <a:off x="5607050" y="1743273"/>
            <a:ext cx="685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UL</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38" name="Text Box 29"/>
          <p:cNvSpPr txBox="1">
            <a:spLocks noChangeArrowheads="1"/>
          </p:cNvSpPr>
          <p:nvPr/>
        </p:nvSpPr>
        <p:spPr bwMode="auto">
          <a:xfrm>
            <a:off x="5257800" y="2209800"/>
            <a:ext cx="3810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V</a:t>
            </a:r>
            <a:endParaRPr lang="x-none" sz="1400" dirty="0" smtClean="0">
              <a:solidFill>
                <a:schemeClr val="tx1"/>
              </a:solidFill>
              <a:latin typeface="Times New Roman" pitchFamily="18" charset="0"/>
              <a:cs typeface="Times New Roman" pitchFamily="18" charset="0"/>
              <a:sym typeface="Symbol"/>
            </a:endParaRPr>
          </a:p>
        </p:txBody>
      </p:sp>
      <p:cxnSp>
        <p:nvCxnSpPr>
          <p:cNvPr id="142" name="Straight Connector 141"/>
          <p:cNvCxnSpPr/>
          <p:nvPr/>
        </p:nvCxnSpPr>
        <p:spPr>
          <a:xfrm rot="5400000" flipH="1" flipV="1">
            <a:off x="6169821" y="3507579"/>
            <a:ext cx="1376362" cy="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49" name="Text Box 29"/>
          <p:cNvSpPr txBox="1">
            <a:spLocks noChangeArrowheads="1"/>
          </p:cNvSpPr>
          <p:nvPr/>
        </p:nvSpPr>
        <p:spPr bwMode="auto">
          <a:xfrm>
            <a:off x="6248400" y="3581400"/>
            <a:ext cx="533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i="1" dirty="0" smtClean="0">
                <a:solidFill>
                  <a:srgbClr val="0066CC"/>
                </a:solidFill>
                <a:latin typeface="Times New Roman" pitchFamily="18" charset="0"/>
                <a:cs typeface="Times New Roman" pitchFamily="18" charset="0"/>
                <a:sym typeface="Symbol"/>
              </a:rPr>
              <a:t>  </a:t>
            </a:r>
            <a:r>
              <a:rPr lang="sr-Latn-CS" sz="1200" b="1" i="1" dirty="0" smtClean="0">
                <a:solidFill>
                  <a:srgbClr val="0066CC"/>
                </a:solidFill>
                <a:latin typeface="Times New Roman" pitchFamily="18" charset="0"/>
                <a:cs typeface="Times New Roman" pitchFamily="18" charset="0"/>
                <a:sym typeface="Symbol"/>
              </a:rPr>
              <a:t>= RC</a:t>
            </a:r>
            <a:endParaRPr lang="x-none" sz="1400" b="1" i="1" dirty="0" smtClean="0">
              <a:solidFill>
                <a:srgbClr val="0066CC"/>
              </a:solidFill>
              <a:latin typeface="Times New Roman" pitchFamily="18" charset="0"/>
              <a:cs typeface="Times New Roman" pitchFamily="18" charset="0"/>
              <a:sym typeface="Symbol"/>
            </a:endParaRPr>
          </a:p>
        </p:txBody>
      </p:sp>
      <p:sp>
        <p:nvSpPr>
          <p:cNvPr id="174" name="TextBox 173"/>
          <p:cNvSpPr txBox="1"/>
          <p:nvPr/>
        </p:nvSpPr>
        <p:spPr>
          <a:xfrm>
            <a:off x="533400" y="1066800"/>
            <a:ext cx="6019800" cy="830997"/>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Napon na kondenzatoru se </a:t>
            </a:r>
            <a:r>
              <a:rPr lang="sr-Latn-CS" sz="2400" b="1" dirty="0" smtClean="0">
                <a:solidFill>
                  <a:srgbClr val="0066CC"/>
                </a:solidFill>
                <a:latin typeface="Arial" pitchFamily="34" charset="0"/>
                <a:cs typeface="Arial" pitchFamily="34" charset="0"/>
              </a:rPr>
              <a:t>ne može naglo promeniti</a:t>
            </a:r>
            <a:r>
              <a:rPr lang="sr-Latn-CS" sz="2400" dirty="0" smtClean="0">
                <a:solidFill>
                  <a:srgbClr val="0066CC"/>
                </a:solidFill>
                <a:latin typeface="Arial" pitchFamily="34" charset="0"/>
                <a:cs typeface="Arial" pitchFamily="34" charset="0"/>
              </a:rPr>
              <a:t>!</a:t>
            </a:r>
            <a:endParaRPr lang="en-US" i="1" baseline="-25000" dirty="0">
              <a:solidFill>
                <a:schemeClr val="tx1"/>
              </a:solidFill>
              <a:latin typeface="Times New Roman" pitchFamily="18" charset="0"/>
              <a:cs typeface="Times New Roman" pitchFamily="18" charset="0"/>
            </a:endParaRPr>
          </a:p>
        </p:txBody>
      </p:sp>
      <p:grpSp>
        <p:nvGrpSpPr>
          <p:cNvPr id="109" name="Group 108"/>
          <p:cNvGrpSpPr/>
          <p:nvPr/>
        </p:nvGrpSpPr>
        <p:grpSpPr>
          <a:xfrm>
            <a:off x="457200" y="2284412"/>
            <a:ext cx="4038600" cy="1754188"/>
            <a:chOff x="685800" y="1828800"/>
            <a:chExt cx="4038600" cy="1754188"/>
          </a:xfrm>
        </p:grpSpPr>
        <p:cxnSp>
          <p:nvCxnSpPr>
            <p:cNvPr id="76" name="Straight Connector 75"/>
            <p:cNvCxnSpPr>
              <a:cxnSpLocks noChangeShapeType="1"/>
            </p:cNvCxnSpPr>
            <p:nvPr/>
          </p:nvCxnSpPr>
          <p:spPr bwMode="auto">
            <a:xfrm rot="5400000" flipH="1" flipV="1">
              <a:off x="1828800" y="33528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83" name="Oval 82"/>
            <p:cNvSpPr/>
            <p:nvPr/>
          </p:nvSpPr>
          <p:spPr>
            <a:xfrm>
              <a:off x="1905001" y="28194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cxnSpLocks noChangeShapeType="1"/>
            </p:cNvCxnSpPr>
            <p:nvPr/>
          </p:nvCxnSpPr>
          <p:spPr bwMode="auto">
            <a:xfrm rot="16200000" flipV="1">
              <a:off x="1768476" y="24987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89" name="Straight Connector 88"/>
            <p:cNvCxnSpPr>
              <a:cxnSpLocks noChangeShapeType="1"/>
            </p:cNvCxnSpPr>
            <p:nvPr/>
          </p:nvCxnSpPr>
          <p:spPr bwMode="auto">
            <a:xfrm>
              <a:off x="3810000" y="2209800"/>
              <a:ext cx="609600" cy="1588"/>
            </a:xfrm>
            <a:prstGeom prst="line">
              <a:avLst/>
            </a:prstGeom>
            <a:noFill/>
            <a:ln w="34925">
              <a:solidFill>
                <a:srgbClr val="0066CC"/>
              </a:solidFill>
              <a:round/>
              <a:headEnd type="oval"/>
              <a:tailEnd type="none"/>
            </a:ln>
            <a:effectLst/>
          </p:spPr>
        </p:cxnSp>
        <p:cxnSp>
          <p:nvCxnSpPr>
            <p:cNvPr id="92" name="Straight Connector 91"/>
            <p:cNvCxnSpPr>
              <a:cxnSpLocks noChangeShapeType="1"/>
            </p:cNvCxnSpPr>
            <p:nvPr/>
          </p:nvCxnSpPr>
          <p:spPr bwMode="auto">
            <a:xfrm>
              <a:off x="2057400" y="3581400"/>
              <a:ext cx="1760984" cy="1588"/>
            </a:xfrm>
            <a:prstGeom prst="line">
              <a:avLst/>
            </a:prstGeom>
            <a:noFill/>
            <a:ln w="34925">
              <a:solidFill>
                <a:srgbClr val="0066CC"/>
              </a:solidFill>
              <a:round/>
              <a:headEnd type="none"/>
              <a:tailEnd type="none"/>
            </a:ln>
            <a:effectLst/>
          </p:spPr>
        </p:cxnSp>
        <p:sp>
          <p:nvSpPr>
            <p:cNvPr id="94" name="TextBox 144"/>
            <p:cNvSpPr txBox="1">
              <a:spLocks noChangeArrowheads="1"/>
            </p:cNvSpPr>
            <p:nvPr/>
          </p:nvSpPr>
          <p:spPr bwMode="auto">
            <a:xfrm>
              <a:off x="3395246" y="2819400"/>
              <a:ext cx="3385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R</a:t>
              </a:r>
              <a:endParaRPr lang="en-US" b="1" i="1" dirty="0">
                <a:solidFill>
                  <a:schemeClr val="tx1"/>
                </a:solidFill>
                <a:latin typeface="Times New Roman" pitchFamily="18" charset="0"/>
                <a:ea typeface="ＭＳ Ｐゴシック" pitchFamily="-107" charset="-128"/>
                <a:cs typeface="Times New Roman" pitchFamily="18" charset="0"/>
              </a:endParaRPr>
            </a:p>
          </p:txBody>
        </p:sp>
        <p:cxnSp>
          <p:nvCxnSpPr>
            <p:cNvPr id="95" name="Straight Arrow Connector 94"/>
            <p:cNvCxnSpPr/>
            <p:nvPr/>
          </p:nvCxnSpPr>
          <p:spPr>
            <a:xfrm rot="5400000">
              <a:off x="3733800" y="28956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74"/>
            <p:cNvSpPr txBox="1">
              <a:spLocks noChangeArrowheads="1"/>
            </p:cNvSpPr>
            <p:nvPr/>
          </p:nvSpPr>
          <p:spPr bwMode="auto">
            <a:xfrm>
              <a:off x="4191000" y="2667000"/>
              <a:ext cx="533400" cy="369332"/>
            </a:xfrm>
            <a:prstGeom prst="rect">
              <a:avLst/>
            </a:prstGeom>
            <a:solidFill>
              <a:schemeClr val="bg1"/>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IZ</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7" name="TextBox 144"/>
            <p:cNvSpPr txBox="1">
              <a:spLocks noChangeArrowheads="1"/>
            </p:cNvSpPr>
            <p:nvPr/>
          </p:nvSpPr>
          <p:spPr bwMode="auto">
            <a:xfrm>
              <a:off x="4140200" y="2171700"/>
              <a:ext cx="3048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sp>
          <p:nvSpPr>
            <p:cNvPr id="98" name="TextBox 74"/>
            <p:cNvSpPr txBox="1">
              <a:spLocks noChangeArrowheads="1"/>
            </p:cNvSpPr>
            <p:nvPr/>
          </p:nvSpPr>
          <p:spPr bwMode="auto">
            <a:xfrm>
              <a:off x="2667000" y="1828800"/>
              <a:ext cx="396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C</a:t>
              </a:r>
              <a:endParaRPr lang="en-US" dirty="0">
                <a:solidFill>
                  <a:schemeClr val="tx1"/>
                </a:solidFill>
                <a:latin typeface="Times New Roman" pitchFamily="18" charset="0"/>
                <a:ea typeface="ＭＳ Ｐゴシック" pitchFamily="-107" charset="-128"/>
                <a:cs typeface="Times New Roman" pitchFamily="18" charset="0"/>
              </a:endParaRPr>
            </a:p>
          </p:txBody>
        </p:sp>
        <p:grpSp>
          <p:nvGrpSpPr>
            <p:cNvPr id="67" name="Group 66"/>
            <p:cNvGrpSpPr/>
            <p:nvPr/>
          </p:nvGrpSpPr>
          <p:grpSpPr>
            <a:xfrm rot="5400000">
              <a:off x="3124597" y="2819797"/>
              <a:ext cx="1370805" cy="152400"/>
              <a:chOff x="2204695" y="2133600"/>
              <a:chExt cx="1370805" cy="152400"/>
            </a:xfrm>
          </p:grpSpPr>
          <p:cxnSp>
            <p:nvCxnSpPr>
              <p:cNvPr id="99" name="Straight Connector 98"/>
              <p:cNvCxnSpPr>
                <a:cxnSpLocks noChangeShapeType="1"/>
                <a:stCxn id="100" idx="0"/>
              </p:cNvCxnSpPr>
              <p:nvPr/>
            </p:nvCxnSpPr>
            <p:spPr bwMode="auto">
              <a:xfrm flipH="1" flipV="1">
                <a:off x="2204695" y="2209005"/>
                <a:ext cx="479419" cy="1588"/>
              </a:xfrm>
              <a:prstGeom prst="line">
                <a:avLst/>
              </a:prstGeom>
              <a:noFill/>
              <a:ln w="34925">
                <a:solidFill>
                  <a:srgbClr val="0066CC"/>
                </a:solidFill>
                <a:round/>
                <a:headEnd/>
                <a:tailEnd/>
              </a:ln>
              <a:effectLst/>
            </p:spPr>
          </p:cxnSp>
          <p:sp>
            <p:nvSpPr>
              <p:cNvPr id="100" name="Rectangle 99"/>
              <p:cNvSpPr/>
              <p:nvPr/>
            </p:nvSpPr>
            <p:spPr>
              <a:xfrm rot="16200000">
                <a:off x="2873819" y="19431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3205609" y="2209005"/>
                <a:ext cx="369891"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16200000">
              <a:off x="2705100" y="1333500"/>
              <a:ext cx="457200" cy="1752600"/>
              <a:chOff x="3581400" y="1828800"/>
              <a:chExt cx="457200" cy="1752600"/>
            </a:xfrm>
          </p:grpSpPr>
          <p:cxnSp>
            <p:nvCxnSpPr>
              <p:cNvPr id="171" name="Straight Connector 170"/>
              <p:cNvCxnSpPr/>
              <p:nvPr/>
            </p:nvCxnSpPr>
            <p:spPr>
              <a:xfrm rot="5400000">
                <a:off x="3467100" y="3237706"/>
                <a:ext cx="685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a:off x="3314303" y="2323703"/>
                <a:ext cx="990600" cy="794"/>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581400" y="2818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581400" y="28948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a:cxnSpLocks noChangeShapeType="1"/>
            </p:cNvCxnSpPr>
            <p:nvPr/>
          </p:nvCxnSpPr>
          <p:spPr bwMode="auto">
            <a:xfrm>
              <a:off x="3810000" y="3581400"/>
              <a:ext cx="609600" cy="1588"/>
            </a:xfrm>
            <a:prstGeom prst="line">
              <a:avLst/>
            </a:prstGeom>
            <a:noFill/>
            <a:ln w="34925">
              <a:solidFill>
                <a:srgbClr val="0066CC"/>
              </a:solidFill>
              <a:round/>
              <a:headEnd type="oval"/>
              <a:tailEnd type="none"/>
            </a:ln>
            <a:effectLst/>
          </p:spPr>
        </p:cxnSp>
        <p:sp>
          <p:nvSpPr>
            <p:cNvPr id="77" name="TextBox 74"/>
            <p:cNvSpPr txBox="1">
              <a:spLocks noChangeArrowheads="1"/>
            </p:cNvSpPr>
            <p:nvPr/>
          </p:nvSpPr>
          <p:spPr bwMode="auto">
            <a:xfrm>
              <a:off x="1524000" y="2438400"/>
              <a:ext cx="685800" cy="369332"/>
            </a:xfrm>
            <a:prstGeom prst="rect">
              <a:avLst/>
            </a:prstGeom>
            <a:noFill/>
            <a:ln>
              <a:noFill/>
            </a:ln>
            <a:extLs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UL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TextBox 144"/>
            <p:cNvSpPr txBox="1">
              <a:spLocks noChangeArrowheads="1"/>
            </p:cNvSpPr>
            <p:nvPr/>
          </p:nvSpPr>
          <p:spPr bwMode="auto">
            <a:xfrm>
              <a:off x="2057400" y="2514600"/>
              <a:ext cx="3048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cxnSp>
          <p:nvCxnSpPr>
            <p:cNvPr id="88" name="Straight Connector 87"/>
            <p:cNvCxnSpPr/>
            <p:nvPr/>
          </p:nvCxnSpPr>
          <p:spPr>
            <a:xfrm>
              <a:off x="1066800" y="3200400"/>
              <a:ext cx="2286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95400" y="2895600"/>
              <a:ext cx="3048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00200" y="3200400"/>
              <a:ext cx="2286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143000" y="3048000"/>
              <a:ext cx="3048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1448594" y="3047206"/>
              <a:ext cx="3048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bwMode="auto">
            <a:xfrm>
              <a:off x="762000" y="3048000"/>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400" dirty="0" smtClean="0">
                  <a:solidFill>
                    <a:srgbClr val="0066CC"/>
                  </a:solidFill>
                  <a:latin typeface="Arial" charset="0"/>
                </a:rPr>
                <a:t>0</a:t>
              </a:r>
              <a:endParaRPr lang="en-US" sz="2000" dirty="0" smtClean="0">
                <a:solidFill>
                  <a:srgbClr val="0066CC"/>
                </a:solidFill>
                <a:latin typeface="Arial" charset="0"/>
              </a:endParaRPr>
            </a:p>
          </p:txBody>
        </p:sp>
        <p:sp>
          <p:nvSpPr>
            <p:cNvPr id="108" name="TextBox 107"/>
            <p:cNvSpPr txBox="1"/>
            <p:nvPr/>
          </p:nvSpPr>
          <p:spPr bwMode="auto">
            <a:xfrm>
              <a:off x="685800" y="2743200"/>
              <a:ext cx="50366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400" dirty="0" smtClean="0">
                  <a:solidFill>
                    <a:srgbClr val="0066CC"/>
                  </a:solidFill>
                  <a:latin typeface="Arial" charset="0"/>
                </a:rPr>
                <a:t>10V</a:t>
              </a:r>
              <a:endParaRPr lang="en-US" sz="2000" dirty="0" smtClean="0">
                <a:solidFill>
                  <a:srgbClr val="0066CC"/>
                </a:solidFill>
                <a:latin typeface="Arial" charset="0"/>
              </a:endParaRPr>
            </a:p>
          </p:txBody>
        </p:sp>
      </p:grpSp>
      <p:cxnSp>
        <p:nvCxnSpPr>
          <p:cNvPr id="112" name="Straight Connector 111"/>
          <p:cNvCxnSpPr/>
          <p:nvPr/>
        </p:nvCxnSpPr>
        <p:spPr bwMode="auto">
          <a:xfrm rot="5400000">
            <a:off x="4839958" y="3999242"/>
            <a:ext cx="1600200" cy="2516"/>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113" name="Straight Connector 112"/>
          <p:cNvCxnSpPr/>
          <p:nvPr/>
        </p:nvCxnSpPr>
        <p:spPr bwMode="auto">
          <a:xfrm>
            <a:off x="5334000" y="4191000"/>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cxnSp>
        <p:nvCxnSpPr>
          <p:cNvPr id="114" name="Straight Connector 113"/>
          <p:cNvCxnSpPr/>
          <p:nvPr/>
        </p:nvCxnSpPr>
        <p:spPr bwMode="auto">
          <a:xfrm>
            <a:off x="5029200" y="4191000"/>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16" name="Straight Connector 115"/>
          <p:cNvCxnSpPr/>
          <p:nvPr/>
        </p:nvCxnSpPr>
        <p:spPr bwMode="auto">
          <a:xfrm rot="5400000">
            <a:off x="5334817" y="38853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17" name="Straight Connector 116"/>
          <p:cNvCxnSpPr/>
          <p:nvPr/>
        </p:nvCxnSpPr>
        <p:spPr bwMode="auto">
          <a:xfrm rot="5400000">
            <a:off x="6554017" y="25899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23" name="Straight Connector 122"/>
          <p:cNvCxnSpPr/>
          <p:nvPr/>
        </p:nvCxnSpPr>
        <p:spPr bwMode="auto">
          <a:xfrm>
            <a:off x="5638800" y="2286000"/>
            <a:ext cx="1219200"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25" name="Straight Connector 124"/>
          <p:cNvCxnSpPr/>
          <p:nvPr/>
        </p:nvCxnSpPr>
        <p:spPr bwMode="auto">
          <a:xfrm>
            <a:off x="6858000" y="2895600"/>
            <a:ext cx="1219200"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32" name="Straight Connector 131"/>
          <p:cNvCxnSpPr/>
          <p:nvPr/>
        </p:nvCxnSpPr>
        <p:spPr bwMode="auto">
          <a:xfrm rot="5400000">
            <a:off x="6554017" y="43425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35" name="Straight Connector 134"/>
          <p:cNvCxnSpPr/>
          <p:nvPr/>
        </p:nvCxnSpPr>
        <p:spPr bwMode="auto">
          <a:xfrm rot="5400000">
            <a:off x="5334817" y="25899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41" name="Freeform 140"/>
          <p:cNvSpPr/>
          <p:nvPr/>
        </p:nvSpPr>
        <p:spPr>
          <a:xfrm>
            <a:off x="5638800" y="3586162"/>
            <a:ext cx="1219200" cy="452437"/>
          </a:xfrm>
          <a:custGeom>
            <a:avLst/>
            <a:gdLst>
              <a:gd name="connsiteX0" fmla="*/ 0 w 1219200"/>
              <a:gd name="connsiteY0" fmla="*/ 0 h 400844"/>
              <a:gd name="connsiteX1" fmla="*/ 285750 w 1219200"/>
              <a:gd name="connsiteY1" fmla="*/ 280987 h 400844"/>
              <a:gd name="connsiteX2" fmla="*/ 795338 w 1219200"/>
              <a:gd name="connsiteY2" fmla="*/ 381000 h 400844"/>
              <a:gd name="connsiteX3" fmla="*/ 1219200 w 1219200"/>
              <a:gd name="connsiteY3" fmla="*/ 400050 h 400844"/>
              <a:gd name="connsiteX4" fmla="*/ 1219200 w 1219200"/>
              <a:gd name="connsiteY4" fmla="*/ 400050 h 40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400844">
                <a:moveTo>
                  <a:pt x="0" y="0"/>
                </a:moveTo>
                <a:cubicBezTo>
                  <a:pt x="76597" y="108743"/>
                  <a:pt x="153194" y="217487"/>
                  <a:pt x="285750" y="280987"/>
                </a:cubicBezTo>
                <a:cubicBezTo>
                  <a:pt x="418306" y="344487"/>
                  <a:pt x="639763" y="361156"/>
                  <a:pt x="795338" y="381000"/>
                </a:cubicBezTo>
                <a:cubicBezTo>
                  <a:pt x="950913" y="400844"/>
                  <a:pt x="1219200" y="400050"/>
                  <a:pt x="1219200" y="400050"/>
                </a:cubicBezTo>
                <a:lnTo>
                  <a:pt x="1219200" y="40005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 Box 29"/>
          <p:cNvSpPr txBox="1">
            <a:spLocks noChangeArrowheads="1"/>
          </p:cNvSpPr>
          <p:nvPr/>
        </p:nvSpPr>
        <p:spPr bwMode="auto">
          <a:xfrm>
            <a:off x="5257800" y="3452815"/>
            <a:ext cx="3810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V</a:t>
            </a:r>
            <a:endParaRPr lang="x-none" sz="1400" dirty="0" smtClean="0">
              <a:solidFill>
                <a:schemeClr val="tx1"/>
              </a:solidFill>
              <a:latin typeface="Times New Roman" pitchFamily="18" charset="0"/>
              <a:cs typeface="Times New Roman" pitchFamily="18" charset="0"/>
              <a:sym typeface="Symbol"/>
            </a:endParaRPr>
          </a:p>
        </p:txBody>
      </p:sp>
      <p:sp>
        <p:nvSpPr>
          <p:cNvPr id="145" name="Freeform 144"/>
          <p:cNvSpPr/>
          <p:nvPr/>
        </p:nvSpPr>
        <p:spPr>
          <a:xfrm>
            <a:off x="6867525" y="4191001"/>
            <a:ext cx="1200150" cy="452438"/>
          </a:xfrm>
          <a:custGeom>
            <a:avLst/>
            <a:gdLst>
              <a:gd name="connsiteX0" fmla="*/ 0 w 1200150"/>
              <a:gd name="connsiteY0" fmla="*/ 410369 h 410369"/>
              <a:gd name="connsiteX1" fmla="*/ 166688 w 1200150"/>
              <a:gd name="connsiteY1" fmla="*/ 134144 h 410369"/>
              <a:gd name="connsiteX2" fmla="*/ 395288 w 1200150"/>
              <a:gd name="connsiteY2" fmla="*/ 34131 h 410369"/>
              <a:gd name="connsiteX3" fmla="*/ 852488 w 1200150"/>
              <a:gd name="connsiteY3" fmla="*/ 5556 h 410369"/>
              <a:gd name="connsiteX4" fmla="*/ 1200150 w 1200150"/>
              <a:gd name="connsiteY4" fmla="*/ 794 h 41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150" h="410369">
                <a:moveTo>
                  <a:pt x="0" y="410369"/>
                </a:moveTo>
                <a:cubicBezTo>
                  <a:pt x="50403" y="303609"/>
                  <a:pt x="100807" y="196850"/>
                  <a:pt x="166688" y="134144"/>
                </a:cubicBezTo>
                <a:cubicBezTo>
                  <a:pt x="232569" y="71438"/>
                  <a:pt x="280988" y="55562"/>
                  <a:pt x="395288" y="34131"/>
                </a:cubicBezTo>
                <a:cubicBezTo>
                  <a:pt x="509588" y="12700"/>
                  <a:pt x="718344" y="11112"/>
                  <a:pt x="852488" y="5556"/>
                </a:cubicBezTo>
                <a:cubicBezTo>
                  <a:pt x="986632" y="0"/>
                  <a:pt x="1093391" y="397"/>
                  <a:pt x="1200150" y="794"/>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Left Brace 145"/>
          <p:cNvSpPr/>
          <p:nvPr/>
        </p:nvSpPr>
        <p:spPr>
          <a:xfrm>
            <a:off x="6629400" y="4038600"/>
            <a:ext cx="228600" cy="609600"/>
          </a:xfrm>
          <a:prstGeom prst="leftBrace">
            <a:avLst>
              <a:gd name="adj1" fmla="val 37500"/>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 Box 29"/>
          <p:cNvSpPr txBox="1">
            <a:spLocks noChangeArrowheads="1"/>
          </p:cNvSpPr>
          <p:nvPr/>
        </p:nvSpPr>
        <p:spPr bwMode="auto">
          <a:xfrm>
            <a:off x="6329363" y="4253986"/>
            <a:ext cx="3048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b="1" dirty="0" smtClean="0">
                <a:solidFill>
                  <a:schemeClr val="tx1"/>
                </a:solidFill>
                <a:latin typeface="Times New Roman" pitchFamily="18" charset="0"/>
                <a:cs typeface="Times New Roman" pitchFamily="18" charset="0"/>
                <a:sym typeface="Symbol"/>
              </a:rPr>
              <a:t>10</a:t>
            </a:r>
            <a:r>
              <a:rPr lang="sr-Latn-CS" sz="1200" dirty="0" smtClean="0">
                <a:solidFill>
                  <a:schemeClr val="tx1"/>
                </a:solidFill>
                <a:latin typeface="Times New Roman" pitchFamily="18" charset="0"/>
                <a:cs typeface="Times New Roman" pitchFamily="18" charset="0"/>
                <a:sym typeface="Symbol"/>
              </a:rPr>
              <a:t> V</a:t>
            </a:r>
            <a:endParaRPr lang="x-none" sz="1200" dirty="0" smtClean="0">
              <a:solidFill>
                <a:schemeClr val="tx1"/>
              </a:solidFill>
              <a:latin typeface="Times New Roman" pitchFamily="18" charset="0"/>
              <a:cs typeface="Times New Roman" pitchFamily="18" charset="0"/>
              <a:sym typeface="Symbol"/>
            </a:endParaRPr>
          </a:p>
        </p:txBody>
      </p:sp>
      <p:sp>
        <p:nvSpPr>
          <p:cNvPr id="152" name="Text Box 29"/>
          <p:cNvSpPr txBox="1">
            <a:spLocks noChangeArrowheads="1"/>
          </p:cNvSpPr>
          <p:nvPr/>
        </p:nvSpPr>
        <p:spPr bwMode="auto">
          <a:xfrm>
            <a:off x="8305800" y="4191000"/>
            <a:ext cx="14401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Times New Roman" pitchFamily="18" charset="0"/>
                <a:cs typeface="Times New Roman" pitchFamily="18" charset="0"/>
                <a:sym typeface="Symbol"/>
              </a:rPr>
              <a:t>t</a:t>
            </a:r>
          </a:p>
        </p:txBody>
      </p:sp>
      <p:cxnSp>
        <p:nvCxnSpPr>
          <p:cNvPr id="159" name="Straight Arrow Connector 158"/>
          <p:cNvCxnSpPr>
            <a:stCxn id="149" idx="1"/>
            <a:endCxn id="141" idx="1"/>
          </p:cNvCxnSpPr>
          <p:nvPr/>
        </p:nvCxnSpPr>
        <p:spPr>
          <a:xfrm rot="10800000" flipV="1">
            <a:off x="5924550" y="3689121"/>
            <a:ext cx="323850" cy="21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5105400" y="3594101"/>
            <a:ext cx="2971800" cy="1193799"/>
            <a:chOff x="5105400" y="3289301"/>
            <a:chExt cx="2971800" cy="1193799"/>
          </a:xfrm>
        </p:grpSpPr>
        <p:sp>
          <p:nvSpPr>
            <p:cNvPr id="172" name="Freeform 171"/>
            <p:cNvSpPr/>
            <p:nvPr/>
          </p:nvSpPr>
          <p:spPr>
            <a:xfrm>
              <a:off x="5638800" y="3289301"/>
              <a:ext cx="152400" cy="596900"/>
            </a:xfrm>
            <a:custGeom>
              <a:avLst/>
              <a:gdLst>
                <a:gd name="connsiteX0" fmla="*/ 0 w 158750"/>
                <a:gd name="connsiteY0" fmla="*/ 0 h 653521"/>
                <a:gd name="connsiteX1" fmla="*/ 31750 w 158750"/>
                <a:gd name="connsiteY1" fmla="*/ 546100 h 653521"/>
                <a:gd name="connsiteX2" fmla="*/ 158750 w 158750"/>
                <a:gd name="connsiteY2" fmla="*/ 644525 h 653521"/>
              </a:gdLst>
              <a:ahLst/>
              <a:cxnLst>
                <a:cxn ang="0">
                  <a:pos x="connsiteX0" y="connsiteY0"/>
                </a:cxn>
                <a:cxn ang="0">
                  <a:pos x="connsiteX1" y="connsiteY1"/>
                </a:cxn>
                <a:cxn ang="0">
                  <a:pos x="connsiteX2" y="connsiteY2"/>
                </a:cxn>
              </a:cxnLst>
              <a:rect l="l" t="t" r="r" b="b"/>
              <a:pathLst>
                <a:path w="158750" h="653521">
                  <a:moveTo>
                    <a:pt x="0" y="0"/>
                  </a:moveTo>
                  <a:cubicBezTo>
                    <a:pt x="2646" y="219339"/>
                    <a:pt x="5292" y="438679"/>
                    <a:pt x="31750" y="546100"/>
                  </a:cubicBezTo>
                  <a:cubicBezTo>
                    <a:pt x="58208" y="653521"/>
                    <a:pt x="139171" y="631296"/>
                    <a:pt x="158750" y="644525"/>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6" name="Straight Connector 175"/>
            <p:cNvCxnSpPr>
              <a:stCxn id="172" idx="2"/>
            </p:cNvCxnSpPr>
            <p:nvPr/>
          </p:nvCxnSpPr>
          <p:spPr>
            <a:xfrm>
              <a:off x="5791200" y="3877984"/>
              <a:ext cx="1066800" cy="8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2" idx="0"/>
            </p:cNvCxnSpPr>
            <p:nvPr/>
          </p:nvCxnSpPr>
          <p:spPr>
            <a:xfrm>
              <a:off x="5638800" y="3289301"/>
              <a:ext cx="1588" cy="5968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858000" y="3886200"/>
              <a:ext cx="1588" cy="5968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1" name="Freeform 180"/>
            <p:cNvSpPr/>
            <p:nvPr/>
          </p:nvSpPr>
          <p:spPr>
            <a:xfrm flipV="1">
              <a:off x="6858000" y="3886200"/>
              <a:ext cx="152400" cy="596900"/>
            </a:xfrm>
            <a:custGeom>
              <a:avLst/>
              <a:gdLst>
                <a:gd name="connsiteX0" fmla="*/ 0 w 158750"/>
                <a:gd name="connsiteY0" fmla="*/ 0 h 653521"/>
                <a:gd name="connsiteX1" fmla="*/ 31750 w 158750"/>
                <a:gd name="connsiteY1" fmla="*/ 546100 h 653521"/>
                <a:gd name="connsiteX2" fmla="*/ 158750 w 158750"/>
                <a:gd name="connsiteY2" fmla="*/ 644525 h 653521"/>
              </a:gdLst>
              <a:ahLst/>
              <a:cxnLst>
                <a:cxn ang="0">
                  <a:pos x="connsiteX0" y="connsiteY0"/>
                </a:cxn>
                <a:cxn ang="0">
                  <a:pos x="connsiteX1" y="connsiteY1"/>
                </a:cxn>
                <a:cxn ang="0">
                  <a:pos x="connsiteX2" y="connsiteY2"/>
                </a:cxn>
              </a:cxnLst>
              <a:rect l="l" t="t" r="r" b="b"/>
              <a:pathLst>
                <a:path w="158750" h="653521">
                  <a:moveTo>
                    <a:pt x="0" y="0"/>
                  </a:moveTo>
                  <a:cubicBezTo>
                    <a:pt x="2646" y="219339"/>
                    <a:pt x="5292" y="438679"/>
                    <a:pt x="31750" y="546100"/>
                  </a:cubicBezTo>
                  <a:cubicBezTo>
                    <a:pt x="58208" y="653521"/>
                    <a:pt x="139171" y="631296"/>
                    <a:pt x="158750" y="644525"/>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2" name="Straight Connector 181"/>
            <p:cNvCxnSpPr/>
            <p:nvPr/>
          </p:nvCxnSpPr>
          <p:spPr>
            <a:xfrm flipV="1">
              <a:off x="7010400" y="3886200"/>
              <a:ext cx="1066800" cy="8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0800000">
              <a:off x="5105400" y="3886200"/>
              <a:ext cx="533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0" name="Text Box 29"/>
          <p:cNvSpPr txBox="1">
            <a:spLocks noChangeArrowheads="1"/>
          </p:cNvSpPr>
          <p:nvPr/>
        </p:nvSpPr>
        <p:spPr bwMode="auto">
          <a:xfrm>
            <a:off x="6807200" y="2923401"/>
            <a:ext cx="144016" cy="18466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b="1" i="1" dirty="0" smtClean="0">
                <a:solidFill>
                  <a:schemeClr val="tx1"/>
                </a:solidFill>
                <a:latin typeface="Times New Roman" pitchFamily="18" charset="0"/>
                <a:cs typeface="Times New Roman" pitchFamily="18" charset="0"/>
                <a:sym typeface="Symbol"/>
              </a:rPr>
              <a:t>T</a:t>
            </a:r>
            <a:endParaRPr lang="x-none" sz="1200" b="1" i="1" dirty="0" smtClean="0">
              <a:solidFill>
                <a:schemeClr val="tx1"/>
              </a:solidFill>
              <a:latin typeface="Times New Roman" pitchFamily="18" charset="0"/>
              <a:cs typeface="Times New Roman" pitchFamily="18" charset="0"/>
              <a:sym typeface="Symbol"/>
            </a:endParaRPr>
          </a:p>
        </p:txBody>
      </p:sp>
      <p:sp>
        <p:nvSpPr>
          <p:cNvPr id="79" name="TextBox 74"/>
          <p:cNvSpPr txBox="1">
            <a:spLocks noChangeArrowheads="1"/>
          </p:cNvSpPr>
          <p:nvPr/>
        </p:nvSpPr>
        <p:spPr bwMode="auto">
          <a:xfrm>
            <a:off x="5600700" y="3048000"/>
            <a:ext cx="685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IZ</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grpSp>
        <p:nvGrpSpPr>
          <p:cNvPr id="86" name="Group 85"/>
          <p:cNvGrpSpPr/>
          <p:nvPr/>
        </p:nvGrpSpPr>
        <p:grpSpPr>
          <a:xfrm>
            <a:off x="6737350" y="1295400"/>
            <a:ext cx="2178050" cy="1635125"/>
            <a:chOff x="6737350" y="990600"/>
            <a:chExt cx="2178050" cy="1635125"/>
          </a:xfrm>
        </p:grpSpPr>
        <p:sp>
          <p:nvSpPr>
            <p:cNvPr id="75" name="Oval 74"/>
            <p:cNvSpPr/>
            <p:nvPr/>
          </p:nvSpPr>
          <p:spPr>
            <a:xfrm>
              <a:off x="6737350" y="1939925"/>
              <a:ext cx="228600" cy="685800"/>
            </a:xfrm>
            <a:prstGeom prst="ellipse">
              <a:avLst/>
            </a:prstGeom>
            <a:noFill/>
            <a:ln w="38100" cmpd="thickThi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bwMode="auto">
            <a:xfrm>
              <a:off x="7315200" y="990600"/>
              <a:ext cx="1600200" cy="738664"/>
            </a:xfrm>
            <a:prstGeom prst="rect">
              <a:avLst/>
            </a:prstGeom>
            <a:solidFill>
              <a:schemeClr val="bg2"/>
            </a:solidFill>
            <a:ln>
              <a:solidFill>
                <a:schemeClr val="accent1"/>
              </a:solidFill>
            </a:ln>
            <a:extLst/>
          </p:spPr>
          <p:txBody>
            <a:bodyPr wrap="square" rtlCol="0">
              <a:spAutoFit/>
            </a:bodyPr>
            <a:lstStyle/>
            <a:p>
              <a:pPr eaLnBrk="1" hangingPunct="1"/>
              <a:r>
                <a:rPr lang="sr-Latn-CS" sz="1400" dirty="0" smtClean="0">
                  <a:solidFill>
                    <a:srgbClr val="0066CC"/>
                  </a:solidFill>
                  <a:latin typeface="Arial" charset="0"/>
                </a:rPr>
                <a:t>Nagla promena napona “prolazi” kroz kondenzator</a:t>
              </a:r>
              <a:endParaRPr lang="en-US" sz="1400" dirty="0" smtClean="0">
                <a:solidFill>
                  <a:srgbClr val="0066CC"/>
                </a:solidFill>
                <a:latin typeface="Arial" charset="0"/>
              </a:endParaRPr>
            </a:p>
          </p:txBody>
        </p:sp>
        <p:cxnSp>
          <p:nvCxnSpPr>
            <p:cNvPr id="82" name="Straight Arrow Connector 81"/>
            <p:cNvCxnSpPr>
              <a:stCxn id="80" idx="1"/>
              <a:endCxn id="75" idx="0"/>
            </p:cNvCxnSpPr>
            <p:nvPr/>
          </p:nvCxnSpPr>
          <p:spPr>
            <a:xfrm rot="10800000" flipV="1">
              <a:off x="6851650" y="1359931"/>
              <a:ext cx="463550" cy="579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858000" y="4572000"/>
            <a:ext cx="1752600" cy="553998"/>
            <a:chOff x="6927850" y="990600"/>
            <a:chExt cx="1752600" cy="553998"/>
          </a:xfrm>
        </p:grpSpPr>
        <p:sp>
          <p:nvSpPr>
            <p:cNvPr id="93" name="TextBox 92"/>
            <p:cNvSpPr txBox="1"/>
            <p:nvPr/>
          </p:nvSpPr>
          <p:spPr bwMode="auto">
            <a:xfrm>
              <a:off x="7315200" y="990600"/>
              <a:ext cx="1365250" cy="553998"/>
            </a:xfrm>
            <a:prstGeom prst="rect">
              <a:avLst/>
            </a:prstGeom>
            <a:solidFill>
              <a:schemeClr val="bg2"/>
            </a:solidFill>
            <a:ln>
              <a:solidFill>
                <a:schemeClr val="accent1"/>
              </a:solidFill>
            </a:ln>
            <a:extLst/>
          </p:spPr>
          <p:txBody>
            <a:bodyPr wrap="square" rtlCol="0">
              <a:spAutoFit/>
            </a:bodyPr>
            <a:lstStyle/>
            <a:p>
              <a:pPr algn="ctr" eaLnBrk="1" hangingPunct="1"/>
              <a:r>
                <a:rPr lang="sr-Latn-CS" sz="1400" dirty="0" smtClean="0">
                  <a:solidFill>
                    <a:srgbClr val="0066CC"/>
                  </a:solidFill>
                  <a:latin typeface="Arial" charset="0"/>
                </a:rPr>
                <a:t>za </a:t>
              </a:r>
              <a:r>
                <a:rPr lang="sr-Latn-CS" sz="1600" b="1" i="1" dirty="0" smtClean="0">
                  <a:solidFill>
                    <a:srgbClr val="0066CC"/>
                  </a:solidFill>
                  <a:latin typeface="Times New Roman" pitchFamily="18" charset="0"/>
                  <a:cs typeface="Times New Roman" pitchFamily="18" charset="0"/>
                  <a:sym typeface="Symbol"/>
                </a:rPr>
                <a:t></a:t>
              </a:r>
              <a:r>
                <a:rPr lang="sr-Latn-CS" sz="1400" b="1" i="1" dirty="0" smtClean="0">
                  <a:solidFill>
                    <a:srgbClr val="0066CC"/>
                  </a:solidFill>
                  <a:latin typeface="Times New Roman" pitchFamily="18" charset="0"/>
                  <a:cs typeface="Times New Roman" pitchFamily="18" charset="0"/>
                  <a:sym typeface="Symbol"/>
                </a:rPr>
                <a:t> &lt;&lt; T </a:t>
              </a:r>
              <a:endParaRPr lang="sr-Latn-CS" sz="1400" b="1" dirty="0" smtClean="0">
                <a:solidFill>
                  <a:srgbClr val="0066CC"/>
                </a:solidFill>
                <a:latin typeface="Arial" pitchFamily="34" charset="0"/>
                <a:cs typeface="Arial" pitchFamily="34" charset="0"/>
                <a:sym typeface="Symbol"/>
              </a:endParaRPr>
            </a:p>
            <a:p>
              <a:pPr algn="ctr" eaLnBrk="1" hangingPunct="1"/>
              <a:r>
                <a:rPr lang="sr-Latn-CS" sz="1400" b="1" dirty="0" smtClean="0">
                  <a:solidFill>
                    <a:srgbClr val="0066CC"/>
                  </a:solidFill>
                  <a:latin typeface="Arial" pitchFamily="34" charset="0"/>
                  <a:cs typeface="Arial" pitchFamily="34" charset="0"/>
                  <a:sym typeface="Symbol"/>
                </a:rPr>
                <a:t>diferencijator</a:t>
              </a:r>
              <a:r>
                <a:rPr lang="sr-Latn-CS" sz="1400" dirty="0" smtClean="0">
                  <a:solidFill>
                    <a:srgbClr val="0066CC"/>
                  </a:solidFill>
                  <a:latin typeface="Arial" charset="0"/>
                </a:rPr>
                <a:t> </a:t>
              </a:r>
              <a:endParaRPr lang="en-US" sz="1400" dirty="0" smtClean="0">
                <a:solidFill>
                  <a:srgbClr val="0066CC"/>
                </a:solidFill>
                <a:latin typeface="Arial" charset="0"/>
              </a:endParaRPr>
            </a:p>
          </p:txBody>
        </p:sp>
        <p:cxnSp>
          <p:nvCxnSpPr>
            <p:cNvPr id="102" name="Straight Arrow Connector 101"/>
            <p:cNvCxnSpPr>
              <a:stCxn id="93" idx="1"/>
              <a:endCxn id="181" idx="0"/>
            </p:cNvCxnSpPr>
            <p:nvPr/>
          </p:nvCxnSpPr>
          <p:spPr>
            <a:xfrm rot="10800000">
              <a:off x="6927850" y="1150899"/>
              <a:ext cx="387350" cy="116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533400" y="4971871"/>
            <a:ext cx="6019800" cy="1200329"/>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Izlazni napon </a:t>
            </a:r>
            <a:r>
              <a:rPr lang="sr-Latn-CS" sz="2400" b="1" dirty="0" smtClean="0">
                <a:solidFill>
                  <a:srgbClr val="0066CC"/>
                </a:solidFill>
                <a:latin typeface="Arial" pitchFamily="34" charset="0"/>
                <a:cs typeface="Arial" pitchFamily="34" charset="0"/>
              </a:rPr>
              <a:t>prati naglu promenu ulaznog</a:t>
            </a:r>
            <a:r>
              <a:rPr lang="sr-Latn-CS" sz="2400" dirty="0" smtClean="0">
                <a:solidFill>
                  <a:srgbClr val="0066CC"/>
                </a:solidFill>
                <a:latin typeface="Arial" pitchFamily="34" charset="0"/>
                <a:cs typeface="Arial" pitchFamily="34" charset="0"/>
              </a:rPr>
              <a:t> zato što napon na kondenzatoru ostaje nepromenjen u tim trenucima</a:t>
            </a:r>
            <a:endParaRPr lang="en-US" i="1" baseline="-25000" dirty="0">
              <a:solidFill>
                <a:schemeClr val="tx1"/>
              </a:solidFill>
              <a:latin typeface="Times New Roman" pitchFamily="18" charset="0"/>
              <a:cs typeface="Times New Roman" pitchFamily="18" charset="0"/>
            </a:endParaRPr>
          </a:p>
        </p:txBody>
      </p:sp>
      <p:cxnSp>
        <p:nvCxnSpPr>
          <p:cNvPr id="85" name="Straight Arrow Connector 84"/>
          <p:cNvCxnSpPr>
            <a:stCxn id="149" idx="3"/>
          </p:cNvCxnSpPr>
          <p:nvPr/>
        </p:nvCxnSpPr>
        <p:spPr>
          <a:xfrm>
            <a:off x="6781800" y="3689122"/>
            <a:ext cx="304800" cy="578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41" grpId="0" animBg="1"/>
      <p:bldP spid="145" grpId="0" animBg="1"/>
      <p:bldP spid="146" grpId="0" animBg="1"/>
      <p:bldP spid="148" grpId="0"/>
      <p:bldP spid="190" grpId="0" animBg="1"/>
      <p:bldP spid="1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42F87260-8A7B-4BF4-9346-32F7403602F3}" type="slidenum">
              <a:rPr lang="en-US" sz="1400">
                <a:solidFill>
                  <a:schemeClr val="tx1"/>
                </a:solidFill>
                <a:latin typeface="Times New Roman" pitchFamily="18" charset="0"/>
              </a:rPr>
              <a:pPr algn="r"/>
              <a:t>100</a:t>
            </a:fld>
            <a:endParaRPr lang="en-US" sz="1400">
              <a:solidFill>
                <a:schemeClr val="tx1"/>
              </a:solidFill>
              <a:latin typeface="Times New Roman" pitchFamily="18" charset="0"/>
            </a:endParaRPr>
          </a:p>
        </p:txBody>
      </p:sp>
      <p:pic>
        <p:nvPicPr>
          <p:cNvPr id="2150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1125538"/>
            <a:ext cx="7092950" cy="403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5"/>
          <p:cNvSpPr>
            <a:spLocks noGrp="1" noChangeArrowheads="1"/>
          </p:cNvSpPr>
          <p:nvPr>
            <p:ph type="title" idx="4294967295"/>
          </p:nvPr>
        </p:nvSpPr>
        <p:spPr>
          <a:xfrm>
            <a:off x="685800" y="0"/>
            <a:ext cx="7772400" cy="685800"/>
          </a:xfrm>
          <a:noFill/>
        </p:spPr>
        <p:txBody>
          <a:bodyPr>
            <a:normAutofit fontScale="90000"/>
          </a:bodyPr>
          <a:lstStyle/>
          <a:p>
            <a:r>
              <a:rPr lang="sr-Latn-CS" dirty="0" smtClean="0">
                <a:solidFill>
                  <a:srgbClr val="333399"/>
                </a:solidFill>
              </a:rPr>
              <a:t>Powerex </a:t>
            </a:r>
            <a:r>
              <a:rPr lang="en-US" b="1" dirty="0" smtClean="0">
                <a:solidFill>
                  <a:srgbClr val="333399"/>
                </a:solidFill>
              </a:rPr>
              <a:t>IPM</a:t>
            </a:r>
            <a:r>
              <a:rPr lang="en-US" dirty="0" smtClean="0">
                <a:solidFill>
                  <a:srgbClr val="333399"/>
                </a:solidFill>
              </a:rPr>
              <a:t> 600V, 100A</a:t>
            </a:r>
          </a:p>
        </p:txBody>
      </p:sp>
      <p:sp>
        <p:nvSpPr>
          <p:cNvPr id="7" name="Rectangle 2"/>
          <p:cNvSpPr txBox="1">
            <a:spLocks noChangeArrowheads="1"/>
          </p:cNvSpPr>
          <p:nvPr/>
        </p:nvSpPr>
        <p:spPr bwMode="auto">
          <a:xfrm>
            <a:off x="684213" y="5229225"/>
            <a:ext cx="77724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3 grane PWM </a:t>
            </a:r>
            <a:r>
              <a:rPr lang="en-US" sz="2800" kern="0" dirty="0">
                <a:latin typeface="+mj-lt"/>
                <a:ea typeface="+mj-ea"/>
                <a:cs typeface="+mj-cs"/>
              </a:rPr>
              <a:t>+</a:t>
            </a:r>
            <a:r>
              <a:rPr lang="sr-Latn-CS" sz="2800" kern="0" dirty="0">
                <a:latin typeface="+mj-lt"/>
                <a:ea typeface="+mj-ea"/>
                <a:cs typeface="+mj-cs"/>
              </a:rPr>
              <a:t> PNZ sa prekostrujnom i temperaturnom zaštitiom</a:t>
            </a: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3A47A7B1-6F3A-4FF5-9F19-1E4A9BCE8AD5}" type="slidenum">
              <a:rPr lang="en-US" sz="1400">
                <a:solidFill>
                  <a:schemeClr val="tx1"/>
                </a:solidFill>
                <a:latin typeface="Times New Roman" pitchFamily="18" charset="0"/>
              </a:rPr>
              <a:pPr algn="r"/>
              <a:t>101</a:t>
            </a:fld>
            <a:endParaRPr lang="en-US" sz="1400">
              <a:solidFill>
                <a:schemeClr val="tx1"/>
              </a:solidFill>
              <a:latin typeface="Times New Roman" pitchFamily="18" charset="0"/>
            </a:endParaRPr>
          </a:p>
        </p:txBody>
      </p:sp>
      <p:pic>
        <p:nvPicPr>
          <p:cNvPr id="2253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4709" r="1773" b="5124"/>
          <a:stretch>
            <a:fillRect/>
          </a:stretch>
        </p:blipFill>
        <p:spPr bwMode="auto">
          <a:xfrm>
            <a:off x="952500" y="404813"/>
            <a:ext cx="8039100" cy="47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0" y="5300663"/>
            <a:ext cx="91440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BP7B optički izolovni drajveri i izvori napajanja za IPM (za svih 7 tranzistora)</a:t>
            </a:r>
          </a:p>
          <a:p>
            <a:pPr algn="ctr">
              <a:defRPr/>
            </a:pPr>
            <a:r>
              <a:rPr lang="sr-Latn-CS" sz="2800" b="1" kern="0" dirty="0">
                <a:latin typeface="+mj-lt"/>
                <a:ea typeface="+mj-ea"/>
                <a:cs typeface="+mj-cs"/>
              </a:rPr>
              <a:t>Ulazni signali direktno iz </a:t>
            </a:r>
            <a:r>
              <a:rPr lang="sr-Latn-CS" sz="2800" b="1" kern="0" dirty="0">
                <a:latin typeface="+mj-lt"/>
                <a:ea typeface="+mj-ea"/>
                <a:cs typeface="+mj-cs"/>
                <a:sym typeface="Symbol"/>
              </a:rPr>
              <a:t>C ili DSP</a:t>
            </a:r>
            <a:r>
              <a:rPr lang="sr-Latn-CS" sz="2800" b="1" kern="0" dirty="0">
                <a:latin typeface="+mj-lt"/>
                <a:ea typeface="+mj-ea"/>
                <a:cs typeface="+mj-cs"/>
              </a:rPr>
              <a:t> </a:t>
            </a:r>
            <a:endParaRPr lang="en-US" sz="2800" b="1" kern="0" dirty="0">
              <a:latin typeface="+mj-lt"/>
              <a:ea typeface="+mj-ea"/>
              <a:cs typeface="+mj-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102</a:t>
            </a:fld>
            <a:endParaRPr lang="en-US"/>
          </a:p>
        </p:txBody>
      </p:sp>
      <p:pic>
        <p:nvPicPr>
          <p:cNvPr id="116738" name="Picture 2" descr="AC/DC power supply / switch-mode / open-frame 75 A, 1200 V | IAP75T120 SixPac™ Applied Power Systems"/>
          <p:cNvPicPr>
            <a:picLocks noChangeAspect="1" noChangeArrowheads="1"/>
          </p:cNvPicPr>
          <p:nvPr/>
        </p:nvPicPr>
        <p:blipFill>
          <a:blip r:embed="rId3"/>
          <a:srcRect/>
          <a:stretch>
            <a:fillRect/>
          </a:stretch>
        </p:blipFill>
        <p:spPr bwMode="auto">
          <a:xfrm>
            <a:off x="428596" y="142852"/>
            <a:ext cx="8075558" cy="6024366"/>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06082012048_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476250"/>
            <a:ext cx="7900987" cy="592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AB326A8B-18DA-4F80-A7A4-F090A5FDC6E9}" type="slidenum">
              <a:rPr lang="en-US" sz="1400">
                <a:solidFill>
                  <a:schemeClr val="tx1"/>
                </a:solidFill>
                <a:latin typeface="Times New Roman" pitchFamily="18" charset="0"/>
              </a:rPr>
              <a:pPr algn="r"/>
              <a:t>103</a:t>
            </a:fld>
            <a:endParaRPr lang="en-US" sz="1400">
              <a:solidFill>
                <a:schemeClr val="tx1"/>
              </a:solidFill>
              <a:latin typeface="Times New Roman" pitchFamily="18" charset="0"/>
            </a:endParaRPr>
          </a:p>
        </p:txBody>
      </p:sp>
      <p:sp>
        <p:nvSpPr>
          <p:cNvPr id="171059" name="TextBox 63"/>
          <p:cNvSpPr txBox="1">
            <a:spLocks noChangeArrowheads="1"/>
          </p:cNvSpPr>
          <p:nvPr/>
        </p:nvSpPr>
        <p:spPr bwMode="auto">
          <a:xfrm>
            <a:off x="755650" y="4724400"/>
            <a:ext cx="2017713"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Ko</a:t>
            </a:r>
            <a:r>
              <a:rPr lang="sr-Latn-CS" sz="1400">
                <a:solidFill>
                  <a:schemeClr val="tx1"/>
                </a:solidFill>
                <a:latin typeface="Arial" charset="0"/>
              </a:rPr>
              <a:t>n</a:t>
            </a:r>
            <a:r>
              <a:rPr lang="en-US" sz="1400">
                <a:solidFill>
                  <a:schemeClr val="tx1"/>
                </a:solidFill>
                <a:latin typeface="Arial" charset="0"/>
              </a:rPr>
              <a:t>denzator DC linka </a:t>
            </a:r>
          </a:p>
        </p:txBody>
      </p:sp>
      <p:sp>
        <p:nvSpPr>
          <p:cNvPr id="171060" name="Line 52"/>
          <p:cNvSpPr>
            <a:spLocks noChangeShapeType="1"/>
          </p:cNvSpPr>
          <p:nvPr/>
        </p:nvSpPr>
        <p:spPr bwMode="auto">
          <a:xfrm flipV="1">
            <a:off x="2627313" y="3716338"/>
            <a:ext cx="381000" cy="9906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2" name="TextBox 63"/>
          <p:cNvSpPr txBox="1">
            <a:spLocks noChangeArrowheads="1"/>
          </p:cNvSpPr>
          <p:nvPr/>
        </p:nvSpPr>
        <p:spPr bwMode="auto">
          <a:xfrm>
            <a:off x="2411413" y="1052513"/>
            <a:ext cx="814387"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Snaber </a:t>
            </a:r>
          </a:p>
        </p:txBody>
      </p:sp>
      <p:sp>
        <p:nvSpPr>
          <p:cNvPr id="3" name="Line 52"/>
          <p:cNvSpPr>
            <a:spLocks noChangeShapeType="1"/>
          </p:cNvSpPr>
          <p:nvPr/>
        </p:nvSpPr>
        <p:spPr bwMode="auto">
          <a:xfrm>
            <a:off x="3203575" y="1341438"/>
            <a:ext cx="647700" cy="4318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4" name="Line 52"/>
          <p:cNvSpPr>
            <a:spLocks noChangeShapeType="1"/>
          </p:cNvSpPr>
          <p:nvPr/>
        </p:nvSpPr>
        <p:spPr bwMode="auto">
          <a:xfrm flipH="1" flipV="1">
            <a:off x="2289175" y="3644900"/>
            <a:ext cx="338138" cy="10795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5" name="TextBox 63"/>
          <p:cNvSpPr txBox="1">
            <a:spLocks noChangeArrowheads="1"/>
          </p:cNvSpPr>
          <p:nvPr/>
        </p:nvSpPr>
        <p:spPr bwMode="auto">
          <a:xfrm>
            <a:off x="2843213" y="4724400"/>
            <a:ext cx="933450"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Hladnjak </a:t>
            </a:r>
          </a:p>
        </p:txBody>
      </p:sp>
      <p:sp>
        <p:nvSpPr>
          <p:cNvPr id="6" name="Line 52"/>
          <p:cNvSpPr>
            <a:spLocks noChangeShapeType="1"/>
          </p:cNvSpPr>
          <p:nvPr/>
        </p:nvSpPr>
        <p:spPr bwMode="auto">
          <a:xfrm flipV="1">
            <a:off x="3708400" y="4149725"/>
            <a:ext cx="715963" cy="574675"/>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7" name="TextBox 63"/>
          <p:cNvSpPr txBox="1">
            <a:spLocks noChangeArrowheads="1"/>
          </p:cNvSpPr>
          <p:nvPr/>
        </p:nvSpPr>
        <p:spPr bwMode="auto">
          <a:xfrm>
            <a:off x="2916238" y="5516563"/>
            <a:ext cx="1211262"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Kartica DSP </a:t>
            </a:r>
          </a:p>
        </p:txBody>
      </p:sp>
      <p:sp>
        <p:nvSpPr>
          <p:cNvPr id="8" name="Line 52"/>
          <p:cNvSpPr>
            <a:spLocks noChangeShapeType="1"/>
          </p:cNvSpPr>
          <p:nvPr/>
        </p:nvSpPr>
        <p:spPr bwMode="auto">
          <a:xfrm flipV="1">
            <a:off x="4140200" y="4149725"/>
            <a:ext cx="936625" cy="136683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60"/>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7"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0" descr="06082012049_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476250"/>
            <a:ext cx="7899400" cy="592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A741568-F982-4904-8A23-44BD2EBD364D}" type="slidenum">
              <a:rPr lang="en-US" smtClean="0">
                <a:solidFill>
                  <a:schemeClr val="tx1"/>
                </a:solidFill>
                <a:latin typeface="Times New Roman" pitchFamily="18" charset="0"/>
              </a:rPr>
              <a:pPr/>
              <a:t>104</a:t>
            </a:fld>
            <a:endParaRPr lang="en-US" smtClean="0">
              <a:solidFill>
                <a:schemeClr val="tx1"/>
              </a:solidFill>
              <a:latin typeface="Times New Roman" pitchFamily="18" charset="0"/>
            </a:endParaRPr>
          </a:p>
        </p:txBody>
      </p:sp>
      <p:sp>
        <p:nvSpPr>
          <p:cNvPr id="171059" name="TextBox 63"/>
          <p:cNvSpPr txBox="1">
            <a:spLocks noChangeArrowheads="1"/>
          </p:cNvSpPr>
          <p:nvPr/>
        </p:nvSpPr>
        <p:spPr bwMode="auto">
          <a:xfrm>
            <a:off x="3492500" y="2205038"/>
            <a:ext cx="558800"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IPM </a:t>
            </a:r>
          </a:p>
        </p:txBody>
      </p:sp>
      <p:sp>
        <p:nvSpPr>
          <p:cNvPr id="171060" name="Line 52"/>
          <p:cNvSpPr>
            <a:spLocks noChangeShapeType="1"/>
          </p:cNvSpPr>
          <p:nvPr/>
        </p:nvSpPr>
        <p:spPr bwMode="auto">
          <a:xfrm>
            <a:off x="3995738" y="2492375"/>
            <a:ext cx="576262" cy="86518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2" name="TextBox 63"/>
          <p:cNvSpPr txBox="1">
            <a:spLocks noChangeArrowheads="1"/>
          </p:cNvSpPr>
          <p:nvPr/>
        </p:nvSpPr>
        <p:spPr bwMode="auto">
          <a:xfrm>
            <a:off x="4067175" y="1700213"/>
            <a:ext cx="1728788" cy="31432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Drajverska kartica</a:t>
            </a:r>
          </a:p>
        </p:txBody>
      </p:sp>
      <p:sp>
        <p:nvSpPr>
          <p:cNvPr id="3" name="Line 52"/>
          <p:cNvSpPr>
            <a:spLocks noChangeShapeType="1"/>
          </p:cNvSpPr>
          <p:nvPr/>
        </p:nvSpPr>
        <p:spPr bwMode="auto">
          <a:xfrm>
            <a:off x="4932363" y="1989138"/>
            <a:ext cx="431800" cy="12954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4" name="TextBox 63"/>
          <p:cNvSpPr txBox="1">
            <a:spLocks noChangeArrowheads="1"/>
          </p:cNvSpPr>
          <p:nvPr/>
        </p:nvSpPr>
        <p:spPr bwMode="auto">
          <a:xfrm>
            <a:off x="2339975" y="4797425"/>
            <a:ext cx="2243138"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LEMovi za merenje struje </a:t>
            </a:r>
          </a:p>
        </p:txBody>
      </p:sp>
      <p:sp>
        <p:nvSpPr>
          <p:cNvPr id="5" name="Line 52"/>
          <p:cNvSpPr>
            <a:spLocks noChangeShapeType="1"/>
          </p:cNvSpPr>
          <p:nvPr/>
        </p:nvSpPr>
        <p:spPr bwMode="auto">
          <a:xfrm flipV="1">
            <a:off x="4572000" y="4652963"/>
            <a:ext cx="576263" cy="144462"/>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6" name="Line 52"/>
          <p:cNvSpPr>
            <a:spLocks noChangeShapeType="1"/>
          </p:cNvSpPr>
          <p:nvPr/>
        </p:nvSpPr>
        <p:spPr bwMode="auto">
          <a:xfrm flipV="1">
            <a:off x="4572000" y="4797425"/>
            <a:ext cx="1439863" cy="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1" name="TextBox 63"/>
          <p:cNvSpPr txBox="1">
            <a:spLocks noChangeArrowheads="1"/>
          </p:cNvSpPr>
          <p:nvPr/>
        </p:nvSpPr>
        <p:spPr bwMode="auto">
          <a:xfrm>
            <a:off x="684213" y="1989138"/>
            <a:ext cx="2463800" cy="30797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Vodovi  napajanja (</a:t>
            </a:r>
            <a:r>
              <a:rPr lang="sr-Latn-CS" sz="1400" i="1">
                <a:solidFill>
                  <a:schemeClr val="tx1"/>
                </a:solidFill>
                <a:latin typeface="Arial" charset="0"/>
              </a:rPr>
              <a:t>DC bus</a:t>
            </a:r>
            <a:r>
              <a:rPr lang="sr-Latn-CS" sz="1400">
                <a:solidFill>
                  <a:schemeClr val="tx1"/>
                </a:solidFill>
                <a:latin typeface="Arial" charset="0"/>
              </a:rPr>
              <a:t>) </a:t>
            </a:r>
            <a:r>
              <a:rPr lang="en-US" sz="1400">
                <a:solidFill>
                  <a:schemeClr val="tx1"/>
                </a:solidFill>
                <a:latin typeface="Arial" charset="0"/>
              </a:rPr>
              <a:t> </a:t>
            </a:r>
          </a:p>
        </p:txBody>
      </p:sp>
      <p:sp>
        <p:nvSpPr>
          <p:cNvPr id="12" name="Line 52"/>
          <p:cNvSpPr>
            <a:spLocks noChangeShapeType="1"/>
          </p:cNvSpPr>
          <p:nvPr/>
        </p:nvSpPr>
        <p:spPr bwMode="auto">
          <a:xfrm>
            <a:off x="2339975" y="2276475"/>
            <a:ext cx="576263" cy="86518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3" name="Line 52"/>
          <p:cNvSpPr>
            <a:spLocks noChangeShapeType="1"/>
          </p:cNvSpPr>
          <p:nvPr/>
        </p:nvSpPr>
        <p:spPr bwMode="auto">
          <a:xfrm>
            <a:off x="1835150" y="2276475"/>
            <a:ext cx="898525" cy="1381125"/>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4" name="TextBox 63"/>
          <p:cNvSpPr txBox="1">
            <a:spLocks noChangeArrowheads="1"/>
          </p:cNvSpPr>
          <p:nvPr/>
        </p:nvSpPr>
        <p:spPr bwMode="auto">
          <a:xfrm>
            <a:off x="6300788" y="1268413"/>
            <a:ext cx="1728787" cy="52387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Trofazni ispravljač (modul sa 6 dioda)</a:t>
            </a:r>
            <a:endParaRPr lang="en-US" sz="1400">
              <a:solidFill>
                <a:schemeClr val="tx1"/>
              </a:solidFill>
              <a:latin typeface="Arial" charset="0"/>
            </a:endParaRPr>
          </a:p>
        </p:txBody>
      </p:sp>
      <p:sp>
        <p:nvSpPr>
          <p:cNvPr id="15" name="Line 52"/>
          <p:cNvSpPr>
            <a:spLocks noChangeShapeType="1"/>
          </p:cNvSpPr>
          <p:nvPr/>
        </p:nvSpPr>
        <p:spPr bwMode="auto">
          <a:xfrm>
            <a:off x="7019925" y="1773238"/>
            <a:ext cx="0" cy="17272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6" name="TextBox 63"/>
          <p:cNvSpPr txBox="1">
            <a:spLocks noChangeArrowheads="1"/>
          </p:cNvSpPr>
          <p:nvPr/>
        </p:nvSpPr>
        <p:spPr bwMode="auto">
          <a:xfrm>
            <a:off x="7308850" y="2492375"/>
            <a:ext cx="930275" cy="30797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Ventilator</a:t>
            </a:r>
            <a:endParaRPr lang="en-US" sz="1400">
              <a:solidFill>
                <a:schemeClr val="tx1"/>
              </a:solidFill>
              <a:latin typeface="Arial" charset="0"/>
            </a:endParaRPr>
          </a:p>
        </p:txBody>
      </p:sp>
      <p:sp>
        <p:nvSpPr>
          <p:cNvPr id="17" name="Line 52"/>
          <p:cNvSpPr>
            <a:spLocks noChangeShapeType="1"/>
          </p:cNvSpPr>
          <p:nvPr/>
        </p:nvSpPr>
        <p:spPr bwMode="auto">
          <a:xfrm>
            <a:off x="7596188" y="2781300"/>
            <a:ext cx="288925" cy="792163"/>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8" name="TextBox 63"/>
          <p:cNvSpPr txBox="1">
            <a:spLocks noChangeArrowheads="1"/>
          </p:cNvSpPr>
          <p:nvPr/>
        </p:nvSpPr>
        <p:spPr bwMode="auto">
          <a:xfrm>
            <a:off x="6588125" y="5516563"/>
            <a:ext cx="1728788" cy="73977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Šent za merenje napona  i  optička izolacija</a:t>
            </a:r>
            <a:endParaRPr lang="en-US" sz="1400">
              <a:solidFill>
                <a:schemeClr val="tx1"/>
              </a:solidFill>
              <a:latin typeface="Arial" charset="0"/>
            </a:endParaRPr>
          </a:p>
        </p:txBody>
      </p:sp>
      <p:sp>
        <p:nvSpPr>
          <p:cNvPr id="19" name="Line 52"/>
          <p:cNvSpPr>
            <a:spLocks noChangeShapeType="1"/>
          </p:cNvSpPr>
          <p:nvPr/>
        </p:nvSpPr>
        <p:spPr bwMode="auto">
          <a:xfrm flipH="1" flipV="1">
            <a:off x="7524750" y="4797425"/>
            <a:ext cx="431800" cy="792163"/>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20" name="Line 52"/>
          <p:cNvSpPr>
            <a:spLocks noChangeShapeType="1"/>
          </p:cNvSpPr>
          <p:nvPr/>
        </p:nvSpPr>
        <p:spPr bwMode="auto">
          <a:xfrm flipH="1" flipV="1">
            <a:off x="6804025" y="5013325"/>
            <a:ext cx="144463" cy="50323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5313" name="Picture 17"/>
          <p:cNvPicPr>
            <a:picLocks noChangeAspect="1" noChangeArrowheads="1"/>
          </p:cNvPicPr>
          <p:nvPr/>
        </p:nvPicPr>
        <p:blipFill>
          <a:blip r:embed="rId3"/>
          <a:srcRect/>
          <a:stretch>
            <a:fillRect/>
          </a:stretch>
        </p:blipFill>
        <p:spPr bwMode="auto">
          <a:xfrm>
            <a:off x="4800600" y="2286000"/>
            <a:ext cx="1600200" cy="704088"/>
          </a:xfrm>
          <a:prstGeom prst="rect">
            <a:avLst/>
          </a:prstGeom>
          <a:noFill/>
          <a:ln w="9525">
            <a:noFill/>
            <a:miter lim="800000"/>
            <a:headEnd/>
            <a:tailEnd/>
          </a:ln>
          <a:effectLst/>
        </p:spPr>
      </p:pic>
      <p:pic>
        <p:nvPicPr>
          <p:cNvPr id="1335304" name="Picture 8"/>
          <p:cNvPicPr>
            <a:picLocks noChangeAspect="1" noChangeArrowheads="1"/>
          </p:cNvPicPr>
          <p:nvPr/>
        </p:nvPicPr>
        <p:blipFill>
          <a:blip r:embed="rId4" cstate="print"/>
          <a:srcRect/>
          <a:stretch>
            <a:fillRect/>
          </a:stretch>
        </p:blipFill>
        <p:spPr bwMode="auto">
          <a:xfrm>
            <a:off x="6934200" y="838200"/>
            <a:ext cx="1838325" cy="1123963"/>
          </a:xfrm>
          <a:prstGeom prst="rect">
            <a:avLst/>
          </a:prstGeom>
          <a:noFill/>
          <a:ln w="9525">
            <a:noFill/>
            <a:miter lim="800000"/>
            <a:headEnd/>
            <a:tailEnd/>
          </a:ln>
          <a:effectLst/>
        </p:spPr>
      </p:pic>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Vrste kondenzatora u energetskoj elektronici </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11</a:t>
            </a:fld>
            <a:endParaRPr lang="en-US" dirty="0">
              <a:latin typeface="+mn-lt"/>
            </a:endParaRPr>
          </a:p>
        </p:txBody>
      </p:sp>
      <p:sp>
        <p:nvSpPr>
          <p:cNvPr id="174" name="TextBox 173"/>
          <p:cNvSpPr txBox="1"/>
          <p:nvPr/>
        </p:nvSpPr>
        <p:spPr>
          <a:xfrm>
            <a:off x="533400" y="914400"/>
            <a:ext cx="7848600" cy="3046988"/>
          </a:xfrm>
          <a:prstGeom prst="rect">
            <a:avLst/>
          </a:prstGeom>
          <a:noFill/>
        </p:spPr>
        <p:txBody>
          <a:bodyPr wrap="square" rtlCol="0">
            <a:spAutoFit/>
          </a:bodyPr>
          <a:lstStyle/>
          <a:p>
            <a:pPr marL="182880" indent="-182880">
              <a:buFont typeface="Arial" pitchFamily="34" charset="0"/>
              <a:buChar char="•"/>
            </a:pPr>
            <a:r>
              <a:rPr lang="sr-Latn-CS" sz="2800" dirty="0" smtClean="0">
                <a:solidFill>
                  <a:srgbClr val="0066CC"/>
                </a:solidFill>
                <a:latin typeface="Arial" pitchFamily="34" charset="0"/>
                <a:cs typeface="Arial" pitchFamily="34" charset="0"/>
              </a:rPr>
              <a:t>Polarizovani</a:t>
            </a: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Standadni elektrolitski na bazi aluminijuma</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Tantal kondenzatori</a:t>
            </a:r>
          </a:p>
          <a:p>
            <a:pPr marL="182880" indent="-182880">
              <a:buFont typeface="Arial" pitchFamily="34" charset="0"/>
              <a:buChar char="•"/>
            </a:pPr>
            <a:r>
              <a:rPr lang="sr-Latn-CS" sz="2800" dirty="0" smtClean="0">
                <a:solidFill>
                  <a:srgbClr val="0066CC"/>
                </a:solidFill>
                <a:latin typeface="Arial" pitchFamily="34" charset="0"/>
                <a:cs typeface="Arial" pitchFamily="34" charset="0"/>
              </a:rPr>
              <a:t>Nepolarizovani</a:t>
            </a: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Film kondenzatori</a:t>
            </a:r>
          </a:p>
          <a:p>
            <a:pPr marL="1097280" lvl="2" indent="-182880">
              <a:buFont typeface="Arial" pitchFamily="34" charset="0"/>
              <a:buChar char="−"/>
            </a:pPr>
            <a:r>
              <a:rPr lang="sr-Latn-CS" sz="2000" dirty="0" smtClean="0">
                <a:solidFill>
                  <a:srgbClr val="0066CC"/>
                </a:solidFill>
                <a:latin typeface="Arial" pitchFamily="34" charset="0"/>
                <a:cs typeface="Arial" pitchFamily="34" charset="0"/>
              </a:rPr>
              <a:t>Izolator od papira, plastike, polimera, teflona...</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Keramički kondenzatori</a:t>
            </a:r>
          </a:p>
          <a:p>
            <a:pPr marL="1097280" lvl="2" indent="-182880">
              <a:buFont typeface="Arial" pitchFamily="34" charset="0"/>
              <a:buChar char="−"/>
            </a:pPr>
            <a:r>
              <a:rPr lang="sr-Latn-CS" sz="2000" dirty="0" smtClean="0">
                <a:solidFill>
                  <a:srgbClr val="0066CC"/>
                </a:solidFill>
                <a:latin typeface="Arial" pitchFamily="34" charset="0"/>
                <a:cs typeface="Arial" pitchFamily="34" charset="0"/>
              </a:rPr>
              <a:t>Višeslojni keramički</a:t>
            </a:r>
          </a:p>
        </p:txBody>
      </p:sp>
      <p:sp>
        <p:nvSpPr>
          <p:cNvPr id="86" name="TextBox 85"/>
          <p:cNvSpPr txBox="1"/>
          <p:nvPr/>
        </p:nvSpPr>
        <p:spPr>
          <a:xfrm>
            <a:off x="533400" y="3962400"/>
            <a:ext cx="7848600" cy="2739211"/>
          </a:xfrm>
          <a:prstGeom prst="rect">
            <a:avLst/>
          </a:prstGeom>
          <a:noFill/>
        </p:spPr>
        <p:txBody>
          <a:bodyPr wrap="square" rtlCol="0">
            <a:spAutoFit/>
          </a:bodyPr>
          <a:lstStyle/>
          <a:p>
            <a:pPr marL="182880" indent="-182880">
              <a:buFont typeface="Arial" pitchFamily="34" charset="0"/>
              <a:buChar char="•"/>
            </a:pPr>
            <a:r>
              <a:rPr lang="sr-Latn-CS" sz="2800" dirty="0" smtClean="0">
                <a:solidFill>
                  <a:srgbClr val="0066CC"/>
                </a:solidFill>
                <a:latin typeface="Arial" pitchFamily="34" charset="0"/>
                <a:cs typeface="Arial" pitchFamily="34" charset="0"/>
              </a:rPr>
              <a:t>OSNOVNE KARAKTERISTIKE</a:t>
            </a: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Kapacitivnost</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Maksimalni napon</a:t>
            </a:r>
          </a:p>
          <a:p>
            <a:pPr marL="640080" lvl="1" indent="-182880">
              <a:buFont typeface="Arial" pitchFamily="34" charset="0"/>
              <a:buChar char="•"/>
            </a:pPr>
            <a:r>
              <a:rPr lang="sr-Latn-CS" sz="2400" b="1" i="1" dirty="0" smtClean="0">
                <a:solidFill>
                  <a:srgbClr val="0066CC"/>
                </a:solidFill>
                <a:latin typeface="Times New Roman" pitchFamily="18" charset="0"/>
                <a:cs typeface="Times New Roman" pitchFamily="18" charset="0"/>
              </a:rPr>
              <a:t>ESR</a:t>
            </a:r>
            <a:r>
              <a:rPr lang="sr-Latn-CS" sz="2400" dirty="0" smtClean="0">
                <a:solidFill>
                  <a:srgbClr val="0066CC"/>
                </a:solidFill>
                <a:latin typeface="Arial" pitchFamily="34" charset="0"/>
                <a:cs typeface="Arial" pitchFamily="34" charset="0"/>
              </a:rPr>
              <a:t> i </a:t>
            </a:r>
            <a:r>
              <a:rPr lang="sr-Latn-CS" sz="2400" b="1" i="1" dirty="0" smtClean="0">
                <a:solidFill>
                  <a:srgbClr val="0066CC"/>
                </a:solidFill>
                <a:latin typeface="Times New Roman" pitchFamily="18" charset="0"/>
                <a:cs typeface="Times New Roman" pitchFamily="18" charset="0"/>
              </a:rPr>
              <a:t>R</a:t>
            </a:r>
            <a:r>
              <a:rPr lang="sr-Latn-CS" sz="2400" b="1" i="1" baseline="-25000" dirty="0" smtClean="0">
                <a:solidFill>
                  <a:srgbClr val="0066CC"/>
                </a:solidFill>
                <a:latin typeface="Times New Roman" pitchFamily="18" charset="0"/>
                <a:cs typeface="Times New Roman" pitchFamily="18" charset="0"/>
              </a:rPr>
              <a:t>L</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Maksimalna učestanost</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Maksimalna struja</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Maksimalna radna temperatura</a:t>
            </a:r>
          </a:p>
        </p:txBody>
      </p:sp>
      <p:grpSp>
        <p:nvGrpSpPr>
          <p:cNvPr id="204" name="Group 203"/>
          <p:cNvGrpSpPr/>
          <p:nvPr/>
        </p:nvGrpSpPr>
        <p:grpSpPr>
          <a:xfrm>
            <a:off x="6172200" y="4191000"/>
            <a:ext cx="2490532" cy="1830388"/>
            <a:chOff x="6019800" y="4495800"/>
            <a:chExt cx="2490532" cy="1830388"/>
          </a:xfrm>
        </p:grpSpPr>
        <p:sp>
          <p:nvSpPr>
            <p:cNvPr id="161" name="TextBox 144"/>
            <p:cNvSpPr txBox="1">
              <a:spLocks noChangeArrowheads="1"/>
            </p:cNvSpPr>
            <p:nvPr/>
          </p:nvSpPr>
          <p:spPr bwMode="auto">
            <a:xfrm>
              <a:off x="8077200" y="5486400"/>
              <a:ext cx="4331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R</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90" name="Straight Connector 89"/>
            <p:cNvCxnSpPr/>
            <p:nvPr/>
          </p:nvCxnSpPr>
          <p:spPr>
            <a:xfrm rot="5400000">
              <a:off x="7192516" y="5980906"/>
              <a:ext cx="685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7230616" y="5257006"/>
              <a:ext cx="609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noChangeShapeType="1"/>
            </p:cNvCxnSpPr>
            <p:nvPr/>
          </p:nvCxnSpPr>
          <p:spPr bwMode="auto">
            <a:xfrm>
              <a:off x="6019800" y="4953000"/>
              <a:ext cx="152400" cy="1588"/>
            </a:xfrm>
            <a:prstGeom prst="line">
              <a:avLst/>
            </a:prstGeom>
            <a:noFill/>
            <a:ln w="34925">
              <a:solidFill>
                <a:srgbClr val="0066CC"/>
              </a:solidFill>
              <a:round/>
              <a:headEnd type="oval"/>
              <a:tailEnd type="none"/>
            </a:ln>
            <a:effectLst/>
          </p:spPr>
        </p:cxnSp>
        <p:cxnSp>
          <p:nvCxnSpPr>
            <p:cNvPr id="130" name="Straight Connector 129"/>
            <p:cNvCxnSpPr>
              <a:cxnSpLocks noChangeShapeType="1"/>
            </p:cNvCxnSpPr>
            <p:nvPr/>
          </p:nvCxnSpPr>
          <p:spPr bwMode="auto">
            <a:xfrm>
              <a:off x="6019800" y="6324600"/>
              <a:ext cx="1524000" cy="1588"/>
            </a:xfrm>
            <a:prstGeom prst="line">
              <a:avLst/>
            </a:prstGeom>
            <a:noFill/>
            <a:ln w="34925">
              <a:solidFill>
                <a:srgbClr val="0066CC"/>
              </a:solidFill>
              <a:round/>
              <a:headEnd type="oval"/>
              <a:tailEnd type="none"/>
            </a:ln>
            <a:effectLst/>
          </p:spPr>
        </p:cxnSp>
        <p:sp>
          <p:nvSpPr>
            <p:cNvPr id="133" name="TextBox 144"/>
            <p:cNvSpPr txBox="1">
              <a:spLocks noChangeArrowheads="1"/>
            </p:cNvSpPr>
            <p:nvPr/>
          </p:nvSpPr>
          <p:spPr bwMode="auto">
            <a:xfrm>
              <a:off x="7543800" y="5181600"/>
              <a:ext cx="3385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endParaRPr lang="en-US" b="1" i="1" dirty="0">
                <a:solidFill>
                  <a:schemeClr val="tx1"/>
                </a:solidFill>
                <a:latin typeface="Times New Roman" pitchFamily="18" charset="0"/>
                <a:ea typeface="ＭＳ Ｐゴシック" pitchFamily="-107" charset="-128"/>
                <a:cs typeface="Times New Roman" pitchFamily="18" charset="0"/>
              </a:endParaRPr>
            </a:p>
          </p:txBody>
        </p:sp>
        <p:sp>
          <p:nvSpPr>
            <p:cNvPr id="139" name="TextBox 74"/>
            <p:cNvSpPr txBox="1">
              <a:spLocks noChangeArrowheads="1"/>
            </p:cNvSpPr>
            <p:nvPr/>
          </p:nvSpPr>
          <p:spPr bwMode="auto">
            <a:xfrm>
              <a:off x="6324600" y="4495800"/>
              <a:ext cx="6783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ESR</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140" name="Straight Connector 139"/>
            <p:cNvCxnSpPr>
              <a:cxnSpLocks noChangeShapeType="1"/>
              <a:stCxn id="143" idx="0"/>
            </p:cNvCxnSpPr>
            <p:nvPr/>
          </p:nvCxnSpPr>
          <p:spPr bwMode="auto">
            <a:xfrm rot="10800000">
              <a:off x="6169025" y="4953000"/>
              <a:ext cx="239710" cy="1588"/>
            </a:xfrm>
            <a:prstGeom prst="line">
              <a:avLst/>
            </a:prstGeom>
            <a:noFill/>
            <a:ln w="34925">
              <a:solidFill>
                <a:srgbClr val="0066CC"/>
              </a:solidFill>
              <a:round/>
              <a:headEnd/>
              <a:tailEnd/>
            </a:ln>
            <a:effectLst/>
          </p:spPr>
        </p:cxnSp>
        <p:sp>
          <p:nvSpPr>
            <p:cNvPr id="143" name="Rectangle 142"/>
            <p:cNvSpPr/>
            <p:nvPr/>
          </p:nvSpPr>
          <p:spPr>
            <a:xfrm rot="16200000">
              <a:off x="6599235" y="46863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a:stCxn id="143" idx="2"/>
            </p:cNvCxnSpPr>
            <p:nvPr/>
          </p:nvCxnSpPr>
          <p:spPr>
            <a:xfrm>
              <a:off x="6942135" y="4953000"/>
              <a:ext cx="601665"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306816" y="55618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306816" y="56380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168" name="Group 66"/>
            <p:cNvGrpSpPr/>
            <p:nvPr/>
          </p:nvGrpSpPr>
          <p:grpSpPr>
            <a:xfrm rot="5400000">
              <a:off x="7315597" y="5562203"/>
              <a:ext cx="1370805" cy="152400"/>
              <a:chOff x="2204695" y="2133600"/>
              <a:chExt cx="1370805" cy="152400"/>
            </a:xfrm>
          </p:grpSpPr>
          <p:cxnSp>
            <p:nvCxnSpPr>
              <p:cNvPr id="195" name="Straight Connector 194"/>
              <p:cNvCxnSpPr>
                <a:cxnSpLocks noChangeShapeType="1"/>
                <a:stCxn id="196" idx="0"/>
              </p:cNvCxnSpPr>
              <p:nvPr/>
            </p:nvCxnSpPr>
            <p:spPr bwMode="auto">
              <a:xfrm flipH="1" flipV="1">
                <a:off x="2204695" y="2209005"/>
                <a:ext cx="479419" cy="1588"/>
              </a:xfrm>
              <a:prstGeom prst="line">
                <a:avLst/>
              </a:prstGeom>
              <a:noFill/>
              <a:ln w="34925">
                <a:solidFill>
                  <a:srgbClr val="0066CC"/>
                </a:solidFill>
                <a:round/>
                <a:headEnd/>
                <a:tailEnd/>
              </a:ln>
              <a:effectLst/>
            </p:spPr>
          </p:cxnSp>
          <p:sp>
            <p:nvSpPr>
              <p:cNvPr id="196" name="Rectangle 195"/>
              <p:cNvSpPr/>
              <p:nvPr/>
            </p:nvSpPr>
            <p:spPr>
              <a:xfrm rot="16200000">
                <a:off x="2873819" y="19431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a:off x="3205609" y="2209005"/>
                <a:ext cx="369891"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cxnSp>
          <p:nvCxnSpPr>
            <p:cNvPr id="173" name="Straight Connector 172"/>
            <p:cNvCxnSpPr>
              <a:cxnSpLocks noChangeShapeType="1"/>
            </p:cNvCxnSpPr>
            <p:nvPr/>
          </p:nvCxnSpPr>
          <p:spPr bwMode="auto">
            <a:xfrm>
              <a:off x="7531100" y="6324600"/>
              <a:ext cx="457200" cy="1588"/>
            </a:xfrm>
            <a:prstGeom prst="line">
              <a:avLst/>
            </a:prstGeom>
            <a:noFill/>
            <a:ln w="34925">
              <a:solidFill>
                <a:srgbClr val="0066CC"/>
              </a:solidFill>
              <a:round/>
              <a:headEnd type="oval"/>
              <a:tailEnd type="none"/>
            </a:ln>
            <a:effectLst/>
          </p:spPr>
        </p:cxnSp>
        <p:cxnSp>
          <p:nvCxnSpPr>
            <p:cNvPr id="199" name="Straight Connector 198"/>
            <p:cNvCxnSpPr>
              <a:cxnSpLocks noChangeShapeType="1"/>
            </p:cNvCxnSpPr>
            <p:nvPr/>
          </p:nvCxnSpPr>
          <p:spPr bwMode="auto">
            <a:xfrm>
              <a:off x="7531100" y="4953000"/>
              <a:ext cx="457200" cy="1588"/>
            </a:xfrm>
            <a:prstGeom prst="line">
              <a:avLst/>
            </a:prstGeom>
            <a:noFill/>
            <a:ln w="34925">
              <a:solidFill>
                <a:srgbClr val="0066CC"/>
              </a:solidFill>
              <a:round/>
              <a:headEnd type="oval"/>
              <a:tailEnd type="none"/>
            </a:ln>
            <a:effectLst/>
          </p:spPr>
        </p:cxnSp>
      </p:grpSp>
      <p:pic>
        <p:nvPicPr>
          <p:cNvPr id="1335301" name="Picture 5"/>
          <p:cNvPicPr>
            <a:picLocks noChangeAspect="1" noChangeArrowheads="1"/>
          </p:cNvPicPr>
          <p:nvPr/>
        </p:nvPicPr>
        <p:blipFill>
          <a:blip r:embed="rId5" cstate="print"/>
          <a:srcRect/>
          <a:stretch>
            <a:fillRect/>
          </a:stretch>
        </p:blipFill>
        <p:spPr bwMode="auto">
          <a:xfrm>
            <a:off x="4572000" y="3276600"/>
            <a:ext cx="762000" cy="649063"/>
          </a:xfrm>
          <a:prstGeom prst="rect">
            <a:avLst/>
          </a:prstGeom>
          <a:noFill/>
          <a:ln w="9525">
            <a:noFill/>
            <a:miter lim="800000"/>
            <a:headEnd/>
            <a:tailEnd/>
          </a:ln>
          <a:effectLst/>
        </p:spPr>
      </p:pic>
      <p:pic>
        <p:nvPicPr>
          <p:cNvPr id="1335306" name="Picture 10" descr="&amp;Rcy;&amp;iecy;&amp;zcy;&amp;ucy;&amp;lcy;&amp;tcy;&amp;acy;&amp;tcy; &amp;scy;&amp;lcy;&amp;icy;&amp;kcy;&amp;acy; &amp;zcy;&amp;acy; tantalum capacitor"/>
          <p:cNvPicPr>
            <a:picLocks noChangeAspect="1" noChangeArrowheads="1"/>
          </p:cNvPicPr>
          <p:nvPr/>
        </p:nvPicPr>
        <p:blipFill>
          <a:blip r:embed="rId6" cstate="print"/>
          <a:srcRect l="22634" t="11091" r="21225"/>
          <a:stretch>
            <a:fillRect/>
          </a:stretch>
        </p:blipFill>
        <p:spPr bwMode="auto">
          <a:xfrm rot="2839131">
            <a:off x="4451856" y="1447902"/>
            <a:ext cx="641689" cy="990820"/>
          </a:xfrm>
          <a:prstGeom prst="rect">
            <a:avLst/>
          </a:prstGeom>
          <a:noFill/>
        </p:spPr>
      </p:pic>
      <p:pic>
        <p:nvPicPr>
          <p:cNvPr id="1335316" name="Picture 20"/>
          <p:cNvPicPr>
            <a:picLocks noChangeAspect="1" noChangeArrowheads="1"/>
          </p:cNvPicPr>
          <p:nvPr/>
        </p:nvPicPr>
        <p:blipFill>
          <a:blip r:embed="rId7"/>
          <a:srcRect/>
          <a:stretch>
            <a:fillRect/>
          </a:stretch>
        </p:blipFill>
        <p:spPr bwMode="auto">
          <a:xfrm>
            <a:off x="6781800" y="2133600"/>
            <a:ext cx="1209675" cy="1115790"/>
          </a:xfrm>
          <a:prstGeom prst="rect">
            <a:avLst/>
          </a:prstGeom>
          <a:noFill/>
          <a:ln w="9525">
            <a:noFill/>
            <a:miter lim="800000"/>
            <a:headEnd/>
            <a:tailEnd/>
          </a:ln>
          <a:effectLst/>
        </p:spPr>
      </p:pic>
      <p:pic>
        <p:nvPicPr>
          <p:cNvPr id="1335317" name="Picture 21"/>
          <p:cNvPicPr>
            <a:picLocks noChangeAspect="1" noChangeArrowheads="1"/>
          </p:cNvPicPr>
          <p:nvPr/>
        </p:nvPicPr>
        <p:blipFill>
          <a:blip r:embed="rId8" cstate="print"/>
          <a:srcRect/>
          <a:stretch>
            <a:fillRect/>
          </a:stretch>
        </p:blipFill>
        <p:spPr bwMode="auto">
          <a:xfrm>
            <a:off x="5562600" y="1752600"/>
            <a:ext cx="504825" cy="368911"/>
          </a:xfrm>
          <a:prstGeom prst="rect">
            <a:avLst/>
          </a:prstGeom>
          <a:noFill/>
          <a:ln w="9525">
            <a:noFill/>
            <a:miter lim="800000"/>
            <a:headEnd/>
            <a:tailEnd/>
          </a:ln>
          <a:effectLst/>
        </p:spPr>
      </p:pic>
      <p:sp>
        <p:nvSpPr>
          <p:cNvPr id="3" name="TextBox 2"/>
          <p:cNvSpPr txBox="1"/>
          <p:nvPr/>
        </p:nvSpPr>
        <p:spPr bwMode="auto">
          <a:xfrm>
            <a:off x="5867400" y="6062246"/>
            <a:ext cx="27831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600" dirty="0" smtClean="0">
                <a:solidFill>
                  <a:srgbClr val="0066CC"/>
                </a:solidFill>
                <a:latin typeface="Arial" charset="0"/>
              </a:rPr>
              <a:t>Model </a:t>
            </a:r>
            <a:r>
              <a:rPr lang="en-US" sz="1600" dirty="0" err="1" smtClean="0">
                <a:solidFill>
                  <a:srgbClr val="0066CC"/>
                </a:solidFill>
                <a:latin typeface="Arial" charset="0"/>
              </a:rPr>
              <a:t>realnog</a:t>
            </a:r>
            <a:r>
              <a:rPr lang="en-US" sz="1600" dirty="0" smtClean="0">
                <a:solidFill>
                  <a:srgbClr val="0066CC"/>
                </a:solidFill>
                <a:latin typeface="Arial" charset="0"/>
              </a:rPr>
              <a:t> </a:t>
            </a:r>
            <a:r>
              <a:rPr lang="en-US" sz="1600" dirty="0" err="1" smtClean="0">
                <a:solidFill>
                  <a:srgbClr val="0066CC"/>
                </a:solidFill>
                <a:latin typeface="Arial" charset="0"/>
              </a:rPr>
              <a:t>kondenzatora</a:t>
            </a:r>
            <a:endParaRPr lang="en-US" sz="1600" dirty="0" smtClean="0">
              <a:solidFill>
                <a:srgbClr val="0066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12</a:t>
            </a:fld>
            <a:endParaRPr lang="en-US"/>
          </a:p>
        </p:txBody>
      </p:sp>
      <p:pic>
        <p:nvPicPr>
          <p:cNvPr id="1354755" name="Picture 3"/>
          <p:cNvPicPr>
            <a:picLocks noChangeAspect="1" noChangeArrowheads="1"/>
          </p:cNvPicPr>
          <p:nvPr/>
        </p:nvPicPr>
        <p:blipFill>
          <a:blip r:embed="rId3"/>
          <a:srcRect l="15556" r="13333"/>
          <a:stretch>
            <a:fillRect/>
          </a:stretch>
        </p:blipFill>
        <p:spPr bwMode="auto">
          <a:xfrm>
            <a:off x="0" y="1066800"/>
            <a:ext cx="2438400" cy="4572000"/>
          </a:xfrm>
          <a:prstGeom prst="rect">
            <a:avLst/>
          </a:prstGeom>
          <a:noFill/>
          <a:ln w="9525">
            <a:noFill/>
            <a:miter lim="800000"/>
            <a:headEnd/>
            <a:tailEnd/>
          </a:ln>
          <a:effectLst/>
        </p:spPr>
      </p:pic>
      <p:pic>
        <p:nvPicPr>
          <p:cNvPr id="1354756" name="Picture 4"/>
          <p:cNvPicPr>
            <a:picLocks noChangeAspect="1" noChangeArrowheads="1"/>
          </p:cNvPicPr>
          <p:nvPr/>
        </p:nvPicPr>
        <p:blipFill>
          <a:blip r:embed="rId4"/>
          <a:srcRect/>
          <a:stretch>
            <a:fillRect/>
          </a:stretch>
        </p:blipFill>
        <p:spPr bwMode="auto">
          <a:xfrm>
            <a:off x="2438400" y="1371600"/>
            <a:ext cx="6438076" cy="3581400"/>
          </a:xfrm>
          <a:prstGeom prst="rect">
            <a:avLst/>
          </a:prstGeom>
          <a:noFill/>
          <a:ln w="9525">
            <a:noFill/>
            <a:miter lim="800000"/>
            <a:headEnd/>
            <a:tailEnd/>
          </a:ln>
          <a:effectLst/>
        </p:spPr>
      </p:pic>
      <p:grpSp>
        <p:nvGrpSpPr>
          <p:cNvPr id="16" name="Group 15"/>
          <p:cNvGrpSpPr/>
          <p:nvPr/>
        </p:nvGrpSpPr>
        <p:grpSpPr>
          <a:xfrm>
            <a:off x="322087" y="3340100"/>
            <a:ext cx="1789028" cy="900001"/>
            <a:chOff x="322087" y="3035300"/>
            <a:chExt cx="1789028" cy="900001"/>
          </a:xfrm>
        </p:grpSpPr>
        <p:sp>
          <p:nvSpPr>
            <p:cNvPr id="8" name="TextBox 7"/>
            <p:cNvSpPr txBox="1"/>
            <p:nvPr/>
          </p:nvSpPr>
          <p:spPr bwMode="auto">
            <a:xfrm rot="787784">
              <a:off x="322087" y="3596747"/>
              <a:ext cx="161935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600" b="1" dirty="0" smtClean="0">
                  <a:solidFill>
                    <a:schemeClr val="bg1"/>
                  </a:solidFill>
                  <a:latin typeface="Arial" charset="0"/>
                </a:rPr>
                <a:t>-40</a:t>
              </a:r>
              <a:r>
                <a:rPr lang="sr-Latn-CS" sz="1600" b="1" dirty="0">
                  <a:solidFill>
                    <a:schemeClr val="bg1"/>
                  </a:solidFill>
                  <a:latin typeface="Arial" charset="0"/>
                  <a:sym typeface="Symbol"/>
                </a:rPr>
                <a:t></a:t>
              </a:r>
              <a:r>
                <a:rPr lang="en-US" sz="1600" b="1" dirty="0" smtClean="0">
                  <a:solidFill>
                    <a:schemeClr val="bg1"/>
                  </a:solidFill>
                  <a:latin typeface="Arial" charset="0"/>
                </a:rPr>
                <a:t> do +</a:t>
              </a:r>
              <a:r>
                <a:rPr lang="sr-Latn-CS" sz="1600" b="1" dirty="0" smtClean="0">
                  <a:solidFill>
                    <a:schemeClr val="bg1"/>
                  </a:solidFill>
                  <a:latin typeface="Arial" charset="0"/>
                </a:rPr>
                <a:t>105</a:t>
              </a:r>
              <a:r>
                <a:rPr lang="sr-Latn-CS" sz="1600" b="1" dirty="0" smtClean="0">
                  <a:solidFill>
                    <a:schemeClr val="bg1"/>
                  </a:solidFill>
                  <a:latin typeface="Arial" charset="0"/>
                  <a:sym typeface="Symbol"/>
                </a:rPr>
                <a:t>C</a:t>
              </a:r>
              <a:endParaRPr lang="en-US" sz="1600" b="1" dirty="0" smtClean="0">
                <a:solidFill>
                  <a:schemeClr val="bg1"/>
                </a:solidFill>
                <a:latin typeface="Arial" charset="0"/>
              </a:endParaRPr>
            </a:p>
          </p:txBody>
        </p:sp>
        <p:cxnSp>
          <p:nvCxnSpPr>
            <p:cNvPr id="10" name="Straight Arrow Connector 9"/>
            <p:cNvCxnSpPr>
              <a:stCxn id="8" idx="0"/>
            </p:cNvCxnSpPr>
            <p:nvPr/>
          </p:nvCxnSpPr>
          <p:spPr>
            <a:xfrm flipV="1">
              <a:off x="1170216" y="3048000"/>
              <a:ext cx="197260" cy="55317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rot="20471076">
              <a:off x="1328528" y="3226087"/>
              <a:ext cx="7825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600" b="1" dirty="0" smtClean="0">
                  <a:solidFill>
                    <a:schemeClr val="bg1"/>
                  </a:solidFill>
                  <a:latin typeface="Arial" charset="0"/>
                </a:rPr>
                <a:t>5,6</a:t>
              </a:r>
              <a:r>
                <a:rPr lang="sr-Latn-CS" sz="1600" b="1" dirty="0" smtClean="0">
                  <a:solidFill>
                    <a:schemeClr val="bg1"/>
                  </a:solidFill>
                  <a:latin typeface="Arial" charset="0"/>
                </a:rPr>
                <a:t>A</a:t>
              </a:r>
              <a:r>
                <a:rPr lang="sr-Latn-CS" sz="1600" b="1" baseline="-25000" dirty="0" smtClean="0">
                  <a:solidFill>
                    <a:schemeClr val="bg1"/>
                  </a:solidFill>
                  <a:latin typeface="Arial" charset="0"/>
                </a:rPr>
                <a:t>eff</a:t>
              </a:r>
              <a:endParaRPr lang="en-US" sz="1600" b="1" baseline="-25000" dirty="0" smtClean="0">
                <a:solidFill>
                  <a:schemeClr val="bg1"/>
                </a:solidFill>
                <a:latin typeface="Arial" charset="0"/>
              </a:endParaRPr>
            </a:p>
          </p:txBody>
        </p:sp>
        <p:cxnSp>
          <p:nvCxnSpPr>
            <p:cNvPr id="13" name="Straight Arrow Connector 12"/>
            <p:cNvCxnSpPr>
              <a:stCxn id="12" idx="0"/>
            </p:cNvCxnSpPr>
            <p:nvPr/>
          </p:nvCxnSpPr>
          <p:spPr>
            <a:xfrm flipV="1">
              <a:off x="1665227" y="3035300"/>
              <a:ext cx="138173" cy="19983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5" name="Title 1"/>
          <p:cNvSpPr>
            <a:spLocks noGrp="1"/>
          </p:cNvSpPr>
          <p:nvPr>
            <p:ph type="title"/>
          </p:nvPr>
        </p:nvSpPr>
        <p:spPr>
          <a:xfrm>
            <a:off x="0" y="-152400"/>
            <a:ext cx="9144000" cy="762000"/>
          </a:xfrm>
        </p:spPr>
        <p:txBody>
          <a:bodyPr>
            <a:normAutofit/>
          </a:bodyPr>
          <a:lstStyle/>
          <a:p>
            <a:pPr algn="l"/>
            <a:r>
              <a:rPr lang="sr-Latn-CS" sz="3200" b="1" dirty="0" smtClean="0"/>
              <a:t>Kondenzatori za jednosmerno među-kolo</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0" y="1066800"/>
            <a:ext cx="7848600" cy="1200329"/>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Ekvivalentna kapacitivnost </a:t>
            </a:r>
            <a:r>
              <a:rPr lang="sr-Latn-CS" sz="2400" b="1" i="1" dirty="0" smtClean="0">
                <a:solidFill>
                  <a:srgbClr val="0066CC"/>
                </a:solidFill>
                <a:latin typeface="Times New Roman" pitchFamily="18" charset="0"/>
                <a:cs typeface="Times New Roman" pitchFamily="18" charset="0"/>
              </a:rPr>
              <a:t>C</a:t>
            </a:r>
            <a:r>
              <a:rPr lang="sr-Latn-CS" sz="2400" b="1" i="1" baseline="-25000" dirty="0" smtClean="0">
                <a:solidFill>
                  <a:srgbClr val="0066CC"/>
                </a:solidFill>
                <a:latin typeface="Times New Roman" pitchFamily="18" charset="0"/>
                <a:cs typeface="Times New Roman" pitchFamily="18" charset="0"/>
              </a:rPr>
              <a:t>e </a:t>
            </a:r>
            <a:r>
              <a:rPr lang="sr-Latn-CS" sz="2400" dirty="0" smtClean="0">
                <a:solidFill>
                  <a:srgbClr val="0066CC"/>
                </a:solidFill>
                <a:latin typeface="Arial" pitchFamily="34" charset="0"/>
                <a:cs typeface="Arial" pitchFamily="34" charset="0"/>
              </a:rPr>
              <a:t>manja od najmanje </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Dozvoljen napon veći od najvećeg pojedinačnog</a:t>
            </a:r>
            <a:endParaRPr lang="sr-Cyrl-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Napon se deli obrnuto srazmerno kapacitivnostima</a:t>
            </a:r>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Redna veza kondenzatora</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13</a:t>
            </a:fld>
            <a:endParaRPr lang="en-US" dirty="0">
              <a:latin typeface="+mn-lt"/>
            </a:endParaRPr>
          </a:p>
        </p:txBody>
      </p:sp>
      <p:graphicFrame>
        <p:nvGraphicFramePr>
          <p:cNvPr id="62" name="Object 61"/>
          <p:cNvGraphicFramePr>
            <a:graphicFrameLocks noChangeAspect="1"/>
          </p:cNvGraphicFramePr>
          <p:nvPr/>
        </p:nvGraphicFramePr>
        <p:xfrm>
          <a:off x="4787900" y="2667000"/>
          <a:ext cx="2476500" cy="673100"/>
        </p:xfrm>
        <a:graphic>
          <a:graphicData uri="http://schemas.openxmlformats.org/presentationml/2006/ole">
            <p:oleObj spid="_x0000_s1475634" name="Equation" r:id="rId4" imgW="2476500" imgH="673100" progId="Equation.3">
              <p:embed/>
            </p:oleObj>
          </a:graphicData>
        </a:graphic>
      </p:graphicFrame>
      <p:grpSp>
        <p:nvGrpSpPr>
          <p:cNvPr id="65" name="Group 64"/>
          <p:cNvGrpSpPr/>
          <p:nvPr/>
        </p:nvGrpSpPr>
        <p:grpSpPr>
          <a:xfrm>
            <a:off x="1446158" y="2667000"/>
            <a:ext cx="2287642" cy="609600"/>
            <a:chOff x="1143000" y="2743200"/>
            <a:chExt cx="2287642" cy="609600"/>
          </a:xfrm>
        </p:grpSpPr>
        <p:sp>
          <p:nvSpPr>
            <p:cNvPr id="133" name="TextBox 144"/>
            <p:cNvSpPr txBox="1">
              <a:spLocks noChangeArrowheads="1"/>
            </p:cNvSpPr>
            <p:nvPr/>
          </p:nvSpPr>
          <p:spPr bwMode="auto">
            <a:xfrm>
              <a:off x="1143000" y="2743200"/>
              <a:ext cx="4154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1</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90" name="Straight Connector 89"/>
            <p:cNvCxnSpPr/>
            <p:nvPr/>
          </p:nvCxnSpPr>
          <p:spPr>
            <a:xfrm>
              <a:off x="1601842" y="3122558"/>
              <a:ext cx="228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220842" y="3122558"/>
              <a:ext cx="304800" cy="1588"/>
            </a:xfrm>
            <a:prstGeom prst="line">
              <a:avLst/>
            </a:prstGeom>
            <a:ln w="34925">
              <a:solidFill>
                <a:srgbClr val="0066CC"/>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a:off x="1297836" y="31217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a:off x="1374036" y="31217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11442" y="3124200"/>
              <a:ext cx="228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830442" y="31242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sp>
          <p:nvSpPr>
            <p:cNvPr id="49" name="TextBox 144"/>
            <p:cNvSpPr txBox="1">
              <a:spLocks noChangeArrowheads="1"/>
            </p:cNvSpPr>
            <p:nvPr/>
          </p:nvSpPr>
          <p:spPr bwMode="auto">
            <a:xfrm>
              <a:off x="1752600" y="2744842"/>
              <a:ext cx="4154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2</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50" name="Straight Connector 49"/>
            <p:cNvCxnSpPr/>
            <p:nvPr/>
          </p:nvCxnSpPr>
          <p:spPr>
            <a:xfrm rot="16200000">
              <a:off x="19074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19836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202042" y="3124200"/>
              <a:ext cx="2286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821042" y="31242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sp>
          <p:nvSpPr>
            <p:cNvPr id="59" name="TextBox 144"/>
            <p:cNvSpPr txBox="1">
              <a:spLocks noChangeArrowheads="1"/>
            </p:cNvSpPr>
            <p:nvPr/>
          </p:nvSpPr>
          <p:spPr bwMode="auto">
            <a:xfrm>
              <a:off x="2743200" y="2744842"/>
              <a:ext cx="4235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n</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60" name="Straight Connector 59"/>
            <p:cNvCxnSpPr/>
            <p:nvPr/>
          </p:nvCxnSpPr>
          <p:spPr>
            <a:xfrm rot="16200000">
              <a:off x="28980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29742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38400" y="3124200"/>
              <a:ext cx="3810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0" y="5029200"/>
            <a:ext cx="7848600" cy="1200329"/>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Ako su svi jednaki,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1</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200" b="1" i="1" baseline="-25000" dirty="0" smtClean="0">
                <a:solidFill>
                  <a:schemeClr val="tx1"/>
                </a:solidFill>
                <a:latin typeface="Times New Roman" pitchFamily="18" charset="0"/>
                <a:cs typeface="Times New Roman" pitchFamily="18" charset="0"/>
              </a:rPr>
              <a:t>2</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 ... =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n</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400" dirty="0" smtClean="0">
                <a:solidFill>
                  <a:srgbClr val="0066CC"/>
                </a:solidFill>
                <a:latin typeface="Arial" pitchFamily="34" charset="0"/>
                <a:cs typeface="Arial" pitchFamily="34" charset="0"/>
              </a:rPr>
              <a:t>, tada je:</a:t>
            </a:r>
            <a:endParaRPr lang="sr-Latn-CS" sz="2400" b="1" i="1" dirty="0" smtClean="0">
              <a:solidFill>
                <a:schemeClr val="tx1"/>
              </a:solidFill>
              <a:latin typeface="Times New Roman" pitchFamily="18" charset="0"/>
              <a:cs typeface="Times New Roman" pitchFamily="18" charset="0"/>
            </a:endParaRPr>
          </a:p>
          <a:p>
            <a:pPr marL="640080" lvl="1" indent="-182880">
              <a:buFont typeface="Arial" pitchFamily="34" charset="0"/>
              <a:buChar char="•"/>
            </a:pP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Napon koji redna veza može da izdrži</a:t>
            </a:r>
            <a:endParaRPr lang="sr-Cyrl-CS" sz="2400" dirty="0" smtClean="0">
              <a:solidFill>
                <a:srgbClr val="0066CC"/>
              </a:solidFill>
              <a:latin typeface="Arial" pitchFamily="34" charset="0"/>
              <a:cs typeface="Arial" pitchFamily="34" charset="0"/>
            </a:endParaRPr>
          </a:p>
        </p:txBody>
      </p:sp>
      <p:grpSp>
        <p:nvGrpSpPr>
          <p:cNvPr id="100" name="Group 99"/>
          <p:cNvGrpSpPr/>
          <p:nvPr/>
        </p:nvGrpSpPr>
        <p:grpSpPr>
          <a:xfrm>
            <a:off x="1524000" y="3541993"/>
            <a:ext cx="1219200" cy="1334807"/>
            <a:chOff x="1524000" y="3654623"/>
            <a:chExt cx="1219200" cy="1334807"/>
          </a:xfrm>
        </p:grpSpPr>
        <p:sp>
          <p:nvSpPr>
            <p:cNvPr id="68" name="TextBox 144"/>
            <p:cNvSpPr txBox="1">
              <a:spLocks noChangeArrowheads="1"/>
            </p:cNvSpPr>
            <p:nvPr/>
          </p:nvSpPr>
          <p:spPr bwMode="auto">
            <a:xfrm>
              <a:off x="1524000" y="3654623"/>
              <a:ext cx="36420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C</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1</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69" name="Straight Connector 68"/>
            <p:cNvCxnSpPr/>
            <p:nvPr/>
          </p:nvCxnSpPr>
          <p:spPr>
            <a:xfrm>
              <a:off x="1906642" y="3960758"/>
              <a:ext cx="228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1525642" y="3960758"/>
              <a:ext cx="304800" cy="1588"/>
            </a:xfrm>
            <a:prstGeom prst="line">
              <a:avLst/>
            </a:prstGeom>
            <a:ln w="34925">
              <a:solidFill>
                <a:srgbClr val="0066CC"/>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1602636" y="39599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a:off x="1678836" y="39599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135242" y="39624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sp>
          <p:nvSpPr>
            <p:cNvPr id="75" name="TextBox 144"/>
            <p:cNvSpPr txBox="1">
              <a:spLocks noChangeArrowheads="1"/>
            </p:cNvSpPr>
            <p:nvPr/>
          </p:nvSpPr>
          <p:spPr bwMode="auto">
            <a:xfrm>
              <a:off x="2133600" y="3654623"/>
              <a:ext cx="36420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C</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2</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76" name="Straight Connector 75"/>
            <p:cNvCxnSpPr/>
            <p:nvPr/>
          </p:nvCxnSpPr>
          <p:spPr>
            <a:xfrm rot="16200000">
              <a:off x="2212236" y="3961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a:off x="2288436" y="3961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14600" y="3962400"/>
              <a:ext cx="2286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181894" y="43815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905794" y="41902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248694" y="4380706"/>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600200" y="43434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133600" y="43434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1600200" y="4724400"/>
              <a:ext cx="1066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144"/>
            <p:cNvSpPr txBox="1">
              <a:spLocks noChangeArrowheads="1"/>
            </p:cNvSpPr>
            <p:nvPr/>
          </p:nvSpPr>
          <p:spPr bwMode="auto">
            <a:xfrm>
              <a:off x="1676400" y="4300653"/>
              <a:ext cx="3738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1</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8" name="TextBox 144"/>
            <p:cNvSpPr txBox="1">
              <a:spLocks noChangeArrowheads="1"/>
            </p:cNvSpPr>
            <p:nvPr/>
          </p:nvSpPr>
          <p:spPr bwMode="auto">
            <a:xfrm>
              <a:off x="2209800" y="4300653"/>
              <a:ext cx="3738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2</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9" name="TextBox 144"/>
            <p:cNvSpPr txBox="1">
              <a:spLocks noChangeArrowheads="1"/>
            </p:cNvSpPr>
            <p:nvPr/>
          </p:nvSpPr>
          <p:spPr bwMode="auto">
            <a:xfrm>
              <a:off x="1905000" y="4681653"/>
              <a:ext cx="3738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e</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grpSp>
      <p:grpSp>
        <p:nvGrpSpPr>
          <p:cNvPr id="106" name="Group 105"/>
          <p:cNvGrpSpPr/>
          <p:nvPr/>
        </p:nvGrpSpPr>
        <p:grpSpPr>
          <a:xfrm>
            <a:off x="3175000" y="3862470"/>
            <a:ext cx="4768850" cy="673100"/>
            <a:chOff x="3175000" y="3862470"/>
            <a:chExt cx="4768850" cy="673100"/>
          </a:xfrm>
        </p:grpSpPr>
        <p:graphicFrame>
          <p:nvGraphicFramePr>
            <p:cNvPr id="96" name="Object 95"/>
            <p:cNvGraphicFramePr>
              <a:graphicFrameLocks noChangeAspect="1"/>
            </p:cNvGraphicFramePr>
            <p:nvPr/>
          </p:nvGraphicFramePr>
          <p:xfrm>
            <a:off x="3175000" y="3862470"/>
            <a:ext cx="1397000" cy="673100"/>
          </p:xfrm>
          <a:graphic>
            <a:graphicData uri="http://schemas.openxmlformats.org/presentationml/2006/ole">
              <p:oleObj spid="_x0000_s1475635" name="Equation" r:id="rId5" imgW="1396394" imgH="672808" progId="Equation.3">
                <p:embed/>
              </p:oleObj>
            </a:graphicData>
          </a:graphic>
        </p:graphicFrame>
        <p:graphicFrame>
          <p:nvGraphicFramePr>
            <p:cNvPr id="101" name="Object 100"/>
            <p:cNvGraphicFramePr>
              <a:graphicFrameLocks noChangeAspect="1"/>
            </p:cNvGraphicFramePr>
            <p:nvPr/>
          </p:nvGraphicFramePr>
          <p:xfrm>
            <a:off x="5181600" y="3862470"/>
            <a:ext cx="939800" cy="673100"/>
          </p:xfrm>
          <a:graphic>
            <a:graphicData uri="http://schemas.openxmlformats.org/presentationml/2006/ole">
              <p:oleObj spid="_x0000_s1475636" name="Equation" r:id="rId6" imgW="939392" imgH="672808" progId="Equation.3">
                <p:embed/>
              </p:oleObj>
            </a:graphicData>
          </a:graphic>
        </p:graphicFrame>
        <p:graphicFrame>
          <p:nvGraphicFramePr>
            <p:cNvPr id="102" name="Object 101"/>
            <p:cNvGraphicFramePr>
              <a:graphicFrameLocks noChangeAspect="1"/>
            </p:cNvGraphicFramePr>
            <p:nvPr/>
          </p:nvGraphicFramePr>
          <p:xfrm>
            <a:off x="6559550" y="4002170"/>
            <a:ext cx="1384300" cy="330200"/>
          </p:xfrm>
          <a:graphic>
            <a:graphicData uri="http://schemas.openxmlformats.org/presentationml/2006/ole">
              <p:oleObj spid="_x0000_s1475637" name="Equation" r:id="rId7" imgW="1384300" imgH="330200" progId="Equation.3">
                <p:embed/>
              </p:oleObj>
            </a:graphicData>
          </a:graphic>
        </p:graphicFrame>
      </p:grpSp>
      <p:graphicFrame>
        <p:nvGraphicFramePr>
          <p:cNvPr id="103" name="Object 102"/>
          <p:cNvGraphicFramePr>
            <a:graphicFrameLocks noChangeAspect="1"/>
          </p:cNvGraphicFramePr>
          <p:nvPr/>
        </p:nvGraphicFramePr>
        <p:xfrm>
          <a:off x="7086600" y="4899102"/>
          <a:ext cx="914400" cy="696686"/>
        </p:xfrm>
        <a:graphic>
          <a:graphicData uri="http://schemas.openxmlformats.org/presentationml/2006/ole">
            <p:oleObj spid="_x0000_s1475638" name="Equation" r:id="rId8" imgW="800100" imgH="609600" progId="Equation.3">
              <p:embed/>
            </p:oleObj>
          </a:graphicData>
        </a:graphic>
      </p:graphicFrame>
      <p:graphicFrame>
        <p:nvGraphicFramePr>
          <p:cNvPr id="105" name="Object 104"/>
          <p:cNvGraphicFramePr>
            <a:graphicFrameLocks noChangeAspect="1"/>
          </p:cNvGraphicFramePr>
          <p:nvPr/>
        </p:nvGraphicFramePr>
        <p:xfrm>
          <a:off x="6705600" y="5791200"/>
          <a:ext cx="1371601" cy="414670"/>
        </p:xfrm>
        <a:graphic>
          <a:graphicData uri="http://schemas.openxmlformats.org/presentationml/2006/ole">
            <p:oleObj spid="_x0000_s1475639" name="Equation" r:id="rId9" imgW="1091726" imgH="330057"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0" y="1066800"/>
            <a:ext cx="7848600" cy="830997"/>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Ekvivalentna kapacitivnost </a:t>
            </a:r>
            <a:r>
              <a:rPr lang="sr-Latn-CS" sz="2400" b="1" i="1" dirty="0" smtClean="0">
                <a:solidFill>
                  <a:srgbClr val="0066CC"/>
                </a:solidFill>
                <a:latin typeface="Times New Roman" pitchFamily="18" charset="0"/>
                <a:cs typeface="Times New Roman" pitchFamily="18" charset="0"/>
              </a:rPr>
              <a:t>C</a:t>
            </a:r>
            <a:r>
              <a:rPr lang="sr-Latn-CS" sz="2400" b="1" i="1" baseline="-25000" dirty="0" smtClean="0">
                <a:solidFill>
                  <a:srgbClr val="0066CC"/>
                </a:solidFill>
                <a:latin typeface="Times New Roman" pitchFamily="18" charset="0"/>
                <a:cs typeface="Times New Roman" pitchFamily="18" charset="0"/>
              </a:rPr>
              <a:t>e </a:t>
            </a:r>
            <a:r>
              <a:rPr lang="sr-Latn-CS" sz="2400" dirty="0" smtClean="0">
                <a:solidFill>
                  <a:srgbClr val="0066CC"/>
                </a:solidFill>
                <a:latin typeface="Arial" pitchFamily="34" charset="0"/>
                <a:cs typeface="Arial" pitchFamily="34" charset="0"/>
              </a:rPr>
              <a:t>veća od najveće </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Napon isti na svim kondenzatorima </a:t>
            </a:r>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Paralelna veza kondenzatora</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14</a:t>
            </a:fld>
            <a:endParaRPr lang="en-US" dirty="0">
              <a:latin typeface="+mn-lt"/>
            </a:endParaRPr>
          </a:p>
        </p:txBody>
      </p:sp>
      <p:graphicFrame>
        <p:nvGraphicFramePr>
          <p:cNvPr id="62" name="Object 61"/>
          <p:cNvGraphicFramePr>
            <a:graphicFrameLocks noChangeAspect="1"/>
          </p:cNvGraphicFramePr>
          <p:nvPr/>
        </p:nvGraphicFramePr>
        <p:xfrm>
          <a:off x="4191000" y="3200400"/>
          <a:ext cx="2349500" cy="330200"/>
        </p:xfrm>
        <a:graphic>
          <a:graphicData uri="http://schemas.openxmlformats.org/presentationml/2006/ole">
            <p:oleObj spid="_x0000_s1476629" name="Equation" r:id="rId4" imgW="2349500" imgH="330200" progId="Equation.3">
              <p:embed/>
            </p:oleObj>
          </a:graphicData>
        </a:graphic>
      </p:graphicFrame>
      <p:grpSp>
        <p:nvGrpSpPr>
          <p:cNvPr id="73" name="Group 72"/>
          <p:cNvGrpSpPr/>
          <p:nvPr/>
        </p:nvGrpSpPr>
        <p:grpSpPr>
          <a:xfrm>
            <a:off x="2286000" y="1981200"/>
            <a:ext cx="765230" cy="2590800"/>
            <a:chOff x="1217558" y="2057400"/>
            <a:chExt cx="765230" cy="2590800"/>
          </a:xfrm>
        </p:grpSpPr>
        <p:cxnSp>
          <p:nvCxnSpPr>
            <p:cNvPr id="56" name="Straight Connector 55"/>
            <p:cNvCxnSpPr/>
            <p:nvPr/>
          </p:nvCxnSpPr>
          <p:spPr>
            <a:xfrm rot="5400000">
              <a:off x="191294" y="3542506"/>
              <a:ext cx="2209800" cy="1588"/>
            </a:xfrm>
            <a:prstGeom prst="line">
              <a:avLst/>
            </a:prstGeom>
            <a:ln w="34925">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877094" y="3542506"/>
              <a:ext cx="2209800" cy="1588"/>
            </a:xfrm>
            <a:prstGeom prst="line">
              <a:avLst/>
            </a:prstGeom>
            <a:ln w="34925">
              <a:tailEnd type="oval"/>
            </a:ln>
          </p:spPr>
          <p:style>
            <a:lnRef idx="1">
              <a:schemeClr val="accent1"/>
            </a:lnRef>
            <a:fillRef idx="0">
              <a:schemeClr val="accent1"/>
            </a:fillRef>
            <a:effectRef idx="0">
              <a:schemeClr val="accent1"/>
            </a:effectRef>
            <a:fontRef idx="minor">
              <a:schemeClr val="tx1"/>
            </a:fontRef>
          </p:style>
        </p:cxnSp>
        <p:sp>
          <p:nvSpPr>
            <p:cNvPr id="59" name="TextBox 144"/>
            <p:cNvSpPr txBox="1">
              <a:spLocks noChangeArrowheads="1"/>
            </p:cNvSpPr>
            <p:nvPr/>
          </p:nvSpPr>
          <p:spPr bwMode="auto">
            <a:xfrm>
              <a:off x="1217558" y="3735442"/>
              <a:ext cx="4235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n</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49" name="TextBox 144"/>
            <p:cNvSpPr txBox="1">
              <a:spLocks noChangeArrowheads="1"/>
            </p:cNvSpPr>
            <p:nvPr/>
          </p:nvSpPr>
          <p:spPr bwMode="auto">
            <a:xfrm>
              <a:off x="1217558" y="2668642"/>
              <a:ext cx="4154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2</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33" name="TextBox 144"/>
            <p:cNvSpPr txBox="1">
              <a:spLocks noChangeArrowheads="1"/>
            </p:cNvSpPr>
            <p:nvPr/>
          </p:nvSpPr>
          <p:spPr bwMode="auto">
            <a:xfrm>
              <a:off x="1219200" y="2057400"/>
              <a:ext cx="4154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1</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90" name="Straight Connector 89"/>
            <p:cNvCxnSpPr/>
            <p:nvPr/>
          </p:nvCxnSpPr>
          <p:spPr>
            <a:xfrm>
              <a:off x="1676400" y="24384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295400" y="2438400"/>
              <a:ext cx="304800" cy="1588"/>
            </a:xfrm>
            <a:prstGeom prst="line">
              <a:avLst/>
            </a:prstGeom>
            <a:ln w="34925">
              <a:solidFill>
                <a:srgbClr val="0066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a:off x="1372394" y="2437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a:off x="1448594" y="2437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76400" y="30480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295400" y="30480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1372394" y="30472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1448594" y="30472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76400" y="41148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1295400" y="41148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1372394" y="41140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1448594" y="41140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47800" y="3581400"/>
              <a:ext cx="3810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0" y="5029200"/>
            <a:ext cx="9144000" cy="1354217"/>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Ako su svi jednaki,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1</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200" b="1" i="1" baseline="-25000" dirty="0" smtClean="0">
                <a:solidFill>
                  <a:schemeClr val="tx1"/>
                </a:solidFill>
                <a:latin typeface="Times New Roman" pitchFamily="18" charset="0"/>
                <a:cs typeface="Times New Roman" pitchFamily="18" charset="0"/>
              </a:rPr>
              <a:t>2</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 ... =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n</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400" dirty="0" smtClean="0">
                <a:solidFill>
                  <a:srgbClr val="0066CC"/>
                </a:solidFill>
                <a:latin typeface="Arial" pitchFamily="34" charset="0"/>
                <a:cs typeface="Arial" pitchFamily="34" charset="0"/>
              </a:rPr>
              <a:t>, tada je:</a:t>
            </a:r>
            <a:endParaRPr lang="sr-Latn-CS" sz="2400" b="1" i="1" dirty="0" smtClean="0">
              <a:solidFill>
                <a:schemeClr val="tx1"/>
              </a:solidFill>
              <a:latin typeface="Times New Roman" pitchFamily="18" charset="0"/>
              <a:cs typeface="Times New Roman" pitchFamily="18" charset="0"/>
            </a:endParaRPr>
          </a:p>
          <a:p>
            <a:pPr marL="640080" lvl="1" indent="-182880">
              <a:spcBef>
                <a:spcPts val="1200"/>
              </a:spcBef>
              <a:buFont typeface="Arial" pitchFamily="34" charset="0"/>
              <a:buChar char="•"/>
            </a:pPr>
            <a:r>
              <a:rPr lang="sr-Latn-CS" sz="2400" dirty="0" smtClean="0">
                <a:solidFill>
                  <a:srgbClr val="0066CC"/>
                </a:solidFill>
                <a:latin typeface="Arial" pitchFamily="34" charset="0"/>
                <a:cs typeface="Arial" pitchFamily="34" charset="0"/>
              </a:rPr>
              <a:t>Napon koji paralelna veza može da izdrži jednak je najmanjem dozvoljenom naponu pojedinačnih kondenzatora</a:t>
            </a:r>
            <a:endParaRPr lang="sr-Cyrl-CS" sz="2400" dirty="0" smtClean="0">
              <a:solidFill>
                <a:srgbClr val="0066CC"/>
              </a:solidFill>
              <a:latin typeface="Arial" pitchFamily="34" charset="0"/>
              <a:cs typeface="Arial" pitchFamily="34" charset="0"/>
            </a:endParaRPr>
          </a:p>
        </p:txBody>
      </p:sp>
      <p:graphicFrame>
        <p:nvGraphicFramePr>
          <p:cNvPr id="103" name="Object 102"/>
          <p:cNvGraphicFramePr>
            <a:graphicFrameLocks noChangeAspect="1"/>
          </p:cNvGraphicFramePr>
          <p:nvPr/>
        </p:nvGraphicFramePr>
        <p:xfrm>
          <a:off x="7010400" y="5087861"/>
          <a:ext cx="1219200" cy="376237"/>
        </p:xfrm>
        <a:graphic>
          <a:graphicData uri="http://schemas.openxmlformats.org/presentationml/2006/ole">
            <p:oleObj spid="_x0000_s1476630" name="Equation" r:id="rId5" imgW="1066800" imgH="3302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  Zaključak</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15</a:t>
            </a:fld>
            <a:endParaRPr lang="en-US" dirty="0">
              <a:latin typeface="+mn-lt"/>
            </a:endParaRPr>
          </a:p>
        </p:txBody>
      </p:sp>
      <p:grpSp>
        <p:nvGrpSpPr>
          <p:cNvPr id="3" name="Group 59"/>
          <p:cNvGrpSpPr/>
          <p:nvPr/>
        </p:nvGrpSpPr>
        <p:grpSpPr>
          <a:xfrm>
            <a:off x="635000" y="990600"/>
            <a:ext cx="6756400" cy="1200329"/>
            <a:chOff x="1244600" y="1219200"/>
            <a:chExt cx="6756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Induktivnost (kalem)</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a:t>
              </a:r>
              <a:r>
                <a:rPr lang="sr-Latn-CS" sz="2400" b="1" u="sng" dirty="0" smtClean="0">
                  <a:solidFill>
                    <a:srgbClr val="0066CC"/>
                  </a:solidFill>
                  <a:latin typeface="Arial" charset="0"/>
                </a:rPr>
                <a:t>Struja</a:t>
              </a:r>
              <a:r>
                <a:rPr lang="sr-Latn-CS" sz="2400" dirty="0" smtClean="0">
                  <a:solidFill>
                    <a:srgbClr val="0066CC"/>
                  </a:solidFill>
                  <a:latin typeface="Arial" charset="0"/>
                </a:rPr>
                <a:t> se ne može promeniti naglo:</a:t>
              </a:r>
              <a:endParaRPr lang="sr-Latn-CS" sz="2400" dirty="0">
                <a:solidFill>
                  <a:srgbClr val="C00000"/>
                </a:solidFill>
                <a:latin typeface="Arial" charset="0"/>
              </a:endParaRPr>
            </a:p>
          </p:txBody>
        </p:sp>
      </p:grpSp>
      <p:graphicFrame>
        <p:nvGraphicFramePr>
          <p:cNvPr id="204" name="Object 203"/>
          <p:cNvGraphicFramePr>
            <a:graphicFrameLocks noChangeAspect="1"/>
          </p:cNvGraphicFramePr>
          <p:nvPr/>
        </p:nvGraphicFramePr>
        <p:xfrm>
          <a:off x="5875097" y="1676400"/>
          <a:ext cx="1054100" cy="609600"/>
        </p:xfrm>
        <a:graphic>
          <a:graphicData uri="http://schemas.openxmlformats.org/presentationml/2006/ole">
            <p:oleObj spid="_x0000_s1318946" name="Equation" r:id="rId4" imgW="1054100" imgH="609600" progId="Equation.3">
              <p:embed/>
            </p:oleObj>
          </a:graphicData>
        </a:graphic>
      </p:graphicFrame>
      <p:sp>
        <p:nvSpPr>
          <p:cNvPr id="69" name="Oval 68"/>
          <p:cNvSpPr/>
          <p:nvPr/>
        </p:nvSpPr>
        <p:spPr>
          <a:xfrm>
            <a:off x="5811597" y="1600200"/>
            <a:ext cx="533400" cy="762000"/>
          </a:xfrm>
          <a:prstGeom prst="ellipse">
            <a:avLst/>
          </a:prstGeom>
          <a:noFill/>
          <a:ln w="38100" cmpd="thickThi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bwMode="auto">
          <a:xfrm>
            <a:off x="4122497" y="2514600"/>
            <a:ext cx="2691763" cy="400110"/>
          </a:xfrm>
          <a:prstGeom prst="rect">
            <a:avLst/>
          </a:prstGeom>
          <a:noFill/>
          <a:ln w="19050">
            <a:solidFill>
              <a:schemeClr val="accent1"/>
            </a:solidFill>
          </a:ln>
          <a:extLst>
            <a:ext uri="{909E8E84-426E-40DD-AFC4-6F175D3DCCD1}">
              <a14:hiddenFill xmlns:a14="http://schemas.microsoft.com/office/drawing/2010/main" xmlns="">
                <a:solidFill>
                  <a:srgbClr val="FFFFFF"/>
                </a:solidFill>
              </a14:hiddenFill>
            </a:ext>
          </a:extLst>
        </p:spPr>
        <p:txBody>
          <a:bodyPr wrap="none" rtlCol="0">
            <a:spAutoFit/>
          </a:bodyPr>
          <a:lstStyle/>
          <a:p>
            <a:pPr eaLnBrk="1" hangingPunct="1"/>
            <a:r>
              <a:rPr lang="sr-Latn-CS" sz="2000" dirty="0" smtClean="0">
                <a:solidFill>
                  <a:srgbClr val="0066CC"/>
                </a:solidFill>
                <a:latin typeface="Arial" charset="0"/>
              </a:rPr>
              <a:t>Brzina promene struje</a:t>
            </a:r>
            <a:endParaRPr lang="en-US" sz="2000" dirty="0" smtClean="0">
              <a:solidFill>
                <a:srgbClr val="0066CC"/>
              </a:solidFill>
              <a:latin typeface="Arial" charset="0"/>
            </a:endParaRPr>
          </a:p>
        </p:txBody>
      </p:sp>
      <p:cxnSp>
        <p:nvCxnSpPr>
          <p:cNvPr id="80" name="Straight Arrow Connector 79"/>
          <p:cNvCxnSpPr>
            <a:stCxn id="75" idx="0"/>
          </p:cNvCxnSpPr>
          <p:nvPr/>
        </p:nvCxnSpPr>
        <p:spPr>
          <a:xfrm rot="5400000" flipH="1" flipV="1">
            <a:off x="5443138" y="2158841"/>
            <a:ext cx="381000" cy="330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484697" y="1600200"/>
            <a:ext cx="533400" cy="762000"/>
          </a:xfrm>
          <a:prstGeom prst="ellipse">
            <a:avLst/>
          </a:prstGeom>
          <a:noFill/>
          <a:ln w="38100" cmpd="thickThi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bwMode="auto">
          <a:xfrm>
            <a:off x="6865697" y="914400"/>
            <a:ext cx="2125903" cy="400110"/>
          </a:xfrm>
          <a:prstGeom prst="rect">
            <a:avLst/>
          </a:prstGeom>
          <a:noFill/>
          <a:ln w="19050">
            <a:solidFill>
              <a:schemeClr val="accent1"/>
            </a:solidFill>
          </a:ln>
          <a:extLst>
            <a:ext uri="{909E8E84-426E-40DD-AFC4-6F175D3DCCD1}">
              <a14:hiddenFill xmlns:a14="http://schemas.microsoft.com/office/drawing/2010/main" xmlns="">
                <a:solidFill>
                  <a:srgbClr val="FFFFFF"/>
                </a:solidFill>
              </a14:hiddenFill>
            </a:ext>
          </a:extLst>
        </p:spPr>
        <p:txBody>
          <a:bodyPr wrap="none" rtlCol="0">
            <a:spAutoFit/>
          </a:bodyPr>
          <a:lstStyle/>
          <a:p>
            <a:pPr eaLnBrk="1" hangingPunct="1"/>
            <a:r>
              <a:rPr lang="sr-Latn-CS" sz="2000" dirty="0" smtClean="0">
                <a:solidFill>
                  <a:srgbClr val="0066CC"/>
                </a:solidFill>
                <a:latin typeface="Arial" charset="0"/>
              </a:rPr>
              <a:t>Konačna veličina</a:t>
            </a:r>
            <a:endParaRPr lang="en-US" sz="2000" dirty="0" smtClean="0">
              <a:solidFill>
                <a:srgbClr val="0066CC"/>
              </a:solidFill>
              <a:latin typeface="Arial" charset="0"/>
            </a:endParaRPr>
          </a:p>
        </p:txBody>
      </p:sp>
      <p:cxnSp>
        <p:nvCxnSpPr>
          <p:cNvPr id="84" name="Straight Arrow Connector 83"/>
          <p:cNvCxnSpPr>
            <a:stCxn id="82" idx="2"/>
          </p:cNvCxnSpPr>
          <p:nvPr/>
        </p:nvCxnSpPr>
        <p:spPr>
          <a:xfrm rot="5400000">
            <a:off x="7292428" y="963979"/>
            <a:ext cx="285690" cy="986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9"/>
          <p:cNvGrpSpPr/>
          <p:nvPr/>
        </p:nvGrpSpPr>
        <p:grpSpPr>
          <a:xfrm>
            <a:off x="635000" y="3962400"/>
            <a:ext cx="6756400" cy="1200329"/>
            <a:chOff x="1244600" y="1219200"/>
            <a:chExt cx="6756400" cy="1200329"/>
          </a:xfrm>
        </p:grpSpPr>
        <p:sp>
          <p:nvSpPr>
            <p:cNvPr id="88" name="Rectangle 87"/>
            <p:cNvSpPr/>
            <p:nvPr/>
          </p:nvSpPr>
          <p:spPr>
            <a:xfrm>
              <a:off x="1244600" y="1270000"/>
              <a:ext cx="44196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Kapacitivnost (kondenzator)</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a:t>
              </a:r>
              <a:r>
                <a:rPr lang="sr-Latn-CS" sz="2400" b="1" u="sng" dirty="0" smtClean="0">
                  <a:solidFill>
                    <a:srgbClr val="0066CC"/>
                  </a:solidFill>
                  <a:latin typeface="Arial" charset="0"/>
                </a:rPr>
                <a:t>Napon</a:t>
              </a:r>
              <a:r>
                <a:rPr lang="sr-Latn-CS" sz="2400" dirty="0" smtClean="0">
                  <a:solidFill>
                    <a:srgbClr val="0066CC"/>
                  </a:solidFill>
                  <a:latin typeface="Arial" charset="0"/>
                </a:rPr>
                <a:t> se ne može promeniti naglo:</a:t>
              </a:r>
              <a:endParaRPr lang="sr-Latn-CS" sz="2400" dirty="0">
                <a:solidFill>
                  <a:srgbClr val="C00000"/>
                </a:solidFill>
                <a:latin typeface="Arial" charset="0"/>
              </a:endParaRPr>
            </a:p>
          </p:txBody>
        </p:sp>
      </p:grpSp>
      <p:graphicFrame>
        <p:nvGraphicFramePr>
          <p:cNvPr id="90" name="Object 89"/>
          <p:cNvGraphicFramePr>
            <a:graphicFrameLocks noChangeAspect="1"/>
          </p:cNvGraphicFramePr>
          <p:nvPr/>
        </p:nvGraphicFramePr>
        <p:xfrm>
          <a:off x="5981700" y="4641850"/>
          <a:ext cx="1054100" cy="622300"/>
        </p:xfrm>
        <a:graphic>
          <a:graphicData uri="http://schemas.openxmlformats.org/presentationml/2006/ole">
            <p:oleObj spid="_x0000_s1318947" name="Equation" r:id="rId5" imgW="1054100" imgH="622300" progId="Equation.3">
              <p:embed/>
            </p:oleObj>
          </a:graphicData>
        </a:graphic>
      </p:graphicFrame>
      <p:grpSp>
        <p:nvGrpSpPr>
          <p:cNvPr id="7" name="Group 99"/>
          <p:cNvGrpSpPr/>
          <p:nvPr/>
        </p:nvGrpSpPr>
        <p:grpSpPr>
          <a:xfrm>
            <a:off x="762000" y="2984500"/>
            <a:ext cx="7391400" cy="609600"/>
            <a:chOff x="762000" y="2984500"/>
            <a:chExt cx="7391400" cy="609600"/>
          </a:xfrm>
        </p:grpSpPr>
        <p:sp>
          <p:nvSpPr>
            <p:cNvPr id="97" name="TextBox 96"/>
            <p:cNvSpPr txBox="1"/>
            <p:nvPr/>
          </p:nvSpPr>
          <p:spPr>
            <a:xfrm>
              <a:off x="762000" y="30480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Vremenska konstanta uspostave </a:t>
              </a:r>
              <a:r>
                <a:rPr lang="sr-Latn-CS" sz="2400" u="sng" dirty="0" smtClean="0">
                  <a:solidFill>
                    <a:srgbClr val="0066CC"/>
                  </a:solidFill>
                  <a:latin typeface="Arial" pitchFamily="34" charset="0"/>
                  <a:cs typeface="Arial" pitchFamily="34" charset="0"/>
                </a:rPr>
                <a:t>struje</a:t>
              </a:r>
              <a:r>
                <a:rPr lang="sr-Latn-CS" sz="2400" dirty="0" smtClean="0">
                  <a:solidFill>
                    <a:srgbClr val="0066CC"/>
                  </a:solidFill>
                  <a:latin typeface="Arial" pitchFamily="34" charset="0"/>
                  <a:cs typeface="Arial" pitchFamily="34" charset="0"/>
                </a:rPr>
                <a:t>: </a:t>
              </a:r>
              <a:endParaRPr lang="en-US" sz="2400" b="1" i="1" baseline="-25000" dirty="0">
                <a:solidFill>
                  <a:srgbClr val="0066CC"/>
                </a:solidFill>
                <a:latin typeface="Times New Roman" pitchFamily="18" charset="0"/>
                <a:cs typeface="Times New Roman" pitchFamily="18" charset="0"/>
              </a:endParaRPr>
            </a:p>
          </p:txBody>
        </p:sp>
        <p:graphicFrame>
          <p:nvGraphicFramePr>
            <p:cNvPr id="1163269" name="Object 5"/>
            <p:cNvGraphicFramePr>
              <a:graphicFrameLocks noChangeAspect="1"/>
            </p:cNvGraphicFramePr>
            <p:nvPr/>
          </p:nvGraphicFramePr>
          <p:xfrm>
            <a:off x="6438900" y="2984500"/>
            <a:ext cx="647700" cy="609600"/>
          </p:xfrm>
          <a:graphic>
            <a:graphicData uri="http://schemas.openxmlformats.org/presentationml/2006/ole">
              <p:oleObj spid="_x0000_s1318948" name="Equation" r:id="rId6" imgW="647700" imgH="609600" progId="Equation.3">
                <p:embed/>
              </p:oleObj>
            </a:graphicData>
          </a:graphic>
        </p:graphicFrame>
      </p:grpSp>
      <p:grpSp>
        <p:nvGrpSpPr>
          <p:cNvPr id="8" name="Group 100"/>
          <p:cNvGrpSpPr/>
          <p:nvPr/>
        </p:nvGrpSpPr>
        <p:grpSpPr>
          <a:xfrm>
            <a:off x="762000" y="5410200"/>
            <a:ext cx="7391400" cy="461665"/>
            <a:chOff x="762000" y="3048000"/>
            <a:chExt cx="7391400" cy="461665"/>
          </a:xfrm>
        </p:grpSpPr>
        <p:sp>
          <p:nvSpPr>
            <p:cNvPr id="102" name="TextBox 101"/>
            <p:cNvSpPr txBox="1"/>
            <p:nvPr/>
          </p:nvSpPr>
          <p:spPr>
            <a:xfrm>
              <a:off x="762000" y="30480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Vremenska konstanta uspostave </a:t>
              </a:r>
              <a:r>
                <a:rPr lang="sr-Latn-CS" sz="2400" u="sng" dirty="0" smtClean="0">
                  <a:solidFill>
                    <a:srgbClr val="0066CC"/>
                  </a:solidFill>
                  <a:latin typeface="Arial" pitchFamily="34" charset="0"/>
                  <a:cs typeface="Arial" pitchFamily="34" charset="0"/>
                </a:rPr>
                <a:t>napona</a:t>
              </a:r>
              <a:r>
                <a:rPr lang="sr-Latn-CS" sz="2400" dirty="0" smtClean="0">
                  <a:solidFill>
                    <a:srgbClr val="0066CC"/>
                  </a:solidFill>
                  <a:latin typeface="Arial" pitchFamily="34" charset="0"/>
                  <a:cs typeface="Arial" pitchFamily="34" charset="0"/>
                </a:rPr>
                <a:t>: </a:t>
              </a:r>
              <a:endParaRPr lang="en-US" sz="2400" b="1" i="1" baseline="-25000" dirty="0">
                <a:solidFill>
                  <a:srgbClr val="0066CC"/>
                </a:solidFill>
                <a:latin typeface="Times New Roman" pitchFamily="18" charset="0"/>
                <a:cs typeface="Times New Roman" pitchFamily="18" charset="0"/>
              </a:endParaRPr>
            </a:p>
          </p:txBody>
        </p:sp>
        <p:graphicFrame>
          <p:nvGraphicFramePr>
            <p:cNvPr id="103" name="Object 5"/>
            <p:cNvGraphicFramePr>
              <a:graphicFrameLocks noChangeAspect="1"/>
            </p:cNvGraphicFramePr>
            <p:nvPr/>
          </p:nvGraphicFramePr>
          <p:xfrm>
            <a:off x="6705600" y="3168650"/>
            <a:ext cx="812800" cy="241300"/>
          </p:xfrm>
          <a:graphic>
            <a:graphicData uri="http://schemas.openxmlformats.org/presentationml/2006/ole">
              <p:oleObj spid="_x0000_s1318949" name="Equation" r:id="rId7" imgW="812447" imgH="241195" progId="Equation.3">
                <p:embed/>
              </p:oleObj>
            </a:graphicData>
          </a:graphic>
        </p:graphicFrame>
      </p:grpSp>
      <p:sp>
        <p:nvSpPr>
          <p:cNvPr id="25" name="TextBox 24"/>
          <p:cNvSpPr txBox="1"/>
          <p:nvPr/>
        </p:nvSpPr>
        <p:spPr>
          <a:xfrm>
            <a:off x="762000" y="60198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Izvor konstantnog napona </a:t>
            </a:r>
            <a:endParaRPr lang="en-US" sz="2400" b="1" i="1" baseline="-25000" dirty="0">
              <a:solidFill>
                <a:srgbClr val="0066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animBg="1"/>
      <p:bldP spid="81" grpId="0" animBg="1"/>
      <p:bldP spid="82"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315200" cy="1143000"/>
          </a:xfrm>
        </p:spPr>
        <p:txBody>
          <a:bodyPr>
            <a:noAutofit/>
          </a:bodyPr>
          <a:lstStyle/>
          <a:p>
            <a:r>
              <a:rPr lang="x-none" sz="4800" dirty="0" smtClean="0"/>
              <a:t>Diode, tiristori i tranzistori kao prekidači</a:t>
            </a:r>
            <a:endParaRPr lang="en-US" sz="4800" dirty="0"/>
          </a:p>
        </p:txBody>
      </p:sp>
    </p:spTree>
    <p:extLst>
      <p:ext uri="{BB962C8B-B14F-4D97-AF65-F5344CB8AC3E}">
        <p14:creationId xmlns:p14="http://schemas.microsoft.com/office/powerpoint/2010/main" xmlns="" val="36144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a:xfrm>
            <a:off x="0" y="0"/>
            <a:ext cx="9144000" cy="457200"/>
          </a:xfrm>
        </p:spPr>
        <p:txBody>
          <a:bodyPr>
            <a:noAutofit/>
          </a:bodyPr>
          <a:lstStyle/>
          <a:p>
            <a:pPr algn="l"/>
            <a:r>
              <a:rPr lang="sr-Latn-CS" sz="2800" b="1" dirty="0" smtClean="0"/>
              <a:t>KOMPONENTE  ENE</a:t>
            </a:r>
            <a:r>
              <a:rPr lang="en-US" sz="2800" b="1" dirty="0" smtClean="0"/>
              <a:t>RGETSKE </a:t>
            </a:r>
            <a:r>
              <a:rPr lang="sr-Latn-CS" sz="2800" b="1" dirty="0" smtClean="0"/>
              <a:t> </a:t>
            </a:r>
            <a:r>
              <a:rPr lang="en-US" sz="2800" b="1" dirty="0" smtClean="0"/>
              <a:t>ELEKTRONIKE</a:t>
            </a:r>
            <a:r>
              <a:rPr lang="sr-Latn-CS" sz="2800" b="1" dirty="0" smtClean="0"/>
              <a:t> - </a:t>
            </a:r>
            <a:r>
              <a:rPr lang="sr-Latn-CS" sz="3200" b="1" dirty="0" smtClean="0"/>
              <a:t>DIODA</a:t>
            </a:r>
            <a:endParaRPr lang="en-US" sz="32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17</a:t>
            </a:fld>
            <a:endParaRPr lang="en-US" dirty="0" smtClean="0">
              <a:solidFill>
                <a:schemeClr val="tx1"/>
              </a:solidFill>
              <a:latin typeface="Times New Roman" pitchFamily="18" charset="0"/>
            </a:endParaRPr>
          </a:p>
        </p:txBody>
      </p:sp>
      <p:grpSp>
        <p:nvGrpSpPr>
          <p:cNvPr id="2" name="Group 3"/>
          <p:cNvGrpSpPr>
            <a:grpSpLocks/>
          </p:cNvGrpSpPr>
          <p:nvPr/>
        </p:nvGrpSpPr>
        <p:grpSpPr bwMode="auto">
          <a:xfrm>
            <a:off x="571362" y="3124200"/>
            <a:ext cx="3540262" cy="2991640"/>
            <a:chOff x="1118" y="759"/>
            <a:chExt cx="2801" cy="1964"/>
          </a:xfrm>
        </p:grpSpPr>
        <p:sp>
          <p:nvSpPr>
            <p:cNvPr id="1075" name="Line 4"/>
            <p:cNvSpPr>
              <a:spLocks noChangeShapeType="1"/>
            </p:cNvSpPr>
            <p:nvPr/>
          </p:nvSpPr>
          <p:spPr bwMode="auto">
            <a:xfrm>
              <a:off x="1118" y="1991"/>
              <a:ext cx="2650" cy="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square" lIns="90000" tIns="46800" rIns="90000" bIns="46800" anchor="ctr">
              <a:spAutoFit/>
            </a:bodyPr>
            <a:lstStyle/>
            <a:p>
              <a:endParaRPr lang="en-US" dirty="0"/>
            </a:p>
          </p:txBody>
        </p:sp>
        <p:sp>
          <p:nvSpPr>
            <p:cNvPr id="1076" name="Text Box 5"/>
            <p:cNvSpPr txBox="1">
              <a:spLocks noChangeArrowheads="1"/>
            </p:cNvSpPr>
            <p:nvPr/>
          </p:nvSpPr>
          <p:spPr bwMode="auto">
            <a:xfrm>
              <a:off x="2649" y="759"/>
              <a:ext cx="243"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1077" name="Text Box 6"/>
            <p:cNvSpPr txBox="1">
              <a:spLocks noChangeArrowheads="1"/>
            </p:cNvSpPr>
            <p:nvPr/>
          </p:nvSpPr>
          <p:spPr bwMode="auto">
            <a:xfrm>
              <a:off x="3632" y="1991"/>
              <a:ext cx="28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1078"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79" name="Arc 8"/>
            <p:cNvSpPr>
              <a:spLocks/>
            </p:cNvSpPr>
            <p:nvPr/>
          </p:nvSpPr>
          <p:spPr bwMode="auto">
            <a:xfrm rot="10800000" flipH="1">
              <a:off x="2802" y="1002"/>
              <a:ext cx="354" cy="1002"/>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nvGrpSpPr>
            <p:cNvPr id="3" name="Group 9"/>
            <p:cNvGrpSpPr>
              <a:grpSpLocks/>
            </p:cNvGrpSpPr>
            <p:nvPr/>
          </p:nvGrpSpPr>
          <p:grpSpPr bwMode="auto">
            <a:xfrm>
              <a:off x="1231" y="1998"/>
              <a:ext cx="1577" cy="697"/>
              <a:chOff x="1117" y="2112"/>
              <a:chExt cx="1577" cy="697"/>
            </a:xfrm>
          </p:grpSpPr>
          <p:sp>
            <p:nvSpPr>
              <p:cNvPr id="1087" name="Arc 10"/>
              <p:cNvSpPr>
                <a:spLocks/>
              </p:cNvSpPr>
              <p:nvPr/>
            </p:nvSpPr>
            <p:spPr bwMode="auto">
              <a:xfrm flipH="1">
                <a:off x="1117" y="2152"/>
                <a:ext cx="183" cy="657"/>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square" lIns="90000" tIns="46800" rIns="90000" bIns="46800" anchor="ctr">
                <a:noAutofit/>
              </a:bodyPr>
              <a:lstStyle/>
              <a:p>
                <a:endParaRPr lang="en-US"/>
              </a:p>
            </p:txBody>
          </p:sp>
          <p:sp>
            <p:nvSpPr>
              <p:cNvPr id="1088" name="Line 11"/>
              <p:cNvSpPr>
                <a:spLocks noChangeShapeType="1"/>
              </p:cNvSpPr>
              <p:nvPr/>
            </p:nvSpPr>
            <p:spPr bwMode="auto">
              <a:xfrm flipV="1">
                <a:off x="1287" y="2112"/>
                <a:ext cx="1407" cy="4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square" lIns="90000" tIns="46800" rIns="90000" bIns="46800" anchor="ctr">
                <a:spAutoFit/>
              </a:bodyPr>
              <a:lstStyle/>
              <a:p>
                <a:endParaRPr lang="en-US"/>
              </a:p>
            </p:txBody>
          </p:sp>
        </p:grpSp>
        <p:sp>
          <p:nvSpPr>
            <p:cNvPr id="1081"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82" name="Line 13"/>
            <p:cNvSpPr>
              <a:spLocks noChangeShapeType="1"/>
            </p:cNvSpPr>
            <p:nvPr/>
          </p:nvSpPr>
          <p:spPr bwMode="auto">
            <a:xfrm>
              <a:off x="1344" y="1991"/>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83" name="Text Box 14"/>
            <p:cNvSpPr txBox="1">
              <a:spLocks noChangeArrowheads="1"/>
            </p:cNvSpPr>
            <p:nvPr/>
          </p:nvSpPr>
          <p:spPr bwMode="auto">
            <a:xfrm>
              <a:off x="2983" y="1991"/>
              <a:ext cx="266"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1084" name="Text Box 15"/>
            <p:cNvSpPr txBox="1">
              <a:spLocks noChangeArrowheads="1"/>
            </p:cNvSpPr>
            <p:nvPr/>
          </p:nvSpPr>
          <p:spPr bwMode="auto">
            <a:xfrm>
              <a:off x="1231" y="1756"/>
              <a:ext cx="27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1085"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086"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grpSp>
        <p:nvGrpSpPr>
          <p:cNvPr id="4" name="Group 9"/>
          <p:cNvGrpSpPr/>
          <p:nvPr/>
        </p:nvGrpSpPr>
        <p:grpSpPr>
          <a:xfrm>
            <a:off x="857224" y="1071546"/>
            <a:ext cx="2913063" cy="1738313"/>
            <a:chOff x="857224" y="1071546"/>
            <a:chExt cx="2913063" cy="1738313"/>
          </a:xfrm>
        </p:grpSpPr>
        <p:sp>
          <p:nvSpPr>
            <p:cNvPr id="1046" name="Oval 19"/>
            <p:cNvSpPr>
              <a:spLocks noChangeArrowheads="1"/>
            </p:cNvSpPr>
            <p:nvPr/>
          </p:nvSpPr>
          <p:spPr bwMode="auto">
            <a:xfrm>
              <a:off x="1257274" y="1906571"/>
              <a:ext cx="381000" cy="4445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grpSp>
          <p:nvGrpSpPr>
            <p:cNvPr id="5" name="Group 20"/>
            <p:cNvGrpSpPr>
              <a:grpSpLocks/>
            </p:cNvGrpSpPr>
            <p:nvPr/>
          </p:nvGrpSpPr>
          <p:grpSpPr bwMode="auto">
            <a:xfrm>
              <a:off x="2314549" y="1381109"/>
              <a:ext cx="238125" cy="215900"/>
              <a:chOff x="3252" y="1062"/>
              <a:chExt cx="150" cy="126"/>
            </a:xfrm>
          </p:grpSpPr>
          <p:sp>
            <p:nvSpPr>
              <p:cNvPr id="1073" name="Line 21"/>
              <p:cNvSpPr>
                <a:spLocks noChangeShapeType="1"/>
              </p:cNvSpPr>
              <p:nvPr/>
            </p:nvSpPr>
            <p:spPr bwMode="auto">
              <a:xfrm>
                <a:off x="3252" y="1128"/>
                <a:ext cx="150"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4" name="Line 22"/>
              <p:cNvSpPr>
                <a:spLocks noChangeShapeType="1"/>
              </p:cNvSpPr>
              <p:nvPr/>
            </p:nvSpPr>
            <p:spPr bwMode="auto">
              <a:xfrm>
                <a:off x="3390" y="1062"/>
                <a:ext cx="0" cy="12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1048" name="Line 23"/>
            <p:cNvSpPr>
              <a:spLocks noChangeShapeType="1"/>
            </p:cNvSpPr>
            <p:nvPr/>
          </p:nvSpPr>
          <p:spPr bwMode="auto">
            <a:xfrm flipH="1">
              <a:off x="1438249" y="1484296"/>
              <a:ext cx="8477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9" name="Line 24"/>
            <p:cNvSpPr>
              <a:spLocks noChangeShapeType="1"/>
            </p:cNvSpPr>
            <p:nvPr/>
          </p:nvSpPr>
          <p:spPr bwMode="auto">
            <a:xfrm flipH="1">
              <a:off x="1438249" y="1484296"/>
              <a:ext cx="0" cy="4127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50" name="Line 25"/>
            <p:cNvSpPr>
              <a:spLocks noChangeShapeType="1"/>
            </p:cNvSpPr>
            <p:nvPr/>
          </p:nvSpPr>
          <p:spPr bwMode="auto">
            <a:xfrm>
              <a:off x="1428724" y="2360596"/>
              <a:ext cx="0" cy="4445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51" name="Line 26"/>
            <p:cNvSpPr>
              <a:spLocks noChangeShapeType="1"/>
            </p:cNvSpPr>
            <p:nvPr/>
          </p:nvSpPr>
          <p:spPr bwMode="auto">
            <a:xfrm>
              <a:off x="1428724" y="2805096"/>
              <a:ext cx="189547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52" name="Line 27"/>
            <p:cNvSpPr>
              <a:spLocks noChangeShapeType="1"/>
            </p:cNvSpPr>
            <p:nvPr/>
          </p:nvSpPr>
          <p:spPr bwMode="auto">
            <a:xfrm>
              <a:off x="2552674" y="1493821"/>
              <a:ext cx="762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grpSp>
          <p:nvGrpSpPr>
            <p:cNvPr id="6" name="Group 28"/>
            <p:cNvGrpSpPr>
              <a:grpSpLocks/>
            </p:cNvGrpSpPr>
            <p:nvPr/>
          </p:nvGrpSpPr>
          <p:grpSpPr bwMode="auto">
            <a:xfrm>
              <a:off x="3152749" y="1897046"/>
              <a:ext cx="228600" cy="433388"/>
              <a:chOff x="3450" y="1398"/>
              <a:chExt cx="144" cy="252"/>
            </a:xfrm>
          </p:grpSpPr>
          <p:grpSp>
            <p:nvGrpSpPr>
              <p:cNvPr id="7" name="Group 29"/>
              <p:cNvGrpSpPr>
                <a:grpSpLocks/>
              </p:cNvGrpSpPr>
              <p:nvPr/>
            </p:nvGrpSpPr>
            <p:grpSpPr bwMode="auto">
              <a:xfrm>
                <a:off x="3456" y="1428"/>
                <a:ext cx="126" cy="96"/>
                <a:chOff x="3456" y="1428"/>
                <a:chExt cx="126" cy="96"/>
              </a:xfrm>
            </p:grpSpPr>
            <p:sp>
              <p:nvSpPr>
                <p:cNvPr id="1071" name="Line 30"/>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2" name="Line 31"/>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1066" name="Line 32"/>
              <p:cNvSpPr>
                <a:spLocks noChangeShapeType="1"/>
              </p:cNvSpPr>
              <p:nvPr/>
            </p:nvSpPr>
            <p:spPr bwMode="auto">
              <a:xfrm flipH="1">
                <a:off x="3450" y="1398"/>
                <a:ext cx="96" cy="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67" name="Line 33"/>
              <p:cNvSpPr>
                <a:spLocks noChangeShapeType="1"/>
              </p:cNvSpPr>
              <p:nvPr/>
            </p:nvSpPr>
            <p:spPr bwMode="auto">
              <a:xfrm>
                <a:off x="3480" y="1620"/>
                <a:ext cx="78" cy="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nvGrpSpPr>
              <p:cNvPr id="8" name="Group 34"/>
              <p:cNvGrpSpPr>
                <a:grpSpLocks/>
              </p:cNvGrpSpPr>
              <p:nvPr/>
            </p:nvGrpSpPr>
            <p:grpSpPr bwMode="auto">
              <a:xfrm>
                <a:off x="3468" y="1524"/>
                <a:ext cx="126" cy="96"/>
                <a:chOff x="3456" y="1428"/>
                <a:chExt cx="126" cy="96"/>
              </a:xfrm>
            </p:grpSpPr>
            <p:sp>
              <p:nvSpPr>
                <p:cNvPr id="1069" name="Line 35"/>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0" name="Line 36"/>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grpSp>
        <p:sp>
          <p:nvSpPr>
            <p:cNvPr id="1054" name="Line 37"/>
            <p:cNvSpPr>
              <a:spLocks noChangeShapeType="1"/>
            </p:cNvSpPr>
            <p:nvPr/>
          </p:nvSpPr>
          <p:spPr bwMode="auto">
            <a:xfrm>
              <a:off x="3314674" y="2330434"/>
              <a:ext cx="0" cy="47942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55" name="Text Box 38"/>
            <p:cNvSpPr txBox="1">
              <a:spLocks noChangeArrowheads="1"/>
            </p:cNvSpPr>
            <p:nvPr/>
          </p:nvSpPr>
          <p:spPr bwMode="auto">
            <a:xfrm>
              <a:off x="857224" y="1724009"/>
              <a:ext cx="328613"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600" i="1" baseline="-25000" dirty="0">
                  <a:solidFill>
                    <a:schemeClr val="tx1"/>
                  </a:solidFill>
                  <a:latin typeface="Times New Roman" pitchFamily="18" charset="0"/>
                </a:rPr>
                <a:t>i</a:t>
              </a:r>
              <a:endParaRPr lang="en-US" i="1" dirty="0">
                <a:solidFill>
                  <a:schemeClr val="tx1"/>
                </a:solidFill>
                <a:latin typeface="Times New Roman" pitchFamily="18" charset="0"/>
              </a:endParaRPr>
            </a:p>
            <a:p>
              <a:r>
                <a:rPr lang="en-US" sz="1400" dirty="0">
                  <a:solidFill>
                    <a:schemeClr val="tx1"/>
                  </a:solidFill>
                  <a:latin typeface="Times New Roman" pitchFamily="18" charset="0"/>
                </a:rPr>
                <a:t>_</a:t>
              </a:r>
            </a:p>
          </p:txBody>
        </p:sp>
        <p:sp>
          <p:nvSpPr>
            <p:cNvPr id="1056" name="Line 39"/>
            <p:cNvSpPr>
              <a:spLocks noChangeShapeType="1"/>
            </p:cNvSpPr>
            <p:nvPr/>
          </p:nvSpPr>
          <p:spPr bwMode="auto">
            <a:xfrm>
              <a:off x="3305149" y="1493821"/>
              <a:ext cx="0" cy="40322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57" name="Freeform 40"/>
            <p:cNvSpPr>
              <a:spLocks/>
            </p:cNvSpPr>
            <p:nvPr/>
          </p:nvSpPr>
          <p:spPr bwMode="auto">
            <a:xfrm>
              <a:off x="1304899" y="1993884"/>
              <a:ext cx="242888" cy="263525"/>
            </a:xfrm>
            <a:custGeom>
              <a:avLst/>
              <a:gdLst>
                <a:gd name="T0" fmla="*/ 0 w 84"/>
                <a:gd name="T1" fmla="*/ 149 h 154"/>
                <a:gd name="T2" fmla="*/ 2929 w 84"/>
                <a:gd name="T3" fmla="*/ 18 h 154"/>
                <a:gd name="T4" fmla="*/ 7253 w 84"/>
                <a:gd name="T5" fmla="*/ 259 h 154"/>
                <a:gd name="T6" fmla="*/ 10182 w 84"/>
                <a:gd name="T7" fmla="*/ 149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1058" name="Line 41"/>
            <p:cNvSpPr>
              <a:spLocks noChangeShapeType="1"/>
            </p:cNvSpPr>
            <p:nvPr/>
          </p:nvSpPr>
          <p:spPr bwMode="auto">
            <a:xfrm>
              <a:off x="2614587" y="13049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9" name="Line 42"/>
            <p:cNvSpPr>
              <a:spLocks noChangeShapeType="1"/>
            </p:cNvSpPr>
            <p:nvPr/>
          </p:nvSpPr>
          <p:spPr bwMode="auto">
            <a:xfrm>
              <a:off x="2766987" y="14573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0" name="Line 43"/>
            <p:cNvSpPr>
              <a:spLocks noChangeShapeType="1"/>
            </p:cNvSpPr>
            <p:nvPr/>
          </p:nvSpPr>
          <p:spPr bwMode="auto">
            <a:xfrm>
              <a:off x="2919387" y="16097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1" name="Line 44"/>
            <p:cNvSpPr>
              <a:spLocks noChangeShapeType="1"/>
            </p:cNvSpPr>
            <p:nvPr/>
          </p:nvSpPr>
          <p:spPr bwMode="auto">
            <a:xfrm>
              <a:off x="3071787" y="17621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2" name="Line 45"/>
            <p:cNvSpPr>
              <a:spLocks noChangeShapeType="1"/>
            </p:cNvSpPr>
            <p:nvPr/>
          </p:nvSpPr>
          <p:spPr bwMode="auto">
            <a:xfrm>
              <a:off x="2843187" y="1381109"/>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3" name="Text Box 46"/>
            <p:cNvSpPr txBox="1">
              <a:spLocks noChangeArrowheads="1"/>
            </p:cNvSpPr>
            <p:nvPr/>
          </p:nvSpPr>
          <p:spPr bwMode="auto">
            <a:xfrm>
              <a:off x="2843187" y="1071546"/>
              <a:ext cx="533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chemeClr val="tx1"/>
                  </a:solidFill>
                  <a:latin typeface="Times New Roman" pitchFamily="18" charset="0"/>
                </a:rPr>
                <a:t>I</a:t>
              </a:r>
              <a:r>
                <a:rPr lang="sr-Latn-CS" sz="1600" i="1" baseline="-25000" dirty="0">
                  <a:solidFill>
                    <a:schemeClr val="tx1"/>
                  </a:solidFill>
                  <a:latin typeface="Times New Roman" pitchFamily="18" charset="0"/>
                </a:rPr>
                <a:t>d</a:t>
              </a:r>
              <a:endParaRPr lang="en-US" sz="1600" i="1" baseline="-25000" dirty="0">
                <a:solidFill>
                  <a:schemeClr val="tx1"/>
                </a:solidFill>
                <a:latin typeface="Times New Roman" pitchFamily="18" charset="0"/>
              </a:endParaRPr>
            </a:p>
          </p:txBody>
        </p:sp>
        <p:sp>
          <p:nvSpPr>
            <p:cNvPr id="1064" name="Text Box 47"/>
            <p:cNvSpPr txBox="1">
              <a:spLocks noChangeArrowheads="1"/>
            </p:cNvSpPr>
            <p:nvPr/>
          </p:nvSpPr>
          <p:spPr bwMode="auto">
            <a:xfrm>
              <a:off x="3428974" y="1714484"/>
              <a:ext cx="341313"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200" i="1" baseline="-25000" dirty="0">
                  <a:solidFill>
                    <a:schemeClr val="tx1"/>
                  </a:solidFill>
                  <a:latin typeface="Times New Roman" pitchFamily="18" charset="0"/>
                </a:rPr>
                <a:t>o</a:t>
              </a:r>
              <a:endParaRPr lang="en-US" sz="1400" i="1" dirty="0">
                <a:solidFill>
                  <a:schemeClr val="tx1"/>
                </a:solidFill>
                <a:latin typeface="Times New Roman" pitchFamily="18" charset="0"/>
              </a:endParaRPr>
            </a:p>
            <a:p>
              <a:r>
                <a:rPr lang="en-US" sz="1400" dirty="0">
                  <a:solidFill>
                    <a:schemeClr val="tx1"/>
                  </a:solidFill>
                  <a:latin typeface="Times New Roman" pitchFamily="18" charset="0"/>
                </a:rPr>
                <a:t>_</a:t>
              </a:r>
            </a:p>
          </p:txBody>
        </p:sp>
      </p:grpSp>
      <p:grpSp>
        <p:nvGrpSpPr>
          <p:cNvPr id="9" name="Group 48"/>
          <p:cNvGrpSpPr>
            <a:grpSpLocks/>
          </p:cNvGrpSpPr>
          <p:nvPr/>
        </p:nvGrpSpPr>
        <p:grpSpPr bwMode="auto">
          <a:xfrm>
            <a:off x="5029201" y="3190875"/>
            <a:ext cx="3500438" cy="3398838"/>
            <a:chOff x="3264" y="1290"/>
            <a:chExt cx="2205" cy="2141"/>
          </a:xfrm>
        </p:grpSpPr>
        <p:graphicFrame>
          <p:nvGraphicFramePr>
            <p:cNvPr id="1026" name="Object 50"/>
            <p:cNvGraphicFramePr>
              <a:graphicFrameLocks noChangeAspect="1"/>
            </p:cNvGraphicFramePr>
            <p:nvPr/>
          </p:nvGraphicFramePr>
          <p:xfrm>
            <a:off x="3264" y="1333"/>
            <a:ext cx="1831" cy="995"/>
          </p:xfrm>
          <a:graphic>
            <a:graphicData uri="http://schemas.openxmlformats.org/presentationml/2006/ole">
              <p:oleObj spid="_x0000_s670752" name="Worksheet" r:id="rId4" imgW="2771851" imgH="1381049" progId="Excel.Sheet.8">
                <p:embed/>
              </p:oleObj>
            </a:graphicData>
          </a:graphic>
        </p:graphicFrame>
        <p:sp>
          <p:nvSpPr>
            <p:cNvPr id="1034" name="Text Box 49"/>
            <p:cNvSpPr txBox="1">
              <a:spLocks noChangeArrowheads="1"/>
            </p:cNvSpPr>
            <p:nvPr/>
          </p:nvSpPr>
          <p:spPr bwMode="auto">
            <a:xfrm>
              <a:off x="3336" y="1290"/>
              <a:ext cx="196" cy="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i="1" dirty="0">
                  <a:solidFill>
                    <a:schemeClr val="tx1"/>
                  </a:solidFill>
                  <a:latin typeface="Times New Roman" pitchFamily="18" charset="0"/>
                </a:rPr>
                <a:t>V</a:t>
              </a:r>
              <a:r>
                <a:rPr lang="sr-Latn-CS" sz="1400" i="1" baseline="-25000" dirty="0">
                  <a:solidFill>
                    <a:schemeClr val="tx1"/>
                  </a:solidFill>
                  <a:latin typeface="Times New Roman" pitchFamily="18" charset="0"/>
                </a:rPr>
                <a:t>i</a:t>
              </a:r>
              <a:endParaRPr lang="en-US" sz="1400" i="1" dirty="0">
                <a:solidFill>
                  <a:schemeClr val="tx1"/>
                </a:solidFill>
                <a:latin typeface="Times New Roman" pitchFamily="18" charset="0"/>
              </a:endParaRPr>
            </a:p>
          </p:txBody>
        </p:sp>
        <p:sp>
          <p:nvSpPr>
            <p:cNvPr id="1035" name="Line 51"/>
            <p:cNvSpPr>
              <a:spLocks noChangeShapeType="1"/>
            </p:cNvSpPr>
            <p:nvPr/>
          </p:nvSpPr>
          <p:spPr bwMode="auto">
            <a:xfrm>
              <a:off x="3402" y="1886"/>
              <a:ext cx="1894"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36" name="Line 52"/>
            <p:cNvSpPr>
              <a:spLocks noChangeShapeType="1"/>
            </p:cNvSpPr>
            <p:nvPr/>
          </p:nvSpPr>
          <p:spPr bwMode="auto">
            <a:xfrm flipV="1">
              <a:off x="3396" y="1483"/>
              <a:ext cx="0" cy="74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graphicFrame>
          <p:nvGraphicFramePr>
            <p:cNvPr id="1027" name="Object 53"/>
            <p:cNvGraphicFramePr>
              <a:graphicFrameLocks noChangeAspect="1"/>
            </p:cNvGraphicFramePr>
            <p:nvPr/>
          </p:nvGraphicFramePr>
          <p:xfrm>
            <a:off x="3291" y="2160"/>
            <a:ext cx="2178" cy="1092"/>
          </p:xfrm>
          <a:graphic>
            <a:graphicData uri="http://schemas.openxmlformats.org/presentationml/2006/ole">
              <p:oleObj spid="_x0000_s670753" name="Worksheet" r:id="rId5" imgW="3180960" imgH="1592640" progId="Excel.Sheet.8">
                <p:embed/>
              </p:oleObj>
            </a:graphicData>
          </a:graphic>
        </p:graphicFrame>
        <p:sp>
          <p:nvSpPr>
            <p:cNvPr id="1037" name="Line 54"/>
            <p:cNvSpPr>
              <a:spLocks noChangeShapeType="1"/>
            </p:cNvSpPr>
            <p:nvPr/>
          </p:nvSpPr>
          <p:spPr bwMode="auto">
            <a:xfrm>
              <a:off x="5399" y="2791"/>
              <a:ext cx="12" cy="6"/>
            </a:xfrm>
            <a:prstGeom prst="line">
              <a:avLst/>
            </a:prstGeom>
            <a:noFill/>
            <a:ln w="19050">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8" name="Text Box 55"/>
            <p:cNvSpPr txBox="1">
              <a:spLocks noChangeArrowheads="1"/>
            </p:cNvSpPr>
            <p:nvPr/>
          </p:nvSpPr>
          <p:spPr bwMode="auto">
            <a:xfrm>
              <a:off x="3315" y="2415"/>
              <a:ext cx="313" cy="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i="1" dirty="0">
                  <a:solidFill>
                    <a:schemeClr val="tx1"/>
                  </a:solidFill>
                  <a:latin typeface="Times New Roman" pitchFamily="18" charset="0"/>
                </a:rPr>
                <a:t>V</a:t>
              </a:r>
              <a:r>
                <a:rPr lang="en-US" sz="1200" i="1" baseline="-25000" dirty="0">
                  <a:solidFill>
                    <a:schemeClr val="tx1"/>
                  </a:solidFill>
                  <a:latin typeface="Times New Roman" pitchFamily="18" charset="0"/>
                </a:rPr>
                <a:t>o</a:t>
              </a:r>
              <a:endParaRPr lang="en-US" sz="1400" i="1" dirty="0">
                <a:solidFill>
                  <a:schemeClr val="tx1"/>
                </a:solidFill>
                <a:latin typeface="Times New Roman" pitchFamily="18" charset="0"/>
              </a:endParaRPr>
            </a:p>
          </p:txBody>
        </p:sp>
        <p:sp>
          <p:nvSpPr>
            <p:cNvPr id="1039" name="Text Box 56"/>
            <p:cNvSpPr txBox="1">
              <a:spLocks noChangeArrowheads="1"/>
            </p:cNvSpPr>
            <p:nvPr/>
          </p:nvSpPr>
          <p:spPr bwMode="auto">
            <a:xfrm>
              <a:off x="5136" y="3105"/>
              <a:ext cx="222"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1040" name="Line 57"/>
            <p:cNvSpPr>
              <a:spLocks noChangeShapeType="1"/>
            </p:cNvSpPr>
            <p:nvPr/>
          </p:nvSpPr>
          <p:spPr bwMode="auto">
            <a:xfrm>
              <a:off x="3381" y="3150"/>
              <a:ext cx="1836"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1" name="Line 58"/>
            <p:cNvSpPr>
              <a:spLocks noChangeShapeType="1"/>
            </p:cNvSpPr>
            <p:nvPr/>
          </p:nvSpPr>
          <p:spPr bwMode="auto">
            <a:xfrm flipV="1">
              <a:off x="3398" y="2610"/>
              <a:ext cx="0" cy="56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2" name="Line 59"/>
            <p:cNvSpPr>
              <a:spLocks noChangeShapeType="1"/>
            </p:cNvSpPr>
            <p:nvPr/>
          </p:nvSpPr>
          <p:spPr bwMode="auto">
            <a:xfrm>
              <a:off x="3408" y="2882"/>
              <a:ext cx="1854" cy="0"/>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43" name="Line 60"/>
            <p:cNvSpPr>
              <a:spLocks noChangeShapeType="1"/>
            </p:cNvSpPr>
            <p:nvPr/>
          </p:nvSpPr>
          <p:spPr bwMode="auto">
            <a:xfrm flipV="1">
              <a:off x="4164" y="2875"/>
              <a:ext cx="0" cy="25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4" name="Text Box 61"/>
            <p:cNvSpPr txBox="1">
              <a:spLocks noChangeArrowheads="1"/>
            </p:cNvSpPr>
            <p:nvPr/>
          </p:nvSpPr>
          <p:spPr bwMode="auto">
            <a:xfrm>
              <a:off x="4209" y="2885"/>
              <a:ext cx="26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a:solidFill>
                    <a:schemeClr val="tx1"/>
                  </a:solidFill>
                  <a:latin typeface="Times New Roman" pitchFamily="18" charset="0"/>
                </a:rPr>
                <a:t>V</a:t>
              </a:r>
              <a:r>
                <a:rPr lang="en-US" sz="1200" baseline="-25000">
                  <a:solidFill>
                    <a:schemeClr val="tx1"/>
                  </a:solidFill>
                  <a:latin typeface="Times New Roman" pitchFamily="18" charset="0"/>
                </a:rPr>
                <a:t>dc</a:t>
              </a:r>
              <a:endParaRPr lang="en-US" sz="2400">
                <a:solidFill>
                  <a:schemeClr val="tx1"/>
                </a:solidFill>
                <a:latin typeface="Times New Roman" pitchFamily="18" charset="0"/>
              </a:endParaRPr>
            </a:p>
          </p:txBody>
        </p:sp>
        <p:sp>
          <p:nvSpPr>
            <p:cNvPr id="1045" name="Text Box 62"/>
            <p:cNvSpPr txBox="1">
              <a:spLocks noChangeArrowheads="1"/>
            </p:cNvSpPr>
            <p:nvPr/>
          </p:nvSpPr>
          <p:spPr bwMode="auto">
            <a:xfrm>
              <a:off x="5229" y="1845"/>
              <a:ext cx="222"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grpSp>
      <p:pic>
        <p:nvPicPr>
          <p:cNvPr id="1033" name="Picture 63" descr="cat-diode-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3600" y="914400"/>
            <a:ext cx="2692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TextBox 64"/>
          <p:cNvSpPr txBox="1"/>
          <p:nvPr/>
        </p:nvSpPr>
        <p:spPr>
          <a:xfrm>
            <a:off x="2928926" y="5500702"/>
            <a:ext cx="1388522" cy="523220"/>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Napon u stanju</a:t>
            </a:r>
          </a:p>
          <a:p>
            <a:r>
              <a:rPr lang="sr-Latn-CS" sz="1400" dirty="0" smtClean="0">
                <a:solidFill>
                  <a:schemeClr val="tx1"/>
                </a:solidFill>
                <a:latin typeface="Arial" pitchFamily="34" charset="0"/>
                <a:cs typeface="Arial" pitchFamily="34" charset="0"/>
              </a:rPr>
              <a:t>provođenja</a:t>
            </a:r>
            <a:endParaRPr lang="en-US" sz="1400" dirty="0">
              <a:solidFill>
                <a:schemeClr val="tx1"/>
              </a:solidFill>
              <a:latin typeface="Arial" pitchFamily="34" charset="0"/>
              <a:cs typeface="Arial" pitchFamily="34" charset="0"/>
            </a:endParaRPr>
          </a:p>
        </p:txBody>
      </p:sp>
      <p:sp>
        <p:nvSpPr>
          <p:cNvPr id="66" name="TextBox 65"/>
          <p:cNvSpPr txBox="1"/>
          <p:nvPr/>
        </p:nvSpPr>
        <p:spPr>
          <a:xfrm>
            <a:off x="785786" y="3929066"/>
            <a:ext cx="1358064" cy="523220"/>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Inverzni napon</a:t>
            </a:r>
          </a:p>
          <a:p>
            <a:r>
              <a:rPr lang="sr-Latn-CS" sz="1400" dirty="0" smtClean="0">
                <a:solidFill>
                  <a:schemeClr val="tx1"/>
                </a:solidFill>
                <a:latin typeface="Arial" pitchFamily="34" charset="0"/>
                <a:cs typeface="Arial" pitchFamily="34" charset="0"/>
              </a:rPr>
              <a:t>proboja</a:t>
            </a:r>
            <a:endParaRPr lang="en-US" sz="1400" dirty="0">
              <a:solidFill>
                <a:schemeClr val="tx1"/>
              </a:solidFill>
              <a:latin typeface="Arial" pitchFamily="34" charset="0"/>
              <a:cs typeface="Arial" pitchFamily="34" charset="0"/>
            </a:endParaRPr>
          </a:p>
        </p:txBody>
      </p:sp>
      <p:sp>
        <p:nvSpPr>
          <p:cNvPr id="67" name="TextBox 66"/>
          <p:cNvSpPr txBox="1"/>
          <p:nvPr/>
        </p:nvSpPr>
        <p:spPr>
          <a:xfrm>
            <a:off x="1000100" y="785794"/>
            <a:ext cx="3098925" cy="307777"/>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Provodi struju samo u jednom smeru</a:t>
            </a:r>
            <a:endParaRPr lang="en-US" sz="1400" dirty="0">
              <a:solidFill>
                <a:schemeClr val="tx1"/>
              </a:solidFill>
              <a:latin typeface="Arial" pitchFamily="34" charset="0"/>
              <a:cs typeface="Arial" pitchFamily="34" charset="0"/>
            </a:endParaRPr>
          </a:p>
        </p:txBody>
      </p:sp>
      <p:sp>
        <p:nvSpPr>
          <p:cNvPr id="68" name="Text Box 47"/>
          <p:cNvSpPr txBox="1">
            <a:spLocks noChangeArrowheads="1"/>
          </p:cNvSpPr>
          <p:nvPr/>
        </p:nvSpPr>
        <p:spPr bwMode="auto">
          <a:xfrm>
            <a:off x="2000232" y="1571612"/>
            <a:ext cx="828089"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smtClean="0">
                <a:solidFill>
                  <a:schemeClr val="tx1"/>
                </a:solidFill>
                <a:latin typeface="Times New Roman" pitchFamily="18" charset="0"/>
              </a:rPr>
              <a:t>+</a:t>
            </a:r>
            <a:r>
              <a:rPr lang="sr-Latn-CS" sz="1400" dirty="0" smtClean="0">
                <a:solidFill>
                  <a:schemeClr val="tx1"/>
                </a:solidFill>
                <a:latin typeface="Times New Roman" pitchFamily="18" charset="0"/>
              </a:rPr>
              <a:t>   </a:t>
            </a:r>
            <a:r>
              <a:rPr lang="en-US" sz="1400" i="1" dirty="0" smtClean="0">
                <a:solidFill>
                  <a:schemeClr val="tx1"/>
                </a:solidFill>
                <a:latin typeface="Times New Roman" pitchFamily="18" charset="0"/>
              </a:rPr>
              <a:t>V</a:t>
            </a:r>
            <a:r>
              <a:rPr lang="sr-Latn-CS" sz="1200" i="1" baseline="-25000" dirty="0" smtClean="0">
                <a:solidFill>
                  <a:schemeClr val="tx1"/>
                </a:solidFill>
                <a:latin typeface="Times New Roman" pitchFamily="18" charset="0"/>
              </a:rPr>
              <a:t>d</a:t>
            </a:r>
            <a:r>
              <a:rPr lang="sr-Latn-CS" sz="1400" i="1" dirty="0">
                <a:solidFill>
                  <a:schemeClr val="tx1"/>
                </a:solidFill>
                <a:latin typeface="Times New Roman" pitchFamily="18" charset="0"/>
              </a:rPr>
              <a:t> </a:t>
            </a:r>
            <a:r>
              <a:rPr lang="sr-Latn-CS" sz="1400" i="1" dirty="0" smtClean="0">
                <a:solidFill>
                  <a:schemeClr val="tx1"/>
                </a:solidFill>
                <a:latin typeface="Times New Roman" pitchFamily="18" charset="0"/>
              </a:rPr>
              <a:t>   </a:t>
            </a:r>
            <a:r>
              <a:rPr lang="sr-Latn-CS" sz="1600" b="1" i="1" dirty="0" smtClean="0">
                <a:solidFill>
                  <a:schemeClr val="tx1"/>
                </a:solidFill>
                <a:latin typeface="Times New Roman" pitchFamily="18" charset="0"/>
              </a:rPr>
              <a:t>-</a:t>
            </a:r>
            <a:endParaRPr lang="en-US" sz="1600" b="1" dirty="0">
              <a:solidFill>
                <a:schemeClr val="tx1"/>
              </a:solidFill>
              <a:latin typeface="Times New Roman" pitchFamily="18" charset="0"/>
            </a:endParaRPr>
          </a:p>
        </p:txBody>
      </p:sp>
      <p:cxnSp>
        <p:nvCxnSpPr>
          <p:cNvPr id="70" name="Straight Arrow Connector 69"/>
          <p:cNvCxnSpPr>
            <a:stCxn id="1084" idx="0"/>
          </p:cNvCxnSpPr>
          <p:nvPr/>
        </p:nvCxnSpPr>
        <p:spPr>
          <a:xfrm rot="16200000" flipV="1">
            <a:off x="731439" y="4485068"/>
            <a:ext cx="212943" cy="10266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2857488" y="5357826"/>
            <a:ext cx="214314" cy="7143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0" y="0"/>
            <a:ext cx="9144000" cy="533400"/>
          </a:xfrm>
        </p:spPr>
        <p:txBody>
          <a:bodyPr>
            <a:noAutofit/>
          </a:bodyPr>
          <a:lstStyle/>
          <a:p>
            <a:pPr algn="l"/>
            <a:r>
              <a:rPr lang="sr-Latn-CS" sz="3200" b="1" dirty="0" smtClean="0"/>
              <a:t>DIODA</a:t>
            </a:r>
            <a:endParaRPr lang="en-US" sz="28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18</a:t>
            </a:fld>
            <a:endParaRPr lang="en-US" smtClean="0">
              <a:solidFill>
                <a:schemeClr val="tx1"/>
              </a:solidFill>
              <a:latin typeface="Times New Roman" pitchFamily="18" charset="0"/>
            </a:endParaRPr>
          </a:p>
        </p:txBody>
      </p:sp>
      <p:sp>
        <p:nvSpPr>
          <p:cNvPr id="65" name="Text Box 44"/>
          <p:cNvSpPr txBox="1">
            <a:spLocks noChangeArrowheads="1"/>
          </p:cNvSpPr>
          <p:nvPr/>
        </p:nvSpPr>
        <p:spPr bwMode="auto">
          <a:xfrm>
            <a:off x="500034" y="2285992"/>
            <a:ext cx="8643966" cy="4847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Dioda kao prekidački element: </a:t>
            </a:r>
          </a:p>
          <a:p>
            <a:pPr lvl="1" eaLnBrk="1" hangingPunct="1">
              <a:spcBef>
                <a:spcPct val="50000"/>
              </a:spcBef>
              <a:buFontTx/>
              <a:buChar char="•"/>
            </a:pPr>
            <a:r>
              <a:rPr lang="sr-Latn-CS" sz="2400" dirty="0" smtClean="0">
                <a:solidFill>
                  <a:schemeClr val="tx1"/>
                </a:solidFill>
                <a:latin typeface="Arial" charset="0"/>
              </a:rPr>
              <a:t>Uključuje se sama (nema kontrole spolja)</a:t>
            </a:r>
          </a:p>
          <a:p>
            <a:pPr lvl="2" eaLnBrk="1" hangingPunct="1">
              <a:spcBef>
                <a:spcPct val="50000"/>
              </a:spcBef>
              <a:buFontTx/>
              <a:buChar char="•"/>
            </a:pPr>
            <a:r>
              <a:rPr lang="sr-Latn-CS" sz="2000" dirty="0" smtClean="0">
                <a:solidFill>
                  <a:schemeClr val="tx1"/>
                </a:solidFill>
                <a:latin typeface="Arial" charset="0"/>
              </a:rPr>
              <a:t>Trenutak kada će se uključiti zavisi od ostatka kola</a:t>
            </a:r>
          </a:p>
          <a:p>
            <a:pPr lvl="2" eaLnBrk="1" hangingPunct="1">
              <a:spcBef>
                <a:spcPct val="50000"/>
              </a:spcBef>
              <a:buFontTx/>
              <a:buChar char="•"/>
            </a:pPr>
            <a:r>
              <a:rPr lang="sr-Latn-CS" sz="2000" dirty="0" smtClean="0">
                <a:solidFill>
                  <a:schemeClr val="tx1"/>
                </a:solidFill>
                <a:latin typeface="Arial" charset="0"/>
              </a:rPr>
              <a:t>Uslov da bi se uključila: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&gt; 0 </a:t>
            </a:r>
            <a:r>
              <a:rPr lang="sr-Latn-CS" sz="2000" dirty="0" smtClean="0">
                <a:solidFill>
                  <a:schemeClr val="tx2">
                    <a:lumMod val="60000"/>
                    <a:lumOff val="40000"/>
                  </a:schemeClr>
                </a:solidFill>
                <a:latin typeface="Times New Roman" pitchFamily="18" charset="0"/>
                <a:cs typeface="Times New Roman" pitchFamily="18" charset="0"/>
              </a:rPr>
              <a:t>(</a:t>
            </a:r>
            <a:r>
              <a:rPr lang="sr-Latn-CS" sz="2000" b="1" i="1" dirty="0" smtClean="0">
                <a:solidFill>
                  <a:schemeClr val="tx2">
                    <a:lumMod val="60000"/>
                    <a:lumOff val="40000"/>
                  </a:schemeClr>
                </a:solidFill>
                <a:latin typeface="Times New Roman" pitchFamily="18" charset="0"/>
                <a:cs typeface="Times New Roman" pitchFamily="18" charset="0"/>
              </a:rPr>
              <a:t>V</a:t>
            </a:r>
            <a:r>
              <a:rPr lang="sr-Latn-CS" sz="2000" b="1" i="1" baseline="-25000" dirty="0" smtClean="0">
                <a:solidFill>
                  <a:schemeClr val="tx2">
                    <a:lumMod val="60000"/>
                    <a:lumOff val="40000"/>
                  </a:schemeClr>
                </a:solidFill>
                <a:latin typeface="Times New Roman" pitchFamily="18" charset="0"/>
                <a:cs typeface="Times New Roman" pitchFamily="18" charset="0"/>
              </a:rPr>
              <a:t>d</a:t>
            </a:r>
            <a:r>
              <a:rPr lang="sr-Latn-CS" sz="2000" b="1" dirty="0" smtClean="0">
                <a:solidFill>
                  <a:schemeClr val="tx2">
                    <a:lumMod val="60000"/>
                    <a:lumOff val="40000"/>
                  </a:schemeClr>
                </a:solidFill>
                <a:latin typeface="Times New Roman" pitchFamily="18" charset="0"/>
                <a:cs typeface="Times New Roman" pitchFamily="18" charset="0"/>
              </a:rPr>
              <a:t> &gt; </a:t>
            </a:r>
            <a:r>
              <a:rPr lang="sr-Latn-CS" sz="2000" b="1" i="1" dirty="0" smtClean="0">
                <a:solidFill>
                  <a:schemeClr val="tx2">
                    <a:lumMod val="60000"/>
                    <a:lumOff val="40000"/>
                  </a:schemeClr>
                </a:solidFill>
                <a:latin typeface="Times New Roman" pitchFamily="18" charset="0"/>
                <a:cs typeface="Times New Roman" pitchFamily="18" charset="0"/>
              </a:rPr>
              <a:t>V</a:t>
            </a:r>
            <a:r>
              <a:rPr lang="sr-Latn-CS" sz="2000" b="1" i="1" baseline="-25000" dirty="0" smtClean="0">
                <a:solidFill>
                  <a:schemeClr val="tx2">
                    <a:lumMod val="60000"/>
                    <a:lumOff val="40000"/>
                  </a:schemeClr>
                </a:solidFill>
                <a:latin typeface="Times New Roman" pitchFamily="18" charset="0"/>
                <a:cs typeface="Times New Roman" pitchFamily="18" charset="0"/>
              </a:rPr>
              <a:t>f</a:t>
            </a:r>
            <a:r>
              <a:rPr lang="sr-Latn-CS" sz="2000" b="1" dirty="0" smtClean="0">
                <a:solidFill>
                  <a:schemeClr val="tx2">
                    <a:lumMod val="60000"/>
                    <a:lumOff val="40000"/>
                  </a:schemeClr>
                </a:solidFill>
                <a:latin typeface="Times New Roman" pitchFamily="18" charset="0"/>
                <a:cs typeface="Times New Roman" pitchFamily="18" charset="0"/>
              </a:rPr>
              <a:t>  </a:t>
            </a:r>
            <a:r>
              <a:rPr lang="sr-Latn-CS" sz="2000" dirty="0" smtClean="0">
                <a:solidFill>
                  <a:schemeClr val="tx2">
                    <a:lumMod val="60000"/>
                    <a:lumOff val="40000"/>
                  </a:schemeClr>
                </a:solidFill>
                <a:latin typeface="Arial" pitchFamily="34" charset="0"/>
                <a:cs typeface="Arial" pitchFamily="34" charset="0"/>
              </a:rPr>
              <a:t>kod realne</a:t>
            </a:r>
            <a:r>
              <a:rPr lang="sr-Latn-CS" sz="2000" dirty="0" smtClean="0">
                <a:solidFill>
                  <a:schemeClr val="tx2">
                    <a:lumMod val="60000"/>
                    <a:lumOff val="40000"/>
                  </a:schemeClr>
                </a:solidFill>
                <a:latin typeface="Times New Roman" pitchFamily="18" charset="0"/>
                <a:cs typeface="Times New Roman" pitchFamily="18" charset="0"/>
              </a:rPr>
              <a:t>)</a:t>
            </a:r>
            <a:r>
              <a:rPr lang="sr-Latn-CS" sz="2000" dirty="0" smtClean="0">
                <a:solidFill>
                  <a:schemeClr val="tx1"/>
                </a:solidFill>
                <a:latin typeface="Arial" charset="0"/>
              </a:rPr>
              <a:t> uz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&gt; 0</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napon na njoj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d</a:t>
            </a:r>
            <a:r>
              <a:rPr lang="sr-Latn-CS" b="1" dirty="0" smtClean="0">
                <a:solidFill>
                  <a:schemeClr val="tx2">
                    <a:lumMod val="60000"/>
                    <a:lumOff val="40000"/>
                  </a:schemeClr>
                </a:solidFill>
                <a:latin typeface="Times New Roman" pitchFamily="18" charset="0"/>
                <a:cs typeface="Times New Roman" pitchFamily="18" charset="0"/>
              </a:rPr>
              <a:t> = </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f</a:t>
            </a:r>
            <a:r>
              <a:rPr lang="sr-Latn-CS" b="1" dirty="0" smtClean="0">
                <a:solidFill>
                  <a:schemeClr val="tx2">
                    <a:lumMod val="60000"/>
                    <a:lumOff val="40000"/>
                  </a:schemeClr>
                </a:solidFill>
                <a:latin typeface="Times New Roman" pitchFamily="18" charset="0"/>
                <a:cs typeface="Times New Roman" pitchFamily="18" charset="0"/>
              </a:rPr>
              <a:t>  </a:t>
            </a:r>
            <a:r>
              <a:rPr lang="sr-Latn-CS" dirty="0" smtClean="0">
                <a:solidFill>
                  <a:schemeClr val="tx2">
                    <a:lumMod val="60000"/>
                    <a:lumOff val="40000"/>
                  </a:schemeClr>
                </a:solidFill>
                <a:latin typeface="Arial" pitchFamily="34" charset="0"/>
                <a:cs typeface="Arial" pitchFamily="34" charset="0"/>
              </a:rPr>
              <a:t>kod realne</a:t>
            </a:r>
            <a:r>
              <a:rPr lang="sr-Latn-CS" dirty="0" smtClean="0">
                <a:solidFill>
                  <a:schemeClr val="tx2">
                    <a:lumMod val="60000"/>
                    <a:lumOff val="40000"/>
                  </a:schemeClr>
                </a:solidFill>
                <a:latin typeface="Times New Roman" pitchFamily="18" charset="0"/>
                <a:cs typeface="Times New Roman" pitchFamily="18" charset="0"/>
              </a:rPr>
              <a:t>)</a:t>
            </a:r>
            <a:endParaRPr lang="sr-Latn-CS" sz="2000" dirty="0" smtClean="0">
              <a:solidFill>
                <a:schemeClr val="tx2">
                  <a:lumMod val="60000"/>
                  <a:lumOff val="40000"/>
                </a:schemeClr>
              </a:solidFill>
              <a:latin typeface="Arial" pitchFamily="34" charset="0"/>
              <a:cs typeface="Arial" pitchFamily="34" charset="0"/>
            </a:endParaRPr>
          </a:p>
          <a:p>
            <a:pPr lvl="1" eaLnBrk="1" hangingPunct="1">
              <a:spcBef>
                <a:spcPct val="50000"/>
              </a:spcBef>
              <a:buFontTx/>
              <a:buChar char="•"/>
            </a:pPr>
            <a:r>
              <a:rPr lang="sr-Latn-CS" sz="2400" dirty="0" smtClean="0">
                <a:solidFill>
                  <a:schemeClr val="tx1"/>
                </a:solidFill>
                <a:latin typeface="Arial" charset="0"/>
              </a:rPr>
              <a:t>Isključuje se sama (nema kontrole spolja)</a:t>
            </a:r>
          </a:p>
          <a:p>
            <a:pPr marL="914400" lvl="2" indent="0" eaLnBrk="1" hangingPunct="1">
              <a:spcBef>
                <a:spcPct val="50000"/>
              </a:spcBef>
              <a:buFontTx/>
              <a:buChar char="•"/>
            </a:pPr>
            <a:r>
              <a:rPr lang="sr-Latn-CS" sz="2000" dirty="0" smtClean="0">
                <a:solidFill>
                  <a:prstClr val="black"/>
                </a:solidFill>
                <a:latin typeface="Arial" charset="0"/>
              </a:rPr>
              <a:t>  Trenutak kada će se isključiti zavisi od ostatka kola</a:t>
            </a:r>
            <a:endParaRPr lang="sr-Latn-CS" sz="2400" dirty="0" smtClean="0">
              <a:solidFill>
                <a:schemeClr val="tx1"/>
              </a:solidFill>
              <a:latin typeface="Arial" charset="0"/>
            </a:endParaRPr>
          </a:p>
          <a:p>
            <a:pPr lvl="2" eaLnBrk="1" hangingPunct="1">
              <a:spcBef>
                <a:spcPct val="50000"/>
              </a:spcBef>
              <a:buFontTx/>
              <a:buChar char="•"/>
            </a:pPr>
            <a:r>
              <a:rPr lang="sr-Latn-CS" sz="2000" dirty="0" smtClean="0">
                <a:solidFill>
                  <a:schemeClr val="tx1"/>
                </a:solidFill>
                <a:latin typeface="Arial" charset="0"/>
              </a:rPr>
              <a:t>Uslov da bi se isključila: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opala do 0,  uz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&lt; 0</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isključi, struja kroz nju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dirty="0" smtClean="0">
                <a:solidFill>
                  <a:schemeClr val="tx2">
                    <a:lumMod val="60000"/>
                    <a:lumOff val="40000"/>
                  </a:schemeClr>
                </a:solidFill>
                <a:latin typeface="Times New Roman" pitchFamily="18" charset="0"/>
                <a:cs typeface="Times New Roman" pitchFamily="18" charset="0"/>
                <a:sym typeface="Symbol"/>
              </a:rPr>
              <a:t> 0 </a:t>
            </a:r>
            <a:r>
              <a:rPr lang="sr-Latn-CS" dirty="0" smtClean="0">
                <a:solidFill>
                  <a:schemeClr val="tx2">
                    <a:lumMod val="60000"/>
                    <a:lumOff val="40000"/>
                  </a:schemeClr>
                </a:solidFill>
                <a:latin typeface="Arial" pitchFamily="34" charset="0"/>
                <a:cs typeface="Arial" pitchFamily="34" charset="0"/>
              </a:rPr>
              <a:t>kod realne</a:t>
            </a:r>
            <a:r>
              <a:rPr lang="sr-Latn-CS" dirty="0" smtClean="0">
                <a:solidFill>
                  <a:schemeClr val="tx2">
                    <a:lumMod val="60000"/>
                    <a:lumOff val="40000"/>
                  </a:schemeClr>
                </a:solidFill>
                <a:latin typeface="Times New Roman" pitchFamily="18" charset="0"/>
                <a:cs typeface="Times New Roman" pitchFamily="18" charset="0"/>
              </a:rPr>
              <a:t>)</a:t>
            </a:r>
            <a:endParaRPr lang="sr-Latn-CS" sz="2000" dirty="0" smtClean="0">
              <a:solidFill>
                <a:schemeClr val="tx2">
                  <a:lumMod val="60000"/>
                  <a:lumOff val="40000"/>
                </a:schemeClr>
              </a:solidFill>
              <a:latin typeface="Arial" pitchFamily="34" charset="0"/>
              <a:cs typeface="Arial" pitchFamily="34" charset="0"/>
            </a:endParaRPr>
          </a:p>
          <a:p>
            <a:pPr eaLnBrk="1" hangingPunct="1">
              <a:spcBef>
                <a:spcPct val="50000"/>
              </a:spcBef>
              <a:buFontTx/>
              <a:buChar char="•"/>
            </a:pPr>
            <a:endParaRPr lang="en-US" dirty="0">
              <a:solidFill>
                <a:schemeClr val="tx1"/>
              </a:solidFill>
              <a:latin typeface="Arial" charset="0"/>
            </a:endParaRPr>
          </a:p>
        </p:txBody>
      </p:sp>
      <p:grpSp>
        <p:nvGrpSpPr>
          <p:cNvPr id="2" name="Group 3"/>
          <p:cNvGrpSpPr>
            <a:grpSpLocks/>
          </p:cNvGrpSpPr>
          <p:nvPr/>
        </p:nvGrpSpPr>
        <p:grpSpPr bwMode="auto">
          <a:xfrm>
            <a:off x="5929322" y="542703"/>
            <a:ext cx="1831445" cy="2243354"/>
            <a:chOff x="1932" y="733"/>
            <a:chExt cx="2025" cy="2027"/>
          </a:xfrm>
        </p:grpSpPr>
        <p:sp>
          <p:nvSpPr>
            <p:cNvPr id="67" name="Line 4"/>
            <p:cNvSpPr>
              <a:spLocks noChangeShapeType="1"/>
            </p:cNvSpPr>
            <p:nvPr/>
          </p:nvSpPr>
          <p:spPr bwMode="auto">
            <a:xfrm>
              <a:off x="1932" y="2004"/>
              <a:ext cx="183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68" name="Text Box 5"/>
            <p:cNvSpPr txBox="1">
              <a:spLocks noChangeArrowheads="1"/>
            </p:cNvSpPr>
            <p:nvPr/>
          </p:nvSpPr>
          <p:spPr bwMode="auto">
            <a:xfrm>
              <a:off x="2722" y="733"/>
              <a:ext cx="243"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69" name="Text Box 6"/>
            <p:cNvSpPr txBox="1">
              <a:spLocks noChangeArrowheads="1"/>
            </p:cNvSpPr>
            <p:nvPr/>
          </p:nvSpPr>
          <p:spPr bwMode="auto">
            <a:xfrm>
              <a:off x="3670" y="1985"/>
              <a:ext cx="28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70"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71" name="Arc 8"/>
            <p:cNvSpPr>
              <a:spLocks/>
            </p:cNvSpPr>
            <p:nvPr/>
          </p:nvSpPr>
          <p:spPr bwMode="auto">
            <a:xfrm rot="10800000" flipH="1">
              <a:off x="2802" y="1002"/>
              <a:ext cx="354" cy="1002"/>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19050">
              <a:solidFill>
                <a:schemeClr val="tx1">
                  <a:lumMod val="50000"/>
                  <a:lumOff val="50000"/>
                </a:schemeClr>
              </a:solidFill>
              <a:prstDash val="lgDash"/>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nvGrpSpPr>
            <p:cNvPr id="3" name="Group 9"/>
            <p:cNvGrpSpPr>
              <a:grpSpLocks/>
            </p:cNvGrpSpPr>
            <p:nvPr/>
          </p:nvGrpSpPr>
          <p:grpSpPr bwMode="auto">
            <a:xfrm>
              <a:off x="1956" y="1998"/>
              <a:ext cx="852" cy="762"/>
              <a:chOff x="1842" y="2112"/>
              <a:chExt cx="852" cy="762"/>
            </a:xfrm>
          </p:grpSpPr>
          <p:sp>
            <p:nvSpPr>
              <p:cNvPr id="79" name="Arc 10"/>
              <p:cNvSpPr>
                <a:spLocks/>
              </p:cNvSpPr>
              <p:nvPr/>
            </p:nvSpPr>
            <p:spPr bwMode="auto">
              <a:xfrm flipH="1">
                <a:off x="1842" y="2172"/>
                <a:ext cx="240" cy="702"/>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19050">
                <a:solidFill>
                  <a:schemeClr val="tx1">
                    <a:lumMod val="50000"/>
                    <a:lumOff val="50000"/>
                  </a:schemeClr>
                </a:solidFill>
                <a:prstDash val="lgDash"/>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80" name="Line 11"/>
              <p:cNvSpPr>
                <a:spLocks noChangeShapeType="1"/>
              </p:cNvSpPr>
              <p:nvPr/>
            </p:nvSpPr>
            <p:spPr bwMode="auto">
              <a:xfrm flipV="1">
                <a:off x="2076" y="2112"/>
                <a:ext cx="618" cy="54"/>
              </a:xfrm>
              <a:prstGeom prst="line">
                <a:avLst/>
              </a:prstGeom>
              <a:noFill/>
              <a:ln w="19050">
                <a:solidFill>
                  <a:schemeClr val="tx1">
                    <a:lumMod val="50000"/>
                    <a:lumOff val="50000"/>
                  </a:schemeClr>
                </a:solidFill>
                <a:prstDash val="lgDash"/>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73"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74" name="Line 13"/>
            <p:cNvSpPr>
              <a:spLocks noChangeShapeType="1"/>
            </p:cNvSpPr>
            <p:nvPr/>
          </p:nvSpPr>
          <p:spPr bwMode="auto">
            <a:xfrm>
              <a:off x="2070" y="1998"/>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75" name="Text Box 14"/>
            <p:cNvSpPr txBox="1">
              <a:spLocks noChangeArrowheads="1"/>
            </p:cNvSpPr>
            <p:nvPr/>
          </p:nvSpPr>
          <p:spPr bwMode="auto">
            <a:xfrm>
              <a:off x="2959" y="1985"/>
              <a:ext cx="266"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76" name="Text Box 15"/>
            <p:cNvSpPr txBox="1">
              <a:spLocks noChangeArrowheads="1"/>
            </p:cNvSpPr>
            <p:nvPr/>
          </p:nvSpPr>
          <p:spPr bwMode="auto">
            <a:xfrm>
              <a:off x="1932" y="1700"/>
              <a:ext cx="27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77"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78"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sp>
        <p:nvSpPr>
          <p:cNvPr id="81" name="Text Box 44"/>
          <p:cNvSpPr txBox="1">
            <a:spLocks noChangeArrowheads="1"/>
          </p:cNvSpPr>
          <p:nvPr/>
        </p:nvSpPr>
        <p:spPr bwMode="auto">
          <a:xfrm>
            <a:off x="1866881" y="657816"/>
            <a:ext cx="542928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sz="2400" dirty="0" smtClean="0">
                <a:solidFill>
                  <a:schemeClr val="tx1"/>
                </a:solidFill>
                <a:latin typeface="Arial" charset="0"/>
              </a:rPr>
              <a:t> Idealna dioda :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f</a:t>
            </a:r>
            <a:r>
              <a:rPr lang="sr-Latn-CS" sz="2400" b="1" baseline="-25000" dirty="0" smtClean="0">
                <a:solidFill>
                  <a:schemeClr val="tx1"/>
                </a:solidFill>
                <a:latin typeface="Times New Roman" pitchFamily="18" charset="0"/>
                <a:cs typeface="Times New Roman" pitchFamily="18" charset="0"/>
              </a:rPr>
              <a:t>  </a:t>
            </a:r>
            <a:r>
              <a:rPr lang="sr-Latn-CS" sz="2400" b="1" dirty="0" smtClean="0">
                <a:solidFill>
                  <a:schemeClr val="tx1"/>
                </a:solidFill>
                <a:latin typeface="Times New Roman" pitchFamily="18" charset="0"/>
                <a:cs typeface="Times New Roman" pitchFamily="18" charset="0"/>
              </a:rPr>
              <a:t>= 0</a:t>
            </a:r>
          </a:p>
          <a:p>
            <a:pPr lvl="1" eaLnBrk="1" hangingPunct="1">
              <a:spcBef>
                <a:spcPct val="50000"/>
              </a:spcBef>
            </a:pPr>
            <a:r>
              <a:rPr lang="sr-Latn-CS" sz="2400" b="1" dirty="0" smtClean="0">
                <a:solidFill>
                  <a:schemeClr val="tx1"/>
                </a:solidFill>
                <a:latin typeface="Times New Roman" pitchFamily="18" charset="0"/>
                <a:cs typeface="Times New Roman" pitchFamily="18" charset="0"/>
              </a:rPr>
              <a:t>			</a:t>
            </a:r>
            <a:r>
              <a:rPr lang="sr-Latn-CS" sz="2400" b="1" i="1" dirty="0" smtClean="0">
                <a:solidFill>
                  <a:schemeClr val="tx1"/>
                </a:solidFill>
                <a:latin typeface="Times New Roman" pitchFamily="18" charset="0"/>
                <a:cs typeface="Times New Roman" pitchFamily="18" charset="0"/>
              </a:rPr>
              <a:t>      V</a:t>
            </a:r>
            <a:r>
              <a:rPr lang="sr-Latn-CS" sz="2400" b="1" i="1" baseline="-25000" dirty="0" smtClean="0">
                <a:solidFill>
                  <a:schemeClr val="tx1"/>
                </a:solidFill>
                <a:latin typeface="Times New Roman" pitchFamily="18" charset="0"/>
                <a:cs typeface="Times New Roman" pitchFamily="18" charset="0"/>
              </a:rPr>
              <a:t>r</a:t>
            </a:r>
            <a:r>
              <a:rPr lang="sr-Latn-CS" sz="2400" b="1" baseline="-25000" dirty="0" smtClean="0">
                <a:solidFill>
                  <a:schemeClr val="tx1"/>
                </a:solidFill>
                <a:latin typeface="Times New Roman" pitchFamily="18" charset="0"/>
                <a:cs typeface="Times New Roman" pitchFamily="18" charset="0"/>
              </a:rPr>
              <a:t>  </a:t>
            </a:r>
            <a:r>
              <a:rPr lang="sr-Latn-CS" sz="2400" b="1" dirty="0" smtClean="0">
                <a:solidFill>
                  <a:schemeClr val="tx1"/>
                </a:solidFill>
                <a:latin typeface="Times New Roman" pitchFamily="18" charset="0"/>
                <a:cs typeface="Times New Roman" pitchFamily="18" charset="0"/>
              </a:rPr>
              <a:t>= - </a:t>
            </a:r>
            <a:r>
              <a:rPr lang="sr-Latn-CS" sz="2400" b="1" dirty="0" smtClean="0">
                <a:solidFill>
                  <a:schemeClr val="tx1"/>
                </a:solidFill>
                <a:latin typeface="Times New Roman" pitchFamily="18" charset="0"/>
                <a:cs typeface="Times New Roman" pitchFamily="18" charset="0"/>
                <a:sym typeface="Symbol"/>
              </a:rPr>
              <a:t></a:t>
            </a:r>
            <a:endParaRPr lang="sr-Latn-CS" sz="2400" b="1" dirty="0" smtClean="0">
              <a:solidFill>
                <a:schemeClr val="tx1"/>
              </a:solidFill>
              <a:latin typeface="Times New Roman" pitchFamily="18" charset="0"/>
              <a:cs typeface="Times New Roman" pitchFamily="18" charset="0"/>
            </a:endParaRPr>
          </a:p>
        </p:txBody>
      </p:sp>
      <p:cxnSp>
        <p:nvCxnSpPr>
          <p:cNvPr id="83" name="Straight Connector 82"/>
          <p:cNvCxnSpPr>
            <a:stCxn id="80" idx="1"/>
          </p:cNvCxnSpPr>
          <p:nvPr/>
        </p:nvCxnSpPr>
        <p:spPr>
          <a:xfrm rot="5400000" flipH="1">
            <a:off x="6247057" y="1468191"/>
            <a:ext cx="942617" cy="64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5778872" y="1939914"/>
            <a:ext cx="942618"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2057400" y="1667781"/>
            <a:ext cx="316231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eaLnBrk="1" hangingPunct="1"/>
            <a:r>
              <a:rPr lang="x-none" sz="2000" dirty="0" smtClean="0">
                <a:solidFill>
                  <a:srgbClr val="356897"/>
                </a:solidFill>
                <a:latin typeface="Arial" charset="0"/>
              </a:rPr>
              <a:t>Č</a:t>
            </a:r>
            <a:r>
              <a:rPr lang="en-US" sz="2000" dirty="0" err="1" smtClean="0">
                <a:solidFill>
                  <a:srgbClr val="356897"/>
                </a:solidFill>
                <a:latin typeface="Arial" charset="0"/>
              </a:rPr>
              <a:t>esto</a:t>
            </a:r>
            <a:r>
              <a:rPr lang="x-none" sz="2000" dirty="0" smtClean="0">
                <a:solidFill>
                  <a:srgbClr val="356897"/>
                </a:solidFill>
                <a:latin typeface="Arial" charset="0"/>
              </a:rPr>
              <a:t> </a:t>
            </a:r>
            <a:r>
              <a:rPr lang="x-none" sz="2000" dirty="0">
                <a:solidFill>
                  <a:srgbClr val="356897"/>
                </a:solidFill>
                <a:latin typeface="Arial" charset="0"/>
              </a:rPr>
              <a:t>korišćen model</a:t>
            </a:r>
            <a:r>
              <a:rPr lang="x-none" sz="2000" dirty="0">
                <a:solidFill>
                  <a:schemeClr val="tx1"/>
                </a:solidFill>
                <a:latin typeface="Arial" charset="0"/>
              </a:rPr>
              <a:t> </a:t>
            </a:r>
            <a:r>
              <a:rPr lang="en-US" sz="2000" dirty="0">
                <a:solidFill>
                  <a:schemeClr val="tx1"/>
                </a:solidFill>
                <a:latin typeface="Arial" charset="0"/>
              </a:rPr>
              <a:t> </a:t>
            </a:r>
          </a:p>
        </p:txBody>
      </p:sp>
      <p:cxnSp>
        <p:nvCxnSpPr>
          <p:cNvPr id="24" name="Straight Connector 23"/>
          <p:cNvCxnSpPr/>
          <p:nvPr/>
        </p:nvCxnSpPr>
        <p:spPr>
          <a:xfrm rot="5400000" flipH="1">
            <a:off x="6512251" y="1468191"/>
            <a:ext cx="942617" cy="6452"/>
          </a:xfrm>
          <a:prstGeom prst="line">
            <a:avLst/>
          </a:prstGeom>
          <a:ln w="50800">
            <a:solidFill>
              <a:srgbClr val="35689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6044168" y="1949365"/>
            <a:ext cx="942618" cy="1588"/>
          </a:xfrm>
          <a:prstGeom prst="line">
            <a:avLst/>
          </a:prstGeom>
          <a:ln w="50800">
            <a:solidFill>
              <a:srgbClr val="3568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5">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5">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5">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5">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5">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5">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0" y="0"/>
            <a:ext cx="8229600" cy="639762"/>
          </a:xfrm>
        </p:spPr>
        <p:txBody>
          <a:bodyPr>
            <a:normAutofit/>
          </a:bodyPr>
          <a:lstStyle/>
          <a:p>
            <a:pPr algn="l"/>
            <a:r>
              <a:rPr lang="sr-Latn-CS" sz="3200" b="1" dirty="0" smtClean="0"/>
              <a:t>GLAVNE KARAKTERISTIKE DIODA</a:t>
            </a:r>
            <a:endParaRPr lang="en-US" sz="32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19</a:t>
            </a:fld>
            <a:endParaRPr lang="en-US" smtClean="0">
              <a:solidFill>
                <a:schemeClr val="tx1"/>
              </a:solidFill>
              <a:latin typeface="Times New Roman" pitchFamily="18" charset="0"/>
            </a:endParaRPr>
          </a:p>
        </p:txBody>
      </p:sp>
      <p:sp>
        <p:nvSpPr>
          <p:cNvPr id="65" name="Text Box 44"/>
          <p:cNvSpPr txBox="1">
            <a:spLocks noChangeArrowheads="1"/>
          </p:cNvSpPr>
          <p:nvPr/>
        </p:nvSpPr>
        <p:spPr bwMode="auto">
          <a:xfrm>
            <a:off x="228600" y="1066800"/>
            <a:ext cx="8501122" cy="603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r>
              <a:rPr lang="sr-Latn-CS" sz="2800" b="1" dirty="0" smtClean="0">
                <a:solidFill>
                  <a:schemeClr val="tx1"/>
                </a:solidFill>
                <a:latin typeface="Arial" charset="0"/>
              </a:rPr>
              <a:t>Statičke karakteristike:</a:t>
            </a:r>
          </a:p>
          <a:p>
            <a:pPr eaLnBrk="1" hangingPunct="1">
              <a:spcBef>
                <a:spcPct val="50000"/>
              </a:spcBef>
              <a:buFont typeface="Arial" pitchFamily="34" charset="0"/>
              <a:buChar char="•"/>
            </a:pPr>
            <a:r>
              <a:rPr lang="sr-Latn-CS" sz="2400" dirty="0" smtClean="0">
                <a:solidFill>
                  <a:schemeClr val="tx1"/>
                </a:solidFill>
                <a:latin typeface="Arial" charset="0"/>
              </a:rPr>
              <a:t> Napon u stanju provođenja </a:t>
            </a:r>
            <a:r>
              <a:rPr lang="sr-Latn-CS" sz="2000" i="1" dirty="0" smtClean="0">
                <a:solidFill>
                  <a:schemeClr val="tx1"/>
                </a:solidFill>
                <a:latin typeface="Arial" pitchFamily="34" charset="0"/>
                <a:cs typeface="Arial" pitchFamily="34" charset="0"/>
              </a:rPr>
              <a:t>(forward </a:t>
            </a:r>
            <a:r>
              <a:rPr lang="sr-Latn-CS" sz="2000" i="1" dirty="0">
                <a:solidFill>
                  <a:schemeClr val="tx1"/>
                </a:solidFill>
                <a:latin typeface="Arial" pitchFamily="34" charset="0"/>
                <a:cs typeface="Arial" pitchFamily="34" charset="0"/>
              </a:rPr>
              <a:t>voltage</a:t>
            </a:r>
            <a:r>
              <a:rPr lang="sr-Latn-CS" sz="2000" i="1" dirty="0" smtClean="0">
                <a:solidFill>
                  <a:schemeClr val="tx1"/>
                </a:solidFill>
                <a:latin typeface="Arial" pitchFamily="34" charset="0"/>
                <a:cs typeface="Arial" pitchFamily="34" charset="0"/>
              </a:rPr>
              <a:t>)</a:t>
            </a:r>
            <a:r>
              <a:rPr lang="sr-Latn-CS" sz="2400" b="1" i="1" dirty="0">
                <a:solidFill>
                  <a:schemeClr val="tx1"/>
                </a:solidFill>
                <a:latin typeface="Times New Roman" pitchFamily="18" charset="0"/>
                <a:cs typeface="Times New Roman" pitchFamily="18" charset="0"/>
              </a:rPr>
              <a:t> V</a:t>
            </a:r>
            <a:r>
              <a:rPr lang="sr-Latn-CS" sz="2400" b="1" i="1" baseline="-25000" dirty="0">
                <a:solidFill>
                  <a:schemeClr val="tx1"/>
                </a:solidFill>
                <a:latin typeface="Times New Roman" pitchFamily="18" charset="0"/>
                <a:cs typeface="Times New Roman" pitchFamily="18" charset="0"/>
              </a:rPr>
              <a:t>f </a:t>
            </a:r>
            <a:endParaRPr lang="sr-Latn-CS" sz="2400" dirty="0" smtClean="0">
              <a:solidFill>
                <a:schemeClr val="tx1"/>
              </a:solidFill>
              <a:latin typeface="Arial" charset="0"/>
            </a:endParaRPr>
          </a:p>
          <a:p>
            <a:pPr lvl="1" eaLnBrk="1" hangingPunct="1">
              <a:spcBef>
                <a:spcPct val="50000"/>
              </a:spcBef>
              <a:buFontTx/>
              <a:buChar char="•"/>
            </a:pPr>
            <a:r>
              <a:rPr lang="sr-Latn-CS" sz="2000" dirty="0" smtClean="0">
                <a:solidFill>
                  <a:schemeClr val="tx1"/>
                </a:solidFill>
                <a:latin typeface="Arial" charset="0"/>
              </a:rPr>
              <a:t>Od 0,2V kod nekih dioda male snage do oko 2V kod energetskih dioda</a:t>
            </a:r>
          </a:p>
          <a:p>
            <a:pPr eaLnBrk="1" hangingPunct="1">
              <a:spcBef>
                <a:spcPct val="50000"/>
              </a:spcBef>
              <a:buFontTx/>
              <a:buChar char="•"/>
            </a:pPr>
            <a:r>
              <a:rPr lang="sr-Latn-CS" sz="2000" dirty="0" smtClean="0">
                <a:solidFill>
                  <a:schemeClr val="tx1"/>
                </a:solidFill>
                <a:latin typeface="Arial" charset="0"/>
              </a:rPr>
              <a:t> </a:t>
            </a:r>
            <a:r>
              <a:rPr lang="sr-Latn-CS" sz="2400" dirty="0" smtClean="0">
                <a:solidFill>
                  <a:schemeClr val="tx1"/>
                </a:solidFill>
                <a:latin typeface="Arial" charset="0"/>
              </a:rPr>
              <a:t>Inverzni napon proboja </a:t>
            </a:r>
            <a:r>
              <a:rPr lang="sr-Latn-CS" sz="2000" i="1" dirty="0" smtClean="0">
                <a:solidFill>
                  <a:schemeClr val="tx1"/>
                </a:solidFill>
                <a:latin typeface="Arial" pitchFamily="34" charset="0"/>
                <a:cs typeface="Arial" pitchFamily="34" charset="0"/>
              </a:rPr>
              <a:t>(reverse breakdown voltage)</a:t>
            </a:r>
            <a:r>
              <a:rPr lang="sr-Latn-CS" sz="2400" b="1" i="1" dirty="0">
                <a:solidFill>
                  <a:schemeClr val="tx1"/>
                </a:solidFill>
                <a:latin typeface="Times New Roman" pitchFamily="18" charset="0"/>
                <a:cs typeface="Times New Roman" pitchFamily="18" charset="0"/>
              </a:rPr>
              <a:t> V</a:t>
            </a:r>
            <a:r>
              <a:rPr lang="sr-Latn-CS" sz="2400" b="1" i="1" baseline="-25000" dirty="0">
                <a:solidFill>
                  <a:schemeClr val="tx1"/>
                </a:solidFill>
                <a:latin typeface="Times New Roman" pitchFamily="18" charset="0"/>
                <a:cs typeface="Times New Roman" pitchFamily="18" charset="0"/>
              </a:rPr>
              <a:t>r</a:t>
            </a:r>
            <a:r>
              <a:rPr lang="sr-Latn-CS" sz="2000" b="1" i="1" baseline="-25000" dirty="0">
                <a:solidFill>
                  <a:schemeClr val="tx1"/>
                </a:solidFill>
                <a:latin typeface="Times New Roman" pitchFamily="18" charset="0"/>
                <a:cs typeface="Times New Roman" pitchFamily="18" charset="0"/>
              </a:rPr>
              <a:t> </a:t>
            </a:r>
            <a:endParaRPr lang="sr-Latn-CS" sz="2000" i="1" baseline="-25000" dirty="0" smtClean="0">
              <a:solidFill>
                <a:schemeClr val="tx1"/>
              </a:solidFill>
              <a:latin typeface="Arial" pitchFamily="34" charset="0"/>
              <a:cs typeface="Arial" pitchFamily="34" charset="0"/>
            </a:endParaRPr>
          </a:p>
          <a:p>
            <a:pPr lvl="1" eaLnBrk="1" hangingPunct="1">
              <a:spcBef>
                <a:spcPct val="50000"/>
              </a:spcBef>
              <a:buFontTx/>
              <a:buChar char="•"/>
            </a:pPr>
            <a:r>
              <a:rPr lang="sr-Latn-CS" sz="2000" dirty="0" smtClean="0">
                <a:solidFill>
                  <a:schemeClr val="tx1"/>
                </a:solidFill>
                <a:latin typeface="Arial" charset="0"/>
              </a:rPr>
              <a:t>Maksimalni napon koji dioda može da izdrži kad ne provodi</a:t>
            </a:r>
          </a:p>
          <a:p>
            <a:pPr lvl="1" eaLnBrk="1" hangingPunct="1">
              <a:spcBef>
                <a:spcPct val="50000"/>
              </a:spcBef>
              <a:buFontTx/>
              <a:buChar char="•"/>
            </a:pPr>
            <a:r>
              <a:rPr lang="sr-Latn-CS" sz="2000" dirty="0" smtClean="0">
                <a:solidFill>
                  <a:schemeClr val="tx1"/>
                </a:solidFill>
                <a:latin typeface="Arial" charset="0"/>
              </a:rPr>
              <a:t>Od nekoliko desetina volti do nekoliko hiljada volti</a:t>
            </a:r>
          </a:p>
          <a:p>
            <a:pPr eaLnBrk="1" hangingPunct="1">
              <a:spcBef>
                <a:spcPct val="50000"/>
              </a:spcBef>
              <a:buFontTx/>
              <a:buChar char="•"/>
            </a:pPr>
            <a:r>
              <a:rPr lang="sr-Latn-CS" sz="2000" dirty="0" smtClean="0">
                <a:solidFill>
                  <a:schemeClr val="tx1"/>
                </a:solidFill>
                <a:latin typeface="Arial" charset="0"/>
              </a:rPr>
              <a:t> </a:t>
            </a:r>
            <a:r>
              <a:rPr lang="sr-Latn-CS" sz="2400" dirty="0" smtClean="0">
                <a:solidFill>
                  <a:schemeClr val="tx1"/>
                </a:solidFill>
                <a:latin typeface="Arial" charset="0"/>
              </a:rPr>
              <a:t>Maksimalna struja </a:t>
            </a:r>
            <a:r>
              <a:rPr lang="sr-Latn-CS" sz="2400" b="1" i="1" dirty="0" smtClean="0">
                <a:solidFill>
                  <a:schemeClr val="tx1"/>
                </a:solidFill>
                <a:latin typeface="Times New Roman" pitchFamily="18" charset="0"/>
                <a:cs typeface="Times New Roman" pitchFamily="18" charset="0"/>
              </a:rPr>
              <a:t>I</a:t>
            </a:r>
            <a:r>
              <a:rPr lang="sr-Latn-CS" sz="2400" b="1" i="1" baseline="-25000" dirty="0" smtClean="0">
                <a:solidFill>
                  <a:schemeClr val="tx1"/>
                </a:solidFill>
                <a:latin typeface="Times New Roman" pitchFamily="18" charset="0"/>
                <a:cs typeface="Times New Roman" pitchFamily="18" charset="0"/>
              </a:rPr>
              <a:t>d</a:t>
            </a:r>
            <a:r>
              <a:rPr lang="sr-Latn-CS" sz="2600" b="1" i="1" baseline="-25000" dirty="0" smtClean="0">
                <a:solidFill>
                  <a:schemeClr val="tx1"/>
                </a:solidFill>
                <a:latin typeface="Times New Roman" pitchFamily="18" charset="0"/>
                <a:cs typeface="Times New Roman" pitchFamily="18" charset="0"/>
              </a:rPr>
              <a:t>max</a:t>
            </a:r>
          </a:p>
          <a:p>
            <a:pPr lvl="1" eaLnBrk="1" hangingPunct="1">
              <a:spcBef>
                <a:spcPct val="50000"/>
              </a:spcBef>
              <a:buFontTx/>
              <a:buChar char="•"/>
            </a:pPr>
            <a:r>
              <a:rPr lang="sr-Latn-CS" sz="2000" dirty="0" smtClean="0">
                <a:solidFill>
                  <a:schemeClr val="tx1"/>
                </a:solidFill>
                <a:latin typeface="Arial" charset="0"/>
              </a:rPr>
              <a:t>Maksimalna struja koju dioda može da izdrži u stanju provodjenja</a:t>
            </a:r>
          </a:p>
          <a:p>
            <a:pPr lvl="1" eaLnBrk="1" hangingPunct="1">
              <a:spcBef>
                <a:spcPct val="50000"/>
              </a:spcBef>
              <a:buFontTx/>
              <a:buChar char="•"/>
            </a:pPr>
            <a:r>
              <a:rPr lang="sr-Latn-CS" sz="2000" dirty="0" smtClean="0">
                <a:solidFill>
                  <a:schemeClr val="tx1"/>
                </a:solidFill>
                <a:latin typeface="Arial" charset="0"/>
              </a:rPr>
              <a:t>Snga gubitaka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f </a:t>
            </a:r>
            <a:r>
              <a:rPr lang="sr-Latn-CS" sz="2000" dirty="0" smtClean="0">
                <a:solidFill>
                  <a:schemeClr val="tx1"/>
                </a:solidFill>
                <a:latin typeface="Arial" charset="0"/>
                <a:sym typeface="Symbol"/>
              </a:rPr>
              <a:t></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dirty="0" smtClean="0">
                <a:solidFill>
                  <a:schemeClr val="tx1"/>
                </a:solidFill>
                <a:latin typeface="Arial" charset="0"/>
              </a:rPr>
              <a:t> zagreva diodu dok provodi</a:t>
            </a:r>
          </a:p>
          <a:p>
            <a:pPr lvl="1" eaLnBrk="1" hangingPunct="1">
              <a:spcBef>
                <a:spcPct val="50000"/>
              </a:spcBef>
              <a:buFontTx/>
              <a:buChar char="•"/>
            </a:pPr>
            <a:r>
              <a:rPr lang="sr-Latn-CS" sz="2000" dirty="0" smtClean="0">
                <a:solidFill>
                  <a:schemeClr val="tx1"/>
                </a:solidFill>
                <a:latin typeface="Arial" charset="0"/>
              </a:rPr>
              <a:t>Energetske diode mogu da izdrže i nekoliko hiljada ampera uz odgovarajuće hladjenje.</a:t>
            </a:r>
          </a:p>
          <a:p>
            <a:pPr lvl="1" eaLnBrk="1" hangingPunct="1">
              <a:spcBef>
                <a:spcPct val="50000"/>
              </a:spcBef>
            </a:pPr>
            <a:endParaRPr lang="sr-Latn-CS" sz="2000" dirty="0" smtClean="0">
              <a:solidFill>
                <a:schemeClr val="tx1"/>
              </a:solidFill>
              <a:latin typeface="Arial" charset="0"/>
            </a:endParaRPr>
          </a:p>
        </p:txBody>
      </p:sp>
      <p:grpSp>
        <p:nvGrpSpPr>
          <p:cNvPr id="5" name="Group 3"/>
          <p:cNvGrpSpPr>
            <a:grpSpLocks/>
          </p:cNvGrpSpPr>
          <p:nvPr/>
        </p:nvGrpSpPr>
        <p:grpSpPr bwMode="auto">
          <a:xfrm>
            <a:off x="6629400" y="0"/>
            <a:ext cx="2288645" cy="2210152"/>
            <a:chOff x="1932" y="733"/>
            <a:chExt cx="2025" cy="1997"/>
          </a:xfrm>
        </p:grpSpPr>
        <p:sp>
          <p:nvSpPr>
            <p:cNvPr id="6" name="Line 4"/>
            <p:cNvSpPr>
              <a:spLocks noChangeShapeType="1"/>
            </p:cNvSpPr>
            <p:nvPr/>
          </p:nvSpPr>
          <p:spPr bwMode="auto">
            <a:xfrm>
              <a:off x="1932" y="2004"/>
              <a:ext cx="183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7" name="Text Box 5"/>
            <p:cNvSpPr txBox="1">
              <a:spLocks noChangeArrowheads="1"/>
            </p:cNvSpPr>
            <p:nvPr/>
          </p:nvSpPr>
          <p:spPr bwMode="auto">
            <a:xfrm>
              <a:off x="2722" y="733"/>
              <a:ext cx="243"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8" name="Text Box 6"/>
            <p:cNvSpPr txBox="1">
              <a:spLocks noChangeArrowheads="1"/>
            </p:cNvSpPr>
            <p:nvPr/>
          </p:nvSpPr>
          <p:spPr bwMode="auto">
            <a:xfrm>
              <a:off x="3670" y="1985"/>
              <a:ext cx="28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9"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 name="Arc 8"/>
            <p:cNvSpPr>
              <a:spLocks/>
            </p:cNvSpPr>
            <p:nvPr/>
          </p:nvSpPr>
          <p:spPr bwMode="auto">
            <a:xfrm rot="10800000" flipH="1">
              <a:off x="2802" y="1766"/>
              <a:ext cx="276" cy="238"/>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noAutofit/>
            </a:bodyPr>
            <a:lstStyle/>
            <a:p>
              <a:endParaRPr lang="en-US"/>
            </a:p>
          </p:txBody>
        </p:sp>
        <p:sp>
          <p:nvSpPr>
            <p:cNvPr id="18" name="Arc 10"/>
            <p:cNvSpPr>
              <a:spLocks/>
            </p:cNvSpPr>
            <p:nvPr/>
          </p:nvSpPr>
          <p:spPr bwMode="auto">
            <a:xfrm flipH="1">
              <a:off x="1999" y="2044"/>
              <a:ext cx="188" cy="686"/>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wrap="square" lIns="90000" tIns="46800" rIns="90000" bIns="46800" anchor="ctr">
              <a:noAutofit/>
            </a:bodyPr>
            <a:lstStyle/>
            <a:p>
              <a:endParaRPr lang="en-US"/>
            </a:p>
          </p:txBody>
        </p:sp>
        <p:sp>
          <p:nvSpPr>
            <p:cNvPr id="12"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3" name="Line 13"/>
            <p:cNvSpPr>
              <a:spLocks noChangeShapeType="1"/>
            </p:cNvSpPr>
            <p:nvPr/>
          </p:nvSpPr>
          <p:spPr bwMode="auto">
            <a:xfrm>
              <a:off x="2134" y="1972"/>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4" name="Text Box 14"/>
            <p:cNvSpPr txBox="1">
              <a:spLocks noChangeArrowheads="1"/>
            </p:cNvSpPr>
            <p:nvPr/>
          </p:nvSpPr>
          <p:spPr bwMode="auto">
            <a:xfrm>
              <a:off x="2959" y="1985"/>
              <a:ext cx="266"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15" name="Text Box 15"/>
            <p:cNvSpPr txBox="1">
              <a:spLocks noChangeArrowheads="1"/>
            </p:cNvSpPr>
            <p:nvPr/>
          </p:nvSpPr>
          <p:spPr bwMode="auto">
            <a:xfrm>
              <a:off x="1999" y="1697"/>
              <a:ext cx="27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16"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7"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cxnSp>
        <p:nvCxnSpPr>
          <p:cNvPr id="21" name="Straight Connector 20"/>
          <p:cNvCxnSpPr/>
          <p:nvPr/>
        </p:nvCxnSpPr>
        <p:spPr>
          <a:xfrm flipV="1">
            <a:off x="6918325" y="1431925"/>
            <a:ext cx="669925" cy="1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0"/>
          </p:cNvCxnSpPr>
          <p:nvPr/>
        </p:nvCxnSpPr>
        <p:spPr>
          <a:xfrm flipH="1">
            <a:off x="7575550" y="1406662"/>
            <a:ext cx="37121" cy="28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7548564" y="731841"/>
            <a:ext cx="800099" cy="4762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772400" y="1447800"/>
            <a:ext cx="457200" cy="266700"/>
          </a:xfrm>
          <a:prstGeom prst="ellipse">
            <a:avLst/>
          </a:prstGeom>
          <a:solidFill>
            <a:srgbClr val="FFC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67500" y="1117600"/>
            <a:ext cx="457200" cy="266700"/>
          </a:xfrm>
          <a:prstGeom prst="ellipse">
            <a:avLst/>
          </a:prstGeom>
          <a:solidFill>
            <a:srgbClr val="FFC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72400" y="228600"/>
            <a:ext cx="457200" cy="266700"/>
          </a:xfrm>
          <a:prstGeom prst="ellipse">
            <a:avLst/>
          </a:prstGeom>
          <a:solidFill>
            <a:srgbClr val="FFC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sr-Latn-CS" sz="2800" b="1" dirty="0" smtClean="0"/>
              <a:t>KOM</a:t>
            </a:r>
            <a:r>
              <a:rPr lang="en-US" sz="2800" b="1" dirty="0" smtClean="0"/>
              <a:t>PONENTE ENERGETSKE ELEKTRONIKE</a:t>
            </a:r>
            <a:r>
              <a:rPr lang="sr-Latn-CS" sz="2800" b="1" dirty="0" smtClean="0"/>
              <a:t> –</a:t>
            </a:r>
            <a:br>
              <a:rPr lang="sr-Latn-CS" sz="2800" b="1" dirty="0" smtClean="0"/>
            </a:br>
            <a:r>
              <a:rPr lang="sr-Latn-CS" sz="2800" b="1" dirty="0" smtClean="0"/>
              <a:t> </a:t>
            </a:r>
            <a:r>
              <a:rPr lang="sr-Latn-CS" sz="3200" b="1" dirty="0" smtClean="0"/>
              <a:t>IDEALNI</a:t>
            </a:r>
            <a:r>
              <a:rPr lang="sr-Latn-CS" sz="2800" b="1" dirty="0" smtClean="0"/>
              <a:t> </a:t>
            </a:r>
            <a:r>
              <a:rPr lang="sr-Latn-CS" sz="3200" b="1" dirty="0" smtClean="0"/>
              <a:t>PREKIDAČ</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2</a:t>
            </a:fld>
            <a:endParaRPr lang="en-US" dirty="0">
              <a:latin typeface="+mn-lt"/>
            </a:endParaRPr>
          </a:p>
        </p:txBody>
      </p:sp>
      <p:sp>
        <p:nvSpPr>
          <p:cNvPr id="5" name="Text Box 22"/>
          <p:cNvSpPr txBox="1">
            <a:spLocks noChangeArrowheads="1"/>
          </p:cNvSpPr>
          <p:nvPr/>
        </p:nvSpPr>
        <p:spPr bwMode="auto">
          <a:xfrm>
            <a:off x="1219200" y="1524000"/>
            <a:ext cx="6629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a:t>
            </a:r>
            <a:r>
              <a:rPr lang="sr-Latn-CS" sz="2400" b="1" dirty="0" smtClean="0">
                <a:solidFill>
                  <a:srgbClr val="0066CC"/>
                </a:solidFill>
                <a:latin typeface="Arial" charset="0"/>
              </a:rPr>
              <a:t>isključen</a:t>
            </a:r>
            <a:endParaRPr lang="sr-Latn-CS" sz="2400" dirty="0">
              <a:solidFill>
                <a:srgbClr val="0066CC"/>
              </a:solidFill>
              <a:latin typeface="Arial" charset="0"/>
            </a:endParaRPr>
          </a:p>
          <a:p>
            <a:pPr eaLnBrk="1" hangingPunct="1"/>
            <a:r>
              <a:rPr lang="sr-Latn-CS" sz="2400" dirty="0">
                <a:solidFill>
                  <a:srgbClr val="0066CC"/>
                </a:solidFill>
                <a:latin typeface="Arial" charset="0"/>
              </a:rPr>
              <a:t>	Struja </a:t>
            </a:r>
            <a:r>
              <a:rPr lang="sr-Latn-CS" sz="2400" b="1" i="1" dirty="0" smtClean="0">
                <a:solidFill>
                  <a:srgbClr val="0066CC"/>
                </a:solidFill>
                <a:latin typeface="Times New Roman" pitchFamily="18" charset="0"/>
                <a:cs typeface="Times New Roman" pitchFamily="18" charset="0"/>
              </a:rPr>
              <a:t>I</a:t>
            </a:r>
            <a:r>
              <a:rPr lang="sr-Latn-CS" sz="2400" b="1" i="1" baseline="-25000" dirty="0" smtClean="0">
                <a:solidFill>
                  <a:srgbClr val="0066CC"/>
                </a:solidFill>
                <a:latin typeface="Times New Roman" pitchFamily="18" charset="0"/>
                <a:cs typeface="Times New Roman" pitchFamily="18" charset="0"/>
              </a:rPr>
              <a:t>P</a:t>
            </a:r>
            <a:r>
              <a:rPr lang="sr-Latn-CS" sz="2400" dirty="0" smtClean="0">
                <a:solidFill>
                  <a:srgbClr val="0066CC"/>
                </a:solidFill>
                <a:latin typeface="Arial" charset="0"/>
              </a:rPr>
              <a:t> </a:t>
            </a:r>
            <a:r>
              <a:rPr lang="sr-Latn-CS" sz="2400" dirty="0">
                <a:solidFill>
                  <a:srgbClr val="0066CC"/>
                </a:solidFill>
                <a:latin typeface="Arial" charset="0"/>
              </a:rPr>
              <a:t>= 0</a:t>
            </a:r>
          </a:p>
          <a:p>
            <a:pPr eaLnBrk="1" hangingPunct="1"/>
            <a:r>
              <a:rPr lang="sr-Latn-CS" sz="2400" dirty="0">
                <a:solidFill>
                  <a:srgbClr val="0066CC"/>
                </a:solidFill>
                <a:latin typeface="Arial" charset="0"/>
              </a:rPr>
              <a:t> 	Napon </a:t>
            </a:r>
            <a:r>
              <a:rPr lang="sr-Latn-CS" sz="2400" b="1" i="1" dirty="0" smtClean="0">
                <a:solidFill>
                  <a:srgbClr val="0066CC"/>
                </a:solidFill>
                <a:latin typeface="Times New Roman" pitchFamily="18" charset="0"/>
                <a:cs typeface="Times New Roman" pitchFamily="18" charset="0"/>
              </a:rPr>
              <a:t>V</a:t>
            </a:r>
            <a:r>
              <a:rPr lang="sr-Latn-CS" sz="2400" b="1" i="1" baseline="-25000" dirty="0" smtClean="0">
                <a:solidFill>
                  <a:srgbClr val="0066CC"/>
                </a:solidFill>
                <a:latin typeface="Times New Roman" pitchFamily="18" charset="0"/>
                <a:cs typeface="Times New Roman" pitchFamily="18" charset="0"/>
              </a:rPr>
              <a:t>P</a:t>
            </a:r>
            <a:r>
              <a:rPr lang="sr-Latn-CS" sz="2400" dirty="0" smtClean="0">
                <a:solidFill>
                  <a:srgbClr val="0066CC"/>
                </a:solidFill>
                <a:latin typeface="Arial" charset="0"/>
              </a:rPr>
              <a:t> </a:t>
            </a:r>
            <a:r>
              <a:rPr lang="sr-Latn-CS" sz="2400" u="sng" dirty="0">
                <a:solidFill>
                  <a:srgbClr val="0066CC"/>
                </a:solidFill>
                <a:latin typeface="Arial" charset="0"/>
              </a:rPr>
              <a:t>zavisi od ostatka kola</a:t>
            </a:r>
          </a:p>
          <a:p>
            <a:pPr eaLnBrk="1" hangingPunct="1"/>
            <a:r>
              <a:rPr lang="sr-Latn-CS" sz="2400" dirty="0">
                <a:solidFill>
                  <a:srgbClr val="0066CC"/>
                </a:solidFill>
                <a:latin typeface="Arial" charset="0"/>
              </a:rPr>
              <a:t>	</a:t>
            </a:r>
            <a:r>
              <a:rPr lang="sr-Latn-CS" sz="2400" b="1" dirty="0">
                <a:solidFill>
                  <a:srgbClr val="002060"/>
                </a:solidFill>
                <a:latin typeface="Arial" charset="0"/>
              </a:rPr>
              <a:t>Disipacija na prekidaču  </a:t>
            </a:r>
            <a:r>
              <a:rPr lang="sr-Latn-CS" sz="2400" b="1" i="1" dirty="0" smtClean="0">
                <a:solidFill>
                  <a:srgbClr val="002060"/>
                </a:solidFill>
                <a:latin typeface="Arial" charset="0"/>
              </a:rPr>
              <a:t>V</a:t>
            </a:r>
            <a:r>
              <a:rPr lang="sr-Latn-CS" sz="2400" b="1" i="1" baseline="-25000" dirty="0" smtClean="0">
                <a:solidFill>
                  <a:srgbClr val="002060"/>
                </a:solidFill>
                <a:latin typeface="Arial" charset="0"/>
              </a:rPr>
              <a:t>P </a:t>
            </a:r>
            <a:r>
              <a:rPr lang="sr-Latn-CS" sz="2400" b="1" dirty="0">
                <a:solidFill>
                  <a:srgbClr val="002060"/>
                </a:solidFill>
                <a:latin typeface="Arial" charset="0"/>
                <a:sym typeface="Symbol" pitchFamily="18" charset="2"/>
              </a:rPr>
              <a:t></a:t>
            </a:r>
            <a:r>
              <a:rPr lang="sr-Latn-CS" sz="2400" b="1" i="1" dirty="0" smtClean="0">
                <a:solidFill>
                  <a:srgbClr val="002060"/>
                </a:solidFill>
                <a:latin typeface="Arial" charset="0"/>
              </a:rPr>
              <a:t>I</a:t>
            </a:r>
            <a:r>
              <a:rPr lang="sr-Latn-CS" sz="2400" b="1" i="1" baseline="-25000" dirty="0" smtClean="0">
                <a:solidFill>
                  <a:srgbClr val="002060"/>
                </a:solidFill>
                <a:latin typeface="Arial" charset="0"/>
              </a:rPr>
              <a:t>P</a:t>
            </a:r>
            <a:r>
              <a:rPr lang="sr-Latn-CS" sz="2000" b="1" dirty="0" smtClean="0">
                <a:solidFill>
                  <a:srgbClr val="002060"/>
                </a:solidFill>
                <a:latin typeface="Arial" charset="0"/>
              </a:rPr>
              <a:t> </a:t>
            </a:r>
            <a:r>
              <a:rPr lang="sr-Latn-CS" sz="2000" b="1" dirty="0">
                <a:solidFill>
                  <a:srgbClr val="002060"/>
                </a:solidFill>
                <a:latin typeface="Arial" charset="0"/>
              </a:rPr>
              <a:t>= 0</a:t>
            </a:r>
          </a:p>
        </p:txBody>
      </p:sp>
      <p:grpSp>
        <p:nvGrpSpPr>
          <p:cNvPr id="3" name="Group 56"/>
          <p:cNvGrpSpPr>
            <a:grpSpLocks/>
          </p:cNvGrpSpPr>
          <p:nvPr/>
        </p:nvGrpSpPr>
        <p:grpSpPr bwMode="auto">
          <a:xfrm>
            <a:off x="457200" y="1295400"/>
            <a:ext cx="660989" cy="2303463"/>
            <a:chOff x="1019175" y="990600"/>
            <a:chExt cx="660989" cy="2303463"/>
          </a:xfrm>
        </p:grpSpPr>
        <p:cxnSp>
          <p:nvCxnSpPr>
            <p:cNvPr id="9" name="Straight Connector 8"/>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rot="5400000" flipH="1" flipV="1">
              <a:off x="686593" y="2717007"/>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1" name="Oval 10"/>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 name="Oval 11"/>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6" name="Group 27"/>
            <p:cNvGrpSpPr>
              <a:grpSpLocks/>
            </p:cNvGrpSpPr>
            <p:nvPr/>
          </p:nvGrpSpPr>
          <p:grpSpPr bwMode="auto">
            <a:xfrm>
              <a:off x="1208468" y="990601"/>
              <a:ext cx="471696" cy="1532929"/>
              <a:chOff x="1208155" y="991131"/>
              <a:chExt cx="471557" cy="1532857"/>
            </a:xfrm>
          </p:grpSpPr>
          <p:sp>
            <p:nvSpPr>
              <p:cNvPr id="21" name="TextBox 144"/>
              <p:cNvSpPr txBox="1">
                <a:spLocks noChangeArrowheads="1"/>
              </p:cNvSpPr>
              <p:nvPr/>
            </p:nvSpPr>
            <p:spPr bwMode="auto">
              <a:xfrm>
                <a:off x="1208155" y="1600701"/>
                <a:ext cx="420183" cy="92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22" name="Straight Arrow Connector 2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23" name="TextBox 74"/>
              <p:cNvSpPr txBox="1">
                <a:spLocks noChangeArrowheads="1"/>
              </p:cNvSpPr>
              <p:nvPr/>
            </p:nvSpPr>
            <p:spPr bwMode="auto">
              <a:xfrm>
                <a:off x="1323629" y="991131"/>
                <a:ext cx="356083" cy="369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5" name="Oval 14"/>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6" name="Oval 15"/>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7" name="Straight Connector 31"/>
            <p:cNvCxnSpPr>
              <a:cxnSpLocks noChangeShapeType="1"/>
              <a:stCxn id="16"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7" name="Group 57"/>
          <p:cNvGrpSpPr>
            <a:grpSpLocks/>
          </p:cNvGrpSpPr>
          <p:nvPr/>
        </p:nvGrpSpPr>
        <p:grpSpPr bwMode="auto">
          <a:xfrm>
            <a:off x="533400" y="3956049"/>
            <a:ext cx="598027" cy="2303463"/>
            <a:chOff x="1087414" y="4038612"/>
            <a:chExt cx="598027" cy="2303463"/>
          </a:xfrm>
        </p:grpSpPr>
        <p:cxnSp>
          <p:nvCxnSpPr>
            <p:cNvPr id="27" name="Straight Connector 26"/>
            <p:cNvCxnSpPr>
              <a:cxnSpLocks noChangeShapeType="1"/>
            </p:cNvCxnSpPr>
            <p:nvPr/>
          </p:nvCxnSpPr>
          <p:spPr bwMode="auto">
            <a:xfrm rot="5400000" flipH="1" flipV="1">
              <a:off x="841351" y="4446600"/>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rot="5400000" flipH="1" flipV="1">
              <a:off x="664344" y="5765019"/>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29" name="Oval 28"/>
            <p:cNvSpPr>
              <a:spLocks noChangeArrowheads="1"/>
            </p:cNvSpPr>
            <p:nvPr/>
          </p:nvSpPr>
          <p:spPr bwMode="auto">
            <a:xfrm flipH="1">
              <a:off x="1095351" y="4038612"/>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30" name="Oval 29"/>
            <p:cNvSpPr>
              <a:spLocks noChangeArrowheads="1"/>
            </p:cNvSpPr>
            <p:nvPr/>
          </p:nvSpPr>
          <p:spPr bwMode="auto">
            <a:xfrm flipH="1">
              <a:off x="1087414" y="6248412"/>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8" name="Group 27"/>
            <p:cNvGrpSpPr>
              <a:grpSpLocks/>
            </p:cNvGrpSpPr>
            <p:nvPr/>
          </p:nvGrpSpPr>
          <p:grpSpPr bwMode="auto">
            <a:xfrm>
              <a:off x="1239816" y="4052370"/>
              <a:ext cx="445625" cy="1525523"/>
              <a:chOff x="1261734" y="1004888"/>
              <a:chExt cx="445493" cy="1525452"/>
            </a:xfrm>
          </p:grpSpPr>
          <p:sp>
            <p:nvSpPr>
              <p:cNvPr id="39" name="TextBox 144"/>
              <p:cNvSpPr txBox="1">
                <a:spLocks noChangeArrowheads="1"/>
              </p:cNvSpPr>
              <p:nvPr/>
            </p:nvSpPr>
            <p:spPr bwMode="auto">
              <a:xfrm>
                <a:off x="1261734" y="1607053"/>
                <a:ext cx="420183" cy="92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40" name="Straight Arrow Connector 39"/>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41"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33" name="Oval 32"/>
            <p:cNvSpPr>
              <a:spLocks noChangeArrowheads="1"/>
            </p:cNvSpPr>
            <p:nvPr/>
          </p:nvSpPr>
          <p:spPr bwMode="auto">
            <a:xfrm flipH="1">
              <a:off x="1103289" y="4778387"/>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34" name="Oval 33"/>
            <p:cNvSpPr>
              <a:spLocks noChangeArrowheads="1"/>
            </p:cNvSpPr>
            <p:nvPr/>
          </p:nvSpPr>
          <p:spPr bwMode="auto">
            <a:xfrm flipH="1">
              <a:off x="1100114" y="5181612"/>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35" name="Straight Connector 51"/>
            <p:cNvCxnSpPr>
              <a:cxnSpLocks noChangeShapeType="1"/>
              <a:stCxn id="34" idx="0"/>
              <a:endCxn id="33" idx="4"/>
            </p:cNvCxnSpPr>
            <p:nvPr/>
          </p:nvCxnSpPr>
          <p:spPr bwMode="auto">
            <a:xfrm rot="5400000" flipH="1" flipV="1">
              <a:off x="1001688" y="5025244"/>
              <a:ext cx="309562" cy="3175"/>
            </a:xfrm>
            <a:prstGeom prst="line">
              <a:avLst/>
            </a:prstGeom>
            <a:noFill/>
            <a:ln w="76200" algn="ctr">
              <a:solidFill>
                <a:srgbClr val="0066FF"/>
              </a:solidFill>
              <a:round/>
              <a:headEnd type="none" w="sm" len="sm"/>
              <a:tailEnd type="none" w="sm" len="sm"/>
            </a:ln>
          </p:spPr>
        </p:cxnSp>
      </p:grpSp>
      <p:sp>
        <p:nvSpPr>
          <p:cNvPr id="42" name="Text Box 22"/>
          <p:cNvSpPr txBox="1">
            <a:spLocks noChangeArrowheads="1"/>
          </p:cNvSpPr>
          <p:nvPr/>
        </p:nvSpPr>
        <p:spPr bwMode="auto">
          <a:xfrm>
            <a:off x="1371600" y="3886200"/>
            <a:ext cx="5943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a:t>
            </a:r>
            <a:r>
              <a:rPr lang="sr-Latn-CS" sz="2400" b="1" dirty="0" smtClean="0">
                <a:solidFill>
                  <a:srgbClr val="0066CC"/>
                </a:solidFill>
                <a:latin typeface="Arial" charset="0"/>
              </a:rPr>
              <a:t>uključen</a:t>
            </a:r>
            <a:endParaRPr lang="sr-Latn-CS" sz="2400" dirty="0">
              <a:solidFill>
                <a:srgbClr val="0066CC"/>
              </a:solidFill>
              <a:latin typeface="Arial" charset="0"/>
            </a:endParaRPr>
          </a:p>
          <a:p>
            <a:pPr marL="914400" eaLnBrk="1" hangingPunct="1"/>
            <a:r>
              <a:rPr lang="sr-Latn-CS" sz="2400" dirty="0" smtClean="0">
                <a:solidFill>
                  <a:srgbClr val="0066CC"/>
                </a:solidFill>
                <a:latin typeface="Arial" charset="0"/>
              </a:rPr>
              <a:t>Struja </a:t>
            </a:r>
            <a:r>
              <a:rPr lang="sr-Latn-CS" sz="2400" b="1" i="1" dirty="0" smtClean="0">
                <a:solidFill>
                  <a:srgbClr val="0066CC"/>
                </a:solidFill>
                <a:latin typeface="Times New Roman" pitchFamily="18" charset="0"/>
                <a:cs typeface="Times New Roman" pitchFamily="18" charset="0"/>
              </a:rPr>
              <a:t>I</a:t>
            </a:r>
            <a:r>
              <a:rPr lang="sr-Latn-CS" sz="2400" b="1" i="1" baseline="-25000" dirty="0" smtClean="0">
                <a:solidFill>
                  <a:srgbClr val="0066CC"/>
                </a:solidFill>
                <a:latin typeface="Times New Roman" pitchFamily="18" charset="0"/>
                <a:cs typeface="Times New Roman" pitchFamily="18" charset="0"/>
              </a:rPr>
              <a:t>P</a:t>
            </a:r>
            <a:r>
              <a:rPr lang="sr-Latn-CS" sz="2400" dirty="0" smtClean="0">
                <a:solidFill>
                  <a:srgbClr val="0066CC"/>
                </a:solidFill>
                <a:latin typeface="Arial" charset="0"/>
              </a:rPr>
              <a:t> </a:t>
            </a:r>
            <a:r>
              <a:rPr lang="sr-Latn-CS" sz="2400" u="sng" dirty="0">
                <a:solidFill>
                  <a:srgbClr val="0066CC"/>
                </a:solidFill>
                <a:latin typeface="Arial" charset="0"/>
              </a:rPr>
              <a:t>zavisi od ostatka </a:t>
            </a:r>
            <a:r>
              <a:rPr lang="sr-Latn-CS" sz="2400" u="sng" dirty="0" smtClean="0">
                <a:solidFill>
                  <a:srgbClr val="0066CC"/>
                </a:solidFill>
                <a:latin typeface="Arial" charset="0"/>
              </a:rPr>
              <a:t>kola</a:t>
            </a:r>
            <a:r>
              <a:rPr lang="sr-Latn-CS" sz="2400" dirty="0" smtClean="0">
                <a:solidFill>
                  <a:srgbClr val="0066CC"/>
                </a:solidFill>
                <a:latin typeface="Arial" charset="0"/>
              </a:rPr>
              <a:t>, može da teče u oba smera </a:t>
            </a:r>
            <a:endParaRPr lang="sr-Latn-CS" sz="2400" dirty="0">
              <a:solidFill>
                <a:srgbClr val="0066CC"/>
              </a:solidFill>
              <a:latin typeface="Arial" charset="0"/>
            </a:endParaRPr>
          </a:p>
          <a:p>
            <a:pPr eaLnBrk="1" hangingPunct="1"/>
            <a:r>
              <a:rPr lang="sr-Latn-CS" sz="2400" dirty="0">
                <a:solidFill>
                  <a:srgbClr val="0066CC"/>
                </a:solidFill>
                <a:latin typeface="Arial" charset="0"/>
              </a:rPr>
              <a:t> 	Napon </a:t>
            </a:r>
            <a:r>
              <a:rPr lang="sr-Latn-CS" sz="2400" b="1" i="1" dirty="0" smtClean="0">
                <a:solidFill>
                  <a:srgbClr val="0066CC"/>
                </a:solidFill>
                <a:latin typeface="Times New Roman" pitchFamily="18" charset="0"/>
                <a:cs typeface="Times New Roman" pitchFamily="18" charset="0"/>
              </a:rPr>
              <a:t>V</a:t>
            </a:r>
            <a:r>
              <a:rPr lang="sr-Latn-CS" sz="2400" b="1" i="1" baseline="-25000" dirty="0" smtClean="0">
                <a:solidFill>
                  <a:srgbClr val="0066CC"/>
                </a:solidFill>
                <a:latin typeface="Times New Roman" pitchFamily="18" charset="0"/>
                <a:cs typeface="Times New Roman" pitchFamily="18" charset="0"/>
              </a:rPr>
              <a:t>P</a:t>
            </a:r>
            <a:r>
              <a:rPr lang="sr-Latn-CS" sz="2400" b="1" i="1" baseline="-25000" dirty="0" smtClean="0">
                <a:solidFill>
                  <a:srgbClr val="0066CC"/>
                </a:solidFill>
                <a:latin typeface="Arial" charset="0"/>
              </a:rPr>
              <a:t> </a:t>
            </a:r>
            <a:r>
              <a:rPr lang="sr-Latn-CS" sz="2400" dirty="0">
                <a:solidFill>
                  <a:srgbClr val="0066CC"/>
                </a:solidFill>
                <a:latin typeface="Arial" charset="0"/>
              </a:rPr>
              <a:t>= 0 </a:t>
            </a:r>
          </a:p>
          <a:p>
            <a:pPr eaLnBrk="1" hangingPunct="1"/>
            <a:r>
              <a:rPr lang="sr-Latn-CS" sz="2400" dirty="0">
                <a:solidFill>
                  <a:srgbClr val="0066CC"/>
                </a:solidFill>
                <a:latin typeface="Arial" charset="0"/>
              </a:rPr>
              <a:t>	</a:t>
            </a:r>
            <a:r>
              <a:rPr lang="sr-Latn-CS" sz="2400" b="1" dirty="0">
                <a:solidFill>
                  <a:srgbClr val="002060"/>
                </a:solidFill>
                <a:latin typeface="Arial" charset="0"/>
              </a:rPr>
              <a:t>Disipacija na prekidaču  </a:t>
            </a:r>
            <a:r>
              <a:rPr lang="sr-Latn-CS" sz="2400" b="1" i="1" dirty="0" smtClean="0">
                <a:solidFill>
                  <a:srgbClr val="002060"/>
                </a:solidFill>
                <a:latin typeface="Arial" charset="0"/>
              </a:rPr>
              <a:t>V</a:t>
            </a:r>
            <a:r>
              <a:rPr lang="sr-Latn-CS" sz="2400" b="1" i="1" baseline="-25000" dirty="0" smtClean="0">
                <a:solidFill>
                  <a:srgbClr val="002060"/>
                </a:solidFill>
                <a:latin typeface="Arial" charset="0"/>
              </a:rPr>
              <a:t>P </a:t>
            </a:r>
            <a:r>
              <a:rPr lang="sr-Latn-CS" sz="2400" b="1" dirty="0">
                <a:solidFill>
                  <a:srgbClr val="002060"/>
                </a:solidFill>
                <a:latin typeface="Arial" charset="0"/>
                <a:sym typeface="Symbol" pitchFamily="18" charset="2"/>
              </a:rPr>
              <a:t></a:t>
            </a:r>
            <a:r>
              <a:rPr lang="sr-Latn-CS" sz="2400" b="1" i="1" dirty="0" smtClean="0">
                <a:solidFill>
                  <a:srgbClr val="002060"/>
                </a:solidFill>
                <a:latin typeface="Arial" charset="0"/>
              </a:rPr>
              <a:t>I</a:t>
            </a:r>
            <a:r>
              <a:rPr lang="sr-Latn-CS" sz="2400" b="1" i="1" baseline="-25000" dirty="0" smtClean="0">
                <a:solidFill>
                  <a:srgbClr val="002060"/>
                </a:solidFill>
                <a:latin typeface="Arial" charset="0"/>
              </a:rPr>
              <a:t>P</a:t>
            </a:r>
            <a:r>
              <a:rPr lang="sr-Latn-CS" sz="2000" b="1" dirty="0" smtClean="0">
                <a:solidFill>
                  <a:srgbClr val="002060"/>
                </a:solidFill>
                <a:latin typeface="Arial" charset="0"/>
              </a:rPr>
              <a:t> </a:t>
            </a:r>
            <a:r>
              <a:rPr lang="sr-Latn-CS" sz="2000" b="1" dirty="0">
                <a:solidFill>
                  <a:srgbClr val="002060"/>
                </a:solidFill>
                <a:latin typeface="Arial" charset="0"/>
              </a:rPr>
              <a:t>= 0</a:t>
            </a:r>
          </a:p>
        </p:txBody>
      </p:sp>
      <p:grpSp>
        <p:nvGrpSpPr>
          <p:cNvPr id="13" name="Group 48"/>
          <p:cNvGrpSpPr/>
          <p:nvPr/>
        </p:nvGrpSpPr>
        <p:grpSpPr>
          <a:xfrm>
            <a:off x="7162800" y="1066800"/>
            <a:ext cx="1981200" cy="1981200"/>
            <a:chOff x="7162800" y="1066800"/>
            <a:chExt cx="1981200" cy="1981200"/>
          </a:xfrm>
        </p:grpSpPr>
        <p:cxnSp>
          <p:nvCxnSpPr>
            <p:cNvPr id="44" name="Straight Connector 43"/>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48" name="TextBox 47"/>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grpSp>
        <p:nvGrpSpPr>
          <p:cNvPr id="14" name="Group 49"/>
          <p:cNvGrpSpPr/>
          <p:nvPr/>
        </p:nvGrpSpPr>
        <p:grpSpPr>
          <a:xfrm>
            <a:off x="7162800" y="3810000"/>
            <a:ext cx="1981200" cy="1981200"/>
            <a:chOff x="7162800" y="1066800"/>
            <a:chExt cx="1981200" cy="1981200"/>
          </a:xfrm>
        </p:grpSpPr>
        <p:cxnSp>
          <p:nvCxnSpPr>
            <p:cNvPr id="51" name="Straight Connector 50"/>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54" name="TextBox 53"/>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56" name="Straight Connector 55"/>
          <p:cNvCxnSpPr/>
          <p:nvPr/>
        </p:nvCxnSpPr>
        <p:spPr>
          <a:xfrm>
            <a:off x="7315200" y="2133600"/>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315994" y="4952206"/>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05008" y="2571744"/>
            <a:ext cx="3824314" cy="3684848"/>
            <a:chOff x="2105008" y="2571744"/>
            <a:chExt cx="3824314" cy="3684848"/>
          </a:xfrm>
        </p:grpSpPr>
        <p:pic>
          <p:nvPicPr>
            <p:cNvPr id="108546" name="Picture 2"/>
            <p:cNvPicPr>
              <a:picLocks noChangeAspect="1" noChangeArrowheads="1"/>
            </p:cNvPicPr>
            <p:nvPr/>
          </p:nvPicPr>
          <p:blipFill>
            <a:blip r:embed="rId3"/>
            <a:srcRect/>
            <a:stretch>
              <a:fillRect/>
            </a:stretch>
          </p:blipFill>
          <p:spPr bwMode="auto">
            <a:xfrm>
              <a:off x="2214546" y="2643182"/>
              <a:ext cx="3714776" cy="3613410"/>
            </a:xfrm>
            <a:prstGeom prst="rect">
              <a:avLst/>
            </a:prstGeom>
            <a:noFill/>
            <a:ln w="9525">
              <a:noFill/>
              <a:miter lim="800000"/>
              <a:headEnd/>
              <a:tailEnd/>
            </a:ln>
            <a:effectLst/>
          </p:spPr>
        </p:pic>
        <p:sp>
          <p:nvSpPr>
            <p:cNvPr id="8" name="TextBox 7"/>
            <p:cNvSpPr txBox="1"/>
            <p:nvPr/>
          </p:nvSpPr>
          <p:spPr>
            <a:xfrm>
              <a:off x="2147871" y="2571744"/>
              <a:ext cx="166712" cy="323165"/>
            </a:xfrm>
            <a:prstGeom prst="rect">
              <a:avLst/>
            </a:prstGeom>
            <a:solidFill>
              <a:schemeClr val="bg1"/>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d</a:t>
              </a:r>
              <a:endParaRPr lang="en-US" dirty="0"/>
            </a:p>
          </p:txBody>
        </p:sp>
        <p:sp>
          <p:nvSpPr>
            <p:cNvPr id="9" name="TextBox 8"/>
            <p:cNvSpPr txBox="1"/>
            <p:nvPr/>
          </p:nvSpPr>
          <p:spPr>
            <a:xfrm>
              <a:off x="2105008" y="4941970"/>
              <a:ext cx="230832" cy="323165"/>
            </a:xfrm>
            <a:prstGeom prst="rect">
              <a:avLst/>
            </a:prstGeom>
            <a:solidFill>
              <a:schemeClr val="bg1"/>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d</a:t>
              </a:r>
              <a:endParaRPr lang="en-US" dirty="0"/>
            </a:p>
          </p:txBody>
        </p:sp>
        <p:sp>
          <p:nvSpPr>
            <p:cNvPr id="10" name="TextBox 9"/>
            <p:cNvSpPr txBox="1"/>
            <p:nvPr/>
          </p:nvSpPr>
          <p:spPr>
            <a:xfrm>
              <a:off x="2643174" y="5429264"/>
              <a:ext cx="181140" cy="292388"/>
            </a:xfrm>
            <a:prstGeom prst="rect">
              <a:avLst/>
            </a:prstGeom>
            <a:solidFill>
              <a:schemeClr val="bg1"/>
            </a:solidFill>
          </p:spPr>
          <p:txBody>
            <a:bodyPr wrap="none" lIns="0" tIns="0" rIns="0" rtlCol="0">
              <a:spAutoFit/>
            </a:bodyPr>
            <a:lstStyle/>
            <a:p>
              <a:r>
                <a:rPr lang="sr-Latn-CS" sz="1600" b="1" i="1" dirty="0" smtClean="0">
                  <a:solidFill>
                    <a:schemeClr val="tx1"/>
                  </a:solidFill>
                  <a:latin typeface="Times New Roman" pitchFamily="18" charset="0"/>
                  <a:cs typeface="Times New Roman" pitchFamily="18" charset="0"/>
                </a:rPr>
                <a:t>V</a:t>
              </a:r>
              <a:r>
                <a:rPr lang="sr-Latn-CS" sz="1600" b="1" i="1" baseline="-25000" dirty="0" smtClean="0">
                  <a:solidFill>
                    <a:schemeClr val="tx1"/>
                  </a:solidFill>
                  <a:latin typeface="Times New Roman" pitchFamily="18" charset="0"/>
                  <a:cs typeface="Times New Roman" pitchFamily="18" charset="0"/>
                </a:rPr>
                <a:t>f</a:t>
              </a:r>
              <a:endParaRPr lang="en-US" sz="1600" dirty="0"/>
            </a:p>
          </p:txBody>
        </p:sp>
        <p:sp>
          <p:nvSpPr>
            <p:cNvPr id="14" name="Rectangle 13"/>
            <p:cNvSpPr/>
            <p:nvPr/>
          </p:nvSpPr>
          <p:spPr>
            <a:xfrm>
              <a:off x="2643174" y="5143512"/>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20</a:t>
            </a:fld>
            <a:endParaRPr lang="en-US" smtClean="0">
              <a:solidFill>
                <a:schemeClr val="tx1"/>
              </a:solidFill>
              <a:latin typeface="Times New Roman" pitchFamily="18" charset="0"/>
            </a:endParaRPr>
          </a:p>
        </p:txBody>
      </p:sp>
      <p:sp>
        <p:nvSpPr>
          <p:cNvPr id="102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GLAVNE KARAKTERISTIKE DIODA</a:t>
            </a:r>
            <a:endParaRPr lang="en-US" sz="3200" b="1" dirty="0">
              <a:solidFill>
                <a:srgbClr val="C00000"/>
              </a:solidFill>
              <a:latin typeface="+mj-lt"/>
            </a:endParaRPr>
          </a:p>
        </p:txBody>
      </p:sp>
      <p:sp>
        <p:nvSpPr>
          <p:cNvPr id="65" name="Text Box 44"/>
          <p:cNvSpPr txBox="1">
            <a:spLocks noChangeArrowheads="1"/>
          </p:cNvSpPr>
          <p:nvPr/>
        </p:nvSpPr>
        <p:spPr bwMode="auto">
          <a:xfrm>
            <a:off x="357158" y="714356"/>
            <a:ext cx="8501122"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800" dirty="0" smtClean="0">
                <a:solidFill>
                  <a:schemeClr val="tx1"/>
                </a:solidFill>
                <a:latin typeface="Arial" charset="0"/>
              </a:rPr>
              <a:t>Dinamičke</a:t>
            </a:r>
            <a:r>
              <a:rPr lang="sr-Latn-CS" sz="2400" dirty="0" smtClean="0">
                <a:solidFill>
                  <a:schemeClr val="tx1"/>
                </a:solidFill>
                <a:latin typeface="Arial" charset="0"/>
              </a:rPr>
              <a:t> </a:t>
            </a:r>
            <a:r>
              <a:rPr lang="sr-Latn-CS" sz="2800" dirty="0" smtClean="0">
                <a:solidFill>
                  <a:schemeClr val="tx1"/>
                </a:solidFill>
                <a:latin typeface="Arial" charset="0"/>
              </a:rPr>
              <a:t>karakteristike:</a:t>
            </a:r>
          </a:p>
          <a:p>
            <a:pPr eaLnBrk="1" hangingPunct="1">
              <a:spcBef>
                <a:spcPct val="50000"/>
              </a:spcBef>
              <a:buFont typeface="Arial" pitchFamily="34" charset="0"/>
              <a:buChar char="•"/>
            </a:pPr>
            <a:r>
              <a:rPr lang="sr-Latn-CS" sz="2400" dirty="0" smtClean="0">
                <a:solidFill>
                  <a:schemeClr val="tx1"/>
                </a:solidFill>
                <a:latin typeface="Arial" charset="0"/>
              </a:rPr>
              <a:t> Vreme oporavka (</a:t>
            </a:r>
            <a:r>
              <a:rPr lang="sr-Latn-CS" sz="2000" i="1" dirty="0" smtClean="0">
                <a:solidFill>
                  <a:schemeClr val="tx1"/>
                </a:solidFill>
                <a:latin typeface="Arial" charset="0"/>
              </a:rPr>
              <a:t>Reverse recovery time</a:t>
            </a:r>
            <a:r>
              <a:rPr lang="sr-Latn-CS" sz="2400" dirty="0" smtClean="0">
                <a:solidFill>
                  <a:schemeClr val="tx1"/>
                </a:solidFill>
                <a:latin typeface="Arial" charset="0"/>
              </a:rPr>
              <a:t>) </a:t>
            </a:r>
            <a:r>
              <a:rPr lang="sr-Latn-CS" sz="2400" b="1" i="1" dirty="0" smtClean="0">
                <a:solidFill>
                  <a:schemeClr val="tx1"/>
                </a:solidFill>
                <a:latin typeface="Times New Roman" pitchFamily="18" charset="0"/>
                <a:cs typeface="Times New Roman" pitchFamily="18" charset="0"/>
              </a:rPr>
              <a:t>t</a:t>
            </a:r>
            <a:r>
              <a:rPr lang="sr-Latn-CS" sz="2400" b="1" i="1" baseline="-25000" dirty="0" smtClean="0">
                <a:solidFill>
                  <a:schemeClr val="tx1"/>
                </a:solidFill>
                <a:latin typeface="Times New Roman" pitchFamily="18" charset="0"/>
                <a:cs typeface="Times New Roman" pitchFamily="18" charset="0"/>
              </a:rPr>
              <a:t>rr</a:t>
            </a:r>
            <a:endParaRPr lang="sr-Latn-CS" sz="2400" dirty="0" smtClean="0">
              <a:solidFill>
                <a:schemeClr val="tx1"/>
              </a:solidFill>
              <a:latin typeface="Arial" charset="0"/>
            </a:endParaRPr>
          </a:p>
          <a:p>
            <a:pPr lvl="1" eaLnBrk="1" hangingPunct="1">
              <a:spcBef>
                <a:spcPct val="50000"/>
              </a:spcBef>
              <a:buFontTx/>
              <a:buChar char="•"/>
            </a:pPr>
            <a:r>
              <a:rPr lang="sr-Latn-CS" sz="2000" dirty="0" smtClean="0">
                <a:solidFill>
                  <a:schemeClr val="tx1"/>
                </a:solidFill>
                <a:latin typeface="Arial" charset="0"/>
              </a:rPr>
              <a:t>Od trenutka kada struja kroz diodu padne na nulu do trenutka kada se dioda zaista isključi.</a:t>
            </a:r>
          </a:p>
        </p:txBody>
      </p:sp>
      <p:grpSp>
        <p:nvGrpSpPr>
          <p:cNvPr id="13" name="Group 12"/>
          <p:cNvGrpSpPr/>
          <p:nvPr/>
        </p:nvGrpSpPr>
        <p:grpSpPr>
          <a:xfrm>
            <a:off x="4257673" y="2786058"/>
            <a:ext cx="1500199" cy="1609049"/>
            <a:chOff x="4257673" y="2786058"/>
            <a:chExt cx="1500199" cy="1609049"/>
          </a:xfrm>
        </p:grpSpPr>
        <p:sp>
          <p:nvSpPr>
            <p:cNvPr id="7" name="TextBox 6"/>
            <p:cNvSpPr txBox="1"/>
            <p:nvPr/>
          </p:nvSpPr>
          <p:spPr>
            <a:xfrm>
              <a:off x="4257673" y="3395662"/>
              <a:ext cx="205184" cy="353943"/>
            </a:xfrm>
            <a:prstGeom prst="rect">
              <a:avLst/>
            </a:prstGeom>
            <a:solidFill>
              <a:srgbClr val="FFC000"/>
            </a:solidFill>
          </p:spPr>
          <p:txBody>
            <a:bodyPr wrap="none" lIns="0" tIns="0" rIns="0" rtlCol="0">
              <a:spAutoFit/>
            </a:bodyPr>
            <a:lstStyle/>
            <a:p>
              <a:r>
                <a:rPr lang="sr-Latn-CS" sz="2000" b="1" i="1" dirty="0" smtClean="0">
                  <a:solidFill>
                    <a:schemeClr val="tx1"/>
                  </a:solidFill>
                  <a:latin typeface="Times New Roman" pitchFamily="18" charset="0"/>
                  <a:cs typeface="Times New Roman" pitchFamily="18" charset="0"/>
                </a:rPr>
                <a:t>t</a:t>
              </a:r>
              <a:r>
                <a:rPr lang="sr-Latn-CS" sz="2000" b="1" i="1" baseline="-25000" dirty="0" smtClean="0">
                  <a:solidFill>
                    <a:schemeClr val="tx1"/>
                  </a:solidFill>
                  <a:latin typeface="Times New Roman" pitchFamily="18" charset="0"/>
                  <a:cs typeface="Times New Roman" pitchFamily="18" charset="0"/>
                </a:rPr>
                <a:t>rr</a:t>
              </a:r>
              <a:endParaRPr lang="en-US" sz="2000" dirty="0"/>
            </a:p>
          </p:txBody>
        </p:sp>
        <p:sp>
          <p:nvSpPr>
            <p:cNvPr id="11" name="TextBox 10"/>
            <p:cNvSpPr txBox="1"/>
            <p:nvPr/>
          </p:nvSpPr>
          <p:spPr>
            <a:xfrm>
              <a:off x="5072066" y="2786058"/>
              <a:ext cx="285335" cy="323165"/>
            </a:xfrm>
            <a:prstGeom prst="rect">
              <a:avLst/>
            </a:prstGeom>
            <a:solidFill>
              <a:srgbClr val="FFC000"/>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Q</a:t>
              </a:r>
              <a:r>
                <a:rPr lang="sr-Latn-CS" b="1" i="1" baseline="-25000" dirty="0" smtClean="0">
                  <a:solidFill>
                    <a:schemeClr val="tx1"/>
                  </a:solidFill>
                  <a:latin typeface="Times New Roman" pitchFamily="18" charset="0"/>
                  <a:cs typeface="Times New Roman" pitchFamily="18" charset="0"/>
                </a:rPr>
                <a:t>rr</a:t>
              </a:r>
              <a:endParaRPr lang="en-US" dirty="0"/>
            </a:p>
          </p:txBody>
        </p:sp>
        <p:sp>
          <p:nvSpPr>
            <p:cNvPr id="12" name="TextBox 11"/>
            <p:cNvSpPr txBox="1"/>
            <p:nvPr/>
          </p:nvSpPr>
          <p:spPr>
            <a:xfrm>
              <a:off x="5429256" y="4071942"/>
              <a:ext cx="328616" cy="323165"/>
            </a:xfrm>
            <a:prstGeom prst="rect">
              <a:avLst/>
            </a:prstGeom>
            <a:solidFill>
              <a:srgbClr val="FFC000"/>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rrm</a:t>
              </a:r>
              <a:endParaRPr lang="en-US" dirty="0"/>
            </a:p>
          </p:txBody>
        </p:sp>
      </p:grpSp>
      <p:sp>
        <p:nvSpPr>
          <p:cNvPr id="16" name="TextBox 15"/>
          <p:cNvSpPr txBox="1"/>
          <p:nvPr/>
        </p:nvSpPr>
        <p:spPr>
          <a:xfrm>
            <a:off x="285720" y="3286124"/>
            <a:ext cx="1571636" cy="1569660"/>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Napon izvora se promenio,</a:t>
            </a:r>
          </a:p>
          <a:p>
            <a:r>
              <a:rPr lang="sr-Latn-CS" sz="1600" dirty="0" smtClean="0">
                <a:solidFill>
                  <a:schemeClr val="tx1"/>
                </a:solidFill>
                <a:latin typeface="Arial" pitchFamily="34" charset="0"/>
                <a:cs typeface="Arial" pitchFamily="34" charset="0"/>
              </a:rPr>
              <a:t>Struja kroz diodu opada,</a:t>
            </a:r>
          </a:p>
          <a:p>
            <a:r>
              <a:rPr lang="sr-Latn-CS" sz="1600" dirty="0" smtClean="0">
                <a:solidFill>
                  <a:schemeClr val="tx1"/>
                </a:solidFill>
                <a:latin typeface="Arial" pitchFamily="34" charset="0"/>
                <a:cs typeface="Arial" pitchFamily="34" charset="0"/>
              </a:rPr>
              <a:t>nagib zavisi od kola</a:t>
            </a:r>
            <a:endParaRPr lang="en-US" sz="1600" dirty="0">
              <a:solidFill>
                <a:schemeClr val="tx1"/>
              </a:solidFill>
              <a:latin typeface="Arial" pitchFamily="34" charset="0"/>
              <a:cs typeface="Arial" pitchFamily="34" charset="0"/>
            </a:endParaRPr>
          </a:p>
        </p:txBody>
      </p:sp>
      <p:cxnSp>
        <p:nvCxnSpPr>
          <p:cNvPr id="18" name="Straight Arrow Connector 17"/>
          <p:cNvCxnSpPr/>
          <p:nvPr/>
        </p:nvCxnSpPr>
        <p:spPr>
          <a:xfrm flipV="1">
            <a:off x="1857356" y="2786058"/>
            <a:ext cx="714380" cy="50006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720" y="5143512"/>
            <a:ext cx="1571636" cy="830997"/>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Trenutak kada bi dioda trebalo da se isključi</a:t>
            </a:r>
            <a:endParaRPr lang="en-US" sz="1600" dirty="0">
              <a:solidFill>
                <a:schemeClr val="tx1"/>
              </a:solidFill>
              <a:latin typeface="Arial" pitchFamily="34" charset="0"/>
              <a:cs typeface="Arial" pitchFamily="34" charset="0"/>
            </a:endParaRPr>
          </a:p>
        </p:txBody>
      </p:sp>
      <p:cxnSp>
        <p:nvCxnSpPr>
          <p:cNvPr id="20" name="Straight Arrow Connector 19"/>
          <p:cNvCxnSpPr/>
          <p:nvPr/>
        </p:nvCxnSpPr>
        <p:spPr>
          <a:xfrm flipV="1">
            <a:off x="1857358" y="3814762"/>
            <a:ext cx="1600213" cy="13287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29388" y="2428868"/>
            <a:ext cx="2000264" cy="830997"/>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Trenutak kada se dioda STVARNO isključila</a:t>
            </a:r>
            <a:endParaRPr lang="en-US" sz="1600" dirty="0">
              <a:solidFill>
                <a:schemeClr val="tx1"/>
              </a:solidFill>
              <a:latin typeface="Arial" pitchFamily="34" charset="0"/>
              <a:cs typeface="Arial" pitchFamily="34" charset="0"/>
            </a:endParaRPr>
          </a:p>
        </p:txBody>
      </p:sp>
      <p:cxnSp>
        <p:nvCxnSpPr>
          <p:cNvPr id="23" name="Straight Arrow Connector 22"/>
          <p:cNvCxnSpPr/>
          <p:nvPr/>
        </p:nvCxnSpPr>
        <p:spPr>
          <a:xfrm rot="10800000" flipV="1">
            <a:off x="5214944" y="3214686"/>
            <a:ext cx="1214444" cy="57150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Bose, Modern Power Electronics</a:t>
            </a:r>
            <a:endParaRPr lang="en-US" sz="1000" dirty="0">
              <a:solidFill>
                <a:schemeClr val="tx1"/>
              </a:solidFill>
              <a:latin typeface="Arial" pitchFamily="34" charset="0"/>
              <a:cs typeface="Arial" pitchFamily="34" charset="0"/>
            </a:endParaRPr>
          </a:p>
        </p:txBody>
      </p:sp>
      <p:sp>
        <p:nvSpPr>
          <p:cNvPr id="24" name="TextBox 23"/>
          <p:cNvSpPr txBox="1"/>
          <p:nvPr/>
        </p:nvSpPr>
        <p:spPr>
          <a:xfrm>
            <a:off x="6477000" y="3810000"/>
            <a:ext cx="2000264" cy="2092881"/>
          </a:xfrm>
          <a:prstGeom prst="rect">
            <a:avLst/>
          </a:prstGeom>
          <a:solidFill>
            <a:schemeClr val="bg1"/>
          </a:solidFill>
          <a:ln w="38100">
            <a:solidFill>
              <a:schemeClr val="accent1"/>
            </a:solidFill>
          </a:ln>
          <a:effectLst>
            <a:outerShdw blurRad="50800" dist="38100" dir="18900000" algn="bl" rotWithShape="0">
              <a:prstClr val="black">
                <a:alpha val="40000"/>
              </a:prstClr>
            </a:outerShdw>
          </a:effectLst>
        </p:spPr>
        <p:txBody>
          <a:bodyPr wrap="square" rtlCol="0">
            <a:spAutoFit/>
          </a:bodyPr>
          <a:lstStyle/>
          <a:p>
            <a:r>
              <a:rPr lang="sr-Latn-CS" b="1" dirty="0" smtClean="0">
                <a:solidFill>
                  <a:schemeClr val="tx1"/>
                </a:solidFill>
                <a:latin typeface="Arial" pitchFamily="34" charset="0"/>
                <a:cs typeface="Arial" pitchFamily="34" charset="0"/>
              </a:rPr>
              <a:t>Strujni rep </a:t>
            </a:r>
            <a:r>
              <a:rPr lang="sr-Latn-CS" sz="1600" dirty="0" smtClean="0">
                <a:solidFill>
                  <a:schemeClr val="tx1"/>
                </a:solidFill>
                <a:latin typeface="Arial" pitchFamily="34" charset="0"/>
                <a:cs typeface="Arial" pitchFamily="34" charset="0"/>
              </a:rPr>
              <a:t>(</a:t>
            </a:r>
            <a:r>
              <a:rPr lang="sr-Latn-CS" sz="1600" i="1" dirty="0" smtClean="0">
                <a:solidFill>
                  <a:srgbClr val="0066CC"/>
                </a:solidFill>
                <a:latin typeface="Arial" pitchFamily="34" charset="0"/>
                <a:cs typeface="Arial" pitchFamily="34" charset="0"/>
              </a:rPr>
              <a:t>current tail</a:t>
            </a:r>
            <a:r>
              <a:rPr lang="sr-Latn-CS" sz="1600" dirty="0" smtClean="0">
                <a:solidFill>
                  <a:schemeClr val="tx1"/>
                </a:solidFill>
                <a:latin typeface="Arial" pitchFamily="34" charset="0"/>
                <a:cs typeface="Arial" pitchFamily="34" charset="0"/>
              </a:rPr>
              <a:t>) koji presudno određuje komutacione gubitke i može značajno doprineti ukupnim gubicima i zagrevanju diode</a:t>
            </a:r>
            <a:endParaRPr lang="en-US" sz="1600" dirty="0">
              <a:solidFill>
                <a:schemeClr val="tx1"/>
              </a:solidFill>
              <a:latin typeface="Arial" pitchFamily="34" charset="0"/>
              <a:cs typeface="Arial" pitchFamily="34" charset="0"/>
            </a:endParaRPr>
          </a:p>
        </p:txBody>
      </p:sp>
      <p:cxnSp>
        <p:nvCxnSpPr>
          <p:cNvPr id="25" name="Straight Arrow Connector 24"/>
          <p:cNvCxnSpPr/>
          <p:nvPr/>
        </p:nvCxnSpPr>
        <p:spPr>
          <a:xfrm rot="10800000" flipV="1">
            <a:off x="4572000" y="3962400"/>
            <a:ext cx="1900244" cy="1524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22" grpId="0" animBg="1"/>
      <p:bldP spid="31"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4"/>
          <p:cNvSpPr txBox="1">
            <a:spLocks noChangeArrowheads="1"/>
          </p:cNvSpPr>
          <p:nvPr/>
        </p:nvSpPr>
        <p:spPr bwMode="auto">
          <a:xfrm>
            <a:off x="357158" y="3841790"/>
            <a:ext cx="8501122"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r>
              <a:rPr lang="sr-Latn-CS" sz="2800" dirty="0" smtClean="0">
                <a:solidFill>
                  <a:schemeClr val="tx1"/>
                </a:solidFill>
                <a:latin typeface="Arial" charset="0"/>
              </a:rPr>
              <a:t>Podela po tehnologiji izrade:</a:t>
            </a:r>
          </a:p>
          <a:p>
            <a:pPr lvl="1" eaLnBrk="1" hangingPunct="1">
              <a:spcBef>
                <a:spcPct val="50000"/>
              </a:spcBef>
              <a:buFont typeface="Arial" pitchFamily="34" charset="0"/>
              <a:buChar char="•"/>
            </a:pPr>
            <a:r>
              <a:rPr lang="sr-Latn-CS" sz="2400" dirty="0" smtClean="0">
                <a:solidFill>
                  <a:schemeClr val="tx1"/>
                </a:solidFill>
                <a:latin typeface="Arial" charset="0"/>
              </a:rPr>
              <a:t> Silicijumske PN diode</a:t>
            </a:r>
          </a:p>
          <a:p>
            <a:pPr lvl="1" eaLnBrk="1" hangingPunct="1">
              <a:spcBef>
                <a:spcPct val="50000"/>
              </a:spcBef>
              <a:buFont typeface="Arial" pitchFamily="34" charset="0"/>
              <a:buChar char="•"/>
            </a:pPr>
            <a:r>
              <a:rPr lang="sr-Latn-CS" sz="2400" dirty="0" smtClean="0">
                <a:solidFill>
                  <a:schemeClr val="tx1"/>
                </a:solidFill>
                <a:latin typeface="Arial" charset="0"/>
              </a:rPr>
              <a:t> Šotki diode</a:t>
            </a:r>
          </a:p>
          <a:p>
            <a:pPr lvl="1" eaLnBrk="1" hangingPunct="1">
              <a:spcBef>
                <a:spcPct val="50000"/>
              </a:spcBef>
              <a:buFont typeface="Arial" pitchFamily="34" charset="0"/>
              <a:buChar char="•"/>
            </a:pPr>
            <a:r>
              <a:rPr lang="sr-Latn-CS" sz="2400" dirty="0" smtClean="0">
                <a:solidFill>
                  <a:schemeClr val="tx1"/>
                </a:solidFill>
                <a:latin typeface="Arial" charset="0"/>
              </a:rPr>
              <a:t> SiC (silicijum karbidne) PN diode</a:t>
            </a:r>
          </a:p>
          <a:p>
            <a:pPr lvl="1" eaLnBrk="1" hangingPunct="1">
              <a:spcBef>
                <a:spcPct val="50000"/>
              </a:spcBef>
              <a:buFont typeface="Arial" pitchFamily="34" charset="0"/>
              <a:buChar char="•"/>
            </a:pPr>
            <a:r>
              <a:rPr lang="sr-Latn-CS" sz="2400" dirty="0" smtClean="0">
                <a:solidFill>
                  <a:schemeClr val="tx1"/>
                </a:solidFill>
                <a:latin typeface="Arial" charset="0"/>
              </a:rPr>
              <a:t> SiC Šotki diode</a:t>
            </a:r>
          </a:p>
        </p:txBody>
      </p:sp>
      <p:sp>
        <p:nvSpPr>
          <p:cNvPr id="6" name="Title 5"/>
          <p:cNvSpPr>
            <a:spLocks noGrp="1"/>
          </p:cNvSpPr>
          <p:nvPr>
            <p:ph type="title"/>
          </p:nvPr>
        </p:nvSpPr>
        <p:spPr>
          <a:xfrm>
            <a:off x="0" y="0"/>
            <a:ext cx="8229600" cy="487362"/>
          </a:xfrm>
        </p:spPr>
        <p:txBody>
          <a:bodyPr>
            <a:normAutofit fontScale="90000"/>
          </a:bodyPr>
          <a:lstStyle/>
          <a:p>
            <a:pPr algn="l"/>
            <a:r>
              <a:rPr lang="sr-Latn-CS" sz="3200" b="1" dirty="0" smtClean="0"/>
              <a:t>VRSTE DIODA</a:t>
            </a:r>
            <a:endParaRPr lang="en-US" sz="32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21</a:t>
            </a:fld>
            <a:endParaRPr lang="en-US" dirty="0" smtClean="0">
              <a:solidFill>
                <a:schemeClr val="tx1"/>
              </a:solidFill>
              <a:latin typeface="Times New Roman" pitchFamily="18" charset="0"/>
            </a:endParaRPr>
          </a:p>
        </p:txBody>
      </p:sp>
      <p:sp>
        <p:nvSpPr>
          <p:cNvPr id="65" name="Text Box 44"/>
          <p:cNvSpPr txBox="1">
            <a:spLocks noChangeArrowheads="1"/>
          </p:cNvSpPr>
          <p:nvPr/>
        </p:nvSpPr>
        <p:spPr bwMode="auto">
          <a:xfrm>
            <a:off x="357158" y="714356"/>
            <a:ext cx="8501122" cy="301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r>
              <a:rPr lang="sr-Latn-CS" sz="2800" dirty="0" smtClean="0">
                <a:solidFill>
                  <a:schemeClr val="tx1"/>
                </a:solidFill>
                <a:latin typeface="Arial" charset="0"/>
              </a:rPr>
              <a:t>Podela po primeni:</a:t>
            </a:r>
          </a:p>
          <a:p>
            <a:pPr eaLnBrk="1" hangingPunct="1">
              <a:spcBef>
                <a:spcPct val="50000"/>
              </a:spcBef>
              <a:buFont typeface="Arial" pitchFamily="34" charset="0"/>
              <a:buChar char="•"/>
            </a:pPr>
            <a:r>
              <a:rPr lang="sr-Latn-CS" sz="2400" dirty="0" smtClean="0">
                <a:solidFill>
                  <a:schemeClr val="tx1"/>
                </a:solidFill>
                <a:latin typeface="Arial" charset="0"/>
              </a:rPr>
              <a:t> Diode male snage (signalne diode)</a:t>
            </a:r>
          </a:p>
          <a:p>
            <a:pPr lvl="1" eaLnBrk="1" hangingPunct="1">
              <a:spcBef>
                <a:spcPct val="50000"/>
              </a:spcBef>
              <a:buFontTx/>
              <a:buChar char="•"/>
            </a:pPr>
            <a:r>
              <a:rPr lang="sr-Latn-CS" sz="2000" dirty="0" smtClean="0">
                <a:solidFill>
                  <a:schemeClr val="tx1"/>
                </a:solidFill>
                <a:latin typeface="Arial" charset="0"/>
              </a:rPr>
              <a:t>Nisu namenjene za rad sa većim snagama </a:t>
            </a:r>
          </a:p>
          <a:p>
            <a:pPr eaLnBrk="1" hangingPunct="1">
              <a:spcBef>
                <a:spcPct val="50000"/>
              </a:spcBef>
              <a:buFont typeface="Arial" pitchFamily="34" charset="0"/>
              <a:buChar char="•"/>
            </a:pPr>
            <a:r>
              <a:rPr lang="sr-Latn-CS" sz="2400" dirty="0" smtClean="0">
                <a:solidFill>
                  <a:schemeClr val="tx1"/>
                </a:solidFill>
                <a:latin typeface="Arial" charset="0"/>
              </a:rPr>
              <a:t> Energetske diode</a:t>
            </a:r>
          </a:p>
          <a:p>
            <a:pPr lvl="1" eaLnBrk="1" hangingPunct="1">
              <a:spcBef>
                <a:spcPct val="50000"/>
              </a:spcBef>
              <a:buFontTx/>
              <a:buChar char="•"/>
            </a:pPr>
            <a:r>
              <a:rPr lang="sr-Latn-CS" sz="2000" dirty="0" smtClean="0">
                <a:solidFill>
                  <a:schemeClr val="tx1"/>
                </a:solidFill>
                <a:latin typeface="Arial" charset="0"/>
              </a:rPr>
              <a:t>Standarne, u žargonu “diode ispravljačice” (</a:t>
            </a:r>
            <a:r>
              <a:rPr lang="sr-Latn-CS" i="1" dirty="0" smtClean="0">
                <a:solidFill>
                  <a:schemeClr val="tx1"/>
                </a:solidFill>
                <a:latin typeface="Arial" charset="0"/>
              </a:rPr>
              <a:t>slow recovery</a:t>
            </a:r>
            <a:r>
              <a:rPr lang="sr-Latn-CS" sz="2000" dirty="0" smtClean="0">
                <a:solidFill>
                  <a:schemeClr val="tx1"/>
                </a:solidFill>
                <a:latin typeface="Arial" charset="0"/>
              </a:rPr>
              <a:t>)</a:t>
            </a:r>
          </a:p>
          <a:p>
            <a:pPr lvl="1" eaLnBrk="1" hangingPunct="1">
              <a:spcBef>
                <a:spcPct val="50000"/>
              </a:spcBef>
              <a:buFontTx/>
              <a:buChar char="•"/>
            </a:pPr>
            <a:r>
              <a:rPr lang="sr-Latn-CS" sz="2000" dirty="0" smtClean="0">
                <a:solidFill>
                  <a:schemeClr val="tx1"/>
                </a:solidFill>
                <a:latin typeface="Arial" charset="0"/>
              </a:rPr>
              <a:t>Sa brzim ili ultrabrzim oporavkom (</a:t>
            </a:r>
            <a:r>
              <a:rPr lang="sr-Latn-CS" i="1" dirty="0" smtClean="0">
                <a:solidFill>
                  <a:schemeClr val="tx1"/>
                </a:solidFill>
                <a:latin typeface="Arial" charset="0"/>
              </a:rPr>
              <a:t>fast</a:t>
            </a:r>
            <a:r>
              <a:rPr lang="sr-Latn-CS" dirty="0" smtClean="0">
                <a:solidFill>
                  <a:schemeClr val="tx1"/>
                </a:solidFill>
                <a:latin typeface="Arial" charset="0"/>
              </a:rPr>
              <a:t> </a:t>
            </a:r>
            <a:r>
              <a:rPr lang="sr-Latn-CS" i="1" dirty="0" smtClean="0">
                <a:solidFill>
                  <a:schemeClr val="tx1"/>
                </a:solidFill>
                <a:latin typeface="Arial" charset="0"/>
              </a:rPr>
              <a:t>recovery</a:t>
            </a:r>
            <a:r>
              <a:rPr lang="sr-Latn-CS" sz="2000" dirty="0" smtClean="0">
                <a:solidFill>
                  <a:schemeClr val="tx1"/>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mph" presetSubtype="2" fill="hold" nodeType="clickEffect">
                                  <p:stCondLst>
                                    <p:cond delay="0"/>
                                  </p:stCondLst>
                                  <p:childTnLst>
                                    <p:anim to="1.5" calcmode="lin" valueType="num">
                                      <p:cBhvr override="childStyle">
                                        <p:cTn id="18" dur="2000" fill="hold"/>
                                        <p:tgtEl>
                                          <p:spTgt spid="5">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22</a:t>
            </a:fld>
            <a:endParaRPr lang="en-US" dirty="0" smtClean="0">
              <a:solidFill>
                <a:schemeClr val="tx1"/>
              </a:solidFill>
              <a:latin typeface="Times New Roman" pitchFamily="18" charset="0"/>
            </a:endParaRPr>
          </a:p>
        </p:txBody>
      </p:sp>
      <p:sp>
        <p:nvSpPr>
          <p:cNvPr id="102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VRSTE DIODA: Silicijumske P-N diode</a:t>
            </a:r>
            <a:endParaRPr lang="en-US" sz="3200" b="1" dirty="0">
              <a:solidFill>
                <a:srgbClr val="C00000"/>
              </a:solidFill>
              <a:latin typeface="+mj-lt"/>
            </a:endParaRPr>
          </a:p>
        </p:txBody>
      </p:sp>
      <p:sp>
        <p:nvSpPr>
          <p:cNvPr id="65" name="Text Box 44"/>
          <p:cNvSpPr txBox="1">
            <a:spLocks noChangeArrowheads="1"/>
          </p:cNvSpPr>
          <p:nvPr/>
        </p:nvSpPr>
        <p:spPr bwMode="auto">
          <a:xfrm>
            <a:off x="357158" y="714356"/>
            <a:ext cx="8001056"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 typeface="Arial" pitchFamily="34" charset="0"/>
              <a:buChar char="•"/>
            </a:pPr>
            <a:r>
              <a:rPr lang="sr-Latn-CS" sz="2400" dirty="0" smtClean="0">
                <a:solidFill>
                  <a:schemeClr val="tx1"/>
                </a:solidFill>
                <a:latin typeface="Arial" charset="0"/>
              </a:rPr>
              <a:t> Silicijumske P-N diode</a:t>
            </a:r>
          </a:p>
          <a:p>
            <a:pPr lvl="1" eaLnBrk="1" hangingPunct="1">
              <a:spcBef>
                <a:spcPct val="50000"/>
              </a:spcBef>
              <a:buFontTx/>
              <a:buChar char="•"/>
            </a:pPr>
            <a:r>
              <a:rPr lang="sr-Latn-CS" sz="2000" dirty="0" smtClean="0">
                <a:solidFill>
                  <a:schemeClr val="tx1"/>
                </a:solidFill>
                <a:latin typeface="Arial" charset="0"/>
              </a:rPr>
              <a:t>Usmerenost se dobija pomoću P-N spoja (spoj dva polu-provodnika, jedan P tipa, drugi N tipa)</a:t>
            </a:r>
          </a:p>
          <a:p>
            <a:pPr lvl="1" eaLnBrk="1" hangingPunct="1">
              <a:spcBef>
                <a:spcPct val="50000"/>
              </a:spcBef>
              <a:buFontTx/>
              <a:buChar char="•"/>
            </a:pPr>
            <a:r>
              <a:rPr lang="sr-Latn-CS" sz="2000" dirty="0" smtClean="0">
                <a:solidFill>
                  <a:schemeClr val="tx1"/>
                </a:solidFill>
                <a:latin typeface="Arial" charset="0"/>
              </a:rPr>
              <a:t>“Standardne” najrasprostranjenije diode, prave se i kao brze i kao spore. Postoje i za male snage (signalne) i energetske.</a:t>
            </a:r>
          </a:p>
          <a:p>
            <a:pPr lvl="1" eaLnBrk="1" hangingPunct="1">
              <a:spcBef>
                <a:spcPct val="50000"/>
              </a:spcBef>
              <a:buFontTx/>
              <a:buChar char="•"/>
            </a:pPr>
            <a:r>
              <a:rPr lang="sr-Latn-CS" sz="2000" dirty="0" smtClean="0">
                <a:solidFill>
                  <a:schemeClr val="tx1"/>
                </a:solidFill>
                <a:latin typeface="Arial" charset="0"/>
              </a:rPr>
              <a:t>Primeri: 1N4001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a:t>
            </a:r>
            <a:r>
              <a:rPr lang="sr-Latn-CS" sz="2000" dirty="0" smtClean="0">
                <a:solidFill>
                  <a:schemeClr val="tx1"/>
                </a:solidFill>
                <a:latin typeface="Arial" charset="0"/>
              </a:rPr>
              <a:t> = 50V) do 1N4007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a:t>
            </a:r>
            <a:r>
              <a:rPr lang="sr-Latn-CS" sz="2000" dirty="0" smtClean="0">
                <a:solidFill>
                  <a:schemeClr val="tx1"/>
                </a:solidFill>
                <a:latin typeface="Arial" charset="0"/>
              </a:rPr>
              <a:t> = 1000V) su tipične diode ispravljačice za maksimalnu struju od 1A , sa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Arial" charset="0"/>
                <a:cs typeface="Times New Roman" pitchFamily="18" charset="0"/>
              </a:rPr>
              <a:t>f</a:t>
            </a:r>
            <a:r>
              <a:rPr lang="sr-Latn-CS" sz="2000" dirty="0" smtClean="0">
                <a:solidFill>
                  <a:schemeClr val="tx1"/>
                </a:solidFill>
                <a:latin typeface="Arial" charset="0"/>
              </a:rPr>
              <a:t> oko 0,7V i vremenom oporavka oko 2 </a:t>
            </a:r>
            <a:r>
              <a:rPr lang="sr-Latn-CS" sz="2000" dirty="0" smtClean="0">
                <a:solidFill>
                  <a:schemeClr val="tx1"/>
                </a:solidFill>
                <a:latin typeface="Arial" charset="0"/>
                <a:sym typeface="Symbol"/>
              </a:rPr>
              <a:t>s.</a:t>
            </a:r>
          </a:p>
          <a:p>
            <a:pPr lvl="1" eaLnBrk="1" hangingPunct="1">
              <a:spcBef>
                <a:spcPct val="50000"/>
              </a:spcBef>
              <a:buFontTx/>
              <a:buChar char="•"/>
            </a:pPr>
            <a:r>
              <a:rPr lang="sr-Latn-CS" sz="2000" dirty="0" smtClean="0">
                <a:solidFill>
                  <a:schemeClr val="tx1"/>
                </a:solidFill>
                <a:latin typeface="Arial" charset="0"/>
                <a:sym typeface="Symbol"/>
              </a:rPr>
              <a:t>1N4148 je tipična signalna dioda 300mA, 100V </a:t>
            </a:r>
            <a:r>
              <a:rPr lang="sr-Latn-CS" sz="2000" dirty="0" smtClean="0">
                <a:solidFill>
                  <a:schemeClr val="tx1"/>
                </a:solidFill>
                <a:latin typeface="Arial" charset="0"/>
              </a:rPr>
              <a:t>i vremenom oporavka oko 4 </a:t>
            </a:r>
            <a:r>
              <a:rPr lang="sr-Latn-CS" sz="2000" dirty="0" smtClean="0">
                <a:solidFill>
                  <a:schemeClr val="tx1"/>
                </a:solidFill>
                <a:latin typeface="Arial" charset="0"/>
                <a:sym typeface="Symbol"/>
              </a:rPr>
              <a:t>ns (preko </a:t>
            </a:r>
            <a:r>
              <a:rPr lang="sr-Latn-CS" sz="2000" b="1" dirty="0" smtClean="0">
                <a:solidFill>
                  <a:schemeClr val="tx1"/>
                </a:solidFill>
                <a:latin typeface="Arial" charset="0"/>
                <a:sym typeface="Symbol"/>
              </a:rPr>
              <a:t>500 puta </a:t>
            </a:r>
            <a:r>
              <a:rPr lang="sr-Latn-CS" sz="2000" dirty="0" smtClean="0">
                <a:solidFill>
                  <a:schemeClr val="tx1"/>
                </a:solidFill>
                <a:latin typeface="Arial" charset="0"/>
                <a:sym typeface="Symbol"/>
              </a:rPr>
              <a:t>kraće nego kod 1N4001).</a:t>
            </a:r>
          </a:p>
          <a:p>
            <a:pPr lvl="1" eaLnBrk="1" hangingPunct="1">
              <a:spcBef>
                <a:spcPct val="50000"/>
              </a:spcBef>
              <a:buFontTx/>
              <a:buChar char="•"/>
            </a:pPr>
            <a:r>
              <a:rPr lang="sr-Latn-CS" sz="2000" dirty="0" smtClean="0">
                <a:solidFill>
                  <a:schemeClr val="tx1"/>
                </a:solidFill>
                <a:latin typeface="Arial" charset="0"/>
                <a:sym typeface="Symbol"/>
              </a:rPr>
              <a:t>ABB pravi energetske diode ispravljačice za napone 1700V do 6000V i struje do 7385A  i brze diode za napone </a:t>
            </a:r>
            <a:r>
              <a:rPr lang="en-US" sz="2000" dirty="0" smtClean="0">
                <a:solidFill>
                  <a:schemeClr val="tx1"/>
                </a:solidFill>
                <a:latin typeface="Arial" charset="0"/>
                <a:sym typeface="Symbol"/>
              </a:rPr>
              <a:t>2500 </a:t>
            </a:r>
            <a:r>
              <a:rPr lang="sr-Latn-CS" sz="2000" dirty="0" smtClean="0">
                <a:solidFill>
                  <a:schemeClr val="tx1"/>
                </a:solidFill>
                <a:latin typeface="Arial" charset="0"/>
                <a:sym typeface="Symbol"/>
              </a:rPr>
              <a:t>d</a:t>
            </a:r>
            <a:r>
              <a:rPr lang="en-US" sz="2000" dirty="0" smtClean="0">
                <a:solidFill>
                  <a:schemeClr val="tx1"/>
                </a:solidFill>
                <a:latin typeface="Arial" charset="0"/>
                <a:sym typeface="Symbol"/>
              </a:rPr>
              <a:t>o 6000 V </a:t>
            </a:r>
            <a:r>
              <a:rPr lang="sr-Latn-CS" sz="2000" dirty="0" smtClean="0">
                <a:solidFill>
                  <a:schemeClr val="tx1"/>
                </a:solidFill>
                <a:latin typeface="Arial" charset="0"/>
                <a:sym typeface="Symbol"/>
              </a:rPr>
              <a:t>i struje</a:t>
            </a:r>
            <a:r>
              <a:rPr lang="en-US" sz="2000" dirty="0" smtClean="0">
                <a:solidFill>
                  <a:schemeClr val="tx1"/>
                </a:solidFill>
                <a:latin typeface="Arial" charset="0"/>
                <a:sym typeface="Symbol"/>
              </a:rPr>
              <a:t> 175 </a:t>
            </a:r>
            <a:r>
              <a:rPr lang="sr-Latn-CS" sz="2000" dirty="0" smtClean="0">
                <a:solidFill>
                  <a:schemeClr val="tx1"/>
                </a:solidFill>
                <a:latin typeface="Arial" charset="0"/>
                <a:sym typeface="Symbol"/>
              </a:rPr>
              <a:t>d</a:t>
            </a:r>
            <a:r>
              <a:rPr lang="en-US" sz="2000" dirty="0" smtClean="0">
                <a:solidFill>
                  <a:schemeClr val="tx1"/>
                </a:solidFill>
                <a:latin typeface="Arial" charset="0"/>
                <a:sym typeface="Symbol"/>
              </a:rPr>
              <a:t>o 2620 A</a:t>
            </a:r>
            <a:r>
              <a:rPr lang="sr-Latn-CS" sz="2000" dirty="0" smtClean="0">
                <a:solidFill>
                  <a:schemeClr val="tx1"/>
                </a:solidFill>
                <a:latin typeface="Arial" charset="0"/>
                <a:sym typeface="Symbol"/>
              </a:rPr>
              <a:t>*</a:t>
            </a:r>
            <a:endParaRPr lang="sr-Latn-CS" sz="2000" dirty="0" smtClean="0">
              <a:solidFill>
                <a:schemeClr val="tx1"/>
              </a:solidFill>
              <a:latin typeface="Arial" charset="0"/>
            </a:endParaRPr>
          </a:p>
        </p:txBody>
      </p:sp>
      <p:pic>
        <p:nvPicPr>
          <p:cNvPr id="8" name="Picture 7" descr="0001471.jpeg"/>
          <p:cNvPicPr>
            <a:picLocks noChangeAspect="1"/>
          </p:cNvPicPr>
          <p:nvPr/>
        </p:nvPicPr>
        <p:blipFill>
          <a:blip r:embed="rId3" cstate="print"/>
          <a:stretch>
            <a:fillRect/>
          </a:stretch>
        </p:blipFill>
        <p:spPr>
          <a:xfrm rot="5400000">
            <a:off x="7833712" y="3667750"/>
            <a:ext cx="1289546" cy="669170"/>
          </a:xfrm>
          <a:prstGeom prst="rect">
            <a:avLst/>
          </a:prstGeom>
        </p:spPr>
      </p:pic>
      <p:pic>
        <p:nvPicPr>
          <p:cNvPr id="9" name="Picture 8" descr="dioda.jpg"/>
          <p:cNvPicPr>
            <a:picLocks noChangeAspect="1"/>
          </p:cNvPicPr>
          <p:nvPr/>
        </p:nvPicPr>
        <p:blipFill>
          <a:blip r:embed="rId4" cstate="print">
            <a:lum bright="10000" contrast="40000"/>
          </a:blip>
          <a:srcRect t="32820" b="28891"/>
          <a:stretch>
            <a:fillRect/>
          </a:stretch>
        </p:blipFill>
        <p:spPr>
          <a:xfrm>
            <a:off x="5857884" y="3357562"/>
            <a:ext cx="1143008" cy="500066"/>
          </a:xfrm>
          <a:prstGeom prst="rect">
            <a:avLst/>
          </a:prstGeom>
        </p:spPr>
      </p:pic>
      <p:pic>
        <p:nvPicPr>
          <p:cNvPr id="16385" name="Picture 1"/>
          <p:cNvPicPr>
            <a:picLocks noChangeAspect="1" noChangeArrowheads="1"/>
          </p:cNvPicPr>
          <p:nvPr/>
        </p:nvPicPr>
        <p:blipFill>
          <a:blip r:embed="rId5" cstate="print"/>
          <a:srcRect/>
          <a:stretch>
            <a:fillRect/>
          </a:stretch>
        </p:blipFill>
        <p:spPr bwMode="auto">
          <a:xfrm>
            <a:off x="4714876" y="5214950"/>
            <a:ext cx="2214578" cy="1523523"/>
          </a:xfrm>
          <a:prstGeom prst="rect">
            <a:avLst/>
          </a:prstGeom>
          <a:noFill/>
          <a:ln w="9525">
            <a:noFill/>
            <a:miter lim="800000"/>
            <a:headEnd/>
            <a:tailEnd/>
          </a:ln>
          <a:effectLst/>
        </p:spPr>
      </p:pic>
      <p:sp>
        <p:nvSpPr>
          <p:cNvPr id="11" name="TextBox 10"/>
          <p:cNvSpPr txBox="1"/>
          <p:nvPr/>
        </p:nvSpPr>
        <p:spPr>
          <a:xfrm>
            <a:off x="0" y="6611779"/>
            <a:ext cx="342899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ABB Power Semicoductors Product Broshure 2017</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23</a:t>
            </a:fld>
            <a:endParaRPr lang="en-US"/>
          </a:p>
        </p:txBody>
      </p:sp>
      <p:sp>
        <p:nvSpPr>
          <p:cNvPr id="5" name="Rectangle 4"/>
          <p:cNvSpPr/>
          <p:nvPr/>
        </p:nvSpPr>
        <p:spPr>
          <a:xfrm>
            <a:off x="428596" y="714356"/>
            <a:ext cx="8286808" cy="4616648"/>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Šotki diode</a:t>
            </a:r>
          </a:p>
          <a:p>
            <a:pPr marL="740664" lvl="1" indent="-283464" eaLnBrk="1" hangingPunct="1">
              <a:spcBef>
                <a:spcPct val="50000"/>
              </a:spcBef>
              <a:buFontTx/>
              <a:buChar char="•"/>
            </a:pPr>
            <a:r>
              <a:rPr lang="sr-Latn-CS" sz="2000" dirty="0" smtClean="0">
                <a:solidFill>
                  <a:schemeClr val="tx1"/>
                </a:solidFill>
                <a:latin typeface="Arial" charset="0"/>
              </a:rPr>
              <a:t>Usmerenost se dobija pomoću spoja poluprovodnik – metal. </a:t>
            </a:r>
          </a:p>
          <a:p>
            <a:pPr marL="740664" lvl="1" indent="-283464" eaLnBrk="1" hangingPunct="1">
              <a:spcBef>
                <a:spcPct val="50000"/>
              </a:spcBef>
              <a:buFontTx/>
              <a:buChar char="•"/>
            </a:pPr>
            <a:r>
              <a:rPr lang="sr-Latn-CS" sz="2000" dirty="0" smtClean="0">
                <a:solidFill>
                  <a:schemeClr val="tx1"/>
                </a:solidFill>
                <a:latin typeface="Arial" charset="0"/>
              </a:rPr>
              <a:t>Za red veličina brže od P-N dioda.</a:t>
            </a:r>
          </a:p>
          <a:p>
            <a:pPr marL="740664" lvl="1" indent="-283464" eaLnBrk="1" hangingPunct="1">
              <a:spcBef>
                <a:spcPct val="50000"/>
              </a:spcBef>
              <a:buFontTx/>
              <a:buChar char="•"/>
            </a:pPr>
            <a:r>
              <a:rPr lang="sr-Latn-CS" sz="2000" dirty="0" smtClean="0">
                <a:solidFill>
                  <a:schemeClr val="tx1"/>
                </a:solidFill>
                <a:latin typeface="Arial" charset="0"/>
              </a:rPr>
              <a:t>Napon provođenja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f</a:t>
            </a:r>
            <a:r>
              <a:rPr lang="sr-Latn-CS" sz="2000" dirty="0" smtClean="0">
                <a:solidFill>
                  <a:schemeClr val="tx1"/>
                </a:solidFill>
                <a:latin typeface="Arial" charset="0"/>
              </a:rPr>
              <a:t>  je znatno manji u odnosu na standardne P-N (kod energetskih od 0,3V do 1V).</a:t>
            </a:r>
          </a:p>
          <a:p>
            <a:pPr marL="740664" lvl="1" indent="-283464" eaLnBrk="1" hangingPunct="1">
              <a:spcBef>
                <a:spcPct val="50000"/>
              </a:spcBef>
              <a:buFontTx/>
              <a:buChar char="•"/>
            </a:pPr>
            <a:r>
              <a:rPr lang="sr-Latn-CS" sz="2000" dirty="0" smtClean="0">
                <a:solidFill>
                  <a:schemeClr val="tx1"/>
                </a:solidFill>
                <a:latin typeface="Arial" charset="0"/>
              </a:rPr>
              <a:t>Imaju relativno veliku struju “curenja” kada je dioda isključena i preko 1mA osim nekih specijalne konstrukcije. </a:t>
            </a:r>
          </a:p>
          <a:p>
            <a:pPr marL="740664" lvl="1" indent="-283464" eaLnBrk="1" hangingPunct="1">
              <a:spcBef>
                <a:spcPct val="50000"/>
              </a:spcBef>
              <a:buFontTx/>
              <a:buChar char="•"/>
            </a:pPr>
            <a:r>
              <a:rPr lang="sr-Latn-CS" sz="2000" dirty="0" smtClean="0">
                <a:solidFill>
                  <a:schemeClr val="tx1"/>
                </a:solidFill>
                <a:latin typeface="Arial" charset="0"/>
              </a:rPr>
              <a:t>Imaju relativno mali probojni napon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a:t>
            </a:r>
            <a:r>
              <a:rPr lang="sr-Latn-CS" sz="2000" dirty="0" smtClean="0">
                <a:solidFill>
                  <a:schemeClr val="tx1"/>
                </a:solidFill>
                <a:latin typeface="Arial" charset="0"/>
              </a:rPr>
              <a:t> do nekih 200V.</a:t>
            </a:r>
          </a:p>
          <a:p>
            <a:pPr marL="740664" lvl="1" indent="-283464" eaLnBrk="1" hangingPunct="1">
              <a:spcBef>
                <a:spcPct val="50000"/>
              </a:spcBef>
              <a:buFontTx/>
              <a:buChar char="•"/>
            </a:pPr>
            <a:r>
              <a:rPr lang="sr-Latn-CS" sz="2000" dirty="0" smtClean="0">
                <a:solidFill>
                  <a:schemeClr val="tx1"/>
                </a:solidFill>
                <a:latin typeface="Arial" charset="0"/>
              </a:rPr>
              <a:t>U energetici se koriste u niskonaponskim primenama. </a:t>
            </a:r>
          </a:p>
          <a:p>
            <a:pPr marL="740664" lvl="1" indent="-283464" eaLnBrk="1" hangingPunct="1">
              <a:spcBef>
                <a:spcPct val="50000"/>
              </a:spcBef>
              <a:buFontTx/>
              <a:buChar char="•"/>
            </a:pPr>
            <a:r>
              <a:rPr lang="sr-Latn-CS" sz="2000" dirty="0" smtClean="0">
                <a:solidFill>
                  <a:schemeClr val="tx1"/>
                </a:solidFill>
                <a:latin typeface="Arial" charset="0"/>
              </a:rPr>
              <a:t>ST aktivno proizvodi preko 150 modela enegetskih šotki dioda sa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  </a:t>
            </a:r>
            <a:r>
              <a:rPr lang="sr-Latn-CS" sz="2000" dirty="0" smtClean="0">
                <a:solidFill>
                  <a:schemeClr val="tx1"/>
                </a:solidFill>
                <a:latin typeface="Arial" charset="0"/>
              </a:rPr>
              <a:t>u rasponu od 15V do 200V, za struje 1A do 240A.</a:t>
            </a:r>
          </a:p>
        </p:txBody>
      </p:sp>
      <p:sp>
        <p:nvSpPr>
          <p:cNvPr id="6"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VRSTE DIODA: Šotki diode</a:t>
            </a:r>
            <a:endParaRPr lang="en-US" sz="3200" b="1" dirty="0">
              <a:solidFill>
                <a:srgbClr val="C00000"/>
              </a:solidFill>
              <a:latin typeface="+mj-lt"/>
            </a:endParaRPr>
          </a:p>
        </p:txBody>
      </p:sp>
      <p:sp>
        <p:nvSpPr>
          <p:cNvPr id="7" name="Smiley Face 6"/>
          <p:cNvSpPr/>
          <p:nvPr/>
        </p:nvSpPr>
        <p:spPr>
          <a:xfrm>
            <a:off x="5143504" y="1714488"/>
            <a:ext cx="357190" cy="35719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5286380" y="2500306"/>
            <a:ext cx="357190" cy="35719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6572264" y="3286124"/>
            <a:ext cx="357190" cy="35719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7358082" y="3643314"/>
            <a:ext cx="357190" cy="35719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25" y="0"/>
            <a:ext cx="8229600" cy="487362"/>
          </a:xfrm>
        </p:spPr>
        <p:txBody>
          <a:bodyPr>
            <a:noAutofit/>
          </a:bodyPr>
          <a:lstStyle/>
          <a:p>
            <a:pPr algn="l"/>
            <a:r>
              <a:rPr lang="sr-Latn-CS" sz="3200" b="1" dirty="0"/>
              <a:t>VRSTE DIODA: SiC diode</a:t>
            </a:r>
            <a:endParaRPr lang="en-US" sz="32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24</a:t>
            </a:fld>
            <a:endParaRPr lang="en-US"/>
          </a:p>
        </p:txBody>
      </p:sp>
      <p:sp>
        <p:nvSpPr>
          <p:cNvPr id="7" name="Rectangle 6"/>
          <p:cNvSpPr/>
          <p:nvPr/>
        </p:nvSpPr>
        <p:spPr>
          <a:xfrm>
            <a:off x="428596" y="547514"/>
            <a:ext cx="8424718" cy="3847207"/>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SiC (silicijum karbidne) diode</a:t>
            </a:r>
          </a:p>
          <a:p>
            <a:pPr marL="740664" lvl="1" indent="-283464" eaLnBrk="1" hangingPunct="1">
              <a:spcBef>
                <a:spcPct val="50000"/>
              </a:spcBef>
              <a:buFontTx/>
              <a:buChar char="•"/>
            </a:pPr>
            <a:r>
              <a:rPr lang="sr-Latn-CS" sz="2000" dirty="0" smtClean="0">
                <a:solidFill>
                  <a:schemeClr val="tx1"/>
                </a:solidFill>
                <a:latin typeface="Arial" charset="0"/>
              </a:rPr>
              <a:t>Kao poluprovodnik se koristi silicijumkarbid umesto silicijuma. </a:t>
            </a:r>
          </a:p>
          <a:p>
            <a:pPr marL="740664" lvl="1" indent="-283464" eaLnBrk="1" hangingPunct="1">
              <a:spcBef>
                <a:spcPct val="50000"/>
              </a:spcBef>
              <a:buFontTx/>
              <a:buChar char="•"/>
            </a:pPr>
            <a:r>
              <a:rPr lang="sr-Latn-CS" sz="2000" dirty="0" smtClean="0">
                <a:solidFill>
                  <a:schemeClr val="tx1"/>
                </a:solidFill>
                <a:latin typeface="Arial" charset="0"/>
              </a:rPr>
              <a:t>Materijal omogućava lakše postizanje većih probojnih napona.</a:t>
            </a:r>
          </a:p>
          <a:p>
            <a:pPr marL="740664" lvl="1" indent="-283464" eaLnBrk="1" hangingPunct="1">
              <a:spcBef>
                <a:spcPct val="50000"/>
              </a:spcBef>
              <a:buFontTx/>
              <a:buChar char="•"/>
            </a:pPr>
            <a:r>
              <a:rPr lang="sr-Latn-CS" sz="2000" dirty="0" smtClean="0">
                <a:solidFill>
                  <a:schemeClr val="tx1"/>
                </a:solidFill>
                <a:latin typeface="Arial" charset="0"/>
              </a:rPr>
              <a:t>Trenutno, materijal koji se čini najboljim izborom za sve komponente snage u budućnosti.</a:t>
            </a:r>
          </a:p>
          <a:p>
            <a:pPr marL="740664" lvl="1" indent="-283464" eaLnBrk="1" hangingPunct="1">
              <a:spcBef>
                <a:spcPct val="50000"/>
              </a:spcBef>
              <a:buFontTx/>
              <a:buChar char="•"/>
            </a:pPr>
            <a:r>
              <a:rPr lang="sr-Latn-CS" sz="2000" dirty="0" smtClean="0">
                <a:solidFill>
                  <a:schemeClr val="tx1"/>
                </a:solidFill>
                <a:latin typeface="Arial" charset="0"/>
              </a:rPr>
              <a:t>Prave se i kao P-N i kao </a:t>
            </a:r>
            <a:r>
              <a:rPr lang="sr-Latn-CS" sz="2000" u="sng" dirty="0" smtClean="0">
                <a:solidFill>
                  <a:schemeClr val="tx1"/>
                </a:solidFill>
                <a:latin typeface="Arial" charset="0"/>
              </a:rPr>
              <a:t>Šotki</a:t>
            </a:r>
          </a:p>
          <a:p>
            <a:pPr marL="740664" lvl="1" indent="-283464" eaLnBrk="1" hangingPunct="1">
              <a:spcBef>
                <a:spcPct val="50000"/>
              </a:spcBef>
              <a:buFontTx/>
              <a:buChar char="•"/>
            </a:pPr>
            <a:r>
              <a:rPr lang="sr-Latn-CS" sz="2000" b="1" dirty="0" smtClean="0">
                <a:solidFill>
                  <a:schemeClr val="tx1"/>
                </a:solidFill>
                <a:latin typeface="Arial" charset="0"/>
              </a:rPr>
              <a:t>Materijal pruža mogućnost da Šotki SiC diode imaju znatno veći probojni napon u odnosu na </a:t>
            </a:r>
            <a:r>
              <a:rPr lang="sr-Latn-CS" sz="2000" b="1" dirty="0">
                <a:solidFill>
                  <a:schemeClr val="tx1"/>
                </a:solidFill>
                <a:latin typeface="Arial" charset="0"/>
              </a:rPr>
              <a:t>Šotki </a:t>
            </a:r>
            <a:r>
              <a:rPr lang="sr-Latn-CS" sz="2000" b="1" dirty="0" smtClean="0">
                <a:solidFill>
                  <a:schemeClr val="tx1"/>
                </a:solidFill>
                <a:latin typeface="Arial" charset="0"/>
              </a:rPr>
              <a:t>diode </a:t>
            </a:r>
            <a:r>
              <a:rPr lang="en-US" sz="2000" b="1" dirty="0" err="1" smtClean="0">
                <a:solidFill>
                  <a:schemeClr val="tx1"/>
                </a:solidFill>
                <a:latin typeface="Arial" charset="0"/>
              </a:rPr>
              <a:t>na</a:t>
            </a:r>
            <a:r>
              <a:rPr lang="en-US" sz="2000" b="1" dirty="0" smtClean="0">
                <a:solidFill>
                  <a:schemeClr val="tx1"/>
                </a:solidFill>
                <a:latin typeface="Arial" charset="0"/>
              </a:rPr>
              <a:t> </a:t>
            </a:r>
            <a:r>
              <a:rPr lang="en-US" sz="2000" b="1" dirty="0" err="1" smtClean="0">
                <a:solidFill>
                  <a:schemeClr val="tx1"/>
                </a:solidFill>
                <a:latin typeface="Arial" charset="0"/>
              </a:rPr>
              <a:t>ba</a:t>
            </a:r>
            <a:r>
              <a:rPr lang="x-none" sz="2000" b="1" dirty="0" smtClean="0">
                <a:solidFill>
                  <a:schemeClr val="tx1"/>
                </a:solidFill>
                <a:latin typeface="Arial" charset="0"/>
              </a:rPr>
              <a:t>z</a:t>
            </a:r>
            <a:r>
              <a:rPr lang="en-US" sz="2000" b="1" dirty="0" smtClean="0">
                <a:solidFill>
                  <a:schemeClr val="tx1"/>
                </a:solidFill>
                <a:latin typeface="Arial" charset="0"/>
              </a:rPr>
              <a:t>i</a:t>
            </a:r>
            <a:r>
              <a:rPr lang="sr-Latn-CS" sz="2000" b="1" dirty="0" smtClean="0">
                <a:solidFill>
                  <a:schemeClr val="tx1"/>
                </a:solidFill>
                <a:latin typeface="Arial" charset="0"/>
              </a:rPr>
              <a:t> Si. </a:t>
            </a:r>
          </a:p>
          <a:p>
            <a:pPr marL="740664" lvl="1" indent="-283464" eaLnBrk="1" hangingPunct="1">
              <a:spcBef>
                <a:spcPct val="50000"/>
              </a:spcBef>
              <a:buFontTx/>
              <a:buChar char="•"/>
            </a:pPr>
            <a:r>
              <a:rPr lang="sr-Latn-CS" sz="2000" dirty="0" smtClean="0">
                <a:solidFill>
                  <a:schemeClr val="tx1"/>
                </a:solidFill>
                <a:latin typeface="Arial" charset="0"/>
              </a:rPr>
              <a:t>Inverzna struja prilikom oporavka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rrm</a:t>
            </a:r>
            <a:r>
              <a:rPr lang="sr-Latn-CS" sz="2000" dirty="0" smtClean="0">
                <a:solidFill>
                  <a:schemeClr val="tx1"/>
                </a:solidFill>
                <a:latin typeface="Arial" charset="0"/>
              </a:rPr>
              <a:t>) značajno manja </a:t>
            </a:r>
          </a:p>
        </p:txBody>
      </p:sp>
      <p:pic>
        <p:nvPicPr>
          <p:cNvPr id="1218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0686" y="4437112"/>
            <a:ext cx="8562628" cy="1762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grpSp>
        <p:nvGrpSpPr>
          <p:cNvPr id="3" name="Group 2"/>
          <p:cNvGrpSpPr/>
          <p:nvPr/>
        </p:nvGrpSpPr>
        <p:grpSpPr>
          <a:xfrm>
            <a:off x="347836" y="4713386"/>
            <a:ext cx="3109740" cy="1447031"/>
            <a:chOff x="347836" y="4713386"/>
            <a:chExt cx="3109740" cy="1447031"/>
          </a:xfrm>
        </p:grpSpPr>
        <p:sp>
          <p:nvSpPr>
            <p:cNvPr id="2" name="TextBox 1"/>
            <p:cNvSpPr txBox="1"/>
            <p:nvPr/>
          </p:nvSpPr>
          <p:spPr bwMode="auto">
            <a:xfrm>
              <a:off x="347837" y="4713386"/>
              <a:ext cx="3100214" cy="215444"/>
            </a:xfrm>
            <a:prstGeom prst="rect">
              <a:avLst/>
            </a:prstGeom>
            <a:solidFill>
              <a:schemeClr val="accent1">
                <a:lumMod val="20000"/>
                <a:lumOff val="80000"/>
              </a:schemeClr>
            </a:solidFill>
            <a:ln>
              <a:noFill/>
            </a:ln>
            <a:extLst/>
          </p:spPr>
          <p:txBody>
            <a:bodyPr wrap="square" lIns="0" tIns="0" rIns="0" bIns="0" rtlCol="0">
              <a:spAutoFit/>
            </a:bodyPr>
            <a:lstStyle/>
            <a:p>
              <a:pPr algn="ctr" eaLnBrk="1" hangingPunct="1"/>
              <a:r>
                <a:rPr lang="en-US" sz="1400" dirty="0" err="1" smtClean="0">
                  <a:solidFill>
                    <a:schemeClr val="tx1"/>
                  </a:solidFill>
                  <a:latin typeface="Arial" charset="0"/>
                </a:rPr>
                <a:t>Silicijumske</a:t>
              </a:r>
              <a:r>
                <a:rPr lang="en-US" sz="1400" dirty="0" smtClean="0">
                  <a:solidFill>
                    <a:schemeClr val="tx1"/>
                  </a:solidFill>
                  <a:latin typeface="Arial" charset="0"/>
                </a:rPr>
                <a:t> </a:t>
              </a:r>
              <a:r>
                <a:rPr lang="x-none" sz="1400" dirty="0" smtClean="0">
                  <a:solidFill>
                    <a:schemeClr val="tx1"/>
                  </a:solidFill>
                  <a:latin typeface="Arial" charset="0"/>
                </a:rPr>
                <a:t>š</a:t>
              </a:r>
              <a:r>
                <a:rPr lang="en-US" sz="1400" dirty="0" err="1" smtClean="0">
                  <a:solidFill>
                    <a:schemeClr val="tx1"/>
                  </a:solidFill>
                  <a:latin typeface="Arial" charset="0"/>
                </a:rPr>
                <a:t>otki</a:t>
              </a:r>
              <a:r>
                <a:rPr lang="x-none" sz="1400" dirty="0" smtClean="0">
                  <a:solidFill>
                    <a:schemeClr val="tx1"/>
                  </a:solidFill>
                  <a:latin typeface="Arial" charset="0"/>
                </a:rPr>
                <a:t> diode</a:t>
              </a:r>
              <a:endParaRPr lang="en-US" sz="1400" dirty="0" smtClean="0">
                <a:solidFill>
                  <a:schemeClr val="tx1"/>
                </a:solidFill>
                <a:latin typeface="Arial" charset="0"/>
              </a:endParaRPr>
            </a:p>
          </p:txBody>
        </p:sp>
        <p:sp>
          <p:nvSpPr>
            <p:cNvPr id="9" name="TextBox 8"/>
            <p:cNvSpPr txBox="1"/>
            <p:nvPr/>
          </p:nvSpPr>
          <p:spPr bwMode="auto">
            <a:xfrm>
              <a:off x="347837" y="5210837"/>
              <a:ext cx="3100214" cy="215444"/>
            </a:xfrm>
            <a:prstGeom prst="rect">
              <a:avLst/>
            </a:prstGeom>
            <a:solidFill>
              <a:schemeClr val="accent1">
                <a:lumMod val="20000"/>
                <a:lumOff val="80000"/>
              </a:schemeClr>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ultra brze PN diode</a:t>
              </a:r>
              <a:endParaRPr lang="en-US" sz="1400" dirty="0" smtClean="0">
                <a:solidFill>
                  <a:schemeClr val="tx1"/>
                </a:solidFill>
                <a:latin typeface="Arial" charset="0"/>
              </a:endParaRPr>
            </a:p>
          </p:txBody>
        </p:sp>
        <p:sp>
          <p:nvSpPr>
            <p:cNvPr id="10" name="TextBox 9"/>
            <p:cNvSpPr txBox="1"/>
            <p:nvPr/>
          </p:nvSpPr>
          <p:spPr bwMode="auto">
            <a:xfrm>
              <a:off x="347837" y="4966818"/>
              <a:ext cx="3100214" cy="215444"/>
            </a:xfrm>
            <a:prstGeom prst="rect">
              <a:avLst/>
            </a:prstGeom>
            <a:solidFill>
              <a:schemeClr val="bg1"/>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super brze PN diode</a:t>
              </a:r>
              <a:endParaRPr lang="en-US" sz="1400" dirty="0" smtClean="0">
                <a:solidFill>
                  <a:schemeClr val="tx1"/>
                </a:solidFill>
                <a:latin typeface="Arial" charset="0"/>
              </a:endParaRPr>
            </a:p>
          </p:txBody>
        </p:sp>
        <p:sp>
          <p:nvSpPr>
            <p:cNvPr id="11" name="TextBox 10"/>
            <p:cNvSpPr txBox="1"/>
            <p:nvPr/>
          </p:nvSpPr>
          <p:spPr bwMode="auto">
            <a:xfrm>
              <a:off x="357362" y="5455518"/>
              <a:ext cx="3100214" cy="215444"/>
            </a:xfrm>
            <a:prstGeom prst="rect">
              <a:avLst/>
            </a:prstGeom>
            <a:solidFill>
              <a:schemeClr val="bg1"/>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brze PN diode</a:t>
              </a:r>
              <a:endParaRPr lang="en-US" sz="1400" dirty="0" smtClean="0">
                <a:solidFill>
                  <a:schemeClr val="tx1"/>
                </a:solidFill>
                <a:latin typeface="Arial" charset="0"/>
              </a:endParaRPr>
            </a:p>
          </p:txBody>
        </p:sp>
        <p:sp>
          <p:nvSpPr>
            <p:cNvPr id="12" name="TextBox 11"/>
            <p:cNvSpPr txBox="1"/>
            <p:nvPr/>
          </p:nvSpPr>
          <p:spPr bwMode="auto">
            <a:xfrm>
              <a:off x="347836" y="5700199"/>
              <a:ext cx="3100214" cy="215444"/>
            </a:xfrm>
            <a:prstGeom prst="rect">
              <a:avLst/>
            </a:prstGeom>
            <a:solidFill>
              <a:schemeClr val="accent1">
                <a:lumMod val="20000"/>
                <a:lumOff val="80000"/>
              </a:schemeClr>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standardne PN diode</a:t>
              </a:r>
              <a:endParaRPr lang="en-US" sz="1400" dirty="0" smtClean="0">
                <a:solidFill>
                  <a:schemeClr val="tx1"/>
                </a:solidFill>
                <a:latin typeface="Arial" charset="0"/>
              </a:endParaRPr>
            </a:p>
          </p:txBody>
        </p:sp>
        <p:sp>
          <p:nvSpPr>
            <p:cNvPr id="13" name="TextBox 12"/>
            <p:cNvSpPr txBox="1"/>
            <p:nvPr/>
          </p:nvSpPr>
          <p:spPr bwMode="auto">
            <a:xfrm>
              <a:off x="352425" y="5944973"/>
              <a:ext cx="3100214" cy="215444"/>
            </a:xfrm>
            <a:prstGeom prst="rect">
              <a:avLst/>
            </a:prstGeom>
            <a:solidFill>
              <a:schemeClr val="bg1"/>
            </a:solidFill>
            <a:ln>
              <a:noFill/>
            </a:ln>
            <a:extLst/>
          </p:spPr>
          <p:txBody>
            <a:bodyPr wrap="square" lIns="0" tIns="0" rIns="0" bIns="0" rtlCol="0">
              <a:spAutoFit/>
            </a:bodyPr>
            <a:lstStyle/>
            <a:p>
              <a:pPr algn="ctr" eaLnBrk="1" hangingPunct="1"/>
              <a:r>
                <a:rPr lang="en-US" sz="1400" b="1" dirty="0" smtClean="0">
                  <a:solidFill>
                    <a:schemeClr val="tx1"/>
                  </a:solidFill>
                  <a:latin typeface="Arial" charset="0"/>
                </a:rPr>
                <a:t>Si</a:t>
              </a:r>
              <a:r>
                <a:rPr lang="x-none" sz="1400" b="1" dirty="0" smtClean="0">
                  <a:solidFill>
                    <a:schemeClr val="tx1"/>
                  </a:solidFill>
                  <a:latin typeface="Arial" charset="0"/>
                </a:rPr>
                <a:t>C</a:t>
              </a:r>
              <a:r>
                <a:rPr lang="en-US" sz="1400" dirty="0" smtClean="0">
                  <a:solidFill>
                    <a:schemeClr val="tx1"/>
                  </a:solidFill>
                  <a:latin typeface="Arial" charset="0"/>
                </a:rPr>
                <a:t> </a:t>
              </a:r>
              <a:r>
                <a:rPr lang="x-none" sz="1400" dirty="0" smtClean="0">
                  <a:solidFill>
                    <a:schemeClr val="tx1"/>
                  </a:solidFill>
                  <a:latin typeface="Arial" charset="0"/>
                </a:rPr>
                <a:t>š</a:t>
              </a:r>
              <a:r>
                <a:rPr lang="en-US" sz="1400" dirty="0" err="1" smtClean="0">
                  <a:solidFill>
                    <a:schemeClr val="tx1"/>
                  </a:solidFill>
                  <a:latin typeface="Arial" charset="0"/>
                </a:rPr>
                <a:t>otki</a:t>
              </a:r>
              <a:r>
                <a:rPr lang="x-none" sz="1400" dirty="0" smtClean="0">
                  <a:solidFill>
                    <a:schemeClr val="tx1"/>
                  </a:solidFill>
                  <a:latin typeface="Arial" charset="0"/>
                </a:rPr>
                <a:t> diode</a:t>
              </a:r>
              <a:endParaRPr lang="en-US" sz="1400" dirty="0" smtClean="0">
                <a:solidFill>
                  <a:schemeClr val="tx1"/>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25</a:t>
            </a:fld>
            <a:endParaRPr lang="en-US"/>
          </a:p>
        </p:txBody>
      </p:sp>
      <p:grpSp>
        <p:nvGrpSpPr>
          <p:cNvPr id="6" name="Group 5"/>
          <p:cNvGrpSpPr/>
          <p:nvPr/>
        </p:nvGrpSpPr>
        <p:grpSpPr>
          <a:xfrm>
            <a:off x="2287860" y="673938"/>
            <a:ext cx="6347023" cy="5791200"/>
            <a:chOff x="2257425" y="533400"/>
            <a:chExt cx="6347023" cy="579120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57425" y="533400"/>
              <a:ext cx="462915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437509" y="2747020"/>
              <a:ext cx="1224136" cy="1477328"/>
            </a:xfrm>
            <a:prstGeom prst="rect">
              <a:avLst/>
            </a:prstGeom>
            <a:solidFill>
              <a:schemeClr val="bg1"/>
            </a:solidFill>
          </p:spPr>
          <p:txBody>
            <a:bodyPr wrap="square" rtlCol="0">
              <a:spAutoFit/>
            </a:bodyPr>
            <a:lstStyle/>
            <a:p>
              <a:r>
                <a:rPr lang="x-none" dirty="0" smtClean="0">
                  <a:solidFill>
                    <a:schemeClr val="tx1"/>
                  </a:solidFill>
                  <a:latin typeface="Arial Narrow" pitchFamily="34" charset="0"/>
                </a:rPr>
                <a:t>Ogromna ušteda na gubicima zbog oporavka</a:t>
              </a:r>
              <a:endParaRPr lang="en-US" dirty="0">
                <a:solidFill>
                  <a:schemeClr val="tx1"/>
                </a:solidFill>
                <a:latin typeface="Arial Narrow" pitchFamily="34" charset="0"/>
              </a:endParaRPr>
            </a:p>
          </p:txBody>
        </p:sp>
        <p:sp>
          <p:nvSpPr>
            <p:cNvPr id="7" name="TextBox 6"/>
            <p:cNvSpPr txBox="1"/>
            <p:nvPr/>
          </p:nvSpPr>
          <p:spPr>
            <a:xfrm>
              <a:off x="5637262" y="4797152"/>
              <a:ext cx="1080120" cy="523220"/>
            </a:xfrm>
            <a:prstGeom prst="rect">
              <a:avLst/>
            </a:prstGeom>
            <a:solidFill>
              <a:schemeClr val="bg1"/>
            </a:solidFill>
          </p:spPr>
          <p:txBody>
            <a:bodyPr wrap="square" rtlCol="0">
              <a:spAutoFit/>
            </a:bodyPr>
            <a:lstStyle/>
            <a:p>
              <a:r>
                <a:rPr lang="x-none" sz="1400" dirty="0" smtClean="0">
                  <a:solidFill>
                    <a:schemeClr val="tx1"/>
                  </a:solidFill>
                  <a:latin typeface="Arial Narrow" pitchFamily="34" charset="0"/>
                </a:rPr>
                <a:t>Ostvarivo ali bez dobitka</a:t>
              </a:r>
              <a:endParaRPr lang="en-US" sz="1400" dirty="0">
                <a:solidFill>
                  <a:schemeClr val="tx1"/>
                </a:solidFill>
                <a:latin typeface="Arial Narrow" pitchFamily="34" charset="0"/>
              </a:endParaRPr>
            </a:p>
          </p:txBody>
        </p:sp>
        <p:sp>
          <p:nvSpPr>
            <p:cNvPr id="11" name="TextBox 10"/>
            <p:cNvSpPr txBox="1"/>
            <p:nvPr/>
          </p:nvSpPr>
          <p:spPr>
            <a:xfrm>
              <a:off x="7236296" y="3712116"/>
              <a:ext cx="1368152" cy="400110"/>
            </a:xfrm>
            <a:prstGeom prst="rect">
              <a:avLst/>
            </a:prstGeom>
            <a:solidFill>
              <a:schemeClr val="bg1"/>
            </a:solidFill>
            <a:ln w="31750">
              <a:solidFill>
                <a:srgbClr val="79D3EF"/>
              </a:solidFill>
            </a:ln>
          </p:spPr>
          <p:txBody>
            <a:bodyPr wrap="square" rtlCol="0">
              <a:spAutoFit/>
            </a:bodyPr>
            <a:lstStyle/>
            <a:p>
              <a:r>
                <a:rPr lang="x-none" sz="2000" b="1" dirty="0" smtClean="0">
                  <a:solidFill>
                    <a:srgbClr val="66CCFF"/>
                  </a:solidFill>
                  <a:latin typeface="Arial Narrow" pitchFamily="34" charset="0"/>
                </a:rPr>
                <a:t>Šotki diode</a:t>
              </a:r>
              <a:endParaRPr lang="en-US" sz="2000" b="1" dirty="0">
                <a:solidFill>
                  <a:srgbClr val="66CCFF"/>
                </a:solidFill>
                <a:latin typeface="Arial Narrow" pitchFamily="34" charset="0"/>
              </a:endParaRPr>
            </a:p>
          </p:txBody>
        </p:sp>
        <p:sp>
          <p:nvSpPr>
            <p:cNvPr id="12" name="TextBox 11"/>
            <p:cNvSpPr txBox="1"/>
            <p:nvPr/>
          </p:nvSpPr>
          <p:spPr>
            <a:xfrm>
              <a:off x="7236296" y="696174"/>
              <a:ext cx="1368152" cy="400110"/>
            </a:xfrm>
            <a:prstGeom prst="rect">
              <a:avLst/>
            </a:prstGeom>
            <a:solidFill>
              <a:schemeClr val="bg1"/>
            </a:solidFill>
            <a:ln w="31750">
              <a:solidFill>
                <a:srgbClr val="FE8986"/>
              </a:solidFill>
            </a:ln>
          </p:spPr>
          <p:txBody>
            <a:bodyPr wrap="square" rtlCol="0">
              <a:spAutoFit/>
            </a:bodyPr>
            <a:lstStyle/>
            <a:p>
              <a:r>
                <a:rPr lang="x-none" sz="2000" b="1" dirty="0" smtClean="0">
                  <a:solidFill>
                    <a:srgbClr val="FF7C80"/>
                  </a:solidFill>
                  <a:latin typeface="Arial Narrow" pitchFamily="34" charset="0"/>
                </a:rPr>
                <a:t>P-N diode</a:t>
              </a:r>
              <a:endParaRPr lang="en-US" sz="2000" b="1" dirty="0">
                <a:solidFill>
                  <a:srgbClr val="FF7C80"/>
                </a:solidFill>
                <a:latin typeface="Arial Narrow" pitchFamily="34" charset="0"/>
              </a:endParaRPr>
            </a:p>
          </p:txBody>
        </p:sp>
      </p:grpSp>
      <p:sp>
        <p:nvSpPr>
          <p:cNvPr id="8" name="TextBox 7"/>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10" name="TextBox 9"/>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VRSTE DIODA: SiC diode</a:t>
            </a:r>
            <a:r>
              <a:rPr lang="sr-Cyrl-CS" sz="3200" b="1" dirty="0" smtClean="0">
                <a:solidFill>
                  <a:schemeClr val="tx1"/>
                </a:solidFill>
                <a:latin typeface="+mj-lt"/>
              </a:rPr>
              <a:t> – </a:t>
            </a:r>
            <a:r>
              <a:rPr lang="sr-Latn-CS" sz="3200" b="1" dirty="0" smtClean="0">
                <a:solidFill>
                  <a:schemeClr val="tx1"/>
                </a:solidFill>
                <a:latin typeface="+mj-lt"/>
              </a:rPr>
              <a:t>Si diode</a:t>
            </a:r>
            <a:endParaRPr lang="en-US" sz="3200" b="1" dirty="0">
              <a:solidFill>
                <a:srgbClr val="C00000"/>
              </a:solidFill>
              <a:latin typeface="+mj-lt"/>
            </a:endParaRPr>
          </a:p>
        </p:txBody>
      </p:sp>
      <p:cxnSp>
        <p:nvCxnSpPr>
          <p:cNvPr id="13" name="Straight Arrow Connector 12"/>
          <p:cNvCxnSpPr>
            <a:stCxn id="11" idx="1"/>
          </p:cNvCxnSpPr>
          <p:nvPr/>
        </p:nvCxnSpPr>
        <p:spPr>
          <a:xfrm flipH="1">
            <a:off x="6516216" y="4052709"/>
            <a:ext cx="750515" cy="0"/>
          </a:xfrm>
          <a:prstGeom prst="straightConnector1">
            <a:avLst/>
          </a:prstGeom>
          <a:ln w="25400">
            <a:solidFill>
              <a:srgbClr val="67B9C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flipH="1">
            <a:off x="4467945" y="4052709"/>
            <a:ext cx="2798786" cy="1248499"/>
          </a:xfrm>
          <a:prstGeom prst="straightConnector1">
            <a:avLst/>
          </a:prstGeom>
          <a:ln w="25400">
            <a:solidFill>
              <a:srgbClr val="67B9C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16216" y="1036767"/>
            <a:ext cx="750515" cy="0"/>
          </a:xfrm>
          <a:prstGeom prst="straightConnector1">
            <a:avLst/>
          </a:prstGeom>
          <a:ln w="254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p:cNvCxnSpPr>
          <p:nvPr/>
        </p:nvCxnSpPr>
        <p:spPr>
          <a:xfrm flipH="1">
            <a:off x="4329498" y="1036767"/>
            <a:ext cx="2937233" cy="1024081"/>
          </a:xfrm>
          <a:prstGeom prst="straightConnector1">
            <a:avLst/>
          </a:prstGeom>
          <a:ln w="25400">
            <a:solidFill>
              <a:srgbClr val="FF7C8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84430" y="609600"/>
            <a:ext cx="2854569" cy="5791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440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26</a:t>
            </a:fld>
            <a:endParaRPr lang="en-US"/>
          </a:p>
        </p:txBody>
      </p:sp>
      <p:sp>
        <p:nvSpPr>
          <p:cNvPr id="8" name="TextBox 7"/>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Schottky Barrier Diodes 2017. </a:t>
            </a:r>
            <a:endParaRPr lang="en-US" sz="1000" dirty="0">
              <a:solidFill>
                <a:schemeClr val="tx1"/>
              </a:solidFill>
              <a:latin typeface="Arial" pitchFamily="34" charset="0"/>
              <a:cs typeface="Arial" pitchFamily="34" charset="0"/>
            </a:endParaRPr>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3625071"/>
            <a:ext cx="6505575" cy="279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88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4173" y="620688"/>
            <a:ext cx="6498468" cy="2980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6"/>
          <p:cNvSpPr>
            <a:spLocks noGrp="1"/>
          </p:cNvSpPr>
          <p:nvPr>
            <p:ph type="title"/>
          </p:nvPr>
        </p:nvSpPr>
        <p:spPr>
          <a:xfrm>
            <a:off x="0" y="0"/>
            <a:ext cx="8229600" cy="487362"/>
          </a:xfrm>
        </p:spPr>
        <p:txBody>
          <a:bodyPr>
            <a:normAutofit fontScale="90000"/>
          </a:bodyPr>
          <a:lstStyle/>
          <a:p>
            <a:pPr algn="l" rtl="0" eaLnBrk="1" fontAlgn="base" hangingPunct="1"/>
            <a:r>
              <a:rPr lang="sr-Latn-CS" sz="3200" b="1" kern="1200" dirty="0" smtClean="0">
                <a:solidFill>
                  <a:schemeClr val="tx1"/>
                </a:solidFill>
                <a:latin typeface="Calibri"/>
                <a:ea typeface="+mn-ea"/>
                <a:cs typeface="+mn-cs"/>
              </a:rPr>
              <a:t>TRŽIŠTE SiC komponenata snage</a:t>
            </a:r>
            <a:endParaRPr lang="en-US" sz="3200" b="1" kern="1200" dirty="0" smtClean="0">
              <a:solidFill>
                <a:srgbClr val="C00000"/>
              </a:solidFill>
              <a:latin typeface="Calibri"/>
              <a:ea typeface="+mn-ea"/>
              <a:cs typeface="+mn-cs"/>
            </a:endParaRPr>
          </a:p>
        </p:txBody>
      </p:sp>
    </p:spTree>
    <p:extLst>
      <p:ext uri="{BB962C8B-B14F-4D97-AF65-F5344CB8AC3E}">
        <p14:creationId xmlns:p14="http://schemas.microsoft.com/office/powerpoint/2010/main" xmlns="" val="351873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rot="5400000">
            <a:off x="4038600" y="6019800"/>
            <a:ext cx="304800" cy="1588"/>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390160" name="Picture 16"/>
          <p:cNvPicPr>
            <a:picLocks noChangeAspect="1" noChangeArrowheads="1"/>
          </p:cNvPicPr>
          <p:nvPr/>
        </p:nvPicPr>
        <p:blipFill>
          <a:blip r:embed="rId4"/>
          <a:srcRect/>
          <a:stretch>
            <a:fillRect/>
          </a:stretch>
        </p:blipFill>
        <p:spPr bwMode="auto">
          <a:xfrm>
            <a:off x="2952752" y="5449889"/>
            <a:ext cx="2905125" cy="742950"/>
          </a:xfrm>
          <a:prstGeom prst="rect">
            <a:avLst/>
          </a:prstGeom>
          <a:noFill/>
          <a:ln w="9525">
            <a:noFill/>
            <a:miter lim="800000"/>
            <a:headEnd/>
            <a:tailEnd/>
          </a:ln>
          <a:effectLst/>
        </p:spPr>
      </p:pic>
      <p:sp>
        <p:nvSpPr>
          <p:cNvPr id="36" name="Text Box 38"/>
          <p:cNvSpPr txBox="1">
            <a:spLocks noChangeArrowheads="1"/>
          </p:cNvSpPr>
          <p:nvPr/>
        </p:nvSpPr>
        <p:spPr bwMode="auto">
          <a:xfrm>
            <a:off x="2382293" y="1598612"/>
            <a:ext cx="328613"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600" i="1" baseline="-25000" dirty="0">
                <a:solidFill>
                  <a:schemeClr val="tx1"/>
                </a:solidFill>
                <a:latin typeface="Times New Roman" pitchFamily="18" charset="0"/>
              </a:rPr>
              <a:t>i</a:t>
            </a:r>
            <a:endParaRPr lang="en-US" i="1" dirty="0">
              <a:solidFill>
                <a:schemeClr val="tx1"/>
              </a:solidFill>
              <a:latin typeface="Times New Roman" pitchFamily="18" charset="0"/>
            </a:endParaRPr>
          </a:p>
          <a:p>
            <a:r>
              <a:rPr lang="en-US" sz="1400" dirty="0">
                <a:solidFill>
                  <a:schemeClr val="tx1"/>
                </a:solidFill>
                <a:latin typeface="Times New Roman" pitchFamily="18" charset="0"/>
              </a:rPr>
              <a:t>_</a:t>
            </a:r>
          </a:p>
        </p:txBody>
      </p:sp>
      <p:sp>
        <p:nvSpPr>
          <p:cNvPr id="12290" name="Slide Number Placeholder 5"/>
          <p:cNvSpPr>
            <a:spLocks noGrp="1"/>
          </p:cNvSpPr>
          <p:nvPr>
            <p:ph type="sldNum" sz="quarter" idx="12"/>
          </p:nvPr>
        </p:nvSpPr>
        <p:spPr>
          <a:noFill/>
        </p:spPr>
        <p:txBody>
          <a:bodyPr/>
          <a:lstStyle/>
          <a:p>
            <a:fld id="{321BAF13-CEB0-4A0F-9D6D-31B9AE7258C6}" type="slidenum">
              <a:rPr lang="en-US" smtClean="0"/>
              <a:pPr/>
              <a:t>27</a:t>
            </a:fld>
            <a:endParaRPr lang="en-US" dirty="0" smtClean="0"/>
          </a:p>
        </p:txBody>
      </p:sp>
      <p:sp>
        <p:nvSpPr>
          <p:cNvPr id="12308" name="Rectangle 23"/>
          <p:cNvSpPr>
            <a:spLocks noChangeArrowheads="1"/>
          </p:cNvSpPr>
          <p:nvPr/>
        </p:nvSpPr>
        <p:spPr bwMode="auto">
          <a:xfrm>
            <a:off x="2382319" y="1798653"/>
            <a:ext cx="312738" cy="336550"/>
          </a:xfrm>
          <a:prstGeom prst="rect">
            <a:avLst/>
          </a:prstGeom>
          <a:solidFill>
            <a:schemeClr val="bg1"/>
          </a:solid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i</a:t>
            </a:r>
            <a:endParaRPr lang="es-ES" sz="1600" b="1" i="1" baseline="-25000" dirty="0">
              <a:latin typeface="Times New Roman" pitchFamily="18" charset="0"/>
            </a:endParaRPr>
          </a:p>
        </p:txBody>
      </p:sp>
      <p:sp>
        <p:nvSpPr>
          <p:cNvPr id="12312" name="Text Box 47"/>
          <p:cNvSpPr txBox="1">
            <a:spLocks noChangeArrowheads="1"/>
          </p:cNvSpPr>
          <p:nvPr/>
        </p:nvSpPr>
        <p:spPr bwMode="auto">
          <a:xfrm>
            <a:off x="5867400" y="4724400"/>
            <a:ext cx="1828800" cy="304800"/>
          </a:xfrm>
          <a:prstGeom prst="rect">
            <a:avLst/>
          </a:prstGeom>
          <a:noFill/>
          <a:ln w="9525">
            <a:noFill/>
            <a:miter lim="800000"/>
            <a:headEnd/>
            <a:tailEnd/>
          </a:ln>
        </p:spPr>
        <p:txBody>
          <a:bodyPr>
            <a:spAutoFit/>
          </a:bodyPr>
          <a:lstStyle/>
          <a:p>
            <a:pPr defTabSz="457200"/>
            <a:r>
              <a:rPr lang="sr-Latn-CS" sz="1400" dirty="0"/>
              <a:t>Talasnost </a:t>
            </a:r>
            <a:r>
              <a:rPr lang="sr-Latn-CS" sz="1400" dirty="0" smtClean="0"/>
              <a:t>-</a:t>
            </a:r>
            <a:r>
              <a:rPr lang="sr-Cyrl-CS" sz="1400" dirty="0" smtClean="0"/>
              <a:t>5</a:t>
            </a:r>
            <a:r>
              <a:rPr lang="sr-Latn-CS" sz="1400" dirty="0" smtClean="0"/>
              <a:t>0 </a:t>
            </a:r>
            <a:r>
              <a:rPr lang="sr-Latn-CS" sz="1400" dirty="0"/>
              <a:t>Hz</a:t>
            </a:r>
            <a:endParaRPr lang="en-US" sz="1400" dirty="0"/>
          </a:p>
        </p:txBody>
      </p:sp>
      <p:sp>
        <p:nvSpPr>
          <p:cNvPr id="12313" name="Line 28"/>
          <p:cNvSpPr>
            <a:spLocks noChangeShapeType="1"/>
          </p:cNvSpPr>
          <p:nvPr/>
        </p:nvSpPr>
        <p:spPr bwMode="auto">
          <a:xfrm flipH="1">
            <a:off x="5638800" y="4953000"/>
            <a:ext cx="304800" cy="228600"/>
          </a:xfrm>
          <a:prstGeom prst="line">
            <a:avLst/>
          </a:prstGeom>
          <a:noFill/>
          <a:ln w="9525">
            <a:solidFill>
              <a:schemeClr val="tx1"/>
            </a:solidFill>
            <a:round/>
            <a:headEnd/>
            <a:tailEnd type="triangle" w="med" len="med"/>
          </a:ln>
        </p:spPr>
        <p:txBody>
          <a:bodyPr/>
          <a:lstStyle/>
          <a:p>
            <a:endParaRPr lang="en-US"/>
          </a:p>
        </p:txBody>
      </p:sp>
      <p:sp>
        <p:nvSpPr>
          <p:cNvPr id="27" name="Oval 19"/>
          <p:cNvSpPr>
            <a:spLocks noChangeArrowheads="1"/>
          </p:cNvSpPr>
          <p:nvPr/>
        </p:nvSpPr>
        <p:spPr bwMode="auto">
          <a:xfrm>
            <a:off x="2806130" y="1790683"/>
            <a:ext cx="381000" cy="4445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29" name="Line 23"/>
          <p:cNvSpPr>
            <a:spLocks noChangeShapeType="1"/>
          </p:cNvSpPr>
          <p:nvPr/>
        </p:nvSpPr>
        <p:spPr bwMode="auto">
          <a:xfrm flipH="1">
            <a:off x="2991893" y="1370012"/>
            <a:ext cx="8477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30" name="Line 24"/>
          <p:cNvSpPr>
            <a:spLocks noChangeShapeType="1"/>
          </p:cNvSpPr>
          <p:nvPr/>
        </p:nvSpPr>
        <p:spPr bwMode="auto">
          <a:xfrm flipH="1">
            <a:off x="2991893" y="1370012"/>
            <a:ext cx="0" cy="4127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31" name="Line 25"/>
          <p:cNvSpPr>
            <a:spLocks noChangeShapeType="1"/>
          </p:cNvSpPr>
          <p:nvPr/>
        </p:nvSpPr>
        <p:spPr bwMode="auto">
          <a:xfrm>
            <a:off x="2991893" y="2284412"/>
            <a:ext cx="0" cy="4445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grpSp>
        <p:nvGrpSpPr>
          <p:cNvPr id="2" name="Group 28"/>
          <p:cNvGrpSpPr>
            <a:grpSpLocks/>
          </p:cNvGrpSpPr>
          <p:nvPr/>
        </p:nvGrpSpPr>
        <p:grpSpPr bwMode="auto">
          <a:xfrm>
            <a:off x="5650955" y="1819258"/>
            <a:ext cx="228600" cy="433388"/>
            <a:chOff x="3450" y="1398"/>
            <a:chExt cx="144" cy="252"/>
          </a:xfrm>
        </p:grpSpPr>
        <p:grpSp>
          <p:nvGrpSpPr>
            <p:cNvPr id="3" name="Group 29"/>
            <p:cNvGrpSpPr>
              <a:grpSpLocks/>
            </p:cNvGrpSpPr>
            <p:nvPr/>
          </p:nvGrpSpPr>
          <p:grpSpPr bwMode="auto">
            <a:xfrm>
              <a:off x="3456" y="1428"/>
              <a:ext cx="126" cy="96"/>
              <a:chOff x="3456" y="1428"/>
              <a:chExt cx="126" cy="96"/>
            </a:xfrm>
          </p:grpSpPr>
          <p:sp>
            <p:nvSpPr>
              <p:cNvPr id="52" name="Line 30"/>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53" name="Line 31"/>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47" name="Line 32"/>
            <p:cNvSpPr>
              <a:spLocks noChangeShapeType="1"/>
            </p:cNvSpPr>
            <p:nvPr/>
          </p:nvSpPr>
          <p:spPr bwMode="auto">
            <a:xfrm flipH="1">
              <a:off x="3450" y="1398"/>
              <a:ext cx="96" cy="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48" name="Line 33"/>
            <p:cNvSpPr>
              <a:spLocks noChangeShapeType="1"/>
            </p:cNvSpPr>
            <p:nvPr/>
          </p:nvSpPr>
          <p:spPr bwMode="auto">
            <a:xfrm>
              <a:off x="3480" y="1620"/>
              <a:ext cx="78" cy="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nvGrpSpPr>
            <p:cNvPr id="4" name="Group 34"/>
            <p:cNvGrpSpPr>
              <a:grpSpLocks/>
            </p:cNvGrpSpPr>
            <p:nvPr/>
          </p:nvGrpSpPr>
          <p:grpSpPr bwMode="auto">
            <a:xfrm>
              <a:off x="3468" y="1524"/>
              <a:ext cx="126" cy="96"/>
              <a:chOff x="3456" y="1428"/>
              <a:chExt cx="126" cy="96"/>
            </a:xfrm>
          </p:grpSpPr>
          <p:sp>
            <p:nvSpPr>
              <p:cNvPr id="50" name="Line 35"/>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51" name="Line 36"/>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grpSp>
      <p:sp>
        <p:nvSpPr>
          <p:cNvPr id="35" name="Line 37"/>
          <p:cNvSpPr>
            <a:spLocks noChangeShapeType="1"/>
          </p:cNvSpPr>
          <p:nvPr/>
        </p:nvSpPr>
        <p:spPr bwMode="auto">
          <a:xfrm>
            <a:off x="5812880" y="2252646"/>
            <a:ext cx="0" cy="47942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38" name="Freeform 40"/>
          <p:cNvSpPr>
            <a:spLocks/>
          </p:cNvSpPr>
          <p:nvPr/>
        </p:nvSpPr>
        <p:spPr bwMode="auto">
          <a:xfrm>
            <a:off x="2853755" y="1877996"/>
            <a:ext cx="242888" cy="263525"/>
          </a:xfrm>
          <a:custGeom>
            <a:avLst/>
            <a:gdLst>
              <a:gd name="T0" fmla="*/ 0 w 84"/>
              <a:gd name="T1" fmla="*/ 149 h 154"/>
              <a:gd name="T2" fmla="*/ 2929 w 84"/>
              <a:gd name="T3" fmla="*/ 18 h 154"/>
              <a:gd name="T4" fmla="*/ 7253 w 84"/>
              <a:gd name="T5" fmla="*/ 259 h 154"/>
              <a:gd name="T6" fmla="*/ 10182 w 84"/>
              <a:gd name="T7" fmla="*/ 149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39" name="Line 41"/>
          <p:cNvSpPr>
            <a:spLocks noChangeShapeType="1"/>
          </p:cNvSpPr>
          <p:nvPr/>
        </p:nvSpPr>
        <p:spPr bwMode="auto">
          <a:xfrm>
            <a:off x="4082480" y="12271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 name="Line 42"/>
          <p:cNvSpPr>
            <a:spLocks noChangeShapeType="1"/>
          </p:cNvSpPr>
          <p:nvPr/>
        </p:nvSpPr>
        <p:spPr bwMode="auto">
          <a:xfrm>
            <a:off x="4234880" y="13795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 name="Line 43"/>
          <p:cNvSpPr>
            <a:spLocks noChangeShapeType="1"/>
          </p:cNvSpPr>
          <p:nvPr/>
        </p:nvSpPr>
        <p:spPr bwMode="auto">
          <a:xfrm>
            <a:off x="4387280" y="15319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2" name="Line 44"/>
          <p:cNvSpPr>
            <a:spLocks noChangeShapeType="1"/>
          </p:cNvSpPr>
          <p:nvPr/>
        </p:nvSpPr>
        <p:spPr bwMode="auto">
          <a:xfrm>
            <a:off x="4539680" y="16843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 name="Line 45"/>
          <p:cNvSpPr>
            <a:spLocks noChangeShapeType="1"/>
          </p:cNvSpPr>
          <p:nvPr/>
        </p:nvSpPr>
        <p:spPr bwMode="auto">
          <a:xfrm>
            <a:off x="4311080" y="1303321"/>
            <a:ext cx="381000" cy="0"/>
          </a:xfrm>
          <a:prstGeom prst="line">
            <a:avLst/>
          </a:prstGeom>
          <a:noFill/>
          <a:ln w="158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 name="Text Box 46"/>
          <p:cNvSpPr txBox="1">
            <a:spLocks noChangeArrowheads="1"/>
          </p:cNvSpPr>
          <p:nvPr/>
        </p:nvSpPr>
        <p:spPr bwMode="auto">
          <a:xfrm>
            <a:off x="2943214" y="5072062"/>
            <a:ext cx="533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rgbClr val="FF0000"/>
                </a:solidFill>
                <a:latin typeface="Times New Roman" pitchFamily="18" charset="0"/>
              </a:rPr>
              <a:t>I</a:t>
            </a:r>
            <a:r>
              <a:rPr lang="sr-Latn-CS" sz="1600" i="1" baseline="-25000" dirty="0">
                <a:solidFill>
                  <a:srgbClr val="FF0000"/>
                </a:solidFill>
                <a:latin typeface="Times New Roman" pitchFamily="18" charset="0"/>
              </a:rPr>
              <a:t>d</a:t>
            </a:r>
            <a:endParaRPr lang="en-US" sz="1600" i="1" baseline="-25000" dirty="0">
              <a:solidFill>
                <a:srgbClr val="FF0000"/>
              </a:solidFill>
              <a:latin typeface="Times New Roman" pitchFamily="18" charset="0"/>
            </a:endParaRPr>
          </a:p>
        </p:txBody>
      </p:sp>
      <p:sp>
        <p:nvSpPr>
          <p:cNvPr id="45" name="Text Box 47"/>
          <p:cNvSpPr txBox="1">
            <a:spLocks noChangeArrowheads="1"/>
          </p:cNvSpPr>
          <p:nvPr/>
        </p:nvSpPr>
        <p:spPr bwMode="auto">
          <a:xfrm>
            <a:off x="5927180" y="1636696"/>
            <a:ext cx="321220" cy="74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b="1" i="1" dirty="0" smtClean="0">
                <a:latin typeface="Times New Roman" pitchFamily="18" charset="0"/>
              </a:rPr>
              <a:t>v</a:t>
            </a:r>
            <a:r>
              <a:rPr lang="sr-Latn-CS" sz="1400" b="1" i="1" baseline="-25000" dirty="0" smtClean="0">
                <a:latin typeface="Times New Roman" pitchFamily="18" charset="0"/>
              </a:rPr>
              <a:t>o</a:t>
            </a:r>
            <a:endParaRPr lang="es-ES" sz="1400" b="1" i="1" baseline="-25000" dirty="0" smtClean="0">
              <a:latin typeface="Times New Roman" pitchFamily="18" charset="0"/>
            </a:endParaRPr>
          </a:p>
          <a:p>
            <a:r>
              <a:rPr lang="en-US" sz="1400" dirty="0" smtClean="0">
                <a:solidFill>
                  <a:schemeClr val="tx1"/>
                </a:solidFill>
                <a:latin typeface="Times New Roman" pitchFamily="18" charset="0"/>
              </a:rPr>
              <a:t>_</a:t>
            </a:r>
            <a:endParaRPr lang="en-US" sz="1400" dirty="0">
              <a:solidFill>
                <a:schemeClr val="tx1"/>
              </a:solidFill>
              <a:latin typeface="Times New Roman" pitchFamily="18" charset="0"/>
            </a:endParaRPr>
          </a:p>
        </p:txBody>
      </p:sp>
      <p:graphicFrame>
        <p:nvGraphicFramePr>
          <p:cNvPr id="57" name="Object 50"/>
          <p:cNvGraphicFramePr>
            <a:graphicFrameLocks noChangeAspect="1"/>
          </p:cNvGraphicFramePr>
          <p:nvPr/>
        </p:nvGraphicFramePr>
        <p:xfrm>
          <a:off x="2743200" y="3268663"/>
          <a:ext cx="3200400" cy="1579563"/>
        </p:xfrm>
        <a:graphic>
          <a:graphicData uri="http://schemas.openxmlformats.org/presentationml/2006/ole">
            <p:oleObj spid="_x0000_s391185" name="Worksheet" r:id="rId5" imgW="2771851" imgH="1381049" progId="Excel.Sheet.8">
              <p:embed/>
            </p:oleObj>
          </a:graphicData>
        </a:graphic>
      </p:graphicFrame>
      <p:sp>
        <p:nvSpPr>
          <p:cNvPr id="58" name="Text Box 49"/>
          <p:cNvSpPr txBox="1">
            <a:spLocks noChangeArrowheads="1"/>
          </p:cNvSpPr>
          <p:nvPr/>
        </p:nvSpPr>
        <p:spPr bwMode="auto">
          <a:xfrm>
            <a:off x="2857500" y="3200400"/>
            <a:ext cx="295275"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b="1" i="1" dirty="0" smtClean="0">
                <a:latin typeface="Times New Roman" pitchFamily="18" charset="0"/>
              </a:rPr>
              <a:t>v</a:t>
            </a:r>
            <a:r>
              <a:rPr lang="sr-Latn-CS" sz="1400" b="1" i="1" baseline="-25000" dirty="0" smtClean="0">
                <a:latin typeface="Times New Roman" pitchFamily="18" charset="0"/>
              </a:rPr>
              <a:t>i</a:t>
            </a:r>
            <a:endParaRPr lang="es-ES" sz="1400" b="1" i="1" baseline="-25000" dirty="0">
              <a:latin typeface="Times New Roman" pitchFamily="18" charset="0"/>
            </a:endParaRPr>
          </a:p>
        </p:txBody>
      </p:sp>
      <p:sp>
        <p:nvSpPr>
          <p:cNvPr id="60" name="Line 52"/>
          <p:cNvSpPr>
            <a:spLocks noChangeShapeType="1"/>
          </p:cNvSpPr>
          <p:nvPr/>
        </p:nvSpPr>
        <p:spPr bwMode="auto">
          <a:xfrm flipV="1">
            <a:off x="2952750" y="3506788"/>
            <a:ext cx="0" cy="1185863"/>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63" name="Text Box 55"/>
          <p:cNvSpPr txBox="1">
            <a:spLocks noChangeArrowheads="1"/>
          </p:cNvSpPr>
          <p:nvPr/>
        </p:nvSpPr>
        <p:spPr bwMode="auto">
          <a:xfrm>
            <a:off x="2667000" y="5105400"/>
            <a:ext cx="496888"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b="1" i="1" dirty="0" smtClean="0">
                <a:latin typeface="Times New Roman" pitchFamily="18" charset="0"/>
              </a:rPr>
              <a:t>v</a:t>
            </a:r>
            <a:r>
              <a:rPr lang="sr-Latn-CS" sz="1400" b="1" i="1" baseline="-25000" dirty="0" smtClean="0">
                <a:latin typeface="Times New Roman" pitchFamily="18" charset="0"/>
              </a:rPr>
              <a:t>o</a:t>
            </a:r>
            <a:endParaRPr lang="es-ES" sz="1400" b="1" i="1" baseline="-25000" dirty="0">
              <a:latin typeface="Times New Roman" pitchFamily="18" charset="0"/>
            </a:endParaRPr>
          </a:p>
        </p:txBody>
      </p:sp>
      <p:sp>
        <p:nvSpPr>
          <p:cNvPr id="64" name="Text Box 56"/>
          <p:cNvSpPr txBox="1">
            <a:spLocks noChangeArrowheads="1"/>
          </p:cNvSpPr>
          <p:nvPr/>
        </p:nvSpPr>
        <p:spPr bwMode="auto">
          <a:xfrm>
            <a:off x="6124578" y="6096000"/>
            <a:ext cx="352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66" name="Line 58"/>
          <p:cNvSpPr>
            <a:spLocks noChangeShapeType="1"/>
          </p:cNvSpPr>
          <p:nvPr/>
        </p:nvSpPr>
        <p:spPr bwMode="auto">
          <a:xfrm flipV="1">
            <a:off x="2955925" y="5295900"/>
            <a:ext cx="0" cy="889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67" name="Line 59"/>
          <p:cNvSpPr>
            <a:spLocks noChangeShapeType="1"/>
          </p:cNvSpPr>
          <p:nvPr/>
        </p:nvSpPr>
        <p:spPr bwMode="auto">
          <a:xfrm>
            <a:off x="2971800" y="5867400"/>
            <a:ext cx="2943225" cy="0"/>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69" name="Text Box 61"/>
          <p:cNvSpPr txBox="1">
            <a:spLocks noChangeArrowheads="1"/>
          </p:cNvSpPr>
          <p:nvPr/>
        </p:nvSpPr>
        <p:spPr bwMode="auto">
          <a:xfrm>
            <a:off x="4191000" y="5800726"/>
            <a:ext cx="4032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sp>
        <p:nvSpPr>
          <p:cNvPr id="70" name="Text Box 62"/>
          <p:cNvSpPr txBox="1">
            <a:spLocks noChangeArrowheads="1"/>
          </p:cNvSpPr>
          <p:nvPr/>
        </p:nvSpPr>
        <p:spPr bwMode="auto">
          <a:xfrm>
            <a:off x="6096000" y="4114800"/>
            <a:ext cx="3524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101" name="Line 21"/>
          <p:cNvSpPr>
            <a:spLocks noChangeShapeType="1"/>
          </p:cNvSpPr>
          <p:nvPr/>
        </p:nvSpPr>
        <p:spPr bwMode="auto">
          <a:xfrm>
            <a:off x="3830093" y="1370012"/>
            <a:ext cx="238125"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cxnSp>
        <p:nvCxnSpPr>
          <p:cNvPr id="111" name="Straight Connector 110"/>
          <p:cNvCxnSpPr/>
          <p:nvPr/>
        </p:nvCxnSpPr>
        <p:spPr>
          <a:xfrm rot="10800000">
            <a:off x="4058693" y="1370012"/>
            <a:ext cx="17526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5582693" y="1598612"/>
            <a:ext cx="457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991893" y="2741612"/>
            <a:ext cx="2819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20"/>
          <p:cNvGrpSpPr/>
          <p:nvPr/>
        </p:nvGrpSpPr>
        <p:grpSpPr>
          <a:xfrm>
            <a:off x="4744493" y="1370806"/>
            <a:ext cx="609600" cy="1371600"/>
            <a:chOff x="3276600" y="1448594"/>
            <a:chExt cx="609600" cy="1371600"/>
          </a:xfrm>
        </p:grpSpPr>
        <p:cxnSp>
          <p:nvCxnSpPr>
            <p:cNvPr id="108" name="Straight Connector 107"/>
            <p:cNvCxnSpPr/>
            <p:nvPr/>
          </p:nvCxnSpPr>
          <p:spPr>
            <a:xfrm>
              <a:off x="3276600" y="20574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276600" y="21336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3200400" y="1752600"/>
              <a:ext cx="609600" cy="158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3162300" y="2476500"/>
              <a:ext cx="685800" cy="158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0" name="Text Box 46"/>
            <p:cNvSpPr txBox="1">
              <a:spLocks noChangeArrowheads="1"/>
            </p:cNvSpPr>
            <p:nvPr/>
          </p:nvSpPr>
          <p:spPr bwMode="auto">
            <a:xfrm>
              <a:off x="3505200" y="1752600"/>
              <a:ext cx="381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pic>
        <p:nvPicPr>
          <p:cNvPr id="390159" name="Picture 15"/>
          <p:cNvPicPr>
            <a:picLocks noChangeAspect="1" noChangeArrowheads="1"/>
          </p:cNvPicPr>
          <p:nvPr/>
        </p:nvPicPr>
        <p:blipFill>
          <a:blip r:embed="rId6"/>
          <a:srcRect/>
          <a:stretch>
            <a:fillRect/>
          </a:stretch>
        </p:blipFill>
        <p:spPr bwMode="auto">
          <a:xfrm>
            <a:off x="2967037" y="5414963"/>
            <a:ext cx="2914650" cy="752475"/>
          </a:xfrm>
          <a:prstGeom prst="rect">
            <a:avLst/>
          </a:prstGeom>
          <a:noFill/>
          <a:ln w="9525">
            <a:noFill/>
            <a:miter lim="800000"/>
            <a:headEnd/>
            <a:tailEnd/>
          </a:ln>
          <a:effectLst/>
        </p:spPr>
      </p:pic>
      <p:sp>
        <p:nvSpPr>
          <p:cNvPr id="71" name="Text Box 46"/>
          <p:cNvSpPr txBox="1">
            <a:spLocks noChangeArrowheads="1"/>
          </p:cNvSpPr>
          <p:nvPr/>
        </p:nvSpPr>
        <p:spPr bwMode="auto">
          <a:xfrm>
            <a:off x="4344433" y="974726"/>
            <a:ext cx="533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rgbClr val="FF0000"/>
                </a:solidFill>
                <a:latin typeface="Times New Roman" pitchFamily="18" charset="0"/>
              </a:rPr>
              <a:t>I</a:t>
            </a:r>
            <a:r>
              <a:rPr lang="sr-Latn-CS" sz="1600" i="1" baseline="-25000" dirty="0">
                <a:solidFill>
                  <a:srgbClr val="FF0000"/>
                </a:solidFill>
                <a:latin typeface="Times New Roman" pitchFamily="18" charset="0"/>
              </a:rPr>
              <a:t>d</a:t>
            </a:r>
            <a:endParaRPr lang="en-US" sz="1600" i="1" baseline="-25000" dirty="0">
              <a:solidFill>
                <a:srgbClr val="FF0000"/>
              </a:solidFill>
              <a:latin typeface="Times New Roman" pitchFamily="18" charset="0"/>
            </a:endParaRPr>
          </a:p>
        </p:txBody>
      </p:sp>
      <p:pic>
        <p:nvPicPr>
          <p:cNvPr id="391171" name="Picture 3"/>
          <p:cNvPicPr>
            <a:picLocks noChangeAspect="1" noChangeArrowheads="1"/>
          </p:cNvPicPr>
          <p:nvPr/>
        </p:nvPicPr>
        <p:blipFill>
          <a:blip r:embed="rId7"/>
          <a:srcRect/>
          <a:stretch>
            <a:fillRect/>
          </a:stretch>
        </p:blipFill>
        <p:spPr bwMode="auto">
          <a:xfrm>
            <a:off x="2971800" y="5438778"/>
            <a:ext cx="2857500" cy="733425"/>
          </a:xfrm>
          <a:prstGeom prst="rect">
            <a:avLst/>
          </a:prstGeom>
          <a:noFill/>
          <a:ln w="9525">
            <a:noFill/>
            <a:miter lim="800000"/>
            <a:headEnd/>
            <a:tailEnd/>
          </a:ln>
          <a:effectLst/>
        </p:spPr>
      </p:pic>
      <p:cxnSp>
        <p:nvCxnSpPr>
          <p:cNvPr id="73" name="Straight Arrow Connector 72"/>
          <p:cNvCxnSpPr/>
          <p:nvPr/>
        </p:nvCxnSpPr>
        <p:spPr>
          <a:xfrm>
            <a:off x="2971800" y="6172200"/>
            <a:ext cx="3200400"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71800" y="5618162"/>
            <a:ext cx="2819400" cy="1588"/>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311" name="Rectangle 26"/>
          <p:cNvSpPr>
            <a:spLocks noChangeArrowheads="1"/>
          </p:cNvSpPr>
          <p:nvPr/>
        </p:nvSpPr>
        <p:spPr bwMode="auto">
          <a:xfrm>
            <a:off x="4295775" y="5314950"/>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cxnSp>
        <p:nvCxnSpPr>
          <p:cNvPr id="79" name="Straight Arrow Connector 78"/>
          <p:cNvCxnSpPr/>
          <p:nvPr/>
        </p:nvCxnSpPr>
        <p:spPr>
          <a:xfrm>
            <a:off x="2952750" y="4162425"/>
            <a:ext cx="3200400"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948115" y="1375573"/>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Freeform 71"/>
          <p:cNvSpPr/>
          <p:nvPr/>
        </p:nvSpPr>
        <p:spPr>
          <a:xfrm>
            <a:off x="3500438" y="5486400"/>
            <a:ext cx="409575" cy="671513"/>
          </a:xfrm>
          <a:custGeom>
            <a:avLst/>
            <a:gdLst>
              <a:gd name="connsiteX0" fmla="*/ 0 w 409575"/>
              <a:gd name="connsiteY0" fmla="*/ 0 h 671513"/>
              <a:gd name="connsiteX1" fmla="*/ 100012 w 409575"/>
              <a:gd name="connsiteY1" fmla="*/ 90488 h 671513"/>
              <a:gd name="connsiteX2" fmla="*/ 342900 w 409575"/>
              <a:gd name="connsiteY2" fmla="*/ 528638 h 671513"/>
              <a:gd name="connsiteX3" fmla="*/ 409575 w 409575"/>
              <a:gd name="connsiteY3" fmla="*/ 671513 h 671513"/>
              <a:gd name="connsiteX4" fmla="*/ 409575 w 409575"/>
              <a:gd name="connsiteY4" fmla="*/ 671513 h 67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671513">
                <a:moveTo>
                  <a:pt x="0" y="0"/>
                </a:moveTo>
                <a:cubicBezTo>
                  <a:pt x="21431" y="1191"/>
                  <a:pt x="42862" y="2382"/>
                  <a:pt x="100012" y="90488"/>
                </a:cubicBezTo>
                <a:cubicBezTo>
                  <a:pt x="157162" y="178594"/>
                  <a:pt x="291306" y="431801"/>
                  <a:pt x="342900" y="528638"/>
                </a:cubicBezTo>
                <a:cubicBezTo>
                  <a:pt x="394494" y="625475"/>
                  <a:pt x="409575" y="671513"/>
                  <a:pt x="409575" y="671513"/>
                </a:cubicBezTo>
                <a:lnTo>
                  <a:pt x="409575" y="671513"/>
                </a:lnTo>
              </a:path>
            </a:pathLst>
          </a:custGeom>
          <a:ln w="63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858542" y="5757864"/>
            <a:ext cx="218282" cy="434974"/>
          </a:xfrm>
          <a:custGeom>
            <a:avLst/>
            <a:gdLst>
              <a:gd name="connsiteX0" fmla="*/ 218282 w 218282"/>
              <a:gd name="connsiteY0" fmla="*/ 0 h 430213"/>
              <a:gd name="connsiteX1" fmla="*/ 94457 w 218282"/>
              <a:gd name="connsiteY1" fmla="*/ 247650 h 430213"/>
              <a:gd name="connsiteX2" fmla="*/ 13494 w 218282"/>
              <a:gd name="connsiteY2" fmla="*/ 404813 h 430213"/>
              <a:gd name="connsiteX3" fmla="*/ 13494 w 218282"/>
              <a:gd name="connsiteY3" fmla="*/ 400050 h 430213"/>
            </a:gdLst>
            <a:ahLst/>
            <a:cxnLst>
              <a:cxn ang="0">
                <a:pos x="connsiteX0" y="connsiteY0"/>
              </a:cxn>
              <a:cxn ang="0">
                <a:pos x="connsiteX1" y="connsiteY1"/>
              </a:cxn>
              <a:cxn ang="0">
                <a:pos x="connsiteX2" y="connsiteY2"/>
              </a:cxn>
              <a:cxn ang="0">
                <a:pos x="connsiteX3" y="connsiteY3"/>
              </a:cxn>
            </a:cxnLst>
            <a:rect l="l" t="t" r="r" b="b"/>
            <a:pathLst>
              <a:path w="218282" h="430213">
                <a:moveTo>
                  <a:pt x="218282" y="0"/>
                </a:moveTo>
                <a:lnTo>
                  <a:pt x="94457" y="247650"/>
                </a:lnTo>
                <a:cubicBezTo>
                  <a:pt x="60326" y="315119"/>
                  <a:pt x="26988" y="379413"/>
                  <a:pt x="13494" y="404813"/>
                </a:cubicBezTo>
                <a:cubicBezTo>
                  <a:pt x="0" y="430213"/>
                  <a:pt x="6747" y="415131"/>
                  <a:pt x="13494" y="400050"/>
                </a:cubicBezTo>
              </a:path>
            </a:pathLst>
          </a:custGeom>
          <a:ln w="63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462594" y="5491163"/>
            <a:ext cx="380994" cy="671513"/>
          </a:xfrm>
          <a:custGeom>
            <a:avLst/>
            <a:gdLst>
              <a:gd name="connsiteX0" fmla="*/ 0 w 409575"/>
              <a:gd name="connsiteY0" fmla="*/ 0 h 671513"/>
              <a:gd name="connsiteX1" fmla="*/ 100012 w 409575"/>
              <a:gd name="connsiteY1" fmla="*/ 90488 h 671513"/>
              <a:gd name="connsiteX2" fmla="*/ 342900 w 409575"/>
              <a:gd name="connsiteY2" fmla="*/ 528638 h 671513"/>
              <a:gd name="connsiteX3" fmla="*/ 409575 w 409575"/>
              <a:gd name="connsiteY3" fmla="*/ 671513 h 671513"/>
              <a:gd name="connsiteX4" fmla="*/ 409575 w 409575"/>
              <a:gd name="connsiteY4" fmla="*/ 671513 h 67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671513">
                <a:moveTo>
                  <a:pt x="0" y="0"/>
                </a:moveTo>
                <a:cubicBezTo>
                  <a:pt x="21431" y="1191"/>
                  <a:pt x="42862" y="2382"/>
                  <a:pt x="100012" y="90488"/>
                </a:cubicBezTo>
                <a:cubicBezTo>
                  <a:pt x="157162" y="178594"/>
                  <a:pt x="291306" y="431801"/>
                  <a:pt x="342900" y="528638"/>
                </a:cubicBezTo>
                <a:cubicBezTo>
                  <a:pt x="394494" y="625475"/>
                  <a:pt x="409575" y="671513"/>
                  <a:pt x="409575" y="671513"/>
                </a:cubicBezTo>
                <a:lnTo>
                  <a:pt x="409575" y="671513"/>
                </a:lnTo>
              </a:path>
            </a:pathLst>
          </a:custGeom>
          <a:ln w="63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itle 61"/>
          <p:cNvSpPr>
            <a:spLocks noGrp="1"/>
          </p:cNvSpPr>
          <p:nvPr>
            <p:ph type="title"/>
          </p:nvPr>
        </p:nvSpPr>
        <p:spPr>
          <a:xfrm>
            <a:off x="0" y="0"/>
            <a:ext cx="9144000" cy="609600"/>
          </a:xfrm>
        </p:spPr>
        <p:txBody>
          <a:bodyPr/>
          <a:lstStyle/>
          <a:p>
            <a:pPr algn="l" rtl="0" eaLnBrk="0" fontAlgn="base" hangingPunct="0"/>
            <a:r>
              <a:rPr lang="sr-Latn-CS" sz="3200" b="1" kern="1200" dirty="0" smtClean="0">
                <a:solidFill>
                  <a:srgbClr val="333399"/>
                </a:solidFill>
                <a:latin typeface="Calibri"/>
                <a:ea typeface="+mn-ea"/>
                <a:cs typeface="+mn-cs"/>
              </a:rPr>
              <a:t>MONOFAZNI ISPRAVLJAČ, neupravljani, polutalasni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1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71" grpId="0"/>
      <p:bldP spid="12311" grpId="0"/>
      <p:bldP spid="72" grpId="0" animBg="1"/>
      <p:bldP spid="74" grpId="0" animBg="1"/>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8" descr="rect"/>
          <p:cNvPicPr>
            <a:picLocks noChangeAspect="1" noChangeArrowheads="1"/>
          </p:cNvPicPr>
          <p:nvPr/>
        </p:nvPicPr>
        <p:blipFill>
          <a:blip r:embed="rId3" cstate="print"/>
          <a:srcRect/>
          <a:stretch>
            <a:fillRect/>
          </a:stretch>
        </p:blipFill>
        <p:spPr bwMode="auto">
          <a:xfrm>
            <a:off x="3635375" y="1628775"/>
            <a:ext cx="2286000" cy="1371600"/>
          </a:xfrm>
          <a:prstGeom prst="rect">
            <a:avLst/>
          </a:prstGeom>
          <a:noFill/>
          <a:ln w="9525">
            <a:noFill/>
            <a:miter lim="800000"/>
            <a:headEnd/>
            <a:tailEnd/>
          </a:ln>
        </p:spPr>
      </p:pic>
      <p:sp>
        <p:nvSpPr>
          <p:cNvPr id="12310" name="Rectangle 25"/>
          <p:cNvSpPr>
            <a:spLocks noChangeArrowheads="1"/>
          </p:cNvSpPr>
          <p:nvPr/>
        </p:nvSpPr>
        <p:spPr bwMode="auto">
          <a:xfrm>
            <a:off x="4431592" y="1804878"/>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cxnSp>
        <p:nvCxnSpPr>
          <p:cNvPr id="43" name="Straight Connector 42"/>
          <p:cNvCxnSpPr/>
          <p:nvPr/>
        </p:nvCxnSpPr>
        <p:spPr>
          <a:xfrm>
            <a:off x="3733800" y="2133600"/>
            <a:ext cx="1828800"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416770" name="Picture 2"/>
          <p:cNvPicPr>
            <a:picLocks noChangeAspect="1" noChangeArrowheads="1"/>
          </p:cNvPicPr>
          <p:nvPr/>
        </p:nvPicPr>
        <p:blipFill>
          <a:blip r:embed="rId4">
            <a:lum bright="20000" contrast="20000"/>
          </a:blip>
          <a:srcRect/>
          <a:stretch>
            <a:fillRect/>
          </a:stretch>
        </p:blipFill>
        <p:spPr bwMode="auto">
          <a:xfrm>
            <a:off x="3647768" y="1600200"/>
            <a:ext cx="2286000" cy="1438275"/>
          </a:xfrm>
          <a:prstGeom prst="rect">
            <a:avLst/>
          </a:prstGeom>
          <a:noFill/>
          <a:ln w="9525">
            <a:noFill/>
            <a:miter lim="800000"/>
            <a:headEnd/>
            <a:tailEnd/>
          </a:ln>
          <a:effectLst/>
        </p:spPr>
      </p:pic>
      <p:sp>
        <p:nvSpPr>
          <p:cNvPr id="12290" name="Slide Number Placeholder 5"/>
          <p:cNvSpPr>
            <a:spLocks noGrp="1"/>
          </p:cNvSpPr>
          <p:nvPr>
            <p:ph type="sldNum" sz="quarter" idx="12"/>
          </p:nvPr>
        </p:nvSpPr>
        <p:spPr>
          <a:noFill/>
        </p:spPr>
        <p:txBody>
          <a:bodyPr/>
          <a:lstStyle/>
          <a:p>
            <a:fld id="{321BAF13-CEB0-4A0F-9D6D-31B9AE7258C6}" type="slidenum">
              <a:rPr lang="en-US" smtClean="0"/>
              <a:pPr/>
              <a:t>28</a:t>
            </a:fld>
            <a:endParaRPr lang="en-US" dirty="0" smtClean="0"/>
          </a:p>
        </p:txBody>
      </p:sp>
      <p:pic>
        <p:nvPicPr>
          <p:cNvPr id="12294" name="Picture 9" descr="sine"/>
          <p:cNvPicPr>
            <a:picLocks noChangeAspect="1" noChangeArrowheads="1"/>
          </p:cNvPicPr>
          <p:nvPr/>
        </p:nvPicPr>
        <p:blipFill>
          <a:blip r:embed="rId5" cstate="print">
            <a:lum bright="10000" contrast="20000"/>
          </a:blip>
          <a:srcRect/>
          <a:stretch>
            <a:fillRect/>
          </a:stretch>
        </p:blipFill>
        <p:spPr bwMode="auto">
          <a:xfrm>
            <a:off x="838200" y="1447800"/>
            <a:ext cx="1981200" cy="2419350"/>
          </a:xfrm>
          <a:prstGeom prst="rect">
            <a:avLst/>
          </a:prstGeom>
          <a:noFill/>
          <a:ln w="9525">
            <a:noFill/>
            <a:miter lim="800000"/>
            <a:headEnd/>
            <a:tailEnd/>
          </a:ln>
        </p:spPr>
      </p:pic>
      <p:sp>
        <p:nvSpPr>
          <p:cNvPr id="12303" name="Rectangle 18"/>
          <p:cNvSpPr>
            <a:spLocks noChangeArrowheads="1"/>
          </p:cNvSpPr>
          <p:nvPr/>
        </p:nvSpPr>
        <p:spPr bwMode="auto">
          <a:xfrm>
            <a:off x="58674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4" name="Rectangle 19"/>
          <p:cNvSpPr>
            <a:spLocks noChangeArrowheads="1"/>
          </p:cNvSpPr>
          <p:nvPr/>
        </p:nvSpPr>
        <p:spPr bwMode="auto">
          <a:xfrm>
            <a:off x="25908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5" name="Rectangle 20"/>
          <p:cNvSpPr>
            <a:spLocks noChangeArrowheads="1"/>
          </p:cNvSpPr>
          <p:nvPr/>
        </p:nvSpPr>
        <p:spPr bwMode="auto">
          <a:xfrm>
            <a:off x="3352800" y="1371600"/>
            <a:ext cx="344488" cy="336550"/>
          </a:xfrm>
          <a:prstGeom prst="rect">
            <a:avLst/>
          </a:prstGeom>
          <a:no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o</a:t>
            </a:r>
            <a:endParaRPr lang="es-ES" sz="1600" b="1" i="1" baseline="-25000" dirty="0">
              <a:latin typeface="Times New Roman" pitchFamily="18" charset="0"/>
            </a:endParaRPr>
          </a:p>
        </p:txBody>
      </p:sp>
      <p:sp>
        <p:nvSpPr>
          <p:cNvPr id="12307" name="Rectangle 22"/>
          <p:cNvSpPr>
            <a:spLocks noChangeArrowheads="1"/>
          </p:cNvSpPr>
          <p:nvPr/>
        </p:nvSpPr>
        <p:spPr bwMode="auto">
          <a:xfrm>
            <a:off x="5410200" y="5181600"/>
            <a:ext cx="344966" cy="338554"/>
          </a:xfrm>
          <a:prstGeom prst="rect">
            <a:avLst/>
          </a:prstGeom>
          <a:no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o</a:t>
            </a:r>
            <a:endParaRPr lang="es-ES" sz="1600" b="1" i="1" baseline="-25000" dirty="0">
              <a:latin typeface="Times New Roman" pitchFamily="18" charset="0"/>
            </a:endParaRPr>
          </a:p>
        </p:txBody>
      </p:sp>
      <p:sp>
        <p:nvSpPr>
          <p:cNvPr id="12308" name="Rectangle 23"/>
          <p:cNvSpPr>
            <a:spLocks noChangeArrowheads="1"/>
          </p:cNvSpPr>
          <p:nvPr/>
        </p:nvSpPr>
        <p:spPr bwMode="auto">
          <a:xfrm>
            <a:off x="533400" y="1371600"/>
            <a:ext cx="312738" cy="336550"/>
          </a:xfrm>
          <a:prstGeom prst="rect">
            <a:avLst/>
          </a:prstGeom>
          <a:noFill/>
          <a:ln w="9525">
            <a:noFill/>
            <a:miter lim="800000"/>
            <a:headEnd/>
            <a:tailEnd/>
          </a:ln>
        </p:spPr>
        <p:txBody>
          <a:bodyPr wrap="none">
            <a:spAutoFit/>
          </a:bodyPr>
          <a:lstStyle/>
          <a:p>
            <a:r>
              <a:rPr lang="en-US" sz="1600" b="1" i="1">
                <a:latin typeface="Times New Roman" pitchFamily="18" charset="0"/>
              </a:rPr>
              <a:t>v</a:t>
            </a:r>
            <a:r>
              <a:rPr lang="sr-Latn-CS" sz="1600" b="1" i="1" baseline="-25000">
                <a:latin typeface="Times New Roman" pitchFamily="18" charset="0"/>
              </a:rPr>
              <a:t>i</a:t>
            </a:r>
            <a:endParaRPr lang="es-ES" sz="1600" b="1" i="1" baseline="-25000">
              <a:latin typeface="Times New Roman" pitchFamily="18" charset="0"/>
            </a:endParaRPr>
          </a:p>
        </p:txBody>
      </p:sp>
      <p:sp>
        <p:nvSpPr>
          <p:cNvPr id="12309" name="Rectangle 24"/>
          <p:cNvSpPr>
            <a:spLocks noChangeArrowheads="1"/>
          </p:cNvSpPr>
          <p:nvPr/>
        </p:nvSpPr>
        <p:spPr bwMode="auto">
          <a:xfrm>
            <a:off x="762000" y="5181600"/>
            <a:ext cx="312738" cy="336550"/>
          </a:xfrm>
          <a:prstGeom prst="rect">
            <a:avLst/>
          </a:prstGeom>
          <a:no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i</a:t>
            </a:r>
            <a:endParaRPr lang="es-ES" sz="1600" b="1" i="1" baseline="-25000" dirty="0">
              <a:latin typeface="Times New Roman" pitchFamily="18" charset="0"/>
            </a:endParaRPr>
          </a:p>
        </p:txBody>
      </p:sp>
      <p:sp>
        <p:nvSpPr>
          <p:cNvPr id="12312" name="Text Box 47"/>
          <p:cNvSpPr txBox="1">
            <a:spLocks noChangeArrowheads="1"/>
          </p:cNvSpPr>
          <p:nvPr/>
        </p:nvSpPr>
        <p:spPr bwMode="auto">
          <a:xfrm>
            <a:off x="5638800" y="1219200"/>
            <a:ext cx="1828800" cy="304800"/>
          </a:xfrm>
          <a:prstGeom prst="rect">
            <a:avLst/>
          </a:prstGeom>
          <a:noFill/>
          <a:ln w="9525">
            <a:noFill/>
            <a:miter lim="800000"/>
            <a:headEnd/>
            <a:tailEnd/>
          </a:ln>
        </p:spPr>
        <p:txBody>
          <a:bodyPr>
            <a:spAutoFit/>
          </a:bodyPr>
          <a:lstStyle/>
          <a:p>
            <a:pPr defTabSz="457200"/>
            <a:r>
              <a:rPr lang="sr-Latn-CS" sz="1400" dirty="0"/>
              <a:t>Talasnost -100 Hz</a:t>
            </a:r>
            <a:endParaRPr lang="en-US" sz="1400" dirty="0"/>
          </a:p>
        </p:txBody>
      </p:sp>
      <p:sp>
        <p:nvSpPr>
          <p:cNvPr id="12313" name="Line 28"/>
          <p:cNvSpPr>
            <a:spLocks noChangeShapeType="1"/>
          </p:cNvSpPr>
          <p:nvPr/>
        </p:nvSpPr>
        <p:spPr bwMode="auto">
          <a:xfrm flipH="1">
            <a:off x="5410200" y="1447800"/>
            <a:ext cx="304800" cy="228600"/>
          </a:xfrm>
          <a:prstGeom prst="line">
            <a:avLst/>
          </a:prstGeom>
          <a:noFill/>
          <a:ln w="9525">
            <a:solidFill>
              <a:schemeClr val="tx1"/>
            </a:solidFill>
            <a:round/>
            <a:headEnd/>
            <a:tailEnd type="triangle" w="med" len="med"/>
          </a:ln>
        </p:spPr>
        <p:txBody>
          <a:bodyPr/>
          <a:lstStyle/>
          <a:p>
            <a:endParaRPr lang="en-US"/>
          </a:p>
        </p:txBody>
      </p:sp>
      <p:pic>
        <p:nvPicPr>
          <p:cNvPr id="416769" name="Picture 1"/>
          <p:cNvPicPr>
            <a:picLocks noChangeAspect="1" noChangeArrowheads="1"/>
          </p:cNvPicPr>
          <p:nvPr/>
        </p:nvPicPr>
        <p:blipFill>
          <a:blip r:embed="rId6">
            <a:lum bright="20000" contrast="20000"/>
          </a:blip>
          <a:srcRect/>
          <a:stretch>
            <a:fillRect/>
          </a:stretch>
        </p:blipFill>
        <p:spPr bwMode="auto">
          <a:xfrm>
            <a:off x="1066800" y="4343400"/>
            <a:ext cx="4371975" cy="1905000"/>
          </a:xfrm>
          <a:prstGeom prst="rect">
            <a:avLst/>
          </a:prstGeom>
          <a:noFill/>
          <a:ln w="9525">
            <a:noFill/>
            <a:miter lim="800000"/>
            <a:headEnd/>
            <a:tailEnd/>
          </a:ln>
          <a:effectLst/>
        </p:spPr>
      </p:pic>
      <p:grpSp>
        <p:nvGrpSpPr>
          <p:cNvPr id="35" name="Group 34"/>
          <p:cNvGrpSpPr/>
          <p:nvPr/>
        </p:nvGrpSpPr>
        <p:grpSpPr>
          <a:xfrm>
            <a:off x="4267200" y="4419600"/>
            <a:ext cx="609600" cy="1752600"/>
            <a:chOff x="5029200" y="4343400"/>
            <a:chExt cx="609600" cy="1752600"/>
          </a:xfrm>
        </p:grpSpPr>
        <p:cxnSp>
          <p:nvCxnSpPr>
            <p:cNvPr id="28" name="Straight Connector 27"/>
            <p:cNvCxnSpPr/>
            <p:nvPr/>
          </p:nvCxnSpPr>
          <p:spPr>
            <a:xfrm>
              <a:off x="5029200" y="51046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29200" y="51808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876403" y="4724003"/>
              <a:ext cx="762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800997" y="5638403"/>
              <a:ext cx="9144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2" name="Text Box 46"/>
            <p:cNvSpPr txBox="1">
              <a:spLocks noChangeArrowheads="1"/>
            </p:cNvSpPr>
            <p:nvPr/>
          </p:nvSpPr>
          <p:spPr bwMode="auto">
            <a:xfrm>
              <a:off x="5257800" y="4799806"/>
              <a:ext cx="381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sp>
        <p:nvSpPr>
          <p:cNvPr id="44" name="Rectangle 25"/>
          <p:cNvSpPr>
            <a:spLocks noChangeArrowheads="1"/>
          </p:cNvSpPr>
          <p:nvPr/>
        </p:nvSpPr>
        <p:spPr bwMode="auto">
          <a:xfrm>
            <a:off x="4441424" y="1553496"/>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cxnSp>
        <p:nvCxnSpPr>
          <p:cNvPr id="45" name="Straight Connector 44"/>
          <p:cNvCxnSpPr/>
          <p:nvPr/>
        </p:nvCxnSpPr>
        <p:spPr>
          <a:xfrm>
            <a:off x="3743632" y="1882218"/>
            <a:ext cx="1828800"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6" name="Rectangle 22"/>
          <p:cNvSpPr>
            <a:spLocks noChangeArrowheads="1"/>
          </p:cNvSpPr>
          <p:nvPr/>
        </p:nvSpPr>
        <p:spPr bwMode="auto">
          <a:xfrm>
            <a:off x="2362200" y="4495800"/>
            <a:ext cx="434734" cy="338554"/>
          </a:xfrm>
          <a:prstGeom prst="rect">
            <a:avLst/>
          </a:prstGeom>
          <a:noFill/>
          <a:ln w="9525">
            <a:noFill/>
            <a:miter lim="800000"/>
            <a:headEnd/>
            <a:tailEnd/>
          </a:ln>
        </p:spPr>
        <p:txBody>
          <a:bodyPr wrap="none">
            <a:spAutoFit/>
          </a:bodyPr>
          <a:lstStyle/>
          <a:p>
            <a:r>
              <a:rPr lang="sr-Latn-CS" sz="1600" b="1" i="1" dirty="0" smtClean="0">
                <a:solidFill>
                  <a:srgbClr val="C00000"/>
                </a:solidFill>
                <a:latin typeface="Times New Roman" pitchFamily="18" charset="0"/>
              </a:rPr>
              <a:t>D1</a:t>
            </a:r>
            <a:endParaRPr lang="es-ES" sz="1600" b="1" i="1" baseline="-25000" dirty="0">
              <a:solidFill>
                <a:srgbClr val="C00000"/>
              </a:solidFill>
              <a:latin typeface="Times New Roman" pitchFamily="18" charset="0"/>
            </a:endParaRPr>
          </a:p>
        </p:txBody>
      </p:sp>
      <p:sp>
        <p:nvSpPr>
          <p:cNvPr id="47" name="Rectangle 22"/>
          <p:cNvSpPr>
            <a:spLocks noChangeArrowheads="1"/>
          </p:cNvSpPr>
          <p:nvPr/>
        </p:nvSpPr>
        <p:spPr bwMode="auto">
          <a:xfrm>
            <a:off x="3276600" y="4495800"/>
            <a:ext cx="434734" cy="338554"/>
          </a:xfrm>
          <a:prstGeom prst="rect">
            <a:avLst/>
          </a:prstGeom>
          <a:noFill/>
          <a:ln w="9525">
            <a:noFill/>
            <a:miter lim="800000"/>
            <a:headEnd/>
            <a:tailEnd/>
          </a:ln>
        </p:spPr>
        <p:txBody>
          <a:bodyPr wrap="none">
            <a:spAutoFit/>
          </a:bodyPr>
          <a:lstStyle/>
          <a:p>
            <a:r>
              <a:rPr lang="sr-Latn-CS" sz="1600" b="1" i="1" dirty="0" smtClean="0">
                <a:solidFill>
                  <a:srgbClr val="0066CC"/>
                </a:solidFill>
                <a:latin typeface="Times New Roman" pitchFamily="18" charset="0"/>
              </a:rPr>
              <a:t>D2</a:t>
            </a:r>
            <a:endParaRPr lang="es-ES" sz="1600" b="1" i="1" baseline="-25000" dirty="0">
              <a:solidFill>
                <a:srgbClr val="0066CC"/>
              </a:solidFill>
              <a:latin typeface="Times New Roman" pitchFamily="18" charset="0"/>
            </a:endParaRPr>
          </a:p>
        </p:txBody>
      </p:sp>
      <p:sp>
        <p:nvSpPr>
          <p:cNvPr id="48" name="Rectangle 22"/>
          <p:cNvSpPr>
            <a:spLocks noChangeArrowheads="1"/>
          </p:cNvSpPr>
          <p:nvPr/>
        </p:nvSpPr>
        <p:spPr bwMode="auto">
          <a:xfrm>
            <a:off x="2362200" y="5715000"/>
            <a:ext cx="434734" cy="338554"/>
          </a:xfrm>
          <a:prstGeom prst="rect">
            <a:avLst/>
          </a:prstGeom>
          <a:noFill/>
          <a:ln w="9525">
            <a:noFill/>
            <a:miter lim="800000"/>
            <a:headEnd/>
            <a:tailEnd/>
          </a:ln>
        </p:spPr>
        <p:txBody>
          <a:bodyPr wrap="none">
            <a:spAutoFit/>
          </a:bodyPr>
          <a:lstStyle/>
          <a:p>
            <a:r>
              <a:rPr lang="sr-Latn-CS" sz="1600" b="1" i="1" dirty="0" smtClean="0">
                <a:solidFill>
                  <a:srgbClr val="0066CC"/>
                </a:solidFill>
                <a:latin typeface="Times New Roman" pitchFamily="18" charset="0"/>
              </a:rPr>
              <a:t>D3</a:t>
            </a:r>
            <a:endParaRPr lang="es-ES" sz="1600" b="1" i="1" baseline="-25000" dirty="0">
              <a:solidFill>
                <a:srgbClr val="0066CC"/>
              </a:solidFill>
              <a:latin typeface="Times New Roman" pitchFamily="18" charset="0"/>
            </a:endParaRPr>
          </a:p>
        </p:txBody>
      </p:sp>
      <p:sp>
        <p:nvSpPr>
          <p:cNvPr id="49" name="Rectangle 22"/>
          <p:cNvSpPr>
            <a:spLocks noChangeArrowheads="1"/>
          </p:cNvSpPr>
          <p:nvPr/>
        </p:nvSpPr>
        <p:spPr bwMode="auto">
          <a:xfrm>
            <a:off x="3352800" y="5715000"/>
            <a:ext cx="434734" cy="338554"/>
          </a:xfrm>
          <a:prstGeom prst="rect">
            <a:avLst/>
          </a:prstGeom>
          <a:noFill/>
          <a:ln w="9525">
            <a:noFill/>
            <a:miter lim="800000"/>
            <a:headEnd/>
            <a:tailEnd/>
          </a:ln>
        </p:spPr>
        <p:txBody>
          <a:bodyPr wrap="none">
            <a:spAutoFit/>
          </a:bodyPr>
          <a:lstStyle/>
          <a:p>
            <a:r>
              <a:rPr lang="sr-Latn-CS" sz="1600" b="1" i="1" dirty="0" smtClean="0">
                <a:solidFill>
                  <a:srgbClr val="C00000"/>
                </a:solidFill>
                <a:latin typeface="Times New Roman" pitchFamily="18" charset="0"/>
              </a:rPr>
              <a:t>D4</a:t>
            </a:r>
            <a:endParaRPr lang="es-ES" sz="1600" b="1" i="1" baseline="-25000" dirty="0">
              <a:solidFill>
                <a:srgbClr val="C00000"/>
              </a:solidFill>
              <a:latin typeface="Times New Roman" pitchFamily="18" charset="0"/>
            </a:endParaRPr>
          </a:p>
        </p:txBody>
      </p:sp>
      <p:grpSp>
        <p:nvGrpSpPr>
          <p:cNvPr id="94" name="Group 93"/>
          <p:cNvGrpSpPr/>
          <p:nvPr/>
        </p:nvGrpSpPr>
        <p:grpSpPr>
          <a:xfrm>
            <a:off x="1066800" y="1066800"/>
            <a:ext cx="2819400" cy="1447800"/>
            <a:chOff x="1066800" y="1066800"/>
            <a:chExt cx="2819400" cy="1447800"/>
          </a:xfrm>
        </p:grpSpPr>
        <p:sp>
          <p:nvSpPr>
            <p:cNvPr id="50" name="Rectangle 22"/>
            <p:cNvSpPr>
              <a:spLocks noChangeArrowheads="1"/>
            </p:cNvSpPr>
            <p:nvPr/>
          </p:nvSpPr>
          <p:spPr bwMode="auto">
            <a:xfrm>
              <a:off x="1219200" y="1066800"/>
              <a:ext cx="1332801" cy="338554"/>
            </a:xfrm>
            <a:prstGeom prst="rect">
              <a:avLst/>
            </a:prstGeom>
            <a:noFill/>
            <a:ln w="9525">
              <a:noFill/>
              <a:miter lim="800000"/>
              <a:headEnd/>
              <a:tailEnd/>
            </a:ln>
          </p:spPr>
          <p:txBody>
            <a:bodyPr wrap="none">
              <a:spAutoFit/>
            </a:bodyPr>
            <a:lstStyle/>
            <a:p>
              <a:r>
                <a:rPr lang="sr-Latn-CS" sz="1600" b="1" dirty="0" smtClean="0">
                  <a:solidFill>
                    <a:srgbClr val="C00000"/>
                  </a:solidFill>
                  <a:latin typeface="Times New Roman" pitchFamily="18" charset="0"/>
                </a:rPr>
                <a:t>Vode</a:t>
              </a:r>
              <a:r>
                <a:rPr lang="sr-Latn-CS" sz="1600" b="1" i="1" dirty="0" smtClean="0">
                  <a:solidFill>
                    <a:srgbClr val="C00000"/>
                  </a:solidFill>
                  <a:latin typeface="Times New Roman" pitchFamily="18" charset="0"/>
                </a:rPr>
                <a:t> D1 </a:t>
              </a:r>
              <a:r>
                <a:rPr lang="sr-Latn-CS" sz="1600" b="1" dirty="0" smtClean="0">
                  <a:solidFill>
                    <a:srgbClr val="C00000"/>
                  </a:solidFill>
                  <a:latin typeface="Times New Roman" pitchFamily="18" charset="0"/>
                </a:rPr>
                <a:t>i</a:t>
              </a:r>
              <a:r>
                <a:rPr lang="sr-Latn-CS" sz="1600" b="1" i="1" dirty="0" smtClean="0">
                  <a:solidFill>
                    <a:srgbClr val="C00000"/>
                  </a:solidFill>
                  <a:latin typeface="Times New Roman" pitchFamily="18" charset="0"/>
                </a:rPr>
                <a:t> D4</a:t>
              </a:r>
              <a:endParaRPr lang="es-ES" sz="1600" b="1" i="1" baseline="-25000" dirty="0" smtClean="0">
                <a:solidFill>
                  <a:srgbClr val="C00000"/>
                </a:solidFill>
                <a:latin typeface="Times New Roman" pitchFamily="18" charset="0"/>
              </a:endParaRPr>
            </a:p>
          </p:txBody>
        </p:sp>
        <p:cxnSp>
          <p:nvCxnSpPr>
            <p:cNvPr id="53" name="Straight Arrow Connector 52"/>
            <p:cNvCxnSpPr/>
            <p:nvPr/>
          </p:nvCxnSpPr>
          <p:spPr>
            <a:xfrm rot="5400000">
              <a:off x="914400" y="1524000"/>
              <a:ext cx="838200" cy="533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62200" y="1371600"/>
              <a:ext cx="1524000" cy="1143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447800" y="2757488"/>
            <a:ext cx="2943225" cy="1467266"/>
            <a:chOff x="1447800" y="2757488"/>
            <a:chExt cx="2943225" cy="1467266"/>
          </a:xfrm>
        </p:grpSpPr>
        <p:sp>
          <p:nvSpPr>
            <p:cNvPr id="51" name="Rectangle 22"/>
            <p:cNvSpPr>
              <a:spLocks noChangeArrowheads="1"/>
            </p:cNvSpPr>
            <p:nvPr/>
          </p:nvSpPr>
          <p:spPr bwMode="auto">
            <a:xfrm>
              <a:off x="1828800" y="3886200"/>
              <a:ext cx="1332801" cy="338554"/>
            </a:xfrm>
            <a:prstGeom prst="rect">
              <a:avLst/>
            </a:prstGeom>
            <a:noFill/>
            <a:ln w="9525">
              <a:noFill/>
              <a:miter lim="800000"/>
              <a:headEnd/>
              <a:tailEnd/>
            </a:ln>
          </p:spPr>
          <p:txBody>
            <a:bodyPr wrap="none">
              <a:spAutoFit/>
            </a:bodyPr>
            <a:lstStyle/>
            <a:p>
              <a:r>
                <a:rPr lang="sr-Latn-CS" sz="1600" b="1" dirty="0" smtClean="0">
                  <a:solidFill>
                    <a:srgbClr val="0066CC"/>
                  </a:solidFill>
                  <a:latin typeface="Times New Roman" pitchFamily="18" charset="0"/>
                </a:rPr>
                <a:t>Vode</a:t>
              </a:r>
              <a:r>
                <a:rPr lang="sr-Latn-CS" sz="1600" b="1" i="1" dirty="0" smtClean="0">
                  <a:solidFill>
                    <a:srgbClr val="002060"/>
                  </a:solidFill>
                  <a:latin typeface="Times New Roman" pitchFamily="18" charset="0"/>
                </a:rPr>
                <a:t> </a:t>
              </a:r>
              <a:r>
                <a:rPr lang="sr-Latn-CS" sz="1600" b="1" i="1" dirty="0" smtClean="0">
                  <a:solidFill>
                    <a:srgbClr val="0066CC"/>
                  </a:solidFill>
                  <a:latin typeface="Times New Roman" pitchFamily="18" charset="0"/>
                </a:rPr>
                <a:t>D2 </a:t>
              </a:r>
              <a:r>
                <a:rPr lang="sr-Latn-CS" sz="1600" b="1" dirty="0" smtClean="0">
                  <a:solidFill>
                    <a:srgbClr val="0066CC"/>
                  </a:solidFill>
                  <a:latin typeface="Times New Roman" pitchFamily="18" charset="0"/>
                </a:rPr>
                <a:t>i</a:t>
              </a:r>
              <a:r>
                <a:rPr lang="sr-Latn-CS" sz="1600" b="1" i="1" dirty="0" smtClean="0">
                  <a:solidFill>
                    <a:srgbClr val="0066CC"/>
                  </a:solidFill>
                  <a:latin typeface="Times New Roman" pitchFamily="18" charset="0"/>
                </a:rPr>
                <a:t> D3</a:t>
              </a:r>
              <a:endParaRPr lang="es-ES" sz="1600" b="1" i="1" baseline="-25000" dirty="0" smtClean="0">
                <a:solidFill>
                  <a:srgbClr val="0066CC"/>
                </a:solidFill>
                <a:latin typeface="Times New Roman" pitchFamily="18" charset="0"/>
              </a:endParaRPr>
            </a:p>
          </p:txBody>
        </p:sp>
        <p:cxnSp>
          <p:nvCxnSpPr>
            <p:cNvPr id="57" name="Straight Arrow Connector 56"/>
            <p:cNvCxnSpPr/>
            <p:nvPr/>
          </p:nvCxnSpPr>
          <p:spPr>
            <a:xfrm rot="16200000" flipV="1">
              <a:off x="1257300" y="3390900"/>
              <a:ext cx="762000" cy="381000"/>
            </a:xfrm>
            <a:prstGeom prst="straightConnector1">
              <a:avLst/>
            </a:prstGeom>
            <a:ln w="25400">
              <a:solidFill>
                <a:srgbClr val="0066CC"/>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048000" y="2757488"/>
              <a:ext cx="1343025" cy="1128712"/>
            </a:xfrm>
            <a:prstGeom prst="straightConnector1">
              <a:avLst/>
            </a:prstGeom>
            <a:ln w="25400">
              <a:solidFill>
                <a:srgbClr val="0066CC"/>
              </a:solidFill>
              <a:tailEnd type="arrow"/>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rot="5400000">
            <a:off x="3090859" y="2590800"/>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5059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5821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9631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0393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452139"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28339"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733800" y="2895600"/>
            <a:ext cx="1905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800600" y="2909889"/>
            <a:ext cx="71438" cy="55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343400" y="2895600"/>
            <a:ext cx="71438" cy="55244"/>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291133" y="2895600"/>
            <a:ext cx="71438" cy="55244"/>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899368" y="3924296"/>
            <a:ext cx="2831664" cy="1131277"/>
            <a:chOff x="5899368" y="3924296"/>
            <a:chExt cx="2831664" cy="1131277"/>
          </a:xfrm>
        </p:grpSpPr>
        <p:pic>
          <p:nvPicPr>
            <p:cNvPr id="415745" name="Picture 1"/>
            <p:cNvPicPr>
              <a:picLocks noChangeAspect="1" noChangeArrowheads="1"/>
            </p:cNvPicPr>
            <p:nvPr/>
          </p:nvPicPr>
          <p:blipFill>
            <a:blip r:embed="rId7"/>
            <a:srcRect/>
            <a:stretch>
              <a:fillRect/>
            </a:stretch>
          </p:blipFill>
          <p:spPr bwMode="auto">
            <a:xfrm>
              <a:off x="6048378" y="3924296"/>
              <a:ext cx="2667000" cy="1131277"/>
            </a:xfrm>
            <a:prstGeom prst="rect">
              <a:avLst/>
            </a:prstGeom>
            <a:noFill/>
            <a:ln w="9525">
              <a:noFill/>
              <a:miter lim="800000"/>
              <a:headEnd/>
              <a:tailEnd/>
            </a:ln>
            <a:effectLst/>
          </p:spPr>
        </p:pic>
        <p:sp>
          <p:nvSpPr>
            <p:cNvPr id="54" name="Rectangle 22"/>
            <p:cNvSpPr>
              <a:spLocks noChangeArrowheads="1"/>
            </p:cNvSpPr>
            <p:nvPr/>
          </p:nvSpPr>
          <p:spPr bwMode="auto">
            <a:xfrm>
              <a:off x="6796089" y="3986215"/>
              <a:ext cx="388248" cy="292388"/>
            </a:xfrm>
            <a:prstGeom prst="rect">
              <a:avLst/>
            </a:prstGeom>
            <a:noFill/>
            <a:ln w="9525">
              <a:noFill/>
              <a:miter lim="800000"/>
              <a:headEnd/>
              <a:tailEnd/>
            </a:ln>
          </p:spPr>
          <p:txBody>
            <a:bodyPr wrap="none">
              <a:spAutoFit/>
            </a:bodyPr>
            <a:lstStyle/>
            <a:p>
              <a:r>
                <a:rPr lang="sr-Latn-CS" sz="1300" b="1" i="1" dirty="0" smtClean="0">
                  <a:solidFill>
                    <a:srgbClr val="C00000"/>
                  </a:solidFill>
                  <a:latin typeface="Times New Roman" pitchFamily="18" charset="0"/>
                </a:rPr>
                <a:t>D1</a:t>
              </a:r>
              <a:endParaRPr lang="es-ES" sz="1300" b="1" i="1" baseline="-25000" dirty="0">
                <a:solidFill>
                  <a:srgbClr val="C00000"/>
                </a:solidFill>
                <a:latin typeface="Times New Roman" pitchFamily="18" charset="0"/>
              </a:endParaRPr>
            </a:p>
          </p:txBody>
        </p:sp>
        <p:sp>
          <p:nvSpPr>
            <p:cNvPr id="56" name="Rectangle 22"/>
            <p:cNvSpPr>
              <a:spLocks noChangeArrowheads="1"/>
            </p:cNvSpPr>
            <p:nvPr/>
          </p:nvSpPr>
          <p:spPr bwMode="auto">
            <a:xfrm>
              <a:off x="7334252" y="4705348"/>
              <a:ext cx="388248" cy="292388"/>
            </a:xfrm>
            <a:prstGeom prst="rect">
              <a:avLst/>
            </a:prstGeom>
            <a:noFill/>
            <a:ln w="9525">
              <a:noFill/>
              <a:miter lim="800000"/>
              <a:headEnd/>
              <a:tailEnd/>
            </a:ln>
          </p:spPr>
          <p:txBody>
            <a:bodyPr wrap="none">
              <a:spAutoFit/>
            </a:bodyPr>
            <a:lstStyle/>
            <a:p>
              <a:r>
                <a:rPr lang="sr-Latn-CS" sz="1300" b="1" i="1" dirty="0" smtClean="0">
                  <a:solidFill>
                    <a:srgbClr val="C00000"/>
                  </a:solidFill>
                  <a:latin typeface="Times New Roman" pitchFamily="18" charset="0"/>
                </a:rPr>
                <a:t>D4</a:t>
              </a:r>
              <a:endParaRPr lang="es-ES" sz="1300" b="1" i="1" baseline="-25000" dirty="0">
                <a:solidFill>
                  <a:srgbClr val="C00000"/>
                </a:solidFill>
                <a:latin typeface="Times New Roman" pitchFamily="18" charset="0"/>
              </a:endParaRPr>
            </a:p>
          </p:txBody>
        </p:sp>
        <p:sp>
          <p:nvSpPr>
            <p:cNvPr id="58" name="Rectangle 22"/>
            <p:cNvSpPr>
              <a:spLocks noChangeArrowheads="1"/>
            </p:cNvSpPr>
            <p:nvPr/>
          </p:nvSpPr>
          <p:spPr bwMode="auto">
            <a:xfrm>
              <a:off x="5899368" y="4191000"/>
              <a:ext cx="272832" cy="276999"/>
            </a:xfrm>
            <a:prstGeom prst="rect">
              <a:avLst/>
            </a:prstGeom>
            <a:noFill/>
            <a:ln w="9525">
              <a:noFill/>
              <a:miter lim="800000"/>
              <a:headEnd/>
              <a:tailEnd/>
            </a:ln>
          </p:spPr>
          <p:txBody>
            <a:bodyPr wrap="none">
              <a:spAutoFit/>
            </a:bodyPr>
            <a:lstStyle/>
            <a:p>
              <a:r>
                <a:rPr lang="sr-Latn-CS" b="1" baseline="-25000" dirty="0" smtClean="0">
                  <a:solidFill>
                    <a:srgbClr val="C00000"/>
                  </a:solidFill>
                  <a:latin typeface="Times New Roman" pitchFamily="18" charset="0"/>
                </a:rPr>
                <a:t>+</a:t>
              </a:r>
              <a:endParaRPr lang="es-ES" b="1" baseline="-25000" dirty="0">
                <a:solidFill>
                  <a:srgbClr val="C00000"/>
                </a:solidFill>
                <a:latin typeface="Times New Roman" pitchFamily="18" charset="0"/>
              </a:endParaRPr>
            </a:p>
          </p:txBody>
        </p:sp>
        <p:sp>
          <p:nvSpPr>
            <p:cNvPr id="60" name="Rectangle 22"/>
            <p:cNvSpPr>
              <a:spLocks noChangeArrowheads="1"/>
            </p:cNvSpPr>
            <p:nvPr/>
          </p:nvSpPr>
          <p:spPr bwMode="auto">
            <a:xfrm>
              <a:off x="8458200" y="4191000"/>
              <a:ext cx="272832" cy="276999"/>
            </a:xfrm>
            <a:prstGeom prst="rect">
              <a:avLst/>
            </a:prstGeom>
            <a:noFill/>
            <a:ln w="9525">
              <a:noFill/>
              <a:miter lim="800000"/>
              <a:headEnd/>
              <a:tailEnd/>
            </a:ln>
          </p:spPr>
          <p:txBody>
            <a:bodyPr wrap="none">
              <a:spAutoFit/>
            </a:bodyPr>
            <a:lstStyle/>
            <a:p>
              <a:r>
                <a:rPr lang="sr-Latn-CS" b="1" baseline="-25000" dirty="0" smtClean="0">
                  <a:solidFill>
                    <a:srgbClr val="C00000"/>
                  </a:solidFill>
                  <a:latin typeface="Times New Roman" pitchFamily="18" charset="0"/>
                </a:rPr>
                <a:t>+</a:t>
              </a:r>
              <a:endParaRPr lang="es-ES" b="1" baseline="-25000" dirty="0">
                <a:solidFill>
                  <a:srgbClr val="C00000"/>
                </a:solidFill>
                <a:latin typeface="Times New Roman" pitchFamily="18" charset="0"/>
              </a:endParaRPr>
            </a:p>
          </p:txBody>
        </p:sp>
        <p:cxnSp>
          <p:nvCxnSpPr>
            <p:cNvPr id="62" name="Straight Connector 61"/>
            <p:cNvCxnSpPr/>
            <p:nvPr/>
          </p:nvCxnSpPr>
          <p:spPr>
            <a:xfrm rot="5400000">
              <a:off x="6438900" y="4686300"/>
              <a:ext cx="685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781800" y="5029200"/>
              <a:ext cx="5334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973094" y="4304506"/>
              <a:ext cx="685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5929848" y="5166360"/>
            <a:ext cx="2795052" cy="1099815"/>
            <a:chOff x="5929848" y="5166360"/>
            <a:chExt cx="2795052" cy="1099815"/>
          </a:xfrm>
        </p:grpSpPr>
        <p:pic>
          <p:nvPicPr>
            <p:cNvPr id="415746" name="Picture 2"/>
            <p:cNvPicPr>
              <a:picLocks noChangeAspect="1" noChangeArrowheads="1"/>
            </p:cNvPicPr>
            <p:nvPr/>
          </p:nvPicPr>
          <p:blipFill>
            <a:blip r:embed="rId8"/>
            <a:srcRect/>
            <a:stretch>
              <a:fillRect/>
            </a:stretch>
          </p:blipFill>
          <p:spPr bwMode="auto">
            <a:xfrm>
              <a:off x="6080760" y="5166360"/>
              <a:ext cx="2644140" cy="1099815"/>
            </a:xfrm>
            <a:prstGeom prst="rect">
              <a:avLst/>
            </a:prstGeom>
            <a:noFill/>
            <a:ln w="9525">
              <a:noFill/>
              <a:miter lim="800000"/>
              <a:headEnd/>
              <a:tailEnd/>
            </a:ln>
            <a:effectLst/>
          </p:spPr>
        </p:pic>
        <p:cxnSp>
          <p:nvCxnSpPr>
            <p:cNvPr id="80" name="Straight Connector 79"/>
            <p:cNvCxnSpPr/>
            <p:nvPr/>
          </p:nvCxnSpPr>
          <p:spPr>
            <a:xfrm>
              <a:off x="6781800" y="5181600"/>
              <a:ext cx="5334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630194" y="5333206"/>
              <a:ext cx="304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7171214" y="6072346"/>
              <a:ext cx="304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4" name="Rectangle 22"/>
            <p:cNvSpPr>
              <a:spLocks noChangeArrowheads="1"/>
            </p:cNvSpPr>
            <p:nvPr/>
          </p:nvSpPr>
          <p:spPr bwMode="auto">
            <a:xfrm>
              <a:off x="7391400" y="5257800"/>
              <a:ext cx="388248" cy="292388"/>
            </a:xfrm>
            <a:prstGeom prst="rect">
              <a:avLst/>
            </a:prstGeom>
            <a:noFill/>
            <a:ln w="9525">
              <a:noFill/>
              <a:miter lim="800000"/>
              <a:headEnd/>
              <a:tailEnd/>
            </a:ln>
          </p:spPr>
          <p:txBody>
            <a:bodyPr wrap="none">
              <a:spAutoFit/>
            </a:bodyPr>
            <a:lstStyle/>
            <a:p>
              <a:r>
                <a:rPr lang="sr-Latn-CS" sz="1300" b="1" i="1" dirty="0" smtClean="0">
                  <a:solidFill>
                    <a:srgbClr val="0066CC"/>
                  </a:solidFill>
                  <a:latin typeface="Times New Roman" pitchFamily="18" charset="0"/>
                </a:rPr>
                <a:t>D2</a:t>
              </a:r>
              <a:endParaRPr lang="es-ES" sz="1300" b="1" i="1" baseline="-25000" dirty="0">
                <a:solidFill>
                  <a:srgbClr val="0066CC"/>
                </a:solidFill>
                <a:latin typeface="Times New Roman" pitchFamily="18" charset="0"/>
              </a:endParaRPr>
            </a:p>
          </p:txBody>
        </p:sp>
        <p:sp>
          <p:nvSpPr>
            <p:cNvPr id="85" name="Rectangle 22"/>
            <p:cNvSpPr>
              <a:spLocks noChangeArrowheads="1"/>
            </p:cNvSpPr>
            <p:nvPr/>
          </p:nvSpPr>
          <p:spPr bwMode="auto">
            <a:xfrm>
              <a:off x="6858000" y="5943600"/>
              <a:ext cx="388248" cy="292388"/>
            </a:xfrm>
            <a:prstGeom prst="rect">
              <a:avLst/>
            </a:prstGeom>
            <a:noFill/>
            <a:ln w="9525">
              <a:noFill/>
              <a:miter lim="800000"/>
              <a:headEnd/>
              <a:tailEnd/>
            </a:ln>
          </p:spPr>
          <p:txBody>
            <a:bodyPr wrap="none">
              <a:spAutoFit/>
            </a:bodyPr>
            <a:lstStyle/>
            <a:p>
              <a:r>
                <a:rPr lang="sr-Latn-CS" sz="1300" b="1" i="1" dirty="0" smtClean="0">
                  <a:solidFill>
                    <a:srgbClr val="0066CC"/>
                  </a:solidFill>
                  <a:latin typeface="Times New Roman" pitchFamily="18" charset="0"/>
                </a:rPr>
                <a:t>D3</a:t>
              </a:r>
              <a:endParaRPr lang="es-ES" sz="1300" b="1" i="1" baseline="-25000" dirty="0">
                <a:solidFill>
                  <a:srgbClr val="0066CC"/>
                </a:solidFill>
                <a:latin typeface="Times New Roman" pitchFamily="18" charset="0"/>
              </a:endParaRPr>
            </a:p>
          </p:txBody>
        </p:sp>
        <p:sp>
          <p:nvSpPr>
            <p:cNvPr id="86" name="Rectangle 22"/>
            <p:cNvSpPr>
              <a:spLocks noChangeArrowheads="1"/>
            </p:cNvSpPr>
            <p:nvPr/>
          </p:nvSpPr>
          <p:spPr bwMode="auto">
            <a:xfrm>
              <a:off x="8442960" y="5425440"/>
              <a:ext cx="272832" cy="276999"/>
            </a:xfrm>
            <a:prstGeom prst="rect">
              <a:avLst/>
            </a:prstGeom>
            <a:noFill/>
            <a:ln w="9525">
              <a:noFill/>
              <a:miter lim="800000"/>
              <a:headEnd/>
              <a:tailEnd/>
            </a:ln>
          </p:spPr>
          <p:txBody>
            <a:bodyPr wrap="none">
              <a:spAutoFit/>
            </a:bodyPr>
            <a:lstStyle/>
            <a:p>
              <a:r>
                <a:rPr lang="sr-Latn-CS" b="1" baseline="-25000" dirty="0" smtClean="0">
                  <a:solidFill>
                    <a:srgbClr val="0066CC"/>
                  </a:solidFill>
                  <a:latin typeface="Times New Roman" pitchFamily="18" charset="0"/>
                </a:rPr>
                <a:t>+</a:t>
              </a:r>
              <a:endParaRPr lang="es-ES" b="1" baseline="-25000" dirty="0">
                <a:solidFill>
                  <a:srgbClr val="0066CC"/>
                </a:solidFill>
                <a:latin typeface="Times New Roman" pitchFamily="18" charset="0"/>
              </a:endParaRPr>
            </a:p>
          </p:txBody>
        </p:sp>
        <p:sp>
          <p:nvSpPr>
            <p:cNvPr id="87" name="Rectangle 22"/>
            <p:cNvSpPr>
              <a:spLocks noChangeArrowheads="1"/>
            </p:cNvSpPr>
            <p:nvPr/>
          </p:nvSpPr>
          <p:spPr bwMode="auto">
            <a:xfrm>
              <a:off x="5929848" y="5638800"/>
              <a:ext cx="272832" cy="276999"/>
            </a:xfrm>
            <a:prstGeom prst="rect">
              <a:avLst/>
            </a:prstGeom>
            <a:noFill/>
            <a:ln w="9525">
              <a:noFill/>
              <a:miter lim="800000"/>
              <a:headEnd/>
              <a:tailEnd/>
            </a:ln>
          </p:spPr>
          <p:txBody>
            <a:bodyPr wrap="none">
              <a:spAutoFit/>
            </a:bodyPr>
            <a:lstStyle/>
            <a:p>
              <a:r>
                <a:rPr lang="sr-Latn-CS" b="1" baseline="-25000" dirty="0" smtClean="0">
                  <a:solidFill>
                    <a:srgbClr val="0066CC"/>
                  </a:solidFill>
                  <a:latin typeface="Times New Roman" pitchFamily="18" charset="0"/>
                </a:rPr>
                <a:t>+</a:t>
              </a:r>
              <a:endParaRPr lang="es-ES" b="1" baseline="-25000" dirty="0">
                <a:solidFill>
                  <a:srgbClr val="0066CC"/>
                </a:solidFill>
                <a:latin typeface="Times New Roman" pitchFamily="18" charset="0"/>
              </a:endParaRPr>
            </a:p>
          </p:txBody>
        </p:sp>
      </p:grpSp>
      <p:sp>
        <p:nvSpPr>
          <p:cNvPr id="415748" name="AutoShape 4"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5750" name="AutoShape 6"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 name="Picture 91" descr="512px-Brueckengleichrichter_IMGP5380.jpg"/>
          <p:cNvPicPr>
            <a:picLocks noChangeAspect="1"/>
          </p:cNvPicPr>
          <p:nvPr/>
        </p:nvPicPr>
        <p:blipFill>
          <a:blip r:embed="rId9">
            <a:lum contrast="10000"/>
          </a:blip>
          <a:stretch>
            <a:fillRect/>
          </a:stretch>
        </p:blipFill>
        <p:spPr>
          <a:xfrm>
            <a:off x="6172200" y="1676400"/>
            <a:ext cx="2590800" cy="1958280"/>
          </a:xfrm>
          <a:prstGeom prst="rect">
            <a:avLst/>
          </a:prstGeom>
        </p:spPr>
      </p:pic>
      <p:sp>
        <p:nvSpPr>
          <p:cNvPr id="93" name="TextBox 92"/>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
        <p:nvSpPr>
          <p:cNvPr id="79" name="Title 78"/>
          <p:cNvSpPr>
            <a:spLocks noGrp="1"/>
          </p:cNvSpPr>
          <p:nvPr>
            <p:ph type="title"/>
          </p:nvPr>
        </p:nvSpPr>
        <p:spPr>
          <a:xfrm>
            <a:off x="0" y="0"/>
            <a:ext cx="9144000" cy="609600"/>
          </a:xfrm>
        </p:spPr>
        <p:txBody>
          <a:bodyPr/>
          <a:lstStyle/>
          <a:p>
            <a:pPr algn="l"/>
            <a:r>
              <a:rPr lang="sr-Latn-CS" sz="3200" b="1" kern="1200" dirty="0" smtClean="0">
                <a:solidFill>
                  <a:srgbClr val="333399"/>
                </a:solidFill>
                <a:latin typeface="Calibri"/>
                <a:ea typeface="+mn-ea"/>
                <a:cs typeface="+mn-cs"/>
              </a:rPr>
              <a:t>MONOFAZNI ISPRAVLJAČ, neupravljani, punotalasni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9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67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1" grpId="0" animBg="1"/>
      <p:bldP spid="72" grpId="0" animBg="1"/>
      <p:bldP spid="73" grpId="0" animBg="1"/>
      <p:bldP spid="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225"/>
          <p:cNvGrpSpPr/>
          <p:nvPr/>
        </p:nvGrpSpPr>
        <p:grpSpPr>
          <a:xfrm>
            <a:off x="5715000" y="685800"/>
            <a:ext cx="3200400" cy="2209800"/>
            <a:chOff x="5715000" y="685800"/>
            <a:chExt cx="3200400" cy="2209800"/>
          </a:xfrm>
        </p:grpSpPr>
        <p:pic>
          <p:nvPicPr>
            <p:cNvPr id="214" name="Picture 213" descr="1.jpg"/>
            <p:cNvPicPr>
              <a:picLocks noChangeAspect="1"/>
            </p:cNvPicPr>
            <p:nvPr/>
          </p:nvPicPr>
          <p:blipFill>
            <a:blip r:embed="rId3" cstate="print">
              <a:lum contrast="10000"/>
            </a:blip>
            <a:stretch>
              <a:fillRect/>
            </a:stretch>
          </p:blipFill>
          <p:spPr>
            <a:xfrm>
              <a:off x="5715000" y="762000"/>
              <a:ext cx="1371600" cy="1371600"/>
            </a:xfrm>
            <a:prstGeom prst="rect">
              <a:avLst/>
            </a:prstGeom>
          </p:spPr>
        </p:pic>
        <p:pic>
          <p:nvPicPr>
            <p:cNvPr id="215" name="Picture 214" descr="2.jpg"/>
            <p:cNvPicPr>
              <a:picLocks noChangeAspect="1"/>
            </p:cNvPicPr>
            <p:nvPr/>
          </p:nvPicPr>
          <p:blipFill>
            <a:blip r:embed="rId4">
              <a:lum/>
            </a:blip>
            <a:srcRect l="7111" t="24889" r="7556" b="21778"/>
            <a:stretch>
              <a:fillRect/>
            </a:stretch>
          </p:blipFill>
          <p:spPr>
            <a:xfrm>
              <a:off x="6324600" y="1905000"/>
              <a:ext cx="1584960" cy="990600"/>
            </a:xfrm>
            <a:prstGeom prst="rect">
              <a:avLst/>
            </a:prstGeom>
          </p:spPr>
        </p:pic>
        <p:pic>
          <p:nvPicPr>
            <p:cNvPr id="216" name="Picture 215" descr="3.jpg"/>
            <p:cNvPicPr>
              <a:picLocks noChangeAspect="1"/>
            </p:cNvPicPr>
            <p:nvPr/>
          </p:nvPicPr>
          <p:blipFill>
            <a:blip r:embed="rId5"/>
            <a:srcRect l="10667" t="17778" r="14667" b="21778"/>
            <a:stretch>
              <a:fillRect/>
            </a:stretch>
          </p:blipFill>
          <p:spPr>
            <a:xfrm flipH="1">
              <a:off x="7315200" y="685800"/>
              <a:ext cx="1600200" cy="1295400"/>
            </a:xfrm>
            <a:prstGeom prst="rect">
              <a:avLst/>
            </a:prstGeom>
          </p:spPr>
        </p:pic>
        <p:sp>
          <p:nvSpPr>
            <p:cNvPr id="225" name="TextBox 224"/>
            <p:cNvSpPr txBox="1"/>
            <p:nvPr/>
          </p:nvSpPr>
          <p:spPr bwMode="auto">
            <a:xfrm>
              <a:off x="6705600" y="1524000"/>
              <a:ext cx="9627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b="1" dirty="0" smtClean="0">
                  <a:solidFill>
                    <a:schemeClr val="tx1"/>
                  </a:solidFill>
                  <a:latin typeface="Arial" charset="0"/>
                </a:rPr>
                <a:t>TO-220</a:t>
              </a:r>
            </a:p>
          </p:txBody>
        </p:sp>
      </p:grpSp>
      <p:sp>
        <p:nvSpPr>
          <p:cNvPr id="12290" name="Slide Number Placeholder 5"/>
          <p:cNvSpPr>
            <a:spLocks noGrp="1"/>
          </p:cNvSpPr>
          <p:nvPr>
            <p:ph type="sldNum" sz="quarter" idx="12"/>
          </p:nvPr>
        </p:nvSpPr>
        <p:spPr>
          <a:noFill/>
        </p:spPr>
        <p:txBody>
          <a:bodyPr/>
          <a:lstStyle/>
          <a:p>
            <a:fld id="{321BAF13-CEB0-4A0F-9D6D-31B9AE7258C6}" type="slidenum">
              <a:rPr lang="en-US" smtClean="0"/>
              <a:pPr/>
              <a:t>29</a:t>
            </a:fld>
            <a:endParaRPr lang="en-US" dirty="0" smtClean="0"/>
          </a:p>
        </p:txBody>
      </p:sp>
      <p:sp>
        <p:nvSpPr>
          <p:cNvPr id="415748" name="AutoShape 4"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5750" name="AutoShape 6"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 name="Rectangle 76"/>
          <p:cNvSpPr/>
          <p:nvPr/>
        </p:nvSpPr>
        <p:spPr>
          <a:xfrm>
            <a:off x="685800" y="12954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ISPRAVLJAČ</a:t>
            </a:r>
            <a:endParaRPr lang="en-US" b="1" dirty="0">
              <a:solidFill>
                <a:srgbClr val="385D8A"/>
              </a:solidFill>
            </a:endParaRPr>
          </a:p>
        </p:txBody>
      </p:sp>
      <p:sp>
        <p:nvSpPr>
          <p:cNvPr id="78" name="Rectangle 77"/>
          <p:cNvSpPr/>
          <p:nvPr/>
        </p:nvSpPr>
        <p:spPr>
          <a:xfrm>
            <a:off x="3124200" y="12954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POTROŠAČ</a:t>
            </a:r>
            <a:endParaRPr lang="en-US" b="1" dirty="0">
              <a:solidFill>
                <a:srgbClr val="385D8A"/>
              </a:solidFill>
            </a:endParaRPr>
          </a:p>
        </p:txBody>
      </p:sp>
      <p:cxnSp>
        <p:nvCxnSpPr>
          <p:cNvPr id="97" name="Straight Connector 96"/>
          <p:cNvCxnSpPr/>
          <p:nvPr/>
        </p:nvCxnSpPr>
        <p:spPr>
          <a:xfrm>
            <a:off x="1981200" y="14478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81200" y="22098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146300" y="965200"/>
            <a:ext cx="788101" cy="369332"/>
          </a:xfrm>
          <a:prstGeom prst="rect">
            <a:avLst/>
          </a:prstGeom>
        </p:spPr>
        <p:txBody>
          <a:bodyPr wrap="none">
            <a:spAutoFit/>
          </a:bodyPr>
          <a:lstStyle/>
          <a:p>
            <a:pPr lvl="0" algn="ctr"/>
            <a:r>
              <a:rPr lang="sr-Latn-CS" b="1" dirty="0" smtClean="0">
                <a:solidFill>
                  <a:srgbClr val="385D8A"/>
                </a:solidFill>
                <a:latin typeface="Calibri"/>
              </a:rPr>
              <a:t>FILTER</a:t>
            </a:r>
            <a:endParaRPr lang="en-US" b="1" dirty="0">
              <a:solidFill>
                <a:srgbClr val="385D8A"/>
              </a:solidFill>
              <a:latin typeface="Calibri"/>
            </a:endParaRPr>
          </a:p>
        </p:txBody>
      </p:sp>
      <p:grpSp>
        <p:nvGrpSpPr>
          <p:cNvPr id="79" name="Group 78"/>
          <p:cNvGrpSpPr/>
          <p:nvPr/>
        </p:nvGrpSpPr>
        <p:grpSpPr>
          <a:xfrm>
            <a:off x="2286000" y="1447800"/>
            <a:ext cx="609600" cy="762000"/>
            <a:chOff x="5029200" y="4724400"/>
            <a:chExt cx="609600" cy="762000"/>
          </a:xfrm>
        </p:grpSpPr>
        <p:cxnSp>
          <p:nvCxnSpPr>
            <p:cNvPr id="82" name="Straight Connector 81"/>
            <p:cNvCxnSpPr/>
            <p:nvPr/>
          </p:nvCxnSpPr>
          <p:spPr>
            <a:xfrm>
              <a:off x="5029200" y="51046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29200" y="51808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5066903" y="4914503"/>
              <a:ext cx="381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105797" y="5333603"/>
              <a:ext cx="3048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91" name="Text Box 46"/>
            <p:cNvSpPr txBox="1">
              <a:spLocks noChangeArrowheads="1"/>
            </p:cNvSpPr>
            <p:nvPr/>
          </p:nvSpPr>
          <p:spPr bwMode="auto">
            <a:xfrm>
              <a:off x="5257800" y="4799806"/>
              <a:ext cx="381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sp>
        <p:nvSpPr>
          <p:cNvPr id="100" name="TextBox 99"/>
          <p:cNvSpPr txBox="1"/>
          <p:nvPr/>
        </p:nvSpPr>
        <p:spPr bwMode="auto">
          <a:xfrm>
            <a:off x="1923594" y="1170932"/>
            <a:ext cx="3193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C00000"/>
                </a:solidFill>
                <a:latin typeface="Arial" charset="0"/>
              </a:rPr>
              <a:t>+</a:t>
            </a:r>
            <a:endParaRPr lang="en-US" b="1" dirty="0" smtClean="0">
              <a:solidFill>
                <a:srgbClr val="C00000"/>
              </a:solidFill>
              <a:latin typeface="Arial" charset="0"/>
            </a:endParaRPr>
          </a:p>
        </p:txBody>
      </p:sp>
      <p:sp>
        <p:nvSpPr>
          <p:cNvPr id="101" name="TextBox 100"/>
          <p:cNvSpPr txBox="1"/>
          <p:nvPr/>
        </p:nvSpPr>
        <p:spPr bwMode="auto">
          <a:xfrm>
            <a:off x="1940174" y="2161401"/>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200" b="1" dirty="0" smtClean="0">
                <a:solidFill>
                  <a:schemeClr val="tx1"/>
                </a:solidFill>
                <a:latin typeface="Arial" charset="0"/>
              </a:rPr>
              <a:t>0</a:t>
            </a:r>
            <a:endParaRPr lang="en-US" sz="2000" b="1" dirty="0" smtClean="0">
              <a:solidFill>
                <a:schemeClr val="tx1"/>
              </a:solidFill>
              <a:latin typeface="Arial" charset="0"/>
            </a:endParaRPr>
          </a:p>
        </p:txBody>
      </p:sp>
      <p:grpSp>
        <p:nvGrpSpPr>
          <p:cNvPr id="121" name="Group 120"/>
          <p:cNvGrpSpPr/>
          <p:nvPr/>
        </p:nvGrpSpPr>
        <p:grpSpPr>
          <a:xfrm>
            <a:off x="685800" y="2717800"/>
            <a:ext cx="4572000" cy="1766332"/>
            <a:chOff x="685800" y="2717800"/>
            <a:chExt cx="4572000" cy="1766332"/>
          </a:xfrm>
        </p:grpSpPr>
        <p:sp>
          <p:nvSpPr>
            <p:cNvPr id="102" name="Rectangle 101"/>
            <p:cNvSpPr/>
            <p:nvPr/>
          </p:nvSpPr>
          <p:spPr>
            <a:xfrm>
              <a:off x="685800" y="30480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ISPRAVLJAČ</a:t>
              </a:r>
              <a:endParaRPr lang="en-US" b="1" dirty="0">
                <a:solidFill>
                  <a:srgbClr val="385D8A"/>
                </a:solidFill>
              </a:endParaRPr>
            </a:p>
          </p:txBody>
        </p:sp>
        <p:sp>
          <p:nvSpPr>
            <p:cNvPr id="103" name="Rectangle 102"/>
            <p:cNvSpPr/>
            <p:nvPr/>
          </p:nvSpPr>
          <p:spPr>
            <a:xfrm>
              <a:off x="3962400" y="30480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POTROŠAČ</a:t>
              </a:r>
              <a:endParaRPr lang="en-US" b="1" dirty="0">
                <a:solidFill>
                  <a:srgbClr val="385D8A"/>
                </a:solidFill>
              </a:endParaRPr>
            </a:p>
          </p:txBody>
        </p:sp>
        <p:cxnSp>
          <p:nvCxnSpPr>
            <p:cNvPr id="104" name="Straight Connector 103"/>
            <p:cNvCxnSpPr/>
            <p:nvPr/>
          </p:nvCxnSpPr>
          <p:spPr>
            <a:xfrm>
              <a:off x="1981200" y="32004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81200" y="39624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146300" y="2717800"/>
              <a:ext cx="788101" cy="369332"/>
            </a:xfrm>
            <a:prstGeom prst="rect">
              <a:avLst/>
            </a:prstGeom>
          </p:spPr>
          <p:txBody>
            <a:bodyPr wrap="none">
              <a:spAutoFit/>
            </a:bodyPr>
            <a:lstStyle/>
            <a:p>
              <a:pPr lvl="0" algn="ctr"/>
              <a:r>
                <a:rPr lang="sr-Latn-CS" b="1" dirty="0" smtClean="0">
                  <a:solidFill>
                    <a:srgbClr val="385D8A"/>
                  </a:solidFill>
                  <a:latin typeface="Calibri"/>
                </a:rPr>
                <a:t>FILTER</a:t>
              </a:r>
              <a:endParaRPr lang="en-US" b="1" dirty="0">
                <a:solidFill>
                  <a:srgbClr val="385D8A"/>
                </a:solidFill>
                <a:latin typeface="Calibri"/>
              </a:endParaRPr>
            </a:p>
          </p:txBody>
        </p:sp>
        <p:grpSp>
          <p:nvGrpSpPr>
            <p:cNvPr id="107" name="Group 106"/>
            <p:cNvGrpSpPr/>
            <p:nvPr/>
          </p:nvGrpSpPr>
          <p:grpSpPr>
            <a:xfrm>
              <a:off x="2286000" y="3200400"/>
              <a:ext cx="609600" cy="762000"/>
              <a:chOff x="5029200" y="4724400"/>
              <a:chExt cx="609600" cy="762000"/>
            </a:xfrm>
          </p:grpSpPr>
          <p:cxnSp>
            <p:nvCxnSpPr>
              <p:cNvPr id="108" name="Straight Connector 107"/>
              <p:cNvCxnSpPr/>
              <p:nvPr/>
            </p:nvCxnSpPr>
            <p:spPr>
              <a:xfrm>
                <a:off x="5029200" y="51046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029200" y="51808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5066903" y="4914503"/>
                <a:ext cx="381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5105797" y="5333603"/>
                <a:ext cx="3048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2" name="Text Box 46"/>
              <p:cNvSpPr txBox="1">
                <a:spLocks noChangeArrowheads="1"/>
              </p:cNvSpPr>
              <p:nvPr/>
            </p:nvSpPr>
            <p:spPr bwMode="auto">
              <a:xfrm>
                <a:off x="5257800" y="4799806"/>
                <a:ext cx="381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sp>
          <p:nvSpPr>
            <p:cNvPr id="113" name="TextBox 112"/>
            <p:cNvSpPr txBox="1"/>
            <p:nvPr/>
          </p:nvSpPr>
          <p:spPr bwMode="auto">
            <a:xfrm>
              <a:off x="1923594" y="2923532"/>
              <a:ext cx="3193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C00000"/>
                  </a:solidFill>
                  <a:latin typeface="Arial" charset="0"/>
                </a:rPr>
                <a:t>+</a:t>
              </a:r>
              <a:endParaRPr lang="en-US" b="1" dirty="0" smtClean="0">
                <a:solidFill>
                  <a:srgbClr val="C00000"/>
                </a:solidFill>
                <a:latin typeface="Arial" charset="0"/>
              </a:endParaRPr>
            </a:p>
          </p:txBody>
        </p:sp>
        <p:sp>
          <p:nvSpPr>
            <p:cNvPr id="114" name="TextBox 113"/>
            <p:cNvSpPr txBox="1"/>
            <p:nvPr/>
          </p:nvSpPr>
          <p:spPr bwMode="auto">
            <a:xfrm>
              <a:off x="1940174" y="3914001"/>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200" b="1" dirty="0" smtClean="0">
                  <a:solidFill>
                    <a:schemeClr val="tx1"/>
                  </a:solidFill>
                  <a:latin typeface="Arial" charset="0"/>
                </a:rPr>
                <a:t>0</a:t>
              </a:r>
              <a:endParaRPr lang="en-US" sz="2000" b="1" dirty="0" smtClean="0">
                <a:solidFill>
                  <a:schemeClr val="tx1"/>
                </a:solidFill>
                <a:latin typeface="Arial" charset="0"/>
              </a:endParaRPr>
            </a:p>
          </p:txBody>
        </p:sp>
        <p:sp>
          <p:nvSpPr>
            <p:cNvPr id="115" name="Rectangle 114"/>
            <p:cNvSpPr/>
            <p:nvPr/>
          </p:nvSpPr>
          <p:spPr>
            <a:xfrm>
              <a:off x="3124200" y="3048000"/>
              <a:ext cx="533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385D8A"/>
                </a:solidFill>
              </a:endParaRPr>
            </a:p>
          </p:txBody>
        </p:sp>
        <p:cxnSp>
          <p:nvCxnSpPr>
            <p:cNvPr id="116" name="Straight Connector 115"/>
            <p:cNvCxnSpPr/>
            <p:nvPr/>
          </p:nvCxnSpPr>
          <p:spPr>
            <a:xfrm>
              <a:off x="3657600" y="3200400"/>
              <a:ext cx="3048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657600" y="3962400"/>
              <a:ext cx="3048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615415" y="4114800"/>
              <a:ext cx="1499385" cy="369332"/>
            </a:xfrm>
            <a:prstGeom prst="rect">
              <a:avLst/>
            </a:prstGeom>
          </p:spPr>
          <p:txBody>
            <a:bodyPr wrap="none">
              <a:spAutoFit/>
            </a:bodyPr>
            <a:lstStyle/>
            <a:p>
              <a:pPr lvl="0" algn="ctr"/>
              <a:r>
                <a:rPr lang="sr-Latn-CS" b="1" dirty="0" smtClean="0">
                  <a:solidFill>
                    <a:srgbClr val="385D8A"/>
                  </a:solidFill>
                  <a:latin typeface="Calibri"/>
                </a:rPr>
                <a:t>STABILIZATOR</a:t>
              </a:r>
              <a:endParaRPr lang="en-US" b="1" dirty="0">
                <a:solidFill>
                  <a:srgbClr val="385D8A"/>
                </a:solidFill>
                <a:latin typeface="Calibri"/>
              </a:endParaRPr>
            </a:p>
          </p:txBody>
        </p:sp>
      </p:grpSp>
      <p:grpSp>
        <p:nvGrpSpPr>
          <p:cNvPr id="224" name="Group 223"/>
          <p:cNvGrpSpPr/>
          <p:nvPr/>
        </p:nvGrpSpPr>
        <p:grpSpPr>
          <a:xfrm>
            <a:off x="685800" y="4606528"/>
            <a:ext cx="4572000" cy="1641872"/>
            <a:chOff x="685800" y="4419600"/>
            <a:chExt cx="4572000" cy="1641872"/>
          </a:xfrm>
        </p:grpSpPr>
        <p:sp>
          <p:nvSpPr>
            <p:cNvPr id="123" name="Rectangle 122"/>
            <p:cNvSpPr/>
            <p:nvPr/>
          </p:nvSpPr>
          <p:spPr>
            <a:xfrm>
              <a:off x="685800" y="4791718"/>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ISPRAVLJAČ</a:t>
              </a:r>
              <a:endParaRPr lang="en-US" b="1" dirty="0">
                <a:solidFill>
                  <a:srgbClr val="385D8A"/>
                </a:solidFill>
              </a:endParaRPr>
            </a:p>
          </p:txBody>
        </p:sp>
        <p:sp>
          <p:nvSpPr>
            <p:cNvPr id="124" name="Rectangle 123"/>
            <p:cNvSpPr/>
            <p:nvPr/>
          </p:nvSpPr>
          <p:spPr>
            <a:xfrm>
              <a:off x="3962400" y="4791718"/>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POTROŠAČ</a:t>
              </a:r>
              <a:endParaRPr lang="en-US" b="1" dirty="0">
                <a:solidFill>
                  <a:srgbClr val="385D8A"/>
                </a:solidFill>
              </a:endParaRPr>
            </a:p>
          </p:txBody>
        </p:sp>
        <p:cxnSp>
          <p:nvCxnSpPr>
            <p:cNvPr id="125" name="Straight Connector 124"/>
            <p:cNvCxnSpPr/>
            <p:nvPr/>
          </p:nvCxnSpPr>
          <p:spPr>
            <a:xfrm>
              <a:off x="1981200" y="4944118"/>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981200" y="5705475"/>
              <a:ext cx="1981200" cy="645"/>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2133600" y="4944118"/>
              <a:ext cx="1771650" cy="762000"/>
              <a:chOff x="4876800" y="4724400"/>
              <a:chExt cx="1771650" cy="762000"/>
            </a:xfrm>
          </p:grpSpPr>
          <p:cxnSp>
            <p:nvCxnSpPr>
              <p:cNvPr id="135" name="Straight Connector 134"/>
              <p:cNvCxnSpPr/>
              <p:nvPr/>
            </p:nvCxnSpPr>
            <p:spPr>
              <a:xfrm>
                <a:off x="4876800" y="5104607"/>
                <a:ext cx="447675" cy="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5180806"/>
                <a:ext cx="438150" cy="1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flipH="1" flipV="1">
                <a:off x="4914503" y="4914503"/>
                <a:ext cx="381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4953397" y="5333603"/>
                <a:ext cx="3048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39" name="Text Box 46"/>
              <p:cNvSpPr txBox="1">
                <a:spLocks noChangeArrowheads="1"/>
              </p:cNvSpPr>
              <p:nvPr/>
            </p:nvSpPr>
            <p:spPr bwMode="auto">
              <a:xfrm>
                <a:off x="5105400" y="4799806"/>
                <a:ext cx="381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cxnSp>
            <p:nvCxnSpPr>
              <p:cNvPr id="169" name="Straight Connector 168"/>
              <p:cNvCxnSpPr/>
              <p:nvPr/>
            </p:nvCxnSpPr>
            <p:spPr>
              <a:xfrm rot="16200000" flipV="1">
                <a:off x="5562997" y="4880523"/>
                <a:ext cx="304800" cy="794"/>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sp>
            <p:nvSpPr>
              <p:cNvPr id="170" name="Text Box 46"/>
              <p:cNvSpPr txBox="1">
                <a:spLocks noChangeArrowheads="1"/>
              </p:cNvSpPr>
              <p:nvPr/>
            </p:nvSpPr>
            <p:spPr bwMode="auto">
              <a:xfrm>
                <a:off x="5727700" y="5079362"/>
                <a:ext cx="30480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 tIns="0" rIns="9144" bIns="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900" dirty="0" smtClean="0">
                    <a:solidFill>
                      <a:schemeClr val="tx1"/>
                    </a:solidFill>
                    <a:latin typeface="Times New Roman" pitchFamily="18" charset="0"/>
                  </a:rPr>
                  <a:t>0,1</a:t>
                </a:r>
                <a:r>
                  <a:rPr lang="en-US" sz="900" dirty="0" smtClean="0">
                    <a:solidFill>
                      <a:schemeClr val="tx1"/>
                    </a:solidFill>
                    <a:latin typeface="Times New Roman" pitchFamily="18" charset="0"/>
                    <a:sym typeface="Symbol"/>
                  </a:rPr>
                  <a:t></a:t>
                </a:r>
                <a:endParaRPr lang="en-US" sz="900" baseline="-25000" dirty="0">
                  <a:solidFill>
                    <a:schemeClr val="tx1"/>
                  </a:solidFill>
                  <a:latin typeface="Times New Roman" pitchFamily="18" charset="0"/>
                </a:endParaRPr>
              </a:p>
            </p:txBody>
          </p:sp>
          <p:cxnSp>
            <p:nvCxnSpPr>
              <p:cNvPr id="193" name="Straight Connector 192"/>
              <p:cNvCxnSpPr/>
              <p:nvPr/>
            </p:nvCxnSpPr>
            <p:spPr>
              <a:xfrm>
                <a:off x="5710238" y="5259538"/>
                <a:ext cx="423862" cy="1589"/>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6200000" flipV="1">
                <a:off x="5628085" y="5170241"/>
                <a:ext cx="176212" cy="2381"/>
              </a:xfrm>
              <a:prstGeom prst="line">
                <a:avLst/>
              </a:prstGeom>
              <a:ln w="12700">
                <a:solidFill>
                  <a:srgbClr val="385D8A"/>
                </a:solidFill>
                <a:tailEnd type="none" w="sm" len="sm"/>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flipV="1">
                <a:off x="6453188" y="5042844"/>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6134100" y="5260332"/>
                <a:ext cx="423862" cy="1589"/>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6466285" y="5169447"/>
                <a:ext cx="176212" cy="2381"/>
              </a:xfrm>
              <a:prstGeom prst="line">
                <a:avLst/>
              </a:prstGeom>
              <a:ln w="12700">
                <a:solidFill>
                  <a:srgbClr val="385D8A"/>
                </a:solidFill>
                <a:tailEnd type="none" w="sm" len="sm"/>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flipH="1" flipV="1">
                <a:off x="6401197" y="4885285"/>
                <a:ext cx="304800" cy="794"/>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0800000" flipV="1">
                <a:off x="6453188" y="5080945"/>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flipV="1">
                <a:off x="5614990" y="5038082"/>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flipV="1">
                <a:off x="5617371" y="5078567"/>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sp>
            <p:nvSpPr>
              <p:cNvPr id="213" name="Text Box 46"/>
              <p:cNvSpPr txBox="1">
                <a:spLocks noChangeArrowheads="1"/>
              </p:cNvSpPr>
              <p:nvPr/>
            </p:nvSpPr>
            <p:spPr bwMode="auto">
              <a:xfrm>
                <a:off x="6303163" y="5076186"/>
                <a:ext cx="30480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 tIns="0" rIns="9144" bIns="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900" dirty="0" smtClean="0">
                    <a:solidFill>
                      <a:schemeClr val="tx1"/>
                    </a:solidFill>
                    <a:latin typeface="Times New Roman" pitchFamily="18" charset="0"/>
                  </a:rPr>
                  <a:t>0,1</a:t>
                </a:r>
                <a:r>
                  <a:rPr lang="en-US" sz="900" dirty="0" smtClean="0">
                    <a:solidFill>
                      <a:schemeClr val="tx1"/>
                    </a:solidFill>
                    <a:latin typeface="Times New Roman" pitchFamily="18" charset="0"/>
                    <a:sym typeface="Symbol"/>
                  </a:rPr>
                  <a:t></a:t>
                </a:r>
                <a:endParaRPr lang="en-US" sz="900" baseline="-25000" dirty="0">
                  <a:solidFill>
                    <a:schemeClr val="tx1"/>
                  </a:solidFill>
                  <a:latin typeface="Times New Roman" pitchFamily="18" charset="0"/>
                </a:endParaRPr>
              </a:p>
            </p:txBody>
          </p:sp>
        </p:grpSp>
        <p:sp>
          <p:nvSpPr>
            <p:cNvPr id="129" name="TextBox 128"/>
            <p:cNvSpPr txBox="1"/>
            <p:nvPr/>
          </p:nvSpPr>
          <p:spPr bwMode="auto">
            <a:xfrm>
              <a:off x="2537460" y="4671060"/>
              <a:ext cx="6078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400" b="1" dirty="0" smtClean="0">
                  <a:solidFill>
                    <a:srgbClr val="C00000"/>
                  </a:solidFill>
                  <a:latin typeface="Arial" charset="0"/>
                </a:rPr>
                <a:t>+12V</a:t>
              </a:r>
              <a:endParaRPr lang="en-US" sz="1400" b="1" dirty="0" smtClean="0">
                <a:solidFill>
                  <a:srgbClr val="C00000"/>
                </a:solidFill>
                <a:latin typeface="Arial" charset="0"/>
              </a:endParaRPr>
            </a:p>
          </p:txBody>
        </p:sp>
        <p:sp>
          <p:nvSpPr>
            <p:cNvPr id="130" name="TextBox 129"/>
            <p:cNvSpPr txBox="1"/>
            <p:nvPr/>
          </p:nvSpPr>
          <p:spPr bwMode="auto">
            <a:xfrm>
              <a:off x="1940174" y="5657719"/>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200" b="1" dirty="0" smtClean="0">
                  <a:solidFill>
                    <a:schemeClr val="tx1"/>
                  </a:solidFill>
                  <a:latin typeface="Arial" charset="0"/>
                </a:rPr>
                <a:t>0</a:t>
              </a:r>
              <a:endParaRPr lang="en-US" sz="2000" b="1" dirty="0" smtClean="0">
                <a:solidFill>
                  <a:schemeClr val="tx1"/>
                </a:solidFill>
                <a:latin typeface="Arial" charset="0"/>
              </a:endParaRPr>
            </a:p>
          </p:txBody>
        </p:sp>
        <p:sp>
          <p:nvSpPr>
            <p:cNvPr id="131" name="Rectangle 130"/>
            <p:cNvSpPr/>
            <p:nvPr/>
          </p:nvSpPr>
          <p:spPr>
            <a:xfrm>
              <a:off x="3124200" y="4690118"/>
              <a:ext cx="533400" cy="5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385D8A"/>
                </a:solidFill>
              </a:endParaRPr>
            </a:p>
          </p:txBody>
        </p:sp>
        <p:cxnSp>
          <p:nvCxnSpPr>
            <p:cNvPr id="132" name="Straight Connector 131"/>
            <p:cNvCxnSpPr/>
            <p:nvPr/>
          </p:nvCxnSpPr>
          <p:spPr>
            <a:xfrm flipV="1">
              <a:off x="3657600" y="4943475"/>
              <a:ext cx="304800" cy="6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069626" y="5692140"/>
              <a:ext cx="652744" cy="369332"/>
            </a:xfrm>
            <a:prstGeom prst="rect">
              <a:avLst/>
            </a:prstGeom>
          </p:spPr>
          <p:txBody>
            <a:bodyPr wrap="none">
              <a:spAutoFit/>
            </a:bodyPr>
            <a:lstStyle/>
            <a:p>
              <a:pPr lvl="0" algn="ctr"/>
              <a:r>
                <a:rPr lang="sr-Latn-CS" b="1" dirty="0" smtClean="0">
                  <a:solidFill>
                    <a:srgbClr val="385D8A"/>
                  </a:solidFill>
                  <a:latin typeface="Calibri"/>
                </a:rPr>
                <a:t>7805</a:t>
              </a:r>
              <a:endParaRPr lang="en-US" b="1" dirty="0">
                <a:solidFill>
                  <a:srgbClr val="385D8A"/>
                </a:solidFill>
                <a:latin typeface="Calibri"/>
              </a:endParaRPr>
            </a:p>
          </p:txBody>
        </p:sp>
        <p:sp>
          <p:nvSpPr>
            <p:cNvPr id="146" name="TextBox 145"/>
            <p:cNvSpPr txBox="1"/>
            <p:nvPr/>
          </p:nvSpPr>
          <p:spPr bwMode="auto">
            <a:xfrm>
              <a:off x="3161339" y="4853087"/>
              <a:ext cx="9938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in</a:t>
              </a:r>
              <a:endParaRPr lang="en-US" sz="1000" dirty="0" smtClean="0">
                <a:solidFill>
                  <a:schemeClr val="tx1"/>
                </a:solidFill>
                <a:latin typeface="Arial" charset="0"/>
              </a:endParaRPr>
            </a:p>
          </p:txBody>
        </p:sp>
        <p:sp>
          <p:nvSpPr>
            <p:cNvPr id="147" name="TextBox 146"/>
            <p:cNvSpPr txBox="1"/>
            <p:nvPr/>
          </p:nvSpPr>
          <p:spPr bwMode="auto">
            <a:xfrm>
              <a:off x="3444875" y="4864100"/>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out</a:t>
              </a:r>
              <a:endParaRPr lang="en-US" sz="1000" dirty="0" smtClean="0">
                <a:solidFill>
                  <a:schemeClr val="tx1"/>
                </a:solidFill>
                <a:latin typeface="Arial" charset="0"/>
              </a:endParaRPr>
            </a:p>
          </p:txBody>
        </p:sp>
        <p:sp>
          <p:nvSpPr>
            <p:cNvPr id="148" name="TextBox 147"/>
            <p:cNvSpPr txBox="1"/>
            <p:nvPr/>
          </p:nvSpPr>
          <p:spPr bwMode="auto">
            <a:xfrm>
              <a:off x="3293604" y="5029200"/>
              <a:ext cx="2115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gnd</a:t>
              </a:r>
              <a:endParaRPr lang="en-US" sz="1000" dirty="0" smtClean="0">
                <a:solidFill>
                  <a:schemeClr val="tx1"/>
                </a:solidFill>
                <a:latin typeface="Arial" charset="0"/>
              </a:endParaRPr>
            </a:p>
          </p:txBody>
        </p:sp>
        <p:cxnSp>
          <p:nvCxnSpPr>
            <p:cNvPr id="153" name="Straight Connector 152"/>
            <p:cNvCxnSpPr>
              <a:stCxn id="131" idx="2"/>
            </p:cNvCxnSpPr>
            <p:nvPr/>
          </p:nvCxnSpPr>
          <p:spPr>
            <a:xfrm rot="5400000">
              <a:off x="3138808" y="5450210"/>
              <a:ext cx="504185" cy="1588"/>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bwMode="auto">
            <a:xfrm>
              <a:off x="3581400" y="4648200"/>
              <a:ext cx="4619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200" b="1" dirty="0" smtClean="0">
                  <a:solidFill>
                    <a:srgbClr val="C00000"/>
                  </a:solidFill>
                  <a:latin typeface="Arial" charset="0"/>
                </a:rPr>
                <a:t>+5V</a:t>
              </a:r>
              <a:endParaRPr lang="en-US" sz="1200" b="1" dirty="0" smtClean="0">
                <a:solidFill>
                  <a:srgbClr val="C00000"/>
                </a:solidFill>
                <a:latin typeface="Arial" charset="0"/>
              </a:endParaRPr>
            </a:p>
          </p:txBody>
        </p:sp>
        <p:sp>
          <p:nvSpPr>
            <p:cNvPr id="161" name="TextBox 160"/>
            <p:cNvSpPr txBox="1"/>
            <p:nvPr/>
          </p:nvSpPr>
          <p:spPr bwMode="auto">
            <a:xfrm>
              <a:off x="4003072" y="4419600"/>
              <a:ext cx="100309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 tIns="0" rIns="0" bIns="0" rtlCol="0">
              <a:spAutoFit/>
            </a:bodyPr>
            <a:lstStyle/>
            <a:p>
              <a:pPr eaLnBrk="1" hangingPunct="1"/>
              <a:r>
                <a:rPr lang="sr-Latn-CS" sz="1200" b="1" dirty="0" smtClean="0">
                  <a:solidFill>
                    <a:srgbClr val="C00000"/>
                  </a:solidFill>
                  <a:latin typeface="Arial" charset="0"/>
                </a:rPr>
                <a:t>Stabilizovano</a:t>
              </a:r>
              <a:endParaRPr lang="en-US" sz="1200" b="1" dirty="0" smtClean="0">
                <a:solidFill>
                  <a:srgbClr val="C00000"/>
                </a:solidFill>
                <a:latin typeface="Arial" charset="0"/>
              </a:endParaRPr>
            </a:p>
          </p:txBody>
        </p:sp>
        <p:cxnSp>
          <p:nvCxnSpPr>
            <p:cNvPr id="163" name="Straight Arrow Connector 162"/>
            <p:cNvCxnSpPr>
              <a:stCxn id="161" idx="1"/>
            </p:cNvCxnSpPr>
            <p:nvPr/>
          </p:nvCxnSpPr>
          <p:spPr>
            <a:xfrm rot="10800000" flipV="1">
              <a:off x="3794760" y="4511932"/>
              <a:ext cx="208312" cy="19722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5" name="Text Box 44"/>
          <p:cNvSpPr txBox="1">
            <a:spLocks noChangeArrowheads="1"/>
          </p:cNvSpPr>
          <p:nvPr/>
        </p:nvSpPr>
        <p:spPr bwMode="auto">
          <a:xfrm>
            <a:off x="5410200" y="4876800"/>
            <a:ext cx="3581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dirty="0" smtClean="0">
                <a:solidFill>
                  <a:schemeClr val="tx2"/>
                </a:solidFill>
                <a:latin typeface="Arial" charset="0"/>
              </a:rPr>
              <a:t>Linearni stabilizator u tri tačke</a:t>
            </a:r>
          </a:p>
          <a:p>
            <a:pPr lvl="1" eaLnBrk="1" hangingPunct="1">
              <a:spcBef>
                <a:spcPts val="0"/>
              </a:spcBef>
              <a:buFont typeface="Arial" pitchFamily="34" charset="0"/>
              <a:buChar char="•"/>
            </a:pPr>
            <a:r>
              <a:rPr lang="sr-Latn-CS" sz="2000" dirty="0" smtClean="0">
                <a:solidFill>
                  <a:schemeClr val="tx2"/>
                </a:solidFill>
                <a:latin typeface="Arial" charset="0"/>
              </a:rPr>
              <a:t>LDO</a:t>
            </a:r>
          </a:p>
          <a:p>
            <a:pPr lvl="1" eaLnBrk="1" hangingPunct="1">
              <a:spcBef>
                <a:spcPts val="0"/>
              </a:spcBef>
              <a:buFont typeface="Arial" pitchFamily="34" charset="0"/>
              <a:buChar char="•"/>
            </a:pPr>
            <a:r>
              <a:rPr lang="sr-Latn-CS" sz="2000" dirty="0" smtClean="0">
                <a:solidFill>
                  <a:schemeClr val="tx2"/>
                </a:solidFill>
                <a:latin typeface="Arial" charset="0"/>
              </a:rPr>
              <a:t>Velika disipacija</a:t>
            </a:r>
          </a:p>
          <a:p>
            <a:pPr lvl="1" eaLnBrk="1" hangingPunct="1">
              <a:spcBef>
                <a:spcPts val="0"/>
              </a:spcBef>
              <a:buFont typeface="Arial" pitchFamily="34" charset="0"/>
              <a:buChar char="•"/>
            </a:pPr>
            <a:r>
              <a:rPr lang="sr-Latn-CS" sz="2000" dirty="0" smtClean="0">
                <a:solidFill>
                  <a:schemeClr val="tx2"/>
                </a:solidFill>
                <a:latin typeface="Arial" charset="0"/>
              </a:rPr>
              <a:t>LM317</a:t>
            </a:r>
          </a:p>
        </p:txBody>
      </p:sp>
      <p:sp>
        <p:nvSpPr>
          <p:cNvPr id="662530" name="AutoShape 2" descr="&amp;Rcy;&amp;iecy;&amp;zcy;&amp;ucy;&amp;lcy;&amp;tcy;&amp;acy;&amp;tcy; &amp;scy;&amp;lcy;&amp;icy;&amp;kcy;&amp;acy; &amp;zcy;&amp;acy; TO220 slike"/>
          <p:cNvSpPr>
            <a:spLocks noChangeAspect="1" noChangeArrowheads="1"/>
          </p:cNvSpPr>
          <p:nvPr/>
        </p:nvSpPr>
        <p:spPr bwMode="auto">
          <a:xfrm>
            <a:off x="155575" y="-2605088"/>
            <a:ext cx="5429250" cy="5429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23" name="Group 222"/>
          <p:cNvGrpSpPr/>
          <p:nvPr/>
        </p:nvGrpSpPr>
        <p:grpSpPr>
          <a:xfrm>
            <a:off x="5791200" y="990600"/>
            <a:ext cx="1278396" cy="992088"/>
            <a:chOff x="5791200" y="990600"/>
            <a:chExt cx="1278396" cy="992088"/>
          </a:xfrm>
        </p:grpSpPr>
        <p:sp>
          <p:nvSpPr>
            <p:cNvPr id="219" name="TextBox 218"/>
            <p:cNvSpPr txBox="1"/>
            <p:nvPr/>
          </p:nvSpPr>
          <p:spPr bwMode="auto">
            <a:xfrm>
              <a:off x="5791200" y="1600200"/>
              <a:ext cx="9938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in</a:t>
              </a:r>
              <a:endParaRPr lang="en-US" sz="1000" dirty="0" smtClean="0">
                <a:solidFill>
                  <a:schemeClr val="tx1"/>
                </a:solidFill>
                <a:latin typeface="Arial" charset="0"/>
              </a:endParaRPr>
            </a:p>
          </p:txBody>
        </p:sp>
        <p:sp>
          <p:nvSpPr>
            <p:cNvPr id="220" name="TextBox 219"/>
            <p:cNvSpPr txBox="1"/>
            <p:nvPr/>
          </p:nvSpPr>
          <p:spPr bwMode="auto">
            <a:xfrm>
              <a:off x="5791200" y="1828800"/>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en-US" sz="1000" dirty="0" smtClean="0">
                  <a:solidFill>
                    <a:schemeClr val="tx1"/>
                  </a:solidFill>
                  <a:latin typeface="Arial" charset="0"/>
                </a:rPr>
                <a:t>out</a:t>
              </a:r>
            </a:p>
          </p:txBody>
        </p:sp>
        <p:sp>
          <p:nvSpPr>
            <p:cNvPr id="221" name="TextBox 220"/>
            <p:cNvSpPr txBox="1"/>
            <p:nvPr/>
          </p:nvSpPr>
          <p:spPr bwMode="auto">
            <a:xfrm>
              <a:off x="6143625" y="1790700"/>
              <a:ext cx="2115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en-US" sz="1000" dirty="0" err="1" smtClean="0">
                  <a:solidFill>
                    <a:schemeClr val="tx1"/>
                  </a:solidFill>
                  <a:latin typeface="Arial" charset="0"/>
                </a:rPr>
                <a:t>gnd</a:t>
              </a:r>
              <a:endParaRPr lang="en-US" sz="1000" dirty="0" smtClean="0">
                <a:solidFill>
                  <a:schemeClr val="tx1"/>
                </a:solidFill>
                <a:latin typeface="Arial" charset="0"/>
              </a:endParaRPr>
            </a:p>
          </p:txBody>
        </p:sp>
        <p:sp>
          <p:nvSpPr>
            <p:cNvPr id="222" name="TextBox 221"/>
            <p:cNvSpPr txBox="1"/>
            <p:nvPr/>
          </p:nvSpPr>
          <p:spPr bwMode="auto">
            <a:xfrm>
              <a:off x="6858000" y="990600"/>
              <a:ext cx="2115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spAutoFit/>
            </a:bodyPr>
            <a:lstStyle/>
            <a:p>
              <a:pPr eaLnBrk="1" hangingPunct="1"/>
              <a:r>
                <a:rPr lang="en-US" sz="1000" dirty="0" err="1" smtClean="0">
                  <a:solidFill>
                    <a:schemeClr val="tx1"/>
                  </a:solidFill>
                  <a:latin typeface="Arial" charset="0"/>
                </a:rPr>
                <a:t>gnd</a:t>
              </a:r>
              <a:endParaRPr lang="en-US" sz="1000" dirty="0" smtClean="0">
                <a:solidFill>
                  <a:schemeClr val="tx1"/>
                </a:solidFill>
                <a:latin typeface="Arial" charset="0"/>
              </a:endParaRPr>
            </a:p>
          </p:txBody>
        </p:sp>
      </p:grpSp>
      <p:grpSp>
        <p:nvGrpSpPr>
          <p:cNvPr id="237" name="Group 236"/>
          <p:cNvGrpSpPr/>
          <p:nvPr/>
        </p:nvGrpSpPr>
        <p:grpSpPr>
          <a:xfrm>
            <a:off x="6553200" y="2971800"/>
            <a:ext cx="1752600" cy="1771650"/>
            <a:chOff x="6553200" y="2971800"/>
            <a:chExt cx="1752600" cy="1771650"/>
          </a:xfrm>
        </p:grpSpPr>
        <p:pic>
          <p:nvPicPr>
            <p:cNvPr id="217" name="Picture 216" descr="4.jpg"/>
            <p:cNvPicPr>
              <a:picLocks noChangeAspect="1"/>
            </p:cNvPicPr>
            <p:nvPr/>
          </p:nvPicPr>
          <p:blipFill>
            <a:blip r:embed="rId6">
              <a:lum contrast="20000"/>
            </a:blip>
            <a:srcRect l="12355" t="4124" r="16602"/>
            <a:stretch>
              <a:fillRect/>
            </a:stretch>
          </p:blipFill>
          <p:spPr>
            <a:xfrm>
              <a:off x="6553200" y="2971800"/>
              <a:ext cx="1752600" cy="1771650"/>
            </a:xfrm>
            <a:prstGeom prst="rect">
              <a:avLst/>
            </a:prstGeom>
          </p:spPr>
        </p:pic>
        <p:sp>
          <p:nvSpPr>
            <p:cNvPr id="228" name="TextBox 227"/>
            <p:cNvSpPr txBox="1"/>
            <p:nvPr/>
          </p:nvSpPr>
          <p:spPr bwMode="auto">
            <a:xfrm>
              <a:off x="7315200" y="3886200"/>
              <a:ext cx="141514" cy="153888"/>
            </a:xfrm>
            <a:prstGeom prst="rect">
              <a:avLst/>
            </a:prstGeom>
            <a:solidFill>
              <a:schemeClr val="bg2">
                <a:lumMod val="9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8288" tIns="0" rIns="9144" bIns="0" rtlCol="0">
              <a:spAutoFit/>
            </a:bodyPr>
            <a:lstStyle/>
            <a:p>
              <a:pPr eaLnBrk="1" hangingPunct="1"/>
              <a:r>
                <a:rPr lang="sr-Latn-CS" sz="1000" b="1" dirty="0" smtClean="0">
                  <a:solidFill>
                    <a:schemeClr val="tx1"/>
                  </a:solidFill>
                  <a:latin typeface="Arial" charset="0"/>
                </a:rPr>
                <a:t>in</a:t>
              </a:r>
              <a:endParaRPr lang="en-US" sz="1000" b="1" dirty="0" smtClean="0">
                <a:solidFill>
                  <a:schemeClr val="tx1"/>
                </a:solidFill>
                <a:latin typeface="Arial" charset="0"/>
              </a:endParaRPr>
            </a:p>
          </p:txBody>
        </p:sp>
        <p:sp>
          <p:nvSpPr>
            <p:cNvPr id="232" name="TextBox 231"/>
            <p:cNvSpPr txBox="1"/>
            <p:nvPr/>
          </p:nvSpPr>
          <p:spPr bwMode="auto">
            <a:xfrm>
              <a:off x="7277100" y="4343400"/>
              <a:ext cx="228076" cy="153888"/>
            </a:xfrm>
            <a:prstGeom prst="rect">
              <a:avLst/>
            </a:prstGeom>
            <a:solidFill>
              <a:schemeClr val="bg2">
                <a:lumMod val="9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8288" tIns="0" rIns="9144" bIns="0" rtlCol="0">
              <a:spAutoFit/>
            </a:bodyPr>
            <a:lstStyle/>
            <a:p>
              <a:pPr eaLnBrk="1" hangingPunct="1"/>
              <a:r>
                <a:rPr lang="en-US" sz="1000" b="1" dirty="0" smtClean="0">
                  <a:solidFill>
                    <a:schemeClr val="tx1"/>
                  </a:solidFill>
                  <a:latin typeface="Arial" charset="0"/>
                </a:rPr>
                <a:t>out</a:t>
              </a:r>
            </a:p>
          </p:txBody>
        </p:sp>
        <p:sp>
          <p:nvSpPr>
            <p:cNvPr id="233" name="TextBox 232"/>
            <p:cNvSpPr txBox="1"/>
            <p:nvPr/>
          </p:nvSpPr>
          <p:spPr bwMode="auto">
            <a:xfrm>
              <a:off x="6705600" y="4038600"/>
              <a:ext cx="263342" cy="153888"/>
            </a:xfrm>
            <a:prstGeom prst="rect">
              <a:avLst/>
            </a:prstGeom>
            <a:solidFill>
              <a:schemeClr val="bg2">
                <a:lumMod val="90000"/>
                <a:alpha val="7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8288" tIns="0" rIns="9144" bIns="0" rtlCol="0">
              <a:spAutoFit/>
            </a:bodyPr>
            <a:lstStyle/>
            <a:p>
              <a:pPr eaLnBrk="1" hangingPunct="1"/>
              <a:r>
                <a:rPr lang="en-US" sz="1000" b="1" dirty="0" err="1" smtClean="0">
                  <a:solidFill>
                    <a:schemeClr val="tx1"/>
                  </a:solidFill>
                  <a:latin typeface="Arial" charset="0"/>
                </a:rPr>
                <a:t>gnd</a:t>
              </a:r>
              <a:endParaRPr lang="en-US" sz="1000" b="1" dirty="0" smtClean="0">
                <a:solidFill>
                  <a:schemeClr val="tx1"/>
                </a:solidFill>
                <a:latin typeface="Arial" charset="0"/>
              </a:endParaRPr>
            </a:p>
          </p:txBody>
        </p:sp>
        <p:sp>
          <p:nvSpPr>
            <p:cNvPr id="236" name="TextBox 235"/>
            <p:cNvSpPr txBox="1"/>
            <p:nvPr/>
          </p:nvSpPr>
          <p:spPr bwMode="auto">
            <a:xfrm>
              <a:off x="6553200" y="2971800"/>
              <a:ext cx="7062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b="1" dirty="0" smtClean="0">
                  <a:solidFill>
                    <a:schemeClr val="tx1"/>
                  </a:solidFill>
                  <a:latin typeface="Arial" charset="0"/>
                </a:rPr>
                <a:t>TO-3</a:t>
              </a:r>
            </a:p>
          </p:txBody>
        </p:sp>
      </p:grpSp>
      <p:sp>
        <p:nvSpPr>
          <p:cNvPr id="92" name="Title 91"/>
          <p:cNvSpPr>
            <a:spLocks noGrp="1"/>
          </p:cNvSpPr>
          <p:nvPr>
            <p:ph type="title"/>
          </p:nvPr>
        </p:nvSpPr>
        <p:spPr>
          <a:xfrm>
            <a:off x="0" y="0"/>
            <a:ext cx="9144000" cy="609600"/>
          </a:xfrm>
        </p:spPr>
        <p:txBody>
          <a:bodyPr>
            <a:normAutofit/>
          </a:bodyPr>
          <a:lstStyle/>
          <a:p>
            <a:pPr algn="l"/>
            <a:r>
              <a:rPr lang="sr-Latn-CS" sz="3200" b="1" kern="1200" dirty="0" smtClean="0">
                <a:solidFill>
                  <a:srgbClr val="333399"/>
                </a:solidFill>
                <a:latin typeface="Calibri"/>
                <a:ea typeface="+mn-ea"/>
                <a:cs typeface="+mn-cs"/>
              </a:rPr>
              <a:t>MONOFAZNI ISPRAVLJAČ, filtriranje i stabilizacija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270000" y="1244600"/>
            <a:ext cx="26670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REALNI</a:t>
            </a:r>
            <a:r>
              <a:rPr lang="sr-Latn-CS" sz="2800" b="1" dirty="0" smtClean="0"/>
              <a:t> </a:t>
            </a:r>
            <a:r>
              <a:rPr lang="sr-Latn-CS" sz="3200" b="1" dirty="0" smtClean="0"/>
              <a:t>PREKIDAČI</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3</a:t>
            </a:fld>
            <a:endParaRPr lang="en-US" dirty="0">
              <a:latin typeface="+mn-lt"/>
            </a:endParaRPr>
          </a:p>
        </p:txBody>
      </p:sp>
      <p:sp>
        <p:nvSpPr>
          <p:cNvPr id="5" name="Text Box 22"/>
          <p:cNvSpPr txBox="1">
            <a:spLocks noChangeArrowheads="1"/>
          </p:cNvSpPr>
          <p:nvPr/>
        </p:nvSpPr>
        <p:spPr bwMode="auto">
          <a:xfrm>
            <a:off x="12192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400" b="1" dirty="0" smtClean="0">
                <a:solidFill>
                  <a:srgbClr val="0066CC"/>
                </a:solidFill>
                <a:latin typeface="Arial" charset="0"/>
              </a:rPr>
              <a:t>I</a:t>
            </a:r>
            <a:r>
              <a:rPr lang="sr-Latn-CS" sz="2400" b="1" dirty="0" smtClean="0">
                <a:solidFill>
                  <a:srgbClr val="0066CC"/>
                </a:solidFill>
                <a:latin typeface="Arial" charset="0"/>
              </a:rPr>
              <a:t>sključen</a:t>
            </a:r>
            <a:r>
              <a:rPr lang="en-US" sz="2400" b="1" dirty="0" smtClean="0">
                <a:solidFill>
                  <a:srgbClr val="0066CC"/>
                </a:solidFill>
                <a:latin typeface="Arial" charset="0"/>
              </a:rPr>
              <a:t> </a:t>
            </a:r>
            <a:r>
              <a:rPr lang="sr-Latn-CS" sz="2400" dirty="0" smtClean="0">
                <a:solidFill>
                  <a:srgbClr val="0066CC"/>
                </a:solidFill>
                <a:latin typeface="Arial" charset="0"/>
              </a:rPr>
              <a:t>prekidač </a:t>
            </a:r>
            <a:endParaRPr lang="sr-Latn-CS" sz="2400" dirty="0">
              <a:solidFill>
                <a:srgbClr val="0066CC"/>
              </a:solidFill>
              <a:latin typeface="Arial" charset="0"/>
            </a:endParaRPr>
          </a:p>
          <a:p>
            <a:pPr eaLnBrk="1" hangingPunct="1"/>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Maksimalni napon </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PDmax</a:t>
            </a:r>
            <a:endParaRPr lang="sr-Latn-CS" sz="2400" b="1" i="1" dirty="0">
              <a:solidFill>
                <a:srgbClr val="C00000"/>
              </a:solidFill>
              <a:latin typeface="Arial" charset="0"/>
            </a:endParaRPr>
          </a:p>
        </p:txBody>
      </p:sp>
      <p:grpSp>
        <p:nvGrpSpPr>
          <p:cNvPr id="3" name="Group 56"/>
          <p:cNvGrpSpPr>
            <a:grpSpLocks/>
          </p:cNvGrpSpPr>
          <p:nvPr/>
        </p:nvGrpSpPr>
        <p:grpSpPr bwMode="auto">
          <a:xfrm>
            <a:off x="457200" y="1295400"/>
            <a:ext cx="680391" cy="1770063"/>
            <a:chOff x="1019175" y="990600"/>
            <a:chExt cx="680391" cy="1770063"/>
          </a:xfrm>
        </p:grpSpPr>
        <p:cxnSp>
          <p:nvCxnSpPr>
            <p:cNvPr id="9" name="Straight Connector 8"/>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rot="16200000" flipV="1">
              <a:off x="957264" y="2452687"/>
              <a:ext cx="428624"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1" name="Oval 10"/>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 name="Oval 11"/>
            <p:cNvSpPr>
              <a:spLocks noChangeArrowheads="1"/>
            </p:cNvSpPr>
            <p:nvPr/>
          </p:nvSpPr>
          <p:spPr bwMode="auto">
            <a:xfrm flipH="1">
              <a:off x="1118235" y="26670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6" name="Group 27"/>
            <p:cNvGrpSpPr>
              <a:grpSpLocks/>
            </p:cNvGrpSpPr>
            <p:nvPr/>
          </p:nvGrpSpPr>
          <p:grpSpPr bwMode="auto">
            <a:xfrm>
              <a:off x="1194436" y="1004358"/>
              <a:ext cx="505130" cy="1510242"/>
              <a:chOff x="1194127" y="1004888"/>
              <a:chExt cx="504981" cy="1510171"/>
            </a:xfrm>
          </p:grpSpPr>
          <p:sp>
            <p:nvSpPr>
              <p:cNvPr id="21" name="TextBox 144"/>
              <p:cNvSpPr txBox="1">
                <a:spLocks noChangeArrowheads="1"/>
              </p:cNvSpPr>
              <p:nvPr/>
            </p:nvSpPr>
            <p:spPr bwMode="auto">
              <a:xfrm>
                <a:off x="1194127" y="1591772"/>
                <a:ext cx="420183" cy="92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22" name="Straight Arrow Connector 2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23" name="TextBox 74"/>
              <p:cNvSpPr txBox="1">
                <a:spLocks noChangeArrowheads="1"/>
              </p:cNvSpPr>
              <p:nvPr/>
            </p:nvSpPr>
            <p:spPr bwMode="auto">
              <a:xfrm>
                <a:off x="1343025" y="1004888"/>
                <a:ext cx="356083" cy="369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5" name="Oval 14"/>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6" name="Oval 15"/>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7" name="Straight Connector 31"/>
            <p:cNvCxnSpPr>
              <a:cxnSpLocks noChangeShapeType="1"/>
              <a:stCxn id="16"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7" name="Group 48"/>
          <p:cNvGrpSpPr/>
          <p:nvPr/>
        </p:nvGrpSpPr>
        <p:grpSpPr>
          <a:xfrm>
            <a:off x="7162800" y="1066800"/>
            <a:ext cx="1981200" cy="1981200"/>
            <a:chOff x="7162800" y="1066800"/>
            <a:chExt cx="1981200" cy="1981200"/>
          </a:xfrm>
        </p:grpSpPr>
        <p:cxnSp>
          <p:nvCxnSpPr>
            <p:cNvPr id="44" name="Straight Connector 43"/>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48" name="TextBox 47"/>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56" name="Straight Connector 55"/>
          <p:cNvCxnSpPr/>
          <p:nvPr/>
        </p:nvCxnSpPr>
        <p:spPr>
          <a:xfrm>
            <a:off x="7315200" y="2133600"/>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239000" y="20574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686800" y="20574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17472" y="1981200"/>
            <a:ext cx="1281120" cy="461665"/>
          </a:xfrm>
          <a:prstGeom prst="rect">
            <a:avLst/>
          </a:prstGeom>
          <a:noFill/>
        </p:spPr>
        <p:txBody>
          <a:bodyPr wrap="none" rtlCol="0">
            <a:spAutoFit/>
          </a:bodyPr>
          <a:lstStyle/>
          <a:p>
            <a:r>
              <a:rPr lang="sr-Latn-CS" sz="2400" dirty="0" smtClean="0">
                <a:solidFill>
                  <a:srgbClr val="0066CC"/>
                </a:solidFill>
                <a:latin typeface="Times New Roman" pitchFamily="18" charset="0"/>
                <a:cs typeface="Times New Roman" pitchFamily="18" charset="0"/>
              </a:rPr>
              <a:t>i</a:t>
            </a:r>
            <a:r>
              <a:rPr lang="sr-Latn-CS" sz="2400" b="1" i="1" dirty="0" smtClean="0">
                <a:solidFill>
                  <a:srgbClr val="0066CC"/>
                </a:solidFill>
                <a:latin typeface="Times New Roman" pitchFamily="18" charset="0"/>
                <a:cs typeface="Times New Roman" pitchFamily="18" charset="0"/>
              </a:rPr>
              <a:t> </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PRmax</a:t>
            </a:r>
            <a:endParaRPr lang="en-US" b="1" dirty="0"/>
          </a:p>
        </p:txBody>
      </p:sp>
      <p:sp>
        <p:nvSpPr>
          <p:cNvPr id="57" name="TextBox 56"/>
          <p:cNvSpPr txBox="1"/>
          <p:nvPr/>
        </p:nvSpPr>
        <p:spPr>
          <a:xfrm>
            <a:off x="1219200" y="2514600"/>
            <a:ext cx="5724644" cy="461665"/>
          </a:xfrm>
          <a:prstGeom prst="rect">
            <a:avLst/>
          </a:prstGeom>
          <a:noFill/>
        </p:spPr>
        <p:txBody>
          <a:bodyPr wrap="non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PDmax</a:t>
            </a:r>
            <a:r>
              <a:rPr lang="sr-Latn-CS" sz="2400" b="1" i="1" baseline="-25000" dirty="0" smtClean="0">
                <a:solidFill>
                  <a:srgbClr val="0066CC"/>
                </a:solidFill>
                <a:latin typeface="Times New Roman" pitchFamily="18" charset="0"/>
                <a:cs typeface="Times New Roman" pitchFamily="18" charset="0"/>
              </a:rPr>
              <a:t> </a:t>
            </a:r>
            <a:r>
              <a:rPr lang="en-U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ne mora biti jednako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PRmax</a:t>
            </a:r>
            <a:r>
              <a:rPr lang="en-US" sz="2400" b="1" i="1" dirty="0" smtClean="0">
                <a:solidFill>
                  <a:srgbClr val="0066CC"/>
                </a:solidFill>
                <a:latin typeface="Arial" pitchFamily="34" charset="0"/>
                <a:cs typeface="Arial" pitchFamily="34" charset="0"/>
              </a:rPr>
              <a:t>|</a:t>
            </a:r>
            <a:r>
              <a:rPr lang="sr-Latn-CS" sz="2400" b="1" i="1" dirty="0" smtClean="0">
                <a:solidFill>
                  <a:srgbClr val="0066CC"/>
                </a:solidFill>
                <a:latin typeface="Arial" pitchFamily="34" charset="0"/>
                <a:cs typeface="Arial" pitchFamily="34" charset="0"/>
              </a:rPr>
              <a:t>	</a:t>
            </a:r>
            <a:endParaRPr lang="en-US" dirty="0"/>
          </a:p>
        </p:txBody>
      </p:sp>
      <p:sp>
        <p:nvSpPr>
          <p:cNvPr id="50" name="TextBox 49"/>
          <p:cNvSpPr txBox="1"/>
          <p:nvPr/>
        </p:nvSpPr>
        <p:spPr>
          <a:xfrm>
            <a:off x="7010400" y="1752600"/>
            <a:ext cx="729687"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-V</a:t>
            </a:r>
            <a:r>
              <a:rPr lang="sr-Latn-CS" sz="1400" b="1" i="1" baseline="-25000" dirty="0" smtClean="0">
                <a:solidFill>
                  <a:srgbClr val="C00000"/>
                </a:solidFill>
                <a:latin typeface="Times New Roman" pitchFamily="18" charset="0"/>
                <a:cs typeface="Times New Roman" pitchFamily="18" charset="0"/>
              </a:rPr>
              <a:t>PRmax</a:t>
            </a:r>
            <a:endParaRPr lang="en-US" sz="1100" dirty="0"/>
          </a:p>
        </p:txBody>
      </p:sp>
      <p:sp>
        <p:nvSpPr>
          <p:cNvPr id="58" name="TextBox 57"/>
          <p:cNvSpPr txBox="1"/>
          <p:nvPr/>
        </p:nvSpPr>
        <p:spPr>
          <a:xfrm>
            <a:off x="8350404" y="1752600"/>
            <a:ext cx="676788"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V</a:t>
            </a:r>
            <a:r>
              <a:rPr lang="sr-Latn-CS" sz="1400" b="1" i="1" baseline="-25000" dirty="0" smtClean="0">
                <a:solidFill>
                  <a:srgbClr val="C00000"/>
                </a:solidFill>
                <a:latin typeface="Times New Roman" pitchFamily="18" charset="0"/>
                <a:cs typeface="Times New Roman" pitchFamily="18" charset="0"/>
              </a:rPr>
              <a:t>PDmax</a:t>
            </a:r>
            <a:endParaRPr lang="en-US" sz="1100" dirty="0"/>
          </a:p>
        </p:txBody>
      </p:sp>
      <p:sp>
        <p:nvSpPr>
          <p:cNvPr id="60" name="TextBox 59"/>
          <p:cNvSpPr txBox="1"/>
          <p:nvPr/>
        </p:nvSpPr>
        <p:spPr>
          <a:xfrm>
            <a:off x="1219200" y="3048000"/>
            <a:ext cx="4801314" cy="461665"/>
          </a:xfrm>
          <a:prstGeom prst="rect">
            <a:avLst/>
          </a:prstGeom>
          <a:noFill/>
        </p:spPr>
        <p:txBody>
          <a:bodyPr wrap="none" rtlCol="0">
            <a:spAutoFit/>
          </a:bodyPr>
          <a:lstStyle/>
          <a:p>
            <a:pPr>
              <a:buFont typeface="Arial" pitchFamily="34" charset="0"/>
              <a:buChar char="•"/>
            </a:pPr>
            <a:r>
              <a:rPr lang="sr-Latn-CS" sz="2400" dirty="0" smtClean="0">
                <a:solidFill>
                  <a:srgbClr val="0066CC"/>
                </a:solidFill>
                <a:latin typeface="Arial" pitchFamily="34" charset="0"/>
                <a:cs typeface="Arial" pitchFamily="34" charset="0"/>
              </a:rPr>
              <a:t>  Može postojati struja “curenja”	</a:t>
            </a:r>
            <a:endParaRPr lang="en-US" dirty="0"/>
          </a:p>
        </p:txBody>
      </p:sp>
      <p:grpSp>
        <p:nvGrpSpPr>
          <p:cNvPr id="8" name="Group 73"/>
          <p:cNvGrpSpPr/>
          <p:nvPr/>
        </p:nvGrpSpPr>
        <p:grpSpPr>
          <a:xfrm>
            <a:off x="6248400" y="4038600"/>
            <a:ext cx="1981200" cy="1981200"/>
            <a:chOff x="6477000" y="4419600"/>
            <a:chExt cx="1981200" cy="1981200"/>
          </a:xfrm>
        </p:grpSpPr>
        <p:grpSp>
          <p:nvGrpSpPr>
            <p:cNvPr id="13" name="Group 48"/>
            <p:cNvGrpSpPr/>
            <p:nvPr/>
          </p:nvGrpSpPr>
          <p:grpSpPr>
            <a:xfrm>
              <a:off x="6477000" y="4419600"/>
              <a:ext cx="1981200" cy="1981200"/>
              <a:chOff x="7162800" y="1066800"/>
              <a:chExt cx="1981200" cy="1981200"/>
            </a:xfrm>
          </p:grpSpPr>
          <p:cxnSp>
            <p:nvCxnSpPr>
              <p:cNvPr id="62" name="Straight Connector 61"/>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65" name="TextBox 64"/>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66" name="Straight Connector 65"/>
            <p:cNvCxnSpPr/>
            <p:nvPr/>
          </p:nvCxnSpPr>
          <p:spPr>
            <a:xfrm flipV="1">
              <a:off x="7315200" y="5410200"/>
              <a:ext cx="838200" cy="76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239000" y="54102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77200" y="53340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1219200" y="4343400"/>
            <a:ext cx="4495800" cy="1569660"/>
          </a:xfrm>
          <a:prstGeom prst="rect">
            <a:avLst/>
          </a:prstGeom>
          <a:noFill/>
        </p:spPr>
        <p:txBody>
          <a:bodyPr wrap="square" rtlCol="0">
            <a:spAutoFit/>
          </a:bodyPr>
          <a:lstStyle/>
          <a:p>
            <a:r>
              <a:rPr lang="sr-Latn-CS" sz="2400" b="1" dirty="0" smtClean="0">
                <a:solidFill>
                  <a:srgbClr val="0066CC"/>
                </a:solidFill>
                <a:latin typeface="Arial" pitchFamily="34" charset="0"/>
                <a:cs typeface="Arial" pitchFamily="34" charset="0"/>
              </a:rPr>
              <a:t>PRIMER:</a:t>
            </a:r>
          </a:p>
          <a:p>
            <a:pPr marL="274320" lvl="1" indent="-274320">
              <a:buFont typeface="Arial" pitchFamily="34" charset="0"/>
              <a:buChar char="•"/>
            </a:pPr>
            <a:r>
              <a:rPr lang="sr-Latn-CS" sz="2400" dirty="0" smtClean="0">
                <a:solidFill>
                  <a:srgbClr val="0066CC"/>
                </a:solidFill>
                <a:latin typeface="Arial" pitchFamily="34" charset="0"/>
                <a:cs typeface="Arial" pitchFamily="34" charset="0"/>
              </a:rPr>
              <a:t>Nesimetrični prekidač sa malom strujom curenja </a:t>
            </a:r>
          </a:p>
          <a:p>
            <a:r>
              <a:rPr lang="sr-Latn-CS" sz="2400" dirty="0" smtClean="0">
                <a:solidFill>
                  <a:srgbClr val="0066CC"/>
                </a:solidFill>
                <a:latin typeface="Arial" pitchFamily="34" charset="0"/>
                <a:cs typeface="Arial"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p:bldP spid="57" grpId="0"/>
      <p:bldP spid="50" grpId="0"/>
      <p:bldP spid="60"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30</a:t>
            </a:fld>
            <a:endParaRPr lang="en-US"/>
          </a:p>
        </p:txBody>
      </p:sp>
      <p:pic>
        <p:nvPicPr>
          <p:cNvPr id="549890" name="Picture 2" descr="Ð ÐµÐ·ÑÐ»ÑÐ°Ñ ÑÐ»Ð¸ÐºÐ° Ð·Ð° serial transistor voltage regulat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1905000"/>
            <a:ext cx="3695700" cy="22098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rot="16200000">
            <a:off x="2485809" y="2207419"/>
            <a:ext cx="254000" cy="563562"/>
            <a:chOff x="6871" y="11227"/>
            <a:chExt cx="399" cy="888"/>
          </a:xfrm>
        </p:grpSpPr>
        <p:sp>
          <p:nvSpPr>
            <p:cNvPr id="6" name="Line 4"/>
            <p:cNvSpPr>
              <a:spLocks noChangeShapeType="1"/>
            </p:cNvSpPr>
            <p:nvPr/>
          </p:nvSpPr>
          <p:spPr bwMode="auto">
            <a:xfrm>
              <a:off x="7269" y="11227"/>
              <a:ext cx="0" cy="22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a:off x="7087" y="11520"/>
              <a:ext cx="0" cy="293"/>
            </a:xfrm>
            <a:prstGeom prst="line">
              <a:avLst/>
            </a:prstGeom>
            <a:noFill/>
            <a:ln w="349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a:off x="6871" y="11663"/>
              <a:ext cx="21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flipH="1">
              <a:off x="7086" y="11458"/>
              <a:ext cx="183" cy="13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7269" y="11887"/>
              <a:ext cx="0" cy="22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flipH="1" flipV="1">
              <a:off x="7087" y="11756"/>
              <a:ext cx="183" cy="13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rot="-10800000" flipH="1" flipV="1">
              <a:off x="7135" y="11794"/>
              <a:ext cx="99" cy="71"/>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rot="16200000">
            <a:off x="2418622" y="3004353"/>
            <a:ext cx="381432" cy="163062"/>
          </a:xfrm>
          <a:prstGeom prst="rect">
            <a:avLst/>
          </a:prstGeom>
        </p:spPr>
      </p:pic>
      <p:cxnSp>
        <p:nvCxnSpPr>
          <p:cNvPr id="14" name="Straight Connector 13"/>
          <p:cNvCxnSpPr/>
          <p:nvPr/>
        </p:nvCxnSpPr>
        <p:spPr>
          <a:xfrm>
            <a:off x="2894590" y="2362199"/>
            <a:ext cx="1067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00200" y="2362199"/>
            <a:ext cx="7308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78082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31</a:t>
            </a:fld>
            <a:endParaRPr lang="en-US" dirty="0"/>
          </a:p>
        </p:txBody>
      </p:sp>
      <p:pic>
        <p:nvPicPr>
          <p:cNvPr id="197634" name="Picture 2" descr="full wave voltage multiplier"/>
          <p:cNvPicPr>
            <a:picLocks noChangeAspect="1" noChangeArrowheads="1"/>
          </p:cNvPicPr>
          <p:nvPr/>
        </p:nvPicPr>
        <p:blipFill>
          <a:blip r:embed="rId3"/>
          <a:srcRect/>
          <a:stretch>
            <a:fillRect/>
          </a:stretch>
        </p:blipFill>
        <p:spPr bwMode="auto">
          <a:xfrm>
            <a:off x="838200" y="809624"/>
            <a:ext cx="3810000" cy="1857376"/>
          </a:xfrm>
          <a:prstGeom prst="rect">
            <a:avLst/>
          </a:prstGeom>
          <a:noFill/>
        </p:spPr>
      </p:pic>
      <p:pic>
        <p:nvPicPr>
          <p:cNvPr id="197636" name="Picture 4" descr="voltage doubler circuit"/>
          <p:cNvPicPr>
            <a:picLocks noChangeAspect="1" noChangeArrowheads="1"/>
          </p:cNvPicPr>
          <p:nvPr/>
        </p:nvPicPr>
        <p:blipFill>
          <a:blip r:embed="rId4"/>
          <a:srcRect/>
          <a:stretch>
            <a:fillRect/>
          </a:stretch>
        </p:blipFill>
        <p:spPr bwMode="auto">
          <a:xfrm>
            <a:off x="838200" y="3048000"/>
            <a:ext cx="4238625" cy="1343026"/>
          </a:xfrm>
          <a:prstGeom prst="rect">
            <a:avLst/>
          </a:prstGeom>
          <a:noFill/>
        </p:spPr>
      </p:pic>
      <p:pic>
        <p:nvPicPr>
          <p:cNvPr id="197638" name="Picture 6" descr="voltage tripler circuit"/>
          <p:cNvPicPr>
            <a:picLocks noChangeAspect="1" noChangeArrowheads="1"/>
          </p:cNvPicPr>
          <p:nvPr/>
        </p:nvPicPr>
        <p:blipFill>
          <a:blip r:embed="rId5"/>
          <a:srcRect/>
          <a:stretch>
            <a:fillRect/>
          </a:stretch>
        </p:blipFill>
        <p:spPr bwMode="auto">
          <a:xfrm>
            <a:off x="838200" y="4648200"/>
            <a:ext cx="4667250" cy="1800225"/>
          </a:xfrm>
          <a:prstGeom prst="rect">
            <a:avLst/>
          </a:prstGeom>
          <a:noFill/>
        </p:spPr>
      </p:pic>
      <p:sp>
        <p:nvSpPr>
          <p:cNvPr id="8" name="TextBox 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Electronics Tutorial</a:t>
            </a:r>
            <a:endParaRPr lang="en-US" sz="1000" dirty="0">
              <a:solidFill>
                <a:schemeClr val="tx1"/>
              </a:solidFill>
              <a:latin typeface="Arial" pitchFamily="34" charset="0"/>
              <a:cs typeface="Arial" pitchFamily="34" charset="0"/>
            </a:endParaRPr>
          </a:p>
        </p:txBody>
      </p:sp>
      <p:sp>
        <p:nvSpPr>
          <p:cNvPr id="9" name="TextBox 8"/>
          <p:cNvSpPr txBox="1"/>
          <p:nvPr/>
        </p:nvSpPr>
        <p:spPr>
          <a:xfrm>
            <a:off x="5486400" y="990600"/>
            <a:ext cx="3505200" cy="1569660"/>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Udvostručivač:</a:t>
            </a:r>
            <a:r>
              <a:rPr lang="sr-Latn-CS" sz="1600" dirty="0" smtClean="0">
                <a:solidFill>
                  <a:schemeClr val="tx1"/>
                </a:solidFill>
                <a:latin typeface="Arial" pitchFamily="34" charset="0"/>
                <a:cs typeface="Arial" pitchFamily="34" charset="0"/>
              </a:rPr>
              <a:t> Izlazni napon neopterećenog ispravljača je dvostruka </a:t>
            </a:r>
            <a:r>
              <a:rPr lang="sr-Latn-CS" sz="1600" u="sng" dirty="0" smtClean="0">
                <a:solidFill>
                  <a:schemeClr val="tx1"/>
                </a:solidFill>
                <a:latin typeface="Arial" pitchFamily="34" charset="0"/>
                <a:cs typeface="Arial" pitchFamily="34" charset="0"/>
              </a:rPr>
              <a:t>vršna vrednost </a:t>
            </a:r>
            <a:r>
              <a:rPr lang="sr-Latn-CS" sz="1600" dirty="0" smtClean="0">
                <a:solidFill>
                  <a:schemeClr val="tx1"/>
                </a:solidFill>
                <a:latin typeface="Arial" pitchFamily="34" charset="0"/>
                <a:cs typeface="Arial" pitchFamily="34" charset="0"/>
              </a:rPr>
              <a:t>sinusnog napona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 Ispravljanje je polutalasno. Oba kondenzatora treba da izdrže vršnu vrednost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10" name="TextBox 9"/>
          <p:cNvSpPr txBox="1"/>
          <p:nvPr/>
        </p:nvSpPr>
        <p:spPr>
          <a:xfrm>
            <a:off x="5486400" y="3048000"/>
            <a:ext cx="3505200" cy="1569660"/>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Udvostručivač, druga topologija:</a:t>
            </a:r>
            <a:r>
              <a:rPr lang="sr-Latn-CS" sz="1600" dirty="0" smtClean="0">
                <a:solidFill>
                  <a:schemeClr val="tx1"/>
                </a:solidFill>
                <a:latin typeface="Arial" pitchFamily="34" charset="0"/>
                <a:cs typeface="Arial" pitchFamily="34" charset="0"/>
              </a:rPr>
              <a:t> Izlazni napon neopterećenog ispravljača je dvostruka </a:t>
            </a:r>
            <a:r>
              <a:rPr lang="sr-Latn-CS" sz="1600" u="sng" dirty="0" smtClean="0">
                <a:solidFill>
                  <a:schemeClr val="tx1"/>
                </a:solidFill>
                <a:latin typeface="Arial" pitchFamily="34" charset="0"/>
                <a:cs typeface="Arial" pitchFamily="34" charset="0"/>
              </a:rPr>
              <a:t>vršna vrednost </a:t>
            </a:r>
            <a:r>
              <a:rPr lang="sr-Latn-CS" sz="1600" dirty="0" smtClean="0">
                <a:solidFill>
                  <a:schemeClr val="tx1"/>
                </a:solidFill>
                <a:latin typeface="Arial" pitchFamily="34" charset="0"/>
                <a:cs typeface="Arial" pitchFamily="34" charset="0"/>
              </a:rPr>
              <a:t>sinusnog napona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 Ispravljanje je polutalasno. C2 treba da izdrži 2 * vršna vrednost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11" name="TextBox 10"/>
          <p:cNvSpPr txBox="1"/>
          <p:nvPr/>
        </p:nvSpPr>
        <p:spPr>
          <a:xfrm>
            <a:off x="5486400" y="4953000"/>
            <a:ext cx="3505200" cy="830997"/>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Utrostručivač:</a:t>
            </a:r>
            <a:r>
              <a:rPr lang="sr-Latn-CS" sz="1600" dirty="0" smtClean="0">
                <a:solidFill>
                  <a:schemeClr val="tx1"/>
                </a:solidFill>
                <a:latin typeface="Arial" pitchFamily="34" charset="0"/>
                <a:cs typeface="Arial" pitchFamily="34" charset="0"/>
              </a:rPr>
              <a:t> Dodavanjem sekcija ili polusekcija na red može se dobiti umnožavač napona sa N</a:t>
            </a:r>
            <a:endParaRPr lang="en-US" sz="1600" dirty="0">
              <a:solidFill>
                <a:schemeClr val="tx1"/>
              </a:solidFill>
              <a:latin typeface="Arial" pitchFamily="34" charset="0"/>
              <a:cs typeface="Arial" pitchFamily="34" charset="0"/>
            </a:endParaRPr>
          </a:p>
        </p:txBody>
      </p:sp>
      <p:sp>
        <p:nvSpPr>
          <p:cNvPr id="12" name="TextBox 11"/>
          <p:cNvSpPr txBox="1"/>
          <p:nvPr/>
        </p:nvSpPr>
        <p:spPr>
          <a:xfrm>
            <a:off x="2990850" y="1687830"/>
            <a:ext cx="269626" cy="276999"/>
          </a:xfrm>
          <a:prstGeom prst="rect">
            <a:avLst/>
          </a:prstGeom>
          <a:noFill/>
        </p:spPr>
        <p:txBody>
          <a:bodyPr wrap="none" rtlCol="0">
            <a:spAutoFit/>
          </a:bodyPr>
          <a:lstStyle/>
          <a:p>
            <a:r>
              <a:rPr lang="sr-Latn-CS" sz="1200" dirty="0" smtClean="0">
                <a:latin typeface="Arial" pitchFamily="34" charset="0"/>
                <a:cs typeface="Arial" pitchFamily="34" charset="0"/>
              </a:rPr>
              <a:t>0</a:t>
            </a:r>
            <a:endParaRPr lang="en-US" sz="1200" dirty="0">
              <a:latin typeface="Arial" pitchFamily="34" charset="0"/>
              <a:cs typeface="Arial" pitchFamily="34" charset="0"/>
            </a:endParaRPr>
          </a:p>
        </p:txBody>
      </p:sp>
      <p:sp>
        <p:nvSpPr>
          <p:cNvPr id="13" name="TextBox 12"/>
          <p:cNvSpPr txBox="1"/>
          <p:nvPr/>
        </p:nvSpPr>
        <p:spPr>
          <a:xfrm>
            <a:off x="1371600" y="3124200"/>
            <a:ext cx="344966" cy="307777"/>
          </a:xfrm>
          <a:prstGeom prst="rect">
            <a:avLst/>
          </a:prstGeom>
          <a:noFill/>
        </p:spPr>
        <p:txBody>
          <a:bodyPr wrap="none" rtlCol="0">
            <a:spAutoFit/>
          </a:bodyPr>
          <a:lstStyle/>
          <a:p>
            <a:r>
              <a:rPr lang="sr-Latn-CS" sz="1400" b="1" dirty="0" smtClean="0">
                <a:latin typeface="Arial" pitchFamily="34" charset="0"/>
                <a:cs typeface="Arial" pitchFamily="34" charset="0"/>
                <a:sym typeface="Wingdings"/>
              </a:rPr>
              <a:t></a:t>
            </a:r>
            <a:endParaRPr lang="en-US" sz="1400" b="1" dirty="0">
              <a:latin typeface="Arial" pitchFamily="34" charset="0"/>
              <a:cs typeface="Arial" pitchFamily="34" charset="0"/>
            </a:endParaRPr>
          </a:p>
        </p:txBody>
      </p:sp>
      <p:sp>
        <p:nvSpPr>
          <p:cNvPr id="14" name="TextBox 13"/>
          <p:cNvSpPr txBox="1"/>
          <p:nvPr/>
        </p:nvSpPr>
        <p:spPr>
          <a:xfrm>
            <a:off x="4545439" y="4724400"/>
            <a:ext cx="678071" cy="215444"/>
          </a:xfrm>
          <a:prstGeom prst="rect">
            <a:avLst/>
          </a:prstGeom>
          <a:solidFill>
            <a:schemeClr val="bg1"/>
          </a:solidFill>
        </p:spPr>
        <p:txBody>
          <a:bodyPr wrap="none" lIns="0" tIns="0" rIns="0" bIns="0" rtlCol="0">
            <a:spAutoFit/>
          </a:bodyPr>
          <a:lstStyle/>
          <a:p>
            <a:r>
              <a:rPr lang="sr-Latn-CS" sz="1400" dirty="0" smtClean="0">
                <a:latin typeface="Arial" pitchFamily="34" charset="0"/>
                <a:cs typeface="Arial" pitchFamily="34" charset="0"/>
              </a:rPr>
              <a:t>Sekcija  </a:t>
            </a:r>
            <a:endParaRPr lang="en-US" sz="1400" dirty="0">
              <a:latin typeface="Arial" pitchFamily="34" charset="0"/>
              <a:cs typeface="Arial" pitchFamily="34" charset="0"/>
            </a:endParaRPr>
          </a:p>
        </p:txBody>
      </p:sp>
      <p:sp>
        <p:nvSpPr>
          <p:cNvPr id="15" name="TextBox 14"/>
          <p:cNvSpPr txBox="1"/>
          <p:nvPr/>
        </p:nvSpPr>
        <p:spPr>
          <a:xfrm>
            <a:off x="3810000" y="4507230"/>
            <a:ext cx="685799" cy="430887"/>
          </a:xfrm>
          <a:prstGeom prst="rect">
            <a:avLst/>
          </a:prstGeom>
          <a:solidFill>
            <a:schemeClr val="bg1"/>
          </a:solidFill>
        </p:spPr>
        <p:txBody>
          <a:bodyPr wrap="square" lIns="0" tIns="0" rIns="0" bIns="0" rtlCol="0">
            <a:spAutoFit/>
          </a:bodyPr>
          <a:lstStyle/>
          <a:p>
            <a:pPr algn="ctr"/>
            <a:r>
              <a:rPr lang="sr-Latn-CS" sz="1400" dirty="0" smtClean="0">
                <a:latin typeface="Arial" pitchFamily="34" charset="0"/>
                <a:cs typeface="Arial" pitchFamily="34" charset="0"/>
              </a:rPr>
              <a:t>Polu -sekcija  </a:t>
            </a:r>
            <a:endParaRPr lang="en-US" sz="1400" dirty="0">
              <a:latin typeface="Arial" pitchFamily="34" charset="0"/>
              <a:cs typeface="Arial" pitchFamily="34" charset="0"/>
            </a:endParaRPr>
          </a:p>
        </p:txBody>
      </p:sp>
      <p:sp>
        <p:nvSpPr>
          <p:cNvPr id="16" name="Title 15"/>
          <p:cNvSpPr>
            <a:spLocks noGrp="1"/>
          </p:cNvSpPr>
          <p:nvPr>
            <p:ph type="title"/>
          </p:nvPr>
        </p:nvSpPr>
        <p:spPr>
          <a:xfrm>
            <a:off x="0" y="0"/>
            <a:ext cx="9144000" cy="609600"/>
          </a:xfrm>
        </p:spPr>
        <p:txBody>
          <a:bodyPr/>
          <a:lstStyle/>
          <a:p>
            <a:pPr algn="l" rtl="0" eaLnBrk="0" fontAlgn="base" hangingPunct="0"/>
            <a:r>
              <a:rPr lang="sr-Latn-CS" sz="3200" b="1" kern="1200" dirty="0" smtClean="0">
                <a:solidFill>
                  <a:srgbClr val="333399"/>
                </a:solidFill>
                <a:latin typeface="Calibri"/>
                <a:ea typeface="+mn-ea"/>
                <a:cs typeface="+mn-cs"/>
              </a:rPr>
              <a:t>ISPRAVLJAČ – umnožavači napona</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32</a:t>
            </a:fld>
            <a:endParaRPr lang="en-US" dirty="0"/>
          </a:p>
        </p:txBody>
      </p:sp>
      <p:sp>
        <p:nvSpPr>
          <p:cNvPr id="251906" name="AutoShape 2" descr="https://sub.allaboutcircuits.com/images/03274.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08" name="AutoShape 4" descr="https://sub.allaboutcircuits.com/images/03274.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0" name="AutoShape 6" descr="https://sub.allaboutcircuits.com/images/03288.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2" name="AutoShape 8" descr="&amp;Rcy;&amp;iecy;&amp;zcy;&amp;ucy;&amp;lcy;&amp;tcy;&amp;acy;&amp;tcy; &amp;scy;&amp;lcy;&amp;icy;&amp;kcy;&amp;acy; &amp;zcy;&amp;acy; full wave voltage doubler"/>
          <p:cNvSpPr>
            <a:spLocks noChangeAspect="1" noChangeArrowheads="1"/>
          </p:cNvSpPr>
          <p:nvPr/>
        </p:nvSpPr>
        <p:spPr bwMode="auto">
          <a:xfrm>
            <a:off x="155575" y="-1249363"/>
            <a:ext cx="46863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4" name="AutoShape 10" descr="File:Full-wave voltage doubler.svg"/>
          <p:cNvSpPr>
            <a:spLocks noChangeAspect="1" noChangeArrowheads="1"/>
          </p:cNvSpPr>
          <p:nvPr/>
        </p:nvSpPr>
        <p:spPr bwMode="auto">
          <a:xfrm>
            <a:off x="63500" y="-136525"/>
            <a:ext cx="4686300" cy="2609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6" name="AutoShape 12" descr="&amp;Rcy;&amp;iecy;&amp;zcy;&amp;ucy;&amp;lcy;&amp;tcy;&amp;acy;&amp;tcy; &amp;scy;&amp;lcy;&amp;icy;&amp;kcy;&amp;acy; &amp;zcy;&amp;acy; full wave voltage doubler"/>
          <p:cNvSpPr>
            <a:spLocks noChangeAspect="1" noChangeArrowheads="1"/>
          </p:cNvSpPr>
          <p:nvPr/>
        </p:nvSpPr>
        <p:spPr bwMode="auto">
          <a:xfrm>
            <a:off x="63500" y="-136525"/>
            <a:ext cx="4686300" cy="2609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1917" name="Picture 13"/>
          <p:cNvPicPr>
            <a:picLocks noChangeAspect="1" noChangeArrowheads="1"/>
          </p:cNvPicPr>
          <p:nvPr/>
        </p:nvPicPr>
        <p:blipFill>
          <a:blip r:embed="rId3">
            <a:lum bright="20000" contrast="20000"/>
          </a:blip>
          <a:srcRect/>
          <a:stretch>
            <a:fillRect/>
          </a:stretch>
        </p:blipFill>
        <p:spPr bwMode="auto">
          <a:xfrm>
            <a:off x="304800" y="1371600"/>
            <a:ext cx="4267200" cy="2376449"/>
          </a:xfrm>
          <a:prstGeom prst="rect">
            <a:avLst/>
          </a:prstGeom>
          <a:noFill/>
          <a:ln w="9525">
            <a:noFill/>
            <a:miter lim="800000"/>
            <a:headEnd/>
            <a:tailEnd/>
          </a:ln>
          <a:effectLst/>
        </p:spPr>
      </p:pic>
      <p:pic>
        <p:nvPicPr>
          <p:cNvPr id="251918" name="Picture 14"/>
          <p:cNvPicPr>
            <a:picLocks noChangeAspect="1" noChangeArrowheads="1"/>
          </p:cNvPicPr>
          <p:nvPr/>
        </p:nvPicPr>
        <p:blipFill>
          <a:blip r:embed="rId4">
            <a:lum bright="10000" contrast="20000"/>
          </a:blip>
          <a:srcRect/>
          <a:stretch>
            <a:fillRect/>
          </a:stretch>
        </p:blipFill>
        <p:spPr bwMode="auto">
          <a:xfrm>
            <a:off x="304800" y="4191000"/>
            <a:ext cx="4376351" cy="1905000"/>
          </a:xfrm>
          <a:prstGeom prst="rect">
            <a:avLst/>
          </a:prstGeom>
          <a:noFill/>
          <a:ln w="9525">
            <a:noFill/>
            <a:miter lim="800000"/>
            <a:headEnd/>
            <a:tailEnd/>
          </a:ln>
          <a:effectLst/>
        </p:spPr>
      </p:pic>
      <p:sp>
        <p:nvSpPr>
          <p:cNvPr id="203778" name="AutoShape 2" descr="&amp;Rcy;&amp;iecy;&amp;zcy;&amp;ucy;&amp;lcy;&amp;tcy;&amp;acy;&amp;tcy; &amp;scy;&amp;lcy;&amp;icy;&amp;kcy;&amp;acy; &amp;zcy;&amp;acy; full wave voltage doubler"/>
          <p:cNvSpPr>
            <a:spLocks noChangeAspect="1" noChangeArrowheads="1"/>
          </p:cNvSpPr>
          <p:nvPr/>
        </p:nvSpPr>
        <p:spPr bwMode="auto">
          <a:xfrm>
            <a:off x="155575" y="-11652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3780" name="AutoShape 4" descr="&amp;Rcy;&amp;iecy;&amp;zcy;&amp;ucy;&amp;lcy;&amp;tcy;&amp;acy;&amp;tcy; &amp;scy;&amp;lcy;&amp;icy;&amp;kcy;&amp;acy; &amp;zcy;&amp;acy; full wave voltage doubler"/>
          <p:cNvSpPr>
            <a:spLocks noChangeAspect="1" noChangeArrowheads="1"/>
          </p:cNvSpPr>
          <p:nvPr/>
        </p:nvSpPr>
        <p:spPr bwMode="auto">
          <a:xfrm>
            <a:off x="63500" y="-1365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18"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smtClean="0">
                <a:latin typeface="+mj-lt"/>
              </a:rPr>
              <a:t>ISPRAVLJAČ – umnožavači napona</a:t>
            </a:r>
            <a:endParaRPr lang="en-US" sz="3200" b="1" dirty="0">
              <a:solidFill>
                <a:srgbClr val="C00000"/>
              </a:solidFill>
              <a:latin typeface="+mj-lt"/>
            </a:endParaRPr>
          </a:p>
        </p:txBody>
      </p:sp>
      <p:grpSp>
        <p:nvGrpSpPr>
          <p:cNvPr id="24" name="Group 23"/>
          <p:cNvGrpSpPr/>
          <p:nvPr/>
        </p:nvGrpSpPr>
        <p:grpSpPr>
          <a:xfrm>
            <a:off x="5029200" y="685800"/>
            <a:ext cx="3886200" cy="5532060"/>
            <a:chOff x="5029200" y="685800"/>
            <a:chExt cx="3886200" cy="5532060"/>
          </a:xfrm>
        </p:grpSpPr>
        <p:pic>
          <p:nvPicPr>
            <p:cNvPr id="15" name="Picture 14" descr="Switcheable_rectifier.svg.png"/>
            <p:cNvPicPr>
              <a:picLocks noChangeAspect="1"/>
            </p:cNvPicPr>
            <p:nvPr/>
          </p:nvPicPr>
          <p:blipFill>
            <a:blip r:embed="rId5"/>
            <a:stretch>
              <a:fillRect/>
            </a:stretch>
          </p:blipFill>
          <p:spPr>
            <a:xfrm>
              <a:off x="5029200" y="1219200"/>
              <a:ext cx="3752850" cy="3190875"/>
            </a:xfrm>
            <a:prstGeom prst="rect">
              <a:avLst/>
            </a:prstGeom>
          </p:spPr>
        </p:pic>
        <p:sp>
          <p:nvSpPr>
            <p:cNvPr id="17" name="TextBox 16"/>
            <p:cNvSpPr txBox="1"/>
            <p:nvPr/>
          </p:nvSpPr>
          <p:spPr>
            <a:xfrm>
              <a:off x="5105400" y="4648200"/>
              <a:ext cx="3657600" cy="1569660"/>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S1 isključen:</a:t>
              </a:r>
              <a:r>
                <a:rPr lang="sr-Latn-CS" sz="1600" dirty="0" smtClean="0">
                  <a:solidFill>
                    <a:schemeClr val="tx1"/>
                  </a:solidFill>
                  <a:latin typeface="Arial" pitchFamily="34" charset="0"/>
                  <a:cs typeface="Arial" pitchFamily="34" charset="0"/>
                </a:rPr>
                <a:t> Punotalasni ispravljač (Grecov spoj). Efektivna kapacitivnost - redna veza C1 i C2.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oDC</a:t>
              </a:r>
              <a:r>
                <a:rPr lang="sr-Latn-CS" sz="1600" dirty="0" smtClean="0">
                  <a:solidFill>
                    <a:schemeClr val="tx1"/>
                  </a:solidFill>
                  <a:latin typeface="Arial" pitchFamily="34" charset="0"/>
                  <a:cs typeface="Arial" pitchFamily="34" charset="0"/>
                </a:rPr>
                <a:t> =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IN</a:t>
              </a:r>
            </a:p>
            <a:p>
              <a:endParaRPr lang="sr-Latn-CS" sz="1600" b="1" dirty="0" smtClean="0">
                <a:solidFill>
                  <a:schemeClr val="tx1"/>
                </a:solidFill>
                <a:latin typeface="Arial" pitchFamily="34" charset="0"/>
                <a:cs typeface="Arial" pitchFamily="34" charset="0"/>
              </a:endParaRPr>
            </a:p>
            <a:p>
              <a:r>
                <a:rPr lang="sr-Latn-CS" sz="1600" b="1" dirty="0" smtClean="0">
                  <a:solidFill>
                    <a:schemeClr val="tx1"/>
                  </a:solidFill>
                  <a:latin typeface="Arial" pitchFamily="34" charset="0"/>
                  <a:cs typeface="Arial" pitchFamily="34" charset="0"/>
                </a:rPr>
                <a:t>S1 uključen:</a:t>
              </a:r>
              <a:r>
                <a:rPr lang="sr-Latn-CS" sz="1600" dirty="0" smtClean="0">
                  <a:solidFill>
                    <a:schemeClr val="tx1"/>
                  </a:solidFill>
                  <a:latin typeface="Arial" pitchFamily="34" charset="0"/>
                  <a:cs typeface="Arial" pitchFamily="34" charset="0"/>
                </a:rPr>
                <a:t> Polutalasni udvostučivač.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oDC</a:t>
              </a:r>
              <a:r>
                <a:rPr lang="sr-Latn-CS" sz="1600" dirty="0" smtClean="0">
                  <a:solidFill>
                    <a:schemeClr val="tx1"/>
                  </a:solidFill>
                  <a:latin typeface="Arial" pitchFamily="34" charset="0"/>
                  <a:cs typeface="Arial" pitchFamily="34" charset="0"/>
                </a:rPr>
                <a:t> =2</a:t>
              </a:r>
              <a:r>
                <a:rPr lang="sr-Latn-CS" sz="1600" dirty="0" smtClean="0">
                  <a:solidFill>
                    <a:schemeClr val="tx1"/>
                  </a:solidFill>
                  <a:latin typeface="Arial" pitchFamily="34" charset="0"/>
                  <a:cs typeface="Arial" pitchFamily="34" charset="0"/>
                  <a:sym typeface="Symbol"/>
                </a:rPr>
                <a:t></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IN</a:t>
              </a:r>
              <a:endParaRPr lang="en-US" sz="1600" dirty="0">
                <a:solidFill>
                  <a:schemeClr val="tx1"/>
                </a:solidFill>
                <a:latin typeface="Arial" pitchFamily="34" charset="0"/>
                <a:cs typeface="Arial" pitchFamily="34" charset="0"/>
              </a:endParaRPr>
            </a:p>
          </p:txBody>
        </p:sp>
        <p:sp>
          <p:nvSpPr>
            <p:cNvPr id="19" name="TextBox 18"/>
            <p:cNvSpPr txBox="1"/>
            <p:nvPr/>
          </p:nvSpPr>
          <p:spPr bwMode="auto">
            <a:xfrm>
              <a:off x="5181600" y="1905000"/>
              <a:ext cx="5998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2000" b="1" dirty="0" smtClean="0">
                  <a:solidFill>
                    <a:schemeClr val="tx1"/>
                  </a:solidFill>
                  <a:latin typeface="Arial" charset="0"/>
                  <a:sym typeface="Symbol"/>
                </a:rPr>
                <a:t></a:t>
              </a:r>
              <a:r>
                <a:rPr lang="sr-Latn-CS" sz="1600" b="1" dirty="0" smtClean="0">
                  <a:solidFill>
                    <a:schemeClr val="tx1"/>
                  </a:solidFill>
                  <a:latin typeface="Arial" charset="0"/>
                  <a:sym typeface="Symbol"/>
                </a:rPr>
                <a:t>V</a:t>
              </a:r>
              <a:r>
                <a:rPr lang="sr-Latn-CS" sz="1600" b="1" baseline="-25000" dirty="0" smtClean="0">
                  <a:solidFill>
                    <a:schemeClr val="tx1"/>
                  </a:solidFill>
                  <a:latin typeface="Arial" charset="0"/>
                  <a:sym typeface="Symbol"/>
                </a:rPr>
                <a:t>IN</a:t>
              </a:r>
              <a:endParaRPr lang="en-US" sz="1600" b="1" baseline="-25000" dirty="0" smtClean="0">
                <a:solidFill>
                  <a:schemeClr val="tx1"/>
                </a:solidFill>
                <a:latin typeface="Arial" charset="0"/>
              </a:endParaRPr>
            </a:p>
          </p:txBody>
        </p:sp>
        <p:sp>
          <p:nvSpPr>
            <p:cNvPr id="20" name="TextBox 19"/>
            <p:cNvSpPr txBox="1"/>
            <p:nvPr/>
          </p:nvSpPr>
          <p:spPr bwMode="auto">
            <a:xfrm>
              <a:off x="8305800" y="3124200"/>
              <a:ext cx="3890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600" b="1" dirty="0" smtClean="0">
                  <a:solidFill>
                    <a:schemeClr val="tx1"/>
                  </a:solidFill>
                  <a:latin typeface="Arial" charset="0"/>
                  <a:sym typeface="Symbol"/>
                </a:rPr>
                <a:t>V</a:t>
              </a:r>
              <a:r>
                <a:rPr lang="sr-Latn-CS" sz="1600" b="1" baseline="-25000" dirty="0" smtClean="0">
                  <a:solidFill>
                    <a:schemeClr val="tx1"/>
                  </a:solidFill>
                  <a:latin typeface="Arial" charset="0"/>
                  <a:sym typeface="Symbol"/>
                </a:rPr>
                <a:t>o</a:t>
              </a:r>
              <a:endParaRPr lang="en-US" sz="1600" b="1" baseline="-25000" dirty="0" smtClean="0">
                <a:solidFill>
                  <a:schemeClr val="tx1"/>
                </a:solidFill>
                <a:latin typeface="Arial" charset="0"/>
              </a:endParaRPr>
            </a:p>
          </p:txBody>
        </p:sp>
        <p:sp>
          <p:nvSpPr>
            <p:cNvPr id="21" name="TextBox 20"/>
            <p:cNvSpPr txBox="1"/>
            <p:nvPr/>
          </p:nvSpPr>
          <p:spPr>
            <a:xfrm>
              <a:off x="6934200" y="685800"/>
              <a:ext cx="1981200" cy="1077218"/>
            </a:xfrm>
            <a:prstGeom prst="rect">
              <a:avLst/>
            </a:prstGeom>
            <a:solidFill>
              <a:schemeClr val="bg1"/>
            </a:solidFill>
            <a:ln w="19050">
              <a:solidFill>
                <a:srgbClr val="0070C0"/>
              </a:solidFill>
            </a:ln>
          </p:spPr>
          <p:txBody>
            <a:bodyPr wrap="square" rtlCol="0">
              <a:spAutoFit/>
            </a:bodyPr>
            <a:lstStyle/>
            <a:p>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IN </a:t>
              </a:r>
              <a:r>
                <a:rPr lang="sr-Latn-CS" sz="1600" b="1" dirty="0" smtClean="0">
                  <a:solidFill>
                    <a:schemeClr val="tx1"/>
                  </a:solidFill>
                  <a:latin typeface="Arial" pitchFamily="34" charset="0"/>
                  <a:cs typeface="Arial" pitchFamily="34" charset="0"/>
                </a:rPr>
                <a:t>– </a:t>
              </a:r>
              <a:r>
                <a:rPr lang="sr-Latn-CS" sz="1600" b="1" u="sng" dirty="0" smtClean="0">
                  <a:solidFill>
                    <a:schemeClr val="tx1"/>
                  </a:solidFill>
                  <a:latin typeface="Arial" pitchFamily="34" charset="0"/>
                  <a:cs typeface="Arial" pitchFamily="34" charset="0"/>
                </a:rPr>
                <a:t>Amplituda</a:t>
              </a:r>
              <a:r>
                <a:rPr lang="sr-Latn-CS" sz="1600" b="1" dirty="0" smtClean="0">
                  <a:solidFill>
                    <a:schemeClr val="tx1"/>
                  </a:solidFill>
                  <a:latin typeface="Arial" pitchFamily="34" charset="0"/>
                  <a:cs typeface="Arial" pitchFamily="34" charset="0"/>
                </a:rPr>
                <a:t> </a:t>
              </a:r>
              <a:r>
                <a:rPr lang="sr-Latn-CS" sz="1600" dirty="0" smtClean="0">
                  <a:solidFill>
                    <a:schemeClr val="tx1"/>
                  </a:solidFill>
                  <a:latin typeface="Arial" pitchFamily="34" charset="0"/>
                  <a:cs typeface="Arial" pitchFamily="34" charset="0"/>
                </a:rPr>
                <a:t>(vršna vrednost) sinusnog ulaznog napona </a:t>
              </a:r>
            </a:p>
          </p:txBody>
        </p:sp>
        <p:cxnSp>
          <p:nvCxnSpPr>
            <p:cNvPr id="23" name="Straight Arrow Connector 22"/>
            <p:cNvCxnSpPr>
              <a:stCxn id="21" idx="1"/>
            </p:cNvCxnSpPr>
            <p:nvPr/>
          </p:nvCxnSpPr>
          <p:spPr>
            <a:xfrm rot="10800000" flipV="1">
              <a:off x="5562600" y="1224408"/>
              <a:ext cx="1371600" cy="832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33</a:t>
            </a:fld>
            <a:endParaRPr lang="en-US"/>
          </a:p>
        </p:txBody>
      </p:sp>
      <p:sp>
        <p:nvSpPr>
          <p:cNvPr id="6" name="TextBox 5"/>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7" name="TextBox 4"/>
          <p:cNvSpPr txBox="1">
            <a:spLocks noChangeArrowheads="1"/>
          </p:cNvSpPr>
          <p:nvPr/>
        </p:nvSpPr>
        <p:spPr bwMode="auto">
          <a:xfrm>
            <a:off x="0" y="0"/>
            <a:ext cx="9144000" cy="1015663"/>
          </a:xfrm>
          <a:prstGeom prst="rect">
            <a:avLst/>
          </a:prstGeom>
          <a:noFill/>
          <a:ln w="9525">
            <a:noFill/>
            <a:miter lim="800000"/>
            <a:headEnd/>
            <a:tailEnd/>
          </a:ln>
        </p:spPr>
        <p:txBody>
          <a:bodyPr wrap="square">
            <a:spAutoFit/>
          </a:bodyPr>
          <a:lstStyle/>
          <a:p>
            <a:r>
              <a:rPr lang="sr-Latn-CS" sz="3200" b="1" dirty="0" smtClean="0">
                <a:latin typeface="+mj-lt"/>
              </a:rPr>
              <a:t>ISPRAVLJAČ – umnožavači napona </a:t>
            </a:r>
            <a:r>
              <a:rPr lang="sr-Latn-CS" sz="2400" b="1" dirty="0" smtClean="0">
                <a:latin typeface="Calibri"/>
              </a:rPr>
              <a:t>– </a:t>
            </a:r>
            <a:r>
              <a:rPr lang="sr-Latn-CS" sz="2800" b="1" dirty="0" smtClean="0">
                <a:latin typeface="Calibri"/>
              </a:rPr>
              <a:t>poređenje polu-talasnog i punotalasnog umnoživača</a:t>
            </a:r>
            <a:r>
              <a:rPr lang="sr-Latn-CS" sz="2800" b="1" dirty="0" smtClean="0">
                <a:latin typeface="+mj-lt"/>
              </a:rPr>
              <a:t> </a:t>
            </a:r>
            <a:endParaRPr lang="en-US" sz="2800" b="1" dirty="0">
              <a:solidFill>
                <a:srgbClr val="C00000"/>
              </a:solidFill>
              <a:latin typeface="+mj-lt"/>
            </a:endParaRPr>
          </a:p>
        </p:txBody>
      </p:sp>
      <p:pic>
        <p:nvPicPr>
          <p:cNvPr id="551937" name="Picture 1"/>
          <p:cNvPicPr>
            <a:picLocks noChangeAspect="1" noChangeArrowheads="1"/>
          </p:cNvPicPr>
          <p:nvPr/>
        </p:nvPicPr>
        <p:blipFill>
          <a:blip r:embed="rId3">
            <a:lum bright="10000" contrast="30000"/>
          </a:blip>
          <a:srcRect/>
          <a:stretch>
            <a:fillRect/>
          </a:stretch>
        </p:blipFill>
        <p:spPr bwMode="auto">
          <a:xfrm>
            <a:off x="1204913" y="1390650"/>
            <a:ext cx="6734175"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descr="&amp;Rcy;&amp;iecy;&amp;zcy;&amp;ucy;&amp;lcy;&amp;tcy;&amp;acy;&amp;tcy; &amp;scy;&amp;lcy;&amp;icy;&amp;kcy;&amp;acy; &amp;zcy;&amp;acy; three phase half wave rectifier"/>
          <p:cNvSpPr>
            <a:spLocks noChangeAspect="1" noChangeArrowheads="1"/>
          </p:cNvSpPr>
          <p:nvPr/>
        </p:nvSpPr>
        <p:spPr bwMode="auto">
          <a:xfrm>
            <a:off x="155575" y="-1608138"/>
            <a:ext cx="5295900"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0340" name="AutoShape 4" descr="&amp;Rcy;&amp;iecy;&amp;zcy;&amp;ucy;&amp;lcy;&amp;tcy;&amp;acy;&amp;tcy; &amp;scy;&amp;lcy;&amp;icy;&amp;kcy;&amp;acy; &amp;zcy;&amp;acy; three phase half wave rectifier"/>
          <p:cNvSpPr>
            <a:spLocks noChangeAspect="1" noChangeArrowheads="1"/>
          </p:cNvSpPr>
          <p:nvPr/>
        </p:nvSpPr>
        <p:spPr bwMode="auto">
          <a:xfrm>
            <a:off x="63500" y="-136525"/>
            <a:ext cx="5295900" cy="3362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7" descr="DC_voltage_profile_of_M3_three-phase_half-wave_rectifier.jpg"/>
          <p:cNvPicPr>
            <a:picLocks noChangeAspect="1"/>
          </p:cNvPicPr>
          <p:nvPr/>
        </p:nvPicPr>
        <p:blipFill>
          <a:blip r:embed="rId3"/>
          <a:stretch>
            <a:fillRect/>
          </a:stretch>
        </p:blipFill>
        <p:spPr>
          <a:xfrm>
            <a:off x="838200" y="3124200"/>
            <a:ext cx="7635959" cy="3418285"/>
          </a:xfrm>
          <a:prstGeom prst="rect">
            <a:avLst/>
          </a:prstGeom>
        </p:spPr>
      </p:pic>
      <p:sp>
        <p:nvSpPr>
          <p:cNvPr id="19" name="TextBox 18"/>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pic>
        <p:nvPicPr>
          <p:cNvPr id="270341" name="Picture 5"/>
          <p:cNvPicPr>
            <a:picLocks noChangeAspect="1" noChangeArrowheads="1"/>
          </p:cNvPicPr>
          <p:nvPr/>
        </p:nvPicPr>
        <p:blipFill>
          <a:blip r:embed="rId4"/>
          <a:srcRect/>
          <a:stretch>
            <a:fillRect/>
          </a:stretch>
        </p:blipFill>
        <p:spPr bwMode="auto">
          <a:xfrm>
            <a:off x="1905000" y="914400"/>
            <a:ext cx="3901222" cy="2514600"/>
          </a:xfrm>
          <a:prstGeom prst="rect">
            <a:avLst/>
          </a:prstGeom>
          <a:noFill/>
          <a:ln w="9525">
            <a:noFill/>
            <a:miter lim="800000"/>
            <a:headEnd/>
            <a:tailEnd/>
          </a:ln>
          <a:effectLst/>
        </p:spPr>
      </p:pic>
      <p:sp>
        <p:nvSpPr>
          <p:cNvPr id="20" name="Text Box 47"/>
          <p:cNvSpPr txBox="1">
            <a:spLocks noChangeArrowheads="1"/>
          </p:cNvSpPr>
          <p:nvPr/>
        </p:nvSpPr>
        <p:spPr bwMode="auto">
          <a:xfrm>
            <a:off x="6019800" y="4114800"/>
            <a:ext cx="1828800" cy="523220"/>
          </a:xfrm>
          <a:prstGeom prst="rect">
            <a:avLst/>
          </a:prstGeom>
          <a:noFill/>
          <a:ln w="9525">
            <a:noFill/>
            <a:miter lim="800000"/>
            <a:headEnd/>
            <a:tailEnd/>
          </a:ln>
        </p:spPr>
        <p:txBody>
          <a:bodyPr>
            <a:spAutoFit/>
          </a:bodyPr>
          <a:lstStyle/>
          <a:p>
            <a:pPr defTabSz="457200"/>
            <a:r>
              <a:rPr lang="sr-Latn-CS" sz="1400" dirty="0"/>
              <a:t>Talasnost -</a:t>
            </a:r>
            <a:r>
              <a:rPr lang="sr-Latn-CS" sz="1400" dirty="0" smtClean="0"/>
              <a:t>150 Hz amplitude 162 V</a:t>
            </a:r>
            <a:endParaRPr lang="en-US" sz="1400" dirty="0"/>
          </a:p>
        </p:txBody>
      </p:sp>
      <p:sp>
        <p:nvSpPr>
          <p:cNvPr id="21" name="Line 28"/>
          <p:cNvSpPr>
            <a:spLocks noChangeShapeType="1"/>
          </p:cNvSpPr>
          <p:nvPr/>
        </p:nvSpPr>
        <p:spPr bwMode="auto">
          <a:xfrm flipH="1">
            <a:off x="5791200" y="4343400"/>
            <a:ext cx="304800" cy="228600"/>
          </a:xfrm>
          <a:prstGeom prst="line">
            <a:avLst/>
          </a:prstGeom>
          <a:noFill/>
          <a:ln w="9525">
            <a:solidFill>
              <a:schemeClr val="tx1"/>
            </a:solidFill>
            <a:round/>
            <a:headEnd/>
            <a:tailEnd type="triangle" w="med" len="med"/>
          </a:ln>
        </p:spPr>
        <p:txBody>
          <a:bodyPr/>
          <a:lstStyle/>
          <a:p>
            <a:endParaRPr lang="en-US"/>
          </a:p>
        </p:txBody>
      </p:sp>
      <p:pic>
        <p:nvPicPr>
          <p:cNvPr id="410626" name="Picture 2"/>
          <p:cNvPicPr>
            <a:picLocks noChangeAspect="1" noChangeArrowheads="1"/>
          </p:cNvPicPr>
          <p:nvPr/>
        </p:nvPicPr>
        <p:blipFill>
          <a:blip r:embed="rId5"/>
          <a:srcRect/>
          <a:stretch>
            <a:fillRect/>
          </a:stretch>
        </p:blipFill>
        <p:spPr bwMode="auto">
          <a:xfrm>
            <a:off x="5257800" y="5029200"/>
            <a:ext cx="1524000" cy="460375"/>
          </a:xfrm>
          <a:prstGeom prst="rect">
            <a:avLst/>
          </a:prstGeom>
          <a:solidFill>
            <a:schemeClr val="bg1">
              <a:alpha val="90000"/>
            </a:schemeClr>
          </a:solidFill>
          <a:ln w="3175">
            <a:solidFill>
              <a:schemeClr val="tx1"/>
            </a:solidFill>
            <a:miter lim="800000"/>
            <a:headEnd/>
            <a:tailEnd/>
          </a:ln>
          <a:effectLst/>
        </p:spPr>
      </p:pic>
      <p:sp>
        <p:nvSpPr>
          <p:cNvPr id="14" name="Text Box 47"/>
          <p:cNvSpPr txBox="1">
            <a:spLocks noChangeArrowheads="1"/>
          </p:cNvSpPr>
          <p:nvPr/>
        </p:nvSpPr>
        <p:spPr bwMode="auto">
          <a:xfrm>
            <a:off x="1752600" y="4343400"/>
            <a:ext cx="533400" cy="246221"/>
          </a:xfrm>
          <a:prstGeom prst="rect">
            <a:avLst/>
          </a:prstGeom>
          <a:solidFill>
            <a:schemeClr val="bg1"/>
          </a:solidFill>
          <a:ln w="9525">
            <a:noFill/>
            <a:miter lim="800000"/>
            <a:headEnd/>
            <a:tailEnd/>
          </a:ln>
        </p:spPr>
        <p:txBody>
          <a:bodyPr wrap="square" lIns="0" tIns="0" rIns="0" bIns="0">
            <a:spAutoFit/>
          </a:bodyPr>
          <a:lstStyle/>
          <a:p>
            <a:pPr defTabSz="457200"/>
            <a:r>
              <a:rPr lang="sr-Latn-CS" sz="1600" b="1" i="1" dirty="0" smtClean="0"/>
              <a:t>v</a:t>
            </a:r>
            <a:r>
              <a:rPr lang="sr-Latn-CS" sz="1600" b="1" i="1" baseline="-25000" dirty="0" smtClean="0"/>
              <a:t>max</a:t>
            </a:r>
            <a:endParaRPr lang="en-US" sz="1600" b="1" i="1" baseline="-25000" dirty="0"/>
          </a:p>
        </p:txBody>
      </p:sp>
      <p:sp>
        <p:nvSpPr>
          <p:cNvPr id="15" name="Text Box 47"/>
          <p:cNvSpPr txBox="1">
            <a:spLocks noChangeArrowheads="1"/>
          </p:cNvSpPr>
          <p:nvPr/>
        </p:nvSpPr>
        <p:spPr bwMode="auto">
          <a:xfrm>
            <a:off x="1905000" y="5368290"/>
            <a:ext cx="533400" cy="246221"/>
          </a:xfrm>
          <a:prstGeom prst="rect">
            <a:avLst/>
          </a:prstGeom>
          <a:solidFill>
            <a:schemeClr val="bg1">
              <a:lumMod val="95000"/>
            </a:schemeClr>
          </a:solidFill>
          <a:ln w="9525">
            <a:noFill/>
            <a:miter lim="800000"/>
            <a:headEnd/>
            <a:tailEnd/>
          </a:ln>
        </p:spPr>
        <p:txBody>
          <a:bodyPr wrap="square" lIns="0" tIns="0" rIns="0" bIns="0">
            <a:spAutoFit/>
          </a:bodyPr>
          <a:lstStyle/>
          <a:p>
            <a:pPr defTabSz="457200"/>
            <a:r>
              <a:rPr lang="sr-Latn-CS" sz="1600" b="1" i="1" dirty="0" smtClean="0"/>
              <a:t>v</a:t>
            </a:r>
            <a:r>
              <a:rPr lang="sr-Latn-CS" sz="1600" b="1" i="1" baseline="-25000" dirty="0" smtClean="0"/>
              <a:t>min</a:t>
            </a:r>
            <a:endParaRPr lang="en-US" sz="1600" b="1" i="1" baseline="-25000" dirty="0"/>
          </a:p>
        </p:txBody>
      </p:sp>
      <p:sp>
        <p:nvSpPr>
          <p:cNvPr id="16" name="Text Box 47"/>
          <p:cNvSpPr txBox="1">
            <a:spLocks noChangeArrowheads="1"/>
          </p:cNvSpPr>
          <p:nvPr/>
        </p:nvSpPr>
        <p:spPr bwMode="auto">
          <a:xfrm>
            <a:off x="4267200" y="4343400"/>
            <a:ext cx="1295400" cy="215444"/>
          </a:xfrm>
          <a:prstGeom prst="rect">
            <a:avLst/>
          </a:prstGeom>
          <a:solidFill>
            <a:schemeClr val="bg1"/>
          </a:solidFill>
          <a:ln w="9525">
            <a:noFill/>
            <a:miter lim="800000"/>
            <a:headEnd/>
            <a:tailEnd/>
          </a:ln>
        </p:spPr>
        <p:txBody>
          <a:bodyPr wrap="square" lIns="0" tIns="0" rIns="0" bIns="0">
            <a:spAutoFit/>
          </a:bodyPr>
          <a:lstStyle/>
          <a:p>
            <a:pPr defTabSz="457200"/>
            <a:r>
              <a:rPr lang="sr-Latn-CS" sz="1400" b="1" i="1" dirty="0" smtClean="0"/>
              <a:t>V</a:t>
            </a:r>
            <a:r>
              <a:rPr lang="sr-Latn-CS" sz="1400" b="1" i="1" baseline="-25000" dirty="0" smtClean="0"/>
              <a:t>dc </a:t>
            </a:r>
            <a:r>
              <a:rPr lang="sr-Latn-CS" sz="1400" dirty="0" smtClean="0"/>
              <a:t>= 269V</a:t>
            </a:r>
            <a:endParaRPr lang="en-US" sz="1400" dirty="0"/>
          </a:p>
        </p:txBody>
      </p:sp>
      <p:sp>
        <p:nvSpPr>
          <p:cNvPr id="17" name="Line 28"/>
          <p:cNvSpPr>
            <a:spLocks noChangeShapeType="1"/>
          </p:cNvSpPr>
          <p:nvPr/>
        </p:nvSpPr>
        <p:spPr bwMode="auto">
          <a:xfrm>
            <a:off x="4724400" y="4572000"/>
            <a:ext cx="152400" cy="304800"/>
          </a:xfrm>
          <a:prstGeom prst="line">
            <a:avLst/>
          </a:prstGeom>
          <a:noFill/>
          <a:ln w="9525">
            <a:solidFill>
              <a:schemeClr val="tx1"/>
            </a:solidFill>
            <a:round/>
            <a:headEnd/>
            <a:tailEnd type="triangle" w="med" len="med"/>
          </a:ln>
        </p:spPr>
        <p:txBody>
          <a:bodyPr/>
          <a:lstStyle/>
          <a:p>
            <a:endParaRPr lang="en-US"/>
          </a:p>
        </p:txBody>
      </p:sp>
      <p:sp>
        <p:nvSpPr>
          <p:cNvPr id="22" name="Line 28"/>
          <p:cNvSpPr>
            <a:spLocks noChangeShapeType="1"/>
          </p:cNvSpPr>
          <p:nvPr/>
        </p:nvSpPr>
        <p:spPr bwMode="auto">
          <a:xfrm flipH="1" flipV="1">
            <a:off x="4953000" y="4876800"/>
            <a:ext cx="304800" cy="381000"/>
          </a:xfrm>
          <a:prstGeom prst="line">
            <a:avLst/>
          </a:prstGeom>
          <a:noFill/>
          <a:ln w="9525">
            <a:solidFill>
              <a:schemeClr val="tx1"/>
            </a:solidFill>
            <a:round/>
            <a:headEnd/>
            <a:tailEnd type="triangle" w="med" len="med"/>
          </a:ln>
        </p:spPr>
        <p:txBody>
          <a:bodyPr/>
          <a:lstStyle/>
          <a:p>
            <a:endParaRPr lang="en-US"/>
          </a:p>
        </p:txBody>
      </p:sp>
      <p:sp>
        <p:nvSpPr>
          <p:cNvPr id="23" name="Title 22"/>
          <p:cNvSpPr>
            <a:spLocks noGrp="1"/>
          </p:cNvSpPr>
          <p:nvPr>
            <p:ph type="title"/>
          </p:nvPr>
        </p:nvSpPr>
        <p:spPr>
          <a:xfrm>
            <a:off x="0" y="0"/>
            <a:ext cx="9144000" cy="639762"/>
          </a:xfrm>
        </p:spPr>
        <p:txBody>
          <a:bodyPr/>
          <a:lstStyle/>
          <a:p>
            <a:pPr algn="l" rtl="0" eaLnBrk="0" fontAlgn="base" hangingPunct="0"/>
            <a:r>
              <a:rPr lang="sr-Latn-CS" sz="3200" b="1" kern="1200" dirty="0" smtClean="0">
                <a:solidFill>
                  <a:srgbClr val="333399"/>
                </a:solidFill>
                <a:latin typeface="Calibri"/>
                <a:ea typeface="+mn-ea"/>
                <a:cs typeface="+mn-cs"/>
              </a:rPr>
              <a:t>TROFAZNI ISPRAVLJAČ neupravljani, polutalasni</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AutoShape 2" descr="&amp;Rcy;&amp;iecy;&amp;zcy;&amp;ucy;&amp;lcy;&amp;tcy;&amp;acy;&amp;tcy; &amp;scy;&amp;lcy;&amp;icy;&amp;kcy;&amp;acy; &amp;zcy;&amp;acy; three phase half wave rectifier"/>
          <p:cNvSpPr>
            <a:spLocks noChangeAspect="1" noChangeArrowheads="1"/>
          </p:cNvSpPr>
          <p:nvPr/>
        </p:nvSpPr>
        <p:spPr bwMode="auto">
          <a:xfrm>
            <a:off x="155575" y="-1608138"/>
            <a:ext cx="5295900"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0340" name="AutoShape 4" descr="&amp;Rcy;&amp;iecy;&amp;zcy;&amp;ucy;&amp;lcy;&amp;tcy;&amp;acy;&amp;tcy; &amp;scy;&amp;lcy;&amp;icy;&amp;kcy;&amp;acy; &amp;zcy;&amp;acy; three phase half wave rectifier"/>
          <p:cNvSpPr>
            <a:spLocks noChangeAspect="1" noChangeArrowheads="1"/>
          </p:cNvSpPr>
          <p:nvPr/>
        </p:nvSpPr>
        <p:spPr bwMode="auto">
          <a:xfrm>
            <a:off x="63500" y="-136525"/>
            <a:ext cx="5295900" cy="3362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410625" name="Object 1"/>
          <p:cNvGraphicFramePr>
            <a:graphicFrameLocks noChangeAspect="1"/>
          </p:cNvGraphicFramePr>
          <p:nvPr/>
        </p:nvGraphicFramePr>
        <p:xfrm>
          <a:off x="3581400" y="3810000"/>
          <a:ext cx="1828800" cy="553156"/>
        </p:xfrm>
        <a:graphic>
          <a:graphicData uri="http://schemas.openxmlformats.org/presentationml/2006/ole">
            <p:oleObj spid="_x0000_s548881" name="Equation" r:id="rId3" imgW="0" imgH="0" progId="Equation.3">
              <p:embed/>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36</a:t>
            </a:fld>
            <a:endParaRPr lang="en-US"/>
          </a:p>
        </p:txBody>
      </p:sp>
      <p:pic>
        <p:nvPicPr>
          <p:cNvPr id="378883" name="Picture 3"/>
          <p:cNvPicPr>
            <a:picLocks noChangeAspect="1" noChangeArrowheads="1"/>
          </p:cNvPicPr>
          <p:nvPr/>
        </p:nvPicPr>
        <p:blipFill>
          <a:blip r:embed="rId3">
            <a:lum bright="20000" contrast="20000"/>
          </a:blip>
          <a:srcRect/>
          <a:stretch>
            <a:fillRect/>
          </a:stretch>
        </p:blipFill>
        <p:spPr bwMode="auto">
          <a:xfrm>
            <a:off x="1676400" y="1447800"/>
            <a:ext cx="5924550" cy="4352925"/>
          </a:xfrm>
          <a:prstGeom prst="rect">
            <a:avLst/>
          </a:prstGeom>
          <a:noFill/>
          <a:ln w="9525">
            <a:noFill/>
            <a:miter lim="800000"/>
            <a:headEnd/>
            <a:tailEnd/>
          </a:ln>
          <a:effectLst/>
        </p:spPr>
      </p:pic>
      <p:cxnSp>
        <p:nvCxnSpPr>
          <p:cNvPr id="5" name="Straight Arrow Connector 4"/>
          <p:cNvCxnSpPr/>
          <p:nvPr/>
        </p:nvCxnSpPr>
        <p:spPr>
          <a:xfrm flipV="1">
            <a:off x="5715000" y="5486400"/>
            <a:ext cx="12192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0" y="5943600"/>
            <a:ext cx="2362199" cy="646331"/>
          </a:xfrm>
          <a:prstGeom prst="rect">
            <a:avLst/>
          </a:prstGeom>
          <a:noFill/>
        </p:spPr>
        <p:txBody>
          <a:bodyPr wrap="square" rtlCol="0">
            <a:spAutoFit/>
          </a:bodyPr>
          <a:lstStyle/>
          <a:p>
            <a:r>
              <a:rPr lang="sr-Latn-CS" b="1" dirty="0" smtClean="0">
                <a:solidFill>
                  <a:schemeClr val="tx1"/>
                </a:solidFill>
                <a:latin typeface="Arial" pitchFamily="34" charset="0"/>
                <a:cs typeface="Arial" pitchFamily="34" charset="0"/>
              </a:rPr>
              <a:t>Masa ispravljenog napona</a:t>
            </a:r>
            <a:endParaRPr lang="en-US" b="1" dirty="0">
              <a:solidFill>
                <a:schemeClr val="tx1"/>
              </a:solidFill>
              <a:latin typeface="Arial" pitchFamily="34" charset="0"/>
              <a:cs typeface="Arial" pitchFamily="34" charset="0"/>
            </a:endParaRPr>
          </a:p>
        </p:txBody>
      </p:sp>
      <p:sp>
        <p:nvSpPr>
          <p:cNvPr id="9" name="TextBox 8"/>
          <p:cNvSpPr txBox="1"/>
          <p:nvPr/>
        </p:nvSpPr>
        <p:spPr>
          <a:xfrm>
            <a:off x="228600" y="5105400"/>
            <a:ext cx="2362199" cy="646331"/>
          </a:xfrm>
          <a:prstGeom prst="rect">
            <a:avLst/>
          </a:prstGeom>
          <a:noFill/>
        </p:spPr>
        <p:txBody>
          <a:bodyPr wrap="square" rtlCol="0">
            <a:spAutoFit/>
          </a:bodyPr>
          <a:lstStyle/>
          <a:p>
            <a:r>
              <a:rPr lang="sr-Latn-CS" b="1" dirty="0" smtClean="0">
                <a:solidFill>
                  <a:schemeClr val="tx1"/>
                </a:solidFill>
                <a:latin typeface="Arial" pitchFamily="34" charset="0"/>
                <a:cs typeface="Arial" pitchFamily="34" charset="0"/>
              </a:rPr>
              <a:t>Uzemljenje gradske mreže</a:t>
            </a:r>
            <a:endParaRPr lang="en-US" b="1" dirty="0">
              <a:solidFill>
                <a:schemeClr val="tx1"/>
              </a:solidFill>
              <a:latin typeface="Arial" pitchFamily="34" charset="0"/>
              <a:cs typeface="Arial" pitchFamily="34" charset="0"/>
            </a:endParaRPr>
          </a:p>
        </p:txBody>
      </p:sp>
      <p:cxnSp>
        <p:nvCxnSpPr>
          <p:cNvPr id="10" name="Straight Arrow Connector 9"/>
          <p:cNvCxnSpPr/>
          <p:nvPr/>
        </p:nvCxnSpPr>
        <p:spPr>
          <a:xfrm rot="5400000" flipH="1" flipV="1">
            <a:off x="381000" y="3810000"/>
            <a:ext cx="1447800" cy="1143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3886200" y="2590800"/>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i="1" dirty="0" smtClean="0">
                <a:solidFill>
                  <a:srgbClr val="0066CC"/>
                </a:solidFill>
                <a:latin typeface="Times New Roman" pitchFamily="18" charset="0"/>
                <a:cs typeface="Times New Roman" pitchFamily="18" charset="0"/>
              </a:rPr>
              <a:t>U</a:t>
            </a:r>
            <a:r>
              <a:rPr lang="sr-Latn-CS" b="1" i="1" baseline="-25000" dirty="0" smtClean="0">
                <a:solidFill>
                  <a:srgbClr val="0066CC"/>
                </a:solidFill>
                <a:latin typeface="Times New Roman" pitchFamily="18" charset="0"/>
                <a:cs typeface="Times New Roman" pitchFamily="18" charset="0"/>
              </a:rPr>
              <a:t>A</a:t>
            </a:r>
            <a:endParaRPr lang="en-US" b="1" i="1" baseline="-25000" dirty="0" smtClean="0">
              <a:solidFill>
                <a:srgbClr val="0066CC"/>
              </a:solidFill>
              <a:latin typeface="Times New Roman" pitchFamily="18" charset="0"/>
              <a:cs typeface="Times New Roman" pitchFamily="18" charset="0"/>
            </a:endParaRPr>
          </a:p>
        </p:txBody>
      </p:sp>
      <p:sp>
        <p:nvSpPr>
          <p:cNvPr id="12" name="TextBox 11"/>
          <p:cNvSpPr txBox="1"/>
          <p:nvPr/>
        </p:nvSpPr>
        <p:spPr bwMode="auto">
          <a:xfrm>
            <a:off x="4876800" y="3429000"/>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i="1" dirty="0" smtClean="0">
                <a:solidFill>
                  <a:srgbClr val="0066CC"/>
                </a:solidFill>
                <a:latin typeface="Times New Roman" pitchFamily="18" charset="0"/>
                <a:cs typeface="Times New Roman" pitchFamily="18" charset="0"/>
              </a:rPr>
              <a:t>U</a:t>
            </a:r>
            <a:r>
              <a:rPr lang="sr-Latn-CS" b="1" i="1" baseline="-25000" dirty="0" smtClean="0">
                <a:solidFill>
                  <a:srgbClr val="0066CC"/>
                </a:solidFill>
                <a:latin typeface="Times New Roman" pitchFamily="18" charset="0"/>
                <a:cs typeface="Times New Roman" pitchFamily="18" charset="0"/>
              </a:rPr>
              <a:t>B</a:t>
            </a:r>
            <a:endParaRPr lang="en-US" b="1" i="1" baseline="-25000" dirty="0" smtClean="0">
              <a:solidFill>
                <a:srgbClr val="0066CC"/>
              </a:solidFill>
              <a:latin typeface="Times New Roman" pitchFamily="18" charset="0"/>
              <a:cs typeface="Times New Roman" pitchFamily="18" charset="0"/>
            </a:endParaRPr>
          </a:p>
        </p:txBody>
      </p:sp>
      <p:sp>
        <p:nvSpPr>
          <p:cNvPr id="13" name="TextBox 12"/>
          <p:cNvSpPr txBox="1"/>
          <p:nvPr/>
        </p:nvSpPr>
        <p:spPr bwMode="auto">
          <a:xfrm>
            <a:off x="5867400" y="4267200"/>
            <a:ext cx="4539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i="1" dirty="0" smtClean="0">
                <a:solidFill>
                  <a:srgbClr val="0066CC"/>
                </a:solidFill>
                <a:latin typeface="Times New Roman" pitchFamily="18" charset="0"/>
                <a:cs typeface="Times New Roman" pitchFamily="18" charset="0"/>
              </a:rPr>
              <a:t>U</a:t>
            </a:r>
            <a:r>
              <a:rPr lang="sr-Latn-CS" b="1" i="1" baseline="-25000" dirty="0" smtClean="0">
                <a:solidFill>
                  <a:srgbClr val="0066CC"/>
                </a:solidFill>
                <a:latin typeface="Times New Roman" pitchFamily="18" charset="0"/>
                <a:cs typeface="Times New Roman" pitchFamily="18" charset="0"/>
              </a:rPr>
              <a:t>C</a:t>
            </a:r>
            <a:endParaRPr lang="en-US" b="1" i="1" baseline="-25000" dirty="0" smtClean="0">
              <a:solidFill>
                <a:srgbClr val="0066CC"/>
              </a:solidFill>
              <a:latin typeface="Times New Roman" pitchFamily="18" charset="0"/>
              <a:cs typeface="Times New Roman" pitchFamily="18" charset="0"/>
            </a:endParaRPr>
          </a:p>
        </p:txBody>
      </p:sp>
      <p:sp>
        <p:nvSpPr>
          <p:cNvPr id="14" name="TextBox 13"/>
          <p:cNvSpPr txBox="1"/>
          <p:nvPr/>
        </p:nvSpPr>
        <p:spPr bwMode="auto">
          <a:xfrm>
            <a:off x="3886200" y="1600200"/>
            <a:ext cx="4283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1</a:t>
            </a:r>
            <a:endParaRPr lang="en-US" b="1" baseline="-25000" dirty="0" smtClean="0">
              <a:solidFill>
                <a:schemeClr val="tx1"/>
              </a:solidFill>
              <a:latin typeface="Times New Roman" pitchFamily="18" charset="0"/>
              <a:cs typeface="Times New Roman" pitchFamily="18" charset="0"/>
            </a:endParaRPr>
          </a:p>
        </p:txBody>
      </p:sp>
      <p:sp>
        <p:nvSpPr>
          <p:cNvPr id="15" name="TextBox 14"/>
          <p:cNvSpPr txBox="1"/>
          <p:nvPr/>
        </p:nvSpPr>
        <p:spPr bwMode="auto">
          <a:xfrm>
            <a:off x="3962400" y="4724400"/>
            <a:ext cx="4283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2</a:t>
            </a:r>
            <a:endParaRPr lang="en-US" b="1" baseline="-25000" dirty="0" smtClean="0">
              <a:solidFill>
                <a:schemeClr val="tx1"/>
              </a:solidFill>
              <a:latin typeface="Times New Roman" pitchFamily="18" charset="0"/>
              <a:cs typeface="Times New Roman" pitchFamily="18" charset="0"/>
            </a:endParaRPr>
          </a:p>
        </p:txBody>
      </p:sp>
      <p:sp>
        <p:nvSpPr>
          <p:cNvPr id="16" name="TextBox 15"/>
          <p:cNvSpPr txBox="1"/>
          <p:nvPr/>
        </p:nvSpPr>
        <p:spPr bwMode="auto">
          <a:xfrm>
            <a:off x="4953000" y="4724400"/>
            <a:ext cx="4283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4</a:t>
            </a:r>
            <a:endParaRPr lang="en-US" b="1" baseline="-25000" dirty="0" smtClean="0">
              <a:solidFill>
                <a:schemeClr val="tx1"/>
              </a:solidFill>
              <a:latin typeface="Times New Roman" pitchFamily="18" charset="0"/>
              <a:cs typeface="Times New Roman" pitchFamily="18" charset="0"/>
            </a:endParaRPr>
          </a:p>
        </p:txBody>
      </p:sp>
      <p:sp>
        <p:nvSpPr>
          <p:cNvPr id="17" name="TextBox 16"/>
          <p:cNvSpPr txBox="1"/>
          <p:nvPr/>
        </p:nvSpPr>
        <p:spPr bwMode="auto">
          <a:xfrm>
            <a:off x="5943600" y="4724400"/>
            <a:ext cx="4283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6</a:t>
            </a:r>
            <a:endParaRPr lang="en-US" b="1" baseline="-25000" dirty="0" smtClean="0">
              <a:solidFill>
                <a:schemeClr val="tx1"/>
              </a:solidFill>
              <a:latin typeface="Times New Roman" pitchFamily="18" charset="0"/>
              <a:cs typeface="Times New Roman" pitchFamily="18" charset="0"/>
            </a:endParaRPr>
          </a:p>
        </p:txBody>
      </p:sp>
      <p:sp>
        <p:nvSpPr>
          <p:cNvPr id="18" name="TextBox 17"/>
          <p:cNvSpPr txBox="1"/>
          <p:nvPr/>
        </p:nvSpPr>
        <p:spPr bwMode="auto">
          <a:xfrm>
            <a:off x="4876800" y="1600200"/>
            <a:ext cx="4283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3</a:t>
            </a:r>
            <a:endParaRPr lang="en-US" b="1" baseline="-25000" dirty="0" smtClean="0">
              <a:solidFill>
                <a:schemeClr val="tx1"/>
              </a:solidFill>
              <a:latin typeface="Times New Roman" pitchFamily="18" charset="0"/>
              <a:cs typeface="Times New Roman" pitchFamily="18" charset="0"/>
            </a:endParaRPr>
          </a:p>
        </p:txBody>
      </p:sp>
      <p:sp>
        <p:nvSpPr>
          <p:cNvPr id="19" name="TextBox 18"/>
          <p:cNvSpPr txBox="1"/>
          <p:nvPr/>
        </p:nvSpPr>
        <p:spPr bwMode="auto">
          <a:xfrm>
            <a:off x="5867400" y="1600200"/>
            <a:ext cx="4283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5</a:t>
            </a:r>
            <a:endParaRPr lang="en-US" b="1" baseline="-25000" dirty="0" smtClean="0">
              <a:solidFill>
                <a:schemeClr val="tx1"/>
              </a:solidFill>
              <a:latin typeface="Times New Roman" pitchFamily="18" charset="0"/>
              <a:cs typeface="Times New Roman" pitchFamily="18" charset="0"/>
            </a:endParaRPr>
          </a:p>
        </p:txBody>
      </p:sp>
      <p:sp>
        <p:nvSpPr>
          <p:cNvPr id="21" name="Title 20"/>
          <p:cNvSpPr>
            <a:spLocks noGrp="1"/>
          </p:cNvSpPr>
          <p:nvPr>
            <p:ph type="title"/>
          </p:nvPr>
        </p:nvSpPr>
        <p:spPr>
          <a:xfrm>
            <a:off x="0" y="0"/>
            <a:ext cx="9144000" cy="609600"/>
          </a:xfrm>
        </p:spPr>
        <p:txBody>
          <a:bodyPr/>
          <a:lstStyle/>
          <a:p>
            <a:pPr algn="l" rtl="0" eaLnBrk="0" fontAlgn="base" hangingPunct="0"/>
            <a:r>
              <a:rPr lang="sr-Latn-CS" sz="3200" b="1" kern="1200" dirty="0" smtClean="0">
                <a:solidFill>
                  <a:srgbClr val="333399"/>
                </a:solidFill>
                <a:latin typeface="Calibri"/>
                <a:ea typeface="+mn-ea"/>
                <a:cs typeface="+mn-cs"/>
              </a:rPr>
              <a:t>TROFAZNI ISPRAVLJAČ neupravljani, punotalasni</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37</a:t>
            </a:fld>
            <a:endParaRPr lang="en-US"/>
          </a:p>
        </p:txBody>
      </p:sp>
      <p:sp>
        <p:nvSpPr>
          <p:cNvPr id="269314" name="AutoShape 2" descr="https://upload.wikimedia.org/wikipedia/commons/thumb/d/dd/DC_voltage_profile_of_B6_three-phase_full-wave_rectifier.jpg/1280px-DC_voltage_profile_of_B6_three-phase_full-wave_rectifi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9316" name="AutoShape 4" descr="https://upload.wikimedia.org/wikipedia/commons/thumb/d/dd/DC_voltage_profile_of_B6_three-phase_full-wave_rectifier.jpg/1280px-DC_voltage_profile_of_B6_three-phase_full-wave_rectifi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9317" name="Picture 5"/>
          <p:cNvPicPr>
            <a:picLocks noChangeAspect="1" noChangeArrowheads="1"/>
          </p:cNvPicPr>
          <p:nvPr/>
        </p:nvPicPr>
        <p:blipFill>
          <a:blip r:embed="rId4"/>
          <a:srcRect/>
          <a:stretch>
            <a:fillRect/>
          </a:stretch>
        </p:blipFill>
        <p:spPr bwMode="auto">
          <a:xfrm>
            <a:off x="609600" y="1143000"/>
            <a:ext cx="7631178" cy="487680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6734175" y="1219200"/>
          <a:ext cx="779463" cy="419100"/>
        </p:xfrm>
        <a:graphic>
          <a:graphicData uri="http://schemas.openxmlformats.org/presentationml/2006/ole">
            <p:oleObj spid="_x0000_s269410" name="Equation" r:id="rId5" imgW="494870" imgH="266469" progId="Equation.3">
              <p:embed/>
            </p:oleObj>
          </a:graphicData>
        </a:graphic>
      </p:graphicFrame>
      <p:graphicFrame>
        <p:nvGraphicFramePr>
          <p:cNvPr id="10" name="Object 9"/>
          <p:cNvGraphicFramePr>
            <a:graphicFrameLocks noChangeAspect="1"/>
          </p:cNvGraphicFramePr>
          <p:nvPr/>
        </p:nvGraphicFramePr>
        <p:xfrm>
          <a:off x="7062788" y="2362200"/>
          <a:ext cx="1873250" cy="630238"/>
        </p:xfrm>
        <a:graphic>
          <a:graphicData uri="http://schemas.openxmlformats.org/presentationml/2006/ole">
            <p:oleObj spid="_x0000_s269411" name="Equation" r:id="rId6" imgW="1282700" imgH="431800" progId="Equation.3">
              <p:embed/>
            </p:oleObj>
          </a:graphicData>
        </a:graphic>
      </p:graphicFrame>
      <p:cxnSp>
        <p:nvCxnSpPr>
          <p:cNvPr id="12" name="Straight Arrow Connector 11"/>
          <p:cNvCxnSpPr/>
          <p:nvPr/>
        </p:nvCxnSpPr>
        <p:spPr>
          <a:xfrm rot="10800000" flipV="1">
            <a:off x="5486400" y="1447800"/>
            <a:ext cx="12192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248400" y="2133600"/>
            <a:ext cx="7620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14" name="Text Box 47"/>
          <p:cNvSpPr txBox="1">
            <a:spLocks noChangeArrowheads="1"/>
          </p:cNvSpPr>
          <p:nvPr/>
        </p:nvSpPr>
        <p:spPr bwMode="auto">
          <a:xfrm>
            <a:off x="2819400" y="1219200"/>
            <a:ext cx="1828800" cy="523220"/>
          </a:xfrm>
          <a:prstGeom prst="rect">
            <a:avLst/>
          </a:prstGeom>
          <a:noFill/>
          <a:ln w="9525">
            <a:noFill/>
            <a:miter lim="800000"/>
            <a:headEnd/>
            <a:tailEnd/>
          </a:ln>
        </p:spPr>
        <p:txBody>
          <a:bodyPr wrap="square">
            <a:spAutoFit/>
          </a:bodyPr>
          <a:lstStyle/>
          <a:p>
            <a:pPr defTabSz="457200"/>
            <a:r>
              <a:rPr lang="sr-Latn-CS" sz="1400" dirty="0"/>
              <a:t>Talasnost </a:t>
            </a:r>
            <a:r>
              <a:rPr lang="sr-Latn-CS" sz="1400" dirty="0" smtClean="0"/>
              <a:t>- 300 Hz, amplitude 75V</a:t>
            </a:r>
            <a:endParaRPr lang="en-US" sz="1400" dirty="0"/>
          </a:p>
        </p:txBody>
      </p:sp>
      <p:sp>
        <p:nvSpPr>
          <p:cNvPr id="16" name="Line 28"/>
          <p:cNvSpPr>
            <a:spLocks noChangeShapeType="1"/>
          </p:cNvSpPr>
          <p:nvPr/>
        </p:nvSpPr>
        <p:spPr bwMode="auto">
          <a:xfrm flipH="1">
            <a:off x="2514600" y="1524000"/>
            <a:ext cx="381000" cy="457200"/>
          </a:xfrm>
          <a:prstGeom prst="line">
            <a:avLst/>
          </a:prstGeom>
          <a:noFill/>
          <a:ln w="9525">
            <a:solidFill>
              <a:schemeClr val="tx1"/>
            </a:solidFill>
            <a:round/>
            <a:headEnd/>
            <a:tailEnd type="triangle" w="med" len="med"/>
          </a:ln>
        </p:spPr>
        <p:txBody>
          <a:bodyPr/>
          <a:lstStyle/>
          <a:p>
            <a:endParaRPr lang="en-US"/>
          </a:p>
        </p:txBody>
      </p:sp>
      <p:cxnSp>
        <p:nvCxnSpPr>
          <p:cNvPr id="17" name="Straight Arrow Connector 16"/>
          <p:cNvCxnSpPr/>
          <p:nvPr/>
        </p:nvCxnSpPr>
        <p:spPr>
          <a:xfrm rot="16200000" flipV="1">
            <a:off x="4838700" y="5067300"/>
            <a:ext cx="12954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5943600"/>
            <a:ext cx="2659702" cy="646331"/>
          </a:xfrm>
          <a:prstGeom prst="rect">
            <a:avLst/>
          </a:prstGeom>
          <a:noFill/>
        </p:spPr>
        <p:txBody>
          <a:bodyPr wrap="none" rtlCol="0">
            <a:spAutoFit/>
          </a:bodyPr>
          <a:lstStyle/>
          <a:p>
            <a:r>
              <a:rPr lang="sr-Latn-CS" b="1" dirty="0" smtClean="0">
                <a:solidFill>
                  <a:srgbClr val="FF0000"/>
                </a:solidFill>
                <a:latin typeface="Arial" pitchFamily="34" charset="0"/>
                <a:cs typeface="Arial" pitchFamily="34" charset="0"/>
              </a:rPr>
              <a:t>Napon mase u odnosu</a:t>
            </a:r>
          </a:p>
          <a:p>
            <a:r>
              <a:rPr lang="sr-Latn-CS" b="1" dirty="0" smtClean="0">
                <a:solidFill>
                  <a:srgbClr val="FF0000"/>
                </a:solidFill>
                <a:latin typeface="Arial" pitchFamily="34" charset="0"/>
                <a:cs typeface="Arial" pitchFamily="34" charset="0"/>
              </a:rPr>
              <a:t>na uzemljenje !</a:t>
            </a:r>
            <a:endParaRPr lang="en-US" b="1" dirty="0">
              <a:solidFill>
                <a:srgbClr val="FF0000"/>
              </a:solidFill>
              <a:latin typeface="Arial" pitchFamily="34" charset="0"/>
              <a:cs typeface="Arial" pitchFamily="34" charset="0"/>
            </a:endParaRPr>
          </a:p>
        </p:txBody>
      </p:sp>
      <p:sp>
        <p:nvSpPr>
          <p:cNvPr id="18"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a:latin typeface="+mj-lt"/>
              </a:rPr>
              <a:t>TROFAZNI ISPRAVLJAČ </a:t>
            </a:r>
            <a:r>
              <a:rPr lang="sr-Latn-CS" sz="3200" b="1" dirty="0" smtClean="0">
                <a:latin typeface="+mj-lt"/>
              </a:rPr>
              <a:t>neupravljani, punotalasni</a:t>
            </a:r>
            <a:endParaRPr lang="en-US" sz="3200" b="1" dirty="0">
              <a:solidFill>
                <a:srgbClr val="C00000"/>
              </a:solidFill>
              <a:latin typeface="+mj-lt"/>
            </a:endParaRPr>
          </a:p>
        </p:txBody>
      </p:sp>
      <p:sp>
        <p:nvSpPr>
          <p:cNvPr id="20" name="Text Box 47"/>
          <p:cNvSpPr txBox="1">
            <a:spLocks noChangeArrowheads="1"/>
          </p:cNvSpPr>
          <p:nvPr/>
        </p:nvSpPr>
        <p:spPr bwMode="auto">
          <a:xfrm>
            <a:off x="3733800" y="1731466"/>
            <a:ext cx="1295400" cy="215444"/>
          </a:xfrm>
          <a:prstGeom prst="rect">
            <a:avLst/>
          </a:prstGeom>
          <a:solidFill>
            <a:schemeClr val="bg1"/>
          </a:solidFill>
          <a:ln w="9525">
            <a:noFill/>
            <a:miter lim="800000"/>
            <a:headEnd/>
            <a:tailEnd/>
          </a:ln>
        </p:spPr>
        <p:txBody>
          <a:bodyPr wrap="square" lIns="0" tIns="0" rIns="0" bIns="0">
            <a:spAutoFit/>
          </a:bodyPr>
          <a:lstStyle/>
          <a:p>
            <a:pPr defTabSz="457200"/>
            <a:r>
              <a:rPr lang="sr-Latn-CS" sz="1400" b="1" i="1" dirty="0" smtClean="0"/>
              <a:t>V</a:t>
            </a:r>
            <a:r>
              <a:rPr lang="sr-Latn-CS" sz="1400" b="1" i="1" baseline="-25000" dirty="0" smtClean="0"/>
              <a:t>dc </a:t>
            </a:r>
            <a:r>
              <a:rPr lang="sr-Latn-CS" sz="1400" dirty="0" smtClean="0"/>
              <a:t>= 538V</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38</a:t>
            </a:fld>
            <a:endParaRPr lang="en-US"/>
          </a:p>
        </p:txBody>
      </p:sp>
      <p:sp>
        <p:nvSpPr>
          <p:cNvPr id="5" name="Text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sr-Latn-CS" sz="3200" b="1" dirty="0" smtClean="0">
                <a:latin typeface="+mj-lt"/>
              </a:rPr>
              <a:t>Poređenje punotalasnih i polutalasnih ispravljača</a:t>
            </a:r>
          </a:p>
          <a:p>
            <a:pPr algn="ctr"/>
            <a:r>
              <a:rPr lang="sr-Latn-CS" sz="3200" b="1" dirty="0" smtClean="0">
                <a:latin typeface="+mj-lt"/>
              </a:rPr>
              <a:t>faznog napona 230 V</a:t>
            </a:r>
            <a:r>
              <a:rPr lang="sr-Latn-CS" sz="3200" b="1" baseline="-25000" dirty="0" smtClean="0">
                <a:latin typeface="+mj-lt"/>
              </a:rPr>
              <a:t>eff </a:t>
            </a:r>
            <a:r>
              <a:rPr lang="sr-Latn-CS" sz="3200" b="1" dirty="0" smtClean="0">
                <a:latin typeface="+mj-lt"/>
              </a:rPr>
              <a:t>, 50Hz</a:t>
            </a:r>
            <a:endParaRPr lang="en-US" sz="3200" b="1" dirty="0">
              <a:latin typeface="+mj-lt"/>
            </a:endParaRPr>
          </a:p>
        </p:txBody>
      </p:sp>
      <p:pic>
        <p:nvPicPr>
          <p:cNvPr id="658434" name="Picture 2"/>
          <p:cNvPicPr>
            <a:picLocks noChangeAspect="1" noChangeArrowheads="1"/>
          </p:cNvPicPr>
          <p:nvPr/>
        </p:nvPicPr>
        <p:blipFill>
          <a:blip r:embed="rId3">
            <a:lum contrast="20000"/>
          </a:blip>
          <a:srcRect/>
          <a:stretch>
            <a:fillRect/>
          </a:stretch>
        </p:blipFill>
        <p:spPr bwMode="auto">
          <a:xfrm>
            <a:off x="637481" y="1423987"/>
            <a:ext cx="7973119" cy="4824413"/>
          </a:xfrm>
          <a:prstGeom prst="rect">
            <a:avLst/>
          </a:prstGeom>
          <a:noFill/>
          <a:ln w="9525">
            <a:noFill/>
            <a:miter lim="800000"/>
            <a:headEnd/>
            <a:tailEnd/>
          </a:ln>
          <a:effectLst/>
        </p:spPr>
      </p:pic>
      <p:pic>
        <p:nvPicPr>
          <p:cNvPr id="658435" name="Picture 3"/>
          <p:cNvPicPr>
            <a:picLocks noChangeAspect="1" noChangeArrowheads="1"/>
          </p:cNvPicPr>
          <p:nvPr/>
        </p:nvPicPr>
        <p:blipFill>
          <a:blip r:embed="rId4">
            <a:clrChange>
              <a:clrFrom>
                <a:srgbClr val="FFFFFF"/>
              </a:clrFrom>
              <a:clrTo>
                <a:srgbClr val="FFFFFF">
                  <a:alpha val="0"/>
                </a:srgbClr>
              </a:clrTo>
            </a:clrChange>
            <a:lum contrast="30000"/>
          </a:blip>
          <a:srcRect/>
          <a:stretch>
            <a:fillRect/>
          </a:stretch>
        </p:blipFill>
        <p:spPr bwMode="auto">
          <a:xfrm>
            <a:off x="736601" y="3111500"/>
            <a:ext cx="7620000" cy="2758495"/>
          </a:xfrm>
          <a:prstGeom prst="rect">
            <a:avLst/>
          </a:prstGeom>
          <a:noFill/>
          <a:ln w="9525">
            <a:noFill/>
            <a:miter lim="800000"/>
            <a:headEnd/>
            <a:tailEnd/>
          </a:ln>
          <a:effectLst/>
        </p:spPr>
      </p:pic>
      <p:pic>
        <p:nvPicPr>
          <p:cNvPr id="6" name="Picture 4"/>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blip>
          <a:srcRect b="4000"/>
          <a:stretch>
            <a:fillRect/>
          </a:stretch>
        </p:blipFill>
        <p:spPr bwMode="auto">
          <a:xfrm>
            <a:off x="927100" y="3581400"/>
            <a:ext cx="3568700" cy="2286000"/>
          </a:xfrm>
          <a:prstGeom prst="rect">
            <a:avLst/>
          </a:prstGeom>
          <a:noFill/>
          <a:ln w="9525">
            <a:noFill/>
            <a:miter lim="800000"/>
            <a:headEnd/>
            <a:tailEnd/>
          </a:ln>
          <a:effectLst/>
        </p:spPr>
      </p:pic>
      <p:cxnSp>
        <p:nvCxnSpPr>
          <p:cNvPr id="8" name="Straight Connector 7"/>
          <p:cNvCxnSpPr/>
          <p:nvPr/>
        </p:nvCxnSpPr>
        <p:spPr>
          <a:xfrm>
            <a:off x="4419600" y="5867400"/>
            <a:ext cx="3505200" cy="1588"/>
          </a:xfrm>
          <a:prstGeom prst="line">
            <a:avLst/>
          </a:prstGeom>
          <a:ln w="50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blip>
          <a:srcRect b="4000"/>
          <a:stretch>
            <a:fillRect/>
          </a:stretch>
        </p:blipFill>
        <p:spPr bwMode="auto">
          <a:xfrm>
            <a:off x="4343400" y="3581400"/>
            <a:ext cx="3657600" cy="2286000"/>
          </a:xfrm>
          <a:prstGeom prst="rect">
            <a:avLst/>
          </a:prstGeom>
          <a:noFill/>
          <a:ln w="9525">
            <a:noFill/>
            <a:miter lim="800000"/>
            <a:headEnd/>
            <a:tailEnd/>
          </a:ln>
          <a:effectLst/>
        </p:spPr>
      </p:pic>
      <p:sp>
        <p:nvSpPr>
          <p:cNvPr id="10" name="TextBox 9"/>
          <p:cNvSpPr txBox="1"/>
          <p:nvPr/>
        </p:nvSpPr>
        <p:spPr>
          <a:xfrm>
            <a:off x="323430" y="2362200"/>
            <a:ext cx="667170" cy="369332"/>
          </a:xfrm>
          <a:prstGeom prst="rect">
            <a:avLst/>
          </a:prstGeom>
          <a:noFill/>
        </p:spPr>
        <p:txBody>
          <a:bodyPr wrap="none" rtlCol="0">
            <a:spAutoFit/>
          </a:bodyPr>
          <a:lstStyle/>
          <a:p>
            <a:r>
              <a:rPr lang="sr-Latn-CS" dirty="0" smtClean="0">
                <a:solidFill>
                  <a:schemeClr val="tx1"/>
                </a:solidFill>
                <a:latin typeface="+mn-lt"/>
              </a:rPr>
              <a:t>538V</a:t>
            </a:r>
            <a:endParaRPr lang="en-US" dirty="0">
              <a:solidFill>
                <a:schemeClr val="tx1"/>
              </a:solidFill>
              <a:latin typeface="+mn-lt"/>
            </a:endParaRPr>
          </a:p>
        </p:txBody>
      </p:sp>
      <p:sp>
        <p:nvSpPr>
          <p:cNvPr id="11" name="TextBox 10"/>
          <p:cNvSpPr txBox="1"/>
          <p:nvPr/>
        </p:nvSpPr>
        <p:spPr>
          <a:xfrm>
            <a:off x="323430" y="3886200"/>
            <a:ext cx="667170" cy="369332"/>
          </a:xfrm>
          <a:prstGeom prst="rect">
            <a:avLst/>
          </a:prstGeom>
          <a:noFill/>
        </p:spPr>
        <p:txBody>
          <a:bodyPr wrap="none" rtlCol="0">
            <a:spAutoFit/>
          </a:bodyPr>
          <a:lstStyle/>
          <a:p>
            <a:r>
              <a:rPr lang="sr-Latn-CS" dirty="0" smtClean="0">
                <a:solidFill>
                  <a:schemeClr val="tx1"/>
                </a:solidFill>
                <a:latin typeface="+mn-lt"/>
              </a:rPr>
              <a:t>269V</a:t>
            </a:r>
            <a:endParaRPr lang="en-US" dirty="0">
              <a:solidFill>
                <a:schemeClr val="tx1"/>
              </a:solidFill>
              <a:latin typeface="+mn-lt"/>
            </a:endParaRPr>
          </a:p>
        </p:txBody>
      </p:sp>
      <p:cxnSp>
        <p:nvCxnSpPr>
          <p:cNvPr id="13" name="Straight Connector 12"/>
          <p:cNvCxnSpPr/>
          <p:nvPr/>
        </p:nvCxnSpPr>
        <p:spPr>
          <a:xfrm>
            <a:off x="990600" y="4419600"/>
            <a:ext cx="6934200" cy="1588"/>
          </a:xfrm>
          <a:prstGeom prst="line">
            <a:avLst/>
          </a:prstGeom>
          <a:ln w="31750">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267200"/>
            <a:ext cx="667170" cy="369332"/>
          </a:xfrm>
          <a:prstGeom prst="rect">
            <a:avLst/>
          </a:prstGeom>
          <a:noFill/>
        </p:spPr>
        <p:txBody>
          <a:bodyPr wrap="none" rtlCol="0">
            <a:spAutoFit/>
          </a:bodyPr>
          <a:lstStyle/>
          <a:p>
            <a:r>
              <a:rPr lang="sr-Latn-CS" dirty="0" smtClean="0">
                <a:solidFill>
                  <a:schemeClr val="accent3">
                    <a:lumMod val="75000"/>
                  </a:schemeClr>
                </a:solidFill>
                <a:latin typeface="+mn-lt"/>
              </a:rPr>
              <a:t>206V</a:t>
            </a:r>
            <a:endParaRPr lang="en-US" dirty="0">
              <a:solidFill>
                <a:schemeClr val="accent3">
                  <a:lumMod val="75000"/>
                </a:schemeClr>
              </a:solidFill>
              <a:latin typeface="+mn-lt"/>
            </a:endParaRPr>
          </a:p>
        </p:txBody>
      </p:sp>
      <p:cxnSp>
        <p:nvCxnSpPr>
          <p:cNvPr id="15" name="Straight Connector 14"/>
          <p:cNvCxnSpPr/>
          <p:nvPr/>
        </p:nvCxnSpPr>
        <p:spPr>
          <a:xfrm>
            <a:off x="990600" y="5105400"/>
            <a:ext cx="6934200" cy="1588"/>
          </a:xfrm>
          <a:prstGeom prst="line">
            <a:avLst/>
          </a:prstGeom>
          <a:ln w="31750">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4953000"/>
            <a:ext cx="667170" cy="369332"/>
          </a:xfrm>
          <a:prstGeom prst="rect">
            <a:avLst/>
          </a:prstGeom>
          <a:noFill/>
        </p:spPr>
        <p:txBody>
          <a:bodyPr wrap="none" rtlCol="0">
            <a:spAutoFit/>
          </a:bodyPr>
          <a:lstStyle/>
          <a:p>
            <a:r>
              <a:rPr lang="sr-Latn-CS" dirty="0" smtClean="0">
                <a:solidFill>
                  <a:schemeClr val="accent3">
                    <a:lumMod val="75000"/>
                  </a:schemeClr>
                </a:solidFill>
                <a:latin typeface="+mn-lt"/>
              </a:rPr>
              <a:t>103V</a:t>
            </a:r>
            <a:endParaRPr lang="en-US" dirty="0">
              <a:solidFill>
                <a:schemeClr val="accent3">
                  <a:lumMod val="75000"/>
                </a:schemeClr>
              </a:solidFill>
              <a:latin typeface="+mn-lt"/>
            </a:endParaRPr>
          </a:p>
        </p:txBody>
      </p:sp>
      <p:sp>
        <p:nvSpPr>
          <p:cNvPr id="17" name="TextBox 16"/>
          <p:cNvSpPr txBox="1"/>
          <p:nvPr/>
        </p:nvSpPr>
        <p:spPr>
          <a:xfrm>
            <a:off x="7696200" y="5943600"/>
            <a:ext cx="745717" cy="369332"/>
          </a:xfrm>
          <a:prstGeom prst="rect">
            <a:avLst/>
          </a:prstGeom>
          <a:noFill/>
        </p:spPr>
        <p:txBody>
          <a:bodyPr wrap="none" rtlCol="0">
            <a:spAutoFit/>
          </a:bodyPr>
          <a:lstStyle/>
          <a:p>
            <a:r>
              <a:rPr lang="sr-Latn-CS" dirty="0" smtClean="0">
                <a:solidFill>
                  <a:schemeClr val="tx1"/>
                </a:solidFill>
                <a:latin typeface="+mn-lt"/>
              </a:rPr>
              <a:t>20 ms</a:t>
            </a:r>
            <a:endParaRPr lang="en-US" dirty="0">
              <a:solidFill>
                <a:schemeClr val="tx1"/>
              </a:solidFill>
              <a:latin typeface="+mn-lt"/>
            </a:endParaRPr>
          </a:p>
        </p:txBody>
      </p:sp>
      <p:cxnSp>
        <p:nvCxnSpPr>
          <p:cNvPr id="19" name="Straight Connector 18"/>
          <p:cNvCxnSpPr/>
          <p:nvPr/>
        </p:nvCxnSpPr>
        <p:spPr>
          <a:xfrm rot="5400000" flipH="1" flipV="1">
            <a:off x="7734300" y="57531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67700" y="5562600"/>
            <a:ext cx="261610" cy="369332"/>
          </a:xfrm>
          <a:prstGeom prst="rect">
            <a:avLst/>
          </a:prstGeom>
          <a:noFill/>
        </p:spPr>
        <p:txBody>
          <a:bodyPr wrap="none" rtlCol="0">
            <a:spAutoFit/>
          </a:bodyPr>
          <a:lstStyle/>
          <a:p>
            <a:r>
              <a:rPr lang="sr-Latn-CS" i="1" dirty="0" smtClean="0">
                <a:solidFill>
                  <a:schemeClr val="tx1"/>
                </a:solidFill>
                <a:latin typeface="+mn-lt"/>
              </a:rPr>
              <a:t>t</a:t>
            </a:r>
            <a:endParaRPr lang="en-US" i="1" dirty="0">
              <a:solidFill>
                <a:schemeClr val="tx1"/>
              </a:solidFill>
              <a:latin typeface="+mn-lt"/>
            </a:endParaRPr>
          </a:p>
        </p:txBody>
      </p:sp>
      <p:cxnSp>
        <p:nvCxnSpPr>
          <p:cNvPr id="22" name="Straight Arrow Connector 21"/>
          <p:cNvCxnSpPr/>
          <p:nvPr/>
        </p:nvCxnSpPr>
        <p:spPr>
          <a:xfrm>
            <a:off x="8031480" y="5859780"/>
            <a:ext cx="304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29400" y="1828800"/>
            <a:ext cx="2214389" cy="369332"/>
          </a:xfrm>
          <a:prstGeom prst="rect">
            <a:avLst/>
          </a:prstGeom>
          <a:noFill/>
        </p:spPr>
        <p:txBody>
          <a:bodyPr wrap="none" rtlCol="0">
            <a:spAutoFit/>
          </a:bodyPr>
          <a:lstStyle/>
          <a:p>
            <a:r>
              <a:rPr lang="sr-Latn-CS" dirty="0" smtClean="0">
                <a:solidFill>
                  <a:srgbClr val="C00000"/>
                </a:solidFill>
                <a:latin typeface="+mn-lt"/>
              </a:rPr>
              <a:t>Trofazno punotalasno</a:t>
            </a:r>
            <a:endParaRPr lang="en-US" dirty="0">
              <a:solidFill>
                <a:srgbClr val="C00000"/>
              </a:solidFill>
              <a:latin typeface="+mn-lt"/>
            </a:endParaRPr>
          </a:p>
        </p:txBody>
      </p:sp>
      <p:sp>
        <p:nvSpPr>
          <p:cNvPr id="24" name="TextBox 23"/>
          <p:cNvSpPr txBox="1"/>
          <p:nvPr/>
        </p:nvSpPr>
        <p:spPr>
          <a:xfrm>
            <a:off x="6629400" y="3200400"/>
            <a:ext cx="2145459" cy="369332"/>
          </a:xfrm>
          <a:prstGeom prst="rect">
            <a:avLst/>
          </a:prstGeom>
          <a:noFill/>
        </p:spPr>
        <p:txBody>
          <a:bodyPr wrap="none" rtlCol="0">
            <a:spAutoFit/>
          </a:bodyPr>
          <a:lstStyle/>
          <a:p>
            <a:r>
              <a:rPr lang="sr-Latn-CS" dirty="0" smtClean="0">
                <a:solidFill>
                  <a:srgbClr val="C00000"/>
                </a:solidFill>
                <a:latin typeface="+mn-lt"/>
              </a:rPr>
              <a:t>Trofazno polutalasno</a:t>
            </a:r>
            <a:endParaRPr lang="en-US" dirty="0">
              <a:solidFill>
                <a:srgbClr val="C00000"/>
              </a:solidFill>
              <a:latin typeface="+mn-lt"/>
            </a:endParaRPr>
          </a:p>
        </p:txBody>
      </p:sp>
      <p:sp>
        <p:nvSpPr>
          <p:cNvPr id="25" name="TextBox 24"/>
          <p:cNvSpPr txBox="1"/>
          <p:nvPr/>
        </p:nvSpPr>
        <p:spPr>
          <a:xfrm>
            <a:off x="6248400" y="5181600"/>
            <a:ext cx="2456826" cy="369332"/>
          </a:xfrm>
          <a:prstGeom prst="rect">
            <a:avLst/>
          </a:prstGeom>
          <a:noFill/>
        </p:spPr>
        <p:txBody>
          <a:bodyPr wrap="none" rtlCol="0">
            <a:spAutoFit/>
          </a:bodyPr>
          <a:lstStyle/>
          <a:p>
            <a:r>
              <a:rPr lang="sr-Latn-CS" dirty="0" smtClean="0">
                <a:solidFill>
                  <a:schemeClr val="accent3">
                    <a:lumMod val="75000"/>
                  </a:schemeClr>
                </a:solidFill>
                <a:latin typeface="+mn-lt"/>
              </a:rPr>
              <a:t> Jednofazno polutalasno</a:t>
            </a:r>
            <a:endParaRPr lang="en-US" dirty="0">
              <a:solidFill>
                <a:schemeClr val="accent3">
                  <a:lumMod val="75000"/>
                </a:schemeClr>
              </a:solidFill>
              <a:latin typeface="+mn-lt"/>
            </a:endParaRPr>
          </a:p>
        </p:txBody>
      </p:sp>
      <p:sp>
        <p:nvSpPr>
          <p:cNvPr id="26" name="TextBox 25"/>
          <p:cNvSpPr txBox="1"/>
          <p:nvPr/>
        </p:nvSpPr>
        <p:spPr>
          <a:xfrm>
            <a:off x="7615411" y="4343400"/>
            <a:ext cx="1528589" cy="646331"/>
          </a:xfrm>
          <a:prstGeom prst="rect">
            <a:avLst/>
          </a:prstGeom>
          <a:noFill/>
        </p:spPr>
        <p:txBody>
          <a:bodyPr wrap="square" rtlCol="0">
            <a:spAutoFit/>
          </a:bodyPr>
          <a:lstStyle/>
          <a:p>
            <a:r>
              <a:rPr lang="sr-Latn-CS" dirty="0" smtClean="0">
                <a:solidFill>
                  <a:schemeClr val="accent3">
                    <a:lumMod val="75000"/>
                  </a:schemeClr>
                </a:solidFill>
                <a:latin typeface="+mn-lt"/>
              </a:rPr>
              <a:t> Jednofazno punotalasno</a:t>
            </a:r>
            <a:endParaRPr lang="en-US" dirty="0">
              <a:solidFill>
                <a:schemeClr val="accent3">
                  <a:lumMod val="75000"/>
                </a:schemeClr>
              </a:solidFill>
              <a:latin typeface="+mn-lt"/>
            </a:endParaRPr>
          </a:p>
        </p:txBody>
      </p:sp>
      <p:cxnSp>
        <p:nvCxnSpPr>
          <p:cNvPr id="28" name="Straight Arrow Connector 27"/>
          <p:cNvCxnSpPr>
            <a:stCxn id="23" idx="1"/>
          </p:cNvCxnSpPr>
          <p:nvPr/>
        </p:nvCxnSpPr>
        <p:spPr>
          <a:xfrm rot="10800000" flipV="1">
            <a:off x="6248400" y="2013466"/>
            <a:ext cx="381000" cy="34873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5410200" y="3429000"/>
            <a:ext cx="1219200"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7315200" y="4572000"/>
            <a:ext cx="381000" cy="15240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5943600" y="5410200"/>
            <a:ext cx="381000" cy="348734"/>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8200" y="5867400"/>
            <a:ext cx="301686" cy="369332"/>
          </a:xfrm>
          <a:prstGeom prst="rect">
            <a:avLst/>
          </a:prstGeom>
          <a:noFill/>
        </p:spPr>
        <p:txBody>
          <a:bodyPr wrap="none" rtlCol="0">
            <a:spAutoFit/>
          </a:bodyPr>
          <a:lstStyle/>
          <a:p>
            <a:r>
              <a:rPr lang="sr-Latn-CS" dirty="0" smtClean="0">
                <a:solidFill>
                  <a:schemeClr val="tx1"/>
                </a:solidFill>
                <a:latin typeface="+mn-lt"/>
              </a:rPr>
              <a:t>0</a:t>
            </a:r>
            <a:endParaRPr lang="en-US" dirty="0">
              <a:solidFill>
                <a:schemeClr val="tx1"/>
              </a:solidFill>
              <a:latin typeface="+mn-lt"/>
            </a:endParaRPr>
          </a:p>
        </p:txBody>
      </p:sp>
      <p:sp>
        <p:nvSpPr>
          <p:cNvPr id="36" name="TextBox 35"/>
          <p:cNvSpPr txBox="1"/>
          <p:nvPr/>
        </p:nvSpPr>
        <p:spPr>
          <a:xfrm>
            <a:off x="3657600" y="5943600"/>
            <a:ext cx="2162772" cy="369332"/>
          </a:xfrm>
          <a:prstGeom prst="rect">
            <a:avLst/>
          </a:prstGeom>
          <a:noFill/>
        </p:spPr>
        <p:txBody>
          <a:bodyPr wrap="none" rtlCol="0">
            <a:spAutoFit/>
          </a:bodyPr>
          <a:lstStyle/>
          <a:p>
            <a:r>
              <a:rPr lang="sr-Latn-CS" b="1" dirty="0" smtClean="0">
                <a:solidFill>
                  <a:schemeClr val="tx1"/>
                </a:solidFill>
                <a:latin typeface="+mn-lt"/>
              </a:rPr>
              <a:t>J e d n a   p e r i o d a</a:t>
            </a:r>
            <a:endParaRPr lang="en-US" b="1"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6" grpId="0"/>
      <p:bldP spid="24" grpId="0"/>
      <p:bldP spid="25" grpId="0"/>
      <p:bldP spid="26" grpId="0"/>
      <p:bldP spid="26" grpId="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39</a:t>
            </a:fld>
            <a:endParaRPr lang="en-US"/>
          </a:p>
        </p:txBody>
      </p:sp>
      <p:pic>
        <p:nvPicPr>
          <p:cNvPr id="659458" name="Picture 2"/>
          <p:cNvPicPr>
            <a:picLocks noChangeAspect="1" noChangeArrowheads="1"/>
          </p:cNvPicPr>
          <p:nvPr/>
        </p:nvPicPr>
        <p:blipFill>
          <a:blip r:embed="rId2"/>
          <a:srcRect/>
          <a:stretch>
            <a:fillRect/>
          </a:stretch>
        </p:blipFill>
        <p:spPr bwMode="auto">
          <a:xfrm>
            <a:off x="685800" y="4038600"/>
            <a:ext cx="5314950" cy="1905000"/>
          </a:xfrm>
          <a:prstGeom prst="rect">
            <a:avLst/>
          </a:prstGeom>
          <a:noFill/>
          <a:ln w="9525">
            <a:noFill/>
            <a:miter lim="800000"/>
            <a:headEnd/>
            <a:tailEnd/>
          </a:ln>
          <a:effectLst/>
        </p:spPr>
      </p:pic>
      <p:pic>
        <p:nvPicPr>
          <p:cNvPr id="6594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1600200"/>
            <a:ext cx="5276850" cy="1676400"/>
          </a:xfrm>
          <a:prstGeom prst="rect">
            <a:avLst/>
          </a:prstGeom>
          <a:noFill/>
          <a:ln w="9525">
            <a:noFill/>
            <a:miter lim="800000"/>
            <a:headEnd/>
            <a:tailEnd/>
          </a:ln>
          <a:effectLst/>
        </p:spPr>
      </p:pic>
      <p:pic>
        <p:nvPicPr>
          <p:cNvPr id="659460" name="Picture 4"/>
          <p:cNvPicPr>
            <a:picLocks noChangeAspect="1" noChangeArrowheads="1"/>
          </p:cNvPicPr>
          <p:nvPr/>
        </p:nvPicPr>
        <p:blipFill>
          <a:blip r:embed="rId4"/>
          <a:srcRect/>
          <a:stretch>
            <a:fillRect/>
          </a:stretch>
        </p:blipFill>
        <p:spPr bwMode="auto">
          <a:xfrm>
            <a:off x="6324600" y="2438400"/>
            <a:ext cx="2514600" cy="1666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270000" y="1244600"/>
            <a:ext cx="26670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REALNI</a:t>
            </a:r>
            <a:r>
              <a:rPr lang="sr-Latn-CS" sz="2800" b="1" dirty="0" smtClean="0"/>
              <a:t> </a:t>
            </a:r>
            <a:r>
              <a:rPr lang="sr-Latn-CS" sz="3200" b="1" dirty="0" smtClean="0"/>
              <a:t>PREKIDAČI</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4</a:t>
            </a:fld>
            <a:endParaRPr lang="en-US" dirty="0">
              <a:latin typeface="+mn-lt"/>
            </a:endParaRPr>
          </a:p>
        </p:txBody>
      </p:sp>
      <p:sp>
        <p:nvSpPr>
          <p:cNvPr id="5" name="Text Box 22"/>
          <p:cNvSpPr txBox="1">
            <a:spLocks noChangeArrowheads="1"/>
          </p:cNvSpPr>
          <p:nvPr/>
        </p:nvSpPr>
        <p:spPr bwMode="auto">
          <a:xfrm>
            <a:off x="12192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Uključen</a:t>
            </a:r>
            <a:r>
              <a:rPr lang="en-US" sz="2400" b="1" dirty="0" smtClean="0">
                <a:solidFill>
                  <a:srgbClr val="0066CC"/>
                </a:solidFill>
                <a:latin typeface="Arial" charset="0"/>
              </a:rPr>
              <a:t> </a:t>
            </a:r>
            <a:r>
              <a:rPr lang="sr-Latn-CS" sz="2400" dirty="0" smtClean="0">
                <a:solidFill>
                  <a:srgbClr val="0066CC"/>
                </a:solidFill>
                <a:latin typeface="Arial" charset="0"/>
              </a:rPr>
              <a:t>prekidač </a:t>
            </a:r>
            <a:endParaRPr lang="sr-Latn-CS" sz="2400" dirty="0">
              <a:solidFill>
                <a:srgbClr val="0066CC"/>
              </a:solidFill>
              <a:latin typeface="Arial" charset="0"/>
            </a:endParaRPr>
          </a:p>
          <a:p>
            <a:pPr eaLnBrk="1" hangingPunct="1"/>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Maksimalna struja </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PDmax</a:t>
            </a:r>
            <a:endParaRPr lang="sr-Latn-CS" sz="2400" dirty="0">
              <a:solidFill>
                <a:srgbClr val="C00000"/>
              </a:solidFill>
              <a:latin typeface="Arial" charset="0"/>
            </a:endParaRPr>
          </a:p>
        </p:txBody>
      </p:sp>
      <p:grpSp>
        <p:nvGrpSpPr>
          <p:cNvPr id="3" name="Group 56"/>
          <p:cNvGrpSpPr>
            <a:grpSpLocks/>
          </p:cNvGrpSpPr>
          <p:nvPr/>
        </p:nvGrpSpPr>
        <p:grpSpPr bwMode="auto">
          <a:xfrm>
            <a:off x="555625" y="1295400"/>
            <a:ext cx="581966" cy="1770063"/>
            <a:chOff x="1117600" y="990600"/>
            <a:chExt cx="581966" cy="1770063"/>
          </a:xfrm>
          <a:effectLst/>
        </p:grpSpPr>
        <p:cxnSp>
          <p:nvCxnSpPr>
            <p:cNvPr id="9" name="Straight Connector 8"/>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p:spPr>
        </p:cxnSp>
        <p:cxnSp>
          <p:nvCxnSpPr>
            <p:cNvPr id="10" name="Straight Connector 9"/>
            <p:cNvCxnSpPr>
              <a:cxnSpLocks noChangeShapeType="1"/>
            </p:cNvCxnSpPr>
            <p:nvPr/>
          </p:nvCxnSpPr>
          <p:spPr bwMode="auto">
            <a:xfrm rot="16200000" flipV="1">
              <a:off x="957264" y="2452687"/>
              <a:ext cx="428624" cy="2"/>
            </a:xfrm>
            <a:prstGeom prst="line">
              <a:avLst/>
            </a:prstGeom>
            <a:noFill/>
            <a:ln w="34925">
              <a:solidFill>
                <a:srgbClr val="0066CC"/>
              </a:solidFill>
              <a:round/>
              <a:headEnd/>
              <a:tailEnd/>
            </a:ln>
            <a:effectLst/>
          </p:spPr>
        </p:cxnSp>
        <p:sp>
          <p:nvSpPr>
            <p:cNvPr id="11" name="Oval 10"/>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 name="Oval 11"/>
            <p:cNvSpPr>
              <a:spLocks noChangeArrowheads="1"/>
            </p:cNvSpPr>
            <p:nvPr/>
          </p:nvSpPr>
          <p:spPr bwMode="auto">
            <a:xfrm flipH="1">
              <a:off x="1118235" y="26670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6" name="Group 27"/>
            <p:cNvGrpSpPr>
              <a:grpSpLocks/>
            </p:cNvGrpSpPr>
            <p:nvPr/>
          </p:nvGrpSpPr>
          <p:grpSpPr bwMode="auto">
            <a:xfrm>
              <a:off x="1194436" y="1004358"/>
              <a:ext cx="505130" cy="1510242"/>
              <a:chOff x="1194127" y="1004888"/>
              <a:chExt cx="504981" cy="1510171"/>
            </a:xfrm>
          </p:grpSpPr>
          <p:sp>
            <p:nvSpPr>
              <p:cNvPr id="21" name="TextBox 144"/>
              <p:cNvSpPr txBox="1">
                <a:spLocks noChangeArrowheads="1"/>
              </p:cNvSpPr>
              <p:nvPr/>
            </p:nvSpPr>
            <p:spPr bwMode="auto">
              <a:xfrm>
                <a:off x="1194127" y="1591772"/>
                <a:ext cx="420183" cy="92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22" name="Straight Arrow Connector 2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23" name="TextBox 74"/>
              <p:cNvSpPr txBox="1">
                <a:spLocks noChangeArrowheads="1"/>
              </p:cNvSpPr>
              <p:nvPr/>
            </p:nvSpPr>
            <p:spPr bwMode="auto">
              <a:xfrm>
                <a:off x="1343025" y="1004888"/>
                <a:ext cx="356083" cy="369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5" name="Oval 14"/>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6" name="Oval 15"/>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7" name="Straight Connector 31"/>
            <p:cNvCxnSpPr>
              <a:cxnSpLocks noChangeShapeType="1"/>
              <a:stCxn id="16" idx="0"/>
            </p:cNvCxnSpPr>
            <p:nvPr/>
          </p:nvCxnSpPr>
          <p:spPr bwMode="auto">
            <a:xfrm rot="16200000" flipV="1">
              <a:off x="983853" y="1940322"/>
              <a:ext cx="381000" cy="5556"/>
            </a:xfrm>
            <a:prstGeom prst="line">
              <a:avLst/>
            </a:prstGeom>
            <a:noFill/>
            <a:ln w="76200" algn="ctr">
              <a:solidFill>
                <a:srgbClr val="0066FF"/>
              </a:solidFill>
              <a:round/>
              <a:headEnd type="none" w="sm" len="sm"/>
              <a:tailEnd type="none" w="sm" len="sm"/>
            </a:ln>
          </p:spPr>
        </p:cxnSp>
      </p:grpSp>
      <p:grpSp>
        <p:nvGrpSpPr>
          <p:cNvPr id="7" name="Group 48"/>
          <p:cNvGrpSpPr/>
          <p:nvPr/>
        </p:nvGrpSpPr>
        <p:grpSpPr>
          <a:xfrm>
            <a:off x="7162800" y="1066800"/>
            <a:ext cx="1981200" cy="1981200"/>
            <a:chOff x="7162800" y="1066800"/>
            <a:chExt cx="1981200" cy="1981200"/>
          </a:xfrm>
        </p:grpSpPr>
        <p:cxnSp>
          <p:nvCxnSpPr>
            <p:cNvPr id="44" name="Straight Connector 43"/>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48" name="TextBox 47"/>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43" name="Straight Connector 42"/>
          <p:cNvCxnSpPr/>
          <p:nvPr/>
        </p:nvCxnSpPr>
        <p:spPr>
          <a:xfrm rot="5400000">
            <a:off x="7315994" y="2209006"/>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001000" y="2895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001000" y="137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747439" y="1976735"/>
            <a:ext cx="1196161" cy="461665"/>
          </a:xfrm>
          <a:prstGeom prst="rect">
            <a:avLst/>
          </a:prstGeom>
          <a:noFill/>
        </p:spPr>
        <p:txBody>
          <a:bodyPr wrap="none" rtlCol="0">
            <a:spAutoFit/>
          </a:bodyPr>
          <a:lstStyle/>
          <a:p>
            <a:r>
              <a:rPr lang="sr-Latn-CS" sz="2400" dirty="0" smtClean="0">
                <a:solidFill>
                  <a:srgbClr val="0066CC"/>
                </a:solidFill>
                <a:latin typeface="Times New Roman" pitchFamily="18" charset="0"/>
                <a:cs typeface="Times New Roman" pitchFamily="18" charset="0"/>
              </a:rPr>
              <a:t>i</a:t>
            </a:r>
            <a:r>
              <a:rPr lang="sr-Latn-CS" sz="2400" b="1" i="1" dirty="0" smtClean="0">
                <a:solidFill>
                  <a:srgbClr val="0066CC"/>
                </a:solidFill>
                <a:latin typeface="Times New Roman" pitchFamily="18" charset="0"/>
                <a:cs typeface="Times New Roman" pitchFamily="18" charset="0"/>
              </a:rPr>
              <a:t> </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PRmax</a:t>
            </a:r>
            <a:endParaRPr lang="en-US" dirty="0"/>
          </a:p>
        </p:txBody>
      </p:sp>
      <p:sp>
        <p:nvSpPr>
          <p:cNvPr id="57" name="TextBox 56"/>
          <p:cNvSpPr txBox="1"/>
          <p:nvPr/>
        </p:nvSpPr>
        <p:spPr>
          <a:xfrm>
            <a:off x="1219200" y="2586335"/>
            <a:ext cx="5224507" cy="461665"/>
          </a:xfrm>
          <a:prstGeom prst="rect">
            <a:avLst/>
          </a:prstGeom>
          <a:noFill/>
        </p:spPr>
        <p:txBody>
          <a:bodyPr wrap="non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PDmax</a:t>
            </a:r>
            <a:r>
              <a:rPr lang="sr-Latn-CS" sz="2400" b="1" i="1" baseline="-25000" dirty="0" smtClean="0">
                <a:solidFill>
                  <a:srgbClr val="0066CC"/>
                </a:solidFill>
                <a:latin typeface="Times New Roman" pitchFamily="18" charset="0"/>
                <a:cs typeface="Times New Roman" pitchFamily="18" charset="0"/>
              </a:rPr>
              <a:t> </a:t>
            </a:r>
            <a:r>
              <a:rPr lang="en-U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ne mora biti jednako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PRmax</a:t>
            </a:r>
            <a:r>
              <a:rPr lang="en-US" sz="2400" b="1" i="1" dirty="0" smtClean="0">
                <a:solidFill>
                  <a:srgbClr val="0066CC"/>
                </a:solidFill>
                <a:latin typeface="Arial" pitchFamily="34" charset="0"/>
                <a:cs typeface="Arial" pitchFamily="34" charset="0"/>
              </a:rPr>
              <a:t>|</a:t>
            </a:r>
            <a:endParaRPr lang="en-US" dirty="0"/>
          </a:p>
        </p:txBody>
      </p:sp>
      <p:sp>
        <p:nvSpPr>
          <p:cNvPr id="50" name="TextBox 49"/>
          <p:cNvSpPr txBox="1"/>
          <p:nvPr/>
        </p:nvSpPr>
        <p:spPr>
          <a:xfrm>
            <a:off x="8153400" y="2819400"/>
            <a:ext cx="679994"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-I</a:t>
            </a:r>
            <a:r>
              <a:rPr lang="sr-Latn-CS" sz="1400" b="1" i="1" baseline="-25000" dirty="0" smtClean="0">
                <a:solidFill>
                  <a:srgbClr val="C00000"/>
                </a:solidFill>
                <a:latin typeface="Times New Roman" pitchFamily="18" charset="0"/>
                <a:cs typeface="Times New Roman" pitchFamily="18" charset="0"/>
              </a:rPr>
              <a:t>PRmax</a:t>
            </a:r>
            <a:endParaRPr lang="en-US" sz="1100" dirty="0"/>
          </a:p>
        </p:txBody>
      </p:sp>
      <p:sp>
        <p:nvSpPr>
          <p:cNvPr id="58" name="TextBox 57"/>
          <p:cNvSpPr txBox="1"/>
          <p:nvPr/>
        </p:nvSpPr>
        <p:spPr>
          <a:xfrm>
            <a:off x="8153400" y="1295400"/>
            <a:ext cx="627095"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I</a:t>
            </a:r>
            <a:r>
              <a:rPr lang="sr-Latn-CS" sz="1400" b="1" i="1" baseline="-25000" dirty="0" smtClean="0">
                <a:solidFill>
                  <a:srgbClr val="C00000"/>
                </a:solidFill>
                <a:latin typeface="Times New Roman" pitchFamily="18" charset="0"/>
                <a:cs typeface="Times New Roman" pitchFamily="18" charset="0"/>
              </a:rPr>
              <a:t>PDmax</a:t>
            </a:r>
            <a:endParaRPr lang="en-US" sz="1100" dirty="0"/>
          </a:p>
        </p:txBody>
      </p:sp>
      <p:sp>
        <p:nvSpPr>
          <p:cNvPr id="61" name="TextBox 60"/>
          <p:cNvSpPr txBox="1"/>
          <p:nvPr/>
        </p:nvSpPr>
        <p:spPr>
          <a:xfrm>
            <a:off x="1219200" y="3200400"/>
            <a:ext cx="6019800" cy="1200329"/>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Kada je uključen, realni prekidač se može posmatrati kao izvor malog napona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Ps</a:t>
            </a:r>
            <a:r>
              <a:rPr lang="sr-Latn-CS" sz="2400" dirty="0" smtClean="0">
                <a:solidFill>
                  <a:srgbClr val="0066CC"/>
                </a:solidFill>
                <a:latin typeface="Arial" pitchFamily="34" charset="0"/>
                <a:cs typeface="Arial" pitchFamily="34" charset="0"/>
              </a:rPr>
              <a:t> i (ili) kao redna otpornost </a:t>
            </a:r>
            <a:r>
              <a:rPr lang="sr-Latn-CS" sz="2400" b="1" i="1" dirty="0" smtClean="0">
                <a:solidFill>
                  <a:schemeClr val="tx1"/>
                </a:solidFill>
                <a:latin typeface="Times New Roman" pitchFamily="18" charset="0"/>
                <a:cs typeface="Times New Roman" pitchFamily="18" charset="0"/>
              </a:rPr>
              <a:t>R</a:t>
            </a:r>
            <a:r>
              <a:rPr lang="sr-Latn-CS" sz="2400" b="1" i="1" baseline="-25000" dirty="0" smtClean="0">
                <a:solidFill>
                  <a:schemeClr val="tx1"/>
                </a:solidFill>
                <a:latin typeface="Times New Roman" pitchFamily="18" charset="0"/>
                <a:cs typeface="Times New Roman" pitchFamily="18" charset="0"/>
              </a:rPr>
              <a:t>s</a:t>
            </a:r>
            <a:endParaRPr lang="en-US" b="1" i="1" baseline="-25000" dirty="0">
              <a:solidFill>
                <a:schemeClr val="tx1"/>
              </a:solidFill>
              <a:latin typeface="Times New Roman" pitchFamily="18" charset="0"/>
              <a:cs typeface="Times New Roman" pitchFamily="18" charset="0"/>
            </a:endParaRPr>
          </a:p>
        </p:txBody>
      </p:sp>
      <p:grpSp>
        <p:nvGrpSpPr>
          <p:cNvPr id="8" name="Group 83"/>
          <p:cNvGrpSpPr/>
          <p:nvPr/>
        </p:nvGrpSpPr>
        <p:grpSpPr>
          <a:xfrm>
            <a:off x="99060" y="3417252"/>
            <a:ext cx="1039166" cy="2579688"/>
            <a:chOff x="76199" y="3352800"/>
            <a:chExt cx="1039166" cy="2579688"/>
          </a:xfrm>
        </p:grpSpPr>
        <p:cxnSp>
          <p:nvCxnSpPr>
            <p:cNvPr id="63" name="Straight Connector 62"/>
            <p:cNvCxnSpPr>
              <a:cxnSpLocks noChangeShapeType="1"/>
              <a:stCxn id="75" idx="0"/>
            </p:cNvCxnSpPr>
            <p:nvPr/>
          </p:nvCxnSpPr>
          <p:spPr bwMode="auto">
            <a:xfrm rot="5400000" flipH="1" flipV="1">
              <a:off x="415927" y="4402139"/>
              <a:ext cx="236535" cy="1588"/>
            </a:xfrm>
            <a:prstGeom prst="line">
              <a:avLst/>
            </a:prstGeom>
            <a:noFill/>
            <a:ln w="34925">
              <a:solidFill>
                <a:srgbClr val="0066CC"/>
              </a:solidFill>
              <a:round/>
              <a:headEnd/>
              <a:tailEnd/>
            </a:ln>
            <a:effectLst/>
          </p:spPr>
        </p:cxnSp>
        <p:cxnSp>
          <p:nvCxnSpPr>
            <p:cNvPr id="64" name="Straight Connector 63"/>
            <p:cNvCxnSpPr>
              <a:cxnSpLocks noChangeShapeType="1"/>
            </p:cNvCxnSpPr>
            <p:nvPr/>
          </p:nvCxnSpPr>
          <p:spPr bwMode="auto">
            <a:xfrm rot="16200000" flipV="1">
              <a:off x="396876" y="5699124"/>
              <a:ext cx="273050"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65" name="Oval 64"/>
            <p:cNvSpPr>
              <a:spLocks noChangeArrowheads="1"/>
            </p:cNvSpPr>
            <p:nvPr/>
          </p:nvSpPr>
          <p:spPr bwMode="auto">
            <a:xfrm flipH="1">
              <a:off x="481012" y="41910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66" name="Oval 65"/>
            <p:cNvSpPr>
              <a:spLocks noChangeArrowheads="1"/>
            </p:cNvSpPr>
            <p:nvPr/>
          </p:nvSpPr>
          <p:spPr bwMode="auto">
            <a:xfrm flipH="1">
              <a:off x="479425" y="5838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3" name="Group 27"/>
            <p:cNvGrpSpPr>
              <a:grpSpLocks/>
            </p:cNvGrpSpPr>
            <p:nvPr/>
          </p:nvGrpSpPr>
          <p:grpSpPr bwMode="auto">
            <a:xfrm>
              <a:off x="76199" y="4204758"/>
              <a:ext cx="1039166" cy="1671573"/>
              <a:chOff x="660248" y="1004888"/>
              <a:chExt cx="1038860" cy="1671494"/>
            </a:xfrm>
          </p:grpSpPr>
          <p:sp>
            <p:nvSpPr>
              <p:cNvPr id="71" name="TextBox 144"/>
              <p:cNvSpPr txBox="1">
                <a:spLocks noChangeArrowheads="1"/>
              </p:cNvSpPr>
              <p:nvPr/>
            </p:nvSpPr>
            <p:spPr bwMode="auto">
              <a:xfrm>
                <a:off x="1193491" y="1753095"/>
                <a:ext cx="492299" cy="92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b="1" i="1" dirty="0" smtClean="0">
                    <a:solidFill>
                      <a:schemeClr val="tx1"/>
                    </a:solidFill>
                    <a:latin typeface="Times New Roman" pitchFamily="18" charset="0"/>
                    <a:ea typeface="ＭＳ Ｐゴシック" pitchFamily="-107" charset="-128"/>
                    <a:cs typeface="Times New Roman" pitchFamily="18" charset="0"/>
                  </a:rPr>
                  <a:t>V</a:t>
                </a:r>
                <a:r>
                  <a:rPr lang="sr-Latn-CS" b="1" i="1" baseline="-25000" dirty="0" smtClean="0">
                    <a:solidFill>
                      <a:schemeClr val="tx1"/>
                    </a:solidFill>
                    <a:latin typeface="Times New Roman" pitchFamily="18" charset="0"/>
                    <a:ea typeface="ＭＳ Ｐゴシック" pitchFamily="-107" charset="-128"/>
                    <a:cs typeface="Times New Roman" pitchFamily="18" charset="0"/>
                  </a:rPr>
                  <a:t>Ps</a:t>
                </a:r>
                <a:endParaRPr lang="en-US" b="1"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73" name="TextBox 74"/>
              <p:cNvSpPr txBox="1">
                <a:spLocks noChangeArrowheads="1"/>
              </p:cNvSpPr>
              <p:nvPr/>
            </p:nvSpPr>
            <p:spPr bwMode="auto">
              <a:xfrm>
                <a:off x="1343025" y="1004888"/>
                <a:ext cx="356083" cy="369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sp>
            <p:nvSpPr>
              <p:cNvPr id="83" name="TextBox 74"/>
              <p:cNvSpPr txBox="1">
                <a:spLocks noChangeArrowheads="1"/>
              </p:cNvSpPr>
              <p:nvPr/>
            </p:nvSpPr>
            <p:spPr bwMode="auto">
              <a:xfrm>
                <a:off x="660248" y="1372113"/>
                <a:ext cx="397749" cy="369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R</a:t>
                </a:r>
                <a:r>
                  <a:rPr lang="sr-Latn-CS" b="1" i="1" baseline="-25000" dirty="0" smtClean="0">
                    <a:solidFill>
                      <a:schemeClr val="tx1"/>
                    </a:solidFill>
                    <a:latin typeface="Times New Roman" pitchFamily="18" charset="0"/>
                    <a:ea typeface="ＭＳ Ｐゴシック" pitchFamily="-107" charset="-128"/>
                    <a:cs typeface="Times New Roman" pitchFamily="18" charset="0"/>
                  </a:rPr>
                  <a:t>s</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74" name="Down Arrow 73"/>
            <p:cNvSpPr/>
            <p:nvPr/>
          </p:nvSpPr>
          <p:spPr>
            <a:xfrm>
              <a:off x="457200" y="3352800"/>
              <a:ext cx="304800" cy="533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7200" y="45212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81000" y="5257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a:stCxn id="75" idx="2"/>
              <a:endCxn id="78" idx="0"/>
            </p:cNvCxnSpPr>
            <p:nvPr/>
          </p:nvCxnSpPr>
          <p:spPr>
            <a:xfrm rot="5400000">
              <a:off x="431800" y="5156200"/>
              <a:ext cx="2032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grpSp>
        <p:nvGrpSpPr>
          <p:cNvPr id="14" name="Group 87"/>
          <p:cNvGrpSpPr/>
          <p:nvPr/>
        </p:nvGrpSpPr>
        <p:grpSpPr>
          <a:xfrm>
            <a:off x="1600200" y="5257800"/>
            <a:ext cx="6629400" cy="1200329"/>
            <a:chOff x="1676400" y="5029200"/>
            <a:chExt cx="6629400" cy="1200329"/>
          </a:xfrm>
        </p:grpSpPr>
        <p:sp>
          <p:nvSpPr>
            <p:cNvPr id="85" name="Rectangle 84"/>
            <p:cNvSpPr/>
            <p:nvPr/>
          </p:nvSpPr>
          <p:spPr>
            <a:xfrm>
              <a:off x="1676400" y="5071110"/>
              <a:ext cx="34290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22"/>
            <p:cNvSpPr txBox="1">
              <a:spLocks noChangeArrowheads="1"/>
            </p:cNvSpPr>
            <p:nvPr/>
          </p:nvSpPr>
          <p:spPr bwMode="auto">
            <a:xfrm>
              <a:off x="1676400" y="502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UPRAVLJAN </a:t>
              </a:r>
              <a:r>
                <a:rPr lang="en-US" sz="2400" b="1" dirty="0" smtClean="0">
                  <a:solidFill>
                    <a:srgbClr val="0066CC"/>
                  </a:solidFill>
                  <a:latin typeface="Arial" charset="0"/>
                </a:rPr>
                <a:t> </a:t>
              </a:r>
              <a:r>
                <a:rPr lang="sr-Latn-CS" sz="2400" dirty="0" smtClean="0">
                  <a:solidFill>
                    <a:srgbClr val="0066CC"/>
                  </a:solidFill>
                  <a:latin typeface="Arial" charset="0"/>
                </a:rPr>
                <a:t>prekidač:</a:t>
              </a:r>
              <a:endParaRPr lang="sr-Latn-CS" sz="2400" dirty="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Kašnjenje u odnosu na komandu</a:t>
              </a:r>
              <a:endParaRPr lang="sr-Latn-CS" sz="2400" dirty="0" smtClean="0">
                <a:solidFill>
                  <a:srgbClr val="C00000"/>
                </a:solidFill>
                <a:latin typeface="Arial" charset="0"/>
              </a:endParaRPr>
            </a:p>
            <a:p>
              <a:pPr eaLnBrk="1" hangingPunct="1">
                <a:buFont typeface="Arial" pitchFamily="34" charset="0"/>
                <a:buChar char="•"/>
              </a:pPr>
              <a:r>
                <a:rPr lang="sr-Latn-CS" sz="2400" dirty="0" smtClean="0">
                  <a:solidFill>
                    <a:srgbClr val="0066CC"/>
                  </a:solidFill>
                  <a:latin typeface="Arial" charset="0"/>
                </a:rPr>
                <a:t> Maksimalna učestanost prekidanja</a:t>
              </a:r>
              <a:endParaRPr lang="sr-Latn-CS" sz="2400" dirty="0">
                <a:solidFill>
                  <a:srgbClr val="C00000"/>
                </a:solidFill>
                <a:latin typeface="Arial" charset="0"/>
              </a:endParaRPr>
            </a:p>
          </p:txBody>
        </p:sp>
      </p:grpSp>
      <p:sp>
        <p:nvSpPr>
          <p:cNvPr id="89" name="TextBox 88"/>
          <p:cNvSpPr txBox="1"/>
          <p:nvPr/>
        </p:nvSpPr>
        <p:spPr>
          <a:xfrm>
            <a:off x="1219200" y="4495800"/>
            <a:ext cx="5867400" cy="461665"/>
          </a:xfrm>
          <a:prstGeom prst="rect">
            <a:avLst/>
          </a:prstGeom>
          <a:noFill/>
        </p:spPr>
        <p:txBody>
          <a:bodyPr wrap="squar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Prekidač može biti “usmeren”   PRIMER:</a:t>
            </a:r>
            <a:endParaRPr lang="en-US" b="1" i="1" baseline="-25000" dirty="0">
              <a:solidFill>
                <a:schemeClr val="tx1"/>
              </a:solidFill>
              <a:latin typeface="Times New Roman" pitchFamily="18" charset="0"/>
              <a:cs typeface="Times New Roman" pitchFamily="18" charset="0"/>
            </a:endParaRPr>
          </a:p>
        </p:txBody>
      </p:sp>
      <p:grpSp>
        <p:nvGrpSpPr>
          <p:cNvPr id="18" name="Group 105"/>
          <p:cNvGrpSpPr/>
          <p:nvPr/>
        </p:nvGrpSpPr>
        <p:grpSpPr>
          <a:xfrm>
            <a:off x="7010400" y="3886200"/>
            <a:ext cx="1981200" cy="1981200"/>
            <a:chOff x="6934200" y="3886200"/>
            <a:chExt cx="1981200" cy="1981200"/>
          </a:xfrm>
        </p:grpSpPr>
        <p:cxnSp>
          <p:nvCxnSpPr>
            <p:cNvPr id="101" name="Straight Connector 100"/>
            <p:cNvCxnSpPr/>
            <p:nvPr/>
          </p:nvCxnSpPr>
          <p:spPr>
            <a:xfrm rot="10800000">
              <a:off x="7848600" y="4953000"/>
              <a:ext cx="1524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6934994" y="49522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34200" y="49530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536770" y="49530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94" name="TextBox 93"/>
            <p:cNvSpPr txBox="1"/>
            <p:nvPr/>
          </p:nvSpPr>
          <p:spPr>
            <a:xfrm>
              <a:off x="7519664" y="38862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cxnSp>
          <p:nvCxnSpPr>
            <p:cNvPr id="95" name="Straight Connector 94"/>
            <p:cNvCxnSpPr/>
            <p:nvPr/>
          </p:nvCxnSpPr>
          <p:spPr>
            <a:xfrm flipH="1">
              <a:off x="8001000" y="4267200"/>
              <a:ext cx="76200" cy="685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7772400" y="48768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001000" y="41910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7239000" y="4114800"/>
              <a:ext cx="627095" cy="307777"/>
            </a:xfrm>
            <a:prstGeom prst="rect">
              <a:avLst/>
            </a:prstGeom>
            <a:noFill/>
          </p:spPr>
          <p:txBody>
            <a:bodyPr wrap="square" rtlCol="0">
              <a:spAutoFit/>
            </a:bodyPr>
            <a:lstStyle/>
            <a:p>
              <a:r>
                <a:rPr lang="sr-Latn-CS" sz="1400" b="1" i="1" dirty="0" smtClean="0">
                  <a:solidFill>
                    <a:srgbClr val="C00000"/>
                  </a:solidFill>
                  <a:latin typeface="Times New Roman" pitchFamily="18" charset="0"/>
                  <a:cs typeface="Times New Roman" pitchFamily="18" charset="0"/>
                </a:rPr>
                <a:t>I</a:t>
              </a:r>
              <a:r>
                <a:rPr lang="sr-Latn-CS" sz="1400" b="1" i="1" baseline="-25000" dirty="0" smtClean="0">
                  <a:solidFill>
                    <a:srgbClr val="C00000"/>
                  </a:solidFill>
                  <a:latin typeface="Times New Roman" pitchFamily="18" charset="0"/>
                  <a:cs typeface="Times New Roman" pitchFamily="18" charset="0"/>
                </a:rPr>
                <a:t>PDmax</a:t>
              </a:r>
              <a:endParaRPr lang="en-US" sz="1100" dirty="0"/>
            </a:p>
          </p:txBody>
        </p:sp>
        <p:sp>
          <p:nvSpPr>
            <p:cNvPr id="105" name="TextBox 104"/>
            <p:cNvSpPr txBox="1"/>
            <p:nvPr/>
          </p:nvSpPr>
          <p:spPr>
            <a:xfrm>
              <a:off x="7872415" y="4957763"/>
              <a:ext cx="457200" cy="276999"/>
            </a:xfrm>
            <a:prstGeom prst="rect">
              <a:avLst/>
            </a:prstGeom>
            <a:noFill/>
          </p:spPr>
          <p:txBody>
            <a:bodyPr wrap="square" rtlCol="0">
              <a:spAutoFit/>
            </a:bodyPr>
            <a:lstStyle/>
            <a:p>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Ps</a:t>
              </a:r>
              <a:endParaRPr lang="en-US" sz="105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p:bldP spid="57" grpId="0"/>
      <p:bldP spid="50" grpId="0"/>
      <p:bldP spid="61" grpId="0"/>
      <p:bldP spid="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40</a:t>
            </a:fld>
            <a:endParaRPr lang="en-US"/>
          </a:p>
        </p:txBody>
      </p:sp>
      <p:sp>
        <p:nvSpPr>
          <p:cNvPr id="5" name="Text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sr-Latn-CS" sz="3200" b="1" dirty="0" smtClean="0">
                <a:latin typeface="+mj-lt"/>
              </a:rPr>
              <a:t>Poređenje punotalasnih i polutalasnih ispravljača</a:t>
            </a:r>
          </a:p>
          <a:p>
            <a:pPr algn="ctr"/>
            <a:r>
              <a:rPr lang="sr-Latn-CS" sz="3200" b="1" dirty="0" smtClean="0">
                <a:latin typeface="+mj-lt"/>
              </a:rPr>
              <a:t>faznog napona 230 V</a:t>
            </a:r>
            <a:r>
              <a:rPr lang="sr-Latn-CS" sz="3200" b="1" baseline="-25000" dirty="0" smtClean="0">
                <a:latin typeface="+mj-lt"/>
              </a:rPr>
              <a:t>eff </a:t>
            </a:r>
            <a:r>
              <a:rPr lang="sr-Latn-CS" sz="3200" b="1" dirty="0" smtClean="0">
                <a:latin typeface="+mj-lt"/>
              </a:rPr>
              <a:t>, 50Hz</a:t>
            </a:r>
            <a:endParaRPr lang="en-US" sz="3200" b="1" dirty="0">
              <a:latin typeface="+mj-lt"/>
            </a:endParaRPr>
          </a:p>
        </p:txBody>
      </p:sp>
      <p:graphicFrame>
        <p:nvGraphicFramePr>
          <p:cNvPr id="7" name="Table 6"/>
          <p:cNvGraphicFramePr>
            <a:graphicFrameLocks noGrp="1"/>
          </p:cNvGraphicFramePr>
          <p:nvPr/>
        </p:nvGraphicFramePr>
        <p:xfrm>
          <a:off x="762000" y="2286000"/>
          <a:ext cx="7620000" cy="3140311"/>
        </p:xfrm>
        <a:graphic>
          <a:graphicData uri="http://schemas.openxmlformats.org/drawingml/2006/table">
            <a:tbl>
              <a:tblPr firstRow="1" bandRow="1">
                <a:tableStyleId>{5C22544A-7EE6-4342-B048-85BDC9FD1C3A}</a:tableStyleId>
              </a:tblPr>
              <a:tblGrid>
                <a:gridCol w="1752600"/>
                <a:gridCol w="1066800"/>
                <a:gridCol w="1143000"/>
                <a:gridCol w="1219200"/>
                <a:gridCol w="1723254"/>
                <a:gridCol w="715146"/>
              </a:tblGrid>
              <a:tr h="579991">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sz="2400" dirty="0" smtClean="0"/>
                        <a:t>V</a:t>
                      </a:r>
                      <a:r>
                        <a:rPr lang="sr-Latn-CS" sz="2400" baseline="-25000" dirty="0" smtClean="0"/>
                        <a:t>dc</a:t>
                      </a:r>
                      <a:endParaRPr lang="en-US" sz="2400" baseline="-25000" dirty="0" smtClean="0"/>
                    </a:p>
                  </a:txBody>
                  <a:tcPr/>
                </a:tc>
                <a:tc>
                  <a:txBody>
                    <a:bodyPr/>
                    <a:lstStyle/>
                    <a:p>
                      <a:pPr algn="ctr"/>
                      <a:r>
                        <a:rPr lang="sr-Latn-CS" sz="2400" dirty="0" smtClean="0"/>
                        <a:t>V</a:t>
                      </a:r>
                      <a:r>
                        <a:rPr lang="sr-Latn-CS" sz="2400" baseline="-25000" dirty="0" smtClean="0"/>
                        <a:t>max</a:t>
                      </a:r>
                      <a:endParaRPr lang="en-US" sz="2400" baseline="-25000" dirty="0"/>
                    </a:p>
                  </a:txBody>
                  <a:tcPr/>
                </a:tc>
                <a:tc>
                  <a:txBody>
                    <a:bodyPr/>
                    <a:lstStyle/>
                    <a:p>
                      <a:pPr algn="ctr"/>
                      <a:r>
                        <a:rPr lang="sr-Latn-CS" sz="2400" dirty="0" smtClean="0"/>
                        <a:t>V</a:t>
                      </a:r>
                      <a:r>
                        <a:rPr lang="sr-Latn-CS" sz="2400" baseline="-25000" dirty="0" smtClean="0"/>
                        <a:t>min</a:t>
                      </a:r>
                      <a:endParaRPr lang="en-US" sz="2400" baseline="-25000" dirty="0"/>
                    </a:p>
                  </a:txBody>
                  <a:tcPr/>
                </a:tc>
                <a:tc gridSpan="2">
                  <a:txBody>
                    <a:bodyPr/>
                    <a:lstStyle/>
                    <a:p>
                      <a:pPr algn="ctr"/>
                      <a:r>
                        <a:rPr lang="sr-Latn-CS" sz="2400" dirty="0" smtClean="0"/>
                        <a:t>TALASNOST</a:t>
                      </a:r>
                      <a:endParaRPr lang="en-US" sz="2400" dirty="0"/>
                    </a:p>
                  </a:txBody>
                  <a:tcPr/>
                </a:tc>
                <a:tc hMerge="1">
                  <a:txBody>
                    <a:bodyPr/>
                    <a:lstStyle/>
                    <a:p>
                      <a:endParaRPr lang="en-US" dirty="0"/>
                    </a:p>
                  </a:txBody>
                  <a:tcPr/>
                </a:tc>
              </a:tr>
              <a:tr h="539991">
                <a:tc>
                  <a:txBody>
                    <a:bodyPr/>
                    <a:lstStyle/>
                    <a:p>
                      <a:r>
                        <a:rPr lang="sr-Latn-CS" sz="1800" b="1" kern="1200" dirty="0" smtClean="0">
                          <a:solidFill>
                            <a:schemeClr val="dk1"/>
                          </a:solidFill>
                          <a:latin typeface="+mn-lt"/>
                          <a:ea typeface="+mn-ea"/>
                          <a:cs typeface="+mn-cs"/>
                        </a:rPr>
                        <a:t>MONOFAZNI</a:t>
                      </a:r>
                    </a:p>
                    <a:p>
                      <a:r>
                        <a:rPr lang="sr-Latn-CS" sz="1800" b="1" kern="1200" dirty="0" smtClean="0">
                          <a:solidFill>
                            <a:schemeClr val="dk1"/>
                          </a:solidFill>
                          <a:latin typeface="+mn-lt"/>
                          <a:ea typeface="+mn-ea"/>
                          <a:cs typeface="+mn-cs"/>
                        </a:rPr>
                        <a:t>polutalasni</a:t>
                      </a:r>
                      <a:endParaRPr lang="en-US" dirty="0"/>
                    </a:p>
                  </a:txBody>
                  <a:tcPr/>
                </a:tc>
                <a:tc>
                  <a:txBody>
                    <a:bodyPr/>
                    <a:lstStyle/>
                    <a:p>
                      <a:pPr algn="ctr"/>
                      <a:r>
                        <a:rPr lang="sr-Latn-CS" sz="2400" dirty="0" smtClean="0"/>
                        <a:t>103V</a:t>
                      </a:r>
                      <a:endParaRPr lang="en-US" sz="2400" dirty="0"/>
                    </a:p>
                  </a:txBody>
                  <a:tcPr anchor="ctr" anchorCtr="1"/>
                </a:tc>
                <a:tc>
                  <a:txBody>
                    <a:bodyPr/>
                    <a:lstStyle/>
                    <a:p>
                      <a:pPr algn="ctr"/>
                      <a:r>
                        <a:rPr lang="sr-Latn-CS" dirty="0" smtClean="0"/>
                        <a:t>325</a:t>
                      </a:r>
                      <a:endParaRPr lang="en-US" dirty="0"/>
                    </a:p>
                  </a:txBody>
                  <a:tcPr anchor="ctr" anchorCtr="1"/>
                </a:tc>
                <a:tc>
                  <a:txBody>
                    <a:bodyPr/>
                    <a:lstStyle/>
                    <a:p>
                      <a:pPr algn="ctr"/>
                      <a:r>
                        <a:rPr lang="sr-Latn-CS" dirty="0" smtClean="0"/>
                        <a:t>0</a:t>
                      </a:r>
                      <a:endParaRPr lang="en-US"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dirty="0" smtClean="0"/>
                        <a:t>50Hz, 325V</a:t>
                      </a:r>
                      <a:r>
                        <a:rPr lang="sr-Latn-CS" baseline="-25000" dirty="0" smtClean="0"/>
                        <a:t>pp</a:t>
                      </a:r>
                      <a:r>
                        <a:rPr lang="sr-Latn-CS" dirty="0" smtClean="0"/>
                        <a:t> </a:t>
                      </a:r>
                      <a:endParaRPr lang="en-US" dirty="0"/>
                    </a:p>
                  </a:txBody>
                  <a:tcPr anchor="ctr" anchorCtr="1"/>
                </a:tc>
                <a:tc>
                  <a:txBody>
                    <a:bodyPr/>
                    <a:lstStyle/>
                    <a:p>
                      <a:pPr algn="ctr"/>
                      <a:r>
                        <a:rPr lang="sr-Latn-CS" dirty="0" smtClean="0"/>
                        <a:t>316%</a:t>
                      </a:r>
                      <a:endParaRPr lang="en-US" dirty="0"/>
                    </a:p>
                  </a:txBody>
                  <a:tcPr anchor="ctr" anchorCtr="1"/>
                </a:tc>
              </a:tr>
              <a:tr h="539991">
                <a:tc>
                  <a:txBody>
                    <a:bodyPr/>
                    <a:lstStyle/>
                    <a:p>
                      <a:r>
                        <a:rPr lang="sr-Latn-CS" sz="1800" b="1" kern="1200" dirty="0" smtClean="0">
                          <a:solidFill>
                            <a:schemeClr val="dk1"/>
                          </a:solidFill>
                          <a:latin typeface="+mn-lt"/>
                          <a:ea typeface="+mn-ea"/>
                          <a:cs typeface="+mn-cs"/>
                        </a:rPr>
                        <a:t>MONOFAZNI</a:t>
                      </a:r>
                    </a:p>
                    <a:p>
                      <a:r>
                        <a:rPr lang="sr-Latn-CS" sz="1800" b="1" kern="1200" dirty="0" smtClean="0">
                          <a:solidFill>
                            <a:schemeClr val="dk1"/>
                          </a:solidFill>
                          <a:latin typeface="+mn-lt"/>
                          <a:ea typeface="+mn-ea"/>
                          <a:cs typeface="+mn-cs"/>
                        </a:rPr>
                        <a:t>punotalasni</a:t>
                      </a:r>
                      <a:endParaRPr lang="en-US" dirty="0" smtClean="0"/>
                    </a:p>
                  </a:txBody>
                  <a:tcPr/>
                </a:tc>
                <a:tc>
                  <a:txBody>
                    <a:bodyPr/>
                    <a:lstStyle/>
                    <a:p>
                      <a:pPr algn="ctr"/>
                      <a:r>
                        <a:rPr lang="sr-Latn-CS" sz="2400" dirty="0" smtClean="0"/>
                        <a:t>206V</a:t>
                      </a:r>
                      <a:endParaRPr lang="en-US" sz="2400" dirty="0"/>
                    </a:p>
                  </a:txBody>
                  <a:tcPr anchor="ctr" anchorCtr="1"/>
                </a:tc>
                <a:tc>
                  <a:txBody>
                    <a:bodyPr/>
                    <a:lstStyle/>
                    <a:p>
                      <a:pPr algn="ctr"/>
                      <a:r>
                        <a:rPr lang="sr-Latn-CS" dirty="0" smtClean="0"/>
                        <a:t>325</a:t>
                      </a:r>
                      <a:endParaRPr lang="en-US" dirty="0"/>
                    </a:p>
                  </a:txBody>
                  <a:tcPr anchor="ctr" anchorCtr="1"/>
                </a:tc>
                <a:tc>
                  <a:txBody>
                    <a:bodyPr/>
                    <a:lstStyle/>
                    <a:p>
                      <a:pPr algn="ctr"/>
                      <a:r>
                        <a:rPr lang="sr-Latn-CS" dirty="0" smtClean="0"/>
                        <a:t>0</a:t>
                      </a:r>
                      <a:endParaRPr lang="en-US" dirty="0"/>
                    </a:p>
                  </a:txBody>
                  <a:tcPr anchor="ctr" anchorCtr="1"/>
                </a:tc>
                <a:tc>
                  <a:txBody>
                    <a:bodyPr/>
                    <a:lstStyle/>
                    <a:p>
                      <a:pPr algn="ctr"/>
                      <a:r>
                        <a:rPr lang="sr-Latn-CS" dirty="0" smtClean="0"/>
                        <a:t>100Hz, 325V</a:t>
                      </a:r>
                      <a:r>
                        <a:rPr lang="sr-Latn-CS" baseline="-25000" dirty="0" smtClean="0"/>
                        <a:t>pp</a:t>
                      </a:r>
                      <a:endParaRPr lang="en-US" dirty="0"/>
                    </a:p>
                  </a:txBody>
                  <a:tcPr anchor="ctr" anchorCtr="1"/>
                </a:tc>
                <a:tc>
                  <a:txBody>
                    <a:bodyPr/>
                    <a:lstStyle/>
                    <a:p>
                      <a:pPr algn="ctr"/>
                      <a:r>
                        <a:rPr lang="sr-Latn-CS" dirty="0" smtClean="0"/>
                        <a:t>158%</a:t>
                      </a:r>
                      <a:endParaRPr lang="en-US" dirty="0"/>
                    </a:p>
                  </a:txBody>
                  <a:tcPr anchor="ctr" anchorCtr="1"/>
                </a:tc>
              </a:tr>
              <a:tr h="619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TROFAZNI</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polutalasni</a:t>
                      </a:r>
                      <a:endParaRPr lang="en-US" dirty="0" smtClean="0"/>
                    </a:p>
                  </a:txBody>
                  <a:tcPr/>
                </a:tc>
                <a:tc>
                  <a:txBody>
                    <a:bodyPr/>
                    <a:lstStyle/>
                    <a:p>
                      <a:pPr algn="ctr"/>
                      <a:r>
                        <a:rPr lang="sr-Latn-CS" sz="2400" dirty="0" smtClean="0"/>
                        <a:t>269V</a:t>
                      </a:r>
                      <a:endParaRPr lang="en-US" sz="2400" dirty="0"/>
                    </a:p>
                  </a:txBody>
                  <a:tcPr anchor="ctr" anchorCtr="1"/>
                </a:tc>
                <a:tc>
                  <a:txBody>
                    <a:bodyPr/>
                    <a:lstStyle/>
                    <a:p>
                      <a:pPr algn="ctr"/>
                      <a:r>
                        <a:rPr lang="sr-Latn-CS" dirty="0" smtClean="0"/>
                        <a:t>325V</a:t>
                      </a:r>
                      <a:endParaRPr lang="en-US" dirty="0"/>
                    </a:p>
                  </a:txBody>
                  <a:tcPr anchor="ctr" anchorCtr="1"/>
                </a:tc>
                <a:tc>
                  <a:txBody>
                    <a:bodyPr/>
                    <a:lstStyle/>
                    <a:p>
                      <a:pPr algn="ctr"/>
                      <a:r>
                        <a:rPr lang="sr-Latn-CS" dirty="0" smtClean="0"/>
                        <a:t>163V</a:t>
                      </a:r>
                      <a:endParaRPr lang="en-US" dirty="0"/>
                    </a:p>
                  </a:txBody>
                  <a:tcPr anchor="ctr" anchorCtr="1"/>
                </a:tc>
                <a:tc>
                  <a:txBody>
                    <a:bodyPr/>
                    <a:lstStyle/>
                    <a:p>
                      <a:pPr algn="ctr"/>
                      <a:r>
                        <a:rPr lang="sr-Latn-CS" dirty="0" smtClean="0"/>
                        <a:t>150Hz, 162V</a:t>
                      </a:r>
                      <a:r>
                        <a:rPr lang="sr-Latn-CS" baseline="-25000" dirty="0" smtClean="0"/>
                        <a:t>pp</a:t>
                      </a:r>
                      <a:r>
                        <a:rPr lang="sr-Latn-CS" dirty="0" smtClean="0"/>
                        <a:t> </a:t>
                      </a:r>
                      <a:endParaRPr lang="en-US" dirty="0"/>
                    </a:p>
                  </a:txBody>
                  <a:tcPr anchor="ctr" anchorCtr="1"/>
                </a:tc>
                <a:tc>
                  <a:txBody>
                    <a:bodyPr/>
                    <a:lstStyle/>
                    <a:p>
                      <a:pPr algn="ctr"/>
                      <a:r>
                        <a:rPr lang="sr-Latn-CS" dirty="0" smtClean="0"/>
                        <a:t>60%</a:t>
                      </a:r>
                      <a:endParaRPr lang="en-US" dirty="0"/>
                    </a:p>
                  </a:txBody>
                  <a:tcPr anchor="ctr" anchorCtr="1"/>
                </a:tc>
              </a:tr>
              <a:tr h="59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TROFAZNI</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punotalasni</a:t>
                      </a:r>
                      <a:endParaRPr lang="en-US" dirty="0" smtClean="0"/>
                    </a:p>
                  </a:txBody>
                  <a:tcPr/>
                </a:tc>
                <a:tc>
                  <a:txBody>
                    <a:bodyPr/>
                    <a:lstStyle/>
                    <a:p>
                      <a:pPr algn="ctr"/>
                      <a:r>
                        <a:rPr lang="sr-Latn-CS" sz="2400" dirty="0" smtClean="0"/>
                        <a:t>538V</a:t>
                      </a:r>
                      <a:endParaRPr lang="en-US" sz="2400" dirty="0"/>
                    </a:p>
                  </a:txBody>
                  <a:tcPr anchor="ctr" anchorCtr="1"/>
                </a:tc>
                <a:tc>
                  <a:txBody>
                    <a:bodyPr/>
                    <a:lstStyle/>
                    <a:p>
                      <a:pPr algn="ctr"/>
                      <a:r>
                        <a:rPr lang="sr-Latn-CS" dirty="0" smtClean="0"/>
                        <a:t>563V</a:t>
                      </a:r>
                      <a:endParaRPr lang="en-US" dirty="0"/>
                    </a:p>
                  </a:txBody>
                  <a:tcPr anchor="ctr" anchorCtr="1"/>
                </a:tc>
                <a:tc>
                  <a:txBody>
                    <a:bodyPr/>
                    <a:lstStyle/>
                    <a:p>
                      <a:pPr algn="ctr"/>
                      <a:r>
                        <a:rPr lang="sr-Latn-CS" dirty="0" smtClean="0"/>
                        <a:t>488V</a:t>
                      </a:r>
                      <a:endParaRPr lang="en-US" dirty="0"/>
                    </a:p>
                  </a:txBody>
                  <a:tcPr anchor="ctr" anchorCtr="1"/>
                </a:tc>
                <a:tc>
                  <a:txBody>
                    <a:bodyPr/>
                    <a:lstStyle/>
                    <a:p>
                      <a:pPr algn="ctr"/>
                      <a:r>
                        <a:rPr lang="sr-Latn-CS" baseline="0" dirty="0" smtClean="0"/>
                        <a:t>300Hz, </a:t>
                      </a:r>
                      <a:r>
                        <a:rPr lang="sr-Latn-CS" dirty="0" smtClean="0"/>
                        <a:t>75V</a:t>
                      </a:r>
                      <a:r>
                        <a:rPr lang="sr-Latn-CS" baseline="-25000" dirty="0" smtClean="0"/>
                        <a:t>pp</a:t>
                      </a:r>
                      <a:endParaRPr lang="en-US" dirty="0"/>
                    </a:p>
                  </a:txBody>
                  <a:tcPr anchor="ctr" anchorCtr="1"/>
                </a:tc>
                <a:tc>
                  <a:txBody>
                    <a:bodyPr/>
                    <a:lstStyle/>
                    <a:p>
                      <a:pPr algn="ctr"/>
                      <a:r>
                        <a:rPr lang="sr-Latn-CS" dirty="0" smtClean="0"/>
                        <a:t>14%</a:t>
                      </a:r>
                      <a:endParaRPr lang="en-US" dirty="0"/>
                    </a:p>
                  </a:txBody>
                  <a:tcPr anchor="ctr" anchorCtr="1"/>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FFA19274-C43A-4261-AEB7-1053B37E421E}" type="slidenum">
              <a:rPr lang="en-US" smtClean="0"/>
              <a:pPr/>
              <a:t>41</a:t>
            </a:fld>
            <a:endParaRPr lang="en-US" smtClean="0"/>
          </a:p>
        </p:txBody>
      </p:sp>
      <p:pic>
        <p:nvPicPr>
          <p:cNvPr id="14339" name="Picture 2" descr="MVC-001F"/>
          <p:cNvPicPr>
            <a:picLocks noChangeAspect="1" noChangeArrowheads="1"/>
          </p:cNvPicPr>
          <p:nvPr/>
        </p:nvPicPr>
        <p:blipFill>
          <a:blip r:embed="rId3" cstate="print"/>
          <a:srcRect/>
          <a:stretch>
            <a:fillRect/>
          </a:stretch>
        </p:blipFill>
        <p:spPr bwMode="auto">
          <a:xfrm>
            <a:off x="1371600" y="685800"/>
            <a:ext cx="6019800" cy="4514850"/>
          </a:xfrm>
          <a:prstGeom prst="rect">
            <a:avLst/>
          </a:prstGeom>
          <a:noFill/>
          <a:ln w="9525">
            <a:noFill/>
            <a:miter lim="800000"/>
            <a:headEnd/>
            <a:tailEnd/>
          </a:ln>
        </p:spPr>
      </p:pic>
      <p:sp>
        <p:nvSpPr>
          <p:cNvPr id="14340" name="Text Box 3"/>
          <p:cNvSpPr txBox="1">
            <a:spLocks noChangeArrowheads="1"/>
          </p:cNvSpPr>
          <p:nvPr/>
        </p:nvSpPr>
        <p:spPr bwMode="auto">
          <a:xfrm>
            <a:off x="990600" y="5183188"/>
            <a:ext cx="6913563" cy="396875"/>
          </a:xfrm>
          <a:prstGeom prst="rect">
            <a:avLst/>
          </a:prstGeom>
          <a:noFill/>
          <a:ln w="9525">
            <a:noFill/>
            <a:miter lim="800000"/>
            <a:headEnd/>
            <a:tailEnd/>
          </a:ln>
        </p:spPr>
        <p:txBody>
          <a:bodyPr wrap="none">
            <a:spAutoFit/>
          </a:bodyPr>
          <a:lstStyle/>
          <a:p>
            <a:r>
              <a:rPr lang="sr-Latn-CS" sz="2000" b="1">
                <a:solidFill>
                  <a:srgbClr val="0000CC"/>
                </a:solidFill>
                <a:cs typeface="Times New Roman" pitchFamily="18" charset="0"/>
              </a:rPr>
              <a:t>Dioda </a:t>
            </a:r>
            <a:r>
              <a:rPr lang="en-US" sz="2000" b="1">
                <a:solidFill>
                  <a:srgbClr val="0000CC"/>
                </a:solidFill>
                <a:cs typeface="Times New Roman" pitchFamily="18" charset="0"/>
              </a:rPr>
              <a:t>4500V/800A </a:t>
            </a:r>
            <a:r>
              <a:rPr lang="sr-Latn-CS" sz="2000" b="1">
                <a:solidFill>
                  <a:srgbClr val="0000CC"/>
                </a:solidFill>
                <a:cs typeface="Times New Roman" pitchFamily="18" charset="0"/>
              </a:rPr>
              <a:t>(</a:t>
            </a:r>
            <a:r>
              <a:rPr lang="en-US" sz="2000" b="1">
                <a:solidFill>
                  <a:srgbClr val="0000CC"/>
                </a:solidFill>
                <a:cs typeface="Times New Roman" pitchFamily="18" charset="0"/>
              </a:rPr>
              <a:t>pack</a:t>
            </a:r>
            <a:r>
              <a:rPr lang="sr-Latn-CS" sz="2000" b="1">
                <a:solidFill>
                  <a:srgbClr val="0000CC"/>
                </a:solidFill>
                <a:cs typeface="Times New Roman" pitchFamily="18" charset="0"/>
              </a:rPr>
              <a:t>)</a:t>
            </a:r>
            <a:r>
              <a:rPr lang="en-US" sz="2000" b="1">
                <a:solidFill>
                  <a:srgbClr val="0000CC"/>
                </a:solidFill>
                <a:cs typeface="Times New Roman" pitchFamily="18" charset="0"/>
              </a:rPr>
              <a:t> </a:t>
            </a:r>
            <a:r>
              <a:rPr lang="sr-Latn-CS" sz="2000" b="1">
                <a:solidFill>
                  <a:srgbClr val="0000CC"/>
                </a:solidFill>
                <a:cs typeface="Times New Roman" pitchFamily="18" charset="0"/>
              </a:rPr>
              <a:t>i</a:t>
            </a:r>
            <a:r>
              <a:rPr lang="en-US" sz="2000" b="1">
                <a:solidFill>
                  <a:srgbClr val="0000CC"/>
                </a:solidFill>
                <a:cs typeface="Times New Roman" pitchFamily="18" charset="0"/>
              </a:rPr>
              <a:t> </a:t>
            </a:r>
            <a:r>
              <a:rPr lang="sr-Latn-CS" sz="2000" b="1">
                <a:solidFill>
                  <a:srgbClr val="0000CC"/>
                </a:solidFill>
                <a:cs typeface="Times New Roman" pitchFamily="18" charset="0"/>
              </a:rPr>
              <a:t>modul (4 diode)</a:t>
            </a:r>
            <a:r>
              <a:rPr lang="en-US" sz="2000" b="1">
                <a:solidFill>
                  <a:srgbClr val="0000CC"/>
                </a:solidFill>
              </a:rPr>
              <a:t> </a:t>
            </a:r>
            <a:r>
              <a:rPr lang="en-US" sz="2000" b="1">
                <a:solidFill>
                  <a:srgbClr val="0000CC"/>
                </a:solidFill>
                <a:cs typeface="Times New Roman" pitchFamily="18" charset="0"/>
              </a:rPr>
              <a:t>1700V/1200A</a:t>
            </a:r>
          </a:p>
        </p:txBody>
      </p:sp>
      <p:sp>
        <p:nvSpPr>
          <p:cNvPr id="5" name="TextBox 4"/>
          <p:cNvSpPr txBox="1"/>
          <p:nvPr/>
        </p:nvSpPr>
        <p:spPr>
          <a:xfrm>
            <a:off x="0" y="6611779"/>
            <a:ext cx="18288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2895600"/>
            <a:ext cx="2189163" cy="3321050"/>
            <a:chOff x="393" y="981"/>
            <a:chExt cx="1379" cy="1932"/>
          </a:xfrm>
        </p:grpSpPr>
        <p:grpSp>
          <p:nvGrpSpPr>
            <p:cNvPr id="3" name="Group 5"/>
            <p:cNvGrpSpPr>
              <a:grpSpLocks/>
            </p:cNvGrpSpPr>
            <p:nvPr/>
          </p:nvGrpSpPr>
          <p:grpSpPr bwMode="auto">
            <a:xfrm rot="5400000">
              <a:off x="1116" y="1728"/>
              <a:ext cx="150" cy="126"/>
              <a:chOff x="3252" y="1062"/>
              <a:chExt cx="150" cy="126"/>
            </a:xfrm>
          </p:grpSpPr>
          <p:sp>
            <p:nvSpPr>
              <p:cNvPr id="15460"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15461"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15444" name="Line 8"/>
            <p:cNvSpPr>
              <a:spLocks noChangeShapeType="1"/>
            </p:cNvSpPr>
            <p:nvPr/>
          </p:nvSpPr>
          <p:spPr bwMode="auto">
            <a:xfrm flipH="1" flipV="1">
              <a:off x="1188" y="1242"/>
              <a:ext cx="0" cy="468"/>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45" name="Line 9"/>
            <p:cNvSpPr>
              <a:spLocks noChangeShapeType="1"/>
            </p:cNvSpPr>
            <p:nvPr/>
          </p:nvSpPr>
          <p:spPr bwMode="auto">
            <a:xfrm flipH="1" flipV="1">
              <a:off x="1188" y="1848"/>
              <a:ext cx="0" cy="468"/>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46" name="Oval 10"/>
            <p:cNvSpPr>
              <a:spLocks noChangeArrowheads="1"/>
            </p:cNvSpPr>
            <p:nvPr/>
          </p:nvSpPr>
          <p:spPr bwMode="auto">
            <a:xfrm>
              <a:off x="1158"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47"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5448"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5449"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a:t>
              </a:r>
            </a:p>
            <a:p>
              <a:pPr eaLnBrk="0" hangingPunct="0"/>
              <a:r>
                <a:rPr lang="en-US" sz="1600" i="1">
                  <a:latin typeface="Times New Roman" pitchFamily="18" charset="0"/>
                </a:rPr>
                <a:t>V</a:t>
              </a:r>
              <a:r>
                <a:rPr lang="en-US" sz="1400" i="1" baseline="-25000">
                  <a:latin typeface="Times New Roman" pitchFamily="18" charset="0"/>
                </a:rPr>
                <a:t>ak</a:t>
              </a:r>
              <a:endParaRPr lang="en-US" sz="1600" i="1">
                <a:latin typeface="Times New Roman" pitchFamily="18" charset="0"/>
              </a:endParaRPr>
            </a:p>
            <a:p>
              <a:pPr eaLnBrk="0" hangingPunct="0"/>
              <a:r>
                <a:rPr lang="en-US" sz="1600" i="1">
                  <a:latin typeface="Times New Roman" pitchFamily="18" charset="0"/>
                </a:rPr>
                <a:t>_</a:t>
              </a:r>
            </a:p>
          </p:txBody>
        </p:sp>
        <p:sp>
          <p:nvSpPr>
            <p:cNvPr id="15450"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5451"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5452" name="Oval 16"/>
            <p:cNvSpPr>
              <a:spLocks noChangeArrowheads="1"/>
            </p:cNvSpPr>
            <p:nvPr/>
          </p:nvSpPr>
          <p:spPr bwMode="auto">
            <a:xfrm>
              <a:off x="1164" y="2298"/>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53" name="Text Box 17"/>
            <p:cNvSpPr txBox="1">
              <a:spLocks noChangeArrowheads="1"/>
            </p:cNvSpPr>
            <p:nvPr/>
          </p:nvSpPr>
          <p:spPr bwMode="auto">
            <a:xfrm>
              <a:off x="516" y="2682"/>
              <a:ext cx="1218" cy="231"/>
            </a:xfrm>
            <a:prstGeom prst="rect">
              <a:avLst/>
            </a:prstGeom>
            <a:noFill/>
            <a:ln w="9525">
              <a:noFill/>
              <a:miter lim="800000"/>
              <a:headEnd/>
              <a:tailEnd/>
            </a:ln>
          </p:spPr>
          <p:txBody>
            <a:bodyPr wrap="none" lIns="90000" tIns="46800" rIns="90000" bIns="46800">
              <a:spAutoFit/>
            </a:bodyPr>
            <a:lstStyle/>
            <a:p>
              <a:pPr eaLnBrk="0" hangingPunct="0"/>
              <a:r>
                <a:rPr lang="en-US" sz="2000" b="1">
                  <a:latin typeface="Times New Roman" pitchFamily="18" charset="0"/>
                </a:rPr>
                <a:t>Tiristor: Simbol</a:t>
              </a:r>
            </a:p>
          </p:txBody>
        </p:sp>
        <p:sp>
          <p:nvSpPr>
            <p:cNvPr id="15454" name="Line 18"/>
            <p:cNvSpPr>
              <a:spLocks noChangeShapeType="1"/>
            </p:cNvSpPr>
            <p:nvPr/>
          </p:nvSpPr>
          <p:spPr bwMode="auto">
            <a:xfrm flipH="1">
              <a:off x="858" y="2004"/>
              <a:ext cx="228"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55" name="Oval 19"/>
            <p:cNvSpPr>
              <a:spLocks noChangeArrowheads="1"/>
            </p:cNvSpPr>
            <p:nvPr/>
          </p:nvSpPr>
          <p:spPr bwMode="auto">
            <a:xfrm>
              <a:off x="798" y="1974"/>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56"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15457"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15458"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15459"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4" name="Group 24"/>
          <p:cNvGrpSpPr>
            <a:grpSpLocks/>
          </p:cNvGrpSpPr>
          <p:nvPr/>
        </p:nvGrpSpPr>
        <p:grpSpPr bwMode="auto">
          <a:xfrm>
            <a:off x="3124200" y="2514600"/>
            <a:ext cx="2433638" cy="1990725"/>
            <a:chOff x="304" y="785"/>
            <a:chExt cx="1533" cy="1254"/>
          </a:xfrm>
        </p:grpSpPr>
        <p:sp>
          <p:nvSpPr>
            <p:cNvPr id="15417" name="Oval 25"/>
            <p:cNvSpPr>
              <a:spLocks noChangeArrowheads="1"/>
            </p:cNvSpPr>
            <p:nvPr/>
          </p:nvSpPr>
          <p:spPr bwMode="auto">
            <a:xfrm>
              <a:off x="499" y="1470"/>
              <a:ext cx="240" cy="280"/>
            </a:xfrm>
            <a:prstGeom prst="ellipse">
              <a:avLst/>
            </a:prstGeom>
            <a:noFill/>
            <a:ln w="19050">
              <a:solidFill>
                <a:schemeClr val="tx1"/>
              </a:solidFill>
              <a:round/>
              <a:headEnd/>
              <a:tailEnd/>
            </a:ln>
          </p:spPr>
          <p:txBody>
            <a:bodyPr lIns="90000" tIns="46800" rIns="90000" bIns="46800" anchor="ctr">
              <a:spAutoFit/>
            </a:bodyPr>
            <a:lstStyle/>
            <a:p>
              <a:endParaRPr lang="en-US"/>
            </a:p>
          </p:txBody>
        </p:sp>
        <p:sp>
          <p:nvSpPr>
            <p:cNvPr id="15418" name="Line 26"/>
            <p:cNvSpPr>
              <a:spLocks noChangeShapeType="1"/>
            </p:cNvSpPr>
            <p:nvPr/>
          </p:nvSpPr>
          <p:spPr bwMode="auto">
            <a:xfrm>
              <a:off x="1165" y="1210"/>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15419" name="Line 27"/>
            <p:cNvSpPr>
              <a:spLocks noChangeShapeType="1"/>
            </p:cNvSpPr>
            <p:nvPr/>
          </p:nvSpPr>
          <p:spPr bwMode="auto">
            <a:xfrm>
              <a:off x="1303" y="1139"/>
              <a:ext cx="0" cy="136"/>
            </a:xfrm>
            <a:prstGeom prst="line">
              <a:avLst/>
            </a:prstGeom>
            <a:noFill/>
            <a:ln w="28575">
              <a:solidFill>
                <a:schemeClr val="tx1"/>
              </a:solidFill>
              <a:round/>
              <a:headEnd/>
              <a:tailEnd/>
            </a:ln>
          </p:spPr>
          <p:txBody>
            <a:bodyPr lIns="90000" tIns="46800" rIns="90000" bIns="46800" anchor="ctr">
              <a:spAutoFit/>
            </a:bodyPr>
            <a:lstStyle/>
            <a:p>
              <a:endParaRPr lang="en-US"/>
            </a:p>
          </p:txBody>
        </p:sp>
        <p:sp>
          <p:nvSpPr>
            <p:cNvPr id="15420" name="Line 28"/>
            <p:cNvSpPr>
              <a:spLocks noChangeShapeType="1"/>
            </p:cNvSpPr>
            <p:nvPr/>
          </p:nvSpPr>
          <p:spPr bwMode="auto">
            <a:xfrm flipH="1">
              <a:off x="613" y="1204"/>
              <a:ext cx="534"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1" name="Line 29"/>
            <p:cNvSpPr>
              <a:spLocks noChangeShapeType="1"/>
            </p:cNvSpPr>
            <p:nvPr/>
          </p:nvSpPr>
          <p:spPr bwMode="auto">
            <a:xfrm flipH="1">
              <a:off x="613" y="1204"/>
              <a:ext cx="0" cy="26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22" name="Line 30"/>
            <p:cNvSpPr>
              <a:spLocks noChangeShapeType="1"/>
            </p:cNvSpPr>
            <p:nvPr/>
          </p:nvSpPr>
          <p:spPr bwMode="auto">
            <a:xfrm>
              <a:off x="607" y="1756"/>
              <a:ext cx="0" cy="28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3" name="Line 31"/>
            <p:cNvSpPr>
              <a:spLocks noChangeShapeType="1"/>
            </p:cNvSpPr>
            <p:nvPr/>
          </p:nvSpPr>
          <p:spPr bwMode="auto">
            <a:xfrm>
              <a:off x="607" y="2036"/>
              <a:ext cx="1194"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4" name="Line 32"/>
            <p:cNvSpPr>
              <a:spLocks noChangeShapeType="1"/>
            </p:cNvSpPr>
            <p:nvPr/>
          </p:nvSpPr>
          <p:spPr bwMode="auto">
            <a:xfrm>
              <a:off x="1315" y="1210"/>
              <a:ext cx="480"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grpSp>
          <p:nvGrpSpPr>
            <p:cNvPr id="5" name="Group 33"/>
            <p:cNvGrpSpPr>
              <a:grpSpLocks/>
            </p:cNvGrpSpPr>
            <p:nvPr/>
          </p:nvGrpSpPr>
          <p:grpSpPr bwMode="auto">
            <a:xfrm>
              <a:off x="1699" y="1497"/>
              <a:ext cx="126" cy="104"/>
              <a:chOff x="3456" y="1428"/>
              <a:chExt cx="126" cy="96"/>
            </a:xfrm>
          </p:grpSpPr>
          <p:sp>
            <p:nvSpPr>
              <p:cNvPr id="15441" name="Line 34"/>
              <p:cNvSpPr>
                <a:spLocks noChangeShapeType="1"/>
              </p:cNvSpPr>
              <p:nvPr/>
            </p:nvSpPr>
            <p:spPr bwMode="auto">
              <a:xfrm>
                <a:off x="3456" y="1428"/>
                <a:ext cx="120" cy="48"/>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42" name="Line 35"/>
              <p:cNvSpPr>
                <a:spLocks noChangeShapeType="1"/>
              </p:cNvSpPr>
              <p:nvPr/>
            </p:nvSpPr>
            <p:spPr bwMode="auto">
              <a:xfrm flipH="1">
                <a:off x="3456" y="1476"/>
                <a:ext cx="126" cy="48"/>
              </a:xfrm>
              <a:prstGeom prst="line">
                <a:avLst/>
              </a:prstGeom>
              <a:noFill/>
              <a:ln w="19050">
                <a:solidFill>
                  <a:schemeClr val="tx1"/>
                </a:solidFill>
                <a:round/>
                <a:headEnd/>
                <a:tailEnd/>
              </a:ln>
            </p:spPr>
            <p:txBody>
              <a:bodyPr lIns="90000" tIns="46800" rIns="90000" bIns="46800" anchor="ctr">
                <a:spAutoFit/>
              </a:bodyPr>
              <a:lstStyle/>
              <a:p>
                <a:endParaRPr lang="en-US"/>
              </a:p>
            </p:txBody>
          </p:sp>
        </p:grpSp>
        <p:sp>
          <p:nvSpPr>
            <p:cNvPr id="15426" name="Line 36"/>
            <p:cNvSpPr>
              <a:spLocks noChangeShapeType="1"/>
            </p:cNvSpPr>
            <p:nvPr/>
          </p:nvSpPr>
          <p:spPr bwMode="auto">
            <a:xfrm flipH="1">
              <a:off x="1693" y="1464"/>
              <a:ext cx="96" cy="33"/>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27" name="Line 37"/>
            <p:cNvSpPr>
              <a:spLocks noChangeShapeType="1"/>
            </p:cNvSpPr>
            <p:nvPr/>
          </p:nvSpPr>
          <p:spPr bwMode="auto">
            <a:xfrm>
              <a:off x="1723" y="1705"/>
              <a:ext cx="78" cy="32"/>
            </a:xfrm>
            <a:prstGeom prst="line">
              <a:avLst/>
            </a:prstGeom>
            <a:noFill/>
            <a:ln w="19050">
              <a:solidFill>
                <a:schemeClr val="tx1"/>
              </a:solidFill>
              <a:round/>
              <a:headEnd/>
              <a:tailEnd/>
            </a:ln>
          </p:spPr>
          <p:txBody>
            <a:bodyPr lIns="90000" tIns="46800" rIns="90000" bIns="46800" anchor="ctr">
              <a:spAutoFit/>
            </a:bodyPr>
            <a:lstStyle/>
            <a:p>
              <a:endParaRPr lang="en-US"/>
            </a:p>
          </p:txBody>
        </p:sp>
        <p:grpSp>
          <p:nvGrpSpPr>
            <p:cNvPr id="6" name="Group 38"/>
            <p:cNvGrpSpPr>
              <a:grpSpLocks/>
            </p:cNvGrpSpPr>
            <p:nvPr/>
          </p:nvGrpSpPr>
          <p:grpSpPr bwMode="auto">
            <a:xfrm>
              <a:off x="1711" y="1601"/>
              <a:ext cx="126" cy="104"/>
              <a:chOff x="3456" y="1428"/>
              <a:chExt cx="126" cy="96"/>
            </a:xfrm>
          </p:grpSpPr>
          <p:sp>
            <p:nvSpPr>
              <p:cNvPr id="15439" name="Line 39"/>
              <p:cNvSpPr>
                <a:spLocks noChangeShapeType="1"/>
              </p:cNvSpPr>
              <p:nvPr/>
            </p:nvSpPr>
            <p:spPr bwMode="auto">
              <a:xfrm>
                <a:off x="3456" y="1428"/>
                <a:ext cx="120" cy="48"/>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40" name="Line 40"/>
              <p:cNvSpPr>
                <a:spLocks noChangeShapeType="1"/>
              </p:cNvSpPr>
              <p:nvPr/>
            </p:nvSpPr>
            <p:spPr bwMode="auto">
              <a:xfrm flipH="1">
                <a:off x="3456" y="1476"/>
                <a:ext cx="126" cy="48"/>
              </a:xfrm>
              <a:prstGeom prst="line">
                <a:avLst/>
              </a:prstGeom>
              <a:noFill/>
              <a:ln w="19050">
                <a:solidFill>
                  <a:schemeClr val="tx1"/>
                </a:solidFill>
                <a:round/>
                <a:headEnd/>
                <a:tailEnd/>
              </a:ln>
            </p:spPr>
            <p:txBody>
              <a:bodyPr lIns="90000" tIns="46800" rIns="90000" bIns="46800" anchor="ctr">
                <a:spAutoFit/>
              </a:bodyPr>
              <a:lstStyle/>
              <a:p>
                <a:endParaRPr lang="en-US"/>
              </a:p>
            </p:txBody>
          </p:sp>
        </p:grpSp>
        <p:sp>
          <p:nvSpPr>
            <p:cNvPr id="15429" name="Line 41"/>
            <p:cNvSpPr>
              <a:spLocks noChangeShapeType="1"/>
            </p:cNvSpPr>
            <p:nvPr/>
          </p:nvSpPr>
          <p:spPr bwMode="auto">
            <a:xfrm>
              <a:off x="1795" y="1737"/>
              <a:ext cx="0" cy="302"/>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30" name="Text Box 42"/>
            <p:cNvSpPr txBox="1">
              <a:spLocks noChangeArrowheads="1"/>
            </p:cNvSpPr>
            <p:nvPr/>
          </p:nvSpPr>
          <p:spPr bwMode="auto">
            <a:xfrm>
              <a:off x="304" y="1343"/>
              <a:ext cx="190" cy="460"/>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a:t>
              </a:r>
            </a:p>
            <a:p>
              <a:pPr eaLnBrk="0" hangingPunct="0"/>
              <a:r>
                <a:rPr lang="en-US" sz="1400" i="1">
                  <a:latin typeface="Times New Roman" pitchFamily="18" charset="0"/>
                </a:rPr>
                <a:t>v</a:t>
              </a:r>
              <a:r>
                <a:rPr lang="en-US" sz="1200" i="1" baseline="-25000">
                  <a:latin typeface="Times New Roman" pitchFamily="18" charset="0"/>
                </a:rPr>
                <a:t>s</a:t>
              </a:r>
              <a:endParaRPr lang="en-US" sz="1400" i="1">
                <a:latin typeface="Times New Roman" pitchFamily="18" charset="0"/>
              </a:endParaRPr>
            </a:p>
            <a:p>
              <a:pPr eaLnBrk="0" hangingPunct="0"/>
              <a:r>
                <a:rPr lang="en-US" sz="1400" i="1">
                  <a:latin typeface="Times New Roman" pitchFamily="18" charset="0"/>
                </a:rPr>
                <a:t>_</a:t>
              </a:r>
            </a:p>
          </p:txBody>
        </p:sp>
        <p:sp>
          <p:nvSpPr>
            <p:cNvPr id="15431" name="Line 43"/>
            <p:cNvSpPr>
              <a:spLocks noChangeShapeType="1"/>
            </p:cNvSpPr>
            <p:nvPr/>
          </p:nvSpPr>
          <p:spPr bwMode="auto">
            <a:xfrm>
              <a:off x="1789" y="1210"/>
              <a:ext cx="0" cy="254"/>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32" name="Freeform 44"/>
            <p:cNvSpPr>
              <a:spLocks/>
            </p:cNvSpPr>
            <p:nvPr/>
          </p:nvSpPr>
          <p:spPr bwMode="auto">
            <a:xfrm>
              <a:off x="559" y="1525"/>
              <a:ext cx="84" cy="166"/>
            </a:xfrm>
            <a:custGeom>
              <a:avLst/>
              <a:gdLst>
                <a:gd name="T0" fmla="*/ 0 w 84"/>
                <a:gd name="T1" fmla="*/ 82 h 154"/>
                <a:gd name="T2" fmla="*/ 24 w 84"/>
                <a:gd name="T3" fmla="*/ 10 h 154"/>
                <a:gd name="T4" fmla="*/ 60 w 84"/>
                <a:gd name="T5" fmla="*/ 142 h 154"/>
                <a:gd name="T6" fmla="*/ 84 w 84"/>
                <a:gd name="T7" fmla="*/ 82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cap="flat" cmpd="sng">
              <a:solidFill>
                <a:schemeClr val="tx1"/>
              </a:solidFill>
              <a:prstDash val="solid"/>
              <a:round/>
              <a:headEnd/>
              <a:tailEnd/>
            </a:ln>
          </p:spPr>
          <p:txBody>
            <a:bodyPr wrap="none" lIns="90000" tIns="46800" rIns="90000" bIns="46800" anchor="ctr">
              <a:spAutoFit/>
            </a:bodyPr>
            <a:lstStyle/>
            <a:p>
              <a:endParaRPr lang="en-US"/>
            </a:p>
          </p:txBody>
        </p:sp>
        <p:sp>
          <p:nvSpPr>
            <p:cNvPr id="15433" name="Line 45"/>
            <p:cNvSpPr>
              <a:spLocks noChangeShapeType="1"/>
            </p:cNvSpPr>
            <p:nvPr/>
          </p:nvSpPr>
          <p:spPr bwMode="auto">
            <a:xfrm flipV="1">
              <a:off x="1308" y="1020"/>
              <a:ext cx="150" cy="156"/>
            </a:xfrm>
            <a:prstGeom prst="line">
              <a:avLst/>
            </a:prstGeom>
            <a:noFill/>
            <a:ln w="19050">
              <a:solidFill>
                <a:schemeClr val="tx1"/>
              </a:solidFill>
              <a:round/>
              <a:headEnd/>
              <a:tailEnd/>
            </a:ln>
          </p:spPr>
          <p:txBody>
            <a:bodyPr wrap="none" anchor="ctr"/>
            <a:lstStyle/>
            <a:p>
              <a:endParaRPr lang="en-US"/>
            </a:p>
          </p:txBody>
        </p:sp>
        <p:sp>
          <p:nvSpPr>
            <p:cNvPr id="15434" name="Oval 46"/>
            <p:cNvSpPr>
              <a:spLocks noChangeArrowheads="1"/>
            </p:cNvSpPr>
            <p:nvPr/>
          </p:nvSpPr>
          <p:spPr bwMode="auto">
            <a:xfrm>
              <a:off x="1440" y="984"/>
              <a:ext cx="47"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15435" name="Text Box 47"/>
            <p:cNvSpPr txBox="1">
              <a:spLocks noChangeArrowheads="1"/>
            </p:cNvSpPr>
            <p:nvPr/>
          </p:nvSpPr>
          <p:spPr bwMode="auto">
            <a:xfrm>
              <a:off x="1300" y="785"/>
              <a:ext cx="177" cy="192"/>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i</a:t>
              </a:r>
              <a:r>
                <a:rPr lang="en-US" sz="1200" i="1" baseline="-25000">
                  <a:latin typeface="Times New Roman" pitchFamily="18" charset="0"/>
                </a:rPr>
                <a:t>g</a:t>
              </a:r>
              <a:endParaRPr lang="en-US" sz="1400" i="1">
                <a:latin typeface="Times New Roman" pitchFamily="18" charset="0"/>
              </a:endParaRPr>
            </a:p>
          </p:txBody>
        </p:sp>
        <p:sp>
          <p:nvSpPr>
            <p:cNvPr id="15436" name="Text Box 48"/>
            <p:cNvSpPr txBox="1">
              <a:spLocks noChangeArrowheads="1"/>
            </p:cNvSpPr>
            <p:nvPr/>
          </p:nvSpPr>
          <p:spPr bwMode="auto">
            <a:xfrm>
              <a:off x="886" y="959"/>
              <a:ext cx="177" cy="192"/>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i</a:t>
              </a:r>
              <a:r>
                <a:rPr lang="en-US" sz="1200" i="1" baseline="-25000">
                  <a:latin typeface="Times New Roman" pitchFamily="18" charset="0"/>
                </a:rPr>
                <a:t>a</a:t>
              </a:r>
              <a:endParaRPr lang="en-US" sz="1400" i="1">
                <a:latin typeface="Times New Roman" pitchFamily="18" charset="0"/>
              </a:endParaRPr>
            </a:p>
          </p:txBody>
        </p:sp>
        <p:sp>
          <p:nvSpPr>
            <p:cNvPr id="15437" name="Line 49"/>
            <p:cNvSpPr>
              <a:spLocks noChangeShapeType="1"/>
            </p:cNvSpPr>
            <p:nvPr/>
          </p:nvSpPr>
          <p:spPr bwMode="auto">
            <a:xfrm>
              <a:off x="900" y="1152"/>
              <a:ext cx="174" cy="0"/>
            </a:xfrm>
            <a:prstGeom prst="line">
              <a:avLst/>
            </a:prstGeom>
            <a:noFill/>
            <a:ln w="9525">
              <a:solidFill>
                <a:schemeClr val="tx1"/>
              </a:solidFill>
              <a:round/>
              <a:headEnd/>
              <a:tailEnd type="triangle" w="med" len="med"/>
            </a:ln>
          </p:spPr>
          <p:txBody>
            <a:bodyPr wrap="none" anchor="ctr"/>
            <a:lstStyle/>
            <a:p>
              <a:endParaRPr lang="en-US"/>
            </a:p>
          </p:txBody>
        </p:sp>
        <p:sp>
          <p:nvSpPr>
            <p:cNvPr id="15438" name="Line 50"/>
            <p:cNvSpPr>
              <a:spLocks noChangeShapeType="1"/>
            </p:cNvSpPr>
            <p:nvPr/>
          </p:nvSpPr>
          <p:spPr bwMode="auto">
            <a:xfrm flipH="1">
              <a:off x="1314" y="930"/>
              <a:ext cx="132" cy="156"/>
            </a:xfrm>
            <a:prstGeom prst="line">
              <a:avLst/>
            </a:prstGeom>
            <a:noFill/>
            <a:ln w="9525">
              <a:solidFill>
                <a:schemeClr val="tx1"/>
              </a:solidFill>
              <a:round/>
              <a:headEnd/>
              <a:tailEnd type="triangle" w="med" len="med"/>
            </a:ln>
          </p:spPr>
          <p:txBody>
            <a:bodyPr wrap="none" anchor="ctr"/>
            <a:lstStyle/>
            <a:p>
              <a:endParaRPr lang="en-US"/>
            </a:p>
          </p:txBody>
        </p:sp>
      </p:grpSp>
      <p:grpSp>
        <p:nvGrpSpPr>
          <p:cNvPr id="7" name="Group 51"/>
          <p:cNvGrpSpPr>
            <a:grpSpLocks/>
          </p:cNvGrpSpPr>
          <p:nvPr/>
        </p:nvGrpSpPr>
        <p:grpSpPr bwMode="auto">
          <a:xfrm>
            <a:off x="5791200" y="1752600"/>
            <a:ext cx="3025775" cy="4086225"/>
            <a:chOff x="2126" y="763"/>
            <a:chExt cx="1906" cy="2574"/>
          </a:xfrm>
        </p:grpSpPr>
        <p:sp>
          <p:nvSpPr>
            <p:cNvPr id="15373" name="Freeform 52"/>
            <p:cNvSpPr>
              <a:spLocks/>
            </p:cNvSpPr>
            <p:nvPr/>
          </p:nvSpPr>
          <p:spPr bwMode="auto">
            <a:xfrm>
              <a:off x="2340" y="913"/>
              <a:ext cx="687" cy="372"/>
            </a:xfrm>
            <a:custGeom>
              <a:avLst/>
              <a:gdLst>
                <a:gd name="T0" fmla="*/ 0 w 687"/>
                <a:gd name="T1" fmla="*/ 344 h 344"/>
                <a:gd name="T2" fmla="*/ 43 w 687"/>
                <a:gd name="T3" fmla="*/ 279 h 344"/>
                <a:gd name="T4" fmla="*/ 86 w 687"/>
                <a:gd name="T5" fmla="*/ 218 h 344"/>
                <a:gd name="T6" fmla="*/ 107 w 687"/>
                <a:gd name="T7" fmla="*/ 188 h 344"/>
                <a:gd name="T8" fmla="*/ 129 w 687"/>
                <a:gd name="T9" fmla="*/ 159 h 344"/>
                <a:gd name="T10" fmla="*/ 150 w 687"/>
                <a:gd name="T11" fmla="*/ 133 h 344"/>
                <a:gd name="T12" fmla="*/ 172 w 687"/>
                <a:gd name="T13" fmla="*/ 108 h 344"/>
                <a:gd name="T14" fmla="*/ 193 w 687"/>
                <a:gd name="T15" fmla="*/ 85 h 344"/>
                <a:gd name="T16" fmla="*/ 215 w 687"/>
                <a:gd name="T17" fmla="*/ 63 h 344"/>
                <a:gd name="T18" fmla="*/ 236 w 687"/>
                <a:gd name="T19" fmla="*/ 45 h 344"/>
                <a:gd name="T20" fmla="*/ 258 w 687"/>
                <a:gd name="T21" fmla="*/ 30 h 344"/>
                <a:gd name="T22" fmla="*/ 279 w 687"/>
                <a:gd name="T23" fmla="*/ 17 h 344"/>
                <a:gd name="T24" fmla="*/ 301 w 687"/>
                <a:gd name="T25" fmla="*/ 8 h 344"/>
                <a:gd name="T26" fmla="*/ 322 w 687"/>
                <a:gd name="T27" fmla="*/ 2 h 344"/>
                <a:gd name="T28" fmla="*/ 344 w 687"/>
                <a:gd name="T29" fmla="*/ 0 h 344"/>
                <a:gd name="T30" fmla="*/ 355 w 687"/>
                <a:gd name="T31" fmla="*/ 1 h 344"/>
                <a:gd name="T32" fmla="*/ 365 w 687"/>
                <a:gd name="T33" fmla="*/ 3 h 344"/>
                <a:gd name="T34" fmla="*/ 377 w 687"/>
                <a:gd name="T35" fmla="*/ 7 h 344"/>
                <a:gd name="T36" fmla="*/ 389 w 687"/>
                <a:gd name="T37" fmla="*/ 12 h 344"/>
                <a:gd name="T38" fmla="*/ 401 w 687"/>
                <a:gd name="T39" fmla="*/ 19 h 344"/>
                <a:gd name="T40" fmla="*/ 413 w 687"/>
                <a:gd name="T41" fmla="*/ 26 h 344"/>
                <a:gd name="T42" fmla="*/ 438 w 687"/>
                <a:gd name="T43" fmla="*/ 46 h 344"/>
                <a:gd name="T44" fmla="*/ 463 w 687"/>
                <a:gd name="T45" fmla="*/ 69 h 344"/>
                <a:gd name="T46" fmla="*/ 488 w 687"/>
                <a:gd name="T47" fmla="*/ 94 h 344"/>
                <a:gd name="T48" fmla="*/ 512 w 687"/>
                <a:gd name="T49" fmla="*/ 121 h 344"/>
                <a:gd name="T50" fmla="*/ 537 w 687"/>
                <a:gd name="T51" fmla="*/ 150 h 344"/>
                <a:gd name="T52" fmla="*/ 561 w 687"/>
                <a:gd name="T53" fmla="*/ 180 h 344"/>
                <a:gd name="T54" fmla="*/ 584 w 687"/>
                <a:gd name="T55" fmla="*/ 210 h 344"/>
                <a:gd name="T56" fmla="*/ 605 w 687"/>
                <a:gd name="T57" fmla="*/ 238 h 344"/>
                <a:gd name="T58" fmla="*/ 626 w 687"/>
                <a:gd name="T59" fmla="*/ 266 h 344"/>
                <a:gd name="T60" fmla="*/ 644 w 687"/>
                <a:gd name="T61" fmla="*/ 291 h 344"/>
                <a:gd name="T62" fmla="*/ 661 w 687"/>
                <a:gd name="T63" fmla="*/ 313 h 344"/>
                <a:gd name="T64" fmla="*/ 668 w 687"/>
                <a:gd name="T65" fmla="*/ 322 h 344"/>
                <a:gd name="T66" fmla="*/ 676 w 687"/>
                <a:gd name="T67" fmla="*/ 330 h 344"/>
                <a:gd name="T68" fmla="*/ 682 w 687"/>
                <a:gd name="T69" fmla="*/ 338 h 344"/>
                <a:gd name="T70" fmla="*/ 687 w 687"/>
                <a:gd name="T71" fmla="*/ 344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7"/>
                <a:gd name="T109" fmla="*/ 0 h 344"/>
                <a:gd name="T110" fmla="*/ 687 w 687"/>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7" h="344">
                  <a:moveTo>
                    <a:pt x="0" y="344"/>
                  </a:moveTo>
                  <a:lnTo>
                    <a:pt x="43" y="279"/>
                  </a:lnTo>
                  <a:lnTo>
                    <a:pt x="86" y="218"/>
                  </a:lnTo>
                  <a:lnTo>
                    <a:pt x="107" y="188"/>
                  </a:lnTo>
                  <a:lnTo>
                    <a:pt x="129" y="159"/>
                  </a:lnTo>
                  <a:lnTo>
                    <a:pt x="150" y="133"/>
                  </a:lnTo>
                  <a:lnTo>
                    <a:pt x="172" y="108"/>
                  </a:lnTo>
                  <a:lnTo>
                    <a:pt x="193" y="85"/>
                  </a:lnTo>
                  <a:lnTo>
                    <a:pt x="215" y="63"/>
                  </a:lnTo>
                  <a:lnTo>
                    <a:pt x="236" y="45"/>
                  </a:lnTo>
                  <a:lnTo>
                    <a:pt x="258" y="30"/>
                  </a:lnTo>
                  <a:lnTo>
                    <a:pt x="279" y="17"/>
                  </a:lnTo>
                  <a:lnTo>
                    <a:pt x="301" y="8"/>
                  </a:lnTo>
                  <a:lnTo>
                    <a:pt x="322" y="2"/>
                  </a:lnTo>
                  <a:lnTo>
                    <a:pt x="344" y="0"/>
                  </a:lnTo>
                  <a:lnTo>
                    <a:pt x="355" y="1"/>
                  </a:lnTo>
                  <a:lnTo>
                    <a:pt x="365" y="3"/>
                  </a:lnTo>
                  <a:lnTo>
                    <a:pt x="377" y="7"/>
                  </a:lnTo>
                  <a:lnTo>
                    <a:pt x="389" y="12"/>
                  </a:lnTo>
                  <a:lnTo>
                    <a:pt x="401" y="19"/>
                  </a:lnTo>
                  <a:lnTo>
                    <a:pt x="413" y="26"/>
                  </a:lnTo>
                  <a:lnTo>
                    <a:pt x="438" y="46"/>
                  </a:lnTo>
                  <a:lnTo>
                    <a:pt x="463" y="69"/>
                  </a:lnTo>
                  <a:lnTo>
                    <a:pt x="488" y="94"/>
                  </a:lnTo>
                  <a:lnTo>
                    <a:pt x="512" y="121"/>
                  </a:lnTo>
                  <a:lnTo>
                    <a:pt x="537" y="150"/>
                  </a:lnTo>
                  <a:lnTo>
                    <a:pt x="561" y="180"/>
                  </a:lnTo>
                  <a:lnTo>
                    <a:pt x="584" y="210"/>
                  </a:lnTo>
                  <a:lnTo>
                    <a:pt x="605" y="238"/>
                  </a:lnTo>
                  <a:lnTo>
                    <a:pt x="626" y="266"/>
                  </a:lnTo>
                  <a:lnTo>
                    <a:pt x="644" y="291"/>
                  </a:lnTo>
                  <a:lnTo>
                    <a:pt x="661" y="313"/>
                  </a:lnTo>
                  <a:lnTo>
                    <a:pt x="668" y="322"/>
                  </a:lnTo>
                  <a:lnTo>
                    <a:pt x="676" y="330"/>
                  </a:lnTo>
                  <a:lnTo>
                    <a:pt x="682" y="338"/>
                  </a:lnTo>
                  <a:lnTo>
                    <a:pt x="687" y="344"/>
                  </a:lnTo>
                </a:path>
              </a:pathLst>
            </a:custGeom>
            <a:noFill/>
            <a:ln w="28575" cmpd="sng">
              <a:solidFill>
                <a:srgbClr val="000000"/>
              </a:solidFill>
              <a:prstDash val="solid"/>
              <a:round/>
              <a:headEnd/>
              <a:tailEnd/>
            </a:ln>
          </p:spPr>
          <p:txBody>
            <a:bodyPr/>
            <a:lstStyle/>
            <a:p>
              <a:endParaRPr lang="en-US"/>
            </a:p>
          </p:txBody>
        </p:sp>
        <p:sp>
          <p:nvSpPr>
            <p:cNvPr id="15374" name="Rectangle 53"/>
            <p:cNvSpPr>
              <a:spLocks noChangeArrowheads="1"/>
            </p:cNvSpPr>
            <p:nvPr/>
          </p:nvSpPr>
          <p:spPr bwMode="auto">
            <a:xfrm>
              <a:off x="3792" y="2187"/>
              <a:ext cx="207" cy="151"/>
            </a:xfrm>
            <a:prstGeom prst="rect">
              <a:avLst/>
            </a:prstGeom>
            <a:noFill/>
            <a:ln w="9525">
              <a:noFill/>
              <a:miter lim="800000"/>
              <a:headEnd/>
              <a:tailEnd/>
            </a:ln>
          </p:spPr>
          <p:txBody>
            <a:bodyPr/>
            <a:lstStyle/>
            <a:p>
              <a:endParaRPr lang="en-US"/>
            </a:p>
          </p:txBody>
        </p:sp>
        <p:grpSp>
          <p:nvGrpSpPr>
            <p:cNvPr id="8" name="Group 54"/>
            <p:cNvGrpSpPr>
              <a:grpSpLocks/>
            </p:cNvGrpSpPr>
            <p:nvPr/>
          </p:nvGrpSpPr>
          <p:grpSpPr bwMode="auto">
            <a:xfrm>
              <a:off x="3792" y="2186"/>
              <a:ext cx="92" cy="127"/>
              <a:chOff x="3861" y="1540"/>
              <a:chExt cx="92" cy="117"/>
            </a:xfrm>
          </p:grpSpPr>
          <p:sp>
            <p:nvSpPr>
              <p:cNvPr id="15415" name="Rectangle 55"/>
              <p:cNvSpPr>
                <a:spLocks noChangeArrowheads="1"/>
              </p:cNvSpPr>
              <p:nvPr/>
            </p:nvSpPr>
            <p:spPr bwMode="auto">
              <a:xfrm>
                <a:off x="3861" y="1540"/>
                <a:ext cx="66"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16" name="Rectangle 56"/>
              <p:cNvSpPr>
                <a:spLocks noChangeArrowheads="1"/>
              </p:cNvSpPr>
              <p:nvPr/>
            </p:nvSpPr>
            <p:spPr bwMode="auto">
              <a:xfrm>
                <a:off x="3926" y="1551"/>
                <a:ext cx="27"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sp>
          <p:nvSpPr>
            <p:cNvPr id="15376" name="Rectangle 57"/>
            <p:cNvSpPr>
              <a:spLocks noChangeArrowheads="1"/>
            </p:cNvSpPr>
            <p:nvPr/>
          </p:nvSpPr>
          <p:spPr bwMode="auto">
            <a:xfrm>
              <a:off x="3104" y="2336"/>
              <a:ext cx="139" cy="151"/>
            </a:xfrm>
            <a:prstGeom prst="rect">
              <a:avLst/>
            </a:prstGeom>
            <a:noFill/>
            <a:ln w="9525">
              <a:noFill/>
              <a:miter lim="800000"/>
              <a:headEnd/>
              <a:tailEnd/>
            </a:ln>
          </p:spPr>
          <p:txBody>
            <a:bodyPr/>
            <a:lstStyle/>
            <a:p>
              <a:endParaRPr lang="en-US"/>
            </a:p>
          </p:txBody>
        </p:sp>
        <p:sp>
          <p:nvSpPr>
            <p:cNvPr id="15377" name="Rectangle 58"/>
            <p:cNvSpPr>
              <a:spLocks noChangeArrowheads="1"/>
            </p:cNvSpPr>
            <p:nvPr/>
          </p:nvSpPr>
          <p:spPr bwMode="auto">
            <a:xfrm>
              <a:off x="2416" y="1666"/>
              <a:ext cx="139" cy="150"/>
            </a:xfrm>
            <a:prstGeom prst="rect">
              <a:avLst/>
            </a:prstGeom>
            <a:noFill/>
            <a:ln w="9525">
              <a:noFill/>
              <a:miter lim="800000"/>
              <a:headEnd/>
              <a:tailEnd/>
            </a:ln>
          </p:spPr>
          <p:txBody>
            <a:bodyPr/>
            <a:lstStyle/>
            <a:p>
              <a:endParaRPr lang="en-US"/>
            </a:p>
          </p:txBody>
        </p:sp>
        <p:sp>
          <p:nvSpPr>
            <p:cNvPr id="15378" name="Rectangle 59"/>
            <p:cNvSpPr>
              <a:spLocks noChangeArrowheads="1"/>
            </p:cNvSpPr>
            <p:nvPr/>
          </p:nvSpPr>
          <p:spPr bwMode="auto">
            <a:xfrm>
              <a:off x="2164" y="1648"/>
              <a:ext cx="82" cy="134"/>
            </a:xfrm>
            <a:prstGeom prst="rect">
              <a:avLst/>
            </a:prstGeom>
            <a:noFill/>
            <a:ln w="9525">
              <a:noFill/>
              <a:miter lim="800000"/>
              <a:headEnd/>
              <a:tailEnd/>
            </a:ln>
          </p:spPr>
          <p:txBody>
            <a:bodyPr wrap="none" lIns="0" tIns="0" rIns="0" bIns="0">
              <a:spAutoFit/>
            </a:bodyPr>
            <a:lstStyle/>
            <a:p>
              <a:pPr eaLnBrk="0" hangingPunct="0"/>
              <a:r>
                <a:rPr lang="en-US" sz="1400" i="1">
                  <a:latin typeface="Times New Roman" pitchFamily="18" charset="0"/>
                </a:rPr>
                <a:t>v</a:t>
              </a:r>
              <a:r>
                <a:rPr lang="en-US" sz="1200" i="1" baseline="-25000">
                  <a:latin typeface="Times New Roman" pitchFamily="18" charset="0"/>
                </a:rPr>
                <a:t>o</a:t>
              </a:r>
            </a:p>
          </p:txBody>
        </p:sp>
        <p:sp>
          <p:nvSpPr>
            <p:cNvPr id="15379" name="Rectangle 60"/>
            <p:cNvSpPr>
              <a:spLocks noChangeArrowheads="1"/>
            </p:cNvSpPr>
            <p:nvPr/>
          </p:nvSpPr>
          <p:spPr bwMode="auto">
            <a:xfrm>
              <a:off x="2898" y="1591"/>
              <a:ext cx="139" cy="151"/>
            </a:xfrm>
            <a:prstGeom prst="rect">
              <a:avLst/>
            </a:prstGeom>
            <a:noFill/>
            <a:ln w="9525">
              <a:noFill/>
              <a:miter lim="800000"/>
              <a:headEnd/>
              <a:tailEnd/>
            </a:ln>
          </p:spPr>
          <p:txBody>
            <a:bodyPr/>
            <a:lstStyle/>
            <a:p>
              <a:endParaRPr lang="en-US"/>
            </a:p>
          </p:txBody>
        </p:sp>
        <p:sp>
          <p:nvSpPr>
            <p:cNvPr id="15380" name="Rectangle 61"/>
            <p:cNvSpPr>
              <a:spLocks noChangeArrowheads="1"/>
            </p:cNvSpPr>
            <p:nvPr/>
          </p:nvSpPr>
          <p:spPr bwMode="auto">
            <a:xfrm>
              <a:off x="2485" y="2113"/>
              <a:ext cx="139" cy="150"/>
            </a:xfrm>
            <a:prstGeom prst="rect">
              <a:avLst/>
            </a:prstGeom>
            <a:noFill/>
            <a:ln w="9525">
              <a:noFill/>
              <a:miter lim="800000"/>
              <a:headEnd/>
              <a:tailEnd/>
            </a:ln>
          </p:spPr>
          <p:txBody>
            <a:bodyPr/>
            <a:lstStyle/>
            <a:p>
              <a:endParaRPr lang="en-US"/>
            </a:p>
          </p:txBody>
        </p:sp>
        <p:sp>
          <p:nvSpPr>
            <p:cNvPr id="15381" name="Line 62"/>
            <p:cNvSpPr>
              <a:spLocks noChangeShapeType="1"/>
            </p:cNvSpPr>
            <p:nvPr/>
          </p:nvSpPr>
          <p:spPr bwMode="auto">
            <a:xfrm>
              <a:off x="2226" y="2113"/>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82" name="Line 63"/>
            <p:cNvSpPr>
              <a:spLocks noChangeShapeType="1"/>
            </p:cNvSpPr>
            <p:nvPr/>
          </p:nvSpPr>
          <p:spPr bwMode="auto">
            <a:xfrm flipV="1">
              <a:off x="2340" y="1632"/>
              <a:ext cx="0" cy="839"/>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83" name="Line 64"/>
            <p:cNvSpPr>
              <a:spLocks noChangeShapeType="1"/>
            </p:cNvSpPr>
            <p:nvPr/>
          </p:nvSpPr>
          <p:spPr bwMode="auto">
            <a:xfrm>
              <a:off x="2552" y="1915"/>
              <a:ext cx="0" cy="958"/>
            </a:xfrm>
            <a:prstGeom prst="line">
              <a:avLst/>
            </a:prstGeom>
            <a:noFill/>
            <a:ln w="12700" cap="rnd">
              <a:solidFill>
                <a:schemeClr val="tx1"/>
              </a:solidFill>
              <a:prstDash val="sysDot"/>
              <a:round/>
              <a:headEnd/>
              <a:tailEnd/>
            </a:ln>
          </p:spPr>
          <p:txBody>
            <a:bodyPr wrap="none" lIns="90000" tIns="46800" rIns="90000" bIns="46800" anchor="ctr">
              <a:spAutoFit/>
            </a:bodyPr>
            <a:lstStyle/>
            <a:p>
              <a:endParaRPr lang="en-US"/>
            </a:p>
          </p:txBody>
        </p:sp>
        <p:sp>
          <p:nvSpPr>
            <p:cNvPr id="15384" name="Rectangle 65"/>
            <p:cNvSpPr>
              <a:spLocks noChangeArrowheads="1"/>
            </p:cNvSpPr>
            <p:nvPr/>
          </p:nvSpPr>
          <p:spPr bwMode="auto">
            <a:xfrm>
              <a:off x="2485" y="3150"/>
              <a:ext cx="139" cy="150"/>
            </a:xfrm>
            <a:prstGeom prst="rect">
              <a:avLst/>
            </a:prstGeom>
            <a:noFill/>
            <a:ln w="9525">
              <a:noFill/>
              <a:miter lim="800000"/>
              <a:headEnd/>
              <a:tailEnd/>
            </a:ln>
          </p:spPr>
          <p:txBody>
            <a:bodyPr/>
            <a:lstStyle/>
            <a:p>
              <a:endParaRPr lang="en-US"/>
            </a:p>
          </p:txBody>
        </p:sp>
        <p:sp>
          <p:nvSpPr>
            <p:cNvPr id="15385" name="Rectangle 66"/>
            <p:cNvSpPr>
              <a:spLocks noChangeArrowheads="1"/>
            </p:cNvSpPr>
            <p:nvPr/>
          </p:nvSpPr>
          <p:spPr bwMode="auto">
            <a:xfrm>
              <a:off x="2541" y="3107"/>
              <a:ext cx="1" cy="230"/>
            </a:xfrm>
            <a:prstGeom prst="rect">
              <a:avLst/>
            </a:prstGeom>
            <a:noFill/>
            <a:ln w="9525">
              <a:noFill/>
              <a:miter lim="800000"/>
              <a:headEnd/>
              <a:tailEnd/>
            </a:ln>
          </p:spPr>
          <p:txBody>
            <a:bodyPr wrap="none" lIns="0" tIns="0" rIns="0" bIns="0">
              <a:spAutoFit/>
            </a:bodyPr>
            <a:lstStyle/>
            <a:p>
              <a:pPr eaLnBrk="0" hangingPunct="0"/>
              <a:endParaRPr lang="en-US" sz="2400">
                <a:latin typeface="Times New Roman" pitchFamily="18" charset="0"/>
              </a:endParaRPr>
            </a:p>
          </p:txBody>
        </p:sp>
        <p:sp>
          <p:nvSpPr>
            <p:cNvPr id="15386" name="Rectangle 67"/>
            <p:cNvSpPr>
              <a:spLocks noChangeArrowheads="1"/>
            </p:cNvSpPr>
            <p:nvPr/>
          </p:nvSpPr>
          <p:spPr bwMode="auto">
            <a:xfrm>
              <a:off x="2128" y="2640"/>
              <a:ext cx="159" cy="151"/>
            </a:xfrm>
            <a:prstGeom prst="rect">
              <a:avLst/>
            </a:prstGeom>
            <a:noFill/>
            <a:ln w="9525">
              <a:noFill/>
              <a:miter lim="800000"/>
              <a:headEnd/>
              <a:tailEnd/>
            </a:ln>
          </p:spPr>
          <p:txBody>
            <a:bodyPr/>
            <a:lstStyle/>
            <a:p>
              <a:endParaRPr lang="en-US"/>
            </a:p>
          </p:txBody>
        </p:sp>
        <p:sp>
          <p:nvSpPr>
            <p:cNvPr id="15387" name="Rectangle 68"/>
            <p:cNvSpPr>
              <a:spLocks noChangeArrowheads="1"/>
            </p:cNvSpPr>
            <p:nvPr/>
          </p:nvSpPr>
          <p:spPr bwMode="auto">
            <a:xfrm>
              <a:off x="2126" y="2643"/>
              <a:ext cx="27" cy="115"/>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i</a:t>
              </a:r>
              <a:endParaRPr lang="en-US" sz="2400">
                <a:latin typeface="Times New Roman" pitchFamily="18" charset="0"/>
              </a:endParaRPr>
            </a:p>
          </p:txBody>
        </p:sp>
        <p:sp>
          <p:nvSpPr>
            <p:cNvPr id="15388" name="Rectangle 69"/>
            <p:cNvSpPr>
              <a:spLocks noChangeArrowheads="1"/>
            </p:cNvSpPr>
            <p:nvPr/>
          </p:nvSpPr>
          <p:spPr bwMode="auto">
            <a:xfrm>
              <a:off x="2154" y="2695"/>
              <a:ext cx="47" cy="76"/>
            </a:xfrm>
            <a:prstGeom prst="rect">
              <a:avLst/>
            </a:prstGeom>
            <a:noFill/>
            <a:ln w="9525">
              <a:noFill/>
              <a:miter lim="800000"/>
              <a:headEnd/>
              <a:tailEnd/>
            </a:ln>
          </p:spPr>
          <p:txBody>
            <a:bodyPr lIns="0" tIns="0" rIns="0" bIns="0">
              <a:spAutoFit/>
            </a:bodyPr>
            <a:lstStyle/>
            <a:p>
              <a:pPr eaLnBrk="0" hangingPunct="0"/>
              <a:r>
                <a:rPr lang="en-US" sz="800" i="1">
                  <a:solidFill>
                    <a:srgbClr val="000000"/>
                  </a:solidFill>
                  <a:latin typeface="Times New Roman" pitchFamily="18" charset="0"/>
                </a:rPr>
                <a:t>g</a:t>
              </a:r>
              <a:endParaRPr lang="en-US" sz="2400">
                <a:latin typeface="Times New Roman" pitchFamily="18" charset="0"/>
              </a:endParaRPr>
            </a:p>
          </p:txBody>
        </p:sp>
        <p:sp>
          <p:nvSpPr>
            <p:cNvPr id="15389" name="Line 70"/>
            <p:cNvSpPr>
              <a:spLocks noChangeShapeType="1"/>
            </p:cNvSpPr>
            <p:nvPr/>
          </p:nvSpPr>
          <p:spPr bwMode="auto">
            <a:xfrm>
              <a:off x="2334" y="3063"/>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90" name="Line 71"/>
            <p:cNvSpPr>
              <a:spLocks noChangeShapeType="1"/>
            </p:cNvSpPr>
            <p:nvPr/>
          </p:nvSpPr>
          <p:spPr bwMode="auto">
            <a:xfrm flipV="1">
              <a:off x="2336" y="2452"/>
              <a:ext cx="4" cy="617"/>
            </a:xfrm>
            <a:prstGeom prst="line">
              <a:avLst/>
            </a:prstGeom>
            <a:noFill/>
            <a:ln w="12700">
              <a:solidFill>
                <a:schemeClr val="tx1"/>
              </a:solidFill>
              <a:round/>
              <a:headEnd/>
              <a:tailEnd type="triangle" w="med" len="med"/>
            </a:ln>
          </p:spPr>
          <p:txBody>
            <a:bodyPr lIns="90000" tIns="46800" rIns="90000" bIns="46800" anchor="ctr">
              <a:spAutoFit/>
            </a:bodyPr>
            <a:lstStyle/>
            <a:p>
              <a:endParaRPr lang="en-US"/>
            </a:p>
          </p:txBody>
        </p:sp>
        <p:grpSp>
          <p:nvGrpSpPr>
            <p:cNvPr id="9" name="Group 72"/>
            <p:cNvGrpSpPr>
              <a:grpSpLocks/>
            </p:cNvGrpSpPr>
            <p:nvPr/>
          </p:nvGrpSpPr>
          <p:grpSpPr bwMode="auto">
            <a:xfrm>
              <a:off x="2558" y="2805"/>
              <a:ext cx="38" cy="260"/>
              <a:chOff x="2676" y="2110"/>
              <a:chExt cx="38" cy="240"/>
            </a:xfrm>
          </p:grpSpPr>
          <p:sp>
            <p:nvSpPr>
              <p:cNvPr id="15412" name="Line 73"/>
              <p:cNvSpPr>
                <a:spLocks noChangeShapeType="1"/>
              </p:cNvSpPr>
              <p:nvPr/>
            </p:nvSpPr>
            <p:spPr bwMode="auto">
              <a:xfrm flipV="1">
                <a:off x="2676" y="2110"/>
                <a:ext cx="0" cy="234"/>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sp>
            <p:nvSpPr>
              <p:cNvPr id="15413" name="Line 74"/>
              <p:cNvSpPr>
                <a:spLocks noChangeShapeType="1"/>
              </p:cNvSpPr>
              <p:nvPr/>
            </p:nvSpPr>
            <p:spPr bwMode="auto">
              <a:xfrm>
                <a:off x="2678" y="2112"/>
                <a:ext cx="36" cy="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sp>
            <p:nvSpPr>
              <p:cNvPr id="15414" name="Line 75"/>
              <p:cNvSpPr>
                <a:spLocks noChangeShapeType="1"/>
              </p:cNvSpPr>
              <p:nvPr/>
            </p:nvSpPr>
            <p:spPr bwMode="auto">
              <a:xfrm flipV="1">
                <a:off x="2708" y="2116"/>
                <a:ext cx="0" cy="234"/>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10" name="Group 76"/>
            <p:cNvGrpSpPr>
              <a:grpSpLocks/>
            </p:cNvGrpSpPr>
            <p:nvPr/>
          </p:nvGrpSpPr>
          <p:grpSpPr bwMode="auto">
            <a:xfrm>
              <a:off x="3846" y="3123"/>
              <a:ext cx="92" cy="128"/>
              <a:chOff x="3861" y="1540"/>
              <a:chExt cx="92" cy="119"/>
            </a:xfrm>
          </p:grpSpPr>
          <p:sp>
            <p:nvSpPr>
              <p:cNvPr id="15410" name="Rectangle 77"/>
              <p:cNvSpPr>
                <a:spLocks noChangeArrowheads="1"/>
              </p:cNvSpPr>
              <p:nvPr/>
            </p:nvSpPr>
            <p:spPr bwMode="auto">
              <a:xfrm>
                <a:off x="3861" y="1540"/>
                <a:ext cx="66" cy="107"/>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11" name="Rectangle 78"/>
              <p:cNvSpPr>
                <a:spLocks noChangeArrowheads="1"/>
              </p:cNvSpPr>
              <p:nvPr/>
            </p:nvSpPr>
            <p:spPr bwMode="auto">
              <a:xfrm>
                <a:off x="3926" y="1552"/>
                <a:ext cx="27" cy="107"/>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sp>
          <p:nvSpPr>
            <p:cNvPr id="15393" name="Rectangle 79"/>
            <p:cNvSpPr>
              <a:spLocks noChangeArrowheads="1"/>
            </p:cNvSpPr>
            <p:nvPr/>
          </p:nvSpPr>
          <p:spPr bwMode="auto">
            <a:xfrm>
              <a:off x="3792" y="1359"/>
              <a:ext cx="207" cy="151"/>
            </a:xfrm>
            <a:prstGeom prst="rect">
              <a:avLst/>
            </a:prstGeom>
            <a:noFill/>
            <a:ln w="9525">
              <a:noFill/>
              <a:miter lim="800000"/>
              <a:headEnd/>
              <a:tailEnd/>
            </a:ln>
          </p:spPr>
          <p:txBody>
            <a:bodyPr/>
            <a:lstStyle/>
            <a:p>
              <a:endParaRPr lang="en-US"/>
            </a:p>
          </p:txBody>
        </p:sp>
        <p:grpSp>
          <p:nvGrpSpPr>
            <p:cNvPr id="11" name="Group 80"/>
            <p:cNvGrpSpPr>
              <a:grpSpLocks/>
            </p:cNvGrpSpPr>
            <p:nvPr/>
          </p:nvGrpSpPr>
          <p:grpSpPr bwMode="auto">
            <a:xfrm>
              <a:off x="3792" y="1358"/>
              <a:ext cx="92" cy="127"/>
              <a:chOff x="3861" y="1540"/>
              <a:chExt cx="92" cy="117"/>
            </a:xfrm>
          </p:grpSpPr>
          <p:sp>
            <p:nvSpPr>
              <p:cNvPr id="15408" name="Rectangle 81"/>
              <p:cNvSpPr>
                <a:spLocks noChangeArrowheads="1"/>
              </p:cNvSpPr>
              <p:nvPr/>
            </p:nvSpPr>
            <p:spPr bwMode="auto">
              <a:xfrm>
                <a:off x="3861" y="1540"/>
                <a:ext cx="66"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09" name="Rectangle 82"/>
              <p:cNvSpPr>
                <a:spLocks noChangeArrowheads="1"/>
              </p:cNvSpPr>
              <p:nvPr/>
            </p:nvSpPr>
            <p:spPr bwMode="auto">
              <a:xfrm>
                <a:off x="3926" y="1551"/>
                <a:ext cx="27"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grpSp>
          <p:nvGrpSpPr>
            <p:cNvPr id="12" name="Group 83"/>
            <p:cNvGrpSpPr>
              <a:grpSpLocks/>
            </p:cNvGrpSpPr>
            <p:nvPr/>
          </p:nvGrpSpPr>
          <p:grpSpPr bwMode="auto">
            <a:xfrm>
              <a:off x="2180" y="928"/>
              <a:ext cx="103" cy="129"/>
              <a:chOff x="2180" y="928"/>
              <a:chExt cx="103" cy="129"/>
            </a:xfrm>
          </p:grpSpPr>
          <p:sp>
            <p:nvSpPr>
              <p:cNvPr id="15406" name="Rectangle 84"/>
              <p:cNvSpPr>
                <a:spLocks noChangeArrowheads="1"/>
              </p:cNvSpPr>
              <p:nvPr/>
            </p:nvSpPr>
            <p:spPr bwMode="auto">
              <a:xfrm>
                <a:off x="2180" y="928"/>
                <a:ext cx="103" cy="115"/>
              </a:xfrm>
              <a:prstGeom prst="rect">
                <a:avLst/>
              </a:prstGeom>
              <a:noFill/>
              <a:ln w="9525">
                <a:noFill/>
                <a:miter lim="800000"/>
                <a:headEnd/>
                <a:tailEnd/>
              </a:ln>
            </p:spPr>
            <p:txBody>
              <a:bodyPr lIns="0" tIns="0" rIns="0" bIns="0">
                <a:spAutoFit/>
              </a:bodyPr>
              <a:lstStyle/>
              <a:p>
                <a:pPr eaLnBrk="0" hangingPunct="0"/>
                <a:r>
                  <a:rPr lang="en-US" sz="1200" i="1">
                    <a:solidFill>
                      <a:srgbClr val="000000"/>
                    </a:solidFill>
                    <a:latin typeface="Times New Roman" pitchFamily="18" charset="0"/>
                  </a:rPr>
                  <a:t>v</a:t>
                </a:r>
                <a:endParaRPr lang="en-US" sz="2400">
                  <a:latin typeface="Times New Roman" pitchFamily="18" charset="0"/>
                </a:endParaRPr>
              </a:p>
            </p:txBody>
          </p:sp>
          <p:sp>
            <p:nvSpPr>
              <p:cNvPr id="15407" name="Rectangle 85"/>
              <p:cNvSpPr>
                <a:spLocks noChangeArrowheads="1"/>
              </p:cNvSpPr>
              <p:nvPr/>
            </p:nvSpPr>
            <p:spPr bwMode="auto">
              <a:xfrm>
                <a:off x="2235" y="980"/>
                <a:ext cx="25" cy="77"/>
              </a:xfrm>
              <a:prstGeom prst="rect">
                <a:avLst/>
              </a:prstGeom>
              <a:noFill/>
              <a:ln w="9525">
                <a:noFill/>
                <a:miter lim="800000"/>
                <a:headEnd/>
                <a:tailEnd/>
              </a:ln>
            </p:spPr>
            <p:txBody>
              <a:bodyPr wrap="none" lIns="0" tIns="0" rIns="0" bIns="0">
                <a:spAutoFit/>
              </a:bodyPr>
              <a:lstStyle/>
              <a:p>
                <a:pPr eaLnBrk="0" hangingPunct="0"/>
                <a:r>
                  <a:rPr lang="en-US" sz="800" i="1">
                    <a:solidFill>
                      <a:srgbClr val="000000"/>
                    </a:solidFill>
                    <a:latin typeface="Times New Roman" pitchFamily="18" charset="0"/>
                  </a:rPr>
                  <a:t>s</a:t>
                </a:r>
                <a:endParaRPr lang="en-US" sz="2400">
                  <a:latin typeface="Times New Roman" pitchFamily="18" charset="0"/>
                </a:endParaRPr>
              </a:p>
            </p:txBody>
          </p:sp>
        </p:grpSp>
        <p:sp>
          <p:nvSpPr>
            <p:cNvPr id="15396" name="Rectangle 86"/>
            <p:cNvSpPr>
              <a:spLocks noChangeArrowheads="1"/>
            </p:cNvSpPr>
            <p:nvPr/>
          </p:nvSpPr>
          <p:spPr bwMode="auto">
            <a:xfrm>
              <a:off x="2416" y="838"/>
              <a:ext cx="139" cy="150"/>
            </a:xfrm>
            <a:prstGeom prst="rect">
              <a:avLst/>
            </a:prstGeom>
            <a:noFill/>
            <a:ln w="9525">
              <a:noFill/>
              <a:miter lim="800000"/>
              <a:headEnd/>
              <a:tailEnd/>
            </a:ln>
          </p:spPr>
          <p:txBody>
            <a:bodyPr/>
            <a:lstStyle/>
            <a:p>
              <a:endParaRPr lang="en-US"/>
            </a:p>
          </p:txBody>
        </p:sp>
        <p:sp>
          <p:nvSpPr>
            <p:cNvPr id="15397" name="Rectangle 87"/>
            <p:cNvSpPr>
              <a:spLocks noChangeArrowheads="1"/>
            </p:cNvSpPr>
            <p:nvPr/>
          </p:nvSpPr>
          <p:spPr bwMode="auto">
            <a:xfrm>
              <a:off x="2898" y="763"/>
              <a:ext cx="139" cy="151"/>
            </a:xfrm>
            <a:prstGeom prst="rect">
              <a:avLst/>
            </a:prstGeom>
            <a:noFill/>
            <a:ln w="9525">
              <a:noFill/>
              <a:miter lim="800000"/>
              <a:headEnd/>
              <a:tailEnd/>
            </a:ln>
          </p:spPr>
          <p:txBody>
            <a:bodyPr/>
            <a:lstStyle/>
            <a:p>
              <a:endParaRPr lang="en-US"/>
            </a:p>
          </p:txBody>
        </p:sp>
        <p:sp>
          <p:nvSpPr>
            <p:cNvPr id="15398" name="Rectangle 88"/>
            <p:cNvSpPr>
              <a:spLocks noChangeArrowheads="1"/>
            </p:cNvSpPr>
            <p:nvPr/>
          </p:nvSpPr>
          <p:spPr bwMode="auto">
            <a:xfrm>
              <a:off x="2485" y="1285"/>
              <a:ext cx="139" cy="150"/>
            </a:xfrm>
            <a:prstGeom prst="rect">
              <a:avLst/>
            </a:prstGeom>
            <a:noFill/>
            <a:ln w="9525">
              <a:noFill/>
              <a:miter lim="800000"/>
              <a:headEnd/>
              <a:tailEnd/>
            </a:ln>
          </p:spPr>
          <p:txBody>
            <a:bodyPr/>
            <a:lstStyle/>
            <a:p>
              <a:endParaRPr lang="en-US"/>
            </a:p>
          </p:txBody>
        </p:sp>
        <p:sp>
          <p:nvSpPr>
            <p:cNvPr id="15399" name="Line 89"/>
            <p:cNvSpPr>
              <a:spLocks noChangeShapeType="1"/>
            </p:cNvSpPr>
            <p:nvPr/>
          </p:nvSpPr>
          <p:spPr bwMode="auto">
            <a:xfrm>
              <a:off x="2226" y="1285"/>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400" name="Line 90"/>
            <p:cNvSpPr>
              <a:spLocks noChangeShapeType="1"/>
            </p:cNvSpPr>
            <p:nvPr/>
          </p:nvSpPr>
          <p:spPr bwMode="auto">
            <a:xfrm flipV="1">
              <a:off x="2340" y="804"/>
              <a:ext cx="0" cy="839"/>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401" name="Freeform 91"/>
            <p:cNvSpPr>
              <a:spLocks/>
            </p:cNvSpPr>
            <p:nvPr/>
          </p:nvSpPr>
          <p:spPr bwMode="auto">
            <a:xfrm flipV="1">
              <a:off x="3032" y="1285"/>
              <a:ext cx="687" cy="372"/>
            </a:xfrm>
            <a:custGeom>
              <a:avLst/>
              <a:gdLst>
                <a:gd name="T0" fmla="*/ 0 w 687"/>
                <a:gd name="T1" fmla="*/ 344 h 344"/>
                <a:gd name="T2" fmla="*/ 43 w 687"/>
                <a:gd name="T3" fmla="*/ 279 h 344"/>
                <a:gd name="T4" fmla="*/ 86 w 687"/>
                <a:gd name="T5" fmla="*/ 218 h 344"/>
                <a:gd name="T6" fmla="*/ 107 w 687"/>
                <a:gd name="T7" fmla="*/ 188 h 344"/>
                <a:gd name="T8" fmla="*/ 129 w 687"/>
                <a:gd name="T9" fmla="*/ 159 h 344"/>
                <a:gd name="T10" fmla="*/ 150 w 687"/>
                <a:gd name="T11" fmla="*/ 133 h 344"/>
                <a:gd name="T12" fmla="*/ 172 w 687"/>
                <a:gd name="T13" fmla="*/ 108 h 344"/>
                <a:gd name="T14" fmla="*/ 193 w 687"/>
                <a:gd name="T15" fmla="*/ 85 h 344"/>
                <a:gd name="T16" fmla="*/ 215 w 687"/>
                <a:gd name="T17" fmla="*/ 63 h 344"/>
                <a:gd name="T18" fmla="*/ 236 w 687"/>
                <a:gd name="T19" fmla="*/ 45 h 344"/>
                <a:gd name="T20" fmla="*/ 258 w 687"/>
                <a:gd name="T21" fmla="*/ 30 h 344"/>
                <a:gd name="T22" fmla="*/ 279 w 687"/>
                <a:gd name="T23" fmla="*/ 17 h 344"/>
                <a:gd name="T24" fmla="*/ 301 w 687"/>
                <a:gd name="T25" fmla="*/ 8 h 344"/>
                <a:gd name="T26" fmla="*/ 322 w 687"/>
                <a:gd name="T27" fmla="*/ 2 h 344"/>
                <a:gd name="T28" fmla="*/ 344 w 687"/>
                <a:gd name="T29" fmla="*/ 0 h 344"/>
                <a:gd name="T30" fmla="*/ 355 w 687"/>
                <a:gd name="T31" fmla="*/ 1 h 344"/>
                <a:gd name="T32" fmla="*/ 365 w 687"/>
                <a:gd name="T33" fmla="*/ 3 h 344"/>
                <a:gd name="T34" fmla="*/ 377 w 687"/>
                <a:gd name="T35" fmla="*/ 7 h 344"/>
                <a:gd name="T36" fmla="*/ 389 w 687"/>
                <a:gd name="T37" fmla="*/ 12 h 344"/>
                <a:gd name="T38" fmla="*/ 401 w 687"/>
                <a:gd name="T39" fmla="*/ 19 h 344"/>
                <a:gd name="T40" fmla="*/ 413 w 687"/>
                <a:gd name="T41" fmla="*/ 26 h 344"/>
                <a:gd name="T42" fmla="*/ 438 w 687"/>
                <a:gd name="T43" fmla="*/ 46 h 344"/>
                <a:gd name="T44" fmla="*/ 463 w 687"/>
                <a:gd name="T45" fmla="*/ 69 h 344"/>
                <a:gd name="T46" fmla="*/ 488 w 687"/>
                <a:gd name="T47" fmla="*/ 94 h 344"/>
                <a:gd name="T48" fmla="*/ 512 w 687"/>
                <a:gd name="T49" fmla="*/ 121 h 344"/>
                <a:gd name="T50" fmla="*/ 537 w 687"/>
                <a:gd name="T51" fmla="*/ 150 h 344"/>
                <a:gd name="T52" fmla="*/ 561 w 687"/>
                <a:gd name="T53" fmla="*/ 180 h 344"/>
                <a:gd name="T54" fmla="*/ 584 w 687"/>
                <a:gd name="T55" fmla="*/ 210 h 344"/>
                <a:gd name="T56" fmla="*/ 605 w 687"/>
                <a:gd name="T57" fmla="*/ 238 h 344"/>
                <a:gd name="T58" fmla="*/ 626 w 687"/>
                <a:gd name="T59" fmla="*/ 266 h 344"/>
                <a:gd name="T60" fmla="*/ 644 w 687"/>
                <a:gd name="T61" fmla="*/ 291 h 344"/>
                <a:gd name="T62" fmla="*/ 661 w 687"/>
                <a:gd name="T63" fmla="*/ 313 h 344"/>
                <a:gd name="T64" fmla="*/ 668 w 687"/>
                <a:gd name="T65" fmla="*/ 322 h 344"/>
                <a:gd name="T66" fmla="*/ 676 w 687"/>
                <a:gd name="T67" fmla="*/ 330 h 344"/>
                <a:gd name="T68" fmla="*/ 682 w 687"/>
                <a:gd name="T69" fmla="*/ 338 h 344"/>
                <a:gd name="T70" fmla="*/ 687 w 687"/>
                <a:gd name="T71" fmla="*/ 344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7"/>
                <a:gd name="T109" fmla="*/ 0 h 344"/>
                <a:gd name="T110" fmla="*/ 687 w 687"/>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7" h="344">
                  <a:moveTo>
                    <a:pt x="0" y="344"/>
                  </a:moveTo>
                  <a:lnTo>
                    <a:pt x="43" y="279"/>
                  </a:lnTo>
                  <a:lnTo>
                    <a:pt x="86" y="218"/>
                  </a:lnTo>
                  <a:lnTo>
                    <a:pt x="107" y="188"/>
                  </a:lnTo>
                  <a:lnTo>
                    <a:pt x="129" y="159"/>
                  </a:lnTo>
                  <a:lnTo>
                    <a:pt x="150" y="133"/>
                  </a:lnTo>
                  <a:lnTo>
                    <a:pt x="172" y="108"/>
                  </a:lnTo>
                  <a:lnTo>
                    <a:pt x="193" y="85"/>
                  </a:lnTo>
                  <a:lnTo>
                    <a:pt x="215" y="63"/>
                  </a:lnTo>
                  <a:lnTo>
                    <a:pt x="236" y="45"/>
                  </a:lnTo>
                  <a:lnTo>
                    <a:pt x="258" y="30"/>
                  </a:lnTo>
                  <a:lnTo>
                    <a:pt x="279" y="17"/>
                  </a:lnTo>
                  <a:lnTo>
                    <a:pt x="301" y="8"/>
                  </a:lnTo>
                  <a:lnTo>
                    <a:pt x="322" y="2"/>
                  </a:lnTo>
                  <a:lnTo>
                    <a:pt x="344" y="0"/>
                  </a:lnTo>
                  <a:lnTo>
                    <a:pt x="355" y="1"/>
                  </a:lnTo>
                  <a:lnTo>
                    <a:pt x="365" y="3"/>
                  </a:lnTo>
                  <a:lnTo>
                    <a:pt x="377" y="7"/>
                  </a:lnTo>
                  <a:lnTo>
                    <a:pt x="389" y="12"/>
                  </a:lnTo>
                  <a:lnTo>
                    <a:pt x="401" y="19"/>
                  </a:lnTo>
                  <a:lnTo>
                    <a:pt x="413" y="26"/>
                  </a:lnTo>
                  <a:lnTo>
                    <a:pt x="438" y="46"/>
                  </a:lnTo>
                  <a:lnTo>
                    <a:pt x="463" y="69"/>
                  </a:lnTo>
                  <a:lnTo>
                    <a:pt x="488" y="94"/>
                  </a:lnTo>
                  <a:lnTo>
                    <a:pt x="512" y="121"/>
                  </a:lnTo>
                  <a:lnTo>
                    <a:pt x="537" y="150"/>
                  </a:lnTo>
                  <a:lnTo>
                    <a:pt x="561" y="180"/>
                  </a:lnTo>
                  <a:lnTo>
                    <a:pt x="584" y="210"/>
                  </a:lnTo>
                  <a:lnTo>
                    <a:pt x="605" y="238"/>
                  </a:lnTo>
                  <a:lnTo>
                    <a:pt x="626" y="266"/>
                  </a:lnTo>
                  <a:lnTo>
                    <a:pt x="644" y="291"/>
                  </a:lnTo>
                  <a:lnTo>
                    <a:pt x="661" y="313"/>
                  </a:lnTo>
                  <a:lnTo>
                    <a:pt x="668" y="322"/>
                  </a:lnTo>
                  <a:lnTo>
                    <a:pt x="676" y="330"/>
                  </a:lnTo>
                  <a:lnTo>
                    <a:pt x="682" y="338"/>
                  </a:lnTo>
                  <a:lnTo>
                    <a:pt x="687" y="344"/>
                  </a:lnTo>
                </a:path>
              </a:pathLst>
            </a:custGeom>
            <a:noFill/>
            <a:ln w="28575" cmpd="sng">
              <a:solidFill>
                <a:srgbClr val="000000"/>
              </a:solidFill>
              <a:prstDash val="solid"/>
              <a:round/>
              <a:headEnd/>
              <a:tailEnd/>
            </a:ln>
          </p:spPr>
          <p:txBody>
            <a:bodyPr/>
            <a:lstStyle/>
            <a:p>
              <a:endParaRPr lang="en-US"/>
            </a:p>
          </p:txBody>
        </p:sp>
        <p:sp>
          <p:nvSpPr>
            <p:cNvPr id="15402" name="Line 92"/>
            <p:cNvSpPr>
              <a:spLocks noChangeShapeType="1"/>
            </p:cNvSpPr>
            <p:nvPr/>
          </p:nvSpPr>
          <p:spPr bwMode="auto">
            <a:xfrm>
              <a:off x="2546" y="1799"/>
              <a:ext cx="1" cy="298"/>
            </a:xfrm>
            <a:prstGeom prst="line">
              <a:avLst/>
            </a:prstGeom>
            <a:noFill/>
            <a:ln w="28575">
              <a:solidFill>
                <a:srgbClr val="000000"/>
              </a:solidFill>
              <a:round/>
              <a:headEnd/>
              <a:tailEnd/>
            </a:ln>
          </p:spPr>
          <p:txBody>
            <a:bodyPr/>
            <a:lstStyle/>
            <a:p>
              <a:endParaRPr lang="en-US"/>
            </a:p>
          </p:txBody>
        </p:sp>
        <p:sp>
          <p:nvSpPr>
            <p:cNvPr id="15403" name="Freeform 93"/>
            <p:cNvSpPr>
              <a:spLocks/>
            </p:cNvSpPr>
            <p:nvPr/>
          </p:nvSpPr>
          <p:spPr bwMode="auto">
            <a:xfrm>
              <a:off x="2540" y="1724"/>
              <a:ext cx="492" cy="384"/>
            </a:xfrm>
            <a:custGeom>
              <a:avLst/>
              <a:gdLst>
                <a:gd name="T0" fmla="*/ 0 w 492"/>
                <a:gd name="T1" fmla="*/ 80 h 384"/>
                <a:gd name="T2" fmla="*/ 88 w 492"/>
                <a:gd name="T3" fmla="*/ 12 h 384"/>
                <a:gd name="T4" fmla="*/ 160 w 492"/>
                <a:gd name="T5" fmla="*/ 8 h 384"/>
                <a:gd name="T6" fmla="*/ 240 w 492"/>
                <a:gd name="T7" fmla="*/ 60 h 384"/>
                <a:gd name="T8" fmla="*/ 332 w 492"/>
                <a:gd name="T9" fmla="*/ 168 h 384"/>
                <a:gd name="T10" fmla="*/ 492 w 492"/>
                <a:gd name="T11" fmla="*/ 384 h 384"/>
                <a:gd name="T12" fmla="*/ 0 60000 65536"/>
                <a:gd name="T13" fmla="*/ 0 60000 65536"/>
                <a:gd name="T14" fmla="*/ 0 60000 65536"/>
                <a:gd name="T15" fmla="*/ 0 60000 65536"/>
                <a:gd name="T16" fmla="*/ 0 60000 65536"/>
                <a:gd name="T17" fmla="*/ 0 60000 65536"/>
                <a:gd name="T18" fmla="*/ 0 w 492"/>
                <a:gd name="T19" fmla="*/ 0 h 384"/>
                <a:gd name="T20" fmla="*/ 492 w 492"/>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492" h="384">
                  <a:moveTo>
                    <a:pt x="0" y="80"/>
                  </a:moveTo>
                  <a:cubicBezTo>
                    <a:pt x="30" y="52"/>
                    <a:pt x="61" y="24"/>
                    <a:pt x="88" y="12"/>
                  </a:cubicBezTo>
                  <a:cubicBezTo>
                    <a:pt x="115" y="0"/>
                    <a:pt x="135" y="0"/>
                    <a:pt x="160" y="8"/>
                  </a:cubicBezTo>
                  <a:cubicBezTo>
                    <a:pt x="185" y="16"/>
                    <a:pt x="211" y="33"/>
                    <a:pt x="240" y="60"/>
                  </a:cubicBezTo>
                  <a:cubicBezTo>
                    <a:pt x="269" y="87"/>
                    <a:pt x="290" y="114"/>
                    <a:pt x="332" y="168"/>
                  </a:cubicBezTo>
                  <a:cubicBezTo>
                    <a:pt x="374" y="222"/>
                    <a:pt x="457" y="345"/>
                    <a:pt x="492" y="384"/>
                  </a:cubicBezTo>
                </a:path>
              </a:pathLst>
            </a:custGeom>
            <a:noFill/>
            <a:ln w="28575" cap="flat" cmpd="sng">
              <a:solidFill>
                <a:schemeClr val="tx1"/>
              </a:solidFill>
              <a:prstDash val="solid"/>
              <a:round/>
              <a:headEnd/>
              <a:tailEnd/>
            </a:ln>
          </p:spPr>
          <p:txBody>
            <a:bodyPr/>
            <a:lstStyle/>
            <a:p>
              <a:endParaRPr lang="en-US"/>
            </a:p>
          </p:txBody>
        </p:sp>
        <p:sp>
          <p:nvSpPr>
            <p:cNvPr id="15404" name="Line 94"/>
            <p:cNvSpPr>
              <a:spLocks noChangeShapeType="1"/>
            </p:cNvSpPr>
            <p:nvPr/>
          </p:nvSpPr>
          <p:spPr bwMode="auto">
            <a:xfrm>
              <a:off x="2336" y="2108"/>
              <a:ext cx="216" cy="0"/>
            </a:xfrm>
            <a:prstGeom prst="line">
              <a:avLst/>
            </a:prstGeom>
            <a:noFill/>
            <a:ln w="28575">
              <a:solidFill>
                <a:schemeClr val="tx1"/>
              </a:solidFill>
              <a:round/>
              <a:headEnd/>
              <a:tailEnd/>
            </a:ln>
          </p:spPr>
          <p:txBody>
            <a:bodyPr/>
            <a:lstStyle/>
            <a:p>
              <a:endParaRPr lang="en-US"/>
            </a:p>
          </p:txBody>
        </p:sp>
        <p:sp>
          <p:nvSpPr>
            <p:cNvPr id="15405" name="Line 95"/>
            <p:cNvSpPr>
              <a:spLocks noChangeShapeType="1"/>
            </p:cNvSpPr>
            <p:nvPr/>
          </p:nvSpPr>
          <p:spPr bwMode="auto">
            <a:xfrm>
              <a:off x="3028" y="2112"/>
              <a:ext cx="672" cy="0"/>
            </a:xfrm>
            <a:prstGeom prst="line">
              <a:avLst/>
            </a:prstGeom>
            <a:noFill/>
            <a:ln w="28575">
              <a:solidFill>
                <a:schemeClr val="tx1"/>
              </a:solidFill>
              <a:round/>
              <a:headEnd/>
              <a:tailEnd/>
            </a:ln>
          </p:spPr>
          <p:txBody>
            <a:bodyPr/>
            <a:lstStyle/>
            <a:p>
              <a:endParaRPr lang="en-US"/>
            </a:p>
          </p:txBody>
        </p:sp>
      </p:grpSp>
      <p:pic>
        <p:nvPicPr>
          <p:cNvPr id="15366" name="Picture 97"/>
          <p:cNvPicPr>
            <a:picLocks noChangeAspect="1" noChangeArrowheads="1"/>
          </p:cNvPicPr>
          <p:nvPr/>
        </p:nvPicPr>
        <p:blipFill>
          <a:blip r:embed="rId3" cstate="print"/>
          <a:srcRect/>
          <a:stretch>
            <a:fillRect/>
          </a:stretch>
        </p:blipFill>
        <p:spPr bwMode="auto">
          <a:xfrm>
            <a:off x="304800" y="990600"/>
            <a:ext cx="2838450" cy="1714500"/>
          </a:xfrm>
          <a:prstGeom prst="rect">
            <a:avLst/>
          </a:prstGeom>
          <a:noFill/>
          <a:ln w="9525">
            <a:noFill/>
            <a:miter lim="800000"/>
            <a:headEnd/>
            <a:tailEnd/>
          </a:ln>
        </p:spPr>
      </p:pic>
      <p:sp>
        <p:nvSpPr>
          <p:cNvPr id="15367" name="Text Box 98"/>
          <p:cNvSpPr txBox="1">
            <a:spLocks noChangeArrowheads="1"/>
          </p:cNvSpPr>
          <p:nvPr/>
        </p:nvSpPr>
        <p:spPr bwMode="auto">
          <a:xfrm>
            <a:off x="7467600" y="1676400"/>
            <a:ext cx="1676400" cy="457200"/>
          </a:xfrm>
          <a:prstGeom prst="rect">
            <a:avLst/>
          </a:prstGeom>
          <a:noFill/>
          <a:ln w="9525">
            <a:noFill/>
            <a:miter lim="800000"/>
            <a:headEnd/>
            <a:tailEnd/>
          </a:ln>
        </p:spPr>
        <p:txBody>
          <a:bodyPr>
            <a:spAutoFit/>
          </a:bodyPr>
          <a:lstStyle/>
          <a:p>
            <a:pPr>
              <a:spcBef>
                <a:spcPct val="50000"/>
              </a:spcBef>
            </a:pPr>
            <a:r>
              <a:rPr lang="sr-Latn-CS" sz="1200"/>
              <a:t>Isključuje se kad struja padne na 0</a:t>
            </a:r>
            <a:endParaRPr lang="en-US" sz="1200"/>
          </a:p>
        </p:txBody>
      </p:sp>
      <p:sp>
        <p:nvSpPr>
          <p:cNvPr id="15368" name="Line 99"/>
          <p:cNvSpPr>
            <a:spLocks noChangeShapeType="1"/>
          </p:cNvSpPr>
          <p:nvPr/>
        </p:nvSpPr>
        <p:spPr bwMode="auto">
          <a:xfrm flipH="1">
            <a:off x="7267575" y="2133600"/>
            <a:ext cx="276225" cy="400050"/>
          </a:xfrm>
          <a:prstGeom prst="line">
            <a:avLst/>
          </a:prstGeom>
          <a:noFill/>
          <a:ln w="9525">
            <a:solidFill>
              <a:schemeClr val="tx1"/>
            </a:solidFill>
            <a:round/>
            <a:headEnd/>
            <a:tailEnd type="triangle" w="med" len="med"/>
          </a:ln>
        </p:spPr>
        <p:txBody>
          <a:bodyPr/>
          <a:lstStyle/>
          <a:p>
            <a:endParaRPr lang="en-US"/>
          </a:p>
        </p:txBody>
      </p:sp>
      <p:sp>
        <p:nvSpPr>
          <p:cNvPr id="15369" name="Line 100"/>
          <p:cNvSpPr>
            <a:spLocks noChangeShapeType="1"/>
          </p:cNvSpPr>
          <p:nvPr/>
        </p:nvSpPr>
        <p:spPr bwMode="auto">
          <a:xfrm flipH="1">
            <a:off x="7239000" y="2133600"/>
            <a:ext cx="304800" cy="1733550"/>
          </a:xfrm>
          <a:prstGeom prst="line">
            <a:avLst/>
          </a:prstGeom>
          <a:noFill/>
          <a:ln w="9525">
            <a:solidFill>
              <a:schemeClr val="tx1"/>
            </a:solidFill>
            <a:round/>
            <a:headEnd/>
            <a:tailEnd type="triangle" w="med" len="med"/>
          </a:ln>
        </p:spPr>
        <p:txBody>
          <a:bodyPr/>
          <a:lstStyle/>
          <a:p>
            <a:endParaRPr lang="en-US"/>
          </a:p>
        </p:txBody>
      </p:sp>
      <p:sp>
        <p:nvSpPr>
          <p:cNvPr id="15370" name="Text Box 101"/>
          <p:cNvSpPr txBox="1">
            <a:spLocks noChangeArrowheads="1"/>
          </p:cNvSpPr>
          <p:nvPr/>
        </p:nvSpPr>
        <p:spPr bwMode="auto">
          <a:xfrm>
            <a:off x="7315200" y="4648200"/>
            <a:ext cx="1676400" cy="457200"/>
          </a:xfrm>
          <a:prstGeom prst="rect">
            <a:avLst/>
          </a:prstGeom>
          <a:noFill/>
          <a:ln w="9525">
            <a:noFill/>
            <a:miter lim="800000"/>
            <a:headEnd/>
            <a:tailEnd/>
          </a:ln>
        </p:spPr>
        <p:txBody>
          <a:bodyPr>
            <a:spAutoFit/>
          </a:bodyPr>
          <a:lstStyle/>
          <a:p>
            <a:pPr>
              <a:spcBef>
                <a:spcPct val="50000"/>
              </a:spcBef>
            </a:pPr>
            <a:r>
              <a:rPr lang="sr-Latn-CS" sz="1200"/>
              <a:t>Uključuje se impulsom na G</a:t>
            </a:r>
            <a:endParaRPr lang="en-US" sz="1200"/>
          </a:p>
        </p:txBody>
      </p:sp>
      <p:sp>
        <p:nvSpPr>
          <p:cNvPr id="15371" name="Line 102"/>
          <p:cNvSpPr>
            <a:spLocks noChangeShapeType="1"/>
          </p:cNvSpPr>
          <p:nvPr/>
        </p:nvSpPr>
        <p:spPr bwMode="auto">
          <a:xfrm flipH="1" flipV="1">
            <a:off x="6534150" y="3933825"/>
            <a:ext cx="781050" cy="790575"/>
          </a:xfrm>
          <a:prstGeom prst="line">
            <a:avLst/>
          </a:prstGeom>
          <a:noFill/>
          <a:ln w="9525">
            <a:solidFill>
              <a:schemeClr val="tx1"/>
            </a:solidFill>
            <a:round/>
            <a:headEnd/>
            <a:tailEnd type="triangle" w="med" len="med"/>
          </a:ln>
        </p:spPr>
        <p:txBody>
          <a:bodyPr/>
          <a:lstStyle/>
          <a:p>
            <a:endParaRPr lang="en-US"/>
          </a:p>
        </p:txBody>
      </p:sp>
      <p:sp>
        <p:nvSpPr>
          <p:cNvPr id="15372" name="Line 103"/>
          <p:cNvSpPr>
            <a:spLocks noChangeShapeType="1"/>
          </p:cNvSpPr>
          <p:nvPr/>
        </p:nvSpPr>
        <p:spPr bwMode="auto">
          <a:xfrm flipH="1">
            <a:off x="6553200" y="4724400"/>
            <a:ext cx="762000" cy="457200"/>
          </a:xfrm>
          <a:prstGeom prst="line">
            <a:avLst/>
          </a:prstGeom>
          <a:noFill/>
          <a:ln w="9525">
            <a:solidFill>
              <a:schemeClr val="tx1"/>
            </a:solidFill>
            <a:round/>
            <a:headEnd/>
            <a:tailEnd type="triangle" w="med" len="med"/>
          </a:ln>
        </p:spPr>
        <p:txBody>
          <a:bodyPr/>
          <a:lstStyle/>
          <a:p>
            <a:endParaRPr lang="en-US"/>
          </a:p>
        </p:txBody>
      </p:sp>
      <p:sp>
        <p:nvSpPr>
          <p:cNvPr id="102" name="Title 101"/>
          <p:cNvSpPr>
            <a:spLocks noGrp="1"/>
          </p:cNvSpPr>
          <p:nvPr>
            <p:ph type="title"/>
          </p:nvPr>
        </p:nvSpPr>
        <p:spPr>
          <a:xfrm>
            <a:off x="0" y="0"/>
            <a:ext cx="8229600" cy="639762"/>
          </a:xfrm>
        </p:spPr>
        <p:txBody>
          <a:bodyPr/>
          <a:lstStyle/>
          <a:p>
            <a:pPr algn="l" rtl="0" eaLnBrk="0" fontAlgn="base" hangingPunct="0"/>
            <a:r>
              <a:rPr lang="sr-Latn-CS" sz="3200" b="1" kern="1200" dirty="0" smtClean="0">
                <a:solidFill>
                  <a:srgbClr val="333399"/>
                </a:solidFill>
                <a:latin typeface="Calibri"/>
                <a:ea typeface="+mn-ea"/>
                <a:cs typeface="+mn-cs"/>
              </a:rPr>
              <a:t>TIRISTOR (SCR)</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43</a:t>
            </a:fld>
            <a:endParaRPr lang="en-US"/>
          </a:p>
        </p:txBody>
      </p:sp>
      <p:sp>
        <p:nvSpPr>
          <p:cNvPr id="5" name="Text Box 44"/>
          <p:cNvSpPr txBox="1">
            <a:spLocks noChangeArrowheads="1"/>
          </p:cNvSpPr>
          <p:nvPr/>
        </p:nvSpPr>
        <p:spPr bwMode="auto">
          <a:xfrm>
            <a:off x="228600" y="751129"/>
            <a:ext cx="8643966" cy="4755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Tiristor kao prekidački element: </a:t>
            </a:r>
          </a:p>
          <a:p>
            <a:pPr lvl="1" eaLnBrk="1" hangingPunct="1">
              <a:spcBef>
                <a:spcPct val="50000"/>
              </a:spcBef>
              <a:buFontTx/>
              <a:buChar char="•"/>
            </a:pPr>
            <a:r>
              <a:rPr lang="sr-Latn-CS" sz="2400" dirty="0" smtClean="0">
                <a:solidFill>
                  <a:schemeClr val="tx1"/>
                </a:solidFill>
                <a:latin typeface="Arial" charset="0"/>
              </a:rPr>
              <a:t>Uključuje se strujnim impulsom na G</a:t>
            </a:r>
          </a:p>
          <a:p>
            <a:pPr lvl="2" eaLnBrk="1" hangingPunct="1">
              <a:spcBef>
                <a:spcPct val="50000"/>
              </a:spcBef>
              <a:buFontTx/>
              <a:buChar char="•"/>
            </a:pPr>
            <a:r>
              <a:rPr lang="sr-Latn-CS" sz="2000" dirty="0" smtClean="0">
                <a:solidFill>
                  <a:schemeClr val="tx1"/>
                </a:solidFill>
                <a:latin typeface="Arial" charset="0"/>
              </a:rPr>
              <a:t>Uslov da bi se uključio: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ak</a:t>
            </a:r>
            <a:r>
              <a:rPr lang="sr-Latn-CS" sz="2000" b="1" dirty="0" smtClean="0">
                <a:solidFill>
                  <a:schemeClr val="tx1"/>
                </a:solidFill>
                <a:latin typeface="Times New Roman" pitchFamily="18" charset="0"/>
                <a:cs typeface="Times New Roman" pitchFamily="18" charset="0"/>
              </a:rPr>
              <a:t> &gt; 0 </a:t>
            </a:r>
            <a:r>
              <a:rPr lang="sr-Latn-CS" sz="2000" dirty="0" smtClean="0">
                <a:solidFill>
                  <a:schemeClr val="tx1"/>
                </a:solidFill>
                <a:latin typeface="Arial" charset="0"/>
              </a:rPr>
              <a:t>uz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a:t>
            </a:r>
            <a:r>
              <a:rPr lang="sr-Latn-CS" sz="2000" b="1" dirty="0" smtClean="0">
                <a:solidFill>
                  <a:schemeClr val="tx1"/>
                </a:solidFill>
                <a:latin typeface="Times New Roman" pitchFamily="18" charset="0"/>
                <a:cs typeface="Times New Roman" pitchFamily="18" charset="0"/>
              </a:rPr>
              <a:t> &gt; 0</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napon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ak</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ak</a:t>
            </a:r>
            <a:r>
              <a:rPr lang="sr-Latn-CS" b="1" dirty="0" smtClean="0">
                <a:solidFill>
                  <a:schemeClr val="tx2">
                    <a:lumMod val="60000"/>
                    <a:lumOff val="40000"/>
                  </a:schemeClr>
                </a:solidFill>
                <a:latin typeface="Times New Roman" pitchFamily="18" charset="0"/>
                <a:cs typeface="Times New Roman" pitchFamily="18" charset="0"/>
              </a:rPr>
              <a:t> = </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f</a:t>
            </a:r>
            <a:r>
              <a:rPr lang="sr-Latn-CS" b="1" dirty="0" smtClean="0">
                <a:solidFill>
                  <a:schemeClr val="tx2">
                    <a:lumMod val="60000"/>
                    <a:lumOff val="40000"/>
                  </a:schemeClr>
                </a:solidFill>
                <a:latin typeface="Times New Roman" pitchFamily="18" charset="0"/>
                <a:cs typeface="Times New Roman" pitchFamily="18" charset="0"/>
              </a:rPr>
              <a:t>  </a:t>
            </a:r>
            <a:r>
              <a:rPr lang="sr-Latn-CS" dirty="0" smtClean="0">
                <a:solidFill>
                  <a:schemeClr val="tx2">
                    <a:lumMod val="60000"/>
                    <a:lumOff val="40000"/>
                  </a:schemeClr>
                </a:solidFill>
                <a:latin typeface="Arial" pitchFamily="34" charset="0"/>
                <a:cs typeface="Arial" pitchFamily="34" charset="0"/>
              </a:rPr>
              <a:t>kod realnog</a:t>
            </a:r>
            <a:r>
              <a:rPr lang="sr-Latn-CS" dirty="0" smtClean="0">
                <a:solidFill>
                  <a:schemeClr val="tx2">
                    <a:lumMod val="60000"/>
                    <a:lumOff val="40000"/>
                  </a:schemeClr>
                </a:solidFill>
                <a:latin typeface="Times New Roman" pitchFamily="18" charset="0"/>
                <a:cs typeface="Times New Roman" pitchFamily="18" charset="0"/>
              </a:rPr>
              <a:t>)</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a:t>
            </a:r>
            <a:r>
              <a:rPr lang="sr-Latn-CS" sz="2000" u="sng" dirty="0" smtClean="0">
                <a:solidFill>
                  <a:schemeClr val="tx1"/>
                </a:solidFill>
                <a:latin typeface="Arial" pitchFamily="34" charset="0"/>
                <a:cs typeface="Arial" pitchFamily="34" charset="0"/>
              </a:rPr>
              <a:t>struja kroz G više nije nužna</a:t>
            </a:r>
          </a:p>
          <a:p>
            <a:pPr lvl="1" eaLnBrk="1" hangingPunct="1">
              <a:spcBef>
                <a:spcPct val="50000"/>
              </a:spcBef>
              <a:buFontTx/>
              <a:buChar char="•"/>
            </a:pPr>
            <a:r>
              <a:rPr lang="sr-Latn-CS" sz="2400" dirty="0" smtClean="0">
                <a:solidFill>
                  <a:schemeClr val="tx1"/>
                </a:solidFill>
                <a:latin typeface="Arial" charset="0"/>
              </a:rPr>
              <a:t>Isključuje se sam (nema kontrole spolja)</a:t>
            </a:r>
          </a:p>
          <a:p>
            <a:pPr marL="914400" lvl="2" indent="0" eaLnBrk="1" hangingPunct="1">
              <a:spcBef>
                <a:spcPct val="50000"/>
              </a:spcBef>
              <a:buFontTx/>
              <a:buChar char="•"/>
            </a:pPr>
            <a:r>
              <a:rPr lang="sr-Latn-CS" sz="2000" dirty="0" smtClean="0">
                <a:solidFill>
                  <a:prstClr val="black"/>
                </a:solidFill>
                <a:latin typeface="Arial" charset="0"/>
              </a:rPr>
              <a:t>  Trenutak kada će se isključiti zavisi od ostatka kola</a:t>
            </a:r>
            <a:endParaRPr lang="sr-Latn-CS" sz="2400" dirty="0" smtClean="0">
              <a:solidFill>
                <a:schemeClr val="tx1"/>
              </a:solidFill>
              <a:latin typeface="Arial" charset="0"/>
            </a:endParaRPr>
          </a:p>
          <a:p>
            <a:pPr lvl="2" eaLnBrk="1" hangingPunct="1">
              <a:spcBef>
                <a:spcPct val="50000"/>
              </a:spcBef>
              <a:buFontTx/>
              <a:buChar char="•"/>
            </a:pPr>
            <a:r>
              <a:rPr lang="sr-Latn-CS" sz="2000" dirty="0" smtClean="0">
                <a:solidFill>
                  <a:schemeClr val="tx1"/>
                </a:solidFill>
                <a:latin typeface="Arial" charset="0"/>
              </a:rPr>
              <a:t>Uslov da bi se isključio: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a:t>
            </a:r>
            <a:r>
              <a:rPr lang="sr-Latn-CS" sz="2000" b="1" dirty="0" smtClean="0">
                <a:solidFill>
                  <a:schemeClr val="tx1"/>
                </a:solidFill>
                <a:latin typeface="Times New Roman" pitchFamily="18" charset="0"/>
                <a:cs typeface="Times New Roman" pitchFamily="18" charset="0"/>
              </a:rPr>
              <a:t> opala ispod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amin</a:t>
            </a:r>
            <a:r>
              <a:rPr lang="sr-Latn-CS" sz="2000" b="1" dirty="0" smtClean="0">
                <a:solidFill>
                  <a:schemeClr val="tx1"/>
                </a:solidFill>
                <a:latin typeface="Times New Roman" pitchFamily="18" charset="0"/>
                <a:cs typeface="Times New Roman" pitchFamily="18" charset="0"/>
              </a:rPr>
              <a:t> – „struja </a:t>
            </a:r>
            <a:r>
              <a:rPr lang="sr-Latn-CS" sz="2000" b="1" dirty="0">
                <a:solidFill>
                  <a:schemeClr val="tx1"/>
                </a:solidFill>
                <a:latin typeface="Times New Roman" pitchFamily="18" charset="0"/>
                <a:cs typeface="Times New Roman" pitchFamily="18" charset="0"/>
              </a:rPr>
              <a:t>držanja“ </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isključi, struja je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dirty="0" smtClean="0">
                <a:solidFill>
                  <a:schemeClr val="tx2">
                    <a:lumMod val="60000"/>
                    <a:lumOff val="40000"/>
                  </a:schemeClr>
                </a:solidFill>
                <a:latin typeface="Times New Roman" pitchFamily="18" charset="0"/>
                <a:cs typeface="Times New Roman" pitchFamily="18" charset="0"/>
                <a:sym typeface="Symbol"/>
              </a:rPr>
              <a:t> 0 </a:t>
            </a:r>
            <a:r>
              <a:rPr lang="sr-Latn-CS" dirty="0" smtClean="0">
                <a:solidFill>
                  <a:schemeClr val="tx2">
                    <a:lumMod val="60000"/>
                    <a:lumOff val="40000"/>
                  </a:schemeClr>
                </a:solidFill>
                <a:latin typeface="Arial" pitchFamily="34" charset="0"/>
                <a:cs typeface="Arial" pitchFamily="34" charset="0"/>
              </a:rPr>
              <a:t>kod realnog</a:t>
            </a:r>
            <a:r>
              <a:rPr lang="sr-Latn-CS" dirty="0" smtClean="0">
                <a:solidFill>
                  <a:schemeClr val="tx2">
                    <a:lumMod val="60000"/>
                    <a:lumOff val="40000"/>
                  </a:schemeClr>
                </a:solidFill>
                <a:latin typeface="Times New Roman" pitchFamily="18" charset="0"/>
                <a:cs typeface="Times New Roman" pitchFamily="18" charset="0"/>
              </a:rPr>
              <a:t>)</a:t>
            </a:r>
            <a:endParaRPr lang="sr-Latn-CS" sz="2000" dirty="0" smtClean="0">
              <a:solidFill>
                <a:schemeClr val="tx2">
                  <a:lumMod val="60000"/>
                  <a:lumOff val="40000"/>
                </a:schemeClr>
              </a:solidFill>
              <a:latin typeface="Arial" pitchFamily="34" charset="0"/>
              <a:cs typeface="Arial" pitchFamily="34" charset="0"/>
            </a:endParaRPr>
          </a:p>
          <a:p>
            <a:pPr eaLnBrk="1" hangingPunct="1">
              <a:spcBef>
                <a:spcPct val="50000"/>
              </a:spcBef>
              <a:buFontTx/>
              <a:buChar char="•"/>
            </a:pPr>
            <a:endParaRPr lang="en-US" dirty="0">
              <a:solidFill>
                <a:schemeClr val="tx1"/>
              </a:solidFill>
              <a:latin typeface="Arial" charset="0"/>
            </a:endParaRPr>
          </a:p>
        </p:txBody>
      </p:sp>
      <p:grpSp>
        <p:nvGrpSpPr>
          <p:cNvPr id="7" name="Group 4"/>
          <p:cNvGrpSpPr>
            <a:grpSpLocks/>
          </p:cNvGrpSpPr>
          <p:nvPr/>
        </p:nvGrpSpPr>
        <p:grpSpPr bwMode="auto">
          <a:xfrm>
            <a:off x="6869389" y="188672"/>
            <a:ext cx="2189163" cy="2733162"/>
            <a:chOff x="393" y="981"/>
            <a:chExt cx="1379" cy="1590"/>
          </a:xfrm>
        </p:grpSpPr>
        <p:grpSp>
          <p:nvGrpSpPr>
            <p:cNvPr id="8" name="Group 5"/>
            <p:cNvGrpSpPr>
              <a:grpSpLocks/>
            </p:cNvGrpSpPr>
            <p:nvPr/>
          </p:nvGrpSpPr>
          <p:grpSpPr bwMode="auto">
            <a:xfrm rot="5400000">
              <a:off x="1116" y="1728"/>
              <a:ext cx="150" cy="126"/>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1185" y="1242"/>
              <a:ext cx="0" cy="46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1183" y="1690"/>
              <a:ext cx="20" cy="626"/>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1161"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4"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7" name="Oval 16"/>
            <p:cNvSpPr>
              <a:spLocks noChangeArrowheads="1"/>
            </p:cNvSpPr>
            <p:nvPr/>
          </p:nvSpPr>
          <p:spPr bwMode="auto">
            <a:xfrm>
              <a:off x="1179" y="231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858" y="2004"/>
              <a:ext cx="228"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801" y="198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sp>
        <p:nvSpPr>
          <p:cNvPr id="27" name="Text Box 44"/>
          <p:cNvSpPr txBox="1">
            <a:spLocks noChangeArrowheads="1"/>
          </p:cNvSpPr>
          <p:nvPr/>
        </p:nvSpPr>
        <p:spPr bwMode="auto">
          <a:xfrm>
            <a:off x="254000" y="5244405"/>
            <a:ext cx="864396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2400" dirty="0" smtClean="0">
                <a:solidFill>
                  <a:schemeClr val="tx1"/>
                </a:solidFill>
                <a:latin typeface="Arial" charset="0"/>
              </a:rPr>
              <a:t>Tri </a:t>
            </a:r>
            <a:r>
              <a:rPr lang="en-US" sz="2400" dirty="0" err="1" smtClean="0">
                <a:solidFill>
                  <a:schemeClr val="tx1"/>
                </a:solidFill>
                <a:latin typeface="Arial" charset="0"/>
              </a:rPr>
              <a:t>stanja</a:t>
            </a:r>
            <a:r>
              <a:rPr lang="sr-Latn-CS" sz="2400" dirty="0" smtClean="0">
                <a:solidFill>
                  <a:schemeClr val="tx1"/>
                </a:solidFill>
                <a:latin typeface="Arial" charset="0"/>
              </a:rPr>
              <a:t>:</a:t>
            </a:r>
            <a:endParaRPr lang="sr-Latn-CS" sz="2400" dirty="0">
              <a:solidFill>
                <a:schemeClr val="tx1"/>
              </a:solidFill>
              <a:latin typeface="Arial" charset="0"/>
            </a:endParaRPr>
          </a:p>
          <a:p>
            <a:pPr lvl="1" eaLnBrk="1" hangingPunct="1">
              <a:spcBef>
                <a:spcPct val="50000"/>
              </a:spcBef>
              <a:buFontTx/>
              <a:buChar char="•"/>
            </a:pPr>
            <a:r>
              <a:rPr lang="en-US" sz="2400" b="1" dirty="0" smtClean="0">
                <a:solidFill>
                  <a:srgbClr val="C00000"/>
                </a:solidFill>
                <a:latin typeface="Arial" charset="0"/>
              </a:rPr>
              <a:t>UKLJU</a:t>
            </a:r>
            <a:r>
              <a:rPr lang="x-none" sz="2400" b="1" dirty="0">
                <a:solidFill>
                  <a:srgbClr val="C00000"/>
                </a:solidFill>
                <a:latin typeface="Arial" charset="0"/>
              </a:rPr>
              <a:t>Č</a:t>
            </a:r>
            <a:r>
              <a:rPr lang="en-US" sz="2400" b="1" dirty="0">
                <a:solidFill>
                  <a:srgbClr val="C00000"/>
                </a:solidFill>
                <a:latin typeface="Arial" charset="0"/>
              </a:rPr>
              <a:t>E</a:t>
            </a:r>
            <a:r>
              <a:rPr lang="x-none" sz="2400" b="1" dirty="0" smtClean="0">
                <a:solidFill>
                  <a:srgbClr val="C00000"/>
                </a:solidFill>
                <a:latin typeface="Arial" charset="0"/>
              </a:rPr>
              <a:t>N</a:t>
            </a:r>
            <a:r>
              <a:rPr lang="x-none" sz="2400" smtClean="0">
                <a:solidFill>
                  <a:schemeClr val="tx1"/>
                </a:solidFill>
                <a:latin typeface="Arial" charset="0"/>
              </a:rPr>
              <a:t>;</a:t>
            </a:r>
            <a:r>
              <a:rPr lang="sr-Latn-CS" sz="2400" dirty="0" smtClean="0">
                <a:solidFill>
                  <a:schemeClr val="tx1"/>
                </a:solidFill>
                <a:latin typeface="Arial" charset="0"/>
              </a:rPr>
              <a:t> </a:t>
            </a:r>
            <a:r>
              <a:rPr lang="sr-Latn-CS" sz="2400" b="1" dirty="0" smtClean="0">
                <a:solidFill>
                  <a:schemeClr val="tx2"/>
                </a:solidFill>
                <a:latin typeface="Arial" charset="0"/>
              </a:rPr>
              <a:t>ISKLJUČEN</a:t>
            </a:r>
            <a:r>
              <a:rPr lang="sr-Latn-CS" sz="2400" dirty="0" smtClean="0">
                <a:solidFill>
                  <a:schemeClr val="tx2"/>
                </a:solidFill>
                <a:latin typeface="Arial" charset="0"/>
              </a:rPr>
              <a:t>, a inverzno polarisan</a:t>
            </a:r>
            <a:r>
              <a:rPr lang="sr-Latn-CS" sz="2400" dirty="0" smtClean="0">
                <a:solidFill>
                  <a:schemeClr val="tx1"/>
                </a:solidFill>
                <a:latin typeface="Arial" charset="0"/>
              </a:rPr>
              <a:t>; </a:t>
            </a:r>
            <a:r>
              <a:rPr lang="sr-Latn-CS" sz="2400" b="1" dirty="0" smtClean="0">
                <a:solidFill>
                  <a:schemeClr val="tx2"/>
                </a:solidFill>
                <a:latin typeface="Arial" charset="0"/>
              </a:rPr>
              <a:t>ISKLJUČEN</a:t>
            </a:r>
            <a:r>
              <a:rPr lang="sr-Latn-CS" sz="2400" dirty="0" smtClean="0">
                <a:solidFill>
                  <a:schemeClr val="tx2"/>
                </a:solidFill>
                <a:latin typeface="Arial" charset="0"/>
              </a:rPr>
              <a:t>, a direktno </a:t>
            </a:r>
            <a:r>
              <a:rPr lang="sr-Latn-CS" sz="2400" dirty="0">
                <a:solidFill>
                  <a:schemeClr val="tx2"/>
                </a:solidFill>
                <a:latin typeface="Arial" charset="0"/>
              </a:rPr>
              <a:t>polarisan</a:t>
            </a:r>
          </a:p>
        </p:txBody>
      </p:sp>
      <p:sp>
        <p:nvSpPr>
          <p:cNvPr id="28"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(SCR)</a:t>
            </a:r>
            <a:endParaRPr lang="en-US" sz="3200" b="1"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44</a:t>
            </a:fld>
            <a:endParaRPr lang="en-US"/>
          </a:p>
        </p:txBody>
      </p:sp>
      <p:sp>
        <p:nvSpPr>
          <p:cNvPr id="5" name="Text Box 44"/>
          <p:cNvSpPr txBox="1">
            <a:spLocks noChangeArrowheads="1"/>
          </p:cNvSpPr>
          <p:nvPr/>
        </p:nvSpPr>
        <p:spPr bwMode="auto">
          <a:xfrm>
            <a:off x="0" y="4114800"/>
            <a:ext cx="8643966"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Glavne statičke karakteristike: </a:t>
            </a:r>
          </a:p>
          <a:p>
            <a:pPr lvl="1" eaLnBrk="1" hangingPunct="1">
              <a:spcBef>
                <a:spcPct val="50000"/>
              </a:spcBef>
              <a:buFontTx/>
              <a:buChar char="•"/>
            </a:pPr>
            <a:r>
              <a:rPr lang="en-US" sz="2400" b="1" i="1" dirty="0" err="1" smtClean="0">
                <a:solidFill>
                  <a:schemeClr val="tx1"/>
                </a:solidFill>
                <a:latin typeface="Times New Roman" pitchFamily="18" charset="0"/>
              </a:rPr>
              <a:t>I</a:t>
            </a:r>
            <a:r>
              <a:rPr lang="en-US" sz="2400" b="1" i="1" baseline="-25000" dirty="0" err="1" smtClean="0">
                <a:solidFill>
                  <a:schemeClr val="tx1"/>
                </a:solidFill>
                <a:latin typeface="Times New Roman" pitchFamily="18" charset="0"/>
              </a:rPr>
              <a:t>a</a:t>
            </a:r>
            <a:r>
              <a:rPr lang="sr-Latn-CS" sz="2400" b="1" i="1" baseline="-25000" dirty="0" smtClean="0">
                <a:solidFill>
                  <a:schemeClr val="tx1"/>
                </a:solidFill>
                <a:latin typeface="Times New Roman" pitchFamily="18" charset="0"/>
              </a:rPr>
              <a:t>max</a:t>
            </a:r>
            <a:r>
              <a:rPr lang="sr-Latn-CS" sz="2400" dirty="0" smtClean="0">
                <a:solidFill>
                  <a:schemeClr val="tx1"/>
                </a:solidFill>
                <a:latin typeface="Arial" charset="0"/>
              </a:rPr>
              <a:t> ; </a:t>
            </a:r>
            <a:r>
              <a:rPr lang="sr-Latn-CS" sz="2800" b="1" i="1" dirty="0" smtClean="0">
                <a:latin typeface="Times New Roman" pitchFamily="18" charset="0"/>
              </a:rPr>
              <a:t>-</a:t>
            </a:r>
            <a:r>
              <a:rPr lang="sr-Latn-CS" sz="2800" b="1" i="1" dirty="0" smtClean="0">
                <a:solidFill>
                  <a:schemeClr val="tx1"/>
                </a:solidFill>
                <a:latin typeface="Times New Roman" pitchFamily="18" charset="0"/>
              </a:rPr>
              <a:t>V</a:t>
            </a:r>
            <a:r>
              <a:rPr lang="sr-Latn-CS" sz="2400" b="1" i="1" baseline="-25000" dirty="0" smtClean="0">
                <a:solidFill>
                  <a:schemeClr val="tx1"/>
                </a:solidFill>
                <a:latin typeface="Times New Roman" pitchFamily="18" charset="0"/>
              </a:rPr>
              <a:t>Rmax </a:t>
            </a:r>
            <a:r>
              <a:rPr lang="sr-Latn-CS" sz="2400" dirty="0" smtClean="0">
                <a:solidFill>
                  <a:schemeClr val="tx1"/>
                </a:solidFill>
                <a:latin typeface="Arial" charset="0"/>
              </a:rPr>
              <a:t>; </a:t>
            </a:r>
            <a:r>
              <a:rPr lang="sr-Latn-CS" sz="2800" b="1" i="1" dirty="0" smtClean="0">
                <a:solidFill>
                  <a:schemeClr val="tx1"/>
                </a:solidFill>
                <a:latin typeface="Times New Roman" pitchFamily="18" charset="0"/>
              </a:rPr>
              <a:t>V</a:t>
            </a:r>
            <a:r>
              <a:rPr lang="sr-Latn-CS" sz="2400" b="1" i="1" baseline="-25000" dirty="0" smtClean="0">
                <a:solidFill>
                  <a:schemeClr val="tx1"/>
                </a:solidFill>
                <a:latin typeface="Times New Roman" pitchFamily="18" charset="0"/>
              </a:rPr>
              <a:t>Dmax  </a:t>
            </a:r>
            <a:r>
              <a:rPr lang="sr-Latn-CS" sz="2400" dirty="0" smtClean="0">
                <a:solidFill>
                  <a:schemeClr val="tx1"/>
                </a:solidFill>
                <a:latin typeface="Arial" charset="0"/>
              </a:rPr>
              <a:t>– maks. struja i maks. naponi</a:t>
            </a:r>
            <a:endParaRPr lang="sr-Latn-CS" sz="2400" b="1" i="1" baseline="-25000" dirty="0" smtClean="0">
              <a:solidFill>
                <a:schemeClr val="tx1"/>
              </a:solidFill>
              <a:latin typeface="Times New Roman" pitchFamily="18" charset="0"/>
            </a:endParaRPr>
          </a:p>
          <a:p>
            <a:pPr lvl="1" eaLnBrk="1" hangingPunct="1">
              <a:spcBef>
                <a:spcPct val="50000"/>
              </a:spcBef>
              <a:buFontTx/>
              <a:buChar char="•"/>
            </a:pPr>
            <a:r>
              <a:rPr lang="en-US" sz="2400" b="1" i="1" dirty="0" smtClean="0">
                <a:solidFill>
                  <a:schemeClr val="tx1"/>
                </a:solidFill>
                <a:latin typeface="Times New Roman" pitchFamily="18" charset="0"/>
              </a:rPr>
              <a:t>I</a:t>
            </a:r>
            <a:r>
              <a:rPr lang="sr-Latn-CS" sz="2400" b="1" i="1" baseline="-25000" dirty="0" smtClean="0">
                <a:solidFill>
                  <a:schemeClr val="tx1"/>
                </a:solidFill>
                <a:latin typeface="Times New Roman" pitchFamily="18" charset="0"/>
              </a:rPr>
              <a:t>L</a:t>
            </a:r>
            <a:r>
              <a:rPr lang="sr-Latn-CS" sz="2400" dirty="0" smtClean="0">
                <a:solidFill>
                  <a:schemeClr val="tx1"/>
                </a:solidFill>
                <a:latin typeface="Arial" charset="0"/>
              </a:rPr>
              <a:t> – struja prihvatanja,</a:t>
            </a:r>
            <a:r>
              <a:rPr lang="en-US" sz="2400" b="1" i="1" dirty="0" smtClean="0">
                <a:solidFill>
                  <a:schemeClr val="tx1"/>
                </a:solidFill>
                <a:latin typeface="Times New Roman" pitchFamily="18" charset="0"/>
              </a:rPr>
              <a:t> I</a:t>
            </a:r>
            <a:r>
              <a:rPr lang="sr-Latn-CS" sz="2400" b="1" i="1" baseline="-25000" dirty="0" smtClean="0">
                <a:solidFill>
                  <a:schemeClr val="tx1"/>
                </a:solidFill>
                <a:latin typeface="Times New Roman" pitchFamily="18" charset="0"/>
              </a:rPr>
              <a:t>H</a:t>
            </a:r>
            <a:r>
              <a:rPr lang="sr-Latn-CS" sz="2400" dirty="0" smtClean="0">
                <a:solidFill>
                  <a:schemeClr val="tx1"/>
                </a:solidFill>
                <a:latin typeface="Arial" charset="0"/>
              </a:rPr>
              <a:t> – struja držanja </a:t>
            </a:r>
          </a:p>
          <a:p>
            <a:pPr lvl="1" eaLnBrk="1" hangingPunct="1">
              <a:spcBef>
                <a:spcPct val="50000"/>
              </a:spcBef>
              <a:buFontTx/>
              <a:buChar char="•"/>
            </a:pPr>
            <a:r>
              <a:rPr lang="en-US" sz="2400" b="1" i="1" dirty="0" smtClean="0">
                <a:solidFill>
                  <a:schemeClr val="tx1"/>
                </a:solidFill>
                <a:latin typeface="Times New Roman" pitchFamily="18" charset="0"/>
              </a:rPr>
              <a:t>I</a:t>
            </a:r>
            <a:r>
              <a:rPr lang="sr-Latn-CS" sz="2400" b="1" i="1" baseline="-25000" dirty="0" smtClean="0">
                <a:solidFill>
                  <a:schemeClr val="tx1"/>
                </a:solidFill>
                <a:latin typeface="Times New Roman" pitchFamily="18" charset="0"/>
              </a:rPr>
              <a:t>g</a:t>
            </a:r>
            <a:r>
              <a:rPr lang="sr-Latn-CS" sz="2400" dirty="0" smtClean="0">
                <a:solidFill>
                  <a:schemeClr val="tx1"/>
                </a:solidFill>
                <a:latin typeface="Arial" charset="0"/>
              </a:rPr>
              <a:t> – struja gejta potrebna za uključenje</a:t>
            </a:r>
            <a:endParaRPr lang="en-US" dirty="0">
              <a:solidFill>
                <a:schemeClr val="tx1"/>
              </a:solidFill>
              <a:latin typeface="Arial" charset="0"/>
            </a:endParaRPr>
          </a:p>
        </p:txBody>
      </p:sp>
      <p:sp>
        <p:nvSpPr>
          <p:cNvPr id="6"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Osnovne statičke karakteristike</a:t>
            </a:r>
            <a:endParaRPr lang="en-US" sz="3200" b="1" dirty="0">
              <a:solidFill>
                <a:srgbClr val="C00000"/>
              </a:solidFill>
              <a:latin typeface="+mj-lt"/>
            </a:endParaRPr>
          </a:p>
        </p:txBody>
      </p:sp>
      <p:grpSp>
        <p:nvGrpSpPr>
          <p:cNvPr id="34" name="Group 33"/>
          <p:cNvGrpSpPr/>
          <p:nvPr/>
        </p:nvGrpSpPr>
        <p:grpSpPr>
          <a:xfrm>
            <a:off x="6629400" y="1143000"/>
            <a:ext cx="2189163" cy="2733162"/>
            <a:chOff x="6869389" y="188672"/>
            <a:chExt cx="2189163" cy="2733162"/>
          </a:xfrm>
        </p:grpSpPr>
        <p:grpSp>
          <p:nvGrpSpPr>
            <p:cNvPr id="3" name="Group 5"/>
            <p:cNvGrpSpPr>
              <a:grpSpLocks/>
            </p:cNvGrpSpPr>
            <p:nvPr/>
          </p:nvGrpSpPr>
          <p:grpSpPr bwMode="auto">
            <a:xfrm rot="5400000">
              <a:off x="8007292" y="1481025"/>
              <a:ext cx="257845" cy="200025"/>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8126689" y="637323"/>
              <a:ext cx="0" cy="80447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8123514" y="1407422"/>
              <a:ext cx="31750" cy="1076075"/>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8088589" y="565126"/>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7993339" y="188672"/>
              <a:ext cx="1065213" cy="340356"/>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7907614" y="2581478"/>
              <a:ext cx="1123950" cy="340356"/>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en-US" sz="1600" dirty="0" err="1">
                  <a:latin typeface="Times New Roman" pitchFamily="18" charset="0"/>
                </a:rPr>
                <a:t>Katod</a:t>
              </a:r>
              <a:r>
                <a:rPr lang="sr-Latn-CS" sz="1600" dirty="0">
                  <a:latin typeface="Times New Roman" pitchFamily="18" charset="0"/>
                </a:rPr>
                <a:t>a</a:t>
              </a:r>
              <a:r>
                <a:rPr lang="en-US" sz="1600" dirty="0">
                  <a:latin typeface="Times New Roman" pitchFamily="18" charset="0"/>
                </a:rPr>
                <a:t>)</a:t>
              </a:r>
            </a:p>
          </p:txBody>
        </p:sp>
        <p:sp>
          <p:nvSpPr>
            <p:cNvPr id="14" name="Text Box 13"/>
            <p:cNvSpPr txBox="1">
              <a:spLocks noChangeArrowheads="1"/>
            </p:cNvSpPr>
            <p:nvPr/>
          </p:nvSpPr>
          <p:spPr bwMode="auto">
            <a:xfrm>
              <a:off x="8412439" y="1085974"/>
              <a:ext cx="412750" cy="825106"/>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7979052" y="730147"/>
              <a:ext cx="0" cy="598201"/>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7602814" y="570283"/>
              <a:ext cx="306388" cy="335199"/>
            </a:xfrm>
            <a:prstGeom prst="rect">
              <a:avLst/>
            </a:prstGeom>
            <a:noFill/>
            <a:ln w="9525">
              <a:noFill/>
              <a:miter lim="800000"/>
              <a:headEnd/>
              <a:tailEnd/>
            </a:ln>
          </p:spPr>
          <p:txBody>
            <a:bodyPr wrap="non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a</a:t>
              </a:r>
              <a:endParaRPr lang="en-US" sz="1600" i="1" dirty="0">
                <a:latin typeface="Times New Roman" pitchFamily="18" charset="0"/>
              </a:endParaRPr>
            </a:p>
          </p:txBody>
        </p:sp>
        <p:sp>
          <p:nvSpPr>
            <p:cNvPr id="17" name="Oval 16"/>
            <p:cNvSpPr>
              <a:spLocks noChangeArrowheads="1"/>
            </p:cNvSpPr>
            <p:nvPr/>
          </p:nvSpPr>
          <p:spPr bwMode="auto">
            <a:xfrm>
              <a:off x="8117164" y="247318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7607577" y="1947178"/>
              <a:ext cx="361950"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7517089" y="190592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6869389" y="2034846"/>
              <a:ext cx="1420813" cy="340356"/>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7540902" y="1761529"/>
              <a:ext cx="342900"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7278964" y="1354134"/>
              <a:ext cx="306388" cy="336918"/>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7950477" y="1689333"/>
              <a:ext cx="171450" cy="257845"/>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35" name="Group 34"/>
          <p:cNvGrpSpPr/>
          <p:nvPr/>
        </p:nvGrpSpPr>
        <p:grpSpPr>
          <a:xfrm>
            <a:off x="228600" y="609600"/>
            <a:ext cx="6326248" cy="3595687"/>
            <a:chOff x="228600" y="609600"/>
            <a:chExt cx="6326248" cy="3595687"/>
          </a:xfrm>
        </p:grpSpPr>
        <p:pic>
          <p:nvPicPr>
            <p:cNvPr id="397314" name="Picture 2"/>
            <p:cNvPicPr>
              <a:picLocks noChangeAspect="1" noChangeArrowheads="1"/>
            </p:cNvPicPr>
            <p:nvPr/>
          </p:nvPicPr>
          <p:blipFill>
            <a:blip r:embed="rId3"/>
            <a:srcRect r="5195"/>
            <a:stretch>
              <a:fillRect/>
            </a:stretch>
          </p:blipFill>
          <p:spPr bwMode="auto">
            <a:xfrm>
              <a:off x="228600" y="609600"/>
              <a:ext cx="6248400" cy="3595687"/>
            </a:xfrm>
            <a:prstGeom prst="rect">
              <a:avLst/>
            </a:prstGeom>
            <a:noFill/>
            <a:ln w="9525">
              <a:noFill/>
              <a:miter lim="800000"/>
              <a:headEnd/>
              <a:tailEnd/>
            </a:ln>
            <a:effectLst/>
          </p:spPr>
        </p:pic>
        <p:sp>
          <p:nvSpPr>
            <p:cNvPr id="28" name="Text Box 15"/>
            <p:cNvSpPr txBox="1">
              <a:spLocks noChangeArrowheads="1"/>
            </p:cNvSpPr>
            <p:nvPr/>
          </p:nvSpPr>
          <p:spPr bwMode="auto">
            <a:xfrm>
              <a:off x="2743200" y="762000"/>
              <a:ext cx="486328"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en-US" sz="2000" b="1" i="1" dirty="0" err="1" smtClean="0">
                  <a:solidFill>
                    <a:schemeClr val="tx1"/>
                  </a:solidFill>
                  <a:latin typeface="Times New Roman" pitchFamily="18" charset="0"/>
                </a:rPr>
                <a:t>I</a:t>
              </a:r>
              <a:r>
                <a:rPr lang="en-US" b="1" i="1" baseline="-25000" dirty="0" err="1" smtClean="0">
                  <a:solidFill>
                    <a:schemeClr val="tx1"/>
                  </a:solidFill>
                  <a:latin typeface="Times New Roman" pitchFamily="18" charset="0"/>
                </a:rPr>
                <a:t>a</a:t>
              </a:r>
              <a:endParaRPr lang="en-US" sz="2000" b="1" i="1" dirty="0">
                <a:solidFill>
                  <a:schemeClr val="tx1"/>
                </a:solidFill>
                <a:latin typeface="Times New Roman" pitchFamily="18" charset="0"/>
              </a:endParaRPr>
            </a:p>
          </p:txBody>
        </p:sp>
        <p:sp>
          <p:nvSpPr>
            <p:cNvPr id="29" name="Text Box 15"/>
            <p:cNvSpPr txBox="1">
              <a:spLocks noChangeArrowheads="1"/>
            </p:cNvSpPr>
            <p:nvPr/>
          </p:nvSpPr>
          <p:spPr bwMode="auto">
            <a:xfrm>
              <a:off x="457200" y="2438400"/>
              <a:ext cx="943185"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sr-Latn-CS" sz="20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Rmax</a:t>
              </a:r>
              <a:endParaRPr lang="en-US" sz="2000" b="1" i="1" dirty="0">
                <a:solidFill>
                  <a:schemeClr val="tx1"/>
                </a:solidFill>
                <a:latin typeface="Times New Roman" pitchFamily="18" charset="0"/>
              </a:endParaRPr>
            </a:p>
          </p:txBody>
        </p:sp>
        <p:sp>
          <p:nvSpPr>
            <p:cNvPr id="30" name="Text Box 15"/>
            <p:cNvSpPr txBox="1">
              <a:spLocks noChangeArrowheads="1"/>
            </p:cNvSpPr>
            <p:nvPr/>
          </p:nvSpPr>
          <p:spPr bwMode="auto">
            <a:xfrm>
              <a:off x="4856775" y="2971800"/>
              <a:ext cx="858225"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sr-Latn-CS" sz="20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Dmax</a:t>
              </a:r>
              <a:endParaRPr lang="en-US" sz="2000" b="1" i="1" dirty="0">
                <a:solidFill>
                  <a:schemeClr val="tx1"/>
                </a:solidFill>
                <a:latin typeface="Times New Roman" pitchFamily="18" charset="0"/>
              </a:endParaRPr>
            </a:p>
          </p:txBody>
        </p:sp>
        <p:sp>
          <p:nvSpPr>
            <p:cNvPr id="31" name="Text Box 15"/>
            <p:cNvSpPr txBox="1">
              <a:spLocks noChangeArrowheads="1"/>
            </p:cNvSpPr>
            <p:nvPr/>
          </p:nvSpPr>
          <p:spPr bwMode="auto">
            <a:xfrm>
              <a:off x="2514600" y="1905000"/>
              <a:ext cx="503962"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en-US" sz="2000" b="1" i="1" dirty="0" smtClean="0">
                  <a:solidFill>
                    <a:schemeClr val="tx1"/>
                  </a:solidFill>
                  <a:latin typeface="Times New Roman" pitchFamily="18" charset="0"/>
                </a:rPr>
                <a:t>I</a:t>
              </a:r>
              <a:r>
                <a:rPr lang="sr-Latn-CS" b="1" i="1" baseline="-25000" dirty="0" smtClean="0">
                  <a:solidFill>
                    <a:schemeClr val="tx1"/>
                  </a:solidFill>
                  <a:latin typeface="Times New Roman" pitchFamily="18" charset="0"/>
                </a:rPr>
                <a:t>L</a:t>
              </a:r>
              <a:endParaRPr lang="en-US" sz="2000" b="1" i="1" dirty="0">
                <a:solidFill>
                  <a:schemeClr val="tx1"/>
                </a:solidFill>
                <a:latin typeface="Times New Roman" pitchFamily="18" charset="0"/>
              </a:endParaRPr>
            </a:p>
          </p:txBody>
        </p:sp>
        <p:sp>
          <p:nvSpPr>
            <p:cNvPr id="32" name="Text Box 15"/>
            <p:cNvSpPr txBox="1">
              <a:spLocks noChangeArrowheads="1"/>
            </p:cNvSpPr>
            <p:nvPr/>
          </p:nvSpPr>
          <p:spPr bwMode="auto">
            <a:xfrm>
              <a:off x="2514600" y="2362200"/>
              <a:ext cx="529610"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en-US" sz="2000" b="1" i="1" dirty="0" smtClean="0">
                  <a:solidFill>
                    <a:schemeClr val="tx1"/>
                  </a:solidFill>
                  <a:latin typeface="Times New Roman" pitchFamily="18" charset="0"/>
                </a:rPr>
                <a:t>I</a:t>
              </a:r>
              <a:r>
                <a:rPr lang="sr-Latn-CS" b="1" i="1" baseline="-25000" dirty="0" smtClean="0">
                  <a:solidFill>
                    <a:schemeClr val="tx1"/>
                  </a:solidFill>
                  <a:latin typeface="Times New Roman" pitchFamily="18" charset="0"/>
                </a:rPr>
                <a:t>H</a:t>
              </a:r>
              <a:endParaRPr lang="en-US" sz="2000" b="1" i="1" dirty="0">
                <a:solidFill>
                  <a:schemeClr val="tx1"/>
                </a:solidFill>
                <a:latin typeface="Times New Roman" pitchFamily="18" charset="0"/>
              </a:endParaRPr>
            </a:p>
          </p:txBody>
        </p:sp>
        <p:sp>
          <p:nvSpPr>
            <p:cNvPr id="33" name="Text Box 15"/>
            <p:cNvSpPr txBox="1">
              <a:spLocks noChangeArrowheads="1"/>
            </p:cNvSpPr>
            <p:nvPr/>
          </p:nvSpPr>
          <p:spPr bwMode="auto">
            <a:xfrm>
              <a:off x="5791200" y="2438400"/>
              <a:ext cx="763648"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sr-Latn-CS" sz="20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ak</a:t>
              </a:r>
              <a:endParaRPr lang="en-US" sz="2000" b="1" i="1" dirty="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45</a:t>
            </a:fld>
            <a:endParaRPr lang="en-US"/>
          </a:p>
        </p:txBody>
      </p:sp>
      <p:sp>
        <p:nvSpPr>
          <p:cNvPr id="5" name="Text Box 44"/>
          <p:cNvSpPr txBox="1">
            <a:spLocks noChangeArrowheads="1"/>
          </p:cNvSpPr>
          <p:nvPr/>
        </p:nvSpPr>
        <p:spPr bwMode="auto">
          <a:xfrm>
            <a:off x="181223" y="1029247"/>
            <a:ext cx="8643966" cy="5616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2400" dirty="0" smtClean="0">
                <a:solidFill>
                  <a:schemeClr val="tx2"/>
                </a:solidFill>
                <a:latin typeface="Arial" charset="0"/>
              </a:rPr>
              <a:t>NE</a:t>
            </a:r>
            <a:r>
              <a:rPr lang="x-none" sz="2400" dirty="0" smtClean="0">
                <a:solidFill>
                  <a:schemeClr val="tx2"/>
                </a:solidFill>
                <a:latin typeface="Arial" charset="0"/>
              </a:rPr>
              <a:t>Ž</a:t>
            </a:r>
            <a:r>
              <a:rPr lang="en-US" sz="2400" dirty="0" smtClean="0">
                <a:solidFill>
                  <a:schemeClr val="tx2"/>
                </a:solidFill>
                <a:latin typeface="Arial" charset="0"/>
              </a:rPr>
              <a:t>ELJENO KLJU</a:t>
            </a:r>
            <a:r>
              <a:rPr lang="x-none" sz="2400" dirty="0" smtClean="0">
                <a:solidFill>
                  <a:schemeClr val="tx2"/>
                </a:solidFill>
                <a:latin typeface="Arial" charset="0"/>
              </a:rPr>
              <a:t>Č</a:t>
            </a:r>
            <a:r>
              <a:rPr lang="en-US" sz="2400" dirty="0" smtClean="0">
                <a:solidFill>
                  <a:schemeClr val="tx2"/>
                </a:solidFill>
                <a:latin typeface="Arial" charset="0"/>
              </a:rPr>
              <a:t>ENJE TIRISTO</a:t>
            </a:r>
            <a:r>
              <a:rPr lang="x-none" sz="2400" dirty="0" smtClean="0">
                <a:solidFill>
                  <a:schemeClr val="tx2"/>
                </a:solidFill>
                <a:latin typeface="Arial" charset="0"/>
              </a:rPr>
              <a:t>R</a:t>
            </a:r>
            <a:r>
              <a:rPr lang="en-US" sz="2400" dirty="0" smtClean="0">
                <a:solidFill>
                  <a:schemeClr val="tx2"/>
                </a:solidFill>
                <a:latin typeface="Arial" charset="0"/>
              </a:rPr>
              <a:t>A</a:t>
            </a:r>
            <a:r>
              <a:rPr lang="sr-Latn-CS" sz="2400" dirty="0" smtClean="0">
                <a:solidFill>
                  <a:schemeClr val="tx2"/>
                </a:solidFill>
                <a:latin typeface="Arial" charset="0"/>
              </a:rPr>
              <a:t>: </a:t>
            </a:r>
          </a:p>
          <a:p>
            <a:pPr lvl="1" eaLnBrk="1" hangingPunct="1">
              <a:spcBef>
                <a:spcPct val="50000"/>
              </a:spcBef>
              <a:buFontTx/>
              <a:buChar char="•"/>
            </a:pPr>
            <a:r>
              <a:rPr lang="sr-Latn-CS" sz="2400" dirty="0" smtClean="0">
                <a:solidFill>
                  <a:schemeClr val="tx2"/>
                </a:solidFill>
                <a:latin typeface="Arial" charset="0"/>
              </a:rPr>
              <a:t>Ako napo </a:t>
            </a:r>
            <a:r>
              <a:rPr lang="sr-Latn-CS" sz="2400" b="1" i="1" dirty="0" smtClean="0">
                <a:solidFill>
                  <a:schemeClr val="tx2"/>
                </a:solidFill>
                <a:latin typeface="Times New Roman" pitchFamily="18" charset="0"/>
                <a:cs typeface="Times New Roman" pitchFamily="18" charset="0"/>
              </a:rPr>
              <a:t>V</a:t>
            </a:r>
            <a:r>
              <a:rPr lang="sr-Latn-CS" sz="2400" b="1" i="1" baseline="-25000" dirty="0" smtClean="0">
                <a:solidFill>
                  <a:schemeClr val="tx2"/>
                </a:solidFill>
                <a:latin typeface="Times New Roman" pitchFamily="18" charset="0"/>
                <a:cs typeface="Times New Roman" pitchFamily="18" charset="0"/>
              </a:rPr>
              <a:t>ak </a:t>
            </a:r>
            <a:r>
              <a:rPr lang="sr-Latn-CS" sz="2400" dirty="0" smtClean="0">
                <a:solidFill>
                  <a:schemeClr val="tx2"/>
                </a:solidFill>
                <a:latin typeface="Arial" pitchFamily="34" charset="0"/>
                <a:cs typeface="Arial" pitchFamily="34" charset="0"/>
              </a:rPr>
              <a:t>poraste iznad dozvoljenog</a:t>
            </a:r>
            <a:endParaRPr lang="sr-Latn-CS" sz="2400" dirty="0" smtClean="0">
              <a:solidFill>
                <a:schemeClr val="tx2"/>
              </a:solidFill>
              <a:latin typeface="Arial" charset="0"/>
            </a:endParaRPr>
          </a:p>
          <a:p>
            <a:pPr lvl="2" eaLnBrk="1" hangingPunct="1">
              <a:spcBef>
                <a:spcPct val="50000"/>
              </a:spcBef>
              <a:buFontTx/>
              <a:buChar char="•"/>
            </a:pPr>
            <a:r>
              <a:rPr lang="sr-Latn-CS" sz="2000" dirty="0" smtClean="0">
                <a:solidFill>
                  <a:schemeClr val="tx2"/>
                </a:solidFill>
                <a:latin typeface="Arial" charset="0"/>
              </a:rPr>
              <a:t>I kratkotrajna smetnja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ak</a:t>
            </a:r>
            <a:r>
              <a:rPr lang="sr-Latn-CS" sz="2000" b="1" dirty="0" smtClean="0">
                <a:solidFill>
                  <a:schemeClr val="tx2"/>
                </a:solidFill>
                <a:latin typeface="Times New Roman" pitchFamily="18" charset="0"/>
                <a:cs typeface="Times New Roman" pitchFamily="18" charset="0"/>
              </a:rPr>
              <a:t> &gt;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Dmax</a:t>
            </a:r>
            <a:r>
              <a:rPr lang="sr-Latn-CS" sz="2000" b="1" dirty="0" smtClean="0">
                <a:solidFill>
                  <a:schemeClr val="tx2"/>
                </a:solidFill>
                <a:latin typeface="Times New Roman" pitchFamily="18" charset="0"/>
                <a:cs typeface="Times New Roman" pitchFamily="18" charset="0"/>
              </a:rPr>
              <a:t>  </a:t>
            </a:r>
            <a:r>
              <a:rPr lang="sr-Latn-CS" sz="2000" dirty="0" smtClean="0">
                <a:solidFill>
                  <a:schemeClr val="tx2"/>
                </a:solidFill>
                <a:latin typeface="Arial" charset="0"/>
              </a:rPr>
              <a:t>može uključiti</a:t>
            </a:r>
            <a:endParaRPr lang="sr-Latn-CS" sz="2000" b="1" dirty="0" smtClean="0">
              <a:solidFill>
                <a:schemeClr val="tx2"/>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2"/>
                </a:solidFill>
                <a:latin typeface="Arial" pitchFamily="34" charset="0"/>
                <a:cs typeface="Arial" pitchFamily="34" charset="0"/>
              </a:rPr>
              <a:t>Snaber može smanjiti verovatnoću ove pojave</a:t>
            </a:r>
            <a:endParaRPr lang="sr-Latn-CS" dirty="0" smtClean="0">
              <a:solidFill>
                <a:schemeClr val="tx2"/>
              </a:solidFill>
              <a:latin typeface="Times New Roman" pitchFamily="18" charset="0"/>
              <a:cs typeface="Times New Roman" pitchFamily="18" charset="0"/>
            </a:endParaRPr>
          </a:p>
          <a:p>
            <a:pPr lvl="1" eaLnBrk="1" hangingPunct="1">
              <a:spcBef>
                <a:spcPct val="50000"/>
              </a:spcBef>
              <a:buFontTx/>
              <a:buChar char="•"/>
            </a:pPr>
            <a:r>
              <a:rPr lang="sr-Latn-CS" sz="2400" dirty="0" smtClean="0">
                <a:solidFill>
                  <a:schemeClr val="tx2"/>
                </a:solidFill>
                <a:latin typeface="Arial" charset="0"/>
              </a:rPr>
              <a:t>Prebrz porast napona pri isključivanju</a:t>
            </a:r>
          </a:p>
          <a:p>
            <a:pPr marL="914400" lvl="2" indent="0" eaLnBrk="1" hangingPunct="1">
              <a:spcBef>
                <a:spcPct val="50000"/>
              </a:spcBef>
              <a:buFontTx/>
              <a:buChar char="•"/>
            </a:pPr>
            <a:r>
              <a:rPr lang="sr-Latn-CS" sz="2000" dirty="0" smtClean="0">
                <a:solidFill>
                  <a:schemeClr val="tx2"/>
                </a:solidFill>
                <a:latin typeface="Arial" charset="0"/>
              </a:rPr>
              <a:t>  Može oštetiti tiristor ako napon poraste pre no srtujni rep prođe</a:t>
            </a:r>
          </a:p>
          <a:p>
            <a:pPr marL="914400" lvl="2" indent="0" eaLnBrk="1" hangingPunct="1">
              <a:spcBef>
                <a:spcPct val="50000"/>
              </a:spcBef>
              <a:buFontTx/>
              <a:buChar char="•"/>
            </a:pPr>
            <a:r>
              <a:rPr lang="sr-Latn-CS" sz="2000" dirty="0" smtClean="0">
                <a:solidFill>
                  <a:schemeClr val="tx2"/>
                </a:solidFill>
                <a:latin typeface="Arial" charset="0"/>
              </a:rPr>
              <a:t>  Snaberi ograničavaju brzinu porasta ovog napona</a:t>
            </a:r>
            <a:endParaRPr lang="sr-Latn-CS" sz="2400" dirty="0" smtClean="0">
              <a:solidFill>
                <a:schemeClr val="tx2"/>
              </a:solidFill>
              <a:latin typeface="Arial" charset="0"/>
            </a:endParaRPr>
          </a:p>
          <a:p>
            <a:pPr lvl="1" eaLnBrk="1" hangingPunct="1">
              <a:spcBef>
                <a:spcPct val="50000"/>
              </a:spcBef>
              <a:buFontTx/>
              <a:buChar char="•"/>
            </a:pPr>
            <a:r>
              <a:rPr lang="sr-Latn-CS" sz="2400" dirty="0" smtClean="0">
                <a:solidFill>
                  <a:schemeClr val="tx2"/>
                </a:solidFill>
                <a:latin typeface="Arial" charset="0"/>
              </a:rPr>
              <a:t>Prebrza promena </a:t>
            </a:r>
            <a:r>
              <a:rPr lang="sr-Latn-CS" sz="2400" dirty="0">
                <a:solidFill>
                  <a:schemeClr val="tx2"/>
                </a:solidFill>
                <a:latin typeface="Arial" charset="0"/>
              </a:rPr>
              <a:t>napona </a:t>
            </a:r>
            <a:r>
              <a:rPr lang="sr-Latn-CS" sz="2400" dirty="0" smtClean="0">
                <a:solidFill>
                  <a:schemeClr val="tx2"/>
                </a:solidFill>
                <a:latin typeface="Arial" charset="0"/>
              </a:rPr>
              <a:t>dok je isključen uz </a:t>
            </a:r>
            <a:r>
              <a:rPr lang="sr-Latn-CS" sz="2400" b="1" i="1" dirty="0">
                <a:solidFill>
                  <a:schemeClr val="tx2"/>
                </a:solidFill>
                <a:latin typeface="Times New Roman" pitchFamily="18" charset="0"/>
                <a:cs typeface="Times New Roman" pitchFamily="18" charset="0"/>
              </a:rPr>
              <a:t>V</a:t>
            </a:r>
            <a:r>
              <a:rPr lang="sr-Latn-CS" sz="2400" b="1" i="1" baseline="-25000" dirty="0">
                <a:solidFill>
                  <a:schemeClr val="tx2"/>
                </a:solidFill>
                <a:latin typeface="Times New Roman" pitchFamily="18" charset="0"/>
                <a:cs typeface="Times New Roman" pitchFamily="18" charset="0"/>
              </a:rPr>
              <a:t>ak</a:t>
            </a:r>
            <a:r>
              <a:rPr lang="sr-Latn-CS" sz="2400" b="1" dirty="0">
                <a:solidFill>
                  <a:schemeClr val="tx2"/>
                </a:solidFill>
                <a:latin typeface="Times New Roman" pitchFamily="18" charset="0"/>
                <a:cs typeface="Times New Roman" pitchFamily="18" charset="0"/>
              </a:rPr>
              <a:t> &gt; </a:t>
            </a:r>
            <a:r>
              <a:rPr lang="sr-Latn-CS" sz="2400" b="1" i="1" dirty="0" smtClean="0">
                <a:solidFill>
                  <a:schemeClr val="tx2"/>
                </a:solidFill>
                <a:latin typeface="Times New Roman" pitchFamily="18" charset="0"/>
                <a:cs typeface="Times New Roman" pitchFamily="18" charset="0"/>
              </a:rPr>
              <a:t>0</a:t>
            </a:r>
            <a:r>
              <a:rPr lang="sr-Latn-CS" sz="2400" b="1" dirty="0" smtClean="0">
                <a:solidFill>
                  <a:schemeClr val="tx2"/>
                </a:solidFill>
                <a:latin typeface="Times New Roman" pitchFamily="18" charset="0"/>
                <a:cs typeface="Times New Roman" pitchFamily="18" charset="0"/>
              </a:rPr>
              <a:t> </a:t>
            </a:r>
            <a:endParaRPr lang="sr-Latn-CS" sz="2400" dirty="0">
              <a:solidFill>
                <a:schemeClr val="tx2"/>
              </a:solidFill>
              <a:latin typeface="Arial" charset="0"/>
            </a:endParaRPr>
          </a:p>
          <a:p>
            <a:pPr marL="1097280" lvl="2" indent="-182880" eaLnBrk="1" hangingPunct="1">
              <a:spcBef>
                <a:spcPct val="50000"/>
              </a:spcBef>
              <a:buFontTx/>
              <a:buChar char="•"/>
            </a:pPr>
            <a:r>
              <a:rPr lang="sr-Latn-CS" sz="2000" dirty="0" smtClean="0">
                <a:solidFill>
                  <a:schemeClr val="tx2"/>
                </a:solidFill>
                <a:latin typeface="Arial" charset="0"/>
              </a:rPr>
              <a:t>Parazitna kapacitivnost između A i G prenese promenu i izazove struju kroz G što neželjeno uključi tiristor</a:t>
            </a:r>
            <a:endParaRPr lang="sr-Latn-CS" sz="2000" dirty="0">
              <a:solidFill>
                <a:schemeClr val="tx2"/>
              </a:solidFill>
              <a:latin typeface="Arial" charset="0"/>
            </a:endParaRPr>
          </a:p>
          <a:p>
            <a:pPr marL="914400" lvl="2" indent="0" eaLnBrk="1" hangingPunct="1">
              <a:spcBef>
                <a:spcPct val="50000"/>
              </a:spcBef>
              <a:buFontTx/>
              <a:buChar char="•"/>
            </a:pPr>
            <a:r>
              <a:rPr lang="sr-Latn-CS" sz="2000" dirty="0" smtClean="0">
                <a:solidFill>
                  <a:schemeClr val="tx2"/>
                </a:solidFill>
                <a:latin typeface="Arial" charset="0"/>
              </a:rPr>
              <a:t> </a:t>
            </a:r>
            <a:r>
              <a:rPr lang="sr-Latn-CS" sz="2000" dirty="0">
                <a:solidFill>
                  <a:schemeClr val="tx2"/>
                </a:solidFill>
                <a:latin typeface="Arial" charset="0"/>
              </a:rPr>
              <a:t>Snaberi ograničavaju brzinu </a:t>
            </a:r>
            <a:r>
              <a:rPr lang="sr-Latn-CS" sz="2000" dirty="0" smtClean="0">
                <a:solidFill>
                  <a:schemeClr val="tx2"/>
                </a:solidFill>
                <a:latin typeface="Arial" charset="0"/>
              </a:rPr>
              <a:t>promene napona</a:t>
            </a:r>
            <a:endParaRPr lang="sr-Latn-CS" sz="2400" dirty="0">
              <a:solidFill>
                <a:schemeClr val="tx2"/>
              </a:solidFill>
              <a:latin typeface="Arial" charset="0"/>
            </a:endParaRPr>
          </a:p>
          <a:p>
            <a:pPr eaLnBrk="1" hangingPunct="1">
              <a:spcBef>
                <a:spcPct val="50000"/>
              </a:spcBef>
              <a:buFontTx/>
              <a:buChar char="•"/>
            </a:pPr>
            <a:endParaRPr lang="en-US" dirty="0">
              <a:solidFill>
                <a:schemeClr val="tx1"/>
              </a:solidFill>
              <a:latin typeface="Arial" charset="0"/>
            </a:endParaRPr>
          </a:p>
        </p:txBody>
      </p:sp>
      <p:sp>
        <p:nvSpPr>
          <p:cNvPr id="6"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Uzroci neželjenog uključenja</a:t>
            </a:r>
            <a:endParaRPr lang="en-US" sz="3200" b="1" dirty="0">
              <a:solidFill>
                <a:srgbClr val="C00000"/>
              </a:solidFill>
              <a:latin typeface="+mj-lt"/>
            </a:endParaRPr>
          </a:p>
        </p:txBody>
      </p:sp>
      <p:grpSp>
        <p:nvGrpSpPr>
          <p:cNvPr id="7" name="Group 4"/>
          <p:cNvGrpSpPr>
            <a:grpSpLocks/>
          </p:cNvGrpSpPr>
          <p:nvPr/>
        </p:nvGrpSpPr>
        <p:grpSpPr bwMode="auto">
          <a:xfrm>
            <a:off x="6874668" y="532077"/>
            <a:ext cx="2189163" cy="2733162"/>
            <a:chOff x="393" y="981"/>
            <a:chExt cx="1379" cy="1590"/>
          </a:xfrm>
        </p:grpSpPr>
        <p:grpSp>
          <p:nvGrpSpPr>
            <p:cNvPr id="8" name="Group 5"/>
            <p:cNvGrpSpPr>
              <a:grpSpLocks/>
            </p:cNvGrpSpPr>
            <p:nvPr/>
          </p:nvGrpSpPr>
          <p:grpSpPr bwMode="auto">
            <a:xfrm rot="5400000">
              <a:off x="1116" y="1728"/>
              <a:ext cx="150" cy="126"/>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1185" y="1242"/>
              <a:ext cx="0" cy="46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1183" y="1690"/>
              <a:ext cx="20" cy="626"/>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1161"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4"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7" name="Oval 16"/>
            <p:cNvSpPr>
              <a:spLocks noChangeArrowheads="1"/>
            </p:cNvSpPr>
            <p:nvPr/>
          </p:nvSpPr>
          <p:spPr bwMode="auto">
            <a:xfrm>
              <a:off x="1179" y="231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858" y="2004"/>
              <a:ext cx="228"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801" y="198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spTree>
    <p:extLst>
      <p:ext uri="{BB962C8B-B14F-4D97-AF65-F5344CB8AC3E}">
        <p14:creationId xmlns:p14="http://schemas.microsoft.com/office/powerpoint/2010/main" xmlns="" val="22870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46</a:t>
            </a:fld>
            <a:endParaRPr lang="en-US"/>
          </a:p>
        </p:txBody>
      </p:sp>
      <p:sp>
        <p:nvSpPr>
          <p:cNvPr id="5" name="Text Box 44"/>
          <p:cNvSpPr txBox="1">
            <a:spLocks noChangeArrowheads="1"/>
          </p:cNvSpPr>
          <p:nvPr/>
        </p:nvSpPr>
        <p:spPr bwMode="auto">
          <a:xfrm>
            <a:off x="0" y="762000"/>
            <a:ext cx="8643966"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Glavne dinamičke karakteristike: </a:t>
            </a:r>
          </a:p>
          <a:p>
            <a:pPr lvl="1" eaLnBrk="1" hangingPunct="1">
              <a:spcBef>
                <a:spcPct val="50000"/>
              </a:spcBef>
              <a:buFontTx/>
              <a:buChar char="•"/>
            </a:pPr>
            <a:r>
              <a:rPr lang="sr-Latn-CS" sz="2400" b="1" i="1" dirty="0" smtClean="0">
                <a:solidFill>
                  <a:schemeClr val="tx1"/>
                </a:solidFill>
                <a:latin typeface="Times New Roman" pitchFamily="18" charset="0"/>
              </a:rPr>
              <a:t>t</a:t>
            </a:r>
            <a:r>
              <a:rPr lang="sr-Latn-CS" sz="2400" b="1" i="1" baseline="-25000" dirty="0" smtClean="0">
                <a:solidFill>
                  <a:schemeClr val="tx1"/>
                </a:solidFill>
                <a:latin typeface="Times New Roman" pitchFamily="18" charset="0"/>
              </a:rPr>
              <a:t>ON</a:t>
            </a:r>
            <a:r>
              <a:rPr lang="sr-Latn-CS" sz="2400" dirty="0" smtClean="0">
                <a:solidFill>
                  <a:schemeClr val="tx1"/>
                </a:solidFill>
                <a:latin typeface="Arial" charset="0"/>
              </a:rPr>
              <a:t> i </a:t>
            </a:r>
            <a:r>
              <a:rPr lang="sr-Latn-CS" sz="2400" b="1" i="1" dirty="0" smtClean="0">
                <a:solidFill>
                  <a:schemeClr val="tx1"/>
                </a:solidFill>
                <a:latin typeface="Times New Roman" pitchFamily="18" charset="0"/>
              </a:rPr>
              <a:t>t</a:t>
            </a:r>
            <a:r>
              <a:rPr lang="sr-Latn-CS" sz="2400" b="1" i="1" baseline="-25000" dirty="0" smtClean="0">
                <a:solidFill>
                  <a:schemeClr val="tx1"/>
                </a:solidFill>
                <a:latin typeface="Times New Roman" pitchFamily="18" charset="0"/>
              </a:rPr>
              <a:t>OFF </a:t>
            </a:r>
            <a:r>
              <a:rPr lang="sr-Latn-CS" sz="2400" dirty="0" smtClean="0">
                <a:solidFill>
                  <a:schemeClr val="tx1"/>
                </a:solidFill>
                <a:latin typeface="Arial" charset="0"/>
              </a:rPr>
              <a:t>– kašnjenje pri uključenju i isključenju</a:t>
            </a:r>
            <a:endParaRPr lang="en-US" dirty="0" smtClean="0">
              <a:solidFill>
                <a:schemeClr val="tx1"/>
              </a:solidFill>
              <a:latin typeface="Arial" charset="0"/>
            </a:endParaRPr>
          </a:p>
          <a:p>
            <a:pPr lvl="1" eaLnBrk="1" hangingPunct="1">
              <a:spcBef>
                <a:spcPct val="50000"/>
              </a:spcBef>
              <a:buFontTx/>
              <a:buChar char="•"/>
            </a:pPr>
            <a:r>
              <a:rPr lang="sr-Latn-CS" sz="2400" b="1" dirty="0" smtClean="0">
                <a:solidFill>
                  <a:schemeClr val="tx1"/>
                </a:solidFill>
                <a:latin typeface="Times New Roman" pitchFamily="18" charset="0"/>
              </a:rPr>
              <a:t>(d</a:t>
            </a:r>
            <a:r>
              <a:rPr lang="en-US" sz="2400" b="1" i="1" dirty="0" err="1" smtClean="0">
                <a:solidFill>
                  <a:schemeClr val="tx1"/>
                </a:solidFill>
                <a:latin typeface="Times New Roman" pitchFamily="18" charset="0"/>
              </a:rPr>
              <a:t>I</a:t>
            </a:r>
            <a:r>
              <a:rPr lang="en-US" sz="2400" b="1" i="1" baseline="-25000" dirty="0" err="1" smtClean="0">
                <a:solidFill>
                  <a:schemeClr val="tx1"/>
                </a:solidFill>
                <a:latin typeface="Times New Roman" pitchFamily="18" charset="0"/>
              </a:rPr>
              <a:t>a</a:t>
            </a:r>
            <a:r>
              <a:rPr lang="sr-Latn-CS" sz="2400" b="1" i="1" dirty="0" smtClean="0">
                <a:solidFill>
                  <a:schemeClr val="tx1"/>
                </a:solidFill>
                <a:latin typeface="Times New Roman" pitchFamily="18" charset="0"/>
              </a:rPr>
              <a:t>/</a:t>
            </a:r>
            <a:r>
              <a:rPr lang="sr-Latn-CS" sz="2400" b="1" dirty="0" smtClean="0">
                <a:solidFill>
                  <a:schemeClr val="tx1"/>
                </a:solidFill>
                <a:latin typeface="Times New Roman" pitchFamily="18" charset="0"/>
              </a:rPr>
              <a:t>d</a:t>
            </a:r>
            <a:r>
              <a:rPr lang="sr-Latn-CS" sz="2400" b="1" i="1" dirty="0" smtClean="0">
                <a:solidFill>
                  <a:schemeClr val="tx1"/>
                </a:solidFill>
                <a:latin typeface="Times New Roman" pitchFamily="18" charset="0"/>
              </a:rPr>
              <a:t>t</a:t>
            </a:r>
            <a:r>
              <a:rPr lang="sr-Latn-CS" sz="2400" b="1" dirty="0" smtClean="0">
                <a:solidFill>
                  <a:schemeClr val="tx1"/>
                </a:solidFill>
                <a:latin typeface="Times New Roman" pitchFamily="18" charset="0"/>
              </a:rPr>
              <a:t>)</a:t>
            </a:r>
            <a:r>
              <a:rPr lang="sr-Latn-CS" sz="2400" b="1" i="1" baseline="-25000" dirty="0" smtClean="0">
                <a:solidFill>
                  <a:schemeClr val="tx1"/>
                </a:solidFill>
                <a:latin typeface="Times New Roman" pitchFamily="18" charset="0"/>
              </a:rPr>
              <a:t>max</a:t>
            </a:r>
            <a:r>
              <a:rPr lang="sr-Latn-CS" sz="2400" dirty="0" smtClean="0">
                <a:solidFill>
                  <a:schemeClr val="tx1"/>
                </a:solidFill>
                <a:latin typeface="Arial" charset="0"/>
              </a:rPr>
              <a:t>– maks. brzina porasta struje</a:t>
            </a:r>
            <a:endParaRPr lang="sr-Latn-CS" sz="2400" b="1" i="1" baseline="-25000" dirty="0" smtClean="0">
              <a:solidFill>
                <a:schemeClr val="tx1"/>
              </a:solidFill>
              <a:latin typeface="Times New Roman" pitchFamily="18" charset="0"/>
            </a:endParaRPr>
          </a:p>
          <a:p>
            <a:pPr lvl="1" eaLnBrk="1" hangingPunct="1">
              <a:spcBef>
                <a:spcPct val="50000"/>
              </a:spcBef>
              <a:buFontTx/>
              <a:buChar char="•"/>
            </a:pPr>
            <a:r>
              <a:rPr lang="sr-Latn-CS" sz="2400" b="1" dirty="0" smtClean="0">
                <a:solidFill>
                  <a:schemeClr val="tx1"/>
                </a:solidFill>
                <a:latin typeface="Times New Roman" pitchFamily="18" charset="0"/>
              </a:rPr>
              <a:t>(d</a:t>
            </a:r>
            <a:r>
              <a:rPr lang="sr-Latn-CS" sz="2400" b="1" i="1" dirty="0" smtClean="0">
                <a:solidFill>
                  <a:schemeClr val="tx1"/>
                </a:solidFill>
                <a:latin typeface="Times New Roman" pitchFamily="18" charset="0"/>
              </a:rPr>
              <a:t>V</a:t>
            </a:r>
            <a:r>
              <a:rPr lang="en-US" sz="2400" b="1" i="1" baseline="-25000" dirty="0" smtClean="0">
                <a:solidFill>
                  <a:schemeClr val="tx1"/>
                </a:solidFill>
                <a:latin typeface="Times New Roman" pitchFamily="18" charset="0"/>
              </a:rPr>
              <a:t>a</a:t>
            </a:r>
            <a:r>
              <a:rPr lang="sr-Latn-CS" sz="2400" b="1" i="1" baseline="-25000" dirty="0" smtClean="0">
                <a:solidFill>
                  <a:schemeClr val="tx1"/>
                </a:solidFill>
                <a:latin typeface="Times New Roman" pitchFamily="18" charset="0"/>
              </a:rPr>
              <a:t>k</a:t>
            </a:r>
            <a:r>
              <a:rPr lang="sr-Latn-CS" sz="2400" b="1" i="1" dirty="0" smtClean="0">
                <a:solidFill>
                  <a:schemeClr val="tx1"/>
                </a:solidFill>
                <a:latin typeface="Times New Roman" pitchFamily="18" charset="0"/>
              </a:rPr>
              <a:t>/</a:t>
            </a:r>
            <a:r>
              <a:rPr lang="sr-Latn-CS" sz="2400" b="1" dirty="0" smtClean="0">
                <a:solidFill>
                  <a:schemeClr val="tx1"/>
                </a:solidFill>
                <a:latin typeface="Times New Roman" pitchFamily="18" charset="0"/>
              </a:rPr>
              <a:t>d</a:t>
            </a:r>
            <a:r>
              <a:rPr lang="sr-Latn-CS" sz="2400" b="1" i="1" dirty="0" smtClean="0">
                <a:solidFill>
                  <a:schemeClr val="tx1"/>
                </a:solidFill>
                <a:latin typeface="Times New Roman" pitchFamily="18" charset="0"/>
              </a:rPr>
              <a:t>t</a:t>
            </a:r>
            <a:r>
              <a:rPr lang="sr-Latn-CS" sz="2400" b="1" dirty="0" smtClean="0">
                <a:solidFill>
                  <a:schemeClr val="tx1"/>
                </a:solidFill>
                <a:latin typeface="Times New Roman" pitchFamily="18" charset="0"/>
              </a:rPr>
              <a:t>)</a:t>
            </a:r>
            <a:r>
              <a:rPr lang="sr-Latn-CS" sz="2400" b="1" i="1" baseline="-25000" dirty="0" smtClean="0">
                <a:solidFill>
                  <a:schemeClr val="tx1"/>
                </a:solidFill>
                <a:latin typeface="Times New Roman" pitchFamily="18" charset="0"/>
              </a:rPr>
              <a:t>max</a:t>
            </a:r>
            <a:r>
              <a:rPr lang="sr-Latn-CS" sz="2400" dirty="0" smtClean="0">
                <a:solidFill>
                  <a:schemeClr val="tx1"/>
                </a:solidFill>
                <a:latin typeface="Arial" charset="0"/>
              </a:rPr>
              <a:t>– maks. brzina porasta napona</a:t>
            </a:r>
            <a:endParaRPr lang="sr-Latn-CS" sz="2400" b="1" i="1" baseline="-25000" dirty="0" smtClean="0">
              <a:solidFill>
                <a:schemeClr val="tx1"/>
              </a:solidFill>
              <a:latin typeface="Times New Roman" pitchFamily="18" charset="0"/>
            </a:endParaRPr>
          </a:p>
        </p:txBody>
      </p:sp>
      <p:sp>
        <p:nvSpPr>
          <p:cNvPr id="6"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Osnovne dinamičke karakteristike</a:t>
            </a:r>
            <a:endParaRPr lang="en-US" sz="3200" b="1" dirty="0">
              <a:solidFill>
                <a:srgbClr val="C00000"/>
              </a:solidFill>
              <a:latin typeface="+mj-lt"/>
            </a:endParaRPr>
          </a:p>
        </p:txBody>
      </p:sp>
      <p:grpSp>
        <p:nvGrpSpPr>
          <p:cNvPr id="2" name="Group 33"/>
          <p:cNvGrpSpPr/>
          <p:nvPr/>
        </p:nvGrpSpPr>
        <p:grpSpPr>
          <a:xfrm>
            <a:off x="7086600" y="304800"/>
            <a:ext cx="2189163" cy="2733162"/>
            <a:chOff x="6869389" y="188672"/>
            <a:chExt cx="2189163" cy="2733162"/>
          </a:xfrm>
        </p:grpSpPr>
        <p:grpSp>
          <p:nvGrpSpPr>
            <p:cNvPr id="3" name="Group 5"/>
            <p:cNvGrpSpPr>
              <a:grpSpLocks/>
            </p:cNvGrpSpPr>
            <p:nvPr/>
          </p:nvGrpSpPr>
          <p:grpSpPr bwMode="auto">
            <a:xfrm rot="5400000">
              <a:off x="8007292" y="1481025"/>
              <a:ext cx="257845" cy="200025"/>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8126689" y="637323"/>
              <a:ext cx="0" cy="80447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8123514" y="1407422"/>
              <a:ext cx="31750" cy="1076075"/>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8088589" y="565126"/>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7993339" y="188672"/>
              <a:ext cx="1065213" cy="340356"/>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7907614" y="2581478"/>
              <a:ext cx="1123950" cy="340356"/>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en-US" sz="1600" dirty="0" err="1">
                  <a:latin typeface="Times New Roman" pitchFamily="18" charset="0"/>
                </a:rPr>
                <a:t>Katod</a:t>
              </a:r>
              <a:r>
                <a:rPr lang="sr-Latn-CS" sz="1600" dirty="0">
                  <a:latin typeface="Times New Roman" pitchFamily="18" charset="0"/>
                </a:rPr>
                <a:t>a</a:t>
              </a:r>
              <a:r>
                <a:rPr lang="en-US" sz="1600" dirty="0">
                  <a:latin typeface="Times New Roman" pitchFamily="18" charset="0"/>
                </a:rPr>
                <a:t>)</a:t>
              </a:r>
            </a:p>
          </p:txBody>
        </p:sp>
        <p:sp>
          <p:nvSpPr>
            <p:cNvPr id="14" name="Text Box 13"/>
            <p:cNvSpPr txBox="1">
              <a:spLocks noChangeArrowheads="1"/>
            </p:cNvSpPr>
            <p:nvPr/>
          </p:nvSpPr>
          <p:spPr bwMode="auto">
            <a:xfrm>
              <a:off x="8412439" y="1085974"/>
              <a:ext cx="412750" cy="825106"/>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7979052" y="730147"/>
              <a:ext cx="0" cy="598201"/>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7602814" y="570283"/>
              <a:ext cx="306388" cy="335199"/>
            </a:xfrm>
            <a:prstGeom prst="rect">
              <a:avLst/>
            </a:prstGeom>
            <a:noFill/>
            <a:ln w="9525">
              <a:noFill/>
              <a:miter lim="800000"/>
              <a:headEnd/>
              <a:tailEnd/>
            </a:ln>
          </p:spPr>
          <p:txBody>
            <a:bodyPr wrap="non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a</a:t>
              </a:r>
              <a:endParaRPr lang="en-US" sz="1600" i="1" dirty="0">
                <a:latin typeface="Times New Roman" pitchFamily="18" charset="0"/>
              </a:endParaRPr>
            </a:p>
          </p:txBody>
        </p:sp>
        <p:sp>
          <p:nvSpPr>
            <p:cNvPr id="17" name="Oval 16"/>
            <p:cNvSpPr>
              <a:spLocks noChangeArrowheads="1"/>
            </p:cNvSpPr>
            <p:nvPr/>
          </p:nvSpPr>
          <p:spPr bwMode="auto">
            <a:xfrm>
              <a:off x="8117164" y="247318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7607577" y="1947178"/>
              <a:ext cx="361950"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7517089" y="190592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6869389" y="2034846"/>
              <a:ext cx="1420813" cy="340356"/>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7540902" y="1761529"/>
              <a:ext cx="342900"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7278964" y="1354134"/>
              <a:ext cx="306388" cy="336918"/>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7950477" y="1689333"/>
              <a:ext cx="171450" cy="257845"/>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pic>
        <p:nvPicPr>
          <p:cNvPr id="398338" name="Picture 2"/>
          <p:cNvPicPr>
            <a:picLocks noChangeAspect="1" noChangeArrowheads="1"/>
          </p:cNvPicPr>
          <p:nvPr/>
        </p:nvPicPr>
        <p:blipFill>
          <a:blip r:embed="rId3"/>
          <a:srcRect l="4082" t="11437"/>
          <a:stretch>
            <a:fillRect/>
          </a:stretch>
        </p:blipFill>
        <p:spPr bwMode="auto">
          <a:xfrm>
            <a:off x="914400" y="2895600"/>
            <a:ext cx="7162800" cy="2950432"/>
          </a:xfrm>
          <a:prstGeom prst="rect">
            <a:avLst/>
          </a:prstGeom>
          <a:noFill/>
          <a:ln w="9525">
            <a:noFill/>
            <a:miter lim="800000"/>
            <a:headEnd/>
            <a:tailEnd/>
          </a:ln>
          <a:effectLst/>
        </p:spPr>
      </p:pic>
      <p:sp>
        <p:nvSpPr>
          <p:cNvPr id="34" name="TextBox 33"/>
          <p:cNvSpPr txBox="1"/>
          <p:nvPr/>
        </p:nvSpPr>
        <p:spPr>
          <a:xfrm>
            <a:off x="762000" y="5791200"/>
            <a:ext cx="2057400" cy="830997"/>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Snaber</a:t>
            </a:r>
            <a:r>
              <a:rPr lang="sr-Latn-CS" sz="1600" dirty="0" smtClean="0">
                <a:solidFill>
                  <a:schemeClr val="tx1"/>
                </a:solidFill>
                <a:latin typeface="Arial" pitchFamily="34" charset="0"/>
                <a:cs typeface="Arial" pitchFamily="34" charset="0"/>
              </a:rPr>
              <a:t> – zaštita od prebrzog porasta napona</a:t>
            </a:r>
            <a:endParaRPr lang="en-US" sz="1600" dirty="0">
              <a:solidFill>
                <a:schemeClr val="tx1"/>
              </a:solidFill>
              <a:latin typeface="Arial" pitchFamily="34" charset="0"/>
              <a:cs typeface="Arial" pitchFamily="34" charset="0"/>
            </a:endParaRPr>
          </a:p>
        </p:txBody>
      </p:sp>
      <p:sp>
        <p:nvSpPr>
          <p:cNvPr id="35" name="TextBox 34"/>
          <p:cNvSpPr txBox="1"/>
          <p:nvPr/>
        </p:nvSpPr>
        <p:spPr>
          <a:xfrm>
            <a:off x="3352800" y="5791200"/>
            <a:ext cx="2057400" cy="584775"/>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Zaštita od prebrzog porasta struje </a:t>
            </a:r>
            <a:endParaRPr lang="en-U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81000" y="2362200"/>
            <a:ext cx="84582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a:p>
        </p:txBody>
      </p:sp>
      <p:graphicFrame>
        <p:nvGraphicFramePr>
          <p:cNvPr id="2050" name="Object 4"/>
          <p:cNvGraphicFramePr>
            <a:graphicFrameLocks noChangeAspect="1"/>
          </p:cNvGraphicFramePr>
          <p:nvPr/>
        </p:nvGraphicFramePr>
        <p:xfrm>
          <a:off x="228600" y="2057400"/>
          <a:ext cx="8763000" cy="4016375"/>
        </p:xfrm>
        <a:graphic>
          <a:graphicData uri="http://schemas.openxmlformats.org/presentationml/2006/ole">
            <p:oleObj spid="_x0000_s194611" name="Document" r:id="rId4" imgW="5629656" imgH="2580132" progId="Word.Document.8">
              <p:embed/>
            </p:oleObj>
          </a:graphicData>
        </a:graphic>
      </p:graphicFrame>
      <p:sp>
        <p:nvSpPr>
          <p:cNvPr id="2051" name="Text Box 5"/>
          <p:cNvSpPr txBox="1">
            <a:spLocks noChangeArrowheads="1"/>
          </p:cNvSpPr>
          <p:nvPr/>
        </p:nvSpPr>
        <p:spPr bwMode="auto">
          <a:xfrm>
            <a:off x="304800" y="914400"/>
            <a:ext cx="2392001" cy="584775"/>
          </a:xfrm>
          <a:prstGeom prst="rect">
            <a:avLst/>
          </a:prstGeom>
          <a:noFill/>
          <a:ln w="9525">
            <a:noFill/>
            <a:miter lim="800000"/>
            <a:headEnd/>
            <a:tailEnd/>
          </a:ln>
        </p:spPr>
        <p:txBody>
          <a:bodyPr wrap="none">
            <a:spAutoFit/>
          </a:bodyPr>
          <a:lstStyle/>
          <a:p>
            <a:pPr>
              <a:buFontTx/>
              <a:buChar char="•"/>
            </a:pPr>
            <a:r>
              <a:rPr lang="sr-Latn-CS" sz="3200" b="1" dirty="0">
                <a:solidFill>
                  <a:srgbClr val="0000CC"/>
                </a:solidFill>
                <a:latin typeface="+mn-lt"/>
              </a:rPr>
              <a:t> </a:t>
            </a:r>
            <a:r>
              <a:rPr lang="en-US" sz="3200" b="1" dirty="0" err="1">
                <a:solidFill>
                  <a:srgbClr val="0000CC"/>
                </a:solidFill>
                <a:latin typeface="+mn-lt"/>
              </a:rPr>
              <a:t>Specifi</a:t>
            </a:r>
            <a:r>
              <a:rPr lang="sr-Latn-CS" sz="3200" b="1" dirty="0">
                <a:solidFill>
                  <a:srgbClr val="0000CC"/>
                </a:solidFill>
                <a:latin typeface="+mn-lt"/>
              </a:rPr>
              <a:t>acije</a:t>
            </a:r>
            <a:endParaRPr lang="en-US" sz="3200" b="1" dirty="0">
              <a:solidFill>
                <a:srgbClr val="0000CC"/>
              </a:solidFill>
              <a:latin typeface="+mn-lt"/>
            </a:endParaRPr>
          </a:p>
        </p:txBody>
      </p:sp>
      <p:sp>
        <p:nvSpPr>
          <p:cNvPr id="2052" name="Rectangle 6"/>
          <p:cNvSpPr>
            <a:spLocks noChangeArrowheads="1"/>
          </p:cNvSpPr>
          <p:nvPr/>
        </p:nvSpPr>
        <p:spPr bwMode="auto">
          <a:xfrm>
            <a:off x="2743200" y="1828800"/>
            <a:ext cx="4409797" cy="523220"/>
          </a:xfrm>
          <a:prstGeom prst="rect">
            <a:avLst/>
          </a:prstGeom>
          <a:noFill/>
          <a:ln w="9525">
            <a:noFill/>
            <a:miter lim="800000"/>
            <a:headEnd/>
            <a:tailEnd/>
          </a:ln>
        </p:spPr>
        <p:txBody>
          <a:bodyPr wrap="none">
            <a:spAutoFit/>
          </a:bodyPr>
          <a:lstStyle/>
          <a:p>
            <a:pPr algn="r"/>
            <a:r>
              <a:rPr lang="en-US" sz="2800" b="1" dirty="0">
                <a:solidFill>
                  <a:srgbClr val="0000CC"/>
                </a:solidFill>
                <a:latin typeface="+mn-lt"/>
                <a:cs typeface="Times New Roman" pitchFamily="18" charset="0"/>
              </a:rPr>
              <a:t>12000V/1500A SCR </a:t>
            </a:r>
            <a:r>
              <a:rPr lang="x-none" sz="2800" b="1" dirty="0" smtClean="0">
                <a:solidFill>
                  <a:srgbClr val="0000CC"/>
                </a:solidFill>
                <a:latin typeface="+mn-lt"/>
                <a:cs typeface="Times New Roman" pitchFamily="18" charset="0"/>
              </a:rPr>
              <a:t>(</a:t>
            </a:r>
            <a:r>
              <a:rPr lang="en-US" sz="2800" b="1" dirty="0" smtClean="0">
                <a:solidFill>
                  <a:srgbClr val="0000CC"/>
                </a:solidFill>
                <a:latin typeface="+mn-lt"/>
                <a:cs typeface="Times New Roman" pitchFamily="18" charset="0"/>
              </a:rPr>
              <a:t>T</a:t>
            </a:r>
            <a:r>
              <a:rPr lang="sr-Latn-CS" sz="2800" b="1" dirty="0" smtClean="0">
                <a:solidFill>
                  <a:srgbClr val="0000CC"/>
                </a:solidFill>
                <a:latin typeface="+mn-lt"/>
                <a:cs typeface="Times New Roman" pitchFamily="18" charset="0"/>
              </a:rPr>
              <a:t>iristor)</a:t>
            </a:r>
            <a:endParaRPr lang="en-US" sz="2800" b="1" dirty="0">
              <a:solidFill>
                <a:srgbClr val="0000CC"/>
              </a:solidFill>
              <a:latin typeface="+mn-lt"/>
              <a:cs typeface="Times New Roman" pitchFamily="18" charset="0"/>
            </a:endParaRPr>
          </a:p>
        </p:txBody>
      </p:sp>
      <p:sp>
        <p:nvSpPr>
          <p:cNvPr id="3" name="Right Arrow 2">
            <a:hlinkClick r:id="rId5" action="ppaction://hlinksldjump"/>
          </p:cNvPr>
          <p:cNvSpPr/>
          <p:nvPr/>
        </p:nvSpPr>
        <p:spPr>
          <a:xfrm>
            <a:off x="8153400" y="617220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GTO</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VC-002F"/>
          <p:cNvPicPr>
            <a:picLocks noChangeAspect="1" noChangeArrowheads="1"/>
          </p:cNvPicPr>
          <p:nvPr/>
        </p:nvPicPr>
        <p:blipFill>
          <a:blip r:embed="rId3" cstate="print"/>
          <a:srcRect/>
          <a:stretch>
            <a:fillRect/>
          </a:stretch>
        </p:blipFill>
        <p:spPr bwMode="auto">
          <a:xfrm>
            <a:off x="1371600" y="609600"/>
            <a:ext cx="6553200" cy="4914900"/>
          </a:xfrm>
          <a:prstGeom prst="rect">
            <a:avLst/>
          </a:prstGeom>
          <a:noFill/>
          <a:ln w="9525">
            <a:noFill/>
            <a:miter lim="800000"/>
            <a:headEnd/>
            <a:tailEnd/>
          </a:ln>
        </p:spPr>
      </p:pic>
      <p:sp>
        <p:nvSpPr>
          <p:cNvPr id="17411" name="Text Box 3"/>
          <p:cNvSpPr txBox="1">
            <a:spLocks noChangeArrowheads="1"/>
          </p:cNvSpPr>
          <p:nvPr/>
        </p:nvSpPr>
        <p:spPr bwMode="auto">
          <a:xfrm>
            <a:off x="2590800" y="5715000"/>
            <a:ext cx="4371975" cy="396875"/>
          </a:xfrm>
          <a:prstGeom prst="rect">
            <a:avLst/>
          </a:prstGeom>
          <a:noFill/>
          <a:ln w="9525">
            <a:noFill/>
            <a:miter lim="800000"/>
            <a:headEnd/>
            <a:tailEnd/>
          </a:ln>
        </p:spPr>
        <p:txBody>
          <a:bodyPr wrap="none">
            <a:spAutoFit/>
          </a:bodyPr>
          <a:lstStyle/>
          <a:p>
            <a:r>
              <a:rPr lang="en-US" sz="2000" b="1">
                <a:solidFill>
                  <a:srgbClr val="0000CC"/>
                </a:solidFill>
                <a:cs typeface="Times New Roman" pitchFamily="18" charset="0"/>
              </a:rPr>
              <a:t>4500V/800A </a:t>
            </a:r>
            <a:r>
              <a:rPr lang="sr-Latn-CS" sz="2000" b="1">
                <a:solidFill>
                  <a:srgbClr val="0000CC"/>
                </a:solidFill>
                <a:cs typeface="Times New Roman" pitchFamily="18" charset="0"/>
              </a:rPr>
              <a:t>i</a:t>
            </a:r>
            <a:r>
              <a:rPr lang="en-US" sz="2000" b="1">
                <a:solidFill>
                  <a:srgbClr val="0000CC"/>
                </a:solidFill>
                <a:cs typeface="Times New Roman" pitchFamily="18" charset="0"/>
              </a:rPr>
              <a:t> 4500V/1500A </a:t>
            </a:r>
            <a:r>
              <a:rPr lang="sr-Latn-CS" sz="2000" b="1">
                <a:solidFill>
                  <a:srgbClr val="0000CC"/>
                </a:solidFill>
                <a:cs typeface="Times New Roman" pitchFamily="18" charset="0"/>
              </a:rPr>
              <a:t>tiristori</a:t>
            </a:r>
            <a:r>
              <a:rPr lang="en-US" sz="2000" b="1">
                <a:solidFill>
                  <a:srgbClr val="0000CC"/>
                </a:solidFill>
              </a:rPr>
              <a: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49</a:t>
            </a:fld>
            <a:endParaRPr lang="en-US"/>
          </a:p>
        </p:txBody>
      </p:sp>
      <p:sp>
        <p:nvSpPr>
          <p:cNvPr id="306178" name="AutoShape 2" descr="https://upload.wikimedia.org/wikipedia/commons/thumb/0/07/Regulated_rectifier.gif/220px-Regulated_rectifier.gif"/>
          <p:cNvSpPr>
            <a:spLocks noChangeAspect="1" noChangeArrowheads="1"/>
          </p:cNvSpPr>
          <p:nvPr/>
        </p:nvSpPr>
        <p:spPr bwMode="auto">
          <a:xfrm>
            <a:off x="155575" y="-639763"/>
            <a:ext cx="20955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Regulated_rectifier.gif"/>
          <p:cNvPicPr>
            <a:picLocks noChangeAspect="1"/>
          </p:cNvPicPr>
          <p:nvPr/>
        </p:nvPicPr>
        <p:blipFill>
          <a:blip r:embed="rId3"/>
          <a:stretch>
            <a:fillRect/>
          </a:stretch>
        </p:blipFill>
        <p:spPr>
          <a:xfrm>
            <a:off x="1752600" y="1143000"/>
            <a:ext cx="6090872" cy="3886200"/>
          </a:xfrm>
          <a:prstGeom prst="rect">
            <a:avLst/>
          </a:prstGeom>
        </p:spPr>
      </p:pic>
      <p:sp>
        <p:nvSpPr>
          <p:cNvPr id="7"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Animacija promrne trnutka uključenja</a:t>
            </a:r>
            <a:endParaRPr lang="en-US" sz="3200" b="1" dirty="0">
              <a:solidFill>
                <a:srgbClr val="C00000"/>
              </a:solidFill>
              <a:latin typeface="+mj-lt"/>
            </a:endParaRPr>
          </a:p>
        </p:txBody>
      </p:sp>
      <p:sp>
        <p:nvSpPr>
          <p:cNvPr id="8" name="TextBox 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IZVORI</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5</a:t>
            </a:fld>
            <a:endParaRPr lang="en-US" dirty="0">
              <a:latin typeface="+mn-lt"/>
            </a:endParaRPr>
          </a:p>
        </p:txBody>
      </p:sp>
      <p:grpSp>
        <p:nvGrpSpPr>
          <p:cNvPr id="3" name="Group 59"/>
          <p:cNvGrpSpPr/>
          <p:nvPr/>
        </p:nvGrpSpPr>
        <p:grpSpPr>
          <a:xfrm>
            <a:off x="1447800" y="990600"/>
            <a:ext cx="6629400" cy="1200329"/>
            <a:chOff x="1219200" y="1219200"/>
            <a:chExt cx="6629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2192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Idealni naponski izvor</a:t>
              </a:r>
              <a:endParaRPr lang="sr-Latn-CS" sz="2400" dirty="0">
                <a:solidFill>
                  <a:srgbClr val="0066CC"/>
                </a:solidFill>
                <a:latin typeface="Arial" charset="0"/>
              </a:endParaRPr>
            </a:p>
            <a:p>
              <a:pPr eaLnBrk="1" hangingPunct="1"/>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Izlazna otpornost </a:t>
              </a:r>
              <a:r>
                <a:rPr lang="sr-Latn-CS" sz="2400" b="1" i="1" dirty="0" smtClean="0">
                  <a:solidFill>
                    <a:schemeClr val="tx1"/>
                  </a:solidFill>
                  <a:latin typeface="Times New Roman" pitchFamily="18" charset="0"/>
                  <a:cs typeface="Times New Roman" pitchFamily="18" charset="0"/>
                </a:rPr>
                <a:t>R</a:t>
              </a:r>
              <a:r>
                <a:rPr lang="sr-Latn-CS" sz="2400" b="1" i="1" baseline="-25000" dirty="0" smtClean="0">
                  <a:solidFill>
                    <a:schemeClr val="tx1"/>
                  </a:solidFill>
                  <a:latin typeface="Times New Roman" pitchFamily="18" charset="0"/>
                  <a:cs typeface="Times New Roman" pitchFamily="18" charset="0"/>
                </a:rPr>
                <a:t>i </a:t>
              </a:r>
              <a:r>
                <a:rPr lang="sr-Latn-CS" sz="2400" dirty="0" smtClean="0">
                  <a:solidFill>
                    <a:srgbClr val="0066CC"/>
                  </a:solidFill>
                  <a:latin typeface="Arial" charset="0"/>
                </a:rPr>
                <a:t> je nula</a:t>
              </a:r>
              <a:endParaRPr lang="sr-Latn-CS" sz="2400" dirty="0">
                <a:solidFill>
                  <a:srgbClr val="C00000"/>
                </a:solidFill>
                <a:latin typeface="Arial" charset="0"/>
              </a:endParaRPr>
            </a:p>
          </p:txBody>
        </p:sp>
      </p:grpSp>
      <p:sp>
        <p:nvSpPr>
          <p:cNvPr id="57" name="TextBox 56"/>
          <p:cNvSpPr txBox="1"/>
          <p:nvPr/>
        </p:nvSpPr>
        <p:spPr>
          <a:xfrm>
            <a:off x="1447800" y="2362200"/>
            <a:ext cx="6102953" cy="461665"/>
          </a:xfrm>
          <a:prstGeom prst="rect">
            <a:avLst/>
          </a:prstGeom>
          <a:noFill/>
        </p:spPr>
        <p:txBody>
          <a:bodyPr wrap="none" rtlCol="0">
            <a:spAutoFit/>
          </a:bodyPr>
          <a:lstStyle/>
          <a:p>
            <a:pPr>
              <a:buFont typeface="Arial" pitchFamily="34" charset="0"/>
              <a:buChar char="•"/>
            </a:pPr>
            <a:r>
              <a:rPr lang="sr-Latn-CS" sz="2400" dirty="0" smtClean="0">
                <a:solidFill>
                  <a:srgbClr val="0066CC"/>
                </a:solidFill>
                <a:latin typeface="Arial" pitchFamily="34" charset="0"/>
                <a:cs typeface="Arial" pitchFamily="34" charset="0"/>
              </a:rPr>
              <a:t> Struja </a:t>
            </a:r>
            <a:r>
              <a:rPr lang="sr-Latn-CS" sz="2400" b="1" i="1" dirty="0" smtClean="0">
                <a:solidFill>
                  <a:schemeClr val="tx1"/>
                </a:solidFill>
                <a:latin typeface="Times New Roman" pitchFamily="18" charset="0"/>
                <a:ea typeface="ＭＳ Ｐゴシック" pitchFamily="-107" charset="-128"/>
                <a:cs typeface="Times New Roman" pitchFamily="18" charset="0"/>
              </a:rPr>
              <a:t>I</a:t>
            </a:r>
            <a:r>
              <a:rPr lang="sr-Latn-CS" sz="2400" b="1" i="1" baseline="-25000" dirty="0" smtClean="0">
                <a:solidFill>
                  <a:schemeClr val="tx1"/>
                </a:solidFill>
                <a:latin typeface="Times New Roman" pitchFamily="18" charset="0"/>
                <a:ea typeface="ＭＳ Ｐゴシック" pitchFamily="-107" charset="-128"/>
                <a:cs typeface="Times New Roman" pitchFamily="18" charset="0"/>
              </a:rPr>
              <a:t>i</a:t>
            </a:r>
            <a:r>
              <a:rPr lang="sr-Latn-CS" sz="2400" i="1" baseline="-25000" dirty="0" smtClean="0">
                <a:solidFill>
                  <a:schemeClr val="tx1"/>
                </a:solidFill>
                <a:latin typeface="Times New Roman" pitchFamily="18" charset="0"/>
                <a:ea typeface="ＭＳ Ｐゴシック" pitchFamily="-107" charset="-128"/>
                <a:cs typeface="Times New Roman" pitchFamily="18" charset="0"/>
              </a:rPr>
              <a:t>  </a:t>
            </a:r>
            <a:r>
              <a:rPr lang="sr-Latn-CS" sz="2400" dirty="0" smtClean="0">
                <a:solidFill>
                  <a:srgbClr val="0066CC"/>
                </a:solidFill>
                <a:latin typeface="Arial" pitchFamily="34" charset="0"/>
                <a:cs typeface="Arial" pitchFamily="34" charset="0"/>
              </a:rPr>
              <a:t>ograničena </a:t>
            </a:r>
            <a:r>
              <a:rPr lang="sr-Latn-CS" sz="2400" u="sng" dirty="0" smtClean="0">
                <a:solidFill>
                  <a:srgbClr val="0066CC"/>
                </a:solidFill>
                <a:latin typeface="Arial" pitchFamily="34" charset="0"/>
                <a:cs typeface="Arial" pitchFamily="34" charset="0"/>
              </a:rPr>
              <a:t>samo spoljnim kolom</a:t>
            </a:r>
            <a:r>
              <a:rPr lang="sr-Latn-CS" sz="2400" dirty="0" smtClean="0">
                <a:solidFill>
                  <a:srgbClr val="0066CC"/>
                </a:solidFill>
                <a:latin typeface="Arial" pitchFamily="34" charset="0"/>
                <a:cs typeface="Arial" pitchFamily="34" charset="0"/>
              </a:rPr>
              <a:t>.</a:t>
            </a:r>
            <a:endParaRPr lang="en-US" dirty="0"/>
          </a:p>
        </p:txBody>
      </p:sp>
      <p:sp>
        <p:nvSpPr>
          <p:cNvPr id="61" name="TextBox 60"/>
          <p:cNvSpPr txBox="1"/>
          <p:nvPr/>
        </p:nvSpPr>
        <p:spPr>
          <a:xfrm>
            <a:off x="1447800" y="2971800"/>
            <a:ext cx="7391400" cy="830997"/>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Na krajevima izvora je uvek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i </a:t>
            </a:r>
            <a:r>
              <a:rPr lang="sr-Latn-CS" sz="2400" dirty="0" smtClean="0">
                <a:solidFill>
                  <a:srgbClr val="0066CC"/>
                </a:solidFill>
                <a:latin typeface="Arial" pitchFamily="34" charset="0"/>
                <a:cs typeface="Arial" pitchFamily="34" charset="0"/>
              </a:rPr>
              <a:t>, nezavisno od opterećenja </a:t>
            </a:r>
            <a:endParaRPr lang="en-US" b="1" i="1" baseline="-25000" dirty="0">
              <a:solidFill>
                <a:schemeClr val="tx1"/>
              </a:solidFill>
              <a:latin typeface="Times New Roman" pitchFamily="18" charset="0"/>
              <a:cs typeface="Times New Roman" pitchFamily="18" charset="0"/>
            </a:endParaRPr>
          </a:p>
        </p:txBody>
      </p:sp>
      <p:grpSp>
        <p:nvGrpSpPr>
          <p:cNvPr id="6" name="Group 83"/>
          <p:cNvGrpSpPr/>
          <p:nvPr/>
        </p:nvGrpSpPr>
        <p:grpSpPr>
          <a:xfrm>
            <a:off x="152400" y="1687512"/>
            <a:ext cx="1335223" cy="1741488"/>
            <a:chOff x="-1" y="4191000"/>
            <a:chExt cx="1335223" cy="1741488"/>
          </a:xfrm>
          <a:effectLst/>
        </p:grpSpPr>
        <p:cxnSp>
          <p:nvCxnSpPr>
            <p:cNvPr id="63" name="Straight Connector 62"/>
            <p:cNvCxnSpPr>
              <a:cxnSpLocks noChangeShapeType="1"/>
              <a:stCxn id="75" idx="0"/>
            </p:cNvCxnSpPr>
            <p:nvPr/>
          </p:nvCxnSpPr>
          <p:spPr bwMode="auto">
            <a:xfrm rot="5400000" flipH="1" flipV="1">
              <a:off x="415927" y="4402139"/>
              <a:ext cx="236535" cy="1588"/>
            </a:xfrm>
            <a:prstGeom prst="line">
              <a:avLst/>
            </a:prstGeom>
            <a:noFill/>
            <a:ln w="34925">
              <a:solidFill>
                <a:srgbClr val="0066CC"/>
              </a:solidFill>
              <a:round/>
              <a:headEnd/>
              <a:tailEnd/>
            </a:ln>
            <a:effectLst/>
          </p:spPr>
        </p:cxnSp>
        <p:cxnSp>
          <p:nvCxnSpPr>
            <p:cNvPr id="64" name="Straight Connector 63"/>
            <p:cNvCxnSpPr>
              <a:cxnSpLocks noChangeShapeType="1"/>
            </p:cNvCxnSpPr>
            <p:nvPr/>
          </p:nvCxnSpPr>
          <p:spPr bwMode="auto">
            <a:xfrm rot="16200000" flipV="1">
              <a:off x="396876" y="5699124"/>
              <a:ext cx="273050"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65" name="Oval 64"/>
            <p:cNvSpPr>
              <a:spLocks noChangeArrowheads="1"/>
            </p:cNvSpPr>
            <p:nvPr/>
          </p:nvSpPr>
          <p:spPr bwMode="auto">
            <a:xfrm flipH="1">
              <a:off x="481012" y="41910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66" name="Oval 65"/>
            <p:cNvSpPr>
              <a:spLocks noChangeArrowheads="1"/>
            </p:cNvSpPr>
            <p:nvPr/>
          </p:nvSpPr>
          <p:spPr bwMode="auto">
            <a:xfrm flipH="1">
              <a:off x="479425" y="5838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7" name="Group 27"/>
            <p:cNvGrpSpPr>
              <a:grpSpLocks/>
            </p:cNvGrpSpPr>
            <p:nvPr/>
          </p:nvGrpSpPr>
          <p:grpSpPr bwMode="auto">
            <a:xfrm>
              <a:off x="-1" y="4256088"/>
              <a:ext cx="1335223" cy="1620242"/>
              <a:chOff x="584070" y="1056216"/>
              <a:chExt cx="1334831" cy="1620166"/>
            </a:xfrm>
          </p:grpSpPr>
          <p:sp>
            <p:nvSpPr>
              <p:cNvPr id="71" name="TextBox 144"/>
              <p:cNvSpPr txBox="1">
                <a:spLocks noChangeArrowheads="1"/>
              </p:cNvSpPr>
              <p:nvPr/>
            </p:nvSpPr>
            <p:spPr bwMode="auto">
              <a:xfrm>
                <a:off x="1193491" y="1753095"/>
                <a:ext cx="368967" cy="92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b="1" i="1" dirty="0" smtClean="0">
                    <a:solidFill>
                      <a:schemeClr val="tx1"/>
                    </a:solidFill>
                    <a:latin typeface="Times New Roman" pitchFamily="18" charset="0"/>
                    <a:ea typeface="ＭＳ Ｐゴシック" pitchFamily="-107" charset="-128"/>
                    <a:cs typeface="Times New Roman" pitchFamily="18" charset="0"/>
                  </a:rPr>
                  <a:t>V</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5400000">
                <a:off x="695909" y="1248294"/>
                <a:ext cx="384950"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584070" y="1132968"/>
                <a:ext cx="317623" cy="380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83" name="TextBox 74"/>
              <p:cNvSpPr txBox="1">
                <a:spLocks noChangeArrowheads="1"/>
              </p:cNvSpPr>
              <p:nvPr/>
            </p:nvSpPr>
            <p:spPr bwMode="auto">
              <a:xfrm>
                <a:off x="1117313" y="1372113"/>
                <a:ext cx="801588" cy="369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R</a:t>
                </a:r>
                <a:r>
                  <a:rPr lang="sr-Latn-CS" b="1" i="1" baseline="-25000" dirty="0" smtClean="0">
                    <a:solidFill>
                      <a:schemeClr val="tx1"/>
                    </a:solidFill>
                    <a:latin typeface="Times New Roman" pitchFamily="18" charset="0"/>
                    <a:ea typeface="ＭＳ Ｐゴシック" pitchFamily="-107" charset="-128"/>
                    <a:cs typeface="Times New Roman" pitchFamily="18" charset="0"/>
                  </a:rPr>
                  <a:t>i  </a:t>
                </a:r>
                <a:r>
                  <a:rPr lang="sr-Latn-CS" b="1" dirty="0" smtClean="0">
                    <a:solidFill>
                      <a:schemeClr val="tx1"/>
                    </a:solidFill>
                    <a:latin typeface="Times New Roman" pitchFamily="18" charset="0"/>
                    <a:ea typeface="ＭＳ Ｐゴシック" pitchFamily="-107" charset="-128"/>
                    <a:cs typeface="Times New Roman" pitchFamily="18" charset="0"/>
                  </a:rPr>
                  <a:t>=</a:t>
                </a:r>
                <a:r>
                  <a:rPr lang="sr-Latn-CS" b="1" i="1" baseline="-25000" dirty="0" smtClean="0">
                    <a:solidFill>
                      <a:schemeClr val="tx1"/>
                    </a:solidFill>
                    <a:latin typeface="Times New Roman" pitchFamily="18" charset="0"/>
                    <a:ea typeface="ＭＳ Ｐゴシック" pitchFamily="-107" charset="-128"/>
                    <a:cs typeface="Times New Roman" pitchFamily="18" charset="0"/>
                  </a:rPr>
                  <a:t> </a:t>
                </a:r>
                <a:r>
                  <a:rPr lang="sr-Latn-CS" b="1" dirty="0" smtClean="0">
                    <a:solidFill>
                      <a:schemeClr val="tx1"/>
                    </a:solidFill>
                    <a:latin typeface="Times New Roman" pitchFamily="18" charset="0"/>
                    <a:ea typeface="ＭＳ Ｐゴシック" pitchFamily="-107" charset="-128"/>
                    <a:cs typeface="Times New Roman" pitchFamily="18" charset="0"/>
                  </a:rPr>
                  <a:t>0</a:t>
                </a:r>
                <a:endParaRPr lang="en-US" b="1" dirty="0">
                  <a:solidFill>
                    <a:schemeClr val="tx1"/>
                  </a:solidFill>
                  <a:latin typeface="Times New Roman" pitchFamily="18" charset="0"/>
                  <a:ea typeface="ＭＳ Ｐゴシック" pitchFamily="-107" charset="-128"/>
                  <a:cs typeface="Times New Roman" pitchFamily="18" charset="0"/>
                </a:endParaRPr>
              </a:p>
            </p:txBody>
          </p:sp>
        </p:grpSp>
        <p:sp>
          <p:nvSpPr>
            <p:cNvPr id="75" name="Rectangle 74"/>
            <p:cNvSpPr/>
            <p:nvPr/>
          </p:nvSpPr>
          <p:spPr>
            <a:xfrm>
              <a:off x="457200" y="45212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81000" y="5257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a:stCxn id="75" idx="2"/>
              <a:endCxn id="78" idx="0"/>
            </p:cNvCxnSpPr>
            <p:nvPr/>
          </p:nvCxnSpPr>
          <p:spPr>
            <a:xfrm rot="5400000">
              <a:off x="431800" y="5156200"/>
              <a:ext cx="2032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1447800" y="3962400"/>
            <a:ext cx="7391400" cy="461665"/>
          </a:xfrm>
          <a:prstGeom prst="rect">
            <a:avLst/>
          </a:prstGeom>
          <a:noFill/>
        </p:spPr>
        <p:txBody>
          <a:bodyPr wrap="squar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Promenljiv izor (linearni ili PWM)</a:t>
            </a:r>
            <a:endParaRPr lang="en-US" b="1" i="1" baseline="-25000" dirty="0">
              <a:solidFill>
                <a:schemeClr val="tx1"/>
              </a:solidFill>
              <a:latin typeface="Times New Roman" pitchFamily="18" charset="0"/>
              <a:cs typeface="Times New Roman" pitchFamily="18" charset="0"/>
            </a:endParaRPr>
          </a:p>
        </p:txBody>
      </p:sp>
      <p:grpSp>
        <p:nvGrpSpPr>
          <p:cNvPr id="8" name="Group 108"/>
          <p:cNvGrpSpPr/>
          <p:nvPr/>
        </p:nvGrpSpPr>
        <p:grpSpPr>
          <a:xfrm>
            <a:off x="6258615" y="3505200"/>
            <a:ext cx="2577264" cy="1343857"/>
            <a:chOff x="6858000" y="3959423"/>
            <a:chExt cx="2577264" cy="1343857"/>
          </a:xfrm>
        </p:grpSpPr>
        <p:cxnSp>
          <p:nvCxnSpPr>
            <p:cNvPr id="69" name="Straight Connector 68"/>
            <p:cNvCxnSpPr>
              <a:cxnSpLocks noChangeShapeType="1"/>
            </p:cNvCxnSpPr>
            <p:nvPr/>
          </p:nvCxnSpPr>
          <p:spPr bwMode="auto">
            <a:xfrm rot="16200000" flipV="1">
              <a:off x="7559677" y="4937124"/>
              <a:ext cx="273050"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0" name="Oval 69"/>
            <p:cNvSpPr>
              <a:spLocks noChangeArrowheads="1"/>
            </p:cNvSpPr>
            <p:nvPr/>
          </p:nvSpPr>
          <p:spPr bwMode="auto">
            <a:xfrm flipH="1">
              <a:off x="7639052" y="4100511"/>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6" name="Oval 75"/>
            <p:cNvSpPr>
              <a:spLocks noChangeArrowheads="1"/>
            </p:cNvSpPr>
            <p:nvPr/>
          </p:nvSpPr>
          <p:spPr bwMode="auto">
            <a:xfrm flipH="1">
              <a:off x="7642226" y="5076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4" name="TextBox 144"/>
            <p:cNvSpPr txBox="1">
              <a:spLocks noChangeArrowheads="1"/>
            </p:cNvSpPr>
            <p:nvPr/>
          </p:nvSpPr>
          <p:spPr bwMode="auto">
            <a:xfrm>
              <a:off x="7696200" y="3962400"/>
              <a:ext cx="503728"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smtClean="0">
                  <a:solidFill>
                    <a:schemeClr val="tx1"/>
                  </a:solidFill>
                  <a:latin typeface="Arial" charset="0"/>
                  <a:ea typeface="ＭＳ Ｐゴシック" pitchFamily="-107" charset="-128"/>
                </a:rPr>
                <a:t>+</a:t>
              </a:r>
              <a:r>
                <a:rPr lang="en-US" b="1" i="1" dirty="0" smtClean="0">
                  <a:solidFill>
                    <a:schemeClr val="tx1"/>
                  </a:solidFill>
                  <a:latin typeface="Times New Roman" pitchFamily="18" charset="0"/>
                  <a:ea typeface="ＭＳ Ｐゴシック" pitchFamily="-107" charset="-128"/>
                  <a:cs typeface="Times New Roman" pitchFamily="18" charset="0"/>
                </a:rPr>
                <a:t>V</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dirty="0">
                <a:solidFill>
                  <a:schemeClr val="tx1"/>
                </a:solidFill>
                <a:latin typeface="Times New Roman" pitchFamily="18" charset="0"/>
                <a:ea typeface="ＭＳ Ｐゴシック" pitchFamily="-107" charset="-128"/>
                <a:cs typeface="Times New Roman" pitchFamily="18" charset="0"/>
              </a:endParaRPr>
            </a:p>
          </p:txBody>
        </p:sp>
        <p:cxnSp>
          <p:nvCxnSpPr>
            <p:cNvPr id="87" name="Straight Arrow Connector 86"/>
            <p:cNvCxnSpPr>
              <a:cxnSpLocks noChangeShapeType="1"/>
            </p:cNvCxnSpPr>
            <p:nvPr/>
          </p:nvCxnSpPr>
          <p:spPr bwMode="auto">
            <a:xfrm rot="10800000" flipV="1">
              <a:off x="7467600" y="4419601"/>
              <a:ext cx="457200" cy="449261"/>
            </a:xfrm>
            <a:prstGeom prst="straightConnector1">
              <a:avLst/>
            </a:prstGeom>
            <a:noFill/>
            <a:ln w="34925">
              <a:solidFill>
                <a:srgbClr val="0066CC"/>
              </a:solidFill>
              <a:round/>
              <a:headEnd type="arrow"/>
              <a:tailEnd type="none" w="med" len="med"/>
            </a:ln>
            <a:effectLst>
              <a:outerShdw dist="20000" dir="5400000" rotWithShape="0">
                <a:srgbClr val="808080">
                  <a:alpha val="37999"/>
                </a:srgbClr>
              </a:outerShdw>
            </a:effectLst>
          </p:spPr>
        </p:cxnSp>
        <p:sp>
          <p:nvSpPr>
            <p:cNvPr id="80" name="Oval 79"/>
            <p:cNvSpPr/>
            <p:nvPr/>
          </p:nvSpPr>
          <p:spPr>
            <a:xfrm>
              <a:off x="7543801" y="4495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16200000" flipH="1">
              <a:off x="7543801" y="4343398"/>
              <a:ext cx="304801" cy="3"/>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sp>
          <p:nvSpPr>
            <p:cNvPr id="104" name="TextBox 144"/>
            <p:cNvSpPr txBox="1">
              <a:spLocks noChangeArrowheads="1"/>
            </p:cNvSpPr>
            <p:nvPr/>
          </p:nvSpPr>
          <p:spPr bwMode="auto">
            <a:xfrm>
              <a:off x="7758111" y="4933948"/>
              <a:ext cx="2616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b="1" dirty="0" smtClean="0">
                  <a:solidFill>
                    <a:schemeClr val="tx1"/>
                  </a:solidFill>
                  <a:latin typeface="Arial" charset="0"/>
                  <a:ea typeface="ＭＳ Ｐゴシック" pitchFamily="-107" charset="-128"/>
                  <a:cs typeface="Times New Roman" pitchFamily="18" charset="0"/>
                </a:rPr>
                <a:t>-</a:t>
              </a:r>
              <a:endParaRPr lang="en-US" b="1" dirty="0">
                <a:solidFill>
                  <a:schemeClr val="tx1"/>
                </a:solidFill>
                <a:latin typeface="Times New Roman" pitchFamily="18" charset="0"/>
                <a:ea typeface="ＭＳ Ｐゴシック" pitchFamily="-107" charset="-128"/>
                <a:cs typeface="Times New Roman" pitchFamily="18" charset="0"/>
              </a:endParaRPr>
            </a:p>
          </p:txBody>
        </p:sp>
        <p:sp>
          <p:nvSpPr>
            <p:cNvPr id="106" name="Oval 105"/>
            <p:cNvSpPr>
              <a:spLocks noChangeArrowheads="1"/>
            </p:cNvSpPr>
            <p:nvPr/>
          </p:nvSpPr>
          <p:spPr bwMode="auto">
            <a:xfrm flipH="1">
              <a:off x="7367588" y="4859337"/>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07" name="TextBox 144"/>
            <p:cNvSpPr txBox="1">
              <a:spLocks noChangeArrowheads="1"/>
            </p:cNvSpPr>
            <p:nvPr/>
          </p:nvSpPr>
          <p:spPr bwMode="auto">
            <a:xfrm>
              <a:off x="6858000" y="4797623"/>
              <a:ext cx="5822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400" b="1" dirty="0" smtClean="0">
                  <a:solidFill>
                    <a:schemeClr val="tx1"/>
                  </a:solidFill>
                  <a:latin typeface="Arial" charset="0"/>
                  <a:ea typeface="ＭＳ Ｐゴシック" pitchFamily="-107" charset="-128"/>
                </a:rPr>
                <a:t>Kon.</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08" name="TextBox 107"/>
            <p:cNvSpPr txBox="1"/>
            <p:nvPr/>
          </p:nvSpPr>
          <p:spPr>
            <a:xfrm>
              <a:off x="8077200" y="3959423"/>
              <a:ext cx="1358064" cy="338554"/>
            </a:xfrm>
            <a:prstGeom prst="rect">
              <a:avLst/>
            </a:prstGeom>
            <a:noFill/>
            <a:effectLst/>
          </p:spPr>
          <p:txBody>
            <a:bodyPr wrap="none" rtlCol="0">
              <a:spAutoFit/>
            </a:bodyPr>
            <a:lstStyle/>
            <a:p>
              <a:r>
                <a:rPr lang="sr-Latn-CS" sz="1600" i="1" dirty="0" smtClean="0">
                  <a:solidFill>
                    <a:srgbClr val="0066CC"/>
                  </a:solidFill>
                  <a:latin typeface="Arial" pitchFamily="34" charset="0"/>
                  <a:cs typeface="Arial" pitchFamily="34" charset="0"/>
                </a:rPr>
                <a:t>- promenljivo</a:t>
              </a:r>
              <a:endParaRPr lang="en-US" sz="1600" i="1" dirty="0"/>
            </a:p>
          </p:txBody>
        </p:sp>
      </p:grpSp>
      <p:sp>
        <p:nvSpPr>
          <p:cNvPr id="111" name="Rectangle 110"/>
          <p:cNvSpPr/>
          <p:nvPr/>
        </p:nvSpPr>
        <p:spPr>
          <a:xfrm>
            <a:off x="1473200" y="4699000"/>
            <a:ext cx="30226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sr-Latn-CS" sz="2400" b="1" dirty="0" smtClean="0">
                <a:solidFill>
                  <a:srgbClr val="0066CC"/>
                </a:solidFill>
                <a:latin typeface="Arial" charset="0"/>
              </a:rPr>
              <a:t>Idealni strujni izvor</a:t>
            </a:r>
            <a:endParaRPr lang="sr-Latn-CS" sz="2400" dirty="0" smtClean="0">
              <a:solidFill>
                <a:srgbClr val="0066CC"/>
              </a:solidFill>
              <a:latin typeface="Arial" charset="0"/>
            </a:endParaRPr>
          </a:p>
        </p:txBody>
      </p:sp>
      <p:sp>
        <p:nvSpPr>
          <p:cNvPr id="112" name="Text Box 22"/>
          <p:cNvSpPr txBox="1">
            <a:spLocks noChangeArrowheads="1"/>
          </p:cNvSpPr>
          <p:nvPr/>
        </p:nvSpPr>
        <p:spPr bwMode="auto">
          <a:xfrm>
            <a:off x="1447800" y="5562600"/>
            <a:ext cx="7620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 typeface="Arial" pitchFamily="34" charset="0"/>
              <a:buChar char="•"/>
            </a:pPr>
            <a:r>
              <a:rPr lang="sr-Latn-CS" sz="2400" dirty="0" smtClean="0">
                <a:solidFill>
                  <a:srgbClr val="0066CC"/>
                </a:solidFill>
                <a:latin typeface="Arial" charset="0"/>
              </a:rPr>
              <a:t> Napon na krajevima zavisi </a:t>
            </a:r>
            <a:r>
              <a:rPr lang="sr-Latn-CS" sz="2400" u="sng" dirty="0" smtClean="0">
                <a:solidFill>
                  <a:srgbClr val="0066CC"/>
                </a:solidFill>
                <a:latin typeface="Arial" charset="0"/>
              </a:rPr>
              <a:t>samo od spoljašnjeg kola</a:t>
            </a: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Izlazna otpornost je beskonačno velika</a:t>
            </a:r>
            <a:endParaRPr lang="sr-Latn-CS" sz="2400" dirty="0">
              <a:solidFill>
                <a:srgbClr val="C00000"/>
              </a:solidFill>
              <a:latin typeface="Arial" charset="0"/>
            </a:endParaRPr>
          </a:p>
        </p:txBody>
      </p:sp>
      <p:grpSp>
        <p:nvGrpSpPr>
          <p:cNvPr id="9" name="Group 127"/>
          <p:cNvGrpSpPr/>
          <p:nvPr/>
        </p:nvGrpSpPr>
        <p:grpSpPr>
          <a:xfrm>
            <a:off x="0" y="4862511"/>
            <a:ext cx="609601" cy="1069977"/>
            <a:chOff x="228600" y="4862511"/>
            <a:chExt cx="609601" cy="1069977"/>
          </a:xfrm>
        </p:grpSpPr>
        <p:cxnSp>
          <p:nvCxnSpPr>
            <p:cNvPr id="114" name="Straight Connector 113"/>
            <p:cNvCxnSpPr>
              <a:cxnSpLocks noChangeShapeType="1"/>
            </p:cNvCxnSpPr>
            <p:nvPr/>
          </p:nvCxnSpPr>
          <p:spPr bwMode="auto">
            <a:xfrm rot="16200000" flipV="1">
              <a:off x="549277" y="5699124"/>
              <a:ext cx="273050" cy="2"/>
            </a:xfrm>
            <a:prstGeom prst="line">
              <a:avLst/>
            </a:prstGeom>
            <a:noFill/>
            <a:ln w="34925">
              <a:solidFill>
                <a:srgbClr val="0066CC"/>
              </a:solidFill>
              <a:round/>
              <a:headEnd/>
              <a:tailEnd/>
            </a:ln>
            <a:effectLst/>
          </p:spPr>
        </p:cxnSp>
        <p:sp>
          <p:nvSpPr>
            <p:cNvPr id="115" name="Oval 114"/>
            <p:cNvSpPr>
              <a:spLocks noChangeArrowheads="1"/>
            </p:cNvSpPr>
            <p:nvPr/>
          </p:nvSpPr>
          <p:spPr bwMode="auto">
            <a:xfrm flipH="1">
              <a:off x="628652" y="4862511"/>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16" name="Oval 115"/>
            <p:cNvSpPr>
              <a:spLocks noChangeArrowheads="1"/>
            </p:cNvSpPr>
            <p:nvPr/>
          </p:nvSpPr>
          <p:spPr bwMode="auto">
            <a:xfrm flipH="1">
              <a:off x="631826" y="5838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18" name="Straight Arrow Connector 117"/>
            <p:cNvCxnSpPr>
              <a:cxnSpLocks noChangeShapeType="1"/>
              <a:stCxn id="119" idx="0"/>
              <a:endCxn id="119" idx="4"/>
            </p:cNvCxnSpPr>
            <p:nvPr/>
          </p:nvCxnSpPr>
          <p:spPr bwMode="auto">
            <a:xfrm rot="16200000" flipH="1">
              <a:off x="533401" y="5410200"/>
              <a:ext cx="304800" cy="1588"/>
            </a:xfrm>
            <a:prstGeom prst="straightConnector1">
              <a:avLst/>
            </a:prstGeom>
            <a:noFill/>
            <a:ln w="34925">
              <a:solidFill>
                <a:schemeClr val="tx2"/>
              </a:solidFill>
              <a:round/>
              <a:headEnd type="arrow"/>
              <a:tailEnd type="none" w="med" len="med"/>
            </a:ln>
            <a:effectLst/>
          </p:spPr>
        </p:cxnSp>
        <p:sp>
          <p:nvSpPr>
            <p:cNvPr id="119" name="Oval 118"/>
            <p:cNvSpPr/>
            <p:nvPr/>
          </p:nvSpPr>
          <p:spPr>
            <a:xfrm>
              <a:off x="533401" y="5257800"/>
              <a:ext cx="304800" cy="304800"/>
            </a:xfrm>
            <a:prstGeom prst="ellipse">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rot="16200000" flipH="1">
              <a:off x="533401" y="5105398"/>
              <a:ext cx="304801" cy="3"/>
            </a:xfrm>
            <a:prstGeom prst="line">
              <a:avLst/>
            </a:prstGeom>
            <a:ln w="34925">
              <a:solidFill>
                <a:srgbClr val="0066CC"/>
              </a:solidFill>
            </a:ln>
            <a:effectLst/>
          </p:spPr>
          <p:style>
            <a:lnRef idx="1">
              <a:schemeClr val="accent1"/>
            </a:lnRef>
            <a:fillRef idx="0">
              <a:schemeClr val="accent1"/>
            </a:fillRef>
            <a:effectRef idx="0">
              <a:schemeClr val="accent1"/>
            </a:effectRef>
            <a:fontRef idx="minor">
              <a:schemeClr val="tx1"/>
            </a:fontRef>
          </p:style>
        </p:cxnSp>
        <p:sp>
          <p:nvSpPr>
            <p:cNvPr id="127" name="TextBox 74"/>
            <p:cNvSpPr txBox="1">
              <a:spLocks noChangeArrowheads="1"/>
            </p:cNvSpPr>
            <p:nvPr/>
          </p:nvSpPr>
          <p:spPr bwMode="auto">
            <a:xfrm>
              <a:off x="228600" y="5257800"/>
              <a:ext cx="317716" cy="380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grpSp>
      <p:grpSp>
        <p:nvGrpSpPr>
          <p:cNvPr id="10" name="Group 139"/>
          <p:cNvGrpSpPr/>
          <p:nvPr/>
        </p:nvGrpSpPr>
        <p:grpSpPr>
          <a:xfrm>
            <a:off x="457200" y="4267200"/>
            <a:ext cx="838200" cy="1838325"/>
            <a:chOff x="457200" y="4267200"/>
            <a:chExt cx="838200" cy="1838325"/>
          </a:xfrm>
        </p:grpSpPr>
        <p:sp>
          <p:nvSpPr>
            <p:cNvPr id="129" name="Rectangle 128"/>
            <p:cNvSpPr/>
            <p:nvPr/>
          </p:nvSpPr>
          <p:spPr>
            <a:xfrm>
              <a:off x="838200" y="4953000"/>
              <a:ext cx="457200" cy="762000"/>
            </a:xfrm>
            <a:prstGeom prst="rect">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457200" y="4711700"/>
              <a:ext cx="609600" cy="238125"/>
            </a:xfrm>
            <a:custGeom>
              <a:avLst/>
              <a:gdLst>
                <a:gd name="connsiteX0" fmla="*/ 0 w 609600"/>
                <a:gd name="connsiteY0" fmla="*/ 146050 h 238125"/>
                <a:gd name="connsiteX1" fmla="*/ 25400 w 609600"/>
                <a:gd name="connsiteY1" fmla="*/ 117475 h 238125"/>
                <a:gd name="connsiteX2" fmla="*/ 50800 w 609600"/>
                <a:gd name="connsiteY2" fmla="*/ 101600 h 238125"/>
                <a:gd name="connsiteX3" fmla="*/ 57150 w 609600"/>
                <a:gd name="connsiteY3" fmla="*/ 92075 h 238125"/>
                <a:gd name="connsiteX4" fmla="*/ 69850 w 609600"/>
                <a:gd name="connsiteY4" fmla="*/ 85725 h 238125"/>
                <a:gd name="connsiteX5" fmla="*/ 79375 w 609600"/>
                <a:gd name="connsiteY5" fmla="*/ 79375 h 238125"/>
                <a:gd name="connsiteX6" fmla="*/ 107950 w 609600"/>
                <a:gd name="connsiteY6" fmla="*/ 57150 h 238125"/>
                <a:gd name="connsiteX7" fmla="*/ 117475 w 609600"/>
                <a:gd name="connsiteY7" fmla="*/ 47625 h 238125"/>
                <a:gd name="connsiteX8" fmla="*/ 127000 w 609600"/>
                <a:gd name="connsiteY8" fmla="*/ 41275 h 238125"/>
                <a:gd name="connsiteX9" fmla="*/ 133350 w 609600"/>
                <a:gd name="connsiteY9" fmla="*/ 22225 h 238125"/>
                <a:gd name="connsiteX10" fmla="*/ 136525 w 609600"/>
                <a:gd name="connsiteY10" fmla="*/ 12700 h 238125"/>
                <a:gd name="connsiteX11" fmla="*/ 158750 w 609600"/>
                <a:gd name="connsiteY11" fmla="*/ 6350 h 238125"/>
                <a:gd name="connsiteX12" fmla="*/ 177800 w 609600"/>
                <a:gd name="connsiteY12" fmla="*/ 3175 h 238125"/>
                <a:gd name="connsiteX13" fmla="*/ 349250 w 609600"/>
                <a:gd name="connsiteY13" fmla="*/ 3175 h 238125"/>
                <a:gd name="connsiteX14" fmla="*/ 358775 w 609600"/>
                <a:gd name="connsiteY14" fmla="*/ 0 h 238125"/>
                <a:gd name="connsiteX15" fmla="*/ 508000 w 609600"/>
                <a:gd name="connsiteY15" fmla="*/ 3175 h 238125"/>
                <a:gd name="connsiteX16" fmla="*/ 527050 w 609600"/>
                <a:gd name="connsiteY16" fmla="*/ 12700 h 238125"/>
                <a:gd name="connsiteX17" fmla="*/ 549275 w 609600"/>
                <a:gd name="connsiteY17" fmla="*/ 34925 h 238125"/>
                <a:gd name="connsiteX18" fmla="*/ 558800 w 609600"/>
                <a:gd name="connsiteY18" fmla="*/ 79375 h 238125"/>
                <a:gd name="connsiteX19" fmla="*/ 561975 w 609600"/>
                <a:gd name="connsiteY19" fmla="*/ 88900 h 238125"/>
                <a:gd name="connsiteX20" fmla="*/ 581025 w 609600"/>
                <a:gd name="connsiteY20" fmla="*/ 107950 h 238125"/>
                <a:gd name="connsiteX21" fmla="*/ 584200 w 609600"/>
                <a:gd name="connsiteY21" fmla="*/ 117475 h 238125"/>
                <a:gd name="connsiteX22" fmla="*/ 590550 w 609600"/>
                <a:gd name="connsiteY22" fmla="*/ 127000 h 238125"/>
                <a:gd name="connsiteX23" fmla="*/ 593725 w 609600"/>
                <a:gd name="connsiteY23" fmla="*/ 146050 h 238125"/>
                <a:gd name="connsiteX24" fmla="*/ 596900 w 609600"/>
                <a:gd name="connsiteY24" fmla="*/ 155575 h 238125"/>
                <a:gd name="connsiteX25" fmla="*/ 603250 w 609600"/>
                <a:gd name="connsiteY25" fmla="*/ 180975 h 238125"/>
                <a:gd name="connsiteX26" fmla="*/ 609600 w 609600"/>
                <a:gd name="connsiteY26" fmla="*/ 200025 h 238125"/>
                <a:gd name="connsiteX27" fmla="*/ 609600 w 609600"/>
                <a:gd name="connsiteY27"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600" h="238125">
                  <a:moveTo>
                    <a:pt x="0" y="146050"/>
                  </a:moveTo>
                  <a:cubicBezTo>
                    <a:pt x="6711" y="135984"/>
                    <a:pt x="14526" y="122912"/>
                    <a:pt x="25400" y="117475"/>
                  </a:cubicBezTo>
                  <a:cubicBezTo>
                    <a:pt x="35460" y="112445"/>
                    <a:pt x="42557" y="109843"/>
                    <a:pt x="50800" y="101600"/>
                  </a:cubicBezTo>
                  <a:cubicBezTo>
                    <a:pt x="53498" y="98902"/>
                    <a:pt x="54219" y="94518"/>
                    <a:pt x="57150" y="92075"/>
                  </a:cubicBezTo>
                  <a:cubicBezTo>
                    <a:pt x="60786" y="89045"/>
                    <a:pt x="65741" y="88073"/>
                    <a:pt x="69850" y="85725"/>
                  </a:cubicBezTo>
                  <a:cubicBezTo>
                    <a:pt x="73163" y="83832"/>
                    <a:pt x="76523" y="81910"/>
                    <a:pt x="79375" y="79375"/>
                  </a:cubicBezTo>
                  <a:cubicBezTo>
                    <a:pt x="105075" y="56531"/>
                    <a:pt x="88309" y="63697"/>
                    <a:pt x="107950" y="57150"/>
                  </a:cubicBezTo>
                  <a:cubicBezTo>
                    <a:pt x="111125" y="53975"/>
                    <a:pt x="114026" y="50500"/>
                    <a:pt x="117475" y="47625"/>
                  </a:cubicBezTo>
                  <a:cubicBezTo>
                    <a:pt x="120406" y="45182"/>
                    <a:pt x="124978" y="44511"/>
                    <a:pt x="127000" y="41275"/>
                  </a:cubicBezTo>
                  <a:cubicBezTo>
                    <a:pt x="130548" y="35599"/>
                    <a:pt x="131233" y="28575"/>
                    <a:pt x="133350" y="22225"/>
                  </a:cubicBezTo>
                  <a:cubicBezTo>
                    <a:pt x="134408" y="19050"/>
                    <a:pt x="133350" y="13758"/>
                    <a:pt x="136525" y="12700"/>
                  </a:cubicBezTo>
                  <a:cubicBezTo>
                    <a:pt x="145603" y="9674"/>
                    <a:pt x="148783" y="8343"/>
                    <a:pt x="158750" y="6350"/>
                  </a:cubicBezTo>
                  <a:cubicBezTo>
                    <a:pt x="165063" y="5087"/>
                    <a:pt x="171450" y="4233"/>
                    <a:pt x="177800" y="3175"/>
                  </a:cubicBezTo>
                  <a:cubicBezTo>
                    <a:pt x="251669" y="5286"/>
                    <a:pt x="283101" y="9189"/>
                    <a:pt x="349250" y="3175"/>
                  </a:cubicBezTo>
                  <a:cubicBezTo>
                    <a:pt x="352583" y="2872"/>
                    <a:pt x="355600" y="1058"/>
                    <a:pt x="358775" y="0"/>
                  </a:cubicBezTo>
                  <a:lnTo>
                    <a:pt x="508000" y="3175"/>
                  </a:lnTo>
                  <a:cubicBezTo>
                    <a:pt x="513732" y="3404"/>
                    <a:pt x="523192" y="9228"/>
                    <a:pt x="527050" y="12700"/>
                  </a:cubicBezTo>
                  <a:cubicBezTo>
                    <a:pt x="534837" y="19709"/>
                    <a:pt x="549275" y="34925"/>
                    <a:pt x="549275" y="34925"/>
                  </a:cubicBezTo>
                  <a:cubicBezTo>
                    <a:pt x="553280" y="66967"/>
                    <a:pt x="549752" y="52230"/>
                    <a:pt x="558800" y="79375"/>
                  </a:cubicBezTo>
                  <a:cubicBezTo>
                    <a:pt x="559858" y="82550"/>
                    <a:pt x="559608" y="86533"/>
                    <a:pt x="561975" y="88900"/>
                  </a:cubicBezTo>
                  <a:lnTo>
                    <a:pt x="581025" y="107950"/>
                  </a:lnTo>
                  <a:cubicBezTo>
                    <a:pt x="582083" y="111125"/>
                    <a:pt x="582703" y="114482"/>
                    <a:pt x="584200" y="117475"/>
                  </a:cubicBezTo>
                  <a:cubicBezTo>
                    <a:pt x="585907" y="120888"/>
                    <a:pt x="589343" y="123380"/>
                    <a:pt x="590550" y="127000"/>
                  </a:cubicBezTo>
                  <a:cubicBezTo>
                    <a:pt x="592586" y="133107"/>
                    <a:pt x="592328" y="139766"/>
                    <a:pt x="593725" y="146050"/>
                  </a:cubicBezTo>
                  <a:cubicBezTo>
                    <a:pt x="594451" y="149317"/>
                    <a:pt x="596019" y="152346"/>
                    <a:pt x="596900" y="155575"/>
                  </a:cubicBezTo>
                  <a:cubicBezTo>
                    <a:pt x="599196" y="163995"/>
                    <a:pt x="600490" y="172696"/>
                    <a:pt x="603250" y="180975"/>
                  </a:cubicBezTo>
                  <a:cubicBezTo>
                    <a:pt x="605367" y="187325"/>
                    <a:pt x="609600" y="193332"/>
                    <a:pt x="609600" y="200025"/>
                  </a:cubicBezTo>
                  <a:lnTo>
                    <a:pt x="609600" y="238125"/>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466725" y="5730875"/>
              <a:ext cx="626636" cy="374650"/>
            </a:xfrm>
            <a:custGeom>
              <a:avLst/>
              <a:gdLst>
                <a:gd name="connsiteX0" fmla="*/ 0 w 626636"/>
                <a:gd name="connsiteY0" fmla="*/ 215900 h 374650"/>
                <a:gd name="connsiteX1" fmla="*/ 9525 w 626636"/>
                <a:gd name="connsiteY1" fmla="*/ 244475 h 374650"/>
                <a:gd name="connsiteX2" fmla="*/ 12700 w 626636"/>
                <a:gd name="connsiteY2" fmla="*/ 254000 h 374650"/>
                <a:gd name="connsiteX3" fmla="*/ 19050 w 626636"/>
                <a:gd name="connsiteY3" fmla="*/ 276225 h 374650"/>
                <a:gd name="connsiteX4" fmla="*/ 25400 w 626636"/>
                <a:gd name="connsiteY4" fmla="*/ 292100 h 374650"/>
                <a:gd name="connsiteX5" fmla="*/ 34925 w 626636"/>
                <a:gd name="connsiteY5" fmla="*/ 298450 h 374650"/>
                <a:gd name="connsiteX6" fmla="*/ 50800 w 626636"/>
                <a:gd name="connsiteY6" fmla="*/ 320675 h 374650"/>
                <a:gd name="connsiteX7" fmla="*/ 57150 w 626636"/>
                <a:gd name="connsiteY7" fmla="*/ 330200 h 374650"/>
                <a:gd name="connsiteX8" fmla="*/ 66675 w 626636"/>
                <a:gd name="connsiteY8" fmla="*/ 333375 h 374650"/>
                <a:gd name="connsiteX9" fmla="*/ 85725 w 626636"/>
                <a:gd name="connsiteY9" fmla="*/ 346075 h 374650"/>
                <a:gd name="connsiteX10" fmla="*/ 114300 w 626636"/>
                <a:gd name="connsiteY10" fmla="*/ 358775 h 374650"/>
                <a:gd name="connsiteX11" fmla="*/ 168275 w 626636"/>
                <a:gd name="connsiteY11" fmla="*/ 361950 h 374650"/>
                <a:gd name="connsiteX12" fmla="*/ 196850 w 626636"/>
                <a:gd name="connsiteY12" fmla="*/ 365125 h 374650"/>
                <a:gd name="connsiteX13" fmla="*/ 241300 w 626636"/>
                <a:gd name="connsiteY13" fmla="*/ 368300 h 374650"/>
                <a:gd name="connsiteX14" fmla="*/ 269875 w 626636"/>
                <a:gd name="connsiteY14" fmla="*/ 371475 h 374650"/>
                <a:gd name="connsiteX15" fmla="*/ 317500 w 626636"/>
                <a:gd name="connsiteY15" fmla="*/ 374650 h 374650"/>
                <a:gd name="connsiteX16" fmla="*/ 355600 w 626636"/>
                <a:gd name="connsiteY16" fmla="*/ 371475 h 374650"/>
                <a:gd name="connsiteX17" fmla="*/ 365125 w 626636"/>
                <a:gd name="connsiteY17" fmla="*/ 368300 h 374650"/>
                <a:gd name="connsiteX18" fmla="*/ 384175 w 626636"/>
                <a:gd name="connsiteY18" fmla="*/ 365125 h 374650"/>
                <a:gd name="connsiteX19" fmla="*/ 393700 w 626636"/>
                <a:gd name="connsiteY19" fmla="*/ 361950 h 374650"/>
                <a:gd name="connsiteX20" fmla="*/ 431800 w 626636"/>
                <a:gd name="connsiteY20" fmla="*/ 358775 h 374650"/>
                <a:gd name="connsiteX21" fmla="*/ 460375 w 626636"/>
                <a:gd name="connsiteY21" fmla="*/ 352425 h 374650"/>
                <a:gd name="connsiteX22" fmla="*/ 504825 w 626636"/>
                <a:gd name="connsiteY22" fmla="*/ 339725 h 374650"/>
                <a:gd name="connsiteX23" fmla="*/ 536575 w 626636"/>
                <a:gd name="connsiteY23" fmla="*/ 330200 h 374650"/>
                <a:gd name="connsiteX24" fmla="*/ 546100 w 626636"/>
                <a:gd name="connsiteY24" fmla="*/ 327025 h 374650"/>
                <a:gd name="connsiteX25" fmla="*/ 555625 w 626636"/>
                <a:gd name="connsiteY25" fmla="*/ 317500 h 374650"/>
                <a:gd name="connsiteX26" fmla="*/ 565150 w 626636"/>
                <a:gd name="connsiteY26" fmla="*/ 298450 h 374650"/>
                <a:gd name="connsiteX27" fmla="*/ 574675 w 626636"/>
                <a:gd name="connsiteY27" fmla="*/ 292100 h 374650"/>
                <a:gd name="connsiteX28" fmla="*/ 581025 w 626636"/>
                <a:gd name="connsiteY28" fmla="*/ 282575 h 374650"/>
                <a:gd name="connsiteX29" fmla="*/ 584200 w 626636"/>
                <a:gd name="connsiteY29" fmla="*/ 273050 h 374650"/>
                <a:gd name="connsiteX30" fmla="*/ 596900 w 626636"/>
                <a:gd name="connsiteY30" fmla="*/ 254000 h 374650"/>
                <a:gd name="connsiteX31" fmla="*/ 603250 w 626636"/>
                <a:gd name="connsiteY31" fmla="*/ 193675 h 374650"/>
                <a:gd name="connsiteX32" fmla="*/ 609600 w 626636"/>
                <a:gd name="connsiteY32" fmla="*/ 184150 h 374650"/>
                <a:gd name="connsiteX33" fmla="*/ 612775 w 626636"/>
                <a:gd name="connsiteY33"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636" h="374650">
                  <a:moveTo>
                    <a:pt x="0" y="215900"/>
                  </a:moveTo>
                  <a:lnTo>
                    <a:pt x="9525" y="244475"/>
                  </a:lnTo>
                  <a:cubicBezTo>
                    <a:pt x="10583" y="247650"/>
                    <a:pt x="11888" y="250753"/>
                    <a:pt x="12700" y="254000"/>
                  </a:cubicBezTo>
                  <a:cubicBezTo>
                    <a:pt x="15202" y="264008"/>
                    <a:pt x="15634" y="267115"/>
                    <a:pt x="19050" y="276225"/>
                  </a:cubicBezTo>
                  <a:cubicBezTo>
                    <a:pt x="21051" y="281561"/>
                    <a:pt x="22087" y="287462"/>
                    <a:pt x="25400" y="292100"/>
                  </a:cubicBezTo>
                  <a:cubicBezTo>
                    <a:pt x="27618" y="295205"/>
                    <a:pt x="31750" y="296333"/>
                    <a:pt x="34925" y="298450"/>
                  </a:cubicBezTo>
                  <a:cubicBezTo>
                    <a:pt x="49890" y="320898"/>
                    <a:pt x="31109" y="293108"/>
                    <a:pt x="50800" y="320675"/>
                  </a:cubicBezTo>
                  <a:cubicBezTo>
                    <a:pt x="53018" y="323780"/>
                    <a:pt x="54170" y="327816"/>
                    <a:pt x="57150" y="330200"/>
                  </a:cubicBezTo>
                  <a:cubicBezTo>
                    <a:pt x="59763" y="332291"/>
                    <a:pt x="63749" y="331750"/>
                    <a:pt x="66675" y="333375"/>
                  </a:cubicBezTo>
                  <a:cubicBezTo>
                    <a:pt x="73346" y="337081"/>
                    <a:pt x="79375" y="341842"/>
                    <a:pt x="85725" y="346075"/>
                  </a:cubicBezTo>
                  <a:cubicBezTo>
                    <a:pt x="94983" y="352247"/>
                    <a:pt x="101868" y="358044"/>
                    <a:pt x="114300" y="358775"/>
                  </a:cubicBezTo>
                  <a:lnTo>
                    <a:pt x="168275" y="361950"/>
                  </a:lnTo>
                  <a:cubicBezTo>
                    <a:pt x="177830" y="362685"/>
                    <a:pt x="187302" y="364295"/>
                    <a:pt x="196850" y="365125"/>
                  </a:cubicBezTo>
                  <a:cubicBezTo>
                    <a:pt x="211649" y="366412"/>
                    <a:pt x="226501" y="367013"/>
                    <a:pt x="241300" y="368300"/>
                  </a:cubicBezTo>
                  <a:cubicBezTo>
                    <a:pt x="250848" y="369130"/>
                    <a:pt x="260324" y="370679"/>
                    <a:pt x="269875" y="371475"/>
                  </a:cubicBezTo>
                  <a:cubicBezTo>
                    <a:pt x="285730" y="372796"/>
                    <a:pt x="301625" y="373592"/>
                    <a:pt x="317500" y="374650"/>
                  </a:cubicBezTo>
                  <a:cubicBezTo>
                    <a:pt x="330200" y="373592"/>
                    <a:pt x="342968" y="373159"/>
                    <a:pt x="355600" y="371475"/>
                  </a:cubicBezTo>
                  <a:cubicBezTo>
                    <a:pt x="358917" y="371033"/>
                    <a:pt x="361858" y="369026"/>
                    <a:pt x="365125" y="368300"/>
                  </a:cubicBezTo>
                  <a:cubicBezTo>
                    <a:pt x="371409" y="366903"/>
                    <a:pt x="377891" y="366522"/>
                    <a:pt x="384175" y="365125"/>
                  </a:cubicBezTo>
                  <a:cubicBezTo>
                    <a:pt x="387442" y="364399"/>
                    <a:pt x="390383" y="362392"/>
                    <a:pt x="393700" y="361950"/>
                  </a:cubicBezTo>
                  <a:cubicBezTo>
                    <a:pt x="406332" y="360266"/>
                    <a:pt x="419100" y="359833"/>
                    <a:pt x="431800" y="358775"/>
                  </a:cubicBezTo>
                  <a:cubicBezTo>
                    <a:pt x="440864" y="356962"/>
                    <a:pt x="451407" y="355115"/>
                    <a:pt x="460375" y="352425"/>
                  </a:cubicBezTo>
                  <a:cubicBezTo>
                    <a:pt x="505924" y="338760"/>
                    <a:pt x="449176" y="353637"/>
                    <a:pt x="504825" y="339725"/>
                  </a:cubicBezTo>
                  <a:cubicBezTo>
                    <a:pt x="524019" y="334927"/>
                    <a:pt x="513385" y="337930"/>
                    <a:pt x="536575" y="330200"/>
                  </a:cubicBezTo>
                  <a:lnTo>
                    <a:pt x="546100" y="327025"/>
                  </a:lnTo>
                  <a:cubicBezTo>
                    <a:pt x="549275" y="323850"/>
                    <a:pt x="553134" y="321236"/>
                    <a:pt x="555625" y="317500"/>
                  </a:cubicBezTo>
                  <a:cubicBezTo>
                    <a:pt x="565954" y="302006"/>
                    <a:pt x="550162" y="313438"/>
                    <a:pt x="565150" y="298450"/>
                  </a:cubicBezTo>
                  <a:cubicBezTo>
                    <a:pt x="567848" y="295752"/>
                    <a:pt x="571500" y="294217"/>
                    <a:pt x="574675" y="292100"/>
                  </a:cubicBezTo>
                  <a:cubicBezTo>
                    <a:pt x="576792" y="288925"/>
                    <a:pt x="579318" y="285988"/>
                    <a:pt x="581025" y="282575"/>
                  </a:cubicBezTo>
                  <a:cubicBezTo>
                    <a:pt x="582522" y="279582"/>
                    <a:pt x="582575" y="275976"/>
                    <a:pt x="584200" y="273050"/>
                  </a:cubicBezTo>
                  <a:cubicBezTo>
                    <a:pt x="587906" y="266379"/>
                    <a:pt x="596900" y="254000"/>
                    <a:pt x="596900" y="254000"/>
                  </a:cubicBezTo>
                  <a:cubicBezTo>
                    <a:pt x="597191" y="249340"/>
                    <a:pt x="595320" y="209535"/>
                    <a:pt x="603250" y="193675"/>
                  </a:cubicBezTo>
                  <a:cubicBezTo>
                    <a:pt x="604957" y="190262"/>
                    <a:pt x="607483" y="187325"/>
                    <a:pt x="609600" y="184150"/>
                  </a:cubicBezTo>
                  <a:cubicBezTo>
                    <a:pt x="626636" y="116006"/>
                    <a:pt x="612775" y="175814"/>
                    <a:pt x="612775" y="0"/>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7" name="Straight Arrow Connector 136"/>
            <p:cNvCxnSpPr>
              <a:cxnSpLocks noChangeShapeType="1"/>
            </p:cNvCxnSpPr>
            <p:nvPr/>
          </p:nvCxnSpPr>
          <p:spPr bwMode="auto">
            <a:xfrm rot="10800000" flipV="1">
              <a:off x="685800" y="4648200"/>
              <a:ext cx="305594" cy="3412"/>
            </a:xfrm>
            <a:prstGeom prst="straightConnector1">
              <a:avLst/>
            </a:prstGeom>
            <a:noFill/>
            <a:ln w="34925">
              <a:solidFill>
                <a:srgbClr val="0066CC"/>
              </a:solidFill>
              <a:round/>
              <a:headEnd type="arrow"/>
              <a:tailEnd type="none" w="med" len="med"/>
            </a:ln>
            <a:effectLst/>
          </p:spPr>
        </p:cxnSp>
        <p:sp>
          <p:nvSpPr>
            <p:cNvPr id="138" name="TextBox 74"/>
            <p:cNvSpPr txBox="1">
              <a:spLocks noChangeArrowheads="1"/>
            </p:cNvSpPr>
            <p:nvPr/>
          </p:nvSpPr>
          <p:spPr bwMode="auto">
            <a:xfrm>
              <a:off x="609600" y="4267200"/>
              <a:ext cx="317716" cy="380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42" name="TextBox 141"/>
          <p:cNvSpPr txBox="1"/>
          <p:nvPr/>
        </p:nvSpPr>
        <p:spPr bwMode="auto">
          <a:xfrm>
            <a:off x="1447800" y="5176579"/>
            <a:ext cx="73212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buFont typeface="Arial" pitchFamily="34" charset="0"/>
              <a:buChar char="•"/>
            </a:pPr>
            <a:r>
              <a:rPr lang="sr-Latn-CS" sz="2400" dirty="0" smtClean="0">
                <a:solidFill>
                  <a:srgbClr val="0066CC"/>
                </a:solidFill>
                <a:latin typeface="Arial" charset="0"/>
              </a:rPr>
              <a:t> Obezbeđuje struju </a:t>
            </a:r>
            <a:r>
              <a:rPr lang="sr-Latn-CS" sz="2400" b="1" i="1" dirty="0" smtClean="0">
                <a:solidFill>
                  <a:schemeClr val="tx1"/>
                </a:solidFill>
                <a:latin typeface="Times New Roman" pitchFamily="18" charset="0"/>
                <a:ea typeface="ＭＳ Ｐゴシック" pitchFamily="-107" charset="-128"/>
                <a:cs typeface="Times New Roman" pitchFamily="18" charset="0"/>
              </a:rPr>
              <a:t>I</a:t>
            </a:r>
            <a:r>
              <a:rPr lang="sr-Latn-CS" sz="2400" b="1" i="1" baseline="-25000" dirty="0" smtClean="0">
                <a:solidFill>
                  <a:schemeClr val="tx1"/>
                </a:solidFill>
                <a:latin typeface="Times New Roman" pitchFamily="18" charset="0"/>
                <a:ea typeface="ＭＳ Ｐゴシック" pitchFamily="-107" charset="-128"/>
                <a:cs typeface="Times New Roman" pitchFamily="18" charset="0"/>
              </a:rPr>
              <a:t>i</a:t>
            </a:r>
            <a:r>
              <a:rPr lang="sr-Latn-CS" sz="2400" dirty="0" smtClean="0">
                <a:solidFill>
                  <a:srgbClr val="0066CC"/>
                </a:solidFill>
                <a:latin typeface="Arial" charset="0"/>
              </a:rPr>
              <a:t> </a:t>
            </a:r>
            <a:r>
              <a:rPr lang="sr-Latn-CS" sz="2400" u="sng" dirty="0" smtClean="0">
                <a:solidFill>
                  <a:srgbClr val="0066CC"/>
                </a:solidFill>
                <a:latin typeface="Arial" charset="0"/>
              </a:rPr>
              <a:t>nezavisno od spoljašnjeg kola</a:t>
            </a:r>
          </a:p>
        </p:txBody>
      </p:sp>
      <p:grpSp>
        <p:nvGrpSpPr>
          <p:cNvPr id="52" name="Group 48"/>
          <p:cNvGrpSpPr/>
          <p:nvPr/>
        </p:nvGrpSpPr>
        <p:grpSpPr>
          <a:xfrm>
            <a:off x="6858000" y="685800"/>
            <a:ext cx="1931250" cy="1981200"/>
            <a:chOff x="7162800" y="1066800"/>
            <a:chExt cx="1931250" cy="1981200"/>
          </a:xfrm>
        </p:grpSpPr>
        <p:cxnSp>
          <p:nvCxnSpPr>
            <p:cNvPr id="53" name="Straight Connector 52"/>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765370" y="2133600"/>
              <a:ext cx="32868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en-US" sz="1400" b="1" i="1" baseline="-25000" dirty="0" smtClean="0">
                  <a:solidFill>
                    <a:srgbClr val="0070C0"/>
                  </a:solidFill>
                  <a:latin typeface="Times New Roman" pitchFamily="18" charset="0"/>
                  <a:cs typeface="Times New Roman" pitchFamily="18" charset="0"/>
                </a:rPr>
                <a:t>i</a:t>
              </a:r>
              <a:endParaRPr lang="en-US" sz="1400" b="1" i="1" baseline="-25000" dirty="0">
                <a:solidFill>
                  <a:srgbClr val="0070C0"/>
                </a:solidFill>
                <a:latin typeface="Times New Roman" pitchFamily="18" charset="0"/>
                <a:cs typeface="Times New Roman" pitchFamily="18" charset="0"/>
              </a:endParaRPr>
            </a:p>
          </p:txBody>
        </p:sp>
        <p:sp>
          <p:nvSpPr>
            <p:cNvPr id="56" name="TextBox 55"/>
            <p:cNvSpPr txBox="1"/>
            <p:nvPr/>
          </p:nvSpPr>
          <p:spPr>
            <a:xfrm>
              <a:off x="7748264" y="1066800"/>
              <a:ext cx="288862"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en-US" sz="1400" b="1" i="1" baseline="-25000" dirty="0" smtClean="0">
                  <a:solidFill>
                    <a:srgbClr val="0070C0"/>
                  </a:solidFill>
                  <a:latin typeface="Times New Roman" pitchFamily="18" charset="0"/>
                  <a:cs typeface="Times New Roman" pitchFamily="18" charset="0"/>
                </a:rPr>
                <a:t>i</a:t>
              </a:r>
              <a:endParaRPr lang="en-US" sz="1400" b="1" i="1" baseline="-25000" dirty="0">
                <a:solidFill>
                  <a:srgbClr val="0070C0"/>
                </a:solidFill>
                <a:latin typeface="Times New Roman" pitchFamily="18" charset="0"/>
                <a:cs typeface="Times New Roman" pitchFamily="18" charset="0"/>
              </a:endParaRPr>
            </a:p>
          </p:txBody>
        </p:sp>
      </p:grpSp>
      <p:cxnSp>
        <p:nvCxnSpPr>
          <p:cNvPr id="58" name="Straight Connector 57"/>
          <p:cNvCxnSpPr/>
          <p:nvPr/>
        </p:nvCxnSpPr>
        <p:spPr>
          <a:xfrm rot="16200000">
            <a:off x="7487383" y="1810926"/>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7010400" y="1364457"/>
            <a:ext cx="1524000" cy="158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934200" y="1049020"/>
            <a:ext cx="662361" cy="307777"/>
          </a:xfrm>
          <a:prstGeom prst="rect">
            <a:avLst/>
          </a:prstGeom>
          <a:noFill/>
        </p:spPr>
        <p:txBody>
          <a:bodyPr wrap="none" rtlCol="0">
            <a:spAutoFit/>
          </a:bodyPr>
          <a:lstStyle/>
          <a:p>
            <a:r>
              <a:rPr lang="en-US" sz="1400" dirty="0" err="1" smtClean="0">
                <a:solidFill>
                  <a:srgbClr val="0066CC"/>
                </a:solidFill>
                <a:latin typeface="Arial" pitchFamily="34" charset="0"/>
                <a:cs typeface="Arial" pitchFamily="34" charset="0"/>
              </a:rPr>
              <a:t>strujni</a:t>
            </a:r>
            <a:endParaRPr lang="en-US" sz="1400" dirty="0"/>
          </a:p>
        </p:txBody>
      </p:sp>
      <p:sp>
        <p:nvSpPr>
          <p:cNvPr id="68" name="TextBox 67"/>
          <p:cNvSpPr txBox="1"/>
          <p:nvPr/>
        </p:nvSpPr>
        <p:spPr>
          <a:xfrm>
            <a:off x="8153400" y="762000"/>
            <a:ext cx="901209" cy="307777"/>
          </a:xfrm>
          <a:prstGeom prst="rect">
            <a:avLst/>
          </a:prstGeom>
          <a:noFill/>
        </p:spPr>
        <p:txBody>
          <a:bodyPr wrap="none" rtlCol="0">
            <a:spAutoFit/>
          </a:bodyPr>
          <a:lstStyle/>
          <a:p>
            <a:r>
              <a:rPr lang="en-US" sz="1400" dirty="0" err="1" smtClean="0">
                <a:solidFill>
                  <a:schemeClr val="tx1"/>
                </a:solidFill>
                <a:latin typeface="Arial" pitchFamily="34" charset="0"/>
                <a:cs typeface="Arial" pitchFamily="34" charset="0"/>
              </a:rPr>
              <a:t>naponski</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1000"/>
                                        <p:tgtEl>
                                          <p:spTgt spid="58"/>
                                        </p:tgtEl>
                                      </p:cBhvr>
                                    </p:animEffect>
                                    <p:set>
                                      <p:cBhvr>
                                        <p:cTn id="39" dur="1" fill="hold">
                                          <p:stCondLst>
                                            <p:cond delay="999"/>
                                          </p:stCondLst>
                                        </p:cTn>
                                        <p:tgtEl>
                                          <p:spTgt spid="5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68"/>
                                        </p:tgtEl>
                                      </p:cBhvr>
                                    </p:animEffect>
                                    <p:set>
                                      <p:cBhvr>
                                        <p:cTn id="42" dur="1" fill="hold">
                                          <p:stCondLst>
                                            <p:cond delay="999"/>
                                          </p:stCondLst>
                                        </p:cTn>
                                        <p:tgtEl>
                                          <p:spTgt spid="68"/>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P spid="62" grpId="0"/>
      <p:bldP spid="111" grpId="0" animBg="1"/>
      <p:bldP spid="112" grpId="0"/>
      <p:bldP spid="142" grpId="0"/>
      <p:bldP spid="67" grpId="0"/>
      <p:bldP spid="68" grpId="0"/>
      <p:bldP spid="68"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p:cNvPicPr>
            <a:picLocks noChangeAspect="1" noChangeArrowheads="1"/>
          </p:cNvPicPr>
          <p:nvPr/>
        </p:nvPicPr>
        <p:blipFill>
          <a:blip r:embed="rId3" cstate="print"/>
          <a:srcRect/>
          <a:stretch>
            <a:fillRect/>
          </a:stretch>
        </p:blipFill>
        <p:spPr bwMode="auto">
          <a:xfrm>
            <a:off x="914400" y="2151063"/>
            <a:ext cx="2430463" cy="1530350"/>
          </a:xfrm>
          <a:prstGeom prst="rect">
            <a:avLst/>
          </a:prstGeom>
          <a:noFill/>
          <a:ln w="9525">
            <a:noFill/>
            <a:miter lim="800000"/>
            <a:headEnd/>
            <a:tailEnd/>
          </a:ln>
        </p:spPr>
      </p:pic>
      <p:pic>
        <p:nvPicPr>
          <p:cNvPr id="16387" name="Picture 16"/>
          <p:cNvPicPr>
            <a:picLocks noChangeAspect="1" noChangeArrowheads="1"/>
          </p:cNvPicPr>
          <p:nvPr/>
        </p:nvPicPr>
        <p:blipFill>
          <a:blip r:embed="rId4" cstate="print"/>
          <a:srcRect/>
          <a:stretch>
            <a:fillRect/>
          </a:stretch>
        </p:blipFill>
        <p:spPr bwMode="auto">
          <a:xfrm>
            <a:off x="609600" y="4589463"/>
            <a:ext cx="3149600" cy="1619250"/>
          </a:xfrm>
          <a:prstGeom prst="rect">
            <a:avLst/>
          </a:prstGeom>
          <a:noFill/>
          <a:ln w="9525">
            <a:noFill/>
            <a:miter lim="800000"/>
            <a:headEnd/>
            <a:tailEnd/>
          </a:ln>
        </p:spPr>
      </p:pic>
      <p:sp>
        <p:nvSpPr>
          <p:cNvPr id="16388" name="Text Box 20"/>
          <p:cNvSpPr txBox="1">
            <a:spLocks noChangeArrowheads="1"/>
          </p:cNvSpPr>
          <p:nvPr/>
        </p:nvSpPr>
        <p:spPr bwMode="auto">
          <a:xfrm>
            <a:off x="2667000" y="2208213"/>
            <a:ext cx="396875" cy="13144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o</a:t>
            </a:r>
            <a:endParaRPr lang="en-US" sz="1600">
              <a:ea typeface="ＭＳ Ｐゴシック" pitchFamily="-107" charset="-128"/>
            </a:endParaRPr>
          </a:p>
          <a:p>
            <a:pPr defTabSz="457200"/>
            <a:endParaRPr lang="en-US" sz="1600">
              <a:ea typeface="ＭＳ Ｐゴシック" pitchFamily="-107" charset="-128"/>
              <a:sym typeface="Symbol" pitchFamily="18" charset="2"/>
            </a:endParaRPr>
          </a:p>
          <a:p>
            <a:pPr defTabSz="457200"/>
            <a:r>
              <a:rPr lang="en-US" sz="1600">
                <a:ea typeface="ＭＳ Ｐゴシック" pitchFamily="-107" charset="-128"/>
                <a:sym typeface="Symbol" pitchFamily="18" charset="2"/>
              </a:rPr>
              <a:t></a:t>
            </a:r>
          </a:p>
        </p:txBody>
      </p:sp>
      <p:sp>
        <p:nvSpPr>
          <p:cNvPr id="16389" name="Text Box 21"/>
          <p:cNvSpPr txBox="1">
            <a:spLocks noChangeArrowheads="1"/>
          </p:cNvSpPr>
          <p:nvPr/>
        </p:nvSpPr>
        <p:spPr bwMode="auto">
          <a:xfrm>
            <a:off x="3124200" y="4741863"/>
            <a:ext cx="396875" cy="13144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o</a:t>
            </a:r>
            <a:endParaRPr lang="en-US" sz="1600">
              <a:ea typeface="ＭＳ Ｐゴシック" pitchFamily="-107" charset="-128"/>
            </a:endParaRPr>
          </a:p>
          <a:p>
            <a:pPr defTabSz="457200"/>
            <a:endParaRPr lang="en-US" sz="1600">
              <a:ea typeface="ＭＳ Ｐゴシック" pitchFamily="-107" charset="-128"/>
              <a:sym typeface="Symbol" pitchFamily="18" charset="2"/>
            </a:endParaRPr>
          </a:p>
          <a:p>
            <a:pPr defTabSz="457200"/>
            <a:r>
              <a:rPr lang="en-US" sz="1600">
                <a:ea typeface="ＭＳ Ｐゴシック" pitchFamily="-107" charset="-128"/>
                <a:sym typeface="Symbol" pitchFamily="18" charset="2"/>
              </a:rPr>
              <a:t></a:t>
            </a:r>
          </a:p>
        </p:txBody>
      </p:sp>
      <p:sp>
        <p:nvSpPr>
          <p:cNvPr id="16390" name="Text Box 47"/>
          <p:cNvSpPr txBox="1">
            <a:spLocks noChangeArrowheads="1"/>
          </p:cNvSpPr>
          <p:nvPr/>
        </p:nvSpPr>
        <p:spPr bwMode="auto">
          <a:xfrm>
            <a:off x="3962400" y="5181600"/>
            <a:ext cx="1828800" cy="517525"/>
          </a:xfrm>
          <a:prstGeom prst="rect">
            <a:avLst/>
          </a:prstGeom>
          <a:noFill/>
          <a:ln w="9525">
            <a:noFill/>
            <a:miter lim="800000"/>
            <a:headEnd/>
            <a:tailEnd/>
          </a:ln>
        </p:spPr>
        <p:txBody>
          <a:bodyPr>
            <a:spAutoFit/>
          </a:bodyPr>
          <a:lstStyle/>
          <a:p>
            <a:pPr defTabSz="457200"/>
            <a:r>
              <a:rPr lang="sr-Latn-CS" sz="1400"/>
              <a:t>Talasnost</a:t>
            </a:r>
          </a:p>
          <a:p>
            <a:pPr defTabSz="457200"/>
            <a:r>
              <a:rPr lang="sr-Latn-CS" sz="1400"/>
              <a:t>300 Hz</a:t>
            </a:r>
            <a:endParaRPr lang="en-US" sz="1400"/>
          </a:p>
        </p:txBody>
      </p:sp>
      <p:sp>
        <p:nvSpPr>
          <p:cNvPr id="16391" name="Text Box 48"/>
          <p:cNvSpPr txBox="1">
            <a:spLocks noChangeArrowheads="1"/>
          </p:cNvSpPr>
          <p:nvPr/>
        </p:nvSpPr>
        <p:spPr bwMode="auto">
          <a:xfrm>
            <a:off x="152400" y="2776538"/>
            <a:ext cx="1219200" cy="517525"/>
          </a:xfrm>
          <a:prstGeom prst="rect">
            <a:avLst/>
          </a:prstGeom>
          <a:noFill/>
          <a:ln w="9525">
            <a:noFill/>
            <a:miter lim="800000"/>
            <a:headEnd/>
            <a:tailEnd/>
          </a:ln>
        </p:spPr>
        <p:txBody>
          <a:bodyPr>
            <a:spAutoFit/>
          </a:bodyPr>
          <a:lstStyle/>
          <a:p>
            <a:pPr defTabSz="457200"/>
            <a:r>
              <a:rPr lang="en-US" sz="1400">
                <a:ea typeface="ＭＳ Ｐゴシック" pitchFamily="-107" charset="-128"/>
              </a:rPr>
              <a:t>50Hz</a:t>
            </a:r>
          </a:p>
          <a:p>
            <a:pPr defTabSz="457200"/>
            <a:r>
              <a:rPr lang="en-US" sz="1400">
                <a:ea typeface="ＭＳ Ｐゴシック" pitchFamily="-107" charset="-128"/>
              </a:rPr>
              <a:t>monofazni</a:t>
            </a:r>
          </a:p>
        </p:txBody>
      </p:sp>
      <p:sp>
        <p:nvSpPr>
          <p:cNvPr id="16392" name="Text Box 49"/>
          <p:cNvSpPr txBox="1">
            <a:spLocks noChangeArrowheads="1"/>
          </p:cNvSpPr>
          <p:nvPr/>
        </p:nvSpPr>
        <p:spPr bwMode="auto">
          <a:xfrm>
            <a:off x="381000" y="4665663"/>
            <a:ext cx="914400" cy="517525"/>
          </a:xfrm>
          <a:prstGeom prst="rect">
            <a:avLst/>
          </a:prstGeom>
          <a:noFill/>
          <a:ln w="9525">
            <a:noFill/>
            <a:miter lim="800000"/>
            <a:headEnd/>
            <a:tailEnd/>
          </a:ln>
        </p:spPr>
        <p:txBody>
          <a:bodyPr>
            <a:spAutoFit/>
          </a:bodyPr>
          <a:lstStyle/>
          <a:p>
            <a:pPr defTabSz="457200"/>
            <a:r>
              <a:rPr lang="en-US" sz="1400">
                <a:ea typeface="ＭＳ Ｐゴシック" pitchFamily="-107" charset="-128"/>
              </a:rPr>
              <a:t>50Hz</a:t>
            </a:r>
          </a:p>
          <a:p>
            <a:pPr defTabSz="457200"/>
            <a:r>
              <a:rPr lang="en-US" sz="1400">
                <a:ea typeface="ＭＳ Ｐゴシック" pitchFamily="-107" charset="-128"/>
              </a:rPr>
              <a:t>trofazni</a:t>
            </a:r>
          </a:p>
        </p:txBody>
      </p:sp>
      <p:grpSp>
        <p:nvGrpSpPr>
          <p:cNvPr id="2" name="Group 46"/>
          <p:cNvGrpSpPr>
            <a:grpSpLocks/>
          </p:cNvGrpSpPr>
          <p:nvPr/>
        </p:nvGrpSpPr>
        <p:grpSpPr bwMode="auto">
          <a:xfrm>
            <a:off x="3135313" y="2693988"/>
            <a:ext cx="336550" cy="382587"/>
            <a:chOff x="3134699" y="2235200"/>
            <a:chExt cx="337791" cy="382269"/>
          </a:xfrm>
          <a:solidFill>
            <a:schemeClr val="bg1"/>
          </a:solidFill>
        </p:grpSpPr>
        <p:sp>
          <p:nvSpPr>
            <p:cNvPr id="46" name="Rectangle 45"/>
            <p:cNvSpPr/>
            <p:nvPr/>
          </p:nvSpPr>
          <p:spPr>
            <a:xfrm>
              <a:off x="3225520" y="257147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5" name="Rectangle 44"/>
            <p:cNvSpPr/>
            <p:nvPr/>
          </p:nvSpPr>
          <p:spPr>
            <a:xfrm>
              <a:off x="3225520" y="223520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4" name="Oval 43"/>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grpSp>
        <p:nvGrpSpPr>
          <p:cNvPr id="3" name="Group 47"/>
          <p:cNvGrpSpPr>
            <a:grpSpLocks/>
          </p:cNvGrpSpPr>
          <p:nvPr/>
        </p:nvGrpSpPr>
        <p:grpSpPr bwMode="auto">
          <a:xfrm>
            <a:off x="3540125" y="5194300"/>
            <a:ext cx="338138" cy="382588"/>
            <a:chOff x="3134699" y="2235200"/>
            <a:chExt cx="337791" cy="382269"/>
          </a:xfrm>
          <a:solidFill>
            <a:srgbClr val="FFFFFF"/>
          </a:solidFill>
        </p:grpSpPr>
        <p:sp>
          <p:nvSpPr>
            <p:cNvPr id="49" name="Rectangle 48"/>
            <p:cNvSpPr/>
            <p:nvPr/>
          </p:nvSpPr>
          <p:spPr>
            <a:xfrm>
              <a:off x="3225094" y="2571469"/>
              <a:ext cx="153829" cy="46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50" name="Rectangle 49"/>
            <p:cNvSpPr/>
            <p:nvPr/>
          </p:nvSpPr>
          <p:spPr>
            <a:xfrm>
              <a:off x="3225094" y="2235200"/>
              <a:ext cx="153829" cy="46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51" name="Oval 50"/>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sp>
        <p:nvSpPr>
          <p:cNvPr id="43" name="Rectangle 42"/>
          <p:cNvSpPr>
            <a:spLocks noChangeArrowheads="1"/>
          </p:cNvSpPr>
          <p:nvPr/>
        </p:nvSpPr>
        <p:spPr bwMode="auto">
          <a:xfrm>
            <a:off x="985838" y="1270000"/>
            <a:ext cx="8921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a:t>
            </a:r>
          </a:p>
        </p:txBody>
      </p:sp>
      <p:pic>
        <p:nvPicPr>
          <p:cNvPr id="16396" name="Picture 4"/>
          <p:cNvPicPr>
            <a:picLocks noChangeAspect="1" noChangeArrowheads="1"/>
          </p:cNvPicPr>
          <p:nvPr/>
        </p:nvPicPr>
        <p:blipFill>
          <a:blip r:embed="rId5" cstate="print"/>
          <a:srcRect/>
          <a:stretch>
            <a:fillRect/>
          </a:stretch>
        </p:blipFill>
        <p:spPr bwMode="auto">
          <a:xfrm>
            <a:off x="5530850" y="1700213"/>
            <a:ext cx="3227388" cy="2055812"/>
          </a:xfrm>
          <a:prstGeom prst="rect">
            <a:avLst/>
          </a:prstGeom>
          <a:noFill/>
          <a:ln w="9525">
            <a:noFill/>
            <a:miter lim="800000"/>
            <a:headEnd/>
            <a:tailEnd/>
          </a:ln>
        </p:spPr>
      </p:pic>
      <p:pic>
        <p:nvPicPr>
          <p:cNvPr id="16397" name="Picture 5"/>
          <p:cNvPicPr>
            <a:picLocks noChangeAspect="1" noChangeArrowheads="1"/>
          </p:cNvPicPr>
          <p:nvPr/>
        </p:nvPicPr>
        <p:blipFill>
          <a:blip r:embed="rId6" cstate="print"/>
          <a:srcRect/>
          <a:stretch>
            <a:fillRect/>
          </a:stretch>
        </p:blipFill>
        <p:spPr bwMode="auto">
          <a:xfrm>
            <a:off x="5549900" y="3967163"/>
            <a:ext cx="3151188" cy="2700337"/>
          </a:xfrm>
          <a:prstGeom prst="rect">
            <a:avLst/>
          </a:prstGeom>
          <a:noFill/>
          <a:ln w="9525">
            <a:noFill/>
            <a:miter lim="800000"/>
            <a:headEnd/>
            <a:tailEnd/>
          </a:ln>
        </p:spPr>
      </p:pic>
      <p:sp>
        <p:nvSpPr>
          <p:cNvPr id="16398" name="Text Box 47"/>
          <p:cNvSpPr txBox="1">
            <a:spLocks noChangeArrowheads="1"/>
          </p:cNvSpPr>
          <p:nvPr/>
        </p:nvSpPr>
        <p:spPr bwMode="auto">
          <a:xfrm>
            <a:off x="3810000" y="2590800"/>
            <a:ext cx="1828800" cy="517525"/>
          </a:xfrm>
          <a:prstGeom prst="rect">
            <a:avLst/>
          </a:prstGeom>
          <a:noFill/>
          <a:ln w="9525">
            <a:noFill/>
            <a:miter lim="800000"/>
            <a:headEnd/>
            <a:tailEnd/>
          </a:ln>
        </p:spPr>
        <p:txBody>
          <a:bodyPr>
            <a:spAutoFit/>
          </a:bodyPr>
          <a:lstStyle/>
          <a:p>
            <a:pPr defTabSz="457200"/>
            <a:r>
              <a:rPr lang="sr-Latn-CS" sz="1400"/>
              <a:t>Talasnost</a:t>
            </a:r>
          </a:p>
          <a:p>
            <a:pPr defTabSz="457200"/>
            <a:r>
              <a:rPr lang="sr-Latn-CS" sz="1400"/>
              <a:t>100 Hz</a:t>
            </a:r>
            <a:endParaRPr lang="en-US" sz="1400"/>
          </a:p>
        </p:txBody>
      </p:sp>
      <p:sp>
        <p:nvSpPr>
          <p:cNvPr id="22" name="Title 21"/>
          <p:cNvSpPr>
            <a:spLocks noGrp="1"/>
          </p:cNvSpPr>
          <p:nvPr>
            <p:ph type="title" idx="4294967295"/>
          </p:nvPr>
        </p:nvSpPr>
        <p:spPr>
          <a:xfrm>
            <a:off x="0" y="0"/>
            <a:ext cx="8229600" cy="639762"/>
          </a:xfrm>
        </p:spPr>
        <p:txBody>
          <a:bodyPr/>
          <a:lstStyle/>
          <a:p>
            <a:pPr algn="l" rtl="0" eaLnBrk="0" fontAlgn="base" hangingPunct="0"/>
            <a:r>
              <a:rPr lang="sr-Latn-CS" sz="3200" b="1" kern="1200" dirty="0" smtClean="0">
                <a:solidFill>
                  <a:srgbClr val="333399"/>
                </a:solidFill>
                <a:latin typeface="Calibri"/>
                <a:ea typeface="+mn-ea"/>
                <a:cs typeface="+mn-cs"/>
              </a:rPr>
              <a:t>MONOFAZNI I TROFAZNI ISPRAVLJAČ upravljani</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4"/>
          <p:cNvGrpSpPr>
            <a:grpSpLocks/>
          </p:cNvGrpSpPr>
          <p:nvPr/>
        </p:nvGrpSpPr>
        <p:grpSpPr bwMode="auto">
          <a:xfrm>
            <a:off x="381000" y="793749"/>
            <a:ext cx="2012950" cy="2149475"/>
            <a:chOff x="6093747" y="3173008"/>
            <a:chExt cx="2012633" cy="2150332"/>
          </a:xfrm>
        </p:grpSpPr>
        <p:grpSp>
          <p:nvGrpSpPr>
            <p:cNvPr id="3" name="Group 102"/>
            <p:cNvGrpSpPr>
              <a:grpSpLocks/>
            </p:cNvGrpSpPr>
            <p:nvPr/>
          </p:nvGrpSpPr>
          <p:grpSpPr bwMode="auto">
            <a:xfrm>
              <a:off x="6593677" y="3486366"/>
              <a:ext cx="526954" cy="1499607"/>
              <a:chOff x="1026884" y="2932457"/>
              <a:chExt cx="526954" cy="1499607"/>
            </a:xfrm>
          </p:grpSpPr>
          <p:cxnSp>
            <p:nvCxnSpPr>
              <p:cNvPr id="115" name="Straight Connector 114"/>
              <p:cNvCxnSpPr>
                <a:cxnSpLocks noChangeAspect="1"/>
              </p:cNvCxnSpPr>
              <p:nvPr/>
            </p:nvCxnSpPr>
            <p:spPr bwMode="auto">
              <a:xfrm rot="5400000">
                <a:off x="532885" y="3681561"/>
                <a:ext cx="1500785" cy="1588"/>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16" name="Isosceles Triangle 115"/>
              <p:cNvSpPr>
                <a:spLocks noChangeArrowheads="1"/>
              </p:cNvSpPr>
              <p:nvPr/>
            </p:nvSpPr>
            <p:spPr bwMode="auto">
              <a:xfrm>
                <a:off x="1026938" y="3540216"/>
                <a:ext cx="512681" cy="392269"/>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117" name="Straight Connector 116"/>
              <p:cNvCxnSpPr>
                <a:cxnSpLocks noChangeShapeType="1"/>
              </p:cNvCxnSpPr>
              <p:nvPr/>
            </p:nvCxnSpPr>
            <p:spPr bwMode="auto">
              <a:xfrm>
                <a:off x="1041223" y="3525924"/>
                <a:ext cx="512682" cy="1588"/>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18459" name="TextBox 103"/>
            <p:cNvSpPr txBox="1">
              <a:spLocks noChangeArrowheads="1"/>
            </p:cNvSpPr>
            <p:nvPr/>
          </p:nvSpPr>
          <p:spPr bwMode="auto">
            <a:xfrm>
              <a:off x="6093747" y="3471577"/>
              <a:ext cx="457128" cy="1465847"/>
            </a:xfrm>
            <a:prstGeom prst="rect">
              <a:avLst/>
            </a:prstGeom>
            <a:noFill/>
            <a:ln w="9525">
              <a:noFill/>
              <a:miter lim="800000"/>
              <a:headEnd/>
              <a:tailEnd/>
            </a:ln>
          </p:spPr>
          <p:txBody>
            <a:bodyPr wrap="none">
              <a:spAutoFit/>
            </a:bodyPr>
            <a:lstStyle/>
            <a:p>
              <a:pPr algn="ctr" defTabSz="457200"/>
              <a:r>
                <a:rPr lang="en-US">
                  <a:latin typeface="Symbol" pitchFamily="18" charset="2"/>
                  <a:ea typeface="ＭＳ Ｐゴシック" pitchFamily="-107" charset="-128"/>
                </a:rPr>
                <a:t>-</a:t>
              </a:r>
              <a:endParaRPr lang="en-US">
                <a:latin typeface="Calibri" pitchFamily="34" charset="0"/>
                <a:ea typeface="ＭＳ Ｐゴシック" pitchFamily="-107" charset="-128"/>
              </a:endParaRPr>
            </a:p>
            <a:p>
              <a:pPr algn="ctr" defTabSz="457200"/>
              <a:endParaRPr lang="en-US">
                <a:latin typeface="Calibri" pitchFamily="34" charset="0"/>
                <a:ea typeface="ＭＳ Ｐゴシック" pitchFamily="-107" charset="-128"/>
              </a:endParaRPr>
            </a:p>
            <a:p>
              <a:pPr algn="ctr" defTabSz="457200"/>
              <a:r>
                <a:rPr lang="en-US">
                  <a:latin typeface="Calibri" pitchFamily="34" charset="0"/>
                  <a:ea typeface="ＭＳ Ｐゴシック" pitchFamily="-107" charset="-128"/>
                </a:rPr>
                <a:t>V</a:t>
              </a:r>
              <a:r>
                <a:rPr lang="en-US" baseline="-25000">
                  <a:latin typeface="Calibri" pitchFamily="34" charset="0"/>
                  <a:ea typeface="ＭＳ Ｐゴシック" pitchFamily="-107" charset="-128"/>
                </a:rPr>
                <a:t>ak</a:t>
              </a:r>
              <a:endParaRPr lang="en-US">
                <a:latin typeface="Calibri" pitchFamily="34" charset="0"/>
                <a:ea typeface="ＭＳ Ｐゴシック" pitchFamily="-107" charset="-128"/>
              </a:endParaRPr>
            </a:p>
            <a:p>
              <a:pPr algn="ctr" defTabSz="457200"/>
              <a:endParaRPr lang="en-US">
                <a:latin typeface="Calibri" pitchFamily="34" charset="0"/>
                <a:ea typeface="ＭＳ Ｐゴシック" pitchFamily="-107" charset="-128"/>
              </a:endParaRPr>
            </a:p>
            <a:p>
              <a:pPr algn="ctr" defTabSz="457200"/>
              <a:r>
                <a:rPr lang="en-US">
                  <a:latin typeface="Calibri" pitchFamily="34" charset="0"/>
                  <a:ea typeface="ＭＳ Ｐゴシック" pitchFamily="-107" charset="-128"/>
                </a:rPr>
                <a:t>+</a:t>
              </a:r>
              <a:endParaRPr lang="en-US">
                <a:latin typeface="Symbol" pitchFamily="18" charset="2"/>
                <a:ea typeface="ＭＳ Ｐゴシック" pitchFamily="-107" charset="-128"/>
              </a:endParaRPr>
            </a:p>
          </p:txBody>
        </p:sp>
        <p:cxnSp>
          <p:nvCxnSpPr>
            <p:cNvPr id="105" name="Straight Arrow Connector 104"/>
            <p:cNvCxnSpPr>
              <a:cxnSpLocks noChangeShapeType="1"/>
            </p:cNvCxnSpPr>
            <p:nvPr/>
          </p:nvCxnSpPr>
          <p:spPr bwMode="auto">
            <a:xfrm rot="5400000" flipH="1" flipV="1">
              <a:off x="6783302" y="4836578"/>
              <a:ext cx="377976"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18461" name="TextBox 105"/>
            <p:cNvSpPr txBox="1">
              <a:spLocks noChangeArrowheads="1"/>
            </p:cNvSpPr>
            <p:nvPr/>
          </p:nvSpPr>
          <p:spPr bwMode="auto">
            <a:xfrm>
              <a:off x="7012765" y="4781787"/>
              <a:ext cx="319037" cy="366858"/>
            </a:xfrm>
            <a:prstGeom prst="rect">
              <a:avLst/>
            </a:prstGeom>
            <a:noFill/>
            <a:ln w="9525">
              <a:noFill/>
              <a:miter lim="800000"/>
              <a:headEnd/>
              <a:tailEnd/>
            </a:ln>
          </p:spPr>
          <p:txBody>
            <a:bodyPr wrap="none">
              <a:spAutoFit/>
            </a:bodyPr>
            <a:lstStyle/>
            <a:p>
              <a:pPr defTabSz="457200"/>
              <a:r>
                <a:rPr lang="en-US">
                  <a:ea typeface="ＭＳ Ｐゴシック" pitchFamily="-107" charset="-128"/>
                </a:rPr>
                <a:t>i</a:t>
              </a:r>
              <a:r>
                <a:rPr lang="en-US" baseline="-25000">
                  <a:ea typeface="ＭＳ Ｐゴシック" pitchFamily="-107" charset="-128"/>
                </a:rPr>
                <a:t>a</a:t>
              </a:r>
            </a:p>
          </p:txBody>
        </p:sp>
        <p:cxnSp>
          <p:nvCxnSpPr>
            <p:cNvPr id="107" name="Straight Connector 106"/>
            <p:cNvCxnSpPr>
              <a:cxnSpLocks noChangeShapeType="1"/>
            </p:cNvCxnSpPr>
            <p:nvPr/>
          </p:nvCxnSpPr>
          <p:spPr bwMode="auto">
            <a:xfrm rot="5400000" flipH="1" flipV="1">
              <a:off x="6896831" y="3857546"/>
              <a:ext cx="230280" cy="188882"/>
            </a:xfrm>
            <a:prstGeom prst="line">
              <a:avLst/>
            </a:prstGeom>
            <a:noFill/>
            <a:ln w="25400">
              <a:solidFill>
                <a:schemeClr val="accent1"/>
              </a:solidFill>
              <a:round/>
              <a:headEnd type="triangle" w="med" len="med"/>
              <a:tailEnd/>
            </a:ln>
            <a:effectLst>
              <a:outerShdw dist="20000" dir="5400000" rotWithShape="0">
                <a:srgbClr val="808080">
                  <a:alpha val="37999"/>
                </a:srgbClr>
              </a:outerShdw>
            </a:effectLst>
          </p:spPr>
        </p:cxnSp>
        <p:cxnSp>
          <p:nvCxnSpPr>
            <p:cNvPr id="108" name="Straight Connector 107"/>
            <p:cNvCxnSpPr>
              <a:cxnSpLocks noChangeShapeType="1"/>
            </p:cNvCxnSpPr>
            <p:nvPr/>
          </p:nvCxnSpPr>
          <p:spPr bwMode="auto">
            <a:xfrm>
              <a:off x="7106412" y="3840024"/>
              <a:ext cx="636488" cy="9529"/>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8464" name="TextBox 108"/>
            <p:cNvSpPr txBox="1">
              <a:spLocks noChangeArrowheads="1"/>
            </p:cNvSpPr>
            <p:nvPr/>
          </p:nvSpPr>
          <p:spPr bwMode="auto">
            <a:xfrm>
              <a:off x="7742900" y="3822554"/>
              <a:ext cx="363480" cy="304922"/>
            </a:xfrm>
            <a:prstGeom prst="rect">
              <a:avLst/>
            </a:prstGeom>
            <a:noFill/>
            <a:ln w="9525">
              <a:noFill/>
              <a:miter lim="800000"/>
              <a:headEnd/>
              <a:tailEnd/>
            </a:ln>
          </p:spPr>
          <p:txBody>
            <a:bodyPr>
              <a:spAutoFit/>
            </a:bodyPr>
            <a:lstStyle/>
            <a:p>
              <a:pPr defTabSz="457200"/>
              <a:r>
                <a:rPr lang="en-US" sz="1400">
                  <a:ea typeface="ＭＳ Ｐゴシック" pitchFamily="-107" charset="-128"/>
                </a:rPr>
                <a:t>G</a:t>
              </a:r>
            </a:p>
          </p:txBody>
        </p:sp>
        <p:sp>
          <p:nvSpPr>
            <p:cNvPr id="110" name="Oval 109"/>
            <p:cNvSpPr>
              <a:spLocks noChangeArrowheads="1"/>
            </p:cNvSpPr>
            <p:nvPr/>
          </p:nvSpPr>
          <p:spPr bwMode="auto">
            <a:xfrm flipH="1">
              <a:off x="6798487" y="3392170"/>
              <a:ext cx="109520" cy="93700"/>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11" name="Oval 110"/>
            <p:cNvSpPr>
              <a:spLocks noChangeArrowheads="1"/>
            </p:cNvSpPr>
            <p:nvPr/>
          </p:nvSpPr>
          <p:spPr bwMode="auto">
            <a:xfrm flipH="1">
              <a:off x="7730202" y="3798732"/>
              <a:ext cx="109520" cy="93700"/>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12" name="Oval 111"/>
            <p:cNvSpPr>
              <a:spLocks noChangeArrowheads="1"/>
            </p:cNvSpPr>
            <p:nvPr/>
          </p:nvSpPr>
          <p:spPr bwMode="auto">
            <a:xfrm flipH="1">
              <a:off x="6793723" y="4975539"/>
              <a:ext cx="109520" cy="93699"/>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8468" name="TextBox 112"/>
            <p:cNvSpPr txBox="1">
              <a:spLocks noChangeArrowheads="1"/>
            </p:cNvSpPr>
            <p:nvPr/>
          </p:nvSpPr>
          <p:spPr bwMode="auto">
            <a:xfrm>
              <a:off x="6892134" y="3173008"/>
              <a:ext cx="363480" cy="304922"/>
            </a:xfrm>
            <a:prstGeom prst="rect">
              <a:avLst/>
            </a:prstGeom>
            <a:noFill/>
            <a:ln w="9525">
              <a:noFill/>
              <a:miter lim="800000"/>
              <a:headEnd/>
              <a:tailEnd/>
            </a:ln>
          </p:spPr>
          <p:txBody>
            <a:bodyPr>
              <a:spAutoFit/>
            </a:bodyPr>
            <a:lstStyle/>
            <a:p>
              <a:pPr defTabSz="457200"/>
              <a:r>
                <a:rPr lang="en-US" sz="1400">
                  <a:ea typeface="ＭＳ Ｐゴシック" pitchFamily="-107" charset="-128"/>
                </a:rPr>
                <a:t>K</a:t>
              </a:r>
            </a:p>
          </p:txBody>
        </p:sp>
        <p:sp>
          <p:nvSpPr>
            <p:cNvPr id="18469" name="TextBox 113"/>
            <p:cNvSpPr txBox="1">
              <a:spLocks noChangeArrowheads="1"/>
            </p:cNvSpPr>
            <p:nvPr/>
          </p:nvSpPr>
          <p:spPr bwMode="auto">
            <a:xfrm>
              <a:off x="6781026" y="5018418"/>
              <a:ext cx="365068" cy="304922"/>
            </a:xfrm>
            <a:prstGeom prst="rect">
              <a:avLst/>
            </a:prstGeom>
            <a:noFill/>
            <a:ln w="9525">
              <a:noFill/>
              <a:miter lim="800000"/>
              <a:headEnd/>
              <a:tailEnd/>
            </a:ln>
          </p:spPr>
          <p:txBody>
            <a:bodyPr>
              <a:spAutoFit/>
            </a:bodyPr>
            <a:lstStyle/>
            <a:p>
              <a:pPr defTabSz="457200"/>
              <a:r>
                <a:rPr lang="en-US" sz="1400" dirty="0">
                  <a:ea typeface="ＭＳ Ｐゴシック" pitchFamily="-107" charset="-128"/>
                </a:rPr>
                <a:t>A</a:t>
              </a:r>
            </a:p>
          </p:txBody>
        </p:sp>
        <p:cxnSp>
          <p:nvCxnSpPr>
            <p:cNvPr id="120" name="Straight Connector 119"/>
            <p:cNvCxnSpPr>
              <a:cxnSpLocks noChangeShapeType="1"/>
            </p:cNvCxnSpPr>
            <p:nvPr/>
          </p:nvCxnSpPr>
          <p:spPr bwMode="auto">
            <a:xfrm rot="5400000" flipH="1" flipV="1">
              <a:off x="7032541" y="3856752"/>
              <a:ext cx="230280" cy="190470"/>
            </a:xfrm>
            <a:prstGeom prst="line">
              <a:avLst/>
            </a:prstGeom>
            <a:noFill/>
            <a:ln w="25400">
              <a:solidFill>
                <a:schemeClr val="accent1"/>
              </a:solidFill>
              <a:round/>
              <a:headEnd/>
              <a:tailEnd type="triangle" w="med" len="med"/>
            </a:ln>
            <a:effectLst>
              <a:outerShdw dist="20000" dir="5400000" rotWithShape="0">
                <a:srgbClr val="808080">
                  <a:alpha val="37999"/>
                </a:srgbClr>
              </a:outerShdw>
            </a:effectLst>
          </p:spPr>
        </p:cxnSp>
      </p:grpSp>
      <p:sp>
        <p:nvSpPr>
          <p:cNvPr id="18436" name="Text Box 54"/>
          <p:cNvSpPr txBox="1">
            <a:spLocks noChangeArrowheads="1"/>
          </p:cNvSpPr>
          <p:nvPr/>
        </p:nvSpPr>
        <p:spPr bwMode="auto">
          <a:xfrm>
            <a:off x="2362200" y="897502"/>
            <a:ext cx="6781800" cy="2246769"/>
          </a:xfrm>
          <a:prstGeom prst="rect">
            <a:avLst/>
          </a:prstGeom>
          <a:noFill/>
          <a:ln w="9525">
            <a:noFill/>
            <a:miter lim="800000"/>
            <a:headEnd/>
            <a:tailEnd/>
          </a:ln>
        </p:spPr>
        <p:txBody>
          <a:bodyPr wrap="square">
            <a:spAutoFit/>
          </a:bodyPr>
          <a:lstStyle/>
          <a:p>
            <a:pPr>
              <a:spcAft>
                <a:spcPts val="600"/>
              </a:spcAft>
              <a:buFontTx/>
              <a:buChar char="•"/>
            </a:pPr>
            <a:r>
              <a:rPr lang="sr-Latn-CS" dirty="0">
                <a:solidFill>
                  <a:srgbClr val="0066CC"/>
                </a:solidFill>
              </a:rPr>
              <a:t> </a:t>
            </a:r>
            <a:r>
              <a:rPr lang="sr-Latn-CS" sz="2000" dirty="0">
                <a:solidFill>
                  <a:srgbClr val="0066CC"/>
                </a:solidFill>
              </a:rPr>
              <a:t>Može da se isključi i impulsom na G</a:t>
            </a:r>
          </a:p>
          <a:p>
            <a:pPr>
              <a:spcAft>
                <a:spcPts val="600"/>
              </a:spcAft>
              <a:buFontTx/>
              <a:buChar char="•"/>
            </a:pPr>
            <a:r>
              <a:rPr lang="sr-Latn-CS" sz="2000" dirty="0">
                <a:solidFill>
                  <a:srgbClr val="0066CC"/>
                </a:solidFill>
              </a:rPr>
              <a:t> Potrebna velika energija za isključenje (</a:t>
            </a:r>
            <a:r>
              <a:rPr lang="sr-Latn-CS" sz="2000" dirty="0" smtClean="0">
                <a:solidFill>
                  <a:srgbClr val="0066CC"/>
                </a:solidFill>
              </a:rPr>
              <a:t>tip. 20</a:t>
            </a:r>
            <a:r>
              <a:rPr lang="sr-Latn-CS" sz="2000" dirty="0">
                <a:solidFill>
                  <a:srgbClr val="0066CC"/>
                </a:solidFill>
              </a:rPr>
              <a:t>% </a:t>
            </a:r>
            <a:r>
              <a:rPr lang="sr-Latn-CS" sz="2000" b="1" dirty="0">
                <a:solidFill>
                  <a:srgbClr val="0066CC"/>
                </a:solidFill>
              </a:rPr>
              <a:t>i</a:t>
            </a:r>
            <a:r>
              <a:rPr lang="sr-Latn-CS" sz="2000" b="1" baseline="-25000" dirty="0">
                <a:solidFill>
                  <a:srgbClr val="0066CC"/>
                </a:solidFill>
              </a:rPr>
              <a:t>a</a:t>
            </a:r>
            <a:r>
              <a:rPr lang="sr-Latn-CS" sz="2000" dirty="0">
                <a:solidFill>
                  <a:srgbClr val="0066CC"/>
                </a:solidFill>
              </a:rPr>
              <a:t>)</a:t>
            </a:r>
          </a:p>
          <a:p>
            <a:pPr>
              <a:spcAft>
                <a:spcPts val="600"/>
              </a:spcAft>
              <a:buFontTx/>
              <a:buChar char="•"/>
            </a:pPr>
            <a:r>
              <a:rPr lang="sr-Latn-CS" sz="2000" dirty="0">
                <a:solidFill>
                  <a:srgbClr val="0066CC"/>
                </a:solidFill>
              </a:rPr>
              <a:t> Komplikovan hardver za pobudu</a:t>
            </a:r>
          </a:p>
          <a:p>
            <a:pPr>
              <a:spcAft>
                <a:spcPts val="600"/>
              </a:spcAft>
              <a:buFontTx/>
              <a:buChar char="•"/>
            </a:pPr>
            <a:r>
              <a:rPr lang="sr-Latn-CS" sz="2000" dirty="0">
                <a:solidFill>
                  <a:srgbClr val="0066CC"/>
                </a:solidFill>
              </a:rPr>
              <a:t> Maksimalni naponi do 6.5kV, struje do 6000A</a:t>
            </a:r>
          </a:p>
          <a:p>
            <a:pPr>
              <a:buFontTx/>
              <a:buChar char="•"/>
            </a:pPr>
            <a:r>
              <a:rPr lang="sr-Latn-CS" sz="2000" dirty="0">
                <a:solidFill>
                  <a:srgbClr val="0066CC"/>
                </a:solidFill>
              </a:rPr>
              <a:t> Maks. učestanost </a:t>
            </a:r>
            <a:r>
              <a:rPr lang="sr-Latn-CS" sz="2000" dirty="0" smtClean="0">
                <a:solidFill>
                  <a:srgbClr val="0066CC"/>
                </a:solidFill>
              </a:rPr>
              <a:t>oko  1 </a:t>
            </a:r>
            <a:r>
              <a:rPr lang="sr-Latn-CS" sz="2000" dirty="0">
                <a:solidFill>
                  <a:srgbClr val="0066CC"/>
                </a:solidFill>
              </a:rPr>
              <a:t>kHz (</a:t>
            </a:r>
            <a:r>
              <a:rPr lang="sr-Latn-CS" dirty="0">
                <a:solidFill>
                  <a:srgbClr val="0066CC"/>
                </a:solidFill>
              </a:rPr>
              <a:t>manje snage, </a:t>
            </a:r>
            <a:r>
              <a:rPr lang="sr-Latn-CS" dirty="0" smtClean="0">
                <a:solidFill>
                  <a:srgbClr val="0066CC"/>
                </a:solidFill>
              </a:rPr>
              <a:t>do 5kHz</a:t>
            </a:r>
            <a:r>
              <a:rPr lang="sr-Latn-CS" sz="2000" dirty="0">
                <a:solidFill>
                  <a:srgbClr val="0066CC"/>
                </a:solidFill>
              </a:rPr>
              <a:t>)</a:t>
            </a:r>
          </a:p>
          <a:p>
            <a:pPr>
              <a:buFontTx/>
              <a:buChar char="•"/>
            </a:pPr>
            <a:endParaRPr lang="en-US" sz="2000" dirty="0">
              <a:solidFill>
                <a:srgbClr val="0066CC"/>
              </a:solidFill>
            </a:endParaRPr>
          </a:p>
        </p:txBody>
      </p:sp>
      <p:sp>
        <p:nvSpPr>
          <p:cNvPr id="44" name="Slide Number Placeholder 3"/>
          <p:cNvSpPr>
            <a:spLocks noGrp="1"/>
          </p:cNvSpPr>
          <p:nvPr>
            <p:ph type="sldNum" sz="quarter" idx="12"/>
          </p:nvPr>
        </p:nvSpPr>
        <p:spPr>
          <a:xfrm>
            <a:off x="6553200" y="6356350"/>
            <a:ext cx="2133600" cy="365125"/>
          </a:xfrm>
        </p:spPr>
        <p:txBody>
          <a:bodyPr/>
          <a:lstStyle/>
          <a:p>
            <a:pPr>
              <a:defRPr/>
            </a:pPr>
            <a:fld id="{81B052DB-28A1-49ED-B354-7656327038DE}" type="slidenum">
              <a:rPr lang="en-US" smtClean="0"/>
              <a:pPr>
                <a:defRPr/>
              </a:pPr>
              <a:t>51</a:t>
            </a:fld>
            <a:endParaRPr lang="en-US"/>
          </a:p>
        </p:txBody>
      </p:sp>
      <p:pic>
        <p:nvPicPr>
          <p:cNvPr id="4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9575" y="4810125"/>
            <a:ext cx="8582025"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6858000" y="4810125"/>
            <a:ext cx="20574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54"/>
          <p:cNvSpPr txBox="1">
            <a:spLocks noChangeArrowheads="1"/>
          </p:cNvSpPr>
          <p:nvPr/>
        </p:nvSpPr>
        <p:spPr bwMode="auto">
          <a:xfrm>
            <a:off x="368300" y="2932219"/>
            <a:ext cx="8505825" cy="1554272"/>
          </a:xfrm>
          <a:prstGeom prst="rect">
            <a:avLst/>
          </a:prstGeom>
          <a:noFill/>
          <a:ln w="9525">
            <a:noFill/>
            <a:miter lim="800000"/>
            <a:headEnd/>
            <a:tailEnd/>
          </a:ln>
        </p:spPr>
        <p:txBody>
          <a:bodyPr wrap="square">
            <a:spAutoFit/>
          </a:bodyPr>
          <a:lstStyle/>
          <a:p>
            <a:pPr>
              <a:spcAft>
                <a:spcPts val="600"/>
              </a:spcAft>
              <a:buFontTx/>
              <a:buChar char="•"/>
            </a:pPr>
            <a:r>
              <a:rPr lang="sr-Latn-CS" dirty="0">
                <a:solidFill>
                  <a:srgbClr val="0066CC"/>
                </a:solidFill>
              </a:rPr>
              <a:t> </a:t>
            </a:r>
            <a:r>
              <a:rPr lang="sr-Latn-CS" sz="2000" dirty="0" smtClean="0">
                <a:solidFill>
                  <a:srgbClr val="0066CC"/>
                </a:solidFill>
              </a:rPr>
              <a:t>Ograničena brzina porasta struje prilikom uključenja d</a:t>
            </a:r>
            <a:r>
              <a:rPr lang="sr-Latn-CS" sz="2000" b="1" i="1" dirty="0" smtClean="0">
                <a:solidFill>
                  <a:srgbClr val="0066CC"/>
                </a:solidFill>
              </a:rPr>
              <a:t>i</a:t>
            </a:r>
            <a:r>
              <a:rPr lang="sr-Latn-CS" sz="2000" b="1" i="1" baseline="-25000" dirty="0" smtClean="0">
                <a:solidFill>
                  <a:srgbClr val="0066CC"/>
                </a:solidFill>
              </a:rPr>
              <a:t>a</a:t>
            </a:r>
            <a:r>
              <a:rPr lang="sr-Latn-CS" sz="2000" dirty="0" smtClean="0">
                <a:solidFill>
                  <a:srgbClr val="0066CC"/>
                </a:solidFill>
              </a:rPr>
              <a:t>/d</a:t>
            </a:r>
            <a:r>
              <a:rPr lang="sr-Latn-CS" sz="2000" b="1" i="1" dirty="0" smtClean="0">
                <a:solidFill>
                  <a:srgbClr val="0066CC"/>
                </a:solidFill>
              </a:rPr>
              <a:t>t</a:t>
            </a:r>
          </a:p>
          <a:p>
            <a:pPr lvl="1">
              <a:spcAft>
                <a:spcPts val="600"/>
              </a:spcAft>
              <a:buFontTx/>
              <a:buChar char="•"/>
            </a:pPr>
            <a:r>
              <a:rPr lang="sr-Latn-CS" sz="2000" dirty="0" smtClean="0">
                <a:solidFill>
                  <a:srgbClr val="0066CC"/>
                </a:solidFill>
              </a:rPr>
              <a:t> Ako struja raste brže, GTO može da strada !</a:t>
            </a:r>
          </a:p>
          <a:p>
            <a:pPr lvl="1">
              <a:spcAft>
                <a:spcPts val="600"/>
              </a:spcAft>
              <a:buFontTx/>
              <a:buChar char="•"/>
            </a:pPr>
            <a:r>
              <a:rPr lang="sr-Latn-CS" sz="2000" dirty="0">
                <a:solidFill>
                  <a:srgbClr val="0066CC"/>
                </a:solidFill>
              </a:rPr>
              <a:t> </a:t>
            </a:r>
            <a:r>
              <a:rPr lang="sr-Latn-CS" sz="2000" dirty="0" smtClean="0">
                <a:solidFill>
                  <a:srgbClr val="0066CC"/>
                </a:solidFill>
              </a:rPr>
              <a:t>U nekim primenama nužno je usporiti promenu </a:t>
            </a:r>
            <a:r>
              <a:rPr lang="sr-Latn-CS" sz="2000" b="1" i="1" dirty="0" smtClean="0">
                <a:solidFill>
                  <a:srgbClr val="0066CC"/>
                </a:solidFill>
              </a:rPr>
              <a:t>i</a:t>
            </a:r>
            <a:r>
              <a:rPr lang="sr-Latn-CS" sz="2000" b="1" i="1" baseline="-25000" dirty="0" smtClean="0">
                <a:solidFill>
                  <a:srgbClr val="0066CC"/>
                </a:solidFill>
              </a:rPr>
              <a:t>a </a:t>
            </a:r>
            <a:r>
              <a:rPr lang="sr-Latn-CS" sz="2000" dirty="0" smtClean="0">
                <a:solidFill>
                  <a:srgbClr val="0066CC"/>
                </a:solidFill>
              </a:rPr>
              <a:t>dodavanjem L</a:t>
            </a:r>
            <a:endParaRPr lang="sr-Latn-CS" sz="2000" dirty="0">
              <a:solidFill>
                <a:srgbClr val="0066CC"/>
              </a:solidFill>
            </a:endParaRPr>
          </a:p>
          <a:p>
            <a:pPr>
              <a:spcAft>
                <a:spcPts val="600"/>
              </a:spcAft>
              <a:buFontTx/>
              <a:buChar char="•"/>
            </a:pPr>
            <a:r>
              <a:rPr lang="sr-Latn-CS" sz="2000" dirty="0">
                <a:solidFill>
                  <a:srgbClr val="0066CC"/>
                </a:solidFill>
              </a:rPr>
              <a:t> </a:t>
            </a:r>
            <a:r>
              <a:rPr lang="sr-Latn-CS" sz="2000" dirty="0" smtClean="0">
                <a:solidFill>
                  <a:srgbClr val="0066CC"/>
                </a:solidFill>
              </a:rPr>
              <a:t>Pri isključenju, brzina porasta dirktnog napona d</a:t>
            </a:r>
            <a:r>
              <a:rPr lang="sr-Latn-CS" sz="2000" b="1" i="1" dirty="0" smtClean="0">
                <a:solidFill>
                  <a:srgbClr val="0066CC"/>
                </a:solidFill>
              </a:rPr>
              <a:t>V</a:t>
            </a:r>
            <a:r>
              <a:rPr lang="sr-Latn-CS" sz="2000" b="1" i="1" baseline="-25000" dirty="0" smtClean="0">
                <a:solidFill>
                  <a:srgbClr val="0066CC"/>
                </a:solidFill>
              </a:rPr>
              <a:t>a</a:t>
            </a:r>
            <a:r>
              <a:rPr lang="sr-Latn-CS" sz="2000" dirty="0" smtClean="0">
                <a:solidFill>
                  <a:srgbClr val="0066CC"/>
                </a:solidFill>
              </a:rPr>
              <a:t>/d</a:t>
            </a:r>
            <a:r>
              <a:rPr lang="sr-Latn-CS" sz="2000" b="1" i="1" dirty="0" smtClean="0">
                <a:solidFill>
                  <a:srgbClr val="0066CC"/>
                </a:solidFill>
              </a:rPr>
              <a:t>t </a:t>
            </a:r>
            <a:r>
              <a:rPr lang="sr-Latn-CS" sz="2000" dirty="0" smtClean="0">
                <a:solidFill>
                  <a:srgbClr val="0066CC"/>
                </a:solidFill>
              </a:rPr>
              <a:t>je ograničena</a:t>
            </a:r>
            <a:endParaRPr lang="sr-Latn-CS" sz="2000" dirty="0">
              <a:solidFill>
                <a:srgbClr val="0066CC"/>
              </a:solidFill>
            </a:endParaRPr>
          </a:p>
        </p:txBody>
      </p:sp>
      <p:sp>
        <p:nvSpPr>
          <p:cNvPr id="25" name="Title 24"/>
          <p:cNvSpPr>
            <a:spLocks noGrp="1"/>
          </p:cNvSpPr>
          <p:nvPr>
            <p:ph type="title"/>
          </p:nvPr>
        </p:nvSpPr>
        <p:spPr>
          <a:xfrm>
            <a:off x="0" y="0"/>
            <a:ext cx="8229600" cy="563562"/>
          </a:xfrm>
        </p:spPr>
        <p:txBody>
          <a:bodyPr/>
          <a:lstStyle/>
          <a:p>
            <a:pPr algn="l" rtl="0" eaLnBrk="0" fontAlgn="base" hangingPunct="0"/>
            <a:r>
              <a:rPr lang="sr-Latn-CS" sz="2800" b="1" kern="1200" dirty="0" smtClean="0">
                <a:solidFill>
                  <a:srgbClr val="0066CC"/>
                </a:solidFill>
                <a:latin typeface="Comic Sans MS"/>
                <a:ea typeface="+mn-ea"/>
                <a:cs typeface="+mn-cs"/>
              </a:rPr>
              <a:t>GTO </a:t>
            </a:r>
            <a:r>
              <a:rPr lang="sr-Latn-CS" sz="2400" b="1" kern="1200" dirty="0" smtClean="0">
                <a:solidFill>
                  <a:srgbClr val="0066CC"/>
                </a:solidFill>
                <a:latin typeface="Comic Sans MS"/>
                <a:ea typeface="+mn-ea"/>
                <a:cs typeface="+mn-cs"/>
              </a:rPr>
              <a:t>TIRISTOR</a:t>
            </a:r>
            <a:r>
              <a:rPr lang="sr-Latn-CS" sz="2800" b="1" kern="1200" dirty="0" smtClean="0">
                <a:solidFill>
                  <a:srgbClr val="0066CC"/>
                </a:solidFill>
                <a:latin typeface="Comic Sans MS"/>
                <a:ea typeface="+mn-ea"/>
                <a:cs typeface="+mn-cs"/>
              </a:rPr>
              <a:t> (</a:t>
            </a:r>
            <a:r>
              <a:rPr lang="sr-Latn-CS" sz="2400" b="1" i="1" kern="1200" dirty="0" smtClean="0">
                <a:solidFill>
                  <a:srgbClr val="0066CC"/>
                </a:solidFill>
                <a:latin typeface="Comic Sans MS"/>
                <a:ea typeface="+mn-ea"/>
                <a:cs typeface="+mn-cs"/>
              </a:rPr>
              <a:t>Gate Turn Off</a:t>
            </a:r>
            <a:r>
              <a:rPr lang="sr-Latn-CS" sz="2800" b="1" kern="1200" dirty="0" smtClean="0">
                <a:solidFill>
                  <a:srgbClr val="0066CC"/>
                </a:solidFill>
                <a:latin typeface="Comic Sans MS"/>
                <a:ea typeface="+mn-ea"/>
                <a:cs typeface="+mn-cs"/>
              </a:rPr>
              <a:t>)</a:t>
            </a:r>
            <a:endParaRPr lang="en-US" sz="2800" b="1" kern="1200" dirty="0" smtClean="0">
              <a:solidFill>
                <a:srgbClr val="0066CC"/>
              </a:solidFill>
              <a:latin typeface="Comic Sans MS"/>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4800" y="2409825"/>
            <a:ext cx="86868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dirty="0"/>
          </a:p>
        </p:txBody>
      </p:sp>
      <p:graphicFrame>
        <p:nvGraphicFramePr>
          <p:cNvPr id="3074" name="Object 4"/>
          <p:cNvGraphicFramePr>
            <a:graphicFrameLocks noChangeAspect="1"/>
          </p:cNvGraphicFramePr>
          <p:nvPr/>
        </p:nvGraphicFramePr>
        <p:xfrm>
          <a:off x="228600" y="2362200"/>
          <a:ext cx="8763000" cy="3671888"/>
        </p:xfrm>
        <a:graphic>
          <a:graphicData uri="http://schemas.openxmlformats.org/presentationml/2006/ole">
            <p:oleObj spid="_x0000_s195635" name="Document" r:id="rId4" imgW="6818376" imgH="2993136" progId="Word.Document.8">
              <p:embed/>
            </p:oleObj>
          </a:graphicData>
        </a:graphic>
      </p:graphicFrame>
      <p:sp>
        <p:nvSpPr>
          <p:cNvPr id="3075" name="Text Box 5"/>
          <p:cNvSpPr txBox="1">
            <a:spLocks noChangeArrowheads="1"/>
          </p:cNvSpPr>
          <p:nvPr/>
        </p:nvSpPr>
        <p:spPr bwMode="auto">
          <a:xfrm>
            <a:off x="2743200" y="1905000"/>
            <a:ext cx="3370263" cy="396875"/>
          </a:xfrm>
          <a:prstGeom prst="rect">
            <a:avLst/>
          </a:prstGeom>
          <a:noFill/>
          <a:ln w="9525">
            <a:noFill/>
            <a:miter lim="800000"/>
            <a:headEnd/>
            <a:tailEnd/>
          </a:ln>
        </p:spPr>
        <p:txBody>
          <a:bodyPr wrap="none">
            <a:spAutoFit/>
          </a:bodyPr>
          <a:lstStyle/>
          <a:p>
            <a:r>
              <a:rPr lang="en-US" sz="2000" b="1" dirty="0">
                <a:solidFill>
                  <a:srgbClr val="0000CC"/>
                </a:solidFill>
                <a:cs typeface="Times New Roman" pitchFamily="18" charset="0"/>
              </a:rPr>
              <a:t>4500V/4000A GTO T</a:t>
            </a:r>
            <a:r>
              <a:rPr lang="sr-Latn-CS" sz="2000" b="1" dirty="0">
                <a:solidFill>
                  <a:srgbClr val="0000CC"/>
                </a:solidFill>
                <a:cs typeface="Times New Roman" pitchFamily="18" charset="0"/>
              </a:rPr>
              <a:t>i</a:t>
            </a:r>
            <a:r>
              <a:rPr lang="en-US" sz="2000" b="1" dirty="0" err="1">
                <a:solidFill>
                  <a:srgbClr val="0000CC"/>
                </a:solidFill>
                <a:cs typeface="Times New Roman" pitchFamily="18" charset="0"/>
              </a:rPr>
              <a:t>ristor</a:t>
            </a:r>
            <a:r>
              <a:rPr lang="en-US" sz="2000" b="1" dirty="0">
                <a:solidFill>
                  <a:srgbClr val="0000CC"/>
                </a:solidFill>
                <a:cs typeface="Times New Roman" pitchFamily="18" charset="0"/>
              </a:rPr>
              <a:t> </a:t>
            </a:r>
          </a:p>
        </p:txBody>
      </p:sp>
      <p:sp>
        <p:nvSpPr>
          <p:cNvPr id="3076" name="Text Box 6"/>
          <p:cNvSpPr txBox="1">
            <a:spLocks noChangeArrowheads="1"/>
          </p:cNvSpPr>
          <p:nvPr/>
        </p:nvSpPr>
        <p:spPr bwMode="auto">
          <a:xfrm>
            <a:off x="304800" y="914400"/>
            <a:ext cx="2051050" cy="457200"/>
          </a:xfrm>
          <a:prstGeom prst="rect">
            <a:avLst/>
          </a:prstGeom>
          <a:noFill/>
          <a:ln w="9525">
            <a:noFill/>
            <a:miter lim="800000"/>
            <a:headEnd/>
            <a:tailEnd/>
          </a:ln>
        </p:spPr>
        <p:txBody>
          <a:bodyPr wrap="none">
            <a:spAutoFit/>
          </a:bodyPr>
          <a:lstStyle/>
          <a:p>
            <a:pPr>
              <a:buFontTx/>
              <a:buChar char="•"/>
            </a:pPr>
            <a:r>
              <a:rPr lang="sr-Latn-CS" sz="2400" b="1">
                <a:solidFill>
                  <a:srgbClr val="0000CC"/>
                </a:solidFill>
              </a:rPr>
              <a:t> </a:t>
            </a:r>
            <a:r>
              <a:rPr lang="en-US" sz="2400" b="1">
                <a:solidFill>
                  <a:srgbClr val="0000CC"/>
                </a:solidFill>
              </a:rPr>
              <a:t>Specifi</a:t>
            </a:r>
            <a:r>
              <a:rPr lang="sr-Latn-CS" sz="2400" b="1">
                <a:solidFill>
                  <a:srgbClr val="0000CC"/>
                </a:solidFill>
              </a:rPr>
              <a:t>acije</a:t>
            </a:r>
            <a:endParaRPr lang="en-US" sz="2400" b="1">
              <a:solidFill>
                <a:srgbClr val="0000CC"/>
              </a:solidFill>
            </a:endParaRPr>
          </a:p>
        </p:txBody>
      </p:sp>
      <p:sp>
        <p:nvSpPr>
          <p:cNvPr id="7" name="Right Arrow 6">
            <a:hlinkClick r:id="rId5" action="ppaction://hlinksldjump"/>
          </p:cNvPr>
          <p:cNvSpPr/>
          <p:nvPr/>
        </p:nvSpPr>
        <p:spPr>
          <a:xfrm>
            <a:off x="8458200" y="618363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IGCT</a:t>
            </a:r>
            <a:endParaRPr lang="en-US" sz="1000" b="1" dirty="0">
              <a:solidFill>
                <a:schemeClr val="tx1"/>
              </a:solidFill>
            </a:endParaRPr>
          </a:p>
        </p:txBody>
      </p:sp>
      <p:sp>
        <p:nvSpPr>
          <p:cNvPr id="2" name="Left Arrow 1">
            <a:hlinkClick r:id="rId6"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SCR</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decel="100000"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53</a:t>
            </a:fld>
            <a:endParaRPr lang="en-US"/>
          </a:p>
        </p:txBody>
      </p:sp>
      <p:grpSp>
        <p:nvGrpSpPr>
          <p:cNvPr id="5" name="Group 55"/>
          <p:cNvGrpSpPr>
            <a:grpSpLocks/>
          </p:cNvGrpSpPr>
          <p:nvPr/>
        </p:nvGrpSpPr>
        <p:grpSpPr bwMode="auto">
          <a:xfrm>
            <a:off x="124617" y="1137315"/>
            <a:ext cx="1989138" cy="2357438"/>
            <a:chOff x="1213" y="1006"/>
            <a:chExt cx="1253" cy="1485"/>
          </a:xfrm>
        </p:grpSpPr>
        <p:sp>
          <p:nvSpPr>
            <p:cNvPr id="6" name="Line 56"/>
            <p:cNvSpPr>
              <a:spLocks noChangeShapeType="1"/>
            </p:cNvSpPr>
            <p:nvPr/>
          </p:nvSpPr>
          <p:spPr bwMode="auto">
            <a:xfrm rot="5400000">
              <a:off x="1817" y="1645"/>
              <a:ext cx="162"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7" name="Line 57"/>
            <p:cNvSpPr>
              <a:spLocks noChangeShapeType="1"/>
            </p:cNvSpPr>
            <p:nvPr/>
          </p:nvSpPr>
          <p:spPr bwMode="auto">
            <a:xfrm rot="5400000">
              <a:off x="1905" y="1623"/>
              <a:ext cx="0" cy="190"/>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8" name="Line 58"/>
            <p:cNvSpPr>
              <a:spLocks noChangeShapeType="1"/>
            </p:cNvSpPr>
            <p:nvPr/>
          </p:nvSpPr>
          <p:spPr bwMode="auto">
            <a:xfrm flipH="1" flipV="1">
              <a:off x="1896" y="1064"/>
              <a:ext cx="0" cy="506"/>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9" name="Line 59"/>
            <p:cNvSpPr>
              <a:spLocks noChangeShapeType="1"/>
            </p:cNvSpPr>
            <p:nvPr/>
          </p:nvSpPr>
          <p:spPr bwMode="auto">
            <a:xfrm flipH="1" flipV="1">
              <a:off x="1899" y="1708"/>
              <a:ext cx="0" cy="507"/>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10" name="Oval 60"/>
            <p:cNvSpPr>
              <a:spLocks noChangeArrowheads="1"/>
            </p:cNvSpPr>
            <p:nvPr/>
          </p:nvSpPr>
          <p:spPr bwMode="auto">
            <a:xfrm>
              <a:off x="1869" y="1006"/>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1" name="Text Box 61"/>
            <p:cNvSpPr txBox="1">
              <a:spLocks noChangeArrowheads="1"/>
            </p:cNvSpPr>
            <p:nvPr/>
          </p:nvSpPr>
          <p:spPr bwMode="auto">
            <a:xfrm>
              <a:off x="1758" y="2276"/>
              <a:ext cx="708" cy="215"/>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sr-Latn-CS" sz="1600" dirty="0">
                  <a:latin typeface="Times New Roman" pitchFamily="18" charset="0"/>
                </a:rPr>
                <a:t>Katoda</a:t>
              </a:r>
              <a:r>
                <a:rPr lang="en-US" sz="1600" dirty="0">
                  <a:latin typeface="Times New Roman" pitchFamily="18" charset="0"/>
                </a:rPr>
                <a:t>)</a:t>
              </a:r>
            </a:p>
          </p:txBody>
        </p:sp>
        <p:sp>
          <p:nvSpPr>
            <p:cNvPr id="12" name="Text Box 62"/>
            <p:cNvSpPr txBox="1">
              <a:spLocks noChangeArrowheads="1"/>
            </p:cNvSpPr>
            <p:nvPr/>
          </p:nvSpPr>
          <p:spPr bwMode="auto">
            <a:xfrm>
              <a:off x="2076" y="1334"/>
              <a:ext cx="260" cy="520"/>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a:t>
              </a:r>
            </a:p>
            <a:p>
              <a:pPr eaLnBrk="0" hangingPunct="0"/>
              <a:r>
                <a:rPr lang="en-US" sz="1600" i="1">
                  <a:latin typeface="Times New Roman" pitchFamily="18" charset="0"/>
                </a:rPr>
                <a:t>V</a:t>
              </a:r>
              <a:r>
                <a:rPr lang="en-US" sz="1400" i="1" baseline="-25000">
                  <a:latin typeface="Times New Roman" pitchFamily="18" charset="0"/>
                </a:rPr>
                <a:t>ak</a:t>
              </a:r>
              <a:endParaRPr lang="en-US" sz="1600" i="1">
                <a:latin typeface="Times New Roman" pitchFamily="18" charset="0"/>
              </a:endParaRPr>
            </a:p>
            <a:p>
              <a:pPr eaLnBrk="0" hangingPunct="0"/>
              <a:r>
                <a:rPr lang="en-US" sz="1600" i="1">
                  <a:latin typeface="Times New Roman" pitchFamily="18" charset="0"/>
                </a:rPr>
                <a:t>_</a:t>
              </a:r>
            </a:p>
          </p:txBody>
        </p:sp>
        <p:sp>
          <p:nvSpPr>
            <p:cNvPr id="13" name="Line 63"/>
            <p:cNvSpPr>
              <a:spLocks noChangeShapeType="1"/>
            </p:cNvSpPr>
            <p:nvPr/>
          </p:nvSpPr>
          <p:spPr bwMode="auto">
            <a:xfrm>
              <a:off x="1803" y="1110"/>
              <a:ext cx="0" cy="377"/>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4" name="Text Box 64"/>
            <p:cNvSpPr txBox="1">
              <a:spLocks noChangeArrowheads="1"/>
            </p:cNvSpPr>
            <p:nvPr/>
          </p:nvSpPr>
          <p:spPr bwMode="auto">
            <a:xfrm>
              <a:off x="1566" y="1009"/>
              <a:ext cx="193" cy="212"/>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5" name="Oval 65"/>
            <p:cNvSpPr>
              <a:spLocks noChangeArrowheads="1"/>
            </p:cNvSpPr>
            <p:nvPr/>
          </p:nvSpPr>
          <p:spPr bwMode="auto">
            <a:xfrm>
              <a:off x="1875" y="2201"/>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6" name="Line 66"/>
            <p:cNvSpPr>
              <a:spLocks noChangeShapeType="1"/>
            </p:cNvSpPr>
            <p:nvPr/>
          </p:nvSpPr>
          <p:spPr bwMode="auto">
            <a:xfrm flipH="1">
              <a:off x="1517" y="1865"/>
              <a:ext cx="228" cy="0"/>
            </a:xfrm>
            <a:prstGeom prst="line">
              <a:avLst/>
            </a:prstGeom>
            <a:noFill/>
            <a:ln w="38100">
              <a:solidFill>
                <a:schemeClr val="tx1"/>
              </a:solidFill>
              <a:round/>
              <a:headEnd/>
              <a:tailEnd/>
            </a:ln>
          </p:spPr>
          <p:txBody>
            <a:bodyPr wrap="none" lIns="90000" tIns="46800" rIns="90000" bIns="46800" anchor="ctr">
              <a:spAutoFit/>
            </a:bodyPr>
            <a:lstStyle/>
            <a:p>
              <a:endParaRPr lang="en-US"/>
            </a:p>
          </p:txBody>
        </p:sp>
        <p:sp>
          <p:nvSpPr>
            <p:cNvPr id="17" name="Oval 67"/>
            <p:cNvSpPr>
              <a:spLocks noChangeArrowheads="1"/>
            </p:cNvSpPr>
            <p:nvPr/>
          </p:nvSpPr>
          <p:spPr bwMode="auto">
            <a:xfrm>
              <a:off x="1458" y="1839"/>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8" name="Line 68"/>
            <p:cNvSpPr>
              <a:spLocks noChangeShapeType="1"/>
            </p:cNvSpPr>
            <p:nvPr/>
          </p:nvSpPr>
          <p:spPr bwMode="auto">
            <a:xfrm>
              <a:off x="1523" y="191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19" name="Line 70"/>
            <p:cNvSpPr>
              <a:spLocks noChangeShapeType="1"/>
            </p:cNvSpPr>
            <p:nvPr/>
          </p:nvSpPr>
          <p:spPr bwMode="auto">
            <a:xfrm flipV="1">
              <a:off x="1739" y="1715"/>
              <a:ext cx="142" cy="150"/>
            </a:xfrm>
            <a:prstGeom prst="line">
              <a:avLst/>
            </a:prstGeom>
            <a:noFill/>
            <a:ln w="25400">
              <a:solidFill>
                <a:schemeClr val="tx1"/>
              </a:solidFill>
              <a:round/>
              <a:headEnd/>
              <a:tailEnd type="triangle" w="sm" len="sm"/>
            </a:ln>
          </p:spPr>
          <p:txBody>
            <a:bodyPr wrap="square" lIns="90000" tIns="46800" rIns="90000" bIns="46800" anchor="ctr">
              <a:spAutoFit/>
            </a:bodyPr>
            <a:lstStyle/>
            <a:p>
              <a:endParaRPr lang="en-US"/>
            </a:p>
          </p:txBody>
        </p:sp>
        <p:sp>
          <p:nvSpPr>
            <p:cNvPr id="20" name="Rectangle 71"/>
            <p:cNvSpPr>
              <a:spLocks noChangeArrowheads="1"/>
            </p:cNvSpPr>
            <p:nvPr/>
          </p:nvSpPr>
          <p:spPr bwMode="auto">
            <a:xfrm>
              <a:off x="2314" y="1488"/>
              <a:ext cx="114" cy="288"/>
            </a:xfrm>
            <a:prstGeom prst="rect">
              <a:avLst/>
            </a:prstGeom>
            <a:noFill/>
            <a:ln w="9525">
              <a:noFill/>
              <a:miter lim="800000"/>
              <a:headEnd/>
              <a:tailEnd/>
            </a:ln>
          </p:spPr>
          <p:txBody>
            <a:bodyPr wrap="none" lIns="90000" tIns="46800" rIns="90000" bIns="46800">
              <a:spAutoFit/>
            </a:bodyPr>
            <a:lstStyle/>
            <a:p>
              <a:pPr eaLnBrk="0" hangingPunct="0"/>
              <a:endParaRPr lang="en-US" sz="2400" b="1">
                <a:latin typeface="Times New Roman" pitchFamily="18" charset="0"/>
              </a:endParaRPr>
            </a:p>
          </p:txBody>
        </p:sp>
        <p:sp>
          <p:nvSpPr>
            <p:cNvPr id="21" name="Line 72"/>
            <p:cNvSpPr>
              <a:spLocks noChangeShapeType="1"/>
            </p:cNvSpPr>
            <p:nvPr/>
          </p:nvSpPr>
          <p:spPr bwMode="auto">
            <a:xfrm flipH="1">
              <a:off x="1747" y="1791"/>
              <a:ext cx="108" cy="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22" name="Line 73"/>
            <p:cNvSpPr>
              <a:spLocks noChangeShapeType="1"/>
            </p:cNvSpPr>
            <p:nvPr/>
          </p:nvSpPr>
          <p:spPr bwMode="auto">
            <a:xfrm flipH="1">
              <a:off x="1723" y="1823"/>
              <a:ext cx="132" cy="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23" name="Text Box 69"/>
            <p:cNvSpPr txBox="1">
              <a:spLocks noChangeArrowheads="1"/>
            </p:cNvSpPr>
            <p:nvPr/>
          </p:nvSpPr>
          <p:spPr bwMode="auto">
            <a:xfrm>
              <a:off x="1522" y="1962"/>
              <a:ext cx="253" cy="215"/>
            </a:xfrm>
            <a:prstGeom prst="rect">
              <a:avLst/>
            </a:prstGeom>
            <a:noFill/>
            <a:ln w="9525">
              <a:noFill/>
              <a:miter lim="800000"/>
              <a:headEnd/>
              <a:tailEnd/>
            </a:ln>
          </p:spPr>
          <p:txBody>
            <a:bodyPr wrap="squar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g</a:t>
              </a:r>
              <a:endParaRPr lang="en-US" sz="1600" i="1" dirty="0">
                <a:latin typeface="Times New Roman" pitchFamily="18" charset="0"/>
              </a:endParaRPr>
            </a:p>
          </p:txBody>
        </p:sp>
        <p:sp>
          <p:nvSpPr>
            <p:cNvPr id="24" name="Text Box 61"/>
            <p:cNvSpPr txBox="1">
              <a:spLocks noChangeArrowheads="1"/>
            </p:cNvSpPr>
            <p:nvPr/>
          </p:nvSpPr>
          <p:spPr bwMode="auto">
            <a:xfrm>
              <a:off x="1213" y="1594"/>
              <a:ext cx="558" cy="215"/>
            </a:xfrm>
            <a:prstGeom prst="rect">
              <a:avLst/>
            </a:prstGeom>
            <a:noFill/>
            <a:ln w="9525">
              <a:noFill/>
              <a:miter lim="800000"/>
              <a:headEnd/>
              <a:tailEnd/>
            </a:ln>
          </p:spPr>
          <p:txBody>
            <a:bodyPr wrap="none" lIns="90000" tIns="46800" rIns="90000" bIns="46800">
              <a:spAutoFit/>
            </a:bodyPr>
            <a:lstStyle/>
            <a:p>
              <a:pPr eaLnBrk="0" hangingPunct="0"/>
              <a:r>
                <a:rPr lang="x-none" sz="1600" b="1" dirty="0" smtClean="0">
                  <a:latin typeface="Times New Roman" pitchFamily="18" charset="0"/>
                </a:rPr>
                <a:t>G</a:t>
              </a:r>
              <a:r>
                <a:rPr lang="en-US" sz="1600" dirty="0" smtClean="0">
                  <a:latin typeface="Times New Roman" pitchFamily="18" charset="0"/>
                </a:rPr>
                <a:t> (</a:t>
              </a:r>
              <a:r>
                <a:rPr lang="sr-Latn-CS" sz="1600" dirty="0" smtClean="0">
                  <a:latin typeface="Times New Roman" pitchFamily="18" charset="0"/>
                </a:rPr>
                <a:t>Gejt</a:t>
              </a:r>
              <a:r>
                <a:rPr lang="en-US" sz="1600" dirty="0" smtClean="0">
                  <a:latin typeface="Times New Roman" pitchFamily="18" charset="0"/>
                </a:rPr>
                <a:t>)</a:t>
              </a:r>
              <a:endParaRPr lang="en-US" sz="1600" dirty="0">
                <a:latin typeface="Times New Roman" pitchFamily="18" charset="0"/>
              </a:endParaRPr>
            </a:p>
          </p:txBody>
        </p:sp>
      </p:grpSp>
      <p:sp>
        <p:nvSpPr>
          <p:cNvPr id="26" name="Text Box 75"/>
          <p:cNvSpPr txBox="1">
            <a:spLocks noChangeArrowheads="1"/>
          </p:cNvSpPr>
          <p:nvPr/>
        </p:nvSpPr>
        <p:spPr bwMode="auto">
          <a:xfrm>
            <a:off x="2286000" y="874455"/>
            <a:ext cx="6629400" cy="3016210"/>
          </a:xfrm>
          <a:prstGeom prst="rect">
            <a:avLst/>
          </a:prstGeom>
          <a:noFill/>
          <a:ln w="9525">
            <a:noFill/>
            <a:miter lim="800000"/>
            <a:headEnd/>
            <a:tailEnd/>
          </a:ln>
        </p:spPr>
        <p:txBody>
          <a:bodyPr>
            <a:spAutoFit/>
          </a:bodyPr>
          <a:lstStyle/>
          <a:p>
            <a:pPr>
              <a:spcBef>
                <a:spcPts val="600"/>
              </a:spcBef>
              <a:buFontTx/>
              <a:buChar char="•"/>
            </a:pPr>
            <a:r>
              <a:rPr lang="sr-Latn-CS" dirty="0"/>
              <a:t> </a:t>
            </a:r>
            <a:r>
              <a:rPr lang="sr-Latn-CS" sz="2000" dirty="0"/>
              <a:t>Sastoji se od unapređenog GTO i pobudnog kola</a:t>
            </a:r>
          </a:p>
          <a:p>
            <a:pPr marL="182880" indent="-182880">
              <a:spcBef>
                <a:spcPts val="600"/>
              </a:spcBef>
              <a:buFontTx/>
              <a:buChar char="•"/>
            </a:pPr>
            <a:r>
              <a:rPr lang="sr-Latn-CS" sz="2000" dirty="0" smtClean="0"/>
              <a:t>Puno </a:t>
            </a:r>
            <a:r>
              <a:rPr lang="sr-Latn-CS" sz="2000" dirty="0"/>
              <a:t>manja energija potrebna za </a:t>
            </a:r>
            <a:r>
              <a:rPr lang="sr-Latn-CS" sz="2000" dirty="0" smtClean="0"/>
              <a:t>isključenje       (pobudno kolo sastavni deo prekidača)</a:t>
            </a:r>
            <a:endParaRPr lang="sr-Latn-CS" sz="2000" dirty="0"/>
          </a:p>
          <a:p>
            <a:pPr>
              <a:spcBef>
                <a:spcPts val="600"/>
              </a:spcBef>
              <a:buFontTx/>
              <a:buChar char="•"/>
            </a:pPr>
            <a:r>
              <a:rPr lang="sr-Latn-CS" sz="2000" dirty="0"/>
              <a:t> Namenjen sličnim primenama kao GTO</a:t>
            </a:r>
          </a:p>
          <a:p>
            <a:pPr>
              <a:spcBef>
                <a:spcPts val="600"/>
              </a:spcBef>
              <a:buFontTx/>
              <a:buChar char="•"/>
            </a:pPr>
            <a:r>
              <a:rPr lang="sr-Latn-CS" sz="2000" dirty="0"/>
              <a:t> Veoma mali napon u uključenom stanju (2.7v na 4kA</a:t>
            </a:r>
            <a:r>
              <a:rPr lang="sr-Latn-CS" sz="2000" dirty="0" smtClean="0"/>
              <a:t>)</a:t>
            </a:r>
            <a:endParaRPr lang="en-US" sz="2000" dirty="0" smtClean="0"/>
          </a:p>
          <a:p>
            <a:pPr>
              <a:spcBef>
                <a:spcPts val="600"/>
              </a:spcBef>
              <a:buFontTx/>
              <a:buChar char="•"/>
            </a:pPr>
            <a:r>
              <a:rPr lang="en-US" sz="2000" dirty="0"/>
              <a:t> </a:t>
            </a:r>
            <a:r>
              <a:rPr lang="en-US" sz="2000" dirty="0" smtClean="0"/>
              <a:t>Tipi</a:t>
            </a:r>
            <a:r>
              <a:rPr lang="x-none" sz="2000" dirty="0" smtClean="0"/>
              <a:t>č</a:t>
            </a:r>
            <a:r>
              <a:rPr lang="en-US" sz="2000" dirty="0" err="1" smtClean="0"/>
              <a:t>na</a:t>
            </a:r>
            <a:r>
              <a:rPr lang="en-US" sz="2000" dirty="0" smtClean="0"/>
              <a:t> </a:t>
            </a:r>
            <a:r>
              <a:rPr lang="x-none" sz="2000" dirty="0" smtClean="0"/>
              <a:t>radna učestanost do 500 Hz</a:t>
            </a:r>
            <a:endParaRPr lang="sr-Latn-CS" sz="2000" dirty="0"/>
          </a:p>
          <a:p>
            <a:pPr>
              <a:spcBef>
                <a:spcPts val="600"/>
              </a:spcBef>
              <a:buFontTx/>
              <a:buChar char="•"/>
            </a:pPr>
            <a:r>
              <a:rPr lang="sr-Latn-CS" sz="2000" dirty="0"/>
              <a:t> Spada u najsavremenije prekidače vrlo velike snage</a:t>
            </a:r>
          </a:p>
          <a:p>
            <a:pPr>
              <a:spcBef>
                <a:spcPts val="600"/>
              </a:spcBef>
              <a:buFontTx/>
              <a:buChar char="•"/>
            </a:pPr>
            <a:endParaRPr lang="en-US" sz="2000" dirty="0"/>
          </a:p>
        </p:txBody>
      </p:sp>
      <p:sp>
        <p:nvSpPr>
          <p:cNvPr id="27" name="TextBox 26"/>
          <p:cNvSpPr txBox="1"/>
          <p:nvPr/>
        </p:nvSpPr>
        <p:spPr>
          <a:xfrm>
            <a:off x="1204913" y="776744"/>
            <a:ext cx="1067921" cy="338554"/>
          </a:xfrm>
          <a:prstGeom prst="rect">
            <a:avLst/>
          </a:prstGeom>
          <a:noFill/>
        </p:spPr>
        <p:txBody>
          <a:bodyPr wrap="none" rtlCol="0">
            <a:spAutoFit/>
          </a:bodyPr>
          <a:lstStyle/>
          <a:p>
            <a:r>
              <a:rPr lang="x-none" sz="1600" b="1" dirty="0" smtClean="0">
                <a:latin typeface="Times New Roman" pitchFamily="18" charset="0"/>
                <a:cs typeface="Times New Roman" pitchFamily="18" charset="0"/>
              </a:rPr>
              <a:t>A</a:t>
            </a:r>
            <a:r>
              <a:rPr lang="x-none" sz="1600" dirty="0" smtClean="0">
                <a:latin typeface="Times New Roman" pitchFamily="18" charset="0"/>
                <a:cs typeface="Times New Roman" pitchFamily="18" charset="0"/>
              </a:rPr>
              <a:t> (Anoda)</a:t>
            </a:r>
            <a:endParaRPr lang="en-US" sz="1600" dirty="0">
              <a:latin typeface="Times New Roman" pitchFamily="18" charset="0"/>
              <a:cs typeface="Times New Roman" pitchFamily="18" charset="0"/>
            </a:endParaRPr>
          </a:p>
        </p:txBody>
      </p:sp>
      <p:pic>
        <p:nvPicPr>
          <p:cNvPr id="28" name="Picture 2" descr="MVC-006F"/>
          <p:cNvPicPr>
            <a:picLocks noChangeAspect="1" noChangeArrowheads="1"/>
          </p:cNvPicPr>
          <p:nvPr/>
        </p:nvPicPr>
        <p:blipFill>
          <a:blip r:embed="rId3" cstate="print"/>
          <a:srcRect t="15715" b="5880"/>
          <a:stretch>
            <a:fillRect/>
          </a:stretch>
        </p:blipFill>
        <p:spPr bwMode="auto">
          <a:xfrm>
            <a:off x="533400" y="3581400"/>
            <a:ext cx="5181600" cy="3048000"/>
          </a:xfrm>
          <a:prstGeom prst="rect">
            <a:avLst/>
          </a:prstGeom>
          <a:noFill/>
          <a:ln w="9525">
            <a:noFill/>
            <a:miter lim="800000"/>
            <a:headEnd/>
            <a:tailEnd/>
          </a:ln>
        </p:spPr>
      </p:pic>
      <p:sp>
        <p:nvSpPr>
          <p:cNvPr id="29" name="Text Box 3"/>
          <p:cNvSpPr txBox="1">
            <a:spLocks noChangeArrowheads="1"/>
          </p:cNvSpPr>
          <p:nvPr/>
        </p:nvSpPr>
        <p:spPr bwMode="auto">
          <a:xfrm>
            <a:off x="5943600" y="4876800"/>
            <a:ext cx="2484438" cy="396875"/>
          </a:xfrm>
          <a:prstGeom prst="rect">
            <a:avLst/>
          </a:prstGeom>
          <a:noFill/>
          <a:ln w="9525">
            <a:noFill/>
            <a:miter lim="800000"/>
            <a:headEnd/>
            <a:tailEnd/>
          </a:ln>
        </p:spPr>
        <p:txBody>
          <a:bodyPr wrap="none">
            <a:spAutoFit/>
          </a:bodyPr>
          <a:lstStyle/>
          <a:p>
            <a:r>
              <a:rPr lang="en-US" sz="2000" b="1" dirty="0">
                <a:solidFill>
                  <a:srgbClr val="0000CC"/>
                </a:solidFill>
                <a:cs typeface="Times New Roman" pitchFamily="18" charset="0"/>
              </a:rPr>
              <a:t>6500V/1500A </a:t>
            </a:r>
            <a:r>
              <a:rPr lang="sr-Latn-CS" sz="2000" b="1" dirty="0">
                <a:solidFill>
                  <a:srgbClr val="0000CC"/>
                </a:solidFill>
                <a:cs typeface="Times New Roman" pitchFamily="18" charset="0"/>
              </a:rPr>
              <a:t>I</a:t>
            </a:r>
            <a:r>
              <a:rPr lang="en-US" sz="2000" b="1" dirty="0">
                <a:solidFill>
                  <a:srgbClr val="0000CC"/>
                </a:solidFill>
                <a:cs typeface="Times New Roman" pitchFamily="18" charset="0"/>
              </a:rPr>
              <a:t>GCT</a:t>
            </a:r>
            <a:r>
              <a:rPr lang="en-US" sz="2000" b="1" dirty="0">
                <a:solidFill>
                  <a:srgbClr val="0000CC"/>
                </a:solidFill>
              </a:rPr>
              <a:t> </a:t>
            </a:r>
          </a:p>
        </p:txBody>
      </p:sp>
      <p:sp>
        <p:nvSpPr>
          <p:cNvPr id="30" name="Title 29"/>
          <p:cNvSpPr>
            <a:spLocks noGrp="1"/>
          </p:cNvSpPr>
          <p:nvPr>
            <p:ph type="title"/>
          </p:nvPr>
        </p:nvSpPr>
        <p:spPr>
          <a:xfrm>
            <a:off x="0" y="0"/>
            <a:ext cx="8229600" cy="609600"/>
          </a:xfrm>
        </p:spPr>
        <p:txBody>
          <a:bodyPr/>
          <a:lstStyle/>
          <a:p>
            <a:pPr algn="l" rtl="0" eaLnBrk="0" fontAlgn="base" hangingPunct="0"/>
            <a:r>
              <a:rPr lang="sr-Latn-CS" sz="2800" b="1" kern="1200" dirty="0" smtClean="0">
                <a:solidFill>
                  <a:srgbClr val="333399"/>
                </a:solidFill>
                <a:latin typeface="Comic Sans MS"/>
                <a:ea typeface="+mn-ea"/>
                <a:cs typeface="+mn-cs"/>
              </a:rPr>
              <a:t>IGCT (</a:t>
            </a:r>
            <a:r>
              <a:rPr lang="sr-Latn-CS" sz="2400" b="1" i="1" kern="1200" dirty="0" smtClean="0">
                <a:solidFill>
                  <a:srgbClr val="333399"/>
                </a:solidFill>
                <a:latin typeface="Comic Sans MS"/>
                <a:ea typeface="+mn-ea"/>
                <a:cs typeface="+mn-cs"/>
              </a:rPr>
              <a:t>Insulated Gate Commutated Thyristor</a:t>
            </a:r>
            <a:r>
              <a:rPr lang="sr-Latn-CS" sz="2800" b="1" kern="1200" dirty="0" smtClean="0">
                <a:solidFill>
                  <a:srgbClr val="333399"/>
                </a:solidFill>
                <a:latin typeface="Comic Sans MS"/>
                <a:ea typeface="+mn-ea"/>
                <a:cs typeface="+mn-cs"/>
              </a:rPr>
              <a:t>)</a:t>
            </a:r>
            <a:endParaRPr lang="en-US" dirty="0"/>
          </a:p>
        </p:txBody>
      </p:sp>
    </p:spTree>
    <p:extLst>
      <p:ext uri="{BB962C8B-B14F-4D97-AF65-F5344CB8AC3E}">
        <p14:creationId xmlns:p14="http://schemas.microsoft.com/office/powerpoint/2010/main" xmlns="" val="8710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4800" y="2362200"/>
            <a:ext cx="83820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a:p>
        </p:txBody>
      </p:sp>
      <p:graphicFrame>
        <p:nvGraphicFramePr>
          <p:cNvPr id="4098" name="Object 4"/>
          <p:cNvGraphicFramePr>
            <a:graphicFrameLocks noChangeAspect="1"/>
          </p:cNvGraphicFramePr>
          <p:nvPr/>
        </p:nvGraphicFramePr>
        <p:xfrm>
          <a:off x="-381000" y="2362200"/>
          <a:ext cx="9753600" cy="3810000"/>
        </p:xfrm>
        <a:graphic>
          <a:graphicData uri="http://schemas.openxmlformats.org/presentationml/2006/ole">
            <p:oleObj spid="_x0000_s196658" name="Document" r:id="rId4" imgW="6818376" imgH="2671572" progId="Word.Document.8">
              <p:embed/>
            </p:oleObj>
          </a:graphicData>
        </a:graphic>
      </p:graphicFrame>
      <p:sp>
        <p:nvSpPr>
          <p:cNvPr id="4099" name="Text Box 5"/>
          <p:cNvSpPr txBox="1">
            <a:spLocks noChangeArrowheads="1"/>
          </p:cNvSpPr>
          <p:nvPr/>
        </p:nvSpPr>
        <p:spPr bwMode="auto">
          <a:xfrm>
            <a:off x="3581400" y="1828800"/>
            <a:ext cx="2414588" cy="396875"/>
          </a:xfrm>
          <a:prstGeom prst="rect">
            <a:avLst/>
          </a:prstGeom>
          <a:noFill/>
          <a:ln w="9525">
            <a:noFill/>
            <a:miter lim="800000"/>
            <a:headEnd/>
            <a:tailEnd/>
          </a:ln>
        </p:spPr>
        <p:txBody>
          <a:bodyPr wrap="none">
            <a:spAutoFit/>
          </a:bodyPr>
          <a:lstStyle/>
          <a:p>
            <a:r>
              <a:rPr lang="en-US" sz="2000" b="1">
                <a:solidFill>
                  <a:srgbClr val="0000CC"/>
                </a:solidFill>
                <a:cs typeface="Times New Roman" pitchFamily="18" charset="0"/>
              </a:rPr>
              <a:t>6000V/6000A </a:t>
            </a:r>
            <a:r>
              <a:rPr lang="sr-Latn-CS" sz="2000" b="1">
                <a:solidFill>
                  <a:srgbClr val="0000CC"/>
                </a:solidFill>
                <a:cs typeface="Times New Roman" pitchFamily="18" charset="0"/>
              </a:rPr>
              <a:t>I</a:t>
            </a:r>
            <a:r>
              <a:rPr lang="en-US" sz="2000" b="1">
                <a:solidFill>
                  <a:srgbClr val="0000CC"/>
                </a:solidFill>
                <a:cs typeface="Times New Roman" pitchFamily="18" charset="0"/>
              </a:rPr>
              <a:t>GCT</a:t>
            </a:r>
          </a:p>
        </p:txBody>
      </p:sp>
      <p:sp>
        <p:nvSpPr>
          <p:cNvPr id="4100" name="Text Box 6"/>
          <p:cNvSpPr txBox="1">
            <a:spLocks noChangeArrowheads="1"/>
          </p:cNvSpPr>
          <p:nvPr/>
        </p:nvSpPr>
        <p:spPr bwMode="auto">
          <a:xfrm>
            <a:off x="304800" y="914400"/>
            <a:ext cx="2051050" cy="457200"/>
          </a:xfrm>
          <a:prstGeom prst="rect">
            <a:avLst/>
          </a:prstGeom>
          <a:noFill/>
          <a:ln w="9525">
            <a:noFill/>
            <a:miter lim="800000"/>
            <a:headEnd/>
            <a:tailEnd/>
          </a:ln>
        </p:spPr>
        <p:txBody>
          <a:bodyPr wrap="none">
            <a:spAutoFit/>
          </a:bodyPr>
          <a:lstStyle/>
          <a:p>
            <a:pPr>
              <a:buFontTx/>
              <a:buChar char="•"/>
            </a:pPr>
            <a:r>
              <a:rPr lang="sr-Latn-CS" sz="2400" b="1">
                <a:solidFill>
                  <a:srgbClr val="0000CC"/>
                </a:solidFill>
              </a:rPr>
              <a:t> </a:t>
            </a:r>
            <a:r>
              <a:rPr lang="en-US" sz="2400" b="1">
                <a:solidFill>
                  <a:srgbClr val="0000CC"/>
                </a:solidFill>
              </a:rPr>
              <a:t>Specifi</a:t>
            </a:r>
            <a:r>
              <a:rPr lang="sr-Latn-CS" sz="2400" b="1">
                <a:solidFill>
                  <a:srgbClr val="0000CC"/>
                </a:solidFill>
              </a:rPr>
              <a:t>acije</a:t>
            </a:r>
            <a:endParaRPr lang="en-US" sz="2400" b="1">
              <a:solidFill>
                <a:srgbClr val="0000CC"/>
              </a:solidFill>
            </a:endParaRPr>
          </a:p>
        </p:txBody>
      </p:sp>
      <p:sp>
        <p:nvSpPr>
          <p:cNvPr id="6" name="Left Arrow 5">
            <a:hlinkClick r:id="rId5"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GTO</a:t>
            </a:r>
            <a:endParaRPr lang="en-US" sz="1000" b="1" dirty="0">
              <a:solidFill>
                <a:schemeClr val="tx1"/>
              </a:solidFill>
            </a:endParaRPr>
          </a:p>
        </p:txBody>
      </p:sp>
      <p:sp>
        <p:nvSpPr>
          <p:cNvPr id="7" name="Right Arrow 6">
            <a:hlinkClick r:id="rId6" action="ppaction://hlinksldjump"/>
          </p:cNvPr>
          <p:cNvSpPr/>
          <p:nvPr/>
        </p:nvSpPr>
        <p:spPr>
          <a:xfrm>
            <a:off x="8458200" y="618363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smtClean="0">
                <a:solidFill>
                  <a:schemeClr val="tx1"/>
                </a:solidFill>
              </a:rPr>
              <a:t>IG</a:t>
            </a:r>
            <a:r>
              <a:rPr lang="sr-Latn-CS" sz="1000" b="1" dirty="0" smtClean="0">
                <a:solidFill>
                  <a:schemeClr val="tx1"/>
                </a:solidFill>
              </a:rPr>
              <a:t>B</a:t>
            </a:r>
            <a:r>
              <a:rPr lang="x-none" sz="1000" b="1" smtClean="0">
                <a:solidFill>
                  <a:schemeClr val="tx1"/>
                </a:solidFill>
              </a:rPr>
              <a:t>T</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55</a:t>
            </a:fld>
            <a:endParaRPr lang="en-US" smtClean="0">
              <a:solidFill>
                <a:schemeClr val="tx1"/>
              </a:solidFill>
              <a:latin typeface="Times New Roman" pitchFamily="18" charset="0"/>
            </a:endParaRPr>
          </a:p>
        </p:txBody>
      </p:sp>
      <p:pic>
        <p:nvPicPr>
          <p:cNvPr id="325635" name="Picture 3"/>
          <p:cNvPicPr>
            <a:picLocks noChangeAspect="1" noChangeArrowheads="1"/>
          </p:cNvPicPr>
          <p:nvPr/>
        </p:nvPicPr>
        <p:blipFill>
          <a:blip r:embed="rId3">
            <a:lum bright="-10000" contrast="20000"/>
          </a:blip>
          <a:srcRect/>
          <a:stretch>
            <a:fillRect/>
          </a:stretch>
        </p:blipFill>
        <p:spPr bwMode="auto">
          <a:xfrm>
            <a:off x="381000" y="1371600"/>
            <a:ext cx="2286000" cy="1936185"/>
          </a:xfrm>
          <a:prstGeom prst="rect">
            <a:avLst/>
          </a:prstGeom>
          <a:noFill/>
          <a:ln w="9525">
            <a:noFill/>
            <a:miter lim="800000"/>
            <a:headEnd/>
            <a:tailEnd/>
          </a:ln>
          <a:effectLst/>
        </p:spPr>
      </p:pic>
      <p:pic>
        <p:nvPicPr>
          <p:cNvPr id="325637" name="Picture 5" descr="&amp;Rcy;&amp;iecy;&amp;zcy;&amp;ucy;&amp;lcy;&amp;tcy;&amp;acy;&amp;tcy; &amp;scy;&amp;lcy;&amp;icy;&amp;kcy;&amp;acy; &amp;zcy;&amp;acy; shockley diode"/>
          <p:cNvPicPr>
            <a:picLocks noChangeAspect="1" noChangeArrowheads="1"/>
          </p:cNvPicPr>
          <p:nvPr/>
        </p:nvPicPr>
        <p:blipFill>
          <a:blip r:embed="rId4" cstate="print"/>
          <a:srcRect l="13043" t="19176" r="13044" b="23297"/>
          <a:stretch>
            <a:fillRect/>
          </a:stretch>
        </p:blipFill>
        <p:spPr bwMode="auto">
          <a:xfrm rot="5400000">
            <a:off x="-1" y="990600"/>
            <a:ext cx="1295400" cy="685800"/>
          </a:xfrm>
          <a:prstGeom prst="rect">
            <a:avLst/>
          </a:prstGeom>
          <a:noFill/>
        </p:spPr>
      </p:pic>
      <p:sp>
        <p:nvSpPr>
          <p:cNvPr id="11" name="TextBox 10"/>
          <p:cNvSpPr txBox="1"/>
          <p:nvPr/>
        </p:nvSpPr>
        <p:spPr>
          <a:xfrm>
            <a:off x="685800" y="621268"/>
            <a:ext cx="1007840" cy="369332"/>
          </a:xfrm>
          <a:prstGeom prst="rect">
            <a:avLst/>
          </a:prstGeom>
          <a:solidFill>
            <a:schemeClr val="bg1"/>
          </a:solidFill>
        </p:spPr>
        <p:txBody>
          <a:bodyPr wrap="none" rtlCol="0">
            <a:spAutoFit/>
          </a:bodyPr>
          <a:lstStyle/>
          <a:p>
            <a:r>
              <a:rPr lang="sr-Latn-CS" dirty="0" smtClean="0">
                <a:solidFill>
                  <a:schemeClr val="tx1"/>
                </a:solidFill>
                <a:latin typeface="Arial Narrow" pitchFamily="34" charset="0"/>
              </a:rPr>
              <a:t>A (anoda)</a:t>
            </a:r>
            <a:endParaRPr lang="en-US" dirty="0">
              <a:solidFill>
                <a:schemeClr val="tx1"/>
              </a:solidFill>
              <a:latin typeface="Arial Narrow" pitchFamily="34" charset="0"/>
            </a:endParaRPr>
          </a:p>
        </p:txBody>
      </p:sp>
      <p:sp>
        <p:nvSpPr>
          <p:cNvPr id="12" name="TextBox 11"/>
          <p:cNvSpPr txBox="1"/>
          <p:nvPr/>
        </p:nvSpPr>
        <p:spPr>
          <a:xfrm>
            <a:off x="685800" y="1611868"/>
            <a:ext cx="311304" cy="369332"/>
          </a:xfrm>
          <a:prstGeom prst="rect">
            <a:avLst/>
          </a:prstGeom>
          <a:solidFill>
            <a:schemeClr val="bg1"/>
          </a:solidFill>
        </p:spPr>
        <p:txBody>
          <a:bodyPr wrap="none" rtlCol="0">
            <a:spAutoFit/>
          </a:bodyPr>
          <a:lstStyle/>
          <a:p>
            <a:r>
              <a:rPr lang="sr-Latn-CS" dirty="0" smtClean="0">
                <a:solidFill>
                  <a:schemeClr val="tx1"/>
                </a:solidFill>
                <a:latin typeface="Arial Narrow" pitchFamily="34" charset="0"/>
              </a:rPr>
              <a:t>K</a:t>
            </a:r>
            <a:endParaRPr lang="en-US" dirty="0">
              <a:solidFill>
                <a:schemeClr val="tx1"/>
              </a:solidFill>
              <a:latin typeface="Arial Narrow" pitchFamily="34" charset="0"/>
            </a:endParaRPr>
          </a:p>
        </p:txBody>
      </p:sp>
      <p:sp>
        <p:nvSpPr>
          <p:cNvPr id="13" name="Rectangle 12"/>
          <p:cNvSpPr/>
          <p:nvPr/>
        </p:nvSpPr>
        <p:spPr>
          <a:xfrm>
            <a:off x="1371600" y="914400"/>
            <a:ext cx="391454" cy="369332"/>
          </a:xfrm>
          <a:prstGeom prst="rect">
            <a:avLst/>
          </a:prstGeom>
        </p:spPr>
        <p:txBody>
          <a:bodyPr wrap="none">
            <a:spAutoFit/>
          </a:bodyPr>
          <a:lstStyle/>
          <a:p>
            <a:r>
              <a:rPr lang="sr-Latn-CS" b="1" i="1" dirty="0" smtClean="0">
                <a:latin typeface="Times New Roman" pitchFamily="18" charset="0"/>
              </a:rPr>
              <a:t> </a:t>
            </a:r>
            <a:r>
              <a:rPr lang="en-US" sz="1600" b="1" i="1" dirty="0" err="1" smtClean="0">
                <a:solidFill>
                  <a:schemeClr val="tx1"/>
                </a:solidFill>
                <a:latin typeface="Times New Roman" pitchFamily="18" charset="0"/>
              </a:rPr>
              <a:t>I</a:t>
            </a:r>
            <a:r>
              <a:rPr lang="en-US" sz="1600" b="1" i="1" baseline="-25000" dirty="0" err="1" smtClean="0">
                <a:solidFill>
                  <a:schemeClr val="tx1"/>
                </a:solidFill>
                <a:latin typeface="Times New Roman" pitchFamily="18" charset="0"/>
              </a:rPr>
              <a:t>a</a:t>
            </a:r>
            <a:endParaRPr lang="en-US" sz="1600" dirty="0"/>
          </a:p>
        </p:txBody>
      </p:sp>
      <p:sp>
        <p:nvSpPr>
          <p:cNvPr id="14" name="Rectangle 13"/>
          <p:cNvSpPr/>
          <p:nvPr/>
        </p:nvSpPr>
        <p:spPr>
          <a:xfrm>
            <a:off x="2514600" y="2133600"/>
            <a:ext cx="493725" cy="369332"/>
          </a:xfrm>
          <a:prstGeom prst="rect">
            <a:avLst/>
          </a:prstGeom>
        </p:spPr>
        <p:txBody>
          <a:bodyPr wrap="none">
            <a:spAutoFit/>
          </a:bodyPr>
          <a:lstStyle/>
          <a:p>
            <a:r>
              <a:rPr lang="sr-Latn-CS" b="1" i="1" dirty="0" smtClean="0">
                <a:latin typeface="Times New Roman" pitchFamily="18" charset="0"/>
              </a:rPr>
              <a:t> </a:t>
            </a:r>
            <a:r>
              <a:rPr lang="sr-Latn-CS" sz="1600" b="1" i="1" dirty="0" smtClean="0">
                <a:solidFill>
                  <a:schemeClr val="tx1"/>
                </a:solidFill>
                <a:latin typeface="Times New Roman" pitchFamily="18" charset="0"/>
              </a:rPr>
              <a:t>V</a:t>
            </a:r>
            <a:r>
              <a:rPr lang="en-US" sz="1600" b="1" i="1" baseline="-25000" dirty="0" smtClean="0">
                <a:solidFill>
                  <a:schemeClr val="tx1"/>
                </a:solidFill>
                <a:latin typeface="Times New Roman" pitchFamily="18" charset="0"/>
              </a:rPr>
              <a:t>a</a:t>
            </a:r>
            <a:r>
              <a:rPr lang="sr-Latn-CS" sz="1600" b="1" i="1" baseline="-25000" dirty="0" smtClean="0">
                <a:solidFill>
                  <a:schemeClr val="tx1"/>
                </a:solidFill>
                <a:latin typeface="Times New Roman" pitchFamily="18" charset="0"/>
              </a:rPr>
              <a:t>k</a:t>
            </a:r>
            <a:endParaRPr lang="en-US" sz="1600" dirty="0"/>
          </a:p>
        </p:txBody>
      </p:sp>
      <p:sp>
        <p:nvSpPr>
          <p:cNvPr id="12301" name="Text Box 44"/>
          <p:cNvSpPr txBox="1">
            <a:spLocks noChangeArrowheads="1"/>
          </p:cNvSpPr>
          <p:nvPr/>
        </p:nvSpPr>
        <p:spPr bwMode="auto">
          <a:xfrm>
            <a:off x="2362200" y="762000"/>
            <a:ext cx="67818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dirty="0" smtClean="0">
                <a:solidFill>
                  <a:schemeClr val="tx1"/>
                </a:solidFill>
                <a:latin typeface="Arial" charset="0"/>
              </a:rPr>
              <a:t>  Dva izvoda, PNPN spoj, kao tiristor kome gejt visi</a:t>
            </a:r>
            <a:endParaRPr lang="sr-Latn-CS" dirty="0">
              <a:solidFill>
                <a:schemeClr val="tx1"/>
              </a:solidFill>
              <a:latin typeface="Arial" charset="0"/>
            </a:endParaRPr>
          </a:p>
          <a:p>
            <a:pPr eaLnBrk="1" hangingPunct="1">
              <a:spcBef>
                <a:spcPct val="50000"/>
              </a:spcBef>
              <a:buFontTx/>
              <a:buChar char="•"/>
            </a:pPr>
            <a:r>
              <a:rPr lang="sr-Latn-CS" dirty="0">
                <a:solidFill>
                  <a:schemeClr val="tx1"/>
                </a:solidFill>
                <a:latin typeface="Arial" charset="0"/>
              </a:rPr>
              <a:t> </a:t>
            </a:r>
            <a:r>
              <a:rPr lang="sr-Latn-CS" dirty="0" smtClean="0">
                <a:solidFill>
                  <a:schemeClr val="tx1"/>
                </a:solidFill>
                <a:latin typeface="Arial" charset="0"/>
              </a:rPr>
              <a:t> Inverzno polatisana, ponaša se kao dioda</a:t>
            </a:r>
            <a:endParaRPr lang="sr-Latn-CS" dirty="0">
              <a:solidFill>
                <a:schemeClr val="tx1"/>
              </a:solidFill>
              <a:latin typeface="Arial" charset="0"/>
            </a:endParaRPr>
          </a:p>
          <a:p>
            <a:pPr marL="182880" indent="-182880" eaLnBrk="1" hangingPunct="1">
              <a:spcBef>
                <a:spcPct val="50000"/>
              </a:spcBef>
              <a:buFontTx/>
              <a:buChar char="•"/>
            </a:pPr>
            <a:r>
              <a:rPr lang="sr-Latn-CS" dirty="0" smtClean="0">
                <a:solidFill>
                  <a:schemeClr val="tx1"/>
                </a:solidFill>
                <a:latin typeface="Arial" charset="0"/>
              </a:rPr>
              <a:t>Direktno polarisana, ne provodi do nekog napona, onda naglo provede i ostaje uključena dok struja ne padne ispod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H</a:t>
            </a:r>
            <a:endParaRPr lang="en-US" dirty="0">
              <a:solidFill>
                <a:schemeClr val="tx1"/>
              </a:solidFill>
              <a:latin typeface="Arial" charset="0"/>
            </a:endParaRPr>
          </a:p>
        </p:txBody>
      </p:sp>
      <p:pic>
        <p:nvPicPr>
          <p:cNvPr id="325638" name="Picture 6"/>
          <p:cNvPicPr>
            <a:picLocks noChangeAspect="1" noChangeArrowheads="1"/>
          </p:cNvPicPr>
          <p:nvPr/>
        </p:nvPicPr>
        <p:blipFill>
          <a:blip r:embed="rId5"/>
          <a:srcRect r="1724"/>
          <a:stretch>
            <a:fillRect/>
          </a:stretch>
        </p:blipFill>
        <p:spPr bwMode="auto">
          <a:xfrm>
            <a:off x="304800" y="4038600"/>
            <a:ext cx="4343400" cy="2388972"/>
          </a:xfrm>
          <a:prstGeom prst="rect">
            <a:avLst/>
          </a:prstGeom>
          <a:noFill/>
          <a:ln w="9525">
            <a:noFill/>
            <a:miter lim="800000"/>
            <a:headEnd/>
            <a:tailEnd/>
          </a:ln>
          <a:effectLst/>
        </p:spPr>
      </p:pic>
      <p:sp>
        <p:nvSpPr>
          <p:cNvPr id="16" name="TextBox 4"/>
          <p:cNvSpPr txBox="1">
            <a:spLocks noChangeArrowheads="1"/>
          </p:cNvSpPr>
          <p:nvPr/>
        </p:nvSpPr>
        <p:spPr bwMode="auto">
          <a:xfrm>
            <a:off x="0" y="3505200"/>
            <a:ext cx="3429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DIJAK </a:t>
            </a:r>
            <a:endParaRPr lang="sr-Latn-CS" sz="3200" b="1" dirty="0">
              <a:solidFill>
                <a:srgbClr val="0066CC"/>
              </a:solidFill>
              <a:latin typeface="+mj-lt"/>
            </a:endParaRPr>
          </a:p>
        </p:txBody>
      </p:sp>
      <p:sp>
        <p:nvSpPr>
          <p:cNvPr id="17" name="Text Box 44"/>
          <p:cNvSpPr txBox="1">
            <a:spLocks noChangeArrowheads="1"/>
          </p:cNvSpPr>
          <p:nvPr/>
        </p:nvSpPr>
        <p:spPr bwMode="auto">
          <a:xfrm>
            <a:off x="3657600" y="3505200"/>
            <a:ext cx="5486400"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dirty="0">
                <a:solidFill>
                  <a:schemeClr val="tx1"/>
                </a:solidFill>
                <a:latin typeface="Arial" charset="0"/>
              </a:rPr>
              <a:t> </a:t>
            </a:r>
            <a:r>
              <a:rPr lang="sr-Latn-CS" dirty="0" smtClean="0">
                <a:solidFill>
                  <a:schemeClr val="tx1"/>
                </a:solidFill>
                <a:latin typeface="Arial" charset="0"/>
              </a:rPr>
              <a:t> Dve četvoroslojne diode vezane anti-paralelno</a:t>
            </a:r>
          </a:p>
          <a:p>
            <a:pPr marL="182880" indent="-182880" eaLnBrk="1" hangingPunct="1">
              <a:spcBef>
                <a:spcPct val="50000"/>
              </a:spcBef>
              <a:buFontTx/>
              <a:buChar char="•"/>
            </a:pPr>
            <a:r>
              <a:rPr lang="sr-Latn-CS" dirty="0" smtClean="0">
                <a:solidFill>
                  <a:schemeClr val="tx1"/>
                </a:solidFill>
                <a:latin typeface="Arial" charset="0"/>
              </a:rPr>
              <a:t>U oba smera, ne provodi do nekog napona, onda naglo provede (uključi se) i ostaje uključen dok struja ne padne ispod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H </a:t>
            </a:r>
            <a:endParaRPr lang="en-US" dirty="0">
              <a:solidFill>
                <a:schemeClr val="tx1"/>
              </a:solidFill>
              <a:latin typeface="Arial" charset="0"/>
            </a:endParaRPr>
          </a:p>
        </p:txBody>
      </p:sp>
      <p:sp>
        <p:nvSpPr>
          <p:cNvPr id="18" name="Text Box 44"/>
          <p:cNvSpPr txBox="1">
            <a:spLocks noChangeArrowheads="1"/>
          </p:cNvSpPr>
          <p:nvPr/>
        </p:nvSpPr>
        <p:spPr bwMode="auto">
          <a:xfrm>
            <a:off x="3657600" y="5602069"/>
            <a:ext cx="5486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marL="182880" indent="-182880" eaLnBrk="1" hangingPunct="1">
              <a:spcBef>
                <a:spcPct val="50000"/>
              </a:spcBef>
              <a:buFontTx/>
              <a:buChar char="•"/>
            </a:pPr>
            <a:r>
              <a:rPr lang="sr-Latn-CS" dirty="0" smtClean="0">
                <a:solidFill>
                  <a:schemeClr val="tx1"/>
                </a:solidFill>
                <a:latin typeface="Arial" charset="0"/>
              </a:rPr>
              <a:t>Prave se za različite napone, od 5V pa do nekoliko stotina. Standarni, najkorišćeniji, za 32V.</a:t>
            </a:r>
          </a:p>
        </p:txBody>
      </p:sp>
      <p:sp>
        <p:nvSpPr>
          <p:cNvPr id="15" name="Title 14"/>
          <p:cNvSpPr>
            <a:spLocks noGrp="1"/>
          </p:cNvSpPr>
          <p:nvPr>
            <p:ph type="title"/>
          </p:nvPr>
        </p:nvSpPr>
        <p:spPr>
          <a:xfrm>
            <a:off x="0" y="0"/>
            <a:ext cx="8229600" cy="639762"/>
          </a:xfrm>
        </p:spPr>
        <p:txBody>
          <a:bodyPr>
            <a:normAutofit/>
          </a:bodyPr>
          <a:lstStyle/>
          <a:p>
            <a:pPr algn="l" rtl="0" eaLnBrk="1" fontAlgn="base" hangingPunct="1"/>
            <a:r>
              <a:rPr lang="sr-Latn-CS" sz="3200" b="1" kern="1200" dirty="0" smtClean="0">
                <a:solidFill>
                  <a:schemeClr val="tx1"/>
                </a:solidFill>
                <a:latin typeface="Calibri"/>
                <a:ea typeface="+mn-ea"/>
                <a:cs typeface="+mn-cs"/>
              </a:rPr>
              <a:t>ČETVOROSLOJNA (Shockley) DIODA</a:t>
            </a:r>
            <a:endParaRPr lang="sr-Latn-CS" sz="3200" b="1" kern="1200" dirty="0" smtClean="0">
              <a:solidFill>
                <a:srgbClr val="0066CC"/>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56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56</a:t>
            </a:fld>
            <a:endParaRPr lang="en-US" smtClean="0">
              <a:solidFill>
                <a:schemeClr val="tx1"/>
              </a:solidFill>
              <a:latin typeface="Times New Roman" pitchFamily="18" charset="0"/>
            </a:endParaRPr>
          </a:p>
        </p:txBody>
      </p:sp>
      <p:sp>
        <p:nvSpPr>
          <p:cNvPr id="12301" name="Text Box 44"/>
          <p:cNvSpPr txBox="1">
            <a:spLocks noChangeArrowheads="1"/>
          </p:cNvSpPr>
          <p:nvPr/>
        </p:nvSpPr>
        <p:spPr bwMode="auto">
          <a:xfrm>
            <a:off x="5334000" y="442079"/>
            <a:ext cx="38100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marL="182880" indent="-182880" eaLnBrk="1" hangingPunct="1">
              <a:spcBef>
                <a:spcPct val="50000"/>
              </a:spcBef>
              <a:buFontTx/>
              <a:buChar char="•"/>
            </a:pPr>
            <a:r>
              <a:rPr lang="sr-Latn-CS" dirty="0" smtClean="0">
                <a:solidFill>
                  <a:schemeClr val="tx1"/>
                </a:solidFill>
                <a:latin typeface="Arial" charset="0"/>
              </a:rPr>
              <a:t>Kao dva anti-paralelno vezana tiristora</a:t>
            </a:r>
            <a:endParaRPr lang="sr-Latn-CS" b="1" i="1" baseline="-25000" dirty="0" smtClean="0">
              <a:solidFill>
                <a:schemeClr val="tx1"/>
              </a:solidFill>
              <a:latin typeface="Times New Roman" pitchFamily="18" charset="0"/>
              <a:cs typeface="Times New Roman" pitchFamily="18" charset="0"/>
            </a:endParaRPr>
          </a:p>
          <a:p>
            <a:pPr marL="182880" indent="-182880" eaLnBrk="1" hangingPunct="1">
              <a:spcBef>
                <a:spcPct val="50000"/>
              </a:spcBef>
              <a:buFontTx/>
              <a:buChar char="•"/>
            </a:pPr>
            <a:r>
              <a:rPr lang="sr-Latn-CS" dirty="0" smtClean="0">
                <a:solidFill>
                  <a:schemeClr val="tx1"/>
                </a:solidFill>
                <a:latin typeface="Arial" charset="0"/>
              </a:rPr>
              <a:t>U oba smera se uključuje strujnim impulsom na G i ostaje uključen dok struja ne padne ispod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H</a:t>
            </a:r>
          </a:p>
          <a:p>
            <a:pPr marL="182880" indent="-182880" eaLnBrk="1" hangingPunct="1">
              <a:spcBef>
                <a:spcPct val="50000"/>
              </a:spcBef>
              <a:buFontTx/>
              <a:buChar char="•"/>
            </a:pPr>
            <a:r>
              <a:rPr lang="sr-Latn-CS" dirty="0" smtClean="0">
                <a:solidFill>
                  <a:schemeClr val="tx1"/>
                </a:solidFill>
                <a:latin typeface="Arial" charset="0"/>
              </a:rPr>
              <a:t>Može se uključiti impulsom oba polariteta za oba polariteta U</a:t>
            </a:r>
            <a:r>
              <a:rPr lang="sr-Latn-CS" baseline="-25000" dirty="0" smtClean="0">
                <a:solidFill>
                  <a:schemeClr val="tx1"/>
                </a:solidFill>
                <a:latin typeface="Arial" charset="0"/>
              </a:rPr>
              <a:t>TR</a:t>
            </a:r>
            <a:r>
              <a:rPr lang="sr-Latn-CS" dirty="0" smtClean="0">
                <a:solidFill>
                  <a:schemeClr val="tx1"/>
                </a:solidFill>
                <a:latin typeface="Arial" charset="0"/>
              </a:rPr>
              <a:t>. Potrebne struje za uključenje se mogu razlikovati za svaku od ove četiri kombinacije</a:t>
            </a:r>
            <a:endParaRPr lang="sr-Latn-CS" b="1" i="1" baseline="-25000" dirty="0" smtClean="0">
              <a:solidFill>
                <a:schemeClr val="tx1"/>
              </a:solidFill>
              <a:latin typeface="Times New Roman" pitchFamily="18" charset="0"/>
              <a:cs typeface="Times New Roman" pitchFamily="18" charset="0"/>
            </a:endParaRPr>
          </a:p>
        </p:txBody>
      </p:sp>
      <p:pic>
        <p:nvPicPr>
          <p:cNvPr id="413698" name="Picture 2"/>
          <p:cNvPicPr>
            <a:picLocks noChangeAspect="1" noChangeArrowheads="1"/>
          </p:cNvPicPr>
          <p:nvPr/>
        </p:nvPicPr>
        <p:blipFill>
          <a:blip r:embed="rId3"/>
          <a:srcRect r="7895"/>
          <a:stretch>
            <a:fillRect/>
          </a:stretch>
        </p:blipFill>
        <p:spPr bwMode="auto">
          <a:xfrm>
            <a:off x="0" y="685800"/>
            <a:ext cx="5334000" cy="2448507"/>
          </a:xfrm>
          <a:prstGeom prst="rect">
            <a:avLst/>
          </a:prstGeom>
          <a:noFill/>
          <a:ln w="9525">
            <a:noFill/>
            <a:miter lim="800000"/>
            <a:headEnd/>
            <a:tailEnd/>
          </a:ln>
          <a:effectLst/>
        </p:spPr>
      </p:pic>
      <p:pic>
        <p:nvPicPr>
          <p:cNvPr id="413699" name="Picture 3"/>
          <p:cNvPicPr>
            <a:picLocks noChangeAspect="1" noChangeArrowheads="1"/>
          </p:cNvPicPr>
          <p:nvPr/>
        </p:nvPicPr>
        <p:blipFill>
          <a:blip r:embed="rId4">
            <a:lum bright="30000" contrast="40000"/>
          </a:blip>
          <a:srcRect/>
          <a:stretch>
            <a:fillRect/>
          </a:stretch>
        </p:blipFill>
        <p:spPr bwMode="auto">
          <a:xfrm>
            <a:off x="0" y="3657600"/>
            <a:ext cx="6172200" cy="2981325"/>
          </a:xfrm>
          <a:prstGeom prst="rect">
            <a:avLst/>
          </a:prstGeom>
          <a:noFill/>
          <a:ln w="9525">
            <a:noFill/>
            <a:miter lim="800000"/>
            <a:headEnd/>
            <a:tailEnd/>
          </a:ln>
          <a:effectLst/>
        </p:spPr>
      </p:pic>
      <p:sp>
        <p:nvSpPr>
          <p:cNvPr id="7" name="Text Box 44"/>
          <p:cNvSpPr txBox="1">
            <a:spLocks noChangeArrowheads="1"/>
          </p:cNvSpPr>
          <p:nvPr/>
        </p:nvSpPr>
        <p:spPr bwMode="auto">
          <a:xfrm>
            <a:off x="6019800" y="3886200"/>
            <a:ext cx="28956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b="1" dirty="0" smtClean="0">
                <a:solidFill>
                  <a:schemeClr val="tx1"/>
                </a:solidFill>
                <a:latin typeface="Arial" charset="0"/>
              </a:rPr>
              <a:t>DIMER </a:t>
            </a:r>
            <a:endParaRPr lang="sr-Latn-CS" sz="2400" b="1" i="1" baseline="-25000" dirty="0" smtClean="0">
              <a:solidFill>
                <a:schemeClr val="tx1"/>
              </a:solidFill>
              <a:latin typeface="Times New Roman" pitchFamily="18" charset="0"/>
              <a:cs typeface="Times New Roman" pitchFamily="18" charset="0"/>
            </a:endParaRPr>
          </a:p>
          <a:p>
            <a:pPr marL="182880" indent="-182880" eaLnBrk="1" hangingPunct="1">
              <a:spcBef>
                <a:spcPct val="50000"/>
              </a:spcBef>
              <a:buFontTx/>
              <a:buChar char="•"/>
            </a:pPr>
            <a:r>
              <a:rPr lang="sr-Latn-CS" dirty="0" smtClean="0">
                <a:solidFill>
                  <a:schemeClr val="tx1"/>
                </a:solidFill>
                <a:latin typeface="Arial" charset="0"/>
              </a:rPr>
              <a:t>Kondenza</a:t>
            </a:r>
            <a:r>
              <a:rPr lang="en-US" dirty="0" smtClean="0">
                <a:solidFill>
                  <a:schemeClr val="tx1"/>
                </a:solidFill>
                <a:latin typeface="Arial" charset="0"/>
              </a:rPr>
              <a:t>tor C </a:t>
            </a:r>
            <a:r>
              <a:rPr lang="en-US" dirty="0" err="1" smtClean="0">
                <a:solidFill>
                  <a:schemeClr val="tx1"/>
                </a:solidFill>
                <a:latin typeface="Arial" charset="0"/>
              </a:rPr>
              <a:t>i</a:t>
            </a:r>
            <a:r>
              <a:rPr lang="en-US" dirty="0" smtClean="0">
                <a:solidFill>
                  <a:schemeClr val="tx1"/>
                </a:solidFill>
                <a:latin typeface="Arial" charset="0"/>
              </a:rPr>
              <a:t> </a:t>
            </a:r>
            <a:r>
              <a:rPr lang="en-US" dirty="0" err="1" smtClean="0">
                <a:solidFill>
                  <a:schemeClr val="tx1"/>
                </a:solidFill>
                <a:latin typeface="Arial" charset="0"/>
              </a:rPr>
              <a:t>otpornik</a:t>
            </a:r>
            <a:r>
              <a:rPr lang="en-US" dirty="0" smtClean="0">
                <a:solidFill>
                  <a:schemeClr val="tx1"/>
                </a:solidFill>
                <a:latin typeface="Arial" charset="0"/>
              </a:rPr>
              <a:t> R </a:t>
            </a:r>
            <a:r>
              <a:rPr lang="en-US" dirty="0" err="1" smtClean="0">
                <a:solidFill>
                  <a:schemeClr val="tx1"/>
                </a:solidFill>
                <a:latin typeface="Arial" charset="0"/>
              </a:rPr>
              <a:t>menjaju</a:t>
            </a:r>
            <a:r>
              <a:rPr lang="en-US" dirty="0" smtClean="0">
                <a:solidFill>
                  <a:schemeClr val="tx1"/>
                </a:solidFill>
                <a:latin typeface="Arial" charset="0"/>
              </a:rPr>
              <a:t> </a:t>
            </a:r>
            <a:r>
              <a:rPr lang="en-US" dirty="0" err="1" smtClean="0">
                <a:solidFill>
                  <a:schemeClr val="tx1"/>
                </a:solidFill>
                <a:latin typeface="Arial" charset="0"/>
              </a:rPr>
              <a:t>fazu</a:t>
            </a:r>
            <a:r>
              <a:rPr lang="sr-Latn-CS" dirty="0" smtClean="0">
                <a:solidFill>
                  <a:schemeClr val="tx1"/>
                </a:solidFill>
                <a:latin typeface="Arial" charset="0"/>
              </a:rPr>
              <a:t> ulaznog napona. </a:t>
            </a:r>
          </a:p>
          <a:p>
            <a:pPr marL="182880" indent="-182880" eaLnBrk="1" hangingPunct="1">
              <a:spcBef>
                <a:spcPct val="50000"/>
              </a:spcBef>
              <a:buFontTx/>
              <a:buChar char="•"/>
            </a:pPr>
            <a:r>
              <a:rPr lang="sr-Latn-CS" dirty="0" smtClean="0">
                <a:solidFill>
                  <a:schemeClr val="tx1"/>
                </a:solidFill>
                <a:latin typeface="Arial" charset="0"/>
                <a:cs typeface="Times New Roman" pitchFamily="18" charset="0"/>
              </a:rPr>
              <a:t>Kada V</a:t>
            </a:r>
            <a:r>
              <a:rPr lang="sr-Latn-CS" baseline="-25000" dirty="0" smtClean="0">
                <a:solidFill>
                  <a:schemeClr val="tx1"/>
                </a:solidFill>
                <a:latin typeface="Arial" charset="0"/>
                <a:cs typeface="Times New Roman" pitchFamily="18" charset="0"/>
              </a:rPr>
              <a:t>C</a:t>
            </a:r>
            <a:r>
              <a:rPr lang="sr-Latn-CS" dirty="0" smtClean="0">
                <a:solidFill>
                  <a:schemeClr val="tx1"/>
                </a:solidFill>
                <a:latin typeface="Arial" charset="0"/>
                <a:cs typeface="Times New Roman" pitchFamily="18" charset="0"/>
              </a:rPr>
              <a:t> dostigne 32V (okidni napon dijaka) trijak provede.</a:t>
            </a:r>
            <a:endParaRPr lang="sr-Latn-CS" dirty="0" smtClean="0">
              <a:solidFill>
                <a:schemeClr val="tx1"/>
              </a:solidFill>
              <a:latin typeface="Times New Roman" pitchFamily="18" charset="0"/>
              <a:cs typeface="Times New Roman" pitchFamily="18" charset="0"/>
            </a:endParaRPr>
          </a:p>
        </p:txBody>
      </p:sp>
      <p:sp>
        <p:nvSpPr>
          <p:cNvPr id="9" name="Title 8"/>
          <p:cNvSpPr>
            <a:spLocks noGrp="1"/>
          </p:cNvSpPr>
          <p:nvPr>
            <p:ph type="title"/>
          </p:nvPr>
        </p:nvSpPr>
        <p:spPr>
          <a:xfrm>
            <a:off x="0" y="0"/>
            <a:ext cx="8229600" cy="563562"/>
          </a:xfrm>
        </p:spPr>
        <p:txBody>
          <a:bodyPr/>
          <a:lstStyle/>
          <a:p>
            <a:pPr algn="l" rtl="0" eaLnBrk="1" fontAlgn="base" hangingPunct="1"/>
            <a:r>
              <a:rPr lang="sr-Latn-CS" sz="2800" b="1" kern="1200" dirty="0" smtClean="0">
                <a:solidFill>
                  <a:schemeClr val="tx1"/>
                </a:solidFill>
                <a:latin typeface="Arial"/>
                <a:ea typeface="+mn-ea"/>
                <a:cs typeface="+mn-cs"/>
              </a:rPr>
              <a:t>TRIJAK</a:t>
            </a:r>
            <a:endParaRPr lang="sr-Latn-CS" sz="2400" b="1" kern="1200" dirty="0" smtClean="0">
              <a:solidFill>
                <a:srgbClr val="0066CC"/>
              </a:solidFill>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57</a:t>
            </a:fld>
            <a:endParaRPr lang="en-US" smtClean="0">
              <a:solidFill>
                <a:schemeClr val="tx1"/>
              </a:solidFill>
              <a:latin typeface="Times New Roman" pitchFamily="18" charset="0"/>
            </a:endParaRPr>
          </a:p>
        </p:txBody>
      </p:sp>
      <p:grpSp>
        <p:nvGrpSpPr>
          <p:cNvPr id="2" name="Group 46"/>
          <p:cNvGrpSpPr>
            <a:grpSpLocks/>
          </p:cNvGrpSpPr>
          <p:nvPr/>
        </p:nvGrpSpPr>
        <p:grpSpPr bwMode="auto">
          <a:xfrm>
            <a:off x="304800" y="4419600"/>
            <a:ext cx="912813" cy="2082800"/>
            <a:chOff x="304800" y="4419600"/>
            <a:chExt cx="912813" cy="2082800"/>
          </a:xfrm>
        </p:grpSpPr>
        <p:cxnSp>
          <p:nvCxnSpPr>
            <p:cNvPr id="56" name="Straight Connector 55"/>
            <p:cNvCxnSpPr>
              <a:cxnSpLocks noChangeShapeType="1"/>
            </p:cNvCxnSpPr>
            <p:nvPr/>
          </p:nvCxnSpPr>
          <p:spPr bwMode="auto">
            <a:xfrm>
              <a:off x="403225" y="5767388"/>
              <a:ext cx="388938" cy="1587"/>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59" name="Straight Connector 58"/>
            <p:cNvCxnSpPr>
              <a:cxnSpLocks noChangeShapeType="1"/>
            </p:cNvCxnSpPr>
            <p:nvPr/>
          </p:nvCxnSpPr>
          <p:spPr bwMode="auto">
            <a:xfrm rot="5400000" flipH="1" flipV="1">
              <a:off x="338138" y="5314950"/>
              <a:ext cx="90805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3" name="Straight Connector 62"/>
            <p:cNvCxnSpPr>
              <a:cxnSpLocks noChangeShapeType="1"/>
            </p:cNvCxnSpPr>
            <p:nvPr/>
          </p:nvCxnSpPr>
          <p:spPr bwMode="auto">
            <a:xfrm rot="5400000">
              <a:off x="765175" y="4986338"/>
              <a:ext cx="223837"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5400000">
              <a:off x="765175" y="5321300"/>
              <a:ext cx="223838"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5" name="Straight Connector 64"/>
            <p:cNvCxnSpPr>
              <a:cxnSpLocks noChangeShapeType="1"/>
            </p:cNvCxnSpPr>
            <p:nvPr/>
          </p:nvCxnSpPr>
          <p:spPr bwMode="auto">
            <a:xfrm rot="5400000">
              <a:off x="765969" y="5642769"/>
              <a:ext cx="222250"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7" name="Straight Connector 66"/>
            <p:cNvCxnSpPr>
              <a:cxnSpLocks noChangeShapeType="1"/>
            </p:cNvCxnSpPr>
            <p:nvPr/>
          </p:nvCxnSpPr>
          <p:spPr bwMode="auto">
            <a:xfrm flipV="1">
              <a:off x="876300" y="4986338"/>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5400000" flipH="1" flipV="1">
              <a:off x="939006" y="4742657"/>
              <a:ext cx="460375"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1" name="Straight Connector 80"/>
            <p:cNvCxnSpPr>
              <a:cxnSpLocks noChangeShapeType="1"/>
            </p:cNvCxnSpPr>
            <p:nvPr/>
          </p:nvCxnSpPr>
          <p:spPr bwMode="auto">
            <a:xfrm flipV="1">
              <a:off x="862013" y="5321300"/>
              <a:ext cx="293687"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flipV="1">
              <a:off x="890588" y="5641975"/>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4" name="Straight Connector 83"/>
            <p:cNvCxnSpPr>
              <a:cxnSpLocks noChangeShapeType="1"/>
            </p:cNvCxnSpPr>
            <p:nvPr/>
          </p:nvCxnSpPr>
          <p:spPr bwMode="auto">
            <a:xfrm rot="5400000" flipH="1" flipV="1">
              <a:off x="611981" y="5852319"/>
              <a:ext cx="1101725" cy="14288"/>
            </a:xfrm>
            <a:prstGeom prst="line">
              <a:avLst/>
            </a:prstGeom>
            <a:noFill/>
            <a:ln w="31750">
              <a:solidFill>
                <a:srgbClr val="0066CC"/>
              </a:solidFill>
              <a:round/>
              <a:headEnd/>
              <a:tailEnd/>
            </a:ln>
            <a:effectLst>
              <a:outerShdw dist="20000" dir="5400000" rotWithShape="0">
                <a:srgbClr val="808080">
                  <a:alpha val="37999"/>
                </a:srgbClr>
              </a:outerShdw>
            </a:effectLst>
          </p:spPr>
        </p:cxnSp>
        <p:sp>
          <p:nvSpPr>
            <p:cNvPr id="87" name="Oval 86"/>
            <p:cNvSpPr>
              <a:spLocks noChangeArrowheads="1"/>
            </p:cNvSpPr>
            <p:nvPr/>
          </p:nvSpPr>
          <p:spPr bwMode="auto">
            <a:xfrm flipH="1">
              <a:off x="1108075" y="4419600"/>
              <a:ext cx="109538" cy="93663"/>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9" name="Oval 88"/>
            <p:cNvSpPr>
              <a:spLocks noChangeArrowheads="1"/>
            </p:cNvSpPr>
            <p:nvPr/>
          </p:nvSpPr>
          <p:spPr bwMode="auto">
            <a:xfrm flipH="1">
              <a:off x="1100138" y="6408738"/>
              <a:ext cx="109537"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96" name="Straight Arrow Connector 95"/>
            <p:cNvCxnSpPr>
              <a:cxnSpLocks noChangeShapeType="1"/>
            </p:cNvCxnSpPr>
            <p:nvPr/>
          </p:nvCxnSpPr>
          <p:spPr bwMode="auto">
            <a:xfrm rot="10800000">
              <a:off x="982663" y="5318125"/>
              <a:ext cx="168275" cy="1588"/>
            </a:xfrm>
            <a:prstGeom prst="straightConnector1">
              <a:avLst/>
            </a:prstGeom>
            <a:noFill/>
            <a:ln w="31750">
              <a:solidFill>
                <a:srgbClr val="0066CC"/>
              </a:solidFill>
              <a:round/>
              <a:headEnd/>
              <a:tailEnd type="arrow" w="med" len="med"/>
            </a:ln>
            <a:effectLst>
              <a:outerShdw dist="20000" dir="5400000" rotWithShape="0">
                <a:srgbClr val="808080">
                  <a:alpha val="37999"/>
                </a:srgbClr>
              </a:outerShdw>
            </a:effectLst>
          </p:spPr>
        </p:cxnSp>
        <p:sp>
          <p:nvSpPr>
            <p:cNvPr id="101" name="Oval 100"/>
            <p:cNvSpPr>
              <a:spLocks noChangeArrowheads="1"/>
            </p:cNvSpPr>
            <p:nvPr/>
          </p:nvSpPr>
          <p:spPr bwMode="auto">
            <a:xfrm flipH="1">
              <a:off x="304800" y="5722938"/>
              <a:ext cx="109538"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sp>
        <p:nvSpPr>
          <p:cNvPr id="155665" name="TextBox 88"/>
          <p:cNvSpPr txBox="1">
            <a:spLocks noChangeArrowheads="1"/>
          </p:cNvSpPr>
          <p:nvPr/>
        </p:nvSpPr>
        <p:spPr bwMode="auto">
          <a:xfrm>
            <a:off x="1054100" y="4137025"/>
            <a:ext cx="10080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D</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(drain)</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55666" name="TextBox 88"/>
          <p:cNvSpPr txBox="1">
            <a:spLocks noChangeArrowheads="1"/>
          </p:cNvSpPr>
          <p:nvPr/>
        </p:nvSpPr>
        <p:spPr bwMode="auto">
          <a:xfrm>
            <a:off x="1085850" y="6448425"/>
            <a:ext cx="13255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S</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(source)</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55667" name="TextBox 88"/>
          <p:cNvSpPr txBox="1">
            <a:spLocks noChangeArrowheads="1"/>
          </p:cNvSpPr>
          <p:nvPr/>
        </p:nvSpPr>
        <p:spPr bwMode="auto">
          <a:xfrm>
            <a:off x="179388" y="5805488"/>
            <a:ext cx="9366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(gate)</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02" name="TextBox 101"/>
          <p:cNvSpPr txBox="1">
            <a:spLocks noChangeArrowheads="1"/>
          </p:cNvSpPr>
          <p:nvPr/>
        </p:nvSpPr>
        <p:spPr bwMode="auto">
          <a:xfrm>
            <a:off x="1431925" y="4873625"/>
            <a:ext cx="512763"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DS</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06" name="Straight Arrow Connector 105"/>
          <p:cNvCxnSpPr>
            <a:cxnSpLocks noChangeShapeType="1"/>
          </p:cNvCxnSpPr>
          <p:nvPr/>
        </p:nvCxnSpPr>
        <p:spPr bwMode="auto">
          <a:xfrm rot="5400000">
            <a:off x="1109662" y="4757738"/>
            <a:ext cx="373063" cy="1588"/>
          </a:xfrm>
          <a:prstGeom prst="straightConnector1">
            <a:avLst/>
          </a:prstGeom>
          <a:noFill/>
          <a:ln w="25400">
            <a:solidFill>
              <a:srgbClr val="0066CC"/>
            </a:solidFill>
            <a:round/>
            <a:headEnd/>
            <a:tailEnd type="arrow" w="med" len="med"/>
          </a:ln>
          <a:effectLst>
            <a:outerShdw dist="20000" dir="5400000" rotWithShape="0">
              <a:srgbClr val="808080">
                <a:alpha val="37999"/>
              </a:srgbClr>
            </a:outerShdw>
          </a:effectLst>
        </p:spPr>
      </p:cxnSp>
      <p:sp>
        <p:nvSpPr>
          <p:cNvPr id="155670" name="TextBox 74"/>
          <p:cNvSpPr txBox="1">
            <a:spLocks noChangeArrowheads="1"/>
          </p:cNvSpPr>
          <p:nvPr/>
        </p:nvSpPr>
        <p:spPr bwMode="auto">
          <a:xfrm>
            <a:off x="1331913" y="4581525"/>
            <a:ext cx="463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en-US" i="1" baseline="-25000">
                <a:solidFill>
                  <a:schemeClr val="tx1"/>
                </a:solidFill>
                <a:latin typeface="Times New Roman" pitchFamily="18" charset="0"/>
                <a:ea typeface="ＭＳ Ｐゴシック" pitchFamily="-107" charset="-128"/>
                <a:cs typeface="Times New Roman" pitchFamily="18" charset="0"/>
              </a:rPr>
              <a:t>D</a:t>
            </a:r>
          </a:p>
        </p:txBody>
      </p:sp>
      <p:sp>
        <p:nvSpPr>
          <p:cNvPr id="155671" name="TextBox 4"/>
          <p:cNvSpPr txBox="1">
            <a:spLocks noChangeArrowheads="1"/>
          </p:cNvSpPr>
          <p:nvPr/>
        </p:nvSpPr>
        <p:spPr bwMode="auto">
          <a:xfrm>
            <a:off x="0" y="364490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dirty="0">
                <a:solidFill>
                  <a:srgbClr val="0066CC"/>
                </a:solidFill>
                <a:latin typeface="Arial" charset="0"/>
              </a:rPr>
              <a:t>Tranzistor</a:t>
            </a:r>
            <a:r>
              <a:rPr lang="sr-Latn-CS" sz="3200" b="1" dirty="0">
                <a:solidFill>
                  <a:srgbClr val="0066CC"/>
                </a:solidFill>
                <a:latin typeface="Arial" charset="0"/>
              </a:rPr>
              <a:t> </a:t>
            </a:r>
            <a:r>
              <a:rPr lang="sr-Latn-CS" sz="3200" dirty="0" smtClean="0">
                <a:solidFill>
                  <a:srgbClr val="0066CC"/>
                </a:solidFill>
                <a:latin typeface="Arial" charset="0"/>
              </a:rPr>
              <a:t>tipa</a:t>
            </a:r>
            <a:r>
              <a:rPr lang="sr-Latn-CS" sz="3200" b="1" dirty="0" smtClean="0">
                <a:solidFill>
                  <a:srgbClr val="0066CC"/>
                </a:solidFill>
                <a:latin typeface="Arial" charset="0"/>
              </a:rPr>
              <a:t> </a:t>
            </a:r>
            <a:r>
              <a:rPr lang="sr-Latn-CS" sz="2800" b="1" dirty="0" smtClean="0">
                <a:solidFill>
                  <a:srgbClr val="0066CC"/>
                </a:solidFill>
                <a:latin typeface="Arial" charset="0"/>
              </a:rPr>
              <a:t>MOSFET</a:t>
            </a:r>
            <a:endParaRPr lang="sr-Latn-CS" sz="2800" b="1" dirty="0">
              <a:solidFill>
                <a:srgbClr val="0066CC"/>
              </a:solidFill>
              <a:latin typeface="Arial" charset="0"/>
            </a:endParaRPr>
          </a:p>
        </p:txBody>
      </p:sp>
      <p:grpSp>
        <p:nvGrpSpPr>
          <p:cNvPr id="3" name="Group 24"/>
          <p:cNvGrpSpPr>
            <a:grpSpLocks/>
          </p:cNvGrpSpPr>
          <p:nvPr/>
        </p:nvGrpSpPr>
        <p:grpSpPr bwMode="auto">
          <a:xfrm>
            <a:off x="0" y="533400"/>
            <a:ext cx="2247900" cy="3095625"/>
            <a:chOff x="312" y="762"/>
            <a:chExt cx="1416" cy="1800"/>
          </a:xfrm>
        </p:grpSpPr>
        <p:grpSp>
          <p:nvGrpSpPr>
            <p:cNvPr id="4" name="Group 25"/>
            <p:cNvGrpSpPr>
              <a:grpSpLocks/>
            </p:cNvGrpSpPr>
            <p:nvPr/>
          </p:nvGrpSpPr>
          <p:grpSpPr bwMode="auto">
            <a:xfrm>
              <a:off x="649" y="1022"/>
              <a:ext cx="1010" cy="1285"/>
              <a:chOff x="409" y="1034"/>
              <a:chExt cx="1010" cy="1285"/>
            </a:xfrm>
          </p:grpSpPr>
          <p:sp>
            <p:nvSpPr>
              <p:cNvPr id="12310" name="Line 26"/>
              <p:cNvSpPr>
                <a:spLocks noChangeShapeType="1"/>
              </p:cNvSpPr>
              <p:nvPr/>
            </p:nvSpPr>
            <p:spPr bwMode="auto">
              <a:xfrm flipH="1">
                <a:off x="780" y="1535"/>
                <a:ext cx="0" cy="304"/>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1" name="Line 27"/>
              <p:cNvSpPr>
                <a:spLocks noChangeShapeType="1"/>
              </p:cNvSpPr>
              <p:nvPr/>
            </p:nvSpPr>
            <p:spPr bwMode="auto">
              <a:xfrm>
                <a:off x="780" y="1779"/>
                <a:ext cx="240" cy="180"/>
              </a:xfrm>
              <a:prstGeom prst="line">
                <a:avLst/>
              </a:prstGeom>
              <a:noFill/>
              <a:ln w="41275">
                <a:solidFill>
                  <a:schemeClr val="tx1"/>
                </a:solidFill>
                <a:round/>
                <a:headEnd/>
                <a:tailEnd type="triangle" w="lg" len="lg"/>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2" name="Line 28"/>
              <p:cNvSpPr>
                <a:spLocks noChangeShapeType="1"/>
              </p:cNvSpPr>
              <p:nvPr/>
            </p:nvSpPr>
            <p:spPr bwMode="auto">
              <a:xfrm flipV="1">
                <a:off x="771" y="1453"/>
                <a:ext cx="231" cy="155"/>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3" name="Line 29"/>
              <p:cNvSpPr>
                <a:spLocks noChangeShapeType="1"/>
              </p:cNvSpPr>
              <p:nvPr/>
            </p:nvSpPr>
            <p:spPr bwMode="auto">
              <a:xfrm flipV="1">
                <a:off x="409" y="1707"/>
                <a:ext cx="378" cy="0"/>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4" name="Line 30"/>
              <p:cNvSpPr>
                <a:spLocks noChangeShapeType="1"/>
              </p:cNvSpPr>
              <p:nvPr/>
            </p:nvSpPr>
            <p:spPr bwMode="auto">
              <a:xfrm flipV="1">
                <a:off x="1002" y="1034"/>
                <a:ext cx="3" cy="432"/>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5" name="Line 31"/>
              <p:cNvSpPr>
                <a:spLocks noChangeShapeType="1"/>
              </p:cNvSpPr>
              <p:nvPr/>
            </p:nvSpPr>
            <p:spPr bwMode="auto">
              <a:xfrm>
                <a:off x="1008" y="1959"/>
                <a:ext cx="0" cy="360"/>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6" name="Line 32"/>
              <p:cNvSpPr>
                <a:spLocks noChangeShapeType="1"/>
              </p:cNvSpPr>
              <p:nvPr/>
            </p:nvSpPr>
            <p:spPr bwMode="auto">
              <a:xfrm>
                <a:off x="1128" y="1068"/>
                <a:ext cx="0" cy="26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2317" name="Text Box 33"/>
              <p:cNvSpPr txBox="1">
                <a:spLocks noChangeArrowheads="1"/>
              </p:cNvSpPr>
              <p:nvPr/>
            </p:nvSpPr>
            <p:spPr bwMode="auto">
              <a:xfrm>
                <a:off x="1051" y="1443"/>
                <a:ext cx="27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a:t>
                </a:r>
              </a:p>
              <a:p>
                <a:r>
                  <a:rPr lang="en-US" sz="1600" i="1">
                    <a:solidFill>
                      <a:schemeClr val="tx1"/>
                    </a:solidFill>
                    <a:latin typeface="Times New Roman" pitchFamily="18" charset="0"/>
                  </a:rPr>
                  <a:t>V</a:t>
                </a:r>
                <a:r>
                  <a:rPr lang="en-US" sz="1200" i="1" baseline="-25000">
                    <a:solidFill>
                      <a:schemeClr val="tx1"/>
                    </a:solidFill>
                    <a:latin typeface="Times New Roman" pitchFamily="18" charset="0"/>
                  </a:rPr>
                  <a:t>CE</a:t>
                </a:r>
                <a:endParaRPr lang="en-US" sz="1600" i="1">
                  <a:solidFill>
                    <a:schemeClr val="tx1"/>
                  </a:solidFill>
                  <a:latin typeface="Times New Roman" pitchFamily="18" charset="0"/>
                </a:endParaRPr>
              </a:p>
              <a:p>
                <a:r>
                  <a:rPr lang="en-US" sz="1600" i="1">
                    <a:solidFill>
                      <a:schemeClr val="tx1"/>
                    </a:solidFill>
                    <a:latin typeface="Times New Roman" pitchFamily="18" charset="0"/>
                  </a:rPr>
                  <a:t>_</a:t>
                </a:r>
              </a:p>
            </p:txBody>
          </p:sp>
          <p:sp>
            <p:nvSpPr>
              <p:cNvPr id="12318" name="Text Box 34"/>
              <p:cNvSpPr txBox="1">
                <a:spLocks noChangeArrowheads="1"/>
              </p:cNvSpPr>
              <p:nvPr/>
            </p:nvSpPr>
            <p:spPr bwMode="auto">
              <a:xfrm>
                <a:off x="1219" y="1083"/>
                <a:ext cx="200"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200" i="1" baseline="-25000">
                    <a:solidFill>
                      <a:schemeClr val="tx1"/>
                    </a:solidFill>
                    <a:latin typeface="Times New Roman" pitchFamily="18" charset="0"/>
                  </a:rPr>
                  <a:t>C</a:t>
                </a:r>
                <a:endParaRPr lang="en-US" sz="1600" i="1">
                  <a:solidFill>
                    <a:schemeClr val="tx1"/>
                  </a:solidFill>
                  <a:latin typeface="Times New Roman" pitchFamily="18" charset="0"/>
                </a:endParaRPr>
              </a:p>
            </p:txBody>
          </p:sp>
          <p:sp>
            <p:nvSpPr>
              <p:cNvPr id="12319" name="Line 35"/>
              <p:cNvSpPr>
                <a:spLocks noChangeShapeType="1"/>
              </p:cNvSpPr>
              <p:nvPr/>
            </p:nvSpPr>
            <p:spPr bwMode="auto">
              <a:xfrm>
                <a:off x="416" y="1824"/>
                <a:ext cx="2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2320" name="Text Box 36"/>
              <p:cNvSpPr txBox="1">
                <a:spLocks noChangeArrowheads="1"/>
              </p:cNvSpPr>
              <p:nvPr/>
            </p:nvSpPr>
            <p:spPr bwMode="auto">
              <a:xfrm>
                <a:off x="459" y="1875"/>
                <a:ext cx="197"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200" i="1" baseline="-25000">
                    <a:solidFill>
                      <a:schemeClr val="tx1"/>
                    </a:solidFill>
                    <a:latin typeface="Times New Roman" pitchFamily="18" charset="0"/>
                  </a:rPr>
                  <a:t>B</a:t>
                </a:r>
                <a:endParaRPr lang="en-US" sz="1600" i="1">
                  <a:solidFill>
                    <a:schemeClr val="tx1"/>
                  </a:solidFill>
                  <a:latin typeface="Times New Roman" pitchFamily="18" charset="0"/>
                </a:endParaRPr>
              </a:p>
            </p:txBody>
          </p:sp>
        </p:grpSp>
        <p:sp>
          <p:nvSpPr>
            <p:cNvPr id="12304" name="Text Box 37"/>
            <p:cNvSpPr txBox="1">
              <a:spLocks noChangeArrowheads="1"/>
            </p:cNvSpPr>
            <p:nvPr/>
          </p:nvSpPr>
          <p:spPr bwMode="auto">
            <a:xfrm>
              <a:off x="969" y="762"/>
              <a:ext cx="759"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C</a:t>
              </a:r>
              <a:r>
                <a:rPr lang="en-US" sz="1600">
                  <a:solidFill>
                    <a:schemeClr val="tx1"/>
                  </a:solidFill>
                  <a:latin typeface="Times New Roman" pitchFamily="18" charset="0"/>
                </a:rPr>
                <a:t> (</a:t>
              </a:r>
              <a:r>
                <a:rPr lang="sr-Latn-CS" sz="1600">
                  <a:solidFill>
                    <a:schemeClr val="tx1"/>
                  </a:solidFill>
                  <a:latin typeface="Times New Roman" pitchFamily="18" charset="0"/>
                </a:rPr>
                <a:t>kolektor</a:t>
              </a:r>
              <a:r>
                <a:rPr lang="en-US" sz="1600">
                  <a:solidFill>
                    <a:schemeClr val="tx1"/>
                  </a:solidFill>
                  <a:latin typeface="Times New Roman" pitchFamily="18" charset="0"/>
                </a:rPr>
                <a:t>)</a:t>
              </a:r>
            </a:p>
          </p:txBody>
        </p:sp>
        <p:sp>
          <p:nvSpPr>
            <p:cNvPr id="12305" name="Text Box 38"/>
            <p:cNvSpPr txBox="1">
              <a:spLocks noChangeArrowheads="1"/>
            </p:cNvSpPr>
            <p:nvPr/>
          </p:nvSpPr>
          <p:spPr bwMode="auto">
            <a:xfrm>
              <a:off x="312" y="1437"/>
              <a:ext cx="628"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B</a:t>
              </a:r>
              <a:r>
                <a:rPr lang="en-US" sz="1600">
                  <a:solidFill>
                    <a:schemeClr val="tx1"/>
                  </a:solidFill>
                  <a:latin typeface="Times New Roman" pitchFamily="18" charset="0"/>
                </a:rPr>
                <a:t> (ba</a:t>
              </a:r>
              <a:r>
                <a:rPr lang="sr-Latn-CS" sz="1600">
                  <a:solidFill>
                    <a:schemeClr val="tx1"/>
                  </a:solidFill>
                  <a:latin typeface="Times New Roman" pitchFamily="18" charset="0"/>
                </a:rPr>
                <a:t>za</a:t>
              </a:r>
              <a:r>
                <a:rPr lang="en-US" sz="1600">
                  <a:solidFill>
                    <a:schemeClr val="tx1"/>
                  </a:solidFill>
                  <a:latin typeface="Times New Roman" pitchFamily="18" charset="0"/>
                </a:rPr>
                <a:t>)</a:t>
              </a:r>
            </a:p>
          </p:txBody>
        </p:sp>
        <p:sp>
          <p:nvSpPr>
            <p:cNvPr id="12306" name="Text Box 39"/>
            <p:cNvSpPr txBox="1">
              <a:spLocks noChangeArrowheads="1"/>
            </p:cNvSpPr>
            <p:nvPr/>
          </p:nvSpPr>
          <p:spPr bwMode="auto">
            <a:xfrm>
              <a:off x="993" y="2364"/>
              <a:ext cx="652"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E </a:t>
              </a:r>
              <a:r>
                <a:rPr lang="en-US" sz="1600">
                  <a:solidFill>
                    <a:schemeClr val="tx1"/>
                  </a:solidFill>
                  <a:latin typeface="Times New Roman" pitchFamily="18" charset="0"/>
                </a:rPr>
                <a:t>(emiter)</a:t>
              </a:r>
            </a:p>
          </p:txBody>
        </p:sp>
        <p:sp>
          <p:nvSpPr>
            <p:cNvPr id="12307" name="Oval 40"/>
            <p:cNvSpPr>
              <a:spLocks noChangeArrowheads="1"/>
            </p:cNvSpPr>
            <p:nvPr/>
          </p:nvSpPr>
          <p:spPr bwMode="auto">
            <a:xfrm>
              <a:off x="1218" y="960"/>
              <a:ext cx="72" cy="6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2308" name="Oval 41"/>
            <p:cNvSpPr>
              <a:spLocks noChangeArrowheads="1"/>
            </p:cNvSpPr>
            <p:nvPr/>
          </p:nvSpPr>
          <p:spPr bwMode="auto">
            <a:xfrm>
              <a:off x="1200" y="2298"/>
              <a:ext cx="72" cy="6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2309" name="Oval 42"/>
            <p:cNvSpPr>
              <a:spLocks noChangeArrowheads="1"/>
            </p:cNvSpPr>
            <p:nvPr/>
          </p:nvSpPr>
          <p:spPr bwMode="auto">
            <a:xfrm>
              <a:off x="564" y="1680"/>
              <a:ext cx="72" cy="6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sp>
        <p:nvSpPr>
          <p:cNvPr id="12301" name="Text Box 44"/>
          <p:cNvSpPr txBox="1">
            <a:spLocks noChangeArrowheads="1"/>
          </p:cNvSpPr>
          <p:nvPr/>
        </p:nvSpPr>
        <p:spPr bwMode="auto">
          <a:xfrm>
            <a:off x="2286000" y="762000"/>
            <a:ext cx="64008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marL="182880" indent="-182880" eaLnBrk="1" hangingPunct="1">
              <a:spcBef>
                <a:spcPct val="50000"/>
              </a:spcBef>
              <a:buFontTx/>
              <a:buChar char="•"/>
            </a:pPr>
            <a:r>
              <a:rPr lang="sr-Latn-CS" sz="2000" dirty="0" smtClean="0">
                <a:solidFill>
                  <a:schemeClr val="tx1"/>
                </a:solidFill>
                <a:latin typeface="Arial" charset="0"/>
              </a:rPr>
              <a:t>Potrebna </a:t>
            </a:r>
            <a:r>
              <a:rPr lang="sr-Latn-CS" sz="2000" dirty="0">
                <a:solidFill>
                  <a:schemeClr val="tx1"/>
                </a:solidFill>
                <a:latin typeface="Arial" charset="0"/>
              </a:rPr>
              <a:t>velika bazna struja </a:t>
            </a:r>
            <a:r>
              <a:rPr lang="sr-Latn-CS" sz="2000" b="1" i="1" dirty="0">
                <a:solidFill>
                  <a:schemeClr val="tx1"/>
                </a:solidFill>
                <a:latin typeface="Times New Roman" pitchFamily="18" charset="0"/>
              </a:rPr>
              <a:t>I</a:t>
            </a:r>
            <a:r>
              <a:rPr lang="sr-Latn-CS" sz="2000" b="1" i="1" baseline="-25000" dirty="0">
                <a:solidFill>
                  <a:schemeClr val="tx1"/>
                </a:solidFill>
                <a:latin typeface="Times New Roman" pitchFamily="18" charset="0"/>
              </a:rPr>
              <a:t>B</a:t>
            </a:r>
            <a:r>
              <a:rPr lang="sr-Latn-CS" sz="2000" dirty="0">
                <a:solidFill>
                  <a:schemeClr val="tx1"/>
                </a:solidFill>
                <a:latin typeface="Arial" charset="0"/>
              </a:rPr>
              <a:t> (tipično 10% </a:t>
            </a:r>
            <a:r>
              <a:rPr lang="sr-Latn-CS" sz="2000" b="1" i="1" dirty="0">
                <a:solidFill>
                  <a:schemeClr val="tx1"/>
                </a:solidFill>
                <a:latin typeface="Times New Roman" pitchFamily="18" charset="0"/>
              </a:rPr>
              <a:t>I</a:t>
            </a:r>
            <a:r>
              <a:rPr lang="sr-Latn-CS" sz="2000" b="1" i="1" baseline="-25000" dirty="0">
                <a:solidFill>
                  <a:schemeClr val="tx1"/>
                </a:solidFill>
                <a:latin typeface="Times New Roman" pitchFamily="18" charset="0"/>
              </a:rPr>
              <a:t>C</a:t>
            </a:r>
            <a:r>
              <a:rPr lang="sr-Latn-CS" sz="2000" dirty="0">
                <a:solidFill>
                  <a:schemeClr val="tx1"/>
                </a:solidFill>
                <a:latin typeface="Arial" charset="0"/>
              </a:rPr>
              <a:t>) da bi ušao u zasićenje (kada radi kao uključen prekidač)</a:t>
            </a:r>
          </a:p>
          <a:p>
            <a:pPr marL="182880" indent="-182880" eaLnBrk="1" hangingPunct="1">
              <a:spcBef>
                <a:spcPct val="50000"/>
              </a:spcBef>
              <a:buFontTx/>
              <a:buChar char="•"/>
            </a:pPr>
            <a:r>
              <a:rPr lang="sr-Latn-CS" sz="2000" dirty="0" smtClean="0">
                <a:solidFill>
                  <a:schemeClr val="tx1"/>
                </a:solidFill>
                <a:latin typeface="Arial" charset="0"/>
              </a:rPr>
              <a:t>Malo </a:t>
            </a:r>
            <a:r>
              <a:rPr lang="sr-Latn-CS" sz="2000" dirty="0">
                <a:solidFill>
                  <a:schemeClr val="tx1"/>
                </a:solidFill>
                <a:latin typeface="Arial" charset="0"/>
              </a:rPr>
              <a:t>se koriste poslednjih godina pa su naponi za koje su razvijeni do 1500V i struje do 600A</a:t>
            </a:r>
          </a:p>
          <a:p>
            <a:pPr marL="182880" indent="-182880" eaLnBrk="1" hangingPunct="1">
              <a:spcBef>
                <a:spcPct val="50000"/>
              </a:spcBef>
              <a:buFontTx/>
              <a:buChar char="•"/>
            </a:pPr>
            <a:r>
              <a:rPr lang="sr-Latn-CS" sz="2000" dirty="0" smtClean="0">
                <a:solidFill>
                  <a:schemeClr val="tx1"/>
                </a:solidFill>
                <a:latin typeface="Arial" charset="0"/>
              </a:rPr>
              <a:t>Dobre </a:t>
            </a:r>
            <a:r>
              <a:rPr lang="sr-Latn-CS" sz="2000" dirty="0">
                <a:solidFill>
                  <a:schemeClr val="tx1"/>
                </a:solidFill>
                <a:latin typeface="Arial" charset="0"/>
              </a:rPr>
              <a:t>karakteristike u uključenom stanju (mali napon </a:t>
            </a:r>
            <a:r>
              <a:rPr lang="sr-Latn-CS" sz="2000" b="1" i="1" dirty="0">
                <a:solidFill>
                  <a:schemeClr val="tx1"/>
                </a:solidFill>
                <a:latin typeface="Times New Roman" pitchFamily="18" charset="0"/>
              </a:rPr>
              <a:t>V</a:t>
            </a:r>
            <a:r>
              <a:rPr lang="sr-Latn-CS" sz="2000" b="1" i="1" baseline="-25000" dirty="0">
                <a:solidFill>
                  <a:schemeClr val="tx1"/>
                </a:solidFill>
                <a:latin typeface="Times New Roman" pitchFamily="18" charset="0"/>
              </a:rPr>
              <a:t>CE</a:t>
            </a:r>
            <a:r>
              <a:rPr lang="sr-Latn-CS" sz="2000" dirty="0">
                <a:solidFill>
                  <a:schemeClr val="tx1"/>
                </a:solidFill>
                <a:latin typeface="Arial" charset="0"/>
              </a:rPr>
              <a:t> tipično 2-3V)</a:t>
            </a:r>
          </a:p>
          <a:p>
            <a:pPr eaLnBrk="1" hangingPunct="1">
              <a:spcBef>
                <a:spcPct val="50000"/>
              </a:spcBef>
              <a:buFontTx/>
              <a:buChar char="•"/>
            </a:pPr>
            <a:r>
              <a:rPr lang="sr-Latn-CS" sz="2000" dirty="0">
                <a:solidFill>
                  <a:schemeClr val="tx1"/>
                </a:solidFill>
                <a:latin typeface="Arial" charset="0"/>
              </a:rPr>
              <a:t> Učestanosti reda veličine 5 </a:t>
            </a:r>
            <a:r>
              <a:rPr lang="sr-Latn-CS" sz="2000" dirty="0" smtClean="0">
                <a:solidFill>
                  <a:schemeClr val="tx1"/>
                </a:solidFill>
                <a:latin typeface="Arial" charset="0"/>
              </a:rPr>
              <a:t>KHz</a:t>
            </a:r>
            <a:endParaRPr lang="sr-Latn-CS" sz="2000" dirty="0">
              <a:solidFill>
                <a:schemeClr val="tx1"/>
              </a:solidFill>
              <a:latin typeface="Arial" charset="0"/>
            </a:endParaRPr>
          </a:p>
        </p:txBody>
      </p:sp>
      <p:sp>
        <p:nvSpPr>
          <p:cNvPr id="155693" name="Text Box 45"/>
          <p:cNvSpPr txBox="1">
            <a:spLocks noChangeArrowheads="1"/>
          </p:cNvSpPr>
          <p:nvPr/>
        </p:nvSpPr>
        <p:spPr bwMode="auto">
          <a:xfrm>
            <a:off x="2057400" y="4267200"/>
            <a:ext cx="6629400"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dirty="0">
                <a:solidFill>
                  <a:srgbClr val="0066CC"/>
                </a:solidFill>
                <a:latin typeface="Arial" charset="0"/>
              </a:rPr>
              <a:t> </a:t>
            </a:r>
            <a:r>
              <a:rPr lang="sr-Latn-CS" sz="2000" dirty="0">
                <a:solidFill>
                  <a:srgbClr val="0066CC"/>
                </a:solidFill>
                <a:latin typeface="Arial" charset="0"/>
              </a:rPr>
              <a:t>Pri V</a:t>
            </a:r>
            <a:r>
              <a:rPr lang="sr-Latn-CS" sz="2000" baseline="-25000" dirty="0">
                <a:solidFill>
                  <a:srgbClr val="0066CC"/>
                </a:solidFill>
                <a:latin typeface="Arial" charset="0"/>
              </a:rPr>
              <a:t>GS</a:t>
            </a:r>
            <a:r>
              <a:rPr lang="sr-Latn-CS" sz="2000" dirty="0">
                <a:solidFill>
                  <a:srgbClr val="0066CC"/>
                </a:solidFill>
                <a:latin typeface="Arial" charset="0"/>
              </a:rPr>
              <a:t> </a:t>
            </a:r>
            <a:r>
              <a:rPr lang="sr-Latn-CS" sz="2000" dirty="0" smtClean="0">
                <a:solidFill>
                  <a:srgbClr val="0066CC"/>
                </a:solidFill>
                <a:latin typeface="Arial" charset="0"/>
              </a:rPr>
              <a:t>&gt; +V</a:t>
            </a:r>
            <a:r>
              <a:rPr lang="sr-Latn-CS" sz="2000" baseline="-25000" dirty="0" smtClean="0">
                <a:solidFill>
                  <a:srgbClr val="0066CC"/>
                </a:solidFill>
                <a:latin typeface="Arial" charset="0"/>
              </a:rPr>
              <a:t>T</a:t>
            </a:r>
            <a:r>
              <a:rPr lang="sr-Latn-CS" sz="2000" dirty="0" smtClean="0">
                <a:solidFill>
                  <a:srgbClr val="0066CC"/>
                </a:solidFill>
                <a:latin typeface="Arial" charset="0"/>
              </a:rPr>
              <a:t>,</a:t>
            </a:r>
            <a:r>
              <a:rPr lang="sr-Latn-CS" dirty="0" smtClean="0">
                <a:solidFill>
                  <a:srgbClr val="0066CC"/>
                </a:solidFill>
                <a:latin typeface="Arial" charset="0"/>
              </a:rPr>
              <a:t> </a:t>
            </a:r>
            <a:r>
              <a:rPr lang="sr-Latn-CS" sz="2000" dirty="0">
                <a:solidFill>
                  <a:srgbClr val="0066CC"/>
                </a:solidFill>
                <a:latin typeface="Arial" charset="0"/>
              </a:rPr>
              <a:t>provodi (mali otpor između D i S)</a:t>
            </a:r>
          </a:p>
          <a:p>
            <a:pPr eaLnBrk="1" hangingPunct="1">
              <a:buFontTx/>
              <a:buChar char="•"/>
            </a:pPr>
            <a:r>
              <a:rPr lang="sr-Latn-CS" sz="2000" dirty="0">
                <a:solidFill>
                  <a:srgbClr val="0066CC"/>
                </a:solidFill>
                <a:latin typeface="Arial" charset="0"/>
              </a:rPr>
              <a:t> Potrebna veoma mala energija za uključenje </a:t>
            </a:r>
          </a:p>
          <a:p>
            <a:pPr eaLnBrk="1" hangingPunct="1">
              <a:buFontTx/>
              <a:buChar char="•"/>
            </a:pPr>
            <a:r>
              <a:rPr lang="sr-Latn-CS" sz="2000" dirty="0">
                <a:solidFill>
                  <a:srgbClr val="0066CC"/>
                </a:solidFill>
                <a:latin typeface="Arial" charset="0"/>
              </a:rPr>
              <a:t> Jednostavan hardver za pobudu</a:t>
            </a:r>
          </a:p>
          <a:p>
            <a:pPr eaLnBrk="1" hangingPunct="1">
              <a:buFontTx/>
              <a:buChar char="•"/>
            </a:pPr>
            <a:r>
              <a:rPr lang="sr-Latn-CS" sz="2000" dirty="0">
                <a:solidFill>
                  <a:srgbClr val="0066CC"/>
                </a:solidFill>
                <a:latin typeface="Arial" charset="0"/>
              </a:rPr>
              <a:t> Napon do </a:t>
            </a:r>
            <a:r>
              <a:rPr lang="sr-Latn-CS" sz="2000" dirty="0" smtClean="0">
                <a:solidFill>
                  <a:srgbClr val="0066CC"/>
                </a:solidFill>
                <a:latin typeface="Arial" charset="0"/>
              </a:rPr>
              <a:t>1500 </a:t>
            </a:r>
            <a:r>
              <a:rPr lang="sr-Latn-CS" sz="2000" dirty="0">
                <a:solidFill>
                  <a:srgbClr val="0066CC"/>
                </a:solidFill>
                <a:latin typeface="Arial" charset="0"/>
              </a:rPr>
              <a:t>V, struje do 500A</a:t>
            </a:r>
          </a:p>
          <a:p>
            <a:pPr eaLnBrk="1" hangingPunct="1">
              <a:buFontTx/>
              <a:buChar char="•"/>
            </a:pPr>
            <a:r>
              <a:rPr lang="sr-Latn-CS" sz="2000" dirty="0">
                <a:solidFill>
                  <a:srgbClr val="0066CC"/>
                </a:solidFill>
                <a:latin typeface="Arial" charset="0"/>
              </a:rPr>
              <a:t> Mogu da rade i sa učestanostima preko 200 kHz</a:t>
            </a:r>
          </a:p>
          <a:p>
            <a:pPr marL="182880" indent="-182880" eaLnBrk="1" hangingPunct="1">
              <a:buFontTx/>
              <a:buChar char="•"/>
            </a:pPr>
            <a:r>
              <a:rPr lang="sr-Latn-CS" sz="2000" dirty="0" smtClean="0">
                <a:solidFill>
                  <a:srgbClr val="0066CC"/>
                </a:solidFill>
                <a:latin typeface="Arial" charset="0"/>
              </a:rPr>
              <a:t>Tipična </a:t>
            </a:r>
            <a:r>
              <a:rPr lang="sr-Latn-CS" sz="2000" dirty="0">
                <a:solidFill>
                  <a:srgbClr val="0066CC"/>
                </a:solidFill>
                <a:latin typeface="Arial" charset="0"/>
              </a:rPr>
              <a:t>primena, </a:t>
            </a:r>
            <a:r>
              <a:rPr lang="sr-Latn-CS" sz="2000" b="1" dirty="0">
                <a:solidFill>
                  <a:srgbClr val="0066CC"/>
                </a:solidFill>
                <a:latin typeface="Arial" charset="0"/>
              </a:rPr>
              <a:t>niskonaponski pogoni</a:t>
            </a:r>
            <a:r>
              <a:rPr lang="sr-Latn-CS" sz="2000" dirty="0">
                <a:solidFill>
                  <a:srgbClr val="0066CC"/>
                </a:solidFill>
                <a:latin typeface="Arial" charset="0"/>
              </a:rPr>
              <a:t> i invertori na </a:t>
            </a:r>
            <a:r>
              <a:rPr lang="sr-Latn-CS" sz="2000" b="1" dirty="0">
                <a:solidFill>
                  <a:srgbClr val="0066CC"/>
                </a:solidFill>
                <a:latin typeface="Arial" charset="0"/>
              </a:rPr>
              <a:t>visokim učestanostima</a:t>
            </a:r>
          </a:p>
          <a:p>
            <a:pPr eaLnBrk="1" hangingPunct="1"/>
            <a:endParaRPr lang="en-US" sz="2000" dirty="0">
              <a:solidFill>
                <a:srgbClr val="0066CC"/>
              </a:solidFill>
              <a:latin typeface="Arial" charset="0"/>
            </a:endParaRPr>
          </a:p>
        </p:txBody>
      </p:sp>
      <p:sp>
        <p:nvSpPr>
          <p:cNvPr id="47" name="Title 46"/>
          <p:cNvSpPr>
            <a:spLocks noGrp="1"/>
          </p:cNvSpPr>
          <p:nvPr>
            <p:ph type="title"/>
          </p:nvPr>
        </p:nvSpPr>
        <p:spPr>
          <a:xfrm>
            <a:off x="0" y="0"/>
            <a:ext cx="9144000" cy="609600"/>
          </a:xfrm>
        </p:spPr>
        <p:txBody>
          <a:bodyPr/>
          <a:lstStyle/>
          <a:p>
            <a:pPr algn="l" rtl="0" eaLnBrk="1" fontAlgn="base" hangingPunct="1"/>
            <a:r>
              <a:rPr lang="sr-Latn-CS" sz="2800" b="1" kern="1200" dirty="0" smtClean="0">
                <a:solidFill>
                  <a:schemeClr val="tx1"/>
                </a:solidFill>
                <a:latin typeface="Arial"/>
                <a:ea typeface="+mn-ea"/>
                <a:cs typeface="+mn-cs"/>
              </a:rPr>
              <a:t>BIPOLARNI </a:t>
            </a:r>
            <a:r>
              <a:rPr lang="sr-Latn-CS" sz="2400" b="1" kern="1200" dirty="0" smtClean="0">
                <a:solidFill>
                  <a:schemeClr val="tx1"/>
                </a:solidFill>
                <a:latin typeface="Arial"/>
                <a:ea typeface="+mn-ea"/>
                <a:cs typeface="+mn-cs"/>
              </a:rPr>
              <a:t>Tranzistor</a:t>
            </a:r>
            <a:r>
              <a:rPr lang="sr-Latn-CS" sz="2800" b="1" kern="1200" dirty="0" smtClean="0">
                <a:solidFill>
                  <a:schemeClr val="tx1"/>
                </a:solidFill>
                <a:latin typeface="Arial"/>
                <a:ea typeface="+mn-ea"/>
                <a:cs typeface="+mn-cs"/>
              </a:rPr>
              <a:t> (BJT) </a:t>
            </a:r>
            <a:r>
              <a:rPr lang="sr-Latn-CS" sz="2400" b="1" kern="1200" dirty="0" smtClean="0">
                <a:solidFill>
                  <a:schemeClr val="tx1"/>
                </a:solidFill>
                <a:latin typeface="Arial"/>
                <a:ea typeface="+mn-ea"/>
                <a:cs typeface="+mn-cs"/>
              </a:rPr>
              <a:t>– </a:t>
            </a:r>
            <a:r>
              <a:rPr lang="sr-Latn-CS" sz="2000" b="1" i="1" kern="1200" dirty="0" smtClean="0">
                <a:solidFill>
                  <a:schemeClr val="tx1"/>
                </a:solidFill>
                <a:latin typeface="Arial"/>
                <a:ea typeface="+mn-ea"/>
                <a:cs typeface="+mn-cs"/>
              </a:rPr>
              <a:t>Bipolar Junction Transistor</a:t>
            </a:r>
            <a:r>
              <a:rPr lang="sr-Latn-CS" sz="2400" b="1" kern="1200" dirty="0" smtClean="0">
                <a:solidFill>
                  <a:srgbClr val="0066CC"/>
                </a:solidFill>
                <a:latin typeface="Arial"/>
                <a:ea typeface="+mn-ea"/>
                <a:cs typeface="+mn-cs"/>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6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5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5" grpId="0"/>
      <p:bldP spid="155666" grpId="0"/>
      <p:bldP spid="155667" grpId="0"/>
      <p:bldP spid="102" grpId="0"/>
      <p:bldP spid="155670" grpId="0"/>
      <p:bldP spid="155671" grpId="0"/>
      <p:bldP spid="155693" grpId="0"/>
      <p:bldP spid="15569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58</a:t>
            </a:fld>
            <a:endParaRPr lang="en-US"/>
          </a:p>
        </p:txBody>
      </p:sp>
      <p:sp>
        <p:nvSpPr>
          <p:cNvPr id="5" name="Text Box 44"/>
          <p:cNvSpPr txBox="1">
            <a:spLocks noChangeArrowheads="1"/>
          </p:cNvSpPr>
          <p:nvPr/>
        </p:nvSpPr>
        <p:spPr bwMode="auto">
          <a:xfrm>
            <a:off x="16088" y="26669"/>
            <a:ext cx="6579579" cy="64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b="1" dirty="0" smtClean="0">
                <a:solidFill>
                  <a:schemeClr val="tx1"/>
                </a:solidFill>
                <a:latin typeface="Arial" charset="0"/>
              </a:rPr>
              <a:t>BIPOLARNI</a:t>
            </a:r>
            <a:r>
              <a:rPr lang="sr-Latn-CS" sz="2400" dirty="0" smtClean="0">
                <a:solidFill>
                  <a:schemeClr val="tx1"/>
                </a:solidFill>
                <a:latin typeface="Arial" charset="0"/>
              </a:rPr>
              <a:t> tranzistor kao prekidački element: </a:t>
            </a:r>
          </a:p>
          <a:p>
            <a:pPr lvl="1" eaLnBrk="1" hangingPunct="1">
              <a:spcBef>
                <a:spcPct val="50000"/>
              </a:spcBef>
              <a:buFontTx/>
              <a:buChar char="•"/>
            </a:pPr>
            <a:r>
              <a:rPr lang="sr-Latn-CS" sz="2400" dirty="0" smtClean="0">
                <a:solidFill>
                  <a:schemeClr val="tx1"/>
                </a:solidFill>
                <a:latin typeface="Arial" charset="0"/>
              </a:rPr>
              <a:t>Uključuje se stalnom strujom </a:t>
            </a:r>
            <a:r>
              <a:rPr lang="sr-Latn-CS" sz="2400" b="1" i="1" dirty="0" smtClean="0">
                <a:solidFill>
                  <a:schemeClr val="tx1"/>
                </a:solidFill>
                <a:latin typeface="Times New Roman" pitchFamily="18" charset="0"/>
                <a:cs typeface="Times New Roman" pitchFamily="18" charset="0"/>
              </a:rPr>
              <a:t>I</a:t>
            </a:r>
            <a:r>
              <a:rPr lang="sr-Latn-CS" sz="2400" b="1" i="1" baseline="-25000" dirty="0" smtClean="0">
                <a:solidFill>
                  <a:schemeClr val="tx1"/>
                </a:solidFill>
                <a:latin typeface="Times New Roman" pitchFamily="18" charset="0"/>
                <a:cs typeface="Times New Roman" pitchFamily="18" charset="0"/>
              </a:rPr>
              <a:t>B</a:t>
            </a:r>
            <a:r>
              <a:rPr lang="sr-Latn-CS" sz="2400" dirty="0" smtClean="0">
                <a:solidFill>
                  <a:schemeClr val="tx1"/>
                </a:solidFill>
                <a:latin typeface="Arial" charset="0"/>
              </a:rPr>
              <a:t> od </a:t>
            </a:r>
            <a:r>
              <a:rPr lang="sr-Latn-CS" sz="2400" b="1" dirty="0" smtClean="0">
                <a:solidFill>
                  <a:schemeClr val="tx1"/>
                </a:solidFill>
                <a:latin typeface="Arial" charset="0"/>
              </a:rPr>
              <a:t>B</a:t>
            </a:r>
            <a:r>
              <a:rPr lang="sr-Latn-CS" sz="2400" dirty="0" smtClean="0">
                <a:solidFill>
                  <a:schemeClr val="tx1"/>
                </a:solidFill>
                <a:latin typeface="Arial" charset="0"/>
              </a:rPr>
              <a:t> ka </a:t>
            </a:r>
            <a:r>
              <a:rPr lang="sr-Latn-CS" sz="2400" b="1" dirty="0" smtClean="0">
                <a:solidFill>
                  <a:schemeClr val="tx1"/>
                </a:solidFill>
                <a:latin typeface="Arial" charset="0"/>
              </a:rPr>
              <a:t>E</a:t>
            </a:r>
          </a:p>
          <a:p>
            <a:pPr lvl="2" eaLnBrk="1" hangingPunct="1">
              <a:spcBef>
                <a:spcPct val="50000"/>
              </a:spcBef>
              <a:buFontTx/>
              <a:buChar char="•"/>
            </a:pPr>
            <a:r>
              <a:rPr lang="sr-Latn-CS" sz="2000" dirty="0" smtClean="0">
                <a:solidFill>
                  <a:schemeClr val="tx1"/>
                </a:solidFill>
                <a:latin typeface="Arial" charset="0"/>
              </a:rPr>
              <a:t>B-E spoj se ponaša kao dioda</a:t>
            </a:r>
            <a:endParaRPr lang="sr-Latn-CS" sz="2000" b="1" dirty="0" smtClean="0">
              <a:solidFill>
                <a:schemeClr val="tx1"/>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Minimalna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B  </a:t>
            </a:r>
            <a:r>
              <a:rPr lang="sr-Latn-CS" sz="2000" dirty="0" smtClean="0">
                <a:solidFill>
                  <a:schemeClr val="tx1"/>
                </a:solidFill>
                <a:latin typeface="Arial" pitchFamily="34" charset="0"/>
                <a:cs typeface="Arial" pitchFamily="34" charset="0"/>
              </a:rPr>
              <a:t>zavisi od struje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C </a:t>
            </a:r>
            <a:r>
              <a:rPr lang="sr-Latn-CS" sz="2000" dirty="0" smtClean="0">
                <a:solidFill>
                  <a:schemeClr val="tx1"/>
                </a:solidFill>
                <a:latin typeface="Arial" pitchFamily="34" charset="0"/>
                <a:cs typeface="Arial" pitchFamily="34" charset="0"/>
              </a:rPr>
              <a:t> koju treba prekidati i iznosi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B  </a:t>
            </a:r>
            <a:r>
              <a:rPr lang="sr-Latn-CS" b="1" dirty="0" smtClean="0">
                <a:solidFill>
                  <a:schemeClr val="tx1"/>
                </a:solidFill>
                <a:latin typeface="Arial" pitchFamily="34" charset="0"/>
                <a:cs typeface="Arial" pitchFamily="34" charset="0"/>
              </a:rPr>
              <a:t>&gt;</a:t>
            </a:r>
            <a:r>
              <a:rPr lang="sr-Latn-CS" dirty="0" smtClean="0">
                <a:solidFill>
                  <a:schemeClr val="tx1"/>
                </a:solidFill>
                <a:latin typeface="Arial" pitchFamily="34" charset="0"/>
                <a:cs typeface="Arial" pitchFamily="34" charset="0"/>
              </a:rPr>
              <a:t>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C </a:t>
            </a:r>
            <a:r>
              <a:rPr lang="sr-Latn-CS" dirty="0" smtClean="0">
                <a:solidFill>
                  <a:schemeClr val="tx1"/>
                </a:solidFill>
                <a:latin typeface="Arial" pitchFamily="34" charset="0"/>
                <a:cs typeface="Arial" pitchFamily="34" charset="0"/>
              </a:rPr>
              <a:t>/</a:t>
            </a:r>
            <a:r>
              <a:rPr lang="sr-Latn-CS" b="1" i="1" dirty="0" smtClean="0">
                <a:solidFill>
                  <a:schemeClr val="tx1"/>
                </a:solidFill>
                <a:latin typeface="Arial" pitchFamily="34" charset="0"/>
                <a:cs typeface="Arial" pitchFamily="34" charset="0"/>
                <a:sym typeface="Symbol"/>
              </a:rPr>
              <a:t></a:t>
            </a:r>
            <a:endParaRPr lang="sr-Latn-CS" b="1" i="1" dirty="0" smtClean="0">
              <a:solidFill>
                <a:schemeClr val="tx2">
                  <a:lumMod val="60000"/>
                  <a:lumOff val="40000"/>
                </a:schemeClr>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ponaša se približno kao naponski izvor napona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CEsat</a:t>
            </a:r>
            <a:r>
              <a:rPr lang="sr-Latn-CS" sz="2000" dirty="0" smtClean="0">
                <a:solidFill>
                  <a:schemeClr val="tx1"/>
                </a:solidFill>
                <a:latin typeface="Arial" pitchFamily="34" charset="0"/>
                <a:cs typeface="Arial" pitchFamily="34" charset="0"/>
              </a:rPr>
              <a:t> koji iznosi 2-3V</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Napona </a:t>
            </a:r>
            <a:r>
              <a:rPr lang="sr-Latn-CS" sz="2000" b="1" i="1" dirty="0">
                <a:solidFill>
                  <a:schemeClr val="tx1"/>
                </a:solidFill>
                <a:latin typeface="Times New Roman" pitchFamily="18" charset="0"/>
                <a:cs typeface="Times New Roman" pitchFamily="18" charset="0"/>
              </a:rPr>
              <a:t>V</a:t>
            </a:r>
            <a:r>
              <a:rPr lang="sr-Latn-CS" sz="2000" b="1" i="1" baseline="-25000" dirty="0">
                <a:solidFill>
                  <a:schemeClr val="tx1"/>
                </a:solidFill>
                <a:latin typeface="Times New Roman" pitchFamily="18" charset="0"/>
                <a:cs typeface="Times New Roman" pitchFamily="18" charset="0"/>
              </a:rPr>
              <a:t>CE</a:t>
            </a:r>
            <a:r>
              <a:rPr lang="sr-Latn-CS" sz="2000" dirty="0">
                <a:solidFill>
                  <a:schemeClr val="tx1"/>
                </a:solidFill>
                <a:latin typeface="Arial" pitchFamily="34" charset="0"/>
                <a:cs typeface="Arial" pitchFamily="34" charset="0"/>
              </a:rPr>
              <a:t> </a:t>
            </a:r>
            <a:r>
              <a:rPr lang="sr-Latn-CS" sz="2000" dirty="0" smtClean="0">
                <a:solidFill>
                  <a:schemeClr val="tx1"/>
                </a:solidFill>
                <a:latin typeface="Arial" pitchFamily="34" charset="0"/>
                <a:cs typeface="Arial" pitchFamily="34" charset="0"/>
              </a:rPr>
              <a:t>i ne zavisi previše od struje (osim za jako male struje kada je nešto manji)</a:t>
            </a:r>
          </a:p>
          <a:p>
            <a:pPr lvl="1" eaLnBrk="1" hangingPunct="1">
              <a:spcBef>
                <a:spcPct val="50000"/>
              </a:spcBef>
              <a:buFontTx/>
              <a:buChar char="•"/>
            </a:pPr>
            <a:r>
              <a:rPr lang="sr-Latn-CS" sz="2400" dirty="0" smtClean="0">
                <a:solidFill>
                  <a:schemeClr val="tx1"/>
                </a:solidFill>
                <a:latin typeface="Arial" charset="0"/>
              </a:rPr>
              <a:t>Isključuje se kada je </a:t>
            </a:r>
            <a:r>
              <a:rPr lang="sr-Latn-CS" sz="2400" b="1" i="1" dirty="0" smtClean="0">
                <a:solidFill>
                  <a:schemeClr val="tx1"/>
                </a:solidFill>
                <a:latin typeface="Times New Roman" pitchFamily="18" charset="0"/>
                <a:cs typeface="Times New Roman" pitchFamily="18" charset="0"/>
              </a:rPr>
              <a:t>I</a:t>
            </a:r>
            <a:r>
              <a:rPr lang="sr-Latn-CS" sz="2400" b="1" i="1" baseline="-25000" dirty="0" smtClean="0">
                <a:solidFill>
                  <a:schemeClr val="tx1"/>
                </a:solidFill>
                <a:latin typeface="Times New Roman" pitchFamily="18" charset="0"/>
                <a:cs typeface="Times New Roman" pitchFamily="18" charset="0"/>
              </a:rPr>
              <a:t>B</a:t>
            </a:r>
            <a:r>
              <a:rPr lang="sr-Latn-CS" sz="2400" dirty="0" smtClean="0">
                <a:solidFill>
                  <a:schemeClr val="tx1"/>
                </a:solidFill>
                <a:latin typeface="Arial" charset="0"/>
              </a:rPr>
              <a:t> = </a:t>
            </a:r>
            <a:r>
              <a:rPr lang="sr-Latn-CS" sz="2400" b="1" dirty="0" smtClean="0">
                <a:solidFill>
                  <a:schemeClr val="tx1"/>
                </a:solidFill>
                <a:latin typeface="Arial" charset="0"/>
              </a:rPr>
              <a:t>0</a:t>
            </a:r>
            <a:r>
              <a:rPr lang="sr-Latn-CS" sz="2400" dirty="0" smtClean="0">
                <a:solidFill>
                  <a:schemeClr val="tx1"/>
                </a:solidFill>
                <a:latin typeface="Arial" charset="0"/>
              </a:rPr>
              <a:t>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BE</a:t>
            </a:r>
            <a:r>
              <a:rPr lang="sr-Latn-CS" sz="2400" dirty="0">
                <a:solidFill>
                  <a:schemeClr val="tx1"/>
                </a:solidFill>
                <a:latin typeface="Arial" charset="0"/>
              </a:rPr>
              <a:t> </a:t>
            </a:r>
            <a:r>
              <a:rPr lang="sr-Latn-CS" sz="2400" b="1" dirty="0" smtClean="0">
                <a:solidFill>
                  <a:schemeClr val="tx1"/>
                </a:solidFill>
                <a:latin typeface="Arial" charset="0"/>
                <a:sym typeface="Symbol"/>
              </a:rPr>
              <a:t></a:t>
            </a:r>
            <a:r>
              <a:rPr lang="sr-Latn-CS" sz="2400" dirty="0" smtClean="0">
                <a:solidFill>
                  <a:schemeClr val="tx1"/>
                </a:solidFill>
                <a:latin typeface="Arial" charset="0"/>
              </a:rPr>
              <a:t> </a:t>
            </a:r>
            <a:r>
              <a:rPr lang="sr-Latn-CS" sz="2400" b="1" dirty="0">
                <a:solidFill>
                  <a:schemeClr val="tx1"/>
                </a:solidFill>
                <a:latin typeface="Arial" charset="0"/>
              </a:rPr>
              <a:t>0</a:t>
            </a:r>
            <a:r>
              <a:rPr lang="sr-Latn-CS" sz="2400" dirty="0">
                <a:solidFill>
                  <a:schemeClr val="tx1"/>
                </a:solidFill>
                <a:latin typeface="Arial" charset="0"/>
              </a:rPr>
              <a:t> )</a:t>
            </a:r>
            <a:endParaRPr lang="sr-Latn-CS" sz="2400" dirty="0" smtClean="0">
              <a:solidFill>
                <a:schemeClr val="tx1"/>
              </a:solidFill>
              <a:latin typeface="Arial" charset="0"/>
            </a:endParaRPr>
          </a:p>
          <a:p>
            <a:pPr lvl="2" eaLnBrk="1" hangingPunct="1">
              <a:spcBef>
                <a:spcPct val="50000"/>
              </a:spcBef>
              <a:buFontTx/>
              <a:buChar char="•"/>
            </a:pPr>
            <a:r>
              <a:rPr lang="en-US" sz="2000" dirty="0" err="1" smtClean="0">
                <a:solidFill>
                  <a:prstClr val="black"/>
                </a:solidFill>
                <a:latin typeface="Arial" charset="0"/>
              </a:rPr>
              <a:t>Isklju</a:t>
            </a:r>
            <a:r>
              <a:rPr lang="x-none" sz="2000" dirty="0" smtClean="0">
                <a:solidFill>
                  <a:prstClr val="black"/>
                </a:solidFill>
                <a:latin typeface="Arial" charset="0"/>
              </a:rPr>
              <a:t>č</a:t>
            </a:r>
            <a:r>
              <a:rPr lang="en-US" sz="2000" dirty="0" smtClean="0">
                <a:solidFill>
                  <a:prstClr val="black"/>
                </a:solidFill>
                <a:latin typeface="Arial" charset="0"/>
              </a:rPr>
              <a:t>en se </a:t>
            </a:r>
            <a:r>
              <a:rPr lang="en-US" sz="2000" dirty="0" err="1" smtClean="0">
                <a:solidFill>
                  <a:prstClr val="black"/>
                </a:solidFill>
                <a:latin typeface="Arial" charset="0"/>
              </a:rPr>
              <a:t>pona</a:t>
            </a:r>
            <a:r>
              <a:rPr lang="x-none" sz="2000" dirty="0" smtClean="0">
                <a:solidFill>
                  <a:prstClr val="black"/>
                </a:solidFill>
                <a:latin typeface="Arial" charset="0"/>
              </a:rPr>
              <a:t>š</a:t>
            </a:r>
            <a:r>
              <a:rPr lang="en-US" sz="2000" dirty="0" smtClean="0">
                <a:solidFill>
                  <a:prstClr val="black"/>
                </a:solidFill>
                <a:latin typeface="Arial" charset="0"/>
              </a:rPr>
              <a:t>a</a:t>
            </a:r>
            <a:r>
              <a:rPr lang="x-none" sz="2000" dirty="0" smtClean="0">
                <a:solidFill>
                  <a:prstClr val="black"/>
                </a:solidFill>
                <a:latin typeface="Arial" charset="0"/>
              </a:rPr>
              <a:t> vrlo približno idealnom prekidaču. Struja od </a:t>
            </a:r>
            <a:r>
              <a:rPr lang="x-none" sz="2000" b="1" dirty="0" smtClean="0">
                <a:solidFill>
                  <a:prstClr val="black"/>
                </a:solidFill>
                <a:latin typeface="Arial" charset="0"/>
              </a:rPr>
              <a:t>C</a:t>
            </a:r>
            <a:r>
              <a:rPr lang="x-none" sz="2000" dirty="0" smtClean="0">
                <a:solidFill>
                  <a:prstClr val="black"/>
                </a:solidFill>
                <a:latin typeface="Arial" charset="0"/>
              </a:rPr>
              <a:t> ka </a:t>
            </a:r>
            <a:r>
              <a:rPr lang="x-none" sz="2000" b="1" dirty="0" smtClean="0">
                <a:solidFill>
                  <a:prstClr val="black"/>
                </a:solidFill>
                <a:latin typeface="Arial" charset="0"/>
              </a:rPr>
              <a:t>E</a:t>
            </a:r>
            <a:r>
              <a:rPr lang="x-none" sz="2000" dirty="0" smtClean="0">
                <a:solidFill>
                  <a:prstClr val="black"/>
                </a:solidFill>
                <a:latin typeface="Arial" charset="0"/>
              </a:rPr>
              <a:t> se po pravilu može zanemariti.</a:t>
            </a:r>
          </a:p>
          <a:p>
            <a:pPr lvl="1" eaLnBrk="1" hangingPunct="1">
              <a:spcBef>
                <a:spcPct val="50000"/>
              </a:spcBef>
              <a:buFontTx/>
              <a:buChar char="•"/>
            </a:pPr>
            <a:r>
              <a:rPr lang="x-none" sz="2000" dirty="0" smtClean="0">
                <a:solidFill>
                  <a:schemeClr val="tx2"/>
                </a:solidFill>
                <a:latin typeface="Arial" charset="0"/>
              </a:rPr>
              <a:t>Bazne struje između </a:t>
            </a:r>
            <a:r>
              <a:rPr lang="x-none" sz="2000" b="1" dirty="0" smtClean="0">
                <a:solidFill>
                  <a:schemeClr val="tx2"/>
                </a:solidFill>
                <a:latin typeface="Arial" charset="0"/>
              </a:rPr>
              <a:t>0</a:t>
            </a:r>
            <a:r>
              <a:rPr lang="x-none" sz="2000" dirty="0" smtClean="0">
                <a:solidFill>
                  <a:schemeClr val="tx2"/>
                </a:solidFill>
                <a:latin typeface="Arial" charset="0"/>
              </a:rPr>
              <a:t> i </a:t>
            </a:r>
            <a:r>
              <a:rPr lang="sr-Latn-CS" sz="2000" b="1" i="1" dirty="0">
                <a:solidFill>
                  <a:schemeClr val="tx2"/>
                </a:solidFill>
                <a:latin typeface="Times New Roman" pitchFamily="18" charset="0"/>
                <a:cs typeface="Times New Roman" pitchFamily="18" charset="0"/>
              </a:rPr>
              <a:t>I</a:t>
            </a:r>
            <a:r>
              <a:rPr lang="sr-Latn-CS" sz="2000" b="1" i="1" baseline="-25000" dirty="0">
                <a:solidFill>
                  <a:schemeClr val="tx2"/>
                </a:solidFill>
                <a:latin typeface="Times New Roman" pitchFamily="18" charset="0"/>
                <a:cs typeface="Times New Roman" pitchFamily="18" charset="0"/>
              </a:rPr>
              <a:t>C </a:t>
            </a:r>
            <a:r>
              <a:rPr lang="sr-Latn-CS" sz="2000" dirty="0">
                <a:solidFill>
                  <a:schemeClr val="tx2"/>
                </a:solidFill>
                <a:latin typeface="Arial" pitchFamily="34" charset="0"/>
                <a:cs typeface="Arial" pitchFamily="34" charset="0"/>
              </a:rPr>
              <a:t>/</a:t>
            </a:r>
            <a:r>
              <a:rPr lang="sr-Latn-CS" sz="2000" b="1" i="1" dirty="0" smtClean="0">
                <a:solidFill>
                  <a:schemeClr val="tx2"/>
                </a:solidFill>
                <a:latin typeface="Arial" pitchFamily="34" charset="0"/>
                <a:cs typeface="Arial" pitchFamily="34" charset="0"/>
                <a:sym typeface="Symbol"/>
              </a:rPr>
              <a:t>  </a:t>
            </a:r>
            <a:r>
              <a:rPr lang="sr-Latn-CS" sz="2000" dirty="0" smtClean="0">
                <a:solidFill>
                  <a:schemeClr val="tx2"/>
                </a:solidFill>
                <a:latin typeface="Arial" pitchFamily="34" charset="0"/>
                <a:cs typeface="Arial" pitchFamily="34" charset="0"/>
                <a:sym typeface="Symbol"/>
              </a:rPr>
              <a:t>uvode tranzistor u linearni režim</a:t>
            </a:r>
            <a:r>
              <a:rPr lang="x-none" sz="2000" dirty="0" smtClean="0">
                <a:solidFill>
                  <a:schemeClr val="tx2"/>
                </a:solidFill>
                <a:latin typeface="Arial" charset="0"/>
              </a:rPr>
              <a:t> i </a:t>
            </a:r>
            <a:r>
              <a:rPr lang="x-none" sz="2000" u="sng" dirty="0" smtClean="0">
                <a:solidFill>
                  <a:schemeClr val="tx2"/>
                </a:solidFill>
                <a:latin typeface="Arial" charset="0"/>
              </a:rPr>
              <a:t>štetne su kada ovaj radi kao prekidač</a:t>
            </a:r>
            <a:endParaRPr lang="en-US" u="sng" dirty="0">
              <a:solidFill>
                <a:schemeClr val="tx2"/>
              </a:solidFill>
              <a:latin typeface="Arial" charset="0"/>
            </a:endParaRPr>
          </a:p>
        </p:txBody>
      </p:sp>
      <p:grpSp>
        <p:nvGrpSpPr>
          <p:cNvPr id="73" name="Group 72"/>
          <p:cNvGrpSpPr/>
          <p:nvPr/>
        </p:nvGrpSpPr>
        <p:grpSpPr>
          <a:xfrm>
            <a:off x="6460878" y="715670"/>
            <a:ext cx="2618142" cy="1421806"/>
            <a:chOff x="6460878" y="823919"/>
            <a:chExt cx="2618142" cy="1421806"/>
          </a:xfrm>
        </p:grpSpPr>
        <p:sp>
          <p:nvSpPr>
            <p:cNvPr id="6" name="Line 21"/>
            <p:cNvSpPr>
              <a:spLocks noChangeShapeType="1"/>
            </p:cNvSpPr>
            <p:nvPr/>
          </p:nvSpPr>
          <p:spPr bwMode="auto">
            <a:xfrm rot="5400000">
              <a:off x="7314247" y="1662111"/>
              <a:ext cx="238125"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cxnSp>
          <p:nvCxnSpPr>
            <p:cNvPr id="8" name="Straight Connector 7"/>
            <p:cNvCxnSpPr/>
            <p:nvPr/>
          </p:nvCxnSpPr>
          <p:spPr>
            <a:xfrm>
              <a:off x="7437597" y="1781174"/>
              <a:ext cx="0" cy="2952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19900" y="2076448"/>
              <a:ext cx="1300162" cy="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33310" y="1257296"/>
              <a:ext cx="0" cy="295274"/>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19899" y="1257296"/>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05199" y="1781174"/>
              <a:ext cx="264796" cy="0"/>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120062" y="1254119"/>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7" idx="0"/>
            </p:cNvCxnSpPr>
            <p:nvPr/>
          </p:nvCxnSpPr>
          <p:spPr>
            <a:xfrm>
              <a:off x="8111172" y="1257296"/>
              <a:ext cx="4128" cy="285752"/>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4"/>
            </p:cNvCxnSpPr>
            <p:nvPr/>
          </p:nvCxnSpPr>
          <p:spPr>
            <a:xfrm>
              <a:off x="8115300" y="1847848"/>
              <a:ext cx="0" cy="22860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962900" y="1543048"/>
              <a:ext cx="304800" cy="304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8111172" y="1584323"/>
              <a:ext cx="8890" cy="228600"/>
            </a:xfrm>
            <a:prstGeom prst="straightConnector1">
              <a:avLst/>
            </a:prstGeom>
            <a:ln w="1905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896100" y="1162048"/>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267700" y="1162048"/>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82812" y="823919"/>
              <a:ext cx="356188" cy="338554"/>
            </a:xfrm>
            <a:prstGeom prst="rect">
              <a:avLst/>
            </a:prstGeom>
            <a:noFill/>
          </p:spPr>
          <p:txBody>
            <a:bodyPr wrap="none" rtlCol="0">
              <a:spAutoFit/>
            </a:bodyPr>
            <a:lstStyle/>
            <a:p>
              <a:r>
                <a:rPr lang="sr-Latn-CS" sz="1600" b="1" i="1" dirty="0">
                  <a:solidFill>
                    <a:schemeClr val="tx1"/>
                  </a:solidFill>
                  <a:latin typeface="Times New Roman" pitchFamily="18" charset="0"/>
                  <a:cs typeface="Times New Roman" pitchFamily="18" charset="0"/>
                </a:rPr>
                <a:t>I</a:t>
              </a:r>
              <a:r>
                <a:rPr lang="sr-Latn-CS" sz="1600" b="1" i="1" baseline="-25000" dirty="0">
                  <a:solidFill>
                    <a:schemeClr val="tx1"/>
                  </a:solidFill>
                  <a:latin typeface="Times New Roman" pitchFamily="18" charset="0"/>
                  <a:cs typeface="Times New Roman" pitchFamily="18" charset="0"/>
                </a:rPr>
                <a:t>B</a:t>
              </a:r>
              <a:endParaRPr lang="en-US" sz="1600" dirty="0"/>
            </a:p>
          </p:txBody>
        </p:sp>
        <p:sp>
          <p:nvSpPr>
            <p:cNvPr id="39" name="TextBox 38"/>
            <p:cNvSpPr txBox="1"/>
            <p:nvPr/>
          </p:nvSpPr>
          <p:spPr>
            <a:xfrm>
              <a:off x="8280106" y="823919"/>
              <a:ext cx="356188" cy="338554"/>
            </a:xfrm>
            <a:prstGeom prst="rect">
              <a:avLst/>
            </a:prstGeom>
            <a:noFill/>
          </p:spPr>
          <p:txBody>
            <a:bodyPr wrap="none" rtlCol="0">
              <a:spAutoFit/>
            </a:bodyPr>
            <a:lstStyle/>
            <a:p>
              <a:r>
                <a:rPr lang="sr-Latn-CS" sz="1600" b="1" i="1" dirty="0" smtClean="0">
                  <a:solidFill>
                    <a:schemeClr val="bg1">
                      <a:lumMod val="75000"/>
                    </a:schemeClr>
                  </a:solidFill>
                  <a:latin typeface="Times New Roman" pitchFamily="18" charset="0"/>
                  <a:cs typeface="Times New Roman" pitchFamily="18" charset="0"/>
                </a:rPr>
                <a:t>I</a:t>
              </a:r>
              <a:r>
                <a:rPr lang="sr-Latn-CS" sz="1600" b="1" i="1" baseline="-25000" dirty="0" smtClean="0">
                  <a:solidFill>
                    <a:schemeClr val="bg1">
                      <a:lumMod val="75000"/>
                    </a:schemeClr>
                  </a:solidFill>
                  <a:latin typeface="Times New Roman" pitchFamily="18" charset="0"/>
                  <a:cs typeface="Times New Roman" pitchFamily="18" charset="0"/>
                </a:rPr>
                <a:t>C</a:t>
              </a:r>
              <a:endParaRPr lang="en-US" sz="1600" dirty="0">
                <a:solidFill>
                  <a:schemeClr val="bg1">
                    <a:lumMod val="75000"/>
                  </a:schemeClr>
                </a:solidFill>
              </a:endParaRPr>
            </a:p>
          </p:txBody>
        </p:sp>
        <p:sp>
          <p:nvSpPr>
            <p:cNvPr id="40" name="TextBox 39"/>
            <p:cNvSpPr txBox="1"/>
            <p:nvPr/>
          </p:nvSpPr>
          <p:spPr>
            <a:xfrm>
              <a:off x="6460878" y="1088019"/>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B</a:t>
              </a:r>
              <a:endParaRPr lang="en-US" sz="1600" dirty="0">
                <a:latin typeface="Arial" pitchFamily="34" charset="0"/>
                <a:cs typeface="Arial" pitchFamily="34" charset="0"/>
              </a:endParaRPr>
            </a:p>
          </p:txBody>
        </p:sp>
        <p:sp>
          <p:nvSpPr>
            <p:cNvPr id="41" name="TextBox 40"/>
            <p:cNvSpPr txBox="1"/>
            <p:nvPr/>
          </p:nvSpPr>
          <p:spPr>
            <a:xfrm>
              <a:off x="6468939" y="1907171"/>
              <a:ext cx="32092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E</a:t>
              </a:r>
              <a:endParaRPr lang="en-US" sz="1600" dirty="0">
                <a:latin typeface="Arial" pitchFamily="34" charset="0"/>
                <a:cs typeface="Arial" pitchFamily="34" charset="0"/>
              </a:endParaRPr>
            </a:p>
          </p:txBody>
        </p:sp>
        <p:sp>
          <p:nvSpPr>
            <p:cNvPr id="42" name="TextBox 41"/>
            <p:cNvSpPr txBox="1"/>
            <p:nvPr/>
          </p:nvSpPr>
          <p:spPr>
            <a:xfrm>
              <a:off x="8746878" y="1078496"/>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C</a:t>
              </a:r>
              <a:endParaRPr lang="en-US" sz="1600" dirty="0">
                <a:solidFill>
                  <a:schemeClr val="bg1">
                    <a:lumMod val="75000"/>
                  </a:schemeClr>
                </a:solidFill>
                <a:latin typeface="Arial" pitchFamily="34" charset="0"/>
                <a:cs typeface="Arial" pitchFamily="34" charset="0"/>
              </a:endParaRPr>
            </a:p>
          </p:txBody>
        </p:sp>
        <p:cxnSp>
          <p:nvCxnSpPr>
            <p:cNvPr id="72" name="Straight Connector 71"/>
            <p:cNvCxnSpPr/>
            <p:nvPr/>
          </p:nvCxnSpPr>
          <p:spPr>
            <a:xfrm flipH="1">
              <a:off x="8120698" y="2076448"/>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430608" y="2362200"/>
            <a:ext cx="2629362" cy="1421806"/>
            <a:chOff x="6449658" y="2590800"/>
            <a:chExt cx="2629362" cy="1421806"/>
          </a:xfrm>
        </p:grpSpPr>
        <p:sp>
          <p:nvSpPr>
            <p:cNvPr id="45" name="Line 21"/>
            <p:cNvSpPr>
              <a:spLocks noChangeShapeType="1"/>
            </p:cNvSpPr>
            <p:nvPr/>
          </p:nvSpPr>
          <p:spPr bwMode="auto">
            <a:xfrm rot="5400000">
              <a:off x="7303027" y="3428992"/>
              <a:ext cx="238125" cy="0"/>
            </a:xfrm>
            <a:prstGeom prst="line">
              <a:avLst/>
            </a:prstGeom>
            <a:noFill/>
            <a:ln w="76200" cmpd="tri">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cxnSp>
          <p:nvCxnSpPr>
            <p:cNvPr id="46" name="Straight Connector 45"/>
            <p:cNvCxnSpPr/>
            <p:nvPr/>
          </p:nvCxnSpPr>
          <p:spPr>
            <a:xfrm>
              <a:off x="7426377" y="35480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71592" y="38433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422090" y="30241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08679" y="30241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93979" y="3548055"/>
              <a:ext cx="264796" cy="0"/>
            </a:xfrm>
            <a:prstGeom prst="line">
              <a:avLst/>
            </a:prstGeom>
            <a:ln w="50800" cap="flat">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108842" y="30210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4" idx="0"/>
            </p:cNvCxnSpPr>
            <p:nvPr/>
          </p:nvCxnSpPr>
          <p:spPr>
            <a:xfrm>
              <a:off x="8099952" y="3024177"/>
              <a:ext cx="4128" cy="285752"/>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4" idx="4"/>
            </p:cNvCxnSpPr>
            <p:nvPr/>
          </p:nvCxnSpPr>
          <p:spPr>
            <a:xfrm>
              <a:off x="8104080" y="3614729"/>
              <a:ext cx="0" cy="22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951680" y="3309929"/>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a:off x="6884880" y="2928929"/>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256480" y="29289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661827" y="2590800"/>
              <a:ext cx="881973" cy="338554"/>
            </a:xfrm>
            <a:prstGeom prst="rect">
              <a:avLst/>
            </a:prstGeom>
            <a:noFill/>
          </p:spPr>
          <p:txBody>
            <a:bodyPr wrap="none" rtlCol="0">
              <a:spAutoFit/>
            </a:bodyPr>
            <a:lstStyle/>
            <a:p>
              <a:r>
                <a:rPr lang="sr-Latn-CS" sz="1600" b="1" i="1" dirty="0" smtClean="0">
                  <a:solidFill>
                    <a:srgbClr val="C00000"/>
                  </a:solidFill>
                  <a:latin typeface="Times New Roman" pitchFamily="18" charset="0"/>
                  <a:cs typeface="Times New Roman" pitchFamily="18" charset="0"/>
                </a:rPr>
                <a:t>I</a:t>
              </a:r>
              <a:r>
                <a:rPr lang="sr-Latn-CS" sz="1600" b="1" i="1" baseline="-25000" dirty="0" smtClean="0">
                  <a:solidFill>
                    <a:srgbClr val="C00000"/>
                  </a:solidFill>
                  <a:latin typeface="Times New Roman" pitchFamily="18" charset="0"/>
                  <a:cs typeface="Times New Roman" pitchFamily="18" charset="0"/>
                </a:rPr>
                <a:t>B </a:t>
              </a:r>
              <a:r>
                <a:rPr lang="sr-Latn-CS" sz="1600" b="1" i="1" dirty="0">
                  <a:solidFill>
                    <a:srgbClr val="C00000"/>
                  </a:solidFill>
                  <a:latin typeface="Times New Roman" pitchFamily="18" charset="0"/>
                  <a:cs typeface="Times New Roman" pitchFamily="18" charset="0"/>
                </a:rPr>
                <a:t>&gt;</a:t>
              </a:r>
              <a:r>
                <a:rPr lang="sr-Latn-CS" sz="1600" b="1" i="1" dirty="0" smtClean="0">
                  <a:solidFill>
                    <a:srgbClr val="C00000"/>
                  </a:solidFill>
                  <a:latin typeface="Times New Roman" pitchFamily="18" charset="0"/>
                  <a:cs typeface="Times New Roman" pitchFamily="18" charset="0"/>
                </a:rPr>
                <a:t>I</a:t>
              </a:r>
              <a:r>
                <a:rPr lang="sr-Latn-CS" sz="1600" b="1" i="1" baseline="-25000" dirty="0" smtClean="0">
                  <a:solidFill>
                    <a:srgbClr val="C00000"/>
                  </a:solidFill>
                  <a:latin typeface="Times New Roman" pitchFamily="18" charset="0"/>
                  <a:cs typeface="Times New Roman" pitchFamily="18" charset="0"/>
                </a:rPr>
                <a:t>C </a:t>
              </a:r>
              <a:r>
                <a:rPr lang="sr-Latn-CS" sz="1600" b="1" i="1" dirty="0" smtClean="0">
                  <a:solidFill>
                    <a:srgbClr val="C00000"/>
                  </a:solidFill>
                  <a:latin typeface="Times New Roman" pitchFamily="18" charset="0"/>
                  <a:cs typeface="Times New Roman" pitchFamily="18" charset="0"/>
                </a:rPr>
                <a:t>/</a:t>
              </a:r>
              <a:r>
                <a:rPr lang="sr-Latn-CS" sz="1600" b="1" i="1" dirty="0" smtClean="0">
                  <a:solidFill>
                    <a:srgbClr val="C00000"/>
                  </a:solidFill>
                  <a:latin typeface="Times New Roman" pitchFamily="18" charset="0"/>
                  <a:cs typeface="Times New Roman" pitchFamily="18" charset="0"/>
                  <a:sym typeface="Symbol"/>
                </a:rPr>
                <a:t></a:t>
              </a:r>
              <a:endParaRPr lang="en-US" sz="1600" b="1" dirty="0">
                <a:solidFill>
                  <a:srgbClr val="C00000"/>
                </a:solidFill>
              </a:endParaRPr>
            </a:p>
          </p:txBody>
        </p:sp>
        <p:sp>
          <p:nvSpPr>
            <p:cNvPr id="59" name="TextBox 58"/>
            <p:cNvSpPr txBox="1"/>
            <p:nvPr/>
          </p:nvSpPr>
          <p:spPr>
            <a:xfrm>
              <a:off x="8268886" y="2590800"/>
              <a:ext cx="356188"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C</a:t>
              </a:r>
              <a:endParaRPr lang="en-US" sz="1600" dirty="0">
                <a:solidFill>
                  <a:schemeClr val="tx1"/>
                </a:solidFill>
              </a:endParaRPr>
            </a:p>
          </p:txBody>
        </p:sp>
        <p:sp>
          <p:nvSpPr>
            <p:cNvPr id="60" name="TextBox 59"/>
            <p:cNvSpPr txBox="1"/>
            <p:nvPr/>
          </p:nvSpPr>
          <p:spPr>
            <a:xfrm>
              <a:off x="6449658" y="2854900"/>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B</a:t>
              </a:r>
              <a:endParaRPr lang="en-US" sz="1600" dirty="0">
                <a:solidFill>
                  <a:schemeClr val="bg1">
                    <a:lumMod val="75000"/>
                  </a:schemeClr>
                </a:solidFill>
                <a:latin typeface="Arial" pitchFamily="34" charset="0"/>
                <a:cs typeface="Arial" pitchFamily="34" charset="0"/>
              </a:endParaRPr>
            </a:p>
          </p:txBody>
        </p:sp>
        <p:sp>
          <p:nvSpPr>
            <p:cNvPr id="61" name="TextBox 60"/>
            <p:cNvSpPr txBox="1"/>
            <p:nvPr/>
          </p:nvSpPr>
          <p:spPr>
            <a:xfrm>
              <a:off x="6457719" y="36740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E</a:t>
              </a:r>
              <a:endParaRPr lang="en-US" sz="1600" dirty="0">
                <a:solidFill>
                  <a:schemeClr val="bg1">
                    <a:lumMod val="75000"/>
                  </a:schemeClr>
                </a:solidFill>
                <a:latin typeface="Arial" pitchFamily="34" charset="0"/>
                <a:cs typeface="Arial" pitchFamily="34" charset="0"/>
              </a:endParaRPr>
            </a:p>
          </p:txBody>
        </p:sp>
        <p:sp>
          <p:nvSpPr>
            <p:cNvPr id="62" name="TextBox 61"/>
            <p:cNvSpPr txBox="1"/>
            <p:nvPr/>
          </p:nvSpPr>
          <p:spPr>
            <a:xfrm>
              <a:off x="8735658" y="2845377"/>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C</a:t>
              </a:r>
              <a:endParaRPr lang="en-US" sz="1600" dirty="0">
                <a:solidFill>
                  <a:schemeClr val="tx1"/>
                </a:solidFill>
                <a:latin typeface="Arial" pitchFamily="34" charset="0"/>
                <a:cs typeface="Arial" pitchFamily="34" charset="0"/>
              </a:endParaRPr>
            </a:p>
          </p:txBody>
        </p:sp>
        <p:sp>
          <p:nvSpPr>
            <p:cNvPr id="68" name="TextBox 67"/>
            <p:cNvSpPr txBox="1"/>
            <p:nvPr/>
          </p:nvSpPr>
          <p:spPr>
            <a:xfrm>
              <a:off x="8217792" y="3276175"/>
              <a:ext cx="663964"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V</a:t>
              </a:r>
              <a:r>
                <a:rPr lang="sr-Latn-CS" sz="1600" b="1" i="1" baseline="-25000" dirty="0" smtClean="0">
                  <a:solidFill>
                    <a:schemeClr val="tx1"/>
                  </a:solidFill>
                  <a:latin typeface="Times New Roman" pitchFamily="18" charset="0"/>
                  <a:cs typeface="Times New Roman" pitchFamily="18" charset="0"/>
                </a:rPr>
                <a:t>CEsat</a:t>
              </a:r>
              <a:endParaRPr lang="en-US" sz="1600" dirty="0">
                <a:solidFill>
                  <a:schemeClr val="tx1"/>
                </a:solidFill>
              </a:endParaRPr>
            </a:p>
          </p:txBody>
        </p:sp>
        <p:sp>
          <p:nvSpPr>
            <p:cNvPr id="69" name="TextBox 68"/>
            <p:cNvSpPr txBox="1"/>
            <p:nvPr/>
          </p:nvSpPr>
          <p:spPr>
            <a:xfrm>
              <a:off x="8062984" y="3083123"/>
              <a:ext cx="287258" cy="307777"/>
            </a:xfrm>
            <a:prstGeom prst="rect">
              <a:avLst/>
            </a:prstGeom>
            <a:noFill/>
          </p:spPr>
          <p:txBody>
            <a:bodyPr wrap="none" rtlCol="0">
              <a:spAutoFit/>
            </a:bodyPr>
            <a:lstStyle/>
            <a:p>
              <a:r>
                <a:rPr lang="sr-Latn-CS" sz="1400" b="1" i="1" dirty="0" smtClean="0">
                  <a:solidFill>
                    <a:schemeClr val="tx1"/>
                  </a:solidFill>
                  <a:latin typeface="Times New Roman" pitchFamily="18" charset="0"/>
                  <a:cs typeface="Times New Roman" pitchFamily="18" charset="0"/>
                </a:rPr>
                <a:t>+</a:t>
              </a:r>
              <a:endParaRPr lang="en-US" sz="1400" dirty="0">
                <a:solidFill>
                  <a:schemeClr val="tx1"/>
                </a:solidFill>
              </a:endParaRPr>
            </a:p>
          </p:txBody>
        </p:sp>
        <p:cxnSp>
          <p:nvCxnSpPr>
            <p:cNvPr id="70" name="Straight Connector 69"/>
            <p:cNvCxnSpPr/>
            <p:nvPr/>
          </p:nvCxnSpPr>
          <p:spPr>
            <a:xfrm flipH="1">
              <a:off x="8115300" y="38433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746878" y="36702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E</a:t>
              </a:r>
              <a:endParaRPr lang="en-US" sz="1600" dirty="0">
                <a:solidFill>
                  <a:schemeClr val="tx1"/>
                </a:solidFill>
                <a:latin typeface="Arial" pitchFamily="34" charset="0"/>
                <a:cs typeface="Arial" pitchFamily="34" charset="0"/>
              </a:endParaRPr>
            </a:p>
          </p:txBody>
        </p:sp>
        <p:cxnSp>
          <p:nvCxnSpPr>
            <p:cNvPr id="75" name="Straight Connector 74"/>
            <p:cNvCxnSpPr>
              <a:stCxn id="54" idx="4"/>
              <a:endCxn id="69" idx="1"/>
            </p:cNvCxnSpPr>
            <p:nvPr/>
          </p:nvCxnSpPr>
          <p:spPr>
            <a:xfrm flipV="1">
              <a:off x="8104080" y="3309938"/>
              <a:ext cx="6458" cy="3047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409863" y="4343400"/>
            <a:ext cx="2629362" cy="1421806"/>
            <a:chOff x="6449658" y="2590800"/>
            <a:chExt cx="2629362" cy="1421806"/>
          </a:xfrm>
        </p:grpSpPr>
        <p:sp>
          <p:nvSpPr>
            <p:cNvPr id="78" name="Line 21"/>
            <p:cNvSpPr>
              <a:spLocks noChangeShapeType="1"/>
            </p:cNvSpPr>
            <p:nvPr/>
          </p:nvSpPr>
          <p:spPr bwMode="auto">
            <a:xfrm rot="5400000">
              <a:off x="7303027" y="3428992"/>
              <a:ext cx="238125" cy="0"/>
            </a:xfrm>
            <a:prstGeom prst="line">
              <a:avLst/>
            </a:prstGeom>
            <a:noFill/>
            <a:ln w="76200" cmpd="tri">
              <a:solidFill>
                <a:schemeClr val="bg1">
                  <a:lumMod val="75000"/>
                </a:schemeClr>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cxnSp>
          <p:nvCxnSpPr>
            <p:cNvPr id="79" name="Straight Connector 78"/>
            <p:cNvCxnSpPr/>
            <p:nvPr/>
          </p:nvCxnSpPr>
          <p:spPr>
            <a:xfrm>
              <a:off x="7426377" y="35480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71592" y="38433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22090" y="30241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08679" y="30241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93979" y="3548055"/>
              <a:ext cx="264796" cy="0"/>
            </a:xfrm>
            <a:prstGeom prst="line">
              <a:avLst/>
            </a:prstGeom>
            <a:ln w="50800" cap="flat">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108842" y="30210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9952" y="3024177"/>
              <a:ext cx="4128" cy="285752"/>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04080" y="3614729"/>
              <a:ext cx="0" cy="22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884880" y="2928929"/>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8256480" y="29289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61827" y="2590800"/>
              <a:ext cx="660758" cy="338554"/>
            </a:xfrm>
            <a:prstGeom prst="rect">
              <a:avLst/>
            </a:prstGeom>
            <a:noFill/>
          </p:spPr>
          <p:txBody>
            <a:bodyPr wrap="none" rtlCol="0">
              <a:spAutoFit/>
            </a:bodyPr>
            <a:lstStyle/>
            <a:p>
              <a:r>
                <a:rPr lang="sr-Latn-CS" sz="1600" b="1" i="1" dirty="0" smtClean="0">
                  <a:solidFill>
                    <a:srgbClr val="002060"/>
                  </a:solidFill>
                  <a:latin typeface="Times New Roman" pitchFamily="18" charset="0"/>
                  <a:cs typeface="Times New Roman" pitchFamily="18" charset="0"/>
                </a:rPr>
                <a:t>I</a:t>
              </a:r>
              <a:r>
                <a:rPr lang="sr-Latn-CS" sz="1600" b="1" i="1" baseline="-25000" dirty="0" smtClean="0">
                  <a:solidFill>
                    <a:srgbClr val="002060"/>
                  </a:solidFill>
                  <a:latin typeface="Times New Roman" pitchFamily="18" charset="0"/>
                  <a:cs typeface="Times New Roman" pitchFamily="18" charset="0"/>
                </a:rPr>
                <a:t>B </a:t>
              </a:r>
              <a:r>
                <a:rPr lang="sr-Latn-CS" sz="1600" b="1" dirty="0" smtClean="0">
                  <a:solidFill>
                    <a:srgbClr val="002060"/>
                  </a:solidFill>
                  <a:latin typeface="Times New Roman" pitchFamily="18" charset="0"/>
                  <a:cs typeface="Times New Roman" pitchFamily="18" charset="0"/>
                </a:rPr>
                <a:t>= 0</a:t>
              </a:r>
              <a:endParaRPr lang="en-US" sz="1600" b="1" dirty="0">
                <a:solidFill>
                  <a:srgbClr val="002060"/>
                </a:solidFill>
              </a:endParaRPr>
            </a:p>
          </p:txBody>
        </p:sp>
        <p:sp>
          <p:nvSpPr>
            <p:cNvPr id="91" name="TextBox 90"/>
            <p:cNvSpPr txBox="1"/>
            <p:nvPr/>
          </p:nvSpPr>
          <p:spPr>
            <a:xfrm>
              <a:off x="8113032" y="2590800"/>
              <a:ext cx="660758"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C </a:t>
              </a:r>
              <a:r>
                <a:rPr lang="sr-Latn-CS" sz="1600" b="1" dirty="0" smtClean="0">
                  <a:solidFill>
                    <a:schemeClr val="tx1"/>
                  </a:solidFill>
                  <a:latin typeface="Times New Roman" pitchFamily="18" charset="0"/>
                  <a:cs typeface="Times New Roman" pitchFamily="18" charset="0"/>
                </a:rPr>
                <a:t>= 0</a:t>
              </a:r>
              <a:endParaRPr lang="en-US" sz="1600" dirty="0">
                <a:solidFill>
                  <a:schemeClr val="tx1"/>
                </a:solidFill>
              </a:endParaRPr>
            </a:p>
          </p:txBody>
        </p:sp>
        <p:sp>
          <p:nvSpPr>
            <p:cNvPr id="92" name="TextBox 91"/>
            <p:cNvSpPr txBox="1"/>
            <p:nvPr/>
          </p:nvSpPr>
          <p:spPr>
            <a:xfrm>
              <a:off x="6449658" y="2854900"/>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B</a:t>
              </a:r>
              <a:endParaRPr lang="en-US" sz="1600" dirty="0">
                <a:solidFill>
                  <a:schemeClr val="bg1">
                    <a:lumMod val="75000"/>
                  </a:schemeClr>
                </a:solidFill>
                <a:latin typeface="Arial" pitchFamily="34" charset="0"/>
                <a:cs typeface="Arial" pitchFamily="34" charset="0"/>
              </a:endParaRPr>
            </a:p>
          </p:txBody>
        </p:sp>
        <p:sp>
          <p:nvSpPr>
            <p:cNvPr id="93" name="TextBox 92"/>
            <p:cNvSpPr txBox="1"/>
            <p:nvPr/>
          </p:nvSpPr>
          <p:spPr>
            <a:xfrm>
              <a:off x="6457719" y="36740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E</a:t>
              </a:r>
              <a:endParaRPr lang="en-US" sz="1600" dirty="0">
                <a:solidFill>
                  <a:schemeClr val="bg1">
                    <a:lumMod val="75000"/>
                  </a:schemeClr>
                </a:solidFill>
                <a:latin typeface="Arial" pitchFamily="34" charset="0"/>
                <a:cs typeface="Arial" pitchFamily="34" charset="0"/>
              </a:endParaRPr>
            </a:p>
          </p:txBody>
        </p:sp>
        <p:sp>
          <p:nvSpPr>
            <p:cNvPr id="94" name="TextBox 93"/>
            <p:cNvSpPr txBox="1"/>
            <p:nvPr/>
          </p:nvSpPr>
          <p:spPr>
            <a:xfrm>
              <a:off x="8735658" y="2845377"/>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C</a:t>
              </a:r>
              <a:endParaRPr lang="en-US" sz="1600" dirty="0">
                <a:solidFill>
                  <a:schemeClr val="tx1"/>
                </a:solidFill>
                <a:latin typeface="Arial" pitchFamily="34" charset="0"/>
                <a:cs typeface="Arial" pitchFamily="34" charset="0"/>
              </a:endParaRPr>
            </a:p>
          </p:txBody>
        </p:sp>
        <p:sp>
          <p:nvSpPr>
            <p:cNvPr id="96" name="TextBox 95"/>
            <p:cNvSpPr txBox="1"/>
            <p:nvPr/>
          </p:nvSpPr>
          <p:spPr>
            <a:xfrm>
              <a:off x="8062984" y="3083123"/>
              <a:ext cx="184731" cy="307777"/>
            </a:xfrm>
            <a:prstGeom prst="rect">
              <a:avLst/>
            </a:prstGeom>
            <a:noFill/>
          </p:spPr>
          <p:txBody>
            <a:bodyPr wrap="none" rtlCol="0">
              <a:spAutoFit/>
            </a:bodyPr>
            <a:lstStyle/>
            <a:p>
              <a:endParaRPr lang="en-US" sz="1400" dirty="0">
                <a:solidFill>
                  <a:schemeClr val="tx1"/>
                </a:solidFill>
              </a:endParaRPr>
            </a:p>
          </p:txBody>
        </p:sp>
        <p:cxnSp>
          <p:nvCxnSpPr>
            <p:cNvPr id="97" name="Straight Connector 96"/>
            <p:cNvCxnSpPr/>
            <p:nvPr/>
          </p:nvCxnSpPr>
          <p:spPr>
            <a:xfrm flipH="1">
              <a:off x="8115300" y="38433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746878" y="36702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E</a:t>
              </a:r>
              <a:endParaRPr lang="en-US" sz="1600" dirty="0">
                <a:solidFill>
                  <a:schemeClr val="tx1"/>
                </a:solidFill>
                <a:latin typeface="Arial" pitchFamily="34" charset="0"/>
                <a:cs typeface="Arial" pitchFamily="34" charset="0"/>
              </a:endParaRPr>
            </a:p>
          </p:txBody>
        </p:sp>
      </p:grpSp>
      <p:sp>
        <p:nvSpPr>
          <p:cNvPr id="2" name="TextBox 1"/>
          <p:cNvSpPr txBox="1"/>
          <p:nvPr/>
        </p:nvSpPr>
        <p:spPr>
          <a:xfrm>
            <a:off x="7035585" y="3657600"/>
            <a:ext cx="1441420" cy="369332"/>
          </a:xfrm>
          <a:prstGeom prst="rect">
            <a:avLst/>
          </a:prstGeom>
          <a:noFill/>
        </p:spPr>
        <p:txBody>
          <a:bodyPr wrap="none" rtlCol="0">
            <a:spAutoFit/>
          </a:bodyPr>
          <a:lstStyle/>
          <a:p>
            <a:r>
              <a:rPr lang="x-none" b="1" dirty="0" smtClean="0">
                <a:solidFill>
                  <a:srgbClr val="C00000"/>
                </a:solidFill>
                <a:latin typeface="Arial" pitchFamily="34" charset="0"/>
                <a:cs typeface="Arial" pitchFamily="34" charset="0"/>
              </a:rPr>
              <a:t>UKLJUČEN</a:t>
            </a:r>
            <a:endParaRPr lang="en-US" b="1" dirty="0">
              <a:solidFill>
                <a:srgbClr val="C00000"/>
              </a:solidFill>
              <a:latin typeface="Arial" pitchFamily="34" charset="0"/>
              <a:cs typeface="Arial" pitchFamily="34" charset="0"/>
            </a:endParaRPr>
          </a:p>
        </p:txBody>
      </p:sp>
      <p:sp>
        <p:nvSpPr>
          <p:cNvPr id="74" name="TextBox 73"/>
          <p:cNvSpPr txBox="1"/>
          <p:nvPr/>
        </p:nvSpPr>
        <p:spPr>
          <a:xfrm>
            <a:off x="7041684" y="5647329"/>
            <a:ext cx="1492716" cy="369332"/>
          </a:xfrm>
          <a:prstGeom prst="rect">
            <a:avLst/>
          </a:prstGeom>
          <a:noFill/>
        </p:spPr>
        <p:txBody>
          <a:bodyPr wrap="none" rtlCol="0">
            <a:spAutoFit/>
          </a:bodyPr>
          <a:lstStyle/>
          <a:p>
            <a:r>
              <a:rPr lang="x-none" b="1" dirty="0" smtClean="0">
                <a:solidFill>
                  <a:srgbClr val="002060"/>
                </a:solidFill>
                <a:latin typeface="Arial" pitchFamily="34" charset="0"/>
                <a:cs typeface="Arial" pitchFamily="34" charset="0"/>
              </a:rPr>
              <a:t>ISKLJUČEN</a:t>
            </a:r>
            <a:endParaRPr lang="en-US"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8791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59</a:t>
            </a:fld>
            <a:endParaRPr lang="en-US"/>
          </a:p>
        </p:txBody>
      </p:sp>
      <p:sp>
        <p:nvSpPr>
          <p:cNvPr id="5" name="Text Box 44"/>
          <p:cNvSpPr txBox="1">
            <a:spLocks noChangeArrowheads="1"/>
          </p:cNvSpPr>
          <p:nvPr/>
        </p:nvSpPr>
        <p:spPr bwMode="auto">
          <a:xfrm>
            <a:off x="16089" y="26669"/>
            <a:ext cx="6537112" cy="726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p>
          <a:p>
            <a:pPr lvl="1" eaLnBrk="1" hangingPunct="1">
              <a:spcBef>
                <a:spcPct val="50000"/>
              </a:spcBef>
              <a:buFontTx/>
              <a:buChar char="•"/>
            </a:pPr>
            <a:r>
              <a:rPr lang="sr-Latn-CS" sz="2400" dirty="0" smtClean="0">
                <a:solidFill>
                  <a:schemeClr val="tx1"/>
                </a:solidFill>
                <a:latin typeface="Arial" charset="0"/>
              </a:rPr>
              <a:t>Uključuje se stalnim naponom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GS</a:t>
            </a:r>
            <a:endParaRPr lang="sr-Latn-CS" sz="2400" b="1" dirty="0" smtClean="0">
              <a:solidFill>
                <a:schemeClr val="tx1"/>
              </a:solidFill>
              <a:latin typeface="Arial" charset="0"/>
            </a:endParaRPr>
          </a:p>
          <a:p>
            <a:pPr lvl="2" eaLnBrk="1" hangingPunct="1">
              <a:spcBef>
                <a:spcPct val="50000"/>
              </a:spcBef>
              <a:buFontTx/>
              <a:buChar char="•"/>
            </a:pPr>
            <a:r>
              <a:rPr lang="sr-Latn-CS" sz="2000" dirty="0" smtClean="0">
                <a:solidFill>
                  <a:schemeClr val="tx1"/>
                </a:solidFill>
                <a:latin typeface="Arial" charset="0"/>
              </a:rPr>
              <a:t>G-S spoj se ponaša kao otvorena veza (tačnije, kao mala parazitna kapacitivnost)</a:t>
            </a:r>
            <a:endParaRPr lang="sr-Latn-CS" sz="2000" b="1" dirty="0" smtClean="0">
              <a:solidFill>
                <a:schemeClr val="tx1"/>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Minimalni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GS  </a:t>
            </a:r>
            <a:r>
              <a:rPr lang="sr-Latn-CS" sz="2000" dirty="0" smtClean="0">
                <a:solidFill>
                  <a:schemeClr val="tx1"/>
                </a:solidFill>
                <a:latin typeface="Arial" pitchFamily="34" charset="0"/>
                <a:cs typeface="Arial" pitchFamily="34" charset="0"/>
              </a:rPr>
              <a:t>da bi se uključio zavisi od tranzistora do tranzistora i označava se sa </a:t>
            </a:r>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T</a:t>
            </a:r>
            <a:endParaRPr lang="sr-Latn-CS" dirty="0" smtClean="0">
              <a:solidFill>
                <a:schemeClr val="tx1"/>
              </a:solidFill>
              <a:latin typeface="Arial" pitchFamily="34" charset="0"/>
              <a:cs typeface="Arial" pitchFamily="34" charset="0"/>
            </a:endParaRPr>
          </a:p>
          <a:p>
            <a:pPr lvl="2" eaLnBrk="1" hangingPunct="1">
              <a:spcBef>
                <a:spcPct val="50000"/>
              </a:spcBef>
              <a:buFontTx/>
              <a:buChar char="•"/>
            </a:pP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T  </a:t>
            </a:r>
            <a:r>
              <a:rPr lang="sr-Latn-CS" sz="2000" dirty="0" smtClean="0">
                <a:solidFill>
                  <a:schemeClr val="tx1"/>
                </a:solidFill>
                <a:latin typeface="Arial" pitchFamily="34" charset="0"/>
                <a:cs typeface="Arial" pitchFamily="34" charset="0"/>
              </a:rPr>
              <a:t>može biti od nekoliko volti do petnaestak volti</a:t>
            </a:r>
            <a:endParaRPr lang="sr-Latn-CS" sz="2000" dirty="0">
              <a:solidFill>
                <a:schemeClr val="tx1"/>
              </a:solidFill>
              <a:latin typeface="Arial" pitchFamily="34" charset="0"/>
              <a:cs typeface="Arial" pitchFamily="34"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ponaša se kao otpornost male vrednosti  - </a:t>
            </a:r>
            <a:r>
              <a:rPr lang="sr-Latn-CS" sz="2000" b="1" i="1" dirty="0" smtClean="0">
                <a:solidFill>
                  <a:schemeClr val="tx1"/>
                </a:solidFill>
                <a:latin typeface="Times New Roman" pitchFamily="18" charset="0"/>
                <a:cs typeface="Times New Roman" pitchFamily="18" charset="0"/>
              </a:rPr>
              <a:t>R</a:t>
            </a:r>
            <a:r>
              <a:rPr lang="sr-Latn-CS" sz="2000" b="1" i="1" baseline="-25000" dirty="0" smtClean="0">
                <a:solidFill>
                  <a:schemeClr val="tx1"/>
                </a:solidFill>
                <a:latin typeface="Times New Roman" pitchFamily="18" charset="0"/>
                <a:cs typeface="Times New Roman" pitchFamily="18" charset="0"/>
              </a:rPr>
              <a:t>DSon</a:t>
            </a:r>
          </a:p>
          <a:p>
            <a:pPr lvl="1" eaLnBrk="1" hangingPunct="1">
              <a:spcBef>
                <a:spcPct val="50000"/>
              </a:spcBef>
              <a:buFontTx/>
              <a:buChar char="•"/>
            </a:pPr>
            <a:r>
              <a:rPr lang="sr-Latn-CS" sz="2400" dirty="0" smtClean="0">
                <a:solidFill>
                  <a:schemeClr val="tx1"/>
                </a:solidFill>
                <a:latin typeface="Arial" charset="0"/>
              </a:rPr>
              <a:t>Isključuje se kada je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GS</a:t>
            </a:r>
            <a:r>
              <a:rPr lang="sr-Latn-CS" sz="2400" dirty="0" smtClean="0">
                <a:solidFill>
                  <a:schemeClr val="tx1"/>
                </a:solidFill>
                <a:latin typeface="Arial" charset="0"/>
              </a:rPr>
              <a:t> </a:t>
            </a:r>
            <a:r>
              <a:rPr lang="sr-Latn-CS" sz="2400" b="1" dirty="0" smtClean="0">
                <a:solidFill>
                  <a:schemeClr val="tx1"/>
                </a:solidFill>
                <a:latin typeface="Arial" charset="0"/>
                <a:sym typeface="Symbol"/>
              </a:rPr>
              <a:t></a:t>
            </a:r>
            <a:r>
              <a:rPr lang="sr-Latn-CS" sz="2400" dirty="0" smtClean="0">
                <a:solidFill>
                  <a:schemeClr val="tx1"/>
                </a:solidFill>
                <a:latin typeface="Arial" charset="0"/>
              </a:rPr>
              <a:t> 0</a:t>
            </a:r>
          </a:p>
          <a:p>
            <a:pPr lvl="2" eaLnBrk="1" hangingPunct="1">
              <a:spcBef>
                <a:spcPct val="50000"/>
              </a:spcBef>
              <a:buFontTx/>
              <a:buChar char="•"/>
            </a:pPr>
            <a:r>
              <a:rPr lang="en-US" sz="2000" dirty="0" err="1" smtClean="0">
                <a:solidFill>
                  <a:prstClr val="black"/>
                </a:solidFill>
                <a:latin typeface="Arial" charset="0"/>
              </a:rPr>
              <a:t>Isklju</a:t>
            </a:r>
            <a:r>
              <a:rPr lang="x-none" sz="2000" dirty="0" smtClean="0">
                <a:solidFill>
                  <a:prstClr val="black"/>
                </a:solidFill>
                <a:latin typeface="Arial" charset="0"/>
              </a:rPr>
              <a:t>č</a:t>
            </a:r>
            <a:r>
              <a:rPr lang="en-US" sz="2000" dirty="0" smtClean="0">
                <a:solidFill>
                  <a:prstClr val="black"/>
                </a:solidFill>
                <a:latin typeface="Arial" charset="0"/>
              </a:rPr>
              <a:t>en se </a:t>
            </a:r>
            <a:r>
              <a:rPr lang="en-US" sz="2000" dirty="0" err="1" smtClean="0">
                <a:solidFill>
                  <a:prstClr val="black"/>
                </a:solidFill>
                <a:latin typeface="Arial" charset="0"/>
              </a:rPr>
              <a:t>pona</a:t>
            </a:r>
            <a:r>
              <a:rPr lang="x-none" sz="2000" dirty="0" smtClean="0">
                <a:solidFill>
                  <a:prstClr val="black"/>
                </a:solidFill>
                <a:latin typeface="Arial" charset="0"/>
              </a:rPr>
              <a:t>š</a:t>
            </a:r>
            <a:r>
              <a:rPr lang="en-US" sz="2000" dirty="0" smtClean="0">
                <a:solidFill>
                  <a:prstClr val="black"/>
                </a:solidFill>
                <a:latin typeface="Arial" charset="0"/>
              </a:rPr>
              <a:t>a</a:t>
            </a:r>
            <a:r>
              <a:rPr lang="x-none" sz="2000" dirty="0" smtClean="0">
                <a:solidFill>
                  <a:prstClr val="black"/>
                </a:solidFill>
                <a:latin typeface="Arial" charset="0"/>
              </a:rPr>
              <a:t> vrlo približno idealnom prekidaču. Struja od </a:t>
            </a:r>
            <a:r>
              <a:rPr lang="x-none" sz="2000" b="1" dirty="0" smtClean="0">
                <a:solidFill>
                  <a:prstClr val="black"/>
                </a:solidFill>
                <a:latin typeface="Arial" charset="0"/>
              </a:rPr>
              <a:t>D</a:t>
            </a:r>
            <a:r>
              <a:rPr lang="x-none" sz="2000" dirty="0" smtClean="0">
                <a:solidFill>
                  <a:prstClr val="black"/>
                </a:solidFill>
                <a:latin typeface="Arial" charset="0"/>
              </a:rPr>
              <a:t> ka </a:t>
            </a:r>
            <a:r>
              <a:rPr lang="x-none" sz="2000" b="1" dirty="0" smtClean="0">
                <a:solidFill>
                  <a:prstClr val="black"/>
                </a:solidFill>
                <a:latin typeface="Arial" charset="0"/>
              </a:rPr>
              <a:t>S</a:t>
            </a:r>
            <a:r>
              <a:rPr lang="x-none" sz="2000" dirty="0" smtClean="0">
                <a:solidFill>
                  <a:prstClr val="black"/>
                </a:solidFill>
                <a:latin typeface="Arial" charset="0"/>
              </a:rPr>
              <a:t> se po pravilu može zanemariti.</a:t>
            </a:r>
          </a:p>
          <a:p>
            <a:pPr lvl="1" eaLnBrk="1" hangingPunct="1">
              <a:spcBef>
                <a:spcPct val="50000"/>
              </a:spcBef>
              <a:buFontTx/>
              <a:buChar char="•"/>
            </a:pPr>
            <a:r>
              <a:rPr lang="x-none" sz="2000" dirty="0" smtClean="0">
                <a:solidFill>
                  <a:schemeClr val="tx2"/>
                </a:solidFill>
                <a:latin typeface="Arial" charset="0"/>
              </a:rPr>
              <a:t>Naponi gejta </a:t>
            </a:r>
            <a:r>
              <a:rPr lang="x-none" sz="2000" b="1" dirty="0" smtClean="0">
                <a:solidFill>
                  <a:schemeClr val="tx2"/>
                </a:solidFill>
                <a:latin typeface="Arial" charset="0"/>
              </a:rPr>
              <a:t>0</a:t>
            </a:r>
            <a:r>
              <a:rPr lang="x-none" sz="2000" dirty="0" smtClean="0">
                <a:solidFill>
                  <a:schemeClr val="tx2"/>
                </a:solidFill>
                <a:latin typeface="Arial" charset="0"/>
              </a:rPr>
              <a:t> &lt;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GS </a:t>
            </a:r>
            <a:r>
              <a:rPr lang="sr-Latn-CS" sz="2000" dirty="0" smtClean="0">
                <a:solidFill>
                  <a:schemeClr val="tx2"/>
                </a:solidFill>
                <a:latin typeface="Arial" pitchFamily="34" charset="0"/>
                <a:cs typeface="Arial" pitchFamily="34" charset="0"/>
                <a:sym typeface="Symbol"/>
              </a:rPr>
              <a:t>&lt;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T</a:t>
            </a:r>
            <a:r>
              <a:rPr lang="sr-Latn-CS" sz="2000" dirty="0" smtClean="0">
                <a:solidFill>
                  <a:schemeClr val="tx2"/>
                </a:solidFill>
                <a:latin typeface="Arial" pitchFamily="34" charset="0"/>
                <a:cs typeface="Arial" pitchFamily="34" charset="0"/>
                <a:sym typeface="Symbol"/>
              </a:rPr>
              <a:t> uvode </a:t>
            </a:r>
            <a:r>
              <a:rPr lang="sr-Latn-CS" sz="2000" dirty="0">
                <a:solidFill>
                  <a:schemeClr val="tx2"/>
                </a:solidFill>
                <a:latin typeface="Arial" pitchFamily="34" charset="0"/>
                <a:cs typeface="Arial" pitchFamily="34" charset="0"/>
                <a:sym typeface="Symbol"/>
              </a:rPr>
              <a:t>tranzistor u linearni režim</a:t>
            </a:r>
            <a:r>
              <a:rPr lang="x-none" sz="2000" dirty="0">
                <a:solidFill>
                  <a:schemeClr val="tx2"/>
                </a:solidFill>
                <a:latin typeface="Arial" charset="0"/>
              </a:rPr>
              <a:t> i </a:t>
            </a:r>
            <a:r>
              <a:rPr lang="x-none" sz="2000" u="sng" dirty="0" smtClean="0">
                <a:solidFill>
                  <a:schemeClr val="tx2"/>
                </a:solidFill>
                <a:latin typeface="Arial" charset="0"/>
              </a:rPr>
              <a:t>štetni </a:t>
            </a:r>
            <a:r>
              <a:rPr lang="x-none" sz="2000" u="sng" dirty="0">
                <a:solidFill>
                  <a:schemeClr val="tx2"/>
                </a:solidFill>
                <a:latin typeface="Arial" charset="0"/>
              </a:rPr>
              <a:t>su kada ovaj radi kao prekidač</a:t>
            </a:r>
            <a:endParaRPr lang="en-US" sz="2000" u="sng" dirty="0">
              <a:solidFill>
                <a:schemeClr val="tx2"/>
              </a:solidFill>
              <a:latin typeface="Arial" charset="0"/>
            </a:endParaRPr>
          </a:p>
          <a:p>
            <a:pPr lvl="2" eaLnBrk="1" hangingPunct="1">
              <a:spcBef>
                <a:spcPct val="50000"/>
              </a:spcBef>
              <a:buFontTx/>
              <a:buChar char="•"/>
            </a:pPr>
            <a:endParaRPr lang="en-US" sz="2000" dirty="0">
              <a:solidFill>
                <a:schemeClr val="tx1"/>
              </a:solidFill>
              <a:latin typeface="Arial" charset="0"/>
            </a:endParaRPr>
          </a:p>
        </p:txBody>
      </p:sp>
      <p:grpSp>
        <p:nvGrpSpPr>
          <p:cNvPr id="73" name="Group 72"/>
          <p:cNvGrpSpPr/>
          <p:nvPr/>
        </p:nvGrpSpPr>
        <p:grpSpPr>
          <a:xfrm>
            <a:off x="6460878" y="715670"/>
            <a:ext cx="2618142" cy="1421806"/>
            <a:chOff x="6460878" y="823919"/>
            <a:chExt cx="2618142" cy="1421806"/>
          </a:xfrm>
        </p:grpSpPr>
        <p:cxnSp>
          <p:nvCxnSpPr>
            <p:cNvPr id="8" name="Straight Connector 7"/>
            <p:cNvCxnSpPr/>
            <p:nvPr/>
          </p:nvCxnSpPr>
          <p:spPr>
            <a:xfrm>
              <a:off x="7437597" y="1781174"/>
              <a:ext cx="0" cy="2952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19900" y="2076448"/>
              <a:ext cx="1300162" cy="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33310" y="1257296"/>
              <a:ext cx="0" cy="295274"/>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19899" y="1257296"/>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120062" y="1254119"/>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7" idx="0"/>
            </p:cNvCxnSpPr>
            <p:nvPr/>
          </p:nvCxnSpPr>
          <p:spPr>
            <a:xfrm>
              <a:off x="8111172" y="1257296"/>
              <a:ext cx="4128" cy="285752"/>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4"/>
            </p:cNvCxnSpPr>
            <p:nvPr/>
          </p:nvCxnSpPr>
          <p:spPr>
            <a:xfrm>
              <a:off x="8115300" y="1847848"/>
              <a:ext cx="0" cy="22860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962900" y="1543048"/>
              <a:ext cx="304800" cy="304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8111172" y="1584323"/>
              <a:ext cx="8890" cy="228600"/>
            </a:xfrm>
            <a:prstGeom prst="straightConnector1">
              <a:avLst/>
            </a:prstGeom>
            <a:ln w="1905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267700" y="1162048"/>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91591" y="1453440"/>
              <a:ext cx="495649"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V</a:t>
              </a:r>
              <a:r>
                <a:rPr lang="sr-Latn-CS" sz="1600" b="1" i="1" baseline="-25000" dirty="0" smtClean="0">
                  <a:solidFill>
                    <a:schemeClr val="tx1"/>
                  </a:solidFill>
                  <a:latin typeface="Times New Roman" pitchFamily="18" charset="0"/>
                  <a:cs typeface="Times New Roman" pitchFamily="18" charset="0"/>
                </a:rPr>
                <a:t>GS</a:t>
              </a:r>
              <a:endParaRPr lang="en-US" sz="1600" dirty="0"/>
            </a:p>
          </p:txBody>
        </p:sp>
        <p:sp>
          <p:nvSpPr>
            <p:cNvPr id="39" name="TextBox 38"/>
            <p:cNvSpPr txBox="1"/>
            <p:nvPr/>
          </p:nvSpPr>
          <p:spPr>
            <a:xfrm>
              <a:off x="8280106" y="823919"/>
              <a:ext cx="364202" cy="338554"/>
            </a:xfrm>
            <a:prstGeom prst="rect">
              <a:avLst/>
            </a:prstGeom>
            <a:noFill/>
          </p:spPr>
          <p:txBody>
            <a:bodyPr wrap="none" rtlCol="0">
              <a:spAutoFit/>
            </a:bodyPr>
            <a:lstStyle/>
            <a:p>
              <a:r>
                <a:rPr lang="sr-Latn-CS" sz="1600" b="1" i="1" dirty="0" smtClean="0">
                  <a:solidFill>
                    <a:schemeClr val="bg1">
                      <a:lumMod val="75000"/>
                    </a:schemeClr>
                  </a:solidFill>
                  <a:latin typeface="Times New Roman" pitchFamily="18" charset="0"/>
                  <a:cs typeface="Times New Roman" pitchFamily="18" charset="0"/>
                </a:rPr>
                <a:t>I</a:t>
              </a:r>
              <a:r>
                <a:rPr lang="sr-Latn-CS" sz="1600" b="1" i="1" baseline="-25000" dirty="0" smtClean="0">
                  <a:solidFill>
                    <a:schemeClr val="bg1">
                      <a:lumMod val="75000"/>
                    </a:schemeClr>
                  </a:solidFill>
                  <a:latin typeface="Times New Roman" pitchFamily="18" charset="0"/>
                  <a:cs typeface="Times New Roman" pitchFamily="18" charset="0"/>
                </a:rPr>
                <a:t>D</a:t>
              </a:r>
              <a:endParaRPr lang="en-US" sz="1600" dirty="0">
                <a:solidFill>
                  <a:schemeClr val="bg1">
                    <a:lumMod val="75000"/>
                  </a:schemeClr>
                </a:solidFill>
              </a:endParaRPr>
            </a:p>
          </p:txBody>
        </p:sp>
        <p:sp>
          <p:nvSpPr>
            <p:cNvPr id="40" name="TextBox 39"/>
            <p:cNvSpPr txBox="1"/>
            <p:nvPr/>
          </p:nvSpPr>
          <p:spPr>
            <a:xfrm>
              <a:off x="6460878" y="1088019"/>
              <a:ext cx="344966"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G</a:t>
              </a:r>
              <a:endParaRPr lang="en-US" sz="1600" dirty="0">
                <a:latin typeface="Arial" pitchFamily="34" charset="0"/>
                <a:cs typeface="Arial" pitchFamily="34" charset="0"/>
              </a:endParaRPr>
            </a:p>
          </p:txBody>
        </p:sp>
        <p:sp>
          <p:nvSpPr>
            <p:cNvPr id="41" name="TextBox 40"/>
            <p:cNvSpPr txBox="1"/>
            <p:nvPr/>
          </p:nvSpPr>
          <p:spPr>
            <a:xfrm>
              <a:off x="6468939" y="1907171"/>
              <a:ext cx="32092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S</a:t>
              </a:r>
              <a:endParaRPr lang="en-US" sz="1600" dirty="0">
                <a:latin typeface="Arial" pitchFamily="34" charset="0"/>
                <a:cs typeface="Arial" pitchFamily="34" charset="0"/>
              </a:endParaRPr>
            </a:p>
          </p:txBody>
        </p:sp>
        <p:sp>
          <p:nvSpPr>
            <p:cNvPr id="42" name="TextBox 41"/>
            <p:cNvSpPr txBox="1"/>
            <p:nvPr/>
          </p:nvSpPr>
          <p:spPr>
            <a:xfrm>
              <a:off x="8746878" y="1078496"/>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D</a:t>
              </a:r>
              <a:endParaRPr lang="en-US" sz="1600" dirty="0">
                <a:solidFill>
                  <a:schemeClr val="bg1">
                    <a:lumMod val="75000"/>
                  </a:schemeClr>
                </a:solidFill>
                <a:latin typeface="Arial" pitchFamily="34" charset="0"/>
                <a:cs typeface="Arial" pitchFamily="34" charset="0"/>
              </a:endParaRPr>
            </a:p>
          </p:txBody>
        </p:sp>
        <p:cxnSp>
          <p:nvCxnSpPr>
            <p:cNvPr id="72" name="Straight Connector 71"/>
            <p:cNvCxnSpPr/>
            <p:nvPr/>
          </p:nvCxnSpPr>
          <p:spPr>
            <a:xfrm flipH="1">
              <a:off x="8120698" y="2076448"/>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409863" y="4343400"/>
            <a:ext cx="2629362" cy="1421806"/>
            <a:chOff x="6449658" y="2590800"/>
            <a:chExt cx="2629362" cy="1421806"/>
          </a:xfrm>
        </p:grpSpPr>
        <p:cxnSp>
          <p:nvCxnSpPr>
            <p:cNvPr id="79" name="Straight Connector 78"/>
            <p:cNvCxnSpPr/>
            <p:nvPr/>
          </p:nvCxnSpPr>
          <p:spPr>
            <a:xfrm>
              <a:off x="7426377" y="35480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71592" y="38433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22090" y="30241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08679" y="30241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108842" y="30210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9952" y="3024177"/>
              <a:ext cx="4128" cy="285752"/>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04080" y="3614729"/>
              <a:ext cx="0" cy="22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8256480" y="29289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457719" y="3259715"/>
              <a:ext cx="846707" cy="338554"/>
            </a:xfrm>
            <a:prstGeom prst="rect">
              <a:avLst/>
            </a:prstGeom>
            <a:noFill/>
          </p:spPr>
          <p:txBody>
            <a:bodyPr wrap="none" rtlCol="0">
              <a:spAutoFit/>
            </a:bodyPr>
            <a:lstStyle/>
            <a:p>
              <a:r>
                <a:rPr lang="sr-Latn-CS" sz="1600" b="1" i="1" dirty="0" smtClean="0">
                  <a:solidFill>
                    <a:srgbClr val="002060"/>
                  </a:solidFill>
                  <a:latin typeface="Times New Roman" pitchFamily="18" charset="0"/>
                  <a:cs typeface="Times New Roman" pitchFamily="18" charset="0"/>
                </a:rPr>
                <a:t>V</a:t>
              </a:r>
              <a:r>
                <a:rPr lang="sr-Latn-CS" sz="1600" b="1" i="1" baseline="-25000" dirty="0" smtClean="0">
                  <a:solidFill>
                    <a:srgbClr val="002060"/>
                  </a:solidFill>
                  <a:latin typeface="Times New Roman" pitchFamily="18" charset="0"/>
                  <a:cs typeface="Times New Roman" pitchFamily="18" charset="0"/>
                </a:rPr>
                <a:t>GS </a:t>
              </a:r>
              <a:r>
                <a:rPr lang="sr-Latn-CS" sz="1600" b="1" dirty="0" smtClean="0">
                  <a:solidFill>
                    <a:srgbClr val="002060"/>
                  </a:solidFill>
                  <a:latin typeface="Times New Roman" pitchFamily="18" charset="0"/>
                  <a:cs typeface="Times New Roman" pitchFamily="18" charset="0"/>
                  <a:sym typeface="Symbol"/>
                </a:rPr>
                <a:t></a:t>
              </a:r>
              <a:r>
                <a:rPr lang="sr-Latn-CS" sz="1600" b="1" i="1" dirty="0" smtClean="0">
                  <a:solidFill>
                    <a:srgbClr val="002060"/>
                  </a:solidFill>
                  <a:latin typeface="Times New Roman" pitchFamily="18" charset="0"/>
                  <a:cs typeface="Times New Roman" pitchFamily="18" charset="0"/>
                </a:rPr>
                <a:t>  </a:t>
              </a:r>
              <a:r>
                <a:rPr lang="sr-Latn-CS" sz="1600" b="1" dirty="0" smtClean="0">
                  <a:solidFill>
                    <a:srgbClr val="002060"/>
                  </a:solidFill>
                  <a:latin typeface="Times New Roman" pitchFamily="18" charset="0"/>
                  <a:cs typeface="Times New Roman" pitchFamily="18" charset="0"/>
                </a:rPr>
                <a:t>0</a:t>
              </a:r>
              <a:endParaRPr lang="en-US" sz="1600" b="1" dirty="0">
                <a:solidFill>
                  <a:srgbClr val="002060"/>
                </a:solidFill>
              </a:endParaRPr>
            </a:p>
          </p:txBody>
        </p:sp>
        <p:sp>
          <p:nvSpPr>
            <p:cNvPr id="91" name="TextBox 90"/>
            <p:cNvSpPr txBox="1"/>
            <p:nvPr/>
          </p:nvSpPr>
          <p:spPr>
            <a:xfrm>
              <a:off x="8113032" y="2590800"/>
              <a:ext cx="668773"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D </a:t>
              </a:r>
              <a:r>
                <a:rPr lang="sr-Latn-CS" sz="1600" b="1" dirty="0" smtClean="0">
                  <a:solidFill>
                    <a:schemeClr val="tx1"/>
                  </a:solidFill>
                  <a:latin typeface="Times New Roman" pitchFamily="18" charset="0"/>
                  <a:cs typeface="Times New Roman" pitchFamily="18" charset="0"/>
                </a:rPr>
                <a:t>= 0</a:t>
              </a:r>
              <a:endParaRPr lang="en-US" sz="1600" dirty="0">
                <a:solidFill>
                  <a:schemeClr val="tx1"/>
                </a:solidFill>
              </a:endParaRPr>
            </a:p>
          </p:txBody>
        </p:sp>
        <p:sp>
          <p:nvSpPr>
            <p:cNvPr id="92" name="TextBox 91"/>
            <p:cNvSpPr txBox="1"/>
            <p:nvPr/>
          </p:nvSpPr>
          <p:spPr>
            <a:xfrm>
              <a:off x="6449658" y="2854900"/>
              <a:ext cx="344966"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G</a:t>
              </a:r>
              <a:endParaRPr lang="en-US" sz="1600" dirty="0">
                <a:solidFill>
                  <a:schemeClr val="bg1">
                    <a:lumMod val="75000"/>
                  </a:schemeClr>
                </a:solidFill>
                <a:latin typeface="Arial" pitchFamily="34" charset="0"/>
                <a:cs typeface="Arial" pitchFamily="34" charset="0"/>
              </a:endParaRPr>
            </a:p>
          </p:txBody>
        </p:sp>
        <p:sp>
          <p:nvSpPr>
            <p:cNvPr id="93" name="TextBox 92"/>
            <p:cNvSpPr txBox="1"/>
            <p:nvPr/>
          </p:nvSpPr>
          <p:spPr>
            <a:xfrm>
              <a:off x="6457719" y="36740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S</a:t>
              </a:r>
              <a:endParaRPr lang="en-US" sz="1600" dirty="0">
                <a:solidFill>
                  <a:schemeClr val="bg1">
                    <a:lumMod val="75000"/>
                  </a:schemeClr>
                </a:solidFill>
                <a:latin typeface="Arial" pitchFamily="34" charset="0"/>
                <a:cs typeface="Arial" pitchFamily="34" charset="0"/>
              </a:endParaRPr>
            </a:p>
          </p:txBody>
        </p:sp>
        <p:sp>
          <p:nvSpPr>
            <p:cNvPr id="94" name="TextBox 93"/>
            <p:cNvSpPr txBox="1"/>
            <p:nvPr/>
          </p:nvSpPr>
          <p:spPr>
            <a:xfrm>
              <a:off x="8735658" y="2845377"/>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D</a:t>
              </a:r>
              <a:endParaRPr lang="en-US" sz="1600" dirty="0">
                <a:solidFill>
                  <a:schemeClr val="tx1"/>
                </a:solidFill>
                <a:latin typeface="Arial" pitchFamily="34" charset="0"/>
                <a:cs typeface="Arial" pitchFamily="34" charset="0"/>
              </a:endParaRPr>
            </a:p>
          </p:txBody>
        </p:sp>
        <p:sp>
          <p:nvSpPr>
            <p:cNvPr id="96" name="TextBox 95"/>
            <p:cNvSpPr txBox="1"/>
            <p:nvPr/>
          </p:nvSpPr>
          <p:spPr>
            <a:xfrm>
              <a:off x="8062984" y="3083123"/>
              <a:ext cx="184731" cy="307777"/>
            </a:xfrm>
            <a:prstGeom prst="rect">
              <a:avLst/>
            </a:prstGeom>
            <a:noFill/>
          </p:spPr>
          <p:txBody>
            <a:bodyPr wrap="none" rtlCol="0">
              <a:spAutoFit/>
            </a:bodyPr>
            <a:lstStyle/>
            <a:p>
              <a:endParaRPr lang="en-US" sz="1400" dirty="0">
                <a:solidFill>
                  <a:schemeClr val="tx1"/>
                </a:solidFill>
              </a:endParaRPr>
            </a:p>
          </p:txBody>
        </p:sp>
        <p:cxnSp>
          <p:nvCxnSpPr>
            <p:cNvPr id="97" name="Straight Connector 96"/>
            <p:cNvCxnSpPr/>
            <p:nvPr/>
          </p:nvCxnSpPr>
          <p:spPr>
            <a:xfrm flipH="1">
              <a:off x="8115300" y="38433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746878" y="36702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S</a:t>
              </a:r>
              <a:endParaRPr lang="en-US" sz="1600" dirty="0">
                <a:solidFill>
                  <a:schemeClr val="tx1"/>
                </a:solidFill>
                <a:latin typeface="Arial" pitchFamily="34" charset="0"/>
                <a:cs typeface="Arial" pitchFamily="34" charset="0"/>
              </a:endParaRPr>
            </a:p>
          </p:txBody>
        </p:sp>
      </p:grpSp>
      <p:sp>
        <p:nvSpPr>
          <p:cNvPr id="2" name="TextBox 1"/>
          <p:cNvSpPr txBox="1"/>
          <p:nvPr/>
        </p:nvSpPr>
        <p:spPr>
          <a:xfrm>
            <a:off x="7035585" y="3810000"/>
            <a:ext cx="1441420" cy="369332"/>
          </a:xfrm>
          <a:prstGeom prst="rect">
            <a:avLst/>
          </a:prstGeom>
          <a:noFill/>
        </p:spPr>
        <p:txBody>
          <a:bodyPr wrap="none" rtlCol="0">
            <a:spAutoFit/>
          </a:bodyPr>
          <a:lstStyle/>
          <a:p>
            <a:r>
              <a:rPr lang="x-none" b="1" dirty="0" smtClean="0">
                <a:solidFill>
                  <a:srgbClr val="C00000"/>
                </a:solidFill>
                <a:latin typeface="Arial" pitchFamily="34" charset="0"/>
                <a:cs typeface="Arial" pitchFamily="34" charset="0"/>
              </a:rPr>
              <a:t>UKLJUČEN</a:t>
            </a:r>
            <a:endParaRPr lang="en-US" b="1" dirty="0">
              <a:solidFill>
                <a:srgbClr val="C00000"/>
              </a:solidFill>
              <a:latin typeface="Arial" pitchFamily="34" charset="0"/>
              <a:cs typeface="Arial" pitchFamily="34" charset="0"/>
            </a:endParaRPr>
          </a:p>
        </p:txBody>
      </p:sp>
      <p:sp>
        <p:nvSpPr>
          <p:cNvPr id="74" name="TextBox 73"/>
          <p:cNvSpPr txBox="1"/>
          <p:nvPr/>
        </p:nvSpPr>
        <p:spPr>
          <a:xfrm>
            <a:off x="7041684" y="5647329"/>
            <a:ext cx="1492716" cy="369332"/>
          </a:xfrm>
          <a:prstGeom prst="rect">
            <a:avLst/>
          </a:prstGeom>
          <a:noFill/>
        </p:spPr>
        <p:txBody>
          <a:bodyPr wrap="none" rtlCol="0">
            <a:spAutoFit/>
          </a:bodyPr>
          <a:lstStyle/>
          <a:p>
            <a:r>
              <a:rPr lang="x-none" b="1" dirty="0" smtClean="0">
                <a:solidFill>
                  <a:srgbClr val="002060"/>
                </a:solidFill>
                <a:latin typeface="Arial" pitchFamily="34" charset="0"/>
                <a:cs typeface="Arial" pitchFamily="34" charset="0"/>
              </a:rPr>
              <a:t>ISKLJUČEN</a:t>
            </a:r>
            <a:endParaRPr lang="en-US" b="1" dirty="0">
              <a:solidFill>
                <a:srgbClr val="002060"/>
              </a:solidFill>
              <a:latin typeface="Arial" pitchFamily="34" charset="0"/>
              <a:cs typeface="Arial" pitchFamily="34" charset="0"/>
            </a:endParaRPr>
          </a:p>
        </p:txBody>
      </p:sp>
      <p:sp>
        <p:nvSpPr>
          <p:cNvPr id="100" name="TextBox 99"/>
          <p:cNvSpPr txBox="1"/>
          <p:nvPr/>
        </p:nvSpPr>
        <p:spPr>
          <a:xfrm>
            <a:off x="6662215" y="1154912"/>
            <a:ext cx="287258" cy="307777"/>
          </a:xfrm>
          <a:prstGeom prst="rect">
            <a:avLst/>
          </a:prstGeom>
          <a:noFill/>
        </p:spPr>
        <p:txBody>
          <a:bodyPr wrap="none" rtlCol="0">
            <a:spAutoFit/>
          </a:bodyPr>
          <a:lstStyle/>
          <a:p>
            <a:r>
              <a:rPr lang="sr-Latn-CS" sz="1400" b="1" i="1" dirty="0" smtClean="0">
                <a:solidFill>
                  <a:schemeClr val="tx1"/>
                </a:solidFill>
                <a:latin typeface="Times New Roman" pitchFamily="18" charset="0"/>
                <a:cs typeface="Times New Roman" pitchFamily="18" charset="0"/>
              </a:rPr>
              <a:t>+</a:t>
            </a:r>
            <a:endParaRPr lang="en-US" sz="1400" dirty="0">
              <a:solidFill>
                <a:schemeClr val="tx1"/>
              </a:solidFill>
            </a:endParaRPr>
          </a:p>
        </p:txBody>
      </p:sp>
      <p:grpSp>
        <p:nvGrpSpPr>
          <p:cNvPr id="11" name="Group 10"/>
          <p:cNvGrpSpPr/>
          <p:nvPr/>
        </p:nvGrpSpPr>
        <p:grpSpPr>
          <a:xfrm>
            <a:off x="6430608" y="2514600"/>
            <a:ext cx="2630966" cy="1421806"/>
            <a:chOff x="6430608" y="2362200"/>
            <a:chExt cx="2630966" cy="1421806"/>
          </a:xfrm>
        </p:grpSpPr>
        <p:cxnSp>
          <p:nvCxnSpPr>
            <p:cNvPr id="46" name="Straight Connector 45"/>
            <p:cNvCxnSpPr/>
            <p:nvPr/>
          </p:nvCxnSpPr>
          <p:spPr>
            <a:xfrm>
              <a:off x="7407327" y="33194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2542" y="36147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403040" y="27955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89629" y="27955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089792" y="27924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80902" y="2795577"/>
              <a:ext cx="4128" cy="204581"/>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080902" y="3467092"/>
              <a:ext cx="4128" cy="14763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237430" y="27003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249836" y="2362200"/>
              <a:ext cx="364202"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D</a:t>
              </a:r>
              <a:endParaRPr lang="en-US" sz="1600" dirty="0">
                <a:solidFill>
                  <a:schemeClr val="tx1"/>
                </a:solidFill>
              </a:endParaRPr>
            </a:p>
          </p:txBody>
        </p:sp>
        <p:sp>
          <p:nvSpPr>
            <p:cNvPr id="60" name="TextBox 59"/>
            <p:cNvSpPr txBox="1"/>
            <p:nvPr/>
          </p:nvSpPr>
          <p:spPr>
            <a:xfrm>
              <a:off x="6430608" y="2626300"/>
              <a:ext cx="344966"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G</a:t>
              </a:r>
              <a:endParaRPr lang="en-US" sz="1600" dirty="0">
                <a:solidFill>
                  <a:schemeClr val="bg1">
                    <a:lumMod val="75000"/>
                  </a:schemeClr>
                </a:solidFill>
                <a:latin typeface="Arial" pitchFamily="34" charset="0"/>
                <a:cs typeface="Arial" pitchFamily="34" charset="0"/>
              </a:endParaRPr>
            </a:p>
          </p:txBody>
        </p:sp>
        <p:sp>
          <p:nvSpPr>
            <p:cNvPr id="61" name="TextBox 60"/>
            <p:cNvSpPr txBox="1"/>
            <p:nvPr/>
          </p:nvSpPr>
          <p:spPr>
            <a:xfrm>
              <a:off x="6438669" y="34454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S</a:t>
              </a:r>
              <a:endParaRPr lang="en-US" sz="1600" dirty="0">
                <a:solidFill>
                  <a:schemeClr val="bg1">
                    <a:lumMod val="75000"/>
                  </a:schemeClr>
                </a:solidFill>
                <a:latin typeface="Arial" pitchFamily="34" charset="0"/>
                <a:cs typeface="Arial" pitchFamily="34" charset="0"/>
              </a:endParaRPr>
            </a:p>
          </p:txBody>
        </p:sp>
        <p:sp>
          <p:nvSpPr>
            <p:cNvPr id="62" name="TextBox 61"/>
            <p:cNvSpPr txBox="1"/>
            <p:nvPr/>
          </p:nvSpPr>
          <p:spPr>
            <a:xfrm>
              <a:off x="8716608" y="2616777"/>
              <a:ext cx="344966"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D</a:t>
              </a:r>
              <a:endParaRPr lang="en-US" sz="1600" dirty="0">
                <a:solidFill>
                  <a:schemeClr val="tx1"/>
                </a:solidFill>
                <a:latin typeface="Arial" pitchFamily="34" charset="0"/>
                <a:cs typeface="Arial" pitchFamily="34" charset="0"/>
              </a:endParaRPr>
            </a:p>
          </p:txBody>
        </p:sp>
        <p:sp>
          <p:nvSpPr>
            <p:cNvPr id="68" name="TextBox 67"/>
            <p:cNvSpPr txBox="1"/>
            <p:nvPr/>
          </p:nvSpPr>
          <p:spPr>
            <a:xfrm>
              <a:off x="8198742" y="3047575"/>
              <a:ext cx="639919"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R</a:t>
              </a:r>
              <a:r>
                <a:rPr lang="sr-Latn-CS" sz="1600" b="1" i="1" baseline="-25000" dirty="0" smtClean="0">
                  <a:solidFill>
                    <a:schemeClr val="tx1"/>
                  </a:solidFill>
                  <a:latin typeface="Times New Roman" pitchFamily="18" charset="0"/>
                  <a:cs typeface="Times New Roman" pitchFamily="18" charset="0"/>
                </a:rPr>
                <a:t>DSon</a:t>
              </a:r>
              <a:endParaRPr lang="en-US" sz="1600" dirty="0">
                <a:solidFill>
                  <a:schemeClr val="tx1"/>
                </a:solidFill>
              </a:endParaRPr>
            </a:p>
          </p:txBody>
        </p:sp>
        <p:cxnSp>
          <p:nvCxnSpPr>
            <p:cNvPr id="70" name="Straight Connector 69"/>
            <p:cNvCxnSpPr/>
            <p:nvPr/>
          </p:nvCxnSpPr>
          <p:spPr>
            <a:xfrm flipH="1">
              <a:off x="8096250" y="36147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727828" y="34416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S</a:t>
              </a:r>
              <a:endParaRPr lang="en-US" sz="1600" dirty="0">
                <a:solidFill>
                  <a:schemeClr val="tx1"/>
                </a:solidFill>
                <a:latin typeface="Arial" pitchFamily="34" charset="0"/>
                <a:cs typeface="Arial" pitchFamily="34" charset="0"/>
              </a:endParaRPr>
            </a:p>
          </p:txBody>
        </p:sp>
        <p:sp>
          <p:nvSpPr>
            <p:cNvPr id="87" name="TextBox 86"/>
            <p:cNvSpPr txBox="1"/>
            <p:nvPr/>
          </p:nvSpPr>
          <p:spPr>
            <a:xfrm>
              <a:off x="6440499" y="3048000"/>
              <a:ext cx="950901" cy="338554"/>
            </a:xfrm>
            <a:prstGeom prst="rect">
              <a:avLst/>
            </a:prstGeom>
            <a:noFill/>
          </p:spPr>
          <p:txBody>
            <a:bodyPr wrap="none" rtlCol="0">
              <a:spAutoFit/>
            </a:bodyPr>
            <a:lstStyle/>
            <a:p>
              <a:r>
                <a:rPr lang="sr-Latn-CS" sz="1600" b="1" i="1" dirty="0">
                  <a:solidFill>
                    <a:srgbClr val="C00000"/>
                  </a:solidFill>
                  <a:latin typeface="Times New Roman" pitchFamily="18" charset="0"/>
                  <a:cs typeface="Times New Roman" pitchFamily="18" charset="0"/>
                </a:rPr>
                <a:t>V</a:t>
              </a:r>
              <a:r>
                <a:rPr lang="sr-Latn-CS" sz="1600" b="1" i="1" baseline="-25000" dirty="0">
                  <a:solidFill>
                    <a:srgbClr val="C00000"/>
                  </a:solidFill>
                  <a:latin typeface="Times New Roman" pitchFamily="18" charset="0"/>
                  <a:cs typeface="Times New Roman" pitchFamily="18" charset="0"/>
                </a:rPr>
                <a:t>GS </a:t>
              </a:r>
              <a:r>
                <a:rPr lang="sr-Latn-CS" sz="1600" b="1" i="1" dirty="0" smtClean="0">
                  <a:solidFill>
                    <a:srgbClr val="C00000"/>
                  </a:solidFill>
                  <a:latin typeface="Times New Roman" pitchFamily="18" charset="0"/>
                  <a:cs typeface="Times New Roman" pitchFamily="18" charset="0"/>
                </a:rPr>
                <a:t>&gt; </a:t>
              </a:r>
              <a:r>
                <a:rPr lang="sr-Latn-CS" sz="1600" b="1" i="1" dirty="0">
                  <a:solidFill>
                    <a:srgbClr val="C00000"/>
                  </a:solidFill>
                  <a:latin typeface="Times New Roman" pitchFamily="18" charset="0"/>
                  <a:cs typeface="Times New Roman" pitchFamily="18" charset="0"/>
                </a:rPr>
                <a:t>V</a:t>
              </a:r>
              <a:r>
                <a:rPr lang="sr-Latn-CS" sz="1600" b="1" i="1" baseline="-25000" dirty="0">
                  <a:solidFill>
                    <a:srgbClr val="C00000"/>
                  </a:solidFill>
                  <a:latin typeface="Times New Roman" pitchFamily="18" charset="0"/>
                  <a:cs typeface="Times New Roman" pitchFamily="18" charset="0"/>
                </a:rPr>
                <a:t>T </a:t>
              </a:r>
              <a:endParaRPr lang="en-US" sz="1600" b="1" dirty="0">
                <a:solidFill>
                  <a:srgbClr val="C00000"/>
                </a:solidFill>
              </a:endParaRPr>
            </a:p>
          </p:txBody>
        </p:sp>
        <p:grpSp>
          <p:nvGrpSpPr>
            <p:cNvPr id="101" name="Group 28"/>
            <p:cNvGrpSpPr>
              <a:grpSpLocks/>
            </p:cNvGrpSpPr>
            <p:nvPr/>
          </p:nvGrpSpPr>
          <p:grpSpPr bwMode="auto">
            <a:xfrm>
              <a:off x="7932042" y="3000158"/>
              <a:ext cx="228600" cy="466934"/>
              <a:chOff x="3450" y="1398"/>
              <a:chExt cx="144" cy="252"/>
            </a:xfrm>
          </p:grpSpPr>
          <p:grpSp>
            <p:nvGrpSpPr>
              <p:cNvPr id="102" name="Group 29"/>
              <p:cNvGrpSpPr>
                <a:grpSpLocks/>
              </p:cNvGrpSpPr>
              <p:nvPr/>
            </p:nvGrpSpPr>
            <p:grpSpPr bwMode="auto">
              <a:xfrm>
                <a:off x="3456" y="1428"/>
                <a:ext cx="126" cy="96"/>
                <a:chOff x="3456" y="1428"/>
                <a:chExt cx="126" cy="96"/>
              </a:xfrm>
            </p:grpSpPr>
            <p:sp>
              <p:nvSpPr>
                <p:cNvPr id="108" name="Line 30"/>
                <p:cNvSpPr>
                  <a:spLocks noChangeShapeType="1"/>
                </p:cNvSpPr>
                <p:nvPr/>
              </p:nvSpPr>
              <p:spPr bwMode="auto">
                <a:xfrm>
                  <a:off x="3456" y="1428"/>
                  <a:ext cx="120" cy="48"/>
                </a:xfrm>
                <a:prstGeom prst="line">
                  <a:avLst/>
                </a:prstGeom>
                <a:noFill/>
                <a:ln w="25400" cap="rnd">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9" name="Line 31"/>
                <p:cNvSpPr>
                  <a:spLocks noChangeShapeType="1"/>
                </p:cNvSpPr>
                <p:nvPr/>
              </p:nvSpPr>
              <p:spPr bwMode="auto">
                <a:xfrm flipH="1">
                  <a:off x="3456" y="1476"/>
                  <a:ext cx="126" cy="48"/>
                </a:xfrm>
                <a:prstGeom prst="line">
                  <a:avLst/>
                </a:prstGeom>
                <a:noFill/>
                <a:ln w="25400" cap="rnd">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103" name="Line 32"/>
              <p:cNvSpPr>
                <a:spLocks noChangeShapeType="1"/>
              </p:cNvSpPr>
              <p:nvPr/>
            </p:nvSpPr>
            <p:spPr bwMode="auto">
              <a:xfrm flipH="1">
                <a:off x="3450" y="1398"/>
                <a:ext cx="96" cy="30"/>
              </a:xfrm>
              <a:prstGeom prst="line">
                <a:avLst/>
              </a:prstGeom>
              <a:noFill/>
              <a:ln w="25400" cap="rnd">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4" name="Line 33"/>
              <p:cNvSpPr>
                <a:spLocks noChangeShapeType="1"/>
              </p:cNvSpPr>
              <p:nvPr/>
            </p:nvSpPr>
            <p:spPr bwMode="auto">
              <a:xfrm>
                <a:off x="3480" y="1620"/>
                <a:ext cx="78" cy="30"/>
              </a:xfrm>
              <a:prstGeom prst="line">
                <a:avLst/>
              </a:prstGeom>
              <a:noFill/>
              <a:ln w="25400" cap="rnd">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nvGrpSpPr>
              <p:cNvPr id="105" name="Group 34"/>
              <p:cNvGrpSpPr>
                <a:grpSpLocks/>
              </p:cNvGrpSpPr>
              <p:nvPr/>
            </p:nvGrpSpPr>
            <p:grpSpPr bwMode="auto">
              <a:xfrm>
                <a:off x="3468" y="1524"/>
                <a:ext cx="126" cy="96"/>
                <a:chOff x="3456" y="1428"/>
                <a:chExt cx="126" cy="96"/>
              </a:xfrm>
            </p:grpSpPr>
            <p:sp>
              <p:nvSpPr>
                <p:cNvPr id="106" name="Line 35"/>
                <p:cNvSpPr>
                  <a:spLocks noChangeShapeType="1"/>
                </p:cNvSpPr>
                <p:nvPr/>
              </p:nvSpPr>
              <p:spPr bwMode="auto">
                <a:xfrm>
                  <a:off x="3456" y="1428"/>
                  <a:ext cx="120" cy="48"/>
                </a:xfrm>
                <a:prstGeom prst="line">
                  <a:avLst/>
                </a:prstGeom>
                <a:noFill/>
                <a:ln w="25400" cap="rnd">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 name="Line 36"/>
                <p:cNvSpPr>
                  <a:spLocks noChangeShapeType="1"/>
                </p:cNvSpPr>
                <p:nvPr/>
              </p:nvSpPr>
              <p:spPr bwMode="auto">
                <a:xfrm flipH="1">
                  <a:off x="3456" y="1476"/>
                  <a:ext cx="126" cy="48"/>
                </a:xfrm>
                <a:prstGeom prst="line">
                  <a:avLst/>
                </a:prstGeom>
                <a:noFill/>
                <a:ln w="25400" cap="rnd">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grpSp>
      </p:grpSp>
      <p:sp>
        <p:nvSpPr>
          <p:cNvPr id="67" name="Title 66"/>
          <p:cNvSpPr>
            <a:spLocks noGrp="1"/>
          </p:cNvSpPr>
          <p:nvPr>
            <p:ph type="title"/>
          </p:nvPr>
        </p:nvSpPr>
        <p:spPr>
          <a:xfrm>
            <a:off x="0" y="0"/>
            <a:ext cx="8229600" cy="609600"/>
          </a:xfrm>
        </p:spPr>
        <p:txBody>
          <a:bodyPr/>
          <a:lstStyle/>
          <a:p>
            <a:pPr algn="l"/>
            <a:r>
              <a:rPr lang="sr-Latn-CS" sz="2400" b="1" kern="1200" dirty="0" smtClean="0">
                <a:solidFill>
                  <a:schemeClr val="tx1"/>
                </a:solidFill>
                <a:latin typeface="Arial"/>
                <a:ea typeface="+mn-ea"/>
                <a:cs typeface="+mn-cs"/>
              </a:rPr>
              <a:t>MOSFET</a:t>
            </a:r>
            <a:r>
              <a:rPr lang="sr-Latn-CS" sz="2400" kern="1200" dirty="0" smtClean="0">
                <a:solidFill>
                  <a:schemeClr val="tx1"/>
                </a:solidFill>
                <a:latin typeface="Arial"/>
                <a:ea typeface="+mn-ea"/>
                <a:cs typeface="+mn-cs"/>
              </a:rPr>
              <a:t> kao prekidački element</a:t>
            </a:r>
            <a:endParaRPr lang="en-US" dirty="0"/>
          </a:p>
        </p:txBody>
      </p:sp>
    </p:spTree>
    <p:extLst>
      <p:ext uri="{BB962C8B-B14F-4D97-AF65-F5344CB8AC3E}">
        <p14:creationId xmlns:p14="http://schemas.microsoft.com/office/powerpoint/2010/main" xmlns="" val="13826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2438400" y="4724400"/>
            <a:ext cx="1143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6</a:t>
            </a:fld>
            <a:endParaRPr lang="en-US" dirty="0">
              <a:latin typeface="+mn-lt"/>
            </a:endParaRPr>
          </a:p>
        </p:txBody>
      </p:sp>
      <p:grpSp>
        <p:nvGrpSpPr>
          <p:cNvPr id="3" name="Group 59"/>
          <p:cNvGrpSpPr/>
          <p:nvPr/>
        </p:nvGrpSpPr>
        <p:grpSpPr>
          <a:xfrm>
            <a:off x="635000" y="990600"/>
            <a:ext cx="6756400" cy="1200329"/>
            <a:chOff x="1244600" y="1219200"/>
            <a:chExt cx="6756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Induktivnost (kalem)</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Čuva energiju “održavajući </a:t>
              </a:r>
              <a:r>
                <a:rPr lang="sr-Latn-CS" sz="2400" u="sng" dirty="0" smtClean="0">
                  <a:solidFill>
                    <a:srgbClr val="0066CC"/>
                  </a:solidFill>
                  <a:latin typeface="Arial" charset="0"/>
                </a:rPr>
                <a:t>struju</a:t>
              </a:r>
              <a:r>
                <a:rPr lang="sr-Latn-CS" sz="2400" dirty="0" smtClean="0">
                  <a:solidFill>
                    <a:srgbClr val="0066CC"/>
                  </a:solidFill>
                  <a:latin typeface="Arial" charset="0"/>
                </a:rPr>
                <a:t>”</a:t>
              </a:r>
              <a:endParaRPr lang="sr-Latn-CS" sz="2400" dirty="0">
                <a:solidFill>
                  <a:srgbClr val="C00000"/>
                </a:solidFill>
                <a:latin typeface="Arial" charset="0"/>
              </a:endParaRPr>
            </a:p>
          </p:txBody>
        </p:sp>
      </p:grpSp>
      <p:grpSp>
        <p:nvGrpSpPr>
          <p:cNvPr id="200" name="Group 199"/>
          <p:cNvGrpSpPr/>
          <p:nvPr/>
        </p:nvGrpSpPr>
        <p:grpSpPr>
          <a:xfrm>
            <a:off x="609600" y="2514600"/>
            <a:ext cx="3134423" cy="1753394"/>
            <a:chOff x="609600" y="2514600"/>
            <a:chExt cx="3134423" cy="1753394"/>
          </a:xfrm>
        </p:grpSpPr>
        <p:cxnSp>
          <p:nvCxnSpPr>
            <p:cNvPr id="64" name="Straight Connector 63"/>
            <p:cNvCxnSpPr>
              <a:cxnSpLocks noChangeShapeType="1"/>
            </p:cNvCxnSpPr>
            <p:nvPr/>
          </p:nvCxnSpPr>
          <p:spPr bwMode="auto">
            <a:xfrm rot="5400000" flipH="1" flipV="1">
              <a:off x="533399" y="4038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1" name="TextBox 144"/>
            <p:cNvSpPr txBox="1">
              <a:spLocks noChangeArrowheads="1"/>
            </p:cNvSpPr>
            <p:nvPr/>
          </p:nvSpPr>
          <p:spPr bwMode="auto">
            <a:xfrm>
              <a:off x="838199" y="3200400"/>
              <a:ext cx="58221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10800000">
              <a:off x="2362199" y="2743200"/>
              <a:ext cx="384968"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2743199" y="25146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Oval 77"/>
            <p:cNvSpPr/>
            <p:nvPr/>
          </p:nvSpPr>
          <p:spPr>
            <a:xfrm>
              <a:off x="609600" y="3505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noChangeShapeType="1"/>
            </p:cNvCxnSpPr>
            <p:nvPr/>
          </p:nvCxnSpPr>
          <p:spPr bwMode="auto">
            <a:xfrm rot="16200000" flipV="1">
              <a:off x="473075" y="3184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flipV="1">
              <a:off x="761999" y="2895600"/>
              <a:ext cx="838200" cy="2"/>
            </a:xfrm>
            <a:prstGeom prst="line">
              <a:avLst/>
            </a:prstGeom>
            <a:noFill/>
            <a:ln w="34925">
              <a:solidFill>
                <a:srgbClr val="0066CC"/>
              </a:solidFill>
              <a:round/>
              <a:headEnd/>
              <a:tailEnd type="oval"/>
            </a:ln>
            <a:effectLst/>
          </p:spPr>
        </p:cxnSp>
        <p:grpSp>
          <p:nvGrpSpPr>
            <p:cNvPr id="124" name="Group 95"/>
            <p:cNvGrpSpPr>
              <a:grpSpLocks/>
            </p:cNvGrpSpPr>
            <p:nvPr/>
          </p:nvGrpSpPr>
          <p:grpSpPr bwMode="auto">
            <a:xfrm rot="5400000">
              <a:off x="2362199" y="3390901"/>
              <a:ext cx="914401" cy="381000"/>
              <a:chOff x="2971800" y="2438400"/>
              <a:chExt cx="1219201" cy="304800"/>
            </a:xfrm>
          </p:grpSpPr>
          <p:cxnSp>
            <p:nvCxnSpPr>
              <p:cNvPr id="125" name="Straight Connector 124"/>
              <p:cNvCxnSpPr/>
              <p:nvPr/>
            </p:nvCxnSpPr>
            <p:spPr>
              <a:xfrm>
                <a:off x="2971800" y="2590800"/>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38601" y="2588895"/>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128" name="Group 55"/>
              <p:cNvGrpSpPr>
                <a:grpSpLocks/>
              </p:cNvGrpSpPr>
              <p:nvPr/>
            </p:nvGrpSpPr>
            <p:grpSpPr bwMode="auto">
              <a:xfrm>
                <a:off x="3124200" y="2438400"/>
                <a:ext cx="228600" cy="304800"/>
                <a:chOff x="2971800" y="533400"/>
                <a:chExt cx="228600" cy="304800"/>
              </a:xfrm>
            </p:grpSpPr>
            <p:sp>
              <p:nvSpPr>
                <p:cNvPr id="144" name="Arc 143"/>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Arc 144"/>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1" name="Group 56"/>
              <p:cNvGrpSpPr>
                <a:grpSpLocks/>
              </p:cNvGrpSpPr>
              <p:nvPr/>
            </p:nvGrpSpPr>
            <p:grpSpPr bwMode="auto">
              <a:xfrm>
                <a:off x="3352800" y="2438400"/>
                <a:ext cx="228600" cy="304800"/>
                <a:chOff x="2971800" y="533400"/>
                <a:chExt cx="228600" cy="304800"/>
              </a:xfrm>
            </p:grpSpPr>
            <p:sp>
              <p:nvSpPr>
                <p:cNvPr id="141" name="Arc 140"/>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 name="Arc 142"/>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3" name="Group 59"/>
              <p:cNvGrpSpPr>
                <a:grpSpLocks/>
              </p:cNvGrpSpPr>
              <p:nvPr/>
            </p:nvGrpSpPr>
            <p:grpSpPr bwMode="auto">
              <a:xfrm>
                <a:off x="3581400" y="2438400"/>
                <a:ext cx="228600" cy="304800"/>
                <a:chOff x="2971800" y="533400"/>
                <a:chExt cx="228600" cy="304800"/>
              </a:xfrm>
            </p:grpSpPr>
            <p:sp>
              <p:nvSpPr>
                <p:cNvPr id="139" name="Arc 138"/>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0" name="Arc 139"/>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4" name="Group 59"/>
              <p:cNvGrpSpPr>
                <a:grpSpLocks/>
              </p:cNvGrpSpPr>
              <p:nvPr/>
            </p:nvGrpSpPr>
            <p:grpSpPr bwMode="auto">
              <a:xfrm>
                <a:off x="3810000" y="2438400"/>
                <a:ext cx="228600" cy="304800"/>
                <a:chOff x="2971800" y="533400"/>
                <a:chExt cx="228600" cy="304800"/>
              </a:xfrm>
            </p:grpSpPr>
            <p:sp>
              <p:nvSpPr>
                <p:cNvPr id="135" name="Arc 134"/>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Arc 135"/>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146" name="Straight Connector 145"/>
            <p:cNvCxnSpPr>
              <a:cxnSpLocks noChangeShapeType="1"/>
            </p:cNvCxnSpPr>
            <p:nvPr/>
          </p:nvCxnSpPr>
          <p:spPr bwMode="auto">
            <a:xfrm>
              <a:off x="1904999" y="2895600"/>
              <a:ext cx="914400" cy="1588"/>
            </a:xfrm>
            <a:prstGeom prst="line">
              <a:avLst/>
            </a:prstGeom>
            <a:noFill/>
            <a:ln w="34925">
              <a:solidFill>
                <a:srgbClr val="0066CC"/>
              </a:solidFill>
              <a:round/>
              <a:headEnd type="oval"/>
              <a:tailEnd type="none"/>
            </a:ln>
            <a:effectLst/>
          </p:spPr>
        </p:cxnSp>
        <p:cxnSp>
          <p:nvCxnSpPr>
            <p:cNvPr id="148" name="Straight Connector 147"/>
            <p:cNvCxnSpPr>
              <a:cxnSpLocks noChangeShapeType="1"/>
            </p:cNvCxnSpPr>
            <p:nvPr/>
          </p:nvCxnSpPr>
          <p:spPr bwMode="auto">
            <a:xfrm rot="5400000" flipH="1" flipV="1">
              <a:off x="2705100" y="3009901"/>
              <a:ext cx="228598"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rot="16200000" flipV="1">
              <a:off x="2705101" y="4152899"/>
              <a:ext cx="228600" cy="1"/>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4" name="Straight Connector 153"/>
            <p:cNvCxnSpPr>
              <a:cxnSpLocks noChangeShapeType="1"/>
            </p:cNvCxnSpPr>
            <p:nvPr/>
          </p:nvCxnSpPr>
          <p:spPr bwMode="auto">
            <a:xfrm flipV="1">
              <a:off x="761999" y="4267200"/>
              <a:ext cx="2057400" cy="2"/>
            </a:xfrm>
            <a:prstGeom prst="line">
              <a:avLst/>
            </a:prstGeom>
            <a:noFill/>
            <a:ln w="34925">
              <a:solidFill>
                <a:srgbClr val="0066CC"/>
              </a:solidFill>
              <a:round/>
              <a:headEnd type="none"/>
              <a:tailEnd type="none"/>
            </a:ln>
            <a:effectLst/>
          </p:spPr>
        </p:cxnSp>
        <p:cxnSp>
          <p:nvCxnSpPr>
            <p:cNvPr id="159" name="Straight Connector 158"/>
            <p:cNvCxnSpPr/>
            <p:nvPr/>
          </p:nvCxnSpPr>
          <p:spPr>
            <a:xfrm rot="10800000" flipV="1">
              <a:off x="1600199" y="2895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164" name="TextBox 144"/>
            <p:cNvSpPr txBox="1">
              <a:spLocks noChangeArrowheads="1"/>
            </p:cNvSpPr>
            <p:nvPr/>
          </p:nvSpPr>
          <p:spPr bwMode="auto">
            <a:xfrm>
              <a:off x="3047999" y="3263900"/>
              <a:ext cx="6960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L</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sz="1600" dirty="0" smtClean="0">
                  <a:solidFill>
                    <a:schemeClr val="tx1"/>
                  </a:solidFill>
                  <a:latin typeface="Arial" charset="0"/>
                  <a:ea typeface="ＭＳ Ｐゴシック" pitchFamily="-107" charset="-128"/>
                </a:rPr>
                <a:t>mH</a:t>
              </a:r>
              <a:endParaRPr lang="en-US" dirty="0">
                <a:solidFill>
                  <a:schemeClr val="tx1"/>
                </a:solidFill>
                <a:latin typeface="Arial" charset="0"/>
                <a:ea typeface="ＭＳ Ｐゴシック" pitchFamily="-107" charset="-128"/>
              </a:endParaRPr>
            </a:p>
          </p:txBody>
        </p:sp>
        <p:cxnSp>
          <p:nvCxnSpPr>
            <p:cNvPr id="168" name="Straight Arrow Connector 167"/>
            <p:cNvCxnSpPr/>
            <p:nvPr/>
          </p:nvCxnSpPr>
          <p:spPr>
            <a:xfrm rot="5400000">
              <a:off x="1828005" y="3581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6" name="TextBox 74"/>
            <p:cNvSpPr txBox="1">
              <a:spLocks noChangeArrowheads="1"/>
            </p:cNvSpPr>
            <p:nvPr/>
          </p:nvSpPr>
          <p:spPr bwMode="auto">
            <a:xfrm>
              <a:off x="2285999" y="3352800"/>
              <a:ext cx="457200" cy="369332"/>
            </a:xfrm>
            <a:prstGeom prst="rect">
              <a:avLst/>
            </a:prstGeom>
            <a:solidFill>
              <a:schemeClr val="bg1"/>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70" name="TextBox 144"/>
            <p:cNvSpPr txBox="1">
              <a:spLocks noChangeArrowheads="1"/>
            </p:cNvSpPr>
            <p:nvPr/>
          </p:nvSpPr>
          <p:spPr bwMode="auto">
            <a:xfrm>
              <a:off x="2209799" y="2819400"/>
              <a:ext cx="3048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grpSp>
      <p:grpSp>
        <p:nvGrpSpPr>
          <p:cNvPr id="8" name="Group 7"/>
          <p:cNvGrpSpPr/>
          <p:nvPr/>
        </p:nvGrpSpPr>
        <p:grpSpPr>
          <a:xfrm>
            <a:off x="4572001" y="2362200"/>
            <a:ext cx="3485378" cy="2251818"/>
            <a:chOff x="4572001" y="2362200"/>
            <a:chExt cx="3485378" cy="2251818"/>
          </a:xfrm>
        </p:grpSpPr>
        <p:cxnSp>
          <p:nvCxnSpPr>
            <p:cNvPr id="56" name="Straight Connector 55"/>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58" name="Straight Connector 57"/>
            <p:cNvCxnSpPr/>
            <p:nvPr/>
          </p:nvCxnSpPr>
          <p:spPr bwMode="auto">
            <a:xfrm>
              <a:off x="4572001" y="4368799"/>
              <a:ext cx="3348372" cy="0"/>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60" name="Text Box 29"/>
            <p:cNvSpPr txBox="1">
              <a:spLocks noChangeArrowheads="1"/>
            </p:cNvSpPr>
            <p:nvPr/>
          </p:nvSpPr>
          <p:spPr bwMode="auto">
            <a:xfrm>
              <a:off x="7913363" y="4337019"/>
              <a:ext cx="14401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67" name="Straight Connector 66"/>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74" name="Straight Arrow Connector 73"/>
            <p:cNvCxnSpPr/>
            <p:nvPr/>
          </p:nvCxnSpPr>
          <p:spPr bwMode="auto">
            <a:xfrm flipV="1">
              <a:off x="7023101" y="2736457"/>
              <a:ext cx="275872" cy="222642"/>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7" name="TextBox 76"/>
            <p:cNvSpPr txBox="1"/>
            <p:nvPr/>
          </p:nvSpPr>
          <p:spPr>
            <a:xfrm>
              <a:off x="7239001" y="2616199"/>
              <a:ext cx="504056" cy="276999"/>
            </a:xfrm>
            <a:prstGeom prst="rect">
              <a:avLst/>
            </a:prstGeom>
            <a:noFill/>
          </p:spPr>
          <p:txBody>
            <a:bodyPr wrap="square" rtlCol="0">
              <a:spAutoFit/>
            </a:bodyPr>
            <a:lstStyle/>
            <a:p>
              <a:r>
                <a:rPr lang="x-none" sz="1200" dirty="0" smtClean="0">
                  <a:solidFill>
                    <a:schemeClr val="tx1"/>
                  </a:solidFill>
                  <a:latin typeface="Arial" pitchFamily="34" charset="0"/>
                  <a:cs typeface="Arial" pitchFamily="34" charset="0"/>
                </a:rPr>
                <a:t>ka </a:t>
              </a:r>
              <a:r>
                <a:rPr lang="x-none" sz="1200" dirty="0" smtClean="0">
                  <a:solidFill>
                    <a:schemeClr val="tx1"/>
                  </a:solidFill>
                  <a:latin typeface="Arial" pitchFamily="34" charset="0"/>
                  <a:cs typeface="Arial" pitchFamily="34" charset="0"/>
                  <a:sym typeface="Symbol"/>
                </a:rPr>
                <a:t></a:t>
              </a:r>
              <a:endParaRPr lang="en-US" sz="1200" dirty="0">
                <a:solidFill>
                  <a:schemeClr val="tx1"/>
                </a:solidFill>
                <a:latin typeface="Arial" pitchFamily="34" charset="0"/>
                <a:cs typeface="Arial" pitchFamily="34" charset="0"/>
              </a:endParaRPr>
            </a:p>
          </p:txBody>
        </p:sp>
        <p:grpSp>
          <p:nvGrpSpPr>
            <p:cNvPr id="171" name="Group 170"/>
            <p:cNvGrpSpPr/>
            <p:nvPr/>
          </p:nvGrpSpPr>
          <p:grpSpPr>
            <a:xfrm rot="20374003">
              <a:off x="4712165" y="3050676"/>
              <a:ext cx="2791220" cy="869493"/>
              <a:chOff x="3578884" y="3854908"/>
              <a:chExt cx="2791220" cy="869493"/>
            </a:xfrm>
          </p:grpSpPr>
          <p:cxnSp>
            <p:nvCxnSpPr>
              <p:cNvPr id="68" name="Straight Connector 67"/>
              <p:cNvCxnSpPr/>
              <p:nvPr/>
            </p:nvCxnSpPr>
            <p:spPr bwMode="auto">
              <a:xfrm flipV="1">
                <a:off x="3578884" y="3923741"/>
                <a:ext cx="2569497" cy="800660"/>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79" name="Straight Connector 78"/>
              <p:cNvCxnSpPr/>
              <p:nvPr/>
            </p:nvCxnSpPr>
            <p:spPr bwMode="auto">
              <a:xfrm flipV="1">
                <a:off x="6187740" y="3854908"/>
                <a:ext cx="182364" cy="54867"/>
              </a:xfrm>
              <a:prstGeom prst="line">
                <a:avLst/>
              </a:prstGeom>
              <a:solidFill>
                <a:schemeClr val="bg1"/>
              </a:solidFill>
              <a:ln w="38100" cap="flat" cmpd="sng" algn="ctr">
                <a:solidFill>
                  <a:srgbClr val="0070C0"/>
                </a:solidFill>
                <a:prstDash val="sysDot"/>
                <a:round/>
                <a:headEnd type="none" w="sm" len="sm"/>
                <a:tailEnd type="none" w="sm" len="sm"/>
              </a:ln>
              <a:effectLst/>
            </p:spPr>
          </p:cxnSp>
        </p:grpSp>
        <p:sp>
          <p:nvSpPr>
            <p:cNvPr id="176"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82" name="Straight Connector 181"/>
            <p:cNvCxnSpPr/>
            <p:nvPr/>
          </p:nvCxnSpPr>
          <p:spPr>
            <a:xfrm rot="5400000" flipH="1" flipV="1">
              <a:off x="5944394"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flipH="1" flipV="1">
              <a:off x="5448300" y="4076700"/>
              <a:ext cx="6858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53000" y="3733800"/>
              <a:ext cx="838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953000" y="3048000"/>
              <a:ext cx="16764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6017851" y="2316033"/>
            <a:ext cx="765896" cy="461665"/>
          </a:xfrm>
          <a:prstGeom prst="rect">
            <a:avLst/>
          </a:prstGeom>
          <a:noFill/>
        </p:spPr>
        <p:txBody>
          <a:bodyPr wrap="square" rtlCol="0">
            <a:spAutoFit/>
          </a:bodyPr>
          <a:lstStyle/>
          <a:p>
            <a:r>
              <a:rPr lang="x-none" sz="1200" dirty="0" smtClean="0">
                <a:solidFill>
                  <a:srgbClr val="0066CC"/>
                </a:solidFill>
                <a:latin typeface="Arial" pitchFamily="34" charset="0"/>
                <a:cs typeface="Arial" pitchFamily="34" charset="0"/>
              </a:rPr>
              <a:t>Za </a:t>
            </a:r>
            <a:r>
              <a:rPr lang="x-none" sz="1200" b="1" i="1" dirty="0" smtClean="0">
                <a:solidFill>
                  <a:srgbClr val="0066CC"/>
                </a:solidFill>
                <a:latin typeface="Times New Roman" pitchFamily="18" charset="0"/>
                <a:cs typeface="Times New Roman" pitchFamily="18" charset="0"/>
              </a:rPr>
              <a:t>U</a:t>
            </a:r>
            <a:r>
              <a:rPr lang="x-none" sz="1200" dirty="0" smtClean="0">
                <a:solidFill>
                  <a:srgbClr val="0066CC"/>
                </a:solidFill>
                <a:latin typeface="Arial" pitchFamily="34" charset="0"/>
                <a:cs typeface="Arial" pitchFamily="34" charset="0"/>
              </a:rPr>
              <a:t>=20V</a:t>
            </a:r>
            <a:endParaRPr lang="en-US" sz="1200" dirty="0">
              <a:solidFill>
                <a:srgbClr val="0066CC"/>
              </a:solidFill>
              <a:latin typeface="Arial" pitchFamily="34" charset="0"/>
              <a:cs typeface="Arial" pitchFamily="34" charset="0"/>
            </a:endParaRPr>
          </a:p>
        </p:txBody>
      </p:sp>
      <p:grpSp>
        <p:nvGrpSpPr>
          <p:cNvPr id="202" name="Group 201"/>
          <p:cNvGrpSpPr/>
          <p:nvPr/>
        </p:nvGrpSpPr>
        <p:grpSpPr>
          <a:xfrm>
            <a:off x="4572000" y="2971800"/>
            <a:ext cx="2362200" cy="1680630"/>
            <a:chOff x="4572000" y="2971800"/>
            <a:chExt cx="2362200" cy="1680630"/>
          </a:xfrm>
        </p:grpSpPr>
        <p:sp>
          <p:nvSpPr>
            <p:cNvPr id="85" name="Arc 84"/>
            <p:cNvSpPr/>
            <p:nvPr/>
          </p:nvSpPr>
          <p:spPr bwMode="auto">
            <a:xfrm rot="1473297">
              <a:off x="4998352" y="3918767"/>
              <a:ext cx="683134" cy="733663"/>
            </a:xfrm>
            <a:prstGeom prst="arc">
              <a:avLst>
                <a:gd name="adj1" fmla="val 16568486"/>
                <a:gd name="adj2" fmla="val 20843615"/>
              </a:avLst>
            </a:prstGeom>
            <a:noFill/>
            <a:ln w="12700" cap="flat" cmpd="sng" algn="ctr">
              <a:solidFill>
                <a:srgbClr val="0070C0"/>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77" name="Text Box 29"/>
            <p:cNvSpPr txBox="1">
              <a:spLocks noChangeArrowheads="1"/>
            </p:cNvSpPr>
            <p:nvPr/>
          </p:nvSpPr>
          <p:spPr bwMode="auto">
            <a:xfrm>
              <a:off x="5638800" y="4419600"/>
              <a:ext cx="457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dirty="0" smtClean="0">
                  <a:solidFill>
                    <a:schemeClr val="tx1"/>
                  </a:solidFill>
                  <a:latin typeface="Times New Roman" pitchFamily="18" charset="0"/>
                  <a:cs typeface="Times New Roman" pitchFamily="18" charset="0"/>
                  <a:sym typeface="Symbol"/>
                </a:rPr>
                <a:t>1 ms</a:t>
              </a:r>
              <a:endParaRPr lang="x-none" sz="1400" dirty="0" smtClean="0">
                <a:solidFill>
                  <a:schemeClr val="tx1"/>
                </a:solidFill>
                <a:latin typeface="Times New Roman" pitchFamily="18" charset="0"/>
                <a:cs typeface="Times New Roman" pitchFamily="18" charset="0"/>
                <a:sym typeface="Symbol"/>
              </a:endParaRPr>
            </a:p>
          </p:txBody>
        </p:sp>
        <p:sp>
          <p:nvSpPr>
            <p:cNvPr id="180" name="Text Box 29"/>
            <p:cNvSpPr txBox="1">
              <a:spLocks noChangeArrowheads="1"/>
            </p:cNvSpPr>
            <p:nvPr/>
          </p:nvSpPr>
          <p:spPr bwMode="auto">
            <a:xfrm>
              <a:off x="6477000" y="4419600"/>
              <a:ext cx="457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dirty="0" smtClean="0">
                  <a:solidFill>
                    <a:schemeClr val="tx1"/>
                  </a:solidFill>
                  <a:latin typeface="Times New Roman" pitchFamily="18" charset="0"/>
                  <a:cs typeface="Times New Roman" pitchFamily="18" charset="0"/>
                  <a:sym typeface="Symbol"/>
                </a:rPr>
                <a:t>2 ms</a:t>
              </a:r>
              <a:endParaRPr lang="x-none" sz="1400" dirty="0" smtClean="0">
                <a:solidFill>
                  <a:schemeClr val="tx1"/>
                </a:solidFill>
                <a:latin typeface="Times New Roman" pitchFamily="18" charset="0"/>
                <a:cs typeface="Times New Roman" pitchFamily="18" charset="0"/>
                <a:sym typeface="Symbol"/>
              </a:endParaRPr>
            </a:p>
          </p:txBody>
        </p:sp>
        <p:sp>
          <p:nvSpPr>
            <p:cNvPr id="86" name="TextBox 85"/>
            <p:cNvSpPr txBox="1"/>
            <p:nvPr/>
          </p:nvSpPr>
          <p:spPr>
            <a:xfrm>
              <a:off x="5715000" y="4038600"/>
              <a:ext cx="685799" cy="184666"/>
            </a:xfrm>
            <a:prstGeom prst="rect">
              <a:avLst/>
            </a:prstGeom>
            <a:solidFill>
              <a:schemeClr val="bg1"/>
            </a:solidFill>
          </p:spPr>
          <p:txBody>
            <a:bodyPr wrap="square" lIns="9144" tIns="0" bIns="0" rtlCol="0">
              <a:spAutoFit/>
            </a:bodyPr>
            <a:lstStyle/>
            <a:p>
              <a:r>
                <a:rPr lang="sr-Latn-CS" sz="1200" b="1" dirty="0" smtClean="0">
                  <a:solidFill>
                    <a:schemeClr val="tx1"/>
                  </a:solidFill>
                  <a:latin typeface="Times New Roman" pitchFamily="18" charset="0"/>
                  <a:cs typeface="Times New Roman" pitchFamily="18" charset="0"/>
                </a:rPr>
                <a:t>5A/ms</a:t>
              </a:r>
              <a:endParaRPr lang="en-US" sz="1200" b="1" dirty="0">
                <a:solidFill>
                  <a:schemeClr val="tx1"/>
                </a:solidFill>
                <a:latin typeface="Times New Roman" pitchFamily="18" charset="0"/>
                <a:cs typeface="Times New Roman" pitchFamily="18" charset="0"/>
              </a:endParaRPr>
            </a:p>
          </p:txBody>
        </p:sp>
        <p:sp>
          <p:nvSpPr>
            <p:cNvPr id="191" name="Text Box 29"/>
            <p:cNvSpPr txBox="1">
              <a:spLocks noChangeArrowheads="1"/>
            </p:cNvSpPr>
            <p:nvPr/>
          </p:nvSpPr>
          <p:spPr bwMode="auto">
            <a:xfrm>
              <a:off x="4648200" y="3657600"/>
              <a:ext cx="3048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5</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sp>
          <p:nvSpPr>
            <p:cNvPr id="192" name="Text Box 29"/>
            <p:cNvSpPr txBox="1">
              <a:spLocks noChangeArrowheads="1"/>
            </p:cNvSpPr>
            <p:nvPr/>
          </p:nvSpPr>
          <p:spPr bwMode="auto">
            <a:xfrm>
              <a:off x="4572000" y="2971800"/>
              <a:ext cx="3810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grpSp>
      <p:graphicFrame>
        <p:nvGraphicFramePr>
          <p:cNvPr id="203" name="Object 202"/>
          <p:cNvGraphicFramePr>
            <a:graphicFrameLocks noChangeAspect="1"/>
          </p:cNvGraphicFramePr>
          <p:nvPr/>
        </p:nvGraphicFramePr>
        <p:xfrm>
          <a:off x="762000" y="4800600"/>
          <a:ext cx="1536700" cy="609600"/>
        </p:xfrm>
        <a:graphic>
          <a:graphicData uri="http://schemas.openxmlformats.org/presentationml/2006/ole">
            <p:oleObj spid="_x0000_s840763" name="Equation" r:id="rId4" imgW="1536700" imgH="609600" progId="Equation.3">
              <p:embed/>
            </p:oleObj>
          </a:graphicData>
        </a:graphic>
      </p:graphicFrame>
      <p:graphicFrame>
        <p:nvGraphicFramePr>
          <p:cNvPr id="204" name="Object 203"/>
          <p:cNvGraphicFramePr>
            <a:graphicFrameLocks noChangeAspect="1"/>
          </p:cNvGraphicFramePr>
          <p:nvPr/>
        </p:nvGraphicFramePr>
        <p:xfrm>
          <a:off x="2463800" y="4800600"/>
          <a:ext cx="3937000" cy="609600"/>
        </p:xfrm>
        <a:graphic>
          <a:graphicData uri="http://schemas.openxmlformats.org/presentationml/2006/ole">
            <p:oleObj spid="_x0000_s840764" name="Equation" r:id="rId5" imgW="3937000" imgH="609600" progId="Equation.3">
              <p:embed/>
            </p:oleObj>
          </a:graphicData>
        </a:graphic>
      </p:graphicFrame>
      <p:sp>
        <p:nvSpPr>
          <p:cNvPr id="205" name="TextBox 204"/>
          <p:cNvSpPr txBox="1"/>
          <p:nvPr/>
        </p:nvSpPr>
        <p:spPr>
          <a:xfrm>
            <a:off x="762000" y="55626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Za jednosmernu struju predstavlja </a:t>
            </a:r>
            <a:r>
              <a:rPr lang="sr-Latn-CS" sz="2400" b="1" dirty="0" smtClean="0">
                <a:solidFill>
                  <a:srgbClr val="0066CC"/>
                </a:solidFill>
                <a:latin typeface="Arial" pitchFamily="34" charset="0"/>
                <a:cs typeface="Arial" pitchFamily="34" charset="0"/>
              </a:rPr>
              <a:t>kratak spoj!</a:t>
            </a:r>
            <a:endParaRPr lang="en-US" b="1" i="1" baseline="-25000" dirty="0">
              <a:solidFill>
                <a:schemeClr val="tx1"/>
              </a:solidFill>
              <a:latin typeface="Times New Roman" pitchFamily="18" charset="0"/>
              <a:cs typeface="Times New Roman" pitchFamily="18" charset="0"/>
            </a:endParaRPr>
          </a:p>
        </p:txBody>
      </p:sp>
      <p:sp>
        <p:nvSpPr>
          <p:cNvPr id="207" name="TextBox 206"/>
          <p:cNvSpPr txBox="1"/>
          <p:nvPr/>
        </p:nvSpPr>
        <p:spPr>
          <a:xfrm>
            <a:off x="762000" y="60198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C00000"/>
                </a:solidFill>
                <a:latin typeface="Arial" pitchFamily="34" charset="0"/>
                <a:cs typeface="Arial" pitchFamily="34" charset="0"/>
              </a:rPr>
              <a:t>Šta ako isključimo prekidač?</a:t>
            </a:r>
            <a:endParaRPr lang="en-US" b="1" i="1" baseline="-25000" dirty="0">
              <a:solidFill>
                <a:srgbClr val="C00000"/>
              </a:solidFill>
              <a:latin typeface="Times New Roman" pitchFamily="18" charset="0"/>
              <a:cs typeface="Times New Roman" pitchFamily="18" charset="0"/>
            </a:endParaRPr>
          </a:p>
        </p:txBody>
      </p:sp>
      <p:pic>
        <p:nvPicPr>
          <p:cNvPr id="66" name="Picture 65" descr="kalem toroid.jpg"/>
          <p:cNvPicPr>
            <a:picLocks noChangeAspect="1"/>
          </p:cNvPicPr>
          <p:nvPr/>
        </p:nvPicPr>
        <p:blipFill>
          <a:blip r:embed="rId6"/>
          <a:stretch>
            <a:fillRect/>
          </a:stretch>
        </p:blipFill>
        <p:spPr>
          <a:xfrm>
            <a:off x="6705600" y="533400"/>
            <a:ext cx="1905000" cy="1609725"/>
          </a:xfrm>
          <a:prstGeom prst="rect">
            <a:avLst/>
          </a:prstGeom>
        </p:spPr>
      </p:pic>
      <p:cxnSp>
        <p:nvCxnSpPr>
          <p:cNvPr id="7" name="Straight Connector 6"/>
          <p:cNvCxnSpPr/>
          <p:nvPr/>
        </p:nvCxnSpPr>
        <p:spPr>
          <a:xfrm flipV="1">
            <a:off x="4953001" y="2705882"/>
            <a:ext cx="1142999" cy="1631137"/>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70" grpId="0"/>
      <p:bldP spid="205" grpId="0"/>
      <p:bldP spid="20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3CD9BC6-CDC8-4632-BC2B-AE281D825367}" type="slidenum">
              <a:rPr lang="en-US" smtClean="0">
                <a:solidFill>
                  <a:schemeClr val="tx1"/>
                </a:solidFill>
                <a:latin typeface="Times New Roman" pitchFamily="18" charset="0"/>
              </a:rPr>
              <a:pPr/>
              <a:t>60</a:t>
            </a:fld>
            <a:endParaRPr lang="en-US" smtClean="0">
              <a:solidFill>
                <a:schemeClr val="tx1"/>
              </a:solidFill>
              <a:latin typeface="Times New Roman" pitchFamily="18" charset="0"/>
            </a:endParaRPr>
          </a:p>
        </p:txBody>
      </p:sp>
      <p:grpSp>
        <p:nvGrpSpPr>
          <p:cNvPr id="13315" name="Group 26"/>
          <p:cNvGrpSpPr>
            <a:grpSpLocks/>
          </p:cNvGrpSpPr>
          <p:nvPr/>
        </p:nvGrpSpPr>
        <p:grpSpPr bwMode="auto">
          <a:xfrm>
            <a:off x="304800" y="990600"/>
            <a:ext cx="922338" cy="2303463"/>
            <a:chOff x="304800" y="990600"/>
            <a:chExt cx="922338" cy="2303463"/>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19" name="Straight Connector 118"/>
            <p:cNvCxnSpPr>
              <a:cxnSpLocks noChangeShapeType="1"/>
            </p:cNvCxnSpPr>
            <p:nvPr/>
          </p:nvCxnSpPr>
          <p:spPr bwMode="auto">
            <a:xfrm rot="16200000" flipH="1">
              <a:off x="534988" y="2017712"/>
              <a:ext cx="704850" cy="31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3" name="Straight Connector 122"/>
            <p:cNvCxnSpPr>
              <a:cxnSpLocks noChangeShapeType="1"/>
            </p:cNvCxnSpPr>
            <p:nvPr/>
          </p:nvCxnSpPr>
          <p:spPr bwMode="auto">
            <a:xfrm flipV="1">
              <a:off x="885825" y="1558925"/>
              <a:ext cx="300038" cy="2190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948531" y="1313657"/>
              <a:ext cx="46037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6" name="Straight Connector 125"/>
            <p:cNvCxnSpPr>
              <a:cxnSpLocks noChangeShapeType="1"/>
            </p:cNvCxnSpPr>
            <p:nvPr/>
          </p:nvCxnSpPr>
          <p:spPr bwMode="auto">
            <a:xfrm>
              <a:off x="889000" y="2201863"/>
              <a:ext cx="303213" cy="2317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773113" y="2806700"/>
              <a:ext cx="787400" cy="3175"/>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0" name="Straight Arrow Connector 139"/>
            <p:cNvCxnSpPr>
              <a:cxnSpLocks noChangeShapeType="1"/>
            </p:cNvCxnSpPr>
            <p:nvPr/>
          </p:nvCxnSpPr>
          <p:spPr bwMode="auto">
            <a:xfrm rot="16200000" flipH="1">
              <a:off x="982663" y="2262188"/>
              <a:ext cx="109537" cy="109537"/>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grpSp>
      <p:grpSp>
        <p:nvGrpSpPr>
          <p:cNvPr id="13316" name="Group 27"/>
          <p:cNvGrpSpPr>
            <a:grpSpLocks/>
          </p:cNvGrpSpPr>
          <p:nvPr/>
        </p:nvGrpSpPr>
        <p:grpSpPr bwMode="auto">
          <a:xfrm>
            <a:off x="146050" y="692150"/>
            <a:ext cx="1647825" cy="2827338"/>
            <a:chOff x="146050" y="692696"/>
            <a:chExt cx="1647337" cy="2827208"/>
          </a:xfrm>
        </p:grpSpPr>
        <p:sp>
          <p:nvSpPr>
            <p:cNvPr id="1332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332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332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332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332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13318" name="Text Box 22"/>
          <p:cNvSpPr txBox="1">
            <a:spLocks noChangeArrowheads="1"/>
          </p:cNvSpPr>
          <p:nvPr/>
        </p:nvSpPr>
        <p:spPr bwMode="auto">
          <a:xfrm>
            <a:off x="2209800" y="838200"/>
            <a:ext cx="66294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dirty="0">
                <a:solidFill>
                  <a:srgbClr val="0066CC"/>
                </a:solidFill>
                <a:latin typeface="Arial" charset="0"/>
              </a:rPr>
              <a:t> </a:t>
            </a:r>
            <a:r>
              <a:rPr lang="sr-Latn-CS" sz="2000" dirty="0">
                <a:solidFill>
                  <a:srgbClr val="0066CC"/>
                </a:solidFill>
                <a:latin typeface="Arial" charset="0"/>
              </a:rPr>
              <a:t>Kombinacija MOSFET-a i bipolarnog travzistora</a:t>
            </a:r>
          </a:p>
          <a:p>
            <a:pPr marL="182880" indent="-182880" eaLnBrk="1" hangingPunct="1">
              <a:buFontTx/>
              <a:buChar char="•"/>
            </a:pPr>
            <a:r>
              <a:rPr lang="sr-Latn-CS" sz="2000" dirty="0" smtClean="0">
                <a:solidFill>
                  <a:srgbClr val="0066CC"/>
                </a:solidFill>
                <a:latin typeface="Arial" charset="0"/>
              </a:rPr>
              <a:t>Kombinuje </a:t>
            </a:r>
            <a:r>
              <a:rPr lang="sr-Latn-CS" sz="2000" dirty="0">
                <a:solidFill>
                  <a:srgbClr val="0066CC"/>
                </a:solidFill>
                <a:latin typeface="Arial" charset="0"/>
              </a:rPr>
              <a:t>dobre osobine pobude MOSFET-a i izlaznog dela bipolatnog tranzistora</a:t>
            </a:r>
          </a:p>
          <a:p>
            <a:pPr eaLnBrk="1" hangingPunct="1">
              <a:buFontTx/>
              <a:buChar char="•"/>
            </a:pPr>
            <a:r>
              <a:rPr lang="sr-Latn-CS" sz="2000" dirty="0">
                <a:solidFill>
                  <a:srgbClr val="0066CC"/>
                </a:solidFill>
                <a:latin typeface="Arial" charset="0"/>
              </a:rPr>
              <a:t> Potrebna mala energija za uključenje </a:t>
            </a:r>
          </a:p>
          <a:p>
            <a:pPr eaLnBrk="1" hangingPunct="1">
              <a:buFontTx/>
              <a:buChar char="•"/>
            </a:pPr>
            <a:r>
              <a:rPr lang="sr-Latn-CS" sz="2000" dirty="0">
                <a:solidFill>
                  <a:srgbClr val="0066CC"/>
                </a:solidFill>
                <a:latin typeface="Arial" charset="0"/>
              </a:rPr>
              <a:t> Jednostavan hardver za pobudu</a:t>
            </a:r>
          </a:p>
          <a:p>
            <a:pPr eaLnBrk="1" hangingPunct="1">
              <a:buFontTx/>
              <a:buChar char="•"/>
            </a:pPr>
            <a:r>
              <a:rPr lang="sr-Latn-CS" sz="2000" dirty="0">
                <a:solidFill>
                  <a:srgbClr val="0066CC"/>
                </a:solidFill>
                <a:latin typeface="Arial" charset="0"/>
              </a:rPr>
              <a:t> Napon do 4700 V (6500 za HVIGBT), struje do 3600A</a:t>
            </a:r>
          </a:p>
          <a:p>
            <a:pPr eaLnBrk="1" hangingPunct="1">
              <a:buFontTx/>
              <a:buChar char="•"/>
            </a:pPr>
            <a:r>
              <a:rPr lang="sr-Latn-CS" sz="2000" dirty="0">
                <a:solidFill>
                  <a:srgbClr val="0066CC"/>
                </a:solidFill>
                <a:latin typeface="Arial" charset="0"/>
              </a:rPr>
              <a:t> Tipične radne učestanosti do 20 kHz</a:t>
            </a:r>
            <a:endParaRPr lang="en-US" sz="2000" dirty="0">
              <a:solidFill>
                <a:srgbClr val="0066CC"/>
              </a:solidFill>
              <a:latin typeface="Arial" charset="0"/>
            </a:endParaRPr>
          </a:p>
        </p:txBody>
      </p:sp>
      <p:pic>
        <p:nvPicPr>
          <p:cNvPr id="13319" name="Picture 23" descr="image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505200"/>
            <a:ext cx="215582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24" descr="MVC-004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6500" y="350520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Text Box 25"/>
          <p:cNvSpPr txBox="1">
            <a:spLocks noChangeArrowheads="1"/>
          </p:cNvSpPr>
          <p:nvPr/>
        </p:nvSpPr>
        <p:spPr bwMode="auto">
          <a:xfrm>
            <a:off x="2468562" y="6217920"/>
            <a:ext cx="405447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dirty="0" smtClean="0">
                <a:solidFill>
                  <a:schemeClr val="tx1"/>
                </a:solidFill>
                <a:latin typeface="Arial" charset="0"/>
                <a:cs typeface="Times New Roman" pitchFamily="18" charset="0"/>
              </a:rPr>
              <a:t>3300V/1200A </a:t>
            </a:r>
            <a:r>
              <a:rPr lang="en-US" b="1" dirty="0">
                <a:solidFill>
                  <a:schemeClr val="tx1"/>
                </a:solidFill>
                <a:latin typeface="Arial" charset="0"/>
                <a:cs typeface="Times New Roman" pitchFamily="18" charset="0"/>
              </a:rPr>
              <a:t>IGBT </a:t>
            </a:r>
            <a:r>
              <a:rPr lang="en-US" b="1" dirty="0" err="1">
                <a:solidFill>
                  <a:schemeClr val="tx1"/>
                </a:solidFill>
                <a:latin typeface="Arial" charset="0"/>
                <a:cs typeface="Times New Roman" pitchFamily="18" charset="0"/>
              </a:rPr>
              <a:t>modul</a:t>
            </a:r>
            <a:r>
              <a:rPr lang="sr-Latn-CS" b="1" dirty="0">
                <a:solidFill>
                  <a:schemeClr val="tx1"/>
                </a:solidFill>
                <a:latin typeface="Arial" charset="0"/>
                <a:cs typeface="Times New Roman" pitchFamily="18" charset="0"/>
              </a:rPr>
              <a:t>i</a:t>
            </a:r>
            <a:r>
              <a:rPr lang="en-US" sz="2000" b="1" dirty="0">
                <a:solidFill>
                  <a:schemeClr val="tx1"/>
                </a:solidFill>
                <a:latin typeface="Arial" charset="0"/>
              </a:rPr>
              <a:t> </a:t>
            </a:r>
          </a:p>
        </p:txBody>
      </p:sp>
      <p:pic>
        <p:nvPicPr>
          <p:cNvPr id="270338" name="Picture 2" descr="https://upload.wikimedia.org/wikipedia/commons/thumb/c/c1/CM600DU-24NFH.jpg/220px-CM600DU-24NFH.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87490" y="3505200"/>
            <a:ext cx="2501678" cy="1660206"/>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 Box 25"/>
          <p:cNvSpPr txBox="1">
            <a:spLocks noChangeArrowheads="1"/>
          </p:cNvSpPr>
          <p:nvPr/>
        </p:nvSpPr>
        <p:spPr bwMode="auto">
          <a:xfrm>
            <a:off x="309563" y="6214110"/>
            <a:ext cx="1752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dirty="0" smtClean="0">
                <a:solidFill>
                  <a:schemeClr val="tx1"/>
                </a:solidFill>
                <a:latin typeface="Arial" charset="0"/>
                <a:cs typeface="Times New Roman" pitchFamily="18" charset="0"/>
              </a:rPr>
              <a:t>1700V/1200A</a:t>
            </a:r>
            <a:endParaRPr lang="en-US" sz="2000" b="1" dirty="0">
              <a:solidFill>
                <a:schemeClr val="tx1"/>
              </a:solidFill>
              <a:latin typeface="Arial" charset="0"/>
            </a:endParaRPr>
          </a:p>
        </p:txBody>
      </p:sp>
      <p:sp>
        <p:nvSpPr>
          <p:cNvPr id="29" name="Text Box 25"/>
          <p:cNvSpPr txBox="1">
            <a:spLocks noChangeArrowheads="1"/>
          </p:cNvSpPr>
          <p:nvPr/>
        </p:nvSpPr>
        <p:spPr bwMode="auto">
          <a:xfrm>
            <a:off x="6617652" y="5181600"/>
            <a:ext cx="23739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err="1" smtClean="0">
                <a:solidFill>
                  <a:schemeClr val="tx1"/>
                </a:solidFill>
                <a:latin typeface="Arial" charset="0"/>
                <a:cs typeface="Times New Roman" pitchFamily="18" charset="0"/>
              </a:rPr>
              <a:t>Unutra</a:t>
            </a:r>
            <a:r>
              <a:rPr lang="x-none" sz="1400" b="1" dirty="0">
                <a:solidFill>
                  <a:schemeClr val="tx1"/>
                </a:solidFill>
                <a:latin typeface="Arial" charset="0"/>
                <a:cs typeface="Times New Roman" pitchFamily="18" charset="0"/>
              </a:rPr>
              <a:t>š</a:t>
            </a:r>
            <a:r>
              <a:rPr lang="en-US" sz="1400" b="1" dirty="0" err="1" smtClean="0">
                <a:solidFill>
                  <a:schemeClr val="tx1"/>
                </a:solidFill>
                <a:latin typeface="Arial" charset="0"/>
                <a:cs typeface="Times New Roman" pitchFamily="18" charset="0"/>
              </a:rPr>
              <a:t>njost</a:t>
            </a:r>
            <a:r>
              <a:rPr lang="en-US" sz="1400" b="1" dirty="0" smtClean="0">
                <a:solidFill>
                  <a:schemeClr val="tx1"/>
                </a:solidFill>
                <a:latin typeface="Arial" charset="0"/>
                <a:cs typeface="Times New Roman" pitchFamily="18" charset="0"/>
              </a:rPr>
              <a:t> 1200V/600A </a:t>
            </a:r>
            <a:r>
              <a:rPr lang="x-none" sz="1400" b="1" dirty="0" smtClean="0">
                <a:solidFill>
                  <a:schemeClr val="tx1"/>
                </a:solidFill>
                <a:latin typeface="Arial" charset="0"/>
                <a:cs typeface="Times New Roman" pitchFamily="18" charset="0"/>
              </a:rPr>
              <a:t>Powerex </a:t>
            </a:r>
            <a:r>
              <a:rPr lang="en-US" sz="1400" b="1" dirty="0" smtClean="0">
                <a:solidFill>
                  <a:schemeClr val="tx1"/>
                </a:solidFill>
                <a:latin typeface="Arial" charset="0"/>
                <a:cs typeface="Times New Roman" pitchFamily="18" charset="0"/>
              </a:rPr>
              <a:t>IGBT </a:t>
            </a:r>
            <a:r>
              <a:rPr lang="en-US" sz="1400" b="1" dirty="0" err="1" smtClean="0">
                <a:solidFill>
                  <a:schemeClr val="tx1"/>
                </a:solidFill>
                <a:latin typeface="Arial" charset="0"/>
                <a:cs typeface="Times New Roman" pitchFamily="18" charset="0"/>
              </a:rPr>
              <a:t>modula</a:t>
            </a:r>
            <a:endParaRPr lang="en-US" sz="1400" b="1" dirty="0">
              <a:solidFill>
                <a:schemeClr val="tx1"/>
              </a:solidFill>
              <a:latin typeface="Arial" charset="0"/>
            </a:endParaRPr>
          </a:p>
        </p:txBody>
      </p:sp>
      <p:sp>
        <p:nvSpPr>
          <p:cNvPr id="30" name="TextBox 29"/>
          <p:cNvSpPr txBox="1"/>
          <p:nvPr/>
        </p:nvSpPr>
        <p:spPr>
          <a:xfrm>
            <a:off x="0" y="6611779"/>
            <a:ext cx="18288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31" name="Title 30"/>
          <p:cNvSpPr>
            <a:spLocks noGrp="1"/>
          </p:cNvSpPr>
          <p:nvPr>
            <p:ph type="title"/>
          </p:nvPr>
        </p:nvSpPr>
        <p:spPr>
          <a:xfrm>
            <a:off x="0" y="0"/>
            <a:ext cx="8229600" cy="639762"/>
          </a:xfrm>
        </p:spPr>
        <p:txBody>
          <a:bodyPr>
            <a:normAutofit/>
          </a:bodyPr>
          <a:lstStyle/>
          <a:p>
            <a:pPr algn="l" rtl="0" eaLnBrk="1" fontAlgn="base" hangingPunct="1"/>
            <a:r>
              <a:rPr lang="sr-Latn-CS" sz="3200" b="1" kern="1200" dirty="0" smtClean="0">
                <a:solidFill>
                  <a:srgbClr val="0066CC"/>
                </a:solidFill>
                <a:latin typeface="Calibri"/>
                <a:ea typeface="+mn-ea"/>
                <a:cs typeface="+mn-cs"/>
              </a:rPr>
              <a:t>IGBT (</a:t>
            </a:r>
            <a:r>
              <a:rPr lang="sr-Latn-CS" sz="3200" b="1" i="1" kern="1200" dirty="0" smtClean="0">
                <a:solidFill>
                  <a:srgbClr val="0066CC"/>
                </a:solidFill>
                <a:latin typeface="Calibri"/>
                <a:ea typeface="+mn-ea"/>
                <a:cs typeface="+mn-cs"/>
              </a:rPr>
              <a:t>Insulated Gate Bipolar Tranzistor</a:t>
            </a:r>
            <a:r>
              <a:rPr lang="sr-Latn-CS" sz="3200" b="1" kern="1200" dirty="0" smtClean="0">
                <a:solidFill>
                  <a:srgbClr val="0066CC"/>
                </a:solidFill>
                <a:latin typeface="Calibri"/>
                <a:ea typeface="+mn-ea"/>
                <a:cs typeface="+mn-cs"/>
              </a:rPr>
              <a:t>) </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92D2B67-F0F1-4A71-B0F8-423F266FB770}" type="slidenum">
              <a:rPr lang="en-US" smtClean="0">
                <a:solidFill>
                  <a:schemeClr val="tx1"/>
                </a:solidFill>
                <a:latin typeface="Times New Roman" pitchFamily="18" charset="0"/>
              </a:rPr>
              <a:pPr/>
              <a:t>61</a:t>
            </a:fld>
            <a:endParaRPr lang="en-US" smtClean="0">
              <a:solidFill>
                <a:schemeClr val="tx1"/>
              </a:solidFill>
              <a:latin typeface="Times New Roman" pitchFamily="18" charset="0"/>
            </a:endParaRPr>
          </a:p>
        </p:txBody>
      </p:sp>
      <p:sp>
        <p:nvSpPr>
          <p:cNvPr id="1433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IGBT </a:t>
            </a:r>
            <a:r>
              <a:rPr lang="sr-Latn-CS" sz="3200" dirty="0" smtClean="0">
                <a:solidFill>
                  <a:srgbClr val="0066CC"/>
                </a:solidFill>
                <a:latin typeface="+mj-lt"/>
              </a:rPr>
              <a:t>kao IDEALNI </a:t>
            </a:r>
            <a:r>
              <a:rPr lang="sr-Latn-CS" sz="3200" dirty="0">
                <a:solidFill>
                  <a:srgbClr val="0066CC"/>
                </a:solidFill>
                <a:latin typeface="+mj-lt"/>
              </a:rPr>
              <a:t>prekidač</a:t>
            </a:r>
          </a:p>
        </p:txBody>
      </p:sp>
      <p:sp>
        <p:nvSpPr>
          <p:cNvPr id="14340" name="Text Box 22"/>
          <p:cNvSpPr txBox="1">
            <a:spLocks noChangeArrowheads="1"/>
          </p:cNvSpPr>
          <p:nvPr/>
        </p:nvSpPr>
        <p:spPr bwMode="auto">
          <a:xfrm>
            <a:off x="2214563" y="1428750"/>
            <a:ext cx="6629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isključen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&lt;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 0</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grpSp>
        <p:nvGrpSpPr>
          <p:cNvPr id="14341" name="Group 56"/>
          <p:cNvGrpSpPr>
            <a:grpSpLocks/>
          </p:cNvGrpSpPr>
          <p:nvPr/>
        </p:nvGrpSpPr>
        <p:grpSpPr bwMode="auto">
          <a:xfrm>
            <a:off x="146050" y="692150"/>
            <a:ext cx="1647825" cy="2827338"/>
            <a:chOff x="146050" y="692150"/>
            <a:chExt cx="1647825" cy="2827338"/>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686593" y="2717007"/>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4368" name="Group 27"/>
            <p:cNvGrpSpPr>
              <a:grpSpLocks/>
            </p:cNvGrpSpPr>
            <p:nvPr/>
          </p:nvGrpSpPr>
          <p:grpSpPr bwMode="auto">
            <a:xfrm>
              <a:off x="146050" y="692150"/>
              <a:ext cx="1647825" cy="2827338"/>
              <a:chOff x="146050" y="692696"/>
              <a:chExt cx="1647337" cy="2827208"/>
            </a:xfrm>
          </p:grpSpPr>
          <p:sp>
            <p:nvSpPr>
              <p:cNvPr id="1437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7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7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7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7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27" name="Oval 26"/>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8" name="Oval 27"/>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71" name="Straight Connector 31"/>
            <p:cNvCxnSpPr>
              <a:cxnSpLocks noChangeShapeType="1"/>
              <a:stCxn id="28"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4" name="Group 57"/>
          <p:cNvGrpSpPr>
            <a:grpSpLocks/>
          </p:cNvGrpSpPr>
          <p:nvPr/>
        </p:nvGrpSpPr>
        <p:grpSpPr bwMode="auto">
          <a:xfrm>
            <a:off x="123825" y="3740150"/>
            <a:ext cx="1647825" cy="2827338"/>
            <a:chOff x="123801" y="3740162"/>
            <a:chExt cx="1647825" cy="2827338"/>
          </a:xfrm>
        </p:grpSpPr>
        <p:cxnSp>
          <p:nvCxnSpPr>
            <p:cNvPr id="36" name="Straight Connector 35"/>
            <p:cNvCxnSpPr>
              <a:cxnSpLocks noChangeShapeType="1"/>
            </p:cNvCxnSpPr>
            <p:nvPr/>
          </p:nvCxnSpPr>
          <p:spPr bwMode="auto">
            <a:xfrm>
              <a:off x="380976" y="5099062"/>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16200000" flipV="1">
              <a:off x="558776" y="5076838"/>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38" name="Straight Connector 37"/>
            <p:cNvCxnSpPr>
              <a:cxnSpLocks noChangeShapeType="1"/>
            </p:cNvCxnSpPr>
            <p:nvPr/>
          </p:nvCxnSpPr>
          <p:spPr bwMode="auto">
            <a:xfrm rot="5400000" flipH="1" flipV="1">
              <a:off x="841351" y="4446600"/>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9" name="Straight Connector 38"/>
            <p:cNvCxnSpPr>
              <a:cxnSpLocks noChangeShapeType="1"/>
            </p:cNvCxnSpPr>
            <p:nvPr/>
          </p:nvCxnSpPr>
          <p:spPr bwMode="auto">
            <a:xfrm rot="5400000" flipH="1" flipV="1">
              <a:off x="664344" y="5765019"/>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40" name="Oval 39"/>
            <p:cNvSpPr>
              <a:spLocks noChangeArrowheads="1"/>
            </p:cNvSpPr>
            <p:nvPr/>
          </p:nvSpPr>
          <p:spPr bwMode="auto">
            <a:xfrm flipH="1">
              <a:off x="1095351" y="4038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1" name="Oval 40"/>
            <p:cNvSpPr>
              <a:spLocks noChangeArrowheads="1"/>
            </p:cNvSpPr>
            <p:nvPr/>
          </p:nvSpPr>
          <p:spPr bwMode="auto">
            <a:xfrm flipH="1">
              <a:off x="1087414" y="62484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2" name="Oval 41"/>
            <p:cNvSpPr>
              <a:spLocks noChangeArrowheads="1"/>
            </p:cNvSpPr>
            <p:nvPr/>
          </p:nvSpPr>
          <p:spPr bwMode="auto">
            <a:xfrm flipH="1">
              <a:off x="282551" y="5054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4351" name="Group 27"/>
            <p:cNvGrpSpPr>
              <a:grpSpLocks/>
            </p:cNvGrpSpPr>
            <p:nvPr/>
          </p:nvGrpSpPr>
          <p:grpSpPr bwMode="auto">
            <a:xfrm>
              <a:off x="123801" y="3740162"/>
              <a:ext cx="1647825" cy="2827338"/>
              <a:chOff x="146050" y="692696"/>
              <a:chExt cx="1647337" cy="2827208"/>
            </a:xfrm>
          </p:grpSpPr>
          <p:sp>
            <p:nvSpPr>
              <p:cNvPr id="14355"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56"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57"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58"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48" name="Straight Arrow Connector 47"/>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60"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50" name="Oval 49"/>
            <p:cNvSpPr>
              <a:spLocks noChangeArrowheads="1"/>
            </p:cNvSpPr>
            <p:nvPr/>
          </p:nvSpPr>
          <p:spPr bwMode="auto">
            <a:xfrm flipH="1">
              <a:off x="1103289" y="4778387"/>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51" name="Oval 50"/>
            <p:cNvSpPr>
              <a:spLocks noChangeArrowheads="1"/>
            </p:cNvSpPr>
            <p:nvPr/>
          </p:nvSpPr>
          <p:spPr bwMode="auto">
            <a:xfrm flipH="1">
              <a:off x="1100114" y="51816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54" name="Straight Connector 51"/>
            <p:cNvCxnSpPr>
              <a:cxnSpLocks noChangeShapeType="1"/>
              <a:stCxn id="51" idx="0"/>
              <a:endCxn id="50" idx="4"/>
            </p:cNvCxnSpPr>
            <p:nvPr/>
          </p:nvCxnSpPr>
          <p:spPr bwMode="auto">
            <a:xfrm rot="5400000" flipH="1" flipV="1">
              <a:off x="1001688" y="5025244"/>
              <a:ext cx="309562" cy="3175"/>
            </a:xfrm>
            <a:prstGeom prst="line">
              <a:avLst/>
            </a:prstGeom>
            <a:noFill/>
            <a:ln w="76200" algn="ctr">
              <a:solidFill>
                <a:srgbClr val="0066FF"/>
              </a:solidFill>
              <a:round/>
              <a:headEnd type="none" w="sm" len="sm"/>
              <a:tailEnd type="none" w="sm" len="sm"/>
            </a:ln>
          </p:spPr>
        </p:cxnSp>
      </p:grpSp>
      <p:sp>
        <p:nvSpPr>
          <p:cNvPr id="55" name="Text Box 22"/>
          <p:cNvSpPr txBox="1">
            <a:spLocks noChangeArrowheads="1"/>
          </p:cNvSpPr>
          <p:nvPr/>
        </p:nvSpPr>
        <p:spPr bwMode="auto">
          <a:xfrm>
            <a:off x="2143125" y="4286250"/>
            <a:ext cx="6629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uključen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&gt;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 </a:t>
            </a:r>
            <a:r>
              <a:rPr lang="sr-Latn-CS" sz="2400">
                <a:solidFill>
                  <a:srgbClr val="0066CC"/>
                </a:solidFill>
                <a:latin typeface="Arial" charset="0"/>
              </a:rPr>
              <a:t>= 0 </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5CA3E1-A0D9-4107-BAAD-54D4D083D759}" type="slidenum">
              <a:rPr lang="en-US" smtClean="0">
                <a:solidFill>
                  <a:schemeClr val="tx1"/>
                </a:solidFill>
                <a:latin typeface="Times New Roman" pitchFamily="18" charset="0"/>
              </a:rPr>
              <a:pPr/>
              <a:t>62</a:t>
            </a:fld>
            <a:endParaRPr lang="en-US" smtClean="0">
              <a:solidFill>
                <a:schemeClr val="tx1"/>
              </a:solidFill>
              <a:latin typeface="Times New Roman" pitchFamily="18" charset="0"/>
            </a:endParaRPr>
          </a:p>
        </p:txBody>
      </p:sp>
      <p:sp>
        <p:nvSpPr>
          <p:cNvPr id="15363"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a:solidFill>
                  <a:srgbClr val="0066CC"/>
                </a:solidFill>
                <a:latin typeface="+mj-lt"/>
              </a:rPr>
              <a:t>REALNI </a:t>
            </a:r>
            <a:r>
              <a:rPr lang="sr-Latn-CS" sz="3200" b="1" dirty="0" smtClean="0">
                <a:solidFill>
                  <a:srgbClr val="0066CC"/>
                </a:solidFill>
                <a:latin typeface="+mj-lt"/>
              </a:rPr>
              <a:t>IGBT </a:t>
            </a:r>
            <a:r>
              <a:rPr lang="sr-Latn-CS" sz="3200" dirty="0" smtClean="0">
                <a:solidFill>
                  <a:srgbClr val="0066CC"/>
                </a:solidFill>
                <a:latin typeface="+mj-lt"/>
              </a:rPr>
              <a:t>kao prekidač</a:t>
            </a:r>
            <a:endParaRPr lang="sr-Latn-CS" sz="3200" dirty="0">
              <a:solidFill>
                <a:srgbClr val="0066CC"/>
              </a:solidFill>
              <a:latin typeface="+mj-lt"/>
            </a:endParaRPr>
          </a:p>
        </p:txBody>
      </p:sp>
      <p:sp>
        <p:nvSpPr>
          <p:cNvPr id="15364" name="Text Box 22"/>
          <p:cNvSpPr txBox="1">
            <a:spLocks noChangeArrowheads="1"/>
          </p:cNvSpPr>
          <p:nvPr/>
        </p:nvSpPr>
        <p:spPr bwMode="auto">
          <a:xfrm>
            <a:off x="285750" y="762000"/>
            <a:ext cx="88582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stalno </a:t>
            </a:r>
            <a:r>
              <a:rPr lang="sr-Latn-CS" sz="2400" b="1" dirty="0">
                <a:solidFill>
                  <a:srgbClr val="0066CC"/>
                </a:solidFill>
                <a:latin typeface="Arial" charset="0"/>
              </a:rPr>
              <a:t>isključen</a:t>
            </a:r>
            <a:r>
              <a:rPr lang="sr-Latn-CS" sz="2400" dirty="0">
                <a:solidFill>
                  <a:srgbClr val="0066CC"/>
                </a:solidFill>
                <a:latin typeface="Arial" charset="0"/>
              </a:rPr>
              <a:t>  gubici se mogu zanemarit.	</a:t>
            </a:r>
            <a:endParaRPr lang="sr-Latn-CS" sz="2000" b="1" dirty="0">
              <a:solidFill>
                <a:srgbClr val="002060"/>
              </a:solidFill>
              <a:latin typeface="Arial" charset="0"/>
            </a:endParaRPr>
          </a:p>
        </p:txBody>
      </p:sp>
      <p:sp>
        <p:nvSpPr>
          <p:cNvPr id="43" name="Text Box 22"/>
          <p:cNvSpPr txBox="1">
            <a:spLocks noChangeArrowheads="1"/>
          </p:cNvSpPr>
          <p:nvPr/>
        </p:nvSpPr>
        <p:spPr bwMode="auto">
          <a:xfrm>
            <a:off x="285750" y="1285875"/>
            <a:ext cx="885825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stalno </a:t>
            </a:r>
            <a:r>
              <a:rPr lang="sr-Latn-CS" sz="2400" b="1">
                <a:solidFill>
                  <a:srgbClr val="0066CC"/>
                </a:solidFill>
                <a:latin typeface="Arial" charset="0"/>
              </a:rPr>
              <a:t>uključen,</a:t>
            </a:r>
            <a:r>
              <a:rPr lang="sr-Latn-CS" sz="2400" b="1" i="1">
                <a:solidFill>
                  <a:srgbClr val="0066CC"/>
                </a:solidFill>
                <a:latin typeface="Arial" charset="0"/>
              </a:rPr>
              <a:t> V</a:t>
            </a:r>
            <a:r>
              <a:rPr lang="sr-Latn-CS" sz="2400" b="1" i="1" baseline="-25000">
                <a:solidFill>
                  <a:srgbClr val="0066CC"/>
                </a:solidFill>
                <a:latin typeface="Arial" charset="0"/>
              </a:rPr>
              <a:t>CE</a:t>
            </a:r>
            <a:r>
              <a:rPr lang="sr-Latn-CS" sz="2400" b="1" i="1">
                <a:solidFill>
                  <a:srgbClr val="0066CC"/>
                </a:solidFill>
                <a:latin typeface="Arial" charset="0"/>
              </a:rPr>
              <a:t> </a:t>
            </a:r>
            <a:r>
              <a:rPr lang="sr-Latn-CS" sz="2400">
                <a:solidFill>
                  <a:srgbClr val="0066CC"/>
                </a:solidFill>
                <a:latin typeface="Arial" charset="0"/>
              </a:rPr>
              <a:t>nije 0 pa postoje gubici provođenja  </a:t>
            </a:r>
            <a:r>
              <a:rPr lang="sr-Latn-CS" sz="2000" b="1" i="1">
                <a:solidFill>
                  <a:srgbClr val="002060"/>
                </a:solidFill>
                <a:latin typeface="Arial" charset="0"/>
              </a:rPr>
              <a:t>P</a:t>
            </a:r>
            <a:r>
              <a:rPr lang="sr-Latn-CS" sz="2000" b="1" i="1" baseline="-25000">
                <a:solidFill>
                  <a:srgbClr val="002060"/>
                </a:solidFill>
                <a:latin typeface="Arial" charset="0"/>
              </a:rPr>
              <a:t>dis</a:t>
            </a:r>
            <a:r>
              <a:rPr lang="sr-Latn-CS" sz="2000" b="1">
                <a:solidFill>
                  <a:srgbClr val="002060"/>
                </a:solidFill>
                <a:latin typeface="Arial" charset="0"/>
              </a:rPr>
              <a:t> = </a:t>
            </a:r>
            <a:r>
              <a:rPr lang="sr-Latn-CS" sz="2000" b="1" i="1">
                <a:solidFill>
                  <a:srgbClr val="002060"/>
                </a:solidFill>
                <a:latin typeface="Arial" charset="0"/>
              </a:rPr>
              <a:t>V</a:t>
            </a:r>
            <a:r>
              <a:rPr lang="sr-Latn-CS" sz="2000" b="1" i="1" baseline="-25000">
                <a:solidFill>
                  <a:srgbClr val="002060"/>
                </a:solidFill>
                <a:latin typeface="Arial" charset="0"/>
              </a:rPr>
              <a:t>CE </a:t>
            </a:r>
            <a:r>
              <a:rPr lang="sr-Latn-CS" sz="2000" b="1">
                <a:solidFill>
                  <a:srgbClr val="002060"/>
                </a:solidFill>
                <a:latin typeface="Arial" charset="0"/>
                <a:sym typeface="Symbol" pitchFamily="18" charset="2"/>
              </a:rPr>
              <a:t></a:t>
            </a:r>
            <a:r>
              <a:rPr lang="sr-Latn-CS" sz="2000" b="1" i="1">
                <a:solidFill>
                  <a:srgbClr val="002060"/>
                </a:solidFill>
                <a:latin typeface="Arial" charset="0"/>
              </a:rPr>
              <a:t>I</a:t>
            </a:r>
            <a:r>
              <a:rPr lang="sr-Latn-CS" sz="2000" b="1" i="1" baseline="-25000">
                <a:solidFill>
                  <a:srgbClr val="002060"/>
                </a:solidFill>
                <a:latin typeface="Arial" charset="0"/>
              </a:rPr>
              <a:t>C</a:t>
            </a:r>
            <a:r>
              <a:rPr lang="sr-Latn-CS" sz="2000" b="1">
                <a:solidFill>
                  <a:srgbClr val="002060"/>
                </a:solidFill>
                <a:latin typeface="Arial" charset="0"/>
              </a:rPr>
              <a:t>  </a:t>
            </a:r>
            <a:r>
              <a:rPr lang="sr-Latn-CS" sz="2400" b="1">
                <a:solidFill>
                  <a:srgbClr val="002060"/>
                </a:solidFill>
                <a:latin typeface="Arial" charset="0"/>
                <a:sym typeface="Symbol" pitchFamily="18" charset="2"/>
              </a:rPr>
              <a:t></a:t>
            </a:r>
            <a:r>
              <a:rPr lang="sr-Latn-CS" sz="2000" b="1">
                <a:solidFill>
                  <a:srgbClr val="002060"/>
                </a:solidFill>
                <a:latin typeface="Arial" charset="0"/>
                <a:sym typeface="Symbol" pitchFamily="18" charset="2"/>
              </a:rPr>
              <a:t> </a:t>
            </a:r>
            <a:r>
              <a:rPr lang="sr-Latn-CS" sz="2000" b="1">
                <a:solidFill>
                  <a:srgbClr val="002060"/>
                </a:solidFill>
                <a:latin typeface="Arial" charset="0"/>
              </a:rPr>
              <a:t> 0</a:t>
            </a:r>
          </a:p>
          <a:p>
            <a:pPr lvl="1" eaLnBrk="1" hangingPunct="1">
              <a:buFontTx/>
              <a:buChar char="•"/>
            </a:pPr>
            <a:r>
              <a:rPr lang="sr-Latn-CS" sz="2000" b="1">
                <a:solidFill>
                  <a:srgbClr val="0066CC"/>
                </a:solidFill>
                <a:latin typeface="Arial" charset="0"/>
              </a:rPr>
              <a:t> Ova snaga zagreva prekidač </a:t>
            </a:r>
            <a:r>
              <a:rPr lang="sr-Latn-CS" sz="2000" b="1" u="sng">
                <a:solidFill>
                  <a:srgbClr val="0066CC"/>
                </a:solidFill>
                <a:latin typeface="Arial" charset="0"/>
              </a:rPr>
              <a:t>sve vreme dok provodi </a:t>
            </a:r>
            <a:r>
              <a:rPr lang="sr-Latn-CS" sz="2000" b="1">
                <a:solidFill>
                  <a:srgbClr val="0066CC"/>
                </a:solidFill>
                <a:latin typeface="Arial" charset="0"/>
              </a:rPr>
              <a:t>!</a:t>
            </a:r>
          </a:p>
          <a:p>
            <a:pPr eaLnBrk="1" hangingPunct="1">
              <a:buFontTx/>
              <a:buChar char="•"/>
            </a:pPr>
            <a:endParaRPr lang="sr-Latn-CS" sz="2000" b="1">
              <a:solidFill>
                <a:srgbClr val="002060"/>
              </a:solidFill>
              <a:latin typeface="Arial" charset="0"/>
            </a:endParaRPr>
          </a:p>
        </p:txBody>
      </p:sp>
      <p:sp>
        <p:nvSpPr>
          <p:cNvPr id="53" name="Text Box 22"/>
          <p:cNvSpPr txBox="1">
            <a:spLocks noChangeArrowheads="1"/>
          </p:cNvSpPr>
          <p:nvPr/>
        </p:nvSpPr>
        <p:spPr bwMode="auto">
          <a:xfrm>
            <a:off x="285750" y="2571750"/>
            <a:ext cx="8858250"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Pored ovih, postoje i </a:t>
            </a:r>
            <a:r>
              <a:rPr lang="sr-Latn-CS" sz="2400" b="1">
                <a:solidFill>
                  <a:srgbClr val="0066CC"/>
                </a:solidFill>
                <a:latin typeface="Arial" charset="0"/>
              </a:rPr>
              <a:t>komutacioni gubici</a:t>
            </a:r>
            <a:r>
              <a:rPr lang="sr-Latn-CS" sz="2400">
                <a:solidFill>
                  <a:srgbClr val="0066CC"/>
                </a:solidFill>
                <a:latin typeface="Arial" charset="0"/>
              </a:rPr>
              <a:t>. </a:t>
            </a:r>
          </a:p>
          <a:p>
            <a:pPr eaLnBrk="1" hangingPunct="1">
              <a:buFontTx/>
              <a:buChar char="•"/>
            </a:pPr>
            <a:r>
              <a:rPr lang="sr-Latn-CS" sz="2400">
                <a:solidFill>
                  <a:srgbClr val="0066CC"/>
                </a:solidFill>
                <a:latin typeface="Arial" charset="0"/>
              </a:rPr>
              <a:t> U trenutku promene stanja, promena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b="1" i="1">
                <a:solidFill>
                  <a:srgbClr val="0066CC"/>
                </a:solidFill>
                <a:latin typeface="Arial" charset="0"/>
              </a:rPr>
              <a:t> </a:t>
            </a:r>
            <a:r>
              <a:rPr lang="sr-Latn-CS" sz="2400">
                <a:solidFill>
                  <a:srgbClr val="0066CC"/>
                </a:solidFill>
                <a:latin typeface="Arial" charset="0"/>
              </a:rPr>
              <a:t>i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nije trenutna. </a:t>
            </a: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lvl="1" eaLnBrk="1" hangingPunct="1">
              <a:buFontTx/>
              <a:buChar char="•"/>
            </a:pPr>
            <a:r>
              <a:rPr lang="sr-Latn-CS" sz="2000" b="1">
                <a:solidFill>
                  <a:srgbClr val="0066CC"/>
                </a:solidFill>
                <a:latin typeface="Arial" charset="0"/>
              </a:rPr>
              <a:t> Komutacioni gubici se javljaju </a:t>
            </a:r>
            <a:r>
              <a:rPr lang="sr-Latn-CS" sz="2000" b="1" u="sng">
                <a:solidFill>
                  <a:srgbClr val="0066CC"/>
                </a:solidFill>
                <a:latin typeface="Arial" charset="0"/>
              </a:rPr>
              <a:t>pri svakoj promeni stanja</a:t>
            </a:r>
          </a:p>
          <a:p>
            <a:pPr eaLnBrk="1" hangingPunct="1">
              <a:buFontTx/>
              <a:buChar char="•"/>
            </a:pPr>
            <a:endParaRPr lang="sr-Latn-CS" sz="2000" b="1">
              <a:solidFill>
                <a:srgbClr val="002060"/>
              </a:solidFill>
              <a:latin typeface="Arial" charset="0"/>
            </a:endParaRPr>
          </a:p>
        </p:txBody>
      </p:sp>
      <p:grpSp>
        <p:nvGrpSpPr>
          <p:cNvPr id="2" name="Group 138"/>
          <p:cNvGrpSpPr>
            <a:grpSpLocks/>
          </p:cNvGrpSpPr>
          <p:nvPr/>
        </p:nvGrpSpPr>
        <p:grpSpPr bwMode="auto">
          <a:xfrm>
            <a:off x="714375" y="3571875"/>
            <a:ext cx="7215188" cy="2419350"/>
            <a:chOff x="714348" y="3571876"/>
            <a:chExt cx="7215238" cy="2420139"/>
          </a:xfrm>
        </p:grpSpPr>
        <p:cxnSp>
          <p:nvCxnSpPr>
            <p:cNvPr id="15373" name="Straight Arrow Connector 57"/>
            <p:cNvCxnSpPr>
              <a:cxnSpLocks noChangeShapeType="1"/>
            </p:cNvCxnSpPr>
            <p:nvPr/>
          </p:nvCxnSpPr>
          <p:spPr bwMode="auto">
            <a:xfrm rot="5400000" flipH="1" flipV="1">
              <a:off x="679423" y="4036223"/>
              <a:ext cx="927900" cy="794"/>
            </a:xfrm>
            <a:prstGeom prst="straightConnector1">
              <a:avLst/>
            </a:prstGeom>
            <a:noFill/>
            <a:ln w="9525" algn="ctr">
              <a:solidFill>
                <a:schemeClr val="tx1"/>
              </a:solidFill>
              <a:round/>
              <a:headEnd type="none" w="sm" len="sm"/>
              <a:tailEnd type="arrow" w="med" len="med"/>
            </a:ln>
          </p:spPr>
        </p:cxnSp>
        <p:cxnSp>
          <p:nvCxnSpPr>
            <p:cNvPr id="15374" name="Straight Arrow Connector 62"/>
            <p:cNvCxnSpPr>
              <a:cxnSpLocks noChangeShapeType="1"/>
            </p:cNvCxnSpPr>
            <p:nvPr/>
          </p:nvCxnSpPr>
          <p:spPr bwMode="auto">
            <a:xfrm>
              <a:off x="1142976" y="4500570"/>
              <a:ext cx="6786610" cy="1588"/>
            </a:xfrm>
            <a:prstGeom prst="straightConnector1">
              <a:avLst/>
            </a:prstGeom>
            <a:noFill/>
            <a:ln w="9525" algn="ctr">
              <a:solidFill>
                <a:schemeClr val="tx1"/>
              </a:solidFill>
              <a:round/>
              <a:headEnd type="none" w="sm" len="sm"/>
              <a:tailEnd type="arrow" w="med" len="med"/>
            </a:ln>
          </p:spPr>
        </p:cxnSp>
        <p:cxnSp>
          <p:nvCxnSpPr>
            <p:cNvPr id="15375" name="Straight Arrow Connector 69"/>
            <p:cNvCxnSpPr>
              <a:cxnSpLocks noChangeShapeType="1"/>
            </p:cNvCxnSpPr>
            <p:nvPr/>
          </p:nvCxnSpPr>
          <p:spPr bwMode="auto">
            <a:xfrm rot="5400000" flipH="1" flipV="1">
              <a:off x="679423" y="5107793"/>
              <a:ext cx="927900" cy="794"/>
            </a:xfrm>
            <a:prstGeom prst="straightConnector1">
              <a:avLst/>
            </a:prstGeom>
            <a:noFill/>
            <a:ln w="9525" algn="ctr">
              <a:solidFill>
                <a:schemeClr val="tx1"/>
              </a:solidFill>
              <a:round/>
              <a:headEnd type="none" w="sm" len="sm"/>
              <a:tailEnd type="arrow" w="med" len="med"/>
            </a:ln>
          </p:spPr>
        </p:cxnSp>
        <p:cxnSp>
          <p:nvCxnSpPr>
            <p:cNvPr id="15376" name="Straight Arrow Connector 70"/>
            <p:cNvCxnSpPr>
              <a:cxnSpLocks noChangeShapeType="1"/>
            </p:cNvCxnSpPr>
            <p:nvPr/>
          </p:nvCxnSpPr>
          <p:spPr bwMode="auto">
            <a:xfrm>
              <a:off x="1142976" y="5572140"/>
              <a:ext cx="6786610" cy="1588"/>
            </a:xfrm>
            <a:prstGeom prst="straightConnector1">
              <a:avLst/>
            </a:prstGeom>
            <a:noFill/>
            <a:ln w="9525" algn="ctr">
              <a:solidFill>
                <a:schemeClr val="tx1"/>
              </a:solidFill>
              <a:round/>
              <a:headEnd type="none" w="sm" len="sm"/>
              <a:tailEnd type="arrow" w="med" len="med"/>
            </a:ln>
          </p:spPr>
        </p:cxnSp>
        <p:sp>
          <p:nvSpPr>
            <p:cNvPr id="15377" name="TextBox 71"/>
            <p:cNvSpPr txBox="1">
              <a:spLocks noChangeArrowheads="1"/>
            </p:cNvSpPr>
            <p:nvPr/>
          </p:nvSpPr>
          <p:spPr bwMode="auto">
            <a:xfrm>
              <a:off x="714348" y="3571876"/>
              <a:ext cx="4286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V</a:t>
              </a:r>
              <a:r>
                <a:rPr lang="sr-Latn-CS" sz="1200" b="1" i="1" baseline="-25000">
                  <a:solidFill>
                    <a:srgbClr val="0066CC"/>
                  </a:solidFill>
                  <a:latin typeface="Arial" charset="0"/>
                </a:rPr>
                <a:t>CE</a:t>
              </a:r>
              <a:endParaRPr lang="en-US" sz="1200"/>
            </a:p>
          </p:txBody>
        </p:sp>
        <p:sp>
          <p:nvSpPr>
            <p:cNvPr id="15378" name="TextBox 72"/>
            <p:cNvSpPr txBox="1">
              <a:spLocks noChangeArrowheads="1"/>
            </p:cNvSpPr>
            <p:nvPr/>
          </p:nvSpPr>
          <p:spPr bwMode="auto">
            <a:xfrm>
              <a:off x="1142976" y="3571876"/>
              <a:ext cx="4286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FF0000"/>
                  </a:solidFill>
                  <a:latin typeface="Arial" charset="0"/>
                </a:rPr>
                <a:t>I</a:t>
              </a:r>
              <a:r>
                <a:rPr lang="sr-Latn-CS" sz="1200" b="1" i="1" baseline="-25000">
                  <a:solidFill>
                    <a:srgbClr val="FF0000"/>
                  </a:solidFill>
                  <a:latin typeface="Arial" charset="0"/>
                </a:rPr>
                <a:t>C</a:t>
              </a:r>
              <a:endParaRPr lang="en-US" sz="1200">
                <a:solidFill>
                  <a:srgbClr val="FF0000"/>
                </a:solidFill>
              </a:endParaRPr>
            </a:p>
          </p:txBody>
        </p:sp>
        <p:cxnSp>
          <p:nvCxnSpPr>
            <p:cNvPr id="15379" name="Straight Connector 74"/>
            <p:cNvCxnSpPr>
              <a:cxnSpLocks noChangeShapeType="1"/>
            </p:cNvCxnSpPr>
            <p:nvPr/>
          </p:nvCxnSpPr>
          <p:spPr bwMode="auto">
            <a:xfrm>
              <a:off x="1071538" y="4429132"/>
              <a:ext cx="1357322" cy="1588"/>
            </a:xfrm>
            <a:prstGeom prst="line">
              <a:avLst/>
            </a:prstGeom>
            <a:noFill/>
            <a:ln w="38100" algn="ctr">
              <a:solidFill>
                <a:srgbClr val="0066CC"/>
              </a:solidFill>
              <a:round/>
              <a:headEnd type="none" w="sm" len="sm"/>
              <a:tailEnd type="none" w="sm" len="sm"/>
            </a:ln>
          </p:spPr>
        </p:cxnSp>
        <p:cxnSp>
          <p:nvCxnSpPr>
            <p:cNvPr id="15380" name="Straight Connector 76"/>
            <p:cNvCxnSpPr>
              <a:cxnSpLocks noChangeShapeType="1"/>
            </p:cNvCxnSpPr>
            <p:nvPr/>
          </p:nvCxnSpPr>
          <p:spPr bwMode="auto">
            <a:xfrm>
              <a:off x="4143372" y="4429132"/>
              <a:ext cx="1000132" cy="1588"/>
            </a:xfrm>
            <a:prstGeom prst="line">
              <a:avLst/>
            </a:prstGeom>
            <a:noFill/>
            <a:ln w="38100" algn="ctr">
              <a:solidFill>
                <a:srgbClr val="0066CC"/>
              </a:solidFill>
              <a:round/>
              <a:headEnd type="none" w="sm" len="sm"/>
              <a:tailEnd type="none" w="sm" len="sm"/>
            </a:ln>
          </p:spPr>
        </p:cxnSp>
        <p:sp>
          <p:nvSpPr>
            <p:cNvPr id="15381" name="TextBox 77"/>
            <p:cNvSpPr txBox="1">
              <a:spLocks noChangeArrowheads="1"/>
            </p:cNvSpPr>
            <p:nvPr/>
          </p:nvSpPr>
          <p:spPr bwMode="auto">
            <a:xfrm>
              <a:off x="714348" y="4643446"/>
              <a:ext cx="5000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2060"/>
                  </a:solidFill>
                  <a:latin typeface="Arial" charset="0"/>
                </a:rPr>
                <a:t>P</a:t>
              </a:r>
              <a:r>
                <a:rPr lang="sr-Latn-CS" sz="1200" b="1" i="1" baseline="-25000">
                  <a:solidFill>
                    <a:srgbClr val="002060"/>
                  </a:solidFill>
                  <a:latin typeface="Arial" charset="0"/>
                </a:rPr>
                <a:t>dis</a:t>
              </a:r>
              <a:endParaRPr lang="en-US" sz="1200"/>
            </a:p>
          </p:txBody>
        </p:sp>
        <p:cxnSp>
          <p:nvCxnSpPr>
            <p:cNvPr id="15382" name="Straight Arrow Connector 78"/>
            <p:cNvCxnSpPr>
              <a:cxnSpLocks noChangeShapeType="1"/>
            </p:cNvCxnSpPr>
            <p:nvPr/>
          </p:nvCxnSpPr>
          <p:spPr bwMode="auto">
            <a:xfrm rot="5400000" flipH="1" flipV="1">
              <a:off x="1321968" y="4678768"/>
              <a:ext cx="2213784" cy="1588"/>
            </a:xfrm>
            <a:prstGeom prst="straightConnector1">
              <a:avLst/>
            </a:prstGeom>
            <a:noFill/>
            <a:ln w="9525" algn="ctr">
              <a:solidFill>
                <a:schemeClr val="tx1"/>
              </a:solidFill>
              <a:prstDash val="dash"/>
              <a:round/>
              <a:headEnd type="none" w="sm" len="sm"/>
              <a:tailEnd/>
            </a:ln>
          </p:spPr>
        </p:cxnSp>
        <p:cxnSp>
          <p:nvCxnSpPr>
            <p:cNvPr id="15383" name="Straight Arrow Connector 80"/>
            <p:cNvCxnSpPr>
              <a:cxnSpLocks noChangeShapeType="1"/>
            </p:cNvCxnSpPr>
            <p:nvPr/>
          </p:nvCxnSpPr>
          <p:spPr bwMode="auto">
            <a:xfrm rot="5400000" flipH="1" flipV="1">
              <a:off x="2751522" y="4677974"/>
              <a:ext cx="2213784" cy="1588"/>
            </a:xfrm>
            <a:prstGeom prst="straightConnector1">
              <a:avLst/>
            </a:prstGeom>
            <a:noFill/>
            <a:ln w="9525" algn="ctr">
              <a:solidFill>
                <a:schemeClr val="tx1"/>
              </a:solidFill>
              <a:prstDash val="dash"/>
              <a:round/>
              <a:headEnd type="none" w="sm" len="sm"/>
              <a:tailEnd/>
            </a:ln>
          </p:spPr>
        </p:cxnSp>
        <p:cxnSp>
          <p:nvCxnSpPr>
            <p:cNvPr id="15384" name="Straight Arrow Connector 81"/>
            <p:cNvCxnSpPr>
              <a:cxnSpLocks noChangeShapeType="1"/>
            </p:cNvCxnSpPr>
            <p:nvPr/>
          </p:nvCxnSpPr>
          <p:spPr bwMode="auto">
            <a:xfrm rot="5400000" flipH="1" flipV="1">
              <a:off x="4037406" y="4677974"/>
              <a:ext cx="2213784" cy="1588"/>
            </a:xfrm>
            <a:prstGeom prst="straightConnector1">
              <a:avLst/>
            </a:prstGeom>
            <a:noFill/>
            <a:ln w="9525" algn="ctr">
              <a:solidFill>
                <a:schemeClr val="tx1"/>
              </a:solidFill>
              <a:prstDash val="dash"/>
              <a:round/>
              <a:headEnd type="none" w="sm" len="sm"/>
              <a:tailEnd/>
            </a:ln>
          </p:spPr>
        </p:cxnSp>
        <p:cxnSp>
          <p:nvCxnSpPr>
            <p:cNvPr id="15385" name="Straight Arrow Connector 82"/>
            <p:cNvCxnSpPr>
              <a:cxnSpLocks noChangeShapeType="1"/>
            </p:cNvCxnSpPr>
            <p:nvPr/>
          </p:nvCxnSpPr>
          <p:spPr bwMode="auto">
            <a:xfrm rot="5400000" flipH="1" flipV="1">
              <a:off x="5466166" y="4677974"/>
              <a:ext cx="2213784" cy="1588"/>
            </a:xfrm>
            <a:prstGeom prst="straightConnector1">
              <a:avLst/>
            </a:prstGeom>
            <a:noFill/>
            <a:ln w="9525" algn="ctr">
              <a:solidFill>
                <a:schemeClr val="tx1"/>
              </a:solidFill>
              <a:prstDash val="dash"/>
              <a:round/>
              <a:headEnd type="none" w="sm" len="sm"/>
              <a:tailEnd/>
            </a:ln>
          </p:spPr>
        </p:cxnSp>
        <p:cxnSp>
          <p:nvCxnSpPr>
            <p:cNvPr id="15386" name="Straight Connector 84"/>
            <p:cNvCxnSpPr>
              <a:cxnSpLocks noChangeShapeType="1"/>
            </p:cNvCxnSpPr>
            <p:nvPr/>
          </p:nvCxnSpPr>
          <p:spPr bwMode="auto">
            <a:xfrm>
              <a:off x="1142976" y="3857628"/>
              <a:ext cx="1285884" cy="1588"/>
            </a:xfrm>
            <a:prstGeom prst="line">
              <a:avLst/>
            </a:prstGeom>
            <a:noFill/>
            <a:ln w="38100" algn="ctr">
              <a:solidFill>
                <a:srgbClr val="FF0000"/>
              </a:solidFill>
              <a:round/>
              <a:headEnd type="none" w="sm" len="sm"/>
              <a:tailEnd type="none" w="sm" len="sm"/>
            </a:ln>
          </p:spPr>
        </p:cxnSp>
        <p:cxnSp>
          <p:nvCxnSpPr>
            <p:cNvPr id="15387" name="Straight Connector 86"/>
            <p:cNvCxnSpPr>
              <a:cxnSpLocks noChangeShapeType="1"/>
            </p:cNvCxnSpPr>
            <p:nvPr/>
          </p:nvCxnSpPr>
          <p:spPr bwMode="auto">
            <a:xfrm>
              <a:off x="2714612" y="4500570"/>
              <a:ext cx="1143008" cy="1588"/>
            </a:xfrm>
            <a:prstGeom prst="line">
              <a:avLst/>
            </a:prstGeom>
            <a:noFill/>
            <a:ln w="38100" algn="ctr">
              <a:solidFill>
                <a:srgbClr val="FF0000"/>
              </a:solidFill>
              <a:round/>
              <a:headEnd type="none" w="sm" len="sm"/>
              <a:tailEnd type="none" w="sm" len="sm"/>
            </a:ln>
          </p:spPr>
        </p:cxnSp>
        <p:cxnSp>
          <p:nvCxnSpPr>
            <p:cNvPr id="15388" name="Straight Connector 88"/>
            <p:cNvCxnSpPr>
              <a:cxnSpLocks noChangeShapeType="1"/>
            </p:cNvCxnSpPr>
            <p:nvPr/>
          </p:nvCxnSpPr>
          <p:spPr bwMode="auto">
            <a:xfrm rot="16200000" flipH="1">
              <a:off x="2250265" y="4036223"/>
              <a:ext cx="642942" cy="285752"/>
            </a:xfrm>
            <a:prstGeom prst="line">
              <a:avLst/>
            </a:prstGeom>
            <a:noFill/>
            <a:ln w="38100" algn="ctr">
              <a:solidFill>
                <a:srgbClr val="FF0000"/>
              </a:solidFill>
              <a:round/>
              <a:headEnd type="none" w="sm" len="sm"/>
              <a:tailEnd type="none" w="sm" len="sm"/>
            </a:ln>
          </p:spPr>
        </p:cxnSp>
        <p:cxnSp>
          <p:nvCxnSpPr>
            <p:cNvPr id="15389" name="Straight Connector 92"/>
            <p:cNvCxnSpPr>
              <a:cxnSpLocks noChangeShapeType="1"/>
            </p:cNvCxnSpPr>
            <p:nvPr/>
          </p:nvCxnSpPr>
          <p:spPr bwMode="auto">
            <a:xfrm>
              <a:off x="2714612" y="3643314"/>
              <a:ext cx="1143008" cy="1588"/>
            </a:xfrm>
            <a:prstGeom prst="line">
              <a:avLst/>
            </a:prstGeom>
            <a:noFill/>
            <a:ln w="38100" algn="ctr">
              <a:solidFill>
                <a:srgbClr val="0066CC"/>
              </a:solidFill>
              <a:round/>
              <a:headEnd type="none" w="sm" len="sm"/>
              <a:tailEnd type="none" w="sm" len="sm"/>
            </a:ln>
          </p:spPr>
        </p:cxnSp>
        <p:cxnSp>
          <p:nvCxnSpPr>
            <p:cNvPr id="15390" name="Straight Connector 94"/>
            <p:cNvCxnSpPr>
              <a:cxnSpLocks noChangeShapeType="1"/>
            </p:cNvCxnSpPr>
            <p:nvPr/>
          </p:nvCxnSpPr>
          <p:spPr bwMode="auto">
            <a:xfrm rot="5400000" flipH="1" flipV="1">
              <a:off x="2178827" y="3893347"/>
              <a:ext cx="785818" cy="285752"/>
            </a:xfrm>
            <a:prstGeom prst="line">
              <a:avLst/>
            </a:prstGeom>
            <a:noFill/>
            <a:ln w="38100" algn="ctr">
              <a:solidFill>
                <a:srgbClr val="0066CC"/>
              </a:solidFill>
              <a:round/>
              <a:headEnd type="none" w="sm" len="sm"/>
              <a:tailEnd type="none" w="sm" len="sm"/>
            </a:ln>
          </p:spPr>
        </p:cxnSp>
        <p:cxnSp>
          <p:nvCxnSpPr>
            <p:cNvPr id="15391" name="Straight Connector 96"/>
            <p:cNvCxnSpPr>
              <a:cxnSpLocks noChangeShapeType="1"/>
            </p:cNvCxnSpPr>
            <p:nvPr/>
          </p:nvCxnSpPr>
          <p:spPr bwMode="auto">
            <a:xfrm rot="16200000" flipV="1">
              <a:off x="3607587" y="3893347"/>
              <a:ext cx="785818" cy="285752"/>
            </a:xfrm>
            <a:prstGeom prst="line">
              <a:avLst/>
            </a:prstGeom>
            <a:noFill/>
            <a:ln w="38100" algn="ctr">
              <a:solidFill>
                <a:srgbClr val="0066CC"/>
              </a:solidFill>
              <a:round/>
              <a:headEnd type="none" w="sm" len="sm"/>
              <a:tailEnd type="none" w="sm" len="sm"/>
            </a:ln>
          </p:spPr>
        </p:cxnSp>
        <p:cxnSp>
          <p:nvCxnSpPr>
            <p:cNvPr id="15392" name="Straight Connector 98"/>
            <p:cNvCxnSpPr>
              <a:cxnSpLocks noChangeShapeType="1"/>
            </p:cNvCxnSpPr>
            <p:nvPr/>
          </p:nvCxnSpPr>
          <p:spPr bwMode="auto">
            <a:xfrm rot="5400000">
              <a:off x="3643306" y="4071942"/>
              <a:ext cx="642942" cy="214314"/>
            </a:xfrm>
            <a:prstGeom prst="line">
              <a:avLst/>
            </a:prstGeom>
            <a:noFill/>
            <a:ln w="38100" algn="ctr">
              <a:solidFill>
                <a:srgbClr val="FF0000"/>
              </a:solidFill>
              <a:round/>
              <a:headEnd type="none" w="sm" len="sm"/>
              <a:tailEnd type="none" w="sm" len="sm"/>
            </a:ln>
          </p:spPr>
        </p:cxnSp>
        <p:cxnSp>
          <p:nvCxnSpPr>
            <p:cNvPr id="15393" name="Straight Connector 99"/>
            <p:cNvCxnSpPr>
              <a:cxnSpLocks noChangeShapeType="1"/>
            </p:cNvCxnSpPr>
            <p:nvPr/>
          </p:nvCxnSpPr>
          <p:spPr bwMode="auto">
            <a:xfrm>
              <a:off x="4071934" y="3857628"/>
              <a:ext cx="1071570" cy="1588"/>
            </a:xfrm>
            <a:prstGeom prst="line">
              <a:avLst/>
            </a:prstGeom>
            <a:noFill/>
            <a:ln w="38100" algn="ctr">
              <a:solidFill>
                <a:srgbClr val="FF0000"/>
              </a:solidFill>
              <a:round/>
              <a:headEnd type="none" w="sm" len="sm"/>
              <a:tailEnd type="none" w="sm" len="sm"/>
            </a:ln>
          </p:spPr>
        </p:cxnSp>
        <p:cxnSp>
          <p:nvCxnSpPr>
            <p:cNvPr id="15394" name="Straight Connector 102"/>
            <p:cNvCxnSpPr>
              <a:cxnSpLocks noChangeShapeType="1"/>
            </p:cNvCxnSpPr>
            <p:nvPr/>
          </p:nvCxnSpPr>
          <p:spPr bwMode="auto">
            <a:xfrm rot="5400000" flipH="1" flipV="1">
              <a:off x="4893471" y="3893347"/>
              <a:ext cx="785818" cy="285752"/>
            </a:xfrm>
            <a:prstGeom prst="line">
              <a:avLst/>
            </a:prstGeom>
            <a:noFill/>
            <a:ln w="38100" algn="ctr">
              <a:solidFill>
                <a:srgbClr val="0066CC"/>
              </a:solidFill>
              <a:round/>
              <a:headEnd type="none" w="sm" len="sm"/>
              <a:tailEnd type="none" w="sm" len="sm"/>
            </a:ln>
          </p:spPr>
        </p:cxnSp>
        <p:cxnSp>
          <p:nvCxnSpPr>
            <p:cNvPr id="15395" name="Straight Connector 103"/>
            <p:cNvCxnSpPr>
              <a:cxnSpLocks noChangeShapeType="1"/>
            </p:cNvCxnSpPr>
            <p:nvPr/>
          </p:nvCxnSpPr>
          <p:spPr bwMode="auto">
            <a:xfrm>
              <a:off x="5429256" y="3643314"/>
              <a:ext cx="1143008" cy="1588"/>
            </a:xfrm>
            <a:prstGeom prst="line">
              <a:avLst/>
            </a:prstGeom>
            <a:noFill/>
            <a:ln w="38100" algn="ctr">
              <a:solidFill>
                <a:srgbClr val="0066CC"/>
              </a:solidFill>
              <a:round/>
              <a:headEnd type="none" w="sm" len="sm"/>
              <a:tailEnd type="none" w="sm" len="sm"/>
            </a:ln>
          </p:spPr>
        </p:cxnSp>
        <p:cxnSp>
          <p:nvCxnSpPr>
            <p:cNvPr id="15396" name="Straight Connector 104"/>
            <p:cNvCxnSpPr>
              <a:cxnSpLocks noChangeShapeType="1"/>
            </p:cNvCxnSpPr>
            <p:nvPr/>
          </p:nvCxnSpPr>
          <p:spPr bwMode="auto">
            <a:xfrm rot="16200000" flipH="1">
              <a:off x="4964909" y="4036223"/>
              <a:ext cx="642942" cy="285752"/>
            </a:xfrm>
            <a:prstGeom prst="line">
              <a:avLst/>
            </a:prstGeom>
            <a:noFill/>
            <a:ln w="38100" algn="ctr">
              <a:solidFill>
                <a:srgbClr val="FF0000"/>
              </a:solidFill>
              <a:round/>
              <a:headEnd type="none" w="sm" len="sm"/>
              <a:tailEnd type="none" w="sm" len="sm"/>
            </a:ln>
          </p:spPr>
        </p:cxnSp>
        <p:cxnSp>
          <p:nvCxnSpPr>
            <p:cNvPr id="15397" name="Straight Connector 105"/>
            <p:cNvCxnSpPr>
              <a:cxnSpLocks noChangeShapeType="1"/>
            </p:cNvCxnSpPr>
            <p:nvPr/>
          </p:nvCxnSpPr>
          <p:spPr bwMode="auto">
            <a:xfrm>
              <a:off x="5429256" y="4500570"/>
              <a:ext cx="1143008" cy="1588"/>
            </a:xfrm>
            <a:prstGeom prst="line">
              <a:avLst/>
            </a:prstGeom>
            <a:noFill/>
            <a:ln w="38100" algn="ctr">
              <a:solidFill>
                <a:srgbClr val="FF0000"/>
              </a:solidFill>
              <a:round/>
              <a:headEnd type="none" w="sm" len="sm"/>
              <a:tailEnd type="none" w="sm" len="sm"/>
            </a:ln>
          </p:spPr>
        </p:cxnSp>
        <p:cxnSp>
          <p:nvCxnSpPr>
            <p:cNvPr id="15398" name="Straight Connector 106"/>
            <p:cNvCxnSpPr>
              <a:cxnSpLocks noChangeShapeType="1"/>
            </p:cNvCxnSpPr>
            <p:nvPr/>
          </p:nvCxnSpPr>
          <p:spPr bwMode="auto">
            <a:xfrm>
              <a:off x="6858016" y="4429132"/>
              <a:ext cx="1000132" cy="1588"/>
            </a:xfrm>
            <a:prstGeom prst="line">
              <a:avLst/>
            </a:prstGeom>
            <a:noFill/>
            <a:ln w="38100" algn="ctr">
              <a:solidFill>
                <a:srgbClr val="0066CC"/>
              </a:solidFill>
              <a:round/>
              <a:headEnd type="none" w="sm" len="sm"/>
              <a:tailEnd type="none" w="sm" len="sm"/>
            </a:ln>
          </p:spPr>
        </p:cxnSp>
        <p:cxnSp>
          <p:nvCxnSpPr>
            <p:cNvPr id="15399" name="Straight Connector 107"/>
            <p:cNvCxnSpPr>
              <a:cxnSpLocks noChangeShapeType="1"/>
            </p:cNvCxnSpPr>
            <p:nvPr/>
          </p:nvCxnSpPr>
          <p:spPr bwMode="auto">
            <a:xfrm rot="16200000" flipV="1">
              <a:off x="6322231" y="3893347"/>
              <a:ext cx="785818" cy="285752"/>
            </a:xfrm>
            <a:prstGeom prst="line">
              <a:avLst/>
            </a:prstGeom>
            <a:noFill/>
            <a:ln w="38100" algn="ctr">
              <a:solidFill>
                <a:srgbClr val="0066CC"/>
              </a:solidFill>
              <a:round/>
              <a:headEnd type="none" w="sm" len="sm"/>
              <a:tailEnd type="none" w="sm" len="sm"/>
            </a:ln>
          </p:spPr>
        </p:cxnSp>
        <p:cxnSp>
          <p:nvCxnSpPr>
            <p:cNvPr id="15400" name="Straight Connector 108"/>
            <p:cNvCxnSpPr>
              <a:cxnSpLocks noChangeShapeType="1"/>
            </p:cNvCxnSpPr>
            <p:nvPr/>
          </p:nvCxnSpPr>
          <p:spPr bwMode="auto">
            <a:xfrm rot="5400000">
              <a:off x="6357950" y="4071942"/>
              <a:ext cx="642942" cy="214314"/>
            </a:xfrm>
            <a:prstGeom prst="line">
              <a:avLst/>
            </a:prstGeom>
            <a:noFill/>
            <a:ln w="38100" algn="ctr">
              <a:solidFill>
                <a:srgbClr val="FF0000"/>
              </a:solidFill>
              <a:round/>
              <a:headEnd type="none" w="sm" len="sm"/>
              <a:tailEnd type="none" w="sm" len="sm"/>
            </a:ln>
          </p:spPr>
        </p:cxnSp>
        <p:cxnSp>
          <p:nvCxnSpPr>
            <p:cNvPr id="15401" name="Straight Connector 109"/>
            <p:cNvCxnSpPr>
              <a:cxnSpLocks noChangeShapeType="1"/>
            </p:cNvCxnSpPr>
            <p:nvPr/>
          </p:nvCxnSpPr>
          <p:spPr bwMode="auto">
            <a:xfrm>
              <a:off x="6786578" y="3857628"/>
              <a:ext cx="1071570" cy="1588"/>
            </a:xfrm>
            <a:prstGeom prst="line">
              <a:avLst/>
            </a:prstGeom>
            <a:noFill/>
            <a:ln w="38100" algn="ctr">
              <a:solidFill>
                <a:srgbClr val="FF0000"/>
              </a:solidFill>
              <a:round/>
              <a:headEnd type="none" w="sm" len="sm"/>
              <a:tailEnd type="none" w="sm" len="sm"/>
            </a:ln>
          </p:spPr>
        </p:cxnSp>
        <p:cxnSp>
          <p:nvCxnSpPr>
            <p:cNvPr id="15402" name="Straight Connector 111"/>
            <p:cNvCxnSpPr>
              <a:cxnSpLocks noChangeShapeType="1"/>
            </p:cNvCxnSpPr>
            <p:nvPr/>
          </p:nvCxnSpPr>
          <p:spPr bwMode="auto">
            <a:xfrm>
              <a:off x="1071538" y="5429264"/>
              <a:ext cx="1357322" cy="1588"/>
            </a:xfrm>
            <a:prstGeom prst="line">
              <a:avLst/>
            </a:prstGeom>
            <a:noFill/>
            <a:ln w="38100" algn="ctr">
              <a:solidFill>
                <a:schemeClr val="tx1"/>
              </a:solidFill>
              <a:round/>
              <a:headEnd type="none" w="sm" len="sm"/>
              <a:tailEnd type="none" w="sm" len="sm"/>
            </a:ln>
          </p:spPr>
        </p:cxnSp>
        <p:sp>
          <p:nvSpPr>
            <p:cNvPr id="15403" name="Freeform 112"/>
            <p:cNvSpPr>
              <a:spLocks noChangeArrowheads="1"/>
            </p:cNvSpPr>
            <p:nvPr/>
          </p:nvSpPr>
          <p:spPr bwMode="auto">
            <a:xfrm>
              <a:off x="2434588" y="482473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04" name="Straight Connector 114"/>
            <p:cNvCxnSpPr>
              <a:cxnSpLocks noChangeShapeType="1"/>
            </p:cNvCxnSpPr>
            <p:nvPr/>
          </p:nvCxnSpPr>
          <p:spPr bwMode="auto">
            <a:xfrm>
              <a:off x="2657468" y="5570220"/>
              <a:ext cx="1200152" cy="1920"/>
            </a:xfrm>
            <a:prstGeom prst="line">
              <a:avLst/>
            </a:prstGeom>
            <a:noFill/>
            <a:ln w="38100" algn="ctr">
              <a:solidFill>
                <a:schemeClr val="tx1"/>
              </a:solidFill>
              <a:round/>
              <a:headEnd type="none" w="sm" len="sm"/>
              <a:tailEnd type="none" w="sm" len="sm"/>
            </a:ln>
          </p:spPr>
        </p:cxnSp>
        <p:sp>
          <p:nvSpPr>
            <p:cNvPr id="15405" name="Freeform 116"/>
            <p:cNvSpPr>
              <a:spLocks noChangeArrowheads="1"/>
            </p:cNvSpPr>
            <p:nvPr/>
          </p:nvSpPr>
          <p:spPr bwMode="auto">
            <a:xfrm flipH="1">
              <a:off x="3857620" y="485776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06" name="Straight Connector 118"/>
            <p:cNvCxnSpPr>
              <a:cxnSpLocks noChangeShapeType="1"/>
            </p:cNvCxnSpPr>
            <p:nvPr/>
          </p:nvCxnSpPr>
          <p:spPr bwMode="auto">
            <a:xfrm>
              <a:off x="4071934" y="5429264"/>
              <a:ext cx="1071570" cy="1588"/>
            </a:xfrm>
            <a:prstGeom prst="line">
              <a:avLst/>
            </a:prstGeom>
            <a:noFill/>
            <a:ln w="38100" algn="ctr">
              <a:solidFill>
                <a:schemeClr val="tx1"/>
              </a:solidFill>
              <a:round/>
              <a:headEnd type="none" w="sm" len="sm"/>
              <a:tailEnd type="none" w="sm" len="sm"/>
            </a:ln>
          </p:spPr>
        </p:cxnSp>
        <p:sp>
          <p:nvSpPr>
            <p:cNvPr id="15407" name="Freeform 120"/>
            <p:cNvSpPr>
              <a:spLocks noChangeArrowheads="1"/>
            </p:cNvSpPr>
            <p:nvPr/>
          </p:nvSpPr>
          <p:spPr bwMode="auto">
            <a:xfrm>
              <a:off x="5146354" y="4818694"/>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08" name="Straight Connector 121"/>
            <p:cNvCxnSpPr>
              <a:cxnSpLocks noChangeShapeType="1"/>
            </p:cNvCxnSpPr>
            <p:nvPr/>
          </p:nvCxnSpPr>
          <p:spPr bwMode="auto">
            <a:xfrm>
              <a:off x="5369234" y="5564184"/>
              <a:ext cx="1200152" cy="1920"/>
            </a:xfrm>
            <a:prstGeom prst="line">
              <a:avLst/>
            </a:prstGeom>
            <a:noFill/>
            <a:ln w="38100" algn="ctr">
              <a:solidFill>
                <a:schemeClr val="tx1"/>
              </a:solidFill>
              <a:round/>
              <a:headEnd type="none" w="sm" len="sm"/>
              <a:tailEnd type="none" w="sm" len="sm"/>
            </a:ln>
          </p:spPr>
        </p:cxnSp>
        <p:sp>
          <p:nvSpPr>
            <p:cNvPr id="15409" name="Freeform 122"/>
            <p:cNvSpPr>
              <a:spLocks noChangeArrowheads="1"/>
            </p:cNvSpPr>
            <p:nvPr/>
          </p:nvSpPr>
          <p:spPr bwMode="auto">
            <a:xfrm flipH="1">
              <a:off x="6572264" y="485776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10" name="Straight Connector 124"/>
            <p:cNvCxnSpPr>
              <a:cxnSpLocks noChangeShapeType="1"/>
            </p:cNvCxnSpPr>
            <p:nvPr/>
          </p:nvCxnSpPr>
          <p:spPr bwMode="auto">
            <a:xfrm>
              <a:off x="6786578" y="5429264"/>
              <a:ext cx="1071570" cy="1588"/>
            </a:xfrm>
            <a:prstGeom prst="line">
              <a:avLst/>
            </a:prstGeom>
            <a:noFill/>
            <a:ln w="38100" algn="ctr">
              <a:solidFill>
                <a:schemeClr val="tx1"/>
              </a:solidFill>
              <a:round/>
              <a:headEnd type="none" w="sm" len="sm"/>
              <a:tailEnd type="none" w="sm" len="sm"/>
            </a:ln>
          </p:spPr>
        </p:cxnSp>
        <p:sp>
          <p:nvSpPr>
            <p:cNvPr id="15411" name="TextBox 125"/>
            <p:cNvSpPr txBox="1">
              <a:spLocks noChangeArrowheads="1"/>
            </p:cNvSpPr>
            <p:nvPr/>
          </p:nvSpPr>
          <p:spPr bwMode="auto">
            <a:xfrm>
              <a:off x="1285852" y="5715016"/>
              <a:ext cx="10715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UKLJUČEN</a:t>
              </a:r>
              <a:endParaRPr lang="en-US" sz="1200"/>
            </a:p>
          </p:txBody>
        </p:sp>
        <p:sp>
          <p:nvSpPr>
            <p:cNvPr id="15412" name="TextBox 129"/>
            <p:cNvSpPr txBox="1">
              <a:spLocks noChangeArrowheads="1"/>
            </p:cNvSpPr>
            <p:nvPr/>
          </p:nvSpPr>
          <p:spPr bwMode="auto">
            <a:xfrm>
              <a:off x="2643174" y="5715016"/>
              <a:ext cx="10715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ISKLJUČEN</a:t>
              </a:r>
              <a:endParaRPr lang="en-US" sz="1200"/>
            </a:p>
          </p:txBody>
        </p:sp>
      </p:grpSp>
      <p:grpSp>
        <p:nvGrpSpPr>
          <p:cNvPr id="3" name="Group 139"/>
          <p:cNvGrpSpPr>
            <a:grpSpLocks/>
          </p:cNvGrpSpPr>
          <p:nvPr/>
        </p:nvGrpSpPr>
        <p:grpSpPr bwMode="auto">
          <a:xfrm>
            <a:off x="6643688" y="4857750"/>
            <a:ext cx="2500312" cy="1062038"/>
            <a:chOff x="6643702" y="4857760"/>
            <a:chExt cx="2500298" cy="1062817"/>
          </a:xfrm>
        </p:grpSpPr>
        <p:sp>
          <p:nvSpPr>
            <p:cNvPr id="15369" name="TextBox 131"/>
            <p:cNvSpPr txBox="1">
              <a:spLocks noChangeArrowheads="1"/>
            </p:cNvSpPr>
            <p:nvPr/>
          </p:nvSpPr>
          <p:spPr bwMode="auto">
            <a:xfrm>
              <a:off x="7215174" y="4857760"/>
              <a:ext cx="1928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GUBICI PROVODJENJA</a:t>
              </a:r>
              <a:endParaRPr lang="en-US" sz="1200">
                <a:solidFill>
                  <a:schemeClr val="tx1"/>
                </a:solidFill>
              </a:endParaRPr>
            </a:p>
          </p:txBody>
        </p:sp>
        <p:cxnSp>
          <p:nvCxnSpPr>
            <p:cNvPr id="15370" name="Straight Arrow Connector 133"/>
            <p:cNvCxnSpPr>
              <a:cxnSpLocks noChangeShapeType="1"/>
              <a:stCxn id="15369" idx="1"/>
            </p:cNvCxnSpPr>
            <p:nvPr/>
          </p:nvCxnSpPr>
          <p:spPr bwMode="auto">
            <a:xfrm rot="10800000" flipV="1">
              <a:off x="7000894" y="4996260"/>
              <a:ext cx="214280" cy="361566"/>
            </a:xfrm>
            <a:prstGeom prst="straightConnector1">
              <a:avLst/>
            </a:prstGeom>
            <a:noFill/>
            <a:ln w="25400" algn="ctr">
              <a:solidFill>
                <a:schemeClr val="tx1"/>
              </a:solidFill>
              <a:round/>
              <a:headEnd type="none" w="sm" len="sm"/>
              <a:tailEnd type="arrow" w="med" len="med"/>
            </a:ln>
          </p:spPr>
        </p:cxnSp>
        <p:sp>
          <p:nvSpPr>
            <p:cNvPr id="15371" name="TextBox 135"/>
            <p:cNvSpPr txBox="1">
              <a:spLocks noChangeArrowheads="1"/>
            </p:cNvSpPr>
            <p:nvPr/>
          </p:nvSpPr>
          <p:spPr bwMode="auto">
            <a:xfrm>
              <a:off x="7215174" y="5643578"/>
              <a:ext cx="1928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KOMUTACIONI GUBICI</a:t>
              </a:r>
              <a:endParaRPr lang="en-US" sz="1200">
                <a:solidFill>
                  <a:schemeClr val="tx1"/>
                </a:solidFill>
              </a:endParaRPr>
            </a:p>
          </p:txBody>
        </p:sp>
        <p:cxnSp>
          <p:nvCxnSpPr>
            <p:cNvPr id="15372" name="Straight Arrow Connector 136"/>
            <p:cNvCxnSpPr>
              <a:cxnSpLocks noChangeShapeType="1"/>
            </p:cNvCxnSpPr>
            <p:nvPr/>
          </p:nvCxnSpPr>
          <p:spPr bwMode="auto">
            <a:xfrm rot="10800000">
              <a:off x="6643702" y="5429264"/>
              <a:ext cx="571470" cy="357190"/>
            </a:xfrm>
            <a:prstGeom prst="straightConnector1">
              <a:avLst/>
            </a:prstGeom>
            <a:noFill/>
            <a:ln w="25400" algn="ctr">
              <a:solidFill>
                <a:schemeClr val="tx1"/>
              </a:solidFill>
              <a:round/>
              <a:headEnd type="none" w="sm" len="sm"/>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7"/>
          <p:cNvSpPr>
            <a:spLocks noChangeArrowheads="1"/>
          </p:cNvSpPr>
          <p:nvPr/>
        </p:nvSpPr>
        <p:spPr bwMode="auto">
          <a:xfrm>
            <a:off x="1143000" y="2214563"/>
            <a:ext cx="6715125" cy="714375"/>
          </a:xfrm>
          <a:prstGeom prst="rect">
            <a:avLst/>
          </a:prstGeom>
          <a:solidFill>
            <a:schemeClr val="bg1"/>
          </a:solidFill>
          <a:ln w="44450" algn="ctr">
            <a:solidFill>
              <a:schemeClr val="tx1"/>
            </a:solidFill>
            <a:round/>
            <a:headEnd type="none" w="sm" len="sm"/>
            <a:tailEnd type="none" w="sm" len="sm"/>
          </a:ln>
        </p:spPr>
        <p:txBody>
          <a:bodyPr>
            <a:spAutoFit/>
          </a:bodyPr>
          <a:lstStyle/>
          <a:p>
            <a:endParaRPr lang="en-US"/>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1DFD0AB-68E6-4A1F-BEA3-5A00199B7160}" type="slidenum">
              <a:rPr lang="en-US" smtClean="0">
                <a:solidFill>
                  <a:schemeClr val="tx1"/>
                </a:solidFill>
                <a:latin typeface="Times New Roman" pitchFamily="18" charset="0"/>
              </a:rPr>
              <a:pPr/>
              <a:t>63</a:t>
            </a:fld>
            <a:endParaRPr lang="en-US" smtClean="0">
              <a:solidFill>
                <a:schemeClr val="tx1"/>
              </a:solidFill>
              <a:latin typeface="Times New Roman" pitchFamily="18" charset="0"/>
            </a:endParaRPr>
          </a:p>
        </p:txBody>
      </p:sp>
      <p:sp>
        <p:nvSpPr>
          <p:cNvPr id="2052" name="Text Box 3"/>
          <p:cNvSpPr txBox="1">
            <a:spLocks noChangeArrowheads="1"/>
          </p:cNvSpPr>
          <p:nvPr/>
        </p:nvSpPr>
        <p:spPr bwMode="auto">
          <a:xfrm>
            <a:off x="3276600" y="1827213"/>
            <a:ext cx="2414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b="1" dirty="0">
                <a:solidFill>
                  <a:srgbClr val="0000CC"/>
                </a:solidFill>
                <a:latin typeface="Arial" charset="0"/>
                <a:cs typeface="Times New Roman" pitchFamily="18" charset="0"/>
              </a:rPr>
              <a:t>3300V/1200A IGBT</a:t>
            </a:r>
          </a:p>
        </p:txBody>
      </p:sp>
      <p:sp>
        <p:nvSpPr>
          <p:cNvPr id="2053" name="Text Box 4"/>
          <p:cNvSpPr txBox="1">
            <a:spLocks noChangeArrowheads="1"/>
          </p:cNvSpPr>
          <p:nvPr/>
        </p:nvSpPr>
        <p:spPr bwMode="auto">
          <a:xfrm>
            <a:off x="304800" y="914400"/>
            <a:ext cx="2051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400" b="1" dirty="0">
                <a:solidFill>
                  <a:srgbClr val="0000CC"/>
                </a:solidFill>
                <a:latin typeface="Arial" charset="0"/>
              </a:rPr>
              <a:t> </a:t>
            </a:r>
            <a:r>
              <a:rPr lang="en-US" sz="2400" b="1" dirty="0" err="1">
                <a:solidFill>
                  <a:srgbClr val="0000CC"/>
                </a:solidFill>
                <a:latin typeface="Arial" charset="0"/>
              </a:rPr>
              <a:t>Specifi</a:t>
            </a:r>
            <a:r>
              <a:rPr lang="sr-Latn-CS" sz="2400" b="1" dirty="0">
                <a:solidFill>
                  <a:srgbClr val="0000CC"/>
                </a:solidFill>
                <a:latin typeface="Arial" charset="0"/>
              </a:rPr>
              <a:t>acije</a:t>
            </a:r>
            <a:endParaRPr lang="en-US" sz="2400" b="1" dirty="0">
              <a:solidFill>
                <a:srgbClr val="0000CC"/>
              </a:solidFill>
              <a:latin typeface="Arial" charset="0"/>
            </a:endParaRPr>
          </a:p>
        </p:txBody>
      </p:sp>
      <p:sp>
        <p:nvSpPr>
          <p:cNvPr id="7" name="Left Arrow 6">
            <a:hlinkClick r:id="rId4"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IGCT</a:t>
            </a:r>
            <a:endParaRPr lang="en-US" sz="1000" b="1" dirty="0">
              <a:solidFill>
                <a:schemeClr val="tx1"/>
              </a:solidFill>
            </a:endParaRPr>
          </a:p>
        </p:txBody>
      </p:sp>
      <p:grpSp>
        <p:nvGrpSpPr>
          <p:cNvPr id="9" name="Group 8"/>
          <p:cNvGrpSpPr/>
          <p:nvPr/>
        </p:nvGrpSpPr>
        <p:grpSpPr>
          <a:xfrm>
            <a:off x="685800" y="1905000"/>
            <a:ext cx="7467600" cy="4151313"/>
            <a:chOff x="685800" y="1905000"/>
            <a:chExt cx="7467600" cy="4151313"/>
          </a:xfrm>
        </p:grpSpPr>
        <p:graphicFrame>
          <p:nvGraphicFramePr>
            <p:cNvPr id="2050" name="Object 2"/>
            <p:cNvGraphicFramePr>
              <a:graphicFrameLocks noChangeAspect="1"/>
            </p:cNvGraphicFramePr>
            <p:nvPr/>
          </p:nvGraphicFramePr>
          <p:xfrm>
            <a:off x="685800" y="1905000"/>
            <a:ext cx="7467600" cy="4151313"/>
          </p:xfrm>
          <a:graphic>
            <a:graphicData uri="http://schemas.openxmlformats.org/presentationml/2006/ole">
              <p:oleObj spid="_x0000_s2122" name="Document" r:id="rId5" imgW="6825478" imgH="2641390" progId="Word.Document.8">
                <p:embed/>
              </p:oleObj>
            </a:graphicData>
          </a:graphic>
        </p:graphicFrame>
        <p:sp>
          <p:nvSpPr>
            <p:cNvPr id="8" name="TextBox 7"/>
            <p:cNvSpPr txBox="1"/>
            <p:nvPr/>
          </p:nvSpPr>
          <p:spPr bwMode="auto">
            <a:xfrm>
              <a:off x="2895600" y="3822700"/>
              <a:ext cx="617990"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4" tIns="0" rIns="9144" bIns="0" rtlCol="0">
              <a:spAutoFit/>
            </a:bodyPr>
            <a:lstStyle/>
            <a:p>
              <a:pPr eaLnBrk="1" hangingPunct="1"/>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CEsat</a:t>
              </a:r>
              <a:endParaRPr lang="en-US" sz="2000" b="1" i="1" baseline="-25000" dirty="0" smtClean="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54"/>
                                        </p:tgtEl>
                                        <p:attrNameLst>
                                          <p:attrName>fillcolor</p:attrName>
                                        </p:attrNameLst>
                                      </p:cBhvr>
                                      <p:to>
                                        <a:srgbClr val="5F5F5F"/>
                                      </p:to>
                                    </p:animClr>
                                    <p:set>
                                      <p:cBhvr>
                                        <p:cTn id="7" dur="2000" fill="hold"/>
                                        <p:tgtEl>
                                          <p:spTgt spid="2054"/>
                                        </p:tgtEl>
                                        <p:attrNameLst>
                                          <p:attrName>fill.type</p:attrName>
                                        </p:attrNameLst>
                                      </p:cBhvr>
                                      <p:to>
                                        <p:strVal val="solid"/>
                                      </p:to>
                                    </p:set>
                                    <p:set>
                                      <p:cBhvr>
                                        <p:cTn id="8" dur="2000" fill="hold"/>
                                        <p:tgtEl>
                                          <p:spTgt spid="20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64</a:t>
            </a:fld>
            <a:endParaRPr lang="en-US"/>
          </a:p>
        </p:txBody>
      </p:sp>
      <p:sp>
        <p:nvSpPr>
          <p:cNvPr id="7" name="Title 1"/>
          <p:cNvSpPr>
            <a:spLocks noGrp="1"/>
          </p:cNvSpPr>
          <p:nvPr>
            <p:ph type="title"/>
          </p:nvPr>
        </p:nvSpPr>
        <p:spPr>
          <a:xfrm>
            <a:off x="0" y="0"/>
            <a:ext cx="8856983" cy="1143000"/>
          </a:xfrm>
        </p:spPr>
        <p:txBody>
          <a:bodyPr/>
          <a:lstStyle/>
          <a:p>
            <a:r>
              <a:rPr lang="sr-Latn-CS" dirty="0" smtClean="0"/>
              <a:t>IGBT- prekidačke karakteristike</a:t>
            </a:r>
            <a:endParaRPr lang="en-US" b="1" dirty="0" smtClean="0"/>
          </a:p>
        </p:txBody>
      </p:sp>
      <p:pic>
        <p:nvPicPr>
          <p:cNvPr id="112643" name="Picture 3"/>
          <p:cNvPicPr>
            <a:picLocks noChangeAspect="1" noChangeArrowheads="1"/>
          </p:cNvPicPr>
          <p:nvPr/>
        </p:nvPicPr>
        <p:blipFill>
          <a:blip r:embed="rId3"/>
          <a:srcRect/>
          <a:stretch>
            <a:fillRect/>
          </a:stretch>
        </p:blipFill>
        <p:spPr bwMode="auto">
          <a:xfrm>
            <a:off x="285720" y="1428736"/>
            <a:ext cx="8505825" cy="4086225"/>
          </a:xfrm>
          <a:prstGeom prst="rect">
            <a:avLst/>
          </a:prstGeom>
          <a:noFill/>
          <a:ln w="9525">
            <a:noFill/>
            <a:miter lim="800000"/>
            <a:headEnd/>
            <a:tailEnd/>
          </a:ln>
          <a:effectLst/>
        </p:spPr>
      </p:pic>
      <p:sp>
        <p:nvSpPr>
          <p:cNvPr id="5" name="Text Box 3"/>
          <p:cNvSpPr txBox="1">
            <a:spLocks noChangeArrowheads="1"/>
          </p:cNvSpPr>
          <p:nvPr/>
        </p:nvSpPr>
        <p:spPr bwMode="auto">
          <a:xfrm>
            <a:off x="1142976" y="5715016"/>
            <a:ext cx="19704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dirty="0" smtClean="0">
                <a:latin typeface="+mn-lt"/>
                <a:cs typeface="Times New Roman" pitchFamily="18" charset="0"/>
              </a:rPr>
              <a:t>UKLJUČENJE</a:t>
            </a:r>
            <a:r>
              <a:rPr lang="sr-Latn-CS" sz="2000" b="1" dirty="0" smtClean="0">
                <a:solidFill>
                  <a:srgbClr val="0000CC"/>
                </a:solidFill>
                <a:latin typeface="Arial" charset="0"/>
                <a:cs typeface="Times New Roman" pitchFamily="18" charset="0"/>
              </a:rPr>
              <a:t> </a:t>
            </a:r>
            <a:endParaRPr lang="en-US" sz="2000" b="1" dirty="0">
              <a:solidFill>
                <a:srgbClr val="0000CC"/>
              </a:solidFill>
              <a:latin typeface="Arial" charset="0"/>
              <a:cs typeface="Times New Roman" pitchFamily="18" charset="0"/>
            </a:endParaRPr>
          </a:p>
        </p:txBody>
      </p:sp>
      <p:sp>
        <p:nvSpPr>
          <p:cNvPr id="8" name="Text Box 3"/>
          <p:cNvSpPr txBox="1">
            <a:spLocks noChangeArrowheads="1"/>
          </p:cNvSpPr>
          <p:nvPr/>
        </p:nvSpPr>
        <p:spPr bwMode="auto">
          <a:xfrm>
            <a:off x="5929322" y="5643578"/>
            <a:ext cx="19704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dirty="0" smtClean="0">
                <a:latin typeface="+mn-lt"/>
                <a:cs typeface="Times New Roman" pitchFamily="18" charset="0"/>
              </a:rPr>
              <a:t>ISLJUČENJE</a:t>
            </a:r>
            <a:r>
              <a:rPr lang="sr-Latn-CS" sz="2000" b="1" dirty="0" smtClean="0">
                <a:solidFill>
                  <a:srgbClr val="0000CC"/>
                </a:solidFill>
                <a:latin typeface="+mn-lt"/>
                <a:cs typeface="Times New Roman" pitchFamily="18" charset="0"/>
              </a:rPr>
              <a:t> </a:t>
            </a:r>
            <a:endParaRPr lang="en-US" sz="2000" b="1" dirty="0">
              <a:solidFill>
                <a:srgbClr val="0000CC"/>
              </a:solidFill>
              <a:latin typeface="+mn-lt"/>
              <a:cs typeface="Times New Roman" pitchFamily="18" charset="0"/>
            </a:endParaRPr>
          </a:p>
        </p:txBody>
      </p:sp>
      <p:sp>
        <p:nvSpPr>
          <p:cNvPr id="9" name="Rectangle 8"/>
          <p:cNvSpPr/>
          <p:nvPr/>
        </p:nvSpPr>
        <p:spPr bwMode="auto">
          <a:xfrm>
            <a:off x="2428860" y="5000636"/>
            <a:ext cx="1500198" cy="285752"/>
          </a:xfrm>
          <a:prstGeom prst="rect">
            <a:avLst/>
          </a:prstGeom>
          <a:solidFill>
            <a:srgbClr val="FFFF00">
              <a:alpha val="20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 name="Rectangle 9"/>
          <p:cNvSpPr/>
          <p:nvPr/>
        </p:nvSpPr>
        <p:spPr bwMode="auto">
          <a:xfrm>
            <a:off x="2428860" y="3571876"/>
            <a:ext cx="1357322" cy="225573"/>
          </a:xfrm>
          <a:prstGeom prst="rect">
            <a:avLst/>
          </a:prstGeom>
          <a:solidFill>
            <a:srgbClr val="FF0000">
              <a:alpha val="9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1" name="Rectangle 10"/>
          <p:cNvSpPr/>
          <p:nvPr/>
        </p:nvSpPr>
        <p:spPr bwMode="auto">
          <a:xfrm>
            <a:off x="6929454" y="2714620"/>
            <a:ext cx="1500198" cy="285752"/>
          </a:xfrm>
          <a:prstGeom prst="rect">
            <a:avLst/>
          </a:prstGeom>
          <a:solidFill>
            <a:srgbClr val="FFFF00">
              <a:alpha val="20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 name="Rectangle 11"/>
          <p:cNvSpPr/>
          <p:nvPr/>
        </p:nvSpPr>
        <p:spPr bwMode="auto">
          <a:xfrm>
            <a:off x="6929454" y="5000636"/>
            <a:ext cx="1357322" cy="225573"/>
          </a:xfrm>
          <a:prstGeom prst="rect">
            <a:avLst/>
          </a:prstGeom>
          <a:solidFill>
            <a:srgbClr val="FF0000">
              <a:alpha val="9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3" name="Rectangle 12"/>
          <p:cNvSpPr/>
          <p:nvPr/>
        </p:nvSpPr>
        <p:spPr>
          <a:xfrm>
            <a:off x="4648200" y="1295400"/>
            <a:ext cx="4267200" cy="48006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8856983" cy="1143000"/>
          </a:xfrm>
        </p:spPr>
        <p:txBody>
          <a:bodyPr/>
          <a:lstStyle/>
          <a:p>
            <a:r>
              <a:rPr lang="sr-Latn-CS" dirty="0" smtClean="0"/>
              <a:t>IGBT- isključenje, snaber</a:t>
            </a:r>
            <a:endParaRPr lang="en-US" b="1"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65</a:t>
            </a:fld>
            <a:endParaRPr lang="en-US"/>
          </a:p>
        </p:txBody>
      </p:sp>
      <p:pic>
        <p:nvPicPr>
          <p:cNvPr id="111620" name="Picture 4" descr="http://www.powerguru.org/wordpress/wp-content/uploads/2012/12/IGBT-turn-off-process.jpg"/>
          <p:cNvPicPr>
            <a:picLocks noChangeAspect="1" noChangeArrowheads="1"/>
          </p:cNvPicPr>
          <p:nvPr/>
        </p:nvPicPr>
        <p:blipFill>
          <a:blip r:embed="rId3"/>
          <a:srcRect/>
          <a:stretch>
            <a:fillRect/>
          </a:stretch>
        </p:blipFill>
        <p:spPr bwMode="auto">
          <a:xfrm>
            <a:off x="357158" y="1571612"/>
            <a:ext cx="8624512" cy="4429156"/>
          </a:xfrm>
          <a:prstGeom prst="rect">
            <a:avLst/>
          </a:prstGeom>
          <a:noFill/>
        </p:spPr>
      </p:pic>
      <p:pic>
        <p:nvPicPr>
          <p:cNvPr id="111622" name="Picture 6" descr="Snubber capacitor / screw terminal / for IGBT 0.1 - 3 µF | SMKP2   HK Film Capacitor Ltd."/>
          <p:cNvPicPr>
            <a:picLocks noChangeAspect="1" noChangeArrowheads="1"/>
          </p:cNvPicPr>
          <p:nvPr/>
        </p:nvPicPr>
        <p:blipFill>
          <a:blip r:embed="rId4"/>
          <a:srcRect/>
          <a:stretch>
            <a:fillRect/>
          </a:stretch>
        </p:blipFill>
        <p:spPr bwMode="auto">
          <a:xfrm>
            <a:off x="5214942" y="1785926"/>
            <a:ext cx="3779394" cy="364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66</a:t>
            </a:fld>
            <a:endParaRPr lang="en-US"/>
          </a:p>
        </p:txBody>
      </p:sp>
      <p:pic>
        <p:nvPicPr>
          <p:cNvPr id="114690" name="Picture 2"/>
          <p:cNvPicPr>
            <a:picLocks noChangeAspect="1" noChangeArrowheads="1"/>
          </p:cNvPicPr>
          <p:nvPr/>
        </p:nvPicPr>
        <p:blipFill>
          <a:blip r:embed="rId3"/>
          <a:srcRect/>
          <a:stretch>
            <a:fillRect/>
          </a:stretch>
        </p:blipFill>
        <p:spPr bwMode="auto">
          <a:xfrm>
            <a:off x="928662" y="0"/>
            <a:ext cx="6715172" cy="6086346"/>
          </a:xfrm>
          <a:prstGeom prst="rect">
            <a:avLst/>
          </a:prstGeom>
          <a:noFill/>
          <a:ln w="9525">
            <a:noFill/>
            <a:miter lim="800000"/>
            <a:headEnd/>
            <a:tailEnd/>
          </a:ln>
          <a:effectLst/>
        </p:spPr>
      </p:pic>
      <p:sp>
        <p:nvSpPr>
          <p:cNvPr id="6" name="Rectangle 5"/>
          <p:cNvSpPr/>
          <p:nvPr/>
        </p:nvSpPr>
        <p:spPr>
          <a:xfrm>
            <a:off x="142844" y="6072206"/>
            <a:ext cx="8715436" cy="461665"/>
          </a:xfrm>
          <a:prstGeom prst="rect">
            <a:avLst/>
          </a:prstGeom>
        </p:spPr>
        <p:txBody>
          <a:bodyPr wrap="square">
            <a:spAutoFit/>
          </a:bodyPr>
          <a:lstStyle/>
          <a:p>
            <a:r>
              <a:rPr lang="en-US" sz="1200" dirty="0" smtClean="0">
                <a:latin typeface="Arial" pitchFamily="34" charset="0"/>
                <a:cs typeface="Arial" pitchFamily="34" charset="0"/>
              </a:rPr>
              <a:t>http://www.semikron.com/dl/service-support/downloads/download/semikron-application-note-an-7006-igbt-peak-voltage-measurement-and-snubber-capacitor-specification-en-2008-03-17-rev00</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67</a:t>
            </a:fld>
            <a:endParaRPr lang="en-US"/>
          </a:p>
        </p:txBody>
      </p:sp>
      <p:pic>
        <p:nvPicPr>
          <p:cNvPr id="380930" name="Picture 2" descr="http://www.powerguru.org/wordpress/wp-content/uploads/2012/07/laminated-busbar-sandwich-with-multiplecontacts-to-the-DBC.jpg"/>
          <p:cNvPicPr>
            <a:picLocks noChangeAspect="1" noChangeArrowheads="1"/>
          </p:cNvPicPr>
          <p:nvPr/>
        </p:nvPicPr>
        <p:blipFill>
          <a:blip r:embed="rId3"/>
          <a:srcRect/>
          <a:stretch>
            <a:fillRect/>
          </a:stretch>
        </p:blipFill>
        <p:spPr bwMode="auto">
          <a:xfrm>
            <a:off x="533400" y="1828800"/>
            <a:ext cx="8336280" cy="4267200"/>
          </a:xfrm>
          <a:prstGeom prst="rect">
            <a:avLst/>
          </a:prstGeom>
          <a:noFill/>
        </p:spPr>
      </p:pic>
      <p:sp>
        <p:nvSpPr>
          <p:cNvPr id="7" name="Title 1"/>
          <p:cNvSpPr>
            <a:spLocks noGrp="1"/>
          </p:cNvSpPr>
          <p:nvPr>
            <p:ph type="title"/>
          </p:nvPr>
        </p:nvSpPr>
        <p:spPr>
          <a:xfrm>
            <a:off x="0" y="0"/>
            <a:ext cx="8856983" cy="1143000"/>
          </a:xfrm>
        </p:spPr>
        <p:txBody>
          <a:bodyPr/>
          <a:lstStyle/>
          <a:p>
            <a:r>
              <a:rPr lang="sr-Latn-CS" dirty="0" smtClean="0"/>
              <a:t>IGBT- sendvič uvodnici</a:t>
            </a:r>
            <a:endParaRPr lang="en-US" b="1" dirty="0" smtClean="0"/>
          </a:p>
        </p:txBody>
      </p:sp>
      <p:sp>
        <p:nvSpPr>
          <p:cNvPr id="8" name="Rectangle 7"/>
          <p:cNvSpPr/>
          <p:nvPr/>
        </p:nvSpPr>
        <p:spPr>
          <a:xfrm>
            <a:off x="0" y="6581001"/>
            <a:ext cx="8715436" cy="276999"/>
          </a:xfrm>
          <a:prstGeom prst="rect">
            <a:avLst/>
          </a:prstGeom>
        </p:spPr>
        <p:txBody>
          <a:bodyPr wrap="square">
            <a:spAutoFit/>
          </a:bodyPr>
          <a:lstStyle/>
          <a:p>
            <a:r>
              <a:rPr lang="en-US" sz="1200" i="1" dirty="0" smtClean="0">
                <a:solidFill>
                  <a:schemeClr val="tx1"/>
                </a:solidFill>
                <a:latin typeface="Arial Narrow" pitchFamily="34" charset="0"/>
              </a:rPr>
              <a:t>A. </a:t>
            </a:r>
            <a:r>
              <a:rPr lang="en-US" sz="1200" i="1" dirty="0" err="1" smtClean="0">
                <a:solidFill>
                  <a:schemeClr val="tx1"/>
                </a:solidFill>
                <a:latin typeface="Arial Narrow" pitchFamily="34" charset="0"/>
              </a:rPr>
              <a:t>Wintrich</a:t>
            </a:r>
            <a:r>
              <a:rPr lang="en-US" sz="1200" i="1" dirty="0" smtClean="0">
                <a:solidFill>
                  <a:schemeClr val="tx1"/>
                </a:solidFill>
                <a:latin typeface="Arial Narrow" pitchFamily="34" charset="0"/>
              </a:rPr>
              <a:t> </a:t>
            </a:r>
            <a:r>
              <a:rPr lang="sr-Latn-CS" sz="1200" i="1" dirty="0" smtClean="0">
                <a:solidFill>
                  <a:schemeClr val="tx1"/>
                </a:solidFill>
                <a:latin typeface="Arial Narrow" pitchFamily="34" charset="0"/>
              </a:rPr>
              <a:t> et  all - </a:t>
            </a:r>
            <a:r>
              <a:rPr lang="en-US" sz="1200" dirty="0" smtClean="0">
                <a:solidFill>
                  <a:schemeClr val="tx1"/>
                </a:solidFill>
                <a:latin typeface="Arial Narrow" pitchFamily="34" charset="0"/>
                <a:cs typeface="Arial" pitchFamily="34" charset="0"/>
              </a:rPr>
              <a:t>http://www.powerguru.org/electrical-and-thermal-optimization-of-an-automotive-power-module-family/</a:t>
            </a:r>
            <a:endParaRPr lang="en-US" sz="1200" dirty="0">
              <a:solidFill>
                <a:schemeClr val="tx1"/>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68</a:t>
            </a:fld>
            <a:endParaRPr lang="en-US"/>
          </a:p>
        </p:txBody>
      </p:sp>
      <p:pic>
        <p:nvPicPr>
          <p:cNvPr id="421890" name="Picture 2"/>
          <p:cNvPicPr>
            <a:picLocks noChangeAspect="1" noChangeArrowheads="1"/>
          </p:cNvPicPr>
          <p:nvPr/>
        </p:nvPicPr>
        <p:blipFill>
          <a:blip r:embed="rId3"/>
          <a:srcRect/>
          <a:stretch>
            <a:fillRect/>
          </a:stretch>
        </p:blipFill>
        <p:spPr bwMode="auto">
          <a:xfrm>
            <a:off x="-10662" y="319088"/>
            <a:ext cx="9154662" cy="6319837"/>
          </a:xfrm>
          <a:prstGeom prst="rect">
            <a:avLst/>
          </a:prstGeom>
          <a:noFill/>
          <a:ln w="9525">
            <a:noFill/>
            <a:miter lim="800000"/>
            <a:headEnd/>
            <a:tailEnd/>
          </a:ln>
          <a:effectLst/>
        </p:spPr>
      </p:pic>
      <p:sp>
        <p:nvSpPr>
          <p:cNvPr id="6" name="Rectangle 5"/>
          <p:cNvSpPr/>
          <p:nvPr/>
        </p:nvSpPr>
        <p:spPr>
          <a:xfrm>
            <a:off x="0" y="6581001"/>
            <a:ext cx="8715436" cy="276999"/>
          </a:xfrm>
          <a:prstGeom prst="rect">
            <a:avLst/>
          </a:prstGeom>
        </p:spPr>
        <p:txBody>
          <a:bodyPr wrap="square">
            <a:spAutoFit/>
          </a:bodyPr>
          <a:lstStyle/>
          <a:p>
            <a:r>
              <a:rPr lang="sr-Latn-CS" sz="1200" i="1" dirty="0" smtClean="0">
                <a:solidFill>
                  <a:schemeClr val="tx1"/>
                </a:solidFill>
                <a:latin typeface="Arial Narrow" pitchFamily="34" charset="0"/>
              </a:rPr>
              <a:t>MERSEN – Laminated Bus Bar Solutions</a:t>
            </a:r>
            <a:endParaRPr lang="en-US" sz="1200" dirty="0">
              <a:solidFill>
                <a:schemeClr val="tx1"/>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4800" dirty="0" err="1" smtClean="0"/>
              <a:t>Impulsno</a:t>
            </a:r>
            <a:r>
              <a:rPr lang="en-US" sz="4800" dirty="0" smtClean="0"/>
              <a:t>-</a:t>
            </a:r>
            <a:r>
              <a:rPr lang="x-none" sz="4800" smtClean="0"/>
              <a:t>širinska modulacija - </a:t>
            </a:r>
            <a:r>
              <a:rPr lang="x-none" sz="4800" b="1" smtClean="0"/>
              <a:t>PWM</a:t>
            </a:r>
            <a:endParaRPr lang="en-US" sz="4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5943600" y="3352800"/>
            <a:ext cx="914400" cy="304800"/>
          </a:xfrm>
          <a:prstGeom prst="ellipse">
            <a:avLst/>
          </a:prstGeom>
          <a:solidFill>
            <a:schemeClr val="bg2"/>
          </a:solid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7</a:t>
            </a:fld>
            <a:endParaRPr lang="en-US" dirty="0">
              <a:latin typeface="+mn-lt"/>
            </a:endParaRPr>
          </a:p>
        </p:txBody>
      </p:sp>
      <p:grpSp>
        <p:nvGrpSpPr>
          <p:cNvPr id="3" name="Group 59"/>
          <p:cNvGrpSpPr/>
          <p:nvPr/>
        </p:nvGrpSpPr>
        <p:grpSpPr>
          <a:xfrm>
            <a:off x="685800" y="990600"/>
            <a:ext cx="6756400" cy="1200329"/>
            <a:chOff x="1244600" y="1219200"/>
            <a:chExt cx="6756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Induktivnost (kalem)</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a:t>
              </a:r>
              <a:r>
                <a:rPr lang="sr-Latn-CS" sz="2400" b="1" dirty="0" smtClean="0">
                  <a:solidFill>
                    <a:srgbClr val="0066CC"/>
                  </a:solidFill>
                  <a:latin typeface="Arial" charset="0"/>
                </a:rPr>
                <a:t>Struja se ne može naglo promeniti!</a:t>
              </a:r>
              <a:endParaRPr lang="sr-Latn-CS" sz="2400" b="1" dirty="0">
                <a:solidFill>
                  <a:srgbClr val="C00000"/>
                </a:solidFill>
                <a:latin typeface="Arial" charset="0"/>
              </a:endParaRPr>
            </a:p>
          </p:txBody>
        </p:sp>
      </p:grpSp>
      <p:grpSp>
        <p:nvGrpSpPr>
          <p:cNvPr id="6" name="Group 199"/>
          <p:cNvGrpSpPr/>
          <p:nvPr/>
        </p:nvGrpSpPr>
        <p:grpSpPr>
          <a:xfrm>
            <a:off x="609600" y="2514600"/>
            <a:ext cx="3134423" cy="1753394"/>
            <a:chOff x="609600" y="2514600"/>
            <a:chExt cx="3134423" cy="1753394"/>
          </a:xfrm>
        </p:grpSpPr>
        <p:cxnSp>
          <p:nvCxnSpPr>
            <p:cNvPr id="64" name="Straight Connector 63"/>
            <p:cNvCxnSpPr>
              <a:cxnSpLocks noChangeShapeType="1"/>
            </p:cNvCxnSpPr>
            <p:nvPr/>
          </p:nvCxnSpPr>
          <p:spPr bwMode="auto">
            <a:xfrm rot="5400000" flipH="1" flipV="1">
              <a:off x="533399" y="4038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1" name="TextBox 144"/>
            <p:cNvSpPr txBox="1">
              <a:spLocks noChangeArrowheads="1"/>
            </p:cNvSpPr>
            <p:nvPr/>
          </p:nvSpPr>
          <p:spPr bwMode="auto">
            <a:xfrm>
              <a:off x="838199" y="3200400"/>
              <a:ext cx="58221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10800000">
              <a:off x="2362199" y="2743200"/>
              <a:ext cx="384968"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2743199" y="25146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Oval 77"/>
            <p:cNvSpPr/>
            <p:nvPr/>
          </p:nvSpPr>
          <p:spPr>
            <a:xfrm>
              <a:off x="609600" y="3505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noChangeShapeType="1"/>
            </p:cNvCxnSpPr>
            <p:nvPr/>
          </p:nvCxnSpPr>
          <p:spPr bwMode="auto">
            <a:xfrm rot="16200000" flipV="1">
              <a:off x="473075" y="3184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flipV="1">
              <a:off x="761999" y="2895600"/>
              <a:ext cx="838200" cy="2"/>
            </a:xfrm>
            <a:prstGeom prst="line">
              <a:avLst/>
            </a:prstGeom>
            <a:noFill/>
            <a:ln w="34925">
              <a:solidFill>
                <a:srgbClr val="0066CC"/>
              </a:solidFill>
              <a:round/>
              <a:headEnd/>
              <a:tailEnd type="oval"/>
            </a:ln>
            <a:effectLst/>
          </p:spPr>
        </p:cxnSp>
        <p:grpSp>
          <p:nvGrpSpPr>
            <p:cNvPr id="7" name="Group 95"/>
            <p:cNvGrpSpPr>
              <a:grpSpLocks/>
            </p:cNvGrpSpPr>
            <p:nvPr/>
          </p:nvGrpSpPr>
          <p:grpSpPr bwMode="auto">
            <a:xfrm rot="5400000">
              <a:off x="2362199" y="3390901"/>
              <a:ext cx="914401" cy="381000"/>
              <a:chOff x="2971800" y="2438400"/>
              <a:chExt cx="1219201" cy="304800"/>
            </a:xfrm>
          </p:grpSpPr>
          <p:cxnSp>
            <p:nvCxnSpPr>
              <p:cNvPr id="125" name="Straight Connector 124"/>
              <p:cNvCxnSpPr/>
              <p:nvPr/>
            </p:nvCxnSpPr>
            <p:spPr>
              <a:xfrm>
                <a:off x="2971800" y="2590800"/>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38601" y="2588895"/>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8" name="Group 55"/>
              <p:cNvGrpSpPr>
                <a:grpSpLocks/>
              </p:cNvGrpSpPr>
              <p:nvPr/>
            </p:nvGrpSpPr>
            <p:grpSpPr bwMode="auto">
              <a:xfrm>
                <a:off x="3124200" y="2438400"/>
                <a:ext cx="228600" cy="304800"/>
                <a:chOff x="2971800" y="533400"/>
                <a:chExt cx="228600" cy="304800"/>
              </a:xfrm>
            </p:grpSpPr>
            <p:sp>
              <p:nvSpPr>
                <p:cNvPr id="144" name="Arc 143"/>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Arc 144"/>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56"/>
              <p:cNvGrpSpPr>
                <a:grpSpLocks/>
              </p:cNvGrpSpPr>
              <p:nvPr/>
            </p:nvGrpSpPr>
            <p:grpSpPr bwMode="auto">
              <a:xfrm>
                <a:off x="3352800" y="2438400"/>
                <a:ext cx="228600" cy="304800"/>
                <a:chOff x="2971800" y="533400"/>
                <a:chExt cx="228600" cy="304800"/>
              </a:xfrm>
            </p:grpSpPr>
            <p:sp>
              <p:nvSpPr>
                <p:cNvPr id="141" name="Arc 140"/>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 name="Arc 142"/>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 name="Group 59"/>
              <p:cNvGrpSpPr>
                <a:grpSpLocks/>
              </p:cNvGrpSpPr>
              <p:nvPr/>
            </p:nvGrpSpPr>
            <p:grpSpPr bwMode="auto">
              <a:xfrm>
                <a:off x="3581400" y="2438400"/>
                <a:ext cx="228600" cy="304800"/>
                <a:chOff x="2971800" y="533400"/>
                <a:chExt cx="228600" cy="304800"/>
              </a:xfrm>
            </p:grpSpPr>
            <p:sp>
              <p:nvSpPr>
                <p:cNvPr id="139" name="Arc 138"/>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0" name="Arc 139"/>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1" name="Group 59"/>
              <p:cNvGrpSpPr>
                <a:grpSpLocks/>
              </p:cNvGrpSpPr>
              <p:nvPr/>
            </p:nvGrpSpPr>
            <p:grpSpPr bwMode="auto">
              <a:xfrm>
                <a:off x="3810000" y="2438400"/>
                <a:ext cx="228600" cy="304800"/>
                <a:chOff x="2971800" y="533400"/>
                <a:chExt cx="228600" cy="304800"/>
              </a:xfrm>
            </p:grpSpPr>
            <p:sp>
              <p:nvSpPr>
                <p:cNvPr id="135" name="Arc 134"/>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Arc 135"/>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146" name="Straight Connector 145"/>
            <p:cNvCxnSpPr>
              <a:cxnSpLocks noChangeShapeType="1"/>
            </p:cNvCxnSpPr>
            <p:nvPr/>
          </p:nvCxnSpPr>
          <p:spPr bwMode="auto">
            <a:xfrm>
              <a:off x="1904999" y="2895600"/>
              <a:ext cx="914400" cy="1588"/>
            </a:xfrm>
            <a:prstGeom prst="line">
              <a:avLst/>
            </a:prstGeom>
            <a:noFill/>
            <a:ln w="34925">
              <a:solidFill>
                <a:srgbClr val="0066CC"/>
              </a:solidFill>
              <a:round/>
              <a:headEnd type="oval"/>
              <a:tailEnd type="none"/>
            </a:ln>
            <a:effectLst/>
          </p:spPr>
        </p:cxnSp>
        <p:cxnSp>
          <p:nvCxnSpPr>
            <p:cNvPr id="148" name="Straight Connector 147"/>
            <p:cNvCxnSpPr>
              <a:cxnSpLocks noChangeShapeType="1"/>
            </p:cNvCxnSpPr>
            <p:nvPr/>
          </p:nvCxnSpPr>
          <p:spPr bwMode="auto">
            <a:xfrm rot="5400000" flipH="1" flipV="1">
              <a:off x="2705100" y="3009901"/>
              <a:ext cx="228598"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rot="16200000" flipV="1">
              <a:off x="2705101" y="4152899"/>
              <a:ext cx="228600" cy="1"/>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4" name="Straight Connector 153"/>
            <p:cNvCxnSpPr>
              <a:cxnSpLocks noChangeShapeType="1"/>
            </p:cNvCxnSpPr>
            <p:nvPr/>
          </p:nvCxnSpPr>
          <p:spPr bwMode="auto">
            <a:xfrm flipV="1">
              <a:off x="761999" y="4267200"/>
              <a:ext cx="2057400" cy="2"/>
            </a:xfrm>
            <a:prstGeom prst="line">
              <a:avLst/>
            </a:prstGeom>
            <a:noFill/>
            <a:ln w="34925">
              <a:solidFill>
                <a:srgbClr val="0066CC"/>
              </a:solidFill>
              <a:round/>
              <a:headEnd type="none"/>
              <a:tailEnd type="none"/>
            </a:ln>
            <a:effectLst/>
          </p:spPr>
        </p:cxnSp>
        <p:cxnSp>
          <p:nvCxnSpPr>
            <p:cNvPr id="159" name="Straight Connector 158"/>
            <p:cNvCxnSpPr/>
            <p:nvPr/>
          </p:nvCxnSpPr>
          <p:spPr>
            <a:xfrm rot="10800000" flipV="1">
              <a:off x="1600199" y="2895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164" name="TextBox 144"/>
            <p:cNvSpPr txBox="1">
              <a:spLocks noChangeArrowheads="1"/>
            </p:cNvSpPr>
            <p:nvPr/>
          </p:nvSpPr>
          <p:spPr bwMode="auto">
            <a:xfrm>
              <a:off x="3047999" y="3263900"/>
              <a:ext cx="6960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L</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sz="1600" dirty="0" smtClean="0">
                  <a:solidFill>
                    <a:schemeClr val="tx1"/>
                  </a:solidFill>
                  <a:latin typeface="Arial" charset="0"/>
                  <a:ea typeface="ＭＳ Ｐゴシック" pitchFamily="-107" charset="-128"/>
                </a:rPr>
                <a:t>mH</a:t>
              </a:r>
              <a:endParaRPr lang="en-US" dirty="0">
                <a:solidFill>
                  <a:schemeClr val="tx1"/>
                </a:solidFill>
                <a:latin typeface="Arial" charset="0"/>
                <a:ea typeface="ＭＳ Ｐゴシック" pitchFamily="-107" charset="-128"/>
              </a:endParaRPr>
            </a:p>
          </p:txBody>
        </p:sp>
        <p:cxnSp>
          <p:nvCxnSpPr>
            <p:cNvPr id="168" name="Straight Arrow Connector 167"/>
            <p:cNvCxnSpPr/>
            <p:nvPr/>
          </p:nvCxnSpPr>
          <p:spPr>
            <a:xfrm rot="5400000">
              <a:off x="1828005" y="3581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6" name="TextBox 74"/>
            <p:cNvSpPr txBox="1">
              <a:spLocks noChangeArrowheads="1"/>
            </p:cNvSpPr>
            <p:nvPr/>
          </p:nvSpPr>
          <p:spPr bwMode="auto">
            <a:xfrm>
              <a:off x="2285999" y="3352800"/>
              <a:ext cx="457200" cy="369332"/>
            </a:xfrm>
            <a:prstGeom prst="rect">
              <a:avLst/>
            </a:prstGeom>
            <a:solidFill>
              <a:schemeClr val="bg1"/>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70" name="TextBox 144"/>
            <p:cNvSpPr txBox="1">
              <a:spLocks noChangeArrowheads="1"/>
            </p:cNvSpPr>
            <p:nvPr/>
          </p:nvSpPr>
          <p:spPr bwMode="auto">
            <a:xfrm>
              <a:off x="2209799" y="2819400"/>
              <a:ext cx="3048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grpSp>
      <p:cxnSp>
        <p:nvCxnSpPr>
          <p:cNvPr id="195" name="Straight Connector 194"/>
          <p:cNvCxnSpPr>
            <a:cxnSpLocks noChangeShapeType="1"/>
          </p:cNvCxnSpPr>
          <p:nvPr/>
        </p:nvCxnSpPr>
        <p:spPr bwMode="auto">
          <a:xfrm rot="5400000" flipH="1" flipV="1">
            <a:off x="1199356" y="3714750"/>
            <a:ext cx="1105694" cy="794"/>
          </a:xfrm>
          <a:prstGeom prst="line">
            <a:avLst/>
          </a:prstGeom>
          <a:noFill/>
          <a:ln w="34925">
            <a:solidFill>
              <a:srgbClr val="0066CC"/>
            </a:solidFill>
            <a:round/>
            <a:headEnd/>
            <a:tailEnd type="oval"/>
          </a:ln>
          <a:effectLst/>
        </p:spPr>
      </p:cxnSp>
      <p:grpSp>
        <p:nvGrpSpPr>
          <p:cNvPr id="13" name="Group 91"/>
          <p:cNvGrpSpPr/>
          <p:nvPr/>
        </p:nvGrpSpPr>
        <p:grpSpPr>
          <a:xfrm>
            <a:off x="4572001" y="2362200"/>
            <a:ext cx="3485378" cy="2251818"/>
            <a:chOff x="4572001" y="2362200"/>
            <a:chExt cx="3485378" cy="2251818"/>
          </a:xfrm>
        </p:grpSpPr>
        <p:cxnSp>
          <p:nvCxnSpPr>
            <p:cNvPr id="56" name="Straight Connector 55"/>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58" name="Straight Connector 57"/>
            <p:cNvCxnSpPr/>
            <p:nvPr/>
          </p:nvCxnSpPr>
          <p:spPr bwMode="auto">
            <a:xfrm>
              <a:off x="4572001" y="4368799"/>
              <a:ext cx="3348372" cy="0"/>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60" name="Text Box 29"/>
            <p:cNvSpPr txBox="1">
              <a:spLocks noChangeArrowheads="1"/>
            </p:cNvSpPr>
            <p:nvPr/>
          </p:nvSpPr>
          <p:spPr bwMode="auto">
            <a:xfrm>
              <a:off x="7913363" y="4337019"/>
              <a:ext cx="14401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67" name="Straight Connector 66"/>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68" name="Straight Connector 67"/>
            <p:cNvCxnSpPr/>
            <p:nvPr/>
          </p:nvCxnSpPr>
          <p:spPr bwMode="auto">
            <a:xfrm flipV="1">
              <a:off x="4951755" y="3505200"/>
              <a:ext cx="1144245" cy="874846"/>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76"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83" name="Straight Connector 182"/>
            <p:cNvCxnSpPr/>
            <p:nvPr/>
          </p:nvCxnSpPr>
          <p:spPr>
            <a:xfrm rot="5400000" flipH="1" flipV="1">
              <a:off x="5448300" y="4076700"/>
              <a:ext cx="6858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53000" y="3733800"/>
              <a:ext cx="838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bwMode="auto">
          <a:xfrm flipV="1">
            <a:off x="6705600" y="2628900"/>
            <a:ext cx="1144245" cy="874846"/>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87" name="Straight Connector 86"/>
          <p:cNvCxnSpPr/>
          <p:nvPr/>
        </p:nvCxnSpPr>
        <p:spPr bwMode="auto">
          <a:xfrm>
            <a:off x="6096000" y="3505200"/>
            <a:ext cx="619125" cy="1454"/>
          </a:xfrm>
          <a:prstGeom prst="line">
            <a:avLst/>
          </a:prstGeom>
          <a:solidFill>
            <a:schemeClr val="bg1"/>
          </a:solidFill>
          <a:ln w="38100" cap="flat" cmpd="sng" algn="ctr">
            <a:solidFill>
              <a:srgbClr val="0070C0"/>
            </a:solidFill>
            <a:prstDash val="solid"/>
            <a:round/>
            <a:headEnd type="none" w="sm" len="sm"/>
            <a:tailEnd type="none" w="sm" len="sm"/>
          </a:ln>
          <a:effectLst/>
        </p:spPr>
      </p:cxnSp>
      <p:grpSp>
        <p:nvGrpSpPr>
          <p:cNvPr id="14" name="Group 201"/>
          <p:cNvGrpSpPr/>
          <p:nvPr/>
        </p:nvGrpSpPr>
        <p:grpSpPr>
          <a:xfrm>
            <a:off x="4648200" y="3657600"/>
            <a:ext cx="1752599" cy="994830"/>
            <a:chOff x="4648200" y="3657600"/>
            <a:chExt cx="1752599" cy="994830"/>
          </a:xfrm>
        </p:grpSpPr>
        <p:sp>
          <p:nvSpPr>
            <p:cNvPr id="85" name="Arc 84"/>
            <p:cNvSpPr/>
            <p:nvPr/>
          </p:nvSpPr>
          <p:spPr bwMode="auto">
            <a:xfrm rot="1473297">
              <a:off x="4998352" y="3918767"/>
              <a:ext cx="683134" cy="733663"/>
            </a:xfrm>
            <a:prstGeom prst="arc">
              <a:avLst>
                <a:gd name="adj1" fmla="val 16568486"/>
                <a:gd name="adj2" fmla="val 20843615"/>
              </a:avLst>
            </a:prstGeom>
            <a:noFill/>
            <a:ln w="12700" cap="flat" cmpd="sng" algn="ctr">
              <a:solidFill>
                <a:srgbClr val="0070C0"/>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77" name="Text Box 29"/>
            <p:cNvSpPr txBox="1">
              <a:spLocks noChangeArrowheads="1"/>
            </p:cNvSpPr>
            <p:nvPr/>
          </p:nvSpPr>
          <p:spPr bwMode="auto">
            <a:xfrm>
              <a:off x="5638800" y="4419600"/>
              <a:ext cx="457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dirty="0" smtClean="0">
                  <a:solidFill>
                    <a:schemeClr val="tx1"/>
                  </a:solidFill>
                  <a:latin typeface="Times New Roman" pitchFamily="18" charset="0"/>
                  <a:cs typeface="Times New Roman" pitchFamily="18" charset="0"/>
                  <a:sym typeface="Symbol"/>
                </a:rPr>
                <a:t>1 ms</a:t>
              </a:r>
              <a:endParaRPr lang="x-none" sz="1400" dirty="0" smtClean="0">
                <a:solidFill>
                  <a:schemeClr val="tx1"/>
                </a:solidFill>
                <a:latin typeface="Times New Roman" pitchFamily="18" charset="0"/>
                <a:cs typeface="Times New Roman" pitchFamily="18" charset="0"/>
                <a:sym typeface="Symbol"/>
              </a:endParaRPr>
            </a:p>
          </p:txBody>
        </p:sp>
        <p:sp>
          <p:nvSpPr>
            <p:cNvPr id="86" name="TextBox 85"/>
            <p:cNvSpPr txBox="1"/>
            <p:nvPr/>
          </p:nvSpPr>
          <p:spPr>
            <a:xfrm>
              <a:off x="5715000" y="4038600"/>
              <a:ext cx="685799" cy="184666"/>
            </a:xfrm>
            <a:prstGeom prst="rect">
              <a:avLst/>
            </a:prstGeom>
            <a:solidFill>
              <a:schemeClr val="bg1"/>
            </a:solidFill>
          </p:spPr>
          <p:txBody>
            <a:bodyPr wrap="square" lIns="9144" tIns="0" bIns="0" rtlCol="0">
              <a:spAutoFit/>
            </a:bodyPr>
            <a:lstStyle/>
            <a:p>
              <a:r>
                <a:rPr lang="sr-Latn-CS" sz="1200" b="1" dirty="0" smtClean="0">
                  <a:solidFill>
                    <a:schemeClr val="tx1"/>
                  </a:solidFill>
                  <a:latin typeface="Times New Roman" pitchFamily="18" charset="0"/>
                  <a:cs typeface="Times New Roman" pitchFamily="18" charset="0"/>
                </a:rPr>
                <a:t>5A/ms</a:t>
              </a:r>
              <a:endParaRPr lang="en-US" sz="1200" b="1" dirty="0">
                <a:solidFill>
                  <a:schemeClr val="tx1"/>
                </a:solidFill>
                <a:latin typeface="Times New Roman" pitchFamily="18" charset="0"/>
                <a:cs typeface="Times New Roman" pitchFamily="18" charset="0"/>
              </a:endParaRPr>
            </a:p>
          </p:txBody>
        </p:sp>
        <p:sp>
          <p:nvSpPr>
            <p:cNvPr id="191" name="Text Box 29"/>
            <p:cNvSpPr txBox="1">
              <a:spLocks noChangeArrowheads="1"/>
            </p:cNvSpPr>
            <p:nvPr/>
          </p:nvSpPr>
          <p:spPr bwMode="auto">
            <a:xfrm>
              <a:off x="4648200" y="3657600"/>
              <a:ext cx="3048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5</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grpSp>
      <p:sp>
        <p:nvSpPr>
          <p:cNvPr id="69" name="TextBox 68"/>
          <p:cNvSpPr txBox="1"/>
          <p:nvPr/>
        </p:nvSpPr>
        <p:spPr bwMode="auto">
          <a:xfrm>
            <a:off x="1314450" y="2552700"/>
            <a:ext cx="3898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70" name="TextBox 69"/>
          <p:cNvSpPr txBox="1"/>
          <p:nvPr/>
        </p:nvSpPr>
        <p:spPr bwMode="auto">
          <a:xfrm>
            <a:off x="1695450" y="3105150"/>
            <a:ext cx="3898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76" name="TextBox 75"/>
          <p:cNvSpPr txBox="1"/>
          <p:nvPr/>
        </p:nvSpPr>
        <p:spPr bwMode="auto">
          <a:xfrm>
            <a:off x="5105400" y="3429000"/>
            <a:ext cx="3898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80" name="TextBox 79"/>
          <p:cNvSpPr txBox="1"/>
          <p:nvPr/>
        </p:nvSpPr>
        <p:spPr bwMode="auto">
          <a:xfrm>
            <a:off x="6163350" y="2971800"/>
            <a:ext cx="3898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84" name="Freeform 83"/>
          <p:cNvSpPr/>
          <p:nvPr/>
        </p:nvSpPr>
        <p:spPr>
          <a:xfrm>
            <a:off x="6001425" y="3141663"/>
            <a:ext cx="219075" cy="338137"/>
          </a:xfrm>
          <a:custGeom>
            <a:avLst/>
            <a:gdLst>
              <a:gd name="connsiteX0" fmla="*/ 219075 w 219075"/>
              <a:gd name="connsiteY0" fmla="*/ 1587 h 338137"/>
              <a:gd name="connsiteX1" fmla="*/ 28575 w 219075"/>
              <a:gd name="connsiteY1" fmla="*/ 49212 h 338137"/>
              <a:gd name="connsiteX2" fmla="*/ 47625 w 219075"/>
              <a:gd name="connsiteY2" fmla="*/ 296862 h 338137"/>
              <a:gd name="connsiteX3" fmla="*/ 57150 w 219075"/>
              <a:gd name="connsiteY3" fmla="*/ 296862 h 338137"/>
              <a:gd name="connsiteX4" fmla="*/ 47625 w 219075"/>
              <a:gd name="connsiteY4" fmla="*/ 277812 h 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338137">
                <a:moveTo>
                  <a:pt x="219075" y="1587"/>
                </a:moveTo>
                <a:cubicBezTo>
                  <a:pt x="138112" y="793"/>
                  <a:pt x="57150" y="0"/>
                  <a:pt x="28575" y="49212"/>
                </a:cubicBezTo>
                <a:cubicBezTo>
                  <a:pt x="0" y="98425"/>
                  <a:pt x="42863" y="255587"/>
                  <a:pt x="47625" y="296862"/>
                </a:cubicBezTo>
                <a:cubicBezTo>
                  <a:pt x="52387" y="338137"/>
                  <a:pt x="57150" y="300037"/>
                  <a:pt x="57150" y="296862"/>
                </a:cubicBezTo>
                <a:cubicBezTo>
                  <a:pt x="57150" y="293687"/>
                  <a:pt x="52387" y="285749"/>
                  <a:pt x="47625" y="277812"/>
                </a:cubicBezTo>
              </a:path>
            </a:pathLst>
          </a:cu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bwMode="auto">
          <a:xfrm>
            <a:off x="7001550" y="2602468"/>
            <a:ext cx="3898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62" name="TextBox 61"/>
          <p:cNvSpPr txBox="1"/>
          <p:nvPr/>
        </p:nvSpPr>
        <p:spPr>
          <a:xfrm>
            <a:off x="838200" y="4953000"/>
            <a:ext cx="7391400" cy="830997"/>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Kratko-spojena induktivnost </a:t>
            </a:r>
            <a:r>
              <a:rPr lang="sr-Latn-CS" sz="2400" u="sng" dirty="0" smtClean="0">
                <a:solidFill>
                  <a:srgbClr val="0066CC"/>
                </a:solidFill>
                <a:latin typeface="Arial" pitchFamily="34" charset="0"/>
                <a:cs typeface="Arial" pitchFamily="34" charset="0"/>
              </a:rPr>
              <a:t>zadržava struju</a:t>
            </a:r>
            <a:r>
              <a:rPr lang="sr-Latn-CS" sz="2400" dirty="0" smtClean="0">
                <a:solidFill>
                  <a:srgbClr val="0066CC"/>
                </a:solidFill>
                <a:latin typeface="Arial" pitchFamily="34" charset="0"/>
                <a:cs typeface="Arial" pitchFamily="34" charset="0"/>
              </a:rPr>
              <a:t> kojom je prethodno “napunjena”.</a:t>
            </a:r>
            <a:endParaRPr lang="en-US" b="1" i="1" baseline="-25000" dirty="0">
              <a:solidFill>
                <a:schemeClr val="tx1"/>
              </a:solidFill>
              <a:latin typeface="Times New Roman" pitchFamily="18" charset="0"/>
              <a:cs typeface="Times New Roman" pitchFamily="18" charset="0"/>
            </a:endParaRPr>
          </a:p>
        </p:txBody>
      </p:sp>
      <p:pic>
        <p:nvPicPr>
          <p:cNvPr id="1014786"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6553200" y="385226"/>
            <a:ext cx="2145721" cy="1693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12" name="TextBox 11"/>
              <p:cNvSpPr txBox="1"/>
              <p:nvPr/>
            </p:nvSpPr>
            <p:spPr bwMode="auto">
              <a:xfrm>
                <a:off x="6858000" y="3552308"/>
                <a:ext cx="1837650" cy="4677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rtlCol="0">
                <a:spAutoFit/>
              </a:bodyPr>
              <a:lstStyle/>
              <a:p>
                <a:pPr eaLnBrk="1" hangingPunct="1"/>
                <a14:m>
                  <m:oMathPara xmlns:m="http://schemas.openxmlformats.org/officeDocument/2006/math">
                    <m:oMathParaPr>
                      <m:jc m:val="centerGroup"/>
                    </m:oMathParaPr>
                    <m:oMath xmlns:m="http://schemas.openxmlformats.org/officeDocument/2006/math">
                      <m:sSub>
                        <m:sSubPr>
                          <m:ctrlPr>
                            <a:rPr lang="sr-Latn-RS" sz="1600" b="1" i="1" smtClean="0">
                              <a:solidFill>
                                <a:srgbClr val="0066CC"/>
                              </a:solidFill>
                              <a:latin typeface="Cambria Math"/>
                            </a:rPr>
                          </m:ctrlPr>
                        </m:sSubPr>
                        <m:e>
                          <m:r>
                            <a:rPr lang="sr-Latn-RS" sz="1600" b="1" i="1" smtClean="0">
                              <a:solidFill>
                                <a:srgbClr val="0066CC"/>
                              </a:solidFill>
                              <a:latin typeface="Cambria Math"/>
                            </a:rPr>
                            <m:t>𝑼</m:t>
                          </m:r>
                        </m:e>
                        <m:sub>
                          <m:r>
                            <a:rPr lang="sr-Latn-RS" sz="1600" b="1" i="1" smtClean="0">
                              <a:solidFill>
                                <a:srgbClr val="0066CC"/>
                              </a:solidFill>
                              <a:latin typeface="Cambria Math"/>
                            </a:rPr>
                            <m:t>𝑳</m:t>
                          </m:r>
                        </m:sub>
                      </m:sSub>
                      <m:r>
                        <a:rPr lang="sr-Latn-RS" sz="1600" b="1" i="1">
                          <a:solidFill>
                            <a:srgbClr val="0066CC"/>
                          </a:solidFill>
                          <a:latin typeface="Cambria Math"/>
                          <a:ea typeface="Cambria Math"/>
                        </a:rPr>
                        <m:t>=</m:t>
                      </m:r>
                      <m:r>
                        <a:rPr lang="sr-Latn-RS" sz="1600" b="1" i="1">
                          <a:solidFill>
                            <a:srgbClr val="0066CC"/>
                          </a:solidFill>
                          <a:latin typeface="Cambria Math"/>
                          <a:ea typeface="Cambria Math"/>
                        </a:rPr>
                        <m:t>𝟎</m:t>
                      </m:r>
                      <m:r>
                        <a:rPr lang="sr-Latn-RS" sz="1600" b="1" i="1">
                          <a:solidFill>
                            <a:srgbClr val="0066CC"/>
                          </a:solidFill>
                          <a:latin typeface="Cambria Math"/>
                          <a:ea typeface="Cambria Math"/>
                        </a:rPr>
                        <m:t>⟹</m:t>
                      </m:r>
                      <m:f>
                        <m:fPr>
                          <m:ctrlPr>
                            <a:rPr lang="sr-Latn-RS" sz="1600" b="1" i="1" smtClean="0">
                              <a:solidFill>
                                <a:srgbClr val="0066CC"/>
                              </a:solidFill>
                              <a:latin typeface="Cambria Math"/>
                              <a:ea typeface="Cambria Math"/>
                            </a:rPr>
                          </m:ctrlPr>
                        </m:fPr>
                        <m:num>
                          <m:r>
                            <a:rPr lang="sr-Latn-RS" sz="1600" b="1" i="1" smtClean="0">
                              <a:solidFill>
                                <a:srgbClr val="0066CC"/>
                              </a:solidFill>
                              <a:latin typeface="Cambria Math"/>
                              <a:ea typeface="Cambria Math"/>
                            </a:rPr>
                            <m:t>𝒅</m:t>
                          </m:r>
                          <m:sSub>
                            <m:sSubPr>
                              <m:ctrlPr>
                                <a:rPr lang="sr-Latn-RS" sz="1600" b="1" i="1" smtClean="0">
                                  <a:solidFill>
                                    <a:srgbClr val="0066CC"/>
                                  </a:solidFill>
                                  <a:latin typeface="Cambria Math"/>
                                  <a:ea typeface="Cambria Math"/>
                                </a:rPr>
                              </m:ctrlPr>
                            </m:sSubPr>
                            <m:e>
                              <m:r>
                                <a:rPr lang="sr-Latn-RS" sz="1600" b="1" i="1" smtClean="0">
                                  <a:solidFill>
                                    <a:srgbClr val="0066CC"/>
                                  </a:solidFill>
                                  <a:latin typeface="Cambria Math"/>
                                  <a:ea typeface="Cambria Math"/>
                                </a:rPr>
                                <m:t>𝑰</m:t>
                              </m:r>
                            </m:e>
                            <m:sub>
                              <m:r>
                                <a:rPr lang="sr-Latn-RS" sz="1600" b="1" i="1" smtClean="0">
                                  <a:solidFill>
                                    <a:srgbClr val="0066CC"/>
                                  </a:solidFill>
                                  <a:latin typeface="Cambria Math"/>
                                  <a:ea typeface="Cambria Math"/>
                                </a:rPr>
                                <m:t>𝑳</m:t>
                              </m:r>
                            </m:sub>
                          </m:sSub>
                        </m:num>
                        <m:den>
                          <m:r>
                            <a:rPr lang="sr-Latn-RS" sz="1600" b="1" i="1" smtClean="0">
                              <a:solidFill>
                                <a:srgbClr val="0066CC"/>
                              </a:solidFill>
                              <a:latin typeface="Cambria Math"/>
                              <a:ea typeface="Cambria Math"/>
                            </a:rPr>
                            <m:t>𝒅𝒕</m:t>
                          </m:r>
                        </m:den>
                      </m:f>
                      <m:r>
                        <a:rPr lang="sr-Latn-RS" sz="1600" b="1" i="1" smtClean="0">
                          <a:solidFill>
                            <a:srgbClr val="0066CC"/>
                          </a:solidFill>
                          <a:latin typeface="Cambria Math"/>
                          <a:ea typeface="Cambria Math"/>
                        </a:rPr>
                        <m:t>=</m:t>
                      </m:r>
                      <m:r>
                        <a:rPr lang="sr-Latn-RS" sz="1600" b="1" i="1" smtClean="0">
                          <a:solidFill>
                            <a:srgbClr val="0066CC"/>
                          </a:solidFill>
                          <a:latin typeface="Cambria Math"/>
                          <a:ea typeface="Cambria Math"/>
                        </a:rPr>
                        <m:t>𝟎</m:t>
                      </m:r>
                    </m:oMath>
                  </m:oMathPara>
                </a14:m>
                <a:endParaRPr lang="en-US" sz="2400" b="1" dirty="0" smtClean="0">
                  <a:solidFill>
                    <a:srgbClr val="0066CC"/>
                  </a:solidFill>
                  <a:latin typeface="Arial" charset="0"/>
                </a:endParaRPr>
              </a:p>
            </p:txBody>
          </p:sp>
        </mc:Choice>
        <mc:Fallback>
          <p:sp>
            <p:nvSpPr>
              <p:cNvPr id="12" name="TextBox 11"/>
              <p:cNvSpPr txBox="1">
                <a:spLocks noRot="1" noChangeAspect="1" noMove="1" noResize="1" noEditPoints="1" noAdjustHandles="1" noChangeArrowheads="1" noChangeShapeType="1" noTextEdit="1"/>
              </p:cNvSpPr>
              <p:nvPr/>
            </p:nvSpPr>
            <p:spPr bwMode="auto">
              <a:xfrm>
                <a:off x="6858000" y="3552308"/>
                <a:ext cx="1837650" cy="467757"/>
              </a:xfrm>
              <a:prstGeom prst="rect">
                <a:avLst/>
              </a:prstGeom>
              <a:blipFill rotWithShape="1">
                <a:blip r:embed="rId5"/>
                <a:stretch>
                  <a:fillRect r="-5648" b="-6579"/>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5" name="Straight Arrow Connector 14"/>
          <p:cNvCxnSpPr>
            <a:stCxn id="12" idx="1"/>
          </p:cNvCxnSpPr>
          <p:nvPr/>
        </p:nvCxnSpPr>
        <p:spPr>
          <a:xfrm flipH="1" flipV="1">
            <a:off x="6553200" y="3537466"/>
            <a:ext cx="304800" cy="24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
        <p:nvSpPr>
          <p:cNvPr id="75" name="TextBox 74"/>
          <p:cNvSpPr txBox="1"/>
          <p:nvPr/>
        </p:nvSpPr>
        <p:spPr>
          <a:xfrm>
            <a:off x="838200" y="5791200"/>
            <a:ext cx="80010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Ako je </a:t>
            </a:r>
            <a:r>
              <a:rPr lang="sr-Latn-CS" sz="2400" b="1" i="1" dirty="0" smtClean="0">
                <a:solidFill>
                  <a:srgbClr val="0066CC"/>
                </a:solidFill>
                <a:latin typeface="Arial" pitchFamily="34" charset="0"/>
                <a:cs typeface="Arial" pitchFamily="34" charset="0"/>
              </a:rPr>
              <a:t>L</a:t>
            </a:r>
            <a:r>
              <a:rPr lang="sr-Latn-CS" sz="2400" dirty="0" smtClean="0">
                <a:solidFill>
                  <a:srgbClr val="0066CC"/>
                </a:solidFill>
                <a:latin typeface="Arial" pitchFamily="34" charset="0"/>
                <a:cs typeface="Arial" pitchFamily="34" charset="0"/>
              </a:rPr>
              <a:t> dovoljno veliko, </a:t>
            </a:r>
            <a:r>
              <a:rPr lang="sr-Latn-CS" sz="2400" b="1" dirty="0" smtClean="0">
                <a:solidFill>
                  <a:srgbClr val="0066CC"/>
                </a:solidFill>
                <a:latin typeface="Arial" pitchFamily="34" charset="0"/>
                <a:cs typeface="Arial" pitchFamily="34" charset="0"/>
              </a:rPr>
              <a:t>igra ulogu strujnog izvora </a:t>
            </a:r>
            <a:endParaRPr lang="en-US" b="1" i="1" baseline="-25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3" grpId="0"/>
      <p:bldP spid="62" grpId="0"/>
      <p:bldP spid="12" grpId="0" animBg="1"/>
      <p:bldP spid="7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7384" name="Picture 8"/>
          <p:cNvPicPr>
            <a:picLocks noChangeAspect="1" noChangeArrowheads="1"/>
          </p:cNvPicPr>
          <p:nvPr/>
        </p:nvPicPr>
        <p:blipFill>
          <a:blip r:embed="rId3"/>
          <a:srcRect/>
          <a:stretch>
            <a:fillRect/>
          </a:stretch>
        </p:blipFill>
        <p:spPr bwMode="auto">
          <a:xfrm>
            <a:off x="1936596" y="887200"/>
            <a:ext cx="4692804" cy="1779800"/>
          </a:xfrm>
          <a:prstGeom prst="rect">
            <a:avLst/>
          </a:prstGeom>
          <a:noFill/>
          <a:ln w="9525">
            <a:noFill/>
            <a:miter lim="800000"/>
            <a:headEnd/>
            <a:tailEnd/>
          </a:ln>
          <a:effectLst/>
        </p:spPr>
      </p:pic>
      <p:pic>
        <p:nvPicPr>
          <p:cNvPr id="1637385" name="Picture 9"/>
          <p:cNvPicPr>
            <a:picLocks noChangeAspect="1" noChangeArrowheads="1"/>
          </p:cNvPicPr>
          <p:nvPr/>
        </p:nvPicPr>
        <p:blipFill>
          <a:blip r:embed="rId4"/>
          <a:srcRect/>
          <a:stretch>
            <a:fillRect/>
          </a:stretch>
        </p:blipFill>
        <p:spPr bwMode="auto">
          <a:xfrm>
            <a:off x="1905000" y="2667000"/>
            <a:ext cx="4725992" cy="1905000"/>
          </a:xfrm>
          <a:prstGeom prst="rect">
            <a:avLst/>
          </a:prstGeom>
          <a:noFill/>
          <a:ln w="9525">
            <a:noFill/>
            <a:miter lim="800000"/>
            <a:headEnd/>
            <a:tailEnd/>
          </a:ln>
          <a:effectLst/>
        </p:spPr>
      </p:pic>
      <p:sp>
        <p:nvSpPr>
          <p:cNvPr id="16388" name="Title 1"/>
          <p:cNvSpPr>
            <a:spLocks noGrp="1"/>
          </p:cNvSpPr>
          <p:nvPr>
            <p:ph type="title"/>
          </p:nvPr>
        </p:nvSpPr>
        <p:spPr>
          <a:xfrm>
            <a:off x="287017" y="0"/>
            <a:ext cx="8856983" cy="1143000"/>
          </a:xfrm>
        </p:spPr>
        <p:txBody>
          <a:bodyPr/>
          <a:lstStyle/>
          <a:p>
            <a:r>
              <a:rPr lang="en-US" dirty="0" err="1" smtClean="0"/>
              <a:t>Impulsno</a:t>
            </a:r>
            <a:r>
              <a:rPr lang="en-US" dirty="0" smtClean="0"/>
              <a:t>-</a:t>
            </a:r>
            <a:r>
              <a:rPr lang="x-none" dirty="0" smtClean="0"/>
              <a:t>širinska modulacija - </a:t>
            </a:r>
            <a:r>
              <a:rPr lang="x-none" b="1" dirty="0" smtClean="0"/>
              <a:t>PWM</a:t>
            </a:r>
            <a:endParaRPr lang="en-US" b="1"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70</a:t>
            </a:fld>
            <a:endParaRPr lang="en-US" smtClean="0">
              <a:solidFill>
                <a:schemeClr val="tx1"/>
              </a:solidFill>
              <a:latin typeface="Times New Roman" pitchFamily="18" charset="0"/>
            </a:endParaRPr>
          </a:p>
        </p:txBody>
      </p:sp>
      <p:sp>
        <p:nvSpPr>
          <p:cNvPr id="122" name="TextBox 121"/>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pic>
        <p:nvPicPr>
          <p:cNvPr id="1637379" name="Picture 3"/>
          <p:cNvPicPr>
            <a:picLocks noChangeAspect="1" noChangeArrowheads="1"/>
          </p:cNvPicPr>
          <p:nvPr/>
        </p:nvPicPr>
        <p:blipFill>
          <a:blip r:embed="rId5">
            <a:duotone>
              <a:schemeClr val="accent1">
                <a:shade val="45000"/>
                <a:satMod val="135000"/>
              </a:schemeClr>
              <a:prstClr val="white"/>
            </a:duotone>
            <a:lum bright="-10000" contrast="30000"/>
          </a:blip>
          <a:srcRect/>
          <a:stretch>
            <a:fillRect/>
          </a:stretch>
        </p:blipFill>
        <p:spPr bwMode="auto">
          <a:xfrm>
            <a:off x="1938453" y="4648200"/>
            <a:ext cx="4690947" cy="1786708"/>
          </a:xfrm>
          <a:prstGeom prst="rect">
            <a:avLst/>
          </a:prstGeom>
          <a:noFill/>
          <a:ln w="9525">
            <a:noFill/>
            <a:miter lim="800000"/>
            <a:headEnd/>
            <a:tailEnd/>
          </a:ln>
          <a:effectLst/>
        </p:spPr>
      </p:pic>
      <p:sp>
        <p:nvSpPr>
          <p:cNvPr id="141" name="TextBox 140"/>
          <p:cNvSpPr txBox="1"/>
          <p:nvPr/>
        </p:nvSpPr>
        <p:spPr bwMode="auto">
          <a:xfrm>
            <a:off x="228600" y="1238071"/>
            <a:ext cx="198119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eaLnBrk="1" hangingPunct="1"/>
            <a:r>
              <a:rPr lang="sr-Latn-CS" sz="2400" b="1" dirty="0" smtClean="0">
                <a:solidFill>
                  <a:schemeClr val="tx1"/>
                </a:solidFill>
                <a:latin typeface="+mn-lt"/>
              </a:rPr>
              <a:t>Kontinualna promena napona </a:t>
            </a:r>
            <a:r>
              <a:rPr lang="sr-Latn-CS" sz="2400" b="1" i="1" dirty="0" smtClean="0">
                <a:solidFill>
                  <a:schemeClr val="tx1"/>
                </a:solidFill>
                <a:latin typeface="Times New Roman" pitchFamily="18" charset="0"/>
                <a:cs typeface="Times New Roman" pitchFamily="18" charset="0"/>
              </a:rPr>
              <a:t>V</a:t>
            </a:r>
            <a:endParaRPr lang="en-US" sz="2400" b="1" i="1" dirty="0" smtClean="0">
              <a:solidFill>
                <a:schemeClr val="tx1"/>
              </a:solidFill>
              <a:latin typeface="Times New Roman" pitchFamily="18" charset="0"/>
              <a:cs typeface="Times New Roman" pitchFamily="18" charset="0"/>
            </a:endParaRPr>
          </a:p>
        </p:txBody>
      </p:sp>
      <p:sp>
        <p:nvSpPr>
          <p:cNvPr id="147" name="TextBox 146"/>
          <p:cNvSpPr txBox="1"/>
          <p:nvPr/>
        </p:nvSpPr>
        <p:spPr bwMode="auto">
          <a:xfrm>
            <a:off x="228600" y="5329535"/>
            <a:ext cx="19811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eaLnBrk="1" hangingPunct="1"/>
            <a:r>
              <a:rPr lang="sr-Latn-CS" sz="2400" b="1" dirty="0" smtClean="0">
                <a:solidFill>
                  <a:srgbClr val="0066CC"/>
                </a:solidFill>
                <a:latin typeface="+mn-lt"/>
              </a:rPr>
              <a:t>PWM</a:t>
            </a:r>
            <a:endParaRPr lang="en-US" sz="2400" b="1" i="1" dirty="0" smtClean="0">
              <a:solidFill>
                <a:srgbClr val="0066CC"/>
              </a:solidFill>
              <a:latin typeface="Times New Roman" pitchFamily="18" charset="0"/>
              <a:cs typeface="Times New Roman" pitchFamily="18" charset="0"/>
            </a:endParaRPr>
          </a:p>
        </p:txBody>
      </p:sp>
      <p:sp>
        <p:nvSpPr>
          <p:cNvPr id="148" name="TextBox 147"/>
          <p:cNvSpPr txBox="1"/>
          <p:nvPr/>
        </p:nvSpPr>
        <p:spPr bwMode="auto">
          <a:xfrm>
            <a:off x="4038853" y="6324600"/>
            <a:ext cx="683200" cy="184666"/>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tIns="0" bIns="0" rtlCol="0">
            <a:spAutoFit/>
          </a:bodyPr>
          <a:lstStyle/>
          <a:p>
            <a:pPr eaLnBrk="1" hangingPunct="1"/>
            <a:r>
              <a:rPr lang="sr-Latn-CS" sz="1200" b="1" i="1" dirty="0" smtClean="0">
                <a:solidFill>
                  <a:srgbClr val="0066CC"/>
                </a:solidFill>
                <a:latin typeface="Times New Roman" pitchFamily="18" charset="0"/>
                <a:cs typeface="Times New Roman" pitchFamily="18" charset="0"/>
              </a:rPr>
              <a:t>P</a:t>
            </a:r>
            <a:r>
              <a:rPr lang="sr-Latn-CS" sz="1200" b="1" i="1" baseline="-25000" dirty="0" smtClean="0">
                <a:solidFill>
                  <a:srgbClr val="0066CC"/>
                </a:solidFill>
                <a:latin typeface="Times New Roman" pitchFamily="18" charset="0"/>
                <a:cs typeface="Times New Roman" pitchFamily="18" charset="0"/>
              </a:rPr>
              <a:t>loss</a:t>
            </a:r>
            <a:r>
              <a:rPr lang="sr-Latn-CS" sz="1200" b="1" dirty="0" smtClean="0">
                <a:solidFill>
                  <a:srgbClr val="0066CC"/>
                </a:solidFill>
                <a:latin typeface="Arial" charset="0"/>
              </a:rPr>
              <a:t> </a:t>
            </a:r>
            <a:r>
              <a:rPr lang="sr-Latn-CS" sz="1200" b="1" dirty="0" smtClean="0">
                <a:solidFill>
                  <a:srgbClr val="0066CC"/>
                </a:solidFill>
                <a:latin typeface="Times New Roman" pitchFamily="18" charset="0"/>
                <a:cs typeface="Times New Roman" pitchFamily="18" charset="0"/>
              </a:rPr>
              <a:t>≈</a:t>
            </a:r>
            <a:r>
              <a:rPr lang="sr-Latn-CS" sz="1200" dirty="0" smtClean="0">
                <a:solidFill>
                  <a:srgbClr val="0066CC"/>
                </a:solidFill>
                <a:latin typeface="Times New Roman" pitchFamily="18" charset="0"/>
                <a:cs typeface="Times New Roman" pitchFamily="18" charset="0"/>
              </a:rPr>
              <a:t> 0</a:t>
            </a:r>
            <a:endParaRPr lang="en-US" sz="1200" dirty="0" smtClean="0">
              <a:solidFill>
                <a:srgbClr val="0066CC"/>
              </a:solidFill>
              <a:latin typeface="Times New Roman" pitchFamily="18" charset="0"/>
              <a:cs typeface="Times New Roman" pitchFamily="18" charset="0"/>
            </a:endParaRPr>
          </a:p>
        </p:txBody>
      </p:sp>
      <p:grpSp>
        <p:nvGrpSpPr>
          <p:cNvPr id="185" name="Group 184"/>
          <p:cNvGrpSpPr/>
          <p:nvPr/>
        </p:nvGrpSpPr>
        <p:grpSpPr>
          <a:xfrm>
            <a:off x="6781800" y="4495800"/>
            <a:ext cx="2369637" cy="1832312"/>
            <a:chOff x="6781800" y="4495800"/>
            <a:chExt cx="2369637" cy="1832312"/>
          </a:xfrm>
        </p:grpSpPr>
        <p:cxnSp>
          <p:nvCxnSpPr>
            <p:cNvPr id="175" name="Straight Connector 174"/>
            <p:cNvCxnSpPr/>
            <p:nvPr/>
          </p:nvCxnSpPr>
          <p:spPr>
            <a:xfrm>
              <a:off x="7086600" y="5454804"/>
              <a:ext cx="1447800" cy="1588"/>
            </a:xfrm>
            <a:prstGeom prst="line">
              <a:avLst/>
            </a:prstGeom>
            <a:ln w="6350">
              <a:prstDash val="lg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7086417" y="4696599"/>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865437" y="5588274"/>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086417" y="52133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475037" y="5588274"/>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6903537" y="54229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7276917" y="54038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8198937" y="54038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382675" y="5213313"/>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03537" y="5586828"/>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bwMode="auto">
            <a:xfrm>
              <a:off x="7154997" y="4942774"/>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162" name="TextBox 161"/>
            <p:cNvSpPr txBox="1"/>
            <p:nvPr/>
          </p:nvSpPr>
          <p:spPr bwMode="auto">
            <a:xfrm>
              <a:off x="7797424" y="4930140"/>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163" name="Straight Arrow Connector 162"/>
            <p:cNvCxnSpPr/>
            <p:nvPr/>
          </p:nvCxnSpPr>
          <p:spPr>
            <a:xfrm flipH="1" flipV="1">
              <a:off x="8382675" y="5529826"/>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460655" y="5529826"/>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094037" y="5926828"/>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7086417" y="6220599"/>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bwMode="auto">
            <a:xfrm>
              <a:off x="7142104" y="5684222"/>
              <a:ext cx="26321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170" name="TextBox 169"/>
            <p:cNvSpPr txBox="1"/>
            <p:nvPr/>
          </p:nvSpPr>
          <p:spPr bwMode="auto">
            <a:xfrm>
              <a:off x="7507921" y="5976759"/>
              <a:ext cx="52450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171" name="TextBox 170"/>
            <p:cNvSpPr txBox="1"/>
            <p:nvPr/>
          </p:nvSpPr>
          <p:spPr bwMode="auto">
            <a:xfrm>
              <a:off x="7863905" y="4495800"/>
              <a:ext cx="12875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172" name="TextBox 171"/>
            <p:cNvSpPr txBox="1"/>
            <p:nvPr/>
          </p:nvSpPr>
          <p:spPr bwMode="auto">
            <a:xfrm>
              <a:off x="8445668" y="5534799"/>
              <a:ext cx="2279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cxnSp>
          <p:nvCxnSpPr>
            <p:cNvPr id="177" name="Straight Arrow Connector 176"/>
            <p:cNvCxnSpPr>
              <a:stCxn id="171" idx="1"/>
            </p:cNvCxnSpPr>
            <p:nvPr/>
          </p:nvCxnSpPr>
          <p:spPr>
            <a:xfrm rot="10800000" flipV="1">
              <a:off x="7398837" y="4634300"/>
              <a:ext cx="465068" cy="31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71" idx="1"/>
              <a:endCxn id="162" idx="0"/>
            </p:cNvCxnSpPr>
            <p:nvPr/>
          </p:nvCxnSpPr>
          <p:spPr>
            <a:xfrm rot="10800000" flipH="1" flipV="1">
              <a:off x="7863905" y="4634300"/>
              <a:ext cx="68332" cy="295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bwMode="auto">
            <a:xfrm>
              <a:off x="7071735" y="4549698"/>
              <a:ext cx="4395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200" b="1" i="1" dirty="0" smtClean="0">
                  <a:solidFill>
                    <a:srgbClr val="0066CC"/>
                  </a:solidFill>
                  <a:latin typeface="Times New Roman" pitchFamily="18" charset="0"/>
                  <a:cs typeface="Times New Roman" pitchFamily="18" charset="0"/>
                </a:rPr>
                <a:t>v</a:t>
              </a:r>
              <a:r>
                <a:rPr lang="sr-Latn-CS" sz="1200" b="1" i="1" baseline="-25000" dirty="0" smtClean="0">
                  <a:solidFill>
                    <a:srgbClr val="0066CC"/>
                  </a:solidFill>
                  <a:latin typeface="Times New Roman" pitchFamily="18" charset="0"/>
                  <a:cs typeface="Times New Roman" pitchFamily="18" charset="0"/>
                </a:rPr>
                <a:t>s</a:t>
              </a:r>
              <a:r>
                <a:rPr lang="sr-Latn-CS" sz="1200" b="1" dirty="0" smtClean="0">
                  <a:solidFill>
                    <a:srgbClr val="0066CC"/>
                  </a:solidFill>
                  <a:latin typeface="Times New Roman" pitchFamily="18" charset="0"/>
                  <a:cs typeface="Times New Roman" pitchFamily="18" charset="0"/>
                </a:rPr>
                <a:t>(</a:t>
              </a:r>
              <a:r>
                <a:rPr lang="sr-Latn-CS" sz="1200" b="1" i="1" dirty="0" smtClean="0">
                  <a:solidFill>
                    <a:srgbClr val="0066CC"/>
                  </a:solidFill>
                  <a:latin typeface="Times New Roman" pitchFamily="18" charset="0"/>
                  <a:cs typeface="Times New Roman" pitchFamily="18" charset="0"/>
                </a:rPr>
                <a:t>t</a:t>
              </a:r>
              <a:r>
                <a:rPr lang="sr-Latn-CS" sz="1200" b="1" dirty="0" smtClean="0">
                  <a:solidFill>
                    <a:srgbClr val="0066CC"/>
                  </a:solidFill>
                  <a:latin typeface="Times New Roman" pitchFamily="18" charset="0"/>
                  <a:cs typeface="Times New Roman" pitchFamily="18" charset="0"/>
                </a:rPr>
                <a:t>)</a:t>
              </a:r>
              <a:endParaRPr lang="en-US" sz="1200" b="1" dirty="0" smtClean="0">
                <a:solidFill>
                  <a:srgbClr val="0066CC"/>
                </a:solidFill>
                <a:latin typeface="Times New Roman" pitchFamily="18" charset="0"/>
                <a:cs typeface="Times New Roman" pitchFamily="18" charset="0"/>
              </a:endParaRPr>
            </a:p>
          </p:txBody>
        </p:sp>
        <p:sp>
          <p:nvSpPr>
            <p:cNvPr id="181" name="TextBox 180"/>
            <p:cNvSpPr txBox="1"/>
            <p:nvPr/>
          </p:nvSpPr>
          <p:spPr bwMode="auto">
            <a:xfrm>
              <a:off x="6781800" y="5073804"/>
              <a:ext cx="3385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sr-Latn-CS" sz="1200" b="1" i="1" dirty="0" smtClean="0">
                  <a:solidFill>
                    <a:srgbClr val="0066CC"/>
                  </a:solidFill>
                  <a:latin typeface="Times New Roman" pitchFamily="18" charset="0"/>
                  <a:cs typeface="Times New Roman" pitchFamily="18" charset="0"/>
                </a:rPr>
                <a:t>V</a:t>
              </a:r>
              <a:r>
                <a:rPr lang="sr-Latn-CS" sz="1200" b="1" i="1" baseline="-25000" dirty="0" smtClean="0">
                  <a:solidFill>
                    <a:srgbClr val="0066CC"/>
                  </a:solidFill>
                  <a:latin typeface="Times New Roman" pitchFamily="18" charset="0"/>
                  <a:cs typeface="Times New Roman" pitchFamily="18" charset="0"/>
                </a:rPr>
                <a:t>g</a:t>
              </a:r>
              <a:endParaRPr lang="en-US" sz="1200" b="1" dirty="0" smtClean="0">
                <a:solidFill>
                  <a:srgbClr val="0066CC"/>
                </a:solidFill>
                <a:latin typeface="Times New Roman" pitchFamily="18" charset="0"/>
                <a:cs typeface="Times New Roman" pitchFamily="18" charset="0"/>
              </a:endParaRPr>
            </a:p>
          </p:txBody>
        </p:sp>
      </p:grpSp>
      <p:sp>
        <p:nvSpPr>
          <p:cNvPr id="189" name="Rectangle 188"/>
          <p:cNvSpPr/>
          <p:nvPr/>
        </p:nvSpPr>
        <p:spPr>
          <a:xfrm>
            <a:off x="4343400" y="4876800"/>
            <a:ext cx="1143000" cy="124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p:nvPr/>
        </p:nvCxnSpPr>
        <p:spPr>
          <a:xfrm>
            <a:off x="4343400" y="5018049"/>
            <a:ext cx="1143000" cy="158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7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73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animBg="1"/>
      <p:bldP spid="18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en-US" dirty="0" err="1" smtClean="0"/>
              <a:t>Impulsno</a:t>
            </a:r>
            <a:r>
              <a:rPr lang="en-US" dirty="0" smtClean="0"/>
              <a:t>-</a:t>
            </a:r>
            <a:r>
              <a:rPr lang="x-none" dirty="0" smtClean="0"/>
              <a:t>širinska modulacija - </a:t>
            </a:r>
            <a:r>
              <a:rPr lang="x-none" b="1" dirty="0" smtClean="0"/>
              <a:t>PWM</a:t>
            </a:r>
            <a:endParaRPr lang="en-US" b="1" dirty="0" smtClean="0"/>
          </a:p>
        </p:txBody>
      </p:sp>
      <p:sp>
        <p:nvSpPr>
          <p:cNvPr id="3" name="Content Placeholder 2"/>
          <p:cNvSpPr>
            <a:spLocks noGrp="1"/>
          </p:cNvSpPr>
          <p:nvPr>
            <p:ph idx="1"/>
          </p:nvPr>
        </p:nvSpPr>
        <p:spPr>
          <a:xfrm>
            <a:off x="3709751" y="1484312"/>
            <a:ext cx="5435600" cy="2016125"/>
          </a:xfrm>
        </p:spPr>
        <p:txBody>
          <a:bodyPr/>
          <a:lstStyle/>
          <a:p>
            <a:pPr marL="0" lvl="1" indent="0">
              <a:buNone/>
            </a:pPr>
            <a:r>
              <a:rPr lang="sr-Latn-CS" sz="2400" b="1" dirty="0" smtClean="0"/>
              <a:t>Jedna grana PWM-a: </a:t>
            </a:r>
          </a:p>
          <a:p>
            <a:pPr marL="0" lvl="1" indent="-182563">
              <a:buFont typeface="Arial" charset="0"/>
              <a:buChar char="•"/>
            </a:pPr>
            <a:r>
              <a:rPr lang="sr-Latn-CS" sz="2000" dirty="0" smtClean="0"/>
              <a:t>T1 i T2 rade u protivfazi, kada je jedan uključen, drugi je isključen</a:t>
            </a:r>
          </a:p>
          <a:p>
            <a:pPr marL="0" lvl="1" indent="-182563">
              <a:buFont typeface="Arial" charset="0"/>
              <a:buChar char="•"/>
            </a:pPr>
            <a:r>
              <a:rPr lang="sr-Latn-CS" sz="2200" dirty="0" smtClean="0"/>
              <a:t>T1 uključen: </a:t>
            </a:r>
            <a:r>
              <a:rPr lang="sr-Latn-CS" sz="2200" b="1" i="1" dirty="0" smtClean="0">
                <a:latin typeface="Times New Roman" pitchFamily="18" charset="0"/>
                <a:cs typeface="Times New Roman" pitchFamily="18" charset="0"/>
              </a:rPr>
              <a:t>V</a:t>
            </a:r>
            <a:r>
              <a:rPr lang="sr-Latn-CS" sz="2200" b="1" i="1" baseline="-25000" dirty="0" smtClean="0">
                <a:latin typeface="Times New Roman" pitchFamily="18" charset="0"/>
                <a:cs typeface="Times New Roman" pitchFamily="18" charset="0"/>
              </a:rPr>
              <a:t>a</a:t>
            </a:r>
            <a:r>
              <a:rPr lang="sr-Latn-CS" sz="2200" baseline="-25000" dirty="0" smtClean="0"/>
              <a:t> </a:t>
            </a:r>
            <a:r>
              <a:rPr lang="sr-Latn-CS" sz="2200" dirty="0" smtClean="0"/>
              <a:t>= </a:t>
            </a:r>
            <a:r>
              <a:rPr lang="sr-Latn-CS" sz="2200" b="1" i="1" dirty="0" smtClean="0">
                <a:latin typeface="Times New Roman" pitchFamily="18" charset="0"/>
                <a:cs typeface="Times New Roman" pitchFamily="18" charset="0"/>
              </a:rPr>
              <a:t>V</a:t>
            </a:r>
            <a:r>
              <a:rPr lang="sr-Latn-CS" sz="2200" b="1" i="1" baseline="-25000" dirty="0" smtClean="0">
                <a:latin typeface="Times New Roman" pitchFamily="18" charset="0"/>
                <a:cs typeface="Times New Roman" pitchFamily="18" charset="0"/>
              </a:rPr>
              <a:t>dc</a:t>
            </a:r>
          </a:p>
          <a:p>
            <a:pPr marL="0" lvl="1" indent="-182563">
              <a:buFont typeface="Arial" charset="0"/>
              <a:buChar char="•"/>
            </a:pPr>
            <a:r>
              <a:rPr lang="sr-Latn-CS" sz="2200" dirty="0" smtClean="0"/>
              <a:t>T2 uključen: </a:t>
            </a:r>
            <a:r>
              <a:rPr lang="sr-Latn-CS" sz="2200" b="1" i="1" dirty="0" smtClean="0">
                <a:latin typeface="Times New Roman" pitchFamily="18" charset="0"/>
                <a:cs typeface="Times New Roman" pitchFamily="18" charset="0"/>
              </a:rPr>
              <a:t>V</a:t>
            </a:r>
            <a:r>
              <a:rPr lang="sr-Latn-CS" sz="2200" b="1" i="1" baseline="-25000" dirty="0" smtClean="0">
                <a:latin typeface="Times New Roman" pitchFamily="18" charset="0"/>
                <a:cs typeface="Times New Roman" pitchFamily="18" charset="0"/>
              </a:rPr>
              <a:t>a</a:t>
            </a:r>
            <a:r>
              <a:rPr lang="sr-Latn-CS" sz="2200" baseline="-25000" dirty="0" smtClean="0"/>
              <a:t> </a:t>
            </a:r>
            <a:r>
              <a:rPr lang="sr-Latn-CS" sz="2200" dirty="0" smtClean="0"/>
              <a:t>= 0</a:t>
            </a:r>
            <a:endParaRPr lang="sr-Latn-CS" sz="2200" baseline="-25000"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71</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43571"/>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V</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i</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539552" y="1700684"/>
              <a:ext cx="5270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mc:AlternateContent xmlns:mc="http://schemas.openxmlformats.org/markup-compatibility/2006">
        <mc:Choice xmlns:a14="http://schemas.microsoft.com/office/drawing/2010/main" xmlns="" Requires="a14">
          <p:sp>
            <p:nvSpPr>
              <p:cNvPr id="322" name="TextBox 321"/>
              <p:cNvSpPr txBox="1"/>
              <p:nvPr/>
            </p:nvSpPr>
            <p:spPr>
              <a:xfrm>
                <a:off x="6554292" y="4920146"/>
                <a:ext cx="1978148" cy="629916"/>
              </a:xfrm>
              <a:prstGeom prst="rect">
                <a:avLst/>
              </a:prstGeom>
              <a:noFill/>
            </p:spPr>
            <p:txBody>
              <a:bodyPr wrap="square" rtlCol="0">
                <a:spAutoFit/>
              </a:bodyPr>
              <a:lstStyle/>
              <a:p>
                <a14:m>
                  <m:oMath xmlns:m="http://schemas.openxmlformats.org/officeDocument/2006/math">
                    <m:acc>
                      <m:accPr>
                        <m:chr m:val="̅"/>
                        <m:ctrlPr>
                          <a:rPr lang="sr-Latn-RS" sz="2000" b="0" i="1" smtClean="0">
                            <a:solidFill>
                              <a:schemeClr val="tx1"/>
                            </a:solidFill>
                            <a:latin typeface="Cambria Math"/>
                          </a:rPr>
                        </m:ctrlPr>
                      </m:accPr>
                      <m:e>
                        <m:sSub>
                          <m:sSubPr>
                            <m:ctrlPr>
                              <a:rPr lang="sr-Latn-RS" sz="2000" b="0" i="1" smtClean="0">
                                <a:solidFill>
                                  <a:schemeClr val="tx1"/>
                                </a:solidFill>
                                <a:latin typeface="Cambria Math"/>
                              </a:rPr>
                            </m:ctrlPr>
                          </m:sSubPr>
                          <m:e>
                            <m:r>
                              <a:rPr lang="sr-Latn-RS" sz="2000" b="0" i="1" smtClean="0">
                                <a:solidFill>
                                  <a:schemeClr val="tx1"/>
                                </a:solidFill>
                                <a:latin typeface="Cambria Math"/>
                              </a:rPr>
                              <m:t>𝑉</m:t>
                            </m:r>
                          </m:e>
                          <m:sub>
                            <m:r>
                              <a:rPr lang="sr-Latn-RS" sz="2000" b="0" i="1" smtClean="0">
                                <a:solidFill>
                                  <a:schemeClr val="tx1"/>
                                </a:solidFill>
                                <a:latin typeface="Cambria Math"/>
                              </a:rPr>
                              <m:t>𝑎</m:t>
                            </m:r>
                          </m:sub>
                        </m:sSub>
                      </m:e>
                    </m:acc>
                  </m:oMath>
                </a14:m>
                <a:r>
                  <a:rPr lang="sr-Latn-RS" sz="2000" dirty="0" smtClean="0">
                    <a:solidFill>
                      <a:schemeClr val="tx1"/>
                    </a:solidFill>
                  </a:rPr>
                  <a:t> =</a:t>
                </a:r>
                <a14:m>
                  <m:oMath xmlns:m="http://schemas.openxmlformats.org/officeDocument/2006/math">
                    <m:sSub>
                      <m:sSubPr>
                        <m:ctrlPr>
                          <a:rPr lang="sr-Latn-RS" sz="2400" b="0" i="1" smtClean="0">
                            <a:solidFill>
                              <a:schemeClr val="tx1"/>
                            </a:solidFill>
                            <a:latin typeface="Cambria Math"/>
                          </a:rPr>
                        </m:ctrlPr>
                      </m:sSubPr>
                      <m:e>
                        <m:r>
                          <a:rPr lang="sr-Latn-RS" sz="2400" b="0" i="1" smtClean="0">
                            <a:solidFill>
                              <a:schemeClr val="tx1"/>
                            </a:solidFill>
                            <a:latin typeface="Cambria Math"/>
                          </a:rPr>
                          <m:t> </m:t>
                        </m:r>
                        <m:r>
                          <a:rPr lang="sr-Latn-RS" sz="2400" b="0" i="1" smtClean="0">
                            <a:solidFill>
                              <a:schemeClr val="tx1"/>
                            </a:solidFill>
                            <a:latin typeface="Cambria Math"/>
                          </a:rPr>
                          <m:t>𝑉</m:t>
                        </m:r>
                      </m:e>
                      <m:sub>
                        <m:r>
                          <a:rPr lang="sr-Latn-RS" sz="2400" b="0" i="1" smtClean="0">
                            <a:solidFill>
                              <a:schemeClr val="tx1"/>
                            </a:solidFill>
                            <a:latin typeface="Cambria Math"/>
                          </a:rPr>
                          <m:t>𝑑𝑐</m:t>
                        </m:r>
                      </m:sub>
                    </m:sSub>
                    <m:f>
                      <m:fPr>
                        <m:ctrlPr>
                          <a:rPr lang="sr-Latn-RS" sz="2400" b="0" i="1" smtClean="0">
                            <a:solidFill>
                              <a:schemeClr val="tx1"/>
                            </a:solidFill>
                            <a:latin typeface="Cambria Math"/>
                          </a:rPr>
                        </m:ctrlPr>
                      </m:fPr>
                      <m:num>
                        <m:r>
                          <a:rPr lang="sr-Latn-RS" sz="2400" b="0" i="1" smtClean="0">
                            <a:solidFill>
                              <a:schemeClr val="tx1"/>
                            </a:solidFill>
                            <a:latin typeface="Cambria Math"/>
                            <a:ea typeface="Cambria Math"/>
                          </a:rPr>
                          <m:t>𝜏</m:t>
                        </m:r>
                      </m:num>
                      <m:den>
                        <m:sSub>
                          <m:sSubPr>
                            <m:ctrlPr>
                              <a:rPr lang="sr-Latn-RS" sz="2400" b="0" i="1" smtClean="0">
                                <a:solidFill>
                                  <a:schemeClr val="tx1"/>
                                </a:solidFill>
                                <a:latin typeface="Cambria Math"/>
                              </a:rPr>
                            </m:ctrlPr>
                          </m:sSubPr>
                          <m:e>
                            <m:r>
                              <a:rPr lang="sr-Latn-RS" sz="2400" b="0" i="1" smtClean="0">
                                <a:solidFill>
                                  <a:schemeClr val="tx1"/>
                                </a:solidFill>
                                <a:latin typeface="Cambria Math"/>
                              </a:rPr>
                              <m:t>𝑇</m:t>
                            </m:r>
                          </m:e>
                          <m:sub>
                            <m:r>
                              <a:rPr lang="sr-Latn-RS" sz="2400" b="0" i="1" smtClean="0">
                                <a:solidFill>
                                  <a:schemeClr val="tx1"/>
                                </a:solidFill>
                                <a:latin typeface="Cambria Math"/>
                              </a:rPr>
                              <m:t>𝑃𝑊𝑀</m:t>
                            </m:r>
                          </m:sub>
                        </m:sSub>
                      </m:den>
                    </m:f>
                  </m:oMath>
                </a14:m>
                <a:endParaRPr lang="en-US" dirty="0"/>
              </a:p>
            </p:txBody>
          </p:sp>
        </mc:Choice>
        <mc:Fallback>
          <p:sp>
            <p:nvSpPr>
              <p:cNvPr id="322" name="TextBox 321"/>
              <p:cNvSpPr txBox="1">
                <a:spLocks noRot="1" noChangeAspect="1" noMove="1" noResize="1" noEditPoints="1" noAdjustHandles="1" noChangeArrowheads="1" noChangeShapeType="1" noTextEdit="1"/>
              </p:cNvSpPr>
              <p:nvPr/>
            </p:nvSpPr>
            <p:spPr>
              <a:xfrm>
                <a:off x="6554292" y="4920146"/>
                <a:ext cx="1978148" cy="629916"/>
              </a:xfrm>
              <a:prstGeom prst="rect">
                <a:avLst/>
              </a:prstGeom>
              <a:blipFill rotWithShape="1">
                <a:blip r:embed="rId3" cstate="print"/>
                <a:stretch>
                  <a:fillRect t="-971" b="-1942"/>
                </a:stretch>
              </a:blipFill>
            </p:spPr>
            <p:txBody>
              <a:bodyPr/>
              <a:lstStyle/>
              <a:p>
                <a:r>
                  <a:rPr lang="en-US">
                    <a:noFill/>
                  </a:rPr>
                  <a:t> </a:t>
                </a:r>
              </a:p>
            </p:txBody>
          </p:sp>
        </mc:Fallback>
      </mc:AlternateContent>
      <p:grpSp>
        <p:nvGrpSpPr>
          <p:cNvPr id="10" name="Group 9"/>
          <p:cNvGrpSpPr/>
          <p:nvPr/>
        </p:nvGrpSpPr>
        <p:grpSpPr>
          <a:xfrm>
            <a:off x="590509" y="3726827"/>
            <a:ext cx="7142766" cy="2947076"/>
            <a:chOff x="590509" y="3726827"/>
            <a:chExt cx="7142766" cy="2947076"/>
          </a:xfrm>
        </p:grpSpPr>
        <p:cxnSp>
          <p:nvCxnSpPr>
            <p:cNvPr id="16488" name="Straight Connector 206"/>
            <p:cNvCxnSpPr>
              <a:cxnSpLocks noChangeShapeType="1"/>
            </p:cNvCxnSpPr>
            <p:nvPr/>
          </p:nvCxnSpPr>
          <p:spPr bwMode="auto">
            <a:xfrm>
              <a:off x="703314" y="5091471"/>
              <a:ext cx="503985"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9" name="Straight Connector 207"/>
            <p:cNvCxnSpPr>
              <a:cxnSpLocks noChangeShapeType="1"/>
            </p:cNvCxnSpPr>
            <p:nvPr/>
          </p:nvCxnSpPr>
          <p:spPr bwMode="auto">
            <a:xfrm>
              <a:off x="1207299" y="4271665"/>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0" name="Straight Connector 209"/>
            <p:cNvCxnSpPr>
              <a:cxnSpLocks noChangeShapeType="1"/>
            </p:cNvCxnSpPr>
            <p:nvPr/>
          </p:nvCxnSpPr>
          <p:spPr bwMode="auto">
            <a:xfrm flipV="1">
              <a:off x="1482495" y="5103404"/>
              <a:ext cx="1387476" cy="1"/>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8" name="Straight Connector 225"/>
            <p:cNvCxnSpPr>
              <a:cxnSpLocks noChangeShapeType="1"/>
            </p:cNvCxnSpPr>
            <p:nvPr/>
          </p:nvCxnSpPr>
          <p:spPr bwMode="auto">
            <a:xfrm>
              <a:off x="1482495" y="4271665"/>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0" name="Straight Connector 288"/>
            <p:cNvCxnSpPr>
              <a:cxnSpLocks noChangeShapeType="1"/>
            </p:cNvCxnSpPr>
            <p:nvPr/>
          </p:nvCxnSpPr>
          <p:spPr bwMode="auto">
            <a:xfrm flipV="1">
              <a:off x="1238718" y="5544839"/>
              <a:ext cx="233211" cy="173412"/>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4" name="Straight Connector 319"/>
            <p:cNvCxnSpPr>
              <a:cxnSpLocks noChangeShapeType="1"/>
            </p:cNvCxnSpPr>
            <p:nvPr/>
          </p:nvCxnSpPr>
          <p:spPr bwMode="auto">
            <a:xfrm flipH="1" flipV="1">
              <a:off x="1504520" y="5544838"/>
              <a:ext cx="1364410" cy="181905"/>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09" name="Straight Connector 184"/>
            <p:cNvCxnSpPr>
              <a:cxnSpLocks noChangeShapeType="1"/>
            </p:cNvCxnSpPr>
            <p:nvPr/>
          </p:nvCxnSpPr>
          <p:spPr bwMode="auto">
            <a:xfrm>
              <a:off x="934808" y="3904496"/>
              <a:ext cx="0" cy="1300412"/>
            </a:xfrm>
            <a:prstGeom prst="line">
              <a:avLst/>
            </a:prstGeom>
            <a:noFill/>
            <a:ln w="12700" algn="ctr">
              <a:solidFill>
                <a:schemeClr val="tx1"/>
              </a:solidFill>
              <a:prstDash val="solid"/>
              <a:round/>
              <a:headEnd type="triangle" w="med" len="med"/>
              <a:tailEnd type="none" w="med" len="med"/>
            </a:ln>
            <a:extLst>
              <a:ext uri="{909E8E84-426E-40DD-AFC4-6F175D3DCCD1}">
                <a14:hiddenFill xmlns:a14="http://schemas.microsoft.com/office/drawing/2010/main" xmlns="">
                  <a:noFill/>
                </a14:hiddenFill>
              </a:ext>
            </a:extLst>
          </p:spPr>
        </p:cxnSp>
        <p:cxnSp>
          <p:nvCxnSpPr>
            <p:cNvPr id="16410" name="Straight Connector 188"/>
            <p:cNvCxnSpPr>
              <a:cxnSpLocks noChangeShapeType="1"/>
            </p:cNvCxnSpPr>
            <p:nvPr/>
          </p:nvCxnSpPr>
          <p:spPr bwMode="auto">
            <a:xfrm>
              <a:off x="1482495" y="4847822"/>
              <a:ext cx="0" cy="1394033"/>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3" name="Straight Connector 224"/>
            <p:cNvCxnSpPr>
              <a:cxnSpLocks noChangeShapeType="1"/>
            </p:cNvCxnSpPr>
            <p:nvPr/>
          </p:nvCxnSpPr>
          <p:spPr bwMode="auto">
            <a:xfrm>
              <a:off x="1208886" y="4271665"/>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6401" name="TextBox 232"/>
            <p:cNvSpPr txBox="1">
              <a:spLocks noChangeArrowheads="1"/>
            </p:cNvSpPr>
            <p:nvPr/>
          </p:nvSpPr>
          <p:spPr bwMode="auto">
            <a:xfrm>
              <a:off x="4954037" y="3726827"/>
              <a:ext cx="22958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latin typeface="+mn-lt"/>
                </a:rPr>
                <a:t>Uključen T1</a:t>
              </a:r>
              <a:r>
                <a:rPr lang="sr-Latn-CS" sz="1600" dirty="0" smtClean="0">
                  <a:latin typeface="+mn-lt"/>
                </a:rPr>
                <a:t>, isključen T2 </a:t>
              </a:r>
              <a:endParaRPr lang="en-US" sz="1600" dirty="0" smtClean="0">
                <a:latin typeface="+mn-lt"/>
              </a:endParaRPr>
            </a:p>
          </p:txBody>
        </p:sp>
        <p:cxnSp>
          <p:nvCxnSpPr>
            <p:cNvPr id="16402" name="Straight Arrow Connector 234"/>
            <p:cNvCxnSpPr>
              <a:cxnSpLocks noChangeShapeType="1"/>
            </p:cNvCxnSpPr>
            <p:nvPr/>
          </p:nvCxnSpPr>
          <p:spPr bwMode="auto">
            <a:xfrm flipH="1">
              <a:off x="5160500" y="4518257"/>
              <a:ext cx="287956" cy="54590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6406" name="Straight Arrow Connector 246"/>
            <p:cNvCxnSpPr>
              <a:cxnSpLocks noChangeShapeType="1"/>
            </p:cNvCxnSpPr>
            <p:nvPr/>
          </p:nvCxnSpPr>
          <p:spPr bwMode="auto">
            <a:xfrm flipH="1">
              <a:off x="4706199" y="3896104"/>
              <a:ext cx="272117" cy="287969"/>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29" name="Straight Connector 207"/>
            <p:cNvCxnSpPr>
              <a:cxnSpLocks noChangeShapeType="1"/>
            </p:cNvCxnSpPr>
            <p:nvPr/>
          </p:nvCxnSpPr>
          <p:spPr bwMode="auto">
            <a:xfrm>
              <a:off x="2875762" y="4256284"/>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0" name="Straight Connector 209"/>
            <p:cNvCxnSpPr>
              <a:cxnSpLocks noChangeShapeType="1"/>
            </p:cNvCxnSpPr>
            <p:nvPr/>
          </p:nvCxnSpPr>
          <p:spPr bwMode="auto">
            <a:xfrm flipV="1">
              <a:off x="3150958" y="5088023"/>
              <a:ext cx="1387476" cy="1"/>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1" name="Straight Connector 225"/>
            <p:cNvCxnSpPr>
              <a:cxnSpLocks noChangeShapeType="1"/>
            </p:cNvCxnSpPr>
            <p:nvPr/>
          </p:nvCxnSpPr>
          <p:spPr bwMode="auto">
            <a:xfrm>
              <a:off x="3150958" y="4256284"/>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2" name="Straight Connector 184"/>
            <p:cNvCxnSpPr>
              <a:cxnSpLocks noChangeShapeType="1"/>
            </p:cNvCxnSpPr>
            <p:nvPr/>
          </p:nvCxnSpPr>
          <p:spPr bwMode="auto">
            <a:xfrm>
              <a:off x="2862033" y="4256284"/>
              <a:ext cx="6897" cy="2417619"/>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33" name="Straight Connector 188"/>
            <p:cNvCxnSpPr>
              <a:cxnSpLocks noChangeShapeType="1"/>
            </p:cNvCxnSpPr>
            <p:nvPr/>
          </p:nvCxnSpPr>
          <p:spPr bwMode="auto">
            <a:xfrm>
              <a:off x="3150958" y="4832441"/>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34" name="Straight Connector 224"/>
            <p:cNvCxnSpPr>
              <a:cxnSpLocks noChangeShapeType="1"/>
            </p:cNvCxnSpPr>
            <p:nvPr/>
          </p:nvCxnSpPr>
          <p:spPr bwMode="auto">
            <a:xfrm>
              <a:off x="2877349" y="4256284"/>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5" name="Straight Connector 207"/>
            <p:cNvCxnSpPr>
              <a:cxnSpLocks noChangeShapeType="1"/>
            </p:cNvCxnSpPr>
            <p:nvPr/>
          </p:nvCxnSpPr>
          <p:spPr bwMode="auto">
            <a:xfrm>
              <a:off x="4568601" y="4258640"/>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6" name="Straight Connector 209"/>
            <p:cNvCxnSpPr>
              <a:cxnSpLocks noChangeShapeType="1"/>
            </p:cNvCxnSpPr>
            <p:nvPr/>
          </p:nvCxnSpPr>
          <p:spPr bwMode="auto">
            <a:xfrm flipV="1">
              <a:off x="4843797" y="5071843"/>
              <a:ext cx="757220" cy="425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7" name="Straight Connector 225"/>
            <p:cNvCxnSpPr>
              <a:cxnSpLocks noChangeShapeType="1"/>
            </p:cNvCxnSpPr>
            <p:nvPr/>
          </p:nvCxnSpPr>
          <p:spPr bwMode="auto">
            <a:xfrm>
              <a:off x="4843797" y="4253877"/>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8" name="Straight Connector 184"/>
            <p:cNvCxnSpPr>
              <a:cxnSpLocks noChangeShapeType="1"/>
            </p:cNvCxnSpPr>
            <p:nvPr/>
          </p:nvCxnSpPr>
          <p:spPr bwMode="auto">
            <a:xfrm>
              <a:off x="4554872" y="4244351"/>
              <a:ext cx="0" cy="2160588"/>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39" name="Straight Connector 188"/>
            <p:cNvCxnSpPr>
              <a:cxnSpLocks noChangeShapeType="1"/>
            </p:cNvCxnSpPr>
            <p:nvPr/>
          </p:nvCxnSpPr>
          <p:spPr bwMode="auto">
            <a:xfrm>
              <a:off x="4843797" y="4820508"/>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40" name="Straight Connector 224"/>
            <p:cNvCxnSpPr>
              <a:cxnSpLocks noChangeShapeType="1"/>
            </p:cNvCxnSpPr>
            <p:nvPr/>
          </p:nvCxnSpPr>
          <p:spPr bwMode="auto">
            <a:xfrm>
              <a:off x="4570188" y="4268166"/>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42" name="TextBox 232"/>
            <p:cNvSpPr txBox="1">
              <a:spLocks noChangeArrowheads="1"/>
            </p:cNvSpPr>
            <p:nvPr/>
          </p:nvSpPr>
          <p:spPr bwMode="auto">
            <a:xfrm>
              <a:off x="5437454" y="4348980"/>
              <a:ext cx="22958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latin typeface="+mn-lt"/>
                </a:rPr>
                <a:t>Uključen T2</a:t>
              </a:r>
              <a:r>
                <a:rPr lang="sr-Latn-CS" sz="1600" dirty="0" smtClean="0">
                  <a:latin typeface="+mn-lt"/>
                </a:rPr>
                <a:t>, isključen T1 </a:t>
              </a:r>
              <a:endParaRPr lang="en-US" sz="1600" dirty="0" smtClean="0">
                <a:latin typeface="+mn-lt"/>
              </a:endParaRPr>
            </a:p>
          </p:txBody>
        </p:sp>
        <p:cxnSp>
          <p:nvCxnSpPr>
            <p:cNvPr id="144" name="Straight Connector 184"/>
            <p:cNvCxnSpPr>
              <a:cxnSpLocks noChangeShapeType="1"/>
            </p:cNvCxnSpPr>
            <p:nvPr/>
          </p:nvCxnSpPr>
          <p:spPr bwMode="auto">
            <a:xfrm>
              <a:off x="885595" y="4271665"/>
              <a:ext cx="4551859" cy="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52" name="Straight Connector 184"/>
            <p:cNvCxnSpPr>
              <a:cxnSpLocks noChangeShapeType="1"/>
            </p:cNvCxnSpPr>
            <p:nvPr/>
          </p:nvCxnSpPr>
          <p:spPr bwMode="auto">
            <a:xfrm>
              <a:off x="850670" y="5098374"/>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a14="http://schemas.microsoft.com/office/drawing/2010/main" xmlns="">
                  <a:noFill/>
                </a14:hiddenFill>
              </a:ext>
            </a:extLst>
          </p:spPr>
        </p:cxnSp>
        <p:cxnSp>
          <p:nvCxnSpPr>
            <p:cNvPr id="154" name="Straight Connector 188"/>
            <p:cNvCxnSpPr>
              <a:cxnSpLocks noChangeShapeType="1"/>
            </p:cNvCxnSpPr>
            <p:nvPr/>
          </p:nvCxnSpPr>
          <p:spPr bwMode="auto">
            <a:xfrm>
              <a:off x="1207299" y="4832441"/>
              <a:ext cx="1587" cy="17716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 name="Straight Connector 184"/>
            <p:cNvCxnSpPr>
              <a:cxnSpLocks noChangeShapeType="1"/>
            </p:cNvCxnSpPr>
            <p:nvPr/>
          </p:nvCxnSpPr>
          <p:spPr bwMode="auto">
            <a:xfrm>
              <a:off x="934808" y="5324645"/>
              <a:ext cx="0" cy="792090"/>
            </a:xfrm>
            <a:prstGeom prst="line">
              <a:avLst/>
            </a:prstGeom>
            <a:noFill/>
            <a:ln w="12700" algn="ctr">
              <a:solidFill>
                <a:schemeClr val="tx1"/>
              </a:solidFill>
              <a:prstDash val="solid"/>
              <a:round/>
              <a:headEnd type="triangle" w="med" len="med"/>
              <a:tailEnd type="none" w="med" len="med"/>
            </a:ln>
            <a:extLst>
              <a:ext uri="{909E8E84-426E-40DD-AFC4-6F175D3DCCD1}">
                <a14:hiddenFill xmlns:a14="http://schemas.microsoft.com/office/drawing/2010/main" xmlns="">
                  <a:noFill/>
                </a14:hiddenFill>
              </a:ext>
            </a:extLst>
          </p:spPr>
        </p:cxnSp>
        <p:cxnSp>
          <p:nvCxnSpPr>
            <p:cNvPr id="165" name="Straight Connector 184"/>
            <p:cNvCxnSpPr>
              <a:cxnSpLocks noChangeShapeType="1"/>
            </p:cNvCxnSpPr>
            <p:nvPr/>
          </p:nvCxnSpPr>
          <p:spPr bwMode="auto">
            <a:xfrm>
              <a:off x="850670" y="6010201"/>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a14="http://schemas.microsoft.com/office/drawing/2010/main" xmlns="">
                  <a:noFill/>
                </a14:hiddenFill>
              </a:ext>
            </a:extLst>
          </p:spPr>
        </p:cxnSp>
        <p:cxnSp>
          <p:nvCxnSpPr>
            <p:cNvPr id="16385" name="Straight Connector 16384"/>
            <p:cNvCxnSpPr/>
            <p:nvPr/>
          </p:nvCxnSpPr>
          <p:spPr bwMode="auto">
            <a:xfrm>
              <a:off x="840104" y="5640037"/>
              <a:ext cx="5090840" cy="0"/>
            </a:xfrm>
            <a:prstGeom prst="line">
              <a:avLst/>
            </a:prstGeom>
            <a:solidFill>
              <a:schemeClr val="bg1"/>
            </a:solidFill>
            <a:ln w="22225" cap="flat" cmpd="sng" algn="ctr">
              <a:solidFill>
                <a:srgbClr val="FF0000"/>
              </a:solidFill>
              <a:prstDash val="sysDash"/>
              <a:round/>
              <a:headEnd type="none" w="sm" len="sm"/>
              <a:tailEnd type="none" w="sm" len="sm"/>
            </a:ln>
            <a:effectLst/>
          </p:spPr>
        </p:cxnSp>
        <p:cxnSp>
          <p:nvCxnSpPr>
            <p:cNvPr id="16394" name="Straight Connector 16393"/>
            <p:cNvCxnSpPr/>
            <p:nvPr/>
          </p:nvCxnSpPr>
          <p:spPr bwMode="auto">
            <a:xfrm>
              <a:off x="1207299" y="6154378"/>
              <a:ext cx="275196" cy="0"/>
            </a:xfrm>
            <a:prstGeom prst="line">
              <a:avLst/>
            </a:prstGeom>
            <a:solidFill>
              <a:schemeClr val="bg1"/>
            </a:solidFill>
            <a:ln w="0" cap="flat" cmpd="sng" algn="ctr">
              <a:solidFill>
                <a:schemeClr val="tx1"/>
              </a:solidFill>
              <a:prstDash val="solid"/>
              <a:round/>
              <a:headEnd type="arrow" w="sm" len="sm"/>
              <a:tailEnd type="arrow" w="sm" len="sm"/>
            </a:ln>
            <a:effectLst/>
          </p:spPr>
        </p:cxnSp>
        <p:cxnSp>
          <p:nvCxnSpPr>
            <p:cNvPr id="182" name="Straight Connector 181"/>
            <p:cNvCxnSpPr/>
            <p:nvPr/>
          </p:nvCxnSpPr>
          <p:spPr bwMode="auto">
            <a:xfrm>
              <a:off x="1208886" y="6512020"/>
              <a:ext cx="1660044" cy="0"/>
            </a:xfrm>
            <a:prstGeom prst="line">
              <a:avLst/>
            </a:prstGeom>
            <a:solidFill>
              <a:schemeClr val="bg1"/>
            </a:solidFill>
            <a:ln w="0" cap="flat" cmpd="sng" algn="ctr">
              <a:solidFill>
                <a:schemeClr val="tx1"/>
              </a:solidFill>
              <a:prstDash val="solid"/>
              <a:round/>
              <a:headEnd type="arrow" w="sm" len="sm"/>
              <a:tailEnd type="arrow" w="sm" len="sm"/>
            </a:ln>
            <a:effectLst/>
          </p:spPr>
        </p:cxnSp>
        <p:sp>
          <p:nvSpPr>
            <p:cNvPr id="16397" name="TextBox 16396"/>
            <p:cNvSpPr txBox="1"/>
            <p:nvPr/>
          </p:nvSpPr>
          <p:spPr>
            <a:xfrm>
              <a:off x="1261020" y="6095289"/>
              <a:ext cx="212358" cy="307777"/>
            </a:xfrm>
            <a:prstGeom prst="rect">
              <a:avLst/>
            </a:prstGeom>
            <a:noFill/>
          </p:spPr>
          <p:txBody>
            <a:bodyPr wrap="square" lIns="0" tIns="0" rIns="0" bIns="0" rtlCol="0">
              <a:spAutoFit/>
            </a:bodyPr>
            <a:lstStyle/>
            <a:p>
              <a:r>
                <a:rPr lang="en-US" sz="2000" b="1" i="1" dirty="0" smtClean="0">
                  <a:solidFill>
                    <a:schemeClr val="tx1"/>
                  </a:solidFill>
                  <a:latin typeface="Times New Roman" pitchFamily="18" charset="0"/>
                  <a:cs typeface="Times New Roman" pitchFamily="18" charset="0"/>
                  <a:sym typeface="Symbol"/>
                </a:rPr>
                <a:t></a:t>
              </a:r>
              <a:endParaRPr lang="en-US" sz="2000" b="1" i="1" dirty="0">
                <a:solidFill>
                  <a:schemeClr val="tx1"/>
                </a:solidFill>
                <a:latin typeface="Times New Roman" pitchFamily="18" charset="0"/>
                <a:cs typeface="Times New Roman" pitchFamily="18" charset="0"/>
              </a:endParaRPr>
            </a:p>
          </p:txBody>
        </p:sp>
        <p:sp>
          <p:nvSpPr>
            <p:cNvPr id="186" name="TextBox 185"/>
            <p:cNvSpPr txBox="1"/>
            <p:nvPr/>
          </p:nvSpPr>
          <p:spPr>
            <a:xfrm>
              <a:off x="1722341" y="6204243"/>
              <a:ext cx="688595" cy="276999"/>
            </a:xfrm>
            <a:prstGeom prst="rect">
              <a:avLst/>
            </a:prstGeom>
            <a:noFill/>
          </p:spPr>
          <p:txBody>
            <a:bodyPr wrap="square" lIns="0" tIns="0" rIns="0" bIns="0" rtlCol="0">
              <a:spAutoFit/>
            </a:bodyPr>
            <a:lstStyle/>
            <a:p>
              <a:r>
                <a:rPr lang="x-none" b="1" i="1" dirty="0" smtClean="0">
                  <a:solidFill>
                    <a:schemeClr val="tx1"/>
                  </a:solidFill>
                  <a:latin typeface="Times New Roman" pitchFamily="18" charset="0"/>
                  <a:cs typeface="Times New Roman" pitchFamily="18" charset="0"/>
                  <a:sym typeface="Symbol"/>
                </a:rPr>
                <a:t>T</a:t>
              </a:r>
              <a:r>
                <a:rPr lang="x-none" b="1" i="1" baseline="-25000" dirty="0" smtClean="0">
                  <a:solidFill>
                    <a:schemeClr val="tx1"/>
                  </a:solidFill>
                  <a:latin typeface="Times New Roman" pitchFamily="18" charset="0"/>
                  <a:cs typeface="Times New Roman" pitchFamily="18" charset="0"/>
                  <a:sym typeface="Symbol"/>
                </a:rPr>
                <a:t>PWM</a:t>
              </a:r>
              <a:endParaRPr lang="en-US" b="1" i="1" baseline="-25000" dirty="0">
                <a:solidFill>
                  <a:schemeClr val="tx1"/>
                </a:solidFill>
                <a:latin typeface="Times New Roman" pitchFamily="18" charset="0"/>
                <a:cs typeface="Times New Roman" pitchFamily="18" charset="0"/>
              </a:endParaRPr>
            </a:p>
          </p:txBody>
        </p:sp>
        <p:sp>
          <p:nvSpPr>
            <p:cNvPr id="187" name="TextBox 186"/>
            <p:cNvSpPr txBox="1"/>
            <p:nvPr/>
          </p:nvSpPr>
          <p:spPr>
            <a:xfrm>
              <a:off x="590509" y="4133165"/>
              <a:ext cx="344298" cy="215444"/>
            </a:xfrm>
            <a:prstGeom prst="rect">
              <a:avLst/>
            </a:prstGeom>
            <a:noFill/>
          </p:spPr>
          <p:txBody>
            <a:bodyPr wrap="square" lIns="0" tIns="0" rIns="0" bIns="0" rtlCol="0">
              <a:spAutoFit/>
            </a:bodyPr>
            <a:lstStyle/>
            <a:p>
              <a:r>
                <a:rPr lang="x-none" sz="1400" b="1" i="1" dirty="0" smtClean="0">
                  <a:solidFill>
                    <a:schemeClr val="tx1"/>
                  </a:solidFill>
                  <a:latin typeface="Times New Roman" pitchFamily="18" charset="0"/>
                  <a:cs typeface="Times New Roman" pitchFamily="18" charset="0"/>
                  <a:sym typeface="Symbol"/>
                </a:rPr>
                <a:t>V</a:t>
              </a:r>
              <a:r>
                <a:rPr lang="x-none" sz="1400" b="1" i="1" baseline="-25000" dirty="0" smtClean="0">
                  <a:solidFill>
                    <a:schemeClr val="tx1"/>
                  </a:solidFill>
                  <a:latin typeface="Times New Roman" pitchFamily="18" charset="0"/>
                  <a:cs typeface="Times New Roman" pitchFamily="18" charset="0"/>
                  <a:sym typeface="Symbol"/>
                </a:rPr>
                <a:t>dc</a:t>
              </a:r>
              <a:endParaRPr lang="en-US" sz="1400" b="1" i="1" baseline="-25000" dirty="0">
                <a:solidFill>
                  <a:schemeClr val="tx1"/>
                </a:solidFill>
                <a:latin typeface="Times New Roman" pitchFamily="18" charset="0"/>
                <a:cs typeface="Times New Roman" pitchFamily="18" charset="0"/>
              </a:endParaRPr>
            </a:p>
          </p:txBody>
        </p:sp>
        <p:sp>
          <p:nvSpPr>
            <p:cNvPr id="188" name="TextBox 187"/>
            <p:cNvSpPr txBox="1"/>
            <p:nvPr/>
          </p:nvSpPr>
          <p:spPr>
            <a:xfrm>
              <a:off x="992844" y="3821194"/>
              <a:ext cx="344298" cy="215444"/>
            </a:xfrm>
            <a:prstGeom prst="rect">
              <a:avLst/>
            </a:prstGeom>
            <a:noFill/>
          </p:spPr>
          <p:txBody>
            <a:bodyPr wrap="square" lIns="0" tIns="0" rIns="0" bIns="0" rtlCol="0">
              <a:spAutoFit/>
            </a:bodyPr>
            <a:lstStyle/>
            <a:p>
              <a:r>
                <a:rPr lang="x-none" sz="1400" b="1" i="1" dirty="0" smtClean="0">
                  <a:solidFill>
                    <a:schemeClr val="tx1"/>
                  </a:solidFill>
                  <a:latin typeface="Times New Roman" pitchFamily="18" charset="0"/>
                  <a:cs typeface="Times New Roman" pitchFamily="18" charset="0"/>
                  <a:sym typeface="Symbol"/>
                </a:rPr>
                <a:t>V</a:t>
              </a:r>
              <a:r>
                <a:rPr lang="x-none" sz="1400" b="1" i="1" baseline="-25000" dirty="0" smtClean="0">
                  <a:solidFill>
                    <a:schemeClr val="tx1"/>
                  </a:solidFill>
                  <a:latin typeface="Times New Roman" pitchFamily="18" charset="0"/>
                  <a:cs typeface="Times New Roman" pitchFamily="18" charset="0"/>
                  <a:sym typeface="Symbol"/>
                </a:rPr>
                <a:t>a</a:t>
              </a:r>
              <a:endParaRPr lang="en-US" sz="1400" b="1" i="1" baseline="-25000" dirty="0">
                <a:solidFill>
                  <a:schemeClr val="tx1"/>
                </a:solidFill>
                <a:latin typeface="Times New Roman" pitchFamily="18" charset="0"/>
                <a:cs typeface="Times New Roman" pitchFamily="18" charset="0"/>
              </a:endParaRPr>
            </a:p>
          </p:txBody>
        </p:sp>
        <p:sp>
          <p:nvSpPr>
            <p:cNvPr id="190" name="TextBox 189"/>
            <p:cNvSpPr txBox="1"/>
            <p:nvPr/>
          </p:nvSpPr>
          <p:spPr>
            <a:xfrm>
              <a:off x="1010855" y="5214941"/>
              <a:ext cx="344298" cy="246221"/>
            </a:xfrm>
            <a:prstGeom prst="rect">
              <a:avLst/>
            </a:prstGeom>
            <a:noFill/>
          </p:spPr>
          <p:txBody>
            <a:bodyPr wrap="square" lIns="0" tIns="0" rIns="0" bIns="0" rtlCol="0">
              <a:spAutoFit/>
            </a:bodyPr>
            <a:lstStyle/>
            <a:p>
              <a:r>
                <a:rPr lang="x-none" sz="1600" b="1" i="1" dirty="0">
                  <a:solidFill>
                    <a:schemeClr val="tx1"/>
                  </a:solidFill>
                  <a:latin typeface="Times New Roman" pitchFamily="18" charset="0"/>
                  <a:cs typeface="Times New Roman" pitchFamily="18" charset="0"/>
                  <a:sym typeface="Symbol"/>
                </a:rPr>
                <a:t>i</a:t>
              </a:r>
              <a:r>
                <a:rPr lang="x-none" sz="1600" b="1" i="1" baseline="-25000" dirty="0" smtClean="0">
                  <a:solidFill>
                    <a:schemeClr val="tx1"/>
                  </a:solidFill>
                  <a:latin typeface="Times New Roman" pitchFamily="18" charset="0"/>
                  <a:cs typeface="Times New Roman" pitchFamily="18" charset="0"/>
                  <a:sym typeface="Symbol"/>
                </a:rPr>
                <a:t>a</a:t>
              </a:r>
              <a:endParaRPr lang="en-US" sz="1600" b="1" i="1" baseline="-25000" dirty="0">
                <a:solidFill>
                  <a:schemeClr val="tx1"/>
                </a:solidFill>
                <a:latin typeface="Times New Roman" pitchFamily="18" charset="0"/>
                <a:cs typeface="Times New Roman" pitchFamily="18" charset="0"/>
              </a:endParaRPr>
            </a:p>
          </p:txBody>
        </p:sp>
        <p:cxnSp>
          <p:nvCxnSpPr>
            <p:cNvPr id="193" name="Straight Connector 288"/>
            <p:cNvCxnSpPr>
              <a:cxnSpLocks noChangeShapeType="1"/>
            </p:cNvCxnSpPr>
            <p:nvPr/>
          </p:nvCxnSpPr>
          <p:spPr bwMode="auto">
            <a:xfrm flipV="1">
              <a:off x="2896754" y="5544839"/>
              <a:ext cx="254204" cy="181904"/>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4" name="Straight Connector 288"/>
            <p:cNvCxnSpPr>
              <a:cxnSpLocks noChangeShapeType="1"/>
            </p:cNvCxnSpPr>
            <p:nvPr/>
          </p:nvCxnSpPr>
          <p:spPr bwMode="auto">
            <a:xfrm flipV="1">
              <a:off x="4568601" y="5553331"/>
              <a:ext cx="254203" cy="18465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6" name="Straight Connector 319"/>
            <p:cNvCxnSpPr>
              <a:cxnSpLocks noChangeShapeType="1"/>
            </p:cNvCxnSpPr>
            <p:nvPr/>
          </p:nvCxnSpPr>
          <p:spPr bwMode="auto">
            <a:xfrm flipH="1" flipV="1">
              <a:off x="703314" y="5668182"/>
              <a:ext cx="508748" cy="67828"/>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7" name="Straight Connector 319"/>
            <p:cNvCxnSpPr>
              <a:cxnSpLocks noChangeShapeType="1"/>
            </p:cNvCxnSpPr>
            <p:nvPr/>
          </p:nvCxnSpPr>
          <p:spPr bwMode="auto">
            <a:xfrm flipH="1" flipV="1">
              <a:off x="3173730" y="5556076"/>
              <a:ext cx="1364410" cy="181905"/>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8" name="Straight Connector 319"/>
            <p:cNvCxnSpPr>
              <a:cxnSpLocks noChangeShapeType="1"/>
            </p:cNvCxnSpPr>
            <p:nvPr/>
          </p:nvCxnSpPr>
          <p:spPr bwMode="auto">
            <a:xfrm flipH="1" flipV="1">
              <a:off x="4842257" y="5556077"/>
              <a:ext cx="758760" cy="90951"/>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sp>
          <p:nvSpPr>
            <p:cNvPr id="201" name="TextBox 200"/>
            <p:cNvSpPr txBox="1"/>
            <p:nvPr/>
          </p:nvSpPr>
          <p:spPr>
            <a:xfrm>
              <a:off x="752971" y="4887509"/>
              <a:ext cx="172149" cy="215444"/>
            </a:xfrm>
            <a:prstGeom prst="rect">
              <a:avLst/>
            </a:prstGeom>
            <a:noFill/>
          </p:spPr>
          <p:txBody>
            <a:bodyPr wrap="square" lIns="0" tIns="0" rIns="0" bIns="0" rtlCol="0">
              <a:spAutoFit/>
            </a:bodyPr>
            <a:lstStyle/>
            <a:p>
              <a:r>
                <a:rPr lang="x-none" sz="1400" dirty="0" smtClean="0">
                  <a:solidFill>
                    <a:schemeClr val="tx1"/>
                  </a:solidFill>
                  <a:sym typeface="Symbol"/>
                </a:rPr>
                <a:t>0</a:t>
              </a:r>
              <a:endParaRPr lang="en-US" sz="1400" baseline="-25000" dirty="0">
                <a:solidFill>
                  <a:schemeClr val="tx1"/>
                </a:solidFill>
              </a:endParaRPr>
            </a:p>
          </p:txBody>
        </p:sp>
      </p:grpSp>
      <p:grpSp>
        <p:nvGrpSpPr>
          <p:cNvPr id="343" name="Group 342"/>
          <p:cNvGrpSpPr/>
          <p:nvPr/>
        </p:nvGrpSpPr>
        <p:grpSpPr>
          <a:xfrm>
            <a:off x="5796137" y="5635497"/>
            <a:ext cx="3347863" cy="697299"/>
            <a:chOff x="5796137" y="5635497"/>
            <a:chExt cx="3347863" cy="697299"/>
          </a:xfrm>
        </p:grpSpPr>
        <p:cxnSp>
          <p:nvCxnSpPr>
            <p:cNvPr id="16408" name="Straight Arrow Connector 250"/>
            <p:cNvCxnSpPr>
              <a:cxnSpLocks noChangeShapeType="1"/>
              <a:stCxn id="203" idx="1"/>
            </p:cNvCxnSpPr>
            <p:nvPr/>
          </p:nvCxnSpPr>
          <p:spPr bwMode="auto">
            <a:xfrm rot="10800000">
              <a:off x="5796137" y="5635497"/>
              <a:ext cx="424628" cy="374134"/>
            </a:xfrm>
            <a:prstGeom prst="straightConnector1">
              <a:avLst/>
            </a:prstGeom>
            <a:noFill/>
            <a:ln w="12700" algn="ctr">
              <a:solidFill>
                <a:srgbClr val="FF0000"/>
              </a:solidFill>
              <a:round/>
              <a:headEnd type="none" w="sm" len="sm"/>
              <a:tailEnd type="stealth" w="med" len="lg"/>
            </a:ln>
            <a:extLst>
              <a:ext uri="{909E8E84-426E-40DD-AFC4-6F175D3DCCD1}">
                <a14:hiddenFill xmlns:a14="http://schemas.microsoft.com/office/drawing/2010/main" xmlns="">
                  <a:noFill/>
                </a14:hiddenFill>
              </a:ext>
            </a:extLst>
          </p:spPr>
        </p:cxnSp>
        <p:sp>
          <p:nvSpPr>
            <p:cNvPr id="203" name="TextBox 232"/>
            <p:cNvSpPr txBox="1">
              <a:spLocks noChangeArrowheads="1"/>
            </p:cNvSpPr>
            <p:nvPr/>
          </p:nvSpPr>
          <p:spPr bwMode="auto">
            <a:xfrm>
              <a:off x="6220765" y="5686465"/>
              <a:ext cx="292323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smtClean="0">
                  <a:solidFill>
                    <a:srgbClr val="FF0000"/>
                  </a:solidFill>
                  <a:latin typeface="+mn-lt"/>
                </a:rPr>
                <a:t>Struja koja bi tekla kada bi </a:t>
              </a:r>
            </a:p>
            <a:p>
              <a:r>
                <a:rPr lang="sr-Latn-CS" b="1" i="1" dirty="0" smtClean="0">
                  <a:solidFill>
                    <a:srgbClr val="FF0000"/>
                  </a:solidFill>
                  <a:latin typeface="Times New Roman" pitchFamily="18" charset="0"/>
                  <a:cs typeface="Times New Roman" pitchFamily="18" charset="0"/>
                </a:rPr>
                <a:t>V</a:t>
              </a:r>
              <a:r>
                <a:rPr lang="sr-Latn-CS" b="1" i="1" baseline="-25000" dirty="0" smtClean="0">
                  <a:solidFill>
                    <a:srgbClr val="FF0000"/>
                  </a:solidFill>
                  <a:latin typeface="Times New Roman" pitchFamily="18" charset="0"/>
                  <a:cs typeface="Times New Roman" pitchFamily="18" charset="0"/>
                </a:rPr>
                <a:t>a</a:t>
              </a:r>
              <a:r>
                <a:rPr lang="sr-Latn-CS" dirty="0" smtClean="0">
                  <a:solidFill>
                    <a:srgbClr val="FF0000"/>
                  </a:solidFill>
                  <a:latin typeface="+mn-lt"/>
                </a:rPr>
                <a:t>  bilo kontinualno </a:t>
              </a:r>
              <a:r>
                <a:rPr lang="sr-Latn-CS" b="1" i="1" dirty="0" smtClean="0">
                  <a:solidFill>
                    <a:srgbClr val="FF0000"/>
                  </a:solidFill>
                  <a:latin typeface="Times New Roman" pitchFamily="18" charset="0"/>
                  <a:cs typeface="Times New Roman" pitchFamily="18" charset="0"/>
                </a:rPr>
                <a:t>V</a:t>
              </a:r>
              <a:r>
                <a:rPr lang="sr-Latn-CS" b="1" i="1" baseline="-25000" dirty="0" smtClean="0">
                  <a:solidFill>
                    <a:srgbClr val="FF0000"/>
                  </a:solidFill>
                  <a:latin typeface="Times New Roman" pitchFamily="18" charset="0"/>
                  <a:cs typeface="Times New Roman" pitchFamily="18" charset="0"/>
                </a:rPr>
                <a:t>a</a:t>
              </a:r>
              <a:endParaRPr lang="en-US" b="1" dirty="0" smtClean="0">
                <a:solidFill>
                  <a:srgbClr val="FF0000"/>
                </a:solidFill>
                <a:latin typeface="Times New Roman" pitchFamily="18" charset="0"/>
                <a:cs typeface="Times New Roman" pitchFamily="18" charset="0"/>
              </a:endParaRPr>
            </a:p>
          </p:txBody>
        </p:sp>
        <p:cxnSp>
          <p:nvCxnSpPr>
            <p:cNvPr id="327" name="Straight Connector 326"/>
            <p:cNvCxnSpPr/>
            <p:nvPr/>
          </p:nvCxnSpPr>
          <p:spPr bwMode="auto">
            <a:xfrm>
              <a:off x="8189119" y="6017419"/>
              <a:ext cx="200025" cy="0"/>
            </a:xfrm>
            <a:prstGeom prst="line">
              <a:avLst/>
            </a:prstGeom>
            <a:solidFill>
              <a:schemeClr val="bg1"/>
            </a:solidFill>
            <a:ln w="19050" cap="flat" cmpd="sng" algn="ctr">
              <a:solidFill>
                <a:srgbClr val="FF0000"/>
              </a:solidFill>
              <a:prstDash val="solid"/>
              <a:round/>
              <a:headEnd type="none" w="sm" len="sm"/>
              <a:tailEnd type="none" w="sm" len="sm"/>
            </a:ln>
            <a:effectLst/>
          </p:spPr>
        </p:cxnSp>
      </p:grpSp>
      <p:grpSp>
        <p:nvGrpSpPr>
          <p:cNvPr id="11" name="Group 10"/>
          <p:cNvGrpSpPr/>
          <p:nvPr/>
        </p:nvGrpSpPr>
        <p:grpSpPr>
          <a:xfrm>
            <a:off x="225971" y="4784432"/>
            <a:ext cx="4564558" cy="1345153"/>
            <a:chOff x="225971" y="4784432"/>
            <a:chExt cx="4564558" cy="1345153"/>
          </a:xfrm>
        </p:grpSpPr>
        <p:cxnSp>
          <p:nvCxnSpPr>
            <p:cNvPr id="112" name="Straight Connector 184"/>
            <p:cNvCxnSpPr>
              <a:cxnSpLocks noChangeShapeType="1"/>
            </p:cNvCxnSpPr>
            <p:nvPr/>
          </p:nvCxnSpPr>
          <p:spPr bwMode="auto">
            <a:xfrm>
              <a:off x="238670" y="5544838"/>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13" name="Straight Connector 184"/>
            <p:cNvCxnSpPr>
              <a:cxnSpLocks noChangeShapeType="1"/>
            </p:cNvCxnSpPr>
            <p:nvPr/>
          </p:nvCxnSpPr>
          <p:spPr bwMode="auto">
            <a:xfrm>
              <a:off x="225971" y="5743079"/>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sp>
          <p:nvSpPr>
            <p:cNvPr id="114" name="TextBox 232"/>
            <p:cNvSpPr txBox="1">
              <a:spLocks noChangeArrowheads="1"/>
            </p:cNvSpPr>
            <p:nvPr/>
          </p:nvSpPr>
          <p:spPr bwMode="auto">
            <a:xfrm>
              <a:off x="225971" y="4784432"/>
              <a:ext cx="400110" cy="770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270"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dirty="0" smtClean="0">
                  <a:solidFill>
                    <a:srgbClr val="FF0000"/>
                  </a:solidFill>
                  <a:latin typeface="+mn-lt"/>
                </a:rPr>
                <a:t>Talasnost</a:t>
              </a:r>
              <a:endParaRPr lang="en-US" sz="1400" dirty="0" smtClean="0">
                <a:solidFill>
                  <a:srgbClr val="FF0000"/>
                </a:solidFill>
                <a:latin typeface="+mn-lt"/>
              </a:endParaRPr>
            </a:p>
          </p:txBody>
        </p:sp>
        <p:cxnSp>
          <p:nvCxnSpPr>
            <p:cNvPr id="4" name="Straight Arrow Connector 3"/>
            <p:cNvCxnSpPr/>
            <p:nvPr/>
          </p:nvCxnSpPr>
          <p:spPr bwMode="auto">
            <a:xfrm>
              <a:off x="539750" y="4791207"/>
              <a:ext cx="0" cy="764869"/>
            </a:xfrm>
            <a:prstGeom prst="straightConnector1">
              <a:avLst/>
            </a:prstGeom>
            <a:solidFill>
              <a:schemeClr val="bg1"/>
            </a:solidFill>
            <a:ln w="0" cap="flat" cmpd="sng" algn="ctr">
              <a:solidFill>
                <a:srgbClr val="FF0000"/>
              </a:solidFill>
              <a:prstDash val="solid"/>
              <a:round/>
              <a:headEnd type="none" w="sm" len="sm"/>
              <a:tailEnd type="arrow" w="sm" len="sm"/>
            </a:ln>
            <a:effectLst/>
          </p:spPr>
        </p:cxnSp>
        <p:cxnSp>
          <p:nvCxnSpPr>
            <p:cNvPr id="119" name="Straight Arrow Connector 118"/>
            <p:cNvCxnSpPr/>
            <p:nvPr/>
          </p:nvCxnSpPr>
          <p:spPr bwMode="auto">
            <a:xfrm>
              <a:off x="539750" y="5747151"/>
              <a:ext cx="0" cy="382434"/>
            </a:xfrm>
            <a:prstGeom prst="straightConnector1">
              <a:avLst/>
            </a:prstGeom>
            <a:solidFill>
              <a:schemeClr val="bg1"/>
            </a:solidFill>
            <a:ln w="0" cap="flat" cmpd="sng" algn="ctr">
              <a:solidFill>
                <a:srgbClr val="FF0000"/>
              </a:solidFill>
              <a:prstDash val="solid"/>
              <a:round/>
              <a:headEnd type="arrow" w="sm" len="sm"/>
              <a:tailEnd type="none" w="sm" len="sm"/>
            </a:ln>
            <a:effectLst/>
          </p:spPr>
        </p:cxnSp>
        <p:cxnSp>
          <p:nvCxnSpPr>
            <p:cNvPr id="121" name="Straight Arrow Connector 120"/>
            <p:cNvCxnSpPr/>
            <p:nvPr/>
          </p:nvCxnSpPr>
          <p:spPr bwMode="auto">
            <a:xfrm>
              <a:off x="538411" y="5540766"/>
              <a:ext cx="0" cy="202313"/>
            </a:xfrm>
            <a:prstGeom prst="straightConnector1">
              <a:avLst/>
            </a:prstGeom>
            <a:solidFill>
              <a:schemeClr val="bg1"/>
            </a:solidFill>
            <a:ln w="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xmlns="" val="41841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x-none" smtClean="0"/>
              <a:t>Simetričn</a:t>
            </a:r>
            <a:r>
              <a:rPr lang="sr-Latn-CS" dirty="0" smtClean="0"/>
              <a:t>o</a:t>
            </a:r>
            <a:r>
              <a:rPr lang="x-none" smtClean="0"/>
              <a:t>  </a:t>
            </a:r>
            <a:r>
              <a:rPr lang="sr-Latn-CS" dirty="0" smtClean="0"/>
              <a:t>napajanje polumosta</a:t>
            </a:r>
            <a:endParaRPr lang="en-US" dirty="0" smtClean="0"/>
          </a:p>
        </p:txBody>
      </p:sp>
      <p:sp>
        <p:nvSpPr>
          <p:cNvPr id="3" name="Content Placeholder 2"/>
          <p:cNvSpPr>
            <a:spLocks noGrp="1"/>
          </p:cNvSpPr>
          <p:nvPr>
            <p:ph idx="1"/>
          </p:nvPr>
        </p:nvSpPr>
        <p:spPr>
          <a:xfrm>
            <a:off x="3708400" y="1752600"/>
            <a:ext cx="5435600" cy="1563688"/>
          </a:xfrm>
        </p:spPr>
        <p:txBody>
          <a:bodyPr>
            <a:normAutofit/>
          </a:bodyPr>
          <a:lstStyle/>
          <a:p>
            <a:pPr marL="0" lvl="1" indent="0">
              <a:buNone/>
            </a:pPr>
            <a:r>
              <a:rPr lang="sr-Latn-CS" sz="2400" b="1" dirty="0" smtClean="0"/>
              <a:t>Asimetrično napajanje: </a:t>
            </a:r>
          </a:p>
          <a:p>
            <a:pPr marL="0" lvl="1" indent="-182563">
              <a:buFont typeface="Arial" charset="0"/>
              <a:buChar char="•"/>
            </a:pPr>
            <a:r>
              <a:rPr lang="sr-Latn-CS" sz="2400" dirty="0" smtClean="0"/>
              <a:t>Maksimalni srednji </a:t>
            </a:r>
            <a:r>
              <a:rPr lang="sr-Latn-CS" sz="2400" dirty="0"/>
              <a:t>napon </a:t>
            </a:r>
            <a:r>
              <a:rPr lang="sr-Latn-CS" sz="2400" b="1" i="1" dirty="0">
                <a:latin typeface="Times New Roman" pitchFamily="18" charset="0"/>
                <a:cs typeface="Times New Roman" pitchFamily="18" charset="0"/>
              </a:rPr>
              <a:t>V</a:t>
            </a:r>
            <a:r>
              <a:rPr lang="sr-Latn-CS" sz="2400" b="1" i="1" baseline="-25000" dirty="0">
                <a:latin typeface="Times New Roman" pitchFamily="18" charset="0"/>
                <a:cs typeface="Times New Roman" pitchFamily="18" charset="0"/>
              </a:rPr>
              <a:t>a</a:t>
            </a:r>
            <a:r>
              <a:rPr lang="sr-Latn-CS" sz="2400" baseline="-25000" dirty="0"/>
              <a:t> </a:t>
            </a:r>
            <a:r>
              <a:rPr lang="sr-Latn-CS" sz="2400" dirty="0" smtClean="0"/>
              <a:t>iznosi </a:t>
            </a:r>
            <a:r>
              <a:rPr lang="sr-Latn-CS" sz="2400" b="1" i="1" dirty="0">
                <a:latin typeface="Times New Roman" pitchFamily="18" charset="0"/>
                <a:cs typeface="Times New Roman" pitchFamily="18" charset="0"/>
              </a:rPr>
              <a:t>V</a:t>
            </a:r>
            <a:r>
              <a:rPr lang="sr-Latn-CS" sz="2400" b="1" i="1" baseline="-25000" dirty="0">
                <a:latin typeface="Times New Roman" pitchFamily="18" charset="0"/>
                <a:cs typeface="Times New Roman" pitchFamily="18" charset="0"/>
              </a:rPr>
              <a:t>dc</a:t>
            </a:r>
          </a:p>
          <a:p>
            <a:pPr marL="0" lvl="1" indent="-182563">
              <a:buFont typeface="Arial" charset="0"/>
              <a:buChar char="•"/>
            </a:pPr>
            <a:r>
              <a:rPr lang="sr-Latn-CS" sz="2400" dirty="0" smtClean="0"/>
              <a:t>Mimimalni </a:t>
            </a:r>
            <a:r>
              <a:rPr lang="sr-Latn-CS" sz="2400" dirty="0"/>
              <a:t>srednji </a:t>
            </a:r>
            <a:r>
              <a:rPr lang="sr-Latn-CS" sz="2400" dirty="0" smtClean="0"/>
              <a:t>napon </a:t>
            </a:r>
            <a:r>
              <a:rPr lang="sr-Latn-CS" sz="2400" b="1" i="1" dirty="0">
                <a:latin typeface="Times New Roman" pitchFamily="18" charset="0"/>
                <a:cs typeface="Times New Roman" pitchFamily="18" charset="0"/>
              </a:rPr>
              <a:t>V</a:t>
            </a:r>
            <a:r>
              <a:rPr lang="sr-Latn-CS" sz="2400" b="1" i="1" baseline="-25000" dirty="0">
                <a:latin typeface="Times New Roman" pitchFamily="18" charset="0"/>
                <a:cs typeface="Times New Roman" pitchFamily="18" charset="0"/>
              </a:rPr>
              <a:t>a </a:t>
            </a:r>
            <a:r>
              <a:rPr lang="sr-Latn-CS" sz="2400" dirty="0"/>
              <a:t>iznosi </a:t>
            </a:r>
            <a:r>
              <a:rPr lang="sr-Latn-CS" sz="2400" b="1" dirty="0" smtClean="0"/>
              <a:t>0</a:t>
            </a:r>
            <a:endParaRPr lang="sr-Latn-CS" sz="2200" b="1" baseline="-25000"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72</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539552" y="1700684"/>
              <a:ext cx="5270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4" name="Group 13"/>
          <p:cNvGrpSpPr/>
          <p:nvPr/>
        </p:nvGrpSpPr>
        <p:grpSpPr>
          <a:xfrm>
            <a:off x="609600" y="4114800"/>
            <a:ext cx="3106737" cy="2362200"/>
            <a:chOff x="757714" y="4114800"/>
            <a:chExt cx="3106737" cy="2362200"/>
          </a:xfrm>
        </p:grpSpPr>
        <p:sp>
          <p:nvSpPr>
            <p:cNvPr id="122" name="Text Box 10"/>
            <p:cNvSpPr txBox="1">
              <a:spLocks noChangeArrowheads="1"/>
            </p:cNvSpPr>
            <p:nvPr/>
          </p:nvSpPr>
          <p:spPr bwMode="auto">
            <a:xfrm>
              <a:off x="2126139" y="4618038"/>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T1</a:t>
              </a:r>
            </a:p>
          </p:txBody>
        </p:sp>
        <p:sp>
          <p:nvSpPr>
            <p:cNvPr id="123" name="Text Box 11"/>
            <p:cNvSpPr txBox="1">
              <a:spLocks noChangeArrowheads="1"/>
            </p:cNvSpPr>
            <p:nvPr/>
          </p:nvSpPr>
          <p:spPr bwMode="auto">
            <a:xfrm>
              <a:off x="2126139" y="5626100"/>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24" name="Text Box 12"/>
            <p:cNvSpPr txBox="1">
              <a:spLocks noChangeArrowheads="1"/>
            </p:cNvSpPr>
            <p:nvPr/>
          </p:nvSpPr>
          <p:spPr bwMode="auto">
            <a:xfrm>
              <a:off x="2657952" y="4622800"/>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25" name="Group 16"/>
            <p:cNvGrpSpPr>
              <a:grpSpLocks noChangeAspect="1"/>
            </p:cNvGrpSpPr>
            <p:nvPr/>
          </p:nvGrpSpPr>
          <p:grpSpPr bwMode="auto">
            <a:xfrm rot="5400000">
              <a:off x="1886426" y="4575175"/>
              <a:ext cx="355600" cy="296862"/>
              <a:chOff x="3107" y="4983"/>
              <a:chExt cx="536" cy="448"/>
            </a:xfrm>
          </p:grpSpPr>
          <p:sp>
            <p:nvSpPr>
              <p:cNvPr id="202"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6" name="Line 22"/>
            <p:cNvSpPr>
              <a:spLocks noChangeAspect="1" noChangeShapeType="1"/>
            </p:cNvSpPr>
            <p:nvPr/>
          </p:nvSpPr>
          <p:spPr bwMode="auto">
            <a:xfrm rot="5400000" flipH="1">
              <a:off x="1946751" y="5768975"/>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 name="Line 23"/>
            <p:cNvSpPr>
              <a:spLocks noChangeAspect="1" noChangeShapeType="1"/>
            </p:cNvSpPr>
            <p:nvPr/>
          </p:nvSpPr>
          <p:spPr bwMode="auto">
            <a:xfrm rot="5400000" flipH="1">
              <a:off x="2111851" y="5840413"/>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8" name="Line 24"/>
            <p:cNvSpPr>
              <a:spLocks noChangeAspect="1" noChangeShapeType="1"/>
            </p:cNvSpPr>
            <p:nvPr/>
          </p:nvSpPr>
          <p:spPr bwMode="auto">
            <a:xfrm rot="5400000">
              <a:off x="2110264" y="5584825"/>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 name="Line 25"/>
            <p:cNvSpPr>
              <a:spLocks noChangeAspect="1" noChangeShapeType="1"/>
            </p:cNvSpPr>
            <p:nvPr/>
          </p:nvSpPr>
          <p:spPr bwMode="auto">
            <a:xfrm rot="5400000" flipH="1">
              <a:off x="1910239" y="5768975"/>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Line 26"/>
            <p:cNvSpPr>
              <a:spLocks noChangeAspect="1" noChangeShapeType="1"/>
            </p:cNvSpPr>
            <p:nvPr/>
          </p:nvSpPr>
          <p:spPr bwMode="auto">
            <a:xfrm rot="5400000">
              <a:off x="1989614" y="5689600"/>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Oval 27"/>
            <p:cNvSpPr>
              <a:spLocks noChangeAspect="1" noChangeArrowheads="1"/>
            </p:cNvSpPr>
            <p:nvPr/>
          </p:nvSpPr>
          <p:spPr bwMode="auto">
            <a:xfrm>
              <a:off x="3210402" y="5537200"/>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46" name="Rectangle 28"/>
            <p:cNvSpPr>
              <a:spLocks noChangeAspect="1" noChangeArrowheads="1"/>
            </p:cNvSpPr>
            <p:nvPr/>
          </p:nvSpPr>
          <p:spPr bwMode="auto">
            <a:xfrm>
              <a:off x="3413602" y="5507038"/>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47" name="Rectangle 29"/>
            <p:cNvSpPr>
              <a:spLocks noChangeAspect="1" noChangeArrowheads="1"/>
            </p:cNvSpPr>
            <p:nvPr/>
          </p:nvSpPr>
          <p:spPr bwMode="auto">
            <a:xfrm>
              <a:off x="3413602" y="6026150"/>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48" name="Line 30"/>
            <p:cNvSpPr>
              <a:spLocks noChangeAspect="1" noChangeShapeType="1"/>
            </p:cNvSpPr>
            <p:nvPr/>
          </p:nvSpPr>
          <p:spPr bwMode="auto">
            <a:xfrm>
              <a:off x="2691290" y="5962650"/>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Line 31"/>
            <p:cNvSpPr>
              <a:spLocks noChangeAspect="1" noChangeShapeType="1"/>
            </p:cNvSpPr>
            <p:nvPr/>
          </p:nvSpPr>
          <p:spPr bwMode="auto">
            <a:xfrm>
              <a:off x="2691290" y="5005388"/>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50" name="Group 32"/>
            <p:cNvGrpSpPr>
              <a:grpSpLocks noChangeAspect="1"/>
            </p:cNvGrpSpPr>
            <p:nvPr/>
          </p:nvGrpSpPr>
          <p:grpSpPr bwMode="auto">
            <a:xfrm flipH="1" flipV="1">
              <a:off x="2603977" y="5803900"/>
              <a:ext cx="168275" cy="158750"/>
              <a:chOff x="4438" y="4858"/>
              <a:chExt cx="406" cy="378"/>
            </a:xfrm>
          </p:grpSpPr>
          <p:sp>
            <p:nvSpPr>
              <p:cNvPr id="192"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9"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0"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1" name="Line 37"/>
            <p:cNvSpPr>
              <a:spLocks noChangeAspect="1" noChangeShapeType="1"/>
            </p:cNvSpPr>
            <p:nvPr/>
          </p:nvSpPr>
          <p:spPr bwMode="auto">
            <a:xfrm>
              <a:off x="2694465" y="4143375"/>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38"/>
            <p:cNvSpPr>
              <a:spLocks noChangeAspect="1" noChangeShapeType="1"/>
            </p:cNvSpPr>
            <p:nvPr/>
          </p:nvSpPr>
          <p:spPr bwMode="auto">
            <a:xfrm flipH="1" flipV="1">
              <a:off x="2613502" y="5005388"/>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Line 39"/>
            <p:cNvSpPr>
              <a:spLocks noChangeAspect="1" noChangeShapeType="1"/>
            </p:cNvSpPr>
            <p:nvPr/>
          </p:nvSpPr>
          <p:spPr bwMode="auto">
            <a:xfrm flipH="1" flipV="1">
              <a:off x="2689702" y="4848225"/>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6" name="Line 40"/>
            <p:cNvSpPr>
              <a:spLocks noChangeAspect="1" noChangeShapeType="1"/>
            </p:cNvSpPr>
            <p:nvPr/>
          </p:nvSpPr>
          <p:spPr bwMode="auto">
            <a:xfrm flipV="1">
              <a:off x="2607152" y="4848225"/>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 name="Line 41"/>
            <p:cNvSpPr>
              <a:spLocks noChangeAspect="1" noChangeShapeType="1"/>
            </p:cNvSpPr>
            <p:nvPr/>
          </p:nvSpPr>
          <p:spPr bwMode="auto">
            <a:xfrm flipH="1" flipV="1">
              <a:off x="2607152" y="4848225"/>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8" name="Line 42"/>
            <p:cNvSpPr>
              <a:spLocks noChangeAspect="1" noChangeShapeType="1"/>
            </p:cNvSpPr>
            <p:nvPr/>
          </p:nvSpPr>
          <p:spPr bwMode="auto">
            <a:xfrm flipH="1">
              <a:off x="2226151" y="5284788"/>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 name="Line 43"/>
            <p:cNvSpPr>
              <a:spLocks noChangeAspect="1" noChangeShapeType="1"/>
            </p:cNvSpPr>
            <p:nvPr/>
          </p:nvSpPr>
          <p:spPr bwMode="auto">
            <a:xfrm>
              <a:off x="3461227" y="5284788"/>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0" name="Line 44"/>
            <p:cNvSpPr>
              <a:spLocks noChangeAspect="1" noChangeShapeType="1"/>
            </p:cNvSpPr>
            <p:nvPr/>
          </p:nvSpPr>
          <p:spPr bwMode="auto">
            <a:xfrm>
              <a:off x="3469165" y="6064250"/>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 name="Line 45"/>
            <p:cNvSpPr>
              <a:spLocks noChangeAspect="1" noChangeShapeType="1"/>
            </p:cNvSpPr>
            <p:nvPr/>
          </p:nvSpPr>
          <p:spPr bwMode="auto">
            <a:xfrm flipH="1">
              <a:off x="1168876" y="6388100"/>
              <a:ext cx="1522140"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2" name="Line 46"/>
            <p:cNvSpPr>
              <a:spLocks noChangeAspect="1" noChangeShapeType="1"/>
            </p:cNvSpPr>
            <p:nvPr/>
          </p:nvSpPr>
          <p:spPr bwMode="auto">
            <a:xfrm>
              <a:off x="2218214" y="4913313"/>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47"/>
            <p:cNvSpPr>
              <a:spLocks noChangeAspect="1" noChangeShapeType="1"/>
            </p:cNvSpPr>
            <p:nvPr/>
          </p:nvSpPr>
          <p:spPr bwMode="auto">
            <a:xfrm>
              <a:off x="2226151" y="5943600"/>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6" name="Line 48"/>
            <p:cNvSpPr>
              <a:spLocks noChangeAspect="1" noChangeShapeType="1"/>
            </p:cNvSpPr>
            <p:nvPr/>
          </p:nvSpPr>
          <p:spPr bwMode="auto">
            <a:xfrm>
              <a:off x="2218214" y="4143375"/>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 name="Line 49"/>
            <p:cNvSpPr>
              <a:spLocks noChangeAspect="1" noChangeShapeType="1"/>
            </p:cNvSpPr>
            <p:nvPr/>
          </p:nvSpPr>
          <p:spPr bwMode="auto">
            <a:xfrm flipH="1">
              <a:off x="1113314" y="4143375"/>
              <a:ext cx="158591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 name="Oval 50"/>
            <p:cNvSpPr>
              <a:spLocks noChangeAspect="1" noChangeArrowheads="1"/>
            </p:cNvSpPr>
            <p:nvPr/>
          </p:nvSpPr>
          <p:spPr bwMode="auto">
            <a:xfrm>
              <a:off x="1067276" y="4114800"/>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9" name="Oval 51"/>
            <p:cNvSpPr>
              <a:spLocks noChangeAspect="1" noChangeArrowheads="1"/>
            </p:cNvSpPr>
            <p:nvPr/>
          </p:nvSpPr>
          <p:spPr bwMode="auto">
            <a:xfrm>
              <a:off x="1151414" y="6361113"/>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0" name="Line 52"/>
            <p:cNvSpPr>
              <a:spLocks noChangeAspect="1" noChangeShapeType="1"/>
            </p:cNvSpPr>
            <p:nvPr/>
          </p:nvSpPr>
          <p:spPr bwMode="auto">
            <a:xfrm>
              <a:off x="1399381" y="4664657"/>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53"/>
            <p:cNvSpPr>
              <a:spLocks noChangeAspect="1" noChangeShapeType="1"/>
            </p:cNvSpPr>
            <p:nvPr/>
          </p:nvSpPr>
          <p:spPr bwMode="auto">
            <a:xfrm>
              <a:off x="1399380" y="4724400"/>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 name="Line 54"/>
            <p:cNvSpPr>
              <a:spLocks noChangeAspect="1" noChangeShapeType="1"/>
            </p:cNvSpPr>
            <p:nvPr/>
          </p:nvSpPr>
          <p:spPr bwMode="auto">
            <a:xfrm>
              <a:off x="1548289" y="4143375"/>
              <a:ext cx="0" cy="5212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3" name="Line 55"/>
            <p:cNvSpPr>
              <a:spLocks noChangeAspect="1" noChangeShapeType="1"/>
            </p:cNvSpPr>
            <p:nvPr/>
          </p:nvSpPr>
          <p:spPr bwMode="auto">
            <a:xfrm>
              <a:off x="1548289" y="5803901"/>
              <a:ext cx="0" cy="5842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 name="Oval 56"/>
            <p:cNvSpPr>
              <a:spLocks noChangeAspect="1" noChangeArrowheads="1"/>
            </p:cNvSpPr>
            <p:nvPr/>
          </p:nvSpPr>
          <p:spPr bwMode="auto">
            <a:xfrm>
              <a:off x="2180114" y="5246688"/>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5" name="Oval 57"/>
            <p:cNvSpPr>
              <a:spLocks noChangeAspect="1" noChangeArrowheads="1"/>
            </p:cNvSpPr>
            <p:nvPr/>
          </p:nvSpPr>
          <p:spPr bwMode="auto">
            <a:xfrm>
              <a:off x="2662715" y="5256213"/>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76" name="Group 58"/>
            <p:cNvGrpSpPr>
              <a:grpSpLocks noChangeAspect="1"/>
            </p:cNvGrpSpPr>
            <p:nvPr/>
          </p:nvGrpSpPr>
          <p:grpSpPr bwMode="auto">
            <a:xfrm>
              <a:off x="2134076" y="5859463"/>
              <a:ext cx="61912" cy="61913"/>
              <a:chOff x="7476" y="4886"/>
              <a:chExt cx="56" cy="56"/>
            </a:xfrm>
          </p:grpSpPr>
          <p:sp>
            <p:nvSpPr>
              <p:cNvPr id="18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1"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7" name="Group 61"/>
            <p:cNvGrpSpPr>
              <a:grpSpLocks noChangeAspect="1"/>
            </p:cNvGrpSpPr>
            <p:nvPr/>
          </p:nvGrpSpPr>
          <p:grpSpPr bwMode="auto">
            <a:xfrm>
              <a:off x="2118201" y="4806950"/>
              <a:ext cx="63500" cy="63500"/>
              <a:chOff x="7476" y="4886"/>
              <a:chExt cx="56" cy="56"/>
            </a:xfrm>
          </p:grpSpPr>
          <p:sp>
            <p:nvSpPr>
              <p:cNvPr id="184"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5"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8" name="Text Box 64"/>
            <p:cNvSpPr txBox="1">
              <a:spLocks noChangeArrowheads="1"/>
            </p:cNvSpPr>
            <p:nvPr/>
          </p:nvSpPr>
          <p:spPr bwMode="auto">
            <a:xfrm>
              <a:off x="2967514" y="5257800"/>
              <a:ext cx="449262"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sr-Latn-CS" sz="1200" dirty="0" smtClean="0">
                <a:solidFill>
                  <a:schemeClr val="tx1"/>
                </a:solidFill>
                <a:latin typeface="Courier New" pitchFamily="49" charset="0"/>
                <a:ea typeface="ＭＳ Ｐゴシック" pitchFamily="-107" charset="-128"/>
              </a:endParaRPr>
            </a:p>
            <a:p>
              <a:pPr eaLnBrk="1" hangingPunct="1"/>
              <a:endParaRPr lang="sr-Latn-CS" sz="1200" dirty="0" smtClean="0">
                <a:solidFill>
                  <a:schemeClr val="tx1"/>
                </a:solidFill>
                <a:latin typeface="Courier New" pitchFamily="49" charset="0"/>
                <a:ea typeface="ＭＳ Ｐゴシック" pitchFamily="-107" charset="-128"/>
              </a:endParaRPr>
            </a:p>
            <a:p>
              <a:pPr eaLnBrk="1" hangingPunct="1"/>
              <a:r>
                <a:rPr lang="en-US" sz="1600" b="1" i="1" dirty="0" err="1" smtClean="0">
                  <a:solidFill>
                    <a:schemeClr val="tx1"/>
                  </a:solidFill>
                  <a:latin typeface="Times New Roman" pitchFamily="18" charset="0"/>
                  <a:ea typeface="ＭＳ Ｐゴシック" pitchFamily="-107" charset="-128"/>
                  <a:cs typeface="Times New Roman" pitchFamily="18" charset="0"/>
                </a:rPr>
                <a:t>V</a:t>
              </a:r>
              <a:r>
                <a:rPr lang="en-US" sz="1600" b="1" i="1" baseline="-25000" dirty="0" err="1" smtClean="0">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p:txBody>
        </p:sp>
        <p:sp>
          <p:nvSpPr>
            <p:cNvPr id="179" name="Text Box 66"/>
            <p:cNvSpPr txBox="1">
              <a:spLocks noChangeArrowheads="1"/>
            </p:cNvSpPr>
            <p:nvPr/>
          </p:nvSpPr>
          <p:spPr bwMode="auto">
            <a:xfrm>
              <a:off x="2667477" y="5562600"/>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80" name="Text Box 73"/>
            <p:cNvSpPr txBox="1">
              <a:spLocks noChangeArrowheads="1"/>
            </p:cNvSpPr>
            <p:nvPr/>
          </p:nvSpPr>
          <p:spPr bwMode="auto">
            <a:xfrm>
              <a:off x="3200877" y="4876800"/>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81" name="Text Box 75"/>
            <p:cNvSpPr txBox="1">
              <a:spLocks noChangeArrowheads="1"/>
            </p:cNvSpPr>
            <p:nvPr/>
          </p:nvSpPr>
          <p:spPr bwMode="auto">
            <a:xfrm>
              <a:off x="757714" y="4330700"/>
              <a:ext cx="533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83" name="Line 108"/>
            <p:cNvSpPr>
              <a:spLocks noChangeShapeType="1"/>
            </p:cNvSpPr>
            <p:nvPr/>
          </p:nvSpPr>
          <p:spPr bwMode="auto">
            <a:xfrm>
              <a:off x="3134202" y="5208588"/>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8" name="Line 52"/>
            <p:cNvSpPr>
              <a:spLocks noChangeAspect="1" noChangeShapeType="1"/>
            </p:cNvSpPr>
            <p:nvPr/>
          </p:nvSpPr>
          <p:spPr bwMode="auto">
            <a:xfrm>
              <a:off x="1403826" y="574098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9" name="Line 53"/>
            <p:cNvSpPr>
              <a:spLocks noChangeAspect="1" noChangeShapeType="1"/>
            </p:cNvSpPr>
            <p:nvPr/>
          </p:nvSpPr>
          <p:spPr bwMode="auto">
            <a:xfrm>
              <a:off x="1403825" y="5800725"/>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0" name="Line 55"/>
            <p:cNvSpPr>
              <a:spLocks noChangeAspect="1" noChangeShapeType="1"/>
            </p:cNvSpPr>
            <p:nvPr/>
          </p:nvSpPr>
          <p:spPr bwMode="auto">
            <a:xfrm>
              <a:off x="1548605" y="4724400"/>
              <a:ext cx="0" cy="101362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cxnSp>
          <p:nvCxnSpPr>
            <p:cNvPr id="5" name="Straight Connector 4"/>
            <p:cNvCxnSpPr/>
            <p:nvPr/>
          </p:nvCxnSpPr>
          <p:spPr>
            <a:xfrm>
              <a:off x="1548605" y="5257800"/>
              <a:ext cx="189170"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37775" y="5253435"/>
              <a:ext cx="0" cy="1166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34728" y="5374481"/>
              <a:ext cx="21244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 Box 10"/>
            <p:cNvSpPr txBox="1">
              <a:spLocks noChangeArrowheads="1"/>
            </p:cNvSpPr>
            <p:nvPr/>
          </p:nvSpPr>
          <p:spPr bwMode="auto">
            <a:xfrm>
              <a:off x="1246188" y="4397375"/>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p:txBody>
        </p:sp>
        <p:sp>
          <p:nvSpPr>
            <p:cNvPr id="212" name="Text Box 10"/>
            <p:cNvSpPr txBox="1">
              <a:spLocks noChangeArrowheads="1"/>
            </p:cNvSpPr>
            <p:nvPr/>
          </p:nvSpPr>
          <p:spPr bwMode="auto">
            <a:xfrm>
              <a:off x="1246188" y="5464175"/>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p:txBody>
        </p:sp>
        <p:cxnSp>
          <p:nvCxnSpPr>
            <p:cNvPr id="213" name="Straight Connector 212"/>
            <p:cNvCxnSpPr/>
            <p:nvPr/>
          </p:nvCxnSpPr>
          <p:spPr>
            <a:xfrm>
              <a:off x="3475514" y="6360319"/>
              <a:ext cx="0" cy="116681"/>
            </a:xfrm>
            <a:prstGeom prst="line">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362942" y="6477000"/>
              <a:ext cx="21244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 Box 10"/>
            <p:cNvSpPr txBox="1">
              <a:spLocks noChangeArrowheads="1"/>
            </p:cNvSpPr>
            <p:nvPr/>
          </p:nvSpPr>
          <p:spPr bwMode="auto">
            <a:xfrm>
              <a:off x="1703388" y="5105400"/>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0</a:t>
              </a:r>
              <a:endParaRPr lang="en-US" sz="1400" b="1" dirty="0">
                <a:solidFill>
                  <a:schemeClr val="tx1"/>
                </a:solidFill>
                <a:latin typeface="Arial" charset="0"/>
                <a:ea typeface="ＭＳ Ｐゴシック" pitchFamily="-107" charset="-128"/>
              </a:endParaRPr>
            </a:p>
          </p:txBody>
        </p:sp>
        <p:sp>
          <p:nvSpPr>
            <p:cNvPr id="216" name="Text Box 10"/>
            <p:cNvSpPr txBox="1">
              <a:spLocks noChangeArrowheads="1"/>
            </p:cNvSpPr>
            <p:nvPr/>
          </p:nvSpPr>
          <p:spPr bwMode="auto">
            <a:xfrm>
              <a:off x="3434239" y="6207125"/>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0</a:t>
              </a:r>
              <a:endParaRPr lang="en-US" sz="1400" b="1" dirty="0">
                <a:solidFill>
                  <a:schemeClr val="tx1"/>
                </a:solidFill>
                <a:latin typeface="Arial" charset="0"/>
                <a:ea typeface="ＭＳ Ｐゴシック" pitchFamily="-107" charset="-128"/>
              </a:endParaRPr>
            </a:p>
          </p:txBody>
        </p:sp>
      </p:grpSp>
      <p:sp>
        <p:nvSpPr>
          <p:cNvPr id="131" name="Text Box 10"/>
          <p:cNvSpPr txBox="1">
            <a:spLocks noChangeArrowheads="1"/>
          </p:cNvSpPr>
          <p:nvPr/>
        </p:nvSpPr>
        <p:spPr bwMode="auto">
          <a:xfrm>
            <a:off x="1036638" y="2181225"/>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p:txBody>
      </p:sp>
      <p:sp>
        <p:nvSpPr>
          <p:cNvPr id="132" name="Content Placeholder 2"/>
          <p:cNvSpPr txBox="1">
            <a:spLocks/>
          </p:cNvSpPr>
          <p:nvPr/>
        </p:nvSpPr>
        <p:spPr>
          <a:xfrm>
            <a:off x="3657600" y="4267200"/>
            <a:ext cx="5486400" cy="1563688"/>
          </a:xfrm>
          <a:prstGeom prst="rect">
            <a:avLst/>
          </a:prstGeom>
        </p:spPr>
        <p:txBody>
          <a:bodyPr vert="horz" lIns="91440" tIns="45720" rIns="91440" bIns="45720" rtlCol="0">
            <a:normAutofit/>
          </a:body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CS" sz="2400" b="1" i="0" u="none" strike="noStrike" kern="1200" cap="none" spc="0" normalizeH="0" baseline="0" noProof="0" dirty="0" smtClean="0">
                <a:ln>
                  <a:noFill/>
                </a:ln>
                <a:solidFill>
                  <a:schemeClr val="tx1"/>
                </a:solidFill>
                <a:effectLst/>
                <a:uLnTx/>
                <a:uFillTx/>
                <a:latin typeface="+mn-lt"/>
                <a:ea typeface="+mn-ea"/>
                <a:cs typeface="+mn-cs"/>
              </a:rPr>
              <a:t>Simetrično napajanje: </a:t>
            </a:r>
          </a:p>
          <a:p>
            <a:pPr marL="0" marR="0" lvl="1" indent="-182563" algn="l" defTabSz="914400" rtl="0" eaLnBrk="1" fontAlgn="auto" latinLnBrk="0" hangingPunct="1">
              <a:lnSpc>
                <a:spcPct val="100000"/>
              </a:lnSpc>
              <a:spcBef>
                <a:spcPct val="20000"/>
              </a:spcBef>
              <a:spcAft>
                <a:spcPts val="0"/>
              </a:spcAft>
              <a:buClrTx/>
              <a:buSzTx/>
              <a:buFont typeface="Arial" charset="0"/>
              <a:buChar char="•"/>
              <a:tabLst/>
              <a:defRPr/>
            </a:pP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Maksimalni srednji napon </a:t>
            </a:r>
            <a:r>
              <a:rPr kumimoji="0" lang="sr-Latn-CS" sz="2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sr-Latn-CS" sz="2400" b="1"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a</a:t>
            </a:r>
            <a:r>
              <a:rPr kumimoji="0" lang="sr-Latn-CS" sz="2400" b="0" i="0" u="none" strike="noStrike" kern="1200" cap="none" spc="0" normalizeH="0" baseline="-25000" noProof="0" dirty="0" smtClean="0">
                <a:ln>
                  <a:noFill/>
                </a:ln>
                <a:solidFill>
                  <a:schemeClr val="tx1"/>
                </a:solidFill>
                <a:effectLst/>
                <a:uLnTx/>
                <a:uFillTx/>
                <a:latin typeface="+mn-lt"/>
                <a:ea typeface="+mn-ea"/>
                <a:cs typeface="+mn-cs"/>
              </a:rPr>
              <a:t> </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iznosi </a:t>
            </a:r>
            <a:r>
              <a:rPr kumimoji="0" lang="sr-Latn-CS" sz="2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sr-Latn-CS" sz="2400" b="1"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dc</a:t>
            </a:r>
            <a:r>
              <a:rPr kumimoji="0" lang="sr-Latn-CS" sz="800" b="1"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sr-Latn-CS" sz="2400" b="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t>
            </a:r>
            <a:r>
              <a:rPr kumimoji="0" lang="sr-Latn-CS" sz="2400" b="1" u="none" strike="noStrike" kern="1200" cap="none" spc="0" normalizeH="0" noProof="0" dirty="0" smtClean="0">
                <a:ln>
                  <a:noFill/>
                </a:ln>
                <a:solidFill>
                  <a:schemeClr val="tx1"/>
                </a:solidFill>
                <a:effectLst/>
                <a:uLnTx/>
                <a:uFillTx/>
                <a:latin typeface="+mn-lt"/>
                <a:ea typeface="+mn-ea"/>
                <a:cs typeface="Times New Roman" pitchFamily="18" charset="0"/>
              </a:rPr>
              <a:t>2</a:t>
            </a:r>
          </a:p>
          <a:p>
            <a:pPr marL="0" lvl="1" indent="-182563" eaLnBrk="1" fontAlgn="auto" hangingPunct="1">
              <a:spcBef>
                <a:spcPct val="20000"/>
              </a:spcBef>
              <a:spcAft>
                <a:spcPts val="0"/>
              </a:spcAft>
              <a:buFont typeface="Arial" charset="0"/>
              <a:buChar char="•"/>
            </a:pP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Mimimalni srednji napon </a:t>
            </a:r>
            <a:r>
              <a:rPr kumimoji="0" lang="sr-Latn-CS" sz="2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sr-Latn-CS" sz="2400" b="1"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a </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iznosi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dc</a:t>
            </a:r>
            <a:r>
              <a:rPr lang="sr-Latn-CS" sz="800" b="1" i="1" dirty="0" smtClean="0">
                <a:solidFill>
                  <a:schemeClr val="tx1"/>
                </a:solidFill>
                <a:latin typeface="Times New Roman" pitchFamily="18" charset="0"/>
                <a:cs typeface="Times New Roman" pitchFamily="18" charset="0"/>
              </a:rPr>
              <a:t> </a:t>
            </a:r>
            <a:r>
              <a:rPr lang="sr-Latn-CS" sz="2400" b="1" dirty="0" smtClean="0">
                <a:solidFill>
                  <a:schemeClr val="tx1"/>
                </a:solidFill>
                <a:latin typeface="Times New Roman" pitchFamily="18" charset="0"/>
                <a:cs typeface="Times New Roman" pitchFamily="18" charset="0"/>
              </a:rPr>
              <a:t>/</a:t>
            </a:r>
            <a:r>
              <a:rPr lang="sr-Latn-CS" sz="2400" b="1" dirty="0" smtClean="0">
                <a:solidFill>
                  <a:schemeClr val="tx1"/>
                </a:solidFill>
                <a:latin typeface="+mn-lt"/>
                <a:cs typeface="Times New Roman" pitchFamily="18" charset="0"/>
              </a:rPr>
              <a:t>2</a:t>
            </a:r>
            <a:endParaRPr kumimoji="0" lang="sr-Latn-CS" sz="2200" b="1" i="0" u="none" strike="noStrike" kern="1200" cap="none" spc="0" normalizeH="0" baseline="-25000" noProof="0" dirty="0" smtClean="0">
              <a:ln>
                <a:noFill/>
              </a:ln>
              <a:solidFill>
                <a:schemeClr val="tx1"/>
              </a:solidFill>
              <a:effectLst/>
              <a:uLnTx/>
              <a:uFillTx/>
              <a:latin typeface="+mn-lt"/>
              <a:ea typeface="+mn-ea"/>
              <a:cs typeface="+mn-cs"/>
            </a:endParaRPr>
          </a:p>
        </p:txBody>
      </p:sp>
      <p:sp>
        <p:nvSpPr>
          <p:cNvPr id="133" name="Oval 132"/>
          <p:cNvSpPr/>
          <p:nvPr/>
        </p:nvSpPr>
        <p:spPr>
          <a:xfrm>
            <a:off x="1019175" y="4267200"/>
            <a:ext cx="762000" cy="1905000"/>
          </a:xfrm>
          <a:prstGeom prst="ellipse">
            <a:avLst/>
          </a:prstGeom>
          <a:noFill/>
          <a:ln w="38100" cmpd="thickThi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019425" y="6248400"/>
            <a:ext cx="609600" cy="381000"/>
          </a:xfrm>
          <a:prstGeom prst="ellipse">
            <a:avLst/>
          </a:prstGeom>
          <a:noFill/>
          <a:ln w="38100" cmpd="thickThi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675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animBg="1"/>
      <p:bldP spid="1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normAutofit fontScale="90000"/>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635693" y="1323008"/>
            <a:ext cx="5435600" cy="5090484"/>
          </a:xfrm>
        </p:spPr>
        <p:txBody>
          <a:bodyPr>
            <a:noAutofit/>
          </a:bodyPr>
          <a:lstStyle/>
          <a:p>
            <a:pPr marL="342900" lvl="1" indent="-342900">
              <a:buFont typeface="Arial" pitchFamily="34" charset="0"/>
              <a:buChar char="•"/>
            </a:pPr>
            <a:r>
              <a:rPr lang="sr-Latn-CS" sz="2000" dirty="0" smtClean="0"/>
              <a:t>MOSFET i IGBT bi mogli da se upravljaju direktno iz računara ukoliko bi </a:t>
            </a:r>
            <a:r>
              <a:rPr lang="sr-Latn-CS" sz="2000" b="1" i="1" dirty="0" smtClean="0">
                <a:latin typeface="Times New Roman" pitchFamily="18" charset="0"/>
                <a:cs typeface="Times New Roman" pitchFamily="18" charset="0"/>
              </a:rPr>
              <a:t>V</a:t>
            </a:r>
            <a:r>
              <a:rPr lang="sr-Latn-CS" sz="2000" b="1" i="1" baseline="-25000" dirty="0" smtClean="0">
                <a:latin typeface="Times New Roman" pitchFamily="18" charset="0"/>
                <a:cs typeface="Times New Roman" pitchFamily="18" charset="0"/>
              </a:rPr>
              <a:t>T</a:t>
            </a:r>
            <a:r>
              <a:rPr lang="sr-Latn-CS" sz="2000" dirty="0" smtClean="0"/>
              <a:t> iznosilo 2 do 3 V, međutim,</a:t>
            </a:r>
          </a:p>
          <a:p>
            <a:pPr marL="342900" lvl="1" indent="-342900">
              <a:buFont typeface="Arial" pitchFamily="34" charset="0"/>
              <a:buChar char="•"/>
            </a:pPr>
            <a:r>
              <a:rPr lang="sr-Latn-CS" sz="2000" dirty="0" smtClean="0"/>
              <a:t>postoji značajna parazitna kapacitivnost  </a:t>
            </a:r>
            <a:r>
              <a:rPr lang="sr-Latn-CS" sz="2000" b="1" i="1" dirty="0">
                <a:solidFill>
                  <a:srgbClr val="FF0000"/>
                </a:solidFill>
                <a:latin typeface="Times New Roman" pitchFamily="18" charset="0"/>
                <a:cs typeface="Times New Roman" pitchFamily="18" charset="0"/>
              </a:rPr>
              <a:t>C</a:t>
            </a:r>
            <a:r>
              <a:rPr lang="sr-Latn-CS" sz="2000" b="1" i="1" baseline="-25000" dirty="0">
                <a:solidFill>
                  <a:srgbClr val="FF0000"/>
                </a:solidFill>
                <a:latin typeface="Times New Roman" pitchFamily="18" charset="0"/>
                <a:cs typeface="Times New Roman" pitchFamily="18" charset="0"/>
              </a:rPr>
              <a:t>GE</a:t>
            </a:r>
            <a:r>
              <a:rPr lang="sr-Latn-CS" sz="2000" dirty="0">
                <a:solidFill>
                  <a:srgbClr val="FF0000"/>
                </a:solidFill>
              </a:rPr>
              <a:t> </a:t>
            </a:r>
            <a:r>
              <a:rPr lang="sr-Latn-CS" sz="2000" dirty="0"/>
              <a:t>izmađu </a:t>
            </a:r>
            <a:r>
              <a:rPr lang="sr-Latn-CS" sz="2000" b="1" dirty="0" smtClean="0"/>
              <a:t>G</a:t>
            </a:r>
            <a:r>
              <a:rPr lang="sr-Latn-CS" sz="2000" dirty="0" smtClean="0"/>
              <a:t> i </a:t>
            </a:r>
            <a:r>
              <a:rPr lang="sr-Latn-CS" sz="2000" b="1" dirty="0" smtClean="0"/>
              <a:t>E</a:t>
            </a:r>
            <a:r>
              <a:rPr lang="sr-Latn-CS" sz="2000" dirty="0" smtClean="0"/>
              <a:t> (ili </a:t>
            </a:r>
            <a:r>
              <a:rPr lang="sr-Latn-CS" sz="2000" b="1" dirty="0" smtClean="0"/>
              <a:t>S</a:t>
            </a:r>
            <a:r>
              <a:rPr lang="sr-Latn-CS" sz="2000" dirty="0" smtClean="0"/>
              <a:t> kod MOSFET-a).</a:t>
            </a:r>
          </a:p>
          <a:p>
            <a:pPr marL="342900" lvl="1" indent="-342900">
              <a:buFont typeface="Arial" pitchFamily="34" charset="0"/>
              <a:buChar char="•"/>
            </a:pPr>
            <a:r>
              <a:rPr lang="sr-Latn-CS" sz="2000" dirty="0" smtClean="0"/>
              <a:t>Napon na </a:t>
            </a:r>
            <a:r>
              <a:rPr lang="sr-Latn-CS" sz="2000" b="1" dirty="0" smtClean="0"/>
              <a:t>G</a:t>
            </a:r>
            <a:r>
              <a:rPr lang="sr-Latn-CS" sz="2000" dirty="0" smtClean="0"/>
              <a:t> ne može da se promeni brže nego napon na </a:t>
            </a:r>
            <a:r>
              <a:rPr lang="sr-Latn-CS" sz="2000" b="1" i="1" dirty="0" smtClean="0">
                <a:solidFill>
                  <a:srgbClr val="FF0000"/>
                </a:solidFill>
                <a:latin typeface="Times New Roman" pitchFamily="18" charset="0"/>
                <a:cs typeface="Times New Roman" pitchFamily="18" charset="0"/>
              </a:rPr>
              <a:t>C</a:t>
            </a:r>
            <a:r>
              <a:rPr lang="sr-Latn-CS" sz="2000" b="1" i="1" baseline="-25000" dirty="0" smtClean="0">
                <a:solidFill>
                  <a:srgbClr val="FF0000"/>
                </a:solidFill>
                <a:latin typeface="Times New Roman" pitchFamily="18" charset="0"/>
                <a:cs typeface="Times New Roman" pitchFamily="18" charset="0"/>
              </a:rPr>
              <a:t>GE</a:t>
            </a:r>
            <a:r>
              <a:rPr lang="sr-Latn-CS" sz="2000" dirty="0" smtClean="0"/>
              <a:t> ! </a:t>
            </a:r>
          </a:p>
          <a:p>
            <a:pPr marL="342900" lvl="1" indent="-342900">
              <a:buFont typeface="Arial" pitchFamily="34" charset="0"/>
              <a:buChar char="•"/>
            </a:pPr>
            <a:r>
              <a:rPr lang="sr-Latn-CS" sz="2000" b="1" dirty="0" smtClean="0"/>
              <a:t>Drajveri (upaljači) </a:t>
            </a:r>
            <a:r>
              <a:rPr lang="sr-Latn-CS" sz="2000" dirty="0" smtClean="0"/>
              <a:t>služe da ubrzaju punjenje i </a:t>
            </a:r>
            <a:r>
              <a:rPr lang="sr-Latn-CS" sz="2000" b="1" dirty="0" smtClean="0"/>
              <a:t>pražnjenje</a:t>
            </a:r>
            <a:r>
              <a:rPr lang="sr-Latn-CS" sz="2000" dirty="0" smtClean="0"/>
              <a:t>. Neki koriste i </a:t>
            </a:r>
            <a:r>
              <a:rPr lang="sr-Latn-CS" sz="2000" u="sng" dirty="0" smtClean="0"/>
              <a:t>negativan napon</a:t>
            </a:r>
            <a:r>
              <a:rPr lang="sr-Latn-CS" sz="2000" dirty="0" smtClean="0"/>
              <a:t> da bi ubrzali pražnjenje (gašenje IGBT).</a:t>
            </a:r>
          </a:p>
          <a:p>
            <a:pPr marL="342900" lvl="1" indent="-342900">
              <a:buFont typeface="Arial" pitchFamily="34" charset="0"/>
              <a:buChar char="•"/>
            </a:pPr>
            <a:r>
              <a:rPr lang="sr-Latn-CS" sz="2000" dirty="0" smtClean="0"/>
              <a:t>Savremeni drajveri imaju samo jedno napajanje V</a:t>
            </a:r>
            <a:r>
              <a:rPr lang="sr-Latn-CS" sz="2000" baseline="-25000" dirty="0" smtClean="0"/>
              <a:t>CC  </a:t>
            </a:r>
            <a:r>
              <a:rPr lang="sr-Latn-CS" sz="2000" dirty="0" smtClean="0"/>
              <a:t>(5-20V), negativan napon za gašenje, ako postoji, pravi </a:t>
            </a:r>
            <a:r>
              <a:rPr lang="sr-Latn-CS" sz="2000" dirty="0"/>
              <a:t>se </a:t>
            </a:r>
            <a:r>
              <a:rPr lang="sr-Latn-CS" sz="2000" dirty="0" smtClean="0"/>
              <a:t>u samom čipu. </a:t>
            </a:r>
            <a:endParaRPr lang="sr-Latn-CS" sz="2000" dirty="0"/>
          </a:p>
          <a:p>
            <a:pPr marL="342900" lvl="1" indent="-342900">
              <a:buFont typeface="Arial" pitchFamily="34" charset="0"/>
              <a:buChar char="•"/>
            </a:pPr>
            <a:r>
              <a:rPr lang="sr-Latn-CS" sz="2000" dirty="0" smtClean="0"/>
              <a:t>Ulaz iz računara je TTL ili CMOS kompatibilan, a za veće snage može biti i optički izolovan. </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73</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a:t>
            </a:r>
            <a:r>
              <a:rPr lang="en-US" sz="1400" b="1" baseline="-25000" dirty="0" err="1">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a14="http://schemas.microsoft.com/office/drawing/2010/main" xmlns="">
                <a:noFill/>
              </a14:hiddenFill>
            </a:ext>
          </a:extLst>
        </p:spPr>
        <p:txBody>
          <a:bodyPr/>
          <a:lstStyle/>
          <a:p>
            <a:endParaRPr lang="en-US"/>
          </a:p>
        </p:txBody>
      </p:sp>
      <p:sp>
        <p:nvSpPr>
          <p:cNvPr id="79" name="Text Box 10"/>
          <p:cNvSpPr txBox="1">
            <a:spLocks noChangeArrowheads="1"/>
          </p:cNvSpPr>
          <p:nvPr/>
        </p:nvSpPr>
        <p:spPr bwMode="auto">
          <a:xfrm>
            <a:off x="447676" y="3886200"/>
            <a:ext cx="2196336"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Diretno iz računara</a:t>
            </a:r>
            <a:endParaRPr lang="en-US" sz="1400" b="1" dirty="0">
              <a:solidFill>
                <a:schemeClr val="tx1"/>
              </a:solidFill>
              <a:latin typeface="Arial" charset="0"/>
              <a:ea typeface="ＭＳ Ｐゴシック" pitchFamily="-107" charset="-128"/>
            </a:endParaRPr>
          </a:p>
        </p:txBody>
      </p:sp>
      <p:cxnSp>
        <p:nvCxnSpPr>
          <p:cNvPr id="10" name="Straight Connector 9"/>
          <p:cNvCxnSpPr>
            <a:stCxn id="16422" idx="1"/>
            <a:endCxn id="79" idx="1"/>
          </p:cNvCxnSpPr>
          <p:nvPr/>
        </p:nvCxnSpPr>
        <p:spPr>
          <a:xfrm flipH="1">
            <a:off x="447676" y="3057526"/>
            <a:ext cx="1254124" cy="962024"/>
          </a:xfrm>
          <a:prstGeom prst="line">
            <a:avLst/>
          </a:prstGeom>
          <a:ln w="19050">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79" idx="1"/>
          </p:cNvCxnSpPr>
          <p:nvPr/>
        </p:nvCxnSpPr>
        <p:spPr>
          <a:xfrm flipH="1">
            <a:off x="447676" y="3266285"/>
            <a:ext cx="215106" cy="753265"/>
          </a:xfrm>
          <a:prstGeom prst="line">
            <a:avLst/>
          </a:prstGeom>
          <a:ln w="19050">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596333" y="3057526"/>
            <a:ext cx="502137" cy="625475"/>
            <a:chOff x="1596333" y="3057526"/>
            <a:chExt cx="502137" cy="625475"/>
          </a:xfrm>
        </p:grpSpPr>
        <p:cxnSp>
          <p:nvCxnSpPr>
            <p:cNvPr id="19" name="Straight Connector 18"/>
            <p:cNvCxnSpPr/>
            <p:nvPr/>
          </p:nvCxnSpPr>
          <p:spPr>
            <a:xfrm>
              <a:off x="1600200" y="3472656"/>
              <a:ext cx="2374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596333" y="3519487"/>
              <a:ext cx="24131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8150" y="3057526"/>
              <a:ext cx="7991" cy="41513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17782" y="3520281"/>
              <a:ext cx="3995" cy="16272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3" name="Text Box 10"/>
            <p:cNvSpPr txBox="1">
              <a:spLocks noChangeArrowheads="1"/>
            </p:cNvSpPr>
            <p:nvPr/>
          </p:nvSpPr>
          <p:spPr bwMode="auto">
            <a:xfrm>
              <a:off x="1660320" y="3244851"/>
              <a:ext cx="4381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100" b="1" i="1" dirty="0" smtClean="0">
                  <a:solidFill>
                    <a:srgbClr val="FF0000"/>
                  </a:solidFill>
                  <a:latin typeface="Times New Roman" pitchFamily="18" charset="0"/>
                  <a:ea typeface="ＭＳ Ｐゴシック" pitchFamily="-107" charset="-128"/>
                  <a:cs typeface="Times New Roman" pitchFamily="18" charset="0"/>
                </a:rPr>
                <a:t>C</a:t>
              </a:r>
              <a:r>
                <a:rPr lang="x-none" sz="1100" b="1" i="1" baseline="-25000" dirty="0" smtClean="0">
                  <a:solidFill>
                    <a:srgbClr val="FF0000"/>
                  </a:solidFill>
                  <a:latin typeface="Times New Roman" pitchFamily="18" charset="0"/>
                  <a:ea typeface="ＭＳ Ｐゴシック" pitchFamily="-107" charset="-128"/>
                  <a:cs typeface="Times New Roman" pitchFamily="18" charset="0"/>
                </a:rPr>
                <a:t>GE</a:t>
              </a:r>
              <a:endParaRPr lang="en-US" sz="1100" b="1" i="1" baseline="-25000" dirty="0">
                <a:solidFill>
                  <a:srgbClr val="FF0000"/>
                </a:solidFill>
                <a:latin typeface="Times New Roman" pitchFamily="18" charset="0"/>
                <a:ea typeface="ＭＳ Ｐゴシック" pitchFamily="-107" charset="-128"/>
                <a:cs typeface="Times New Roman" pitchFamily="18" charset="0"/>
              </a:endParaRPr>
            </a:p>
          </p:txBody>
        </p:sp>
      </p:grpSp>
      <p:grpSp>
        <p:nvGrpSpPr>
          <p:cNvPr id="15" name="Group 14"/>
          <p:cNvGrpSpPr/>
          <p:nvPr/>
        </p:nvGrpSpPr>
        <p:grpSpPr>
          <a:xfrm>
            <a:off x="304800" y="2748760"/>
            <a:ext cx="1404991" cy="934240"/>
            <a:chOff x="304800" y="2748760"/>
            <a:chExt cx="1404991" cy="934240"/>
          </a:xfrm>
        </p:grpSpPr>
        <p:sp>
          <p:nvSpPr>
            <p:cNvPr id="122" name="Rectangle 121"/>
            <p:cNvSpPr/>
            <p:nvPr/>
          </p:nvSpPr>
          <p:spPr bwMode="auto">
            <a:xfrm>
              <a:off x="804866" y="3001166"/>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304800" y="2929728"/>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327438" y="2845208"/>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400075" y="2753519"/>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927518" y="2873785"/>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964434" y="3594100"/>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148841" y="3407158"/>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736627" y="3178969"/>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xmlns="">
                  <a:noFill/>
                </a14:hiddenFill>
              </a:ext>
            </a:extLst>
          </p:spPr>
          <p:txBody>
            <a:bodyPr/>
            <a:lstStyle/>
            <a:p>
              <a:endParaRPr lang="en-US"/>
            </a:p>
          </p:txBody>
        </p:sp>
        <p:sp>
          <p:nvSpPr>
            <p:cNvPr id="156" name="Text Box 75"/>
            <p:cNvSpPr txBox="1">
              <a:spLocks noChangeArrowheads="1"/>
            </p:cNvSpPr>
            <p:nvPr/>
          </p:nvSpPr>
          <p:spPr bwMode="auto">
            <a:xfrm>
              <a:off x="447676" y="2786852"/>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i="1" dirty="0" smtClean="0">
                  <a:solidFill>
                    <a:schemeClr val="tx1"/>
                  </a:solidFill>
                  <a:latin typeface="Times New Roman" pitchFamily="18" charset="0"/>
                  <a:ea typeface="ＭＳ Ｐゴシック" pitchFamily="-107" charset="-128"/>
                  <a:cs typeface="Times New Roman" pitchFamily="18" charset="0"/>
                </a:rPr>
                <a:t>V</a:t>
              </a:r>
              <a:r>
                <a:rPr lang="sr-Latn-CS" sz="1200" b="1" i="1" baseline="-25000" dirty="0" smtClean="0">
                  <a:solidFill>
                    <a:schemeClr val="tx1"/>
                  </a:solidFill>
                  <a:latin typeface="Times New Roman" pitchFamily="18" charset="0"/>
                  <a:ea typeface="ＭＳ Ｐゴシック" pitchFamily="-107" charset="-128"/>
                  <a:cs typeface="Times New Roman" pitchFamily="18" charset="0"/>
                </a:rPr>
                <a:t>cc</a:t>
              </a:r>
              <a:endParaRPr lang="en-US" sz="12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804866" y="3144042"/>
              <a:ext cx="500066" cy="21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84" name="Straight Connector 83"/>
            <p:cNvCxnSpPr/>
            <p:nvPr/>
          </p:nvCxnSpPr>
          <p:spPr bwMode="auto">
            <a:xfrm>
              <a:off x="1296090" y="3266285"/>
              <a:ext cx="413701" cy="0"/>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86" name="Straight Connector 85"/>
            <p:cNvCxnSpPr/>
            <p:nvPr/>
          </p:nvCxnSpPr>
          <p:spPr bwMode="auto">
            <a:xfrm>
              <a:off x="1709791" y="3055147"/>
              <a:ext cx="0" cy="208358"/>
            </a:xfrm>
            <a:prstGeom prst="line">
              <a:avLst/>
            </a:prstGeom>
            <a:solidFill>
              <a:schemeClr val="bg1"/>
            </a:solidFill>
            <a:ln w="22225" cap="flat" cmpd="sng" algn="ctr">
              <a:solidFill>
                <a:schemeClr val="tx1"/>
              </a:solidFill>
              <a:prstDash val="solid"/>
              <a:round/>
              <a:headEnd type="none" w="sm" len="sm"/>
              <a:tailEnd type="none" w="sm" len="sm"/>
            </a:ln>
            <a:effectLst/>
          </p:spPr>
        </p:cxnSp>
      </p:grpSp>
    </p:spTree>
    <p:extLst>
      <p:ext uri="{BB962C8B-B14F-4D97-AF65-F5344CB8AC3E}">
        <p14:creationId xmlns:p14="http://schemas.microsoft.com/office/powerpoint/2010/main" xmlns="" val="25419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normAutofit fontScale="90000"/>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708400" y="1260462"/>
            <a:ext cx="5435600" cy="2425713"/>
          </a:xfrm>
        </p:spPr>
        <p:txBody>
          <a:bodyPr>
            <a:normAutofit fontScale="92500" lnSpcReduction="20000"/>
          </a:bodyPr>
          <a:lstStyle/>
          <a:p>
            <a:pPr marL="0" lvl="1" indent="0">
              <a:buNone/>
            </a:pPr>
            <a:r>
              <a:rPr lang="sr-Latn-CS" sz="2400" dirty="0" smtClean="0"/>
              <a:t>Napajanje drajvera T2 iz izvora napona elektronike Vcc</a:t>
            </a:r>
            <a:endParaRPr lang="sr-Latn-CS" sz="2000" dirty="0" smtClean="0"/>
          </a:p>
          <a:p>
            <a:pPr marL="0" lvl="1" indent="0">
              <a:spcBef>
                <a:spcPts val="1000"/>
              </a:spcBef>
              <a:buNone/>
            </a:pPr>
            <a:r>
              <a:rPr lang="sr-Latn-CS" sz="2400" dirty="0" smtClean="0"/>
              <a:t>Napajanje drajvera T1 je problematično. </a:t>
            </a:r>
            <a:r>
              <a:rPr lang="sr-Latn-CS" sz="2400" b="1" dirty="0" smtClean="0"/>
              <a:t>Isti izvor Vcc </a:t>
            </a:r>
            <a:r>
              <a:rPr lang="sr-Latn-CS" sz="2400" b="1" u="sng" dirty="0" smtClean="0"/>
              <a:t>se ne može koristiti </a:t>
            </a:r>
            <a:r>
              <a:rPr lang="sr-Latn-CS" sz="2400" b="1" dirty="0" smtClean="0"/>
              <a:t>!</a:t>
            </a:r>
          </a:p>
          <a:p>
            <a:pPr marL="0" lvl="1" indent="0">
              <a:spcBef>
                <a:spcPts val="1000"/>
              </a:spcBef>
              <a:buNone/>
            </a:pPr>
            <a:r>
              <a:rPr lang="sr-Latn-CS" sz="2400" b="1" dirty="0" smtClean="0"/>
              <a:t>REŠENJA:</a:t>
            </a:r>
          </a:p>
          <a:p>
            <a:pPr marL="342900" lvl="1" indent="-342900">
              <a:buFont typeface="Arial" pitchFamily="34" charset="0"/>
              <a:buChar char="•"/>
            </a:pPr>
            <a:r>
              <a:rPr lang="sr-Latn-CS" sz="2400" dirty="0" smtClean="0"/>
              <a:t>Posebni, galvanski odvojen izvor</a:t>
            </a:r>
          </a:p>
          <a:p>
            <a:pPr marL="342900" lvl="1" indent="-342900">
              <a:buFont typeface="Arial" pitchFamily="34" charset="0"/>
              <a:buChar char="•"/>
            </a:pPr>
            <a:r>
              <a:rPr lang="sr-Latn-CS" sz="2400" dirty="0" smtClean="0"/>
              <a:t>Napajanje iz pomoćnog kondenzatora</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74</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4210" name="Picture 2" descr="http://i.stack.imgur.com/jR8CJ.png"/>
          <p:cNvPicPr>
            <a:picLocks noChangeAspect="1" noChangeArrowheads="1"/>
          </p:cNvPicPr>
          <p:nvPr/>
        </p:nvPicPr>
        <p:blipFill>
          <a:blip r:embed="rId3"/>
          <a:srcRect/>
          <a:stretch>
            <a:fillRect/>
          </a:stretch>
        </p:blipFill>
        <p:spPr bwMode="auto">
          <a:xfrm>
            <a:off x="1428728" y="4000504"/>
            <a:ext cx="6238875" cy="2600325"/>
          </a:xfrm>
          <a:prstGeom prst="rect">
            <a:avLst/>
          </a:prstGeom>
          <a:noFill/>
        </p:spPr>
      </p:pic>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a14="http://schemas.microsoft.com/office/drawing/2010/main" xmlns="">
                <a:noFill/>
              </a14:hiddenFill>
            </a:ext>
          </a:extLst>
        </p:spPr>
        <p:txBody>
          <a:bodyPr/>
          <a:lstStyle/>
          <a:p>
            <a:endParaRPr lang="en-US"/>
          </a:p>
        </p:txBody>
      </p:sp>
      <p:sp>
        <p:nvSpPr>
          <p:cNvPr id="122" name="Rectangle 121"/>
          <p:cNvSpPr/>
          <p:nvPr/>
        </p:nvSpPr>
        <p:spPr bwMode="auto">
          <a:xfrm>
            <a:off x="1214414" y="3000372"/>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714348" y="2928934"/>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736986" y="2844414"/>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809623" y="2752725"/>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1337066" y="2872991"/>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1373982" y="3593306"/>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558389" y="3406364"/>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1146175" y="3178175"/>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xmlns="">
                <a:noFill/>
              </a14:hiddenFill>
            </a:ext>
          </a:extLst>
        </p:spPr>
        <p:txBody>
          <a:bodyPr/>
          <a:lstStyle/>
          <a:p>
            <a:endParaRPr lang="en-US"/>
          </a:p>
        </p:txBody>
      </p:sp>
      <p:sp>
        <p:nvSpPr>
          <p:cNvPr id="156" name="Text Box 75"/>
          <p:cNvSpPr txBox="1">
            <a:spLocks noChangeArrowheads="1"/>
          </p:cNvSpPr>
          <p:nvPr/>
        </p:nvSpPr>
        <p:spPr bwMode="auto">
          <a:xfrm>
            <a:off x="857224" y="2786058"/>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i="1" dirty="0" smtClean="0">
                <a:solidFill>
                  <a:schemeClr val="tx1"/>
                </a:solidFill>
                <a:latin typeface="Times New Roman" pitchFamily="18" charset="0"/>
                <a:ea typeface="ＭＳ Ｐゴシック" pitchFamily="-107" charset="-128"/>
                <a:cs typeface="Times New Roman" pitchFamily="18" charset="0"/>
              </a:rPr>
              <a:t>V</a:t>
            </a:r>
            <a:r>
              <a:rPr lang="sr-Latn-CS" sz="1200" b="1" i="1" baseline="-25000" dirty="0" smtClean="0">
                <a:solidFill>
                  <a:schemeClr val="tx1"/>
                </a:solidFill>
                <a:latin typeface="Times New Roman" pitchFamily="18" charset="0"/>
                <a:ea typeface="ＭＳ Ｐゴシック" pitchFamily="-107" charset="-128"/>
                <a:cs typeface="Times New Roman" pitchFamily="18" charset="0"/>
              </a:rPr>
              <a:t>cc</a:t>
            </a:r>
            <a:endParaRPr lang="en-US" sz="12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1214414" y="3143248"/>
            <a:ext cx="500066" cy="21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grpSp>
        <p:nvGrpSpPr>
          <p:cNvPr id="7" name="Group 177"/>
          <p:cNvGrpSpPr/>
          <p:nvPr/>
        </p:nvGrpSpPr>
        <p:grpSpPr>
          <a:xfrm>
            <a:off x="678629" y="1604958"/>
            <a:ext cx="1466063" cy="1038224"/>
            <a:chOff x="678629" y="1604958"/>
            <a:chExt cx="1466063" cy="1038224"/>
          </a:xfrm>
        </p:grpSpPr>
        <p:cxnSp>
          <p:nvCxnSpPr>
            <p:cNvPr id="160" name="Straight Connector 159"/>
            <p:cNvCxnSpPr>
              <a:endCxn id="158" idx="0"/>
            </p:cNvCxnSpPr>
            <p:nvPr/>
          </p:nvCxnSpPr>
          <p:spPr bwMode="auto">
            <a:xfrm rot="16200000" flipH="1">
              <a:off x="1337066" y="1729983"/>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58" name="Rectangle 157"/>
            <p:cNvSpPr/>
            <p:nvPr/>
          </p:nvSpPr>
          <p:spPr bwMode="auto">
            <a:xfrm>
              <a:off x="1214414" y="1857364"/>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59" name="Straight Connector 158"/>
            <p:cNvCxnSpPr/>
            <p:nvPr/>
          </p:nvCxnSpPr>
          <p:spPr bwMode="auto">
            <a:xfrm>
              <a:off x="771525" y="1604963"/>
              <a:ext cx="681040" cy="6342"/>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61" name="Straight Connector 160"/>
            <p:cNvCxnSpPr/>
            <p:nvPr/>
          </p:nvCxnSpPr>
          <p:spPr bwMode="auto">
            <a:xfrm rot="5400000">
              <a:off x="1322364" y="2463794"/>
              <a:ext cx="214316" cy="1588"/>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62" name="Line 26"/>
            <p:cNvSpPr>
              <a:spLocks noChangeAspect="1" noChangeShapeType="1"/>
            </p:cNvSpPr>
            <p:nvPr/>
          </p:nvSpPr>
          <p:spPr bwMode="auto">
            <a:xfrm rot="5400000">
              <a:off x="1146175" y="2035167"/>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xmlns="">
                  <a:noFill/>
                </a14:hiddenFill>
              </a:ext>
            </a:extLst>
          </p:spPr>
          <p:txBody>
            <a:bodyPr/>
            <a:lstStyle/>
            <a:p>
              <a:endParaRPr lang="en-US"/>
            </a:p>
          </p:txBody>
        </p:sp>
        <p:sp>
          <p:nvSpPr>
            <p:cNvPr id="163" name="Text Box 75"/>
            <p:cNvSpPr txBox="1">
              <a:spLocks noChangeArrowheads="1"/>
            </p:cNvSpPr>
            <p:nvPr/>
          </p:nvSpPr>
          <p:spPr bwMode="auto">
            <a:xfrm>
              <a:off x="1214414" y="2000240"/>
              <a:ext cx="500066" cy="21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167" name="Straight Connector 166"/>
            <p:cNvCxnSpPr>
              <a:stCxn id="16448" idx="6"/>
            </p:cNvCxnSpPr>
            <p:nvPr/>
          </p:nvCxnSpPr>
          <p:spPr bwMode="auto">
            <a:xfrm flipH="1" flipV="1">
              <a:off x="785786" y="2571744"/>
              <a:ext cx="1231926" cy="801"/>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0" name="Oval 169"/>
            <p:cNvSpPr/>
            <p:nvPr/>
          </p:nvSpPr>
          <p:spPr bwMode="auto">
            <a:xfrm>
              <a:off x="678629" y="1785926"/>
              <a:ext cx="214314" cy="214314"/>
            </a:xfrm>
            <a:prstGeom prst="ellipse">
              <a:avLst/>
            </a:prstGeom>
            <a:solidFill>
              <a:srgbClr val="FF00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71" name="Straight Connector 170"/>
            <p:cNvCxnSpPr>
              <a:stCxn id="170" idx="0"/>
            </p:cNvCxnSpPr>
            <p:nvPr/>
          </p:nvCxnSpPr>
          <p:spPr bwMode="auto">
            <a:xfrm rot="16200000" flipV="1">
              <a:off x="701267" y="1701406"/>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72" name="Straight Connector 171"/>
            <p:cNvCxnSpPr>
              <a:stCxn id="170" idx="4"/>
            </p:cNvCxnSpPr>
            <p:nvPr/>
          </p:nvCxnSpPr>
          <p:spPr bwMode="auto">
            <a:xfrm rot="16200000" flipH="1">
              <a:off x="504807" y="2281218"/>
              <a:ext cx="561985" cy="27"/>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3" name="Text Box 75"/>
            <p:cNvSpPr txBox="1">
              <a:spLocks noChangeArrowheads="1"/>
            </p:cNvSpPr>
            <p:nvPr/>
          </p:nvSpPr>
          <p:spPr bwMode="auto">
            <a:xfrm>
              <a:off x="821505" y="1643050"/>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77" name="Text Box 75"/>
            <p:cNvSpPr txBox="1">
              <a:spLocks noChangeArrowheads="1"/>
            </p:cNvSpPr>
            <p:nvPr/>
          </p:nvSpPr>
          <p:spPr bwMode="auto">
            <a:xfrm>
              <a:off x="1714480" y="2357430"/>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grpSp>
      <p:sp>
        <p:nvSpPr>
          <p:cNvPr id="79" name="Text Box 10"/>
          <p:cNvSpPr txBox="1">
            <a:spLocks noChangeArrowheads="1"/>
          </p:cNvSpPr>
          <p:nvPr/>
        </p:nvSpPr>
        <p:spPr bwMode="auto">
          <a:xfrm>
            <a:off x="215106" y="3924300"/>
            <a:ext cx="6642894"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dirty="0" smtClean="0">
                <a:solidFill>
                  <a:schemeClr val="tx1"/>
                </a:solidFill>
                <a:latin typeface="+mn-lt"/>
                <a:ea typeface="ＭＳ Ｐゴシック" pitchFamily="-107" charset="-128"/>
              </a:rPr>
              <a:t>Napajanje iz </a:t>
            </a:r>
            <a:r>
              <a:rPr lang="x-none" b="1" dirty="0" smtClean="0">
                <a:solidFill>
                  <a:schemeClr val="tx1"/>
                </a:solidFill>
                <a:latin typeface="+mn-lt"/>
                <a:ea typeface="ＭＳ Ｐゴシック" pitchFamily="-107" charset="-128"/>
              </a:rPr>
              <a:t>pomoćnog kondenzatora </a:t>
            </a:r>
            <a:r>
              <a:rPr lang="x-none" dirty="0" smtClean="0">
                <a:solidFill>
                  <a:schemeClr val="tx1"/>
                </a:solidFill>
                <a:latin typeface="+mn-lt"/>
                <a:ea typeface="ＭＳ Ｐゴシック" pitchFamily="-107" charset="-128"/>
              </a:rPr>
              <a:t>(</a:t>
            </a:r>
            <a:r>
              <a:rPr lang="x-none" i="1" dirty="0" smtClean="0">
                <a:solidFill>
                  <a:schemeClr val="accent1"/>
                </a:solidFill>
                <a:latin typeface="+mn-lt"/>
                <a:ea typeface="ＭＳ Ｐゴシック" pitchFamily="-107" charset="-128"/>
              </a:rPr>
              <a:t>bootstrap capacitor</a:t>
            </a:r>
            <a:r>
              <a:rPr lang="x-none" dirty="0" smtClean="0">
                <a:solidFill>
                  <a:schemeClr val="tx1"/>
                </a:solidFill>
                <a:latin typeface="+mn-lt"/>
                <a:ea typeface="ＭＳ Ｐゴシック" pitchFamily="-107" charset="-128"/>
              </a:rPr>
              <a:t>):</a:t>
            </a:r>
            <a:endParaRPr lang="en-US" dirty="0">
              <a:solidFill>
                <a:schemeClr val="tx1"/>
              </a:solidFill>
              <a:latin typeface="+mn-lt"/>
              <a:ea typeface="ＭＳ Ｐゴシック" pitchFamily="-107" charset="-128"/>
            </a:endParaRPr>
          </a:p>
        </p:txBody>
      </p:sp>
    </p:spTree>
    <p:extLst>
      <p:ext uri="{BB962C8B-B14F-4D97-AF65-F5344CB8AC3E}">
        <p14:creationId xmlns:p14="http://schemas.microsoft.com/office/powerpoint/2010/main" xmlns="" val="30675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42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Autofit/>
          </a:bodyPr>
          <a:lstStyle/>
          <a:p>
            <a:r>
              <a:rPr lang="sr-Latn-CS" sz="4000" dirty="0" smtClean="0"/>
              <a:t>Kola za uključenje i isključenje (drajveri)</a:t>
            </a:r>
            <a:endParaRPr lang="en-US" sz="40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75</a:t>
            </a:fld>
            <a:endParaRPr lang="en-US"/>
          </a:p>
        </p:txBody>
      </p:sp>
      <p:pic>
        <p:nvPicPr>
          <p:cNvPr id="1635330" name="Picture 2"/>
          <p:cNvPicPr>
            <a:picLocks noChangeAspect="1" noChangeArrowheads="1"/>
          </p:cNvPicPr>
          <p:nvPr/>
        </p:nvPicPr>
        <p:blipFill>
          <a:blip r:embed="rId3"/>
          <a:srcRect/>
          <a:stretch>
            <a:fillRect/>
          </a:stretch>
        </p:blipFill>
        <p:spPr bwMode="auto">
          <a:xfrm>
            <a:off x="1219200" y="990600"/>
            <a:ext cx="6986587" cy="5395930"/>
          </a:xfrm>
          <a:prstGeom prst="rect">
            <a:avLst/>
          </a:prstGeom>
          <a:noFill/>
          <a:ln w="9525">
            <a:noFill/>
            <a:miter lim="800000"/>
            <a:headEnd/>
            <a:tailEnd/>
          </a:ln>
          <a:effectLst/>
        </p:spPr>
      </p:pic>
      <p:sp>
        <p:nvSpPr>
          <p:cNvPr id="6" name="TextBox 5"/>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UCC27712 datasheet TI 2017.</a:t>
            </a:r>
            <a:endParaRPr lang="en-US" sz="1000" dirty="0">
              <a:solidFill>
                <a:schemeClr val="tx1"/>
              </a:solidFill>
              <a:latin typeface="Arial" pitchFamily="34" charset="0"/>
              <a:cs typeface="Arial" pitchFamily="34" charset="0"/>
            </a:endParaRPr>
          </a:p>
        </p:txBody>
      </p:sp>
      <p:sp>
        <p:nvSpPr>
          <p:cNvPr id="7" name="Text Box 75"/>
          <p:cNvSpPr txBox="1">
            <a:spLocks noChangeArrowheads="1"/>
          </p:cNvSpPr>
          <p:nvPr/>
        </p:nvSpPr>
        <p:spPr bwMode="auto">
          <a:xfrm>
            <a:off x="3014547" y="970155"/>
            <a:ext cx="533400" cy="28575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smtClean="0">
                <a:solidFill>
                  <a:schemeClr val="tx1"/>
                </a:solidFill>
                <a:latin typeface="Times New Roman" pitchFamily="18" charset="0"/>
                <a:ea typeface="ＭＳ Ｐゴシック" pitchFamily="-107" charset="-128"/>
                <a:cs typeface="Times New Roman" pitchFamily="18" charset="0"/>
              </a:rPr>
              <a:t>V</a:t>
            </a:r>
            <a:r>
              <a:rPr lang="sr-Latn-CS" sz="1600" b="1" i="1" baseline="-25000" dirty="0" smtClean="0">
                <a:solidFill>
                  <a:schemeClr val="tx1"/>
                </a:solidFill>
                <a:latin typeface="Times New Roman" pitchFamily="18" charset="0"/>
                <a:ea typeface="ＭＳ Ｐゴシック" pitchFamily="-107" charset="-128"/>
                <a:cs typeface="Times New Roman" pitchFamily="18" charset="0"/>
              </a:rPr>
              <a:t>cc</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6781800" y="4191000"/>
            <a:ext cx="533400" cy="5334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4114800" y="3733800"/>
            <a:ext cx="533400" cy="533400"/>
          </a:xfrm>
          <a:prstGeom prst="rect">
            <a:avLst/>
          </a:prstGeom>
          <a:noFill/>
        </p:spPr>
      </p:pic>
      <p:sp>
        <p:nvSpPr>
          <p:cNvPr id="7" name="Rounded Rectangle 6"/>
          <p:cNvSpPr/>
          <p:nvPr/>
        </p:nvSpPr>
        <p:spPr bwMode="auto">
          <a:xfrm>
            <a:off x="5791200" y="2590800"/>
            <a:ext cx="2362200" cy="16764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Energetski deo</a:t>
            </a:r>
            <a:endParaRPr lang="en-US" sz="2800" dirty="0" smtClean="0">
              <a:solidFill>
                <a:schemeClr val="tx1"/>
              </a:solidFill>
            </a:endParaRPr>
          </a:p>
        </p:txBody>
      </p:sp>
      <p:sp>
        <p:nvSpPr>
          <p:cNvPr id="8" name="Rounded Rectangle 7"/>
          <p:cNvSpPr/>
          <p:nvPr/>
        </p:nvSpPr>
        <p:spPr bwMode="auto">
          <a:xfrm>
            <a:off x="9144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Upravljački deo</a:t>
            </a:r>
            <a:endParaRPr lang="en-US" sz="2800" dirty="0" smtClean="0">
              <a:solidFill>
                <a:schemeClr val="tx1"/>
              </a:solidFill>
            </a:endParaRPr>
          </a:p>
        </p:txBody>
      </p:sp>
      <p:cxnSp>
        <p:nvCxnSpPr>
          <p:cNvPr id="10" name="Straight Connector 9"/>
          <p:cNvCxnSpPr/>
          <p:nvPr/>
        </p:nvCxnSpPr>
        <p:spPr bwMode="auto">
          <a:xfrm>
            <a:off x="3276600" y="3048000"/>
            <a:ext cx="2514600" cy="1588"/>
          </a:xfrm>
          <a:prstGeom prst="line">
            <a:avLst/>
          </a:prstGeom>
          <a:solidFill>
            <a:schemeClr val="accent1"/>
          </a:solidFill>
          <a:ln w="22225" cap="flat" cmpd="sng" algn="ctr">
            <a:solidFill>
              <a:schemeClr val="tx1"/>
            </a:solidFill>
            <a:prstDash val="solid"/>
            <a:round/>
            <a:headEnd type="none" w="lg" len="lg"/>
            <a:tailEnd type="triangle" w="lg" len="lg"/>
          </a:ln>
          <a:effectLst/>
        </p:spPr>
      </p:cxnSp>
      <p:cxnSp>
        <p:nvCxnSpPr>
          <p:cNvPr id="11" name="Straight Connector 10"/>
          <p:cNvCxnSpPr/>
          <p:nvPr/>
        </p:nvCxnSpPr>
        <p:spPr bwMode="auto">
          <a:xfrm>
            <a:off x="3276600" y="3810000"/>
            <a:ext cx="2514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2" name="TextBox 11"/>
          <p:cNvSpPr txBox="1"/>
          <p:nvPr/>
        </p:nvSpPr>
        <p:spPr>
          <a:xfrm>
            <a:off x="3581400" y="2743200"/>
            <a:ext cx="2040943" cy="369332"/>
          </a:xfrm>
          <a:prstGeom prst="rect">
            <a:avLst/>
          </a:prstGeom>
          <a:noFill/>
        </p:spPr>
        <p:txBody>
          <a:bodyPr wrap="none" rtlCol="0">
            <a:spAutoFit/>
          </a:bodyPr>
          <a:lstStyle/>
          <a:p>
            <a:r>
              <a:rPr lang="sr-Latn-CS" dirty="0" smtClean="0"/>
              <a:t>upravljački signal</a:t>
            </a:r>
            <a:endParaRPr lang="en-US" dirty="0"/>
          </a:p>
        </p:txBody>
      </p:sp>
      <p:sp>
        <p:nvSpPr>
          <p:cNvPr id="16" name="TextBox 15"/>
          <p:cNvSpPr txBox="1"/>
          <p:nvPr/>
        </p:nvSpPr>
        <p:spPr>
          <a:xfrm>
            <a:off x="3600450" y="3476625"/>
            <a:ext cx="2005677" cy="369332"/>
          </a:xfrm>
          <a:prstGeom prst="rect">
            <a:avLst/>
          </a:prstGeom>
          <a:noFill/>
        </p:spPr>
        <p:txBody>
          <a:bodyPr wrap="none" rtlCol="0">
            <a:spAutoFit/>
          </a:bodyPr>
          <a:lstStyle/>
          <a:p>
            <a:r>
              <a:rPr lang="sr-Latn-CS" b="1" dirty="0" smtClean="0">
                <a:solidFill>
                  <a:srgbClr val="FF0000"/>
                </a:solidFill>
              </a:rPr>
              <a:t>zajednička masa</a:t>
            </a:r>
            <a:endParaRPr lang="en-US" b="1" dirty="0">
              <a:solidFill>
                <a:srgbClr val="FF0000"/>
              </a:solidFill>
            </a:endParaRPr>
          </a:p>
        </p:txBody>
      </p:sp>
      <p:sp>
        <p:nvSpPr>
          <p:cNvPr id="25" name="Freeform 24"/>
          <p:cNvSpPr/>
          <p:nvPr/>
        </p:nvSpPr>
        <p:spPr bwMode="auto">
          <a:xfrm>
            <a:off x="3543300" y="3420453"/>
            <a:ext cx="2019718" cy="684822"/>
          </a:xfrm>
          <a:custGeom>
            <a:avLst/>
            <a:gdLst>
              <a:gd name="connsiteX0" fmla="*/ 1095375 w 2019718"/>
              <a:gd name="connsiteY0" fmla="*/ 56172 h 684822"/>
              <a:gd name="connsiteX1" fmla="*/ 657225 w 2019718"/>
              <a:gd name="connsiteY1" fmla="*/ 65697 h 684822"/>
              <a:gd name="connsiteX2" fmla="*/ 400050 w 2019718"/>
              <a:gd name="connsiteY2" fmla="*/ 75222 h 684822"/>
              <a:gd name="connsiteX3" fmla="*/ 352425 w 2019718"/>
              <a:gd name="connsiteY3" fmla="*/ 94272 h 684822"/>
              <a:gd name="connsiteX4" fmla="*/ 285750 w 2019718"/>
              <a:gd name="connsiteY4" fmla="*/ 113322 h 684822"/>
              <a:gd name="connsiteX5" fmla="*/ 257175 w 2019718"/>
              <a:gd name="connsiteY5" fmla="*/ 132372 h 684822"/>
              <a:gd name="connsiteX6" fmla="*/ 200025 w 2019718"/>
              <a:gd name="connsiteY6" fmla="*/ 151422 h 684822"/>
              <a:gd name="connsiteX7" fmla="*/ 171450 w 2019718"/>
              <a:gd name="connsiteY7" fmla="*/ 160947 h 684822"/>
              <a:gd name="connsiteX8" fmla="*/ 133350 w 2019718"/>
              <a:gd name="connsiteY8" fmla="*/ 179997 h 684822"/>
              <a:gd name="connsiteX9" fmla="*/ 66675 w 2019718"/>
              <a:gd name="connsiteY9" fmla="*/ 199047 h 684822"/>
              <a:gd name="connsiteX10" fmla="*/ 19050 w 2019718"/>
              <a:gd name="connsiteY10" fmla="*/ 246672 h 684822"/>
              <a:gd name="connsiteX11" fmla="*/ 0 w 2019718"/>
              <a:gd name="connsiteY11" fmla="*/ 303822 h 684822"/>
              <a:gd name="connsiteX12" fmla="*/ 28575 w 2019718"/>
              <a:gd name="connsiteY12" fmla="*/ 427647 h 684822"/>
              <a:gd name="connsiteX13" fmla="*/ 66675 w 2019718"/>
              <a:gd name="connsiteY13" fmla="*/ 484797 h 684822"/>
              <a:gd name="connsiteX14" fmla="*/ 95250 w 2019718"/>
              <a:gd name="connsiteY14" fmla="*/ 513372 h 684822"/>
              <a:gd name="connsiteX15" fmla="*/ 161925 w 2019718"/>
              <a:gd name="connsiteY15" fmla="*/ 551472 h 684822"/>
              <a:gd name="connsiteX16" fmla="*/ 276225 w 2019718"/>
              <a:gd name="connsiteY16" fmla="*/ 589572 h 684822"/>
              <a:gd name="connsiteX17" fmla="*/ 304800 w 2019718"/>
              <a:gd name="connsiteY17" fmla="*/ 599097 h 684822"/>
              <a:gd name="connsiteX18" fmla="*/ 352425 w 2019718"/>
              <a:gd name="connsiteY18" fmla="*/ 627672 h 684822"/>
              <a:gd name="connsiteX19" fmla="*/ 466725 w 2019718"/>
              <a:gd name="connsiteY19" fmla="*/ 637197 h 684822"/>
              <a:gd name="connsiteX20" fmla="*/ 685800 w 2019718"/>
              <a:gd name="connsiteY20" fmla="*/ 646722 h 684822"/>
              <a:gd name="connsiteX21" fmla="*/ 914400 w 2019718"/>
              <a:gd name="connsiteY21" fmla="*/ 665772 h 684822"/>
              <a:gd name="connsiteX22" fmla="*/ 1285875 w 2019718"/>
              <a:gd name="connsiteY22" fmla="*/ 684822 h 684822"/>
              <a:gd name="connsiteX23" fmla="*/ 1600200 w 2019718"/>
              <a:gd name="connsiteY23" fmla="*/ 675297 h 684822"/>
              <a:gd name="connsiteX24" fmla="*/ 1628775 w 2019718"/>
              <a:gd name="connsiteY24" fmla="*/ 665772 h 684822"/>
              <a:gd name="connsiteX25" fmla="*/ 1724025 w 2019718"/>
              <a:gd name="connsiteY25" fmla="*/ 637197 h 684822"/>
              <a:gd name="connsiteX26" fmla="*/ 1781175 w 2019718"/>
              <a:gd name="connsiteY26" fmla="*/ 599097 h 684822"/>
              <a:gd name="connsiteX27" fmla="*/ 1838325 w 2019718"/>
              <a:gd name="connsiteY27" fmla="*/ 580047 h 684822"/>
              <a:gd name="connsiteX28" fmla="*/ 1866900 w 2019718"/>
              <a:gd name="connsiteY28" fmla="*/ 570522 h 684822"/>
              <a:gd name="connsiteX29" fmla="*/ 1895475 w 2019718"/>
              <a:gd name="connsiteY29" fmla="*/ 551472 h 684822"/>
              <a:gd name="connsiteX30" fmla="*/ 1914525 w 2019718"/>
              <a:gd name="connsiteY30" fmla="*/ 522897 h 684822"/>
              <a:gd name="connsiteX31" fmla="*/ 1971675 w 2019718"/>
              <a:gd name="connsiteY31" fmla="*/ 503847 h 684822"/>
              <a:gd name="connsiteX32" fmla="*/ 2000250 w 2019718"/>
              <a:gd name="connsiteY32" fmla="*/ 484797 h 684822"/>
              <a:gd name="connsiteX33" fmla="*/ 2009775 w 2019718"/>
              <a:gd name="connsiteY33" fmla="*/ 446697 h 684822"/>
              <a:gd name="connsiteX34" fmla="*/ 2019300 w 2019718"/>
              <a:gd name="connsiteY34" fmla="*/ 418122 h 684822"/>
              <a:gd name="connsiteX35" fmla="*/ 2000250 w 2019718"/>
              <a:gd name="connsiteY35" fmla="*/ 218097 h 684822"/>
              <a:gd name="connsiteX36" fmla="*/ 1952625 w 2019718"/>
              <a:gd name="connsiteY36" fmla="*/ 179997 h 684822"/>
              <a:gd name="connsiteX37" fmla="*/ 1914525 w 2019718"/>
              <a:gd name="connsiteY37" fmla="*/ 170472 h 684822"/>
              <a:gd name="connsiteX38" fmla="*/ 1828800 w 2019718"/>
              <a:gd name="connsiteY38" fmla="*/ 141897 h 684822"/>
              <a:gd name="connsiteX39" fmla="*/ 1762125 w 2019718"/>
              <a:gd name="connsiteY39" fmla="*/ 122847 h 684822"/>
              <a:gd name="connsiteX40" fmla="*/ 1657350 w 2019718"/>
              <a:gd name="connsiteY40" fmla="*/ 113322 h 684822"/>
              <a:gd name="connsiteX41" fmla="*/ 1447800 w 2019718"/>
              <a:gd name="connsiteY41" fmla="*/ 84747 h 684822"/>
              <a:gd name="connsiteX42" fmla="*/ 1381125 w 2019718"/>
              <a:gd name="connsiteY42" fmla="*/ 65697 h 684822"/>
              <a:gd name="connsiteX43" fmla="*/ 1228725 w 2019718"/>
              <a:gd name="connsiteY43" fmla="*/ 56172 h 684822"/>
              <a:gd name="connsiteX44" fmla="*/ 1200150 w 2019718"/>
              <a:gd name="connsiteY44" fmla="*/ 37122 h 684822"/>
              <a:gd name="connsiteX45" fmla="*/ 971550 w 2019718"/>
              <a:gd name="connsiteY45" fmla="*/ 18072 h 6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19718" h="684822">
                <a:moveTo>
                  <a:pt x="1095375" y="56172"/>
                </a:moveTo>
                <a:lnTo>
                  <a:pt x="657225" y="65697"/>
                </a:lnTo>
                <a:cubicBezTo>
                  <a:pt x="571473" y="68046"/>
                  <a:pt x="485459" y="67215"/>
                  <a:pt x="400050" y="75222"/>
                </a:cubicBezTo>
                <a:cubicBezTo>
                  <a:pt x="383027" y="76818"/>
                  <a:pt x="368645" y="88865"/>
                  <a:pt x="352425" y="94272"/>
                </a:cubicBezTo>
                <a:cubicBezTo>
                  <a:pt x="334114" y="100376"/>
                  <a:pt x="304096" y="104149"/>
                  <a:pt x="285750" y="113322"/>
                </a:cubicBezTo>
                <a:cubicBezTo>
                  <a:pt x="275511" y="118442"/>
                  <a:pt x="267636" y="127723"/>
                  <a:pt x="257175" y="132372"/>
                </a:cubicBezTo>
                <a:cubicBezTo>
                  <a:pt x="238825" y="140527"/>
                  <a:pt x="219075" y="145072"/>
                  <a:pt x="200025" y="151422"/>
                </a:cubicBezTo>
                <a:cubicBezTo>
                  <a:pt x="190500" y="154597"/>
                  <a:pt x="180430" y="156457"/>
                  <a:pt x="171450" y="160947"/>
                </a:cubicBezTo>
                <a:cubicBezTo>
                  <a:pt x="158750" y="167297"/>
                  <a:pt x="146401" y="174404"/>
                  <a:pt x="133350" y="179997"/>
                </a:cubicBezTo>
                <a:cubicBezTo>
                  <a:pt x="114219" y="188196"/>
                  <a:pt x="86009" y="194214"/>
                  <a:pt x="66675" y="199047"/>
                </a:cubicBezTo>
                <a:cubicBezTo>
                  <a:pt x="40607" y="216426"/>
                  <a:pt x="32418" y="216593"/>
                  <a:pt x="19050" y="246672"/>
                </a:cubicBezTo>
                <a:cubicBezTo>
                  <a:pt x="10895" y="265022"/>
                  <a:pt x="0" y="303822"/>
                  <a:pt x="0" y="303822"/>
                </a:cubicBezTo>
                <a:cubicBezTo>
                  <a:pt x="4391" y="334561"/>
                  <a:pt x="9557" y="399120"/>
                  <a:pt x="28575" y="427647"/>
                </a:cubicBezTo>
                <a:cubicBezTo>
                  <a:pt x="41275" y="446697"/>
                  <a:pt x="50486" y="468608"/>
                  <a:pt x="66675" y="484797"/>
                </a:cubicBezTo>
                <a:cubicBezTo>
                  <a:pt x="76200" y="494322"/>
                  <a:pt x="84902" y="504748"/>
                  <a:pt x="95250" y="513372"/>
                </a:cubicBezTo>
                <a:cubicBezTo>
                  <a:pt x="110616" y="526177"/>
                  <a:pt x="144623" y="544818"/>
                  <a:pt x="161925" y="551472"/>
                </a:cubicBezTo>
                <a:lnTo>
                  <a:pt x="276225" y="589572"/>
                </a:lnTo>
                <a:cubicBezTo>
                  <a:pt x="285750" y="592747"/>
                  <a:pt x="296191" y="593931"/>
                  <a:pt x="304800" y="599097"/>
                </a:cubicBezTo>
                <a:cubicBezTo>
                  <a:pt x="320675" y="608622"/>
                  <a:pt x="334404" y="623432"/>
                  <a:pt x="352425" y="627672"/>
                </a:cubicBezTo>
                <a:cubicBezTo>
                  <a:pt x="389641" y="636429"/>
                  <a:pt x="428555" y="635016"/>
                  <a:pt x="466725" y="637197"/>
                </a:cubicBezTo>
                <a:cubicBezTo>
                  <a:pt x="539700" y="641367"/>
                  <a:pt x="612775" y="643547"/>
                  <a:pt x="685800" y="646722"/>
                </a:cubicBezTo>
                <a:cubicBezTo>
                  <a:pt x="801497" y="663250"/>
                  <a:pt x="740906" y="656478"/>
                  <a:pt x="914400" y="665772"/>
                </a:cubicBezTo>
                <a:lnTo>
                  <a:pt x="1285875" y="684822"/>
                </a:lnTo>
                <a:cubicBezTo>
                  <a:pt x="1390650" y="681647"/>
                  <a:pt x="1495538" y="681112"/>
                  <a:pt x="1600200" y="675297"/>
                </a:cubicBezTo>
                <a:cubicBezTo>
                  <a:pt x="1610225" y="674740"/>
                  <a:pt x="1619121" y="668530"/>
                  <a:pt x="1628775" y="665772"/>
                </a:cubicBezTo>
                <a:cubicBezTo>
                  <a:pt x="1652070" y="659116"/>
                  <a:pt x="1707048" y="648515"/>
                  <a:pt x="1724025" y="637197"/>
                </a:cubicBezTo>
                <a:cubicBezTo>
                  <a:pt x="1743075" y="624497"/>
                  <a:pt x="1759455" y="606337"/>
                  <a:pt x="1781175" y="599097"/>
                </a:cubicBezTo>
                <a:lnTo>
                  <a:pt x="1838325" y="580047"/>
                </a:lnTo>
                <a:cubicBezTo>
                  <a:pt x="1847850" y="576872"/>
                  <a:pt x="1858546" y="576091"/>
                  <a:pt x="1866900" y="570522"/>
                </a:cubicBezTo>
                <a:lnTo>
                  <a:pt x="1895475" y="551472"/>
                </a:lnTo>
                <a:cubicBezTo>
                  <a:pt x="1901825" y="541947"/>
                  <a:pt x="1904817" y="528964"/>
                  <a:pt x="1914525" y="522897"/>
                </a:cubicBezTo>
                <a:cubicBezTo>
                  <a:pt x="1931553" y="512254"/>
                  <a:pt x="1954967" y="514986"/>
                  <a:pt x="1971675" y="503847"/>
                </a:cubicBezTo>
                <a:lnTo>
                  <a:pt x="2000250" y="484797"/>
                </a:lnTo>
                <a:cubicBezTo>
                  <a:pt x="2003425" y="472097"/>
                  <a:pt x="2006179" y="459284"/>
                  <a:pt x="2009775" y="446697"/>
                </a:cubicBezTo>
                <a:cubicBezTo>
                  <a:pt x="2012533" y="437043"/>
                  <a:pt x="2019718" y="428154"/>
                  <a:pt x="2019300" y="418122"/>
                </a:cubicBezTo>
                <a:cubicBezTo>
                  <a:pt x="2016512" y="351203"/>
                  <a:pt x="2011261" y="284162"/>
                  <a:pt x="2000250" y="218097"/>
                </a:cubicBezTo>
                <a:cubicBezTo>
                  <a:pt x="1995393" y="188956"/>
                  <a:pt x="1974727" y="186312"/>
                  <a:pt x="1952625" y="179997"/>
                </a:cubicBezTo>
                <a:cubicBezTo>
                  <a:pt x="1940038" y="176401"/>
                  <a:pt x="1927064" y="174234"/>
                  <a:pt x="1914525" y="170472"/>
                </a:cubicBezTo>
                <a:lnTo>
                  <a:pt x="1828800" y="141897"/>
                </a:lnTo>
                <a:cubicBezTo>
                  <a:pt x="1809210" y="135367"/>
                  <a:pt x="1782059" y="125505"/>
                  <a:pt x="1762125" y="122847"/>
                </a:cubicBezTo>
                <a:cubicBezTo>
                  <a:pt x="1727364" y="118212"/>
                  <a:pt x="1692275" y="116497"/>
                  <a:pt x="1657350" y="113322"/>
                </a:cubicBezTo>
                <a:cubicBezTo>
                  <a:pt x="1551913" y="78176"/>
                  <a:pt x="1620241" y="95525"/>
                  <a:pt x="1447800" y="84747"/>
                </a:cubicBezTo>
                <a:cubicBezTo>
                  <a:pt x="1430394" y="78945"/>
                  <a:pt x="1398211" y="67406"/>
                  <a:pt x="1381125" y="65697"/>
                </a:cubicBezTo>
                <a:cubicBezTo>
                  <a:pt x="1330478" y="60632"/>
                  <a:pt x="1279525" y="59347"/>
                  <a:pt x="1228725" y="56172"/>
                </a:cubicBezTo>
                <a:cubicBezTo>
                  <a:pt x="1219200" y="49822"/>
                  <a:pt x="1210611" y="41771"/>
                  <a:pt x="1200150" y="37122"/>
                </a:cubicBezTo>
                <a:cubicBezTo>
                  <a:pt x="1116625" y="0"/>
                  <a:pt x="1083841" y="18072"/>
                  <a:pt x="971550" y="18072"/>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itle 16"/>
          <p:cNvSpPr>
            <a:spLocks noGrp="1"/>
          </p:cNvSpPr>
          <p:nvPr>
            <p:ph type="title"/>
          </p:nvPr>
        </p:nvSpPr>
        <p:spPr>
          <a:xfrm>
            <a:off x="457200" y="0"/>
            <a:ext cx="8229600" cy="990600"/>
          </a:xfrm>
        </p:spPr>
        <p:txBody>
          <a:bodyPr>
            <a:normAutofit/>
          </a:bodyPr>
          <a:lstStyle/>
          <a:p>
            <a:r>
              <a:rPr lang="sr-Latn-CS" sz="4000" dirty="0" smtClean="0">
                <a:solidFill>
                  <a:srgbClr val="002060"/>
                </a:solidFill>
              </a:rPr>
              <a:t>Drajveri - galvansko odvajanje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upload.wikimedia.org/wikipedia/commons/thumb/8/89/Optocoupler.svg/320px-Optocoupler.svg.png"/>
          <p:cNvPicPr>
            <a:picLocks noChangeAspect="1" noChangeArrowheads="1"/>
          </p:cNvPicPr>
          <p:nvPr/>
        </p:nvPicPr>
        <p:blipFill>
          <a:blip r:embed="rId3"/>
          <a:srcRect l="8882" r="9210"/>
          <a:stretch>
            <a:fillRect/>
          </a:stretch>
        </p:blipFill>
        <p:spPr bwMode="auto">
          <a:xfrm>
            <a:off x="3810000" y="2743200"/>
            <a:ext cx="1581150" cy="14478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3281363" y="3745706"/>
            <a:ext cx="533400" cy="533400"/>
          </a:xfrm>
          <a:prstGeom prst="rect">
            <a:avLst/>
          </a:prstGeom>
          <a:noFill/>
        </p:spPr>
      </p:pic>
      <p:sp>
        <p:nvSpPr>
          <p:cNvPr id="7" name="Rounded Rectangle 6"/>
          <p:cNvSpPr/>
          <p:nvPr/>
        </p:nvSpPr>
        <p:spPr bwMode="auto">
          <a:xfrm>
            <a:off x="57912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Energetski deo</a:t>
            </a:r>
            <a:endParaRPr lang="en-US" sz="2800" dirty="0" smtClean="0">
              <a:solidFill>
                <a:schemeClr val="tx1"/>
              </a:solidFill>
            </a:endParaRPr>
          </a:p>
        </p:txBody>
      </p:sp>
      <p:sp>
        <p:nvSpPr>
          <p:cNvPr id="8" name="Rounded Rectangle 7"/>
          <p:cNvSpPr/>
          <p:nvPr/>
        </p:nvSpPr>
        <p:spPr bwMode="auto">
          <a:xfrm>
            <a:off x="9144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Upravljački deo</a:t>
            </a:r>
            <a:endParaRPr lang="en-US" sz="2800" dirty="0" smtClean="0">
              <a:solidFill>
                <a:schemeClr val="tx1"/>
              </a:solidFill>
            </a:endParaRPr>
          </a:p>
        </p:txBody>
      </p:sp>
      <p:sp>
        <p:nvSpPr>
          <p:cNvPr id="12" name="TextBox 11"/>
          <p:cNvSpPr txBox="1"/>
          <p:nvPr/>
        </p:nvSpPr>
        <p:spPr>
          <a:xfrm>
            <a:off x="2743200" y="1981200"/>
            <a:ext cx="2040943" cy="369332"/>
          </a:xfrm>
          <a:prstGeom prst="rect">
            <a:avLst/>
          </a:prstGeom>
          <a:noFill/>
        </p:spPr>
        <p:txBody>
          <a:bodyPr wrap="none" rtlCol="0">
            <a:spAutoFit/>
          </a:bodyPr>
          <a:lstStyle/>
          <a:p>
            <a:r>
              <a:rPr lang="sr-Latn-CS" dirty="0" smtClean="0"/>
              <a:t>upravljački signal</a:t>
            </a:r>
            <a:endParaRPr lang="en-US" dirty="0"/>
          </a:p>
        </p:txBody>
      </p:sp>
      <p:sp>
        <p:nvSpPr>
          <p:cNvPr id="19" name="TextBox 18"/>
          <p:cNvSpPr txBox="1"/>
          <p:nvPr/>
        </p:nvSpPr>
        <p:spPr>
          <a:xfrm>
            <a:off x="5338763" y="3669507"/>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1" name="Straight Connector 20"/>
          <p:cNvCxnSpPr/>
          <p:nvPr/>
        </p:nvCxnSpPr>
        <p:spPr bwMode="auto">
          <a:xfrm rot="10800000">
            <a:off x="3276604" y="3059908"/>
            <a:ext cx="603246" cy="792"/>
          </a:xfrm>
          <a:prstGeom prst="line">
            <a:avLst/>
          </a:prstGeom>
          <a:solidFill>
            <a:schemeClr val="accent1"/>
          </a:solidFill>
          <a:ln w="19050" cap="flat" cmpd="sng" algn="ctr">
            <a:solidFill>
              <a:schemeClr val="tx1"/>
            </a:solidFill>
            <a:prstDash val="solid"/>
            <a:round/>
            <a:headEnd type="triangle" w="med" len="lg"/>
            <a:tailEnd type="none" w="med" len="med"/>
          </a:ln>
          <a:effectLst/>
        </p:spPr>
      </p:cxnSp>
      <p:cxnSp>
        <p:nvCxnSpPr>
          <p:cNvPr id="25" name="Straight Connector 24"/>
          <p:cNvCxnSpPr/>
          <p:nvPr/>
        </p:nvCxnSpPr>
        <p:spPr bwMode="auto">
          <a:xfrm rot="10800000">
            <a:off x="3543300" y="3831432"/>
            <a:ext cx="330200" cy="396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TextBox 25"/>
          <p:cNvSpPr txBox="1"/>
          <p:nvPr/>
        </p:nvSpPr>
        <p:spPr>
          <a:xfrm>
            <a:off x="6781800" y="4114800"/>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8" name="Straight Connector 27"/>
          <p:cNvCxnSpPr/>
          <p:nvPr/>
        </p:nvCxnSpPr>
        <p:spPr bwMode="auto">
          <a:xfrm rot="10800000" flipV="1">
            <a:off x="5362575" y="3835401"/>
            <a:ext cx="197644" cy="317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5356225" y="3049588"/>
            <a:ext cx="454025" cy="158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TextBox 30"/>
          <p:cNvSpPr txBox="1"/>
          <p:nvPr/>
        </p:nvSpPr>
        <p:spPr>
          <a:xfrm rot="20688236">
            <a:off x="1892821" y="4452453"/>
            <a:ext cx="2093843" cy="369332"/>
          </a:xfrm>
          <a:prstGeom prst="rect">
            <a:avLst/>
          </a:prstGeom>
          <a:noFill/>
        </p:spPr>
        <p:txBody>
          <a:bodyPr wrap="none" rtlCol="0">
            <a:spAutoFit/>
          </a:bodyPr>
          <a:lstStyle/>
          <a:p>
            <a:r>
              <a:rPr lang="sr-Latn-CS" dirty="0" smtClean="0"/>
              <a:t>masa elektronike</a:t>
            </a:r>
            <a:r>
              <a:rPr lang="sr-Cyrl-CS" dirty="0" smtClean="0"/>
              <a:t> </a:t>
            </a:r>
            <a:endParaRPr lang="en-US" dirty="0"/>
          </a:p>
        </p:txBody>
      </p:sp>
      <p:sp>
        <p:nvSpPr>
          <p:cNvPr id="32" name="TextBox 31"/>
          <p:cNvSpPr txBox="1"/>
          <p:nvPr/>
        </p:nvSpPr>
        <p:spPr>
          <a:xfrm rot="749725">
            <a:off x="5200078" y="4382792"/>
            <a:ext cx="1813317" cy="369332"/>
          </a:xfrm>
          <a:prstGeom prst="rect">
            <a:avLst/>
          </a:prstGeom>
          <a:noFill/>
        </p:spPr>
        <p:txBody>
          <a:bodyPr wrap="none" rtlCol="0">
            <a:spAutoFit/>
          </a:bodyPr>
          <a:lstStyle/>
          <a:p>
            <a:r>
              <a:rPr lang="sr-Latn-CS" dirty="0" smtClean="0"/>
              <a:t>odvojena masa</a:t>
            </a:r>
            <a:r>
              <a:rPr lang="sr-Cyrl-CS" dirty="0" smtClean="0"/>
              <a:t> </a:t>
            </a:r>
            <a:endParaRPr lang="en-US" dirty="0"/>
          </a:p>
        </p:txBody>
      </p:sp>
      <p:cxnSp>
        <p:nvCxnSpPr>
          <p:cNvPr id="35" name="Straight Arrow Connector 34"/>
          <p:cNvCxnSpPr>
            <a:stCxn id="12" idx="2"/>
          </p:cNvCxnSpPr>
          <p:nvPr/>
        </p:nvCxnSpPr>
        <p:spPr>
          <a:xfrm rot="5400000">
            <a:off x="3323802" y="2608130"/>
            <a:ext cx="697468" cy="182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itle 16"/>
          <p:cNvSpPr>
            <a:spLocks noGrp="1"/>
          </p:cNvSpPr>
          <p:nvPr>
            <p:ph type="title"/>
          </p:nvPr>
        </p:nvSpPr>
        <p:spPr>
          <a:xfrm>
            <a:off x="457200" y="0"/>
            <a:ext cx="8229600" cy="990600"/>
          </a:xfrm>
        </p:spPr>
        <p:txBody>
          <a:bodyPr>
            <a:normAutofit/>
          </a:bodyPr>
          <a:lstStyle/>
          <a:p>
            <a:r>
              <a:rPr lang="sr-Latn-CS" sz="4000" dirty="0" smtClean="0">
                <a:solidFill>
                  <a:srgbClr val="002060"/>
                </a:solidFill>
              </a:rPr>
              <a:t>Drajveri - galvansko odvajanje</a:t>
            </a:r>
            <a:endParaRPr lang="en-US" sz="4000" dirty="0"/>
          </a:p>
        </p:txBody>
      </p:sp>
      <p:sp>
        <p:nvSpPr>
          <p:cNvPr id="38" name="TextBox 37"/>
          <p:cNvSpPr txBox="1"/>
          <p:nvPr/>
        </p:nvSpPr>
        <p:spPr>
          <a:xfrm>
            <a:off x="2971800" y="762000"/>
            <a:ext cx="3227871" cy="646331"/>
          </a:xfrm>
          <a:prstGeom prst="rect">
            <a:avLst/>
          </a:prstGeom>
          <a:noFill/>
        </p:spPr>
        <p:txBody>
          <a:bodyPr wrap="none" rtlCol="0">
            <a:spAutoFit/>
          </a:bodyPr>
          <a:lstStyle/>
          <a:p>
            <a:r>
              <a:rPr lang="sr-Latn-CS" sz="3600" b="1" dirty="0" smtClean="0">
                <a:solidFill>
                  <a:srgbClr val="002060"/>
                </a:solidFill>
                <a:latin typeface="+mn-lt"/>
              </a:rPr>
              <a:t>optička izolacija</a:t>
            </a:r>
            <a:endParaRPr lang="en-US" sz="3600" b="1" dirty="0">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717862" y="1520837"/>
            <a:ext cx="4246625" cy="2016125"/>
          </a:xfrm>
        </p:spPr>
        <p:txBody>
          <a:bodyPr/>
          <a:lstStyle/>
          <a:p>
            <a:pPr marL="0" lvl="1" indent="-182563">
              <a:buFont typeface="Arial" charset="0"/>
              <a:buChar char="•"/>
            </a:pPr>
            <a:r>
              <a:rPr lang="sr-Latn-CS" sz="2400" dirty="0" smtClean="0"/>
              <a:t>Promenom širine impulsa u</a:t>
            </a:r>
            <a:r>
              <a:rPr lang="sr-Latn-CS" sz="2200" dirty="0" smtClean="0"/>
              <a:t> </a:t>
            </a:r>
            <a:r>
              <a:rPr lang="sr-Latn-CS" sz="2400" dirty="0" smtClean="0"/>
              <a:t>svakoj periodi, menja se </a:t>
            </a:r>
            <a:r>
              <a:rPr lang="sr-Latn-CS" sz="2400" dirty="0"/>
              <a:t>srednja </a:t>
            </a:r>
            <a:r>
              <a:rPr lang="sr-Latn-CS" sz="2400" dirty="0" smtClean="0"/>
              <a:t>vrednost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p>
          <a:p>
            <a:pPr marL="0" lvl="1" indent="-182563">
              <a:buFont typeface="Arial" charset="0"/>
              <a:buChar char="•"/>
            </a:pPr>
            <a:r>
              <a:rPr lang="sr-Latn-CS" sz="2400" dirty="0"/>
              <a:t>Struja </a:t>
            </a:r>
            <a:r>
              <a:rPr lang="sr-Latn-CS" sz="2400" b="1" i="1" dirty="0" smtClean="0">
                <a:latin typeface="Times New Roman" pitchFamily="18" charset="0"/>
                <a:cs typeface="Times New Roman" pitchFamily="18" charset="0"/>
              </a:rPr>
              <a:t>i</a:t>
            </a:r>
            <a:r>
              <a:rPr lang="sr-Latn-CS" sz="2400" b="1" i="1" baseline="-25000" dirty="0" smtClean="0">
                <a:latin typeface="Times New Roman" pitchFamily="18" charset="0"/>
                <a:cs typeface="Times New Roman" pitchFamily="18" charset="0"/>
              </a:rPr>
              <a:t>a</a:t>
            </a:r>
            <a:r>
              <a:rPr lang="sr-Latn-CS" sz="2400" b="1" baseline="-25000" dirty="0" smtClean="0"/>
              <a:t> </a:t>
            </a:r>
            <a:r>
              <a:rPr lang="sr-Latn-CS" sz="2400" dirty="0" smtClean="0"/>
              <a:t>prati promene srednje vrednosti</a:t>
            </a:r>
            <a:endParaRPr lang="sr-Latn-CS" sz="2400" baseline="-25000"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78</a:t>
            </a:fld>
            <a:endParaRPr lang="en-US"/>
          </a:p>
        </p:txBody>
      </p:sp>
      <p:pic>
        <p:nvPicPr>
          <p:cNvPr id="9220" name="Picture 4" descr="http://www.pic24.ru/lib/exe/fetch.php/en/osa/articles/pk2_osa_piano_pwm3_en.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032"/>
          <a:stretch/>
        </p:blipFill>
        <p:spPr bwMode="auto">
          <a:xfrm>
            <a:off x="1721024" y="4005064"/>
            <a:ext cx="5891570" cy="22540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bwMode="auto">
          <a:xfrm>
            <a:off x="107504" y="0"/>
            <a:ext cx="885698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a:lstStyle>
          <a:p>
            <a:r>
              <a:rPr lang="sr-Latn-CS" b="1" dirty="0" smtClean="0"/>
              <a:t>PWM</a:t>
            </a:r>
            <a:r>
              <a:rPr lang="sr-Latn-CS" dirty="0" smtClean="0"/>
              <a:t> - </a:t>
            </a:r>
            <a:r>
              <a:rPr lang="x-none" smtClean="0"/>
              <a:t>G</a:t>
            </a:r>
            <a:r>
              <a:rPr lang="en-US" dirty="0" err="1" smtClean="0"/>
              <a:t>enerisanj</a:t>
            </a:r>
            <a:r>
              <a:rPr lang="x-none" dirty="0" smtClean="0"/>
              <a:t>e promenljivog napona</a:t>
            </a:r>
            <a:endParaRPr lang="en-US" dirty="0" smtClean="0"/>
          </a:p>
        </p:txBody>
      </p:sp>
      <p:sp>
        <p:nvSpPr>
          <p:cNvPr id="10" name="TextBox 9"/>
          <p:cNvSpPr txBox="1"/>
          <p:nvPr/>
        </p:nvSpPr>
        <p:spPr>
          <a:xfrm>
            <a:off x="780271" y="1916832"/>
            <a:ext cx="284046" cy="276999"/>
          </a:xfrm>
          <a:prstGeom prst="rect">
            <a:avLst/>
          </a:prstGeom>
          <a:noFill/>
        </p:spPr>
        <p:txBody>
          <a:bodyPr wrap="square" lIns="0" tIns="0" rIns="0" bIns="0" rtlCol="0">
            <a:spAutoFit/>
          </a:bodyPr>
          <a:lstStyle/>
          <a:p>
            <a:r>
              <a:rPr lang="x-none" b="1" i="1" dirty="0" smtClean="0">
                <a:solidFill>
                  <a:schemeClr val="tx1"/>
                </a:solidFill>
                <a:latin typeface="Times New Roman" pitchFamily="18" charset="0"/>
                <a:cs typeface="Times New Roman" pitchFamily="18" charset="0"/>
                <a:sym typeface="Symbol"/>
              </a:rPr>
              <a:t>V</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sp>
        <p:nvSpPr>
          <p:cNvPr id="11" name="TextBox 10"/>
          <p:cNvSpPr txBox="1"/>
          <p:nvPr/>
        </p:nvSpPr>
        <p:spPr>
          <a:xfrm>
            <a:off x="821699" y="2996952"/>
            <a:ext cx="201191" cy="276999"/>
          </a:xfrm>
          <a:prstGeom prst="rect">
            <a:avLst/>
          </a:prstGeom>
          <a:noFill/>
        </p:spPr>
        <p:txBody>
          <a:bodyPr wrap="square" lIns="0" tIns="0" rIns="0" bIns="0" rtlCol="0">
            <a:spAutoFit/>
          </a:bodyPr>
          <a:lstStyle/>
          <a:p>
            <a:r>
              <a:rPr lang="x-none" b="1" i="1" dirty="0">
                <a:solidFill>
                  <a:schemeClr val="tx1"/>
                </a:solidFill>
                <a:latin typeface="Times New Roman" pitchFamily="18" charset="0"/>
                <a:cs typeface="Times New Roman" pitchFamily="18" charset="0"/>
                <a:sym typeface="Symbol"/>
              </a:rPr>
              <a:t>i</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grpSp>
        <p:nvGrpSpPr>
          <p:cNvPr id="26" name="Group 25"/>
          <p:cNvGrpSpPr/>
          <p:nvPr/>
        </p:nvGrpSpPr>
        <p:grpSpPr>
          <a:xfrm>
            <a:off x="1187624" y="1844824"/>
            <a:ext cx="2954047" cy="233362"/>
            <a:chOff x="3124200" y="3919538"/>
            <a:chExt cx="2954047" cy="233362"/>
          </a:xfrm>
        </p:grpSpPr>
        <p:cxnSp>
          <p:nvCxnSpPr>
            <p:cNvPr id="6" name="Straight Connector 5"/>
            <p:cNvCxnSpPr/>
            <p:nvPr/>
          </p:nvCxnSpPr>
          <p:spPr bwMode="auto">
            <a:xfrm flipV="1">
              <a:off x="3124200" y="4148138"/>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7" name="Straight Connector 16"/>
            <p:cNvCxnSpPr/>
            <p:nvPr/>
          </p:nvCxnSpPr>
          <p:spPr bwMode="auto">
            <a:xfrm flipV="1">
              <a:off x="3400425" y="4115172"/>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8" name="Straight Connector 17"/>
            <p:cNvCxnSpPr/>
            <p:nvPr/>
          </p:nvCxnSpPr>
          <p:spPr bwMode="auto">
            <a:xfrm flipV="1">
              <a:off x="3657600" y="410051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0" name="Straight Connector 19"/>
            <p:cNvCxnSpPr/>
            <p:nvPr/>
          </p:nvCxnSpPr>
          <p:spPr bwMode="auto">
            <a:xfrm flipV="1">
              <a:off x="3971377" y="4090988"/>
              <a:ext cx="281536" cy="4961"/>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1" name="Straight Connector 20"/>
            <p:cNvCxnSpPr/>
            <p:nvPr/>
          </p:nvCxnSpPr>
          <p:spPr bwMode="auto">
            <a:xfrm flipV="1">
              <a:off x="4252638" y="405785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2" name="Straight Connector 21"/>
            <p:cNvCxnSpPr/>
            <p:nvPr/>
          </p:nvCxnSpPr>
          <p:spPr bwMode="auto">
            <a:xfrm flipV="1">
              <a:off x="4552677" y="39959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3" name="Straight Connector 22"/>
            <p:cNvCxnSpPr/>
            <p:nvPr/>
          </p:nvCxnSpPr>
          <p:spPr bwMode="auto">
            <a:xfrm flipV="1">
              <a:off x="4864347" y="396220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4" name="Straight Connector 23"/>
            <p:cNvCxnSpPr/>
            <p:nvPr/>
          </p:nvCxnSpPr>
          <p:spPr bwMode="auto">
            <a:xfrm flipV="1">
              <a:off x="5154862" y="3933056"/>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5" name="Straight Connector 24"/>
            <p:cNvCxnSpPr/>
            <p:nvPr/>
          </p:nvCxnSpPr>
          <p:spPr bwMode="auto">
            <a:xfrm flipV="1">
              <a:off x="5473950" y="39195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8" name="Straight Connector 27"/>
            <p:cNvCxnSpPr/>
            <p:nvPr/>
          </p:nvCxnSpPr>
          <p:spPr bwMode="auto">
            <a:xfrm flipV="1">
              <a:off x="5778208" y="393819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grpSp>
      <p:grpSp>
        <p:nvGrpSpPr>
          <p:cNvPr id="31" name="Group 30"/>
          <p:cNvGrpSpPr/>
          <p:nvPr/>
        </p:nvGrpSpPr>
        <p:grpSpPr>
          <a:xfrm>
            <a:off x="683568" y="4221088"/>
            <a:ext cx="1080120" cy="1789167"/>
            <a:chOff x="683568" y="4221088"/>
            <a:chExt cx="1080120" cy="1789167"/>
          </a:xfrm>
        </p:grpSpPr>
        <p:sp>
          <p:nvSpPr>
            <p:cNvPr id="27" name="TextBox 26"/>
            <p:cNvSpPr txBox="1"/>
            <p:nvPr/>
          </p:nvSpPr>
          <p:spPr>
            <a:xfrm>
              <a:off x="683568" y="4221088"/>
              <a:ext cx="1080120" cy="430887"/>
            </a:xfrm>
            <a:prstGeom prst="rect">
              <a:avLst/>
            </a:prstGeom>
            <a:noFill/>
          </p:spPr>
          <p:txBody>
            <a:bodyPr wrap="square" lIns="0" tIns="0" rIns="0" bIns="0" rtlCol="0">
              <a:spAutoFit/>
            </a:bodyPr>
            <a:lstStyle/>
            <a:p>
              <a:r>
                <a:rPr lang="x-none" sz="1400" dirty="0" smtClean="0">
                  <a:solidFill>
                    <a:schemeClr val="tx1"/>
                  </a:solidFill>
                  <a:latin typeface="+mn-lt"/>
                  <a:sym typeface="Symbol"/>
                </a:rPr>
                <a:t>Željeni oblik napona</a:t>
              </a:r>
              <a:endParaRPr lang="en-US" sz="1400" baseline="-25000" dirty="0">
                <a:solidFill>
                  <a:schemeClr val="tx1"/>
                </a:solidFill>
                <a:latin typeface="+mn-lt"/>
              </a:endParaRPr>
            </a:p>
          </p:txBody>
        </p:sp>
        <p:sp>
          <p:nvSpPr>
            <p:cNvPr id="29" name="TextBox 28"/>
            <p:cNvSpPr txBox="1"/>
            <p:nvPr/>
          </p:nvSpPr>
          <p:spPr>
            <a:xfrm>
              <a:off x="1475656" y="5733256"/>
              <a:ext cx="201191" cy="276999"/>
            </a:xfrm>
            <a:prstGeom prst="rect">
              <a:avLst/>
            </a:prstGeom>
            <a:noFill/>
          </p:spPr>
          <p:txBody>
            <a:bodyPr wrap="square" lIns="0" tIns="0" rIns="0" bIns="0" rtlCol="0">
              <a:spAutoFit/>
            </a:bodyPr>
            <a:lstStyle/>
            <a:p>
              <a:r>
                <a:rPr lang="x-none" b="1" i="1" dirty="0">
                  <a:solidFill>
                    <a:schemeClr val="tx1"/>
                  </a:solidFill>
                  <a:latin typeface="Times New Roman" pitchFamily="18" charset="0"/>
                  <a:cs typeface="Times New Roman" pitchFamily="18" charset="0"/>
                  <a:sym typeface="Symbol"/>
                </a:rPr>
                <a:t>i</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sp>
          <p:nvSpPr>
            <p:cNvPr id="30" name="TextBox 29"/>
            <p:cNvSpPr txBox="1"/>
            <p:nvPr/>
          </p:nvSpPr>
          <p:spPr>
            <a:xfrm>
              <a:off x="1403648" y="5085184"/>
              <a:ext cx="284046" cy="276999"/>
            </a:xfrm>
            <a:prstGeom prst="rect">
              <a:avLst/>
            </a:prstGeom>
            <a:noFill/>
          </p:spPr>
          <p:txBody>
            <a:bodyPr wrap="square" lIns="0" tIns="0" rIns="0" bIns="0" rtlCol="0">
              <a:spAutoFit/>
            </a:bodyPr>
            <a:lstStyle/>
            <a:p>
              <a:r>
                <a:rPr lang="x-none" b="1" i="1" dirty="0" smtClean="0">
                  <a:solidFill>
                    <a:schemeClr val="tx1"/>
                  </a:solidFill>
                  <a:latin typeface="Times New Roman" pitchFamily="18" charset="0"/>
                  <a:cs typeface="Times New Roman" pitchFamily="18" charset="0"/>
                  <a:sym typeface="Symbol"/>
                </a:rPr>
                <a:t>V</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grpSp>
      <p:cxnSp>
        <p:nvCxnSpPr>
          <p:cNvPr id="33" name="Straight Connector 32"/>
          <p:cNvCxnSpPr/>
          <p:nvPr/>
        </p:nvCxnSpPr>
        <p:spPr bwMode="auto">
          <a:xfrm>
            <a:off x="1371555" y="1779865"/>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463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61967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74244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889760" y="17778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20345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a:off x="232410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21818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243840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2626360" y="1774572"/>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a:off x="273812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937996" y="17727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a:off x="30378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3241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a:off x="3347864"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a:off x="355092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0" name="Straight Connector 49"/>
          <p:cNvCxnSpPr/>
          <p:nvPr/>
        </p:nvCxnSpPr>
        <p:spPr bwMode="auto">
          <a:xfrm>
            <a:off x="3635896"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38455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a:off x="393192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3" name="Straight Connector 52"/>
          <p:cNvCxnSpPr/>
          <p:nvPr/>
        </p:nvCxnSpPr>
        <p:spPr bwMode="auto">
          <a:xfrm>
            <a:off x="413995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a:off x="3926840" y="1780540"/>
            <a:ext cx="2218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a:off x="3632200" y="1772816"/>
            <a:ext cx="21972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3337560" y="1772816"/>
            <a:ext cx="2263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a:off x="3038604" y="1772816"/>
            <a:ext cx="21005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738884" y="1778000"/>
            <a:ext cx="21602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2" name="Straight Connector 61"/>
          <p:cNvCxnSpPr/>
          <p:nvPr/>
        </p:nvCxnSpPr>
        <p:spPr bwMode="auto">
          <a:xfrm>
            <a:off x="2438400" y="1772920"/>
            <a:ext cx="20243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171700" y="1772816"/>
            <a:ext cx="16805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a:off x="1886332" y="1770380"/>
            <a:ext cx="158368" cy="254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1619672" y="1772816"/>
            <a:ext cx="1354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a:off x="1369060" y="1772816"/>
            <a:ext cx="11176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8" name="Straight Connector 77"/>
          <p:cNvCxnSpPr/>
          <p:nvPr/>
        </p:nvCxnSpPr>
        <p:spPr bwMode="auto">
          <a:xfrm>
            <a:off x="1455802" y="2242185"/>
            <a:ext cx="17868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a:off x="1076325" y="2244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0" name="Straight Connector 79"/>
          <p:cNvCxnSpPr/>
          <p:nvPr/>
        </p:nvCxnSpPr>
        <p:spPr bwMode="auto">
          <a:xfrm>
            <a:off x="1739989" y="2239501"/>
            <a:ext cx="1587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1" name="Straight Connector 80"/>
          <p:cNvCxnSpPr/>
          <p:nvPr/>
        </p:nvCxnSpPr>
        <p:spPr bwMode="auto">
          <a:xfrm>
            <a:off x="2031459" y="2239501"/>
            <a:ext cx="16081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a:off x="2320672" y="2240280"/>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3" name="Straight Connector 82"/>
          <p:cNvCxnSpPr/>
          <p:nvPr/>
        </p:nvCxnSpPr>
        <p:spPr bwMode="auto">
          <a:xfrm>
            <a:off x="2625472" y="2240280"/>
            <a:ext cx="12344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4" name="Straight Connector 83"/>
          <p:cNvCxnSpPr/>
          <p:nvPr/>
        </p:nvCxnSpPr>
        <p:spPr bwMode="auto">
          <a:xfrm>
            <a:off x="2934082" y="2238375"/>
            <a:ext cx="11582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3227452" y="2238375"/>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a:off x="3552825" y="2240280"/>
            <a:ext cx="8763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a:off x="3839592" y="2237740"/>
            <a:ext cx="1050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8" name="Straight Connector 87"/>
          <p:cNvCxnSpPr/>
          <p:nvPr/>
        </p:nvCxnSpPr>
        <p:spPr bwMode="auto">
          <a:xfrm>
            <a:off x="4140200" y="2237740"/>
            <a:ext cx="35979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1374561" y="2226548"/>
            <a:ext cx="0" cy="1160542"/>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4" name="Straight Connector 103"/>
          <p:cNvCxnSpPr/>
          <p:nvPr/>
        </p:nvCxnSpPr>
        <p:spPr bwMode="auto">
          <a:xfrm>
            <a:off x="1468755" y="2214374"/>
            <a:ext cx="0" cy="74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5" name="Straight Connector 104"/>
          <p:cNvCxnSpPr/>
          <p:nvPr/>
        </p:nvCxnSpPr>
        <p:spPr bwMode="auto">
          <a:xfrm>
            <a:off x="1619672" y="2204864"/>
            <a:ext cx="0" cy="86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6" name="Straight Connector 105"/>
          <p:cNvCxnSpPr/>
          <p:nvPr/>
        </p:nvCxnSpPr>
        <p:spPr bwMode="auto">
          <a:xfrm>
            <a:off x="1746885" y="2184276"/>
            <a:ext cx="0" cy="76466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7" name="Straight Connector 106"/>
          <p:cNvCxnSpPr/>
          <p:nvPr/>
        </p:nvCxnSpPr>
        <p:spPr bwMode="auto">
          <a:xfrm>
            <a:off x="1893570" y="2193801"/>
            <a:ext cx="0" cy="86181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8" name="Straight Connector 107"/>
          <p:cNvCxnSpPr/>
          <p:nvPr/>
        </p:nvCxnSpPr>
        <p:spPr bwMode="auto">
          <a:xfrm>
            <a:off x="2036445" y="2193801"/>
            <a:ext cx="0" cy="7284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9" name="Straight Connector 108"/>
          <p:cNvCxnSpPr/>
          <p:nvPr/>
        </p:nvCxnSpPr>
        <p:spPr bwMode="auto">
          <a:xfrm>
            <a:off x="2185035" y="2163321"/>
            <a:ext cx="0" cy="8561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0" name="Straight Connector 109"/>
          <p:cNvCxnSpPr/>
          <p:nvPr/>
        </p:nvCxnSpPr>
        <p:spPr bwMode="auto">
          <a:xfrm>
            <a:off x="2331308" y="2217410"/>
            <a:ext cx="0" cy="67057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1" name="Straight Connector 110"/>
          <p:cNvCxnSpPr/>
          <p:nvPr/>
        </p:nvCxnSpPr>
        <p:spPr bwMode="auto">
          <a:xfrm>
            <a:off x="2446020" y="2214756"/>
            <a:ext cx="0" cy="71703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2" name="Straight Connector 111"/>
          <p:cNvCxnSpPr/>
          <p:nvPr/>
        </p:nvCxnSpPr>
        <p:spPr bwMode="auto">
          <a:xfrm>
            <a:off x="2627784" y="2204864"/>
            <a:ext cx="0" cy="59739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3" name="Straight Connector 112"/>
          <p:cNvCxnSpPr/>
          <p:nvPr/>
        </p:nvCxnSpPr>
        <p:spPr bwMode="auto">
          <a:xfrm>
            <a:off x="2738274" y="2206769"/>
            <a:ext cx="0" cy="63739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4" name="Straight Connector 113"/>
          <p:cNvCxnSpPr/>
          <p:nvPr/>
        </p:nvCxnSpPr>
        <p:spPr bwMode="auto">
          <a:xfrm>
            <a:off x="2935605" y="2170941"/>
            <a:ext cx="0" cy="5132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5" name="Straight Connector 114"/>
          <p:cNvCxnSpPr/>
          <p:nvPr/>
        </p:nvCxnSpPr>
        <p:spPr bwMode="auto">
          <a:xfrm>
            <a:off x="3042285" y="2205231"/>
            <a:ext cx="0" cy="52844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6" name="Straight Connector 115"/>
          <p:cNvCxnSpPr/>
          <p:nvPr/>
        </p:nvCxnSpPr>
        <p:spPr bwMode="auto">
          <a:xfrm>
            <a:off x="3238500" y="2178561"/>
            <a:ext cx="0" cy="4617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7" name="Straight Connector 116"/>
          <p:cNvCxnSpPr/>
          <p:nvPr/>
        </p:nvCxnSpPr>
        <p:spPr bwMode="auto">
          <a:xfrm>
            <a:off x="3347864"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8" name="Straight Connector 117"/>
          <p:cNvCxnSpPr/>
          <p:nvPr/>
        </p:nvCxnSpPr>
        <p:spPr bwMode="auto">
          <a:xfrm>
            <a:off x="3554730" y="2196470"/>
            <a:ext cx="0" cy="45148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9" name="Straight Connector 118"/>
          <p:cNvCxnSpPr/>
          <p:nvPr/>
        </p:nvCxnSpPr>
        <p:spPr bwMode="auto">
          <a:xfrm>
            <a:off x="3635896"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0" name="Straight Connector 119"/>
          <p:cNvCxnSpPr/>
          <p:nvPr/>
        </p:nvCxnSpPr>
        <p:spPr bwMode="auto">
          <a:xfrm>
            <a:off x="3851920" y="2204864"/>
            <a:ext cx="0" cy="432048"/>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1" name="Straight Connector 120"/>
          <p:cNvCxnSpPr/>
          <p:nvPr/>
        </p:nvCxnSpPr>
        <p:spPr bwMode="auto">
          <a:xfrm>
            <a:off x="3923928"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2" name="Straight Connector 121"/>
          <p:cNvCxnSpPr/>
          <p:nvPr/>
        </p:nvCxnSpPr>
        <p:spPr bwMode="auto">
          <a:xfrm>
            <a:off x="4139952" y="2204864"/>
            <a:ext cx="0" cy="44880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3" name="Straight Connector 122"/>
          <p:cNvCxnSpPr/>
          <p:nvPr/>
        </p:nvCxnSpPr>
        <p:spPr bwMode="auto">
          <a:xfrm>
            <a:off x="1069851" y="3387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4" name="Straight Connector 123"/>
          <p:cNvCxnSpPr/>
          <p:nvPr/>
        </p:nvCxnSpPr>
        <p:spPr bwMode="auto">
          <a:xfrm flipV="1">
            <a:off x="1374651" y="2954655"/>
            <a:ext cx="101724" cy="432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469816" y="2949689"/>
            <a:ext cx="144016" cy="11391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1743457" y="2949322"/>
            <a:ext cx="152018" cy="9867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038350" y="2916555"/>
            <a:ext cx="150495" cy="971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2631187" y="2800732"/>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1619672" y="2943225"/>
            <a:ext cx="129118" cy="12612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5" name="Straight Connector 134"/>
          <p:cNvCxnSpPr/>
          <p:nvPr/>
        </p:nvCxnSpPr>
        <p:spPr bwMode="auto">
          <a:xfrm flipV="1">
            <a:off x="1899285" y="2924945"/>
            <a:ext cx="137537" cy="1230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flipV="1">
            <a:off x="2183512" y="2893695"/>
            <a:ext cx="150113" cy="12915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1" name="Straight Connector 140"/>
          <p:cNvCxnSpPr/>
          <p:nvPr/>
        </p:nvCxnSpPr>
        <p:spPr bwMode="auto">
          <a:xfrm>
            <a:off x="2332102" y="2894077"/>
            <a:ext cx="119633" cy="3581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3" name="Straight Connector 142"/>
          <p:cNvCxnSpPr/>
          <p:nvPr/>
        </p:nvCxnSpPr>
        <p:spPr bwMode="auto">
          <a:xfrm flipV="1">
            <a:off x="2448307" y="2802255"/>
            <a:ext cx="184403" cy="12763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flipV="1">
            <a:off x="2737867" y="2678430"/>
            <a:ext cx="203453" cy="16801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7" name="Straight Connector 146"/>
          <p:cNvCxnSpPr/>
          <p:nvPr/>
        </p:nvCxnSpPr>
        <p:spPr bwMode="auto">
          <a:xfrm flipV="1">
            <a:off x="3042667" y="2646045"/>
            <a:ext cx="197738" cy="8800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8" name="Straight Connector 147"/>
          <p:cNvCxnSpPr/>
          <p:nvPr/>
        </p:nvCxnSpPr>
        <p:spPr bwMode="auto">
          <a:xfrm flipV="1">
            <a:off x="3347864" y="2644140"/>
            <a:ext cx="214486" cy="48396"/>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9" name="Straight Connector 148"/>
          <p:cNvCxnSpPr/>
          <p:nvPr/>
        </p:nvCxnSpPr>
        <p:spPr bwMode="auto">
          <a:xfrm flipV="1">
            <a:off x="3635896" y="2638425"/>
            <a:ext cx="223634" cy="5411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0" name="Straight Connector 149"/>
          <p:cNvCxnSpPr/>
          <p:nvPr/>
        </p:nvCxnSpPr>
        <p:spPr bwMode="auto">
          <a:xfrm flipV="1">
            <a:off x="3923928" y="2636912"/>
            <a:ext cx="216024" cy="55624"/>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1" name="Straight Connector 150"/>
          <p:cNvCxnSpPr/>
          <p:nvPr/>
        </p:nvCxnSpPr>
        <p:spPr bwMode="auto">
          <a:xfrm>
            <a:off x="2937892" y="2684145"/>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2" name="Straight Connector 151"/>
          <p:cNvCxnSpPr/>
          <p:nvPr/>
        </p:nvCxnSpPr>
        <p:spPr bwMode="auto">
          <a:xfrm>
            <a:off x="3242692" y="2644140"/>
            <a:ext cx="112013" cy="51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3" name="Straight Connector 152"/>
          <p:cNvCxnSpPr/>
          <p:nvPr/>
        </p:nvCxnSpPr>
        <p:spPr bwMode="auto">
          <a:xfrm>
            <a:off x="3558922" y="2646045"/>
            <a:ext cx="81533" cy="4191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4" name="Straight Connector 153"/>
          <p:cNvCxnSpPr/>
          <p:nvPr/>
        </p:nvCxnSpPr>
        <p:spPr bwMode="auto">
          <a:xfrm>
            <a:off x="3851920" y="2636912"/>
            <a:ext cx="80000" cy="4532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5" name="Straight Connector 154"/>
          <p:cNvCxnSpPr/>
          <p:nvPr/>
        </p:nvCxnSpPr>
        <p:spPr bwMode="auto">
          <a:xfrm>
            <a:off x="4139952" y="2636912"/>
            <a:ext cx="294888" cy="563488"/>
          </a:xfrm>
          <a:prstGeom prst="line">
            <a:avLst/>
          </a:prstGeom>
          <a:solidFill>
            <a:schemeClr val="bg1"/>
          </a:solidFill>
          <a:ln w="190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xmlns="" val="33815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79</a:t>
            </a:fld>
            <a:endParaRPr lang="en-US"/>
          </a:p>
        </p:txBody>
      </p:sp>
      <p:pic>
        <p:nvPicPr>
          <p:cNvPr id="10242" name="Picture 2" descr="http://tdworld.com/site-files/tdworld.com/files/uploads/2015/01/voltage-and-current-in-a-switch-type-VSC-valve-with-PWM_20150202.png"/>
          <p:cNvPicPr>
            <a:picLocks noChangeAspect="1" noChangeArrowheads="1"/>
          </p:cNvPicPr>
          <p:nvPr/>
        </p:nvPicPr>
        <p:blipFill>
          <a:blip r:embed="rId3" cstate="print">
            <a:clrChange>
              <a:clrFrom>
                <a:srgbClr val="E7E7E8"/>
              </a:clrFrom>
              <a:clrTo>
                <a:srgbClr val="E7E7E8">
                  <a:alpha val="0"/>
                </a:srgbClr>
              </a:clrTo>
            </a:clrChange>
            <a:lum bright="10000" contrast="20000"/>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258091" y="1331640"/>
            <a:ext cx="6552728" cy="51210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331640" y="1556792"/>
            <a:ext cx="492443" cy="1957670"/>
          </a:xfrm>
          <a:prstGeom prst="rect">
            <a:avLst/>
          </a:prstGeom>
          <a:solidFill>
            <a:schemeClr val="bg1"/>
          </a:solidFill>
        </p:spPr>
        <p:txBody>
          <a:bodyPr vert="vert270" wrap="square" rtlCol="0">
            <a:spAutoFit/>
          </a:bodyPr>
          <a:lstStyle/>
          <a:p>
            <a:pPr algn="ctr"/>
            <a:r>
              <a:rPr lang="x-none" sz="2000" b="1" i="1" dirty="0" smtClean="0">
                <a:solidFill>
                  <a:schemeClr val="tx1"/>
                </a:solidFill>
                <a:latin typeface="Times New Roman" pitchFamily="18" charset="0"/>
                <a:cs typeface="Times New Roman" pitchFamily="18" charset="0"/>
              </a:rPr>
              <a:t>U</a:t>
            </a:r>
            <a:r>
              <a:rPr lang="x-none" sz="2000" b="1" i="1" baseline="-25000" dirty="0" smtClean="0">
                <a:solidFill>
                  <a:schemeClr val="tx1"/>
                </a:solidFill>
                <a:latin typeface="Times New Roman" pitchFamily="18" charset="0"/>
                <a:cs typeface="Times New Roman" pitchFamily="18" charset="0"/>
              </a:rPr>
              <a:t>a</a:t>
            </a:r>
            <a:r>
              <a:rPr lang="x-none"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[V]</a:t>
            </a:r>
            <a:endParaRPr lang="en-US" dirty="0">
              <a:solidFill>
                <a:schemeClr val="tx1"/>
              </a:solidFill>
              <a:latin typeface="Times New Roman" pitchFamily="18" charset="0"/>
              <a:cs typeface="Times New Roman" pitchFamily="18" charset="0"/>
            </a:endParaRPr>
          </a:p>
        </p:txBody>
      </p:sp>
      <p:sp>
        <p:nvSpPr>
          <p:cNvPr id="8" name="TextBox 7"/>
          <p:cNvSpPr txBox="1"/>
          <p:nvPr/>
        </p:nvSpPr>
        <p:spPr>
          <a:xfrm>
            <a:off x="1547664" y="3933056"/>
            <a:ext cx="492443" cy="1957670"/>
          </a:xfrm>
          <a:prstGeom prst="rect">
            <a:avLst/>
          </a:prstGeom>
          <a:solidFill>
            <a:schemeClr val="bg1"/>
          </a:solidFill>
        </p:spPr>
        <p:txBody>
          <a:bodyPr vert="vert270" wrap="square" rtlCol="0">
            <a:spAutoFit/>
          </a:bodyPr>
          <a:lstStyle/>
          <a:p>
            <a:pPr algn="ctr"/>
            <a:r>
              <a:rPr lang="en-US" sz="2000" b="1" i="1" dirty="0" err="1" smtClean="0">
                <a:solidFill>
                  <a:schemeClr val="tx1"/>
                </a:solidFill>
                <a:latin typeface="Times New Roman" pitchFamily="18" charset="0"/>
                <a:cs typeface="Times New Roman" pitchFamily="18" charset="0"/>
              </a:rPr>
              <a:t>i</a:t>
            </a:r>
            <a:r>
              <a:rPr lang="x-none" sz="2000" b="1" i="1" baseline="-25000" dirty="0" smtClean="0">
                <a:solidFill>
                  <a:schemeClr val="tx1"/>
                </a:solidFill>
                <a:latin typeface="Times New Roman" pitchFamily="18" charset="0"/>
                <a:cs typeface="Times New Roman" pitchFamily="18" charset="0"/>
              </a:rPr>
              <a:t>a</a:t>
            </a:r>
            <a:r>
              <a:rPr lang="x-none"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a:t>
            </a:r>
            <a:endParaRPr lang="en-US" dirty="0">
              <a:solidFill>
                <a:schemeClr val="tx1"/>
              </a:solidFill>
              <a:latin typeface="Times New Roman" pitchFamily="18" charset="0"/>
              <a:cs typeface="Times New Roman" pitchFamily="18" charset="0"/>
            </a:endParaRPr>
          </a:p>
        </p:txBody>
      </p:sp>
      <p:sp>
        <p:nvSpPr>
          <p:cNvPr id="9" name="TextBox 8"/>
          <p:cNvSpPr txBox="1"/>
          <p:nvPr/>
        </p:nvSpPr>
        <p:spPr>
          <a:xfrm>
            <a:off x="4427984" y="3717032"/>
            <a:ext cx="1296144" cy="246221"/>
          </a:xfrm>
          <a:prstGeom prst="rect">
            <a:avLst/>
          </a:prstGeom>
          <a:solidFill>
            <a:schemeClr val="bg1"/>
          </a:solidFill>
        </p:spPr>
        <p:txBody>
          <a:bodyPr vert="horz" wrap="square" lIns="0" tIns="0" rIns="0" bIns="0" rtlCol="0">
            <a:spAutoFit/>
          </a:bodyPr>
          <a:lstStyle/>
          <a:p>
            <a:pPr algn="ctr"/>
            <a:r>
              <a:rPr lang="en-US" sz="1600" dirty="0" err="1" smtClean="0">
                <a:solidFill>
                  <a:schemeClr val="tx1"/>
                </a:solidFill>
                <a:latin typeface="+mn-lt"/>
              </a:rPr>
              <a:t>vreme</a:t>
            </a:r>
            <a:r>
              <a:rPr lang="en-US" sz="1600" dirty="0" smtClean="0">
                <a:solidFill>
                  <a:schemeClr val="tx1"/>
                </a:solidFill>
                <a:latin typeface="+mn-lt"/>
              </a:rPr>
              <a:t> (s)</a:t>
            </a:r>
            <a:endParaRPr lang="en-US" sz="1600" dirty="0">
              <a:solidFill>
                <a:schemeClr val="tx1"/>
              </a:solidFill>
              <a:latin typeface="+mn-lt"/>
            </a:endParaRPr>
          </a:p>
        </p:txBody>
      </p:sp>
      <p:sp>
        <p:nvSpPr>
          <p:cNvPr id="10" name="TextBox 9"/>
          <p:cNvSpPr txBox="1"/>
          <p:nvPr/>
        </p:nvSpPr>
        <p:spPr>
          <a:xfrm>
            <a:off x="4427984" y="6073419"/>
            <a:ext cx="1296144" cy="246221"/>
          </a:xfrm>
          <a:prstGeom prst="rect">
            <a:avLst/>
          </a:prstGeom>
          <a:solidFill>
            <a:schemeClr val="bg1"/>
          </a:solidFill>
        </p:spPr>
        <p:txBody>
          <a:bodyPr vert="horz" wrap="square" lIns="0" tIns="0" rIns="0" bIns="0" rtlCol="0">
            <a:spAutoFit/>
          </a:bodyPr>
          <a:lstStyle/>
          <a:p>
            <a:pPr algn="ctr"/>
            <a:r>
              <a:rPr lang="en-US" sz="1600" dirty="0" err="1" smtClean="0">
                <a:solidFill>
                  <a:schemeClr val="tx1"/>
                </a:solidFill>
                <a:latin typeface="+mn-lt"/>
              </a:rPr>
              <a:t>vreme</a:t>
            </a:r>
            <a:r>
              <a:rPr lang="en-US" sz="1600" dirty="0" smtClean="0">
                <a:solidFill>
                  <a:schemeClr val="tx1"/>
                </a:solidFill>
                <a:latin typeface="+mn-lt"/>
              </a:rPr>
              <a:t> (s)</a:t>
            </a:r>
            <a:endParaRPr lang="en-US" sz="1600" dirty="0">
              <a:solidFill>
                <a:schemeClr val="tx1"/>
              </a:solidFill>
              <a:latin typeface="+mn-lt"/>
            </a:endParaRPr>
          </a:p>
        </p:txBody>
      </p:sp>
      <p:sp>
        <p:nvSpPr>
          <p:cNvPr id="11" name="Title 10"/>
          <p:cNvSpPr>
            <a:spLocks noGrp="1"/>
          </p:cNvSpPr>
          <p:nvPr>
            <p:ph type="title"/>
          </p:nvPr>
        </p:nvSpPr>
        <p:spPr>
          <a:xfrm>
            <a:off x="0" y="0"/>
            <a:ext cx="9144000" cy="685800"/>
          </a:xfrm>
        </p:spPr>
        <p:txBody>
          <a:bodyPr>
            <a:normAutofit fontScale="90000"/>
          </a:bodyPr>
          <a:lstStyle/>
          <a:p>
            <a:pPr rtl="0" eaLnBrk="0" fontAlgn="base" hangingPunct="0"/>
            <a:r>
              <a:rPr lang="sr-Latn-CS" b="1" kern="1200" dirty="0" smtClean="0">
                <a:solidFill>
                  <a:srgbClr val="333399"/>
                </a:solidFill>
                <a:ea typeface="+mn-ea"/>
                <a:cs typeface="+mn-cs"/>
              </a:rPr>
              <a:t>PWM</a:t>
            </a:r>
            <a:r>
              <a:rPr lang="sr-Latn-CS" kern="1200" dirty="0" smtClean="0">
                <a:solidFill>
                  <a:srgbClr val="333399"/>
                </a:solidFill>
                <a:ea typeface="+mn-ea"/>
                <a:cs typeface="+mn-cs"/>
              </a:rPr>
              <a:t> - </a:t>
            </a:r>
            <a:r>
              <a:rPr lang="x-none" kern="1200" smtClean="0">
                <a:solidFill>
                  <a:srgbClr val="333399"/>
                </a:solidFill>
                <a:ea typeface="+mn-ea"/>
                <a:cs typeface="+mn-cs"/>
              </a:rPr>
              <a:t>G</a:t>
            </a:r>
            <a:r>
              <a:rPr lang="en-US" kern="1200" dirty="0" err="1" smtClean="0">
                <a:solidFill>
                  <a:srgbClr val="333399"/>
                </a:solidFill>
                <a:ea typeface="+mn-ea"/>
                <a:cs typeface="+mn-cs"/>
              </a:rPr>
              <a:t>enerisanj</a:t>
            </a:r>
            <a:r>
              <a:rPr lang="x-none" kern="1200" smtClean="0">
                <a:solidFill>
                  <a:srgbClr val="333399"/>
                </a:solidFill>
                <a:ea typeface="+mn-ea"/>
                <a:cs typeface="+mn-cs"/>
              </a:rPr>
              <a:t>e promenljivog napona</a:t>
            </a:r>
            <a:endParaRPr lang="en-US" kern="1200" dirty="0" smtClean="0">
              <a:solidFill>
                <a:srgbClr val="333399"/>
              </a:solidFill>
              <a:ea typeface="+mn-ea"/>
              <a:cs typeface="+mn-cs"/>
            </a:endParaRPr>
          </a:p>
        </p:txBody>
      </p:sp>
    </p:spTree>
    <p:extLst>
      <p:ext uri="{BB962C8B-B14F-4D97-AF65-F5344CB8AC3E}">
        <p14:creationId xmlns:p14="http://schemas.microsoft.com/office/powerpoint/2010/main" xmlns="" val="14101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pPr algn="l"/>
            <a:r>
              <a:rPr lang="sr-Latn-CS" sz="3200" b="1" dirty="0" smtClean="0">
                <a:latin typeface="Arial" charset="0"/>
              </a:rPr>
              <a:t>Realna induktivnost</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8</a:t>
            </a:fld>
            <a:endParaRPr lang="en-US" dirty="0">
              <a:latin typeface="+mn-lt"/>
            </a:endParaRPr>
          </a:p>
        </p:txBody>
      </p:sp>
      <p:graphicFrame>
        <p:nvGraphicFramePr>
          <p:cNvPr id="204" name="Object 203"/>
          <p:cNvGraphicFramePr>
            <a:graphicFrameLocks noChangeAspect="1"/>
          </p:cNvGraphicFramePr>
          <p:nvPr/>
        </p:nvGraphicFramePr>
        <p:xfrm>
          <a:off x="1066800" y="3276600"/>
          <a:ext cx="2209800" cy="609600"/>
        </p:xfrm>
        <a:graphic>
          <a:graphicData uri="http://schemas.openxmlformats.org/presentationml/2006/ole">
            <p:oleObj spid="_x0000_s1013785" name="Equation" r:id="rId4" imgW="2209800" imgH="609600" progId="Equation.3">
              <p:embed/>
            </p:oleObj>
          </a:graphicData>
        </a:graphic>
      </p:graphicFrame>
      <p:sp>
        <p:nvSpPr>
          <p:cNvPr id="205" name="TextBox 204"/>
          <p:cNvSpPr txBox="1"/>
          <p:nvPr/>
        </p:nvSpPr>
        <p:spPr>
          <a:xfrm>
            <a:off x="685800" y="41910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Struja u stacionarnom stanju je </a:t>
            </a:r>
            <a:r>
              <a:rPr lang="sr-Latn-CS" sz="2400" dirty="0" smtClean="0">
                <a:solidFill>
                  <a:srgbClr val="0066CC"/>
                </a:solidFill>
                <a:latin typeface="Times New Roman" pitchFamily="18" charset="0"/>
                <a:cs typeface="Times New Roman" pitchFamily="18" charset="0"/>
              </a:rPr>
              <a:t>10V/1</a:t>
            </a:r>
            <a:r>
              <a:rPr lang="sr-Latn-CS" sz="2400" dirty="0" smtClean="0">
                <a:solidFill>
                  <a:srgbClr val="0066CC"/>
                </a:solidFill>
                <a:latin typeface="Times New Roman" pitchFamily="18" charset="0"/>
                <a:ea typeface="ＭＳ Ｐゴシック" pitchFamily="-107" charset="-128"/>
                <a:cs typeface="Times New Roman" pitchFamily="18" charset="0"/>
                <a:sym typeface="Symbol"/>
              </a:rPr>
              <a:t> = 10A</a:t>
            </a:r>
            <a:endParaRPr lang="en-US" sz="2400" b="1" i="1" baseline="-25000" dirty="0">
              <a:solidFill>
                <a:srgbClr val="0066CC"/>
              </a:solidFill>
              <a:latin typeface="Times New Roman" pitchFamily="18" charset="0"/>
              <a:cs typeface="Times New Roman" pitchFamily="18" charset="0"/>
            </a:endParaRPr>
          </a:p>
        </p:txBody>
      </p:sp>
      <p:grpSp>
        <p:nvGrpSpPr>
          <p:cNvPr id="137" name="Group 136"/>
          <p:cNvGrpSpPr/>
          <p:nvPr/>
        </p:nvGrpSpPr>
        <p:grpSpPr>
          <a:xfrm>
            <a:off x="609600" y="1066800"/>
            <a:ext cx="3744025" cy="1829594"/>
            <a:chOff x="609600" y="2438400"/>
            <a:chExt cx="3744025" cy="1829594"/>
          </a:xfrm>
        </p:grpSpPr>
        <p:cxnSp>
          <p:nvCxnSpPr>
            <p:cNvPr id="64" name="Straight Connector 63"/>
            <p:cNvCxnSpPr>
              <a:cxnSpLocks noChangeShapeType="1"/>
            </p:cNvCxnSpPr>
            <p:nvPr/>
          </p:nvCxnSpPr>
          <p:spPr bwMode="auto">
            <a:xfrm rot="5400000" flipH="1" flipV="1">
              <a:off x="533399" y="4038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1" name="TextBox 144"/>
            <p:cNvSpPr txBox="1">
              <a:spLocks noChangeArrowheads="1"/>
            </p:cNvSpPr>
            <p:nvPr/>
          </p:nvSpPr>
          <p:spPr bwMode="auto">
            <a:xfrm>
              <a:off x="838199" y="3200400"/>
              <a:ext cx="58221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10800000">
              <a:off x="3019431" y="2743200"/>
              <a:ext cx="384968"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3400431" y="25146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Oval 77"/>
            <p:cNvSpPr/>
            <p:nvPr/>
          </p:nvSpPr>
          <p:spPr>
            <a:xfrm>
              <a:off x="609600" y="3505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noChangeShapeType="1"/>
            </p:cNvCxnSpPr>
            <p:nvPr/>
          </p:nvCxnSpPr>
          <p:spPr bwMode="auto">
            <a:xfrm rot="16200000" flipV="1">
              <a:off x="473075" y="3184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flipV="1">
              <a:off x="761999" y="2895600"/>
              <a:ext cx="533401" cy="2"/>
            </a:xfrm>
            <a:prstGeom prst="line">
              <a:avLst/>
            </a:prstGeom>
            <a:noFill/>
            <a:ln w="34925">
              <a:solidFill>
                <a:srgbClr val="0066CC"/>
              </a:solidFill>
              <a:round/>
              <a:headEnd/>
              <a:tailEnd type="oval"/>
            </a:ln>
            <a:effectLst/>
          </p:spPr>
        </p:cxnSp>
        <p:grpSp>
          <p:nvGrpSpPr>
            <p:cNvPr id="7" name="Group 95"/>
            <p:cNvGrpSpPr>
              <a:grpSpLocks/>
            </p:cNvGrpSpPr>
            <p:nvPr/>
          </p:nvGrpSpPr>
          <p:grpSpPr bwMode="auto">
            <a:xfrm rot="5400000">
              <a:off x="2971801" y="3390901"/>
              <a:ext cx="914401" cy="381000"/>
              <a:chOff x="2971800" y="2438400"/>
              <a:chExt cx="1219201" cy="304800"/>
            </a:xfrm>
          </p:grpSpPr>
          <p:cxnSp>
            <p:nvCxnSpPr>
              <p:cNvPr id="125" name="Straight Connector 124"/>
              <p:cNvCxnSpPr/>
              <p:nvPr/>
            </p:nvCxnSpPr>
            <p:spPr>
              <a:xfrm>
                <a:off x="2971800" y="2590800"/>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38601" y="2588895"/>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8" name="Group 55"/>
              <p:cNvGrpSpPr>
                <a:grpSpLocks/>
              </p:cNvGrpSpPr>
              <p:nvPr/>
            </p:nvGrpSpPr>
            <p:grpSpPr bwMode="auto">
              <a:xfrm>
                <a:off x="3124200" y="2438400"/>
                <a:ext cx="228600" cy="304800"/>
                <a:chOff x="2971800" y="533400"/>
                <a:chExt cx="228600" cy="304800"/>
              </a:xfrm>
            </p:grpSpPr>
            <p:sp>
              <p:nvSpPr>
                <p:cNvPr id="144" name="Arc 143"/>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Arc 144"/>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56"/>
              <p:cNvGrpSpPr>
                <a:grpSpLocks/>
              </p:cNvGrpSpPr>
              <p:nvPr/>
            </p:nvGrpSpPr>
            <p:grpSpPr bwMode="auto">
              <a:xfrm>
                <a:off x="3352800" y="2438400"/>
                <a:ext cx="228600" cy="304800"/>
                <a:chOff x="2971800" y="533400"/>
                <a:chExt cx="228600" cy="304800"/>
              </a:xfrm>
            </p:grpSpPr>
            <p:sp>
              <p:nvSpPr>
                <p:cNvPr id="141" name="Arc 140"/>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 name="Arc 142"/>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 name="Group 59"/>
              <p:cNvGrpSpPr>
                <a:grpSpLocks/>
              </p:cNvGrpSpPr>
              <p:nvPr/>
            </p:nvGrpSpPr>
            <p:grpSpPr bwMode="auto">
              <a:xfrm>
                <a:off x="3581400" y="2438400"/>
                <a:ext cx="228600" cy="304800"/>
                <a:chOff x="2971800" y="533400"/>
                <a:chExt cx="228600" cy="304800"/>
              </a:xfrm>
            </p:grpSpPr>
            <p:sp>
              <p:nvSpPr>
                <p:cNvPr id="139" name="Arc 138"/>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0" name="Arc 139"/>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1" name="Group 59"/>
              <p:cNvGrpSpPr>
                <a:grpSpLocks/>
              </p:cNvGrpSpPr>
              <p:nvPr/>
            </p:nvGrpSpPr>
            <p:grpSpPr bwMode="auto">
              <a:xfrm>
                <a:off x="3810000" y="2438400"/>
                <a:ext cx="228600" cy="304800"/>
                <a:chOff x="2971800" y="533400"/>
                <a:chExt cx="228600" cy="304800"/>
              </a:xfrm>
            </p:grpSpPr>
            <p:sp>
              <p:nvSpPr>
                <p:cNvPr id="135" name="Arc 134"/>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Arc 135"/>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146" name="Straight Connector 145"/>
            <p:cNvCxnSpPr>
              <a:cxnSpLocks noChangeShapeType="1"/>
            </p:cNvCxnSpPr>
            <p:nvPr/>
          </p:nvCxnSpPr>
          <p:spPr bwMode="auto">
            <a:xfrm>
              <a:off x="1676400" y="2895600"/>
              <a:ext cx="381000" cy="1588"/>
            </a:xfrm>
            <a:prstGeom prst="line">
              <a:avLst/>
            </a:prstGeom>
            <a:noFill/>
            <a:ln w="34925">
              <a:solidFill>
                <a:srgbClr val="0066CC"/>
              </a:solidFill>
              <a:round/>
              <a:headEnd type="oval"/>
              <a:tailEnd type="none"/>
            </a:ln>
            <a:effectLst/>
          </p:spPr>
        </p:cxnSp>
        <p:cxnSp>
          <p:nvCxnSpPr>
            <p:cNvPr id="148" name="Straight Connector 147"/>
            <p:cNvCxnSpPr>
              <a:cxnSpLocks noChangeShapeType="1"/>
            </p:cNvCxnSpPr>
            <p:nvPr/>
          </p:nvCxnSpPr>
          <p:spPr bwMode="auto">
            <a:xfrm rot="5400000" flipH="1" flipV="1">
              <a:off x="3314702" y="3009901"/>
              <a:ext cx="228598"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rot="16200000" flipV="1">
              <a:off x="3314703" y="4152899"/>
              <a:ext cx="228600" cy="1"/>
            </a:xfrm>
            <a:prstGeom prst="line">
              <a:avLst/>
            </a:prstGeom>
            <a:noFill/>
            <a:ln w="34925">
              <a:solidFill>
                <a:srgbClr val="0066CC"/>
              </a:solidFill>
              <a:round/>
              <a:headEnd/>
              <a:tailEnd/>
            </a:ln>
            <a:effectLst/>
          </p:spPr>
        </p:cxnSp>
        <p:cxnSp>
          <p:nvCxnSpPr>
            <p:cNvPr id="154" name="Straight Connector 153"/>
            <p:cNvCxnSpPr>
              <a:cxnSpLocks noChangeShapeType="1"/>
            </p:cNvCxnSpPr>
            <p:nvPr/>
          </p:nvCxnSpPr>
          <p:spPr bwMode="auto">
            <a:xfrm flipV="1">
              <a:off x="761999" y="4267200"/>
              <a:ext cx="2667001" cy="2"/>
            </a:xfrm>
            <a:prstGeom prst="line">
              <a:avLst/>
            </a:prstGeom>
            <a:noFill/>
            <a:ln w="34925">
              <a:solidFill>
                <a:srgbClr val="0066CC"/>
              </a:solidFill>
              <a:round/>
              <a:headEnd type="none"/>
              <a:tailEnd type="none"/>
            </a:ln>
            <a:effectLst/>
          </p:spPr>
        </p:cxnSp>
        <p:cxnSp>
          <p:nvCxnSpPr>
            <p:cNvPr id="159" name="Straight Connector 158"/>
            <p:cNvCxnSpPr/>
            <p:nvPr/>
          </p:nvCxnSpPr>
          <p:spPr>
            <a:xfrm rot="10800000" flipV="1">
              <a:off x="1371600" y="2895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164" name="TextBox 144"/>
            <p:cNvSpPr txBox="1">
              <a:spLocks noChangeArrowheads="1"/>
            </p:cNvSpPr>
            <p:nvPr/>
          </p:nvSpPr>
          <p:spPr bwMode="auto">
            <a:xfrm>
              <a:off x="3657601" y="3263900"/>
              <a:ext cx="6960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L</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sz="1600" dirty="0" smtClean="0">
                  <a:solidFill>
                    <a:schemeClr val="tx1"/>
                  </a:solidFill>
                  <a:latin typeface="Arial" charset="0"/>
                  <a:ea typeface="ＭＳ Ｐゴシック" pitchFamily="-107" charset="-128"/>
                </a:rPr>
                <a:t>mH</a:t>
              </a:r>
              <a:endParaRPr lang="en-US" dirty="0">
                <a:solidFill>
                  <a:schemeClr val="tx1"/>
                </a:solidFill>
                <a:latin typeface="Arial" charset="0"/>
                <a:ea typeface="ＭＳ Ｐゴシック" pitchFamily="-107" charset="-128"/>
              </a:endParaRPr>
            </a:p>
          </p:txBody>
        </p:sp>
        <p:cxnSp>
          <p:nvCxnSpPr>
            <p:cNvPr id="168" name="Straight Arrow Connector 167"/>
            <p:cNvCxnSpPr/>
            <p:nvPr/>
          </p:nvCxnSpPr>
          <p:spPr>
            <a:xfrm rot="5400000">
              <a:off x="2437607" y="3581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6" name="TextBox 74"/>
            <p:cNvSpPr txBox="1">
              <a:spLocks noChangeArrowheads="1"/>
            </p:cNvSpPr>
            <p:nvPr/>
          </p:nvSpPr>
          <p:spPr bwMode="auto">
            <a:xfrm>
              <a:off x="2895600" y="3352800"/>
              <a:ext cx="457200" cy="369332"/>
            </a:xfrm>
            <a:prstGeom prst="rect">
              <a:avLst/>
            </a:prstGeom>
            <a:solidFill>
              <a:schemeClr val="bg1"/>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70" name="TextBox 144"/>
            <p:cNvSpPr txBox="1">
              <a:spLocks noChangeArrowheads="1"/>
            </p:cNvSpPr>
            <p:nvPr/>
          </p:nvSpPr>
          <p:spPr bwMode="auto">
            <a:xfrm>
              <a:off x="3095531" y="2819400"/>
              <a:ext cx="3048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sp>
          <p:nvSpPr>
            <p:cNvPr id="89" name="TextBox 74"/>
            <p:cNvSpPr txBox="1">
              <a:spLocks noChangeArrowheads="1"/>
            </p:cNvSpPr>
            <p:nvPr/>
          </p:nvSpPr>
          <p:spPr bwMode="auto">
            <a:xfrm>
              <a:off x="2346938" y="2438400"/>
              <a:ext cx="396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R</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69" name="Straight Connector 68"/>
            <p:cNvCxnSpPr>
              <a:cxnSpLocks noChangeShapeType="1"/>
              <a:stCxn id="81" idx="0"/>
            </p:cNvCxnSpPr>
            <p:nvPr/>
          </p:nvCxnSpPr>
          <p:spPr bwMode="auto">
            <a:xfrm rot="10800000">
              <a:off x="2054225" y="2895600"/>
              <a:ext cx="239710" cy="1588"/>
            </a:xfrm>
            <a:prstGeom prst="line">
              <a:avLst/>
            </a:prstGeom>
            <a:noFill/>
            <a:ln w="34925">
              <a:solidFill>
                <a:srgbClr val="0066CC"/>
              </a:solidFill>
              <a:round/>
              <a:headEnd/>
              <a:tailEnd/>
            </a:ln>
            <a:effectLst/>
          </p:spPr>
        </p:cxnSp>
        <p:sp>
          <p:nvSpPr>
            <p:cNvPr id="81" name="Rectangle 80"/>
            <p:cNvSpPr/>
            <p:nvPr/>
          </p:nvSpPr>
          <p:spPr>
            <a:xfrm rot="16200000">
              <a:off x="2484435" y="26289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1" idx="2"/>
            </p:cNvCxnSpPr>
            <p:nvPr/>
          </p:nvCxnSpPr>
          <p:spPr>
            <a:xfrm>
              <a:off x="2827335" y="2895600"/>
              <a:ext cx="601665"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sp>
          <p:nvSpPr>
            <p:cNvPr id="151" name="TextBox 74"/>
            <p:cNvSpPr txBox="1">
              <a:spLocks noChangeArrowheads="1"/>
            </p:cNvSpPr>
            <p:nvPr/>
          </p:nvSpPr>
          <p:spPr bwMode="auto">
            <a:xfrm>
              <a:off x="2341384" y="2971800"/>
              <a:ext cx="4780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dirty="0" smtClean="0">
                  <a:solidFill>
                    <a:schemeClr val="tx1"/>
                  </a:solidFill>
                  <a:latin typeface="Times New Roman" pitchFamily="18" charset="0"/>
                  <a:ea typeface="ＭＳ Ｐゴシック" pitchFamily="-107" charset="-128"/>
                  <a:cs typeface="Times New Roman" pitchFamily="18" charset="0"/>
                </a:rPr>
                <a:t>1</a:t>
              </a:r>
              <a:r>
                <a:rPr lang="sr-Latn-CS" dirty="0" smtClean="0">
                  <a:solidFill>
                    <a:schemeClr val="tx1"/>
                  </a:solidFill>
                  <a:latin typeface="Times New Roman" pitchFamily="18" charset="0"/>
                  <a:ea typeface="ＭＳ Ｐゴシック" pitchFamily="-107" charset="-128"/>
                  <a:cs typeface="Times New Roman" pitchFamily="18" charset="0"/>
                  <a:sym typeface="Symbol"/>
                </a:rPr>
                <a:t></a:t>
              </a:r>
              <a:endParaRPr lang="en-US" dirty="0">
                <a:solidFill>
                  <a:schemeClr val="tx1"/>
                </a:solidFill>
                <a:latin typeface="Times New Roman" pitchFamily="18" charset="0"/>
                <a:ea typeface="ＭＳ Ｐゴシック" pitchFamily="-107" charset="-128"/>
                <a:cs typeface="Times New Roman" pitchFamily="18" charset="0"/>
              </a:endParaRPr>
            </a:p>
          </p:txBody>
        </p:sp>
      </p:grpSp>
      <p:grpSp>
        <p:nvGrpSpPr>
          <p:cNvPr id="134" name="Group 133"/>
          <p:cNvGrpSpPr/>
          <p:nvPr/>
        </p:nvGrpSpPr>
        <p:grpSpPr>
          <a:xfrm>
            <a:off x="4876800" y="1295400"/>
            <a:ext cx="3115816" cy="2363488"/>
            <a:chOff x="4572000" y="2362200"/>
            <a:chExt cx="3115816" cy="2363488"/>
          </a:xfrm>
        </p:grpSpPr>
        <p:sp>
          <p:nvSpPr>
            <p:cNvPr id="121" name="Freeform 120"/>
            <p:cNvSpPr/>
            <p:nvPr/>
          </p:nvSpPr>
          <p:spPr>
            <a:xfrm>
              <a:off x="4953000" y="3067050"/>
              <a:ext cx="2228850" cy="1301750"/>
            </a:xfrm>
            <a:custGeom>
              <a:avLst/>
              <a:gdLst>
                <a:gd name="connsiteX0" fmla="*/ 0 w 2228850"/>
                <a:gd name="connsiteY0" fmla="*/ 1301750 h 1301750"/>
                <a:gd name="connsiteX1" fmla="*/ 412750 w 2228850"/>
                <a:gd name="connsiteY1" fmla="*/ 488950 h 1301750"/>
                <a:gd name="connsiteX2" fmla="*/ 844550 w 2228850"/>
                <a:gd name="connsiteY2" fmla="*/ 152400 h 1301750"/>
                <a:gd name="connsiteX3" fmla="*/ 1263650 w 2228850"/>
                <a:gd name="connsiteY3" fmla="*/ 44450 h 1301750"/>
                <a:gd name="connsiteX4" fmla="*/ 1689100 w 2228850"/>
                <a:gd name="connsiteY4" fmla="*/ 12700 h 1301750"/>
                <a:gd name="connsiteX5" fmla="*/ 2228850 w 2228850"/>
                <a:gd name="connsiteY5" fmla="*/ 0 h 1301750"/>
                <a:gd name="connsiteX6" fmla="*/ 2228850 w 2228850"/>
                <a:gd name="connsiteY6"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850" h="1301750">
                  <a:moveTo>
                    <a:pt x="0" y="1301750"/>
                  </a:moveTo>
                  <a:cubicBezTo>
                    <a:pt x="135996" y="991129"/>
                    <a:pt x="271992" y="680508"/>
                    <a:pt x="412750" y="488950"/>
                  </a:cubicBezTo>
                  <a:cubicBezTo>
                    <a:pt x="553508" y="297392"/>
                    <a:pt x="702733" y="226483"/>
                    <a:pt x="844550" y="152400"/>
                  </a:cubicBezTo>
                  <a:cubicBezTo>
                    <a:pt x="986367" y="78317"/>
                    <a:pt x="1122892" y="67733"/>
                    <a:pt x="1263650" y="44450"/>
                  </a:cubicBezTo>
                  <a:cubicBezTo>
                    <a:pt x="1404408" y="21167"/>
                    <a:pt x="1528233" y="20108"/>
                    <a:pt x="1689100" y="12700"/>
                  </a:cubicBezTo>
                  <a:cubicBezTo>
                    <a:pt x="1849967" y="5292"/>
                    <a:pt x="2228850" y="0"/>
                    <a:pt x="2228850" y="0"/>
                  </a:cubicBezTo>
                  <a:lnTo>
                    <a:pt x="222885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Straight Connector 55"/>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58" name="Straight Connector 57"/>
            <p:cNvCxnSpPr/>
            <p:nvPr/>
          </p:nvCxnSpPr>
          <p:spPr bwMode="auto">
            <a:xfrm>
              <a:off x="4572001" y="4368799"/>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60" name="Text Box 29"/>
            <p:cNvSpPr txBox="1">
              <a:spLocks noChangeArrowheads="1"/>
            </p:cNvSpPr>
            <p:nvPr/>
          </p:nvSpPr>
          <p:spPr bwMode="auto">
            <a:xfrm>
              <a:off x="7543800" y="4337019"/>
              <a:ext cx="14401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67" name="Straight Connector 66"/>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77" name="TextBox 76"/>
            <p:cNvSpPr txBox="1"/>
            <p:nvPr/>
          </p:nvSpPr>
          <p:spPr>
            <a:xfrm>
              <a:off x="5486400" y="2514600"/>
              <a:ext cx="1447800" cy="276999"/>
            </a:xfrm>
            <a:prstGeom prst="rect">
              <a:avLst/>
            </a:prstGeom>
            <a:noFill/>
          </p:spPr>
          <p:txBody>
            <a:bodyPr wrap="square" rtlCol="0">
              <a:spAutoFit/>
            </a:bodyPr>
            <a:lstStyle/>
            <a:p>
              <a:r>
                <a:rPr lang="en-US" sz="1100" dirty="0" smtClean="0">
                  <a:solidFill>
                    <a:schemeClr val="tx1"/>
                  </a:solidFill>
                  <a:latin typeface="Arial" pitchFamily="34" charset="0"/>
                  <a:cs typeface="Arial" pitchFamily="34" charset="0"/>
                </a:rPr>
                <a:t>K</a:t>
              </a:r>
              <a:r>
                <a:rPr lang="x-none" sz="1100" smtClean="0">
                  <a:solidFill>
                    <a:schemeClr val="tx1"/>
                  </a:solidFill>
                  <a:latin typeface="Arial" pitchFamily="34" charset="0"/>
                  <a:cs typeface="Arial" pitchFamily="34" charset="0"/>
                </a:rPr>
                <a:t>a</a:t>
              </a:r>
              <a:r>
                <a:rPr lang="sr-Latn-CS" sz="1100" dirty="0" smtClean="0">
                  <a:solidFill>
                    <a:schemeClr val="tx1"/>
                  </a:solidFill>
                  <a:latin typeface="Arial" pitchFamily="34" charset="0"/>
                  <a:cs typeface="Arial" pitchFamily="34" charset="0"/>
                  <a:sym typeface="Symbol"/>
                </a:rPr>
                <a:t>da bi </a:t>
              </a:r>
              <a:r>
                <a:rPr lang="sr-Latn-CS" sz="1200" b="1" i="1" dirty="0" smtClean="0">
                  <a:solidFill>
                    <a:schemeClr val="tx1"/>
                  </a:solidFill>
                  <a:latin typeface="Times New Roman" pitchFamily="18" charset="0"/>
                  <a:cs typeface="Times New Roman" pitchFamily="18" charset="0"/>
                  <a:sym typeface="Symbol"/>
                </a:rPr>
                <a:t>R</a:t>
              </a:r>
              <a:r>
                <a:rPr lang="sr-Latn-CS" sz="1200" dirty="0" smtClean="0">
                  <a:solidFill>
                    <a:schemeClr val="tx1"/>
                  </a:solidFill>
                  <a:latin typeface="Arial" pitchFamily="34" charset="0"/>
                  <a:cs typeface="Arial" pitchFamily="34" charset="0"/>
                  <a:sym typeface="Symbol"/>
                </a:rPr>
                <a:t> </a:t>
              </a:r>
              <a:r>
                <a:rPr lang="sr-Latn-CS" sz="1100" dirty="0" smtClean="0">
                  <a:solidFill>
                    <a:schemeClr val="tx1"/>
                  </a:solidFill>
                  <a:latin typeface="Arial" pitchFamily="34" charset="0"/>
                  <a:cs typeface="Arial" pitchFamily="34" charset="0"/>
                  <a:sym typeface="Symbol"/>
                </a:rPr>
                <a:t>bilo </a:t>
              </a:r>
              <a:r>
                <a:rPr lang="sr-Latn-CS" sz="1100" b="1" dirty="0" smtClean="0">
                  <a:solidFill>
                    <a:schemeClr val="tx1"/>
                  </a:solidFill>
                  <a:latin typeface="Arial" pitchFamily="34" charset="0"/>
                  <a:cs typeface="Arial" pitchFamily="34" charset="0"/>
                  <a:sym typeface="Symbol"/>
                </a:rPr>
                <a:t>0</a:t>
              </a:r>
              <a:r>
                <a:rPr lang="sr-Latn-CS" sz="1200" dirty="0" smtClean="0">
                  <a:solidFill>
                    <a:schemeClr val="tx1"/>
                  </a:solidFill>
                  <a:latin typeface="Arial" pitchFamily="34" charset="0"/>
                  <a:cs typeface="Arial" pitchFamily="34" charset="0"/>
                  <a:sym typeface="Symbol"/>
                </a:rPr>
                <a:t> </a:t>
              </a:r>
              <a:endParaRPr lang="en-US" sz="1200" dirty="0">
                <a:solidFill>
                  <a:schemeClr val="tx1"/>
                </a:solidFill>
                <a:latin typeface="Arial" pitchFamily="34" charset="0"/>
                <a:cs typeface="Arial" pitchFamily="34" charset="0"/>
              </a:endParaRPr>
            </a:p>
          </p:txBody>
        </p:sp>
        <p:cxnSp>
          <p:nvCxnSpPr>
            <p:cNvPr id="68" name="Straight Connector 67"/>
            <p:cNvCxnSpPr/>
            <p:nvPr/>
          </p:nvCxnSpPr>
          <p:spPr bwMode="auto">
            <a:xfrm rot="5400000" flipH="1" flipV="1">
              <a:off x="4362555" y="3256201"/>
              <a:ext cx="1713045" cy="534645"/>
            </a:xfrm>
            <a:prstGeom prst="line">
              <a:avLst/>
            </a:prstGeom>
            <a:solidFill>
              <a:schemeClr val="bg1"/>
            </a:solidFill>
            <a:ln w="12700" cap="flat" cmpd="sng" algn="ctr">
              <a:solidFill>
                <a:srgbClr val="0070C0"/>
              </a:solidFill>
              <a:prstDash val="solid"/>
              <a:round/>
              <a:headEnd type="none" w="sm" len="sm"/>
              <a:tailEnd type="none" w="sm" len="sm"/>
            </a:ln>
            <a:effectLst/>
          </p:spPr>
        </p:cxnSp>
        <p:sp>
          <p:nvSpPr>
            <p:cNvPr id="176"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82" name="Straight Connector 181"/>
            <p:cNvCxnSpPr/>
            <p:nvPr/>
          </p:nvCxnSpPr>
          <p:spPr>
            <a:xfrm rot="5400000" flipH="1" flipV="1">
              <a:off x="5944394"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flipH="1" flipV="1">
              <a:off x="5104606" y="3733800"/>
              <a:ext cx="1372394" cy="79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53000" y="3733800"/>
              <a:ext cx="76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953000" y="3048000"/>
              <a:ext cx="2514600" cy="1588"/>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85" name="Arc 84"/>
            <p:cNvSpPr/>
            <p:nvPr/>
          </p:nvSpPr>
          <p:spPr bwMode="auto">
            <a:xfrm rot="776780">
              <a:off x="4604035" y="3992025"/>
              <a:ext cx="683134" cy="733663"/>
            </a:xfrm>
            <a:prstGeom prst="arc">
              <a:avLst>
                <a:gd name="adj1" fmla="val 16568486"/>
                <a:gd name="adj2" fmla="val 20843615"/>
              </a:avLst>
            </a:prstGeom>
            <a:noFill/>
            <a:ln w="12700" cap="flat" cmpd="sng" algn="ctr">
              <a:solidFill>
                <a:srgbClr val="0070C0"/>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77" name="Text Box 29"/>
            <p:cNvSpPr txBox="1">
              <a:spLocks noChangeArrowheads="1"/>
            </p:cNvSpPr>
            <p:nvPr/>
          </p:nvSpPr>
          <p:spPr bwMode="auto">
            <a:xfrm>
              <a:off x="5224467" y="4519615"/>
              <a:ext cx="4572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 ms</a:t>
              </a:r>
              <a:endParaRPr lang="x-none" sz="1200" dirty="0" smtClean="0">
                <a:solidFill>
                  <a:schemeClr val="tx1"/>
                </a:solidFill>
                <a:latin typeface="Times New Roman" pitchFamily="18" charset="0"/>
                <a:cs typeface="Times New Roman" pitchFamily="18" charset="0"/>
                <a:sym typeface="Symbol"/>
              </a:endParaRPr>
            </a:p>
          </p:txBody>
        </p:sp>
        <p:sp>
          <p:nvSpPr>
            <p:cNvPr id="180" name="Text Box 29"/>
            <p:cNvSpPr txBox="1">
              <a:spLocks noChangeArrowheads="1"/>
            </p:cNvSpPr>
            <p:nvPr/>
          </p:nvSpPr>
          <p:spPr bwMode="auto">
            <a:xfrm>
              <a:off x="5715000" y="4356556"/>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86" name="TextBox 85"/>
            <p:cNvSpPr txBox="1"/>
            <p:nvPr/>
          </p:nvSpPr>
          <p:spPr>
            <a:xfrm>
              <a:off x="5181600" y="4038600"/>
              <a:ext cx="533399" cy="184666"/>
            </a:xfrm>
            <a:prstGeom prst="rect">
              <a:avLst/>
            </a:prstGeom>
            <a:solidFill>
              <a:schemeClr val="bg1"/>
            </a:solidFill>
          </p:spPr>
          <p:txBody>
            <a:bodyPr wrap="square" lIns="9144" tIns="0" bIns="0" rtlCol="0">
              <a:spAutoFit/>
            </a:bodyPr>
            <a:lstStyle/>
            <a:p>
              <a:r>
                <a:rPr lang="sr-Latn-CS" sz="1200" b="1" dirty="0" smtClean="0">
                  <a:solidFill>
                    <a:schemeClr val="tx1"/>
                  </a:solidFill>
                  <a:latin typeface="Times New Roman" pitchFamily="18" charset="0"/>
                  <a:cs typeface="Times New Roman" pitchFamily="18" charset="0"/>
                </a:rPr>
                <a:t>5A/ms</a:t>
              </a:r>
              <a:endParaRPr lang="en-US" sz="1200" b="1" dirty="0">
                <a:solidFill>
                  <a:schemeClr val="tx1"/>
                </a:solidFill>
                <a:latin typeface="Times New Roman" pitchFamily="18" charset="0"/>
                <a:cs typeface="Times New Roman" pitchFamily="18" charset="0"/>
              </a:endParaRPr>
            </a:p>
          </p:txBody>
        </p:sp>
        <p:sp>
          <p:nvSpPr>
            <p:cNvPr id="192" name="Text Box 29"/>
            <p:cNvSpPr txBox="1">
              <a:spLocks noChangeArrowheads="1"/>
            </p:cNvSpPr>
            <p:nvPr/>
          </p:nvSpPr>
          <p:spPr bwMode="auto">
            <a:xfrm>
              <a:off x="4572000" y="2940506"/>
              <a:ext cx="3810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cxnSp>
          <p:nvCxnSpPr>
            <p:cNvPr id="103" name="Straight Connector 102"/>
            <p:cNvCxnSpPr/>
            <p:nvPr/>
          </p:nvCxnSpPr>
          <p:spPr>
            <a:xfrm rot="5400000" flipH="1" flipV="1">
              <a:off x="4683917" y="3731417"/>
              <a:ext cx="1376362" cy="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528465"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10" name="Text Box 29"/>
            <p:cNvSpPr txBox="1">
              <a:spLocks noChangeArrowheads="1"/>
            </p:cNvSpPr>
            <p:nvPr/>
          </p:nvSpPr>
          <p:spPr bwMode="auto">
            <a:xfrm>
              <a:off x="5310185" y="4356556"/>
              <a:ext cx="15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11" name="Text Box 29"/>
            <p:cNvSpPr txBox="1">
              <a:spLocks noChangeArrowheads="1"/>
            </p:cNvSpPr>
            <p:nvPr/>
          </p:nvSpPr>
          <p:spPr bwMode="auto">
            <a:xfrm>
              <a:off x="6553200" y="4356556"/>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4</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12" name="Text Box 29"/>
            <p:cNvSpPr txBox="1">
              <a:spLocks noChangeArrowheads="1"/>
            </p:cNvSpPr>
            <p:nvPr/>
          </p:nvSpPr>
          <p:spPr bwMode="auto">
            <a:xfrm>
              <a:off x="6129341" y="4356556"/>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3</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13" name="Straight Connector 112"/>
            <p:cNvCxnSpPr/>
            <p:nvPr/>
          </p:nvCxnSpPr>
          <p:spPr>
            <a:xfrm rot="5400000" flipH="1" flipV="1">
              <a:off x="6360323"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23" name="Text Box 29"/>
            <p:cNvSpPr txBox="1">
              <a:spLocks noChangeArrowheads="1"/>
            </p:cNvSpPr>
            <p:nvPr/>
          </p:nvSpPr>
          <p:spPr bwMode="auto">
            <a:xfrm>
              <a:off x="5410200" y="3505200"/>
              <a:ext cx="304800"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b="1" dirty="0" smtClean="0">
                  <a:solidFill>
                    <a:schemeClr val="tx1"/>
                  </a:solidFill>
                  <a:latin typeface="Times New Roman" pitchFamily="18" charset="0"/>
                  <a:cs typeface="Times New Roman" pitchFamily="18" charset="0"/>
                  <a:sym typeface="Symbol"/>
                </a:rPr>
                <a:t>63%</a:t>
              </a:r>
              <a:endParaRPr lang="x-none" sz="1000" b="1" dirty="0" smtClean="0">
                <a:solidFill>
                  <a:schemeClr val="tx1"/>
                </a:solidFill>
                <a:latin typeface="Times New Roman" pitchFamily="18" charset="0"/>
                <a:cs typeface="Times New Roman" pitchFamily="18" charset="0"/>
                <a:sym typeface="Symbol"/>
              </a:endParaRPr>
            </a:p>
          </p:txBody>
        </p:sp>
        <p:sp>
          <p:nvSpPr>
            <p:cNvPr id="124" name="Text Box 29"/>
            <p:cNvSpPr txBox="1">
              <a:spLocks noChangeArrowheads="1"/>
            </p:cNvSpPr>
            <p:nvPr/>
          </p:nvSpPr>
          <p:spPr bwMode="auto">
            <a:xfrm>
              <a:off x="5797550" y="3213100"/>
              <a:ext cx="304800"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86%</a:t>
              </a:r>
              <a:endParaRPr lang="x-none" sz="1000" dirty="0" smtClean="0">
                <a:solidFill>
                  <a:schemeClr val="tx1"/>
                </a:solidFill>
                <a:latin typeface="Times New Roman" pitchFamily="18" charset="0"/>
                <a:cs typeface="Times New Roman" pitchFamily="18" charset="0"/>
                <a:sym typeface="Symbol"/>
              </a:endParaRPr>
            </a:p>
          </p:txBody>
        </p:sp>
        <p:sp>
          <p:nvSpPr>
            <p:cNvPr id="127" name="Text Box 29"/>
            <p:cNvSpPr txBox="1">
              <a:spLocks noChangeArrowheads="1"/>
            </p:cNvSpPr>
            <p:nvPr/>
          </p:nvSpPr>
          <p:spPr bwMode="auto">
            <a:xfrm>
              <a:off x="6172200" y="3143250"/>
              <a:ext cx="304800" cy="1538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95%</a:t>
              </a:r>
              <a:endParaRPr lang="x-none" sz="1000" dirty="0" smtClean="0">
                <a:solidFill>
                  <a:schemeClr val="tx1"/>
                </a:solidFill>
                <a:latin typeface="Times New Roman" pitchFamily="18" charset="0"/>
                <a:cs typeface="Times New Roman" pitchFamily="18" charset="0"/>
                <a:sym typeface="Symbol"/>
              </a:endParaRPr>
            </a:p>
          </p:txBody>
        </p:sp>
        <p:sp>
          <p:nvSpPr>
            <p:cNvPr id="128" name="Text Box 29"/>
            <p:cNvSpPr txBox="1">
              <a:spLocks noChangeArrowheads="1"/>
            </p:cNvSpPr>
            <p:nvPr/>
          </p:nvSpPr>
          <p:spPr bwMode="auto">
            <a:xfrm>
              <a:off x="6591300" y="3111500"/>
              <a:ext cx="304800" cy="1538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98%</a:t>
              </a:r>
              <a:endParaRPr lang="x-none" sz="1000" dirty="0" smtClean="0">
                <a:solidFill>
                  <a:schemeClr val="tx1"/>
                </a:solidFill>
                <a:latin typeface="Times New Roman" pitchFamily="18" charset="0"/>
                <a:cs typeface="Times New Roman" pitchFamily="18" charset="0"/>
                <a:sym typeface="Symbol"/>
              </a:endParaRPr>
            </a:p>
          </p:txBody>
        </p:sp>
        <p:sp>
          <p:nvSpPr>
            <p:cNvPr id="129" name="Text Box 29"/>
            <p:cNvSpPr txBox="1">
              <a:spLocks noChangeArrowheads="1"/>
            </p:cNvSpPr>
            <p:nvPr/>
          </p:nvSpPr>
          <p:spPr bwMode="auto">
            <a:xfrm>
              <a:off x="6997700" y="3097312"/>
              <a:ext cx="304800" cy="1538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99%</a:t>
              </a:r>
              <a:endParaRPr lang="x-none" sz="1000" dirty="0" smtClean="0">
                <a:solidFill>
                  <a:schemeClr val="tx1"/>
                </a:solidFill>
                <a:latin typeface="Times New Roman" pitchFamily="18" charset="0"/>
                <a:cs typeface="Times New Roman" pitchFamily="18" charset="0"/>
                <a:sym typeface="Symbol"/>
              </a:endParaRPr>
            </a:p>
          </p:txBody>
        </p:sp>
        <p:sp>
          <p:nvSpPr>
            <p:cNvPr id="130" name="Text Box 29"/>
            <p:cNvSpPr txBox="1">
              <a:spLocks noChangeArrowheads="1"/>
            </p:cNvSpPr>
            <p:nvPr/>
          </p:nvSpPr>
          <p:spPr bwMode="auto">
            <a:xfrm>
              <a:off x="6965950" y="4349750"/>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5</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31" name="Straight Connector 130"/>
            <p:cNvCxnSpPr/>
            <p:nvPr/>
          </p:nvCxnSpPr>
          <p:spPr bwMode="auto">
            <a:xfrm flipV="1">
              <a:off x="7175500" y="3060700"/>
              <a:ext cx="247650" cy="6350"/>
            </a:xfrm>
            <a:prstGeom prst="line">
              <a:avLst/>
            </a:prstGeom>
            <a:solidFill>
              <a:schemeClr val="bg1"/>
            </a:solidFill>
            <a:ln w="38100" cap="flat" cmpd="sng" algn="ctr">
              <a:solidFill>
                <a:srgbClr val="0070C0"/>
              </a:solidFill>
              <a:prstDash val="solid"/>
              <a:round/>
              <a:headEnd type="none" w="sm" len="sm"/>
              <a:tailEnd type="none" w="sm" len="sm"/>
            </a:ln>
            <a:effectLst/>
          </p:spPr>
        </p:cxnSp>
      </p:grpSp>
      <p:sp>
        <p:nvSpPr>
          <p:cNvPr id="138" name="TextBox 137"/>
          <p:cNvSpPr txBox="1"/>
          <p:nvPr/>
        </p:nvSpPr>
        <p:spPr>
          <a:xfrm>
            <a:off x="685800" y="4648200"/>
            <a:ext cx="7391400" cy="430887"/>
          </a:xfrm>
          <a:prstGeom prst="rect">
            <a:avLst/>
          </a:prstGeom>
          <a:noFill/>
        </p:spPr>
        <p:txBody>
          <a:bodyPr wrap="square" rtlCol="0">
            <a:spAutoFit/>
          </a:bodyPr>
          <a:lstStyle/>
          <a:p>
            <a:pPr marL="640080" lvl="1" indent="-182880">
              <a:buFont typeface="Arial" pitchFamily="34" charset="0"/>
              <a:buChar char="•"/>
            </a:pPr>
            <a:r>
              <a:rPr lang="sr-Latn-CS" sz="2200" dirty="0" smtClean="0">
                <a:solidFill>
                  <a:srgbClr val="0066CC"/>
                </a:solidFill>
                <a:latin typeface="Arial" pitchFamily="34" charset="0"/>
                <a:cs typeface="Arial" pitchFamily="34" charset="0"/>
              </a:rPr>
              <a:t>Kao da je umesto induktivnosti kratak spoj</a:t>
            </a:r>
            <a:endParaRPr lang="en-US" sz="2200" b="1" i="1" baseline="-25000" dirty="0">
              <a:solidFill>
                <a:srgbClr val="0066CC"/>
              </a:solidFill>
              <a:latin typeface="Arial" pitchFamily="34" charset="0"/>
              <a:cs typeface="Arial" pitchFamily="34" charset="0"/>
            </a:endParaRPr>
          </a:p>
        </p:txBody>
      </p:sp>
      <p:sp>
        <p:nvSpPr>
          <p:cNvPr id="142" name="TextBox 141"/>
          <p:cNvSpPr txBox="1"/>
          <p:nvPr/>
        </p:nvSpPr>
        <p:spPr>
          <a:xfrm>
            <a:off x="685800" y="5100935"/>
            <a:ext cx="8153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Nagib u trenutku zatvaranja prekidača je ponovo </a:t>
            </a:r>
            <a:r>
              <a:rPr lang="sr-Latn-CS" sz="2400" dirty="0" smtClean="0">
                <a:solidFill>
                  <a:srgbClr val="0066CC"/>
                </a:solidFill>
                <a:latin typeface="Times New Roman" pitchFamily="18" charset="0"/>
                <a:cs typeface="Times New Roman" pitchFamily="18" charset="0"/>
              </a:rPr>
              <a:t>5A/ms </a:t>
            </a:r>
            <a:endParaRPr lang="en-US" sz="2400" b="1" i="1" baseline="-25000" dirty="0">
              <a:solidFill>
                <a:srgbClr val="0066CC"/>
              </a:solidFill>
              <a:latin typeface="Times New Roman" pitchFamily="18" charset="0"/>
              <a:cs typeface="Times New Roman" pitchFamily="18" charset="0"/>
            </a:endParaRPr>
          </a:p>
        </p:txBody>
      </p:sp>
      <p:sp>
        <p:nvSpPr>
          <p:cNvPr id="150" name="TextBox 149"/>
          <p:cNvSpPr txBox="1"/>
          <p:nvPr/>
        </p:nvSpPr>
        <p:spPr>
          <a:xfrm>
            <a:off x="685800" y="5562600"/>
            <a:ext cx="7391400" cy="430887"/>
          </a:xfrm>
          <a:prstGeom prst="rect">
            <a:avLst/>
          </a:prstGeom>
          <a:noFill/>
        </p:spPr>
        <p:txBody>
          <a:bodyPr wrap="square" rtlCol="0">
            <a:spAutoFit/>
          </a:bodyPr>
          <a:lstStyle/>
          <a:p>
            <a:pPr marL="640080" lvl="1" indent="-182880">
              <a:buFont typeface="Arial" pitchFamily="34" charset="0"/>
              <a:buChar char="•"/>
            </a:pPr>
            <a:r>
              <a:rPr lang="sr-Latn-CS" sz="2200" dirty="0" smtClean="0">
                <a:solidFill>
                  <a:srgbClr val="0066CC"/>
                </a:solidFill>
                <a:latin typeface="Arial" pitchFamily="34" charset="0"/>
                <a:cs typeface="Arial" pitchFamily="34" charset="0"/>
              </a:rPr>
              <a:t>Kao da je </a:t>
            </a:r>
            <a:r>
              <a:rPr lang="sr-Latn-CS" sz="2200" b="1" i="1" dirty="0" smtClean="0">
                <a:solidFill>
                  <a:srgbClr val="0066CC"/>
                </a:solidFill>
                <a:latin typeface="Times New Roman" pitchFamily="18" charset="0"/>
                <a:cs typeface="Times New Roman" pitchFamily="18" charset="0"/>
              </a:rPr>
              <a:t>R</a:t>
            </a:r>
            <a:r>
              <a:rPr lang="sr-Latn-CS" sz="2200" dirty="0" smtClean="0">
                <a:solidFill>
                  <a:srgbClr val="0066CC"/>
                </a:solidFill>
                <a:latin typeface="Times New Roman" pitchFamily="18" charset="0"/>
                <a:cs typeface="Times New Roman" pitchFamily="18" charset="0"/>
              </a:rPr>
              <a:t> = 0</a:t>
            </a:r>
            <a:endParaRPr lang="en-US" sz="2200" b="1" i="1" baseline="-25000" dirty="0">
              <a:solidFill>
                <a:srgbClr val="0066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138" grpId="0"/>
      <p:bldP spid="142" grpId="0"/>
      <p:bldP spid="15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x-none" dirty="0" smtClean="0"/>
              <a:t>Izbor učestanosti PWM-a</a:t>
            </a:r>
            <a:endParaRPr lang="en-US" dirty="0" smtClean="0"/>
          </a:p>
        </p:txBody>
      </p:sp>
      <p:sp>
        <p:nvSpPr>
          <p:cNvPr id="3" name="Content Placeholder 2"/>
          <p:cNvSpPr>
            <a:spLocks noGrp="1"/>
          </p:cNvSpPr>
          <p:nvPr>
            <p:ph idx="1"/>
          </p:nvPr>
        </p:nvSpPr>
        <p:spPr>
          <a:xfrm>
            <a:off x="467544" y="1340768"/>
            <a:ext cx="8496944" cy="2016224"/>
          </a:xfrm>
        </p:spPr>
        <p:txBody>
          <a:bodyPr/>
          <a:lstStyle/>
          <a:p>
            <a:pPr marL="0" lvl="1" indent="0">
              <a:buNone/>
            </a:pPr>
            <a:r>
              <a:rPr lang="sr-Latn-CS" sz="2400" b="1" dirty="0" smtClean="0">
                <a:solidFill>
                  <a:schemeClr val="tx1"/>
                </a:solidFill>
              </a:rPr>
              <a:t>Ograničenja s gornje strane: </a:t>
            </a:r>
          </a:p>
          <a:p>
            <a:pPr marL="0" lvl="1" indent="0">
              <a:buNone/>
            </a:pPr>
            <a:r>
              <a:rPr lang="sr-Latn-CS" sz="2200" dirty="0" smtClean="0"/>
              <a:t>(Povećenjem </a:t>
            </a:r>
            <a:r>
              <a:rPr lang="sr-Latn-CS" sz="2200" b="1" i="1" dirty="0" smtClean="0"/>
              <a:t>f</a:t>
            </a:r>
            <a:r>
              <a:rPr lang="sr-Latn-CS" sz="2200" b="1" i="1" baseline="-25000" dirty="0" smtClean="0"/>
              <a:t>PWM </a:t>
            </a:r>
            <a:r>
              <a:rPr lang="sr-Latn-CS" sz="2200" dirty="0" smtClean="0"/>
              <a:t> smanjuje se talasnost što je dobro za motor) </a:t>
            </a:r>
            <a:endParaRPr lang="sr-Latn-CS" sz="2200" baseline="-25000" dirty="0" smtClean="0"/>
          </a:p>
          <a:p>
            <a:pPr marL="182880" lvl="1" indent="-182563">
              <a:buFont typeface="Arial" charset="0"/>
              <a:buChar char="•"/>
            </a:pPr>
            <a:r>
              <a:rPr lang="sr-Latn-CS" sz="2200" dirty="0" smtClean="0">
                <a:solidFill>
                  <a:schemeClr val="tx1"/>
                </a:solidFill>
              </a:rPr>
              <a:t>Kašnjenja tranzistora u izlaznom stepenu (i druge karakteristike komponenti i primenjene topologije).</a:t>
            </a:r>
          </a:p>
          <a:p>
            <a:pPr marL="0" lvl="1" indent="-182563">
              <a:buFont typeface="Arial" charset="0"/>
              <a:buChar char="•"/>
            </a:pPr>
            <a:r>
              <a:rPr lang="sr-Latn-CS" sz="2200" dirty="0" smtClean="0">
                <a:solidFill>
                  <a:schemeClr val="tx1"/>
                </a:solidFill>
              </a:rPr>
              <a:t>Komutacioni gubici se povećavaju sa porastom </a:t>
            </a:r>
            <a:r>
              <a:rPr lang="sr-Latn-CS" sz="2200" b="1" i="1" dirty="0" smtClean="0">
                <a:solidFill>
                  <a:schemeClr val="tx1"/>
                </a:solidFill>
              </a:rPr>
              <a:t>f</a:t>
            </a:r>
            <a:r>
              <a:rPr lang="sr-Latn-CS" sz="2200" b="1" i="1" baseline="-25000" dirty="0" smtClean="0">
                <a:solidFill>
                  <a:schemeClr val="tx1"/>
                </a:solidFill>
              </a:rPr>
              <a:t>PWM</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80</a:t>
            </a:fld>
            <a:endParaRPr lang="en-US" smtClean="0">
              <a:solidFill>
                <a:schemeClr val="tx1"/>
              </a:solidFill>
              <a:latin typeface="Times New Roman" pitchFamily="18" charset="0"/>
            </a:endParaRPr>
          </a:p>
        </p:txBody>
      </p:sp>
      <p:sp>
        <p:nvSpPr>
          <p:cNvPr id="112" name="Content Placeholder 2"/>
          <p:cNvSpPr txBox="1">
            <a:spLocks/>
          </p:cNvSpPr>
          <p:nvPr/>
        </p:nvSpPr>
        <p:spPr bwMode="auto">
          <a:xfrm>
            <a:off x="439366" y="3429000"/>
            <a:ext cx="8171904"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Ograničenja s donje strane: </a:t>
            </a:r>
          </a:p>
          <a:p>
            <a:pPr marL="0" lvl="1" indent="-182563">
              <a:buFont typeface="Arial" charset="0"/>
              <a:buChar char="•"/>
            </a:pPr>
            <a:r>
              <a:rPr lang="sr-Latn-CS" sz="2200" dirty="0" smtClean="0"/>
              <a:t>Smanjivanjem </a:t>
            </a:r>
            <a:r>
              <a:rPr lang="sr-Latn-CS" sz="2200" b="1" i="1" dirty="0" smtClean="0"/>
              <a:t>f</a:t>
            </a:r>
            <a:r>
              <a:rPr lang="sr-Latn-CS" sz="2200" b="1" i="1" baseline="-25000" dirty="0" smtClean="0"/>
              <a:t>PWM </a:t>
            </a:r>
            <a:r>
              <a:rPr lang="sr-Latn-CS" sz="2200" dirty="0" smtClean="0"/>
              <a:t> povećava se talasnost </a:t>
            </a:r>
            <a:endParaRPr lang="sr-Latn-CS" sz="2200" baseline="-25000" dirty="0" smtClean="0"/>
          </a:p>
          <a:p>
            <a:pPr marL="0" lvl="1" indent="-182563">
              <a:buFont typeface="Arial" charset="0"/>
              <a:buChar char="•"/>
            </a:pPr>
            <a:r>
              <a:rPr lang="sr-Latn-CS" sz="2200" dirty="0" smtClean="0"/>
              <a:t>Talasnost ne sme da bude veća od maksimalno dozvoljene</a:t>
            </a:r>
          </a:p>
          <a:p>
            <a:pPr marL="400050" lvl="2" indent="-182563">
              <a:buFont typeface="Arial" charset="0"/>
              <a:buChar char="•"/>
            </a:pPr>
            <a:r>
              <a:rPr lang="sr-Latn-CS" sz="1800" b="0" dirty="0" smtClean="0"/>
              <a:t>Talasnost uzrokuje pulsirajući moment na vratilu motora</a:t>
            </a:r>
            <a:endParaRPr lang="sr-Latn-CS" sz="1800" dirty="0" smtClean="0"/>
          </a:p>
          <a:p>
            <a:pPr marL="400050" lvl="2" indent="-182563">
              <a:buFont typeface="Arial" charset="0"/>
              <a:buChar char="•"/>
            </a:pPr>
            <a:r>
              <a:rPr lang="sr-Latn-CS" sz="1800" b="0" dirty="0" smtClean="0"/>
              <a:t>Talasnost uzrokuje gubitke u motoru</a:t>
            </a:r>
          </a:p>
          <a:p>
            <a:pPr marL="400050" lvl="2" indent="-182563">
              <a:buFont typeface="Arial" charset="0"/>
              <a:buChar char="•"/>
            </a:pPr>
            <a:r>
              <a:rPr lang="sr-Latn-CS" sz="1800" b="0" dirty="0" smtClean="0"/>
              <a:t>Talasnost uzrokuje akustičku buku na učestanosti PWM-a</a:t>
            </a:r>
          </a:p>
        </p:txBody>
      </p:sp>
      <p:sp>
        <p:nvSpPr>
          <p:cNvPr id="113" name="Content Placeholder 2"/>
          <p:cNvSpPr txBox="1">
            <a:spLocks/>
          </p:cNvSpPr>
          <p:nvPr/>
        </p:nvSpPr>
        <p:spPr bwMode="auto">
          <a:xfrm>
            <a:off x="411957" y="5740524"/>
            <a:ext cx="8496944" cy="71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i="1" dirty="0" smtClean="0">
                <a:solidFill>
                  <a:schemeClr val="tx1"/>
                </a:solidFill>
              </a:rPr>
              <a:t>f</a:t>
            </a:r>
            <a:r>
              <a:rPr lang="sr-Latn-CS" sz="2400" b="1" i="1" baseline="-25000" dirty="0" smtClean="0">
                <a:solidFill>
                  <a:schemeClr val="tx1"/>
                </a:solidFill>
              </a:rPr>
              <a:t>PWM </a:t>
            </a:r>
            <a:r>
              <a:rPr lang="sr-Latn-CS" sz="2400" dirty="0" smtClean="0">
                <a:solidFill>
                  <a:schemeClr val="tx1"/>
                </a:solidFill>
              </a:rPr>
              <a:t> se za motore kreće od nekoliko kHz do oko 20 kHz</a:t>
            </a:r>
            <a:endParaRPr lang="sr-Latn-CS" sz="2400" b="1" dirty="0" smtClean="0">
              <a:solidFill>
                <a:schemeClr val="tx1"/>
              </a:solidFill>
            </a:endParaRPr>
          </a:p>
        </p:txBody>
      </p:sp>
    </p:spTree>
    <p:extLst>
      <p:ext uri="{BB962C8B-B14F-4D97-AF65-F5344CB8AC3E}">
        <p14:creationId xmlns:p14="http://schemas.microsoft.com/office/powerpoint/2010/main" xmlns="" val="35624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11960" y="188641"/>
            <a:ext cx="4932040" cy="1728192"/>
          </a:xfrm>
        </p:spPr>
        <p:txBody>
          <a:bodyPr/>
          <a:lstStyle/>
          <a:p>
            <a:pPr marL="0" lvl="1" indent="0">
              <a:buNone/>
            </a:pPr>
            <a:r>
              <a:rPr lang="en-US" sz="2400" b="1" dirty="0" smtClean="0"/>
              <a:t>Primer </a:t>
            </a:r>
            <a:r>
              <a:rPr lang="en-US" sz="2400" b="1" dirty="0" err="1" smtClean="0"/>
              <a:t>generisanja</a:t>
            </a:r>
            <a:r>
              <a:rPr lang="en-US" sz="2400" b="1" dirty="0" smtClean="0"/>
              <a:t> </a:t>
            </a:r>
            <a:r>
              <a:rPr lang="en-US" sz="2400" b="1" dirty="0" err="1" smtClean="0"/>
              <a:t>promenljivog</a:t>
            </a:r>
            <a:r>
              <a:rPr lang="en-US" sz="2400" b="1" dirty="0" smtClean="0"/>
              <a:t> </a:t>
            </a:r>
            <a:r>
              <a:rPr lang="en-US" sz="2400" b="1" dirty="0" err="1" smtClean="0"/>
              <a:t>napona</a:t>
            </a:r>
            <a:endParaRPr lang="sr-Latn-CS" sz="2400" b="1" dirty="0" smtClean="0"/>
          </a:p>
          <a:p>
            <a:pPr marL="0" lvl="1" indent="-182563">
              <a:buFont typeface="Arial" charset="0"/>
              <a:buChar char="•"/>
            </a:pPr>
            <a:r>
              <a:rPr lang="x-none" sz="2400" dirty="0" smtClean="0"/>
              <a:t>Talasni oblici struje za t</a:t>
            </a:r>
            <a:r>
              <a:rPr lang="en-US" sz="2400" dirty="0" err="1" smtClean="0"/>
              <a:t>ri</a:t>
            </a:r>
            <a:r>
              <a:rPr lang="en-US" sz="2400" dirty="0" smtClean="0"/>
              <a:t> </a:t>
            </a:r>
            <a:r>
              <a:rPr lang="en-US" sz="2400" dirty="0" err="1" smtClean="0"/>
              <a:t>ra</a:t>
            </a:r>
            <a:r>
              <a:rPr lang="x-none" sz="2400" dirty="0" smtClean="0"/>
              <a:t>z</a:t>
            </a:r>
            <a:r>
              <a:rPr lang="en-US" sz="2400" dirty="0" smtClean="0"/>
              <a:t>li</a:t>
            </a:r>
            <a:r>
              <a:rPr lang="x-none" sz="2400" dirty="0" smtClean="0"/>
              <a:t>č</a:t>
            </a:r>
            <a:r>
              <a:rPr lang="en-US" sz="2400" dirty="0" err="1" smtClean="0"/>
              <a:t>ite</a:t>
            </a:r>
            <a:r>
              <a:rPr lang="en-US" sz="2400" dirty="0" smtClean="0"/>
              <a:t> u</a:t>
            </a:r>
            <a:r>
              <a:rPr lang="x-none" sz="2400" dirty="0" smtClean="0"/>
              <a:t>č</a:t>
            </a:r>
            <a:r>
              <a:rPr lang="en-US" sz="2400" dirty="0" err="1" smtClean="0"/>
              <a:t>estanosti</a:t>
            </a:r>
            <a:r>
              <a:rPr lang="en-US" sz="2400" dirty="0" smtClean="0"/>
              <a:t> </a:t>
            </a:r>
            <a:r>
              <a:rPr lang="x-none" sz="2400" b="1" i="1" dirty="0" smtClean="0"/>
              <a:t>f</a:t>
            </a:r>
            <a:r>
              <a:rPr lang="x-none" sz="2400" i="1" baseline="-25000" dirty="0" smtClean="0"/>
              <a:t>PWM</a:t>
            </a:r>
            <a:r>
              <a:rPr lang="x-none" sz="2400" dirty="0" smtClean="0"/>
              <a:t>. </a:t>
            </a:r>
            <a:endParaRPr lang="sr-Latn-CS" sz="2400" baseline="-25000"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81</a:t>
            </a:fld>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88640"/>
            <a:ext cx="3960440" cy="6486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63456" y="2133615"/>
            <a:ext cx="3312368" cy="276999"/>
          </a:xfrm>
          <a:prstGeom prst="rect">
            <a:avLst/>
          </a:prstGeom>
          <a:solidFill>
            <a:schemeClr val="bg1"/>
          </a:solidFill>
        </p:spPr>
        <p:txBody>
          <a:bodyPr wrap="square" lIns="0" tIns="0" rIns="0" bIns="0" rtlCol="0">
            <a:spAutoFit/>
          </a:bodyPr>
          <a:lstStyle/>
          <a:p>
            <a:pPr algn="ctr"/>
            <a:r>
              <a:rPr lang="x-none" dirty="0" smtClean="0"/>
              <a:t>Mala  </a:t>
            </a:r>
            <a:r>
              <a:rPr lang="x-none" b="1" i="1" dirty="0" smtClean="0"/>
              <a:t>f</a:t>
            </a:r>
            <a:r>
              <a:rPr lang="x-none" b="1" i="1" baseline="-25000" dirty="0" smtClean="0"/>
              <a:t>PWM</a:t>
            </a:r>
            <a:endParaRPr lang="en-US" b="1" dirty="0"/>
          </a:p>
        </p:txBody>
      </p:sp>
      <p:sp>
        <p:nvSpPr>
          <p:cNvPr id="7" name="TextBox 6"/>
          <p:cNvSpPr txBox="1"/>
          <p:nvPr/>
        </p:nvSpPr>
        <p:spPr>
          <a:xfrm>
            <a:off x="564958" y="4260079"/>
            <a:ext cx="3500747" cy="276999"/>
          </a:xfrm>
          <a:prstGeom prst="rect">
            <a:avLst/>
          </a:prstGeom>
          <a:solidFill>
            <a:schemeClr val="bg1"/>
          </a:solidFill>
        </p:spPr>
        <p:txBody>
          <a:bodyPr wrap="square" lIns="0" tIns="0" rIns="0" bIns="0" rtlCol="0">
            <a:spAutoFit/>
          </a:bodyPr>
          <a:lstStyle/>
          <a:p>
            <a:pPr algn="ctr"/>
            <a:r>
              <a:rPr lang="x-none" dirty="0" smtClean="0"/>
              <a:t>Srednja  </a:t>
            </a:r>
            <a:r>
              <a:rPr lang="x-none" b="1" i="1" dirty="0" smtClean="0"/>
              <a:t>f</a:t>
            </a:r>
            <a:r>
              <a:rPr lang="x-none" b="1" i="1" baseline="-25000" dirty="0" smtClean="0"/>
              <a:t>PWM</a:t>
            </a:r>
            <a:endParaRPr lang="en-US" b="1" dirty="0"/>
          </a:p>
        </p:txBody>
      </p:sp>
      <p:sp>
        <p:nvSpPr>
          <p:cNvPr id="8" name="TextBox 7"/>
          <p:cNvSpPr txBox="1"/>
          <p:nvPr/>
        </p:nvSpPr>
        <p:spPr>
          <a:xfrm>
            <a:off x="481366" y="6237312"/>
            <a:ext cx="3500747" cy="276999"/>
          </a:xfrm>
          <a:prstGeom prst="rect">
            <a:avLst/>
          </a:prstGeom>
          <a:solidFill>
            <a:schemeClr val="bg1"/>
          </a:solidFill>
        </p:spPr>
        <p:txBody>
          <a:bodyPr wrap="square" lIns="0" tIns="0" rIns="0" bIns="0" rtlCol="0">
            <a:spAutoFit/>
          </a:bodyPr>
          <a:lstStyle/>
          <a:p>
            <a:pPr algn="ctr"/>
            <a:r>
              <a:rPr lang="x-none" dirty="0" smtClean="0"/>
              <a:t>Velika  </a:t>
            </a:r>
            <a:r>
              <a:rPr lang="x-none" b="1" i="1" dirty="0"/>
              <a:t>f</a:t>
            </a:r>
            <a:r>
              <a:rPr lang="x-none" b="1" i="1" baseline="-25000" dirty="0"/>
              <a:t>PWM</a:t>
            </a:r>
            <a:endParaRPr lang="en-US" b="1" dirty="0"/>
          </a:p>
        </p:txBody>
      </p:sp>
      <p:pic>
        <p:nvPicPr>
          <p:cNvPr id="10" name="Picture 4" descr="I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3438" y="4643446"/>
            <a:ext cx="4091749"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i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13494" y="2654897"/>
            <a:ext cx="3152775" cy="19780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ontent Placeholder 2"/>
          <p:cNvSpPr txBox="1">
            <a:spLocks/>
          </p:cNvSpPr>
          <p:nvPr/>
        </p:nvSpPr>
        <p:spPr bwMode="auto">
          <a:xfrm>
            <a:off x="4211960" y="2109183"/>
            <a:ext cx="4932040" cy="577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x-none" sz="2400" b="1" smtClean="0"/>
              <a:t>Snimci </a:t>
            </a:r>
            <a:r>
              <a:rPr lang="sr-Latn-CS" sz="2400" b="1" dirty="0" smtClean="0"/>
              <a:t>struje </a:t>
            </a:r>
            <a:r>
              <a:rPr lang="x-none" sz="2400" b="1" smtClean="0"/>
              <a:t>sa </a:t>
            </a:r>
            <a:r>
              <a:rPr lang="x-none" sz="2400" b="1" dirty="0" smtClean="0"/>
              <a:t>osciloskopa</a:t>
            </a:r>
            <a:r>
              <a:rPr lang="x-none" sz="2400" dirty="0" smtClean="0"/>
              <a:t>: </a:t>
            </a:r>
            <a:endParaRPr lang="sr-Latn-CS" sz="2400" baseline="-25000" dirty="0" smtClean="0"/>
          </a:p>
        </p:txBody>
      </p:sp>
      <p:sp>
        <p:nvSpPr>
          <p:cNvPr id="13" name="Content Placeholder 2"/>
          <p:cNvSpPr txBox="1">
            <a:spLocks/>
          </p:cNvSpPr>
          <p:nvPr/>
        </p:nvSpPr>
        <p:spPr bwMode="auto">
          <a:xfrm>
            <a:off x="6572264" y="3214686"/>
            <a:ext cx="1714512" cy="500066"/>
          </a:xfrm>
          <a:prstGeom prst="rect">
            <a:avLst/>
          </a:prstGeom>
          <a:solidFill>
            <a:srgbClr val="0066CC">
              <a:alpha val="21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
        <p:nvSpPr>
          <p:cNvPr id="14" name="Content Placeholder 2"/>
          <p:cNvSpPr txBox="1">
            <a:spLocks/>
          </p:cNvSpPr>
          <p:nvPr/>
        </p:nvSpPr>
        <p:spPr bwMode="auto">
          <a:xfrm>
            <a:off x="6858016" y="5643578"/>
            <a:ext cx="1857388" cy="500066"/>
          </a:xfrm>
          <a:prstGeom prst="rect">
            <a:avLst/>
          </a:prstGeom>
          <a:solidFill>
            <a:srgbClr val="0066CC">
              <a:alpha val="21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15kHz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Tree>
    <p:extLst>
      <p:ext uri="{BB962C8B-B14F-4D97-AF65-F5344CB8AC3E}">
        <p14:creationId xmlns:p14="http://schemas.microsoft.com/office/powerpoint/2010/main" xmlns="" val="12018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8"/>
          <p:cNvGrpSpPr>
            <a:grpSpLocks/>
          </p:cNvGrpSpPr>
          <p:nvPr/>
        </p:nvGrpSpPr>
        <p:grpSpPr bwMode="auto">
          <a:xfrm>
            <a:off x="3779838" y="4508500"/>
            <a:ext cx="4895850" cy="1223963"/>
            <a:chOff x="3779912" y="4509120"/>
            <a:chExt cx="4896544" cy="1224136"/>
          </a:xfrm>
        </p:grpSpPr>
        <p:cxnSp>
          <p:nvCxnSpPr>
            <p:cNvPr id="16488"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9"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0"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1"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2"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3" name="Straight Connector 212"/>
            <p:cNvCxnSpPr>
              <a:cxnSpLocks noChangeShapeType="1"/>
            </p:cNvCxnSpPr>
            <p:nvPr/>
          </p:nvCxnSpPr>
          <p:spPr bwMode="auto">
            <a:xfrm>
              <a:off x="4283968"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4" name="Straight Connector 213"/>
            <p:cNvCxnSpPr>
              <a:cxnSpLocks noChangeShapeType="1"/>
            </p:cNvCxnSpPr>
            <p:nvPr/>
          </p:nvCxnSpPr>
          <p:spPr bwMode="auto">
            <a:xfrm>
              <a:off x="3779912" y="5373216"/>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5" name="Straight Connector 219"/>
            <p:cNvCxnSpPr>
              <a:cxnSpLocks noChangeShapeType="1"/>
            </p:cNvCxnSpPr>
            <p:nvPr/>
          </p:nvCxnSpPr>
          <p:spPr bwMode="auto">
            <a:xfrm>
              <a:off x="6876256"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6" name="Straight Connector 220"/>
            <p:cNvCxnSpPr>
              <a:cxnSpLocks noChangeShapeType="1"/>
            </p:cNvCxnSpPr>
            <p:nvPr/>
          </p:nvCxnSpPr>
          <p:spPr bwMode="auto">
            <a:xfrm>
              <a:off x="5580112" y="537321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7" name="Straight Connector 222"/>
            <p:cNvCxnSpPr>
              <a:cxnSpLocks noChangeShapeType="1"/>
            </p:cNvCxnSpPr>
            <p:nvPr/>
          </p:nvCxnSpPr>
          <p:spPr bwMode="auto">
            <a:xfrm>
              <a:off x="8172400" y="5373216"/>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8"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9"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0"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1" name="Straight Connector 228"/>
            <p:cNvCxnSpPr>
              <a:cxnSpLocks noChangeShapeType="1"/>
            </p:cNvCxnSpPr>
            <p:nvPr/>
          </p:nvCxnSpPr>
          <p:spPr bwMode="auto">
            <a:xfrm>
              <a:off x="817240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2" name="Straight Connector 229"/>
            <p:cNvCxnSpPr>
              <a:cxnSpLocks noChangeShapeType="1"/>
            </p:cNvCxnSpPr>
            <p:nvPr/>
          </p:nvCxnSpPr>
          <p:spPr bwMode="auto">
            <a:xfrm>
              <a:off x="687625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3" name="Straight Connector 230"/>
            <p:cNvCxnSpPr>
              <a:cxnSpLocks noChangeShapeType="1"/>
            </p:cNvCxnSpPr>
            <p:nvPr/>
          </p:nvCxnSpPr>
          <p:spPr bwMode="auto">
            <a:xfrm>
              <a:off x="558011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4" name="Straight Connector 231"/>
            <p:cNvCxnSpPr>
              <a:cxnSpLocks noChangeShapeType="1"/>
            </p:cNvCxnSpPr>
            <p:nvPr/>
          </p:nvCxnSpPr>
          <p:spPr bwMode="auto">
            <a:xfrm>
              <a:off x="428396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grpSp>
      <p:grpSp>
        <p:nvGrpSpPr>
          <p:cNvPr id="4" name="Group 326"/>
          <p:cNvGrpSpPr>
            <a:grpSpLocks/>
          </p:cNvGrpSpPr>
          <p:nvPr/>
        </p:nvGrpSpPr>
        <p:grpSpPr bwMode="auto">
          <a:xfrm>
            <a:off x="3779838" y="4503738"/>
            <a:ext cx="4895850" cy="1235075"/>
            <a:chOff x="3779912" y="4503420"/>
            <a:chExt cx="4896544" cy="1235536"/>
          </a:xfrm>
        </p:grpSpPr>
        <p:cxnSp>
          <p:nvCxnSpPr>
            <p:cNvPr id="16470" name="Straight Connector 288"/>
            <p:cNvCxnSpPr>
              <a:cxnSpLocks noChangeShapeType="1"/>
            </p:cNvCxnSpPr>
            <p:nvPr/>
          </p:nvCxnSpPr>
          <p:spPr bwMode="auto">
            <a:xfrm flipV="1">
              <a:off x="4283968" y="4503420"/>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1" name="Straight Connector 290"/>
            <p:cNvCxnSpPr>
              <a:cxnSpLocks noChangeShapeType="1"/>
            </p:cNvCxnSpPr>
            <p:nvPr/>
          </p:nvCxnSpPr>
          <p:spPr bwMode="auto">
            <a:xfrm flipH="1" flipV="1">
              <a:off x="5724128"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2" name="Straight Connector 293"/>
            <p:cNvCxnSpPr>
              <a:cxnSpLocks noChangeShapeType="1"/>
            </p:cNvCxnSpPr>
            <p:nvPr/>
          </p:nvCxnSpPr>
          <p:spPr bwMode="auto">
            <a:xfrm flipH="1">
              <a:off x="4373880"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3" name="Straight Connector 304"/>
            <p:cNvCxnSpPr>
              <a:cxnSpLocks noChangeShapeType="1"/>
            </p:cNvCxnSpPr>
            <p:nvPr/>
          </p:nvCxnSpPr>
          <p:spPr bwMode="auto">
            <a:xfrm flipV="1">
              <a:off x="5580112"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4" name="Straight Connector 305"/>
            <p:cNvCxnSpPr>
              <a:cxnSpLocks noChangeShapeType="1"/>
            </p:cNvCxnSpPr>
            <p:nvPr/>
          </p:nvCxnSpPr>
          <p:spPr bwMode="auto">
            <a:xfrm flipV="1">
              <a:off x="6876256" y="4509120"/>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5" name="Straight Connector 307"/>
            <p:cNvCxnSpPr>
              <a:cxnSpLocks noChangeShapeType="1"/>
            </p:cNvCxnSpPr>
            <p:nvPr/>
          </p:nvCxnSpPr>
          <p:spPr bwMode="auto">
            <a:xfrm flipH="1" flipV="1">
              <a:off x="7020272"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6" name="Straight Connector 308"/>
            <p:cNvCxnSpPr>
              <a:cxnSpLocks noChangeShapeType="1"/>
            </p:cNvCxnSpPr>
            <p:nvPr/>
          </p:nvCxnSpPr>
          <p:spPr bwMode="auto">
            <a:xfrm flipH="1">
              <a:off x="5670024" y="5373216"/>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7" name="Straight Connector 309"/>
            <p:cNvCxnSpPr>
              <a:cxnSpLocks noChangeShapeType="1"/>
            </p:cNvCxnSpPr>
            <p:nvPr/>
          </p:nvCxnSpPr>
          <p:spPr bwMode="auto">
            <a:xfrm flipH="1">
              <a:off x="6948264"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8" name="Straight Connector 310"/>
            <p:cNvCxnSpPr>
              <a:cxnSpLocks noChangeShapeType="1"/>
            </p:cNvCxnSpPr>
            <p:nvPr/>
          </p:nvCxnSpPr>
          <p:spPr bwMode="auto">
            <a:xfrm flipH="1" flipV="1">
              <a:off x="8316416"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9" name="Straight Connector 311"/>
            <p:cNvCxnSpPr>
              <a:cxnSpLocks noChangeShapeType="1"/>
            </p:cNvCxnSpPr>
            <p:nvPr/>
          </p:nvCxnSpPr>
          <p:spPr bwMode="auto">
            <a:xfrm flipH="1">
              <a:off x="5868144" y="4869160"/>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0" name="Straight Connector 313"/>
            <p:cNvCxnSpPr>
              <a:cxnSpLocks noChangeShapeType="1"/>
            </p:cNvCxnSpPr>
            <p:nvPr/>
          </p:nvCxnSpPr>
          <p:spPr bwMode="auto">
            <a:xfrm flipH="1">
              <a:off x="7164288"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1" name="Straight Connector 314"/>
            <p:cNvCxnSpPr>
              <a:cxnSpLocks noChangeShapeType="1"/>
            </p:cNvCxnSpPr>
            <p:nvPr/>
          </p:nvCxnSpPr>
          <p:spPr bwMode="auto">
            <a:xfrm flipH="1">
              <a:off x="4572000"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2" name="Straight Connector 315"/>
            <p:cNvCxnSpPr>
              <a:cxnSpLocks noChangeShapeType="1"/>
            </p:cNvCxnSpPr>
            <p:nvPr/>
          </p:nvCxnSpPr>
          <p:spPr bwMode="auto">
            <a:xfrm flipH="1" flipV="1">
              <a:off x="4410080"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3" name="Straight Connector 316"/>
            <p:cNvCxnSpPr>
              <a:cxnSpLocks noChangeShapeType="1"/>
            </p:cNvCxnSpPr>
            <p:nvPr/>
          </p:nvCxnSpPr>
          <p:spPr bwMode="auto">
            <a:xfrm flipH="1">
              <a:off x="3779912" y="5373216"/>
              <a:ext cx="630168" cy="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4" name="Straight Connector 319"/>
            <p:cNvCxnSpPr>
              <a:cxnSpLocks noChangeShapeType="1"/>
            </p:cNvCxnSpPr>
            <p:nvPr/>
          </p:nvCxnSpPr>
          <p:spPr bwMode="auto">
            <a:xfrm flipH="1">
              <a:off x="3779912" y="4869160"/>
              <a:ext cx="504056" cy="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5" name="Straight Connector 321"/>
            <p:cNvCxnSpPr>
              <a:cxnSpLocks noChangeShapeType="1"/>
            </p:cNvCxnSpPr>
            <p:nvPr/>
          </p:nvCxnSpPr>
          <p:spPr bwMode="auto">
            <a:xfrm flipV="1">
              <a:off x="8172400"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6" name="Straight Connector 322"/>
            <p:cNvCxnSpPr>
              <a:cxnSpLocks noChangeShapeType="1"/>
            </p:cNvCxnSpPr>
            <p:nvPr/>
          </p:nvCxnSpPr>
          <p:spPr bwMode="auto">
            <a:xfrm flipH="1">
              <a:off x="8460432" y="4869160"/>
              <a:ext cx="216024"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7" name="Straight Connector 324"/>
            <p:cNvCxnSpPr>
              <a:cxnSpLocks noChangeShapeType="1"/>
            </p:cNvCxnSpPr>
            <p:nvPr/>
          </p:nvCxnSpPr>
          <p:spPr bwMode="auto">
            <a:xfrm flipH="1">
              <a:off x="8260844" y="5373216"/>
              <a:ext cx="415612" cy="8424"/>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grpSp>
      <p:sp>
        <p:nvSpPr>
          <p:cNvPr id="16388" name="Title 1"/>
          <p:cNvSpPr>
            <a:spLocks noGrp="1"/>
          </p:cNvSpPr>
          <p:nvPr>
            <p:ph type="title"/>
          </p:nvPr>
        </p:nvSpPr>
        <p:spPr>
          <a:xfrm>
            <a:off x="684213" y="0"/>
            <a:ext cx="7772400" cy="1143000"/>
          </a:xfrm>
        </p:spPr>
        <p:txBody>
          <a:bodyPr/>
          <a:lstStyle/>
          <a:p>
            <a:r>
              <a:rPr lang="sr-Latn-CS" dirty="0" smtClean="0"/>
              <a:t>Mrtvo vreme</a:t>
            </a:r>
            <a:endParaRPr lang="en-US" dirty="0" smtClean="0"/>
          </a:p>
        </p:txBody>
      </p:sp>
      <p:sp>
        <p:nvSpPr>
          <p:cNvPr id="3"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smtClean="0"/>
              <a:t>Ako se komanda za uključivanje T2 zada u istom trenutku kada i za isljučivanjeT1,</a:t>
            </a:r>
          </a:p>
          <a:p>
            <a:pPr marL="0" lvl="1" indent="-182563">
              <a:buFont typeface="Arial" charset="0"/>
              <a:buChar char="•"/>
            </a:pPr>
            <a:r>
              <a:rPr lang="sr-Latn-CS" sz="2000" smtClean="0"/>
              <a:t>a vreme uključivanja,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on</a:t>
            </a:r>
            <a:r>
              <a:rPr lang="sr-Latn-CS" sz="2000" smtClean="0"/>
              <a:t> je kraće od vremena isključivanja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off</a:t>
            </a:r>
            <a:r>
              <a:rPr lang="sr-Latn-CS" sz="2000" smtClean="0"/>
              <a:t> ,</a:t>
            </a:r>
          </a:p>
          <a:p>
            <a:pPr marL="0" lvl="1" indent="-182563">
              <a:buFont typeface="Arial" charset="0"/>
              <a:buChar char="•"/>
            </a:pPr>
            <a:r>
              <a:rPr lang="sr-Latn-CS" sz="2200" smtClean="0"/>
              <a:t>u jednom intervalu  </a:t>
            </a:r>
            <a:r>
              <a:rPr lang="sr-Latn-CS" sz="2200" b="1" smtClean="0"/>
              <a:t>uključena su oba</a:t>
            </a:r>
            <a:r>
              <a:rPr lang="sr-Latn-CS" sz="2200" smtClean="0"/>
              <a:t> </a:t>
            </a:r>
            <a:r>
              <a:rPr lang="sr-Latn-CS" sz="2200" b="1" smtClean="0"/>
              <a:t>!!</a:t>
            </a:r>
            <a:r>
              <a:rPr lang="sr-Latn-CS" sz="2200" smtClean="0"/>
              <a:t> </a:t>
            </a:r>
          </a:p>
          <a:p>
            <a:pPr marL="0" lvl="1" indent="-182563">
              <a:buFont typeface="Arial" charset="0"/>
              <a:buChar char="•"/>
            </a:pPr>
            <a:endParaRPr lang="sr-Latn-CS" sz="2000" smtClean="0"/>
          </a:p>
          <a:p>
            <a:pPr marL="0" lvl="1" indent="-182563">
              <a:buFont typeface="Arial" charset="0"/>
              <a:buChar char="•"/>
            </a:pPr>
            <a:endParaRPr lang="en-US" sz="200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82</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539552" y="1700684"/>
              <a:ext cx="5270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77" name="TextBox 176"/>
          <p:cNvSpPr txBox="1">
            <a:spLocks noChangeArrowheads="1"/>
          </p:cNvSpPr>
          <p:nvPr/>
        </p:nvSpPr>
        <p:spPr bwMode="auto">
          <a:xfrm>
            <a:off x="684213" y="5373688"/>
            <a:ext cx="26180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a:latin typeface="+mn-lt"/>
              </a:rPr>
              <a:t>Komanda za uključenje T2</a:t>
            </a:r>
            <a:endParaRPr lang="en-US" dirty="0">
              <a:latin typeface="+mn-lt"/>
            </a:endParaRPr>
          </a:p>
        </p:txBody>
      </p:sp>
      <p:sp>
        <p:nvSpPr>
          <p:cNvPr id="178" name="TextBox 177"/>
          <p:cNvSpPr txBox="1">
            <a:spLocks noChangeArrowheads="1"/>
          </p:cNvSpPr>
          <p:nvPr/>
        </p:nvSpPr>
        <p:spPr bwMode="auto">
          <a:xfrm>
            <a:off x="684213" y="4508500"/>
            <a:ext cx="26180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a:latin typeface="+mn-lt"/>
              </a:rPr>
              <a:t>Komanda za uključenje T1</a:t>
            </a:r>
            <a:endParaRPr lang="en-US" dirty="0">
              <a:latin typeface="+mn-lt"/>
            </a:endParaRPr>
          </a:p>
        </p:txBody>
      </p:sp>
      <p:grpSp>
        <p:nvGrpSpPr>
          <p:cNvPr id="10" name="Group 329"/>
          <p:cNvGrpSpPr>
            <a:grpSpLocks/>
          </p:cNvGrpSpPr>
          <p:nvPr/>
        </p:nvGrpSpPr>
        <p:grpSpPr bwMode="auto">
          <a:xfrm>
            <a:off x="4284663" y="4292600"/>
            <a:ext cx="3887787" cy="2160588"/>
            <a:chOff x="4283968" y="4293096"/>
            <a:chExt cx="3888432" cy="2160240"/>
          </a:xfrm>
        </p:grpSpPr>
        <p:cxnSp>
          <p:nvCxnSpPr>
            <p:cNvPr id="1640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grpSp>
      <p:grpSp>
        <p:nvGrpSpPr>
          <p:cNvPr id="11" name="Group 327"/>
          <p:cNvGrpSpPr>
            <a:grpSpLocks/>
          </p:cNvGrpSpPr>
          <p:nvPr/>
        </p:nvGrpSpPr>
        <p:grpSpPr bwMode="auto">
          <a:xfrm>
            <a:off x="4356100" y="3789363"/>
            <a:ext cx="2770003" cy="2354336"/>
            <a:chOff x="4355976" y="3789040"/>
            <a:chExt cx="2770743" cy="2354852"/>
          </a:xfrm>
        </p:grpSpPr>
        <p:sp>
          <p:nvSpPr>
            <p:cNvPr id="16401" name="TextBox 232"/>
            <p:cNvSpPr txBox="1">
              <a:spLocks noChangeArrowheads="1"/>
            </p:cNvSpPr>
            <p:nvPr/>
          </p:nvSpPr>
          <p:spPr bwMode="auto">
            <a:xfrm>
              <a:off x="4644008" y="3789040"/>
              <a:ext cx="996051" cy="33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solidFill>
                    <a:srgbClr val="C00000"/>
                  </a:solidFill>
                  <a:latin typeface="+mn-lt"/>
                </a:rPr>
                <a:t>Uključi T1</a:t>
              </a:r>
              <a:endParaRPr lang="en-US" sz="1600" dirty="0">
                <a:solidFill>
                  <a:srgbClr val="C00000"/>
                </a:solidFill>
                <a:latin typeface="+mn-lt"/>
              </a:endParaRPr>
            </a:p>
          </p:txBody>
        </p:sp>
        <p:cxnSp>
          <p:nvCxnSpPr>
            <p:cNvPr id="1640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6403" name="TextBox 239"/>
            <p:cNvSpPr txBox="1">
              <a:spLocks noChangeArrowheads="1"/>
            </p:cNvSpPr>
            <p:nvPr/>
          </p:nvSpPr>
          <p:spPr bwMode="auto">
            <a:xfrm>
              <a:off x="5940152" y="4077072"/>
              <a:ext cx="1042551" cy="33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T1 </a:t>
              </a:r>
              <a:endParaRPr lang="en-US" sz="1600">
                <a:latin typeface="+mn-lt"/>
              </a:endParaRPr>
            </a:p>
          </p:txBody>
        </p:sp>
        <p:cxnSp>
          <p:nvCxnSpPr>
            <p:cNvPr id="1640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6405" name="TextBox 244"/>
            <p:cNvSpPr txBox="1">
              <a:spLocks noChangeArrowheads="1"/>
            </p:cNvSpPr>
            <p:nvPr/>
          </p:nvSpPr>
          <p:spPr bwMode="auto">
            <a:xfrm>
              <a:off x="4355976" y="5085184"/>
              <a:ext cx="1042551" cy="33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T2 </a:t>
              </a:r>
              <a:endParaRPr lang="en-US" sz="1600">
                <a:latin typeface="+mn-lt"/>
              </a:endParaRPr>
            </a:p>
          </p:txBody>
        </p:sp>
        <p:cxnSp>
          <p:nvCxnSpPr>
            <p:cNvPr id="1640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6407" name="TextBox 248"/>
            <p:cNvSpPr txBox="1">
              <a:spLocks noChangeArrowheads="1"/>
            </p:cNvSpPr>
            <p:nvPr/>
          </p:nvSpPr>
          <p:spPr bwMode="auto">
            <a:xfrm>
              <a:off x="6084168" y="5805264"/>
              <a:ext cx="1042551" cy="33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latin typeface="+mn-lt"/>
                </a:rPr>
                <a:t>Uključi T2 </a:t>
              </a:r>
              <a:endParaRPr lang="en-US" sz="1600">
                <a:solidFill>
                  <a:srgbClr val="C00000"/>
                </a:solidFill>
                <a:latin typeface="+mn-lt"/>
              </a:endParaRPr>
            </a:p>
          </p:txBody>
        </p:sp>
        <p:cxnSp>
          <p:nvCxnSpPr>
            <p:cNvPr id="1640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grpSp>
      <p:cxnSp>
        <p:nvCxnSpPr>
          <p:cNvPr id="332" name="Straight Connector 331"/>
          <p:cNvCxnSpPr>
            <a:cxnSpLocks noChangeShapeType="1"/>
          </p:cNvCxnSpPr>
          <p:nvPr/>
        </p:nvCxnSpPr>
        <p:spPr bwMode="auto">
          <a:xfrm>
            <a:off x="5867400" y="378936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333" name="Straight Connector 332"/>
          <p:cNvCxnSpPr>
            <a:cxnSpLocks noChangeShapeType="1"/>
          </p:cNvCxnSpPr>
          <p:nvPr/>
        </p:nvCxnSpPr>
        <p:spPr bwMode="auto">
          <a:xfrm>
            <a:off x="5686425" y="378301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sp>
        <p:nvSpPr>
          <p:cNvPr id="335" name="Rectangle 334"/>
          <p:cNvSpPr>
            <a:spLocks noChangeArrowheads="1"/>
          </p:cNvSpPr>
          <p:nvPr/>
        </p:nvSpPr>
        <p:spPr bwMode="auto">
          <a:xfrm>
            <a:off x="5686425" y="4292600"/>
            <a:ext cx="180975" cy="1636713"/>
          </a:xfrm>
          <a:prstGeom prst="rect">
            <a:avLst/>
          </a:prstGeom>
          <a:solidFill>
            <a:srgbClr val="FF0000">
              <a:alpha val="32156"/>
            </a:srgbClr>
          </a:solidFill>
          <a:ln>
            <a:noFill/>
          </a:ln>
          <a:extLst>
            <a:ext uri="{91240B29-F687-4F45-9708-019B960494DF}">
              <a14:hiddenLine xmlns:a14="http://schemas.microsoft.com/office/drawing/2010/main" xmlns="" w="25400" algn="ctr">
                <a:solidFill>
                  <a:srgbClr val="000000"/>
                </a:solidFill>
                <a:round/>
                <a:headEnd type="none" w="sm" len="sm"/>
                <a:tailEnd type="none" w="sm" len="sm"/>
              </a14:hiddenLine>
            </a:ext>
          </a:extLst>
        </p:spPr>
        <p:txBody>
          <a:bodyPr>
            <a:spAutoFit/>
          </a:bodyPr>
          <a:lstStyle/>
          <a:p>
            <a:endParaRPr lang="en-US"/>
          </a:p>
        </p:txBody>
      </p:sp>
      <p:sp>
        <p:nvSpPr>
          <p:cNvPr id="336" name="TextBox 335"/>
          <p:cNvSpPr txBox="1">
            <a:spLocks noChangeArrowheads="1"/>
          </p:cNvSpPr>
          <p:nvPr/>
        </p:nvSpPr>
        <p:spPr bwMode="auto">
          <a:xfrm>
            <a:off x="5795963" y="6092825"/>
            <a:ext cx="2309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b="1">
                <a:solidFill>
                  <a:srgbClr val="FF0000"/>
                </a:solidFill>
                <a:latin typeface="Arial" charset="0"/>
                <a:cs typeface="Arial" charset="0"/>
              </a:rPr>
              <a:t>OBA UKLJUČENA !</a:t>
            </a:r>
            <a:endParaRPr lang="en-US" b="1">
              <a:solidFill>
                <a:srgbClr val="FF0000"/>
              </a:solidFill>
              <a:latin typeface="Arial" charset="0"/>
              <a:cs typeface="Arial" charset="0"/>
            </a:endParaRPr>
          </a:p>
        </p:txBody>
      </p:sp>
      <p:cxnSp>
        <p:nvCxnSpPr>
          <p:cNvPr id="338" name="Straight Arrow Connector 337"/>
          <p:cNvCxnSpPr>
            <a:cxnSpLocks noChangeShapeType="1"/>
          </p:cNvCxnSpPr>
          <p:nvPr/>
        </p:nvCxnSpPr>
        <p:spPr bwMode="auto">
          <a:xfrm flipH="1" flipV="1">
            <a:off x="5795963" y="5516563"/>
            <a:ext cx="360362" cy="576262"/>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33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335" grpId="0" animBg="1"/>
      <p:bldP spid="335" grpId="1" animBg="1"/>
      <p:bldP spid="336" grpId="0"/>
      <p:bldP spid="336" grpId="1"/>
      <p:bldP spid="336" grpId="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0"/>
            <a:ext cx="7772400" cy="1143000"/>
          </a:xfrm>
        </p:spPr>
        <p:txBody>
          <a:bodyPr/>
          <a:lstStyle/>
          <a:p>
            <a:r>
              <a:rPr lang="sr-Latn-CS" dirty="0" smtClean="0"/>
              <a:t>Mrtvo vreme</a:t>
            </a:r>
            <a:endParaRPr lang="en-US" dirty="0" smtClean="0"/>
          </a:p>
        </p:txBody>
      </p:sp>
      <p:sp>
        <p:nvSpPr>
          <p:cNvPr id="17411"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dirty="0" smtClean="0"/>
              <a:t>Ako se komanda za uključivanje T2 zada u istom trenutku kada i za isljučivanjeT1,</a:t>
            </a:r>
          </a:p>
          <a:p>
            <a:pPr marL="0" lvl="1" indent="-182563">
              <a:buFont typeface="Arial" charset="0"/>
              <a:buChar char="•"/>
            </a:pPr>
            <a:r>
              <a:rPr lang="sr-Latn-CS" sz="2000" dirty="0" smtClean="0"/>
              <a:t>a vreme uključivanja, </a:t>
            </a:r>
            <a:r>
              <a:rPr lang="sr-Latn-CS" sz="2200" b="1" i="1" dirty="0" smtClean="0">
                <a:latin typeface="Times New Roman" pitchFamily="18" charset="0"/>
                <a:cs typeface="Times New Roman" pitchFamily="18" charset="0"/>
              </a:rPr>
              <a:t>t</a:t>
            </a:r>
            <a:r>
              <a:rPr lang="sr-Latn-CS" sz="2200" b="1" i="1" baseline="-25000" dirty="0" smtClean="0">
                <a:latin typeface="Times New Roman" pitchFamily="18" charset="0"/>
                <a:cs typeface="Times New Roman" pitchFamily="18" charset="0"/>
              </a:rPr>
              <a:t>on</a:t>
            </a:r>
            <a:r>
              <a:rPr lang="sr-Latn-CS" sz="2000" dirty="0" smtClean="0"/>
              <a:t> je kraće od vremena isključivanja  </a:t>
            </a:r>
            <a:r>
              <a:rPr lang="sr-Latn-CS" sz="2200" b="1" i="1" dirty="0" smtClean="0">
                <a:latin typeface="Times New Roman" pitchFamily="18" charset="0"/>
                <a:cs typeface="Times New Roman" pitchFamily="18" charset="0"/>
              </a:rPr>
              <a:t>t</a:t>
            </a:r>
            <a:r>
              <a:rPr lang="sr-Latn-CS" sz="2200" b="1" i="1" baseline="-25000" dirty="0" smtClean="0">
                <a:latin typeface="Times New Roman" pitchFamily="18" charset="0"/>
                <a:cs typeface="Times New Roman" pitchFamily="18" charset="0"/>
              </a:rPr>
              <a:t>off</a:t>
            </a:r>
            <a:r>
              <a:rPr lang="sr-Latn-CS" sz="2000" dirty="0" smtClean="0"/>
              <a:t> ,</a:t>
            </a:r>
          </a:p>
          <a:p>
            <a:pPr marL="0" lvl="1" indent="-182563">
              <a:buFont typeface="Arial" charset="0"/>
              <a:buChar char="•"/>
            </a:pPr>
            <a:r>
              <a:rPr lang="sr-Latn-CS" sz="2200" dirty="0" smtClean="0"/>
              <a:t>u jednom intervalu  </a:t>
            </a:r>
            <a:r>
              <a:rPr lang="sr-Latn-CS" sz="2200" b="1" dirty="0" smtClean="0"/>
              <a:t>uključena su oba</a:t>
            </a:r>
            <a:r>
              <a:rPr lang="sr-Latn-CS" sz="2200" dirty="0" smtClean="0"/>
              <a:t> </a:t>
            </a:r>
            <a:r>
              <a:rPr lang="sr-Latn-CS" sz="2200" b="1" dirty="0" smtClean="0"/>
              <a:t>!!</a:t>
            </a:r>
            <a:r>
              <a:rPr lang="sr-Latn-CS" sz="2200" dirty="0" smtClean="0"/>
              <a:t> </a:t>
            </a:r>
          </a:p>
          <a:p>
            <a:pPr marL="0" lvl="1" indent="-182563">
              <a:buFont typeface="Arial" charset="0"/>
              <a:buChar char="•"/>
            </a:pPr>
            <a:endParaRPr lang="sr-Latn-CS" sz="2000" dirty="0" smtClean="0"/>
          </a:p>
          <a:p>
            <a:pPr marL="0" lvl="1" indent="-182563">
              <a:buFont typeface="Arial" charset="0"/>
              <a:buChar char="•"/>
            </a:pPr>
            <a:endParaRPr lang="en-US" sz="2000" dirty="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3D3EF7F-E29C-45B5-A9DA-E5C99964CBD4}" type="slidenum">
              <a:rPr lang="en-US" smtClean="0">
                <a:solidFill>
                  <a:schemeClr val="tx1"/>
                </a:solidFill>
                <a:latin typeface="Times New Roman" pitchFamily="18" charset="0"/>
              </a:rPr>
              <a:pPr/>
              <a:t>83</a:t>
            </a:fld>
            <a:endParaRPr lang="en-US" smtClean="0">
              <a:solidFill>
                <a:schemeClr val="tx1"/>
              </a:solidFill>
              <a:latin typeface="Times New Roman" pitchFamily="18" charset="0"/>
            </a:endParaRPr>
          </a:p>
        </p:txBody>
      </p:sp>
      <p:grpSp>
        <p:nvGrpSpPr>
          <p:cNvPr id="17413" name="Group 175"/>
          <p:cNvGrpSpPr>
            <a:grpSpLocks/>
          </p:cNvGrpSpPr>
          <p:nvPr/>
        </p:nvGrpSpPr>
        <p:grpSpPr bwMode="auto">
          <a:xfrm>
            <a:off x="539750" y="1412875"/>
            <a:ext cx="2976563" cy="2281238"/>
            <a:chOff x="539552" y="1484784"/>
            <a:chExt cx="2976562" cy="2281238"/>
          </a:xfrm>
        </p:grpSpPr>
        <p:sp>
          <p:nvSpPr>
            <p:cNvPr id="17453"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7454"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7455"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7456" name="Group 16"/>
            <p:cNvGrpSpPr>
              <a:grpSpLocks noChangeAspect="1"/>
            </p:cNvGrpSpPr>
            <p:nvPr/>
          </p:nvGrpSpPr>
          <p:grpSpPr bwMode="auto">
            <a:xfrm rot="5400000">
              <a:off x="1668264" y="1945159"/>
              <a:ext cx="355600" cy="296862"/>
              <a:chOff x="3107" y="4983"/>
              <a:chExt cx="536" cy="448"/>
            </a:xfrm>
          </p:grpSpPr>
          <p:sp>
            <p:nvSpPr>
              <p:cNvPr id="17504"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5"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6"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7"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8"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457"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58"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59"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0"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1"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2"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3"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4"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5"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6"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7467" name="Group 32"/>
            <p:cNvGrpSpPr>
              <a:grpSpLocks noChangeAspect="1"/>
            </p:cNvGrpSpPr>
            <p:nvPr/>
          </p:nvGrpSpPr>
          <p:grpSpPr bwMode="auto">
            <a:xfrm flipH="1" flipV="1">
              <a:off x="2385814" y="3173884"/>
              <a:ext cx="168275" cy="158750"/>
              <a:chOff x="4438" y="4858"/>
              <a:chExt cx="406" cy="378"/>
            </a:xfrm>
          </p:grpSpPr>
          <p:sp>
            <p:nvSpPr>
              <p:cNvPr id="17500"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1"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2"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3"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468"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9"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0"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1"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2"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3"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4"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5"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6"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7"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8"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9"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0"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1"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2"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3"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4"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5"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6"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7"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8"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7489" name="Group 58"/>
            <p:cNvGrpSpPr>
              <a:grpSpLocks noChangeAspect="1"/>
            </p:cNvGrpSpPr>
            <p:nvPr/>
          </p:nvGrpSpPr>
          <p:grpSpPr bwMode="auto">
            <a:xfrm>
              <a:off x="1915914" y="3229447"/>
              <a:ext cx="61912" cy="61913"/>
              <a:chOff x="7476" y="4886"/>
              <a:chExt cx="56" cy="56"/>
            </a:xfrm>
          </p:grpSpPr>
          <p:sp>
            <p:nvSpPr>
              <p:cNvPr id="17498"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99"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490" name="Group 61"/>
            <p:cNvGrpSpPr>
              <a:grpSpLocks noChangeAspect="1"/>
            </p:cNvGrpSpPr>
            <p:nvPr/>
          </p:nvGrpSpPr>
          <p:grpSpPr bwMode="auto">
            <a:xfrm>
              <a:off x="1900039" y="2176934"/>
              <a:ext cx="63500" cy="63500"/>
              <a:chOff x="7476" y="4886"/>
              <a:chExt cx="56" cy="56"/>
            </a:xfrm>
          </p:grpSpPr>
          <p:sp>
            <p:nvSpPr>
              <p:cNvPr id="17496"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97"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491"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7492"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7493"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7494" name="Text Box 75"/>
            <p:cNvSpPr txBox="1">
              <a:spLocks noChangeArrowheads="1"/>
            </p:cNvSpPr>
            <p:nvPr/>
          </p:nvSpPr>
          <p:spPr bwMode="auto">
            <a:xfrm>
              <a:off x="539552" y="1700684"/>
              <a:ext cx="4508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7495"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7414" name="TextBox 176"/>
          <p:cNvSpPr txBox="1">
            <a:spLocks noChangeArrowheads="1"/>
          </p:cNvSpPr>
          <p:nvPr/>
        </p:nvSpPr>
        <p:spPr bwMode="auto">
          <a:xfrm>
            <a:off x="684213" y="5373688"/>
            <a:ext cx="26180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latin typeface="+mn-lt"/>
              </a:rPr>
              <a:t>Komanda za uključenje T2</a:t>
            </a:r>
            <a:endParaRPr lang="en-US">
              <a:latin typeface="+mn-lt"/>
            </a:endParaRPr>
          </a:p>
        </p:txBody>
      </p:sp>
      <p:sp>
        <p:nvSpPr>
          <p:cNvPr id="17415" name="TextBox 177"/>
          <p:cNvSpPr txBox="1">
            <a:spLocks noChangeArrowheads="1"/>
          </p:cNvSpPr>
          <p:nvPr/>
        </p:nvSpPr>
        <p:spPr bwMode="auto">
          <a:xfrm>
            <a:off x="684213" y="4508500"/>
            <a:ext cx="26180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a:latin typeface="+mn-lt"/>
              </a:rPr>
              <a:t>Komanda za uključenje T1</a:t>
            </a:r>
            <a:endParaRPr lang="en-US" dirty="0">
              <a:latin typeface="+mn-lt"/>
            </a:endParaRPr>
          </a:p>
        </p:txBody>
      </p:sp>
      <p:grpSp>
        <p:nvGrpSpPr>
          <p:cNvPr id="17416" name="Group 277"/>
          <p:cNvGrpSpPr>
            <a:grpSpLocks/>
          </p:cNvGrpSpPr>
          <p:nvPr/>
        </p:nvGrpSpPr>
        <p:grpSpPr bwMode="auto">
          <a:xfrm>
            <a:off x="3779838" y="3789363"/>
            <a:ext cx="4895850" cy="2663825"/>
            <a:chOff x="3779912" y="3789040"/>
            <a:chExt cx="4896544" cy="2664296"/>
          </a:xfrm>
        </p:grpSpPr>
        <p:cxnSp>
          <p:nvCxnSpPr>
            <p:cNvPr id="1741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3"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4"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5"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6"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7"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8" name="Straight Connector 212"/>
            <p:cNvCxnSpPr>
              <a:cxnSpLocks noChangeShapeType="1"/>
            </p:cNvCxnSpPr>
            <p:nvPr/>
          </p:nvCxnSpPr>
          <p:spPr bwMode="auto">
            <a:xfrm>
              <a:off x="4139952"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9" name="Straight Connector 213"/>
            <p:cNvCxnSpPr>
              <a:cxnSpLocks noChangeShapeType="1"/>
            </p:cNvCxnSpPr>
            <p:nvPr/>
          </p:nvCxnSpPr>
          <p:spPr bwMode="auto">
            <a:xfrm>
              <a:off x="3779912" y="5373216"/>
              <a:ext cx="36004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0" name="Straight Connector 219"/>
            <p:cNvCxnSpPr>
              <a:cxnSpLocks noChangeShapeType="1"/>
            </p:cNvCxnSpPr>
            <p:nvPr/>
          </p:nvCxnSpPr>
          <p:spPr bwMode="auto">
            <a:xfrm>
              <a:off x="6732240"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1" name="Straight Connector 220"/>
            <p:cNvCxnSpPr>
              <a:cxnSpLocks noChangeShapeType="1"/>
            </p:cNvCxnSpPr>
            <p:nvPr/>
          </p:nvCxnSpPr>
          <p:spPr bwMode="auto">
            <a:xfrm>
              <a:off x="5724128" y="5373216"/>
              <a:ext cx="1008112"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2" name="Straight Connector 222"/>
            <p:cNvCxnSpPr>
              <a:cxnSpLocks noChangeShapeType="1"/>
            </p:cNvCxnSpPr>
            <p:nvPr/>
          </p:nvCxnSpPr>
          <p:spPr bwMode="auto">
            <a:xfrm>
              <a:off x="8316416" y="5373216"/>
              <a:ext cx="36004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4"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5"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6"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7" name="Straight Connector 228"/>
            <p:cNvCxnSpPr>
              <a:cxnSpLocks noChangeShapeType="1"/>
            </p:cNvCxnSpPr>
            <p:nvPr/>
          </p:nvCxnSpPr>
          <p:spPr bwMode="auto">
            <a:xfrm>
              <a:off x="831641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8" name="Straight Connector 229"/>
            <p:cNvCxnSpPr>
              <a:cxnSpLocks noChangeShapeType="1"/>
            </p:cNvCxnSpPr>
            <p:nvPr/>
          </p:nvCxnSpPr>
          <p:spPr bwMode="auto">
            <a:xfrm>
              <a:off x="673224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9" name="Straight Connector 230"/>
            <p:cNvCxnSpPr>
              <a:cxnSpLocks noChangeShapeType="1"/>
            </p:cNvCxnSpPr>
            <p:nvPr/>
          </p:nvCxnSpPr>
          <p:spPr bwMode="auto">
            <a:xfrm>
              <a:off x="572412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40" name="Straight Connector 231"/>
            <p:cNvCxnSpPr>
              <a:cxnSpLocks noChangeShapeType="1"/>
            </p:cNvCxnSpPr>
            <p:nvPr/>
          </p:nvCxnSpPr>
          <p:spPr bwMode="auto">
            <a:xfrm>
              <a:off x="413995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7441" name="TextBox 232"/>
            <p:cNvSpPr txBox="1">
              <a:spLocks noChangeArrowheads="1"/>
            </p:cNvSpPr>
            <p:nvPr/>
          </p:nvSpPr>
          <p:spPr bwMode="auto">
            <a:xfrm>
              <a:off x="4644008" y="3789040"/>
              <a:ext cx="1042421" cy="338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solidFill>
                    <a:srgbClr val="C00000"/>
                  </a:solidFill>
                  <a:latin typeface="+mn-lt"/>
                </a:rPr>
                <a:t>Uključi T1 </a:t>
              </a:r>
              <a:endParaRPr lang="en-US" sz="1600" dirty="0">
                <a:solidFill>
                  <a:srgbClr val="C00000"/>
                </a:solidFill>
                <a:latin typeface="+mn-lt"/>
              </a:endParaRPr>
            </a:p>
          </p:txBody>
        </p:sp>
        <p:cxnSp>
          <p:nvCxnSpPr>
            <p:cNvPr id="1744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7443" name="TextBox 239"/>
            <p:cNvSpPr txBox="1">
              <a:spLocks noChangeArrowheads="1"/>
            </p:cNvSpPr>
            <p:nvPr/>
          </p:nvSpPr>
          <p:spPr bwMode="auto">
            <a:xfrm>
              <a:off x="5940152" y="4077072"/>
              <a:ext cx="1042421" cy="338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T1 </a:t>
              </a:r>
              <a:endParaRPr lang="en-US" sz="1600">
                <a:latin typeface="+mn-lt"/>
              </a:endParaRPr>
            </a:p>
          </p:txBody>
        </p:sp>
        <p:cxnSp>
          <p:nvCxnSpPr>
            <p:cNvPr id="1744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7445" name="TextBox 244"/>
            <p:cNvSpPr txBox="1">
              <a:spLocks noChangeArrowheads="1"/>
            </p:cNvSpPr>
            <p:nvPr/>
          </p:nvSpPr>
          <p:spPr bwMode="auto">
            <a:xfrm>
              <a:off x="4355976" y="5085184"/>
              <a:ext cx="995926" cy="338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T2</a:t>
              </a:r>
              <a:endParaRPr lang="en-US" sz="1600">
                <a:latin typeface="+mn-lt"/>
              </a:endParaRPr>
            </a:p>
          </p:txBody>
        </p:sp>
        <p:cxnSp>
          <p:nvCxnSpPr>
            <p:cNvPr id="1744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7447" name="TextBox 248"/>
            <p:cNvSpPr txBox="1">
              <a:spLocks noChangeArrowheads="1"/>
            </p:cNvSpPr>
            <p:nvPr/>
          </p:nvSpPr>
          <p:spPr bwMode="auto">
            <a:xfrm>
              <a:off x="6084168" y="5805264"/>
              <a:ext cx="1042421" cy="338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latin typeface="+mn-lt"/>
                </a:rPr>
                <a:t>Uključi T2 </a:t>
              </a:r>
              <a:endParaRPr lang="en-US" sz="1600">
                <a:solidFill>
                  <a:srgbClr val="C00000"/>
                </a:solidFill>
                <a:latin typeface="+mn-lt"/>
              </a:endParaRPr>
            </a:p>
          </p:txBody>
        </p:sp>
        <p:cxnSp>
          <p:nvCxnSpPr>
            <p:cNvPr id="1744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7449" name="Straight Connector 257"/>
            <p:cNvCxnSpPr>
              <a:cxnSpLocks noChangeShapeType="1"/>
            </p:cNvCxnSpPr>
            <p:nvPr/>
          </p:nvCxnSpPr>
          <p:spPr bwMode="auto">
            <a:xfrm>
              <a:off x="4139952" y="537321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50" name="Straight Connector 266"/>
            <p:cNvCxnSpPr>
              <a:cxnSpLocks noChangeShapeType="1"/>
            </p:cNvCxnSpPr>
            <p:nvPr/>
          </p:nvCxnSpPr>
          <p:spPr bwMode="auto">
            <a:xfrm>
              <a:off x="3851920" y="6237312"/>
              <a:ext cx="720080" cy="0"/>
            </a:xfrm>
            <a:prstGeom prst="line">
              <a:avLst/>
            </a:prstGeom>
            <a:noFill/>
            <a:ln w="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51" name="Straight Arrow Connector 270"/>
            <p:cNvCxnSpPr>
              <a:cxnSpLocks noChangeShapeType="1"/>
            </p:cNvCxnSpPr>
            <p:nvPr/>
          </p:nvCxnSpPr>
          <p:spPr bwMode="auto">
            <a:xfrm>
              <a:off x="3779912"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a14="http://schemas.microsoft.com/office/drawing/2010/main" xmlns="">
                  <a:noFill/>
                </a14:hiddenFill>
              </a:ext>
            </a:extLst>
          </p:spPr>
        </p:cxnSp>
        <p:cxnSp>
          <p:nvCxnSpPr>
            <p:cNvPr id="17452" name="Straight Arrow Connector 272"/>
            <p:cNvCxnSpPr>
              <a:cxnSpLocks noChangeShapeType="1"/>
            </p:cNvCxnSpPr>
            <p:nvPr/>
          </p:nvCxnSpPr>
          <p:spPr bwMode="auto">
            <a:xfrm flipH="1">
              <a:off x="4283968"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a14="http://schemas.microsoft.com/office/drawing/2010/main" xmlns="">
                  <a:noFill/>
                </a14:hiddenFill>
              </a:ext>
            </a:extLst>
          </p:spPr>
        </p:cxnSp>
      </p:grpSp>
      <p:sp>
        <p:nvSpPr>
          <p:cNvPr id="277" name="TextBox 276"/>
          <p:cNvSpPr txBox="1">
            <a:spLocks noChangeArrowheads="1"/>
          </p:cNvSpPr>
          <p:nvPr/>
        </p:nvSpPr>
        <p:spPr bwMode="auto">
          <a:xfrm>
            <a:off x="1331913" y="6021388"/>
            <a:ext cx="24749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MRTVO VREME</a:t>
            </a:r>
            <a:endParaRPr lang="en-US" sz="2400" b="1">
              <a:latin typeface="Arial" charset="0"/>
              <a:cs typeface="Arial" charset="0"/>
            </a:endParaRPr>
          </a:p>
        </p:txBody>
      </p:sp>
      <p:sp>
        <p:nvSpPr>
          <p:cNvPr id="17418" name="TextBox 278"/>
          <p:cNvSpPr txBox="1">
            <a:spLocks noChangeArrowheads="1"/>
          </p:cNvSpPr>
          <p:nvPr/>
        </p:nvSpPr>
        <p:spPr bwMode="auto">
          <a:xfrm>
            <a:off x="684213" y="3933825"/>
            <a:ext cx="17240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REŠENJE:</a:t>
            </a:r>
            <a:endParaRPr lang="en-US" sz="24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76200" y="57150"/>
          <a:ext cx="8991600" cy="6772275"/>
        </p:xfrm>
        <a:graphic>
          <a:graphicData uri="http://schemas.openxmlformats.org/presentationml/2006/ole">
            <p:oleObj spid="_x0000_s3176" name="Visio" r:id="rId4" imgW="4096078" imgH="3084305" progId="">
              <p:embed/>
            </p:oleObj>
          </a:graphicData>
        </a:graphic>
      </p:graphicFrame>
      <p:sp>
        <p:nvSpPr>
          <p:cNvPr id="30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74E6C83-B119-4A0D-9047-01A3BD283C85}" type="slidenum">
              <a:rPr lang="en-US" smtClean="0">
                <a:solidFill>
                  <a:schemeClr val="tx1"/>
                </a:solidFill>
                <a:latin typeface="Times New Roman" pitchFamily="18" charset="0"/>
              </a:rPr>
              <a:pPr/>
              <a:t>84</a:t>
            </a:fld>
            <a:endParaRPr lang="en-US" smtClean="0">
              <a:solidFill>
                <a:schemeClr val="tx1"/>
              </a:solidFill>
              <a:latin typeface="Times New Roman" pitchFamily="18" charset="0"/>
            </a:endParaRPr>
          </a:p>
        </p:txBody>
      </p:sp>
      <p:grpSp>
        <p:nvGrpSpPr>
          <p:cNvPr id="3076" name="Group 3"/>
          <p:cNvGrpSpPr>
            <a:grpSpLocks/>
          </p:cNvGrpSpPr>
          <p:nvPr/>
        </p:nvGrpSpPr>
        <p:grpSpPr bwMode="auto">
          <a:xfrm>
            <a:off x="1066800" y="714375"/>
            <a:ext cx="6934200" cy="5762625"/>
            <a:chOff x="672" y="450"/>
            <a:chExt cx="4368" cy="3630"/>
          </a:xfrm>
        </p:grpSpPr>
        <p:sp>
          <p:nvSpPr>
            <p:cNvPr id="3081" name="Line 4"/>
            <p:cNvSpPr>
              <a:spLocks noChangeShapeType="1"/>
            </p:cNvSpPr>
            <p:nvPr/>
          </p:nvSpPr>
          <p:spPr bwMode="auto">
            <a:xfrm>
              <a:off x="672" y="450"/>
              <a:ext cx="1104"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2" name="Line 5"/>
            <p:cNvSpPr>
              <a:spLocks noChangeShapeType="1"/>
            </p:cNvSpPr>
            <p:nvPr/>
          </p:nvSpPr>
          <p:spPr bwMode="auto">
            <a:xfrm>
              <a:off x="1776" y="450"/>
              <a:ext cx="0" cy="1344"/>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3" name="Line 6"/>
            <p:cNvSpPr>
              <a:spLocks noChangeShapeType="1"/>
            </p:cNvSpPr>
            <p:nvPr/>
          </p:nvSpPr>
          <p:spPr bwMode="auto">
            <a:xfrm>
              <a:off x="1776" y="1794"/>
              <a:ext cx="144"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4" name="Line 7"/>
            <p:cNvSpPr>
              <a:spLocks noChangeShapeType="1"/>
            </p:cNvSpPr>
            <p:nvPr/>
          </p:nvSpPr>
          <p:spPr bwMode="auto">
            <a:xfrm>
              <a:off x="1920" y="1794"/>
              <a:ext cx="0" cy="288"/>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5" name="Line 8"/>
            <p:cNvSpPr>
              <a:spLocks noChangeShapeType="1"/>
            </p:cNvSpPr>
            <p:nvPr/>
          </p:nvSpPr>
          <p:spPr bwMode="auto">
            <a:xfrm>
              <a:off x="1920" y="2082"/>
              <a:ext cx="1872"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6" name="Line 9"/>
            <p:cNvSpPr>
              <a:spLocks noChangeShapeType="1"/>
            </p:cNvSpPr>
            <p:nvPr/>
          </p:nvSpPr>
          <p:spPr bwMode="auto">
            <a:xfrm>
              <a:off x="3774" y="2088"/>
              <a:ext cx="0" cy="48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7" name="Line 10"/>
            <p:cNvSpPr>
              <a:spLocks noChangeShapeType="1"/>
            </p:cNvSpPr>
            <p:nvPr/>
          </p:nvSpPr>
          <p:spPr bwMode="auto">
            <a:xfrm>
              <a:off x="3780" y="2586"/>
              <a:ext cx="528"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8" name="Line 11"/>
            <p:cNvSpPr>
              <a:spLocks noChangeShapeType="1"/>
            </p:cNvSpPr>
            <p:nvPr/>
          </p:nvSpPr>
          <p:spPr bwMode="auto">
            <a:xfrm>
              <a:off x="4320" y="2562"/>
              <a:ext cx="0" cy="1488"/>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9" name="Line 12"/>
            <p:cNvSpPr>
              <a:spLocks noChangeShapeType="1"/>
            </p:cNvSpPr>
            <p:nvPr/>
          </p:nvSpPr>
          <p:spPr bwMode="auto">
            <a:xfrm>
              <a:off x="672" y="2100"/>
              <a:ext cx="1104"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0" name="Line 13"/>
            <p:cNvSpPr>
              <a:spLocks noChangeShapeType="1"/>
            </p:cNvSpPr>
            <p:nvPr/>
          </p:nvSpPr>
          <p:spPr bwMode="auto">
            <a:xfrm>
              <a:off x="1776" y="2112"/>
              <a:ext cx="0" cy="144"/>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1" name="Line 14"/>
            <p:cNvSpPr>
              <a:spLocks noChangeShapeType="1"/>
            </p:cNvSpPr>
            <p:nvPr/>
          </p:nvSpPr>
          <p:spPr bwMode="auto">
            <a:xfrm>
              <a:off x="1776" y="2256"/>
              <a:ext cx="3264"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2" name="Line 15"/>
            <p:cNvSpPr>
              <a:spLocks noChangeShapeType="1"/>
            </p:cNvSpPr>
            <p:nvPr/>
          </p:nvSpPr>
          <p:spPr bwMode="auto">
            <a:xfrm>
              <a:off x="5022" y="2256"/>
              <a:ext cx="0" cy="1776"/>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3" name="Rectangle 16"/>
            <p:cNvSpPr>
              <a:spLocks noChangeArrowheads="1"/>
            </p:cNvSpPr>
            <p:nvPr/>
          </p:nvSpPr>
          <p:spPr bwMode="auto">
            <a:xfrm>
              <a:off x="3672" y="552"/>
              <a:ext cx="360" cy="168"/>
            </a:xfrm>
            <a:prstGeom prst="rect">
              <a:avLst/>
            </a:prstGeom>
            <a:solidFill>
              <a:srgbClr val="008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94" name="Rectangle 17"/>
            <p:cNvSpPr>
              <a:spLocks noChangeArrowheads="1"/>
            </p:cNvSpPr>
            <p:nvPr/>
          </p:nvSpPr>
          <p:spPr bwMode="auto">
            <a:xfrm>
              <a:off x="3666" y="768"/>
              <a:ext cx="840" cy="168"/>
            </a:xfrm>
            <a:prstGeom prst="rect">
              <a:avLst/>
            </a:prstGeom>
            <a:solidFill>
              <a:srgbClr val="FF0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95" name="Rectangle 18"/>
            <p:cNvSpPr>
              <a:spLocks noChangeArrowheads="1"/>
            </p:cNvSpPr>
            <p:nvPr/>
          </p:nvSpPr>
          <p:spPr bwMode="auto">
            <a:xfrm>
              <a:off x="3654" y="984"/>
              <a:ext cx="480" cy="156"/>
            </a:xfrm>
            <a:prstGeom prst="rect">
              <a:avLst/>
            </a:prstGeom>
            <a:solidFill>
              <a:srgbClr val="0000FF">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96" name="Line 19"/>
            <p:cNvSpPr>
              <a:spLocks noChangeShapeType="1"/>
            </p:cNvSpPr>
            <p:nvPr/>
          </p:nvSpPr>
          <p:spPr bwMode="auto">
            <a:xfrm>
              <a:off x="672" y="2064"/>
              <a:ext cx="480"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7" name="Line 20"/>
            <p:cNvSpPr>
              <a:spLocks noChangeShapeType="1"/>
            </p:cNvSpPr>
            <p:nvPr/>
          </p:nvSpPr>
          <p:spPr bwMode="auto">
            <a:xfrm>
              <a:off x="1152" y="2064"/>
              <a:ext cx="0" cy="60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8" name="Line 21"/>
            <p:cNvSpPr>
              <a:spLocks noChangeShapeType="1"/>
            </p:cNvSpPr>
            <p:nvPr/>
          </p:nvSpPr>
          <p:spPr bwMode="auto">
            <a:xfrm>
              <a:off x="1356" y="2676"/>
              <a:ext cx="6" cy="36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9" name="Line 22"/>
            <p:cNvSpPr>
              <a:spLocks noChangeShapeType="1"/>
            </p:cNvSpPr>
            <p:nvPr/>
          </p:nvSpPr>
          <p:spPr bwMode="auto">
            <a:xfrm>
              <a:off x="1590" y="3036"/>
              <a:ext cx="0" cy="24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0" name="Line 23"/>
            <p:cNvSpPr>
              <a:spLocks noChangeShapeType="1"/>
            </p:cNvSpPr>
            <p:nvPr/>
          </p:nvSpPr>
          <p:spPr bwMode="auto">
            <a:xfrm>
              <a:off x="2004" y="3300"/>
              <a:ext cx="0" cy="24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1" name="Line 24"/>
            <p:cNvSpPr>
              <a:spLocks noChangeShapeType="1"/>
            </p:cNvSpPr>
            <p:nvPr/>
          </p:nvSpPr>
          <p:spPr bwMode="auto">
            <a:xfrm>
              <a:off x="3312" y="3552"/>
              <a:ext cx="0" cy="528"/>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2" name="Line 25"/>
            <p:cNvSpPr>
              <a:spLocks noChangeShapeType="1"/>
            </p:cNvSpPr>
            <p:nvPr/>
          </p:nvSpPr>
          <p:spPr bwMode="auto">
            <a:xfrm>
              <a:off x="1152" y="2664"/>
              <a:ext cx="192"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3" name="Line 26"/>
            <p:cNvSpPr>
              <a:spLocks noChangeShapeType="1"/>
            </p:cNvSpPr>
            <p:nvPr/>
          </p:nvSpPr>
          <p:spPr bwMode="auto">
            <a:xfrm>
              <a:off x="1350" y="3042"/>
              <a:ext cx="240"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4" name="Line 27"/>
            <p:cNvSpPr>
              <a:spLocks noChangeShapeType="1"/>
            </p:cNvSpPr>
            <p:nvPr/>
          </p:nvSpPr>
          <p:spPr bwMode="auto">
            <a:xfrm>
              <a:off x="1584" y="3294"/>
              <a:ext cx="432"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5" name="Line 28"/>
            <p:cNvSpPr>
              <a:spLocks noChangeShapeType="1"/>
            </p:cNvSpPr>
            <p:nvPr/>
          </p:nvSpPr>
          <p:spPr bwMode="auto">
            <a:xfrm>
              <a:off x="2016" y="3552"/>
              <a:ext cx="1296"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41"/>
          <p:cNvGrpSpPr>
            <a:grpSpLocks/>
          </p:cNvGrpSpPr>
          <p:nvPr/>
        </p:nvGrpSpPr>
        <p:grpSpPr bwMode="auto">
          <a:xfrm>
            <a:off x="1042988" y="5805488"/>
            <a:ext cx="2486025" cy="647700"/>
            <a:chOff x="1043608" y="5805264"/>
            <a:chExt cx="2484784" cy="648072"/>
          </a:xfrm>
        </p:grpSpPr>
        <p:cxnSp>
          <p:nvCxnSpPr>
            <p:cNvPr id="3078" name="Straight Connector 34"/>
            <p:cNvCxnSpPr>
              <a:cxnSpLocks noChangeShapeType="1"/>
            </p:cNvCxnSpPr>
            <p:nvPr/>
          </p:nvCxnSpPr>
          <p:spPr bwMode="auto">
            <a:xfrm>
              <a:off x="1043608" y="5805264"/>
              <a:ext cx="648072" cy="0"/>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3079" name="Straight Connector 36"/>
            <p:cNvCxnSpPr>
              <a:cxnSpLocks noChangeShapeType="1"/>
            </p:cNvCxnSpPr>
            <p:nvPr/>
          </p:nvCxnSpPr>
          <p:spPr bwMode="auto">
            <a:xfrm>
              <a:off x="1691680" y="5805264"/>
              <a:ext cx="0" cy="648072"/>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3080" name="TextBox 39"/>
            <p:cNvSpPr txBox="1">
              <a:spLocks noChangeArrowheads="1"/>
            </p:cNvSpPr>
            <p:nvPr/>
          </p:nvSpPr>
          <p:spPr bwMode="auto">
            <a:xfrm>
              <a:off x="1763688" y="5805264"/>
              <a:ext cx="17647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800" b="1">
                  <a:solidFill>
                    <a:schemeClr val="tx1"/>
                  </a:solidFill>
                  <a:latin typeface="Times New Roman" pitchFamily="18" charset="0"/>
                  <a:cs typeface="Times New Roman" pitchFamily="18" charset="0"/>
                </a:rPr>
                <a:t>MOSFET</a:t>
              </a:r>
              <a:endParaRPr lang="en-US" sz="2800" b="1">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19AF4AD-4F64-446B-AC69-4108E5868BDB}" type="slidenum">
              <a:rPr lang="en-US" smtClean="0">
                <a:solidFill>
                  <a:schemeClr val="tx1"/>
                </a:solidFill>
                <a:latin typeface="Times New Roman" pitchFamily="18" charset="0"/>
              </a:rPr>
              <a:pPr/>
              <a:t>85</a:t>
            </a:fld>
            <a:endParaRPr lang="en-US" smtClean="0">
              <a:solidFill>
                <a:schemeClr val="tx1"/>
              </a:solidFill>
              <a:latin typeface="Times New Roman" pitchFamily="18" charset="0"/>
            </a:endParaRPr>
          </a:p>
        </p:txBody>
      </p:sp>
      <p:sp>
        <p:nvSpPr>
          <p:cNvPr id="18435" name="TextBox 4"/>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chemeClr val="tx1"/>
                </a:solidFill>
                <a:latin typeface="Arial" charset="0"/>
              </a:rPr>
              <a:t>OBLAST PRIMENE (snage - učestanosti)</a:t>
            </a:r>
            <a:endParaRPr lang="sr-Latn-CS" sz="2400" b="1">
              <a:solidFill>
                <a:srgbClr val="0066CC"/>
              </a:solidFill>
              <a:latin typeface="Arial" charset="0"/>
            </a:endParaRPr>
          </a:p>
        </p:txBody>
      </p:sp>
      <p:grpSp>
        <p:nvGrpSpPr>
          <p:cNvPr id="18436" name="Group 3"/>
          <p:cNvGrpSpPr>
            <a:grpSpLocks/>
          </p:cNvGrpSpPr>
          <p:nvPr/>
        </p:nvGrpSpPr>
        <p:grpSpPr bwMode="auto">
          <a:xfrm>
            <a:off x="1447800" y="685800"/>
            <a:ext cx="5989638" cy="5794375"/>
            <a:chOff x="912" y="432"/>
            <a:chExt cx="3773" cy="3650"/>
          </a:xfrm>
        </p:grpSpPr>
        <p:sp>
          <p:nvSpPr>
            <p:cNvPr id="18437" name="Rectangle 4"/>
            <p:cNvSpPr>
              <a:spLocks noChangeArrowheads="1"/>
            </p:cNvSpPr>
            <p:nvPr/>
          </p:nvSpPr>
          <p:spPr bwMode="auto">
            <a:xfrm>
              <a:off x="1920" y="696"/>
              <a:ext cx="1248" cy="216"/>
            </a:xfrm>
            <a:prstGeom prst="rect">
              <a:avLst/>
            </a:prstGeom>
            <a:solidFill>
              <a:srgbClr val="008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 name="Line 5"/>
            <p:cNvSpPr>
              <a:spLocks noChangeShapeType="1"/>
            </p:cNvSpPr>
            <p:nvPr/>
          </p:nvSpPr>
          <p:spPr bwMode="auto">
            <a:xfrm>
              <a:off x="1566" y="432"/>
              <a:ext cx="0" cy="329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39" name="Line 6"/>
            <p:cNvSpPr>
              <a:spLocks noChangeShapeType="1"/>
            </p:cNvSpPr>
            <p:nvPr/>
          </p:nvSpPr>
          <p:spPr bwMode="auto">
            <a:xfrm>
              <a:off x="1562" y="3695"/>
              <a:ext cx="3123" cy="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0" name="Line 7"/>
            <p:cNvSpPr>
              <a:spLocks noChangeShapeType="1"/>
            </p:cNvSpPr>
            <p:nvPr/>
          </p:nvSpPr>
          <p:spPr bwMode="auto">
            <a:xfrm flipH="1">
              <a:off x="1956" y="3653"/>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1" name="Line 8"/>
            <p:cNvSpPr>
              <a:spLocks noChangeShapeType="1"/>
            </p:cNvSpPr>
            <p:nvPr/>
          </p:nvSpPr>
          <p:spPr bwMode="auto">
            <a:xfrm flipH="1">
              <a:off x="2490" y="3671"/>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2" name="Line 9"/>
            <p:cNvSpPr>
              <a:spLocks noChangeShapeType="1"/>
            </p:cNvSpPr>
            <p:nvPr/>
          </p:nvSpPr>
          <p:spPr bwMode="auto">
            <a:xfrm flipH="1">
              <a:off x="3024" y="364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3" name="Line 10"/>
            <p:cNvSpPr>
              <a:spLocks noChangeShapeType="1"/>
            </p:cNvSpPr>
            <p:nvPr/>
          </p:nvSpPr>
          <p:spPr bwMode="auto">
            <a:xfrm flipH="1">
              <a:off x="3576" y="364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4" name="Line 11"/>
            <p:cNvSpPr>
              <a:spLocks noChangeShapeType="1"/>
            </p:cNvSpPr>
            <p:nvPr/>
          </p:nvSpPr>
          <p:spPr bwMode="auto">
            <a:xfrm flipH="1">
              <a:off x="4176" y="3641"/>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5" name="Text Box 12"/>
            <p:cNvSpPr txBox="1">
              <a:spLocks noChangeArrowheads="1"/>
            </p:cNvSpPr>
            <p:nvPr/>
          </p:nvSpPr>
          <p:spPr bwMode="auto">
            <a:xfrm>
              <a:off x="1689" y="3851"/>
              <a:ext cx="49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Hz</a:t>
              </a:r>
            </a:p>
          </p:txBody>
        </p:sp>
        <p:sp>
          <p:nvSpPr>
            <p:cNvPr id="18446" name="Text Box 13"/>
            <p:cNvSpPr txBox="1">
              <a:spLocks noChangeArrowheads="1"/>
            </p:cNvSpPr>
            <p:nvPr/>
          </p:nvSpPr>
          <p:spPr bwMode="auto">
            <a:xfrm>
              <a:off x="2259" y="3851"/>
              <a:ext cx="42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1kHz</a:t>
              </a:r>
            </a:p>
          </p:txBody>
        </p:sp>
        <p:sp>
          <p:nvSpPr>
            <p:cNvPr id="18447" name="Text Box 14"/>
            <p:cNvSpPr txBox="1">
              <a:spLocks noChangeArrowheads="1"/>
            </p:cNvSpPr>
            <p:nvPr/>
          </p:nvSpPr>
          <p:spPr bwMode="auto">
            <a:xfrm>
              <a:off x="3309" y="3839"/>
              <a:ext cx="48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1MHz</a:t>
              </a:r>
            </a:p>
          </p:txBody>
        </p:sp>
        <p:sp>
          <p:nvSpPr>
            <p:cNvPr id="18448" name="Text Box 15"/>
            <p:cNvSpPr txBox="1">
              <a:spLocks noChangeArrowheads="1"/>
            </p:cNvSpPr>
            <p:nvPr/>
          </p:nvSpPr>
          <p:spPr bwMode="auto">
            <a:xfrm>
              <a:off x="2739" y="3839"/>
              <a:ext cx="57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100kHz</a:t>
              </a:r>
            </a:p>
          </p:txBody>
        </p:sp>
        <p:sp>
          <p:nvSpPr>
            <p:cNvPr id="18449" name="Text Box 16"/>
            <p:cNvSpPr txBox="1">
              <a:spLocks noChangeArrowheads="1"/>
            </p:cNvSpPr>
            <p:nvPr/>
          </p:nvSpPr>
          <p:spPr bwMode="auto">
            <a:xfrm>
              <a:off x="3849" y="3833"/>
              <a:ext cx="5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10MHz</a:t>
              </a:r>
            </a:p>
          </p:txBody>
        </p:sp>
        <p:sp>
          <p:nvSpPr>
            <p:cNvPr id="18450" name="Line 17"/>
            <p:cNvSpPr>
              <a:spLocks noChangeShapeType="1"/>
            </p:cNvSpPr>
            <p:nvPr/>
          </p:nvSpPr>
          <p:spPr bwMode="auto">
            <a:xfrm rot="-5400000" flipH="1" flipV="1">
              <a:off x="1572" y="3215"/>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1" name="Line 18"/>
            <p:cNvSpPr>
              <a:spLocks noChangeShapeType="1"/>
            </p:cNvSpPr>
            <p:nvPr/>
          </p:nvSpPr>
          <p:spPr bwMode="auto">
            <a:xfrm rot="-5400000" flipH="1" flipV="1">
              <a:off x="1570" y="273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2" name="Line 19"/>
            <p:cNvSpPr>
              <a:spLocks noChangeShapeType="1"/>
            </p:cNvSpPr>
            <p:nvPr/>
          </p:nvSpPr>
          <p:spPr bwMode="auto">
            <a:xfrm rot="-5400000" flipH="1" flipV="1">
              <a:off x="1553" y="2355"/>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3" name="Line 20"/>
            <p:cNvSpPr>
              <a:spLocks noChangeShapeType="1"/>
            </p:cNvSpPr>
            <p:nvPr/>
          </p:nvSpPr>
          <p:spPr bwMode="auto">
            <a:xfrm rot="-5400000" flipH="1" flipV="1">
              <a:off x="1570" y="192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4" name="Line 21"/>
            <p:cNvSpPr>
              <a:spLocks noChangeShapeType="1"/>
            </p:cNvSpPr>
            <p:nvPr/>
          </p:nvSpPr>
          <p:spPr bwMode="auto">
            <a:xfrm rot="-5400000" flipH="1" flipV="1">
              <a:off x="1570" y="1489"/>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5" name="Line 22"/>
            <p:cNvSpPr>
              <a:spLocks noChangeShapeType="1"/>
            </p:cNvSpPr>
            <p:nvPr/>
          </p:nvSpPr>
          <p:spPr bwMode="auto">
            <a:xfrm rot="-5400000" flipH="1" flipV="1">
              <a:off x="1572" y="558"/>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6" name="Line 23"/>
            <p:cNvSpPr>
              <a:spLocks noChangeShapeType="1"/>
            </p:cNvSpPr>
            <p:nvPr/>
          </p:nvSpPr>
          <p:spPr bwMode="auto">
            <a:xfrm rot="-5400000" flipH="1" flipV="1">
              <a:off x="1567" y="1029"/>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7" name="Text Box 24"/>
            <p:cNvSpPr txBox="1">
              <a:spLocks noChangeArrowheads="1"/>
            </p:cNvSpPr>
            <p:nvPr/>
          </p:nvSpPr>
          <p:spPr bwMode="auto">
            <a:xfrm>
              <a:off x="1056" y="3111"/>
              <a:ext cx="3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1kW</a:t>
              </a:r>
            </a:p>
          </p:txBody>
        </p:sp>
        <p:sp>
          <p:nvSpPr>
            <p:cNvPr id="18458" name="Text Box 25"/>
            <p:cNvSpPr txBox="1">
              <a:spLocks noChangeArrowheads="1"/>
            </p:cNvSpPr>
            <p:nvPr/>
          </p:nvSpPr>
          <p:spPr bwMode="auto">
            <a:xfrm>
              <a:off x="912" y="2283"/>
              <a:ext cx="53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100kW</a:t>
              </a:r>
            </a:p>
          </p:txBody>
        </p:sp>
        <p:sp>
          <p:nvSpPr>
            <p:cNvPr id="18459" name="Text Box 26"/>
            <p:cNvSpPr txBox="1">
              <a:spLocks noChangeArrowheads="1"/>
            </p:cNvSpPr>
            <p:nvPr/>
          </p:nvSpPr>
          <p:spPr bwMode="auto">
            <a:xfrm>
              <a:off x="984" y="2681"/>
              <a:ext cx="46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10kW</a:t>
              </a:r>
            </a:p>
          </p:txBody>
        </p:sp>
        <p:sp>
          <p:nvSpPr>
            <p:cNvPr id="18460" name="Text Box 27"/>
            <p:cNvSpPr txBox="1">
              <a:spLocks noChangeArrowheads="1"/>
            </p:cNvSpPr>
            <p:nvPr/>
          </p:nvSpPr>
          <p:spPr bwMode="auto">
            <a:xfrm>
              <a:off x="928" y="1497"/>
              <a:ext cx="52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10MW</a:t>
              </a:r>
            </a:p>
          </p:txBody>
        </p:sp>
        <p:sp>
          <p:nvSpPr>
            <p:cNvPr id="18461" name="Text Box 28"/>
            <p:cNvSpPr txBox="1">
              <a:spLocks noChangeArrowheads="1"/>
            </p:cNvSpPr>
            <p:nvPr/>
          </p:nvSpPr>
          <p:spPr bwMode="auto">
            <a:xfrm>
              <a:off x="988" y="1854"/>
              <a:ext cx="45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1MW</a:t>
              </a:r>
            </a:p>
          </p:txBody>
        </p:sp>
        <p:sp>
          <p:nvSpPr>
            <p:cNvPr id="18462" name="Text Box 29"/>
            <p:cNvSpPr txBox="1">
              <a:spLocks noChangeArrowheads="1"/>
            </p:cNvSpPr>
            <p:nvPr/>
          </p:nvSpPr>
          <p:spPr bwMode="auto">
            <a:xfrm>
              <a:off x="928" y="981"/>
              <a:ext cx="599"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MW</a:t>
              </a:r>
            </a:p>
          </p:txBody>
        </p:sp>
        <p:sp>
          <p:nvSpPr>
            <p:cNvPr id="18463" name="Text Box 30"/>
            <p:cNvSpPr txBox="1">
              <a:spLocks noChangeArrowheads="1"/>
            </p:cNvSpPr>
            <p:nvPr/>
          </p:nvSpPr>
          <p:spPr bwMode="auto">
            <a:xfrm>
              <a:off x="1024" y="526"/>
              <a:ext cx="42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1GW</a:t>
              </a:r>
            </a:p>
          </p:txBody>
        </p:sp>
        <p:sp>
          <p:nvSpPr>
            <p:cNvPr id="18464" name="Text Box 31"/>
            <p:cNvSpPr txBox="1">
              <a:spLocks noChangeArrowheads="1"/>
            </p:cNvSpPr>
            <p:nvPr/>
          </p:nvSpPr>
          <p:spPr bwMode="auto">
            <a:xfrm>
              <a:off x="1008" y="3519"/>
              <a:ext cx="46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100W</a:t>
              </a:r>
            </a:p>
          </p:txBody>
        </p:sp>
        <p:sp>
          <p:nvSpPr>
            <p:cNvPr id="18465" name="Line 32"/>
            <p:cNvSpPr>
              <a:spLocks noChangeShapeType="1"/>
            </p:cNvSpPr>
            <p:nvPr/>
          </p:nvSpPr>
          <p:spPr bwMode="auto">
            <a:xfrm>
              <a:off x="1570" y="2783"/>
              <a:ext cx="141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6" name="Line 33"/>
            <p:cNvSpPr>
              <a:spLocks noChangeShapeType="1"/>
            </p:cNvSpPr>
            <p:nvPr/>
          </p:nvSpPr>
          <p:spPr bwMode="auto">
            <a:xfrm>
              <a:off x="2986" y="2783"/>
              <a:ext cx="1032" cy="72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7" name="Line 34"/>
            <p:cNvSpPr>
              <a:spLocks noChangeShapeType="1"/>
            </p:cNvSpPr>
            <p:nvPr/>
          </p:nvSpPr>
          <p:spPr bwMode="auto">
            <a:xfrm>
              <a:off x="1570" y="1967"/>
              <a:ext cx="106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8" name="Line 35"/>
            <p:cNvSpPr>
              <a:spLocks noChangeShapeType="1"/>
            </p:cNvSpPr>
            <p:nvPr/>
          </p:nvSpPr>
          <p:spPr bwMode="auto">
            <a:xfrm>
              <a:off x="2626" y="1967"/>
              <a:ext cx="432" cy="127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9" name="Line 36"/>
            <p:cNvSpPr>
              <a:spLocks noChangeShapeType="1"/>
            </p:cNvSpPr>
            <p:nvPr/>
          </p:nvSpPr>
          <p:spPr bwMode="auto">
            <a:xfrm>
              <a:off x="2980" y="2771"/>
              <a:ext cx="0" cy="918"/>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0" name="Line 37"/>
            <p:cNvSpPr>
              <a:spLocks noChangeShapeType="1"/>
            </p:cNvSpPr>
            <p:nvPr/>
          </p:nvSpPr>
          <p:spPr bwMode="auto">
            <a:xfrm>
              <a:off x="2620" y="1967"/>
              <a:ext cx="0" cy="174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1" name="Line 38"/>
            <p:cNvSpPr>
              <a:spLocks noChangeShapeType="1"/>
            </p:cNvSpPr>
            <p:nvPr/>
          </p:nvSpPr>
          <p:spPr bwMode="auto">
            <a:xfrm>
              <a:off x="2476" y="1511"/>
              <a:ext cx="6" cy="2196"/>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2" name="Line 39"/>
            <p:cNvSpPr>
              <a:spLocks noChangeShapeType="1"/>
            </p:cNvSpPr>
            <p:nvPr/>
          </p:nvSpPr>
          <p:spPr bwMode="auto">
            <a:xfrm>
              <a:off x="2236" y="1169"/>
              <a:ext cx="0" cy="2538"/>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3" name="Line 40"/>
            <p:cNvSpPr>
              <a:spLocks noChangeShapeType="1"/>
            </p:cNvSpPr>
            <p:nvPr/>
          </p:nvSpPr>
          <p:spPr bwMode="auto">
            <a:xfrm>
              <a:off x="1570" y="1067"/>
              <a:ext cx="66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4" name="Line 41"/>
            <p:cNvSpPr>
              <a:spLocks noChangeShapeType="1"/>
            </p:cNvSpPr>
            <p:nvPr/>
          </p:nvSpPr>
          <p:spPr bwMode="auto">
            <a:xfrm flipH="1">
              <a:off x="2236" y="1067"/>
              <a:ext cx="6" cy="4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5" name="Line 42"/>
            <p:cNvSpPr>
              <a:spLocks noChangeShapeType="1"/>
            </p:cNvSpPr>
            <p:nvPr/>
          </p:nvSpPr>
          <p:spPr bwMode="auto">
            <a:xfrm>
              <a:off x="2242" y="1511"/>
              <a:ext cx="22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6" name="Line 43"/>
            <p:cNvSpPr>
              <a:spLocks noChangeShapeType="1"/>
            </p:cNvSpPr>
            <p:nvPr/>
          </p:nvSpPr>
          <p:spPr bwMode="auto">
            <a:xfrm>
              <a:off x="2470" y="1505"/>
              <a:ext cx="0" cy="76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7" name="Line 44"/>
            <p:cNvSpPr>
              <a:spLocks noChangeShapeType="1"/>
            </p:cNvSpPr>
            <p:nvPr/>
          </p:nvSpPr>
          <p:spPr bwMode="auto">
            <a:xfrm>
              <a:off x="1762" y="593"/>
              <a:ext cx="0" cy="11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8" name="Line 45"/>
            <p:cNvSpPr>
              <a:spLocks noChangeShapeType="1"/>
            </p:cNvSpPr>
            <p:nvPr/>
          </p:nvSpPr>
          <p:spPr bwMode="auto">
            <a:xfrm>
              <a:off x="1570" y="593"/>
              <a:ext cx="192"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9" name="Text Box 46"/>
            <p:cNvSpPr txBox="1">
              <a:spLocks noChangeArrowheads="1"/>
            </p:cNvSpPr>
            <p:nvPr/>
          </p:nvSpPr>
          <p:spPr bwMode="auto">
            <a:xfrm>
              <a:off x="3655" y="2953"/>
              <a:ext cx="87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MOSFET</a:t>
              </a:r>
            </a:p>
          </p:txBody>
        </p:sp>
        <p:sp>
          <p:nvSpPr>
            <p:cNvPr id="18480" name="Text Box 47"/>
            <p:cNvSpPr txBox="1">
              <a:spLocks noChangeArrowheads="1"/>
            </p:cNvSpPr>
            <p:nvPr/>
          </p:nvSpPr>
          <p:spPr bwMode="auto">
            <a:xfrm>
              <a:off x="2947" y="2203"/>
              <a:ext cx="5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IGBT</a:t>
              </a:r>
            </a:p>
          </p:txBody>
        </p:sp>
        <p:sp>
          <p:nvSpPr>
            <p:cNvPr id="18481" name="Text Box 48"/>
            <p:cNvSpPr txBox="1">
              <a:spLocks noChangeArrowheads="1"/>
            </p:cNvSpPr>
            <p:nvPr/>
          </p:nvSpPr>
          <p:spPr bwMode="auto">
            <a:xfrm>
              <a:off x="2629" y="1417"/>
              <a:ext cx="10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GTO/IGCT</a:t>
              </a:r>
            </a:p>
          </p:txBody>
        </p:sp>
        <p:sp>
          <p:nvSpPr>
            <p:cNvPr id="18482" name="Text Box 49"/>
            <p:cNvSpPr txBox="1">
              <a:spLocks noChangeArrowheads="1"/>
            </p:cNvSpPr>
            <p:nvPr/>
          </p:nvSpPr>
          <p:spPr bwMode="auto">
            <a:xfrm>
              <a:off x="1867" y="655"/>
              <a:ext cx="74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T</a:t>
              </a:r>
              <a:r>
                <a:rPr lang="sr-Latn-CS" sz="2400">
                  <a:solidFill>
                    <a:schemeClr val="tx1"/>
                  </a:solidFill>
                  <a:latin typeface="Times New Roman" pitchFamily="18" charset="0"/>
                </a:rPr>
                <a:t>iristori</a:t>
              </a:r>
              <a:endParaRPr lang="en-US" sz="2400">
                <a:solidFill>
                  <a:schemeClr val="tx1"/>
                </a:solidFill>
                <a:latin typeface="Times New Roman" pitchFamily="18" charset="0"/>
              </a:endParaRPr>
            </a:p>
          </p:txBody>
        </p:sp>
        <p:sp>
          <p:nvSpPr>
            <p:cNvPr id="18483" name="Line 50"/>
            <p:cNvSpPr>
              <a:spLocks noChangeShapeType="1"/>
            </p:cNvSpPr>
            <p:nvPr/>
          </p:nvSpPr>
          <p:spPr bwMode="auto">
            <a:xfrm>
              <a:off x="1572" y="588"/>
              <a:ext cx="144"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4" name="Line 51"/>
            <p:cNvSpPr>
              <a:spLocks noChangeShapeType="1"/>
            </p:cNvSpPr>
            <p:nvPr/>
          </p:nvSpPr>
          <p:spPr bwMode="auto">
            <a:xfrm flipH="1">
              <a:off x="1752" y="570"/>
              <a:ext cx="6" cy="114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5" name="Line 52"/>
            <p:cNvSpPr>
              <a:spLocks noChangeShapeType="1"/>
            </p:cNvSpPr>
            <p:nvPr/>
          </p:nvSpPr>
          <p:spPr bwMode="auto">
            <a:xfrm>
              <a:off x="1566" y="1068"/>
              <a:ext cx="672"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6" name="Line 53"/>
            <p:cNvSpPr>
              <a:spLocks noChangeShapeType="1"/>
            </p:cNvSpPr>
            <p:nvPr/>
          </p:nvSpPr>
          <p:spPr bwMode="auto">
            <a:xfrm flipH="1">
              <a:off x="2232" y="1056"/>
              <a:ext cx="12" cy="456"/>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7" name="Line 54"/>
            <p:cNvSpPr>
              <a:spLocks noChangeShapeType="1"/>
            </p:cNvSpPr>
            <p:nvPr/>
          </p:nvSpPr>
          <p:spPr bwMode="auto">
            <a:xfrm>
              <a:off x="2244" y="1512"/>
              <a:ext cx="228"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8" name="Line 55"/>
            <p:cNvSpPr>
              <a:spLocks noChangeShapeType="1"/>
            </p:cNvSpPr>
            <p:nvPr/>
          </p:nvSpPr>
          <p:spPr bwMode="auto">
            <a:xfrm>
              <a:off x="2472" y="1518"/>
              <a:ext cx="6" cy="75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9" name="Rectangle 56"/>
            <p:cNvSpPr>
              <a:spLocks noChangeArrowheads="1"/>
            </p:cNvSpPr>
            <p:nvPr/>
          </p:nvSpPr>
          <p:spPr bwMode="auto">
            <a:xfrm>
              <a:off x="3006" y="2274"/>
              <a:ext cx="480" cy="156"/>
            </a:xfrm>
            <a:prstGeom prst="rect">
              <a:avLst/>
            </a:prstGeom>
            <a:solidFill>
              <a:srgbClr val="0000FF">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90" name="Line 57"/>
            <p:cNvSpPr>
              <a:spLocks noChangeShapeType="1"/>
            </p:cNvSpPr>
            <p:nvPr/>
          </p:nvSpPr>
          <p:spPr bwMode="auto">
            <a:xfrm>
              <a:off x="1536" y="1968"/>
              <a:ext cx="1104"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91" name="Line 58"/>
            <p:cNvSpPr>
              <a:spLocks noChangeShapeType="1"/>
            </p:cNvSpPr>
            <p:nvPr/>
          </p:nvSpPr>
          <p:spPr bwMode="auto">
            <a:xfrm>
              <a:off x="2628" y="1968"/>
              <a:ext cx="432" cy="1266"/>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92" name="Rectangle 59"/>
            <p:cNvSpPr>
              <a:spLocks noChangeArrowheads="1"/>
            </p:cNvSpPr>
            <p:nvPr/>
          </p:nvSpPr>
          <p:spPr bwMode="auto">
            <a:xfrm>
              <a:off x="2688" y="1488"/>
              <a:ext cx="912" cy="156"/>
            </a:xfrm>
            <a:prstGeom prst="rect">
              <a:avLst/>
            </a:prstGeom>
            <a:solidFill>
              <a:srgbClr val="FF0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93" name="Text Box 60"/>
            <p:cNvSpPr txBox="1">
              <a:spLocks noChangeArrowheads="1"/>
            </p:cNvSpPr>
            <p:nvPr/>
          </p:nvSpPr>
          <p:spPr bwMode="auto">
            <a:xfrm>
              <a:off x="2514" y="654"/>
              <a:ext cx="60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a:solidFill>
                    <a:schemeClr val="tx1"/>
                  </a:solidFill>
                  <a:latin typeface="Times New Roman" pitchFamily="18" charset="0"/>
                </a:rPr>
                <a:t>(SCR)</a:t>
              </a:r>
              <a:endParaRPr lang="en-US" sz="240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86</a:t>
            </a:fld>
            <a:endParaRPr lang="en-US"/>
          </a:p>
        </p:txBody>
      </p:sp>
      <p:pic>
        <p:nvPicPr>
          <p:cNvPr id="344066" name="Picture 2"/>
          <p:cNvPicPr>
            <a:picLocks noChangeAspect="1" noChangeArrowheads="1"/>
          </p:cNvPicPr>
          <p:nvPr/>
        </p:nvPicPr>
        <p:blipFill>
          <a:blip r:embed="rId3"/>
          <a:srcRect/>
          <a:stretch>
            <a:fillRect/>
          </a:stretch>
        </p:blipFill>
        <p:spPr bwMode="auto">
          <a:xfrm>
            <a:off x="1817948" y="990599"/>
            <a:ext cx="5133975" cy="5591175"/>
          </a:xfrm>
          <a:prstGeom prst="rect">
            <a:avLst/>
          </a:prstGeom>
          <a:noFill/>
          <a:ln w="9525">
            <a:noFill/>
            <a:miter lim="800000"/>
            <a:headEnd/>
            <a:tailEnd/>
          </a:ln>
          <a:effectLst/>
        </p:spPr>
      </p:pic>
      <p:sp>
        <p:nvSpPr>
          <p:cNvPr id="5" name="TextBox 4"/>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7" name="TextBox 6"/>
          <p:cNvSpPr txBox="1"/>
          <p:nvPr/>
        </p:nvSpPr>
        <p:spPr>
          <a:xfrm>
            <a:off x="4000500" y="2628900"/>
            <a:ext cx="1196280" cy="1446550"/>
          </a:xfrm>
          <a:prstGeom prst="rect">
            <a:avLst/>
          </a:prstGeom>
          <a:solidFill>
            <a:schemeClr val="bg1"/>
          </a:solidFill>
        </p:spPr>
        <p:txBody>
          <a:bodyPr wrap="square" rtlCol="0">
            <a:spAutoFit/>
          </a:bodyPr>
          <a:lstStyle/>
          <a:p>
            <a:r>
              <a:rPr lang="x-none" sz="1600" b="1" dirty="0" smtClean="0">
                <a:solidFill>
                  <a:schemeClr val="tx1"/>
                </a:solidFill>
                <a:latin typeface="Arial Narrow" pitchFamily="34" charset="0"/>
              </a:rPr>
              <a:t>Ogromna ušteda </a:t>
            </a:r>
            <a:r>
              <a:rPr lang="x-none" sz="1600" smtClean="0">
                <a:solidFill>
                  <a:schemeClr val="tx1"/>
                </a:solidFill>
                <a:latin typeface="Arial Narrow" pitchFamily="34" charset="0"/>
              </a:rPr>
              <a:t>na</a:t>
            </a:r>
            <a:r>
              <a:rPr lang="x-none" sz="1400" smtClean="0">
                <a:solidFill>
                  <a:schemeClr val="tx1"/>
                </a:solidFill>
                <a:latin typeface="Arial Narrow" pitchFamily="34" charset="0"/>
              </a:rPr>
              <a:t> </a:t>
            </a:r>
            <a:r>
              <a:rPr lang="x-none" sz="1400" dirty="0" smtClean="0">
                <a:solidFill>
                  <a:schemeClr val="tx1"/>
                </a:solidFill>
                <a:latin typeface="Arial Narrow" pitchFamily="34" charset="0"/>
              </a:rPr>
              <a:t>komutacionim </a:t>
            </a:r>
            <a:r>
              <a:rPr lang="x-none" sz="1400" smtClean="0">
                <a:solidFill>
                  <a:schemeClr val="tx1"/>
                </a:solidFill>
                <a:latin typeface="Arial Narrow" pitchFamily="34" charset="0"/>
              </a:rPr>
              <a:t>gubicima </a:t>
            </a:r>
            <a:r>
              <a:rPr lang="x-none" sz="1400" dirty="0" smtClean="0">
                <a:solidFill>
                  <a:schemeClr val="tx1"/>
                </a:solidFill>
                <a:latin typeface="Arial Narrow" pitchFamily="34" charset="0"/>
              </a:rPr>
              <a:t>i veličini pasivnih komponenti </a:t>
            </a:r>
            <a:endParaRPr lang="en-US" dirty="0">
              <a:solidFill>
                <a:schemeClr val="tx1"/>
              </a:solidFill>
              <a:latin typeface="Arial Narrow" pitchFamily="34" charset="0"/>
            </a:endParaRPr>
          </a:p>
        </p:txBody>
      </p:sp>
      <p:sp>
        <p:nvSpPr>
          <p:cNvPr id="8" name="TextBox 7"/>
          <p:cNvSpPr txBox="1"/>
          <p:nvPr/>
        </p:nvSpPr>
        <p:spPr>
          <a:xfrm>
            <a:off x="5354290" y="5105400"/>
            <a:ext cx="1173510" cy="584775"/>
          </a:xfrm>
          <a:prstGeom prst="rect">
            <a:avLst/>
          </a:prstGeom>
          <a:solidFill>
            <a:schemeClr val="bg1"/>
          </a:solidFill>
        </p:spPr>
        <p:txBody>
          <a:bodyPr wrap="square" rtlCol="0">
            <a:spAutoFit/>
          </a:bodyPr>
          <a:lstStyle/>
          <a:p>
            <a:r>
              <a:rPr lang="x-none" sz="1600" dirty="0" smtClean="0">
                <a:solidFill>
                  <a:schemeClr val="tx1"/>
                </a:solidFill>
                <a:latin typeface="Arial Narrow" pitchFamily="34" charset="0"/>
              </a:rPr>
              <a:t>Ostvarivo ali bez dobitka</a:t>
            </a:r>
            <a:endParaRPr lang="en-US" sz="1600" dirty="0">
              <a:solidFill>
                <a:schemeClr val="tx1"/>
              </a:solidFill>
              <a:latin typeface="Arial Narrow" pitchFamily="34" charset="0"/>
            </a:endParaRPr>
          </a:p>
        </p:txBody>
      </p:sp>
      <p:sp>
        <p:nvSpPr>
          <p:cNvPr id="2" name="Rectangle 1"/>
          <p:cNvSpPr/>
          <p:nvPr/>
        </p:nvSpPr>
        <p:spPr>
          <a:xfrm>
            <a:off x="5196780" y="2819400"/>
            <a:ext cx="213420" cy="9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99494" y="4267775"/>
            <a:ext cx="1567495" cy="584775"/>
          </a:xfrm>
          <a:prstGeom prst="rect">
            <a:avLst/>
          </a:prstGeom>
          <a:solidFill>
            <a:schemeClr val="bg1"/>
          </a:solidFill>
        </p:spPr>
        <p:txBody>
          <a:bodyPr wrap="square" rtlCol="0">
            <a:spAutoFit/>
          </a:bodyPr>
          <a:lstStyle/>
          <a:p>
            <a:r>
              <a:rPr lang="x-none" sz="1600" dirty="0" smtClean="0">
                <a:solidFill>
                  <a:schemeClr val="tx1"/>
                </a:solidFill>
                <a:latin typeface="Arial Narrow" pitchFamily="34" charset="0"/>
              </a:rPr>
              <a:t>Smanjenje veličine čipa i hladnjaka </a:t>
            </a:r>
            <a:endParaRPr lang="en-US" dirty="0">
              <a:solidFill>
                <a:schemeClr val="tx1"/>
              </a:solidFill>
              <a:latin typeface="Arial Narrow" pitchFamily="34" charset="0"/>
            </a:endParaRPr>
          </a:p>
        </p:txBody>
      </p:sp>
      <p:sp>
        <p:nvSpPr>
          <p:cNvPr id="10" name="Title 9"/>
          <p:cNvSpPr>
            <a:spLocks noGrp="1"/>
          </p:cNvSpPr>
          <p:nvPr>
            <p:ph type="title"/>
          </p:nvPr>
        </p:nvSpPr>
        <p:spPr>
          <a:xfrm>
            <a:off x="0" y="0"/>
            <a:ext cx="8229600" cy="609600"/>
          </a:xfrm>
        </p:spPr>
        <p:txBody>
          <a:bodyPr/>
          <a:lstStyle/>
          <a:p>
            <a:pPr algn="l" rtl="0" eaLnBrk="1" fontAlgn="base" hangingPunct="1"/>
            <a:r>
              <a:rPr lang="sr-Latn-CS" sz="3200" b="1" kern="1200" dirty="0" smtClean="0">
                <a:solidFill>
                  <a:srgbClr val="0066CC"/>
                </a:solidFill>
                <a:ea typeface="+mn-ea"/>
                <a:cs typeface="+mn-cs"/>
              </a:rPr>
              <a:t>Silicijum kao poluprovodnik prema SiC i GaN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87</a:t>
            </a:fld>
            <a:endParaRPr lang="en-US"/>
          </a:p>
        </p:txBody>
      </p:sp>
      <p:grpSp>
        <p:nvGrpSpPr>
          <p:cNvPr id="2" name="Group 52"/>
          <p:cNvGrpSpPr/>
          <p:nvPr/>
        </p:nvGrpSpPr>
        <p:grpSpPr>
          <a:xfrm>
            <a:off x="1326673" y="904213"/>
            <a:ext cx="6566853" cy="4939844"/>
            <a:chOff x="1357947" y="609600"/>
            <a:chExt cx="6566853" cy="4939844"/>
          </a:xfrm>
        </p:grpSpPr>
        <p:cxnSp>
          <p:nvCxnSpPr>
            <p:cNvPr id="7" name="Straight Connector 6"/>
            <p:cNvCxnSpPr/>
            <p:nvPr/>
          </p:nvCxnSpPr>
          <p:spPr>
            <a:xfrm>
              <a:off x="2362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257800"/>
              <a:ext cx="5562600" cy="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sp>
          <p:nvSpPr>
            <p:cNvPr id="19" name="TextBox 18"/>
            <p:cNvSpPr txBox="1"/>
            <p:nvPr/>
          </p:nvSpPr>
          <p:spPr>
            <a:xfrm>
              <a:off x="2849170" y="5334000"/>
              <a:ext cx="16350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20" name="TextBox 19"/>
            <p:cNvSpPr txBox="1"/>
            <p:nvPr/>
          </p:nvSpPr>
          <p:spPr>
            <a:xfrm>
              <a:off x="346314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21" name="TextBox 20"/>
            <p:cNvSpPr txBox="1"/>
            <p:nvPr/>
          </p:nvSpPr>
          <p:spPr>
            <a:xfrm>
              <a:off x="4038600" y="5334000"/>
              <a:ext cx="327013"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22" name="TextBox 21"/>
            <p:cNvSpPr txBox="1"/>
            <p:nvPr/>
          </p:nvSpPr>
          <p:spPr>
            <a:xfrm>
              <a:off x="4713294" y="5334000"/>
              <a:ext cx="205184"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1M</a:t>
              </a:r>
              <a:endParaRPr lang="en-US" sz="1400" b="1" dirty="0">
                <a:solidFill>
                  <a:schemeClr val="tx1"/>
                </a:solidFill>
                <a:latin typeface="Arial Narrow" pitchFamily="34" charset="0"/>
              </a:endParaRPr>
            </a:p>
          </p:txBody>
        </p:sp>
        <p:sp>
          <p:nvSpPr>
            <p:cNvPr id="23" name="TextBox 22"/>
            <p:cNvSpPr txBox="1"/>
            <p:nvPr/>
          </p:nvSpPr>
          <p:spPr>
            <a:xfrm>
              <a:off x="5257800" y="5334000"/>
              <a:ext cx="286938"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10M</a:t>
              </a:r>
              <a:endParaRPr lang="en-US" sz="1400" b="1" dirty="0">
                <a:solidFill>
                  <a:schemeClr val="tx1"/>
                </a:solidFill>
                <a:latin typeface="Arial Narrow" pitchFamily="34" charset="0"/>
              </a:endParaRPr>
            </a:p>
          </p:txBody>
        </p:sp>
        <p:sp>
          <p:nvSpPr>
            <p:cNvPr id="24" name="TextBox 23"/>
            <p:cNvSpPr txBox="1"/>
            <p:nvPr/>
          </p:nvSpPr>
          <p:spPr>
            <a:xfrm>
              <a:off x="5867400" y="5334000"/>
              <a:ext cx="368691"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100M</a:t>
              </a:r>
              <a:endParaRPr lang="en-US" sz="1400" b="1" dirty="0">
                <a:solidFill>
                  <a:schemeClr val="tx1"/>
                </a:solidFill>
                <a:latin typeface="Arial Narrow" pitchFamily="34" charset="0"/>
              </a:endParaRPr>
            </a:p>
          </p:txBody>
        </p:sp>
        <p:cxnSp>
          <p:nvCxnSpPr>
            <p:cNvPr id="26" name="Straight Connector 25"/>
            <p:cNvCxnSpPr/>
            <p:nvPr/>
          </p:nvCxnSpPr>
          <p:spPr>
            <a:xfrm>
              <a:off x="6629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6808" y="5334000"/>
              <a:ext cx="19556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1G</a:t>
              </a:r>
              <a:endParaRPr lang="en-US" sz="1400" b="1" dirty="0">
                <a:solidFill>
                  <a:schemeClr val="tx1"/>
                </a:solidFill>
                <a:latin typeface="Arial Narrow" pitchFamily="34" charset="0"/>
              </a:endParaRPr>
            </a:p>
          </p:txBody>
        </p:sp>
        <p:grpSp>
          <p:nvGrpSpPr>
            <p:cNvPr id="3" name="Group 43"/>
            <p:cNvGrpSpPr/>
            <p:nvPr/>
          </p:nvGrpSpPr>
          <p:grpSpPr>
            <a:xfrm>
              <a:off x="1357947" y="1219200"/>
              <a:ext cx="5881053" cy="3538331"/>
              <a:chOff x="1357947" y="2119604"/>
              <a:chExt cx="5881053" cy="2637927"/>
            </a:xfrm>
          </p:grpSpPr>
          <p:cxnSp>
            <p:nvCxnSpPr>
              <p:cNvPr id="31" name="Straight Connector 30"/>
              <p:cNvCxnSpPr/>
              <p:nvPr/>
            </p:nvCxnSpPr>
            <p:spPr>
              <a:xfrm rot="5400000">
                <a:off x="4502541" y="-52024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02541" y="893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502541" y="6989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02541" y="13085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1413732" y="2063819"/>
                <a:ext cx="215444" cy="327013"/>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39" name="TextBox 38"/>
              <p:cNvSpPr txBox="1"/>
              <p:nvPr/>
            </p:nvSpPr>
            <p:spPr>
              <a:xfrm rot="5400000">
                <a:off x="1413733" y="271847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40" name="TextBox 39"/>
              <p:cNvSpPr txBox="1"/>
              <p:nvPr/>
            </p:nvSpPr>
            <p:spPr>
              <a:xfrm rot="5400000">
                <a:off x="1413733" y="3344735"/>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41" name="TextBox 40"/>
              <p:cNvSpPr txBox="1"/>
              <p:nvPr/>
            </p:nvSpPr>
            <p:spPr>
              <a:xfrm rot="5400000">
                <a:off x="1413732" y="395433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cxnSp>
            <p:nvCxnSpPr>
              <p:cNvPr id="42" name="Straight Connector 41"/>
              <p:cNvCxnSpPr/>
              <p:nvPr/>
            </p:nvCxnSpPr>
            <p:spPr>
              <a:xfrm rot="5400000">
                <a:off x="4502541" y="19181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5400000">
                <a:off x="1413733" y="4568056"/>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a:t>
                </a:r>
                <a:endParaRPr lang="en-US" sz="1400" b="1" dirty="0">
                  <a:solidFill>
                    <a:schemeClr val="tx1"/>
                  </a:solidFill>
                  <a:latin typeface="Arial Narrow" pitchFamily="34" charset="0"/>
                </a:endParaRPr>
              </a:p>
            </p:txBody>
          </p:sp>
        </p:grpSp>
        <p:cxnSp>
          <p:nvCxnSpPr>
            <p:cNvPr id="46" name="Straight Connector 45"/>
            <p:cNvCxnSpPr/>
            <p:nvPr/>
          </p:nvCxnSpPr>
          <p:spPr>
            <a:xfrm flipV="1">
              <a:off x="1828800" y="914400"/>
              <a:ext cx="0" cy="434340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53517" y="5133201"/>
              <a:ext cx="471283" cy="276999"/>
            </a:xfrm>
            <a:prstGeom prst="rect">
              <a:avLst/>
            </a:prstGeom>
            <a:noFill/>
          </p:spPr>
          <p:txBody>
            <a:bodyPr wrap="none" lIns="0" tIns="0" rIns="0" bIns="0" rtlCol="0">
              <a:spAutoFit/>
            </a:bodyPr>
            <a:lstStyle/>
            <a:p>
              <a:r>
                <a:rPr lang="x-none" b="1" i="1" dirty="0" smtClean="0">
                  <a:solidFill>
                    <a:schemeClr val="tx1"/>
                  </a:solidFill>
                  <a:latin typeface="Arial Narrow" pitchFamily="34" charset="0"/>
                </a:rPr>
                <a:t>f</a:t>
              </a:r>
              <a:r>
                <a:rPr lang="en-US" b="1" i="1" dirty="0" smtClean="0">
                  <a:solidFill>
                    <a:schemeClr val="tx1"/>
                  </a:solidFill>
                  <a:latin typeface="Arial Narrow" pitchFamily="34" charset="0"/>
                </a:rPr>
                <a:t> </a:t>
              </a:r>
              <a:r>
                <a:rPr lang="en-US" b="1" dirty="0" smtClean="0">
                  <a:solidFill>
                    <a:schemeClr val="tx1"/>
                  </a:solidFill>
                  <a:latin typeface="Arial Narrow" pitchFamily="34" charset="0"/>
                </a:rPr>
                <a:t>[Hz]</a:t>
              </a:r>
              <a:endParaRPr lang="en-US" b="1" dirty="0">
                <a:solidFill>
                  <a:schemeClr val="tx1"/>
                </a:solidFill>
                <a:latin typeface="Arial Narrow" pitchFamily="34" charset="0"/>
              </a:endParaRPr>
            </a:p>
          </p:txBody>
        </p:sp>
        <p:sp>
          <p:nvSpPr>
            <p:cNvPr id="55" name="TextBox 54"/>
            <p:cNvSpPr txBox="1"/>
            <p:nvPr/>
          </p:nvSpPr>
          <p:spPr>
            <a:xfrm>
              <a:off x="1607378" y="609600"/>
              <a:ext cx="464871" cy="276999"/>
            </a:xfrm>
            <a:prstGeom prst="rect">
              <a:avLst/>
            </a:prstGeom>
            <a:noFill/>
          </p:spPr>
          <p:txBody>
            <a:bodyPr wrap="none" lIns="0" tIns="0" rIns="0" bIns="0" rtlCol="0">
              <a:spAutoFit/>
            </a:bodyPr>
            <a:lstStyle/>
            <a:p>
              <a:r>
                <a:rPr lang="en-US" b="1" i="1" dirty="0" err="1" smtClean="0">
                  <a:solidFill>
                    <a:schemeClr val="tx1"/>
                  </a:solidFill>
                  <a:latin typeface="Arial Narrow" pitchFamily="34" charset="0"/>
                </a:rPr>
                <a:t>U</a:t>
              </a:r>
              <a:r>
                <a:rPr lang="en-US" b="1" i="1" baseline="-25000" dirty="0" err="1" smtClean="0">
                  <a:solidFill>
                    <a:schemeClr val="tx1"/>
                  </a:solidFill>
                  <a:latin typeface="Arial Narrow" pitchFamily="34" charset="0"/>
                </a:rPr>
                <a:t>g</a:t>
              </a:r>
              <a:r>
                <a:rPr lang="en-US" b="1" dirty="0" smtClean="0">
                  <a:solidFill>
                    <a:schemeClr val="tx1"/>
                  </a:solidFill>
                  <a:latin typeface="Arial Narrow" pitchFamily="34" charset="0"/>
                </a:rPr>
                <a:t>[V]</a:t>
              </a:r>
              <a:endParaRPr lang="en-US" b="1" dirty="0">
                <a:solidFill>
                  <a:schemeClr val="tx1"/>
                </a:solidFill>
                <a:latin typeface="Arial Narrow" pitchFamily="34" charset="0"/>
              </a:endParaRPr>
            </a:p>
          </p:txBody>
        </p:sp>
      </p:grpSp>
      <p:cxnSp>
        <p:nvCxnSpPr>
          <p:cNvPr id="52" name="Straight Connector 51"/>
          <p:cNvCxnSpPr/>
          <p:nvPr/>
        </p:nvCxnSpPr>
        <p:spPr>
          <a:xfrm>
            <a:off x="2102326" y="2199613"/>
            <a:ext cx="4222274" cy="2563549"/>
          </a:xfrm>
          <a:prstGeom prst="line">
            <a:avLst/>
          </a:prstGeom>
          <a:ln w="127000" cmpd="sng"/>
        </p:spPr>
        <p:style>
          <a:lnRef idx="1">
            <a:schemeClr val="accent1"/>
          </a:lnRef>
          <a:fillRef idx="0">
            <a:schemeClr val="accent1"/>
          </a:fillRef>
          <a:effectRef idx="0">
            <a:schemeClr val="accent1"/>
          </a:effectRef>
          <a:fontRef idx="minor">
            <a:schemeClr val="tx1"/>
          </a:fontRef>
        </p:style>
      </p:cxnSp>
      <p:sp>
        <p:nvSpPr>
          <p:cNvPr id="5" name="Oval 4"/>
          <p:cNvSpPr/>
          <p:nvPr/>
        </p:nvSpPr>
        <p:spPr>
          <a:xfrm rot="1834955">
            <a:off x="1993313" y="2299801"/>
            <a:ext cx="945674" cy="3810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34955">
            <a:off x="2526313" y="2833585"/>
            <a:ext cx="1582022"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34955">
            <a:off x="3383248" y="3774183"/>
            <a:ext cx="304727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828136">
            <a:off x="2219592" y="2347846"/>
            <a:ext cx="431208" cy="246221"/>
          </a:xfrm>
          <a:prstGeom prst="rect">
            <a:avLst/>
          </a:prstGeom>
          <a:solidFill>
            <a:schemeClr val="bg1"/>
          </a:solidFill>
        </p:spPr>
        <p:txBody>
          <a:bodyPr wrap="none" lIns="0" tIns="0" rIns="0" bIns="0" rtlCol="0">
            <a:spAutoFit/>
          </a:bodyPr>
          <a:lstStyle/>
          <a:p>
            <a:r>
              <a:rPr lang="x-none" sz="1600" b="1" dirty="0" smtClean="0">
                <a:solidFill>
                  <a:schemeClr val="accent3"/>
                </a:solidFill>
                <a:latin typeface="Arial" pitchFamily="34" charset="0"/>
                <a:cs typeface="Arial" pitchFamily="34" charset="0"/>
              </a:rPr>
              <a:t>SCR</a:t>
            </a:r>
            <a:endParaRPr lang="en-US" sz="1600" b="1" dirty="0">
              <a:solidFill>
                <a:schemeClr val="accent3"/>
              </a:solidFill>
              <a:latin typeface="Arial" pitchFamily="34" charset="0"/>
              <a:cs typeface="Arial" pitchFamily="34" charset="0"/>
            </a:endParaRPr>
          </a:p>
        </p:txBody>
      </p:sp>
      <p:sp>
        <p:nvSpPr>
          <p:cNvPr id="47" name="TextBox 46"/>
          <p:cNvSpPr txBox="1"/>
          <p:nvPr/>
        </p:nvSpPr>
        <p:spPr>
          <a:xfrm rot="1828136">
            <a:off x="3056612" y="2902376"/>
            <a:ext cx="490519" cy="246221"/>
          </a:xfrm>
          <a:prstGeom prst="rect">
            <a:avLst/>
          </a:prstGeom>
          <a:solidFill>
            <a:schemeClr val="bg1"/>
          </a:solidFill>
        </p:spPr>
        <p:txBody>
          <a:bodyPr wrap="none" lIns="0" tIns="0" rIns="0" bIns="0" rtlCol="0">
            <a:spAutoFit/>
          </a:bodyPr>
          <a:lstStyle/>
          <a:p>
            <a:r>
              <a:rPr lang="x-none" sz="1600" b="1" dirty="0" smtClean="0">
                <a:solidFill>
                  <a:schemeClr val="tx2"/>
                </a:solidFill>
                <a:latin typeface="Arial" pitchFamily="34" charset="0"/>
                <a:cs typeface="Arial" pitchFamily="34" charset="0"/>
              </a:rPr>
              <a:t>IGBT</a:t>
            </a:r>
            <a:endParaRPr lang="en-US" sz="1600" b="1" dirty="0">
              <a:solidFill>
                <a:schemeClr val="tx2"/>
              </a:solidFill>
              <a:latin typeface="Arial" pitchFamily="34" charset="0"/>
              <a:cs typeface="Arial" pitchFamily="34" charset="0"/>
            </a:endParaRPr>
          </a:p>
        </p:txBody>
      </p:sp>
      <p:sp>
        <p:nvSpPr>
          <p:cNvPr id="48" name="TextBox 47"/>
          <p:cNvSpPr txBox="1"/>
          <p:nvPr/>
        </p:nvSpPr>
        <p:spPr>
          <a:xfrm rot="1828136">
            <a:off x="4364986" y="3760903"/>
            <a:ext cx="854401" cy="246221"/>
          </a:xfrm>
          <a:prstGeom prst="rect">
            <a:avLst/>
          </a:prstGeom>
          <a:solidFill>
            <a:schemeClr val="bg1"/>
          </a:solidFill>
        </p:spPr>
        <p:txBody>
          <a:bodyPr wrap="none" lIns="0" tIns="0" rIns="0" bIns="0" rtlCol="0">
            <a:spAutoFit/>
          </a:bodyPr>
          <a:lstStyle/>
          <a:p>
            <a:r>
              <a:rPr lang="x-none" sz="1600" b="1" dirty="0" smtClean="0">
                <a:solidFill>
                  <a:schemeClr val="tx1"/>
                </a:solidFill>
                <a:latin typeface="Arial" pitchFamily="34" charset="0"/>
                <a:cs typeface="Arial" pitchFamily="34" charset="0"/>
              </a:rPr>
              <a:t>MOSFET</a:t>
            </a:r>
            <a:endParaRPr lang="en-US" sz="1600" b="1" dirty="0">
              <a:solidFill>
                <a:schemeClr val="tx1"/>
              </a:solidFill>
              <a:latin typeface="Arial" pitchFamily="34" charset="0"/>
              <a:cs typeface="Arial" pitchFamily="34" charset="0"/>
            </a:endParaRPr>
          </a:p>
        </p:txBody>
      </p:sp>
      <p:sp>
        <p:nvSpPr>
          <p:cNvPr id="4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Tree>
    <p:extLst>
      <p:ext uri="{BB962C8B-B14F-4D97-AF65-F5344CB8AC3E}">
        <p14:creationId xmlns:p14="http://schemas.microsoft.com/office/powerpoint/2010/main" xmlns="" val="37652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45" grpId="0" animBg="1"/>
      <p:bldP spid="14" grpId="0" animBg="1"/>
      <p:bldP spid="47" grpId="0" animBg="1"/>
      <p:bldP spid="4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88</a:t>
            </a:fld>
            <a:endParaRPr lang="en-US"/>
          </a:p>
        </p:txBody>
      </p:sp>
      <p:grpSp>
        <p:nvGrpSpPr>
          <p:cNvPr id="2" name="Group 52"/>
          <p:cNvGrpSpPr/>
          <p:nvPr/>
        </p:nvGrpSpPr>
        <p:grpSpPr>
          <a:xfrm>
            <a:off x="1326673" y="904213"/>
            <a:ext cx="6566853" cy="4939844"/>
            <a:chOff x="1357947" y="609600"/>
            <a:chExt cx="6566853" cy="4939844"/>
          </a:xfrm>
        </p:grpSpPr>
        <p:cxnSp>
          <p:nvCxnSpPr>
            <p:cNvPr id="7" name="Straight Connector 6"/>
            <p:cNvCxnSpPr/>
            <p:nvPr/>
          </p:nvCxnSpPr>
          <p:spPr>
            <a:xfrm>
              <a:off x="2362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257800"/>
              <a:ext cx="5562600" cy="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sp>
          <p:nvSpPr>
            <p:cNvPr id="19" name="TextBox 18"/>
            <p:cNvSpPr txBox="1"/>
            <p:nvPr/>
          </p:nvSpPr>
          <p:spPr>
            <a:xfrm>
              <a:off x="2849170" y="5334000"/>
              <a:ext cx="16350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20" name="TextBox 19"/>
            <p:cNvSpPr txBox="1"/>
            <p:nvPr/>
          </p:nvSpPr>
          <p:spPr>
            <a:xfrm>
              <a:off x="346314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21" name="TextBox 20"/>
            <p:cNvSpPr txBox="1"/>
            <p:nvPr/>
          </p:nvSpPr>
          <p:spPr>
            <a:xfrm>
              <a:off x="4038600" y="5334000"/>
              <a:ext cx="327013"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22" name="TextBox 21"/>
            <p:cNvSpPr txBox="1"/>
            <p:nvPr/>
          </p:nvSpPr>
          <p:spPr>
            <a:xfrm>
              <a:off x="4713294" y="5334000"/>
              <a:ext cx="205184"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1M</a:t>
              </a:r>
              <a:endParaRPr lang="en-US" sz="1400" b="1" dirty="0">
                <a:solidFill>
                  <a:schemeClr val="tx1"/>
                </a:solidFill>
                <a:latin typeface="Arial Narrow" pitchFamily="34" charset="0"/>
              </a:endParaRPr>
            </a:p>
          </p:txBody>
        </p:sp>
        <p:sp>
          <p:nvSpPr>
            <p:cNvPr id="23" name="TextBox 22"/>
            <p:cNvSpPr txBox="1"/>
            <p:nvPr/>
          </p:nvSpPr>
          <p:spPr>
            <a:xfrm>
              <a:off x="5257800" y="5334000"/>
              <a:ext cx="286938"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10M</a:t>
              </a:r>
              <a:endParaRPr lang="en-US" sz="1400" b="1" dirty="0">
                <a:solidFill>
                  <a:schemeClr val="tx1"/>
                </a:solidFill>
                <a:latin typeface="Arial Narrow" pitchFamily="34" charset="0"/>
              </a:endParaRPr>
            </a:p>
          </p:txBody>
        </p:sp>
        <p:sp>
          <p:nvSpPr>
            <p:cNvPr id="24" name="TextBox 23"/>
            <p:cNvSpPr txBox="1"/>
            <p:nvPr/>
          </p:nvSpPr>
          <p:spPr>
            <a:xfrm>
              <a:off x="5867400" y="5334000"/>
              <a:ext cx="368691"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100M</a:t>
              </a:r>
              <a:endParaRPr lang="en-US" sz="1400" b="1" dirty="0">
                <a:solidFill>
                  <a:schemeClr val="tx1"/>
                </a:solidFill>
                <a:latin typeface="Arial Narrow" pitchFamily="34" charset="0"/>
              </a:endParaRPr>
            </a:p>
          </p:txBody>
        </p:sp>
        <p:cxnSp>
          <p:nvCxnSpPr>
            <p:cNvPr id="26" name="Straight Connector 25"/>
            <p:cNvCxnSpPr/>
            <p:nvPr/>
          </p:nvCxnSpPr>
          <p:spPr>
            <a:xfrm>
              <a:off x="6629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6808" y="5334000"/>
              <a:ext cx="19556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1G</a:t>
              </a:r>
              <a:endParaRPr lang="en-US" sz="1400" b="1" dirty="0">
                <a:solidFill>
                  <a:schemeClr val="tx1"/>
                </a:solidFill>
                <a:latin typeface="Arial Narrow" pitchFamily="34" charset="0"/>
              </a:endParaRPr>
            </a:p>
          </p:txBody>
        </p:sp>
        <p:grpSp>
          <p:nvGrpSpPr>
            <p:cNvPr id="3" name="Group 43"/>
            <p:cNvGrpSpPr/>
            <p:nvPr/>
          </p:nvGrpSpPr>
          <p:grpSpPr>
            <a:xfrm>
              <a:off x="1357947" y="1219200"/>
              <a:ext cx="5881053" cy="3538331"/>
              <a:chOff x="1357947" y="2119604"/>
              <a:chExt cx="5881053" cy="2637927"/>
            </a:xfrm>
          </p:grpSpPr>
          <p:cxnSp>
            <p:nvCxnSpPr>
              <p:cNvPr id="31" name="Straight Connector 30"/>
              <p:cNvCxnSpPr/>
              <p:nvPr/>
            </p:nvCxnSpPr>
            <p:spPr>
              <a:xfrm rot="5400000">
                <a:off x="4502541" y="-52024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02541" y="893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502541" y="6989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02541" y="13085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1413732" y="2063819"/>
                <a:ext cx="215444" cy="327013"/>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39" name="TextBox 38"/>
              <p:cNvSpPr txBox="1"/>
              <p:nvPr/>
            </p:nvSpPr>
            <p:spPr>
              <a:xfrm rot="5400000">
                <a:off x="1413733" y="271847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40" name="TextBox 39"/>
              <p:cNvSpPr txBox="1"/>
              <p:nvPr/>
            </p:nvSpPr>
            <p:spPr>
              <a:xfrm rot="5400000">
                <a:off x="1413733" y="3344735"/>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41" name="TextBox 40"/>
              <p:cNvSpPr txBox="1"/>
              <p:nvPr/>
            </p:nvSpPr>
            <p:spPr>
              <a:xfrm rot="5400000">
                <a:off x="1413732" y="395433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cxnSp>
            <p:nvCxnSpPr>
              <p:cNvPr id="42" name="Straight Connector 41"/>
              <p:cNvCxnSpPr/>
              <p:nvPr/>
            </p:nvCxnSpPr>
            <p:spPr>
              <a:xfrm rot="5400000">
                <a:off x="4502541" y="19181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5400000">
                <a:off x="1413733" y="4568056"/>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a:t>
                </a:r>
                <a:endParaRPr lang="en-US" sz="1400" b="1" dirty="0">
                  <a:solidFill>
                    <a:schemeClr val="tx1"/>
                  </a:solidFill>
                  <a:latin typeface="Arial Narrow" pitchFamily="34" charset="0"/>
                </a:endParaRPr>
              </a:p>
            </p:txBody>
          </p:sp>
        </p:grpSp>
        <p:cxnSp>
          <p:nvCxnSpPr>
            <p:cNvPr id="46" name="Straight Connector 45"/>
            <p:cNvCxnSpPr/>
            <p:nvPr/>
          </p:nvCxnSpPr>
          <p:spPr>
            <a:xfrm flipV="1">
              <a:off x="1828800" y="914400"/>
              <a:ext cx="0" cy="434340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53517" y="5133201"/>
              <a:ext cx="471283" cy="276999"/>
            </a:xfrm>
            <a:prstGeom prst="rect">
              <a:avLst/>
            </a:prstGeom>
            <a:noFill/>
          </p:spPr>
          <p:txBody>
            <a:bodyPr wrap="none" lIns="0" tIns="0" rIns="0" bIns="0" rtlCol="0">
              <a:spAutoFit/>
            </a:bodyPr>
            <a:lstStyle/>
            <a:p>
              <a:r>
                <a:rPr lang="x-none" b="1" i="1" dirty="0" smtClean="0">
                  <a:solidFill>
                    <a:schemeClr val="tx1"/>
                  </a:solidFill>
                  <a:latin typeface="Arial Narrow" pitchFamily="34" charset="0"/>
                </a:rPr>
                <a:t>f</a:t>
              </a:r>
              <a:r>
                <a:rPr lang="en-US" b="1" i="1" dirty="0" smtClean="0">
                  <a:solidFill>
                    <a:schemeClr val="tx1"/>
                  </a:solidFill>
                  <a:latin typeface="Arial Narrow" pitchFamily="34" charset="0"/>
                </a:rPr>
                <a:t> </a:t>
              </a:r>
              <a:r>
                <a:rPr lang="en-US" b="1" dirty="0" smtClean="0">
                  <a:solidFill>
                    <a:schemeClr val="tx1"/>
                  </a:solidFill>
                  <a:latin typeface="Arial Narrow" pitchFamily="34" charset="0"/>
                </a:rPr>
                <a:t>[Hz]</a:t>
              </a:r>
              <a:endParaRPr lang="en-US" b="1" dirty="0">
                <a:solidFill>
                  <a:schemeClr val="tx1"/>
                </a:solidFill>
                <a:latin typeface="Arial Narrow" pitchFamily="34" charset="0"/>
              </a:endParaRPr>
            </a:p>
          </p:txBody>
        </p:sp>
        <p:sp>
          <p:nvSpPr>
            <p:cNvPr id="55" name="TextBox 54"/>
            <p:cNvSpPr txBox="1"/>
            <p:nvPr/>
          </p:nvSpPr>
          <p:spPr>
            <a:xfrm>
              <a:off x="1607378" y="609600"/>
              <a:ext cx="464871" cy="276999"/>
            </a:xfrm>
            <a:prstGeom prst="rect">
              <a:avLst/>
            </a:prstGeom>
            <a:noFill/>
          </p:spPr>
          <p:txBody>
            <a:bodyPr wrap="none" lIns="0" tIns="0" rIns="0" bIns="0" rtlCol="0">
              <a:spAutoFit/>
            </a:bodyPr>
            <a:lstStyle/>
            <a:p>
              <a:r>
                <a:rPr lang="en-US" b="1" i="1" dirty="0" err="1" smtClean="0">
                  <a:solidFill>
                    <a:schemeClr val="tx1"/>
                  </a:solidFill>
                  <a:latin typeface="Arial Narrow" pitchFamily="34" charset="0"/>
                </a:rPr>
                <a:t>U</a:t>
              </a:r>
              <a:r>
                <a:rPr lang="en-US" b="1" i="1" baseline="-25000" dirty="0" err="1" smtClean="0">
                  <a:solidFill>
                    <a:schemeClr val="tx1"/>
                  </a:solidFill>
                  <a:latin typeface="Arial Narrow" pitchFamily="34" charset="0"/>
                </a:rPr>
                <a:t>g</a:t>
              </a:r>
              <a:r>
                <a:rPr lang="en-US" b="1" dirty="0" smtClean="0">
                  <a:solidFill>
                    <a:schemeClr val="tx1"/>
                  </a:solidFill>
                  <a:latin typeface="Arial Narrow" pitchFamily="34" charset="0"/>
                </a:rPr>
                <a:t>[V]</a:t>
              </a:r>
              <a:endParaRPr lang="en-US" b="1" dirty="0">
                <a:solidFill>
                  <a:schemeClr val="tx1"/>
                </a:solidFill>
                <a:latin typeface="Arial Narrow" pitchFamily="34" charset="0"/>
              </a:endParaRPr>
            </a:p>
          </p:txBody>
        </p:sp>
      </p:grpSp>
      <p:cxnSp>
        <p:nvCxnSpPr>
          <p:cNvPr id="52" name="Straight Connector 51"/>
          <p:cNvCxnSpPr/>
          <p:nvPr/>
        </p:nvCxnSpPr>
        <p:spPr>
          <a:xfrm>
            <a:off x="2102326" y="2199613"/>
            <a:ext cx="4222274" cy="2563549"/>
          </a:xfrm>
          <a:prstGeom prst="line">
            <a:avLst/>
          </a:prstGeom>
          <a:ln w="1270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50820" y="2148840"/>
            <a:ext cx="3842497" cy="2346960"/>
          </a:xfrm>
          <a:prstGeom prst="line">
            <a:avLst/>
          </a:prstGeom>
          <a:ln w="127000" cmpd="sng">
            <a:gradFill flip="none" rotWithShape="1">
              <a:gsLst>
                <a:gs pos="0">
                  <a:srgbClr val="000082"/>
                </a:gs>
                <a:gs pos="77000">
                  <a:srgbClr val="66008F"/>
                </a:gs>
                <a:gs pos="84000">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17360" y="3005166"/>
            <a:ext cx="564578" cy="523220"/>
          </a:xfrm>
          <a:prstGeom prst="rect">
            <a:avLst/>
          </a:prstGeom>
          <a:solidFill>
            <a:schemeClr val="bg1"/>
          </a:solidFill>
        </p:spPr>
        <p:txBody>
          <a:bodyPr wrap="none" rtlCol="0">
            <a:spAutoFit/>
          </a:bodyPr>
          <a:lstStyle/>
          <a:p>
            <a:r>
              <a:rPr lang="en-US" sz="2800" dirty="0" smtClean="0">
                <a:solidFill>
                  <a:srgbClr val="0066CC"/>
                </a:solidFill>
                <a:latin typeface="Arial Black" pitchFamily="34" charset="0"/>
              </a:rPr>
              <a:t>Si</a:t>
            </a:r>
            <a:endParaRPr lang="en-US" sz="2800" dirty="0">
              <a:solidFill>
                <a:srgbClr val="0066CC"/>
              </a:solidFill>
              <a:latin typeface="Arial Black" pitchFamily="34" charset="0"/>
            </a:endParaRPr>
          </a:p>
        </p:txBody>
      </p:sp>
      <p:sp>
        <p:nvSpPr>
          <p:cNvPr id="50" name="TextBox 49"/>
          <p:cNvSpPr txBox="1"/>
          <p:nvPr/>
        </p:nvSpPr>
        <p:spPr>
          <a:xfrm>
            <a:off x="3912588" y="2219973"/>
            <a:ext cx="843501" cy="523220"/>
          </a:xfrm>
          <a:prstGeom prst="rect">
            <a:avLst/>
          </a:prstGeom>
          <a:solidFill>
            <a:schemeClr val="bg1"/>
          </a:solidFill>
        </p:spPr>
        <p:txBody>
          <a:bodyPr wrap="none" rtlCol="0">
            <a:spAutoFit/>
          </a:bodyPr>
          <a:lstStyle/>
          <a:p>
            <a:r>
              <a:rPr lang="en-US" sz="2800" dirty="0" err="1" smtClean="0">
                <a:solidFill>
                  <a:srgbClr val="002060"/>
                </a:solidFill>
                <a:latin typeface="Arial Black" pitchFamily="34" charset="0"/>
              </a:rPr>
              <a:t>SiC</a:t>
            </a:r>
            <a:endParaRPr lang="en-US" sz="2800" dirty="0">
              <a:solidFill>
                <a:srgbClr val="002060"/>
              </a:solidFill>
              <a:latin typeface="Arial Black" pitchFamily="34" charset="0"/>
            </a:endParaRPr>
          </a:p>
        </p:txBody>
      </p:sp>
      <p:sp>
        <p:nvSpPr>
          <p:cNvPr id="51" name="TextBox 50"/>
          <p:cNvSpPr txBox="1"/>
          <p:nvPr/>
        </p:nvSpPr>
        <p:spPr>
          <a:xfrm>
            <a:off x="6353995" y="3733178"/>
            <a:ext cx="1023037" cy="523220"/>
          </a:xfrm>
          <a:prstGeom prst="rect">
            <a:avLst/>
          </a:prstGeom>
          <a:solidFill>
            <a:schemeClr val="bg1"/>
          </a:solidFill>
        </p:spPr>
        <p:txBody>
          <a:bodyPr wrap="none" rtlCol="0">
            <a:spAutoFit/>
          </a:bodyPr>
          <a:lstStyle/>
          <a:p>
            <a:r>
              <a:rPr lang="en-US" sz="2800" dirty="0" err="1" smtClean="0">
                <a:solidFill>
                  <a:srgbClr val="FF0000"/>
                </a:solidFill>
                <a:latin typeface="Arial Black" pitchFamily="34" charset="0"/>
              </a:rPr>
              <a:t>GaN</a:t>
            </a:r>
            <a:endParaRPr lang="en-US" sz="2800" dirty="0">
              <a:solidFill>
                <a:srgbClr val="FF0000"/>
              </a:solidFill>
              <a:latin typeface="Arial Black" pitchFamily="34" charset="0"/>
            </a:endParaRPr>
          </a:p>
        </p:txBody>
      </p:sp>
      <p:sp>
        <p:nvSpPr>
          <p:cNvPr id="45" name="Oval 44"/>
          <p:cNvSpPr/>
          <p:nvPr/>
        </p:nvSpPr>
        <p:spPr>
          <a:xfrm rot="1834955">
            <a:off x="2865206" y="3284456"/>
            <a:ext cx="3972474" cy="381000"/>
          </a:xfrm>
          <a:prstGeom prst="ellipse">
            <a:avLst/>
          </a:prstGeom>
          <a:solidFill>
            <a:schemeClr val="bg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828136">
            <a:off x="4246752" y="3256063"/>
            <a:ext cx="946734" cy="264688"/>
          </a:xfrm>
          <a:prstGeom prst="rect">
            <a:avLst/>
          </a:prstGeom>
          <a:solidFill>
            <a:schemeClr val="bg1"/>
          </a:solidFill>
        </p:spPr>
        <p:txBody>
          <a:bodyPr wrap="none" lIns="45720" tIns="18288" rIns="45720" bIns="0" rtlCol="0">
            <a:spAutoFit/>
          </a:bodyPr>
          <a:lstStyle/>
          <a:p>
            <a:r>
              <a:rPr lang="x-none" sz="1600" b="1" dirty="0" smtClean="0">
                <a:solidFill>
                  <a:schemeClr val="tx1"/>
                </a:solidFill>
                <a:latin typeface="Arial" pitchFamily="34" charset="0"/>
                <a:cs typeface="Arial" pitchFamily="34" charset="0"/>
              </a:rPr>
              <a:t>MOSFET</a:t>
            </a:r>
            <a:endParaRPr lang="en-US" sz="1600" b="1" dirty="0">
              <a:solidFill>
                <a:schemeClr val="tx1"/>
              </a:solidFill>
              <a:latin typeface="Arial" pitchFamily="34" charset="0"/>
              <a:cs typeface="Arial" pitchFamily="34" charset="0"/>
            </a:endParaRPr>
          </a:p>
        </p:txBody>
      </p:sp>
      <p:sp>
        <p:nvSpPr>
          <p:cNvPr id="53"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Tree>
    <p:extLst>
      <p:ext uri="{BB962C8B-B14F-4D97-AF65-F5344CB8AC3E}">
        <p14:creationId xmlns:p14="http://schemas.microsoft.com/office/powerpoint/2010/main" xmlns="" val="12094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2"/>
                                        </p:tgtEl>
                                        <p:attrNameLst>
                                          <p:attrName>style.opacity</p:attrName>
                                        </p:attrNameLst>
                                      </p:cBhvr>
                                      <p:to>
                                        <p:strVal val="0.5"/>
                                      </p:to>
                                    </p:set>
                                    <p:animEffect filter="image" prLst="opacity: 0.5">
                                      <p:cBhvr rctx="IE">
                                        <p:cTn id="7" dur="indefinite"/>
                                        <p:tgtEl>
                                          <p:spTgt spid="52"/>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animBg="1"/>
      <p:bldP spid="51" grpId="0" animBg="1"/>
      <p:bldP spid="45" grpId="0" animBg="1"/>
      <p:bldP spid="4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89</a:t>
            </a:fld>
            <a:endParaRPr lang="en-US"/>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 y="1600200"/>
            <a:ext cx="9066079" cy="4382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7"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a:t>
            </a:r>
            <a:endParaRPr lang="sr-Latn-CS" sz="3200" b="1" dirty="0">
              <a:solidFill>
                <a:srgbClr val="0066CC"/>
              </a:solidFill>
              <a:latin typeface="+mj-lt"/>
            </a:endParaRPr>
          </a:p>
        </p:txBody>
      </p:sp>
    </p:spTree>
    <p:extLst>
      <p:ext uri="{BB962C8B-B14F-4D97-AF65-F5344CB8AC3E}">
        <p14:creationId xmlns:p14="http://schemas.microsoft.com/office/powerpoint/2010/main" xmlns="" val="221697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2438400" y="4724400"/>
            <a:ext cx="16764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9</a:t>
            </a:fld>
            <a:endParaRPr lang="en-US" dirty="0">
              <a:latin typeface="+mn-lt"/>
            </a:endParaRPr>
          </a:p>
        </p:txBody>
      </p:sp>
      <p:grpSp>
        <p:nvGrpSpPr>
          <p:cNvPr id="3" name="Group 59"/>
          <p:cNvGrpSpPr/>
          <p:nvPr/>
        </p:nvGrpSpPr>
        <p:grpSpPr>
          <a:xfrm>
            <a:off x="406400" y="990600"/>
            <a:ext cx="6756400" cy="1200329"/>
            <a:chOff x="1244600" y="1219200"/>
            <a:chExt cx="6756400" cy="1200329"/>
          </a:xfrm>
        </p:grpSpPr>
        <p:sp>
          <p:nvSpPr>
            <p:cNvPr id="59" name="Rectangle 58"/>
            <p:cNvSpPr/>
            <p:nvPr/>
          </p:nvSpPr>
          <p:spPr>
            <a:xfrm>
              <a:off x="1244600" y="1270000"/>
              <a:ext cx="44704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Kapacitivnost (kondenzator)</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Čuva energiju “održavajući </a:t>
              </a:r>
              <a:r>
                <a:rPr lang="sr-Latn-CS" sz="2400" u="sng" dirty="0" smtClean="0">
                  <a:solidFill>
                    <a:srgbClr val="0066CC"/>
                  </a:solidFill>
                  <a:latin typeface="Arial" charset="0"/>
                </a:rPr>
                <a:t>napon</a:t>
              </a:r>
              <a:r>
                <a:rPr lang="sr-Latn-CS" sz="2400" dirty="0" smtClean="0">
                  <a:solidFill>
                    <a:srgbClr val="0066CC"/>
                  </a:solidFill>
                  <a:latin typeface="Arial" charset="0"/>
                </a:rPr>
                <a:t>”</a:t>
              </a:r>
              <a:endParaRPr lang="sr-Latn-CS" sz="2400" dirty="0">
                <a:solidFill>
                  <a:srgbClr val="C00000"/>
                </a:solidFill>
                <a:latin typeface="Arial" charset="0"/>
              </a:endParaRPr>
            </a:p>
          </p:txBody>
        </p:sp>
      </p:grpSp>
      <p:graphicFrame>
        <p:nvGraphicFramePr>
          <p:cNvPr id="203" name="Object 202"/>
          <p:cNvGraphicFramePr>
            <a:graphicFrameLocks noChangeAspect="1"/>
          </p:cNvGraphicFramePr>
          <p:nvPr/>
        </p:nvGraphicFramePr>
        <p:xfrm>
          <a:off x="755650" y="4794250"/>
          <a:ext cx="1549400" cy="622300"/>
        </p:xfrm>
        <a:graphic>
          <a:graphicData uri="http://schemas.openxmlformats.org/presentationml/2006/ole">
            <p:oleObj spid="_x0000_s1320986" name="Equation" r:id="rId4" imgW="1548728" imgH="622030" progId="Equation.3">
              <p:embed/>
            </p:oleObj>
          </a:graphicData>
        </a:graphic>
      </p:graphicFrame>
      <p:graphicFrame>
        <p:nvGraphicFramePr>
          <p:cNvPr id="204" name="Object 203"/>
          <p:cNvGraphicFramePr>
            <a:graphicFrameLocks noChangeAspect="1"/>
          </p:cNvGraphicFramePr>
          <p:nvPr/>
        </p:nvGraphicFramePr>
        <p:xfrm>
          <a:off x="2514600" y="4800600"/>
          <a:ext cx="1422400" cy="609600"/>
        </p:xfrm>
        <a:graphic>
          <a:graphicData uri="http://schemas.openxmlformats.org/presentationml/2006/ole">
            <p:oleObj spid="_x0000_s1320987" name="Equation" r:id="rId5" imgW="1422400" imgH="609600" progId="Equation.3">
              <p:embed/>
            </p:oleObj>
          </a:graphicData>
        </a:graphic>
      </p:graphicFrame>
      <p:sp>
        <p:nvSpPr>
          <p:cNvPr id="205" name="TextBox 204"/>
          <p:cNvSpPr txBox="1"/>
          <p:nvPr/>
        </p:nvSpPr>
        <p:spPr>
          <a:xfrm>
            <a:off x="533400" y="5710535"/>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Za jednosmerni napon predstavlja </a:t>
            </a:r>
            <a:r>
              <a:rPr lang="sr-Latn-CS" sz="2400" b="1" dirty="0" smtClean="0">
                <a:solidFill>
                  <a:srgbClr val="0066CC"/>
                </a:solidFill>
                <a:latin typeface="Arial" pitchFamily="34" charset="0"/>
                <a:cs typeface="Arial" pitchFamily="34" charset="0"/>
              </a:rPr>
              <a:t>otvorenu vezu!</a:t>
            </a:r>
            <a:endParaRPr lang="en-US" b="1" i="1" baseline="-25000" dirty="0">
              <a:solidFill>
                <a:schemeClr val="tx1"/>
              </a:solidFill>
              <a:latin typeface="Times New Roman" pitchFamily="18" charset="0"/>
              <a:cs typeface="Times New Roman" pitchFamily="18" charset="0"/>
            </a:endParaRPr>
          </a:p>
        </p:txBody>
      </p:sp>
      <p:graphicFrame>
        <p:nvGraphicFramePr>
          <p:cNvPr id="69" name="Object 68"/>
          <p:cNvGraphicFramePr>
            <a:graphicFrameLocks noChangeAspect="1"/>
          </p:cNvGraphicFramePr>
          <p:nvPr/>
        </p:nvGraphicFramePr>
        <p:xfrm>
          <a:off x="5810250" y="5092700"/>
          <a:ext cx="1562100" cy="241300"/>
        </p:xfrm>
        <a:graphic>
          <a:graphicData uri="http://schemas.openxmlformats.org/presentationml/2006/ole">
            <p:oleObj spid="_x0000_s1320988" name="Equation" r:id="rId6" imgW="1562100" imgH="241300" progId="Equation.3">
              <p:embed/>
            </p:oleObj>
          </a:graphicData>
        </a:graphic>
      </p:graphicFrame>
      <p:grpSp>
        <p:nvGrpSpPr>
          <p:cNvPr id="6" name="Group 116"/>
          <p:cNvGrpSpPr/>
          <p:nvPr/>
        </p:nvGrpSpPr>
        <p:grpSpPr>
          <a:xfrm>
            <a:off x="5257800" y="2534719"/>
            <a:ext cx="3115816" cy="2342081"/>
            <a:chOff x="4572000" y="2362200"/>
            <a:chExt cx="3115816" cy="2342081"/>
          </a:xfrm>
        </p:grpSpPr>
        <p:sp>
          <p:nvSpPr>
            <p:cNvPr id="118" name="Freeform 117"/>
            <p:cNvSpPr/>
            <p:nvPr/>
          </p:nvSpPr>
          <p:spPr>
            <a:xfrm>
              <a:off x="4953000" y="3067050"/>
              <a:ext cx="2228850" cy="1301750"/>
            </a:xfrm>
            <a:custGeom>
              <a:avLst/>
              <a:gdLst>
                <a:gd name="connsiteX0" fmla="*/ 0 w 2228850"/>
                <a:gd name="connsiteY0" fmla="*/ 1301750 h 1301750"/>
                <a:gd name="connsiteX1" fmla="*/ 412750 w 2228850"/>
                <a:gd name="connsiteY1" fmla="*/ 488950 h 1301750"/>
                <a:gd name="connsiteX2" fmla="*/ 844550 w 2228850"/>
                <a:gd name="connsiteY2" fmla="*/ 152400 h 1301750"/>
                <a:gd name="connsiteX3" fmla="*/ 1263650 w 2228850"/>
                <a:gd name="connsiteY3" fmla="*/ 44450 h 1301750"/>
                <a:gd name="connsiteX4" fmla="*/ 1689100 w 2228850"/>
                <a:gd name="connsiteY4" fmla="*/ 12700 h 1301750"/>
                <a:gd name="connsiteX5" fmla="*/ 2228850 w 2228850"/>
                <a:gd name="connsiteY5" fmla="*/ 0 h 1301750"/>
                <a:gd name="connsiteX6" fmla="*/ 2228850 w 2228850"/>
                <a:gd name="connsiteY6"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850" h="1301750">
                  <a:moveTo>
                    <a:pt x="0" y="1301750"/>
                  </a:moveTo>
                  <a:cubicBezTo>
                    <a:pt x="135996" y="991129"/>
                    <a:pt x="271992" y="680508"/>
                    <a:pt x="412750" y="488950"/>
                  </a:cubicBezTo>
                  <a:cubicBezTo>
                    <a:pt x="553508" y="297392"/>
                    <a:pt x="702733" y="226483"/>
                    <a:pt x="844550" y="152400"/>
                  </a:cubicBezTo>
                  <a:cubicBezTo>
                    <a:pt x="986367" y="78317"/>
                    <a:pt x="1122892" y="67733"/>
                    <a:pt x="1263650" y="44450"/>
                  </a:cubicBezTo>
                  <a:cubicBezTo>
                    <a:pt x="1404408" y="21167"/>
                    <a:pt x="1528233" y="20108"/>
                    <a:pt x="1689100" y="12700"/>
                  </a:cubicBezTo>
                  <a:cubicBezTo>
                    <a:pt x="1849967" y="5292"/>
                    <a:pt x="2228850" y="0"/>
                    <a:pt x="2228850" y="0"/>
                  </a:cubicBezTo>
                  <a:lnTo>
                    <a:pt x="222885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Connector 118"/>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120" name="Straight Connector 119"/>
            <p:cNvCxnSpPr/>
            <p:nvPr/>
          </p:nvCxnSpPr>
          <p:spPr bwMode="auto">
            <a:xfrm>
              <a:off x="4572001" y="4368799"/>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121" name="Text Box 29"/>
            <p:cNvSpPr txBox="1">
              <a:spLocks noChangeArrowheads="1"/>
            </p:cNvSpPr>
            <p:nvPr/>
          </p:nvSpPr>
          <p:spPr bwMode="auto">
            <a:xfrm>
              <a:off x="7543800" y="4337019"/>
              <a:ext cx="14401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122" name="Straight Connector 121"/>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27"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C</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28" name="Straight Connector 127"/>
            <p:cNvCxnSpPr/>
            <p:nvPr/>
          </p:nvCxnSpPr>
          <p:spPr>
            <a:xfrm rot="5400000" flipH="1" flipV="1">
              <a:off x="5944394"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56" idx="1"/>
            </p:cNvCxnSpPr>
            <p:nvPr/>
          </p:nvCxnSpPr>
          <p:spPr>
            <a:xfrm rot="5400000" flipH="1" flipV="1">
              <a:off x="5228803" y="3851647"/>
              <a:ext cx="1130350" cy="714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953000" y="3733800"/>
              <a:ext cx="76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953000" y="3048000"/>
              <a:ext cx="2514600" cy="1588"/>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133" name="Text Box 29"/>
            <p:cNvSpPr txBox="1">
              <a:spLocks noChangeArrowheads="1"/>
            </p:cNvSpPr>
            <p:nvPr/>
          </p:nvSpPr>
          <p:spPr bwMode="auto">
            <a:xfrm>
              <a:off x="5224467" y="4519615"/>
              <a:ext cx="4572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 ms</a:t>
              </a:r>
              <a:endParaRPr lang="x-none" sz="1200" dirty="0" smtClean="0">
                <a:solidFill>
                  <a:schemeClr val="tx1"/>
                </a:solidFill>
                <a:latin typeface="Times New Roman" pitchFamily="18" charset="0"/>
                <a:cs typeface="Times New Roman" pitchFamily="18" charset="0"/>
                <a:sym typeface="Symbol"/>
              </a:endParaRPr>
            </a:p>
          </p:txBody>
        </p:sp>
        <p:sp>
          <p:nvSpPr>
            <p:cNvPr id="134" name="Text Box 29"/>
            <p:cNvSpPr txBox="1">
              <a:spLocks noChangeArrowheads="1"/>
            </p:cNvSpPr>
            <p:nvPr/>
          </p:nvSpPr>
          <p:spPr bwMode="auto">
            <a:xfrm>
              <a:off x="5715000" y="4356556"/>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38" name="Text Box 29"/>
            <p:cNvSpPr txBox="1">
              <a:spLocks noChangeArrowheads="1"/>
            </p:cNvSpPr>
            <p:nvPr/>
          </p:nvSpPr>
          <p:spPr bwMode="auto">
            <a:xfrm>
              <a:off x="4572000" y="2940506"/>
              <a:ext cx="3810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V</a:t>
              </a:r>
              <a:endParaRPr lang="x-none" sz="1400" dirty="0" smtClean="0">
                <a:solidFill>
                  <a:schemeClr val="tx1"/>
                </a:solidFill>
                <a:latin typeface="Times New Roman" pitchFamily="18" charset="0"/>
                <a:cs typeface="Times New Roman" pitchFamily="18" charset="0"/>
                <a:sym typeface="Symbol"/>
              </a:endParaRPr>
            </a:p>
          </p:txBody>
        </p:sp>
        <p:cxnSp>
          <p:nvCxnSpPr>
            <p:cNvPr id="142" name="Straight Connector 141"/>
            <p:cNvCxnSpPr>
              <a:endCxn id="118" idx="1"/>
            </p:cNvCxnSpPr>
            <p:nvPr/>
          </p:nvCxnSpPr>
          <p:spPr>
            <a:xfrm rot="16200000" flipV="1">
              <a:off x="4937123" y="3984627"/>
              <a:ext cx="863600" cy="6346"/>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18" idx="3"/>
            </p:cNvCxnSpPr>
            <p:nvPr/>
          </p:nvCxnSpPr>
          <p:spPr>
            <a:xfrm rot="5400000" flipH="1" flipV="1">
              <a:off x="5561010" y="3763961"/>
              <a:ext cx="1308100" cy="3179"/>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49" name="Text Box 29"/>
            <p:cNvSpPr txBox="1">
              <a:spLocks noChangeArrowheads="1"/>
            </p:cNvSpPr>
            <p:nvPr/>
          </p:nvSpPr>
          <p:spPr bwMode="auto">
            <a:xfrm>
              <a:off x="5310185" y="4356556"/>
              <a:ext cx="15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50" name="Text Box 29"/>
            <p:cNvSpPr txBox="1">
              <a:spLocks noChangeArrowheads="1"/>
            </p:cNvSpPr>
            <p:nvPr/>
          </p:nvSpPr>
          <p:spPr bwMode="auto">
            <a:xfrm>
              <a:off x="6553200" y="4356556"/>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4</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51" name="Text Box 29"/>
            <p:cNvSpPr txBox="1">
              <a:spLocks noChangeArrowheads="1"/>
            </p:cNvSpPr>
            <p:nvPr/>
          </p:nvSpPr>
          <p:spPr bwMode="auto">
            <a:xfrm>
              <a:off x="6129341" y="4356556"/>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3</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53" name="Straight Connector 152"/>
            <p:cNvCxnSpPr/>
            <p:nvPr/>
          </p:nvCxnSpPr>
          <p:spPr>
            <a:xfrm rot="5400000" flipH="1" flipV="1">
              <a:off x="6360323"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55" name="Text Box 29"/>
            <p:cNvSpPr txBox="1">
              <a:spLocks noChangeArrowheads="1"/>
            </p:cNvSpPr>
            <p:nvPr/>
          </p:nvSpPr>
          <p:spPr bwMode="auto">
            <a:xfrm>
              <a:off x="5410200" y="3505200"/>
              <a:ext cx="304800"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b="1" dirty="0" smtClean="0">
                  <a:solidFill>
                    <a:schemeClr val="tx1"/>
                  </a:solidFill>
                  <a:latin typeface="Times New Roman" pitchFamily="18" charset="0"/>
                  <a:cs typeface="Times New Roman" pitchFamily="18" charset="0"/>
                  <a:sym typeface="Symbol"/>
                </a:rPr>
                <a:t>63%</a:t>
              </a:r>
              <a:endParaRPr lang="x-none" sz="1000" b="1" dirty="0" smtClean="0">
                <a:solidFill>
                  <a:schemeClr val="tx1"/>
                </a:solidFill>
                <a:latin typeface="Times New Roman" pitchFamily="18" charset="0"/>
                <a:cs typeface="Times New Roman" pitchFamily="18" charset="0"/>
                <a:sym typeface="Symbol"/>
              </a:endParaRPr>
            </a:p>
          </p:txBody>
        </p:sp>
        <p:sp>
          <p:nvSpPr>
            <p:cNvPr id="156" name="Text Box 29"/>
            <p:cNvSpPr txBox="1">
              <a:spLocks noChangeArrowheads="1"/>
            </p:cNvSpPr>
            <p:nvPr/>
          </p:nvSpPr>
          <p:spPr bwMode="auto">
            <a:xfrm>
              <a:off x="5797550" y="3213100"/>
              <a:ext cx="304800"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86%</a:t>
              </a:r>
              <a:endParaRPr lang="x-none" sz="1000" dirty="0" smtClean="0">
                <a:solidFill>
                  <a:schemeClr val="tx1"/>
                </a:solidFill>
                <a:latin typeface="Times New Roman" pitchFamily="18" charset="0"/>
                <a:cs typeface="Times New Roman" pitchFamily="18" charset="0"/>
                <a:sym typeface="Symbol"/>
              </a:endParaRPr>
            </a:p>
          </p:txBody>
        </p:sp>
        <p:sp>
          <p:nvSpPr>
            <p:cNvPr id="157" name="Text Box 29"/>
            <p:cNvSpPr txBox="1">
              <a:spLocks noChangeArrowheads="1"/>
            </p:cNvSpPr>
            <p:nvPr/>
          </p:nvSpPr>
          <p:spPr bwMode="auto">
            <a:xfrm>
              <a:off x="6172200" y="3143250"/>
              <a:ext cx="304800" cy="1538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95%</a:t>
              </a:r>
              <a:endParaRPr lang="x-none" sz="1000" dirty="0" smtClean="0">
                <a:solidFill>
                  <a:schemeClr val="tx1"/>
                </a:solidFill>
                <a:latin typeface="Times New Roman" pitchFamily="18" charset="0"/>
                <a:cs typeface="Times New Roman" pitchFamily="18" charset="0"/>
                <a:sym typeface="Symbol"/>
              </a:endParaRPr>
            </a:p>
          </p:txBody>
        </p:sp>
        <p:sp>
          <p:nvSpPr>
            <p:cNvPr id="158" name="Text Box 29"/>
            <p:cNvSpPr txBox="1">
              <a:spLocks noChangeArrowheads="1"/>
            </p:cNvSpPr>
            <p:nvPr/>
          </p:nvSpPr>
          <p:spPr bwMode="auto">
            <a:xfrm>
              <a:off x="6591300" y="3111500"/>
              <a:ext cx="304800" cy="1538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98%</a:t>
              </a:r>
              <a:endParaRPr lang="x-none" sz="1000" dirty="0" smtClean="0">
                <a:solidFill>
                  <a:schemeClr val="tx1"/>
                </a:solidFill>
                <a:latin typeface="Times New Roman" pitchFamily="18" charset="0"/>
                <a:cs typeface="Times New Roman" pitchFamily="18" charset="0"/>
                <a:sym typeface="Symbol"/>
              </a:endParaRPr>
            </a:p>
          </p:txBody>
        </p:sp>
        <p:sp>
          <p:nvSpPr>
            <p:cNvPr id="160" name="Text Box 29"/>
            <p:cNvSpPr txBox="1">
              <a:spLocks noChangeArrowheads="1"/>
            </p:cNvSpPr>
            <p:nvPr/>
          </p:nvSpPr>
          <p:spPr bwMode="auto">
            <a:xfrm>
              <a:off x="6997700" y="3097312"/>
              <a:ext cx="304800" cy="1538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99%</a:t>
              </a:r>
              <a:endParaRPr lang="x-none" sz="1000" dirty="0" smtClean="0">
                <a:solidFill>
                  <a:schemeClr val="tx1"/>
                </a:solidFill>
                <a:latin typeface="Times New Roman" pitchFamily="18" charset="0"/>
                <a:cs typeface="Times New Roman" pitchFamily="18" charset="0"/>
                <a:sym typeface="Symbol"/>
              </a:endParaRPr>
            </a:p>
          </p:txBody>
        </p:sp>
        <p:sp>
          <p:nvSpPr>
            <p:cNvPr id="161" name="Text Box 29"/>
            <p:cNvSpPr txBox="1">
              <a:spLocks noChangeArrowheads="1"/>
            </p:cNvSpPr>
            <p:nvPr/>
          </p:nvSpPr>
          <p:spPr bwMode="auto">
            <a:xfrm>
              <a:off x="6965950" y="4349750"/>
              <a:ext cx="228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5</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62" name="Straight Connector 161"/>
            <p:cNvCxnSpPr/>
            <p:nvPr/>
          </p:nvCxnSpPr>
          <p:spPr bwMode="auto">
            <a:xfrm flipV="1">
              <a:off x="7175500" y="3060700"/>
              <a:ext cx="247650" cy="6350"/>
            </a:xfrm>
            <a:prstGeom prst="line">
              <a:avLst/>
            </a:prstGeom>
            <a:solidFill>
              <a:schemeClr val="bg1"/>
            </a:solidFill>
            <a:ln w="38100" cap="flat" cmpd="sng" algn="ctr">
              <a:solidFill>
                <a:srgbClr val="0070C0"/>
              </a:solidFill>
              <a:prstDash val="solid"/>
              <a:round/>
              <a:headEnd type="none" w="sm" len="sm"/>
              <a:tailEnd type="none" w="sm" len="sm"/>
            </a:ln>
            <a:effectLst/>
          </p:spPr>
        </p:cxnSp>
      </p:grpSp>
      <p:grpSp>
        <p:nvGrpSpPr>
          <p:cNvPr id="7" name="Group 172"/>
          <p:cNvGrpSpPr/>
          <p:nvPr/>
        </p:nvGrpSpPr>
        <p:grpSpPr>
          <a:xfrm>
            <a:off x="998984" y="2590006"/>
            <a:ext cx="3649216" cy="1829594"/>
            <a:chOff x="998984" y="2057400"/>
            <a:chExt cx="3649216" cy="1829594"/>
          </a:xfrm>
        </p:grpSpPr>
        <p:cxnSp>
          <p:nvCxnSpPr>
            <p:cNvPr id="171" name="Straight Connector 170"/>
            <p:cNvCxnSpPr/>
            <p:nvPr/>
          </p:nvCxnSpPr>
          <p:spPr>
            <a:xfrm rot="5400000">
              <a:off x="3467100" y="3542506"/>
              <a:ext cx="685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flipH="1" flipV="1">
              <a:off x="3505200" y="2818606"/>
              <a:ext cx="609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noChangeShapeType="1"/>
            </p:cNvCxnSpPr>
            <p:nvPr/>
          </p:nvCxnSpPr>
          <p:spPr bwMode="auto">
            <a:xfrm rot="5400000" flipH="1" flipV="1">
              <a:off x="922783" y="3657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80" name="TextBox 144"/>
            <p:cNvSpPr txBox="1">
              <a:spLocks noChangeArrowheads="1"/>
            </p:cNvSpPr>
            <p:nvPr/>
          </p:nvSpPr>
          <p:spPr bwMode="auto">
            <a:xfrm>
              <a:off x="1227583" y="2819400"/>
              <a:ext cx="58221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81" name="Straight Arrow Connector 80"/>
            <p:cNvCxnSpPr>
              <a:cxnSpLocks noChangeShapeType="1"/>
            </p:cNvCxnSpPr>
            <p:nvPr/>
          </p:nvCxnSpPr>
          <p:spPr bwMode="auto">
            <a:xfrm rot="10800000">
              <a:off x="3408815" y="2362200"/>
              <a:ext cx="384968" cy="794"/>
            </a:xfrm>
            <a:prstGeom prst="straightConnector1">
              <a:avLst/>
            </a:prstGeom>
            <a:noFill/>
            <a:ln w="34925">
              <a:solidFill>
                <a:srgbClr val="0066CC"/>
              </a:solidFill>
              <a:round/>
              <a:headEnd type="arrow"/>
              <a:tailEnd type="none" w="med" len="med"/>
            </a:ln>
            <a:effectLst/>
          </p:spPr>
        </p:cxnSp>
        <p:sp>
          <p:nvSpPr>
            <p:cNvPr id="82" name="TextBox 74"/>
            <p:cNvSpPr txBox="1">
              <a:spLocks noChangeArrowheads="1"/>
            </p:cNvSpPr>
            <p:nvPr/>
          </p:nvSpPr>
          <p:spPr bwMode="auto">
            <a:xfrm>
              <a:off x="3789815" y="213360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C</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83" name="Oval 82"/>
            <p:cNvSpPr/>
            <p:nvPr/>
          </p:nvSpPr>
          <p:spPr>
            <a:xfrm>
              <a:off x="998984" y="3124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cxnSpLocks noChangeShapeType="1"/>
            </p:cNvCxnSpPr>
            <p:nvPr/>
          </p:nvCxnSpPr>
          <p:spPr bwMode="auto">
            <a:xfrm rot="16200000" flipV="1">
              <a:off x="862459" y="2803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87" name="Straight Connector 86"/>
            <p:cNvCxnSpPr>
              <a:cxnSpLocks noChangeShapeType="1"/>
            </p:cNvCxnSpPr>
            <p:nvPr/>
          </p:nvCxnSpPr>
          <p:spPr bwMode="auto">
            <a:xfrm flipV="1">
              <a:off x="1151383" y="2514600"/>
              <a:ext cx="533401" cy="2"/>
            </a:xfrm>
            <a:prstGeom prst="line">
              <a:avLst/>
            </a:prstGeom>
            <a:noFill/>
            <a:ln w="34925">
              <a:solidFill>
                <a:srgbClr val="0066CC"/>
              </a:solidFill>
              <a:round/>
              <a:headEnd/>
              <a:tailEnd type="oval"/>
            </a:ln>
            <a:effectLst/>
          </p:spPr>
        </p:cxnSp>
        <p:cxnSp>
          <p:nvCxnSpPr>
            <p:cNvPr id="89" name="Straight Connector 88"/>
            <p:cNvCxnSpPr>
              <a:cxnSpLocks noChangeShapeType="1"/>
            </p:cNvCxnSpPr>
            <p:nvPr/>
          </p:nvCxnSpPr>
          <p:spPr bwMode="auto">
            <a:xfrm>
              <a:off x="2065784" y="2514600"/>
              <a:ext cx="381000" cy="1588"/>
            </a:xfrm>
            <a:prstGeom prst="line">
              <a:avLst/>
            </a:prstGeom>
            <a:noFill/>
            <a:ln w="34925">
              <a:solidFill>
                <a:srgbClr val="0066CC"/>
              </a:solidFill>
              <a:round/>
              <a:headEnd type="oval"/>
              <a:tailEnd type="none"/>
            </a:ln>
            <a:effectLst/>
          </p:spPr>
        </p:cxnSp>
        <p:cxnSp>
          <p:nvCxnSpPr>
            <p:cNvPr id="92" name="Straight Connector 91"/>
            <p:cNvCxnSpPr>
              <a:cxnSpLocks noChangeShapeType="1"/>
            </p:cNvCxnSpPr>
            <p:nvPr/>
          </p:nvCxnSpPr>
          <p:spPr bwMode="auto">
            <a:xfrm flipV="1">
              <a:off x="1151383" y="3886200"/>
              <a:ext cx="2667001" cy="2"/>
            </a:xfrm>
            <a:prstGeom prst="line">
              <a:avLst/>
            </a:prstGeom>
            <a:noFill/>
            <a:ln w="34925">
              <a:solidFill>
                <a:srgbClr val="0066CC"/>
              </a:solidFill>
              <a:round/>
              <a:headEnd type="none"/>
              <a:tailEnd type="none"/>
            </a:ln>
            <a:effectLst/>
          </p:spPr>
        </p:cxnSp>
        <p:cxnSp>
          <p:nvCxnSpPr>
            <p:cNvPr id="93" name="Straight Connector 92"/>
            <p:cNvCxnSpPr/>
            <p:nvPr/>
          </p:nvCxnSpPr>
          <p:spPr>
            <a:xfrm rot="10800000" flipV="1">
              <a:off x="1760984" y="2514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94" name="TextBox 144"/>
            <p:cNvSpPr txBox="1">
              <a:spLocks noChangeArrowheads="1"/>
            </p:cNvSpPr>
            <p:nvPr/>
          </p:nvSpPr>
          <p:spPr bwMode="auto">
            <a:xfrm>
              <a:off x="3997060" y="2858869"/>
              <a:ext cx="65114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b="1" dirty="0" smtClean="0">
                  <a:solidFill>
                    <a:schemeClr val="tx1"/>
                  </a:solidFill>
                  <a:latin typeface="Arial" charset="0"/>
                  <a:ea typeface="ＭＳ Ｐゴシック" pitchFamily="-107" charset="-128"/>
                  <a:sym typeface="Symbol"/>
                </a:rPr>
                <a:t></a:t>
              </a:r>
              <a:r>
                <a:rPr lang="sr-Latn-CS" dirty="0" smtClean="0">
                  <a:solidFill>
                    <a:schemeClr val="tx1"/>
                  </a:solidFill>
                  <a:latin typeface="Arial" charset="0"/>
                  <a:ea typeface="ＭＳ Ｐゴシック" pitchFamily="-107" charset="-128"/>
                  <a:sym typeface="Symbol"/>
                </a:rPr>
                <a:t>F</a:t>
              </a:r>
              <a:endParaRPr lang="en-US" dirty="0">
                <a:solidFill>
                  <a:schemeClr val="tx1"/>
                </a:solidFill>
                <a:latin typeface="Arial" charset="0"/>
                <a:ea typeface="ＭＳ Ｐゴシック" pitchFamily="-107" charset="-128"/>
              </a:endParaRPr>
            </a:p>
          </p:txBody>
        </p:sp>
        <p:cxnSp>
          <p:nvCxnSpPr>
            <p:cNvPr id="95" name="Straight Arrow Connector 94"/>
            <p:cNvCxnSpPr/>
            <p:nvPr/>
          </p:nvCxnSpPr>
          <p:spPr>
            <a:xfrm rot="5400000">
              <a:off x="2667000" y="3200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74"/>
            <p:cNvSpPr txBox="1">
              <a:spLocks noChangeArrowheads="1"/>
            </p:cNvSpPr>
            <p:nvPr/>
          </p:nvSpPr>
          <p:spPr bwMode="auto">
            <a:xfrm>
              <a:off x="3124200" y="2971800"/>
              <a:ext cx="457200" cy="369332"/>
            </a:xfrm>
            <a:prstGeom prst="rect">
              <a:avLst/>
            </a:prstGeom>
            <a:solidFill>
              <a:schemeClr val="bg1"/>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C</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7" name="TextBox 144"/>
            <p:cNvSpPr txBox="1">
              <a:spLocks noChangeArrowheads="1"/>
            </p:cNvSpPr>
            <p:nvPr/>
          </p:nvSpPr>
          <p:spPr bwMode="auto">
            <a:xfrm>
              <a:off x="3352800" y="2438400"/>
              <a:ext cx="3048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sp>
          <p:nvSpPr>
            <p:cNvPr id="98" name="TextBox 74"/>
            <p:cNvSpPr txBox="1">
              <a:spLocks noChangeArrowheads="1"/>
            </p:cNvSpPr>
            <p:nvPr/>
          </p:nvSpPr>
          <p:spPr bwMode="auto">
            <a:xfrm>
              <a:off x="2736322" y="2057400"/>
              <a:ext cx="396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R</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99" name="Straight Connector 98"/>
            <p:cNvCxnSpPr>
              <a:cxnSpLocks noChangeShapeType="1"/>
              <a:stCxn id="100" idx="0"/>
            </p:cNvCxnSpPr>
            <p:nvPr/>
          </p:nvCxnSpPr>
          <p:spPr bwMode="auto">
            <a:xfrm rot="10800000">
              <a:off x="2443609" y="2514600"/>
              <a:ext cx="239710" cy="1588"/>
            </a:xfrm>
            <a:prstGeom prst="line">
              <a:avLst/>
            </a:prstGeom>
            <a:noFill/>
            <a:ln w="34925">
              <a:solidFill>
                <a:srgbClr val="0066CC"/>
              </a:solidFill>
              <a:round/>
              <a:headEnd/>
              <a:tailEnd/>
            </a:ln>
            <a:effectLst/>
          </p:spPr>
        </p:cxnSp>
        <p:sp>
          <p:nvSpPr>
            <p:cNvPr id="100" name="Rectangle 99"/>
            <p:cNvSpPr/>
            <p:nvPr/>
          </p:nvSpPr>
          <p:spPr>
            <a:xfrm rot="16200000">
              <a:off x="2873819" y="22479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stCxn id="100" idx="2"/>
            </p:cNvCxnSpPr>
            <p:nvPr/>
          </p:nvCxnSpPr>
          <p:spPr>
            <a:xfrm>
              <a:off x="3216719" y="2514600"/>
              <a:ext cx="601665"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sp>
          <p:nvSpPr>
            <p:cNvPr id="102" name="TextBox 74"/>
            <p:cNvSpPr txBox="1">
              <a:spLocks noChangeArrowheads="1"/>
            </p:cNvSpPr>
            <p:nvPr/>
          </p:nvSpPr>
          <p:spPr bwMode="auto">
            <a:xfrm>
              <a:off x="2667000" y="2590800"/>
              <a:ext cx="5934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dirty="0" smtClean="0">
                  <a:solidFill>
                    <a:schemeClr val="tx1"/>
                  </a:solidFill>
                  <a:latin typeface="Times New Roman" pitchFamily="18" charset="0"/>
                  <a:ea typeface="ＭＳ Ｐゴシック" pitchFamily="-107" charset="-128"/>
                  <a:cs typeface="Times New Roman" pitchFamily="18" charset="0"/>
                </a:rPr>
                <a:t>1k</a:t>
              </a:r>
              <a:r>
                <a:rPr lang="sr-Latn-CS" dirty="0" smtClean="0">
                  <a:solidFill>
                    <a:schemeClr val="tx1"/>
                  </a:solidFill>
                  <a:latin typeface="Times New Roman" pitchFamily="18" charset="0"/>
                  <a:ea typeface="ＭＳ Ｐゴシック" pitchFamily="-107" charset="-128"/>
                  <a:cs typeface="Times New Roman" pitchFamily="18" charset="0"/>
                  <a:sym typeface="Symbol"/>
                </a:rPr>
                <a:t></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165" name="Straight Connector 164"/>
            <p:cNvCxnSpPr/>
            <p:nvPr/>
          </p:nvCxnSpPr>
          <p:spPr>
            <a:xfrm>
              <a:off x="3581400"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581400" y="3199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533400" y="2133600"/>
            <a:ext cx="8382000" cy="461665"/>
          </a:xfrm>
          <a:prstGeom prst="rect">
            <a:avLst/>
          </a:prstGeom>
          <a:noFill/>
        </p:spPr>
        <p:txBody>
          <a:bodyPr wrap="square" rtlCol="0">
            <a:spAutoFit/>
          </a:bodyPr>
          <a:lstStyle/>
          <a:p>
            <a:pPr marL="182880" indent="-182880">
              <a:buFont typeface="Arial" pitchFamily="34" charset="0"/>
              <a:buChar char="•"/>
            </a:pPr>
            <a:r>
              <a:rPr lang="sr-Latn-CS" sz="2400" b="1" dirty="0" smtClean="0">
                <a:solidFill>
                  <a:srgbClr val="0066CC"/>
                </a:solidFill>
                <a:latin typeface="Arial" pitchFamily="34" charset="0"/>
                <a:cs typeface="Arial" pitchFamily="34" charset="0"/>
              </a:rPr>
              <a:t>Napon se ne može naglo promeniti! - </a:t>
            </a:r>
            <a:r>
              <a:rPr lang="sr-Latn-CS" sz="2400" dirty="0" smtClean="0">
                <a:solidFill>
                  <a:srgbClr val="0066CC"/>
                </a:solidFill>
                <a:latin typeface="Arial" pitchFamily="34" charset="0"/>
                <a:cs typeface="Arial" pitchFamily="34" charset="0"/>
              </a:rPr>
              <a:t>NAPONSKI IZVOR</a:t>
            </a:r>
            <a:endParaRPr lang="en-US" i="1" baseline="-25000" dirty="0">
              <a:solidFill>
                <a:schemeClr val="tx1"/>
              </a:solidFill>
              <a:latin typeface="Times New Roman" pitchFamily="18" charset="0"/>
              <a:cs typeface="Times New Roman" pitchFamily="18" charset="0"/>
            </a:endParaRPr>
          </a:p>
        </p:txBody>
      </p:sp>
      <p:pic>
        <p:nvPicPr>
          <p:cNvPr id="175" name="Picture 174" descr="Electrolytic_capacitors-P1090328.JPG"/>
          <p:cNvPicPr>
            <a:picLocks noChangeAspect="1"/>
          </p:cNvPicPr>
          <p:nvPr/>
        </p:nvPicPr>
        <p:blipFill>
          <a:blip r:embed="rId7" cstate="print">
            <a:lum/>
          </a:blip>
          <a:stretch>
            <a:fillRect/>
          </a:stretch>
        </p:blipFill>
        <p:spPr>
          <a:xfrm>
            <a:off x="5791200" y="304800"/>
            <a:ext cx="3142063" cy="1828800"/>
          </a:xfrm>
          <a:prstGeom prst="rect">
            <a:avLst/>
          </a:prstGeom>
        </p:spPr>
      </p:pic>
      <p:sp>
        <p:nvSpPr>
          <p:cNvPr id="178" name="TextBox 17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90</a:t>
            </a:fld>
            <a:endParaRPr lang="en-US"/>
          </a:p>
        </p:txBody>
      </p:sp>
      <p:sp>
        <p:nvSpPr>
          <p:cNvPr id="5" name="TextBox 4"/>
          <p:cNvSpPr txBox="1">
            <a:spLocks noChangeArrowheads="1"/>
          </p:cNvSpPr>
          <p:nvPr/>
        </p:nvSpPr>
        <p:spPr bwMode="auto">
          <a:xfrm>
            <a:off x="0" y="0"/>
            <a:ext cx="8991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dirty="0" smtClean="0">
                <a:solidFill>
                  <a:srgbClr val="0066CC"/>
                </a:solidFill>
                <a:latin typeface="Arial" charset="0"/>
              </a:rPr>
              <a:t>SiC i GaN kao poluprovodnici prema silicijumu </a:t>
            </a:r>
            <a:endParaRPr lang="sr-Latn-CS" sz="2800" b="1" dirty="0">
              <a:solidFill>
                <a:srgbClr val="0066CC"/>
              </a:solidFill>
              <a:latin typeface="Arial" charset="0"/>
            </a:endParaRPr>
          </a:p>
        </p:txBody>
      </p:sp>
      <p:sp>
        <p:nvSpPr>
          <p:cNvPr id="6" name="Rectangle 5"/>
          <p:cNvSpPr/>
          <p:nvPr/>
        </p:nvSpPr>
        <p:spPr>
          <a:xfrm>
            <a:off x="428596" y="547514"/>
            <a:ext cx="8424718" cy="3647152"/>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SiC (silicijum karbid)</a:t>
            </a:r>
          </a:p>
          <a:p>
            <a:pPr marL="740664" lvl="1" indent="-283464" eaLnBrk="1" hangingPunct="1">
              <a:spcBef>
                <a:spcPct val="50000"/>
              </a:spcBef>
              <a:buFontTx/>
              <a:buChar char="•"/>
            </a:pPr>
            <a:r>
              <a:rPr lang="sr-Latn-CS" sz="2000" dirty="0" smtClean="0">
                <a:solidFill>
                  <a:schemeClr val="tx1"/>
                </a:solidFill>
                <a:latin typeface="Arial" charset="0"/>
              </a:rPr>
              <a:t>Pokretljivost nosioca značajno veća u odnosu na Si</a:t>
            </a:r>
          </a:p>
          <a:p>
            <a:pPr marL="1197864" lvl="2" indent="-283464" eaLnBrk="1" hangingPunct="1">
              <a:spcBef>
                <a:spcPct val="50000"/>
              </a:spcBef>
              <a:buFontTx/>
              <a:buChar char="•"/>
            </a:pPr>
            <a:r>
              <a:rPr lang="sr-Latn-CS" dirty="0" smtClean="0">
                <a:solidFill>
                  <a:schemeClr val="tx1"/>
                </a:solidFill>
                <a:latin typeface="Arial" charset="0"/>
              </a:rPr>
              <a:t>Ovo omogućava veće brzina prekidanja </a:t>
            </a:r>
          </a:p>
          <a:p>
            <a:pPr marL="740664" lvl="1" indent="-283464" eaLnBrk="1" hangingPunct="1">
              <a:spcBef>
                <a:spcPct val="50000"/>
              </a:spcBef>
              <a:buFontTx/>
              <a:buChar char="•"/>
            </a:pPr>
            <a:r>
              <a:rPr lang="sr-Latn-CS" sz="2000" dirty="0" smtClean="0">
                <a:solidFill>
                  <a:schemeClr val="tx1"/>
                </a:solidFill>
                <a:latin typeface="Arial" charset="0"/>
              </a:rPr>
              <a:t>Materijal omogućava lakše postizanje većih probojnih napona.</a:t>
            </a:r>
          </a:p>
          <a:p>
            <a:pPr marL="1197864" lvl="2" indent="-283464" eaLnBrk="1" hangingPunct="1">
              <a:spcBef>
                <a:spcPct val="50000"/>
              </a:spcBef>
              <a:buFontTx/>
              <a:buChar char="•"/>
            </a:pPr>
            <a:r>
              <a:rPr lang="sr-Latn-CS" dirty="0" smtClean="0">
                <a:solidFill>
                  <a:schemeClr val="tx1"/>
                </a:solidFill>
                <a:latin typeface="Arial" charset="0"/>
              </a:rPr>
              <a:t>Preko 10 puta veća probojno el. polje </a:t>
            </a:r>
            <a:r>
              <a:rPr lang="sr-Latn-CS" i="1" dirty="0" smtClean="0">
                <a:solidFill>
                  <a:schemeClr val="tx1"/>
                </a:solidFill>
                <a:latin typeface="Arial" charset="0"/>
              </a:rPr>
              <a:t>(</a:t>
            </a:r>
            <a:r>
              <a:rPr lang="sr-Latn-CS" i="1" dirty="0" smtClean="0">
                <a:solidFill>
                  <a:srgbClr val="0066CC"/>
                </a:solidFill>
                <a:latin typeface="Arial" charset="0"/>
              </a:rPr>
              <a:t>Breakdown field</a:t>
            </a:r>
            <a:r>
              <a:rPr lang="sr-Latn-CS" i="1" dirty="0" smtClean="0">
                <a:solidFill>
                  <a:schemeClr val="tx1"/>
                </a:solidFill>
                <a:latin typeface="Arial" charset="0"/>
              </a:rPr>
              <a:t>), </a:t>
            </a:r>
            <a:r>
              <a:rPr lang="sr-Latn-CS" dirty="0" smtClean="0">
                <a:solidFill>
                  <a:schemeClr val="tx1"/>
                </a:solidFill>
                <a:latin typeface="Arial" charset="0"/>
              </a:rPr>
              <a:t>do 5 MV/cm</a:t>
            </a:r>
          </a:p>
          <a:p>
            <a:pPr marL="740664" lvl="1" indent="-283464" eaLnBrk="1" hangingPunct="1">
              <a:spcBef>
                <a:spcPct val="50000"/>
              </a:spcBef>
              <a:buFontTx/>
              <a:buChar char="•"/>
            </a:pPr>
            <a:r>
              <a:rPr lang="sr-Latn-CS" sz="2000" dirty="0" smtClean="0">
                <a:solidFill>
                  <a:schemeClr val="tx1"/>
                </a:solidFill>
                <a:latin typeface="Arial" charset="0"/>
              </a:rPr>
              <a:t>Termička provodnost i do 4 puta bolja nego kod Si i GaN</a:t>
            </a:r>
          </a:p>
          <a:p>
            <a:pPr marL="740664" lvl="1" indent="-283464" eaLnBrk="1" hangingPunct="1">
              <a:spcBef>
                <a:spcPct val="50000"/>
              </a:spcBef>
              <a:buFontTx/>
              <a:buChar char="•"/>
            </a:pPr>
            <a:r>
              <a:rPr lang="sr-Latn-CS" sz="2000" dirty="0" smtClean="0">
                <a:solidFill>
                  <a:schemeClr val="tx1"/>
                </a:solidFill>
                <a:latin typeface="Arial" charset="0"/>
              </a:rPr>
              <a:t>SiC MOSFET može da ima </a:t>
            </a:r>
            <a:r>
              <a:rPr lang="sr-Latn-CS" sz="2000" b="1" u="sng" dirty="0" smtClean="0">
                <a:solidFill>
                  <a:schemeClr val="tx1"/>
                </a:solidFill>
                <a:latin typeface="Arial" charset="0"/>
              </a:rPr>
              <a:t>značajno manji</a:t>
            </a:r>
            <a:r>
              <a:rPr lang="sr-Latn-CS" sz="2000" b="1" dirty="0" smtClean="0">
                <a:solidFill>
                  <a:schemeClr val="tx1"/>
                </a:solidFill>
                <a:latin typeface="Arial" charset="0"/>
              </a:rPr>
              <a:t> </a:t>
            </a:r>
            <a:r>
              <a:rPr lang="sr-Latn-CS" sz="2200" b="1" i="1" dirty="0" smtClean="0">
                <a:solidFill>
                  <a:schemeClr val="tx1"/>
                </a:solidFill>
                <a:latin typeface="Times New Roman" pitchFamily="18" charset="0"/>
                <a:cs typeface="Times New Roman" pitchFamily="18" charset="0"/>
              </a:rPr>
              <a:t>R</a:t>
            </a:r>
            <a:r>
              <a:rPr lang="sr-Latn-CS" sz="2200" b="1" i="1" baseline="-25000" dirty="0" smtClean="0">
                <a:solidFill>
                  <a:schemeClr val="tx1"/>
                </a:solidFill>
                <a:latin typeface="Times New Roman" pitchFamily="18" charset="0"/>
                <a:cs typeface="Times New Roman" pitchFamily="18" charset="0"/>
              </a:rPr>
              <a:t>dson</a:t>
            </a:r>
            <a:r>
              <a:rPr lang="sr-Latn-CS" sz="2000" dirty="0" smtClean="0">
                <a:solidFill>
                  <a:schemeClr val="tx1"/>
                </a:solidFill>
                <a:latin typeface="Arial" charset="0"/>
              </a:rPr>
              <a:t> u odnosu na Si</a:t>
            </a:r>
          </a:p>
          <a:p>
            <a:pPr marL="740664" lvl="1" indent="-283464" eaLnBrk="1" hangingPunct="1">
              <a:spcBef>
                <a:spcPct val="50000"/>
              </a:spcBef>
              <a:buFontTx/>
              <a:buChar char="•"/>
            </a:pPr>
            <a:r>
              <a:rPr lang="sr-Latn-CS" sz="2000" dirty="0" smtClean="0">
                <a:solidFill>
                  <a:schemeClr val="tx1"/>
                </a:solidFill>
                <a:latin typeface="Arial" charset="0"/>
              </a:rPr>
              <a:t>Maksimalna radna temperatura i preko 300</a:t>
            </a:r>
            <a:r>
              <a:rPr lang="sr-Latn-CS" sz="2000" dirty="0" smtClean="0">
                <a:solidFill>
                  <a:schemeClr val="tx1"/>
                </a:solidFill>
                <a:latin typeface="Arial" charset="0"/>
                <a:sym typeface="Symbol"/>
              </a:rPr>
              <a:t> C (Si – 150 C)</a:t>
            </a:r>
            <a:endParaRPr lang="sr-Latn-CS" sz="2000" dirty="0" smtClean="0">
              <a:solidFill>
                <a:schemeClr val="tx1"/>
              </a:solidFill>
              <a:latin typeface="Arial" charset="0"/>
            </a:endParaRPr>
          </a:p>
        </p:txBody>
      </p:sp>
      <p:sp>
        <p:nvSpPr>
          <p:cNvPr id="8" name="Rectangle 7"/>
          <p:cNvSpPr/>
          <p:nvPr/>
        </p:nvSpPr>
        <p:spPr>
          <a:xfrm>
            <a:off x="457200" y="4191000"/>
            <a:ext cx="8424718" cy="2154436"/>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GaN (Galijum nitrid)</a:t>
            </a:r>
          </a:p>
          <a:p>
            <a:pPr marL="740664" lvl="1" indent="-283464" eaLnBrk="1" hangingPunct="1">
              <a:spcBef>
                <a:spcPct val="50000"/>
              </a:spcBef>
              <a:buFontTx/>
              <a:buChar char="•"/>
            </a:pPr>
            <a:r>
              <a:rPr lang="sr-Latn-CS" sz="2000" dirty="0" smtClean="0">
                <a:solidFill>
                  <a:schemeClr val="tx1"/>
                </a:solidFill>
                <a:latin typeface="Arial" charset="0"/>
              </a:rPr>
              <a:t>Pokretljivost nosioca </a:t>
            </a:r>
            <a:r>
              <a:rPr lang="sr-Latn-CS" sz="2000" b="1" dirty="0" smtClean="0">
                <a:solidFill>
                  <a:schemeClr val="tx1"/>
                </a:solidFill>
                <a:latin typeface="Arial" charset="0"/>
              </a:rPr>
              <a:t>značajno veća </a:t>
            </a:r>
            <a:r>
              <a:rPr lang="sr-Latn-CS" sz="2000" dirty="0" smtClean="0">
                <a:solidFill>
                  <a:schemeClr val="tx1"/>
                </a:solidFill>
                <a:latin typeface="Arial" charset="0"/>
              </a:rPr>
              <a:t>i u odnosu na SiC</a:t>
            </a:r>
          </a:p>
          <a:p>
            <a:pPr marL="1197864" lvl="2" indent="-283464" eaLnBrk="1" hangingPunct="1">
              <a:spcBef>
                <a:spcPct val="50000"/>
              </a:spcBef>
              <a:buFontTx/>
              <a:buChar char="•"/>
            </a:pPr>
            <a:r>
              <a:rPr lang="sr-Latn-CS" sz="2000" dirty="0" smtClean="0">
                <a:solidFill>
                  <a:schemeClr val="tx1"/>
                </a:solidFill>
                <a:latin typeface="Arial" charset="0"/>
              </a:rPr>
              <a:t>Ovo omogućava još veće brzina prekidanja </a:t>
            </a:r>
          </a:p>
          <a:p>
            <a:pPr marL="740664" lvl="1" indent="-283464" eaLnBrk="1" hangingPunct="1">
              <a:spcBef>
                <a:spcPct val="50000"/>
              </a:spcBef>
              <a:buFontTx/>
              <a:buChar char="•"/>
            </a:pPr>
            <a:r>
              <a:rPr lang="sr-Latn-CS" sz="2000" dirty="0" smtClean="0">
                <a:solidFill>
                  <a:schemeClr val="tx1"/>
                </a:solidFill>
                <a:latin typeface="Arial" charset="0"/>
              </a:rPr>
              <a:t>Zbog manje toplotne provodnosti ostaje kao materijal izbora samo za najviše učestanosti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91</a:t>
            </a:fld>
            <a:endParaRPr lang="en-US"/>
          </a:p>
        </p:txBody>
      </p:sp>
      <p:pic>
        <p:nvPicPr>
          <p:cNvPr id="395266" name="Picture 2"/>
          <p:cNvPicPr>
            <a:picLocks noChangeAspect="1" noChangeArrowheads="1"/>
          </p:cNvPicPr>
          <p:nvPr/>
        </p:nvPicPr>
        <p:blipFill>
          <a:blip r:embed="rId3"/>
          <a:srcRect/>
          <a:stretch>
            <a:fillRect/>
          </a:stretch>
        </p:blipFill>
        <p:spPr bwMode="auto">
          <a:xfrm>
            <a:off x="1" y="1285875"/>
            <a:ext cx="9144000" cy="4228983"/>
          </a:xfrm>
          <a:prstGeom prst="rect">
            <a:avLst/>
          </a:prstGeom>
          <a:noFill/>
          <a:ln w="9525">
            <a:noFill/>
            <a:miter lim="800000"/>
            <a:headEnd/>
            <a:tailEnd/>
          </a:ln>
          <a:effectLst/>
        </p:spPr>
      </p:pic>
      <p:sp>
        <p:nvSpPr>
          <p:cNvPr id="7" name="TextBox 6"/>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SiC prema silicijumu – gubici pri uključivanju </a:t>
            </a:r>
            <a:endParaRPr lang="sr-Latn-CS" sz="3200" b="1" dirty="0">
              <a:solidFill>
                <a:srgbClr val="0066CC"/>
              </a:solidFill>
              <a:latin typeface="+mj-lt"/>
            </a:endParaRPr>
          </a:p>
        </p:txBody>
      </p:sp>
      <p:sp>
        <p:nvSpPr>
          <p:cNvPr id="9" name="TextBox 8"/>
          <p:cNvSpPr txBox="1"/>
          <p:nvPr/>
        </p:nvSpPr>
        <p:spPr>
          <a:xfrm>
            <a:off x="457200" y="5715000"/>
            <a:ext cx="3576300" cy="369332"/>
          </a:xfrm>
          <a:prstGeom prst="rect">
            <a:avLst/>
          </a:prstGeom>
          <a:noFill/>
        </p:spPr>
        <p:txBody>
          <a:bodyPr wrap="none" rtlCol="0">
            <a:spAutoFit/>
          </a:bodyPr>
          <a:lstStyle/>
          <a:p>
            <a:r>
              <a:rPr lang="sr-Latn-CS" b="1" dirty="0" smtClean="0">
                <a:latin typeface="Arial" pitchFamily="34" charset="0"/>
                <a:cs typeface="Arial" pitchFamily="34" charset="0"/>
              </a:rPr>
              <a:t>V</a:t>
            </a:r>
            <a:r>
              <a:rPr lang="sr-Latn-CS" b="1" baseline="-25000" dirty="0" smtClean="0">
                <a:latin typeface="Arial" pitchFamily="34" charset="0"/>
                <a:cs typeface="Arial" pitchFamily="34" charset="0"/>
              </a:rPr>
              <a:t>CC</a:t>
            </a:r>
            <a:r>
              <a:rPr lang="sr-Latn-CS" b="1" dirty="0" smtClean="0">
                <a:latin typeface="Arial" pitchFamily="34" charset="0"/>
                <a:cs typeface="Arial" pitchFamily="34" charset="0"/>
              </a:rPr>
              <a:t>=400V,  R</a:t>
            </a:r>
            <a:r>
              <a:rPr lang="sr-Latn-CS" b="1" baseline="-25000" dirty="0" smtClean="0">
                <a:latin typeface="Arial" pitchFamily="34" charset="0"/>
                <a:cs typeface="Arial" pitchFamily="34" charset="0"/>
              </a:rPr>
              <a:t>L</a:t>
            </a:r>
            <a:r>
              <a:rPr lang="sr-Latn-CS" b="1" dirty="0" smtClean="0">
                <a:latin typeface="Arial" pitchFamily="34" charset="0"/>
                <a:cs typeface="Arial" pitchFamily="34" charset="0"/>
              </a:rPr>
              <a:t>=19</a:t>
            </a:r>
            <a:r>
              <a:rPr lang="sr-Latn-CS" b="1" dirty="0" smtClean="0">
                <a:latin typeface="Arial" pitchFamily="34" charset="0"/>
                <a:cs typeface="Arial" pitchFamily="34" charset="0"/>
                <a:sym typeface="Symbol"/>
              </a:rPr>
              <a:t>,  L</a:t>
            </a:r>
            <a:r>
              <a:rPr lang="sr-Latn-CS" b="1" baseline="-25000" dirty="0" smtClean="0">
                <a:latin typeface="Arial" pitchFamily="34" charset="0"/>
                <a:cs typeface="Arial" pitchFamily="34" charset="0"/>
                <a:sym typeface="Symbol"/>
              </a:rPr>
              <a:t>L</a:t>
            </a:r>
            <a:r>
              <a:rPr lang="sr-Latn-CS" b="1" dirty="0" smtClean="0">
                <a:latin typeface="Arial" pitchFamily="34" charset="0"/>
                <a:cs typeface="Arial" pitchFamily="34" charset="0"/>
                <a:sym typeface="Symbol"/>
              </a:rPr>
              <a:t>=200H</a:t>
            </a:r>
            <a:endParaRPr lang="en-US" b="1" dirty="0">
              <a:latin typeface="Arial" pitchFamily="34" charset="0"/>
              <a:cs typeface="Arial" pitchFamily="34" charset="0"/>
            </a:endParaRPr>
          </a:p>
        </p:txBody>
      </p:sp>
      <p:sp>
        <p:nvSpPr>
          <p:cNvPr id="11" name="TextBox 10"/>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92</a:t>
            </a:fld>
            <a:endParaRPr lang="en-US"/>
          </a:p>
        </p:txBody>
      </p:sp>
      <p:sp>
        <p:nvSpPr>
          <p:cNvPr id="6" name="TextBox 5"/>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SiC prema silicijumu – gubici pri isključivanju </a:t>
            </a:r>
            <a:endParaRPr lang="sr-Latn-CS" sz="3200" b="1" dirty="0">
              <a:solidFill>
                <a:srgbClr val="0066CC"/>
              </a:solidFill>
              <a:latin typeface="+mj-lt"/>
            </a:endParaRPr>
          </a:p>
        </p:txBody>
      </p:sp>
      <p:pic>
        <p:nvPicPr>
          <p:cNvPr id="396290" name="Picture 2"/>
          <p:cNvPicPr>
            <a:picLocks noChangeAspect="1" noChangeArrowheads="1"/>
          </p:cNvPicPr>
          <p:nvPr/>
        </p:nvPicPr>
        <p:blipFill>
          <a:blip r:embed="rId3"/>
          <a:srcRect/>
          <a:stretch>
            <a:fillRect/>
          </a:stretch>
        </p:blipFill>
        <p:spPr bwMode="auto">
          <a:xfrm>
            <a:off x="1" y="1285875"/>
            <a:ext cx="8686799" cy="4145344"/>
          </a:xfrm>
          <a:prstGeom prst="rect">
            <a:avLst/>
          </a:prstGeom>
          <a:noFill/>
          <a:ln w="9525">
            <a:noFill/>
            <a:miter lim="800000"/>
            <a:headEnd/>
            <a:tailEnd/>
          </a:ln>
          <a:effectLst/>
        </p:spPr>
      </p:pic>
      <p:sp>
        <p:nvSpPr>
          <p:cNvPr id="9" name="TextBox 8"/>
          <p:cNvSpPr txBox="1"/>
          <p:nvPr/>
        </p:nvSpPr>
        <p:spPr>
          <a:xfrm>
            <a:off x="381000" y="5867400"/>
            <a:ext cx="3576300" cy="369332"/>
          </a:xfrm>
          <a:prstGeom prst="rect">
            <a:avLst/>
          </a:prstGeom>
          <a:noFill/>
        </p:spPr>
        <p:txBody>
          <a:bodyPr wrap="none" rtlCol="0">
            <a:spAutoFit/>
          </a:bodyPr>
          <a:lstStyle/>
          <a:p>
            <a:r>
              <a:rPr lang="sr-Latn-CS" b="1" dirty="0" smtClean="0">
                <a:latin typeface="Arial" pitchFamily="34" charset="0"/>
                <a:cs typeface="Arial" pitchFamily="34" charset="0"/>
              </a:rPr>
              <a:t>V</a:t>
            </a:r>
            <a:r>
              <a:rPr lang="sr-Latn-CS" b="1" baseline="-25000" dirty="0" smtClean="0">
                <a:latin typeface="Arial" pitchFamily="34" charset="0"/>
                <a:cs typeface="Arial" pitchFamily="34" charset="0"/>
              </a:rPr>
              <a:t>CC</a:t>
            </a:r>
            <a:r>
              <a:rPr lang="sr-Latn-CS" b="1" dirty="0" smtClean="0">
                <a:latin typeface="Arial" pitchFamily="34" charset="0"/>
                <a:cs typeface="Arial" pitchFamily="34" charset="0"/>
              </a:rPr>
              <a:t>=400V,  R</a:t>
            </a:r>
            <a:r>
              <a:rPr lang="sr-Latn-CS" b="1" baseline="-25000" dirty="0" smtClean="0">
                <a:latin typeface="Arial" pitchFamily="34" charset="0"/>
                <a:cs typeface="Arial" pitchFamily="34" charset="0"/>
              </a:rPr>
              <a:t>L</a:t>
            </a:r>
            <a:r>
              <a:rPr lang="sr-Latn-CS" b="1" dirty="0" smtClean="0">
                <a:latin typeface="Arial" pitchFamily="34" charset="0"/>
                <a:cs typeface="Arial" pitchFamily="34" charset="0"/>
              </a:rPr>
              <a:t>=19</a:t>
            </a:r>
            <a:r>
              <a:rPr lang="sr-Latn-CS" b="1" dirty="0" smtClean="0">
                <a:latin typeface="Arial" pitchFamily="34" charset="0"/>
                <a:cs typeface="Arial" pitchFamily="34" charset="0"/>
                <a:sym typeface="Symbol"/>
              </a:rPr>
              <a:t>,  L</a:t>
            </a:r>
            <a:r>
              <a:rPr lang="sr-Latn-CS" b="1" baseline="-25000" dirty="0" smtClean="0">
                <a:latin typeface="Arial" pitchFamily="34" charset="0"/>
                <a:cs typeface="Arial" pitchFamily="34" charset="0"/>
                <a:sym typeface="Symbol"/>
              </a:rPr>
              <a:t>L</a:t>
            </a:r>
            <a:r>
              <a:rPr lang="sr-Latn-CS" b="1" dirty="0" smtClean="0">
                <a:latin typeface="Arial" pitchFamily="34" charset="0"/>
                <a:cs typeface="Arial" pitchFamily="34" charset="0"/>
                <a:sym typeface="Symbol"/>
              </a:rPr>
              <a:t>=200H</a:t>
            </a:r>
            <a:endParaRPr lang="en-US" b="1" dirty="0">
              <a:latin typeface="Arial" pitchFamily="34" charset="0"/>
              <a:cs typeface="Arial" pitchFamily="34" charset="0"/>
            </a:endParaRPr>
          </a:p>
        </p:txBody>
      </p:sp>
      <p:sp>
        <p:nvSpPr>
          <p:cNvPr id="11" name="TextBox 10"/>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93</a:t>
            </a:fld>
            <a:endParaRPr lang="en-US"/>
          </a:p>
        </p:txBody>
      </p:sp>
      <p:pic>
        <p:nvPicPr>
          <p:cNvPr id="347138" name="Picture 2"/>
          <p:cNvPicPr>
            <a:picLocks noChangeAspect="1" noChangeArrowheads="1"/>
          </p:cNvPicPr>
          <p:nvPr/>
        </p:nvPicPr>
        <p:blipFill>
          <a:blip r:embed="rId3"/>
          <a:srcRect/>
          <a:stretch>
            <a:fillRect/>
          </a:stretch>
        </p:blipFill>
        <p:spPr bwMode="auto">
          <a:xfrm>
            <a:off x="0" y="0"/>
            <a:ext cx="4142935" cy="2895600"/>
          </a:xfrm>
          <a:prstGeom prst="rect">
            <a:avLst/>
          </a:prstGeom>
          <a:noFill/>
          <a:ln w="9525">
            <a:noFill/>
            <a:miter lim="800000"/>
            <a:headEnd/>
            <a:tailEnd/>
          </a:ln>
          <a:effectLst/>
        </p:spPr>
      </p:pic>
      <p:sp>
        <p:nvSpPr>
          <p:cNvPr id="6" name="TextBox 5"/>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David Sheridan: SiC Devices Update, issue: aug. 2017. </a:t>
            </a:r>
            <a:endParaRPr lang="en-US" sz="1000" dirty="0">
              <a:solidFill>
                <a:schemeClr val="tx1"/>
              </a:solidFill>
              <a:latin typeface="Arial" pitchFamily="34" charset="0"/>
              <a:cs typeface="Arial" pitchFamily="34" charset="0"/>
            </a:endParaRPr>
          </a:p>
        </p:txBody>
      </p:sp>
      <p:pic>
        <p:nvPicPr>
          <p:cNvPr id="347142" name="Picture 6"/>
          <p:cNvPicPr>
            <a:picLocks noChangeAspect="1" noChangeArrowheads="1"/>
          </p:cNvPicPr>
          <p:nvPr/>
        </p:nvPicPr>
        <p:blipFill>
          <a:blip r:embed="rId4"/>
          <a:srcRect/>
          <a:stretch>
            <a:fillRect/>
          </a:stretch>
        </p:blipFill>
        <p:spPr bwMode="auto">
          <a:xfrm>
            <a:off x="4514850" y="2582333"/>
            <a:ext cx="4171950" cy="4094692"/>
          </a:xfrm>
          <a:prstGeom prst="rect">
            <a:avLst/>
          </a:prstGeom>
          <a:noFill/>
          <a:ln w="9525">
            <a:noFill/>
            <a:miter lim="800000"/>
            <a:headEnd/>
            <a:tailEnd/>
          </a:ln>
          <a:effectLst/>
        </p:spPr>
      </p:pic>
      <p:pic>
        <p:nvPicPr>
          <p:cNvPr id="347143" name="Picture 7"/>
          <p:cNvPicPr>
            <a:picLocks noChangeAspect="1" noChangeArrowheads="1"/>
          </p:cNvPicPr>
          <p:nvPr/>
        </p:nvPicPr>
        <p:blipFill>
          <a:blip r:embed="rId5"/>
          <a:srcRect/>
          <a:stretch>
            <a:fillRect/>
          </a:stretch>
        </p:blipFill>
        <p:spPr bwMode="auto">
          <a:xfrm>
            <a:off x="152400" y="2590800"/>
            <a:ext cx="4292587" cy="3895725"/>
          </a:xfrm>
          <a:prstGeom prst="rect">
            <a:avLst/>
          </a:prstGeom>
          <a:noFill/>
          <a:ln w="9525">
            <a:noFill/>
            <a:miter lim="800000"/>
            <a:headEnd/>
            <a:tailEnd/>
          </a:ln>
          <a:effectLst/>
        </p:spPr>
      </p:pic>
      <p:sp>
        <p:nvSpPr>
          <p:cNvPr id="7" name="TextBox 6"/>
          <p:cNvSpPr txBox="1"/>
          <p:nvPr/>
        </p:nvSpPr>
        <p:spPr>
          <a:xfrm>
            <a:off x="4777249" y="316468"/>
            <a:ext cx="3826689" cy="369332"/>
          </a:xfrm>
          <a:prstGeom prst="rect">
            <a:avLst/>
          </a:prstGeom>
          <a:noFill/>
        </p:spPr>
        <p:txBody>
          <a:bodyPr wrap="none" rtlCol="0">
            <a:spAutoFit/>
          </a:bodyPr>
          <a:lstStyle/>
          <a:p>
            <a:r>
              <a:rPr lang="sr-Latn-CS" b="1" dirty="0" smtClean="0">
                <a:solidFill>
                  <a:schemeClr val="tx1"/>
                </a:solidFill>
                <a:latin typeface="Arial" pitchFamily="34" charset="0"/>
                <a:cs typeface="Arial" pitchFamily="34" charset="0"/>
              </a:rPr>
              <a:t>Puni H-most, 400V; 1,5kW; 16kHz</a:t>
            </a:r>
            <a:endParaRPr lang="en-US" b="1" dirty="0">
              <a:solidFill>
                <a:schemeClr val="tx1"/>
              </a:solidFill>
              <a:latin typeface="Arial" pitchFamily="34" charset="0"/>
              <a:cs typeface="Arial" pitchFamily="34" charset="0"/>
            </a:endParaRPr>
          </a:p>
        </p:txBody>
      </p:sp>
      <p:sp>
        <p:nvSpPr>
          <p:cNvPr id="8" name="TextBox 7"/>
          <p:cNvSpPr txBox="1"/>
          <p:nvPr/>
        </p:nvSpPr>
        <p:spPr>
          <a:xfrm>
            <a:off x="4812675" y="1752600"/>
            <a:ext cx="3929281" cy="369332"/>
          </a:xfrm>
          <a:prstGeom prst="rect">
            <a:avLst/>
          </a:prstGeom>
          <a:noFill/>
        </p:spPr>
        <p:txBody>
          <a:bodyPr wrap="none" rtlCol="0">
            <a:spAutoFit/>
          </a:bodyPr>
          <a:lstStyle/>
          <a:p>
            <a:r>
              <a:rPr lang="sr-Latn-CS" b="1" dirty="0">
                <a:solidFill>
                  <a:schemeClr val="tx1"/>
                </a:solidFill>
                <a:latin typeface="Arial" pitchFamily="34" charset="0"/>
                <a:cs typeface="Arial" pitchFamily="34" charset="0"/>
              </a:rPr>
              <a:t>Komercijalni </a:t>
            </a:r>
            <a:r>
              <a:rPr lang="sr-Latn-CS" b="1" dirty="0" smtClean="0">
                <a:solidFill>
                  <a:schemeClr val="tx1"/>
                </a:solidFill>
                <a:latin typeface="Arial" pitchFamily="34" charset="0"/>
                <a:cs typeface="Arial" pitchFamily="34" charset="0"/>
              </a:rPr>
              <a:t>5kW trofazni </a:t>
            </a:r>
            <a:r>
              <a:rPr lang="sr-Latn-CS" b="1" dirty="0">
                <a:solidFill>
                  <a:schemeClr val="tx1"/>
                </a:solidFill>
                <a:latin typeface="Arial" pitchFamily="34" charset="0"/>
                <a:cs typeface="Arial" pitchFamily="34" charset="0"/>
              </a:rPr>
              <a:t>invertor</a:t>
            </a:r>
            <a:endParaRPr lang="en-US" b="1" dirty="0">
              <a:solidFill>
                <a:schemeClr val="tx1"/>
              </a:solidFill>
              <a:latin typeface="Arial" pitchFamily="34" charset="0"/>
              <a:cs typeface="Arial" pitchFamily="34" charset="0"/>
            </a:endParaRPr>
          </a:p>
        </p:txBody>
      </p:sp>
      <p:sp>
        <p:nvSpPr>
          <p:cNvPr id="9" name="TextBox 8"/>
          <p:cNvSpPr txBox="1"/>
          <p:nvPr/>
        </p:nvSpPr>
        <p:spPr>
          <a:xfrm>
            <a:off x="4777249" y="990600"/>
            <a:ext cx="4314001" cy="369332"/>
          </a:xfrm>
          <a:prstGeom prst="rect">
            <a:avLst/>
          </a:prstGeom>
          <a:noFill/>
        </p:spPr>
        <p:txBody>
          <a:bodyPr wrap="none" rtlCol="0">
            <a:spAutoFit/>
          </a:bodyPr>
          <a:lstStyle/>
          <a:p>
            <a:r>
              <a:rPr lang="sr-Latn-CS" b="1" dirty="0" smtClean="0">
                <a:solidFill>
                  <a:schemeClr val="tx1"/>
                </a:solidFill>
                <a:latin typeface="Arial" pitchFamily="34" charset="0"/>
                <a:cs typeface="Arial" pitchFamily="34" charset="0"/>
              </a:rPr>
              <a:t>Komercijalni 3 kW monofazni invertor</a:t>
            </a:r>
            <a:endParaRPr lang="en-US" b="1" dirty="0">
              <a:solidFill>
                <a:schemeClr val="tx1"/>
              </a:solidFill>
              <a:latin typeface="Arial" pitchFamily="34" charset="0"/>
              <a:cs typeface="Arial" pitchFamily="34" charset="0"/>
            </a:endParaRPr>
          </a:p>
        </p:txBody>
      </p:sp>
      <p:cxnSp>
        <p:nvCxnSpPr>
          <p:cNvPr id="11" name="Straight Arrow Connector 10"/>
          <p:cNvCxnSpPr>
            <a:stCxn id="9" idx="1"/>
          </p:cNvCxnSpPr>
          <p:nvPr/>
        </p:nvCxnSpPr>
        <p:spPr>
          <a:xfrm rot="10800000" flipV="1">
            <a:off x="3962401" y="1175266"/>
            <a:ext cx="814849" cy="21013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217425" y="2564375"/>
            <a:ext cx="1219200" cy="3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39750" y="0"/>
            <a:ext cx="7772400" cy="609600"/>
          </a:xfrm>
        </p:spPr>
        <p:txBody>
          <a:bodyPr>
            <a:normAutofit fontScale="90000"/>
          </a:bodyPr>
          <a:lstStyle/>
          <a:p>
            <a:r>
              <a:rPr lang="sr-Latn-CS" dirty="0" smtClean="0"/>
              <a:t>Pretvarači</a:t>
            </a:r>
            <a:endParaRPr lang="en-US" dirty="0" smtClean="0"/>
          </a:p>
        </p:txBody>
      </p:sp>
      <p:sp>
        <p:nvSpPr>
          <p:cNvPr id="194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5093689-8BC8-4CBA-8BEA-DFBC3A196634}" type="slidenum">
              <a:rPr lang="en-US" smtClean="0">
                <a:solidFill>
                  <a:schemeClr val="tx1"/>
                </a:solidFill>
                <a:latin typeface="Times New Roman" pitchFamily="18" charset="0"/>
              </a:rPr>
              <a:pPr/>
              <a:t>94</a:t>
            </a:fld>
            <a:endParaRPr lang="en-US" smtClean="0">
              <a:solidFill>
                <a:schemeClr val="tx1"/>
              </a:solidFill>
              <a:latin typeface="Times New Roman" pitchFamily="18" charset="0"/>
            </a:endParaRPr>
          </a:p>
        </p:txBody>
      </p:sp>
      <p:grpSp>
        <p:nvGrpSpPr>
          <p:cNvPr id="19460" name="Group 181"/>
          <p:cNvGrpSpPr>
            <a:grpSpLocks/>
          </p:cNvGrpSpPr>
          <p:nvPr/>
        </p:nvGrpSpPr>
        <p:grpSpPr bwMode="auto">
          <a:xfrm>
            <a:off x="827088" y="1196975"/>
            <a:ext cx="2976562" cy="2281238"/>
            <a:chOff x="521" y="754"/>
            <a:chExt cx="1875" cy="1437"/>
          </a:xfrm>
        </p:grpSpPr>
        <p:sp>
          <p:nvSpPr>
            <p:cNvPr id="19580" name="Text Box 10"/>
            <p:cNvSpPr txBox="1">
              <a:spLocks noChangeArrowheads="1"/>
            </p:cNvSpPr>
            <p:nvPr/>
          </p:nvSpPr>
          <p:spPr bwMode="auto">
            <a:xfrm>
              <a:off x="1383" y="1071"/>
              <a:ext cx="271"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9581" name="Text Box 11"/>
            <p:cNvSpPr txBox="1">
              <a:spLocks noChangeArrowheads="1"/>
            </p:cNvSpPr>
            <p:nvPr/>
          </p:nvSpPr>
          <p:spPr bwMode="auto">
            <a:xfrm>
              <a:off x="1383" y="1706"/>
              <a:ext cx="271"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9582" name="Text Box 12"/>
            <p:cNvSpPr txBox="1">
              <a:spLocks noChangeArrowheads="1"/>
            </p:cNvSpPr>
            <p:nvPr/>
          </p:nvSpPr>
          <p:spPr bwMode="auto">
            <a:xfrm>
              <a:off x="1718" y="1074"/>
              <a:ext cx="270"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9583" name="Group 16"/>
            <p:cNvGrpSpPr>
              <a:grpSpLocks noChangeAspect="1"/>
            </p:cNvGrpSpPr>
            <p:nvPr/>
          </p:nvGrpSpPr>
          <p:grpSpPr bwMode="auto">
            <a:xfrm rot="5400000">
              <a:off x="1232" y="1044"/>
              <a:ext cx="224" cy="187"/>
              <a:chOff x="3107" y="4983"/>
              <a:chExt cx="536" cy="448"/>
            </a:xfrm>
          </p:grpSpPr>
          <p:sp>
            <p:nvSpPr>
              <p:cNvPr id="19631"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2"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3" name="Line 19"/>
              <p:cNvSpPr>
                <a:spLocks noChangeAspect="1" noChangeShapeType="1"/>
              </p:cNvSpPr>
              <p:nvPr/>
            </p:nvSpPr>
            <p:spPr bwMode="auto">
              <a:xfrm>
                <a:off x="3107" y="4983"/>
                <a:ext cx="149" cy="16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4"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5" name="Line 21"/>
              <p:cNvSpPr>
                <a:spLocks noChangeAspect="1" noChangeShapeType="1"/>
              </p:cNvSpPr>
              <p:nvPr/>
            </p:nvSpPr>
            <p:spPr bwMode="auto">
              <a:xfrm>
                <a:off x="3362" y="5220"/>
                <a:ext cx="0" cy="21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84" name="Line 22"/>
            <p:cNvSpPr>
              <a:spLocks noChangeAspect="1" noChangeShapeType="1"/>
            </p:cNvSpPr>
            <p:nvPr/>
          </p:nvSpPr>
          <p:spPr bwMode="auto">
            <a:xfrm rot="5400000" flipH="1">
              <a:off x="1270" y="1796"/>
              <a:ext cx="1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5" name="Line 23"/>
            <p:cNvSpPr>
              <a:spLocks noChangeAspect="1" noChangeShapeType="1"/>
            </p:cNvSpPr>
            <p:nvPr/>
          </p:nvSpPr>
          <p:spPr bwMode="auto">
            <a:xfrm rot="5400000" flipH="1">
              <a:off x="1374" y="1841"/>
              <a:ext cx="62" cy="7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6" name="Line 24"/>
            <p:cNvSpPr>
              <a:spLocks noChangeAspect="1" noChangeShapeType="1"/>
            </p:cNvSpPr>
            <p:nvPr/>
          </p:nvSpPr>
          <p:spPr bwMode="auto">
            <a:xfrm rot="5400000">
              <a:off x="1373" y="1680"/>
              <a:ext cx="63" cy="7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7" name="Line 25"/>
            <p:cNvSpPr>
              <a:spLocks noChangeAspect="1" noChangeShapeType="1"/>
            </p:cNvSpPr>
            <p:nvPr/>
          </p:nvSpPr>
          <p:spPr bwMode="auto">
            <a:xfrm rot="5400000" flipH="1">
              <a:off x="1247" y="1796"/>
              <a:ext cx="1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8" name="Line 26"/>
            <p:cNvSpPr>
              <a:spLocks noChangeAspect="1" noChangeShapeType="1"/>
            </p:cNvSpPr>
            <p:nvPr/>
          </p:nvSpPr>
          <p:spPr bwMode="auto">
            <a:xfrm rot="5400000">
              <a:off x="1297" y="1746"/>
              <a:ext cx="0" cy="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9" name="Oval 27"/>
            <p:cNvSpPr>
              <a:spLocks noChangeAspect="1" noChangeArrowheads="1"/>
            </p:cNvSpPr>
            <p:nvPr/>
          </p:nvSpPr>
          <p:spPr bwMode="auto">
            <a:xfrm>
              <a:off x="2066" y="1650"/>
              <a:ext cx="330" cy="308"/>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0" name="Rectangle 28"/>
            <p:cNvSpPr>
              <a:spLocks noChangeAspect="1" noChangeArrowheads="1"/>
            </p:cNvSpPr>
            <p:nvPr/>
          </p:nvSpPr>
          <p:spPr bwMode="auto">
            <a:xfrm>
              <a:off x="2194" y="1631"/>
              <a:ext cx="73" cy="19"/>
            </a:xfrm>
            <a:prstGeom prst="rect">
              <a:avLst/>
            </a:prstGeom>
            <a:solidFill>
              <a:srgbClr val="FFFFFF"/>
            </a:solidFill>
            <a:ln w="19050">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1" name="Rectangle 29"/>
            <p:cNvSpPr>
              <a:spLocks noChangeAspect="1" noChangeArrowheads="1"/>
            </p:cNvSpPr>
            <p:nvPr/>
          </p:nvSpPr>
          <p:spPr bwMode="auto">
            <a:xfrm>
              <a:off x="2194" y="1958"/>
              <a:ext cx="73" cy="18"/>
            </a:xfrm>
            <a:prstGeom prst="rect">
              <a:avLst/>
            </a:prstGeom>
            <a:solidFill>
              <a:srgbClr val="FFFFFF"/>
            </a:solidFill>
            <a:ln w="19050">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2" name="Line 30"/>
            <p:cNvSpPr>
              <a:spLocks noChangeAspect="1" noChangeShapeType="1"/>
            </p:cNvSpPr>
            <p:nvPr/>
          </p:nvSpPr>
          <p:spPr bwMode="auto">
            <a:xfrm>
              <a:off x="1739" y="1918"/>
              <a:ext cx="0" cy="26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3" name="Line 31"/>
            <p:cNvSpPr>
              <a:spLocks noChangeAspect="1" noChangeShapeType="1"/>
            </p:cNvSpPr>
            <p:nvPr/>
          </p:nvSpPr>
          <p:spPr bwMode="auto">
            <a:xfrm>
              <a:off x="1739" y="1315"/>
              <a:ext cx="0" cy="49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94" name="Group 32"/>
            <p:cNvGrpSpPr>
              <a:grpSpLocks noChangeAspect="1"/>
            </p:cNvGrpSpPr>
            <p:nvPr/>
          </p:nvGrpSpPr>
          <p:grpSpPr bwMode="auto">
            <a:xfrm flipH="1" flipV="1">
              <a:off x="1684" y="1818"/>
              <a:ext cx="106" cy="100"/>
              <a:chOff x="4438" y="4858"/>
              <a:chExt cx="406" cy="378"/>
            </a:xfrm>
          </p:grpSpPr>
          <p:sp>
            <p:nvSpPr>
              <p:cNvPr id="19627" name="Line 33"/>
              <p:cNvSpPr>
                <a:spLocks noChangeAspect="1" noChangeShapeType="1"/>
              </p:cNvSpPr>
              <p:nvPr/>
            </p:nvSpPr>
            <p:spPr bwMode="auto">
              <a:xfrm>
                <a:off x="4452" y="4858"/>
                <a:ext cx="37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8" name="Line 34"/>
              <p:cNvSpPr>
                <a:spLocks noChangeAspect="1" noChangeShapeType="1"/>
              </p:cNvSpPr>
              <p:nvPr/>
            </p:nvSpPr>
            <p:spPr bwMode="auto">
              <a:xfrm>
                <a:off x="4438" y="4858"/>
                <a:ext cx="210" cy="37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9"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0" name="Line 36"/>
              <p:cNvSpPr>
                <a:spLocks noChangeAspect="1" noChangeShapeType="1"/>
              </p:cNvSpPr>
              <p:nvPr/>
            </p:nvSpPr>
            <p:spPr bwMode="auto">
              <a:xfrm>
                <a:off x="4452" y="5236"/>
                <a:ext cx="39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95" name="Line 37"/>
            <p:cNvSpPr>
              <a:spLocks noChangeAspect="1" noChangeShapeType="1"/>
            </p:cNvSpPr>
            <p:nvPr/>
          </p:nvSpPr>
          <p:spPr bwMode="auto">
            <a:xfrm>
              <a:off x="1741" y="772"/>
              <a:ext cx="0" cy="44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6" name="Line 38"/>
            <p:cNvSpPr>
              <a:spLocks noChangeAspect="1" noChangeShapeType="1"/>
            </p:cNvSpPr>
            <p:nvPr/>
          </p:nvSpPr>
          <p:spPr bwMode="auto">
            <a:xfrm flipH="1" flipV="1">
              <a:off x="1690" y="1315"/>
              <a:ext cx="9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7" name="Line 39"/>
            <p:cNvSpPr>
              <a:spLocks noChangeAspect="1" noChangeShapeType="1"/>
            </p:cNvSpPr>
            <p:nvPr/>
          </p:nvSpPr>
          <p:spPr bwMode="auto">
            <a:xfrm flipH="1" flipV="1">
              <a:off x="1738" y="1216"/>
              <a:ext cx="54" cy="9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8" name="Line 40"/>
            <p:cNvSpPr>
              <a:spLocks noChangeAspect="1" noChangeShapeType="1"/>
            </p:cNvSpPr>
            <p:nvPr/>
          </p:nvSpPr>
          <p:spPr bwMode="auto">
            <a:xfrm flipV="1">
              <a:off x="1686" y="1216"/>
              <a:ext cx="55" cy="9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9" name="Line 41"/>
            <p:cNvSpPr>
              <a:spLocks noChangeAspect="1" noChangeShapeType="1"/>
            </p:cNvSpPr>
            <p:nvPr/>
          </p:nvSpPr>
          <p:spPr bwMode="auto">
            <a:xfrm flipH="1" flipV="1">
              <a:off x="1686" y="1216"/>
              <a:ext cx="103"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0" name="Line 42"/>
            <p:cNvSpPr>
              <a:spLocks noChangeAspect="1" noChangeShapeType="1"/>
            </p:cNvSpPr>
            <p:nvPr/>
          </p:nvSpPr>
          <p:spPr bwMode="auto">
            <a:xfrm flipH="1">
              <a:off x="1446" y="1491"/>
              <a:ext cx="77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1" name="Line 43"/>
            <p:cNvSpPr>
              <a:spLocks noChangeAspect="1" noChangeShapeType="1"/>
            </p:cNvSpPr>
            <p:nvPr/>
          </p:nvSpPr>
          <p:spPr bwMode="auto">
            <a:xfrm>
              <a:off x="2224" y="1491"/>
              <a:ext cx="0" cy="14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2" name="Line 44"/>
            <p:cNvSpPr>
              <a:spLocks noChangeAspect="1" noChangeShapeType="1"/>
            </p:cNvSpPr>
            <p:nvPr/>
          </p:nvSpPr>
          <p:spPr bwMode="auto">
            <a:xfrm>
              <a:off x="2229" y="1982"/>
              <a:ext cx="0" cy="19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3" name="Line 45"/>
            <p:cNvSpPr>
              <a:spLocks noChangeAspect="1" noChangeShapeType="1"/>
            </p:cNvSpPr>
            <p:nvPr/>
          </p:nvSpPr>
          <p:spPr bwMode="auto">
            <a:xfrm flipH="1">
              <a:off x="780" y="2186"/>
              <a:ext cx="143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4" name="Line 46"/>
            <p:cNvSpPr>
              <a:spLocks noChangeAspect="1" noChangeShapeType="1"/>
            </p:cNvSpPr>
            <p:nvPr/>
          </p:nvSpPr>
          <p:spPr bwMode="auto">
            <a:xfrm>
              <a:off x="1441" y="1257"/>
              <a:ext cx="0" cy="42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5" name="Line 47"/>
            <p:cNvSpPr>
              <a:spLocks noChangeAspect="1" noChangeShapeType="1"/>
            </p:cNvSpPr>
            <p:nvPr/>
          </p:nvSpPr>
          <p:spPr bwMode="auto">
            <a:xfrm>
              <a:off x="1446" y="1906"/>
              <a:ext cx="0" cy="28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6" name="Line 48"/>
            <p:cNvSpPr>
              <a:spLocks noChangeAspect="1" noChangeShapeType="1"/>
            </p:cNvSpPr>
            <p:nvPr/>
          </p:nvSpPr>
          <p:spPr bwMode="auto">
            <a:xfrm>
              <a:off x="1441" y="772"/>
              <a:ext cx="0" cy="24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7" name="Line 49"/>
            <p:cNvSpPr>
              <a:spLocks noChangeAspect="1" noChangeShapeType="1"/>
            </p:cNvSpPr>
            <p:nvPr/>
          </p:nvSpPr>
          <p:spPr bwMode="auto">
            <a:xfrm flipH="1">
              <a:off x="745" y="772"/>
              <a:ext cx="99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8" name="Oval 50"/>
            <p:cNvSpPr>
              <a:spLocks noChangeAspect="1" noChangeArrowheads="1"/>
            </p:cNvSpPr>
            <p:nvPr/>
          </p:nvSpPr>
          <p:spPr bwMode="auto">
            <a:xfrm>
              <a:off x="716" y="754"/>
              <a:ext cx="22" cy="22"/>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09" name="Oval 51"/>
            <p:cNvSpPr>
              <a:spLocks noChangeAspect="1" noChangeArrowheads="1"/>
            </p:cNvSpPr>
            <p:nvPr/>
          </p:nvSpPr>
          <p:spPr bwMode="auto">
            <a:xfrm>
              <a:off x="769" y="2169"/>
              <a:ext cx="22" cy="22"/>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10" name="Line 52"/>
            <p:cNvSpPr>
              <a:spLocks noChangeAspect="1" noChangeShapeType="1"/>
            </p:cNvSpPr>
            <p:nvPr/>
          </p:nvSpPr>
          <p:spPr bwMode="auto">
            <a:xfrm>
              <a:off x="932" y="1403"/>
              <a:ext cx="18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1" name="Line 53"/>
            <p:cNvSpPr>
              <a:spLocks noChangeAspect="1" noChangeShapeType="1"/>
            </p:cNvSpPr>
            <p:nvPr/>
          </p:nvSpPr>
          <p:spPr bwMode="auto">
            <a:xfrm>
              <a:off x="932" y="1444"/>
              <a:ext cx="18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2" name="Line 54"/>
            <p:cNvSpPr>
              <a:spLocks noChangeAspect="1" noChangeShapeType="1"/>
            </p:cNvSpPr>
            <p:nvPr/>
          </p:nvSpPr>
          <p:spPr bwMode="auto">
            <a:xfrm>
              <a:off x="1019" y="772"/>
              <a:ext cx="0" cy="6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3" name="Line 55"/>
            <p:cNvSpPr>
              <a:spLocks noChangeAspect="1" noChangeShapeType="1"/>
            </p:cNvSpPr>
            <p:nvPr/>
          </p:nvSpPr>
          <p:spPr bwMode="auto">
            <a:xfrm>
              <a:off x="1019" y="1449"/>
              <a:ext cx="0" cy="73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4" name="Oval 56"/>
            <p:cNvSpPr>
              <a:spLocks noChangeAspect="1" noChangeArrowheads="1"/>
            </p:cNvSpPr>
            <p:nvPr/>
          </p:nvSpPr>
          <p:spPr bwMode="auto">
            <a:xfrm>
              <a:off x="1417" y="1467"/>
              <a:ext cx="35" cy="35"/>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15" name="Oval 57"/>
            <p:cNvSpPr>
              <a:spLocks noChangeAspect="1" noChangeArrowheads="1"/>
            </p:cNvSpPr>
            <p:nvPr/>
          </p:nvSpPr>
          <p:spPr bwMode="auto">
            <a:xfrm>
              <a:off x="1721" y="1473"/>
              <a:ext cx="36" cy="35"/>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616" name="Group 58"/>
            <p:cNvGrpSpPr>
              <a:grpSpLocks noChangeAspect="1"/>
            </p:cNvGrpSpPr>
            <p:nvPr/>
          </p:nvGrpSpPr>
          <p:grpSpPr bwMode="auto">
            <a:xfrm>
              <a:off x="1388" y="1853"/>
              <a:ext cx="39" cy="39"/>
              <a:chOff x="7476" y="4886"/>
              <a:chExt cx="56" cy="56"/>
            </a:xfrm>
          </p:grpSpPr>
          <p:sp>
            <p:nvSpPr>
              <p:cNvPr id="19625" name="Line 59"/>
              <p:cNvSpPr>
                <a:spLocks noChangeAspect="1" noChangeShapeType="1"/>
              </p:cNvSpPr>
              <p:nvPr/>
            </p:nvSpPr>
            <p:spPr bwMode="auto">
              <a:xfrm>
                <a:off x="7518" y="488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6"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617" name="Group 61"/>
            <p:cNvGrpSpPr>
              <a:grpSpLocks noChangeAspect="1"/>
            </p:cNvGrpSpPr>
            <p:nvPr/>
          </p:nvGrpSpPr>
          <p:grpSpPr bwMode="auto">
            <a:xfrm>
              <a:off x="1378" y="1190"/>
              <a:ext cx="40" cy="40"/>
              <a:chOff x="7476" y="4886"/>
              <a:chExt cx="56" cy="56"/>
            </a:xfrm>
          </p:grpSpPr>
          <p:sp>
            <p:nvSpPr>
              <p:cNvPr id="19623" name="Line 62"/>
              <p:cNvSpPr>
                <a:spLocks noChangeAspect="1" noChangeShapeType="1"/>
              </p:cNvSpPr>
              <p:nvPr/>
            </p:nvSpPr>
            <p:spPr bwMode="auto">
              <a:xfrm>
                <a:off x="7518" y="4886"/>
                <a:ext cx="14" cy="5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4"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618" name="Text Box 64"/>
            <p:cNvSpPr txBox="1">
              <a:spLocks noChangeArrowheads="1"/>
            </p:cNvSpPr>
            <p:nvPr/>
          </p:nvSpPr>
          <p:spPr bwMode="auto">
            <a:xfrm>
              <a:off x="1882" y="1525"/>
              <a:ext cx="283" cy="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9619" name="Text Box 66"/>
            <p:cNvSpPr txBox="1">
              <a:spLocks noChangeArrowheads="1"/>
            </p:cNvSpPr>
            <p:nvPr/>
          </p:nvSpPr>
          <p:spPr bwMode="auto">
            <a:xfrm>
              <a:off x="1724" y="1666"/>
              <a:ext cx="270"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9620" name="Text Box 73"/>
            <p:cNvSpPr txBox="1">
              <a:spLocks noChangeArrowheads="1"/>
            </p:cNvSpPr>
            <p:nvPr/>
          </p:nvSpPr>
          <p:spPr bwMode="auto">
            <a:xfrm>
              <a:off x="2016" y="1234"/>
              <a:ext cx="270"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600" b="1" i="1" dirty="0">
                  <a:solidFill>
                    <a:schemeClr val="tx1"/>
                  </a:solidFill>
                  <a:latin typeface="Times New Roman" pitchFamily="18" charset="0"/>
                  <a:cs typeface="Times New Roman" pitchFamily="18" charset="0"/>
                </a:rPr>
                <a:t>I</a:t>
              </a:r>
              <a:r>
                <a:rPr lang="en-US" sz="1600" b="1" i="1" baseline="-25000" dirty="0">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9621" name="Text Box 75"/>
            <p:cNvSpPr txBox="1">
              <a:spLocks noChangeArrowheads="1"/>
            </p:cNvSpPr>
            <p:nvPr/>
          </p:nvSpPr>
          <p:spPr bwMode="auto">
            <a:xfrm>
              <a:off x="521" y="890"/>
              <a:ext cx="343"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9622" name="Line 108"/>
            <p:cNvSpPr>
              <a:spLocks noChangeShapeType="1"/>
            </p:cNvSpPr>
            <p:nvPr/>
          </p:nvSpPr>
          <p:spPr bwMode="auto">
            <a:xfrm>
              <a:off x="2018" y="1443"/>
              <a:ext cx="203"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9461" name="Group 211"/>
          <p:cNvGrpSpPr>
            <a:grpSpLocks/>
          </p:cNvGrpSpPr>
          <p:nvPr/>
        </p:nvGrpSpPr>
        <p:grpSpPr bwMode="auto">
          <a:xfrm>
            <a:off x="5287963" y="1052513"/>
            <a:ext cx="2846387" cy="2058987"/>
            <a:chOff x="3331" y="663"/>
            <a:chExt cx="1793" cy="1297"/>
          </a:xfrm>
        </p:grpSpPr>
        <p:sp>
          <p:nvSpPr>
            <p:cNvPr id="19573" name="Rectangle 7"/>
            <p:cNvSpPr>
              <a:spLocks noChangeAspect="1" noChangeArrowheads="1"/>
            </p:cNvSpPr>
            <p:nvPr/>
          </p:nvSpPr>
          <p:spPr bwMode="auto">
            <a:xfrm>
              <a:off x="3560" y="1026"/>
              <a:ext cx="1032" cy="312"/>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74" name="Line 8"/>
            <p:cNvSpPr>
              <a:spLocks noChangeAspect="1" noChangeShapeType="1"/>
            </p:cNvSpPr>
            <p:nvPr/>
          </p:nvSpPr>
          <p:spPr bwMode="auto">
            <a:xfrm flipV="1">
              <a:off x="4087" y="760"/>
              <a:ext cx="0" cy="120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575" name="Line 9"/>
            <p:cNvSpPr>
              <a:spLocks noChangeAspect="1" noChangeShapeType="1"/>
            </p:cNvSpPr>
            <p:nvPr/>
          </p:nvSpPr>
          <p:spPr bwMode="auto">
            <a:xfrm>
              <a:off x="3331" y="1338"/>
              <a:ext cx="1536" cy="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576" name="Text Box 13"/>
            <p:cNvSpPr txBox="1">
              <a:spLocks noChangeArrowheads="1"/>
            </p:cNvSpPr>
            <p:nvPr/>
          </p:nvSpPr>
          <p:spPr bwMode="auto">
            <a:xfrm>
              <a:off x="4195" y="1162"/>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Q1</a:t>
              </a:r>
              <a:endParaRPr lang="en-US" b="1">
                <a:solidFill>
                  <a:schemeClr val="tx1"/>
                </a:solidFill>
                <a:latin typeface="Arial" charset="0"/>
                <a:ea typeface="ＭＳ Ｐゴシック" pitchFamily="-107" charset="-128"/>
              </a:endParaRPr>
            </a:p>
          </p:txBody>
        </p:sp>
        <p:sp>
          <p:nvSpPr>
            <p:cNvPr id="19577" name="Text Box 67"/>
            <p:cNvSpPr txBox="1">
              <a:spLocks noChangeArrowheads="1"/>
            </p:cNvSpPr>
            <p:nvPr/>
          </p:nvSpPr>
          <p:spPr bwMode="auto">
            <a:xfrm>
              <a:off x="3718" y="1143"/>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Q2</a:t>
              </a:r>
              <a:endParaRPr lang="en-US" b="1">
                <a:solidFill>
                  <a:schemeClr val="tx1"/>
                </a:solidFill>
                <a:latin typeface="Arial" charset="0"/>
                <a:ea typeface="ＭＳ Ｐゴシック" pitchFamily="-107" charset="-128"/>
              </a:endParaRPr>
            </a:p>
          </p:txBody>
        </p:sp>
        <p:sp>
          <p:nvSpPr>
            <p:cNvPr id="19578" name="Text Box 69"/>
            <p:cNvSpPr txBox="1">
              <a:spLocks noChangeArrowheads="1"/>
            </p:cNvSpPr>
            <p:nvPr/>
          </p:nvSpPr>
          <p:spPr bwMode="auto">
            <a:xfrm>
              <a:off x="3814" y="663"/>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V</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9579" name="Text Box 71"/>
            <p:cNvSpPr txBox="1">
              <a:spLocks noChangeArrowheads="1"/>
            </p:cNvSpPr>
            <p:nvPr/>
          </p:nvSpPr>
          <p:spPr bwMode="auto">
            <a:xfrm>
              <a:off x="4740" y="1344"/>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I</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grpSp>
      <p:sp>
        <p:nvSpPr>
          <p:cNvPr id="19462" name="Text Box 92"/>
          <p:cNvSpPr txBox="1">
            <a:spLocks noChangeArrowheads="1"/>
          </p:cNvSpPr>
          <p:nvPr/>
        </p:nvSpPr>
        <p:spPr bwMode="auto">
          <a:xfrm>
            <a:off x="4495800" y="3048000"/>
            <a:ext cx="4103687" cy="707886"/>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dirty="0" smtClean="0">
                <a:solidFill>
                  <a:srgbClr val="0066CC"/>
                </a:solidFill>
                <a:latin typeface="Arial" charset="0"/>
              </a:rPr>
              <a:t>Dvokvadrantni </a:t>
            </a:r>
            <a:r>
              <a:rPr lang="sr-Latn-CS" sz="2000" dirty="0">
                <a:solidFill>
                  <a:srgbClr val="0066CC"/>
                </a:solidFill>
                <a:latin typeface="Arial" charset="0"/>
              </a:rPr>
              <a:t>DC-DC </a:t>
            </a:r>
            <a:r>
              <a:rPr lang="sr-Latn-CS" sz="2000" dirty="0" smtClean="0">
                <a:solidFill>
                  <a:srgbClr val="0066CC"/>
                </a:solidFill>
                <a:latin typeface="Arial" charset="0"/>
              </a:rPr>
              <a:t>pretvarač (polumost)</a:t>
            </a:r>
            <a:endParaRPr lang="sr-Latn-CS" sz="2000" dirty="0">
              <a:solidFill>
                <a:srgbClr val="0066CC"/>
              </a:solidFill>
              <a:latin typeface="Arial" charset="0"/>
            </a:endParaRPr>
          </a:p>
        </p:txBody>
      </p:sp>
      <p:grpSp>
        <p:nvGrpSpPr>
          <p:cNvPr id="8" name="Group 209"/>
          <p:cNvGrpSpPr>
            <a:grpSpLocks/>
          </p:cNvGrpSpPr>
          <p:nvPr/>
        </p:nvGrpSpPr>
        <p:grpSpPr bwMode="auto">
          <a:xfrm>
            <a:off x="539750" y="4227513"/>
            <a:ext cx="4464050" cy="2320925"/>
            <a:chOff x="340" y="2663"/>
            <a:chExt cx="2687" cy="1462"/>
          </a:xfrm>
        </p:grpSpPr>
        <p:grpSp>
          <p:nvGrpSpPr>
            <p:cNvPr id="19478" name="Group 18"/>
            <p:cNvGrpSpPr>
              <a:grpSpLocks noChangeAspect="1"/>
            </p:cNvGrpSpPr>
            <p:nvPr/>
          </p:nvGrpSpPr>
          <p:grpSpPr bwMode="auto">
            <a:xfrm>
              <a:off x="476" y="2663"/>
              <a:ext cx="2551" cy="1462"/>
              <a:chOff x="2520" y="6400"/>
              <a:chExt cx="3794" cy="2173"/>
            </a:xfrm>
          </p:grpSpPr>
          <p:sp>
            <p:nvSpPr>
              <p:cNvPr id="19489" name="Line 19"/>
              <p:cNvSpPr>
                <a:spLocks noChangeAspect="1" noChangeShapeType="1"/>
              </p:cNvSpPr>
              <p:nvPr/>
            </p:nvSpPr>
            <p:spPr bwMode="auto">
              <a:xfrm flipH="1">
                <a:off x="3624" y="7513"/>
                <a:ext cx="91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0" name="Line 20"/>
              <p:cNvSpPr>
                <a:spLocks noChangeAspect="1" noChangeShapeType="1"/>
              </p:cNvSpPr>
              <p:nvPr/>
            </p:nvSpPr>
            <p:spPr bwMode="auto">
              <a:xfrm flipH="1">
                <a:off x="2617" y="8565"/>
                <a:ext cx="33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1" name="Line 21"/>
              <p:cNvSpPr>
                <a:spLocks noChangeAspect="1" noChangeShapeType="1"/>
              </p:cNvSpPr>
              <p:nvPr/>
            </p:nvSpPr>
            <p:spPr bwMode="auto">
              <a:xfrm flipH="1">
                <a:off x="2564" y="6427"/>
                <a:ext cx="3471"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2" name="Oval 22"/>
              <p:cNvSpPr>
                <a:spLocks noChangeAspect="1" noChangeArrowheads="1"/>
              </p:cNvSpPr>
              <p:nvPr/>
            </p:nvSpPr>
            <p:spPr bwMode="auto">
              <a:xfrm>
                <a:off x="2520" y="6400"/>
                <a:ext cx="33" cy="33"/>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93" name="Oval 23"/>
              <p:cNvSpPr>
                <a:spLocks noChangeAspect="1" noChangeArrowheads="1"/>
              </p:cNvSpPr>
              <p:nvPr/>
            </p:nvSpPr>
            <p:spPr bwMode="auto">
              <a:xfrm>
                <a:off x="2600" y="8538"/>
                <a:ext cx="33" cy="33"/>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94" name="Line 24"/>
              <p:cNvSpPr>
                <a:spLocks noChangeAspect="1" noChangeShapeType="1"/>
              </p:cNvSpPr>
              <p:nvPr/>
            </p:nvSpPr>
            <p:spPr bwMode="auto">
              <a:xfrm>
                <a:off x="2847" y="7381"/>
                <a:ext cx="27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5" name="Line 25"/>
              <p:cNvSpPr>
                <a:spLocks noChangeAspect="1" noChangeShapeType="1"/>
              </p:cNvSpPr>
              <p:nvPr/>
            </p:nvSpPr>
            <p:spPr bwMode="auto">
              <a:xfrm>
                <a:off x="2847" y="7442"/>
                <a:ext cx="27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6" name="Line 26"/>
              <p:cNvSpPr>
                <a:spLocks noChangeAspect="1" noChangeShapeType="1"/>
              </p:cNvSpPr>
              <p:nvPr/>
            </p:nvSpPr>
            <p:spPr bwMode="auto">
              <a:xfrm>
                <a:off x="2980" y="6427"/>
                <a:ext cx="0" cy="94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7" name="Line 27"/>
              <p:cNvSpPr>
                <a:spLocks noChangeAspect="1" noChangeShapeType="1"/>
              </p:cNvSpPr>
              <p:nvPr/>
            </p:nvSpPr>
            <p:spPr bwMode="auto">
              <a:xfrm>
                <a:off x="2980" y="7451"/>
                <a:ext cx="0" cy="11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498" name="Group 28"/>
              <p:cNvGrpSpPr>
                <a:grpSpLocks noChangeAspect="1"/>
              </p:cNvGrpSpPr>
              <p:nvPr/>
            </p:nvGrpSpPr>
            <p:grpSpPr bwMode="auto">
              <a:xfrm rot="5400000">
                <a:off x="3297" y="6834"/>
                <a:ext cx="338" cy="283"/>
                <a:chOff x="3107" y="4983"/>
                <a:chExt cx="536" cy="448"/>
              </a:xfrm>
            </p:grpSpPr>
            <p:sp>
              <p:nvSpPr>
                <p:cNvPr id="19568" name="Line 29"/>
                <p:cNvSpPr>
                  <a:spLocks noChangeAspect="1" noChangeShapeType="1"/>
                </p:cNvSpPr>
                <p:nvPr/>
              </p:nvSpPr>
              <p:spPr bwMode="auto">
                <a:xfrm flipH="1">
                  <a:off x="3141" y="5157"/>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9" name="Line 30"/>
                <p:cNvSpPr>
                  <a:spLocks noChangeAspect="1" noChangeShapeType="1"/>
                </p:cNvSpPr>
                <p:nvPr/>
              </p:nvSpPr>
              <p:spPr bwMode="auto">
                <a:xfrm flipH="1">
                  <a:off x="3494"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70" name="Line 31"/>
                <p:cNvSpPr>
                  <a:spLocks noChangeAspect="1" noChangeShapeType="1"/>
                </p:cNvSpPr>
                <p:nvPr/>
              </p:nvSpPr>
              <p:spPr bwMode="auto">
                <a:xfrm>
                  <a:off x="3107"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71" name="Line 32"/>
                <p:cNvSpPr>
                  <a:spLocks noChangeAspect="1" noChangeShapeType="1"/>
                </p:cNvSpPr>
                <p:nvPr/>
              </p:nvSpPr>
              <p:spPr bwMode="auto">
                <a:xfrm flipH="1">
                  <a:off x="3141" y="5211"/>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72" name="Line 33"/>
                <p:cNvSpPr>
                  <a:spLocks noChangeAspect="1" noChangeShapeType="1"/>
                </p:cNvSpPr>
                <p:nvPr/>
              </p:nvSpPr>
              <p:spPr bwMode="auto">
                <a:xfrm>
                  <a:off x="3362" y="5220"/>
                  <a:ext cx="0" cy="21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499" name="Line 34"/>
              <p:cNvSpPr>
                <a:spLocks noChangeAspect="1" noChangeShapeType="1"/>
              </p:cNvSpPr>
              <p:nvPr/>
            </p:nvSpPr>
            <p:spPr bwMode="auto">
              <a:xfrm rot="5400000" flipH="1">
                <a:off x="3357" y="7974"/>
                <a:ext cx="2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0" name="Line 35"/>
              <p:cNvSpPr>
                <a:spLocks noChangeAspect="1" noChangeShapeType="1"/>
              </p:cNvSpPr>
              <p:nvPr/>
            </p:nvSpPr>
            <p:spPr bwMode="auto">
              <a:xfrm rot="5400000" flipH="1">
                <a:off x="3515" y="8043"/>
                <a:ext cx="93"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1" name="Line 36"/>
              <p:cNvSpPr>
                <a:spLocks noChangeAspect="1" noChangeShapeType="1"/>
              </p:cNvSpPr>
              <p:nvPr/>
            </p:nvSpPr>
            <p:spPr bwMode="auto">
              <a:xfrm rot="5400000">
                <a:off x="3515" y="7798"/>
                <a:ext cx="94"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2" name="Line 37"/>
              <p:cNvSpPr>
                <a:spLocks noChangeAspect="1" noChangeShapeType="1"/>
              </p:cNvSpPr>
              <p:nvPr/>
            </p:nvSpPr>
            <p:spPr bwMode="auto">
              <a:xfrm rot="5400000" flipH="1">
                <a:off x="3323" y="7974"/>
                <a:ext cx="2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3" name="Line 38"/>
              <p:cNvSpPr>
                <a:spLocks noChangeAspect="1" noChangeShapeType="1"/>
              </p:cNvSpPr>
              <p:nvPr/>
            </p:nvSpPr>
            <p:spPr bwMode="auto">
              <a:xfrm rot="5400000">
                <a:off x="3399" y="7898"/>
                <a:ext cx="0" cy="13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4" name="Line 39"/>
              <p:cNvSpPr>
                <a:spLocks noChangeAspect="1" noChangeShapeType="1"/>
              </p:cNvSpPr>
              <p:nvPr/>
            </p:nvSpPr>
            <p:spPr bwMode="auto">
              <a:xfrm>
                <a:off x="4066" y="8158"/>
                <a:ext cx="0" cy="40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5" name="Line 40"/>
              <p:cNvSpPr>
                <a:spLocks noChangeAspect="1" noChangeShapeType="1"/>
              </p:cNvSpPr>
              <p:nvPr/>
            </p:nvSpPr>
            <p:spPr bwMode="auto">
              <a:xfrm>
                <a:off x="4066" y="7096"/>
                <a:ext cx="0" cy="90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06" name="Group 41"/>
              <p:cNvGrpSpPr>
                <a:grpSpLocks noChangeAspect="1"/>
              </p:cNvGrpSpPr>
              <p:nvPr/>
            </p:nvGrpSpPr>
            <p:grpSpPr bwMode="auto">
              <a:xfrm flipH="1" flipV="1">
                <a:off x="3983" y="8008"/>
                <a:ext cx="161" cy="150"/>
                <a:chOff x="4438" y="4858"/>
                <a:chExt cx="406" cy="378"/>
              </a:xfrm>
            </p:grpSpPr>
            <p:sp>
              <p:nvSpPr>
                <p:cNvPr id="19564" name="Line 42"/>
                <p:cNvSpPr>
                  <a:spLocks noChangeAspect="1" noChangeShapeType="1"/>
                </p:cNvSpPr>
                <p:nvPr/>
              </p:nvSpPr>
              <p:spPr bwMode="auto">
                <a:xfrm>
                  <a:off x="4452" y="4858"/>
                  <a:ext cx="37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5" name="Line 43"/>
                <p:cNvSpPr>
                  <a:spLocks noChangeAspect="1" noChangeShapeType="1"/>
                </p:cNvSpPr>
                <p:nvPr/>
              </p:nvSpPr>
              <p:spPr bwMode="auto">
                <a:xfrm>
                  <a:off x="4438"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6" name="Line 44"/>
                <p:cNvSpPr>
                  <a:spLocks noChangeAspect="1" noChangeShapeType="1"/>
                </p:cNvSpPr>
                <p:nvPr/>
              </p:nvSpPr>
              <p:spPr bwMode="auto">
                <a:xfrm flipH="1">
                  <a:off x="4634"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7" name="Line 45"/>
                <p:cNvSpPr>
                  <a:spLocks noChangeAspect="1" noChangeShapeType="1"/>
                </p:cNvSpPr>
                <p:nvPr/>
              </p:nvSpPr>
              <p:spPr bwMode="auto">
                <a:xfrm>
                  <a:off x="4452" y="5236"/>
                  <a:ext cx="39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07" name="Line 46"/>
              <p:cNvSpPr>
                <a:spLocks noChangeAspect="1" noChangeShapeType="1"/>
              </p:cNvSpPr>
              <p:nvPr/>
            </p:nvSpPr>
            <p:spPr bwMode="auto">
              <a:xfrm>
                <a:off x="4070" y="6427"/>
                <a:ext cx="0" cy="50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08" name="Group 47"/>
              <p:cNvGrpSpPr>
                <a:grpSpLocks noChangeAspect="1"/>
              </p:cNvGrpSpPr>
              <p:nvPr/>
            </p:nvGrpSpPr>
            <p:grpSpPr bwMode="auto">
              <a:xfrm>
                <a:off x="3987" y="6945"/>
                <a:ext cx="161" cy="153"/>
                <a:chOff x="4290" y="6790"/>
                <a:chExt cx="195" cy="184"/>
              </a:xfrm>
            </p:grpSpPr>
            <p:sp>
              <p:nvSpPr>
                <p:cNvPr id="19560" name="Line 48"/>
                <p:cNvSpPr>
                  <a:spLocks noChangeAspect="1" noChangeShapeType="1"/>
                </p:cNvSpPr>
                <p:nvPr/>
              </p:nvSpPr>
              <p:spPr bwMode="auto">
                <a:xfrm flipH="1" flipV="1">
                  <a:off x="4297" y="6974"/>
                  <a:ext cx="181"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1" name="Line 49"/>
                <p:cNvSpPr>
                  <a:spLocks noChangeAspect="1" noChangeShapeType="1"/>
                </p:cNvSpPr>
                <p:nvPr/>
              </p:nvSpPr>
              <p:spPr bwMode="auto">
                <a:xfrm flipH="1" flipV="1">
                  <a:off x="4384" y="6792"/>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2" name="Line 50"/>
                <p:cNvSpPr>
                  <a:spLocks noChangeAspect="1" noChangeShapeType="1"/>
                </p:cNvSpPr>
                <p:nvPr/>
              </p:nvSpPr>
              <p:spPr bwMode="auto">
                <a:xfrm flipV="1">
                  <a:off x="4290" y="6790"/>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3" name="Line 51"/>
                <p:cNvSpPr>
                  <a:spLocks noChangeAspect="1" noChangeShapeType="1"/>
                </p:cNvSpPr>
                <p:nvPr/>
              </p:nvSpPr>
              <p:spPr bwMode="auto">
                <a:xfrm flipH="1" flipV="1">
                  <a:off x="4290" y="6792"/>
                  <a:ext cx="18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09" name="Line 52"/>
              <p:cNvSpPr>
                <a:spLocks noChangeAspect="1" noChangeShapeType="1"/>
              </p:cNvSpPr>
              <p:nvPr/>
            </p:nvSpPr>
            <p:spPr bwMode="auto">
              <a:xfrm>
                <a:off x="3615" y="7160"/>
                <a:ext cx="0" cy="64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0" name="Line 53"/>
              <p:cNvSpPr>
                <a:spLocks noChangeAspect="1" noChangeShapeType="1"/>
              </p:cNvSpPr>
              <p:nvPr/>
            </p:nvSpPr>
            <p:spPr bwMode="auto">
              <a:xfrm>
                <a:off x="3624" y="8141"/>
                <a:ext cx="0" cy="42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1" name="Line 54"/>
              <p:cNvSpPr>
                <a:spLocks noChangeAspect="1" noChangeShapeType="1"/>
              </p:cNvSpPr>
              <p:nvPr/>
            </p:nvSpPr>
            <p:spPr bwMode="auto">
              <a:xfrm>
                <a:off x="3615" y="6427"/>
                <a:ext cx="0" cy="37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2" name="Oval 55"/>
              <p:cNvSpPr>
                <a:spLocks noChangeAspect="1" noChangeArrowheads="1"/>
              </p:cNvSpPr>
              <p:nvPr/>
            </p:nvSpPr>
            <p:spPr bwMode="auto">
              <a:xfrm>
                <a:off x="3581" y="7478"/>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13" name="Oval 56"/>
              <p:cNvSpPr>
                <a:spLocks noChangeAspect="1" noChangeArrowheads="1"/>
              </p:cNvSpPr>
              <p:nvPr/>
            </p:nvSpPr>
            <p:spPr bwMode="auto">
              <a:xfrm>
                <a:off x="4040" y="7487"/>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514" name="Group 57"/>
              <p:cNvGrpSpPr>
                <a:grpSpLocks noChangeAspect="1"/>
              </p:cNvGrpSpPr>
              <p:nvPr/>
            </p:nvGrpSpPr>
            <p:grpSpPr bwMode="auto">
              <a:xfrm rot="16200000" flipH="1">
                <a:off x="6004" y="6842"/>
                <a:ext cx="338" cy="283"/>
                <a:chOff x="3107" y="4983"/>
                <a:chExt cx="536" cy="448"/>
              </a:xfrm>
            </p:grpSpPr>
            <p:sp>
              <p:nvSpPr>
                <p:cNvPr id="19555" name="Line 58"/>
                <p:cNvSpPr>
                  <a:spLocks noChangeAspect="1" noChangeShapeType="1"/>
                </p:cNvSpPr>
                <p:nvPr/>
              </p:nvSpPr>
              <p:spPr bwMode="auto">
                <a:xfrm flipH="1">
                  <a:off x="3141" y="5157"/>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6" name="Line 59"/>
                <p:cNvSpPr>
                  <a:spLocks noChangeAspect="1" noChangeShapeType="1"/>
                </p:cNvSpPr>
                <p:nvPr/>
              </p:nvSpPr>
              <p:spPr bwMode="auto">
                <a:xfrm flipH="1">
                  <a:off x="3494"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7" name="Line 60"/>
                <p:cNvSpPr>
                  <a:spLocks noChangeAspect="1" noChangeShapeType="1"/>
                </p:cNvSpPr>
                <p:nvPr/>
              </p:nvSpPr>
              <p:spPr bwMode="auto">
                <a:xfrm>
                  <a:off x="3107"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8" name="Line 61"/>
                <p:cNvSpPr>
                  <a:spLocks noChangeAspect="1" noChangeShapeType="1"/>
                </p:cNvSpPr>
                <p:nvPr/>
              </p:nvSpPr>
              <p:spPr bwMode="auto">
                <a:xfrm flipH="1">
                  <a:off x="3141" y="5211"/>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9" name="Line 62"/>
                <p:cNvSpPr>
                  <a:spLocks noChangeAspect="1" noChangeShapeType="1"/>
                </p:cNvSpPr>
                <p:nvPr/>
              </p:nvSpPr>
              <p:spPr bwMode="auto">
                <a:xfrm>
                  <a:off x="3362" y="5220"/>
                  <a:ext cx="0" cy="21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15" name="Line 63"/>
              <p:cNvSpPr>
                <a:spLocks noChangeAspect="1" noChangeShapeType="1"/>
              </p:cNvSpPr>
              <p:nvPr/>
            </p:nvSpPr>
            <p:spPr bwMode="auto">
              <a:xfrm rot="-5400000">
                <a:off x="5985" y="7982"/>
                <a:ext cx="296"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6" name="Line 64"/>
              <p:cNvSpPr>
                <a:spLocks noChangeAspect="1" noChangeShapeType="1"/>
              </p:cNvSpPr>
              <p:nvPr/>
            </p:nvSpPr>
            <p:spPr bwMode="auto">
              <a:xfrm rot="-5400000">
                <a:off x="6028" y="8051"/>
                <a:ext cx="93"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7" name="Line 65"/>
              <p:cNvSpPr>
                <a:spLocks noChangeAspect="1" noChangeShapeType="1"/>
              </p:cNvSpPr>
              <p:nvPr/>
            </p:nvSpPr>
            <p:spPr bwMode="auto">
              <a:xfrm rot="16200000" flipH="1">
                <a:off x="6028" y="7806"/>
                <a:ext cx="94"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8" name="Line 66"/>
              <p:cNvSpPr>
                <a:spLocks noChangeAspect="1" noChangeShapeType="1"/>
              </p:cNvSpPr>
              <p:nvPr/>
            </p:nvSpPr>
            <p:spPr bwMode="auto">
              <a:xfrm rot="-5400000">
                <a:off x="6019" y="7982"/>
                <a:ext cx="296"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9" name="Line 67"/>
              <p:cNvSpPr>
                <a:spLocks noChangeAspect="1" noChangeShapeType="1"/>
              </p:cNvSpPr>
              <p:nvPr/>
            </p:nvSpPr>
            <p:spPr bwMode="auto">
              <a:xfrm rot="16200000" flipH="1">
                <a:off x="6240" y="7906"/>
                <a:ext cx="0" cy="13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0" name="Line 68"/>
              <p:cNvSpPr>
                <a:spLocks noChangeAspect="1" noChangeShapeType="1"/>
              </p:cNvSpPr>
              <p:nvPr/>
            </p:nvSpPr>
            <p:spPr bwMode="auto">
              <a:xfrm flipH="1">
                <a:off x="5572" y="8166"/>
                <a:ext cx="0" cy="40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1" name="Line 69"/>
              <p:cNvSpPr>
                <a:spLocks noChangeAspect="1" noChangeShapeType="1"/>
              </p:cNvSpPr>
              <p:nvPr/>
            </p:nvSpPr>
            <p:spPr bwMode="auto">
              <a:xfrm flipH="1">
                <a:off x="5572" y="7096"/>
                <a:ext cx="0" cy="91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22" name="Group 70"/>
              <p:cNvGrpSpPr>
                <a:grpSpLocks noChangeAspect="1"/>
              </p:cNvGrpSpPr>
              <p:nvPr/>
            </p:nvGrpSpPr>
            <p:grpSpPr bwMode="auto">
              <a:xfrm flipV="1">
                <a:off x="5494" y="8016"/>
                <a:ext cx="160" cy="150"/>
                <a:chOff x="4438" y="4858"/>
                <a:chExt cx="406" cy="378"/>
              </a:xfrm>
            </p:grpSpPr>
            <p:sp>
              <p:nvSpPr>
                <p:cNvPr id="19551" name="Line 71"/>
                <p:cNvSpPr>
                  <a:spLocks noChangeAspect="1" noChangeShapeType="1"/>
                </p:cNvSpPr>
                <p:nvPr/>
              </p:nvSpPr>
              <p:spPr bwMode="auto">
                <a:xfrm>
                  <a:off x="4452" y="4858"/>
                  <a:ext cx="37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2" name="Line 72"/>
                <p:cNvSpPr>
                  <a:spLocks noChangeAspect="1" noChangeShapeType="1"/>
                </p:cNvSpPr>
                <p:nvPr/>
              </p:nvSpPr>
              <p:spPr bwMode="auto">
                <a:xfrm>
                  <a:off x="4438"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3" name="Line 73"/>
                <p:cNvSpPr>
                  <a:spLocks noChangeAspect="1" noChangeShapeType="1"/>
                </p:cNvSpPr>
                <p:nvPr/>
              </p:nvSpPr>
              <p:spPr bwMode="auto">
                <a:xfrm flipH="1">
                  <a:off x="4634"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4" name="Line 74"/>
                <p:cNvSpPr>
                  <a:spLocks noChangeAspect="1" noChangeShapeType="1"/>
                </p:cNvSpPr>
                <p:nvPr/>
              </p:nvSpPr>
              <p:spPr bwMode="auto">
                <a:xfrm>
                  <a:off x="4452" y="5236"/>
                  <a:ext cx="39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23" name="Line 75"/>
              <p:cNvSpPr>
                <a:spLocks noChangeAspect="1" noChangeShapeType="1"/>
              </p:cNvSpPr>
              <p:nvPr/>
            </p:nvSpPr>
            <p:spPr bwMode="auto">
              <a:xfrm flipH="1">
                <a:off x="5582" y="6435"/>
                <a:ext cx="0" cy="53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4" name="Line 76"/>
              <p:cNvSpPr>
                <a:spLocks noChangeAspect="1" noChangeShapeType="1"/>
              </p:cNvSpPr>
              <p:nvPr/>
            </p:nvSpPr>
            <p:spPr bwMode="auto">
              <a:xfrm flipH="1">
                <a:off x="6022" y="7168"/>
                <a:ext cx="0" cy="64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5" name="Line 77"/>
              <p:cNvSpPr>
                <a:spLocks noChangeAspect="1" noChangeShapeType="1"/>
              </p:cNvSpPr>
              <p:nvPr/>
            </p:nvSpPr>
            <p:spPr bwMode="auto">
              <a:xfrm flipH="1">
                <a:off x="6013" y="8149"/>
                <a:ext cx="0" cy="42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6" name="Line 78"/>
              <p:cNvSpPr>
                <a:spLocks noChangeAspect="1" noChangeShapeType="1"/>
              </p:cNvSpPr>
              <p:nvPr/>
            </p:nvSpPr>
            <p:spPr bwMode="auto">
              <a:xfrm flipH="1">
                <a:off x="6022" y="6435"/>
                <a:ext cx="0" cy="37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7" name="Oval 79"/>
              <p:cNvSpPr>
                <a:spLocks noChangeAspect="1" noChangeArrowheads="1"/>
              </p:cNvSpPr>
              <p:nvPr/>
            </p:nvSpPr>
            <p:spPr bwMode="auto">
              <a:xfrm flipH="1">
                <a:off x="6004" y="7486"/>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28" name="Oval 80"/>
              <p:cNvSpPr>
                <a:spLocks noChangeAspect="1" noChangeArrowheads="1"/>
              </p:cNvSpPr>
              <p:nvPr/>
            </p:nvSpPr>
            <p:spPr bwMode="auto">
              <a:xfrm flipH="1">
                <a:off x="5545" y="7495"/>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529" name="Group 81"/>
              <p:cNvGrpSpPr>
                <a:grpSpLocks noChangeAspect="1"/>
              </p:cNvGrpSpPr>
              <p:nvPr/>
            </p:nvGrpSpPr>
            <p:grpSpPr bwMode="auto">
              <a:xfrm>
                <a:off x="5502" y="6943"/>
                <a:ext cx="162" cy="153"/>
                <a:chOff x="4290" y="6790"/>
                <a:chExt cx="195" cy="184"/>
              </a:xfrm>
            </p:grpSpPr>
            <p:sp>
              <p:nvSpPr>
                <p:cNvPr id="19547" name="Line 82"/>
                <p:cNvSpPr>
                  <a:spLocks noChangeAspect="1" noChangeShapeType="1"/>
                </p:cNvSpPr>
                <p:nvPr/>
              </p:nvSpPr>
              <p:spPr bwMode="auto">
                <a:xfrm flipH="1" flipV="1">
                  <a:off x="4297" y="6974"/>
                  <a:ext cx="181"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8" name="Line 83"/>
                <p:cNvSpPr>
                  <a:spLocks noChangeAspect="1" noChangeShapeType="1"/>
                </p:cNvSpPr>
                <p:nvPr/>
              </p:nvSpPr>
              <p:spPr bwMode="auto">
                <a:xfrm flipH="1" flipV="1">
                  <a:off x="4384" y="6792"/>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9" name="Line 84"/>
                <p:cNvSpPr>
                  <a:spLocks noChangeAspect="1" noChangeShapeType="1"/>
                </p:cNvSpPr>
                <p:nvPr/>
              </p:nvSpPr>
              <p:spPr bwMode="auto">
                <a:xfrm flipV="1">
                  <a:off x="4290" y="6790"/>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0" name="Line 85"/>
                <p:cNvSpPr>
                  <a:spLocks noChangeAspect="1" noChangeShapeType="1"/>
                </p:cNvSpPr>
                <p:nvPr/>
              </p:nvSpPr>
              <p:spPr bwMode="auto">
                <a:xfrm flipH="1" flipV="1">
                  <a:off x="4290" y="6792"/>
                  <a:ext cx="18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0" name="Group 86"/>
              <p:cNvGrpSpPr>
                <a:grpSpLocks noChangeAspect="1"/>
              </p:cNvGrpSpPr>
              <p:nvPr/>
            </p:nvGrpSpPr>
            <p:grpSpPr bwMode="auto">
              <a:xfrm rot="-5400000">
                <a:off x="4573" y="7247"/>
                <a:ext cx="500" cy="521"/>
                <a:chOff x="4983" y="7550"/>
                <a:chExt cx="603" cy="629"/>
              </a:xfrm>
            </p:grpSpPr>
            <p:sp>
              <p:nvSpPr>
                <p:cNvPr id="19544" name="Oval 87"/>
                <p:cNvSpPr>
                  <a:spLocks noChangeAspect="1" noChangeArrowheads="1"/>
                </p:cNvSpPr>
                <p:nvPr/>
              </p:nvSpPr>
              <p:spPr bwMode="auto">
                <a:xfrm>
                  <a:off x="4983" y="7583"/>
                  <a:ext cx="603" cy="563"/>
                </a:xfrm>
                <a:prstGeom prst="ellipse">
                  <a:avLst/>
                </a:prstGeom>
                <a:solidFill>
                  <a:srgbClr val="FFFFFF"/>
                </a:solidFill>
                <a:ln w="19050">
                  <a:solidFill>
                    <a:srgbClr val="000000"/>
                  </a:solidFill>
                  <a:round/>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sp>
              <p:nvSpPr>
                <p:cNvPr id="19545" name="Rectangle 88"/>
                <p:cNvSpPr>
                  <a:spLocks noChangeAspect="1" noChangeArrowheads="1"/>
                </p:cNvSpPr>
                <p:nvPr/>
              </p:nvSpPr>
              <p:spPr bwMode="auto">
                <a:xfrm>
                  <a:off x="5217" y="7550"/>
                  <a:ext cx="134" cy="33"/>
                </a:xfrm>
                <a:prstGeom prst="rect">
                  <a:avLst/>
                </a:prstGeom>
                <a:solidFill>
                  <a:srgbClr val="FFFFFF"/>
                </a:solidFill>
                <a:ln w="19050">
                  <a:solidFill>
                    <a:srgbClr val="000000"/>
                  </a:solidFill>
                  <a:miter lim="800000"/>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sp>
              <p:nvSpPr>
                <p:cNvPr id="19546" name="Rectangle 89"/>
                <p:cNvSpPr>
                  <a:spLocks noChangeAspect="1" noChangeArrowheads="1"/>
                </p:cNvSpPr>
                <p:nvPr/>
              </p:nvSpPr>
              <p:spPr bwMode="auto">
                <a:xfrm>
                  <a:off x="5217" y="8146"/>
                  <a:ext cx="134" cy="33"/>
                </a:xfrm>
                <a:prstGeom prst="rect">
                  <a:avLst/>
                </a:prstGeom>
                <a:solidFill>
                  <a:srgbClr val="FFFFFF"/>
                </a:solidFill>
                <a:ln w="19050">
                  <a:solidFill>
                    <a:srgbClr val="000000"/>
                  </a:solidFill>
                  <a:miter lim="800000"/>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grpSp>
          <p:sp>
            <p:nvSpPr>
              <p:cNvPr id="19531" name="Line 90"/>
              <p:cNvSpPr>
                <a:spLocks noChangeAspect="1" noChangeShapeType="1"/>
              </p:cNvSpPr>
              <p:nvPr/>
            </p:nvSpPr>
            <p:spPr bwMode="auto">
              <a:xfrm flipH="1">
                <a:off x="5095" y="7513"/>
                <a:ext cx="91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32" name="Group 91"/>
              <p:cNvGrpSpPr>
                <a:grpSpLocks noChangeAspect="1"/>
              </p:cNvGrpSpPr>
              <p:nvPr/>
            </p:nvGrpSpPr>
            <p:grpSpPr bwMode="auto">
              <a:xfrm>
                <a:off x="3528" y="7070"/>
                <a:ext cx="56" cy="56"/>
                <a:chOff x="3514" y="7056"/>
                <a:chExt cx="56" cy="56"/>
              </a:xfrm>
            </p:grpSpPr>
            <p:sp>
              <p:nvSpPr>
                <p:cNvPr id="19542" name="Line 92"/>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3" name="Line 93"/>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3" name="Group 94"/>
              <p:cNvGrpSpPr>
                <a:grpSpLocks noChangeAspect="1"/>
              </p:cNvGrpSpPr>
              <p:nvPr/>
            </p:nvGrpSpPr>
            <p:grpSpPr bwMode="auto">
              <a:xfrm>
                <a:off x="3528" y="8064"/>
                <a:ext cx="56" cy="56"/>
                <a:chOff x="3514" y="7056"/>
                <a:chExt cx="56" cy="56"/>
              </a:xfrm>
            </p:grpSpPr>
            <p:sp>
              <p:nvSpPr>
                <p:cNvPr id="19540" name="Line 95"/>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1" name="Line 96"/>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4" name="Group 97"/>
              <p:cNvGrpSpPr>
                <a:grpSpLocks noChangeAspect="1"/>
              </p:cNvGrpSpPr>
              <p:nvPr/>
            </p:nvGrpSpPr>
            <p:grpSpPr bwMode="auto">
              <a:xfrm flipH="1">
                <a:off x="6048" y="7084"/>
                <a:ext cx="56" cy="56"/>
                <a:chOff x="3514" y="7056"/>
                <a:chExt cx="56" cy="56"/>
              </a:xfrm>
            </p:grpSpPr>
            <p:sp>
              <p:nvSpPr>
                <p:cNvPr id="19538" name="Line 98"/>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39" name="Line 99"/>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5" name="Group 100"/>
              <p:cNvGrpSpPr>
                <a:grpSpLocks noChangeAspect="1"/>
              </p:cNvGrpSpPr>
              <p:nvPr/>
            </p:nvGrpSpPr>
            <p:grpSpPr bwMode="auto">
              <a:xfrm flipH="1">
                <a:off x="6048" y="8078"/>
                <a:ext cx="56" cy="56"/>
                <a:chOff x="3514" y="7056"/>
                <a:chExt cx="56" cy="56"/>
              </a:xfrm>
            </p:grpSpPr>
            <p:sp>
              <p:nvSpPr>
                <p:cNvPr id="19536" name="Line 101"/>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37" name="Line 102"/>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9479" name="Text Box 107"/>
            <p:cNvSpPr txBox="1">
              <a:spLocks noChangeArrowheads="1"/>
            </p:cNvSpPr>
            <p:nvPr/>
          </p:nvSpPr>
          <p:spPr bwMode="auto">
            <a:xfrm>
              <a:off x="1713" y="3054"/>
              <a:ext cx="671" cy="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Courier" pitchFamily="49" charset="0"/>
                  <a:ea typeface="ＭＳ Ｐゴシック" pitchFamily="-107" charset="-128"/>
                </a:rPr>
                <a:t>+  </a:t>
              </a:r>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r>
                <a:rPr lang="en-US" sz="1400" dirty="0">
                  <a:solidFill>
                    <a:schemeClr val="tx1"/>
                  </a:solidFill>
                  <a:latin typeface="Courier" pitchFamily="49" charset="0"/>
                  <a:ea typeface="ＭＳ Ｐゴシック" pitchFamily="-107" charset="-128"/>
                </a:rPr>
                <a:t>  </a:t>
              </a:r>
              <a:r>
                <a:rPr lang="en-US" sz="1400" dirty="0">
                  <a:solidFill>
                    <a:schemeClr val="tx1"/>
                  </a:solidFill>
                  <a:latin typeface="Courier" pitchFamily="49" charset="0"/>
                  <a:ea typeface="ＭＳ Ｐゴシック" pitchFamily="-107" charset="-128"/>
                  <a:sym typeface="Symbol" pitchFamily="18" charset="2"/>
                </a:rPr>
                <a:t></a:t>
              </a:r>
              <a:endParaRPr lang="en-US" sz="1400" b="1" dirty="0">
                <a:solidFill>
                  <a:schemeClr val="tx1"/>
                </a:solidFill>
                <a:latin typeface="Arial" charset="0"/>
                <a:ea typeface="ＭＳ Ｐゴシック" pitchFamily="-107" charset="-128"/>
                <a:sym typeface="Symbol" pitchFamily="18" charset="2"/>
              </a:endParaRPr>
            </a:p>
          </p:txBody>
        </p:sp>
        <p:sp>
          <p:nvSpPr>
            <p:cNvPr id="19480" name="Text Box 108"/>
            <p:cNvSpPr txBox="1">
              <a:spLocks noChangeArrowheads="1"/>
            </p:cNvSpPr>
            <p:nvPr/>
          </p:nvSpPr>
          <p:spPr bwMode="auto">
            <a:xfrm>
              <a:off x="1145" y="2946"/>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1</a:t>
              </a:r>
            </a:p>
          </p:txBody>
        </p:sp>
        <p:sp>
          <p:nvSpPr>
            <p:cNvPr id="19481" name="Text Box 109"/>
            <p:cNvSpPr txBox="1">
              <a:spLocks noChangeArrowheads="1"/>
            </p:cNvSpPr>
            <p:nvPr/>
          </p:nvSpPr>
          <p:spPr bwMode="auto">
            <a:xfrm>
              <a:off x="1145" y="3607"/>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4</a:t>
              </a:r>
            </a:p>
          </p:txBody>
        </p:sp>
        <p:sp>
          <p:nvSpPr>
            <p:cNvPr id="19482" name="Text Box 110"/>
            <p:cNvSpPr txBox="1">
              <a:spLocks noChangeArrowheads="1"/>
            </p:cNvSpPr>
            <p:nvPr/>
          </p:nvSpPr>
          <p:spPr bwMode="auto">
            <a:xfrm>
              <a:off x="2624" y="2955"/>
              <a:ext cx="402"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3</a:t>
              </a:r>
            </a:p>
          </p:txBody>
        </p:sp>
        <p:sp>
          <p:nvSpPr>
            <p:cNvPr id="19483" name="Text Box 111"/>
            <p:cNvSpPr txBox="1">
              <a:spLocks noChangeArrowheads="1"/>
            </p:cNvSpPr>
            <p:nvPr/>
          </p:nvSpPr>
          <p:spPr bwMode="auto">
            <a:xfrm>
              <a:off x="2624" y="3631"/>
              <a:ext cx="40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2</a:t>
              </a:r>
            </a:p>
          </p:txBody>
        </p:sp>
        <p:sp>
          <p:nvSpPr>
            <p:cNvPr id="19484" name="Text Box 112"/>
            <p:cNvSpPr txBox="1">
              <a:spLocks noChangeArrowheads="1"/>
            </p:cNvSpPr>
            <p:nvPr/>
          </p:nvSpPr>
          <p:spPr bwMode="auto">
            <a:xfrm>
              <a:off x="1485" y="2853"/>
              <a:ext cx="402"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D1</a:t>
              </a:r>
            </a:p>
          </p:txBody>
        </p:sp>
        <p:sp>
          <p:nvSpPr>
            <p:cNvPr id="19485" name="Text Box 113"/>
            <p:cNvSpPr txBox="1">
              <a:spLocks noChangeArrowheads="1"/>
            </p:cNvSpPr>
            <p:nvPr/>
          </p:nvSpPr>
          <p:spPr bwMode="auto">
            <a:xfrm>
              <a:off x="2325" y="2854"/>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D3</a:t>
              </a:r>
            </a:p>
          </p:txBody>
        </p:sp>
        <p:sp>
          <p:nvSpPr>
            <p:cNvPr id="19486" name="Text Box 114"/>
            <p:cNvSpPr txBox="1">
              <a:spLocks noChangeArrowheads="1"/>
            </p:cNvSpPr>
            <p:nvPr/>
          </p:nvSpPr>
          <p:spPr bwMode="auto">
            <a:xfrm>
              <a:off x="2315" y="3573"/>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9487" name="Text Box 115"/>
            <p:cNvSpPr txBox="1">
              <a:spLocks noChangeArrowheads="1"/>
            </p:cNvSpPr>
            <p:nvPr/>
          </p:nvSpPr>
          <p:spPr bwMode="auto">
            <a:xfrm>
              <a:off x="1483" y="3565"/>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D4</a:t>
              </a:r>
            </a:p>
          </p:txBody>
        </p:sp>
        <p:sp>
          <p:nvSpPr>
            <p:cNvPr id="19488" name="Text Box 116"/>
            <p:cNvSpPr txBox="1">
              <a:spLocks noChangeArrowheads="1"/>
            </p:cNvSpPr>
            <p:nvPr/>
          </p:nvSpPr>
          <p:spPr bwMode="auto">
            <a:xfrm>
              <a:off x="340" y="2795"/>
              <a:ext cx="402" cy="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endParaRPr lang="en-US" sz="1400" b="1" dirty="0">
                <a:solidFill>
                  <a:schemeClr val="tx1"/>
                </a:solidFill>
                <a:latin typeface="Arial" charset="0"/>
                <a:ea typeface="ＭＳ Ｐゴシック" pitchFamily="-107" charset="-128"/>
                <a:sym typeface="Symbol" pitchFamily="18" charset="2"/>
              </a:endParaRPr>
            </a:p>
          </p:txBody>
        </p:sp>
      </p:grpSp>
      <p:grpSp>
        <p:nvGrpSpPr>
          <p:cNvPr id="21" name="Group 182"/>
          <p:cNvGrpSpPr>
            <a:grpSpLocks/>
          </p:cNvGrpSpPr>
          <p:nvPr/>
        </p:nvGrpSpPr>
        <p:grpSpPr bwMode="auto">
          <a:xfrm>
            <a:off x="5724525" y="3860800"/>
            <a:ext cx="2841625" cy="2057400"/>
            <a:chOff x="3606" y="2432"/>
            <a:chExt cx="1790" cy="1296"/>
          </a:xfrm>
        </p:grpSpPr>
        <p:sp>
          <p:nvSpPr>
            <p:cNvPr id="19468" name="Rectangle 7"/>
            <p:cNvSpPr>
              <a:spLocks noChangeAspect="1" noChangeArrowheads="1"/>
            </p:cNvSpPr>
            <p:nvPr/>
          </p:nvSpPr>
          <p:spPr bwMode="auto">
            <a:xfrm>
              <a:off x="3833" y="3118"/>
              <a:ext cx="1032" cy="312"/>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69" name="Rectangle 7"/>
            <p:cNvSpPr>
              <a:spLocks noChangeAspect="1" noChangeArrowheads="1"/>
            </p:cNvSpPr>
            <p:nvPr/>
          </p:nvSpPr>
          <p:spPr bwMode="auto">
            <a:xfrm>
              <a:off x="3833" y="2800"/>
              <a:ext cx="1032" cy="312"/>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70" name="Line 8"/>
            <p:cNvSpPr>
              <a:spLocks noChangeAspect="1" noChangeShapeType="1"/>
            </p:cNvSpPr>
            <p:nvPr/>
          </p:nvSpPr>
          <p:spPr bwMode="auto">
            <a:xfrm flipV="1">
              <a:off x="4362" y="2528"/>
              <a:ext cx="0" cy="120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471" name="Line 9"/>
            <p:cNvSpPr>
              <a:spLocks noChangeAspect="1" noChangeShapeType="1"/>
            </p:cNvSpPr>
            <p:nvPr/>
          </p:nvSpPr>
          <p:spPr bwMode="auto">
            <a:xfrm>
              <a:off x="3606" y="3119"/>
              <a:ext cx="1536" cy="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472" name="Text Box 13"/>
            <p:cNvSpPr txBox="1">
              <a:spLocks noChangeArrowheads="1"/>
            </p:cNvSpPr>
            <p:nvPr/>
          </p:nvSpPr>
          <p:spPr bwMode="auto">
            <a:xfrm>
              <a:off x="4470" y="2912"/>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Q1</a:t>
              </a:r>
              <a:endParaRPr lang="en-US" b="1">
                <a:solidFill>
                  <a:schemeClr val="tx1"/>
                </a:solidFill>
                <a:latin typeface="Arial" charset="0"/>
                <a:ea typeface="ＭＳ Ｐゴシック" pitchFamily="-107" charset="-128"/>
              </a:endParaRPr>
            </a:p>
          </p:txBody>
        </p:sp>
        <p:sp>
          <p:nvSpPr>
            <p:cNvPr id="19473" name="Text Box 67"/>
            <p:cNvSpPr txBox="1">
              <a:spLocks noChangeArrowheads="1"/>
            </p:cNvSpPr>
            <p:nvPr/>
          </p:nvSpPr>
          <p:spPr bwMode="auto">
            <a:xfrm>
              <a:off x="3990" y="2912"/>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Q2</a:t>
              </a:r>
              <a:endParaRPr lang="en-US" b="1">
                <a:solidFill>
                  <a:schemeClr val="tx1"/>
                </a:solidFill>
                <a:latin typeface="Arial" charset="0"/>
                <a:ea typeface="ＭＳ Ｐゴシック" pitchFamily="-107" charset="-128"/>
              </a:endParaRPr>
            </a:p>
          </p:txBody>
        </p:sp>
        <p:sp>
          <p:nvSpPr>
            <p:cNvPr id="19474" name="Text Box 69"/>
            <p:cNvSpPr txBox="1">
              <a:spLocks noChangeArrowheads="1"/>
            </p:cNvSpPr>
            <p:nvPr/>
          </p:nvSpPr>
          <p:spPr bwMode="auto">
            <a:xfrm>
              <a:off x="4086" y="2432"/>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V</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9475" name="Text Box 71"/>
            <p:cNvSpPr txBox="1">
              <a:spLocks noChangeArrowheads="1"/>
            </p:cNvSpPr>
            <p:nvPr/>
          </p:nvSpPr>
          <p:spPr bwMode="auto">
            <a:xfrm>
              <a:off x="5012" y="3113"/>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I</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9476" name="Text Box 67"/>
            <p:cNvSpPr txBox="1">
              <a:spLocks noChangeArrowheads="1"/>
            </p:cNvSpPr>
            <p:nvPr/>
          </p:nvSpPr>
          <p:spPr bwMode="auto">
            <a:xfrm>
              <a:off x="3969" y="3163"/>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a:t>
              </a:r>
              <a:r>
                <a:rPr lang="sr-Latn-CS" sz="1200" b="1">
                  <a:solidFill>
                    <a:schemeClr val="tx1"/>
                  </a:solidFill>
                  <a:latin typeface="Arial" charset="0"/>
                </a:rPr>
                <a:t>3</a:t>
              </a:r>
              <a:endParaRPr lang="en-US" b="1">
                <a:solidFill>
                  <a:schemeClr val="tx1"/>
                </a:solidFill>
                <a:latin typeface="Arial" charset="0"/>
              </a:endParaRPr>
            </a:p>
          </p:txBody>
        </p:sp>
        <p:sp>
          <p:nvSpPr>
            <p:cNvPr id="19477" name="Text Box 67"/>
            <p:cNvSpPr txBox="1">
              <a:spLocks noChangeArrowheads="1"/>
            </p:cNvSpPr>
            <p:nvPr/>
          </p:nvSpPr>
          <p:spPr bwMode="auto">
            <a:xfrm>
              <a:off x="4468" y="3163"/>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a:t>
              </a:r>
              <a:r>
                <a:rPr lang="sr-Latn-CS" sz="1200" b="1">
                  <a:solidFill>
                    <a:schemeClr val="tx1"/>
                  </a:solidFill>
                  <a:latin typeface="Arial" charset="0"/>
                </a:rPr>
                <a:t>4</a:t>
              </a:r>
              <a:endParaRPr lang="en-US" b="1">
                <a:solidFill>
                  <a:schemeClr val="tx1"/>
                </a:solidFill>
                <a:latin typeface="Arial" charset="0"/>
              </a:endParaRPr>
            </a:p>
          </p:txBody>
        </p:sp>
      </p:grpSp>
      <p:sp>
        <p:nvSpPr>
          <p:cNvPr id="168144" name="Text Box 208"/>
          <p:cNvSpPr txBox="1">
            <a:spLocks noChangeArrowheads="1"/>
          </p:cNvSpPr>
          <p:nvPr/>
        </p:nvSpPr>
        <p:spPr bwMode="auto">
          <a:xfrm>
            <a:off x="5257800" y="5562600"/>
            <a:ext cx="3657600" cy="1200329"/>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dirty="0" smtClean="0">
                <a:solidFill>
                  <a:srgbClr val="0066CC"/>
                </a:solidFill>
                <a:latin typeface="Arial" charset="0"/>
              </a:rPr>
              <a:t>Četvorokvadrantni pretvarač  (H-most)</a:t>
            </a:r>
            <a:endParaRPr lang="sr-Latn-CS" sz="2000" dirty="0">
              <a:solidFill>
                <a:srgbClr val="0066CC"/>
              </a:solidFill>
              <a:latin typeface="Arial" charset="0"/>
            </a:endParaRPr>
          </a:p>
          <a:p>
            <a:pPr lvl="1" eaLnBrk="1" hangingPunct="1">
              <a:buFontTx/>
              <a:buChar char="•"/>
            </a:pPr>
            <a:r>
              <a:rPr lang="sr-Latn-CS" sz="1600" dirty="0">
                <a:solidFill>
                  <a:srgbClr val="0066CC"/>
                </a:solidFill>
                <a:latin typeface="Arial" charset="0"/>
              </a:rPr>
              <a:t> DC - DC</a:t>
            </a:r>
          </a:p>
          <a:p>
            <a:pPr lvl="1" eaLnBrk="1" hangingPunct="1">
              <a:buFontTx/>
              <a:buChar char="•"/>
            </a:pPr>
            <a:r>
              <a:rPr lang="sr-Latn-CS" sz="1600" dirty="0">
                <a:solidFill>
                  <a:srgbClr val="0066CC"/>
                </a:solidFill>
                <a:latin typeface="Arial" charset="0"/>
              </a:rPr>
              <a:t> DC - AC</a:t>
            </a:r>
          </a:p>
        </p:txBody>
      </p:sp>
      <p:sp>
        <p:nvSpPr>
          <p:cNvPr id="17418" name="Text Box 73"/>
          <p:cNvSpPr txBox="1">
            <a:spLocks noChangeArrowheads="1"/>
          </p:cNvSpPr>
          <p:nvPr/>
        </p:nvSpPr>
        <p:spPr bwMode="auto">
          <a:xfrm>
            <a:off x="3203575" y="5734050"/>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600" b="1" i="1" dirty="0">
                <a:solidFill>
                  <a:schemeClr val="tx1"/>
                </a:solidFill>
                <a:latin typeface="Times New Roman" pitchFamily="18" charset="0"/>
                <a:cs typeface="Times New Roman" pitchFamily="18" charset="0"/>
              </a:rPr>
              <a:t>I</a:t>
            </a:r>
            <a:r>
              <a:rPr lang="en-US" sz="1600" b="1" i="1" baseline="-25000" dirty="0">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7419" name="Line 108"/>
          <p:cNvSpPr>
            <a:spLocks noChangeShapeType="1"/>
          </p:cNvSpPr>
          <p:nvPr/>
        </p:nvSpPr>
        <p:spPr bwMode="auto">
          <a:xfrm>
            <a:off x="3203575" y="5734050"/>
            <a:ext cx="322263"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4" grpId="0" animBg="1"/>
      <p:bldP spid="17418" grpId="0"/>
      <p:bldP spid="1741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87362"/>
          </a:xfrm>
        </p:spPr>
        <p:txBody>
          <a:bodyPr>
            <a:noAutofit/>
          </a:bodyPr>
          <a:lstStyle/>
          <a:p>
            <a:pPr algn="l"/>
            <a:r>
              <a:rPr lang="sr-Latn-CS" sz="3200" b="1" dirty="0"/>
              <a:t>Osnove konfiguracije čopera</a:t>
            </a:r>
            <a:endParaRPr lang="en-US" sz="32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95</a:t>
            </a:fld>
            <a:endParaRPr lang="en-US"/>
          </a:p>
        </p:txBody>
      </p:sp>
      <p:grpSp>
        <p:nvGrpSpPr>
          <p:cNvPr id="23" name="Group 22"/>
          <p:cNvGrpSpPr/>
          <p:nvPr/>
        </p:nvGrpSpPr>
        <p:grpSpPr>
          <a:xfrm>
            <a:off x="1905000" y="821321"/>
            <a:ext cx="6781800" cy="1693279"/>
            <a:chOff x="1905000" y="539246"/>
            <a:chExt cx="6781800" cy="1693279"/>
          </a:xfrm>
        </p:grpSpPr>
        <p:pic>
          <p:nvPicPr>
            <p:cNvPr id="14776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539246"/>
              <a:ext cx="6781800" cy="1693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bwMode="auto">
            <a:xfrm>
              <a:off x="1932366" y="1320526"/>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1" name="TextBox 20"/>
            <p:cNvSpPr txBox="1"/>
            <p:nvPr/>
          </p:nvSpPr>
          <p:spPr bwMode="auto">
            <a:xfrm>
              <a:off x="5167095" y="1329518"/>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mc:Choice xmlns:a14="http://schemas.microsoft.com/office/drawing/2010/main" xmlns="" Requires="a14">
            <p:sp>
              <p:nvSpPr>
                <p:cNvPr id="5" name="TextBox 4"/>
                <p:cNvSpPr txBox="1"/>
                <p:nvPr/>
              </p:nvSpPr>
              <p:spPr bwMode="auto">
                <a:xfrm>
                  <a:off x="5410200" y="105072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p:sp>
              <p:nvSpPr>
                <p:cNvPr id="5" name="TextBox 4"/>
                <p:cNvSpPr txBox="1">
                  <a:spLocks noRot="1" noChangeAspect="1" noMove="1" noResize="1" noEditPoints="1" noAdjustHandles="1" noChangeArrowheads="1" noChangeShapeType="1" noTextEdit="1"/>
                </p:cNvSpPr>
                <p:nvPr/>
              </p:nvSpPr>
              <p:spPr bwMode="auto">
                <a:xfrm>
                  <a:off x="5410200" y="1050724"/>
                  <a:ext cx="362663" cy="436851"/>
                </a:xfrm>
                <a:prstGeom prst="rect">
                  <a:avLst/>
                </a:prstGeom>
                <a:blipFill rotWithShape="1">
                  <a:blip r:embed="rId3"/>
                  <a:stretch>
                    <a:fillRect r="-6780"/>
                  </a:stretch>
                </a:blipFill>
                <a:ln>
                  <a:noFill/>
                </a:ln>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5" name="TextBox 24"/>
                <p:cNvSpPr txBox="1"/>
                <p:nvPr/>
              </p:nvSpPr>
              <p:spPr bwMode="auto">
                <a:xfrm>
                  <a:off x="6400800" y="629949"/>
                  <a:ext cx="673902"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r>
                          <a:rPr lang="en-US" sz="1200" b="0" i="1" smtClean="0">
                            <a:solidFill>
                              <a:schemeClr val="tx1"/>
                            </a:solidFill>
                            <a:latin typeface="Cambria Math"/>
                          </a:rPr>
                          <m:t>𝐷</m:t>
                        </m:r>
                      </m:oMath>
                    </m:oMathPara>
                  </a14:m>
                  <a:endParaRPr lang="en-US" sz="1200" dirty="0" smtClean="0">
                    <a:solidFill>
                      <a:schemeClr val="tx1"/>
                    </a:solidFill>
                    <a:latin typeface="Arial" charset="0"/>
                  </a:endParaRPr>
                </a:p>
              </p:txBody>
            </p:sp>
          </mc:Choice>
          <mc:Fallback>
            <p:sp>
              <p:nvSpPr>
                <p:cNvPr id="25" name="TextBox 24"/>
                <p:cNvSpPr txBox="1">
                  <a:spLocks noRot="1" noChangeAspect="1" noMove="1" noResize="1" noEditPoints="1" noAdjustHandles="1" noChangeArrowheads="1" noChangeShapeType="1" noTextEdit="1"/>
                </p:cNvSpPr>
                <p:nvPr/>
              </p:nvSpPr>
              <p:spPr bwMode="auto">
                <a:xfrm>
                  <a:off x="6400800" y="629949"/>
                  <a:ext cx="673902" cy="436851"/>
                </a:xfrm>
                <a:prstGeom prst="rect">
                  <a:avLst/>
                </a:prstGeom>
                <a:blipFill rotWithShape="1">
                  <a:blip r:embed="rId4"/>
                  <a:stretch>
                    <a:fillRect r="-1802"/>
                  </a:stretch>
                </a:blipFill>
                <a:ln>
                  <a:noFill/>
                </a:ln>
                <a:extLst/>
              </p:spPr>
              <p:txBody>
                <a:bodyPr/>
                <a:lstStyle/>
                <a:p>
                  <a:r>
                    <a:rPr lang="en-US">
                      <a:noFill/>
                    </a:rPr>
                    <a:t> </a:t>
                  </a:r>
                </a:p>
              </p:txBody>
            </p:sp>
          </mc:Fallback>
        </mc:AlternateContent>
        <p:sp>
          <p:nvSpPr>
            <p:cNvPr id="22" name="TextBox 21"/>
            <p:cNvSpPr txBox="1"/>
            <p:nvPr/>
          </p:nvSpPr>
          <p:spPr bwMode="auto">
            <a:xfrm>
              <a:off x="5105400" y="1676400"/>
              <a:ext cx="25359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600" dirty="0" smtClean="0">
                  <a:solidFill>
                    <a:schemeClr val="tx1">
                      <a:lumMod val="65000"/>
                      <a:lumOff val="35000"/>
                    </a:schemeClr>
                  </a:solidFill>
                  <a:latin typeface="Arial" charset="0"/>
                </a:rPr>
                <a:t>-</a:t>
              </a:r>
            </a:p>
          </p:txBody>
        </p:sp>
      </p:grpSp>
      <p:grpSp>
        <p:nvGrpSpPr>
          <p:cNvPr id="53" name="Group 52"/>
          <p:cNvGrpSpPr/>
          <p:nvPr/>
        </p:nvGrpSpPr>
        <p:grpSpPr>
          <a:xfrm>
            <a:off x="96821" y="866001"/>
            <a:ext cx="1808179" cy="1832312"/>
            <a:chOff x="152400" y="866001"/>
            <a:chExt cx="1808179" cy="1832312"/>
          </a:xfrm>
        </p:grpSpPr>
        <p:cxnSp>
          <p:nvCxnSpPr>
            <p:cNvPr id="7" name="Straight Arrow Connector 6"/>
            <p:cNvCxnSpPr/>
            <p:nvPr/>
          </p:nvCxnSpPr>
          <p:spPr>
            <a:xfrm flipV="1">
              <a:off x="373380" y="1066800"/>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 y="1958475"/>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3380" y="15835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1958475"/>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90500" y="1793101"/>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6388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48590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9638" y="1583514"/>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0500" y="1957029"/>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441960" y="1312975"/>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44" name="TextBox 43"/>
            <p:cNvSpPr txBox="1"/>
            <p:nvPr/>
          </p:nvSpPr>
          <p:spPr bwMode="auto">
            <a:xfrm>
              <a:off x="1084387" y="1300341"/>
              <a:ext cx="269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48" name="Straight Arrow Connector 47"/>
            <p:cNvCxnSpPr/>
            <p:nvPr/>
          </p:nvCxnSpPr>
          <p:spPr>
            <a:xfrm flipH="1" flipV="1">
              <a:off x="1669638" y="1900027"/>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7618" y="1900027"/>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1000" y="2297029"/>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3380" y="2590800"/>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auto">
            <a:xfrm>
              <a:off x="429067" y="2054423"/>
              <a:ext cx="26321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58" name="TextBox 57"/>
            <p:cNvSpPr txBox="1"/>
            <p:nvPr/>
          </p:nvSpPr>
          <p:spPr bwMode="auto">
            <a:xfrm>
              <a:off x="794884" y="2346960"/>
              <a:ext cx="52450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59" name="TextBox 58"/>
            <p:cNvSpPr txBox="1"/>
            <p:nvPr/>
          </p:nvSpPr>
          <p:spPr bwMode="auto">
            <a:xfrm>
              <a:off x="304800" y="866001"/>
              <a:ext cx="12875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60" name="TextBox 59"/>
            <p:cNvSpPr txBox="1"/>
            <p:nvPr/>
          </p:nvSpPr>
          <p:spPr bwMode="auto">
            <a:xfrm>
              <a:off x="1732631" y="1905000"/>
              <a:ext cx="2279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grpSp>
      <mc:AlternateContent xmlns:mc="http://schemas.openxmlformats.org/markup-compatibility/2006">
        <mc:Choice xmlns:a14="http://schemas.microsoft.com/office/drawing/2010/main" xmlns="" Requires="a14">
          <p:sp>
            <p:nvSpPr>
              <p:cNvPr id="54" name="TextBox 53"/>
              <p:cNvSpPr txBox="1"/>
              <p:nvPr/>
            </p:nvSpPr>
            <p:spPr bwMode="auto">
              <a:xfrm>
                <a:off x="238955" y="2971800"/>
                <a:ext cx="1437445" cy="672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r>
                        <a:rPr lang="sr-Latn-RS" sz="2000" b="0" i="1" smtClean="0">
                          <a:solidFill>
                            <a:srgbClr val="0066CC"/>
                          </a:solidFill>
                          <a:latin typeface="Cambria Math"/>
                        </a:rPr>
                        <m:t>𝐷</m:t>
                      </m:r>
                      <m:r>
                        <a:rPr lang="sr-Latn-RS" sz="2000" b="0" i="1" smtClean="0">
                          <a:solidFill>
                            <a:srgbClr val="0066CC"/>
                          </a:solidFill>
                          <a:latin typeface="Cambria Math"/>
                        </a:rPr>
                        <m:t>=</m:t>
                      </m:r>
                      <m:f>
                        <m:fPr>
                          <m:ctrlPr>
                            <a:rPr lang="sr-Latn-RS" sz="2000" i="1" smtClean="0">
                              <a:solidFill>
                                <a:srgbClr val="0066CC"/>
                              </a:solidFill>
                              <a:latin typeface="Cambria Math"/>
                            </a:rPr>
                          </m:ctrlPr>
                        </m:fPr>
                        <m:num>
                          <m:r>
                            <a:rPr lang="sr-Latn-RS" sz="2000" b="0" i="1" smtClean="0">
                              <a:solidFill>
                                <a:srgbClr val="0066CC"/>
                              </a:solidFill>
                              <a:latin typeface="Cambria Math"/>
                              <a:ea typeface="Cambria Math"/>
                            </a:rPr>
                            <m:t>𝜏</m:t>
                          </m:r>
                        </m:num>
                        <m:den>
                          <m:sSub>
                            <m:sSubPr>
                              <m:ctrlPr>
                                <a:rPr lang="sr-Latn-RS" sz="2000" i="1" smtClean="0">
                                  <a:solidFill>
                                    <a:srgbClr val="0066CC"/>
                                  </a:solidFill>
                                  <a:latin typeface="Cambria Math"/>
                                </a:rPr>
                              </m:ctrlPr>
                            </m:sSubPr>
                            <m:e>
                              <m:r>
                                <a:rPr lang="sr-Latn-RS" sz="2000" b="0" i="1" smtClean="0">
                                  <a:solidFill>
                                    <a:srgbClr val="0066CC"/>
                                  </a:solidFill>
                                  <a:latin typeface="Cambria Math"/>
                                </a:rPr>
                                <m:t>𝑇</m:t>
                              </m:r>
                            </m:e>
                            <m:sub>
                              <m:r>
                                <a:rPr lang="sr-Latn-RS" sz="2000" b="0" i="1" smtClean="0">
                                  <a:solidFill>
                                    <a:srgbClr val="0066CC"/>
                                  </a:solidFill>
                                  <a:latin typeface="Cambria Math"/>
                                </a:rPr>
                                <m:t>𝑃𝑊𝑀</m:t>
                              </m:r>
                            </m:sub>
                          </m:sSub>
                        </m:den>
                      </m:f>
                    </m:oMath>
                  </m:oMathPara>
                </a14:m>
                <a:endParaRPr lang="en-US" sz="2000" dirty="0" smtClean="0">
                  <a:solidFill>
                    <a:srgbClr val="0066CC"/>
                  </a:solidFill>
                  <a:latin typeface="Arial" charset="0"/>
                </a:endParaRPr>
              </a:p>
            </p:txBody>
          </p:sp>
        </mc:Choice>
        <mc:Fallback>
          <p:sp>
            <p:nvSpPr>
              <p:cNvPr id="54" name="TextBox 53"/>
              <p:cNvSpPr txBox="1">
                <a:spLocks noRot="1" noChangeAspect="1" noMove="1" noResize="1" noEditPoints="1" noAdjustHandles="1" noChangeArrowheads="1" noChangeShapeType="1" noTextEdit="1"/>
              </p:cNvSpPr>
              <p:nvPr/>
            </p:nvSpPr>
            <p:spPr bwMode="auto">
              <a:xfrm>
                <a:off x="238955" y="2971800"/>
                <a:ext cx="1437445" cy="672813"/>
              </a:xfrm>
              <a:prstGeom prst="rect">
                <a:avLst/>
              </a:prstGeom>
              <a:blipFill rotWithShape="1">
                <a:blip r:embed="rId5"/>
                <a:stretch>
                  <a:fillRect r="-5085"/>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63" name="TextBox 62"/>
          <p:cNvSpPr txBox="1"/>
          <p:nvPr/>
        </p:nvSpPr>
        <p:spPr bwMode="auto">
          <a:xfrm>
            <a:off x="1981200" y="805934"/>
            <a:ext cx="1334211"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SPUŠTAČ NAPONA</a:t>
            </a:r>
            <a:endParaRPr lang="en-US" sz="1200" baseline="-25000" dirty="0">
              <a:solidFill>
                <a:srgbClr val="0066CC"/>
              </a:solidFill>
              <a:latin typeface="+mn-lt"/>
              <a:cs typeface="Times New Roman" pitchFamily="18" charset="0"/>
            </a:endParaRPr>
          </a:p>
        </p:txBody>
      </p:sp>
      <p:grpSp>
        <p:nvGrpSpPr>
          <p:cNvPr id="61" name="Group 60"/>
          <p:cNvGrpSpPr/>
          <p:nvPr/>
        </p:nvGrpSpPr>
        <p:grpSpPr>
          <a:xfrm>
            <a:off x="1895474" y="2696527"/>
            <a:ext cx="6791326" cy="1799273"/>
            <a:chOff x="1895474" y="2696527"/>
            <a:chExt cx="6791326" cy="1799273"/>
          </a:xfrm>
        </p:grpSpPr>
        <p:pic>
          <p:nvPicPr>
            <p:cNvPr id="1477637"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95474" y="2739572"/>
              <a:ext cx="6791326" cy="1756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bwMode="auto">
            <a:xfrm>
              <a:off x="1965819" y="3498814"/>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0" name="TextBox 19"/>
            <p:cNvSpPr txBox="1"/>
            <p:nvPr/>
          </p:nvSpPr>
          <p:spPr bwMode="auto">
            <a:xfrm>
              <a:off x="5014695" y="3509964"/>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mc:Choice xmlns:a14="http://schemas.microsoft.com/office/drawing/2010/main" xmlns="" Requires="a14">
            <p:sp>
              <p:nvSpPr>
                <p:cNvPr id="26" name="TextBox 25"/>
                <p:cNvSpPr txBox="1"/>
                <p:nvPr/>
              </p:nvSpPr>
              <p:spPr bwMode="auto">
                <a:xfrm>
                  <a:off x="6324600" y="2876329"/>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1</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p:sp>
              <p:nvSpPr>
                <p:cNvPr id="26" name="TextBox 25"/>
                <p:cNvSpPr txBox="1">
                  <a:spLocks noRot="1" noChangeAspect="1" noMove="1" noResize="1" noEditPoints="1" noAdjustHandles="1" noChangeArrowheads="1" noChangeShapeType="1" noTextEdit="1"/>
                </p:cNvSpPr>
                <p:nvPr/>
              </p:nvSpPr>
              <p:spPr bwMode="auto">
                <a:xfrm>
                  <a:off x="6324600" y="2876329"/>
                  <a:ext cx="942630" cy="438005"/>
                </a:xfrm>
                <a:prstGeom prst="rect">
                  <a:avLst/>
                </a:prstGeom>
                <a:blipFill rotWithShape="1">
                  <a:blip r:embed="rId7"/>
                  <a:stretch>
                    <a:fillRect r="-1948"/>
                  </a:stretch>
                </a:blipFill>
                <a:ln>
                  <a:noFill/>
                </a:ln>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7" name="TextBox 26"/>
                <p:cNvSpPr txBox="1"/>
                <p:nvPr/>
              </p:nvSpPr>
              <p:spPr bwMode="auto">
                <a:xfrm>
                  <a:off x="5486400" y="3273860"/>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200" dirty="0" smtClean="0">
                    <a:solidFill>
                      <a:schemeClr val="tx1"/>
                    </a:solidFill>
                    <a:latin typeface="Arial" charset="0"/>
                  </a:endParaRPr>
                </a:p>
              </p:txBody>
            </p:sp>
          </mc:Choice>
          <mc:Fallback>
            <p:sp>
              <p:nvSpPr>
                <p:cNvPr id="27" name="TextBox 26"/>
                <p:cNvSpPr txBox="1">
                  <a:spLocks noRot="1" noChangeAspect="1" noMove="1" noResize="1" noEditPoints="1" noAdjustHandles="1" noChangeArrowheads="1" noChangeShapeType="1" noTextEdit="1"/>
                </p:cNvSpPr>
                <p:nvPr/>
              </p:nvSpPr>
              <p:spPr bwMode="auto">
                <a:xfrm>
                  <a:off x="5486400" y="3273860"/>
                  <a:ext cx="362663" cy="436851"/>
                </a:xfrm>
                <a:prstGeom prst="rect">
                  <a:avLst/>
                </a:prstGeom>
                <a:blipFill rotWithShape="1">
                  <a:blip r:embed="rId8"/>
                  <a:stretch>
                    <a:fillRect r="-6780"/>
                  </a:stretch>
                </a:blipFill>
                <a:ln>
                  <a:noFill/>
                </a:ln>
                <a:extLst/>
              </p:spPr>
              <p:txBody>
                <a:bodyPr/>
                <a:lstStyle/>
                <a:p>
                  <a:r>
                    <a:rPr lang="en-US">
                      <a:noFill/>
                    </a:rPr>
                    <a:t> </a:t>
                  </a:r>
                </a:p>
              </p:txBody>
            </p:sp>
          </mc:Fallback>
        </mc:AlternateContent>
        <p:sp>
          <p:nvSpPr>
            <p:cNvPr id="56" name="Rectangle 55"/>
            <p:cNvSpPr/>
            <p:nvPr/>
          </p:nvSpPr>
          <p:spPr>
            <a:xfrm>
              <a:off x="2057400" y="2788860"/>
              <a:ext cx="228600" cy="18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bwMode="auto">
            <a:xfrm>
              <a:off x="1965819" y="2696527"/>
              <a:ext cx="1338443"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PODIZAČ NAPONA</a:t>
              </a:r>
              <a:endParaRPr lang="en-US" sz="1200" baseline="-25000" dirty="0">
                <a:solidFill>
                  <a:srgbClr val="0066CC"/>
                </a:solidFill>
                <a:latin typeface="+mn-lt"/>
                <a:cs typeface="Times New Roman" pitchFamily="18" charset="0"/>
              </a:endParaRPr>
            </a:p>
          </p:txBody>
        </p:sp>
      </p:grpSp>
      <p:grpSp>
        <p:nvGrpSpPr>
          <p:cNvPr id="62" name="Group 61"/>
          <p:cNvGrpSpPr/>
          <p:nvPr/>
        </p:nvGrpSpPr>
        <p:grpSpPr>
          <a:xfrm>
            <a:off x="1881302" y="4544703"/>
            <a:ext cx="6838951" cy="1627497"/>
            <a:chOff x="1881302" y="4544703"/>
            <a:chExt cx="6838951" cy="1627497"/>
          </a:xfrm>
        </p:grpSpPr>
        <p:grpSp>
          <p:nvGrpSpPr>
            <p:cNvPr id="6" name="Group 5"/>
            <p:cNvGrpSpPr/>
            <p:nvPr/>
          </p:nvGrpSpPr>
          <p:grpSpPr>
            <a:xfrm>
              <a:off x="1881302" y="4544703"/>
              <a:ext cx="6838951" cy="1627497"/>
              <a:chOff x="1847849" y="4344578"/>
              <a:chExt cx="6838951" cy="1627497"/>
            </a:xfrm>
          </p:grpSpPr>
          <p:pic>
            <p:nvPicPr>
              <p:cNvPr id="1477638" name="Picture 6"/>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847849" y="4344578"/>
                <a:ext cx="6838951" cy="1627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bwMode="auto">
              <a:xfrm>
                <a:off x="4464398" y="5205385"/>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p:sp>
            <p:nvSpPr>
              <p:cNvPr id="19" name="TextBox 18"/>
              <p:cNvSpPr txBox="1"/>
              <p:nvPr/>
            </p:nvSpPr>
            <p:spPr bwMode="auto">
              <a:xfrm>
                <a:off x="1943238" y="5159298"/>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grpSp>
        <mc:AlternateContent xmlns:mc="http://schemas.openxmlformats.org/markup-compatibility/2006">
          <mc:Choice xmlns:a14="http://schemas.microsoft.com/office/drawing/2010/main" xmlns="" Requires="a14">
            <p:sp>
              <p:nvSpPr>
                <p:cNvPr id="28" name="TextBox 27"/>
                <p:cNvSpPr txBox="1"/>
                <p:nvPr/>
              </p:nvSpPr>
              <p:spPr bwMode="auto">
                <a:xfrm>
                  <a:off x="5538190" y="524967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p:sp>
              <p:nvSpPr>
                <p:cNvPr id="28" name="TextBox 27"/>
                <p:cNvSpPr txBox="1">
                  <a:spLocks noRot="1" noChangeAspect="1" noMove="1" noResize="1" noEditPoints="1" noAdjustHandles="1" noChangeArrowheads="1" noChangeShapeType="1" noTextEdit="1"/>
                </p:cNvSpPr>
                <p:nvPr/>
              </p:nvSpPr>
              <p:spPr bwMode="auto">
                <a:xfrm>
                  <a:off x="5538190" y="5249674"/>
                  <a:ext cx="362663" cy="436851"/>
                </a:xfrm>
                <a:prstGeom prst="rect">
                  <a:avLst/>
                </a:prstGeom>
                <a:blipFill rotWithShape="1">
                  <a:blip r:embed="rId10"/>
                  <a:stretch>
                    <a:fillRect r="-6667"/>
                  </a:stretch>
                </a:blipFill>
                <a:ln>
                  <a:noFill/>
                </a:ln>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0" name="TextBox 29"/>
                <p:cNvSpPr txBox="1"/>
                <p:nvPr/>
              </p:nvSpPr>
              <p:spPr bwMode="auto">
                <a:xfrm>
                  <a:off x="6358053" y="5629520"/>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m:t>
                            </m:r>
                            <m:r>
                              <a:rPr lang="en-US" sz="1200" b="0" i="1" smtClean="0">
                                <a:solidFill>
                                  <a:schemeClr val="tx1"/>
                                </a:solidFill>
                                <a:latin typeface="Cambria Math"/>
                              </a:rPr>
                              <m:t>𝐷</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p:sp>
              <p:nvSpPr>
                <p:cNvPr id="30" name="TextBox 29"/>
                <p:cNvSpPr txBox="1">
                  <a:spLocks noRot="1" noChangeAspect="1" noMove="1" noResize="1" noEditPoints="1" noAdjustHandles="1" noChangeArrowheads="1" noChangeShapeType="1" noTextEdit="1"/>
                </p:cNvSpPr>
                <p:nvPr/>
              </p:nvSpPr>
              <p:spPr bwMode="auto">
                <a:xfrm>
                  <a:off x="6358053" y="5629520"/>
                  <a:ext cx="942630" cy="438005"/>
                </a:xfrm>
                <a:prstGeom prst="rect">
                  <a:avLst/>
                </a:prstGeom>
                <a:blipFill rotWithShape="1">
                  <a:blip r:embed="rId11"/>
                  <a:stretch>
                    <a:fillRect r="-1290"/>
                  </a:stretch>
                </a:blipFill>
                <a:ln>
                  <a:noFill/>
                </a:ln>
                <a:extLst/>
              </p:spPr>
              <p:txBody>
                <a:bodyPr/>
                <a:lstStyle/>
                <a:p>
                  <a:r>
                    <a:rPr lang="en-US">
                      <a:noFill/>
                    </a:rPr>
                    <a:t> </a:t>
                  </a:r>
                </a:p>
              </p:txBody>
            </p:sp>
          </mc:Fallback>
        </mc:AlternateContent>
        <p:sp>
          <p:nvSpPr>
            <p:cNvPr id="67" name="TextBox 66"/>
            <p:cNvSpPr txBox="1"/>
            <p:nvPr/>
          </p:nvSpPr>
          <p:spPr bwMode="auto">
            <a:xfrm>
              <a:off x="2035398" y="4724400"/>
              <a:ext cx="1577548"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sr-Latn-CS" sz="1200" dirty="0" smtClean="0">
                  <a:solidFill>
                    <a:srgbClr val="0066CC"/>
                  </a:solidFill>
                  <a:latin typeface="+mn-lt"/>
                  <a:cs typeface="Times New Roman" pitchFamily="18" charset="0"/>
                  <a:sym typeface="Symbol"/>
                </a:rPr>
                <a:t>KOMBINOVA</a:t>
              </a:r>
              <a:r>
                <a:rPr lang="x-none" sz="1200" smtClean="0">
                  <a:solidFill>
                    <a:srgbClr val="0066CC"/>
                  </a:solidFill>
                  <a:latin typeface="+mn-lt"/>
                  <a:cs typeface="Times New Roman" pitchFamily="18" charset="0"/>
                  <a:sym typeface="Symbol"/>
                </a:rPr>
                <a:t>NI </a:t>
              </a:r>
              <a:r>
                <a:rPr lang="x-none" sz="1200" dirty="0" smtClean="0">
                  <a:solidFill>
                    <a:srgbClr val="0066CC"/>
                  </a:solidFill>
                  <a:latin typeface="+mn-lt"/>
                  <a:cs typeface="Times New Roman" pitchFamily="18" charset="0"/>
                  <a:sym typeface="Symbol"/>
                </a:rPr>
                <a:t>ČOPER</a:t>
              </a:r>
              <a:endParaRPr lang="en-US" sz="1200" baseline="-25000" dirty="0">
                <a:solidFill>
                  <a:srgbClr val="0066CC"/>
                </a:solidFill>
                <a:latin typeface="+mn-lt"/>
                <a:cs typeface="Times New Roman" pitchFamily="18" charset="0"/>
              </a:endParaRPr>
            </a:p>
          </p:txBody>
        </p:sp>
      </p:grpSp>
      <p:sp>
        <p:nvSpPr>
          <p:cNvPr id="49" name="TextBox 48"/>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6020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13A5DF1-5BFA-418E-8596-B8CE4BFA0A4E}" type="slidenum">
              <a:rPr lang="en-US" smtClean="0">
                <a:solidFill>
                  <a:schemeClr val="tx1"/>
                </a:solidFill>
                <a:latin typeface="Times New Roman" pitchFamily="18" charset="0"/>
              </a:rPr>
              <a:pPr/>
              <a:t>96</a:t>
            </a:fld>
            <a:endParaRPr lang="en-US" smtClean="0">
              <a:solidFill>
                <a:schemeClr val="tx1"/>
              </a:solidFill>
              <a:latin typeface="Times New Roman" pitchFamily="18" charset="0"/>
            </a:endParaRPr>
          </a:p>
        </p:txBody>
      </p:sp>
      <p:sp>
        <p:nvSpPr>
          <p:cNvPr id="4102" name="Rectangle 2"/>
          <p:cNvSpPr>
            <a:spLocks noChangeArrowheads="1"/>
          </p:cNvSpPr>
          <p:nvPr/>
        </p:nvSpPr>
        <p:spPr bwMode="auto">
          <a:xfrm>
            <a:off x="914400" y="4267200"/>
            <a:ext cx="44196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03" name="Rectangle 3"/>
          <p:cNvSpPr>
            <a:spLocks noChangeArrowheads="1"/>
          </p:cNvSpPr>
          <p:nvPr/>
        </p:nvSpPr>
        <p:spPr bwMode="auto">
          <a:xfrm>
            <a:off x="914400" y="2590800"/>
            <a:ext cx="4419600" cy="1600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04" name="Rectangle 4"/>
          <p:cNvSpPr>
            <a:spLocks noChangeArrowheads="1"/>
          </p:cNvSpPr>
          <p:nvPr/>
        </p:nvSpPr>
        <p:spPr bwMode="auto">
          <a:xfrm>
            <a:off x="914400" y="762000"/>
            <a:ext cx="44196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aphicFrame>
        <p:nvGraphicFramePr>
          <p:cNvPr id="4098" name="Object 5"/>
          <p:cNvGraphicFramePr>
            <a:graphicFrameLocks noChangeAspect="1"/>
          </p:cNvGraphicFramePr>
          <p:nvPr/>
        </p:nvGraphicFramePr>
        <p:xfrm>
          <a:off x="5943600" y="1905000"/>
          <a:ext cx="1041400" cy="381000"/>
        </p:xfrm>
        <a:graphic>
          <a:graphicData uri="http://schemas.openxmlformats.org/presentationml/2006/ole">
            <p:oleObj spid="_x0000_s4327" name="Equation" r:id="rId4" imgW="1040948" imgH="380835" progId="">
              <p:embed/>
            </p:oleObj>
          </a:graphicData>
        </a:graphic>
      </p:graphicFrame>
      <p:sp>
        <p:nvSpPr>
          <p:cNvPr id="4105" name="Rectangle 6"/>
          <p:cNvSpPr>
            <a:spLocks noChangeArrowheads="1"/>
          </p:cNvSpPr>
          <p:nvPr/>
        </p:nvSpPr>
        <p:spPr bwMode="auto">
          <a:xfrm>
            <a:off x="5791200" y="914400"/>
            <a:ext cx="22193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Tx/>
              <a:buChar char="•"/>
            </a:pPr>
            <a:r>
              <a:rPr lang="en-US" sz="2400" i="1">
                <a:solidFill>
                  <a:schemeClr val="tx1"/>
                </a:solidFill>
                <a:latin typeface="Times New Roman" pitchFamily="18" charset="0"/>
              </a:rPr>
              <a:t> </a:t>
            </a:r>
            <a:r>
              <a:rPr lang="sr-Latn-CS" sz="2400">
                <a:solidFill>
                  <a:schemeClr val="tx1"/>
                </a:solidFill>
                <a:latin typeface="Times New Roman" pitchFamily="18" charset="0"/>
              </a:rPr>
              <a:t>spuštač napona</a:t>
            </a:r>
          </a:p>
          <a:p>
            <a:pPr eaLnBrk="1" hangingPunct="1"/>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uck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pic>
        <p:nvPicPr>
          <p:cNvPr id="4106" name="Picture 7" descr="buckconv"/>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838200"/>
            <a:ext cx="4162425"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920" name="Picture 8" descr="buck-boostconv"/>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90600" y="4343400"/>
            <a:ext cx="4162425"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6921" name="Object 9"/>
          <p:cNvGraphicFramePr>
            <a:graphicFrameLocks noChangeAspect="1"/>
          </p:cNvGraphicFramePr>
          <p:nvPr/>
        </p:nvGraphicFramePr>
        <p:xfrm>
          <a:off x="5943600" y="5410200"/>
          <a:ext cx="1460500" cy="723900"/>
        </p:xfrm>
        <a:graphic>
          <a:graphicData uri="http://schemas.openxmlformats.org/presentationml/2006/ole">
            <p:oleObj spid="_x0000_s4328" name="Equation" r:id="rId7" imgW="1459866" imgH="723586" progId="">
              <p:embed/>
            </p:oleObj>
          </a:graphicData>
        </a:graphic>
      </p:graphicFrame>
      <p:sp>
        <p:nvSpPr>
          <p:cNvPr id="166922" name="Rectangle 10"/>
          <p:cNvSpPr>
            <a:spLocks noChangeArrowheads="1"/>
          </p:cNvSpPr>
          <p:nvPr/>
        </p:nvSpPr>
        <p:spPr bwMode="auto">
          <a:xfrm>
            <a:off x="5791200" y="4495800"/>
            <a:ext cx="296703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Tx/>
              <a:buChar char="•"/>
            </a:pPr>
            <a:r>
              <a:rPr lang="sr-Latn-CS" sz="2400" dirty="0">
                <a:solidFill>
                  <a:schemeClr val="tx1"/>
                </a:solidFill>
                <a:latin typeface="Times New Roman" pitchFamily="18" charset="0"/>
              </a:rPr>
              <a:t> kombinovani čoper</a:t>
            </a:r>
            <a:r>
              <a:rPr lang="en-US" sz="2400" i="1" dirty="0">
                <a:solidFill>
                  <a:schemeClr val="tx1"/>
                </a:solidFill>
                <a:latin typeface="Times New Roman" pitchFamily="18" charset="0"/>
              </a:rPr>
              <a:t> </a:t>
            </a:r>
            <a:endParaRPr lang="sr-Latn-CS" sz="2400" i="1" dirty="0">
              <a:solidFill>
                <a:schemeClr val="tx1"/>
              </a:solidFill>
              <a:latin typeface="Times New Roman" pitchFamily="18" charset="0"/>
            </a:endParaRPr>
          </a:p>
          <a:p>
            <a:pPr eaLnBrk="1" hangingPunct="1"/>
            <a:r>
              <a:rPr lang="sr-Latn-CS" sz="2400" dirty="0">
                <a:solidFill>
                  <a:schemeClr val="tx1"/>
                </a:solidFill>
                <a:latin typeface="Times New Roman" pitchFamily="18" charset="0"/>
              </a:rPr>
              <a:t>(</a:t>
            </a:r>
            <a:r>
              <a:rPr lang="sr-Latn-CS" sz="2400" i="1" dirty="0">
                <a:solidFill>
                  <a:schemeClr val="tx1"/>
                </a:solidFill>
                <a:latin typeface="Times New Roman" pitchFamily="18" charset="0"/>
              </a:rPr>
              <a:t>b</a:t>
            </a:r>
            <a:r>
              <a:rPr lang="en-US" sz="2400" i="1" dirty="0" err="1">
                <a:solidFill>
                  <a:schemeClr val="tx1"/>
                </a:solidFill>
                <a:latin typeface="Times New Roman" pitchFamily="18" charset="0"/>
              </a:rPr>
              <a:t>uck</a:t>
            </a:r>
            <a:r>
              <a:rPr lang="en-US" sz="2400" i="1" dirty="0">
                <a:solidFill>
                  <a:schemeClr val="tx1"/>
                </a:solidFill>
                <a:latin typeface="Times New Roman" pitchFamily="18" charset="0"/>
              </a:rPr>
              <a:t>-boost converter</a:t>
            </a:r>
            <a:r>
              <a:rPr lang="sr-Latn-CS" sz="2400" dirty="0">
                <a:solidFill>
                  <a:schemeClr val="tx1"/>
                </a:solidFill>
                <a:latin typeface="Times New Roman" pitchFamily="18" charset="0"/>
              </a:rPr>
              <a:t>)</a:t>
            </a:r>
            <a:endParaRPr lang="es-ES" sz="2400" dirty="0">
              <a:solidFill>
                <a:schemeClr val="tx1"/>
              </a:solidFill>
              <a:latin typeface="Times New Roman" pitchFamily="18" charset="0"/>
            </a:endParaRPr>
          </a:p>
        </p:txBody>
      </p:sp>
      <p:sp>
        <p:nvSpPr>
          <p:cNvPr id="166924" name="Text Box 12"/>
          <p:cNvSpPr txBox="1">
            <a:spLocks noChangeArrowheads="1"/>
          </p:cNvSpPr>
          <p:nvPr/>
        </p:nvSpPr>
        <p:spPr bwMode="auto">
          <a:xfrm>
            <a:off x="1600200" y="6172200"/>
            <a:ext cx="6477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dirty="0">
                <a:solidFill>
                  <a:srgbClr val="0066CC"/>
                </a:solidFill>
                <a:latin typeface="Arial" charset="0"/>
              </a:rPr>
              <a:t>Odnos  </a:t>
            </a:r>
            <a:r>
              <a:rPr lang="sr-Latn-CS" sz="2400" b="1" i="1" dirty="0">
                <a:solidFill>
                  <a:srgbClr val="0066CC"/>
                </a:solidFill>
                <a:latin typeface="Times New Roman" pitchFamily="18" charset="0"/>
              </a:rPr>
              <a:t>D</a:t>
            </a:r>
            <a:r>
              <a:rPr lang="sr-Latn-CS" sz="2800" dirty="0">
                <a:solidFill>
                  <a:srgbClr val="0066CC"/>
                </a:solidFill>
                <a:latin typeface="Arial" charset="0"/>
              </a:rPr>
              <a:t> </a:t>
            </a:r>
            <a:r>
              <a:rPr lang="sr-Latn-CS" dirty="0">
                <a:solidFill>
                  <a:srgbClr val="0066CC"/>
                </a:solidFill>
                <a:latin typeface="Arial" charset="0"/>
              </a:rPr>
              <a:t>koji je uvek </a:t>
            </a:r>
            <a:r>
              <a:rPr lang="sr-Latn-CS" b="1" dirty="0">
                <a:solidFill>
                  <a:srgbClr val="0066CC"/>
                </a:solidFill>
                <a:latin typeface="Arial" charset="0"/>
              </a:rPr>
              <a:t>manji od 1</a:t>
            </a:r>
            <a:r>
              <a:rPr lang="sr-Latn-CS" dirty="0">
                <a:solidFill>
                  <a:srgbClr val="0066CC"/>
                </a:solidFill>
                <a:latin typeface="Arial" charset="0"/>
              </a:rPr>
              <a:t> definiše upravljački sklop</a:t>
            </a:r>
            <a:endParaRPr lang="en-US" dirty="0">
              <a:solidFill>
                <a:srgbClr val="0066CC"/>
              </a:solidFill>
              <a:latin typeface="Arial" charset="0"/>
            </a:endParaRPr>
          </a:p>
        </p:txBody>
      </p:sp>
      <p:sp>
        <p:nvSpPr>
          <p:cNvPr id="4111" name="Text Box 13"/>
          <p:cNvSpPr txBox="1">
            <a:spLocks noChangeArrowheads="1"/>
          </p:cNvSpPr>
          <p:nvPr/>
        </p:nvSpPr>
        <p:spPr bwMode="auto">
          <a:xfrm>
            <a:off x="8153400" y="18288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166926" name="Text Box 14"/>
          <p:cNvSpPr txBox="1">
            <a:spLocks noChangeArrowheads="1"/>
          </p:cNvSpPr>
          <p:nvPr/>
        </p:nvSpPr>
        <p:spPr bwMode="auto">
          <a:xfrm>
            <a:off x="8153400" y="55626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21" name="Title 20"/>
          <p:cNvSpPr>
            <a:spLocks noGrp="1"/>
          </p:cNvSpPr>
          <p:nvPr>
            <p:ph type="title"/>
          </p:nvPr>
        </p:nvSpPr>
        <p:spPr>
          <a:xfrm>
            <a:off x="0" y="0"/>
            <a:ext cx="8229600" cy="533400"/>
          </a:xfrm>
        </p:spPr>
        <p:txBody>
          <a:bodyPr>
            <a:noAutofit/>
          </a:bodyPr>
          <a:lstStyle/>
          <a:p>
            <a:pPr algn="l" rtl="0" eaLnBrk="1" fontAlgn="base" hangingPunct="1"/>
            <a:r>
              <a:rPr lang="sr-Latn-CS" sz="3200" b="1" kern="1200" dirty="0" smtClean="0">
                <a:solidFill>
                  <a:schemeClr val="tx1"/>
                </a:solidFill>
                <a:ea typeface="+mn-ea"/>
                <a:cs typeface="+mn-cs"/>
              </a:rPr>
              <a:t>Osnove konfiguracije čopera</a:t>
            </a:r>
            <a:endParaRPr lang="sr-Latn-CS" sz="2800" b="1" kern="1200" dirty="0" smtClean="0">
              <a:solidFill>
                <a:srgbClr val="0066CC"/>
              </a:solidFill>
              <a:ea typeface="+mn-ea"/>
              <a:cs typeface="+mn-cs"/>
            </a:endParaRPr>
          </a:p>
        </p:txBody>
      </p:sp>
      <p:sp>
        <p:nvSpPr>
          <p:cNvPr id="3" name="TextBox 2"/>
          <p:cNvSpPr txBox="1"/>
          <p:nvPr/>
        </p:nvSpPr>
        <p:spPr bwMode="auto">
          <a:xfrm>
            <a:off x="1001936" y="1551801"/>
            <a:ext cx="141064" cy="276999"/>
          </a:xfrm>
          <a:prstGeom prst="rect">
            <a:avLst/>
          </a:prstGeom>
          <a:solidFill>
            <a:schemeClr val="bg1"/>
          </a:solidFill>
          <a:ln>
            <a:noFill/>
          </a:ln>
          <a:extLst/>
        </p:spPr>
        <p:txBody>
          <a:bodyPr wrap="none" lIns="0" tIns="0" rIns="0" bIns="0" rtlCol="0">
            <a:spAutoFit/>
          </a:bodyPr>
          <a:lstStyle/>
          <a:p>
            <a:pPr eaLnBrk="1" hangingPunct="1"/>
            <a:r>
              <a:rPr lang="en-US" i="1" dirty="0" smtClean="0">
                <a:solidFill>
                  <a:schemeClr val="tx1"/>
                </a:solidFill>
                <a:latin typeface="Times New Roman" pitchFamily="18" charset="0"/>
                <a:cs typeface="Times New Roman" pitchFamily="18" charset="0"/>
              </a:rPr>
              <a:t>E</a:t>
            </a:r>
          </a:p>
        </p:txBody>
      </p:sp>
      <p:sp>
        <p:nvSpPr>
          <p:cNvPr id="22" name="TextBox 21"/>
          <p:cNvSpPr txBox="1"/>
          <p:nvPr/>
        </p:nvSpPr>
        <p:spPr bwMode="auto">
          <a:xfrm>
            <a:off x="1001168" y="5035517"/>
            <a:ext cx="141064" cy="276999"/>
          </a:xfrm>
          <a:prstGeom prst="rect">
            <a:avLst/>
          </a:prstGeom>
          <a:solidFill>
            <a:schemeClr val="bg1"/>
          </a:solidFill>
          <a:ln>
            <a:noFill/>
          </a:ln>
          <a:extLst/>
        </p:spPr>
        <p:txBody>
          <a:bodyPr wrap="none" lIns="0" tIns="0" rIns="0" bIns="0" rtlCol="0">
            <a:spAutoFit/>
          </a:bodyPr>
          <a:lstStyle/>
          <a:p>
            <a:pPr eaLnBrk="1" hangingPunct="1"/>
            <a:r>
              <a:rPr lang="en-US" i="1" dirty="0" smtClean="0">
                <a:solidFill>
                  <a:schemeClr val="tx1"/>
                </a:solidFill>
                <a:latin typeface="Times New Roman" pitchFamily="18" charset="0"/>
                <a:cs typeface="Times New Roman" pitchFamily="18" charset="0"/>
              </a:rPr>
              <a:t>E</a:t>
            </a:r>
          </a:p>
        </p:txBody>
      </p:sp>
      <p:grpSp>
        <p:nvGrpSpPr>
          <p:cNvPr id="4" name="Group 3"/>
          <p:cNvGrpSpPr/>
          <p:nvPr/>
        </p:nvGrpSpPr>
        <p:grpSpPr>
          <a:xfrm>
            <a:off x="983953" y="2667000"/>
            <a:ext cx="8160047" cy="1638300"/>
            <a:chOff x="983953" y="2667000"/>
            <a:chExt cx="8160047" cy="1638300"/>
          </a:xfrm>
        </p:grpSpPr>
        <p:pic>
          <p:nvPicPr>
            <p:cNvPr id="4114" name="Picture 16" descr="boostconv"/>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90600" y="2667000"/>
              <a:ext cx="421957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100" name="Object 17"/>
            <p:cNvGraphicFramePr>
              <a:graphicFrameLocks noChangeAspect="1"/>
            </p:cNvGraphicFramePr>
            <p:nvPr>
              <p:extLst>
                <p:ext uri="{D42A27DB-BD31-4B8C-83A1-F6EECF244321}">
                  <p14:modId xmlns:p14="http://schemas.microsoft.com/office/powerpoint/2010/main" xmlns="" val="200181683"/>
                </p:ext>
              </p:extLst>
            </p:nvPr>
          </p:nvGraphicFramePr>
          <p:xfrm>
            <a:off x="5943600" y="3581400"/>
            <a:ext cx="1257300" cy="723900"/>
          </p:xfrm>
          <a:graphic>
            <a:graphicData uri="http://schemas.openxmlformats.org/presentationml/2006/ole">
              <p:oleObj spid="_x0000_s4329" name="Equation" r:id="rId9" imgW="1256755" imgH="723586" progId="">
                <p:embed/>
              </p:oleObj>
            </a:graphicData>
          </a:graphic>
        </p:graphicFrame>
        <p:sp>
          <p:nvSpPr>
            <p:cNvPr id="4115" name="Rectangle 18"/>
            <p:cNvSpPr>
              <a:spLocks noChangeArrowheads="1"/>
            </p:cNvSpPr>
            <p:nvPr/>
          </p:nvSpPr>
          <p:spPr bwMode="auto">
            <a:xfrm>
              <a:off x="5791200" y="2743200"/>
              <a:ext cx="236696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Tx/>
                <a:buChar char="•"/>
              </a:pPr>
              <a:r>
                <a:rPr lang="en-US" sz="2400" i="1">
                  <a:solidFill>
                    <a:schemeClr val="tx1"/>
                  </a:solidFill>
                  <a:latin typeface="Times New Roman" pitchFamily="18" charset="0"/>
                </a:rPr>
                <a:t> </a:t>
              </a:r>
              <a:r>
                <a:rPr lang="sr-Latn-CS" sz="2400">
                  <a:solidFill>
                    <a:schemeClr val="tx1"/>
                  </a:solidFill>
                  <a:latin typeface="Times New Roman" pitchFamily="18" charset="0"/>
                </a:rPr>
                <a:t>podizač napona</a:t>
              </a:r>
              <a:r>
                <a:rPr lang="en-US" sz="2400" i="1">
                  <a:solidFill>
                    <a:schemeClr val="tx1"/>
                  </a:solidFill>
                  <a:latin typeface="Times New Roman" pitchFamily="18" charset="0"/>
                </a:rPr>
                <a:t> </a:t>
              </a:r>
              <a:endParaRPr lang="sr-Latn-CS" sz="2400" i="1">
                <a:solidFill>
                  <a:schemeClr val="tx1"/>
                </a:solidFill>
                <a:latin typeface="Times New Roman" pitchFamily="18" charset="0"/>
              </a:endParaRPr>
            </a:p>
            <a:p>
              <a:pPr eaLnBrk="1" hangingPunct="1"/>
              <a:r>
                <a:rPr lang="sr-Latn-CS" sz="2400" i="1">
                  <a:solidFill>
                    <a:schemeClr val="tx1"/>
                  </a:solidFill>
                  <a:latin typeface="Times New Roman" pitchFamily="18" charset="0"/>
                </a:rPr>
                <a:t> </a:t>
              </a:r>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oost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sp>
          <p:nvSpPr>
            <p:cNvPr id="4116" name="Text Box 19"/>
            <p:cNvSpPr txBox="1">
              <a:spLocks noChangeArrowheads="1"/>
            </p:cNvSpPr>
            <p:nvPr/>
          </p:nvSpPr>
          <p:spPr bwMode="auto">
            <a:xfrm>
              <a:off x="8153400" y="37338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23" name="TextBox 22"/>
            <p:cNvSpPr txBox="1"/>
            <p:nvPr/>
          </p:nvSpPr>
          <p:spPr bwMode="auto">
            <a:xfrm>
              <a:off x="983953" y="3273623"/>
              <a:ext cx="141064" cy="276999"/>
            </a:xfrm>
            <a:prstGeom prst="rect">
              <a:avLst/>
            </a:prstGeom>
            <a:solidFill>
              <a:schemeClr val="bg1"/>
            </a:solidFill>
            <a:ln>
              <a:noFill/>
            </a:ln>
            <a:extLst/>
          </p:spPr>
          <p:txBody>
            <a:bodyPr wrap="none" lIns="0" tIns="0" rIns="0" bIns="0" rtlCol="0">
              <a:spAutoFit/>
            </a:bodyPr>
            <a:lstStyle/>
            <a:p>
              <a:pPr eaLnBrk="1" hangingPunct="1"/>
              <a:r>
                <a:rPr lang="en-US" i="1" dirty="0" smtClean="0">
                  <a:solidFill>
                    <a:schemeClr val="tx1"/>
                  </a:solidFill>
                  <a:latin typeface="Times New Roman" pitchFamily="18" charset="0"/>
                  <a:cs typeface="Times New Roman" pitchFamily="18" charset="0"/>
                </a:rPr>
                <a:t>E</a:t>
              </a:r>
            </a:p>
          </p:txBody>
        </p:sp>
        <p:sp>
          <p:nvSpPr>
            <p:cNvPr id="24" name="TextBox 23"/>
            <p:cNvSpPr txBox="1"/>
            <p:nvPr/>
          </p:nvSpPr>
          <p:spPr bwMode="auto">
            <a:xfrm>
              <a:off x="5018049" y="3273623"/>
              <a:ext cx="189667" cy="246221"/>
            </a:xfrm>
            <a:prstGeom prst="rect">
              <a:avLst/>
            </a:prstGeom>
            <a:solidFill>
              <a:schemeClr val="bg1"/>
            </a:solidFill>
            <a:ln>
              <a:noFill/>
            </a:ln>
            <a:extLst/>
          </p:spPr>
          <p:txBody>
            <a:bodyPr wrap="none" lIns="9144" tIns="0" rIns="9144" bIns="0" rtlCol="0">
              <a:spAutoFit/>
            </a:bodyPr>
            <a:lstStyle/>
            <a:p>
              <a:pPr eaLnBrk="1" hangingPunct="1"/>
              <a:r>
                <a:rPr lang="en-US" sz="1600" i="1" dirty="0" smtClean="0">
                  <a:solidFill>
                    <a:schemeClr val="tx1"/>
                  </a:solidFill>
                  <a:latin typeface="Times New Roman" pitchFamily="18" charset="0"/>
                  <a:cs typeface="Times New Roman" pitchFamily="18" charset="0"/>
                </a:rPr>
                <a:t>V</a:t>
              </a:r>
              <a:r>
                <a:rPr lang="en-US" sz="1600" i="1" baseline="-25000" dirty="0" smtClean="0">
                  <a:solidFill>
                    <a:schemeClr val="tx1"/>
                  </a:solidFill>
                  <a:latin typeface="Times New Roman" pitchFamily="18" charset="0"/>
                  <a:cs typeface="Times New Roman" pitchFamily="18" charset="0"/>
                </a:rPr>
                <a:t>o</a:t>
              </a:r>
            </a:p>
          </p:txBody>
        </p:sp>
      </p:grpSp>
      <p:sp>
        <p:nvSpPr>
          <p:cNvPr id="25" name="TextBox 24"/>
          <p:cNvSpPr txBox="1"/>
          <p:nvPr/>
        </p:nvSpPr>
        <p:spPr bwMode="auto">
          <a:xfrm>
            <a:off x="4945613" y="1613614"/>
            <a:ext cx="189667" cy="246221"/>
          </a:xfrm>
          <a:prstGeom prst="rect">
            <a:avLst/>
          </a:prstGeom>
          <a:solidFill>
            <a:schemeClr val="bg1"/>
          </a:solidFill>
          <a:ln>
            <a:noFill/>
          </a:ln>
          <a:extLst/>
        </p:spPr>
        <p:txBody>
          <a:bodyPr wrap="none" lIns="9144" tIns="0" rIns="9144" bIns="0" rtlCol="0">
            <a:spAutoFit/>
          </a:bodyPr>
          <a:lstStyle/>
          <a:p>
            <a:pPr eaLnBrk="1" hangingPunct="1"/>
            <a:r>
              <a:rPr lang="en-US" sz="1600" i="1" dirty="0" smtClean="0">
                <a:solidFill>
                  <a:schemeClr val="tx1"/>
                </a:solidFill>
                <a:latin typeface="Times New Roman" pitchFamily="18" charset="0"/>
                <a:cs typeface="Times New Roman" pitchFamily="18" charset="0"/>
              </a:rPr>
              <a:t>V</a:t>
            </a:r>
            <a:r>
              <a:rPr lang="en-US" sz="1600" i="1" baseline="-25000" dirty="0" smtClean="0">
                <a:solidFill>
                  <a:schemeClr val="tx1"/>
                </a:solidFill>
                <a:latin typeface="Times New Roman" pitchFamily="18" charset="0"/>
                <a:cs typeface="Times New Roman" pitchFamily="18" charset="0"/>
              </a:rPr>
              <a:t>o</a:t>
            </a:r>
          </a:p>
        </p:txBody>
      </p:sp>
      <p:sp>
        <p:nvSpPr>
          <p:cNvPr id="26" name="TextBox 25"/>
          <p:cNvSpPr txBox="1"/>
          <p:nvPr/>
        </p:nvSpPr>
        <p:spPr bwMode="auto">
          <a:xfrm>
            <a:off x="4956764" y="5087779"/>
            <a:ext cx="189667" cy="246221"/>
          </a:xfrm>
          <a:prstGeom prst="rect">
            <a:avLst/>
          </a:prstGeom>
          <a:solidFill>
            <a:schemeClr val="bg1"/>
          </a:solidFill>
          <a:ln>
            <a:noFill/>
          </a:ln>
          <a:extLst/>
        </p:spPr>
        <p:txBody>
          <a:bodyPr wrap="none" lIns="9144" tIns="0" rIns="9144" bIns="0" rtlCol="0">
            <a:spAutoFit/>
          </a:bodyPr>
          <a:lstStyle/>
          <a:p>
            <a:pPr eaLnBrk="1" hangingPunct="1"/>
            <a:r>
              <a:rPr lang="en-US" sz="1600" i="1" dirty="0" smtClean="0">
                <a:solidFill>
                  <a:schemeClr val="tx1"/>
                </a:solidFill>
                <a:latin typeface="Times New Roman" pitchFamily="18" charset="0"/>
                <a:cs typeface="Times New Roman" pitchFamily="18" charset="0"/>
              </a:rPr>
              <a:t>V</a:t>
            </a:r>
            <a:r>
              <a:rPr lang="en-US" sz="1600" i="1" baseline="-25000" dirty="0" smtClean="0">
                <a:solidFill>
                  <a:schemeClr val="tx1"/>
                </a:solidFill>
                <a:latin typeface="Times New Roman" pitchFamily="18" charset="0"/>
                <a:cs typeface="Times New Roman"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9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9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6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166922" grpId="0"/>
      <p:bldP spid="166924" grpId="0"/>
      <p:bldP spid="166926" grpId="0"/>
      <p:bldP spid="22"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4986338" y="3552825"/>
            <a:ext cx="3148012" cy="1824038"/>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rgbClr val="000000"/>
              </a:solidFill>
              <a:latin typeface="Calibri" pitchFamily="34" charset="0"/>
              <a:ea typeface="ＭＳ Ｐゴシック" pitchFamily="34" charset="-128"/>
            </a:endParaRPr>
          </a:p>
        </p:txBody>
      </p:sp>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97</a:t>
            </a:fld>
            <a:endParaRPr lang="en-US" sz="1400">
              <a:solidFill>
                <a:schemeClr val="tx1"/>
              </a:solidFill>
              <a:latin typeface="Times New Roman" pitchFamily="18" charset="0"/>
            </a:endParaRPr>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r>
              <a:rPr lang="en-US" sz="1600">
                <a:solidFill>
                  <a:srgbClr val="FFFFFF"/>
                </a:solidFill>
                <a:latin typeface="Calibri" pitchFamily="34" charset="0"/>
                <a:ea typeface="ＭＳ Ｐゴシック" pitchFamily="34" charset="-128"/>
              </a:rPr>
              <a:t>AC-DC-AC</a:t>
            </a:r>
          </a:p>
        </p:txBody>
      </p:sp>
      <p:grpSp>
        <p:nvGrpSpPr>
          <p:cNvPr id="20485" name="Group 87"/>
          <p:cNvGrpSpPr>
            <a:grpSpLocks noChangeAspect="1"/>
          </p:cNvGrpSpPr>
          <p:nvPr/>
        </p:nvGrpSpPr>
        <p:grpSpPr bwMode="auto">
          <a:xfrm>
            <a:off x="3108325" y="2024063"/>
            <a:ext cx="365125" cy="217487"/>
            <a:chOff x="4795957" y="3259968"/>
            <a:chExt cx="3327510" cy="2758710"/>
          </a:xfrm>
        </p:grpSpPr>
        <p:grpSp>
          <p:nvGrpSpPr>
            <p:cNvPr id="20536"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74" name="Freeform 73"/>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nvGrpSpPr>
            <p:cNvPr id="20537"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72" name="Freeform 71"/>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cxnSp>
        <p:nvCxnSpPr>
          <p:cNvPr id="65" name="Straight Connector 64"/>
          <p:cNvCxnSpPr>
            <a:cxnSpLocks noChangeShapeType="1"/>
          </p:cNvCxnSpPr>
          <p:nvPr/>
        </p:nvCxnSpPr>
        <p:spPr bwMode="auto">
          <a:xfrm flipV="1">
            <a:off x="3486150" y="2540000"/>
            <a:ext cx="379413" cy="1270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487" name="Group 90"/>
          <p:cNvGrpSpPr>
            <a:grpSpLocks noChangeAspect="1"/>
          </p:cNvGrpSpPr>
          <p:nvPr/>
        </p:nvGrpSpPr>
        <p:grpSpPr bwMode="auto">
          <a:xfrm>
            <a:off x="3036888" y="1836738"/>
            <a:ext cx="922337" cy="1016000"/>
            <a:chOff x="2201244" y="3053253"/>
            <a:chExt cx="1433555" cy="1579452"/>
          </a:xfrm>
        </p:grpSpPr>
        <p:sp>
          <p:nvSpPr>
            <p:cNvPr id="67" name="Rectangle 66"/>
            <p:cNvSpPr>
              <a:spLocks noChangeArrowheads="1"/>
            </p:cNvSpPr>
            <p:nvPr/>
          </p:nvSpPr>
          <p:spPr bwMode="auto">
            <a:xfrm>
              <a:off x="2201244" y="3053253"/>
              <a:ext cx="1433555"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8" name="Straight Connector 67"/>
            <p:cNvCxnSpPr>
              <a:cxnSpLocks noChangeShapeType="1"/>
            </p:cNvCxnSpPr>
            <p:nvPr/>
          </p:nvCxnSpPr>
          <p:spPr bwMode="auto">
            <a:xfrm rot="5400000">
              <a:off x="2135698" y="3145940"/>
              <a:ext cx="1579452" cy="1394078"/>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7" name="Straight Connector 46"/>
          <p:cNvCxnSpPr>
            <a:cxnSpLocks noChangeShapeType="1"/>
          </p:cNvCxnSpPr>
          <p:nvPr/>
        </p:nvCxnSpPr>
        <p:spPr bwMode="auto">
          <a:xfrm rot="10800000">
            <a:off x="2392363" y="2000250"/>
            <a:ext cx="655637"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392363" y="2646363"/>
            <a:ext cx="655637"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20490" name="Group 107"/>
          <p:cNvGrpSpPr>
            <a:grpSpLocks noChangeAspect="1"/>
          </p:cNvGrpSpPr>
          <p:nvPr/>
        </p:nvGrpSpPr>
        <p:grpSpPr bwMode="auto">
          <a:xfrm>
            <a:off x="4686300" y="1851025"/>
            <a:ext cx="920750" cy="1016000"/>
            <a:chOff x="2203088" y="3054470"/>
            <a:chExt cx="1431087" cy="1579451"/>
          </a:xfrm>
        </p:grpSpPr>
        <p:sp>
          <p:nvSpPr>
            <p:cNvPr id="62" name="Rectangle 61"/>
            <p:cNvSpPr>
              <a:spLocks noChangeArrowheads="1"/>
            </p:cNvSpPr>
            <p:nvPr/>
          </p:nvSpPr>
          <p:spPr bwMode="auto">
            <a:xfrm>
              <a:off x="2203088" y="3054470"/>
              <a:ext cx="1431087"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3" name="Straight Connector 62"/>
            <p:cNvCxnSpPr>
              <a:cxnSpLocks noChangeShapeType="1"/>
            </p:cNvCxnSpPr>
            <p:nvPr/>
          </p:nvCxnSpPr>
          <p:spPr bwMode="auto">
            <a:xfrm rot="5400000">
              <a:off x="2136309" y="3148391"/>
              <a:ext cx="1579451" cy="1391609"/>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4783138" y="2054225"/>
            <a:ext cx="379412"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3959225" y="1998663"/>
            <a:ext cx="7302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3946525" y="26606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5594350" y="20129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5607050" y="2660650"/>
            <a:ext cx="730250" cy="1588"/>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496" name="Group 136"/>
          <p:cNvGrpSpPr>
            <a:grpSpLocks/>
          </p:cNvGrpSpPr>
          <p:nvPr/>
        </p:nvGrpSpPr>
        <p:grpSpPr bwMode="auto">
          <a:xfrm>
            <a:off x="4186238" y="1998663"/>
            <a:ext cx="271462" cy="676275"/>
            <a:chOff x="4067539" y="4568620"/>
            <a:chExt cx="623229" cy="1497277"/>
          </a:xfrm>
        </p:grpSpPr>
        <p:cxnSp>
          <p:nvCxnSpPr>
            <p:cNvPr id="57" name="Straight Connector 56"/>
            <p:cNvCxnSpPr>
              <a:cxnSpLocks noChangeAspect="1"/>
            </p:cNvCxnSpPr>
            <p:nvPr/>
          </p:nvCxnSpPr>
          <p:spPr bwMode="auto">
            <a:xfrm rot="5400000">
              <a:off x="4050591"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528"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701" y="5533639"/>
                <a:ext cx="608651"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6279" y="5698830"/>
                <a:ext cx="608651"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50591"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nvGrpSpPr>
          <p:cNvPr id="20497" name="Group 87"/>
          <p:cNvGrpSpPr>
            <a:grpSpLocks noChangeAspect="1"/>
          </p:cNvGrpSpPr>
          <p:nvPr/>
        </p:nvGrpSpPr>
        <p:grpSpPr bwMode="auto">
          <a:xfrm>
            <a:off x="5108575" y="2497138"/>
            <a:ext cx="365125" cy="217487"/>
            <a:chOff x="4795957" y="3259968"/>
            <a:chExt cx="3327510" cy="2758710"/>
          </a:xfrm>
        </p:grpSpPr>
        <p:grpSp>
          <p:nvGrpSpPr>
            <p:cNvPr id="20521" name="Group 97"/>
            <p:cNvGrpSpPr>
              <a:grpSpLocks/>
            </p:cNvGrpSpPr>
            <p:nvPr/>
          </p:nvGrpSpPr>
          <p:grpSpPr bwMode="auto">
            <a:xfrm>
              <a:off x="4795948" y="3259981"/>
              <a:ext cx="1678231" cy="1409561"/>
              <a:chOff x="4795948" y="3259981"/>
              <a:chExt cx="1678231" cy="1409561"/>
            </a:xfrm>
          </p:grpSpPr>
          <p:sp>
            <p:nvSpPr>
              <p:cNvPr id="41" name="Freeform 40"/>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42" name="Freeform 41"/>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nvGrpSpPr>
            <p:cNvPr id="20522" name="Group 98"/>
            <p:cNvGrpSpPr>
              <a:grpSpLocks/>
            </p:cNvGrpSpPr>
            <p:nvPr/>
          </p:nvGrpSpPr>
          <p:grpSpPr bwMode="auto">
            <a:xfrm flipV="1">
              <a:off x="6474179" y="4649394"/>
              <a:ext cx="1649288" cy="1369284"/>
              <a:chOff x="4798736" y="3258270"/>
              <a:chExt cx="1649288" cy="1400660"/>
            </a:xfrm>
          </p:grpSpPr>
          <p:sp>
            <p:nvSpPr>
              <p:cNvPr id="39" name="Freeform 38"/>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40" name="Freeform 39"/>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pic>
        <p:nvPicPr>
          <p:cNvPr id="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3757613"/>
            <a:ext cx="6119813"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Oval 45"/>
          <p:cNvSpPr>
            <a:spLocks noChangeArrowheads="1"/>
          </p:cNvSpPr>
          <p:nvPr/>
        </p:nvSpPr>
        <p:spPr bwMode="auto">
          <a:xfrm>
            <a:off x="7391400" y="4283075"/>
            <a:ext cx="608013" cy="59372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56" name="Straight Connector 55"/>
          <p:cNvCxnSpPr>
            <a:cxnSpLocks noChangeShapeType="1"/>
          </p:cNvCxnSpPr>
          <p:nvPr/>
        </p:nvCxnSpPr>
        <p:spPr bwMode="auto">
          <a:xfrm rot="10800000">
            <a:off x="2406650" y="2324100"/>
            <a:ext cx="655638"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8" name="Straight Connector 57"/>
          <p:cNvCxnSpPr>
            <a:cxnSpLocks noChangeShapeType="1"/>
          </p:cNvCxnSpPr>
          <p:nvPr/>
        </p:nvCxnSpPr>
        <p:spPr bwMode="auto">
          <a:xfrm>
            <a:off x="5580063" y="2336800"/>
            <a:ext cx="1176337" cy="269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sp>
        <p:nvSpPr>
          <p:cNvPr id="50" name="Oval 49"/>
          <p:cNvSpPr>
            <a:spLocks noChangeArrowheads="1"/>
          </p:cNvSpPr>
          <p:nvPr/>
        </p:nvSpPr>
        <p:spPr bwMode="auto">
          <a:xfrm>
            <a:off x="6621463" y="2216150"/>
            <a:ext cx="296862" cy="2825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9" name="Straight Connector 68"/>
          <p:cNvCxnSpPr>
            <a:cxnSpLocks noChangeShapeType="1"/>
            <a:endCxn id="50" idx="1"/>
          </p:cNvCxnSpPr>
          <p:nvPr/>
        </p:nvCxnSpPr>
        <p:spPr bwMode="auto">
          <a:xfrm>
            <a:off x="6323013" y="2012950"/>
            <a:ext cx="341312" cy="2444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5" name="Straight Connector 74"/>
          <p:cNvCxnSpPr>
            <a:cxnSpLocks noChangeShapeType="1"/>
            <a:endCxn id="50" idx="3"/>
          </p:cNvCxnSpPr>
          <p:nvPr/>
        </p:nvCxnSpPr>
        <p:spPr bwMode="auto">
          <a:xfrm flipV="1">
            <a:off x="6337300" y="2457450"/>
            <a:ext cx="327025" cy="19050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76" name="Rectangle 75"/>
          <p:cNvSpPr>
            <a:spLocks noChangeArrowheads="1"/>
          </p:cNvSpPr>
          <p:nvPr/>
        </p:nvSpPr>
        <p:spPr bwMode="auto">
          <a:xfrm>
            <a:off x="2824163" y="1620838"/>
            <a:ext cx="1270000" cy="1512887"/>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7" name="Rectangle 76"/>
          <p:cNvSpPr>
            <a:spLocks noChangeArrowheads="1"/>
          </p:cNvSpPr>
          <p:nvPr/>
        </p:nvSpPr>
        <p:spPr bwMode="auto">
          <a:xfrm>
            <a:off x="2419350" y="3579813"/>
            <a:ext cx="1741488" cy="1946275"/>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8" name="Rectangle 77"/>
          <p:cNvSpPr>
            <a:spLocks noChangeArrowheads="1"/>
          </p:cNvSpPr>
          <p:nvPr/>
        </p:nvSpPr>
        <p:spPr bwMode="auto">
          <a:xfrm>
            <a:off x="4572000" y="1557338"/>
            <a:ext cx="2432050" cy="1512887"/>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rgbClr val="000000"/>
              </a:solidFill>
              <a:latin typeface="Calibri" pitchFamily="34" charset="0"/>
              <a:ea typeface="ＭＳ Ｐゴシック" pitchFamily="34" charset="-128"/>
            </a:endParaRPr>
          </a:p>
        </p:txBody>
      </p:sp>
      <p:sp>
        <p:nvSpPr>
          <p:cNvPr id="80" name="Up Arrow 79"/>
          <p:cNvSpPr>
            <a:spLocks noChangeArrowheads="1"/>
          </p:cNvSpPr>
          <p:nvPr/>
        </p:nvSpPr>
        <p:spPr bwMode="auto">
          <a:xfrm>
            <a:off x="5106988" y="2917825"/>
            <a:ext cx="122237" cy="338138"/>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0509" name="TextBox 80"/>
          <p:cNvSpPr txBox="1">
            <a:spLocks noChangeArrowheads="1"/>
          </p:cNvSpPr>
          <p:nvPr/>
        </p:nvSpPr>
        <p:spPr bwMode="auto">
          <a:xfrm>
            <a:off x="5133975" y="302577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i="1">
                <a:solidFill>
                  <a:schemeClr val="tx1"/>
                </a:solidFill>
                <a:latin typeface="Arial" charset="0"/>
              </a:rPr>
              <a:t>upravljanje</a:t>
            </a:r>
            <a:endParaRPr lang="en-US" sz="1400" i="1">
              <a:solidFill>
                <a:schemeClr val="tx1"/>
              </a:solidFill>
              <a:latin typeface="Arial" charset="0"/>
            </a:endParaRPr>
          </a:p>
        </p:txBody>
      </p:sp>
      <p:sp>
        <p:nvSpPr>
          <p:cNvPr id="171059" name="TextBox 63"/>
          <p:cNvSpPr txBox="1">
            <a:spLocks noChangeArrowheads="1"/>
          </p:cNvSpPr>
          <p:nvPr/>
        </p:nvSpPr>
        <p:spPr bwMode="auto">
          <a:xfrm>
            <a:off x="2286000" y="6019800"/>
            <a:ext cx="2333625" cy="307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Prenaponska zaštita (PNZ)</a:t>
            </a:r>
            <a:endParaRPr lang="en-US" sz="1400">
              <a:solidFill>
                <a:schemeClr val="tx1"/>
              </a:solidFill>
              <a:latin typeface="Arial" charset="0"/>
            </a:endParaRPr>
          </a:p>
        </p:txBody>
      </p:sp>
      <p:sp>
        <p:nvSpPr>
          <p:cNvPr id="171060" name="Line 52"/>
          <p:cNvSpPr>
            <a:spLocks noChangeShapeType="1"/>
          </p:cNvSpPr>
          <p:nvPr/>
        </p:nvSpPr>
        <p:spPr bwMode="auto">
          <a:xfrm flipV="1">
            <a:off x="4267200" y="50292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 name="TextBox 63"/>
          <p:cNvSpPr txBox="1">
            <a:spLocks noChangeArrowheads="1"/>
          </p:cNvSpPr>
          <p:nvPr/>
        </p:nvSpPr>
        <p:spPr bwMode="auto">
          <a:xfrm>
            <a:off x="4284663" y="4221163"/>
            <a:ext cx="31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C</a:t>
            </a:r>
            <a:endParaRPr lang="en-US" sz="1400" i="1">
              <a:latin typeface="Arial" charset="0"/>
              <a:cs typeface="Arial" charset="0"/>
            </a:endParaRPr>
          </a:p>
        </p:txBody>
      </p:sp>
      <p:sp>
        <p:nvSpPr>
          <p:cNvPr id="66" name="TextBox 65"/>
          <p:cNvSpPr txBox="1">
            <a:spLocks noChangeArrowheads="1"/>
          </p:cNvSpPr>
          <p:nvPr/>
        </p:nvSpPr>
        <p:spPr bwMode="auto">
          <a:xfrm>
            <a:off x="4140200" y="3500438"/>
            <a:ext cx="8032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DC Bus</a:t>
            </a:r>
            <a:endParaRPr lang="en-US" sz="1400" i="1">
              <a:latin typeface="Arial" charset="0"/>
              <a:cs typeface="Arial" charset="0"/>
            </a:endParaRPr>
          </a:p>
        </p:txBody>
      </p:sp>
      <p:sp>
        <p:nvSpPr>
          <p:cNvPr id="70" name="TextBox 69"/>
          <p:cNvSpPr txBox="1">
            <a:spLocks noChangeArrowheads="1"/>
          </p:cNvSpPr>
          <p:nvPr/>
        </p:nvSpPr>
        <p:spPr bwMode="auto">
          <a:xfrm>
            <a:off x="6300788" y="32845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Izlazni stepen</a:t>
            </a:r>
            <a:endParaRPr lang="en-US" sz="1400" i="1">
              <a:latin typeface="Arial" charset="0"/>
              <a:cs typeface="Arial" charset="0"/>
            </a:endParaRPr>
          </a:p>
        </p:txBody>
      </p:sp>
      <p:sp>
        <p:nvSpPr>
          <p:cNvPr id="81" name="TextBox 80"/>
          <p:cNvSpPr txBox="1">
            <a:spLocks noChangeArrowheads="1"/>
          </p:cNvSpPr>
          <p:nvPr/>
        </p:nvSpPr>
        <p:spPr bwMode="auto">
          <a:xfrm>
            <a:off x="2411413" y="32845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Ispravljač</a:t>
            </a:r>
            <a:endParaRPr lang="en-US" sz="1400" i="1">
              <a:latin typeface="Arial" charset="0"/>
              <a:cs typeface="Arial" charset="0"/>
            </a:endParaRPr>
          </a:p>
        </p:txBody>
      </p:sp>
      <p:sp>
        <p:nvSpPr>
          <p:cNvPr id="82" name="Up Arrow 81"/>
          <p:cNvSpPr>
            <a:spLocks noChangeArrowheads="1"/>
          </p:cNvSpPr>
          <p:nvPr/>
        </p:nvSpPr>
        <p:spPr bwMode="auto">
          <a:xfrm>
            <a:off x="5840413" y="5408613"/>
            <a:ext cx="122237" cy="338137"/>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3" name="TextBox 80"/>
          <p:cNvSpPr txBox="1">
            <a:spLocks noChangeArrowheads="1"/>
          </p:cNvSpPr>
          <p:nvPr/>
        </p:nvSpPr>
        <p:spPr bwMode="auto">
          <a:xfrm>
            <a:off x="5867400" y="5516563"/>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i="1">
                <a:solidFill>
                  <a:schemeClr val="tx1"/>
                </a:solidFill>
                <a:latin typeface="Arial" charset="0"/>
              </a:rPr>
              <a:t>upravljanje</a:t>
            </a:r>
            <a:endParaRPr lang="en-US" sz="1400" i="1">
              <a:solidFill>
                <a:schemeClr val="tx1"/>
              </a:solidFill>
              <a:latin typeface="Arial" charset="0"/>
            </a:endParaRPr>
          </a:p>
        </p:txBody>
      </p:sp>
      <p:sp>
        <p:nvSpPr>
          <p:cNvPr id="20519" name="TextBox 83"/>
          <p:cNvSpPr txBox="1">
            <a:spLocks noChangeArrowheads="1"/>
          </p:cNvSpPr>
          <p:nvPr/>
        </p:nvSpPr>
        <p:spPr bwMode="auto">
          <a:xfrm>
            <a:off x="3059113" y="15573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Ispravljač</a:t>
            </a:r>
            <a:endParaRPr lang="en-US" sz="1400" i="1">
              <a:latin typeface="Arial" charset="0"/>
              <a:cs typeface="Arial" charset="0"/>
            </a:endParaRPr>
          </a:p>
        </p:txBody>
      </p:sp>
      <p:sp>
        <p:nvSpPr>
          <p:cNvPr id="20520" name="TextBox 84"/>
          <p:cNvSpPr txBox="1">
            <a:spLocks noChangeArrowheads="1"/>
          </p:cNvSpPr>
          <p:nvPr/>
        </p:nvSpPr>
        <p:spPr bwMode="auto">
          <a:xfrm>
            <a:off x="4500563" y="15573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Izlazni stepen</a:t>
            </a:r>
            <a:endParaRPr lang="en-US" sz="1400" i="1">
              <a:latin typeface="Arial" charset="0"/>
              <a:cs typeface="Arial" charset="0"/>
            </a:endParaRPr>
          </a:p>
        </p:txBody>
      </p:sp>
      <p:sp>
        <p:nvSpPr>
          <p:cNvPr id="84" name="Title 83"/>
          <p:cNvSpPr>
            <a:spLocks noGrp="1"/>
          </p:cNvSpPr>
          <p:nvPr>
            <p:ph type="title" idx="4294967295"/>
          </p:nvPr>
        </p:nvSpPr>
        <p:spPr>
          <a:xfrm>
            <a:off x="457200" y="0"/>
            <a:ext cx="8229600" cy="715962"/>
          </a:xfrm>
        </p:spPr>
        <p:txBody>
          <a:bodyPr/>
          <a:lstStyle/>
          <a:p>
            <a:pPr rtl="0" eaLnBrk="1" fontAlgn="base" hangingPunct="1"/>
            <a:r>
              <a:rPr lang="sr-Latn-CS" sz="3600" b="1" kern="1200" dirty="0" smtClean="0">
                <a:solidFill>
                  <a:srgbClr val="333399"/>
                </a:solidFill>
                <a:ea typeface="+mn-ea"/>
                <a:cs typeface="+mn-cs"/>
              </a:rPr>
              <a:t>Pogoni motora naizmenične struje</a:t>
            </a:r>
            <a:endParaRPr lang="en-US" sz="3600" b="1" kern="1200" dirty="0" smtClean="0">
              <a:solidFill>
                <a:srgbClr val="333399"/>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78"/>
                                        </p:tgtEl>
                                      </p:cBhvr>
                                    </p:animEffect>
                                    <p:set>
                                      <p:cBhvr>
                                        <p:cTn id="54" dur="1" fill="hold">
                                          <p:stCondLst>
                                            <p:cond delay="499"/>
                                          </p:stCondLst>
                                        </p:cTn>
                                        <p:tgtEl>
                                          <p:spTgt spid="7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par>
                          <p:cTn id="58" fill="hold" nodeType="afterGroup">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46" grpId="0" animBg="1"/>
      <p:bldP spid="76" grpId="0" animBg="1"/>
      <p:bldP spid="76" grpId="1" animBg="1"/>
      <p:bldP spid="77" grpId="0" animBg="1"/>
      <p:bldP spid="77" grpId="1" animBg="1"/>
      <p:bldP spid="78" grpId="0" animBg="1"/>
      <p:bldP spid="78" grpId="1" animBg="1"/>
      <p:bldP spid="171059" grpId="0" animBg="1"/>
      <p:bldP spid="171060" grpId="0" animBg="1"/>
      <p:bldP spid="64" grpId="0"/>
      <p:bldP spid="66" grpId="0"/>
      <p:bldP spid="70" grpId="0"/>
      <p:bldP spid="81" grpId="0"/>
      <p:bldP spid="82" grpId="0" animBg="1"/>
      <p:bldP spid="8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98</a:t>
            </a:fld>
            <a:endParaRPr lang="en-US" sz="1400">
              <a:solidFill>
                <a:schemeClr val="tx1"/>
              </a:solidFill>
              <a:latin typeface="Times New Roman" pitchFamily="18" charset="0"/>
            </a:endParaRPr>
          </a:p>
        </p:txBody>
      </p:sp>
      <p:sp>
        <p:nvSpPr>
          <p:cNvPr id="88068" name="AutoShape 4"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2" name="AutoShape 8"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bwMode="auto">
          <a:xfrm>
            <a:off x="428596" y="1285860"/>
            <a:ext cx="8171904"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Jedan IGBT sa zamajnom diodom</a:t>
            </a:r>
          </a:p>
          <a:p>
            <a:pPr marL="0" lvl="1" indent="0">
              <a:buFontTx/>
              <a:buNone/>
            </a:pPr>
            <a:r>
              <a:rPr lang="sr-Latn-CS" sz="2400" b="1" dirty="0" smtClean="0"/>
              <a:t>Jedna grana PWM (2 tranzistora + 2 diode)</a:t>
            </a:r>
          </a:p>
          <a:p>
            <a:pPr marL="0" lvl="1" indent="0">
              <a:buFontTx/>
              <a:buNone/>
            </a:pPr>
            <a:r>
              <a:rPr lang="sr-Latn-CS" sz="2400" b="1" dirty="0" smtClean="0"/>
              <a:t>Ceo H-most (4 tranzistora + 4 diode)</a:t>
            </a:r>
          </a:p>
          <a:p>
            <a:pPr marL="0" lvl="1" indent="0">
              <a:buFontTx/>
              <a:buNone/>
            </a:pPr>
            <a:r>
              <a:rPr lang="sr-Latn-CS" sz="2400" b="1" dirty="0" smtClean="0"/>
              <a:t>3 grane PWM (6 tranzistora + 6 dioda)</a:t>
            </a:r>
          </a:p>
          <a:p>
            <a:pPr marL="0" lvl="1" indent="0">
              <a:buNone/>
            </a:pPr>
            <a:r>
              <a:rPr lang="sr-Latn-CS" sz="2400" b="1" dirty="0" smtClean="0"/>
              <a:t>3 grane PWM + PNZ (7 tranzistora + 6 ili 7dioda)</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
        <p:nvSpPr>
          <p:cNvPr id="11" name="Content Placeholder 2"/>
          <p:cNvSpPr txBox="1">
            <a:spLocks/>
          </p:cNvSpPr>
          <p:nvPr/>
        </p:nvSpPr>
        <p:spPr bwMode="auto">
          <a:xfrm>
            <a:off x="428596" y="3714752"/>
            <a:ext cx="8171904"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PORED TRANZISTORA I DIODA, po pravilu sadrže:</a:t>
            </a:r>
          </a:p>
          <a:p>
            <a:pPr marL="0" lvl="1" indent="0"/>
            <a:r>
              <a:rPr lang="sr-Latn-CS" sz="2400" b="1" dirty="0" smtClean="0"/>
              <a:t>   Drajvere za tranzistore</a:t>
            </a:r>
          </a:p>
          <a:p>
            <a:pPr marL="0" lvl="1" indent="0"/>
            <a:r>
              <a:rPr lang="sr-Latn-CS" sz="2400" b="1" dirty="0" smtClean="0"/>
              <a:t>   Prekostrujnu zaštitu svakog tranzistora</a:t>
            </a:r>
          </a:p>
          <a:p>
            <a:pPr marL="0" lvl="1" indent="0"/>
            <a:r>
              <a:rPr lang="sr-Latn-CS" sz="2400" b="1" dirty="0" smtClean="0"/>
              <a:t>   Temperaturnu zaštitu (obično pojedinačnu)</a:t>
            </a:r>
          </a:p>
          <a:p>
            <a:pPr marL="0" lvl="1" indent="0"/>
            <a:r>
              <a:rPr lang="sr-Latn-CS" sz="2400" b="1" dirty="0" smtClean="0"/>
              <a:t>   Neki sadrže čak i optičku izolaciju na ulazima</a:t>
            </a:r>
          </a:p>
          <a:p>
            <a:pPr marL="0" lvl="1" indent="0">
              <a:buFontTx/>
              <a:buNone/>
            </a:pPr>
            <a:r>
              <a:rPr lang="sr-Latn-CS" sz="2400" b="1" dirty="0" smtClean="0"/>
              <a:t>	</a:t>
            </a:r>
          </a:p>
          <a:p>
            <a:pPr marL="0" lvl="1" indent="0">
              <a:buFontTx/>
              <a:buNone/>
            </a:pPr>
            <a:r>
              <a:rPr lang="sr-Latn-CS" sz="2400" b="1" dirty="0" smtClean="0"/>
              <a:t>	</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
        <p:nvSpPr>
          <p:cNvPr id="9" name="Title 8"/>
          <p:cNvSpPr>
            <a:spLocks noGrp="1"/>
          </p:cNvSpPr>
          <p:nvPr>
            <p:ph type="title" idx="4294967295"/>
          </p:nvPr>
        </p:nvSpPr>
        <p:spPr>
          <a:xfrm>
            <a:off x="457200" y="0"/>
            <a:ext cx="8229600" cy="685800"/>
          </a:xfrm>
        </p:spPr>
        <p:txBody>
          <a:bodyPr/>
          <a:lstStyle/>
          <a:p>
            <a:pPr rtl="0" eaLnBrk="1" fontAlgn="base" hangingPunct="1"/>
            <a:r>
              <a:rPr lang="sr-Latn-CS" sz="3600" b="1" kern="1200" dirty="0" smtClean="0">
                <a:solidFill>
                  <a:srgbClr val="333399"/>
                </a:solidFill>
                <a:latin typeface="Calibri"/>
                <a:ea typeface="+mn-ea"/>
                <a:cs typeface="+mn-cs"/>
              </a:rPr>
              <a:t>Pakovanja IGBT (moduli)</a:t>
            </a:r>
            <a:endParaRPr lang="en-US" sz="3600" b="1" kern="1200" dirty="0" smtClean="0">
              <a:solidFill>
                <a:srgbClr val="333399"/>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99</a:t>
            </a:fld>
            <a:endParaRPr lang="en-US"/>
          </a:p>
        </p:txBody>
      </p:sp>
      <p:sp>
        <p:nvSpPr>
          <p:cNvPr id="115714" name="AutoShape 2"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 name="Picture 97" descr="44-c.png">
            <a:hlinkClick r:id="rId3" action="ppaction://hlinkfile"/>
          </p:cNvPr>
          <p:cNvPicPr>
            <a:picLocks noChangeAspect="1"/>
          </p:cNvPicPr>
          <p:nvPr/>
        </p:nvPicPr>
        <p:blipFill>
          <a:blip r:embed="rId4"/>
          <a:stretch>
            <a:fillRect/>
          </a:stretch>
        </p:blipFill>
        <p:spPr>
          <a:xfrm>
            <a:off x="214282" y="1500174"/>
            <a:ext cx="8736367" cy="3429024"/>
          </a:xfrm>
          <a:prstGeom prst="rect">
            <a:avLst/>
          </a:prstGeom>
        </p:spPr>
      </p:pic>
      <p:sp>
        <p:nvSpPr>
          <p:cNvPr id="101" name="Right Arrow 100">
            <a:hlinkClick r:id="rId3" action="ppaction://hlinkfile"/>
          </p:cNvPr>
          <p:cNvSpPr/>
          <p:nvPr/>
        </p:nvSpPr>
        <p:spPr bwMode="auto">
          <a:xfrm>
            <a:off x="4127910" y="5490266"/>
            <a:ext cx="357190" cy="214314"/>
          </a:xfrm>
          <a:prstGeom prst="rightArrow">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2" name="TextBox 101"/>
          <p:cNvSpPr txBox="1"/>
          <p:nvPr/>
        </p:nvSpPr>
        <p:spPr>
          <a:xfrm>
            <a:off x="1285852" y="5429264"/>
            <a:ext cx="2928958" cy="307777"/>
          </a:xfrm>
          <a:prstGeom prst="rect">
            <a:avLst/>
          </a:prstGeom>
          <a:noFill/>
        </p:spPr>
        <p:txBody>
          <a:bodyPr wrap="square" rtlCol="0">
            <a:spAutoFit/>
          </a:bodyPr>
          <a:lstStyle/>
          <a:p>
            <a:r>
              <a:rPr lang="sr-Latn-CS" sz="1400" dirty="0" smtClean="0">
                <a:solidFill>
                  <a:schemeClr val="tx1"/>
                </a:solidFill>
                <a:latin typeface="Arial" pitchFamily="34" charset="0"/>
                <a:cs typeface="Arial" pitchFamily="34" charset="0"/>
              </a:rPr>
              <a:t>Veza ka katalogu Fudžicu modula</a:t>
            </a:r>
            <a:endParaRPr lang="en-US" sz="1400" dirty="0">
              <a:solidFill>
                <a:schemeClr val="tx1"/>
              </a:solidFill>
              <a:latin typeface="Arial" pitchFamily="34" charset="0"/>
              <a:cs typeface="Arial" pitchFamily="34" charset="0"/>
            </a:endParaRPr>
          </a:p>
        </p:txBody>
      </p:sp>
      <p:sp>
        <p:nvSpPr>
          <p:cNvPr id="8" name="Title 7"/>
          <p:cNvSpPr>
            <a:spLocks noGrp="1"/>
          </p:cNvSpPr>
          <p:nvPr>
            <p:ph type="title" idx="4294967295"/>
          </p:nvPr>
        </p:nvSpPr>
        <p:spPr>
          <a:xfrm>
            <a:off x="457200" y="0"/>
            <a:ext cx="8229600" cy="685800"/>
          </a:xfrm>
        </p:spPr>
        <p:txBody>
          <a:bodyPr>
            <a:normAutofit/>
          </a:bodyPr>
          <a:lstStyle/>
          <a:p>
            <a:pPr rtl="0" eaLnBrk="1" fontAlgn="base" hangingPunct="1"/>
            <a:r>
              <a:rPr lang="sr-Latn-CS" sz="3600" b="1" kern="1200" dirty="0" smtClean="0">
                <a:solidFill>
                  <a:srgbClr val="333399"/>
                </a:solidFill>
                <a:latin typeface="Calibri"/>
                <a:ea typeface="+mn-ea"/>
                <a:cs typeface="+mn-cs"/>
              </a:rPr>
              <a:t>Fudžicu modul (IPM)</a:t>
            </a:r>
            <a:endParaRPr lang="en-US" sz="3600" b="1" kern="1200" dirty="0" smtClean="0">
              <a:solidFill>
                <a:srgbClr val="333399"/>
              </a:solidFill>
              <a:latin typeface="Calibri"/>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a:spAutoFit/>
      </a:bodyPr>
      <a:lstStyle>
        <a:defPPr eaLnBrk="1" hangingPunct="1">
          <a:defRPr sz="2400" b="1" dirty="0" smtClean="0">
            <a:solidFill>
              <a:srgbClr val="0066CC"/>
            </a:solidFill>
            <a:latin typeface="Arial"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20369</TotalTime>
  <Words>20417</Words>
  <Application>Microsoft Office PowerPoint</Application>
  <PresentationFormat>On-screen Show (4:3)</PresentationFormat>
  <Paragraphs>2074</Paragraphs>
  <Slides>104</Slides>
  <Notes>101</Notes>
  <HiddenSlides>3</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104</vt:i4>
      </vt:variant>
    </vt:vector>
  </HeadingPairs>
  <TitlesOfParts>
    <vt:vector size="109" baseType="lpstr">
      <vt:lpstr>Office Theme</vt:lpstr>
      <vt:lpstr>Equation</vt:lpstr>
      <vt:lpstr>Worksheet</vt:lpstr>
      <vt:lpstr>Document</vt:lpstr>
      <vt:lpstr>Visio</vt:lpstr>
      <vt:lpstr>Komponente energetske elektronike 2018/2019.</vt:lpstr>
      <vt:lpstr>KOMPONENTE ENERGETSKE ELEKTRONIKE –  IDEALNI PREKIDAČ</vt:lpstr>
      <vt:lpstr>REALNI PREKIDAČI</vt:lpstr>
      <vt:lpstr>REALNI PREKIDAČI</vt:lpstr>
      <vt:lpstr> IZVORI</vt:lpstr>
      <vt:lpstr> AKUMULACIONE KOMPONENTE</vt:lpstr>
      <vt:lpstr> AKUMULACIONE KOMPONENTE</vt:lpstr>
      <vt:lpstr>Realna induktivnost</vt:lpstr>
      <vt:lpstr> AKUMULACIONE KOMPONENTE</vt:lpstr>
      <vt:lpstr> Kondenzator na red </vt:lpstr>
      <vt:lpstr> Vrste kondenzatora u energetskoj elektronici </vt:lpstr>
      <vt:lpstr>Kondenzatori za jednosmerno među-kolo</vt:lpstr>
      <vt:lpstr> Redna veza kondenzatora</vt:lpstr>
      <vt:lpstr> Paralelna veza kondenzatora</vt:lpstr>
      <vt:lpstr> AKUMULACIONE KOMPONENTE:  Zaključak</vt:lpstr>
      <vt:lpstr>Diode, tiristori i tranzistori kao prekidači</vt:lpstr>
      <vt:lpstr>KOMPONENTE  ENERGETSKE  ELEKTRONIKE - DIODA</vt:lpstr>
      <vt:lpstr>DIODA</vt:lpstr>
      <vt:lpstr>GLAVNE KARAKTERISTIKE DIODA</vt:lpstr>
      <vt:lpstr>Slide 20</vt:lpstr>
      <vt:lpstr>VRSTE DIODA</vt:lpstr>
      <vt:lpstr>Slide 22</vt:lpstr>
      <vt:lpstr>Slide 23</vt:lpstr>
      <vt:lpstr>VRSTE DIODA: SiC diode</vt:lpstr>
      <vt:lpstr>Slide 25</vt:lpstr>
      <vt:lpstr>TRŽIŠTE SiC komponenata snage</vt:lpstr>
      <vt:lpstr>MONOFAZNI ISPRAVLJAČ, neupravljani, polutalasni</vt:lpstr>
      <vt:lpstr>MONOFAZNI ISPRAVLJAČ, neupravljani, punotalasni</vt:lpstr>
      <vt:lpstr>MONOFAZNI ISPRAVLJAČ, filtriranje i stabilizacija</vt:lpstr>
      <vt:lpstr>Slide 30</vt:lpstr>
      <vt:lpstr>ISPRAVLJAČ – umnožavači napona</vt:lpstr>
      <vt:lpstr>Slide 32</vt:lpstr>
      <vt:lpstr>Slide 33</vt:lpstr>
      <vt:lpstr>TROFAZNI ISPRAVLJAČ neupravljani, polutalasni</vt:lpstr>
      <vt:lpstr>Slide 35</vt:lpstr>
      <vt:lpstr>TROFAZNI ISPRAVLJAČ neupravljani, punotalasni</vt:lpstr>
      <vt:lpstr>Slide 37</vt:lpstr>
      <vt:lpstr>Slide 38</vt:lpstr>
      <vt:lpstr>Slide 39</vt:lpstr>
      <vt:lpstr>Slide 40</vt:lpstr>
      <vt:lpstr>Slide 41</vt:lpstr>
      <vt:lpstr>TIRISTOR (SCR)</vt:lpstr>
      <vt:lpstr>Slide 43</vt:lpstr>
      <vt:lpstr>Slide 44</vt:lpstr>
      <vt:lpstr>Slide 45</vt:lpstr>
      <vt:lpstr>Slide 46</vt:lpstr>
      <vt:lpstr>Slide 47</vt:lpstr>
      <vt:lpstr>Slide 48</vt:lpstr>
      <vt:lpstr>Slide 49</vt:lpstr>
      <vt:lpstr>MONOFAZNI I TROFAZNI ISPRAVLJAČ upravljani</vt:lpstr>
      <vt:lpstr>GTO TIRISTOR (Gate Turn Off)</vt:lpstr>
      <vt:lpstr>Slide 52</vt:lpstr>
      <vt:lpstr>IGCT (Insulated Gate Commutated Thyristor)</vt:lpstr>
      <vt:lpstr>Slide 54</vt:lpstr>
      <vt:lpstr>ČETVOROSLOJNA (Shockley) DIODA</vt:lpstr>
      <vt:lpstr>TRIJAK</vt:lpstr>
      <vt:lpstr>BIPOLARNI Tranzistor (BJT) – Bipolar Junction Transistor </vt:lpstr>
      <vt:lpstr>Slide 58</vt:lpstr>
      <vt:lpstr>MOSFET kao prekidački element</vt:lpstr>
      <vt:lpstr>IGBT (Insulated Gate Bipolar Tranzistor) </vt:lpstr>
      <vt:lpstr>Slide 61</vt:lpstr>
      <vt:lpstr>Slide 62</vt:lpstr>
      <vt:lpstr>Slide 63</vt:lpstr>
      <vt:lpstr>IGBT- prekidačke karakteristike</vt:lpstr>
      <vt:lpstr>IGBT- isključenje, snaber</vt:lpstr>
      <vt:lpstr>Slide 66</vt:lpstr>
      <vt:lpstr>IGBT- sendvič uvodnici</vt:lpstr>
      <vt:lpstr>Slide 68</vt:lpstr>
      <vt:lpstr>Impulsno-širinska modulacija - PWM</vt:lpstr>
      <vt:lpstr>Impulsno-širinska modulacija - PWM</vt:lpstr>
      <vt:lpstr>Impulsno-širinska modulacija - PWM</vt:lpstr>
      <vt:lpstr>Simetrično  napajanje polumosta</vt:lpstr>
      <vt:lpstr>Kola za uključenje i isključenje (drajveri)</vt:lpstr>
      <vt:lpstr>Kola za uključenje i isključenje (drajveri)</vt:lpstr>
      <vt:lpstr>Kola za uključenje i isključenje (drajveri)</vt:lpstr>
      <vt:lpstr>Drajveri - galvansko odvajanje</vt:lpstr>
      <vt:lpstr>Drajveri - galvansko odvajanje</vt:lpstr>
      <vt:lpstr>Slide 78</vt:lpstr>
      <vt:lpstr>PWM - Generisanje promenljivog napona</vt:lpstr>
      <vt:lpstr>Izbor učestanosti PWM-a</vt:lpstr>
      <vt:lpstr>Slide 81</vt:lpstr>
      <vt:lpstr>Mrtvo vreme</vt:lpstr>
      <vt:lpstr>Mrtvo vreme</vt:lpstr>
      <vt:lpstr>Slide 84</vt:lpstr>
      <vt:lpstr>Slide 85</vt:lpstr>
      <vt:lpstr>Silicijum kao poluprovodnik prema SiC i GaN</vt:lpstr>
      <vt:lpstr>Slide 87</vt:lpstr>
      <vt:lpstr>Slide 88</vt:lpstr>
      <vt:lpstr>Slide 89</vt:lpstr>
      <vt:lpstr>Slide 90</vt:lpstr>
      <vt:lpstr>Slide 91</vt:lpstr>
      <vt:lpstr>Slide 92</vt:lpstr>
      <vt:lpstr>Slide 93</vt:lpstr>
      <vt:lpstr>Pretvarači</vt:lpstr>
      <vt:lpstr>Osnove konfiguracije čopera</vt:lpstr>
      <vt:lpstr>Osnove konfiguracije čopera</vt:lpstr>
      <vt:lpstr>Pogoni motora naizmenične struje</vt:lpstr>
      <vt:lpstr>Pakovanja IGBT (moduli)</vt:lpstr>
      <vt:lpstr>Fudžicu modul (IPM)</vt:lpstr>
      <vt:lpstr>Powerex IPM 600V, 100A</vt:lpstr>
      <vt:lpstr>Slide 101</vt:lpstr>
      <vt:lpstr>Slide 102</vt:lpstr>
      <vt:lpstr>Slide 103</vt:lpstr>
      <vt:lpstr>Slide 104</vt:lpstr>
    </vt:vector>
  </TitlesOfParts>
  <Company>OMRON ELECTRONICS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Energetska el.</dc:title>
  <dc:creator>Milan Mijalković</dc:creator>
  <cp:lastModifiedBy>m_milan</cp:lastModifiedBy>
  <cp:revision>1116</cp:revision>
  <cp:lastPrinted>2000-12-31T15:45:48Z</cp:lastPrinted>
  <dcterms:created xsi:type="dcterms:W3CDTF">2001-01-23T09:21:27Z</dcterms:created>
  <dcterms:modified xsi:type="dcterms:W3CDTF">2018-10-31T11:19:01Z</dcterms:modified>
</cp:coreProperties>
</file>