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notesMasterIdLst>
    <p:notesMasterId r:id="rId9"/>
  </p:notesMasterIdLst>
  <p:sldIdLst>
    <p:sldId id="256" r:id="rId2"/>
    <p:sldId id="266" r:id="rId3"/>
    <p:sldId id="259" r:id="rId4"/>
    <p:sldId id="268" r:id="rId5"/>
    <p:sldId id="262" r:id="rId6"/>
    <p:sldId id="271" r:id="rId7"/>
    <p:sldId id="270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07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7C38196-AEDF-4E98-B051-E5FD736ADDDE}" type="datetimeFigureOut">
              <a:rPr lang="en-US"/>
              <a:pPr>
                <a:defRPr/>
              </a:pPr>
              <a:t>10/10/2018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BFB377A-B132-4DBB-854E-33EA65F6C4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5040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49257E2-46CB-451A-98A9-9FCF7848DDD5}" type="slidenum">
              <a:rPr lang="en-US" altLang="sr-Latn-RS" smtClean="0"/>
              <a:pPr>
                <a:spcBef>
                  <a:spcPct val="0"/>
                </a:spcBef>
              </a:pPr>
              <a:t>4</a:t>
            </a:fld>
            <a:endParaRPr lang="en-US" altLang="sr-Latn-RS" smtClean="0"/>
          </a:p>
        </p:txBody>
      </p:sp>
    </p:spTree>
    <p:extLst>
      <p:ext uri="{BB962C8B-B14F-4D97-AF65-F5344CB8AC3E}">
        <p14:creationId xmlns:p14="http://schemas.microsoft.com/office/powerpoint/2010/main" val="857916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DEC50AE-8CE1-4EB6-BDFC-E74736FEA458}" type="datetimeFigureOut">
              <a:rPr lang="en-US"/>
              <a:pPr>
                <a:defRPr/>
              </a:pPr>
              <a:t>10/10/2018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82B93-64AE-4AB1-9169-46F9F9FA48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79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AC4C5DD-26F2-4CC9-BAB9-38BA49935840}" type="datetimeFigureOut">
              <a:rPr lang="en-US"/>
              <a:pPr>
                <a:defRPr/>
              </a:pPr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42E83-1E2B-41DF-9A26-36B3C7F9D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170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2D291C4-C17C-41A9-92AA-E6EB1D6A3568}" type="datetimeFigureOut">
              <a:rPr lang="en-US"/>
              <a:pPr>
                <a:defRPr/>
              </a:pPr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D1727-A332-4EA7-99FF-3CAF8A5B6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802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7E8C8B-1B13-47B4-B04B-CD9FFF8F105E}" type="datetimeFigureOut">
              <a:rPr lang="en-US"/>
              <a:pPr>
                <a:defRPr/>
              </a:pPr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9F102-C606-4311-847F-1298E8F754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775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7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/>
            <a:gdLst>
              <a:gd name="T0" fmla="*/ 0 w 2736"/>
              <a:gd name="T1" fmla="*/ 2147483646 h 3648"/>
              <a:gd name="T2" fmla="*/ 1795989939 w 2736"/>
              <a:gd name="T3" fmla="*/ 2147483646 h 3648"/>
              <a:gd name="T4" fmla="*/ 2147483646 w 2736"/>
              <a:gd name="T5" fmla="*/ 0 h 3648"/>
              <a:gd name="T6" fmla="*/ 2147483646 w 2736"/>
              <a:gd name="T7" fmla="*/ 241935000 h 3648"/>
              <a:gd name="T8" fmla="*/ 1855856217 w 2736"/>
              <a:gd name="T9" fmla="*/ 2147483646 h 3648"/>
              <a:gd name="T10" fmla="*/ 119732557 w 2736"/>
              <a:gd name="T11" fmla="*/ 2147483646 h 3648"/>
              <a:gd name="T12" fmla="*/ 0 w 2736"/>
              <a:gd name="T13" fmla="*/ 2147483646 h 364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736"/>
              <a:gd name="T22" fmla="*/ 0 h 3648"/>
              <a:gd name="T23" fmla="*/ 2736 w 2736"/>
              <a:gd name="T24" fmla="*/ 3648 h 364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0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294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sr-Latn-RS"/>
          </a:p>
        </p:txBody>
      </p:sp>
      <p:sp>
        <p:nvSpPr>
          <p:cNvPr id="5" name="Freeform 18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/>
            <a:gdLst>
              <a:gd name="T0" fmla="*/ 0 w 3504"/>
              <a:gd name="T1" fmla="*/ 2147483646 h 4128"/>
              <a:gd name="T2" fmla="*/ 0 w 3504"/>
              <a:gd name="T3" fmla="*/ 2147483646 h 4128"/>
              <a:gd name="T4" fmla="*/ 2147483646 w 3504"/>
              <a:gd name="T5" fmla="*/ 2147483646 h 4128"/>
              <a:gd name="T6" fmla="*/ 2147483646 w 3504"/>
              <a:gd name="T7" fmla="*/ 0 h 4128"/>
              <a:gd name="T8" fmla="*/ 2147483646 w 3504"/>
              <a:gd name="T9" fmla="*/ 0 h 4128"/>
              <a:gd name="T10" fmla="*/ 2147483646 w 3504"/>
              <a:gd name="T11" fmla="*/ 2147483646 h 4128"/>
              <a:gd name="T12" fmla="*/ 0 w 3504"/>
              <a:gd name="T13" fmla="*/ 2147483646 h 412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504"/>
              <a:gd name="T22" fmla="*/ 0 h 4128"/>
              <a:gd name="T23" fmla="*/ 3504 w 3504"/>
              <a:gd name="T24" fmla="*/ 4128 h 412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294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sr-Latn-R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68CA6AB-FB0D-4302-94DD-FD4D34972DEC}" type="datetimeFigureOut">
              <a:rPr lang="en-US"/>
              <a:pPr>
                <a:defRPr/>
              </a:pPr>
              <a:t>10/10/2018</a:t>
            </a:fld>
            <a:endParaRPr lang="en-US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CED2C-9E36-46BC-85A8-B31EE8EA50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381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0099C1-2754-454A-94FF-D03583AD99BE}" type="datetimeFigureOut">
              <a:rPr lang="en-US"/>
              <a:pPr>
                <a:defRPr/>
              </a:pPr>
              <a:t>10/10/2018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93ADE-2F44-4BE9-A406-461C74F429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00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FB293A2-0C3D-426B-9888-06359186F99F}" type="datetimeFigureOut">
              <a:rPr lang="en-US"/>
              <a:pPr>
                <a:defRPr/>
              </a:pPr>
              <a:t>10/10/2018</a:t>
            </a:fld>
            <a:endParaRPr lang="en-US"/>
          </a:p>
        </p:txBody>
      </p:sp>
      <p:sp>
        <p:nvSpPr>
          <p:cNvPr id="1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109AC-0DE7-4B42-90C6-5468E37EDD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978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A44491D-CD5D-4CE1-8A37-288098007081}" type="datetimeFigureOut">
              <a:rPr lang="en-US"/>
              <a:pPr>
                <a:defRPr/>
              </a:pPr>
              <a:t>10/10/2018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357BA-5093-41E2-8A24-CAFA4C288B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255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7ED8F9F-D71E-4B8A-9F29-758E2BECF718}" type="datetimeFigureOut">
              <a:rPr lang="en-US"/>
              <a:pPr>
                <a:defRPr/>
              </a:pPr>
              <a:t>10/10/2018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0AB3A-C63B-49EC-9A75-2194155A88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335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496D9BD-5A12-444F-B3F9-24875AD12CE6}" type="datetimeFigureOut">
              <a:rPr lang="en-US"/>
              <a:pPr>
                <a:defRPr/>
              </a:pPr>
              <a:t>10/10/2018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D70F6-86D7-4627-81FF-1D1D3AA389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015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19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Straight Connector 7"/>
            <p:cNvCxnSpPr/>
            <p:nvPr/>
          </p:nvCxnSpPr>
          <p:spPr>
            <a:xfrm rot="16200000">
              <a:off x="6663593" y="1290641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 flipH="1">
              <a:off x="6744513" y="1289666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25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Straight Connector 11"/>
            <p:cNvCxnSpPr/>
            <p:nvPr/>
          </p:nvCxnSpPr>
          <p:spPr>
            <a:xfrm rot="16200000">
              <a:off x="6663593" y="1290641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 flipH="1">
              <a:off x="6744513" y="1289666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29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Straight Connector 15"/>
            <p:cNvCxnSpPr/>
            <p:nvPr/>
          </p:nvCxnSpPr>
          <p:spPr>
            <a:xfrm rot="16200000">
              <a:off x="6663592" y="1290640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>
              <a:off x="6744512" y="1289665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BD0FC45-90D5-4429-AC29-6037B82C5799}" type="datetimeFigureOut">
              <a:rPr lang="en-US"/>
              <a:pPr>
                <a:defRPr/>
              </a:pPr>
              <a:t>10/10/2018</a:t>
            </a:fld>
            <a:endParaRPr lang="en-US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CE4C8-A165-4238-8FAA-0B158AC896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255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00"/>
            </a:gs>
            <a:gs pos="64999">
              <a:srgbClr val="000000"/>
            </a:gs>
            <a:gs pos="100000">
              <a:srgbClr val="5A77A9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6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B0DA9D01-0EE8-4B88-B753-1B0324E39D34}" type="datetimeFigureOut">
              <a:rPr lang="en-US"/>
              <a:pPr>
                <a:defRPr/>
              </a:pPr>
              <a:t>10/10/2018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2"/>
                </a:solidFill>
                <a:latin typeface="Corbel" panose="020B0503020204020204" pitchFamily="34" charset="0"/>
              </a:defRPr>
            </a:lvl1pPr>
          </a:lstStyle>
          <a:p>
            <a:pPr>
              <a:defRPr/>
            </a:pPr>
            <a:fld id="{B4A3852B-8207-450F-9129-B47C5FD030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89" r:id="rId1"/>
    <p:sldLayoutId id="2147484190" r:id="rId2"/>
    <p:sldLayoutId id="2147484191" r:id="rId3"/>
    <p:sldLayoutId id="2147484192" r:id="rId4"/>
    <p:sldLayoutId id="2147484193" r:id="rId5"/>
    <p:sldLayoutId id="2147484194" r:id="rId6"/>
    <p:sldLayoutId id="2147484195" r:id="rId7"/>
    <p:sldLayoutId id="2147484196" r:id="rId8"/>
    <p:sldLayoutId id="2147484197" r:id="rId9"/>
    <p:sldLayoutId id="2147484198" r:id="rId10"/>
    <p:sldLayoutId id="214748419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9pPr>
      <a:extLst/>
    </p:titleStyle>
    <p:bodyStyle>
      <a:lvl1pPr marL="411163" indent="-342900" algn="l" rtl="0" eaLnBrk="0" fontAlgn="base" hangingPunct="0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anose="05000000000000000000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3" panose="05040102010807070707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ubtitle 2"/>
          <p:cNvSpPr>
            <a:spLocks noGrp="1"/>
          </p:cNvSpPr>
          <p:nvPr>
            <p:ph type="subTitle" idx="1"/>
          </p:nvPr>
        </p:nvSpPr>
        <p:spPr>
          <a:xfrm>
            <a:off x="827088" y="3717032"/>
            <a:ext cx="7772400" cy="626368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sr-Cyrl-CS" altLang="sr-Latn-RS" dirty="0" smtClean="0"/>
              <a:t>Семестар: </a:t>
            </a:r>
            <a:r>
              <a:rPr lang="en-US" altLang="sr-Latn-RS" dirty="0" smtClean="0">
                <a:solidFill>
                  <a:srgbClr val="FFFF00"/>
                </a:solidFill>
              </a:rPr>
              <a:t>III</a:t>
            </a:r>
            <a:r>
              <a:rPr lang="sr-Cyrl-CS" altLang="sr-Latn-RS" dirty="0" smtClean="0"/>
              <a:t>	     </a:t>
            </a:r>
            <a:r>
              <a:rPr lang="sr-Cyrl-RS" altLang="sr-Latn-RS" dirty="0" smtClean="0"/>
              <a:t>Шифра: </a:t>
            </a:r>
            <a:r>
              <a:rPr lang="sr-Cyrl-RS" altLang="sr-Latn-RS" dirty="0" smtClean="0">
                <a:solidFill>
                  <a:srgbClr val="FFFF00"/>
                </a:solidFill>
              </a:rPr>
              <a:t>150711</a:t>
            </a:r>
            <a:r>
              <a:rPr lang="sr-Cyrl-RS" altLang="sr-Latn-RS" dirty="0" smtClean="0"/>
              <a:t>           </a:t>
            </a:r>
            <a:r>
              <a:rPr lang="sr-Cyrl-CS" altLang="sr-Latn-RS" dirty="0" smtClean="0"/>
              <a:t>Мнемо: </a:t>
            </a:r>
            <a:r>
              <a:rPr lang="sr-Cyrl-CS" altLang="sr-Latn-RS" dirty="0" smtClean="0">
                <a:solidFill>
                  <a:srgbClr val="FFFF00"/>
                </a:solidFill>
              </a:rPr>
              <a:t>УИТ </a:t>
            </a:r>
            <a:endParaRPr lang="en-US" altLang="sr-Latn-RS" dirty="0" smtClean="0">
              <a:solidFill>
                <a:srgbClr val="FFFF00"/>
              </a:solidFill>
            </a:endParaRPr>
          </a:p>
        </p:txBody>
      </p:sp>
      <p:sp>
        <p:nvSpPr>
          <p:cNvPr id="14340" name="TextBox 2"/>
          <p:cNvSpPr txBox="1">
            <a:spLocks noChangeArrowheads="1"/>
          </p:cNvSpPr>
          <p:nvPr/>
        </p:nvSpPr>
        <p:spPr bwMode="auto">
          <a:xfrm>
            <a:off x="892571" y="5056520"/>
            <a:ext cx="48244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sr-Cyrl-CS" altLang="sr-Latn-RS">
                <a:latin typeface="Segoe UI Light" panose="020B0502040204020203" pitchFamily="34" charset="0"/>
                <a:cs typeface="Segoe UI Light" panose="020B0502040204020203" pitchFamily="34" charset="0"/>
              </a:rPr>
              <a:t>Проф. Др Зоран Ћировић</a:t>
            </a:r>
            <a:endParaRPr lang="en-US" altLang="sr-Latn-RS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7088" y="1340768"/>
            <a:ext cx="7859712" cy="1446550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  <p:txBody>
          <a:bodyPr wrap="square">
            <a:spAutoFit/>
          </a:bodyPr>
          <a:lstStyle/>
          <a:p>
            <a:r>
              <a:rPr lang="sr-Cyrl-RS" sz="4400" smtClean="0">
                <a:solidFill>
                  <a:schemeClr val="tx2">
                    <a:satMod val="200000"/>
                  </a:schemeClr>
                </a:solidFill>
                <a:latin typeface="+mn-lt"/>
              </a:rPr>
              <a:t>УВОД У </a:t>
            </a:r>
            <a:r>
              <a:rPr lang="sr-Cyrl-RS" sz="440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sr-Cyrl-RS" sz="440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sr-Cyrl-RS" sz="4400" smtClean="0">
                <a:solidFill>
                  <a:schemeClr val="tx2">
                    <a:satMod val="20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ИНТЕРНЕТ ТЕХНОЛОГИЈЕ</a:t>
            </a:r>
            <a:endParaRPr lang="sr-Latn-RS" sz="4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212407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 dirty="0" smtClean="0">
                <a:solidFill>
                  <a:srgbClr val="FFFF00"/>
                </a:solidFill>
              </a:rPr>
              <a:t>Курс </a:t>
            </a:r>
            <a:r>
              <a:rPr lang="sr-Cyrl-RS" dirty="0" smtClean="0">
                <a:solidFill>
                  <a:srgbClr val="FFFF00"/>
                </a:solidFill>
              </a:rPr>
              <a:t>о</a:t>
            </a:r>
            <a:r>
              <a:rPr lang="sr-Cyrl-CS" dirty="0" smtClean="0">
                <a:solidFill>
                  <a:srgbClr val="FFFF00"/>
                </a:solidFill>
              </a:rPr>
              <a:t>могућава</a:t>
            </a:r>
            <a:r>
              <a:rPr lang="sr-Latn-CS" dirty="0" smtClean="0">
                <a:solidFill>
                  <a:srgbClr val="FFFF00"/>
                </a:solidFill>
              </a:rPr>
              <a:t> </a:t>
            </a:r>
            <a:r>
              <a:rPr lang="sr-Cyrl-CS" dirty="0" smtClean="0">
                <a:solidFill>
                  <a:srgbClr val="FFFF00"/>
                </a:solidFill>
              </a:rPr>
              <a:t>стицање</a:t>
            </a:r>
            <a:r>
              <a:rPr lang="sr-Latn-CS" dirty="0" smtClean="0">
                <a:solidFill>
                  <a:srgbClr val="FFFF00"/>
                </a:solidFill>
              </a:rPr>
              <a:t> </a:t>
            </a:r>
            <a:r>
              <a:rPr lang="sr-Cyrl-CS" dirty="0" smtClean="0">
                <a:solidFill>
                  <a:srgbClr val="FFFF00"/>
                </a:solidFill>
              </a:rPr>
              <a:t>основних </a:t>
            </a:r>
            <a:r>
              <a:rPr lang="sr-Cyrl-RS" dirty="0" smtClean="0">
                <a:solidFill>
                  <a:srgbClr val="FFFF00"/>
                </a:solidFill>
              </a:rPr>
              <a:t>знања у области Интернет технологија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2924175"/>
            <a:ext cx="8429625" cy="3432175"/>
          </a:xfrm>
        </p:spPr>
        <p:txBody>
          <a:bodyPr>
            <a:normAutofit fontScale="92500" lnSpcReduction="20000"/>
          </a:bodyPr>
          <a:lstStyle/>
          <a:p>
            <a:pPr marL="740664" lvl="1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sr-Cyrl-RS" dirty="0" smtClean="0">
              <a:solidFill>
                <a:srgbClr val="FFFF00"/>
              </a:solidFill>
              <a:latin typeface="+mj-lt"/>
            </a:endParaRPr>
          </a:p>
          <a:p>
            <a:pPr marL="740664" lvl="1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sr-Cyrl-RS" dirty="0" smtClean="0">
                <a:solidFill>
                  <a:srgbClr val="FFFF00"/>
                </a:solidFill>
                <a:latin typeface="+mj-lt"/>
              </a:rPr>
              <a:t>Тема курса: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sr-Cyrl-RS" dirty="0">
              <a:latin typeface="+mj-lt"/>
            </a:endParaRPr>
          </a:p>
          <a:p>
            <a:pPr marL="740664" lvl="1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sr-Cyrl-RS" dirty="0" smtClean="0">
                <a:latin typeface="+mj-lt"/>
              </a:rPr>
              <a:t>Уводни део: Основне архитектуре и својства Интернета.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sr-Cyrl-RS" dirty="0" smtClean="0">
                <a:latin typeface="+mj-lt"/>
              </a:rPr>
              <a:t>Основни: Дизајн докумената и рад са подацима.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sr-Cyrl-RS" dirty="0" smtClean="0">
                <a:latin typeface="+mj-lt"/>
              </a:rPr>
              <a:t>Напредни: Управљање садржајем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sr-Cyrl-RS" dirty="0">
              <a:latin typeface="+mj-lt"/>
            </a:endParaRPr>
          </a:p>
          <a:p>
            <a:pPr marL="740664" lvl="1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sr-Cyrl-RS" i="1" dirty="0" smtClean="0">
                <a:latin typeface="+mj-lt"/>
              </a:rPr>
              <a:t>Курс је даје потребна предзнања за специјализоване </a:t>
            </a:r>
          </a:p>
          <a:p>
            <a:pPr marL="740664" lvl="1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sr-Cyrl-RS" i="1" dirty="0" smtClean="0">
                <a:latin typeface="+mj-lt"/>
              </a:rPr>
              <a:t>предмете 3. године.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dirty="0" smtClean="0">
                <a:solidFill>
                  <a:srgbClr val="FFFF00"/>
                </a:solidFill>
              </a:rPr>
              <a:t>Садржај - детаљније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r-Cyrl-RS" altLang="sr-Latn-RS" sz="3200" dirty="0" smtClean="0"/>
              <a:t>Основе</a:t>
            </a:r>
            <a:r>
              <a:rPr lang="sr-Cyrl-CS" altLang="sr-Latn-RS" sz="3200" dirty="0" smtClean="0"/>
              <a:t> </a:t>
            </a:r>
            <a:r>
              <a:rPr lang="sr-Cyrl-RS" altLang="sr-Latn-RS" sz="3200" dirty="0" smtClean="0"/>
              <a:t>Интернет технологије</a:t>
            </a:r>
          </a:p>
          <a:p>
            <a:pPr lvl="1"/>
            <a:r>
              <a:rPr lang="sr-Cyrl-RS" altLang="sr-Latn-RS" sz="2800" dirty="0" smtClean="0"/>
              <a:t>О</a:t>
            </a:r>
            <a:r>
              <a:rPr lang="sr-Cyrl-CS" altLang="sr-Latn-RS" sz="2800" dirty="0" smtClean="0"/>
              <a:t>сновни појмови и концепти. Топологија, слојевитост и адресирање.</a:t>
            </a:r>
            <a:endParaRPr lang="en-US" altLang="sr-Latn-RS" sz="2800" dirty="0" smtClean="0"/>
          </a:p>
          <a:p>
            <a:endParaRPr lang="en-US" altLang="sr-Latn-RS" sz="3200" dirty="0" smtClean="0"/>
          </a:p>
          <a:p>
            <a:r>
              <a:rPr lang="sr-Cyrl-RS" altLang="sr-Latn-RS" sz="3200" dirty="0"/>
              <a:t>(</a:t>
            </a:r>
            <a:r>
              <a:rPr lang="en-US" altLang="sr-Latn-RS" sz="3200" dirty="0" smtClean="0"/>
              <a:t>X</a:t>
            </a:r>
            <a:r>
              <a:rPr lang="sr-Cyrl-RS" altLang="sr-Latn-RS" sz="3200" dirty="0"/>
              <a:t>)</a:t>
            </a:r>
            <a:r>
              <a:rPr lang="en-US" altLang="sr-Latn-RS" sz="3200" dirty="0" smtClean="0"/>
              <a:t>HTML</a:t>
            </a:r>
          </a:p>
          <a:p>
            <a:pPr lvl="1"/>
            <a:r>
              <a:rPr lang="sr-Cyrl-CS" altLang="sr-Latn-RS" sz="2800" dirty="0" smtClean="0"/>
              <a:t>Пројектовање </a:t>
            </a:r>
            <a:r>
              <a:rPr lang="sr-Latn-RS" altLang="sr-Latn-RS" sz="2800" dirty="0" smtClean="0"/>
              <a:t>HTML </a:t>
            </a:r>
            <a:r>
              <a:rPr lang="sr-Cyrl-RS" altLang="sr-Latn-RS" sz="2800" dirty="0" smtClean="0"/>
              <a:t>странице, основна структура и основни елементи. Рад са листама, табелама. Везе, адресирања, форме</a:t>
            </a:r>
            <a:r>
              <a:rPr lang="sr-Cyrl-RS" sz="2800" dirty="0" smtClean="0"/>
              <a:t>. </a:t>
            </a:r>
            <a:r>
              <a:rPr lang="sr-Cyrl-CS" sz="2800" dirty="0"/>
              <a:t>Стилски </a:t>
            </a:r>
            <a:r>
              <a:rPr lang="sr-Cyrl-CS" sz="2800" dirty="0" smtClean="0"/>
              <a:t>листови</a:t>
            </a:r>
            <a:r>
              <a:rPr lang="sr-Cyrl-RS" sz="2800" dirty="0" smtClean="0"/>
              <a:t>. </a:t>
            </a:r>
            <a:r>
              <a:rPr lang="sr-Cyrl-CS" sz="2800" dirty="0"/>
              <a:t>Ументање стилских листова, њихове вредности и позиционирања, класе.</a:t>
            </a:r>
            <a:endParaRPr lang="en-US" sz="2800" dirty="0"/>
          </a:p>
          <a:p>
            <a:pPr lvl="1">
              <a:defRPr/>
            </a:pPr>
            <a:r>
              <a:rPr lang="sr-Cyrl-CS" sz="2800" dirty="0" smtClean="0"/>
              <a:t>Основе </a:t>
            </a:r>
            <a:r>
              <a:rPr lang="en-US" sz="2800" dirty="0"/>
              <a:t>XML</a:t>
            </a:r>
            <a:r>
              <a:rPr lang="sr-Cyrl-CS" sz="2800" dirty="0"/>
              <a:t> </a:t>
            </a:r>
            <a:r>
              <a:rPr lang="sr-Cyrl-CS" sz="2800" dirty="0" smtClean="0"/>
              <a:t>технологије. </a:t>
            </a:r>
            <a:endParaRPr lang="sr-Latn-RS" sz="2800" dirty="0" smtClean="0"/>
          </a:p>
          <a:p>
            <a:pPr lvl="1">
              <a:defRPr/>
            </a:pPr>
            <a:endParaRPr lang="en-US" altLang="sr-Latn-RS" sz="3200" dirty="0" smtClean="0"/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r-Cyrl-RS" dirty="0" smtClean="0"/>
              <a:t>Основе прилагодљивог дизајна</a:t>
            </a:r>
            <a:endParaRPr lang="en-US" dirty="0" smtClean="0"/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en-US" dirty="0" smtClean="0"/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r-Cyrl-RS" dirty="0" smtClean="0"/>
              <a:t>Увод у најпопуларнији </a:t>
            </a:r>
            <a:r>
              <a:rPr lang="sr-Cyrl-RS" smtClean="0"/>
              <a:t>програмски </a:t>
            </a:r>
            <a:r>
              <a:rPr lang="sr-Cyrl-RS" smtClean="0"/>
              <a:t>језик</a:t>
            </a:r>
            <a:r>
              <a:rPr lang="en-US" smtClean="0"/>
              <a:t> - JavaScript</a:t>
            </a:r>
            <a:endParaRPr lang="en-US" dirty="0" smtClean="0"/>
          </a:p>
          <a:p>
            <a:pPr marL="740092" lvl="1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r-Cyrl-RS" dirty="0" smtClean="0"/>
              <a:t>Синтакса, могућности, функције и догађаји, променљиве, промена садржаја.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en-US" sz="32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28688" y="285750"/>
            <a:ext cx="777240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dirty="0" smtClean="0">
                <a:solidFill>
                  <a:srgbClr val="FFFF00"/>
                </a:solidFill>
              </a:rPr>
              <a:t>Вежбе</a:t>
            </a:r>
            <a:r>
              <a:rPr lang="en-US" sz="2400" dirty="0" smtClean="0">
                <a:solidFill>
                  <a:srgbClr val="FFFF00"/>
                </a:solidFill>
              </a:rPr>
              <a:t/>
            </a:r>
            <a:br>
              <a:rPr lang="en-US" sz="2400" dirty="0" smtClean="0">
                <a:solidFill>
                  <a:srgbClr val="FFFF00"/>
                </a:solidFill>
              </a:rPr>
            </a:b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571500" y="1357313"/>
            <a:ext cx="8043863" cy="4591967"/>
          </a:xfrm>
        </p:spPr>
        <p:txBody>
          <a:bodyPr>
            <a:normAutofit fontScale="77500" lnSpcReduction="20000"/>
          </a:bodyPr>
          <a:lstStyle/>
          <a:p>
            <a:pPr marL="411480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sr-Cyrl-CS" sz="2800" dirty="0" smtClean="0">
                <a:latin typeface="+mj-lt"/>
              </a:rPr>
              <a:t>Обавезан</a:t>
            </a:r>
            <a:r>
              <a:rPr lang="sr-Latn-RS" sz="2800" dirty="0" smtClean="0">
                <a:latin typeface="+mj-lt"/>
              </a:rPr>
              <a:t>o</a:t>
            </a:r>
            <a:r>
              <a:rPr lang="sr-Cyrl-RS" sz="2800" dirty="0" smtClean="0">
                <a:latin typeface="+mj-lt"/>
              </a:rPr>
              <a:t> ангажовање</a:t>
            </a:r>
            <a:r>
              <a:rPr lang="sr-Cyrl-CS" sz="2800" dirty="0" smtClean="0">
                <a:latin typeface="+mj-lt"/>
              </a:rPr>
              <a:t> на вежбама.</a:t>
            </a:r>
            <a:endParaRPr lang="sr-Cyrl-CS" sz="2800" dirty="0">
              <a:latin typeface="+mj-lt"/>
            </a:endParaRPr>
          </a:p>
          <a:p>
            <a:pPr marL="411480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sr-Cyrl-CS" sz="2800" dirty="0" smtClean="0">
                <a:latin typeface="+mj-lt"/>
              </a:rPr>
              <a:t>Изводе </a:t>
            </a:r>
            <a:r>
              <a:rPr lang="sr-Cyrl-CS" sz="2800" dirty="0">
                <a:latin typeface="+mj-lt"/>
              </a:rPr>
              <a:t>се </a:t>
            </a:r>
            <a:r>
              <a:rPr lang="sr-Cyrl-CS" sz="2800" dirty="0" smtClean="0">
                <a:latin typeface="+mj-lt"/>
              </a:rPr>
              <a:t>у рачунарској лабораторији.</a:t>
            </a:r>
            <a:endParaRPr lang="sr-Cyrl-CS" sz="2800" dirty="0">
              <a:latin typeface="+mj-lt"/>
            </a:endParaRPr>
          </a:p>
          <a:p>
            <a:pPr marL="411480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sr-Cyrl-CS" sz="2800" dirty="0" smtClean="0">
                <a:latin typeface="+mj-lt"/>
              </a:rPr>
              <a:t>Теме на вежбама прате лекције са предавања.</a:t>
            </a:r>
          </a:p>
          <a:p>
            <a:pPr marL="411480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sr-Cyrl-CS" sz="2800" dirty="0" smtClean="0">
                <a:latin typeface="+mj-lt"/>
              </a:rPr>
              <a:t>Ангажовање на вежбама и предавањима је укључено у коначну оцену.</a:t>
            </a:r>
          </a:p>
          <a:p>
            <a:pPr marL="411480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sr-Cyrl-CS" sz="2800" dirty="0" smtClean="0">
                <a:latin typeface="+mj-lt"/>
              </a:rPr>
              <a:t>Све вежбе ће бити на страници предмета са одговорима/решењима.</a:t>
            </a:r>
            <a:endParaRPr lang="en-US" sz="2800" dirty="0" smtClean="0">
              <a:latin typeface="+mj-lt"/>
            </a:endParaRPr>
          </a:p>
          <a:p>
            <a:pPr marL="411480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"/>
              <a:defRPr/>
            </a:pPr>
            <a:endParaRPr lang="sr-Cyrl-CS" sz="2800" dirty="0" smtClean="0">
              <a:latin typeface="+mj-lt"/>
            </a:endParaRPr>
          </a:p>
          <a:p>
            <a:pPr marL="411480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sr-Cyrl-RS" sz="2800" smtClean="0">
                <a:latin typeface="+mj-lt"/>
              </a:rPr>
              <a:t>Асистенти</a:t>
            </a:r>
            <a:r>
              <a:rPr lang="sr-Cyrl-CS" sz="2800" smtClean="0">
                <a:latin typeface="+mj-lt"/>
              </a:rPr>
              <a:t>: Ана Милетић </a:t>
            </a:r>
            <a:r>
              <a:rPr lang="sr-Cyrl-CS" sz="2800" smtClean="0">
                <a:latin typeface="+mj-lt"/>
              </a:rPr>
              <a:t>и </a:t>
            </a:r>
            <a:r>
              <a:rPr lang="sr-Cyrl-CS" sz="2800" smtClean="0">
                <a:latin typeface="+mj-lt"/>
              </a:rPr>
              <a:t>Биљана Бојичић</a:t>
            </a:r>
            <a:endParaRPr lang="sr-Cyrl-CS" sz="2800" dirty="0" smtClean="0">
              <a:latin typeface="+mj-lt"/>
            </a:endParaRPr>
          </a:p>
          <a:p>
            <a:pPr marL="41148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"/>
              <a:defRPr/>
            </a:pPr>
            <a:endParaRPr lang="sr-Cyrl-CS" dirty="0" smtClean="0"/>
          </a:p>
          <a:p>
            <a:pPr marL="41148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None/>
              <a:defRPr/>
            </a:pPr>
            <a:endParaRPr lang="sr-Cyrl-CS" dirty="0" smtClean="0">
              <a:latin typeface="+mj-lt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785813" y="5000625"/>
            <a:ext cx="8043862" cy="185737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11480" indent="-342900" eaLnBrk="1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Char char=""/>
              <a:defRPr/>
            </a:pPr>
            <a:endParaRPr lang="sr-Cyrl-CS" sz="3000" dirty="0">
              <a:latin typeface="+mj-lt"/>
              <a:cs typeface="+mn-cs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57250" y="4000500"/>
            <a:ext cx="7772400" cy="914400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z="4000" spc="-100" dirty="0">
              <a:solidFill>
                <a:srgbClr val="FFFF0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smtClean="0">
                <a:solidFill>
                  <a:srgbClr val="FFFF00"/>
                </a:solidFill>
              </a:rPr>
              <a:t>Испит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r-Latn-CS" dirty="0" smtClean="0">
                <a:latin typeface="+mj-lt"/>
              </a:rPr>
              <a:t>2 </a:t>
            </a:r>
            <a:r>
              <a:rPr lang="sr-Cyrl-CS" dirty="0" smtClean="0">
                <a:latin typeface="+mj-lt"/>
              </a:rPr>
              <a:t>начина полагања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sr-Cyrl-CS" dirty="0" smtClean="0">
              <a:latin typeface="+mj-lt"/>
            </a:endParaRPr>
          </a:p>
          <a:p>
            <a:pPr marL="971550" lvl="1" indent="-514350" eaLnBrk="1" fontAlgn="auto" hangingPunct="1">
              <a:spcAft>
                <a:spcPts val="0"/>
              </a:spcAft>
              <a:buFont typeface="Wingdings"/>
              <a:buAutoNum type="arabicPeriod"/>
              <a:defRPr/>
            </a:pPr>
            <a:r>
              <a:rPr lang="sr-Cyrl-CS" dirty="0" smtClean="0">
                <a:latin typeface="+mj-lt"/>
              </a:rPr>
              <a:t>У испитном року – класично</a:t>
            </a:r>
            <a:endParaRPr lang="sr-Latn-CS" dirty="0" smtClean="0">
              <a:latin typeface="+mj-lt"/>
            </a:endParaRPr>
          </a:p>
          <a:p>
            <a:pPr marL="1371600" lvl="2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sr-Cyrl-CS" dirty="0" smtClean="0">
                <a:latin typeface="+mj-lt"/>
              </a:rPr>
              <a:t>Оцена са испита</a:t>
            </a:r>
          </a:p>
          <a:p>
            <a:pPr marL="1371600" lvl="2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endParaRPr lang="sr-Cyrl-CS" dirty="0" smtClean="0">
              <a:latin typeface="+mj-lt"/>
            </a:endParaRPr>
          </a:p>
          <a:p>
            <a:pPr marL="971550" lvl="1" indent="-514350" eaLnBrk="1" fontAlgn="auto" hangingPunct="1">
              <a:spcAft>
                <a:spcPts val="0"/>
              </a:spcAft>
              <a:buFont typeface="Wingdings"/>
              <a:buAutoNum type="arabicPeriod"/>
              <a:defRPr/>
            </a:pPr>
            <a:r>
              <a:rPr lang="sr-Cyrl-CS" dirty="0" smtClean="0">
                <a:solidFill>
                  <a:srgbClr val="FFFF00"/>
                </a:solidFill>
                <a:latin typeface="+mj-lt"/>
              </a:rPr>
              <a:t>Кроз рад у семестру</a:t>
            </a:r>
            <a:endParaRPr lang="sr-Latn-CS" dirty="0" smtClean="0">
              <a:solidFill>
                <a:srgbClr val="FFFF00"/>
              </a:solidFill>
              <a:latin typeface="+mj-lt"/>
            </a:endParaRPr>
          </a:p>
          <a:p>
            <a:pPr marL="1371600" lvl="2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sr-Cyrl-CS" dirty="0" smtClean="0">
                <a:solidFill>
                  <a:srgbClr val="FFFF00"/>
                </a:solidFill>
                <a:latin typeface="+mj-lt"/>
              </a:rPr>
              <a:t>Два колоквијума</a:t>
            </a:r>
          </a:p>
          <a:p>
            <a:pPr marL="1371600" lvl="2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sr-Cyrl-CS" dirty="0">
                <a:solidFill>
                  <a:srgbClr val="FFFF00"/>
                </a:solidFill>
                <a:latin typeface="+mj-lt"/>
              </a:rPr>
              <a:t>П</a:t>
            </a:r>
            <a:r>
              <a:rPr lang="sr-Cyrl-RS" dirty="0" smtClean="0">
                <a:solidFill>
                  <a:srgbClr val="FFFF00"/>
                </a:solidFill>
                <a:latin typeface="+mj-lt"/>
              </a:rPr>
              <a:t>ројекат – није обавезан</a:t>
            </a:r>
            <a:endParaRPr lang="sr-Latn-CS" dirty="0" smtClean="0">
              <a:solidFill>
                <a:srgbClr val="FFFF00"/>
              </a:solidFill>
              <a:latin typeface="+mj-lt"/>
            </a:endParaRPr>
          </a:p>
          <a:p>
            <a:pPr marL="1371600" lvl="2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sr-Cyrl-CS" dirty="0" smtClean="0">
                <a:solidFill>
                  <a:srgbClr val="FFFF00"/>
                </a:solidFill>
                <a:latin typeface="+mj-lt"/>
              </a:rPr>
              <a:t>Активност на предавању и вежбама</a:t>
            </a:r>
            <a:endParaRPr lang="sr-Latn-CS" dirty="0" smtClean="0">
              <a:solidFill>
                <a:srgbClr val="FFFF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smtClean="0">
                <a:solidFill>
                  <a:srgbClr val="FFFF00"/>
                </a:solidFill>
              </a:rPr>
              <a:t>Литература</a:t>
            </a: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sr-Cyrl-RS" sz="2800" dirty="0" smtClean="0"/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r-Cyrl-RS" sz="3600" dirty="0">
                <a:solidFill>
                  <a:srgbClr val="FFFF00"/>
                </a:solidFill>
              </a:rPr>
              <a:t>Сви материјали </a:t>
            </a:r>
            <a:r>
              <a:rPr lang="sr-Cyrl-RS" sz="3600" dirty="0" smtClean="0">
                <a:solidFill>
                  <a:srgbClr val="FFFF00"/>
                </a:solidFill>
              </a:rPr>
              <a:t>ће бити </a:t>
            </a:r>
            <a:r>
              <a:rPr lang="sr-Cyrl-RS" sz="3600" dirty="0">
                <a:solidFill>
                  <a:srgbClr val="FFFF00"/>
                </a:solidFill>
              </a:rPr>
              <a:t>доступни преко странице предмета</a:t>
            </a:r>
            <a:r>
              <a:rPr lang="sr-Cyrl-RS" sz="3600" dirty="0" smtClean="0">
                <a:solidFill>
                  <a:srgbClr val="FFFF00"/>
                </a:solidFill>
              </a:rPr>
              <a:t>!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r-Cyrl-RS" sz="3600" dirty="0" smtClean="0">
                <a:solidFill>
                  <a:srgbClr val="FFFF00"/>
                </a:solidFill>
              </a:rPr>
              <a:t>Уџбеник је доступан у електронском и штампаном облику.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sr-Cyrl-RS" sz="2800" b="1" dirty="0" smtClean="0">
              <a:solidFill>
                <a:srgbClr val="FFFF00"/>
              </a:solidFill>
            </a:endParaRP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sr-Cyrl-RS" sz="2800" b="1" dirty="0" smtClean="0">
                <a:solidFill>
                  <a:srgbClr val="FFFF00"/>
                </a:solidFill>
              </a:rPr>
              <a:t>Додатно:</a:t>
            </a:r>
            <a:endParaRPr lang="sr-Cyrl-RS" sz="2800" b="1" dirty="0">
              <a:solidFill>
                <a:srgbClr val="FFFF00"/>
              </a:solidFill>
            </a:endParaRPr>
          </a:p>
          <a:p>
            <a:pPr lvl="0"/>
            <a:r>
              <a:rPr lang="en-US" sz="2700" dirty="0" smtClean="0"/>
              <a:t>B.</a:t>
            </a:r>
            <a:r>
              <a:rPr lang="sr-Latn-RS" sz="2700" dirty="0" smtClean="0"/>
              <a:t> </a:t>
            </a:r>
            <a:r>
              <a:rPr lang="sr-Latn-RS" sz="2700" dirty="0"/>
              <a:t>Frain</a:t>
            </a:r>
            <a:r>
              <a:rPr lang="en-US" sz="2700" dirty="0"/>
              <a:t>, </a:t>
            </a:r>
            <a:r>
              <a:rPr lang="sr-Latn-RS" sz="2700" dirty="0"/>
              <a:t>Prilagodljiv web dizajn pomoću HTML-a 5 i CSS-a 3</a:t>
            </a:r>
            <a:r>
              <a:rPr lang="en-US" sz="2700" dirty="0"/>
              <a:t>, </a:t>
            </a:r>
            <a:r>
              <a:rPr lang="sr-Latn-RS" sz="2700" dirty="0" smtClean="0"/>
              <a:t>Kompjuter biblioteka</a:t>
            </a:r>
            <a:r>
              <a:rPr lang="en-US" sz="2700" dirty="0" smtClean="0"/>
              <a:t>, 2014.</a:t>
            </a:r>
          </a:p>
          <a:p>
            <a:pPr lvl="0"/>
            <a:r>
              <a:rPr lang="sr-Cyrl-CS" sz="2700" dirty="0" smtClean="0"/>
              <a:t>Ф</a:t>
            </a:r>
            <a:r>
              <a:rPr lang="sr-Cyrl-CS" sz="2700" dirty="0"/>
              <a:t>. Марић, Увод у Веб и Интернет технологије, Природно-математички факултет, Београд, 2011. </a:t>
            </a:r>
            <a:endParaRPr lang="sr-Cyrl-CS" sz="2700" dirty="0" smtClean="0"/>
          </a:p>
          <a:p>
            <a:r>
              <a:rPr lang="en-US" sz="2700" dirty="0" err="1"/>
              <a:t>J.N.Robbins</a:t>
            </a:r>
            <a:r>
              <a:rPr lang="en-US" sz="2700" dirty="0"/>
              <a:t>, </a:t>
            </a:r>
            <a:r>
              <a:rPr lang="sr-Latn-CS" sz="2700" dirty="0"/>
              <a:t>Naučite Web dizajn Mikro knjiga </a:t>
            </a:r>
            <a:r>
              <a:rPr lang="sr-Latn-CS" sz="2700" dirty="0" smtClean="0"/>
              <a:t>2009</a:t>
            </a:r>
            <a:endParaRPr lang="sr-Latn-RS" sz="2700" dirty="0"/>
          </a:p>
          <a:p>
            <a:pPr lvl="0"/>
            <a:r>
              <a:rPr lang="sr-Cyrl-CS" sz="2700" dirty="0"/>
              <a:t>2.Б. Николић, Интернет програмирање, електронско издање Виша електротехничка школа Београд, 2005</a:t>
            </a:r>
            <a:r>
              <a:rPr lang="sr-Cyrl-CS" sz="2700" dirty="0" smtClean="0"/>
              <a:t>.</a:t>
            </a:r>
            <a:endParaRPr lang="sr-Latn-RS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8662" y="2000240"/>
            <a:ext cx="7772400" cy="1285884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RS" b="0">
                <a:solidFill>
                  <a:schemeClr val="tx2">
                    <a:satMod val="200000"/>
                  </a:schemeClr>
                </a:solidFill>
              </a:rPr>
              <a:t>Увод у интернет технологије</a:t>
            </a:r>
            <a:r>
              <a:rPr lang="en-US" b="0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en-US" b="0" dirty="0" smtClean="0">
                <a:solidFill>
                  <a:schemeClr val="tx2">
                    <a:satMod val="200000"/>
                  </a:schemeClr>
                </a:solidFill>
              </a:rPr>
            </a:br>
            <a:endParaRPr lang="en-US" sz="2000" b="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1507" name="Subtitle 2"/>
          <p:cNvSpPr>
            <a:spLocks noGrp="1"/>
          </p:cNvSpPr>
          <p:nvPr>
            <p:ph type="subTitle" idx="1"/>
          </p:nvPr>
        </p:nvSpPr>
        <p:spPr>
          <a:xfrm>
            <a:off x="928688" y="4857750"/>
            <a:ext cx="7772400" cy="842963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sr-Cyrl-CS" altLang="sr-Latn-RS" sz="3200" b="1" dirty="0" smtClean="0"/>
              <a:t>ПИТАЊА?</a:t>
            </a:r>
            <a:endParaRPr lang="en-US" altLang="sr-Latn-RS" sz="3200" b="1" dirty="0" smtClean="0"/>
          </a:p>
        </p:txBody>
      </p:sp>
      <p:sp>
        <p:nvSpPr>
          <p:cNvPr id="21508" name="Rectangle 3"/>
          <p:cNvSpPr>
            <a:spLocks noChangeArrowheads="1"/>
          </p:cNvSpPr>
          <p:nvPr/>
        </p:nvSpPr>
        <p:spPr bwMode="auto">
          <a:xfrm>
            <a:off x="1000125" y="3929063"/>
            <a:ext cx="13147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7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"/>
              <a:defRPr sz="30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"/>
              <a:defRPr sz="26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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B80A"/>
              </a:buClr>
              <a:buFont typeface="Wingdings 3" panose="05040102010807070707" pitchFamily="18" charset="2"/>
              <a:buChar char=""/>
              <a:defRPr sz="22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r-Latn-RS" altLang="sr-Latn-RS" sz="1800" dirty="0" smtClean="0"/>
              <a:t>I</a:t>
            </a:r>
            <a:r>
              <a:rPr lang="en-US" altLang="sr-Latn-RS" sz="1800" dirty="0" smtClean="0"/>
              <a:t>II </a:t>
            </a:r>
            <a:r>
              <a:rPr lang="sr-Cyrl-CS" altLang="sr-Latn-RS" sz="1800" dirty="0"/>
              <a:t>семестар</a:t>
            </a:r>
            <a:endParaRPr lang="en-US" altLang="sr-Latn-R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ustom 3">
      <a:majorFont>
        <a:latin typeface="Segoe UI Light"/>
        <a:ea typeface=""/>
        <a:cs typeface=""/>
      </a:majorFont>
      <a:minorFont>
        <a:latin typeface="Segoe UI Light"/>
        <a:ea typeface=""/>
        <a:cs typeface="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265</TotalTime>
  <Words>311</Words>
  <Application>Microsoft Office PowerPoint</Application>
  <PresentationFormat>On-screen Show (4:3)</PresentationFormat>
  <Paragraphs>57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Calibri</vt:lpstr>
      <vt:lpstr>Consolas</vt:lpstr>
      <vt:lpstr>Corbel</vt:lpstr>
      <vt:lpstr>Segoe UI Light</vt:lpstr>
      <vt:lpstr>Segoe UI Semibold</vt:lpstr>
      <vt:lpstr>Wingdings</vt:lpstr>
      <vt:lpstr>Wingdings 2</vt:lpstr>
      <vt:lpstr>Wingdings 3</vt:lpstr>
      <vt:lpstr>Metro</vt:lpstr>
      <vt:lpstr>PowerPoint Presentation</vt:lpstr>
      <vt:lpstr>Курс омогућава стицање основних знања у области Интернет технологија</vt:lpstr>
      <vt:lpstr>Садржај - детаљније</vt:lpstr>
      <vt:lpstr>Вежбе </vt:lpstr>
      <vt:lpstr>Испит</vt:lpstr>
      <vt:lpstr>Литература</vt:lpstr>
      <vt:lpstr>Увод у интернет технологије 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INTERAKCIJA ČOVEK-RAČUNAR (Human-Computer Interaction)</dc:title>
  <dc:creator>zoran</dc:creator>
  <cp:lastModifiedBy>Zoran Cirovic</cp:lastModifiedBy>
  <cp:revision>52</cp:revision>
  <dcterms:created xsi:type="dcterms:W3CDTF">2008-09-14T21:11:26Z</dcterms:created>
  <dcterms:modified xsi:type="dcterms:W3CDTF">2018-10-10T07:59:47Z</dcterms:modified>
</cp:coreProperties>
</file>