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7"/>
  </p:notesMasterIdLst>
  <p:sldIdLst>
    <p:sldId id="256" r:id="rId2"/>
    <p:sldId id="257" r:id="rId3"/>
    <p:sldId id="258" r:id="rId4"/>
    <p:sldId id="259" r:id="rId5"/>
    <p:sldId id="260" r:id="rId6"/>
    <p:sldId id="261" r:id="rId7"/>
    <p:sldId id="262" r:id="rId8"/>
    <p:sldId id="265" r:id="rId9"/>
    <p:sldId id="263" r:id="rId10"/>
    <p:sldId id="270" r:id="rId11"/>
    <p:sldId id="271" r:id="rId12"/>
    <p:sldId id="264" r:id="rId13"/>
    <p:sldId id="268"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33CC"/>
    <a:srgbClr val="CCECFF"/>
    <a:srgbClr val="F5F022"/>
    <a:srgbClr val="D9D9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 Id="rId9"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481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81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3A3B6463-F1E6-43B9-860A-E3577C7DBA20}" type="slidenum">
              <a:rPr lang="en-US" altLang="en-US"/>
              <a:pPr/>
              <a:t>‹#›</a:t>
            </a:fld>
            <a:endParaRPr lang="en-US" altLang="en-US"/>
          </a:p>
        </p:txBody>
      </p:sp>
    </p:spTree>
    <p:extLst>
      <p:ext uri="{BB962C8B-B14F-4D97-AF65-F5344CB8AC3E}">
        <p14:creationId xmlns:p14="http://schemas.microsoft.com/office/powerpoint/2010/main" val="947282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E8629B5A-EDD2-471A-AB79-FCD63FF8D06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5CF2679-1547-48CF-AF05-4BB948DEDE0D}"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AA58E77-D708-40DB-9DA8-6C327C497E23}" type="slidenum">
              <a:rPr lang="en-US" altLang="en-US" smtClean="0"/>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9546816-51B3-44D5-A60C-9DC887B2D30C}" type="slidenum">
              <a:rPr lang="en-US" altLang="en-US"/>
              <a:pPr/>
              <a:t>‹#›</a:t>
            </a:fld>
            <a:endParaRPr lang="en-US" altLang="en-US"/>
          </a:p>
        </p:txBody>
      </p:sp>
    </p:spTree>
    <p:extLst>
      <p:ext uri="{BB962C8B-B14F-4D97-AF65-F5344CB8AC3E}">
        <p14:creationId xmlns:p14="http://schemas.microsoft.com/office/powerpoint/2010/main" val="2496681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6C8DDB4-2D71-44DB-BE10-2B548AFFB9F0}" type="slidenum">
              <a:rPr lang="en-US" altLang="en-US"/>
              <a:pPr/>
              <a:t>‹#›</a:t>
            </a:fld>
            <a:endParaRPr lang="en-US" altLang="en-US"/>
          </a:p>
        </p:txBody>
      </p:sp>
    </p:spTree>
    <p:extLst>
      <p:ext uri="{BB962C8B-B14F-4D97-AF65-F5344CB8AC3E}">
        <p14:creationId xmlns:p14="http://schemas.microsoft.com/office/powerpoint/2010/main" val="379866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8498B10-CECA-4BCC-B061-72E580BF7CBF}"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B4EA1E3-C9E8-46F8-AC40-BC3E0C570016}"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1114EB7-6908-4436-9852-74D6826CD746}"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555C667-D8CC-4626-8D6F-87834D6E5C97}"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4E76665E-0D82-4B02-B078-FECD9B7B83CA}"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E0393F0A-C6C8-4147-B3AF-72EA0C4E0CA7}"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D47DAA0-10C0-4DD6-A47B-ED90D94732D0}"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2253BC76-9DE1-4535-A7D0-F56E7362B197}"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4DFCB9-E1A5-437D-A2AD-068BC0546064}"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8.bin"/><Relationship Id="rId18" Type="http://schemas.openxmlformats.org/officeDocument/2006/relationships/image" Target="../media/image13.wmf"/><Relationship Id="rId26" Type="http://schemas.openxmlformats.org/officeDocument/2006/relationships/oleObject" Target="../embeddings/oleObject17.bin"/><Relationship Id="rId3" Type="http://schemas.openxmlformats.org/officeDocument/2006/relationships/oleObject" Target="../embeddings/oleObject3.bin"/><Relationship Id="rId21" Type="http://schemas.openxmlformats.org/officeDocument/2006/relationships/oleObject" Target="../embeddings/oleObject12.bin"/><Relationship Id="rId7" Type="http://schemas.openxmlformats.org/officeDocument/2006/relationships/oleObject" Target="../embeddings/oleObject5.bin"/><Relationship Id="rId12" Type="http://schemas.openxmlformats.org/officeDocument/2006/relationships/image" Target="../media/image10.wmf"/><Relationship Id="rId17" Type="http://schemas.openxmlformats.org/officeDocument/2006/relationships/oleObject" Target="../embeddings/oleObject10.bin"/><Relationship Id="rId25" Type="http://schemas.openxmlformats.org/officeDocument/2006/relationships/oleObject" Target="../embeddings/oleObject16.bin"/><Relationship Id="rId2" Type="http://schemas.openxmlformats.org/officeDocument/2006/relationships/slideLayout" Target="../slideLayouts/slideLayout7.xml"/><Relationship Id="rId16" Type="http://schemas.openxmlformats.org/officeDocument/2006/relationships/image" Target="../media/image12.wmf"/><Relationship Id="rId20" Type="http://schemas.openxmlformats.org/officeDocument/2006/relationships/image" Target="../media/image14.wmf"/><Relationship Id="rId1" Type="http://schemas.openxmlformats.org/officeDocument/2006/relationships/vmlDrawing" Target="../drawings/vmlDrawing3.vml"/><Relationship Id="rId6" Type="http://schemas.openxmlformats.org/officeDocument/2006/relationships/image" Target="../media/image7.wmf"/><Relationship Id="rId11" Type="http://schemas.openxmlformats.org/officeDocument/2006/relationships/oleObject" Target="../embeddings/oleObject7.bin"/><Relationship Id="rId24" Type="http://schemas.openxmlformats.org/officeDocument/2006/relationships/oleObject" Target="../embeddings/oleObject15.bin"/><Relationship Id="rId5" Type="http://schemas.openxmlformats.org/officeDocument/2006/relationships/oleObject" Target="../embeddings/oleObject4.bin"/><Relationship Id="rId15" Type="http://schemas.openxmlformats.org/officeDocument/2006/relationships/oleObject" Target="../embeddings/oleObject9.bin"/><Relationship Id="rId23" Type="http://schemas.openxmlformats.org/officeDocument/2006/relationships/oleObject" Target="../embeddings/oleObject14.bin"/><Relationship Id="rId10" Type="http://schemas.openxmlformats.org/officeDocument/2006/relationships/image" Target="../media/image9.wmf"/><Relationship Id="rId19" Type="http://schemas.openxmlformats.org/officeDocument/2006/relationships/oleObject" Target="../embeddings/oleObject11.bin"/><Relationship Id="rId4" Type="http://schemas.openxmlformats.org/officeDocument/2006/relationships/image" Target="../media/image6.wmf"/><Relationship Id="rId9" Type="http://schemas.openxmlformats.org/officeDocument/2006/relationships/oleObject" Target="../embeddings/oleObject6.bin"/><Relationship Id="rId14" Type="http://schemas.openxmlformats.org/officeDocument/2006/relationships/image" Target="../media/image11.wmf"/><Relationship Id="rId22"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04800"/>
            <a:ext cx="8763000" cy="1736725"/>
          </a:xfrm>
        </p:spPr>
        <p:txBody>
          <a:bodyPr/>
          <a:lstStyle/>
          <a:p>
            <a:r>
              <a:rPr lang="en-US" altLang="en-US" dirty="0">
                <a:solidFill>
                  <a:schemeClr val="accent1">
                    <a:lumMod val="75000"/>
                  </a:schemeClr>
                </a:solidFill>
              </a:rPr>
              <a:t>STRUKTURE MATERIJALA</a:t>
            </a:r>
          </a:p>
        </p:txBody>
      </p:sp>
      <p:sp>
        <p:nvSpPr>
          <p:cNvPr id="2051" name="Rectangle 3"/>
          <p:cNvSpPr>
            <a:spLocks noGrp="1" noChangeArrowheads="1"/>
          </p:cNvSpPr>
          <p:nvPr>
            <p:ph type="subTitle" idx="1"/>
          </p:nvPr>
        </p:nvSpPr>
        <p:spPr>
          <a:xfrm>
            <a:off x="228600" y="3886200"/>
            <a:ext cx="8686800" cy="1752600"/>
          </a:xfrm>
        </p:spPr>
        <p:txBody>
          <a:bodyPr/>
          <a:lstStyle/>
          <a:p>
            <a:r>
              <a:rPr lang="sr-Latn-CS" altLang="en-US" dirty="0">
                <a:solidFill>
                  <a:schemeClr val="accent1">
                    <a:lumMod val="75000"/>
                  </a:schemeClr>
                </a:solidFill>
                <a:effectLst/>
              </a:rPr>
              <a:t>Čvrsti elektrotehnički materijali mogu biti </a:t>
            </a:r>
            <a:r>
              <a:rPr lang="sr-Latn-CS" altLang="en-US" b="1" dirty="0">
                <a:solidFill>
                  <a:schemeClr val="accent1">
                    <a:lumMod val="75000"/>
                  </a:schemeClr>
                </a:solidFill>
                <a:effectLst/>
              </a:rPr>
              <a:t>kristalni i amorfni (nekristalni).</a:t>
            </a:r>
            <a:endParaRPr lang="en-US" altLang="en-US" b="1" dirty="0">
              <a:solidFill>
                <a:schemeClr val="accent1">
                  <a:lumMod val="75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152400" y="228600"/>
            <a:ext cx="8763000" cy="6400800"/>
          </a:xfrm>
        </p:spPr>
        <p:txBody>
          <a:bodyPr/>
          <a:lstStyle/>
          <a:p>
            <a:pPr>
              <a:lnSpc>
                <a:spcPct val="90000"/>
              </a:lnSpc>
            </a:pPr>
            <a:r>
              <a:rPr lang="sr-Latn-CS" altLang="en-US" sz="2800" dirty="0">
                <a:solidFill>
                  <a:schemeClr val="accent1">
                    <a:lumMod val="60000"/>
                    <a:lumOff val="40000"/>
                  </a:schemeClr>
                </a:solidFill>
                <a:effectLst/>
              </a:rPr>
              <a:t>Najstabilnije kristalne strukture su one kod kojih je postignuto gusto pakovanje atoma. </a:t>
            </a:r>
          </a:p>
          <a:p>
            <a:pPr>
              <a:lnSpc>
                <a:spcPct val="90000"/>
              </a:lnSpc>
            </a:pPr>
            <a:r>
              <a:rPr lang="sr-Latn-CS" altLang="en-US" sz="2800" dirty="0">
                <a:solidFill>
                  <a:schemeClr val="accent1">
                    <a:lumMod val="60000"/>
                    <a:lumOff val="40000"/>
                  </a:schemeClr>
                </a:solidFill>
                <a:effectLst/>
              </a:rPr>
              <a:t>Gustina pakovanja koja odgovara datoj rešetki karakteriše se koeficijentom pakovanja </a:t>
            </a:r>
            <a:r>
              <a:rPr lang="sr-Latn-CS" altLang="en-US" sz="2800" b="1" i="1" dirty="0">
                <a:solidFill>
                  <a:schemeClr val="accent1">
                    <a:lumMod val="60000"/>
                    <a:lumOff val="40000"/>
                  </a:schemeClr>
                </a:solidFill>
                <a:effectLst/>
              </a:rPr>
              <a:t>q</a:t>
            </a:r>
            <a:r>
              <a:rPr lang="sr-Latn-CS" altLang="en-US" sz="2800" i="1" dirty="0">
                <a:solidFill>
                  <a:schemeClr val="accent1">
                    <a:lumMod val="60000"/>
                    <a:lumOff val="40000"/>
                  </a:schemeClr>
                </a:solidFill>
                <a:effectLst/>
              </a:rPr>
              <a:t>.</a:t>
            </a:r>
            <a:r>
              <a:rPr lang="sr-Latn-CS" altLang="en-US" sz="2800" dirty="0">
                <a:solidFill>
                  <a:schemeClr val="accent1">
                    <a:lumMod val="60000"/>
                    <a:lumOff val="40000"/>
                  </a:schemeClr>
                </a:solidFill>
                <a:effectLst/>
              </a:rPr>
              <a:t> </a:t>
            </a:r>
          </a:p>
          <a:p>
            <a:pPr>
              <a:lnSpc>
                <a:spcPct val="90000"/>
              </a:lnSpc>
            </a:pPr>
            <a:r>
              <a:rPr lang="sr-Latn-CS" altLang="en-US" sz="2800" b="1" i="1" dirty="0">
                <a:solidFill>
                  <a:schemeClr val="accent1">
                    <a:lumMod val="60000"/>
                    <a:lumOff val="40000"/>
                  </a:schemeClr>
                </a:solidFill>
                <a:effectLst/>
              </a:rPr>
              <a:t>q</a:t>
            </a:r>
            <a:r>
              <a:rPr lang="sr-Latn-CS" altLang="en-US" sz="2800" dirty="0">
                <a:solidFill>
                  <a:schemeClr val="accent1">
                    <a:lumMod val="60000"/>
                    <a:lumOff val="40000"/>
                  </a:schemeClr>
                </a:solidFill>
                <a:effectLst/>
              </a:rPr>
              <a:t> je jednak odnosu zapremine čestica od kojih je izgrađen kristal i ukupne zapremine kristala</a:t>
            </a:r>
          </a:p>
          <a:p>
            <a:pPr>
              <a:lnSpc>
                <a:spcPct val="90000"/>
              </a:lnSpc>
              <a:buFont typeface="Wingdings" pitchFamily="2" charset="2"/>
              <a:buNone/>
            </a:pPr>
            <a:r>
              <a:rPr lang="sr-Latn-CS" altLang="en-US" sz="2800" dirty="0">
                <a:solidFill>
                  <a:schemeClr val="accent1">
                    <a:lumMod val="60000"/>
                    <a:lumOff val="40000"/>
                  </a:schemeClr>
                </a:solidFill>
                <a:effectLst/>
              </a:rPr>
              <a:t>        </a:t>
            </a:r>
          </a:p>
          <a:p>
            <a:pPr>
              <a:lnSpc>
                <a:spcPct val="90000"/>
              </a:lnSpc>
            </a:pPr>
            <a:endParaRPr lang="sr-Latn-CS" altLang="en-US" sz="2800" dirty="0">
              <a:solidFill>
                <a:schemeClr val="accent1">
                  <a:lumMod val="60000"/>
                  <a:lumOff val="40000"/>
                </a:schemeClr>
              </a:solidFill>
              <a:effectLst/>
            </a:endParaRPr>
          </a:p>
          <a:p>
            <a:pPr>
              <a:lnSpc>
                <a:spcPct val="90000"/>
              </a:lnSpc>
              <a:buFont typeface="Wingdings" pitchFamily="2" charset="2"/>
              <a:buNone/>
            </a:pPr>
            <a:endParaRPr lang="sr-Latn-CS" altLang="en-US" sz="2800" dirty="0">
              <a:solidFill>
                <a:schemeClr val="accent1">
                  <a:lumMod val="60000"/>
                  <a:lumOff val="40000"/>
                </a:schemeClr>
              </a:solidFill>
              <a:effectLst/>
            </a:endParaRPr>
          </a:p>
          <a:p>
            <a:pPr>
              <a:lnSpc>
                <a:spcPct val="90000"/>
              </a:lnSpc>
              <a:buFont typeface="Wingdings" pitchFamily="2" charset="2"/>
              <a:buNone/>
            </a:pPr>
            <a:r>
              <a:rPr lang="sr-Latn-CS" altLang="en-US" sz="2800" i="1" dirty="0">
                <a:solidFill>
                  <a:schemeClr val="accent1">
                    <a:lumMod val="60000"/>
                    <a:lumOff val="40000"/>
                  </a:schemeClr>
                </a:solidFill>
                <a:effectLst/>
              </a:rPr>
              <a:t>   </a:t>
            </a:r>
          </a:p>
          <a:p>
            <a:pPr>
              <a:lnSpc>
                <a:spcPct val="90000"/>
              </a:lnSpc>
              <a:buFont typeface="Wingdings" pitchFamily="2" charset="2"/>
              <a:buNone/>
            </a:pPr>
            <a:r>
              <a:rPr lang="sr-Latn-CS" altLang="en-US" sz="2800" i="1" dirty="0">
                <a:solidFill>
                  <a:schemeClr val="accent1">
                    <a:lumMod val="60000"/>
                    <a:lumOff val="40000"/>
                  </a:schemeClr>
                </a:solidFill>
                <a:effectLst/>
              </a:rPr>
              <a:t>   Zi</a:t>
            </a:r>
            <a:r>
              <a:rPr lang="sr-Latn-CS" altLang="en-US" sz="2800" dirty="0">
                <a:solidFill>
                  <a:schemeClr val="accent1">
                    <a:lumMod val="60000"/>
                    <a:lumOff val="40000"/>
                  </a:schemeClr>
                </a:solidFill>
                <a:effectLst/>
              </a:rPr>
              <a:t>  - broj čestica </a:t>
            </a:r>
            <a:r>
              <a:rPr lang="sr-Latn-CS" altLang="en-US" sz="2800" i="1" dirty="0">
                <a:solidFill>
                  <a:schemeClr val="accent1">
                    <a:lumMod val="60000"/>
                    <a:lumOff val="40000"/>
                  </a:schemeClr>
                </a:solidFill>
                <a:effectLst/>
              </a:rPr>
              <a:t>i</a:t>
            </a:r>
            <a:r>
              <a:rPr lang="sr-Latn-CS" altLang="en-US" sz="2800" dirty="0">
                <a:solidFill>
                  <a:schemeClr val="accent1">
                    <a:lumMod val="60000"/>
                    <a:lumOff val="40000"/>
                  </a:schemeClr>
                </a:solidFill>
                <a:effectLst/>
              </a:rPr>
              <a:t>-te vrste u elementarnoj ćeliji; </a:t>
            </a:r>
          </a:p>
          <a:p>
            <a:pPr>
              <a:lnSpc>
                <a:spcPct val="90000"/>
              </a:lnSpc>
              <a:buFont typeface="Wingdings" pitchFamily="2" charset="2"/>
              <a:buNone/>
            </a:pPr>
            <a:r>
              <a:rPr lang="sr-Latn-CS" altLang="en-US" sz="2800" i="1" dirty="0">
                <a:solidFill>
                  <a:schemeClr val="accent1">
                    <a:lumMod val="60000"/>
                    <a:lumOff val="40000"/>
                  </a:schemeClr>
                </a:solidFill>
                <a:effectLst/>
              </a:rPr>
              <a:t>   Vi  – </a:t>
            </a:r>
            <a:r>
              <a:rPr lang="sr-Latn-CS" altLang="en-US" sz="2800" dirty="0">
                <a:solidFill>
                  <a:schemeClr val="accent1">
                    <a:lumMod val="60000"/>
                    <a:lumOff val="40000"/>
                  </a:schemeClr>
                </a:solidFill>
                <a:effectLst/>
              </a:rPr>
              <a:t>zapremina jedne čestice; </a:t>
            </a:r>
          </a:p>
          <a:p>
            <a:pPr>
              <a:lnSpc>
                <a:spcPct val="90000"/>
              </a:lnSpc>
              <a:buFont typeface="Wingdings" pitchFamily="2" charset="2"/>
              <a:buNone/>
            </a:pPr>
            <a:r>
              <a:rPr lang="sr-Latn-CS" altLang="en-US" sz="2800" i="1" dirty="0">
                <a:solidFill>
                  <a:schemeClr val="accent1">
                    <a:lumMod val="60000"/>
                    <a:lumOff val="40000"/>
                  </a:schemeClr>
                </a:solidFill>
                <a:effectLst/>
              </a:rPr>
              <a:t>   Va  – </a:t>
            </a:r>
            <a:r>
              <a:rPr lang="sr-Latn-CS" altLang="en-US" sz="2800" dirty="0">
                <a:solidFill>
                  <a:schemeClr val="accent1">
                    <a:lumMod val="60000"/>
                    <a:lumOff val="40000"/>
                  </a:schemeClr>
                </a:solidFill>
                <a:effectLst/>
              </a:rPr>
              <a:t>zapremina elementarne ćelije.</a:t>
            </a:r>
            <a:endParaRPr lang="en-US" altLang="en-US" sz="2800" dirty="0">
              <a:solidFill>
                <a:schemeClr val="accent1">
                  <a:lumMod val="60000"/>
                  <a:lumOff val="40000"/>
                </a:schemeClr>
              </a:solidFill>
              <a:effectLst/>
            </a:endParaRPr>
          </a:p>
        </p:txBody>
      </p:sp>
      <p:sp>
        <p:nvSpPr>
          <p:cNvPr id="26627"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6628" name="Object 4"/>
          <p:cNvGraphicFramePr>
            <a:graphicFrameLocks noChangeAspect="1"/>
          </p:cNvGraphicFramePr>
          <p:nvPr/>
        </p:nvGraphicFramePr>
        <p:xfrm>
          <a:off x="3429000" y="3276600"/>
          <a:ext cx="1841500" cy="1406525"/>
        </p:xfrm>
        <a:graphic>
          <a:graphicData uri="http://schemas.openxmlformats.org/presentationml/2006/ole">
            <mc:AlternateContent xmlns:mc="http://schemas.openxmlformats.org/markup-compatibility/2006">
              <mc:Choice xmlns:v="urn:schemas-microsoft-com:vml" Requires="v">
                <p:oleObj spid="_x0000_s26629" name="Equation" r:id="rId3" imgW="736560" imgH="558720" progId="Equation.3">
                  <p:embed/>
                </p:oleObj>
              </mc:Choice>
              <mc:Fallback>
                <p:oleObj name="Equation" r:id="rId3" imgW="736560" imgH="5587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276600"/>
                        <a:ext cx="1841500" cy="1406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p:txBody>
          <a:bodyPr/>
          <a:lstStyle/>
          <a:p>
            <a:r>
              <a:rPr lang="sr-Latn-CS" altLang="en-US" dirty="0">
                <a:solidFill>
                  <a:schemeClr val="accent1">
                    <a:lumMod val="60000"/>
                    <a:lumOff val="40000"/>
                  </a:schemeClr>
                </a:solidFill>
                <a:effectLst/>
              </a:rPr>
              <a:t>U slučaju da su čestice kugle jednakog prečnika, koeficijent pakovanja iznosi:                                                                                                 </a:t>
            </a:r>
          </a:p>
          <a:p>
            <a:pPr>
              <a:buFont typeface="Wingdings" pitchFamily="2" charset="2"/>
              <a:buNone/>
            </a:pPr>
            <a:endParaRPr lang="sr-Latn-CS" altLang="en-US" dirty="0">
              <a:solidFill>
                <a:schemeClr val="accent1">
                  <a:lumMod val="60000"/>
                  <a:lumOff val="40000"/>
                </a:schemeClr>
              </a:solidFill>
              <a:effectLst/>
            </a:endParaRPr>
          </a:p>
          <a:p>
            <a:pPr>
              <a:buFont typeface="Wingdings" pitchFamily="2" charset="2"/>
              <a:buNone/>
            </a:pPr>
            <a:endParaRPr lang="sr-Latn-CS" altLang="en-US" dirty="0">
              <a:solidFill>
                <a:schemeClr val="accent1">
                  <a:lumMod val="60000"/>
                  <a:lumOff val="40000"/>
                </a:schemeClr>
              </a:solidFill>
              <a:effectLst/>
            </a:endParaRPr>
          </a:p>
          <a:p>
            <a:pPr>
              <a:buFont typeface="Wingdings" pitchFamily="2" charset="2"/>
              <a:buNone/>
            </a:pPr>
            <a:endParaRPr lang="sr-Latn-CS" altLang="en-US" dirty="0">
              <a:solidFill>
                <a:schemeClr val="accent1">
                  <a:lumMod val="60000"/>
                  <a:lumOff val="40000"/>
                </a:schemeClr>
              </a:solidFill>
              <a:effectLst/>
            </a:endParaRPr>
          </a:p>
          <a:p>
            <a:pPr>
              <a:buFont typeface="Wingdings" pitchFamily="2" charset="2"/>
              <a:buNone/>
            </a:pPr>
            <a:r>
              <a:rPr lang="sr-Latn-CS" altLang="en-US" dirty="0">
                <a:solidFill>
                  <a:schemeClr val="accent1">
                    <a:lumMod val="60000"/>
                    <a:lumOff val="40000"/>
                  </a:schemeClr>
                </a:solidFill>
                <a:effectLst/>
              </a:rPr>
              <a:t>     gde je </a:t>
            </a:r>
            <a:r>
              <a:rPr lang="sr-Latn-CS" altLang="en-US" i="1" dirty="0">
                <a:solidFill>
                  <a:schemeClr val="accent1">
                    <a:lumMod val="60000"/>
                    <a:lumOff val="40000"/>
                  </a:schemeClr>
                </a:solidFill>
                <a:effectLst/>
              </a:rPr>
              <a:t>R</a:t>
            </a:r>
            <a:r>
              <a:rPr lang="sr-Latn-CS" altLang="en-US" dirty="0">
                <a:solidFill>
                  <a:schemeClr val="accent1">
                    <a:lumMod val="60000"/>
                    <a:lumOff val="40000"/>
                  </a:schemeClr>
                </a:solidFill>
                <a:effectLst/>
              </a:rPr>
              <a:t> – poluprečnik kugle.</a:t>
            </a:r>
            <a:r>
              <a:rPr lang="en-US" altLang="en-US" dirty="0">
                <a:solidFill>
                  <a:schemeClr val="accent1">
                    <a:lumMod val="60000"/>
                    <a:lumOff val="40000"/>
                  </a:schemeClr>
                </a:solidFill>
                <a:effectLst/>
              </a:rPr>
              <a:t> </a:t>
            </a:r>
          </a:p>
        </p:txBody>
      </p:sp>
      <p:sp>
        <p:nvSpPr>
          <p:cNvPr id="27651"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7652" name="Object 4"/>
          <p:cNvGraphicFramePr>
            <a:graphicFrameLocks noChangeAspect="1"/>
          </p:cNvGraphicFramePr>
          <p:nvPr/>
        </p:nvGraphicFramePr>
        <p:xfrm>
          <a:off x="3352800" y="3276600"/>
          <a:ext cx="1600200" cy="1058863"/>
        </p:xfrm>
        <a:graphic>
          <a:graphicData uri="http://schemas.openxmlformats.org/presentationml/2006/ole">
            <mc:AlternateContent xmlns:mc="http://schemas.openxmlformats.org/markup-compatibility/2006">
              <mc:Choice xmlns:v="urn:schemas-microsoft-com:vml" Requires="v">
                <p:oleObj spid="_x0000_s27653" name="Equation" r:id="rId3" imgW="647700" imgH="431800" progId="Equation.3">
                  <p:embed/>
                </p:oleObj>
              </mc:Choice>
              <mc:Fallback>
                <p:oleObj name="Equation" r:id="rId3" imgW="647700" imgH="431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276600"/>
                        <a:ext cx="1600200" cy="1058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1" name="Rectangle 21"/>
          <p:cNvSpPr>
            <a:spLocks noChangeArrowheads="1"/>
          </p:cNvSpPr>
          <p:nvPr/>
        </p:nvSpPr>
        <p:spPr bwMode="auto">
          <a:xfrm>
            <a:off x="1766888" y="1711325"/>
            <a:ext cx="9715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91" name="Object 11"/>
          <p:cNvGraphicFramePr>
            <a:graphicFrameLocks noChangeAspect="1"/>
          </p:cNvGraphicFramePr>
          <p:nvPr/>
        </p:nvGraphicFramePr>
        <p:xfrm>
          <a:off x="1766888" y="1711325"/>
          <a:ext cx="371475" cy="390525"/>
        </p:xfrm>
        <a:graphic>
          <a:graphicData uri="http://schemas.openxmlformats.org/presentationml/2006/ole">
            <mc:AlternateContent xmlns:mc="http://schemas.openxmlformats.org/markup-compatibility/2006">
              <mc:Choice xmlns:v="urn:schemas-microsoft-com:vml" Requires="v">
                <p:oleObj spid="_x0000_s20766" name="Equation" r:id="rId3" imgW="368140" imgH="393529" progId="Equation.3">
                  <p:embed/>
                </p:oleObj>
              </mc:Choice>
              <mc:Fallback>
                <p:oleObj name="Equation" r:id="rId3" imgW="368140" imgH="393529"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888" y="1711325"/>
                        <a:ext cx="3714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02" name="Rectangle 22"/>
          <p:cNvSpPr>
            <a:spLocks noChangeArrowheads="1"/>
          </p:cNvSpPr>
          <p:nvPr/>
        </p:nvSpPr>
        <p:spPr bwMode="auto">
          <a:xfrm>
            <a:off x="1766888" y="1711325"/>
            <a:ext cx="9715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90" name="Object 10"/>
          <p:cNvGraphicFramePr>
            <a:graphicFrameLocks noChangeAspect="1"/>
          </p:cNvGraphicFramePr>
          <p:nvPr/>
        </p:nvGraphicFramePr>
        <p:xfrm>
          <a:off x="1766888" y="1711325"/>
          <a:ext cx="114300" cy="219075"/>
        </p:xfrm>
        <a:graphic>
          <a:graphicData uri="http://schemas.openxmlformats.org/presentationml/2006/ole">
            <mc:AlternateContent xmlns:mc="http://schemas.openxmlformats.org/markup-compatibility/2006">
              <mc:Choice xmlns:v="urn:schemas-microsoft-com:vml" Requires="v">
                <p:oleObj spid="_x0000_s20767" name="Equation" r:id="rId5" imgW="114151" imgH="215619" progId="Equation.3">
                  <p:embed/>
                </p:oleObj>
              </mc:Choice>
              <mc:Fallback>
                <p:oleObj name="Equation" r:id="rId5" imgW="114151" imgH="215619"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6888" y="1711325"/>
                        <a:ext cx="114300"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06" name="Rectangle 26"/>
          <p:cNvSpPr>
            <a:spLocks noChangeArrowheads="1"/>
          </p:cNvSpPr>
          <p:nvPr/>
        </p:nvSpPr>
        <p:spPr bwMode="auto">
          <a:xfrm>
            <a:off x="1766888" y="1711325"/>
            <a:ext cx="7651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89" name="Object 9"/>
          <p:cNvGraphicFramePr>
            <a:graphicFrameLocks noChangeAspect="1"/>
          </p:cNvGraphicFramePr>
          <p:nvPr/>
        </p:nvGraphicFramePr>
        <p:xfrm>
          <a:off x="1766888" y="1711325"/>
          <a:ext cx="371475" cy="428625"/>
        </p:xfrm>
        <a:graphic>
          <a:graphicData uri="http://schemas.openxmlformats.org/presentationml/2006/ole">
            <mc:AlternateContent xmlns:mc="http://schemas.openxmlformats.org/markup-compatibility/2006">
              <mc:Choice xmlns:v="urn:schemas-microsoft-com:vml" Requires="v">
                <p:oleObj spid="_x0000_s20768" name="Equation" r:id="rId7" imgW="368140" imgH="431613" progId="Equation.3">
                  <p:embed/>
                </p:oleObj>
              </mc:Choice>
              <mc:Fallback>
                <p:oleObj name="Equation" r:id="rId7" imgW="368140" imgH="431613"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6888" y="1711325"/>
                        <a:ext cx="37147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3" name="Rectangle 33"/>
          <p:cNvSpPr>
            <a:spLocks noChangeArrowheads="1"/>
          </p:cNvSpPr>
          <p:nvPr/>
        </p:nvSpPr>
        <p:spPr bwMode="auto">
          <a:xfrm>
            <a:off x="1766888" y="1711325"/>
            <a:ext cx="8921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sr-Latn-CS" altLang="en-US" sz="1200">
                <a:latin typeface="Times New Roman" pitchFamily="18" charset="0"/>
                <a:cs typeface="Times New Roman" pitchFamily="18" charset="0"/>
              </a:rPr>
              <a:t>    </a:t>
            </a:r>
            <a:endParaRPr lang="sr-Latn-CS" altLang="en-US"/>
          </a:p>
        </p:txBody>
      </p:sp>
      <p:graphicFrame>
        <p:nvGraphicFramePr>
          <p:cNvPr id="20488" name="Object 8"/>
          <p:cNvGraphicFramePr>
            <a:graphicFrameLocks noChangeAspect="1"/>
          </p:cNvGraphicFramePr>
          <p:nvPr/>
        </p:nvGraphicFramePr>
        <p:xfrm>
          <a:off x="1766888" y="1711325"/>
          <a:ext cx="390525" cy="219075"/>
        </p:xfrm>
        <a:graphic>
          <a:graphicData uri="http://schemas.openxmlformats.org/presentationml/2006/ole">
            <mc:AlternateContent xmlns:mc="http://schemas.openxmlformats.org/markup-compatibility/2006">
              <mc:Choice xmlns:v="urn:schemas-microsoft-com:vml" Requires="v">
                <p:oleObj spid="_x0000_s20769" name="Equation" r:id="rId9" imgW="393359" imgH="215713" progId="Equation.3">
                  <p:embed/>
                </p:oleObj>
              </mc:Choice>
              <mc:Fallback>
                <p:oleObj name="Equation" r:id="rId9" imgW="393359" imgH="215713"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66888" y="1711325"/>
                        <a:ext cx="390525"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5" name="Rectangle 35"/>
          <p:cNvSpPr>
            <a:spLocks noChangeArrowheads="1"/>
          </p:cNvSpPr>
          <p:nvPr/>
        </p:nvSpPr>
        <p:spPr bwMode="auto">
          <a:xfrm>
            <a:off x="1766888" y="1711325"/>
            <a:ext cx="7651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87" name="Object 7"/>
          <p:cNvGraphicFramePr>
            <a:graphicFrameLocks noChangeAspect="1"/>
          </p:cNvGraphicFramePr>
          <p:nvPr/>
        </p:nvGraphicFramePr>
        <p:xfrm>
          <a:off x="1766888" y="1711325"/>
          <a:ext cx="381000" cy="428625"/>
        </p:xfrm>
        <a:graphic>
          <a:graphicData uri="http://schemas.openxmlformats.org/presentationml/2006/ole">
            <mc:AlternateContent xmlns:mc="http://schemas.openxmlformats.org/markup-compatibility/2006">
              <mc:Choice xmlns:v="urn:schemas-microsoft-com:vml" Requires="v">
                <p:oleObj spid="_x0000_s20770" name="Equation" r:id="rId11" imgW="380835" imgH="431613" progId="Equation.3">
                  <p:embed/>
                </p:oleObj>
              </mc:Choice>
              <mc:Fallback>
                <p:oleObj name="Equation" r:id="rId11" imgW="380835" imgH="431613"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66888" y="1711325"/>
                        <a:ext cx="381000"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0" name="Rectangle 40"/>
          <p:cNvSpPr>
            <a:spLocks noChangeArrowheads="1"/>
          </p:cNvSpPr>
          <p:nvPr/>
        </p:nvSpPr>
        <p:spPr bwMode="auto">
          <a:xfrm>
            <a:off x="1766888" y="1711325"/>
            <a:ext cx="9715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86" name="Object 6"/>
          <p:cNvGraphicFramePr>
            <a:graphicFrameLocks noChangeAspect="1"/>
          </p:cNvGraphicFramePr>
          <p:nvPr/>
        </p:nvGraphicFramePr>
        <p:xfrm>
          <a:off x="1766888" y="1711325"/>
          <a:ext cx="352425" cy="390525"/>
        </p:xfrm>
        <a:graphic>
          <a:graphicData uri="http://schemas.openxmlformats.org/presentationml/2006/ole">
            <mc:AlternateContent xmlns:mc="http://schemas.openxmlformats.org/markup-compatibility/2006">
              <mc:Choice xmlns:v="urn:schemas-microsoft-com:vml" Requires="v">
                <p:oleObj spid="_x0000_s20771" name="Equation" r:id="rId13" imgW="355292" imgH="393359" progId="Equation.3">
                  <p:embed/>
                </p:oleObj>
              </mc:Choice>
              <mc:Fallback>
                <p:oleObj name="Equation" r:id="rId13" imgW="355292" imgH="393359" progId="Equation.3">
                  <p:embed/>
                  <p:pic>
                    <p:nvPicPr>
                      <p:cNvPr id="0"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6888" y="1711325"/>
                        <a:ext cx="3524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4" name="Rectangle 44"/>
          <p:cNvSpPr>
            <a:spLocks noChangeArrowheads="1"/>
          </p:cNvSpPr>
          <p:nvPr/>
        </p:nvSpPr>
        <p:spPr bwMode="auto">
          <a:xfrm>
            <a:off x="1766888" y="1711325"/>
            <a:ext cx="7651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85" name="Object 5"/>
          <p:cNvGraphicFramePr>
            <a:graphicFrameLocks noChangeAspect="1"/>
          </p:cNvGraphicFramePr>
          <p:nvPr/>
        </p:nvGraphicFramePr>
        <p:xfrm>
          <a:off x="1766888" y="1711325"/>
          <a:ext cx="371475" cy="428625"/>
        </p:xfrm>
        <a:graphic>
          <a:graphicData uri="http://schemas.openxmlformats.org/presentationml/2006/ole">
            <mc:AlternateContent xmlns:mc="http://schemas.openxmlformats.org/markup-compatibility/2006">
              <mc:Choice xmlns:v="urn:schemas-microsoft-com:vml" Requires="v">
                <p:oleObj spid="_x0000_s20772" name="Equation" r:id="rId15" imgW="368140" imgH="431613" progId="Equation.3">
                  <p:embed/>
                </p:oleObj>
              </mc:Choice>
              <mc:Fallback>
                <p:oleObj name="Equation" r:id="rId15" imgW="368140" imgH="431613" progId="Equation.3">
                  <p:embed/>
                  <p:pic>
                    <p:nvPicPr>
                      <p:cNvPr id="0" name="Object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66888" y="1711325"/>
                        <a:ext cx="37147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32" name="Rectangle 52"/>
          <p:cNvSpPr>
            <a:spLocks noChangeArrowheads="1"/>
          </p:cNvSpPr>
          <p:nvPr/>
        </p:nvSpPr>
        <p:spPr bwMode="auto">
          <a:xfrm>
            <a:off x="1766888" y="1711325"/>
            <a:ext cx="7651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20484" name="Object 4"/>
          <p:cNvGraphicFramePr>
            <a:graphicFrameLocks noChangeAspect="1"/>
          </p:cNvGraphicFramePr>
          <p:nvPr/>
        </p:nvGraphicFramePr>
        <p:xfrm>
          <a:off x="1766888" y="1711325"/>
          <a:ext cx="161925" cy="390525"/>
        </p:xfrm>
        <a:graphic>
          <a:graphicData uri="http://schemas.openxmlformats.org/presentationml/2006/ole">
            <mc:AlternateContent xmlns:mc="http://schemas.openxmlformats.org/markup-compatibility/2006">
              <mc:Choice xmlns:v="urn:schemas-microsoft-com:vml" Requires="v">
                <p:oleObj spid="_x0000_s20773" name="Equation" r:id="rId17" imgW="164957" imgH="393359" progId="Equation.3">
                  <p:embed/>
                </p:oleObj>
              </mc:Choice>
              <mc:Fallback>
                <p:oleObj name="Equation" r:id="rId17" imgW="164957" imgH="393359" progId="Equation.3">
                  <p:embed/>
                  <p:pic>
                    <p:nvPicPr>
                      <p:cNvPr id="0" name="Object 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66888" y="1711325"/>
                        <a:ext cx="1619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65" name="Group 285"/>
          <p:cNvGraphicFramePr>
            <a:graphicFrameLocks noGrp="1"/>
          </p:cNvGraphicFramePr>
          <p:nvPr>
            <p:extLst>
              <p:ext uri="{D42A27DB-BD31-4B8C-83A1-F6EECF244321}">
                <p14:modId xmlns:p14="http://schemas.microsoft.com/office/powerpoint/2010/main" val="79577338"/>
              </p:ext>
            </p:extLst>
          </p:nvPr>
        </p:nvGraphicFramePr>
        <p:xfrm>
          <a:off x="0" y="304800"/>
          <a:ext cx="9144000" cy="6187442"/>
        </p:xfrm>
        <a:graphic>
          <a:graphicData uri="http://schemas.openxmlformats.org/drawingml/2006/table">
            <a:tbl>
              <a:tblPr/>
              <a:tblGrid>
                <a:gridCol w="1371600"/>
                <a:gridCol w="1371600"/>
                <a:gridCol w="1720850"/>
                <a:gridCol w="998538"/>
                <a:gridCol w="1319212"/>
                <a:gridCol w="1295400"/>
                <a:gridCol w="1066800"/>
              </a:tblGrid>
              <a:tr h="1295400">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Tip rešetke</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Br.atoma u el. ćeliji (</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z</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Najkraće međuatomsko rastojanje</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Koordinacioni br. (</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k</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Zapremina el.ćelije (</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V</a:t>
                      </a:r>
                      <a:r>
                        <a:rPr kumimoji="0" lang="sr-Latn-CS" altLang="en-US" sz="2000" b="0" i="1" u="none" strike="noStrike" cap="none" normalizeH="0" baseline="-30000" dirty="0" smtClean="0">
                          <a:ln>
                            <a:noFill/>
                          </a:ln>
                          <a:solidFill>
                            <a:schemeClr val="accent1">
                              <a:lumMod val="60000"/>
                              <a:lumOff val="40000"/>
                            </a:schemeClr>
                          </a:solidFill>
                          <a:effectLst/>
                          <a:latin typeface="Times New Roman" pitchFamily="18" charset="0"/>
                          <a:cs typeface="Times New Roman" pitchFamily="18" charset="0"/>
                        </a:rPr>
                        <a:t>a</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Koefi. pakovanja strukture (</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q</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Br. vrednost </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q </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u %</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9038">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1600" b="0" i="0" u="none" strike="noStrike" cap="none" normalizeH="0" baseline="0" smtClean="0">
                          <a:ln>
                            <a:noFill/>
                          </a:ln>
                          <a:solidFill>
                            <a:schemeClr val="tx1"/>
                          </a:solidFill>
                          <a:effectLst/>
                          <a:latin typeface="Times New Roman" pitchFamily="18" charset="0"/>
                          <a:cs typeface="Times New Roman" pitchFamily="18" charset="0"/>
                        </a:rPr>
                        <a:t>Kubična površinski centrirana</a:t>
                      </a:r>
                      <a:endParaRPr kumimoji="0" lang="sr-Latn-CS" alt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en-US" altLang="en-US" sz="2000" b="0" i="0" u="none" strike="noStrike" cap="none" normalizeH="0" baseline="0" smtClean="0">
                          <a:ln>
                            <a:noFill/>
                          </a:ln>
                          <a:solidFill>
                            <a:srgbClr val="000000"/>
                          </a:solidFill>
                          <a:effectLst/>
                          <a:latin typeface="Arial" charset="0"/>
                        </a:rPr>
                        <a:t>4</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12</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rgbClr val="000000"/>
                          </a:solidFill>
                          <a:effectLst/>
                          <a:latin typeface="Times New Roman" pitchFamily="18" charset="0"/>
                          <a:cs typeface="Times New Roman" pitchFamily="18" charset="0"/>
                        </a:rPr>
                        <a:t>a</a:t>
                      </a:r>
                      <a:r>
                        <a:rPr kumimoji="0" lang="sr-Latn-CS" altLang="en-US" sz="2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sr-Latn-CS"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74,04</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9038">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1600" b="0" i="0" u="none" strike="noStrike" cap="none" normalizeH="0" baseline="0" smtClean="0">
                          <a:ln>
                            <a:noFill/>
                          </a:ln>
                          <a:solidFill>
                            <a:schemeClr val="tx1"/>
                          </a:solidFill>
                          <a:effectLst/>
                          <a:latin typeface="Times New Roman" pitchFamily="18" charset="0"/>
                          <a:cs typeface="Times New Roman" pitchFamily="18" charset="0"/>
                        </a:rPr>
                        <a:t>Heksagonalna gusto pakovana</a:t>
                      </a:r>
                      <a:endParaRPr kumimoji="0" lang="sr-Latn-CS" alt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2</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1200" b="0"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rgbClr val="000000"/>
                          </a:solidFill>
                          <a:effectLst/>
                          <a:latin typeface="Times New Roman" pitchFamily="18" charset="0"/>
                          <a:cs typeface="Times New Roman" pitchFamily="18" charset="0"/>
                        </a:rPr>
                        <a:t>a</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12</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74,04</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9038">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1600" b="0" i="0" u="none" strike="noStrike" cap="none" normalizeH="0" baseline="0" smtClean="0">
                          <a:ln>
                            <a:noFill/>
                          </a:ln>
                          <a:solidFill>
                            <a:schemeClr val="tx1"/>
                          </a:solidFill>
                          <a:effectLst/>
                          <a:latin typeface="Times New Roman" pitchFamily="18" charset="0"/>
                          <a:cs typeface="Times New Roman" pitchFamily="18" charset="0"/>
                        </a:rPr>
                        <a:t>Kubična zapreminski centrirana</a:t>
                      </a:r>
                      <a:endParaRPr kumimoji="0" lang="sr-Latn-CS" alt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2</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8</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rgbClr val="000000"/>
                          </a:solidFill>
                          <a:effectLst/>
                          <a:latin typeface="Times New Roman" pitchFamily="18" charset="0"/>
                          <a:cs typeface="Times New Roman" pitchFamily="18" charset="0"/>
                        </a:rPr>
                        <a:t>a</a:t>
                      </a:r>
                      <a:r>
                        <a:rPr kumimoji="0" lang="sr-Latn-CS" altLang="en-US" sz="2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68,1</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09688">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sr-Latn-CS" altLang="en-US" sz="1600" b="0" i="0" u="none" strike="noStrike" cap="none" normalizeH="0" baseline="0" smtClean="0">
                          <a:ln>
                            <a:noFill/>
                          </a:ln>
                          <a:solidFill>
                            <a:schemeClr val="tx1"/>
                          </a:solidFill>
                          <a:effectLst/>
                          <a:latin typeface="Times New Roman" pitchFamily="18" charset="0"/>
                          <a:cs typeface="Times New Roman" pitchFamily="18" charset="0"/>
                        </a:rPr>
                        <a:t>Kubična prosta</a:t>
                      </a:r>
                      <a:endParaRPr kumimoji="0" lang="sr-Latn-CS" alt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1</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rgbClr val="000000"/>
                          </a:solidFill>
                          <a:effectLst/>
                          <a:latin typeface="Times New Roman" pitchFamily="18" charset="0"/>
                          <a:cs typeface="Times New Roman" pitchFamily="18" charset="0"/>
                        </a:rPr>
                        <a:t>a</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6</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rgbClr val="000000"/>
                          </a:solidFill>
                          <a:effectLst/>
                          <a:latin typeface="Times New Roman" pitchFamily="18" charset="0"/>
                          <a:cs typeface="Times New Roman" pitchFamily="18" charset="0"/>
                        </a:rPr>
                        <a:t>a</a:t>
                      </a:r>
                      <a:r>
                        <a:rPr kumimoji="0" lang="sr-Latn-CS" altLang="en-US" sz="2000" b="0" i="0" u="none" strike="noStrike" cap="none" normalizeH="0" baseline="30000" smtClean="0">
                          <a:ln>
                            <a:noFill/>
                          </a:ln>
                          <a:solidFill>
                            <a:srgbClr val="000000"/>
                          </a:solidFill>
                          <a:effectLst/>
                          <a:latin typeface="Times New Roman" pitchFamily="18" charset="0"/>
                          <a:cs typeface="Times New Roman" pitchFamily="18" charset="0"/>
                        </a:rPr>
                        <a:t>3</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a:spcBef>
                          <a:spcPct val="20000"/>
                        </a:spcBef>
                        <a:buClr>
                          <a:schemeClr val="hlink"/>
                        </a:buClr>
                        <a:defRPr>
                          <a:solidFill>
                            <a:schemeClr val="tx1"/>
                          </a:solidFill>
                          <a:effectLst>
                            <a:outerShdw blurRad="38100" dist="38100" dir="2700000" algn="tl">
                              <a:srgbClr val="000000"/>
                            </a:outerShdw>
                          </a:effectLst>
                          <a:latin typeface="Arial"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0" marR="0" lvl="0" indent="0" algn="ctr" defTabSz="914400" rtl="0" eaLnBrk="1" fontAlgn="base" latinLnBrk="0" hangingPunct="1">
                        <a:lnSpc>
                          <a:spcPct val="100000"/>
                        </a:lnSpc>
                        <a:spcBef>
                          <a:spcPct val="0"/>
                        </a:spcBef>
                        <a:spcAft>
                          <a:spcPct val="0"/>
                        </a:spcAft>
                        <a:buClrTx/>
                        <a:buSzPct val="80000"/>
                        <a:buFontTx/>
                        <a:buNone/>
                        <a:tabLst/>
                      </a:pPr>
                      <a:endPar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rgbClr val="000000"/>
                          </a:solidFill>
                          <a:effectLst/>
                          <a:latin typeface="Times New Roman" pitchFamily="18" charset="0"/>
                          <a:cs typeface="Times New Roman" pitchFamily="18" charset="0"/>
                        </a:rPr>
                        <a:t>52,3</a:t>
                      </a:r>
                      <a:endParaRPr kumimoji="0" lang="sr-Latn-CS" alt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29" name="Rectangle 249"/>
          <p:cNvSpPr>
            <a:spLocks noChangeArrowheads="1"/>
          </p:cNvSpPr>
          <p:nvPr/>
        </p:nvSpPr>
        <p:spPr bwMode="auto">
          <a:xfrm>
            <a:off x="-3048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28" name="Object 248"/>
          <p:cNvGraphicFramePr>
            <a:graphicFrameLocks noChangeAspect="1"/>
          </p:cNvGraphicFramePr>
          <p:nvPr/>
        </p:nvGraphicFramePr>
        <p:xfrm>
          <a:off x="7010400" y="5486400"/>
          <a:ext cx="593725" cy="762000"/>
        </p:xfrm>
        <a:graphic>
          <a:graphicData uri="http://schemas.openxmlformats.org/presentationml/2006/ole">
            <mc:AlternateContent xmlns:mc="http://schemas.openxmlformats.org/markup-compatibility/2006">
              <mc:Choice xmlns:v="urn:schemas-microsoft-com:vml" Requires="v">
                <p:oleObj spid="_x0000_s20774" name="Equation" r:id="rId19" imgW="164880" imgH="393480" progId="Equation.3">
                  <p:embed/>
                </p:oleObj>
              </mc:Choice>
              <mc:Fallback>
                <p:oleObj name="Equation" r:id="rId19" imgW="164880" imgH="393480" progId="Equation.3">
                  <p:embed/>
                  <p:pic>
                    <p:nvPicPr>
                      <p:cNvPr id="0" name="Object 24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010400" y="5486400"/>
                        <a:ext cx="59372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41" name="Rectangle 26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40" name="Object 260"/>
          <p:cNvGraphicFramePr>
            <a:graphicFrameLocks noChangeAspect="1"/>
          </p:cNvGraphicFramePr>
          <p:nvPr/>
        </p:nvGraphicFramePr>
        <p:xfrm>
          <a:off x="7162800" y="4495800"/>
          <a:ext cx="593725" cy="685800"/>
        </p:xfrm>
        <a:graphic>
          <a:graphicData uri="http://schemas.openxmlformats.org/presentationml/2006/ole">
            <mc:AlternateContent xmlns:mc="http://schemas.openxmlformats.org/markup-compatibility/2006">
              <mc:Choice xmlns:v="urn:schemas-microsoft-com:vml" Requires="v">
                <p:oleObj spid="_x0000_s20775" name="Equation" r:id="rId21" imgW="368140" imgH="431613" progId="Equation.3">
                  <p:embed/>
                </p:oleObj>
              </mc:Choice>
              <mc:Fallback>
                <p:oleObj name="Equation" r:id="rId21" imgW="368140" imgH="431613" progId="Equation.3">
                  <p:embed/>
                  <p:pic>
                    <p:nvPicPr>
                      <p:cNvPr id="0" name="Object 26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62800" y="4495800"/>
                        <a:ext cx="5937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43" name="Rectangle 263"/>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42" name="Object 262"/>
          <p:cNvGraphicFramePr>
            <a:graphicFrameLocks noChangeAspect="1"/>
          </p:cNvGraphicFramePr>
          <p:nvPr/>
        </p:nvGraphicFramePr>
        <p:xfrm>
          <a:off x="7010400" y="3124200"/>
          <a:ext cx="609600" cy="685800"/>
        </p:xfrm>
        <a:graphic>
          <a:graphicData uri="http://schemas.openxmlformats.org/presentationml/2006/ole">
            <mc:AlternateContent xmlns:mc="http://schemas.openxmlformats.org/markup-compatibility/2006">
              <mc:Choice xmlns:v="urn:schemas-microsoft-com:vml" Requires="v">
                <p:oleObj spid="_x0000_s20776" name="Equation" r:id="rId22" imgW="380835" imgH="431613" progId="Equation.3">
                  <p:embed/>
                </p:oleObj>
              </mc:Choice>
              <mc:Fallback>
                <p:oleObj name="Equation" r:id="rId22" imgW="380835" imgH="431613" progId="Equation.3">
                  <p:embed/>
                  <p:pic>
                    <p:nvPicPr>
                      <p:cNvPr id="0" name="Object 26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0400" y="3124200"/>
                        <a:ext cx="609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45" name="Rectangle 265"/>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44" name="Object 264"/>
          <p:cNvGraphicFramePr>
            <a:graphicFrameLocks noChangeAspect="1"/>
          </p:cNvGraphicFramePr>
          <p:nvPr/>
        </p:nvGraphicFramePr>
        <p:xfrm>
          <a:off x="7086600" y="1981200"/>
          <a:ext cx="593725" cy="685800"/>
        </p:xfrm>
        <a:graphic>
          <a:graphicData uri="http://schemas.openxmlformats.org/presentationml/2006/ole">
            <mc:AlternateContent xmlns:mc="http://schemas.openxmlformats.org/markup-compatibility/2006">
              <mc:Choice xmlns:v="urn:schemas-microsoft-com:vml" Requires="v">
                <p:oleObj spid="_x0000_s20777" name="Equation" r:id="rId23" imgW="368140" imgH="431613" progId="Equation.3">
                  <p:embed/>
                </p:oleObj>
              </mc:Choice>
              <mc:Fallback>
                <p:oleObj name="Equation" r:id="rId23" imgW="368140" imgH="431613" progId="Equation.3">
                  <p:embed/>
                  <p:pic>
                    <p:nvPicPr>
                      <p:cNvPr id="0" name="Object 2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86600" y="1981200"/>
                        <a:ext cx="5937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47" name="Rectangle 267"/>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46" name="Object 266"/>
          <p:cNvGraphicFramePr>
            <a:graphicFrameLocks noChangeAspect="1"/>
          </p:cNvGraphicFramePr>
          <p:nvPr/>
        </p:nvGraphicFramePr>
        <p:xfrm>
          <a:off x="5791200" y="3276600"/>
          <a:ext cx="685800" cy="384175"/>
        </p:xfrm>
        <a:graphic>
          <a:graphicData uri="http://schemas.openxmlformats.org/presentationml/2006/ole">
            <mc:AlternateContent xmlns:mc="http://schemas.openxmlformats.org/markup-compatibility/2006">
              <mc:Choice xmlns:v="urn:schemas-microsoft-com:vml" Requires="v">
                <p:oleObj spid="_x0000_s20778" name="Equation" r:id="rId24" imgW="393359" imgH="215713" progId="Equation.3">
                  <p:embed/>
                </p:oleObj>
              </mc:Choice>
              <mc:Fallback>
                <p:oleObj name="Equation" r:id="rId24" imgW="393359" imgH="215713" progId="Equation.3">
                  <p:embed/>
                  <p:pic>
                    <p:nvPicPr>
                      <p:cNvPr id="0" name="Object 26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1200" y="3276600"/>
                        <a:ext cx="685800"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49" name="Rectangle 269"/>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48" name="Object 268"/>
          <p:cNvGraphicFramePr>
            <a:graphicFrameLocks noChangeAspect="1"/>
          </p:cNvGraphicFramePr>
          <p:nvPr/>
        </p:nvGraphicFramePr>
        <p:xfrm>
          <a:off x="3429000" y="4191000"/>
          <a:ext cx="757238" cy="838200"/>
        </p:xfrm>
        <a:graphic>
          <a:graphicData uri="http://schemas.openxmlformats.org/presentationml/2006/ole">
            <mc:AlternateContent xmlns:mc="http://schemas.openxmlformats.org/markup-compatibility/2006">
              <mc:Choice xmlns:v="urn:schemas-microsoft-com:vml" Requires="v">
                <p:oleObj spid="_x0000_s20779" name="Equation" r:id="rId25" imgW="355292" imgH="393359" progId="Equation.3">
                  <p:embed/>
                </p:oleObj>
              </mc:Choice>
              <mc:Fallback>
                <p:oleObj name="Equation" r:id="rId25" imgW="355292" imgH="393359" progId="Equation.3">
                  <p:embed/>
                  <p:pic>
                    <p:nvPicPr>
                      <p:cNvPr id="0" name="Object 26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29000" y="4191000"/>
                        <a:ext cx="7572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51" name="Rectangle 271"/>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750" name="Object 270"/>
          <p:cNvGraphicFramePr>
            <a:graphicFrameLocks noChangeAspect="1"/>
          </p:cNvGraphicFramePr>
          <p:nvPr/>
        </p:nvGraphicFramePr>
        <p:xfrm>
          <a:off x="3200400" y="1905000"/>
          <a:ext cx="796925" cy="838200"/>
        </p:xfrm>
        <a:graphic>
          <a:graphicData uri="http://schemas.openxmlformats.org/presentationml/2006/ole">
            <mc:AlternateContent xmlns:mc="http://schemas.openxmlformats.org/markup-compatibility/2006">
              <mc:Choice xmlns:v="urn:schemas-microsoft-com:vml" Requires="v">
                <p:oleObj spid="_x0000_s20780" name="Equation" r:id="rId26" imgW="368140" imgH="393529" progId="Equation.3">
                  <p:embed/>
                </p:oleObj>
              </mc:Choice>
              <mc:Fallback>
                <p:oleObj name="Equation" r:id="rId26" imgW="368140" imgH="393529" progId="Equation.3">
                  <p:embed/>
                  <p:pic>
                    <p:nvPicPr>
                      <p:cNvPr id="0" name="Object 2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1905000"/>
                        <a:ext cx="79692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60" name="Text Box 280"/>
          <p:cNvSpPr txBox="1">
            <a:spLocks noChangeArrowheads="1"/>
          </p:cNvSpPr>
          <p:nvPr/>
        </p:nvSpPr>
        <p:spPr bwMode="auto">
          <a:xfrm>
            <a:off x="1600200" y="1752600"/>
            <a:ext cx="762000" cy="36671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sr-Latn-CS" altLang="en-US" dirty="0">
                <a:solidFill>
                  <a:schemeClr val="accent1">
                    <a:lumMod val="60000"/>
                    <a:lumOff val="40000"/>
                  </a:schemeClr>
                </a:solidFill>
                <a:effectLst/>
              </a:rPr>
              <a:t>Za razliku od amorfnih čvrstih tela kristalna čvrsta tela imaju jasno definisanu tačku topljenja.</a:t>
            </a:r>
          </a:p>
          <a:p>
            <a:r>
              <a:rPr lang="sr-Latn-CS" altLang="en-US" dirty="0">
                <a:solidFill>
                  <a:schemeClr val="accent1">
                    <a:lumMod val="60000"/>
                    <a:lumOff val="40000"/>
                  </a:schemeClr>
                </a:solidFill>
                <a:effectLst/>
              </a:rPr>
              <a:t> Pored toga, fizičke osobine kristalnih tela su u većini slučajeva, različite u različitim pravcima. Zbog toga se kaže da su kristalna tela </a:t>
            </a:r>
            <a:r>
              <a:rPr lang="sr-Latn-CS" altLang="en-US" b="1" dirty="0">
                <a:solidFill>
                  <a:schemeClr val="accent1">
                    <a:lumMod val="60000"/>
                    <a:lumOff val="40000"/>
                  </a:schemeClr>
                </a:solidFill>
                <a:effectLst/>
              </a:rPr>
              <a:t>anizotropna</a:t>
            </a:r>
            <a:r>
              <a:rPr lang="sr-Latn-CS" altLang="en-US" dirty="0">
                <a:solidFill>
                  <a:schemeClr val="accent1">
                    <a:lumMod val="60000"/>
                    <a:lumOff val="40000"/>
                  </a:schemeClr>
                </a:solidFill>
                <a:effectLst/>
              </a:rPr>
              <a:t>.</a:t>
            </a:r>
            <a:endParaRPr lang="en-US" altLang="en-US"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274638"/>
            <a:ext cx="9144000" cy="639762"/>
          </a:xfrm>
        </p:spPr>
        <p:txBody>
          <a:bodyPr/>
          <a:lstStyle/>
          <a:p>
            <a:r>
              <a:rPr lang="sr-Latn-CS" altLang="en-US" sz="3100" dirty="0">
                <a:solidFill>
                  <a:schemeClr val="accent1">
                    <a:lumMod val="60000"/>
                    <a:lumOff val="40000"/>
                  </a:schemeClr>
                </a:solidFill>
              </a:rPr>
              <a:t>KRISTALOGRAFSKI PRAVCI, ČVOROVI I RAVNI</a:t>
            </a:r>
            <a:endParaRPr lang="en-US" altLang="en-US" sz="3100" dirty="0">
              <a:solidFill>
                <a:schemeClr val="accent1">
                  <a:lumMod val="60000"/>
                  <a:lumOff val="40000"/>
                </a:schemeClr>
              </a:solidFill>
            </a:endParaRPr>
          </a:p>
        </p:txBody>
      </p:sp>
      <p:pic>
        <p:nvPicPr>
          <p:cNvPr id="28676" name="Picture 4" descr="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019800" y="4130675"/>
            <a:ext cx="3124200" cy="2727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75" name="Rectangle 3"/>
          <p:cNvSpPr>
            <a:spLocks noGrp="1" noChangeArrowheads="1"/>
          </p:cNvSpPr>
          <p:nvPr>
            <p:ph sz="half" idx="2"/>
          </p:nvPr>
        </p:nvSpPr>
        <p:spPr>
          <a:xfrm>
            <a:off x="228600" y="1219200"/>
            <a:ext cx="4267200" cy="5638800"/>
          </a:xfrm>
        </p:spPr>
        <p:txBody>
          <a:bodyPr/>
          <a:lstStyle/>
          <a:p>
            <a:pPr>
              <a:lnSpc>
                <a:spcPct val="90000"/>
              </a:lnSpc>
            </a:pPr>
            <a:r>
              <a:rPr lang="sr-Latn-CS" altLang="en-US" dirty="0">
                <a:solidFill>
                  <a:schemeClr val="accent1">
                    <a:lumMod val="60000"/>
                    <a:lumOff val="40000"/>
                  </a:schemeClr>
                </a:solidFill>
              </a:rPr>
              <a:t>Rešetka sadrži veliki broj identičnih ravni o čijem rasporedu treba voditi računa pri razmatranju svojstva kristala.</a:t>
            </a:r>
          </a:p>
          <a:p>
            <a:pPr>
              <a:lnSpc>
                <a:spcPct val="90000"/>
              </a:lnSpc>
            </a:pPr>
            <a:r>
              <a:rPr lang="sr-Latn-CS" altLang="en-US" dirty="0">
                <a:solidFill>
                  <a:schemeClr val="accent1">
                    <a:lumMod val="60000"/>
                    <a:lumOff val="40000"/>
                  </a:schemeClr>
                </a:solidFill>
              </a:rPr>
              <a:t>Za označavanje kristalografskih pravaca i položaja ravni u kristalu upotrebljavaju se specifični simboli, takozvani </a:t>
            </a:r>
            <a:r>
              <a:rPr lang="sr-Latn-CS" altLang="en-US" i="1" dirty="0">
                <a:solidFill>
                  <a:schemeClr val="accent1">
                    <a:lumMod val="60000"/>
                    <a:lumOff val="40000"/>
                  </a:schemeClr>
                </a:solidFill>
              </a:rPr>
              <a:t>Milerovi indeksi </a:t>
            </a:r>
            <a:r>
              <a:rPr lang="sr-Latn-CS" altLang="en-US" dirty="0">
                <a:solidFill>
                  <a:schemeClr val="accent1">
                    <a:lumMod val="60000"/>
                    <a:lumOff val="40000"/>
                  </a:schemeClr>
                </a:solidFill>
              </a:rPr>
              <a:t>(</a:t>
            </a:r>
            <a:r>
              <a:rPr lang="sr-Latn-CS" altLang="en-US" i="1" dirty="0">
                <a:solidFill>
                  <a:schemeClr val="accent1">
                    <a:lumMod val="60000"/>
                    <a:lumOff val="40000"/>
                  </a:schemeClr>
                </a:solidFill>
              </a:rPr>
              <a:t>h k l </a:t>
            </a:r>
            <a:r>
              <a:rPr lang="sr-Latn-CS" altLang="en-US" dirty="0">
                <a:solidFill>
                  <a:schemeClr val="accent1">
                    <a:lumMod val="60000"/>
                    <a:lumOff val="40000"/>
                  </a:schemeClr>
                </a:solidFill>
              </a:rPr>
              <a:t>).</a:t>
            </a:r>
          </a:p>
          <a:p>
            <a:pPr>
              <a:lnSpc>
                <a:spcPct val="90000"/>
              </a:lnSpc>
              <a:buFont typeface="Wingdings" pitchFamily="2" charset="2"/>
              <a:buNone/>
            </a:pPr>
            <a:endParaRPr lang="en-US" altLang="en-US" dirty="0">
              <a:solidFill>
                <a:schemeClr val="accent1">
                  <a:lumMod val="60000"/>
                  <a:lumOff val="40000"/>
                </a:schemeClr>
              </a:solidFill>
            </a:endParaRPr>
          </a:p>
        </p:txBody>
      </p:sp>
      <p:sp>
        <p:nvSpPr>
          <p:cNvPr id="28685" name="Rectangle 13"/>
          <p:cNvSpPr>
            <a:spLocks noGrp="1" noChangeArrowheads="1"/>
          </p:cNvSpPr>
          <p:nvPr>
            <p:ph type="body" sz="half" idx="4294967295"/>
          </p:nvPr>
        </p:nvSpPr>
        <p:spPr>
          <a:xfrm>
            <a:off x="4343400" y="1143000"/>
            <a:ext cx="4800600" cy="2590800"/>
          </a:xfrm>
        </p:spPr>
        <p:txBody>
          <a:bodyPr/>
          <a:lstStyle/>
          <a:p>
            <a:pPr>
              <a:lnSpc>
                <a:spcPct val="90000"/>
              </a:lnSpc>
            </a:pPr>
            <a:r>
              <a:rPr lang="sr-Latn-CS" altLang="en-US" dirty="0">
                <a:solidFill>
                  <a:schemeClr val="accent1">
                    <a:lumMod val="60000"/>
                    <a:lumOff val="40000"/>
                  </a:schemeClr>
                </a:solidFill>
                <a:effectLst/>
              </a:rPr>
              <a:t>Milerovi indeksi ( </a:t>
            </a:r>
            <a:r>
              <a:rPr lang="sr-Latn-CS" altLang="en-US" i="1" dirty="0">
                <a:solidFill>
                  <a:schemeClr val="accent1">
                    <a:lumMod val="60000"/>
                    <a:lumOff val="40000"/>
                  </a:schemeClr>
                </a:solidFill>
                <a:effectLst/>
              </a:rPr>
              <a:t>h k l </a:t>
            </a:r>
            <a:r>
              <a:rPr lang="sr-Latn-CS" altLang="en-US" dirty="0">
                <a:solidFill>
                  <a:schemeClr val="accent1">
                    <a:lumMod val="60000"/>
                    <a:lumOff val="40000"/>
                  </a:schemeClr>
                </a:solidFill>
                <a:effectLst/>
              </a:rPr>
              <a:t>) vezani su sa koordinatama </a:t>
            </a:r>
            <a:r>
              <a:rPr lang="sr-Latn-CS" altLang="en-US" i="1" dirty="0">
                <a:solidFill>
                  <a:schemeClr val="accent1">
                    <a:lumMod val="60000"/>
                    <a:lumOff val="40000"/>
                  </a:schemeClr>
                </a:solidFill>
                <a:effectLst/>
              </a:rPr>
              <a:t>m, n </a:t>
            </a:r>
            <a:r>
              <a:rPr lang="sr-Latn-CS" altLang="en-US" dirty="0">
                <a:solidFill>
                  <a:schemeClr val="accent1">
                    <a:lumMod val="60000"/>
                    <a:lumOff val="40000"/>
                  </a:schemeClr>
                </a:solidFill>
                <a:effectLst/>
              </a:rPr>
              <a:t>i </a:t>
            </a:r>
            <a:r>
              <a:rPr lang="sr-Latn-CS" altLang="en-US" i="1" dirty="0">
                <a:solidFill>
                  <a:schemeClr val="accent1">
                    <a:lumMod val="60000"/>
                    <a:lumOff val="40000"/>
                  </a:schemeClr>
                </a:solidFill>
                <a:effectLst/>
              </a:rPr>
              <a:t>p</a:t>
            </a:r>
            <a:r>
              <a:rPr lang="sr-Latn-CS" altLang="en-US" dirty="0">
                <a:solidFill>
                  <a:schemeClr val="accent1">
                    <a:lumMod val="60000"/>
                    <a:lumOff val="40000"/>
                  </a:schemeClr>
                </a:solidFill>
                <a:effectLst/>
              </a:rPr>
              <a:t> sledećim odnosom:</a:t>
            </a:r>
            <a:endParaRPr lang="sr-Latn-CS" altLang="en-US" i="1" dirty="0">
              <a:solidFill>
                <a:schemeClr val="accent1">
                  <a:lumMod val="60000"/>
                  <a:lumOff val="40000"/>
                </a:schemeClr>
              </a:solidFill>
              <a:effectLst/>
            </a:endParaRPr>
          </a:p>
          <a:p>
            <a:pPr>
              <a:lnSpc>
                <a:spcPct val="90000"/>
              </a:lnSpc>
              <a:buFont typeface="Wingdings" pitchFamily="2" charset="2"/>
              <a:buNone/>
            </a:pPr>
            <a:r>
              <a:rPr lang="sr-Latn-CS" altLang="en-US" i="1" dirty="0">
                <a:solidFill>
                  <a:schemeClr val="accent1">
                    <a:lumMod val="60000"/>
                    <a:lumOff val="40000"/>
                  </a:schemeClr>
                </a:solidFill>
                <a:effectLst/>
              </a:rPr>
              <a:t> </a:t>
            </a:r>
          </a:p>
          <a:p>
            <a:pPr>
              <a:lnSpc>
                <a:spcPct val="90000"/>
              </a:lnSpc>
              <a:buFont typeface="Wingdings" pitchFamily="2" charset="2"/>
              <a:buNone/>
            </a:pPr>
            <a:r>
              <a:rPr lang="sr-Latn-CS" altLang="en-US" i="1" dirty="0">
                <a:solidFill>
                  <a:schemeClr val="accent1">
                    <a:lumMod val="60000"/>
                    <a:lumOff val="40000"/>
                  </a:schemeClr>
                </a:solidFill>
                <a:effectLst/>
              </a:rPr>
              <a:t>     h : k : l = 1/m : 1/n :1/p</a:t>
            </a:r>
            <a:r>
              <a:rPr lang="sr-Latn-CS" altLang="en-US" dirty="0">
                <a:solidFill>
                  <a:schemeClr val="accent1">
                    <a:lumMod val="60000"/>
                    <a:lumOff val="40000"/>
                  </a:schemeClr>
                </a:solidFill>
                <a:effectLst/>
              </a:rPr>
              <a:t> </a:t>
            </a:r>
            <a:endParaRPr lang="en-US" altLang="en-US"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28600" y="304800"/>
            <a:ext cx="8915400" cy="5829300"/>
          </a:xfrm>
        </p:spPr>
        <p:txBody>
          <a:bodyPr/>
          <a:lstStyle/>
          <a:p>
            <a:r>
              <a:rPr lang="sr-Latn-CS" altLang="en-US" sz="2800" dirty="0">
                <a:solidFill>
                  <a:schemeClr val="accent1">
                    <a:lumMod val="60000"/>
                    <a:lumOff val="40000"/>
                  </a:schemeClr>
                </a:solidFill>
                <a:effectLst/>
              </a:rPr>
              <a:t>Za prevođenje </a:t>
            </a:r>
            <a:r>
              <a:rPr lang="sr-Latn-CS" altLang="en-US" sz="2800" i="1" dirty="0">
                <a:solidFill>
                  <a:schemeClr val="accent1">
                    <a:lumMod val="60000"/>
                    <a:lumOff val="40000"/>
                  </a:schemeClr>
                </a:solidFill>
                <a:effectLst/>
              </a:rPr>
              <a:t>m, n </a:t>
            </a:r>
            <a:r>
              <a:rPr lang="sr-Latn-CS" altLang="en-US" sz="2800" dirty="0">
                <a:solidFill>
                  <a:schemeClr val="accent1">
                    <a:lumMod val="60000"/>
                    <a:lumOff val="40000"/>
                  </a:schemeClr>
                </a:solidFill>
                <a:effectLst/>
              </a:rPr>
              <a:t>i</a:t>
            </a:r>
            <a:r>
              <a:rPr lang="sr-Latn-CS" altLang="en-US" sz="2800" i="1" dirty="0">
                <a:solidFill>
                  <a:schemeClr val="accent1">
                    <a:lumMod val="60000"/>
                    <a:lumOff val="40000"/>
                  </a:schemeClr>
                </a:solidFill>
                <a:effectLst/>
              </a:rPr>
              <a:t> p</a:t>
            </a:r>
            <a:r>
              <a:rPr lang="sr-Latn-CS" altLang="en-US" sz="2800" dirty="0">
                <a:solidFill>
                  <a:schemeClr val="accent1">
                    <a:lumMod val="60000"/>
                    <a:lumOff val="40000"/>
                  </a:schemeClr>
                </a:solidFill>
                <a:effectLst/>
              </a:rPr>
              <a:t> u Milerove indekse treba razlomke </a:t>
            </a:r>
            <a:r>
              <a:rPr lang="sr-Latn-CS" altLang="en-US" sz="2800" i="1" dirty="0">
                <a:solidFill>
                  <a:schemeClr val="accent1">
                    <a:lumMod val="60000"/>
                    <a:lumOff val="40000"/>
                  </a:schemeClr>
                </a:solidFill>
                <a:effectLst/>
              </a:rPr>
              <a:t>1/m, 1/n </a:t>
            </a:r>
            <a:r>
              <a:rPr lang="sr-Latn-CS" altLang="en-US" sz="2800" dirty="0">
                <a:solidFill>
                  <a:schemeClr val="accent1">
                    <a:lumMod val="60000"/>
                    <a:lumOff val="40000"/>
                  </a:schemeClr>
                </a:solidFill>
                <a:effectLst/>
              </a:rPr>
              <a:t>i </a:t>
            </a:r>
            <a:r>
              <a:rPr lang="sr-Latn-CS" altLang="en-US" sz="2800" i="1" dirty="0">
                <a:solidFill>
                  <a:schemeClr val="accent1">
                    <a:lumMod val="60000"/>
                    <a:lumOff val="40000"/>
                  </a:schemeClr>
                </a:solidFill>
                <a:effectLst/>
              </a:rPr>
              <a:t>1/p</a:t>
            </a:r>
            <a:r>
              <a:rPr lang="sr-Latn-CS" altLang="en-US" sz="2800" dirty="0">
                <a:solidFill>
                  <a:schemeClr val="accent1">
                    <a:lumMod val="60000"/>
                    <a:lumOff val="40000"/>
                  </a:schemeClr>
                </a:solidFill>
                <a:effectLst/>
              </a:rPr>
              <a:t> dovesti na opšti imenilac koji se potom zanemari. Primera radi neka je</a:t>
            </a:r>
          </a:p>
          <a:p>
            <a:pPr>
              <a:buFont typeface="Wingdings" pitchFamily="2" charset="2"/>
              <a:buNone/>
            </a:pPr>
            <a:r>
              <a:rPr lang="sr-Latn-CS" altLang="en-US" sz="2800" dirty="0">
                <a:solidFill>
                  <a:schemeClr val="accent1">
                    <a:lumMod val="60000"/>
                    <a:lumOff val="40000"/>
                  </a:schemeClr>
                </a:solidFill>
                <a:effectLst/>
              </a:rPr>
              <a:t>     </a:t>
            </a:r>
            <a:r>
              <a:rPr lang="sr-Latn-CS" altLang="en-US" sz="2800" i="1" dirty="0">
                <a:solidFill>
                  <a:schemeClr val="accent1">
                    <a:lumMod val="60000"/>
                    <a:lumOff val="40000"/>
                  </a:schemeClr>
                </a:solidFill>
                <a:effectLst/>
              </a:rPr>
              <a:t>m</a:t>
            </a:r>
            <a:r>
              <a:rPr lang="sr-Latn-CS" altLang="en-US" sz="2800" dirty="0">
                <a:solidFill>
                  <a:schemeClr val="accent1">
                    <a:lumMod val="60000"/>
                    <a:lumOff val="40000"/>
                  </a:schemeClr>
                </a:solidFill>
                <a:effectLst/>
              </a:rPr>
              <a:t> = 6, </a:t>
            </a:r>
            <a:r>
              <a:rPr lang="sr-Latn-CS" altLang="en-US" sz="2800" i="1" dirty="0">
                <a:solidFill>
                  <a:schemeClr val="accent1">
                    <a:lumMod val="60000"/>
                    <a:lumOff val="40000"/>
                  </a:schemeClr>
                </a:solidFill>
                <a:effectLst/>
              </a:rPr>
              <a:t>n</a:t>
            </a:r>
            <a:r>
              <a:rPr lang="sr-Latn-CS" altLang="en-US" sz="2800" dirty="0">
                <a:solidFill>
                  <a:schemeClr val="accent1">
                    <a:lumMod val="60000"/>
                    <a:lumOff val="40000"/>
                  </a:schemeClr>
                </a:solidFill>
                <a:effectLst/>
              </a:rPr>
              <a:t> = 2 i </a:t>
            </a:r>
            <a:r>
              <a:rPr lang="sr-Latn-CS" altLang="en-US" sz="2800" i="1" dirty="0">
                <a:solidFill>
                  <a:schemeClr val="accent1">
                    <a:lumMod val="60000"/>
                    <a:lumOff val="40000"/>
                  </a:schemeClr>
                </a:solidFill>
                <a:effectLst/>
              </a:rPr>
              <a:t>p </a:t>
            </a:r>
            <a:r>
              <a:rPr lang="sr-Latn-CS" altLang="en-US" sz="2800" dirty="0">
                <a:solidFill>
                  <a:schemeClr val="accent1">
                    <a:lumMod val="60000"/>
                    <a:lumOff val="40000"/>
                  </a:schemeClr>
                </a:solidFill>
                <a:effectLst/>
              </a:rPr>
              <a:t>= 3. </a:t>
            </a:r>
          </a:p>
          <a:p>
            <a:r>
              <a:rPr lang="sr-Latn-CS" altLang="en-US" sz="2800" dirty="0">
                <a:solidFill>
                  <a:schemeClr val="accent1">
                    <a:lumMod val="60000"/>
                    <a:lumOff val="40000"/>
                  </a:schemeClr>
                </a:solidFill>
                <a:effectLst/>
              </a:rPr>
              <a:t>U tom slučaju je:</a:t>
            </a:r>
            <a:endParaRPr lang="sr-Latn-CS" altLang="en-US" sz="2800" i="1" dirty="0">
              <a:solidFill>
                <a:schemeClr val="accent1">
                  <a:lumMod val="60000"/>
                  <a:lumOff val="40000"/>
                </a:schemeClr>
              </a:solidFill>
              <a:effectLst/>
            </a:endParaRPr>
          </a:p>
          <a:p>
            <a:pPr>
              <a:buFont typeface="Wingdings" pitchFamily="2" charset="2"/>
              <a:buNone/>
            </a:pPr>
            <a:r>
              <a:rPr lang="sr-Latn-CS" altLang="en-US" sz="2800" i="1" dirty="0">
                <a:solidFill>
                  <a:schemeClr val="accent1">
                    <a:lumMod val="60000"/>
                    <a:lumOff val="40000"/>
                  </a:schemeClr>
                </a:solidFill>
                <a:effectLst/>
              </a:rPr>
              <a:t>   h : k : l = 1/6 </a:t>
            </a:r>
            <a:r>
              <a:rPr lang="sr-Cyrl-CS" altLang="en-US" sz="2800" i="1" dirty="0">
                <a:solidFill>
                  <a:schemeClr val="accent1">
                    <a:lumMod val="60000"/>
                    <a:lumOff val="40000"/>
                  </a:schemeClr>
                </a:solidFill>
                <a:effectLst/>
              </a:rPr>
              <a:t>:</a:t>
            </a:r>
            <a:r>
              <a:rPr lang="sr-Latn-CS" altLang="en-US" sz="2800" i="1" dirty="0">
                <a:solidFill>
                  <a:schemeClr val="accent1">
                    <a:lumMod val="60000"/>
                    <a:lumOff val="40000"/>
                  </a:schemeClr>
                </a:solidFill>
                <a:effectLst/>
              </a:rPr>
              <a:t> 1/2 </a:t>
            </a:r>
            <a:r>
              <a:rPr lang="sr-Cyrl-CS" altLang="en-US" sz="2800" i="1" dirty="0">
                <a:solidFill>
                  <a:schemeClr val="accent1">
                    <a:lumMod val="60000"/>
                    <a:lumOff val="40000"/>
                  </a:schemeClr>
                </a:solidFill>
                <a:effectLst/>
              </a:rPr>
              <a:t>:</a:t>
            </a:r>
            <a:r>
              <a:rPr lang="sr-Latn-CS" altLang="en-US" sz="2800" i="1" dirty="0">
                <a:solidFill>
                  <a:schemeClr val="accent1">
                    <a:lumMod val="60000"/>
                    <a:lumOff val="40000"/>
                  </a:schemeClr>
                </a:solidFill>
                <a:effectLst/>
              </a:rPr>
              <a:t> 1/3 </a:t>
            </a:r>
            <a:r>
              <a:rPr lang="sr-Cyrl-CS" altLang="en-US" sz="2800" i="1" dirty="0">
                <a:solidFill>
                  <a:schemeClr val="accent1">
                    <a:lumMod val="60000"/>
                    <a:lumOff val="40000"/>
                  </a:schemeClr>
                </a:solidFill>
                <a:effectLst/>
              </a:rPr>
              <a:t>=</a:t>
            </a:r>
            <a:r>
              <a:rPr lang="sr-Latn-CS" altLang="en-US" sz="2800" i="1" dirty="0">
                <a:solidFill>
                  <a:schemeClr val="accent1">
                    <a:lumMod val="60000"/>
                    <a:lumOff val="40000"/>
                  </a:schemeClr>
                </a:solidFill>
                <a:effectLst/>
              </a:rPr>
              <a:t> 1/6 </a:t>
            </a:r>
            <a:r>
              <a:rPr lang="sr-Cyrl-CS" altLang="en-US" sz="2800" i="1" dirty="0">
                <a:solidFill>
                  <a:schemeClr val="accent1">
                    <a:lumMod val="60000"/>
                    <a:lumOff val="40000"/>
                  </a:schemeClr>
                </a:solidFill>
                <a:effectLst/>
              </a:rPr>
              <a:t>:</a:t>
            </a:r>
            <a:r>
              <a:rPr lang="sr-Latn-CS" altLang="en-US" sz="2800" i="1" dirty="0">
                <a:solidFill>
                  <a:schemeClr val="accent1">
                    <a:lumMod val="60000"/>
                    <a:lumOff val="40000"/>
                  </a:schemeClr>
                </a:solidFill>
                <a:effectLst/>
              </a:rPr>
              <a:t> 3/6 </a:t>
            </a:r>
            <a:r>
              <a:rPr lang="sr-Cyrl-CS" altLang="en-US" sz="2800" i="1" dirty="0">
                <a:solidFill>
                  <a:schemeClr val="accent1">
                    <a:lumMod val="60000"/>
                    <a:lumOff val="40000"/>
                  </a:schemeClr>
                </a:solidFill>
                <a:effectLst/>
              </a:rPr>
              <a:t>:</a:t>
            </a:r>
            <a:r>
              <a:rPr lang="sr-Latn-CS" altLang="en-US" sz="2800" i="1" dirty="0">
                <a:solidFill>
                  <a:schemeClr val="accent1">
                    <a:lumMod val="60000"/>
                    <a:lumOff val="40000"/>
                  </a:schemeClr>
                </a:solidFill>
                <a:effectLst/>
              </a:rPr>
              <a:t> 2/6 = 1 : 3 : 2</a:t>
            </a:r>
            <a:endParaRPr lang="sr-Latn-CS" altLang="en-US" sz="2800" dirty="0">
              <a:solidFill>
                <a:schemeClr val="accent1">
                  <a:lumMod val="60000"/>
                  <a:lumOff val="40000"/>
                </a:schemeClr>
              </a:solidFill>
              <a:effectLst/>
            </a:endParaRPr>
          </a:p>
          <a:p>
            <a:r>
              <a:rPr lang="sr-Latn-CS" altLang="en-US" sz="2800" dirty="0">
                <a:solidFill>
                  <a:schemeClr val="accent1">
                    <a:lumMod val="60000"/>
                    <a:lumOff val="40000"/>
                  </a:schemeClr>
                </a:solidFill>
                <a:effectLst/>
              </a:rPr>
              <a:t>Indeksi (</a:t>
            </a:r>
            <a:r>
              <a:rPr lang="sr-Latn-CS" altLang="en-US" sz="2800" i="1" dirty="0">
                <a:solidFill>
                  <a:schemeClr val="accent1">
                    <a:lumMod val="60000"/>
                    <a:lumOff val="40000"/>
                  </a:schemeClr>
                </a:solidFill>
                <a:effectLst/>
              </a:rPr>
              <a:t>h k l </a:t>
            </a:r>
            <a:r>
              <a:rPr lang="sr-Latn-CS" altLang="en-US" sz="2800" dirty="0">
                <a:solidFill>
                  <a:schemeClr val="accent1">
                    <a:lumMod val="60000"/>
                    <a:lumOff val="40000"/>
                  </a:schemeClr>
                </a:solidFill>
                <a:effectLst/>
              </a:rPr>
              <a:t>) mogu označavati jednu ravan ili skup paralelnih ravni. </a:t>
            </a:r>
          </a:p>
          <a:p>
            <a:r>
              <a:rPr lang="sr-Latn-CS" altLang="en-US" sz="2800" dirty="0">
                <a:solidFill>
                  <a:schemeClr val="accent1">
                    <a:lumMod val="60000"/>
                    <a:lumOff val="40000"/>
                  </a:schemeClr>
                </a:solidFill>
                <a:effectLst/>
              </a:rPr>
              <a:t>Ako ravan preseca osu na njenom negativnom delu, odgovarajući indeks je negativan, i to se označava stavljanjem znaka «minus» iznad indeksa, npr. ( </a:t>
            </a:r>
            <a:r>
              <a:rPr lang="sr-Latn-CS" altLang="en-US" sz="2800" i="1" dirty="0">
                <a:solidFill>
                  <a:schemeClr val="accent1">
                    <a:lumMod val="60000"/>
                    <a:lumOff val="40000"/>
                  </a:schemeClr>
                </a:solidFill>
                <a:effectLst/>
              </a:rPr>
              <a:t>h </a:t>
            </a:r>
            <a:r>
              <a:rPr lang="sr-Latn-CS" altLang="en-US" sz="2800" dirty="0">
                <a:solidFill>
                  <a:schemeClr val="accent1">
                    <a:lumMod val="60000"/>
                    <a:lumOff val="40000"/>
                  </a:schemeClr>
                </a:solidFill>
                <a:effectLst/>
              </a:rPr>
              <a:t> l).</a:t>
            </a:r>
            <a:endParaRPr lang="en-US" altLang="en-US" sz="2800" dirty="0">
              <a:solidFill>
                <a:schemeClr val="accent1">
                  <a:lumMod val="60000"/>
                  <a:lumOff val="40000"/>
                </a:schemeClr>
              </a:solidFill>
              <a:effectLst/>
            </a:endParaRPr>
          </a:p>
        </p:txBody>
      </p:sp>
      <p:sp>
        <p:nvSpPr>
          <p:cNvPr id="3584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5844" name="Object 4"/>
          <p:cNvGraphicFramePr>
            <a:graphicFrameLocks noChangeAspect="1"/>
          </p:cNvGraphicFramePr>
          <p:nvPr/>
        </p:nvGraphicFramePr>
        <p:xfrm>
          <a:off x="8534400" y="5029200"/>
          <a:ext cx="258763" cy="457200"/>
        </p:xfrm>
        <a:graphic>
          <a:graphicData uri="http://schemas.openxmlformats.org/presentationml/2006/ole">
            <mc:AlternateContent xmlns:mc="http://schemas.openxmlformats.org/markup-compatibility/2006">
              <mc:Choice xmlns:v="urn:schemas-microsoft-com:vml" Requires="v">
                <p:oleObj spid="_x0000_s35846" name="Equation" r:id="rId3" imgW="126780" imgH="215526" progId="Equation.3">
                  <p:embed/>
                </p:oleObj>
              </mc:Choice>
              <mc:Fallback>
                <p:oleObj name="Equation" r:id="rId3" imgW="126780" imgH="21552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4400" y="5029200"/>
                        <a:ext cx="2587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8" name="Picture 4" descr="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210050" y="2324100"/>
            <a:ext cx="4933950" cy="4533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72" name="Rectangle 8"/>
          <p:cNvSpPr>
            <a:spLocks noGrp="1" noChangeArrowheads="1"/>
          </p:cNvSpPr>
          <p:nvPr>
            <p:ph sz="half" idx="2"/>
          </p:nvPr>
        </p:nvSpPr>
        <p:spPr>
          <a:xfrm>
            <a:off x="152400" y="304800"/>
            <a:ext cx="4343400" cy="6324600"/>
          </a:xfrm>
        </p:spPr>
        <p:txBody>
          <a:bodyPr/>
          <a:lstStyle/>
          <a:p>
            <a:r>
              <a:rPr lang="sr-Latn-CS" altLang="en-US"/>
              <a:t>Milerovim indeksima (100) odgovaraju koordinate 1, ∞, ∞ </a:t>
            </a:r>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990600"/>
          </a:xfrm>
        </p:spPr>
        <p:txBody>
          <a:bodyPr/>
          <a:lstStyle/>
          <a:p>
            <a:r>
              <a:rPr lang="sr-Latn-CS" altLang="en-US" dirty="0">
                <a:solidFill>
                  <a:schemeClr val="accent1">
                    <a:lumMod val="60000"/>
                    <a:lumOff val="40000"/>
                  </a:schemeClr>
                </a:solidFill>
              </a:rPr>
              <a:t>POLIMORFIZAM KRISTALA</a:t>
            </a:r>
            <a:endParaRPr lang="en-US" altLang="en-US" dirty="0">
              <a:solidFill>
                <a:schemeClr val="accent1">
                  <a:lumMod val="60000"/>
                  <a:lumOff val="40000"/>
                </a:schemeClr>
              </a:solidFill>
            </a:endParaRPr>
          </a:p>
        </p:txBody>
      </p:sp>
      <p:sp>
        <p:nvSpPr>
          <p:cNvPr id="39939" name="Rectangle 3"/>
          <p:cNvSpPr>
            <a:spLocks noGrp="1" noChangeArrowheads="1"/>
          </p:cNvSpPr>
          <p:nvPr>
            <p:ph idx="1"/>
          </p:nvPr>
        </p:nvSpPr>
        <p:spPr>
          <a:xfrm>
            <a:off x="152400" y="838200"/>
            <a:ext cx="8763000" cy="6019800"/>
          </a:xfrm>
        </p:spPr>
        <p:txBody>
          <a:bodyPr/>
          <a:lstStyle/>
          <a:p>
            <a:pPr>
              <a:lnSpc>
                <a:spcPct val="80000"/>
              </a:lnSpc>
            </a:pPr>
            <a:r>
              <a:rPr lang="sr-Latn-CS" altLang="en-US" sz="2800" dirty="0">
                <a:solidFill>
                  <a:schemeClr val="accent1">
                    <a:lumMod val="60000"/>
                    <a:lumOff val="40000"/>
                  </a:schemeClr>
                </a:solidFill>
                <a:effectLst/>
              </a:rPr>
              <a:t>Mnoga čvrsta tela postoje u više kristalnih oblika. Ova se pojava naziva </a:t>
            </a:r>
            <a:r>
              <a:rPr lang="sr-Latn-CS" altLang="en-US" sz="2800" b="1" dirty="0">
                <a:solidFill>
                  <a:schemeClr val="accent1">
                    <a:lumMod val="60000"/>
                    <a:lumOff val="40000"/>
                  </a:schemeClr>
                </a:solidFill>
                <a:effectLst/>
              </a:rPr>
              <a:t>polimorfizam</a:t>
            </a:r>
            <a:r>
              <a:rPr lang="sr-Latn-CS" altLang="en-US" sz="2800" dirty="0">
                <a:solidFill>
                  <a:schemeClr val="accent1">
                    <a:lumMod val="60000"/>
                    <a:lumOff val="40000"/>
                  </a:schemeClr>
                </a:solidFill>
                <a:effectLst/>
              </a:rPr>
              <a:t>, a različite kristalne strukture istog materijala polimorfni oblici (forme) ili modifikacije materijala, a ponekad i </a:t>
            </a:r>
            <a:r>
              <a:rPr lang="sr-Latn-CS" altLang="en-US" sz="2800" b="1" dirty="0">
                <a:solidFill>
                  <a:schemeClr val="accent1">
                    <a:lumMod val="60000"/>
                    <a:lumOff val="40000"/>
                  </a:schemeClr>
                </a:solidFill>
                <a:effectLst/>
              </a:rPr>
              <a:t>alotropije</a:t>
            </a:r>
            <a:r>
              <a:rPr lang="sr-Latn-CS" altLang="en-US" sz="2800" dirty="0">
                <a:solidFill>
                  <a:schemeClr val="accent1">
                    <a:lumMod val="60000"/>
                    <a:lumOff val="40000"/>
                  </a:schemeClr>
                </a:solidFill>
                <a:effectLst/>
              </a:rPr>
              <a:t>.</a:t>
            </a:r>
          </a:p>
          <a:p>
            <a:pPr>
              <a:lnSpc>
                <a:spcPct val="80000"/>
              </a:lnSpc>
            </a:pPr>
            <a:r>
              <a:rPr lang="sr-Latn-CS" altLang="en-US" sz="2800" dirty="0">
                <a:solidFill>
                  <a:schemeClr val="accent1">
                    <a:lumMod val="60000"/>
                    <a:lumOff val="40000"/>
                  </a:schemeClr>
                </a:solidFill>
                <a:effectLst/>
              </a:rPr>
              <a:t>Obrazovanje različitih kristalnih struktura istog materijala uslovljeno je različitim uslovima kristalizacije – temperaturom i pritiskom. </a:t>
            </a:r>
          </a:p>
          <a:p>
            <a:pPr>
              <a:lnSpc>
                <a:spcPct val="80000"/>
              </a:lnSpc>
            </a:pPr>
            <a:r>
              <a:rPr lang="sr-Latn-CS" altLang="en-US" sz="2800" dirty="0">
                <a:solidFill>
                  <a:schemeClr val="accent1">
                    <a:lumMod val="60000"/>
                    <a:lumOff val="40000"/>
                  </a:schemeClr>
                </a:solidFill>
                <a:effectLst/>
              </a:rPr>
              <a:t>Prelaz iz jedne u drugu modifikaciju naziva se polimorfni prelaz ili polimorfna transformacija. </a:t>
            </a:r>
          </a:p>
          <a:p>
            <a:pPr>
              <a:lnSpc>
                <a:spcPct val="80000"/>
              </a:lnSpc>
            </a:pPr>
            <a:r>
              <a:rPr lang="sr-Latn-CS" altLang="en-US" sz="2800" dirty="0">
                <a:solidFill>
                  <a:schemeClr val="accent1">
                    <a:lumMod val="60000"/>
                    <a:lumOff val="40000"/>
                  </a:schemeClr>
                </a:solidFill>
                <a:effectLst/>
              </a:rPr>
              <a:t>Polimorfne modifikacije obeležavaju se, obično, grčkim slovima i to modifikacija koja je stabilna pri normalnoj i nižoj temperaturi obeležava se slovom α, a ostale modifikacije, pri višim temperaturama, redom slovima β, γ itd.</a:t>
            </a:r>
            <a:endParaRPr lang="en-US" altLang="en-US" sz="2800"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1447800"/>
            <a:ext cx="8229600" cy="5600700"/>
          </a:xfrm>
        </p:spPr>
        <p:txBody>
          <a:bodyPr/>
          <a:lstStyle/>
          <a:p>
            <a:r>
              <a:rPr lang="sr-Latn-CS" altLang="en-US" dirty="0">
                <a:solidFill>
                  <a:schemeClr val="accent1">
                    <a:lumMod val="60000"/>
                    <a:lumOff val="40000"/>
                  </a:schemeClr>
                </a:solidFill>
              </a:rPr>
              <a:t>Tipičan primer polimorfizma je polimorfizam kalaja. </a:t>
            </a:r>
          </a:p>
          <a:p>
            <a:r>
              <a:rPr lang="sr-Latn-CS" altLang="en-US" dirty="0">
                <a:solidFill>
                  <a:schemeClr val="accent1">
                    <a:lumMod val="60000"/>
                    <a:lumOff val="40000"/>
                  </a:schemeClr>
                </a:solidFill>
              </a:rPr>
              <a:t>Ispod temperature od 13,2ºC kalaj ima dijamantsku kristalnu strukturu, α – Sn.</a:t>
            </a:r>
          </a:p>
          <a:p>
            <a:r>
              <a:rPr lang="sr-Latn-CS" altLang="en-US" dirty="0">
                <a:solidFill>
                  <a:schemeClr val="accent1">
                    <a:lumMod val="60000"/>
                    <a:lumOff val="40000"/>
                  </a:schemeClr>
                </a:solidFill>
              </a:rPr>
              <a:t> Na temperaturi od 13,2ºC α – Sn prelazi u β – Sn, koji ima tetragonalnu kristalnu rešetku.</a:t>
            </a:r>
          </a:p>
          <a:p>
            <a:r>
              <a:rPr lang="sr-Latn-CS" altLang="en-US" dirty="0">
                <a:solidFill>
                  <a:schemeClr val="accent1">
                    <a:lumMod val="60000"/>
                    <a:lumOff val="40000"/>
                  </a:schemeClr>
                </a:solidFill>
              </a:rPr>
              <a:t> Pri daljem zagrevanju β – Sn na temperaturi 161ºC prelazi u rombičnu modifikaciju γ – Sn.</a:t>
            </a:r>
            <a:endParaRPr lang="en-US" altLang="en-US"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381000"/>
            <a:ext cx="8229600" cy="5753100"/>
          </a:xfrm>
        </p:spPr>
        <p:txBody>
          <a:bodyPr/>
          <a:lstStyle/>
          <a:p>
            <a:r>
              <a:rPr lang="sr-Latn-CS" altLang="en-US" sz="2800">
                <a:solidFill>
                  <a:srgbClr val="F5F022"/>
                </a:solidFill>
                <a:effectLst/>
              </a:rPr>
              <a:t>Pored kalaja polimorfizam se javlja kod mnogih drugih hemijskih elemenata, kao na primer, ugljenika, gvožđa, nikla, kobalta, volframa, titana, bora,berilijuma,fosfora itd.</a:t>
            </a:r>
          </a:p>
          <a:p>
            <a:pPr>
              <a:buFont typeface="Wingdings" pitchFamily="2" charset="2"/>
              <a:buNone/>
            </a:pPr>
            <a:endParaRPr lang="sr-Latn-CS" altLang="en-US" sz="2800">
              <a:solidFill>
                <a:srgbClr val="F5F022"/>
              </a:solidFill>
              <a:effectLst/>
            </a:endParaRPr>
          </a:p>
          <a:p>
            <a:r>
              <a:rPr lang="sr-Latn-CS" altLang="en-US" sz="2800">
                <a:solidFill>
                  <a:srgbClr val="F5F022"/>
                </a:solidFill>
                <a:effectLst/>
              </a:rPr>
              <a:t>Poznato je da su dijamant i grafit polimorfne modifikacije jednog te istog elementa – ugljenika. Razlike u njegovim fizičkim svojstvima potiču od različitog rasporeda atoma ugljenika u njihovim kristalnim rešetkama. </a:t>
            </a:r>
          </a:p>
          <a:p>
            <a:r>
              <a:rPr lang="sr-Latn-CS" altLang="en-US" sz="2800">
                <a:solidFill>
                  <a:srgbClr val="F5F022"/>
                </a:solidFill>
                <a:effectLst/>
              </a:rPr>
              <a:t>Danas se, zahvaljujući tehnologiji visokih pritisaka, dijamant dobija iz grafita.</a:t>
            </a:r>
            <a:endParaRPr lang="en-US" altLang="en-US" sz="2800">
              <a:solidFill>
                <a:srgbClr val="F5F022"/>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err="1">
                <a:solidFill>
                  <a:schemeClr val="accent1">
                    <a:lumMod val="75000"/>
                  </a:schemeClr>
                </a:solidFill>
              </a:rPr>
              <a:t>Amorfni</a:t>
            </a:r>
            <a:r>
              <a:rPr lang="en-US" altLang="en-US" dirty="0">
                <a:solidFill>
                  <a:schemeClr val="accent1">
                    <a:lumMod val="75000"/>
                  </a:schemeClr>
                </a:solidFill>
              </a:rPr>
              <a:t> </a:t>
            </a:r>
            <a:r>
              <a:rPr lang="en-US" altLang="en-US" dirty="0" err="1">
                <a:solidFill>
                  <a:schemeClr val="accent1">
                    <a:lumMod val="75000"/>
                  </a:schemeClr>
                </a:solidFill>
              </a:rPr>
              <a:t>materijal</a:t>
            </a:r>
            <a:r>
              <a:rPr lang="en-US" altLang="en-US" dirty="0" err="1">
                <a:solidFill>
                  <a:srgbClr val="F5F022"/>
                </a:solidFill>
              </a:rPr>
              <a:t>i</a:t>
            </a:r>
            <a:endParaRPr lang="en-US" altLang="en-US" dirty="0">
              <a:solidFill>
                <a:srgbClr val="F5F022"/>
              </a:solidFill>
            </a:endParaRPr>
          </a:p>
        </p:txBody>
      </p:sp>
      <p:sp>
        <p:nvSpPr>
          <p:cNvPr id="10243" name="Rectangle 3"/>
          <p:cNvSpPr>
            <a:spLocks noGrp="1" noChangeArrowheads="1"/>
          </p:cNvSpPr>
          <p:nvPr>
            <p:ph idx="1"/>
          </p:nvPr>
        </p:nvSpPr>
        <p:spPr>
          <a:xfrm>
            <a:off x="457200" y="1600200"/>
            <a:ext cx="8686800" cy="5257800"/>
          </a:xfrm>
        </p:spPr>
        <p:txBody>
          <a:bodyPr/>
          <a:lstStyle/>
          <a:p>
            <a:pPr>
              <a:lnSpc>
                <a:spcPct val="90000"/>
              </a:lnSpc>
            </a:pPr>
            <a:r>
              <a:rPr lang="sr-Latn-CS" altLang="en-US" sz="2800" dirty="0">
                <a:solidFill>
                  <a:schemeClr val="accent1">
                    <a:lumMod val="60000"/>
                    <a:lumOff val="40000"/>
                  </a:schemeClr>
                </a:solidFill>
                <a:effectLst/>
              </a:rPr>
              <a:t>Osnovna osobina amorfnih materijala ogleda se u potpunoj neuređenosti atoma. Kod njih ne postoji periodični raspored atoma u rešetki.</a:t>
            </a:r>
            <a:endParaRPr lang="en-US" altLang="en-US" sz="2800" dirty="0">
              <a:solidFill>
                <a:schemeClr val="accent1">
                  <a:lumMod val="60000"/>
                  <a:lumOff val="40000"/>
                </a:schemeClr>
              </a:solidFill>
              <a:effectLst/>
            </a:endParaRPr>
          </a:p>
          <a:p>
            <a:pPr>
              <a:lnSpc>
                <a:spcPct val="90000"/>
              </a:lnSpc>
            </a:pPr>
            <a:r>
              <a:rPr lang="sr-Latn-CS" altLang="en-US" sz="2800" dirty="0">
                <a:solidFill>
                  <a:schemeClr val="accent1">
                    <a:lumMod val="60000"/>
                    <a:lumOff val="40000"/>
                  </a:schemeClr>
                </a:solidFill>
                <a:effectLst/>
              </a:rPr>
              <a:t> Ovo je, kao što je poznato, karakteristično za građu tečnih tela, mada su atomi kod tečnosti na većem međusobnom rastojanju. </a:t>
            </a:r>
            <a:endParaRPr lang="en-US" altLang="en-US" sz="2800" dirty="0">
              <a:solidFill>
                <a:schemeClr val="accent1">
                  <a:lumMod val="60000"/>
                  <a:lumOff val="40000"/>
                </a:schemeClr>
              </a:solidFill>
              <a:effectLst/>
            </a:endParaRPr>
          </a:p>
          <a:p>
            <a:pPr>
              <a:lnSpc>
                <a:spcPct val="90000"/>
              </a:lnSpc>
            </a:pPr>
            <a:r>
              <a:rPr lang="sr-Latn-CS" altLang="en-US" sz="2800" dirty="0">
                <a:solidFill>
                  <a:schemeClr val="accent1">
                    <a:lumMod val="60000"/>
                    <a:lumOff val="40000"/>
                  </a:schemeClr>
                </a:solidFill>
                <a:effectLst/>
              </a:rPr>
              <a:t>Ipak, postoji suštinska razlika između čvrstih nekristalnih tela i tečnosti. Za promenu građe rešetke kod tečnosti pod uticajem spoljašnjih sila potrebno je vrlo kratko vreme, dok je kod čvrstih nekristalnih tela ono funkcija mnogo dužeg vremena.</a:t>
            </a:r>
            <a:endParaRPr lang="en-US" altLang="en-US" sz="2800"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4" descr="Slika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676775" y="2133600"/>
            <a:ext cx="4467225" cy="4229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3016" name="Rectangle 8"/>
          <p:cNvSpPr>
            <a:spLocks noGrp="1" noChangeArrowheads="1"/>
          </p:cNvSpPr>
          <p:nvPr>
            <p:ph sz="half" idx="2"/>
          </p:nvPr>
        </p:nvSpPr>
        <p:spPr/>
        <p:txBody>
          <a:bodyPr/>
          <a:lstStyle/>
          <a:p>
            <a:pPr>
              <a:buFont typeface="Wingdings" pitchFamily="2" charset="2"/>
              <a:buNone/>
            </a:pPr>
            <a:r>
              <a:rPr lang="sr-Latn-CS" altLang="en-US"/>
              <a:t>I – grafit</a:t>
            </a:r>
          </a:p>
          <a:p>
            <a:pPr>
              <a:buFont typeface="Wingdings" pitchFamily="2" charset="2"/>
              <a:buNone/>
            </a:pPr>
            <a:r>
              <a:rPr lang="sr-Latn-CS" altLang="en-US"/>
              <a:t>II - dijamant</a:t>
            </a:r>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52400" y="0"/>
            <a:ext cx="8686800" cy="685800"/>
          </a:xfrm>
        </p:spPr>
        <p:txBody>
          <a:bodyPr/>
          <a:lstStyle/>
          <a:p>
            <a:r>
              <a:rPr lang="sr-Latn-CS" altLang="en-US" sz="4000">
                <a:solidFill>
                  <a:srgbClr val="F5F022"/>
                </a:solidFill>
              </a:rPr>
              <a:t>NESAVRŠENOSTI KRISTALA</a:t>
            </a:r>
            <a:endParaRPr lang="en-US" altLang="en-US" sz="4000">
              <a:solidFill>
                <a:srgbClr val="F5F022"/>
              </a:solidFill>
            </a:endParaRPr>
          </a:p>
        </p:txBody>
      </p:sp>
      <p:sp>
        <p:nvSpPr>
          <p:cNvPr id="46083" name="Rectangle 3"/>
          <p:cNvSpPr>
            <a:spLocks noGrp="1" noChangeArrowheads="1"/>
          </p:cNvSpPr>
          <p:nvPr>
            <p:ph idx="1"/>
          </p:nvPr>
        </p:nvSpPr>
        <p:spPr>
          <a:xfrm>
            <a:off x="152400" y="762000"/>
            <a:ext cx="8763000" cy="6096000"/>
          </a:xfrm>
        </p:spPr>
        <p:txBody>
          <a:bodyPr/>
          <a:lstStyle/>
          <a:p>
            <a:pPr>
              <a:lnSpc>
                <a:spcPct val="80000"/>
              </a:lnSpc>
            </a:pPr>
            <a:r>
              <a:rPr lang="sr-Latn-CS" altLang="en-US" sz="2800">
                <a:solidFill>
                  <a:srgbClr val="F5F022"/>
                </a:solidFill>
                <a:effectLst/>
              </a:rPr>
              <a:t>Mehaničke, termičke, električne, optičke i druge osobine čvrstih tela u znatnoj meri zavise od nesavršenosti kristalne strukture.</a:t>
            </a:r>
          </a:p>
          <a:p>
            <a:pPr>
              <a:lnSpc>
                <a:spcPct val="80000"/>
              </a:lnSpc>
            </a:pPr>
            <a:r>
              <a:rPr lang="sr-Latn-CS" altLang="en-US" sz="2800">
                <a:solidFill>
                  <a:srgbClr val="F5F022"/>
                </a:solidFill>
                <a:effectLst/>
              </a:rPr>
              <a:t>Prema tome da li je centar prekida savršenosti kristalne strukture u tački, duž neke linije ili po nekoj površini, nesavršenost (defekte) kristalne strukture možemopodeliti na:</a:t>
            </a:r>
          </a:p>
          <a:p>
            <a:pPr lvl="1">
              <a:lnSpc>
                <a:spcPct val="80000"/>
              </a:lnSpc>
            </a:pPr>
            <a:r>
              <a:rPr lang="sr-Latn-CS" altLang="en-US" sz="2400" b="1">
                <a:solidFill>
                  <a:srgbClr val="F5F022"/>
                </a:solidFill>
                <a:effectLst/>
              </a:rPr>
              <a:t>tačkaste defekte</a:t>
            </a:r>
            <a:r>
              <a:rPr lang="sr-Latn-CS" altLang="en-US" sz="2400">
                <a:solidFill>
                  <a:srgbClr val="F5F022"/>
                </a:solidFill>
                <a:effectLst/>
              </a:rPr>
              <a:t> (vakancije, atomi u intersticijskom položaju, atomi nečistoća, joni različite valencije);</a:t>
            </a:r>
          </a:p>
          <a:p>
            <a:pPr lvl="1">
              <a:lnSpc>
                <a:spcPct val="80000"/>
              </a:lnSpc>
            </a:pPr>
            <a:r>
              <a:rPr lang="sr-Latn-CS" altLang="en-US" sz="2400" b="1">
                <a:solidFill>
                  <a:srgbClr val="F5F022"/>
                </a:solidFill>
                <a:effectLst/>
              </a:rPr>
              <a:t>linijski defekti</a:t>
            </a:r>
            <a:r>
              <a:rPr lang="sr-Latn-CS" altLang="en-US" sz="2400">
                <a:solidFill>
                  <a:srgbClr val="F5F022"/>
                </a:solidFill>
                <a:effectLst/>
              </a:rPr>
              <a:t> (dislokacije,atomi nečistoća segregirani na dislokacijama);</a:t>
            </a:r>
          </a:p>
          <a:p>
            <a:pPr lvl="1">
              <a:lnSpc>
                <a:spcPct val="80000"/>
              </a:lnSpc>
            </a:pPr>
            <a:r>
              <a:rPr lang="sr-Latn-CS" altLang="en-US" sz="2400" b="1">
                <a:solidFill>
                  <a:srgbClr val="F5F022"/>
                </a:solidFill>
                <a:effectLst/>
              </a:rPr>
              <a:t>površinski defekti</a:t>
            </a:r>
            <a:r>
              <a:rPr lang="sr-Latn-CS" altLang="en-US" sz="2400">
                <a:solidFill>
                  <a:srgbClr val="F5F022"/>
                </a:solidFill>
                <a:effectLst/>
              </a:rPr>
              <a:t> (površine kristala, granice zrna i blokova, atomi segregirani na površinama);</a:t>
            </a:r>
          </a:p>
          <a:p>
            <a:pPr lvl="1">
              <a:lnSpc>
                <a:spcPct val="80000"/>
              </a:lnSpc>
            </a:pPr>
            <a:r>
              <a:rPr lang="sr-Latn-CS" altLang="en-US" sz="2400" b="1">
                <a:solidFill>
                  <a:srgbClr val="F5F022"/>
                </a:solidFill>
                <a:effectLst/>
              </a:rPr>
              <a:t>zapreminski defekti</a:t>
            </a:r>
            <a:r>
              <a:rPr lang="sr-Latn-CS" altLang="en-US" sz="2400">
                <a:solidFill>
                  <a:srgbClr val="F5F022"/>
                </a:solidFill>
                <a:effectLst/>
              </a:rPr>
              <a:t> (pore, uključci, male oblasti nesređene strukture, početni stadijumi razlaganja materijala).</a:t>
            </a:r>
            <a:endParaRPr lang="en-US" altLang="en-US" sz="2400">
              <a:solidFill>
                <a:srgbClr val="F5F022"/>
              </a:solidFill>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457200"/>
            <a:ext cx="8229600" cy="5676900"/>
          </a:xfrm>
        </p:spPr>
        <p:txBody>
          <a:bodyPr/>
          <a:lstStyle/>
          <a:p>
            <a:pPr>
              <a:lnSpc>
                <a:spcPct val="80000"/>
              </a:lnSpc>
            </a:pPr>
            <a:r>
              <a:rPr lang="sr-Latn-CS" altLang="en-US" sz="2800" dirty="0">
                <a:solidFill>
                  <a:schemeClr val="accent1">
                    <a:lumMod val="60000"/>
                    <a:lumOff val="40000"/>
                  </a:schemeClr>
                </a:solidFill>
                <a:effectLst/>
              </a:rPr>
              <a:t>Pri datim uslovima neki atomi u kristalu mogu da napuste svoje osnovne položaje i da zauzmu neke druge. </a:t>
            </a:r>
            <a:endParaRPr lang="sr-Cyrl-CS" altLang="en-US" sz="2800" dirty="0">
              <a:solidFill>
                <a:schemeClr val="accent1">
                  <a:lumMod val="60000"/>
                  <a:lumOff val="40000"/>
                </a:schemeClr>
              </a:solidFill>
              <a:effectLst/>
            </a:endParaRPr>
          </a:p>
          <a:p>
            <a:pPr>
              <a:lnSpc>
                <a:spcPct val="80000"/>
              </a:lnSpc>
            </a:pPr>
            <a:r>
              <a:rPr lang="sr-Latn-CS" altLang="en-US" sz="2800" dirty="0">
                <a:solidFill>
                  <a:schemeClr val="accent1">
                    <a:lumMod val="60000"/>
                    <a:lumOff val="40000"/>
                  </a:schemeClr>
                </a:solidFill>
                <a:effectLst/>
              </a:rPr>
              <a:t>Za ove atome se kaže da imaju sposobnost da «isparavaju» iz svojih mesta i «kondenzuju» se na posebnim mestima u kristalu. Tako nastaju praznine u strukturi –</a:t>
            </a:r>
            <a:r>
              <a:rPr lang="sr-Latn-CS" altLang="en-US" sz="2800" b="1" dirty="0">
                <a:solidFill>
                  <a:schemeClr val="accent1">
                    <a:lumMod val="60000"/>
                    <a:lumOff val="40000"/>
                  </a:schemeClr>
                </a:solidFill>
                <a:effectLst/>
              </a:rPr>
              <a:t> vakancije</a:t>
            </a:r>
            <a:r>
              <a:rPr lang="sr-Latn-CS" altLang="en-US" sz="2800" dirty="0">
                <a:solidFill>
                  <a:schemeClr val="accent1">
                    <a:lumMod val="60000"/>
                    <a:lumOff val="40000"/>
                  </a:schemeClr>
                </a:solidFill>
                <a:effectLst/>
              </a:rPr>
              <a:t> i i atomi u posebnim</a:t>
            </a:r>
            <a:r>
              <a:rPr lang="sr-Cyrl-CS" altLang="en-US" sz="2800" dirty="0">
                <a:solidFill>
                  <a:schemeClr val="accent1">
                    <a:lumMod val="60000"/>
                    <a:lumOff val="40000"/>
                  </a:schemeClr>
                </a:solidFill>
                <a:effectLst/>
              </a:rPr>
              <a:t> </a:t>
            </a:r>
            <a:r>
              <a:rPr lang="sr-Latn-CS" altLang="en-US" sz="2800" dirty="0">
                <a:solidFill>
                  <a:schemeClr val="accent1">
                    <a:lumMod val="60000"/>
                    <a:lumOff val="40000"/>
                  </a:schemeClr>
                </a:solidFill>
                <a:effectLst/>
              </a:rPr>
              <a:t>položajima – </a:t>
            </a:r>
            <a:r>
              <a:rPr lang="sr-Latn-CS" altLang="en-US" sz="2800" b="1" dirty="0">
                <a:solidFill>
                  <a:schemeClr val="accent1">
                    <a:lumMod val="60000"/>
                    <a:lumOff val="40000"/>
                  </a:schemeClr>
                </a:solidFill>
                <a:effectLst/>
              </a:rPr>
              <a:t>intersticijalni atomi</a:t>
            </a:r>
            <a:r>
              <a:rPr lang="sr-Latn-CS" altLang="en-US" sz="2800" dirty="0">
                <a:solidFill>
                  <a:schemeClr val="accent1">
                    <a:lumMod val="60000"/>
                    <a:lumOff val="40000"/>
                  </a:schemeClr>
                </a:solidFill>
                <a:effectLst/>
              </a:rPr>
              <a:t>. </a:t>
            </a:r>
            <a:endParaRPr lang="sr-Cyrl-CS" altLang="en-US" sz="2800" dirty="0">
              <a:solidFill>
                <a:schemeClr val="accent1">
                  <a:lumMod val="60000"/>
                  <a:lumOff val="40000"/>
                </a:schemeClr>
              </a:solidFill>
              <a:effectLst/>
            </a:endParaRPr>
          </a:p>
          <a:p>
            <a:pPr>
              <a:lnSpc>
                <a:spcPct val="80000"/>
              </a:lnSpc>
            </a:pPr>
            <a:r>
              <a:rPr lang="sr-Latn-CS" altLang="en-US" sz="2800" dirty="0">
                <a:solidFill>
                  <a:schemeClr val="accent1">
                    <a:lumMod val="60000"/>
                    <a:lumOff val="40000"/>
                  </a:schemeClr>
                </a:solidFill>
                <a:effectLst/>
              </a:rPr>
              <a:t>Nedostatak atoma na mestu u kristalu gde se normalno očekuje da postoji naziva se vakancija, a atom koji se nalazi u posebnom položaju kristalne strukture zove se intersticijalni atom ili atom u intersticijalnom položaju. </a:t>
            </a:r>
            <a:endParaRPr lang="sr-Cyrl-CS" altLang="en-US" sz="2800" dirty="0">
              <a:solidFill>
                <a:schemeClr val="accent1">
                  <a:lumMod val="60000"/>
                  <a:lumOff val="40000"/>
                </a:schemeClr>
              </a:solidFill>
              <a:effectLst/>
            </a:endParaRPr>
          </a:p>
          <a:p>
            <a:pPr>
              <a:lnSpc>
                <a:spcPct val="80000"/>
              </a:lnSpc>
            </a:pPr>
            <a:r>
              <a:rPr lang="sr-Latn-CS" altLang="en-US" sz="2800" dirty="0">
                <a:solidFill>
                  <a:schemeClr val="accent1">
                    <a:lumMod val="60000"/>
                    <a:lumOff val="40000"/>
                  </a:schemeClr>
                </a:solidFill>
                <a:effectLst/>
              </a:rPr>
              <a:t>Ovako nastala vakancija i atom u intersticijalnom položaju nazivaju se defekti po Frenkelju.</a:t>
            </a:r>
            <a:endParaRPr lang="en-US" altLang="en-US" sz="2800"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228600" y="228600"/>
            <a:ext cx="8458200" cy="6172200"/>
          </a:xfrm>
        </p:spPr>
        <p:txBody>
          <a:bodyPr/>
          <a:lstStyle/>
          <a:p>
            <a:pPr>
              <a:lnSpc>
                <a:spcPct val="90000"/>
              </a:lnSpc>
            </a:pPr>
            <a:r>
              <a:rPr lang="sr-Latn-CS" altLang="en-US" sz="2800" dirty="0">
                <a:solidFill>
                  <a:schemeClr val="accent1">
                    <a:lumMod val="60000"/>
                    <a:lumOff val="40000"/>
                  </a:schemeClr>
                </a:solidFill>
                <a:effectLst/>
              </a:rPr>
              <a:t>U kristalima sa gusto pakovanim atomima obrazovanje defekata po Frenkelju je dosta otežano jer je otežano premeštanje atoma i njihovo zadržavanje u intersticijalnim položajima. </a:t>
            </a:r>
            <a:endParaRPr lang="sr-Cyrl-CS" altLang="en-US" sz="2800" dirty="0">
              <a:solidFill>
                <a:schemeClr val="accent1">
                  <a:lumMod val="60000"/>
                  <a:lumOff val="40000"/>
                </a:schemeClr>
              </a:solidFill>
              <a:effectLst/>
            </a:endParaRPr>
          </a:p>
          <a:p>
            <a:pPr>
              <a:lnSpc>
                <a:spcPct val="90000"/>
              </a:lnSpc>
            </a:pPr>
            <a:r>
              <a:rPr lang="sr-Latn-CS" altLang="en-US" sz="2800" dirty="0">
                <a:solidFill>
                  <a:schemeClr val="accent1">
                    <a:lumMod val="60000"/>
                    <a:lumOff val="40000"/>
                  </a:schemeClr>
                </a:solidFill>
                <a:effectLst/>
              </a:rPr>
              <a:t>Međutim, i u takvim kristalima dolazi do «otkidanja» atoma iz osnovnog položaja i njegovog kretanja po kristalu. Ako se atomi, pri ovom kretanju kroz kristal, ne zadržavaju ni u jednom položaju unutar kristala, doći će do površine kristala (ili granice linijskih i površinskih defekata) i tu ostati. </a:t>
            </a:r>
            <a:endParaRPr lang="sr-Cyrl-CS" altLang="en-US" sz="2800" dirty="0">
              <a:solidFill>
                <a:schemeClr val="accent1">
                  <a:lumMod val="60000"/>
                  <a:lumOff val="40000"/>
                </a:schemeClr>
              </a:solidFill>
              <a:effectLst/>
            </a:endParaRPr>
          </a:p>
          <a:p>
            <a:pPr>
              <a:lnSpc>
                <a:spcPct val="90000"/>
              </a:lnSpc>
            </a:pPr>
            <a:r>
              <a:rPr lang="sr-Latn-CS" altLang="en-US" sz="2800" dirty="0">
                <a:solidFill>
                  <a:schemeClr val="accent1">
                    <a:lumMod val="60000"/>
                    <a:lumOff val="40000"/>
                  </a:schemeClr>
                </a:solidFill>
                <a:effectLst/>
              </a:rPr>
              <a:t>Unutar kristala će ostati upražnjeno mesto- vakancija. </a:t>
            </a:r>
            <a:endParaRPr lang="sr-Cyrl-CS" altLang="en-US" sz="2800" dirty="0">
              <a:solidFill>
                <a:schemeClr val="accent1">
                  <a:lumMod val="60000"/>
                  <a:lumOff val="40000"/>
                </a:schemeClr>
              </a:solidFill>
              <a:effectLst/>
            </a:endParaRPr>
          </a:p>
          <a:p>
            <a:pPr>
              <a:lnSpc>
                <a:spcPct val="90000"/>
              </a:lnSpc>
            </a:pPr>
            <a:r>
              <a:rPr lang="sr-Latn-CS" altLang="en-US" sz="2800" dirty="0">
                <a:solidFill>
                  <a:schemeClr val="accent1">
                    <a:lumMod val="60000"/>
                    <a:lumOff val="40000"/>
                  </a:schemeClr>
                </a:solidFill>
                <a:effectLst/>
              </a:rPr>
              <a:t>Ovakva vrsta defekata, kada se unutar kristala javlja samo vakancija, zove se defekt po Šotkiju.</a:t>
            </a:r>
            <a:endParaRPr lang="en-US" altLang="en-US" sz="2800" dirty="0">
              <a:solidFill>
                <a:schemeClr val="accent1">
                  <a:lumMod val="60000"/>
                  <a:lumOff val="40000"/>
                </a:schemeClr>
              </a:solidFill>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457200" y="914400"/>
            <a:ext cx="8229600" cy="5219700"/>
          </a:xfrm>
        </p:spPr>
        <p:txBody>
          <a:bodyPr/>
          <a:lstStyle/>
          <a:p>
            <a:r>
              <a:rPr lang="sr-Latn-CS" altLang="en-US" dirty="0">
                <a:solidFill>
                  <a:schemeClr val="accent1">
                    <a:lumMod val="60000"/>
                    <a:lumOff val="40000"/>
                  </a:schemeClr>
                </a:solidFill>
                <a:effectLst/>
              </a:rPr>
              <a:t>Jedan od najvažnijih i najrasprostranjenijih nesavršenosti strukture realnih kristala su primesni atomi. Ni najsavremenijim metodama prečišćavanja materijala ne može se dobiti apsolutno čist materijal. </a:t>
            </a:r>
            <a:endParaRPr lang="sr-Cyrl-CS" altLang="en-US" dirty="0">
              <a:solidFill>
                <a:schemeClr val="accent1">
                  <a:lumMod val="60000"/>
                  <a:lumOff val="40000"/>
                </a:schemeClr>
              </a:solidFill>
              <a:effectLst/>
            </a:endParaRPr>
          </a:p>
          <a:p>
            <a:r>
              <a:rPr lang="sr-Latn-CS" altLang="en-US" dirty="0">
                <a:solidFill>
                  <a:schemeClr val="accent1">
                    <a:lumMod val="60000"/>
                    <a:lumOff val="40000"/>
                  </a:schemeClr>
                </a:solidFill>
                <a:effectLst/>
              </a:rPr>
              <a:t>Veoma čist materijal sadrži do 10</a:t>
            </a:r>
            <a:r>
              <a:rPr lang="sr-Cyrl-CS" altLang="en-US" dirty="0">
                <a:solidFill>
                  <a:schemeClr val="accent1">
                    <a:lumMod val="60000"/>
                    <a:lumOff val="40000"/>
                  </a:schemeClr>
                </a:solidFill>
                <a:effectLst/>
              </a:rPr>
              <a:t>  </a:t>
            </a:r>
            <a:r>
              <a:rPr lang="sr-Latn-CS" altLang="en-US" dirty="0">
                <a:solidFill>
                  <a:schemeClr val="accent1">
                    <a:lumMod val="60000"/>
                    <a:lumOff val="40000"/>
                  </a:schemeClr>
                </a:solidFill>
                <a:effectLst/>
              </a:rPr>
              <a:t>% primesa što odgovara količini od 10 </a:t>
            </a:r>
            <a:r>
              <a:rPr lang="sr-Cyrl-CS" altLang="en-US" dirty="0">
                <a:solidFill>
                  <a:schemeClr val="accent1">
                    <a:lumMod val="60000"/>
                    <a:lumOff val="40000"/>
                  </a:schemeClr>
                </a:solidFill>
                <a:effectLst/>
              </a:rPr>
              <a:t> </a:t>
            </a:r>
            <a:r>
              <a:rPr lang="sr-Latn-CS" altLang="en-US" dirty="0">
                <a:solidFill>
                  <a:schemeClr val="accent1">
                    <a:lumMod val="60000"/>
                    <a:lumOff val="40000"/>
                  </a:schemeClr>
                </a:solidFill>
                <a:effectLst/>
              </a:rPr>
              <a:t>atoma primesa u 1cm materijala.</a:t>
            </a:r>
            <a:endParaRPr lang="en-US" altLang="en-US" dirty="0">
              <a:solidFill>
                <a:schemeClr val="accent1">
                  <a:lumMod val="60000"/>
                  <a:lumOff val="40000"/>
                </a:schemeClr>
              </a:solidFill>
              <a:effectLst/>
            </a:endParaRPr>
          </a:p>
        </p:txBody>
      </p:sp>
      <p:sp>
        <p:nvSpPr>
          <p:cNvPr id="50181" name="Text Box 5"/>
          <p:cNvSpPr txBox="1">
            <a:spLocks noChangeArrowheads="1"/>
          </p:cNvSpPr>
          <p:nvPr/>
        </p:nvSpPr>
        <p:spPr bwMode="auto">
          <a:xfrm>
            <a:off x="6781800" y="335280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r-Cyrl-CS" altLang="en-US">
                <a:solidFill>
                  <a:srgbClr val="F5F022"/>
                </a:solidFill>
              </a:rPr>
              <a:t>-9</a:t>
            </a:r>
            <a:endParaRPr lang="en-US" altLang="en-US">
              <a:solidFill>
                <a:srgbClr val="F5F022"/>
              </a:solidFill>
            </a:endParaRPr>
          </a:p>
        </p:txBody>
      </p:sp>
      <p:sp>
        <p:nvSpPr>
          <p:cNvPr id="50182" name="Text Box 6"/>
          <p:cNvSpPr txBox="1">
            <a:spLocks noChangeArrowheads="1"/>
          </p:cNvSpPr>
          <p:nvPr/>
        </p:nvSpPr>
        <p:spPr bwMode="auto">
          <a:xfrm>
            <a:off x="5181600" y="5334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50183" name="Text Box 7"/>
          <p:cNvSpPr txBox="1">
            <a:spLocks noChangeArrowheads="1"/>
          </p:cNvSpPr>
          <p:nvPr/>
        </p:nvSpPr>
        <p:spPr bwMode="auto">
          <a:xfrm>
            <a:off x="7162800" y="38862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r-Cyrl-CS" altLang="en-US">
                <a:solidFill>
                  <a:srgbClr val="F5F022"/>
                </a:solidFill>
              </a:rPr>
              <a:t>11</a:t>
            </a:r>
            <a:endParaRPr lang="en-US" altLang="en-US">
              <a:solidFill>
                <a:srgbClr val="F5F022"/>
              </a:solidFill>
            </a:endParaRPr>
          </a:p>
        </p:txBody>
      </p:sp>
      <p:sp>
        <p:nvSpPr>
          <p:cNvPr id="50184" name="Text Box 8"/>
          <p:cNvSpPr txBox="1">
            <a:spLocks noChangeArrowheads="1"/>
          </p:cNvSpPr>
          <p:nvPr/>
        </p:nvSpPr>
        <p:spPr bwMode="auto">
          <a:xfrm>
            <a:off x="4648200" y="43434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r-Cyrl-CS" altLang="en-US">
                <a:solidFill>
                  <a:srgbClr val="F5F022"/>
                </a:solidFill>
              </a:rPr>
              <a:t>3</a:t>
            </a:r>
            <a:endParaRPr lang="en-US" altLang="en-US">
              <a:solidFill>
                <a:srgbClr val="F5F02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r>
              <a:rPr lang="sr-Latn-CS" altLang="en-US" dirty="0">
                <a:solidFill>
                  <a:schemeClr val="accent1">
                    <a:lumMod val="60000"/>
                    <a:lumOff val="40000"/>
                  </a:schemeClr>
                </a:solidFill>
                <a:effectLst/>
              </a:rPr>
              <a:t>Kod poluprovodnika primese izrazito utiču na specifičnu električnu otpornost. </a:t>
            </a:r>
            <a:endParaRPr lang="sr-Cyrl-CS" altLang="en-US" dirty="0">
              <a:solidFill>
                <a:schemeClr val="accent1">
                  <a:lumMod val="60000"/>
                  <a:lumOff val="40000"/>
                </a:schemeClr>
              </a:solidFill>
              <a:effectLst/>
            </a:endParaRPr>
          </a:p>
          <a:p>
            <a:r>
              <a:rPr lang="sr-Latn-CS" altLang="en-US" dirty="0">
                <a:solidFill>
                  <a:schemeClr val="accent1">
                    <a:lumMod val="60000"/>
                    <a:lumOff val="40000"/>
                  </a:schemeClr>
                </a:solidFill>
                <a:effectLst/>
              </a:rPr>
              <a:t>Npr. čist Si bi na sobnoj temperaturi trebao da ima specifičnu električnu otpornost reda 2000Ωm. Ali kada se u njemu nalaze primese u količini od 10</a:t>
            </a:r>
            <a:r>
              <a:rPr lang="sr-Cyrl-CS" altLang="en-US" dirty="0">
                <a:solidFill>
                  <a:schemeClr val="accent1">
                    <a:lumMod val="60000"/>
                    <a:lumOff val="40000"/>
                  </a:schemeClr>
                </a:solidFill>
                <a:effectLst/>
              </a:rPr>
              <a:t>  </a:t>
            </a:r>
            <a:r>
              <a:rPr lang="sr-Latn-CS" altLang="en-US" dirty="0">
                <a:solidFill>
                  <a:schemeClr val="accent1">
                    <a:lumMod val="60000"/>
                    <a:lumOff val="40000"/>
                  </a:schemeClr>
                </a:solidFill>
                <a:effectLst/>
              </a:rPr>
              <a:t>% specifična električna otpornost se smanjuje na oko 1Ωm.</a:t>
            </a:r>
            <a:endParaRPr lang="en-US" altLang="en-US" dirty="0">
              <a:solidFill>
                <a:schemeClr val="accent1">
                  <a:lumMod val="60000"/>
                  <a:lumOff val="40000"/>
                </a:schemeClr>
              </a:solidFill>
              <a:effectLst/>
            </a:endParaRPr>
          </a:p>
        </p:txBody>
      </p:sp>
      <p:sp>
        <p:nvSpPr>
          <p:cNvPr id="51204" name="Text Box 4"/>
          <p:cNvSpPr txBox="1">
            <a:spLocks noChangeArrowheads="1"/>
          </p:cNvSpPr>
          <p:nvPr/>
        </p:nvSpPr>
        <p:spPr bwMode="auto">
          <a:xfrm>
            <a:off x="5029200" y="40386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r-Cyrl-CS" altLang="en-US">
                <a:solidFill>
                  <a:srgbClr val="F5F022"/>
                </a:solidFill>
              </a:rPr>
              <a:t>-9</a:t>
            </a:r>
            <a:endParaRPr lang="en-US" altLang="en-US">
              <a:solidFill>
                <a:srgbClr val="F5F02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457200" y="990600"/>
            <a:ext cx="8686800" cy="5143500"/>
          </a:xfrm>
        </p:spPr>
        <p:txBody>
          <a:bodyPr/>
          <a:lstStyle/>
          <a:p>
            <a:r>
              <a:rPr lang="sr-Latn-CS" altLang="en-US" dirty="0">
                <a:solidFill>
                  <a:schemeClr val="accent1">
                    <a:lumMod val="60000"/>
                    <a:lumOff val="40000"/>
                  </a:schemeClr>
                </a:solidFill>
                <a:effectLst/>
              </a:rPr>
              <a:t>Svi materijali koji se nalaze u amorfnom stanju odlikuju se sledećim opštim fizičkohemijskim karakteristikama:</a:t>
            </a:r>
          </a:p>
          <a:p>
            <a:pPr lvl="2"/>
            <a:r>
              <a:rPr lang="sr-Latn-CS" altLang="en-US" dirty="0">
                <a:solidFill>
                  <a:schemeClr val="accent1">
                    <a:lumMod val="60000"/>
                    <a:lumOff val="40000"/>
                  </a:schemeClr>
                </a:solidFill>
                <a:effectLst/>
              </a:rPr>
              <a:t>imaju sva svojstva ista u svim pravcima (izotropni su);</a:t>
            </a:r>
          </a:p>
          <a:p>
            <a:pPr lvl="2"/>
            <a:r>
              <a:rPr lang="sr-Latn-CS" altLang="en-US" dirty="0">
                <a:solidFill>
                  <a:schemeClr val="accent1">
                    <a:lumMod val="60000"/>
                    <a:lumOff val="40000"/>
                  </a:schemeClr>
                </a:solidFill>
                <a:effectLst/>
              </a:rPr>
              <a:t>pri topljenju, prvo se razmekšavaju, prelazeći iz krtog u viskozno, a tek posle toga u tečno stanje; pri tome se ne samo viskozitet, već i druga svojstva menjaju kontinualno;</a:t>
            </a:r>
          </a:p>
          <a:p>
            <a:pPr lvl="2"/>
            <a:r>
              <a:rPr lang="sr-Latn-CS" altLang="en-US" dirty="0">
                <a:solidFill>
                  <a:schemeClr val="accent1">
                    <a:lumMod val="60000"/>
                    <a:lumOff val="40000"/>
                  </a:schemeClr>
                </a:solidFill>
                <a:effectLst/>
              </a:rPr>
              <a:t>topljenje i otvrdnjavanje su povratni procesi (ukoliko pri otvrdnjavanju ne dođe do kristalizacije</a:t>
            </a:r>
            <a:r>
              <a:rPr lang="sr-Latn-CS" altLang="en-US" dirty="0">
                <a:solidFill>
                  <a:srgbClr val="F5F022"/>
                </a:solidFill>
                <a:effectLst/>
              </a:rPr>
              <a:t>).</a:t>
            </a:r>
            <a:endParaRPr lang="en-US" altLang="en-US" dirty="0">
              <a:solidFill>
                <a:srgbClr val="F5F022"/>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228600" y="1600200"/>
            <a:ext cx="8915400" cy="4533900"/>
          </a:xfrm>
        </p:spPr>
        <p:txBody>
          <a:bodyPr/>
          <a:lstStyle/>
          <a:p>
            <a:r>
              <a:rPr lang="sr-Latn-CS" altLang="en-US" dirty="0">
                <a:solidFill>
                  <a:schemeClr val="accent1">
                    <a:lumMod val="60000"/>
                    <a:lumOff val="40000"/>
                  </a:schemeClr>
                </a:solidFill>
                <a:effectLst/>
              </a:rPr>
              <a:t>Elektrotehnički materijali u amorfnom stanju se obično dobijaju naglim hlađenjem rastopa ili para. </a:t>
            </a:r>
            <a:endParaRPr lang="en-US" altLang="en-US" dirty="0">
              <a:solidFill>
                <a:schemeClr val="accent1">
                  <a:lumMod val="60000"/>
                  <a:lumOff val="40000"/>
                </a:schemeClr>
              </a:solidFill>
              <a:effectLst/>
            </a:endParaRPr>
          </a:p>
          <a:p>
            <a:r>
              <a:rPr lang="sr-Latn-CS" altLang="en-US" dirty="0">
                <a:solidFill>
                  <a:schemeClr val="accent1">
                    <a:lumMod val="60000"/>
                    <a:lumOff val="40000"/>
                  </a:schemeClr>
                </a:solidFill>
                <a:effectLst/>
              </a:rPr>
              <a:t>Amorfni elektrotehnički materijali su: polimeri, neke vrste keramike, poluprovodna jedinjenja na bazi Ge-As-Se-Te i dr.</a:t>
            </a:r>
            <a:endParaRPr lang="en-US" altLang="en-US"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Grp="1" noChangeArrowheads="1"/>
          </p:cNvSpPr>
          <p:nvPr>
            <p:ph type="title"/>
          </p:nvPr>
        </p:nvSpPr>
        <p:spPr>
          <a:xfrm>
            <a:off x="457200" y="0"/>
            <a:ext cx="8229600" cy="1143000"/>
          </a:xfrm>
        </p:spPr>
        <p:txBody>
          <a:bodyPr/>
          <a:lstStyle/>
          <a:p>
            <a:r>
              <a:rPr lang="en-US" altLang="en-US" dirty="0">
                <a:solidFill>
                  <a:schemeClr val="accent1">
                    <a:lumMod val="60000"/>
                    <a:lumOff val="40000"/>
                  </a:schemeClr>
                </a:solidFill>
                <a:effectLst/>
              </a:rPr>
              <a:t>KRISTALNI MATERIJALI</a:t>
            </a:r>
          </a:p>
        </p:txBody>
      </p:sp>
      <p:sp>
        <p:nvSpPr>
          <p:cNvPr id="13315" name="Rectangle 3"/>
          <p:cNvSpPr>
            <a:spLocks noGrp="1" noChangeArrowheads="1"/>
          </p:cNvSpPr>
          <p:nvPr>
            <p:ph type="body" sz="half" idx="1"/>
          </p:nvPr>
        </p:nvSpPr>
        <p:spPr>
          <a:xfrm>
            <a:off x="0" y="1143000"/>
            <a:ext cx="5334000" cy="5715000"/>
          </a:xfrm>
        </p:spPr>
        <p:txBody>
          <a:bodyPr/>
          <a:lstStyle/>
          <a:p>
            <a:pPr>
              <a:lnSpc>
                <a:spcPct val="80000"/>
              </a:lnSpc>
            </a:pPr>
            <a:r>
              <a:rPr lang="sr-Latn-CS" altLang="en-US" sz="2400" dirty="0">
                <a:solidFill>
                  <a:schemeClr val="accent1">
                    <a:lumMod val="60000"/>
                    <a:lumOff val="40000"/>
                  </a:schemeClr>
                </a:solidFill>
                <a:effectLst/>
              </a:rPr>
              <a:t>Osnovna osobina kristalnih materijala ogleda se u</a:t>
            </a:r>
            <a:r>
              <a:rPr lang="en-US" altLang="en-US" sz="2400" dirty="0">
                <a:solidFill>
                  <a:schemeClr val="accent1">
                    <a:lumMod val="60000"/>
                    <a:lumOff val="40000"/>
                  </a:schemeClr>
                </a:solidFill>
                <a:effectLst/>
              </a:rPr>
              <a:t> </a:t>
            </a:r>
            <a:r>
              <a:rPr lang="sr-Latn-CS" altLang="en-US" sz="2400" dirty="0">
                <a:solidFill>
                  <a:schemeClr val="accent1">
                    <a:lumMod val="60000"/>
                    <a:lumOff val="40000"/>
                  </a:schemeClr>
                </a:solidFill>
                <a:effectLst/>
              </a:rPr>
              <a:t>prostornoj uređenosti sastavnih čestica iz kojih je čvrsto telo izgrađeno. </a:t>
            </a:r>
            <a:endParaRPr lang="en-US" altLang="en-US" sz="2400" dirty="0">
              <a:solidFill>
                <a:schemeClr val="accent1">
                  <a:lumMod val="60000"/>
                  <a:lumOff val="40000"/>
                </a:schemeClr>
              </a:solidFill>
              <a:effectLst/>
            </a:endParaRPr>
          </a:p>
          <a:p>
            <a:pPr>
              <a:lnSpc>
                <a:spcPct val="80000"/>
              </a:lnSpc>
            </a:pPr>
            <a:r>
              <a:rPr lang="sr-Latn-CS" altLang="en-US" sz="2400" dirty="0">
                <a:solidFill>
                  <a:schemeClr val="accent1">
                    <a:lumMod val="60000"/>
                    <a:lumOff val="40000"/>
                  </a:schemeClr>
                </a:solidFill>
                <a:effectLst/>
              </a:rPr>
              <a:t>Svaki idealni kristal se obrazuje beskonačnim ponavljanjem, u prostoru, identičnih strukturnih elemenata oblika paralelopipeda. </a:t>
            </a:r>
            <a:endParaRPr lang="en-US" altLang="en-US" sz="2400" dirty="0">
              <a:solidFill>
                <a:schemeClr val="accent1">
                  <a:lumMod val="60000"/>
                  <a:lumOff val="40000"/>
                </a:schemeClr>
              </a:solidFill>
              <a:effectLst/>
            </a:endParaRPr>
          </a:p>
          <a:p>
            <a:pPr>
              <a:lnSpc>
                <a:spcPct val="80000"/>
              </a:lnSpc>
            </a:pPr>
            <a:r>
              <a:rPr lang="sr-Latn-CS" altLang="en-US" sz="2400" dirty="0">
                <a:solidFill>
                  <a:schemeClr val="accent1">
                    <a:lumMod val="60000"/>
                    <a:lumOff val="40000"/>
                  </a:schemeClr>
                </a:solidFill>
                <a:effectLst/>
              </a:rPr>
              <a:t>Ovi strukturni elementi zovu se elementarne ćelije. </a:t>
            </a:r>
            <a:endParaRPr lang="en-US" altLang="en-US" sz="2400" dirty="0">
              <a:solidFill>
                <a:schemeClr val="accent1">
                  <a:lumMod val="60000"/>
                  <a:lumOff val="40000"/>
                </a:schemeClr>
              </a:solidFill>
              <a:effectLst/>
            </a:endParaRPr>
          </a:p>
          <a:p>
            <a:pPr>
              <a:lnSpc>
                <a:spcPct val="80000"/>
              </a:lnSpc>
            </a:pPr>
            <a:r>
              <a:rPr lang="sr-Latn-CS" altLang="en-US" sz="2400" dirty="0">
                <a:solidFill>
                  <a:schemeClr val="accent1">
                    <a:lumMod val="60000"/>
                    <a:lumOff val="40000"/>
                  </a:schemeClr>
                </a:solidFill>
                <a:effectLst/>
              </a:rPr>
              <a:t>Svaka elementarna ćelija određena je sa 6 parametara: dužinama ivica paralelopipeda koje se označavaju sa </a:t>
            </a:r>
            <a:r>
              <a:rPr lang="sr-Latn-CS" altLang="en-US" sz="2400" i="1" dirty="0">
                <a:solidFill>
                  <a:schemeClr val="accent1">
                    <a:lumMod val="60000"/>
                    <a:lumOff val="40000"/>
                  </a:schemeClr>
                </a:solidFill>
                <a:effectLst/>
              </a:rPr>
              <a:t>a, b </a:t>
            </a:r>
            <a:r>
              <a:rPr lang="sr-Latn-CS" altLang="en-US" sz="2400" dirty="0">
                <a:solidFill>
                  <a:schemeClr val="accent1">
                    <a:lumMod val="60000"/>
                    <a:lumOff val="40000"/>
                  </a:schemeClr>
                </a:solidFill>
                <a:effectLst/>
              </a:rPr>
              <a:t>i</a:t>
            </a:r>
            <a:r>
              <a:rPr lang="sr-Latn-CS" altLang="en-US" sz="2400" i="1" dirty="0">
                <a:solidFill>
                  <a:schemeClr val="accent1">
                    <a:lumMod val="60000"/>
                    <a:lumOff val="40000"/>
                  </a:schemeClr>
                </a:solidFill>
                <a:effectLst/>
              </a:rPr>
              <a:t> c</a:t>
            </a:r>
            <a:r>
              <a:rPr lang="sr-Latn-CS" altLang="en-US" sz="2400" dirty="0">
                <a:solidFill>
                  <a:schemeClr val="accent1">
                    <a:lumMod val="60000"/>
                    <a:lumOff val="40000"/>
                  </a:schemeClr>
                </a:solidFill>
                <a:effectLst/>
              </a:rPr>
              <a:t> i uglovima </a:t>
            </a:r>
            <a:r>
              <a:rPr lang="sr-Latn-CS" altLang="en-US" sz="2400" i="1" dirty="0">
                <a:solidFill>
                  <a:schemeClr val="accent1">
                    <a:lumMod val="60000"/>
                    <a:lumOff val="40000"/>
                  </a:schemeClr>
                </a:solidFill>
                <a:effectLst/>
              </a:rPr>
              <a:t>α, β </a:t>
            </a:r>
            <a:r>
              <a:rPr lang="sr-Latn-CS" altLang="en-US" sz="2400" dirty="0">
                <a:solidFill>
                  <a:schemeClr val="accent1">
                    <a:lumMod val="60000"/>
                    <a:lumOff val="40000"/>
                  </a:schemeClr>
                </a:solidFill>
                <a:effectLst/>
              </a:rPr>
              <a:t>i</a:t>
            </a:r>
            <a:r>
              <a:rPr lang="sr-Latn-CS" altLang="en-US" sz="2400" i="1" dirty="0">
                <a:solidFill>
                  <a:schemeClr val="accent1">
                    <a:lumMod val="60000"/>
                    <a:lumOff val="40000"/>
                  </a:schemeClr>
                </a:solidFill>
                <a:effectLst/>
              </a:rPr>
              <a:t> γ</a:t>
            </a:r>
            <a:r>
              <a:rPr lang="sr-Latn-CS" altLang="en-US" sz="2400" dirty="0">
                <a:solidFill>
                  <a:schemeClr val="accent1">
                    <a:lumMod val="60000"/>
                    <a:lumOff val="40000"/>
                  </a:schemeClr>
                </a:solidFill>
                <a:effectLst/>
              </a:rPr>
              <a:t> između ovih ivica</a:t>
            </a:r>
            <a:r>
              <a:rPr lang="en-US" altLang="en-US" sz="2400" dirty="0">
                <a:solidFill>
                  <a:schemeClr val="accent1">
                    <a:lumMod val="60000"/>
                    <a:lumOff val="40000"/>
                  </a:schemeClr>
                </a:solidFill>
                <a:effectLst/>
              </a:rPr>
              <a:t>.</a:t>
            </a:r>
          </a:p>
          <a:p>
            <a:pPr>
              <a:lnSpc>
                <a:spcPct val="80000"/>
              </a:lnSpc>
            </a:pPr>
            <a:r>
              <a:rPr lang="sr-Latn-CS" altLang="en-US" sz="2400" dirty="0">
                <a:solidFill>
                  <a:schemeClr val="accent1">
                    <a:lumMod val="60000"/>
                    <a:lumOff val="40000"/>
                  </a:schemeClr>
                </a:solidFill>
                <a:effectLst/>
              </a:rPr>
              <a:t> Kristal ima istu simetriju kakvu ima i</a:t>
            </a:r>
            <a:r>
              <a:rPr lang="en-US" altLang="en-US" sz="2400" dirty="0">
                <a:solidFill>
                  <a:schemeClr val="accent1">
                    <a:lumMod val="60000"/>
                    <a:lumOff val="40000"/>
                  </a:schemeClr>
                </a:solidFill>
                <a:effectLst/>
              </a:rPr>
              <a:t> </a:t>
            </a:r>
            <a:r>
              <a:rPr lang="sr-Latn-CS" altLang="en-US" sz="2400" dirty="0">
                <a:solidFill>
                  <a:schemeClr val="accent1">
                    <a:lumMod val="60000"/>
                    <a:lumOff val="40000"/>
                  </a:schemeClr>
                </a:solidFill>
                <a:effectLst/>
              </a:rPr>
              <a:t>elementarna ćelija</a:t>
            </a:r>
            <a:r>
              <a:rPr lang="en-US" altLang="en-US" sz="2400" dirty="0">
                <a:solidFill>
                  <a:schemeClr val="accent1">
                    <a:lumMod val="60000"/>
                    <a:lumOff val="40000"/>
                  </a:schemeClr>
                </a:solidFill>
                <a:effectLst/>
              </a:rPr>
              <a:t>.</a:t>
            </a:r>
          </a:p>
        </p:txBody>
      </p:sp>
      <p:pic>
        <p:nvPicPr>
          <p:cNvPr id="13318" name="Picture 6" descr="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a:xfrm>
            <a:off x="5129212" y="2015331"/>
            <a:ext cx="3076575" cy="3695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990600"/>
            <a:ext cx="8382000" cy="6172200"/>
          </a:xfrm>
        </p:spPr>
        <p:txBody>
          <a:bodyPr/>
          <a:lstStyle/>
          <a:p>
            <a:pPr>
              <a:lnSpc>
                <a:spcPct val="90000"/>
              </a:lnSpc>
            </a:pPr>
            <a:r>
              <a:rPr lang="sr-Latn-CS" altLang="en-US" dirty="0">
                <a:solidFill>
                  <a:schemeClr val="accent1">
                    <a:lumMod val="60000"/>
                    <a:lumOff val="40000"/>
                  </a:schemeClr>
                </a:solidFill>
                <a:effectLst/>
              </a:rPr>
              <a:t>U teorijskom proučavanju strukture kristala uobičajeno je da se atomi ili grupe atoma predstavljaju tačkama tako da prostorni raspored ovih tačaka odgovara strukturi kristala. Za skup ovih tačaka se kaže da obrazuju </a:t>
            </a:r>
            <a:r>
              <a:rPr lang="sr-Latn-CS" altLang="en-US" b="1" dirty="0">
                <a:solidFill>
                  <a:schemeClr val="accent1">
                    <a:lumMod val="60000"/>
                    <a:lumOff val="40000"/>
                  </a:schemeClr>
                </a:solidFill>
                <a:effectLst/>
              </a:rPr>
              <a:t>kristalnu rešetku</a:t>
            </a:r>
            <a:r>
              <a:rPr lang="sr-Latn-CS" altLang="en-US" dirty="0">
                <a:solidFill>
                  <a:schemeClr val="accent1">
                    <a:lumMod val="60000"/>
                    <a:lumOff val="40000"/>
                  </a:schemeClr>
                </a:solidFill>
                <a:effectLst/>
              </a:rPr>
              <a:t>, a da svaka tačka predstavlja čvor kristalne rešetke.</a:t>
            </a:r>
          </a:p>
          <a:p>
            <a:pPr>
              <a:lnSpc>
                <a:spcPct val="90000"/>
              </a:lnSpc>
            </a:pPr>
            <a:r>
              <a:rPr lang="sr-Latn-CS" altLang="en-US" dirty="0">
                <a:solidFill>
                  <a:schemeClr val="accent1">
                    <a:lumMod val="60000"/>
                    <a:lumOff val="40000"/>
                  </a:schemeClr>
                </a:solidFill>
                <a:effectLst/>
              </a:rPr>
              <a:t>Saglasno svojoj unutrašnjoj strukturi, veličini ivica paralelopipeda elementarnih ćelija i uglova između ovih ivica, Brave (</a:t>
            </a:r>
            <a:r>
              <a:rPr lang="en-US" altLang="en-US" dirty="0">
                <a:solidFill>
                  <a:schemeClr val="accent1">
                    <a:lumMod val="60000"/>
                    <a:lumOff val="40000"/>
                  </a:schemeClr>
                </a:solidFill>
                <a:effectLst/>
              </a:rPr>
              <a:t>O</a:t>
            </a:r>
            <a:r>
              <a:rPr lang="sr-Latn-CS" altLang="en-US" dirty="0">
                <a:solidFill>
                  <a:schemeClr val="accent1">
                    <a:lumMod val="60000"/>
                    <a:lumOff val="40000"/>
                  </a:schemeClr>
                </a:solidFill>
                <a:effectLst/>
              </a:rPr>
              <a:t>. Bravais, 1811 – 1863) je utvrdio da se sve kristalne prostorne rešetke mogu svrstati u sedam sistema</a:t>
            </a:r>
            <a:r>
              <a:rPr lang="en-US" altLang="en-US" dirty="0">
                <a:solidFill>
                  <a:schemeClr val="accent1">
                    <a:lumMod val="60000"/>
                    <a:lumOff val="40000"/>
                  </a:schemeClr>
                </a:solidFill>
                <a:effectLst/>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719" name="Group 311"/>
          <p:cNvGraphicFramePr>
            <a:graphicFrameLocks noGrp="1"/>
          </p:cNvGraphicFramePr>
          <p:nvPr>
            <p:ph type="tbl" idx="1"/>
            <p:extLst>
              <p:ext uri="{D42A27DB-BD31-4B8C-83A1-F6EECF244321}">
                <p14:modId xmlns:p14="http://schemas.microsoft.com/office/powerpoint/2010/main" val="2644180661"/>
              </p:ext>
            </p:extLst>
          </p:nvPr>
        </p:nvGraphicFramePr>
        <p:xfrm>
          <a:off x="457200" y="838200"/>
          <a:ext cx="8534400" cy="4785679"/>
        </p:xfrm>
        <a:graphic>
          <a:graphicData uri="http://schemas.openxmlformats.org/drawingml/2006/table">
            <a:tbl>
              <a:tblPr/>
              <a:tblGrid>
                <a:gridCol w="1973263"/>
                <a:gridCol w="1595437"/>
                <a:gridCol w="2433638"/>
                <a:gridCol w="2532062"/>
              </a:tblGrid>
              <a:tr h="1143000">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1" i="0" u="none" strike="noStrike" cap="none" normalizeH="0" baseline="0" dirty="0" smtClean="0">
                          <a:ln>
                            <a:noFill/>
                          </a:ln>
                          <a:solidFill>
                            <a:srgbClr val="F5F022"/>
                          </a:solidFill>
                          <a:effectLst/>
                          <a:latin typeface="Times New Roman" pitchFamily="18" charset="0"/>
                          <a:cs typeface="Times New Roman" pitchFamily="18" charset="0"/>
                        </a:rPr>
                        <a:t>Sistem</a:t>
                      </a:r>
                      <a:endParaRPr kumimoji="0" lang="sr-Latn-CS" altLang="en-US" sz="2000" b="1" i="0" u="none" strike="noStrike" cap="none" normalizeH="0" baseline="0" dirty="0" smtClean="0">
                        <a:ln>
                          <a:noFill/>
                        </a:ln>
                        <a:solidFill>
                          <a:srgbClr val="F5F02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solidFill>
                      <a:srgbClr val="0033CC"/>
                    </a:solid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1" i="0" u="none" strike="noStrike" cap="none" normalizeH="0" baseline="0" smtClean="0">
                          <a:ln>
                            <a:noFill/>
                          </a:ln>
                          <a:solidFill>
                            <a:srgbClr val="F5F022"/>
                          </a:solidFill>
                          <a:effectLst/>
                          <a:latin typeface="Times New Roman" pitchFamily="18" charset="0"/>
                          <a:cs typeface="Times New Roman" pitchFamily="18" charset="0"/>
                        </a:rPr>
                        <a:t>Br. rešetki u sistemu</a:t>
                      </a:r>
                      <a:endParaRPr kumimoji="0" lang="sr-Latn-CS" altLang="en-US" sz="2000" b="1" i="0" u="none" strike="noStrike" cap="none" normalizeH="0" baseline="0" smtClean="0">
                        <a:ln>
                          <a:noFill/>
                        </a:ln>
                        <a:solidFill>
                          <a:srgbClr val="F5F022"/>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solidFill>
                      <a:srgbClr val="0033CC"/>
                    </a:solid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1" i="0" u="none" strike="noStrike" cap="none" normalizeH="0" baseline="0" smtClean="0">
                          <a:ln>
                            <a:noFill/>
                          </a:ln>
                          <a:solidFill>
                            <a:srgbClr val="F5F022"/>
                          </a:solidFill>
                          <a:effectLst/>
                          <a:latin typeface="Times New Roman" pitchFamily="18" charset="0"/>
                          <a:cs typeface="Times New Roman" pitchFamily="18" charset="0"/>
                        </a:rPr>
                        <a:t>Odnos između osa i uglova elementarne ćelije</a:t>
                      </a:r>
                      <a:endParaRPr kumimoji="0" lang="sr-Latn-CS" altLang="en-US" sz="2000" b="1" i="0" u="none" strike="noStrike" cap="none" normalizeH="0" baseline="0" smtClean="0">
                        <a:ln>
                          <a:noFill/>
                        </a:ln>
                        <a:solidFill>
                          <a:srgbClr val="F5F022"/>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solidFill>
                      <a:srgbClr val="0033CC"/>
                    </a:solid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1" i="0" u="none" strike="noStrike" cap="none" normalizeH="0" baseline="0" smtClean="0">
                          <a:ln>
                            <a:noFill/>
                          </a:ln>
                          <a:solidFill>
                            <a:srgbClr val="F5F022"/>
                          </a:solidFill>
                          <a:effectLst/>
                          <a:latin typeface="Times New Roman" pitchFamily="18" charset="0"/>
                          <a:cs typeface="Times New Roman" pitchFamily="18" charset="0"/>
                        </a:rPr>
                        <a:t>Primeri</a:t>
                      </a:r>
                      <a:endParaRPr kumimoji="0" lang="sr-Latn-CS" altLang="en-US" sz="2000" b="1" i="0" u="none" strike="noStrike" cap="none" normalizeH="0" baseline="0" smtClean="0">
                        <a:ln>
                          <a:noFill/>
                        </a:ln>
                        <a:solidFill>
                          <a:srgbClr val="F5F022"/>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solidFill>
                      <a:srgbClr val="0033CC"/>
                    </a:solidFill>
                  </a:tcPr>
                </a:tc>
              </a:tr>
              <a:tr h="454025">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Triklinični</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1</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a≠b≠c   α≠ β≠ γ≠ 90º</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K</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Cr</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O,K</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CrO</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7</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452438">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Monoklinični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2</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a≠b≠c   α</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γ=90º≠β</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CaSO</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4</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∙2H</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O(gips)</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452438">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Rombični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4</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a≠b≠c  α= β </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 γ=90º</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Ga,SnSe,PbCO</a:t>
                      </a:r>
                      <a:r>
                        <a:rPr kumimoji="0" lang="sr-Latn-CS" altLang="en-US" sz="2000" b="0" i="0" u="none" strike="noStrike" cap="none" normalizeH="0" baseline="-30000" smtClean="0">
                          <a:ln>
                            <a:noFill/>
                          </a:ln>
                          <a:solidFill>
                            <a:schemeClr val="accent1">
                              <a:lumMod val="60000"/>
                              <a:lumOff val="40000"/>
                            </a:schemeClr>
                          </a:solidFill>
                          <a:effectLst/>
                          <a:latin typeface="Times New Roman" pitchFamily="18" charset="0"/>
                          <a:cs typeface="Times New Roman" pitchFamily="18" charset="0"/>
                        </a:rPr>
                        <a:t>3</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454025">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Tetragonalni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2</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a=b≠c  α= β </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a:t>
                      </a:r>
                      <a:r>
                        <a:rPr kumimoji="0" lang="sr-Latn-CS" altLang="en-US" sz="2000" b="0" i="1"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 γ=90º</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SnO</a:t>
                      </a:r>
                      <a:r>
                        <a:rPr kumimoji="0" lang="sr-Latn-CS" altLang="en-US" sz="2000" b="0" i="0" u="none" strike="noStrike" cap="none" normalizeH="0" baseline="-30000" dirty="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,TiO</a:t>
                      </a:r>
                      <a:r>
                        <a:rPr kumimoji="0" lang="sr-Latn-CS" altLang="en-US" sz="2000" b="0" i="0" u="none" strike="noStrike" cap="none" normalizeH="0" baseline="-30000" dirty="0" smtClean="0">
                          <a:ln>
                            <a:noFill/>
                          </a:ln>
                          <a:solidFill>
                            <a:schemeClr val="accent1">
                              <a:lumMod val="60000"/>
                              <a:lumOff val="40000"/>
                            </a:schemeClr>
                          </a:solidFill>
                          <a:effectLst/>
                          <a:latin typeface="Times New Roman" pitchFamily="18" charset="0"/>
                          <a:cs typeface="Times New Roman" pitchFamily="18" charset="0"/>
                        </a:rPr>
                        <a:t>2</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,PbWO</a:t>
                      </a:r>
                      <a:r>
                        <a:rPr kumimoji="0" lang="sr-Latn-CS" altLang="en-US" sz="2000" b="0" i="0" u="none" strike="noStrike" cap="none" normalizeH="0" baseline="-30000" dirty="0" smtClean="0">
                          <a:ln>
                            <a:noFill/>
                          </a:ln>
                          <a:solidFill>
                            <a:schemeClr val="accent1">
                              <a:lumMod val="60000"/>
                              <a:lumOff val="40000"/>
                            </a:schemeClr>
                          </a:solidFill>
                          <a:effectLst/>
                          <a:latin typeface="Times New Roman" pitchFamily="18" charset="0"/>
                          <a:cs typeface="Times New Roman" pitchFamily="18" charset="0"/>
                        </a:rPr>
                        <a:t>4</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452438">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Kubični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3</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a=b=c  α= β </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t>
                      </a: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 γ=90º</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Cu,Ag,Au,Fe,Pb,Hg</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454025">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Trigonalni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1</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a=b=c  α= β </a:t>
                      </a: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t>
                      </a: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 γ≠ 90º</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NaNO</a:t>
                      </a:r>
                      <a:r>
                        <a:rPr kumimoji="0" lang="sr-Latn-CS" altLang="en-US" sz="2000" b="0" i="0" u="none" strike="noStrike" cap="none" normalizeH="0" baseline="-30000" dirty="0" smtClean="0">
                          <a:ln>
                            <a:noFill/>
                          </a:ln>
                          <a:solidFill>
                            <a:schemeClr val="accent1">
                              <a:lumMod val="60000"/>
                              <a:lumOff val="40000"/>
                            </a:schemeClr>
                          </a:solidFill>
                          <a:effectLst/>
                          <a:latin typeface="Times New Roman" pitchFamily="18" charset="0"/>
                          <a:cs typeface="Times New Roman" pitchFamily="18" charset="0"/>
                        </a:rPr>
                        <a:t>3</a:t>
                      </a: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,Cl,Bi,kalciti</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D9D90F"/>
                      </a:solidFill>
                      <a:prstDash val="solid"/>
                      <a:round/>
                      <a:headEnd type="none" w="med" len="med"/>
                      <a:tailEnd type="none" w="med" len="med"/>
                    </a:lnB>
                    <a:lnTlToBr>
                      <a:noFill/>
                    </a:lnTlToBr>
                    <a:lnBlToTr>
                      <a:noFill/>
                    </a:lnBlToTr>
                    <a:noFill/>
                  </a:tcPr>
                </a:tc>
              </a:tr>
              <a:tr h="755650">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Heksagonalni</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1</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l" defTabSz="914400" rtl="0" eaLnBrk="1" fontAlgn="base" latinLnBrk="0" hangingPunct="1">
                        <a:lnSpc>
                          <a:spcPct val="100000"/>
                        </a:lnSpc>
                        <a:spcBef>
                          <a:spcPct val="0"/>
                        </a:spcBef>
                        <a:spcAft>
                          <a:spcPct val="0"/>
                        </a:spcAft>
                        <a:buClrTx/>
                        <a:buSzPct val="80000"/>
                        <a:buFontTx/>
                        <a:buNone/>
                        <a:tabLst/>
                      </a:pP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a=b≠c  </a:t>
                      </a:r>
                      <a:r>
                        <a:rPr kumimoji="0" lang="en-U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         </a:t>
                      </a: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α=β=90º</a:t>
                      </a:r>
                      <a:r>
                        <a:rPr kumimoji="0" lang="en-U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 </a:t>
                      </a:r>
                      <a:r>
                        <a:rPr kumimoji="0" lang="sr-Latn-CS" altLang="en-US" sz="2000" b="0" i="1" u="none" strike="noStrike" cap="none" normalizeH="0" baseline="0" smtClean="0">
                          <a:ln>
                            <a:noFill/>
                          </a:ln>
                          <a:solidFill>
                            <a:schemeClr val="accent1">
                              <a:lumMod val="60000"/>
                              <a:lumOff val="40000"/>
                            </a:schemeClr>
                          </a:solidFill>
                          <a:effectLst/>
                          <a:latin typeface="Times New Roman" pitchFamily="18" charset="0"/>
                          <a:cs typeface="Times New Roman" pitchFamily="18" charset="0"/>
                        </a:rPr>
                        <a:t>γ=120º</a:t>
                      </a:r>
                      <a:endParaRPr kumimoji="0" lang="sr-Latn-CS" altLang="en-US" sz="2000" b="0" i="0" u="none" strike="noStrike" cap="none" normalizeH="0" baseline="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D9D90F"/>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80000"/>
                        <a:buFont typeface="Wingdings" pitchFamily="2" charset="2"/>
                        <a:defRPr sz="2800">
                          <a:solidFill>
                            <a:schemeClr val="tx1"/>
                          </a:solidFill>
                          <a:effectLst>
                            <a:outerShdw blurRad="38100" dist="38100" dir="2700000" algn="tl">
                              <a:srgbClr val="000000"/>
                            </a:outerShdw>
                          </a:effectLst>
                          <a:latin typeface="Arial" charset="0"/>
                        </a:defRPr>
                      </a:lvl1pPr>
                      <a:lvl2pPr marL="742950" indent="-285750">
                        <a:spcBef>
                          <a:spcPct val="20000"/>
                        </a:spcBef>
                        <a:buClr>
                          <a:schemeClr val="tx2"/>
                        </a:buClr>
                        <a:buSzPct val="50000"/>
                        <a:buFont typeface="Wingdings" pitchFamily="2" charset="2"/>
                        <a:defRPr sz="2400">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defRPr sz="2000">
                          <a:solidFill>
                            <a:schemeClr val="tx1"/>
                          </a:solidFill>
                          <a:effectLst>
                            <a:outerShdw blurRad="38100" dist="38100" dir="2700000" algn="tl">
                              <a:srgbClr val="000000"/>
                            </a:outerShdw>
                          </a:effectLst>
                          <a:latin typeface="Arial" charset="0"/>
                        </a:defRPr>
                      </a:lvl3pPr>
                      <a:lvl4pPr marL="1600200" indent="-228600">
                        <a:spcBef>
                          <a:spcPct val="20000"/>
                        </a:spcBef>
                        <a:buClr>
                          <a:schemeClr val="folHlink"/>
                        </a:buClr>
                        <a:buSzPct val="50000"/>
                        <a:buFont typeface="Wingdings" pitchFamily="2" charset="2"/>
                        <a:defRPr>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hlink"/>
                        </a:buClr>
                        <a:defRPr>
                          <a:solidFill>
                            <a:schemeClr val="tx1"/>
                          </a:solidFill>
                          <a:effectLst>
                            <a:outerShdw blurRad="38100" dist="38100" dir="2700000" algn="tl">
                              <a:srgbClr val="000000"/>
                            </a:outerShdw>
                          </a:effectLst>
                          <a:latin typeface="Arial" charset="0"/>
                        </a:defRPr>
                      </a:lvl5pPr>
                      <a:lvl6pPr marL="25146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6pPr>
                      <a:lvl7pPr marL="29718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7pPr>
                      <a:lvl8pPr marL="34290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8pPr>
                      <a:lvl9pPr marL="3886200" indent="-228600"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Pct val="80000"/>
                        <a:buFontTx/>
                        <a:buNone/>
                        <a:tabLst/>
                      </a:pPr>
                      <a:r>
                        <a:rPr kumimoji="0" lang="sr-Latn-CS" altLang="en-US" sz="2000" b="0" i="0" u="none" strike="noStrike" cap="none" normalizeH="0" baseline="0" dirty="0" smtClean="0">
                          <a:ln>
                            <a:noFill/>
                          </a:ln>
                          <a:solidFill>
                            <a:schemeClr val="accent1">
                              <a:lumMod val="60000"/>
                              <a:lumOff val="40000"/>
                            </a:schemeClr>
                          </a:solidFill>
                          <a:effectLst/>
                          <a:latin typeface="Times New Roman" pitchFamily="18" charset="0"/>
                          <a:cs typeface="Times New Roman" pitchFamily="18" charset="0"/>
                        </a:rPr>
                        <a:t>HgS,led,grafit,Mg,Zn</a:t>
                      </a:r>
                      <a:endParaRPr kumimoji="0" lang="sr-Latn-CS" altLang="en-US" sz="2000" b="0" i="0" u="none" strike="noStrike" cap="none" normalizeH="0" baseline="0" dirty="0" smtClean="0">
                        <a:ln>
                          <a:noFill/>
                        </a:ln>
                        <a:solidFill>
                          <a:schemeClr val="accent1">
                            <a:lumMod val="60000"/>
                            <a:lumOff val="40000"/>
                          </a:schemeClr>
                        </a:solidFill>
                        <a:effectLst/>
                        <a:latin typeface="Arial" charset="0"/>
                      </a:endParaRPr>
                    </a:p>
                  </a:txBody>
                  <a:tcPr horzOverflow="overflow">
                    <a:lnL w="12700" cap="flat" cmpd="sng" algn="ctr">
                      <a:solidFill>
                        <a:srgbClr val="D9D90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0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57200" y="762000"/>
            <a:ext cx="8458200" cy="5372100"/>
          </a:xfrm>
        </p:spPr>
        <p:txBody>
          <a:bodyPr/>
          <a:lstStyle/>
          <a:p>
            <a:r>
              <a:rPr lang="sr-Latn-CS" altLang="en-US" dirty="0">
                <a:solidFill>
                  <a:schemeClr val="accent1">
                    <a:lumMod val="60000"/>
                    <a:lumOff val="40000"/>
                  </a:schemeClr>
                </a:solidFill>
                <a:effectLst/>
              </a:rPr>
              <a:t>Brave je utvrdio da u okviru jednog kristalnog sistema može postojati najviše četiri tipa kristalnih rešetki, što zavisi od broja i rasporeda čvorova u elementarnoj ćeliji. </a:t>
            </a:r>
            <a:endParaRPr lang="en-US" altLang="en-US" dirty="0">
              <a:solidFill>
                <a:schemeClr val="accent1">
                  <a:lumMod val="60000"/>
                  <a:lumOff val="40000"/>
                </a:schemeClr>
              </a:solidFill>
              <a:effectLst/>
            </a:endParaRPr>
          </a:p>
          <a:p>
            <a:r>
              <a:rPr lang="en-US" altLang="en-US" dirty="0" err="1">
                <a:solidFill>
                  <a:schemeClr val="accent1">
                    <a:lumMod val="60000"/>
                    <a:lumOff val="40000"/>
                  </a:schemeClr>
                </a:solidFill>
                <a:effectLst/>
              </a:rPr>
              <a:t>Tipovi</a:t>
            </a:r>
            <a:r>
              <a:rPr lang="en-US" altLang="en-US" dirty="0">
                <a:solidFill>
                  <a:schemeClr val="accent1">
                    <a:lumMod val="60000"/>
                    <a:lumOff val="40000"/>
                  </a:schemeClr>
                </a:solidFill>
                <a:effectLst/>
              </a:rPr>
              <a:t> </a:t>
            </a:r>
            <a:r>
              <a:rPr lang="en-US" altLang="en-US" dirty="0" err="1">
                <a:solidFill>
                  <a:schemeClr val="accent1">
                    <a:lumMod val="60000"/>
                    <a:lumOff val="40000"/>
                  </a:schemeClr>
                </a:solidFill>
                <a:effectLst/>
              </a:rPr>
              <a:t>kristalne</a:t>
            </a:r>
            <a:r>
              <a:rPr lang="en-US" altLang="en-US" dirty="0">
                <a:solidFill>
                  <a:schemeClr val="accent1">
                    <a:lumMod val="60000"/>
                    <a:lumOff val="40000"/>
                  </a:schemeClr>
                </a:solidFill>
                <a:effectLst/>
              </a:rPr>
              <a:t> re</a:t>
            </a:r>
            <a:r>
              <a:rPr lang="sr-Latn-CS" altLang="en-US" dirty="0">
                <a:solidFill>
                  <a:schemeClr val="accent1">
                    <a:lumMod val="60000"/>
                    <a:lumOff val="40000"/>
                  </a:schemeClr>
                </a:solidFill>
                <a:effectLst/>
              </a:rPr>
              <a:t>šetke:</a:t>
            </a:r>
          </a:p>
          <a:p>
            <a:pPr lvl="2"/>
            <a:r>
              <a:rPr lang="sr-Latn-CS" altLang="en-US" dirty="0">
                <a:solidFill>
                  <a:schemeClr val="accent1">
                    <a:lumMod val="60000"/>
                    <a:lumOff val="40000"/>
                  </a:schemeClr>
                </a:solidFill>
                <a:effectLst/>
              </a:rPr>
              <a:t> </a:t>
            </a:r>
            <a:r>
              <a:rPr lang="sr-Latn-CS" altLang="en-US" sz="2800" dirty="0">
                <a:solidFill>
                  <a:schemeClr val="accent1">
                    <a:lumMod val="60000"/>
                    <a:lumOff val="40000"/>
                  </a:schemeClr>
                </a:solidFill>
                <a:effectLst/>
              </a:rPr>
              <a:t>primitivna </a:t>
            </a:r>
          </a:p>
          <a:p>
            <a:pPr lvl="2"/>
            <a:r>
              <a:rPr lang="sr-Latn-CS" altLang="en-US" sz="2800" dirty="0">
                <a:solidFill>
                  <a:schemeClr val="accent1">
                    <a:lumMod val="60000"/>
                    <a:lumOff val="40000"/>
                  </a:schemeClr>
                </a:solidFill>
                <a:effectLst/>
              </a:rPr>
              <a:t> bazno centrirana</a:t>
            </a:r>
          </a:p>
          <a:p>
            <a:pPr lvl="2"/>
            <a:r>
              <a:rPr lang="sr-Latn-CS" altLang="en-US" sz="2800" dirty="0">
                <a:solidFill>
                  <a:schemeClr val="accent1">
                    <a:lumMod val="60000"/>
                    <a:lumOff val="40000"/>
                  </a:schemeClr>
                </a:solidFill>
                <a:effectLst/>
              </a:rPr>
              <a:t> zapreminski centrirana  </a:t>
            </a:r>
          </a:p>
          <a:p>
            <a:pPr lvl="2"/>
            <a:r>
              <a:rPr lang="sr-Latn-CS" altLang="en-US" sz="2800" dirty="0">
                <a:solidFill>
                  <a:schemeClr val="accent1">
                    <a:lumMod val="60000"/>
                    <a:lumOff val="40000"/>
                  </a:schemeClr>
                </a:solidFill>
                <a:effectLst/>
              </a:rPr>
              <a:t> površinski centrirana</a:t>
            </a:r>
            <a:r>
              <a:rPr lang="sr-Latn-CS" altLang="en-US" dirty="0">
                <a:solidFill>
                  <a:schemeClr val="accent1">
                    <a:lumMod val="60000"/>
                    <a:lumOff val="40000"/>
                  </a:schemeClr>
                </a:solidFill>
                <a:effectLst/>
              </a:rPr>
              <a:t> </a:t>
            </a:r>
            <a:endParaRPr lang="en-US" altLang="en-US" dirty="0">
              <a:solidFill>
                <a:schemeClr val="accent1">
                  <a:lumMod val="60000"/>
                  <a:lumOff val="40000"/>
                </a:schemeClr>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867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372</TotalTime>
  <Words>1606</Words>
  <Application>Microsoft Office PowerPoint</Application>
  <PresentationFormat>On-screen Show (4:3)</PresentationFormat>
  <Paragraphs>175</Paragraphs>
  <Slides>25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0" baseType="lpstr">
      <vt:lpstr>Arial</vt:lpstr>
      <vt:lpstr>Wingdings</vt:lpstr>
      <vt:lpstr>Times New Roman</vt:lpstr>
      <vt:lpstr>Flow</vt:lpstr>
      <vt:lpstr>Microsoft Equation 3.0</vt:lpstr>
      <vt:lpstr>STRUKTURE MATERIJALA</vt:lpstr>
      <vt:lpstr>Amorfni materijali</vt:lpstr>
      <vt:lpstr>PowerPoint Presentation</vt:lpstr>
      <vt:lpstr>PowerPoint Presentation</vt:lpstr>
      <vt:lpstr>KRISTALNI MATERIJALI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KRISTALOGRAFSKI PRAVCI, ČVOROVI I RAVNI</vt:lpstr>
      <vt:lpstr>PowerPoint Presentation</vt:lpstr>
      <vt:lpstr>PowerPoint Presentation</vt:lpstr>
      <vt:lpstr>POLIMORFIZAM KRISTALA</vt:lpstr>
      <vt:lpstr>PowerPoint Presentation</vt:lpstr>
      <vt:lpstr>PowerPoint Presentation</vt:lpstr>
      <vt:lpstr>PowerPoint Presentation</vt:lpstr>
      <vt:lpstr>NESAVRŠENOSTI KRISTALA</vt:lpstr>
      <vt:lpstr>PowerPoint Presentation</vt:lpstr>
      <vt:lpstr>PowerPoint Presentation</vt:lpstr>
      <vt:lpstr>PowerPoint Presentation</vt:lpstr>
      <vt:lpstr>PowerPoint Presentation</vt:lpstr>
    </vt:vector>
  </TitlesOfParts>
  <Company>FAITH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STRUKTURE MATERIJALA</dc:title>
  <dc:creator>Vera</dc:creator>
  <cp:lastModifiedBy>PC</cp:lastModifiedBy>
  <cp:revision>39</cp:revision>
  <dcterms:created xsi:type="dcterms:W3CDTF">2005-03-15T16:49:34Z</dcterms:created>
  <dcterms:modified xsi:type="dcterms:W3CDTF">2018-10-19T10:37:18Z</dcterms:modified>
</cp:coreProperties>
</file>