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9"/>
  </p:notesMasterIdLst>
  <p:sldIdLst>
    <p:sldId id="256" r:id="rId2"/>
    <p:sldId id="274" r:id="rId3"/>
    <p:sldId id="275" r:id="rId4"/>
    <p:sldId id="258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7" r:id="rId19"/>
    <p:sldId id="278" r:id="rId20"/>
    <p:sldId id="279" r:id="rId21"/>
    <p:sldId id="288" r:id="rId22"/>
    <p:sldId id="289" r:id="rId23"/>
    <p:sldId id="290" r:id="rId24"/>
    <p:sldId id="291" r:id="rId25"/>
    <p:sldId id="293" r:id="rId26"/>
    <p:sldId id="294" r:id="rId27"/>
    <p:sldId id="299" r:id="rId28"/>
    <p:sldId id="300" r:id="rId29"/>
    <p:sldId id="295" r:id="rId30"/>
    <p:sldId id="296" r:id="rId31"/>
    <p:sldId id="297" r:id="rId32"/>
    <p:sldId id="281" r:id="rId33"/>
    <p:sldId id="282" r:id="rId34"/>
    <p:sldId id="283" r:id="rId35"/>
    <p:sldId id="284" r:id="rId36"/>
    <p:sldId id="285" r:id="rId37"/>
    <p:sldId id="286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F1E-B6A0-4F65-B484-1A554F2B2428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16BB7-C04A-422C-B352-77CC9771C8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16BB7-C04A-422C-B352-77CC9771C8E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77865A-F54C-41FF-AD67-022DE9FC7200}" type="datetimeFigureOut">
              <a:rPr lang="en-US" smtClean="0"/>
              <a:pPr/>
              <a:t>10/19/2018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4B5EFF-5086-4B88-819A-0A900EF432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VISOKA </a:t>
            </a:r>
            <a:r>
              <a:rPr lang="sr-Latn-RS" sz="4000" smtClean="0">
                <a:latin typeface="Times New Roman" pitchFamily="18" charset="0"/>
                <a:cs typeface="Times New Roman" pitchFamily="18" charset="0"/>
              </a:rPr>
              <a:t>ŠKOLA ELEKTROTEHNIKE I RAČUNARSTVA STRUKOVNIH STUDIJA BEOGRAD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786190"/>
            <a:ext cx="8258204" cy="1071570"/>
          </a:xfrm>
        </p:spPr>
        <p:txBody>
          <a:bodyPr>
            <a:normAutofit fontScale="92500" lnSpcReduction="20000"/>
          </a:bodyPr>
          <a:lstStyle/>
          <a:p>
            <a:r>
              <a:rPr lang="sr-Latn-RS" sz="4000" smtClean="0">
                <a:latin typeface="Times New Roman" pitchFamily="18" charset="0"/>
                <a:cs typeface="Times New Roman" pitchFamily="18" charset="0"/>
              </a:rPr>
              <a:t>ELEKTROTEHNIČKI MATERIJALI I KOMPONENTE</a:t>
            </a:r>
          </a:p>
          <a:p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SkoleViS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28604"/>
            <a:ext cx="1428760" cy="1404947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Protoni su pozitivno naelektrisane čestice.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Neutroni su neutralni(nenaelektrisane čestice).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Elektroni su negativno naelektrisani.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smtClean="0">
                <a:latin typeface="Times New Roman" pitchFamily="18" charset="0"/>
                <a:cs typeface="Times New Roman" pitchFamily="18" charset="0"/>
              </a:rPr>
              <a:t>PROTON, NEUTRON, ELEKTRON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Broj protona u jezgru jednak je broju elektrona u omotaču atoma koji kruže oko jezgra.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Mase protona i neutrona su približno iste, a veće su oko 2000 puta od mase elektrona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R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Iz ovoga možemo zaključiti da je skoro celokupna masa atoma skocentrisana u jezgru.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tom230320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1119158"/>
            <a:ext cx="4929222" cy="492922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>
                <a:latin typeface="Times New Roman" pitchFamily="18" charset="0"/>
                <a:cs typeface="Times New Roman" pitchFamily="18" charset="0"/>
              </a:rPr>
              <a:t>ATOM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Masa elektrona - </a:t>
            </a:r>
            <a:r>
              <a:rPr lang="nn-NO" sz="3200" smtClean="0">
                <a:latin typeface="Times New Roman" pitchFamily="18" charset="0"/>
                <a:cs typeface="Times New Roman" pitchFamily="18" charset="0"/>
              </a:rPr>
              <a:t>me = 9,1*10-31kg</a:t>
            </a:r>
          </a:p>
          <a:p>
            <a:pPr>
              <a:buNone/>
            </a:pPr>
            <a:endParaRPr lang="nn-NO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Masa protona - </a:t>
            </a:r>
            <a:r>
              <a:rPr lang="nn-NO" sz="3200" smtClean="0">
                <a:latin typeface="Times New Roman" pitchFamily="18" charset="0"/>
                <a:cs typeface="Times New Roman" pitchFamily="18" charset="0"/>
              </a:rPr>
              <a:t>mp = 1,67*10-27kg</a:t>
            </a:r>
          </a:p>
          <a:p>
            <a:endParaRPr lang="nn-NO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Masa neutrona - </a:t>
            </a:r>
            <a:r>
              <a:rPr lang="nn-NO" sz="3200" smtClean="0">
                <a:latin typeface="Times New Roman" pitchFamily="18" charset="0"/>
                <a:cs typeface="Times New Roman" pitchFamily="18" charset="0"/>
              </a:rPr>
              <a:t>mn = 1,67*10-27kg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>
                <a:latin typeface="Times New Roman" pitchFamily="18" charset="0"/>
                <a:cs typeface="Times New Roman" pitchFamily="18" charset="0"/>
              </a:rPr>
              <a:t>MASA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mtClean="0">
                <a:latin typeface="Times New Roman" pitchFamily="18" charset="0"/>
                <a:cs typeface="Times New Roman" pitchFamily="18" charset="0"/>
              </a:rPr>
              <a:t>ATOMA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smtClean="0">
                <a:latin typeface="Times New Roman" pitchFamily="18" charset="0"/>
                <a:cs typeface="Times New Roman" pitchFamily="18" charset="0"/>
              </a:rPr>
              <a:t>Naelektrisanja protona i elektrona su ista po količini, a suprotnog znaka.</a:t>
            </a:r>
          </a:p>
          <a:p>
            <a:r>
              <a:rPr lang="pl-PL" sz="3200" smtClean="0">
                <a:latin typeface="Times New Roman" pitchFamily="18" charset="0"/>
                <a:cs typeface="Times New Roman" pitchFamily="18" charset="0"/>
              </a:rPr>
              <a:t>Ukupno naelektrisanje atoma jednako je nuli.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>
                <a:latin typeface="Times New Roman" pitchFamily="18" charset="0"/>
                <a:cs typeface="Times New Roman" pitchFamily="18" charset="0"/>
              </a:rPr>
              <a:t>NAELEKTRISANJE ATOMA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Elektroni(negativno naelektrisane čestice) koji se kreću oko jezgra atoma, raspoređi su po energetskim slojevima ili ljuskama.</a:t>
            </a:r>
          </a:p>
          <a:p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elektroni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spoljašnje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ljuske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odvojiti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matičnog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atoma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pripojiti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elektronima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 spoljašnje ljuske nekog drugog atoma.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Nastupa narušavanje naelektrisanja atoma.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smtClean="0">
                <a:latin typeface="Times New Roman" pitchFamily="18" charset="0"/>
                <a:cs typeface="Times New Roman" pitchFamily="18" charset="0"/>
              </a:rPr>
              <a:t>OTOMAČ ATOMA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U SI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usvojeno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naelektrisanje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protona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e = 1,6021 ∙10*19 C,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naelektrisanje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elektrona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je -e.</a:t>
            </a: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mtClean="0">
                <a:latin typeface="Times New Roman" pitchFamily="18" charset="0"/>
                <a:cs typeface="Times New Roman" pitchFamily="18" charset="0"/>
              </a:rPr>
              <a:t>JEDINICA NAELEKTISANJA I ENERGIJA ATOMA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ENERGIJA ELEKTRONA</a:t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(ATOM VODONIKA)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Kulonova sila.</a:t>
            </a:r>
          </a:p>
          <a:p>
            <a:endParaRPr lang="sr-Latn-R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Centrifugalna sila</a:t>
            </a:r>
          </a:p>
          <a:p>
            <a:endParaRPr lang="en-US" sz="3200" smtClean="0"/>
          </a:p>
          <a:p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kretanju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elektrona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ljuskama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deluju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sile</a:t>
            </a:r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endParaRPr lang="sr-Latn-RS" sz="320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9444" y="1543844"/>
            <a:ext cx="36957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marL="838200" indent="-838200" eaLnBrk="1" hangingPunct="1"/>
            <a:r>
              <a:rPr lang="sr-Cyrl-CS" altLang="en-US" i="1" dirty="0" smtClean="0">
                <a:solidFill>
                  <a:srgbClr val="0070C0"/>
                </a:solidFill>
                <a:effectLst/>
              </a:rPr>
              <a:t>1.4.</a:t>
            </a:r>
            <a:r>
              <a:rPr lang="de-DE" altLang="en-US" i="1" dirty="0" smtClean="0">
                <a:solidFill>
                  <a:srgbClr val="0070C0"/>
                </a:solidFill>
                <a:effectLst/>
              </a:rPr>
              <a:t>Hemijske veze u čvrstim telima</a:t>
            </a:r>
            <a:endParaRPr lang="en-US" altLang="en-US" i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9149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Sve strukturne forme materijala posledica su</a:t>
            </a: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hemijskih veza između atoma, jona ili molekula.</a:t>
            </a: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Te veze su rezultat interakcija valentnih</a:t>
            </a:r>
            <a:r>
              <a:rPr lang="sr-Cyrl-CS" altLang="en-US" sz="2800" dirty="0" smtClean="0">
                <a:solidFill>
                  <a:srgbClr val="0070C0"/>
                </a:solidFill>
                <a:effectLst/>
              </a:rPr>
              <a:t> </a:t>
            </a: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elektrona</a:t>
            </a: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i susednih atoma.</a:t>
            </a: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sr-Latn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N</a:t>
            </a: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a rastojanjima ro~ 10-10 m uravnotežavaju </a:t>
            </a: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se privlačne sile </a:t>
            </a: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sa odbojnim silama. </a:t>
            </a:r>
            <a:endParaRPr lang="sr-Latn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de-DE" altLang="en-US" sz="2800" dirty="0" smtClean="0">
                <a:solidFill>
                  <a:srgbClr val="0070C0"/>
                </a:solidFill>
                <a:effectLst/>
              </a:rPr>
              <a:t>Pri takvoj konfiguraciji strukturnih jedinica kristal poseduje minimalnu potencijalnu energiju, što odgovara stabilnom stanju kristala.</a:t>
            </a: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defRPr/>
            </a:pPr>
            <a:endParaRPr lang="sr-Cyrl-CS" altLang="en-US" sz="2800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defRPr/>
            </a:pPr>
            <a:endParaRPr lang="sr-Cyrl-CS" alt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alt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sr-Cyrl-CS" altLang="en-US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92971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343400" y="0"/>
            <a:ext cx="4800600" cy="6858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sr-Latn-CS" altLang="en-US" sz="2400" dirty="0" smtClean="0">
                <a:solidFill>
                  <a:srgbClr val="FFFF00"/>
                </a:solidFill>
                <a:effectLst/>
              </a:rPr>
              <a:t>Na rastojanju r = ro između čestica, rezultantna sila uzajamnog dejstva (kriva 3) je jednaka nuli, jer su tada privlačna i odbojna sila u ravnoteži.</a:t>
            </a:r>
          </a:p>
          <a:p>
            <a:pPr eaLnBrk="1" hangingPunct="1">
              <a:buFont typeface="Wingdings" pitchFamily="2" charset="2"/>
              <a:buNone/>
            </a:pPr>
            <a:endParaRPr lang="sr-Latn-CS" altLang="en-US" sz="2400" dirty="0" smtClean="0">
              <a:solidFill>
                <a:srgbClr val="FFFF00"/>
              </a:solidFill>
              <a:effectLst/>
            </a:endParaRPr>
          </a:p>
          <a:p>
            <a:pPr eaLnBrk="1" hangingPunct="1"/>
            <a:r>
              <a:rPr lang="sr-Latn-CS" altLang="en-US" sz="2400" dirty="0" smtClean="0">
                <a:solidFill>
                  <a:srgbClr val="FFFF00"/>
                </a:solidFill>
                <a:effectLst/>
              </a:rPr>
              <a:t>Odbojno uzajamno dejstvo između čestica u čvrstom telu može biti usled elektrostatičkog odbijanja pozitivno naelektrisanih jezgra atoma. </a:t>
            </a:r>
          </a:p>
          <a:p>
            <a:pPr eaLnBrk="1" hangingPunct="1">
              <a:buFont typeface="Wingdings" pitchFamily="2" charset="2"/>
              <a:buNone/>
            </a:pPr>
            <a:endParaRPr lang="sr-Latn-CS" altLang="en-US" sz="2400" dirty="0" smtClean="0">
              <a:solidFill>
                <a:srgbClr val="FFFF00"/>
              </a:solidFill>
              <a:effectLst/>
            </a:endParaRPr>
          </a:p>
          <a:p>
            <a:pPr eaLnBrk="1" hangingPunct="1"/>
            <a:r>
              <a:rPr lang="sr-Latn-CS" altLang="en-US" sz="2400" dirty="0" smtClean="0">
                <a:solidFill>
                  <a:srgbClr val="FFFF00"/>
                </a:solidFill>
                <a:effectLst/>
              </a:rPr>
              <a:t>Privlačno uzajamno dejstvo između čestica u čvrstom telu može se podeliti, uglavnom na četiri tipa. </a:t>
            </a:r>
            <a:endParaRPr lang="en-US" altLang="en-US" sz="2400" dirty="0" smtClean="0">
              <a:solidFill>
                <a:srgbClr val="FFFF00"/>
              </a:solidFill>
              <a:effectLst/>
            </a:endParaRPr>
          </a:p>
        </p:txBody>
      </p:sp>
      <p:pic>
        <p:nvPicPr>
          <p:cNvPr id="29703" name="Picture 7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057400"/>
            <a:ext cx="3714750" cy="4333875"/>
          </a:xfrm>
          <a:noFill/>
          <a:ln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2667000" y="5943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b="1">
                <a:solidFill>
                  <a:srgbClr val="FF0000"/>
                </a:solidFill>
              </a:rPr>
              <a:t>Privlačne sile</a:t>
            </a:r>
            <a:endParaRPr lang="en-US" altLang="en-US" sz="2000" b="1">
              <a:solidFill>
                <a:srgbClr val="FF0000"/>
              </a:solidFill>
            </a:endParaRPr>
          </a:p>
        </p:txBody>
      </p:sp>
      <p:sp>
        <p:nvSpPr>
          <p:cNvPr id="15365" name="Line 9"/>
          <p:cNvSpPr>
            <a:spLocks noChangeShapeType="1"/>
          </p:cNvSpPr>
          <p:nvPr/>
        </p:nvSpPr>
        <p:spPr bwMode="auto">
          <a:xfrm flipH="1" flipV="1">
            <a:off x="2133600" y="5334000"/>
            <a:ext cx="1600200" cy="685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10"/>
          <p:cNvSpPr txBox="1">
            <a:spLocks noChangeArrowheads="1"/>
          </p:cNvSpPr>
          <p:nvPr/>
        </p:nvSpPr>
        <p:spPr bwMode="auto">
          <a:xfrm>
            <a:off x="2209800" y="2286000"/>
            <a:ext cx="1981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b="1">
                <a:solidFill>
                  <a:srgbClr val="33CC33"/>
                </a:solidFill>
              </a:rPr>
              <a:t>Odbojne sile</a:t>
            </a:r>
            <a:endParaRPr lang="en-US" altLang="en-US" sz="2000" b="1">
              <a:solidFill>
                <a:srgbClr val="33CC33"/>
              </a:solidFill>
            </a:endParaRPr>
          </a:p>
        </p:txBody>
      </p:sp>
      <p:sp>
        <p:nvSpPr>
          <p:cNvPr id="15367" name="Line 11"/>
          <p:cNvSpPr>
            <a:spLocks noChangeShapeType="1"/>
          </p:cNvSpPr>
          <p:nvPr/>
        </p:nvSpPr>
        <p:spPr bwMode="auto">
          <a:xfrm flipH="1">
            <a:off x="2057400" y="2667000"/>
            <a:ext cx="914400" cy="9906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304800" y="1143000"/>
            <a:ext cx="403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b="1">
                <a:solidFill>
                  <a:srgbClr val="FFFF00"/>
                </a:solidFill>
              </a:rPr>
              <a:t>SILE UZAJAMNOG DEJSTVA</a:t>
            </a:r>
            <a:endParaRPr lang="en-US" altLang="en-US" sz="20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19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3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844675"/>
            <a:ext cx="9144000" cy="1736725"/>
          </a:xfrm>
        </p:spPr>
        <p:txBody>
          <a:bodyPr>
            <a:normAutofit fontScale="90000"/>
          </a:bodyPr>
          <a:lstStyle/>
          <a:p>
            <a:pPr marL="1028700" indent="-1028700" eaLnBrk="1" hangingPunct="1">
              <a:defRPr/>
            </a:pPr>
            <a:r>
              <a:rPr lang="de-DE" altLang="en-US" sz="6000" b="1" i="1" dirty="0" smtClean="0">
                <a:solidFill>
                  <a:srgbClr val="FFFF00"/>
                </a:solidFill>
              </a:rPr>
              <a:t/>
            </a:r>
            <a:br>
              <a:rPr lang="de-DE" altLang="en-US" sz="6000" b="1" i="1" dirty="0" smtClean="0">
                <a:solidFill>
                  <a:srgbClr val="FFFF00"/>
                </a:solidFill>
              </a:rPr>
            </a:br>
            <a:r>
              <a:rPr lang="de-DE" altLang="en-US" sz="6000" b="1" i="1" dirty="0" smtClean="0">
                <a:solidFill>
                  <a:srgbClr val="FFFF00"/>
                </a:solidFill>
              </a:rPr>
              <a:t/>
            </a:r>
            <a:br>
              <a:rPr lang="de-DE" altLang="en-US" sz="6000" b="1" i="1" dirty="0" smtClean="0">
                <a:solidFill>
                  <a:srgbClr val="FFFF00"/>
                </a:solidFill>
              </a:rPr>
            </a:br>
            <a:r>
              <a:rPr lang="de-DE" altLang="en-US" sz="4400" b="1" i="1" dirty="0" smtClean="0">
                <a:solidFill>
                  <a:srgbClr val="0070C0"/>
                </a:solidFill>
              </a:rPr>
              <a:t>Elektrotehni</a:t>
            </a:r>
            <a:r>
              <a:rPr lang="sr-Latn-CS" altLang="en-US" sz="4400" b="1" i="1" dirty="0" smtClean="0">
                <a:solidFill>
                  <a:srgbClr val="0070C0"/>
                </a:solidFill>
              </a:rPr>
              <a:t>čki materijali</a:t>
            </a:r>
            <a:br>
              <a:rPr lang="sr-Latn-CS" altLang="en-US" sz="4400" b="1" i="1" dirty="0" smtClean="0">
                <a:solidFill>
                  <a:srgbClr val="0070C0"/>
                </a:solidFill>
              </a:rPr>
            </a:br>
            <a:r>
              <a:rPr lang="de-DE" altLang="en-US" sz="4400" b="1" i="1" dirty="0" smtClean="0">
                <a:solidFill>
                  <a:srgbClr val="0070C0"/>
                </a:solidFill>
              </a:rPr>
              <a:t>1.Opšti deo</a:t>
            </a:r>
            <a:r>
              <a:rPr lang="de-DE" altLang="en-US" sz="6000" b="1" i="1" dirty="0" smtClean="0">
                <a:solidFill>
                  <a:srgbClr val="FFFF00"/>
                </a:solidFill>
              </a:rPr>
              <a:t/>
            </a:r>
            <a:br>
              <a:rPr lang="de-DE" altLang="en-US" sz="6000" b="1" i="1" dirty="0" smtClean="0">
                <a:solidFill>
                  <a:srgbClr val="FFFF00"/>
                </a:solidFill>
              </a:rPr>
            </a:br>
            <a:endParaRPr lang="en-US" altLang="en-US" sz="4800" b="1" i="1" dirty="0" smtClean="0">
              <a:solidFill>
                <a:srgbClr val="FFFF00"/>
              </a:solidFill>
            </a:endParaRPr>
          </a:p>
        </p:txBody>
      </p:sp>
      <p:sp>
        <p:nvSpPr>
          <p:cNvPr id="3075" name="Rectangle 7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0200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9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915400" cy="4533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z="4800" dirty="0">
                <a:solidFill>
                  <a:srgbClr val="0070C0"/>
                </a:solidFill>
              </a:rPr>
              <a:t>T</a:t>
            </a:r>
            <a:r>
              <a:rPr lang="sr-Latn-CS" altLang="en-US" sz="4800" dirty="0" smtClean="0">
                <a:solidFill>
                  <a:srgbClr val="0070C0"/>
                </a:solidFill>
              </a:rPr>
              <a:t>ipovi hemijskih veza su: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z="4800" dirty="0" smtClean="0">
                <a:solidFill>
                  <a:srgbClr val="0070C0"/>
                </a:solidFill>
              </a:rPr>
              <a:t>1. jonska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z="4800" dirty="0" smtClean="0">
                <a:solidFill>
                  <a:srgbClr val="0070C0"/>
                </a:solidFill>
              </a:rPr>
              <a:t>2. kovalentna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z="4800" dirty="0" smtClean="0">
                <a:solidFill>
                  <a:srgbClr val="0070C0"/>
                </a:solidFill>
              </a:rPr>
              <a:t>3. metalna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z="4800" dirty="0" smtClean="0">
                <a:solidFill>
                  <a:srgbClr val="0070C0"/>
                </a:solidFill>
              </a:rPr>
              <a:t>4. molekularna ili </a:t>
            </a:r>
            <a:r>
              <a:rPr lang="sr-Latn-CS" altLang="en-US" dirty="0" smtClean="0">
                <a:solidFill>
                  <a:srgbClr val="0070C0"/>
                </a:solidFill>
                <a:effectLst/>
              </a:rPr>
              <a:t>Van der Valsova</a:t>
            </a:r>
            <a:r>
              <a:rPr lang="sr-Latn-CS" altLang="en-US" sz="2400" dirty="0" smtClean="0">
                <a:solidFill>
                  <a:srgbClr val="0070C0"/>
                </a:solidFill>
                <a:effectLst/>
              </a:rPr>
              <a:t> veza</a:t>
            </a:r>
            <a:r>
              <a:rPr lang="sr-Latn-CS" altLang="en-US" sz="2000" dirty="0" smtClean="0">
                <a:solidFill>
                  <a:srgbClr val="0070C0"/>
                </a:solidFill>
                <a:effectLst/>
              </a:rPr>
              <a:t>.</a:t>
            </a:r>
            <a:endParaRPr lang="en-US" altLang="en-US" sz="2000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264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i="1" dirty="0" smtClean="0">
                <a:solidFill>
                  <a:srgbClr val="0070C0"/>
                </a:solidFill>
                <a:effectLst/>
              </a:rPr>
              <a:t>Jonska ili heteropolarna veza</a:t>
            </a:r>
            <a:r>
              <a:rPr lang="sr-Latn-CS" altLang="en-US" dirty="0" smtClean="0">
                <a:solidFill>
                  <a:srgbClr val="0070C0"/>
                </a:solidFill>
              </a:rPr>
              <a:t> </a:t>
            </a:r>
            <a:endParaRPr lang="en-US" altLang="en-US" dirty="0" smtClean="0">
              <a:solidFill>
                <a:srgbClr val="0070C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Jonska veza može da se obrazuje samo između dva različita atoma,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       </a:t>
            </a:r>
            <a:r>
              <a:rPr lang="sr-Latn-CS" altLang="en-US" sz="2800" b="1" dirty="0" smtClean="0">
                <a:solidFill>
                  <a:srgbClr val="0070C0"/>
                </a:solidFill>
                <a:effectLst/>
              </a:rPr>
              <a:t>elektropozitivnog i elektronegativnog</a:t>
            </a: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Elektropozitivni atomi lako otpuštaju elektrone i to su obično elektroni atoma I i II grupe periodnog sistema elemenata (Li, K, Na, Mg, Ca, Ba...).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Elektronegativni atomi su atomi koji lako primaju elektrone. To su obično elementi VI i VII grupe periodnog sistema elemenata ( O, F, Cl, Br, J...).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Jonska veza predstavlja elektrostatičko uzajamno dejstvo između jona čija su naelektrisanja različitog znaka. Zbog toga se jonska veza često zove i </a:t>
            </a:r>
            <a:r>
              <a:rPr lang="sr-Latn-CS" altLang="en-US" sz="2800" b="1" dirty="0" smtClean="0">
                <a:solidFill>
                  <a:srgbClr val="0070C0"/>
                </a:solidFill>
                <a:effectLst/>
              </a:rPr>
              <a:t>heteropolarna.</a:t>
            </a:r>
            <a:endParaRPr lang="en-US" altLang="en-US" sz="2800" b="1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250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en-US" dirty="0" smtClean="0">
                <a:solidFill>
                  <a:srgbClr val="0070C0"/>
                </a:solidFill>
                <a:effectLst/>
              </a:rPr>
              <a:t>Molekul NaCl</a:t>
            </a:r>
            <a:endParaRPr lang="en-US" altLang="en-US" dirty="0" smtClean="0">
              <a:solidFill>
                <a:srgbClr val="0070C0"/>
              </a:solidFill>
              <a:effectLst/>
            </a:endParaRPr>
          </a:p>
        </p:txBody>
      </p:sp>
      <p:pic>
        <p:nvPicPr>
          <p:cNvPr id="18435" name="Picture 4" descr="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057400"/>
            <a:ext cx="4937125" cy="4533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3581400" y="5334000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400" b="1">
                <a:solidFill>
                  <a:srgbClr val="FF0000"/>
                </a:solidFill>
              </a:rPr>
              <a:t>+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18437" name="Text Box 8"/>
          <p:cNvSpPr txBox="1">
            <a:spLocks noChangeArrowheads="1"/>
          </p:cNvSpPr>
          <p:nvPr/>
        </p:nvSpPr>
        <p:spPr bwMode="auto">
          <a:xfrm>
            <a:off x="5105400" y="53340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800" b="1">
                <a:solidFill>
                  <a:schemeClr val="accent1"/>
                </a:solidFill>
              </a:rPr>
              <a:t>-</a:t>
            </a:r>
            <a:endParaRPr lang="en-US" altLang="en-US" sz="2800" b="1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4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Latn-CS" altLang="en-US" dirty="0" smtClean="0">
                <a:solidFill>
                  <a:srgbClr val="00B0F0"/>
                </a:solidFill>
                <a:effectLst/>
              </a:rPr>
              <a:t>Molekul MgO</a:t>
            </a:r>
            <a:endParaRPr lang="en-US" altLang="en-US" dirty="0" smtClean="0">
              <a:solidFill>
                <a:srgbClr val="00B0F0"/>
              </a:solidFill>
              <a:effectLst/>
            </a:endParaRPr>
          </a:p>
        </p:txBody>
      </p:sp>
      <p:pic>
        <p:nvPicPr>
          <p:cNvPr id="19459" name="Picture 4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511425"/>
            <a:ext cx="4800600" cy="4346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5851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4648200" y="1600200"/>
            <a:ext cx="4267200" cy="4533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sr-Latn-CS" altLang="en-US" smtClean="0"/>
              <a:t>    Razlika u jačini elektrostatičkog dejstva između jona odražava se i na temperaturu topljenja, koja je za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sr-Latn-CS" altLang="en-US" smtClean="0"/>
          </a:p>
          <a:p>
            <a:pPr eaLnBrk="1" hangingPunct="1">
              <a:defRPr/>
            </a:pPr>
            <a:r>
              <a:rPr lang="sr-Latn-CS" altLang="en-US" smtClean="0"/>
              <a:t>MgO - 2800ºC,</a:t>
            </a:r>
          </a:p>
          <a:p>
            <a:pPr eaLnBrk="1" hangingPunct="1">
              <a:defRPr/>
            </a:pPr>
            <a:r>
              <a:rPr lang="sr-Latn-CS" altLang="en-US" smtClean="0"/>
              <a:t>NaCl oko 800ºC. </a:t>
            </a:r>
            <a:endParaRPr lang="en-US" altLang="en-US" smtClean="0"/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1447800" y="56388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400" b="1">
                <a:solidFill>
                  <a:srgbClr val="FF0000"/>
                </a:solidFill>
              </a:rPr>
              <a:t>++</a:t>
            </a:r>
            <a:endParaRPr lang="en-US" altLang="en-US" sz="2400" b="1">
              <a:solidFill>
                <a:srgbClr val="FF0000"/>
              </a:solidFill>
            </a:endParaRP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2819400" y="563880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400" b="1">
                <a:solidFill>
                  <a:schemeClr val="accent1"/>
                </a:solidFill>
              </a:rPr>
              <a:t>--</a:t>
            </a:r>
            <a:endParaRPr lang="en-US" altLang="en-US" sz="2400" b="1">
              <a:solidFill>
                <a:schemeClr val="accent1"/>
              </a:solidFill>
            </a:endParaRPr>
          </a:p>
        </p:txBody>
      </p:sp>
      <p:sp>
        <p:nvSpPr>
          <p:cNvPr id="19463" name="Text Box 8"/>
          <p:cNvSpPr txBox="1">
            <a:spLocks noChangeArrowheads="1"/>
          </p:cNvSpPr>
          <p:nvPr/>
        </p:nvSpPr>
        <p:spPr bwMode="auto">
          <a:xfrm>
            <a:off x="6080125" y="3973513"/>
            <a:ext cx="184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04275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r-Latn-CS" altLang="en-US" sz="3600" dirty="0" smtClean="0">
                <a:solidFill>
                  <a:srgbClr val="0070C0"/>
                </a:solidFill>
                <a:effectLst/>
              </a:rPr>
              <a:t>Kako nema slobodnih elektrona, ovakvi materijali u čvrstom stanju imaju </a:t>
            </a:r>
            <a:r>
              <a:rPr lang="sr-Latn-CS" altLang="en-US" sz="3600" b="1" dirty="0" smtClean="0">
                <a:solidFill>
                  <a:srgbClr val="0070C0"/>
                </a:solidFill>
                <a:effectLst/>
              </a:rPr>
              <a:t>izolaciona električna svojstva</a:t>
            </a:r>
            <a:r>
              <a:rPr lang="sr-Latn-CS" altLang="en-US" sz="3600" dirty="0" smtClean="0">
                <a:solidFill>
                  <a:srgbClr val="0070C0"/>
                </a:solidFill>
                <a:effectLst/>
              </a:rPr>
              <a:t>. </a:t>
            </a:r>
          </a:p>
          <a:p>
            <a:pPr eaLnBrk="1" hangingPunct="1"/>
            <a:r>
              <a:rPr lang="sr-Latn-CS" altLang="en-US" sz="3600" dirty="0" smtClean="0">
                <a:solidFill>
                  <a:srgbClr val="0070C0"/>
                </a:solidFill>
                <a:effectLst/>
              </a:rPr>
              <a:t>U vodenim rastvorima ponašaju se kao elektroliti, pošto disosuju na pokretne pozitivne i negativne jone.</a:t>
            </a:r>
            <a:endParaRPr lang="en-US" altLang="en-US" sz="3600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8973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6775"/>
          </a:xfrm>
        </p:spPr>
        <p:txBody>
          <a:bodyPr/>
          <a:lstStyle/>
          <a:p>
            <a:pPr marL="838200" indent="-838200" eaLnBrk="1" hangingPunct="1"/>
            <a:r>
              <a:rPr lang="sr-Latn-CS" altLang="en-US" i="1" dirty="0" smtClean="0">
                <a:solidFill>
                  <a:srgbClr val="0070C0"/>
                </a:solidFill>
                <a:effectLst/>
              </a:rPr>
              <a:t>Kovalentna veza</a:t>
            </a:r>
            <a:endParaRPr lang="en-US" altLang="en-US" i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CS" altLang="en-US" dirty="0" smtClean="0">
                <a:solidFill>
                  <a:srgbClr val="0070C0"/>
                </a:solidFill>
              </a:rPr>
              <a:t>Kovalentna veza je prisutna u molekulima i čvrstim telima sastavljenih, najčešće od istih atoma. </a:t>
            </a:r>
          </a:p>
          <a:p>
            <a:pPr eaLnBrk="1" hangingPunct="1">
              <a:defRPr/>
            </a:pPr>
            <a:r>
              <a:rPr lang="sr-Latn-CS" altLang="en-US" dirty="0" smtClean="0">
                <a:solidFill>
                  <a:srgbClr val="0070C0"/>
                </a:solidFill>
              </a:rPr>
              <a:t>To su obično molekuli vodonika, hlora, fluora, azota, fosfora, kiseonika i kristali dijamanta, germanijuma, silicijuma, kalaja, sumpora, selena i drugih. </a:t>
            </a:r>
            <a:endParaRPr lang="en-US" alt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327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228600"/>
            <a:ext cx="4495800" cy="6324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sr-Latn-CS" altLang="en-US" dirty="0" smtClean="0">
                <a:solidFill>
                  <a:srgbClr val="00B0F0"/>
                </a:solidFill>
                <a:effectLst/>
              </a:rPr>
              <a:t>Atomi između kojih se obrazuju kovalentne veze udružuju svoje kovalentne elektrone, obrazuju elektronske parove i dopunjavaju svoje periferne orbite do stabilne konfiguracije. </a:t>
            </a:r>
          </a:p>
          <a:p>
            <a:pPr eaLnBrk="1" hangingPunct="1"/>
            <a:r>
              <a:rPr lang="sr-Latn-CS" altLang="en-US" dirty="0" smtClean="0">
                <a:solidFill>
                  <a:srgbClr val="00B0F0"/>
                </a:solidFill>
                <a:effectLst/>
              </a:rPr>
              <a:t>Pri tome, elektroni koji učestvuju u obrazovanju kovalentne veze pripadaju istovremeno i jednom i drugom atomu.</a:t>
            </a:r>
            <a:endParaRPr lang="en-US" altLang="en-US" dirty="0" smtClean="0">
              <a:solidFill>
                <a:srgbClr val="00B0F0"/>
              </a:solidFill>
              <a:effectLst/>
            </a:endParaRPr>
          </a:p>
        </p:txBody>
      </p:sp>
      <p:pic>
        <p:nvPicPr>
          <p:cNvPr id="22531" name="Picture 7" descr="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722563"/>
            <a:ext cx="4038600" cy="2279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5105400" y="15240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dirty="0">
                <a:solidFill>
                  <a:srgbClr val="00B0F0"/>
                </a:solidFill>
              </a:rPr>
              <a:t>Molekul vodonika</a:t>
            </a:r>
            <a:endParaRPr lang="en-US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83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179512" y="1340768"/>
            <a:ext cx="5029200" cy="1475509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</a:pPr>
            <a:r>
              <a:rPr lang="sr-Latn-CS" dirty="0">
                <a:solidFill>
                  <a:srgbClr val="00B0F0"/>
                </a:solidFill>
              </a:rPr>
              <a:t>Udruživanjem elektrona stvaraju se ZAJEDNIČKI ELEKTRONSKI PAROVI – </a:t>
            </a:r>
            <a:r>
              <a:rPr lang="sr-Latn-CS" dirty="0" smtClean="0">
                <a:solidFill>
                  <a:srgbClr val="00B0F0"/>
                </a:solidFill>
              </a:rPr>
              <a:t>nastaje	</a:t>
            </a:r>
            <a:r>
              <a:rPr lang="sr-Latn-CS" b="1" dirty="0" smtClean="0">
                <a:solidFill>
                  <a:srgbClr val="00B0F0"/>
                </a:solidFill>
              </a:rPr>
              <a:t>KOVALENTNA VEZA</a:t>
            </a:r>
            <a:endParaRPr lang="sr-Latn-CS" b="1" dirty="0">
              <a:solidFill>
                <a:srgbClr val="00B0F0"/>
              </a:solidFill>
            </a:endParaRPr>
          </a:p>
          <a:p>
            <a:pPr>
              <a:buFontTx/>
              <a:buChar char="•"/>
            </a:pPr>
            <a:endParaRPr lang="sr-Latn-CS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294967295"/>
          </p:nvPr>
        </p:nvSpPr>
        <p:spPr>
          <a:xfrm>
            <a:off x="683568" y="3429000"/>
            <a:ext cx="4267200" cy="245225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sr-Latn-CS" dirty="0">
                <a:solidFill>
                  <a:srgbClr val="00B0F0"/>
                </a:solidFill>
              </a:rPr>
              <a:t>Svaki atom daje po 1 elektron za zajednički elektronski </a:t>
            </a:r>
            <a:r>
              <a:rPr lang="sr-Latn-CS" dirty="0" smtClean="0">
                <a:solidFill>
                  <a:srgbClr val="00B0F0"/>
                </a:solidFill>
              </a:rPr>
              <a:t>par</a:t>
            </a:r>
          </a:p>
          <a:p>
            <a:r>
              <a:rPr lang="sr-Latn-CS" dirty="0">
                <a:solidFill>
                  <a:srgbClr val="00B0F0"/>
                </a:solidFill>
              </a:rPr>
              <a:t>Zajednički elektronski par pripada i jednom i drugom atomu</a:t>
            </a:r>
          </a:p>
          <a:p>
            <a:endParaRPr lang="sr-Latn-CS" dirty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07" y="1124744"/>
            <a:ext cx="2975119" cy="4028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04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78592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B0F0"/>
                </a:solidFill>
              </a:rPr>
              <a:t>Postoji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više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vrsta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kovalentnih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veza</a:t>
            </a:r>
            <a:r>
              <a:rPr lang="en-US" dirty="0">
                <a:solidFill>
                  <a:srgbClr val="00B0F0"/>
                </a:solidFill>
              </a:rPr>
              <a:t>:</a:t>
            </a:r>
          </a:p>
          <a:p>
            <a:r>
              <a:rPr lang="en-US" b="1" dirty="0" err="1">
                <a:solidFill>
                  <a:srgbClr val="00B0F0"/>
                </a:solidFill>
              </a:rPr>
              <a:t>Jednostruka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kovalentna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veza</a:t>
            </a:r>
            <a:r>
              <a:rPr lang="en-US" dirty="0">
                <a:solidFill>
                  <a:srgbClr val="00B0F0"/>
                </a:solidFill>
              </a:rPr>
              <a:t> - </a:t>
            </a:r>
            <a:r>
              <a:rPr lang="en-US" dirty="0" err="1">
                <a:solidFill>
                  <a:srgbClr val="00B0F0"/>
                </a:solidFill>
              </a:rPr>
              <a:t>nastaje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stvaranjem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jednog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zajedničkog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elektroskog</a:t>
            </a:r>
            <a:r>
              <a:rPr lang="en-US" dirty="0">
                <a:solidFill>
                  <a:srgbClr val="00B0F0"/>
                </a:solidFill>
              </a:rPr>
              <a:t> para</a:t>
            </a:r>
          </a:p>
          <a:p>
            <a:r>
              <a:rPr lang="en-US" b="1" dirty="0" err="1">
                <a:solidFill>
                  <a:srgbClr val="00B0F0"/>
                </a:solidFill>
              </a:rPr>
              <a:t>Dvostruka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kovalentna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veza</a:t>
            </a:r>
            <a:r>
              <a:rPr lang="en-US" dirty="0">
                <a:solidFill>
                  <a:srgbClr val="00B0F0"/>
                </a:solidFill>
              </a:rPr>
              <a:t> - </a:t>
            </a:r>
            <a:r>
              <a:rPr lang="en-US" dirty="0" err="1">
                <a:solidFill>
                  <a:srgbClr val="00B0F0"/>
                </a:solidFill>
              </a:rPr>
              <a:t>nastaje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stvaranjem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dva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zajednička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elektonska</a:t>
            </a:r>
            <a:r>
              <a:rPr lang="en-US" dirty="0">
                <a:solidFill>
                  <a:srgbClr val="00B0F0"/>
                </a:solidFill>
              </a:rPr>
              <a:t> para</a:t>
            </a:r>
          </a:p>
          <a:p>
            <a:r>
              <a:rPr lang="en-US" b="1" dirty="0" err="1">
                <a:solidFill>
                  <a:srgbClr val="00B0F0"/>
                </a:solidFill>
              </a:rPr>
              <a:t>Trostruka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kovalentna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err="1">
                <a:solidFill>
                  <a:srgbClr val="00B0F0"/>
                </a:solidFill>
              </a:rPr>
              <a:t>veza</a:t>
            </a:r>
            <a:r>
              <a:rPr lang="en-US" dirty="0">
                <a:solidFill>
                  <a:srgbClr val="00B0F0"/>
                </a:solidFill>
              </a:rPr>
              <a:t> - </a:t>
            </a:r>
            <a:r>
              <a:rPr lang="en-US" dirty="0" err="1">
                <a:solidFill>
                  <a:srgbClr val="00B0F0"/>
                </a:solidFill>
              </a:rPr>
              <a:t>nastaje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stvaranjem</a:t>
            </a:r>
            <a:r>
              <a:rPr lang="en-US" dirty="0">
                <a:solidFill>
                  <a:srgbClr val="00B0F0"/>
                </a:solidFill>
              </a:rPr>
              <a:t> tri </a:t>
            </a:r>
            <a:r>
              <a:rPr lang="en-US" dirty="0" err="1">
                <a:solidFill>
                  <a:srgbClr val="00B0F0"/>
                </a:solidFill>
              </a:rPr>
              <a:t>zajednička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elektronska</a:t>
            </a:r>
            <a:r>
              <a:rPr lang="en-US" dirty="0">
                <a:solidFill>
                  <a:srgbClr val="00B0F0"/>
                </a:solidFill>
              </a:rPr>
              <a:t> para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84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marL="838200" indent="-838200" eaLnBrk="1" hangingPunct="1"/>
            <a:r>
              <a:rPr lang="sr-Latn-CS" altLang="en-US" i="1" dirty="0" smtClean="0">
                <a:solidFill>
                  <a:srgbClr val="0070C0"/>
                </a:solidFill>
                <a:effectLst/>
              </a:rPr>
              <a:t>Metalna veza</a:t>
            </a:r>
            <a:endParaRPr lang="en-US" altLang="en-US" i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Metalna veza je izrazito zatupljena u čvrstim telima elemenata koji se nazivaju metalima, pa se i veza naziva metalna veza.</a:t>
            </a:r>
          </a:p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Valentni elektroni u atomima su slabo vezani za matične atome. Usled uzajamnog dejstva atoma pri obrazovanju čvrstog metala, valentni elektroni lako napuštaju matične atome i haotično se kreću po čitavom čvrstom telu. Zbog toga se oni često nazivaju slobodni elektroni. </a:t>
            </a:r>
          </a:p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Slobidni elektroni ne pripadaju samo jednom atomu, već svim atomima istovremeno, odnosno čitavom čvrstom telu.</a:t>
            </a:r>
            <a:r>
              <a:rPr lang="sr-Latn-CS" altLang="en-US" sz="2800" dirty="0" smtClean="0">
                <a:solidFill>
                  <a:srgbClr val="0070C0"/>
                </a:solidFill>
              </a:rPr>
              <a:t> </a:t>
            </a:r>
            <a:endParaRPr lang="en-US" altLang="en-US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25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endParaRPr lang="de-DE" altLang="en-US" sz="2400" dirty="0" smtClean="0"/>
          </a:p>
          <a:p>
            <a:pPr eaLnBrk="1" hangingPunct="1">
              <a:defRPr/>
            </a:pPr>
            <a:r>
              <a:rPr lang="de-DE" altLang="en-US" sz="2400" dirty="0" smtClean="0">
                <a:solidFill>
                  <a:srgbClr val="0070C0"/>
                </a:solidFill>
                <a:effectLst/>
              </a:rPr>
              <a:t>Grčki filozof Tal, iz maloazijskog grada Mileta, opisao je oko 600. g.pre n.e. jednostavan i, na izgled, beznačajan ogled.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altLang="en-US" sz="2400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70C0"/>
                </a:solidFill>
                <a:effectLst/>
              </a:rPr>
              <a:t>L</a:t>
            </a:r>
            <a:r>
              <a:rPr lang="sl-SI" altLang="en-US" sz="2400" dirty="0" smtClean="0">
                <a:solidFill>
                  <a:srgbClr val="0070C0"/>
                </a:solidFill>
                <a:effectLst/>
              </a:rPr>
              <a:t>ekar Vilijem Džilbert (Williom Gilbert, 1544 - 1603) podrobno je ispitao ovu pojavu. Pronašao je da i mnoga druga tela, na primer staklo, ebonit, krzna životinja, trenjem stiču osobinu da privlače druga tela.</a:t>
            </a:r>
            <a:endParaRPr lang="en-US" altLang="en-US" sz="2400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defRPr/>
            </a:pPr>
            <a:endParaRPr lang="en-US" altLang="en-US" sz="2400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en-US" sz="2000" b="1" i="1" dirty="0" smtClean="0">
                <a:solidFill>
                  <a:srgbClr val="0070C0"/>
                </a:solidFill>
                <a:effectLst/>
              </a:rPr>
              <a:t>   D</a:t>
            </a:r>
            <a:r>
              <a:rPr lang="sl-SI" altLang="en-US" sz="2000" b="1" i="1" dirty="0" smtClean="0">
                <a:solidFill>
                  <a:srgbClr val="0070C0"/>
                </a:solidFill>
                <a:effectLst/>
              </a:rPr>
              <a:t>va naelektrisana tela mogu mđusobno da</a:t>
            </a:r>
            <a:r>
              <a:rPr lang="en-US" altLang="en-US" sz="2000" b="1" i="1" dirty="0" smtClean="0">
                <a:solidFill>
                  <a:srgbClr val="0070C0"/>
                </a:solidFill>
                <a:effectLst/>
              </a:rPr>
              <a:t> se</a:t>
            </a:r>
            <a:r>
              <a:rPr lang="sl-SI" altLang="en-US" sz="2000" b="1" i="1" dirty="0" smtClean="0">
                <a:solidFill>
                  <a:srgbClr val="0070C0"/>
                </a:solidFill>
                <a:effectLst/>
              </a:rPr>
              <a:t> privlače ili odbijaju.</a:t>
            </a:r>
            <a:endParaRPr lang="en-US" altLang="en-US" sz="2000" b="1" i="1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altLang="en-US" sz="2000" b="1" i="1" dirty="0" smtClean="0">
              <a:solidFill>
                <a:srgbClr val="0070C0"/>
              </a:solidFill>
              <a:effectLst/>
            </a:endParaRPr>
          </a:p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70C0"/>
                </a:solidFill>
                <a:effectLst/>
              </a:rPr>
              <a:t>A</a:t>
            </a:r>
            <a:r>
              <a:rPr lang="sl-SI" altLang="en-US" sz="2400" dirty="0" smtClean="0">
                <a:solidFill>
                  <a:srgbClr val="0070C0"/>
                </a:solidFill>
                <a:effectLst/>
              </a:rPr>
              <a:t>merički fizičar Bendžamin Franklin (Benjamin Franklin, 1706 - 1790) </a:t>
            </a:r>
            <a:r>
              <a:rPr lang="en-US" altLang="en-US" sz="2400" dirty="0" err="1" smtClean="0">
                <a:solidFill>
                  <a:srgbClr val="0070C0"/>
                </a:solidFill>
                <a:effectLst/>
              </a:rPr>
              <a:t>uveo</a:t>
            </a:r>
            <a:r>
              <a:rPr lang="en-US" altLang="en-US" sz="2400" dirty="0" smtClean="0">
                <a:solidFill>
                  <a:srgbClr val="0070C0"/>
                </a:solidFill>
                <a:effectLst/>
              </a:rPr>
              <a:t> je </a:t>
            </a:r>
            <a:r>
              <a:rPr lang="sl-SI" altLang="en-US" sz="2400" dirty="0" smtClean="0">
                <a:solidFill>
                  <a:srgbClr val="0070C0"/>
                </a:solidFill>
                <a:effectLst/>
              </a:rPr>
              <a:t>naziv</a:t>
            </a:r>
            <a:r>
              <a:rPr lang="en-US" altLang="en-US" sz="2400" dirty="0" smtClean="0">
                <a:solidFill>
                  <a:srgbClr val="0070C0"/>
                </a:solidFill>
                <a:effectLst/>
              </a:rPr>
              <a:t>e</a:t>
            </a:r>
            <a:r>
              <a:rPr lang="sl-SI" altLang="en-US" sz="2400" dirty="0" smtClean="0">
                <a:solidFill>
                  <a:srgbClr val="0070C0"/>
                </a:solidFill>
                <a:effectLst/>
              </a:rPr>
              <a:t> „pozitivno“ i „negativno“ naelektrisanje.</a:t>
            </a:r>
            <a:r>
              <a:rPr lang="en-US" altLang="en-US" sz="2400" dirty="0" smtClean="0">
                <a:solidFill>
                  <a:srgbClr val="0070C0"/>
                </a:solidFill>
              </a:rPr>
              <a:t> </a:t>
            </a:r>
          </a:p>
          <a:p>
            <a:pPr eaLnBrk="1" hangingPunct="1">
              <a:defRPr/>
            </a:pPr>
            <a:endParaRPr lang="en-US" altLang="en-US" sz="2400" dirty="0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n-US" altLang="en-US" sz="2400" dirty="0" smtClean="0">
              <a:solidFill>
                <a:srgbClr val="FFFF00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81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de-DE" altLang="en-US" sz="4000" i="1" dirty="0" smtClean="0">
                <a:solidFill>
                  <a:srgbClr val="0070C0"/>
                </a:solidFill>
                <a:effectLst/>
              </a:rPr>
              <a:t>1.1. Kratak istorijski uvod</a:t>
            </a:r>
            <a:r>
              <a:rPr lang="de-DE" altLang="en-US" sz="4000" dirty="0" smtClean="0">
                <a:solidFill>
                  <a:srgbClr val="0070C0"/>
                </a:solidFill>
                <a:effectLst/>
              </a:rPr>
              <a:t/>
            </a:r>
            <a:br>
              <a:rPr lang="de-DE" altLang="en-US" sz="4000" dirty="0" smtClean="0">
                <a:solidFill>
                  <a:srgbClr val="0070C0"/>
                </a:solidFill>
                <a:effectLst/>
              </a:rPr>
            </a:br>
            <a:endParaRPr lang="en-US" altLang="en-US" sz="4000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173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1229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228600"/>
            <a:ext cx="4495800" cy="6400800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dirty="0" smtClean="0">
                <a:solidFill>
                  <a:srgbClr val="00B0F0"/>
                </a:solidFill>
              </a:rPr>
              <a:t>Postojanje metalnog čvrstog tela rezultat je privlačnog dejstva između pozitivno naelektrisanih jona, sa jedne strane, i elektronskog gasa, sa druge strane, kao i odbojnog dejstva između pozitivnih jona.</a:t>
            </a:r>
          </a:p>
          <a:p>
            <a:pPr eaLnBrk="1" hangingPunct="1">
              <a:defRPr/>
            </a:pPr>
            <a:r>
              <a:rPr lang="sr-Latn-CS" altLang="en-US" dirty="0" smtClean="0">
                <a:solidFill>
                  <a:srgbClr val="00B0F0"/>
                </a:solidFill>
              </a:rPr>
              <a:t> Metalna veza može da postoji samo u većem skupu atoma.</a:t>
            </a:r>
            <a:r>
              <a:rPr lang="en-US" altLang="en-US" dirty="0" smtClean="0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24579" name="Picture 7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066800"/>
            <a:ext cx="4038600" cy="300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381000" y="46482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b="1" dirty="0">
                <a:solidFill>
                  <a:srgbClr val="00B0F0"/>
                </a:solidFill>
              </a:rPr>
              <a:t>Šematska predstava metalnog čvrstog tela</a:t>
            </a:r>
            <a:endParaRPr lang="en-US" altLang="en-US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6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sr-Latn-CS" altLang="en-US" sz="4000" dirty="0" smtClean="0">
                <a:solidFill>
                  <a:srgbClr val="00B0F0"/>
                </a:solidFill>
                <a:effectLst/>
              </a:rPr>
              <a:t>Usled postojanja slobodnih elektrona metali su dobri provodnici elektriciteta i toplote.</a:t>
            </a:r>
            <a:endParaRPr lang="en-US" altLang="en-US" sz="4000" dirty="0" smtClean="0">
              <a:solidFill>
                <a:srgbClr val="00B0F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651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228600"/>
            <a:ext cx="4495800" cy="6324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sr-Latn-CS" altLang="en-US" dirty="0" smtClean="0">
                <a:solidFill>
                  <a:srgbClr val="00B0F0"/>
                </a:solidFill>
                <a:effectLst/>
              </a:rPr>
              <a:t>Atomi između kojih se obrazuju kovalentne veze udružuju svoje kovalentne elektrone, obrazuju elektronske parove i dopunjavaju svoje periferne orbite do stabilne konfiguracije. </a:t>
            </a:r>
          </a:p>
          <a:p>
            <a:pPr eaLnBrk="1" hangingPunct="1"/>
            <a:r>
              <a:rPr lang="sr-Latn-CS" altLang="en-US" dirty="0" smtClean="0">
                <a:solidFill>
                  <a:srgbClr val="00B0F0"/>
                </a:solidFill>
                <a:effectLst/>
              </a:rPr>
              <a:t>Pri tome, elektroni koji učestvuju u obrazovanju kovalentne veze pripadaju istovremeno i jednom i drugom atomu.</a:t>
            </a:r>
            <a:endParaRPr lang="en-US" altLang="en-US" dirty="0" smtClean="0">
              <a:solidFill>
                <a:srgbClr val="00B0F0"/>
              </a:solidFill>
              <a:effectLst/>
            </a:endParaRPr>
          </a:p>
        </p:txBody>
      </p:sp>
      <p:pic>
        <p:nvPicPr>
          <p:cNvPr id="22531" name="Picture 7" descr="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722563"/>
            <a:ext cx="4038600" cy="2279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Text Box 8"/>
          <p:cNvSpPr txBox="1">
            <a:spLocks noChangeArrowheads="1"/>
          </p:cNvSpPr>
          <p:nvPr/>
        </p:nvSpPr>
        <p:spPr bwMode="auto">
          <a:xfrm>
            <a:off x="5105400" y="1524000"/>
            <a:ext cx="320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dirty="0">
                <a:solidFill>
                  <a:srgbClr val="00B0F0"/>
                </a:solidFill>
              </a:rPr>
              <a:t>Molekul vodonika</a:t>
            </a:r>
            <a:endParaRPr lang="en-US" alt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18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marL="838200" indent="-838200" eaLnBrk="1" hangingPunct="1"/>
            <a:r>
              <a:rPr lang="sr-Latn-CS" altLang="en-US" i="1" dirty="0" smtClean="0">
                <a:solidFill>
                  <a:srgbClr val="0070C0"/>
                </a:solidFill>
                <a:effectLst/>
              </a:rPr>
              <a:t>Metalna veza</a:t>
            </a:r>
            <a:endParaRPr lang="en-US" altLang="en-US" i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715000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Metalna veza je izrazito zatupljena u čvrstim telima elemenata koji se nazivaju metalima, pa se i veza naziva metalna veza.</a:t>
            </a:r>
          </a:p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Valentni elektroni u atomima su slabo vezani za matične atome. Usled uzajamnog dejstva atoma pri obrazovanju čvrstog metala, valentni elektroni lako napuštaju matične atome i haotično se kreću po čitavom čvrstom telu. Zbog toga se oni često nazivaju slobodni elektroni. </a:t>
            </a:r>
          </a:p>
          <a:p>
            <a:pPr eaLnBrk="1" hangingPunct="1">
              <a:defRPr/>
            </a:pPr>
            <a:r>
              <a:rPr lang="sr-Latn-CS" altLang="en-US" sz="2800" dirty="0" smtClean="0">
                <a:solidFill>
                  <a:srgbClr val="0070C0"/>
                </a:solidFill>
                <a:effectLst/>
              </a:rPr>
              <a:t>Slobidni elektroni ne pripadaju samo jednom atomu, već svim atomima istovremeno, odnosno čitavom čvrstom telu.</a:t>
            </a:r>
            <a:r>
              <a:rPr lang="sr-Latn-CS" altLang="en-US" sz="2800" dirty="0" smtClean="0">
                <a:solidFill>
                  <a:srgbClr val="0070C0"/>
                </a:solidFill>
              </a:rPr>
              <a:t> </a:t>
            </a:r>
            <a:endParaRPr lang="en-US" altLang="en-US" sz="28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318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4648200" y="228600"/>
            <a:ext cx="4495800" cy="6400800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dirty="0" smtClean="0">
                <a:solidFill>
                  <a:srgbClr val="00B0F0"/>
                </a:solidFill>
              </a:rPr>
              <a:t>Postojanje metalnog čvrstog tela rezultat je privlačnog dejstva između pozitivno naelektrisanih jona, sa jedne strane, i elektronskog gasa, sa druge strane, kao i odbojnog dejstva između pozitivnih jona.</a:t>
            </a:r>
          </a:p>
          <a:p>
            <a:pPr eaLnBrk="1" hangingPunct="1">
              <a:defRPr/>
            </a:pPr>
            <a:r>
              <a:rPr lang="sr-Latn-CS" altLang="en-US" dirty="0" smtClean="0">
                <a:solidFill>
                  <a:srgbClr val="00B0F0"/>
                </a:solidFill>
              </a:rPr>
              <a:t> Metalna veza može da postoji samo u većem skupu atoma.</a:t>
            </a:r>
            <a:r>
              <a:rPr lang="en-US" altLang="en-US" dirty="0" smtClean="0">
                <a:solidFill>
                  <a:srgbClr val="00B0F0"/>
                </a:solidFill>
              </a:rPr>
              <a:t> </a:t>
            </a:r>
          </a:p>
        </p:txBody>
      </p:sp>
      <p:pic>
        <p:nvPicPr>
          <p:cNvPr id="24579" name="Picture 7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066800"/>
            <a:ext cx="4038600" cy="3009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381000" y="4648200"/>
            <a:ext cx="3962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r-Latn-CS" altLang="en-US" sz="2000" b="1" dirty="0">
                <a:solidFill>
                  <a:srgbClr val="00B0F0"/>
                </a:solidFill>
              </a:rPr>
              <a:t>Šematska predstava metalnog čvrstog tela</a:t>
            </a:r>
            <a:endParaRPr lang="en-US" altLang="en-US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90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sr-Latn-CS" altLang="en-US" sz="4000" dirty="0" smtClean="0">
                <a:solidFill>
                  <a:srgbClr val="0070C0"/>
                </a:solidFill>
                <a:effectLst/>
              </a:rPr>
              <a:t>Usled postojanja slobodnih elektrona metali su dobri provodnici elektriciteta i toplote.</a:t>
            </a:r>
            <a:endParaRPr lang="en-US" altLang="en-US" sz="4000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9238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r-Latn-CS" altLang="en-US" sz="4000" i="1" dirty="0" smtClean="0">
                <a:solidFill>
                  <a:srgbClr val="0070C0"/>
                </a:solidFill>
                <a:effectLst/>
              </a:rPr>
              <a:t>Molekularna ili Van der Valsova veza</a:t>
            </a:r>
            <a:endParaRPr lang="en-US" altLang="en-US" sz="4000" i="1" dirty="0" smtClean="0">
              <a:solidFill>
                <a:srgbClr val="0070C0"/>
              </a:solidFill>
              <a:effectLst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991600" cy="5715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r-Latn-CS" altLang="en-US" sz="3600" dirty="0" smtClean="0">
                <a:solidFill>
                  <a:srgbClr val="0070C0"/>
                </a:solidFill>
                <a:effectLst/>
              </a:rPr>
              <a:t>Ovaj tip privlačnog uzajamnog dejstva prisutan je u čvrstim materijalima izgrađenim od neutralnih atoma i molekula sa popunjenim spoljnim elektronskim orbitama.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Latn-CS" altLang="en-US" sz="3600" dirty="0" smtClean="0">
                <a:solidFill>
                  <a:srgbClr val="0070C0"/>
                </a:solidFill>
                <a:effectLst/>
              </a:rPr>
              <a:t>Najizrazitiji primeri materijala sa molekularnim vezama su tečno i čvrsto stanje inertnih gasova, vodonika, kiseonika, azota i mnogih organskih i neorganskih jedinjenja, slojevitih poluprovodnih materijala.</a:t>
            </a:r>
            <a:r>
              <a:rPr lang="sr-Latn-CS" altLang="en-US" dirty="0" smtClean="0">
                <a:solidFill>
                  <a:srgbClr val="0070C0"/>
                </a:solidFill>
              </a:rPr>
              <a:t> </a:t>
            </a:r>
            <a:endParaRPr lang="en-US" alt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2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3200400" cy="1905000"/>
          </a:xfrm>
        </p:spPr>
        <p:txBody>
          <a:bodyPr/>
          <a:lstStyle/>
          <a:p>
            <a:pPr eaLnBrk="1" hangingPunct="1">
              <a:defRPr/>
            </a:pPr>
            <a:r>
              <a:rPr lang="sr-Latn-CS" altLang="en-US" sz="2600" dirty="0" smtClean="0">
                <a:solidFill>
                  <a:srgbClr val="00B0F0"/>
                </a:solidFill>
                <a:effectLst/>
              </a:rPr>
              <a:t>Obrazovanje trenutnog dipola na primeru atoma helijuma</a:t>
            </a:r>
            <a:r>
              <a:rPr lang="en-US" altLang="en-US" sz="4000" dirty="0" smtClean="0">
                <a:solidFill>
                  <a:srgbClr val="00B0F0"/>
                </a:solidFill>
              </a:rPr>
              <a:t> 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276600" y="914400"/>
            <a:ext cx="5867400" cy="52197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sr-Latn-CS" altLang="en-US" sz="3200" dirty="0" smtClean="0">
                <a:solidFill>
                  <a:srgbClr val="00B0F0"/>
                </a:solidFill>
                <a:effectLst/>
              </a:rPr>
              <a:t>U pojedinim trenutcima dešava se da je raspodela negativnog naelektrisanja oko jezgra takva da se centri naelektrisanja ne poklapaju. </a:t>
            </a:r>
          </a:p>
          <a:p>
            <a:pPr eaLnBrk="1" hangingPunct="1"/>
            <a:r>
              <a:rPr lang="sr-Latn-CS" altLang="en-US" sz="3200" dirty="0" smtClean="0">
                <a:solidFill>
                  <a:srgbClr val="00B0F0"/>
                </a:solidFill>
                <a:effectLst/>
              </a:rPr>
              <a:t>Ovo dovodi do obrazovanja trenutnog električnog dipola.</a:t>
            </a:r>
          </a:p>
          <a:p>
            <a:pPr eaLnBrk="1" hangingPunct="1"/>
            <a:r>
              <a:rPr lang="sr-Latn-CS" altLang="en-US" sz="3200" dirty="0" smtClean="0">
                <a:solidFill>
                  <a:srgbClr val="00B0F0"/>
                </a:solidFill>
                <a:effectLst/>
              </a:rPr>
              <a:t> Privlačno dejstvo između dipola različitih atoma su, upravo, privlačne Van der Valsove sile.</a:t>
            </a:r>
            <a:endParaRPr lang="en-US" altLang="en-US" sz="3200" dirty="0" smtClean="0">
              <a:solidFill>
                <a:srgbClr val="00B0F0"/>
              </a:solidFill>
              <a:effectLst/>
            </a:endParaRPr>
          </a:p>
        </p:txBody>
      </p:sp>
      <p:pic>
        <p:nvPicPr>
          <p:cNvPr id="49159" name="Picture 7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686050"/>
            <a:ext cx="3000375" cy="4171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309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RS" sz="5400" smtClean="0">
                <a:latin typeface="Times New Roman" pitchFamily="18" charset="0"/>
                <a:cs typeface="Times New Roman" pitchFamily="18" charset="0"/>
              </a:rPr>
              <a:t>ATOMSKA STRUKTURA MATERIJE</a:t>
            </a:r>
            <a:endParaRPr lang="en-US" sz="5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smtClean="0">
                <a:latin typeface="Times New Roman" pitchFamily="18" charset="0"/>
                <a:cs typeface="Times New Roman" pitchFamily="18" charset="0"/>
              </a:rPr>
              <a:t>600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mtClean="0">
                <a:latin typeface="Times New Roman" pitchFamily="18" charset="0"/>
                <a:cs typeface="Times New Roman" pitchFamily="18" charset="0"/>
              </a:rPr>
              <a:t> godine pre nove ere Grčki filozof Tal iz maloazijskog grada Mileta, vrši veoma jednostavan ogled. Ćilibar i tkanina.</a:t>
            </a:r>
          </a:p>
          <a:p>
            <a:r>
              <a:rPr lang="sr-Latn-RS" smtClean="0">
                <a:latin typeface="Times New Roman" pitchFamily="18" charset="0"/>
                <a:cs typeface="Times New Roman" pitchFamily="18" charset="0"/>
              </a:rPr>
              <a:t>Oko 1600. godine engleski lekar Vilijem Džilbert(Williom Gilbert, 1544 – 1603) vrši kompletniji ogled. Ebonit, krzna životinja...</a:t>
            </a:r>
          </a:p>
          <a:p>
            <a:r>
              <a:rPr lang="sr-Latn-RS" smtClean="0">
                <a:latin typeface="Times New Roman" pitchFamily="18" charset="0"/>
                <a:cs typeface="Times New Roman" pitchFamily="18" charset="0"/>
              </a:rPr>
              <a:t>Ebonit = Elektron.</a:t>
            </a:r>
          </a:p>
          <a:p>
            <a:r>
              <a:rPr lang="sr-Latn-RS" smtClean="0">
                <a:latin typeface="Times New Roman" pitchFamily="18" charset="0"/>
                <a:cs typeface="Times New Roman" pitchFamily="18" charset="0"/>
              </a:rPr>
              <a:t>Naelektrisna tela.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600" smtClean="0">
                <a:latin typeface="Times New Roman" pitchFamily="18" charset="0"/>
                <a:cs typeface="Times New Roman" pitchFamily="18" charset="0"/>
              </a:rPr>
              <a:t>1. Uvod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Sve sto nas okružuje u prirodi sastoji se od malih čestica(atoma) koji se nekim jedostavnim ogledima ne mogu dalje rastavljati.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Postoji 109 vrsta atoma koji se međusobno razlikuju po građi i osobinama i svrstavaju se u periodni sistem elemenata.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iensfig6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50" y="2191544"/>
            <a:ext cx="5143500" cy="31051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sz="4000" smtClean="0">
                <a:latin typeface="Times New Roman" pitchFamily="18" charset="0"/>
                <a:cs typeface="Times New Roman" pitchFamily="18" charset="0"/>
              </a:rPr>
              <a:t>2. PERIODNI SISTEM ELEMENATA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Atom se sastoji od jezgra i omotača.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Jezgro atoma je pozitivno naelektrisano, a omotač negativno.</a:t>
            </a:r>
          </a:p>
          <a:p>
            <a:r>
              <a:rPr lang="sr-Latn-RS" sz="3200" smtClean="0">
                <a:latin typeface="Times New Roman" pitchFamily="18" charset="0"/>
                <a:cs typeface="Times New Roman" pitchFamily="18" charset="0"/>
              </a:rPr>
              <a:t>Jezgro se sastoji od protona i neutrona, a omotač od elektrona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4000" smtClean="0">
                <a:latin typeface="Times New Roman" pitchFamily="18" charset="0"/>
                <a:cs typeface="Times New Roman" pitchFamily="18" charset="0"/>
              </a:rPr>
              <a:t>ATOM</a:t>
            </a:r>
            <a:endParaRPr lang="en-US" sz="40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182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x-none" sz="2400" dirty="0" smtClean="0"/>
              <a:t>Atom- najmanja čestica hemijskog elementa koja sadrži sve njegove osobine</a:t>
            </a:r>
          </a:p>
          <a:p>
            <a:r>
              <a:rPr lang="x-none" sz="2400" dirty="0" smtClean="0"/>
              <a:t>Atom se sastoji od ELEKTRONA, PROTONA I NEUTRONA</a:t>
            </a:r>
            <a:endParaRPr lang="en-US" sz="2400" dirty="0"/>
          </a:p>
        </p:txBody>
      </p:sp>
      <p:pic>
        <p:nvPicPr>
          <p:cNvPr id="4" name="Picture 3" descr="ATO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2971800"/>
            <a:ext cx="2867425" cy="283884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/>
            </a:solidFill>
            <a:miter lim="800000"/>
          </a:ln>
          <a:effectLst>
            <a:innerShdw blurRad="114300">
              <a:prstClr val="black"/>
            </a:innerShdw>
          </a:effectLst>
        </p:spPr>
      </p:pic>
      <p:pic>
        <p:nvPicPr>
          <p:cNvPr id="5" name="Picture 4" descr="ATO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895600"/>
            <a:ext cx="3352800" cy="3583649"/>
          </a:xfrm>
          <a:prstGeom prst="rect">
            <a:avLst/>
          </a:prstGeom>
          <a:ln>
            <a:solidFill>
              <a:schemeClr val="accent2"/>
            </a:solidFill>
          </a:ln>
        </p:spPr>
      </p:pic>
    </p:spTree>
    <p:extLst>
      <p:ext uri="{BB962C8B-B14F-4D97-AF65-F5344CB8AC3E}">
        <p14:creationId xmlns:p14="http://schemas.microsoft.com/office/powerpoint/2010/main" val="2988472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340</TotalTime>
  <Words>1400</Words>
  <Application>Microsoft Office PowerPoint</Application>
  <PresentationFormat>On-screen Show (4:3)</PresentationFormat>
  <Paragraphs>143</Paragraphs>
  <Slides>37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Concourse</vt:lpstr>
      <vt:lpstr>VISOKA ŠKOLA ELEKTROTEHNIKE I RAČUNARSTVA STRUKOVNIH STUDIJA BEOGRAD</vt:lpstr>
      <vt:lpstr>  Elektrotehnički materijali 1.Opšti deo </vt:lpstr>
      <vt:lpstr>1.1. Kratak istorijski uvod </vt:lpstr>
      <vt:lpstr>ATOMSKA STRUKTURA MATERIJE</vt:lpstr>
      <vt:lpstr>1. Uvod</vt:lpstr>
      <vt:lpstr>PowerPoint Presentation</vt:lpstr>
      <vt:lpstr>2. PERIODNI SISTEM ELEMENATA</vt:lpstr>
      <vt:lpstr>ATOM</vt:lpstr>
      <vt:lpstr>PowerPoint Presentation</vt:lpstr>
      <vt:lpstr>PROTON, NEUTRON, ELEKTRON</vt:lpstr>
      <vt:lpstr>PowerPoint Presentation</vt:lpstr>
      <vt:lpstr>ATOM</vt:lpstr>
      <vt:lpstr>MASA  ATOMA</vt:lpstr>
      <vt:lpstr>NAELEKTRISANJE ATOMA</vt:lpstr>
      <vt:lpstr>OTOMAČ ATOMA</vt:lpstr>
      <vt:lpstr>JEDINICA NAELEKTISANJA I ENERGIJA ATOMA</vt:lpstr>
      <vt:lpstr>ENERGIJA ELEKTRONA (ATOM VODONIKA)</vt:lpstr>
      <vt:lpstr>1.4.Hemijske veze u čvrstim telima</vt:lpstr>
      <vt:lpstr>PowerPoint Presentation</vt:lpstr>
      <vt:lpstr>PowerPoint Presentation</vt:lpstr>
      <vt:lpstr>Jonska ili heteropolarna veza </vt:lpstr>
      <vt:lpstr>Molekul NaCl</vt:lpstr>
      <vt:lpstr>Molekul MgO</vt:lpstr>
      <vt:lpstr>PowerPoint Presentation</vt:lpstr>
      <vt:lpstr>Kovalentna veza</vt:lpstr>
      <vt:lpstr>PowerPoint Presentation</vt:lpstr>
      <vt:lpstr>PowerPoint Presentation</vt:lpstr>
      <vt:lpstr>PowerPoint Presentation</vt:lpstr>
      <vt:lpstr>Metalna veza</vt:lpstr>
      <vt:lpstr>PowerPoint Presentation</vt:lpstr>
      <vt:lpstr>PowerPoint Presentation</vt:lpstr>
      <vt:lpstr>PowerPoint Presentation</vt:lpstr>
      <vt:lpstr>Metalna veza</vt:lpstr>
      <vt:lpstr>PowerPoint Presentation</vt:lpstr>
      <vt:lpstr>PowerPoint Presentation</vt:lpstr>
      <vt:lpstr>Molekularna ili Van der Valsova veza</vt:lpstr>
      <vt:lpstr>Obrazovanje trenutnog dipola na primeru atoma helijuma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VISOKA ŠKOLA ELEKTROTEHNIKE I RAČUNARSTVA STRUKOVNIH STUDIJA BEOGRAD</dc:title>
  <dc:creator>Graco</dc:creator>
  <cp:lastModifiedBy>PC</cp:lastModifiedBy>
  <cp:revision>38</cp:revision>
  <dcterms:created xsi:type="dcterms:W3CDTF">2012-11-05T21:58:52Z</dcterms:created>
  <dcterms:modified xsi:type="dcterms:W3CDTF">2018-10-19T10:25:52Z</dcterms:modified>
</cp:coreProperties>
</file>