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0" r:id="rId1"/>
  </p:sldMasterIdLst>
  <p:notesMasterIdLst>
    <p:notesMasterId r:id="rId8"/>
  </p:notesMasterIdLst>
  <p:handoutMasterIdLst>
    <p:handoutMasterId r:id="rId9"/>
  </p:handoutMasterIdLst>
  <p:sldIdLst>
    <p:sldId id="256" r:id="rId2"/>
    <p:sldId id="266" r:id="rId3"/>
    <p:sldId id="271" r:id="rId4"/>
    <p:sldId id="270" r:id="rId5"/>
    <p:sldId id="262" r:id="rId6"/>
    <p:sldId id="27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07" autoAdjust="0"/>
  </p:normalViewPr>
  <p:slideViewPr>
    <p:cSldViewPr>
      <p:cViewPr varScale="1">
        <p:scale>
          <a:sx n="110" d="100"/>
          <a:sy n="110" d="100"/>
        </p:scale>
        <p:origin x="164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9FA21C-B466-43B5-A6EB-BF24BD66BD1F}" type="datetimeFigureOut">
              <a:rPr lang="en-US" smtClean="0"/>
              <a:t>10/5/2016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D0C8D5-FDF0-4001-BE60-851C330792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3310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940DBF-44DD-48DD-8204-234462007540}" type="datetimeFigureOut">
              <a:rPr lang="en-US" smtClean="0"/>
              <a:pPr/>
              <a:t>10/5/2016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DC1E2B-F618-455D-995C-6981511519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2246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E92E21-B024-4201-BFD7-B416642445FD}" type="datetimeFigureOut">
              <a:rPr lang="en-US" smtClean="0"/>
              <a:pPr/>
              <a:t>10/5/2016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FA8CD0-AA68-4C25-B8EB-5CAD5458E91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E92E21-B024-4201-BFD7-B416642445FD}" type="datetimeFigureOut">
              <a:rPr lang="en-US" smtClean="0"/>
              <a:pPr/>
              <a:t>10/5/2016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FA8CD0-AA68-4C25-B8EB-5CAD5458E9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E92E21-B024-4201-BFD7-B416642445FD}" type="datetimeFigureOut">
              <a:rPr lang="en-US" smtClean="0"/>
              <a:pPr/>
              <a:t>10/5/2016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FA8CD0-AA68-4C25-B8EB-5CAD5458E9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5pPr>
            <a:extLst/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E92E21-B024-4201-BFD7-B416642445FD}" type="datetimeFigureOut">
              <a:rPr lang="en-US" smtClean="0"/>
              <a:pPr/>
              <a:t>10/5/2016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FA8CD0-AA68-4C25-B8EB-5CAD5458E9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E92E21-B024-4201-BFD7-B416642445FD}" type="datetimeFigureOut">
              <a:rPr lang="en-US" smtClean="0"/>
              <a:pPr/>
              <a:t>10/5/2016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FA8CD0-AA68-4C25-B8EB-5CAD5458E91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E92E21-B024-4201-BFD7-B416642445FD}" type="datetimeFigureOut">
              <a:rPr lang="en-US" smtClean="0"/>
              <a:pPr/>
              <a:t>10/5/2016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FA8CD0-AA68-4C25-B8EB-5CAD5458E9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E92E21-B024-4201-BFD7-B416642445FD}" type="datetimeFigureOut">
              <a:rPr lang="en-US" smtClean="0"/>
              <a:pPr/>
              <a:t>10/5/2016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FA8CD0-AA68-4C25-B8EB-5CAD5458E91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E92E21-B024-4201-BFD7-B416642445FD}" type="datetimeFigureOut">
              <a:rPr lang="en-US" smtClean="0"/>
              <a:pPr/>
              <a:t>10/5/2016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FA8CD0-AA68-4C25-B8EB-5CAD5458E9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E92E21-B024-4201-BFD7-B416642445FD}" type="datetimeFigureOut">
              <a:rPr lang="en-US" smtClean="0"/>
              <a:pPr/>
              <a:t>10/5/2016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FA8CD0-AA68-4C25-B8EB-5CAD5458E9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E92E21-B024-4201-BFD7-B416642445FD}" type="datetimeFigureOut">
              <a:rPr lang="en-US" smtClean="0"/>
              <a:pPr/>
              <a:t>10/5/2016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FA8CD0-AA68-4C25-B8EB-5CAD5458E9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68E92E21-B024-4201-BFD7-B416642445FD}" type="datetimeFigureOut">
              <a:rPr lang="en-US" smtClean="0"/>
              <a:pPr/>
              <a:t>10/5/2016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42FA8CD0-AA68-4C25-B8EB-5CAD5458E9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68E92E21-B024-4201-BFD7-B416642445FD}" type="datetimeFigureOut">
              <a:rPr lang="en-US" smtClean="0"/>
              <a:pPr/>
              <a:t>10/5/2016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42FA8CD0-AA68-4C25-B8EB-5CAD5458E91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28662" y="2000240"/>
            <a:ext cx="7772400" cy="1285884"/>
          </a:xfrm>
        </p:spPr>
        <p:txBody>
          <a:bodyPr>
            <a:normAutofit fontScale="90000"/>
          </a:bodyPr>
          <a:lstStyle/>
          <a:p>
            <a:r>
              <a:rPr lang="sr-Cyrl-CS" b="0" dirty="0" smtClean="0">
                <a:latin typeface="Segoe UI" panose="020B0502040204020203" pitchFamily="34" charset="0"/>
                <a:cs typeface="Segoe UI" panose="020B0502040204020203" pitchFamily="34" charset="0"/>
              </a:rPr>
              <a:t>Програмирање апликација</a:t>
            </a:r>
            <a:br>
              <a:rPr lang="sr-Cyrl-CS" b="0" dirty="0" smtClean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sr-Cyrl-CS" b="0" dirty="0" smtClean="0">
                <a:latin typeface="Segoe UI" panose="020B0502040204020203" pitchFamily="34" charset="0"/>
                <a:cs typeface="Segoe UI" panose="020B0502040204020203" pitchFamily="34" charset="0"/>
              </a:rPr>
              <a:t>база података</a:t>
            </a:r>
            <a:endParaRPr lang="en-US" sz="2000" b="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500438"/>
            <a:ext cx="7772400" cy="842962"/>
          </a:xfrm>
        </p:spPr>
        <p:txBody>
          <a:bodyPr/>
          <a:lstStyle/>
          <a:p>
            <a:r>
              <a:rPr lang="en-US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Specijalisti</a:t>
            </a:r>
            <a:r>
              <a:rPr lang="sr-Latn-CS" dirty="0" smtClean="0">
                <a:latin typeface="Segoe UI" panose="020B0502040204020203" pitchFamily="34" charset="0"/>
                <a:cs typeface="Segoe UI" panose="020B0502040204020203" pitchFamily="34" charset="0"/>
              </a:rPr>
              <a:t>čke studije, NRT</a:t>
            </a:r>
            <a:endParaRPr lang="sr-Cyrl-CS" dirty="0" smtClean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88110"/>
          </a:xfrm>
        </p:spPr>
        <p:txBody>
          <a:bodyPr/>
          <a:lstStyle/>
          <a:p>
            <a:pPr algn="ctr"/>
            <a:r>
              <a:rPr lang="sr-Cyrl-CS" dirty="0" smtClean="0">
                <a:solidFill>
                  <a:srgbClr val="FFFF00"/>
                </a:solidFill>
              </a:rPr>
              <a:t>План и програм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348" y="1285860"/>
            <a:ext cx="7972452" cy="5069700"/>
          </a:xfrm>
        </p:spPr>
        <p:txBody>
          <a:bodyPr>
            <a:normAutofit/>
          </a:bodyPr>
          <a:lstStyle/>
          <a:p>
            <a:pPr lvl="1">
              <a:buNone/>
            </a:pPr>
            <a:endParaRPr lang="en-US" sz="2600" dirty="0" smtClean="0">
              <a:latin typeface="+mj-lt"/>
            </a:endParaRPr>
          </a:p>
          <a:p>
            <a:r>
              <a:rPr lang="ru-RU" sz="2400" dirty="0" smtClean="0"/>
              <a:t>Разумевање појмова.</a:t>
            </a:r>
            <a:endParaRPr lang="en-US" sz="2400" dirty="0" smtClean="0"/>
          </a:p>
          <a:p>
            <a:r>
              <a:rPr lang="ru-RU" sz="2400" dirty="0" smtClean="0"/>
              <a:t>Креирање везе до извора података. </a:t>
            </a:r>
          </a:p>
          <a:p>
            <a:r>
              <a:rPr lang="sr-Cyrl-CS" sz="2400" dirty="0" smtClean="0"/>
              <a:t>Основни објекти за приступ подацима (добављачи).</a:t>
            </a:r>
            <a:endParaRPr lang="en-US" sz="2400" dirty="0" smtClean="0"/>
          </a:p>
          <a:p>
            <a:r>
              <a:rPr lang="sr-Cyrl-CS" sz="2400" dirty="0" smtClean="0"/>
              <a:t>Складиштење података на страни кли</a:t>
            </a:r>
            <a:r>
              <a:rPr lang="sr-Latn-CS" sz="2400" dirty="0" smtClean="0"/>
              <a:t>j</a:t>
            </a:r>
            <a:r>
              <a:rPr lang="sr-Cyrl-CS" sz="2400" dirty="0" smtClean="0"/>
              <a:t>ента. Меморијски записи података. Врсте записа. </a:t>
            </a:r>
            <a:endParaRPr lang="en-US" sz="2400" dirty="0" smtClean="0"/>
          </a:p>
          <a:p>
            <a:r>
              <a:rPr lang="ru-RU" sz="2400" dirty="0" smtClean="0"/>
              <a:t>Употреба типизираних и нетипизираних записа и њихово везивање за контроле.</a:t>
            </a:r>
            <a:endParaRPr lang="en-US" sz="2400" dirty="0" smtClean="0"/>
          </a:p>
          <a:p>
            <a:endParaRPr lang="sr-Cyrl-CS" sz="8800" dirty="0" smtClean="0">
              <a:latin typeface="+mj-lt"/>
            </a:endParaRPr>
          </a:p>
          <a:p>
            <a:pPr lvl="1">
              <a:buNone/>
            </a:pPr>
            <a:endParaRPr lang="sr-Cyrl-CS" sz="2600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CS" sz="2400" dirty="0" smtClean="0"/>
              <a:t>Обрасци </a:t>
            </a:r>
            <a:r>
              <a:rPr lang="sr-Cyrl-CS" sz="2400" dirty="0" smtClean="0"/>
              <a:t>и подобрасци. Повезане контроле.</a:t>
            </a:r>
            <a:endParaRPr lang="en-US" sz="2400" dirty="0" smtClean="0"/>
          </a:p>
          <a:p>
            <a:r>
              <a:rPr lang="sr-Cyrl-CS" sz="2400" dirty="0" smtClean="0"/>
              <a:t>Трансакције. </a:t>
            </a:r>
            <a:endParaRPr lang="en-US" sz="2400" dirty="0" smtClean="0"/>
          </a:p>
          <a:p>
            <a:r>
              <a:rPr lang="ru-RU" sz="2400" dirty="0" smtClean="0"/>
              <a:t>Функције </a:t>
            </a:r>
            <a:r>
              <a:rPr lang="ru-RU" sz="2400" dirty="0" smtClean="0"/>
              <a:t>за ажурирање база података. </a:t>
            </a:r>
            <a:endParaRPr lang="en-US" sz="2400" dirty="0" smtClean="0"/>
          </a:p>
          <a:p>
            <a:r>
              <a:rPr lang="sr-Cyrl-CS" sz="2400" dirty="0" smtClean="0"/>
              <a:t>Контексни објекти за визуелни приказ података и њихово повезивање са визуелним контролама.</a:t>
            </a:r>
            <a:endParaRPr lang="en-US" sz="2400" dirty="0" smtClean="0"/>
          </a:p>
          <a:p>
            <a:r>
              <a:rPr lang="ru-RU" sz="2400" dirty="0" smtClean="0"/>
              <a:t>Креирање извештаја. </a:t>
            </a:r>
            <a:endParaRPr lang="en-US" sz="2400" dirty="0" smtClean="0"/>
          </a:p>
          <a:p>
            <a:r>
              <a:rPr lang="sr-Cyrl-CS" sz="2400" dirty="0" smtClean="0"/>
              <a:t>Рад са </a:t>
            </a:r>
            <a:r>
              <a:rPr lang="en-US" sz="2400" dirty="0" err="1" smtClean="0"/>
              <a:t>EntityData</a:t>
            </a:r>
            <a:r>
              <a:rPr lang="en-US" sz="2400" dirty="0" smtClean="0"/>
              <a:t> </a:t>
            </a:r>
            <a:r>
              <a:rPr lang="sr-Cyrl-RS" sz="2400" dirty="0" smtClean="0"/>
              <a:t>моделом и примена у </a:t>
            </a:r>
            <a:r>
              <a:rPr lang="en-US" sz="2400" dirty="0" smtClean="0"/>
              <a:t>ASP MVC </a:t>
            </a:r>
            <a:r>
              <a:rPr lang="sr-Cyrl-RS" sz="2400" dirty="0" smtClean="0"/>
              <a:t>апликацијама.</a:t>
            </a:r>
            <a:endParaRPr lang="sr-Latn-RS" sz="2400" dirty="0" smtClean="0"/>
          </a:p>
          <a:p>
            <a:r>
              <a:rPr lang="en-US" sz="2400" dirty="0" smtClean="0"/>
              <a:t>“</a:t>
            </a:r>
            <a:r>
              <a:rPr lang="en-US" sz="2400" dirty="0" smtClean="0"/>
              <a:t>Web(XML)” </a:t>
            </a:r>
            <a:r>
              <a:rPr lang="sr-Cyrl-CS" sz="2400" dirty="0" smtClean="0"/>
              <a:t>сервиси и њихова употреба при раду са базама података.</a:t>
            </a: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None/>
            </a:pPr>
            <a:r>
              <a:rPr lang="sr-Cyrl-CS" dirty="0" smtClean="0"/>
              <a:t>Програмски језик </a:t>
            </a:r>
            <a:r>
              <a:rPr lang="en-US" dirty="0" smtClean="0"/>
              <a:t>C#</a:t>
            </a:r>
            <a:endParaRPr lang="sr-Cyrl-CS" dirty="0" smtClean="0"/>
          </a:p>
          <a:p>
            <a:pPr lvl="1">
              <a:buNone/>
            </a:pPr>
            <a:r>
              <a:rPr lang="sr-Cyrl-CS" dirty="0" smtClean="0"/>
              <a:t>Програмска платформа </a:t>
            </a:r>
            <a:r>
              <a:rPr lang="en-US" dirty="0" smtClean="0"/>
              <a:t>.NET</a:t>
            </a:r>
          </a:p>
          <a:p>
            <a:pPr lvl="1">
              <a:buNone/>
            </a:pPr>
            <a:r>
              <a:rPr lang="en-US" dirty="0" smtClean="0"/>
              <a:t>IDE - Visual Studio</a:t>
            </a:r>
            <a:endParaRPr lang="sr-Cyrl-C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 smtClean="0">
                <a:solidFill>
                  <a:srgbClr val="FFFF00"/>
                </a:solidFill>
              </a:rPr>
              <a:t>Начин полагања испита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CS" sz="2800" dirty="0" smtClean="0">
                <a:latin typeface="+mj-lt"/>
              </a:rPr>
              <a:t>Услов</a:t>
            </a:r>
            <a:r>
              <a:rPr lang="sr-Latn-CS" sz="2800" dirty="0" smtClean="0">
                <a:latin typeface="+mj-lt"/>
              </a:rPr>
              <a:t>: </a:t>
            </a:r>
            <a:r>
              <a:rPr lang="sr-Cyrl-CS" sz="2800" dirty="0" smtClean="0">
                <a:latin typeface="+mj-lt"/>
              </a:rPr>
              <a:t>урађене вежбе и урађен </a:t>
            </a:r>
            <a:r>
              <a:rPr lang="sr-Cyrl-RS" sz="2800" dirty="0" smtClean="0">
                <a:latin typeface="+mj-lt"/>
              </a:rPr>
              <a:t>пројекат.</a:t>
            </a:r>
            <a:endParaRPr lang="sr-Latn-CS" sz="2800" dirty="0" smtClean="0">
              <a:latin typeface="+mj-lt"/>
            </a:endParaRPr>
          </a:p>
          <a:p>
            <a:r>
              <a:rPr lang="sr-Latn-CS" sz="2800" dirty="0" smtClean="0">
                <a:latin typeface="+mj-lt"/>
              </a:rPr>
              <a:t>2 </a:t>
            </a:r>
            <a:r>
              <a:rPr lang="sr-Cyrl-CS" sz="2800" dirty="0" smtClean="0">
                <a:latin typeface="+mj-lt"/>
              </a:rPr>
              <a:t>начина полагања:</a:t>
            </a:r>
          </a:p>
          <a:p>
            <a:pPr marL="971550" lvl="1" indent="-514350">
              <a:buAutoNum type="arabicPeriod"/>
            </a:pPr>
            <a:r>
              <a:rPr lang="sr-Cyrl-CS" sz="2400" dirty="0" smtClean="0">
                <a:latin typeface="+mj-lt"/>
              </a:rPr>
              <a:t>У испитном року – класично</a:t>
            </a:r>
            <a:endParaRPr lang="sr-Latn-CS" sz="2400" dirty="0" smtClean="0">
              <a:latin typeface="+mj-lt"/>
            </a:endParaRPr>
          </a:p>
          <a:p>
            <a:pPr marL="971550" lvl="1" indent="-514350">
              <a:buAutoNum type="arabicPeriod"/>
            </a:pPr>
            <a:r>
              <a:rPr lang="sr-Cyrl-CS" sz="2400" dirty="0" smtClean="0">
                <a:latin typeface="+mj-lt"/>
              </a:rPr>
              <a:t>Кроз </a:t>
            </a:r>
            <a:r>
              <a:rPr lang="sr-Cyrl-CS" sz="2400" dirty="0" smtClean="0">
                <a:latin typeface="+mj-lt"/>
              </a:rPr>
              <a:t>рад у семестру</a:t>
            </a:r>
            <a:endParaRPr lang="sr-Latn-CS" sz="2400" dirty="0" smtClean="0">
              <a:latin typeface="+mj-lt"/>
            </a:endParaRPr>
          </a:p>
          <a:p>
            <a:pPr marL="1371600" lvl="2" indent="-514350">
              <a:buAutoNum type="arabicPeriod"/>
            </a:pPr>
            <a:r>
              <a:rPr lang="sr-Cyrl-CS" sz="2000" dirty="0" smtClean="0">
                <a:latin typeface="+mj-lt"/>
              </a:rPr>
              <a:t>Оцена са </a:t>
            </a:r>
            <a:r>
              <a:rPr lang="sr-Cyrl-CS" sz="2000" dirty="0" smtClean="0">
                <a:latin typeface="+mj-lt"/>
              </a:rPr>
              <a:t>два пројекта</a:t>
            </a:r>
            <a:endParaRPr lang="sr-Latn-CS" sz="2000" dirty="0" smtClean="0">
              <a:latin typeface="+mj-lt"/>
            </a:endParaRPr>
          </a:p>
          <a:p>
            <a:pPr marL="1371600" lvl="2" indent="-514350">
              <a:buAutoNum type="arabicPeriod"/>
            </a:pPr>
            <a:r>
              <a:rPr lang="sr-Cyrl-CS" sz="2000" dirty="0" smtClean="0">
                <a:latin typeface="+mj-lt"/>
              </a:rPr>
              <a:t>Активност </a:t>
            </a:r>
            <a:r>
              <a:rPr lang="sr-Cyrl-CS" sz="2000" dirty="0" smtClean="0">
                <a:latin typeface="+mj-lt"/>
              </a:rPr>
              <a:t>на предавању и вежбама</a:t>
            </a:r>
            <a:endParaRPr lang="sr-Latn-CS" sz="2000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>
                <a:solidFill>
                  <a:srgbClr val="FFFF00"/>
                </a:solidFill>
              </a:rPr>
              <a:t>Литература</a:t>
            </a:r>
            <a:endParaRPr lang="sr-Latn-R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r-Cyrl-RS" dirty="0" smtClean="0">
                <a:solidFill>
                  <a:srgbClr val="FFFF00"/>
                </a:solidFill>
              </a:rPr>
              <a:t>Сви неопходни материјали су доступни преко студентског налога.</a:t>
            </a:r>
          </a:p>
          <a:p>
            <a:endParaRPr lang="sr-Cyrl-RS" dirty="0" smtClean="0"/>
          </a:p>
          <a:p>
            <a:r>
              <a:rPr lang="sr-Cyrl-RS" dirty="0">
                <a:solidFill>
                  <a:srgbClr val="FFFF00"/>
                </a:solidFill>
              </a:rPr>
              <a:t>Додатна литература:</a:t>
            </a:r>
            <a:endParaRPr lang="sr-Cyrl-RS" dirty="0">
              <a:solidFill>
                <a:srgbClr val="FFFF00"/>
              </a:solidFill>
            </a:endParaRPr>
          </a:p>
          <a:p>
            <a:pPr lvl="0"/>
            <a:r>
              <a:rPr lang="en-US" dirty="0" smtClean="0"/>
              <a:t>A</a:t>
            </a:r>
            <a:r>
              <a:rPr lang="en-US" dirty="0"/>
              <a:t>. Boehm, G. Mead, </a:t>
            </a:r>
            <a:r>
              <a:rPr lang="en-US" i="1" dirty="0" err="1"/>
              <a:t>Murach's</a:t>
            </a:r>
            <a:r>
              <a:rPr lang="en-US" i="1" dirty="0"/>
              <a:t> ADO.NET 4 Database Programming with C#</a:t>
            </a:r>
            <a:r>
              <a:rPr lang="en-US" dirty="0"/>
              <a:t>, 4th edition, </a:t>
            </a:r>
            <a:r>
              <a:rPr lang="en-US" dirty="0" err="1"/>
              <a:t>Murach</a:t>
            </a:r>
            <a:r>
              <a:rPr lang="en-US" dirty="0"/>
              <a:t> 2010 </a:t>
            </a:r>
            <a:endParaRPr lang="sr-Latn-RS" dirty="0"/>
          </a:p>
          <a:p>
            <a:pPr lvl="0"/>
            <a:r>
              <a:rPr lang="en-US" dirty="0"/>
              <a:t>J. </a:t>
            </a:r>
            <a:r>
              <a:rPr lang="en-US" dirty="0" err="1"/>
              <a:t>Lerman</a:t>
            </a:r>
            <a:r>
              <a:rPr lang="en-US" dirty="0"/>
              <a:t>, </a:t>
            </a:r>
            <a:r>
              <a:rPr lang="en-US" i="1" dirty="0"/>
              <a:t>Programming Entity Framework</a:t>
            </a:r>
            <a:r>
              <a:rPr lang="en-US" dirty="0"/>
              <a:t>, Second Edition, O’Reilly 2010</a:t>
            </a:r>
            <a:endParaRPr lang="sr-Latn-RS" dirty="0"/>
          </a:p>
          <a:p>
            <a:pPr lvl="0"/>
            <a:r>
              <a:rPr lang="en-US" dirty="0"/>
              <a:t>L. </a:t>
            </a:r>
            <a:r>
              <a:rPr lang="en-US" dirty="0" err="1"/>
              <a:t>Tenny</a:t>
            </a:r>
            <a:r>
              <a:rPr lang="en-US" dirty="0"/>
              <a:t>, Z. </a:t>
            </a:r>
            <a:r>
              <a:rPr lang="en-US" dirty="0" err="1"/>
              <a:t>Hirani</a:t>
            </a:r>
            <a:r>
              <a:rPr lang="en-US" dirty="0"/>
              <a:t>, </a:t>
            </a:r>
            <a:r>
              <a:rPr lang="en-US" i="1" dirty="0"/>
              <a:t>Entity Framework 4.0 Recipes: A Problem-Solution Approach</a:t>
            </a:r>
            <a:r>
              <a:rPr lang="en-US" dirty="0"/>
              <a:t>, </a:t>
            </a:r>
            <a:r>
              <a:rPr lang="en-US" dirty="0" err="1"/>
              <a:t>Apress</a:t>
            </a:r>
            <a:r>
              <a:rPr lang="en-US" dirty="0"/>
              <a:t>, 2010</a:t>
            </a:r>
            <a:endParaRPr lang="sr-Latn-RS" dirty="0"/>
          </a:p>
          <a:p>
            <a:pPr lvl="0"/>
            <a:r>
              <a:rPr lang="en-US" dirty="0"/>
              <a:t>B. Driscoll, N. Gupta, R. </a:t>
            </a:r>
            <a:r>
              <a:rPr lang="en-US" dirty="0" err="1"/>
              <a:t>Vettor</a:t>
            </a:r>
            <a:r>
              <a:rPr lang="en-US" dirty="0"/>
              <a:t>, Z. </a:t>
            </a:r>
            <a:r>
              <a:rPr lang="en-US" dirty="0" err="1"/>
              <a:t>Hirani</a:t>
            </a:r>
            <a:r>
              <a:rPr lang="en-US" dirty="0"/>
              <a:t>, L. </a:t>
            </a:r>
            <a:r>
              <a:rPr lang="en-US" dirty="0" err="1"/>
              <a:t>Tenny</a:t>
            </a:r>
            <a:r>
              <a:rPr lang="en-US" dirty="0"/>
              <a:t>, </a:t>
            </a:r>
            <a:r>
              <a:rPr lang="en-US" i="1" dirty="0"/>
              <a:t>Entity Framework 6 Recipes</a:t>
            </a:r>
            <a:r>
              <a:rPr lang="en-US" dirty="0"/>
              <a:t>, </a:t>
            </a:r>
            <a:r>
              <a:rPr lang="en-US" dirty="0" err="1"/>
              <a:t>Apress</a:t>
            </a:r>
            <a:r>
              <a:rPr lang="en-US" dirty="0"/>
              <a:t>, 2013</a:t>
            </a:r>
            <a:endParaRPr lang="sr-Latn-RS" dirty="0"/>
          </a:p>
          <a:p>
            <a:r>
              <a:rPr lang="sr-Latn-CS" dirty="0"/>
              <a:t>M. Delamater, A. Boehm,  </a:t>
            </a:r>
            <a:r>
              <a:rPr lang="sr-Latn-CS" i="1" dirty="0"/>
              <a:t>ASP.NET 4.5 Web Programming with C# 2012</a:t>
            </a:r>
            <a:r>
              <a:rPr lang="sr-Latn-CS" dirty="0"/>
              <a:t>, Murach's, 2012</a:t>
            </a:r>
            <a:endParaRPr lang="sr-Cyrl-RS" dirty="0" smtClean="0"/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5190586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151</TotalTime>
  <Words>256</Words>
  <Application>Microsoft Office PowerPoint</Application>
  <PresentationFormat>On-screen Show (4:3)</PresentationFormat>
  <Paragraphs>35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Calibri</vt:lpstr>
      <vt:lpstr>Consolas</vt:lpstr>
      <vt:lpstr>Corbel</vt:lpstr>
      <vt:lpstr>Segoe UI</vt:lpstr>
      <vt:lpstr>Wingdings</vt:lpstr>
      <vt:lpstr>Wingdings 2</vt:lpstr>
      <vt:lpstr>Wingdings 3</vt:lpstr>
      <vt:lpstr>Metro</vt:lpstr>
      <vt:lpstr>Програмирање апликација база података</vt:lpstr>
      <vt:lpstr>План и програм</vt:lpstr>
      <vt:lpstr>PowerPoint Presentation</vt:lpstr>
      <vt:lpstr>PowerPoint Presentation</vt:lpstr>
      <vt:lpstr>Начин полагања испита</vt:lpstr>
      <vt:lpstr>Литература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INTERAKCIJA ČOVEK-RAČUNAR (Human-Computer Interaction)</dc:title>
  <dc:creator>zoran</dc:creator>
  <cp:lastModifiedBy>Zoran Cirovic</cp:lastModifiedBy>
  <cp:revision>29</cp:revision>
  <dcterms:created xsi:type="dcterms:W3CDTF">2008-09-14T21:11:26Z</dcterms:created>
  <dcterms:modified xsi:type="dcterms:W3CDTF">2016-10-05T12:03:54Z</dcterms:modified>
</cp:coreProperties>
</file>