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2"/>
  </p:notesMasterIdLst>
  <p:handoutMasterIdLst>
    <p:handoutMasterId r:id="rId43"/>
  </p:handoutMasterIdLst>
  <p:sldIdLst>
    <p:sldId id="439" r:id="rId2"/>
    <p:sldId id="440" r:id="rId3"/>
    <p:sldId id="441" r:id="rId4"/>
    <p:sldId id="442" r:id="rId5"/>
    <p:sldId id="443" r:id="rId6"/>
    <p:sldId id="375" r:id="rId7"/>
    <p:sldId id="409" r:id="rId8"/>
    <p:sldId id="411" r:id="rId9"/>
    <p:sldId id="410" r:id="rId10"/>
    <p:sldId id="413" r:id="rId11"/>
    <p:sldId id="412"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30" r:id="rId28"/>
    <p:sldId id="429" r:id="rId29"/>
    <p:sldId id="431" r:id="rId30"/>
    <p:sldId id="432" r:id="rId31"/>
    <p:sldId id="433" r:id="rId32"/>
    <p:sldId id="445" r:id="rId33"/>
    <p:sldId id="447" r:id="rId34"/>
    <p:sldId id="448" r:id="rId35"/>
    <p:sldId id="434" r:id="rId36"/>
    <p:sldId id="444" r:id="rId37"/>
    <p:sldId id="446" r:id="rId38"/>
    <p:sldId id="437" r:id="rId39"/>
    <p:sldId id="436" r:id="rId40"/>
    <p:sldId id="438" r:id="rId41"/>
  </p:sldIdLst>
  <p:sldSz cx="9144000" cy="6858000" type="screen4x3"/>
  <p:notesSz cx="6858000" cy="9144000"/>
  <p:defaultTextStyle>
    <a:defPPr>
      <a:defRPr lang="en-GB"/>
    </a:defPPr>
    <a:lvl1pPr algn="l" rtl="0" eaLnBrk="0" fontAlgn="base" hangingPunct="0">
      <a:spcBef>
        <a:spcPct val="0"/>
      </a:spcBef>
      <a:spcAft>
        <a:spcPct val="0"/>
      </a:spcAft>
      <a:defRPr kern="1200">
        <a:solidFill>
          <a:srgbClr val="333399"/>
        </a:solidFill>
        <a:latin typeface="Comic Sans MS" pitchFamily="66" charset="0"/>
        <a:ea typeface="+mn-ea"/>
        <a:cs typeface="+mn-cs"/>
      </a:defRPr>
    </a:lvl1pPr>
    <a:lvl2pPr marL="457200" algn="l" rtl="0" eaLnBrk="0" fontAlgn="base" hangingPunct="0">
      <a:spcBef>
        <a:spcPct val="0"/>
      </a:spcBef>
      <a:spcAft>
        <a:spcPct val="0"/>
      </a:spcAft>
      <a:defRPr kern="1200">
        <a:solidFill>
          <a:srgbClr val="333399"/>
        </a:solidFill>
        <a:latin typeface="Comic Sans MS" pitchFamily="66" charset="0"/>
        <a:ea typeface="+mn-ea"/>
        <a:cs typeface="+mn-cs"/>
      </a:defRPr>
    </a:lvl2pPr>
    <a:lvl3pPr marL="914400" algn="l" rtl="0" eaLnBrk="0" fontAlgn="base" hangingPunct="0">
      <a:spcBef>
        <a:spcPct val="0"/>
      </a:spcBef>
      <a:spcAft>
        <a:spcPct val="0"/>
      </a:spcAft>
      <a:defRPr kern="1200">
        <a:solidFill>
          <a:srgbClr val="333399"/>
        </a:solidFill>
        <a:latin typeface="Comic Sans MS" pitchFamily="66" charset="0"/>
        <a:ea typeface="+mn-ea"/>
        <a:cs typeface="+mn-cs"/>
      </a:defRPr>
    </a:lvl3pPr>
    <a:lvl4pPr marL="1371600" algn="l" rtl="0" eaLnBrk="0" fontAlgn="base" hangingPunct="0">
      <a:spcBef>
        <a:spcPct val="0"/>
      </a:spcBef>
      <a:spcAft>
        <a:spcPct val="0"/>
      </a:spcAft>
      <a:defRPr kern="1200">
        <a:solidFill>
          <a:srgbClr val="333399"/>
        </a:solidFill>
        <a:latin typeface="Comic Sans MS" pitchFamily="66" charset="0"/>
        <a:ea typeface="+mn-ea"/>
        <a:cs typeface="+mn-cs"/>
      </a:defRPr>
    </a:lvl4pPr>
    <a:lvl5pPr marL="1828800" algn="l" rtl="0" eaLnBrk="0" fontAlgn="base" hangingPunct="0">
      <a:spcBef>
        <a:spcPct val="0"/>
      </a:spcBef>
      <a:spcAft>
        <a:spcPct val="0"/>
      </a:spcAft>
      <a:defRPr kern="1200">
        <a:solidFill>
          <a:srgbClr val="333399"/>
        </a:solidFill>
        <a:latin typeface="Comic Sans MS" pitchFamily="66" charset="0"/>
        <a:ea typeface="+mn-ea"/>
        <a:cs typeface="+mn-cs"/>
      </a:defRPr>
    </a:lvl5pPr>
    <a:lvl6pPr marL="2286000" algn="l" defTabSz="914400" rtl="0" eaLnBrk="1" latinLnBrk="0" hangingPunct="1">
      <a:defRPr kern="1200">
        <a:solidFill>
          <a:srgbClr val="333399"/>
        </a:solidFill>
        <a:latin typeface="Comic Sans MS" pitchFamily="66" charset="0"/>
        <a:ea typeface="+mn-ea"/>
        <a:cs typeface="+mn-cs"/>
      </a:defRPr>
    </a:lvl6pPr>
    <a:lvl7pPr marL="2743200" algn="l" defTabSz="914400" rtl="0" eaLnBrk="1" latinLnBrk="0" hangingPunct="1">
      <a:defRPr kern="1200">
        <a:solidFill>
          <a:srgbClr val="333399"/>
        </a:solidFill>
        <a:latin typeface="Comic Sans MS" pitchFamily="66" charset="0"/>
        <a:ea typeface="+mn-ea"/>
        <a:cs typeface="+mn-cs"/>
      </a:defRPr>
    </a:lvl7pPr>
    <a:lvl8pPr marL="3200400" algn="l" defTabSz="914400" rtl="0" eaLnBrk="1" latinLnBrk="0" hangingPunct="1">
      <a:defRPr kern="1200">
        <a:solidFill>
          <a:srgbClr val="333399"/>
        </a:solidFill>
        <a:latin typeface="Comic Sans MS" pitchFamily="66" charset="0"/>
        <a:ea typeface="+mn-ea"/>
        <a:cs typeface="+mn-cs"/>
      </a:defRPr>
    </a:lvl8pPr>
    <a:lvl9pPr marL="3657600" algn="l" defTabSz="914400" rtl="0" eaLnBrk="1" latinLnBrk="0" hangingPunct="1">
      <a:defRPr kern="1200">
        <a:solidFill>
          <a:srgbClr val="333399"/>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333399"/>
    <a:srgbClr val="0066FF"/>
    <a:srgbClr val="3366FF"/>
    <a:srgbClr val="0033CC"/>
    <a:srgbClr val="0066CC"/>
    <a:srgbClr val="FFFF00"/>
    <a:srgbClr val="FF3399"/>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08" autoAdjust="0"/>
    <p:restoredTop sz="75243" autoAdjust="0"/>
  </p:normalViewPr>
  <p:slideViewPr>
    <p:cSldViewPr>
      <p:cViewPr>
        <p:scale>
          <a:sx n="78" d="100"/>
          <a:sy n="78" d="100"/>
        </p:scale>
        <p:origin x="-906" y="-17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1380"/>
    </p:cViewPr>
  </p:sorterViewPr>
  <p:notesViewPr>
    <p:cSldViewPr>
      <p:cViewPr varScale="1">
        <p:scale>
          <a:sx n="38" d="100"/>
          <a:sy n="38" d="100"/>
        </p:scale>
        <p:origin x="-226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CCA8A091-77AD-4D91-8EE9-466BECE8BC24}" type="slidenum">
              <a:rPr lang="en-GB"/>
              <a:pPr>
                <a:defRPr/>
              </a:pPr>
              <a:t>‹#›</a:t>
            </a:fld>
            <a:endParaRPr lang="en-GB"/>
          </a:p>
        </p:txBody>
      </p:sp>
    </p:spTree>
    <p:extLst>
      <p:ext uri="{BB962C8B-B14F-4D97-AF65-F5344CB8AC3E}">
        <p14:creationId xmlns="" xmlns:p14="http://schemas.microsoft.com/office/powerpoint/2010/main" val="4028612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4301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0"/>
            <a:r>
              <a:rPr lang="en-GB" noProof="0" dirty="0" smtClean="0"/>
              <a:t>Second level</a:t>
            </a:r>
          </a:p>
          <a:p>
            <a:pPr lvl="0"/>
            <a:r>
              <a:rPr lang="en-GB" noProof="0" dirty="0" smtClean="0"/>
              <a:t>Third level</a:t>
            </a:r>
          </a:p>
          <a:p>
            <a:pPr lvl="0"/>
            <a:r>
              <a:rPr lang="en-GB" noProof="0" dirty="0" smtClean="0"/>
              <a:t>Fourth level</a:t>
            </a:r>
          </a:p>
          <a:p>
            <a:pPr lvl="0"/>
            <a:r>
              <a:rPr lang="en-GB" noProof="0" dirty="0" smtClean="0"/>
              <a:t>Fifth level</a:t>
            </a:r>
          </a:p>
        </p:txBody>
      </p:sp>
      <p:sp>
        <p:nvSpPr>
          <p:cNvPr id="512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2F04FE09-F9F8-4D30-8C0E-96692EADA103}" type="slidenum">
              <a:rPr lang="en-GB"/>
              <a:pPr>
                <a:defRPr/>
              </a:pPr>
              <a:t>‹#›</a:t>
            </a:fld>
            <a:endParaRPr lang="en-GB"/>
          </a:p>
        </p:txBody>
      </p:sp>
    </p:spTree>
    <p:extLst>
      <p:ext uri="{BB962C8B-B14F-4D97-AF65-F5344CB8AC3E}">
        <p14:creationId xmlns="" xmlns:p14="http://schemas.microsoft.com/office/powerpoint/2010/main" val="1268904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OZNAKE</a:t>
            </a:r>
            <a:r>
              <a:rPr lang="x-none" baseline="0" dirty="0" smtClean="0"/>
              <a:t> U BLOKOVIMA, ako drugačije nije naglašeno, predstavljaju vremenski obik odziva bloka na jediničnu skokovitu promenu ulaza u blok u trenutku nula. Na x-osi oznake u blok je vreme, a na y-osi, veličina koja je izlaz iz bloka (brzina obrtanja </a:t>
            </a:r>
            <a:r>
              <a:rPr lang="x-none" b="1" i="1" dirty="0" smtClean="0">
                <a:sym typeface="Symbol"/>
              </a:rPr>
              <a:t> </a:t>
            </a:r>
            <a:r>
              <a:rPr lang="x-none" baseline="0" dirty="0" smtClean="0"/>
              <a:t>u bloku na slici). Ose nisu označene zbog jednostavnosti. Tekst u bloku zavisi od bloka. Kod bloka integratora (kao na ovoj slici) tekst predstavlja nagib odziva (d</a:t>
            </a:r>
            <a:r>
              <a:rPr lang="x-none" b="1" i="1" dirty="0" smtClean="0">
                <a:sym typeface="Symbol"/>
              </a:rPr>
              <a:t></a:t>
            </a:r>
            <a:r>
              <a:rPr lang="x-none" baseline="0" dirty="0" smtClean="0"/>
              <a:t>/d</a:t>
            </a:r>
            <a:r>
              <a:rPr lang="x-none" b="1" i="1" baseline="0" dirty="0" smtClean="0"/>
              <a:t>t</a:t>
            </a:r>
            <a:r>
              <a:rPr lang="x-none" baseline="0" dirty="0" smtClean="0"/>
              <a:t> na ovoj slici) u odnosu na vremensku osu.</a:t>
            </a:r>
            <a:endParaRPr lang="x-none" dirty="0" smtClean="0"/>
          </a:p>
          <a:p>
            <a:endParaRPr lang="x-none" dirty="0" smtClean="0"/>
          </a:p>
          <a:p>
            <a:r>
              <a:rPr lang="x-none" dirty="0" smtClean="0"/>
              <a:t>Često korišćen model opterećenja je prikazan na slici. Opterećenje se modelira kao spoljašnje opterećenje </a:t>
            </a:r>
            <a:r>
              <a:rPr lang="x-none" b="1" i="1" dirty="0" smtClean="0">
                <a:sym typeface="Symbol"/>
              </a:rPr>
              <a:t>M</a:t>
            </a:r>
            <a:r>
              <a:rPr lang="x-none" b="1" i="1" baseline="-25000" dirty="0" smtClean="0">
                <a:sym typeface="Symbol"/>
              </a:rPr>
              <a:t>o</a:t>
            </a:r>
            <a:r>
              <a:rPr lang="x-none" baseline="0" dirty="0" smtClean="0"/>
              <a:t> (za koje se pretpostavlja da se menja sporo u odnosu na dinamiku mehanike) i kao čisto inercijalno opterećenje momenta inercije </a:t>
            </a:r>
            <a:r>
              <a:rPr lang="x-none" b="1" i="1" baseline="0" dirty="0" smtClean="0"/>
              <a:t>J</a:t>
            </a:r>
            <a:r>
              <a:rPr lang="x-none" baseline="0" dirty="0" smtClean="0"/>
              <a:t> pri čemu se trenje zanemaruje.</a:t>
            </a:r>
          </a:p>
          <a:p>
            <a:endParaRPr lang="x-none" baseline="0" dirty="0" smtClean="0"/>
          </a:p>
          <a:p>
            <a:r>
              <a:rPr lang="x-none" baseline="0" dirty="0" smtClean="0"/>
              <a:t>Pretpostavlja se da sporopromenljivo spoljašnje opterećenje (</a:t>
            </a:r>
            <a:r>
              <a:rPr lang="x-none" b="1" i="1" dirty="0" smtClean="0">
                <a:sym typeface="Symbol"/>
              </a:rPr>
              <a:t>M</a:t>
            </a:r>
            <a:r>
              <a:rPr lang="x-none" b="1" i="1" baseline="-25000" dirty="0" smtClean="0">
                <a:sym typeface="Symbol"/>
              </a:rPr>
              <a:t>o</a:t>
            </a:r>
            <a:r>
              <a:rPr lang="x-none" baseline="0" dirty="0" smtClean="0"/>
              <a:t>) ima približno konstantnu vrednost u vremenskim intervalima koji su od interesa za analizu ovog podsistema. Ono može modelirati „neinercijalni“ deo opterećenja radne mašine. Njegove skokovite promene predstavljaju poremećaj sistema.  </a:t>
            </a:r>
            <a:endParaRPr lang="x-none" dirty="0" smtClean="0"/>
          </a:p>
          <a:p>
            <a:endParaRPr lang="x-none" dirty="0" smtClean="0"/>
          </a:p>
          <a:p>
            <a:r>
              <a:rPr lang="x-none" baseline="0" dirty="0" smtClean="0"/>
              <a:t>Čisto inercijalno opterećenje sa momentom inercije </a:t>
            </a:r>
            <a:r>
              <a:rPr lang="x-none" b="1" i="1" baseline="0" dirty="0" smtClean="0"/>
              <a:t>J</a:t>
            </a:r>
            <a:r>
              <a:rPr lang="x-none" baseline="0" dirty="0" smtClean="0"/>
              <a:t>  podrazumeva da su moment i brzina obrtanja vezani relacijom </a:t>
            </a:r>
            <a:r>
              <a:rPr lang="x-none" b="1" i="1" dirty="0" smtClean="0">
                <a:sym typeface="Symbol"/>
              </a:rPr>
              <a:t>M</a:t>
            </a:r>
            <a:r>
              <a:rPr lang="x-none" b="1" i="1" baseline="-25000" dirty="0" smtClean="0">
                <a:sym typeface="Symbol"/>
              </a:rPr>
              <a:t>e</a:t>
            </a:r>
            <a:r>
              <a:rPr lang="x-none" baseline="0" dirty="0" smtClean="0"/>
              <a:t>  - </a:t>
            </a:r>
            <a:r>
              <a:rPr lang="x-none" b="1" i="1" dirty="0" smtClean="0">
                <a:sym typeface="Symbol"/>
              </a:rPr>
              <a:t>M</a:t>
            </a:r>
            <a:r>
              <a:rPr lang="x-none" b="1" i="1" baseline="-25000" dirty="0" smtClean="0">
                <a:sym typeface="Symbol"/>
              </a:rPr>
              <a:t>o </a:t>
            </a:r>
            <a:r>
              <a:rPr lang="x-none" baseline="0" dirty="0" smtClean="0"/>
              <a:t>= </a:t>
            </a:r>
            <a:r>
              <a:rPr lang="x-none" b="1" i="1" baseline="0" dirty="0" smtClean="0"/>
              <a:t>J </a:t>
            </a:r>
            <a:r>
              <a:rPr lang="x-none" b="1" i="0" baseline="0" dirty="0" smtClean="0">
                <a:sym typeface="Symbol"/>
              </a:rPr>
              <a:t> </a:t>
            </a:r>
            <a:r>
              <a:rPr lang="x-none" baseline="0" dirty="0" smtClean="0"/>
              <a:t>d</a:t>
            </a:r>
            <a:r>
              <a:rPr lang="x-none" b="1" i="1" dirty="0" smtClean="0">
                <a:sym typeface="Symbol"/>
              </a:rPr>
              <a:t></a:t>
            </a:r>
            <a:r>
              <a:rPr lang="x-none" baseline="0" dirty="0" smtClean="0"/>
              <a:t>/d</a:t>
            </a:r>
            <a:r>
              <a:rPr lang="x-none" b="1" i="1" baseline="0" dirty="0" smtClean="0"/>
              <a:t>t</a:t>
            </a:r>
            <a:r>
              <a:rPr lang="x-none" baseline="0" dirty="0" smtClean="0"/>
              <a:t> , odnosno da se brzina obrtanja dobija kao integral </a:t>
            </a:r>
            <a:r>
              <a:rPr lang="x-none" u="sng" baseline="0" dirty="0" smtClean="0"/>
              <a:t>raspoloživog</a:t>
            </a:r>
            <a:r>
              <a:rPr lang="x-none" baseline="0" dirty="0" smtClean="0"/>
              <a:t> momenta (razlike električnog momenta koji proizvodi motor </a:t>
            </a:r>
            <a:r>
              <a:rPr lang="x-none" b="1" i="1" dirty="0" smtClean="0">
                <a:sym typeface="Symbol"/>
              </a:rPr>
              <a:t>M</a:t>
            </a:r>
            <a:r>
              <a:rPr lang="x-none" b="1" i="1" baseline="-25000" dirty="0" smtClean="0">
                <a:sym typeface="Symbol"/>
              </a:rPr>
              <a:t>e</a:t>
            </a:r>
            <a:r>
              <a:rPr lang="x-none" b="1" i="1" baseline="0" dirty="0" smtClean="0">
                <a:sym typeface="Symbol"/>
              </a:rPr>
              <a:t> </a:t>
            </a:r>
            <a:r>
              <a:rPr lang="x-none" b="1" i="1" baseline="-25000" dirty="0" smtClean="0">
                <a:sym typeface="Symbol"/>
              </a:rPr>
              <a:t>, </a:t>
            </a:r>
            <a:r>
              <a:rPr lang="x-none" baseline="0" dirty="0" smtClean="0"/>
              <a:t>i momenta opterećenja </a:t>
            </a:r>
            <a:r>
              <a:rPr lang="x-none" b="1" i="1" dirty="0" smtClean="0">
                <a:sym typeface="Symbol"/>
              </a:rPr>
              <a:t>M</a:t>
            </a:r>
            <a:r>
              <a:rPr lang="x-none" b="1" i="1" baseline="-25000" dirty="0" smtClean="0">
                <a:sym typeface="Symbol"/>
              </a:rPr>
              <a:t>o</a:t>
            </a:r>
            <a:r>
              <a:rPr lang="x-none" baseline="0" dirty="0" smtClean="0"/>
              <a:t>). </a:t>
            </a:r>
          </a:p>
          <a:p>
            <a:endParaRPr lang="x-none" baseline="0" dirty="0" smtClean="0"/>
          </a:p>
          <a:p>
            <a:r>
              <a:rPr lang="x-none" baseline="0" dirty="0" smtClean="0"/>
              <a:t>Stacionarno stanje je definisano kao stanje u kome je brzina konstantna, odnosno, promena brzine d</a:t>
            </a:r>
            <a:r>
              <a:rPr lang="x-none" b="1" i="1" dirty="0" smtClean="0">
                <a:sym typeface="Symbol"/>
              </a:rPr>
              <a:t></a:t>
            </a:r>
            <a:r>
              <a:rPr lang="x-none" baseline="0" dirty="0" smtClean="0"/>
              <a:t> /d</a:t>
            </a:r>
            <a:r>
              <a:rPr lang="x-none" b="1" i="1" baseline="0" dirty="0" smtClean="0"/>
              <a:t>t</a:t>
            </a:r>
            <a:r>
              <a:rPr lang="x-none" baseline="0" dirty="0" smtClean="0"/>
              <a:t>  je 0. Uslov za ovo stanje je da je moment koji proizvodi motor, </a:t>
            </a:r>
            <a:r>
              <a:rPr lang="x-none" b="1" i="1" dirty="0" smtClean="0">
                <a:sym typeface="Symbol"/>
              </a:rPr>
              <a:t>M</a:t>
            </a:r>
            <a:r>
              <a:rPr lang="x-none" b="1" i="1" baseline="-25000" dirty="0" smtClean="0">
                <a:sym typeface="Symbol"/>
              </a:rPr>
              <a:t>e</a:t>
            </a:r>
            <a:r>
              <a:rPr lang="x-none" baseline="0" dirty="0" smtClean="0"/>
              <a:t>  jednak momentu opterećenja </a:t>
            </a:r>
            <a:r>
              <a:rPr lang="x-none" b="1" i="1" dirty="0" smtClean="0">
                <a:sym typeface="Symbol"/>
              </a:rPr>
              <a:t>M</a:t>
            </a:r>
            <a:r>
              <a:rPr lang="x-none" b="1" i="1" baseline="-25000" dirty="0" smtClean="0">
                <a:sym typeface="Symbol"/>
              </a:rPr>
              <a:t>o</a:t>
            </a:r>
            <a:r>
              <a:rPr lang="x-none" baseline="0" dirty="0" smtClean="0"/>
              <a:t>. Kad god se  </a:t>
            </a:r>
            <a:r>
              <a:rPr lang="x-none" b="1" i="1" dirty="0" smtClean="0">
                <a:sym typeface="Symbol"/>
              </a:rPr>
              <a:t>M</a:t>
            </a:r>
            <a:r>
              <a:rPr lang="x-none" b="1" i="1" baseline="-25000" dirty="0" smtClean="0">
                <a:sym typeface="Symbol"/>
              </a:rPr>
              <a:t>e</a:t>
            </a:r>
            <a:r>
              <a:rPr lang="x-none" baseline="0" dirty="0" smtClean="0"/>
              <a:t>  i </a:t>
            </a:r>
            <a:r>
              <a:rPr lang="x-none" b="1" i="1" dirty="0" smtClean="0">
                <a:sym typeface="Symbol"/>
              </a:rPr>
              <a:t>M</a:t>
            </a:r>
            <a:r>
              <a:rPr lang="x-none" b="1" i="1" baseline="-25000" dirty="0" smtClean="0">
                <a:sym typeface="Symbol"/>
              </a:rPr>
              <a:t>o</a:t>
            </a:r>
            <a:r>
              <a:rPr lang="x-none" baseline="0" dirty="0" smtClean="0"/>
              <a:t> razlikuju, brzina </a:t>
            </a:r>
            <a:r>
              <a:rPr lang="x-none" b="1" baseline="0" dirty="0" smtClean="0"/>
              <a:t>se menja</a:t>
            </a:r>
            <a:r>
              <a:rPr lang="x-none" baseline="0" dirty="0" smtClean="0"/>
              <a:t>, ili raste ili opada, zavisno od znaka razlike. </a:t>
            </a:r>
          </a:p>
          <a:p>
            <a:endParaRPr lang="x-none" baseline="0" dirty="0" smtClean="0"/>
          </a:p>
          <a:p>
            <a:r>
              <a:rPr lang="x-none" baseline="0" dirty="0" smtClean="0"/>
              <a:t>Izraz  </a:t>
            </a:r>
            <a:r>
              <a:rPr lang="x-none" b="1" i="1" smtClean="0">
                <a:sym typeface="Symbol"/>
              </a:rPr>
              <a:t>M</a:t>
            </a:r>
            <a:r>
              <a:rPr lang="x-none" b="1" i="1" baseline="-25000" smtClean="0">
                <a:sym typeface="Symbol"/>
              </a:rPr>
              <a:t> </a:t>
            </a:r>
            <a:r>
              <a:rPr lang="x-none" b="1" i="1" baseline="-25000" dirty="0" smtClean="0">
                <a:sym typeface="Symbol"/>
              </a:rPr>
              <a:t> </a:t>
            </a:r>
            <a:r>
              <a:rPr lang="x-none" baseline="0" smtClean="0"/>
              <a:t>= </a:t>
            </a:r>
            <a:r>
              <a:rPr lang="x-none" b="1" i="1" baseline="0" smtClean="0"/>
              <a:t>J </a:t>
            </a:r>
            <a:r>
              <a:rPr lang="x-none" b="1" i="0" baseline="0" smtClean="0">
                <a:sym typeface="Symbol"/>
              </a:rPr>
              <a:t> </a:t>
            </a:r>
            <a:r>
              <a:rPr lang="x-none" baseline="0" smtClean="0"/>
              <a:t>d</a:t>
            </a:r>
            <a:r>
              <a:rPr lang="x-none" b="1" i="1" smtClean="0">
                <a:sym typeface="Symbol"/>
              </a:rPr>
              <a:t></a:t>
            </a:r>
            <a:r>
              <a:rPr lang="x-none" baseline="0" smtClean="0"/>
              <a:t> /d</a:t>
            </a:r>
            <a:r>
              <a:rPr lang="x-none" b="1" i="1" baseline="0" smtClean="0"/>
              <a:t>t</a:t>
            </a:r>
            <a:r>
              <a:rPr lang="x-none" baseline="0" smtClean="0"/>
              <a:t> </a:t>
            </a:r>
            <a:r>
              <a:rPr lang="x-none" baseline="0" dirty="0" smtClean="0"/>
              <a:t>   je ekvivalent drugom Njutnovom zakonu u mehanici translatornog kretanja </a:t>
            </a:r>
            <a:r>
              <a:rPr lang="x-none" b="1" i="1" baseline="0" dirty="0" smtClean="0"/>
              <a:t>F </a:t>
            </a:r>
            <a:r>
              <a:rPr lang="x-none" b="0" i="0" baseline="0" smtClean="0"/>
              <a:t>=</a:t>
            </a:r>
            <a:r>
              <a:rPr lang="x-none" b="1" i="1" baseline="0" smtClean="0"/>
              <a:t> </a:t>
            </a:r>
            <a:r>
              <a:rPr lang="x-none" b="1" i="1" baseline="0" smtClean="0">
                <a:sym typeface="Symbol"/>
              </a:rPr>
              <a:t>m</a:t>
            </a:r>
            <a:r>
              <a:rPr lang="x-none" b="0" i="0" baseline="0" smtClean="0">
                <a:sym typeface="Symbol"/>
              </a:rPr>
              <a:t> </a:t>
            </a:r>
            <a:r>
              <a:rPr lang="x-none" b="1" i="1" baseline="0" smtClean="0">
                <a:sym typeface="Symbol"/>
              </a:rPr>
              <a:t> </a:t>
            </a:r>
            <a:r>
              <a:rPr lang="x-none" b="1" i="1" baseline="0" dirty="0" smtClean="0">
                <a:sym typeface="Symbol"/>
              </a:rPr>
              <a:t>a </a:t>
            </a:r>
            <a:r>
              <a:rPr lang="x-none" b="0" i="1" baseline="0" dirty="0" smtClean="0">
                <a:sym typeface="Symbol"/>
              </a:rPr>
              <a:t>.</a:t>
            </a:r>
            <a:r>
              <a:rPr lang="x-none" b="1" i="1" baseline="0" dirty="0" smtClean="0">
                <a:sym typeface="Symbol"/>
              </a:rPr>
              <a:t> </a:t>
            </a:r>
            <a:r>
              <a:rPr lang="x-none" b="0" i="0" baseline="0" dirty="0" smtClean="0">
                <a:sym typeface="Symbol"/>
              </a:rPr>
              <a:t>Ako</a:t>
            </a:r>
            <a:r>
              <a:rPr lang="x-none" b="1" i="1" baseline="0" dirty="0" smtClean="0">
                <a:sym typeface="Symbol"/>
              </a:rPr>
              <a:t> </a:t>
            </a:r>
            <a:r>
              <a:rPr lang="x-none" b="0" i="0" baseline="0" dirty="0" smtClean="0">
                <a:sym typeface="Symbol"/>
              </a:rPr>
              <a:t>na telo mase </a:t>
            </a:r>
            <a:r>
              <a:rPr lang="x-none" b="1" i="1" baseline="0" dirty="0" smtClean="0">
                <a:sym typeface="Symbol"/>
              </a:rPr>
              <a:t>m</a:t>
            </a:r>
            <a:r>
              <a:rPr lang="x-none" b="0" i="0" baseline="0" dirty="0" smtClean="0">
                <a:sym typeface="Symbol"/>
              </a:rPr>
              <a:t> deluje sila (ili vektorski zbir svih sila, ako ih ima više) telo ubrzava ubrzanjem </a:t>
            </a:r>
            <a:r>
              <a:rPr lang="x-none" b="1" i="1" baseline="0" dirty="0" smtClean="0">
                <a:sym typeface="Symbol"/>
              </a:rPr>
              <a:t>a</a:t>
            </a:r>
            <a:r>
              <a:rPr lang="x-none" b="0" i="0" baseline="0" dirty="0" smtClean="0">
                <a:sym typeface="Symbol"/>
              </a:rPr>
              <a:t>, pri čemu je sila jednaka proizvodu mase i ubrzanja. Sili </a:t>
            </a:r>
            <a:r>
              <a:rPr lang="x-none" b="1" i="1" baseline="0" dirty="0" smtClean="0"/>
              <a:t>F  </a:t>
            </a:r>
            <a:r>
              <a:rPr lang="x-none" b="0" i="0" baseline="0" dirty="0" smtClean="0">
                <a:sym typeface="Symbol"/>
              </a:rPr>
              <a:t>u translatornom kretanju, ekvivalentan je moment </a:t>
            </a:r>
            <a:r>
              <a:rPr lang="x-none" b="1" i="1" smtClean="0">
                <a:sym typeface="Symbol"/>
              </a:rPr>
              <a:t>M</a:t>
            </a:r>
            <a:r>
              <a:rPr lang="x-none" b="1" i="1" baseline="-25000" smtClean="0">
                <a:sym typeface="Symbol"/>
              </a:rPr>
              <a:t> </a:t>
            </a:r>
            <a:r>
              <a:rPr lang="x-none" b="1" i="1" baseline="-25000" dirty="0" smtClean="0">
                <a:sym typeface="Symbol"/>
              </a:rPr>
              <a:t> </a:t>
            </a:r>
            <a:r>
              <a:rPr lang="x-none" b="0" i="0" baseline="0" dirty="0" smtClean="0">
                <a:sym typeface="Symbol"/>
              </a:rPr>
              <a:t>u rotacionom. Masi </a:t>
            </a:r>
            <a:r>
              <a:rPr lang="x-none" b="1" i="1" baseline="0" dirty="0" smtClean="0"/>
              <a:t>m </a:t>
            </a:r>
            <a:r>
              <a:rPr lang="x-none" b="0" i="0" baseline="0" dirty="0" smtClean="0">
                <a:sym typeface="Symbol"/>
              </a:rPr>
              <a:t>odgovara moment inercije </a:t>
            </a:r>
            <a:r>
              <a:rPr lang="x-none" b="1" i="1" baseline="0" dirty="0" smtClean="0">
                <a:sym typeface="Symbol"/>
              </a:rPr>
              <a:t>J</a:t>
            </a:r>
            <a:r>
              <a:rPr lang="x-none" b="0" i="0" baseline="0" dirty="0" smtClean="0">
                <a:sym typeface="Symbol"/>
              </a:rPr>
              <a:t>, a ubrzanju u translatornom, odgovara ugaono ubrzanje u rotacionom kretanju. Ugaono ubrzanje je upravo promena brzine obrtanja u jedinici vremena.</a:t>
            </a:r>
            <a:endParaRPr lang="x-none" b="1" i="1" dirty="0" smtClean="0"/>
          </a:p>
          <a:p>
            <a:endParaRPr lang="x-none" dirty="0" smtClean="0"/>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12</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13</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14</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15</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b="0" i="0" baseline="0" dirty="0" smtClean="0"/>
              <a:t>Histerezisni regulatori umaju mnogo primena u kućnim aparatima kao regulatori temperature (bojler, pegla, rerna...).  U električnim pogonima se ne koriste za regulaciju brzine zbog toga što česta promenu znaka momenta nikako ne odgovara mehaničkoj sprezi radne mašine i motora.</a:t>
            </a:r>
          </a:p>
          <a:p>
            <a:endParaRPr lang="x-none" b="0" i="0" baseline="0" dirty="0" smtClean="0"/>
          </a:p>
          <a:p>
            <a:r>
              <a:rPr lang="x-none" b="0" i="0" baseline="0" dirty="0" smtClean="0"/>
              <a:t>U električnim pogonima se mogu pronaći kao regulatori struje, naročito u reegulatorima kod kojih se zadata struja menja, kao što je to regulator struje za napajenje asinhronih i PMS motora gde je potrebno generisati struju sinusnog oblika kontrolisane učestanosti i amplitude. Tri histerezisna regulatora kao referentne vrednosti dobijaju tri sinusoide (</a:t>
            </a:r>
            <a:r>
              <a:rPr lang="x-none" b="1" i="1" baseline="0" dirty="0" smtClean="0"/>
              <a:t>i</a:t>
            </a:r>
            <a:r>
              <a:rPr lang="x-none" b="1" i="1" baseline="-25000" dirty="0" smtClean="0"/>
              <a:t>a</a:t>
            </a:r>
            <a:r>
              <a:rPr lang="x-none" b="1" i="1" baseline="30000" dirty="0" smtClean="0"/>
              <a:t>*</a:t>
            </a:r>
            <a:r>
              <a:rPr lang="x-none" b="0" i="0" baseline="0" dirty="0" smtClean="0"/>
              <a:t>,</a:t>
            </a:r>
            <a:r>
              <a:rPr lang="x-none" b="1" i="1" baseline="0" dirty="0" smtClean="0"/>
              <a:t> i</a:t>
            </a:r>
            <a:r>
              <a:rPr lang="x-none" b="1" i="1" baseline="-25000" dirty="0" smtClean="0"/>
              <a:t>b</a:t>
            </a:r>
            <a:r>
              <a:rPr lang="x-none" b="1" i="1" baseline="30000" dirty="0" smtClean="0"/>
              <a:t>*</a:t>
            </a:r>
            <a:r>
              <a:rPr lang="x-none" b="0" i="0" baseline="0" dirty="0" smtClean="0"/>
              <a:t>, </a:t>
            </a:r>
            <a:r>
              <a:rPr lang="x-none" b="1" i="1" baseline="0" dirty="0" smtClean="0"/>
              <a:t>i</a:t>
            </a:r>
            <a:r>
              <a:rPr lang="x-none" b="1" i="1" baseline="-25000" dirty="0" smtClean="0"/>
              <a:t>c</a:t>
            </a:r>
            <a:r>
              <a:rPr lang="x-none" b="1" i="1" baseline="30000" dirty="0" smtClean="0"/>
              <a:t>*</a:t>
            </a:r>
            <a:r>
              <a:rPr lang="x-none" b="0" i="0" baseline="0" dirty="0" smtClean="0"/>
              <a:t> ) željene učestanosti i amplitude, koje su fazno pomerene za 120</a:t>
            </a:r>
            <a:r>
              <a:rPr lang="x-none" b="0" i="0" baseline="0" dirty="0" smtClean="0">
                <a:sym typeface="Symbol"/>
              </a:rPr>
              <a:t> jedna u odnosu na drugu. Učestanost referentnih sinusoda određuje sinhronu učestanost koje se obično krećeizmeđu 5 i 100 Hz. Ako histerezisni digitalni regulator radi učestanošću reda 10 kHzto bi značilo da za najvišu sinhronu učestanost od 100 Hz, u jednoj periodi postoji čak 100 promena (mnogo više negošto je prikazano na slici desno, paje i zadigitalni regulator uobičajeno uvođenje histerezisa.</a:t>
            </a:r>
          </a:p>
          <a:p>
            <a:endParaRPr lang="x-none" b="0" i="0" baseline="0" dirty="0" smtClean="0">
              <a:sym typeface="Symbol"/>
            </a:endParaRPr>
          </a:p>
          <a:p>
            <a:r>
              <a:rPr lang="x-none" b="0" i="0" u="sng" baseline="0" dirty="0" smtClean="0">
                <a:sym typeface="Symbol"/>
              </a:rPr>
              <a:t>Blok šema na slici levo je uprošćena</a:t>
            </a:r>
            <a:r>
              <a:rPr lang="x-none" b="0" i="0" baseline="0" dirty="0" smtClean="0">
                <a:sym typeface="Symbol"/>
              </a:rPr>
              <a:t>. Naime treći regulator je redundanatan jer je zbir trenutnih vrednosti sve tri  struje uvek 0, pa dve struje određuju treću. U praksi se koriste dva regulatora, i to obično u stacionarnom </a:t>
            </a:r>
            <a:r>
              <a:rPr lang="x-none" b="1" i="1" baseline="0" dirty="0" smtClean="0">
                <a:sym typeface="Symbol"/>
              </a:rPr>
              <a:t>-</a:t>
            </a:r>
            <a:r>
              <a:rPr lang="x-none" b="0" i="0" baseline="0" dirty="0" smtClean="0">
                <a:sym typeface="Symbol"/>
              </a:rPr>
              <a:t>  koordinatnom sistemu. Merene struje </a:t>
            </a:r>
            <a:r>
              <a:rPr lang="x-none" b="0" i="0" baseline="0" dirty="0" smtClean="0"/>
              <a:t>(</a:t>
            </a:r>
            <a:r>
              <a:rPr lang="x-none" b="1" i="1" baseline="0" dirty="0" smtClean="0"/>
              <a:t>i</a:t>
            </a:r>
            <a:r>
              <a:rPr lang="x-none" b="1" i="1" baseline="-25000" dirty="0" smtClean="0"/>
              <a:t>a </a:t>
            </a:r>
            <a:r>
              <a:rPr lang="x-none" b="0" i="0" baseline="0" dirty="0" smtClean="0"/>
              <a:t>,</a:t>
            </a:r>
            <a:r>
              <a:rPr lang="x-none" b="1" i="1" baseline="0" dirty="0" smtClean="0"/>
              <a:t> i</a:t>
            </a:r>
            <a:r>
              <a:rPr lang="x-none" b="1" i="1" baseline="-25000" dirty="0" smtClean="0"/>
              <a:t>b </a:t>
            </a:r>
            <a:r>
              <a:rPr lang="x-none" b="0" i="0" baseline="0" dirty="0" smtClean="0"/>
              <a:t>, </a:t>
            </a:r>
            <a:r>
              <a:rPr lang="x-none" b="1" i="1" baseline="0" dirty="0" smtClean="0"/>
              <a:t>i</a:t>
            </a:r>
            <a:r>
              <a:rPr lang="x-none" b="1" i="1" baseline="-25000" dirty="0" smtClean="0"/>
              <a:t>c</a:t>
            </a:r>
            <a:r>
              <a:rPr lang="x-none" b="0" i="0" baseline="0" dirty="0" smtClean="0"/>
              <a:t> ) </a:t>
            </a:r>
            <a:r>
              <a:rPr lang="x-none" b="0" i="0" baseline="0" dirty="0" smtClean="0">
                <a:sym typeface="Symbol"/>
              </a:rPr>
              <a:t>se transformišu u dve struje u </a:t>
            </a:r>
            <a:r>
              <a:rPr lang="x-none" b="1" i="1" baseline="0" dirty="0" smtClean="0">
                <a:sym typeface="Symbol"/>
              </a:rPr>
              <a:t>-</a:t>
            </a:r>
            <a:r>
              <a:rPr lang="x-none" b="0" i="0" baseline="0" dirty="0" smtClean="0">
                <a:sym typeface="Symbol"/>
              </a:rPr>
              <a:t>  koordinatnom sistemu </a:t>
            </a:r>
            <a:r>
              <a:rPr lang="x-none" b="0" i="0" baseline="0" dirty="0" smtClean="0"/>
              <a:t>(</a:t>
            </a:r>
            <a:r>
              <a:rPr lang="x-none" b="1" i="1" baseline="0" dirty="0" smtClean="0"/>
              <a:t>i</a:t>
            </a:r>
            <a:r>
              <a:rPr lang="x-none" b="1" i="1" baseline="-25000" dirty="0" smtClean="0">
                <a:sym typeface="Symbol"/>
              </a:rPr>
              <a:t></a:t>
            </a:r>
            <a:r>
              <a:rPr lang="x-none" b="1" i="1" baseline="-25000" dirty="0" smtClean="0"/>
              <a:t> </a:t>
            </a:r>
            <a:r>
              <a:rPr lang="x-none" b="0" i="0" baseline="0" dirty="0" smtClean="0"/>
              <a:t>,</a:t>
            </a:r>
            <a:r>
              <a:rPr lang="x-none" b="1" i="1" baseline="0" dirty="0" smtClean="0"/>
              <a:t> i</a:t>
            </a:r>
            <a:r>
              <a:rPr lang="x-none" b="1" i="1" baseline="-25000" dirty="0" smtClean="0">
                <a:sym typeface="Symbol"/>
              </a:rPr>
              <a:t></a:t>
            </a:r>
            <a:r>
              <a:rPr lang="x-none" b="1" i="1" baseline="-25000" dirty="0" smtClean="0"/>
              <a:t> </a:t>
            </a:r>
            <a:r>
              <a:rPr lang="x-none" b="0" i="0" baseline="0" dirty="0" smtClean="0"/>
              <a:t>) </a:t>
            </a:r>
            <a:r>
              <a:rPr lang="x-none" b="0" i="0" baseline="0" dirty="0" smtClean="0">
                <a:sym typeface="Symbol"/>
              </a:rPr>
              <a:t>i ove struje se regulišu. O stacionarnom koordinatnom sistemu i transformacijama u poglavlju o upravljanju naizmeničnim motorima.</a:t>
            </a:r>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16</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17</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err="1" smtClean="0"/>
              <a:t>Odnos</a:t>
            </a:r>
            <a:r>
              <a:rPr lang="en-US" b="0" i="0" baseline="0" dirty="0" smtClean="0"/>
              <a:t> </a:t>
            </a:r>
            <a:r>
              <a:rPr lang="en-US" b="0" i="0" baseline="0" dirty="0" err="1" smtClean="0"/>
              <a:t>ula</a:t>
            </a:r>
            <a:r>
              <a:rPr lang="x-none" b="0" i="0" baseline="0" dirty="0" smtClean="0"/>
              <a:t>za (</a:t>
            </a:r>
            <a:r>
              <a:rPr lang="x-none" b="1" i="1" baseline="0" dirty="0" smtClean="0"/>
              <a:t>e</a:t>
            </a:r>
            <a:r>
              <a:rPr lang="x-none" b="0" i="0" baseline="0" dirty="0" smtClean="0"/>
              <a:t> ) u brzinski </a:t>
            </a:r>
            <a:r>
              <a:rPr lang="x-none" b="1" i="0" baseline="0" dirty="0" smtClean="0"/>
              <a:t>P</a:t>
            </a:r>
            <a:r>
              <a:rPr lang="x-none" b="0" i="0" baseline="0" dirty="0" smtClean="0"/>
              <a:t> regulator, i izlaza iz regulatora (</a:t>
            </a:r>
            <a:r>
              <a:rPr lang="x-none" b="1" i="1" baseline="0" dirty="0" smtClean="0"/>
              <a:t>M</a:t>
            </a:r>
            <a:r>
              <a:rPr lang="x-none" b="1" i="1" baseline="-25000" dirty="0" smtClean="0"/>
              <a:t>e</a:t>
            </a:r>
            <a:r>
              <a:rPr lang="x-none" b="0" i="0" baseline="30000" dirty="0" smtClean="0"/>
              <a:t>*</a:t>
            </a:r>
            <a:r>
              <a:rPr lang="x-none" b="0" i="0" baseline="0" dirty="0" smtClean="0"/>
              <a:t>)  je pravalinija koja prolazi kroz koordinatni početak i čiji nagib zavisi od </a:t>
            </a:r>
            <a:r>
              <a:rPr lang="x-none" b="1" i="1" baseline="0" dirty="0" smtClean="0"/>
              <a:t>k</a:t>
            </a:r>
            <a:r>
              <a:rPr lang="x-none" b="1" i="1" baseline="-25000" dirty="0" smtClean="0"/>
              <a:t>p</a:t>
            </a:r>
            <a:r>
              <a:rPr lang="x-none" b="0" i="0" baseline="0" dirty="0" smtClean="0"/>
              <a:t>, veće </a:t>
            </a:r>
            <a:r>
              <a:rPr lang="x-none" b="1" i="1" baseline="0" dirty="0" smtClean="0"/>
              <a:t>k</a:t>
            </a:r>
            <a:r>
              <a:rPr lang="x-none" b="1" i="1" baseline="-25000" dirty="0" smtClean="0"/>
              <a:t>p</a:t>
            </a:r>
            <a:r>
              <a:rPr lang="x-none" b="0" i="0" baseline="0" dirty="0" smtClean="0"/>
              <a:t> strmija linija. Regulator ne sme da zahtevati od motora više nego što motor, uključujući i elektroniku snage za njegovo napajanje mogu da ostvare. Zato se mora (u softveru koji implementira regulator) uvesti ograničenje da </a:t>
            </a:r>
            <a:r>
              <a:rPr lang="x-none" b="1" i="1" baseline="0" dirty="0" smtClean="0"/>
              <a:t>M</a:t>
            </a:r>
            <a:r>
              <a:rPr lang="x-none" b="1" i="1" baseline="-25000" dirty="0" smtClean="0"/>
              <a:t>e</a:t>
            </a:r>
            <a:r>
              <a:rPr lang="x-none" b="0" i="0" baseline="30000" dirty="0" smtClean="0"/>
              <a:t>*</a:t>
            </a:r>
            <a:r>
              <a:rPr lang="x-none" b="0" i="0" baseline="0" dirty="0" smtClean="0"/>
              <a:t> ne sme da premaši </a:t>
            </a:r>
            <a:r>
              <a:rPr lang="x-none" sz="1200" b="1" i="1" smtClean="0">
                <a:sym typeface="Symbol"/>
              </a:rPr>
              <a:t>±</a:t>
            </a:r>
            <a:r>
              <a:rPr lang="en-US" sz="1200" b="1" i="1" dirty="0" smtClean="0">
                <a:latin typeface="Arial" pitchFamily="34" charset="0"/>
                <a:cs typeface="Arial" pitchFamily="34" charset="0"/>
                <a:sym typeface="Symbol"/>
              </a:rPr>
              <a:t>M</a:t>
            </a:r>
            <a:r>
              <a:rPr lang="en-US" sz="1200" b="1" i="1" baseline="-25000" dirty="0" smtClean="0">
                <a:latin typeface="Arial" pitchFamily="34" charset="0"/>
                <a:cs typeface="Arial" pitchFamily="34" charset="0"/>
                <a:sym typeface="Symbol"/>
              </a:rPr>
              <a:t>e</a:t>
            </a:r>
            <a:r>
              <a:rPr lang="x-none" sz="1200" b="1" i="1" baseline="-25000" smtClean="0">
                <a:latin typeface="Arial" pitchFamily="34" charset="0"/>
                <a:cs typeface="Arial" pitchFamily="34" charset="0"/>
                <a:sym typeface="Symbol"/>
              </a:rPr>
              <a:t>max</a:t>
            </a:r>
            <a:r>
              <a:rPr lang="x-none" sz="1200" b="1" i="1" smtClean="0">
                <a:latin typeface="Arial" pitchFamily="34" charset="0"/>
                <a:cs typeface="Arial" pitchFamily="34" charset="0"/>
                <a:sym typeface="Symbol"/>
              </a:rPr>
              <a:t> </a:t>
            </a:r>
            <a:r>
              <a:rPr lang="x-none" sz="1200" i="1" dirty="0" smtClean="0">
                <a:latin typeface="+mn-lt"/>
                <a:cs typeface="Arial" pitchFamily="34" charset="0"/>
                <a:sym typeface="Symbol"/>
              </a:rPr>
              <a:t>. </a:t>
            </a:r>
            <a:r>
              <a:rPr lang="x-none" sz="1200" i="0" dirty="0" smtClean="0">
                <a:latin typeface="+mn-lt"/>
                <a:cs typeface="Arial" pitchFamily="34" charset="0"/>
                <a:sym typeface="Symbol"/>
              </a:rPr>
              <a:t>Ovo ograničenje uvodi nelinearnost u sistem i kompletna</a:t>
            </a:r>
            <a:r>
              <a:rPr lang="x-none" sz="1200" i="0" baseline="0" dirty="0" smtClean="0">
                <a:latin typeface="+mn-lt"/>
                <a:cs typeface="Arial" pitchFamily="34" charset="0"/>
                <a:sym typeface="Symbol"/>
              </a:rPr>
              <a:t> analiza koju pruža automatika (makar standardna, koja podrazumeva linearne sisteme), važi samo dok je greška takva da moment nikada ne upada u zonu ograničenja. Ako moment zalazi u zonu ograničenja, ti se slučajevi morajuposebno analizirati, odvojeno od analize linearnog regulatora.</a:t>
            </a:r>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18</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b="0" i="0" baseline="0" dirty="0" smtClean="0"/>
              <a:t>Pojačanje proporcionalnog dejstva nije bezdimenzioni broj. Dimenzije </a:t>
            </a:r>
            <a:r>
              <a:rPr lang="x-none" b="1" i="1" baseline="0" dirty="0" smtClean="0"/>
              <a:t>k</a:t>
            </a:r>
            <a:r>
              <a:rPr lang="x-none" b="1" i="1" baseline="-25000" dirty="0" smtClean="0"/>
              <a:t>p</a:t>
            </a:r>
            <a:r>
              <a:rPr lang="x-none" b="0" i="0" baseline="0" dirty="0" smtClean="0"/>
              <a:t>  za brzinski i strujni regulator su date na slajdu.</a:t>
            </a:r>
          </a:p>
          <a:p>
            <a:endParaRPr lang="x-none" b="0" i="0" baseline="0" dirty="0" smtClean="0"/>
          </a:p>
          <a:p>
            <a:r>
              <a:rPr lang="x-none" b="0" i="0" baseline="0" dirty="0" smtClean="0"/>
              <a:t>Podešavanje regulatora kao i razumevanje rada može puno da se pojednostavi ako se uvedu p.u. (</a:t>
            </a:r>
            <a:r>
              <a:rPr lang="x-none" b="0" i="1" baseline="0" dirty="0" smtClean="0"/>
              <a:t>per unit</a:t>
            </a:r>
            <a:r>
              <a:rPr lang="x-none" b="0" i="0" baseline="0" dirty="0" smtClean="0"/>
              <a:t>) jedinice. Sve veličine se predstavljaju preko normalizovanih vrednosti (kao odnos veličine prema normalizovanoj veličini) i time sve veličine (uključujući i </a:t>
            </a:r>
            <a:r>
              <a:rPr lang="x-none" b="1" i="1" baseline="0" dirty="0" smtClean="0"/>
              <a:t>k</a:t>
            </a:r>
            <a:r>
              <a:rPr lang="x-none" b="1" i="1" baseline="-25000" dirty="0" smtClean="0"/>
              <a:t>p</a:t>
            </a:r>
            <a:r>
              <a:rPr lang="x-none" b="0" i="0" baseline="0" dirty="0" smtClean="0"/>
              <a:t>) postaju bezdimenzioni brojevi. Često se p.u. Jedinice izražavaju u procentima. Tako, na primer, ako je </a:t>
            </a:r>
            <a:r>
              <a:rPr lang="x-none" b="1" i="1" baseline="0" dirty="0" smtClean="0"/>
              <a:t>M</a:t>
            </a:r>
            <a:r>
              <a:rPr lang="x-none" b="1" i="1" baseline="-25000" dirty="0" smtClean="0"/>
              <a:t>e</a:t>
            </a:r>
            <a:r>
              <a:rPr lang="x-none" b="0" i="0" baseline="0" dirty="0" smtClean="0"/>
              <a:t> </a:t>
            </a:r>
            <a:r>
              <a:rPr lang="en-US" b="0" i="0" baseline="0" dirty="0" smtClean="0"/>
              <a:t>[</a:t>
            </a:r>
            <a:r>
              <a:rPr lang="en-US" b="0" i="0" baseline="0" dirty="0" err="1" smtClean="0"/>
              <a:t>p.u</a:t>
            </a:r>
            <a:r>
              <a:rPr lang="en-US" b="0" i="0" baseline="0" dirty="0" smtClean="0"/>
              <a:t>.]</a:t>
            </a:r>
            <a:r>
              <a:rPr lang="x-none" b="0" i="0" baseline="0" dirty="0" smtClean="0"/>
              <a:t> = 0,2  (ili 20%), to znači da trenutno proizvedeni moment iznosi 20% nominalnog momenta.</a:t>
            </a:r>
          </a:p>
          <a:p>
            <a:endParaRPr lang="x-none" b="0" i="0" baseline="0" dirty="0" smtClean="0"/>
          </a:p>
          <a:p>
            <a:r>
              <a:rPr lang="x-none" b="1" i="1" baseline="0" dirty="0" smtClean="0"/>
              <a:t>K</a:t>
            </a:r>
            <a:r>
              <a:rPr lang="x-none" b="1" i="1" baseline="-25000" dirty="0" smtClean="0"/>
              <a:t>p</a:t>
            </a:r>
            <a:r>
              <a:rPr lang="x-none" b="0" i="0" baseline="0" dirty="0" smtClean="0"/>
              <a:t> </a:t>
            </a:r>
            <a:r>
              <a:rPr lang="en-US" b="0" i="0" baseline="0" dirty="0" smtClean="0"/>
              <a:t>[</a:t>
            </a:r>
            <a:r>
              <a:rPr lang="en-US" b="0" i="0" baseline="0" dirty="0" err="1" smtClean="0"/>
              <a:t>p.u</a:t>
            </a:r>
            <a:r>
              <a:rPr lang="en-US" b="0" i="0" baseline="0" dirty="0" smtClean="0"/>
              <a:t>.]</a:t>
            </a:r>
            <a:r>
              <a:rPr lang="x-none" b="0" i="0" baseline="0" dirty="0" smtClean="0"/>
              <a:t> </a:t>
            </a:r>
            <a:r>
              <a:rPr lang="x-none" b="1" i="0" baseline="0" dirty="0" smtClean="0"/>
              <a:t>= 1  </a:t>
            </a:r>
            <a:r>
              <a:rPr lang="x-none" b="0" i="0" baseline="0" dirty="0" smtClean="0"/>
              <a:t>znači da će za grešku od 40% nominalne brzine, regulator tražiti da motor proizvede  40% nominalnog momenta. Ovako predstavljene veličine omogućavaju da se jednostavno proceni „normalan“ red veličine pojačanja.</a:t>
            </a:r>
          </a:p>
          <a:p>
            <a:endParaRPr lang="x-none" b="0" i="0" baseline="0" dirty="0" smtClean="0"/>
          </a:p>
          <a:p>
            <a:r>
              <a:rPr lang="x-none" b="0" i="0" baseline="0" dirty="0" smtClean="0"/>
              <a:t>AKO DRUGAČIJE NIJE NAGLAŠENO, SVE VELIČINE ĆE NADALJE BITI PREDSTAVLJENE NA p.u. BAZI</a:t>
            </a:r>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19</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20</a:t>
            </a:fld>
            <a:endParaRPr lang="en-GB"/>
          </a:p>
        </p:txBody>
      </p:sp>
    </p:spTree>
    <p:extLst>
      <p:ext uri="{BB962C8B-B14F-4D97-AF65-F5344CB8AC3E}">
        <p14:creationId xmlns="" xmlns:p14="http://schemas.microsoft.com/office/powerpoint/2010/main" val="2324785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noProof="0" dirty="0" smtClean="0"/>
              <a:t>Greška u stacionarnom stanju se može smanjiti</a:t>
            </a:r>
            <a:r>
              <a:rPr lang="sr-Latn-CS" baseline="0" noProof="0" dirty="0" smtClean="0"/>
              <a:t> povećanjem proporcionalnog pojačanja </a:t>
            </a:r>
            <a:r>
              <a:rPr lang="sr-Latn-CS" b="1" i="1" baseline="0" noProof="0" dirty="0" smtClean="0"/>
              <a:t>k</a:t>
            </a:r>
            <a:r>
              <a:rPr lang="sr-Latn-CS" b="1" i="1" baseline="-25000" noProof="0" dirty="0" smtClean="0"/>
              <a:t>p </a:t>
            </a:r>
            <a:r>
              <a:rPr lang="sr-Latn-CS" baseline="0" noProof="0" dirty="0" smtClean="0"/>
              <a:t>. Međutim povećavanje </a:t>
            </a:r>
            <a:r>
              <a:rPr lang="sr-Latn-CS" b="1" i="1" baseline="0" noProof="0" dirty="0" smtClean="0"/>
              <a:t>k</a:t>
            </a:r>
            <a:r>
              <a:rPr lang="sr-Latn-CS" b="1" i="1" baseline="-25000" noProof="0" dirty="0" smtClean="0"/>
              <a:t>p </a:t>
            </a:r>
            <a:r>
              <a:rPr lang="sr-Latn-CS" baseline="0" noProof="0" dirty="0" smtClean="0"/>
              <a:t> je ograničeno stabilnošću sistema. U praksi, sa povećanjem </a:t>
            </a:r>
            <a:r>
              <a:rPr lang="sr-Latn-CS" b="1" i="1" baseline="0" noProof="0" dirty="0" smtClean="0"/>
              <a:t>k</a:t>
            </a:r>
            <a:r>
              <a:rPr lang="sr-Latn-CS" b="1" i="1" baseline="-25000" noProof="0" dirty="0" smtClean="0"/>
              <a:t>p </a:t>
            </a:r>
            <a:r>
              <a:rPr lang="sr-Latn-CS" baseline="0" noProof="0" dirty="0" smtClean="0"/>
              <a:t> preko neke granice, sistem postaje nestabilan. Doduše sistem sa modelom koji je korišćen ovde bi bio stabilan za svako </a:t>
            </a:r>
            <a:r>
              <a:rPr lang="sr-Latn-CS" b="1" i="1" baseline="0" noProof="0" dirty="0" smtClean="0"/>
              <a:t>k</a:t>
            </a:r>
            <a:r>
              <a:rPr lang="sr-Latn-CS" b="1" i="1" baseline="-25000" noProof="0" dirty="0" smtClean="0"/>
              <a:t>p </a:t>
            </a:r>
            <a:r>
              <a:rPr lang="sr-Latn-CS" baseline="0" noProof="0" dirty="0" smtClean="0"/>
              <a:t> jer su zanemarena kašnjenja u senzoru merenja i kašnjenje od trenutka zadavanja traženog momenta do trenutka kada se taj moment stvarno ostvari. Sa modeliranjem ovih kašnjenja (što je nužno pri podešavanju parametara), sistem bi postao nepotrebno složen za potrebe sagledavanja principa rada.</a:t>
            </a:r>
          </a:p>
          <a:p>
            <a:endParaRPr lang="sr-Latn-CS" baseline="0" noProof="0" dirty="0" smtClean="0"/>
          </a:p>
          <a:p>
            <a:r>
              <a:rPr lang="sr-Latn-CS" baseline="0" noProof="0" dirty="0" smtClean="0"/>
              <a:t>Kako ograničenje traženog momenta </a:t>
            </a:r>
            <a:r>
              <a:rPr lang="sr-Latn-CS" sz="1200" b="1" i="1" noProof="0" dirty="0" smtClean="0">
                <a:latin typeface="Arial" pitchFamily="34" charset="0"/>
                <a:cs typeface="Arial" pitchFamily="34" charset="0"/>
                <a:sym typeface="Symbol"/>
              </a:rPr>
              <a:t>M</a:t>
            </a:r>
            <a:r>
              <a:rPr lang="sr-Latn-CS" sz="1200" b="1" i="1" baseline="-25000" noProof="0" dirty="0" smtClean="0">
                <a:latin typeface="Arial" pitchFamily="34" charset="0"/>
                <a:cs typeface="Arial" pitchFamily="34" charset="0"/>
                <a:sym typeface="Symbol"/>
              </a:rPr>
              <a:t>e</a:t>
            </a:r>
            <a:r>
              <a:rPr lang="sr-Latn-CS" sz="1200" b="1" i="0" baseline="30000" noProof="0" dirty="0" smtClean="0">
                <a:latin typeface="Arial" pitchFamily="34" charset="0"/>
                <a:cs typeface="Arial" pitchFamily="34" charset="0"/>
                <a:sym typeface="Symbol"/>
              </a:rPr>
              <a:t>*</a:t>
            </a:r>
            <a:r>
              <a:rPr lang="sr-Latn-CS" baseline="0" noProof="0" dirty="0" smtClean="0"/>
              <a:t> na </a:t>
            </a:r>
            <a:r>
              <a:rPr lang="sr-Latn-CS" sz="1200" b="1" i="1" noProof="0" dirty="0" smtClean="0">
                <a:sym typeface="Symbol"/>
              </a:rPr>
              <a:t>±</a:t>
            </a:r>
            <a:r>
              <a:rPr lang="sr-Latn-CS" sz="1200" b="1" i="1" noProof="0" dirty="0" smtClean="0">
                <a:latin typeface="Arial" pitchFamily="34" charset="0"/>
                <a:cs typeface="Arial" pitchFamily="34" charset="0"/>
                <a:sym typeface="Symbol"/>
              </a:rPr>
              <a:t>M</a:t>
            </a:r>
            <a:r>
              <a:rPr lang="sr-Latn-CS" sz="1200" b="1" i="1" baseline="-25000" noProof="0" dirty="0" smtClean="0">
                <a:latin typeface="Arial" pitchFamily="34" charset="0"/>
                <a:cs typeface="Arial" pitchFamily="34" charset="0"/>
                <a:sym typeface="Symbol"/>
              </a:rPr>
              <a:t>emax</a:t>
            </a:r>
            <a:r>
              <a:rPr lang="sr-Latn-CS" sz="1200" b="1" i="1" noProof="0" dirty="0" smtClean="0">
                <a:latin typeface="Arial" pitchFamily="34" charset="0"/>
                <a:cs typeface="Arial" pitchFamily="34" charset="0"/>
                <a:sym typeface="Symbol"/>
              </a:rPr>
              <a:t> </a:t>
            </a:r>
            <a:r>
              <a:rPr lang="sr-Latn-CS" baseline="0" noProof="0" dirty="0" smtClean="0"/>
              <a:t> mora da postoji, proporcionalni regulator postaje nelinearni dvonivoiski regulator kada  pojačanje </a:t>
            </a:r>
            <a:r>
              <a:rPr lang="sr-Latn-CS" b="1" i="1" baseline="0" noProof="0" dirty="0" smtClean="0"/>
              <a:t>k</a:t>
            </a:r>
            <a:r>
              <a:rPr lang="sr-Latn-CS" b="1" i="1" baseline="-25000" noProof="0" dirty="0" smtClean="0"/>
              <a:t>p </a:t>
            </a:r>
            <a:r>
              <a:rPr lang="sr-Latn-CS" baseline="0" noProof="0" dirty="0" smtClean="0"/>
              <a:t> postane beskonačno. Naime, nagib prave iz dijagrama ulaz-izlaz proporcionalnog regulatora (pogledati prvi slajd o </a:t>
            </a:r>
            <a:r>
              <a:rPr lang="sr-Latn-CS" b="1" baseline="0" noProof="0" dirty="0" smtClean="0"/>
              <a:t>P</a:t>
            </a:r>
            <a:r>
              <a:rPr lang="sr-Latn-CS" baseline="0" noProof="0" dirty="0" smtClean="0"/>
              <a:t> regulatoru) raste sa porastom </a:t>
            </a:r>
            <a:r>
              <a:rPr lang="sr-Latn-CS" b="1" i="1" baseline="0" noProof="0" dirty="0" smtClean="0"/>
              <a:t>k</a:t>
            </a:r>
            <a:r>
              <a:rPr lang="sr-Latn-CS" b="1" i="1" baseline="-25000" noProof="0" dirty="0" smtClean="0"/>
              <a:t>p  </a:t>
            </a:r>
            <a:r>
              <a:rPr lang="sr-Latn-CS" baseline="0" noProof="0" dirty="0" smtClean="0"/>
              <a:t>i prava bi bila vertikalna kad  bi </a:t>
            </a:r>
            <a:r>
              <a:rPr lang="sr-Latn-CS" b="1" i="1" baseline="0" noProof="0" dirty="0" smtClean="0"/>
              <a:t>k</a:t>
            </a:r>
            <a:r>
              <a:rPr lang="sr-Latn-CS" b="1" i="1" baseline="-25000" noProof="0" dirty="0" smtClean="0"/>
              <a:t>p </a:t>
            </a:r>
            <a:r>
              <a:rPr lang="sr-Latn-CS" baseline="0" noProof="0" dirty="0" smtClean="0"/>
              <a:t> bilo beskonačno. </a:t>
            </a:r>
            <a:endParaRPr lang="sr-Latn-CS" noProof="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21</a:t>
            </a:fld>
            <a:endParaRPr lang="en-GB"/>
          </a:p>
        </p:txBody>
      </p:sp>
    </p:spTree>
    <p:extLst>
      <p:ext uri="{BB962C8B-B14F-4D97-AF65-F5344CB8AC3E}">
        <p14:creationId xmlns="" xmlns:p14="http://schemas.microsoft.com/office/powerpoint/2010/main" val="356442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Primeri na ovom slajdu pokazuju odnos brzine i momenta</a:t>
            </a:r>
            <a:r>
              <a:rPr lang="x-none" baseline="0" dirty="0" smtClean="0"/>
              <a:t> kada je spoljašnje opterećenje (</a:t>
            </a:r>
            <a:r>
              <a:rPr lang="x-none" b="1" i="1" dirty="0" smtClean="0">
                <a:sym typeface="Symbol"/>
              </a:rPr>
              <a:t>M</a:t>
            </a:r>
            <a:r>
              <a:rPr lang="x-none" b="1" i="1" baseline="-25000" dirty="0" smtClean="0">
                <a:sym typeface="Symbol"/>
              </a:rPr>
              <a:t>o</a:t>
            </a:r>
            <a:r>
              <a:rPr lang="x-none" baseline="0" dirty="0" smtClean="0"/>
              <a:t>) nula. </a:t>
            </a:r>
          </a:p>
          <a:p>
            <a:endParaRPr lang="x-none" baseline="0" dirty="0" smtClean="0"/>
          </a:p>
          <a:p>
            <a:r>
              <a:rPr lang="x-none" baseline="0" dirty="0" smtClean="0"/>
              <a:t>U pvom primeru, u trenutku 0, motor počinjr da pravi moment </a:t>
            </a:r>
            <a:r>
              <a:rPr lang="x-none" b="1" i="1" dirty="0" smtClean="0">
                <a:sym typeface="Symbol"/>
              </a:rPr>
              <a:t>M</a:t>
            </a:r>
            <a:r>
              <a:rPr lang="x-none" b="1" i="1" baseline="-25000" dirty="0" smtClean="0">
                <a:sym typeface="Symbol"/>
              </a:rPr>
              <a:t>e</a:t>
            </a:r>
            <a:r>
              <a:rPr lang="x-none" baseline="0" dirty="0" smtClean="0"/>
              <a:t> i održava ga konstantnim sve vreme. Brzina od trenutka pojave momenta linearno raste i raste sve vreme dok postoji moment na vratilu motora. Ako bismo uspeli da održimo konstantan moment, sa ovakvim modelom opterećenja, brzina bi rasla ka beskonačnosti.</a:t>
            </a:r>
          </a:p>
          <a:p>
            <a:endParaRPr lang="x-none" baseline="0" dirty="0" smtClean="0"/>
          </a:p>
          <a:p>
            <a:pPr marL="457200"/>
            <a:r>
              <a:rPr lang="x-none" baseline="0" dirty="0" smtClean="0"/>
              <a:t>Obratiti pažnju na to da moment na vratilu nije lako održati konstantnim jer bi to značilo da je struju rotora (kod motora J.S.), koja je proporcionalna momentu, treba održati konstantnom. Međutim, sa porastom brzine, raste i kontra-elektromotorna sila koja se oduzima od napona izvora, pa bi, generalno, za održavanje konstantne struje, sa porastom brzine bilo potrebno podizati i napon izvora. Tako se i radi dok napon izvora ne dostigne maksimalnu vrednost posle čega više nije moguće održati konstantnu struju (ni moment) ako brzina i dalje raste.</a:t>
            </a:r>
          </a:p>
          <a:p>
            <a:endParaRPr lang="x-none" baseline="0" dirty="0" smtClean="0"/>
          </a:p>
          <a:p>
            <a:r>
              <a:rPr lang="x-none" baseline="0" dirty="0" smtClean="0"/>
              <a:t>Nagib sa kojim brzina raste (d</a:t>
            </a:r>
            <a:r>
              <a:rPr lang="x-none" b="1" i="1" dirty="0" smtClean="0">
                <a:sym typeface="Symbol"/>
              </a:rPr>
              <a:t></a:t>
            </a:r>
            <a:r>
              <a:rPr lang="x-none" baseline="0" dirty="0" smtClean="0"/>
              <a:t> /d</a:t>
            </a:r>
            <a:r>
              <a:rPr lang="x-none" b="1" i="1" baseline="0" dirty="0" smtClean="0"/>
              <a:t>t</a:t>
            </a:r>
            <a:r>
              <a:rPr lang="x-none" sz="800" b="1" i="1" baseline="-25000" dirty="0" smtClean="0"/>
              <a:t> </a:t>
            </a:r>
            <a:r>
              <a:rPr lang="x-none" baseline="0" dirty="0" smtClean="0"/>
              <a:t>) zavisi od momenta koji proizvodi motor </a:t>
            </a:r>
            <a:r>
              <a:rPr lang="x-none" b="1" i="1" dirty="0" smtClean="0">
                <a:sym typeface="Symbol"/>
              </a:rPr>
              <a:t>M</a:t>
            </a:r>
            <a:r>
              <a:rPr lang="x-none" b="1" i="1" baseline="-25000" dirty="0" smtClean="0">
                <a:sym typeface="Symbol"/>
              </a:rPr>
              <a:t>e</a:t>
            </a:r>
            <a:r>
              <a:rPr lang="x-none" baseline="0" dirty="0" smtClean="0"/>
              <a:t> i momenta inercije opterećenja </a:t>
            </a:r>
            <a:r>
              <a:rPr lang="x-none" b="1" i="1" baseline="0" dirty="0" smtClean="0"/>
              <a:t>J</a:t>
            </a:r>
            <a:r>
              <a:rPr lang="x-none" baseline="0" dirty="0" smtClean="0"/>
              <a:t>. Na primer, ako je moment inercije 0,1 kgm</a:t>
            </a:r>
            <a:r>
              <a:rPr lang="x-none" baseline="30000" dirty="0" smtClean="0"/>
              <a:t>2</a:t>
            </a:r>
            <a:r>
              <a:rPr lang="x-none" baseline="0" dirty="0" smtClean="0"/>
              <a:t>, a motor stalno proizvodi 10 Nm, </a:t>
            </a:r>
            <a:r>
              <a:rPr lang="x-none" baseline="0" smtClean="0"/>
              <a:t>brzina obr</a:t>
            </a:r>
            <a:r>
              <a:rPr lang="sr-Latn-CS" baseline="0" smtClean="0"/>
              <a:t>t</a:t>
            </a:r>
            <a:r>
              <a:rPr lang="x-none" baseline="0" smtClean="0"/>
              <a:t>anja </a:t>
            </a:r>
            <a:r>
              <a:rPr lang="x-none" baseline="0" dirty="0" smtClean="0"/>
              <a:t>će se svake sekunde povećavati za 100 rad/s. Promena brzine je d</a:t>
            </a:r>
            <a:r>
              <a:rPr lang="x-none" b="1" i="1" dirty="0" smtClean="0">
                <a:sym typeface="Symbol"/>
              </a:rPr>
              <a:t></a:t>
            </a:r>
            <a:r>
              <a:rPr lang="x-none" baseline="0" dirty="0" smtClean="0"/>
              <a:t> /d</a:t>
            </a:r>
            <a:r>
              <a:rPr lang="x-none" b="1" i="1" baseline="0" dirty="0" smtClean="0"/>
              <a:t>t</a:t>
            </a:r>
            <a:r>
              <a:rPr lang="x-none" baseline="0" dirty="0" smtClean="0"/>
              <a:t> =</a:t>
            </a:r>
            <a:r>
              <a:rPr lang="x-none" b="1" i="1" dirty="0" smtClean="0">
                <a:sym typeface="Symbol"/>
              </a:rPr>
              <a:t>M</a:t>
            </a:r>
            <a:r>
              <a:rPr lang="x-none" b="1" i="1" baseline="-25000" dirty="0" smtClean="0">
                <a:sym typeface="Symbol"/>
              </a:rPr>
              <a:t>e</a:t>
            </a:r>
            <a:r>
              <a:rPr lang="x-none" baseline="0" dirty="0" smtClean="0"/>
              <a:t> /</a:t>
            </a:r>
            <a:r>
              <a:rPr lang="x-none" b="1" i="1" baseline="0" dirty="0" smtClean="0"/>
              <a:t>J</a:t>
            </a:r>
            <a:r>
              <a:rPr lang="x-none" baseline="0" dirty="0" smtClean="0"/>
              <a:t> = 10/0,1 rad/s</a:t>
            </a:r>
            <a:r>
              <a:rPr lang="x-none" baseline="30000" dirty="0" smtClean="0"/>
              <a:t>2</a:t>
            </a:r>
            <a:r>
              <a:rPr lang="x-none" baseline="0" dirty="0" smtClean="0"/>
              <a:t>.</a:t>
            </a:r>
            <a:endParaRPr lang="x-none" dirty="0" smtClean="0"/>
          </a:p>
          <a:p>
            <a:endParaRPr lang="x-none" dirty="0" smtClean="0"/>
          </a:p>
          <a:p>
            <a:r>
              <a:rPr lang="x-none" dirty="0" smtClean="0"/>
              <a:t>Sve vreme dok postoji</a:t>
            </a:r>
            <a:r>
              <a:rPr lang="x-none" baseline="0" dirty="0" smtClean="0"/>
              <a:t> </a:t>
            </a:r>
            <a:r>
              <a:rPr lang="x-none" b="1" i="1" dirty="0" smtClean="0">
                <a:sym typeface="Symbol"/>
              </a:rPr>
              <a:t>M</a:t>
            </a:r>
            <a:r>
              <a:rPr lang="x-none" baseline="0" dirty="0" smtClean="0"/>
              <a:t>, odnosno, dok se </a:t>
            </a:r>
            <a:r>
              <a:rPr lang="x-none" b="1" i="1" dirty="0" smtClean="0">
                <a:sym typeface="Symbol"/>
              </a:rPr>
              <a:t>M</a:t>
            </a:r>
            <a:r>
              <a:rPr lang="x-none" b="1" i="1" baseline="-25000" dirty="0" smtClean="0">
                <a:sym typeface="Symbol"/>
              </a:rPr>
              <a:t>e</a:t>
            </a:r>
            <a:r>
              <a:rPr lang="x-none" baseline="0" dirty="0" smtClean="0"/>
              <a:t> razlikuje od </a:t>
            </a:r>
            <a:r>
              <a:rPr lang="x-none" b="1" i="1" dirty="0" smtClean="0">
                <a:sym typeface="Symbol"/>
              </a:rPr>
              <a:t>M</a:t>
            </a:r>
            <a:r>
              <a:rPr lang="x-none" b="1" i="1" baseline="-25000" dirty="0" smtClean="0">
                <a:sym typeface="Symbol"/>
              </a:rPr>
              <a:t>o </a:t>
            </a:r>
            <a:r>
              <a:rPr lang="x-none" baseline="0" dirty="0" smtClean="0"/>
              <a:t>, brzina obrtanja se </a:t>
            </a:r>
            <a:r>
              <a:rPr lang="x-none" u="sng" baseline="0" dirty="0" smtClean="0"/>
              <a:t>menja</a:t>
            </a:r>
            <a:r>
              <a:rPr lang="x-none" baseline="0" dirty="0" smtClean="0"/>
              <a:t>.</a:t>
            </a:r>
          </a:p>
          <a:p>
            <a:endParaRPr lang="x-none" baseline="0" dirty="0" smtClean="0"/>
          </a:p>
          <a:p>
            <a:r>
              <a:rPr lang="x-none" baseline="0" dirty="0" smtClean="0"/>
              <a:t>U drugom primeru, dok je moment konstantan, brzina obrtanja linearno raste, kada moment padne na nulu, </a:t>
            </a:r>
            <a:r>
              <a:rPr lang="x-none" b="1" u="sng" baseline="0" dirty="0" smtClean="0"/>
              <a:t>BRZINA OSTAJE KONSTANTA</a:t>
            </a:r>
            <a:r>
              <a:rPr lang="x-none" baseline="0" dirty="0" smtClean="0"/>
              <a:t>, kada je moment negativan, brzina linearno opada. Obratiti pažnju da je u tri vremenska intervala u kojima je </a:t>
            </a:r>
            <a:r>
              <a:rPr lang="x-none" b="1" i="1" dirty="0" smtClean="0">
                <a:sym typeface="Symbol"/>
              </a:rPr>
              <a:t>M</a:t>
            </a:r>
            <a:r>
              <a:rPr lang="x-none" b="1" i="1" baseline="-25000" dirty="0" smtClean="0">
                <a:sym typeface="Symbol"/>
              </a:rPr>
              <a:t>e</a:t>
            </a:r>
            <a:r>
              <a:rPr lang="x-none" baseline="0" dirty="0" smtClean="0"/>
              <a:t> nula, brzina imala tri različite vrednosti.</a:t>
            </a:r>
            <a:endParaRPr lang="x-none" dirty="0" smtClean="0"/>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sz="2800" noProof="0" dirty="0" smtClean="0">
                <a:latin typeface="Arial" pitchFamily="34" charset="0"/>
                <a:cs typeface="Arial" pitchFamily="34" charset="0"/>
              </a:rPr>
              <a:t>Primer odziva proporcionalnog regulatora.</a:t>
            </a:r>
          </a:p>
          <a:p>
            <a:endParaRPr lang="sr-Latn-CS" sz="2800" noProof="0" dirty="0" smtClean="0">
              <a:latin typeface="Arial" pitchFamily="34" charset="0"/>
              <a:cs typeface="Arial" pitchFamily="34" charset="0"/>
            </a:endParaRPr>
          </a:p>
          <a:p>
            <a:r>
              <a:rPr lang="sr-Latn-CS" sz="2800" noProof="0" dirty="0" smtClean="0">
                <a:latin typeface="Arial" pitchFamily="34" charset="0"/>
                <a:cs typeface="Arial" pitchFamily="34" charset="0"/>
              </a:rPr>
              <a:t>Pretpostavlja</a:t>
            </a:r>
            <a:r>
              <a:rPr lang="sr-Latn-CS" sz="2800" baseline="0" noProof="0" dirty="0" smtClean="0">
                <a:latin typeface="Arial" pitchFamily="34" charset="0"/>
                <a:cs typeface="Arial" pitchFamily="34" charset="0"/>
              </a:rPr>
              <a:t> se pretežno inercijalno opterećenje momenta inercije </a:t>
            </a:r>
            <a:r>
              <a:rPr lang="sr-Latn-CS" sz="2800" b="1" i="1" baseline="0" noProof="0" dirty="0" smtClean="0">
                <a:latin typeface="Arial" pitchFamily="34" charset="0"/>
                <a:cs typeface="Arial" pitchFamily="34" charset="0"/>
              </a:rPr>
              <a:t>J </a:t>
            </a:r>
            <a:r>
              <a:rPr lang="sr-Latn-CS" sz="2800" baseline="0" noProof="0" dirty="0" smtClean="0">
                <a:latin typeface="Arial" pitchFamily="34" charset="0"/>
                <a:cs typeface="Arial" pitchFamily="34" charset="0"/>
              </a:rPr>
              <a:t>= 4 p.u. Ovaj moment inercije znači da će se za jedan period odabiranja brzina promeniti za </a:t>
            </a:r>
            <a:r>
              <a:rPr lang="sr-Latn-CS" sz="2800" b="1"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a:t>
            </a:r>
            <a:r>
              <a:rPr lang="sr-Latn-CS" sz="2800" baseline="0" noProof="0" dirty="0" smtClean="0">
                <a:latin typeface="Arial" pitchFamily="34" charset="0"/>
                <a:cs typeface="Arial" pitchFamily="34" charset="0"/>
                <a:sym typeface="Symbol"/>
              </a:rPr>
              <a:t> = 1/4</a:t>
            </a:r>
            <a:r>
              <a:rPr lang="sr-Latn-CS" sz="2800" baseline="0" noProof="0" dirty="0" smtClean="0">
                <a:latin typeface="Arial" pitchFamily="34" charset="0"/>
                <a:cs typeface="Arial" pitchFamily="34" charset="0"/>
              </a:rPr>
              <a:t> p.u. ako nema spoljneg opterećenja (</a:t>
            </a:r>
            <a:r>
              <a:rPr lang="sr-Latn-CS" sz="2800" b="1" i="1" baseline="0" noProof="0" dirty="0" smtClean="0">
                <a:latin typeface="Arial" pitchFamily="34" charset="0"/>
                <a:cs typeface="Arial" pitchFamily="34" charset="0"/>
              </a:rPr>
              <a:t>M</a:t>
            </a:r>
            <a:r>
              <a:rPr lang="sr-Latn-CS" sz="2800" b="1" i="1" baseline="-25000" noProof="0" dirty="0" smtClean="0">
                <a:latin typeface="Arial" pitchFamily="34" charset="0"/>
                <a:cs typeface="Arial" pitchFamily="34" charset="0"/>
              </a:rPr>
              <a:t>0</a:t>
            </a:r>
            <a:r>
              <a:rPr lang="sr-Latn-CS" sz="2800" baseline="0" noProof="0" dirty="0" smtClean="0">
                <a:latin typeface="Arial" pitchFamily="34" charset="0"/>
                <a:cs typeface="Arial" pitchFamily="34" charset="0"/>
              </a:rPr>
              <a:t>=0) i ako je </a:t>
            </a:r>
            <a:r>
              <a:rPr lang="sr-Latn-CS" sz="2800" b="1" i="1" baseline="0" noProof="0" dirty="0" smtClean="0">
                <a:latin typeface="Arial" pitchFamily="34" charset="0"/>
                <a:cs typeface="Arial" pitchFamily="34" charset="0"/>
              </a:rPr>
              <a:t>M</a:t>
            </a:r>
            <a:r>
              <a:rPr lang="sr-Latn-CS" sz="2800" b="1" i="1" baseline="-25000" noProof="0" dirty="0" smtClean="0">
                <a:latin typeface="Arial" pitchFamily="34" charset="0"/>
                <a:cs typeface="Arial" pitchFamily="34" charset="0"/>
              </a:rPr>
              <a:t>e</a:t>
            </a:r>
            <a:r>
              <a:rPr lang="sr-Latn-CS" sz="2800" baseline="0" noProof="0" dirty="0" smtClean="0">
                <a:latin typeface="Arial" pitchFamily="34" charset="0"/>
                <a:cs typeface="Arial" pitchFamily="34" charset="0"/>
              </a:rPr>
              <a:t>=1 p.u. (nominalni moment). Izraz je  </a:t>
            </a:r>
            <a:r>
              <a:rPr lang="sr-Latn-CS" sz="2800" b="1" i="1" baseline="0" noProof="0" dirty="0" smtClean="0">
                <a:latin typeface="Arial" pitchFamily="34" charset="0"/>
                <a:cs typeface="Arial" pitchFamily="34" charset="0"/>
              </a:rPr>
              <a:t>M</a:t>
            </a:r>
            <a:r>
              <a:rPr lang="sr-Latn-CS" sz="2800" b="1" i="1" baseline="-25000" noProof="0" dirty="0" smtClean="0">
                <a:latin typeface="Arial" pitchFamily="34" charset="0"/>
                <a:cs typeface="Arial" pitchFamily="34" charset="0"/>
              </a:rPr>
              <a:t>e </a:t>
            </a:r>
            <a:r>
              <a:rPr lang="sr-Latn-CS" sz="2800" b="1" i="1" baseline="0" noProof="0" dirty="0" smtClean="0">
                <a:latin typeface="Arial" pitchFamily="34" charset="0"/>
                <a:cs typeface="Arial" pitchFamily="34" charset="0"/>
              </a:rPr>
              <a:t>- M</a:t>
            </a:r>
            <a:r>
              <a:rPr lang="sr-Latn-CS" sz="2800" b="1" i="1" baseline="-25000" noProof="0" dirty="0" smtClean="0">
                <a:latin typeface="Arial" pitchFamily="34" charset="0"/>
                <a:cs typeface="Arial" pitchFamily="34" charset="0"/>
              </a:rPr>
              <a:t>0  </a:t>
            </a:r>
            <a:r>
              <a:rPr lang="sr-Latn-CS" sz="2800" baseline="0" noProof="0" dirty="0" smtClean="0">
                <a:latin typeface="Arial" pitchFamily="34" charset="0"/>
                <a:cs typeface="Arial" pitchFamily="34" charset="0"/>
              </a:rPr>
              <a:t>= </a:t>
            </a:r>
            <a:r>
              <a:rPr lang="sr-Latn-CS" sz="2800" b="1" i="1" baseline="0" noProof="0" dirty="0" smtClean="0">
                <a:latin typeface="Arial" pitchFamily="34" charset="0"/>
                <a:cs typeface="Arial" pitchFamily="34" charset="0"/>
              </a:rPr>
              <a:t>J </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rPr>
              <a:t>/</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t</a:t>
            </a:r>
            <a:r>
              <a:rPr lang="sr-Latn-CS" sz="2800" b="1" i="1" baseline="-25000" noProof="0" dirty="0" smtClean="0">
                <a:latin typeface="Arial" pitchFamily="34" charset="0"/>
                <a:cs typeface="Arial" pitchFamily="34" charset="0"/>
              </a:rPr>
              <a:t> </a:t>
            </a:r>
          </a:p>
          <a:p>
            <a:endParaRPr lang="sr-Latn-CS" sz="2800" b="1" i="1" baseline="0" noProof="0" dirty="0" smtClean="0">
              <a:latin typeface="Arial" pitchFamily="34" charset="0"/>
              <a:cs typeface="Arial" pitchFamily="34" charset="0"/>
            </a:endParaRPr>
          </a:p>
          <a:p>
            <a:r>
              <a:rPr lang="sr-Latn-CS" sz="2800" b="0" i="0" baseline="0" noProof="0" dirty="0" smtClean="0">
                <a:latin typeface="Arial" pitchFamily="34" charset="0"/>
                <a:cs typeface="Arial" pitchFamily="34" charset="0"/>
              </a:rPr>
              <a:t>Pojačanje </a:t>
            </a:r>
            <a:r>
              <a:rPr lang="sr-Latn-CS" sz="2800" b="1" i="1" baseline="0" noProof="0" dirty="0" smtClean="0">
                <a:latin typeface="Arial" pitchFamily="34" charset="0"/>
                <a:cs typeface="Arial" pitchFamily="34" charset="0"/>
              </a:rPr>
              <a:t>k</a:t>
            </a:r>
            <a:r>
              <a:rPr lang="sr-Latn-CS" sz="2800" b="1" i="1" baseline="-25000" noProof="0" dirty="0" smtClean="0">
                <a:latin typeface="Arial" pitchFamily="34" charset="0"/>
                <a:cs typeface="Arial" pitchFamily="34" charset="0"/>
              </a:rPr>
              <a:t>p </a:t>
            </a:r>
            <a:r>
              <a:rPr lang="sr-Latn-CS" sz="2800" b="0" i="0" baseline="0" noProof="0" dirty="0" smtClean="0">
                <a:latin typeface="Arial" pitchFamily="34" charset="0"/>
                <a:cs typeface="Arial" pitchFamily="34" charset="0"/>
              </a:rPr>
              <a:t>=2  znači da je regulator tako podešen da za grešku brzine od, na primer, 30%, traži 60% momenta.</a:t>
            </a:r>
          </a:p>
          <a:p>
            <a:r>
              <a:rPr lang="sr-Latn-CS" sz="2800" b="0" i="0" baseline="0" noProof="0" dirty="0" smtClean="0">
                <a:latin typeface="Arial" pitchFamily="34" charset="0"/>
                <a:cs typeface="Arial" pitchFamily="34" charset="0"/>
              </a:rPr>
              <a:t>Uz pretpostavku da je ostvareni moment jednak traženom, moment na vratilu motora u trenutku </a:t>
            </a:r>
            <a:r>
              <a:rPr lang="sr-Latn-CS" sz="2800" b="0" i="1" baseline="0" noProof="0" dirty="0" smtClean="0">
                <a:latin typeface="Arial" pitchFamily="34" charset="0"/>
                <a:cs typeface="Arial" pitchFamily="34" charset="0"/>
              </a:rPr>
              <a:t>k</a:t>
            </a:r>
            <a:r>
              <a:rPr lang="sr-Latn-CS" sz="2800" b="0" i="0" baseline="0" noProof="0" dirty="0" smtClean="0">
                <a:latin typeface="Arial" pitchFamily="34" charset="0"/>
                <a:cs typeface="Arial" pitchFamily="34" charset="0"/>
              </a:rPr>
              <a:t> je </a:t>
            </a:r>
            <a:r>
              <a:rPr lang="sr-Latn-CS" sz="2800" b="1" i="1" baseline="0" noProof="0" dirty="0" smtClean="0">
                <a:latin typeface="Arial" pitchFamily="34" charset="0"/>
                <a:cs typeface="Arial" pitchFamily="34" charset="0"/>
              </a:rPr>
              <a:t>M</a:t>
            </a:r>
            <a:r>
              <a:rPr lang="sr-Latn-CS" sz="2800" b="1" i="1" baseline="-25000" noProof="0" dirty="0" smtClean="0">
                <a:latin typeface="Arial" pitchFamily="34" charset="0"/>
                <a:cs typeface="Arial" pitchFamily="34" charset="0"/>
              </a:rPr>
              <a:t>ek</a:t>
            </a:r>
            <a:r>
              <a:rPr lang="sr-Latn-CS" sz="2800" b="0" i="0" baseline="0" noProof="0" dirty="0" smtClean="0">
                <a:latin typeface="Arial" pitchFamily="34" charset="0"/>
                <a:cs typeface="Arial" pitchFamily="34" charset="0"/>
              </a:rPr>
              <a:t>  = </a:t>
            </a:r>
            <a:r>
              <a:rPr lang="sr-Latn-CS" sz="2800" b="1" i="1" baseline="0" noProof="0" dirty="0" smtClean="0">
                <a:latin typeface="Arial" pitchFamily="34" charset="0"/>
                <a:cs typeface="Arial" pitchFamily="34" charset="0"/>
              </a:rPr>
              <a:t>k</a:t>
            </a:r>
            <a:r>
              <a:rPr lang="sr-Latn-CS" sz="2800" b="1" i="1" baseline="-25000" noProof="0" dirty="0" smtClean="0">
                <a:latin typeface="Arial" pitchFamily="34" charset="0"/>
                <a:cs typeface="Arial" pitchFamily="34" charset="0"/>
              </a:rPr>
              <a:t>p</a:t>
            </a:r>
            <a:r>
              <a:rPr lang="sr-Latn-CS" sz="2800" b="0" i="0" baseline="0" noProof="0" dirty="0" smtClean="0">
                <a:latin typeface="Arial" pitchFamily="34" charset="0"/>
                <a:cs typeface="Arial" pitchFamily="34" charset="0"/>
              </a:rPr>
              <a:t> </a:t>
            </a:r>
            <a:r>
              <a:rPr lang="sr-Latn-CS" sz="2800" b="1" i="1" baseline="0" noProof="0" dirty="0" smtClean="0">
                <a:latin typeface="Arial" pitchFamily="34" charset="0"/>
                <a:cs typeface="Arial" pitchFamily="34" charset="0"/>
              </a:rPr>
              <a:t>e</a:t>
            </a:r>
            <a:r>
              <a:rPr lang="sr-Latn-CS" sz="2800" b="1" i="1" baseline="-25000" noProof="0" dirty="0" smtClean="0">
                <a:latin typeface="Arial" pitchFamily="34" charset="0"/>
                <a:cs typeface="Arial" pitchFamily="34" charset="0"/>
              </a:rPr>
              <a:t>k</a:t>
            </a:r>
            <a:r>
              <a:rPr lang="sr-Latn-CS" sz="2800" b="0" i="0" baseline="0" noProof="0" dirty="0" smtClean="0">
                <a:latin typeface="Arial" pitchFamily="34" charset="0"/>
                <a:cs typeface="Arial" pitchFamily="34" charset="0"/>
              </a:rPr>
              <a:t> .</a:t>
            </a:r>
          </a:p>
          <a:p>
            <a:endParaRPr lang="sr-Latn-CS" sz="2800" b="0" i="0" baseline="0" noProof="0" dirty="0" smtClean="0">
              <a:latin typeface="Arial" pitchFamily="34" charset="0"/>
              <a:cs typeface="Arial" pitchFamily="34" charset="0"/>
            </a:endParaRPr>
          </a:p>
          <a:p>
            <a:r>
              <a:rPr lang="sr-Latn-CS" sz="2800" b="0" i="0" baseline="0" noProof="0" dirty="0" smtClean="0">
                <a:latin typeface="Arial" pitchFamily="34" charset="0"/>
                <a:cs typeface="Arial" pitchFamily="34" charset="0"/>
              </a:rPr>
              <a:t>Jedinica vremena u kojoj se posmatra promena (</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t</a:t>
            </a:r>
            <a:r>
              <a:rPr lang="sr-Latn-CS" sz="2800" b="1" i="1" baseline="-25000" noProof="0" dirty="0" smtClean="0">
                <a:latin typeface="Arial" pitchFamily="34" charset="0"/>
                <a:cs typeface="Arial" pitchFamily="34" charset="0"/>
              </a:rPr>
              <a:t> </a:t>
            </a:r>
            <a:r>
              <a:rPr lang="sr-Latn-CS" sz="2800" b="0" i="0" baseline="0" noProof="0" dirty="0" smtClean="0">
                <a:latin typeface="Arial" pitchFamily="34" charset="0"/>
                <a:cs typeface="Arial" pitchFamily="34" charset="0"/>
              </a:rPr>
              <a:t>) je jedna perioda odabiranja, odnosno perioda sa kojom radi digitalni regulator (vremenski interval između dve tanke vertikalne linije na slici). Prema tome, promena brzine obrtanja za vreme </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t</a:t>
            </a:r>
            <a:r>
              <a:rPr lang="sr-Latn-CS" sz="2800" b="1" i="1" baseline="-25000" noProof="0" dirty="0" smtClean="0">
                <a:latin typeface="Arial" pitchFamily="34" charset="0"/>
                <a:cs typeface="Arial" pitchFamily="34" charset="0"/>
              </a:rPr>
              <a:t> </a:t>
            </a:r>
            <a:r>
              <a:rPr lang="sr-Latn-CS" sz="2800" b="0" i="0" baseline="0" noProof="0" dirty="0" smtClean="0">
                <a:latin typeface="Arial" pitchFamily="34" charset="0"/>
                <a:cs typeface="Arial" pitchFamily="34" charset="0"/>
              </a:rPr>
              <a:t> je:  </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a:t>
            </a:r>
            <a:r>
              <a:rPr lang="sr-Latn-CS" sz="2800" b="0" i="0" baseline="0" noProof="0" dirty="0" smtClean="0">
                <a:latin typeface="Arial" pitchFamily="34" charset="0"/>
                <a:cs typeface="Arial" pitchFamily="34" charset="0"/>
              </a:rPr>
              <a:t>  = (</a:t>
            </a:r>
            <a:r>
              <a:rPr lang="sr-Latn-CS" sz="2800" b="1" i="1" baseline="0" noProof="0" dirty="0" smtClean="0">
                <a:latin typeface="Arial" pitchFamily="34" charset="0"/>
                <a:cs typeface="Arial" pitchFamily="34" charset="0"/>
              </a:rPr>
              <a:t>M</a:t>
            </a:r>
            <a:r>
              <a:rPr lang="sr-Latn-CS" sz="2800" b="1" i="1" baseline="-25000" noProof="0" dirty="0" smtClean="0">
                <a:latin typeface="Arial" pitchFamily="34" charset="0"/>
                <a:cs typeface="Arial" pitchFamily="34" charset="0"/>
              </a:rPr>
              <a:t>e </a:t>
            </a:r>
            <a:r>
              <a:rPr lang="sr-Latn-CS" sz="2800" b="1" i="1" baseline="0" noProof="0" dirty="0" smtClean="0">
                <a:latin typeface="Arial" pitchFamily="34" charset="0"/>
                <a:cs typeface="Arial" pitchFamily="34" charset="0"/>
              </a:rPr>
              <a:t>- M</a:t>
            </a:r>
            <a:r>
              <a:rPr lang="sr-Latn-CS" sz="2800" b="1" i="1" baseline="-25000" noProof="0" dirty="0" smtClean="0">
                <a:latin typeface="Arial" pitchFamily="34" charset="0"/>
                <a:cs typeface="Arial" pitchFamily="34" charset="0"/>
              </a:rPr>
              <a:t>0</a:t>
            </a:r>
            <a:r>
              <a:rPr lang="sr-Latn-CS" sz="2800" b="0" i="0" baseline="0" noProof="0" dirty="0" smtClean="0">
                <a:latin typeface="Arial" pitchFamily="34" charset="0"/>
                <a:cs typeface="Arial" pitchFamily="34" charset="0"/>
              </a:rPr>
              <a:t>)/</a:t>
            </a:r>
            <a:r>
              <a:rPr lang="sr-Latn-CS" sz="2800" b="1" i="1" baseline="0" noProof="0" dirty="0" smtClean="0">
                <a:latin typeface="Arial" pitchFamily="34" charset="0"/>
                <a:cs typeface="Arial" pitchFamily="34" charset="0"/>
              </a:rPr>
              <a:t>J</a:t>
            </a:r>
            <a:r>
              <a:rPr lang="sr-Latn-CS" sz="2800" b="0" i="0" baseline="0" noProof="0" dirty="0" smtClean="0">
                <a:latin typeface="Arial" pitchFamily="34" charset="0"/>
                <a:cs typeface="Arial" pitchFamily="34" charset="0"/>
              </a:rPr>
              <a:t> . Brzina obrtanja u trenutku </a:t>
            </a:r>
            <a:r>
              <a:rPr lang="sr-Latn-CS" sz="2800" b="1" i="1" baseline="0" noProof="0" dirty="0" smtClean="0">
                <a:latin typeface="Arial" pitchFamily="34" charset="0"/>
                <a:cs typeface="Arial" pitchFamily="34" charset="0"/>
              </a:rPr>
              <a:t>k</a:t>
            </a:r>
            <a:r>
              <a:rPr lang="sr-Latn-CS" sz="2800" b="0" i="0" baseline="0" noProof="0" dirty="0" smtClean="0">
                <a:latin typeface="Arial" pitchFamily="34" charset="0"/>
                <a:cs typeface="Arial" pitchFamily="34" charset="0"/>
              </a:rPr>
              <a:t>  je jednaka zbiru brzine obrtanja u trenutku </a:t>
            </a:r>
            <a:r>
              <a:rPr lang="sr-Latn-CS" sz="2800" b="1" i="1" baseline="0" noProof="0" dirty="0" smtClean="0">
                <a:latin typeface="Arial" pitchFamily="34" charset="0"/>
                <a:cs typeface="Arial" pitchFamily="34" charset="0"/>
              </a:rPr>
              <a:t>k-1</a:t>
            </a:r>
            <a:r>
              <a:rPr lang="sr-Latn-CS" sz="2800" b="0" i="0" baseline="0" noProof="0" dirty="0" smtClean="0">
                <a:latin typeface="Arial" pitchFamily="34" charset="0"/>
                <a:cs typeface="Arial" pitchFamily="34" charset="0"/>
              </a:rPr>
              <a:t> i promene brzine </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 odnosno, </a:t>
            </a:r>
            <a:r>
              <a:rPr lang="sr-Latn-CS" sz="2800" b="1" i="1" baseline="0" noProof="0" dirty="0" smtClean="0">
                <a:latin typeface="Arial" pitchFamily="34" charset="0"/>
                <a:cs typeface="Arial" pitchFamily="34" charset="0"/>
                <a:sym typeface="Symbol"/>
              </a:rPr>
              <a:t></a:t>
            </a:r>
            <a:r>
              <a:rPr lang="sr-Latn-CS" sz="2800" b="1" i="1" baseline="-25000" noProof="0" dirty="0" smtClean="0">
                <a:latin typeface="Arial" pitchFamily="34" charset="0"/>
                <a:cs typeface="Arial" pitchFamily="34" charset="0"/>
                <a:sym typeface="Symbol"/>
              </a:rPr>
              <a:t>1</a:t>
            </a:r>
            <a:r>
              <a:rPr lang="sr-Latn-CS" sz="2800" b="0" i="0" baseline="-2500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a:t>
            </a:r>
            <a:r>
              <a:rPr lang="sr-Latn-CS" sz="2800" b="1" i="1" baseline="-25000" noProof="0" dirty="0" smtClean="0">
                <a:latin typeface="Arial" pitchFamily="34" charset="0"/>
                <a:cs typeface="Arial" pitchFamily="34" charset="0"/>
                <a:sym typeface="Symbol"/>
              </a:rPr>
              <a:t>2 </a:t>
            </a:r>
            <a:r>
              <a:rPr lang="sr-Latn-CS" sz="2800" b="0" i="0" baseline="-2500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 ; </a:t>
            </a:r>
            <a:r>
              <a:rPr lang="sr-Latn-CS" sz="2800" b="1" i="1" baseline="0" noProof="0" dirty="0" smtClean="0">
                <a:latin typeface="Arial" pitchFamily="34" charset="0"/>
                <a:cs typeface="Arial" pitchFamily="34" charset="0"/>
                <a:sym typeface="Symbol"/>
              </a:rPr>
              <a:t></a:t>
            </a:r>
            <a:r>
              <a:rPr lang="sr-Latn-CS" sz="2800" b="1" i="1" baseline="-25000" noProof="0" dirty="0" smtClean="0">
                <a:latin typeface="Arial" pitchFamily="34" charset="0"/>
                <a:cs typeface="Arial" pitchFamily="34" charset="0"/>
                <a:sym typeface="Symbol"/>
              </a:rPr>
              <a:t>2</a:t>
            </a:r>
            <a:r>
              <a:rPr lang="sr-Latn-CS" sz="2800" b="0" i="0" baseline="-2500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a:t>
            </a:r>
            <a:r>
              <a:rPr lang="sr-Latn-CS" sz="2800" b="1" i="1" baseline="-25000" noProof="0" dirty="0" smtClean="0">
                <a:latin typeface="Arial" pitchFamily="34" charset="0"/>
                <a:cs typeface="Arial" pitchFamily="34" charset="0"/>
                <a:sym typeface="Symbol"/>
              </a:rPr>
              <a:t>1</a:t>
            </a:r>
            <a:r>
              <a:rPr lang="sr-Latn-CS" sz="2800" b="0" i="0" baseline="-2500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i tako dalje.</a:t>
            </a:r>
          </a:p>
          <a:p>
            <a:endParaRPr lang="sr-Latn-CS" sz="2800" b="0" i="0" baseline="0" noProof="0" dirty="0" smtClean="0">
              <a:latin typeface="Arial" pitchFamily="34" charset="0"/>
              <a:cs typeface="Arial" pitchFamily="34" charset="0"/>
              <a:sym typeface="Symbol"/>
            </a:endParaRPr>
          </a:p>
          <a:p>
            <a:r>
              <a:rPr lang="sr-Latn-CS" sz="2800" b="0" i="0" baseline="0" noProof="0" dirty="0" smtClean="0">
                <a:latin typeface="Arial" pitchFamily="34" charset="0"/>
                <a:cs typeface="Arial" pitchFamily="34" charset="0"/>
                <a:sym typeface="Symbol"/>
              </a:rPr>
              <a:t>Sa dijagrama odziva se vidi da u stacionarnom stanju, posle prelaznog procesa, motor proizvodi moment od 0,5p.u. Kako bi savladao spoljašnje opterećenje. Da bi regulator tražio od toliki moment, na ulazu mora imati grešku </a:t>
            </a:r>
            <a:r>
              <a:rPr lang="sr-Latn-CS" sz="2800" b="1" i="1" baseline="0" noProof="0" dirty="0" smtClean="0">
                <a:latin typeface="Arial" pitchFamily="34" charset="0"/>
                <a:cs typeface="Arial" pitchFamily="34" charset="0"/>
              </a:rPr>
              <a:t>e</a:t>
            </a:r>
            <a:r>
              <a:rPr lang="sr-Latn-CS" sz="2800" b="1" i="1" baseline="-25000" noProof="0" dirty="0" smtClean="0">
                <a:latin typeface="Arial" pitchFamily="34" charset="0"/>
                <a:cs typeface="Arial" pitchFamily="34" charset="0"/>
              </a:rPr>
              <a:t>stac</a:t>
            </a:r>
            <a:r>
              <a:rPr lang="sr-Latn-CS" sz="2800" b="0" i="0" baseline="0" noProof="0" dirty="0" smtClean="0">
                <a:latin typeface="Arial" pitchFamily="34" charset="0"/>
                <a:cs typeface="Arial" pitchFamily="34" charset="0"/>
              </a:rPr>
              <a:t> = 0,25 p.u. što se i vidi sa dijagrama.</a:t>
            </a:r>
          </a:p>
          <a:p>
            <a:endParaRPr lang="sr-Latn-CS" sz="2800" b="0" i="0" baseline="0" noProof="0" dirty="0" smtClean="0">
              <a:latin typeface="Arial" pitchFamily="34" charset="0"/>
              <a:cs typeface="Arial" pitchFamily="34" charset="0"/>
            </a:endParaRPr>
          </a:p>
          <a:p>
            <a:r>
              <a:rPr lang="sr-Latn-CS" sz="2800" b="0" i="0" baseline="0" noProof="0" dirty="0" smtClean="0">
                <a:latin typeface="Arial" pitchFamily="34" charset="0"/>
                <a:cs typeface="Arial" pitchFamily="34" charset="0"/>
              </a:rPr>
              <a:t>Kada ne bi bilo spoljašnjeg opterećenja, greška u stacionarnom stanju bi bila 0! Ovo, naravno, važi samo za ovako modelirano opterećenje. Ovaj model opterećenja je realan u velikom broju praktičnih primera.</a:t>
            </a:r>
            <a:endParaRPr lang="sr-Latn-CS" sz="2800" b="0" i="0" noProof="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22</a:t>
            </a:fld>
            <a:endParaRPr lang="en-GB"/>
          </a:p>
        </p:txBody>
      </p:sp>
    </p:spTree>
    <p:extLst>
      <p:ext uri="{BB962C8B-B14F-4D97-AF65-F5344CB8AC3E}">
        <p14:creationId xmlns="" xmlns:p14="http://schemas.microsoft.com/office/powerpoint/2010/main" val="2894305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b="0" i="0" baseline="0" noProof="0" dirty="0" smtClean="0"/>
              <a:t>Glavna mana </a:t>
            </a:r>
            <a:r>
              <a:rPr lang="sr-Latn-CS" b="1" i="0" baseline="0" noProof="0" dirty="0" smtClean="0"/>
              <a:t>P</a:t>
            </a:r>
            <a:r>
              <a:rPr lang="sr-Latn-CS" b="0" i="0" baseline="0" noProof="0" dirty="0" smtClean="0"/>
              <a:t> regulatora je greška u stacionarnom stanju koja je posledica činjenice da motor u stacionarnom stanju mora stalno da proizvodi moment kojim bi savladao moment opterećenja, a, kako je moment srazmeran grešci, greška mora postojati.</a:t>
            </a:r>
          </a:p>
          <a:p>
            <a:endParaRPr lang="sr-Latn-CS" b="0" i="0" baseline="0" noProof="0" dirty="0" smtClean="0"/>
          </a:p>
          <a:p>
            <a:r>
              <a:rPr lang="sr-Latn-CS" b="0" i="0" baseline="0" noProof="0" dirty="0" smtClean="0"/>
              <a:t>Ideja integralnog regulatora (ili integralnog dejstva u kombinovanim regulatorima) je da moment koji je već postignut ostaje kao osnova, a na njega se u sledećoj periodi dodaje priraštaj srazmeran grešci. Na taj način je omogućeno da </a:t>
            </a:r>
            <a:r>
              <a:rPr lang="sr-Latn-CS" b="0" i="0" u="sng" baseline="0" noProof="0" dirty="0" smtClean="0"/>
              <a:t>moment na motoru može da postoji i kada je greška 0</a:t>
            </a:r>
            <a:r>
              <a:rPr lang="sr-Latn-CS" b="0" i="0" baseline="0" noProof="0" dirty="0" smtClean="0"/>
              <a:t>. Šta više, dokle god greška ne bude nula, moment će se menjati, postići će neku vrednost i tek kad greška bude nula, tek tada će prestati da se menja, ako se iz bilo kog razloga pojavi greška, ma kako mala bila, moment će se menjati sve dok se greška ne vrati na nulu.</a:t>
            </a:r>
          </a:p>
          <a:p>
            <a:endParaRPr lang="sr-Latn-CS" b="0" i="0" baseline="0" noProof="0" dirty="0" smtClean="0"/>
          </a:p>
          <a:p>
            <a:r>
              <a:rPr lang="sr-Latn-CS" b="0" i="0" baseline="0" noProof="0" dirty="0" smtClean="0"/>
              <a:t>Kako iz ovog izraza pronaći moment u tekućem trenutku?</a:t>
            </a:r>
          </a:p>
          <a:p>
            <a:endParaRPr lang="sr-Latn-CS" b="0" i="0" baseline="0" noProof="0" dirty="0" smtClean="0"/>
          </a:p>
          <a:p>
            <a:r>
              <a:rPr lang="sr-Latn-CS" b="0" i="0" baseline="0" noProof="0" dirty="0" smtClean="0"/>
              <a:t>Pretpostavimo da je </a:t>
            </a:r>
            <a:r>
              <a:rPr lang="sr-Latn-CS" b="1" i="1" baseline="0" noProof="0" dirty="0" smtClean="0"/>
              <a:t>k</a:t>
            </a:r>
            <a:r>
              <a:rPr lang="sr-Latn-CS" b="1" i="1" baseline="-25000" noProof="0" dirty="0" smtClean="0"/>
              <a:t>i</a:t>
            </a:r>
            <a:r>
              <a:rPr lang="sr-Latn-CS" b="0" i="0" baseline="0" noProof="0" dirty="0" smtClean="0"/>
              <a:t> =1 i da je momentu trenutku 0 bio 0. Ako je greška u tom trenutku, recimo, 0,5, priraštaj momenta treba da bude 0,5, pa će moment u trenutku 1 biti 0,5. Ako je sledeća greška, recimo, 0,3, priraštaj u tom trenutku treba da bude 0,3, pa moment u trenutku 2 treba da bude 0,5+0,3=0,8.</a:t>
            </a:r>
          </a:p>
          <a:p>
            <a:endParaRPr lang="sr-Latn-CS" b="0" i="0" baseline="0" noProof="0" dirty="0" smtClean="0"/>
          </a:p>
          <a:p>
            <a:r>
              <a:rPr lang="sr-Latn-CS" b="0" i="0" baseline="0" noProof="0" dirty="0" smtClean="0"/>
              <a:t>Ako je, recimo, sledeća greška 0,1, priraštaj momenta treba da bude 0,1 pa moment u trenutku 3 treba da bude 0,8+0.1, odnosno, 0,5+0,3+0,1 što čini zbit svih prethodnih grešaka pomnoženih sa </a:t>
            </a:r>
            <a:r>
              <a:rPr lang="sr-Latn-CS" b="1" i="1" baseline="0" noProof="0" dirty="0" smtClean="0"/>
              <a:t>k</a:t>
            </a:r>
            <a:r>
              <a:rPr lang="sr-Latn-CS" b="1" i="1" baseline="-25000" noProof="0" dirty="0" smtClean="0"/>
              <a:t>i</a:t>
            </a:r>
            <a:r>
              <a:rPr lang="sr-Latn-CS" b="0" i="0" baseline="0" noProof="0" dirty="0" smtClean="0"/>
              <a:t> . Ako je, naredna greška bila, recimo 0,2, moment će biti 0,5+0,3+0,1+0,2 i tako dalje. </a:t>
            </a:r>
          </a:p>
          <a:p>
            <a:endParaRPr lang="sr-Latn-CS" b="0" i="0" baseline="0" noProof="0" dirty="0" smtClean="0"/>
          </a:p>
          <a:p>
            <a:r>
              <a:rPr lang="sr-Latn-CS" b="0" i="0" baseline="0" noProof="0" dirty="0" smtClean="0"/>
              <a:t>Uopšteno, moment u trenutku </a:t>
            </a:r>
            <a:r>
              <a:rPr lang="sr-Latn-CS" b="0" i="1" baseline="0" noProof="0" dirty="0" smtClean="0"/>
              <a:t>k</a:t>
            </a:r>
            <a:r>
              <a:rPr lang="sr-Latn-CS" b="0" i="0" baseline="0" noProof="0" dirty="0" smtClean="0"/>
              <a:t> je jednak zbiru svih prethodnih grešaka, od trenutka 0 do trenutka </a:t>
            </a:r>
            <a:r>
              <a:rPr lang="sr-Latn-CS" b="0" i="1" baseline="0" noProof="0" dirty="0" smtClean="0"/>
              <a:t>k</a:t>
            </a:r>
            <a:r>
              <a:rPr lang="sr-Latn-CS" b="0" i="0" baseline="0" noProof="0" dirty="0" smtClean="0"/>
              <a:t>, pomnožen sa </a:t>
            </a:r>
            <a:r>
              <a:rPr lang="sr-Latn-CS" b="1" i="1" baseline="0" noProof="0" dirty="0" smtClean="0"/>
              <a:t>k</a:t>
            </a:r>
            <a:r>
              <a:rPr lang="sr-Latn-CS" b="1" i="1" baseline="-25000" noProof="0" dirty="0" smtClean="0"/>
              <a:t>i</a:t>
            </a:r>
            <a:r>
              <a:rPr lang="sr-Latn-CS" b="0" i="0" baseline="0" noProof="0" dirty="0" smtClean="0"/>
              <a:t> . </a:t>
            </a:r>
          </a:p>
          <a:p>
            <a:endParaRPr lang="sr-Latn-CS" b="0" i="0" baseline="0" noProof="0" dirty="0" smtClean="0"/>
          </a:p>
          <a:p>
            <a:r>
              <a:rPr lang="sr-Latn-CS" b="0" i="0" baseline="0" noProof="0" dirty="0" smtClean="0"/>
              <a:t>Dakle, integralno dejstvo „vodi računa o prošlosti“, odnosno, akumulira grešku sabirajući sve greške u prošlosti.</a:t>
            </a:r>
          </a:p>
          <a:p>
            <a:endParaRPr lang="sr-Latn-CS" b="0" i="0" baseline="0" noProof="0" dirty="0" smtClean="0"/>
          </a:p>
          <a:p>
            <a:r>
              <a:rPr lang="sr-Latn-CS" b="0" i="0" baseline="0" noProof="0" dirty="0" smtClean="0"/>
              <a:t>Ovaj zbir, u kontinualnom (analognom) regulatoru postaje integral ( </a:t>
            </a:r>
            <a:r>
              <a:rPr lang="sr-Latn-CS" b="0" i="0" baseline="0" noProof="0" dirty="0" smtClean="0">
                <a:sym typeface="Symbol"/>
              </a:rPr>
              <a:t></a:t>
            </a:r>
            <a:r>
              <a:rPr lang="sr-Latn-CS" b="1" i="1" baseline="0" noProof="0" dirty="0" smtClean="0">
                <a:sym typeface="Symbol"/>
              </a:rPr>
              <a:t>e</a:t>
            </a:r>
            <a:r>
              <a:rPr lang="sr-Latn-CS" b="0" i="1" baseline="0" noProof="0" dirty="0" smtClean="0">
                <a:sym typeface="Symbol"/>
              </a:rPr>
              <a:t>d</a:t>
            </a:r>
            <a:r>
              <a:rPr lang="sr-Latn-CS" b="1" i="1" baseline="0" noProof="0" dirty="0" smtClean="0">
                <a:sym typeface="Symbol"/>
              </a:rPr>
              <a:t>t </a:t>
            </a:r>
            <a:r>
              <a:rPr lang="sr-Latn-CS" b="0" i="0" baseline="0" noProof="0" dirty="0" smtClean="0"/>
              <a:t>). Odatle i ime ovom tipu regulatora.</a:t>
            </a:r>
          </a:p>
          <a:p>
            <a:endParaRPr lang="sr-Latn-CS" b="0" i="0" baseline="0" noProof="0" dirty="0" smtClean="0"/>
          </a:p>
          <a:p>
            <a:endParaRPr lang="sr-Latn-CS" b="0" i="0" baseline="0" noProof="0" dirty="0" smtClean="0"/>
          </a:p>
          <a:p>
            <a:endParaRPr lang="sr-Latn-CS" b="0" i="0" baseline="0" noProof="0" dirty="0" smtClean="0"/>
          </a:p>
          <a:p>
            <a:endParaRPr lang="sr-Latn-CS" b="0" i="0" baseline="0" noProof="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23</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24</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sz="2800" b="1" noProof="0" dirty="0" smtClean="0">
                <a:latin typeface="Arial" pitchFamily="34" charset="0"/>
                <a:cs typeface="Arial" pitchFamily="34" charset="0"/>
              </a:rPr>
              <a:t>Primer odziva integralnog regulatora.</a:t>
            </a:r>
          </a:p>
          <a:p>
            <a:endParaRPr lang="sr-Latn-CS" sz="2800" noProof="0" dirty="0" smtClean="0">
              <a:latin typeface="Arial" pitchFamily="34" charset="0"/>
              <a:cs typeface="Arial" pitchFamily="34" charset="0"/>
            </a:endParaRPr>
          </a:p>
          <a:p>
            <a:r>
              <a:rPr lang="sr-Latn-CS" sz="2800" noProof="0" dirty="0" smtClean="0">
                <a:latin typeface="Arial" pitchFamily="34" charset="0"/>
                <a:cs typeface="Arial" pitchFamily="34" charset="0"/>
              </a:rPr>
              <a:t>Pretpostavlja</a:t>
            </a:r>
            <a:r>
              <a:rPr lang="sr-Latn-CS" sz="2800" baseline="0" noProof="0" dirty="0" smtClean="0">
                <a:latin typeface="Arial" pitchFamily="34" charset="0"/>
                <a:cs typeface="Arial" pitchFamily="34" charset="0"/>
              </a:rPr>
              <a:t> se pretežno inercijalno opterećenje momenta inercije </a:t>
            </a:r>
            <a:r>
              <a:rPr lang="sr-Latn-CS" sz="2800" b="1" i="1" baseline="0" noProof="0" dirty="0" smtClean="0">
                <a:latin typeface="Arial" pitchFamily="34" charset="0"/>
                <a:cs typeface="Arial" pitchFamily="34" charset="0"/>
              </a:rPr>
              <a:t>J </a:t>
            </a:r>
            <a:r>
              <a:rPr lang="sr-Latn-CS" sz="2800" baseline="0" noProof="0" dirty="0" smtClean="0">
                <a:latin typeface="Arial" pitchFamily="34" charset="0"/>
                <a:cs typeface="Arial" pitchFamily="34" charset="0"/>
              </a:rPr>
              <a:t>= 4 p.u. Ovaj moment inercije znači da će se za jedan period odabiranja brzina promeniti za </a:t>
            </a:r>
            <a:r>
              <a:rPr lang="sr-Latn-CS" sz="2800" b="1"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a:t>
            </a:r>
            <a:r>
              <a:rPr lang="sr-Latn-CS" sz="2800" baseline="0" noProof="0" dirty="0" smtClean="0">
                <a:latin typeface="Arial" pitchFamily="34" charset="0"/>
                <a:cs typeface="Arial" pitchFamily="34" charset="0"/>
                <a:sym typeface="Symbol"/>
              </a:rPr>
              <a:t> = 1/4</a:t>
            </a:r>
            <a:r>
              <a:rPr lang="sr-Latn-CS" sz="2800" baseline="0" noProof="0" dirty="0" smtClean="0">
                <a:latin typeface="Arial" pitchFamily="34" charset="0"/>
                <a:cs typeface="Arial" pitchFamily="34" charset="0"/>
              </a:rPr>
              <a:t> p.u. ako nema spoljneg opterećenja (</a:t>
            </a:r>
            <a:r>
              <a:rPr lang="sr-Latn-CS" sz="2800" b="1" i="1" baseline="0" noProof="0" dirty="0" smtClean="0">
                <a:latin typeface="Arial" pitchFamily="34" charset="0"/>
                <a:cs typeface="Arial" pitchFamily="34" charset="0"/>
              </a:rPr>
              <a:t>M</a:t>
            </a:r>
            <a:r>
              <a:rPr lang="sr-Latn-CS" sz="2800" b="1" i="1" baseline="-25000" noProof="0" dirty="0" smtClean="0">
                <a:latin typeface="Arial" pitchFamily="34" charset="0"/>
                <a:cs typeface="Arial" pitchFamily="34" charset="0"/>
              </a:rPr>
              <a:t>0</a:t>
            </a:r>
            <a:r>
              <a:rPr lang="sr-Latn-CS" sz="2800" baseline="0" noProof="0" dirty="0" smtClean="0">
                <a:latin typeface="Arial" pitchFamily="34" charset="0"/>
                <a:cs typeface="Arial" pitchFamily="34" charset="0"/>
              </a:rPr>
              <a:t>=0) i ako je </a:t>
            </a:r>
            <a:r>
              <a:rPr lang="sr-Latn-CS" sz="2800" b="1" i="1" baseline="0" noProof="0" dirty="0" smtClean="0">
                <a:latin typeface="Arial" pitchFamily="34" charset="0"/>
                <a:cs typeface="Arial" pitchFamily="34" charset="0"/>
              </a:rPr>
              <a:t>M</a:t>
            </a:r>
            <a:r>
              <a:rPr lang="sr-Latn-CS" sz="2800" b="1" i="1" baseline="-25000" noProof="0" dirty="0" smtClean="0">
                <a:latin typeface="Arial" pitchFamily="34" charset="0"/>
                <a:cs typeface="Arial" pitchFamily="34" charset="0"/>
              </a:rPr>
              <a:t>e</a:t>
            </a:r>
            <a:r>
              <a:rPr lang="sr-Latn-CS" sz="2800" baseline="0" noProof="0" dirty="0" smtClean="0">
                <a:latin typeface="Arial" pitchFamily="34" charset="0"/>
                <a:cs typeface="Arial" pitchFamily="34" charset="0"/>
              </a:rPr>
              <a:t>=1 p.u. (nominalni moment). Izraz je  </a:t>
            </a:r>
            <a:r>
              <a:rPr lang="sr-Latn-CS" sz="2800" b="1" i="1" baseline="0" noProof="0" dirty="0" smtClean="0">
                <a:latin typeface="Arial" pitchFamily="34" charset="0"/>
                <a:cs typeface="Arial" pitchFamily="34" charset="0"/>
              </a:rPr>
              <a:t>M</a:t>
            </a:r>
            <a:r>
              <a:rPr lang="sr-Latn-CS" sz="2800" b="1" i="1" baseline="-25000" noProof="0" dirty="0" smtClean="0">
                <a:latin typeface="Arial" pitchFamily="34" charset="0"/>
                <a:cs typeface="Arial" pitchFamily="34" charset="0"/>
              </a:rPr>
              <a:t>e </a:t>
            </a:r>
            <a:r>
              <a:rPr lang="sr-Latn-CS" sz="2800" b="1" i="1" baseline="0" noProof="0" dirty="0" smtClean="0">
                <a:latin typeface="Arial" pitchFamily="34" charset="0"/>
                <a:cs typeface="Arial" pitchFamily="34" charset="0"/>
              </a:rPr>
              <a:t>- M</a:t>
            </a:r>
            <a:r>
              <a:rPr lang="sr-Latn-CS" sz="2800" b="1" i="1" baseline="-25000" noProof="0" dirty="0" smtClean="0">
                <a:latin typeface="Arial" pitchFamily="34" charset="0"/>
                <a:cs typeface="Arial" pitchFamily="34" charset="0"/>
              </a:rPr>
              <a:t>0  </a:t>
            </a:r>
            <a:r>
              <a:rPr lang="sr-Latn-CS" sz="2800" baseline="0" noProof="0" dirty="0" smtClean="0">
                <a:latin typeface="Arial" pitchFamily="34" charset="0"/>
                <a:cs typeface="Arial" pitchFamily="34" charset="0"/>
              </a:rPr>
              <a:t>= </a:t>
            </a:r>
            <a:r>
              <a:rPr lang="sr-Latn-CS" sz="2800" b="1" i="1" baseline="0" noProof="0" dirty="0" smtClean="0">
                <a:latin typeface="Arial" pitchFamily="34" charset="0"/>
                <a:cs typeface="Arial" pitchFamily="34" charset="0"/>
              </a:rPr>
              <a:t>J </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rPr>
              <a:t>/</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t</a:t>
            </a:r>
            <a:r>
              <a:rPr lang="sr-Latn-CS" sz="2800" b="1" i="1" baseline="-25000" noProof="0" dirty="0" smtClean="0">
                <a:latin typeface="Arial" pitchFamily="34" charset="0"/>
                <a:cs typeface="Arial" pitchFamily="34" charset="0"/>
              </a:rPr>
              <a:t> </a:t>
            </a:r>
          </a:p>
          <a:p>
            <a:endParaRPr lang="sr-Latn-CS" sz="2800" b="1" i="1" baseline="0" noProof="0" dirty="0" smtClean="0">
              <a:latin typeface="Arial" pitchFamily="34" charset="0"/>
              <a:cs typeface="Arial" pitchFamily="34" charset="0"/>
            </a:endParaRPr>
          </a:p>
          <a:p>
            <a:r>
              <a:rPr lang="sr-Latn-CS" sz="2800" b="0" i="0" baseline="0" noProof="0" dirty="0" smtClean="0">
                <a:latin typeface="Arial" pitchFamily="34" charset="0"/>
                <a:cs typeface="Arial" pitchFamily="34" charset="0"/>
              </a:rPr>
              <a:t>Pojačanje </a:t>
            </a:r>
            <a:r>
              <a:rPr lang="sr-Latn-CS" sz="2800" b="1" i="1" baseline="0" noProof="0" dirty="0" smtClean="0">
                <a:latin typeface="Arial" pitchFamily="34" charset="0"/>
                <a:cs typeface="Arial" pitchFamily="34" charset="0"/>
              </a:rPr>
              <a:t>k</a:t>
            </a:r>
            <a:r>
              <a:rPr lang="sr-Latn-CS" sz="2800" b="1" i="1" baseline="-25000" noProof="0" dirty="0" smtClean="0">
                <a:latin typeface="Arial" pitchFamily="34" charset="0"/>
                <a:cs typeface="Arial" pitchFamily="34" charset="0"/>
              </a:rPr>
              <a:t>i </a:t>
            </a:r>
            <a:r>
              <a:rPr lang="sr-Latn-CS" sz="2800" b="0" i="0" baseline="0" noProof="0" dirty="0" smtClean="0">
                <a:latin typeface="Arial" pitchFamily="34" charset="0"/>
                <a:cs typeface="Arial" pitchFamily="34" charset="0"/>
              </a:rPr>
              <a:t>=1  znači da je regulator tako podešen da za grešku brzine od, na primer, 30%, traži da se moment koji je zahtevan u prethodnoj periodi poveća za 30% nominalnog i da se u tekućoj periodi zahteva toliki moment.</a:t>
            </a:r>
          </a:p>
          <a:p>
            <a:r>
              <a:rPr lang="sr-Latn-CS" sz="2800" b="0" i="0" baseline="0" noProof="0" dirty="0" smtClean="0">
                <a:latin typeface="Arial" pitchFamily="34" charset="0"/>
                <a:cs typeface="Arial" pitchFamily="34" charset="0"/>
              </a:rPr>
              <a:t>Uz pretpostavku da je ostvareni moment jednak traženom, moment na vratilu motora u trenutku </a:t>
            </a:r>
            <a:r>
              <a:rPr lang="sr-Latn-CS" sz="2800" b="1" i="1" baseline="0" noProof="0" dirty="0" smtClean="0">
                <a:latin typeface="Arial" pitchFamily="34" charset="0"/>
                <a:cs typeface="Arial" pitchFamily="34" charset="0"/>
              </a:rPr>
              <a:t>k</a:t>
            </a:r>
            <a:r>
              <a:rPr lang="sr-Latn-CS" sz="2800" b="0" i="0" baseline="0" noProof="0" dirty="0" smtClean="0">
                <a:latin typeface="Arial" pitchFamily="34" charset="0"/>
                <a:cs typeface="Arial" pitchFamily="34" charset="0"/>
              </a:rPr>
              <a:t> je </a:t>
            </a:r>
            <a:r>
              <a:rPr lang="sr-Latn-CS" sz="2800" b="1" i="1" baseline="0" noProof="0" dirty="0" smtClean="0">
                <a:latin typeface="Arial" pitchFamily="34" charset="0"/>
                <a:cs typeface="Arial" pitchFamily="34" charset="0"/>
              </a:rPr>
              <a:t>M</a:t>
            </a:r>
            <a:r>
              <a:rPr lang="sr-Latn-CS" sz="2800" b="1" i="1" baseline="-25000" noProof="0" dirty="0" smtClean="0">
                <a:latin typeface="Arial" pitchFamily="34" charset="0"/>
                <a:cs typeface="Arial" pitchFamily="34" charset="0"/>
              </a:rPr>
              <a:t>ek</a:t>
            </a:r>
            <a:r>
              <a:rPr lang="sr-Latn-CS" sz="2800" b="0" i="0" baseline="0" noProof="0" dirty="0" smtClean="0">
                <a:latin typeface="Arial" pitchFamily="34" charset="0"/>
                <a:cs typeface="Arial" pitchFamily="34" charset="0"/>
              </a:rPr>
              <a:t>  = </a:t>
            </a:r>
            <a:r>
              <a:rPr lang="sr-Latn-CS" sz="2800" b="1" i="1" baseline="0" noProof="0" dirty="0" smtClean="0">
                <a:latin typeface="Arial" pitchFamily="34" charset="0"/>
                <a:cs typeface="Arial" pitchFamily="34" charset="0"/>
              </a:rPr>
              <a:t>M</a:t>
            </a:r>
            <a:r>
              <a:rPr lang="sr-Latn-CS" sz="2800" b="1" i="1" baseline="-25000" noProof="0" dirty="0" smtClean="0">
                <a:latin typeface="Arial" pitchFamily="34" charset="0"/>
                <a:cs typeface="Arial" pitchFamily="34" charset="0"/>
              </a:rPr>
              <a:t>ek-1</a:t>
            </a:r>
            <a:r>
              <a:rPr lang="sr-Latn-CS" sz="2800" b="0" i="0" baseline="0" noProof="0" dirty="0" smtClean="0">
                <a:latin typeface="Arial" pitchFamily="34" charset="0"/>
                <a:cs typeface="Arial" pitchFamily="34" charset="0"/>
              </a:rPr>
              <a:t> +</a:t>
            </a:r>
            <a:r>
              <a:rPr lang="sr-Latn-CS" sz="2800" b="1" i="1" baseline="0" noProof="0" dirty="0" smtClean="0">
                <a:latin typeface="Arial" pitchFamily="34" charset="0"/>
                <a:cs typeface="Arial" pitchFamily="34" charset="0"/>
              </a:rPr>
              <a:t>k</a:t>
            </a:r>
            <a:r>
              <a:rPr lang="sr-Latn-CS" sz="2800" b="1" i="1" baseline="-25000" noProof="0" dirty="0" smtClean="0">
                <a:latin typeface="Arial" pitchFamily="34" charset="0"/>
                <a:cs typeface="Arial" pitchFamily="34" charset="0"/>
              </a:rPr>
              <a:t>i</a:t>
            </a:r>
            <a:r>
              <a:rPr lang="sr-Latn-CS" sz="2800" b="0" i="0" baseline="0" noProof="0" dirty="0" smtClean="0">
                <a:latin typeface="Arial" pitchFamily="34" charset="0"/>
                <a:cs typeface="Arial" pitchFamily="34" charset="0"/>
              </a:rPr>
              <a:t> </a:t>
            </a:r>
            <a:r>
              <a:rPr lang="sr-Latn-CS" sz="2800" b="1" i="1" baseline="0" noProof="0" dirty="0" smtClean="0">
                <a:latin typeface="Arial" pitchFamily="34" charset="0"/>
                <a:cs typeface="Arial" pitchFamily="34" charset="0"/>
              </a:rPr>
              <a:t>e</a:t>
            </a:r>
            <a:r>
              <a:rPr lang="sr-Latn-CS" sz="2800" b="1" i="1" baseline="-25000" noProof="0" dirty="0" smtClean="0">
                <a:latin typeface="Arial" pitchFamily="34" charset="0"/>
                <a:cs typeface="Arial" pitchFamily="34" charset="0"/>
              </a:rPr>
              <a:t>k</a:t>
            </a:r>
            <a:r>
              <a:rPr lang="sr-Latn-CS" sz="2800" b="0" i="0" baseline="0" noProof="0" dirty="0" smtClean="0">
                <a:latin typeface="Arial" pitchFamily="34" charset="0"/>
                <a:cs typeface="Arial" pitchFamily="34" charset="0"/>
              </a:rPr>
              <a:t> .</a:t>
            </a:r>
          </a:p>
          <a:p>
            <a:endParaRPr lang="sr-Latn-CS" sz="2800" b="0" i="0" baseline="0" noProof="0" dirty="0" smtClean="0">
              <a:latin typeface="Arial" pitchFamily="34" charset="0"/>
              <a:cs typeface="Arial" pitchFamily="34" charset="0"/>
            </a:endParaRPr>
          </a:p>
          <a:p>
            <a:r>
              <a:rPr lang="sr-Latn-CS" sz="2800" b="0" i="0" baseline="0" noProof="0" dirty="0" smtClean="0">
                <a:latin typeface="Arial" pitchFamily="34" charset="0"/>
                <a:cs typeface="Arial" pitchFamily="34" charset="0"/>
              </a:rPr>
              <a:t>Jedinica vremena u kojoj se posmatra promena (</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t</a:t>
            </a:r>
            <a:r>
              <a:rPr lang="sr-Latn-CS" sz="2800" b="1" i="1" baseline="-25000" noProof="0" dirty="0" smtClean="0">
                <a:latin typeface="Arial" pitchFamily="34" charset="0"/>
                <a:cs typeface="Arial" pitchFamily="34" charset="0"/>
              </a:rPr>
              <a:t> </a:t>
            </a:r>
            <a:r>
              <a:rPr lang="sr-Latn-CS" sz="2800" b="0" i="0" baseline="0" noProof="0" dirty="0" smtClean="0">
                <a:latin typeface="Arial" pitchFamily="34" charset="0"/>
                <a:cs typeface="Arial" pitchFamily="34" charset="0"/>
              </a:rPr>
              <a:t>) je jedna perioda odabiranja, odnosno perioda sa kojom radi digitalni regulator (vremenski interval između dve tanke vertikalne linije na slici). Prema tome, promena brzine obrtanja za vreme </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t</a:t>
            </a:r>
            <a:r>
              <a:rPr lang="sr-Latn-CS" sz="2800" b="1" i="1" baseline="-25000" noProof="0" dirty="0" smtClean="0">
                <a:latin typeface="Arial" pitchFamily="34" charset="0"/>
                <a:cs typeface="Arial" pitchFamily="34" charset="0"/>
              </a:rPr>
              <a:t> </a:t>
            </a:r>
            <a:r>
              <a:rPr lang="sr-Latn-CS" sz="2800" b="0" i="0" baseline="0" noProof="0" dirty="0" smtClean="0">
                <a:latin typeface="Arial" pitchFamily="34" charset="0"/>
                <a:cs typeface="Arial" pitchFamily="34" charset="0"/>
              </a:rPr>
              <a:t> je:  </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a:t>
            </a:r>
            <a:r>
              <a:rPr lang="sr-Latn-CS" sz="2800" b="0" i="0" baseline="0" noProof="0" dirty="0" smtClean="0">
                <a:latin typeface="Arial" pitchFamily="34" charset="0"/>
                <a:cs typeface="Arial" pitchFamily="34" charset="0"/>
              </a:rPr>
              <a:t>  = (</a:t>
            </a:r>
            <a:r>
              <a:rPr lang="sr-Latn-CS" sz="2800" b="1" i="1" baseline="0" noProof="0" dirty="0" smtClean="0">
                <a:latin typeface="Arial" pitchFamily="34" charset="0"/>
                <a:cs typeface="Arial" pitchFamily="34" charset="0"/>
              </a:rPr>
              <a:t>M</a:t>
            </a:r>
            <a:r>
              <a:rPr lang="sr-Latn-CS" sz="2800" b="1" i="1" baseline="-25000" noProof="0" dirty="0" smtClean="0">
                <a:latin typeface="Arial" pitchFamily="34" charset="0"/>
                <a:cs typeface="Arial" pitchFamily="34" charset="0"/>
              </a:rPr>
              <a:t>e </a:t>
            </a:r>
            <a:r>
              <a:rPr lang="sr-Latn-CS" sz="2800" b="1" i="1" baseline="0" noProof="0" dirty="0" smtClean="0">
                <a:latin typeface="Arial" pitchFamily="34" charset="0"/>
                <a:cs typeface="Arial" pitchFamily="34" charset="0"/>
              </a:rPr>
              <a:t>- M</a:t>
            </a:r>
            <a:r>
              <a:rPr lang="sr-Latn-CS" sz="2800" b="1" i="1" baseline="-25000" noProof="0" dirty="0" smtClean="0">
                <a:latin typeface="Arial" pitchFamily="34" charset="0"/>
                <a:cs typeface="Arial" pitchFamily="34" charset="0"/>
              </a:rPr>
              <a:t>0</a:t>
            </a:r>
            <a:r>
              <a:rPr lang="sr-Latn-CS" sz="2800" b="0" i="0" baseline="0" noProof="0" dirty="0" smtClean="0">
                <a:latin typeface="Arial" pitchFamily="34" charset="0"/>
                <a:cs typeface="Arial" pitchFamily="34" charset="0"/>
              </a:rPr>
              <a:t>)/</a:t>
            </a:r>
            <a:r>
              <a:rPr lang="sr-Latn-CS" sz="2800" b="1" i="1" baseline="0" noProof="0" dirty="0" smtClean="0">
                <a:latin typeface="Arial" pitchFamily="34" charset="0"/>
                <a:cs typeface="Arial" pitchFamily="34" charset="0"/>
              </a:rPr>
              <a:t>J</a:t>
            </a:r>
            <a:r>
              <a:rPr lang="sr-Latn-CS" sz="2800" b="0" i="0" baseline="0" noProof="0" dirty="0" smtClean="0">
                <a:latin typeface="Arial" pitchFamily="34" charset="0"/>
                <a:cs typeface="Arial" pitchFamily="34" charset="0"/>
              </a:rPr>
              <a:t> . Brzina obrtanja u trenutku </a:t>
            </a:r>
            <a:r>
              <a:rPr lang="sr-Latn-CS" sz="2800" b="1" i="1" baseline="0" noProof="0" dirty="0" smtClean="0">
                <a:latin typeface="Arial" pitchFamily="34" charset="0"/>
                <a:cs typeface="Arial" pitchFamily="34" charset="0"/>
              </a:rPr>
              <a:t>k</a:t>
            </a:r>
            <a:r>
              <a:rPr lang="sr-Latn-CS" sz="2800" b="0" i="0" baseline="0" noProof="0" dirty="0" smtClean="0">
                <a:latin typeface="Arial" pitchFamily="34" charset="0"/>
                <a:cs typeface="Arial" pitchFamily="34" charset="0"/>
              </a:rPr>
              <a:t>  je jednaka zbiru brzine obrtanja u trenutku </a:t>
            </a:r>
            <a:r>
              <a:rPr lang="sr-Latn-CS" sz="2800" b="1" i="1" baseline="0" noProof="0" dirty="0" smtClean="0">
                <a:latin typeface="Arial" pitchFamily="34" charset="0"/>
                <a:cs typeface="Arial" pitchFamily="34" charset="0"/>
              </a:rPr>
              <a:t>k-1</a:t>
            </a:r>
            <a:r>
              <a:rPr lang="sr-Latn-CS" sz="2800" b="0" i="0" baseline="0" noProof="0" dirty="0" smtClean="0">
                <a:latin typeface="Arial" pitchFamily="34" charset="0"/>
                <a:cs typeface="Arial" pitchFamily="34" charset="0"/>
              </a:rPr>
              <a:t> i promene brzine </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 odnosno, </a:t>
            </a:r>
            <a:r>
              <a:rPr lang="sr-Latn-CS" sz="2800" b="1" i="1" baseline="0" noProof="0" dirty="0" smtClean="0">
                <a:latin typeface="Arial" pitchFamily="34" charset="0"/>
                <a:cs typeface="Arial" pitchFamily="34" charset="0"/>
                <a:sym typeface="Symbol"/>
              </a:rPr>
              <a:t></a:t>
            </a:r>
            <a:r>
              <a:rPr lang="sr-Latn-CS" sz="2800" b="1" i="1" baseline="-25000" noProof="0" dirty="0" smtClean="0">
                <a:latin typeface="Arial" pitchFamily="34" charset="0"/>
                <a:cs typeface="Arial" pitchFamily="34" charset="0"/>
                <a:sym typeface="Symbol"/>
              </a:rPr>
              <a:t>1</a:t>
            </a:r>
            <a:r>
              <a:rPr lang="sr-Latn-CS" sz="2800" b="0" i="0" baseline="-2500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a:t>
            </a:r>
            <a:r>
              <a:rPr lang="sr-Latn-CS" sz="2800" b="1" i="1" baseline="-25000" noProof="0" dirty="0" smtClean="0">
                <a:latin typeface="Arial" pitchFamily="34" charset="0"/>
                <a:cs typeface="Arial" pitchFamily="34" charset="0"/>
                <a:sym typeface="Symbol"/>
              </a:rPr>
              <a:t>2 </a:t>
            </a:r>
            <a:r>
              <a:rPr lang="sr-Latn-CS" sz="2800" b="0" i="0" baseline="-2500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 ; </a:t>
            </a:r>
            <a:r>
              <a:rPr lang="sr-Latn-CS" sz="2800" b="1" i="1" baseline="0" noProof="0" dirty="0" smtClean="0">
                <a:latin typeface="Arial" pitchFamily="34" charset="0"/>
                <a:cs typeface="Arial" pitchFamily="34" charset="0"/>
                <a:sym typeface="Symbol"/>
              </a:rPr>
              <a:t></a:t>
            </a:r>
            <a:r>
              <a:rPr lang="sr-Latn-CS" sz="2800" b="1" i="1" baseline="-25000" noProof="0" dirty="0" smtClean="0">
                <a:latin typeface="Arial" pitchFamily="34" charset="0"/>
                <a:cs typeface="Arial" pitchFamily="34" charset="0"/>
                <a:sym typeface="Symbol"/>
              </a:rPr>
              <a:t>2</a:t>
            </a:r>
            <a:r>
              <a:rPr lang="sr-Latn-CS" sz="2800" b="0" i="0" baseline="-2500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a:t>
            </a:r>
            <a:r>
              <a:rPr lang="sr-Latn-CS" sz="2800" b="1" i="1" baseline="-25000" noProof="0" dirty="0" smtClean="0">
                <a:latin typeface="Arial" pitchFamily="34" charset="0"/>
                <a:cs typeface="Arial" pitchFamily="34" charset="0"/>
                <a:sym typeface="Symbol"/>
              </a:rPr>
              <a:t>1</a:t>
            </a:r>
            <a:r>
              <a:rPr lang="sr-Latn-CS" sz="2800" b="0" i="0" baseline="-2500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a:t>
            </a:r>
            <a:r>
              <a:rPr lang="sr-Latn-CS" sz="2800" b="0" baseline="0" noProof="0" dirty="0" smtClean="0">
                <a:latin typeface="Arial" pitchFamily="34" charset="0"/>
                <a:cs typeface="Arial" pitchFamily="34" charset="0"/>
                <a:sym typeface="Symbol"/>
              </a:rPr>
              <a:t></a:t>
            </a:r>
            <a:r>
              <a:rPr lang="sr-Latn-CS" sz="2800" b="1" i="1" baseline="0" noProof="0" dirty="0" smtClean="0">
                <a:latin typeface="Arial" pitchFamily="34" charset="0"/>
                <a:cs typeface="Arial" pitchFamily="34" charset="0"/>
                <a:sym typeface="Symbol"/>
              </a:rPr>
              <a:t>  </a:t>
            </a:r>
            <a:r>
              <a:rPr lang="sr-Latn-CS" sz="2800" b="0" i="0" baseline="0" noProof="0" dirty="0" smtClean="0">
                <a:latin typeface="Arial" pitchFamily="34" charset="0"/>
                <a:cs typeface="Arial" pitchFamily="34" charset="0"/>
                <a:sym typeface="Symbol"/>
              </a:rPr>
              <a:t>i tako dalje. Isto važi i za traženi moment koji je izlaz iz regulatora. </a:t>
            </a:r>
          </a:p>
          <a:p>
            <a:endParaRPr lang="sr-Latn-CS" sz="2800" b="0" i="0" baseline="0" noProof="0" dirty="0" smtClean="0">
              <a:latin typeface="Arial" pitchFamily="34" charset="0"/>
              <a:cs typeface="Arial" pitchFamily="34" charset="0"/>
              <a:sym typeface="Symbol"/>
            </a:endParaRPr>
          </a:p>
          <a:p>
            <a:r>
              <a:rPr lang="sr-Latn-CS" sz="2800" b="0" i="0" baseline="0" noProof="0" dirty="0" smtClean="0">
                <a:latin typeface="Arial" pitchFamily="34" charset="0"/>
                <a:cs typeface="Arial" pitchFamily="34" charset="0"/>
                <a:sym typeface="Symbol"/>
              </a:rPr>
              <a:t>Oscilacije oko tražene brzine obrtanja se smanjuju i brzina postiže vrednost jednaku traženoj, bez greške u stacionarnom stanju bez obzira na stalno prisutni spoljašnji moment opterećenja </a:t>
            </a:r>
            <a:r>
              <a:rPr lang="sr-Latn-CS" sz="2800" b="1" i="1" baseline="0" noProof="0" dirty="0" smtClean="0">
                <a:latin typeface="Arial" pitchFamily="34" charset="0"/>
                <a:cs typeface="Arial" pitchFamily="34" charset="0"/>
              </a:rPr>
              <a:t>M</a:t>
            </a:r>
            <a:r>
              <a:rPr lang="sr-Latn-CS" sz="2800" b="1" i="1" baseline="-25000" noProof="0" dirty="0" smtClean="0">
                <a:latin typeface="Arial" pitchFamily="34" charset="0"/>
                <a:cs typeface="Arial" pitchFamily="34" charset="0"/>
              </a:rPr>
              <a:t>0</a:t>
            </a:r>
            <a:r>
              <a:rPr lang="sr-Latn-CS" sz="2800" b="0" i="0" baseline="0" noProof="0" dirty="0" smtClean="0">
                <a:latin typeface="Arial" pitchFamily="34" charset="0"/>
                <a:cs typeface="Arial" pitchFamily="34" charset="0"/>
                <a:sym typeface="Symbol"/>
              </a:rPr>
              <a:t>. Pretpostavka je da je konstantno ili da se menja daleko sporije u odnosu na dinamiku mehaničkog sistema, odnosno, da se u vremenskim intervalima koji su od interesa za analizu mehaničkog podsistema, ovo opterećenje može smatrati konstantnim </a:t>
            </a:r>
          </a:p>
          <a:p>
            <a:endParaRPr lang="sr-Latn-CS" sz="2800" b="0" i="0" baseline="0" noProof="0" dirty="0" smtClean="0">
              <a:latin typeface="Arial" pitchFamily="34" charset="0"/>
              <a:cs typeface="Arial" pitchFamily="34" charset="0"/>
              <a:sym typeface="Symbol"/>
            </a:endParaRPr>
          </a:p>
          <a:p>
            <a:endParaRPr lang="sr-Latn-CS" sz="2800" b="0" i="0" baseline="0" noProof="0" dirty="0" smtClean="0">
              <a:latin typeface="Arial" pitchFamily="34" charset="0"/>
              <a:cs typeface="Arial" pitchFamily="34" charset="0"/>
            </a:endParaRPr>
          </a:p>
          <a:p>
            <a:endParaRPr lang="sr-Latn-CS" sz="2800" b="0" i="0" noProof="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25</a:t>
            </a:fld>
            <a:endParaRPr lang="en-GB"/>
          </a:p>
        </p:txBody>
      </p:sp>
    </p:spTree>
    <p:extLst>
      <p:ext uri="{BB962C8B-B14F-4D97-AF65-F5344CB8AC3E}">
        <p14:creationId xmlns="" xmlns:p14="http://schemas.microsoft.com/office/powerpoint/2010/main" val="2894305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CS" sz="2800" b="0" i="0" noProof="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26</a:t>
            </a:fld>
            <a:endParaRPr lang="en-GB"/>
          </a:p>
        </p:txBody>
      </p:sp>
    </p:spTree>
    <p:extLst>
      <p:ext uri="{BB962C8B-B14F-4D97-AF65-F5344CB8AC3E}">
        <p14:creationId xmlns="" xmlns:p14="http://schemas.microsoft.com/office/powerpoint/2010/main" val="2894305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sz="2800" b="0" i="0" noProof="0" dirty="0" smtClean="0">
                <a:latin typeface="Arial" pitchFamily="34" charset="0"/>
                <a:cs typeface="Arial" pitchFamily="34" charset="0"/>
              </a:rPr>
              <a:t>PI regulator sabira integralno i proporcionalno dejstvo koristeći dobre strane svakog od njih. </a:t>
            </a:r>
          </a:p>
          <a:p>
            <a:endParaRPr lang="sr-Latn-CS" sz="2800" b="0" i="0" noProof="0" dirty="0" smtClean="0">
              <a:latin typeface="Arial" pitchFamily="34" charset="0"/>
              <a:cs typeface="Arial" pitchFamily="34" charset="0"/>
            </a:endParaRPr>
          </a:p>
          <a:p>
            <a:r>
              <a:rPr lang="sr-Latn-CS" sz="2800" b="0" i="0" noProof="0" dirty="0" smtClean="0">
                <a:latin typeface="Arial" pitchFamily="34" charset="0"/>
                <a:cs typeface="Arial" pitchFamily="34" charset="0"/>
              </a:rPr>
              <a:t>Problem kod sabiranja</a:t>
            </a:r>
            <a:r>
              <a:rPr lang="sr-Latn-CS" sz="2800" b="0" i="0" baseline="0" noProof="0" dirty="0" smtClean="0">
                <a:latin typeface="Arial" pitchFamily="34" charset="0"/>
                <a:cs typeface="Arial" pitchFamily="34" charset="0"/>
              </a:rPr>
              <a:t> ovih dejstava je što izraz za </a:t>
            </a:r>
            <a:r>
              <a:rPr lang="sr-Latn-CS" sz="2800" b="1" i="1" baseline="0" noProof="0" dirty="0" smtClean="0">
                <a:latin typeface="Arial" pitchFamily="34" charset="0"/>
                <a:cs typeface="Arial" pitchFamily="34" charset="0"/>
              </a:rPr>
              <a:t>I</a:t>
            </a:r>
            <a:r>
              <a:rPr lang="sr-Latn-CS" sz="2800" b="0" i="0" baseline="0" noProof="0" dirty="0" smtClean="0">
                <a:latin typeface="Arial" pitchFamily="34" charset="0"/>
                <a:cs typeface="Arial" pitchFamily="34" charset="0"/>
              </a:rPr>
              <a:t> dejstvo definiše </a:t>
            </a:r>
            <a:r>
              <a:rPr lang="sr-Latn-CS" sz="2800" b="1" i="0" baseline="0" noProof="0" dirty="0" smtClean="0">
                <a:latin typeface="Arial" pitchFamily="34" charset="0"/>
                <a:cs typeface="Arial" pitchFamily="34" charset="0"/>
              </a:rPr>
              <a:t>PRIRAŠTAJ</a:t>
            </a:r>
            <a:r>
              <a:rPr lang="sr-Latn-CS" sz="2800" b="0" i="0" baseline="0" noProof="0" dirty="0" smtClean="0">
                <a:latin typeface="Arial" pitchFamily="34" charset="0"/>
                <a:cs typeface="Arial" pitchFamily="34" charset="0"/>
              </a:rPr>
              <a:t>  </a:t>
            </a:r>
            <a:r>
              <a:rPr lang="sr-Latn-CS" sz="2800" b="1" i="0" baseline="0" noProof="0" dirty="0" smtClean="0">
                <a:latin typeface="Arial" pitchFamily="34" charset="0"/>
                <a:cs typeface="Arial" pitchFamily="34" charset="0"/>
              </a:rPr>
              <a:t>momenta</a:t>
            </a:r>
            <a:r>
              <a:rPr lang="sr-Latn-CS" sz="2800" b="0" i="0" baseline="0" noProof="0" dirty="0" smtClean="0">
                <a:latin typeface="Arial" pitchFamily="34" charset="0"/>
                <a:cs typeface="Arial" pitchFamily="34" charset="0"/>
              </a:rPr>
              <a:t> u odnosu na prethodnu periodu, dok izraz za </a:t>
            </a:r>
            <a:r>
              <a:rPr lang="sr-Latn-CS" sz="2800" b="1" i="1" baseline="0" noProof="0" dirty="0" smtClean="0">
                <a:latin typeface="Arial" pitchFamily="34" charset="0"/>
                <a:cs typeface="Arial" pitchFamily="34" charset="0"/>
              </a:rPr>
              <a:t>P</a:t>
            </a:r>
            <a:r>
              <a:rPr lang="sr-Latn-CS" sz="2800" b="0" i="0" baseline="0" noProof="0" dirty="0" smtClean="0">
                <a:latin typeface="Arial" pitchFamily="34" charset="0"/>
                <a:cs typeface="Arial" pitchFamily="34" charset="0"/>
              </a:rPr>
              <a:t> dejstvo definiše sam </a:t>
            </a:r>
            <a:r>
              <a:rPr lang="sr-Latn-CS" sz="2800" b="1" i="0" baseline="0" noProof="0" dirty="0" smtClean="0">
                <a:latin typeface="Arial" pitchFamily="34" charset="0"/>
                <a:cs typeface="Arial" pitchFamily="34" charset="0"/>
              </a:rPr>
              <a:t>moment</a:t>
            </a:r>
            <a:r>
              <a:rPr lang="sr-Latn-CS" sz="2800" b="0" i="0" baseline="0" noProof="0" dirty="0" smtClean="0">
                <a:latin typeface="Arial" pitchFamily="34" charset="0"/>
                <a:cs typeface="Arial" pitchFamily="34" charset="0"/>
              </a:rPr>
              <a:t> u tekućoj periodi u kojoj je izmerena brzina </a:t>
            </a:r>
            <a:r>
              <a:rPr lang="sr-Latn-CS" sz="2800" b="1" i="1" baseline="0" noProof="0" dirty="0" smtClean="0">
                <a:latin typeface="Arial" pitchFamily="34" charset="0"/>
                <a:cs typeface="Arial" pitchFamily="34" charset="0"/>
                <a:sym typeface="Symbol"/>
              </a:rPr>
              <a:t></a:t>
            </a:r>
            <a:r>
              <a:rPr lang="sr-Latn-CS" sz="2800" b="1" i="1" baseline="-25000" noProof="0" dirty="0" smtClean="0">
                <a:latin typeface="Arial" pitchFamily="34" charset="0"/>
                <a:cs typeface="Arial" pitchFamily="34" charset="0"/>
                <a:sym typeface="Symbol"/>
              </a:rPr>
              <a:t>m </a:t>
            </a:r>
            <a:r>
              <a:rPr lang="sr-Latn-CS" sz="2800" b="0" i="0" baseline="0" noProof="0" dirty="0" smtClean="0">
                <a:latin typeface="Arial" pitchFamily="34" charset="0"/>
                <a:cs typeface="Arial" pitchFamily="34" charset="0"/>
                <a:sym typeface="Symbol"/>
              </a:rPr>
              <a:t> i </a:t>
            </a:r>
            <a:r>
              <a:rPr lang="sr-Latn-CS" sz="2800" b="0" i="0" baseline="0" noProof="0" dirty="0" smtClean="0">
                <a:latin typeface="Arial" pitchFamily="34" charset="0"/>
                <a:cs typeface="Arial" pitchFamily="34" charset="0"/>
              </a:rPr>
              <a:t>izračunata greška </a:t>
            </a:r>
            <a:r>
              <a:rPr lang="sr-Latn-CS" sz="2800" b="1" i="1" baseline="0" noProof="0" dirty="0" smtClean="0">
                <a:latin typeface="Arial" pitchFamily="34" charset="0"/>
                <a:cs typeface="Arial" pitchFamily="34" charset="0"/>
              </a:rPr>
              <a:t>e</a:t>
            </a:r>
            <a:r>
              <a:rPr lang="sr-Latn-CS" sz="2800" b="0" i="0" baseline="0" noProof="0" dirty="0" smtClean="0">
                <a:latin typeface="Arial" pitchFamily="34" charset="0"/>
                <a:cs typeface="Arial" pitchFamily="34" charset="0"/>
              </a:rPr>
              <a:t>.</a:t>
            </a:r>
          </a:p>
          <a:p>
            <a:endParaRPr lang="sr-Latn-CS" sz="2800" b="0" i="0" baseline="0" noProof="0" dirty="0" smtClean="0">
              <a:latin typeface="Arial" pitchFamily="34" charset="0"/>
              <a:cs typeface="Arial" pitchFamily="34" charset="0"/>
            </a:endParaRPr>
          </a:p>
          <a:p>
            <a:r>
              <a:rPr lang="sr-Latn-CS" sz="2800" b="0" i="0" baseline="0" noProof="0" dirty="0" smtClean="0">
                <a:latin typeface="Arial" pitchFamily="34" charset="0"/>
                <a:cs typeface="Arial" pitchFamily="34" charset="0"/>
              </a:rPr>
              <a:t>Da bi se ove dva dejstva mogla sabrati potrebno je </a:t>
            </a:r>
            <a:r>
              <a:rPr lang="sr-Latn-CS" sz="2800" b="0" i="0" u="none" baseline="0" noProof="0" dirty="0" smtClean="0">
                <a:latin typeface="Arial" pitchFamily="34" charset="0"/>
                <a:cs typeface="Arial" pitchFamily="34" charset="0"/>
              </a:rPr>
              <a:t>ili sabrati </a:t>
            </a:r>
            <a:r>
              <a:rPr lang="sr-Latn-CS" sz="2800" b="0" i="0" u="sng" baseline="0" noProof="0" dirty="0" smtClean="0">
                <a:latin typeface="Arial" pitchFamily="34" charset="0"/>
                <a:cs typeface="Arial" pitchFamily="34" charset="0"/>
              </a:rPr>
              <a:t>priraštaje</a:t>
            </a:r>
            <a:r>
              <a:rPr lang="sr-Latn-CS" sz="2800" b="0" i="0" baseline="0" noProof="0" dirty="0" smtClean="0">
                <a:latin typeface="Arial" pitchFamily="34" charset="0"/>
                <a:cs typeface="Arial" pitchFamily="34" charset="0"/>
              </a:rPr>
              <a:t> ili sabrati </a:t>
            </a:r>
            <a:r>
              <a:rPr lang="sr-Latn-CS" sz="2800" b="0" i="0" u="sng" baseline="0" noProof="0" dirty="0" smtClean="0">
                <a:latin typeface="Arial" pitchFamily="34" charset="0"/>
                <a:cs typeface="Arial" pitchFamily="34" charset="0"/>
              </a:rPr>
              <a:t>momente</a:t>
            </a:r>
            <a:r>
              <a:rPr lang="sr-Latn-CS" sz="2800" b="0" i="0" baseline="0" noProof="0" dirty="0" smtClean="0">
                <a:latin typeface="Arial" pitchFamily="34" charset="0"/>
                <a:cs typeface="Arial" pitchFamily="34" charset="0"/>
              </a:rPr>
              <a:t>. Sabiranje priraštaja čini </a:t>
            </a:r>
            <a:r>
              <a:rPr lang="sr-Latn-CS" sz="2800" b="0" i="0" u="sng" baseline="0" noProof="0" dirty="0" smtClean="0">
                <a:latin typeface="Arial" pitchFamily="34" charset="0"/>
                <a:cs typeface="Arial" pitchFamily="34" charset="0"/>
              </a:rPr>
              <a:t>inkrementalnu formu</a:t>
            </a:r>
            <a:r>
              <a:rPr lang="sr-Latn-CS" sz="2800" b="0" i="0" baseline="0" noProof="0" dirty="0" smtClean="0">
                <a:latin typeface="Arial" pitchFamily="34" charset="0"/>
                <a:cs typeface="Arial" pitchFamily="34" charset="0"/>
              </a:rPr>
              <a:t> PI regulatora, dok sabiranje samih momenata čini </a:t>
            </a:r>
            <a:r>
              <a:rPr lang="sr-Latn-CS" sz="2800" b="0" i="0" u="sng" baseline="0" noProof="0" dirty="0" smtClean="0">
                <a:latin typeface="Arial" pitchFamily="34" charset="0"/>
                <a:cs typeface="Arial" pitchFamily="34" charset="0"/>
              </a:rPr>
              <a:t>pozicionu formu</a:t>
            </a:r>
            <a:r>
              <a:rPr lang="sr-Latn-CS" sz="2800" b="0" i="0" baseline="0" noProof="0" dirty="0" smtClean="0">
                <a:latin typeface="Arial" pitchFamily="34" charset="0"/>
                <a:cs typeface="Arial" pitchFamily="34" charset="0"/>
              </a:rPr>
              <a:t>. Dakle u tekućoj (</a:t>
            </a:r>
            <a:r>
              <a:rPr lang="sr-Latn-CS" sz="2800" b="0" i="1" baseline="0" noProof="0" dirty="0" smtClean="0">
                <a:latin typeface="Arial" pitchFamily="34" charset="0"/>
                <a:cs typeface="Arial" pitchFamily="34" charset="0"/>
              </a:rPr>
              <a:t>k</a:t>
            </a:r>
            <a:r>
              <a:rPr lang="sr-Latn-CS" sz="2800" b="0" i="0" baseline="0" noProof="0" dirty="0" smtClean="0">
                <a:latin typeface="Arial" pitchFamily="34" charset="0"/>
                <a:cs typeface="Arial" pitchFamily="34" charset="0"/>
              </a:rPr>
              <a:t>-toj) periodi:</a:t>
            </a:r>
          </a:p>
          <a:p>
            <a:endParaRPr lang="sr-Latn-CS" sz="2800" b="0" i="0" baseline="0" noProof="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2800" b="0" i="0" baseline="0" noProof="0" dirty="0" smtClean="0">
                <a:latin typeface="Arial" pitchFamily="34" charset="0"/>
                <a:cs typeface="Arial" pitchFamily="34" charset="0"/>
              </a:rPr>
              <a:t>U </a:t>
            </a:r>
            <a:r>
              <a:rPr lang="sr-Latn-CS" sz="2800" b="1" i="0" baseline="0" noProof="0" dirty="0" smtClean="0">
                <a:latin typeface="Arial" pitchFamily="34" charset="0"/>
                <a:cs typeface="Arial" pitchFamily="34" charset="0"/>
              </a:rPr>
              <a:t>pozicionoj formi</a:t>
            </a:r>
            <a:r>
              <a:rPr lang="sr-Latn-CS" sz="2800" b="0" i="0" baseline="0" noProof="0" dirty="0" smtClean="0">
                <a:latin typeface="Arial" pitchFamily="34" charset="0"/>
                <a:cs typeface="Arial" pitchFamily="34" charset="0"/>
              </a:rPr>
              <a:t> sabiraju se sami momenti, pa je potrebno iz izraza za </a:t>
            </a:r>
            <a:r>
              <a:rPr lang="en-US" sz="2800" dirty="0" smtClean="0">
                <a:solidFill>
                  <a:schemeClr val="tx1"/>
                </a:solidFill>
                <a:sym typeface="Symbol"/>
              </a:rPr>
              <a:t></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i</a:t>
            </a:r>
            <a:r>
              <a:rPr lang="x-none" sz="2800" b="1" i="1" baseline="30000" smtClean="0">
                <a:solidFill>
                  <a:schemeClr val="tx1"/>
                </a:solidFill>
                <a:cs typeface="Arial" pitchFamily="34" charset="0"/>
                <a:sym typeface="Symbol"/>
              </a:rPr>
              <a:t> </a:t>
            </a:r>
            <a:r>
              <a:rPr lang="x-none" sz="2800" b="1" i="1" baseline="0" dirty="0" smtClean="0">
                <a:solidFill>
                  <a:schemeClr val="tx1"/>
                </a:solidFill>
                <a:cs typeface="Arial" pitchFamily="34" charset="0"/>
                <a:sym typeface="Symbol"/>
              </a:rPr>
              <a:t> </a:t>
            </a:r>
            <a:r>
              <a:rPr lang="x-none" sz="2800" b="0" i="0" baseline="0" dirty="0" smtClean="0">
                <a:solidFill>
                  <a:schemeClr val="tx1"/>
                </a:solidFill>
                <a:cs typeface="Arial" pitchFamily="34" charset="0"/>
                <a:sym typeface="Symbol"/>
              </a:rPr>
              <a:t>izvesti izraz za </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i</a:t>
            </a:r>
            <a:r>
              <a:rPr lang="x-none" sz="2800" b="1" i="1" baseline="30000" smtClean="0">
                <a:solidFill>
                  <a:schemeClr val="tx1"/>
                </a:solidFill>
                <a:cs typeface="Arial" pitchFamily="34" charset="0"/>
                <a:sym typeface="Symbol"/>
              </a:rPr>
              <a:t> </a:t>
            </a:r>
            <a:r>
              <a:rPr lang="x-none" sz="2800" b="0" i="0" baseline="0" dirty="0" smtClean="0">
                <a:solidFill>
                  <a:schemeClr val="tx1"/>
                </a:solidFill>
                <a:cs typeface="Arial" pitchFamily="34" charset="0"/>
                <a:sym typeface="Symbol"/>
              </a:rPr>
              <a:t>. Ovaj izraz je izveden u komentaru prvog slajda o </a:t>
            </a:r>
            <a:r>
              <a:rPr lang="x-none" sz="2800" b="1" i="1" baseline="0" dirty="0" smtClean="0">
                <a:solidFill>
                  <a:schemeClr val="tx1"/>
                </a:solidFill>
                <a:cs typeface="Arial" pitchFamily="34" charset="0"/>
                <a:sym typeface="Symbol"/>
              </a:rPr>
              <a:t>I</a:t>
            </a:r>
            <a:r>
              <a:rPr lang="x-none" sz="2800" b="0" i="0" baseline="0" dirty="0" smtClean="0">
                <a:solidFill>
                  <a:schemeClr val="tx1"/>
                </a:solidFill>
                <a:cs typeface="Arial" pitchFamily="34" charset="0"/>
                <a:sym typeface="Symbol"/>
              </a:rPr>
              <a:t> regulatoru. </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i</a:t>
            </a:r>
            <a:r>
              <a:rPr lang="x-none" sz="2800" b="1" i="1" baseline="30000" smtClean="0">
                <a:solidFill>
                  <a:schemeClr val="tx1"/>
                </a:solidFill>
                <a:cs typeface="Arial" pitchFamily="34" charset="0"/>
                <a:sym typeface="Symbol"/>
              </a:rPr>
              <a:t> </a:t>
            </a:r>
            <a:r>
              <a:rPr lang="x-none" sz="2800" b="0" i="0" baseline="0" dirty="0" smtClean="0">
                <a:solidFill>
                  <a:schemeClr val="tx1"/>
                </a:solidFill>
                <a:cs typeface="Arial" pitchFamily="34" charset="0"/>
                <a:sym typeface="Symbol"/>
              </a:rPr>
              <a:t> u </a:t>
            </a:r>
            <a:r>
              <a:rPr lang="x-none" sz="2800" b="0" i="1" baseline="0" dirty="0" smtClean="0">
                <a:solidFill>
                  <a:schemeClr val="tx1"/>
                </a:solidFill>
                <a:cs typeface="Arial" pitchFamily="34" charset="0"/>
                <a:sym typeface="Symbol"/>
              </a:rPr>
              <a:t>k</a:t>
            </a:r>
            <a:r>
              <a:rPr lang="x-none" sz="2800" b="0" i="0" baseline="0" dirty="0" smtClean="0">
                <a:solidFill>
                  <a:schemeClr val="tx1"/>
                </a:solidFill>
                <a:cs typeface="Arial" pitchFamily="34" charset="0"/>
                <a:sym typeface="Symbol"/>
              </a:rPr>
              <a:t>-toj je </a:t>
            </a:r>
            <a:r>
              <a:rPr lang="x-none" sz="2800" b="0" i="0" u="sng" baseline="0" dirty="0" smtClean="0">
                <a:solidFill>
                  <a:schemeClr val="tx1"/>
                </a:solidFill>
                <a:cs typeface="Arial" pitchFamily="34" charset="0"/>
                <a:sym typeface="Symbol"/>
              </a:rPr>
              <a:t>suma svih grešaka od početka posmatranja do tekuće perode</a:t>
            </a:r>
            <a:r>
              <a:rPr lang="x-none" sz="2800" b="0" i="0" u="none" baseline="0" dirty="0" smtClean="0">
                <a:solidFill>
                  <a:schemeClr val="tx1"/>
                </a:solidFill>
                <a:cs typeface="Arial" pitchFamily="34" charset="0"/>
                <a:sym typeface="Symbol"/>
              </a:rPr>
              <a:t>,</a:t>
            </a:r>
            <a:r>
              <a:rPr lang="x-none" sz="2800" b="0" i="0" baseline="0" dirty="0" smtClean="0">
                <a:solidFill>
                  <a:schemeClr val="tx1"/>
                </a:solidFill>
                <a:cs typeface="Arial" pitchFamily="34" charset="0"/>
                <a:sym typeface="Symbol"/>
              </a:rPr>
              <a:t> pomnožena sa </a:t>
            </a:r>
            <a:r>
              <a:rPr lang="x-none" sz="2800" b="1" i="1" baseline="0" dirty="0" smtClean="0">
                <a:solidFill>
                  <a:schemeClr val="tx1"/>
                </a:solidFill>
                <a:cs typeface="Arial" pitchFamily="34" charset="0"/>
                <a:sym typeface="Symbol"/>
              </a:rPr>
              <a:t>k</a:t>
            </a:r>
            <a:r>
              <a:rPr lang="x-none" sz="2800" b="1" i="1" baseline="-25000" dirty="0" smtClean="0">
                <a:solidFill>
                  <a:schemeClr val="tx1"/>
                </a:solidFill>
                <a:cs typeface="Arial" pitchFamily="34" charset="0"/>
                <a:sym typeface="Symbol"/>
              </a:rPr>
              <a:t>i </a:t>
            </a:r>
            <a:r>
              <a:rPr lang="x-none" sz="2800" b="0" i="0" baseline="0" dirty="0" smtClean="0">
                <a:solidFill>
                  <a:schemeClr val="tx1"/>
                </a:solidFill>
                <a:cs typeface="Arial" pitchFamily="34" charset="0"/>
                <a:sym typeface="Symbol"/>
              </a:rPr>
              <a:t>. Izraz za </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p</a:t>
            </a:r>
            <a:r>
              <a:rPr lang="x-none" sz="2800" b="1" i="1" baseline="30000" smtClean="0">
                <a:solidFill>
                  <a:schemeClr val="tx1"/>
                </a:solidFill>
                <a:cs typeface="Arial" pitchFamily="34" charset="0"/>
                <a:sym typeface="Symbol"/>
              </a:rPr>
              <a:t> </a:t>
            </a:r>
            <a:r>
              <a:rPr lang="x-none" sz="2800" b="0" i="0" baseline="0" dirty="0" smtClean="0">
                <a:solidFill>
                  <a:schemeClr val="tx1"/>
                </a:solidFill>
                <a:cs typeface="Arial" pitchFamily="34" charset="0"/>
                <a:sym typeface="Symbol"/>
              </a:rPr>
              <a:t> u tekućoj periodi se može direktno koristiti:  </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pk</a:t>
            </a:r>
            <a:r>
              <a:rPr lang="x-none" sz="2800" b="1" i="1" baseline="30000" smtClean="0">
                <a:solidFill>
                  <a:schemeClr val="tx1"/>
                </a:solidFill>
                <a:cs typeface="Arial" pitchFamily="34" charset="0"/>
                <a:sym typeface="Symbol"/>
              </a:rPr>
              <a:t> </a:t>
            </a:r>
            <a:r>
              <a:rPr lang="x-none" sz="2800" i="1" smtClean="0">
                <a:solidFill>
                  <a:schemeClr val="tx1"/>
                </a:solidFill>
                <a:latin typeface="Arial" pitchFamily="34" charset="0"/>
                <a:cs typeface="Arial" pitchFamily="34" charset="0"/>
                <a:sym typeface="Symbol"/>
              </a:rPr>
              <a:t>= </a:t>
            </a:r>
            <a:r>
              <a:rPr lang="en-US" sz="2800" b="1" i="1" dirty="0" smtClean="0">
                <a:solidFill>
                  <a:schemeClr val="tx1"/>
                </a:solidFill>
                <a:latin typeface="Arial" pitchFamily="34" charset="0"/>
                <a:cs typeface="Arial" pitchFamily="34" charset="0"/>
                <a:sym typeface="Symbol"/>
              </a:rPr>
              <a:t>k</a:t>
            </a:r>
            <a:r>
              <a:rPr lang="x-none" sz="2800" b="1" i="1" baseline="-25000" dirty="0" smtClean="0">
                <a:solidFill>
                  <a:schemeClr val="tx1"/>
                </a:solidFill>
                <a:latin typeface="Arial" pitchFamily="34" charset="0"/>
                <a:cs typeface="Arial" pitchFamily="34" charset="0"/>
                <a:sym typeface="Symbol"/>
              </a:rPr>
              <a:t>p</a:t>
            </a:r>
            <a:r>
              <a:rPr lang="en-US" sz="2800" b="1" i="1" dirty="0" smtClean="0">
                <a:solidFill>
                  <a:schemeClr val="tx1"/>
                </a:solidFill>
                <a:latin typeface="Arial" pitchFamily="34" charset="0"/>
                <a:cs typeface="Arial" pitchFamily="34" charset="0"/>
                <a:sym typeface="Symbol"/>
              </a:rPr>
              <a:t></a:t>
            </a:r>
            <a:r>
              <a:rPr lang="x-none" sz="2800" b="1" i="1" smtClean="0">
                <a:solidFill>
                  <a:schemeClr val="tx1"/>
                </a:solidFill>
                <a:sym typeface="Symbol"/>
              </a:rPr>
              <a:t>e</a:t>
            </a:r>
            <a:r>
              <a:rPr lang="x-none" sz="2800" b="1" i="1" baseline="-25000" dirty="0" smtClean="0">
                <a:solidFill>
                  <a:srgbClr val="FF0000"/>
                </a:solidFill>
                <a:sym typeface="Symbol"/>
              </a:rPr>
              <a:t>k </a:t>
            </a:r>
            <a:r>
              <a:rPr lang="x-none" sz="2800" b="1" i="1" baseline="0" dirty="0" smtClean="0">
                <a:solidFill>
                  <a:schemeClr val="tx1"/>
                </a:solidFill>
                <a:sym typeface="Symbol"/>
              </a:rPr>
              <a:t> </a:t>
            </a:r>
            <a:r>
              <a:rPr lang="x-none" sz="2800" b="0" i="0" baseline="0" dirty="0" smtClean="0">
                <a:solidFill>
                  <a:schemeClr val="tx1"/>
                </a:solidFill>
                <a:sym typeface="Symbol"/>
              </a:rPr>
              <a:t>,</a:t>
            </a:r>
            <a:r>
              <a:rPr lang="x-none" sz="2800" b="1" i="1" dirty="0" smtClean="0">
                <a:solidFill>
                  <a:schemeClr val="tx1"/>
                </a:solidFill>
                <a:sym typeface="Symbol"/>
              </a:rPr>
              <a:t> </a:t>
            </a:r>
            <a:r>
              <a:rPr lang="x-none" sz="2800" b="0" i="0" dirty="0" smtClean="0">
                <a:solidFill>
                  <a:schemeClr val="tx1"/>
                </a:solidFill>
                <a:sym typeface="Symbol"/>
              </a:rPr>
              <a:t>gde su </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pk  </a:t>
            </a:r>
            <a:r>
              <a:rPr lang="x-none" sz="2800" b="0" i="0" baseline="0" dirty="0" smtClean="0">
                <a:solidFill>
                  <a:schemeClr val="tx1"/>
                </a:solidFill>
                <a:latin typeface="Times New Roman" pitchFamily="18" charset="0"/>
                <a:cs typeface="Arial" pitchFamily="34" charset="0"/>
                <a:sym typeface="Symbol"/>
              </a:rPr>
              <a:t>i </a:t>
            </a:r>
            <a:r>
              <a:rPr lang="x-none" sz="2800" b="1" i="1" smtClean="0">
                <a:solidFill>
                  <a:schemeClr val="tx1"/>
                </a:solidFill>
                <a:sym typeface="Symbol"/>
              </a:rPr>
              <a:t>e</a:t>
            </a:r>
            <a:r>
              <a:rPr lang="x-none" sz="2800" b="1" i="1" baseline="-25000" dirty="0" smtClean="0">
                <a:solidFill>
                  <a:srgbClr val="FF0000"/>
                </a:solidFill>
                <a:sym typeface="Symbol"/>
              </a:rPr>
              <a:t>k</a:t>
            </a:r>
            <a:r>
              <a:rPr lang="x-none" sz="2800" b="0" i="0" baseline="0" dirty="0" smtClean="0">
                <a:solidFill>
                  <a:schemeClr val="tx1"/>
                </a:solidFill>
                <a:latin typeface="Times New Roman" pitchFamily="18" charset="0"/>
                <a:cs typeface="Arial" pitchFamily="34" charset="0"/>
                <a:sym typeface="Symbol"/>
              </a:rPr>
              <a:t> , zahtevani moment i greška u </a:t>
            </a:r>
            <a:r>
              <a:rPr lang="x-none" sz="2800" b="0" i="1" baseline="0" dirty="0" smtClean="0">
                <a:solidFill>
                  <a:schemeClr val="tx1"/>
                </a:solidFill>
                <a:latin typeface="Times New Roman" pitchFamily="18" charset="0"/>
                <a:cs typeface="Arial" pitchFamily="34" charset="0"/>
                <a:sym typeface="Symbol"/>
              </a:rPr>
              <a:t>k</a:t>
            </a:r>
            <a:r>
              <a:rPr lang="x-none" sz="2800" b="0" i="0" baseline="0" dirty="0" smtClean="0">
                <a:solidFill>
                  <a:schemeClr val="tx1"/>
                </a:solidFill>
                <a:latin typeface="Times New Roman" pitchFamily="18" charset="0"/>
                <a:cs typeface="Arial" pitchFamily="34" charset="0"/>
                <a:sym typeface="Symbol"/>
              </a:rPr>
              <a:t>-toj (tekućoj) perodi.</a:t>
            </a:r>
            <a:endParaRPr lang="en-US" sz="2800" b="0" i="0" dirty="0" smtClean="0"/>
          </a:p>
          <a:p>
            <a:r>
              <a:rPr lang="x-none" sz="2800" b="0" i="0" baseline="0" dirty="0" smtClean="0">
                <a:solidFill>
                  <a:schemeClr val="tx1"/>
                </a:solidFill>
                <a:cs typeface="Arial" pitchFamily="34" charset="0"/>
                <a:sym typeface="Symbol"/>
              </a:rPr>
              <a:t>      </a:t>
            </a:r>
          </a:p>
          <a:p>
            <a:r>
              <a:rPr lang="sr-Latn-CS" sz="2800" b="0" i="0" baseline="0" noProof="0" dirty="0" smtClean="0">
                <a:latin typeface="Arial" pitchFamily="34" charset="0"/>
                <a:cs typeface="Arial" pitchFamily="34" charset="0"/>
              </a:rPr>
              <a:t>U </a:t>
            </a:r>
            <a:r>
              <a:rPr lang="sr-Latn-CS" sz="2800" b="1" i="0" baseline="0" noProof="0" dirty="0" smtClean="0">
                <a:latin typeface="Arial" pitchFamily="34" charset="0"/>
                <a:cs typeface="Arial" pitchFamily="34" charset="0"/>
              </a:rPr>
              <a:t>inkrementalnoj  formi</a:t>
            </a:r>
            <a:r>
              <a:rPr lang="sr-Latn-CS" sz="2800" b="0" i="0" baseline="0" noProof="0" dirty="0" smtClean="0">
                <a:latin typeface="Arial" pitchFamily="34" charset="0"/>
                <a:cs typeface="Arial" pitchFamily="34" charset="0"/>
              </a:rPr>
              <a:t> sabiraju se priraštaji, odnosno, ukupni zahtevani moment u tekućoj periodi se računa tako što se na moment zahtevan u prethodnoj periodi doda ukupan priraštaj momenta nastao kao zbir priraštaja od proporcionalnog  i od integralnog dejstva.</a:t>
            </a:r>
          </a:p>
          <a:p>
            <a:endParaRPr lang="sr-Latn-CS" sz="2800" b="0" i="0" baseline="0" noProof="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chemeClr val="tx1"/>
                </a:solidFill>
                <a:latin typeface="Arial" pitchFamily="34" charset="0"/>
                <a:cs typeface="Arial" pitchFamily="34" charset="0"/>
                <a:sym typeface="Symbol"/>
              </a:rPr>
              <a:t>k</a:t>
            </a:r>
            <a:r>
              <a:rPr lang="x-none" sz="2800" b="1" baseline="30000" smtClean="0">
                <a:solidFill>
                  <a:schemeClr val="tx1"/>
                </a:solidFill>
                <a:cs typeface="Arial" pitchFamily="34" charset="0"/>
                <a:sym typeface="Symbol"/>
              </a:rPr>
              <a:t>*</a:t>
            </a:r>
            <a:r>
              <a:rPr lang="x-none" sz="2800" b="1" i="1" baseline="30000" smtClean="0">
                <a:solidFill>
                  <a:schemeClr val="tx1"/>
                </a:solidFill>
                <a:cs typeface="Arial" pitchFamily="34" charset="0"/>
                <a:sym typeface="Symbol"/>
              </a:rPr>
              <a:t> </a:t>
            </a:r>
            <a:r>
              <a:rPr lang="x-none" sz="2800" i="0" smtClean="0">
                <a:solidFill>
                  <a:schemeClr val="tx1"/>
                </a:solidFill>
                <a:latin typeface="Arial" pitchFamily="34" charset="0"/>
                <a:cs typeface="Arial" pitchFamily="34" charset="0"/>
                <a:sym typeface="Symbol"/>
              </a:rPr>
              <a:t>=</a:t>
            </a:r>
            <a:r>
              <a:rPr lang="x-none" sz="2800" i="1" smtClean="0">
                <a:solidFill>
                  <a:schemeClr val="tx1"/>
                </a:solidFill>
                <a:latin typeface="Arial" pitchFamily="34" charset="0"/>
                <a:cs typeface="Arial" pitchFamily="34" charset="0"/>
                <a:sym typeface="Symbol"/>
              </a:rPr>
              <a:t> </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chemeClr val="tx1"/>
                </a:solidFill>
                <a:latin typeface="Arial" pitchFamily="34" charset="0"/>
                <a:cs typeface="Arial" pitchFamily="34" charset="0"/>
                <a:sym typeface="Symbol"/>
              </a:rPr>
              <a:t>(k-1)</a:t>
            </a:r>
            <a:r>
              <a:rPr lang="x-none" sz="2800" b="1" baseline="30000" smtClean="0">
                <a:solidFill>
                  <a:schemeClr val="tx1"/>
                </a:solidFill>
                <a:cs typeface="Arial" pitchFamily="34" charset="0"/>
                <a:sym typeface="Symbol"/>
              </a:rPr>
              <a:t>*</a:t>
            </a:r>
            <a:r>
              <a:rPr lang="x-none" sz="2800" i="1" dirty="0" smtClean="0">
                <a:solidFill>
                  <a:schemeClr val="tx1"/>
                </a:solidFill>
                <a:latin typeface="Arial" pitchFamily="34" charset="0"/>
                <a:cs typeface="Arial" pitchFamily="34" charset="0"/>
                <a:sym typeface="Symbol"/>
              </a:rPr>
              <a:t> </a:t>
            </a:r>
            <a:r>
              <a:rPr lang="x-none" sz="2800" i="0" dirty="0" smtClean="0">
                <a:solidFill>
                  <a:schemeClr val="tx1"/>
                </a:solidFill>
                <a:latin typeface="Arial" pitchFamily="34" charset="0"/>
                <a:cs typeface="Arial" pitchFamily="34" charset="0"/>
                <a:sym typeface="Symbol"/>
              </a:rPr>
              <a:t>+ </a:t>
            </a:r>
            <a:r>
              <a:rPr lang="en-US" sz="2800" dirty="0" smtClean="0">
                <a:solidFill>
                  <a:schemeClr val="tx1"/>
                </a:solidFill>
                <a:sym typeface="Symbol"/>
              </a:rPr>
              <a:t></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chemeClr val="tx1"/>
                </a:solidFill>
                <a:latin typeface="Arial" pitchFamily="34" charset="0"/>
                <a:cs typeface="Arial" pitchFamily="34" charset="0"/>
                <a:sym typeface="Symbol"/>
              </a:rPr>
              <a:t>k</a:t>
            </a:r>
            <a:r>
              <a:rPr lang="x-none" sz="2800" b="1" baseline="30000" smtClean="0">
                <a:solidFill>
                  <a:schemeClr val="tx1"/>
                </a:solidFill>
                <a:cs typeface="Arial" pitchFamily="34" charset="0"/>
                <a:sym typeface="Symbol"/>
              </a:rPr>
              <a:t>*</a:t>
            </a:r>
            <a:r>
              <a:rPr lang="x-none" sz="2800" i="0" dirty="0" smtClean="0">
                <a:solidFill>
                  <a:schemeClr val="tx1"/>
                </a:solidFill>
                <a:latin typeface="Arial" pitchFamily="34" charset="0"/>
                <a:cs typeface="Arial" pitchFamily="34" charset="0"/>
                <a:sym typeface="Symbol"/>
              </a:rPr>
              <a:t>  </a:t>
            </a:r>
            <a:r>
              <a:rPr lang="x-none" sz="2800" i="1" dirty="0" smtClean="0">
                <a:solidFill>
                  <a:schemeClr val="tx1"/>
                </a:solidFill>
                <a:latin typeface="Arial" pitchFamily="34" charset="0"/>
                <a:cs typeface="Arial" pitchFamily="34" charset="0"/>
                <a:sym typeface="Symbol"/>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x-none" sz="2800" b="1" i="1"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none" sz="2800" b="0" i="0" dirty="0" smtClean="0">
                <a:solidFill>
                  <a:schemeClr val="tx1"/>
                </a:solidFill>
                <a:latin typeface="Arial" pitchFamily="34" charset="0"/>
                <a:cs typeface="Arial" pitchFamily="34" charset="0"/>
                <a:sym typeface="Symbol"/>
              </a:rPr>
              <a:t>Priraštaj u </a:t>
            </a:r>
            <a:r>
              <a:rPr lang="x-none" sz="2800" b="0" i="1" dirty="0" smtClean="0">
                <a:solidFill>
                  <a:schemeClr val="tx1"/>
                </a:solidFill>
                <a:latin typeface="Arial" pitchFamily="34" charset="0"/>
                <a:cs typeface="Arial" pitchFamily="34" charset="0"/>
                <a:sym typeface="Symbol"/>
              </a:rPr>
              <a:t>k</a:t>
            </a:r>
            <a:r>
              <a:rPr lang="x-none" sz="2800" b="0" i="0" dirty="0" smtClean="0">
                <a:solidFill>
                  <a:schemeClr val="tx1"/>
                </a:solidFill>
                <a:latin typeface="Arial" pitchFamily="34" charset="0"/>
                <a:cs typeface="Arial" pitchFamily="34" charset="0"/>
                <a:sym typeface="Symbol"/>
              </a:rPr>
              <a:t>-toj periodi </a:t>
            </a:r>
            <a:r>
              <a:rPr lang="en-US" sz="2800" dirty="0" smtClean="0">
                <a:solidFill>
                  <a:schemeClr val="tx1"/>
                </a:solidFill>
                <a:sym typeface="Symbol"/>
              </a:rPr>
              <a:t></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chemeClr val="tx1"/>
                </a:solidFill>
                <a:latin typeface="Arial" pitchFamily="34" charset="0"/>
                <a:cs typeface="Arial" pitchFamily="34" charset="0"/>
                <a:sym typeface="Symbol"/>
              </a:rPr>
              <a:t>k</a:t>
            </a:r>
            <a:r>
              <a:rPr lang="x-none" sz="2800" b="1" baseline="30000" smtClean="0">
                <a:solidFill>
                  <a:schemeClr val="tx1"/>
                </a:solidFill>
                <a:cs typeface="Arial" pitchFamily="34" charset="0"/>
                <a:sym typeface="Symbol"/>
              </a:rPr>
              <a:t>*</a:t>
            </a:r>
            <a:r>
              <a:rPr lang="x-none" sz="2800" b="0" i="0" dirty="0" smtClean="0">
                <a:solidFill>
                  <a:schemeClr val="tx1"/>
                </a:solidFill>
                <a:latin typeface="Arial" pitchFamily="34" charset="0"/>
                <a:cs typeface="Arial" pitchFamily="34" charset="0"/>
                <a:sym typeface="Symbol"/>
              </a:rPr>
              <a:t> je zbir priraštaja od integralnog</a:t>
            </a:r>
            <a:r>
              <a:rPr lang="x-none" sz="2800" b="0" i="0" baseline="0" dirty="0" smtClean="0">
                <a:solidFill>
                  <a:schemeClr val="tx1"/>
                </a:solidFill>
                <a:latin typeface="Arial" pitchFamily="34" charset="0"/>
                <a:cs typeface="Arial" pitchFamily="34" charset="0"/>
                <a:sym typeface="Symbol"/>
              </a:rPr>
              <a:t> i proporcionalnog dejstva: </a:t>
            </a:r>
            <a:r>
              <a:rPr lang="en-US" sz="2800" dirty="0" smtClean="0">
                <a:solidFill>
                  <a:schemeClr val="tx1"/>
                </a:solidFill>
                <a:sym typeface="Symbol"/>
              </a:rPr>
              <a:t></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chemeClr val="tx1"/>
                </a:solidFill>
                <a:latin typeface="Arial" pitchFamily="34" charset="0"/>
                <a:cs typeface="Arial" pitchFamily="34" charset="0"/>
                <a:sym typeface="Symbol"/>
              </a:rPr>
              <a:t>k</a:t>
            </a:r>
            <a:r>
              <a:rPr lang="x-none" sz="2800" b="1" baseline="30000" smtClean="0">
                <a:solidFill>
                  <a:schemeClr val="tx1"/>
                </a:solidFill>
                <a:cs typeface="Arial" pitchFamily="34" charset="0"/>
                <a:sym typeface="Symbol"/>
              </a:rPr>
              <a:t>*</a:t>
            </a:r>
            <a:r>
              <a:rPr lang="x-none" sz="2800" b="0" i="0" dirty="0" smtClean="0">
                <a:solidFill>
                  <a:schemeClr val="tx1"/>
                </a:solidFill>
                <a:latin typeface="Arial" pitchFamily="34" charset="0"/>
                <a:cs typeface="Arial" pitchFamily="34" charset="0"/>
                <a:sym typeface="Symbol"/>
              </a:rPr>
              <a:t> </a:t>
            </a:r>
            <a:r>
              <a:rPr lang="x-none" sz="2800" b="0" i="0" baseline="0" dirty="0" smtClean="0">
                <a:solidFill>
                  <a:schemeClr val="tx1"/>
                </a:solidFill>
                <a:latin typeface="Arial" pitchFamily="34" charset="0"/>
                <a:cs typeface="Arial" pitchFamily="34" charset="0"/>
                <a:sym typeface="Symbol"/>
              </a:rPr>
              <a:t> = </a:t>
            </a:r>
            <a:r>
              <a:rPr lang="en-US" sz="2800" dirty="0" smtClean="0">
                <a:solidFill>
                  <a:schemeClr val="tx1"/>
                </a:solidFill>
                <a:sym typeface="Symbol"/>
              </a:rPr>
              <a:t></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ik</a:t>
            </a:r>
            <a:r>
              <a:rPr lang="x-none" sz="2800" b="1" i="1" baseline="30000" smtClean="0">
                <a:solidFill>
                  <a:schemeClr val="tx1"/>
                </a:solidFill>
                <a:cs typeface="Arial" pitchFamily="34" charset="0"/>
                <a:sym typeface="Symbol"/>
              </a:rPr>
              <a:t> </a:t>
            </a:r>
            <a:r>
              <a:rPr lang="x-none" sz="2800" b="0" i="0" baseline="0" dirty="0" smtClean="0">
                <a:solidFill>
                  <a:schemeClr val="tx1"/>
                </a:solidFill>
                <a:latin typeface="Arial" pitchFamily="34" charset="0"/>
                <a:cs typeface="Arial" pitchFamily="34" charset="0"/>
                <a:sym typeface="Symbol"/>
              </a:rPr>
              <a:t> + </a:t>
            </a:r>
            <a:r>
              <a:rPr lang="en-US" sz="2800" dirty="0" smtClean="0">
                <a:solidFill>
                  <a:schemeClr val="tx1"/>
                </a:solidFill>
                <a:sym typeface="Symbol"/>
              </a:rPr>
              <a:t></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pk</a:t>
            </a:r>
            <a:r>
              <a:rPr lang="x-none" sz="2800" b="1" i="1" baseline="30000" smtClean="0">
                <a:solidFill>
                  <a:schemeClr val="tx1"/>
                </a:solidFill>
                <a:cs typeface="Arial" pitchFamily="34" charset="0"/>
                <a:sym typeface="Symbol"/>
              </a:rPr>
              <a:t> </a:t>
            </a:r>
            <a:r>
              <a:rPr lang="x-none" sz="2800" b="0" i="0" baseline="0" dirty="0" smtClean="0">
                <a:solidFill>
                  <a:schemeClr val="tx1"/>
                </a:solidFill>
                <a:latin typeface="Arial" pitchFamily="34" charset="0"/>
                <a:cs typeface="Arial" pitchFamily="34" charset="0"/>
                <a:sym typeface="Symbol"/>
              </a:rPr>
              <a:t>   Priraštaj od integralnog dejstva se dobija direktno iz definicije integralnog dejstva u </a:t>
            </a:r>
            <a:r>
              <a:rPr lang="x-none" sz="2800" b="0" i="1" baseline="0" dirty="0" smtClean="0">
                <a:solidFill>
                  <a:schemeClr val="tx1"/>
                </a:solidFill>
                <a:latin typeface="Arial" pitchFamily="34" charset="0"/>
                <a:cs typeface="Arial" pitchFamily="34" charset="0"/>
                <a:sym typeface="Symbol"/>
              </a:rPr>
              <a:t>k</a:t>
            </a:r>
            <a:r>
              <a:rPr lang="x-none" sz="2800" b="0" i="0" baseline="0" dirty="0" smtClean="0">
                <a:solidFill>
                  <a:schemeClr val="tx1"/>
                </a:solidFill>
                <a:latin typeface="Arial" pitchFamily="34" charset="0"/>
                <a:cs typeface="Arial" pitchFamily="34" charset="0"/>
                <a:sym typeface="Symbol"/>
              </a:rPr>
              <a:t>-toj periodi:  </a:t>
            </a:r>
            <a:r>
              <a:rPr lang="en-US" sz="2800" dirty="0" smtClean="0">
                <a:solidFill>
                  <a:schemeClr val="tx1"/>
                </a:solidFill>
                <a:sym typeface="Symbol"/>
              </a:rPr>
              <a:t></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ik</a:t>
            </a:r>
            <a:r>
              <a:rPr lang="x-none" sz="2800" b="1" i="1" baseline="30000" smtClean="0">
                <a:solidFill>
                  <a:schemeClr val="tx1"/>
                </a:solidFill>
                <a:cs typeface="Arial" pitchFamily="34" charset="0"/>
                <a:sym typeface="Symbol"/>
              </a:rPr>
              <a:t> </a:t>
            </a:r>
            <a:r>
              <a:rPr lang="x-none" sz="2800" b="0" i="0" baseline="0" dirty="0" smtClean="0">
                <a:solidFill>
                  <a:schemeClr val="tx1"/>
                </a:solidFill>
                <a:latin typeface="Arial" pitchFamily="34" charset="0"/>
                <a:cs typeface="Arial" pitchFamily="34" charset="0"/>
                <a:sym typeface="Symbol"/>
              </a:rPr>
              <a:t> =  </a:t>
            </a:r>
            <a:r>
              <a:rPr lang="en-US" sz="2800" b="1" i="1" dirty="0" smtClean="0">
                <a:solidFill>
                  <a:schemeClr val="tx1"/>
                </a:solidFill>
                <a:latin typeface="Arial" pitchFamily="34" charset="0"/>
                <a:cs typeface="Arial" pitchFamily="34" charset="0"/>
                <a:sym typeface="Symbol"/>
              </a:rPr>
              <a:t>k</a:t>
            </a:r>
            <a:r>
              <a:rPr lang="x-none" sz="2800" b="1" i="1" baseline="-25000" smtClean="0">
                <a:solidFill>
                  <a:schemeClr val="tx1"/>
                </a:solidFill>
                <a:latin typeface="Arial" pitchFamily="34" charset="0"/>
                <a:cs typeface="Arial" pitchFamily="34" charset="0"/>
                <a:sym typeface="Symbol"/>
              </a:rPr>
              <a:t>i</a:t>
            </a:r>
            <a:r>
              <a:rPr lang="en-US" sz="2800" b="1" i="1" dirty="0" smtClean="0">
                <a:solidFill>
                  <a:schemeClr val="tx1"/>
                </a:solidFill>
                <a:latin typeface="Arial" pitchFamily="34" charset="0"/>
                <a:cs typeface="Arial" pitchFamily="34" charset="0"/>
                <a:sym typeface="Symbol"/>
              </a:rPr>
              <a:t></a:t>
            </a:r>
            <a:r>
              <a:rPr lang="x-none" sz="2800" b="1" i="1" smtClean="0">
                <a:solidFill>
                  <a:schemeClr val="tx1"/>
                </a:solidFill>
                <a:sym typeface="Symbol"/>
              </a:rPr>
              <a:t>e</a:t>
            </a:r>
            <a:r>
              <a:rPr lang="x-none" sz="2800" b="1" i="1" baseline="-25000" dirty="0" smtClean="0">
                <a:solidFill>
                  <a:schemeClr val="tx1"/>
                </a:solidFill>
                <a:sym typeface="Symbol"/>
              </a:rPr>
              <a:t>k</a:t>
            </a:r>
            <a:r>
              <a:rPr lang="x-none" sz="2800" b="0" i="0" baseline="0" dirty="0" smtClean="0">
                <a:solidFill>
                  <a:schemeClr val="tx1"/>
                </a:solidFill>
                <a:latin typeface="Arial" pitchFamily="34" charset="0"/>
                <a:cs typeface="Arial" pitchFamily="34" charset="0"/>
                <a:sym typeface="Symbol"/>
              </a:rPr>
              <a:t>  , dok se priraštaj usled proporcionalnog dejstva  može izračunati kao razlika momenta usled proporcionalnog dejstva u </a:t>
            </a:r>
            <a:r>
              <a:rPr lang="x-none" sz="2800" b="0" i="1" baseline="0" dirty="0" smtClean="0">
                <a:solidFill>
                  <a:schemeClr val="tx1"/>
                </a:solidFill>
                <a:latin typeface="Arial" pitchFamily="34" charset="0"/>
                <a:cs typeface="Arial" pitchFamily="34" charset="0"/>
                <a:sym typeface="Symbol"/>
              </a:rPr>
              <a:t>k</a:t>
            </a:r>
            <a:r>
              <a:rPr lang="x-none" sz="2800" b="0" i="0" baseline="0" dirty="0" smtClean="0">
                <a:solidFill>
                  <a:schemeClr val="tx1"/>
                </a:solidFill>
                <a:latin typeface="Arial" pitchFamily="34" charset="0"/>
                <a:cs typeface="Arial" pitchFamily="34" charset="0"/>
                <a:sym typeface="Symbol"/>
              </a:rPr>
              <a:t>-toj  i istog takvog momenta u periodi (</a:t>
            </a:r>
            <a:r>
              <a:rPr lang="x-none" sz="2800" b="0" i="1" baseline="0" dirty="0" smtClean="0">
                <a:solidFill>
                  <a:schemeClr val="tx1"/>
                </a:solidFill>
                <a:latin typeface="Arial" pitchFamily="34" charset="0"/>
                <a:cs typeface="Arial" pitchFamily="34" charset="0"/>
                <a:sym typeface="Symbol"/>
              </a:rPr>
              <a:t>k </a:t>
            </a:r>
            <a:r>
              <a:rPr lang="x-none" sz="2800" b="0" i="0" baseline="0" dirty="0" smtClean="0">
                <a:solidFill>
                  <a:schemeClr val="tx1"/>
                </a:solidFill>
                <a:latin typeface="Arial" pitchFamily="34" charset="0"/>
                <a:cs typeface="Arial" pitchFamily="34" charset="0"/>
                <a:sym typeface="Symbol"/>
              </a:rPr>
              <a:t>-1):  </a:t>
            </a:r>
            <a:r>
              <a:rPr lang="en-US" sz="2800" dirty="0" smtClean="0">
                <a:solidFill>
                  <a:schemeClr val="tx1"/>
                </a:solidFill>
                <a:sym typeface="Symbol"/>
              </a:rPr>
              <a:t></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pk</a:t>
            </a:r>
            <a:r>
              <a:rPr lang="x-none" sz="2800" b="0" i="0" baseline="0" dirty="0" smtClean="0">
                <a:solidFill>
                  <a:schemeClr val="tx1"/>
                </a:solidFill>
                <a:latin typeface="Arial" pitchFamily="34" charset="0"/>
                <a:cs typeface="Arial" pitchFamily="34" charset="0"/>
                <a:sym typeface="Symbol"/>
              </a:rPr>
              <a:t> = </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pk</a:t>
            </a:r>
            <a:r>
              <a:rPr lang="x-none" sz="2800" b="0" i="0" baseline="0" dirty="0" smtClean="0">
                <a:solidFill>
                  <a:schemeClr val="tx1"/>
                </a:solidFill>
                <a:latin typeface="Arial" pitchFamily="34" charset="0"/>
                <a:cs typeface="Arial" pitchFamily="34" charset="0"/>
                <a:sym typeface="Symbol"/>
              </a:rPr>
              <a:t> </a:t>
            </a:r>
            <a:r>
              <a:rPr lang="x-none" sz="2800" b="1" i="0" baseline="0" dirty="0" smtClean="0">
                <a:solidFill>
                  <a:schemeClr val="tx1"/>
                </a:solidFill>
                <a:latin typeface="Arial" pitchFamily="34" charset="0"/>
                <a:cs typeface="Arial" pitchFamily="34" charset="0"/>
                <a:sym typeface="Symbol"/>
              </a:rPr>
              <a:t></a:t>
            </a:r>
            <a:r>
              <a:rPr lang="x-none" sz="2800" b="0" i="0" baseline="0" dirty="0" smtClean="0">
                <a:solidFill>
                  <a:schemeClr val="tx1"/>
                </a:solidFill>
                <a:latin typeface="Arial" pitchFamily="34" charset="0"/>
                <a:cs typeface="Arial" pitchFamily="34" charset="0"/>
                <a:sym typeface="Symbol"/>
              </a:rPr>
              <a:t> </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p(k </a:t>
            </a:r>
            <a:r>
              <a:rPr lang="x-none" sz="2800" b="1" i="0" baseline="-25000" dirty="0" smtClean="0">
                <a:solidFill>
                  <a:schemeClr val="tx1"/>
                </a:solidFill>
                <a:latin typeface="Arial" pitchFamily="34" charset="0"/>
                <a:cs typeface="Arial" pitchFamily="34" charset="0"/>
                <a:sym typeface="Symbol"/>
              </a:rPr>
              <a:t></a:t>
            </a:r>
            <a:r>
              <a:rPr lang="x-none" sz="2800" b="1" i="1" baseline="-25000" dirty="0" smtClean="0">
                <a:solidFill>
                  <a:schemeClr val="tx1"/>
                </a:solidFill>
                <a:latin typeface="Arial" pitchFamily="34" charset="0"/>
                <a:cs typeface="Arial" pitchFamily="34" charset="0"/>
                <a:sym typeface="Symbol"/>
              </a:rPr>
              <a:t>1)</a:t>
            </a:r>
            <a:r>
              <a:rPr lang="x-none" sz="2800" b="0" i="0" baseline="0" dirty="0" smtClean="0">
                <a:solidFill>
                  <a:schemeClr val="tx1"/>
                </a:solidFill>
                <a:latin typeface="Arial" pitchFamily="34" charset="0"/>
                <a:cs typeface="Arial" pitchFamily="34" charset="0"/>
                <a:sym typeface="Symbol"/>
              </a:rPr>
              <a:t>  = </a:t>
            </a:r>
            <a:r>
              <a:rPr lang="en-US" sz="2800" b="1" i="1" dirty="0" smtClean="0">
                <a:solidFill>
                  <a:schemeClr val="tx1"/>
                </a:solidFill>
                <a:latin typeface="Arial" pitchFamily="34" charset="0"/>
                <a:cs typeface="Arial" pitchFamily="34" charset="0"/>
                <a:sym typeface="Symbol"/>
              </a:rPr>
              <a:t>k</a:t>
            </a:r>
            <a:r>
              <a:rPr lang="x-none" sz="2800" b="1" i="1" baseline="-25000" dirty="0" smtClean="0">
                <a:solidFill>
                  <a:schemeClr val="tx1"/>
                </a:solidFill>
                <a:latin typeface="Arial" pitchFamily="34" charset="0"/>
                <a:cs typeface="Arial" pitchFamily="34" charset="0"/>
                <a:sym typeface="Symbol"/>
              </a:rPr>
              <a:t>p</a:t>
            </a:r>
            <a:r>
              <a:rPr lang="en-US" sz="2800" b="1" i="1" dirty="0" smtClean="0">
                <a:solidFill>
                  <a:schemeClr val="tx1"/>
                </a:solidFill>
                <a:latin typeface="Arial" pitchFamily="34" charset="0"/>
                <a:cs typeface="Arial" pitchFamily="34" charset="0"/>
                <a:sym typeface="Symbol"/>
              </a:rPr>
              <a:t></a:t>
            </a:r>
            <a:r>
              <a:rPr lang="x-none" sz="2800" b="1" i="1" smtClean="0">
                <a:solidFill>
                  <a:schemeClr val="tx1"/>
                </a:solidFill>
                <a:sym typeface="Symbol"/>
              </a:rPr>
              <a:t>e</a:t>
            </a:r>
            <a:r>
              <a:rPr lang="x-none" sz="2800" b="1" i="1" baseline="-25000" dirty="0" smtClean="0">
                <a:solidFill>
                  <a:srgbClr val="FF0000"/>
                </a:solidFill>
                <a:sym typeface="Symbol"/>
              </a:rPr>
              <a:t>k</a:t>
            </a:r>
            <a:r>
              <a:rPr lang="x-none" sz="2800" b="0" i="0" baseline="0" dirty="0" smtClean="0">
                <a:solidFill>
                  <a:schemeClr val="tx1"/>
                </a:solidFill>
                <a:latin typeface="Arial" pitchFamily="34" charset="0"/>
                <a:cs typeface="Arial" pitchFamily="34" charset="0"/>
                <a:sym typeface="Symbol"/>
              </a:rPr>
              <a:t> </a:t>
            </a:r>
            <a:r>
              <a:rPr lang="x-none" sz="2800" b="1" i="0" baseline="0" dirty="0" smtClean="0">
                <a:solidFill>
                  <a:schemeClr val="tx1"/>
                </a:solidFill>
                <a:latin typeface="Arial" pitchFamily="34" charset="0"/>
                <a:cs typeface="Arial" pitchFamily="34" charset="0"/>
                <a:sym typeface="Symbol"/>
              </a:rPr>
              <a:t></a:t>
            </a:r>
            <a:r>
              <a:rPr lang="x-none" sz="2800" b="0" i="0" baseline="0" dirty="0" smtClean="0">
                <a:solidFill>
                  <a:schemeClr val="tx1"/>
                </a:solidFill>
                <a:latin typeface="Arial" pitchFamily="34" charset="0"/>
                <a:cs typeface="Arial" pitchFamily="34" charset="0"/>
                <a:sym typeface="Symbol"/>
              </a:rPr>
              <a:t>  </a:t>
            </a:r>
            <a:r>
              <a:rPr lang="en-US" sz="2800" b="1" i="1" dirty="0" smtClean="0">
                <a:solidFill>
                  <a:schemeClr val="tx1"/>
                </a:solidFill>
                <a:latin typeface="Arial" pitchFamily="34" charset="0"/>
                <a:cs typeface="Arial" pitchFamily="34" charset="0"/>
                <a:sym typeface="Symbol"/>
              </a:rPr>
              <a:t>k</a:t>
            </a:r>
            <a:r>
              <a:rPr lang="x-none" sz="2800" b="1" i="1" baseline="-25000" dirty="0" smtClean="0">
                <a:solidFill>
                  <a:schemeClr val="tx1"/>
                </a:solidFill>
                <a:latin typeface="Arial" pitchFamily="34" charset="0"/>
                <a:cs typeface="Arial" pitchFamily="34" charset="0"/>
                <a:sym typeface="Symbol"/>
              </a:rPr>
              <a:t>p</a:t>
            </a:r>
            <a:r>
              <a:rPr lang="en-US" sz="2800" b="1" i="1" dirty="0" smtClean="0">
                <a:solidFill>
                  <a:schemeClr val="tx1"/>
                </a:solidFill>
                <a:latin typeface="Arial" pitchFamily="34" charset="0"/>
                <a:cs typeface="Arial" pitchFamily="34" charset="0"/>
                <a:sym typeface="Symbol"/>
              </a:rPr>
              <a:t></a:t>
            </a:r>
            <a:r>
              <a:rPr lang="x-none" sz="2800" b="1" i="1" smtClean="0">
                <a:solidFill>
                  <a:schemeClr val="tx1"/>
                </a:solidFill>
                <a:sym typeface="Symbol"/>
              </a:rPr>
              <a:t>e</a:t>
            </a:r>
            <a:r>
              <a:rPr lang="x-none" sz="2800" b="1" i="1" baseline="-25000" dirty="0" smtClean="0">
                <a:solidFill>
                  <a:schemeClr val="tx1"/>
                </a:solidFill>
                <a:latin typeface="Arial" pitchFamily="34" charset="0"/>
                <a:cs typeface="Arial" pitchFamily="34" charset="0"/>
                <a:sym typeface="Symbol"/>
              </a:rPr>
              <a:t>(k </a:t>
            </a:r>
            <a:r>
              <a:rPr lang="x-none" sz="2800" b="1" i="0" baseline="-25000" dirty="0" smtClean="0">
                <a:solidFill>
                  <a:schemeClr val="tx1"/>
                </a:solidFill>
                <a:latin typeface="Arial" pitchFamily="34" charset="0"/>
                <a:cs typeface="Arial" pitchFamily="34" charset="0"/>
                <a:sym typeface="Symbol"/>
              </a:rPr>
              <a:t></a:t>
            </a:r>
            <a:r>
              <a:rPr lang="x-none" sz="2800" b="1" i="1" baseline="-25000" dirty="0" smtClean="0">
                <a:solidFill>
                  <a:schemeClr val="tx1"/>
                </a:solidFill>
                <a:latin typeface="Arial" pitchFamily="34" charset="0"/>
                <a:cs typeface="Arial" pitchFamily="34" charset="0"/>
                <a:sym typeface="Symbol"/>
              </a:rPr>
              <a:t>1) </a:t>
            </a:r>
            <a:r>
              <a:rPr lang="x-none" sz="2800" b="0" i="0" baseline="0" dirty="0" smtClean="0">
                <a:solidFill>
                  <a:schemeClr val="tx1"/>
                </a:solidFill>
                <a:latin typeface="Arial" pitchFamily="34" charset="0"/>
                <a:cs typeface="Arial" pitchFamily="34" charset="0"/>
                <a:sym typeface="Symbol"/>
              </a:rPr>
              <a:t> . </a:t>
            </a:r>
            <a:endParaRPr lang="x-none" sz="2800" b="0" i="0" dirty="0" smtClean="0">
              <a:solidFill>
                <a:schemeClr val="tx1"/>
              </a:solidFill>
              <a:latin typeface="Arial" pitchFamily="34" charset="0"/>
              <a:cs typeface="Arial" pitchFamily="34" charset="0"/>
              <a:sym typeface="Symbol"/>
            </a:endParaRPr>
          </a:p>
          <a:p>
            <a:endParaRPr lang="x-none" sz="2800" b="0" i="0" baseline="0" noProof="0" dirty="0" smtClean="0">
              <a:solidFill>
                <a:schemeClr val="tx1"/>
              </a:solidFill>
              <a:latin typeface="Arial" pitchFamily="34" charset="0"/>
              <a:cs typeface="Arial" pitchFamily="34" charset="0"/>
              <a:sym typeface="Symbol"/>
            </a:endParaRPr>
          </a:p>
          <a:p>
            <a:endParaRPr lang="sr-Latn-CS" sz="2800" b="0" i="0" noProof="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27</a:t>
            </a:fld>
            <a:endParaRPr lang="en-GB"/>
          </a:p>
        </p:txBody>
      </p:sp>
    </p:spTree>
    <p:extLst>
      <p:ext uri="{BB962C8B-B14F-4D97-AF65-F5344CB8AC3E}">
        <p14:creationId xmlns="" xmlns:p14="http://schemas.microsoft.com/office/powerpoint/2010/main" val="2894305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i="0" baseline="0" noProof="0" dirty="0" smtClean="0">
                <a:latin typeface="Arial" pitchFamily="34" charset="0"/>
                <a:cs typeface="Arial" pitchFamily="34" charset="0"/>
              </a:rPr>
              <a:t>U </a:t>
            </a:r>
            <a:r>
              <a:rPr lang="sr-Latn-CS" sz="1200" b="1" i="0" baseline="0" noProof="0" dirty="0" smtClean="0">
                <a:latin typeface="Arial" pitchFamily="34" charset="0"/>
                <a:cs typeface="Arial" pitchFamily="34" charset="0"/>
              </a:rPr>
              <a:t>pozicionoj formi</a:t>
            </a:r>
            <a:r>
              <a:rPr lang="sr-Latn-CS" sz="1200" b="0" i="0" baseline="0" noProof="0" dirty="0" smtClean="0">
                <a:latin typeface="Arial" pitchFamily="34" charset="0"/>
                <a:cs typeface="Arial" pitchFamily="34" charset="0"/>
              </a:rPr>
              <a:t> sabiraju se sami momenti, pa je potrebno iz izraza za </a:t>
            </a:r>
            <a:r>
              <a:rPr lang="en-US" sz="1200" dirty="0" smtClean="0">
                <a:solidFill>
                  <a:schemeClr val="tx1"/>
                </a:solidFill>
                <a:sym typeface="Symbol"/>
              </a:rPr>
              <a:t></a:t>
            </a:r>
            <a:r>
              <a:rPr lang="en-US" sz="1200" b="1" i="1" dirty="0" smtClean="0">
                <a:solidFill>
                  <a:schemeClr val="tx1"/>
                </a:solidFill>
                <a:latin typeface="Arial" pitchFamily="34" charset="0"/>
                <a:cs typeface="Arial" pitchFamily="34" charset="0"/>
                <a:sym typeface="Symbol"/>
              </a:rPr>
              <a:t>M</a:t>
            </a:r>
            <a:r>
              <a:rPr lang="x-none" sz="1200" b="1" i="1" baseline="-25000" dirty="0" smtClean="0">
                <a:solidFill>
                  <a:schemeClr val="tx1"/>
                </a:solidFill>
                <a:latin typeface="Arial" pitchFamily="34" charset="0"/>
                <a:cs typeface="Arial" pitchFamily="34" charset="0"/>
                <a:sym typeface="Symbol"/>
              </a:rPr>
              <a:t>i</a:t>
            </a:r>
            <a:r>
              <a:rPr lang="x-none" sz="1200" b="1" i="1" baseline="30000" smtClean="0">
                <a:solidFill>
                  <a:schemeClr val="tx1"/>
                </a:solidFill>
                <a:cs typeface="Arial" pitchFamily="34" charset="0"/>
                <a:sym typeface="Symbol"/>
              </a:rPr>
              <a:t> </a:t>
            </a:r>
            <a:r>
              <a:rPr lang="x-none" sz="1200" b="1" i="1" baseline="0" dirty="0" smtClean="0">
                <a:solidFill>
                  <a:schemeClr val="tx1"/>
                </a:solidFill>
                <a:cs typeface="Arial" pitchFamily="34" charset="0"/>
                <a:sym typeface="Symbol"/>
              </a:rPr>
              <a:t> </a:t>
            </a:r>
            <a:r>
              <a:rPr lang="x-none" sz="1200" b="0" i="0" baseline="0" dirty="0" smtClean="0">
                <a:solidFill>
                  <a:schemeClr val="tx1"/>
                </a:solidFill>
                <a:cs typeface="Arial" pitchFamily="34" charset="0"/>
                <a:sym typeface="Symbol"/>
              </a:rPr>
              <a:t>izvesti izraz za </a:t>
            </a:r>
            <a:r>
              <a:rPr lang="en-US" sz="1200" b="1" i="1" dirty="0" smtClean="0">
                <a:solidFill>
                  <a:schemeClr val="tx1"/>
                </a:solidFill>
                <a:latin typeface="Arial" pitchFamily="34" charset="0"/>
                <a:cs typeface="Arial" pitchFamily="34" charset="0"/>
                <a:sym typeface="Symbol"/>
              </a:rPr>
              <a:t>M</a:t>
            </a:r>
            <a:r>
              <a:rPr lang="x-none" sz="1200" b="1" i="1" baseline="-25000" dirty="0" smtClean="0">
                <a:solidFill>
                  <a:schemeClr val="tx1"/>
                </a:solidFill>
                <a:latin typeface="Arial" pitchFamily="34" charset="0"/>
                <a:cs typeface="Arial" pitchFamily="34" charset="0"/>
                <a:sym typeface="Symbol"/>
              </a:rPr>
              <a:t>i</a:t>
            </a:r>
            <a:r>
              <a:rPr lang="x-none" sz="1200" b="1" i="1" baseline="30000" smtClean="0">
                <a:solidFill>
                  <a:schemeClr val="tx1"/>
                </a:solidFill>
                <a:cs typeface="Arial" pitchFamily="34" charset="0"/>
                <a:sym typeface="Symbol"/>
              </a:rPr>
              <a:t> </a:t>
            </a:r>
            <a:r>
              <a:rPr lang="x-none" sz="1200" b="0" i="0" baseline="0" dirty="0" smtClean="0">
                <a:solidFill>
                  <a:schemeClr val="tx1"/>
                </a:solidFill>
                <a:cs typeface="Arial" pitchFamily="34" charset="0"/>
                <a:sym typeface="Symbol"/>
              </a:rPr>
              <a:t>. Ovaj izraz je izveden u komentaru prvog slajda o </a:t>
            </a:r>
            <a:r>
              <a:rPr lang="x-none" sz="1200" b="1" i="1" baseline="0" dirty="0" smtClean="0">
                <a:solidFill>
                  <a:schemeClr val="tx1"/>
                </a:solidFill>
                <a:cs typeface="Arial" pitchFamily="34" charset="0"/>
                <a:sym typeface="Symbol"/>
              </a:rPr>
              <a:t>I</a:t>
            </a:r>
            <a:r>
              <a:rPr lang="x-none" sz="1200" b="0" i="0" baseline="0" dirty="0" smtClean="0">
                <a:solidFill>
                  <a:schemeClr val="tx1"/>
                </a:solidFill>
                <a:cs typeface="Arial" pitchFamily="34" charset="0"/>
                <a:sym typeface="Symbol"/>
              </a:rPr>
              <a:t> regulatoru. </a:t>
            </a:r>
            <a:r>
              <a:rPr lang="en-US" sz="1200" b="1" i="1" dirty="0" smtClean="0">
                <a:solidFill>
                  <a:schemeClr val="tx1"/>
                </a:solidFill>
                <a:latin typeface="Arial" pitchFamily="34" charset="0"/>
                <a:cs typeface="Arial" pitchFamily="34" charset="0"/>
                <a:sym typeface="Symbol"/>
              </a:rPr>
              <a:t>M</a:t>
            </a:r>
            <a:r>
              <a:rPr lang="x-none" sz="1200" b="1" i="1" baseline="-25000" dirty="0" smtClean="0">
                <a:solidFill>
                  <a:schemeClr val="tx1"/>
                </a:solidFill>
                <a:latin typeface="Arial" pitchFamily="34" charset="0"/>
                <a:cs typeface="Arial" pitchFamily="34" charset="0"/>
                <a:sym typeface="Symbol"/>
              </a:rPr>
              <a:t>i</a:t>
            </a:r>
            <a:r>
              <a:rPr lang="x-none" sz="1200" b="1" i="1" baseline="30000" smtClean="0">
                <a:solidFill>
                  <a:schemeClr val="tx1"/>
                </a:solidFill>
                <a:cs typeface="Arial" pitchFamily="34" charset="0"/>
                <a:sym typeface="Symbol"/>
              </a:rPr>
              <a:t> </a:t>
            </a:r>
            <a:r>
              <a:rPr lang="x-none" sz="1200" b="0" i="0" baseline="0" dirty="0" smtClean="0">
                <a:solidFill>
                  <a:schemeClr val="tx1"/>
                </a:solidFill>
                <a:cs typeface="Arial" pitchFamily="34" charset="0"/>
                <a:sym typeface="Symbol"/>
              </a:rPr>
              <a:t> u </a:t>
            </a:r>
            <a:r>
              <a:rPr lang="x-none" sz="1200" b="0" i="1" baseline="0" dirty="0" smtClean="0">
                <a:solidFill>
                  <a:schemeClr val="tx1"/>
                </a:solidFill>
                <a:cs typeface="Arial" pitchFamily="34" charset="0"/>
                <a:sym typeface="Symbol"/>
              </a:rPr>
              <a:t>k</a:t>
            </a:r>
            <a:r>
              <a:rPr lang="x-none" sz="1200" b="0" i="0" baseline="0" dirty="0" smtClean="0">
                <a:solidFill>
                  <a:schemeClr val="tx1"/>
                </a:solidFill>
                <a:cs typeface="Arial" pitchFamily="34" charset="0"/>
                <a:sym typeface="Symbol"/>
              </a:rPr>
              <a:t>-toj periodi je </a:t>
            </a:r>
            <a:r>
              <a:rPr lang="x-none" sz="1200" b="0" i="0" u="sng" baseline="0" dirty="0" smtClean="0">
                <a:solidFill>
                  <a:schemeClr val="tx1"/>
                </a:solidFill>
                <a:cs typeface="Arial" pitchFamily="34" charset="0"/>
                <a:sym typeface="Symbol"/>
              </a:rPr>
              <a:t>suma svih grešaka od početka posmatranja do tekuće perode</a:t>
            </a:r>
            <a:r>
              <a:rPr lang="x-none" sz="1200" b="0" i="0" u="none" baseline="0" dirty="0" smtClean="0">
                <a:solidFill>
                  <a:schemeClr val="tx1"/>
                </a:solidFill>
                <a:cs typeface="Arial" pitchFamily="34" charset="0"/>
                <a:sym typeface="Symbol"/>
              </a:rPr>
              <a:t>,</a:t>
            </a:r>
            <a:r>
              <a:rPr lang="x-none" sz="1200" b="0" i="0" baseline="0" dirty="0" smtClean="0">
                <a:solidFill>
                  <a:schemeClr val="tx1"/>
                </a:solidFill>
                <a:cs typeface="Arial" pitchFamily="34" charset="0"/>
                <a:sym typeface="Symbol"/>
              </a:rPr>
              <a:t> pomnožena sa </a:t>
            </a:r>
            <a:r>
              <a:rPr lang="x-none" sz="1200" b="1" i="1" baseline="0" dirty="0" smtClean="0">
                <a:solidFill>
                  <a:schemeClr val="tx1"/>
                </a:solidFill>
                <a:cs typeface="Arial" pitchFamily="34" charset="0"/>
                <a:sym typeface="Symbol"/>
              </a:rPr>
              <a:t>k</a:t>
            </a:r>
            <a:r>
              <a:rPr lang="x-none" sz="1200" b="1" i="1" baseline="-25000" dirty="0" smtClean="0">
                <a:solidFill>
                  <a:schemeClr val="tx1"/>
                </a:solidFill>
                <a:cs typeface="Arial" pitchFamily="34" charset="0"/>
                <a:sym typeface="Symbol"/>
              </a:rPr>
              <a:t>i </a:t>
            </a:r>
            <a:r>
              <a:rPr lang="x-none" sz="1200" b="0" i="0" baseline="0" dirty="0" smtClean="0">
                <a:solidFill>
                  <a:schemeClr val="tx1"/>
                </a:solidFill>
                <a:cs typeface="Arial" pitchFamily="34" charset="0"/>
                <a:sym typeface="Symbol"/>
              </a:rPr>
              <a:t>. Izraz za </a:t>
            </a:r>
            <a:r>
              <a:rPr lang="en-US" sz="1200" b="1" i="1" dirty="0" smtClean="0">
                <a:solidFill>
                  <a:schemeClr val="tx1"/>
                </a:solidFill>
                <a:latin typeface="Arial" pitchFamily="34" charset="0"/>
                <a:cs typeface="Arial" pitchFamily="34" charset="0"/>
                <a:sym typeface="Symbol"/>
              </a:rPr>
              <a:t>M</a:t>
            </a:r>
            <a:r>
              <a:rPr lang="x-none" sz="1200" b="1" i="1" baseline="-25000" dirty="0" smtClean="0">
                <a:solidFill>
                  <a:schemeClr val="tx1"/>
                </a:solidFill>
                <a:latin typeface="Arial" pitchFamily="34" charset="0"/>
                <a:cs typeface="Arial" pitchFamily="34" charset="0"/>
                <a:sym typeface="Symbol"/>
              </a:rPr>
              <a:t>p</a:t>
            </a:r>
            <a:r>
              <a:rPr lang="x-none" sz="1200" b="1" i="1" baseline="30000" smtClean="0">
                <a:solidFill>
                  <a:schemeClr val="tx1"/>
                </a:solidFill>
                <a:cs typeface="Arial" pitchFamily="34" charset="0"/>
                <a:sym typeface="Symbol"/>
              </a:rPr>
              <a:t> </a:t>
            </a:r>
            <a:r>
              <a:rPr lang="x-none" sz="1200" b="0" i="0" baseline="0" dirty="0" smtClean="0">
                <a:solidFill>
                  <a:schemeClr val="tx1"/>
                </a:solidFill>
                <a:cs typeface="Arial" pitchFamily="34" charset="0"/>
                <a:sym typeface="Symbol"/>
              </a:rPr>
              <a:t> u tekućoj periodi se može direktno koristiti:  </a:t>
            </a:r>
            <a:r>
              <a:rPr lang="en-US" sz="1200" b="1" i="1" dirty="0" smtClean="0">
                <a:solidFill>
                  <a:schemeClr val="tx1"/>
                </a:solidFill>
                <a:latin typeface="Arial" pitchFamily="34" charset="0"/>
                <a:cs typeface="Arial" pitchFamily="34" charset="0"/>
                <a:sym typeface="Symbol"/>
              </a:rPr>
              <a:t>M</a:t>
            </a:r>
            <a:r>
              <a:rPr lang="x-none" sz="1200" b="1" i="1" baseline="-25000" dirty="0" smtClean="0">
                <a:solidFill>
                  <a:schemeClr val="tx1"/>
                </a:solidFill>
                <a:latin typeface="Arial" pitchFamily="34" charset="0"/>
                <a:cs typeface="Arial" pitchFamily="34" charset="0"/>
                <a:sym typeface="Symbol"/>
              </a:rPr>
              <a:t>pk</a:t>
            </a:r>
            <a:r>
              <a:rPr lang="x-none" sz="1200" b="1" i="1" baseline="30000" smtClean="0">
                <a:solidFill>
                  <a:schemeClr val="tx1"/>
                </a:solidFill>
                <a:cs typeface="Arial" pitchFamily="34" charset="0"/>
                <a:sym typeface="Symbol"/>
              </a:rPr>
              <a:t> </a:t>
            </a:r>
            <a:r>
              <a:rPr lang="x-none" sz="1200" i="1" smtClean="0">
                <a:solidFill>
                  <a:schemeClr val="tx1"/>
                </a:solidFill>
                <a:latin typeface="Arial" pitchFamily="34" charset="0"/>
                <a:cs typeface="Arial" pitchFamily="34" charset="0"/>
                <a:sym typeface="Symbol"/>
              </a:rPr>
              <a:t>= </a:t>
            </a:r>
            <a:r>
              <a:rPr lang="en-US" sz="1200" b="1" i="1" dirty="0" smtClean="0">
                <a:solidFill>
                  <a:schemeClr val="tx1"/>
                </a:solidFill>
                <a:latin typeface="Arial" pitchFamily="34" charset="0"/>
                <a:cs typeface="Arial" pitchFamily="34" charset="0"/>
                <a:sym typeface="Symbol"/>
              </a:rPr>
              <a:t>k</a:t>
            </a:r>
            <a:r>
              <a:rPr lang="x-none" sz="1200" b="1" i="1" baseline="-25000" dirty="0" smtClean="0">
                <a:solidFill>
                  <a:schemeClr val="tx1"/>
                </a:solidFill>
                <a:latin typeface="Arial" pitchFamily="34" charset="0"/>
                <a:cs typeface="Arial" pitchFamily="34" charset="0"/>
                <a:sym typeface="Symbol"/>
              </a:rPr>
              <a:t>p</a:t>
            </a:r>
            <a:r>
              <a:rPr lang="en-US" sz="1200" b="1" i="1" dirty="0" smtClean="0">
                <a:solidFill>
                  <a:schemeClr val="tx1"/>
                </a:solidFill>
                <a:latin typeface="Arial" pitchFamily="34" charset="0"/>
                <a:cs typeface="Arial" pitchFamily="34" charset="0"/>
                <a:sym typeface="Symbol"/>
              </a:rPr>
              <a:t></a:t>
            </a:r>
            <a:r>
              <a:rPr lang="x-none" sz="1200" b="1" i="1" smtClean="0">
                <a:solidFill>
                  <a:schemeClr val="tx1"/>
                </a:solidFill>
                <a:sym typeface="Symbol"/>
              </a:rPr>
              <a:t>e</a:t>
            </a:r>
            <a:r>
              <a:rPr lang="x-none" sz="1200" b="1" i="1" baseline="-25000" dirty="0" smtClean="0">
                <a:solidFill>
                  <a:srgbClr val="FF0000"/>
                </a:solidFill>
                <a:sym typeface="Symbol"/>
              </a:rPr>
              <a:t>k </a:t>
            </a:r>
            <a:r>
              <a:rPr lang="x-none" sz="1200" b="1" i="1" baseline="0" dirty="0" smtClean="0">
                <a:solidFill>
                  <a:schemeClr val="tx1"/>
                </a:solidFill>
                <a:sym typeface="Symbol"/>
              </a:rPr>
              <a:t> </a:t>
            </a:r>
            <a:r>
              <a:rPr lang="x-none" sz="1200" b="0" i="0" baseline="0" dirty="0" smtClean="0">
                <a:solidFill>
                  <a:schemeClr val="tx1"/>
                </a:solidFill>
                <a:sym typeface="Symbol"/>
              </a:rPr>
              <a:t>,</a:t>
            </a:r>
            <a:r>
              <a:rPr lang="x-none" sz="1200" b="1" i="1" dirty="0" smtClean="0">
                <a:solidFill>
                  <a:schemeClr val="tx1"/>
                </a:solidFill>
                <a:sym typeface="Symbol"/>
              </a:rPr>
              <a:t> </a:t>
            </a:r>
            <a:r>
              <a:rPr lang="x-none" sz="1200" b="0" i="0" dirty="0" smtClean="0">
                <a:solidFill>
                  <a:schemeClr val="tx1"/>
                </a:solidFill>
                <a:sym typeface="Symbol"/>
              </a:rPr>
              <a:t>gde su </a:t>
            </a:r>
            <a:r>
              <a:rPr lang="en-US" sz="1200" b="1" i="1" dirty="0" smtClean="0">
                <a:solidFill>
                  <a:schemeClr val="tx1"/>
                </a:solidFill>
                <a:latin typeface="Arial" pitchFamily="34" charset="0"/>
                <a:cs typeface="Arial" pitchFamily="34" charset="0"/>
                <a:sym typeface="Symbol"/>
              </a:rPr>
              <a:t>M</a:t>
            </a:r>
            <a:r>
              <a:rPr lang="x-none" sz="1200" b="1" i="1" baseline="-25000" dirty="0" smtClean="0">
                <a:solidFill>
                  <a:schemeClr val="tx1"/>
                </a:solidFill>
                <a:latin typeface="Arial" pitchFamily="34" charset="0"/>
                <a:cs typeface="Arial" pitchFamily="34" charset="0"/>
                <a:sym typeface="Symbol"/>
              </a:rPr>
              <a:t>pk  </a:t>
            </a:r>
            <a:r>
              <a:rPr lang="x-none" sz="1200" b="0" i="0" baseline="0" dirty="0" smtClean="0">
                <a:solidFill>
                  <a:schemeClr val="tx1"/>
                </a:solidFill>
                <a:latin typeface="Times New Roman" pitchFamily="18" charset="0"/>
                <a:cs typeface="Arial" pitchFamily="34" charset="0"/>
                <a:sym typeface="Symbol"/>
              </a:rPr>
              <a:t>i </a:t>
            </a:r>
            <a:r>
              <a:rPr lang="x-none" sz="1200" b="1" i="1" smtClean="0">
                <a:solidFill>
                  <a:schemeClr val="tx1"/>
                </a:solidFill>
                <a:sym typeface="Symbol"/>
              </a:rPr>
              <a:t>e</a:t>
            </a:r>
            <a:r>
              <a:rPr lang="x-none" sz="1200" b="1" i="1" baseline="-25000" dirty="0" smtClean="0">
                <a:solidFill>
                  <a:srgbClr val="FF0000"/>
                </a:solidFill>
                <a:sym typeface="Symbol"/>
              </a:rPr>
              <a:t>k</a:t>
            </a:r>
            <a:r>
              <a:rPr lang="x-none" sz="1200" b="0" i="0" baseline="0" dirty="0" smtClean="0">
                <a:solidFill>
                  <a:schemeClr val="tx1"/>
                </a:solidFill>
                <a:latin typeface="Times New Roman" pitchFamily="18" charset="0"/>
                <a:cs typeface="Arial" pitchFamily="34" charset="0"/>
                <a:sym typeface="Symbol"/>
              </a:rPr>
              <a:t> , zahtevani moment i greška u </a:t>
            </a:r>
            <a:r>
              <a:rPr lang="x-none" sz="1200" b="0" i="1" baseline="0" dirty="0" smtClean="0">
                <a:solidFill>
                  <a:schemeClr val="tx1"/>
                </a:solidFill>
                <a:latin typeface="Times New Roman" pitchFamily="18" charset="0"/>
                <a:cs typeface="Arial" pitchFamily="34" charset="0"/>
                <a:sym typeface="Symbol"/>
              </a:rPr>
              <a:t>k</a:t>
            </a:r>
            <a:r>
              <a:rPr lang="x-none" sz="1200" b="0" i="0" baseline="0" dirty="0" smtClean="0">
                <a:solidFill>
                  <a:schemeClr val="tx1"/>
                </a:solidFill>
                <a:latin typeface="Times New Roman" pitchFamily="18" charset="0"/>
                <a:cs typeface="Arial" pitchFamily="34" charset="0"/>
                <a:sym typeface="Symbol"/>
              </a:rPr>
              <a:t>-toj (tekućoj) perodi.</a:t>
            </a:r>
            <a:endParaRPr lang="en-US" sz="1200" b="0" i="0" dirty="0" smtClean="0"/>
          </a:p>
          <a:p>
            <a:r>
              <a:rPr lang="x-none" sz="1200" b="0" i="0" baseline="0" dirty="0" smtClean="0">
                <a:solidFill>
                  <a:schemeClr val="tx1"/>
                </a:solidFill>
                <a:cs typeface="Arial" pitchFamily="34" charset="0"/>
                <a:sym typeface="Symbol"/>
              </a:rPr>
              <a:t>      </a:t>
            </a:r>
          </a:p>
          <a:p>
            <a:r>
              <a:rPr lang="sr-Latn-CS" sz="1200" b="0" i="0" baseline="0" noProof="0" dirty="0" smtClean="0">
                <a:latin typeface="Arial" pitchFamily="34" charset="0"/>
                <a:cs typeface="Arial" pitchFamily="34" charset="0"/>
              </a:rPr>
              <a:t>U </a:t>
            </a:r>
            <a:r>
              <a:rPr lang="sr-Latn-CS" sz="1200" b="1" i="0" baseline="0" noProof="0" dirty="0" smtClean="0">
                <a:latin typeface="Arial" pitchFamily="34" charset="0"/>
                <a:cs typeface="Arial" pitchFamily="34" charset="0"/>
              </a:rPr>
              <a:t>inkrementalnoj  formi</a:t>
            </a:r>
            <a:r>
              <a:rPr lang="sr-Latn-CS" sz="1200" b="0" i="0" baseline="0" noProof="0" dirty="0" smtClean="0">
                <a:latin typeface="Arial" pitchFamily="34" charset="0"/>
                <a:cs typeface="Arial" pitchFamily="34" charset="0"/>
              </a:rPr>
              <a:t> sabiraju se priraštaji, odnosno, ukupni zahtevani moment u tekućoj periodi se računa tako što se na moment zahtevan u prethodnoj periodi doda ukupan priraštaj momenta nastao kao zbir priraštaja od proporcionalnog  i od integralnog dejstva.</a:t>
            </a:r>
          </a:p>
          <a:p>
            <a:endParaRPr lang="sr-Latn-CS" sz="1200" b="0" i="0" baseline="0" noProof="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dirty="0" smtClean="0">
                <a:solidFill>
                  <a:schemeClr val="tx1"/>
                </a:solidFill>
                <a:latin typeface="Arial" pitchFamily="34" charset="0"/>
                <a:cs typeface="Arial" pitchFamily="34" charset="0"/>
                <a:sym typeface="Symbol"/>
              </a:rPr>
              <a:t>k</a:t>
            </a:r>
            <a:r>
              <a:rPr lang="x-none" sz="1200" b="1" baseline="30000" smtClean="0">
                <a:solidFill>
                  <a:schemeClr val="tx1"/>
                </a:solidFill>
                <a:cs typeface="Arial" pitchFamily="34" charset="0"/>
                <a:sym typeface="Symbol"/>
              </a:rPr>
              <a:t>*</a:t>
            </a:r>
            <a:r>
              <a:rPr lang="x-none" sz="1200" b="1" i="1" baseline="30000" smtClean="0">
                <a:solidFill>
                  <a:schemeClr val="tx1"/>
                </a:solidFill>
                <a:cs typeface="Arial" pitchFamily="34" charset="0"/>
                <a:sym typeface="Symbol"/>
              </a:rPr>
              <a:t> </a:t>
            </a:r>
            <a:r>
              <a:rPr lang="x-none" sz="1200" i="0" smtClean="0">
                <a:solidFill>
                  <a:schemeClr val="tx1"/>
                </a:solidFill>
                <a:latin typeface="Arial" pitchFamily="34" charset="0"/>
                <a:cs typeface="Arial" pitchFamily="34" charset="0"/>
                <a:sym typeface="Symbol"/>
              </a:rPr>
              <a:t>=</a:t>
            </a:r>
            <a:r>
              <a:rPr lang="x-none" sz="1200" i="1" smtClean="0">
                <a:solidFill>
                  <a:schemeClr val="tx1"/>
                </a:solidFill>
                <a:latin typeface="Arial" pitchFamily="34" charset="0"/>
                <a:cs typeface="Arial" pitchFamily="34" charset="0"/>
                <a:sym typeface="Symbol"/>
              </a:rPr>
              <a:t> </a:t>
            </a: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dirty="0" smtClean="0">
                <a:solidFill>
                  <a:schemeClr val="tx1"/>
                </a:solidFill>
                <a:latin typeface="Arial" pitchFamily="34" charset="0"/>
                <a:cs typeface="Arial" pitchFamily="34" charset="0"/>
                <a:sym typeface="Symbol"/>
              </a:rPr>
              <a:t>(k-1)</a:t>
            </a:r>
            <a:r>
              <a:rPr lang="x-none" sz="1200" b="1" baseline="30000" smtClean="0">
                <a:solidFill>
                  <a:schemeClr val="tx1"/>
                </a:solidFill>
                <a:cs typeface="Arial" pitchFamily="34" charset="0"/>
                <a:sym typeface="Symbol"/>
              </a:rPr>
              <a:t>*</a:t>
            </a:r>
            <a:r>
              <a:rPr lang="x-none" sz="1200" i="1" dirty="0" smtClean="0">
                <a:solidFill>
                  <a:schemeClr val="tx1"/>
                </a:solidFill>
                <a:latin typeface="Arial" pitchFamily="34" charset="0"/>
                <a:cs typeface="Arial" pitchFamily="34" charset="0"/>
                <a:sym typeface="Symbol"/>
              </a:rPr>
              <a:t> </a:t>
            </a:r>
            <a:r>
              <a:rPr lang="x-none" sz="1200" i="0" dirty="0" smtClean="0">
                <a:solidFill>
                  <a:schemeClr val="tx1"/>
                </a:solidFill>
                <a:latin typeface="Arial" pitchFamily="34" charset="0"/>
                <a:cs typeface="Arial" pitchFamily="34" charset="0"/>
                <a:sym typeface="Symbol"/>
              </a:rPr>
              <a:t>+ </a:t>
            </a:r>
            <a:r>
              <a:rPr lang="en-US" sz="1200" dirty="0" smtClean="0">
                <a:solidFill>
                  <a:schemeClr val="tx1"/>
                </a:solidFill>
                <a:sym typeface="Symbol"/>
              </a:rPr>
              <a:t></a:t>
            </a: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dirty="0" smtClean="0">
                <a:solidFill>
                  <a:schemeClr val="tx1"/>
                </a:solidFill>
                <a:latin typeface="Arial" pitchFamily="34" charset="0"/>
                <a:cs typeface="Arial" pitchFamily="34" charset="0"/>
                <a:sym typeface="Symbol"/>
              </a:rPr>
              <a:t>k</a:t>
            </a:r>
            <a:r>
              <a:rPr lang="x-none" sz="1200" b="1" baseline="30000" smtClean="0">
                <a:solidFill>
                  <a:schemeClr val="tx1"/>
                </a:solidFill>
                <a:cs typeface="Arial" pitchFamily="34" charset="0"/>
                <a:sym typeface="Symbol"/>
              </a:rPr>
              <a:t>*</a:t>
            </a:r>
            <a:r>
              <a:rPr lang="x-none" sz="1200" i="0" dirty="0" smtClean="0">
                <a:solidFill>
                  <a:schemeClr val="tx1"/>
                </a:solidFill>
                <a:latin typeface="Arial" pitchFamily="34" charset="0"/>
                <a:cs typeface="Arial" pitchFamily="34" charset="0"/>
                <a:sym typeface="Symbol"/>
              </a:rPr>
              <a:t>  </a:t>
            </a:r>
            <a:r>
              <a:rPr lang="x-none" sz="1200" i="1" dirty="0" smtClean="0">
                <a:solidFill>
                  <a:schemeClr val="tx1"/>
                </a:solidFill>
                <a:latin typeface="Arial" pitchFamily="34" charset="0"/>
                <a:cs typeface="Arial" pitchFamily="34" charset="0"/>
                <a:sym typeface="Symbol"/>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x-none" sz="1200" b="1" i="1"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none" sz="1200" b="0" i="0" dirty="0" smtClean="0">
                <a:solidFill>
                  <a:schemeClr val="tx1"/>
                </a:solidFill>
                <a:latin typeface="Arial" pitchFamily="34" charset="0"/>
                <a:cs typeface="Arial" pitchFamily="34" charset="0"/>
                <a:sym typeface="Symbol"/>
              </a:rPr>
              <a:t>Priraštaj u </a:t>
            </a:r>
            <a:r>
              <a:rPr lang="x-none" sz="1200" b="0" i="1" dirty="0" smtClean="0">
                <a:solidFill>
                  <a:schemeClr val="tx1"/>
                </a:solidFill>
                <a:latin typeface="Arial" pitchFamily="34" charset="0"/>
                <a:cs typeface="Arial" pitchFamily="34" charset="0"/>
                <a:sym typeface="Symbol"/>
              </a:rPr>
              <a:t>k</a:t>
            </a:r>
            <a:r>
              <a:rPr lang="x-none" sz="1200" b="0" i="0" dirty="0" smtClean="0">
                <a:solidFill>
                  <a:schemeClr val="tx1"/>
                </a:solidFill>
                <a:latin typeface="Arial" pitchFamily="34" charset="0"/>
                <a:cs typeface="Arial" pitchFamily="34" charset="0"/>
                <a:sym typeface="Symbol"/>
              </a:rPr>
              <a:t>-toj periodi </a:t>
            </a:r>
            <a:r>
              <a:rPr lang="en-US" sz="1200" dirty="0" smtClean="0">
                <a:solidFill>
                  <a:schemeClr val="tx1"/>
                </a:solidFill>
                <a:sym typeface="Symbol"/>
              </a:rPr>
              <a:t></a:t>
            </a: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dirty="0" smtClean="0">
                <a:solidFill>
                  <a:schemeClr val="tx1"/>
                </a:solidFill>
                <a:latin typeface="Arial" pitchFamily="34" charset="0"/>
                <a:cs typeface="Arial" pitchFamily="34" charset="0"/>
                <a:sym typeface="Symbol"/>
              </a:rPr>
              <a:t>k</a:t>
            </a:r>
            <a:r>
              <a:rPr lang="x-none" sz="1200" b="1" baseline="30000" smtClean="0">
                <a:solidFill>
                  <a:schemeClr val="tx1"/>
                </a:solidFill>
                <a:cs typeface="Arial" pitchFamily="34" charset="0"/>
                <a:sym typeface="Symbol"/>
              </a:rPr>
              <a:t>*</a:t>
            </a:r>
            <a:r>
              <a:rPr lang="x-none" sz="1200" b="0" i="0" dirty="0" smtClean="0">
                <a:solidFill>
                  <a:schemeClr val="tx1"/>
                </a:solidFill>
                <a:latin typeface="Arial" pitchFamily="34" charset="0"/>
                <a:cs typeface="Arial" pitchFamily="34" charset="0"/>
                <a:sym typeface="Symbol"/>
              </a:rPr>
              <a:t> je zbir priraštaja od integralnog</a:t>
            </a:r>
            <a:r>
              <a:rPr lang="x-none" sz="1200" b="0" i="0" baseline="0" dirty="0" smtClean="0">
                <a:solidFill>
                  <a:schemeClr val="tx1"/>
                </a:solidFill>
                <a:latin typeface="Arial" pitchFamily="34" charset="0"/>
                <a:cs typeface="Arial" pitchFamily="34" charset="0"/>
                <a:sym typeface="Symbol"/>
              </a:rPr>
              <a:t> i proporcionalnog dejstva: </a:t>
            </a:r>
            <a:r>
              <a:rPr lang="en-US" sz="1200" dirty="0" smtClean="0">
                <a:solidFill>
                  <a:schemeClr val="tx1"/>
                </a:solidFill>
                <a:sym typeface="Symbol"/>
              </a:rPr>
              <a:t></a:t>
            </a: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dirty="0" smtClean="0">
                <a:solidFill>
                  <a:schemeClr val="tx1"/>
                </a:solidFill>
                <a:latin typeface="Arial" pitchFamily="34" charset="0"/>
                <a:cs typeface="Arial" pitchFamily="34" charset="0"/>
                <a:sym typeface="Symbol"/>
              </a:rPr>
              <a:t>k</a:t>
            </a:r>
            <a:r>
              <a:rPr lang="x-none" sz="1200" b="1" baseline="30000" smtClean="0">
                <a:solidFill>
                  <a:schemeClr val="tx1"/>
                </a:solidFill>
                <a:cs typeface="Arial" pitchFamily="34" charset="0"/>
                <a:sym typeface="Symbol"/>
              </a:rPr>
              <a:t>*</a:t>
            </a:r>
            <a:r>
              <a:rPr lang="x-none" sz="1200" b="0" i="0" dirty="0" smtClean="0">
                <a:solidFill>
                  <a:schemeClr val="tx1"/>
                </a:solidFill>
                <a:latin typeface="Arial" pitchFamily="34" charset="0"/>
                <a:cs typeface="Arial" pitchFamily="34" charset="0"/>
                <a:sym typeface="Symbol"/>
              </a:rPr>
              <a:t> </a:t>
            </a:r>
            <a:r>
              <a:rPr lang="x-none" sz="1200" b="0" i="0" baseline="0" dirty="0" smtClean="0">
                <a:solidFill>
                  <a:schemeClr val="tx1"/>
                </a:solidFill>
                <a:latin typeface="Arial" pitchFamily="34" charset="0"/>
                <a:cs typeface="Arial" pitchFamily="34" charset="0"/>
                <a:sym typeface="Symbol"/>
              </a:rPr>
              <a:t> = </a:t>
            </a:r>
            <a:r>
              <a:rPr lang="en-US" sz="1200" dirty="0" smtClean="0">
                <a:solidFill>
                  <a:schemeClr val="tx1"/>
                </a:solidFill>
                <a:sym typeface="Symbol"/>
              </a:rPr>
              <a:t></a:t>
            </a:r>
            <a:r>
              <a:rPr lang="en-US" sz="1200" b="1" i="1" dirty="0" smtClean="0">
                <a:solidFill>
                  <a:schemeClr val="tx1"/>
                </a:solidFill>
                <a:latin typeface="Arial" pitchFamily="34" charset="0"/>
                <a:cs typeface="Arial" pitchFamily="34" charset="0"/>
                <a:sym typeface="Symbol"/>
              </a:rPr>
              <a:t>M</a:t>
            </a:r>
            <a:r>
              <a:rPr lang="x-none" sz="1200" b="1" i="1" baseline="-25000" dirty="0" smtClean="0">
                <a:solidFill>
                  <a:schemeClr val="tx1"/>
                </a:solidFill>
                <a:latin typeface="Arial" pitchFamily="34" charset="0"/>
                <a:cs typeface="Arial" pitchFamily="34" charset="0"/>
                <a:sym typeface="Symbol"/>
              </a:rPr>
              <a:t>ik</a:t>
            </a:r>
            <a:r>
              <a:rPr lang="x-none" sz="1200" b="1" i="1" baseline="30000" smtClean="0">
                <a:solidFill>
                  <a:schemeClr val="tx1"/>
                </a:solidFill>
                <a:cs typeface="Arial" pitchFamily="34" charset="0"/>
                <a:sym typeface="Symbol"/>
              </a:rPr>
              <a:t> </a:t>
            </a:r>
            <a:r>
              <a:rPr lang="x-none" sz="1200" b="0" i="0" baseline="0" dirty="0" smtClean="0">
                <a:solidFill>
                  <a:schemeClr val="tx1"/>
                </a:solidFill>
                <a:latin typeface="Arial" pitchFamily="34" charset="0"/>
                <a:cs typeface="Arial" pitchFamily="34" charset="0"/>
                <a:sym typeface="Symbol"/>
              </a:rPr>
              <a:t> + </a:t>
            </a:r>
            <a:r>
              <a:rPr lang="en-US" sz="1200" dirty="0" smtClean="0">
                <a:solidFill>
                  <a:schemeClr val="tx1"/>
                </a:solidFill>
                <a:sym typeface="Symbol"/>
              </a:rPr>
              <a:t></a:t>
            </a:r>
            <a:r>
              <a:rPr lang="en-US" sz="1200" b="1" i="1" dirty="0" smtClean="0">
                <a:solidFill>
                  <a:schemeClr val="tx1"/>
                </a:solidFill>
                <a:latin typeface="Arial" pitchFamily="34" charset="0"/>
                <a:cs typeface="Arial" pitchFamily="34" charset="0"/>
                <a:sym typeface="Symbol"/>
              </a:rPr>
              <a:t>M</a:t>
            </a:r>
            <a:r>
              <a:rPr lang="x-none" sz="1200" b="1" i="1" baseline="-25000" dirty="0" smtClean="0">
                <a:solidFill>
                  <a:schemeClr val="tx1"/>
                </a:solidFill>
                <a:latin typeface="Arial" pitchFamily="34" charset="0"/>
                <a:cs typeface="Arial" pitchFamily="34" charset="0"/>
                <a:sym typeface="Symbol"/>
              </a:rPr>
              <a:t>pk</a:t>
            </a:r>
            <a:r>
              <a:rPr lang="x-none" sz="1200" b="1" i="1" baseline="30000" smtClean="0">
                <a:solidFill>
                  <a:schemeClr val="tx1"/>
                </a:solidFill>
                <a:cs typeface="Arial" pitchFamily="34" charset="0"/>
                <a:sym typeface="Symbol"/>
              </a:rPr>
              <a:t> </a:t>
            </a:r>
            <a:r>
              <a:rPr lang="x-none" sz="1200" b="0" i="0" baseline="0" dirty="0" smtClean="0">
                <a:solidFill>
                  <a:schemeClr val="tx1"/>
                </a:solidFill>
                <a:latin typeface="Arial" pitchFamily="34" charset="0"/>
                <a:cs typeface="Arial" pitchFamily="34" charset="0"/>
                <a:sym typeface="Symbol"/>
              </a:rPr>
              <a:t>   Priraštaj od integralnog dejstva se dobija direktno iz definicije integralnog dejstva u </a:t>
            </a:r>
            <a:r>
              <a:rPr lang="x-none" sz="1200" b="0" i="1" baseline="0" dirty="0" smtClean="0">
                <a:solidFill>
                  <a:schemeClr val="tx1"/>
                </a:solidFill>
                <a:latin typeface="Arial" pitchFamily="34" charset="0"/>
                <a:cs typeface="Arial" pitchFamily="34" charset="0"/>
                <a:sym typeface="Symbol"/>
              </a:rPr>
              <a:t>k</a:t>
            </a:r>
            <a:r>
              <a:rPr lang="x-none" sz="1200" b="0" i="0" baseline="0" dirty="0" smtClean="0">
                <a:solidFill>
                  <a:schemeClr val="tx1"/>
                </a:solidFill>
                <a:latin typeface="Arial" pitchFamily="34" charset="0"/>
                <a:cs typeface="Arial" pitchFamily="34" charset="0"/>
                <a:sym typeface="Symbol"/>
              </a:rPr>
              <a:t>-toj periodi:  </a:t>
            </a:r>
            <a:r>
              <a:rPr lang="en-US" sz="1200" dirty="0" smtClean="0">
                <a:solidFill>
                  <a:schemeClr val="tx1"/>
                </a:solidFill>
                <a:sym typeface="Symbol"/>
              </a:rPr>
              <a:t></a:t>
            </a:r>
            <a:r>
              <a:rPr lang="en-US" sz="1200" b="1" i="1" dirty="0" smtClean="0">
                <a:solidFill>
                  <a:schemeClr val="tx1"/>
                </a:solidFill>
                <a:latin typeface="Arial" pitchFamily="34" charset="0"/>
                <a:cs typeface="Arial" pitchFamily="34" charset="0"/>
                <a:sym typeface="Symbol"/>
              </a:rPr>
              <a:t>M</a:t>
            </a:r>
            <a:r>
              <a:rPr lang="x-none" sz="1200" b="1" i="1" baseline="-25000" dirty="0" smtClean="0">
                <a:solidFill>
                  <a:schemeClr val="tx1"/>
                </a:solidFill>
                <a:latin typeface="Arial" pitchFamily="34" charset="0"/>
                <a:cs typeface="Arial" pitchFamily="34" charset="0"/>
                <a:sym typeface="Symbol"/>
              </a:rPr>
              <a:t>ik</a:t>
            </a:r>
            <a:r>
              <a:rPr lang="x-none" sz="1200" b="1" i="1" baseline="30000" smtClean="0">
                <a:solidFill>
                  <a:schemeClr val="tx1"/>
                </a:solidFill>
                <a:cs typeface="Arial" pitchFamily="34" charset="0"/>
                <a:sym typeface="Symbol"/>
              </a:rPr>
              <a:t> </a:t>
            </a:r>
            <a:r>
              <a:rPr lang="x-none" sz="1200" b="0" i="0" baseline="0" dirty="0" smtClean="0">
                <a:solidFill>
                  <a:schemeClr val="tx1"/>
                </a:solidFill>
                <a:latin typeface="Arial" pitchFamily="34" charset="0"/>
                <a:cs typeface="Arial" pitchFamily="34" charset="0"/>
                <a:sym typeface="Symbol"/>
              </a:rPr>
              <a:t> =  </a:t>
            </a:r>
            <a:r>
              <a:rPr lang="en-US" sz="1200" b="1" i="1" dirty="0" smtClean="0">
                <a:solidFill>
                  <a:schemeClr val="tx1"/>
                </a:solidFill>
                <a:latin typeface="Arial" pitchFamily="34" charset="0"/>
                <a:cs typeface="Arial" pitchFamily="34" charset="0"/>
                <a:sym typeface="Symbol"/>
              </a:rPr>
              <a:t>k</a:t>
            </a:r>
            <a:r>
              <a:rPr lang="x-none" sz="1200" b="1" i="1" baseline="-25000" smtClean="0">
                <a:solidFill>
                  <a:schemeClr val="tx1"/>
                </a:solidFill>
                <a:latin typeface="Arial" pitchFamily="34" charset="0"/>
                <a:cs typeface="Arial" pitchFamily="34" charset="0"/>
                <a:sym typeface="Symbol"/>
              </a:rPr>
              <a:t>i</a:t>
            </a:r>
            <a:r>
              <a:rPr lang="en-US" sz="1200" b="1" i="1" dirty="0" smtClean="0">
                <a:solidFill>
                  <a:schemeClr val="tx1"/>
                </a:solidFill>
                <a:latin typeface="Arial" pitchFamily="34" charset="0"/>
                <a:cs typeface="Arial" pitchFamily="34" charset="0"/>
                <a:sym typeface="Symbol"/>
              </a:rPr>
              <a:t></a:t>
            </a:r>
            <a:r>
              <a:rPr lang="x-none" sz="1200" b="1" i="1" smtClean="0">
                <a:solidFill>
                  <a:schemeClr val="tx1"/>
                </a:solidFill>
                <a:sym typeface="Symbol"/>
              </a:rPr>
              <a:t>e</a:t>
            </a:r>
            <a:r>
              <a:rPr lang="x-none" sz="1200" b="1" i="1" baseline="-25000" dirty="0" smtClean="0">
                <a:solidFill>
                  <a:schemeClr val="tx1"/>
                </a:solidFill>
                <a:sym typeface="Symbol"/>
              </a:rPr>
              <a:t>k</a:t>
            </a:r>
            <a:r>
              <a:rPr lang="x-none" sz="1200" b="0" i="0" baseline="0" dirty="0" smtClean="0">
                <a:solidFill>
                  <a:schemeClr val="tx1"/>
                </a:solidFill>
                <a:latin typeface="Arial" pitchFamily="34" charset="0"/>
                <a:cs typeface="Arial" pitchFamily="34" charset="0"/>
                <a:sym typeface="Symbol"/>
              </a:rPr>
              <a:t>  , dok se priraštaj usled proporcionalnog dejstva  može izračunati kao razlika momenta usled proporcionalnog dejstva u </a:t>
            </a:r>
            <a:r>
              <a:rPr lang="x-none" sz="1200" b="0" i="1" baseline="0" dirty="0" smtClean="0">
                <a:solidFill>
                  <a:schemeClr val="tx1"/>
                </a:solidFill>
                <a:latin typeface="Arial" pitchFamily="34" charset="0"/>
                <a:cs typeface="Arial" pitchFamily="34" charset="0"/>
                <a:sym typeface="Symbol"/>
              </a:rPr>
              <a:t>k</a:t>
            </a:r>
            <a:r>
              <a:rPr lang="x-none" sz="1200" b="0" i="0" baseline="0" dirty="0" smtClean="0">
                <a:solidFill>
                  <a:schemeClr val="tx1"/>
                </a:solidFill>
                <a:latin typeface="Arial" pitchFamily="34" charset="0"/>
                <a:cs typeface="Arial" pitchFamily="34" charset="0"/>
                <a:sym typeface="Symbol"/>
              </a:rPr>
              <a:t>-toj  i istog takvog momenta u periodi (</a:t>
            </a:r>
            <a:r>
              <a:rPr lang="x-none" sz="1200" b="0" i="1" baseline="0" dirty="0" smtClean="0">
                <a:solidFill>
                  <a:schemeClr val="tx1"/>
                </a:solidFill>
                <a:latin typeface="Arial" pitchFamily="34" charset="0"/>
                <a:cs typeface="Arial" pitchFamily="34" charset="0"/>
                <a:sym typeface="Symbol"/>
              </a:rPr>
              <a:t>k </a:t>
            </a:r>
            <a:r>
              <a:rPr lang="x-none" sz="1200" b="0" i="0" baseline="0" dirty="0" smtClean="0">
                <a:solidFill>
                  <a:schemeClr val="tx1"/>
                </a:solidFill>
                <a:latin typeface="Arial" pitchFamily="34" charset="0"/>
                <a:cs typeface="Arial" pitchFamily="34" charset="0"/>
                <a:sym typeface="Symbol"/>
              </a:rPr>
              <a:t>-1):  </a:t>
            </a:r>
            <a:r>
              <a:rPr lang="en-US" sz="1200" dirty="0" smtClean="0">
                <a:solidFill>
                  <a:schemeClr val="tx1"/>
                </a:solidFill>
                <a:sym typeface="Symbol"/>
              </a:rPr>
              <a:t></a:t>
            </a:r>
            <a:r>
              <a:rPr lang="en-US" sz="1200" b="1" i="1" dirty="0" smtClean="0">
                <a:solidFill>
                  <a:schemeClr val="tx1"/>
                </a:solidFill>
                <a:latin typeface="Arial" pitchFamily="34" charset="0"/>
                <a:cs typeface="Arial" pitchFamily="34" charset="0"/>
                <a:sym typeface="Symbol"/>
              </a:rPr>
              <a:t>M</a:t>
            </a:r>
            <a:r>
              <a:rPr lang="x-none" sz="1200" b="1" i="1" baseline="-25000" dirty="0" smtClean="0">
                <a:solidFill>
                  <a:schemeClr val="tx1"/>
                </a:solidFill>
                <a:latin typeface="Arial" pitchFamily="34" charset="0"/>
                <a:cs typeface="Arial" pitchFamily="34" charset="0"/>
                <a:sym typeface="Symbol"/>
              </a:rPr>
              <a:t>pk</a:t>
            </a:r>
            <a:r>
              <a:rPr lang="x-none" sz="1200" b="0" i="0" baseline="0" dirty="0" smtClean="0">
                <a:solidFill>
                  <a:schemeClr val="tx1"/>
                </a:solidFill>
                <a:latin typeface="Arial" pitchFamily="34" charset="0"/>
                <a:cs typeface="Arial" pitchFamily="34" charset="0"/>
                <a:sym typeface="Symbol"/>
              </a:rPr>
              <a:t> = </a:t>
            </a:r>
            <a:r>
              <a:rPr lang="en-US" sz="1200" b="1" i="1" dirty="0" smtClean="0">
                <a:solidFill>
                  <a:schemeClr val="tx1"/>
                </a:solidFill>
                <a:latin typeface="Arial" pitchFamily="34" charset="0"/>
                <a:cs typeface="Arial" pitchFamily="34" charset="0"/>
                <a:sym typeface="Symbol"/>
              </a:rPr>
              <a:t>M</a:t>
            </a:r>
            <a:r>
              <a:rPr lang="x-none" sz="1200" b="1" i="1" baseline="-25000" dirty="0" smtClean="0">
                <a:solidFill>
                  <a:schemeClr val="tx1"/>
                </a:solidFill>
                <a:latin typeface="Arial" pitchFamily="34" charset="0"/>
                <a:cs typeface="Arial" pitchFamily="34" charset="0"/>
                <a:sym typeface="Symbol"/>
              </a:rPr>
              <a:t>pk</a:t>
            </a:r>
            <a:r>
              <a:rPr lang="x-none" sz="1200" b="0" i="0" baseline="0" dirty="0" smtClean="0">
                <a:solidFill>
                  <a:schemeClr val="tx1"/>
                </a:solidFill>
                <a:latin typeface="Arial" pitchFamily="34" charset="0"/>
                <a:cs typeface="Arial" pitchFamily="34" charset="0"/>
                <a:sym typeface="Symbol"/>
              </a:rPr>
              <a:t> </a:t>
            </a:r>
            <a:r>
              <a:rPr lang="x-none" sz="1200" b="1" i="0" baseline="0" dirty="0" smtClean="0">
                <a:solidFill>
                  <a:schemeClr val="tx1"/>
                </a:solidFill>
                <a:latin typeface="Arial" pitchFamily="34" charset="0"/>
                <a:cs typeface="Arial" pitchFamily="34" charset="0"/>
                <a:sym typeface="Symbol"/>
              </a:rPr>
              <a:t></a:t>
            </a:r>
            <a:r>
              <a:rPr lang="x-none" sz="1200" b="0" i="0" baseline="0" dirty="0" smtClean="0">
                <a:solidFill>
                  <a:schemeClr val="tx1"/>
                </a:solidFill>
                <a:latin typeface="Arial" pitchFamily="34" charset="0"/>
                <a:cs typeface="Arial" pitchFamily="34" charset="0"/>
                <a:sym typeface="Symbol"/>
              </a:rPr>
              <a:t> </a:t>
            </a:r>
            <a:r>
              <a:rPr lang="en-US" sz="1200" b="1" i="1" dirty="0" smtClean="0">
                <a:solidFill>
                  <a:schemeClr val="tx1"/>
                </a:solidFill>
                <a:latin typeface="Arial" pitchFamily="34" charset="0"/>
                <a:cs typeface="Arial" pitchFamily="34" charset="0"/>
                <a:sym typeface="Symbol"/>
              </a:rPr>
              <a:t>M</a:t>
            </a:r>
            <a:r>
              <a:rPr lang="x-none" sz="1200" b="1" i="1" baseline="-25000" dirty="0" smtClean="0">
                <a:solidFill>
                  <a:schemeClr val="tx1"/>
                </a:solidFill>
                <a:latin typeface="Arial" pitchFamily="34" charset="0"/>
                <a:cs typeface="Arial" pitchFamily="34" charset="0"/>
                <a:sym typeface="Symbol"/>
              </a:rPr>
              <a:t>p(k </a:t>
            </a:r>
            <a:r>
              <a:rPr lang="x-none" sz="1200" b="1" i="0" baseline="-25000" dirty="0" smtClean="0">
                <a:solidFill>
                  <a:schemeClr val="tx1"/>
                </a:solidFill>
                <a:latin typeface="Arial" pitchFamily="34" charset="0"/>
                <a:cs typeface="Arial" pitchFamily="34" charset="0"/>
                <a:sym typeface="Symbol"/>
              </a:rPr>
              <a:t></a:t>
            </a:r>
            <a:r>
              <a:rPr lang="x-none" sz="1200" b="1" i="1" baseline="-25000" dirty="0" smtClean="0">
                <a:solidFill>
                  <a:schemeClr val="tx1"/>
                </a:solidFill>
                <a:latin typeface="Arial" pitchFamily="34" charset="0"/>
                <a:cs typeface="Arial" pitchFamily="34" charset="0"/>
                <a:sym typeface="Symbol"/>
              </a:rPr>
              <a:t>1)</a:t>
            </a:r>
            <a:r>
              <a:rPr lang="x-none" sz="1200" b="0" i="0" baseline="0" dirty="0" smtClean="0">
                <a:solidFill>
                  <a:schemeClr val="tx1"/>
                </a:solidFill>
                <a:latin typeface="Arial" pitchFamily="34" charset="0"/>
                <a:cs typeface="Arial" pitchFamily="34" charset="0"/>
                <a:sym typeface="Symbol"/>
              </a:rPr>
              <a:t>  = </a:t>
            </a:r>
            <a:r>
              <a:rPr lang="en-US" sz="1200" b="1" i="1" dirty="0" smtClean="0">
                <a:solidFill>
                  <a:schemeClr val="tx1"/>
                </a:solidFill>
                <a:latin typeface="Arial" pitchFamily="34" charset="0"/>
                <a:cs typeface="Arial" pitchFamily="34" charset="0"/>
                <a:sym typeface="Symbol"/>
              </a:rPr>
              <a:t>k</a:t>
            </a:r>
            <a:r>
              <a:rPr lang="x-none" sz="1200" b="1" i="1" baseline="-25000" dirty="0" smtClean="0">
                <a:solidFill>
                  <a:schemeClr val="tx1"/>
                </a:solidFill>
                <a:latin typeface="Arial" pitchFamily="34" charset="0"/>
                <a:cs typeface="Arial" pitchFamily="34" charset="0"/>
                <a:sym typeface="Symbol"/>
              </a:rPr>
              <a:t>p</a:t>
            </a:r>
            <a:r>
              <a:rPr lang="en-US" sz="1200" b="1" i="1" dirty="0" smtClean="0">
                <a:solidFill>
                  <a:schemeClr val="tx1"/>
                </a:solidFill>
                <a:latin typeface="Arial" pitchFamily="34" charset="0"/>
                <a:cs typeface="Arial" pitchFamily="34" charset="0"/>
                <a:sym typeface="Symbol"/>
              </a:rPr>
              <a:t></a:t>
            </a:r>
            <a:r>
              <a:rPr lang="x-none" sz="1200" b="1" i="1" smtClean="0">
                <a:solidFill>
                  <a:schemeClr val="tx1"/>
                </a:solidFill>
                <a:sym typeface="Symbol"/>
              </a:rPr>
              <a:t>e</a:t>
            </a:r>
            <a:r>
              <a:rPr lang="x-none" sz="1200" b="1" i="1" baseline="-25000" dirty="0" smtClean="0">
                <a:solidFill>
                  <a:srgbClr val="FF0000"/>
                </a:solidFill>
                <a:sym typeface="Symbol"/>
              </a:rPr>
              <a:t>k</a:t>
            </a:r>
            <a:r>
              <a:rPr lang="x-none" sz="1200" b="0" i="0" baseline="0" dirty="0" smtClean="0">
                <a:solidFill>
                  <a:schemeClr val="tx1"/>
                </a:solidFill>
                <a:latin typeface="Arial" pitchFamily="34" charset="0"/>
                <a:cs typeface="Arial" pitchFamily="34" charset="0"/>
                <a:sym typeface="Symbol"/>
              </a:rPr>
              <a:t> </a:t>
            </a:r>
            <a:r>
              <a:rPr lang="x-none" sz="1200" b="1" i="0" baseline="0" dirty="0" smtClean="0">
                <a:solidFill>
                  <a:schemeClr val="tx1"/>
                </a:solidFill>
                <a:latin typeface="Arial" pitchFamily="34" charset="0"/>
                <a:cs typeface="Arial" pitchFamily="34" charset="0"/>
                <a:sym typeface="Symbol"/>
              </a:rPr>
              <a:t></a:t>
            </a:r>
            <a:r>
              <a:rPr lang="x-none" sz="1200" b="0" i="0" baseline="0" dirty="0" smtClean="0">
                <a:solidFill>
                  <a:schemeClr val="tx1"/>
                </a:solidFill>
                <a:latin typeface="Arial" pitchFamily="34" charset="0"/>
                <a:cs typeface="Arial" pitchFamily="34" charset="0"/>
                <a:sym typeface="Symbol"/>
              </a:rPr>
              <a:t>  </a:t>
            </a:r>
            <a:r>
              <a:rPr lang="en-US" sz="1200" b="1" i="1" dirty="0" smtClean="0">
                <a:solidFill>
                  <a:schemeClr val="tx1"/>
                </a:solidFill>
                <a:latin typeface="Arial" pitchFamily="34" charset="0"/>
                <a:cs typeface="Arial" pitchFamily="34" charset="0"/>
                <a:sym typeface="Symbol"/>
              </a:rPr>
              <a:t>k</a:t>
            </a:r>
            <a:r>
              <a:rPr lang="x-none" sz="1200" b="1" i="1" baseline="-25000" dirty="0" smtClean="0">
                <a:solidFill>
                  <a:schemeClr val="tx1"/>
                </a:solidFill>
                <a:latin typeface="Arial" pitchFamily="34" charset="0"/>
                <a:cs typeface="Arial" pitchFamily="34" charset="0"/>
                <a:sym typeface="Symbol"/>
              </a:rPr>
              <a:t>p</a:t>
            </a:r>
            <a:r>
              <a:rPr lang="en-US" sz="1200" b="1" i="1" dirty="0" smtClean="0">
                <a:solidFill>
                  <a:schemeClr val="tx1"/>
                </a:solidFill>
                <a:latin typeface="Arial" pitchFamily="34" charset="0"/>
                <a:cs typeface="Arial" pitchFamily="34" charset="0"/>
                <a:sym typeface="Symbol"/>
              </a:rPr>
              <a:t></a:t>
            </a:r>
            <a:r>
              <a:rPr lang="x-none" sz="1200" b="1" i="1" smtClean="0">
                <a:solidFill>
                  <a:schemeClr val="tx1"/>
                </a:solidFill>
                <a:sym typeface="Symbol"/>
              </a:rPr>
              <a:t>e</a:t>
            </a:r>
            <a:r>
              <a:rPr lang="x-none" sz="1200" b="1" i="1" baseline="-25000" dirty="0" smtClean="0">
                <a:solidFill>
                  <a:schemeClr val="tx1"/>
                </a:solidFill>
                <a:latin typeface="Arial" pitchFamily="34" charset="0"/>
                <a:cs typeface="Arial" pitchFamily="34" charset="0"/>
                <a:sym typeface="Symbol"/>
              </a:rPr>
              <a:t>(k </a:t>
            </a:r>
            <a:r>
              <a:rPr lang="x-none" sz="1200" b="1" i="0" baseline="-25000" dirty="0" smtClean="0">
                <a:solidFill>
                  <a:schemeClr val="tx1"/>
                </a:solidFill>
                <a:latin typeface="Arial" pitchFamily="34" charset="0"/>
                <a:cs typeface="Arial" pitchFamily="34" charset="0"/>
                <a:sym typeface="Symbol"/>
              </a:rPr>
              <a:t></a:t>
            </a:r>
            <a:r>
              <a:rPr lang="x-none" sz="1200" b="1" i="1" baseline="-25000" dirty="0" smtClean="0">
                <a:solidFill>
                  <a:schemeClr val="tx1"/>
                </a:solidFill>
                <a:latin typeface="Arial" pitchFamily="34" charset="0"/>
                <a:cs typeface="Arial" pitchFamily="34" charset="0"/>
                <a:sym typeface="Symbol"/>
              </a:rPr>
              <a:t>1) </a:t>
            </a:r>
            <a:r>
              <a:rPr lang="x-none" sz="1200" b="0" i="0" baseline="0" dirty="0" smtClean="0">
                <a:solidFill>
                  <a:schemeClr val="tx1"/>
                </a:solidFill>
                <a:latin typeface="Arial" pitchFamily="34" charset="0"/>
                <a:cs typeface="Arial" pitchFamily="34" charset="0"/>
                <a:sym typeface="Symbol"/>
              </a:rPr>
              <a:t> . </a:t>
            </a:r>
            <a:endParaRPr lang="x-none" sz="1200" b="0" i="0" dirty="0" smtClean="0">
              <a:solidFill>
                <a:schemeClr val="tx1"/>
              </a:solidFill>
              <a:latin typeface="Arial" pitchFamily="34" charset="0"/>
              <a:cs typeface="Arial" pitchFamily="34" charset="0"/>
              <a:sym typeface="Symbol"/>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28</a:t>
            </a:fld>
            <a:endParaRPr lang="en-GB"/>
          </a:p>
        </p:txBody>
      </p:sp>
    </p:spTree>
    <p:extLst>
      <p:ext uri="{BB962C8B-B14F-4D97-AF65-F5344CB8AC3E}">
        <p14:creationId xmlns="" xmlns:p14="http://schemas.microsoft.com/office/powerpoint/2010/main" val="1450984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sr-Latn-CS" sz="1200" b="0" i="0"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i="0" dirty="0" smtClean="0">
                <a:solidFill>
                  <a:schemeClr val="tx1"/>
                </a:solidFill>
                <a:latin typeface="Arial" pitchFamily="34" charset="0"/>
                <a:cs typeface="Arial" pitchFamily="34" charset="0"/>
                <a:sym typeface="Symbol"/>
              </a:rPr>
              <a:t>Na osnovu</a:t>
            </a:r>
            <a:r>
              <a:rPr lang="sr-Latn-CS" sz="1200" b="0" i="0" baseline="0" dirty="0" smtClean="0">
                <a:solidFill>
                  <a:schemeClr val="tx1"/>
                </a:solidFill>
                <a:latin typeface="Arial" pitchFamily="34" charset="0"/>
                <a:cs typeface="Arial" pitchFamily="34" charset="0"/>
                <a:sym typeface="Symbol"/>
              </a:rPr>
              <a:t> izraza (1):</a:t>
            </a:r>
            <a:endParaRPr lang="sr-Latn-CS" sz="1200" b="0" i="0"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i="0" dirty="0" smtClean="0">
                <a:solidFill>
                  <a:schemeClr val="tx1"/>
                </a:solidFill>
                <a:latin typeface="Arial" pitchFamily="34" charset="0"/>
                <a:cs typeface="Arial" pitchFamily="34" charset="0"/>
                <a:sym typeface="Symbol"/>
              </a:rPr>
              <a:t>Da</a:t>
            </a:r>
            <a:r>
              <a:rPr lang="sr-Latn-CS" sz="1200" b="0" i="0" baseline="0" dirty="0" smtClean="0">
                <a:solidFill>
                  <a:schemeClr val="tx1"/>
                </a:solidFill>
                <a:latin typeface="Arial" pitchFamily="34" charset="0"/>
                <a:cs typeface="Arial" pitchFamily="34" charset="0"/>
                <a:sym typeface="Symbol"/>
              </a:rPr>
              <a:t> bi se dobila vrednost moment koju regulator treba da traži u tekućoj periodi (</a:t>
            </a: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smtClean="0">
                <a:solidFill>
                  <a:schemeClr val="tx1"/>
                </a:solidFill>
                <a:latin typeface="Arial" pitchFamily="34" charset="0"/>
                <a:cs typeface="Arial" pitchFamily="34" charset="0"/>
                <a:sym typeface="Symbol"/>
              </a:rPr>
              <a:t>k</a:t>
            </a:r>
            <a:r>
              <a:rPr lang="x-none" sz="1200" b="1" baseline="30000" smtClean="0">
                <a:solidFill>
                  <a:schemeClr val="tx1"/>
                </a:solidFill>
                <a:cs typeface="Arial" pitchFamily="34" charset="0"/>
                <a:sym typeface="Symbol"/>
              </a:rPr>
              <a:t>*</a:t>
            </a:r>
            <a:r>
              <a:rPr lang="sr-Latn-CS" sz="1200" b="0" i="0" baseline="0" dirty="0" smtClean="0">
                <a:solidFill>
                  <a:schemeClr val="tx1"/>
                </a:solidFill>
                <a:latin typeface="Arial" pitchFamily="34" charset="0"/>
                <a:cs typeface="Arial" pitchFamily="34" charset="0"/>
                <a:sym typeface="Symbol"/>
              </a:rPr>
              <a:t>)  treba momentu traženom u prethodnoj periodi (</a:t>
            </a: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smtClean="0">
                <a:solidFill>
                  <a:schemeClr val="tx1"/>
                </a:solidFill>
                <a:latin typeface="Arial" pitchFamily="34" charset="0"/>
                <a:cs typeface="Arial" pitchFamily="34" charset="0"/>
                <a:sym typeface="Symbol"/>
              </a:rPr>
              <a:t>(k-1)</a:t>
            </a:r>
            <a:r>
              <a:rPr lang="x-none" sz="1200" b="1" baseline="30000" smtClean="0">
                <a:solidFill>
                  <a:schemeClr val="tx1"/>
                </a:solidFill>
                <a:cs typeface="Arial" pitchFamily="34" charset="0"/>
                <a:sym typeface="Symbol"/>
              </a:rPr>
              <a:t>*</a:t>
            </a:r>
            <a:r>
              <a:rPr lang="sr-Latn-CS" sz="1200" i="0" dirty="0" smtClean="0">
                <a:solidFill>
                  <a:schemeClr val="tx1"/>
                </a:solidFill>
                <a:latin typeface="Arial" pitchFamily="34" charset="0"/>
                <a:cs typeface="Arial" pitchFamily="34" charset="0"/>
                <a:sym typeface="Symbol"/>
              </a:rPr>
              <a:t>)</a:t>
            </a:r>
            <a:r>
              <a:rPr lang="sr-Latn-CS" sz="1200" b="0" i="0" baseline="0" dirty="0" smtClean="0">
                <a:solidFill>
                  <a:schemeClr val="tx1"/>
                </a:solidFill>
                <a:latin typeface="Arial" pitchFamily="34" charset="0"/>
                <a:cs typeface="Arial" pitchFamily="34" charset="0"/>
                <a:sym typeface="Symbol"/>
              </a:rPr>
              <a:t> dodati dva člana:</a:t>
            </a: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i="0" baseline="0" dirty="0" smtClean="0">
                <a:solidFill>
                  <a:schemeClr val="tx1"/>
                </a:solidFill>
                <a:latin typeface="Arial" pitchFamily="34" charset="0"/>
                <a:cs typeface="Arial" pitchFamily="34" charset="0"/>
                <a:sym typeface="Symbol"/>
              </a:rPr>
              <a:t>     1. Grešku pomnoženu sa </a:t>
            </a:r>
            <a:r>
              <a:rPr lang="x-none" sz="1200" b="1" i="1" baseline="0" smtClean="0">
                <a:solidFill>
                  <a:schemeClr val="tx1"/>
                </a:solidFill>
                <a:cs typeface="Arial" pitchFamily="34" charset="0"/>
                <a:sym typeface="Symbol"/>
              </a:rPr>
              <a:t>k</a:t>
            </a:r>
            <a:r>
              <a:rPr lang="x-none" sz="1200" b="1" i="1" baseline="-25000" smtClean="0">
                <a:solidFill>
                  <a:schemeClr val="tx1"/>
                </a:solidFill>
                <a:cs typeface="Arial" pitchFamily="34" charset="0"/>
                <a:sym typeface="Symbol"/>
              </a:rPr>
              <a:t>i </a:t>
            </a:r>
            <a:r>
              <a:rPr lang="x-none" sz="1200" b="0" i="0" baseline="0" smtClean="0">
                <a:solidFill>
                  <a:schemeClr val="tx1"/>
                </a:solidFill>
                <a:cs typeface="Arial" pitchFamily="34" charset="0"/>
                <a:sym typeface="Symbol"/>
              </a:rPr>
              <a:t>. </a:t>
            </a:r>
            <a:endParaRPr lang="sr-Latn-CS" sz="1200" b="0" i="0" baseline="0" dirty="0" smtClean="0">
              <a:solidFill>
                <a:schemeClr val="tx1"/>
              </a:solidFill>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i="0" baseline="0" dirty="0" smtClean="0">
                <a:solidFill>
                  <a:schemeClr val="tx1"/>
                </a:solidFill>
                <a:latin typeface="Arial" pitchFamily="34" charset="0"/>
                <a:cs typeface="Arial" pitchFamily="34" charset="0"/>
                <a:sym typeface="Symbol"/>
              </a:rPr>
              <a:t>     2. Priraštaj referentne brzine u odnosu na prethodnu, pomnožen sa </a:t>
            </a:r>
            <a:r>
              <a:rPr lang="x-none" sz="1200" b="1" i="1" baseline="0" smtClean="0">
                <a:solidFill>
                  <a:schemeClr val="tx1"/>
                </a:solidFill>
                <a:cs typeface="Arial" pitchFamily="34" charset="0"/>
                <a:sym typeface="Symbol"/>
              </a:rPr>
              <a:t>k</a:t>
            </a:r>
            <a:r>
              <a:rPr lang="sr-Latn-CS" sz="1200" b="1" i="1" baseline="-25000" dirty="0" smtClean="0">
                <a:solidFill>
                  <a:schemeClr val="tx1"/>
                </a:solidFill>
                <a:cs typeface="Arial" pitchFamily="34" charset="0"/>
                <a:sym typeface="Symbol"/>
              </a:rPr>
              <a:t>p </a:t>
            </a:r>
            <a:r>
              <a:rPr lang="x-none" sz="1200" b="0" i="0" baseline="0" smtClean="0">
                <a:solidFill>
                  <a:schemeClr val="tx1"/>
                </a:solidFill>
                <a:cs typeface="Arial" pitchFamily="34" charset="0"/>
                <a:sym typeface="Symbol"/>
              </a:rPr>
              <a:t>. </a:t>
            </a:r>
            <a:endParaRPr lang="sr-Latn-CS" sz="1200" b="0" i="0" baseline="0" dirty="0" smtClean="0">
              <a:solidFill>
                <a:schemeClr val="tx1"/>
              </a:solidFill>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i="0" baseline="0" dirty="0" smtClean="0">
                <a:solidFill>
                  <a:schemeClr val="tx1"/>
                </a:solidFill>
                <a:cs typeface="Arial" pitchFamily="34" charset="0"/>
                <a:sym typeface="Symbol"/>
              </a:rPr>
              <a:t>i oduzeti treći član:</a:t>
            </a: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i="0" baseline="0" dirty="0" smtClean="0">
                <a:solidFill>
                  <a:schemeClr val="tx1"/>
                </a:solidFill>
                <a:latin typeface="Arial" pitchFamily="34" charset="0"/>
                <a:cs typeface="Arial" pitchFamily="34" charset="0"/>
                <a:sym typeface="Symbol"/>
              </a:rPr>
              <a:t>     3. Priraštaj izmerene brzine u odnosu na prethodnu periodu, pomnožen sa </a:t>
            </a:r>
            <a:r>
              <a:rPr lang="x-none" sz="1200" b="1" i="1" baseline="0" smtClean="0">
                <a:solidFill>
                  <a:schemeClr val="tx1"/>
                </a:solidFill>
                <a:cs typeface="Arial" pitchFamily="34" charset="0"/>
                <a:sym typeface="Symbol"/>
              </a:rPr>
              <a:t>k</a:t>
            </a:r>
            <a:r>
              <a:rPr lang="sr-Latn-CS" sz="1200" b="1" i="1" baseline="-25000" dirty="0" smtClean="0">
                <a:solidFill>
                  <a:schemeClr val="tx1"/>
                </a:solidFill>
                <a:cs typeface="Arial" pitchFamily="34" charset="0"/>
                <a:sym typeface="Symbol"/>
              </a:rPr>
              <a:t>p </a:t>
            </a:r>
            <a:r>
              <a:rPr lang="x-none" sz="1200" b="0" i="0" baseline="0" smtClean="0">
                <a:solidFill>
                  <a:schemeClr val="tx1"/>
                </a:solidFill>
                <a:cs typeface="Arial" pitchFamily="34" charset="0"/>
                <a:sym typeface="Symbol"/>
              </a:rPr>
              <a:t>. </a:t>
            </a:r>
            <a:endParaRPr lang="sr-Latn-CS" sz="1200" b="0" i="0" baseline="0" dirty="0" smtClean="0">
              <a:solidFill>
                <a:schemeClr val="tx1"/>
              </a:solidFill>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sz="1200" b="0" i="0" baseline="0"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i="0" baseline="0" dirty="0" smtClean="0">
                <a:solidFill>
                  <a:schemeClr val="tx1"/>
                </a:solidFill>
                <a:latin typeface="Arial" pitchFamily="34" charset="0"/>
                <a:cs typeface="Arial" pitchFamily="34" charset="0"/>
                <a:sym typeface="Symbol"/>
              </a:rPr>
              <a:t>U drugi članu, kada se posmatra odziv na odskočnu pobudu (</a:t>
            </a:r>
            <a:r>
              <a:rPr lang="sr-Latn-CS" sz="1200" b="0" i="1" baseline="0" dirty="0" smtClean="0">
                <a:solidFill>
                  <a:schemeClr val="tx1"/>
                </a:solidFill>
                <a:latin typeface="Arial" pitchFamily="34" charset="0"/>
                <a:cs typeface="Arial" pitchFamily="34" charset="0"/>
                <a:sym typeface="Symbol"/>
              </a:rPr>
              <a:t>step</a:t>
            </a:r>
            <a:r>
              <a:rPr lang="sr-Latn-CS" sz="1200" b="0" i="0" baseline="0" dirty="0" smtClean="0">
                <a:solidFill>
                  <a:schemeClr val="tx1"/>
                </a:solidFill>
                <a:latin typeface="Arial" pitchFamily="34" charset="0"/>
                <a:cs typeface="Arial" pitchFamily="34" charset="0"/>
                <a:sym typeface="Symbol"/>
              </a:rPr>
              <a:t>), priraštaj referentne brzine </a:t>
            </a:r>
            <a:r>
              <a:rPr lang="sr-Latn-CS" sz="1200" b="0" i="0" u="sng" baseline="0" dirty="0" smtClean="0">
                <a:solidFill>
                  <a:schemeClr val="tx1"/>
                </a:solidFill>
                <a:latin typeface="Arial" pitchFamily="34" charset="0"/>
                <a:cs typeface="Arial" pitchFamily="34" charset="0"/>
                <a:sym typeface="Symbol"/>
              </a:rPr>
              <a:t>postoji samo u prvoj periodi</a:t>
            </a:r>
            <a:r>
              <a:rPr lang="sr-Latn-CS" sz="1200" b="0" i="0" baseline="0" dirty="0" smtClean="0">
                <a:solidFill>
                  <a:schemeClr val="tx1"/>
                </a:solidFill>
                <a:latin typeface="Arial" pitchFamily="34" charset="0"/>
                <a:cs typeface="Arial" pitchFamily="34" charset="0"/>
                <a:sym typeface="Symbol"/>
              </a:rPr>
              <a:t> posle skoka referentne vrednosti, </a:t>
            </a:r>
            <a:r>
              <a:rPr lang="sr-Latn-CS" sz="1200" b="0" i="0" u="sng" baseline="0" dirty="0" smtClean="0">
                <a:solidFill>
                  <a:schemeClr val="tx1"/>
                </a:solidFill>
                <a:latin typeface="Arial" pitchFamily="34" charset="0"/>
                <a:cs typeface="Arial" pitchFamily="34" charset="0"/>
                <a:sym typeface="Symbol"/>
              </a:rPr>
              <a:t>u svim ostalim periodama je 0</a:t>
            </a:r>
            <a:r>
              <a:rPr lang="sr-Latn-CS" sz="1200" b="0" i="0" baseline="0" dirty="0" smtClean="0">
                <a:solidFill>
                  <a:schemeClr val="tx1"/>
                </a:solidFill>
                <a:latin typeface="Arial" pitchFamily="34" charset="0"/>
                <a:cs typeface="Arial" pitchFamily="34" charset="0"/>
                <a:sym typeface="Symbol"/>
              </a:rPr>
              <a:t> . U praksi, na ovako kratak skok momenta, ćesto nazivan “diferencijalni pik” jer liči na odziv idealnog diferencijatora, retko koji mehanički sistem može da odreaguje ispravno.</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sz="1200" b="0" i="0" baseline="0"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i="0" baseline="0" dirty="0" smtClean="0">
                <a:solidFill>
                  <a:schemeClr val="tx1"/>
                </a:solidFill>
                <a:latin typeface="Arial" pitchFamily="34" charset="0"/>
                <a:cs typeface="Arial" pitchFamily="34" charset="0"/>
                <a:sym typeface="Symbol"/>
              </a:rPr>
              <a:t>Zbog  toga se ovaj član u praktičnim realizacijama vrlo često jednostavno izostavlja. Može se pokazati da se blok šema menja tako što P dejstvo prelazi u granu povratne sprege pa se ovakva realizacija šesto naziva </a:t>
            </a:r>
            <a:r>
              <a:rPr lang="sr-Latn-CS" sz="1200" b="1" i="0" baseline="0" dirty="0" smtClean="0">
                <a:solidFill>
                  <a:schemeClr val="tx1"/>
                </a:solidFill>
                <a:latin typeface="Arial" pitchFamily="34" charset="0"/>
                <a:cs typeface="Arial" pitchFamily="34" charset="0"/>
                <a:sym typeface="Symbol"/>
              </a:rPr>
              <a:t>PI regulator sa izmeštenim P dejstvom</a:t>
            </a:r>
            <a:r>
              <a:rPr lang="sr-Latn-CS" sz="1200" b="0" i="0" baseline="0" dirty="0" smtClean="0">
                <a:solidFill>
                  <a:schemeClr val="tx1"/>
                </a:solidFill>
                <a:latin typeface="Arial" pitchFamily="34" charset="0"/>
                <a:cs typeface="Arial" pitchFamily="34" charset="0"/>
                <a:sym typeface="Symbol"/>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sz="1200" b="0" i="0" baseline="0"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1" i="0" baseline="0" dirty="0" smtClean="0">
                <a:solidFill>
                  <a:schemeClr val="tx1"/>
                </a:solidFill>
                <a:latin typeface="Arial" pitchFamily="34" charset="0"/>
                <a:cs typeface="Arial" pitchFamily="34" charset="0"/>
                <a:sym typeface="Symbol"/>
              </a:rPr>
              <a:t>PRAKTIČNA REALIZACIJA DIGITALNOG PI regulatora</a:t>
            </a:r>
            <a:r>
              <a:rPr lang="sr-Latn-CS" sz="1200" b="0" i="0" baseline="0" dirty="0" smtClean="0">
                <a:solidFill>
                  <a:schemeClr val="tx1"/>
                </a:solidFill>
                <a:latin typeface="Arial" pitchFamily="34" charset="0"/>
                <a:cs typeface="Arial" pitchFamily="34" charset="0"/>
                <a:sym typeface="Symbol"/>
              </a:rPr>
              <a:t> u inkrementalnoj formi, sa izmeštenim P dejstvom</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sz="1200" b="0" i="0" baseline="0"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i="0" baseline="0" dirty="0" smtClean="0">
                <a:solidFill>
                  <a:schemeClr val="tx1"/>
                </a:solidFill>
                <a:latin typeface="Arial" pitchFamily="34" charset="0"/>
                <a:cs typeface="Arial" pitchFamily="34" charset="0"/>
                <a:sym typeface="Symbol"/>
              </a:rPr>
              <a:t>Ovaj način praktične realizacije se često koristi zbog svoje jednostavnosti. Recimo da se regulacija radi svakih 10ms i da enkoder za merenje brzina pravi 360 impulsa po obrtaju. U tekućoj periodi treba najpre preuzeti informaciju o brzini obrtanja u tom trenutku. Tačnije, brzina obrtanja kojom regulator </a:t>
            </a:r>
            <a:r>
              <a:rPr lang="sr-Latn-CS" sz="1200" b="0" i="0" u="sng" baseline="0" dirty="0" smtClean="0">
                <a:solidFill>
                  <a:schemeClr val="tx1"/>
                </a:solidFill>
                <a:latin typeface="Arial" pitchFamily="34" charset="0"/>
                <a:cs typeface="Arial" pitchFamily="34" charset="0"/>
                <a:sym typeface="Symbol"/>
              </a:rPr>
              <a:t>može da raspolaže </a:t>
            </a:r>
            <a:r>
              <a:rPr lang="sr-Latn-CS" sz="1200" b="0" i="0" baseline="0" dirty="0" smtClean="0">
                <a:solidFill>
                  <a:schemeClr val="tx1"/>
                </a:solidFill>
                <a:latin typeface="Arial" pitchFamily="34" charset="0"/>
                <a:cs typeface="Arial" pitchFamily="34" charset="0"/>
                <a:sym typeface="Symbol"/>
              </a:rPr>
              <a:t>na početku periode odabiranja je srednja vrednost brzine obrtanja u prethodnih 10ms. Ovo je posledica računanja brzine kao odnos (izmerenog) ugaonog pomeraja u toku prethodne periode i same te periode. Recimo, ako je u prethodnoj periodi inkrementalni optički enkoder napravio 70 impulsa, brzina obrtanja 70 </a:t>
            </a:r>
            <a:r>
              <a:rPr lang="sr-Latn-CS" sz="1200" b="0" i="1" baseline="0" dirty="0" smtClean="0">
                <a:solidFill>
                  <a:schemeClr val="tx1"/>
                </a:solidFill>
                <a:latin typeface="Arial" pitchFamily="34" charset="0"/>
                <a:cs typeface="Arial" pitchFamily="34" charset="0"/>
                <a:sym typeface="Symbol"/>
              </a:rPr>
              <a:t>impulsa u 10ms</a:t>
            </a:r>
            <a:r>
              <a:rPr lang="sr-Latn-CS" sz="1200" b="0" i="0" baseline="0" dirty="0" smtClean="0">
                <a:solidFill>
                  <a:schemeClr val="tx1"/>
                </a:solidFill>
                <a:latin typeface="Arial" pitchFamily="34" charset="0"/>
                <a:cs typeface="Arial" pitchFamily="34" charset="0"/>
                <a:sym typeface="Symbol"/>
              </a:rPr>
              <a:t> i to bi bila prva interna jedinica (i.j.) koja bi se koristila za brzinu obrtanja (</a:t>
            </a:r>
            <a:r>
              <a:rPr lang="sr-Latn-CS" sz="1200" b="0" i="1" baseline="0" dirty="0" smtClean="0">
                <a:solidFill>
                  <a:schemeClr val="tx1"/>
                </a:solidFill>
                <a:latin typeface="Arial" pitchFamily="34" charset="0"/>
                <a:cs typeface="Arial" pitchFamily="34" charset="0"/>
                <a:sym typeface="Symbol"/>
              </a:rPr>
              <a:t>1 ugaoni inkrement enkodera, odnosno 1</a:t>
            </a:r>
            <a:r>
              <a:rPr lang="sr-Latn-CS" sz="1200" b="0" i="1" baseline="30000" dirty="0" smtClean="0">
                <a:solidFill>
                  <a:schemeClr val="tx1"/>
                </a:solidFill>
                <a:latin typeface="Arial" pitchFamily="34" charset="0"/>
                <a:cs typeface="Arial" pitchFamily="34" charset="0"/>
                <a:sym typeface="Symbol"/>
              </a:rPr>
              <a:t></a:t>
            </a:r>
            <a:r>
              <a:rPr lang="sr-Latn-CS" sz="1200" b="0" i="1" baseline="0" dirty="0" smtClean="0">
                <a:solidFill>
                  <a:schemeClr val="tx1"/>
                </a:solidFill>
                <a:latin typeface="Arial" pitchFamily="34" charset="0"/>
                <a:cs typeface="Arial" pitchFamily="34" charset="0"/>
                <a:sym typeface="Symbol"/>
              </a:rPr>
              <a:t>,  u 10ms</a:t>
            </a:r>
            <a:r>
              <a:rPr lang="sr-Latn-CS" sz="1200" b="0" i="0" baseline="0" dirty="0" smtClean="0">
                <a:solidFill>
                  <a:schemeClr val="tx1"/>
                </a:solidFill>
                <a:latin typeface="Arial" pitchFamily="34" charset="0"/>
                <a:cs typeface="Arial" pitchFamily="34" charset="0"/>
                <a:sym typeface="Symbol"/>
              </a:rPr>
              <a:t>). Kontroler ima samo informaciju o srednjoj vrednosti. Isti rezultat bi bio ako se brzina u toku prethodne periode linearno povećavala sa 65i.j. na 75i.j; ili sa 60i.j. na 80i.j. ili bila konstantno 70i.j, rezultat brojanja impulsa (razlika stanja brojača impulsa na kraju i početku prethodne periode) bi bio 70i.j. za sva tri pomenuta slučaja.  Činjenice je da je praktično nemoguće dobiti informaciju o trenutnoj brzini jer je bzna definisana kao ugaoni pomeraj </a:t>
            </a:r>
            <a:r>
              <a:rPr lang="sr-Latn-CS" sz="1200" b="0" i="0" u="sng" baseline="0" dirty="0" smtClean="0">
                <a:solidFill>
                  <a:schemeClr val="tx1"/>
                </a:solidFill>
                <a:latin typeface="Arial" pitchFamily="34" charset="0"/>
                <a:cs typeface="Arial" pitchFamily="34" charset="0"/>
                <a:sym typeface="Symbol"/>
              </a:rPr>
              <a:t>za neko vreme</a:t>
            </a:r>
            <a:r>
              <a:rPr lang="sr-Latn-CS" sz="1200" b="0" i="0" baseline="0" dirty="0" smtClean="0">
                <a:solidFill>
                  <a:schemeClr val="tx1"/>
                </a:solidFill>
                <a:latin typeface="Arial" pitchFamily="34" charset="0"/>
                <a:cs typeface="Arial" pitchFamily="34" charset="0"/>
                <a:sym typeface="Symbol"/>
              </a:rPr>
              <a:t>, Najbliže tome u digitalnim sistemima, je srednja vrednost brzine u prethodnoj periodi što, može se pokazati, unosi kašnjenje informacije o brzini od polovine periode (5ms). Ovo kašnjenje nije modelirano u prethodnoj analizi, ali je za anlitičko podešavanje pojačanja regulatora neophodno i njega uzeti u obzir. U ovom opisu ćemo pretpostaviti da je to što možemo dobiti </a:t>
            </a:r>
            <a:r>
              <a:rPr lang="sr-Latn-CS" sz="1200" b="0" i="0" u="sng" baseline="0" dirty="0" smtClean="0">
                <a:solidFill>
                  <a:schemeClr val="tx1"/>
                </a:solidFill>
                <a:latin typeface="Arial" pitchFamily="34" charset="0"/>
                <a:cs typeface="Arial" pitchFamily="34" charset="0"/>
                <a:sym typeface="Symbol"/>
              </a:rPr>
              <a:t>trenutna brzina obrtanja</a:t>
            </a:r>
            <a:r>
              <a:rPr lang="sr-Latn-CS" sz="1200" b="0" i="0" baseline="0" dirty="0" smtClean="0">
                <a:solidFill>
                  <a:schemeClr val="tx1"/>
                </a:solidFill>
                <a:latin typeface="Arial" pitchFamily="34" charset="0"/>
                <a:cs typeface="Arial" pitchFamily="34" charset="0"/>
                <a:sym typeface="Symbol"/>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sz="1200" b="0" i="0" baseline="0" dirty="0" smtClean="0">
              <a:solidFill>
                <a:schemeClr val="tx1"/>
              </a:solidFill>
              <a:latin typeface="Arial" pitchFamily="34" charset="0"/>
              <a:cs typeface="Arial" pitchFamily="34" charset="0"/>
              <a:sym typeface="Symbol"/>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sr-Latn-CS" sz="1200" b="0" i="0" baseline="0" dirty="0" smtClean="0">
                <a:solidFill>
                  <a:schemeClr val="tx1"/>
                </a:solidFill>
                <a:latin typeface="Arial" pitchFamily="34" charset="0"/>
                <a:cs typeface="Arial" pitchFamily="34" charset="0"/>
                <a:sym typeface="Symbol"/>
              </a:rPr>
              <a:t>Dakle, prvi korak u programu za regulator brzine, koji se pokreće svakih 10ms, jeste izračunavanje brzine </a:t>
            </a:r>
            <a:r>
              <a:rPr lang="x-none" sz="1200" b="1" i="1" smtClean="0">
                <a:solidFill>
                  <a:schemeClr val="tx1"/>
                </a:solidFill>
                <a:sym typeface="Symbol"/>
              </a:rPr>
              <a:t></a:t>
            </a:r>
            <a:r>
              <a:rPr lang="x-none" sz="1200" b="1" i="1" baseline="-25000" smtClean="0">
                <a:solidFill>
                  <a:srgbClr val="FF0000"/>
                </a:solidFill>
                <a:sym typeface="Symbol"/>
              </a:rPr>
              <a:t>k</a:t>
            </a:r>
            <a:r>
              <a:rPr lang="x-none" sz="1200" b="0" i="0" baseline="0" smtClean="0">
                <a:solidFill>
                  <a:schemeClr val="tx1"/>
                </a:solidFill>
                <a:latin typeface="Times New Roman" pitchFamily="18" charset="0"/>
                <a:cs typeface="Arial" pitchFamily="34" charset="0"/>
                <a:sym typeface="Symbol"/>
              </a:rPr>
              <a:t> , </a:t>
            </a:r>
            <a:r>
              <a:rPr lang="sr-Latn-CS" sz="1200" b="0" i="0" baseline="0" dirty="0" smtClean="0">
                <a:solidFill>
                  <a:schemeClr val="tx1"/>
                </a:solidFill>
                <a:latin typeface="Arial" pitchFamily="34" charset="0"/>
                <a:cs typeface="Arial" pitchFamily="34" charset="0"/>
                <a:sym typeface="Symbol"/>
              </a:rPr>
              <a:t>u tekućoj periodi (recimo, kao razliku stanja brojača impulsa u tekućem trenutku i na početku prethodne periode). Ako se jednostavno računa razlika, brzina obrtanja je izražena u i.j. diskutovanim ranije. Ona se može prerečunati u p.u. jedinice, ali se to ređe radi, češće se koriste ovakve i.j, a zadata brzina i pojačanja regulatora, preračunaju zato što se to ne radi u svakoj periodi, sto bi moralo, ako bi se regulator računao u p.u. jedinicama.</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sr-Latn-CS" sz="1200" b="0" i="0" baseline="0" dirty="0" smtClean="0">
                <a:solidFill>
                  <a:schemeClr val="tx1"/>
                </a:solidFill>
                <a:latin typeface="Arial" pitchFamily="34" charset="0"/>
                <a:cs typeface="Arial" pitchFamily="34" charset="0"/>
                <a:sym typeface="Symbol"/>
              </a:rPr>
              <a:t>Drugi korak je računanje trenutne greške (razlika zadate brzine obrtanja i izmerene trenutne brzine) </a:t>
            </a:r>
            <a:r>
              <a:rPr lang="x-none" sz="1200" b="1" i="1" dirty="0" smtClean="0">
                <a:solidFill>
                  <a:schemeClr val="tx1"/>
                </a:solidFill>
                <a:sym typeface="Symbol"/>
              </a:rPr>
              <a:t>e</a:t>
            </a:r>
            <a:r>
              <a:rPr lang="x-none" sz="1200" b="1" i="1" baseline="-25000" smtClean="0">
                <a:solidFill>
                  <a:srgbClr val="FF0000"/>
                </a:solidFill>
                <a:sym typeface="Symbol"/>
              </a:rPr>
              <a:t>k</a:t>
            </a:r>
            <a:r>
              <a:rPr lang="x-none" sz="1200" b="0" i="0" baseline="0" smtClean="0">
                <a:solidFill>
                  <a:schemeClr val="tx1"/>
                </a:solidFill>
                <a:latin typeface="Times New Roman" pitchFamily="18" charset="0"/>
                <a:cs typeface="Arial" pitchFamily="34" charset="0"/>
                <a:sym typeface="Symbol"/>
              </a:rPr>
              <a:t> </a:t>
            </a:r>
            <a:r>
              <a:rPr lang="x-none" sz="1200" b="0" i="0" baseline="0" dirty="0" smtClean="0">
                <a:solidFill>
                  <a:schemeClr val="tx1"/>
                </a:solidFill>
                <a:latin typeface="Times New Roman" pitchFamily="18" charset="0"/>
                <a:cs typeface="Arial" pitchFamily="34" charset="0"/>
                <a:sym typeface="Symbol"/>
              </a:rPr>
              <a:t>=</a:t>
            </a:r>
            <a:r>
              <a:rPr lang="sr-Latn-CS" sz="1200" b="0" i="0" baseline="0" dirty="0" smtClean="0">
                <a:solidFill>
                  <a:schemeClr val="tx1"/>
                </a:solidFill>
                <a:latin typeface="Arial" pitchFamily="34" charset="0"/>
                <a:cs typeface="Arial" pitchFamily="34" charset="0"/>
                <a:sym typeface="Symbol"/>
              </a:rPr>
              <a:t> </a:t>
            </a:r>
            <a:r>
              <a:rPr lang="x-none" sz="1200" b="1" i="1" smtClean="0">
                <a:solidFill>
                  <a:schemeClr val="tx1"/>
                </a:solidFill>
                <a:sym typeface="Symbol"/>
              </a:rPr>
              <a:t></a:t>
            </a:r>
            <a:r>
              <a:rPr lang="x-none" sz="1200" b="1" i="1" baseline="30000" dirty="0" smtClean="0">
                <a:solidFill>
                  <a:srgbClr val="FF0000"/>
                </a:solidFill>
                <a:sym typeface="Symbol"/>
              </a:rPr>
              <a:t>*</a:t>
            </a:r>
            <a:r>
              <a:rPr lang="x-none" sz="1200" b="0" i="0" baseline="0" smtClean="0">
                <a:solidFill>
                  <a:schemeClr val="tx1"/>
                </a:solidFill>
                <a:latin typeface="Times New Roman" pitchFamily="18" charset="0"/>
                <a:cs typeface="Arial" pitchFamily="34" charset="0"/>
                <a:sym typeface="Symbol"/>
              </a:rPr>
              <a:t> </a:t>
            </a:r>
            <a:r>
              <a:rPr lang="sr-Latn-CS" sz="1200" b="1" i="0" baseline="0" dirty="0" smtClean="0">
                <a:solidFill>
                  <a:schemeClr val="tx1"/>
                </a:solidFill>
                <a:latin typeface="Arial" pitchFamily="34" charset="0"/>
                <a:cs typeface="Arial" pitchFamily="34" charset="0"/>
                <a:sym typeface="Symbol"/>
              </a:rPr>
              <a:t></a:t>
            </a:r>
            <a:r>
              <a:rPr lang="sr-Latn-CS" sz="1200" b="0" i="0" baseline="0" dirty="0" smtClean="0">
                <a:solidFill>
                  <a:schemeClr val="tx1"/>
                </a:solidFill>
                <a:latin typeface="Arial" pitchFamily="34" charset="0"/>
                <a:cs typeface="Arial" pitchFamily="34" charset="0"/>
                <a:sym typeface="Symbol"/>
              </a:rPr>
              <a:t> </a:t>
            </a:r>
            <a:r>
              <a:rPr lang="x-none" sz="1200" b="1" i="1" smtClean="0">
                <a:solidFill>
                  <a:schemeClr val="tx1"/>
                </a:solidFill>
                <a:sym typeface="Symbol"/>
              </a:rPr>
              <a:t></a:t>
            </a:r>
            <a:r>
              <a:rPr lang="x-none" sz="1200" b="1" i="1" baseline="-25000" smtClean="0">
                <a:solidFill>
                  <a:srgbClr val="FF0000"/>
                </a:solidFill>
                <a:sym typeface="Symbol"/>
              </a:rPr>
              <a:t>k</a:t>
            </a:r>
            <a:r>
              <a:rPr lang="x-none" sz="1200" b="0" i="0" baseline="0" smtClean="0">
                <a:solidFill>
                  <a:schemeClr val="tx1"/>
                </a:solidFill>
                <a:latin typeface="Times New Roman" pitchFamily="18" charset="0"/>
                <a:cs typeface="Arial" pitchFamily="34" charset="0"/>
                <a:sym typeface="Symbol"/>
              </a:rPr>
              <a:t> ,</a:t>
            </a:r>
            <a:r>
              <a:rPr lang="x-none" sz="1200" b="0" i="0" baseline="0" dirty="0" smtClean="0">
                <a:solidFill>
                  <a:schemeClr val="tx1"/>
                </a:solidFill>
                <a:latin typeface="Times New Roman" pitchFamily="18" charset="0"/>
                <a:cs typeface="Arial" pitchFamily="34" charset="0"/>
                <a:sym typeface="Symbol"/>
              </a:rPr>
              <a:t> i izračunavanje priraštaja brzine </a:t>
            </a:r>
            <a:r>
              <a:rPr lang="en-US" sz="1200" dirty="0" smtClean="0">
                <a:solidFill>
                  <a:schemeClr val="tx1"/>
                </a:solidFill>
                <a:latin typeface="Arial" pitchFamily="34" charset="0"/>
                <a:cs typeface="Arial" pitchFamily="34" charset="0"/>
                <a:sym typeface="Symbol"/>
              </a:rPr>
              <a:t></a:t>
            </a:r>
            <a:r>
              <a:rPr lang="x-none" sz="1200" b="1" i="1" smtClean="0">
                <a:solidFill>
                  <a:schemeClr val="tx1"/>
                </a:solidFill>
                <a:sym typeface="Symbol"/>
              </a:rPr>
              <a:t></a:t>
            </a:r>
            <a:r>
              <a:rPr lang="x-none" sz="1200" b="0" i="0" baseline="0" smtClean="0">
                <a:solidFill>
                  <a:schemeClr val="tx1"/>
                </a:solidFill>
                <a:latin typeface="Times New Roman" pitchFamily="18" charset="0"/>
                <a:cs typeface="Arial" pitchFamily="34" charset="0"/>
                <a:sym typeface="Symbol"/>
              </a:rPr>
              <a:t> </a:t>
            </a:r>
            <a:r>
              <a:rPr lang="x-none" sz="1200" b="0" i="0" baseline="0" dirty="0" smtClean="0">
                <a:solidFill>
                  <a:schemeClr val="tx1"/>
                </a:solidFill>
                <a:latin typeface="Times New Roman" pitchFamily="18" charset="0"/>
                <a:cs typeface="Arial" pitchFamily="34" charset="0"/>
                <a:sym typeface="Symbol"/>
              </a:rPr>
              <a:t>= </a:t>
            </a:r>
            <a:r>
              <a:rPr lang="x-none" sz="1200" b="1" i="1" smtClean="0">
                <a:solidFill>
                  <a:schemeClr val="tx1"/>
                </a:solidFill>
                <a:sym typeface="Symbol"/>
              </a:rPr>
              <a:t></a:t>
            </a:r>
            <a:r>
              <a:rPr lang="x-none" sz="1200" b="1" i="1" baseline="-25000" smtClean="0">
                <a:solidFill>
                  <a:srgbClr val="FF0000"/>
                </a:solidFill>
                <a:latin typeface="Arial" pitchFamily="34" charset="0"/>
                <a:cs typeface="Arial" pitchFamily="34" charset="0"/>
                <a:sym typeface="Symbol"/>
              </a:rPr>
              <a:t>k </a:t>
            </a:r>
            <a:r>
              <a:rPr lang="sr-Latn-CS" sz="1200" b="1" i="0" baseline="0" dirty="0" smtClean="0">
                <a:solidFill>
                  <a:schemeClr val="tx1"/>
                </a:solidFill>
                <a:latin typeface="Arial" pitchFamily="34" charset="0"/>
                <a:cs typeface="Arial" pitchFamily="34" charset="0"/>
                <a:sym typeface="Symbol"/>
              </a:rPr>
              <a:t></a:t>
            </a:r>
            <a:r>
              <a:rPr lang="x-none" sz="1200" b="1" i="1" smtClean="0">
                <a:solidFill>
                  <a:schemeClr val="tx1"/>
                </a:solidFill>
                <a:sym typeface="Symbol"/>
              </a:rPr>
              <a:t></a:t>
            </a:r>
            <a:r>
              <a:rPr lang="x-none" sz="1200" b="1" i="1" baseline="-25000" smtClean="0">
                <a:solidFill>
                  <a:srgbClr val="FF0000"/>
                </a:solidFill>
                <a:latin typeface="Arial" pitchFamily="34" charset="0"/>
                <a:cs typeface="Arial" pitchFamily="34" charset="0"/>
                <a:sym typeface="Symbol"/>
              </a:rPr>
              <a:t>k</a:t>
            </a:r>
            <a:r>
              <a:rPr lang="en-US" sz="1200" b="1" i="1" baseline="-25000" dirty="0" smtClean="0">
                <a:solidFill>
                  <a:srgbClr val="FF0000"/>
                </a:solidFill>
                <a:latin typeface="Arial" pitchFamily="34" charset="0"/>
                <a:cs typeface="Arial" pitchFamily="34" charset="0"/>
                <a:sym typeface="Symbol"/>
              </a:rPr>
              <a:t>-</a:t>
            </a:r>
            <a:r>
              <a:rPr lang="en-US" sz="1200" b="1" baseline="-25000" dirty="0" smtClean="0">
                <a:solidFill>
                  <a:srgbClr val="FF0000"/>
                </a:solidFill>
                <a:latin typeface="Arial" pitchFamily="34" charset="0"/>
                <a:cs typeface="Arial" pitchFamily="34" charset="0"/>
                <a:sym typeface="Symbol"/>
              </a:rPr>
              <a:t>1</a:t>
            </a:r>
            <a:r>
              <a:rPr lang="x-none" sz="1200" b="1" i="1" baseline="-25000" smtClean="0">
                <a:solidFill>
                  <a:srgbClr val="FF0000"/>
                </a:solidFill>
                <a:latin typeface="Arial" pitchFamily="34" charset="0"/>
                <a:cs typeface="Arial" pitchFamily="34" charset="0"/>
                <a:sym typeface="Symbol"/>
              </a:rPr>
              <a:t> </a:t>
            </a:r>
            <a:r>
              <a:rPr lang="x-none" sz="1200" b="0" i="0" baseline="0" dirty="0" smtClean="0">
                <a:solidFill>
                  <a:schemeClr val="tx1"/>
                </a:solidFill>
                <a:latin typeface="Times New Roman" pitchFamily="18" charset="0"/>
                <a:cs typeface="Arial" pitchFamily="34" charset="0"/>
                <a:sym typeface="Symbol"/>
              </a:rPr>
              <a:t> , gde je </a:t>
            </a:r>
            <a:r>
              <a:rPr lang="x-none" sz="1200" b="1" i="1" smtClean="0">
                <a:solidFill>
                  <a:schemeClr val="tx1"/>
                </a:solidFill>
                <a:sym typeface="Symbol"/>
              </a:rPr>
              <a:t></a:t>
            </a:r>
            <a:r>
              <a:rPr lang="x-none" sz="1200" b="1" i="1" baseline="-25000" smtClean="0">
                <a:solidFill>
                  <a:srgbClr val="FF0000"/>
                </a:solidFill>
                <a:latin typeface="Arial" pitchFamily="34" charset="0"/>
                <a:cs typeface="Arial" pitchFamily="34" charset="0"/>
                <a:sym typeface="Symbol"/>
              </a:rPr>
              <a:t>k</a:t>
            </a:r>
            <a:r>
              <a:rPr lang="en-US" sz="1200" b="1" i="1" baseline="-25000" dirty="0" smtClean="0">
                <a:solidFill>
                  <a:srgbClr val="FF0000"/>
                </a:solidFill>
                <a:latin typeface="Arial" pitchFamily="34" charset="0"/>
                <a:cs typeface="Arial" pitchFamily="34" charset="0"/>
                <a:sym typeface="Symbol"/>
              </a:rPr>
              <a:t>-</a:t>
            </a:r>
            <a:r>
              <a:rPr lang="en-US" sz="1200" b="1" baseline="-25000" dirty="0" smtClean="0">
                <a:solidFill>
                  <a:srgbClr val="FF0000"/>
                </a:solidFill>
                <a:latin typeface="Arial" pitchFamily="34" charset="0"/>
                <a:cs typeface="Arial" pitchFamily="34" charset="0"/>
                <a:sym typeface="Symbol"/>
              </a:rPr>
              <a:t>1</a:t>
            </a:r>
            <a:r>
              <a:rPr lang="x-none" sz="1200" b="1" i="1" baseline="-25000" smtClean="0">
                <a:solidFill>
                  <a:srgbClr val="FF0000"/>
                </a:solidFill>
                <a:latin typeface="Arial" pitchFamily="34" charset="0"/>
                <a:cs typeface="Arial" pitchFamily="34" charset="0"/>
                <a:sym typeface="Symbol"/>
              </a:rPr>
              <a:t> </a:t>
            </a:r>
            <a:r>
              <a:rPr lang="x-none" sz="1200" b="0" i="0" baseline="0" dirty="0" smtClean="0">
                <a:solidFill>
                  <a:schemeClr val="tx1"/>
                </a:solidFill>
                <a:latin typeface="Times New Roman" pitchFamily="18" charset="0"/>
                <a:cs typeface="Arial" pitchFamily="34" charset="0"/>
                <a:sym typeface="Symbol"/>
              </a:rPr>
              <a:t>brzina obrtanja koju smo izmerili u prethodnoj periodi i sačuvali. Obe veličine mogu biti u i.j.</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x-none" sz="1200" b="0" i="0" baseline="0" dirty="0" smtClean="0">
                <a:solidFill>
                  <a:schemeClr val="tx1"/>
                </a:solidFill>
                <a:latin typeface="Times New Roman" pitchFamily="18" charset="0"/>
                <a:cs typeface="Arial" pitchFamily="34" charset="0"/>
                <a:sym typeface="Symbol"/>
              </a:rPr>
              <a:t>Računa se priraštaj momenta kao </a:t>
            </a:r>
            <a:r>
              <a:rPr lang="x-none" sz="1200" b="1" i="0" baseline="0" dirty="0" smtClean="0">
                <a:solidFill>
                  <a:schemeClr val="tx1"/>
                </a:solidFill>
                <a:latin typeface="Times New Roman" pitchFamily="18" charset="0"/>
                <a:cs typeface="Arial" pitchFamily="34" charset="0"/>
                <a:sym typeface="Symbol"/>
              </a:rPr>
              <a:t></a:t>
            </a: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dirty="0" smtClean="0">
                <a:solidFill>
                  <a:srgbClr val="FF0000"/>
                </a:solidFill>
                <a:latin typeface="Arial" pitchFamily="34" charset="0"/>
                <a:cs typeface="Arial" pitchFamily="34" charset="0"/>
                <a:sym typeface="Symbol"/>
              </a:rPr>
              <a:t>k</a:t>
            </a:r>
            <a:r>
              <a:rPr lang="x-none" sz="1200" b="1" baseline="30000" smtClean="0">
                <a:solidFill>
                  <a:schemeClr val="tx1"/>
                </a:solidFill>
                <a:cs typeface="Arial" pitchFamily="34" charset="0"/>
                <a:sym typeface="Symbol"/>
              </a:rPr>
              <a:t>*</a:t>
            </a:r>
            <a:r>
              <a:rPr lang="x-none" sz="1200" b="1" dirty="0" smtClean="0">
                <a:solidFill>
                  <a:schemeClr val="tx1"/>
                </a:solidFill>
                <a:cs typeface="Arial" pitchFamily="34" charset="0"/>
                <a:sym typeface="Symbol"/>
              </a:rPr>
              <a:t>=</a:t>
            </a:r>
            <a:r>
              <a:rPr lang="x-none" sz="800" b="1" i="1" baseline="30000" smtClean="0">
                <a:solidFill>
                  <a:schemeClr val="tx1"/>
                </a:solidFill>
                <a:cs typeface="Arial" pitchFamily="34" charset="0"/>
                <a:sym typeface="Symbol"/>
              </a:rPr>
              <a:t> </a:t>
            </a:r>
            <a:r>
              <a:rPr lang="en-US" sz="1200" b="1" i="1" dirty="0" smtClean="0">
                <a:solidFill>
                  <a:schemeClr val="tx1"/>
                </a:solidFill>
                <a:latin typeface="Arial" pitchFamily="34" charset="0"/>
                <a:cs typeface="Arial" pitchFamily="34" charset="0"/>
                <a:sym typeface="Symbol"/>
              </a:rPr>
              <a:t>k</a:t>
            </a:r>
            <a:r>
              <a:rPr lang="x-none" sz="1200" b="1" i="1" baseline="-25000" smtClean="0">
                <a:solidFill>
                  <a:schemeClr val="tx1"/>
                </a:solidFill>
                <a:latin typeface="Arial" pitchFamily="34" charset="0"/>
                <a:cs typeface="Arial" pitchFamily="34" charset="0"/>
                <a:sym typeface="Symbol"/>
              </a:rPr>
              <a:t>i</a:t>
            </a:r>
            <a:r>
              <a:rPr lang="en-US" sz="1200" b="1" i="1" dirty="0" smtClean="0">
                <a:solidFill>
                  <a:schemeClr val="tx1"/>
                </a:solidFill>
                <a:latin typeface="Arial" pitchFamily="34" charset="0"/>
                <a:cs typeface="Arial" pitchFamily="34" charset="0"/>
                <a:sym typeface="Symbol"/>
              </a:rPr>
              <a:t></a:t>
            </a:r>
            <a:r>
              <a:rPr lang="x-none" sz="1200" b="1" i="1" smtClean="0">
                <a:solidFill>
                  <a:schemeClr val="tx1"/>
                </a:solidFill>
                <a:sym typeface="Symbol"/>
              </a:rPr>
              <a:t>e</a:t>
            </a:r>
            <a:r>
              <a:rPr lang="x-none" sz="1200" b="1" i="1" baseline="-25000" smtClean="0">
                <a:solidFill>
                  <a:srgbClr val="FF0000"/>
                </a:solidFill>
                <a:latin typeface="Arial" pitchFamily="34" charset="0"/>
                <a:cs typeface="Arial" pitchFamily="34" charset="0"/>
                <a:sym typeface="Symbol"/>
              </a:rPr>
              <a:t>k </a:t>
            </a:r>
            <a:r>
              <a:rPr lang="x-none" sz="1200" b="1" i="1" smtClean="0">
                <a:solidFill>
                  <a:schemeClr val="tx1"/>
                </a:solidFill>
                <a:latin typeface="Arial" pitchFamily="34" charset="0"/>
                <a:cs typeface="Arial" pitchFamily="34" charset="0"/>
                <a:sym typeface="Symbol"/>
              </a:rPr>
              <a:t> </a:t>
            </a:r>
            <a:r>
              <a:rPr lang="en-US" sz="1200" b="1" i="1" dirty="0" smtClean="0">
                <a:solidFill>
                  <a:schemeClr val="tx1"/>
                </a:solidFill>
                <a:latin typeface="Arial" pitchFamily="34" charset="0"/>
                <a:cs typeface="Arial" pitchFamily="34" charset="0"/>
                <a:sym typeface="Symbol"/>
              </a:rPr>
              <a:t>k</a:t>
            </a:r>
            <a:r>
              <a:rPr lang="x-none" sz="1200" b="1" i="1" baseline="-25000" smtClean="0">
                <a:solidFill>
                  <a:schemeClr val="tx1"/>
                </a:solidFill>
                <a:latin typeface="Arial" pitchFamily="34" charset="0"/>
                <a:cs typeface="Arial" pitchFamily="34" charset="0"/>
                <a:sym typeface="Symbol"/>
              </a:rPr>
              <a:t>p</a:t>
            </a:r>
            <a:r>
              <a:rPr lang="en-US" sz="1200" b="1" i="1" dirty="0" smtClean="0">
                <a:solidFill>
                  <a:schemeClr val="tx1"/>
                </a:solidFill>
                <a:latin typeface="Arial" pitchFamily="34" charset="0"/>
                <a:cs typeface="Arial" pitchFamily="34" charset="0"/>
                <a:sym typeface="Symbol"/>
              </a:rPr>
              <a:t></a:t>
            </a:r>
            <a:r>
              <a:rPr lang="en-US" sz="1200" dirty="0" smtClean="0">
                <a:solidFill>
                  <a:schemeClr val="tx1"/>
                </a:solidFill>
                <a:latin typeface="Arial" pitchFamily="34" charset="0"/>
                <a:cs typeface="Arial" pitchFamily="34" charset="0"/>
                <a:sym typeface="Symbol"/>
              </a:rPr>
              <a:t></a:t>
            </a:r>
            <a:r>
              <a:rPr lang="x-none" sz="1200" b="1" i="1" smtClean="0">
                <a:solidFill>
                  <a:schemeClr val="tx1"/>
                </a:solidFill>
                <a:sym typeface="Symbol"/>
              </a:rPr>
              <a:t></a:t>
            </a:r>
            <a:r>
              <a:rPr lang="x-none" sz="1200" b="0" i="0" baseline="0" dirty="0" smtClean="0">
                <a:solidFill>
                  <a:schemeClr val="tx1"/>
                </a:solidFill>
                <a:latin typeface="Times New Roman" pitchFamily="18" charset="0"/>
                <a:cs typeface="Arial" pitchFamily="34" charset="0"/>
                <a:sym typeface="Symbol"/>
              </a:rPr>
              <a:t> . Ako su pojačanja regulatora dobijena analitički u p.u, ona se moraju preračunati na usvojene i.j.</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x-none" sz="1200" b="0" i="0" baseline="0" dirty="0" smtClean="0">
                <a:solidFill>
                  <a:schemeClr val="tx1"/>
                </a:solidFill>
                <a:latin typeface="Times New Roman" pitchFamily="18" charset="0"/>
                <a:cs typeface="Arial" pitchFamily="34" charset="0"/>
                <a:sym typeface="Symbol"/>
              </a:rPr>
              <a:t>Priraštaj momenta se dodaje momentu koji je regulator tražio u prethodnoj periodi (</a:t>
            </a: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dirty="0" smtClean="0">
                <a:solidFill>
                  <a:srgbClr val="FF0000"/>
                </a:solidFill>
                <a:latin typeface="Arial" pitchFamily="34" charset="0"/>
                <a:cs typeface="Arial" pitchFamily="34" charset="0"/>
                <a:sym typeface="Symbol"/>
              </a:rPr>
              <a:t>k-</a:t>
            </a:r>
            <a:r>
              <a:rPr lang="x-none" sz="1200" b="1" i="0" baseline="-25000" dirty="0" smtClean="0">
                <a:solidFill>
                  <a:srgbClr val="FF0000"/>
                </a:solidFill>
                <a:latin typeface="Arial" pitchFamily="34" charset="0"/>
                <a:cs typeface="Arial" pitchFamily="34" charset="0"/>
                <a:sym typeface="Symbol"/>
              </a:rPr>
              <a:t>1</a:t>
            </a:r>
            <a:r>
              <a:rPr lang="x-none" sz="1200" b="1" baseline="30000" smtClean="0">
                <a:solidFill>
                  <a:schemeClr val="tx1"/>
                </a:solidFill>
                <a:cs typeface="Arial" pitchFamily="34" charset="0"/>
                <a:sym typeface="Symbol"/>
              </a:rPr>
              <a:t>*</a:t>
            </a:r>
            <a:r>
              <a:rPr lang="x-none" sz="1200" b="0" dirty="0" smtClean="0">
                <a:solidFill>
                  <a:schemeClr val="tx1"/>
                </a:solidFill>
                <a:cs typeface="Arial" pitchFamily="34" charset="0"/>
                <a:sym typeface="Symbol"/>
              </a:rPr>
              <a:t>),</a:t>
            </a:r>
            <a:r>
              <a:rPr lang="x-none" sz="1200" b="0" i="0" baseline="0" dirty="0" smtClean="0">
                <a:solidFill>
                  <a:schemeClr val="tx1"/>
                </a:solidFill>
                <a:latin typeface="Times New Roman" pitchFamily="18" charset="0"/>
                <a:cs typeface="Arial" pitchFamily="34" charset="0"/>
                <a:sym typeface="Symbol"/>
              </a:rPr>
              <a:t> a koji smo morali sačuvati iz prethodne periode i tako se dobija moment koji regulator treba da traži od strujnog regulatora i motora   </a:t>
            </a: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dirty="0" smtClean="0">
                <a:solidFill>
                  <a:srgbClr val="FF0000"/>
                </a:solidFill>
                <a:latin typeface="Arial" pitchFamily="34" charset="0"/>
                <a:cs typeface="Arial" pitchFamily="34" charset="0"/>
                <a:sym typeface="Symbol"/>
              </a:rPr>
              <a:t>k</a:t>
            </a:r>
            <a:r>
              <a:rPr lang="x-none" sz="1200" b="1" baseline="30000" smtClean="0">
                <a:solidFill>
                  <a:schemeClr val="tx1"/>
                </a:solidFill>
                <a:cs typeface="Arial" pitchFamily="34" charset="0"/>
                <a:sym typeface="Symbol"/>
              </a:rPr>
              <a:t>*</a:t>
            </a:r>
            <a:r>
              <a:rPr lang="x-none" sz="1200" b="1" baseline="30000" dirty="0" smtClean="0">
                <a:solidFill>
                  <a:schemeClr val="tx1"/>
                </a:solidFill>
                <a:cs typeface="Arial" pitchFamily="34" charset="0"/>
                <a:sym typeface="Symbol"/>
              </a:rPr>
              <a:t> </a:t>
            </a:r>
            <a:r>
              <a:rPr lang="x-none" sz="1200" b="1" dirty="0" smtClean="0">
                <a:solidFill>
                  <a:schemeClr val="tx1"/>
                </a:solidFill>
                <a:cs typeface="Arial" pitchFamily="34" charset="0"/>
                <a:sym typeface="Symbol"/>
              </a:rPr>
              <a:t>= </a:t>
            </a: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dirty="0" smtClean="0">
                <a:solidFill>
                  <a:srgbClr val="FF0000"/>
                </a:solidFill>
                <a:latin typeface="Arial" pitchFamily="34" charset="0"/>
                <a:cs typeface="Arial" pitchFamily="34" charset="0"/>
                <a:sym typeface="Symbol"/>
              </a:rPr>
              <a:t>k-</a:t>
            </a:r>
            <a:r>
              <a:rPr lang="x-none" sz="1200" b="1" i="0" baseline="-25000" dirty="0" smtClean="0">
                <a:solidFill>
                  <a:srgbClr val="FF0000"/>
                </a:solidFill>
                <a:latin typeface="Arial" pitchFamily="34" charset="0"/>
                <a:cs typeface="Arial" pitchFamily="34" charset="0"/>
                <a:sym typeface="Symbol"/>
              </a:rPr>
              <a:t>1</a:t>
            </a:r>
            <a:r>
              <a:rPr lang="x-none" sz="1200" b="1" baseline="30000" smtClean="0">
                <a:solidFill>
                  <a:schemeClr val="tx1"/>
                </a:solidFill>
                <a:cs typeface="Arial" pitchFamily="34" charset="0"/>
                <a:sym typeface="Symbol"/>
              </a:rPr>
              <a:t>*</a:t>
            </a:r>
            <a:r>
              <a:rPr lang="x-none" sz="1200" b="1" baseline="0" dirty="0" smtClean="0">
                <a:solidFill>
                  <a:schemeClr val="tx1"/>
                </a:solidFill>
                <a:cs typeface="Arial" pitchFamily="34" charset="0"/>
                <a:sym typeface="Symbol"/>
              </a:rPr>
              <a:t>+</a:t>
            </a:r>
            <a:r>
              <a:rPr lang="x-none" sz="1200" b="1" i="0" baseline="0" dirty="0" smtClean="0">
                <a:solidFill>
                  <a:schemeClr val="tx1"/>
                </a:solidFill>
                <a:latin typeface="Times New Roman" pitchFamily="18" charset="0"/>
                <a:cs typeface="Arial" pitchFamily="34" charset="0"/>
                <a:sym typeface="Symbol"/>
              </a:rPr>
              <a:t></a:t>
            </a: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dirty="0" smtClean="0">
                <a:solidFill>
                  <a:srgbClr val="FF0000"/>
                </a:solidFill>
                <a:latin typeface="Arial" pitchFamily="34" charset="0"/>
                <a:cs typeface="Arial" pitchFamily="34" charset="0"/>
                <a:sym typeface="Symbol"/>
              </a:rPr>
              <a:t>k</a:t>
            </a:r>
            <a:r>
              <a:rPr lang="x-none" sz="1200" b="1" baseline="30000" smtClean="0">
                <a:solidFill>
                  <a:schemeClr val="tx1"/>
                </a:solidFill>
                <a:cs typeface="Arial" pitchFamily="34" charset="0"/>
                <a:sym typeface="Symbol"/>
              </a:rPr>
              <a:t>*</a:t>
            </a:r>
            <a:r>
              <a:rPr lang="x-none" sz="1200" b="0" i="0" baseline="0" dirty="0" smtClean="0">
                <a:solidFill>
                  <a:schemeClr val="tx1"/>
                </a:solidFill>
                <a:latin typeface="Times New Roman" pitchFamily="18" charset="0"/>
                <a:cs typeface="Arial" pitchFamily="34" charset="0"/>
                <a:sym typeface="Symbol"/>
              </a:rPr>
              <a:t>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x-none" sz="1200" b="0" i="0" baseline="0" dirty="0" smtClean="0">
                <a:solidFill>
                  <a:schemeClr val="tx1"/>
                </a:solidFill>
                <a:latin typeface="Times New Roman" pitchFamily="18" charset="0"/>
                <a:cs typeface="Arial" pitchFamily="34" charset="0"/>
                <a:sym typeface="Symbol"/>
              </a:rPr>
              <a:t>Vrenost </a:t>
            </a: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dirty="0" smtClean="0">
                <a:solidFill>
                  <a:srgbClr val="FF0000"/>
                </a:solidFill>
                <a:latin typeface="Arial" pitchFamily="34" charset="0"/>
                <a:cs typeface="Arial" pitchFamily="34" charset="0"/>
                <a:sym typeface="Symbol"/>
              </a:rPr>
              <a:t>k</a:t>
            </a:r>
            <a:r>
              <a:rPr lang="x-none" sz="1200" b="1" baseline="30000" smtClean="0">
                <a:solidFill>
                  <a:schemeClr val="tx1"/>
                </a:solidFill>
                <a:cs typeface="Arial" pitchFamily="34" charset="0"/>
                <a:sym typeface="Symbol"/>
              </a:rPr>
              <a:t>*</a:t>
            </a:r>
            <a:r>
              <a:rPr lang="x-none" sz="1200" b="1" baseline="30000" dirty="0" smtClean="0">
                <a:solidFill>
                  <a:schemeClr val="tx1"/>
                </a:solidFill>
                <a:cs typeface="Arial" pitchFamily="34" charset="0"/>
                <a:sym typeface="Symbol"/>
              </a:rPr>
              <a:t> </a:t>
            </a:r>
            <a:r>
              <a:rPr lang="x-none" sz="1200" b="0" i="0" baseline="0" dirty="0" smtClean="0">
                <a:solidFill>
                  <a:schemeClr val="tx1"/>
                </a:solidFill>
                <a:latin typeface="Times New Roman" pitchFamily="18" charset="0"/>
                <a:cs typeface="Arial" pitchFamily="34" charset="0"/>
                <a:sym typeface="Symbol"/>
              </a:rPr>
              <a:t>se sačuva za narednu periodu, u narednoj periodi ta vrednost će biti </a:t>
            </a:r>
            <a:r>
              <a:rPr lang="en-US" sz="1200" b="1" i="1" dirty="0" smtClean="0">
                <a:solidFill>
                  <a:schemeClr val="tx1"/>
                </a:solidFill>
                <a:latin typeface="Arial" pitchFamily="34" charset="0"/>
                <a:cs typeface="Arial" pitchFamily="34" charset="0"/>
                <a:sym typeface="Symbol"/>
              </a:rPr>
              <a:t>M</a:t>
            </a:r>
            <a:r>
              <a:rPr lang="en-US" sz="1200" b="1" i="1" baseline="-25000" dirty="0" smtClean="0">
                <a:solidFill>
                  <a:schemeClr val="tx1"/>
                </a:solidFill>
                <a:latin typeface="Arial" pitchFamily="34" charset="0"/>
                <a:cs typeface="Arial" pitchFamily="34" charset="0"/>
                <a:sym typeface="Symbol"/>
              </a:rPr>
              <a:t>e</a:t>
            </a:r>
            <a:r>
              <a:rPr lang="x-none" sz="1200" b="1" i="1" baseline="-25000" dirty="0" smtClean="0">
                <a:solidFill>
                  <a:srgbClr val="FF0000"/>
                </a:solidFill>
                <a:latin typeface="Arial" pitchFamily="34" charset="0"/>
                <a:cs typeface="Arial" pitchFamily="34" charset="0"/>
                <a:sym typeface="Symbol"/>
              </a:rPr>
              <a:t>k-</a:t>
            </a:r>
            <a:r>
              <a:rPr lang="x-none" sz="1200" b="1" i="0" baseline="-25000" dirty="0" smtClean="0">
                <a:solidFill>
                  <a:srgbClr val="FF0000"/>
                </a:solidFill>
                <a:latin typeface="Arial" pitchFamily="34" charset="0"/>
                <a:cs typeface="Arial" pitchFamily="34" charset="0"/>
                <a:sym typeface="Symbol"/>
              </a:rPr>
              <a:t>1</a:t>
            </a:r>
            <a:r>
              <a:rPr lang="x-none" sz="1200" b="1" baseline="30000" smtClean="0">
                <a:solidFill>
                  <a:schemeClr val="tx1"/>
                </a:solidFill>
                <a:cs typeface="Arial" pitchFamily="34" charset="0"/>
                <a:sym typeface="Symbol"/>
              </a:rPr>
              <a:t>*</a:t>
            </a:r>
            <a:r>
              <a:rPr lang="x-none" sz="1200" b="0" i="0" baseline="0" dirty="0" smtClean="0">
                <a:solidFill>
                  <a:schemeClr val="tx1"/>
                </a:solidFill>
                <a:latin typeface="Times New Roman" pitchFamily="18" charset="0"/>
                <a:cs typeface="Arial" pitchFamily="34" charset="0"/>
                <a:sym typeface="Symbol"/>
              </a:rPr>
              <a:t>. Vrenost </a:t>
            </a:r>
            <a:r>
              <a:rPr lang="x-none" sz="1200" b="1" i="1" smtClean="0">
                <a:solidFill>
                  <a:schemeClr val="tx1"/>
                </a:solidFill>
                <a:sym typeface="Symbol"/>
              </a:rPr>
              <a:t></a:t>
            </a:r>
            <a:r>
              <a:rPr lang="x-none" sz="1200" b="1" i="1" baseline="-25000" smtClean="0">
                <a:solidFill>
                  <a:srgbClr val="FF0000"/>
                </a:solidFill>
                <a:latin typeface="Arial" pitchFamily="34" charset="0"/>
                <a:cs typeface="Arial" pitchFamily="34" charset="0"/>
                <a:sym typeface="Symbol"/>
              </a:rPr>
              <a:t>k</a:t>
            </a:r>
            <a:r>
              <a:rPr lang="x-none" sz="1200" b="1" i="1" baseline="-25000" dirty="0" smtClean="0">
                <a:solidFill>
                  <a:srgbClr val="FF0000"/>
                </a:solidFill>
                <a:latin typeface="Arial" pitchFamily="34" charset="0"/>
                <a:cs typeface="Arial" pitchFamily="34" charset="0"/>
                <a:sym typeface="Symbol"/>
              </a:rPr>
              <a:t> </a:t>
            </a:r>
            <a:r>
              <a:rPr lang="x-none" sz="1200" b="1" baseline="30000" dirty="0" smtClean="0">
                <a:solidFill>
                  <a:schemeClr val="tx1"/>
                </a:solidFill>
                <a:cs typeface="Arial" pitchFamily="34" charset="0"/>
                <a:sym typeface="Symbol"/>
              </a:rPr>
              <a:t> </a:t>
            </a:r>
            <a:r>
              <a:rPr lang="x-none" sz="1200" b="0" i="0" baseline="0" dirty="0" smtClean="0">
                <a:solidFill>
                  <a:schemeClr val="tx1"/>
                </a:solidFill>
                <a:latin typeface="Times New Roman" pitchFamily="18" charset="0"/>
                <a:cs typeface="Arial" pitchFamily="34" charset="0"/>
                <a:sym typeface="Symbol"/>
              </a:rPr>
              <a:t>se sačuva za narednu periodu, u narednoj periodi ta vrednost će biti </a:t>
            </a:r>
            <a:r>
              <a:rPr lang="x-none" sz="1200" b="1" i="1" smtClean="0">
                <a:solidFill>
                  <a:schemeClr val="tx1"/>
                </a:solidFill>
                <a:sym typeface="Symbol"/>
              </a:rPr>
              <a:t></a:t>
            </a:r>
            <a:r>
              <a:rPr lang="x-none" sz="1200" b="1" i="1" baseline="-25000" smtClean="0">
                <a:solidFill>
                  <a:srgbClr val="FF0000"/>
                </a:solidFill>
                <a:latin typeface="Arial" pitchFamily="34" charset="0"/>
                <a:cs typeface="Arial" pitchFamily="34" charset="0"/>
                <a:sym typeface="Symbol"/>
              </a:rPr>
              <a:t>k</a:t>
            </a:r>
            <a:r>
              <a:rPr lang="x-none" sz="1200" b="1" i="1" baseline="-25000" dirty="0" smtClean="0">
                <a:solidFill>
                  <a:srgbClr val="FF0000"/>
                </a:solidFill>
                <a:latin typeface="Arial" pitchFamily="34" charset="0"/>
                <a:cs typeface="Arial" pitchFamily="34" charset="0"/>
                <a:sym typeface="Symbol"/>
              </a:rPr>
              <a:t>-</a:t>
            </a:r>
            <a:r>
              <a:rPr lang="x-none" sz="1200" b="1" i="0" baseline="-25000" dirty="0" smtClean="0">
                <a:solidFill>
                  <a:srgbClr val="FF0000"/>
                </a:solidFill>
                <a:latin typeface="Arial" pitchFamily="34" charset="0"/>
                <a:cs typeface="Arial" pitchFamily="34" charset="0"/>
                <a:sym typeface="Symbol"/>
              </a:rPr>
              <a:t>1</a:t>
            </a:r>
            <a:r>
              <a:rPr lang="x-none" sz="1200" b="0" i="0" baseline="0" dirty="0" smtClean="0">
                <a:solidFill>
                  <a:schemeClr val="tx1"/>
                </a:solidFill>
                <a:latin typeface="Times New Roman" pitchFamily="18" charset="0"/>
                <a:cs typeface="Arial" pitchFamily="34" charset="0"/>
                <a:sym typeface="Symbol"/>
              </a:rPr>
              <a:t>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x-none" sz="1200" b="0" i="0" baseline="0" dirty="0" smtClean="0">
                <a:solidFill>
                  <a:schemeClr val="tx1"/>
                </a:solidFill>
                <a:latin typeface="Times New Roman" pitchFamily="18" charset="0"/>
                <a:cs typeface="Arial" pitchFamily="34" charset="0"/>
                <a:sym typeface="Symbol"/>
              </a:rPr>
              <a:t>Gotov potprogram ili prekidna rutina za brzinski regulator, povratak u glavni program. Kroz 10ms ponovo se ide na prvu tačku. To inače radi obično generator periodičnog prekida koji svakih 10 ms otpočinje ovu rutinu skokom na tačku 1.</a:t>
            </a:r>
          </a:p>
          <a:p>
            <a:pPr marL="0" marR="0" indent="0" algn="l" defTabSz="914400" rtl="0" eaLnBrk="0" fontAlgn="base" latinLnBrk="0" hangingPunct="0">
              <a:lnSpc>
                <a:spcPct val="100000"/>
              </a:lnSpc>
              <a:spcBef>
                <a:spcPct val="30000"/>
              </a:spcBef>
              <a:spcAft>
                <a:spcPct val="0"/>
              </a:spcAft>
              <a:buClrTx/>
              <a:buSzTx/>
              <a:buFont typeface="+mj-lt"/>
              <a:buNone/>
              <a:tabLst/>
              <a:defRPr/>
            </a:pPr>
            <a:endParaRPr lang="x-none" sz="1200" b="1" baseline="30000" dirty="0" smtClean="0">
              <a:solidFill>
                <a:schemeClr val="tx1"/>
              </a:solidFill>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 typeface="+mj-lt"/>
              <a:buNone/>
              <a:tabLst/>
              <a:defRPr/>
            </a:pPr>
            <a:endParaRPr lang="x-none" sz="1200" b="0" i="0" baseline="0" dirty="0" smtClean="0">
              <a:solidFill>
                <a:schemeClr val="tx1"/>
              </a:solidFill>
              <a:latin typeface="Times New Roman" pitchFamily="18" charset="0"/>
              <a:cs typeface="Arial" pitchFamily="34" charset="0"/>
              <a:sym typeface="Symbol"/>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sr-Latn-CS" sz="1200" b="0" i="0" baseline="0" dirty="0" smtClean="0">
              <a:solidFill>
                <a:schemeClr val="tx1"/>
              </a:solidFill>
              <a:latin typeface="Arial" pitchFamily="34" charset="0"/>
              <a:cs typeface="Arial" pitchFamily="34" charset="0"/>
              <a:sym typeface="Symbol"/>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sr-Latn-CS" sz="1200" b="0" i="0" baseline="0"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sz="1200" b="0" i="0" baseline="0"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x-none" sz="1200" b="0" i="0" baseline="0" dirty="0" smtClean="0">
              <a:solidFill>
                <a:schemeClr val="tx1"/>
              </a:solidFill>
              <a:latin typeface="Times New Roman" pitchFamily="18"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x-none" sz="1200" b="0" i="0" baseline="0" dirty="0" smtClean="0">
              <a:solidFill>
                <a:schemeClr val="tx1"/>
              </a:solidFill>
              <a:latin typeface="Times New Roman" pitchFamily="18"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none" sz="1200" b="0" i="0" baseline="0" dirty="0" smtClean="0">
                <a:solidFill>
                  <a:schemeClr val="tx1"/>
                </a:solidFill>
                <a:latin typeface="Times New Roman" pitchFamily="18" charset="0"/>
                <a:cs typeface="Arial" pitchFamily="34" charset="0"/>
                <a:sym typeface="Symbol"/>
              </a:rPr>
              <a:t>           </a:t>
            </a:r>
            <a:endParaRPr lang="sr-Latn-CS" sz="1200" b="0" i="0" baseline="0" dirty="0" smtClean="0">
              <a:solidFill>
                <a:schemeClr val="tx1"/>
              </a:solidFill>
              <a:latin typeface="Arial" pitchFamily="34" charset="0"/>
              <a:cs typeface="Arial" pitchFamily="34" charset="0"/>
              <a:sym typeface="Symbol"/>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29</a:t>
            </a:fld>
            <a:endParaRPr lang="en-GB"/>
          </a:p>
        </p:txBody>
      </p:sp>
    </p:spTree>
    <p:extLst>
      <p:ext uri="{BB962C8B-B14F-4D97-AF65-F5344CB8AC3E}">
        <p14:creationId xmlns="" xmlns:p14="http://schemas.microsoft.com/office/powerpoint/2010/main" val="1450984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r-Latn-CS" sz="2800" b="1" i="0" noProof="0" dirty="0" smtClean="0">
                <a:latin typeface="Arial" pitchFamily="34" charset="0"/>
                <a:cs typeface="Arial" pitchFamily="34" charset="0"/>
              </a:rPr>
              <a:t>NAVIJANJE</a:t>
            </a:r>
            <a:r>
              <a:rPr lang="sr-Latn-CS" sz="2800" b="0" i="0" noProof="0" dirty="0" smtClean="0">
                <a:latin typeface="Arial" pitchFamily="34" charset="0"/>
                <a:cs typeface="Arial" pitchFamily="34" charset="0"/>
              </a:rPr>
              <a:t> (</a:t>
            </a:r>
            <a:r>
              <a:rPr lang="sr-Latn-CS" sz="2800" b="1" i="1" noProof="0" dirty="0" smtClean="0">
                <a:latin typeface="Arial" pitchFamily="34" charset="0"/>
                <a:cs typeface="Arial" pitchFamily="34" charset="0"/>
              </a:rPr>
              <a:t>wind-up</a:t>
            </a:r>
            <a:r>
              <a:rPr lang="sr-Latn-CS" sz="2800" b="0" i="0" noProof="0" dirty="0" smtClean="0">
                <a:latin typeface="Arial" pitchFamily="34" charset="0"/>
                <a:cs typeface="Arial" pitchFamily="34" charset="0"/>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sz="2800" b="0" i="0" noProof="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2800" b="0" i="0" noProof="0" dirty="0" smtClean="0">
                <a:latin typeface="Arial" pitchFamily="34" charset="0"/>
                <a:cs typeface="Arial" pitchFamily="34" charset="0"/>
              </a:rPr>
              <a:t>Problem sa ograničenjem kod PI regulatora nastaje ako se ograničavač napravi iza regulatora. U praksi su česti slučajevi, naročito kod pogona</a:t>
            </a:r>
            <a:r>
              <a:rPr lang="sr-Latn-CS" sz="2800" b="0" i="0" baseline="0" noProof="0" dirty="0" smtClean="0">
                <a:latin typeface="Arial" pitchFamily="34" charset="0"/>
                <a:cs typeface="Arial" pitchFamily="34" charset="0"/>
              </a:rPr>
              <a:t> sa velikom inercijom, da u toku zaletanja moment koji zaheva regulator </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baseline="30000" smtClean="0">
                <a:solidFill>
                  <a:schemeClr val="tx1"/>
                </a:solidFill>
                <a:cs typeface="Arial" pitchFamily="34" charset="0"/>
                <a:sym typeface="Symbol"/>
              </a:rPr>
              <a:t>*</a:t>
            </a:r>
            <a:r>
              <a:rPr lang="x-none" sz="2800" b="1" baseline="30000" dirty="0" smtClean="0">
                <a:solidFill>
                  <a:schemeClr val="tx1"/>
                </a:solidFill>
                <a:cs typeface="Arial" pitchFamily="34" charset="0"/>
                <a:sym typeface="Symbol"/>
              </a:rPr>
              <a:t> </a:t>
            </a:r>
            <a:r>
              <a:rPr lang="sr-Latn-CS" sz="2800" b="0" i="0" baseline="0" noProof="0" dirty="0" smtClean="0">
                <a:latin typeface="Arial" pitchFamily="34" charset="0"/>
                <a:cs typeface="Arial" pitchFamily="34" charset="0"/>
              </a:rPr>
              <a:t>bude ograničen (otsečen na </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chemeClr val="tx1"/>
                </a:solidFill>
                <a:latin typeface="Arial" pitchFamily="34" charset="0"/>
                <a:cs typeface="Arial" pitchFamily="34" charset="0"/>
                <a:sym typeface="Symbol"/>
              </a:rPr>
              <a:t>max</a:t>
            </a:r>
            <a:r>
              <a:rPr lang="x-none" sz="2800" b="1" baseline="30000" smtClean="0">
                <a:solidFill>
                  <a:schemeClr val="tx1"/>
                </a:solidFill>
                <a:cs typeface="Arial" pitchFamily="34" charset="0"/>
                <a:sym typeface="Symbol"/>
              </a:rPr>
              <a:t>*</a:t>
            </a:r>
            <a:r>
              <a:rPr lang="sr-Latn-CS" sz="2800" b="0" i="0" baseline="0" noProof="0" dirty="0" smtClean="0">
                <a:latin typeface="Arial" pitchFamily="34" charset="0"/>
                <a:cs typeface="Arial" pitchFamily="34" charset="0"/>
              </a:rPr>
              <a:t>) i po nekoliko desetina perioda regulacije. Za to vreme brzina obrtanja linearno raste ka zadatoj brzini </a:t>
            </a:r>
            <a:r>
              <a:rPr lang="sr-Latn-CS" sz="2800" b="1" i="1" baseline="0" noProof="0" dirty="0" smtClean="0">
                <a:latin typeface="Arial" pitchFamily="34" charset="0"/>
                <a:cs typeface="Arial" pitchFamily="34" charset="0"/>
                <a:sym typeface="Symbol"/>
              </a:rPr>
              <a:t></a:t>
            </a:r>
            <a:r>
              <a:rPr lang="x-none" sz="2800" b="1" baseline="30000" smtClean="0">
                <a:solidFill>
                  <a:schemeClr val="tx1"/>
                </a:solidFill>
                <a:cs typeface="Arial" pitchFamily="34" charset="0"/>
                <a:sym typeface="Symbol"/>
              </a:rPr>
              <a:t>*</a:t>
            </a:r>
            <a:r>
              <a:rPr lang="sr-Latn-CS" sz="2800" b="0" i="0" baseline="0" noProof="0" dirty="0" smtClean="0">
                <a:latin typeface="Arial" pitchFamily="34" charset="0"/>
                <a:cs typeface="Arial" pitchFamily="34" charset="0"/>
              </a:rPr>
              <a:t> i greška je stalno pozitivna (smanjuje se ali je stalno pozitivna, sve dok brzina ne dostigne zadatu). Ova zona je označena sa </a:t>
            </a:r>
            <a:r>
              <a:rPr lang="sr-Latn-CS" sz="2800" b="1" i="0" baseline="0" noProof="0" dirty="0" smtClean="0">
                <a:latin typeface="Arial" pitchFamily="34" charset="0"/>
                <a:cs typeface="Arial" pitchFamily="34" charset="0"/>
              </a:rPr>
              <a:t>1</a:t>
            </a:r>
            <a:r>
              <a:rPr lang="sr-Latn-CS" sz="2800" b="0" i="0" baseline="0" noProof="0" dirty="0" smtClean="0">
                <a:latin typeface="Arial" pitchFamily="34" charset="0"/>
                <a:cs typeface="Arial" pitchFamily="34" charset="0"/>
              </a:rPr>
              <a:t> na dijagramu. Zbog pozitivnog zanaka greške u celoj ovoj zoni moment od integralnog dejstva </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i  </a:t>
            </a:r>
            <a:r>
              <a:rPr lang="sr-Latn-CS" sz="2800" b="0" i="0" baseline="0" noProof="0" dirty="0" smtClean="0">
                <a:latin typeface="Arial" pitchFamily="34" charset="0"/>
                <a:cs typeface="Arial" pitchFamily="34" charset="0"/>
              </a:rPr>
              <a:t>stalno raste (priraštaj momenta </a:t>
            </a:r>
            <a:r>
              <a:rPr lang="en-US" sz="2800" dirty="0" smtClean="0">
                <a:solidFill>
                  <a:schemeClr val="tx1"/>
                </a:solidFill>
                <a:sym typeface="Symbol"/>
              </a:rPr>
              <a:t></a:t>
            </a:r>
            <a:r>
              <a:rPr lang="en-US" sz="2800" b="1" i="1" dirty="0" smtClean="0">
                <a:solidFill>
                  <a:schemeClr val="tx1"/>
                </a:solidFill>
                <a:latin typeface="Arial" pitchFamily="34" charset="0"/>
                <a:cs typeface="Arial" pitchFamily="34" charset="0"/>
                <a:sym typeface="Symbol"/>
              </a:rPr>
              <a:t>M</a:t>
            </a:r>
            <a:r>
              <a:rPr lang="x-none" sz="2800" b="1" i="1" baseline="-25000" smtClean="0">
                <a:solidFill>
                  <a:schemeClr val="tx1"/>
                </a:solidFill>
                <a:latin typeface="Arial" pitchFamily="34" charset="0"/>
                <a:cs typeface="Arial" pitchFamily="34" charset="0"/>
                <a:sym typeface="Symbol"/>
              </a:rPr>
              <a:t>i</a:t>
            </a:r>
            <a:r>
              <a:rPr lang="x-none" sz="2800" b="1" i="1" baseline="30000" smtClean="0">
                <a:solidFill>
                  <a:schemeClr val="tx1"/>
                </a:solidFill>
                <a:cs typeface="Arial" pitchFamily="34" charset="0"/>
                <a:sym typeface="Symbol"/>
              </a:rPr>
              <a:t> </a:t>
            </a:r>
            <a:r>
              <a:rPr lang="sr-Latn-CS" sz="2800" b="0" i="0" baseline="0" noProof="0" dirty="0" smtClean="0">
                <a:latin typeface="Arial" pitchFamily="34" charset="0"/>
                <a:cs typeface="Arial" pitchFamily="34" charset="0"/>
              </a:rPr>
              <a:t> je proporcionalan grešci), iako je </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baseline="30000" smtClean="0">
                <a:solidFill>
                  <a:schemeClr val="tx1"/>
                </a:solidFill>
                <a:cs typeface="Arial" pitchFamily="34" charset="0"/>
                <a:sym typeface="Symbol"/>
              </a:rPr>
              <a:t>*</a:t>
            </a:r>
            <a:r>
              <a:rPr lang="sr-Latn-CS" sz="2800" b="0" i="0" baseline="0" noProof="0" dirty="0" smtClean="0">
                <a:latin typeface="Arial" pitchFamily="34" charset="0"/>
                <a:cs typeface="Arial" pitchFamily="34" charset="0"/>
              </a:rPr>
              <a:t> ograničen. </a:t>
            </a:r>
            <a:r>
              <a:rPr lang="sr-Latn-CS" sz="2800" b="0" i="0" noProof="0" dirty="0" smtClean="0">
                <a:latin typeface="Arial" pitchFamily="34" charset="0"/>
                <a:cs typeface="Arial" pitchFamily="34" charset="0"/>
              </a:rPr>
              <a:t>  Ako ovo ubrzavanje sa momentom </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baseline="30000" smtClean="0">
                <a:solidFill>
                  <a:schemeClr val="tx1"/>
                </a:solidFill>
                <a:cs typeface="Arial" pitchFamily="34" charset="0"/>
                <a:sym typeface="Symbol"/>
              </a:rPr>
              <a:t>*</a:t>
            </a:r>
            <a:r>
              <a:rPr lang="x-none" sz="2800" b="1" baseline="30000" dirty="0" smtClean="0">
                <a:solidFill>
                  <a:schemeClr val="tx1"/>
                </a:solidFill>
                <a:cs typeface="Arial" pitchFamily="34" charset="0"/>
                <a:sym typeface="Symbol"/>
              </a:rPr>
              <a:t> </a:t>
            </a:r>
            <a:r>
              <a:rPr lang="sr-Latn-CS" sz="2800" b="0" i="0" noProof="0" dirty="0" smtClean="0">
                <a:latin typeface="Arial" pitchFamily="34" charset="0"/>
                <a:cs typeface="Arial" pitchFamily="34" charset="0"/>
              </a:rPr>
              <a:t>u ograničenju potraje duže, integralno</a:t>
            </a:r>
            <a:r>
              <a:rPr lang="sr-Latn-CS" sz="2800" b="0" i="0" baseline="0" noProof="0" dirty="0" smtClean="0">
                <a:latin typeface="Arial" pitchFamily="34" charset="0"/>
                <a:cs typeface="Arial" pitchFamily="34" charset="0"/>
              </a:rPr>
              <a:t> dejstvo može nagomilati moment </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i  </a:t>
            </a:r>
            <a:r>
              <a:rPr lang="sr-Latn-CS" sz="2800" b="0" i="0" baseline="0" noProof="0" dirty="0" smtClean="0">
                <a:latin typeface="Arial" pitchFamily="34" charset="0"/>
                <a:cs typeface="Arial" pitchFamily="34" charset="0"/>
              </a:rPr>
              <a:t>i desetak puta veći od maksimalnog raspoloživog. Kada greška promeni znak (zona </a:t>
            </a:r>
            <a:r>
              <a:rPr lang="sr-Latn-CS" sz="2800" b="1" i="0" baseline="0" noProof="0" dirty="0" smtClean="0">
                <a:latin typeface="Arial" pitchFamily="34" charset="0"/>
                <a:cs typeface="Arial" pitchFamily="34" charset="0"/>
              </a:rPr>
              <a:t>2</a:t>
            </a:r>
            <a:r>
              <a:rPr lang="sr-Latn-CS" sz="2800" b="0" i="0" baseline="0" noProof="0" dirty="0" smtClean="0">
                <a:latin typeface="Arial" pitchFamily="34" charset="0"/>
                <a:cs typeface="Arial" pitchFamily="34" charset="0"/>
              </a:rPr>
              <a:t> na dijagramu), moment </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i  </a:t>
            </a:r>
            <a:r>
              <a:rPr lang="sr-Latn-CS" sz="2800" b="0" i="0" baseline="0" noProof="0" dirty="0" smtClean="0">
                <a:solidFill>
                  <a:schemeClr val="tx1"/>
                </a:solidFill>
                <a:latin typeface="Arial" pitchFamily="34" charset="0"/>
                <a:cs typeface="Arial" pitchFamily="34" charset="0"/>
                <a:sym typeface="Symbol"/>
              </a:rPr>
              <a:t>kreće da se smanjuje ali tada je već kasno. Brzina i dalje nastavlja da raste linearno jer je moment </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baseline="30000" smtClean="0">
                <a:solidFill>
                  <a:schemeClr val="tx1"/>
                </a:solidFill>
                <a:cs typeface="Arial" pitchFamily="34" charset="0"/>
                <a:sym typeface="Symbol"/>
              </a:rPr>
              <a:t>*</a:t>
            </a:r>
            <a:r>
              <a:rPr lang="sr-Latn-CS" sz="2800" b="0" i="0" baseline="0" noProof="0" dirty="0" smtClean="0">
                <a:solidFill>
                  <a:schemeClr val="tx1"/>
                </a:solidFill>
                <a:latin typeface="Arial" pitchFamily="34" charset="0"/>
                <a:cs typeface="Arial" pitchFamily="34" charset="0"/>
                <a:sym typeface="Symbol"/>
              </a:rPr>
              <a:t> i dalje ograničen na </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chemeClr val="tx1"/>
                </a:solidFill>
                <a:latin typeface="Arial" pitchFamily="34" charset="0"/>
                <a:cs typeface="Arial" pitchFamily="34" charset="0"/>
                <a:sym typeface="Symbol"/>
              </a:rPr>
              <a:t>max</a:t>
            </a:r>
            <a:r>
              <a:rPr lang="x-none" sz="2800" b="1" baseline="30000" smtClean="0">
                <a:solidFill>
                  <a:schemeClr val="tx1"/>
                </a:solidFill>
                <a:cs typeface="Arial" pitchFamily="34" charset="0"/>
                <a:sym typeface="Symbol"/>
              </a:rPr>
              <a:t>*</a:t>
            </a:r>
            <a:r>
              <a:rPr lang="x-none" sz="2800" b="1" baseline="30000" dirty="0" smtClean="0">
                <a:solidFill>
                  <a:schemeClr val="tx1"/>
                </a:solidFill>
                <a:cs typeface="Arial" pitchFamily="34" charset="0"/>
                <a:sym typeface="Symbol"/>
              </a:rPr>
              <a:t> </a:t>
            </a:r>
            <a:r>
              <a:rPr lang="sr-Latn-CS" sz="2800" b="0" i="0" baseline="0" noProof="0" dirty="0" smtClean="0">
                <a:solidFill>
                  <a:schemeClr val="tx1"/>
                </a:solidFill>
                <a:latin typeface="Arial" pitchFamily="34" charset="0"/>
                <a:cs typeface="Arial" pitchFamily="34" charset="0"/>
                <a:sym typeface="Symbol"/>
              </a:rPr>
              <a:t>. Tek kada moment promeni znak motor počinje da koči. Ovakvo ponašanje dovodi do oscilovanja brzine. Jedna simulacija kompletnog odziva na skok reference je prikazana na sledećem slajdu.</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sz="2800" b="0" i="0" baseline="0" noProof="0"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2800" b="0" i="0" baseline="0" noProof="0" dirty="0" smtClean="0">
                <a:solidFill>
                  <a:schemeClr val="tx1"/>
                </a:solidFill>
                <a:latin typeface="Arial" pitchFamily="34" charset="0"/>
                <a:cs typeface="Arial" pitchFamily="34" charset="0"/>
                <a:sym typeface="Symbol"/>
              </a:rPr>
              <a:t>Pojava navijanja se donosi na akumuliranje momenta od integralnog dejstva dok je izlaz regulatora ograničen. Regulator kodkoga ova pojava nije izbegnuta je potpuno neupotrebljiv, čak i ako ima idealan odziv na skok za male promene referentne vrednosti (promene koji izlaz regulatora ne teraju u ograničenje, već je moment na izlazu sve vreme manji od graničnog i ceo sistem je tada linearan)   </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sz="2800" b="0" i="0" baseline="0" noProof="0"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2800" b="0" i="0" baseline="0" noProof="0" dirty="0" smtClean="0">
                <a:solidFill>
                  <a:schemeClr val="tx1"/>
                </a:solidFill>
                <a:latin typeface="Arial" pitchFamily="34" charset="0"/>
                <a:cs typeface="Arial" pitchFamily="34" charset="0"/>
                <a:sym typeface="Symbol"/>
              </a:rPr>
              <a:t>Jednostavno inženjersko rešenje je da se i </a:t>
            </a:r>
            <a:r>
              <a:rPr lang="en-US" sz="2800" b="1" i="1" dirty="0" smtClean="0">
                <a:solidFill>
                  <a:schemeClr val="tx1"/>
                </a:solidFill>
                <a:latin typeface="Arial" pitchFamily="34" charset="0"/>
                <a:cs typeface="Arial" pitchFamily="34" charset="0"/>
                <a:sym typeface="Symbol"/>
              </a:rPr>
              <a:t>M</a:t>
            </a:r>
            <a:r>
              <a:rPr lang="x-none" sz="2800" b="1" i="1" baseline="-25000" dirty="0" smtClean="0">
                <a:solidFill>
                  <a:schemeClr val="tx1"/>
                </a:solidFill>
                <a:latin typeface="Arial" pitchFamily="34" charset="0"/>
                <a:cs typeface="Arial" pitchFamily="34" charset="0"/>
                <a:sym typeface="Symbol"/>
              </a:rPr>
              <a:t>i  </a:t>
            </a:r>
            <a:r>
              <a:rPr lang="sr-Latn-CS" sz="2800" b="0" i="0" baseline="0" noProof="0" dirty="0" smtClean="0">
                <a:solidFill>
                  <a:schemeClr val="tx1"/>
                </a:solidFill>
                <a:latin typeface="Arial" pitchFamily="34" charset="0"/>
                <a:cs typeface="Arial" pitchFamily="34" charset="0"/>
                <a:sym typeface="Symbol"/>
              </a:rPr>
              <a:t>ograniči. Ono nije potpuno „čisto“ sa gledišta automatskog upravljanja, ali u praksi radi dobro i često se koristi. Ograničenje je krajnje jednostavno ako se regulator realizuje u inkrementalnoj </a:t>
            </a:r>
            <a:r>
              <a:rPr lang="en-US" sz="2800" b="0" i="0" baseline="0" noProof="0" dirty="0" smtClean="0">
                <a:solidFill>
                  <a:schemeClr val="tx1"/>
                </a:solidFill>
                <a:latin typeface="Arial" pitchFamily="34" charset="0"/>
                <a:cs typeface="Arial" pitchFamily="34" charset="0"/>
                <a:sym typeface="Symbol"/>
              </a:rPr>
              <a:t>form</a:t>
            </a:r>
            <a:r>
              <a:rPr lang="x-none" sz="2800" b="0" i="0" baseline="0" noProof="0" dirty="0" smtClean="0">
                <a:solidFill>
                  <a:schemeClr val="tx1"/>
                </a:solidFill>
                <a:latin typeface="Arial" pitchFamily="34" charset="0"/>
                <a:cs typeface="Arial" pitchFamily="34" charset="0"/>
                <a:sym typeface="Symbol"/>
              </a:rPr>
              <a:t>i</a:t>
            </a:r>
            <a:r>
              <a:rPr lang="sr-Latn-CS" sz="2800" b="0" i="0" baseline="0" noProof="0" dirty="0" smtClean="0">
                <a:solidFill>
                  <a:schemeClr val="tx1"/>
                </a:solidFill>
                <a:latin typeface="Arial" pitchFamily="34" charset="0"/>
                <a:cs typeface="Arial" pitchFamily="34" charset="0"/>
                <a:sym typeface="Symbol"/>
              </a:rPr>
              <a:t>. Postoje i posebno projektovani regulatori za izbegavanje navijanja (</a:t>
            </a:r>
            <a:r>
              <a:rPr lang="sr-Latn-CS" sz="2800" b="0" i="1" baseline="0" noProof="0" dirty="0" smtClean="0">
                <a:solidFill>
                  <a:schemeClr val="tx1"/>
                </a:solidFill>
                <a:latin typeface="Arial" pitchFamily="34" charset="0"/>
                <a:cs typeface="Arial" pitchFamily="34" charset="0"/>
                <a:sym typeface="Symbol"/>
              </a:rPr>
              <a:t>anti wind-up</a:t>
            </a:r>
            <a:r>
              <a:rPr lang="sr-Latn-CS" sz="2800" b="0" i="0" baseline="0" noProof="0" dirty="0" smtClean="0">
                <a:solidFill>
                  <a:schemeClr val="tx1"/>
                </a:solidFill>
                <a:latin typeface="Arial" pitchFamily="34" charset="0"/>
                <a:cs typeface="Arial" pitchFamily="34" charset="0"/>
                <a:sym typeface="Symbol"/>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sz="2800" b="0" i="0" baseline="0" noProof="0"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2800" b="0" i="0" baseline="0" noProof="0" dirty="0" smtClean="0">
                <a:solidFill>
                  <a:schemeClr val="tx1"/>
                </a:solidFill>
                <a:latin typeface="Arial" pitchFamily="34" charset="0"/>
                <a:cs typeface="Arial" pitchFamily="34" charset="0"/>
                <a:sym typeface="Symbol"/>
              </a:rPr>
              <a:t>U opisu praktične realizacije na prethodnom slajdu, između koraka 4 i 5 treba ubaciti pitanje dali jem traženi moment veći od maksimalnog ili manji od maksimalnog (po aps. vred.) negativnog i ako jeste, ograničiti traženi moment na odgovarajuću maksimalnu vrednost. </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sz="2800" b="0" i="0" u="sng" baseline="0" noProof="0" dirty="0" smtClean="0">
              <a:solidFill>
                <a:schemeClr val="tx1"/>
              </a:solidFill>
              <a:latin typeface="Arial" pitchFamily="34" charset="0"/>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2800" b="0" i="0" u="sng" baseline="0" noProof="0" dirty="0" smtClean="0">
                <a:solidFill>
                  <a:schemeClr val="tx1"/>
                </a:solidFill>
                <a:latin typeface="Arial" pitchFamily="34" charset="0"/>
                <a:cs typeface="Arial" pitchFamily="34" charset="0"/>
                <a:sym typeface="Symbol"/>
              </a:rPr>
              <a:t>Korak između 4. i 5:</a:t>
            </a:r>
            <a:endParaRPr lang="sr-Latn-CS" sz="2800" b="0" i="0" u="sng" noProof="0" dirty="0" smtClean="0">
              <a:latin typeface="Arial" pitchFamily="34" charset="0"/>
              <a:cs typeface="Arial" pitchFamily="34" charset="0"/>
            </a:endParaRPr>
          </a:p>
          <a:p>
            <a:r>
              <a:rPr lang="sr-Latn-CS" sz="2800" b="0" i="0" noProof="0" dirty="0" smtClean="0">
                <a:latin typeface="Arial" pitchFamily="34" charset="0"/>
                <a:cs typeface="Arial" pitchFamily="34" charset="0"/>
              </a:rPr>
              <a:t>   </a:t>
            </a:r>
            <a:r>
              <a:rPr lang="sr-Latn-CS" sz="2800" b="0" i="1" noProof="0" dirty="0" smtClean="0">
                <a:latin typeface="Arial" pitchFamily="34" charset="0"/>
                <a:cs typeface="Arial" pitchFamily="34" charset="0"/>
              </a:rPr>
              <a:t>if</a:t>
            </a:r>
            <a:r>
              <a:rPr lang="sr-Latn-CS" sz="2800" b="0" i="0" noProof="0" dirty="0" smtClean="0">
                <a:latin typeface="Arial" pitchFamily="34" charset="0"/>
                <a:cs typeface="Arial" pitchFamily="34" charset="0"/>
              </a:rPr>
              <a:t>  </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rgbClr val="FF0000"/>
                </a:solidFill>
                <a:latin typeface="Arial" pitchFamily="34" charset="0"/>
                <a:cs typeface="Arial" pitchFamily="34" charset="0"/>
                <a:sym typeface="Symbol"/>
              </a:rPr>
              <a:t>k</a:t>
            </a:r>
            <a:r>
              <a:rPr lang="x-none" sz="2800" b="1" baseline="30000" smtClean="0">
                <a:solidFill>
                  <a:schemeClr val="tx1"/>
                </a:solidFill>
                <a:cs typeface="Arial" pitchFamily="34" charset="0"/>
                <a:sym typeface="Symbol"/>
              </a:rPr>
              <a:t>*</a:t>
            </a:r>
            <a:r>
              <a:rPr lang="x-none" sz="2800" b="1" baseline="30000" dirty="0" smtClean="0">
                <a:solidFill>
                  <a:schemeClr val="tx1"/>
                </a:solidFill>
                <a:cs typeface="Arial" pitchFamily="34" charset="0"/>
                <a:sym typeface="Symbol"/>
              </a:rPr>
              <a:t> </a:t>
            </a:r>
            <a:r>
              <a:rPr lang="x-none" sz="2800" b="1" baseline="0" dirty="0" smtClean="0">
                <a:solidFill>
                  <a:schemeClr val="tx1"/>
                </a:solidFill>
                <a:cs typeface="Arial" pitchFamily="34" charset="0"/>
                <a:sym typeface="Symbol"/>
              </a:rPr>
              <a:t>&gt;</a:t>
            </a:r>
            <a:r>
              <a:rPr lang="x-none" sz="2800" b="1" baseline="30000" dirty="0" smtClean="0">
                <a:solidFill>
                  <a:schemeClr val="tx1"/>
                </a:solidFill>
                <a:cs typeface="Arial" pitchFamily="34" charset="0"/>
                <a:sym typeface="Symbol"/>
              </a:rPr>
              <a:t> </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chemeClr val="tx1"/>
                </a:solidFill>
                <a:latin typeface="Arial" pitchFamily="34" charset="0"/>
                <a:cs typeface="Arial" pitchFamily="34" charset="0"/>
                <a:sym typeface="Symbol"/>
              </a:rPr>
              <a:t>max</a:t>
            </a:r>
            <a:r>
              <a:rPr lang="x-none" sz="2800" b="1" baseline="30000" smtClean="0">
                <a:solidFill>
                  <a:schemeClr val="tx1"/>
                </a:solidFill>
                <a:cs typeface="Arial" pitchFamily="34" charset="0"/>
                <a:sym typeface="Symbol"/>
              </a:rPr>
              <a:t>*</a:t>
            </a:r>
            <a:r>
              <a:rPr lang="x-none" sz="2800" b="1" baseline="30000" dirty="0" smtClean="0">
                <a:solidFill>
                  <a:schemeClr val="tx1"/>
                </a:solidFill>
                <a:cs typeface="Arial" pitchFamily="34" charset="0"/>
                <a:sym typeface="Symbol"/>
              </a:rPr>
              <a:t>  </a:t>
            </a:r>
            <a:r>
              <a:rPr lang="x-none" sz="2800" b="0" i="1" baseline="0" dirty="0" smtClean="0">
                <a:solidFill>
                  <a:schemeClr val="tx1"/>
                </a:solidFill>
                <a:cs typeface="Arial" pitchFamily="34" charset="0"/>
                <a:sym typeface="Symbol"/>
              </a:rPr>
              <a:t>then</a:t>
            </a:r>
            <a:r>
              <a:rPr lang="x-none" sz="2800" b="1" baseline="30000" dirty="0" smtClean="0">
                <a:solidFill>
                  <a:schemeClr val="tx1"/>
                </a:solidFill>
                <a:cs typeface="Arial" pitchFamily="34" charset="0"/>
                <a:sym typeface="Symbol"/>
              </a:rPr>
              <a:t>    </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rgbClr val="FF0000"/>
                </a:solidFill>
                <a:latin typeface="Arial" pitchFamily="34" charset="0"/>
                <a:cs typeface="Arial" pitchFamily="34" charset="0"/>
                <a:sym typeface="Symbol"/>
              </a:rPr>
              <a:t>k</a:t>
            </a:r>
            <a:r>
              <a:rPr lang="x-none" sz="2800" b="1" baseline="30000" smtClean="0">
                <a:solidFill>
                  <a:schemeClr val="tx1"/>
                </a:solidFill>
                <a:cs typeface="Arial" pitchFamily="34" charset="0"/>
                <a:sym typeface="Symbol"/>
              </a:rPr>
              <a:t>*</a:t>
            </a:r>
            <a:r>
              <a:rPr lang="x-none" sz="2800" b="1" baseline="30000" dirty="0" smtClean="0">
                <a:solidFill>
                  <a:schemeClr val="tx1"/>
                </a:solidFill>
                <a:cs typeface="Arial" pitchFamily="34" charset="0"/>
                <a:sym typeface="Symbol"/>
              </a:rPr>
              <a:t> </a:t>
            </a:r>
            <a:r>
              <a:rPr lang="x-none" sz="2800" b="1" baseline="0" dirty="0" smtClean="0">
                <a:solidFill>
                  <a:schemeClr val="tx1"/>
                </a:solidFill>
                <a:cs typeface="Arial" pitchFamily="34" charset="0"/>
                <a:sym typeface="Symbol"/>
              </a:rPr>
              <a:t>=</a:t>
            </a:r>
            <a:r>
              <a:rPr lang="x-none" sz="2800" b="1" baseline="30000" dirty="0" smtClean="0">
                <a:solidFill>
                  <a:schemeClr val="tx1"/>
                </a:solidFill>
                <a:cs typeface="Arial" pitchFamily="34" charset="0"/>
                <a:sym typeface="Symbol"/>
              </a:rPr>
              <a:t> </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chemeClr val="tx1"/>
                </a:solidFill>
                <a:latin typeface="Arial" pitchFamily="34" charset="0"/>
                <a:cs typeface="Arial" pitchFamily="34" charset="0"/>
                <a:sym typeface="Symbol"/>
              </a:rPr>
              <a:t>max</a:t>
            </a:r>
            <a:r>
              <a:rPr lang="x-none" sz="2800" b="1" baseline="30000" smtClean="0">
                <a:solidFill>
                  <a:schemeClr val="tx1"/>
                </a:solidFill>
                <a:cs typeface="Arial" pitchFamily="34" charset="0"/>
                <a:sym typeface="Symbol"/>
              </a:rPr>
              <a:t>*</a:t>
            </a:r>
            <a:endParaRPr lang="x-none" sz="2800" b="1" baseline="30000" dirty="0" smtClean="0">
              <a:solidFill>
                <a:schemeClr val="tx1"/>
              </a:solidFill>
              <a:cs typeface="Arial" pitchFamily="34" charset="0"/>
              <a:sym typeface="Symbol"/>
            </a:endParaRPr>
          </a:p>
          <a:p>
            <a:endParaRPr lang="x-none" sz="2800" b="1" baseline="30000" dirty="0" smtClean="0">
              <a:solidFill>
                <a:schemeClr val="tx1"/>
              </a:solidFill>
              <a:cs typeface="Arial" pitchFamily="34" charset="0"/>
              <a:sym typeface="Symbol"/>
            </a:endParaRPr>
          </a:p>
          <a:p>
            <a:r>
              <a:rPr lang="sr-Latn-CS" sz="2800" b="0" i="0" noProof="0" dirty="0" smtClean="0">
                <a:latin typeface="Arial" pitchFamily="34" charset="0"/>
                <a:cs typeface="Arial" pitchFamily="34" charset="0"/>
              </a:rPr>
              <a:t>   </a:t>
            </a:r>
            <a:r>
              <a:rPr lang="sr-Latn-CS" sz="2800" b="0" i="1" noProof="0" dirty="0" smtClean="0">
                <a:latin typeface="Arial" pitchFamily="34" charset="0"/>
                <a:cs typeface="Arial" pitchFamily="34" charset="0"/>
              </a:rPr>
              <a:t>if</a:t>
            </a:r>
            <a:r>
              <a:rPr lang="sr-Latn-CS" sz="2800" b="0" i="0" noProof="0" dirty="0" smtClean="0">
                <a:latin typeface="Arial" pitchFamily="34" charset="0"/>
                <a:cs typeface="Arial" pitchFamily="34" charset="0"/>
              </a:rPr>
              <a:t>  </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rgbClr val="FF0000"/>
                </a:solidFill>
                <a:latin typeface="Arial" pitchFamily="34" charset="0"/>
                <a:cs typeface="Arial" pitchFamily="34" charset="0"/>
                <a:sym typeface="Symbol"/>
              </a:rPr>
              <a:t>k</a:t>
            </a:r>
            <a:r>
              <a:rPr lang="x-none" sz="2800" b="1" baseline="30000" smtClean="0">
                <a:solidFill>
                  <a:schemeClr val="tx1"/>
                </a:solidFill>
                <a:cs typeface="Arial" pitchFamily="34" charset="0"/>
                <a:sym typeface="Symbol"/>
              </a:rPr>
              <a:t>*</a:t>
            </a:r>
            <a:r>
              <a:rPr lang="x-none" sz="2800" b="1" baseline="30000" dirty="0" smtClean="0">
                <a:solidFill>
                  <a:schemeClr val="tx1"/>
                </a:solidFill>
                <a:cs typeface="Arial" pitchFamily="34" charset="0"/>
                <a:sym typeface="Symbol"/>
              </a:rPr>
              <a:t> </a:t>
            </a:r>
            <a:r>
              <a:rPr lang="x-none" sz="2800" b="1" baseline="0" dirty="0" smtClean="0">
                <a:solidFill>
                  <a:schemeClr val="tx1"/>
                </a:solidFill>
                <a:cs typeface="Arial" pitchFamily="34" charset="0"/>
                <a:sym typeface="Symbol"/>
              </a:rPr>
              <a:t>&lt;</a:t>
            </a:r>
            <a:r>
              <a:rPr lang="x-none" sz="2800" b="1" baseline="30000" dirty="0" smtClean="0">
                <a:solidFill>
                  <a:schemeClr val="tx1"/>
                </a:solidFill>
                <a:cs typeface="Arial" pitchFamily="34" charset="0"/>
                <a:sym typeface="Symbol"/>
              </a:rPr>
              <a:t> </a:t>
            </a:r>
            <a:r>
              <a:rPr lang="x-none" sz="2800" b="1" baseline="0" dirty="0" smtClean="0">
                <a:solidFill>
                  <a:schemeClr val="tx1"/>
                </a:solidFill>
                <a:cs typeface="Arial" pitchFamily="34" charset="0"/>
                <a:sym typeface="Symbol"/>
              </a:rPr>
              <a:t></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chemeClr val="tx1"/>
                </a:solidFill>
                <a:latin typeface="Arial" pitchFamily="34" charset="0"/>
                <a:cs typeface="Arial" pitchFamily="34" charset="0"/>
                <a:sym typeface="Symbol"/>
              </a:rPr>
              <a:t>max</a:t>
            </a:r>
            <a:r>
              <a:rPr lang="x-none" sz="2800" b="1" baseline="30000" smtClean="0">
                <a:solidFill>
                  <a:schemeClr val="tx1"/>
                </a:solidFill>
                <a:cs typeface="Arial" pitchFamily="34" charset="0"/>
                <a:sym typeface="Symbol"/>
              </a:rPr>
              <a:t>*</a:t>
            </a:r>
            <a:r>
              <a:rPr lang="x-none" sz="2800" b="1" baseline="30000" dirty="0" smtClean="0">
                <a:solidFill>
                  <a:schemeClr val="tx1"/>
                </a:solidFill>
                <a:cs typeface="Arial" pitchFamily="34" charset="0"/>
                <a:sym typeface="Symbol"/>
              </a:rPr>
              <a:t>  </a:t>
            </a:r>
            <a:r>
              <a:rPr lang="x-none" sz="2800" b="0" i="1" baseline="0" dirty="0" smtClean="0">
                <a:solidFill>
                  <a:schemeClr val="tx1"/>
                </a:solidFill>
                <a:cs typeface="Arial" pitchFamily="34" charset="0"/>
                <a:sym typeface="Symbol"/>
              </a:rPr>
              <a:t>then</a:t>
            </a:r>
            <a:r>
              <a:rPr lang="x-none" sz="2800" b="1" baseline="30000" dirty="0" smtClean="0">
                <a:solidFill>
                  <a:schemeClr val="tx1"/>
                </a:solidFill>
                <a:cs typeface="Arial" pitchFamily="34" charset="0"/>
                <a:sym typeface="Symbol"/>
              </a:rPr>
              <a:t>    </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rgbClr val="FF0000"/>
                </a:solidFill>
                <a:latin typeface="Arial" pitchFamily="34" charset="0"/>
                <a:cs typeface="Arial" pitchFamily="34" charset="0"/>
                <a:sym typeface="Symbol"/>
              </a:rPr>
              <a:t>k</a:t>
            </a:r>
            <a:r>
              <a:rPr lang="x-none" sz="2800" b="1" baseline="30000" smtClean="0">
                <a:solidFill>
                  <a:schemeClr val="tx1"/>
                </a:solidFill>
                <a:cs typeface="Arial" pitchFamily="34" charset="0"/>
                <a:sym typeface="Symbol"/>
              </a:rPr>
              <a:t>*</a:t>
            </a:r>
            <a:r>
              <a:rPr lang="x-none" sz="2800" b="1" baseline="30000" dirty="0" smtClean="0">
                <a:solidFill>
                  <a:schemeClr val="tx1"/>
                </a:solidFill>
                <a:cs typeface="Arial" pitchFamily="34" charset="0"/>
                <a:sym typeface="Symbol"/>
              </a:rPr>
              <a:t> </a:t>
            </a:r>
            <a:r>
              <a:rPr lang="x-none" sz="2800" b="1" baseline="0" dirty="0" smtClean="0">
                <a:solidFill>
                  <a:schemeClr val="tx1"/>
                </a:solidFill>
                <a:cs typeface="Arial" pitchFamily="34" charset="0"/>
                <a:sym typeface="Symbol"/>
              </a:rPr>
              <a:t>=</a:t>
            </a:r>
            <a:r>
              <a:rPr lang="x-none" sz="2800" b="1" baseline="30000" dirty="0" smtClean="0">
                <a:solidFill>
                  <a:schemeClr val="tx1"/>
                </a:solidFill>
                <a:cs typeface="Arial" pitchFamily="34" charset="0"/>
                <a:sym typeface="Symbol"/>
              </a:rPr>
              <a:t> </a:t>
            </a:r>
            <a:r>
              <a:rPr lang="x-none" sz="2800" b="1" baseline="0" dirty="0" smtClean="0">
                <a:solidFill>
                  <a:schemeClr val="tx1"/>
                </a:solidFill>
                <a:cs typeface="Arial" pitchFamily="34" charset="0"/>
                <a:sym typeface="Symbol"/>
              </a:rPr>
              <a:t></a:t>
            </a:r>
            <a:r>
              <a:rPr lang="en-US" sz="2800" b="1" i="1" dirty="0" smtClean="0">
                <a:solidFill>
                  <a:schemeClr val="tx1"/>
                </a:solidFill>
                <a:latin typeface="Arial" pitchFamily="34" charset="0"/>
                <a:cs typeface="Arial" pitchFamily="34" charset="0"/>
                <a:sym typeface="Symbol"/>
              </a:rPr>
              <a:t>M</a:t>
            </a:r>
            <a:r>
              <a:rPr lang="en-US" sz="2800" b="1" i="1" baseline="-25000" dirty="0" smtClean="0">
                <a:solidFill>
                  <a:schemeClr val="tx1"/>
                </a:solidFill>
                <a:latin typeface="Arial" pitchFamily="34" charset="0"/>
                <a:cs typeface="Arial" pitchFamily="34" charset="0"/>
                <a:sym typeface="Symbol"/>
              </a:rPr>
              <a:t>e</a:t>
            </a:r>
            <a:r>
              <a:rPr lang="x-none" sz="2800" b="1" i="1" baseline="-25000" dirty="0" smtClean="0">
                <a:solidFill>
                  <a:schemeClr val="tx1"/>
                </a:solidFill>
                <a:latin typeface="Arial" pitchFamily="34" charset="0"/>
                <a:cs typeface="Arial" pitchFamily="34" charset="0"/>
                <a:sym typeface="Symbol"/>
              </a:rPr>
              <a:t>max</a:t>
            </a:r>
            <a:r>
              <a:rPr lang="x-none" sz="2800" b="1" baseline="30000" smtClean="0">
                <a:solidFill>
                  <a:schemeClr val="tx1"/>
                </a:solidFill>
                <a:cs typeface="Arial" pitchFamily="34" charset="0"/>
                <a:sym typeface="Symbol"/>
              </a:rPr>
              <a:t>*</a:t>
            </a:r>
            <a:endParaRPr lang="x-none" sz="2800" b="1" baseline="30000" dirty="0" smtClean="0">
              <a:solidFill>
                <a:schemeClr val="tx1"/>
              </a:solidFill>
              <a:cs typeface="Arial" pitchFamily="34" charset="0"/>
              <a:sym typeface="Symbol"/>
            </a:endParaRPr>
          </a:p>
          <a:p>
            <a:endParaRPr lang="x-none" sz="2800" b="1" baseline="30000" dirty="0" smtClean="0">
              <a:solidFill>
                <a:schemeClr val="tx1"/>
              </a:solidFill>
              <a:cs typeface="Arial" pitchFamily="34" charset="0"/>
              <a:sym typeface="Symbol"/>
            </a:endParaRPr>
          </a:p>
          <a:p>
            <a:r>
              <a:rPr lang="x-none" sz="2800" b="0" baseline="0" smtClean="0">
                <a:solidFill>
                  <a:schemeClr val="tx1"/>
                </a:solidFill>
                <a:cs typeface="Arial" pitchFamily="34" charset="0"/>
                <a:sym typeface="Symbol"/>
              </a:rPr>
              <a:t>Svi ostali</a:t>
            </a:r>
            <a:r>
              <a:rPr lang="x-none" sz="2800" b="0" baseline="0" dirty="0" smtClean="0">
                <a:solidFill>
                  <a:schemeClr val="tx1"/>
                </a:solidFill>
                <a:cs typeface="Arial" pitchFamily="34" charset="0"/>
                <a:sym typeface="Symbol"/>
              </a:rPr>
              <a:t> </a:t>
            </a:r>
            <a:r>
              <a:rPr lang="x-none" sz="2800" b="0" baseline="0" smtClean="0">
                <a:solidFill>
                  <a:schemeClr val="tx1"/>
                </a:solidFill>
                <a:cs typeface="Arial" pitchFamily="34" charset="0"/>
                <a:sym typeface="Symbol"/>
              </a:rPr>
              <a:t>koraci </a:t>
            </a:r>
            <a:r>
              <a:rPr lang="x-none" sz="2800" b="0" baseline="0" dirty="0" smtClean="0">
                <a:solidFill>
                  <a:schemeClr val="tx1"/>
                </a:solidFill>
                <a:cs typeface="Arial" pitchFamily="34" charset="0"/>
                <a:sym typeface="Symbol"/>
              </a:rPr>
              <a:t>ostaju isti</a:t>
            </a:r>
          </a:p>
          <a:p>
            <a:endParaRPr lang="x-none" sz="2800" b="0" baseline="0" dirty="0" smtClean="0">
              <a:solidFill>
                <a:schemeClr val="tx1"/>
              </a:solidFill>
              <a:cs typeface="Arial" pitchFamily="34" charset="0"/>
              <a:sym typeface="Symbol"/>
            </a:endParaRPr>
          </a:p>
          <a:p>
            <a:r>
              <a:rPr lang="x-none" sz="2800" b="0" baseline="0" dirty="0" smtClean="0">
                <a:solidFill>
                  <a:schemeClr val="tx1"/>
                </a:solidFill>
                <a:cs typeface="Arial" pitchFamily="34" charset="0"/>
                <a:sym typeface="Symbol"/>
              </a:rPr>
              <a:t>Ovo je najjednostavnija moguća realizacija </a:t>
            </a:r>
            <a:r>
              <a:rPr lang="x-none" sz="2800" b="0" i="1" baseline="0" dirty="0" smtClean="0">
                <a:solidFill>
                  <a:schemeClr val="tx1"/>
                </a:solidFill>
                <a:cs typeface="Arial" pitchFamily="34" charset="0"/>
                <a:sym typeface="Symbol"/>
              </a:rPr>
              <a:t>anti </a:t>
            </a:r>
            <a:r>
              <a:rPr lang="x-none" sz="2800" b="0" i="1" baseline="0" smtClean="0">
                <a:solidFill>
                  <a:schemeClr val="tx1"/>
                </a:solidFill>
                <a:cs typeface="Arial" pitchFamily="34" charset="0"/>
                <a:sym typeface="Symbol"/>
              </a:rPr>
              <a:t>wind-up</a:t>
            </a:r>
            <a:r>
              <a:rPr lang="x-none" sz="2800" b="0" baseline="0" smtClean="0">
                <a:solidFill>
                  <a:schemeClr val="tx1"/>
                </a:solidFill>
                <a:cs typeface="Arial" pitchFamily="34" charset="0"/>
                <a:sym typeface="Symbol"/>
              </a:rPr>
              <a:t> regulatora</a:t>
            </a:r>
            <a:r>
              <a:rPr lang="x-none" sz="2800" b="0" baseline="0" dirty="0" smtClean="0">
                <a:solidFill>
                  <a:schemeClr val="tx1"/>
                </a:solidFill>
                <a:cs typeface="Arial" pitchFamily="34" charset="0"/>
                <a:sym typeface="Symbol"/>
              </a:rPr>
              <a:t>.</a:t>
            </a:r>
          </a:p>
          <a:p>
            <a:endParaRPr lang="x-none" sz="2800" b="0" baseline="0" dirty="0" smtClean="0">
              <a:solidFill>
                <a:schemeClr val="tx1"/>
              </a:solidFill>
              <a:cs typeface="Arial" pitchFamily="34" charset="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none" sz="2800" b="0" baseline="0" dirty="0" smtClean="0">
                <a:solidFill>
                  <a:schemeClr val="tx1"/>
                </a:solidFill>
                <a:cs typeface="Arial" pitchFamily="34" charset="0"/>
                <a:sym typeface="Symbol"/>
              </a:rPr>
              <a:t>Klasični </a:t>
            </a:r>
            <a:r>
              <a:rPr lang="x-none" sz="2800" b="0" i="1" baseline="0" smtClean="0">
                <a:solidFill>
                  <a:schemeClr val="tx1"/>
                </a:solidFill>
                <a:cs typeface="Arial" pitchFamily="34" charset="0"/>
                <a:sym typeface="Symbol"/>
              </a:rPr>
              <a:t>anti wind-up</a:t>
            </a:r>
            <a:r>
              <a:rPr lang="x-none" sz="2800" b="0" baseline="0" smtClean="0">
                <a:solidFill>
                  <a:schemeClr val="tx1"/>
                </a:solidFill>
                <a:cs typeface="Arial" pitchFamily="34" charset="0"/>
                <a:sym typeface="Symbol"/>
              </a:rPr>
              <a:t> regulator</a:t>
            </a:r>
            <a:r>
              <a:rPr lang="x-none" sz="2800" b="0" baseline="0" dirty="0" smtClean="0">
                <a:solidFill>
                  <a:schemeClr val="tx1"/>
                </a:solidFill>
                <a:cs typeface="Arial" pitchFamily="34" charset="0"/>
                <a:sym typeface="Symbol"/>
              </a:rPr>
              <a:t>i, sa ograničavačem samo na izlazu regulatora, porede ulaz i izlaz ograničavača da bi detektovali da li ograničavač „radi“ (ograničava), odnosno da li je ulaz u ograničavač iznad ograničenja. Ako jeste, integrator se „prazni“, odnosno „odvija“ dovođenjem nule (umesto greške </a:t>
            </a:r>
            <a:r>
              <a:rPr lang="x-none" sz="2800" b="1" i="1" baseline="0" dirty="0" smtClean="0">
                <a:solidFill>
                  <a:schemeClr val="tx1"/>
                </a:solidFill>
                <a:cs typeface="Arial" pitchFamily="34" charset="0"/>
                <a:sym typeface="Symbol"/>
              </a:rPr>
              <a:t>e</a:t>
            </a:r>
            <a:r>
              <a:rPr lang="x-none" sz="2800" b="0" baseline="0" dirty="0" smtClean="0">
                <a:solidFill>
                  <a:schemeClr val="tx1"/>
                </a:solidFill>
                <a:cs typeface="Arial" pitchFamily="34" charset="0"/>
                <a:sym typeface="Symbol"/>
              </a:rPr>
              <a:t>) na ulaz u blok integralnog dejstva (blok proporcionalnog dejstva i dalje na ulazu ima </a:t>
            </a:r>
            <a:r>
              <a:rPr lang="x-none" sz="2800" b="1" i="1" baseline="0" dirty="0" smtClean="0">
                <a:solidFill>
                  <a:schemeClr val="tx1"/>
                </a:solidFill>
                <a:cs typeface="Arial" pitchFamily="34" charset="0"/>
                <a:sym typeface="Symbol"/>
              </a:rPr>
              <a:t>e</a:t>
            </a:r>
            <a:r>
              <a:rPr lang="x-none" sz="2800" b="0" baseline="0" dirty="0" smtClean="0">
                <a:solidFill>
                  <a:schemeClr val="tx1"/>
                </a:solidFill>
                <a:cs typeface="Arial" pitchFamily="34" charset="0"/>
                <a:sym typeface="Symbol"/>
              </a:rPr>
              <a:t>). Čim se ograničavač vrati u linearni režim (prestane da ograničava) sve se vraća na originalno stanje.  </a:t>
            </a:r>
          </a:p>
          <a:p>
            <a:endParaRPr lang="x-none" sz="2800" b="0" baseline="0" dirty="0" smtClean="0">
              <a:solidFill>
                <a:schemeClr val="tx1"/>
              </a:solidFill>
              <a:cs typeface="Arial" pitchFamily="34" charset="0"/>
              <a:sym typeface="Symbol"/>
            </a:endParaRPr>
          </a:p>
          <a:p>
            <a:endParaRPr lang="x-none" sz="2800" b="1" baseline="30000" dirty="0" smtClean="0">
              <a:solidFill>
                <a:schemeClr val="tx1"/>
              </a:solidFill>
              <a:cs typeface="Arial" pitchFamily="34" charset="0"/>
              <a:sym typeface="Symbol"/>
            </a:endParaRP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30</a:t>
            </a:fld>
            <a:endParaRPr lang="en-GB"/>
          </a:p>
        </p:txBody>
      </p:sp>
    </p:spTree>
    <p:extLst>
      <p:ext uri="{BB962C8B-B14F-4D97-AF65-F5344CB8AC3E}">
        <p14:creationId xmlns="" xmlns:p14="http://schemas.microsoft.com/office/powerpoint/2010/main" val="2894305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Simulacija</a:t>
            </a:r>
            <a:r>
              <a:rPr lang="en-US" dirty="0" smtClean="0"/>
              <a:t> PI </a:t>
            </a:r>
            <a:r>
              <a:rPr lang="en-US" dirty="0" err="1" smtClean="0"/>
              <a:t>regulatora</a:t>
            </a:r>
            <a:r>
              <a:rPr lang="en-US" dirty="0" smtClean="0"/>
              <a:t> </a:t>
            </a:r>
            <a:r>
              <a:rPr lang="en-US" dirty="0" err="1" smtClean="0"/>
              <a:t>sa</a:t>
            </a:r>
            <a:r>
              <a:rPr lang="en-US" dirty="0" smtClean="0"/>
              <a:t> </a:t>
            </a:r>
            <a:r>
              <a:rPr lang="en-US" dirty="0" err="1" smtClean="0"/>
              <a:t>ograni</a:t>
            </a:r>
            <a:r>
              <a:rPr lang="x-none" dirty="0" smtClean="0"/>
              <a:t>čavačem</a:t>
            </a:r>
            <a:r>
              <a:rPr lang="x-none" baseline="0" dirty="0" smtClean="0"/>
              <a:t> samo na izlazu, pretežno inercijalnim opterećenjem momenta inercije </a:t>
            </a:r>
            <a:r>
              <a:rPr lang="x-none" b="1" i="1" dirty="0" smtClean="0"/>
              <a:t>J</a:t>
            </a:r>
            <a:r>
              <a:rPr lang="x-none" dirty="0" smtClean="0"/>
              <a:t>=10</a:t>
            </a:r>
            <a:r>
              <a:rPr lang="x-none" baseline="0" dirty="0" smtClean="0"/>
              <a:t> p.u. i bez spoljašnjeg momenta opterećenja. Moment je ograničen na nominalnu vrednost. Prikazana je simulacija regulatora sa pojačanjima </a:t>
            </a:r>
            <a:r>
              <a:rPr lang="x-none" b="1" i="1" baseline="0" dirty="0" smtClean="0"/>
              <a:t>k</a:t>
            </a:r>
            <a:r>
              <a:rPr lang="x-none" b="1" i="1" baseline="-25000" dirty="0" smtClean="0"/>
              <a:t>i </a:t>
            </a:r>
            <a:r>
              <a:rPr lang="x-none" baseline="0" dirty="0" smtClean="0"/>
              <a:t>=</a:t>
            </a:r>
            <a:r>
              <a:rPr lang="en-US" baseline="0" dirty="0" smtClean="0"/>
              <a:t>6</a:t>
            </a:r>
            <a:r>
              <a:rPr lang="x-none" b="1" i="1" baseline="-25000" dirty="0" smtClean="0"/>
              <a:t> </a:t>
            </a:r>
            <a:r>
              <a:rPr lang="x-none" baseline="0" dirty="0" smtClean="0"/>
              <a:t>p.u.; </a:t>
            </a:r>
            <a:r>
              <a:rPr lang="x-none" b="1" i="1" baseline="0" dirty="0" smtClean="0"/>
              <a:t>k</a:t>
            </a:r>
            <a:r>
              <a:rPr lang="x-none" b="1" i="1" baseline="-25000" dirty="0" smtClean="0"/>
              <a:t>p </a:t>
            </a:r>
            <a:r>
              <a:rPr lang="x-none" baseline="0" dirty="0" smtClean="0"/>
              <a:t>=</a:t>
            </a:r>
            <a:r>
              <a:rPr lang="en-US" baseline="0" dirty="0" smtClean="0"/>
              <a:t>2</a:t>
            </a:r>
            <a:r>
              <a:rPr lang="x-none" b="1" i="1" baseline="-25000" dirty="0" smtClean="0"/>
              <a:t> </a:t>
            </a:r>
            <a:r>
              <a:rPr lang="x-none" baseline="0" dirty="0" smtClean="0"/>
              <a:t>p.u. </a:t>
            </a:r>
            <a:r>
              <a:rPr lang="en-US" baseline="0" dirty="0" smtClean="0"/>
              <a:t>Moment </a:t>
            </a:r>
            <a:r>
              <a:rPr lang="en-US" b="1" i="1" baseline="0" dirty="0" smtClean="0"/>
              <a:t>M</a:t>
            </a:r>
            <a:r>
              <a:rPr lang="x-none" b="1" i="1" baseline="-25000" dirty="0" smtClean="0"/>
              <a:t>i</a:t>
            </a:r>
            <a:r>
              <a:rPr lang="en-US" baseline="0" dirty="0" smtClean="0"/>
              <a:t> je </a:t>
            </a:r>
            <a:r>
              <a:rPr lang="en-US" baseline="0" dirty="0" err="1" smtClean="0"/>
              <a:t>prika</a:t>
            </a:r>
            <a:r>
              <a:rPr lang="x-none" baseline="0" dirty="0" smtClean="0"/>
              <a:t>z</a:t>
            </a:r>
            <a:r>
              <a:rPr lang="en-US" baseline="0" dirty="0" smtClean="0"/>
              <a:t>an </a:t>
            </a:r>
            <a:r>
              <a:rPr lang="en-US" baseline="0" dirty="0" err="1" smtClean="0"/>
              <a:t>kao</a:t>
            </a:r>
            <a:r>
              <a:rPr lang="en-US" baseline="0" dirty="0" smtClean="0"/>
              <a:t> </a:t>
            </a:r>
            <a:r>
              <a:rPr lang="en-US" baseline="0" dirty="0" err="1" smtClean="0"/>
              <a:t>kontinualna</a:t>
            </a:r>
            <a:r>
              <a:rPr lang="en-US" baseline="0" dirty="0" smtClean="0"/>
              <a:t> </a:t>
            </a:r>
            <a:r>
              <a:rPr lang="en-US" baseline="0" dirty="0" err="1" smtClean="0"/>
              <a:t>linija</a:t>
            </a:r>
            <a:r>
              <a:rPr lang="x-none" baseline="0" dirty="0" smtClean="0"/>
              <a:t> iako je diskretan (simulator je diskretne vrednosti povezivao tačka sa tačkom).</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31</a:t>
            </a:fld>
            <a:endParaRPr lang="en-GB"/>
          </a:p>
        </p:txBody>
      </p:sp>
    </p:spTree>
    <p:extLst>
      <p:ext uri="{BB962C8B-B14F-4D97-AF65-F5344CB8AC3E}">
        <p14:creationId xmlns="" xmlns:p14="http://schemas.microsoft.com/office/powerpoint/2010/main" val="3333234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Moment trenja </a:t>
            </a:r>
            <a:r>
              <a:rPr lang="x-none" b="1" i="1" dirty="0" smtClean="0">
                <a:sym typeface="Symbol"/>
              </a:rPr>
              <a:t>M</a:t>
            </a:r>
            <a:r>
              <a:rPr lang="x-none" b="1" i="1" baseline="-25000" dirty="0" smtClean="0">
                <a:sym typeface="Symbol"/>
              </a:rPr>
              <a:t>tr</a:t>
            </a:r>
            <a:r>
              <a:rPr lang="x-none" baseline="0" dirty="0" smtClean="0"/>
              <a:t>  je proizvod brzine obrtanja i koeficijenta trenja </a:t>
            </a:r>
            <a:r>
              <a:rPr lang="x-none" b="1" i="1" baseline="0" dirty="0" smtClean="0"/>
              <a:t>k</a:t>
            </a:r>
            <a:r>
              <a:rPr lang="x-none" b="1" i="1" baseline="-25000" dirty="0" smtClean="0"/>
              <a:t>f </a:t>
            </a:r>
            <a:r>
              <a:rPr lang="x-none" baseline="0" dirty="0" smtClean="0"/>
              <a:t>. Uobičajeno je da se piše sa leve strane ove jednakosti iako, s obzirom da predstavlja opterećenje, mogao bi se naći sa leve strane zajedno sa momentom </a:t>
            </a:r>
            <a:r>
              <a:rPr lang="x-none" b="1" i="1" dirty="0" smtClean="0">
                <a:latin typeface="Arial" panose="020B0604020202020204" pitchFamily="34" charset="0"/>
                <a:cs typeface="Arial" panose="020B0604020202020204" pitchFamily="34" charset="0"/>
                <a:sym typeface="Symbol"/>
              </a:rPr>
              <a:t>M</a:t>
            </a:r>
            <a:r>
              <a:rPr lang="x-none" b="1" i="1" baseline="-25000" dirty="0" smtClean="0">
                <a:latin typeface="Arial" panose="020B0604020202020204" pitchFamily="34" charset="0"/>
                <a:cs typeface="Arial" panose="020B0604020202020204" pitchFamily="34" charset="0"/>
                <a:sym typeface="Symbol"/>
              </a:rPr>
              <a:t>e</a:t>
            </a:r>
            <a:r>
              <a:rPr lang="x-none" baseline="0" dirty="0" smtClean="0"/>
              <a:t> koji pravi motor i sa momentom spoljnjeg opterećenja  </a:t>
            </a:r>
            <a:r>
              <a:rPr lang="x-none" b="1" i="1" dirty="0" smtClean="0">
                <a:latin typeface="Arial" panose="020B0604020202020204" pitchFamily="34" charset="0"/>
                <a:cs typeface="Arial" panose="020B0604020202020204" pitchFamily="34" charset="0"/>
                <a:sym typeface="Symbol"/>
              </a:rPr>
              <a:t>M</a:t>
            </a:r>
            <a:r>
              <a:rPr lang="x-none" b="1" i="1" baseline="-25000" dirty="0" smtClean="0">
                <a:latin typeface="Arial" panose="020B0604020202020204" pitchFamily="34" charset="0"/>
                <a:cs typeface="Arial" panose="020B0604020202020204" pitchFamily="34" charset="0"/>
                <a:sym typeface="Symbol"/>
              </a:rPr>
              <a:t>o</a:t>
            </a:r>
            <a:r>
              <a:rPr lang="x-none" b="1" i="1" baseline="0" dirty="0" smtClean="0">
                <a:latin typeface="Arial" panose="020B0604020202020204" pitchFamily="34" charset="0"/>
                <a:cs typeface="Arial" panose="020B0604020202020204" pitchFamily="34" charset="0"/>
                <a:sym typeface="Symbol"/>
              </a:rPr>
              <a:t> </a:t>
            </a:r>
            <a:r>
              <a:rPr lang="x-none" baseline="0" dirty="0" smtClean="0"/>
              <a:t>. Tada bi se jasno videlo da se ovaj moment trenja oduzima od </a:t>
            </a:r>
            <a:r>
              <a:rPr lang="x-none" b="1" i="1" dirty="0" smtClean="0">
                <a:latin typeface="Arial" panose="020B0604020202020204" pitchFamily="34" charset="0"/>
                <a:cs typeface="Arial" panose="020B0604020202020204" pitchFamily="34" charset="0"/>
                <a:sym typeface="Symbol"/>
              </a:rPr>
              <a:t>M</a:t>
            </a:r>
            <a:r>
              <a:rPr lang="x-none" b="1" i="1" baseline="-25000" dirty="0" smtClean="0">
                <a:latin typeface="Arial" panose="020B0604020202020204" pitchFamily="34" charset="0"/>
                <a:cs typeface="Arial" panose="020B0604020202020204" pitchFamily="34" charset="0"/>
                <a:sym typeface="Symbol"/>
              </a:rPr>
              <a:t>e</a:t>
            </a:r>
            <a:r>
              <a:rPr lang="x-none" b="1" i="1" baseline="0" dirty="0" smtClean="0">
                <a:latin typeface="Arial" panose="020B0604020202020204" pitchFamily="34" charset="0"/>
                <a:cs typeface="Arial" panose="020B0604020202020204" pitchFamily="34" charset="0"/>
                <a:sym typeface="Symbol"/>
              </a:rPr>
              <a:t> </a:t>
            </a:r>
            <a:r>
              <a:rPr lang="x-none" baseline="0" dirty="0" smtClean="0"/>
              <a:t>. </a:t>
            </a:r>
          </a:p>
          <a:p>
            <a:endParaRPr lang="x-none" baseline="0" dirty="0" smtClean="0"/>
          </a:p>
          <a:p>
            <a:r>
              <a:rPr lang="x-none" baseline="0" dirty="0" smtClean="0"/>
              <a:t>O KOEFICIJENTU TRENJA </a:t>
            </a:r>
            <a:r>
              <a:rPr lang="x-none" b="1" i="1" baseline="0" dirty="0" smtClean="0"/>
              <a:t>k</a:t>
            </a:r>
            <a:r>
              <a:rPr lang="x-none" b="1" i="1" baseline="-25000" dirty="0" smtClean="0"/>
              <a:t>f</a:t>
            </a:r>
          </a:p>
          <a:p>
            <a:endParaRPr lang="x-none" baseline="0" dirty="0" smtClean="0"/>
          </a:p>
          <a:p>
            <a:r>
              <a:rPr lang="x-none" baseline="0" dirty="0" smtClean="0"/>
              <a:t>Dimenzija ovog koeficijenta je Nm</a:t>
            </a:r>
            <a:r>
              <a:rPr lang="x-none" b="1" baseline="0" dirty="0" smtClean="0"/>
              <a:t>/</a:t>
            </a:r>
            <a:r>
              <a:rPr lang="x-none" baseline="0" dirty="0" smtClean="0"/>
              <a:t>rad/s da bi u proizvodu sa brzinom obrtanja dao dimenziju momenta (Nm).</a:t>
            </a:r>
          </a:p>
          <a:p>
            <a:endParaRPr lang="x-none" baseline="0" dirty="0" smtClean="0"/>
          </a:p>
          <a:p>
            <a:r>
              <a:rPr lang="x-none" baseline="0" dirty="0" smtClean="0"/>
              <a:t>Ukoliko je samo trenje u ležajevima predstavljeno koeficijentom , doprinos momenta trenja je veoma mali. Recimo da je nominalni moment 10 Nm i da je nominalna brzina obrtanja 200 rad/s, trenje na nominalnoj brzini ne bi smelo da „potroši“ više od 1% raspoloživog momenta (u praksi je to daleko manje), odnosno, moment trenja ne bi smeo da bude veći od 0,1 Nm. Koeficijent trenja u ovom primeru bi bio 0,1/200 = 0,0005 Nm</a:t>
            </a:r>
            <a:r>
              <a:rPr lang="x-none" b="1" baseline="0" dirty="0" smtClean="0"/>
              <a:t>/</a:t>
            </a:r>
            <a:r>
              <a:rPr lang="x-none" baseline="0" dirty="0" smtClean="0"/>
              <a:t>rad/s. To bi značilo da bi pri konstanom nominalnom momentu, stacionarno stanje nastalo pri brzini obrtanja od </a:t>
            </a:r>
            <a:r>
              <a:rPr lang="x-none" b="1" i="1" smtClean="0">
                <a:sym typeface="Symbol"/>
              </a:rPr>
              <a:t></a:t>
            </a:r>
            <a:r>
              <a:rPr lang="x-none" b="0" i="0" baseline="-25000" dirty="0" smtClean="0">
                <a:sym typeface="Symbol"/>
              </a:rPr>
              <a:t>stac</a:t>
            </a:r>
            <a:r>
              <a:rPr lang="x-none" b="1" i="1" dirty="0" smtClean="0">
                <a:sym typeface="Symbol"/>
              </a:rPr>
              <a:t> </a:t>
            </a:r>
            <a:r>
              <a:rPr lang="x-none" b="1" i="0" dirty="0" smtClean="0">
                <a:sym typeface="Symbol"/>
              </a:rPr>
              <a:t>=</a:t>
            </a:r>
            <a:r>
              <a:rPr lang="x-none" baseline="0" dirty="0" smtClean="0"/>
              <a:t> 10/0,0005 = 20000 rad/s što je daleko od realnih brzina obrtanja (pogledati primer na sledećem slajdu). U oblasti brzina do nominalne, uticaj trenja u ležajevima je potpuno zanemarljiv i može se pretpostaviti da se brzina obrtanja povećava linearno, kao u modelu bez uticaja trenja, razmatranom ranije.  </a:t>
            </a:r>
          </a:p>
          <a:p>
            <a:endParaRPr lang="x-none" baseline="0" dirty="0" smtClean="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a:t>
            </a:fld>
            <a:endParaRPr lang="en-GB"/>
          </a:p>
        </p:txBody>
      </p:sp>
    </p:spTree>
    <p:extLst>
      <p:ext uri="{BB962C8B-B14F-4D97-AF65-F5344CB8AC3E}">
        <p14:creationId xmlns="" xmlns:p14="http://schemas.microsoft.com/office/powerpoint/2010/main" val="2438699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b="0" i="0" baseline="0" dirty="0" smtClean="0"/>
              <a:t>Diferencijalno dejstvo se može dodati proporcionalnom i integralnom i tako dobiti PID regulator.</a:t>
            </a:r>
          </a:p>
          <a:p>
            <a:endParaRPr lang="x-none" b="0" i="0" baseline="0" dirty="0" smtClean="0"/>
          </a:p>
          <a:p>
            <a:r>
              <a:rPr lang="x-none" b="0" i="0" baseline="0" dirty="0" smtClean="0"/>
              <a:t>Kod diferencijalnog dejstva upravljačka promenljiva u tekućoj periodi je proporcionalna </a:t>
            </a:r>
            <a:r>
              <a:rPr lang="x-none" b="1" i="0" baseline="0" dirty="0" smtClean="0"/>
              <a:t>priraštaju greške</a:t>
            </a:r>
            <a:r>
              <a:rPr lang="x-none" b="0" i="0" baseline="0" dirty="0" smtClean="0"/>
              <a:t> u odnosu na prethodnu periodu.</a:t>
            </a:r>
          </a:p>
          <a:p>
            <a:endParaRPr lang="x-none" b="0" i="0" baseline="0" dirty="0" smtClean="0"/>
          </a:p>
          <a:p>
            <a:r>
              <a:rPr lang="x-none" b="0" i="0" baseline="0" dirty="0" smtClean="0"/>
              <a:t>Diferencijalno dejstvo je skopčano sa računanjem razlike dva signala (</a:t>
            </a:r>
            <a:r>
              <a:rPr lang="x-none" b="1" i="1" baseline="0" dirty="0" smtClean="0"/>
              <a:t>e</a:t>
            </a:r>
            <a:r>
              <a:rPr lang="x-none" b="1" i="1" baseline="-25000" dirty="0" smtClean="0"/>
              <a:t>k</a:t>
            </a:r>
            <a:r>
              <a:rPr lang="x-none" b="0" i="0" baseline="0" dirty="0" smtClean="0"/>
              <a:t>-</a:t>
            </a:r>
            <a:r>
              <a:rPr lang="x-none" b="1" i="1" baseline="0" dirty="0" smtClean="0"/>
              <a:t>e</a:t>
            </a:r>
            <a:r>
              <a:rPr lang="x-none" b="1" i="1" baseline="-25000" dirty="0" smtClean="0"/>
              <a:t>k-1</a:t>
            </a:r>
            <a:r>
              <a:rPr lang="x-none" b="0" i="0" baseline="0" dirty="0" smtClean="0"/>
              <a:t>) koji mogu biti velikih, ali veoma bliskih vrednosti. Mali procenat šuma u svakom od njih, može postati ogroman procenat šuma u signalu razlike. Recimo, ako je </a:t>
            </a:r>
            <a:r>
              <a:rPr lang="x-none" b="1" i="1" baseline="0" dirty="0" smtClean="0"/>
              <a:t>e</a:t>
            </a:r>
            <a:r>
              <a:rPr lang="x-none" b="1" i="1" baseline="-25000" dirty="0" smtClean="0"/>
              <a:t>k </a:t>
            </a:r>
            <a:r>
              <a:rPr lang="x-none" b="0" i="0" baseline="0" dirty="0" smtClean="0"/>
              <a:t>= 1005 nekih jedinica, a </a:t>
            </a:r>
            <a:r>
              <a:rPr lang="x-none" b="1" i="1" baseline="0" dirty="0" smtClean="0"/>
              <a:t>e</a:t>
            </a:r>
            <a:r>
              <a:rPr lang="x-none" b="1" i="1" baseline="-25000" dirty="0" smtClean="0"/>
              <a:t>k-1 </a:t>
            </a:r>
            <a:r>
              <a:rPr lang="x-none" b="1" i="1" baseline="0" dirty="0" smtClean="0"/>
              <a:t>= </a:t>
            </a:r>
            <a:r>
              <a:rPr lang="x-none" b="0" i="0" baseline="0" dirty="0" smtClean="0"/>
              <a:t>1000, signal razlike iznosi </a:t>
            </a:r>
            <a:r>
              <a:rPr lang="x-none" b="1" i="1" baseline="0" dirty="0" smtClean="0"/>
              <a:t>e</a:t>
            </a:r>
            <a:r>
              <a:rPr lang="x-none" b="1" i="1" baseline="-25000" dirty="0" smtClean="0"/>
              <a:t>k</a:t>
            </a:r>
            <a:r>
              <a:rPr lang="x-none" b="0" i="0" baseline="0" dirty="0" smtClean="0"/>
              <a:t>-</a:t>
            </a:r>
            <a:r>
              <a:rPr lang="x-none" b="1" i="1" baseline="0" dirty="0" smtClean="0"/>
              <a:t>e</a:t>
            </a:r>
            <a:r>
              <a:rPr lang="x-none" b="1" i="1" baseline="-25000" dirty="0" smtClean="0"/>
              <a:t>k-1 </a:t>
            </a:r>
            <a:r>
              <a:rPr lang="x-none" b="0" i="0" baseline="0" dirty="0" smtClean="0"/>
              <a:t>= 5. Ako signal </a:t>
            </a:r>
            <a:r>
              <a:rPr lang="x-none" b="1" i="1" baseline="0" dirty="0" smtClean="0"/>
              <a:t>e</a:t>
            </a:r>
            <a:r>
              <a:rPr lang="x-none" b="1" i="1" baseline="-25000" dirty="0" smtClean="0"/>
              <a:t>k  </a:t>
            </a:r>
            <a:r>
              <a:rPr lang="x-none" b="0" i="0" baseline="0" dirty="0" smtClean="0"/>
              <a:t>sadrži samo 1% šuma, što je realna, čak optimistička procena za signale struje ili brzine, to iznosi oko </a:t>
            </a:r>
            <a:r>
              <a:rPr lang="x-none" b="0" i="0" baseline="0" smtClean="0"/>
              <a:t>10 jedinica</a:t>
            </a:r>
            <a:r>
              <a:rPr lang="sr-Latn-CS" b="0" i="0" baseline="0" dirty="0" smtClean="0"/>
              <a:t> (1% od 1005)</a:t>
            </a:r>
            <a:r>
              <a:rPr lang="x-none" b="0" i="0" baseline="0" smtClean="0"/>
              <a:t>. </a:t>
            </a:r>
            <a:r>
              <a:rPr lang="x-none" b="0" i="0" baseline="0" dirty="0" smtClean="0"/>
              <a:t>Ta greška od 10 jedinica se direktno prenosi i na signal razlike, ali sada u signalu razlike čini čak 200%. Dakle, zbog ovog oduzimanja, šum je sa 1% u </a:t>
            </a:r>
            <a:r>
              <a:rPr lang="x-none" b="1" i="1" baseline="0" dirty="0" smtClean="0"/>
              <a:t>e</a:t>
            </a:r>
            <a:r>
              <a:rPr lang="x-none" b="1" i="1" baseline="-25000" dirty="0" smtClean="0"/>
              <a:t>k </a:t>
            </a:r>
            <a:r>
              <a:rPr lang="x-none" b="0" i="0" baseline="0" dirty="0" smtClean="0"/>
              <a:t> </a:t>
            </a:r>
            <a:r>
              <a:rPr lang="x-none" b="0" i="0" baseline="0" smtClean="0"/>
              <a:t>povećan </a:t>
            </a:r>
            <a:r>
              <a:rPr lang="sr-Latn-CS" b="0" i="0" baseline="0" dirty="0" smtClean="0"/>
              <a:t>čak </a:t>
            </a:r>
            <a:r>
              <a:rPr lang="x-none" b="0" i="0" baseline="0" smtClean="0"/>
              <a:t>na </a:t>
            </a:r>
            <a:r>
              <a:rPr lang="x-none" b="0" i="0" baseline="0" dirty="0" smtClean="0"/>
              <a:t>200% u </a:t>
            </a:r>
            <a:r>
              <a:rPr lang="x-none" b="1" i="1" baseline="0" dirty="0" smtClean="0"/>
              <a:t>e</a:t>
            </a:r>
            <a:r>
              <a:rPr lang="x-none" b="1" i="1" baseline="-25000" dirty="0" smtClean="0"/>
              <a:t>k</a:t>
            </a:r>
            <a:r>
              <a:rPr lang="x-none" b="0" i="0" baseline="0" dirty="0" smtClean="0"/>
              <a:t>-</a:t>
            </a:r>
            <a:r>
              <a:rPr lang="x-none" b="1" i="1" baseline="0" dirty="0" smtClean="0"/>
              <a:t>e</a:t>
            </a:r>
            <a:r>
              <a:rPr lang="x-none" b="1" i="1" baseline="-25000" dirty="0" smtClean="0"/>
              <a:t>k-1</a:t>
            </a:r>
            <a:r>
              <a:rPr lang="x-none" b="0" i="0" baseline="0" dirty="0" smtClean="0"/>
              <a:t> .</a:t>
            </a:r>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32</a:t>
            </a:fld>
            <a:endParaRPr lang="en-GB"/>
          </a:p>
        </p:txBody>
      </p:sp>
    </p:spTree>
    <p:extLst>
      <p:ext uri="{BB962C8B-B14F-4D97-AF65-F5344CB8AC3E}">
        <p14:creationId xmlns="" xmlns:p14="http://schemas.microsoft.com/office/powerpoint/2010/main" val="2398628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dirty="0" smtClean="0"/>
              <a:t>Na slici su mogući odzivi regulatora kada referentna veličina skoči sa 0 na 1 u trenutku 0. Na </a:t>
            </a:r>
            <a:r>
              <a:rPr lang="sr-Latn-CS" i="1" dirty="0" smtClean="0"/>
              <a:t>y </a:t>
            </a:r>
            <a:r>
              <a:rPr lang="sr-Latn-CS" dirty="0" smtClean="0"/>
              <a:t>-osi</a:t>
            </a:r>
            <a:r>
              <a:rPr lang="sr-Latn-CS" baseline="0" dirty="0" smtClean="0"/>
              <a:t> je </a:t>
            </a:r>
            <a:r>
              <a:rPr lang="sr-Latn-CS" b="1" i="1" baseline="0" dirty="0" smtClean="0">
                <a:sym typeface="Symbol"/>
              </a:rPr>
              <a:t></a:t>
            </a:r>
            <a:r>
              <a:rPr lang="sr-Latn-CS" baseline="0" dirty="0" smtClean="0">
                <a:sym typeface="Symbol"/>
              </a:rPr>
              <a:t> - </a:t>
            </a:r>
            <a:r>
              <a:rPr lang="sr-Latn-CS" baseline="0" dirty="0" smtClean="0"/>
              <a:t>normalizovana vrednost brzine obrtanja, odnosno, trenutna brzina obrtanja podeljena nominalmom brzinom obrtanja. Zadata brzina obrtanja </a:t>
            </a:r>
            <a:r>
              <a:rPr lang="sr-Latn-CS" b="1" i="1" baseline="0" dirty="0" smtClean="0">
                <a:sym typeface="Symbol"/>
              </a:rPr>
              <a:t></a:t>
            </a:r>
            <a:r>
              <a:rPr lang="sr-Latn-CS" b="1" i="1" baseline="30000" dirty="0" smtClean="0">
                <a:sym typeface="Symbol"/>
              </a:rPr>
              <a:t>*</a:t>
            </a:r>
            <a:r>
              <a:rPr lang="sr-Latn-CS" baseline="0" dirty="0" smtClean="0"/>
              <a:t> , takođe normalizovana, skače sa 0 na 1 </a:t>
            </a:r>
            <a:r>
              <a:rPr lang="sr-Latn-CS" dirty="0" smtClean="0"/>
              <a:t>u trenutku 0. </a:t>
            </a:r>
          </a:p>
          <a:p>
            <a:endParaRPr lang="sr-Latn-CS" dirty="0" smtClean="0"/>
          </a:p>
          <a:p>
            <a:r>
              <a:rPr lang="sr-Latn-CS" dirty="0" smtClean="0"/>
              <a:t>Po </a:t>
            </a:r>
            <a:r>
              <a:rPr lang="sr-Latn-CS" i="1" dirty="0" smtClean="0"/>
              <a:t>x </a:t>
            </a:r>
            <a:r>
              <a:rPr lang="sr-Latn-CS" dirty="0" smtClean="0"/>
              <a:t>- osi vreme podeljeno periodom</a:t>
            </a:r>
            <a:r>
              <a:rPr lang="sr-Latn-CS" baseline="0" dirty="0" smtClean="0"/>
              <a:t> odabiranja </a:t>
            </a:r>
            <a:r>
              <a:rPr lang="sr-Latn-CS" b="1" i="1" baseline="0" dirty="0" smtClean="0"/>
              <a:t>T</a:t>
            </a:r>
            <a:r>
              <a:rPr lang="sr-Latn-CS" b="1" i="1" baseline="-25000" dirty="0" smtClean="0"/>
              <a:t>s </a:t>
            </a:r>
            <a:r>
              <a:rPr lang="sr-Latn-CS" baseline="0" dirty="0" smtClean="0"/>
              <a:t>, odnosno, redni broj periode posle skoka referentne vrednosti.</a:t>
            </a:r>
          </a:p>
          <a:p>
            <a:endParaRPr lang="sr-Latn-CS" baseline="0" dirty="0" smtClean="0"/>
          </a:p>
          <a:p>
            <a:r>
              <a:rPr lang="sr-Latn-CS" baseline="0" dirty="0" smtClean="0"/>
              <a:t>Za podešavanje </a:t>
            </a:r>
            <a:r>
              <a:rPr lang="sr-Latn-CS" b="1" baseline="0" dirty="0" smtClean="0"/>
              <a:t>brzinskog regulatora</a:t>
            </a:r>
            <a:r>
              <a:rPr lang="sr-Latn-CS" baseline="0" dirty="0" smtClean="0"/>
              <a:t>, obično se teži kritično aperiodičnom odzivu, maksimalno </a:t>
            </a:r>
            <a:r>
              <a:rPr lang="sr-Latn-CS" baseline="0" dirty="0" smtClean="0"/>
              <a:t>brzom odzivu </a:t>
            </a:r>
            <a:r>
              <a:rPr lang="sr-Latn-CS" baseline="0" dirty="0" smtClean="0"/>
              <a:t>bez premašenja. Premašenje se izbegava zbog promene znaka momenta (motor u jednom trenutku prelazi u kočenje)</a:t>
            </a:r>
            <a:r>
              <a:rPr lang="sr-Latn-CS" dirty="0" smtClean="0"/>
              <a:t> što</a:t>
            </a:r>
            <a:r>
              <a:rPr lang="sr-Latn-CS" baseline="0" dirty="0" smtClean="0"/>
              <a:t> loše utiče na nesavršenu mehaniku. Zupčanici u reduktoru, koji uvek imaju “prazan hod” (</a:t>
            </a:r>
            <a:r>
              <a:rPr lang="sr-Latn-CS" i="1" baseline="0" dirty="0" smtClean="0"/>
              <a:t>backlash</a:t>
            </a:r>
            <a:r>
              <a:rPr lang="sr-Latn-CS" baseline="0" dirty="0" smtClean="0"/>
              <a:t>) i koji su bili nategnuti na jednu stranu prilikom kretanja, najedared se rasterećuju, prelaze prazan hod i natežu na drugu stranu prilikom kočenja. Ovo kratkotrajno rasterećenje čini veoma neprijatnu nelinearnost na koju regulator može da odreaguje naglim smanjenjem momenta i poremećenim odzivom. </a:t>
            </a:r>
          </a:p>
          <a:p>
            <a:endParaRPr lang="sr-Latn-CS" baseline="0" dirty="0" smtClean="0"/>
          </a:p>
          <a:p>
            <a:r>
              <a:rPr lang="sr-Latn-CS" baseline="0" dirty="0" smtClean="0"/>
              <a:t>Pored praznog hoda, takozvano “suvo trenje” je druga nesavršenost mehanike koja čini sistem nelinearnim i pravi velike probleme pri praktičnoj realizaciji regulatora brzine. Suvo trenje podrazumeva da je otpor trenja u zupčanicima značajno veći u trenutku polaska nego kada se zupčanici već kreću. Suvo trenje čini da regulator izgradi veliki polazni moment da bi pokrenuo sistem i savladao suvo trenje, čim se sistem pokrene, otpor trenja naglo opadne i moment postaje preveliki.</a:t>
            </a:r>
          </a:p>
          <a:p>
            <a:endParaRPr lang="sr-Latn-CS" baseline="0" dirty="0" smtClean="0"/>
          </a:p>
          <a:p>
            <a:r>
              <a:rPr lang="sr-Latn-CS" baseline="0" dirty="0" smtClean="0"/>
              <a:t>Ove dve nelinearnosti je jako teško modelirati i uzeti u obzir pri projektovanju i podešavanju regulatora. Vrlo često je neophodno regulator naknadno podešavai ili čak menjati strukturu kada se priključe reduktor i mehanika.</a:t>
            </a:r>
          </a:p>
          <a:p>
            <a:endParaRPr lang="sr-Latn-CS" baseline="0" dirty="0" smtClean="0"/>
          </a:p>
          <a:p>
            <a:r>
              <a:rPr lang="sr-Latn-CS" baseline="0" dirty="0" smtClean="0"/>
              <a:t>Kod podešavanja </a:t>
            </a:r>
            <a:r>
              <a:rPr lang="sr-Latn-CS" b="1" baseline="0" dirty="0" smtClean="0"/>
              <a:t>strujnog regulatora</a:t>
            </a:r>
            <a:r>
              <a:rPr lang="sr-Latn-CS" baseline="0" dirty="0" smtClean="0"/>
              <a:t>, često se dozvoljava malo premašenje (čak i do 20%) jer promena znaka napona na unosi nelinearnost kao što to radi promrna znaka momenta. Dobro prigušen oscilatorni odziv može biti dosta brži u odnosu na kritično aperiodični, pa se zato ovakvo podešavanje strujnog regulatora češće koristi.</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33</a:t>
            </a:fld>
            <a:endParaRPr lang="en-GB"/>
          </a:p>
        </p:txBody>
      </p:sp>
    </p:spTree>
    <p:extLst>
      <p:ext uri="{BB962C8B-B14F-4D97-AF65-F5344CB8AC3E}">
        <p14:creationId xmlns="" xmlns:p14="http://schemas.microsoft.com/office/powerpoint/2010/main" val="1558394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dirty="0" smtClean="0"/>
              <a:t>Na ovom dijagranu je dat odziv regulatorastruje Ia kada referentna struja skoči sa 0 na 1 u trenutku 0. Na </a:t>
            </a:r>
            <a:r>
              <a:rPr lang="sr-Latn-CS" i="1" dirty="0" smtClean="0"/>
              <a:t>y </a:t>
            </a:r>
            <a:r>
              <a:rPr lang="sr-Latn-CS" dirty="0" smtClean="0"/>
              <a:t>-osi</a:t>
            </a:r>
            <a:r>
              <a:rPr lang="sr-Latn-CS" baseline="0" dirty="0" smtClean="0"/>
              <a:t> je </a:t>
            </a:r>
            <a:r>
              <a:rPr lang="sr-Latn-CS" b="1" i="1" baseline="0" dirty="0" smtClean="0">
                <a:sym typeface="Symbol"/>
              </a:rPr>
              <a:t>I</a:t>
            </a:r>
            <a:r>
              <a:rPr lang="sr-Latn-CS" b="1" i="1" baseline="-25000" dirty="0" smtClean="0">
                <a:sym typeface="Symbol"/>
              </a:rPr>
              <a:t>a</a:t>
            </a:r>
            <a:r>
              <a:rPr lang="sr-Latn-CS" baseline="0" dirty="0" smtClean="0">
                <a:sym typeface="Symbol"/>
              </a:rPr>
              <a:t> - </a:t>
            </a:r>
            <a:r>
              <a:rPr lang="sr-Latn-CS" baseline="0" dirty="0" smtClean="0"/>
              <a:t>normalizovana vrednost struje rotora (u procentima), odnosno, trenutna vrednost struje rotora podeljena nominalmom strujom. Zadata struja </a:t>
            </a:r>
            <a:r>
              <a:rPr lang="sr-Latn-CS" b="1" i="1" baseline="0" dirty="0" smtClean="0">
                <a:sym typeface="Symbol"/>
              </a:rPr>
              <a:t>I</a:t>
            </a:r>
            <a:r>
              <a:rPr lang="sr-Latn-CS" b="1" i="1" baseline="-25000" dirty="0" smtClean="0">
                <a:sym typeface="Symbol"/>
              </a:rPr>
              <a:t>a</a:t>
            </a:r>
            <a:r>
              <a:rPr lang="sr-Latn-CS" b="1" i="1" baseline="30000" dirty="0" smtClean="0">
                <a:sym typeface="Symbol"/>
              </a:rPr>
              <a:t>*</a:t>
            </a:r>
            <a:r>
              <a:rPr lang="sr-Latn-CS" baseline="0" dirty="0" smtClean="0"/>
              <a:t> , takođe normalizovana, skače sa 0 na 1 </a:t>
            </a:r>
            <a:r>
              <a:rPr lang="sr-Latn-CS" dirty="0" smtClean="0"/>
              <a:t>u trenutku 0. </a:t>
            </a:r>
          </a:p>
          <a:p>
            <a:endParaRPr lang="sr-Latn-CS" dirty="0" smtClean="0"/>
          </a:p>
          <a:p>
            <a:r>
              <a:rPr lang="sr-Latn-CS" dirty="0" smtClean="0"/>
              <a:t>Po </a:t>
            </a:r>
            <a:r>
              <a:rPr lang="sr-Latn-CS" i="1" dirty="0" smtClean="0"/>
              <a:t>x </a:t>
            </a:r>
            <a:r>
              <a:rPr lang="sr-Latn-CS" dirty="0" smtClean="0"/>
              <a:t>- osi vreme podeljeno periodom</a:t>
            </a:r>
            <a:r>
              <a:rPr lang="sr-Latn-CS" baseline="0" dirty="0" smtClean="0"/>
              <a:t> odabiranja </a:t>
            </a:r>
            <a:r>
              <a:rPr lang="sr-Latn-CS" b="1" i="1" baseline="0" dirty="0" smtClean="0"/>
              <a:t>T</a:t>
            </a:r>
            <a:r>
              <a:rPr lang="sr-Latn-CS" b="1" i="1" baseline="-25000" dirty="0" smtClean="0"/>
              <a:t>s </a:t>
            </a:r>
            <a:r>
              <a:rPr lang="sr-Latn-CS" baseline="0" dirty="0" smtClean="0"/>
              <a:t>, odnosno, redni broj periode posle skoka referentne vrednosti.</a:t>
            </a:r>
          </a:p>
          <a:p>
            <a:endParaRPr lang="sr-Latn-CS" baseline="0" dirty="0" smtClean="0"/>
          </a:p>
          <a:p>
            <a:r>
              <a:rPr lang="sr-Latn-CS" baseline="0" dirty="0" smtClean="0"/>
              <a:t>Na slici su definisani pojmovi premašenja, vremena smirivanja i vremena uspona. Vreme uspona se obično definiše kao vremenski interval potreban da struja poraste sa 5% na 95% vrednosti.</a:t>
            </a: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34</a:t>
            </a:fld>
            <a:endParaRPr lang="en-GB"/>
          </a:p>
        </p:txBody>
      </p:sp>
    </p:spTree>
    <p:extLst>
      <p:ext uri="{BB962C8B-B14F-4D97-AF65-F5344CB8AC3E}">
        <p14:creationId xmlns="" xmlns:p14="http://schemas.microsoft.com/office/powerpoint/2010/main" val="1558394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smtClean="0">
                <a:solidFill>
                  <a:schemeClr val="tx1"/>
                </a:solidFill>
                <a:effectLst/>
                <a:latin typeface="Times New Roman" pitchFamily="18" charset="0"/>
                <a:ea typeface="+mn-ea"/>
                <a:cs typeface="+mn-cs"/>
              </a:rPr>
              <a:t>Ziegler-Nichols metoda podešavanja</a:t>
            </a:r>
            <a:endParaRPr lang="vi-VN" sz="1200" b="0" i="0" kern="1200" dirty="0" smtClean="0">
              <a:solidFill>
                <a:schemeClr val="tx1"/>
              </a:solidFill>
              <a:effectLst/>
              <a:latin typeface="Times New Roman" pitchFamily="18" charset="0"/>
              <a:ea typeface="+mn-ea"/>
              <a:cs typeface="+mn-cs"/>
            </a:endParaRPr>
          </a:p>
          <a:p>
            <a:r>
              <a:rPr lang="vi-VN" sz="1200" b="1" i="0" kern="1200" dirty="0" smtClean="0">
                <a:solidFill>
                  <a:schemeClr val="tx1"/>
                </a:solidFill>
                <a:effectLst/>
                <a:latin typeface="Times New Roman" pitchFamily="18" charset="0"/>
                <a:ea typeface="+mn-ea"/>
                <a:cs typeface="+mn-cs"/>
              </a:rPr>
              <a:t> </a:t>
            </a:r>
            <a:endParaRPr lang="vi-VN" sz="1200" b="0" i="0" kern="1200" dirty="0" smtClean="0">
              <a:solidFill>
                <a:schemeClr val="tx1"/>
              </a:solidFill>
              <a:effectLst/>
              <a:latin typeface="Times New Roman" pitchFamily="18" charset="0"/>
              <a:ea typeface="+mn-ea"/>
              <a:cs typeface="+mn-cs"/>
            </a:endParaRPr>
          </a:p>
          <a:p>
            <a:r>
              <a:rPr lang="vi-VN" sz="1200" b="0" i="0" kern="1200" dirty="0" smtClean="0">
                <a:solidFill>
                  <a:schemeClr val="tx1"/>
                </a:solidFill>
                <a:effectLst/>
                <a:latin typeface="Times New Roman" pitchFamily="18" charset="0"/>
                <a:ea typeface="+mn-ea"/>
                <a:cs typeface="+mn-cs"/>
              </a:rPr>
              <a:t> Navedena procedura predstavlja eksperimentalni način određivanja parametara regulatora (P, PI ili PID). Vrlo često model objekta upravljanja nije poznat. Tada se podešavanje parametara regulatora mora vršiti eksperimentalno, pri čemu se na osnovu izvedenog eksperimenta uočavaju veličine koje karakterišu sistem. Ova metodologija podrazumeva da se, ukoliko je ceo sistem već realizovan sa povratnom spregom, povratna sprega uopšte ne mora raskidati. U ovoj proceduri, bez obzira na primenjeni zakon upravljanja P, PI ili PID, najpre se dejstvo regulatora svede samo na proporcionalno (K</a:t>
            </a:r>
            <a:r>
              <a:rPr lang="vi-VN" sz="1200" b="0" i="0" kern="1200" baseline="-25000" dirty="0" smtClean="0">
                <a:solidFill>
                  <a:schemeClr val="tx1"/>
                </a:solidFill>
                <a:effectLst/>
                <a:latin typeface="Times New Roman" pitchFamily="18" charset="0"/>
                <a:ea typeface="+mn-ea"/>
                <a:cs typeface="+mn-cs"/>
              </a:rPr>
              <a:t>p</a:t>
            </a:r>
            <a:r>
              <a:rPr lang="vi-VN" sz="1200" b="0" i="0" kern="1200" dirty="0" smtClean="0">
                <a:solidFill>
                  <a:schemeClr val="tx1"/>
                </a:solidFill>
                <a:effectLst/>
                <a:latin typeface="Times New Roman" pitchFamily="18" charset="0"/>
                <a:ea typeface="+mn-ea"/>
                <a:cs typeface="+mn-cs"/>
              </a:rPr>
              <a:t>), postavljanjem vremenske konstante integralnog dejstva na maksimalnu (T</a:t>
            </a:r>
            <a:r>
              <a:rPr lang="vi-VN" sz="1200" b="0" i="0" kern="1200" baseline="-25000" dirty="0" smtClean="0">
                <a:solidFill>
                  <a:schemeClr val="tx1"/>
                </a:solidFill>
                <a:effectLst/>
                <a:latin typeface="Times New Roman" pitchFamily="18" charset="0"/>
                <a:ea typeface="+mn-ea"/>
                <a:cs typeface="+mn-cs"/>
              </a:rPr>
              <a:t>i</a:t>
            </a:r>
            <a:r>
              <a:rPr lang="vi-VN" sz="1200" b="0" i="0" kern="1200" dirty="0" smtClean="0">
                <a:solidFill>
                  <a:schemeClr val="tx1"/>
                </a:solidFill>
                <a:effectLst/>
                <a:latin typeface="Times New Roman" pitchFamily="18" charset="0"/>
                <a:ea typeface="+mn-ea"/>
                <a:cs typeface="+mn-cs"/>
              </a:rPr>
              <a:t>→∞), a vremenske konstante diferencijalnog dejstva na minimalnu vrednost (T</a:t>
            </a:r>
            <a:r>
              <a:rPr lang="vi-VN" sz="1200" b="0" i="0" kern="1200" baseline="-25000" dirty="0" smtClean="0">
                <a:solidFill>
                  <a:schemeClr val="tx1"/>
                </a:solidFill>
                <a:effectLst/>
                <a:latin typeface="Times New Roman" pitchFamily="18" charset="0"/>
                <a:ea typeface="+mn-ea"/>
                <a:cs typeface="+mn-cs"/>
              </a:rPr>
              <a:t>d</a:t>
            </a:r>
            <a:r>
              <a:rPr lang="vi-VN" sz="1200" b="0" i="0" kern="1200" dirty="0" smtClean="0">
                <a:solidFill>
                  <a:schemeClr val="tx1"/>
                </a:solidFill>
                <a:effectLst/>
                <a:latin typeface="Times New Roman" pitchFamily="18" charset="0"/>
                <a:ea typeface="+mn-ea"/>
                <a:cs typeface="+mn-cs"/>
              </a:rPr>
              <a:t>=0). Pri tome se K</a:t>
            </a:r>
            <a:r>
              <a:rPr lang="vi-VN" sz="1200" b="0" i="0" kern="1200" baseline="-25000" dirty="0" smtClean="0">
                <a:solidFill>
                  <a:schemeClr val="tx1"/>
                </a:solidFill>
                <a:effectLst/>
                <a:latin typeface="Times New Roman" pitchFamily="18" charset="0"/>
                <a:ea typeface="+mn-ea"/>
                <a:cs typeface="+mn-cs"/>
              </a:rPr>
              <a:t>p</a:t>
            </a:r>
            <a:r>
              <a:rPr lang="vi-VN" sz="1200" b="0" i="0" kern="1200" dirty="0" smtClean="0">
                <a:solidFill>
                  <a:schemeClr val="tx1"/>
                </a:solidFill>
                <a:effectLst/>
                <a:latin typeface="Times New Roman" pitchFamily="18" charset="0"/>
                <a:ea typeface="+mn-ea"/>
                <a:cs typeface="+mn-cs"/>
              </a:rPr>
              <a:t> postavlja na neku manju vrednost, tako da regulaciona kontura bude stabilna. Sistem se pobuđuje odskočnim signalom, i K</a:t>
            </a:r>
            <a:r>
              <a:rPr lang="vi-VN" sz="1200" b="0" i="0" kern="1200" baseline="-25000" dirty="0" smtClean="0">
                <a:solidFill>
                  <a:schemeClr val="tx1"/>
                </a:solidFill>
                <a:effectLst/>
                <a:latin typeface="Times New Roman" pitchFamily="18" charset="0"/>
                <a:ea typeface="+mn-ea"/>
                <a:cs typeface="+mn-cs"/>
              </a:rPr>
              <a:t>p</a:t>
            </a:r>
            <a:r>
              <a:rPr lang="vi-VN" sz="1200" b="0" i="0" kern="1200" dirty="0" smtClean="0">
                <a:solidFill>
                  <a:schemeClr val="tx1"/>
                </a:solidFill>
                <a:effectLst/>
                <a:latin typeface="Times New Roman" pitchFamily="18" charset="0"/>
                <a:ea typeface="+mn-ea"/>
                <a:cs typeface="+mn-cs"/>
              </a:rPr>
              <a:t> se povećava u malim iznosima, korak po korak . Na osciloskopu, ili nekom drugom pokazivaču se posmatra izlazni signal. U jednom momentu će povećanje vrednosti K</a:t>
            </a:r>
            <a:r>
              <a:rPr lang="vi-VN" sz="1200" b="0" i="0" kern="1200" baseline="-25000" dirty="0" smtClean="0">
                <a:solidFill>
                  <a:schemeClr val="tx1"/>
                </a:solidFill>
                <a:effectLst/>
                <a:latin typeface="Times New Roman" pitchFamily="18" charset="0"/>
                <a:ea typeface="+mn-ea"/>
                <a:cs typeface="+mn-cs"/>
              </a:rPr>
              <a:t>p</a:t>
            </a:r>
            <a:r>
              <a:rPr lang="vi-VN" sz="1200" b="0" i="0" kern="1200" dirty="0" smtClean="0">
                <a:solidFill>
                  <a:schemeClr val="tx1"/>
                </a:solidFill>
                <a:effectLst/>
                <a:latin typeface="Times New Roman" pitchFamily="18" charset="0"/>
                <a:ea typeface="+mn-ea"/>
                <a:cs typeface="+mn-cs"/>
              </a:rPr>
              <a:t> dovesti sistem na granicu stabilnosti, što se detektuje pojavom prostoperiodičnih neprigušenih oscilacija u odzivu sistema. Time se eksperiment (“kritični eksperiment”) završava, i pri tome se pamte vrednosti pojačanja za koju je sistem prooscilovao (K</a:t>
            </a:r>
            <a:r>
              <a:rPr lang="vi-VN" sz="1200" b="0" i="0" kern="1200" baseline="-25000" dirty="0" smtClean="0">
                <a:solidFill>
                  <a:schemeClr val="tx1"/>
                </a:solidFill>
                <a:effectLst/>
                <a:latin typeface="Times New Roman" pitchFamily="18" charset="0"/>
                <a:ea typeface="+mn-ea"/>
                <a:cs typeface="+mn-cs"/>
              </a:rPr>
              <a:t>p</a:t>
            </a:r>
            <a:r>
              <a:rPr lang="vi-VN" sz="1200" b="0" i="0" kern="1200" dirty="0" smtClean="0">
                <a:solidFill>
                  <a:schemeClr val="tx1"/>
                </a:solidFill>
                <a:effectLst/>
                <a:latin typeface="Times New Roman" pitchFamily="18" charset="0"/>
                <a:ea typeface="+mn-ea"/>
                <a:cs typeface="+mn-cs"/>
              </a:rPr>
              <a:t>)</a:t>
            </a:r>
            <a:r>
              <a:rPr lang="vi-VN" sz="1200" b="0" i="0" kern="1200" baseline="-25000" dirty="0" smtClean="0">
                <a:solidFill>
                  <a:schemeClr val="tx1"/>
                </a:solidFill>
                <a:effectLst/>
                <a:latin typeface="Times New Roman" pitchFamily="18" charset="0"/>
                <a:ea typeface="+mn-ea"/>
                <a:cs typeface="+mn-cs"/>
              </a:rPr>
              <a:t>kr</a:t>
            </a:r>
            <a:r>
              <a:rPr lang="vi-VN" sz="1200" b="0" i="0" kern="1200" dirty="0" smtClean="0">
                <a:solidFill>
                  <a:schemeClr val="tx1"/>
                </a:solidFill>
                <a:effectLst/>
                <a:latin typeface="Times New Roman" pitchFamily="18" charset="0"/>
                <a:ea typeface="+mn-ea"/>
                <a:cs typeface="+mn-cs"/>
              </a:rPr>
              <a:t> i perioda oscilacija T</a:t>
            </a:r>
            <a:r>
              <a:rPr lang="vi-VN" sz="1200" b="0" i="0" kern="1200" baseline="-25000" dirty="0" smtClean="0">
                <a:solidFill>
                  <a:schemeClr val="tx1"/>
                </a:solidFill>
                <a:effectLst/>
                <a:latin typeface="Times New Roman" pitchFamily="18" charset="0"/>
                <a:ea typeface="+mn-ea"/>
                <a:cs typeface="+mn-cs"/>
              </a:rPr>
              <a:t>kr</a:t>
            </a:r>
            <a:r>
              <a:rPr lang="vi-VN" sz="1200" b="0" i="0" kern="1200" dirty="0" smtClean="0">
                <a:solidFill>
                  <a:schemeClr val="tx1"/>
                </a:solidFill>
                <a:effectLst/>
                <a:latin typeface="Times New Roman" pitchFamily="18" charset="0"/>
                <a:ea typeface="+mn-ea"/>
                <a:cs typeface="+mn-cs"/>
              </a:rPr>
              <a:t>. Ziegler i Nichols su ponudili tabelu pomoću koje se određuju vrednosti parametara regulatora na osnovu poznatih (K</a:t>
            </a:r>
            <a:r>
              <a:rPr lang="vi-VN" sz="1200" b="0" i="0" kern="1200" baseline="-25000" dirty="0" smtClean="0">
                <a:solidFill>
                  <a:schemeClr val="tx1"/>
                </a:solidFill>
                <a:effectLst/>
                <a:latin typeface="Times New Roman" pitchFamily="18" charset="0"/>
                <a:ea typeface="+mn-ea"/>
                <a:cs typeface="+mn-cs"/>
              </a:rPr>
              <a:t>p</a:t>
            </a:r>
            <a:r>
              <a:rPr lang="vi-VN" sz="1200" b="0" i="0" kern="1200" dirty="0" smtClean="0">
                <a:solidFill>
                  <a:schemeClr val="tx1"/>
                </a:solidFill>
                <a:effectLst/>
                <a:latin typeface="Times New Roman" pitchFamily="18" charset="0"/>
                <a:ea typeface="+mn-ea"/>
                <a:cs typeface="+mn-cs"/>
              </a:rPr>
              <a:t>)</a:t>
            </a:r>
            <a:r>
              <a:rPr lang="vi-VN" sz="1200" b="0" i="0" kern="1200" baseline="-25000" dirty="0" smtClean="0">
                <a:solidFill>
                  <a:schemeClr val="tx1"/>
                </a:solidFill>
                <a:effectLst/>
                <a:latin typeface="Times New Roman" pitchFamily="18" charset="0"/>
                <a:ea typeface="+mn-ea"/>
                <a:cs typeface="+mn-cs"/>
              </a:rPr>
              <a:t>kr</a:t>
            </a:r>
            <a:r>
              <a:rPr lang="vi-VN" sz="1200" b="0" i="0" kern="1200" dirty="0" smtClean="0">
                <a:solidFill>
                  <a:schemeClr val="tx1"/>
                </a:solidFill>
                <a:effectLst/>
                <a:latin typeface="Times New Roman" pitchFamily="18" charset="0"/>
                <a:ea typeface="+mn-ea"/>
                <a:cs typeface="+mn-cs"/>
              </a:rPr>
              <a:t> i T</a:t>
            </a:r>
            <a:r>
              <a:rPr lang="vi-VN" sz="1200" b="0" i="0" kern="1200" baseline="-25000" dirty="0" smtClean="0">
                <a:solidFill>
                  <a:schemeClr val="tx1"/>
                </a:solidFill>
                <a:effectLst/>
                <a:latin typeface="Times New Roman" pitchFamily="18" charset="0"/>
                <a:ea typeface="+mn-ea"/>
                <a:cs typeface="+mn-cs"/>
              </a:rPr>
              <a:t>kr </a:t>
            </a:r>
            <a:r>
              <a:rPr lang="vi-VN" sz="1200" b="0" i="0" kern="1200" dirty="0" smtClean="0">
                <a:solidFill>
                  <a:schemeClr val="tx1"/>
                </a:solidFill>
                <a:effectLst/>
                <a:latin typeface="Times New Roman" pitchFamily="18" charset="0"/>
                <a:ea typeface="+mn-ea"/>
                <a:cs typeface="+mn-cs"/>
              </a:rPr>
              <a:t>(tabela 1.).</a:t>
            </a:r>
            <a:endParaRPr lang="x-none" sz="1200" b="0" i="0" kern="1200" dirty="0" smtClean="0">
              <a:solidFill>
                <a:schemeClr val="tx1"/>
              </a:solidFill>
              <a:effectLst/>
              <a:latin typeface="Times New Roman" pitchFamily="18" charset="0"/>
              <a:ea typeface="+mn-ea"/>
              <a:cs typeface="+mn-cs"/>
            </a:endParaRPr>
          </a:p>
          <a:p>
            <a:endParaRPr lang="vi-VN" sz="1200" b="0" i="0" kern="1200" dirty="0" smtClean="0">
              <a:solidFill>
                <a:schemeClr val="tx1"/>
              </a:solidFill>
              <a:effectLst/>
              <a:latin typeface="Times New Roman" pitchFamily="18" charset="0"/>
              <a:ea typeface="+mn-ea"/>
              <a:cs typeface="+mn-cs"/>
            </a:endParaRPr>
          </a:p>
          <a:p>
            <a:r>
              <a:rPr lang="vi-VN" sz="1200" b="0" i="0" kern="1200" dirty="0" smtClean="0">
                <a:solidFill>
                  <a:schemeClr val="tx1"/>
                </a:solidFill>
                <a:effectLst/>
                <a:latin typeface="Times New Roman" pitchFamily="18" charset="0"/>
                <a:ea typeface="+mn-ea"/>
                <a:cs typeface="+mn-cs"/>
              </a:rPr>
              <a:t>Tabela 1. Način određivanja parametara regulatora na osnovu rezultata kritičnog eksperimenta</a:t>
            </a:r>
          </a:p>
          <a:p>
            <a:endParaRPr lang="x-none" sz="1200" b="0" i="0" kern="1200" dirty="0" smtClean="0">
              <a:solidFill>
                <a:schemeClr val="tx1"/>
              </a:solidFill>
              <a:effectLst/>
              <a:latin typeface="Times New Roman" pitchFamily="18" charset="0"/>
              <a:ea typeface="+mn-ea"/>
              <a:cs typeface="+mn-cs"/>
            </a:endParaRPr>
          </a:p>
          <a:p>
            <a:r>
              <a:rPr lang="vi-VN" sz="1200" b="0" i="0" kern="1200" dirty="0" smtClean="0">
                <a:solidFill>
                  <a:schemeClr val="tx1"/>
                </a:solidFill>
                <a:effectLst/>
                <a:latin typeface="Times New Roman" pitchFamily="18" charset="0"/>
                <a:ea typeface="+mn-ea"/>
                <a:cs typeface="+mn-cs"/>
              </a:rPr>
              <a:t> Nedostatak ove metode je taj što se regulaciona kontura (sistem) mora dovesti do granice oscilacija (stabilnosti) što nekad nije dozvoljeno. Ipak, i to je bolje nego da se pri neplanskom podešavanju parametara izazovu žestoke oscilacije.</a:t>
            </a:r>
          </a:p>
          <a:p>
            <a:endParaRPr lang="x-none" sz="1200" b="0" i="0" kern="1200" dirty="0" smtClean="0">
              <a:solidFill>
                <a:schemeClr val="tx1"/>
              </a:solidFill>
              <a:effectLst/>
              <a:latin typeface="Times New Roman" pitchFamily="18" charset="0"/>
              <a:ea typeface="+mn-ea"/>
              <a:cs typeface="+mn-cs"/>
            </a:endParaRPr>
          </a:p>
          <a:p>
            <a:r>
              <a:rPr lang="vi-VN" sz="1200" b="0" i="0" kern="1200" dirty="0" smtClean="0">
                <a:solidFill>
                  <a:schemeClr val="tx1"/>
                </a:solidFill>
                <a:effectLst/>
                <a:latin typeface="Times New Roman" pitchFamily="18" charset="0"/>
                <a:ea typeface="+mn-ea"/>
                <a:cs typeface="+mn-cs"/>
              </a:rPr>
              <a:t>Ziegler i Nichols su svoja pravila razvili za slučaj linearnog sistema sa transportnim kašnjenjem i polom u koordinatnom početku. Zahtev koji su sebi postavili pri projektovanju je bio da pri skokovitoj promeni reference ili ulaznog poremećaja svaki sledeći maksimum signala greške bude 25% prethodnog. Prema tome, drugi preskok signala greške će biti četiri puta manji od prvog što predstavlja kompromis između brzog odziva i malog preskoka. Primena ovog metoda na sisteme čije je transportno kašnjenje znatno veće od dominantne vremenske konstante ne daje dobre rezultate. Generalno, navedena procedura često ne daje zadovoljavajuće rezultate ali se dobijeni parametri ne razlikuju mnogo od parametara idealno podešenog PID-a za dati proces.</a:t>
            </a:r>
          </a:p>
          <a:p>
            <a:endParaRPr lang="x-none" sz="1200" b="0" i="0" kern="1200" dirty="0" smtClean="0">
              <a:solidFill>
                <a:schemeClr val="tx1"/>
              </a:solidFill>
              <a:effectLst/>
              <a:latin typeface="Times New Roman" pitchFamily="18" charset="0"/>
              <a:ea typeface="+mn-ea"/>
              <a:cs typeface="+mn-cs"/>
            </a:endParaRPr>
          </a:p>
          <a:p>
            <a:r>
              <a:rPr lang="vi-VN" sz="1200" b="0" i="0" kern="1200" dirty="0" smtClean="0">
                <a:solidFill>
                  <a:schemeClr val="tx1"/>
                </a:solidFill>
                <a:effectLst/>
                <a:latin typeface="Times New Roman" pitchFamily="18" charset="0"/>
                <a:ea typeface="+mn-ea"/>
                <a:cs typeface="+mn-cs"/>
              </a:rPr>
              <a:t>Ziegler i Nichols su predložili i drugu metodu za podešavanje parametara PID (odnosno P ili PI) regulatora, pri čemu se parametri određuju na osnovu odskočnog odziva sistema u otvorenoj povratnoj sprezi. Ova metoda se može primeniti kod sistema kod kojih se oscilacije u sistemu sa zatvorenom povratnom spregom ne mogu tolerisati.</a:t>
            </a:r>
          </a:p>
          <a:p>
            <a:endParaRPr lang="x-none" sz="1200" b="0" i="0" kern="1200" dirty="0" smtClean="0">
              <a:solidFill>
                <a:schemeClr val="tx1"/>
              </a:solidFill>
              <a:effectLst/>
              <a:latin typeface="Times New Roman" pitchFamily="18" charset="0"/>
              <a:ea typeface="+mn-ea"/>
              <a:cs typeface="+mn-cs"/>
            </a:endParaRPr>
          </a:p>
          <a:p>
            <a:r>
              <a:rPr lang="vi-VN" sz="1200" b="0" i="0" kern="1200" dirty="0" smtClean="0">
                <a:solidFill>
                  <a:schemeClr val="tx1"/>
                </a:solidFill>
                <a:effectLst/>
                <a:latin typeface="Times New Roman" pitchFamily="18" charset="0"/>
                <a:ea typeface="+mn-ea"/>
                <a:cs typeface="+mn-cs"/>
              </a:rPr>
              <a:t>Srodna ali tačnija procedura je </a:t>
            </a:r>
            <a:r>
              <a:rPr lang="vi-VN" sz="1200" b="1" i="0" kern="1200" dirty="0" smtClean="0">
                <a:solidFill>
                  <a:schemeClr val="tx1"/>
                </a:solidFill>
                <a:effectLst/>
                <a:latin typeface="Times New Roman" pitchFamily="18" charset="0"/>
                <a:ea typeface="+mn-ea"/>
                <a:cs typeface="+mn-cs"/>
              </a:rPr>
              <a:t>Kappa-Tau</a:t>
            </a:r>
            <a:r>
              <a:rPr lang="vi-VN" sz="1200" b="0" i="0" kern="1200" dirty="0" smtClean="0">
                <a:solidFill>
                  <a:schemeClr val="tx1"/>
                </a:solidFill>
                <a:effectLst/>
                <a:latin typeface="Times New Roman" pitchFamily="18" charset="0"/>
                <a:ea typeface="+mn-ea"/>
                <a:cs typeface="+mn-cs"/>
              </a:rPr>
              <a:t> podešavanje parametara koja se zasniva na bezdimenzionim parametrima: relativnom pojačanju </a:t>
            </a:r>
            <a:r>
              <a:rPr lang="el-GR" sz="1200" b="0" i="0" kern="1200" dirty="0" smtClean="0">
                <a:solidFill>
                  <a:schemeClr val="tx1"/>
                </a:solidFill>
                <a:effectLst/>
                <a:latin typeface="Times New Roman" pitchFamily="18" charset="0"/>
                <a:ea typeface="+mn-ea"/>
                <a:cs typeface="+mn-cs"/>
              </a:rPr>
              <a:t>κ </a:t>
            </a:r>
            <a:r>
              <a:rPr lang="vi-VN" sz="1200" b="0" i="0" kern="1200" dirty="0" smtClean="0">
                <a:solidFill>
                  <a:schemeClr val="tx1"/>
                </a:solidFill>
                <a:effectLst/>
                <a:latin typeface="Times New Roman" pitchFamily="18" charset="0"/>
                <a:ea typeface="+mn-ea"/>
                <a:cs typeface="+mn-cs"/>
              </a:rPr>
              <a:t>i relativnom mrtvom vremenu procesa </a:t>
            </a:r>
            <a:r>
              <a:rPr lang="el-GR" sz="1200" b="0" i="0" kern="1200" dirty="0" smtClean="0">
                <a:solidFill>
                  <a:schemeClr val="tx1"/>
                </a:solidFill>
                <a:effectLst/>
                <a:latin typeface="Times New Roman" pitchFamily="18" charset="0"/>
                <a:ea typeface="+mn-ea"/>
                <a:cs typeface="+mn-cs"/>
              </a:rPr>
              <a:t>τ.</a:t>
            </a:r>
          </a:p>
          <a:p>
            <a:r>
              <a:rPr lang="vi-VN" sz="1200" b="0" i="1" kern="1200" dirty="0" smtClean="0">
                <a:solidFill>
                  <a:schemeClr val="tx1"/>
                </a:solidFill>
                <a:effectLst/>
                <a:latin typeface="Times New Roman" pitchFamily="18" charset="0"/>
                <a:ea typeface="+mn-ea"/>
                <a:cs typeface="+mn-cs"/>
              </a:rPr>
              <a:t>Tekst je preuzet iz skripte prof. dr Dušana Petrovačkog za predmet Sistemi automatskog upravljanja kao i iz Materijala za vežbe iz predmeta Projektovanje i podešavanje fuzzy PID regulatora. Dalja objašnjenja pojmova kao i primere podešavanja Ziegler-Nichols-ovom metodom možete naći u pomenutim materijalima.</a:t>
            </a:r>
            <a:endParaRPr lang="sr-Latn-CS" sz="1200" b="0" i="1" kern="1200" dirty="0" smtClean="0">
              <a:solidFill>
                <a:schemeClr val="tx1"/>
              </a:solidFill>
              <a:effectLst/>
              <a:latin typeface="Times New Roman" pitchFamily="18" charset="0"/>
              <a:ea typeface="+mn-ea"/>
              <a:cs typeface="+mn-cs"/>
            </a:endParaRPr>
          </a:p>
          <a:p>
            <a:endParaRPr lang="sr-Latn-CS" sz="1200" b="0" i="1" kern="1200" dirty="0" smtClean="0">
              <a:solidFill>
                <a:schemeClr val="tx1"/>
              </a:solidFill>
              <a:effectLst/>
              <a:latin typeface="Times New Roman" pitchFamily="18" charset="0"/>
              <a:ea typeface="+mn-ea"/>
              <a:cs typeface="+mn-cs"/>
            </a:endParaRPr>
          </a:p>
          <a:p>
            <a:r>
              <a:rPr lang="sr-Latn-CS" sz="1200" b="0" i="0" kern="1200" dirty="0" smtClean="0">
                <a:solidFill>
                  <a:schemeClr val="tx1"/>
                </a:solidFill>
                <a:effectLst/>
                <a:latin typeface="Times New Roman" pitchFamily="18" charset="0"/>
                <a:ea typeface="+mn-ea"/>
                <a:cs typeface="+mn-cs"/>
              </a:rPr>
              <a:t>Eksperiment </a:t>
            </a:r>
            <a:r>
              <a:rPr lang="sr-Latn-CS" sz="1200" b="0" i="0" kern="1200" baseline="0" dirty="0" smtClean="0">
                <a:solidFill>
                  <a:schemeClr val="tx1"/>
                </a:solidFill>
                <a:effectLst/>
                <a:latin typeface="Times New Roman" pitchFamily="18" charset="0"/>
                <a:ea typeface="+mn-ea"/>
                <a:cs typeface="+mn-cs"/>
              </a:rPr>
              <a:t>se ne može primeniti na PI regulator realizovan i inkrementalnoj formi prostim usvojanjem </a:t>
            </a:r>
            <a:r>
              <a:rPr lang="sr-Latn-CS" sz="1200" b="1" i="1" kern="1200" baseline="0" dirty="0" smtClean="0">
                <a:solidFill>
                  <a:schemeClr val="tx1"/>
                </a:solidFill>
                <a:effectLst/>
                <a:latin typeface="Times New Roman" pitchFamily="18" charset="0"/>
                <a:ea typeface="+mn-ea"/>
                <a:cs typeface="+mn-cs"/>
              </a:rPr>
              <a:t>k</a:t>
            </a:r>
            <a:r>
              <a:rPr lang="sr-Latn-CS" sz="1200" b="1" i="1" kern="1200" baseline="-25000" dirty="0" smtClean="0">
                <a:solidFill>
                  <a:schemeClr val="tx1"/>
                </a:solidFill>
                <a:effectLst/>
                <a:latin typeface="Times New Roman" pitchFamily="18" charset="0"/>
                <a:ea typeface="+mn-ea"/>
                <a:cs typeface="+mn-cs"/>
              </a:rPr>
              <a:t>i </a:t>
            </a:r>
            <a:r>
              <a:rPr lang="sr-Latn-CS" sz="1200" b="0" i="0" kern="1200" baseline="0" dirty="0" smtClean="0">
                <a:solidFill>
                  <a:schemeClr val="tx1"/>
                </a:solidFill>
                <a:effectLst/>
                <a:latin typeface="Times New Roman" pitchFamily="18" charset="0"/>
                <a:ea typeface="+mn-ea"/>
                <a:cs typeface="+mn-cs"/>
              </a:rPr>
              <a:t>=0 jer se tako gubi zavisnost izlaza od greške (vidi slajd 29). Zato treba najpre realizovati klasični regulator P tipa, sa njim izvršiti eksperiment, pa posle vratiti PI regulator u inkrementalnoj formi. U preksi, to se svodi na izmenu svega nekoliko linija koda.  </a:t>
            </a:r>
            <a:endParaRPr lang="vi-VN" sz="1200" b="0" i="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35</a:t>
            </a:fld>
            <a:endParaRPr lang="en-GB"/>
          </a:p>
        </p:txBody>
      </p:sp>
    </p:spTree>
    <p:extLst>
      <p:ext uri="{BB962C8B-B14F-4D97-AF65-F5344CB8AC3E}">
        <p14:creationId xmlns="" xmlns:p14="http://schemas.microsoft.com/office/powerpoint/2010/main" val="1558394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dirty="0" smtClean="0"/>
              <a:t>Slika</a:t>
            </a:r>
            <a:r>
              <a:rPr lang="sr-Latn-CS" baseline="0" dirty="0" smtClean="0"/>
              <a:t> odziva sadrži animaciju, slajd treba pogledati u “</a:t>
            </a:r>
            <a:r>
              <a:rPr lang="sr-Latn-CS" i="1" baseline="0" dirty="0" smtClean="0"/>
              <a:t>slideshow</a:t>
            </a:r>
            <a:r>
              <a:rPr lang="sr-Latn-CS" baseline="0" dirty="0" smtClean="0"/>
              <a:t>” režimu</a:t>
            </a:r>
            <a:endParaRPr lang="sr-Latn-CS" dirty="0" smtClean="0"/>
          </a:p>
          <a:p>
            <a:endParaRPr lang="sr-Latn-CS" dirty="0" smtClean="0"/>
          </a:p>
          <a:p>
            <a:r>
              <a:rPr lang="sr-Latn-CS" dirty="0" smtClean="0"/>
              <a:t>Odziv kontinualnog regulatora procesa G(s) pri čemu se najper proporcionalno pojačanje pojačava</a:t>
            </a:r>
            <a:r>
              <a:rPr lang="sr-Latn-CS" baseline="0" dirty="0" smtClean="0"/>
              <a:t> od 1 do 5 (što je optimalna vrednost) dok su </a:t>
            </a:r>
            <a:r>
              <a:rPr lang="sr-Latn-CS" b="1" i="1" baseline="0" dirty="0" smtClean="0"/>
              <a:t>K</a:t>
            </a:r>
            <a:r>
              <a:rPr lang="sr-Latn-CS" b="1" i="1" baseline="-25000" dirty="0" smtClean="0"/>
              <a:t>i</a:t>
            </a:r>
            <a:r>
              <a:rPr lang="sr-Latn-CS" baseline="0" dirty="0" smtClean="0"/>
              <a:t>  i </a:t>
            </a:r>
            <a:r>
              <a:rPr lang="sr-Latn-CS" b="1" i="1" baseline="0" dirty="0" smtClean="0"/>
              <a:t>K</a:t>
            </a:r>
            <a:r>
              <a:rPr lang="sr-Latn-CS" b="1" i="1" baseline="-25000" dirty="0" smtClean="0"/>
              <a:t>d</a:t>
            </a:r>
            <a:r>
              <a:rPr lang="sr-Latn-CS" baseline="0" dirty="0" smtClean="0"/>
              <a:t> nula. Kad se dostigne pojačanje </a:t>
            </a:r>
            <a:r>
              <a:rPr lang="sr-Latn-CS" b="1" i="1" baseline="0" dirty="0" smtClean="0"/>
              <a:t>K</a:t>
            </a:r>
            <a:r>
              <a:rPr lang="sr-Latn-CS" b="1" i="1" baseline="-25000" dirty="0" smtClean="0"/>
              <a:t>p </a:t>
            </a:r>
            <a:r>
              <a:rPr lang="sr-Latn-CS" baseline="0" dirty="0" smtClean="0"/>
              <a:t>= 5, postepeno se povećava </a:t>
            </a:r>
            <a:r>
              <a:rPr lang="sr-Latn-CS" b="1" i="1" baseline="0" dirty="0" smtClean="0"/>
              <a:t>K</a:t>
            </a:r>
            <a:r>
              <a:rPr lang="sr-Latn-CS" b="1" i="1" baseline="-25000" dirty="0" smtClean="0"/>
              <a:t>i  </a:t>
            </a:r>
            <a:r>
              <a:rPr lang="sr-Latn-CS" baseline="0" dirty="0" smtClean="0"/>
              <a:t>sve do </a:t>
            </a:r>
            <a:r>
              <a:rPr lang="sr-Latn-CS" b="1" i="1" baseline="0" dirty="0" smtClean="0"/>
              <a:t>K</a:t>
            </a:r>
            <a:r>
              <a:rPr lang="sr-Latn-CS" b="1" i="1" baseline="-25000" dirty="0" smtClean="0"/>
              <a:t>i  </a:t>
            </a:r>
            <a:r>
              <a:rPr lang="sr-Latn-CS" baseline="0" dirty="0" smtClean="0"/>
              <a:t>= 3. Obratiti pažnju da odziv sa ovim vrednostima (</a:t>
            </a:r>
            <a:r>
              <a:rPr lang="sr-Latn-CS" b="1" i="1" baseline="0" dirty="0" smtClean="0"/>
              <a:t>K</a:t>
            </a:r>
            <a:r>
              <a:rPr lang="sr-Latn-CS" b="1" i="1" baseline="-25000" dirty="0" smtClean="0"/>
              <a:t>p </a:t>
            </a:r>
            <a:r>
              <a:rPr lang="sr-Latn-CS" baseline="0" dirty="0" smtClean="0"/>
              <a:t>= 5, </a:t>
            </a:r>
            <a:r>
              <a:rPr lang="sr-Latn-CS" b="1" i="1" baseline="0" dirty="0" smtClean="0"/>
              <a:t>K</a:t>
            </a:r>
            <a:r>
              <a:rPr lang="sr-Latn-CS" b="1" i="1" baseline="-25000" dirty="0" smtClean="0"/>
              <a:t>i  </a:t>
            </a:r>
            <a:r>
              <a:rPr lang="sr-Latn-CS" baseline="0" dirty="0" smtClean="0"/>
              <a:t>= 3), a bez diferencijalnog dejstva, ima značajno premašenje i oscilatoran je. Povećanjem pojačanja diferencijalnog dejstva premašenje se smanjuje. Pri </a:t>
            </a:r>
            <a:r>
              <a:rPr lang="sr-Latn-CS" b="1" i="1" baseline="0" dirty="0" smtClean="0"/>
              <a:t>K</a:t>
            </a:r>
            <a:r>
              <a:rPr lang="sr-Latn-CS" b="1" i="1" baseline="-25000" dirty="0" smtClean="0"/>
              <a:t>d  </a:t>
            </a:r>
            <a:r>
              <a:rPr lang="sr-Latn-CS" baseline="0" dirty="0" smtClean="0"/>
              <a:t>= 3 odziv je praktično bez premašenja</a:t>
            </a:r>
            <a:endParaRPr lang="x-none"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36</a:t>
            </a:fld>
            <a:endParaRPr lang="en-GB"/>
          </a:p>
        </p:txBody>
      </p:sp>
    </p:spTree>
    <p:extLst>
      <p:ext uri="{BB962C8B-B14F-4D97-AF65-F5344CB8AC3E}">
        <p14:creationId xmlns="" xmlns:p14="http://schemas.microsoft.com/office/powerpoint/2010/main" val="4114998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dirty="0" smtClean="0"/>
              <a:t>Odziv PI regulatora (bez diferencijalnog dejstva) bez premašenja za ovaj proces se dobija sa</a:t>
            </a:r>
            <a:r>
              <a:rPr lang="sr-Latn-CS" baseline="0" dirty="0" smtClean="0"/>
              <a:t> pojačanjima </a:t>
            </a:r>
            <a:r>
              <a:rPr lang="sr-Latn-CS" b="1" i="1" baseline="0" dirty="0" smtClean="0"/>
              <a:t>k</a:t>
            </a:r>
            <a:r>
              <a:rPr lang="sr-Latn-CS" b="1" i="1" baseline="-25000" dirty="0" smtClean="0"/>
              <a:t>p </a:t>
            </a:r>
            <a:r>
              <a:rPr lang="sr-Latn-CS" baseline="0" dirty="0" smtClean="0"/>
              <a:t>= 3,2 i </a:t>
            </a:r>
            <a:r>
              <a:rPr lang="sr-Latn-CS" b="1" i="1" baseline="0" dirty="0" smtClean="0"/>
              <a:t>k</a:t>
            </a:r>
            <a:r>
              <a:rPr lang="sr-Latn-CS" b="1" i="1" baseline="-25000" dirty="0" smtClean="0"/>
              <a:t>i  </a:t>
            </a:r>
            <a:r>
              <a:rPr lang="sr-Latn-CS" baseline="0" dirty="0" smtClean="0"/>
              <a:t>= 1,1 i značajno je sporiji. Uz diferencijalno dejstvo pojačanja </a:t>
            </a:r>
            <a:r>
              <a:rPr lang="sr-Latn-CS" b="1" i="1" baseline="0" dirty="0" smtClean="0"/>
              <a:t>K</a:t>
            </a:r>
            <a:r>
              <a:rPr lang="sr-Latn-CS" b="1" i="1" baseline="-25000" dirty="0" smtClean="0"/>
              <a:t>d </a:t>
            </a:r>
            <a:r>
              <a:rPr lang="sr-Latn-CS" baseline="0" dirty="0" smtClean="0"/>
              <a:t>= 3 odziv bez premašenja se dobija sa puno većim pojačanjima (</a:t>
            </a:r>
            <a:r>
              <a:rPr lang="sr-Latn-CS" b="1" i="1" baseline="0" dirty="0" smtClean="0"/>
              <a:t>K</a:t>
            </a:r>
            <a:r>
              <a:rPr lang="sr-Latn-CS" b="1" i="1" baseline="-25000" dirty="0" smtClean="0"/>
              <a:t>p </a:t>
            </a:r>
            <a:r>
              <a:rPr lang="sr-Latn-CS" baseline="0" dirty="0" smtClean="0"/>
              <a:t>= 5, </a:t>
            </a:r>
            <a:r>
              <a:rPr lang="sr-Latn-CS" b="1" i="1" baseline="0" dirty="0" smtClean="0"/>
              <a:t>K</a:t>
            </a:r>
            <a:r>
              <a:rPr lang="sr-Latn-CS" b="1" i="1" baseline="-25000" dirty="0" smtClean="0"/>
              <a:t>i  </a:t>
            </a:r>
            <a:r>
              <a:rPr lang="sr-Latn-CS" baseline="0" dirty="0" smtClean="0"/>
              <a:t>= 3) i značajno je brži!</a:t>
            </a:r>
            <a:endParaRPr lang="x-none"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37</a:t>
            </a:fld>
            <a:endParaRPr lang="en-GB"/>
          </a:p>
        </p:txBody>
      </p:sp>
    </p:spTree>
    <p:extLst>
      <p:ext uri="{BB962C8B-B14F-4D97-AF65-F5344CB8AC3E}">
        <p14:creationId xmlns="" xmlns:p14="http://schemas.microsoft.com/office/powerpoint/2010/main" val="4114998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Od</a:t>
            </a:r>
            <a:r>
              <a:rPr lang="sr-Latn-CS" dirty="0" smtClean="0"/>
              <a:t>zi</a:t>
            </a:r>
            <a:r>
              <a:rPr lang="en-US" dirty="0" smtClean="0"/>
              <a:t>v </a:t>
            </a:r>
            <a:r>
              <a:rPr lang="sr-Latn-CS" dirty="0" smtClean="0"/>
              <a:t>dobro podešenog PI regulatora </a:t>
            </a:r>
            <a:r>
              <a:rPr lang="en-US" dirty="0" err="1" smtClean="0"/>
              <a:t>na</a:t>
            </a:r>
            <a:r>
              <a:rPr lang="sr-Latn-CS" dirty="0" smtClean="0"/>
              <a:t> skokovitu promenu referentne brzine obrtanja u trenutku 0</a:t>
            </a:r>
            <a:r>
              <a:rPr lang="sr-Latn-CS" baseline="0" dirty="0" smtClean="0"/>
              <a:t> sa 0 na 0.17 rad</a:t>
            </a:r>
            <a:r>
              <a:rPr lang="en-US" baseline="0" dirty="0" smtClean="0"/>
              <a:t>/</a:t>
            </a:r>
            <a:r>
              <a:rPr lang="sr-Latn-CS" baseline="0" dirty="0" smtClean="0"/>
              <a:t>s i na promenu sa 0.17 rad</a:t>
            </a:r>
            <a:r>
              <a:rPr lang="en-US" baseline="0" dirty="0" smtClean="0"/>
              <a:t>/</a:t>
            </a:r>
            <a:r>
              <a:rPr lang="sr-Latn-CS" baseline="0" dirty="0" smtClean="0"/>
              <a:t>s na 0 u trenutku t = 50 T</a:t>
            </a:r>
            <a:r>
              <a:rPr lang="sr-Latn-CS" baseline="-25000" dirty="0" smtClean="0"/>
              <a:t>s</a:t>
            </a:r>
            <a:r>
              <a:rPr lang="sr-Latn-CS" baseline="0" dirty="0" smtClean="0"/>
              <a:t> (T</a:t>
            </a:r>
            <a:r>
              <a:rPr lang="sr-Latn-CS" baseline="-25000" dirty="0" smtClean="0"/>
              <a:t>s</a:t>
            </a:r>
            <a:r>
              <a:rPr lang="sr-Latn-CS" baseline="0" dirty="0" smtClean="0"/>
              <a:t> je perioda regulatora. Nominalni moment motora je 10 Nm, ograničenje na 20 Nm tako da se ovaj poremećaj – promena referentne brzine, spada u male poremećaje (regulator ostaje linearan). Naime, moment dostiže maksimalnu vrednost od 0,5 Nm što je daleko od maksimalne vrednosti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38</a:t>
            </a:fld>
            <a:endParaRPr lang="en-GB"/>
          </a:p>
        </p:txBody>
      </p:sp>
    </p:spTree>
    <p:extLst>
      <p:ext uri="{BB962C8B-B14F-4D97-AF65-F5344CB8AC3E}">
        <p14:creationId xmlns="" xmlns:p14="http://schemas.microsoft.com/office/powerpoint/2010/main" val="28438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r-Latn-CS" dirty="0" smtClean="0"/>
              <a:t>Gornja slika –</a:t>
            </a:r>
            <a:r>
              <a:rPr lang="sr-Latn-CS" baseline="0" dirty="0" smtClean="0"/>
              <a:t> </a:t>
            </a:r>
            <a:r>
              <a:rPr lang="sr-Latn-CS" b="1" baseline="0" dirty="0" smtClean="0"/>
              <a:t>promena smera obrtanja</a:t>
            </a:r>
            <a:r>
              <a:rPr lang="sr-Latn-C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Od</a:t>
            </a:r>
            <a:r>
              <a:rPr lang="sr-Latn-CS" dirty="0" smtClean="0"/>
              <a:t>zi</a:t>
            </a:r>
            <a:r>
              <a:rPr lang="en-US" dirty="0" smtClean="0"/>
              <a:t>v </a:t>
            </a:r>
            <a:r>
              <a:rPr lang="sr-Latn-CS" dirty="0" smtClean="0"/>
              <a:t>dobro podešenog PI regulatora </a:t>
            </a:r>
            <a:r>
              <a:rPr lang="en-US" dirty="0" err="1" smtClean="0"/>
              <a:t>na</a:t>
            </a:r>
            <a:r>
              <a:rPr lang="sr-Latn-CS" dirty="0" smtClean="0"/>
              <a:t> skokovitu promenu referentne brzine obrtanja u trenutku 0</a:t>
            </a:r>
            <a:r>
              <a:rPr lang="sr-Latn-CS" baseline="0" dirty="0" smtClean="0"/>
              <a:t> sa -100 ob</a:t>
            </a:r>
            <a:r>
              <a:rPr lang="en-US" baseline="0" dirty="0" smtClean="0"/>
              <a:t>/</a:t>
            </a:r>
            <a:r>
              <a:rPr lang="sr-Latn-CS" baseline="0" dirty="0" smtClean="0"/>
              <a:t>min na +100 ob</a:t>
            </a:r>
            <a:r>
              <a:rPr lang="en-US" baseline="0" dirty="0" smtClean="0"/>
              <a:t>/</a:t>
            </a:r>
            <a:r>
              <a:rPr lang="sr-Latn-CS" baseline="0" dirty="0" smtClean="0"/>
              <a:t>min. I ova promena referentne brzine spada u male poremećajeje (regulator ostaje linearan) jer moment ne dostiže granicu od 20Nm. Brzina obrtanja je prikazana na levoj, a moment na desnoj osi diagrama.  </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baseline="0" dirty="0" smtClean="0"/>
              <a:t>Do</a:t>
            </a:r>
            <a:r>
              <a:rPr lang="sr-Latn-CS" dirty="0" smtClean="0"/>
              <a:t>nja slika - </a:t>
            </a:r>
            <a:r>
              <a:rPr lang="sr-Latn-CS" b="1" dirty="0" smtClean="0"/>
              <a:t>naknadno opterećenje</a:t>
            </a:r>
            <a:r>
              <a:rPr lang="sr-Latn-C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Od</a:t>
            </a:r>
            <a:r>
              <a:rPr lang="sr-Latn-CS" dirty="0" smtClean="0"/>
              <a:t>zi</a:t>
            </a:r>
            <a:r>
              <a:rPr lang="en-US" dirty="0" smtClean="0"/>
              <a:t>v </a:t>
            </a:r>
            <a:r>
              <a:rPr lang="sr-Latn-CS" dirty="0" smtClean="0"/>
              <a:t>dobro podešenog PI regulatora </a:t>
            </a:r>
            <a:r>
              <a:rPr lang="en-US" dirty="0" err="1" smtClean="0"/>
              <a:t>na</a:t>
            </a:r>
            <a:r>
              <a:rPr lang="sr-Latn-CS" dirty="0" smtClean="0"/>
              <a:t> skokovitu promenu referentne brzine obrtanja u trenutku 0,</a:t>
            </a:r>
            <a:r>
              <a:rPr lang="sr-Latn-CS" baseline="0" dirty="0" smtClean="0"/>
              <a:t> sa 0 na 100 ob</a:t>
            </a:r>
            <a:r>
              <a:rPr lang="en-US" baseline="0" dirty="0" smtClean="0"/>
              <a:t>/</a:t>
            </a:r>
            <a:r>
              <a:rPr lang="sr-Latn-CS" baseline="0" dirty="0" smtClean="0"/>
              <a:t>min i promenu spoljnjeg opterećenja sa 0 na 10Nm oko druge sekunde i rasterećenje sa 10Nm na 0, oko pete sekunde. Moment koji motor razvija na vratilu je deblja linija sa skalom na desnoj strani diagrama. Nominalni moment motora je 10 Nm, ograničenje na 20 Nm.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39</a:t>
            </a:fld>
            <a:endParaRPr lang="en-GB"/>
          </a:p>
        </p:txBody>
      </p:sp>
    </p:spTree>
    <p:extLst>
      <p:ext uri="{BB962C8B-B14F-4D97-AF65-F5344CB8AC3E}">
        <p14:creationId xmlns="" xmlns:p14="http://schemas.microsoft.com/office/powerpoint/2010/main" val="3450303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sr-Latn-CS" b="1" dirty="0" smtClean="0"/>
              <a:t>Odziv PI regulatora na velike poremećaje</a:t>
            </a:r>
          </a:p>
          <a:p>
            <a:endParaRPr lang="sr-Latn-CS" dirty="0" smtClean="0"/>
          </a:p>
          <a:p>
            <a:r>
              <a:rPr lang="sr-Latn-CS" dirty="0" smtClean="0"/>
              <a:t>Veliki poremećaj</a:t>
            </a:r>
            <a:r>
              <a:rPr lang="sr-Latn-CS" baseline="0" dirty="0" smtClean="0"/>
              <a:t> je takva promena referentne vrednosti brzine obrtanja da, prilikom promene, regulator zahteva veći moment od motora nego što motor može da napravi. Zbog toga softver regulatora ograničava zahtevani moment na maksimalnu vrednost.</a:t>
            </a:r>
          </a:p>
          <a:p>
            <a:endParaRPr lang="sr-Latn-CS" baseline="0" dirty="0" smtClean="0"/>
          </a:p>
          <a:p>
            <a:r>
              <a:rPr lang="sr-Latn-CS" baseline="0" dirty="0" smtClean="0"/>
              <a:t>Primer predstavlja odziv na skokovitu promene referentne brzine obrtanja. Promena je tolika da predstavlja veliki poremećaj. Opterećenje je čisto inercijalno, bez dodatnog spoljnjeg opterećenja. </a:t>
            </a:r>
          </a:p>
          <a:p>
            <a:endParaRPr lang="sr-Latn-CS" baseline="0" dirty="0" smtClean="0"/>
          </a:p>
          <a:p>
            <a:r>
              <a:rPr lang="sr-Latn-CS" baseline="0" dirty="0" smtClean="0"/>
              <a:t>Zahtevani moment već za nekoliko perioda (u primeru dve) dostiže maksimalnu vrednost i ograničavač ga održava na toj vrednost. Brzina obrtanja raste linearno sa nagibom d</a:t>
            </a:r>
            <a:r>
              <a:rPr lang="sr-Latn-CS" b="1" i="1" baseline="0" dirty="0" smtClean="0">
                <a:sym typeface="Symbol"/>
              </a:rPr>
              <a:t></a:t>
            </a:r>
            <a:r>
              <a:rPr lang="en-US" baseline="0" dirty="0" smtClean="0">
                <a:sym typeface="Symbol"/>
              </a:rPr>
              <a:t>/</a:t>
            </a:r>
            <a:r>
              <a:rPr lang="en-US" baseline="0" dirty="0" err="1" smtClean="0">
                <a:sym typeface="Symbol"/>
              </a:rPr>
              <a:t>d</a:t>
            </a:r>
            <a:r>
              <a:rPr lang="en-US" b="1" i="1" baseline="0" dirty="0" err="1" smtClean="0">
                <a:sym typeface="Symbol"/>
              </a:rPr>
              <a:t>t</a:t>
            </a:r>
            <a:r>
              <a:rPr lang="en-US" baseline="0" dirty="0" smtClean="0">
                <a:sym typeface="Symbol"/>
              </a:rPr>
              <a:t> = </a:t>
            </a:r>
            <a:r>
              <a:rPr lang="en-US" b="1" i="1" baseline="0" dirty="0" err="1" smtClean="0"/>
              <a:t>M</a:t>
            </a:r>
            <a:r>
              <a:rPr lang="en-US" b="1" i="1" baseline="-25000" dirty="0" err="1" smtClean="0"/>
              <a:t>emax</a:t>
            </a:r>
            <a:r>
              <a:rPr lang="en-US" baseline="30000" dirty="0" smtClean="0"/>
              <a:t>*</a:t>
            </a:r>
            <a:r>
              <a:rPr lang="en-US" baseline="0" dirty="0" smtClean="0">
                <a:sym typeface="Symbol"/>
              </a:rPr>
              <a:t>/</a:t>
            </a:r>
            <a:r>
              <a:rPr lang="en-US" b="1" i="1" baseline="0" dirty="0" smtClean="0">
                <a:sym typeface="Symbol"/>
              </a:rPr>
              <a:t>J</a:t>
            </a:r>
            <a:r>
              <a:rPr lang="en-US" baseline="0" dirty="0" smtClean="0">
                <a:sym typeface="Symbol"/>
              </a:rPr>
              <a:t> . </a:t>
            </a:r>
            <a:r>
              <a:rPr lang="en-US" baseline="0" dirty="0" err="1" smtClean="0">
                <a:sym typeface="Symbol"/>
              </a:rPr>
              <a:t>Nagib</a:t>
            </a:r>
            <a:r>
              <a:rPr lang="en-US" baseline="0" dirty="0" smtClean="0">
                <a:sym typeface="Symbol"/>
              </a:rPr>
              <a:t> </a:t>
            </a:r>
            <a:r>
              <a:rPr lang="sr-Latn-CS" baseline="0" dirty="0" smtClean="0">
                <a:sym typeface="Symbol"/>
              </a:rPr>
              <a:t>z</a:t>
            </a:r>
            <a:r>
              <a:rPr lang="en-US" baseline="0" dirty="0" err="1" smtClean="0">
                <a:sym typeface="Symbol"/>
              </a:rPr>
              <a:t>avisi</a:t>
            </a:r>
            <a:r>
              <a:rPr lang="en-US" baseline="0" dirty="0" smtClean="0">
                <a:sym typeface="Symbol"/>
              </a:rPr>
              <a:t> </a:t>
            </a:r>
            <a:r>
              <a:rPr lang="en-US" baseline="0" dirty="0" err="1" smtClean="0">
                <a:sym typeface="Symbol"/>
              </a:rPr>
              <a:t>od</a:t>
            </a:r>
            <a:r>
              <a:rPr lang="en-US" baseline="0" dirty="0" smtClean="0">
                <a:sym typeface="Symbol"/>
              </a:rPr>
              <a:t> </a:t>
            </a:r>
            <a:r>
              <a:rPr lang="en-US" baseline="0" dirty="0" err="1" smtClean="0">
                <a:sym typeface="Symbol"/>
              </a:rPr>
              <a:t>raspolo</a:t>
            </a:r>
            <a:r>
              <a:rPr lang="sr-Latn-CS" baseline="0" dirty="0" smtClean="0">
                <a:sym typeface="Symbol"/>
              </a:rPr>
              <a:t>ž</a:t>
            </a:r>
            <a:r>
              <a:rPr lang="en-US" baseline="0" dirty="0" err="1" smtClean="0">
                <a:sym typeface="Symbol"/>
              </a:rPr>
              <a:t>ivog</a:t>
            </a:r>
            <a:r>
              <a:rPr lang="en-US" baseline="0" dirty="0" smtClean="0">
                <a:sym typeface="Symbol"/>
              </a:rPr>
              <a:t> moment</a:t>
            </a:r>
            <a:r>
              <a:rPr lang="sr-Latn-CS" baseline="0" dirty="0" smtClean="0">
                <a:sym typeface="Symbol"/>
              </a:rPr>
              <a:t>a (direktno) i od momenta inercije J, indirektno (veći moment inercije, sporiji porast).</a:t>
            </a:r>
          </a:p>
          <a:p>
            <a:r>
              <a:rPr lang="sr-Latn-CS" baseline="0" dirty="0" smtClean="0">
                <a:sym typeface="Symbol"/>
              </a:rPr>
              <a:t>Kada brzina dostigne vrednosti bleske zadatoj, regulator izlazi iz zasićenja i počinje da radi kao linearan. Održava dostignutu brzinu veoma malim momenton (na slici 0) sve do pada referentne vrednosti na nulu. Tada motor počinje da koči i već u drugoj periodi dostiće makksimalni kočeći moment, ulazi u nelinearni režim i priča se ponavlja kao i kod zaletanja.</a:t>
            </a:r>
          </a:p>
          <a:p>
            <a:r>
              <a:rPr lang="sr-Latn-CS" baseline="0" dirty="0" smtClean="0">
                <a:sym typeface="Symbol"/>
              </a:rPr>
              <a:t>U toku promena brzine, regulator je vrlo kratko vreme u linearnom režimu (samo nekoliko perioda pre dostizanja referentne vrednosti brzine obrtanja i samo nekoliko perioda posle promene referentne vrednosti.).</a:t>
            </a:r>
          </a:p>
          <a:p>
            <a:endParaRPr lang="sr-Latn-CS" baseline="0" dirty="0" smtClean="0">
              <a:sym typeface="Symbol"/>
            </a:endParaRPr>
          </a:p>
          <a:p>
            <a:r>
              <a:rPr lang="sr-Latn-CS" baseline="0" dirty="0" smtClean="0">
                <a:sym typeface="Symbol"/>
              </a:rPr>
              <a:t>Slučajevi ovakvog zaletanja su česti u praksi, naročito u sistemima sa velikom inercijom</a:t>
            </a:r>
            <a:r>
              <a:rPr lang="en-US" baseline="0" dirty="0" smtClean="0">
                <a:sym typeface="Symbol"/>
              </a:rPr>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40</a:t>
            </a:fld>
            <a:endParaRPr lang="en-GB"/>
          </a:p>
        </p:txBody>
      </p:sp>
    </p:spTree>
    <p:extLst>
      <p:ext uri="{BB962C8B-B14F-4D97-AF65-F5344CB8AC3E}">
        <p14:creationId xmlns="" xmlns:p14="http://schemas.microsoft.com/office/powerpoint/2010/main" val="239304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baseline="0" dirty="0" smtClean="0"/>
              <a:t>Stacionarno stanje nastaje kada više nema promene brzine obrtanja (</a:t>
            </a:r>
            <a:r>
              <a:rPr lang="x-none" baseline="0" smtClean="0"/>
              <a:t>d</a:t>
            </a:r>
            <a:r>
              <a:rPr lang="x-none" b="1" i="1" smtClean="0">
                <a:sym typeface="Symbol"/>
              </a:rPr>
              <a:t></a:t>
            </a:r>
            <a:r>
              <a:rPr lang="x-none" baseline="0" smtClean="0"/>
              <a:t> /d</a:t>
            </a:r>
            <a:r>
              <a:rPr lang="x-none" b="1" i="1" baseline="0" smtClean="0"/>
              <a:t>t</a:t>
            </a:r>
            <a:r>
              <a:rPr lang="x-none" sz="800" b="1" i="1" baseline="-25000" dirty="0" smtClean="0"/>
              <a:t>  </a:t>
            </a:r>
            <a:r>
              <a:rPr lang="x-none" baseline="0" dirty="0" smtClean="0"/>
              <a:t>= 0). Iz izraza koji povezuje moment koji proizvodi motor </a:t>
            </a:r>
            <a:r>
              <a:rPr lang="x-none" b="1" i="1" smtClean="0">
                <a:sym typeface="Symbol"/>
              </a:rPr>
              <a:t>M</a:t>
            </a:r>
            <a:r>
              <a:rPr lang="x-none" b="1" i="1" baseline="-25000" dirty="0" smtClean="0">
                <a:sym typeface="Symbol"/>
              </a:rPr>
              <a:t>e</a:t>
            </a:r>
            <a:r>
              <a:rPr lang="x-none" baseline="0" dirty="0" smtClean="0"/>
              <a:t> i brzinu obrtanja </a:t>
            </a:r>
            <a:r>
              <a:rPr lang="x-none" b="1" i="1" smtClean="0">
                <a:sym typeface="Symbol"/>
              </a:rPr>
              <a:t></a:t>
            </a:r>
            <a:r>
              <a:rPr lang="x-none" b="0" i="1" dirty="0" smtClean="0">
                <a:sym typeface="Symbol"/>
              </a:rPr>
              <a:t>, </a:t>
            </a:r>
            <a:r>
              <a:rPr lang="x-none" b="0" i="0" dirty="0" smtClean="0">
                <a:sym typeface="Symbol"/>
              </a:rPr>
              <a:t>(na</a:t>
            </a:r>
            <a:r>
              <a:rPr lang="x-none" b="0" i="0" baseline="0" dirty="0" smtClean="0">
                <a:sym typeface="Symbol"/>
              </a:rPr>
              <a:t> slajdu) , izjednačavanjem </a:t>
            </a:r>
            <a:r>
              <a:rPr lang="x-none" baseline="0" smtClean="0"/>
              <a:t>d</a:t>
            </a:r>
            <a:r>
              <a:rPr lang="x-none" b="1" i="1" smtClean="0">
                <a:sym typeface="Symbol"/>
              </a:rPr>
              <a:t></a:t>
            </a:r>
            <a:r>
              <a:rPr lang="x-none" baseline="0" smtClean="0"/>
              <a:t> /d</a:t>
            </a:r>
            <a:r>
              <a:rPr lang="x-none" b="1" i="1" baseline="0" smtClean="0"/>
              <a:t>t</a:t>
            </a:r>
            <a:r>
              <a:rPr lang="x-none" sz="800" b="1" i="1" baseline="-25000" dirty="0" smtClean="0"/>
              <a:t>  </a:t>
            </a:r>
            <a:r>
              <a:rPr lang="x-none" baseline="0" dirty="0" smtClean="0"/>
              <a:t> sa nulom dobija se vrednost brzine obrtanja u stacionarnom stanju </a:t>
            </a:r>
            <a:r>
              <a:rPr lang="x-none" b="1" i="1" smtClean="0">
                <a:sym typeface="Symbol"/>
              </a:rPr>
              <a:t></a:t>
            </a:r>
            <a:r>
              <a:rPr lang="x-none" b="0" i="0" baseline="-25000" dirty="0" smtClean="0">
                <a:sym typeface="Symbol"/>
              </a:rPr>
              <a:t>stac</a:t>
            </a:r>
            <a:r>
              <a:rPr lang="x-none" baseline="0" dirty="0" smtClean="0"/>
              <a:t>.  </a:t>
            </a:r>
          </a:p>
          <a:p>
            <a:endParaRPr lang="x-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dirty="0" smtClean="0"/>
              <a:t>Nagib sa kojim brzina raste (</a:t>
            </a:r>
            <a:r>
              <a:rPr lang="x-none" baseline="0" smtClean="0"/>
              <a:t>d</a:t>
            </a:r>
            <a:r>
              <a:rPr lang="x-none" b="1" i="1" smtClean="0">
                <a:sym typeface="Symbol"/>
              </a:rPr>
              <a:t></a:t>
            </a:r>
            <a:r>
              <a:rPr lang="x-none" baseline="0" smtClean="0"/>
              <a:t> /d</a:t>
            </a:r>
            <a:r>
              <a:rPr lang="x-none" b="1" i="1" baseline="0" smtClean="0"/>
              <a:t>t</a:t>
            </a:r>
            <a:r>
              <a:rPr lang="x-none" sz="800" b="1" i="1" baseline="-25000" dirty="0" smtClean="0"/>
              <a:t> </a:t>
            </a:r>
            <a:r>
              <a:rPr lang="x-none" baseline="0" dirty="0" smtClean="0"/>
              <a:t>) u </a:t>
            </a:r>
            <a:r>
              <a:rPr lang="x-none" u="sng" baseline="0" dirty="0" smtClean="0"/>
              <a:t>trenutku t=0</a:t>
            </a:r>
            <a:r>
              <a:rPr lang="x-none" u="none" baseline="0" dirty="0" smtClean="0"/>
              <a:t> </a:t>
            </a:r>
            <a:r>
              <a:rPr lang="x-none" baseline="0" dirty="0" smtClean="0"/>
              <a:t>je isti kao da trenja nema (</a:t>
            </a:r>
            <a:r>
              <a:rPr lang="x-none" baseline="0" smtClean="0"/>
              <a:t>d</a:t>
            </a:r>
            <a:r>
              <a:rPr lang="x-none" b="1" i="1" smtClean="0">
                <a:sym typeface="Symbol"/>
              </a:rPr>
              <a:t></a:t>
            </a:r>
            <a:r>
              <a:rPr lang="x-none" baseline="0" smtClean="0"/>
              <a:t> /d</a:t>
            </a:r>
            <a:r>
              <a:rPr lang="x-none" b="1" i="1" baseline="0" smtClean="0"/>
              <a:t>t</a:t>
            </a:r>
            <a:r>
              <a:rPr lang="x-none" baseline="0" smtClean="0"/>
              <a:t> </a:t>
            </a:r>
            <a:r>
              <a:rPr lang="x-none" baseline="0" dirty="0" smtClean="0"/>
              <a:t>=</a:t>
            </a:r>
            <a:r>
              <a:rPr lang="x-none" b="1" i="1" smtClean="0">
                <a:sym typeface="Symbol"/>
              </a:rPr>
              <a:t>M</a:t>
            </a:r>
            <a:r>
              <a:rPr lang="x-none" b="1" i="1" baseline="-25000" dirty="0" smtClean="0">
                <a:sym typeface="Symbol"/>
              </a:rPr>
              <a:t>e</a:t>
            </a:r>
            <a:r>
              <a:rPr lang="x-none" baseline="-25000" dirty="0" smtClean="0"/>
              <a:t> </a:t>
            </a:r>
            <a:r>
              <a:rPr lang="x-none" baseline="0" dirty="0" smtClean="0"/>
              <a:t>/</a:t>
            </a:r>
            <a:r>
              <a:rPr lang="x-none" b="1" i="1" baseline="0" dirty="0" smtClean="0"/>
              <a:t>J</a:t>
            </a:r>
            <a:r>
              <a:rPr lang="x-none" baseline="-25000" dirty="0" smtClean="0"/>
              <a:t> </a:t>
            </a:r>
            <a:r>
              <a:rPr lang="x-none" b="0" i="0" baseline="0" dirty="0" smtClean="0"/>
              <a:t>). Kasnije se uticaj trenja povećava i brzina raste nešto sporije nego da trenja nema, da bi postigla stacionarno stanje kad dostigne vrednost </a:t>
            </a:r>
            <a:r>
              <a:rPr lang="x-none" b="1" i="1" smtClean="0">
                <a:sym typeface="Symbol"/>
              </a:rPr>
              <a:t></a:t>
            </a:r>
            <a:r>
              <a:rPr lang="x-none" b="0" i="0" baseline="-25000" dirty="0" smtClean="0">
                <a:sym typeface="Symbol"/>
              </a:rPr>
              <a:t>stac</a:t>
            </a:r>
            <a:r>
              <a:rPr lang="x-none" baseline="0" dirty="0" smtClean="0"/>
              <a:t>.  U primeru iz komentara prethodnog slajda je pokazano da je, ako postoji samo trenje u ležajevima ova brzina stacionarnog stanja daleko od opsega realnih brzina i da,u tom slučaju, brzina raste linearno.</a:t>
            </a:r>
          </a:p>
          <a:p>
            <a:pPr marL="0" marR="0" indent="0" algn="l" defTabSz="914400" rtl="0" eaLnBrk="0" fontAlgn="base" latinLnBrk="0" hangingPunct="0">
              <a:lnSpc>
                <a:spcPct val="100000"/>
              </a:lnSpc>
              <a:spcBef>
                <a:spcPct val="30000"/>
              </a:spcBef>
              <a:spcAft>
                <a:spcPct val="0"/>
              </a:spcAft>
              <a:buClrTx/>
              <a:buSzTx/>
              <a:buFontTx/>
              <a:buNone/>
              <a:tabLst/>
              <a:defRPr/>
            </a:pPr>
            <a:endParaRPr lang="x-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x-none" baseline="0" dirty="0" smtClean="0"/>
              <a:t>Odzi na odskočnu pobudu je eksponencijalan sa vremenskom konstantom </a:t>
            </a:r>
            <a:r>
              <a:rPr lang="x-none" b="1" i="1" baseline="0" dirty="0" smtClean="0">
                <a:sym typeface="Symbol"/>
              </a:rPr>
              <a:t></a:t>
            </a:r>
            <a:r>
              <a:rPr lang="x-none" b="1" baseline="0" dirty="0" smtClean="0">
                <a:sym typeface="Symbol"/>
              </a:rPr>
              <a:t> </a:t>
            </a:r>
            <a:r>
              <a:rPr lang="x-none" baseline="0" dirty="0" smtClean="0">
                <a:sym typeface="Symbol"/>
              </a:rPr>
              <a:t>= </a:t>
            </a:r>
            <a:r>
              <a:rPr lang="x-none" b="1" i="1" baseline="0" dirty="0" smtClean="0">
                <a:sym typeface="Symbol"/>
              </a:rPr>
              <a:t>J/k</a:t>
            </a:r>
            <a:r>
              <a:rPr lang="x-none" b="1" i="1" baseline="-25000" dirty="0" smtClean="0">
                <a:sym typeface="Symbol"/>
              </a:rPr>
              <a:t>f</a:t>
            </a:r>
            <a:r>
              <a:rPr lang="x-none" baseline="-25000" dirty="0" smtClean="0">
                <a:sym typeface="Symbol"/>
              </a:rPr>
              <a:t> </a:t>
            </a:r>
            <a:r>
              <a:rPr lang="x-none" baseline="0" dirty="0" smtClean="0">
                <a:sym typeface="Symbol"/>
              </a:rPr>
              <a:t>. Ako bi moment inercije bio, recimo,</a:t>
            </a:r>
            <a:r>
              <a:rPr lang="x-none" b="1" i="1" baseline="0" dirty="0" smtClean="0">
                <a:sym typeface="Symbol"/>
              </a:rPr>
              <a:t> J</a:t>
            </a:r>
            <a:r>
              <a:rPr lang="x-none" baseline="0" dirty="0" smtClean="0">
                <a:sym typeface="Symbol"/>
              </a:rPr>
              <a:t> = 0,1kgm</a:t>
            </a:r>
            <a:r>
              <a:rPr lang="x-none" baseline="30000" dirty="0" smtClean="0">
                <a:sym typeface="Symbol"/>
              </a:rPr>
              <a:t>2</a:t>
            </a:r>
            <a:r>
              <a:rPr lang="x-none" baseline="0" dirty="0" smtClean="0">
                <a:sym typeface="Symbol"/>
              </a:rPr>
              <a:t>, a koeficijent trenja kao u primeru iz komentara prethodnog slajda, </a:t>
            </a:r>
            <a:r>
              <a:rPr lang="x-none" b="1" i="1" baseline="0" dirty="0" smtClean="0">
                <a:sym typeface="Symbol"/>
              </a:rPr>
              <a:t>k</a:t>
            </a:r>
            <a:r>
              <a:rPr lang="x-none" b="1" i="1" baseline="-25000" dirty="0" smtClean="0">
                <a:sym typeface="Symbol"/>
              </a:rPr>
              <a:t>f</a:t>
            </a:r>
            <a:r>
              <a:rPr lang="x-none" baseline="-25000" dirty="0" smtClean="0">
                <a:sym typeface="Symbol"/>
              </a:rPr>
              <a:t>  </a:t>
            </a:r>
            <a:r>
              <a:rPr lang="x-none" baseline="0" dirty="0" smtClean="0">
                <a:sym typeface="Symbol"/>
              </a:rPr>
              <a:t>= 0,0005 Nm/rad/s, vremenska konstanta bi bila </a:t>
            </a:r>
            <a:r>
              <a:rPr lang="x-none" b="1" i="1" baseline="0" dirty="0" smtClean="0">
                <a:sym typeface="Symbol"/>
              </a:rPr>
              <a:t></a:t>
            </a:r>
            <a:r>
              <a:rPr lang="x-none" baseline="0" dirty="0" smtClean="0">
                <a:sym typeface="Symbol"/>
              </a:rPr>
              <a:t> = 200s što bi zanačilo da bi stacionarno stanje bilo dostignuto posle oko 1000s (dostiže se približno posle 5</a:t>
            </a:r>
            <a:r>
              <a:rPr lang="x-none" b="1" i="1" baseline="0" dirty="0" smtClean="0">
                <a:sym typeface="Symbol"/>
              </a:rPr>
              <a:t></a:t>
            </a:r>
            <a:r>
              <a:rPr lang="x-none" baseline="0" dirty="0" smtClean="0">
                <a:sym typeface="Symbol"/>
              </a:rPr>
              <a:t>). Još jenom, ovo je čisto teorijsko razmatranje da bi se pokazalo koliki je uticaj trenja u ležajevima. U praksi je svakako nemoguće dostići brzine obrtanja od </a:t>
            </a:r>
            <a:r>
              <a:rPr lang="x-none" baseline="0" dirty="0" smtClean="0"/>
              <a:t>20000 rad/s, kao što je nemoguće održati nominalni moment do tih brzina.</a:t>
            </a:r>
            <a:endParaRPr lang="x-none" dirty="0" smtClean="0"/>
          </a:p>
          <a:p>
            <a:endParaRPr lang="x-none" dirty="0" smtClean="0"/>
          </a:p>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5</a:t>
            </a:fld>
            <a:endParaRPr lang="en-GB"/>
          </a:p>
        </p:txBody>
      </p:sp>
    </p:spTree>
    <p:extLst>
      <p:ext uri="{BB962C8B-B14F-4D97-AF65-F5344CB8AC3E}">
        <p14:creationId xmlns="" xmlns:p14="http://schemas.microsoft.com/office/powerpoint/2010/main" val="18793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PRIMER KASKADNOG BRZINSKOG REGULATORA SA MOTOROM J.S. I PRETEŽNO INERCIJALNIM OPTEREĆENJEM</a:t>
            </a:r>
          </a:p>
          <a:p>
            <a:endParaRPr lang="x-none" dirty="0" smtClean="0"/>
          </a:p>
          <a:p>
            <a:r>
              <a:rPr lang="x-none" dirty="0" smtClean="0"/>
              <a:t>Razlika zadate (</a:t>
            </a:r>
            <a:r>
              <a:rPr lang="x-none" b="1" i="1" dirty="0" smtClean="0">
                <a:sym typeface="Symbol"/>
              </a:rPr>
              <a:t></a:t>
            </a:r>
            <a:r>
              <a:rPr lang="x-none" b="1" i="1" baseline="30000" dirty="0" smtClean="0">
                <a:sym typeface="Symbol"/>
              </a:rPr>
              <a:t>*</a:t>
            </a:r>
            <a:r>
              <a:rPr lang="x-none" dirty="0" smtClean="0"/>
              <a:t>) i merene brzine obrtanja (</a:t>
            </a:r>
            <a:r>
              <a:rPr lang="x-none" b="1" i="1" dirty="0" smtClean="0">
                <a:sym typeface="Symbol"/>
              </a:rPr>
              <a:t></a:t>
            </a:r>
            <a:r>
              <a:rPr lang="x-none" b="1" i="1" baseline="-25000" dirty="0" smtClean="0">
                <a:sym typeface="Symbol"/>
              </a:rPr>
              <a:t>m</a:t>
            </a:r>
            <a:r>
              <a:rPr lang="x-none" dirty="0" smtClean="0"/>
              <a:t>) je ulaz u blok regulatora. Ova razlika se naziva greškom (</a:t>
            </a:r>
            <a:r>
              <a:rPr lang="x-none" b="1" i="1" dirty="0" smtClean="0"/>
              <a:t>e </a:t>
            </a:r>
            <a:r>
              <a:rPr lang="x-none" dirty="0" smtClean="0"/>
              <a:t>= </a:t>
            </a:r>
            <a:r>
              <a:rPr lang="x-none" b="1" dirty="0" smtClean="0">
                <a:sym typeface="Symbol"/>
              </a:rPr>
              <a:t></a:t>
            </a:r>
            <a:r>
              <a:rPr lang="x-none" b="1" baseline="30000" dirty="0" smtClean="0">
                <a:sym typeface="Symbol"/>
              </a:rPr>
              <a:t>*</a:t>
            </a:r>
            <a:r>
              <a:rPr lang="x-none" dirty="0" smtClean="0"/>
              <a:t>- </a:t>
            </a:r>
            <a:r>
              <a:rPr lang="x-none" b="1" dirty="0" smtClean="0">
                <a:sym typeface="Symbol"/>
              </a:rPr>
              <a:t></a:t>
            </a:r>
            <a:r>
              <a:rPr lang="x-none" b="1" baseline="-25000" dirty="0" smtClean="0">
                <a:sym typeface="Symbol"/>
              </a:rPr>
              <a:t>m</a:t>
            </a:r>
            <a:r>
              <a:rPr lang="x-none" dirty="0" smtClean="0"/>
              <a:t>). Regulator na osnovu greške </a:t>
            </a:r>
            <a:r>
              <a:rPr lang="x-none" baseline="0" dirty="0" smtClean="0"/>
              <a:t>zahteva da motor na vratilu napravi moment </a:t>
            </a:r>
            <a:r>
              <a:rPr lang="x-none" dirty="0" smtClean="0"/>
              <a:t>(</a:t>
            </a:r>
            <a:r>
              <a:rPr lang="x-none" b="1" i="1" dirty="0" smtClean="0">
                <a:sym typeface="Symbol"/>
              </a:rPr>
              <a:t>M</a:t>
            </a:r>
            <a:r>
              <a:rPr lang="x-none" b="1" i="1" baseline="-25000" dirty="0" smtClean="0">
                <a:sym typeface="Symbol"/>
              </a:rPr>
              <a:t>e</a:t>
            </a:r>
            <a:r>
              <a:rPr lang="x-none" b="1" i="1" baseline="30000" dirty="0" smtClean="0">
                <a:sym typeface="Symbol"/>
              </a:rPr>
              <a:t>*</a:t>
            </a:r>
            <a:r>
              <a:rPr lang="x-none" dirty="0" smtClean="0"/>
              <a:t>)</a:t>
            </a:r>
            <a:r>
              <a:rPr lang="x-none" baseline="0" dirty="0" smtClean="0"/>
              <a:t>  kako bi ovu grešku poništio i obezbedio da se vratilo motora obrće zadatom brzinom (</a:t>
            </a:r>
            <a:r>
              <a:rPr lang="x-none" b="1" i="1" dirty="0" smtClean="0">
                <a:sym typeface="Symbol"/>
              </a:rPr>
              <a:t></a:t>
            </a:r>
            <a:r>
              <a:rPr lang="x-none" b="1" i="1" baseline="30000" dirty="0" smtClean="0">
                <a:sym typeface="Symbol"/>
              </a:rPr>
              <a:t>*</a:t>
            </a:r>
            <a:r>
              <a:rPr lang="x-none" dirty="0" smtClean="0"/>
              <a:t>)</a:t>
            </a:r>
            <a:r>
              <a:rPr lang="x-none" baseline="0" dirty="0" smtClean="0"/>
              <a:t>. </a:t>
            </a:r>
          </a:p>
          <a:p>
            <a:endParaRPr lang="x-none" baseline="0" dirty="0" smtClean="0"/>
          </a:p>
          <a:p>
            <a:r>
              <a:rPr lang="x-none" baseline="0" dirty="0" smtClean="0"/>
              <a:t>KASKADNA REGULACIJA brzine obrtanja predpostavlja postojanje idealnog strujnog regulatora sa trenutnim odzivom unutar petlje za regulaciju brzine obrtanja. Naime, pretpostavka je da je ostvareni moment (</a:t>
            </a:r>
            <a:r>
              <a:rPr lang="x-none" b="1" i="1" dirty="0" smtClean="0">
                <a:sym typeface="Symbol"/>
              </a:rPr>
              <a:t>M</a:t>
            </a:r>
            <a:r>
              <a:rPr lang="x-none" b="1" i="1" baseline="-25000" dirty="0" smtClean="0">
                <a:sym typeface="Symbol"/>
              </a:rPr>
              <a:t>e</a:t>
            </a:r>
            <a:r>
              <a:rPr lang="x-none" baseline="0" dirty="0" smtClean="0"/>
              <a:t>) jednak traženom momentu </a:t>
            </a:r>
            <a:r>
              <a:rPr lang="x-none" dirty="0" smtClean="0"/>
              <a:t>(</a:t>
            </a:r>
            <a:r>
              <a:rPr lang="x-none" b="1" i="1" dirty="0" smtClean="0">
                <a:sym typeface="Symbol"/>
              </a:rPr>
              <a:t>M</a:t>
            </a:r>
            <a:r>
              <a:rPr lang="x-none" b="1" i="1" baseline="-25000" dirty="0" smtClean="0">
                <a:sym typeface="Symbol"/>
              </a:rPr>
              <a:t>e</a:t>
            </a:r>
            <a:r>
              <a:rPr lang="x-none" b="1" i="1" baseline="30000" dirty="0" smtClean="0">
                <a:sym typeface="Symbol"/>
              </a:rPr>
              <a:t>*</a:t>
            </a:r>
            <a:r>
              <a:rPr lang="x-none" dirty="0" smtClean="0"/>
              <a:t>)</a:t>
            </a:r>
            <a:r>
              <a:rPr lang="x-none" baseline="0" dirty="0" smtClean="0"/>
              <a:t> i da od trnutka promene zahtevanog, do trenutka promen traženog momenta </a:t>
            </a:r>
            <a:r>
              <a:rPr lang="x-none" b="1" baseline="0" dirty="0" smtClean="0"/>
              <a:t>nema kašnjenja</a:t>
            </a:r>
            <a:r>
              <a:rPr lang="x-none" baseline="0" dirty="0" smtClean="0"/>
              <a:t>. Ako se promeni zahtevani moment, u istom trenutku se menja i moment ostvaren na vratilu motora.</a:t>
            </a:r>
          </a:p>
          <a:p>
            <a:endParaRPr lang="x-none" baseline="0" dirty="0" smtClean="0"/>
          </a:p>
          <a:p>
            <a:r>
              <a:rPr lang="x-none" baseline="0" dirty="0" smtClean="0"/>
              <a:t>Ova pretpostavka je opravdana jedino ako je brzina odziva električnog podsistema (prvenstveno strujnog regulatora) daleko veća od brzine odziva mehaničkog podsistema. Pretpostavka daleko sporijeg mehaničkog podsistema je opravdana u ogromnom broju primena i samo u tim primenama opravdana je primena ovakvog koncepta kaskadne regulacije.</a:t>
            </a:r>
          </a:p>
          <a:p>
            <a:endParaRPr lang="x-none" baseline="0" dirty="0" smtClean="0"/>
          </a:p>
          <a:p>
            <a:r>
              <a:rPr lang="x-none" baseline="0" dirty="0" smtClean="0"/>
              <a:t>Ukoliko su brzine odziva ova dva podsistema slične, kaskadna ragulacija je problematična i treba primeniti neki drugi koncept, na primer regulator u prostoru stanja gde su i brzina obrtanja, i struja rotora promenljive stanja.</a:t>
            </a:r>
          </a:p>
          <a:p>
            <a:endParaRPr lang="x-none" baseline="0" dirty="0" smtClean="0"/>
          </a:p>
          <a:p>
            <a:r>
              <a:rPr lang="x-none" baseline="0" dirty="0" smtClean="0"/>
              <a:t>Blok označen na slajdu belim trouglom obuhvata pretvaranje zadatog momenta u zadatu struju, strujni regulator, kolo rotora motora i pretvaranje ostvarene struje rotora u ostvareni moment na vratilu motora. Blok je prikazan na naredna dva slajda.</a:t>
            </a:r>
          </a:p>
          <a:p>
            <a:endParaRPr lang="x-none" baseline="0" dirty="0" smtClean="0"/>
          </a:p>
          <a:p>
            <a:r>
              <a:rPr lang="x-none" baseline="0" dirty="0" smtClean="0"/>
              <a:t>Opterećenje se često modelira kao čisto inercijalno sa dodatkom sporo-promenljivog spoljašnjeg opterećenja (menja se dovoljno sporo da se može smatrati konstantnim u intervalima karakterističnim za dinamiku mehaničkog podsistema). Naravno, model opterećenja može biti i drugačiji. Ovde je kao primer korišćen predloženi model koji odgovara velikom broju primena u praksi. Čisto inercijalno opterećenje sa momentom inercije </a:t>
            </a:r>
            <a:r>
              <a:rPr lang="x-none" b="1" i="1" baseline="0" dirty="0" smtClean="0"/>
              <a:t>J</a:t>
            </a:r>
            <a:r>
              <a:rPr lang="x-none" baseline="0" dirty="0" smtClean="0"/>
              <a:t>  podrazumeva da su moment i brzina obrtanja vezani relacijom </a:t>
            </a:r>
            <a:r>
              <a:rPr lang="x-none" b="1" i="1" dirty="0" smtClean="0">
                <a:sym typeface="Symbol"/>
              </a:rPr>
              <a:t>M</a:t>
            </a:r>
            <a:r>
              <a:rPr lang="x-none" b="1" i="1" baseline="-25000" dirty="0" smtClean="0">
                <a:sym typeface="Symbol"/>
              </a:rPr>
              <a:t>e</a:t>
            </a:r>
            <a:r>
              <a:rPr lang="x-none" baseline="0" dirty="0" smtClean="0"/>
              <a:t>  - </a:t>
            </a:r>
            <a:r>
              <a:rPr lang="x-none" b="1" i="1" dirty="0" smtClean="0">
                <a:sym typeface="Symbol"/>
              </a:rPr>
              <a:t>M</a:t>
            </a:r>
            <a:r>
              <a:rPr lang="x-none" b="1" i="1" baseline="-25000" dirty="0" smtClean="0">
                <a:sym typeface="Symbol"/>
              </a:rPr>
              <a:t>o </a:t>
            </a:r>
            <a:r>
              <a:rPr lang="x-none" baseline="0" dirty="0" smtClean="0"/>
              <a:t>= </a:t>
            </a:r>
            <a:r>
              <a:rPr lang="x-none" b="1" i="1" baseline="0" dirty="0" smtClean="0"/>
              <a:t>J </a:t>
            </a:r>
            <a:r>
              <a:rPr lang="x-none" b="1" i="0" baseline="0" dirty="0" smtClean="0">
                <a:sym typeface="Symbol"/>
              </a:rPr>
              <a:t> </a:t>
            </a:r>
            <a:r>
              <a:rPr lang="x-none" baseline="0" dirty="0" smtClean="0"/>
              <a:t>d</a:t>
            </a:r>
            <a:r>
              <a:rPr lang="x-none" b="1" i="1" dirty="0" smtClean="0">
                <a:sym typeface="Symbol"/>
              </a:rPr>
              <a:t></a:t>
            </a:r>
            <a:r>
              <a:rPr lang="x-none" baseline="0" dirty="0" smtClean="0"/>
              <a:t> /d</a:t>
            </a:r>
            <a:r>
              <a:rPr lang="x-none" b="1" i="1" baseline="0" dirty="0" smtClean="0"/>
              <a:t>t</a:t>
            </a:r>
            <a:r>
              <a:rPr lang="x-none" baseline="0" dirty="0" smtClean="0"/>
              <a:t> , odnosno da se brzina obrtanja dobija kao integral raspoloživog momenta (razlike električnog momentakoji proizvodi motor </a:t>
            </a:r>
            <a:r>
              <a:rPr lang="x-none" b="1" i="1" dirty="0" smtClean="0">
                <a:sym typeface="Symbol"/>
              </a:rPr>
              <a:t>M</a:t>
            </a:r>
            <a:r>
              <a:rPr lang="x-none" b="1" i="1" baseline="-25000" dirty="0" smtClean="0">
                <a:sym typeface="Symbol"/>
              </a:rPr>
              <a:t>e  </a:t>
            </a:r>
            <a:r>
              <a:rPr lang="x-none" baseline="0" dirty="0" smtClean="0"/>
              <a:t>i momenta opterećenja </a:t>
            </a:r>
            <a:r>
              <a:rPr lang="x-none" b="1" i="1" dirty="0" smtClean="0">
                <a:sym typeface="Symbol"/>
              </a:rPr>
              <a:t>M</a:t>
            </a:r>
            <a:r>
              <a:rPr lang="x-none" b="1" i="1" baseline="-25000" dirty="0" smtClean="0">
                <a:sym typeface="Symbol"/>
              </a:rPr>
              <a:t>o</a:t>
            </a:r>
            <a:r>
              <a:rPr lang="x-none"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7</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Tražena struja rotora (</a:t>
            </a:r>
            <a:r>
              <a:rPr lang="x-none" b="1" i="1" dirty="0" smtClean="0"/>
              <a:t>I</a:t>
            </a:r>
            <a:r>
              <a:rPr lang="x-none" b="1" i="1" baseline="-25000" dirty="0" smtClean="0"/>
              <a:t>a</a:t>
            </a:r>
            <a:r>
              <a:rPr lang="x-none" b="1" i="1" baseline="30000" dirty="0" smtClean="0"/>
              <a:t>*</a:t>
            </a:r>
            <a:r>
              <a:rPr lang="x-none" dirty="0" smtClean="0"/>
              <a:t>)</a:t>
            </a:r>
            <a:r>
              <a:rPr lang="x-none" baseline="0" dirty="0" smtClean="0"/>
              <a:t> se može dobiti deljenjem zahtevanog momenta </a:t>
            </a:r>
            <a:r>
              <a:rPr lang="x-none" dirty="0" smtClean="0"/>
              <a:t>(</a:t>
            </a:r>
            <a:r>
              <a:rPr lang="x-none" b="1" i="1" dirty="0" smtClean="0"/>
              <a:t>M</a:t>
            </a:r>
            <a:r>
              <a:rPr lang="x-none" b="1" i="1" baseline="-25000" dirty="0" smtClean="0"/>
              <a:t>e</a:t>
            </a:r>
            <a:r>
              <a:rPr lang="x-none" b="1" i="1" baseline="30000" dirty="0" smtClean="0"/>
              <a:t>*</a:t>
            </a:r>
            <a:r>
              <a:rPr lang="x-none" dirty="0" smtClean="0"/>
              <a:t>)</a:t>
            </a:r>
            <a:r>
              <a:rPr lang="x-none" baseline="0" dirty="0" smtClean="0"/>
              <a:t> trenutnom vrednošću fluksa (</a:t>
            </a:r>
            <a:r>
              <a:rPr lang="x-none" b="1" i="1" baseline="0" dirty="0" smtClean="0">
                <a:sym typeface="Symbol"/>
              </a:rPr>
              <a:t></a:t>
            </a:r>
            <a:r>
              <a:rPr lang="x-none" baseline="0" dirty="0" smtClean="0"/>
              <a:t>). Kaskadna regulacijapodrazumeva da je strujni regulator idealan i da trenutno obezbeđuje struju kroz rotor koja je jednaka zadatoj (</a:t>
            </a:r>
            <a:r>
              <a:rPr lang="x-none" b="1" i="1" dirty="0" smtClean="0"/>
              <a:t>I</a:t>
            </a:r>
            <a:r>
              <a:rPr lang="x-none" b="1" i="1" baseline="-25000" dirty="0" smtClean="0"/>
              <a:t>a</a:t>
            </a:r>
            <a:r>
              <a:rPr lang="x-none" baseline="0" dirty="0" smtClean="0"/>
              <a:t> = </a:t>
            </a:r>
            <a:r>
              <a:rPr lang="x-none" b="1" i="1" dirty="0" smtClean="0"/>
              <a:t>I</a:t>
            </a:r>
            <a:r>
              <a:rPr lang="x-none" b="1" i="1" baseline="-25000" dirty="0" smtClean="0"/>
              <a:t>a</a:t>
            </a:r>
            <a:r>
              <a:rPr lang="x-none" b="1" i="1" baseline="30000" dirty="0" smtClean="0"/>
              <a:t>*</a:t>
            </a:r>
            <a:r>
              <a:rPr lang="x-none" baseline="0" dirty="0" smtClean="0"/>
              <a:t> = </a:t>
            </a:r>
            <a:r>
              <a:rPr lang="x-none" b="1" i="1" dirty="0" smtClean="0"/>
              <a:t>M</a:t>
            </a:r>
            <a:r>
              <a:rPr lang="x-none" b="1" i="1" baseline="-25000" dirty="0" smtClean="0"/>
              <a:t>e</a:t>
            </a:r>
            <a:r>
              <a:rPr lang="x-none" b="1" i="1" baseline="30000" dirty="0" smtClean="0"/>
              <a:t>*</a:t>
            </a:r>
            <a:r>
              <a:rPr lang="x-none" b="1" dirty="0" smtClean="0"/>
              <a:t>/</a:t>
            </a:r>
            <a:r>
              <a:rPr lang="x-none" b="1" i="1" baseline="0" dirty="0" smtClean="0">
                <a:sym typeface="Symbol"/>
              </a:rPr>
              <a:t></a:t>
            </a:r>
            <a:r>
              <a:rPr lang="x-none" baseline="0" dirty="0" smtClean="0"/>
              <a:t>  ). Uz ovu sruju rotora, motor na svom vratilu ostvaruje moment </a:t>
            </a:r>
            <a:r>
              <a:rPr lang="x-none" b="1" i="1" dirty="0" smtClean="0"/>
              <a:t>M</a:t>
            </a:r>
            <a:r>
              <a:rPr lang="x-none" b="1" i="1" baseline="-25000" dirty="0" smtClean="0"/>
              <a:t>e</a:t>
            </a:r>
            <a:r>
              <a:rPr lang="x-none" b="1" i="1" baseline="30000" dirty="0" smtClean="0"/>
              <a:t> </a:t>
            </a:r>
            <a:r>
              <a:rPr lang="x-none" dirty="0" smtClean="0"/>
              <a:t> jednak zadatom</a:t>
            </a:r>
            <a:r>
              <a:rPr lang="x-none" baseline="0" dirty="0" smtClean="0"/>
              <a:t> momentu </a:t>
            </a:r>
            <a:r>
              <a:rPr lang="x-none" dirty="0" smtClean="0"/>
              <a:t>(</a:t>
            </a:r>
            <a:r>
              <a:rPr lang="x-none" b="1" i="1" dirty="0" smtClean="0"/>
              <a:t>M</a:t>
            </a:r>
            <a:r>
              <a:rPr lang="x-none" b="1" i="1" baseline="-25000" dirty="0" smtClean="0"/>
              <a:t>e</a:t>
            </a:r>
            <a:r>
              <a:rPr lang="x-none" b="1" i="1" baseline="30000" dirty="0" smtClean="0"/>
              <a:t>*</a:t>
            </a:r>
            <a:r>
              <a:rPr lang="x-none" dirty="0" smtClean="0"/>
              <a:t>)</a:t>
            </a:r>
            <a:r>
              <a:rPr lang="x-none" baseline="0" dirty="0" smtClean="0"/>
              <a:t>.</a:t>
            </a:r>
          </a:p>
          <a:p>
            <a:endParaRPr lang="x-none" baseline="0" dirty="0" smtClean="0"/>
          </a:p>
          <a:p>
            <a:r>
              <a:rPr lang="x-none" baseline="0" dirty="0" smtClean="0"/>
              <a:t>Tražena struja rotora </a:t>
            </a:r>
            <a:r>
              <a:rPr lang="x-none" dirty="0" smtClean="0"/>
              <a:t>(</a:t>
            </a:r>
            <a:r>
              <a:rPr lang="x-none" b="1" i="1" dirty="0" smtClean="0"/>
              <a:t>I</a:t>
            </a:r>
            <a:r>
              <a:rPr lang="x-none" b="1" i="1" baseline="-25000" dirty="0" smtClean="0"/>
              <a:t>a</a:t>
            </a:r>
            <a:r>
              <a:rPr lang="x-none" b="1" i="1" baseline="30000" dirty="0" smtClean="0"/>
              <a:t>*</a:t>
            </a:r>
            <a:r>
              <a:rPr lang="x-none" dirty="0" smtClean="0"/>
              <a:t>)</a:t>
            </a:r>
            <a:r>
              <a:rPr lang="x-none" baseline="0" dirty="0" smtClean="0"/>
              <a:t> ne sme da bude veća od maksimalno dozvoljene struje kroz rotor motora niti od maksimalno dozvoljene struje kroz prekidače izlaznog stepena (videti naredne slajdove o ograničenjima u pogonu) </a:t>
            </a:r>
          </a:p>
          <a:p>
            <a:endParaRPr lang="x-none" baseline="0" dirty="0" smtClean="0"/>
          </a:p>
          <a:p>
            <a:r>
              <a:rPr lang="x-none" baseline="0" dirty="0" smtClean="0"/>
              <a:t>Strujni regulator sa blokom motora su prikazani na sledećem slajdu.</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8</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ELEKTRIČNI PODSISTEM I REGULATOR</a:t>
            </a:r>
            <a:r>
              <a:rPr lang="x-none" baseline="0" dirty="0" smtClean="0"/>
              <a:t> SRUJE ROTORA</a:t>
            </a:r>
          </a:p>
          <a:p>
            <a:endParaRPr lang="x-none" baseline="0" dirty="0" smtClean="0"/>
          </a:p>
          <a:p>
            <a:r>
              <a:rPr lang="x-none" baseline="0" dirty="0" smtClean="0"/>
              <a:t>Podsistem za upravljanje strujom rotora se u kaskadnom regulatoru brzine nalazi unutar zatvorene petlje brzinskog regulatora. Pretpostavka je da je njegov odziv puno brži od odziva brzinskog regulatora.</a:t>
            </a:r>
          </a:p>
          <a:p>
            <a:endParaRPr lang="x-none" baseline="0" dirty="0" smtClean="0"/>
          </a:p>
          <a:p>
            <a:r>
              <a:rPr lang="x-none" baseline="0" dirty="0" smtClean="0"/>
              <a:t>Ulaz u blok regulatora je greška </a:t>
            </a:r>
            <a:r>
              <a:rPr lang="x-none" b="1" i="1" baseline="0" dirty="0" smtClean="0"/>
              <a:t>e</a:t>
            </a:r>
            <a:r>
              <a:rPr lang="x-none" b="0" i="0" baseline="0" dirty="0" smtClean="0"/>
              <a:t> , odnosno</a:t>
            </a:r>
            <a:r>
              <a:rPr lang="x-none" baseline="0" dirty="0" smtClean="0"/>
              <a:t> razlika zahtevane </a:t>
            </a:r>
            <a:r>
              <a:rPr lang="x-none" dirty="0" smtClean="0"/>
              <a:t>(</a:t>
            </a:r>
            <a:r>
              <a:rPr lang="x-none" b="1" i="1" dirty="0" smtClean="0"/>
              <a:t>I</a:t>
            </a:r>
            <a:r>
              <a:rPr lang="x-none" b="1" i="1" baseline="-25000" dirty="0" smtClean="0"/>
              <a:t>a</a:t>
            </a:r>
            <a:r>
              <a:rPr lang="x-none" b="1" i="1" baseline="30000" dirty="0" smtClean="0"/>
              <a:t>*</a:t>
            </a:r>
            <a:r>
              <a:rPr lang="x-none" dirty="0" smtClean="0"/>
              <a:t>)</a:t>
            </a:r>
            <a:r>
              <a:rPr lang="x-none" baseline="0" dirty="0" smtClean="0"/>
              <a:t>  i izmerene struje rotora (</a:t>
            </a:r>
            <a:r>
              <a:rPr lang="x-none" b="1" i="1" dirty="0" smtClean="0"/>
              <a:t>I</a:t>
            </a:r>
            <a:r>
              <a:rPr lang="x-none" b="1" i="1" baseline="-25000" dirty="0" smtClean="0"/>
              <a:t>am</a:t>
            </a:r>
            <a:r>
              <a:rPr lang="x-none" dirty="0" smtClean="0"/>
              <a:t>)</a:t>
            </a:r>
            <a:r>
              <a:rPr lang="x-none" baseline="0" dirty="0" smtClean="0"/>
              <a:t> . Regulator na osnovu greške određuje zahtevani napon rotora </a:t>
            </a:r>
            <a:r>
              <a:rPr lang="x-none" dirty="0" smtClean="0"/>
              <a:t>(</a:t>
            </a:r>
            <a:r>
              <a:rPr lang="x-none" b="1" i="1" dirty="0" smtClean="0"/>
              <a:t>U</a:t>
            </a:r>
            <a:r>
              <a:rPr lang="x-none" b="1" i="1" baseline="-25000" dirty="0" smtClean="0"/>
              <a:t>a</a:t>
            </a:r>
            <a:r>
              <a:rPr lang="x-none" b="1" i="1" baseline="30000" dirty="0" smtClean="0"/>
              <a:t>*</a:t>
            </a:r>
            <a:r>
              <a:rPr lang="x-none" dirty="0" smtClean="0"/>
              <a:t>)</a:t>
            </a:r>
            <a:r>
              <a:rPr lang="x-none" baseline="0" dirty="0" smtClean="0"/>
              <a:t> koji bi obezbedio da kroz rotor teče zahtevana struja </a:t>
            </a:r>
            <a:r>
              <a:rPr lang="x-none" dirty="0" smtClean="0"/>
              <a:t>(</a:t>
            </a:r>
            <a:r>
              <a:rPr lang="x-none" b="1" i="1" dirty="0" smtClean="0"/>
              <a:t>I</a:t>
            </a:r>
            <a:r>
              <a:rPr lang="x-none" b="1" i="1" baseline="-25000" dirty="0" smtClean="0"/>
              <a:t>a</a:t>
            </a:r>
            <a:r>
              <a:rPr lang="x-none" b="1" i="1" baseline="30000" dirty="0" smtClean="0"/>
              <a:t>*</a:t>
            </a:r>
            <a:r>
              <a:rPr lang="x-none" dirty="0" smtClean="0"/>
              <a:t>)</a:t>
            </a:r>
            <a:r>
              <a:rPr lang="x-none" baseline="0" dirty="0" smtClean="0"/>
              <a:t>. Od izlaznog stepena se zahteva da rotoru motora obezbedi napon </a:t>
            </a:r>
            <a:r>
              <a:rPr lang="x-none" b="1" i="1" dirty="0" smtClean="0"/>
              <a:t>U</a:t>
            </a:r>
            <a:r>
              <a:rPr lang="x-none" b="1" i="1" baseline="-25000" dirty="0" smtClean="0"/>
              <a:t>a</a:t>
            </a:r>
            <a:r>
              <a:rPr lang="x-none" b="1" i="1" baseline="30000" dirty="0" smtClean="0"/>
              <a:t>*</a:t>
            </a:r>
            <a:r>
              <a:rPr lang="x-none" baseline="0" dirty="0" smtClean="0"/>
              <a:t>. Izlazni stepen se u ovoj analizi samtra idealnim i bez kašnjenja, odnosno </a:t>
            </a:r>
            <a:r>
              <a:rPr lang="x-none" b="1" i="1" dirty="0" smtClean="0"/>
              <a:t>U</a:t>
            </a:r>
            <a:r>
              <a:rPr lang="x-none" b="1" i="1" baseline="-25000" dirty="0" smtClean="0"/>
              <a:t>a</a:t>
            </a:r>
            <a:r>
              <a:rPr lang="x-none" baseline="0" dirty="0" smtClean="0"/>
              <a:t> =</a:t>
            </a:r>
            <a:r>
              <a:rPr lang="x-none" b="1" i="1" dirty="0" smtClean="0"/>
              <a:t>U</a:t>
            </a:r>
            <a:r>
              <a:rPr lang="x-none" b="1" i="1" baseline="-25000" dirty="0" smtClean="0"/>
              <a:t>a</a:t>
            </a:r>
            <a:r>
              <a:rPr lang="x-none" b="1" i="1" baseline="30000" dirty="0" smtClean="0"/>
              <a:t>* </a:t>
            </a:r>
            <a:r>
              <a:rPr lang="x-none" baseline="0" dirty="0" smtClean="0"/>
              <a:t>. Pretpostavka je realna uz dva uslova: da postoji ograničavač u regulatoru koji obezbeđuje da traženi napon ne bude van granica koje raspoloživi izvor napona može da ostvari, i drugo, da je učestanost impulsno–širinske modulacije bar nekoliko puta (uobičajeno 6 do 10 puta) veća od učestanosti odabiranja sa kojom radi strujni regulator. Naime, u digitalnim sistemima, promenljivi napon se pravi pomoću impulsno-širinske modulacije čija učestanost je reda veličine 10kHz. Iz toga bi proizašlo da je prethodna pretpostavka realna ako bi učestanost  rada strujnogregulatora reda veličine nekoliko kHz. U velikom broju pogona ovo je ispunjeno. Izuzetak bi bili samo pogoni gde je nužan jako veliki propusni opseg strujnog regulatora (na primer u nekimkaskadno realizovanim pozicionim regulatorima).</a:t>
            </a:r>
          </a:p>
          <a:p>
            <a:endParaRPr lang="x-none" baseline="0" dirty="0" smtClean="0"/>
          </a:p>
          <a:p>
            <a:r>
              <a:rPr lang="x-none" baseline="0" dirty="0" smtClean="0"/>
              <a:t>Kolo rotora se uobičajeno modelira kao proces prvog reda sa vremenskom konstantom  </a:t>
            </a:r>
            <a:r>
              <a:rPr lang="x-none" b="1" i="1" baseline="0" dirty="0" smtClean="0">
                <a:sym typeface="Symbol"/>
              </a:rPr>
              <a:t></a:t>
            </a:r>
            <a:r>
              <a:rPr lang="x-none" baseline="0" dirty="0" smtClean="0">
                <a:sym typeface="Symbol"/>
              </a:rPr>
              <a:t> = </a:t>
            </a:r>
            <a:r>
              <a:rPr lang="x-none" b="1" i="1" baseline="0" dirty="0" smtClean="0">
                <a:sym typeface="Symbol"/>
              </a:rPr>
              <a:t>L</a:t>
            </a:r>
            <a:r>
              <a:rPr lang="x-none" b="1" i="1" baseline="-25000" dirty="0" smtClean="0">
                <a:sym typeface="Symbol"/>
              </a:rPr>
              <a:t>a</a:t>
            </a:r>
            <a:r>
              <a:rPr lang="x-none" b="1" i="1" baseline="0" dirty="0" smtClean="0">
                <a:sym typeface="Symbol"/>
              </a:rPr>
              <a:t>/R</a:t>
            </a:r>
            <a:r>
              <a:rPr lang="x-none" b="1" i="1" baseline="-25000" dirty="0" smtClean="0">
                <a:sym typeface="Symbol"/>
              </a:rPr>
              <a:t>a</a:t>
            </a:r>
            <a:r>
              <a:rPr lang="x-none" baseline="0" dirty="0" smtClean="0"/>
              <a:t> i pojačanjem u stacionarnom stanju  </a:t>
            </a:r>
            <a:r>
              <a:rPr lang="x-none" b="1" i="0" baseline="0" dirty="0" smtClean="0">
                <a:sym typeface="Symbol"/>
              </a:rPr>
              <a:t>1</a:t>
            </a:r>
            <a:r>
              <a:rPr lang="x-none" b="1" i="1" baseline="0" dirty="0" smtClean="0">
                <a:sym typeface="Symbol"/>
              </a:rPr>
              <a:t>/R</a:t>
            </a:r>
            <a:r>
              <a:rPr lang="x-none" b="1" i="1" baseline="-25000" dirty="0" smtClean="0">
                <a:sym typeface="Symbol"/>
              </a:rPr>
              <a:t>a</a:t>
            </a:r>
            <a:r>
              <a:rPr lang="x-none" baseline="0" dirty="0" smtClean="0"/>
              <a:t>. Naime,u stacionarnom stanju, </a:t>
            </a:r>
            <a:r>
              <a:rPr lang="x-none" b="1" i="1" dirty="0" smtClean="0"/>
              <a:t>I</a:t>
            </a:r>
            <a:r>
              <a:rPr lang="x-none" b="1" i="1" baseline="-25000" dirty="0" smtClean="0"/>
              <a:t>a</a:t>
            </a:r>
            <a:r>
              <a:rPr lang="x-none" b="0" i="0" baseline="0" dirty="0" smtClean="0"/>
              <a:t> </a:t>
            </a:r>
            <a:r>
              <a:rPr lang="x-none" dirty="0" smtClean="0"/>
              <a:t>= </a:t>
            </a:r>
            <a:r>
              <a:rPr lang="x-none" b="1" dirty="0" smtClean="0"/>
              <a:t>(</a:t>
            </a:r>
            <a:r>
              <a:rPr lang="x-none" b="1" i="1" dirty="0" smtClean="0"/>
              <a:t>U</a:t>
            </a:r>
            <a:r>
              <a:rPr lang="x-none" b="1" i="1" baseline="-25000" dirty="0" smtClean="0"/>
              <a:t>a</a:t>
            </a:r>
            <a:r>
              <a:rPr lang="x-none" b="1" i="1" baseline="0" dirty="0" smtClean="0">
                <a:sym typeface="Symbol"/>
              </a:rPr>
              <a:t>-E</a:t>
            </a:r>
            <a:r>
              <a:rPr lang="x-none" b="1" i="1" baseline="-25000" dirty="0" smtClean="0">
                <a:sym typeface="Symbol"/>
              </a:rPr>
              <a:t>0</a:t>
            </a:r>
            <a:r>
              <a:rPr lang="x-none" b="1" i="0" baseline="0" dirty="0" smtClean="0">
                <a:sym typeface="Symbol"/>
              </a:rPr>
              <a:t>)</a:t>
            </a:r>
            <a:r>
              <a:rPr lang="x-none" b="1" i="1" baseline="0" dirty="0" smtClean="0">
                <a:sym typeface="Symbol"/>
              </a:rPr>
              <a:t>/R</a:t>
            </a:r>
            <a:r>
              <a:rPr lang="x-none" b="1" i="1" baseline="-25000" dirty="0" smtClean="0">
                <a:sym typeface="Symbol"/>
              </a:rPr>
              <a:t>a</a:t>
            </a:r>
            <a:r>
              <a:rPr lang="x-none" baseline="0" dirty="0" smtClean="0"/>
              <a:t>. Pored toga u modelu kola rotora mora se uzeti u obzir sporo-promenljiva kontra-elektromotorna sila (</a:t>
            </a:r>
            <a:r>
              <a:rPr lang="x-none" b="1" i="1" baseline="0" dirty="0" smtClean="0">
                <a:sym typeface="Symbol"/>
              </a:rPr>
              <a:t>E</a:t>
            </a:r>
            <a:r>
              <a:rPr lang="x-none" b="1" i="1" baseline="-25000" dirty="0" smtClean="0">
                <a:sym typeface="Symbol"/>
              </a:rPr>
              <a:t>0</a:t>
            </a:r>
            <a:r>
              <a:rPr lang="x-none" b="0" i="0" baseline="0" dirty="0" smtClean="0">
                <a:sym typeface="Symbol"/>
              </a:rPr>
              <a:t> </a:t>
            </a:r>
            <a:r>
              <a:rPr lang="x-none" baseline="0" dirty="0" smtClean="0"/>
              <a:t>= </a:t>
            </a:r>
            <a:r>
              <a:rPr lang="x-none" b="1" i="1" dirty="0" smtClean="0">
                <a:sym typeface="Symbol"/>
              </a:rPr>
              <a:t></a:t>
            </a:r>
            <a:r>
              <a:rPr lang="x-none" baseline="0" dirty="0" smtClean="0"/>
              <a:t> </a:t>
            </a:r>
            <a:r>
              <a:rPr lang="x-none" b="1" baseline="0" dirty="0" smtClean="0">
                <a:sym typeface="Symbol"/>
              </a:rPr>
              <a:t></a:t>
            </a:r>
            <a:r>
              <a:rPr lang="x-none" b="1" i="1" baseline="0" dirty="0" smtClean="0">
                <a:sym typeface="Symbol"/>
              </a:rPr>
              <a:t></a:t>
            </a:r>
            <a:r>
              <a:rPr lang="x-none" baseline="0" dirty="0" smtClean="0"/>
              <a:t>) koja se oduzima od napona rotora koji napravi izlazni stepen. Ova veličina se tretira kao sporo-promenljiva jer se menja sa dinamikom mehaničkog podsistema – može se menjati tempom kojim se menja brzina obrtanja, a to je daleko sporije u odnosu na brzinu odziva strujnog regulatora.</a:t>
            </a:r>
          </a:p>
          <a:p>
            <a:endParaRPr lang="x-none" baseline="0" dirty="0" smtClean="0"/>
          </a:p>
          <a:p>
            <a:r>
              <a:rPr lang="x-none" baseline="0" dirty="0" smtClean="0"/>
              <a:t>REGULACUJA BRZINE OBRTANJA BEZ REGULATORA STRUJE ROTORA</a:t>
            </a:r>
          </a:p>
          <a:p>
            <a:endParaRPr lang="x-none" baseline="0" dirty="0" smtClean="0"/>
          </a:p>
          <a:p>
            <a:r>
              <a:rPr lang="x-none" baseline="0" dirty="0" smtClean="0"/>
              <a:t>U nekim jeftinim rešenjima strujni regulator je izostavljen. Koristi se činjenica da je u stacionarnom stanju brzina obrzanja proporcionalna naponu rotora pa se izlaz iiz brzinskog regulatora koristi direktno za zadavanje napona. U ovakvim rešenjima ne postoji kontrola struje (koja je nužna makar samo zbog ograničenja) i projektovanje i podešavanje brzinskog regulatora je komplikovanije. Profesionalna rešenja ipak zahtevaju kontrolu momenta pa samim tim i kontrolu struje.</a:t>
            </a:r>
          </a:p>
          <a:p>
            <a:r>
              <a:rPr lang="x-none"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9</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Prirodno ograničenje maksimalnog momenta (na </a:t>
            </a:r>
            <a:r>
              <a:rPr lang="x-none" b="1" dirty="0" smtClean="0"/>
              <a:t>±</a:t>
            </a:r>
            <a:r>
              <a:rPr lang="x-none" b="1" i="1" dirty="0" smtClean="0"/>
              <a:t>M</a:t>
            </a:r>
            <a:r>
              <a:rPr lang="x-none" b="1" i="1" baseline="-25000" dirty="0" smtClean="0"/>
              <a:t>emax</a:t>
            </a:r>
            <a:r>
              <a:rPr lang="x-none" dirty="0" smtClean="0"/>
              <a:t>) koji motor može da proizvede na vratilu proizilazi iz ograničenja struje kroz motor kao i iz ograničenja struje izlaznog stepena (struje kroz prekidače u invertoru).</a:t>
            </a:r>
            <a:r>
              <a:rPr lang="x-none" baseline="0" dirty="0" smtClean="0"/>
              <a:t> Zbog ovog ograničenja nužno je na izlazu brzinskog regulatora uvesti ograničavač. Ako je traženi moment veći (po apsolutnoj vrednosti) od maksimalnog, traženi moment treba ograničiti na maksimalni ( ako je  </a:t>
            </a:r>
            <a:r>
              <a:rPr lang="x-none" b="1" i="1" baseline="0" dirty="0" smtClean="0"/>
              <a:t>M</a:t>
            </a:r>
            <a:r>
              <a:rPr lang="x-none" b="1" i="1" baseline="-25000" dirty="0" smtClean="0"/>
              <a:t>e</a:t>
            </a:r>
            <a:r>
              <a:rPr lang="x-none" b="1" i="1" baseline="30000" dirty="0" smtClean="0"/>
              <a:t>*</a:t>
            </a:r>
            <a:r>
              <a:rPr lang="x-none" baseline="0" dirty="0" smtClean="0"/>
              <a:t>&gt;</a:t>
            </a:r>
            <a:r>
              <a:rPr lang="x-none" b="1" i="1" dirty="0" smtClean="0"/>
              <a:t>M</a:t>
            </a:r>
            <a:r>
              <a:rPr lang="x-none" b="1" i="1" baseline="-25000" dirty="0" smtClean="0"/>
              <a:t>emax</a:t>
            </a:r>
            <a:r>
              <a:rPr lang="x-none" baseline="0" dirty="0" smtClean="0"/>
              <a:t>  usvoji </a:t>
            </a:r>
            <a:r>
              <a:rPr lang="x-none" baseline="0" dirty="0" smtClean="0">
                <a:sym typeface="Symbol"/>
              </a:rPr>
              <a:t> </a:t>
            </a:r>
            <a:r>
              <a:rPr lang="x-none" b="1" i="1" baseline="0" dirty="0" smtClean="0"/>
              <a:t>M</a:t>
            </a:r>
            <a:r>
              <a:rPr lang="x-none" b="1" i="1" baseline="-25000" dirty="0" smtClean="0"/>
              <a:t>e</a:t>
            </a:r>
            <a:r>
              <a:rPr lang="x-none" b="1" i="1" baseline="30000" dirty="0" smtClean="0"/>
              <a:t>*</a:t>
            </a:r>
            <a:r>
              <a:rPr lang="x-none" b="0" i="0" baseline="0" dirty="0" smtClean="0"/>
              <a:t>=</a:t>
            </a:r>
            <a:r>
              <a:rPr lang="x-none" b="1" i="1" dirty="0" smtClean="0"/>
              <a:t>M</a:t>
            </a:r>
            <a:r>
              <a:rPr lang="x-none" b="1" i="1" baseline="-25000" dirty="0" smtClean="0"/>
              <a:t>emax</a:t>
            </a:r>
            <a:r>
              <a:rPr lang="x-none" dirty="0" smtClean="0"/>
              <a:t>  i </a:t>
            </a:r>
            <a:r>
              <a:rPr lang="x-none" baseline="0" dirty="0" smtClean="0"/>
              <a:t>ako je  </a:t>
            </a:r>
            <a:r>
              <a:rPr lang="x-none" b="1" i="1" baseline="0" dirty="0" smtClean="0"/>
              <a:t>M</a:t>
            </a:r>
            <a:r>
              <a:rPr lang="x-none" b="1" i="1" baseline="-25000" dirty="0" smtClean="0"/>
              <a:t>e</a:t>
            </a:r>
            <a:r>
              <a:rPr lang="x-none" b="1" i="1" baseline="30000" dirty="0" smtClean="0"/>
              <a:t>*</a:t>
            </a:r>
            <a:r>
              <a:rPr lang="x-none" b="0" i="0" baseline="0" dirty="0" smtClean="0"/>
              <a:t>&lt;</a:t>
            </a:r>
            <a:r>
              <a:rPr lang="x-none" b="1" i="0" baseline="0" dirty="0" smtClean="0">
                <a:sym typeface="Symbol"/>
              </a:rPr>
              <a:t></a:t>
            </a:r>
            <a:r>
              <a:rPr lang="x-none" b="1" i="1" dirty="0" smtClean="0"/>
              <a:t>M</a:t>
            </a:r>
            <a:r>
              <a:rPr lang="x-none" b="1" i="1" baseline="-25000" dirty="0" smtClean="0"/>
              <a:t>emax</a:t>
            </a:r>
            <a:r>
              <a:rPr lang="x-none" baseline="0" dirty="0" smtClean="0"/>
              <a:t>  usvoji </a:t>
            </a:r>
            <a:r>
              <a:rPr lang="x-none" baseline="0" dirty="0" smtClean="0">
                <a:sym typeface="Symbol"/>
              </a:rPr>
              <a:t> </a:t>
            </a:r>
            <a:r>
              <a:rPr lang="x-none" b="1" i="1" baseline="0" dirty="0" smtClean="0"/>
              <a:t>M</a:t>
            </a:r>
            <a:r>
              <a:rPr lang="x-none" b="1" i="1" baseline="-25000" dirty="0" smtClean="0"/>
              <a:t>e</a:t>
            </a:r>
            <a:r>
              <a:rPr lang="x-none" b="1" i="1" baseline="30000" dirty="0" smtClean="0"/>
              <a:t>*</a:t>
            </a:r>
            <a:r>
              <a:rPr lang="x-none" b="0" i="0" baseline="0" dirty="0" smtClean="0"/>
              <a:t>=</a:t>
            </a:r>
            <a:r>
              <a:rPr lang="x-none" b="0" i="1" baseline="0" dirty="0" smtClean="0"/>
              <a:t> </a:t>
            </a:r>
            <a:r>
              <a:rPr lang="x-none" b="1" i="0" baseline="0" dirty="0" smtClean="0">
                <a:sym typeface="Symbol"/>
              </a:rPr>
              <a:t></a:t>
            </a:r>
            <a:r>
              <a:rPr lang="x-none" b="1" i="1" dirty="0" smtClean="0"/>
              <a:t>M</a:t>
            </a:r>
            <a:r>
              <a:rPr lang="x-none" b="1" i="1" baseline="-25000" dirty="0" smtClean="0"/>
              <a:t>emax</a:t>
            </a:r>
            <a:r>
              <a:rPr lang="x-none" dirty="0" smtClean="0"/>
              <a:t> ). Kako je ograničenja momenta posledica ograničenja</a:t>
            </a:r>
            <a:r>
              <a:rPr lang="x-none" baseline="0" dirty="0" smtClean="0"/>
              <a:t> struje, ograničenje </a:t>
            </a:r>
            <a:r>
              <a:rPr lang="x-none" b="1" i="1" baseline="0" dirty="0" smtClean="0"/>
              <a:t>M</a:t>
            </a:r>
            <a:r>
              <a:rPr lang="x-none" b="1" i="1" baseline="-25000" dirty="0" smtClean="0"/>
              <a:t>e</a:t>
            </a:r>
            <a:r>
              <a:rPr lang="x-none" b="1" i="1" baseline="30000" dirty="0" smtClean="0"/>
              <a:t>*</a:t>
            </a:r>
            <a:r>
              <a:rPr lang="x-none" baseline="0" dirty="0" smtClean="0"/>
              <a:t> se realizuje kao ograničenje </a:t>
            </a:r>
            <a:r>
              <a:rPr lang="x-none" b="1" i="1" baseline="0" dirty="0" smtClean="0"/>
              <a:t>I</a:t>
            </a:r>
            <a:r>
              <a:rPr lang="x-none" b="1" i="1" baseline="-25000" dirty="0" smtClean="0"/>
              <a:t>a</a:t>
            </a:r>
            <a:r>
              <a:rPr lang="x-none" b="1" i="1" baseline="30000" dirty="0" smtClean="0"/>
              <a:t>*</a:t>
            </a:r>
            <a:r>
              <a:rPr lang="x-none" baseline="0" dirty="0" smtClean="0"/>
              <a:t> . U slučaju promenlljivog fluksa ograničenje </a:t>
            </a:r>
            <a:r>
              <a:rPr lang="x-none" b="1" i="1" baseline="0" dirty="0" smtClean="0"/>
              <a:t>I</a:t>
            </a:r>
            <a:r>
              <a:rPr lang="x-none" b="1" i="1" baseline="-25000" dirty="0" smtClean="0"/>
              <a:t>a</a:t>
            </a:r>
            <a:r>
              <a:rPr lang="x-none" b="1" i="1" baseline="30000" dirty="0" smtClean="0"/>
              <a:t>*</a:t>
            </a:r>
            <a:r>
              <a:rPr lang="x-none" baseline="0" dirty="0" smtClean="0"/>
              <a:t> je primarno, a ograničenje </a:t>
            </a:r>
            <a:r>
              <a:rPr lang="x-none" b="1" i="1" baseline="0" dirty="0" smtClean="0"/>
              <a:t>M</a:t>
            </a:r>
            <a:r>
              <a:rPr lang="x-none" b="1" i="1" baseline="-25000" dirty="0" smtClean="0"/>
              <a:t>e</a:t>
            </a:r>
            <a:r>
              <a:rPr lang="x-none" b="1" i="1" baseline="30000" dirty="0" smtClean="0"/>
              <a:t>* </a:t>
            </a:r>
            <a:r>
              <a:rPr lang="x-none" b="0" i="0" baseline="0" dirty="0" smtClean="0"/>
              <a:t>je direktna posledica ograničenja </a:t>
            </a:r>
            <a:r>
              <a:rPr lang="x-none" b="1" i="1" baseline="0" dirty="0" smtClean="0"/>
              <a:t>I</a:t>
            </a:r>
            <a:r>
              <a:rPr lang="x-none" b="1" i="1" baseline="-25000" dirty="0" smtClean="0"/>
              <a:t>a</a:t>
            </a:r>
            <a:r>
              <a:rPr lang="x-none" b="1" i="1" baseline="30000" dirty="0" smtClean="0"/>
              <a:t>*</a:t>
            </a:r>
            <a:r>
              <a:rPr lang="x-none" b="0" i="0" baseline="0" dirty="0" smtClean="0"/>
              <a:t>.</a:t>
            </a:r>
          </a:p>
          <a:p>
            <a:endParaRPr lang="x-non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x-none" dirty="0" smtClean="0"/>
              <a:t>U mehaničkom sistemu postoji i prirodno ograničenje po snazi</a:t>
            </a:r>
            <a:r>
              <a:rPr lang="x-none" baseline="0" dirty="0" smtClean="0"/>
              <a:t>. Da bi se uzelo u obzir, nužno je da postoji ograničavač snage koji bi, ako snaga prelazi maksimalnu dozvoljenu, smanjivao </a:t>
            </a:r>
            <a:r>
              <a:rPr lang="x-none" b="1" i="1" baseline="0" dirty="0" smtClean="0"/>
              <a:t>M</a:t>
            </a:r>
            <a:r>
              <a:rPr lang="x-none" b="1" i="1" baseline="-25000" dirty="0" smtClean="0"/>
              <a:t>emax</a:t>
            </a:r>
            <a:r>
              <a:rPr lang="x-none" b="1" i="1" baseline="30000" dirty="0" smtClean="0"/>
              <a:t>* </a:t>
            </a:r>
            <a:r>
              <a:rPr lang="x-none" b="0" i="0" baseline="0" dirty="0" smtClean="0"/>
              <a:t>, odnosno </a:t>
            </a:r>
            <a:r>
              <a:rPr lang="x-none" b="1" i="1" baseline="0" dirty="0" smtClean="0"/>
              <a:t>I</a:t>
            </a:r>
            <a:r>
              <a:rPr lang="x-none" b="1" i="1" baseline="-25000" dirty="0" smtClean="0"/>
              <a:t>amax</a:t>
            </a:r>
            <a:r>
              <a:rPr lang="x-none" b="1" i="1" baseline="30000" dirty="0" smtClean="0"/>
              <a:t>*</a:t>
            </a:r>
            <a:r>
              <a:rPr lang="x-none" b="0" i="0" baseline="0" dirty="0" smtClean="0"/>
              <a:t>. Ograničavač snage je diskutovan u poglavlju o motoru jednosmerne struje.</a:t>
            </a:r>
          </a:p>
          <a:p>
            <a:pPr marL="0" marR="0" indent="0" algn="l" defTabSz="914400" rtl="0" eaLnBrk="0" fontAlgn="base" latinLnBrk="0" hangingPunct="0">
              <a:lnSpc>
                <a:spcPct val="100000"/>
              </a:lnSpc>
              <a:spcBef>
                <a:spcPct val="30000"/>
              </a:spcBef>
              <a:spcAft>
                <a:spcPct val="0"/>
              </a:spcAft>
              <a:buClrTx/>
              <a:buSzTx/>
              <a:buFontTx/>
              <a:buNone/>
              <a:tabLst/>
              <a:defRPr/>
            </a:pPr>
            <a:endParaRPr lang="x-none" b="0"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x-none" b="0" i="0" baseline="0" dirty="0" smtClean="0"/>
              <a:t>Pored pomenutog prirodnog ograničenje maksimalne struje motora i prekidača u izlaznom stepenu, postoji i prirodno ograničenje napona </a:t>
            </a:r>
            <a:r>
              <a:rPr lang="x-none" dirty="0" smtClean="0"/>
              <a:t>(na </a:t>
            </a:r>
            <a:r>
              <a:rPr lang="x-none" b="1" dirty="0" smtClean="0"/>
              <a:t>±</a:t>
            </a:r>
            <a:r>
              <a:rPr lang="x-none" b="1" i="1" dirty="0" smtClean="0"/>
              <a:t>U</a:t>
            </a:r>
            <a:r>
              <a:rPr lang="x-none" b="1" i="1" baseline="-25000" dirty="0" smtClean="0"/>
              <a:t>max</a:t>
            </a:r>
            <a:r>
              <a:rPr lang="x-none" dirty="0" smtClean="0"/>
              <a:t>) </a:t>
            </a:r>
            <a:r>
              <a:rPr lang="x-none" b="0" i="0" baseline="0" dirty="0" smtClean="0"/>
              <a:t>kao posledica izvora napajenja kojim raspolažemo. Zbog toga regulator struje mora uzeti ovo ograničenje u obzir. </a:t>
            </a:r>
            <a:r>
              <a:rPr lang="x-none" baseline="0" dirty="0" smtClean="0"/>
              <a:t>Ako je  </a:t>
            </a:r>
            <a:r>
              <a:rPr lang="x-none" b="1" i="1" baseline="0" dirty="0" smtClean="0"/>
              <a:t>U</a:t>
            </a:r>
            <a:r>
              <a:rPr lang="x-none" b="1" i="1" baseline="-25000" dirty="0" smtClean="0"/>
              <a:t>a</a:t>
            </a:r>
            <a:r>
              <a:rPr lang="x-none" b="1" i="1" baseline="30000" dirty="0" smtClean="0"/>
              <a:t>*</a:t>
            </a:r>
            <a:r>
              <a:rPr lang="x-none" baseline="0" dirty="0" smtClean="0"/>
              <a:t>&gt;</a:t>
            </a:r>
            <a:r>
              <a:rPr lang="x-none" b="1" i="1" dirty="0" smtClean="0"/>
              <a:t>U</a:t>
            </a:r>
            <a:r>
              <a:rPr lang="x-none" b="1" i="1" baseline="-25000" dirty="0" smtClean="0"/>
              <a:t>max</a:t>
            </a:r>
            <a:r>
              <a:rPr lang="x-none" baseline="0" dirty="0" smtClean="0"/>
              <a:t>  usvoji </a:t>
            </a:r>
            <a:r>
              <a:rPr lang="x-none" baseline="0" dirty="0" smtClean="0">
                <a:sym typeface="Symbol"/>
              </a:rPr>
              <a:t> </a:t>
            </a:r>
            <a:r>
              <a:rPr lang="x-none" b="1" i="1" baseline="0" dirty="0" smtClean="0"/>
              <a:t>U</a:t>
            </a:r>
            <a:r>
              <a:rPr lang="x-none" b="1" i="1" baseline="-25000" dirty="0" smtClean="0"/>
              <a:t>a</a:t>
            </a:r>
            <a:r>
              <a:rPr lang="x-none" b="1" i="1" baseline="30000" dirty="0" smtClean="0"/>
              <a:t>*</a:t>
            </a:r>
            <a:r>
              <a:rPr lang="x-none" b="0" i="0" baseline="0" dirty="0" smtClean="0"/>
              <a:t>=</a:t>
            </a:r>
            <a:r>
              <a:rPr lang="x-none" b="1" i="1" dirty="0" smtClean="0"/>
              <a:t>U</a:t>
            </a:r>
            <a:r>
              <a:rPr lang="x-none" b="1" i="1" baseline="-25000" dirty="0" smtClean="0"/>
              <a:t>max</a:t>
            </a:r>
            <a:r>
              <a:rPr lang="x-none" dirty="0" smtClean="0"/>
              <a:t>  i </a:t>
            </a:r>
            <a:r>
              <a:rPr lang="x-none" baseline="0" dirty="0" smtClean="0"/>
              <a:t>ako je  </a:t>
            </a:r>
            <a:r>
              <a:rPr lang="x-none" b="1" i="1" baseline="0" dirty="0" smtClean="0"/>
              <a:t>U</a:t>
            </a:r>
            <a:r>
              <a:rPr lang="x-none" b="1" i="1" baseline="-25000" dirty="0" smtClean="0"/>
              <a:t>a</a:t>
            </a:r>
            <a:r>
              <a:rPr lang="x-none" b="1" i="1" baseline="30000" dirty="0" smtClean="0"/>
              <a:t>*</a:t>
            </a:r>
            <a:r>
              <a:rPr lang="x-none" b="0" i="0" baseline="0" dirty="0" smtClean="0"/>
              <a:t>&lt;</a:t>
            </a:r>
            <a:r>
              <a:rPr lang="x-none" b="1" i="0" baseline="0" dirty="0" smtClean="0">
                <a:sym typeface="Symbol"/>
              </a:rPr>
              <a:t></a:t>
            </a:r>
            <a:r>
              <a:rPr lang="x-none" b="1" i="1" baseline="0" dirty="0" smtClean="0">
                <a:sym typeface="Symbol"/>
              </a:rPr>
              <a:t>U</a:t>
            </a:r>
            <a:r>
              <a:rPr lang="x-none" b="1" i="1" baseline="-25000" dirty="0" smtClean="0"/>
              <a:t>max</a:t>
            </a:r>
            <a:r>
              <a:rPr lang="x-none" baseline="0" dirty="0" smtClean="0"/>
              <a:t>  usvoji </a:t>
            </a:r>
            <a:r>
              <a:rPr lang="x-none" baseline="0" dirty="0" smtClean="0">
                <a:sym typeface="Symbol"/>
              </a:rPr>
              <a:t> </a:t>
            </a:r>
            <a:r>
              <a:rPr lang="x-none" b="1" i="1" baseline="0" dirty="0" smtClean="0"/>
              <a:t>U</a:t>
            </a:r>
            <a:r>
              <a:rPr lang="x-none" b="1" i="1" baseline="-25000" dirty="0" smtClean="0"/>
              <a:t>a</a:t>
            </a:r>
            <a:r>
              <a:rPr lang="x-none" b="1" i="1" baseline="30000" dirty="0" smtClean="0"/>
              <a:t>*</a:t>
            </a:r>
            <a:r>
              <a:rPr lang="x-none" b="0" i="0" baseline="0" dirty="0" smtClean="0"/>
              <a:t>=</a:t>
            </a:r>
            <a:r>
              <a:rPr lang="x-none" b="0" i="1" baseline="0" dirty="0" smtClean="0"/>
              <a:t> </a:t>
            </a:r>
            <a:r>
              <a:rPr lang="x-none" b="1" i="0" baseline="0" dirty="0" smtClean="0">
                <a:sym typeface="Symbol"/>
              </a:rPr>
              <a:t></a:t>
            </a:r>
            <a:r>
              <a:rPr lang="x-none" b="1" i="1" dirty="0" smtClean="0"/>
              <a:t>U</a:t>
            </a:r>
            <a:r>
              <a:rPr lang="x-none" b="1" i="1" baseline="-25000" dirty="0" smtClean="0"/>
              <a:t>max</a:t>
            </a:r>
            <a:r>
              <a:rPr lang="x-none" dirty="0" smtClean="0"/>
              <a:t> )</a:t>
            </a:r>
            <a:endParaRPr lang="x-none" b="0" i="0" baseline="0" dirty="0" smtClean="0"/>
          </a:p>
          <a:p>
            <a:endParaRPr lang="en-US" b="0" i="0" baseline="0"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10</a:t>
            </a:fld>
            <a:endParaRPr lang="en-GB"/>
          </a:p>
        </p:txBody>
      </p:sp>
    </p:spTree>
    <p:extLst>
      <p:ext uri="{BB962C8B-B14F-4D97-AF65-F5344CB8AC3E}">
        <p14:creationId xmlns="" xmlns:p14="http://schemas.microsoft.com/office/powerpoint/2010/main" val="260670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4FE09-F9F8-4D30-8C0E-96692EADA103}" type="slidenum">
              <a:rPr lang="en-GB" smtClean="0"/>
              <a:pPr>
                <a:defRPr/>
              </a:pPr>
              <a:t>11</a:t>
            </a:fld>
            <a:endParaRPr lang="en-GB"/>
          </a:p>
        </p:txBody>
      </p:sp>
    </p:spTree>
    <p:extLst>
      <p:ext uri="{BB962C8B-B14F-4D97-AF65-F5344CB8AC3E}">
        <p14:creationId xmlns="" xmlns:p14="http://schemas.microsoft.com/office/powerpoint/2010/main" val="260670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7E03D9-3BFC-4DFB-9C1F-A4C3C11AFED0}" type="slidenum">
              <a:rPr lang="en-US"/>
              <a:pPr>
                <a:defRPr/>
              </a:pPr>
              <a:t>‹#›</a:t>
            </a:fld>
            <a:endParaRPr lang="en-US"/>
          </a:p>
        </p:txBody>
      </p:sp>
    </p:spTree>
    <p:extLst>
      <p:ext uri="{BB962C8B-B14F-4D97-AF65-F5344CB8AC3E}">
        <p14:creationId xmlns="" xmlns:p14="http://schemas.microsoft.com/office/powerpoint/2010/main" val="318248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18F4A7-505A-4276-986C-0BF65FB02A64}" type="slidenum">
              <a:rPr lang="en-US"/>
              <a:pPr>
                <a:defRPr/>
              </a:pPr>
              <a:t>‹#›</a:t>
            </a:fld>
            <a:endParaRPr lang="en-US"/>
          </a:p>
        </p:txBody>
      </p:sp>
    </p:spTree>
    <p:extLst>
      <p:ext uri="{BB962C8B-B14F-4D97-AF65-F5344CB8AC3E}">
        <p14:creationId xmlns="" xmlns:p14="http://schemas.microsoft.com/office/powerpoint/2010/main" val="135574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476250"/>
            <a:ext cx="1943100" cy="548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76250"/>
            <a:ext cx="5676900" cy="548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C690F-0181-43FD-9C6C-572091CF4510}" type="slidenum">
              <a:rPr lang="en-US"/>
              <a:pPr>
                <a:defRPr/>
              </a:pPr>
              <a:t>‹#›</a:t>
            </a:fld>
            <a:endParaRPr lang="en-US"/>
          </a:p>
        </p:txBody>
      </p:sp>
    </p:spTree>
    <p:extLst>
      <p:ext uri="{BB962C8B-B14F-4D97-AF65-F5344CB8AC3E}">
        <p14:creationId xmlns="" xmlns:p14="http://schemas.microsoft.com/office/powerpoint/2010/main" val="405188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47625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8446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78275"/>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5F9363B-B1F5-4E5B-A45E-8229959CC258}" type="slidenum">
              <a:rPr lang="en-US"/>
              <a:pPr>
                <a:defRPr/>
              </a:pPr>
              <a:t>‹#›</a:t>
            </a:fld>
            <a:endParaRPr lang="en-US"/>
          </a:p>
        </p:txBody>
      </p:sp>
    </p:spTree>
    <p:extLst>
      <p:ext uri="{BB962C8B-B14F-4D97-AF65-F5344CB8AC3E}">
        <p14:creationId xmlns="" xmlns:p14="http://schemas.microsoft.com/office/powerpoint/2010/main" val="318112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052DB-28A1-49ED-B354-7656327038DE}" type="slidenum">
              <a:rPr lang="en-US"/>
              <a:pPr>
                <a:defRPr/>
              </a:pPr>
              <a:t>‹#›</a:t>
            </a:fld>
            <a:endParaRPr lang="en-US"/>
          </a:p>
        </p:txBody>
      </p:sp>
    </p:spTree>
    <p:extLst>
      <p:ext uri="{BB962C8B-B14F-4D97-AF65-F5344CB8AC3E}">
        <p14:creationId xmlns="" xmlns:p14="http://schemas.microsoft.com/office/powerpoint/2010/main" val="13023889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92D352-8BBC-40CF-B292-F586B80E4360}" type="slidenum">
              <a:rPr lang="en-US"/>
              <a:pPr>
                <a:defRPr/>
              </a:pPr>
              <a:t>‹#›</a:t>
            </a:fld>
            <a:endParaRPr lang="en-US"/>
          </a:p>
        </p:txBody>
      </p:sp>
    </p:spTree>
    <p:extLst>
      <p:ext uri="{BB962C8B-B14F-4D97-AF65-F5344CB8AC3E}">
        <p14:creationId xmlns="" xmlns:p14="http://schemas.microsoft.com/office/powerpoint/2010/main" val="325658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446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618AAF-E758-43F1-B2F2-E6E9C133D5E5}" type="slidenum">
              <a:rPr lang="en-US"/>
              <a:pPr>
                <a:defRPr/>
              </a:pPr>
              <a:t>‹#›</a:t>
            </a:fld>
            <a:endParaRPr lang="en-US"/>
          </a:p>
        </p:txBody>
      </p:sp>
    </p:spTree>
    <p:extLst>
      <p:ext uri="{BB962C8B-B14F-4D97-AF65-F5344CB8AC3E}">
        <p14:creationId xmlns="" xmlns:p14="http://schemas.microsoft.com/office/powerpoint/2010/main" val="256967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17EC72-58C6-4659-9CC5-71089CC74028}" type="slidenum">
              <a:rPr lang="en-US"/>
              <a:pPr>
                <a:defRPr/>
              </a:pPr>
              <a:t>‹#›</a:t>
            </a:fld>
            <a:endParaRPr lang="en-US"/>
          </a:p>
        </p:txBody>
      </p:sp>
    </p:spTree>
    <p:extLst>
      <p:ext uri="{BB962C8B-B14F-4D97-AF65-F5344CB8AC3E}">
        <p14:creationId xmlns="" xmlns:p14="http://schemas.microsoft.com/office/powerpoint/2010/main" val="297692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3FF3BA-5726-4459-80AF-A88FB68FC342}" type="slidenum">
              <a:rPr lang="en-US"/>
              <a:pPr>
                <a:defRPr/>
              </a:pPr>
              <a:t>‹#›</a:t>
            </a:fld>
            <a:endParaRPr lang="en-US"/>
          </a:p>
        </p:txBody>
      </p:sp>
    </p:spTree>
    <p:extLst>
      <p:ext uri="{BB962C8B-B14F-4D97-AF65-F5344CB8AC3E}">
        <p14:creationId xmlns="" xmlns:p14="http://schemas.microsoft.com/office/powerpoint/2010/main" val="384765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C85920-9425-420E-88A5-33690DFD1288}" type="slidenum">
              <a:rPr lang="en-US"/>
              <a:pPr>
                <a:defRPr/>
              </a:pPr>
              <a:t>‹#›</a:t>
            </a:fld>
            <a:endParaRPr lang="en-US"/>
          </a:p>
        </p:txBody>
      </p:sp>
    </p:spTree>
    <p:extLst>
      <p:ext uri="{BB962C8B-B14F-4D97-AF65-F5344CB8AC3E}">
        <p14:creationId xmlns="" xmlns:p14="http://schemas.microsoft.com/office/powerpoint/2010/main" val="16490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239E16-324C-420E-8D43-E9E223D8DC02}" type="slidenum">
              <a:rPr lang="en-US"/>
              <a:pPr>
                <a:defRPr/>
              </a:pPr>
              <a:t>‹#›</a:t>
            </a:fld>
            <a:endParaRPr lang="en-US"/>
          </a:p>
        </p:txBody>
      </p:sp>
    </p:spTree>
    <p:extLst>
      <p:ext uri="{BB962C8B-B14F-4D97-AF65-F5344CB8AC3E}">
        <p14:creationId xmlns="" xmlns:p14="http://schemas.microsoft.com/office/powerpoint/2010/main" val="207496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2A8C62-3FF1-4A6C-9331-FE52D07E1B2F}" type="slidenum">
              <a:rPr lang="en-US"/>
              <a:pPr>
                <a:defRPr/>
              </a:pPr>
              <a:t>‹#›</a:t>
            </a:fld>
            <a:endParaRPr lang="en-US"/>
          </a:p>
        </p:txBody>
      </p:sp>
    </p:spTree>
    <p:extLst>
      <p:ext uri="{BB962C8B-B14F-4D97-AF65-F5344CB8AC3E}">
        <p14:creationId xmlns="" xmlns:p14="http://schemas.microsoft.com/office/powerpoint/2010/main" val="32544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4213" y="47625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4213" y="1844675"/>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pPr>
              <a:defRPr/>
            </a:pPr>
            <a:fld id="{D205A3D7-A4B6-407E-AABF-3149855B81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ctr" rtl="0" eaLnBrk="0" fontAlgn="base" hangingPunct="0">
        <a:spcBef>
          <a:spcPct val="0"/>
        </a:spcBef>
        <a:spcAft>
          <a:spcPct val="0"/>
        </a:spcAft>
        <a:defRPr sz="4000">
          <a:solidFill>
            <a:srgbClr val="333399"/>
          </a:solidFill>
          <a:latin typeface="+mj-lt"/>
          <a:ea typeface="+mj-ea"/>
          <a:cs typeface="+mj-cs"/>
        </a:defRPr>
      </a:lvl1pPr>
      <a:lvl2pPr algn="ctr" rtl="0" eaLnBrk="0" fontAlgn="base" hangingPunct="0">
        <a:spcBef>
          <a:spcPct val="0"/>
        </a:spcBef>
        <a:spcAft>
          <a:spcPct val="0"/>
        </a:spcAft>
        <a:defRPr sz="4000">
          <a:solidFill>
            <a:srgbClr val="333399"/>
          </a:solidFill>
          <a:latin typeface="Comic Sans MS" pitchFamily="66" charset="0"/>
        </a:defRPr>
      </a:lvl2pPr>
      <a:lvl3pPr algn="ctr" rtl="0" eaLnBrk="0" fontAlgn="base" hangingPunct="0">
        <a:spcBef>
          <a:spcPct val="0"/>
        </a:spcBef>
        <a:spcAft>
          <a:spcPct val="0"/>
        </a:spcAft>
        <a:defRPr sz="4000">
          <a:solidFill>
            <a:srgbClr val="333399"/>
          </a:solidFill>
          <a:latin typeface="Comic Sans MS" pitchFamily="66" charset="0"/>
        </a:defRPr>
      </a:lvl3pPr>
      <a:lvl4pPr algn="ctr" rtl="0" eaLnBrk="0" fontAlgn="base" hangingPunct="0">
        <a:spcBef>
          <a:spcPct val="0"/>
        </a:spcBef>
        <a:spcAft>
          <a:spcPct val="0"/>
        </a:spcAft>
        <a:defRPr sz="4000">
          <a:solidFill>
            <a:srgbClr val="333399"/>
          </a:solidFill>
          <a:latin typeface="Comic Sans MS" pitchFamily="66" charset="0"/>
        </a:defRPr>
      </a:lvl4pPr>
      <a:lvl5pPr algn="ctr" rtl="0" eaLnBrk="0" fontAlgn="base" hangingPunct="0">
        <a:spcBef>
          <a:spcPct val="0"/>
        </a:spcBef>
        <a:spcAft>
          <a:spcPct val="0"/>
        </a:spcAft>
        <a:defRPr sz="4000">
          <a:solidFill>
            <a:srgbClr val="333399"/>
          </a:solidFill>
          <a:latin typeface="Comic Sans MS" pitchFamily="66" charset="0"/>
        </a:defRPr>
      </a:lvl5pPr>
      <a:lvl6pPr marL="457200" algn="ctr" rtl="0" eaLnBrk="0" fontAlgn="base" hangingPunct="0">
        <a:spcBef>
          <a:spcPct val="0"/>
        </a:spcBef>
        <a:spcAft>
          <a:spcPct val="0"/>
        </a:spcAft>
        <a:defRPr sz="4000">
          <a:solidFill>
            <a:srgbClr val="333399"/>
          </a:solidFill>
          <a:latin typeface="Comic Sans MS" pitchFamily="66" charset="0"/>
        </a:defRPr>
      </a:lvl6pPr>
      <a:lvl7pPr marL="914400" algn="ctr" rtl="0" eaLnBrk="0" fontAlgn="base" hangingPunct="0">
        <a:spcBef>
          <a:spcPct val="0"/>
        </a:spcBef>
        <a:spcAft>
          <a:spcPct val="0"/>
        </a:spcAft>
        <a:defRPr sz="4000">
          <a:solidFill>
            <a:srgbClr val="333399"/>
          </a:solidFill>
          <a:latin typeface="Comic Sans MS" pitchFamily="66" charset="0"/>
        </a:defRPr>
      </a:lvl7pPr>
      <a:lvl8pPr marL="1371600" algn="ctr" rtl="0" eaLnBrk="0" fontAlgn="base" hangingPunct="0">
        <a:spcBef>
          <a:spcPct val="0"/>
        </a:spcBef>
        <a:spcAft>
          <a:spcPct val="0"/>
        </a:spcAft>
        <a:defRPr sz="4000">
          <a:solidFill>
            <a:srgbClr val="333399"/>
          </a:solidFill>
          <a:latin typeface="Comic Sans MS" pitchFamily="66" charset="0"/>
        </a:defRPr>
      </a:lvl8pPr>
      <a:lvl9pPr marL="1828800" algn="ctr" rtl="0" eaLnBrk="0" fontAlgn="base" hangingPunct="0">
        <a:spcBef>
          <a:spcPct val="0"/>
        </a:spcBef>
        <a:spcAft>
          <a:spcPct val="0"/>
        </a:spcAft>
        <a:defRPr sz="4000">
          <a:solidFill>
            <a:srgbClr val="333399"/>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011EEB94-BA2D-45DC-A07C-2A88131A009D}" type="slidenum">
              <a:rPr lang="en-US" smtClean="0">
                <a:solidFill>
                  <a:schemeClr val="tx1"/>
                </a:solidFill>
                <a:latin typeface="Times New Roman" pitchFamily="18" charset="0"/>
              </a:rPr>
              <a:pPr/>
              <a:t>1</a:t>
            </a:fld>
            <a:endParaRPr lang="en-US" dirty="0" smtClean="0">
              <a:solidFill>
                <a:schemeClr val="tx1"/>
              </a:solidFill>
              <a:latin typeface="Times New Roman" pitchFamily="18" charset="0"/>
            </a:endParaRPr>
          </a:p>
        </p:txBody>
      </p:sp>
      <p:sp>
        <p:nvSpPr>
          <p:cNvPr id="26627" name="Rectangle 2"/>
          <p:cNvSpPr>
            <a:spLocks noGrp="1" noChangeArrowheads="1"/>
          </p:cNvSpPr>
          <p:nvPr>
            <p:ph type="ctrTitle"/>
          </p:nvPr>
        </p:nvSpPr>
        <p:spPr>
          <a:xfrm>
            <a:off x="685800" y="2667000"/>
            <a:ext cx="7772400" cy="1143000"/>
          </a:xfrm>
        </p:spPr>
        <p:txBody>
          <a:bodyPr/>
          <a:lstStyle/>
          <a:p>
            <a:r>
              <a:rPr lang="x-none" dirty="0" smtClean="0">
                <a:latin typeface="Arial" charset="0"/>
              </a:rPr>
              <a:t>Podsetnik na mehaniku rotacionog kretanja</a:t>
            </a:r>
            <a:endParaRPr lang="en-GB" dirty="0" smtClean="0">
              <a:latin typeface="Arial" charset="0"/>
            </a:endParaRPr>
          </a:p>
        </p:txBody>
      </p:sp>
    </p:spTree>
    <p:extLst>
      <p:ext uri="{BB962C8B-B14F-4D97-AF65-F5344CB8AC3E}">
        <p14:creationId xmlns="" xmlns:p14="http://schemas.microsoft.com/office/powerpoint/2010/main" val="3070575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29"/>
          <p:cNvSpPr txBox="1">
            <a:spLocks noChangeArrowheads="1"/>
          </p:cNvSpPr>
          <p:nvPr/>
        </p:nvSpPr>
        <p:spPr bwMode="auto">
          <a:xfrm>
            <a:off x="467544" y="1196752"/>
            <a:ext cx="7992887" cy="22929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Dve vrste ograničenja: </a:t>
            </a:r>
          </a:p>
          <a:p>
            <a:pPr marL="342900" indent="-342900">
              <a:spcBef>
                <a:spcPts val="0"/>
              </a:spcBef>
              <a:buFont typeface="Arial" pitchFamily="34" charset="0"/>
              <a:buChar char="•"/>
            </a:pPr>
            <a:r>
              <a:rPr lang="x-none" sz="2400" b="1" i="1" dirty="0">
                <a:sym typeface="Symbol"/>
              </a:rPr>
              <a:t>Prirodno</a:t>
            </a:r>
            <a:r>
              <a:rPr lang="x-none" sz="2400" i="1" dirty="0" smtClean="0">
                <a:sym typeface="Symbol"/>
              </a:rPr>
              <a:t> (ono koje nameće sistem)</a:t>
            </a:r>
          </a:p>
          <a:p>
            <a:pPr marL="342900" indent="-342900">
              <a:spcBef>
                <a:spcPts val="0"/>
              </a:spcBef>
              <a:buFont typeface="Arial" pitchFamily="34" charset="0"/>
              <a:buChar char="•"/>
            </a:pPr>
            <a:r>
              <a:rPr lang="x-none" sz="2400" b="1" i="1" dirty="0" smtClean="0">
                <a:sym typeface="Symbol"/>
              </a:rPr>
              <a:t>Uvedeno </a:t>
            </a:r>
            <a:r>
              <a:rPr lang="x-none" sz="2400" b="1" i="1" dirty="0">
                <a:sym typeface="Symbol"/>
              </a:rPr>
              <a:t>upravljanjem</a:t>
            </a:r>
            <a:r>
              <a:rPr lang="x-none" sz="2400" b="1" i="1" dirty="0" smtClean="0">
                <a:sym typeface="Symbol"/>
              </a:rPr>
              <a:t> </a:t>
            </a:r>
            <a:r>
              <a:rPr lang="x-none" sz="2400" i="1" dirty="0" smtClean="0">
                <a:sym typeface="Symbol"/>
              </a:rPr>
              <a:t>(ograničenja koja se moraju sprovesti u upravljanju kako bi se uzela u obzir prirodna ograničenja)</a:t>
            </a:r>
          </a:p>
          <a:p>
            <a:pPr>
              <a:spcBef>
                <a:spcPct val="50000"/>
              </a:spcBef>
            </a:pPr>
            <a:endParaRPr lang="en-US" sz="2400" i="1" baseline="300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10</a:t>
            </a:fld>
            <a:endParaRPr lang="en-US"/>
          </a:p>
        </p:txBody>
      </p:sp>
      <p:sp>
        <p:nvSpPr>
          <p:cNvPr id="57" name="Title 1"/>
          <p:cNvSpPr>
            <a:spLocks noGrp="1"/>
          </p:cNvSpPr>
          <p:nvPr>
            <p:ph type="title"/>
          </p:nvPr>
        </p:nvSpPr>
        <p:spPr>
          <a:xfrm>
            <a:off x="132765" y="0"/>
            <a:ext cx="8856983" cy="1143000"/>
          </a:xfrm>
        </p:spPr>
        <p:txBody>
          <a:bodyPr/>
          <a:lstStyle/>
          <a:p>
            <a:r>
              <a:rPr lang="x-none" dirty="0" smtClean="0"/>
              <a:t>Ograničenja u pogonu</a:t>
            </a:r>
            <a:endParaRPr lang="en-US" dirty="0" smtClean="0"/>
          </a:p>
        </p:txBody>
      </p:sp>
      <p:sp>
        <p:nvSpPr>
          <p:cNvPr id="61" name="Text Box 29"/>
          <p:cNvSpPr txBox="1">
            <a:spLocks noChangeArrowheads="1"/>
          </p:cNvSpPr>
          <p:nvPr/>
        </p:nvSpPr>
        <p:spPr bwMode="auto">
          <a:xfrm>
            <a:off x="467544" y="3401124"/>
            <a:ext cx="7992887"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U mehaničkom podsistemu: </a:t>
            </a:r>
          </a:p>
          <a:p>
            <a:pPr marL="342900" indent="-342900">
              <a:spcBef>
                <a:spcPts val="0"/>
              </a:spcBef>
              <a:buFont typeface="Arial" pitchFamily="34" charset="0"/>
              <a:buChar char="•"/>
            </a:pPr>
            <a:r>
              <a:rPr lang="x-none" sz="2400" b="1" i="1" dirty="0" smtClean="0">
                <a:latin typeface="Arial" pitchFamily="34" charset="0"/>
                <a:cs typeface="Arial" pitchFamily="34" charset="0"/>
                <a:sym typeface="Symbol"/>
              </a:rPr>
              <a:t>M</a:t>
            </a:r>
            <a:r>
              <a:rPr lang="x-none" sz="2400" b="1" i="1" baseline="-25000" dirty="0" smtClean="0">
                <a:latin typeface="Arial" pitchFamily="34" charset="0"/>
                <a:cs typeface="Arial" pitchFamily="34" charset="0"/>
                <a:sym typeface="Symbol"/>
              </a:rPr>
              <a:t>e</a:t>
            </a:r>
            <a:r>
              <a:rPr lang="x-none" sz="2400" b="1" i="1" dirty="0" smtClean="0">
                <a:sym typeface="Symbol"/>
              </a:rPr>
              <a:t> (prirodno) </a:t>
            </a:r>
            <a:r>
              <a:rPr lang="x-none" sz="2400" b="1" dirty="0" smtClean="0">
                <a:sym typeface="Symbol"/>
              </a:rPr>
              <a:t></a:t>
            </a:r>
            <a:r>
              <a:rPr lang="x-none" sz="2400" b="1" i="1" dirty="0" smtClean="0">
                <a:sym typeface="Symbol"/>
              </a:rPr>
              <a:t> </a:t>
            </a:r>
            <a:r>
              <a:rPr lang="x-none" sz="2400" i="1" dirty="0" smtClean="0">
                <a:sym typeface="Symbol"/>
              </a:rPr>
              <a:t>mora se uvesti ograničenje </a:t>
            </a:r>
            <a:r>
              <a:rPr lang="x-none" sz="2400" b="1" i="1" dirty="0" smtClean="0">
                <a:latin typeface="Arial" pitchFamily="34" charset="0"/>
                <a:cs typeface="Arial" pitchFamily="34" charset="0"/>
                <a:sym typeface="Symbol"/>
              </a:rPr>
              <a:t>M</a:t>
            </a:r>
            <a:r>
              <a:rPr lang="x-none" sz="2400" b="1" i="1" baseline="-25000" dirty="0" smtClean="0">
                <a:latin typeface="Arial" pitchFamily="34" charset="0"/>
                <a:cs typeface="Arial" pitchFamily="34" charset="0"/>
                <a:sym typeface="Symbol"/>
              </a:rPr>
              <a:t>e</a:t>
            </a:r>
            <a:r>
              <a:rPr lang="x-none" sz="2400" b="1" i="1" baseline="30000" dirty="0" smtClean="0">
                <a:latin typeface="Arial" pitchFamily="34" charset="0"/>
                <a:cs typeface="Arial" pitchFamily="34" charset="0"/>
                <a:sym typeface="Symbol"/>
              </a:rPr>
              <a:t>*</a:t>
            </a:r>
          </a:p>
          <a:p>
            <a:pPr marL="342900" indent="-342900">
              <a:spcBef>
                <a:spcPts val="0"/>
              </a:spcBef>
              <a:buFont typeface="Arial" pitchFamily="34" charset="0"/>
              <a:buChar char="•"/>
            </a:pPr>
            <a:r>
              <a:rPr lang="x-none" sz="2400" i="1" dirty="0" smtClean="0">
                <a:latin typeface="+mn-lt"/>
                <a:cs typeface="Arial" pitchFamily="34" charset="0"/>
                <a:sym typeface="Symbol"/>
              </a:rPr>
              <a:t>Ograničenje maksimalne snage</a:t>
            </a:r>
            <a:endParaRPr lang="x-none" sz="2400" i="1" dirty="0" smtClean="0">
              <a:latin typeface="+mn-lt"/>
              <a:sym typeface="Symbol"/>
            </a:endParaRPr>
          </a:p>
          <a:p>
            <a:pPr>
              <a:spcBef>
                <a:spcPct val="50000"/>
              </a:spcBef>
            </a:pPr>
            <a:endParaRPr lang="en-US" sz="2400" i="1" baseline="30000" dirty="0"/>
          </a:p>
        </p:txBody>
      </p:sp>
      <p:sp>
        <p:nvSpPr>
          <p:cNvPr id="62" name="Text Box 29"/>
          <p:cNvSpPr txBox="1">
            <a:spLocks noChangeArrowheads="1"/>
          </p:cNvSpPr>
          <p:nvPr/>
        </p:nvSpPr>
        <p:spPr bwMode="auto">
          <a:xfrm>
            <a:off x="467543" y="5013176"/>
            <a:ext cx="7992887" cy="1723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U električnom podsistemu: </a:t>
            </a:r>
          </a:p>
          <a:p>
            <a:pPr marL="342900" indent="-342900">
              <a:spcBef>
                <a:spcPts val="0"/>
              </a:spcBef>
              <a:buFont typeface="Arial" pitchFamily="34" charset="0"/>
              <a:buChar char="•"/>
            </a:pPr>
            <a:r>
              <a:rPr lang="x-none" sz="2400" b="1" i="1" dirty="0" smtClean="0">
                <a:latin typeface="+mn-lt"/>
                <a:cs typeface="Arial" pitchFamily="34" charset="0"/>
                <a:sym typeface="Symbol"/>
              </a:rPr>
              <a:t>I</a:t>
            </a:r>
            <a:r>
              <a:rPr lang="x-none" sz="2400" b="1" i="1" baseline="-25000" dirty="0" smtClean="0">
                <a:latin typeface="+mn-lt"/>
                <a:cs typeface="Arial" pitchFamily="34" charset="0"/>
                <a:sym typeface="Symbol"/>
              </a:rPr>
              <a:t>a</a:t>
            </a:r>
            <a:r>
              <a:rPr lang="x-none" sz="2400" b="1" i="1" dirty="0" smtClean="0">
                <a:sym typeface="Symbol"/>
              </a:rPr>
              <a:t> (prirodno) </a:t>
            </a:r>
            <a:r>
              <a:rPr lang="x-none" sz="2400" b="1" dirty="0" smtClean="0">
                <a:sym typeface="Symbol"/>
              </a:rPr>
              <a:t></a:t>
            </a:r>
            <a:r>
              <a:rPr lang="x-none" sz="2400" b="1" i="1" dirty="0" smtClean="0">
                <a:sym typeface="Symbol"/>
              </a:rPr>
              <a:t> </a:t>
            </a:r>
            <a:r>
              <a:rPr lang="x-none" sz="2400" i="1" dirty="0" smtClean="0">
                <a:sym typeface="Symbol"/>
              </a:rPr>
              <a:t>mora se uvesti ograničenje </a:t>
            </a:r>
            <a:r>
              <a:rPr lang="x-none" sz="2400" b="1" i="1" dirty="0" smtClean="0">
                <a:cs typeface="Arial" pitchFamily="34" charset="0"/>
                <a:sym typeface="Symbol"/>
              </a:rPr>
              <a:t>I</a:t>
            </a:r>
            <a:r>
              <a:rPr lang="x-none" sz="2400" b="1" i="1" baseline="-25000" dirty="0" smtClean="0">
                <a:cs typeface="Arial" pitchFamily="34" charset="0"/>
                <a:sym typeface="Symbol"/>
              </a:rPr>
              <a:t>a</a:t>
            </a:r>
            <a:r>
              <a:rPr lang="x-none" sz="2400" b="1" i="1" baseline="30000" dirty="0" smtClean="0">
                <a:latin typeface="Arial" pitchFamily="34" charset="0"/>
                <a:cs typeface="Arial" pitchFamily="34" charset="0"/>
                <a:sym typeface="Symbol"/>
              </a:rPr>
              <a:t>*</a:t>
            </a:r>
            <a:endParaRPr lang="x-none" sz="2400" b="1" i="1" dirty="0" smtClean="0">
              <a:latin typeface="Arial" pitchFamily="34" charset="0"/>
              <a:cs typeface="Arial" pitchFamily="34" charset="0"/>
              <a:sym typeface="Symbol"/>
            </a:endParaRPr>
          </a:p>
          <a:p>
            <a:pPr marL="342900" indent="-342900">
              <a:spcBef>
                <a:spcPts val="0"/>
              </a:spcBef>
              <a:buFont typeface="Arial" pitchFamily="34" charset="0"/>
              <a:buChar char="•"/>
            </a:pPr>
            <a:r>
              <a:rPr lang="x-none" sz="2400" b="1" i="1" dirty="0" smtClean="0">
                <a:cs typeface="Arial" pitchFamily="34" charset="0"/>
                <a:sym typeface="Symbol"/>
              </a:rPr>
              <a:t>U</a:t>
            </a:r>
            <a:r>
              <a:rPr lang="x-none" sz="2400" b="1" i="1" baseline="-25000" dirty="0" smtClean="0">
                <a:cs typeface="Arial" pitchFamily="34" charset="0"/>
                <a:sym typeface="Symbol"/>
              </a:rPr>
              <a:t>a</a:t>
            </a:r>
            <a:r>
              <a:rPr lang="x-none" sz="2400" b="1" i="1" dirty="0" smtClean="0">
                <a:sym typeface="Symbol"/>
              </a:rPr>
              <a:t> </a:t>
            </a:r>
            <a:r>
              <a:rPr lang="x-none" sz="2400" b="1" i="1" dirty="0">
                <a:sym typeface="Symbol"/>
              </a:rPr>
              <a:t>(prirodno) </a:t>
            </a:r>
            <a:r>
              <a:rPr lang="x-none" sz="2400" b="1" dirty="0">
                <a:sym typeface="Symbol"/>
              </a:rPr>
              <a:t></a:t>
            </a:r>
            <a:r>
              <a:rPr lang="x-none" sz="2400" b="1" i="1" dirty="0">
                <a:sym typeface="Symbol"/>
              </a:rPr>
              <a:t> </a:t>
            </a:r>
            <a:r>
              <a:rPr lang="x-none" sz="2400" i="1" dirty="0">
                <a:sym typeface="Symbol"/>
              </a:rPr>
              <a:t>mora se uvesti ograničenje </a:t>
            </a:r>
            <a:r>
              <a:rPr lang="x-none" sz="2400" b="1" i="1" dirty="0" smtClean="0">
                <a:cs typeface="Arial" pitchFamily="34" charset="0"/>
                <a:sym typeface="Symbol"/>
              </a:rPr>
              <a:t>U</a:t>
            </a:r>
            <a:r>
              <a:rPr lang="x-none" sz="2400" b="1" i="1" baseline="-25000" dirty="0" smtClean="0">
                <a:cs typeface="Arial" pitchFamily="34" charset="0"/>
                <a:sym typeface="Symbol"/>
              </a:rPr>
              <a:t>a</a:t>
            </a:r>
            <a:r>
              <a:rPr lang="x-none" sz="2400" b="1" i="1" baseline="30000" dirty="0">
                <a:latin typeface="Arial" pitchFamily="34" charset="0"/>
                <a:cs typeface="Arial" pitchFamily="34" charset="0"/>
                <a:sym typeface="Symbol"/>
              </a:rPr>
              <a:t>*</a:t>
            </a:r>
            <a:endParaRPr lang="x-none" sz="2400" b="1" i="1" dirty="0">
              <a:latin typeface="Arial" pitchFamily="34" charset="0"/>
              <a:cs typeface="Arial" pitchFamily="34" charset="0"/>
              <a:sym typeface="Symbol"/>
            </a:endParaRPr>
          </a:p>
          <a:p>
            <a:pPr>
              <a:spcBef>
                <a:spcPts val="0"/>
              </a:spcBef>
            </a:pPr>
            <a:endParaRPr lang="x-none" sz="2400" i="1" baseline="30000" dirty="0" smtClean="0">
              <a:sym typeface="Symbol"/>
            </a:endParaRPr>
          </a:p>
          <a:p>
            <a:pPr>
              <a:spcBef>
                <a:spcPct val="50000"/>
              </a:spcBef>
            </a:pPr>
            <a:endParaRPr lang="en-US" sz="2400" i="1" baseline="30000" dirty="0"/>
          </a:p>
        </p:txBody>
      </p:sp>
    </p:spTree>
    <p:extLst>
      <p:ext uri="{BB962C8B-B14F-4D97-AF65-F5344CB8AC3E}">
        <p14:creationId xmlns="" xmlns:p14="http://schemas.microsoft.com/office/powerpoint/2010/main" val="238791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29"/>
          <p:cNvSpPr txBox="1">
            <a:spLocks noChangeArrowheads="1"/>
          </p:cNvSpPr>
          <p:nvPr/>
        </p:nvSpPr>
        <p:spPr bwMode="auto">
          <a:xfrm>
            <a:off x="4932040" y="1720056"/>
            <a:ext cx="409820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i="1" dirty="0" smtClean="0">
                <a:sym typeface="Symbol"/>
              </a:rPr>
              <a:t>Ograničenje u regulatoru brzine</a:t>
            </a:r>
            <a:endParaRPr lang="en-US" sz="2000" i="1" baseline="30000" dirty="0"/>
          </a:p>
        </p:txBody>
      </p:sp>
      <p:grpSp>
        <p:nvGrpSpPr>
          <p:cNvPr id="29" name="Group 28"/>
          <p:cNvGrpSpPr/>
          <p:nvPr/>
        </p:nvGrpSpPr>
        <p:grpSpPr>
          <a:xfrm>
            <a:off x="4232698" y="1394936"/>
            <a:ext cx="4829400" cy="4872789"/>
            <a:chOff x="4232698" y="1394936"/>
            <a:chExt cx="4829400" cy="4872789"/>
          </a:xfrm>
        </p:grpSpPr>
        <p:sp>
          <p:nvSpPr>
            <p:cNvPr id="66" name="Oval 65"/>
            <p:cNvSpPr/>
            <p:nvPr/>
          </p:nvSpPr>
          <p:spPr bwMode="auto">
            <a:xfrm>
              <a:off x="4232698" y="1394936"/>
              <a:ext cx="504825" cy="486529"/>
            </a:xfrm>
            <a:prstGeom prst="ellipse">
              <a:avLst/>
            </a:prstGeom>
            <a:solidFill>
              <a:srgbClr val="FF0000">
                <a:alpha val="14000"/>
              </a:srgbClr>
            </a:solid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72" name="Straight Connector 71"/>
            <p:cNvCxnSpPr>
              <a:stCxn id="66" idx="5"/>
              <a:endCxn id="73" idx="0"/>
            </p:cNvCxnSpPr>
            <p:nvPr/>
          </p:nvCxnSpPr>
          <p:spPr bwMode="auto">
            <a:xfrm>
              <a:off x="4663593" y="1810214"/>
              <a:ext cx="2002061" cy="2610852"/>
            </a:xfrm>
            <a:prstGeom prst="line">
              <a:avLst/>
            </a:prstGeom>
            <a:solidFill>
              <a:schemeClr val="bg1"/>
            </a:solidFill>
            <a:ln w="38100" cap="flat" cmpd="sng" algn="ctr">
              <a:solidFill>
                <a:srgbClr val="FF0000"/>
              </a:solidFill>
              <a:prstDash val="solid"/>
              <a:round/>
              <a:headEnd type="none" w="sm" len="sm"/>
              <a:tailEnd type="none" w="sm" len="sm"/>
            </a:ln>
            <a:effectLst/>
          </p:spPr>
        </p:cxnSp>
        <p:sp>
          <p:nvSpPr>
            <p:cNvPr id="73" name="Text Box 29"/>
            <p:cNvSpPr txBox="1">
              <a:spLocks noChangeArrowheads="1"/>
            </p:cNvSpPr>
            <p:nvPr/>
          </p:nvSpPr>
          <p:spPr bwMode="auto">
            <a:xfrm>
              <a:off x="4269210" y="4421066"/>
              <a:ext cx="4792888" cy="18466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Regulator brzine </a:t>
              </a:r>
              <a:r>
                <a:rPr lang="x-none" sz="2400" i="1" u="sng" dirty="0" smtClean="0">
                  <a:sym typeface="Symbol"/>
                </a:rPr>
                <a:t>ne sme da zahteva </a:t>
              </a:r>
              <a:r>
                <a:rPr lang="x-none" sz="2400" i="1" dirty="0" smtClean="0">
                  <a:sym typeface="Symbol"/>
                </a:rPr>
                <a:t>moment veći od </a:t>
              </a:r>
              <a:r>
                <a:rPr lang="en-US" sz="2400" b="1" i="1" dirty="0" smtClean="0">
                  <a:latin typeface="Arial" pitchFamily="34" charset="0"/>
                  <a:cs typeface="Arial" pitchFamily="34" charset="0"/>
                  <a:sym typeface="Symbol"/>
                </a:rPr>
                <a:t>M</a:t>
              </a:r>
              <a:r>
                <a:rPr lang="en-US" sz="2400" b="1" i="1" baseline="-25000" dirty="0" smtClean="0">
                  <a:latin typeface="Arial" pitchFamily="34" charset="0"/>
                  <a:cs typeface="Arial" pitchFamily="34" charset="0"/>
                  <a:sym typeface="Symbol"/>
                </a:rPr>
                <a:t>e</a:t>
              </a:r>
              <a:r>
                <a:rPr lang="x-none" sz="2400" i="1" baseline="-25000" dirty="0" smtClean="0">
                  <a:latin typeface="Arial" pitchFamily="34" charset="0"/>
                  <a:cs typeface="Arial" pitchFamily="34" charset="0"/>
                  <a:sym typeface="Symbol"/>
                </a:rPr>
                <a:t>max</a:t>
              </a:r>
              <a:r>
                <a:rPr lang="x-none" sz="2400" i="1" dirty="0" smtClean="0">
                  <a:latin typeface="Arial" pitchFamily="34" charset="0"/>
                  <a:cs typeface="Arial" pitchFamily="34" charset="0"/>
                  <a:sym typeface="Symbol"/>
                </a:rPr>
                <a:t> , </a:t>
              </a:r>
              <a:r>
                <a:rPr lang="x-none" sz="2400" i="1" dirty="0" smtClean="0">
                  <a:latin typeface="+mn-lt"/>
                  <a:cs typeface="Arial" pitchFamily="34" charset="0"/>
                  <a:sym typeface="Symbol"/>
                </a:rPr>
                <a:t>tačnije, ne sme zahtevati moment za čije ostvarivanje bi bila potrebna struja veća od </a:t>
              </a:r>
              <a:r>
                <a:rPr lang="x-none" sz="2400" b="1" i="1" dirty="0" smtClean="0">
                  <a:latin typeface="+mn-lt"/>
                  <a:cs typeface="Arial" pitchFamily="34" charset="0"/>
                  <a:sym typeface="Symbol"/>
                </a:rPr>
                <a:t>I</a:t>
              </a:r>
              <a:r>
                <a:rPr lang="x-none" sz="2400" b="1" i="1" baseline="-25000" dirty="0" smtClean="0">
                  <a:latin typeface="+mn-lt"/>
                  <a:cs typeface="Arial" pitchFamily="34" charset="0"/>
                  <a:sym typeface="Symbol"/>
                </a:rPr>
                <a:t>amax</a:t>
              </a:r>
              <a:r>
                <a:rPr lang="x-none" sz="2400" i="1" dirty="0" smtClean="0">
                  <a:latin typeface="+mn-lt"/>
                  <a:cs typeface="Arial" pitchFamily="34" charset="0"/>
                  <a:sym typeface="Symbol"/>
                </a:rPr>
                <a:t>.</a:t>
              </a:r>
              <a:endParaRPr lang="en-US" sz="2400" i="1" baseline="30000" dirty="0">
                <a:latin typeface="+mn-lt"/>
              </a:endParaRPr>
            </a:p>
          </p:txBody>
        </p:sp>
      </p:gr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11</a:t>
            </a:fld>
            <a:endParaRPr lang="en-US"/>
          </a:p>
        </p:txBody>
      </p:sp>
      <p:sp>
        <p:nvSpPr>
          <p:cNvPr id="61" name="Title 1"/>
          <p:cNvSpPr>
            <a:spLocks noGrp="1"/>
          </p:cNvSpPr>
          <p:nvPr>
            <p:ph type="title"/>
          </p:nvPr>
        </p:nvSpPr>
        <p:spPr>
          <a:xfrm>
            <a:off x="132765" y="0"/>
            <a:ext cx="8856983" cy="1143000"/>
          </a:xfrm>
        </p:spPr>
        <p:txBody>
          <a:bodyPr/>
          <a:lstStyle/>
          <a:p>
            <a:r>
              <a:rPr lang="x-none" dirty="0" smtClean="0"/>
              <a:t>Ograničenja u pogonu</a:t>
            </a:r>
            <a:endParaRPr lang="en-US" dirty="0" smtClean="0"/>
          </a:p>
        </p:txBody>
      </p:sp>
      <p:grpSp>
        <p:nvGrpSpPr>
          <p:cNvPr id="3" name="Group 2"/>
          <p:cNvGrpSpPr/>
          <p:nvPr/>
        </p:nvGrpSpPr>
        <p:grpSpPr>
          <a:xfrm>
            <a:off x="611508" y="3011922"/>
            <a:ext cx="4044113" cy="1409145"/>
            <a:chOff x="663669" y="2457201"/>
            <a:chExt cx="4044113" cy="1409145"/>
          </a:xfrm>
        </p:grpSpPr>
        <p:sp>
          <p:nvSpPr>
            <p:cNvPr id="8" name="Line 17"/>
            <p:cNvSpPr>
              <a:spLocks noChangeShapeType="1"/>
            </p:cNvSpPr>
            <p:nvPr/>
          </p:nvSpPr>
          <p:spPr bwMode="auto">
            <a:xfrm>
              <a:off x="1898744" y="2962026"/>
              <a:ext cx="482600"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Oval 21"/>
            <p:cNvSpPr>
              <a:spLocks noChangeArrowheads="1"/>
            </p:cNvSpPr>
            <p:nvPr/>
          </p:nvSpPr>
          <p:spPr bwMode="auto">
            <a:xfrm>
              <a:off x="1466944" y="2746126"/>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22"/>
            <p:cNvSpPr>
              <a:spLocks noChangeShapeType="1"/>
            </p:cNvSpPr>
            <p:nvPr/>
          </p:nvSpPr>
          <p:spPr bwMode="auto">
            <a:xfrm>
              <a:off x="1106582" y="2966789"/>
              <a:ext cx="360363"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3"/>
            <p:cNvSpPr>
              <a:spLocks noChangeShapeType="1"/>
            </p:cNvSpPr>
            <p:nvPr/>
          </p:nvSpPr>
          <p:spPr bwMode="auto">
            <a:xfrm flipV="1">
              <a:off x="1682844" y="3177926"/>
              <a:ext cx="0" cy="503754"/>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7"/>
            <p:cNvSpPr txBox="1">
              <a:spLocks noChangeArrowheads="1"/>
            </p:cNvSpPr>
            <p:nvPr/>
          </p:nvSpPr>
          <p:spPr bwMode="auto">
            <a:xfrm>
              <a:off x="1754282" y="3033464"/>
              <a:ext cx="2873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19" name="Text Box 28"/>
            <p:cNvSpPr txBox="1">
              <a:spLocks noChangeArrowheads="1"/>
            </p:cNvSpPr>
            <p:nvPr/>
          </p:nvSpPr>
          <p:spPr bwMode="auto">
            <a:xfrm>
              <a:off x="1179607" y="2500064"/>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20" name="Text Box 29"/>
            <p:cNvSpPr txBox="1">
              <a:spLocks noChangeArrowheads="1"/>
            </p:cNvSpPr>
            <p:nvPr/>
          </p:nvSpPr>
          <p:spPr bwMode="auto">
            <a:xfrm>
              <a:off x="663669" y="2769939"/>
              <a:ext cx="4318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I</a:t>
              </a:r>
              <a:r>
                <a:rPr lang="sr-Latn-CS" sz="2400" i="1" baseline="-25000" dirty="0" smtClean="0">
                  <a:sym typeface="Symbol"/>
                </a:rPr>
                <a:t>a</a:t>
              </a:r>
              <a:r>
                <a:rPr lang="en-US" sz="2400" i="1" baseline="30000" dirty="0" smtClean="0">
                  <a:sym typeface="Symbol"/>
                </a:rPr>
                <a:t>*</a:t>
              </a:r>
              <a:endParaRPr lang="en-US" sz="2400" i="1" baseline="30000" dirty="0"/>
            </a:p>
          </p:txBody>
        </p:sp>
        <p:sp>
          <p:nvSpPr>
            <p:cNvPr id="24" name="Text Box 29"/>
            <p:cNvSpPr txBox="1">
              <a:spLocks noChangeArrowheads="1"/>
            </p:cNvSpPr>
            <p:nvPr/>
          </p:nvSpPr>
          <p:spPr bwMode="auto">
            <a:xfrm>
              <a:off x="1178019" y="3497014"/>
              <a:ext cx="57626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I</a:t>
              </a:r>
              <a:r>
                <a:rPr lang="x-none" sz="2400" i="1" baseline="-25000" dirty="0" smtClean="0">
                  <a:sym typeface="Symbol"/>
                </a:rPr>
                <a:t>am</a:t>
              </a:r>
              <a:endParaRPr lang="en-US" sz="2400" i="1" baseline="-25000" dirty="0"/>
            </a:p>
          </p:txBody>
        </p:sp>
        <p:sp>
          <p:nvSpPr>
            <p:cNvPr id="37" name="Text Box 29"/>
            <p:cNvSpPr txBox="1">
              <a:spLocks noChangeArrowheads="1"/>
            </p:cNvSpPr>
            <p:nvPr/>
          </p:nvSpPr>
          <p:spPr bwMode="auto">
            <a:xfrm>
              <a:off x="4239469" y="2616050"/>
              <a:ext cx="46831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latin typeface="Arial" pitchFamily="34" charset="0"/>
                  <a:cs typeface="Arial" pitchFamily="34" charset="0"/>
                  <a:sym typeface="Symbol"/>
                </a:rPr>
                <a:t>U</a:t>
              </a:r>
              <a:r>
                <a:rPr lang="x-none" sz="2000" b="1" i="1" baseline="-25000" dirty="0" smtClean="0">
                  <a:latin typeface="Arial" pitchFamily="34" charset="0"/>
                  <a:cs typeface="Arial" pitchFamily="34" charset="0"/>
                  <a:sym typeface="Symbol"/>
                </a:rPr>
                <a:t>a</a:t>
              </a:r>
              <a:r>
                <a:rPr lang="en-US" sz="2000" b="1" i="1" baseline="30000" dirty="0" smtClean="0">
                  <a:latin typeface="Arial" pitchFamily="34" charset="0"/>
                  <a:cs typeface="Arial" pitchFamily="34" charset="0"/>
                  <a:sym typeface="Symbol"/>
                </a:rPr>
                <a:t>*</a:t>
              </a:r>
              <a:endParaRPr lang="en-US" sz="2000" b="1" i="1" baseline="30000" dirty="0">
                <a:latin typeface="Arial" pitchFamily="34" charset="0"/>
                <a:cs typeface="Arial" pitchFamily="34" charset="0"/>
              </a:endParaRPr>
            </a:p>
          </p:txBody>
        </p:sp>
        <p:sp>
          <p:nvSpPr>
            <p:cNvPr id="62" name="Text Box 15"/>
            <p:cNvSpPr txBox="1">
              <a:spLocks noChangeArrowheads="1"/>
            </p:cNvSpPr>
            <p:nvPr/>
          </p:nvSpPr>
          <p:spPr bwMode="auto">
            <a:xfrm>
              <a:off x="2381343" y="2457201"/>
              <a:ext cx="1769453" cy="1019175"/>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nSpc>
                  <a:spcPct val="50000"/>
                </a:lnSpc>
                <a:spcBef>
                  <a:spcPct val="90000"/>
                </a:spcBef>
                <a:spcAft>
                  <a:spcPct val="5000"/>
                </a:spcAft>
              </a:pPr>
              <a:endParaRPr lang="sr-Latn-CS" sz="1200" dirty="0"/>
            </a:p>
            <a:p>
              <a:pPr>
                <a:lnSpc>
                  <a:spcPct val="50000"/>
                </a:lnSpc>
                <a:spcBef>
                  <a:spcPct val="90000"/>
                </a:spcBef>
                <a:spcAft>
                  <a:spcPct val="5000"/>
                </a:spcAft>
              </a:pPr>
              <a:r>
                <a:rPr lang="sr-Latn-CS" sz="2400" dirty="0" smtClean="0"/>
                <a:t>    Reg</a:t>
              </a:r>
              <a:r>
                <a:rPr lang="en-US" sz="2400" dirty="0" smtClean="0"/>
                <a:t>.</a:t>
              </a:r>
              <a:endParaRPr lang="sr-Latn-CS" sz="2400" dirty="0"/>
            </a:p>
            <a:p>
              <a:pPr>
                <a:lnSpc>
                  <a:spcPct val="50000"/>
                </a:lnSpc>
                <a:spcBef>
                  <a:spcPct val="90000"/>
                </a:spcBef>
                <a:spcAft>
                  <a:spcPct val="5000"/>
                </a:spcAft>
              </a:pPr>
              <a:endParaRPr lang="en-US" sz="1200" dirty="0"/>
            </a:p>
          </p:txBody>
        </p:sp>
        <p:sp>
          <p:nvSpPr>
            <p:cNvPr id="63" name="Line 18"/>
            <p:cNvSpPr>
              <a:spLocks noChangeShapeType="1"/>
            </p:cNvSpPr>
            <p:nvPr/>
          </p:nvSpPr>
          <p:spPr bwMode="auto">
            <a:xfrm>
              <a:off x="4150796" y="2984725"/>
              <a:ext cx="504825" cy="3359"/>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8" name="Group 67"/>
            <p:cNvGrpSpPr/>
            <p:nvPr/>
          </p:nvGrpSpPr>
          <p:grpSpPr>
            <a:xfrm>
              <a:off x="3682310" y="2879601"/>
              <a:ext cx="432988" cy="216965"/>
              <a:chOff x="4716016" y="3356992"/>
              <a:chExt cx="432988" cy="216965"/>
            </a:xfrm>
          </p:grpSpPr>
          <p:cxnSp>
            <p:nvCxnSpPr>
              <p:cNvPr id="69" name="Straight Connector 68"/>
              <p:cNvCxnSpPr/>
              <p:nvPr/>
            </p:nvCxnSpPr>
            <p:spPr bwMode="auto">
              <a:xfrm>
                <a:off x="4716016" y="3356992"/>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74" name="Straight Connector 73"/>
              <p:cNvCxnSpPr/>
              <p:nvPr/>
            </p:nvCxnSpPr>
            <p:spPr bwMode="auto">
              <a:xfrm>
                <a:off x="4789857" y="3429940"/>
                <a:ext cx="286199" cy="0"/>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79" name="Straight Connector 78"/>
              <p:cNvCxnSpPr/>
              <p:nvPr/>
            </p:nvCxnSpPr>
            <p:spPr bwMode="auto">
              <a:xfrm rot="5400000">
                <a:off x="5076056" y="3356992"/>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80" name="Straight Connector 79"/>
              <p:cNvCxnSpPr/>
              <p:nvPr/>
            </p:nvCxnSpPr>
            <p:spPr bwMode="auto">
              <a:xfrm flipV="1">
                <a:off x="4716016" y="3500068"/>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81" name="Straight Connector 80"/>
              <p:cNvCxnSpPr/>
              <p:nvPr/>
            </p:nvCxnSpPr>
            <p:spPr bwMode="auto">
              <a:xfrm flipV="1">
                <a:off x="4789857" y="3502372"/>
                <a:ext cx="286199" cy="0"/>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84" name="Straight Connector 83"/>
              <p:cNvCxnSpPr/>
              <p:nvPr/>
            </p:nvCxnSpPr>
            <p:spPr bwMode="auto">
              <a:xfrm rot="16200000" flipV="1">
                <a:off x="5076056" y="3501009"/>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grpSp>
        <p:sp>
          <p:nvSpPr>
            <p:cNvPr id="85" name="Text Box 29"/>
            <p:cNvSpPr txBox="1">
              <a:spLocks noChangeArrowheads="1"/>
            </p:cNvSpPr>
            <p:nvPr/>
          </p:nvSpPr>
          <p:spPr bwMode="auto">
            <a:xfrm>
              <a:off x="3655634" y="2677606"/>
              <a:ext cx="565896"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200" b="1" i="1" dirty="0" smtClean="0">
                  <a:latin typeface="Arial" pitchFamily="34" charset="0"/>
                  <a:cs typeface="Arial" pitchFamily="34" charset="0"/>
                  <a:sym typeface="Symbol"/>
                </a:rPr>
                <a:t>+U</a:t>
              </a:r>
              <a:r>
                <a:rPr lang="x-none" sz="1200" b="1" i="1" baseline="-25000" dirty="0" smtClean="0">
                  <a:latin typeface="Arial" pitchFamily="34" charset="0"/>
                  <a:cs typeface="Arial" pitchFamily="34" charset="0"/>
                  <a:sym typeface="Symbol"/>
                </a:rPr>
                <a:t>max</a:t>
              </a:r>
              <a:endParaRPr lang="en-US" sz="1200" b="1" i="1" baseline="30000" dirty="0">
                <a:latin typeface="Arial" pitchFamily="34" charset="0"/>
                <a:cs typeface="Arial" pitchFamily="34" charset="0"/>
              </a:endParaRPr>
            </a:p>
          </p:txBody>
        </p:sp>
        <p:sp>
          <p:nvSpPr>
            <p:cNvPr id="86" name="Text Box 29"/>
            <p:cNvSpPr txBox="1">
              <a:spLocks noChangeArrowheads="1"/>
            </p:cNvSpPr>
            <p:nvPr/>
          </p:nvSpPr>
          <p:spPr bwMode="auto">
            <a:xfrm>
              <a:off x="3655634" y="3108482"/>
              <a:ext cx="510963"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200" b="1" i="1" dirty="0" smtClean="0">
                  <a:latin typeface="Arial" pitchFamily="34" charset="0"/>
                  <a:cs typeface="Arial" pitchFamily="34" charset="0"/>
                  <a:sym typeface="Symbol"/>
                </a:rPr>
                <a:t>-U</a:t>
              </a:r>
              <a:r>
                <a:rPr lang="x-none" sz="1200" b="1" i="1" baseline="-25000" dirty="0" smtClean="0">
                  <a:latin typeface="Arial" pitchFamily="34" charset="0"/>
                  <a:cs typeface="Arial" pitchFamily="34" charset="0"/>
                  <a:sym typeface="Symbol"/>
                </a:rPr>
                <a:t>max</a:t>
              </a:r>
              <a:endParaRPr lang="en-US" sz="1200" b="1" i="1" baseline="30000" dirty="0">
                <a:latin typeface="Arial" pitchFamily="34" charset="0"/>
                <a:cs typeface="Arial" pitchFamily="34" charset="0"/>
              </a:endParaRPr>
            </a:p>
          </p:txBody>
        </p:sp>
      </p:grpSp>
      <p:grpSp>
        <p:nvGrpSpPr>
          <p:cNvPr id="89" name="Group 88"/>
          <p:cNvGrpSpPr/>
          <p:nvPr/>
        </p:nvGrpSpPr>
        <p:grpSpPr>
          <a:xfrm>
            <a:off x="611335" y="1364357"/>
            <a:ext cx="4126188" cy="1224755"/>
            <a:chOff x="663669" y="2457201"/>
            <a:chExt cx="4126188" cy="1224755"/>
          </a:xfrm>
        </p:grpSpPr>
        <p:sp>
          <p:nvSpPr>
            <p:cNvPr id="90" name="Text Box 15"/>
            <p:cNvSpPr txBox="1">
              <a:spLocks noChangeArrowheads="1"/>
            </p:cNvSpPr>
            <p:nvPr/>
          </p:nvSpPr>
          <p:spPr bwMode="auto">
            <a:xfrm>
              <a:off x="2381343" y="2457201"/>
              <a:ext cx="1769453" cy="1019175"/>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nSpc>
                  <a:spcPct val="50000"/>
                </a:lnSpc>
                <a:spcBef>
                  <a:spcPct val="90000"/>
                </a:spcBef>
                <a:spcAft>
                  <a:spcPct val="5000"/>
                </a:spcAft>
              </a:pPr>
              <a:endParaRPr lang="sr-Latn-CS" sz="1200" dirty="0"/>
            </a:p>
            <a:p>
              <a:pPr>
                <a:lnSpc>
                  <a:spcPct val="50000"/>
                </a:lnSpc>
                <a:spcBef>
                  <a:spcPct val="90000"/>
                </a:spcBef>
                <a:spcAft>
                  <a:spcPct val="5000"/>
                </a:spcAft>
              </a:pPr>
              <a:r>
                <a:rPr lang="sr-Latn-CS" sz="2400" dirty="0" smtClean="0"/>
                <a:t>    Reg</a:t>
              </a:r>
              <a:r>
                <a:rPr lang="en-US" sz="2400" dirty="0" smtClean="0"/>
                <a:t>.</a:t>
              </a:r>
              <a:endParaRPr lang="sr-Latn-CS" sz="2400" dirty="0"/>
            </a:p>
            <a:p>
              <a:pPr>
                <a:lnSpc>
                  <a:spcPct val="50000"/>
                </a:lnSpc>
                <a:spcBef>
                  <a:spcPct val="90000"/>
                </a:spcBef>
                <a:spcAft>
                  <a:spcPct val="5000"/>
                </a:spcAft>
              </a:pPr>
              <a:endParaRPr lang="en-US" sz="1200" dirty="0"/>
            </a:p>
          </p:txBody>
        </p:sp>
        <p:sp>
          <p:nvSpPr>
            <p:cNvPr id="92" name="Line 17"/>
            <p:cNvSpPr>
              <a:spLocks noChangeShapeType="1"/>
            </p:cNvSpPr>
            <p:nvPr/>
          </p:nvSpPr>
          <p:spPr bwMode="auto">
            <a:xfrm>
              <a:off x="1898744" y="2962026"/>
              <a:ext cx="482600"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18"/>
            <p:cNvSpPr>
              <a:spLocks noChangeShapeType="1"/>
            </p:cNvSpPr>
            <p:nvPr/>
          </p:nvSpPr>
          <p:spPr bwMode="auto">
            <a:xfrm>
              <a:off x="4150796" y="2984725"/>
              <a:ext cx="504825" cy="3359"/>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Oval 21"/>
            <p:cNvSpPr>
              <a:spLocks noChangeArrowheads="1"/>
            </p:cNvSpPr>
            <p:nvPr/>
          </p:nvSpPr>
          <p:spPr bwMode="auto">
            <a:xfrm>
              <a:off x="1466944" y="2746126"/>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22"/>
            <p:cNvSpPr>
              <a:spLocks noChangeShapeType="1"/>
            </p:cNvSpPr>
            <p:nvPr/>
          </p:nvSpPr>
          <p:spPr bwMode="auto">
            <a:xfrm>
              <a:off x="1106582" y="2966789"/>
              <a:ext cx="360363"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Line 23"/>
            <p:cNvSpPr>
              <a:spLocks noChangeShapeType="1"/>
            </p:cNvSpPr>
            <p:nvPr/>
          </p:nvSpPr>
          <p:spPr bwMode="auto">
            <a:xfrm flipV="1">
              <a:off x="1682844" y="3177925"/>
              <a:ext cx="0" cy="504031"/>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Text Box 27"/>
            <p:cNvSpPr txBox="1">
              <a:spLocks noChangeArrowheads="1"/>
            </p:cNvSpPr>
            <p:nvPr/>
          </p:nvSpPr>
          <p:spPr bwMode="auto">
            <a:xfrm>
              <a:off x="1754282" y="3033464"/>
              <a:ext cx="2873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99" name="Text Box 28"/>
            <p:cNvSpPr txBox="1">
              <a:spLocks noChangeArrowheads="1"/>
            </p:cNvSpPr>
            <p:nvPr/>
          </p:nvSpPr>
          <p:spPr bwMode="auto">
            <a:xfrm>
              <a:off x="1179607" y="2500064"/>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100" name="Text Box 29"/>
            <p:cNvSpPr txBox="1">
              <a:spLocks noChangeArrowheads="1"/>
            </p:cNvSpPr>
            <p:nvPr/>
          </p:nvSpPr>
          <p:spPr bwMode="auto">
            <a:xfrm>
              <a:off x="663669" y="2769939"/>
              <a:ext cx="4318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r>
                <a:rPr lang="en-US" sz="2400" i="1" baseline="30000" dirty="0" smtClean="0">
                  <a:sym typeface="Symbol"/>
                </a:rPr>
                <a:t>*</a:t>
              </a:r>
              <a:endParaRPr lang="en-US" sz="2400" i="1" baseline="30000" dirty="0"/>
            </a:p>
          </p:txBody>
        </p:sp>
        <p:sp>
          <p:nvSpPr>
            <p:cNvPr id="101" name="Text Box 29"/>
            <p:cNvSpPr txBox="1">
              <a:spLocks noChangeArrowheads="1"/>
            </p:cNvSpPr>
            <p:nvPr/>
          </p:nvSpPr>
          <p:spPr bwMode="auto">
            <a:xfrm>
              <a:off x="1178019" y="3264097"/>
              <a:ext cx="576263"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r>
                <a:rPr lang="en-US" sz="2400" i="1" baseline="-25000" dirty="0" smtClean="0">
                  <a:sym typeface="Symbol"/>
                </a:rPr>
                <a:t>m</a:t>
              </a:r>
              <a:endParaRPr lang="en-US" sz="2400" i="1" baseline="-25000" dirty="0"/>
            </a:p>
          </p:txBody>
        </p:sp>
        <p:sp>
          <p:nvSpPr>
            <p:cNvPr id="102" name="Text Box 29"/>
            <p:cNvSpPr txBox="1">
              <a:spLocks noChangeArrowheads="1"/>
            </p:cNvSpPr>
            <p:nvPr/>
          </p:nvSpPr>
          <p:spPr bwMode="auto">
            <a:xfrm>
              <a:off x="4321544" y="2580515"/>
              <a:ext cx="46831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e</a:t>
              </a:r>
              <a:r>
                <a:rPr lang="en-US" sz="2000" b="1" i="1" baseline="30000" dirty="0" smtClean="0">
                  <a:latin typeface="Arial" pitchFamily="34" charset="0"/>
                  <a:cs typeface="Arial" pitchFamily="34" charset="0"/>
                  <a:sym typeface="Symbol"/>
                </a:rPr>
                <a:t>*</a:t>
              </a:r>
              <a:endParaRPr lang="en-US" sz="2000" b="1" i="1" baseline="30000" dirty="0">
                <a:latin typeface="Arial" pitchFamily="34" charset="0"/>
                <a:cs typeface="Arial" pitchFamily="34" charset="0"/>
              </a:endParaRPr>
            </a:p>
          </p:txBody>
        </p:sp>
        <p:grpSp>
          <p:nvGrpSpPr>
            <p:cNvPr id="103" name="Group 102"/>
            <p:cNvGrpSpPr/>
            <p:nvPr/>
          </p:nvGrpSpPr>
          <p:grpSpPr>
            <a:xfrm>
              <a:off x="3682310" y="2879601"/>
              <a:ext cx="432988" cy="216965"/>
              <a:chOff x="4716016" y="3356992"/>
              <a:chExt cx="432988" cy="216965"/>
            </a:xfrm>
          </p:grpSpPr>
          <p:cxnSp>
            <p:nvCxnSpPr>
              <p:cNvPr id="106" name="Straight Connector 105"/>
              <p:cNvCxnSpPr/>
              <p:nvPr/>
            </p:nvCxnSpPr>
            <p:spPr bwMode="auto">
              <a:xfrm>
                <a:off x="4716016" y="3356992"/>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107" name="Straight Connector 106"/>
              <p:cNvCxnSpPr/>
              <p:nvPr/>
            </p:nvCxnSpPr>
            <p:spPr bwMode="auto">
              <a:xfrm>
                <a:off x="4789857" y="3429940"/>
                <a:ext cx="286199" cy="0"/>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108" name="Straight Connector 107"/>
              <p:cNvCxnSpPr/>
              <p:nvPr/>
            </p:nvCxnSpPr>
            <p:spPr bwMode="auto">
              <a:xfrm rot="5400000">
                <a:off x="5076056" y="3356992"/>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109" name="Straight Connector 108"/>
              <p:cNvCxnSpPr/>
              <p:nvPr/>
            </p:nvCxnSpPr>
            <p:spPr bwMode="auto">
              <a:xfrm flipV="1">
                <a:off x="4716016" y="3500068"/>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110" name="Straight Connector 109"/>
              <p:cNvCxnSpPr/>
              <p:nvPr/>
            </p:nvCxnSpPr>
            <p:spPr bwMode="auto">
              <a:xfrm flipV="1">
                <a:off x="4789857" y="3502372"/>
                <a:ext cx="286199" cy="0"/>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111" name="Straight Connector 110"/>
              <p:cNvCxnSpPr/>
              <p:nvPr/>
            </p:nvCxnSpPr>
            <p:spPr bwMode="auto">
              <a:xfrm rot="16200000" flipV="1">
                <a:off x="5076056" y="3501009"/>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grpSp>
        <p:sp>
          <p:nvSpPr>
            <p:cNvPr id="104" name="Text Box 29"/>
            <p:cNvSpPr txBox="1">
              <a:spLocks noChangeArrowheads="1"/>
            </p:cNvSpPr>
            <p:nvPr/>
          </p:nvSpPr>
          <p:spPr bwMode="auto">
            <a:xfrm>
              <a:off x="3593187" y="2677606"/>
              <a:ext cx="565896"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200" b="1" i="1" dirty="0">
                  <a:latin typeface="Arial" pitchFamily="34" charset="0"/>
                  <a:cs typeface="Arial" pitchFamily="34" charset="0"/>
                  <a:sym typeface="Symbol"/>
                </a:rPr>
                <a:t>+</a:t>
              </a:r>
              <a:r>
                <a:rPr lang="en-US" sz="1200" b="1" i="1" dirty="0" smtClean="0">
                  <a:latin typeface="Arial" pitchFamily="34" charset="0"/>
                  <a:cs typeface="Arial" pitchFamily="34" charset="0"/>
                  <a:sym typeface="Symbol"/>
                </a:rPr>
                <a:t>M</a:t>
              </a:r>
              <a:r>
                <a:rPr lang="en-US" sz="1200" b="1" i="1" baseline="-25000" dirty="0" smtClean="0">
                  <a:latin typeface="Arial" pitchFamily="34" charset="0"/>
                  <a:cs typeface="Arial" pitchFamily="34" charset="0"/>
                  <a:sym typeface="Symbol"/>
                </a:rPr>
                <a:t>e</a:t>
              </a:r>
              <a:r>
                <a:rPr lang="x-none" sz="1200" b="1" i="1" baseline="-25000" dirty="0" smtClean="0">
                  <a:latin typeface="Arial" pitchFamily="34" charset="0"/>
                  <a:cs typeface="Arial" pitchFamily="34" charset="0"/>
                  <a:sym typeface="Symbol"/>
                </a:rPr>
                <a:t>max</a:t>
              </a:r>
              <a:r>
                <a:rPr lang="en-US" sz="1200" b="1" i="1" baseline="30000" dirty="0" smtClean="0">
                  <a:latin typeface="Arial" pitchFamily="34" charset="0"/>
                  <a:cs typeface="Arial" pitchFamily="34" charset="0"/>
                  <a:sym typeface="Symbol"/>
                </a:rPr>
                <a:t>*</a:t>
              </a:r>
              <a:endParaRPr lang="en-US" sz="1200" b="1" i="1" baseline="30000" dirty="0">
                <a:latin typeface="Arial" pitchFamily="34" charset="0"/>
                <a:cs typeface="Arial" pitchFamily="34" charset="0"/>
              </a:endParaRPr>
            </a:p>
          </p:txBody>
        </p:sp>
        <p:sp>
          <p:nvSpPr>
            <p:cNvPr id="105" name="Text Box 29"/>
            <p:cNvSpPr txBox="1">
              <a:spLocks noChangeArrowheads="1"/>
            </p:cNvSpPr>
            <p:nvPr/>
          </p:nvSpPr>
          <p:spPr bwMode="auto">
            <a:xfrm>
              <a:off x="3620653" y="3098957"/>
              <a:ext cx="510963"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200" b="1" i="1" dirty="0" smtClean="0">
                  <a:latin typeface="Arial" pitchFamily="34" charset="0"/>
                  <a:cs typeface="Arial" pitchFamily="34" charset="0"/>
                  <a:sym typeface="Symbol"/>
                </a:rPr>
                <a:t>-</a:t>
              </a:r>
              <a:r>
                <a:rPr lang="en-US" sz="1200" b="1" i="1" dirty="0" smtClean="0">
                  <a:latin typeface="Arial" pitchFamily="34" charset="0"/>
                  <a:cs typeface="Arial" pitchFamily="34" charset="0"/>
                  <a:sym typeface="Symbol"/>
                </a:rPr>
                <a:t>M</a:t>
              </a:r>
              <a:r>
                <a:rPr lang="en-US" sz="1200" b="1" i="1" baseline="-25000" dirty="0" smtClean="0">
                  <a:latin typeface="Arial" pitchFamily="34" charset="0"/>
                  <a:cs typeface="Arial" pitchFamily="34" charset="0"/>
                  <a:sym typeface="Symbol"/>
                </a:rPr>
                <a:t>e</a:t>
              </a:r>
              <a:r>
                <a:rPr lang="x-none" sz="1200" b="1" i="1" baseline="-25000" dirty="0" smtClean="0">
                  <a:latin typeface="Arial" pitchFamily="34" charset="0"/>
                  <a:cs typeface="Arial" pitchFamily="34" charset="0"/>
                  <a:sym typeface="Symbol"/>
                </a:rPr>
                <a:t>max</a:t>
              </a:r>
              <a:r>
                <a:rPr lang="en-US" sz="1200" b="1" i="1" baseline="30000" dirty="0" smtClean="0">
                  <a:latin typeface="Arial" pitchFamily="34" charset="0"/>
                  <a:cs typeface="Arial" pitchFamily="34" charset="0"/>
                  <a:sym typeface="Symbol"/>
                </a:rPr>
                <a:t>*</a:t>
              </a:r>
              <a:endParaRPr lang="en-US" sz="1200" b="1" i="1" baseline="30000" dirty="0">
                <a:latin typeface="Arial" pitchFamily="34" charset="0"/>
                <a:cs typeface="Arial" pitchFamily="34" charset="0"/>
              </a:endParaRPr>
            </a:p>
          </p:txBody>
        </p:sp>
      </p:grpSp>
      <p:sp>
        <p:nvSpPr>
          <p:cNvPr id="112" name="Text Box 29"/>
          <p:cNvSpPr txBox="1">
            <a:spLocks noChangeArrowheads="1"/>
          </p:cNvSpPr>
          <p:nvPr/>
        </p:nvSpPr>
        <p:spPr bwMode="auto">
          <a:xfrm>
            <a:off x="4860032" y="3330215"/>
            <a:ext cx="409820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i="1" dirty="0" smtClean="0">
                <a:sym typeface="Symbol"/>
              </a:rPr>
              <a:t>Ograničenje u regulatoru struje</a:t>
            </a:r>
            <a:endParaRPr lang="en-US" sz="2000" i="1" baseline="30000" dirty="0"/>
          </a:p>
        </p:txBody>
      </p:sp>
      <p:grpSp>
        <p:nvGrpSpPr>
          <p:cNvPr id="113" name="Group 112"/>
          <p:cNvGrpSpPr/>
          <p:nvPr/>
        </p:nvGrpSpPr>
        <p:grpSpPr>
          <a:xfrm>
            <a:off x="88652" y="3083617"/>
            <a:ext cx="4538844" cy="3182942"/>
            <a:chOff x="-573176" y="2520255"/>
            <a:chExt cx="4538844" cy="3182942"/>
          </a:xfrm>
        </p:grpSpPr>
        <p:sp>
          <p:nvSpPr>
            <p:cNvPr id="114" name="Oval 113"/>
            <p:cNvSpPr/>
            <p:nvPr/>
          </p:nvSpPr>
          <p:spPr bwMode="auto">
            <a:xfrm>
              <a:off x="3460843" y="2520255"/>
              <a:ext cx="504825" cy="486529"/>
            </a:xfrm>
            <a:prstGeom prst="ellipse">
              <a:avLst/>
            </a:prstGeom>
            <a:solidFill>
              <a:srgbClr val="FF0000">
                <a:alpha val="17000"/>
              </a:srgbClr>
            </a:solid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115" name="Straight Connector 114"/>
            <p:cNvCxnSpPr>
              <a:stCxn id="114" idx="4"/>
              <a:endCxn id="116" idx="0"/>
            </p:cNvCxnSpPr>
            <p:nvPr/>
          </p:nvCxnSpPr>
          <p:spPr bwMode="auto">
            <a:xfrm flipH="1">
              <a:off x="1548509" y="2976084"/>
              <a:ext cx="2164747" cy="1619117"/>
            </a:xfrm>
            <a:prstGeom prst="line">
              <a:avLst/>
            </a:prstGeom>
            <a:solidFill>
              <a:schemeClr val="bg1"/>
            </a:solidFill>
            <a:ln w="38100" cap="flat" cmpd="sng" algn="ctr">
              <a:solidFill>
                <a:srgbClr val="FF0000"/>
              </a:solidFill>
              <a:prstDash val="solid"/>
              <a:round/>
              <a:headEnd type="none" w="sm" len="sm"/>
              <a:tailEnd type="none" w="sm" len="sm"/>
            </a:ln>
            <a:effectLst/>
          </p:spPr>
        </p:cxnSp>
        <p:sp>
          <p:nvSpPr>
            <p:cNvPr id="116" name="Text Box 29"/>
            <p:cNvSpPr txBox="1">
              <a:spLocks noChangeArrowheads="1"/>
            </p:cNvSpPr>
            <p:nvPr/>
          </p:nvSpPr>
          <p:spPr bwMode="auto">
            <a:xfrm>
              <a:off x="-573176" y="4595201"/>
              <a:ext cx="4243370"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Regulator struje ne sme da traži napon veći od napona koji izvor može da napravi</a:t>
              </a:r>
              <a:endParaRPr lang="en-US" sz="2400" i="1" baseline="30000" dirty="0"/>
            </a:p>
          </p:txBody>
        </p:sp>
      </p:grpSp>
    </p:spTree>
    <p:extLst>
      <p:ext uri="{BB962C8B-B14F-4D97-AF65-F5344CB8AC3E}">
        <p14:creationId xmlns="" xmlns:p14="http://schemas.microsoft.com/office/powerpoint/2010/main" val="292982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29"/>
          <p:cNvSpPr txBox="1">
            <a:spLocks noChangeArrowheads="1"/>
          </p:cNvSpPr>
          <p:nvPr/>
        </p:nvSpPr>
        <p:spPr bwMode="auto">
          <a:xfrm>
            <a:off x="467544" y="1196752"/>
            <a:ext cx="7992887" cy="29546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U električnim pogonima najčešće se koriste: </a:t>
            </a:r>
          </a:p>
          <a:p>
            <a:pPr marL="342900" indent="-342900">
              <a:spcBef>
                <a:spcPts val="0"/>
              </a:spcBef>
              <a:buFont typeface="Arial" pitchFamily="34" charset="0"/>
              <a:buChar char="•"/>
            </a:pPr>
            <a:r>
              <a:rPr lang="x-none" sz="2400" b="1" i="1" dirty="0" smtClean="0">
                <a:sym typeface="Symbol"/>
              </a:rPr>
              <a:t>Linearni</a:t>
            </a:r>
            <a:r>
              <a:rPr lang="en-US" sz="2400" b="1" i="1" dirty="0" smtClean="0">
                <a:sym typeface="Symbol"/>
              </a:rPr>
              <a:t>: </a:t>
            </a:r>
            <a:r>
              <a:rPr lang="x-none" sz="2400" i="1" dirty="0" smtClean="0">
                <a:sym typeface="Symbol"/>
              </a:rPr>
              <a:t>sa</a:t>
            </a:r>
            <a:r>
              <a:rPr lang="en-US" sz="2400" i="1" dirty="0" smtClean="0">
                <a:sym typeface="Symbol"/>
              </a:rPr>
              <a:t> </a:t>
            </a:r>
            <a:r>
              <a:rPr lang="en-US" sz="2400" i="1" dirty="0" err="1" smtClean="0">
                <a:sym typeface="Symbol"/>
              </a:rPr>
              <a:t>proporcionalnim</a:t>
            </a:r>
            <a:r>
              <a:rPr lang="en-US" sz="2400" i="1" dirty="0" smtClean="0">
                <a:sym typeface="Symbol"/>
              </a:rPr>
              <a:t> </a:t>
            </a:r>
            <a:r>
              <a:rPr lang="en-US" sz="2400" i="1" dirty="0" err="1" smtClean="0">
                <a:sym typeface="Symbol"/>
              </a:rPr>
              <a:t>dejstvom</a:t>
            </a:r>
            <a:r>
              <a:rPr lang="en-US" sz="2400" i="1" dirty="0" smtClean="0">
                <a:sym typeface="Symbol"/>
              </a:rPr>
              <a:t> (</a:t>
            </a:r>
            <a:r>
              <a:rPr lang="en-US" sz="2400" b="1" i="1" dirty="0" smtClean="0">
                <a:sym typeface="Symbol"/>
              </a:rPr>
              <a:t>P</a:t>
            </a:r>
            <a:r>
              <a:rPr lang="en-US" sz="2400" i="1" dirty="0" smtClean="0">
                <a:sym typeface="Symbol"/>
              </a:rPr>
              <a:t>), </a:t>
            </a:r>
            <a:r>
              <a:rPr lang="en-US" sz="2400" i="1" dirty="0" err="1">
                <a:sym typeface="Symbol"/>
              </a:rPr>
              <a:t>sa</a:t>
            </a:r>
            <a:r>
              <a:rPr lang="en-US" sz="2400" i="1" dirty="0">
                <a:sym typeface="Symbol"/>
              </a:rPr>
              <a:t> </a:t>
            </a:r>
            <a:r>
              <a:rPr lang="en-US" sz="2400" i="1" dirty="0" err="1" smtClean="0">
                <a:sym typeface="Symbol"/>
              </a:rPr>
              <a:t>integralnim</a:t>
            </a:r>
            <a:r>
              <a:rPr lang="en-US" sz="2400" i="1" dirty="0" smtClean="0">
                <a:sym typeface="Symbol"/>
              </a:rPr>
              <a:t> </a:t>
            </a:r>
            <a:r>
              <a:rPr lang="en-US" sz="2400" i="1" dirty="0" err="1" smtClean="0">
                <a:sym typeface="Symbol"/>
              </a:rPr>
              <a:t>dejstvom</a:t>
            </a:r>
            <a:r>
              <a:rPr lang="en-US" sz="2400" i="1" dirty="0" smtClean="0">
                <a:sym typeface="Symbol"/>
              </a:rPr>
              <a:t> (</a:t>
            </a:r>
            <a:r>
              <a:rPr lang="en-US" sz="2400" b="1" i="1" dirty="0" smtClean="0">
                <a:sym typeface="Symbol"/>
              </a:rPr>
              <a:t>I</a:t>
            </a:r>
            <a:r>
              <a:rPr lang="en-US" sz="2400" i="1" dirty="0" smtClean="0">
                <a:sym typeface="Symbol"/>
              </a:rPr>
              <a:t>), </a:t>
            </a:r>
            <a:r>
              <a:rPr lang="en-US" sz="2400" i="1" dirty="0" err="1">
                <a:sym typeface="Symbol"/>
              </a:rPr>
              <a:t>sa</a:t>
            </a:r>
            <a:r>
              <a:rPr lang="en-US" sz="2400" i="1" dirty="0">
                <a:sym typeface="Symbol"/>
              </a:rPr>
              <a:t> </a:t>
            </a:r>
            <a:r>
              <a:rPr lang="en-US" sz="2400" i="1" dirty="0" err="1" smtClean="0">
                <a:sym typeface="Symbol"/>
              </a:rPr>
              <a:t>diferencijalnim</a:t>
            </a:r>
            <a:r>
              <a:rPr lang="en-US" sz="2400" i="1" dirty="0" smtClean="0">
                <a:sym typeface="Symbol"/>
              </a:rPr>
              <a:t> </a:t>
            </a:r>
            <a:r>
              <a:rPr lang="en-US" sz="2400" i="1" dirty="0" err="1" smtClean="0">
                <a:sym typeface="Symbol"/>
              </a:rPr>
              <a:t>dejstvom</a:t>
            </a:r>
            <a:r>
              <a:rPr lang="en-US" sz="2400" i="1" dirty="0" smtClean="0">
                <a:sym typeface="Symbol"/>
              </a:rPr>
              <a:t> (</a:t>
            </a:r>
            <a:r>
              <a:rPr lang="en-US" sz="2400" b="1" i="1" dirty="0" smtClean="0">
                <a:sym typeface="Symbol"/>
              </a:rPr>
              <a:t>D</a:t>
            </a:r>
            <a:r>
              <a:rPr lang="en-US" sz="2400" i="1" dirty="0" smtClean="0">
                <a:sym typeface="Symbol"/>
              </a:rPr>
              <a:t>) i </a:t>
            </a:r>
            <a:r>
              <a:rPr lang="en-US" sz="2400" i="1" dirty="0" err="1" smtClean="0">
                <a:sym typeface="Symbol"/>
              </a:rPr>
              <a:t>kombinacije</a:t>
            </a:r>
            <a:r>
              <a:rPr lang="en-US" sz="2400" i="1" dirty="0" smtClean="0">
                <a:sym typeface="Symbol"/>
              </a:rPr>
              <a:t> </a:t>
            </a:r>
            <a:r>
              <a:rPr lang="en-US" sz="2400" i="1" dirty="0" err="1" smtClean="0">
                <a:sym typeface="Symbol"/>
              </a:rPr>
              <a:t>ovih</a:t>
            </a:r>
            <a:r>
              <a:rPr lang="en-US" sz="2400" i="1" dirty="0" smtClean="0">
                <a:sym typeface="Symbol"/>
              </a:rPr>
              <a:t> </a:t>
            </a:r>
            <a:r>
              <a:rPr lang="en-US" sz="2400" i="1" dirty="0" err="1" smtClean="0">
                <a:sym typeface="Symbol"/>
              </a:rPr>
              <a:t>dejstava</a:t>
            </a:r>
            <a:r>
              <a:rPr lang="en-US" sz="2400" i="1" dirty="0" smtClean="0">
                <a:sym typeface="Symbol"/>
              </a:rPr>
              <a:t>. </a:t>
            </a:r>
            <a:r>
              <a:rPr lang="en-US" sz="2400" i="1" dirty="0" err="1" smtClean="0">
                <a:sym typeface="Symbol"/>
              </a:rPr>
              <a:t>Daleko</a:t>
            </a:r>
            <a:r>
              <a:rPr lang="en-US" sz="2400" i="1" dirty="0" smtClean="0">
                <a:sym typeface="Symbol"/>
              </a:rPr>
              <a:t> </a:t>
            </a:r>
            <a:r>
              <a:rPr lang="en-US" sz="2400" i="1" dirty="0" err="1" smtClean="0">
                <a:sym typeface="Symbol"/>
              </a:rPr>
              <a:t>naj</a:t>
            </a:r>
            <a:r>
              <a:rPr lang="x-none" sz="2400" i="1" dirty="0" smtClean="0">
                <a:sym typeface="Symbol"/>
              </a:rPr>
              <a:t>č</a:t>
            </a:r>
            <a:r>
              <a:rPr lang="en-US" sz="2400" i="1" dirty="0" smtClean="0">
                <a:sym typeface="Symbol"/>
              </a:rPr>
              <a:t>e</a:t>
            </a:r>
            <a:r>
              <a:rPr lang="x-none" sz="2400" i="1" dirty="0" smtClean="0">
                <a:sym typeface="Symbol"/>
              </a:rPr>
              <a:t>šće korišćen je </a:t>
            </a:r>
            <a:r>
              <a:rPr lang="x-none" sz="2400" b="1" i="1" dirty="0" smtClean="0">
                <a:sym typeface="Symbol"/>
              </a:rPr>
              <a:t>PI</a:t>
            </a:r>
            <a:r>
              <a:rPr lang="x-none" sz="2400" i="1" dirty="0" smtClean="0">
                <a:sym typeface="Symbol"/>
              </a:rPr>
              <a:t> regulator.</a:t>
            </a:r>
          </a:p>
          <a:p>
            <a:pPr marL="342900" indent="-342900">
              <a:spcBef>
                <a:spcPts val="0"/>
              </a:spcBef>
              <a:buFont typeface="Arial" pitchFamily="34" charset="0"/>
              <a:buChar char="•"/>
            </a:pPr>
            <a:r>
              <a:rPr lang="x-none" sz="2400" b="1" i="1" dirty="0" smtClean="0">
                <a:sym typeface="Symbol"/>
              </a:rPr>
              <a:t>Nelinearni:</a:t>
            </a:r>
            <a:r>
              <a:rPr lang="x-none" sz="2400" i="1" dirty="0">
                <a:sym typeface="Symbol"/>
              </a:rPr>
              <a:t> </a:t>
            </a:r>
            <a:r>
              <a:rPr lang="x-none" sz="2400" i="1" dirty="0" smtClean="0">
                <a:sym typeface="Symbol"/>
              </a:rPr>
              <a:t>dvonivoiski regulator (histerezisni, beng-beng) i višenivoiski (fazi) regulator.</a:t>
            </a:r>
          </a:p>
          <a:p>
            <a:pPr>
              <a:spcBef>
                <a:spcPct val="50000"/>
              </a:spcBef>
            </a:pPr>
            <a:endParaRPr lang="x-none" sz="2400" i="1" baseline="30000"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12</a:t>
            </a:fld>
            <a:endParaRPr lang="en-US"/>
          </a:p>
        </p:txBody>
      </p:sp>
      <p:sp>
        <p:nvSpPr>
          <p:cNvPr id="57" name="Title 1"/>
          <p:cNvSpPr>
            <a:spLocks noGrp="1"/>
          </p:cNvSpPr>
          <p:nvPr>
            <p:ph type="title"/>
          </p:nvPr>
        </p:nvSpPr>
        <p:spPr>
          <a:xfrm>
            <a:off x="132765" y="0"/>
            <a:ext cx="8856983" cy="1143000"/>
          </a:xfrm>
        </p:spPr>
        <p:txBody>
          <a:bodyPr/>
          <a:lstStyle/>
          <a:p>
            <a:r>
              <a:rPr lang="x-none" dirty="0" smtClean="0"/>
              <a:t>Regulatori u el. pogonima</a:t>
            </a:r>
            <a:endParaRPr lang="en-US" dirty="0" smtClean="0"/>
          </a:p>
        </p:txBody>
      </p:sp>
      <p:sp>
        <p:nvSpPr>
          <p:cNvPr id="7" name="Text Box 29"/>
          <p:cNvSpPr txBox="1">
            <a:spLocks noChangeArrowheads="1"/>
          </p:cNvSpPr>
          <p:nvPr/>
        </p:nvSpPr>
        <p:spPr bwMode="auto">
          <a:xfrm>
            <a:off x="467543" y="4176584"/>
            <a:ext cx="8676457" cy="2462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b="1" i="1" dirty="0">
                <a:sym typeface="Symbol"/>
              </a:rPr>
              <a:t>Nelinearni dvonivoiski regulator</a:t>
            </a:r>
            <a:r>
              <a:rPr lang="x-none" sz="2400" i="1" dirty="0">
                <a:sym typeface="Symbol"/>
              </a:rPr>
              <a:t>: </a:t>
            </a:r>
            <a:endParaRPr lang="x-none" sz="2400" i="1" dirty="0" smtClean="0">
              <a:sym typeface="Symbol"/>
            </a:endParaRPr>
          </a:p>
          <a:p>
            <a:pPr marL="342900" indent="-342900">
              <a:spcBef>
                <a:spcPts val="0"/>
              </a:spcBef>
              <a:buFont typeface="Arial" pitchFamily="34" charset="0"/>
              <a:buChar char="•"/>
            </a:pPr>
            <a:r>
              <a:rPr lang="x-none" sz="2400" i="1" dirty="0" smtClean="0">
                <a:sym typeface="Symbol"/>
              </a:rPr>
              <a:t>Samo dva nivoa signala na izlazu, na primer:</a:t>
            </a:r>
          </a:p>
          <a:p>
            <a:pPr marL="342900" indent="-342900">
              <a:spcBef>
                <a:spcPts val="0"/>
              </a:spcBef>
              <a:buFont typeface="Arial" pitchFamily="34" charset="0"/>
              <a:buChar char="•"/>
            </a:pPr>
            <a:r>
              <a:rPr lang="x-none" sz="2400" i="1" dirty="0" smtClean="0">
                <a:sym typeface="Symbol"/>
              </a:rPr>
              <a:t>Za brziski regulator: </a:t>
            </a:r>
            <a:r>
              <a:rPr lang="x-none" sz="2400" b="1" i="1" dirty="0" smtClean="0">
                <a:solidFill>
                  <a:schemeClr val="tx1"/>
                </a:solidFill>
                <a:sym typeface="Symbol"/>
              </a:rPr>
              <a:t>e </a:t>
            </a:r>
            <a:r>
              <a:rPr lang="x-none" sz="2400" b="1" dirty="0" smtClean="0">
                <a:solidFill>
                  <a:schemeClr val="tx1"/>
                </a:solidFill>
                <a:sym typeface="Symbol"/>
              </a:rPr>
              <a:t> 0</a:t>
            </a:r>
            <a:r>
              <a:rPr lang="x-none" sz="2400" b="1" i="1" dirty="0" smtClean="0">
                <a:solidFill>
                  <a:schemeClr val="tx1"/>
                </a:solidFill>
                <a:sym typeface="Symbol"/>
              </a:rPr>
              <a:t> </a:t>
            </a:r>
            <a:r>
              <a:rPr lang="x-none" sz="2400" b="1" dirty="0" smtClean="0">
                <a:solidFill>
                  <a:schemeClr val="tx1"/>
                </a:solidFill>
                <a:sym typeface="Symbol"/>
              </a:rPr>
              <a:t></a:t>
            </a:r>
            <a:r>
              <a:rPr lang="en-US" sz="2400" b="1" i="1" dirty="0">
                <a:solidFill>
                  <a:schemeClr val="tx1"/>
                </a:solidFill>
                <a:latin typeface="Arial" pitchFamily="34" charset="0"/>
                <a:cs typeface="Arial" pitchFamily="34" charset="0"/>
                <a:sym typeface="Symbol"/>
              </a:rPr>
              <a:t> </a:t>
            </a:r>
            <a:r>
              <a:rPr lang="en-US" sz="2400" b="1" i="1" dirty="0" smtClean="0">
                <a:solidFill>
                  <a:schemeClr val="tx1"/>
                </a:solidFill>
                <a:latin typeface="Arial" pitchFamily="34" charset="0"/>
                <a:cs typeface="Arial" pitchFamily="34" charset="0"/>
                <a:sym typeface="Symbol"/>
              </a:rPr>
              <a:t>M</a:t>
            </a:r>
            <a:r>
              <a:rPr lang="en-US" sz="2400" b="1" i="1" baseline="-25000" dirty="0" smtClean="0">
                <a:solidFill>
                  <a:schemeClr val="tx1"/>
                </a:solidFill>
                <a:latin typeface="Arial" pitchFamily="34" charset="0"/>
                <a:cs typeface="Arial" pitchFamily="34" charset="0"/>
                <a:sym typeface="Symbol"/>
              </a:rPr>
              <a:t>e</a:t>
            </a:r>
            <a:r>
              <a:rPr lang="x-none" sz="2400" b="1" i="1" baseline="-25000" dirty="0" smtClean="0">
                <a:solidFill>
                  <a:schemeClr val="tx1"/>
                </a:solidFill>
                <a:latin typeface="Arial" pitchFamily="34" charset="0"/>
                <a:cs typeface="Arial" pitchFamily="34" charset="0"/>
                <a:sym typeface="Symbol"/>
              </a:rPr>
              <a:t> </a:t>
            </a:r>
            <a:r>
              <a:rPr lang="x-none" sz="2400" i="1" dirty="0" smtClean="0">
                <a:solidFill>
                  <a:schemeClr val="tx1"/>
                </a:solidFill>
                <a:latin typeface="Arial" pitchFamily="34" charset="0"/>
                <a:cs typeface="Arial" pitchFamily="34" charset="0"/>
                <a:sym typeface="Symbol"/>
              </a:rPr>
              <a:t>= </a:t>
            </a:r>
            <a:r>
              <a:rPr lang="en-US" sz="2400" b="1" i="1" dirty="0" smtClean="0">
                <a:solidFill>
                  <a:schemeClr val="tx1"/>
                </a:solidFill>
                <a:latin typeface="Arial" pitchFamily="34" charset="0"/>
                <a:cs typeface="Arial" pitchFamily="34" charset="0"/>
                <a:sym typeface="Symbol"/>
              </a:rPr>
              <a:t>M</a:t>
            </a:r>
            <a:r>
              <a:rPr lang="en-US" sz="2400" b="1" i="1" baseline="-25000" dirty="0" smtClean="0">
                <a:solidFill>
                  <a:schemeClr val="tx1"/>
                </a:solidFill>
                <a:latin typeface="Arial" pitchFamily="34" charset="0"/>
                <a:cs typeface="Arial" pitchFamily="34" charset="0"/>
                <a:sym typeface="Symbol"/>
              </a:rPr>
              <a:t>e</a:t>
            </a:r>
            <a:r>
              <a:rPr lang="x-none" sz="2400" i="1" baseline="-25000" dirty="0">
                <a:solidFill>
                  <a:schemeClr val="tx1"/>
                </a:solidFill>
                <a:latin typeface="Arial" pitchFamily="34" charset="0"/>
                <a:cs typeface="Arial" pitchFamily="34" charset="0"/>
                <a:sym typeface="Symbol"/>
              </a:rPr>
              <a:t>max</a:t>
            </a:r>
            <a:r>
              <a:rPr lang="x-none" sz="2400" i="1" dirty="0">
                <a:solidFill>
                  <a:schemeClr val="tx1"/>
                </a:solidFill>
                <a:latin typeface="Arial" pitchFamily="34" charset="0"/>
                <a:cs typeface="Arial" pitchFamily="34" charset="0"/>
                <a:sym typeface="Symbol"/>
              </a:rPr>
              <a:t> </a:t>
            </a:r>
            <a:endParaRPr lang="x-none" sz="2400" i="1" dirty="0" smtClean="0">
              <a:solidFill>
                <a:schemeClr val="tx1"/>
              </a:solidFill>
              <a:latin typeface="Arial" pitchFamily="34" charset="0"/>
              <a:cs typeface="Arial" pitchFamily="34" charset="0"/>
              <a:sym typeface="Symbol"/>
            </a:endParaRPr>
          </a:p>
          <a:p>
            <a:pPr lvl="1">
              <a:spcBef>
                <a:spcPts val="0"/>
              </a:spcBef>
            </a:pPr>
            <a:r>
              <a:rPr lang="x-none" sz="2400" b="1" i="1" dirty="0">
                <a:solidFill>
                  <a:schemeClr val="tx1"/>
                </a:solidFill>
                <a:latin typeface="Arial" pitchFamily="34" charset="0"/>
                <a:cs typeface="Arial" pitchFamily="34" charset="0"/>
                <a:sym typeface="Symbol"/>
              </a:rPr>
              <a:t>	</a:t>
            </a:r>
            <a:r>
              <a:rPr lang="x-none" sz="2400" b="1" i="1" dirty="0" smtClean="0">
                <a:solidFill>
                  <a:schemeClr val="tx1"/>
                </a:solidFill>
                <a:latin typeface="Arial" pitchFamily="34" charset="0"/>
                <a:cs typeface="Arial" pitchFamily="34" charset="0"/>
                <a:sym typeface="Symbol"/>
              </a:rPr>
              <a:t>		       </a:t>
            </a:r>
            <a:r>
              <a:rPr lang="x-none" sz="2400" b="1" i="1" dirty="0" smtClean="0">
                <a:solidFill>
                  <a:schemeClr val="tx1"/>
                </a:solidFill>
                <a:sym typeface="Symbol"/>
              </a:rPr>
              <a:t>e </a:t>
            </a:r>
            <a:r>
              <a:rPr lang="x-none" sz="2400" dirty="0">
                <a:solidFill>
                  <a:schemeClr val="tx1"/>
                </a:solidFill>
                <a:latin typeface="Arial" panose="020B0604020202020204" pitchFamily="34" charset="0"/>
                <a:cs typeface="Arial" panose="020B0604020202020204" pitchFamily="34" charset="0"/>
                <a:sym typeface="Symbol"/>
              </a:rPr>
              <a:t>&lt;</a:t>
            </a:r>
            <a:r>
              <a:rPr lang="x-none" sz="2400" b="1" dirty="0" smtClean="0">
                <a:solidFill>
                  <a:schemeClr val="tx1"/>
                </a:solidFill>
                <a:sym typeface="Symbol"/>
              </a:rPr>
              <a:t> </a:t>
            </a:r>
            <a:r>
              <a:rPr lang="x-none" sz="2400" b="1" dirty="0">
                <a:solidFill>
                  <a:schemeClr val="tx1"/>
                </a:solidFill>
                <a:sym typeface="Symbol"/>
              </a:rPr>
              <a:t>0</a:t>
            </a:r>
            <a:r>
              <a:rPr lang="x-none" sz="2400" b="1" i="1" dirty="0">
                <a:solidFill>
                  <a:schemeClr val="tx1"/>
                </a:solidFill>
                <a:sym typeface="Symbol"/>
              </a:rPr>
              <a:t> </a:t>
            </a:r>
            <a:r>
              <a:rPr lang="x-none" sz="2400" b="1" dirty="0">
                <a:solidFill>
                  <a:schemeClr val="tx1"/>
                </a:solidFill>
                <a:sym typeface="Symbol"/>
              </a:rPr>
              <a:t></a:t>
            </a:r>
            <a:r>
              <a:rPr lang="en-US" sz="2400" b="1" i="1" dirty="0">
                <a:solidFill>
                  <a:schemeClr val="tx1"/>
                </a:solidFill>
                <a:latin typeface="Arial" pitchFamily="34" charset="0"/>
                <a:cs typeface="Arial" pitchFamily="34" charset="0"/>
                <a:sym typeface="Symbol"/>
              </a:rPr>
              <a:t> M</a:t>
            </a:r>
            <a:r>
              <a:rPr lang="en-US" sz="2400" b="1" i="1" baseline="-25000" dirty="0">
                <a:solidFill>
                  <a:schemeClr val="tx1"/>
                </a:solidFill>
                <a:latin typeface="Arial" pitchFamily="34" charset="0"/>
                <a:cs typeface="Arial" pitchFamily="34" charset="0"/>
                <a:sym typeface="Symbol"/>
              </a:rPr>
              <a:t>e</a:t>
            </a:r>
            <a:r>
              <a:rPr lang="x-none" sz="2400" b="1" i="1" baseline="-25000" dirty="0">
                <a:solidFill>
                  <a:schemeClr val="tx1"/>
                </a:solidFill>
                <a:latin typeface="Arial" pitchFamily="34" charset="0"/>
                <a:cs typeface="Arial" pitchFamily="34" charset="0"/>
                <a:sym typeface="Symbol"/>
              </a:rPr>
              <a:t> </a:t>
            </a:r>
            <a:r>
              <a:rPr lang="x-none" sz="2400" i="1" dirty="0">
                <a:solidFill>
                  <a:schemeClr val="tx1"/>
                </a:solidFill>
                <a:latin typeface="Arial" pitchFamily="34" charset="0"/>
                <a:cs typeface="Arial" pitchFamily="34" charset="0"/>
                <a:sym typeface="Symbol"/>
              </a:rPr>
              <a:t>= </a:t>
            </a:r>
            <a:r>
              <a:rPr lang="x-none" sz="2400" i="1" dirty="0" smtClean="0">
                <a:solidFill>
                  <a:schemeClr val="tx1"/>
                </a:solidFill>
                <a:latin typeface="Arial" pitchFamily="34" charset="0"/>
                <a:cs typeface="Arial" pitchFamily="34" charset="0"/>
                <a:sym typeface="Symbol"/>
              </a:rPr>
              <a:t>-</a:t>
            </a:r>
            <a:r>
              <a:rPr lang="en-US" sz="2400" b="1" i="1" dirty="0" smtClean="0">
                <a:solidFill>
                  <a:schemeClr val="tx1"/>
                </a:solidFill>
                <a:latin typeface="Arial" pitchFamily="34" charset="0"/>
                <a:cs typeface="Arial" pitchFamily="34" charset="0"/>
                <a:sym typeface="Symbol"/>
              </a:rPr>
              <a:t>M</a:t>
            </a:r>
            <a:r>
              <a:rPr lang="en-US" sz="2400" b="1" i="1" baseline="-25000" dirty="0" smtClean="0">
                <a:solidFill>
                  <a:schemeClr val="tx1"/>
                </a:solidFill>
                <a:latin typeface="Arial" pitchFamily="34" charset="0"/>
                <a:cs typeface="Arial" pitchFamily="34" charset="0"/>
                <a:sym typeface="Symbol"/>
              </a:rPr>
              <a:t>e</a:t>
            </a:r>
            <a:r>
              <a:rPr lang="x-none" sz="2400" i="1" baseline="-25000" dirty="0" smtClean="0">
                <a:solidFill>
                  <a:schemeClr val="tx1"/>
                </a:solidFill>
                <a:latin typeface="Arial" pitchFamily="34" charset="0"/>
                <a:cs typeface="Arial" pitchFamily="34" charset="0"/>
                <a:sym typeface="Symbol"/>
              </a:rPr>
              <a:t>max</a:t>
            </a:r>
          </a:p>
          <a:p>
            <a:pPr lvl="1">
              <a:spcBef>
                <a:spcPts val="0"/>
              </a:spcBef>
            </a:pPr>
            <a:endParaRPr lang="x-none" sz="2400" i="1" baseline="-25000" dirty="0" smtClean="0">
              <a:solidFill>
                <a:schemeClr val="tx1"/>
              </a:solidFill>
              <a:latin typeface="Arial" pitchFamily="34" charset="0"/>
              <a:cs typeface="Arial" pitchFamily="34" charset="0"/>
              <a:sym typeface="Symbol"/>
            </a:endParaRPr>
          </a:p>
          <a:p>
            <a:pPr marL="342900" indent="-342900">
              <a:spcBef>
                <a:spcPts val="0"/>
              </a:spcBef>
              <a:buFont typeface="Arial" pitchFamily="34" charset="0"/>
              <a:buChar char="•"/>
            </a:pPr>
            <a:r>
              <a:rPr lang="x-none" sz="2400" i="1" dirty="0" smtClean="0">
                <a:sym typeface="Symbol"/>
              </a:rPr>
              <a:t>Za strujni </a:t>
            </a:r>
            <a:r>
              <a:rPr lang="x-none" sz="2400" i="1" dirty="0">
                <a:sym typeface="Symbol"/>
              </a:rPr>
              <a:t>regulator: </a:t>
            </a:r>
            <a:r>
              <a:rPr lang="x-none" sz="2400" b="1" i="1" dirty="0">
                <a:solidFill>
                  <a:schemeClr val="tx1"/>
                </a:solidFill>
                <a:sym typeface="Symbol"/>
              </a:rPr>
              <a:t>e </a:t>
            </a:r>
            <a:r>
              <a:rPr lang="x-none" sz="2400" b="1" dirty="0">
                <a:solidFill>
                  <a:schemeClr val="tx1"/>
                </a:solidFill>
                <a:sym typeface="Symbol"/>
              </a:rPr>
              <a:t> 0</a:t>
            </a:r>
            <a:r>
              <a:rPr lang="x-none" sz="2400" b="1" i="1" dirty="0">
                <a:solidFill>
                  <a:schemeClr val="tx1"/>
                </a:solidFill>
                <a:sym typeface="Symbol"/>
              </a:rPr>
              <a:t> </a:t>
            </a:r>
            <a:r>
              <a:rPr lang="x-none" sz="2400" b="1" dirty="0">
                <a:solidFill>
                  <a:schemeClr val="tx1"/>
                </a:solidFill>
                <a:sym typeface="Symbol"/>
              </a:rPr>
              <a:t></a:t>
            </a:r>
            <a:r>
              <a:rPr lang="en-US" sz="2400" b="1" i="1" dirty="0">
                <a:solidFill>
                  <a:schemeClr val="tx1"/>
                </a:solidFill>
                <a:latin typeface="Arial" pitchFamily="34" charset="0"/>
                <a:cs typeface="Arial" pitchFamily="34" charset="0"/>
                <a:sym typeface="Symbol"/>
              </a:rPr>
              <a:t> </a:t>
            </a:r>
            <a:r>
              <a:rPr lang="x-none" sz="2400" b="1" i="1" dirty="0" smtClean="0">
                <a:solidFill>
                  <a:schemeClr val="tx1"/>
                </a:solidFill>
                <a:latin typeface="+mn-lt"/>
                <a:cs typeface="Arial" pitchFamily="34" charset="0"/>
                <a:sym typeface="Symbol"/>
              </a:rPr>
              <a:t>U</a:t>
            </a:r>
            <a:r>
              <a:rPr lang="x-none" sz="2400" b="1" i="1" baseline="-25000" dirty="0" smtClean="0">
                <a:solidFill>
                  <a:schemeClr val="tx1"/>
                </a:solidFill>
                <a:latin typeface="+mn-lt"/>
                <a:cs typeface="Arial" pitchFamily="34" charset="0"/>
                <a:sym typeface="Symbol"/>
              </a:rPr>
              <a:t>a</a:t>
            </a:r>
            <a:r>
              <a:rPr lang="x-none" sz="2400" b="1" i="1" baseline="30000" dirty="0" smtClean="0">
                <a:solidFill>
                  <a:schemeClr val="tx1"/>
                </a:solidFill>
                <a:latin typeface="+mn-lt"/>
                <a:cs typeface="Arial" pitchFamily="34" charset="0"/>
                <a:sym typeface="Symbol"/>
              </a:rPr>
              <a:t>*</a:t>
            </a:r>
            <a:r>
              <a:rPr lang="x-none" sz="2400" b="1" i="1" baseline="-25000" dirty="0" smtClean="0">
                <a:solidFill>
                  <a:schemeClr val="tx1"/>
                </a:solidFill>
                <a:latin typeface="Arial" pitchFamily="34" charset="0"/>
                <a:cs typeface="Arial" pitchFamily="34" charset="0"/>
                <a:sym typeface="Symbol"/>
              </a:rPr>
              <a:t> </a:t>
            </a:r>
            <a:r>
              <a:rPr lang="x-none" sz="2400" i="1" dirty="0">
                <a:solidFill>
                  <a:schemeClr val="tx1"/>
                </a:solidFill>
                <a:latin typeface="Arial" pitchFamily="34" charset="0"/>
                <a:cs typeface="Arial" pitchFamily="34" charset="0"/>
                <a:sym typeface="Symbol"/>
              </a:rPr>
              <a:t>= </a:t>
            </a:r>
            <a:r>
              <a:rPr lang="x-none" sz="2400" b="1" i="1" dirty="0" smtClean="0">
                <a:solidFill>
                  <a:schemeClr val="tx1"/>
                </a:solidFill>
                <a:cs typeface="Arial" pitchFamily="34" charset="0"/>
                <a:sym typeface="Symbol"/>
              </a:rPr>
              <a:t>U</a:t>
            </a:r>
            <a:r>
              <a:rPr lang="x-none" sz="2400" b="1" i="1" baseline="-25000" dirty="0" smtClean="0">
                <a:solidFill>
                  <a:schemeClr val="tx1"/>
                </a:solidFill>
                <a:cs typeface="Arial" pitchFamily="34" charset="0"/>
                <a:sym typeface="Symbol"/>
              </a:rPr>
              <a:t>a</a:t>
            </a:r>
            <a:r>
              <a:rPr lang="x-none" sz="2400" i="1" baseline="-25000" dirty="0" smtClean="0">
                <a:solidFill>
                  <a:schemeClr val="tx1"/>
                </a:solidFill>
                <a:latin typeface="+mn-lt"/>
                <a:cs typeface="Arial" pitchFamily="34" charset="0"/>
                <a:sym typeface="Symbol"/>
              </a:rPr>
              <a:t>max</a:t>
            </a:r>
            <a:r>
              <a:rPr lang="x-none" sz="2400" i="1" dirty="0" smtClean="0">
                <a:solidFill>
                  <a:schemeClr val="tx1"/>
                </a:solidFill>
                <a:latin typeface="Arial" pitchFamily="34" charset="0"/>
                <a:cs typeface="Arial" pitchFamily="34" charset="0"/>
                <a:sym typeface="Symbol"/>
              </a:rPr>
              <a:t> </a:t>
            </a:r>
            <a:endParaRPr lang="x-none" sz="2400" i="1" dirty="0">
              <a:solidFill>
                <a:schemeClr val="tx1"/>
              </a:solidFill>
              <a:latin typeface="Arial" pitchFamily="34" charset="0"/>
              <a:cs typeface="Arial" pitchFamily="34" charset="0"/>
              <a:sym typeface="Symbol"/>
            </a:endParaRPr>
          </a:p>
          <a:p>
            <a:pPr lvl="1">
              <a:spcBef>
                <a:spcPts val="0"/>
              </a:spcBef>
            </a:pPr>
            <a:r>
              <a:rPr lang="x-none" sz="2400" b="1" i="1" dirty="0">
                <a:solidFill>
                  <a:schemeClr val="tx1"/>
                </a:solidFill>
                <a:latin typeface="Arial" pitchFamily="34" charset="0"/>
                <a:cs typeface="Arial" pitchFamily="34" charset="0"/>
                <a:sym typeface="Symbol"/>
              </a:rPr>
              <a:t>			       </a:t>
            </a:r>
            <a:r>
              <a:rPr lang="x-none" sz="2400" b="1" i="1" dirty="0">
                <a:solidFill>
                  <a:schemeClr val="tx1"/>
                </a:solidFill>
                <a:sym typeface="Symbol"/>
              </a:rPr>
              <a:t>e </a:t>
            </a:r>
            <a:r>
              <a:rPr lang="x-none" sz="2400" dirty="0">
                <a:solidFill>
                  <a:schemeClr val="tx1"/>
                </a:solidFill>
                <a:latin typeface="Arial" panose="020B0604020202020204" pitchFamily="34" charset="0"/>
                <a:cs typeface="Arial" panose="020B0604020202020204" pitchFamily="34" charset="0"/>
                <a:sym typeface="Symbol"/>
              </a:rPr>
              <a:t>&lt;</a:t>
            </a:r>
            <a:r>
              <a:rPr lang="x-none" sz="2400" b="1" dirty="0">
                <a:solidFill>
                  <a:schemeClr val="tx1"/>
                </a:solidFill>
                <a:sym typeface="Symbol"/>
              </a:rPr>
              <a:t> 0</a:t>
            </a:r>
            <a:r>
              <a:rPr lang="x-none" sz="2400" b="1" i="1" dirty="0">
                <a:solidFill>
                  <a:schemeClr val="tx1"/>
                </a:solidFill>
                <a:sym typeface="Symbol"/>
              </a:rPr>
              <a:t> </a:t>
            </a:r>
            <a:r>
              <a:rPr lang="x-none" sz="2400" b="1" dirty="0">
                <a:solidFill>
                  <a:schemeClr val="tx1"/>
                </a:solidFill>
                <a:sym typeface="Symbol"/>
              </a:rPr>
              <a:t></a:t>
            </a:r>
            <a:r>
              <a:rPr lang="en-US" sz="2400" b="1" i="1" dirty="0">
                <a:solidFill>
                  <a:schemeClr val="tx1"/>
                </a:solidFill>
                <a:latin typeface="Arial" pitchFamily="34" charset="0"/>
                <a:cs typeface="Arial" pitchFamily="34" charset="0"/>
                <a:sym typeface="Symbol"/>
              </a:rPr>
              <a:t> </a:t>
            </a:r>
            <a:r>
              <a:rPr lang="x-none" sz="2400" b="1" i="1" dirty="0" smtClean="0">
                <a:solidFill>
                  <a:schemeClr val="tx1"/>
                </a:solidFill>
                <a:cs typeface="Arial" pitchFamily="34" charset="0"/>
                <a:sym typeface="Symbol"/>
              </a:rPr>
              <a:t>U</a:t>
            </a:r>
            <a:r>
              <a:rPr lang="x-none" sz="2400" b="1" i="1" baseline="-25000" dirty="0" smtClean="0">
                <a:solidFill>
                  <a:schemeClr val="tx1"/>
                </a:solidFill>
                <a:cs typeface="Arial" pitchFamily="34" charset="0"/>
                <a:sym typeface="Symbol"/>
              </a:rPr>
              <a:t>a</a:t>
            </a:r>
            <a:r>
              <a:rPr lang="x-none" sz="2400" b="1" i="1" baseline="30000" dirty="0" smtClean="0">
                <a:solidFill>
                  <a:schemeClr val="tx1"/>
                </a:solidFill>
                <a:cs typeface="Arial" pitchFamily="34" charset="0"/>
                <a:sym typeface="Symbol"/>
              </a:rPr>
              <a:t>*</a:t>
            </a:r>
            <a:r>
              <a:rPr lang="x-none" sz="2400" b="1" i="1" baseline="-25000" dirty="0" smtClean="0">
                <a:solidFill>
                  <a:schemeClr val="tx1"/>
                </a:solidFill>
                <a:latin typeface="Arial" pitchFamily="34" charset="0"/>
                <a:cs typeface="Arial" pitchFamily="34" charset="0"/>
                <a:sym typeface="Symbol"/>
              </a:rPr>
              <a:t> </a:t>
            </a:r>
            <a:r>
              <a:rPr lang="x-none" sz="2400" i="1" dirty="0">
                <a:solidFill>
                  <a:schemeClr val="tx1"/>
                </a:solidFill>
                <a:latin typeface="Arial" pitchFamily="34" charset="0"/>
                <a:cs typeface="Arial" pitchFamily="34" charset="0"/>
                <a:sym typeface="Symbol"/>
              </a:rPr>
              <a:t>= </a:t>
            </a:r>
            <a:r>
              <a:rPr lang="x-none" sz="2400" i="1" dirty="0" smtClean="0">
                <a:solidFill>
                  <a:schemeClr val="tx1"/>
                </a:solidFill>
                <a:latin typeface="Arial" pitchFamily="34" charset="0"/>
                <a:cs typeface="Arial" pitchFamily="34" charset="0"/>
                <a:sym typeface="Symbol"/>
              </a:rPr>
              <a:t>-</a:t>
            </a:r>
            <a:r>
              <a:rPr lang="x-none" sz="2400" b="1" i="1" dirty="0" smtClean="0">
                <a:solidFill>
                  <a:schemeClr val="tx1"/>
                </a:solidFill>
                <a:latin typeface="+mn-lt"/>
                <a:cs typeface="Arial" pitchFamily="34" charset="0"/>
                <a:sym typeface="Symbol"/>
              </a:rPr>
              <a:t>U</a:t>
            </a:r>
            <a:r>
              <a:rPr lang="x-none" sz="2400" b="1" i="1" baseline="-25000" dirty="0" smtClean="0">
                <a:solidFill>
                  <a:schemeClr val="tx1"/>
                </a:solidFill>
                <a:latin typeface="+mn-lt"/>
                <a:cs typeface="Arial" pitchFamily="34" charset="0"/>
                <a:sym typeface="Symbol"/>
              </a:rPr>
              <a:t>a</a:t>
            </a:r>
            <a:r>
              <a:rPr lang="x-none" sz="2400" i="1" baseline="-25000" dirty="0" smtClean="0">
                <a:solidFill>
                  <a:schemeClr val="tx1"/>
                </a:solidFill>
                <a:latin typeface="+mn-lt"/>
                <a:cs typeface="Arial" pitchFamily="34" charset="0"/>
                <a:sym typeface="Symbol"/>
              </a:rPr>
              <a:t>max</a:t>
            </a:r>
            <a:endParaRPr lang="x-none" sz="2400" i="1" baseline="-25000" dirty="0">
              <a:solidFill>
                <a:schemeClr val="tx1"/>
              </a:solidFill>
              <a:latin typeface="+mn-lt"/>
              <a:cs typeface="Arial" pitchFamily="34" charset="0"/>
              <a:sym typeface="Symbol"/>
            </a:endParaRPr>
          </a:p>
        </p:txBody>
      </p:sp>
    </p:spTree>
    <p:extLst>
      <p:ext uri="{BB962C8B-B14F-4D97-AF65-F5344CB8AC3E}">
        <p14:creationId xmlns="" xmlns:p14="http://schemas.microsoft.com/office/powerpoint/2010/main" val="18700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29"/>
          <p:cNvSpPr txBox="1">
            <a:spLocks noChangeArrowheads="1"/>
          </p:cNvSpPr>
          <p:nvPr/>
        </p:nvSpPr>
        <p:spPr bwMode="auto">
          <a:xfrm>
            <a:off x="251520" y="1196752"/>
            <a:ext cx="468052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Odnos ulaz-izlaz (brzinski reg.): </a:t>
            </a: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13</a:t>
            </a:fld>
            <a:endParaRPr lang="en-US"/>
          </a:p>
        </p:txBody>
      </p:sp>
      <p:sp>
        <p:nvSpPr>
          <p:cNvPr id="57" name="Title 1"/>
          <p:cNvSpPr>
            <a:spLocks noGrp="1"/>
          </p:cNvSpPr>
          <p:nvPr>
            <p:ph type="title"/>
          </p:nvPr>
        </p:nvSpPr>
        <p:spPr>
          <a:xfrm>
            <a:off x="132765" y="0"/>
            <a:ext cx="8856983" cy="1143000"/>
          </a:xfrm>
        </p:spPr>
        <p:txBody>
          <a:bodyPr/>
          <a:lstStyle/>
          <a:p>
            <a:pPr>
              <a:spcBef>
                <a:spcPct val="50000"/>
              </a:spcBef>
            </a:pPr>
            <a:r>
              <a:rPr lang="x-none" dirty="0">
                <a:sym typeface="Symbol"/>
              </a:rPr>
              <a:t>Nelinearni dvonivoiski </a:t>
            </a:r>
            <a:r>
              <a:rPr lang="x-none" dirty="0" smtClean="0">
                <a:sym typeface="Symbol"/>
              </a:rPr>
              <a:t>regulator</a:t>
            </a:r>
            <a:endParaRPr lang="x-none" dirty="0">
              <a:sym typeface="Symbol"/>
            </a:endParaRPr>
          </a:p>
        </p:txBody>
      </p:sp>
      <p:grpSp>
        <p:nvGrpSpPr>
          <p:cNvPr id="17" name="Group 16"/>
          <p:cNvGrpSpPr/>
          <p:nvPr/>
        </p:nvGrpSpPr>
        <p:grpSpPr>
          <a:xfrm>
            <a:off x="4383287" y="1040036"/>
            <a:ext cx="4464496" cy="2880320"/>
            <a:chOff x="3419872" y="1196752"/>
            <a:chExt cx="4464496" cy="2880320"/>
          </a:xfrm>
        </p:grpSpPr>
        <p:cxnSp>
          <p:nvCxnSpPr>
            <p:cNvPr id="3" name="Straight Connector 2"/>
            <p:cNvCxnSpPr/>
            <p:nvPr/>
          </p:nvCxnSpPr>
          <p:spPr bwMode="auto">
            <a:xfrm>
              <a:off x="5652120" y="1196752"/>
              <a:ext cx="0" cy="2880320"/>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6" name="Straight Connector 5"/>
            <p:cNvCxnSpPr/>
            <p:nvPr/>
          </p:nvCxnSpPr>
          <p:spPr bwMode="auto">
            <a:xfrm>
              <a:off x="3491880" y="2996952"/>
              <a:ext cx="4392488"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10" name="Text Box 29"/>
            <p:cNvSpPr txBox="1">
              <a:spLocks noChangeArrowheads="1"/>
            </p:cNvSpPr>
            <p:nvPr/>
          </p:nvSpPr>
          <p:spPr bwMode="auto">
            <a:xfrm>
              <a:off x="5148064" y="1241352"/>
              <a:ext cx="50405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b="1" i="1" dirty="0" smtClean="0">
                  <a:solidFill>
                    <a:schemeClr val="tx1"/>
                  </a:solidFill>
                  <a:latin typeface="Arial" pitchFamily="34" charset="0"/>
                  <a:cs typeface="Arial" pitchFamily="34" charset="0"/>
                  <a:sym typeface="Symbol"/>
                </a:rPr>
                <a:t>M</a:t>
              </a:r>
              <a:r>
                <a:rPr lang="x-none" sz="2400" b="1" i="1" baseline="-25000" dirty="0" smtClean="0">
                  <a:solidFill>
                    <a:schemeClr val="tx1"/>
                  </a:solidFill>
                  <a:latin typeface="Arial" pitchFamily="34" charset="0"/>
                  <a:cs typeface="Arial" pitchFamily="34" charset="0"/>
                  <a:sym typeface="Symbol"/>
                </a:rPr>
                <a:t>e</a:t>
              </a:r>
              <a:r>
                <a:rPr lang="x-none" sz="2400" b="1" baseline="30000" dirty="0" smtClean="0">
                  <a:solidFill>
                    <a:schemeClr val="tx1"/>
                  </a:solidFill>
                  <a:latin typeface="Arial" pitchFamily="34" charset="0"/>
                  <a:cs typeface="Arial" pitchFamily="34" charset="0"/>
                  <a:sym typeface="Symbol"/>
                </a:rPr>
                <a:t>*</a:t>
              </a:r>
            </a:p>
          </p:txBody>
        </p:sp>
        <p:sp>
          <p:nvSpPr>
            <p:cNvPr id="11" name="Text Box 29"/>
            <p:cNvSpPr txBox="1">
              <a:spLocks noChangeArrowheads="1"/>
            </p:cNvSpPr>
            <p:nvPr/>
          </p:nvSpPr>
          <p:spPr bwMode="auto">
            <a:xfrm>
              <a:off x="7596336" y="3027424"/>
              <a:ext cx="28803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b="1" i="1" dirty="0" smtClean="0">
                  <a:solidFill>
                    <a:schemeClr val="tx1"/>
                  </a:solidFill>
                  <a:sym typeface="Symbol"/>
                </a:rPr>
                <a:t>e</a:t>
              </a:r>
            </a:p>
          </p:txBody>
        </p:sp>
        <p:cxnSp>
          <p:nvCxnSpPr>
            <p:cNvPr id="9" name="Straight Connector 8"/>
            <p:cNvCxnSpPr/>
            <p:nvPr/>
          </p:nvCxnSpPr>
          <p:spPr bwMode="auto">
            <a:xfrm>
              <a:off x="5652120" y="2204864"/>
              <a:ext cx="2232248" cy="0"/>
            </a:xfrm>
            <a:prstGeom prst="line">
              <a:avLst/>
            </a:prstGeom>
            <a:solidFill>
              <a:schemeClr val="bg1"/>
            </a:solidFill>
            <a:ln w="57150" cap="flat" cmpd="sng" algn="ctr">
              <a:solidFill>
                <a:schemeClr val="tx1"/>
              </a:solidFill>
              <a:prstDash val="solid"/>
              <a:round/>
              <a:headEnd type="none" w="sm" len="sm"/>
              <a:tailEnd type="none" w="sm" len="sm"/>
            </a:ln>
            <a:effectLst/>
          </p:spPr>
        </p:cxnSp>
        <p:cxnSp>
          <p:nvCxnSpPr>
            <p:cNvPr id="14" name="Straight Connector 13"/>
            <p:cNvCxnSpPr/>
            <p:nvPr/>
          </p:nvCxnSpPr>
          <p:spPr bwMode="auto">
            <a:xfrm>
              <a:off x="3419872" y="3789040"/>
              <a:ext cx="2232248" cy="0"/>
            </a:xfrm>
            <a:prstGeom prst="line">
              <a:avLst/>
            </a:prstGeom>
            <a:solidFill>
              <a:schemeClr val="bg1"/>
            </a:solidFill>
            <a:ln w="5715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a:off x="5652120" y="2204864"/>
              <a:ext cx="0" cy="1584176"/>
            </a:xfrm>
            <a:prstGeom prst="line">
              <a:avLst/>
            </a:prstGeom>
            <a:solidFill>
              <a:schemeClr val="bg1"/>
            </a:solidFill>
            <a:ln w="57150" cap="flat" cmpd="sng" algn="ctr">
              <a:solidFill>
                <a:schemeClr val="tx1"/>
              </a:solidFill>
              <a:prstDash val="solid"/>
              <a:round/>
              <a:headEnd type="none" w="sm" len="sm"/>
              <a:tailEnd type="none" w="sm" len="sm"/>
            </a:ln>
            <a:effectLst/>
          </p:spPr>
        </p:cxnSp>
        <p:sp>
          <p:nvSpPr>
            <p:cNvPr id="19" name="Text Box 29"/>
            <p:cNvSpPr txBox="1">
              <a:spLocks noChangeArrowheads="1"/>
            </p:cNvSpPr>
            <p:nvPr/>
          </p:nvSpPr>
          <p:spPr bwMode="auto">
            <a:xfrm>
              <a:off x="4932040" y="2066364"/>
              <a:ext cx="61206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b="1" i="1" dirty="0" smtClean="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emax</a:t>
              </a:r>
              <a:endParaRPr lang="x-none" b="1" i="1" baseline="30000" dirty="0" smtClean="0">
                <a:solidFill>
                  <a:schemeClr val="tx1"/>
                </a:solidFill>
                <a:latin typeface="Arial" pitchFamily="34" charset="0"/>
                <a:cs typeface="Arial" pitchFamily="34" charset="0"/>
                <a:sym typeface="Symbol"/>
              </a:endParaRPr>
            </a:p>
          </p:txBody>
        </p:sp>
        <p:sp>
          <p:nvSpPr>
            <p:cNvPr id="20" name="Text Box 29"/>
            <p:cNvSpPr txBox="1">
              <a:spLocks noChangeArrowheads="1"/>
            </p:cNvSpPr>
            <p:nvPr/>
          </p:nvSpPr>
          <p:spPr bwMode="auto">
            <a:xfrm>
              <a:off x="5688124" y="3650540"/>
              <a:ext cx="82809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i="1" dirty="0" smtClean="0">
                  <a:solidFill>
                    <a:schemeClr val="tx1"/>
                  </a:solidFill>
                  <a:latin typeface="Arial" pitchFamily="34" charset="0"/>
                  <a:cs typeface="Arial" pitchFamily="34" charset="0"/>
                  <a:sym typeface="Symbol"/>
                </a:rPr>
                <a:t></a:t>
              </a:r>
              <a:r>
                <a:rPr lang="x-none" b="1" i="1" dirty="0" smtClean="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emax</a:t>
              </a:r>
              <a:endParaRPr lang="x-none" b="1" i="1" baseline="30000" dirty="0" smtClean="0">
                <a:solidFill>
                  <a:schemeClr val="tx1"/>
                </a:solidFill>
                <a:latin typeface="Arial" pitchFamily="34" charset="0"/>
                <a:cs typeface="Arial" pitchFamily="34" charset="0"/>
                <a:sym typeface="Symbol"/>
              </a:endParaRPr>
            </a:p>
          </p:txBody>
        </p:sp>
      </p:grpSp>
      <p:grpSp>
        <p:nvGrpSpPr>
          <p:cNvPr id="127" name="Group 126"/>
          <p:cNvGrpSpPr/>
          <p:nvPr/>
        </p:nvGrpSpPr>
        <p:grpSpPr>
          <a:xfrm>
            <a:off x="48320" y="1868998"/>
            <a:ext cx="3589672" cy="4712138"/>
            <a:chOff x="48320" y="1868998"/>
            <a:chExt cx="3589672" cy="4712138"/>
          </a:xfrm>
        </p:grpSpPr>
        <p:sp>
          <p:nvSpPr>
            <p:cNvPr id="22" name="Text Box 29"/>
            <p:cNvSpPr txBox="1">
              <a:spLocks noChangeArrowheads="1"/>
            </p:cNvSpPr>
            <p:nvPr/>
          </p:nvSpPr>
          <p:spPr bwMode="auto">
            <a:xfrm>
              <a:off x="251520" y="1868998"/>
              <a:ext cx="30963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Odziv (brzinski reg.): </a:t>
              </a:r>
            </a:p>
          </p:txBody>
        </p:sp>
        <p:cxnSp>
          <p:nvCxnSpPr>
            <p:cNvPr id="24" name="Straight Connector 23"/>
            <p:cNvCxnSpPr/>
            <p:nvPr/>
          </p:nvCxnSpPr>
          <p:spPr bwMode="auto">
            <a:xfrm>
              <a:off x="666008" y="2330663"/>
              <a:ext cx="0" cy="1960412"/>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25" name="Straight Connector 24"/>
            <p:cNvCxnSpPr/>
            <p:nvPr/>
          </p:nvCxnSpPr>
          <p:spPr bwMode="auto">
            <a:xfrm>
              <a:off x="287524" y="4173663"/>
              <a:ext cx="3348372"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27" name="Text Box 29"/>
            <p:cNvSpPr txBox="1">
              <a:spLocks noChangeArrowheads="1"/>
            </p:cNvSpPr>
            <p:nvPr/>
          </p:nvSpPr>
          <p:spPr bwMode="auto">
            <a:xfrm>
              <a:off x="3493976" y="4179987"/>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cxnSp>
          <p:nvCxnSpPr>
            <p:cNvPr id="29" name="Straight Connector 28"/>
            <p:cNvCxnSpPr/>
            <p:nvPr/>
          </p:nvCxnSpPr>
          <p:spPr bwMode="auto">
            <a:xfrm>
              <a:off x="1783160" y="6044452"/>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sp>
          <p:nvSpPr>
            <p:cNvPr id="32" name="Text Box 29"/>
            <p:cNvSpPr txBox="1">
              <a:spLocks noChangeArrowheads="1"/>
            </p:cNvSpPr>
            <p:nvPr/>
          </p:nvSpPr>
          <p:spPr bwMode="auto">
            <a:xfrm>
              <a:off x="48320" y="5919966"/>
              <a:ext cx="60971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i="1" dirty="0" smtClean="0">
                  <a:solidFill>
                    <a:schemeClr val="tx1"/>
                  </a:solidFill>
                  <a:latin typeface="Arial" pitchFamily="34" charset="0"/>
                  <a:cs typeface="Arial" pitchFamily="34" charset="0"/>
                  <a:sym typeface="Symbol"/>
                </a:rPr>
                <a:t></a:t>
              </a:r>
              <a:r>
                <a:rPr lang="x-none" sz="1400" b="1" i="1" dirty="0" smtClean="0">
                  <a:solidFill>
                    <a:schemeClr val="tx1"/>
                  </a:solidFill>
                  <a:latin typeface="Arial" pitchFamily="34" charset="0"/>
                  <a:cs typeface="Arial" pitchFamily="34" charset="0"/>
                  <a:sym typeface="Symbol"/>
                </a:rPr>
                <a:t>M</a:t>
              </a:r>
              <a:r>
                <a:rPr lang="x-none" sz="1400" b="1" i="1" baseline="-25000" dirty="0" smtClean="0">
                  <a:solidFill>
                    <a:schemeClr val="tx1"/>
                  </a:solidFill>
                  <a:latin typeface="Arial" pitchFamily="34" charset="0"/>
                  <a:cs typeface="Arial" pitchFamily="34" charset="0"/>
                  <a:sym typeface="Symbol"/>
                </a:rPr>
                <a:t>emax</a:t>
              </a:r>
              <a:endParaRPr lang="x-none" sz="1400" b="1" i="1" baseline="30000" dirty="0" smtClean="0">
                <a:solidFill>
                  <a:schemeClr val="tx1"/>
                </a:solidFill>
                <a:latin typeface="Arial" pitchFamily="34" charset="0"/>
                <a:cs typeface="Arial" pitchFamily="34" charset="0"/>
                <a:sym typeface="Symbol"/>
              </a:endParaRPr>
            </a:p>
          </p:txBody>
        </p:sp>
        <p:cxnSp>
          <p:nvCxnSpPr>
            <p:cNvPr id="35" name="Straight Connector 34"/>
            <p:cNvCxnSpPr/>
            <p:nvPr/>
          </p:nvCxnSpPr>
          <p:spPr bwMode="auto">
            <a:xfrm>
              <a:off x="658032" y="4333875"/>
              <a:ext cx="0" cy="2222871"/>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36" name="Straight Connector 35"/>
            <p:cNvCxnSpPr/>
            <p:nvPr/>
          </p:nvCxnSpPr>
          <p:spPr bwMode="auto">
            <a:xfrm>
              <a:off x="322288" y="5482131"/>
              <a:ext cx="3315704"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38" name="Text Box 29"/>
            <p:cNvSpPr txBox="1">
              <a:spLocks noChangeArrowheads="1"/>
            </p:cNvSpPr>
            <p:nvPr/>
          </p:nvSpPr>
          <p:spPr bwMode="auto">
            <a:xfrm>
              <a:off x="71364" y="4784452"/>
              <a:ext cx="60971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i="1" dirty="0">
                  <a:solidFill>
                    <a:schemeClr val="tx1"/>
                  </a:solidFill>
                  <a:latin typeface="Arial" pitchFamily="34" charset="0"/>
                  <a:cs typeface="Arial" pitchFamily="34" charset="0"/>
                  <a:sym typeface="Symbol"/>
                </a:rPr>
                <a:t>+</a:t>
              </a:r>
              <a:r>
                <a:rPr lang="x-none" sz="1400" b="1" i="1" dirty="0" smtClean="0">
                  <a:solidFill>
                    <a:schemeClr val="tx1"/>
                  </a:solidFill>
                  <a:latin typeface="Arial" pitchFamily="34" charset="0"/>
                  <a:cs typeface="Arial" pitchFamily="34" charset="0"/>
                  <a:sym typeface="Symbol"/>
                </a:rPr>
                <a:t>M</a:t>
              </a:r>
              <a:r>
                <a:rPr lang="x-none" sz="1400" b="1" i="1" baseline="-25000" dirty="0" smtClean="0">
                  <a:solidFill>
                    <a:schemeClr val="tx1"/>
                  </a:solidFill>
                  <a:latin typeface="Arial" pitchFamily="34" charset="0"/>
                  <a:cs typeface="Arial" pitchFamily="34" charset="0"/>
                  <a:sym typeface="Symbol"/>
                </a:rPr>
                <a:t>emax</a:t>
              </a:r>
              <a:endParaRPr lang="x-none" sz="1400" b="1" i="1" baseline="30000" dirty="0" smtClean="0">
                <a:solidFill>
                  <a:schemeClr val="tx1"/>
                </a:solidFill>
                <a:latin typeface="Arial" pitchFamily="34" charset="0"/>
                <a:cs typeface="Arial" pitchFamily="34" charset="0"/>
                <a:sym typeface="Symbol"/>
              </a:endParaRPr>
            </a:p>
          </p:txBody>
        </p:sp>
        <p:sp>
          <p:nvSpPr>
            <p:cNvPr id="39" name="Text Box 29"/>
            <p:cNvSpPr txBox="1">
              <a:spLocks noChangeArrowheads="1"/>
            </p:cNvSpPr>
            <p:nvPr/>
          </p:nvSpPr>
          <p:spPr bwMode="auto">
            <a:xfrm>
              <a:off x="3491880" y="5482131"/>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cxnSp>
          <p:nvCxnSpPr>
            <p:cNvPr id="41" name="Straight Connector 40"/>
            <p:cNvCxnSpPr/>
            <p:nvPr/>
          </p:nvCxnSpPr>
          <p:spPr bwMode="auto">
            <a:xfrm>
              <a:off x="899592" y="2480196"/>
              <a:ext cx="0" cy="407655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44" name="Straight Connector 43"/>
            <p:cNvCxnSpPr/>
            <p:nvPr/>
          </p:nvCxnSpPr>
          <p:spPr bwMode="auto">
            <a:xfrm>
              <a:off x="1115616" y="2504586"/>
              <a:ext cx="0" cy="407655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45" name="Straight Connector 44"/>
            <p:cNvCxnSpPr/>
            <p:nvPr/>
          </p:nvCxnSpPr>
          <p:spPr bwMode="auto">
            <a:xfrm>
              <a:off x="1331640" y="2480196"/>
              <a:ext cx="0" cy="407655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46" name="Straight Connector 45"/>
            <p:cNvCxnSpPr/>
            <p:nvPr/>
          </p:nvCxnSpPr>
          <p:spPr bwMode="auto">
            <a:xfrm>
              <a:off x="1547664" y="2504586"/>
              <a:ext cx="0" cy="407655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47" name="Straight Connector 46"/>
            <p:cNvCxnSpPr/>
            <p:nvPr/>
          </p:nvCxnSpPr>
          <p:spPr bwMode="auto">
            <a:xfrm>
              <a:off x="1783160" y="2467496"/>
              <a:ext cx="0" cy="407655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48" name="Straight Connector 47"/>
            <p:cNvCxnSpPr/>
            <p:nvPr/>
          </p:nvCxnSpPr>
          <p:spPr bwMode="auto">
            <a:xfrm>
              <a:off x="1999184" y="2491886"/>
              <a:ext cx="0" cy="407655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49" name="Straight Connector 48"/>
            <p:cNvCxnSpPr/>
            <p:nvPr/>
          </p:nvCxnSpPr>
          <p:spPr bwMode="auto">
            <a:xfrm>
              <a:off x="2215208" y="2467496"/>
              <a:ext cx="0" cy="407655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50" name="Straight Connector 49"/>
            <p:cNvCxnSpPr/>
            <p:nvPr/>
          </p:nvCxnSpPr>
          <p:spPr bwMode="auto">
            <a:xfrm>
              <a:off x="2431232" y="2491886"/>
              <a:ext cx="0" cy="407655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51" name="Straight Connector 50"/>
            <p:cNvCxnSpPr/>
            <p:nvPr/>
          </p:nvCxnSpPr>
          <p:spPr bwMode="auto">
            <a:xfrm>
              <a:off x="2627784" y="2504586"/>
              <a:ext cx="0" cy="407655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52" name="Straight Connector 51"/>
            <p:cNvCxnSpPr/>
            <p:nvPr/>
          </p:nvCxnSpPr>
          <p:spPr bwMode="auto">
            <a:xfrm>
              <a:off x="2843808" y="2480196"/>
              <a:ext cx="0" cy="407655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53" name="Straight Connector 52"/>
            <p:cNvCxnSpPr/>
            <p:nvPr/>
          </p:nvCxnSpPr>
          <p:spPr bwMode="auto">
            <a:xfrm>
              <a:off x="3059832" y="2504586"/>
              <a:ext cx="0" cy="4076550"/>
            </a:xfrm>
            <a:prstGeom prst="line">
              <a:avLst/>
            </a:prstGeom>
            <a:solidFill>
              <a:schemeClr val="bg1"/>
            </a:solidFill>
            <a:ln w="0" cap="flat" cmpd="sng" algn="ctr">
              <a:solidFill>
                <a:schemeClr val="bg2"/>
              </a:solidFill>
              <a:prstDash val="solid"/>
              <a:round/>
              <a:headEnd type="none" w="sm" len="sm"/>
              <a:tailEnd type="none" w="sm" len="sm"/>
            </a:ln>
            <a:effectLst/>
          </p:spPr>
        </p:cxnSp>
        <p:sp>
          <p:nvSpPr>
            <p:cNvPr id="58" name="Text Box 29"/>
            <p:cNvSpPr txBox="1">
              <a:spLocks noChangeArrowheads="1"/>
            </p:cNvSpPr>
            <p:nvPr/>
          </p:nvSpPr>
          <p:spPr bwMode="auto">
            <a:xfrm>
              <a:off x="344712" y="2387350"/>
              <a:ext cx="313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olidFill>
                    <a:schemeClr val="tx1"/>
                  </a:solidFill>
                  <a:sym typeface="Symbol"/>
                </a:rPr>
                <a:t></a:t>
              </a:r>
              <a:endParaRPr lang="en-US" sz="2000" i="1" baseline="30000" dirty="0">
                <a:solidFill>
                  <a:schemeClr val="tx1"/>
                </a:solidFill>
              </a:endParaRPr>
            </a:p>
          </p:txBody>
        </p:sp>
        <p:sp>
          <p:nvSpPr>
            <p:cNvPr id="59" name="Text Box 29"/>
            <p:cNvSpPr txBox="1">
              <a:spLocks noChangeArrowheads="1"/>
            </p:cNvSpPr>
            <p:nvPr/>
          </p:nvSpPr>
          <p:spPr bwMode="auto">
            <a:xfrm>
              <a:off x="3169444" y="2872776"/>
              <a:ext cx="4318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olidFill>
                    <a:srgbClr val="FF0000"/>
                  </a:solidFill>
                  <a:sym typeface="Symbol"/>
                </a:rPr>
                <a:t></a:t>
              </a:r>
              <a:r>
                <a:rPr lang="en-US" sz="2000" i="1" baseline="30000" dirty="0" smtClean="0">
                  <a:solidFill>
                    <a:srgbClr val="FF0000"/>
                  </a:solidFill>
                  <a:sym typeface="Symbol"/>
                </a:rPr>
                <a:t>*</a:t>
              </a:r>
              <a:endParaRPr lang="en-US" sz="2000" i="1" baseline="30000" dirty="0">
                <a:solidFill>
                  <a:srgbClr val="FF0000"/>
                </a:solidFill>
              </a:endParaRPr>
            </a:p>
          </p:txBody>
        </p:sp>
        <p:cxnSp>
          <p:nvCxnSpPr>
            <p:cNvPr id="56" name="Straight Connector 55"/>
            <p:cNvCxnSpPr/>
            <p:nvPr/>
          </p:nvCxnSpPr>
          <p:spPr bwMode="auto">
            <a:xfrm>
              <a:off x="287524" y="4173663"/>
              <a:ext cx="370508" cy="0"/>
            </a:xfrm>
            <a:prstGeom prst="line">
              <a:avLst/>
            </a:prstGeom>
            <a:solidFill>
              <a:schemeClr val="bg1"/>
            </a:solidFill>
            <a:ln w="38100" cap="flat" cmpd="sng" algn="ctr">
              <a:solidFill>
                <a:srgbClr val="FF0000"/>
              </a:solidFill>
              <a:prstDash val="lgDash"/>
              <a:round/>
              <a:headEnd type="none" w="sm" len="sm"/>
              <a:tailEnd type="none" w="sm" len="sm"/>
            </a:ln>
            <a:effectLst/>
          </p:spPr>
        </p:cxnSp>
        <p:cxnSp>
          <p:nvCxnSpPr>
            <p:cNvPr id="61" name="Straight Connector 60"/>
            <p:cNvCxnSpPr/>
            <p:nvPr/>
          </p:nvCxnSpPr>
          <p:spPr bwMode="auto">
            <a:xfrm flipV="1">
              <a:off x="666787" y="3180553"/>
              <a:ext cx="0" cy="993110"/>
            </a:xfrm>
            <a:prstGeom prst="line">
              <a:avLst/>
            </a:prstGeom>
            <a:solidFill>
              <a:schemeClr val="bg1"/>
            </a:solidFill>
            <a:ln w="38100" cap="flat" cmpd="sng" algn="ctr">
              <a:solidFill>
                <a:srgbClr val="FF0000"/>
              </a:solidFill>
              <a:prstDash val="lgDash"/>
              <a:round/>
              <a:headEnd type="none" w="sm" len="sm"/>
              <a:tailEnd type="none" w="sm" len="sm"/>
            </a:ln>
            <a:effectLst/>
          </p:spPr>
        </p:cxnSp>
        <p:cxnSp>
          <p:nvCxnSpPr>
            <p:cNvPr id="63" name="Straight Connector 62"/>
            <p:cNvCxnSpPr/>
            <p:nvPr/>
          </p:nvCxnSpPr>
          <p:spPr bwMode="auto">
            <a:xfrm>
              <a:off x="666008" y="3180553"/>
              <a:ext cx="2681856" cy="0"/>
            </a:xfrm>
            <a:prstGeom prst="line">
              <a:avLst/>
            </a:prstGeom>
            <a:solidFill>
              <a:schemeClr val="bg1"/>
            </a:solidFill>
            <a:ln w="38100" cap="flat" cmpd="sng" algn="ctr">
              <a:solidFill>
                <a:srgbClr val="FF0000"/>
              </a:solidFill>
              <a:prstDash val="lgDash"/>
              <a:round/>
              <a:headEnd type="none" w="sm" len="sm"/>
              <a:tailEnd type="none" w="sm" len="sm"/>
            </a:ln>
            <a:effectLst/>
          </p:spPr>
        </p:cxnSp>
        <p:cxnSp>
          <p:nvCxnSpPr>
            <p:cNvPr id="66" name="Straight Connector 65"/>
            <p:cNvCxnSpPr/>
            <p:nvPr/>
          </p:nvCxnSpPr>
          <p:spPr bwMode="auto">
            <a:xfrm flipV="1">
              <a:off x="666008" y="3026664"/>
              <a:ext cx="1117152" cy="115332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69" name="Straight Connector 68"/>
            <p:cNvCxnSpPr/>
            <p:nvPr/>
          </p:nvCxnSpPr>
          <p:spPr bwMode="auto">
            <a:xfrm flipV="1">
              <a:off x="1999184" y="3026664"/>
              <a:ext cx="216024" cy="31762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431232" y="3026664"/>
              <a:ext cx="196552" cy="31762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75" name="Straight Connector 74"/>
            <p:cNvCxnSpPr/>
            <p:nvPr/>
          </p:nvCxnSpPr>
          <p:spPr bwMode="auto">
            <a:xfrm flipV="1">
              <a:off x="2843808" y="3026664"/>
              <a:ext cx="216024" cy="31762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76" name="Straight Connector 75"/>
            <p:cNvCxnSpPr/>
            <p:nvPr/>
          </p:nvCxnSpPr>
          <p:spPr bwMode="auto">
            <a:xfrm flipH="1" flipV="1">
              <a:off x="1783160" y="3026665"/>
              <a:ext cx="223776" cy="317627"/>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80" name="Straight Connector 79"/>
            <p:cNvCxnSpPr/>
            <p:nvPr/>
          </p:nvCxnSpPr>
          <p:spPr bwMode="auto">
            <a:xfrm flipH="1" flipV="1">
              <a:off x="2209193" y="3026665"/>
              <a:ext cx="222039" cy="317627"/>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81" name="Straight Connector 80"/>
            <p:cNvCxnSpPr/>
            <p:nvPr/>
          </p:nvCxnSpPr>
          <p:spPr bwMode="auto">
            <a:xfrm flipH="1" flipV="1">
              <a:off x="2627784" y="3031657"/>
              <a:ext cx="216024" cy="312635"/>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82" name="Straight Connector 81"/>
            <p:cNvCxnSpPr/>
            <p:nvPr/>
          </p:nvCxnSpPr>
          <p:spPr bwMode="auto">
            <a:xfrm flipH="1" flipV="1">
              <a:off x="3051138" y="3026732"/>
              <a:ext cx="54012" cy="11016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2" name="Straight Connector 91"/>
            <p:cNvCxnSpPr>
              <a:stCxn id="38" idx="3"/>
            </p:cNvCxnSpPr>
            <p:nvPr/>
          </p:nvCxnSpPr>
          <p:spPr bwMode="auto">
            <a:xfrm>
              <a:off x="681076" y="4892174"/>
              <a:ext cx="1102084"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a:off x="2208324" y="6044452"/>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a:off x="2627784" y="6044452"/>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7" name="Straight Connector 96"/>
            <p:cNvCxnSpPr/>
            <p:nvPr/>
          </p:nvCxnSpPr>
          <p:spPr bwMode="auto">
            <a:xfrm>
              <a:off x="1991432" y="4892174"/>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8" name="Straight Connector 97"/>
            <p:cNvCxnSpPr/>
            <p:nvPr/>
          </p:nvCxnSpPr>
          <p:spPr bwMode="auto">
            <a:xfrm>
              <a:off x="2417620" y="4892174"/>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9" name="Straight Connector 98"/>
            <p:cNvCxnSpPr/>
            <p:nvPr/>
          </p:nvCxnSpPr>
          <p:spPr bwMode="auto">
            <a:xfrm flipV="1">
              <a:off x="2836583" y="4892174"/>
              <a:ext cx="231001" cy="5916"/>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00" name="Straight Connector 99"/>
            <p:cNvCxnSpPr/>
            <p:nvPr/>
          </p:nvCxnSpPr>
          <p:spPr bwMode="auto">
            <a:xfrm>
              <a:off x="3059832" y="6044452"/>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a:off x="1783160" y="4892174"/>
              <a:ext cx="16532" cy="115227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a:off x="2006936" y="4882876"/>
              <a:ext cx="2839" cy="116232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2206625" y="4883150"/>
              <a:ext cx="15763" cy="1161302"/>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07" name="Straight Connector 106"/>
            <p:cNvCxnSpPr/>
            <p:nvPr/>
          </p:nvCxnSpPr>
          <p:spPr bwMode="auto">
            <a:xfrm>
              <a:off x="2422966" y="4882876"/>
              <a:ext cx="12259" cy="1165499"/>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2626403" y="4892174"/>
              <a:ext cx="12259" cy="1165499"/>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2836583" y="4898090"/>
              <a:ext cx="12259" cy="1165499"/>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3055325" y="4885563"/>
              <a:ext cx="12259" cy="1165499"/>
            </a:xfrm>
            <a:prstGeom prst="line">
              <a:avLst/>
            </a:prstGeom>
            <a:solidFill>
              <a:schemeClr val="bg1"/>
            </a:solidFill>
            <a:ln w="38100" cap="flat" cmpd="sng" algn="ctr">
              <a:solidFill>
                <a:schemeClr val="tx1"/>
              </a:solidFill>
              <a:prstDash val="solid"/>
              <a:round/>
              <a:headEnd type="none" w="sm" len="sm"/>
              <a:tailEnd type="none" w="sm" len="sm"/>
            </a:ln>
            <a:effectLst/>
          </p:spPr>
        </p:cxnSp>
        <p:sp>
          <p:nvSpPr>
            <p:cNvPr id="121" name="Text Box 29"/>
            <p:cNvSpPr txBox="1">
              <a:spLocks noChangeArrowheads="1"/>
            </p:cNvSpPr>
            <p:nvPr/>
          </p:nvSpPr>
          <p:spPr bwMode="auto">
            <a:xfrm>
              <a:off x="826052" y="6164553"/>
              <a:ext cx="2345668" cy="30777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5720" tIns="45720" rIns="45720" bIns="45720">
              <a:spAutoFit/>
            </a:bodyPr>
            <a:lstStyle/>
            <a:p>
              <a:pPr>
                <a:spcBef>
                  <a:spcPct val="50000"/>
                </a:spcBef>
              </a:pPr>
              <a:r>
                <a:rPr lang="x-none" sz="1400" dirty="0" smtClean="0">
                  <a:solidFill>
                    <a:schemeClr val="tx1"/>
                  </a:solidFill>
                  <a:sym typeface="Symbol"/>
                </a:rPr>
                <a:t>DIGITALNI  REGULATOR</a:t>
              </a:r>
            </a:p>
          </p:txBody>
        </p:sp>
        <p:sp>
          <p:nvSpPr>
            <p:cNvPr id="123" name="Text Box 29"/>
            <p:cNvSpPr txBox="1">
              <a:spLocks noChangeArrowheads="1"/>
            </p:cNvSpPr>
            <p:nvPr/>
          </p:nvSpPr>
          <p:spPr bwMode="auto">
            <a:xfrm>
              <a:off x="251520" y="4355020"/>
              <a:ext cx="380094"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i="1" dirty="0" smtClean="0">
                  <a:solidFill>
                    <a:schemeClr val="tx1"/>
                  </a:solidFill>
                  <a:latin typeface="Arial" pitchFamily="34" charset="0"/>
                  <a:cs typeface="Arial" pitchFamily="34" charset="0"/>
                  <a:sym typeface="Symbol"/>
                </a:rPr>
                <a:t>M</a:t>
              </a:r>
              <a:r>
                <a:rPr lang="x-none" sz="1400" b="1" i="1" baseline="-25000" dirty="0" smtClean="0">
                  <a:solidFill>
                    <a:schemeClr val="tx1"/>
                  </a:solidFill>
                  <a:latin typeface="Arial" pitchFamily="34" charset="0"/>
                  <a:cs typeface="Arial" pitchFamily="34" charset="0"/>
                  <a:sym typeface="Symbol"/>
                </a:rPr>
                <a:t>e</a:t>
              </a:r>
              <a:r>
                <a:rPr lang="x-none" sz="1400" b="1" baseline="30000" dirty="0" smtClean="0">
                  <a:solidFill>
                    <a:schemeClr val="tx1"/>
                  </a:solidFill>
                  <a:latin typeface="Arial" pitchFamily="34" charset="0"/>
                  <a:cs typeface="Arial" pitchFamily="34" charset="0"/>
                  <a:sym typeface="Symbol"/>
                </a:rPr>
                <a:t>*</a:t>
              </a:r>
            </a:p>
          </p:txBody>
        </p:sp>
      </p:grpSp>
      <p:grpSp>
        <p:nvGrpSpPr>
          <p:cNvPr id="128" name="Group 127"/>
          <p:cNvGrpSpPr/>
          <p:nvPr/>
        </p:nvGrpSpPr>
        <p:grpSpPr>
          <a:xfrm>
            <a:off x="3169444" y="4333805"/>
            <a:ext cx="5822355" cy="1107996"/>
            <a:chOff x="3169444" y="4333805"/>
            <a:chExt cx="5822355" cy="1107996"/>
          </a:xfrm>
        </p:grpSpPr>
        <p:sp>
          <p:nvSpPr>
            <p:cNvPr id="122" name="Text Box 29"/>
            <p:cNvSpPr txBox="1">
              <a:spLocks noChangeArrowheads="1"/>
            </p:cNvSpPr>
            <p:nvPr/>
          </p:nvSpPr>
          <p:spPr bwMode="auto">
            <a:xfrm>
              <a:off x="4311279" y="4333805"/>
              <a:ext cx="4680520"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Kod kontinualnog regulatora, učestanost promene </a:t>
              </a:r>
              <a:r>
                <a:rPr lang="x-none" sz="2400" b="1" i="1" dirty="0" smtClean="0">
                  <a:latin typeface="Arial" pitchFamily="34" charset="0"/>
                  <a:cs typeface="Arial" pitchFamily="34" charset="0"/>
                  <a:sym typeface="Symbol"/>
                </a:rPr>
                <a:t>M</a:t>
              </a:r>
              <a:r>
                <a:rPr lang="x-none" sz="2400" b="1" i="1" baseline="-25000" dirty="0" smtClean="0">
                  <a:latin typeface="Arial" pitchFamily="34" charset="0"/>
                  <a:cs typeface="Arial" pitchFamily="34" charset="0"/>
                  <a:sym typeface="Symbol"/>
                </a:rPr>
                <a:t>e</a:t>
              </a:r>
              <a:r>
                <a:rPr lang="x-none" sz="2400" b="1" baseline="30000" dirty="0" smtClean="0">
                  <a:latin typeface="Arial" pitchFamily="34" charset="0"/>
                  <a:cs typeface="Arial" pitchFamily="34" charset="0"/>
                  <a:sym typeface="Symbol"/>
                </a:rPr>
                <a:t>*</a:t>
              </a:r>
              <a:r>
                <a:rPr lang="x-none" sz="2400" b="1" i="1" dirty="0" smtClean="0">
                  <a:sym typeface="Symbol"/>
                </a:rPr>
                <a:t> </a:t>
              </a:r>
              <a:r>
                <a:rPr lang="x-none" sz="2400" i="1" dirty="0" smtClean="0">
                  <a:sym typeface="Symbol"/>
                </a:rPr>
                <a:t>bi bila prevelika.</a:t>
              </a:r>
            </a:p>
          </p:txBody>
        </p:sp>
        <p:cxnSp>
          <p:nvCxnSpPr>
            <p:cNvPr id="125" name="Straight Arrow Connector 124"/>
            <p:cNvCxnSpPr>
              <a:stCxn id="122" idx="1"/>
            </p:cNvCxnSpPr>
            <p:nvPr/>
          </p:nvCxnSpPr>
          <p:spPr bwMode="auto">
            <a:xfrm flipH="1">
              <a:off x="3169444" y="4887803"/>
              <a:ext cx="1141835" cy="269389"/>
            </a:xfrm>
            <a:prstGeom prst="straightConnector1">
              <a:avLst/>
            </a:prstGeom>
            <a:solidFill>
              <a:schemeClr val="bg1"/>
            </a:solidFill>
            <a:ln w="25400" cap="flat" cmpd="sng" algn="ctr">
              <a:solidFill>
                <a:srgbClr val="333399"/>
              </a:solidFill>
              <a:prstDash val="solid"/>
              <a:round/>
              <a:headEnd type="none" w="sm" len="sm"/>
              <a:tailEnd type="arrow"/>
            </a:ln>
            <a:effectLst/>
          </p:spPr>
        </p:cxnSp>
      </p:grpSp>
      <p:sp>
        <p:nvSpPr>
          <p:cNvPr id="126" name="Text Box 29"/>
          <p:cNvSpPr txBox="1">
            <a:spLocks noChangeArrowheads="1"/>
          </p:cNvSpPr>
          <p:nvPr/>
        </p:nvSpPr>
        <p:spPr bwMode="auto">
          <a:xfrm>
            <a:off x="4324971" y="5648719"/>
            <a:ext cx="468052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olidFill>
                  <a:schemeClr val="tx1"/>
                </a:solidFill>
                <a:sym typeface="Symbol"/>
              </a:rPr>
              <a:t>Zato je nužno uvesti </a:t>
            </a:r>
            <a:r>
              <a:rPr lang="x-none" sz="2400" b="1" i="1" dirty="0" smtClean="0">
                <a:solidFill>
                  <a:schemeClr val="tx1"/>
                </a:solidFill>
                <a:sym typeface="Symbol"/>
              </a:rPr>
              <a:t>histerezis</a:t>
            </a:r>
          </a:p>
        </p:txBody>
      </p:sp>
    </p:spTree>
    <p:extLst>
      <p:ext uri="{BB962C8B-B14F-4D97-AF65-F5344CB8AC3E}">
        <p14:creationId xmlns="" xmlns:p14="http://schemas.microsoft.com/office/powerpoint/2010/main" val="21214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29"/>
          <p:cNvSpPr txBox="1">
            <a:spLocks noChangeArrowheads="1"/>
          </p:cNvSpPr>
          <p:nvPr/>
        </p:nvSpPr>
        <p:spPr bwMode="auto">
          <a:xfrm>
            <a:off x="251520" y="1196752"/>
            <a:ext cx="468052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Odnos ulaz-izlaz (brzinski reg.): </a:t>
            </a: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14</a:t>
            </a:fld>
            <a:endParaRPr lang="en-US"/>
          </a:p>
        </p:txBody>
      </p:sp>
      <p:sp>
        <p:nvSpPr>
          <p:cNvPr id="57" name="Title 1"/>
          <p:cNvSpPr>
            <a:spLocks noGrp="1"/>
          </p:cNvSpPr>
          <p:nvPr>
            <p:ph type="title"/>
          </p:nvPr>
        </p:nvSpPr>
        <p:spPr>
          <a:xfrm>
            <a:off x="132765" y="0"/>
            <a:ext cx="8856983" cy="1143000"/>
          </a:xfrm>
        </p:spPr>
        <p:txBody>
          <a:bodyPr/>
          <a:lstStyle/>
          <a:p>
            <a:pPr>
              <a:spcBef>
                <a:spcPct val="50000"/>
              </a:spcBef>
            </a:pPr>
            <a:r>
              <a:rPr lang="x-none" b="1" i="1" dirty="0" smtClean="0">
                <a:sym typeface="Symbol"/>
              </a:rPr>
              <a:t>Histerezisni regulator</a:t>
            </a:r>
            <a:endParaRPr lang="x-none" i="1" dirty="0">
              <a:sym typeface="Symbol"/>
            </a:endParaRPr>
          </a:p>
        </p:txBody>
      </p:sp>
      <p:grpSp>
        <p:nvGrpSpPr>
          <p:cNvPr id="68" name="Group 67"/>
          <p:cNvGrpSpPr/>
          <p:nvPr/>
        </p:nvGrpSpPr>
        <p:grpSpPr>
          <a:xfrm>
            <a:off x="4383287" y="1040036"/>
            <a:ext cx="4464496" cy="3344613"/>
            <a:chOff x="4383287" y="1040036"/>
            <a:chExt cx="4464496" cy="3344613"/>
          </a:xfrm>
        </p:grpSpPr>
        <p:cxnSp>
          <p:nvCxnSpPr>
            <p:cNvPr id="3" name="Straight Connector 2"/>
            <p:cNvCxnSpPr/>
            <p:nvPr/>
          </p:nvCxnSpPr>
          <p:spPr bwMode="auto">
            <a:xfrm>
              <a:off x="6615535" y="1040036"/>
              <a:ext cx="0" cy="2744311"/>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6" name="Straight Connector 5"/>
            <p:cNvCxnSpPr/>
            <p:nvPr/>
          </p:nvCxnSpPr>
          <p:spPr bwMode="auto">
            <a:xfrm>
              <a:off x="4455295" y="2840236"/>
              <a:ext cx="4392488"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10" name="Text Box 29"/>
            <p:cNvSpPr txBox="1">
              <a:spLocks noChangeArrowheads="1"/>
            </p:cNvSpPr>
            <p:nvPr/>
          </p:nvSpPr>
          <p:spPr bwMode="auto">
            <a:xfrm>
              <a:off x="6111479" y="1084636"/>
              <a:ext cx="50405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b="1" i="1" dirty="0" smtClean="0">
                  <a:solidFill>
                    <a:schemeClr val="tx1"/>
                  </a:solidFill>
                  <a:latin typeface="Arial" pitchFamily="34" charset="0"/>
                  <a:cs typeface="Arial" pitchFamily="34" charset="0"/>
                  <a:sym typeface="Symbol"/>
                </a:rPr>
                <a:t>M</a:t>
              </a:r>
              <a:r>
                <a:rPr lang="x-none" sz="2400" b="1" i="1" baseline="-25000" dirty="0" smtClean="0">
                  <a:solidFill>
                    <a:schemeClr val="tx1"/>
                  </a:solidFill>
                  <a:latin typeface="Arial" pitchFamily="34" charset="0"/>
                  <a:cs typeface="Arial" pitchFamily="34" charset="0"/>
                  <a:sym typeface="Symbol"/>
                </a:rPr>
                <a:t>e</a:t>
              </a:r>
              <a:r>
                <a:rPr lang="x-none" sz="2400" b="1" i="1" baseline="30000" dirty="0" smtClean="0">
                  <a:solidFill>
                    <a:schemeClr val="tx1"/>
                  </a:solidFill>
                  <a:latin typeface="Arial" pitchFamily="34" charset="0"/>
                  <a:cs typeface="Arial" pitchFamily="34" charset="0"/>
                  <a:sym typeface="Symbol"/>
                </a:rPr>
                <a:t>*</a:t>
              </a:r>
            </a:p>
          </p:txBody>
        </p:sp>
        <p:sp>
          <p:nvSpPr>
            <p:cNvPr id="11" name="Text Box 29"/>
            <p:cNvSpPr txBox="1">
              <a:spLocks noChangeArrowheads="1"/>
            </p:cNvSpPr>
            <p:nvPr/>
          </p:nvSpPr>
          <p:spPr bwMode="auto">
            <a:xfrm>
              <a:off x="8559751" y="2870708"/>
              <a:ext cx="28803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b="1" i="1" dirty="0" smtClean="0">
                  <a:solidFill>
                    <a:schemeClr val="tx1"/>
                  </a:solidFill>
                  <a:sym typeface="Symbol"/>
                </a:rPr>
                <a:t>e</a:t>
              </a:r>
            </a:p>
          </p:txBody>
        </p:sp>
        <p:cxnSp>
          <p:nvCxnSpPr>
            <p:cNvPr id="9" name="Straight Connector 8"/>
            <p:cNvCxnSpPr/>
            <p:nvPr/>
          </p:nvCxnSpPr>
          <p:spPr bwMode="auto">
            <a:xfrm>
              <a:off x="6363507" y="2048148"/>
              <a:ext cx="2484276" cy="0"/>
            </a:xfrm>
            <a:prstGeom prst="line">
              <a:avLst/>
            </a:prstGeom>
            <a:solidFill>
              <a:schemeClr val="bg1"/>
            </a:solidFill>
            <a:ln w="57150" cap="flat" cmpd="sng" algn="ctr">
              <a:solidFill>
                <a:schemeClr val="tx1"/>
              </a:solidFill>
              <a:prstDash val="solid"/>
              <a:round/>
              <a:headEnd type="none" w="sm" len="sm"/>
              <a:tailEnd type="none" w="sm" len="sm"/>
            </a:ln>
            <a:effectLst/>
          </p:spPr>
        </p:cxnSp>
        <p:cxnSp>
          <p:nvCxnSpPr>
            <p:cNvPr id="14" name="Straight Connector 13"/>
            <p:cNvCxnSpPr/>
            <p:nvPr/>
          </p:nvCxnSpPr>
          <p:spPr bwMode="auto">
            <a:xfrm>
              <a:off x="4383287" y="3632324"/>
              <a:ext cx="2492969" cy="0"/>
            </a:xfrm>
            <a:prstGeom prst="line">
              <a:avLst/>
            </a:prstGeom>
            <a:solidFill>
              <a:schemeClr val="bg1"/>
            </a:solidFill>
            <a:ln w="5715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a:off x="6363507" y="2048148"/>
              <a:ext cx="0" cy="1584176"/>
            </a:xfrm>
            <a:prstGeom prst="line">
              <a:avLst/>
            </a:prstGeom>
            <a:solidFill>
              <a:schemeClr val="bg1"/>
            </a:solidFill>
            <a:ln w="57150" cap="flat" cmpd="sng" algn="ctr">
              <a:solidFill>
                <a:schemeClr val="tx1"/>
              </a:solidFill>
              <a:prstDash val="solid"/>
              <a:round/>
              <a:headEnd type="none" w="sm" len="sm"/>
              <a:tailEnd type="none" w="sm" len="sm"/>
            </a:ln>
            <a:effectLst/>
          </p:spPr>
        </p:cxnSp>
        <p:sp>
          <p:nvSpPr>
            <p:cNvPr id="19" name="Text Box 29"/>
            <p:cNvSpPr txBox="1">
              <a:spLocks noChangeArrowheads="1"/>
            </p:cNvSpPr>
            <p:nvPr/>
          </p:nvSpPr>
          <p:spPr bwMode="auto">
            <a:xfrm>
              <a:off x="5688124" y="1915164"/>
              <a:ext cx="61206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b="1" i="1" dirty="0" smtClean="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emax</a:t>
              </a:r>
              <a:endParaRPr lang="x-none" b="1" i="1" baseline="30000" dirty="0" smtClean="0">
                <a:solidFill>
                  <a:schemeClr val="tx1"/>
                </a:solidFill>
                <a:latin typeface="Arial" pitchFamily="34" charset="0"/>
                <a:cs typeface="Arial" pitchFamily="34" charset="0"/>
                <a:sym typeface="Symbol"/>
              </a:endParaRPr>
            </a:p>
          </p:txBody>
        </p:sp>
        <p:sp>
          <p:nvSpPr>
            <p:cNvPr id="20" name="Text Box 29"/>
            <p:cNvSpPr txBox="1">
              <a:spLocks noChangeArrowheads="1"/>
            </p:cNvSpPr>
            <p:nvPr/>
          </p:nvSpPr>
          <p:spPr bwMode="auto">
            <a:xfrm>
              <a:off x="6984268" y="3507348"/>
              <a:ext cx="82809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i="1" dirty="0" smtClean="0">
                  <a:solidFill>
                    <a:schemeClr val="tx1"/>
                  </a:solidFill>
                  <a:latin typeface="Arial" pitchFamily="34" charset="0"/>
                  <a:cs typeface="Arial" pitchFamily="34" charset="0"/>
                  <a:sym typeface="Symbol"/>
                </a:rPr>
                <a:t></a:t>
              </a:r>
              <a:r>
                <a:rPr lang="x-none" b="1" i="1" dirty="0" smtClean="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emax</a:t>
              </a:r>
              <a:endParaRPr lang="x-none" b="1" i="1" baseline="30000" dirty="0" smtClean="0">
                <a:solidFill>
                  <a:schemeClr val="tx1"/>
                </a:solidFill>
                <a:latin typeface="Arial" pitchFamily="34" charset="0"/>
                <a:cs typeface="Arial" pitchFamily="34" charset="0"/>
                <a:sym typeface="Symbol"/>
              </a:endParaRPr>
            </a:p>
          </p:txBody>
        </p:sp>
        <p:cxnSp>
          <p:nvCxnSpPr>
            <p:cNvPr id="83" name="Straight Connector 82"/>
            <p:cNvCxnSpPr/>
            <p:nvPr/>
          </p:nvCxnSpPr>
          <p:spPr bwMode="auto">
            <a:xfrm>
              <a:off x="6876256" y="2048148"/>
              <a:ext cx="0" cy="1584176"/>
            </a:xfrm>
            <a:prstGeom prst="line">
              <a:avLst/>
            </a:prstGeom>
            <a:solidFill>
              <a:schemeClr val="bg1"/>
            </a:solidFill>
            <a:ln w="57150" cap="flat" cmpd="sng" algn="ctr">
              <a:solidFill>
                <a:schemeClr val="tx1"/>
              </a:solidFill>
              <a:prstDash val="solid"/>
              <a:round/>
              <a:headEnd type="none" w="sm" len="sm"/>
              <a:tailEnd type="none" w="sm" len="sm"/>
            </a:ln>
            <a:effectLst/>
          </p:spPr>
        </p:cxnSp>
        <p:cxnSp>
          <p:nvCxnSpPr>
            <p:cNvPr id="54" name="Straight Arrow Connector 53"/>
            <p:cNvCxnSpPr/>
            <p:nvPr/>
          </p:nvCxnSpPr>
          <p:spPr bwMode="auto">
            <a:xfrm flipV="1">
              <a:off x="6876256" y="2541238"/>
              <a:ext cx="0" cy="1091086"/>
            </a:xfrm>
            <a:prstGeom prst="straightConnector1">
              <a:avLst/>
            </a:prstGeom>
            <a:solidFill>
              <a:schemeClr val="bg1"/>
            </a:solidFill>
            <a:ln w="38100" cap="flat" cmpd="sng" algn="ctr">
              <a:solidFill>
                <a:schemeClr val="tx1"/>
              </a:solidFill>
              <a:prstDash val="solid"/>
              <a:round/>
              <a:headEnd type="none" w="sm" len="sm"/>
              <a:tailEnd type="triangle" w="lg" len="lg"/>
            </a:ln>
            <a:effectLst/>
          </p:spPr>
        </p:cxnSp>
        <p:cxnSp>
          <p:nvCxnSpPr>
            <p:cNvPr id="93" name="Straight Arrow Connector 92"/>
            <p:cNvCxnSpPr/>
            <p:nvPr/>
          </p:nvCxnSpPr>
          <p:spPr bwMode="auto">
            <a:xfrm flipV="1">
              <a:off x="6363507" y="2045814"/>
              <a:ext cx="0" cy="1091086"/>
            </a:xfrm>
            <a:prstGeom prst="straightConnector1">
              <a:avLst/>
            </a:prstGeom>
            <a:solidFill>
              <a:schemeClr val="bg1"/>
            </a:solidFill>
            <a:ln w="38100" cap="flat" cmpd="sng" algn="ctr">
              <a:solidFill>
                <a:schemeClr val="tx1"/>
              </a:solidFill>
              <a:prstDash val="solid"/>
              <a:round/>
              <a:headEnd type="triangle" w="lg" len="lg"/>
              <a:tailEnd type="none" w="med" len="med"/>
            </a:ln>
            <a:effectLst/>
          </p:spPr>
        </p:cxnSp>
        <p:cxnSp>
          <p:nvCxnSpPr>
            <p:cNvPr id="60" name="Straight Connector 59"/>
            <p:cNvCxnSpPr/>
            <p:nvPr/>
          </p:nvCxnSpPr>
          <p:spPr bwMode="auto">
            <a:xfrm>
              <a:off x="6876256" y="3645847"/>
              <a:ext cx="0" cy="445173"/>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01" name="Straight Connector 100"/>
            <p:cNvCxnSpPr/>
            <p:nvPr/>
          </p:nvCxnSpPr>
          <p:spPr bwMode="auto">
            <a:xfrm>
              <a:off x="6363507" y="3653285"/>
              <a:ext cx="0" cy="437735"/>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02" name="Straight Arrow Connector 101"/>
            <p:cNvCxnSpPr/>
            <p:nvPr/>
          </p:nvCxnSpPr>
          <p:spPr bwMode="auto">
            <a:xfrm rot="16200000" flipH="1">
              <a:off x="6194194" y="3818371"/>
              <a:ext cx="2096" cy="336530"/>
            </a:xfrm>
            <a:prstGeom prst="straightConnector1">
              <a:avLst/>
            </a:prstGeom>
            <a:solidFill>
              <a:schemeClr val="bg1"/>
            </a:solidFill>
            <a:ln w="12700" cap="flat" cmpd="sng" algn="ctr">
              <a:solidFill>
                <a:schemeClr val="tx1"/>
              </a:solidFill>
              <a:prstDash val="solid"/>
              <a:round/>
              <a:headEnd type="none" w="sm" len="sm"/>
              <a:tailEnd type="arrow"/>
            </a:ln>
            <a:effectLst/>
          </p:spPr>
        </p:cxnSp>
        <p:cxnSp>
          <p:nvCxnSpPr>
            <p:cNvPr id="103" name="Straight Arrow Connector 102"/>
            <p:cNvCxnSpPr/>
            <p:nvPr/>
          </p:nvCxnSpPr>
          <p:spPr bwMode="auto">
            <a:xfrm rot="16200000" flipV="1">
              <a:off x="7041616" y="3818132"/>
              <a:ext cx="2096" cy="332816"/>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108" name="TextBox 107"/>
            <p:cNvSpPr txBox="1"/>
            <p:nvPr/>
          </p:nvSpPr>
          <p:spPr>
            <a:xfrm rot="5400000">
              <a:off x="6451484" y="3760119"/>
              <a:ext cx="400110" cy="848950"/>
            </a:xfrm>
            <a:prstGeom prst="rect">
              <a:avLst/>
            </a:prstGeom>
            <a:noFill/>
          </p:spPr>
          <p:txBody>
            <a:bodyPr vert="vert270" wrap="none" rtlCol="0">
              <a:spAutoFit/>
            </a:bodyPr>
            <a:lstStyle/>
            <a:p>
              <a:r>
                <a:rPr lang="x-none" sz="1400" dirty="0" smtClean="0">
                  <a:solidFill>
                    <a:schemeClr val="tx1"/>
                  </a:solidFill>
                  <a:latin typeface="Arial" pitchFamily="34" charset="0"/>
                  <a:cs typeface="Arial" pitchFamily="34" charset="0"/>
                </a:rPr>
                <a:t>histerezis</a:t>
              </a:r>
              <a:endParaRPr lang="en-US" sz="1400" dirty="0">
                <a:solidFill>
                  <a:schemeClr val="tx1"/>
                </a:solidFill>
                <a:latin typeface="Arial" pitchFamily="34" charset="0"/>
                <a:cs typeface="Arial" pitchFamily="34" charset="0"/>
              </a:endParaRPr>
            </a:p>
          </p:txBody>
        </p:sp>
      </p:grpSp>
      <p:sp>
        <p:nvSpPr>
          <p:cNvPr id="109" name="Text Box 29"/>
          <p:cNvSpPr txBox="1">
            <a:spLocks noChangeArrowheads="1"/>
          </p:cNvSpPr>
          <p:nvPr/>
        </p:nvSpPr>
        <p:spPr bwMode="auto">
          <a:xfrm>
            <a:off x="4311279" y="4784452"/>
            <a:ext cx="4680520"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Ulogu histerezisa kod digitalnog regulatora može igrati odmeravanje</a:t>
            </a:r>
          </a:p>
        </p:txBody>
      </p:sp>
      <p:grpSp>
        <p:nvGrpSpPr>
          <p:cNvPr id="7" name="Group 6"/>
          <p:cNvGrpSpPr/>
          <p:nvPr/>
        </p:nvGrpSpPr>
        <p:grpSpPr>
          <a:xfrm>
            <a:off x="48320" y="1868998"/>
            <a:ext cx="3875874" cy="4687748"/>
            <a:chOff x="48320" y="1868998"/>
            <a:chExt cx="3875874" cy="4687748"/>
          </a:xfrm>
        </p:grpSpPr>
        <p:sp>
          <p:nvSpPr>
            <p:cNvPr id="22" name="Text Box 29"/>
            <p:cNvSpPr txBox="1">
              <a:spLocks noChangeArrowheads="1"/>
            </p:cNvSpPr>
            <p:nvPr/>
          </p:nvSpPr>
          <p:spPr bwMode="auto">
            <a:xfrm>
              <a:off x="251520" y="1868998"/>
              <a:ext cx="30963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Odziv (brzinski reg.): </a:t>
              </a:r>
            </a:p>
          </p:txBody>
        </p:sp>
        <p:cxnSp>
          <p:nvCxnSpPr>
            <p:cNvPr id="24" name="Straight Connector 23"/>
            <p:cNvCxnSpPr/>
            <p:nvPr/>
          </p:nvCxnSpPr>
          <p:spPr bwMode="auto">
            <a:xfrm>
              <a:off x="666008" y="2330663"/>
              <a:ext cx="0" cy="1960412"/>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25" name="Straight Connector 24"/>
            <p:cNvCxnSpPr/>
            <p:nvPr/>
          </p:nvCxnSpPr>
          <p:spPr bwMode="auto">
            <a:xfrm>
              <a:off x="287524" y="4173663"/>
              <a:ext cx="3348372"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27" name="Text Box 29"/>
            <p:cNvSpPr txBox="1">
              <a:spLocks noChangeArrowheads="1"/>
            </p:cNvSpPr>
            <p:nvPr/>
          </p:nvSpPr>
          <p:spPr bwMode="auto">
            <a:xfrm>
              <a:off x="3493976" y="4179987"/>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cxnSp>
          <p:nvCxnSpPr>
            <p:cNvPr id="29" name="Straight Connector 28"/>
            <p:cNvCxnSpPr/>
            <p:nvPr/>
          </p:nvCxnSpPr>
          <p:spPr bwMode="auto">
            <a:xfrm>
              <a:off x="1783160" y="6044452"/>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sp>
          <p:nvSpPr>
            <p:cNvPr id="32" name="Text Box 29"/>
            <p:cNvSpPr txBox="1">
              <a:spLocks noChangeArrowheads="1"/>
            </p:cNvSpPr>
            <p:nvPr/>
          </p:nvSpPr>
          <p:spPr bwMode="auto">
            <a:xfrm>
              <a:off x="48320" y="5919966"/>
              <a:ext cx="60971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i="1" dirty="0" smtClean="0">
                  <a:solidFill>
                    <a:schemeClr val="tx1"/>
                  </a:solidFill>
                  <a:latin typeface="Arial" pitchFamily="34" charset="0"/>
                  <a:cs typeface="Arial" pitchFamily="34" charset="0"/>
                  <a:sym typeface="Symbol"/>
                </a:rPr>
                <a:t></a:t>
              </a:r>
              <a:r>
                <a:rPr lang="x-none" sz="1400" b="1" i="1" dirty="0" smtClean="0">
                  <a:solidFill>
                    <a:schemeClr val="tx1"/>
                  </a:solidFill>
                  <a:latin typeface="Arial" pitchFamily="34" charset="0"/>
                  <a:cs typeface="Arial" pitchFamily="34" charset="0"/>
                  <a:sym typeface="Symbol"/>
                </a:rPr>
                <a:t>M</a:t>
              </a:r>
              <a:r>
                <a:rPr lang="x-none" sz="1400" b="1" i="1" baseline="-25000" dirty="0" smtClean="0">
                  <a:solidFill>
                    <a:schemeClr val="tx1"/>
                  </a:solidFill>
                  <a:latin typeface="Arial" pitchFamily="34" charset="0"/>
                  <a:cs typeface="Arial" pitchFamily="34" charset="0"/>
                  <a:sym typeface="Symbol"/>
                </a:rPr>
                <a:t>emax</a:t>
              </a:r>
              <a:endParaRPr lang="x-none" sz="1400" b="1" i="1" baseline="30000" dirty="0" smtClean="0">
                <a:solidFill>
                  <a:schemeClr val="tx1"/>
                </a:solidFill>
                <a:latin typeface="Arial" pitchFamily="34" charset="0"/>
                <a:cs typeface="Arial" pitchFamily="34" charset="0"/>
                <a:sym typeface="Symbol"/>
              </a:endParaRPr>
            </a:p>
          </p:txBody>
        </p:sp>
        <p:cxnSp>
          <p:nvCxnSpPr>
            <p:cNvPr id="35" name="Straight Connector 34"/>
            <p:cNvCxnSpPr/>
            <p:nvPr/>
          </p:nvCxnSpPr>
          <p:spPr bwMode="auto">
            <a:xfrm>
              <a:off x="658032" y="4333875"/>
              <a:ext cx="0" cy="2222871"/>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36" name="Straight Connector 35"/>
            <p:cNvCxnSpPr/>
            <p:nvPr/>
          </p:nvCxnSpPr>
          <p:spPr bwMode="auto">
            <a:xfrm>
              <a:off x="322288" y="5482131"/>
              <a:ext cx="3315704"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38" name="Text Box 29"/>
            <p:cNvSpPr txBox="1">
              <a:spLocks noChangeArrowheads="1"/>
            </p:cNvSpPr>
            <p:nvPr/>
          </p:nvSpPr>
          <p:spPr bwMode="auto">
            <a:xfrm>
              <a:off x="71364" y="4784452"/>
              <a:ext cx="60971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i="1" dirty="0">
                  <a:solidFill>
                    <a:schemeClr val="tx1"/>
                  </a:solidFill>
                  <a:latin typeface="Arial" pitchFamily="34" charset="0"/>
                  <a:cs typeface="Arial" pitchFamily="34" charset="0"/>
                  <a:sym typeface="Symbol"/>
                </a:rPr>
                <a:t>+</a:t>
              </a:r>
              <a:r>
                <a:rPr lang="x-none" sz="1400" b="1" i="1" dirty="0" smtClean="0">
                  <a:solidFill>
                    <a:schemeClr val="tx1"/>
                  </a:solidFill>
                  <a:latin typeface="Arial" pitchFamily="34" charset="0"/>
                  <a:cs typeface="Arial" pitchFamily="34" charset="0"/>
                  <a:sym typeface="Symbol"/>
                </a:rPr>
                <a:t>M</a:t>
              </a:r>
              <a:r>
                <a:rPr lang="x-none" sz="1400" b="1" i="1" baseline="-25000" dirty="0" smtClean="0">
                  <a:solidFill>
                    <a:schemeClr val="tx1"/>
                  </a:solidFill>
                  <a:latin typeface="Arial" pitchFamily="34" charset="0"/>
                  <a:cs typeface="Arial" pitchFamily="34" charset="0"/>
                  <a:sym typeface="Symbol"/>
                </a:rPr>
                <a:t>emax</a:t>
              </a:r>
              <a:endParaRPr lang="x-none" sz="1400" b="1" i="1" baseline="30000" dirty="0" smtClean="0">
                <a:solidFill>
                  <a:schemeClr val="tx1"/>
                </a:solidFill>
                <a:latin typeface="Arial" pitchFamily="34" charset="0"/>
                <a:cs typeface="Arial" pitchFamily="34" charset="0"/>
                <a:sym typeface="Symbol"/>
              </a:endParaRPr>
            </a:p>
          </p:txBody>
        </p:sp>
        <p:sp>
          <p:nvSpPr>
            <p:cNvPr id="39" name="Text Box 29"/>
            <p:cNvSpPr txBox="1">
              <a:spLocks noChangeArrowheads="1"/>
            </p:cNvSpPr>
            <p:nvPr/>
          </p:nvSpPr>
          <p:spPr bwMode="auto">
            <a:xfrm>
              <a:off x="3491880" y="5482131"/>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sp>
          <p:nvSpPr>
            <p:cNvPr id="58" name="Text Box 29"/>
            <p:cNvSpPr txBox="1">
              <a:spLocks noChangeArrowheads="1"/>
            </p:cNvSpPr>
            <p:nvPr/>
          </p:nvSpPr>
          <p:spPr bwMode="auto">
            <a:xfrm>
              <a:off x="344712" y="2387350"/>
              <a:ext cx="313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olidFill>
                    <a:schemeClr val="tx1"/>
                  </a:solidFill>
                  <a:sym typeface="Symbol"/>
                </a:rPr>
                <a:t></a:t>
              </a:r>
              <a:endParaRPr lang="en-US" sz="2000" i="1" baseline="30000" dirty="0">
                <a:solidFill>
                  <a:schemeClr val="tx1"/>
                </a:solidFill>
              </a:endParaRPr>
            </a:p>
          </p:txBody>
        </p:sp>
        <p:sp>
          <p:nvSpPr>
            <p:cNvPr id="59" name="Text Box 29"/>
            <p:cNvSpPr txBox="1">
              <a:spLocks noChangeArrowheads="1"/>
            </p:cNvSpPr>
            <p:nvPr/>
          </p:nvSpPr>
          <p:spPr bwMode="auto">
            <a:xfrm>
              <a:off x="285472" y="3003092"/>
              <a:ext cx="4318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olidFill>
                    <a:srgbClr val="FF0000"/>
                  </a:solidFill>
                  <a:sym typeface="Symbol"/>
                </a:rPr>
                <a:t></a:t>
              </a:r>
              <a:r>
                <a:rPr lang="en-US" sz="2000" i="1" baseline="30000" dirty="0" smtClean="0">
                  <a:solidFill>
                    <a:srgbClr val="FF0000"/>
                  </a:solidFill>
                  <a:sym typeface="Symbol"/>
                </a:rPr>
                <a:t>*</a:t>
              </a:r>
              <a:endParaRPr lang="en-US" sz="2000" i="1" baseline="30000" dirty="0">
                <a:solidFill>
                  <a:srgbClr val="FF0000"/>
                </a:solidFill>
              </a:endParaRPr>
            </a:p>
          </p:txBody>
        </p:sp>
        <p:cxnSp>
          <p:nvCxnSpPr>
            <p:cNvPr id="56" name="Straight Connector 55"/>
            <p:cNvCxnSpPr/>
            <p:nvPr/>
          </p:nvCxnSpPr>
          <p:spPr bwMode="auto">
            <a:xfrm>
              <a:off x="287524" y="4173663"/>
              <a:ext cx="370508" cy="0"/>
            </a:xfrm>
            <a:prstGeom prst="line">
              <a:avLst/>
            </a:prstGeom>
            <a:solidFill>
              <a:schemeClr val="bg1"/>
            </a:solidFill>
            <a:ln w="38100" cap="flat" cmpd="sng" algn="ctr">
              <a:solidFill>
                <a:srgbClr val="FF0000"/>
              </a:solidFill>
              <a:prstDash val="lgDash"/>
              <a:round/>
              <a:headEnd type="none" w="sm" len="sm"/>
              <a:tailEnd type="none" w="sm" len="sm"/>
            </a:ln>
            <a:effectLst/>
          </p:spPr>
        </p:cxnSp>
        <p:cxnSp>
          <p:nvCxnSpPr>
            <p:cNvPr id="61" name="Straight Connector 60"/>
            <p:cNvCxnSpPr/>
            <p:nvPr/>
          </p:nvCxnSpPr>
          <p:spPr bwMode="auto">
            <a:xfrm flipV="1">
              <a:off x="666787" y="3180553"/>
              <a:ext cx="0" cy="993110"/>
            </a:xfrm>
            <a:prstGeom prst="line">
              <a:avLst/>
            </a:prstGeom>
            <a:solidFill>
              <a:schemeClr val="bg1"/>
            </a:solidFill>
            <a:ln w="38100" cap="flat" cmpd="sng" algn="ctr">
              <a:solidFill>
                <a:srgbClr val="FF0000"/>
              </a:solidFill>
              <a:prstDash val="lgDash"/>
              <a:round/>
              <a:headEnd type="none" w="sm" len="sm"/>
              <a:tailEnd type="none" w="sm" len="sm"/>
            </a:ln>
            <a:effectLst/>
          </p:spPr>
        </p:cxnSp>
        <p:cxnSp>
          <p:nvCxnSpPr>
            <p:cNvPr id="63" name="Straight Connector 62"/>
            <p:cNvCxnSpPr/>
            <p:nvPr/>
          </p:nvCxnSpPr>
          <p:spPr bwMode="auto">
            <a:xfrm>
              <a:off x="666008" y="3180553"/>
              <a:ext cx="2681856" cy="0"/>
            </a:xfrm>
            <a:prstGeom prst="line">
              <a:avLst/>
            </a:prstGeom>
            <a:solidFill>
              <a:schemeClr val="bg1"/>
            </a:solidFill>
            <a:ln w="38100" cap="flat" cmpd="sng" algn="ctr">
              <a:solidFill>
                <a:srgbClr val="FF0000"/>
              </a:solidFill>
              <a:prstDash val="lgDash"/>
              <a:round/>
              <a:headEnd type="none" w="sm" len="sm"/>
              <a:tailEnd type="none" w="sm" len="sm"/>
            </a:ln>
            <a:effectLst/>
          </p:spPr>
        </p:cxnSp>
        <p:cxnSp>
          <p:nvCxnSpPr>
            <p:cNvPr id="66" name="Straight Connector 65"/>
            <p:cNvCxnSpPr/>
            <p:nvPr/>
          </p:nvCxnSpPr>
          <p:spPr bwMode="auto">
            <a:xfrm flipV="1">
              <a:off x="666008" y="3026664"/>
              <a:ext cx="1117152" cy="115332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69" name="Straight Connector 68"/>
            <p:cNvCxnSpPr/>
            <p:nvPr/>
          </p:nvCxnSpPr>
          <p:spPr bwMode="auto">
            <a:xfrm flipV="1">
              <a:off x="1999184" y="3026664"/>
              <a:ext cx="216024" cy="31762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431232" y="3026664"/>
              <a:ext cx="196552" cy="31762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75" name="Straight Connector 74"/>
            <p:cNvCxnSpPr/>
            <p:nvPr/>
          </p:nvCxnSpPr>
          <p:spPr bwMode="auto">
            <a:xfrm flipV="1">
              <a:off x="2843808" y="3026664"/>
              <a:ext cx="216024" cy="31762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76" name="Straight Connector 75"/>
            <p:cNvCxnSpPr/>
            <p:nvPr/>
          </p:nvCxnSpPr>
          <p:spPr bwMode="auto">
            <a:xfrm flipH="1" flipV="1">
              <a:off x="1783160" y="3026665"/>
              <a:ext cx="223776" cy="317627"/>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80" name="Straight Connector 79"/>
            <p:cNvCxnSpPr/>
            <p:nvPr/>
          </p:nvCxnSpPr>
          <p:spPr bwMode="auto">
            <a:xfrm flipH="1" flipV="1">
              <a:off x="2209193" y="3026665"/>
              <a:ext cx="222039" cy="317627"/>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81" name="Straight Connector 80"/>
            <p:cNvCxnSpPr/>
            <p:nvPr/>
          </p:nvCxnSpPr>
          <p:spPr bwMode="auto">
            <a:xfrm flipH="1" flipV="1">
              <a:off x="2627784" y="3031657"/>
              <a:ext cx="216024" cy="312635"/>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82" name="Straight Connector 81"/>
            <p:cNvCxnSpPr/>
            <p:nvPr/>
          </p:nvCxnSpPr>
          <p:spPr bwMode="auto">
            <a:xfrm flipH="1" flipV="1">
              <a:off x="3051138" y="3026732"/>
              <a:ext cx="54012" cy="11016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2" name="Straight Connector 91"/>
            <p:cNvCxnSpPr>
              <a:stCxn id="38" idx="3"/>
            </p:cNvCxnSpPr>
            <p:nvPr/>
          </p:nvCxnSpPr>
          <p:spPr bwMode="auto">
            <a:xfrm>
              <a:off x="681076" y="4892174"/>
              <a:ext cx="1102084"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a:off x="2208324" y="6044452"/>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a:off x="2627784" y="6044452"/>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7" name="Straight Connector 96"/>
            <p:cNvCxnSpPr/>
            <p:nvPr/>
          </p:nvCxnSpPr>
          <p:spPr bwMode="auto">
            <a:xfrm>
              <a:off x="1991432" y="4892174"/>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8" name="Straight Connector 97"/>
            <p:cNvCxnSpPr/>
            <p:nvPr/>
          </p:nvCxnSpPr>
          <p:spPr bwMode="auto">
            <a:xfrm>
              <a:off x="2417620" y="4892174"/>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9" name="Straight Connector 98"/>
            <p:cNvCxnSpPr/>
            <p:nvPr/>
          </p:nvCxnSpPr>
          <p:spPr bwMode="auto">
            <a:xfrm flipV="1">
              <a:off x="2836583" y="4892174"/>
              <a:ext cx="231001" cy="5916"/>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00" name="Straight Connector 99"/>
            <p:cNvCxnSpPr/>
            <p:nvPr/>
          </p:nvCxnSpPr>
          <p:spPr bwMode="auto">
            <a:xfrm>
              <a:off x="3059832" y="6044452"/>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a:off x="1783160" y="4892174"/>
              <a:ext cx="16532" cy="115227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a:off x="2006936" y="4882876"/>
              <a:ext cx="2839" cy="116232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2206625" y="4883150"/>
              <a:ext cx="15763" cy="1161302"/>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07" name="Straight Connector 106"/>
            <p:cNvCxnSpPr/>
            <p:nvPr/>
          </p:nvCxnSpPr>
          <p:spPr bwMode="auto">
            <a:xfrm>
              <a:off x="2422966" y="4882876"/>
              <a:ext cx="12259" cy="1165499"/>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2626403" y="4892174"/>
              <a:ext cx="12259" cy="1165499"/>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2836583" y="4898090"/>
              <a:ext cx="12259" cy="1165499"/>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3055325" y="4885563"/>
              <a:ext cx="12259" cy="1165499"/>
            </a:xfrm>
            <a:prstGeom prst="line">
              <a:avLst/>
            </a:prstGeom>
            <a:solidFill>
              <a:schemeClr val="bg1"/>
            </a:solidFill>
            <a:ln w="38100" cap="flat" cmpd="sng" algn="ctr">
              <a:solidFill>
                <a:schemeClr val="tx1"/>
              </a:solidFill>
              <a:prstDash val="solid"/>
              <a:round/>
              <a:headEnd type="none" w="sm" len="sm"/>
              <a:tailEnd type="none" w="sm" len="sm"/>
            </a:ln>
            <a:effectLst/>
          </p:spPr>
        </p:cxnSp>
        <p:sp>
          <p:nvSpPr>
            <p:cNvPr id="121" name="Text Box 29"/>
            <p:cNvSpPr txBox="1">
              <a:spLocks noChangeArrowheads="1"/>
            </p:cNvSpPr>
            <p:nvPr/>
          </p:nvSpPr>
          <p:spPr bwMode="auto">
            <a:xfrm>
              <a:off x="826052" y="6164553"/>
              <a:ext cx="2279098" cy="30777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5720" tIns="45720" rIns="45720" bIns="45720">
              <a:spAutoFit/>
            </a:bodyPr>
            <a:lstStyle/>
            <a:p>
              <a:pPr>
                <a:spcBef>
                  <a:spcPct val="50000"/>
                </a:spcBef>
              </a:pPr>
              <a:r>
                <a:rPr lang="x-none" sz="1400" dirty="0" smtClean="0">
                  <a:solidFill>
                    <a:schemeClr val="tx1"/>
                  </a:solidFill>
                  <a:sym typeface="Symbol"/>
                </a:rPr>
                <a:t>ANALOGNI REGULATOR</a:t>
              </a:r>
            </a:p>
          </p:txBody>
        </p:sp>
        <p:sp>
          <p:nvSpPr>
            <p:cNvPr id="123" name="Text Box 29"/>
            <p:cNvSpPr txBox="1">
              <a:spLocks noChangeArrowheads="1"/>
            </p:cNvSpPr>
            <p:nvPr/>
          </p:nvSpPr>
          <p:spPr bwMode="auto">
            <a:xfrm>
              <a:off x="251520" y="4355020"/>
              <a:ext cx="380094"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i="1" dirty="0" smtClean="0">
                  <a:solidFill>
                    <a:schemeClr val="tx1"/>
                  </a:solidFill>
                  <a:latin typeface="Arial" pitchFamily="34" charset="0"/>
                  <a:cs typeface="Arial" pitchFamily="34" charset="0"/>
                  <a:sym typeface="Symbol"/>
                </a:rPr>
                <a:t>M</a:t>
              </a:r>
              <a:r>
                <a:rPr lang="x-none" sz="1400" b="1" i="1" baseline="-25000" dirty="0" smtClean="0">
                  <a:solidFill>
                    <a:schemeClr val="tx1"/>
                  </a:solidFill>
                  <a:latin typeface="Arial" pitchFamily="34" charset="0"/>
                  <a:cs typeface="Arial" pitchFamily="34" charset="0"/>
                  <a:sym typeface="Symbol"/>
                </a:rPr>
                <a:t>e</a:t>
              </a:r>
              <a:r>
                <a:rPr lang="x-none" sz="1400" b="1" i="1" baseline="30000" dirty="0" smtClean="0">
                  <a:solidFill>
                    <a:schemeClr val="tx1"/>
                  </a:solidFill>
                  <a:latin typeface="Arial" pitchFamily="34" charset="0"/>
                  <a:cs typeface="Arial" pitchFamily="34" charset="0"/>
                  <a:sym typeface="Symbol"/>
                </a:rPr>
                <a:t>*</a:t>
              </a:r>
            </a:p>
          </p:txBody>
        </p:sp>
        <p:cxnSp>
          <p:nvCxnSpPr>
            <p:cNvPr id="70" name="Straight Connector 69"/>
            <p:cNvCxnSpPr/>
            <p:nvPr/>
          </p:nvCxnSpPr>
          <p:spPr bwMode="auto">
            <a:xfrm>
              <a:off x="681076" y="3344292"/>
              <a:ext cx="2954820" cy="0"/>
            </a:xfrm>
            <a:prstGeom prst="line">
              <a:avLst/>
            </a:prstGeom>
            <a:solidFill>
              <a:schemeClr val="bg1"/>
            </a:solidFill>
            <a:ln w="12700" cap="flat" cmpd="sng" algn="ctr">
              <a:solidFill>
                <a:srgbClr val="FF0000"/>
              </a:solidFill>
              <a:prstDash val="solid"/>
              <a:round/>
              <a:headEnd type="none" w="sm" len="sm"/>
              <a:tailEnd type="none" w="sm" len="sm"/>
            </a:ln>
            <a:effectLst/>
          </p:spPr>
        </p:cxnSp>
        <p:cxnSp>
          <p:nvCxnSpPr>
            <p:cNvPr id="71" name="Straight Connector 70"/>
            <p:cNvCxnSpPr/>
            <p:nvPr/>
          </p:nvCxnSpPr>
          <p:spPr bwMode="auto">
            <a:xfrm>
              <a:off x="656327" y="3031657"/>
              <a:ext cx="2979569" cy="0"/>
            </a:xfrm>
            <a:prstGeom prst="line">
              <a:avLst/>
            </a:prstGeom>
            <a:solidFill>
              <a:schemeClr val="bg1"/>
            </a:solidFill>
            <a:ln w="12700" cap="flat" cmpd="sng" algn="ctr">
              <a:solidFill>
                <a:srgbClr val="FF0000"/>
              </a:solidFill>
              <a:prstDash val="solid"/>
              <a:round/>
              <a:headEnd type="none" w="sm" len="sm"/>
              <a:tailEnd type="none" w="sm" len="sm"/>
            </a:ln>
            <a:effectLst/>
          </p:spPr>
        </p:cxnSp>
        <p:cxnSp>
          <p:nvCxnSpPr>
            <p:cNvPr id="15" name="Straight Connector 14"/>
            <p:cNvCxnSpPr/>
            <p:nvPr/>
          </p:nvCxnSpPr>
          <p:spPr bwMode="auto">
            <a:xfrm>
              <a:off x="3491880" y="2695127"/>
              <a:ext cx="0" cy="981981"/>
            </a:xfrm>
            <a:prstGeom prst="line">
              <a:avLst/>
            </a:prstGeom>
            <a:solidFill>
              <a:schemeClr val="bg1"/>
            </a:solidFill>
            <a:ln w="0" cap="flat" cmpd="sng" algn="ctr">
              <a:solidFill>
                <a:schemeClr val="tx1"/>
              </a:solidFill>
              <a:prstDash val="solid"/>
              <a:round/>
              <a:headEnd type="none" w="sm" len="sm"/>
              <a:tailEnd type="none" w="sm" len="sm"/>
            </a:ln>
            <a:effectLst/>
          </p:spPr>
        </p:cxnSp>
        <p:cxnSp>
          <p:nvCxnSpPr>
            <p:cNvPr id="18" name="Straight Arrow Connector 17"/>
            <p:cNvCxnSpPr/>
            <p:nvPr/>
          </p:nvCxnSpPr>
          <p:spPr bwMode="auto">
            <a:xfrm flipH="1">
              <a:off x="3491880" y="2695127"/>
              <a:ext cx="2096" cy="336530"/>
            </a:xfrm>
            <a:prstGeom prst="straightConnector1">
              <a:avLst/>
            </a:prstGeom>
            <a:solidFill>
              <a:schemeClr val="bg1"/>
            </a:solidFill>
            <a:ln w="12700" cap="flat" cmpd="sng" algn="ctr">
              <a:solidFill>
                <a:schemeClr val="tx1"/>
              </a:solidFill>
              <a:prstDash val="solid"/>
              <a:round/>
              <a:headEnd type="none" w="sm" len="sm"/>
              <a:tailEnd type="arrow"/>
            </a:ln>
            <a:effectLst/>
          </p:spPr>
        </p:cxnSp>
        <p:cxnSp>
          <p:nvCxnSpPr>
            <p:cNvPr id="23" name="Straight Arrow Connector 22"/>
            <p:cNvCxnSpPr/>
            <p:nvPr/>
          </p:nvCxnSpPr>
          <p:spPr bwMode="auto">
            <a:xfrm flipV="1">
              <a:off x="3491880" y="3344292"/>
              <a:ext cx="2096" cy="332816"/>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26" name="TextBox 25"/>
            <p:cNvSpPr txBox="1"/>
            <p:nvPr/>
          </p:nvSpPr>
          <p:spPr>
            <a:xfrm>
              <a:off x="3524084" y="2756078"/>
              <a:ext cx="400110" cy="848950"/>
            </a:xfrm>
            <a:prstGeom prst="rect">
              <a:avLst/>
            </a:prstGeom>
            <a:noFill/>
          </p:spPr>
          <p:txBody>
            <a:bodyPr vert="vert270" wrap="none" rtlCol="0">
              <a:spAutoFit/>
            </a:bodyPr>
            <a:lstStyle/>
            <a:p>
              <a:r>
                <a:rPr lang="x-none" sz="1400" dirty="0" smtClean="0">
                  <a:solidFill>
                    <a:schemeClr val="tx1"/>
                  </a:solidFill>
                  <a:latin typeface="Arial" pitchFamily="34" charset="0"/>
                  <a:cs typeface="Arial" pitchFamily="34" charset="0"/>
                </a:rPr>
                <a:t>histerezis</a:t>
              </a:r>
              <a:endParaRPr lang="en-US" sz="1400" dirty="0">
                <a:solidFill>
                  <a:schemeClr val="tx1"/>
                </a:solidFill>
                <a:latin typeface="Arial" pitchFamily="34" charset="0"/>
                <a:cs typeface="Arial" pitchFamily="34" charset="0"/>
              </a:endParaRPr>
            </a:p>
          </p:txBody>
        </p:sp>
        <p:cxnSp>
          <p:nvCxnSpPr>
            <p:cNvPr id="5" name="Straight Connector 4"/>
            <p:cNvCxnSpPr/>
            <p:nvPr/>
          </p:nvCxnSpPr>
          <p:spPr bwMode="auto">
            <a:xfrm>
              <a:off x="1783160" y="2756078"/>
              <a:ext cx="0" cy="2142012"/>
            </a:xfrm>
            <a:prstGeom prst="line">
              <a:avLst/>
            </a:prstGeom>
            <a:solidFill>
              <a:schemeClr val="bg1"/>
            </a:solidFill>
            <a:ln w="0" cap="flat" cmpd="sng" algn="ctr">
              <a:solidFill>
                <a:schemeClr val="tx1"/>
              </a:solidFill>
              <a:prstDash val="dash"/>
              <a:round/>
              <a:headEnd type="none" w="sm" len="sm"/>
              <a:tailEnd type="none" w="sm" len="sm"/>
            </a:ln>
            <a:effectLst/>
          </p:spPr>
        </p:cxnSp>
        <p:cxnSp>
          <p:nvCxnSpPr>
            <p:cNvPr id="72" name="Straight Connector 71"/>
            <p:cNvCxnSpPr/>
            <p:nvPr/>
          </p:nvCxnSpPr>
          <p:spPr bwMode="auto">
            <a:xfrm>
              <a:off x="2009775" y="2750162"/>
              <a:ext cx="0" cy="2142012"/>
            </a:xfrm>
            <a:prstGeom prst="line">
              <a:avLst/>
            </a:prstGeom>
            <a:solidFill>
              <a:schemeClr val="bg1"/>
            </a:solidFill>
            <a:ln w="0" cap="flat" cmpd="sng" algn="ctr">
              <a:solidFill>
                <a:schemeClr val="tx1"/>
              </a:solidFill>
              <a:prstDash val="dash"/>
              <a:round/>
              <a:headEnd type="none" w="sm" len="sm"/>
              <a:tailEnd type="none" w="sm" len="sm"/>
            </a:ln>
            <a:effectLst/>
          </p:spPr>
        </p:cxnSp>
      </p:grpSp>
    </p:spTree>
    <p:extLst>
      <p:ext uri="{BB962C8B-B14F-4D97-AF65-F5344CB8AC3E}">
        <p14:creationId xmlns="" xmlns:p14="http://schemas.microsoft.com/office/powerpoint/2010/main" val="205457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29"/>
          <p:cNvSpPr txBox="1">
            <a:spLocks noChangeArrowheads="1"/>
          </p:cNvSpPr>
          <p:nvPr/>
        </p:nvSpPr>
        <p:spPr bwMode="auto">
          <a:xfrm>
            <a:off x="251520" y="1196752"/>
            <a:ext cx="8640960" cy="2585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400" i="1" dirty="0" err="1" smtClean="0">
                <a:sym typeface="Symbol"/>
              </a:rPr>
              <a:t>Dobre</a:t>
            </a:r>
            <a:r>
              <a:rPr lang="en-US" sz="2400" i="1" dirty="0" smtClean="0">
                <a:sym typeface="Symbol"/>
              </a:rPr>
              <a:t> </a:t>
            </a:r>
            <a:r>
              <a:rPr lang="en-US" sz="2400" i="1" dirty="0" err="1" smtClean="0">
                <a:sym typeface="Symbol"/>
              </a:rPr>
              <a:t>strane</a:t>
            </a:r>
            <a:r>
              <a:rPr lang="x-none" sz="2400" i="1" dirty="0" smtClean="0">
                <a:sym typeface="Symbol"/>
              </a:rPr>
              <a:t>:</a:t>
            </a:r>
          </a:p>
          <a:p>
            <a:pPr marL="342900" indent="-342900">
              <a:spcBef>
                <a:spcPct val="50000"/>
              </a:spcBef>
              <a:buFont typeface="Arial" pitchFamily="34" charset="0"/>
              <a:buChar char="•"/>
            </a:pPr>
            <a:r>
              <a:rPr lang="x-none" sz="2400" b="1" i="1" dirty="0" smtClean="0">
                <a:sym typeface="Symbol"/>
              </a:rPr>
              <a:t>BRZ ODZIV </a:t>
            </a:r>
            <a:r>
              <a:rPr lang="x-none" sz="2400" i="1" dirty="0" smtClean="0">
                <a:sym typeface="Symbol"/>
              </a:rPr>
              <a:t>- ne može se za kraće vreme dostići zadata brzina nego sa maksimalno raspoloživim momentom!</a:t>
            </a:r>
          </a:p>
          <a:p>
            <a:pPr marL="342900" indent="-342900">
              <a:spcBef>
                <a:spcPct val="50000"/>
              </a:spcBef>
              <a:buFont typeface="Arial" pitchFamily="34" charset="0"/>
              <a:buChar char="•"/>
            </a:pPr>
            <a:r>
              <a:rPr lang="x-none" sz="2400" i="1" dirty="0" smtClean="0">
                <a:sym typeface="Symbol"/>
              </a:rPr>
              <a:t>Ne zavisi od objekta upravljanja i nema parametara za podešavanje. Jedini parametri su veličina histerezisa i učestanost odabiranja (u digitalnoj implementaciji)</a:t>
            </a: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15</a:t>
            </a:fld>
            <a:endParaRPr lang="en-US"/>
          </a:p>
        </p:txBody>
      </p:sp>
      <p:sp>
        <p:nvSpPr>
          <p:cNvPr id="57" name="Title 1"/>
          <p:cNvSpPr>
            <a:spLocks noGrp="1"/>
          </p:cNvSpPr>
          <p:nvPr>
            <p:ph type="title"/>
          </p:nvPr>
        </p:nvSpPr>
        <p:spPr>
          <a:xfrm>
            <a:off x="132765" y="0"/>
            <a:ext cx="8856983" cy="1143000"/>
          </a:xfrm>
        </p:spPr>
        <p:txBody>
          <a:bodyPr/>
          <a:lstStyle/>
          <a:p>
            <a:pPr>
              <a:spcBef>
                <a:spcPct val="50000"/>
              </a:spcBef>
            </a:pPr>
            <a:r>
              <a:rPr lang="x-none" dirty="0" smtClean="0">
                <a:sym typeface="Symbol"/>
              </a:rPr>
              <a:t>Histerezisni regulator</a:t>
            </a:r>
            <a:endParaRPr lang="x-none" dirty="0">
              <a:sym typeface="Symbol"/>
            </a:endParaRPr>
          </a:p>
        </p:txBody>
      </p:sp>
      <p:sp>
        <p:nvSpPr>
          <p:cNvPr id="6" name="Text Box 29"/>
          <p:cNvSpPr txBox="1">
            <a:spLocks noChangeArrowheads="1"/>
          </p:cNvSpPr>
          <p:nvPr/>
        </p:nvSpPr>
        <p:spPr bwMode="auto">
          <a:xfrm>
            <a:off x="251520" y="4077072"/>
            <a:ext cx="8640960" cy="2031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olidFill>
                  <a:schemeClr val="tx1"/>
                </a:solidFill>
                <a:sym typeface="Symbol"/>
              </a:rPr>
              <a:t>Nedostaci:</a:t>
            </a:r>
          </a:p>
          <a:p>
            <a:pPr marL="342900" indent="-342900">
              <a:spcBef>
                <a:spcPct val="50000"/>
              </a:spcBef>
              <a:buFont typeface="Arial" pitchFamily="34" charset="0"/>
              <a:buChar char="•"/>
            </a:pPr>
            <a:r>
              <a:rPr lang="x-none" sz="2400" i="1" dirty="0" smtClean="0">
                <a:solidFill>
                  <a:schemeClr val="tx1"/>
                </a:solidFill>
                <a:sym typeface="Symbol"/>
              </a:rPr>
              <a:t>Nagla i česta promena upravljačke promenljive (moment u brzinskom regulatoru) zbog toga se praktično uopšte ne koristi kao brzinski regulator. Zbog č</a:t>
            </a:r>
            <a:r>
              <a:rPr lang="en-US" sz="2400" i="1" dirty="0" err="1" smtClean="0">
                <a:solidFill>
                  <a:schemeClr val="tx1"/>
                </a:solidFill>
                <a:sym typeface="Symbol"/>
              </a:rPr>
              <a:t>este</a:t>
            </a:r>
            <a:r>
              <a:rPr lang="en-US" sz="2400" i="1" dirty="0" smtClean="0">
                <a:solidFill>
                  <a:schemeClr val="tx1"/>
                </a:solidFill>
                <a:sym typeface="Symbol"/>
              </a:rPr>
              <a:t> </a:t>
            </a:r>
            <a:r>
              <a:rPr lang="x-none" sz="2400" i="1" dirty="0" smtClean="0">
                <a:solidFill>
                  <a:schemeClr val="tx1"/>
                </a:solidFill>
                <a:sym typeface="Symbol"/>
              </a:rPr>
              <a:t>promene znaka momenta naziva se još i „beng-beng“ regulator.</a:t>
            </a:r>
          </a:p>
        </p:txBody>
      </p:sp>
      <p:sp>
        <p:nvSpPr>
          <p:cNvPr id="7" name="Smiley Face 6"/>
          <p:cNvSpPr/>
          <p:nvPr/>
        </p:nvSpPr>
        <p:spPr bwMode="auto">
          <a:xfrm>
            <a:off x="8567936" y="2564904"/>
            <a:ext cx="576064" cy="576064"/>
          </a:xfrm>
          <a:prstGeom prst="smileyFace">
            <a:avLst>
              <a:gd name="adj" fmla="val 4653"/>
            </a:avLst>
          </a:prstGeom>
          <a:solidFill>
            <a:srgbClr val="FFFF00"/>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8" name="Smiley Face 7"/>
          <p:cNvSpPr/>
          <p:nvPr/>
        </p:nvSpPr>
        <p:spPr bwMode="auto">
          <a:xfrm>
            <a:off x="8567936" y="5672336"/>
            <a:ext cx="576064" cy="576064"/>
          </a:xfrm>
          <a:prstGeom prst="smileyFace">
            <a:avLst>
              <a:gd name="adj" fmla="val -4653"/>
            </a:avLst>
          </a:prstGeom>
          <a:solidFill>
            <a:srgbClr val="FFFF00"/>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Tree>
    <p:extLst>
      <p:ext uri="{BB962C8B-B14F-4D97-AF65-F5344CB8AC3E}">
        <p14:creationId xmlns="" xmlns:p14="http://schemas.microsoft.com/office/powerpoint/2010/main" val="205440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29"/>
          <p:cNvSpPr txBox="1">
            <a:spLocks noChangeArrowheads="1"/>
          </p:cNvSpPr>
          <p:nvPr/>
        </p:nvSpPr>
        <p:spPr bwMode="auto">
          <a:xfrm>
            <a:off x="251520" y="1196752"/>
            <a:ext cx="8640960" cy="18466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Često se koristi kao analogni regulator struje, naročito za regulatore koji prate zadatu promenljivu referentnu struju.</a:t>
            </a:r>
          </a:p>
          <a:p>
            <a:pPr>
              <a:spcBef>
                <a:spcPct val="50000"/>
              </a:spcBef>
            </a:pPr>
            <a:r>
              <a:rPr lang="x-none" sz="2400" i="1" dirty="0" smtClean="0">
                <a:sym typeface="Symbol"/>
              </a:rPr>
              <a:t>Primena u invertorima za motore naizmenične struje.</a:t>
            </a:r>
          </a:p>
          <a:p>
            <a:pPr>
              <a:spcBef>
                <a:spcPct val="50000"/>
              </a:spcBef>
            </a:pPr>
            <a:r>
              <a:rPr lang="x-none" sz="2400" i="1" dirty="0">
                <a:sym typeface="Symbol"/>
              </a:rPr>
              <a:t>	</a:t>
            </a:r>
            <a:r>
              <a:rPr lang="x-none" sz="2400" i="1" dirty="0" smtClean="0">
                <a:sym typeface="Symbol"/>
              </a:rPr>
              <a:t>Za generisanje trofaznog sistema zadatih struja.</a:t>
            </a: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16</a:t>
            </a:fld>
            <a:endParaRPr lang="en-US"/>
          </a:p>
        </p:txBody>
      </p:sp>
      <p:sp>
        <p:nvSpPr>
          <p:cNvPr id="57" name="Title 1"/>
          <p:cNvSpPr>
            <a:spLocks noGrp="1"/>
          </p:cNvSpPr>
          <p:nvPr>
            <p:ph type="title"/>
          </p:nvPr>
        </p:nvSpPr>
        <p:spPr>
          <a:xfrm>
            <a:off x="132765" y="0"/>
            <a:ext cx="8856983" cy="1143000"/>
          </a:xfrm>
        </p:spPr>
        <p:txBody>
          <a:bodyPr/>
          <a:lstStyle/>
          <a:p>
            <a:pPr>
              <a:spcBef>
                <a:spcPct val="50000"/>
              </a:spcBef>
            </a:pPr>
            <a:r>
              <a:rPr lang="x-none" dirty="0" smtClean="0">
                <a:sym typeface="Symbol"/>
              </a:rPr>
              <a:t>Histerezisni regulator - primena</a:t>
            </a:r>
            <a:endParaRPr lang="x-none" dirty="0">
              <a:sym typeface="Symbol"/>
            </a:endParaRPr>
          </a:p>
        </p:txBody>
      </p:sp>
      <p:pic>
        <p:nvPicPr>
          <p:cNvPr id="1026" name="Picture 2" descr="https://www.degruyter.com/view/j/ijeeps.2014.15.issue-1/ijeeps-2013-0141/graphic/ijeeps-2013-0141_figure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3501008"/>
            <a:ext cx="4057650" cy="2409826"/>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88024" y="3615309"/>
            <a:ext cx="3714750" cy="2295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610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2" end="2"/>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29"/>
          <p:cNvSpPr txBox="1">
            <a:spLocks noChangeArrowheads="1"/>
          </p:cNvSpPr>
          <p:nvPr/>
        </p:nvSpPr>
        <p:spPr bwMode="auto">
          <a:xfrm>
            <a:off x="251520" y="1196752"/>
            <a:ext cx="8640960" cy="4924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2900" indent="-342900">
              <a:spcBef>
                <a:spcPct val="50000"/>
              </a:spcBef>
              <a:buFont typeface="Arial" pitchFamily="34" charset="0"/>
              <a:buChar char="•"/>
            </a:pPr>
            <a:r>
              <a:rPr lang="x-none" sz="2400" i="1" dirty="0" smtClean="0">
                <a:sym typeface="Symbol"/>
              </a:rPr>
              <a:t>Više nivoa upravljačke promenljive</a:t>
            </a:r>
          </a:p>
          <a:p>
            <a:pPr marL="342900" indent="-342900">
              <a:spcBef>
                <a:spcPct val="50000"/>
              </a:spcBef>
              <a:buFont typeface="Arial" pitchFamily="34" charset="0"/>
              <a:buChar char="•"/>
            </a:pPr>
            <a:r>
              <a:rPr lang="x-none" sz="2400" i="1" dirty="0" smtClean="0">
                <a:sym typeface="Symbol"/>
              </a:rPr>
              <a:t>Više nivoa, opisno definisane greške, na primer:</a:t>
            </a:r>
          </a:p>
          <a:p>
            <a:pPr marL="800100" lvl="1" indent="-342900">
              <a:spcBef>
                <a:spcPct val="50000"/>
              </a:spcBef>
              <a:buFont typeface="Arial" pitchFamily="34" charset="0"/>
              <a:buChar char="•"/>
            </a:pPr>
            <a:r>
              <a:rPr lang="x-none" sz="2000" i="1" dirty="0" smtClean="0">
                <a:sym typeface="Symbol"/>
              </a:rPr>
              <a:t>Jako mala, mala, srednja, velika i jako velika</a:t>
            </a:r>
          </a:p>
          <a:p>
            <a:pPr marL="342900" indent="-342900">
              <a:spcBef>
                <a:spcPct val="50000"/>
              </a:spcBef>
              <a:buFont typeface="Arial" pitchFamily="34" charset="0"/>
              <a:buChar char="•"/>
            </a:pPr>
            <a:r>
              <a:rPr lang="x-none" sz="2400" i="1" dirty="0" smtClean="0">
                <a:sym typeface="Symbol"/>
              </a:rPr>
              <a:t>Svaki nivo greške definisan, vrednosti između su neodređene.</a:t>
            </a:r>
          </a:p>
          <a:p>
            <a:pPr marL="800100" lvl="1" indent="-342900">
              <a:spcBef>
                <a:spcPct val="50000"/>
              </a:spcBef>
              <a:buFont typeface="Arial" pitchFamily="34" charset="0"/>
              <a:buChar char="•"/>
            </a:pPr>
            <a:r>
              <a:rPr lang="x-none" sz="2000" i="1" dirty="0" smtClean="0">
                <a:sym typeface="Symbol"/>
              </a:rPr>
              <a:t>Na primer ako je  greška između male i srednje (bliže srednjoj), uzima se da ima, na primer, 40% osobina male, a 60% srednje.</a:t>
            </a:r>
          </a:p>
          <a:p>
            <a:pPr marL="342900" indent="-342900">
              <a:spcBef>
                <a:spcPct val="50000"/>
              </a:spcBef>
              <a:buFont typeface="Arial" pitchFamily="34" charset="0"/>
              <a:buChar char="•"/>
            </a:pPr>
            <a:r>
              <a:rPr lang="x-none" sz="2400" i="1" dirty="0" smtClean="0">
                <a:sym typeface="Symbol"/>
              </a:rPr>
              <a:t>Regulator se svodi na tabelu odnosa nivoa greške i nivoa upravljačke promenljive.</a:t>
            </a:r>
          </a:p>
          <a:p>
            <a:pPr>
              <a:spcBef>
                <a:spcPct val="50000"/>
              </a:spcBef>
            </a:pPr>
            <a:r>
              <a:rPr lang="x-none" sz="2400" dirty="0" smtClean="0">
                <a:solidFill>
                  <a:schemeClr val="tx1"/>
                </a:solidFill>
                <a:sym typeface="Symbol"/>
              </a:rPr>
              <a:t>Dobar inženjerski pristup, često može da reši probleme podešavanja linearnih reg. naročito za složenije procese.</a:t>
            </a: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17</a:t>
            </a:fld>
            <a:endParaRPr lang="en-US"/>
          </a:p>
        </p:txBody>
      </p:sp>
      <p:sp>
        <p:nvSpPr>
          <p:cNvPr id="57" name="Title 1"/>
          <p:cNvSpPr>
            <a:spLocks noGrp="1"/>
          </p:cNvSpPr>
          <p:nvPr>
            <p:ph type="title"/>
          </p:nvPr>
        </p:nvSpPr>
        <p:spPr>
          <a:xfrm>
            <a:off x="132765" y="0"/>
            <a:ext cx="8856983" cy="1143000"/>
          </a:xfrm>
        </p:spPr>
        <p:txBody>
          <a:bodyPr/>
          <a:lstStyle/>
          <a:p>
            <a:pPr>
              <a:spcBef>
                <a:spcPct val="50000"/>
              </a:spcBef>
            </a:pPr>
            <a:r>
              <a:rPr lang="x-none" dirty="0" smtClean="0">
                <a:sym typeface="Symbol"/>
              </a:rPr>
              <a:t>Fazi (</a:t>
            </a:r>
            <a:r>
              <a:rPr lang="x-none" i="1" dirty="0" smtClean="0">
                <a:sym typeface="Symbol"/>
              </a:rPr>
              <a:t>fuzzy</a:t>
            </a:r>
            <a:r>
              <a:rPr lang="x-none" dirty="0" smtClean="0">
                <a:sym typeface="Symbol"/>
              </a:rPr>
              <a:t>) regulator</a:t>
            </a:r>
            <a:endParaRPr lang="x-none" dirty="0">
              <a:sym typeface="Symbol"/>
            </a:endParaRPr>
          </a:p>
        </p:txBody>
      </p:sp>
    </p:spTree>
    <p:extLst>
      <p:ext uri="{BB962C8B-B14F-4D97-AF65-F5344CB8AC3E}">
        <p14:creationId xmlns="" xmlns:p14="http://schemas.microsoft.com/office/powerpoint/2010/main" val="10436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29"/>
          <p:cNvSpPr txBox="1">
            <a:spLocks noChangeArrowheads="1"/>
          </p:cNvSpPr>
          <p:nvPr/>
        </p:nvSpPr>
        <p:spPr bwMode="auto">
          <a:xfrm>
            <a:off x="251520" y="1196752"/>
            <a:ext cx="864096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b="1" i="1" dirty="0" smtClean="0">
                <a:sym typeface="Symbol"/>
              </a:rPr>
              <a:t>Upravljačka promenljiva proporcionalna grešci</a:t>
            </a: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18</a:t>
            </a:fld>
            <a:endParaRPr lang="en-US"/>
          </a:p>
        </p:txBody>
      </p:sp>
      <p:sp>
        <p:nvSpPr>
          <p:cNvPr id="57" name="Title 1"/>
          <p:cNvSpPr>
            <a:spLocks noGrp="1"/>
          </p:cNvSpPr>
          <p:nvPr>
            <p:ph type="title"/>
          </p:nvPr>
        </p:nvSpPr>
        <p:spPr>
          <a:xfrm>
            <a:off x="132765" y="0"/>
            <a:ext cx="8856983" cy="1143000"/>
          </a:xfrm>
        </p:spPr>
        <p:txBody>
          <a:bodyPr/>
          <a:lstStyle/>
          <a:p>
            <a:pPr>
              <a:spcBef>
                <a:spcPct val="50000"/>
              </a:spcBef>
            </a:pPr>
            <a:r>
              <a:rPr lang="x-none" dirty="0" smtClean="0">
                <a:sym typeface="Symbol"/>
              </a:rPr>
              <a:t>Proporcionalni (</a:t>
            </a:r>
            <a:r>
              <a:rPr lang="x-none" b="1" dirty="0" smtClean="0">
                <a:sym typeface="Symbol"/>
              </a:rPr>
              <a:t>P</a:t>
            </a:r>
            <a:r>
              <a:rPr lang="x-none" dirty="0" smtClean="0">
                <a:sym typeface="Symbol"/>
              </a:rPr>
              <a:t>) regulator</a:t>
            </a:r>
            <a:endParaRPr lang="x-none" dirty="0">
              <a:sym typeface="Symbol"/>
            </a:endParaRPr>
          </a:p>
        </p:txBody>
      </p:sp>
      <p:sp>
        <p:nvSpPr>
          <p:cNvPr id="5" name="Text Box 29"/>
          <p:cNvSpPr txBox="1">
            <a:spLocks noChangeArrowheads="1"/>
          </p:cNvSpPr>
          <p:nvPr/>
        </p:nvSpPr>
        <p:spPr bwMode="auto">
          <a:xfrm>
            <a:off x="233771" y="1700808"/>
            <a:ext cx="8676457" cy="1723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2900" indent="-342900">
              <a:spcBef>
                <a:spcPts val="0"/>
              </a:spcBef>
              <a:buFont typeface="Arial" pitchFamily="34" charset="0"/>
              <a:buChar char="•"/>
            </a:pPr>
            <a:r>
              <a:rPr lang="x-none" sz="2400" i="1" dirty="0" smtClean="0">
                <a:sym typeface="Symbol"/>
              </a:rPr>
              <a:t>Za brziski regulator: </a:t>
            </a:r>
            <a:r>
              <a:rPr lang="en-US" sz="2400" i="1" dirty="0">
                <a:sym typeface="Symbol"/>
              </a:rPr>
              <a:t>	</a:t>
            </a:r>
            <a:r>
              <a:rPr lang="en-US" sz="2400" b="1" i="1" dirty="0" smtClean="0">
                <a:solidFill>
                  <a:schemeClr val="tx1"/>
                </a:solidFill>
                <a:latin typeface="Arial" pitchFamily="34" charset="0"/>
                <a:cs typeface="Arial" pitchFamily="34" charset="0"/>
                <a:sym typeface="Symbol"/>
              </a:rPr>
              <a:t>M</a:t>
            </a:r>
            <a:r>
              <a:rPr lang="en-US" sz="2400" b="1" i="1" baseline="-25000" dirty="0" smtClean="0">
                <a:solidFill>
                  <a:schemeClr val="tx1"/>
                </a:solidFill>
                <a:latin typeface="Arial" pitchFamily="34" charset="0"/>
                <a:cs typeface="Arial" pitchFamily="34" charset="0"/>
                <a:sym typeface="Symbol"/>
              </a:rPr>
              <a:t>e</a:t>
            </a:r>
            <a:r>
              <a:rPr lang="x-none" sz="2400" b="1" baseline="30000" dirty="0" smtClean="0">
                <a:solidFill>
                  <a:schemeClr val="tx1"/>
                </a:solidFill>
                <a:cs typeface="Arial" pitchFamily="34" charset="0"/>
                <a:sym typeface="Symbol"/>
              </a:rPr>
              <a:t>*</a:t>
            </a:r>
            <a:r>
              <a:rPr lang="x-none" sz="2400" b="1" i="1" baseline="30000" dirty="0" smtClean="0">
                <a:solidFill>
                  <a:schemeClr val="tx1"/>
                </a:solidFill>
                <a:cs typeface="Arial" pitchFamily="34" charset="0"/>
                <a:sym typeface="Symbol"/>
              </a:rPr>
              <a:t> </a:t>
            </a:r>
            <a:r>
              <a:rPr lang="x-none" sz="2400" i="1" dirty="0" smtClean="0">
                <a:solidFill>
                  <a:schemeClr val="tx1"/>
                </a:solidFill>
                <a:latin typeface="Arial" pitchFamily="34" charset="0"/>
                <a:cs typeface="Arial" pitchFamily="34" charset="0"/>
                <a:sym typeface="Symbol"/>
              </a:rPr>
              <a:t>= </a:t>
            </a:r>
            <a:r>
              <a:rPr lang="en-US" sz="2400" b="1" i="1" dirty="0" err="1" smtClean="0">
                <a:solidFill>
                  <a:schemeClr val="tx1"/>
                </a:solidFill>
                <a:latin typeface="Arial" pitchFamily="34" charset="0"/>
                <a:cs typeface="Arial" pitchFamily="34" charset="0"/>
                <a:sym typeface="Symbol"/>
              </a:rPr>
              <a:t>k</a:t>
            </a:r>
            <a:r>
              <a:rPr lang="en-US" sz="2400" b="1" i="1" baseline="-25000" dirty="0" err="1" smtClean="0">
                <a:solidFill>
                  <a:schemeClr val="tx1"/>
                </a:solidFill>
                <a:latin typeface="Arial" pitchFamily="34" charset="0"/>
                <a:cs typeface="Arial" pitchFamily="34" charset="0"/>
                <a:sym typeface="Symbol"/>
              </a:rPr>
              <a:t>p</a:t>
            </a:r>
            <a:r>
              <a:rPr lang="en-US" sz="2400" b="1" i="1" dirty="0" smtClean="0">
                <a:solidFill>
                  <a:schemeClr val="tx1"/>
                </a:solidFill>
                <a:latin typeface="Arial" pitchFamily="34" charset="0"/>
                <a:cs typeface="Arial" pitchFamily="34" charset="0"/>
                <a:sym typeface="Symbol"/>
              </a:rPr>
              <a:t></a:t>
            </a:r>
            <a:r>
              <a:rPr lang="x-none" sz="2400" b="1" i="1" baseline="-25000" dirty="0">
                <a:solidFill>
                  <a:schemeClr val="tx1"/>
                </a:solidFill>
                <a:latin typeface="Arial" pitchFamily="34" charset="0"/>
                <a:cs typeface="Arial" pitchFamily="34" charset="0"/>
                <a:sym typeface="Symbol"/>
              </a:rPr>
              <a:t> </a:t>
            </a:r>
            <a:r>
              <a:rPr lang="x-none" sz="2400" b="1" i="1" dirty="0" smtClean="0">
                <a:solidFill>
                  <a:schemeClr val="tx1"/>
                </a:solidFill>
                <a:sym typeface="Symbol"/>
              </a:rPr>
              <a:t>e</a:t>
            </a:r>
            <a:r>
              <a:rPr lang="en-US" sz="2400" b="1" i="1" dirty="0" smtClean="0">
                <a:solidFill>
                  <a:schemeClr val="tx1"/>
                </a:solidFill>
                <a:sym typeface="Symbol"/>
              </a:rPr>
              <a:t>  </a:t>
            </a:r>
            <a:r>
              <a:rPr lang="en-US" sz="2400" i="1" dirty="0">
                <a:sym typeface="Symbol"/>
              </a:rPr>
              <a:t>,</a:t>
            </a:r>
            <a:r>
              <a:rPr lang="en-US" sz="2400" b="1" i="1" dirty="0" smtClean="0">
                <a:solidFill>
                  <a:schemeClr val="tx1"/>
                </a:solidFill>
                <a:sym typeface="Symbol"/>
              </a:rPr>
              <a:t> </a:t>
            </a:r>
            <a:r>
              <a:rPr lang="en-US" sz="2400" i="1" dirty="0" err="1" smtClean="0">
                <a:sym typeface="Symbol"/>
              </a:rPr>
              <a:t>odnosno</a:t>
            </a:r>
            <a:r>
              <a:rPr lang="en-US" sz="2400" i="1" dirty="0" smtClean="0">
                <a:sym typeface="Symbol"/>
              </a:rPr>
              <a:t>, u </a:t>
            </a:r>
            <a:r>
              <a:rPr lang="en-US" sz="2400" i="1" dirty="0" err="1" smtClean="0">
                <a:sym typeface="Symbol"/>
              </a:rPr>
              <a:t>trentku</a:t>
            </a:r>
            <a:r>
              <a:rPr lang="en-US" sz="2400" i="1" dirty="0" smtClean="0">
                <a:sym typeface="Symbol"/>
              </a:rPr>
              <a:t> </a:t>
            </a:r>
            <a:r>
              <a:rPr lang="en-US" sz="2400" i="1" dirty="0" smtClean="0">
                <a:solidFill>
                  <a:srgbClr val="FF0000"/>
                </a:solidFill>
                <a:latin typeface="Arial" panose="020B0604020202020204" pitchFamily="34" charset="0"/>
                <a:cs typeface="Arial" panose="020B0604020202020204" pitchFamily="34" charset="0"/>
                <a:sym typeface="Symbol"/>
              </a:rPr>
              <a:t>k</a:t>
            </a:r>
            <a:r>
              <a:rPr lang="en-US" sz="2400" i="1" dirty="0" smtClean="0">
                <a:sym typeface="Symbol"/>
              </a:rPr>
              <a:t>:</a:t>
            </a:r>
            <a:endParaRPr lang="x-none" sz="2400" i="1" dirty="0" smtClean="0">
              <a:solidFill>
                <a:schemeClr val="tx1"/>
              </a:solidFill>
              <a:latin typeface="Arial" pitchFamily="34" charset="0"/>
              <a:cs typeface="Arial" pitchFamily="34" charset="0"/>
              <a:sym typeface="Symbol"/>
            </a:endParaRPr>
          </a:p>
          <a:p>
            <a:pPr lvl="1">
              <a:spcBef>
                <a:spcPts val="0"/>
              </a:spcBef>
            </a:pPr>
            <a:r>
              <a:rPr lang="x-none" sz="2400" b="1" i="1" dirty="0">
                <a:solidFill>
                  <a:schemeClr val="tx1"/>
                </a:solidFill>
                <a:latin typeface="Arial" pitchFamily="34" charset="0"/>
                <a:cs typeface="Arial" pitchFamily="34" charset="0"/>
                <a:sym typeface="Symbol"/>
              </a:rPr>
              <a:t>	</a:t>
            </a:r>
            <a:r>
              <a:rPr lang="x-none" sz="2400" b="1" i="1" dirty="0" smtClean="0">
                <a:solidFill>
                  <a:schemeClr val="tx1"/>
                </a:solidFill>
                <a:latin typeface="Arial" pitchFamily="34" charset="0"/>
                <a:cs typeface="Arial" pitchFamily="34" charset="0"/>
                <a:sym typeface="Symbol"/>
              </a:rPr>
              <a:t>		</a:t>
            </a:r>
            <a:r>
              <a:rPr lang="en-US" sz="2400" b="1" i="1" dirty="0" smtClean="0">
                <a:solidFill>
                  <a:schemeClr val="tx1"/>
                </a:solidFill>
                <a:latin typeface="Arial" pitchFamily="34" charset="0"/>
                <a:cs typeface="Arial" pitchFamily="34" charset="0"/>
                <a:sym typeface="Symbol"/>
              </a:rPr>
              <a:t>	</a:t>
            </a:r>
            <a:r>
              <a:rPr lang="en-US" sz="2400" b="1" i="1" dirty="0" err="1" smtClean="0">
                <a:solidFill>
                  <a:schemeClr val="tx1"/>
                </a:solidFill>
                <a:latin typeface="Arial" pitchFamily="34" charset="0"/>
                <a:cs typeface="Arial" pitchFamily="34" charset="0"/>
                <a:sym typeface="Symbol"/>
              </a:rPr>
              <a:t>M</a:t>
            </a:r>
            <a:r>
              <a:rPr lang="en-US" sz="2400" b="1" i="1" baseline="-25000" dirty="0" err="1" smtClean="0">
                <a:solidFill>
                  <a:schemeClr val="tx1"/>
                </a:solidFill>
                <a:latin typeface="Arial" pitchFamily="34" charset="0"/>
                <a:cs typeface="Arial" pitchFamily="34" charset="0"/>
                <a:sym typeface="Symbol"/>
              </a:rPr>
              <a:t>e</a:t>
            </a:r>
            <a:r>
              <a:rPr lang="en-US" sz="2400" b="1" i="1" baseline="-25000" dirty="0" err="1" smtClean="0">
                <a:solidFill>
                  <a:srgbClr val="FF0000"/>
                </a:solidFill>
                <a:latin typeface="Arial" pitchFamily="34" charset="0"/>
                <a:cs typeface="Arial" pitchFamily="34" charset="0"/>
                <a:sym typeface="Symbol"/>
              </a:rPr>
              <a:t>k</a:t>
            </a:r>
            <a:r>
              <a:rPr lang="x-none" sz="2400" b="1" baseline="30000" dirty="0" smtClean="0">
                <a:solidFill>
                  <a:schemeClr val="tx1"/>
                </a:solidFill>
                <a:cs typeface="Arial" pitchFamily="34" charset="0"/>
                <a:sym typeface="Symbol"/>
              </a:rPr>
              <a:t>*</a:t>
            </a:r>
            <a:r>
              <a:rPr lang="x-none" sz="2400" b="1" i="1" baseline="30000" dirty="0" smtClean="0">
                <a:solidFill>
                  <a:schemeClr val="tx1"/>
                </a:solidFill>
                <a:cs typeface="Arial" pitchFamily="34" charset="0"/>
                <a:sym typeface="Symbol"/>
              </a:rPr>
              <a:t> </a:t>
            </a:r>
            <a:r>
              <a:rPr lang="x-none" sz="2400" i="1" dirty="0" smtClean="0">
                <a:solidFill>
                  <a:schemeClr val="tx1"/>
                </a:solidFill>
                <a:latin typeface="Arial" pitchFamily="34" charset="0"/>
                <a:cs typeface="Arial" pitchFamily="34" charset="0"/>
                <a:sym typeface="Symbol"/>
              </a:rPr>
              <a:t>= </a:t>
            </a:r>
            <a:r>
              <a:rPr lang="en-US" sz="2400" b="1" i="1" dirty="0" err="1">
                <a:solidFill>
                  <a:schemeClr val="tx1"/>
                </a:solidFill>
                <a:latin typeface="Arial" pitchFamily="34" charset="0"/>
                <a:cs typeface="Arial" pitchFamily="34" charset="0"/>
                <a:sym typeface="Symbol"/>
              </a:rPr>
              <a:t>k</a:t>
            </a:r>
            <a:r>
              <a:rPr lang="en-US" sz="2400" b="1" i="1" baseline="-25000" dirty="0" err="1">
                <a:solidFill>
                  <a:schemeClr val="tx1"/>
                </a:solidFill>
                <a:latin typeface="Arial" pitchFamily="34" charset="0"/>
                <a:cs typeface="Arial" pitchFamily="34" charset="0"/>
                <a:sym typeface="Symbol"/>
              </a:rPr>
              <a:t>p</a:t>
            </a:r>
            <a:r>
              <a:rPr lang="en-US" sz="2400" b="1" i="1" dirty="0" smtClean="0">
                <a:solidFill>
                  <a:schemeClr val="tx1"/>
                </a:solidFill>
                <a:latin typeface="Arial" pitchFamily="34" charset="0"/>
                <a:cs typeface="Arial" pitchFamily="34" charset="0"/>
                <a:sym typeface="Symbol"/>
              </a:rPr>
              <a:t></a:t>
            </a:r>
            <a:r>
              <a:rPr lang="x-none" sz="2400" b="1" i="1" baseline="-25000" dirty="0">
                <a:solidFill>
                  <a:schemeClr val="tx1"/>
                </a:solidFill>
                <a:latin typeface="Arial" pitchFamily="34" charset="0"/>
                <a:cs typeface="Arial" pitchFamily="34" charset="0"/>
                <a:sym typeface="Symbol"/>
              </a:rPr>
              <a:t> </a:t>
            </a:r>
            <a:r>
              <a:rPr lang="x-none" sz="2400" b="1" i="1" dirty="0" smtClean="0">
                <a:solidFill>
                  <a:schemeClr val="tx1"/>
                </a:solidFill>
                <a:sym typeface="Symbol"/>
              </a:rPr>
              <a:t>e</a:t>
            </a:r>
            <a:r>
              <a:rPr lang="en-US" sz="2400" b="1" i="1" baseline="-25000" dirty="0">
                <a:solidFill>
                  <a:srgbClr val="FF0000"/>
                </a:solidFill>
                <a:latin typeface="Arial" pitchFamily="34" charset="0"/>
                <a:cs typeface="Arial" pitchFamily="34" charset="0"/>
                <a:sym typeface="Symbol"/>
              </a:rPr>
              <a:t>k</a:t>
            </a:r>
            <a:r>
              <a:rPr lang="en-US" sz="2400" b="1" i="1" dirty="0" smtClean="0">
                <a:solidFill>
                  <a:schemeClr val="tx1"/>
                </a:solidFill>
                <a:sym typeface="Symbol"/>
              </a:rPr>
              <a:t> </a:t>
            </a:r>
            <a:endParaRPr lang="x-none" sz="2400" i="1" baseline="-25000" dirty="0" smtClean="0">
              <a:solidFill>
                <a:schemeClr val="tx1"/>
              </a:solidFill>
              <a:latin typeface="Arial" pitchFamily="34" charset="0"/>
              <a:cs typeface="Arial" pitchFamily="34" charset="0"/>
              <a:sym typeface="Symbol"/>
            </a:endParaRPr>
          </a:p>
          <a:p>
            <a:pPr lvl="1">
              <a:spcBef>
                <a:spcPts val="0"/>
              </a:spcBef>
            </a:pPr>
            <a:endParaRPr lang="x-none" sz="2400" i="1" baseline="-25000" dirty="0" smtClean="0">
              <a:solidFill>
                <a:schemeClr val="tx1"/>
              </a:solidFill>
              <a:latin typeface="Arial" pitchFamily="34" charset="0"/>
              <a:cs typeface="Arial" pitchFamily="34" charset="0"/>
              <a:sym typeface="Symbol"/>
            </a:endParaRPr>
          </a:p>
          <a:p>
            <a:pPr marL="342900" indent="-342900">
              <a:spcBef>
                <a:spcPts val="0"/>
              </a:spcBef>
              <a:buFont typeface="Arial" pitchFamily="34" charset="0"/>
              <a:buChar char="•"/>
            </a:pPr>
            <a:r>
              <a:rPr lang="x-none" sz="2400" i="1" dirty="0" smtClean="0">
                <a:sym typeface="Symbol"/>
              </a:rPr>
              <a:t>Za strujni </a:t>
            </a:r>
            <a:r>
              <a:rPr lang="x-none" sz="2400" i="1" dirty="0">
                <a:sym typeface="Symbol"/>
              </a:rPr>
              <a:t>regulator: </a:t>
            </a:r>
            <a:r>
              <a:rPr lang="en-US" sz="2400" i="1" dirty="0">
                <a:sym typeface="Symbol"/>
              </a:rPr>
              <a:t>	</a:t>
            </a:r>
            <a:r>
              <a:rPr lang="x-none" sz="2400" b="1" i="1" dirty="0">
                <a:solidFill>
                  <a:schemeClr val="tx1"/>
                </a:solidFill>
                <a:cs typeface="Arial" pitchFamily="34" charset="0"/>
                <a:sym typeface="Symbol"/>
              </a:rPr>
              <a:t> U</a:t>
            </a:r>
            <a:r>
              <a:rPr lang="x-none" sz="2400" b="1" i="1" baseline="-25000" dirty="0">
                <a:solidFill>
                  <a:schemeClr val="tx1"/>
                </a:solidFill>
                <a:cs typeface="Arial" pitchFamily="34" charset="0"/>
                <a:sym typeface="Symbol"/>
              </a:rPr>
              <a:t>a</a:t>
            </a:r>
            <a:r>
              <a:rPr lang="x-none" sz="2400" b="1" baseline="30000" dirty="0">
                <a:solidFill>
                  <a:schemeClr val="tx1"/>
                </a:solidFill>
                <a:cs typeface="Arial" pitchFamily="34" charset="0"/>
                <a:sym typeface="Symbol"/>
              </a:rPr>
              <a:t>*</a:t>
            </a:r>
            <a:r>
              <a:rPr lang="x-none" sz="2400" b="1" i="1" baseline="-25000" dirty="0" smtClean="0">
                <a:solidFill>
                  <a:schemeClr val="tx1"/>
                </a:solidFill>
                <a:latin typeface="Arial" pitchFamily="34" charset="0"/>
                <a:cs typeface="Arial" pitchFamily="34" charset="0"/>
                <a:sym typeface="Symbol"/>
              </a:rPr>
              <a:t> </a:t>
            </a:r>
            <a:r>
              <a:rPr lang="x-none" sz="2400" i="1" dirty="0">
                <a:solidFill>
                  <a:schemeClr val="tx1"/>
                </a:solidFill>
                <a:latin typeface="Arial" pitchFamily="34" charset="0"/>
                <a:cs typeface="Arial" pitchFamily="34" charset="0"/>
                <a:sym typeface="Symbol"/>
              </a:rPr>
              <a:t>= </a:t>
            </a:r>
            <a:r>
              <a:rPr lang="en-US" sz="2400" b="1" i="1" dirty="0" err="1">
                <a:solidFill>
                  <a:schemeClr val="tx1"/>
                </a:solidFill>
                <a:latin typeface="Arial" pitchFamily="34" charset="0"/>
                <a:cs typeface="Arial" pitchFamily="34" charset="0"/>
                <a:sym typeface="Symbol"/>
              </a:rPr>
              <a:t>k</a:t>
            </a:r>
            <a:r>
              <a:rPr lang="en-US" sz="2400" b="1" i="1" baseline="-25000" dirty="0" err="1">
                <a:solidFill>
                  <a:schemeClr val="tx1"/>
                </a:solidFill>
                <a:latin typeface="Arial" pitchFamily="34" charset="0"/>
                <a:cs typeface="Arial" pitchFamily="34" charset="0"/>
                <a:sym typeface="Symbol"/>
              </a:rPr>
              <a:t>p</a:t>
            </a:r>
            <a:r>
              <a:rPr lang="en-US" sz="2400" b="1" i="1" dirty="0" smtClean="0">
                <a:solidFill>
                  <a:schemeClr val="tx1"/>
                </a:solidFill>
                <a:latin typeface="Arial" pitchFamily="34" charset="0"/>
                <a:cs typeface="Arial" pitchFamily="34" charset="0"/>
                <a:sym typeface="Symbol"/>
              </a:rPr>
              <a:t></a:t>
            </a:r>
            <a:r>
              <a:rPr lang="x-none" sz="2400" b="1" i="1" baseline="-25000" dirty="0">
                <a:solidFill>
                  <a:schemeClr val="tx1"/>
                </a:solidFill>
                <a:latin typeface="Arial" pitchFamily="34" charset="0"/>
                <a:cs typeface="Arial" pitchFamily="34" charset="0"/>
                <a:sym typeface="Symbol"/>
              </a:rPr>
              <a:t> </a:t>
            </a:r>
            <a:r>
              <a:rPr lang="x-none" sz="2400" b="1" i="1" dirty="0" smtClean="0">
                <a:solidFill>
                  <a:schemeClr val="tx1"/>
                </a:solidFill>
                <a:sym typeface="Symbol"/>
              </a:rPr>
              <a:t>e</a:t>
            </a:r>
            <a:r>
              <a:rPr lang="en-US" sz="2400" b="1" i="1" dirty="0" smtClean="0">
                <a:solidFill>
                  <a:schemeClr val="tx1"/>
                </a:solidFill>
                <a:sym typeface="Symbol"/>
              </a:rPr>
              <a:t>  </a:t>
            </a:r>
            <a:r>
              <a:rPr lang="en-US" sz="2400" i="1" dirty="0">
                <a:sym typeface="Symbol"/>
              </a:rPr>
              <a:t>,</a:t>
            </a:r>
            <a:r>
              <a:rPr lang="en-US" sz="2400" b="1" i="1" dirty="0">
                <a:solidFill>
                  <a:schemeClr val="tx1"/>
                </a:solidFill>
                <a:sym typeface="Symbol"/>
              </a:rPr>
              <a:t> </a:t>
            </a:r>
            <a:r>
              <a:rPr lang="en-US" sz="2400" i="1" dirty="0" err="1">
                <a:sym typeface="Symbol"/>
              </a:rPr>
              <a:t>odnosno</a:t>
            </a:r>
            <a:r>
              <a:rPr lang="en-US" sz="2400" i="1" dirty="0">
                <a:sym typeface="Symbol"/>
              </a:rPr>
              <a:t>, u </a:t>
            </a:r>
            <a:r>
              <a:rPr lang="en-US" sz="2400" i="1" dirty="0" err="1">
                <a:sym typeface="Symbol"/>
              </a:rPr>
              <a:t>trentku</a:t>
            </a:r>
            <a:r>
              <a:rPr lang="en-US" sz="2400" i="1" dirty="0">
                <a:sym typeface="Symbol"/>
              </a:rPr>
              <a:t> </a:t>
            </a:r>
            <a:r>
              <a:rPr lang="en-US" sz="2400" i="1" dirty="0" smtClean="0">
                <a:solidFill>
                  <a:srgbClr val="FF0000"/>
                </a:solidFill>
                <a:latin typeface="Arial" panose="020B0604020202020204" pitchFamily="34" charset="0"/>
                <a:cs typeface="Arial" panose="020B0604020202020204" pitchFamily="34" charset="0"/>
                <a:sym typeface="Symbol"/>
              </a:rPr>
              <a:t>k</a:t>
            </a:r>
            <a:r>
              <a:rPr lang="en-US" sz="2400" i="1" dirty="0" smtClean="0">
                <a:sym typeface="Symbol"/>
              </a:rPr>
              <a:t>:</a:t>
            </a:r>
            <a:endParaRPr lang="x-none" sz="2400" i="1" dirty="0">
              <a:solidFill>
                <a:schemeClr val="tx1"/>
              </a:solidFill>
              <a:latin typeface="Arial" pitchFamily="34" charset="0"/>
              <a:cs typeface="Arial" pitchFamily="34" charset="0"/>
              <a:sym typeface="Symbol"/>
            </a:endParaRPr>
          </a:p>
          <a:p>
            <a:pPr lvl="1">
              <a:spcBef>
                <a:spcPts val="0"/>
              </a:spcBef>
            </a:pPr>
            <a:r>
              <a:rPr lang="x-none" sz="2400" b="1" i="1" dirty="0">
                <a:solidFill>
                  <a:schemeClr val="tx1"/>
                </a:solidFill>
                <a:latin typeface="Arial" pitchFamily="34" charset="0"/>
                <a:cs typeface="Arial" pitchFamily="34" charset="0"/>
                <a:sym typeface="Symbol"/>
              </a:rPr>
              <a:t>			</a:t>
            </a:r>
            <a:r>
              <a:rPr lang="en-US" sz="2400" b="1" i="1" dirty="0">
                <a:solidFill>
                  <a:schemeClr val="tx1"/>
                </a:solidFill>
                <a:latin typeface="Arial" pitchFamily="34" charset="0"/>
                <a:cs typeface="Arial" pitchFamily="34" charset="0"/>
                <a:sym typeface="Symbol"/>
              </a:rPr>
              <a:t>	</a:t>
            </a:r>
            <a:r>
              <a:rPr lang="x-none" sz="2400" b="1" i="1" dirty="0">
                <a:solidFill>
                  <a:schemeClr val="tx1"/>
                </a:solidFill>
                <a:cs typeface="Arial" pitchFamily="34" charset="0"/>
                <a:sym typeface="Symbol"/>
              </a:rPr>
              <a:t> </a:t>
            </a:r>
            <a:r>
              <a:rPr lang="x-none" sz="2400" b="1" i="1" dirty="0" smtClean="0">
                <a:solidFill>
                  <a:schemeClr val="tx1"/>
                </a:solidFill>
                <a:cs typeface="Arial" pitchFamily="34" charset="0"/>
                <a:sym typeface="Symbol"/>
              </a:rPr>
              <a:t>U</a:t>
            </a:r>
            <a:r>
              <a:rPr lang="x-none" sz="2400" b="1" i="1" baseline="-25000" dirty="0" smtClean="0">
                <a:solidFill>
                  <a:schemeClr val="tx1"/>
                </a:solidFill>
                <a:cs typeface="Arial" pitchFamily="34" charset="0"/>
                <a:sym typeface="Symbol"/>
              </a:rPr>
              <a:t>a</a:t>
            </a:r>
            <a:r>
              <a:rPr lang="en-US" sz="2400" b="1" i="1" baseline="-25000" dirty="0">
                <a:solidFill>
                  <a:srgbClr val="FF0000"/>
                </a:solidFill>
                <a:latin typeface="Arial" pitchFamily="34" charset="0"/>
                <a:cs typeface="Arial" pitchFamily="34" charset="0"/>
                <a:sym typeface="Symbol"/>
              </a:rPr>
              <a:t>k</a:t>
            </a:r>
            <a:r>
              <a:rPr lang="x-none" sz="2400" b="1" baseline="30000" dirty="0" smtClean="0">
                <a:solidFill>
                  <a:schemeClr val="tx1"/>
                </a:solidFill>
                <a:cs typeface="Arial" pitchFamily="34" charset="0"/>
                <a:sym typeface="Symbol"/>
              </a:rPr>
              <a:t>*</a:t>
            </a:r>
            <a:r>
              <a:rPr lang="x-none" sz="2400" b="1" i="1" baseline="30000" dirty="0" smtClean="0">
                <a:solidFill>
                  <a:schemeClr val="tx1"/>
                </a:solidFill>
                <a:cs typeface="Arial" pitchFamily="34" charset="0"/>
                <a:sym typeface="Symbol"/>
              </a:rPr>
              <a:t> </a:t>
            </a:r>
            <a:r>
              <a:rPr lang="x-none" sz="2400" i="1" dirty="0" smtClean="0">
                <a:solidFill>
                  <a:schemeClr val="tx1"/>
                </a:solidFill>
                <a:latin typeface="Arial" pitchFamily="34" charset="0"/>
                <a:cs typeface="Arial" pitchFamily="34" charset="0"/>
                <a:sym typeface="Symbol"/>
              </a:rPr>
              <a:t>= </a:t>
            </a:r>
            <a:r>
              <a:rPr lang="en-US" sz="2400" b="1" i="1" dirty="0" err="1">
                <a:solidFill>
                  <a:schemeClr val="tx1"/>
                </a:solidFill>
                <a:latin typeface="Arial" pitchFamily="34" charset="0"/>
                <a:cs typeface="Arial" pitchFamily="34" charset="0"/>
                <a:sym typeface="Symbol"/>
              </a:rPr>
              <a:t>k</a:t>
            </a:r>
            <a:r>
              <a:rPr lang="en-US" sz="2400" b="1" i="1" baseline="-25000" dirty="0" err="1">
                <a:solidFill>
                  <a:schemeClr val="tx1"/>
                </a:solidFill>
                <a:latin typeface="Arial" pitchFamily="34" charset="0"/>
                <a:cs typeface="Arial" pitchFamily="34" charset="0"/>
                <a:sym typeface="Symbol"/>
              </a:rPr>
              <a:t>p</a:t>
            </a:r>
            <a:r>
              <a:rPr lang="en-US" sz="2400" b="1" i="1" dirty="0" smtClean="0">
                <a:solidFill>
                  <a:schemeClr val="tx1"/>
                </a:solidFill>
                <a:latin typeface="Arial" pitchFamily="34" charset="0"/>
                <a:cs typeface="Arial" pitchFamily="34" charset="0"/>
                <a:sym typeface="Symbol"/>
              </a:rPr>
              <a:t></a:t>
            </a:r>
            <a:r>
              <a:rPr lang="x-none" sz="1600" b="1" i="1" baseline="-25000" dirty="0" smtClean="0">
                <a:solidFill>
                  <a:schemeClr val="tx1"/>
                </a:solidFill>
                <a:latin typeface="Arial" pitchFamily="34" charset="0"/>
                <a:cs typeface="Arial" pitchFamily="34" charset="0"/>
                <a:sym typeface="Symbol"/>
              </a:rPr>
              <a:t> </a:t>
            </a:r>
            <a:r>
              <a:rPr lang="x-none" sz="2400" b="1" i="1" dirty="0" smtClean="0">
                <a:solidFill>
                  <a:schemeClr val="tx1"/>
                </a:solidFill>
                <a:sym typeface="Symbol"/>
              </a:rPr>
              <a:t>e</a:t>
            </a:r>
            <a:r>
              <a:rPr lang="en-US" sz="2400" b="1" i="1" baseline="-25000" dirty="0">
                <a:solidFill>
                  <a:srgbClr val="FF0000"/>
                </a:solidFill>
                <a:latin typeface="Arial" pitchFamily="34" charset="0"/>
                <a:cs typeface="Arial" pitchFamily="34" charset="0"/>
                <a:sym typeface="Symbol"/>
              </a:rPr>
              <a:t>k</a:t>
            </a:r>
            <a:r>
              <a:rPr lang="en-US" sz="2400" b="1" i="1" dirty="0">
                <a:solidFill>
                  <a:schemeClr val="tx1"/>
                </a:solidFill>
                <a:sym typeface="Symbol"/>
              </a:rPr>
              <a:t> </a:t>
            </a:r>
            <a:endParaRPr lang="x-none" sz="2400" i="1" baseline="-25000" dirty="0">
              <a:solidFill>
                <a:schemeClr val="tx1"/>
              </a:solidFill>
              <a:latin typeface="Arial" pitchFamily="34" charset="0"/>
              <a:cs typeface="Arial" pitchFamily="34" charset="0"/>
              <a:sym typeface="Symbol"/>
            </a:endParaRPr>
          </a:p>
        </p:txBody>
      </p:sp>
      <p:grpSp>
        <p:nvGrpSpPr>
          <p:cNvPr id="36" name="Group 35"/>
          <p:cNvGrpSpPr/>
          <p:nvPr/>
        </p:nvGrpSpPr>
        <p:grpSpPr>
          <a:xfrm>
            <a:off x="159911" y="3424357"/>
            <a:ext cx="8596263" cy="2880320"/>
            <a:chOff x="159911" y="3424357"/>
            <a:chExt cx="8596263" cy="2880320"/>
          </a:xfrm>
        </p:grpSpPr>
        <p:sp>
          <p:nvSpPr>
            <p:cNvPr id="6" name="Text Box 29"/>
            <p:cNvSpPr txBox="1">
              <a:spLocks noChangeArrowheads="1"/>
            </p:cNvSpPr>
            <p:nvPr/>
          </p:nvSpPr>
          <p:spPr bwMode="auto">
            <a:xfrm>
              <a:off x="159911" y="3581073"/>
              <a:ext cx="468052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Odnos ulaz-izlaz (brzinski reg.): </a:t>
              </a:r>
            </a:p>
          </p:txBody>
        </p:sp>
        <p:cxnSp>
          <p:nvCxnSpPr>
            <p:cNvPr id="20" name="Straight Connector 19"/>
            <p:cNvCxnSpPr/>
            <p:nvPr/>
          </p:nvCxnSpPr>
          <p:spPr bwMode="auto">
            <a:xfrm flipH="1">
              <a:off x="5091476" y="6036770"/>
              <a:ext cx="1432450" cy="0"/>
            </a:xfrm>
            <a:prstGeom prst="line">
              <a:avLst/>
            </a:prstGeom>
            <a:solidFill>
              <a:schemeClr val="bg1"/>
            </a:solidFill>
            <a:ln w="0" cap="flat" cmpd="sng" algn="ctr">
              <a:solidFill>
                <a:schemeClr val="bg2"/>
              </a:solidFill>
              <a:prstDash val="lgDash"/>
              <a:round/>
              <a:headEnd type="none" w="sm" len="sm"/>
              <a:tailEnd type="none" w="sm" len="sm"/>
            </a:ln>
            <a:effectLst/>
          </p:spPr>
        </p:cxnSp>
        <p:cxnSp>
          <p:nvCxnSpPr>
            <p:cNvPr id="23" name="Straight Connector 22"/>
            <p:cNvCxnSpPr/>
            <p:nvPr/>
          </p:nvCxnSpPr>
          <p:spPr bwMode="auto">
            <a:xfrm flipH="1">
              <a:off x="6516216" y="4432468"/>
              <a:ext cx="1432450" cy="0"/>
            </a:xfrm>
            <a:prstGeom prst="line">
              <a:avLst/>
            </a:prstGeom>
            <a:solidFill>
              <a:schemeClr val="bg1"/>
            </a:solidFill>
            <a:ln w="0" cap="flat" cmpd="sng" algn="ctr">
              <a:solidFill>
                <a:schemeClr val="bg2"/>
              </a:solidFill>
              <a:prstDash val="lgDash"/>
              <a:round/>
              <a:headEnd type="none" w="sm" len="sm"/>
              <a:tailEnd type="none" w="sm" len="sm"/>
            </a:ln>
            <a:effectLst/>
          </p:spPr>
        </p:cxnSp>
        <p:grpSp>
          <p:nvGrpSpPr>
            <p:cNvPr id="32" name="Group 31"/>
            <p:cNvGrpSpPr/>
            <p:nvPr/>
          </p:nvGrpSpPr>
          <p:grpSpPr>
            <a:xfrm>
              <a:off x="4291678" y="3424357"/>
              <a:ext cx="4464496" cy="2880320"/>
              <a:chOff x="4291678" y="3424357"/>
              <a:chExt cx="4464496" cy="2880320"/>
            </a:xfrm>
          </p:grpSpPr>
          <p:cxnSp>
            <p:nvCxnSpPr>
              <p:cNvPr id="8" name="Straight Connector 7"/>
              <p:cNvCxnSpPr/>
              <p:nvPr/>
            </p:nvCxnSpPr>
            <p:spPr bwMode="auto">
              <a:xfrm>
                <a:off x="6523926" y="3424357"/>
                <a:ext cx="0" cy="2880320"/>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9" name="Straight Connector 8"/>
              <p:cNvCxnSpPr/>
              <p:nvPr/>
            </p:nvCxnSpPr>
            <p:spPr bwMode="auto">
              <a:xfrm>
                <a:off x="4363686" y="5224557"/>
                <a:ext cx="4392488"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10" name="Text Box 29"/>
              <p:cNvSpPr txBox="1">
                <a:spLocks noChangeArrowheads="1"/>
              </p:cNvSpPr>
              <p:nvPr/>
            </p:nvSpPr>
            <p:spPr bwMode="auto">
              <a:xfrm>
                <a:off x="6019870" y="3468957"/>
                <a:ext cx="50405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b="1" i="1" dirty="0" smtClean="0">
                    <a:solidFill>
                      <a:schemeClr val="tx1"/>
                    </a:solidFill>
                    <a:latin typeface="Arial" pitchFamily="34" charset="0"/>
                    <a:cs typeface="Arial" pitchFamily="34" charset="0"/>
                    <a:sym typeface="Symbol"/>
                  </a:rPr>
                  <a:t>M</a:t>
                </a:r>
                <a:r>
                  <a:rPr lang="x-none" sz="2400" b="1" i="1" baseline="-25000" dirty="0" smtClean="0">
                    <a:solidFill>
                      <a:schemeClr val="tx1"/>
                    </a:solidFill>
                    <a:latin typeface="Arial" pitchFamily="34" charset="0"/>
                    <a:cs typeface="Arial" pitchFamily="34" charset="0"/>
                    <a:sym typeface="Symbol"/>
                  </a:rPr>
                  <a:t>e</a:t>
                </a:r>
                <a:r>
                  <a:rPr lang="x-none" sz="2400" b="1" baseline="30000" dirty="0" smtClean="0">
                    <a:solidFill>
                      <a:schemeClr val="tx1"/>
                    </a:solidFill>
                    <a:latin typeface="Arial" pitchFamily="34" charset="0"/>
                    <a:cs typeface="Arial" pitchFamily="34" charset="0"/>
                    <a:sym typeface="Symbol"/>
                  </a:rPr>
                  <a:t>*</a:t>
                </a:r>
              </a:p>
            </p:txBody>
          </p:sp>
          <p:sp>
            <p:nvSpPr>
              <p:cNvPr id="11" name="Text Box 29"/>
              <p:cNvSpPr txBox="1">
                <a:spLocks noChangeArrowheads="1"/>
              </p:cNvSpPr>
              <p:nvPr/>
            </p:nvSpPr>
            <p:spPr bwMode="auto">
              <a:xfrm>
                <a:off x="8468142" y="5255029"/>
                <a:ext cx="28803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b="1" i="1" dirty="0" smtClean="0">
                    <a:solidFill>
                      <a:schemeClr val="tx1"/>
                    </a:solidFill>
                    <a:sym typeface="Symbol"/>
                  </a:rPr>
                  <a:t>e</a:t>
                </a:r>
              </a:p>
            </p:txBody>
          </p:sp>
          <p:cxnSp>
            <p:nvCxnSpPr>
              <p:cNvPr id="12" name="Straight Connector 11"/>
              <p:cNvCxnSpPr/>
              <p:nvPr/>
            </p:nvCxnSpPr>
            <p:spPr bwMode="auto">
              <a:xfrm>
                <a:off x="7956376" y="4432468"/>
                <a:ext cx="799798" cy="1"/>
              </a:xfrm>
              <a:prstGeom prst="line">
                <a:avLst/>
              </a:prstGeom>
              <a:solidFill>
                <a:schemeClr val="bg1"/>
              </a:solidFill>
              <a:ln w="5715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flipV="1">
                <a:off x="4291678" y="6016644"/>
                <a:ext cx="784378" cy="1"/>
              </a:xfrm>
              <a:prstGeom prst="line">
                <a:avLst/>
              </a:prstGeom>
              <a:solidFill>
                <a:schemeClr val="bg1"/>
              </a:solidFill>
              <a:ln w="57150" cap="flat" cmpd="sng" algn="ctr">
                <a:solidFill>
                  <a:schemeClr val="tx1"/>
                </a:solidFill>
                <a:prstDash val="solid"/>
                <a:round/>
                <a:headEnd type="none" w="sm" len="sm"/>
                <a:tailEnd type="none" w="sm" len="sm"/>
              </a:ln>
              <a:effectLst/>
            </p:spPr>
          </p:cxnSp>
          <p:cxnSp>
            <p:nvCxnSpPr>
              <p:cNvPr id="14" name="Straight Connector 13"/>
              <p:cNvCxnSpPr/>
              <p:nvPr/>
            </p:nvCxnSpPr>
            <p:spPr bwMode="auto">
              <a:xfrm flipH="1">
                <a:off x="5076056" y="4432469"/>
                <a:ext cx="2880320" cy="1584176"/>
              </a:xfrm>
              <a:prstGeom prst="line">
                <a:avLst/>
              </a:prstGeom>
              <a:solidFill>
                <a:schemeClr val="bg1"/>
              </a:solidFill>
              <a:ln w="57150" cap="flat" cmpd="sng" algn="ctr">
                <a:solidFill>
                  <a:schemeClr val="tx1"/>
                </a:solidFill>
                <a:prstDash val="solid"/>
                <a:round/>
                <a:headEnd type="none" w="sm" len="sm"/>
                <a:tailEnd type="none" w="sm" len="sm"/>
              </a:ln>
              <a:effectLst/>
            </p:spPr>
          </p:cxnSp>
          <p:sp>
            <p:nvSpPr>
              <p:cNvPr id="15" name="Text Box 29"/>
              <p:cNvSpPr txBox="1">
                <a:spLocks noChangeArrowheads="1"/>
              </p:cNvSpPr>
              <p:nvPr/>
            </p:nvSpPr>
            <p:spPr bwMode="auto">
              <a:xfrm>
                <a:off x="5803846" y="4293969"/>
                <a:ext cx="61206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b="1" i="1" dirty="0" smtClean="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emax</a:t>
                </a:r>
                <a:endParaRPr lang="x-none" b="1" i="1" baseline="30000" dirty="0" smtClean="0">
                  <a:solidFill>
                    <a:schemeClr val="tx1"/>
                  </a:solidFill>
                  <a:latin typeface="Arial" pitchFamily="34" charset="0"/>
                  <a:cs typeface="Arial" pitchFamily="34" charset="0"/>
                  <a:sym typeface="Symbol"/>
                </a:endParaRPr>
              </a:p>
            </p:txBody>
          </p:sp>
          <p:sp>
            <p:nvSpPr>
              <p:cNvPr id="16" name="Text Box 29"/>
              <p:cNvSpPr txBox="1">
                <a:spLocks noChangeArrowheads="1"/>
              </p:cNvSpPr>
              <p:nvPr/>
            </p:nvSpPr>
            <p:spPr bwMode="auto">
              <a:xfrm>
                <a:off x="6559930" y="5878145"/>
                <a:ext cx="82809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i="1" dirty="0" smtClean="0">
                    <a:solidFill>
                      <a:schemeClr val="tx1"/>
                    </a:solidFill>
                    <a:latin typeface="Arial" pitchFamily="34" charset="0"/>
                    <a:cs typeface="Arial" pitchFamily="34" charset="0"/>
                    <a:sym typeface="Symbol"/>
                  </a:rPr>
                  <a:t></a:t>
                </a:r>
                <a:r>
                  <a:rPr lang="x-none" b="1" i="1" dirty="0" smtClean="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emax</a:t>
                </a:r>
                <a:endParaRPr lang="x-none" b="1" i="1" baseline="30000" dirty="0" smtClean="0">
                  <a:solidFill>
                    <a:schemeClr val="tx1"/>
                  </a:solidFill>
                  <a:latin typeface="Arial" pitchFamily="34" charset="0"/>
                  <a:cs typeface="Arial" pitchFamily="34" charset="0"/>
                  <a:sym typeface="Symbol"/>
                </a:endParaRPr>
              </a:p>
            </p:txBody>
          </p:sp>
        </p:grpSp>
        <p:sp>
          <p:nvSpPr>
            <p:cNvPr id="28" name="Arc 27"/>
            <p:cNvSpPr/>
            <p:nvPr/>
          </p:nvSpPr>
          <p:spPr bwMode="auto">
            <a:xfrm rot="1599007">
              <a:off x="6770088" y="4934309"/>
              <a:ext cx="407776" cy="407776"/>
            </a:xfrm>
            <a:prstGeom prst="arc">
              <a:avLst/>
            </a:prstGeom>
            <a:noFill/>
            <a:ln w="19050" cap="flat" cmpd="sng" algn="ctr">
              <a:solidFill>
                <a:schemeClr val="tx1"/>
              </a:solidFill>
              <a:prstDash val="solid"/>
              <a:round/>
              <a:headEnd type="stealth" w="med" len="med"/>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29" name="TextBox 28"/>
            <p:cNvSpPr txBox="1"/>
            <p:nvPr/>
          </p:nvSpPr>
          <p:spPr>
            <a:xfrm>
              <a:off x="7127508" y="4815419"/>
              <a:ext cx="452368" cy="338554"/>
            </a:xfrm>
            <a:prstGeom prst="rect">
              <a:avLst/>
            </a:prstGeom>
            <a:noFill/>
          </p:spPr>
          <p:txBody>
            <a:bodyPr wrap="none" rtlCol="0">
              <a:spAutoFit/>
            </a:bodyPr>
            <a:lstStyle/>
            <a:p>
              <a:r>
                <a:rPr lang="en-US" sz="1600" b="1" i="1" dirty="0" smtClean="0">
                  <a:solidFill>
                    <a:schemeClr val="tx1"/>
                  </a:solidFill>
                </a:rPr>
                <a:t>k</a:t>
              </a:r>
              <a:r>
                <a:rPr lang="en-US" sz="1600" b="1" i="1" baseline="-25000" dirty="0" smtClean="0">
                  <a:solidFill>
                    <a:schemeClr val="tx1"/>
                  </a:solidFill>
                </a:rPr>
                <a:t>p1</a:t>
              </a:r>
              <a:endParaRPr lang="en-US" sz="1600" b="1" i="1" baseline="-25000" dirty="0">
                <a:solidFill>
                  <a:schemeClr val="tx1"/>
                </a:solidFill>
              </a:endParaRPr>
            </a:p>
          </p:txBody>
        </p:sp>
      </p:grpSp>
      <p:cxnSp>
        <p:nvCxnSpPr>
          <p:cNvPr id="38" name="Straight Connector 37"/>
          <p:cNvCxnSpPr/>
          <p:nvPr/>
        </p:nvCxnSpPr>
        <p:spPr bwMode="auto">
          <a:xfrm flipV="1">
            <a:off x="7956376" y="4005064"/>
            <a:ext cx="0" cy="427404"/>
          </a:xfrm>
          <a:prstGeom prst="line">
            <a:avLst/>
          </a:prstGeom>
          <a:solidFill>
            <a:schemeClr val="bg1"/>
          </a:solidFill>
          <a:ln w="0" cap="flat" cmpd="sng" algn="ctr">
            <a:solidFill>
              <a:schemeClr val="tx1"/>
            </a:solidFill>
            <a:prstDash val="lgDash"/>
            <a:round/>
            <a:headEnd type="none" w="sm" len="sm"/>
            <a:tailEnd type="none" w="sm" len="sm"/>
          </a:ln>
          <a:effectLst/>
        </p:spPr>
      </p:cxnSp>
      <p:sp>
        <p:nvSpPr>
          <p:cNvPr id="39" name="TextBox 38"/>
          <p:cNvSpPr txBox="1"/>
          <p:nvPr/>
        </p:nvSpPr>
        <p:spPr>
          <a:xfrm>
            <a:off x="7924282" y="4095663"/>
            <a:ext cx="1309974" cy="338554"/>
          </a:xfrm>
          <a:prstGeom prst="rect">
            <a:avLst/>
          </a:prstGeom>
          <a:noFill/>
        </p:spPr>
        <p:txBody>
          <a:bodyPr wrap="none" rtlCol="0">
            <a:spAutoFit/>
          </a:bodyPr>
          <a:lstStyle/>
          <a:p>
            <a:r>
              <a:rPr lang="en-US" sz="1600" dirty="0" err="1" smtClean="0">
                <a:solidFill>
                  <a:schemeClr val="tx1"/>
                </a:solidFill>
              </a:rPr>
              <a:t>ograni</a:t>
            </a:r>
            <a:r>
              <a:rPr lang="x-none" sz="1600" dirty="0" smtClean="0">
                <a:solidFill>
                  <a:schemeClr val="tx1"/>
                </a:solidFill>
              </a:rPr>
              <a:t>čenje</a:t>
            </a:r>
            <a:endParaRPr lang="en-US" sz="1600" dirty="0">
              <a:solidFill>
                <a:schemeClr val="tx1"/>
              </a:solidFill>
            </a:endParaRPr>
          </a:p>
        </p:txBody>
      </p:sp>
      <p:cxnSp>
        <p:nvCxnSpPr>
          <p:cNvPr id="42" name="Straight Connector 41"/>
          <p:cNvCxnSpPr/>
          <p:nvPr/>
        </p:nvCxnSpPr>
        <p:spPr bwMode="auto">
          <a:xfrm flipV="1">
            <a:off x="5091476" y="6016645"/>
            <a:ext cx="0" cy="427404"/>
          </a:xfrm>
          <a:prstGeom prst="line">
            <a:avLst/>
          </a:prstGeom>
          <a:solidFill>
            <a:schemeClr val="bg1"/>
          </a:solidFill>
          <a:ln w="0" cap="flat" cmpd="sng" algn="ctr">
            <a:solidFill>
              <a:schemeClr val="tx1"/>
            </a:solidFill>
            <a:prstDash val="lgDash"/>
            <a:round/>
            <a:headEnd type="none" w="sm" len="sm"/>
            <a:tailEnd type="none" w="sm" len="sm"/>
          </a:ln>
          <a:effectLst/>
        </p:spPr>
      </p:cxnSp>
      <p:sp>
        <p:nvSpPr>
          <p:cNvPr id="43" name="TextBox 42"/>
          <p:cNvSpPr txBox="1"/>
          <p:nvPr/>
        </p:nvSpPr>
        <p:spPr>
          <a:xfrm>
            <a:off x="3852515" y="6022407"/>
            <a:ext cx="1309974" cy="338554"/>
          </a:xfrm>
          <a:prstGeom prst="rect">
            <a:avLst/>
          </a:prstGeom>
          <a:noFill/>
        </p:spPr>
        <p:txBody>
          <a:bodyPr wrap="none" rtlCol="0">
            <a:spAutoFit/>
          </a:bodyPr>
          <a:lstStyle/>
          <a:p>
            <a:r>
              <a:rPr lang="en-US" sz="1600" dirty="0" err="1" smtClean="0">
                <a:solidFill>
                  <a:schemeClr val="tx1"/>
                </a:solidFill>
              </a:rPr>
              <a:t>ograni</a:t>
            </a:r>
            <a:r>
              <a:rPr lang="x-none" sz="1600" dirty="0" smtClean="0">
                <a:solidFill>
                  <a:schemeClr val="tx1"/>
                </a:solidFill>
              </a:rPr>
              <a:t>čenje</a:t>
            </a:r>
            <a:endParaRPr lang="en-US" sz="1600" dirty="0">
              <a:solidFill>
                <a:schemeClr val="tx1"/>
              </a:solidFill>
            </a:endParaRPr>
          </a:p>
        </p:txBody>
      </p:sp>
      <p:grpSp>
        <p:nvGrpSpPr>
          <p:cNvPr id="31" name="Group 30"/>
          <p:cNvGrpSpPr/>
          <p:nvPr/>
        </p:nvGrpSpPr>
        <p:grpSpPr>
          <a:xfrm>
            <a:off x="4291678" y="4432468"/>
            <a:ext cx="4464496" cy="1604302"/>
            <a:chOff x="4291678" y="4432468"/>
            <a:chExt cx="4464496" cy="1604302"/>
          </a:xfrm>
        </p:grpSpPr>
        <p:cxnSp>
          <p:nvCxnSpPr>
            <p:cNvPr id="22" name="Straight Connector 21"/>
            <p:cNvCxnSpPr/>
            <p:nvPr/>
          </p:nvCxnSpPr>
          <p:spPr bwMode="auto">
            <a:xfrm flipV="1">
              <a:off x="6228184" y="4432469"/>
              <a:ext cx="576064" cy="1604301"/>
            </a:xfrm>
            <a:prstGeom prst="line">
              <a:avLst/>
            </a:prstGeom>
            <a:solidFill>
              <a:schemeClr val="bg1"/>
            </a:solidFill>
            <a:ln w="57150" cap="flat" cmpd="sng" algn="ctr">
              <a:solidFill>
                <a:srgbClr val="FF0000"/>
              </a:solidFill>
              <a:prstDash val="solid"/>
              <a:round/>
              <a:headEnd type="none" w="sm" len="sm"/>
              <a:tailEnd type="none" w="sm" len="sm"/>
            </a:ln>
            <a:effectLst/>
          </p:spPr>
        </p:cxnSp>
        <p:cxnSp>
          <p:nvCxnSpPr>
            <p:cNvPr id="26" name="Straight Connector 25"/>
            <p:cNvCxnSpPr/>
            <p:nvPr/>
          </p:nvCxnSpPr>
          <p:spPr bwMode="auto">
            <a:xfrm>
              <a:off x="6804248" y="4432468"/>
              <a:ext cx="1951926" cy="0"/>
            </a:xfrm>
            <a:prstGeom prst="line">
              <a:avLst/>
            </a:prstGeom>
            <a:solidFill>
              <a:schemeClr val="bg1"/>
            </a:solidFill>
            <a:ln w="57150" cap="flat" cmpd="sng" algn="ctr">
              <a:solidFill>
                <a:srgbClr val="FF0000">
                  <a:alpha val="44000"/>
                </a:srgbClr>
              </a:solidFill>
              <a:prstDash val="solid"/>
              <a:round/>
              <a:headEnd type="none" w="sm" len="sm"/>
              <a:tailEnd type="none" w="sm" len="sm"/>
            </a:ln>
            <a:effectLst/>
          </p:spPr>
        </p:cxnSp>
        <p:cxnSp>
          <p:nvCxnSpPr>
            <p:cNvPr id="30" name="Straight Connector 29"/>
            <p:cNvCxnSpPr/>
            <p:nvPr/>
          </p:nvCxnSpPr>
          <p:spPr bwMode="auto">
            <a:xfrm>
              <a:off x="4291678" y="6030588"/>
              <a:ext cx="1951926" cy="0"/>
            </a:xfrm>
            <a:prstGeom prst="line">
              <a:avLst/>
            </a:prstGeom>
            <a:solidFill>
              <a:schemeClr val="bg1"/>
            </a:solidFill>
            <a:ln w="57150" cap="flat" cmpd="sng" algn="ctr">
              <a:solidFill>
                <a:srgbClr val="FF0000">
                  <a:alpha val="44000"/>
                </a:srgbClr>
              </a:solidFill>
              <a:prstDash val="solid"/>
              <a:round/>
              <a:headEnd type="none" w="sm" len="sm"/>
              <a:tailEnd type="none" w="sm" len="sm"/>
            </a:ln>
            <a:effectLst/>
          </p:spPr>
        </p:cxnSp>
        <p:sp>
          <p:nvSpPr>
            <p:cNvPr id="33" name="Arc 32"/>
            <p:cNvSpPr/>
            <p:nvPr/>
          </p:nvSpPr>
          <p:spPr bwMode="auto">
            <a:xfrm rot="1599007">
              <a:off x="6394473" y="4836381"/>
              <a:ext cx="596410" cy="690925"/>
            </a:xfrm>
            <a:prstGeom prst="arc">
              <a:avLst>
                <a:gd name="adj1" fmla="val 14542079"/>
                <a:gd name="adj2" fmla="val 20370961"/>
              </a:avLst>
            </a:prstGeom>
            <a:noFill/>
            <a:ln w="19050" cap="flat" cmpd="sng" algn="ctr">
              <a:solidFill>
                <a:srgbClr val="FF0000"/>
              </a:solidFill>
              <a:prstDash val="solid"/>
              <a:round/>
              <a:headEnd type="stealth" w="med" len="med"/>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34" name="TextBox 33"/>
            <p:cNvSpPr txBox="1"/>
            <p:nvPr/>
          </p:nvSpPr>
          <p:spPr>
            <a:xfrm>
              <a:off x="6700296" y="4525963"/>
              <a:ext cx="452368" cy="338554"/>
            </a:xfrm>
            <a:prstGeom prst="rect">
              <a:avLst/>
            </a:prstGeom>
            <a:noFill/>
          </p:spPr>
          <p:txBody>
            <a:bodyPr wrap="none" rtlCol="0">
              <a:spAutoFit/>
            </a:bodyPr>
            <a:lstStyle/>
            <a:p>
              <a:r>
                <a:rPr lang="en-US" sz="1600" b="1" i="1" dirty="0" smtClean="0">
                  <a:solidFill>
                    <a:srgbClr val="FF0000"/>
                  </a:solidFill>
                </a:rPr>
                <a:t>k</a:t>
              </a:r>
              <a:r>
                <a:rPr lang="en-US" sz="1600" b="1" i="1" baseline="-25000" dirty="0" smtClean="0">
                  <a:solidFill>
                    <a:srgbClr val="FF0000"/>
                  </a:solidFill>
                </a:rPr>
                <a:t>p2</a:t>
              </a:r>
              <a:endParaRPr lang="en-US" sz="1600" b="1" i="1" baseline="-25000" dirty="0">
                <a:solidFill>
                  <a:srgbClr val="FF0000"/>
                </a:solidFill>
              </a:endParaRPr>
            </a:p>
          </p:txBody>
        </p:sp>
        <p:sp>
          <p:nvSpPr>
            <p:cNvPr id="44" name="TextBox 43"/>
            <p:cNvSpPr txBox="1"/>
            <p:nvPr/>
          </p:nvSpPr>
          <p:spPr>
            <a:xfrm>
              <a:off x="6804248" y="5399972"/>
              <a:ext cx="1368152" cy="369332"/>
            </a:xfrm>
            <a:prstGeom prst="rect">
              <a:avLst/>
            </a:prstGeom>
            <a:noFill/>
          </p:spPr>
          <p:txBody>
            <a:bodyPr wrap="square" rtlCol="0">
              <a:spAutoFit/>
            </a:bodyPr>
            <a:lstStyle/>
            <a:p>
              <a:r>
                <a:rPr lang="en-US" b="1" i="1" dirty="0" smtClean="0">
                  <a:solidFill>
                    <a:srgbClr val="FF0000"/>
                  </a:solidFill>
                </a:rPr>
                <a:t>K</a:t>
              </a:r>
              <a:r>
                <a:rPr lang="en-US" b="1" i="1" baseline="-25000" dirty="0" smtClean="0">
                  <a:solidFill>
                    <a:srgbClr val="FF0000"/>
                  </a:solidFill>
                </a:rPr>
                <a:t>p2</a:t>
              </a:r>
              <a:r>
                <a:rPr lang="x-none" b="1" i="1" baseline="-25000" dirty="0" smtClean="0">
                  <a:solidFill>
                    <a:srgbClr val="FF0000"/>
                  </a:solidFill>
                </a:rPr>
                <a:t>  </a:t>
              </a:r>
              <a:r>
                <a:rPr lang="x-none" b="1" dirty="0" smtClean="0">
                  <a:solidFill>
                    <a:schemeClr val="tx1"/>
                  </a:solidFill>
                </a:rPr>
                <a:t>&gt;</a:t>
              </a:r>
              <a:r>
                <a:rPr lang="x-none" b="1" i="1" dirty="0" smtClean="0">
                  <a:solidFill>
                    <a:schemeClr val="tx1"/>
                  </a:solidFill>
                </a:rPr>
                <a:t> </a:t>
              </a:r>
              <a:r>
                <a:rPr lang="en-US" b="1" i="1" dirty="0" err="1" smtClean="0">
                  <a:solidFill>
                    <a:schemeClr val="tx1"/>
                  </a:solidFill>
                </a:rPr>
                <a:t>K</a:t>
              </a:r>
              <a:r>
                <a:rPr lang="en-US" b="1" i="1" baseline="-25000" dirty="0" err="1" smtClean="0">
                  <a:solidFill>
                    <a:schemeClr val="tx1"/>
                  </a:solidFill>
                </a:rPr>
                <a:t>p</a:t>
              </a:r>
              <a:r>
                <a:rPr lang="x-none" b="1" i="1" baseline="-25000" dirty="0" smtClean="0">
                  <a:solidFill>
                    <a:schemeClr val="tx1"/>
                  </a:solidFill>
                </a:rPr>
                <a:t>1 </a:t>
              </a:r>
              <a:r>
                <a:rPr lang="x-none" b="1" i="1" dirty="0" smtClean="0">
                  <a:solidFill>
                    <a:schemeClr val="tx1"/>
                  </a:solidFill>
                </a:rPr>
                <a:t> </a:t>
              </a:r>
              <a:endParaRPr lang="en-US" b="1" i="1" baseline="-25000" dirty="0">
                <a:solidFill>
                  <a:schemeClr val="tx1"/>
                </a:solidFill>
              </a:endParaRPr>
            </a:p>
          </p:txBody>
        </p:sp>
      </p:grpSp>
      <p:sp>
        <p:nvSpPr>
          <p:cNvPr id="46" name="Text Box 29"/>
          <p:cNvSpPr txBox="1">
            <a:spLocks noChangeArrowheads="1"/>
          </p:cNvSpPr>
          <p:nvPr/>
        </p:nvSpPr>
        <p:spPr bwMode="auto">
          <a:xfrm>
            <a:off x="189209" y="4458872"/>
            <a:ext cx="4320480"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Ograničenje na </a:t>
            </a:r>
            <a:r>
              <a:rPr lang="x-none" sz="2400" b="1" i="1" dirty="0" smtClean="0">
                <a:sym typeface="Symbol"/>
              </a:rPr>
              <a:t>±</a:t>
            </a:r>
            <a:r>
              <a:rPr lang="en-US" sz="2400" b="1" i="1" dirty="0">
                <a:solidFill>
                  <a:schemeClr val="tx1"/>
                </a:solidFill>
                <a:latin typeface="Arial" pitchFamily="34" charset="0"/>
                <a:cs typeface="Arial" pitchFamily="34" charset="0"/>
                <a:sym typeface="Symbol"/>
              </a:rPr>
              <a:t> </a:t>
            </a:r>
            <a:r>
              <a:rPr lang="en-US" sz="2400" b="1" i="1" dirty="0" smtClean="0">
                <a:latin typeface="Arial" pitchFamily="34" charset="0"/>
                <a:cs typeface="Arial" pitchFamily="34" charset="0"/>
                <a:sym typeface="Symbol"/>
              </a:rPr>
              <a:t>M</a:t>
            </a:r>
            <a:r>
              <a:rPr lang="en-US" sz="2400" b="1" i="1" baseline="-25000" dirty="0" smtClean="0">
                <a:latin typeface="Arial" pitchFamily="34" charset="0"/>
                <a:cs typeface="Arial" pitchFamily="34" charset="0"/>
                <a:sym typeface="Symbol"/>
              </a:rPr>
              <a:t>e</a:t>
            </a:r>
            <a:r>
              <a:rPr lang="x-none" sz="2400" b="1" i="1" baseline="-25000" dirty="0" smtClean="0">
                <a:latin typeface="Arial" pitchFamily="34" charset="0"/>
                <a:cs typeface="Arial" pitchFamily="34" charset="0"/>
                <a:sym typeface="Symbol"/>
              </a:rPr>
              <a:t>max</a:t>
            </a:r>
            <a:r>
              <a:rPr lang="x-none" sz="2400" b="1" i="1" dirty="0" smtClean="0">
                <a:latin typeface="Arial" pitchFamily="34" charset="0"/>
                <a:cs typeface="Arial" pitchFamily="34" charset="0"/>
                <a:sym typeface="Symbol"/>
              </a:rPr>
              <a:t> </a:t>
            </a:r>
            <a:r>
              <a:rPr lang="x-none" sz="2400" i="1" dirty="0" smtClean="0">
                <a:latin typeface="+mn-lt"/>
                <a:cs typeface="Arial" pitchFamily="34" charset="0"/>
                <a:sym typeface="Symbol"/>
              </a:rPr>
              <a:t>uvodi </a:t>
            </a:r>
            <a:r>
              <a:rPr lang="x-none" sz="2400" i="1" u="sng" dirty="0" smtClean="0">
                <a:latin typeface="+mn-lt"/>
                <a:cs typeface="Arial" pitchFamily="34" charset="0"/>
                <a:sym typeface="Symbol"/>
              </a:rPr>
              <a:t>nelinearnost</a:t>
            </a:r>
            <a:r>
              <a:rPr lang="x-none" sz="2400" i="1" dirty="0" smtClean="0">
                <a:latin typeface="+mn-lt"/>
                <a:cs typeface="Arial" pitchFamily="34" charset="0"/>
                <a:sym typeface="Symbol"/>
              </a:rPr>
              <a:t>.</a:t>
            </a:r>
            <a:r>
              <a:rPr lang="x-none" sz="2400" b="1" i="1" dirty="0" smtClean="0">
                <a:latin typeface="+mn-lt"/>
                <a:cs typeface="Arial" pitchFamily="34" charset="0"/>
                <a:sym typeface="Symbol"/>
              </a:rPr>
              <a:t> </a:t>
            </a:r>
            <a:r>
              <a:rPr lang="x-none" sz="2400" i="1" dirty="0" smtClean="0">
                <a:latin typeface="+mn-lt"/>
                <a:cs typeface="Arial" pitchFamily="34" charset="0"/>
                <a:sym typeface="Symbol"/>
              </a:rPr>
              <a:t>U ovoj zoni </a:t>
            </a:r>
            <a:r>
              <a:rPr lang="x-none" sz="2400" b="1" i="1" dirty="0" smtClean="0">
                <a:latin typeface="+mn-lt"/>
                <a:cs typeface="Arial" pitchFamily="34" charset="0"/>
                <a:sym typeface="Symbol"/>
              </a:rPr>
              <a:t>ništa od pravila lin. automatike ne važi !</a:t>
            </a:r>
            <a:endParaRPr lang="x-none" sz="2400" b="1" i="1" dirty="0" smtClean="0">
              <a:latin typeface="+mn-lt"/>
              <a:sym typeface="Symbol"/>
            </a:endParaRPr>
          </a:p>
        </p:txBody>
      </p:sp>
    </p:spTree>
    <p:extLst>
      <p:ext uri="{BB962C8B-B14F-4D97-AF65-F5344CB8AC3E}">
        <p14:creationId xmlns="" xmlns:p14="http://schemas.microsoft.com/office/powerpoint/2010/main" val="165247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29"/>
          <p:cNvSpPr txBox="1">
            <a:spLocks noChangeArrowheads="1"/>
          </p:cNvSpPr>
          <p:nvPr/>
        </p:nvSpPr>
        <p:spPr bwMode="auto">
          <a:xfrm>
            <a:off x="345638" y="1196752"/>
            <a:ext cx="8798362" cy="18466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b="1" i="1" dirty="0" smtClean="0">
                <a:solidFill>
                  <a:schemeClr val="tx1"/>
                </a:solidFill>
                <a:sym typeface="Symbol"/>
              </a:rPr>
              <a:t>k</a:t>
            </a:r>
            <a:r>
              <a:rPr lang="x-none" sz="2400" b="1" i="1" baseline="-25000" dirty="0" smtClean="0">
                <a:solidFill>
                  <a:schemeClr val="tx1"/>
                </a:solidFill>
                <a:sym typeface="Symbol"/>
              </a:rPr>
              <a:t>p</a:t>
            </a:r>
            <a:r>
              <a:rPr lang="x-none" sz="2400" b="1" i="1" dirty="0" smtClean="0">
                <a:sym typeface="Symbol"/>
              </a:rPr>
              <a:t> </a:t>
            </a:r>
            <a:r>
              <a:rPr lang="x-none" sz="2400" i="1" dirty="0" smtClean="0">
                <a:sym typeface="Symbol"/>
              </a:rPr>
              <a:t>se naziva </a:t>
            </a:r>
            <a:r>
              <a:rPr lang="x-none" sz="2400" b="1" i="1" dirty="0" smtClean="0">
                <a:sym typeface="Symbol"/>
              </a:rPr>
              <a:t>proporcionalno pojačanje </a:t>
            </a:r>
            <a:r>
              <a:rPr lang="x-none" sz="2400" i="1" dirty="0" smtClean="0">
                <a:sym typeface="Symbol"/>
              </a:rPr>
              <a:t>ili</a:t>
            </a:r>
            <a:r>
              <a:rPr lang="x-none" sz="2400" b="1" i="1" dirty="0" smtClean="0">
                <a:sym typeface="Symbol"/>
              </a:rPr>
              <a:t> pojačanje proporcionalnog dejstva.</a:t>
            </a:r>
          </a:p>
          <a:p>
            <a:pPr>
              <a:spcBef>
                <a:spcPct val="50000"/>
              </a:spcBef>
            </a:pPr>
            <a:r>
              <a:rPr lang="x-none" sz="2400" i="1" dirty="0" smtClean="0">
                <a:sym typeface="Symbol"/>
              </a:rPr>
              <a:t>Dimenzija </a:t>
            </a:r>
            <a:r>
              <a:rPr lang="x-none" sz="2400" b="1" i="1" dirty="0" smtClean="0">
                <a:solidFill>
                  <a:schemeClr val="tx1"/>
                </a:solidFill>
                <a:sym typeface="Symbol"/>
              </a:rPr>
              <a:t>k</a:t>
            </a:r>
            <a:r>
              <a:rPr lang="x-none" sz="2400" b="1" i="1" baseline="-25000" dirty="0" smtClean="0">
                <a:solidFill>
                  <a:schemeClr val="tx1"/>
                </a:solidFill>
                <a:sym typeface="Symbol"/>
              </a:rPr>
              <a:t>p </a:t>
            </a:r>
            <a:r>
              <a:rPr lang="x-none" sz="2400" i="1" dirty="0" smtClean="0">
                <a:sym typeface="Symbol"/>
              </a:rPr>
              <a:t>za brzinski regulator je</a:t>
            </a:r>
            <a:r>
              <a:rPr lang="x-none" sz="2400" b="1" i="1" dirty="0" smtClean="0">
                <a:sym typeface="Symbol"/>
              </a:rPr>
              <a:t>	     </a:t>
            </a:r>
            <a:r>
              <a:rPr lang="x-none" sz="2400" i="1" dirty="0" smtClean="0">
                <a:sym typeface="Symbol"/>
              </a:rPr>
              <a:t>, za strujni,       </a:t>
            </a:r>
          </a:p>
          <a:p>
            <a:pPr>
              <a:spcBef>
                <a:spcPct val="50000"/>
              </a:spcBef>
            </a:pPr>
            <a:endParaRPr lang="x-none" sz="2400" b="1" i="1" dirty="0">
              <a:sym typeface="Symbol"/>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19</a:t>
            </a:fld>
            <a:endParaRPr lang="en-US" dirty="0"/>
          </a:p>
        </p:txBody>
      </p:sp>
      <p:sp>
        <p:nvSpPr>
          <p:cNvPr id="57" name="Title 1"/>
          <p:cNvSpPr>
            <a:spLocks noGrp="1"/>
          </p:cNvSpPr>
          <p:nvPr>
            <p:ph type="title"/>
          </p:nvPr>
        </p:nvSpPr>
        <p:spPr>
          <a:xfrm>
            <a:off x="132765" y="0"/>
            <a:ext cx="8856983" cy="1143000"/>
          </a:xfrm>
        </p:spPr>
        <p:txBody>
          <a:bodyPr/>
          <a:lstStyle/>
          <a:p>
            <a:pPr>
              <a:spcBef>
                <a:spcPct val="50000"/>
              </a:spcBef>
            </a:pPr>
            <a:r>
              <a:rPr lang="x-none" dirty="0" smtClean="0">
                <a:sym typeface="Symbol"/>
              </a:rPr>
              <a:t>Proporcionalni (</a:t>
            </a:r>
            <a:r>
              <a:rPr lang="x-none" b="1" dirty="0" smtClean="0">
                <a:sym typeface="Symbol"/>
              </a:rPr>
              <a:t>P</a:t>
            </a:r>
            <a:r>
              <a:rPr lang="x-none" dirty="0" smtClean="0">
                <a:sym typeface="Symbol"/>
              </a:rPr>
              <a:t>) regulator</a:t>
            </a:r>
            <a:endParaRPr lang="x-none" dirty="0">
              <a:sym typeface="Symbol"/>
            </a:endParaRPr>
          </a:p>
        </p:txBody>
      </p:sp>
      <p:graphicFrame>
        <p:nvGraphicFramePr>
          <p:cNvPr id="2" name="Object 1"/>
          <p:cNvGraphicFramePr>
            <a:graphicFrameLocks noChangeAspect="1"/>
          </p:cNvGraphicFramePr>
          <p:nvPr>
            <p:extLst>
              <p:ext uri="{D42A27DB-BD31-4B8C-83A1-F6EECF244321}">
                <p14:modId xmlns="" xmlns:p14="http://schemas.microsoft.com/office/powerpoint/2010/main" val="54609743"/>
              </p:ext>
            </p:extLst>
          </p:nvPr>
        </p:nvGraphicFramePr>
        <p:xfrm>
          <a:off x="5652120" y="1913012"/>
          <a:ext cx="825500" cy="723900"/>
        </p:xfrm>
        <a:graphic>
          <a:graphicData uri="http://schemas.openxmlformats.org/presentationml/2006/ole">
            <p:oleObj spid="_x0000_s1240" name="Equation" r:id="rId4" imgW="825500" imgH="723900" progId="Equation.3">
              <p:embed/>
            </p:oleObj>
          </a:graphicData>
        </a:graphic>
      </p:graphicFrame>
      <p:graphicFrame>
        <p:nvGraphicFramePr>
          <p:cNvPr id="35" name="Object 34"/>
          <p:cNvGraphicFramePr>
            <a:graphicFrameLocks noChangeAspect="1"/>
          </p:cNvGraphicFramePr>
          <p:nvPr>
            <p:extLst>
              <p:ext uri="{D42A27DB-BD31-4B8C-83A1-F6EECF244321}">
                <p14:modId xmlns="" xmlns:p14="http://schemas.microsoft.com/office/powerpoint/2010/main" val="3756840054"/>
              </p:ext>
            </p:extLst>
          </p:nvPr>
        </p:nvGraphicFramePr>
        <p:xfrm>
          <a:off x="8244408" y="1913012"/>
          <a:ext cx="266700" cy="723900"/>
        </p:xfrm>
        <a:graphic>
          <a:graphicData uri="http://schemas.openxmlformats.org/presentationml/2006/ole">
            <p:oleObj spid="_x0000_s1241" name="Equation" r:id="rId5" imgW="266584" imgH="723586" progId="Equation.3">
              <p:embed/>
            </p:oleObj>
          </a:graphicData>
        </a:graphic>
      </p:graphicFrame>
      <p:sp>
        <p:nvSpPr>
          <p:cNvPr id="3" name="TextBox 2"/>
          <p:cNvSpPr txBox="1"/>
          <p:nvPr/>
        </p:nvSpPr>
        <p:spPr>
          <a:xfrm>
            <a:off x="251519" y="2636912"/>
            <a:ext cx="8638903" cy="2123658"/>
          </a:xfrm>
          <a:prstGeom prst="rect">
            <a:avLst/>
          </a:prstGeom>
          <a:noFill/>
        </p:spPr>
        <p:txBody>
          <a:bodyPr wrap="none" rtlCol="0">
            <a:spAutoFit/>
          </a:bodyPr>
          <a:lstStyle/>
          <a:p>
            <a:pPr lvl="0">
              <a:spcBef>
                <a:spcPct val="50000"/>
              </a:spcBef>
            </a:pPr>
            <a:r>
              <a:rPr lang="x-none" sz="2400" b="1" i="1" dirty="0">
                <a:sym typeface="Symbol"/>
              </a:rPr>
              <a:t>Uvode se p.u. jedinice:</a:t>
            </a:r>
          </a:p>
          <a:p>
            <a:pPr marL="342900" lvl="0" indent="-342900">
              <a:spcBef>
                <a:spcPct val="50000"/>
              </a:spcBef>
              <a:buFont typeface="Arial" pitchFamily="34" charset="0"/>
              <a:buChar char="•"/>
            </a:pPr>
            <a:r>
              <a:rPr lang="x-none" sz="2400" i="1" dirty="0">
                <a:sym typeface="Symbol"/>
              </a:rPr>
              <a:t>Moment se predstavlja kao odnos prema nominalnom.</a:t>
            </a:r>
          </a:p>
          <a:p>
            <a:pPr marL="342900" lvl="0" indent="-342900">
              <a:spcBef>
                <a:spcPct val="50000"/>
              </a:spcBef>
              <a:buFont typeface="Arial" pitchFamily="34" charset="0"/>
              <a:buChar char="•"/>
            </a:pPr>
            <a:r>
              <a:rPr lang="x-none" sz="2400" i="1" dirty="0">
                <a:sym typeface="Symbol"/>
              </a:rPr>
              <a:t>Struje se predstavlja kao odnos prema nominalnoj struji.</a:t>
            </a:r>
          </a:p>
          <a:p>
            <a:pPr marL="342900" lvl="0" indent="-342900">
              <a:spcBef>
                <a:spcPct val="50000"/>
              </a:spcBef>
              <a:buFont typeface="Arial" pitchFamily="34" charset="0"/>
              <a:buChar char="•"/>
            </a:pPr>
            <a:r>
              <a:rPr lang="x-none" sz="2400" i="1" dirty="0" smtClean="0">
                <a:sym typeface="Symbol"/>
              </a:rPr>
              <a:t>Brzina obrtanja </a:t>
            </a:r>
            <a:r>
              <a:rPr lang="x-none" sz="2400" i="1" dirty="0">
                <a:sym typeface="Symbol"/>
              </a:rPr>
              <a:t>i </a:t>
            </a:r>
            <a:r>
              <a:rPr lang="x-none" sz="2400" i="1" dirty="0" smtClean="0">
                <a:sym typeface="Symbol"/>
              </a:rPr>
              <a:t>napon, takođe</a:t>
            </a:r>
            <a:r>
              <a:rPr lang="x-none" dirty="0" smtClean="0">
                <a:sym typeface="Symbol"/>
              </a:rPr>
              <a:t>.</a:t>
            </a:r>
          </a:p>
        </p:txBody>
      </p:sp>
      <p:sp>
        <p:nvSpPr>
          <p:cNvPr id="17" name="TextBox 16"/>
          <p:cNvSpPr txBox="1"/>
          <p:nvPr/>
        </p:nvSpPr>
        <p:spPr>
          <a:xfrm>
            <a:off x="251519" y="4869160"/>
            <a:ext cx="8698215" cy="461665"/>
          </a:xfrm>
          <a:prstGeom prst="rect">
            <a:avLst/>
          </a:prstGeom>
          <a:noFill/>
        </p:spPr>
        <p:txBody>
          <a:bodyPr wrap="none" rtlCol="0">
            <a:spAutoFit/>
          </a:bodyPr>
          <a:lstStyle/>
          <a:p>
            <a:pPr lvl="0">
              <a:spcBef>
                <a:spcPct val="50000"/>
              </a:spcBef>
            </a:pPr>
            <a:r>
              <a:rPr lang="x-none" sz="2400" b="1" i="1" dirty="0">
                <a:solidFill>
                  <a:schemeClr val="tx1"/>
                </a:solidFill>
                <a:sym typeface="Symbol"/>
              </a:rPr>
              <a:t>TADA SU SVE VELIČINE BEZDIMENZIONI BROJEVI </a:t>
            </a:r>
            <a:r>
              <a:rPr lang="x-none" sz="2400" b="1" i="1" dirty="0" smtClean="0">
                <a:solidFill>
                  <a:schemeClr val="tx1"/>
                </a:solidFill>
                <a:sym typeface="Symbol"/>
              </a:rPr>
              <a:t>!</a:t>
            </a:r>
            <a:endParaRPr lang="x-none" sz="2400" b="1" i="1" dirty="0">
              <a:solidFill>
                <a:schemeClr val="tx1"/>
              </a:solidFill>
              <a:sym typeface="Symbol"/>
            </a:endParaRPr>
          </a:p>
        </p:txBody>
      </p:sp>
      <p:sp>
        <p:nvSpPr>
          <p:cNvPr id="19" name="Rectangle 18"/>
          <p:cNvSpPr/>
          <p:nvPr/>
        </p:nvSpPr>
        <p:spPr>
          <a:xfrm>
            <a:off x="310681" y="5517231"/>
            <a:ext cx="3089537" cy="461665"/>
          </a:xfrm>
          <a:prstGeom prst="rect">
            <a:avLst/>
          </a:prstGeom>
        </p:spPr>
        <p:txBody>
          <a:bodyPr wrap="square">
            <a:spAutoFit/>
          </a:bodyPr>
          <a:lstStyle/>
          <a:p>
            <a:r>
              <a:rPr lang="x-none" sz="2400" b="1" i="1" dirty="0" smtClean="0">
                <a:latin typeface="Arial" pitchFamily="34" charset="0"/>
                <a:cs typeface="Arial" pitchFamily="34" charset="0"/>
                <a:sym typeface="Symbol"/>
              </a:rPr>
              <a:t>M</a:t>
            </a:r>
            <a:r>
              <a:rPr lang="x-none" sz="2400" b="1" i="1" baseline="-25000" dirty="0" smtClean="0">
                <a:latin typeface="Arial" pitchFamily="34" charset="0"/>
                <a:cs typeface="Arial" pitchFamily="34" charset="0"/>
                <a:sym typeface="Symbol"/>
              </a:rPr>
              <a:t>e</a:t>
            </a:r>
            <a:r>
              <a:rPr lang="en-US" sz="2400" b="1" i="1" baseline="-25000" dirty="0" smtClean="0">
                <a:latin typeface="Arial" pitchFamily="34" charset="0"/>
                <a:cs typeface="Arial" pitchFamily="34" charset="0"/>
                <a:sym typeface="Symbol"/>
              </a:rPr>
              <a:t> </a:t>
            </a:r>
            <a:r>
              <a:rPr lang="en-US" sz="2400" dirty="0" smtClean="0">
                <a:latin typeface="Arial" pitchFamily="34" charset="0"/>
                <a:cs typeface="Arial" pitchFamily="34" charset="0"/>
                <a:sym typeface="Symbol"/>
              </a:rPr>
              <a:t>[</a:t>
            </a:r>
            <a:r>
              <a:rPr lang="en-US" sz="2400" dirty="0" err="1" smtClean="0">
                <a:latin typeface="Arial" pitchFamily="34" charset="0"/>
                <a:cs typeface="Arial" pitchFamily="34" charset="0"/>
                <a:sym typeface="Symbol"/>
              </a:rPr>
              <a:t>p.u</a:t>
            </a:r>
            <a:r>
              <a:rPr lang="en-US" sz="2400" dirty="0" smtClean="0">
                <a:latin typeface="Arial" pitchFamily="34" charset="0"/>
                <a:cs typeface="Arial" pitchFamily="34" charset="0"/>
                <a:sym typeface="Symbol"/>
              </a:rPr>
              <a:t>.] </a:t>
            </a:r>
            <a:r>
              <a:rPr lang="x-none" sz="2400" dirty="0" smtClean="0">
                <a:latin typeface="Arial" pitchFamily="34" charset="0"/>
                <a:cs typeface="Arial" pitchFamily="34" charset="0"/>
                <a:sym typeface="Symbol"/>
              </a:rPr>
              <a:t>= </a:t>
            </a:r>
            <a:r>
              <a:rPr lang="x-none" sz="2400" b="1" i="1" dirty="0" smtClean="0">
                <a:latin typeface="Arial" pitchFamily="34" charset="0"/>
                <a:cs typeface="Arial" pitchFamily="34" charset="0"/>
                <a:sym typeface="Symbol"/>
              </a:rPr>
              <a:t>M</a:t>
            </a:r>
            <a:r>
              <a:rPr lang="x-none" sz="2400" b="1" i="1" baseline="-25000" dirty="0" smtClean="0">
                <a:latin typeface="Arial" pitchFamily="34" charset="0"/>
                <a:cs typeface="Arial" pitchFamily="34" charset="0"/>
                <a:sym typeface="Symbol"/>
              </a:rPr>
              <a:t>e</a:t>
            </a:r>
            <a:r>
              <a:rPr lang="x-none" sz="2400" dirty="0" smtClean="0">
                <a:latin typeface="Arial" pitchFamily="34" charset="0"/>
                <a:cs typeface="Arial" pitchFamily="34" charset="0"/>
                <a:sym typeface="Symbol"/>
              </a:rPr>
              <a:t> </a:t>
            </a:r>
            <a:r>
              <a:rPr lang="x-none" sz="2400" b="1" dirty="0" smtClean="0">
                <a:latin typeface="Arial" pitchFamily="34" charset="0"/>
                <a:cs typeface="Arial" pitchFamily="34" charset="0"/>
                <a:sym typeface="Symbol"/>
              </a:rPr>
              <a:t>/</a:t>
            </a:r>
            <a:r>
              <a:rPr lang="x-none" sz="2400" b="1" baseline="30000" dirty="0" smtClean="0">
                <a:latin typeface="Arial" pitchFamily="34" charset="0"/>
                <a:cs typeface="Arial" pitchFamily="34" charset="0"/>
                <a:sym typeface="Symbol"/>
              </a:rPr>
              <a:t> </a:t>
            </a:r>
            <a:r>
              <a:rPr lang="x-none" sz="2400" b="1" i="1" dirty="0" smtClean="0">
                <a:latin typeface="Arial" pitchFamily="34" charset="0"/>
                <a:cs typeface="Arial" pitchFamily="34" charset="0"/>
                <a:sym typeface="Symbol"/>
              </a:rPr>
              <a:t>M</a:t>
            </a:r>
            <a:r>
              <a:rPr lang="x-none" sz="2400" b="1" i="1" baseline="-25000" dirty="0" smtClean="0">
                <a:latin typeface="Arial" pitchFamily="34" charset="0"/>
                <a:cs typeface="Arial" pitchFamily="34" charset="0"/>
                <a:sym typeface="Symbol"/>
              </a:rPr>
              <a:t>enom</a:t>
            </a:r>
            <a:r>
              <a:rPr lang="x-none" sz="2400" dirty="0" smtClean="0">
                <a:latin typeface="Arial" pitchFamily="34" charset="0"/>
                <a:cs typeface="Arial" pitchFamily="34" charset="0"/>
                <a:sym typeface="Symbol"/>
              </a:rPr>
              <a:t>  </a:t>
            </a:r>
            <a:endParaRPr lang="en-US" sz="2400" dirty="0"/>
          </a:p>
        </p:txBody>
      </p:sp>
      <p:sp>
        <p:nvSpPr>
          <p:cNvPr id="41" name="Rectangle 40"/>
          <p:cNvSpPr/>
          <p:nvPr/>
        </p:nvSpPr>
        <p:spPr>
          <a:xfrm>
            <a:off x="3419872" y="5517232"/>
            <a:ext cx="2736304" cy="461665"/>
          </a:xfrm>
          <a:prstGeom prst="rect">
            <a:avLst/>
          </a:prstGeom>
        </p:spPr>
        <p:txBody>
          <a:bodyPr wrap="square">
            <a:spAutoFit/>
          </a:bodyPr>
          <a:lstStyle/>
          <a:p>
            <a:r>
              <a:rPr lang="x-none" sz="2400" b="1" i="1" dirty="0" smtClean="0">
                <a:latin typeface="+mn-lt"/>
                <a:cs typeface="Arial" pitchFamily="34" charset="0"/>
                <a:sym typeface="Symbol"/>
              </a:rPr>
              <a:t></a:t>
            </a:r>
            <a:r>
              <a:rPr lang="x-none" sz="2400" b="1" i="1" dirty="0" smtClean="0">
                <a:latin typeface="Arial" pitchFamily="34" charset="0"/>
                <a:cs typeface="Arial" pitchFamily="34" charset="0"/>
                <a:sym typeface="Symbol"/>
              </a:rPr>
              <a:t> </a:t>
            </a:r>
            <a:r>
              <a:rPr lang="en-US" sz="2400" b="1" i="1" baseline="-25000" dirty="0" smtClean="0">
                <a:latin typeface="Arial" pitchFamily="34" charset="0"/>
                <a:cs typeface="Arial" pitchFamily="34" charset="0"/>
                <a:sym typeface="Symbol"/>
              </a:rPr>
              <a:t> </a:t>
            </a:r>
            <a:r>
              <a:rPr lang="en-US" sz="2400" dirty="0" smtClean="0">
                <a:latin typeface="Arial" pitchFamily="34" charset="0"/>
                <a:cs typeface="Arial" pitchFamily="34" charset="0"/>
                <a:sym typeface="Symbol"/>
              </a:rPr>
              <a:t>[</a:t>
            </a:r>
            <a:r>
              <a:rPr lang="en-US" sz="2400" dirty="0" err="1" smtClean="0">
                <a:latin typeface="Arial" pitchFamily="34" charset="0"/>
                <a:cs typeface="Arial" pitchFamily="34" charset="0"/>
                <a:sym typeface="Symbol"/>
              </a:rPr>
              <a:t>p.u</a:t>
            </a:r>
            <a:r>
              <a:rPr lang="en-US" sz="2400" dirty="0" smtClean="0">
                <a:latin typeface="Arial" pitchFamily="34" charset="0"/>
                <a:cs typeface="Arial" pitchFamily="34" charset="0"/>
                <a:sym typeface="Symbol"/>
              </a:rPr>
              <a:t>.] </a:t>
            </a:r>
            <a:r>
              <a:rPr lang="x-none" sz="2400" dirty="0" smtClean="0">
                <a:latin typeface="Arial" pitchFamily="34" charset="0"/>
                <a:cs typeface="Arial" pitchFamily="34" charset="0"/>
                <a:sym typeface="Symbol"/>
              </a:rPr>
              <a:t>= </a:t>
            </a:r>
            <a:r>
              <a:rPr lang="x-none" sz="2400" b="1" i="1" dirty="0" smtClean="0">
                <a:latin typeface="Arial" pitchFamily="34" charset="0"/>
                <a:cs typeface="Arial" pitchFamily="34" charset="0"/>
                <a:sym typeface="Symbol"/>
              </a:rPr>
              <a:t></a:t>
            </a:r>
            <a:r>
              <a:rPr lang="x-none" sz="2400" dirty="0" smtClean="0">
                <a:latin typeface="Arial" pitchFamily="34" charset="0"/>
                <a:cs typeface="Arial" pitchFamily="34" charset="0"/>
                <a:sym typeface="Symbol"/>
              </a:rPr>
              <a:t> </a:t>
            </a:r>
            <a:r>
              <a:rPr lang="x-none" sz="2400" b="1" dirty="0" smtClean="0">
                <a:latin typeface="Arial" pitchFamily="34" charset="0"/>
                <a:cs typeface="Arial" pitchFamily="34" charset="0"/>
                <a:sym typeface="Symbol"/>
              </a:rPr>
              <a:t>/</a:t>
            </a:r>
            <a:r>
              <a:rPr lang="x-none" sz="2400" b="1" i="1" dirty="0" smtClean="0">
                <a:latin typeface="Arial" pitchFamily="34" charset="0"/>
                <a:cs typeface="Arial" pitchFamily="34" charset="0"/>
                <a:sym typeface="Symbol"/>
              </a:rPr>
              <a:t></a:t>
            </a:r>
            <a:r>
              <a:rPr lang="x-none" sz="2400" b="1" i="1" baseline="-25000" dirty="0" smtClean="0">
                <a:latin typeface="Arial" pitchFamily="34" charset="0"/>
                <a:cs typeface="Arial" pitchFamily="34" charset="0"/>
                <a:sym typeface="Symbol"/>
              </a:rPr>
              <a:t> nom</a:t>
            </a:r>
            <a:r>
              <a:rPr lang="x-none" sz="2400" dirty="0" smtClean="0">
                <a:latin typeface="Arial" pitchFamily="34" charset="0"/>
                <a:cs typeface="Arial" pitchFamily="34" charset="0"/>
                <a:sym typeface="Symbol"/>
              </a:rPr>
              <a:t>  </a:t>
            </a:r>
            <a:endParaRPr lang="en-US" sz="2400" dirty="0"/>
          </a:p>
        </p:txBody>
      </p:sp>
      <p:sp>
        <p:nvSpPr>
          <p:cNvPr id="45" name="Rectangle 44"/>
          <p:cNvSpPr/>
          <p:nvPr/>
        </p:nvSpPr>
        <p:spPr>
          <a:xfrm>
            <a:off x="6156176" y="5517232"/>
            <a:ext cx="2915816" cy="461665"/>
          </a:xfrm>
          <a:prstGeom prst="rect">
            <a:avLst/>
          </a:prstGeom>
        </p:spPr>
        <p:txBody>
          <a:bodyPr wrap="square">
            <a:spAutoFit/>
          </a:bodyPr>
          <a:lstStyle/>
          <a:p>
            <a:r>
              <a:rPr lang="x-none" sz="2400" b="1" i="1" dirty="0" smtClean="0">
                <a:latin typeface="+mj-lt"/>
                <a:cs typeface="Arial" pitchFamily="34" charset="0"/>
                <a:sym typeface="Symbol"/>
              </a:rPr>
              <a:t>I</a:t>
            </a:r>
            <a:r>
              <a:rPr lang="x-none" sz="2400" b="1" i="1" baseline="-25000" dirty="0">
                <a:latin typeface="Arial" pitchFamily="34" charset="0"/>
                <a:cs typeface="Arial" pitchFamily="34" charset="0"/>
                <a:sym typeface="Symbol"/>
              </a:rPr>
              <a:t>a</a:t>
            </a:r>
            <a:r>
              <a:rPr lang="en-US" sz="2400" b="1" i="1" baseline="-25000" dirty="0" smtClean="0">
                <a:latin typeface="Arial" pitchFamily="34" charset="0"/>
                <a:cs typeface="Arial" pitchFamily="34" charset="0"/>
                <a:sym typeface="Symbol"/>
              </a:rPr>
              <a:t> </a:t>
            </a:r>
            <a:r>
              <a:rPr lang="en-US" sz="2400" dirty="0" smtClean="0">
                <a:latin typeface="Arial" pitchFamily="34" charset="0"/>
                <a:cs typeface="Arial" pitchFamily="34" charset="0"/>
                <a:sym typeface="Symbol"/>
              </a:rPr>
              <a:t>[</a:t>
            </a:r>
            <a:r>
              <a:rPr lang="en-US" sz="2400" dirty="0" err="1" smtClean="0">
                <a:latin typeface="Arial" pitchFamily="34" charset="0"/>
                <a:cs typeface="Arial" pitchFamily="34" charset="0"/>
                <a:sym typeface="Symbol"/>
              </a:rPr>
              <a:t>p.u</a:t>
            </a:r>
            <a:r>
              <a:rPr lang="en-US" sz="2400" dirty="0" smtClean="0">
                <a:latin typeface="Arial" pitchFamily="34" charset="0"/>
                <a:cs typeface="Arial" pitchFamily="34" charset="0"/>
                <a:sym typeface="Symbol"/>
              </a:rPr>
              <a:t>.] </a:t>
            </a:r>
            <a:r>
              <a:rPr lang="x-none" sz="2400" dirty="0" smtClean="0">
                <a:latin typeface="Arial" pitchFamily="34" charset="0"/>
                <a:cs typeface="Arial" pitchFamily="34" charset="0"/>
                <a:sym typeface="Symbol"/>
              </a:rPr>
              <a:t>= </a:t>
            </a:r>
            <a:r>
              <a:rPr lang="x-none" sz="2400" b="1" i="1" dirty="0" smtClean="0">
                <a:latin typeface="+mn-lt"/>
                <a:cs typeface="Arial" pitchFamily="34" charset="0"/>
                <a:sym typeface="Symbol"/>
              </a:rPr>
              <a:t>I</a:t>
            </a:r>
            <a:r>
              <a:rPr lang="x-none" sz="2400" b="1" i="1" baseline="-25000" dirty="0" smtClean="0">
                <a:latin typeface="Arial" pitchFamily="34" charset="0"/>
                <a:cs typeface="Arial" pitchFamily="34" charset="0"/>
                <a:sym typeface="Symbol"/>
              </a:rPr>
              <a:t>a</a:t>
            </a:r>
            <a:r>
              <a:rPr lang="x-none" sz="2400" dirty="0" smtClean="0">
                <a:latin typeface="Arial" pitchFamily="34" charset="0"/>
                <a:cs typeface="Arial" pitchFamily="34" charset="0"/>
                <a:sym typeface="Symbol"/>
              </a:rPr>
              <a:t> </a:t>
            </a:r>
            <a:r>
              <a:rPr lang="x-none" sz="2400" b="1" dirty="0" smtClean="0">
                <a:latin typeface="Arial" pitchFamily="34" charset="0"/>
                <a:cs typeface="Arial" pitchFamily="34" charset="0"/>
                <a:sym typeface="Symbol"/>
              </a:rPr>
              <a:t>/</a:t>
            </a:r>
            <a:r>
              <a:rPr lang="x-none" sz="2400" b="1" baseline="30000" dirty="0" smtClean="0">
                <a:latin typeface="Arial" pitchFamily="34" charset="0"/>
                <a:cs typeface="Arial" pitchFamily="34" charset="0"/>
                <a:sym typeface="Symbol"/>
              </a:rPr>
              <a:t> </a:t>
            </a:r>
            <a:r>
              <a:rPr lang="x-none" sz="2400" b="1" i="1" dirty="0" smtClean="0">
                <a:latin typeface="+mn-lt"/>
                <a:cs typeface="Arial" pitchFamily="34" charset="0"/>
                <a:sym typeface="Symbol"/>
              </a:rPr>
              <a:t>I</a:t>
            </a:r>
            <a:r>
              <a:rPr lang="x-none" sz="2400" b="1" i="1" baseline="-25000" dirty="0" smtClean="0">
                <a:latin typeface="Arial" pitchFamily="34" charset="0"/>
                <a:cs typeface="Arial" pitchFamily="34" charset="0"/>
                <a:sym typeface="Symbol"/>
              </a:rPr>
              <a:t>anom</a:t>
            </a:r>
            <a:r>
              <a:rPr lang="x-none" sz="2400" dirty="0" smtClean="0">
                <a:latin typeface="Arial" pitchFamily="34" charset="0"/>
                <a:cs typeface="Arial" pitchFamily="34" charset="0"/>
                <a:sym typeface="Symbol"/>
              </a:rPr>
              <a:t>  </a:t>
            </a:r>
            <a:endParaRPr lang="en-US" sz="2400" dirty="0"/>
          </a:p>
        </p:txBody>
      </p:sp>
    </p:spTree>
    <p:extLst>
      <p:ext uri="{BB962C8B-B14F-4D97-AF65-F5344CB8AC3E}">
        <p14:creationId xmlns="" xmlns:p14="http://schemas.microsoft.com/office/powerpoint/2010/main" val="379666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9" grpId="0"/>
      <p:bldP spid="41"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334113" y="4357254"/>
            <a:ext cx="3554971" cy="793551"/>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78" name="TextBox 77"/>
          <p:cNvSpPr txBox="1"/>
          <p:nvPr/>
        </p:nvSpPr>
        <p:spPr>
          <a:xfrm>
            <a:off x="3601004" y="1783550"/>
            <a:ext cx="1845377" cy="369332"/>
          </a:xfrm>
          <a:prstGeom prst="rect">
            <a:avLst/>
          </a:prstGeom>
          <a:noFill/>
        </p:spPr>
        <p:txBody>
          <a:bodyPr wrap="none" rtlCol="0">
            <a:spAutoFit/>
          </a:bodyPr>
          <a:lstStyle/>
          <a:p>
            <a:r>
              <a:rPr lang="x-none" b="1" dirty="0" smtClean="0">
                <a:solidFill>
                  <a:srgbClr val="FF0000"/>
                </a:solidFill>
              </a:rPr>
              <a:t>OPTEREĆENJE</a:t>
            </a:r>
            <a:endParaRPr lang="en-US" b="1" dirty="0">
              <a:solidFill>
                <a:srgbClr val="FF0000"/>
              </a:solidFill>
            </a:endParaRPr>
          </a:p>
        </p:txBody>
      </p:sp>
      <p:sp>
        <p:nvSpPr>
          <p:cNvPr id="77" name="Rectangle 76"/>
          <p:cNvSpPr/>
          <p:nvPr/>
        </p:nvSpPr>
        <p:spPr bwMode="auto">
          <a:xfrm>
            <a:off x="2565585" y="1801375"/>
            <a:ext cx="2890106" cy="1629345"/>
          </a:xfrm>
          <a:prstGeom prst="rect">
            <a:avLst/>
          </a:prstGeom>
          <a:noFill/>
          <a:ln w="0" cap="flat" cmpd="sng" algn="ctr">
            <a:solidFill>
              <a:srgbClr val="FF0000"/>
            </a:solidFill>
            <a:prstDash val="lgDash"/>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3399"/>
              </a:solidFill>
              <a:effectLst/>
              <a:latin typeface="Comic Sans MS" pitchFamily="66" charset="0"/>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a:t>
            </a:fld>
            <a:endParaRPr lang="en-US"/>
          </a:p>
        </p:txBody>
      </p:sp>
      <p:sp>
        <p:nvSpPr>
          <p:cNvPr id="10" name="Line 19"/>
          <p:cNvSpPr>
            <a:spLocks noChangeShapeType="1"/>
          </p:cNvSpPr>
          <p:nvPr/>
        </p:nvSpPr>
        <p:spPr bwMode="auto">
          <a:xfrm>
            <a:off x="5244548" y="2721646"/>
            <a:ext cx="623596"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2" name="Group 41"/>
          <p:cNvGrpSpPr/>
          <p:nvPr/>
        </p:nvGrpSpPr>
        <p:grpSpPr>
          <a:xfrm>
            <a:off x="3905939" y="2109578"/>
            <a:ext cx="1338609" cy="1188132"/>
            <a:chOff x="4889575" y="4617132"/>
            <a:chExt cx="1338609" cy="1188132"/>
          </a:xfrm>
        </p:grpSpPr>
        <p:sp>
          <p:nvSpPr>
            <p:cNvPr id="38" name="Text Box 29"/>
            <p:cNvSpPr txBox="1">
              <a:spLocks noChangeArrowheads="1"/>
            </p:cNvSpPr>
            <p:nvPr/>
          </p:nvSpPr>
          <p:spPr bwMode="auto">
            <a:xfrm>
              <a:off x="5438850" y="5285681"/>
              <a:ext cx="6223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i="1" dirty="0" smtClean="0">
                  <a:latin typeface="Arial" pitchFamily="34" charset="0"/>
                  <a:cs typeface="Arial" pitchFamily="34" charset="0"/>
                  <a:sym typeface="Symbol"/>
                </a:rPr>
                <a:t>1/</a:t>
              </a:r>
              <a:r>
                <a:rPr lang="en-US" sz="2000" b="1" i="1" dirty="0" smtClean="0">
                  <a:latin typeface="Arial" pitchFamily="34" charset="0"/>
                  <a:cs typeface="Arial" pitchFamily="34" charset="0"/>
                  <a:sym typeface="Symbol"/>
                </a:rPr>
                <a:t>J</a:t>
              </a:r>
              <a:endParaRPr lang="en-US" sz="2000" b="1" i="1" baseline="30000" dirty="0">
                <a:latin typeface="Arial" pitchFamily="34" charset="0"/>
                <a:cs typeface="Arial" pitchFamily="34" charset="0"/>
              </a:endParaRPr>
            </a:p>
          </p:txBody>
        </p:sp>
        <p:grpSp>
          <p:nvGrpSpPr>
            <p:cNvPr id="40" name="Group 39"/>
            <p:cNvGrpSpPr/>
            <p:nvPr/>
          </p:nvGrpSpPr>
          <p:grpSpPr>
            <a:xfrm>
              <a:off x="4889575" y="4617132"/>
              <a:ext cx="1338609" cy="1188132"/>
              <a:chOff x="4889575" y="4617132"/>
              <a:chExt cx="1338609" cy="1188132"/>
            </a:xfrm>
          </p:grpSpPr>
          <p:sp>
            <p:nvSpPr>
              <p:cNvPr id="26" name="Rectangle 25"/>
              <p:cNvSpPr/>
              <p:nvPr/>
            </p:nvSpPr>
            <p:spPr bwMode="auto">
              <a:xfrm>
                <a:off x="4889575" y="4617132"/>
                <a:ext cx="1338609" cy="1188132"/>
              </a:xfrm>
              <a:prstGeom prst="rect">
                <a:avLst/>
              </a:pr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28" name="Straight Connector 27"/>
              <p:cNvCxnSpPr/>
              <p:nvPr/>
            </p:nvCxnSpPr>
            <p:spPr bwMode="auto">
              <a:xfrm>
                <a:off x="5025307" y="4797152"/>
                <a:ext cx="0" cy="864096"/>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30" name="Straight Connector 29"/>
              <p:cNvCxnSpPr/>
              <p:nvPr/>
            </p:nvCxnSpPr>
            <p:spPr bwMode="auto">
              <a:xfrm>
                <a:off x="5025307" y="5661248"/>
                <a:ext cx="986853" cy="0"/>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flipV="1">
                <a:off x="5025307" y="4941168"/>
                <a:ext cx="724258" cy="720080"/>
              </a:xfrm>
              <a:prstGeom prst="line">
                <a:avLst/>
              </a:prstGeom>
              <a:solidFill>
                <a:schemeClr val="bg1"/>
              </a:solidFill>
              <a:ln w="50800" cap="flat" cmpd="sng" algn="ctr">
                <a:solidFill>
                  <a:schemeClr val="tx1"/>
                </a:solidFill>
                <a:prstDash val="solid"/>
                <a:round/>
                <a:headEnd type="none" w="sm" len="sm"/>
                <a:tailEnd type="none" w="sm" len="sm"/>
              </a:ln>
              <a:effectLst/>
            </p:spPr>
          </p:cxnSp>
        </p:grpSp>
      </p:grpSp>
      <p:sp>
        <p:nvSpPr>
          <p:cNvPr id="43" name="Line 17"/>
          <p:cNvSpPr>
            <a:spLocks noChangeShapeType="1"/>
          </p:cNvSpPr>
          <p:nvPr/>
        </p:nvSpPr>
        <p:spPr bwMode="auto">
          <a:xfrm>
            <a:off x="3247243" y="2721645"/>
            <a:ext cx="658696"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Oval 21"/>
          <p:cNvSpPr>
            <a:spLocks noChangeArrowheads="1"/>
          </p:cNvSpPr>
          <p:nvPr/>
        </p:nvSpPr>
        <p:spPr bwMode="auto">
          <a:xfrm>
            <a:off x="2815443" y="2494888"/>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8"/>
          <p:cNvSpPr>
            <a:spLocks noChangeShapeType="1"/>
          </p:cNvSpPr>
          <p:nvPr/>
        </p:nvSpPr>
        <p:spPr bwMode="auto">
          <a:xfrm flipV="1">
            <a:off x="2313173" y="2721646"/>
            <a:ext cx="504825"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2"/>
          <p:cNvSpPr>
            <a:spLocks noChangeShapeType="1"/>
          </p:cNvSpPr>
          <p:nvPr/>
        </p:nvSpPr>
        <p:spPr bwMode="auto">
          <a:xfrm>
            <a:off x="3031343" y="2102846"/>
            <a:ext cx="0" cy="373503"/>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Text Box 29"/>
          <p:cNvSpPr txBox="1">
            <a:spLocks noChangeArrowheads="1"/>
          </p:cNvSpPr>
          <p:nvPr/>
        </p:nvSpPr>
        <p:spPr bwMode="auto">
          <a:xfrm>
            <a:off x="2861976" y="1801375"/>
            <a:ext cx="46831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o</a:t>
            </a:r>
            <a:endParaRPr lang="en-US" sz="2000" b="1" i="1" baseline="30000" dirty="0">
              <a:latin typeface="Arial" pitchFamily="34" charset="0"/>
              <a:cs typeface="Arial" pitchFamily="34" charset="0"/>
            </a:endParaRPr>
          </a:p>
        </p:txBody>
      </p:sp>
      <p:sp>
        <p:nvSpPr>
          <p:cNvPr id="51" name="Text Box 29"/>
          <p:cNvSpPr txBox="1">
            <a:spLocks noChangeArrowheads="1"/>
          </p:cNvSpPr>
          <p:nvPr/>
        </p:nvSpPr>
        <p:spPr bwMode="auto">
          <a:xfrm>
            <a:off x="1948918" y="2556899"/>
            <a:ext cx="35083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e</a:t>
            </a:r>
            <a:endParaRPr lang="en-US" sz="2000" b="1" i="1" baseline="30000" dirty="0">
              <a:latin typeface="Arial" pitchFamily="34" charset="0"/>
              <a:cs typeface="Arial" pitchFamily="34" charset="0"/>
            </a:endParaRPr>
          </a:p>
        </p:txBody>
      </p:sp>
      <p:sp>
        <p:nvSpPr>
          <p:cNvPr id="52" name="Text Box 29"/>
          <p:cNvSpPr txBox="1">
            <a:spLocks noChangeArrowheads="1"/>
          </p:cNvSpPr>
          <p:nvPr/>
        </p:nvSpPr>
        <p:spPr bwMode="auto">
          <a:xfrm>
            <a:off x="5940152" y="2536702"/>
            <a:ext cx="268359"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endParaRPr lang="en-US" sz="2400" i="1" baseline="30000" dirty="0"/>
          </a:p>
        </p:txBody>
      </p:sp>
      <p:sp>
        <p:nvSpPr>
          <p:cNvPr id="53" name="Text Box 27"/>
          <p:cNvSpPr txBox="1">
            <a:spLocks noChangeArrowheads="1"/>
          </p:cNvSpPr>
          <p:nvPr/>
        </p:nvSpPr>
        <p:spPr bwMode="auto">
          <a:xfrm>
            <a:off x="3060526" y="2152882"/>
            <a:ext cx="2873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54" name="Text Box 28"/>
          <p:cNvSpPr txBox="1">
            <a:spLocks noChangeArrowheads="1"/>
          </p:cNvSpPr>
          <p:nvPr/>
        </p:nvSpPr>
        <p:spPr bwMode="auto">
          <a:xfrm>
            <a:off x="2581683" y="2331691"/>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57" name="Title 1"/>
          <p:cNvSpPr>
            <a:spLocks noGrp="1"/>
          </p:cNvSpPr>
          <p:nvPr>
            <p:ph type="title"/>
          </p:nvPr>
        </p:nvSpPr>
        <p:spPr>
          <a:xfrm>
            <a:off x="132765" y="0"/>
            <a:ext cx="8856983" cy="1143000"/>
          </a:xfrm>
        </p:spPr>
        <p:txBody>
          <a:bodyPr/>
          <a:lstStyle/>
          <a:p>
            <a:r>
              <a:rPr lang="x-none" dirty="0" smtClean="0"/>
              <a:t>Odnos momenta i brzine obrtanja</a:t>
            </a:r>
            <a:r>
              <a:rPr lang="en-US" dirty="0" smtClean="0"/>
              <a:t/>
            </a:r>
            <a:br>
              <a:rPr lang="en-US" dirty="0" smtClean="0"/>
            </a:br>
            <a:r>
              <a:rPr lang="en-US" sz="2400" dirty="0" smtClean="0"/>
              <a:t>(</a:t>
            </a:r>
            <a:r>
              <a:rPr lang="x-none" sz="2400" dirty="0" smtClean="0"/>
              <a:t>zanemareno trenje</a:t>
            </a:r>
            <a:r>
              <a:rPr lang="en-US" sz="2400" dirty="0" smtClean="0"/>
              <a:t>)</a:t>
            </a:r>
          </a:p>
        </p:txBody>
      </p:sp>
      <p:sp>
        <p:nvSpPr>
          <p:cNvPr id="62" name="Text Box 29"/>
          <p:cNvSpPr txBox="1">
            <a:spLocks noChangeArrowheads="1"/>
          </p:cNvSpPr>
          <p:nvPr/>
        </p:nvSpPr>
        <p:spPr bwMode="auto">
          <a:xfrm>
            <a:off x="3474435" y="2382813"/>
            <a:ext cx="25314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endParaRPr lang="en-US" sz="2000" b="1" i="1" baseline="30000" dirty="0">
              <a:latin typeface="Arial" pitchFamily="34" charset="0"/>
              <a:cs typeface="Arial" pitchFamily="34" charset="0"/>
            </a:endParaRPr>
          </a:p>
        </p:txBody>
      </p:sp>
      <p:sp>
        <p:nvSpPr>
          <p:cNvPr id="3" name="TextBox 2"/>
          <p:cNvSpPr txBox="1"/>
          <p:nvPr/>
        </p:nvSpPr>
        <p:spPr>
          <a:xfrm>
            <a:off x="251520" y="1089268"/>
            <a:ext cx="1584176" cy="1200329"/>
          </a:xfrm>
          <a:prstGeom prst="rect">
            <a:avLst/>
          </a:prstGeom>
          <a:noFill/>
        </p:spPr>
        <p:txBody>
          <a:bodyPr wrap="square" rtlCol="0">
            <a:spAutoFit/>
          </a:bodyPr>
          <a:lstStyle/>
          <a:p>
            <a:r>
              <a:rPr lang="x-none" dirty="0" smtClean="0">
                <a:latin typeface="+mn-lt"/>
                <a:cs typeface="Arial" pitchFamily="34" charset="0"/>
              </a:rPr>
              <a:t>Moment koji proizvodi motor na svom vratilu</a:t>
            </a:r>
            <a:endParaRPr lang="en-US" dirty="0">
              <a:latin typeface="+mn-lt"/>
              <a:cs typeface="Arial" pitchFamily="34" charset="0"/>
            </a:endParaRPr>
          </a:p>
        </p:txBody>
      </p:sp>
      <p:cxnSp>
        <p:nvCxnSpPr>
          <p:cNvPr id="7" name="Straight Arrow Connector 6"/>
          <p:cNvCxnSpPr>
            <a:stCxn id="3" idx="2"/>
            <a:endCxn id="51" idx="1"/>
          </p:cNvCxnSpPr>
          <p:nvPr/>
        </p:nvCxnSpPr>
        <p:spPr bwMode="auto">
          <a:xfrm>
            <a:off x="1043608" y="2289597"/>
            <a:ext cx="905310" cy="421191"/>
          </a:xfrm>
          <a:prstGeom prst="straightConnector1">
            <a:avLst/>
          </a:prstGeom>
          <a:solidFill>
            <a:schemeClr val="bg1"/>
          </a:solidFill>
          <a:ln w="25400" cap="flat" cmpd="sng" algn="ctr">
            <a:solidFill>
              <a:srgbClr val="333399"/>
            </a:solidFill>
            <a:prstDash val="solid"/>
            <a:round/>
            <a:headEnd type="none" w="sm" len="sm"/>
            <a:tailEnd type="arrow"/>
          </a:ln>
          <a:effectLst/>
        </p:spPr>
      </p:cxnSp>
      <p:sp>
        <p:nvSpPr>
          <p:cNvPr id="68" name="TextBox 67"/>
          <p:cNvSpPr txBox="1"/>
          <p:nvPr/>
        </p:nvSpPr>
        <p:spPr>
          <a:xfrm>
            <a:off x="3474435" y="1155816"/>
            <a:ext cx="3478685" cy="646331"/>
          </a:xfrm>
          <a:prstGeom prst="rect">
            <a:avLst/>
          </a:prstGeom>
          <a:noFill/>
        </p:spPr>
        <p:txBody>
          <a:bodyPr wrap="square" rtlCol="0">
            <a:spAutoFit/>
          </a:bodyPr>
          <a:lstStyle/>
          <a:p>
            <a:r>
              <a:rPr lang="x-none" dirty="0" smtClean="0">
                <a:latin typeface="+mn-lt"/>
                <a:cs typeface="Arial" pitchFamily="34" charset="0"/>
              </a:rPr>
              <a:t>Sporopromenljivo spoljašnje opterećenje</a:t>
            </a:r>
            <a:endParaRPr lang="en-US" dirty="0">
              <a:latin typeface="+mn-lt"/>
              <a:cs typeface="Arial" pitchFamily="34" charset="0"/>
            </a:endParaRPr>
          </a:p>
        </p:txBody>
      </p:sp>
      <p:cxnSp>
        <p:nvCxnSpPr>
          <p:cNvPr id="69" name="Straight Arrow Connector 68"/>
          <p:cNvCxnSpPr/>
          <p:nvPr/>
        </p:nvCxnSpPr>
        <p:spPr bwMode="auto">
          <a:xfrm flipH="1">
            <a:off x="3204195" y="1483976"/>
            <a:ext cx="302732" cy="391907"/>
          </a:xfrm>
          <a:prstGeom prst="straightConnector1">
            <a:avLst/>
          </a:prstGeom>
          <a:solidFill>
            <a:schemeClr val="bg1"/>
          </a:solidFill>
          <a:ln w="25400" cap="flat" cmpd="sng" algn="ctr">
            <a:solidFill>
              <a:srgbClr val="333399"/>
            </a:solidFill>
            <a:prstDash val="solid"/>
            <a:round/>
            <a:headEnd type="none" w="sm" len="sm"/>
            <a:tailEnd type="arrow"/>
          </a:ln>
          <a:effectLst/>
        </p:spPr>
      </p:cxnSp>
      <p:sp>
        <p:nvSpPr>
          <p:cNvPr id="74" name="TextBox 73"/>
          <p:cNvSpPr txBox="1"/>
          <p:nvPr/>
        </p:nvSpPr>
        <p:spPr>
          <a:xfrm>
            <a:off x="6876256" y="1552717"/>
            <a:ext cx="2016224" cy="646331"/>
          </a:xfrm>
          <a:prstGeom prst="rect">
            <a:avLst/>
          </a:prstGeom>
          <a:noFill/>
        </p:spPr>
        <p:txBody>
          <a:bodyPr wrap="square" rtlCol="0">
            <a:spAutoFit/>
          </a:bodyPr>
          <a:lstStyle/>
          <a:p>
            <a:r>
              <a:rPr lang="x-none" dirty="0" smtClean="0">
                <a:latin typeface="+mn-lt"/>
                <a:cs typeface="Arial" pitchFamily="34" charset="0"/>
              </a:rPr>
              <a:t>Brzina obrtanja vratila motora</a:t>
            </a:r>
            <a:endParaRPr lang="en-US" dirty="0">
              <a:latin typeface="+mn-lt"/>
              <a:cs typeface="Arial" pitchFamily="34" charset="0"/>
            </a:endParaRPr>
          </a:p>
        </p:txBody>
      </p:sp>
      <p:cxnSp>
        <p:nvCxnSpPr>
          <p:cNvPr id="80" name="Straight Arrow Connector 79"/>
          <p:cNvCxnSpPr>
            <a:stCxn id="74" idx="1"/>
          </p:cNvCxnSpPr>
          <p:nvPr/>
        </p:nvCxnSpPr>
        <p:spPr bwMode="auto">
          <a:xfrm flipH="1">
            <a:off x="6126480" y="1875883"/>
            <a:ext cx="749776" cy="775877"/>
          </a:xfrm>
          <a:prstGeom prst="straightConnector1">
            <a:avLst/>
          </a:prstGeom>
          <a:solidFill>
            <a:schemeClr val="bg1"/>
          </a:solidFill>
          <a:ln w="25400" cap="flat" cmpd="sng" algn="ctr">
            <a:solidFill>
              <a:srgbClr val="333399"/>
            </a:solidFill>
            <a:prstDash val="solid"/>
            <a:round/>
            <a:headEnd type="none" w="sm" len="sm"/>
            <a:tailEnd type="arrow"/>
          </a:ln>
          <a:effectLst/>
        </p:spPr>
      </p:cxnSp>
      <mc:AlternateContent xmlns:mc="http://schemas.openxmlformats.org/markup-compatibility/2006">
        <mc:Choice xmlns="" xmlns:a14="http://schemas.microsoft.com/office/drawing/2010/main" Requires="a14">
          <p:sp>
            <p:nvSpPr>
              <p:cNvPr id="5" name="TextBox 4"/>
              <p:cNvSpPr txBox="1"/>
              <p:nvPr/>
            </p:nvSpPr>
            <p:spPr>
              <a:xfrm>
                <a:off x="1981587" y="4334394"/>
                <a:ext cx="4247864" cy="793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sr-Latn-RS" sz="2400" b="1" i="1" smtClean="0">
                          <a:latin typeface="Cambria Math"/>
                        </a:rPr>
                        <m:t>𝑴</m:t>
                      </m:r>
                      <m:r>
                        <a:rPr lang="sr-Latn-RS" sz="2400" b="0" i="1" smtClean="0">
                          <a:latin typeface="Cambria Math"/>
                        </a:rPr>
                        <m:t>=</m:t>
                      </m:r>
                      <m:sSub>
                        <m:sSubPr>
                          <m:ctrlPr>
                            <a:rPr lang="sr-Latn-RS" sz="2400" b="1" i="1" smtClean="0">
                              <a:latin typeface="Cambria Math"/>
                            </a:rPr>
                          </m:ctrlPr>
                        </m:sSubPr>
                        <m:e>
                          <m:r>
                            <a:rPr lang="sr-Latn-RS" sz="2400" b="1" i="1" smtClean="0">
                              <a:latin typeface="Cambria Math"/>
                            </a:rPr>
                            <m:t>𝑴</m:t>
                          </m:r>
                        </m:e>
                        <m:sub>
                          <m:r>
                            <a:rPr lang="sr-Latn-RS" sz="2400" b="1" i="1" smtClean="0">
                              <a:latin typeface="Cambria Math"/>
                            </a:rPr>
                            <m:t>𝒆</m:t>
                          </m:r>
                        </m:sub>
                      </m:sSub>
                      <m:r>
                        <a:rPr lang="sr-Latn-RS" sz="2400" b="0" i="1" smtClean="0">
                          <a:latin typeface="Cambria Math"/>
                        </a:rPr>
                        <m:t>−</m:t>
                      </m:r>
                      <m:sSub>
                        <m:sSubPr>
                          <m:ctrlPr>
                            <a:rPr lang="sr-Latn-RS" sz="2400" b="1" i="1" smtClean="0">
                              <a:latin typeface="Cambria Math"/>
                            </a:rPr>
                          </m:ctrlPr>
                        </m:sSubPr>
                        <m:e>
                          <m:r>
                            <a:rPr lang="sr-Latn-RS" sz="2400" b="1" i="1" smtClean="0">
                              <a:latin typeface="Cambria Math"/>
                            </a:rPr>
                            <m:t>𝑴</m:t>
                          </m:r>
                        </m:e>
                        <m:sub>
                          <m:r>
                            <a:rPr lang="sr-Latn-RS" sz="2400" b="1" i="1" smtClean="0">
                              <a:latin typeface="Cambria Math"/>
                            </a:rPr>
                            <m:t>𝒐</m:t>
                          </m:r>
                        </m:sub>
                      </m:sSub>
                      <m:r>
                        <a:rPr lang="sr-Latn-RS" sz="2400" dirty="0">
                          <a:latin typeface="Cambria Math"/>
                          <a:ea typeface="Cambria Math"/>
                        </a:rPr>
                        <m:t>=</m:t>
                      </m:r>
                      <m:r>
                        <a:rPr lang="sr-Latn-RS" sz="2400" b="1" i="1" dirty="0" smtClean="0">
                          <a:latin typeface="Cambria Math"/>
                          <a:ea typeface="Cambria Math"/>
                        </a:rPr>
                        <m:t>𝑱</m:t>
                      </m:r>
                      <m:f>
                        <m:fPr>
                          <m:ctrlPr>
                            <a:rPr lang="sr-Latn-RS" sz="2400" i="1" dirty="0" smtClean="0">
                              <a:latin typeface="Cambria Math"/>
                              <a:ea typeface="Cambria Math"/>
                            </a:rPr>
                          </m:ctrlPr>
                        </m:fPr>
                        <m:num>
                          <m:r>
                            <a:rPr lang="sr-Latn-RS" sz="2400" b="0" i="1" dirty="0" smtClean="0">
                              <a:latin typeface="Cambria Math"/>
                              <a:ea typeface="Cambria Math"/>
                            </a:rPr>
                            <m:t>𝑑</m:t>
                          </m:r>
                          <m:r>
                            <a:rPr lang="sr-Latn-RS" sz="2400" b="1" i="1" dirty="0" smtClean="0">
                              <a:latin typeface="Cambria Math"/>
                              <a:ea typeface="Cambria Math"/>
                            </a:rPr>
                            <m:t>𝝎</m:t>
                          </m:r>
                        </m:num>
                        <m:den>
                          <m:r>
                            <a:rPr lang="sr-Latn-RS" sz="2400" b="0" i="1" dirty="0" smtClean="0">
                              <a:latin typeface="Cambria Math"/>
                              <a:ea typeface="Cambria Math"/>
                            </a:rPr>
                            <m:t>𝑑</m:t>
                          </m:r>
                          <m:r>
                            <a:rPr lang="sr-Latn-RS" sz="2400" b="1" i="1" dirty="0" smtClean="0">
                              <a:latin typeface="Cambria Math"/>
                              <a:ea typeface="Cambria Math"/>
                            </a:rPr>
                            <m:t>𝒕</m:t>
                          </m:r>
                        </m:den>
                      </m:f>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1981587" y="4334394"/>
                <a:ext cx="4247864" cy="793551"/>
              </a:xfrm>
              <a:prstGeom prst="rect">
                <a:avLst/>
              </a:prstGeom>
              <a:blipFill rotWithShape="1">
                <a:blip r:embed="rId3"/>
                <a:stretch>
                  <a:fillRect b="-769"/>
                </a:stretch>
              </a:blipFill>
            </p:spPr>
            <p:txBody>
              <a:bodyPr/>
              <a:lstStyle/>
              <a:p>
                <a:r>
                  <a:rPr lang="en-US">
                    <a:noFill/>
                  </a:rPr>
                  <a:t> </a:t>
                </a:r>
              </a:p>
            </p:txBody>
          </p:sp>
        </mc:Fallback>
      </mc:AlternateContent>
      <p:sp>
        <p:nvSpPr>
          <p:cNvPr id="33" name="TextBox 32"/>
          <p:cNvSpPr txBox="1"/>
          <p:nvPr/>
        </p:nvSpPr>
        <p:spPr>
          <a:xfrm>
            <a:off x="6301288" y="2924944"/>
            <a:ext cx="2842712" cy="923330"/>
          </a:xfrm>
          <a:prstGeom prst="rect">
            <a:avLst/>
          </a:prstGeom>
          <a:noFill/>
        </p:spPr>
        <p:txBody>
          <a:bodyPr wrap="square" rtlCol="0">
            <a:spAutoFit/>
          </a:bodyPr>
          <a:lstStyle/>
          <a:p>
            <a:r>
              <a:rPr lang="x-none" b="1" dirty="0" smtClean="0">
                <a:latin typeface="+mn-lt"/>
                <a:cs typeface="Arial" pitchFamily="34" charset="0"/>
              </a:rPr>
              <a:t>PROMENA</a:t>
            </a:r>
            <a:r>
              <a:rPr lang="x-none" dirty="0" smtClean="0">
                <a:latin typeface="+mn-lt"/>
                <a:cs typeface="Arial" pitchFamily="34" charset="0"/>
              </a:rPr>
              <a:t> brzine obrtanja vratila motora u jedinici vremena</a:t>
            </a:r>
            <a:endParaRPr lang="en-US" dirty="0">
              <a:latin typeface="+mn-lt"/>
              <a:cs typeface="Arial" pitchFamily="34" charset="0"/>
            </a:endParaRPr>
          </a:p>
        </p:txBody>
      </p:sp>
      <p:sp>
        <p:nvSpPr>
          <p:cNvPr id="34" name="TextBox 33"/>
          <p:cNvSpPr txBox="1"/>
          <p:nvPr/>
        </p:nvSpPr>
        <p:spPr>
          <a:xfrm>
            <a:off x="2993336" y="3757077"/>
            <a:ext cx="2034603" cy="369332"/>
          </a:xfrm>
          <a:prstGeom prst="rect">
            <a:avLst/>
          </a:prstGeom>
          <a:noFill/>
        </p:spPr>
        <p:txBody>
          <a:bodyPr wrap="square" rtlCol="0">
            <a:spAutoFit/>
          </a:bodyPr>
          <a:lstStyle/>
          <a:p>
            <a:r>
              <a:rPr lang="x-none" dirty="0" smtClean="0">
                <a:latin typeface="+mn-lt"/>
                <a:cs typeface="Arial" pitchFamily="34" charset="0"/>
              </a:rPr>
              <a:t>Moment inercije</a:t>
            </a:r>
            <a:endParaRPr lang="en-US" dirty="0">
              <a:latin typeface="+mn-lt"/>
              <a:cs typeface="Arial" pitchFamily="34" charset="0"/>
            </a:endParaRPr>
          </a:p>
        </p:txBody>
      </p:sp>
      <p:cxnSp>
        <p:nvCxnSpPr>
          <p:cNvPr id="9" name="Straight Arrow Connector 8"/>
          <p:cNvCxnSpPr>
            <a:stCxn id="34" idx="2"/>
          </p:cNvCxnSpPr>
          <p:nvPr/>
        </p:nvCxnSpPr>
        <p:spPr bwMode="auto">
          <a:xfrm>
            <a:off x="4010638" y="4126409"/>
            <a:ext cx="921402" cy="568025"/>
          </a:xfrm>
          <a:prstGeom prst="straightConnector1">
            <a:avLst/>
          </a:prstGeom>
          <a:solidFill>
            <a:schemeClr val="bg1"/>
          </a:solidFill>
          <a:ln w="25400" cap="flat" cmpd="sng" algn="ctr">
            <a:solidFill>
              <a:srgbClr val="333399"/>
            </a:solidFill>
            <a:prstDash val="solid"/>
            <a:round/>
            <a:headEnd type="none" w="sm" len="sm"/>
            <a:tailEnd type="arrow"/>
          </a:ln>
          <a:effectLst/>
        </p:spPr>
      </p:cxnSp>
      <p:sp>
        <p:nvSpPr>
          <p:cNvPr id="11" name="Oval 10"/>
          <p:cNvSpPr/>
          <p:nvPr/>
        </p:nvSpPr>
        <p:spPr bwMode="auto">
          <a:xfrm>
            <a:off x="5053196" y="4357254"/>
            <a:ext cx="576064" cy="793551"/>
          </a:xfrm>
          <a:prstGeom prst="ellipse">
            <a:avLst/>
          </a:prstGeom>
          <a:solidFill>
            <a:srgbClr val="FF0000">
              <a:alpha val="17000"/>
            </a:srgbClr>
          </a:solid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39" name="Straight Arrow Connector 38"/>
          <p:cNvCxnSpPr>
            <a:endCxn id="11" idx="7"/>
          </p:cNvCxnSpPr>
          <p:nvPr/>
        </p:nvCxnSpPr>
        <p:spPr bwMode="auto">
          <a:xfrm flipH="1">
            <a:off x="5544897" y="3525108"/>
            <a:ext cx="784207" cy="948359"/>
          </a:xfrm>
          <a:prstGeom prst="straightConnector1">
            <a:avLst/>
          </a:prstGeom>
          <a:solidFill>
            <a:schemeClr val="bg1"/>
          </a:solidFill>
          <a:ln w="25400" cap="flat" cmpd="sng" algn="ctr">
            <a:solidFill>
              <a:srgbClr val="333399"/>
            </a:solidFill>
            <a:prstDash val="solid"/>
            <a:round/>
            <a:headEnd type="none" w="sm" len="sm"/>
            <a:tailEnd type="arrow"/>
          </a:ln>
          <a:effectLst/>
        </p:spPr>
      </p:cxnSp>
      <p:sp>
        <p:nvSpPr>
          <p:cNvPr id="41" name="TextBox 40"/>
          <p:cNvSpPr txBox="1"/>
          <p:nvPr/>
        </p:nvSpPr>
        <p:spPr>
          <a:xfrm>
            <a:off x="1070248" y="5301208"/>
            <a:ext cx="6814120" cy="400110"/>
          </a:xfrm>
          <a:prstGeom prst="rect">
            <a:avLst/>
          </a:prstGeom>
          <a:noFill/>
        </p:spPr>
        <p:txBody>
          <a:bodyPr wrap="square" rtlCol="0">
            <a:spAutoFit/>
          </a:bodyPr>
          <a:lstStyle/>
          <a:p>
            <a:r>
              <a:rPr lang="x-none" dirty="0" smtClean="0">
                <a:latin typeface="+mn-lt"/>
                <a:cs typeface="Arial" pitchFamily="34" charset="0"/>
              </a:rPr>
              <a:t>Uslov za stacionarno stanje: </a:t>
            </a:r>
            <a:r>
              <a:rPr lang="en-US" sz="2000" b="1" i="1" dirty="0" smtClean="0">
                <a:latin typeface="Arial" pitchFamily="34" charset="0"/>
                <a:cs typeface="Arial" pitchFamily="34" charset="0"/>
                <a:sym typeface="Symbol"/>
              </a:rPr>
              <a:t>M</a:t>
            </a:r>
            <a:r>
              <a:rPr lang="x-none" sz="2000" b="1" i="1" dirty="0" smtClean="0">
                <a:latin typeface="Arial" pitchFamily="34" charset="0"/>
                <a:cs typeface="Arial" pitchFamily="34" charset="0"/>
                <a:sym typeface="Symbol"/>
              </a:rPr>
              <a:t> </a:t>
            </a:r>
            <a:r>
              <a:rPr lang="x-none" sz="2000" i="1" dirty="0" smtClean="0">
                <a:latin typeface="Arial" pitchFamily="34" charset="0"/>
                <a:cs typeface="Arial" pitchFamily="34" charset="0"/>
                <a:sym typeface="Symbol"/>
              </a:rPr>
              <a:t>=</a:t>
            </a:r>
            <a:r>
              <a:rPr lang="x-none" sz="2000" b="1" i="1" dirty="0" smtClean="0">
                <a:latin typeface="Arial" pitchFamily="34" charset="0"/>
                <a:cs typeface="Arial" pitchFamily="34" charset="0"/>
                <a:sym typeface="Symbol"/>
              </a:rPr>
              <a:t> 0</a:t>
            </a:r>
            <a:r>
              <a:rPr lang="x-none" i="1" dirty="0" smtClean="0">
                <a:latin typeface="Arial" pitchFamily="34" charset="0"/>
                <a:cs typeface="Arial" pitchFamily="34" charset="0"/>
                <a:sym typeface="Symbol"/>
              </a:rPr>
              <a:t>,</a:t>
            </a:r>
            <a:r>
              <a:rPr lang="x-none" b="1" i="1" dirty="0" smtClean="0">
                <a:latin typeface="Arial" pitchFamily="34" charset="0"/>
                <a:cs typeface="Arial" pitchFamily="34" charset="0"/>
                <a:sym typeface="Symbol"/>
              </a:rPr>
              <a:t> </a:t>
            </a:r>
            <a:r>
              <a:rPr lang="x-none" i="1" dirty="0" smtClean="0">
                <a:latin typeface="+mn-lt"/>
                <a:cs typeface="Arial" pitchFamily="34" charset="0"/>
                <a:sym typeface="Symbol"/>
              </a:rPr>
              <a:t>odnosno,</a:t>
            </a:r>
            <a:r>
              <a:rPr lang="x-none" b="1" i="1" dirty="0" smtClean="0">
                <a:latin typeface="Arial" pitchFamily="34" charset="0"/>
                <a:cs typeface="Arial" pitchFamily="34" charset="0"/>
                <a:sym typeface="Symbol"/>
              </a:rPr>
              <a:t> </a:t>
            </a: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e</a:t>
            </a:r>
            <a:r>
              <a:rPr lang="x-none" sz="2000" b="1" i="1" baseline="-25000" dirty="0" smtClean="0">
                <a:latin typeface="Arial" pitchFamily="34" charset="0"/>
                <a:cs typeface="Arial" pitchFamily="34" charset="0"/>
                <a:sym typeface="Symbol"/>
              </a:rPr>
              <a:t> </a:t>
            </a:r>
            <a:r>
              <a:rPr lang="x-none" sz="2000" i="1" dirty="0" smtClean="0">
                <a:latin typeface="Arial" pitchFamily="34" charset="0"/>
                <a:cs typeface="Arial" pitchFamily="34" charset="0"/>
                <a:sym typeface="Symbol"/>
              </a:rPr>
              <a:t>=</a:t>
            </a:r>
            <a:r>
              <a:rPr lang="x-none" sz="2000" b="1" i="1" dirty="0" smtClean="0">
                <a:latin typeface="Arial" pitchFamily="34" charset="0"/>
                <a:cs typeface="Arial" pitchFamily="34" charset="0"/>
                <a:sym typeface="Symbol"/>
              </a:rPr>
              <a:t> </a:t>
            </a:r>
            <a:r>
              <a:rPr lang="en-US" sz="2000" b="1" i="1" dirty="0" smtClean="0">
                <a:latin typeface="Arial" pitchFamily="34" charset="0"/>
                <a:cs typeface="Arial" pitchFamily="34" charset="0"/>
                <a:sym typeface="Symbol"/>
              </a:rPr>
              <a:t>M</a:t>
            </a:r>
            <a:r>
              <a:rPr lang="x-none" sz="2000" b="1" i="1" baseline="-25000" dirty="0" smtClean="0">
                <a:latin typeface="Arial" pitchFamily="34" charset="0"/>
                <a:cs typeface="Arial" pitchFamily="34" charset="0"/>
                <a:sym typeface="Symbol"/>
              </a:rPr>
              <a:t>o</a:t>
            </a:r>
            <a:r>
              <a:rPr lang="x-none" sz="2000" b="1" dirty="0" smtClean="0">
                <a:latin typeface="+mn-lt"/>
                <a:cs typeface="Arial" pitchFamily="34" charset="0"/>
              </a:rPr>
              <a:t> </a:t>
            </a:r>
            <a:endParaRPr lang="en-US" dirty="0">
              <a:latin typeface="+mn-lt"/>
              <a:cs typeface="Arial" pitchFamily="34" charset="0"/>
            </a:endParaRPr>
          </a:p>
        </p:txBody>
      </p:sp>
      <p:sp>
        <p:nvSpPr>
          <p:cNvPr id="46" name="TextBox 45"/>
          <p:cNvSpPr txBox="1"/>
          <p:nvPr/>
        </p:nvSpPr>
        <p:spPr>
          <a:xfrm>
            <a:off x="6329104" y="3999287"/>
            <a:ext cx="2822848" cy="923330"/>
          </a:xfrm>
          <a:prstGeom prst="rect">
            <a:avLst/>
          </a:prstGeom>
          <a:noFill/>
        </p:spPr>
        <p:txBody>
          <a:bodyPr wrap="square" rtlCol="0">
            <a:spAutoFit/>
          </a:bodyPr>
          <a:lstStyle/>
          <a:p>
            <a:r>
              <a:rPr lang="x-none" b="1" u="sng" dirty="0" smtClean="0">
                <a:latin typeface="+mn-lt"/>
                <a:cs typeface="Arial" pitchFamily="34" charset="0"/>
              </a:rPr>
              <a:t>Stacionarno stanje</a:t>
            </a:r>
            <a:r>
              <a:rPr lang="x-none" b="1" dirty="0" smtClean="0">
                <a:latin typeface="+mn-lt"/>
                <a:cs typeface="Arial" pitchFamily="34" charset="0"/>
              </a:rPr>
              <a:t>: </a:t>
            </a:r>
            <a:r>
              <a:rPr lang="x-none" dirty="0" smtClean="0">
                <a:latin typeface="+mn-lt"/>
                <a:cs typeface="Arial" pitchFamily="34" charset="0"/>
              </a:rPr>
              <a:t>Nema promene brzine, odnosno, d</a:t>
            </a:r>
            <a:r>
              <a:rPr lang="sr-Latn-CS" b="1" i="1" dirty="0" smtClean="0">
                <a:sym typeface="Symbol"/>
              </a:rPr>
              <a:t></a:t>
            </a:r>
            <a:r>
              <a:rPr lang="en-US" dirty="0" smtClean="0">
                <a:sym typeface="Symbol"/>
              </a:rPr>
              <a:t>/</a:t>
            </a:r>
            <a:r>
              <a:rPr lang="en-US" dirty="0" err="1" smtClean="0">
                <a:sym typeface="Symbol"/>
              </a:rPr>
              <a:t>d</a:t>
            </a:r>
            <a:r>
              <a:rPr lang="en-US" b="1" i="1" dirty="0" err="1" smtClean="0">
                <a:sym typeface="Symbol"/>
              </a:rPr>
              <a:t>t</a:t>
            </a:r>
            <a:r>
              <a:rPr lang="x-none" i="1" dirty="0" smtClean="0">
                <a:sym typeface="Symbol"/>
              </a:rPr>
              <a:t> </a:t>
            </a:r>
            <a:r>
              <a:rPr lang="x-none" dirty="0" smtClean="0">
                <a:sym typeface="Symbol"/>
              </a:rPr>
              <a:t>= 0</a:t>
            </a:r>
            <a:endParaRPr lang="en-US" baseline="30000" dirty="0"/>
          </a:p>
        </p:txBody>
      </p:sp>
      <p:sp>
        <p:nvSpPr>
          <p:cNvPr id="47" name="TextBox 46"/>
          <p:cNvSpPr txBox="1"/>
          <p:nvPr/>
        </p:nvSpPr>
        <p:spPr>
          <a:xfrm>
            <a:off x="1035988" y="5877272"/>
            <a:ext cx="6814120" cy="369332"/>
          </a:xfrm>
          <a:prstGeom prst="rect">
            <a:avLst/>
          </a:prstGeom>
          <a:noFill/>
        </p:spPr>
        <p:txBody>
          <a:bodyPr wrap="square" rtlCol="0">
            <a:spAutoFit/>
          </a:bodyPr>
          <a:lstStyle/>
          <a:p>
            <a:r>
              <a:rPr lang="x-none" dirty="0" smtClean="0">
                <a:latin typeface="+mn-lt"/>
                <a:cs typeface="Arial" pitchFamily="34" charset="0"/>
              </a:rPr>
              <a:t>Dokle god postoji </a:t>
            </a:r>
            <a:r>
              <a:rPr lang="en-US" b="1" i="1" dirty="0" smtClean="0">
                <a:latin typeface="Arial" pitchFamily="34" charset="0"/>
                <a:cs typeface="Arial" pitchFamily="34" charset="0"/>
                <a:sym typeface="Symbol"/>
              </a:rPr>
              <a:t>M</a:t>
            </a:r>
            <a:r>
              <a:rPr lang="x-none" b="1" i="1" dirty="0" smtClean="0">
                <a:latin typeface="Arial" pitchFamily="34" charset="0"/>
                <a:cs typeface="Arial" pitchFamily="34" charset="0"/>
                <a:sym typeface="Symbol"/>
              </a:rPr>
              <a:t> </a:t>
            </a:r>
            <a:r>
              <a:rPr lang="x-none" b="1" dirty="0" smtClean="0">
                <a:latin typeface="Arial" pitchFamily="34" charset="0"/>
                <a:cs typeface="Arial" pitchFamily="34" charset="0"/>
                <a:sym typeface="Symbol"/>
              </a:rPr>
              <a:t></a:t>
            </a:r>
            <a:r>
              <a:rPr lang="x-none" b="1" i="1" dirty="0" smtClean="0">
                <a:latin typeface="Arial" pitchFamily="34" charset="0"/>
                <a:cs typeface="Arial" pitchFamily="34" charset="0"/>
                <a:sym typeface="Symbol"/>
              </a:rPr>
              <a:t> 0</a:t>
            </a:r>
            <a:r>
              <a:rPr lang="x-none" i="1" dirty="0" smtClean="0">
                <a:latin typeface="Arial" pitchFamily="34" charset="0"/>
                <a:cs typeface="Arial" pitchFamily="34" charset="0"/>
                <a:sym typeface="Symbol"/>
              </a:rPr>
              <a:t>,</a:t>
            </a:r>
            <a:r>
              <a:rPr lang="x-none" b="1" i="1" dirty="0" smtClean="0">
                <a:latin typeface="Arial" pitchFamily="34" charset="0"/>
                <a:cs typeface="Arial" pitchFamily="34" charset="0"/>
                <a:sym typeface="Symbol"/>
              </a:rPr>
              <a:t> </a:t>
            </a:r>
            <a:r>
              <a:rPr lang="x-none" dirty="0" smtClean="0">
                <a:latin typeface="+mn-lt"/>
                <a:cs typeface="Arial" pitchFamily="34" charset="0"/>
                <a:sym typeface="Symbol"/>
              </a:rPr>
              <a:t>brzina obrtanja </a:t>
            </a:r>
            <a:r>
              <a:rPr lang="x-none" b="1" i="1" u="sng" dirty="0" smtClean="0">
                <a:latin typeface="+mn-lt"/>
                <a:cs typeface="Arial" pitchFamily="34" charset="0"/>
                <a:sym typeface="Symbol"/>
              </a:rPr>
              <a:t>se menja</a:t>
            </a:r>
            <a:r>
              <a:rPr lang="x-none" b="1" i="1" dirty="0" smtClean="0">
                <a:latin typeface="+mn-lt"/>
                <a:cs typeface="Arial" pitchFamily="34" charset="0"/>
                <a:sym typeface="Symbol"/>
              </a:rPr>
              <a:t> </a:t>
            </a:r>
            <a:r>
              <a:rPr lang="x-none" dirty="0" smtClean="0">
                <a:latin typeface="+mn-lt"/>
                <a:cs typeface="Arial" pitchFamily="34" charset="0"/>
                <a:sym typeface="Symbol"/>
              </a:rPr>
              <a:t>!</a:t>
            </a:r>
            <a:endParaRPr lang="en-US" dirty="0">
              <a:latin typeface="+mn-lt"/>
              <a:cs typeface="Arial" pitchFamily="34" charset="0"/>
            </a:endParaRPr>
          </a:p>
        </p:txBody>
      </p:sp>
      <p:sp>
        <p:nvSpPr>
          <p:cNvPr id="48" name="TextBox 47"/>
          <p:cNvSpPr txBox="1"/>
          <p:nvPr/>
        </p:nvSpPr>
        <p:spPr>
          <a:xfrm>
            <a:off x="1035988" y="6246604"/>
            <a:ext cx="6814120" cy="369332"/>
          </a:xfrm>
          <a:prstGeom prst="rect">
            <a:avLst/>
          </a:prstGeom>
          <a:noFill/>
        </p:spPr>
        <p:txBody>
          <a:bodyPr wrap="square" rtlCol="0">
            <a:spAutoFit/>
          </a:bodyPr>
          <a:lstStyle/>
          <a:p>
            <a:r>
              <a:rPr lang="x-none" dirty="0" smtClean="0">
                <a:latin typeface="+mn-lt"/>
                <a:cs typeface="Arial" pitchFamily="34" charset="0"/>
              </a:rPr>
              <a:t>Kada je </a:t>
            </a:r>
            <a:r>
              <a:rPr lang="en-US" b="1" i="1" dirty="0" smtClean="0">
                <a:latin typeface="Arial" pitchFamily="34" charset="0"/>
                <a:cs typeface="Arial" pitchFamily="34" charset="0"/>
                <a:sym typeface="Symbol"/>
              </a:rPr>
              <a:t>M</a:t>
            </a:r>
            <a:r>
              <a:rPr lang="x-none" b="1" i="1" dirty="0" smtClean="0">
                <a:latin typeface="Arial" pitchFamily="34" charset="0"/>
                <a:cs typeface="Arial" pitchFamily="34" charset="0"/>
                <a:sym typeface="Symbol"/>
              </a:rPr>
              <a:t> </a:t>
            </a:r>
            <a:r>
              <a:rPr lang="x-none" dirty="0" smtClean="0">
                <a:latin typeface="Arial" pitchFamily="34" charset="0"/>
                <a:cs typeface="Arial" pitchFamily="34" charset="0"/>
                <a:sym typeface="Symbol"/>
              </a:rPr>
              <a:t>=</a:t>
            </a:r>
            <a:r>
              <a:rPr lang="x-none" b="1" i="1" dirty="0" smtClean="0">
                <a:latin typeface="Arial" pitchFamily="34" charset="0"/>
                <a:cs typeface="Arial" pitchFamily="34" charset="0"/>
                <a:sym typeface="Symbol"/>
              </a:rPr>
              <a:t> 0</a:t>
            </a:r>
            <a:r>
              <a:rPr lang="x-none" i="1" dirty="0" smtClean="0">
                <a:latin typeface="Arial" pitchFamily="34" charset="0"/>
                <a:cs typeface="Arial" pitchFamily="34" charset="0"/>
                <a:sym typeface="Symbol"/>
              </a:rPr>
              <a:t>,</a:t>
            </a:r>
            <a:r>
              <a:rPr lang="x-none" b="1" i="1" dirty="0" smtClean="0">
                <a:latin typeface="Arial" pitchFamily="34" charset="0"/>
                <a:cs typeface="Arial" pitchFamily="34" charset="0"/>
                <a:sym typeface="Symbol"/>
              </a:rPr>
              <a:t> </a:t>
            </a:r>
            <a:r>
              <a:rPr lang="x-none" dirty="0" smtClean="0">
                <a:latin typeface="+mn-lt"/>
                <a:cs typeface="Arial" pitchFamily="34" charset="0"/>
                <a:sym typeface="Symbol"/>
              </a:rPr>
              <a:t>brzina obrtanja </a:t>
            </a:r>
            <a:r>
              <a:rPr lang="x-none" b="1" i="1" u="sng" dirty="0" smtClean="0">
                <a:latin typeface="+mn-lt"/>
                <a:cs typeface="Arial" pitchFamily="34" charset="0"/>
                <a:sym typeface="Symbol"/>
              </a:rPr>
              <a:t>je konstantna</a:t>
            </a:r>
            <a:r>
              <a:rPr lang="x-none" b="1" i="1" dirty="0" smtClean="0">
                <a:latin typeface="+mn-lt"/>
                <a:cs typeface="Arial" pitchFamily="34" charset="0"/>
                <a:sym typeface="Symbol"/>
              </a:rPr>
              <a:t> </a:t>
            </a:r>
            <a:r>
              <a:rPr lang="x-none" dirty="0" smtClean="0">
                <a:latin typeface="+mn-lt"/>
                <a:cs typeface="Arial" pitchFamily="34" charset="0"/>
                <a:sym typeface="Symbol"/>
              </a:rPr>
              <a:t>!</a:t>
            </a:r>
            <a:endParaRPr lang="en-US" dirty="0">
              <a:latin typeface="+mn-lt"/>
              <a:cs typeface="Arial" pitchFamily="34" charset="0"/>
            </a:endParaRPr>
          </a:p>
        </p:txBody>
      </p:sp>
    </p:spTree>
    <p:extLst>
      <p:ext uri="{BB962C8B-B14F-4D97-AF65-F5344CB8AC3E}">
        <p14:creationId xmlns="" xmlns:p14="http://schemas.microsoft.com/office/powerpoint/2010/main" val="34659781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68" grpId="0"/>
      <p:bldP spid="74" grpId="0"/>
      <p:bldP spid="5" grpId="0" animBg="1"/>
      <p:bldP spid="33" grpId="0"/>
      <p:bldP spid="34" grpId="0"/>
      <p:bldP spid="11" grpId="0" animBg="1"/>
      <p:bldP spid="41" grpId="0"/>
      <p:bldP spid="46" grpId="0"/>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60" y="0"/>
            <a:ext cx="7772400" cy="1143000"/>
          </a:xfrm>
        </p:spPr>
        <p:txBody>
          <a:bodyPr/>
          <a:lstStyle/>
          <a:p>
            <a:r>
              <a:rPr lang="en-US" dirty="0" err="1" smtClean="0"/>
              <a:t>Gre</a:t>
            </a:r>
            <a:r>
              <a:rPr lang="x-none" dirty="0" smtClean="0"/>
              <a:t>ška u stacionarnom stanju</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20</a:t>
            </a:fld>
            <a:endParaRPr lang="en-US"/>
          </a:p>
        </p:txBody>
      </p:sp>
      <p:sp>
        <p:nvSpPr>
          <p:cNvPr id="6" name="Text Box 15"/>
          <p:cNvSpPr txBox="1">
            <a:spLocks noChangeArrowheads="1"/>
          </p:cNvSpPr>
          <p:nvPr/>
        </p:nvSpPr>
        <p:spPr bwMode="auto">
          <a:xfrm>
            <a:off x="2386635" y="2158115"/>
            <a:ext cx="1079500" cy="1019175"/>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nSpc>
                <a:spcPct val="50000"/>
              </a:lnSpc>
              <a:spcBef>
                <a:spcPct val="90000"/>
              </a:spcBef>
              <a:spcAft>
                <a:spcPct val="5000"/>
              </a:spcAft>
            </a:pPr>
            <a:endParaRPr lang="sr-Latn-CS" sz="1200" dirty="0"/>
          </a:p>
          <a:p>
            <a:pPr algn="ctr">
              <a:lnSpc>
                <a:spcPct val="50000"/>
              </a:lnSpc>
              <a:spcBef>
                <a:spcPct val="90000"/>
              </a:spcBef>
              <a:spcAft>
                <a:spcPct val="5000"/>
              </a:spcAft>
            </a:pPr>
            <a:r>
              <a:rPr lang="sr-Latn-CS" sz="2400" dirty="0" smtClean="0"/>
              <a:t>Reg</a:t>
            </a:r>
            <a:r>
              <a:rPr lang="en-US" sz="2400" dirty="0" smtClean="0"/>
              <a:t>.</a:t>
            </a:r>
            <a:endParaRPr lang="sr-Latn-CS" sz="2400" dirty="0"/>
          </a:p>
          <a:p>
            <a:pPr>
              <a:lnSpc>
                <a:spcPct val="50000"/>
              </a:lnSpc>
              <a:spcBef>
                <a:spcPct val="90000"/>
              </a:spcBef>
              <a:spcAft>
                <a:spcPct val="5000"/>
              </a:spcAft>
            </a:pPr>
            <a:endParaRPr lang="en-US" sz="1200" dirty="0"/>
          </a:p>
        </p:txBody>
      </p:sp>
      <p:sp>
        <p:nvSpPr>
          <p:cNvPr id="7" name="Line 17"/>
          <p:cNvSpPr>
            <a:spLocks noChangeShapeType="1"/>
          </p:cNvSpPr>
          <p:nvPr/>
        </p:nvSpPr>
        <p:spPr bwMode="auto">
          <a:xfrm>
            <a:off x="1904035" y="2662940"/>
            <a:ext cx="482600"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8"/>
          <p:cNvSpPr>
            <a:spLocks noChangeShapeType="1"/>
          </p:cNvSpPr>
          <p:nvPr/>
        </p:nvSpPr>
        <p:spPr bwMode="auto">
          <a:xfrm>
            <a:off x="3466135" y="2670438"/>
            <a:ext cx="504825" cy="3359"/>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9"/>
          <p:cNvSpPr>
            <a:spLocks noChangeShapeType="1"/>
          </p:cNvSpPr>
          <p:nvPr/>
        </p:nvSpPr>
        <p:spPr bwMode="auto">
          <a:xfrm>
            <a:off x="7231338" y="2673798"/>
            <a:ext cx="792163"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20"/>
          <p:cNvSpPr txBox="1">
            <a:spLocks noChangeArrowheads="1"/>
          </p:cNvSpPr>
          <p:nvPr/>
        </p:nvSpPr>
        <p:spPr bwMode="auto">
          <a:xfrm>
            <a:off x="3848723" y="3437549"/>
            <a:ext cx="1058142" cy="898708"/>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nSpc>
                <a:spcPct val="50000"/>
              </a:lnSpc>
              <a:spcBef>
                <a:spcPct val="90000"/>
              </a:spcBef>
              <a:spcAft>
                <a:spcPct val="5000"/>
              </a:spcAft>
            </a:pPr>
            <a:endParaRPr lang="sr-Latn-CS" sz="1200" dirty="0"/>
          </a:p>
          <a:p>
            <a:pPr algn="ctr">
              <a:lnSpc>
                <a:spcPct val="50000"/>
              </a:lnSpc>
              <a:spcBef>
                <a:spcPct val="90000"/>
              </a:spcBef>
              <a:spcAft>
                <a:spcPct val="5000"/>
              </a:spcAft>
            </a:pPr>
            <a:r>
              <a:rPr lang="sr-Latn-CS" sz="2000" dirty="0"/>
              <a:t>Senzor</a:t>
            </a:r>
          </a:p>
          <a:p>
            <a:pPr>
              <a:lnSpc>
                <a:spcPct val="50000"/>
              </a:lnSpc>
              <a:spcBef>
                <a:spcPct val="90000"/>
              </a:spcBef>
              <a:spcAft>
                <a:spcPct val="5000"/>
              </a:spcAft>
            </a:pPr>
            <a:endParaRPr lang="en-US" sz="1200" dirty="0"/>
          </a:p>
        </p:txBody>
      </p:sp>
      <p:sp>
        <p:nvSpPr>
          <p:cNvPr id="11" name="Oval 21"/>
          <p:cNvSpPr>
            <a:spLocks noChangeArrowheads="1"/>
          </p:cNvSpPr>
          <p:nvPr/>
        </p:nvSpPr>
        <p:spPr bwMode="auto">
          <a:xfrm>
            <a:off x="1472235" y="2447040"/>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2"/>
          <p:cNvSpPr>
            <a:spLocks noChangeShapeType="1"/>
          </p:cNvSpPr>
          <p:nvPr/>
        </p:nvSpPr>
        <p:spPr bwMode="auto">
          <a:xfrm>
            <a:off x="1111873" y="2667703"/>
            <a:ext cx="360363"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23"/>
          <p:cNvSpPr>
            <a:spLocks noChangeShapeType="1"/>
          </p:cNvSpPr>
          <p:nvPr/>
        </p:nvSpPr>
        <p:spPr bwMode="auto">
          <a:xfrm flipV="1">
            <a:off x="1688135" y="2878840"/>
            <a:ext cx="0" cy="1008063"/>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4"/>
          <p:cNvSpPr>
            <a:spLocks noChangeShapeType="1"/>
          </p:cNvSpPr>
          <p:nvPr/>
        </p:nvSpPr>
        <p:spPr bwMode="auto">
          <a:xfrm>
            <a:off x="1688135" y="3886903"/>
            <a:ext cx="2160588"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5"/>
          <p:cNvSpPr>
            <a:spLocks noChangeShapeType="1"/>
          </p:cNvSpPr>
          <p:nvPr/>
        </p:nvSpPr>
        <p:spPr bwMode="auto">
          <a:xfrm>
            <a:off x="7571161" y="2673798"/>
            <a:ext cx="0" cy="1223963"/>
          </a:xfrm>
          <a:prstGeom prst="line">
            <a:avLst/>
          </a:prstGeom>
          <a:noFill/>
          <a:ln w="38100">
            <a:solidFill>
              <a:schemeClr val="tx1"/>
            </a:solidFill>
            <a:round/>
            <a:headEnd type="oval"/>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6"/>
          <p:cNvSpPr>
            <a:spLocks noChangeShapeType="1"/>
          </p:cNvSpPr>
          <p:nvPr/>
        </p:nvSpPr>
        <p:spPr bwMode="auto">
          <a:xfrm flipH="1">
            <a:off x="4906864" y="3886903"/>
            <a:ext cx="2664295" cy="10858"/>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7"/>
          <p:cNvSpPr txBox="1">
            <a:spLocks noChangeArrowheads="1"/>
          </p:cNvSpPr>
          <p:nvPr/>
        </p:nvSpPr>
        <p:spPr bwMode="auto">
          <a:xfrm>
            <a:off x="1759573" y="2734378"/>
            <a:ext cx="2873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18" name="Text Box 28"/>
          <p:cNvSpPr txBox="1">
            <a:spLocks noChangeArrowheads="1"/>
          </p:cNvSpPr>
          <p:nvPr/>
        </p:nvSpPr>
        <p:spPr bwMode="auto">
          <a:xfrm>
            <a:off x="1184898" y="2200978"/>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19" name="Text Box 29"/>
          <p:cNvSpPr txBox="1">
            <a:spLocks noChangeArrowheads="1"/>
          </p:cNvSpPr>
          <p:nvPr/>
        </p:nvSpPr>
        <p:spPr bwMode="auto">
          <a:xfrm>
            <a:off x="668960" y="2470853"/>
            <a:ext cx="4318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r>
              <a:rPr lang="en-US" sz="2400" i="1" baseline="30000" dirty="0" smtClean="0">
                <a:sym typeface="Symbol"/>
              </a:rPr>
              <a:t>*</a:t>
            </a:r>
            <a:endParaRPr lang="en-US" sz="2400" i="1" baseline="30000" dirty="0"/>
          </a:p>
        </p:txBody>
      </p:sp>
      <p:sp>
        <p:nvSpPr>
          <p:cNvPr id="20" name="Text Box 29"/>
          <p:cNvSpPr txBox="1">
            <a:spLocks noChangeArrowheads="1"/>
          </p:cNvSpPr>
          <p:nvPr/>
        </p:nvSpPr>
        <p:spPr bwMode="auto">
          <a:xfrm>
            <a:off x="1183310" y="3197928"/>
            <a:ext cx="576263"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r>
              <a:rPr lang="en-US" sz="2400" i="1" baseline="-25000" dirty="0" smtClean="0">
                <a:sym typeface="Symbol"/>
              </a:rPr>
              <a:t>m</a:t>
            </a:r>
            <a:endParaRPr lang="en-US" sz="2400" i="1" baseline="-25000" dirty="0"/>
          </a:p>
        </p:txBody>
      </p:sp>
      <p:sp>
        <p:nvSpPr>
          <p:cNvPr id="21" name="Text Box 29"/>
          <p:cNvSpPr txBox="1">
            <a:spLocks noChangeArrowheads="1"/>
          </p:cNvSpPr>
          <p:nvPr/>
        </p:nvSpPr>
        <p:spPr bwMode="auto">
          <a:xfrm>
            <a:off x="3502646" y="2316964"/>
            <a:ext cx="46831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e</a:t>
            </a:r>
            <a:r>
              <a:rPr lang="en-US" sz="2000" b="1" i="1" baseline="30000" dirty="0" smtClean="0">
                <a:latin typeface="Arial" pitchFamily="34" charset="0"/>
                <a:cs typeface="Arial" pitchFamily="34" charset="0"/>
                <a:sym typeface="Symbol"/>
              </a:rPr>
              <a:t>*</a:t>
            </a:r>
            <a:endParaRPr lang="en-US" sz="2000" b="1" i="1" baseline="30000" dirty="0">
              <a:latin typeface="Arial" pitchFamily="34" charset="0"/>
              <a:cs typeface="Arial" pitchFamily="34" charset="0"/>
            </a:endParaRPr>
          </a:p>
        </p:txBody>
      </p:sp>
      <p:sp>
        <p:nvSpPr>
          <p:cNvPr id="22" name="Isosceles Triangle 21"/>
          <p:cNvSpPr/>
          <p:nvPr/>
        </p:nvSpPr>
        <p:spPr bwMode="auto">
          <a:xfrm rot="5400000">
            <a:off x="3949628" y="2401003"/>
            <a:ext cx="576064" cy="533400"/>
          </a:xfrm>
          <a:prstGeom prst="triangle">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grpSp>
        <p:nvGrpSpPr>
          <p:cNvPr id="23" name="Group 22"/>
          <p:cNvGrpSpPr/>
          <p:nvPr/>
        </p:nvGrpSpPr>
        <p:grpSpPr>
          <a:xfrm>
            <a:off x="5892729" y="2061730"/>
            <a:ext cx="1338609" cy="1188132"/>
            <a:chOff x="4889575" y="4617132"/>
            <a:chExt cx="1338609" cy="1188132"/>
          </a:xfrm>
        </p:grpSpPr>
        <p:sp>
          <p:nvSpPr>
            <p:cNvPr id="35" name="Text Box 29"/>
            <p:cNvSpPr txBox="1">
              <a:spLocks noChangeArrowheads="1"/>
            </p:cNvSpPr>
            <p:nvPr/>
          </p:nvSpPr>
          <p:spPr bwMode="auto">
            <a:xfrm>
              <a:off x="5438850" y="5285681"/>
              <a:ext cx="6223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i="1" dirty="0" smtClean="0">
                  <a:latin typeface="Arial" pitchFamily="34" charset="0"/>
                  <a:cs typeface="Arial" pitchFamily="34" charset="0"/>
                  <a:sym typeface="Symbol"/>
                </a:rPr>
                <a:t>1/</a:t>
              </a:r>
              <a:r>
                <a:rPr lang="en-US" sz="2000" b="1" i="1" dirty="0" smtClean="0">
                  <a:latin typeface="Arial" pitchFamily="34" charset="0"/>
                  <a:cs typeface="Arial" pitchFamily="34" charset="0"/>
                  <a:sym typeface="Symbol"/>
                </a:rPr>
                <a:t>J</a:t>
              </a:r>
              <a:endParaRPr lang="en-US" sz="2000" b="1" i="1" baseline="30000" dirty="0">
                <a:latin typeface="Arial" pitchFamily="34" charset="0"/>
                <a:cs typeface="Arial" pitchFamily="34" charset="0"/>
              </a:endParaRPr>
            </a:p>
          </p:txBody>
        </p:sp>
        <p:grpSp>
          <p:nvGrpSpPr>
            <p:cNvPr id="36" name="Group 35"/>
            <p:cNvGrpSpPr/>
            <p:nvPr/>
          </p:nvGrpSpPr>
          <p:grpSpPr>
            <a:xfrm>
              <a:off x="4889575" y="4617132"/>
              <a:ext cx="1338609" cy="1188132"/>
              <a:chOff x="4889575" y="4617132"/>
              <a:chExt cx="1338609" cy="1188132"/>
            </a:xfrm>
          </p:grpSpPr>
          <p:sp>
            <p:nvSpPr>
              <p:cNvPr id="37" name="Rectangle 36"/>
              <p:cNvSpPr/>
              <p:nvPr/>
            </p:nvSpPr>
            <p:spPr bwMode="auto">
              <a:xfrm>
                <a:off x="4889575" y="4617132"/>
                <a:ext cx="1338609" cy="1188132"/>
              </a:xfrm>
              <a:prstGeom prst="rect">
                <a:avLst/>
              </a:pr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38" name="Straight Connector 37"/>
              <p:cNvCxnSpPr/>
              <p:nvPr/>
            </p:nvCxnSpPr>
            <p:spPr bwMode="auto">
              <a:xfrm>
                <a:off x="5025307" y="4797152"/>
                <a:ext cx="0" cy="864096"/>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39" name="Straight Connector 38"/>
              <p:cNvCxnSpPr/>
              <p:nvPr/>
            </p:nvCxnSpPr>
            <p:spPr bwMode="auto">
              <a:xfrm>
                <a:off x="5025307" y="5661248"/>
                <a:ext cx="986853" cy="0"/>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40" name="Straight Connector 39"/>
              <p:cNvCxnSpPr/>
              <p:nvPr/>
            </p:nvCxnSpPr>
            <p:spPr bwMode="auto">
              <a:xfrm flipV="1">
                <a:off x="5025307" y="4941168"/>
                <a:ext cx="724258" cy="720080"/>
              </a:xfrm>
              <a:prstGeom prst="line">
                <a:avLst/>
              </a:prstGeom>
              <a:solidFill>
                <a:schemeClr val="bg1"/>
              </a:solidFill>
              <a:ln w="50800" cap="flat" cmpd="sng" algn="ctr">
                <a:solidFill>
                  <a:schemeClr val="tx1"/>
                </a:solidFill>
                <a:prstDash val="solid"/>
                <a:round/>
                <a:headEnd type="none" w="sm" len="sm"/>
                <a:tailEnd type="none" w="sm" len="sm"/>
              </a:ln>
              <a:effectLst/>
            </p:spPr>
          </p:cxnSp>
        </p:grpSp>
      </p:grpSp>
      <p:sp>
        <p:nvSpPr>
          <p:cNvPr id="24" name="Line 17"/>
          <p:cNvSpPr>
            <a:spLocks noChangeShapeType="1"/>
          </p:cNvSpPr>
          <p:nvPr/>
        </p:nvSpPr>
        <p:spPr bwMode="auto">
          <a:xfrm>
            <a:off x="5438430" y="2670439"/>
            <a:ext cx="454299"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Oval 21"/>
          <p:cNvSpPr>
            <a:spLocks noChangeArrowheads="1"/>
          </p:cNvSpPr>
          <p:nvPr/>
        </p:nvSpPr>
        <p:spPr bwMode="auto">
          <a:xfrm>
            <a:off x="5006630" y="2447040"/>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8"/>
          <p:cNvSpPr>
            <a:spLocks noChangeShapeType="1"/>
          </p:cNvSpPr>
          <p:nvPr/>
        </p:nvSpPr>
        <p:spPr bwMode="auto">
          <a:xfrm flipV="1">
            <a:off x="4504360" y="2673798"/>
            <a:ext cx="504825"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2"/>
          <p:cNvSpPr>
            <a:spLocks noChangeShapeType="1"/>
          </p:cNvSpPr>
          <p:nvPr/>
        </p:nvSpPr>
        <p:spPr bwMode="auto">
          <a:xfrm>
            <a:off x="5222530" y="2061730"/>
            <a:ext cx="0" cy="373503"/>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2"/>
          <p:cNvSpPr>
            <a:spLocks noChangeShapeType="1"/>
          </p:cNvSpPr>
          <p:nvPr/>
        </p:nvSpPr>
        <p:spPr bwMode="auto">
          <a:xfrm>
            <a:off x="5222530" y="2054998"/>
            <a:ext cx="0" cy="373503"/>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29"/>
          <p:cNvSpPr txBox="1">
            <a:spLocks noChangeArrowheads="1"/>
          </p:cNvSpPr>
          <p:nvPr/>
        </p:nvSpPr>
        <p:spPr bwMode="auto">
          <a:xfrm>
            <a:off x="5053163" y="1753527"/>
            <a:ext cx="46831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o</a:t>
            </a:r>
            <a:endParaRPr lang="en-US" sz="2000" b="1" i="1" baseline="30000" dirty="0">
              <a:latin typeface="Arial" pitchFamily="34" charset="0"/>
              <a:cs typeface="Arial" pitchFamily="34" charset="0"/>
            </a:endParaRPr>
          </a:p>
        </p:txBody>
      </p:sp>
      <p:sp>
        <p:nvSpPr>
          <p:cNvPr id="30" name="Text Box 29"/>
          <p:cNvSpPr txBox="1">
            <a:spLocks noChangeArrowheads="1"/>
          </p:cNvSpPr>
          <p:nvPr/>
        </p:nvSpPr>
        <p:spPr bwMode="auto">
          <a:xfrm>
            <a:off x="4490942" y="2316963"/>
            <a:ext cx="35083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e</a:t>
            </a:r>
            <a:endParaRPr lang="en-US" sz="2000" b="1" i="1" baseline="30000" dirty="0">
              <a:latin typeface="Arial" pitchFamily="34" charset="0"/>
              <a:cs typeface="Arial" pitchFamily="34" charset="0"/>
            </a:endParaRPr>
          </a:p>
        </p:txBody>
      </p:sp>
      <p:sp>
        <p:nvSpPr>
          <p:cNvPr id="31" name="Text Box 29"/>
          <p:cNvSpPr txBox="1">
            <a:spLocks noChangeArrowheads="1"/>
          </p:cNvSpPr>
          <p:nvPr/>
        </p:nvSpPr>
        <p:spPr bwMode="auto">
          <a:xfrm>
            <a:off x="8075217" y="2447040"/>
            <a:ext cx="268359"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endParaRPr lang="en-US" sz="2400" i="1" baseline="30000" dirty="0"/>
          </a:p>
        </p:txBody>
      </p:sp>
      <p:sp>
        <p:nvSpPr>
          <p:cNvPr id="32" name="Text Box 27"/>
          <p:cNvSpPr txBox="1">
            <a:spLocks noChangeArrowheads="1"/>
          </p:cNvSpPr>
          <p:nvPr/>
        </p:nvSpPr>
        <p:spPr bwMode="auto">
          <a:xfrm>
            <a:off x="5251713" y="2105034"/>
            <a:ext cx="2873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33" name="Text Box 28"/>
          <p:cNvSpPr txBox="1">
            <a:spLocks noChangeArrowheads="1"/>
          </p:cNvSpPr>
          <p:nvPr/>
        </p:nvSpPr>
        <p:spPr bwMode="auto">
          <a:xfrm>
            <a:off x="4772870" y="2283843"/>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34" name="Text Box 29"/>
          <p:cNvSpPr txBox="1">
            <a:spLocks noChangeArrowheads="1"/>
          </p:cNvSpPr>
          <p:nvPr/>
        </p:nvSpPr>
        <p:spPr bwMode="auto">
          <a:xfrm>
            <a:off x="2032585" y="2273376"/>
            <a:ext cx="225499"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e</a:t>
            </a:r>
            <a:endParaRPr lang="en-US" sz="2400" i="1" baseline="30000" dirty="0"/>
          </a:p>
        </p:txBody>
      </p:sp>
      <p:sp useBgFill="1">
        <p:nvSpPr>
          <p:cNvPr id="41" name="Isosceles Triangle 40"/>
          <p:cNvSpPr/>
          <p:nvPr/>
        </p:nvSpPr>
        <p:spPr bwMode="auto">
          <a:xfrm rot="5400000">
            <a:off x="2453594" y="2139425"/>
            <a:ext cx="945582" cy="1079500"/>
          </a:xfrm>
          <a:prstGeom prst="triangle">
            <a:avLst/>
          </a:prstGeom>
          <a:ln w="508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3399"/>
              </a:solidFill>
              <a:effectLst/>
              <a:latin typeface="Comic Sans MS" pitchFamily="66" charset="0"/>
            </a:endParaRPr>
          </a:p>
        </p:txBody>
      </p:sp>
      <p:sp>
        <p:nvSpPr>
          <p:cNvPr id="42" name="TextBox 41"/>
          <p:cNvSpPr txBox="1"/>
          <p:nvPr/>
        </p:nvSpPr>
        <p:spPr>
          <a:xfrm>
            <a:off x="2476629" y="2420888"/>
            <a:ext cx="460382" cy="461665"/>
          </a:xfrm>
          <a:prstGeom prst="rect">
            <a:avLst/>
          </a:prstGeom>
          <a:noFill/>
        </p:spPr>
        <p:txBody>
          <a:bodyPr wrap="none" rtlCol="0">
            <a:spAutoFit/>
          </a:bodyPr>
          <a:lstStyle/>
          <a:p>
            <a:r>
              <a:rPr lang="x-none" sz="2400" b="1" i="1" dirty="0">
                <a:solidFill>
                  <a:schemeClr val="tx1"/>
                </a:solidFill>
              </a:rPr>
              <a:t>k</a:t>
            </a:r>
            <a:r>
              <a:rPr lang="x-none" sz="2400" b="1" i="1" baseline="-25000" smtClean="0">
                <a:solidFill>
                  <a:schemeClr val="tx1"/>
                </a:solidFill>
              </a:rPr>
              <a:t>p</a:t>
            </a:r>
            <a:endParaRPr lang="en-US" sz="2400" b="1" i="1" baseline="-25000" dirty="0">
              <a:solidFill>
                <a:schemeClr val="tx1"/>
              </a:solidFill>
            </a:endParaRPr>
          </a:p>
        </p:txBody>
      </p:sp>
      <p:grpSp>
        <p:nvGrpSpPr>
          <p:cNvPr id="45" name="Group 44"/>
          <p:cNvGrpSpPr/>
          <p:nvPr/>
        </p:nvGrpSpPr>
        <p:grpSpPr>
          <a:xfrm>
            <a:off x="6719487" y="884585"/>
            <a:ext cx="2362891" cy="1068289"/>
            <a:chOff x="5510973" y="993441"/>
            <a:chExt cx="2362891" cy="1068289"/>
          </a:xfrm>
        </p:grpSpPr>
        <p:sp>
          <p:nvSpPr>
            <p:cNvPr id="44" name="Rounded Rectangle 43"/>
            <p:cNvSpPr/>
            <p:nvPr/>
          </p:nvSpPr>
          <p:spPr bwMode="auto">
            <a:xfrm>
              <a:off x="5510973" y="993441"/>
              <a:ext cx="2362891" cy="1068289"/>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graphicFrame>
          <p:nvGraphicFramePr>
            <p:cNvPr id="43" name="Object 42"/>
            <p:cNvGraphicFramePr>
              <a:graphicFrameLocks noChangeAspect="1"/>
            </p:cNvGraphicFramePr>
            <p:nvPr>
              <p:extLst>
                <p:ext uri="{D42A27DB-BD31-4B8C-83A1-F6EECF244321}">
                  <p14:modId xmlns="" xmlns:p14="http://schemas.microsoft.com/office/powerpoint/2010/main" val="1056388203"/>
                </p:ext>
              </p:extLst>
            </p:nvPr>
          </p:nvGraphicFramePr>
          <p:xfrm>
            <a:off x="5558479" y="1152860"/>
            <a:ext cx="2235511" cy="894204"/>
          </p:xfrm>
          <a:graphic>
            <a:graphicData uri="http://schemas.openxmlformats.org/presentationml/2006/ole">
              <p:oleObj spid="_x0000_s2253" name="Equation" r:id="rId4" imgW="1079032" imgH="431613" progId="Equation.3">
                <p:embed/>
              </p:oleObj>
            </a:graphicData>
          </a:graphic>
        </p:graphicFrame>
      </p:grpSp>
      <p:sp>
        <p:nvSpPr>
          <p:cNvPr id="46" name="Bent Arrow 45"/>
          <p:cNvSpPr/>
          <p:nvPr/>
        </p:nvSpPr>
        <p:spPr bwMode="auto">
          <a:xfrm>
            <a:off x="6140948" y="1323217"/>
            <a:ext cx="577222" cy="856440"/>
          </a:xfrm>
          <a:prstGeom prst="bentArrow">
            <a:avLst>
              <a:gd name="adj1" fmla="val 25000"/>
              <a:gd name="adj2" fmla="val 25000"/>
              <a:gd name="adj3" fmla="val 25000"/>
              <a:gd name="adj4" fmla="val 69385"/>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47" name="TextBox 46"/>
          <p:cNvSpPr txBox="1"/>
          <p:nvPr/>
        </p:nvSpPr>
        <p:spPr>
          <a:xfrm>
            <a:off x="166440" y="4679148"/>
            <a:ext cx="8977560" cy="461665"/>
          </a:xfrm>
          <a:prstGeom prst="rect">
            <a:avLst/>
          </a:prstGeom>
          <a:noFill/>
        </p:spPr>
        <p:txBody>
          <a:bodyPr wrap="square" rtlCol="0">
            <a:spAutoFit/>
          </a:bodyPr>
          <a:lstStyle/>
          <a:p>
            <a:pPr lvl="0">
              <a:spcBef>
                <a:spcPct val="50000"/>
              </a:spcBef>
            </a:pPr>
            <a:r>
              <a:rPr lang="x-none" sz="2400" i="1" dirty="0" smtClean="0">
                <a:sym typeface="Symbol"/>
              </a:rPr>
              <a:t>Uslov za stac. stanje je da nema promene brzine </a:t>
            </a:r>
            <a:r>
              <a:rPr lang="x-none" sz="2400" dirty="0" smtClean="0">
                <a:latin typeface="Arial" pitchFamily="34" charset="0"/>
                <a:cs typeface="Arial" pitchFamily="34" charset="0"/>
                <a:sym typeface="Symbol"/>
              </a:rPr>
              <a:t>(</a:t>
            </a:r>
            <a:r>
              <a:rPr lang="x-none" sz="2400" dirty="0" smtClean="0">
                <a:sym typeface="Symbol"/>
              </a:rPr>
              <a:t>d</a:t>
            </a:r>
            <a:r>
              <a:rPr lang="x-none" sz="2400" b="1" i="1" dirty="0" smtClean="0">
                <a:sym typeface="Symbol"/>
              </a:rPr>
              <a:t></a:t>
            </a:r>
            <a:r>
              <a:rPr lang="x-none" sz="2400" i="1" dirty="0" smtClean="0">
                <a:sym typeface="Symbol"/>
              </a:rPr>
              <a:t>/</a:t>
            </a:r>
            <a:r>
              <a:rPr lang="x-none" sz="2400" dirty="0" smtClean="0">
                <a:sym typeface="Symbol"/>
              </a:rPr>
              <a:t>d</a:t>
            </a:r>
            <a:r>
              <a:rPr lang="x-none" sz="2400" b="1" i="1" dirty="0" smtClean="0">
                <a:sym typeface="Symbol"/>
              </a:rPr>
              <a:t>t</a:t>
            </a:r>
            <a:r>
              <a:rPr lang="x-none" sz="2400" i="1" dirty="0" smtClean="0">
                <a:sym typeface="Symbol"/>
              </a:rPr>
              <a:t> </a:t>
            </a:r>
            <a:r>
              <a:rPr lang="x-none" sz="2400" dirty="0" smtClean="0">
                <a:sym typeface="Symbol"/>
              </a:rPr>
              <a:t>=</a:t>
            </a:r>
            <a:r>
              <a:rPr lang="x-none" sz="2400" i="1" dirty="0" smtClean="0">
                <a:sym typeface="Symbol"/>
              </a:rPr>
              <a:t> 0 </a:t>
            </a:r>
            <a:r>
              <a:rPr lang="x-none" sz="2400" dirty="0" smtClean="0">
                <a:latin typeface="Arial" pitchFamily="34" charset="0"/>
                <a:cs typeface="Arial" pitchFamily="34" charset="0"/>
                <a:sym typeface="Symbol"/>
              </a:rPr>
              <a:t>)</a:t>
            </a:r>
            <a:endParaRPr lang="x-none" sz="2400" dirty="0">
              <a:latin typeface="Arial" pitchFamily="34" charset="0"/>
              <a:cs typeface="Arial" pitchFamily="34" charset="0"/>
              <a:sym typeface="Symbol"/>
            </a:endParaRPr>
          </a:p>
        </p:txBody>
      </p:sp>
      <p:sp>
        <p:nvSpPr>
          <p:cNvPr id="49" name="TextBox 48"/>
          <p:cNvSpPr txBox="1"/>
          <p:nvPr/>
        </p:nvSpPr>
        <p:spPr>
          <a:xfrm>
            <a:off x="166440" y="5175705"/>
            <a:ext cx="8964488" cy="1292662"/>
          </a:xfrm>
          <a:prstGeom prst="rect">
            <a:avLst/>
          </a:prstGeom>
          <a:noFill/>
        </p:spPr>
        <p:txBody>
          <a:bodyPr wrap="square" rtlCol="0">
            <a:spAutoFit/>
          </a:bodyPr>
          <a:lstStyle/>
          <a:p>
            <a:pPr marL="342900" lvl="0" indent="-342900">
              <a:spcBef>
                <a:spcPct val="50000"/>
              </a:spcBef>
              <a:buFont typeface="Arial" pitchFamily="34" charset="0"/>
              <a:buChar char="•"/>
            </a:pPr>
            <a:r>
              <a:rPr lang="x-none" sz="2400" i="1" dirty="0">
                <a:sym typeface="Symbol"/>
              </a:rPr>
              <a:t>Ako postoji </a:t>
            </a:r>
            <a:r>
              <a:rPr lang="x-none" sz="2400" b="1" i="1" dirty="0">
                <a:latin typeface="Arial" pitchFamily="34" charset="0"/>
                <a:cs typeface="Arial" pitchFamily="34" charset="0"/>
                <a:sym typeface="Symbol"/>
              </a:rPr>
              <a:t>M</a:t>
            </a:r>
            <a:r>
              <a:rPr lang="x-none" sz="2400" b="1" i="1" baseline="-25000" dirty="0">
                <a:latin typeface="Arial" pitchFamily="34" charset="0"/>
                <a:cs typeface="Arial" pitchFamily="34" charset="0"/>
                <a:sym typeface="Symbol"/>
              </a:rPr>
              <a:t>o</a:t>
            </a:r>
            <a:r>
              <a:rPr lang="x-none" sz="2400" i="1" dirty="0">
                <a:sym typeface="Symbol"/>
              </a:rPr>
              <a:t>, motor </a:t>
            </a:r>
            <a:r>
              <a:rPr lang="x-none" sz="2400" b="1" i="1" u="sng" dirty="0">
                <a:sym typeface="Symbol"/>
              </a:rPr>
              <a:t>mora</a:t>
            </a:r>
            <a:r>
              <a:rPr lang="x-none" sz="2400" i="1" u="sng" dirty="0">
                <a:sym typeface="Symbol"/>
              </a:rPr>
              <a:t> stalno da pravi</a:t>
            </a:r>
            <a:r>
              <a:rPr lang="x-none" sz="2400" i="1" dirty="0">
                <a:sym typeface="Symbol"/>
              </a:rPr>
              <a:t> </a:t>
            </a:r>
            <a:r>
              <a:rPr lang="x-none" sz="2400" b="1" i="1" dirty="0">
                <a:latin typeface="Arial" pitchFamily="34" charset="0"/>
                <a:cs typeface="Arial" pitchFamily="34" charset="0"/>
                <a:sym typeface="Symbol"/>
              </a:rPr>
              <a:t>M</a:t>
            </a:r>
            <a:r>
              <a:rPr lang="x-none" sz="2400" b="1" i="1" baseline="-25000" dirty="0">
                <a:latin typeface="Arial" pitchFamily="34" charset="0"/>
                <a:cs typeface="Arial" pitchFamily="34" charset="0"/>
                <a:sym typeface="Symbol"/>
              </a:rPr>
              <a:t>e</a:t>
            </a:r>
            <a:r>
              <a:rPr lang="x-none" sz="2400" b="1" i="1" dirty="0">
                <a:latin typeface="Arial" pitchFamily="34" charset="0"/>
                <a:cs typeface="Arial" pitchFamily="34" charset="0"/>
                <a:sym typeface="Symbol"/>
              </a:rPr>
              <a:t>  </a:t>
            </a:r>
            <a:r>
              <a:rPr lang="x-none" sz="2400" i="1" dirty="0">
                <a:latin typeface="Arial" pitchFamily="34" charset="0"/>
                <a:cs typeface="Arial" pitchFamily="34" charset="0"/>
                <a:sym typeface="Symbol"/>
              </a:rPr>
              <a:t>jednak</a:t>
            </a:r>
            <a:r>
              <a:rPr lang="x-none" sz="2400" b="1" i="1" dirty="0">
                <a:latin typeface="Arial" pitchFamily="34" charset="0"/>
                <a:cs typeface="Arial" pitchFamily="34" charset="0"/>
                <a:sym typeface="Symbol"/>
              </a:rPr>
              <a:t> M</a:t>
            </a:r>
            <a:r>
              <a:rPr lang="x-none" sz="2400" b="1" i="1" baseline="-25000" dirty="0">
                <a:latin typeface="Arial" pitchFamily="34" charset="0"/>
                <a:cs typeface="Arial" pitchFamily="34" charset="0"/>
                <a:sym typeface="Symbol"/>
              </a:rPr>
              <a:t>o</a:t>
            </a:r>
            <a:endParaRPr lang="x-none" sz="2400" i="1" dirty="0">
              <a:sym typeface="Symbol"/>
            </a:endParaRPr>
          </a:p>
          <a:p>
            <a:pPr marL="342900" lvl="0" indent="-342900">
              <a:spcBef>
                <a:spcPct val="50000"/>
              </a:spcBef>
              <a:buFont typeface="Arial" pitchFamily="34" charset="0"/>
              <a:buChar char="•"/>
            </a:pPr>
            <a:r>
              <a:rPr lang="x-none" sz="2400" i="1" dirty="0">
                <a:sym typeface="Symbol"/>
              </a:rPr>
              <a:t>Da bi u stac. stanju postojao moment </a:t>
            </a:r>
            <a:r>
              <a:rPr lang="x-none" sz="2400" b="1" i="1" dirty="0">
                <a:latin typeface="Arial" pitchFamily="34" charset="0"/>
                <a:cs typeface="Arial" pitchFamily="34" charset="0"/>
                <a:sym typeface="Symbol"/>
              </a:rPr>
              <a:t>M</a:t>
            </a:r>
            <a:r>
              <a:rPr lang="x-none" sz="2400" b="1" i="1" baseline="-25000" dirty="0">
                <a:latin typeface="Arial" pitchFamily="34" charset="0"/>
                <a:cs typeface="Arial" pitchFamily="34" charset="0"/>
                <a:sym typeface="Symbol"/>
              </a:rPr>
              <a:t>e</a:t>
            </a:r>
            <a:r>
              <a:rPr lang="x-none" sz="2400" b="1" i="1" dirty="0">
                <a:latin typeface="Arial" pitchFamily="34" charset="0"/>
                <a:cs typeface="Arial" pitchFamily="34" charset="0"/>
                <a:sym typeface="Symbol"/>
              </a:rPr>
              <a:t> </a:t>
            </a:r>
            <a:r>
              <a:rPr lang="x-none" sz="2400" i="1" dirty="0">
                <a:latin typeface="Comic Sans MS"/>
                <a:cs typeface="Arial" pitchFamily="34" charset="0"/>
                <a:sym typeface="Symbol"/>
              </a:rPr>
              <a:t>mora postojati </a:t>
            </a:r>
            <a:r>
              <a:rPr lang="x-none" sz="2400" b="1" i="1" dirty="0">
                <a:latin typeface="Comic Sans MS"/>
                <a:cs typeface="Arial" pitchFamily="34" charset="0"/>
                <a:sym typeface="Symbol"/>
              </a:rPr>
              <a:t>e</a:t>
            </a:r>
          </a:p>
          <a:p>
            <a:endParaRPr lang="en-US" dirty="0"/>
          </a:p>
        </p:txBody>
      </p:sp>
      <p:grpSp>
        <p:nvGrpSpPr>
          <p:cNvPr id="54" name="Group 53"/>
          <p:cNvGrpSpPr/>
          <p:nvPr/>
        </p:nvGrpSpPr>
        <p:grpSpPr>
          <a:xfrm>
            <a:off x="3560112" y="1158221"/>
            <a:ext cx="2166929" cy="1134662"/>
            <a:chOff x="3560112" y="1158221"/>
            <a:chExt cx="2166929" cy="1134662"/>
          </a:xfrm>
        </p:grpSpPr>
        <p:sp>
          <p:nvSpPr>
            <p:cNvPr id="51" name="Rounded Rectangle 50"/>
            <p:cNvSpPr/>
            <p:nvPr/>
          </p:nvSpPr>
          <p:spPr bwMode="auto">
            <a:xfrm>
              <a:off x="4137334" y="1166700"/>
              <a:ext cx="1589707" cy="504057"/>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graphicFrame>
          <p:nvGraphicFramePr>
            <p:cNvPr id="52" name="Object 51"/>
            <p:cNvGraphicFramePr>
              <a:graphicFrameLocks noChangeAspect="1"/>
            </p:cNvGraphicFramePr>
            <p:nvPr>
              <p:extLst>
                <p:ext uri="{D42A27DB-BD31-4B8C-83A1-F6EECF244321}">
                  <p14:modId xmlns="" xmlns:p14="http://schemas.microsoft.com/office/powerpoint/2010/main" val="4105128074"/>
                </p:ext>
              </p:extLst>
            </p:nvPr>
          </p:nvGraphicFramePr>
          <p:xfrm>
            <a:off x="4208287" y="1158221"/>
            <a:ext cx="1447800" cy="527050"/>
          </p:xfrm>
          <a:graphic>
            <a:graphicData uri="http://schemas.openxmlformats.org/presentationml/2006/ole">
              <p:oleObj spid="_x0000_s2254" name="Equation" r:id="rId5" imgW="698197" imgH="253890" progId="Equation.3">
                <p:embed/>
              </p:oleObj>
            </a:graphicData>
          </a:graphic>
        </p:graphicFrame>
        <p:sp>
          <p:nvSpPr>
            <p:cNvPr id="53" name="Bent Arrow 52"/>
            <p:cNvSpPr/>
            <p:nvPr/>
          </p:nvSpPr>
          <p:spPr bwMode="auto">
            <a:xfrm>
              <a:off x="3560112" y="1323217"/>
              <a:ext cx="577222" cy="969666"/>
            </a:xfrm>
            <a:prstGeom prst="bentArrow">
              <a:avLst>
                <a:gd name="adj1" fmla="val 25000"/>
                <a:gd name="adj2" fmla="val 25000"/>
                <a:gd name="adj3" fmla="val 25000"/>
                <a:gd name="adj4" fmla="val 69385"/>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grpSp>
    </p:spTree>
    <p:extLst>
      <p:ext uri="{BB962C8B-B14F-4D97-AF65-F5344CB8AC3E}">
        <p14:creationId xmlns="" xmlns:p14="http://schemas.microsoft.com/office/powerpoint/2010/main" val="9762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xEl>
                                              <p:pRg st="1" end="1"/>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animBg="1"/>
      <p:bldP spid="42" grpId="0"/>
      <p:bldP spid="46" grpId="0" animBg="1"/>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259632" y="2924944"/>
            <a:ext cx="2232248" cy="720080"/>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2" name="Title 1"/>
          <p:cNvSpPr>
            <a:spLocks noGrp="1"/>
          </p:cNvSpPr>
          <p:nvPr>
            <p:ph type="title"/>
          </p:nvPr>
        </p:nvSpPr>
        <p:spPr>
          <a:xfrm>
            <a:off x="668960" y="0"/>
            <a:ext cx="7772400" cy="1143000"/>
          </a:xfrm>
        </p:spPr>
        <p:txBody>
          <a:bodyPr/>
          <a:lstStyle/>
          <a:p>
            <a:r>
              <a:rPr lang="en-US" dirty="0" err="1" smtClean="0"/>
              <a:t>Gre</a:t>
            </a:r>
            <a:r>
              <a:rPr lang="x-none" dirty="0" smtClean="0"/>
              <a:t>ška u stacionarnom stanju</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21</a:t>
            </a:fld>
            <a:endParaRPr lang="en-US"/>
          </a:p>
        </p:txBody>
      </p:sp>
      <p:sp>
        <p:nvSpPr>
          <p:cNvPr id="49" name="TextBox 48"/>
          <p:cNvSpPr txBox="1"/>
          <p:nvPr/>
        </p:nvSpPr>
        <p:spPr>
          <a:xfrm>
            <a:off x="0" y="1119401"/>
            <a:ext cx="9036496" cy="1754326"/>
          </a:xfrm>
          <a:prstGeom prst="rect">
            <a:avLst/>
          </a:prstGeom>
          <a:noFill/>
        </p:spPr>
        <p:txBody>
          <a:bodyPr wrap="square" rtlCol="0">
            <a:spAutoFit/>
          </a:bodyPr>
          <a:lstStyle/>
          <a:p>
            <a:pPr marL="342900" lvl="0" indent="-342900">
              <a:spcBef>
                <a:spcPct val="50000"/>
              </a:spcBef>
              <a:buFont typeface="Arial" pitchFamily="34" charset="0"/>
              <a:buChar char="•"/>
            </a:pPr>
            <a:r>
              <a:rPr lang="x-none" sz="2400" i="1" dirty="0" smtClean="0">
                <a:sym typeface="Symbol"/>
              </a:rPr>
              <a:t>Da bi </a:t>
            </a:r>
            <a:r>
              <a:rPr lang="x-none" sz="2400" b="1" i="1" dirty="0" smtClean="0">
                <a:latin typeface="Arial" pitchFamily="34" charset="0"/>
                <a:cs typeface="Arial" pitchFamily="34" charset="0"/>
                <a:sym typeface="Symbol"/>
              </a:rPr>
              <a:t>M</a:t>
            </a:r>
            <a:r>
              <a:rPr lang="x-none" sz="2400" b="1" i="1" baseline="-25000" dirty="0" smtClean="0">
                <a:latin typeface="Arial" pitchFamily="34" charset="0"/>
                <a:cs typeface="Arial" pitchFamily="34" charset="0"/>
                <a:sym typeface="Symbol"/>
              </a:rPr>
              <a:t>e </a:t>
            </a:r>
            <a:r>
              <a:rPr lang="x-none" sz="2400" b="1" i="1" dirty="0" smtClean="0">
                <a:latin typeface="Arial" pitchFamily="34" charset="0"/>
                <a:cs typeface="Arial" pitchFamily="34" charset="0"/>
                <a:sym typeface="Symbol"/>
              </a:rPr>
              <a:t>- M</a:t>
            </a:r>
            <a:r>
              <a:rPr lang="x-none" sz="2400" b="1" i="1" baseline="-25000" dirty="0" smtClean="0">
                <a:latin typeface="Arial" pitchFamily="34" charset="0"/>
                <a:cs typeface="Arial" pitchFamily="34" charset="0"/>
                <a:sym typeface="Symbol"/>
              </a:rPr>
              <a:t>o</a:t>
            </a:r>
            <a:r>
              <a:rPr lang="x-none" sz="2400" i="1" dirty="0" smtClean="0">
                <a:sym typeface="Symbol"/>
              </a:rPr>
              <a:t> bilo </a:t>
            </a:r>
            <a:r>
              <a:rPr lang="x-none" sz="2400" b="1" i="1" dirty="0" smtClean="0">
                <a:sym typeface="Symbol"/>
              </a:rPr>
              <a:t>0</a:t>
            </a:r>
            <a:r>
              <a:rPr lang="x-none" sz="2400" i="1" dirty="0" smtClean="0">
                <a:sym typeface="Symbol"/>
              </a:rPr>
              <a:t>, motor </a:t>
            </a:r>
            <a:r>
              <a:rPr lang="x-none" sz="2400" b="1" i="1" u="sng" dirty="0">
                <a:sym typeface="Symbol"/>
              </a:rPr>
              <a:t>mora</a:t>
            </a:r>
            <a:r>
              <a:rPr lang="x-none" sz="2400" i="1" u="sng" dirty="0">
                <a:sym typeface="Symbol"/>
              </a:rPr>
              <a:t> stalno da pravi</a:t>
            </a:r>
            <a:r>
              <a:rPr lang="x-none" sz="2400" i="1" dirty="0">
                <a:sym typeface="Symbol"/>
              </a:rPr>
              <a:t> </a:t>
            </a:r>
            <a:r>
              <a:rPr lang="x-none" sz="2400" b="1" i="1" dirty="0">
                <a:latin typeface="Arial" pitchFamily="34" charset="0"/>
                <a:cs typeface="Arial" pitchFamily="34" charset="0"/>
                <a:sym typeface="Symbol"/>
              </a:rPr>
              <a:t>M</a:t>
            </a:r>
            <a:r>
              <a:rPr lang="x-none" sz="2400" b="1" i="1" baseline="-25000" dirty="0">
                <a:latin typeface="Arial" pitchFamily="34" charset="0"/>
                <a:cs typeface="Arial" pitchFamily="34" charset="0"/>
                <a:sym typeface="Symbol"/>
              </a:rPr>
              <a:t>e</a:t>
            </a:r>
            <a:r>
              <a:rPr lang="x-none" sz="2400" b="1" i="1" dirty="0">
                <a:latin typeface="Arial" pitchFamily="34" charset="0"/>
                <a:cs typeface="Arial" pitchFamily="34" charset="0"/>
                <a:sym typeface="Symbol"/>
              </a:rPr>
              <a:t>  </a:t>
            </a:r>
            <a:endParaRPr lang="x-none" sz="2400" b="1" i="1" dirty="0" smtClean="0">
              <a:latin typeface="Arial" pitchFamily="34" charset="0"/>
              <a:cs typeface="Arial" pitchFamily="34" charset="0"/>
              <a:sym typeface="Symbol"/>
            </a:endParaRPr>
          </a:p>
          <a:p>
            <a:pPr marL="342900" lvl="0" indent="-342900">
              <a:spcBef>
                <a:spcPct val="50000"/>
              </a:spcBef>
              <a:buFont typeface="Arial" pitchFamily="34" charset="0"/>
              <a:buChar char="•"/>
            </a:pPr>
            <a:r>
              <a:rPr lang="x-none" sz="2400" i="1" dirty="0" smtClean="0">
                <a:sym typeface="Symbol"/>
              </a:rPr>
              <a:t>Da </a:t>
            </a:r>
            <a:r>
              <a:rPr lang="x-none" sz="2400" i="1" dirty="0">
                <a:sym typeface="Symbol"/>
              </a:rPr>
              <a:t>bi u </a:t>
            </a:r>
            <a:r>
              <a:rPr lang="x-none" sz="2400" i="1" dirty="0" smtClean="0">
                <a:sym typeface="Symbol"/>
              </a:rPr>
              <a:t>stacionarnom </a:t>
            </a:r>
            <a:r>
              <a:rPr lang="x-none" sz="2400" i="1" dirty="0">
                <a:sym typeface="Symbol"/>
              </a:rPr>
              <a:t>stanju postojao moment </a:t>
            </a:r>
            <a:r>
              <a:rPr lang="x-none" sz="2400" b="1" i="1" dirty="0" smtClean="0">
                <a:latin typeface="Arial" pitchFamily="34" charset="0"/>
                <a:cs typeface="Arial" pitchFamily="34" charset="0"/>
                <a:sym typeface="Symbol"/>
              </a:rPr>
              <a:t>M</a:t>
            </a:r>
            <a:r>
              <a:rPr lang="x-none" sz="2400" b="1" i="1" baseline="-25000" dirty="0" smtClean="0">
                <a:latin typeface="Arial" pitchFamily="34" charset="0"/>
                <a:cs typeface="Arial" pitchFamily="34" charset="0"/>
                <a:sym typeface="Symbol"/>
              </a:rPr>
              <a:t>e </a:t>
            </a:r>
            <a:r>
              <a:rPr lang="x-none" sz="2400" b="1" i="1" dirty="0" smtClean="0">
                <a:latin typeface="Arial" pitchFamily="34" charset="0"/>
                <a:cs typeface="Arial" pitchFamily="34" charset="0"/>
                <a:sym typeface="Symbol"/>
              </a:rPr>
              <a:t>, </a:t>
            </a:r>
            <a:r>
              <a:rPr lang="x-none" sz="2400" i="1" dirty="0" smtClean="0">
                <a:latin typeface="Comic Sans MS"/>
                <a:cs typeface="Arial" pitchFamily="34" charset="0"/>
                <a:sym typeface="Symbol"/>
              </a:rPr>
              <a:t>mora </a:t>
            </a:r>
            <a:r>
              <a:rPr lang="x-none" sz="2400" b="1" i="1" dirty="0">
                <a:latin typeface="Comic Sans MS"/>
                <a:cs typeface="Arial" pitchFamily="34" charset="0"/>
                <a:sym typeface="Symbol"/>
              </a:rPr>
              <a:t>stalno </a:t>
            </a:r>
            <a:r>
              <a:rPr lang="x-none" sz="2400" b="1" i="1" dirty="0" smtClean="0">
                <a:latin typeface="Comic Sans MS"/>
                <a:cs typeface="Arial" pitchFamily="34" charset="0"/>
                <a:sym typeface="Symbol"/>
              </a:rPr>
              <a:t>postojati</a:t>
            </a:r>
            <a:r>
              <a:rPr lang="x-none" sz="2400" i="1" dirty="0" smtClean="0">
                <a:latin typeface="Comic Sans MS"/>
                <a:cs typeface="Arial" pitchFamily="34" charset="0"/>
                <a:sym typeface="Symbol"/>
              </a:rPr>
              <a:t> </a:t>
            </a:r>
            <a:r>
              <a:rPr lang="x-none" sz="2400" b="1" i="1" dirty="0" smtClean="0">
                <a:latin typeface="Comic Sans MS"/>
                <a:cs typeface="Arial" pitchFamily="34" charset="0"/>
                <a:sym typeface="Symbol"/>
              </a:rPr>
              <a:t>greška</a:t>
            </a:r>
            <a:r>
              <a:rPr lang="x-none" sz="2400" i="1" dirty="0" smtClean="0">
                <a:latin typeface="Comic Sans MS"/>
                <a:cs typeface="Arial" pitchFamily="34" charset="0"/>
                <a:sym typeface="Symbol"/>
              </a:rPr>
              <a:t> takva da je </a:t>
            </a:r>
            <a:r>
              <a:rPr lang="en-US" sz="2400" i="1" dirty="0" smtClean="0">
                <a:latin typeface="Comic Sans MS"/>
                <a:cs typeface="Arial" pitchFamily="34" charset="0"/>
                <a:sym typeface="Symbol"/>
              </a:rPr>
              <a:t>  </a:t>
            </a:r>
            <a:r>
              <a:rPr lang="x-none" sz="2400" b="1" i="1" dirty="0" smtClean="0">
                <a:latin typeface="Arial" pitchFamily="34" charset="0"/>
                <a:cs typeface="Arial" pitchFamily="34" charset="0"/>
                <a:sym typeface="Symbol"/>
              </a:rPr>
              <a:t>M</a:t>
            </a:r>
            <a:r>
              <a:rPr lang="x-none" sz="2400" b="1" i="1" baseline="-25000" dirty="0" smtClean="0">
                <a:latin typeface="Arial" pitchFamily="34" charset="0"/>
                <a:cs typeface="Arial" pitchFamily="34" charset="0"/>
                <a:sym typeface="Symbol"/>
              </a:rPr>
              <a:t>e</a:t>
            </a:r>
            <a:r>
              <a:rPr lang="x-none" sz="2400" b="1" dirty="0" smtClean="0">
                <a:latin typeface="Arial" pitchFamily="34" charset="0"/>
                <a:cs typeface="Arial" pitchFamily="34" charset="0"/>
                <a:sym typeface="Symbol"/>
              </a:rPr>
              <a:t>*</a:t>
            </a:r>
            <a:r>
              <a:rPr lang="x-none" sz="2400" b="1" i="1" baseline="-25000" dirty="0" smtClean="0">
                <a:latin typeface="Arial" pitchFamily="34" charset="0"/>
                <a:cs typeface="Arial" pitchFamily="34" charset="0"/>
                <a:sym typeface="Symbol"/>
              </a:rPr>
              <a:t> </a:t>
            </a:r>
            <a:r>
              <a:rPr lang="x-none" sz="2400" dirty="0" smtClean="0">
                <a:sym typeface="Symbol"/>
              </a:rPr>
              <a:t>=</a:t>
            </a:r>
            <a:r>
              <a:rPr lang="x-none" sz="2400" baseline="-25000" dirty="0" smtClean="0">
                <a:sym typeface="Symbol"/>
              </a:rPr>
              <a:t> </a:t>
            </a:r>
            <a:r>
              <a:rPr lang="x-none" sz="2400" b="1" i="1" dirty="0" smtClean="0">
                <a:latin typeface="Arial" pitchFamily="34" charset="0"/>
                <a:cs typeface="Arial" pitchFamily="34" charset="0"/>
                <a:sym typeface="Symbol"/>
              </a:rPr>
              <a:t>M</a:t>
            </a:r>
            <a:r>
              <a:rPr lang="x-none" sz="2400" b="1" i="1" baseline="-25000" dirty="0" smtClean="0">
                <a:latin typeface="Arial" pitchFamily="34" charset="0"/>
                <a:cs typeface="Arial" pitchFamily="34" charset="0"/>
                <a:sym typeface="Symbol"/>
              </a:rPr>
              <a:t>o</a:t>
            </a:r>
            <a:r>
              <a:rPr lang="x-none" sz="2400" i="1" dirty="0" smtClean="0">
                <a:sym typeface="Symbol"/>
              </a:rPr>
              <a:t> </a:t>
            </a:r>
            <a:r>
              <a:rPr lang="x-none" sz="2400" dirty="0" smtClean="0">
                <a:sym typeface="Symbol"/>
              </a:rPr>
              <a:t>=</a:t>
            </a:r>
            <a:r>
              <a:rPr lang="x-none" sz="2400" i="1" dirty="0">
                <a:sym typeface="Symbol"/>
              </a:rPr>
              <a:t> </a:t>
            </a:r>
            <a:r>
              <a:rPr lang="x-none" sz="2400" b="1" i="1" dirty="0" smtClean="0">
                <a:sym typeface="Symbol"/>
              </a:rPr>
              <a:t>k</a:t>
            </a:r>
            <a:r>
              <a:rPr lang="x-none" sz="2400" b="1" i="1" baseline="-25000" dirty="0" smtClean="0">
                <a:sym typeface="Symbol"/>
              </a:rPr>
              <a:t>p</a:t>
            </a:r>
            <a:r>
              <a:rPr lang="x-none" sz="2400" b="1" i="1" dirty="0" smtClean="0">
                <a:sym typeface="Symbol"/>
              </a:rPr>
              <a:t></a:t>
            </a:r>
            <a:r>
              <a:rPr lang="x-none" sz="1000" b="1" i="1" dirty="0" smtClean="0">
                <a:sym typeface="Symbol"/>
              </a:rPr>
              <a:t> </a:t>
            </a:r>
            <a:r>
              <a:rPr lang="x-none" sz="2400" b="1" i="1" dirty="0" smtClean="0">
                <a:sym typeface="Symbol"/>
              </a:rPr>
              <a:t>e</a:t>
            </a:r>
            <a:r>
              <a:rPr lang="x-none" sz="2400" b="1" i="1" baseline="-25000" dirty="0" smtClean="0">
                <a:sym typeface="Symbol"/>
              </a:rPr>
              <a:t>stac</a:t>
            </a:r>
            <a:r>
              <a:rPr lang="x-none" sz="2400" i="1" dirty="0" smtClean="0">
                <a:sym typeface="Symbol"/>
              </a:rPr>
              <a:t> </a:t>
            </a:r>
            <a:r>
              <a:rPr lang="en-US" sz="2400" i="1" dirty="0" smtClean="0">
                <a:sym typeface="Symbol"/>
              </a:rPr>
              <a:t>    </a:t>
            </a:r>
            <a:r>
              <a:rPr lang="x-none" sz="2400" b="1" i="1" dirty="0" smtClean="0">
                <a:sym typeface="Symbol"/>
              </a:rPr>
              <a:t>e</a:t>
            </a:r>
            <a:r>
              <a:rPr lang="x-none" sz="2400" b="1" i="1" baseline="-25000" dirty="0" smtClean="0">
                <a:sym typeface="Symbol"/>
              </a:rPr>
              <a:t>stac</a:t>
            </a:r>
            <a:r>
              <a:rPr lang="x-none" sz="2400" i="1" dirty="0" smtClean="0">
                <a:sym typeface="Symbol"/>
              </a:rPr>
              <a:t> </a:t>
            </a:r>
            <a:r>
              <a:rPr lang="en-US" sz="2400" i="1" dirty="0" smtClean="0">
                <a:sym typeface="Symbol"/>
              </a:rPr>
              <a:t> je </a:t>
            </a:r>
            <a:r>
              <a:rPr lang="x-none" sz="2400" i="1" dirty="0" smtClean="0">
                <a:sym typeface="Symbol"/>
              </a:rPr>
              <a:t>greška u stacionarnom stanju.</a:t>
            </a:r>
          </a:p>
        </p:txBody>
      </p:sp>
      <p:sp>
        <p:nvSpPr>
          <p:cNvPr id="5" name="TextBox 4"/>
          <p:cNvSpPr txBox="1"/>
          <p:nvPr/>
        </p:nvSpPr>
        <p:spPr>
          <a:xfrm>
            <a:off x="-36512" y="2988319"/>
            <a:ext cx="4122712" cy="800219"/>
          </a:xfrm>
          <a:prstGeom prst="rect">
            <a:avLst/>
          </a:prstGeom>
          <a:noFill/>
        </p:spPr>
        <p:txBody>
          <a:bodyPr wrap="square" rtlCol="0">
            <a:spAutoFit/>
          </a:bodyPr>
          <a:lstStyle/>
          <a:p>
            <a:pPr lvl="0">
              <a:spcBef>
                <a:spcPct val="50000"/>
              </a:spcBef>
            </a:pPr>
            <a:r>
              <a:rPr lang="x-none" sz="2800" b="1" dirty="0">
                <a:sym typeface="Symbol"/>
              </a:rPr>
              <a:t></a:t>
            </a:r>
            <a:r>
              <a:rPr lang="x-none" sz="2400" i="1" dirty="0">
                <a:sym typeface="Symbol"/>
              </a:rPr>
              <a:t>          </a:t>
            </a:r>
            <a:r>
              <a:rPr lang="x-none" sz="2800" b="1" i="1" dirty="0">
                <a:sym typeface="Symbol"/>
              </a:rPr>
              <a:t>e</a:t>
            </a:r>
            <a:r>
              <a:rPr lang="x-none" sz="2800" b="1" i="1" baseline="-25000" dirty="0">
                <a:sym typeface="Symbol"/>
              </a:rPr>
              <a:t>stac</a:t>
            </a:r>
            <a:r>
              <a:rPr lang="x-none" sz="2800" i="1" dirty="0">
                <a:sym typeface="Symbol"/>
              </a:rPr>
              <a:t> </a:t>
            </a:r>
            <a:r>
              <a:rPr lang="x-none" sz="2800" dirty="0">
                <a:sym typeface="Symbol"/>
              </a:rPr>
              <a:t>=</a:t>
            </a:r>
            <a:r>
              <a:rPr lang="x-none" sz="2800" baseline="-25000" dirty="0">
                <a:sym typeface="Symbol"/>
              </a:rPr>
              <a:t> </a:t>
            </a:r>
            <a:r>
              <a:rPr lang="x-none" sz="2800" b="1" i="1" dirty="0">
                <a:latin typeface="Arial" pitchFamily="34" charset="0"/>
                <a:cs typeface="Arial" pitchFamily="34" charset="0"/>
                <a:sym typeface="Symbol"/>
              </a:rPr>
              <a:t>M</a:t>
            </a:r>
            <a:r>
              <a:rPr lang="x-none" sz="2800" b="1" i="1" baseline="-25000" dirty="0">
                <a:latin typeface="Arial" pitchFamily="34" charset="0"/>
                <a:cs typeface="Arial" pitchFamily="34" charset="0"/>
                <a:sym typeface="Symbol"/>
              </a:rPr>
              <a:t>o</a:t>
            </a:r>
            <a:r>
              <a:rPr lang="x-none" sz="2800" dirty="0">
                <a:sym typeface="Symbol"/>
              </a:rPr>
              <a:t>/</a:t>
            </a:r>
            <a:r>
              <a:rPr lang="x-none" sz="2800" b="1" i="1" dirty="0">
                <a:sym typeface="Symbol"/>
              </a:rPr>
              <a:t>k</a:t>
            </a:r>
            <a:r>
              <a:rPr lang="x-none" sz="2800" b="1" i="1" baseline="-25000" dirty="0">
                <a:sym typeface="Symbol"/>
              </a:rPr>
              <a:t>p</a:t>
            </a:r>
            <a:endParaRPr lang="x-none" sz="2800" i="1" dirty="0">
              <a:latin typeface="Comic Sans MS"/>
              <a:cs typeface="Arial" pitchFamily="34" charset="0"/>
              <a:sym typeface="Symbol"/>
            </a:endParaRPr>
          </a:p>
          <a:p>
            <a:endParaRPr lang="en-US" dirty="0"/>
          </a:p>
        </p:txBody>
      </p:sp>
      <p:sp>
        <p:nvSpPr>
          <p:cNvPr id="50" name="TextBox 49"/>
          <p:cNvSpPr txBox="1"/>
          <p:nvPr/>
        </p:nvSpPr>
        <p:spPr>
          <a:xfrm>
            <a:off x="0" y="3788538"/>
            <a:ext cx="9036496" cy="1754326"/>
          </a:xfrm>
          <a:prstGeom prst="rect">
            <a:avLst/>
          </a:prstGeom>
          <a:noFill/>
        </p:spPr>
        <p:txBody>
          <a:bodyPr wrap="square" rtlCol="0">
            <a:spAutoFit/>
          </a:bodyPr>
          <a:lstStyle/>
          <a:p>
            <a:pPr marL="342900" lvl="0" indent="-342900">
              <a:spcBef>
                <a:spcPct val="50000"/>
              </a:spcBef>
              <a:buFont typeface="Arial" pitchFamily="34" charset="0"/>
              <a:buChar char="•"/>
            </a:pPr>
            <a:r>
              <a:rPr lang="x-none" sz="2400" i="1" dirty="0" smtClean="0">
                <a:sym typeface="Symbol"/>
              </a:rPr>
              <a:t>Greška u stac. stanju se može smanjiti povećavanjem </a:t>
            </a:r>
            <a:r>
              <a:rPr lang="x-none" sz="2400" b="1" i="1" dirty="0" smtClean="0">
                <a:sym typeface="Symbol"/>
              </a:rPr>
              <a:t>k</a:t>
            </a:r>
            <a:r>
              <a:rPr lang="x-none" sz="2400" b="1" i="1" baseline="-25000" dirty="0" smtClean="0">
                <a:sym typeface="Symbol"/>
              </a:rPr>
              <a:t>p</a:t>
            </a:r>
            <a:r>
              <a:rPr lang="x-none" sz="2400" i="1" dirty="0" smtClean="0">
                <a:sym typeface="Symbol"/>
              </a:rPr>
              <a:t> a da bi bila </a:t>
            </a:r>
            <a:r>
              <a:rPr lang="x-none" sz="2400" b="1" i="1" dirty="0" smtClean="0">
                <a:sym typeface="Symbol"/>
              </a:rPr>
              <a:t>0</a:t>
            </a:r>
            <a:r>
              <a:rPr lang="x-none" sz="2400" i="1" dirty="0" smtClean="0">
                <a:sym typeface="Symbol"/>
              </a:rPr>
              <a:t>, </a:t>
            </a:r>
            <a:r>
              <a:rPr lang="x-none" sz="2400" b="1" i="1" dirty="0">
                <a:sym typeface="Symbol"/>
              </a:rPr>
              <a:t>k</a:t>
            </a:r>
            <a:r>
              <a:rPr lang="x-none" sz="2400" b="1" i="1" baseline="-25000" dirty="0">
                <a:sym typeface="Symbol"/>
              </a:rPr>
              <a:t>p</a:t>
            </a:r>
            <a:r>
              <a:rPr lang="x-none" sz="2400" i="1" dirty="0">
                <a:sym typeface="Symbol"/>
              </a:rPr>
              <a:t> </a:t>
            </a:r>
            <a:r>
              <a:rPr lang="x-none" sz="2400" i="1" dirty="0" smtClean="0">
                <a:sym typeface="Symbol"/>
              </a:rPr>
              <a:t>bi moralo biti beskonačno veliko.</a:t>
            </a:r>
            <a:endParaRPr lang="x-none" sz="2400" b="1" i="1" dirty="0" smtClean="0">
              <a:latin typeface="Arial" pitchFamily="34" charset="0"/>
              <a:cs typeface="Arial" pitchFamily="34" charset="0"/>
              <a:sym typeface="Symbol"/>
            </a:endParaRPr>
          </a:p>
          <a:p>
            <a:pPr marL="342900" lvl="0" indent="-342900">
              <a:spcBef>
                <a:spcPct val="50000"/>
              </a:spcBef>
              <a:buFont typeface="Arial" pitchFamily="34" charset="0"/>
              <a:buChar char="•"/>
            </a:pPr>
            <a:r>
              <a:rPr lang="x-none" sz="2400" i="1" dirty="0" smtClean="0">
                <a:sym typeface="Symbol"/>
              </a:rPr>
              <a:t>U tom slučaju bi odnos ulaz-izlaz </a:t>
            </a:r>
            <a:r>
              <a:rPr lang="x-none" sz="2400" i="1" smtClean="0">
                <a:sym typeface="Symbol"/>
              </a:rPr>
              <a:t>bio kao </a:t>
            </a:r>
            <a:r>
              <a:rPr lang="x-none" sz="2400" i="1" dirty="0" smtClean="0">
                <a:sym typeface="Symbol"/>
              </a:rPr>
              <a:t>kod nelinearnog dvonivoskog regulatora.</a:t>
            </a:r>
          </a:p>
        </p:txBody>
      </p:sp>
      <p:sp>
        <p:nvSpPr>
          <p:cNvPr id="6" name="Rounded Rectangle 5"/>
          <p:cNvSpPr/>
          <p:nvPr/>
        </p:nvSpPr>
        <p:spPr bwMode="auto">
          <a:xfrm>
            <a:off x="5652120" y="2068391"/>
            <a:ext cx="2664296" cy="432048"/>
          </a:xfrm>
          <a:prstGeom prst="roundRect">
            <a:avLst/>
          </a:prstGeom>
          <a:no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Tree>
    <p:extLst>
      <p:ext uri="{BB962C8B-B14F-4D97-AF65-F5344CB8AC3E}">
        <p14:creationId xmlns="" xmlns:p14="http://schemas.microsoft.com/office/powerpoint/2010/main" val="10524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18782" y="1109911"/>
            <a:ext cx="9036496" cy="1569660"/>
          </a:xfrm>
          <a:prstGeom prst="rect">
            <a:avLst/>
          </a:prstGeom>
          <a:noFill/>
        </p:spPr>
        <p:txBody>
          <a:bodyPr wrap="square" rtlCol="0">
            <a:spAutoFit/>
          </a:bodyPr>
          <a:lstStyle/>
          <a:p>
            <a:pPr marL="342900" lvl="0" indent="-342900">
              <a:spcBef>
                <a:spcPct val="50000"/>
              </a:spcBef>
              <a:buFont typeface="Arial" pitchFamily="34" charset="0"/>
              <a:buChar char="•"/>
            </a:pPr>
            <a:r>
              <a:rPr lang="x-none" sz="2400" i="1" dirty="0" smtClean="0">
                <a:sym typeface="Symbol"/>
              </a:rPr>
              <a:t>Opterećenje čisto inercijalno, </a:t>
            </a:r>
            <a:r>
              <a:rPr lang="x-none" sz="2400" b="1" i="1" dirty="0" smtClean="0">
                <a:sym typeface="Symbol"/>
              </a:rPr>
              <a:t>J</a:t>
            </a:r>
            <a:r>
              <a:rPr lang="x-none" sz="2400" i="1" dirty="0" smtClean="0">
                <a:sym typeface="Symbol"/>
              </a:rPr>
              <a:t> </a:t>
            </a:r>
            <a:r>
              <a:rPr lang="x-none" sz="2400" dirty="0" smtClean="0">
                <a:sym typeface="Symbol"/>
              </a:rPr>
              <a:t>=</a:t>
            </a:r>
            <a:r>
              <a:rPr lang="x-none" sz="2400" i="1" dirty="0" smtClean="0">
                <a:sym typeface="Symbol"/>
              </a:rPr>
              <a:t> 4 p.u. </a:t>
            </a:r>
          </a:p>
          <a:p>
            <a:pPr marL="342900" lvl="0" indent="-342900">
              <a:spcBef>
                <a:spcPct val="50000"/>
              </a:spcBef>
              <a:buFont typeface="Arial" pitchFamily="34" charset="0"/>
              <a:buChar char="•"/>
            </a:pPr>
            <a:r>
              <a:rPr lang="x-none" sz="2400" i="1" dirty="0" smtClean="0">
                <a:sym typeface="Symbol"/>
              </a:rPr>
              <a:t>Spoljašnje opterećenje </a:t>
            </a:r>
            <a:r>
              <a:rPr lang="en-US" sz="2400" dirty="0">
                <a:sym typeface="Symbol"/>
              </a:rPr>
              <a:t> </a:t>
            </a:r>
            <a:r>
              <a:rPr lang="en-US" sz="2400" b="1" i="1" dirty="0" smtClean="0">
                <a:latin typeface="Arial" pitchFamily="34" charset="0"/>
                <a:cs typeface="Arial" pitchFamily="34" charset="0"/>
                <a:sym typeface="Symbol"/>
              </a:rPr>
              <a:t>M</a:t>
            </a:r>
            <a:r>
              <a:rPr lang="en-US" sz="2400" b="1" i="1" baseline="-25000" dirty="0" smtClean="0">
                <a:latin typeface="Arial" pitchFamily="34" charset="0"/>
                <a:cs typeface="Arial" pitchFamily="34" charset="0"/>
                <a:sym typeface="Symbol"/>
              </a:rPr>
              <a:t>o</a:t>
            </a:r>
            <a:r>
              <a:rPr lang="x-none" sz="2400" i="1" dirty="0" smtClean="0">
                <a:latin typeface="Arial" pitchFamily="34" charset="0"/>
                <a:cs typeface="Arial" pitchFamily="34" charset="0"/>
                <a:sym typeface="Symbol"/>
              </a:rPr>
              <a:t> </a:t>
            </a:r>
            <a:r>
              <a:rPr lang="x-none" sz="2400" dirty="0" smtClean="0">
                <a:sym typeface="Symbol"/>
              </a:rPr>
              <a:t>=</a:t>
            </a:r>
            <a:r>
              <a:rPr lang="en-US" sz="2400" dirty="0" smtClean="0">
                <a:sym typeface="Symbol"/>
              </a:rPr>
              <a:t> </a:t>
            </a:r>
            <a:r>
              <a:rPr lang="x-none" sz="2400" i="1" dirty="0" smtClean="0">
                <a:sym typeface="Symbol"/>
              </a:rPr>
              <a:t>0,5 p.u.</a:t>
            </a:r>
            <a:r>
              <a:rPr lang="en-US" sz="2400" i="1" dirty="0" smtClean="0">
                <a:sym typeface="Symbol"/>
              </a:rPr>
              <a:t> </a:t>
            </a:r>
          </a:p>
          <a:p>
            <a:pPr marL="342900" lvl="0" indent="-342900">
              <a:spcBef>
                <a:spcPct val="50000"/>
              </a:spcBef>
              <a:buFont typeface="Arial" pitchFamily="34" charset="0"/>
              <a:buChar char="•"/>
            </a:pPr>
            <a:r>
              <a:rPr lang="sr-Latn-CS" sz="2400" b="1" i="1" dirty="0" smtClean="0">
                <a:sym typeface="Symbol"/>
              </a:rPr>
              <a:t>k</a:t>
            </a:r>
            <a:r>
              <a:rPr lang="x-none" sz="2400" b="1" i="1" baseline="-25000" smtClean="0">
                <a:sym typeface="Symbol"/>
              </a:rPr>
              <a:t>p</a:t>
            </a:r>
            <a:r>
              <a:rPr lang="en-US" sz="2400" b="1" i="1" baseline="-25000" dirty="0" smtClean="0">
                <a:sym typeface="Symbol"/>
              </a:rPr>
              <a:t> </a:t>
            </a:r>
            <a:r>
              <a:rPr lang="x-none" sz="2400" dirty="0" smtClean="0">
                <a:sym typeface="Symbol"/>
              </a:rPr>
              <a:t>=</a:t>
            </a:r>
            <a:r>
              <a:rPr lang="x-none" sz="2400" i="1" dirty="0" smtClean="0">
                <a:sym typeface="Symbol"/>
              </a:rPr>
              <a:t> </a:t>
            </a:r>
            <a:r>
              <a:rPr lang="en-US" sz="2400" dirty="0" smtClean="0">
                <a:sym typeface="Symbol"/>
              </a:rPr>
              <a:t>2</a:t>
            </a:r>
            <a:r>
              <a:rPr lang="x-none" sz="2400" dirty="0" smtClean="0">
                <a:sym typeface="Symbol"/>
              </a:rPr>
              <a:t> </a:t>
            </a:r>
            <a:r>
              <a:rPr lang="x-none" sz="2400" dirty="0">
                <a:sym typeface="Symbol"/>
              </a:rPr>
              <a:t>p.u</a:t>
            </a:r>
            <a:r>
              <a:rPr lang="x-none" sz="2400" dirty="0" smtClean="0">
                <a:sym typeface="Symbol"/>
              </a:rPr>
              <a:t>.</a:t>
            </a:r>
            <a:r>
              <a:rPr lang="en-US" sz="2400" dirty="0" smtClean="0">
                <a:sym typeface="Symbol"/>
              </a:rPr>
              <a:t>   </a:t>
            </a:r>
            <a:r>
              <a:rPr lang="en-US" sz="2400" b="1" i="1" dirty="0" smtClean="0">
                <a:latin typeface="Arial" pitchFamily="34" charset="0"/>
                <a:cs typeface="Arial" pitchFamily="34" charset="0"/>
                <a:sym typeface="Symbol"/>
              </a:rPr>
              <a:t>M</a:t>
            </a:r>
            <a:r>
              <a:rPr lang="en-US" sz="2400" b="1" i="1" baseline="-25000" dirty="0" smtClean="0">
                <a:latin typeface="Arial" pitchFamily="34" charset="0"/>
                <a:cs typeface="Arial" pitchFamily="34" charset="0"/>
                <a:sym typeface="Symbol"/>
              </a:rPr>
              <a:t>e</a:t>
            </a:r>
            <a:r>
              <a:rPr lang="x-none" sz="2400" i="1" baseline="-25000" dirty="0">
                <a:latin typeface="Arial" pitchFamily="34" charset="0"/>
                <a:cs typeface="Arial" pitchFamily="34" charset="0"/>
                <a:sym typeface="Symbol"/>
              </a:rPr>
              <a:t>max</a:t>
            </a:r>
            <a:r>
              <a:rPr lang="x-none" sz="2400" i="1" dirty="0">
                <a:latin typeface="Arial" pitchFamily="34" charset="0"/>
                <a:cs typeface="Arial" pitchFamily="34" charset="0"/>
                <a:sym typeface="Symbol"/>
              </a:rPr>
              <a:t> </a:t>
            </a:r>
            <a:r>
              <a:rPr lang="x-none" sz="2400" dirty="0">
                <a:sym typeface="Symbol"/>
              </a:rPr>
              <a:t>=</a:t>
            </a:r>
            <a:r>
              <a:rPr lang="x-none" sz="2400" i="1" dirty="0">
                <a:sym typeface="Symbol"/>
              </a:rPr>
              <a:t> </a:t>
            </a:r>
            <a:r>
              <a:rPr lang="en-US" sz="2400" dirty="0" smtClean="0">
                <a:sym typeface="Symbol"/>
              </a:rPr>
              <a:t>2</a:t>
            </a:r>
            <a:r>
              <a:rPr lang="x-none" sz="2400" dirty="0" smtClean="0">
                <a:sym typeface="Symbol"/>
              </a:rPr>
              <a:t> </a:t>
            </a:r>
            <a:r>
              <a:rPr lang="x-none" sz="2400" dirty="0">
                <a:sym typeface="Symbol"/>
              </a:rPr>
              <a:t>p.u.</a:t>
            </a:r>
            <a:r>
              <a:rPr lang="en-US" sz="2400" dirty="0">
                <a:sym typeface="Symbol"/>
              </a:rPr>
              <a:t> </a:t>
            </a:r>
            <a:r>
              <a:rPr lang="en-US" sz="2400" dirty="0" smtClean="0">
                <a:sym typeface="Symbol"/>
              </a:rPr>
              <a:t> </a:t>
            </a:r>
            <a:r>
              <a:rPr lang="x-none" sz="2400" b="1" i="1" dirty="0" smtClean="0">
                <a:cs typeface="Arial" pitchFamily="34" charset="0"/>
                <a:sym typeface="Symbol"/>
              </a:rPr>
              <a:t></a:t>
            </a:r>
            <a:r>
              <a:rPr lang="en-US" sz="2400" b="1" i="1" baseline="30000" dirty="0" smtClean="0">
                <a:cs typeface="Arial" pitchFamily="34" charset="0"/>
                <a:sym typeface="Symbol"/>
              </a:rPr>
              <a:t>*</a:t>
            </a:r>
            <a:r>
              <a:rPr lang="x-none" sz="2400" b="1" i="1" dirty="0" smtClean="0">
                <a:latin typeface="Arial" pitchFamily="34" charset="0"/>
                <a:cs typeface="Arial" pitchFamily="34" charset="0"/>
                <a:sym typeface="Symbol"/>
              </a:rPr>
              <a:t> </a:t>
            </a:r>
            <a:r>
              <a:rPr lang="en-US" sz="2400" b="1" i="1" baseline="-25000" dirty="0" smtClean="0">
                <a:latin typeface="Arial" pitchFamily="34" charset="0"/>
                <a:cs typeface="Arial" pitchFamily="34" charset="0"/>
                <a:sym typeface="Symbol"/>
              </a:rPr>
              <a:t> </a:t>
            </a:r>
            <a:r>
              <a:rPr lang="x-none" sz="2400" dirty="0" smtClean="0">
                <a:latin typeface="Arial" pitchFamily="34" charset="0"/>
                <a:cs typeface="Arial" pitchFamily="34" charset="0"/>
                <a:sym typeface="Symbol"/>
              </a:rPr>
              <a:t>=</a:t>
            </a:r>
            <a:r>
              <a:rPr lang="en-US" sz="2400" dirty="0" smtClean="0">
                <a:latin typeface="Arial" pitchFamily="34" charset="0"/>
                <a:cs typeface="Arial" pitchFamily="34" charset="0"/>
                <a:sym typeface="Symbol"/>
              </a:rPr>
              <a:t> 1</a:t>
            </a:r>
            <a:r>
              <a:rPr lang="x-none" sz="2400" dirty="0" smtClean="0">
                <a:latin typeface="Arial" pitchFamily="34" charset="0"/>
                <a:cs typeface="Arial" pitchFamily="34" charset="0"/>
                <a:sym typeface="Symbol"/>
              </a:rPr>
              <a:t> </a:t>
            </a:r>
            <a:r>
              <a:rPr lang="en-US" sz="2400" dirty="0" err="1" smtClean="0">
                <a:latin typeface="Arial" pitchFamily="34" charset="0"/>
                <a:cs typeface="Arial" pitchFamily="34" charset="0"/>
                <a:sym typeface="Symbol"/>
              </a:rPr>
              <a:t>p.u</a:t>
            </a:r>
            <a:r>
              <a:rPr lang="en-US" sz="2400" dirty="0" smtClean="0">
                <a:latin typeface="Arial" pitchFamily="34" charset="0"/>
                <a:cs typeface="Arial" pitchFamily="34" charset="0"/>
                <a:sym typeface="Symbol"/>
              </a:rPr>
              <a:t>. </a:t>
            </a:r>
            <a:endParaRPr lang="x-none" sz="2400" i="1" dirty="0">
              <a:sym typeface="Symbol"/>
            </a:endParaRPr>
          </a:p>
        </p:txBody>
      </p:sp>
      <p:sp>
        <p:nvSpPr>
          <p:cNvPr id="2" name="Title 1"/>
          <p:cNvSpPr>
            <a:spLocks noGrp="1"/>
          </p:cNvSpPr>
          <p:nvPr>
            <p:ph type="title"/>
          </p:nvPr>
        </p:nvSpPr>
        <p:spPr>
          <a:xfrm>
            <a:off x="668960" y="0"/>
            <a:ext cx="7772400" cy="1143000"/>
          </a:xfrm>
        </p:spPr>
        <p:txBody>
          <a:bodyPr/>
          <a:lstStyle/>
          <a:p>
            <a:r>
              <a:rPr lang="en-US" dirty="0" err="1" smtClean="0"/>
              <a:t>Odziv</a:t>
            </a:r>
            <a:r>
              <a:rPr lang="en-US" dirty="0" smtClean="0"/>
              <a:t> </a:t>
            </a:r>
            <a:r>
              <a:rPr lang="x-none" b="1" dirty="0"/>
              <a:t>P</a:t>
            </a:r>
            <a:r>
              <a:rPr lang="x-none" dirty="0" smtClean="0"/>
              <a:t> regulatora</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22</a:t>
            </a:fld>
            <a:endParaRPr lang="en-US"/>
          </a:p>
        </p:txBody>
      </p:sp>
      <p:grpSp>
        <p:nvGrpSpPr>
          <p:cNvPr id="5" name="Group 4"/>
          <p:cNvGrpSpPr/>
          <p:nvPr/>
        </p:nvGrpSpPr>
        <p:grpSpPr>
          <a:xfrm>
            <a:off x="6156176" y="908720"/>
            <a:ext cx="2987824" cy="2051506"/>
            <a:chOff x="6156176" y="908720"/>
            <a:chExt cx="2987824" cy="2051506"/>
          </a:xfrm>
        </p:grpSpPr>
        <p:sp>
          <p:nvSpPr>
            <p:cNvPr id="3" name="Rounded Rectangle 2"/>
            <p:cNvSpPr/>
            <p:nvPr/>
          </p:nvSpPr>
          <p:spPr bwMode="auto">
            <a:xfrm>
              <a:off x="6588224" y="908720"/>
              <a:ext cx="2555776" cy="2051506"/>
            </a:xfrm>
            <a:prstGeom prst="roundRect">
              <a:avLst>
                <a:gd name="adj" fmla="val 10685"/>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x-none" sz="2000" dirty="0" smtClean="0">
                  <a:solidFill>
                    <a:schemeClr val="tx1"/>
                  </a:solidFill>
                  <a:latin typeface="Arial" pitchFamily="34" charset="0"/>
                  <a:cs typeface="Arial" pitchFamily="34" charset="0"/>
                </a:rPr>
                <a:t>Znači da će se pri nominalnom momentu, za jednu periodu odabiranja  brzina promeniti za ¼ nominalne brzine</a:t>
              </a:r>
              <a:r>
                <a:rPr lang="en-US" sz="2000" dirty="0" smtClean="0">
                  <a:solidFill>
                    <a:schemeClr val="tx1"/>
                  </a:solidFill>
                  <a:latin typeface="Arial"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ight Arrow 6"/>
            <p:cNvSpPr/>
            <p:nvPr/>
          </p:nvSpPr>
          <p:spPr bwMode="auto">
            <a:xfrm>
              <a:off x="6156176" y="1194668"/>
              <a:ext cx="432048" cy="318582"/>
            </a:xfrm>
            <a:prstGeom prst="rightArrow">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grpSp>
      <p:cxnSp>
        <p:nvCxnSpPr>
          <p:cNvPr id="15" name="Straight Connector 14"/>
          <p:cNvCxnSpPr/>
          <p:nvPr/>
        </p:nvCxnSpPr>
        <p:spPr bwMode="auto">
          <a:xfrm>
            <a:off x="1527727" y="6110476"/>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V="1">
            <a:off x="634351" y="3884818"/>
            <a:ext cx="233584" cy="675166"/>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861805" y="3645024"/>
            <a:ext cx="222154" cy="23979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39" name="Straight Connector 38"/>
          <p:cNvCxnSpPr/>
          <p:nvPr/>
        </p:nvCxnSpPr>
        <p:spPr bwMode="auto">
          <a:xfrm flipV="1">
            <a:off x="1075867" y="3550444"/>
            <a:ext cx="226400" cy="9458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41" name="Straight Connector 40"/>
          <p:cNvCxnSpPr/>
          <p:nvPr/>
        </p:nvCxnSpPr>
        <p:spPr bwMode="auto">
          <a:xfrm flipH="1">
            <a:off x="1295400" y="3501008"/>
            <a:ext cx="220607" cy="49436"/>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45" name="Straight Connector 44"/>
          <p:cNvCxnSpPr>
            <a:stCxn id="19" idx="3"/>
          </p:cNvCxnSpPr>
          <p:nvPr/>
        </p:nvCxnSpPr>
        <p:spPr bwMode="auto">
          <a:xfrm>
            <a:off x="626375" y="5284047"/>
            <a:ext cx="241560"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a:off x="1751503" y="6148576"/>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a:off x="1967527" y="6164604"/>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48" name="Straight Connector 47"/>
          <p:cNvCxnSpPr/>
          <p:nvPr/>
        </p:nvCxnSpPr>
        <p:spPr bwMode="auto">
          <a:xfrm>
            <a:off x="867935" y="5754405"/>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51" name="Straight Connector 50"/>
          <p:cNvCxnSpPr/>
          <p:nvPr/>
        </p:nvCxnSpPr>
        <p:spPr bwMode="auto">
          <a:xfrm>
            <a:off x="1091711" y="5958716"/>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52" name="Straight Connector 51"/>
          <p:cNvCxnSpPr/>
          <p:nvPr/>
        </p:nvCxnSpPr>
        <p:spPr bwMode="auto">
          <a:xfrm flipV="1">
            <a:off x="1285006" y="6055196"/>
            <a:ext cx="231001" cy="5916"/>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53" name="Straight Connector 52"/>
          <p:cNvCxnSpPr/>
          <p:nvPr/>
        </p:nvCxnSpPr>
        <p:spPr bwMode="auto">
          <a:xfrm>
            <a:off x="2175799" y="6179844"/>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59" name="Straight Connector 58"/>
          <p:cNvCxnSpPr/>
          <p:nvPr/>
        </p:nvCxnSpPr>
        <p:spPr bwMode="auto">
          <a:xfrm>
            <a:off x="1075867" y="5754405"/>
            <a:ext cx="6129" cy="204311"/>
          </a:xfrm>
          <a:prstGeom prst="line">
            <a:avLst/>
          </a:prstGeom>
          <a:solidFill>
            <a:schemeClr val="bg1"/>
          </a:solidFill>
          <a:ln w="38100" cap="flat" cmpd="sng" algn="ctr">
            <a:solidFill>
              <a:schemeClr val="tx1"/>
            </a:solidFill>
            <a:prstDash val="solid"/>
            <a:round/>
            <a:headEnd type="none" w="sm" len="sm"/>
            <a:tailEnd type="none" w="sm" len="sm"/>
          </a:ln>
          <a:effectLst/>
        </p:spPr>
      </p:cxnSp>
      <p:sp>
        <p:nvSpPr>
          <p:cNvPr id="6" name="Rounded Rectangle 5"/>
          <p:cNvSpPr/>
          <p:nvPr/>
        </p:nvSpPr>
        <p:spPr bwMode="auto">
          <a:xfrm>
            <a:off x="3851920" y="2960226"/>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kumimoji="0" lang="en-US" sz="1800" b="0" i="0" u="none" strike="noStrike" cap="none" normalizeH="0" baseline="0" dirty="0" smtClean="0">
                <a:ln>
                  <a:noFill/>
                </a:ln>
                <a:solidFill>
                  <a:srgbClr val="333399"/>
                </a:solidFill>
                <a:effectLst/>
                <a:latin typeface="Comic Sans MS" pitchFamily="66" charset="0"/>
              </a:rPr>
              <a:t>0</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kumimoji="0" lang="en-US" sz="1800" b="1" i="1" u="none" strike="noStrike" cap="none" normalizeH="0" baseline="-25000" dirty="0" smtClean="0">
                <a:ln>
                  <a:noFill/>
                </a:ln>
                <a:solidFill>
                  <a:schemeClr val="tx1"/>
                </a:solidFill>
                <a:effectLst/>
                <a:latin typeface="Arial" pitchFamily="34" charset="0"/>
                <a:cs typeface="Arial" pitchFamily="34" charset="0"/>
              </a:rPr>
              <a:t>0</a:t>
            </a:r>
            <a:r>
              <a:rPr kumimoji="0" lang="x-none" sz="1800" b="1" i="1" u="none" strike="noStrike" cap="none" normalizeH="0" baseline="-2500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=1</a:t>
            </a:r>
            <a:r>
              <a:rPr kumimoji="0" lang="x-none" sz="1800" b="0" i="0" u="none" strike="noStrike" cap="none" normalizeH="0" baseline="0" dirty="0" smtClean="0">
                <a:ln>
                  <a:noFill/>
                </a:ln>
                <a:solidFill>
                  <a:schemeClr val="tx1"/>
                </a:solidFill>
                <a:effectLst/>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x-none" sz="1800" b="0" i="0" u="none" strike="noStrike" cap="none" normalizeH="0" dirty="0" smtClean="0">
                <a:ln>
                  <a:noFill/>
                </a:ln>
                <a:solidFill>
                  <a:schemeClr val="tx1"/>
                </a:solidFill>
                <a:effectLst/>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en-US" baseline="-25000" dirty="0" smtClean="0">
                <a:solidFill>
                  <a:schemeClr val="tx1"/>
                </a:solidFill>
                <a:latin typeface="Arial" pitchFamily="34" charset="0"/>
                <a:cs typeface="Arial" pitchFamily="34" charset="0"/>
              </a:rPr>
              <a:t>0</a:t>
            </a:r>
            <a:r>
              <a:rPr kumimoji="0" lang="en-US" sz="1800" b="0" i="0" u="none" strike="noStrike" cap="none" normalizeH="0" dirty="0" smtClean="0">
                <a:ln>
                  <a:noFill/>
                </a:ln>
                <a:solidFill>
                  <a:schemeClr val="tx1"/>
                </a:solidFill>
                <a:effectLst/>
                <a:latin typeface="Arial" pitchFamily="34" charset="0"/>
                <a:cs typeface="Arial" pitchFamily="34" charset="0"/>
              </a:rPr>
              <a:t>=2</a:t>
            </a:r>
            <a:r>
              <a:rPr kumimoji="0" lang="x-none"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dirty="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0" i="0" u="none" strike="noStrike" cap="none" normalizeH="0" dirty="0" smtClean="0">
                <a:ln>
                  <a:noFill/>
                </a:ln>
                <a:solidFill>
                  <a:schemeClr val="tx1"/>
                </a:solidFill>
                <a:effectLst/>
                <a:latin typeface="Arial" pitchFamily="34" charset="0"/>
                <a:cs typeface="Arial" pitchFamily="34" charset="0"/>
                <a:sym typeface="Symbol"/>
              </a:rPr>
              <a:t>(2-0,5)/4=0,375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6" name="Group 105"/>
          <p:cNvGrpSpPr/>
          <p:nvPr/>
        </p:nvGrpSpPr>
        <p:grpSpPr>
          <a:xfrm>
            <a:off x="16663" y="2594181"/>
            <a:ext cx="3600964" cy="4138044"/>
            <a:chOff x="16663" y="2594181"/>
            <a:chExt cx="3600964" cy="4138044"/>
          </a:xfrm>
        </p:grpSpPr>
        <p:cxnSp>
          <p:nvCxnSpPr>
            <p:cNvPr id="12" name="Straight Connector 11"/>
            <p:cNvCxnSpPr/>
            <p:nvPr/>
          </p:nvCxnSpPr>
          <p:spPr bwMode="auto">
            <a:xfrm>
              <a:off x="634351" y="2710659"/>
              <a:ext cx="0" cy="1960412"/>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35" name="Straight Connector 34"/>
            <p:cNvCxnSpPr/>
            <p:nvPr/>
          </p:nvCxnSpPr>
          <p:spPr bwMode="auto">
            <a:xfrm flipV="1">
              <a:off x="649419" y="3018971"/>
              <a:ext cx="3724" cy="1534688"/>
            </a:xfrm>
            <a:prstGeom prst="line">
              <a:avLst/>
            </a:prstGeom>
            <a:solidFill>
              <a:schemeClr val="bg1"/>
            </a:solidFill>
            <a:ln w="25400" cap="flat" cmpd="sng" algn="ctr">
              <a:solidFill>
                <a:srgbClr val="FF0000"/>
              </a:solidFill>
              <a:prstDash val="lgDash"/>
              <a:round/>
              <a:headEnd type="none" w="sm" len="sm"/>
              <a:tailEnd type="none" w="sm" len="sm"/>
            </a:ln>
            <a:effectLst/>
          </p:spPr>
        </p:cxnSp>
        <p:grpSp>
          <p:nvGrpSpPr>
            <p:cNvPr id="105" name="Group 104"/>
            <p:cNvGrpSpPr/>
            <p:nvPr/>
          </p:nvGrpSpPr>
          <p:grpSpPr>
            <a:xfrm>
              <a:off x="16663" y="2594181"/>
              <a:ext cx="3600964" cy="4138044"/>
              <a:chOff x="16663" y="2594181"/>
              <a:chExt cx="3600964" cy="4138044"/>
            </a:xfrm>
          </p:grpSpPr>
          <p:cxnSp>
            <p:nvCxnSpPr>
              <p:cNvPr id="36" name="Straight Connector 35"/>
              <p:cNvCxnSpPr/>
              <p:nvPr/>
            </p:nvCxnSpPr>
            <p:spPr bwMode="auto">
              <a:xfrm>
                <a:off x="634351" y="3022875"/>
                <a:ext cx="2681856" cy="0"/>
              </a:xfrm>
              <a:prstGeom prst="line">
                <a:avLst/>
              </a:prstGeom>
              <a:solidFill>
                <a:schemeClr val="bg1"/>
              </a:solidFill>
              <a:ln w="25400" cap="flat" cmpd="sng" algn="ctr">
                <a:solidFill>
                  <a:srgbClr val="FF0000"/>
                </a:solidFill>
                <a:prstDash val="lgDash"/>
                <a:round/>
                <a:headEnd type="none" w="sm" len="sm"/>
                <a:tailEnd type="none" w="sm" len="sm"/>
              </a:ln>
              <a:effectLst/>
            </p:spPr>
          </p:cxnSp>
          <p:cxnSp>
            <p:nvCxnSpPr>
              <p:cNvPr id="66" name="Straight Connector 65"/>
              <p:cNvCxnSpPr/>
              <p:nvPr/>
            </p:nvCxnSpPr>
            <p:spPr bwMode="auto">
              <a:xfrm>
                <a:off x="301923" y="6424448"/>
                <a:ext cx="3315704" cy="0"/>
              </a:xfrm>
              <a:prstGeom prst="line">
                <a:avLst/>
              </a:prstGeom>
              <a:solidFill>
                <a:schemeClr val="bg1"/>
              </a:solidFill>
              <a:ln w="12700" cap="flat" cmpd="sng" algn="ctr">
                <a:solidFill>
                  <a:schemeClr val="tx1"/>
                </a:solidFill>
                <a:prstDash val="solid"/>
                <a:round/>
                <a:headEnd type="none" w="sm" len="sm"/>
                <a:tailEnd type="arrow" w="sm" len="sm"/>
              </a:ln>
              <a:effectLst/>
            </p:spPr>
          </p:cxnSp>
          <p:cxnSp>
            <p:nvCxnSpPr>
              <p:cNvPr id="13" name="Straight Connector 12"/>
              <p:cNvCxnSpPr/>
              <p:nvPr/>
            </p:nvCxnSpPr>
            <p:spPr bwMode="auto">
              <a:xfrm>
                <a:off x="255867" y="4553659"/>
                <a:ext cx="3348372"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14" name="Text Box 29"/>
              <p:cNvSpPr txBox="1">
                <a:spLocks noChangeArrowheads="1"/>
              </p:cNvSpPr>
              <p:nvPr/>
            </p:nvSpPr>
            <p:spPr bwMode="auto">
              <a:xfrm>
                <a:off x="3462319" y="4559983"/>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cxnSp>
            <p:nvCxnSpPr>
              <p:cNvPr id="17" name="Straight Connector 16"/>
              <p:cNvCxnSpPr/>
              <p:nvPr/>
            </p:nvCxnSpPr>
            <p:spPr bwMode="auto">
              <a:xfrm>
                <a:off x="626375" y="4713871"/>
                <a:ext cx="0" cy="1883481"/>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18" name="Straight Connector 17"/>
              <p:cNvCxnSpPr/>
              <p:nvPr/>
            </p:nvCxnSpPr>
            <p:spPr bwMode="auto">
              <a:xfrm>
                <a:off x="626375" y="5862127"/>
                <a:ext cx="2979960" cy="0"/>
              </a:xfrm>
              <a:prstGeom prst="line">
                <a:avLst/>
              </a:prstGeom>
              <a:solidFill>
                <a:schemeClr val="bg1"/>
              </a:solidFill>
              <a:ln w="0" cap="flat" cmpd="sng" algn="ctr">
                <a:solidFill>
                  <a:schemeClr val="tx1"/>
                </a:solidFill>
                <a:prstDash val="lgDash"/>
                <a:round/>
                <a:headEnd type="none" w="sm" len="sm"/>
                <a:tailEnd type="none" w="sm" len="sm"/>
              </a:ln>
              <a:effectLst/>
            </p:spPr>
          </p:cxnSp>
          <p:sp>
            <p:nvSpPr>
              <p:cNvPr id="19" name="Text Box 29"/>
              <p:cNvSpPr txBox="1">
                <a:spLocks noChangeArrowheads="1"/>
              </p:cNvSpPr>
              <p:nvPr/>
            </p:nvSpPr>
            <p:spPr bwMode="auto">
              <a:xfrm>
                <a:off x="16663" y="5176325"/>
                <a:ext cx="609712"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i="1" dirty="0">
                    <a:solidFill>
                      <a:schemeClr val="tx1"/>
                    </a:solidFill>
                    <a:latin typeface="Arial" pitchFamily="34" charset="0"/>
                    <a:cs typeface="Arial" pitchFamily="34" charset="0"/>
                    <a:sym typeface="Symbol"/>
                  </a:rPr>
                  <a:t>+</a:t>
                </a:r>
                <a:r>
                  <a:rPr lang="x-none" sz="1400" b="1" i="1" dirty="0" smtClean="0">
                    <a:solidFill>
                      <a:schemeClr val="tx1"/>
                    </a:solidFill>
                    <a:latin typeface="Arial" pitchFamily="34" charset="0"/>
                    <a:cs typeface="Arial" pitchFamily="34" charset="0"/>
                    <a:sym typeface="Symbol"/>
                  </a:rPr>
                  <a:t>M</a:t>
                </a:r>
                <a:r>
                  <a:rPr lang="x-none" sz="1400" b="1" i="1" baseline="-25000" dirty="0" smtClean="0">
                    <a:solidFill>
                      <a:schemeClr val="tx1"/>
                    </a:solidFill>
                    <a:latin typeface="Arial" pitchFamily="34" charset="0"/>
                    <a:cs typeface="Arial" pitchFamily="34" charset="0"/>
                    <a:sym typeface="Symbol"/>
                  </a:rPr>
                  <a:t>emax</a:t>
                </a:r>
                <a:endParaRPr lang="x-none" sz="1400" b="1" i="1" baseline="30000" dirty="0" smtClean="0">
                  <a:solidFill>
                    <a:schemeClr val="tx1"/>
                  </a:solidFill>
                  <a:latin typeface="Arial" pitchFamily="34" charset="0"/>
                  <a:cs typeface="Arial" pitchFamily="34" charset="0"/>
                  <a:sym typeface="Symbol"/>
                </a:endParaRPr>
              </a:p>
            </p:txBody>
          </p:sp>
          <p:sp>
            <p:nvSpPr>
              <p:cNvPr id="20" name="Text Box 29"/>
              <p:cNvSpPr txBox="1">
                <a:spLocks noChangeArrowheads="1"/>
              </p:cNvSpPr>
              <p:nvPr/>
            </p:nvSpPr>
            <p:spPr bwMode="auto">
              <a:xfrm>
                <a:off x="3425571" y="6424448"/>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cxnSp>
            <p:nvCxnSpPr>
              <p:cNvPr id="21" name="Straight Connector 20"/>
              <p:cNvCxnSpPr/>
              <p:nvPr/>
            </p:nvCxnSpPr>
            <p:spPr bwMode="auto">
              <a:xfrm>
                <a:off x="867935" y="2860192"/>
                <a:ext cx="0" cy="373716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2" name="Straight Connector 21"/>
              <p:cNvCxnSpPr/>
              <p:nvPr/>
            </p:nvCxnSpPr>
            <p:spPr bwMode="auto">
              <a:xfrm>
                <a:off x="1083959" y="2884582"/>
                <a:ext cx="0" cy="371277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3" name="Straight Connector 22"/>
              <p:cNvCxnSpPr/>
              <p:nvPr/>
            </p:nvCxnSpPr>
            <p:spPr bwMode="auto">
              <a:xfrm>
                <a:off x="1299983" y="2847492"/>
                <a:ext cx="0" cy="374986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4" name="Straight Connector 23"/>
              <p:cNvCxnSpPr/>
              <p:nvPr/>
            </p:nvCxnSpPr>
            <p:spPr bwMode="auto">
              <a:xfrm>
                <a:off x="1516007" y="2884582"/>
                <a:ext cx="0" cy="371277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5" name="Straight Connector 24"/>
              <p:cNvCxnSpPr/>
              <p:nvPr/>
            </p:nvCxnSpPr>
            <p:spPr bwMode="auto">
              <a:xfrm>
                <a:off x="1751503" y="2847492"/>
                <a:ext cx="0" cy="374986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6" name="Straight Connector 25"/>
              <p:cNvCxnSpPr/>
              <p:nvPr/>
            </p:nvCxnSpPr>
            <p:spPr bwMode="auto">
              <a:xfrm>
                <a:off x="1967527" y="2871882"/>
                <a:ext cx="0" cy="372547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7" name="Straight Connector 26"/>
              <p:cNvCxnSpPr/>
              <p:nvPr/>
            </p:nvCxnSpPr>
            <p:spPr bwMode="auto">
              <a:xfrm>
                <a:off x="2183551" y="2847492"/>
                <a:ext cx="0" cy="374986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8" name="Straight Connector 27"/>
              <p:cNvCxnSpPr/>
              <p:nvPr/>
            </p:nvCxnSpPr>
            <p:spPr bwMode="auto">
              <a:xfrm>
                <a:off x="2399575" y="2871882"/>
                <a:ext cx="0" cy="372547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9" name="Straight Connector 28"/>
              <p:cNvCxnSpPr/>
              <p:nvPr/>
            </p:nvCxnSpPr>
            <p:spPr bwMode="auto">
              <a:xfrm>
                <a:off x="2596127" y="2884582"/>
                <a:ext cx="0" cy="371277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30" name="Straight Connector 29"/>
              <p:cNvCxnSpPr/>
              <p:nvPr/>
            </p:nvCxnSpPr>
            <p:spPr bwMode="auto">
              <a:xfrm>
                <a:off x="2812151" y="2860192"/>
                <a:ext cx="0" cy="373716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31" name="Straight Connector 30"/>
              <p:cNvCxnSpPr/>
              <p:nvPr/>
            </p:nvCxnSpPr>
            <p:spPr bwMode="auto">
              <a:xfrm>
                <a:off x="3028175" y="2884582"/>
                <a:ext cx="0" cy="3712770"/>
              </a:xfrm>
              <a:prstGeom prst="line">
                <a:avLst/>
              </a:prstGeom>
              <a:solidFill>
                <a:schemeClr val="bg1"/>
              </a:solidFill>
              <a:ln w="0" cap="flat" cmpd="sng" algn="ctr">
                <a:solidFill>
                  <a:schemeClr val="bg2"/>
                </a:solidFill>
                <a:prstDash val="solid"/>
                <a:round/>
                <a:headEnd type="none" w="sm" len="sm"/>
                <a:tailEnd type="none" w="sm" len="sm"/>
              </a:ln>
              <a:effectLst/>
            </p:spPr>
          </p:cxnSp>
          <p:sp>
            <p:nvSpPr>
              <p:cNvPr id="32" name="Text Box 29"/>
              <p:cNvSpPr txBox="1">
                <a:spLocks noChangeArrowheads="1"/>
              </p:cNvSpPr>
              <p:nvPr/>
            </p:nvSpPr>
            <p:spPr bwMode="auto">
              <a:xfrm>
                <a:off x="395536" y="2594181"/>
                <a:ext cx="313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olidFill>
                      <a:schemeClr val="tx1"/>
                    </a:solidFill>
                    <a:sym typeface="Symbol"/>
                  </a:rPr>
                  <a:t></a:t>
                </a:r>
                <a:endParaRPr lang="en-US" sz="2000" i="1" baseline="30000" dirty="0">
                  <a:solidFill>
                    <a:schemeClr val="tx1"/>
                  </a:solidFill>
                </a:endParaRPr>
              </a:p>
            </p:txBody>
          </p:sp>
          <p:sp>
            <p:nvSpPr>
              <p:cNvPr id="33" name="Text Box 29"/>
              <p:cNvSpPr txBox="1">
                <a:spLocks noChangeArrowheads="1"/>
              </p:cNvSpPr>
              <p:nvPr/>
            </p:nvSpPr>
            <p:spPr bwMode="auto">
              <a:xfrm>
                <a:off x="3137787" y="2715098"/>
                <a:ext cx="4318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olidFill>
                      <a:srgbClr val="FF0000"/>
                    </a:solidFill>
                    <a:sym typeface="Symbol"/>
                  </a:rPr>
                  <a:t></a:t>
                </a:r>
                <a:r>
                  <a:rPr lang="en-US" sz="2000" i="1" baseline="30000" dirty="0" smtClean="0">
                    <a:solidFill>
                      <a:srgbClr val="FF0000"/>
                    </a:solidFill>
                    <a:sym typeface="Symbol"/>
                  </a:rPr>
                  <a:t>*</a:t>
                </a:r>
                <a:endParaRPr lang="en-US" sz="2000" i="1" baseline="30000" dirty="0">
                  <a:solidFill>
                    <a:srgbClr val="FF0000"/>
                  </a:solidFill>
                </a:endParaRPr>
              </a:p>
            </p:txBody>
          </p:sp>
          <p:cxnSp>
            <p:nvCxnSpPr>
              <p:cNvPr id="34" name="Straight Connector 33"/>
              <p:cNvCxnSpPr/>
              <p:nvPr/>
            </p:nvCxnSpPr>
            <p:spPr bwMode="auto">
              <a:xfrm>
                <a:off x="255867" y="4553659"/>
                <a:ext cx="370508" cy="0"/>
              </a:xfrm>
              <a:prstGeom prst="line">
                <a:avLst/>
              </a:prstGeom>
              <a:solidFill>
                <a:schemeClr val="bg1"/>
              </a:solidFill>
              <a:ln w="25400" cap="flat" cmpd="sng" algn="ctr">
                <a:solidFill>
                  <a:srgbClr val="FF0000"/>
                </a:solidFill>
                <a:prstDash val="lgDash"/>
                <a:round/>
                <a:headEnd type="none" w="sm" len="sm"/>
                <a:tailEnd type="none" w="sm" len="sm"/>
              </a:ln>
              <a:effectLst/>
            </p:spPr>
          </p:cxnSp>
          <p:sp>
            <p:nvSpPr>
              <p:cNvPr id="62" name="Text Box 29"/>
              <p:cNvSpPr txBox="1">
                <a:spLocks noChangeArrowheads="1"/>
              </p:cNvSpPr>
              <p:nvPr/>
            </p:nvSpPr>
            <p:spPr bwMode="auto">
              <a:xfrm>
                <a:off x="219863" y="4735016"/>
                <a:ext cx="380094"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i="1" dirty="0" smtClean="0">
                    <a:solidFill>
                      <a:schemeClr val="tx1"/>
                    </a:solidFill>
                    <a:latin typeface="Arial" pitchFamily="34" charset="0"/>
                    <a:cs typeface="Arial" pitchFamily="34" charset="0"/>
                    <a:sym typeface="Symbol"/>
                  </a:rPr>
                  <a:t>M</a:t>
                </a:r>
                <a:r>
                  <a:rPr lang="x-none" sz="1400" b="1" i="1" baseline="-25000" dirty="0" smtClean="0">
                    <a:solidFill>
                      <a:schemeClr val="tx1"/>
                    </a:solidFill>
                    <a:latin typeface="Arial" pitchFamily="34" charset="0"/>
                    <a:cs typeface="Arial" pitchFamily="34" charset="0"/>
                    <a:sym typeface="Symbol"/>
                  </a:rPr>
                  <a:t>e</a:t>
                </a:r>
                <a:r>
                  <a:rPr lang="x-none" sz="1400" b="1" i="1" baseline="30000" dirty="0" smtClean="0">
                    <a:solidFill>
                      <a:schemeClr val="tx1"/>
                    </a:solidFill>
                    <a:latin typeface="Arial" pitchFamily="34" charset="0"/>
                    <a:cs typeface="Arial" pitchFamily="34" charset="0"/>
                    <a:sym typeface="Symbol"/>
                  </a:rPr>
                  <a:t>*</a:t>
                </a:r>
              </a:p>
            </p:txBody>
          </p:sp>
          <p:sp>
            <p:nvSpPr>
              <p:cNvPr id="67" name="Text Box 29"/>
              <p:cNvSpPr txBox="1">
                <a:spLocks noChangeArrowheads="1"/>
              </p:cNvSpPr>
              <p:nvPr/>
            </p:nvSpPr>
            <p:spPr bwMode="auto">
              <a:xfrm>
                <a:off x="468106" y="5754405"/>
                <a:ext cx="20698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dirty="0" smtClean="0">
                    <a:solidFill>
                      <a:schemeClr val="tx1"/>
                    </a:solidFill>
                    <a:latin typeface="Arial" pitchFamily="34" charset="0"/>
                    <a:cs typeface="Arial" pitchFamily="34" charset="0"/>
                    <a:sym typeface="Symbol"/>
                  </a:rPr>
                  <a:t>1</a:t>
                </a:r>
                <a:endParaRPr lang="x-none" sz="1400" b="1" baseline="30000" dirty="0" smtClean="0">
                  <a:solidFill>
                    <a:schemeClr val="tx1"/>
                  </a:solidFill>
                  <a:latin typeface="Arial" pitchFamily="34" charset="0"/>
                  <a:cs typeface="Arial" pitchFamily="34" charset="0"/>
                  <a:sym typeface="Symbol"/>
                </a:endParaRPr>
              </a:p>
            </p:txBody>
          </p:sp>
          <p:sp>
            <p:nvSpPr>
              <p:cNvPr id="68" name="Text Box 29"/>
              <p:cNvSpPr txBox="1">
                <a:spLocks noChangeArrowheads="1"/>
              </p:cNvSpPr>
              <p:nvPr/>
            </p:nvSpPr>
            <p:spPr bwMode="auto">
              <a:xfrm>
                <a:off x="482480" y="2932764"/>
                <a:ext cx="20698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dirty="0" smtClean="0">
                    <a:solidFill>
                      <a:schemeClr val="tx1"/>
                    </a:solidFill>
                    <a:latin typeface="Arial" pitchFamily="34" charset="0"/>
                    <a:cs typeface="Arial" pitchFamily="34" charset="0"/>
                    <a:sym typeface="Symbol"/>
                  </a:rPr>
                  <a:t>1</a:t>
                </a:r>
                <a:endParaRPr lang="x-none" sz="1400" b="1" baseline="30000" dirty="0" smtClean="0">
                  <a:solidFill>
                    <a:schemeClr val="tx1"/>
                  </a:solidFill>
                  <a:latin typeface="Arial" pitchFamily="34" charset="0"/>
                  <a:cs typeface="Arial" pitchFamily="34" charset="0"/>
                  <a:sym typeface="Symbol"/>
                </a:endParaRPr>
              </a:p>
            </p:txBody>
          </p:sp>
        </p:grpSp>
      </p:grpSp>
      <p:sp>
        <p:nvSpPr>
          <p:cNvPr id="69" name="Rounded Rectangle 68"/>
          <p:cNvSpPr/>
          <p:nvPr/>
        </p:nvSpPr>
        <p:spPr bwMode="auto">
          <a:xfrm>
            <a:off x="3851920" y="3422777"/>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kumimoji="0" lang="x-none" sz="1800" b="0" i="0" u="none" strike="noStrike" cap="none" normalizeH="0" baseline="0" dirty="0" smtClean="0">
                <a:ln>
                  <a:noFill/>
                </a:ln>
                <a:solidFill>
                  <a:srgbClr val="333399"/>
                </a:solidFill>
                <a:effectLst/>
                <a:latin typeface="Comic Sans MS" pitchFamily="66" charset="0"/>
              </a:rPr>
              <a:t>1</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kumimoji="0" lang="x-none" sz="1800" b="1" i="1" u="none" strike="noStrike" cap="none" normalizeH="0" baseline="-25000" dirty="0" smtClean="0">
                <a:ln>
                  <a:noFill/>
                </a:ln>
                <a:solidFill>
                  <a:schemeClr val="tx1"/>
                </a:solidFill>
                <a:effectLst/>
                <a:latin typeface="Arial" pitchFamily="34" charset="0"/>
                <a:cs typeface="Arial" pitchFamily="34" charset="0"/>
              </a:rPr>
              <a:t>1 </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r>
              <a:rPr kumimoji="0" lang="x-none" sz="1800" b="0" i="0" u="none" strike="noStrike" cap="none" normalizeH="0" baseline="0" dirty="0" smtClean="0">
                <a:ln>
                  <a:noFill/>
                </a:ln>
                <a:solidFill>
                  <a:schemeClr val="tx1"/>
                </a:solidFill>
                <a:effectLst/>
                <a:latin typeface="Arial" pitchFamily="34" charset="0"/>
                <a:cs typeface="Arial" pitchFamily="34" charset="0"/>
              </a:rPr>
              <a:t>0,625</a:t>
            </a:r>
            <a:r>
              <a:rPr lang="x-none" dirty="0">
                <a:solidFill>
                  <a:schemeClr val="tx1"/>
                </a:solidFill>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x-none" sz="1800" b="0" i="0" u="none" strike="noStrike" cap="none" normalizeH="0" dirty="0" smtClean="0">
                <a:ln>
                  <a:noFill/>
                </a:ln>
                <a:solidFill>
                  <a:schemeClr val="tx1"/>
                </a:solidFill>
                <a:effectLst/>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aseline="-25000" dirty="0" smtClean="0">
                <a:solidFill>
                  <a:schemeClr val="tx1"/>
                </a:solidFill>
                <a:latin typeface="Arial" pitchFamily="34" charset="0"/>
                <a:cs typeface="Arial" pitchFamily="34" charset="0"/>
              </a:rPr>
              <a:t>1</a:t>
            </a:r>
            <a:r>
              <a:rPr kumimoji="0" lang="en-US" sz="1800" b="0" i="0" u="none" strike="noStrike" cap="none" normalizeH="0" dirty="0" smtClean="0">
                <a:ln>
                  <a:noFill/>
                </a:ln>
                <a:solidFill>
                  <a:schemeClr val="tx1"/>
                </a:solidFill>
                <a:effectLst/>
                <a:latin typeface="Arial" pitchFamily="34" charset="0"/>
                <a:cs typeface="Arial" pitchFamily="34" charset="0"/>
              </a:rPr>
              <a:t>=</a:t>
            </a:r>
            <a:r>
              <a:rPr kumimoji="0" lang="x-none" sz="1800" b="0" i="0" u="none" strike="noStrike" cap="none" normalizeH="0" dirty="0" smtClean="0">
                <a:ln>
                  <a:noFill/>
                </a:ln>
                <a:solidFill>
                  <a:schemeClr val="tx1"/>
                </a:solidFill>
                <a:effectLst/>
                <a:latin typeface="Arial" pitchFamily="34" charset="0"/>
                <a:cs typeface="Arial" pitchFamily="34" charset="0"/>
              </a:rPr>
              <a:t>1,</a:t>
            </a:r>
            <a:r>
              <a:rPr kumimoji="0" lang="en-US" sz="1800" b="0" i="0" u="none" strike="noStrike" cap="none" normalizeH="0" dirty="0" smtClean="0">
                <a:ln>
                  <a:noFill/>
                </a:ln>
                <a:solidFill>
                  <a:schemeClr val="tx1"/>
                </a:solidFill>
                <a:effectLst/>
                <a:latin typeface="Arial" pitchFamily="34" charset="0"/>
                <a:cs typeface="Arial" pitchFamily="34" charset="0"/>
              </a:rPr>
              <a:t>2</a:t>
            </a:r>
            <a:r>
              <a:rPr kumimoji="0" lang="x-none" sz="1800" b="0" i="0" u="none" strike="noStrike" cap="none" normalizeH="0" dirty="0" smtClean="0">
                <a:ln>
                  <a:noFill/>
                </a:ln>
                <a:solidFill>
                  <a:schemeClr val="tx1"/>
                </a:solidFill>
                <a:effectLst/>
                <a:latin typeface="Arial" pitchFamily="34" charset="0"/>
                <a:cs typeface="Arial" pitchFamily="34" charset="0"/>
              </a:rPr>
              <a:t>5</a:t>
            </a:r>
            <a:r>
              <a:rPr kumimoji="0" lang="x-none" sz="1800" b="0" i="0" u="none" strike="noStrike" cap="none" normalizeH="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0" i="0" u="none" strike="noStrike" cap="none" normalizeH="0" smtClean="0">
                <a:ln>
                  <a:noFill/>
                </a:ln>
                <a:solidFill>
                  <a:schemeClr val="tx1"/>
                </a:solidFill>
                <a:effectLst/>
                <a:latin typeface="Arial" pitchFamily="34" charset="0"/>
                <a:cs typeface="Arial" pitchFamily="34" charset="0"/>
                <a:sym typeface="Symbol"/>
              </a:rPr>
              <a:t>0,187;</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 </a:t>
            </a:r>
            <a:r>
              <a:rPr lang="en-US" b="1" i="1" dirty="0" smtClean="0">
                <a:solidFill>
                  <a:schemeClr val="tx1"/>
                </a:solidFill>
                <a:latin typeface="Arial" pitchFamily="34" charset="0"/>
                <a:cs typeface="Arial" pitchFamily="34" charset="0"/>
                <a:sym typeface="Symbol"/>
              </a:rPr>
              <a:t></a:t>
            </a:r>
            <a:r>
              <a:rPr lang="x-none" b="1" i="1" baseline="-25000" smtClean="0">
                <a:solidFill>
                  <a:schemeClr val="tx1"/>
                </a:solidFill>
                <a:latin typeface="Arial" pitchFamily="34" charset="0"/>
                <a:cs typeface="Arial" pitchFamily="34" charset="0"/>
              </a:rPr>
              <a:t> </a:t>
            </a:r>
            <a:r>
              <a:rPr lang="x-none" b="1" i="1" baseline="-25000" dirty="0">
                <a:solidFill>
                  <a:schemeClr val="tx1"/>
                </a:solidFill>
                <a:latin typeface="Arial" pitchFamily="34" charset="0"/>
                <a:cs typeface="Arial" pitchFamily="34" charset="0"/>
              </a:rPr>
              <a:t>1</a:t>
            </a:r>
            <a:r>
              <a:rPr lang="x-none" b="1" i="1" dirty="0" smtClean="0">
                <a:solidFill>
                  <a:schemeClr val="tx1"/>
                </a:solidFill>
                <a:latin typeface="Arial" pitchFamily="34" charset="0"/>
                <a:cs typeface="Arial" pitchFamily="34" charset="0"/>
                <a:sym typeface="Symbol"/>
              </a:rPr>
              <a:t> </a:t>
            </a:r>
            <a:r>
              <a:rPr lang="en-US" dirty="0" smtClean="0">
                <a:solidFill>
                  <a:schemeClr val="tx1"/>
                </a:solidFill>
                <a:latin typeface="Arial" pitchFamily="34" charset="0"/>
                <a:cs typeface="Arial" pitchFamily="34" charset="0"/>
                <a:sym typeface="Symbol"/>
              </a:rPr>
              <a:t>=</a:t>
            </a:r>
            <a:r>
              <a:rPr lang="x-none" smtClean="0">
                <a:solidFill>
                  <a:schemeClr val="tx1"/>
                </a:solidFill>
                <a:latin typeface="Arial" pitchFamily="34" charset="0"/>
                <a:cs typeface="Arial" pitchFamily="34" charset="0"/>
                <a:sym typeface="Symbol"/>
              </a:rPr>
              <a:t>0,56</a:t>
            </a:r>
            <a:r>
              <a:rPr lang="en-US" dirty="0" smtClean="0">
                <a:solidFill>
                  <a:schemeClr val="tx1"/>
                </a:solidFill>
                <a:latin typeface="Arial" pitchFamily="34" charset="0"/>
                <a:cs typeface="Arial" pitchFamily="34" charset="0"/>
                <a:sym typeface="Symbol"/>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ounded Rectangle 69"/>
          <p:cNvSpPr/>
          <p:nvPr/>
        </p:nvSpPr>
        <p:spPr bwMode="auto">
          <a:xfrm>
            <a:off x="3851920" y="3884818"/>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kumimoji="0" lang="x-none" sz="1800" b="0" i="0" u="none" strike="noStrike" cap="none" normalizeH="0" baseline="0" dirty="0" smtClean="0">
                <a:ln>
                  <a:noFill/>
                </a:ln>
                <a:solidFill>
                  <a:srgbClr val="333399"/>
                </a:solidFill>
                <a:effectLst/>
                <a:latin typeface="Comic Sans MS" pitchFamily="66" charset="0"/>
              </a:rPr>
              <a:t>2</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kumimoji="0" lang="x-none" sz="1800" b="1" i="1" u="none" strike="noStrike" cap="none" normalizeH="0" baseline="-25000" dirty="0" smtClean="0">
                <a:ln>
                  <a:noFill/>
                </a:ln>
                <a:solidFill>
                  <a:schemeClr val="tx1"/>
                </a:solidFill>
                <a:effectLst/>
                <a:latin typeface="Arial" pitchFamily="34" charset="0"/>
                <a:cs typeface="Arial" pitchFamily="34" charset="0"/>
              </a:rPr>
              <a:t>2 </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r>
              <a:rPr kumimoji="0" lang="x-none" sz="1800" b="0" i="0" u="none" strike="noStrike" cap="none" normalizeH="0" baseline="0" dirty="0" smtClean="0">
                <a:ln>
                  <a:noFill/>
                </a:ln>
                <a:solidFill>
                  <a:schemeClr val="tx1"/>
                </a:solidFill>
                <a:effectLst/>
                <a:latin typeface="Arial" pitchFamily="34" charset="0"/>
                <a:cs typeface="Arial" pitchFamily="34" charset="0"/>
              </a:rPr>
              <a:t>0,437</a:t>
            </a:r>
            <a:r>
              <a:rPr lang="x-none" dirty="0" smtClean="0">
                <a:solidFill>
                  <a:schemeClr val="tx1"/>
                </a:solidFill>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x-none" sz="1800" b="0" i="0" u="none" strike="noStrike" cap="none" normalizeH="0" dirty="0" smtClean="0">
                <a:ln>
                  <a:noFill/>
                </a:ln>
                <a:solidFill>
                  <a:schemeClr val="tx1"/>
                </a:solidFill>
                <a:effectLst/>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aseline="-25000" dirty="0">
                <a:solidFill>
                  <a:schemeClr val="tx1"/>
                </a:solidFill>
                <a:latin typeface="Arial" pitchFamily="34" charset="0"/>
                <a:cs typeface="Arial" pitchFamily="34" charset="0"/>
                <a:sym typeface="Symbol"/>
              </a:rPr>
              <a:t>2</a:t>
            </a:r>
            <a:r>
              <a:rPr kumimoji="0" lang="en-US" sz="1800" b="0" i="0" u="none" strike="noStrike" cap="none" normalizeH="0" dirty="0" smtClean="0">
                <a:ln>
                  <a:noFill/>
                </a:ln>
                <a:solidFill>
                  <a:schemeClr val="tx1"/>
                </a:solidFill>
                <a:effectLst/>
                <a:latin typeface="Arial" pitchFamily="34" charset="0"/>
                <a:cs typeface="Arial" pitchFamily="34" charset="0"/>
              </a:rPr>
              <a:t>=</a:t>
            </a:r>
            <a:r>
              <a:rPr kumimoji="0" lang="x-none" sz="1800" b="0" i="0" u="none" strike="noStrike" cap="none" normalizeH="0" dirty="0" smtClean="0">
                <a:ln>
                  <a:noFill/>
                </a:ln>
                <a:solidFill>
                  <a:schemeClr val="tx1"/>
                </a:solidFill>
                <a:effectLst/>
                <a:latin typeface="Arial" pitchFamily="34" charset="0"/>
                <a:cs typeface="Arial" pitchFamily="34" charset="0"/>
              </a:rPr>
              <a:t>0,875;  </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dirty="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0" i="0" u="none" strike="noStrike" cap="none" normalizeH="0" dirty="0" smtClean="0">
                <a:ln>
                  <a:noFill/>
                </a:ln>
                <a:solidFill>
                  <a:schemeClr val="tx1"/>
                </a:solidFill>
                <a:effectLst/>
                <a:latin typeface="Arial" pitchFamily="34" charset="0"/>
                <a:cs typeface="Arial" pitchFamily="34" charset="0"/>
                <a:sym typeface="Symbol"/>
              </a:rPr>
              <a:t>0,09; </a:t>
            </a:r>
            <a:r>
              <a:rPr lang="en-US" b="1" i="1" dirty="0" smtClean="0">
                <a:solidFill>
                  <a:schemeClr val="tx1"/>
                </a:solidFill>
                <a:latin typeface="Arial" pitchFamily="34" charset="0"/>
                <a:cs typeface="Arial" pitchFamily="34" charset="0"/>
                <a:sym typeface="Symbol"/>
              </a:rPr>
              <a:t></a:t>
            </a:r>
            <a:r>
              <a:rPr lang="x-none" b="1" i="1" baseline="-25000" dirty="0">
                <a:solidFill>
                  <a:schemeClr val="tx1"/>
                </a:solidFill>
                <a:latin typeface="Arial" pitchFamily="34" charset="0"/>
                <a:cs typeface="Arial" pitchFamily="34" charset="0"/>
              </a:rPr>
              <a:t> </a:t>
            </a:r>
            <a:r>
              <a:rPr lang="x-none" b="1" i="1" baseline="-25000" dirty="0" smtClean="0">
                <a:solidFill>
                  <a:schemeClr val="tx1"/>
                </a:solidFill>
                <a:latin typeface="Arial" pitchFamily="34" charset="0"/>
                <a:cs typeface="Arial" pitchFamily="34" charset="0"/>
              </a:rPr>
              <a:t>2</a:t>
            </a:r>
            <a:r>
              <a:rPr lang="x-none" b="1" i="1" dirty="0" smtClean="0">
                <a:solidFill>
                  <a:schemeClr val="tx1"/>
                </a:solidFill>
                <a:latin typeface="Arial" pitchFamily="34" charset="0"/>
                <a:cs typeface="Arial" pitchFamily="34" charset="0"/>
                <a:sym typeface="Symbol"/>
              </a:rPr>
              <a:t> </a:t>
            </a:r>
            <a:r>
              <a:rPr lang="en-US" dirty="0" smtClean="0">
                <a:solidFill>
                  <a:schemeClr val="tx1"/>
                </a:solidFill>
                <a:latin typeface="Arial" pitchFamily="34" charset="0"/>
                <a:cs typeface="Arial" pitchFamily="34" charset="0"/>
                <a:sym typeface="Symbol"/>
              </a:rPr>
              <a:t>=</a:t>
            </a:r>
            <a:r>
              <a:rPr lang="x-none" dirty="0" smtClean="0">
                <a:solidFill>
                  <a:schemeClr val="tx1"/>
                </a:solidFill>
                <a:latin typeface="Arial" pitchFamily="34" charset="0"/>
                <a:cs typeface="Arial" pitchFamily="34" charset="0"/>
                <a:sym typeface="Symbol"/>
              </a:rPr>
              <a:t>0,656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 name="Rounded Rectangle 71"/>
          <p:cNvSpPr/>
          <p:nvPr/>
        </p:nvSpPr>
        <p:spPr bwMode="auto">
          <a:xfrm>
            <a:off x="3851920" y="4355672"/>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kumimoji="0" lang="x-none" sz="1800" b="0" i="0" u="none" strike="noStrike" cap="none" normalizeH="0" baseline="0" dirty="0" smtClean="0">
                <a:ln>
                  <a:noFill/>
                </a:ln>
                <a:solidFill>
                  <a:srgbClr val="333399"/>
                </a:solidFill>
                <a:effectLst/>
                <a:latin typeface="Comic Sans MS" pitchFamily="66" charset="0"/>
              </a:rPr>
              <a:t>3</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kumimoji="0" lang="x-none" sz="1800" b="1" i="1" u="none" strike="noStrike" cap="none" normalizeH="0" baseline="-25000" dirty="0" smtClean="0">
                <a:ln>
                  <a:noFill/>
                </a:ln>
                <a:solidFill>
                  <a:schemeClr val="tx1"/>
                </a:solidFill>
                <a:effectLst/>
                <a:latin typeface="Arial" pitchFamily="34" charset="0"/>
                <a:cs typeface="Arial" pitchFamily="34" charset="0"/>
              </a:rPr>
              <a:t>3 </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r>
              <a:rPr kumimoji="0" lang="x-none" sz="1800" b="0" i="0" u="none" strike="noStrike" cap="none" normalizeH="0" baseline="0" dirty="0" smtClean="0">
                <a:ln>
                  <a:noFill/>
                </a:ln>
                <a:solidFill>
                  <a:schemeClr val="tx1"/>
                </a:solidFill>
                <a:effectLst/>
                <a:latin typeface="Arial" pitchFamily="34" charset="0"/>
                <a:cs typeface="Arial" pitchFamily="34" charset="0"/>
              </a:rPr>
              <a:t>0,344</a:t>
            </a:r>
            <a:r>
              <a:rPr lang="x-none" dirty="0" smtClean="0">
                <a:solidFill>
                  <a:schemeClr val="tx1"/>
                </a:solidFill>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x-none" sz="1800" b="0" i="0" u="none" strike="noStrike" cap="none" normalizeH="0" dirty="0" smtClean="0">
                <a:ln>
                  <a:noFill/>
                </a:ln>
                <a:solidFill>
                  <a:schemeClr val="tx1"/>
                </a:solidFill>
                <a:effectLst/>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aseline="-25000" dirty="0" smtClean="0">
                <a:solidFill>
                  <a:schemeClr val="tx1"/>
                </a:solidFill>
                <a:latin typeface="Arial" pitchFamily="34" charset="0"/>
                <a:cs typeface="Arial" pitchFamily="34" charset="0"/>
                <a:sym typeface="Symbol"/>
              </a:rPr>
              <a:t>3</a:t>
            </a:r>
            <a:r>
              <a:rPr kumimoji="0" lang="en-US" sz="1800" b="0" i="0" u="none" strike="noStrike" cap="none" normalizeH="0" dirty="0" smtClean="0">
                <a:ln>
                  <a:noFill/>
                </a:ln>
                <a:solidFill>
                  <a:schemeClr val="tx1"/>
                </a:solidFill>
                <a:effectLst/>
                <a:latin typeface="Arial" pitchFamily="34" charset="0"/>
                <a:cs typeface="Arial" pitchFamily="34" charset="0"/>
              </a:rPr>
              <a:t>=</a:t>
            </a:r>
            <a:r>
              <a:rPr kumimoji="0" lang="x-none" sz="1800" b="0" i="0" u="none" strike="noStrike" cap="none" normalizeH="0" dirty="0" smtClean="0">
                <a:ln>
                  <a:noFill/>
                </a:ln>
                <a:solidFill>
                  <a:schemeClr val="tx1"/>
                </a:solidFill>
                <a:effectLst/>
                <a:latin typeface="Arial" pitchFamily="34" charset="0"/>
                <a:cs typeface="Arial" pitchFamily="34" charset="0"/>
              </a:rPr>
              <a:t>0,687;  </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dirty="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0" i="0" u="none" strike="noStrike" cap="none" normalizeH="0" dirty="0" smtClean="0">
                <a:ln>
                  <a:noFill/>
                </a:ln>
                <a:solidFill>
                  <a:schemeClr val="tx1"/>
                </a:solidFill>
                <a:effectLst/>
                <a:latin typeface="Arial" pitchFamily="34" charset="0"/>
                <a:cs typeface="Arial" pitchFamily="34" charset="0"/>
                <a:sym typeface="Symbol"/>
              </a:rPr>
              <a:t>0,05; </a:t>
            </a:r>
            <a:r>
              <a:rPr lang="en-US" b="1" i="1" dirty="0" smtClean="0">
                <a:solidFill>
                  <a:schemeClr val="tx1"/>
                </a:solidFill>
                <a:latin typeface="Arial" pitchFamily="34" charset="0"/>
                <a:cs typeface="Arial" pitchFamily="34" charset="0"/>
                <a:sym typeface="Symbol"/>
              </a:rPr>
              <a:t></a:t>
            </a:r>
            <a:r>
              <a:rPr lang="x-none" b="1" i="1" baseline="-25000" dirty="0">
                <a:solidFill>
                  <a:schemeClr val="tx1"/>
                </a:solidFill>
                <a:latin typeface="Arial" pitchFamily="34" charset="0"/>
                <a:cs typeface="Arial" pitchFamily="34" charset="0"/>
              </a:rPr>
              <a:t> </a:t>
            </a:r>
            <a:r>
              <a:rPr lang="x-none" b="1" i="1" baseline="-25000" dirty="0" smtClean="0">
                <a:solidFill>
                  <a:schemeClr val="tx1"/>
                </a:solidFill>
                <a:latin typeface="Arial" pitchFamily="34" charset="0"/>
                <a:cs typeface="Arial" pitchFamily="34" charset="0"/>
              </a:rPr>
              <a:t>3</a:t>
            </a:r>
            <a:r>
              <a:rPr lang="x-none" b="1" i="1" dirty="0" smtClean="0">
                <a:solidFill>
                  <a:schemeClr val="tx1"/>
                </a:solidFill>
                <a:latin typeface="Arial" pitchFamily="34" charset="0"/>
                <a:cs typeface="Arial" pitchFamily="34" charset="0"/>
                <a:sym typeface="Symbol"/>
              </a:rPr>
              <a:t> </a:t>
            </a:r>
            <a:r>
              <a:rPr lang="en-US" dirty="0" smtClean="0">
                <a:solidFill>
                  <a:schemeClr val="tx1"/>
                </a:solidFill>
                <a:latin typeface="Arial" pitchFamily="34" charset="0"/>
                <a:cs typeface="Arial" pitchFamily="34" charset="0"/>
                <a:sym typeface="Symbol"/>
              </a:rPr>
              <a:t>=</a:t>
            </a:r>
            <a:r>
              <a:rPr lang="x-none" dirty="0" smtClean="0">
                <a:solidFill>
                  <a:schemeClr val="tx1"/>
                </a:solidFill>
                <a:latin typeface="Arial" pitchFamily="34" charset="0"/>
                <a:cs typeface="Arial" pitchFamily="34" charset="0"/>
                <a:sym typeface="Symbol"/>
              </a:rPr>
              <a:t>0,703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Rounded Rectangle 72"/>
          <p:cNvSpPr/>
          <p:nvPr/>
        </p:nvSpPr>
        <p:spPr bwMode="auto">
          <a:xfrm>
            <a:off x="3851920" y="4837534"/>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x-none" dirty="0"/>
              <a:t>4</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lang="x-none" b="1" i="1" baseline="-25000" dirty="0">
                <a:solidFill>
                  <a:schemeClr val="tx1"/>
                </a:solidFill>
                <a:latin typeface="Arial" pitchFamily="34" charset="0"/>
                <a:cs typeface="Arial" pitchFamily="34" charset="0"/>
              </a:rPr>
              <a:t>4</a:t>
            </a:r>
            <a:r>
              <a:rPr kumimoji="0" lang="x-none" sz="1800" b="1" i="1" u="none" strike="noStrike" cap="none" normalizeH="0" baseline="-2500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r>
              <a:rPr kumimoji="0" lang="x-none" sz="1800" b="0" i="0" u="none" strike="noStrike" cap="none" normalizeH="0" baseline="0" dirty="0" smtClean="0">
                <a:ln>
                  <a:noFill/>
                </a:ln>
                <a:solidFill>
                  <a:schemeClr val="tx1"/>
                </a:solidFill>
                <a:effectLst/>
                <a:latin typeface="Arial" pitchFamily="34" charset="0"/>
                <a:cs typeface="Arial" pitchFamily="34" charset="0"/>
              </a:rPr>
              <a:t>0,297</a:t>
            </a:r>
            <a:r>
              <a:rPr lang="x-none" dirty="0" smtClean="0">
                <a:solidFill>
                  <a:schemeClr val="tx1"/>
                </a:solidFill>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x-none" sz="1800" b="0" i="0" u="none" strike="noStrike" cap="none" normalizeH="0" dirty="0" smtClean="0">
                <a:ln>
                  <a:noFill/>
                </a:ln>
                <a:solidFill>
                  <a:schemeClr val="tx1"/>
                </a:solidFill>
                <a:effectLst/>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aseline="-25000" dirty="0">
                <a:solidFill>
                  <a:schemeClr val="tx1"/>
                </a:solidFill>
                <a:latin typeface="Arial" pitchFamily="34" charset="0"/>
                <a:cs typeface="Arial" pitchFamily="34" charset="0"/>
                <a:sym typeface="Symbol"/>
              </a:rPr>
              <a:t>4</a:t>
            </a:r>
            <a:r>
              <a:rPr kumimoji="0" lang="en-US" sz="1800" b="0" i="0" u="none" strike="noStrike" cap="none" normalizeH="0" dirty="0" smtClean="0">
                <a:ln>
                  <a:noFill/>
                </a:ln>
                <a:solidFill>
                  <a:schemeClr val="tx1"/>
                </a:solidFill>
                <a:effectLst/>
                <a:latin typeface="Arial" pitchFamily="34" charset="0"/>
                <a:cs typeface="Arial" pitchFamily="34" charset="0"/>
              </a:rPr>
              <a:t>=</a:t>
            </a:r>
            <a:r>
              <a:rPr kumimoji="0" lang="x-none" sz="1800" b="0" i="0" u="none" strike="noStrike" cap="none" normalizeH="0" dirty="0" smtClean="0">
                <a:ln>
                  <a:noFill/>
                </a:ln>
                <a:solidFill>
                  <a:schemeClr val="tx1"/>
                </a:solidFill>
                <a:effectLst/>
                <a:latin typeface="Arial" pitchFamily="34" charset="0"/>
                <a:cs typeface="Arial" pitchFamily="34" charset="0"/>
              </a:rPr>
              <a:t>0,594;  </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dirty="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0" i="0" u="none" strike="noStrike" cap="none" normalizeH="0" dirty="0" smtClean="0">
                <a:ln>
                  <a:noFill/>
                </a:ln>
                <a:solidFill>
                  <a:schemeClr val="tx1"/>
                </a:solidFill>
                <a:effectLst/>
                <a:latin typeface="Arial" pitchFamily="34" charset="0"/>
                <a:cs typeface="Arial" pitchFamily="34" charset="0"/>
                <a:sym typeface="Symbol"/>
              </a:rPr>
              <a:t>0,02; </a:t>
            </a:r>
            <a:r>
              <a:rPr lang="en-US" b="1" i="1" dirty="0" smtClean="0">
                <a:solidFill>
                  <a:schemeClr val="tx1"/>
                </a:solidFill>
                <a:latin typeface="Arial" pitchFamily="34" charset="0"/>
                <a:cs typeface="Arial" pitchFamily="34" charset="0"/>
                <a:sym typeface="Symbol"/>
              </a:rPr>
              <a:t></a:t>
            </a:r>
            <a:r>
              <a:rPr lang="x-none" b="1" i="1" baseline="-25000" dirty="0">
                <a:solidFill>
                  <a:schemeClr val="tx1"/>
                </a:solidFill>
                <a:latin typeface="Arial" pitchFamily="34" charset="0"/>
                <a:cs typeface="Arial" pitchFamily="34" charset="0"/>
              </a:rPr>
              <a:t> 4</a:t>
            </a:r>
            <a:r>
              <a:rPr lang="x-none" b="1" i="1" dirty="0" smtClean="0">
                <a:solidFill>
                  <a:schemeClr val="tx1"/>
                </a:solidFill>
                <a:latin typeface="Arial" pitchFamily="34" charset="0"/>
                <a:cs typeface="Arial" pitchFamily="34" charset="0"/>
                <a:sym typeface="Symbol"/>
              </a:rPr>
              <a:t> </a:t>
            </a:r>
            <a:r>
              <a:rPr lang="en-US" dirty="0" smtClean="0">
                <a:solidFill>
                  <a:schemeClr val="tx1"/>
                </a:solidFill>
                <a:latin typeface="Arial" pitchFamily="34" charset="0"/>
                <a:cs typeface="Arial" pitchFamily="34" charset="0"/>
                <a:sym typeface="Symbol"/>
              </a:rPr>
              <a:t>=</a:t>
            </a:r>
            <a:r>
              <a:rPr lang="x-none" dirty="0" smtClean="0">
                <a:solidFill>
                  <a:schemeClr val="tx1"/>
                </a:solidFill>
                <a:latin typeface="Arial" pitchFamily="34" charset="0"/>
                <a:cs typeface="Arial" pitchFamily="34" charset="0"/>
                <a:sym typeface="Symbol"/>
              </a:rPr>
              <a:t>0,727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Rounded Rectangle 73"/>
          <p:cNvSpPr/>
          <p:nvPr/>
        </p:nvSpPr>
        <p:spPr bwMode="auto">
          <a:xfrm>
            <a:off x="3851920" y="5284586"/>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x-none" dirty="0" smtClean="0"/>
              <a:t>5</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lang="x-none" b="1" i="1" baseline="-25000" dirty="0" smtClean="0">
                <a:solidFill>
                  <a:schemeClr val="tx1"/>
                </a:solidFill>
                <a:latin typeface="Arial" pitchFamily="34" charset="0"/>
                <a:cs typeface="Arial" pitchFamily="34" charset="0"/>
              </a:rPr>
              <a:t>5</a:t>
            </a:r>
            <a:r>
              <a:rPr kumimoji="0" lang="x-none" sz="1800" b="1" i="1" u="none" strike="noStrike" cap="none" normalizeH="0" baseline="-2500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r>
              <a:rPr kumimoji="0" lang="x-none" sz="1800" b="0" i="0" u="none" strike="noStrike" cap="none" normalizeH="0" baseline="0" dirty="0" smtClean="0">
                <a:ln>
                  <a:noFill/>
                </a:ln>
                <a:solidFill>
                  <a:schemeClr val="tx1"/>
                </a:solidFill>
                <a:effectLst/>
                <a:latin typeface="Arial" pitchFamily="34" charset="0"/>
                <a:cs typeface="Arial" pitchFamily="34" charset="0"/>
              </a:rPr>
              <a:t>0,273</a:t>
            </a:r>
            <a:r>
              <a:rPr lang="x-none" dirty="0" smtClean="0">
                <a:solidFill>
                  <a:schemeClr val="tx1"/>
                </a:solidFill>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x-none" sz="1800" b="0" i="0" u="none" strike="noStrike" cap="none" normalizeH="0" dirty="0" smtClean="0">
                <a:ln>
                  <a:noFill/>
                </a:ln>
                <a:solidFill>
                  <a:schemeClr val="tx1"/>
                </a:solidFill>
                <a:effectLst/>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aseline="-25000" dirty="0">
                <a:solidFill>
                  <a:schemeClr val="tx1"/>
                </a:solidFill>
                <a:latin typeface="Arial" pitchFamily="34" charset="0"/>
                <a:cs typeface="Arial" pitchFamily="34" charset="0"/>
                <a:sym typeface="Symbol"/>
              </a:rPr>
              <a:t>5</a:t>
            </a:r>
            <a:r>
              <a:rPr kumimoji="0" lang="en-US" sz="1800" b="0" i="0" u="none" strike="noStrike" cap="none" normalizeH="0" dirty="0" smtClean="0">
                <a:ln>
                  <a:noFill/>
                </a:ln>
                <a:solidFill>
                  <a:schemeClr val="tx1"/>
                </a:solidFill>
                <a:effectLst/>
                <a:latin typeface="Arial" pitchFamily="34" charset="0"/>
                <a:cs typeface="Arial" pitchFamily="34" charset="0"/>
              </a:rPr>
              <a:t>=</a:t>
            </a:r>
            <a:r>
              <a:rPr kumimoji="0" lang="x-none" sz="1800" b="0" i="0" u="none" strike="noStrike" cap="none" normalizeH="0" dirty="0" smtClean="0">
                <a:ln>
                  <a:noFill/>
                </a:ln>
                <a:solidFill>
                  <a:schemeClr val="tx1"/>
                </a:solidFill>
                <a:effectLst/>
                <a:latin typeface="Arial" pitchFamily="34" charset="0"/>
                <a:cs typeface="Arial" pitchFamily="34" charset="0"/>
              </a:rPr>
              <a:t>0,545;  </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dirty="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0" i="0" u="none" strike="noStrike" cap="none" normalizeH="0" dirty="0" smtClean="0">
                <a:ln>
                  <a:noFill/>
                </a:ln>
                <a:solidFill>
                  <a:schemeClr val="tx1"/>
                </a:solidFill>
                <a:effectLst/>
                <a:latin typeface="Arial" pitchFamily="34" charset="0"/>
                <a:cs typeface="Arial" pitchFamily="34" charset="0"/>
                <a:sym typeface="Symbol"/>
              </a:rPr>
              <a:t>0,01; </a:t>
            </a:r>
            <a:r>
              <a:rPr lang="en-US" b="1" i="1" dirty="0" smtClean="0">
                <a:solidFill>
                  <a:schemeClr val="tx1"/>
                </a:solidFill>
                <a:latin typeface="Arial" pitchFamily="34" charset="0"/>
                <a:cs typeface="Arial" pitchFamily="34" charset="0"/>
                <a:sym typeface="Symbol"/>
              </a:rPr>
              <a:t></a:t>
            </a:r>
            <a:r>
              <a:rPr lang="x-none" b="1" i="1" baseline="-25000" dirty="0">
                <a:solidFill>
                  <a:schemeClr val="tx1"/>
                </a:solidFill>
                <a:latin typeface="Arial" pitchFamily="34" charset="0"/>
                <a:cs typeface="Arial" pitchFamily="34" charset="0"/>
              </a:rPr>
              <a:t> 5</a:t>
            </a:r>
            <a:r>
              <a:rPr lang="x-none" b="1" i="1" dirty="0" smtClean="0">
                <a:solidFill>
                  <a:schemeClr val="tx1"/>
                </a:solidFill>
                <a:latin typeface="Arial" pitchFamily="34" charset="0"/>
                <a:cs typeface="Arial" pitchFamily="34" charset="0"/>
                <a:sym typeface="Symbol"/>
              </a:rPr>
              <a:t> </a:t>
            </a:r>
            <a:r>
              <a:rPr lang="en-US" dirty="0" smtClean="0">
                <a:solidFill>
                  <a:schemeClr val="tx1"/>
                </a:solidFill>
                <a:latin typeface="Arial" pitchFamily="34" charset="0"/>
                <a:cs typeface="Arial" pitchFamily="34" charset="0"/>
                <a:sym typeface="Symbol"/>
              </a:rPr>
              <a:t>=</a:t>
            </a:r>
            <a:r>
              <a:rPr lang="x-none" dirty="0" smtClean="0">
                <a:solidFill>
                  <a:schemeClr val="tx1"/>
                </a:solidFill>
                <a:latin typeface="Arial" pitchFamily="34" charset="0"/>
                <a:cs typeface="Arial" pitchFamily="34" charset="0"/>
                <a:sym typeface="Symbol"/>
              </a:rPr>
              <a:t>0,738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Rounded Rectangle 74"/>
          <p:cNvSpPr/>
          <p:nvPr/>
        </p:nvSpPr>
        <p:spPr bwMode="auto">
          <a:xfrm>
            <a:off x="3851920" y="5754405"/>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x-none" dirty="0" smtClean="0"/>
              <a:t>6</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lang="x-none" b="1" i="1" baseline="-25000" dirty="0">
                <a:solidFill>
                  <a:schemeClr val="tx1"/>
                </a:solidFill>
                <a:latin typeface="Arial" pitchFamily="34" charset="0"/>
                <a:cs typeface="Arial" pitchFamily="34" charset="0"/>
              </a:rPr>
              <a:t>6</a:t>
            </a:r>
            <a:r>
              <a:rPr kumimoji="0" lang="x-none" sz="1800" b="1" i="1" u="none" strike="noStrike" cap="none" normalizeH="0" baseline="-2500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r>
              <a:rPr kumimoji="0" lang="x-none" sz="1800" b="0" i="0" u="none" strike="noStrike" cap="none" normalizeH="0" baseline="0" dirty="0" smtClean="0">
                <a:ln>
                  <a:noFill/>
                </a:ln>
                <a:solidFill>
                  <a:schemeClr val="tx1"/>
                </a:solidFill>
                <a:effectLst/>
                <a:latin typeface="Arial" pitchFamily="34" charset="0"/>
                <a:cs typeface="Arial" pitchFamily="34" charset="0"/>
              </a:rPr>
              <a:t>0,262</a:t>
            </a:r>
            <a:r>
              <a:rPr lang="x-none" dirty="0" smtClean="0">
                <a:solidFill>
                  <a:schemeClr val="tx1"/>
                </a:solidFill>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x-none" sz="1800" b="0" i="0" u="none" strike="noStrike" cap="none" normalizeH="0" dirty="0" smtClean="0">
                <a:ln>
                  <a:noFill/>
                </a:ln>
                <a:solidFill>
                  <a:schemeClr val="tx1"/>
                </a:solidFill>
                <a:effectLst/>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aseline="-25000" dirty="0" smtClean="0">
                <a:solidFill>
                  <a:schemeClr val="tx1"/>
                </a:solidFill>
                <a:latin typeface="Arial" pitchFamily="34" charset="0"/>
                <a:cs typeface="Arial" pitchFamily="34" charset="0"/>
                <a:sym typeface="Symbol"/>
              </a:rPr>
              <a:t>6</a:t>
            </a:r>
            <a:r>
              <a:rPr kumimoji="0" lang="en-US" sz="1800" b="0" i="0" u="none" strike="noStrike" cap="none" normalizeH="0" dirty="0" smtClean="0">
                <a:ln>
                  <a:noFill/>
                </a:ln>
                <a:solidFill>
                  <a:schemeClr val="tx1"/>
                </a:solidFill>
                <a:effectLst/>
                <a:latin typeface="Arial" pitchFamily="34" charset="0"/>
                <a:cs typeface="Arial" pitchFamily="34" charset="0"/>
              </a:rPr>
              <a:t>=</a:t>
            </a:r>
            <a:r>
              <a:rPr kumimoji="0" lang="x-none" sz="1800" b="0" i="0" u="none" strike="noStrike" cap="none" normalizeH="0" dirty="0" smtClean="0">
                <a:ln>
                  <a:noFill/>
                </a:ln>
                <a:solidFill>
                  <a:schemeClr val="tx1"/>
                </a:solidFill>
                <a:effectLst/>
                <a:latin typeface="Arial" pitchFamily="34" charset="0"/>
                <a:cs typeface="Arial" pitchFamily="34" charset="0"/>
              </a:rPr>
              <a:t>0,523;  </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dirty="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0" i="0" u="none" strike="noStrike" cap="none" normalizeH="0" dirty="0" smtClean="0">
                <a:ln>
                  <a:noFill/>
                </a:ln>
                <a:solidFill>
                  <a:schemeClr val="tx1"/>
                </a:solidFill>
                <a:effectLst/>
                <a:latin typeface="Arial" pitchFamily="34" charset="0"/>
                <a:cs typeface="Arial" pitchFamily="34" charset="0"/>
                <a:sym typeface="Symbol"/>
              </a:rPr>
              <a:t>0,01; </a:t>
            </a:r>
            <a:r>
              <a:rPr lang="en-US" b="1" i="1" dirty="0" smtClean="0">
                <a:solidFill>
                  <a:schemeClr val="tx1"/>
                </a:solidFill>
                <a:latin typeface="Arial" pitchFamily="34" charset="0"/>
                <a:cs typeface="Arial" pitchFamily="34" charset="0"/>
                <a:sym typeface="Symbol"/>
              </a:rPr>
              <a:t></a:t>
            </a:r>
            <a:r>
              <a:rPr lang="x-none" b="1" i="1" baseline="-25000" dirty="0">
                <a:solidFill>
                  <a:schemeClr val="tx1"/>
                </a:solidFill>
                <a:latin typeface="Arial" pitchFamily="34" charset="0"/>
                <a:cs typeface="Arial" pitchFamily="34" charset="0"/>
              </a:rPr>
              <a:t> </a:t>
            </a:r>
            <a:r>
              <a:rPr lang="x-none" b="1" i="1" baseline="-25000" dirty="0" smtClean="0">
                <a:solidFill>
                  <a:schemeClr val="tx1"/>
                </a:solidFill>
                <a:latin typeface="Arial" pitchFamily="34" charset="0"/>
                <a:cs typeface="Arial" pitchFamily="34" charset="0"/>
              </a:rPr>
              <a:t>6</a:t>
            </a:r>
            <a:r>
              <a:rPr lang="x-none" b="1" i="1" dirty="0" smtClean="0">
                <a:solidFill>
                  <a:schemeClr val="tx1"/>
                </a:solidFill>
                <a:latin typeface="Arial" pitchFamily="34" charset="0"/>
                <a:cs typeface="Arial" pitchFamily="34" charset="0"/>
                <a:sym typeface="Symbol"/>
              </a:rPr>
              <a:t> </a:t>
            </a:r>
            <a:r>
              <a:rPr lang="en-US" dirty="0" smtClean="0">
                <a:solidFill>
                  <a:schemeClr val="tx1"/>
                </a:solidFill>
                <a:latin typeface="Arial" pitchFamily="34" charset="0"/>
                <a:cs typeface="Arial" pitchFamily="34" charset="0"/>
                <a:sym typeface="Symbol"/>
              </a:rPr>
              <a:t>=</a:t>
            </a:r>
            <a:r>
              <a:rPr lang="x-none" dirty="0" smtClean="0">
                <a:solidFill>
                  <a:schemeClr val="tx1"/>
                </a:solidFill>
                <a:latin typeface="Arial" pitchFamily="34" charset="0"/>
                <a:cs typeface="Arial" pitchFamily="34" charset="0"/>
                <a:sym typeface="Symbol"/>
              </a:rPr>
              <a:t>0,739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8" name="Straight Connector 77"/>
          <p:cNvCxnSpPr/>
          <p:nvPr/>
        </p:nvCxnSpPr>
        <p:spPr bwMode="auto">
          <a:xfrm>
            <a:off x="2399575" y="6179868"/>
            <a:ext cx="804273"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79" name="Straight Connector 78"/>
          <p:cNvCxnSpPr/>
          <p:nvPr/>
        </p:nvCxnSpPr>
        <p:spPr bwMode="auto">
          <a:xfrm>
            <a:off x="613512" y="5279377"/>
            <a:ext cx="0" cy="1145071"/>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82" name="Straight Connector 81"/>
          <p:cNvCxnSpPr/>
          <p:nvPr/>
        </p:nvCxnSpPr>
        <p:spPr bwMode="auto">
          <a:xfrm>
            <a:off x="861805" y="5269162"/>
            <a:ext cx="6130" cy="485243"/>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1299983" y="5944265"/>
            <a:ext cx="6129" cy="116847"/>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a:off x="1510353" y="3501008"/>
            <a:ext cx="1693495" cy="0"/>
          </a:xfrm>
          <a:prstGeom prst="line">
            <a:avLst/>
          </a:prstGeom>
          <a:solidFill>
            <a:schemeClr val="bg1"/>
          </a:solidFill>
          <a:ln w="38100" cap="flat" cmpd="sng" algn="ctr">
            <a:solidFill>
              <a:schemeClr val="tx1"/>
            </a:solidFill>
            <a:prstDash val="solid"/>
            <a:round/>
            <a:headEnd type="none" w="sm" len="sm"/>
            <a:tailEnd type="none" w="sm" len="sm"/>
          </a:ln>
          <a:effectLst/>
        </p:spPr>
      </p:cxnSp>
      <p:grpSp>
        <p:nvGrpSpPr>
          <p:cNvPr id="118" name="Group 117"/>
          <p:cNvGrpSpPr/>
          <p:nvPr/>
        </p:nvGrpSpPr>
        <p:grpSpPr>
          <a:xfrm>
            <a:off x="2953916" y="2636912"/>
            <a:ext cx="461665" cy="1240333"/>
            <a:chOff x="2953916" y="2636912"/>
            <a:chExt cx="461665" cy="1240333"/>
          </a:xfrm>
        </p:grpSpPr>
        <p:cxnSp>
          <p:nvCxnSpPr>
            <p:cNvPr id="110" name="Straight Arrow Connector 109"/>
            <p:cNvCxnSpPr/>
            <p:nvPr/>
          </p:nvCxnSpPr>
          <p:spPr bwMode="auto">
            <a:xfrm flipV="1">
              <a:off x="2953916" y="3501008"/>
              <a:ext cx="0" cy="376237"/>
            </a:xfrm>
            <a:prstGeom prst="straightConnector1">
              <a:avLst/>
            </a:prstGeom>
            <a:solidFill>
              <a:schemeClr val="bg1"/>
            </a:solidFill>
            <a:ln w="19050" cap="flat" cmpd="sng" algn="ctr">
              <a:solidFill>
                <a:schemeClr val="tx1"/>
              </a:solidFill>
              <a:prstDash val="solid"/>
              <a:round/>
              <a:headEnd type="none" w="sm" len="sm"/>
              <a:tailEnd type="stealth" w="med" len="lg"/>
            </a:ln>
            <a:effectLst/>
          </p:spPr>
        </p:cxnSp>
        <p:cxnSp>
          <p:nvCxnSpPr>
            <p:cNvPr id="115" name="Straight Arrow Connector 114"/>
            <p:cNvCxnSpPr/>
            <p:nvPr/>
          </p:nvCxnSpPr>
          <p:spPr bwMode="auto">
            <a:xfrm>
              <a:off x="2953916" y="2636912"/>
              <a:ext cx="0" cy="385963"/>
            </a:xfrm>
            <a:prstGeom prst="straightConnector1">
              <a:avLst/>
            </a:prstGeom>
            <a:solidFill>
              <a:schemeClr val="bg1"/>
            </a:solidFill>
            <a:ln w="19050" cap="flat" cmpd="sng" algn="ctr">
              <a:solidFill>
                <a:schemeClr val="tx1"/>
              </a:solidFill>
              <a:prstDash val="solid"/>
              <a:round/>
              <a:headEnd type="none" w="sm" len="sm"/>
              <a:tailEnd type="stealth" w="med" len="lg"/>
            </a:ln>
            <a:effectLst/>
          </p:spPr>
        </p:cxnSp>
        <p:sp>
          <p:nvSpPr>
            <p:cNvPr id="117" name="TextBox 116"/>
            <p:cNvSpPr txBox="1"/>
            <p:nvPr/>
          </p:nvSpPr>
          <p:spPr>
            <a:xfrm>
              <a:off x="2953916" y="3006570"/>
              <a:ext cx="461665" cy="523541"/>
            </a:xfrm>
            <a:prstGeom prst="rect">
              <a:avLst/>
            </a:prstGeom>
            <a:noFill/>
          </p:spPr>
          <p:txBody>
            <a:bodyPr vert="vert270" wrap="none" rtlCol="0">
              <a:spAutoFit/>
            </a:bodyPr>
            <a:lstStyle/>
            <a:p>
              <a:r>
                <a:rPr lang="x-none" i="1" dirty="0">
                  <a:solidFill>
                    <a:schemeClr val="tx1"/>
                  </a:solidFill>
                  <a:sym typeface="Symbol"/>
                </a:rPr>
                <a:t>e</a:t>
              </a:r>
              <a:r>
                <a:rPr lang="x-none" i="1" baseline="-25000" dirty="0">
                  <a:solidFill>
                    <a:schemeClr val="tx1"/>
                  </a:solidFill>
                  <a:sym typeface="Symbol"/>
                </a:rPr>
                <a:t>stac</a:t>
              </a:r>
              <a:endParaRPr lang="en-US" dirty="0">
                <a:solidFill>
                  <a:schemeClr val="tx1"/>
                </a:solidFill>
              </a:endParaRPr>
            </a:p>
          </p:txBody>
        </p:sp>
      </p:grpSp>
    </p:spTree>
    <p:extLst>
      <p:ext uri="{BB962C8B-B14F-4D97-AF65-F5344CB8AC3E}">
        <p14:creationId xmlns="" xmlns:p14="http://schemas.microsoft.com/office/powerpoint/2010/main" val="40789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9" grpId="0" animBg="1"/>
      <p:bldP spid="70" grpId="0" animBg="1"/>
      <p:bldP spid="72" grpId="0" animBg="1"/>
      <p:bldP spid="73" grpId="0" animBg="1"/>
      <p:bldP spid="74" grpId="0" animBg="1"/>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29987" y="1537448"/>
            <a:ext cx="5314013" cy="1725870"/>
            <a:chOff x="3829987" y="1537448"/>
            <a:chExt cx="5314013" cy="1725870"/>
          </a:xfrm>
        </p:grpSpPr>
        <p:sp>
          <p:nvSpPr>
            <p:cNvPr id="35" name="Oval 34"/>
            <p:cNvSpPr/>
            <p:nvPr/>
          </p:nvSpPr>
          <p:spPr bwMode="auto">
            <a:xfrm>
              <a:off x="3829987" y="1639786"/>
              <a:ext cx="791434" cy="520968"/>
            </a:xfrm>
            <a:prstGeom prst="ellipse">
              <a:avLst/>
            </a:prstGeom>
            <a:solidFill>
              <a:srgbClr val="FF0000">
                <a:alpha val="17000"/>
              </a:srgbClr>
            </a:solid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3" name="Straight Connector 2"/>
            <p:cNvCxnSpPr>
              <a:stCxn id="35" idx="5"/>
            </p:cNvCxnSpPr>
            <p:nvPr/>
          </p:nvCxnSpPr>
          <p:spPr bwMode="auto">
            <a:xfrm>
              <a:off x="4505518" y="2084460"/>
              <a:ext cx="1146602" cy="76294"/>
            </a:xfrm>
            <a:prstGeom prst="line">
              <a:avLst/>
            </a:prstGeom>
            <a:solidFill>
              <a:schemeClr val="bg1"/>
            </a:solidFill>
            <a:ln w="57150" cap="flat" cmpd="sng" algn="ctr">
              <a:solidFill>
                <a:srgbClr val="FF0000"/>
              </a:solidFill>
              <a:prstDash val="solid"/>
              <a:round/>
              <a:headEnd type="none" w="sm" len="sm"/>
              <a:tailEnd type="none" w="sm" len="sm"/>
            </a:ln>
            <a:effectLst/>
          </p:spPr>
        </p:cxnSp>
        <p:sp>
          <p:nvSpPr>
            <p:cNvPr id="41" name="Rounded Rectangle 40"/>
            <p:cNvSpPr/>
            <p:nvPr/>
          </p:nvSpPr>
          <p:spPr bwMode="auto">
            <a:xfrm>
              <a:off x="5652120" y="1537448"/>
              <a:ext cx="3491880" cy="1725870"/>
            </a:xfrm>
            <a:prstGeom prst="roundRect">
              <a:avLst>
                <a:gd name="adj" fmla="val 10685"/>
              </a:avLst>
            </a:prstGeom>
            <a:solidFill>
              <a:schemeClr val="bg1"/>
            </a:solid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x-none" sz="2000" dirty="0" smtClean="0">
                  <a:solidFill>
                    <a:schemeClr val="tx1"/>
                  </a:solidFill>
                  <a:latin typeface="Arial" pitchFamily="34" charset="0"/>
                  <a:cs typeface="Arial" pitchFamily="34" charset="0"/>
                </a:rPr>
                <a:t>Promena momenta </a:t>
              </a:r>
              <a:r>
                <a:rPr lang="x-none" sz="2000" smtClean="0">
                  <a:solidFill>
                    <a:schemeClr val="tx1"/>
                  </a:solidFill>
                  <a:latin typeface="Arial" pitchFamily="34" charset="0"/>
                  <a:cs typeface="Arial" pitchFamily="34" charset="0"/>
                </a:rPr>
                <a:t>od </a:t>
              </a:r>
              <a:r>
                <a:rPr lang="en-US" sz="2000" dirty="0" err="1" smtClean="0">
                  <a:solidFill>
                    <a:schemeClr val="tx1"/>
                  </a:solidFill>
                  <a:latin typeface="Arial" pitchFamily="34" charset="0"/>
                  <a:cs typeface="Arial" pitchFamily="34" charset="0"/>
                </a:rPr>
                <a:t>vrednosti</a:t>
              </a:r>
              <a:r>
                <a:rPr lang="en-US" sz="2000" dirty="0" smtClean="0">
                  <a:solidFill>
                    <a:schemeClr val="tx1"/>
                  </a:solidFill>
                  <a:latin typeface="Arial" pitchFamily="34" charset="0"/>
                  <a:cs typeface="Arial" pitchFamily="34" charset="0"/>
                </a:rPr>
                <a:t> </a:t>
              </a:r>
              <a:r>
                <a:rPr lang="x-none" sz="2000" u="sng" smtClean="0">
                  <a:solidFill>
                    <a:schemeClr val="tx1"/>
                  </a:solidFill>
                  <a:latin typeface="Arial" pitchFamily="34" charset="0"/>
                  <a:cs typeface="Arial" pitchFamily="34" charset="0"/>
                </a:rPr>
                <a:t>tražen</a:t>
              </a:r>
              <a:r>
                <a:rPr lang="en-US" sz="2000" u="sng" dirty="0" smtClean="0">
                  <a:solidFill>
                    <a:schemeClr val="tx1"/>
                  </a:solidFill>
                  <a:latin typeface="Arial" pitchFamily="34" charset="0"/>
                  <a:cs typeface="Arial" pitchFamily="34" charset="0"/>
                </a:rPr>
                <a:t>e</a:t>
              </a:r>
              <a:r>
                <a:rPr lang="x-none" sz="2000" u="sng" smtClean="0">
                  <a:solidFill>
                    <a:schemeClr val="tx1"/>
                  </a:solidFill>
                  <a:latin typeface="Arial" pitchFamily="34" charset="0"/>
                  <a:cs typeface="Arial" pitchFamily="34" charset="0"/>
                </a:rPr>
                <a:t> u pretho</a:t>
              </a:r>
              <a:r>
                <a:rPr lang="en-US" sz="2000" u="sng" dirty="0" smtClean="0">
                  <a:solidFill>
                    <a:schemeClr val="tx1"/>
                  </a:solidFill>
                  <a:latin typeface="Arial" pitchFamily="34" charset="0"/>
                  <a:cs typeface="Arial" pitchFamily="34" charset="0"/>
                </a:rPr>
                <a:t>-</a:t>
              </a:r>
              <a:r>
                <a:rPr lang="x-none" sz="2000" u="sng" smtClean="0">
                  <a:solidFill>
                    <a:schemeClr val="tx1"/>
                  </a:solidFill>
                  <a:latin typeface="Arial" pitchFamily="34" charset="0"/>
                  <a:cs typeface="Arial" pitchFamily="34" charset="0"/>
                </a:rPr>
                <a:t>dnoj </a:t>
              </a:r>
              <a:r>
                <a:rPr lang="x-none" sz="2000" u="sng" dirty="0" smtClean="0">
                  <a:solidFill>
                    <a:schemeClr val="tx1"/>
                  </a:solidFill>
                  <a:latin typeface="Arial" pitchFamily="34" charset="0"/>
                  <a:cs typeface="Arial" pitchFamily="34" charset="0"/>
                </a:rPr>
                <a:t>periodi </a:t>
              </a:r>
              <a:r>
                <a:rPr lang="x-none" sz="2000" dirty="0" smtClean="0">
                  <a:solidFill>
                    <a:schemeClr val="tx1"/>
                  </a:solidFill>
                  <a:latin typeface="Arial" pitchFamily="34" charset="0"/>
                  <a:cs typeface="Arial" pitchFamily="34" charset="0"/>
                </a:rPr>
                <a:t>regulatora </a:t>
              </a:r>
              <a:r>
                <a:rPr lang="x-none" sz="2000" smtClean="0">
                  <a:solidFill>
                    <a:schemeClr val="tx1"/>
                  </a:solidFill>
                  <a:latin typeface="Arial" pitchFamily="34" charset="0"/>
                  <a:cs typeface="Arial" pitchFamily="34" charset="0"/>
                </a:rPr>
                <a:t>do </a:t>
              </a:r>
              <a:r>
                <a:rPr lang="en-US" sz="2000" dirty="0" err="1" smtClean="0">
                  <a:solidFill>
                    <a:schemeClr val="tx1"/>
                  </a:solidFill>
                  <a:latin typeface="Arial" pitchFamily="34" charset="0"/>
                  <a:cs typeface="Arial" pitchFamily="34" charset="0"/>
                </a:rPr>
                <a:t>vrednosti</a:t>
              </a:r>
              <a:r>
                <a:rPr lang="en-US" sz="2000" dirty="0" smtClean="0">
                  <a:solidFill>
                    <a:schemeClr val="tx1"/>
                  </a:solidFill>
                  <a:latin typeface="Arial" pitchFamily="34" charset="0"/>
                  <a:cs typeface="Arial" pitchFamily="34" charset="0"/>
                </a:rPr>
                <a:t> </a:t>
              </a:r>
              <a:r>
                <a:rPr lang="x-none" sz="2000" smtClean="0">
                  <a:solidFill>
                    <a:schemeClr val="tx1"/>
                  </a:solidFill>
                  <a:latin typeface="Arial" pitchFamily="34" charset="0"/>
                  <a:cs typeface="Arial" pitchFamily="34" charset="0"/>
                </a:rPr>
                <a:t>koj</a:t>
              </a:r>
              <a:r>
                <a:rPr lang="en-US" sz="2000" dirty="0" smtClean="0">
                  <a:solidFill>
                    <a:schemeClr val="tx1"/>
                  </a:solidFill>
                  <a:latin typeface="Arial" pitchFamily="34" charset="0"/>
                  <a:cs typeface="Arial" pitchFamily="34" charset="0"/>
                </a:rPr>
                <a:t>u</a:t>
              </a:r>
              <a:r>
                <a:rPr lang="x-none" sz="2000" smtClean="0">
                  <a:solidFill>
                    <a:schemeClr val="tx1"/>
                  </a:solidFill>
                  <a:latin typeface="Arial" pitchFamily="34" charset="0"/>
                  <a:cs typeface="Arial" pitchFamily="34" charset="0"/>
                </a:rPr>
                <a:t> </a:t>
              </a:r>
              <a:r>
                <a:rPr lang="x-none" sz="2000" dirty="0" smtClean="0">
                  <a:solidFill>
                    <a:schemeClr val="tx1"/>
                  </a:solidFill>
                  <a:latin typeface="Arial" pitchFamily="34" charset="0"/>
                  <a:cs typeface="Arial" pitchFamily="34" charset="0"/>
                </a:rPr>
                <a:t>regulator </a:t>
              </a:r>
              <a:r>
                <a:rPr lang="x-none" sz="2000" u="sng" dirty="0" smtClean="0">
                  <a:solidFill>
                    <a:schemeClr val="tx1"/>
                  </a:solidFill>
                  <a:latin typeface="Arial" pitchFamily="34" charset="0"/>
                  <a:cs typeface="Arial" pitchFamily="34" charset="0"/>
                </a:rPr>
                <a:t>treba da traži u tekućoj</a:t>
              </a:r>
              <a:endParaRPr kumimoji="0" lang="en-US" sz="2000" b="0" i="0" u="sng" strike="noStrike" cap="none" normalizeH="0" baseline="0" dirty="0" smtClean="0">
                <a:ln>
                  <a:noFill/>
                </a:ln>
                <a:solidFill>
                  <a:schemeClr val="tx1"/>
                </a:solidFill>
                <a:effectLst/>
                <a:latin typeface="Arial" pitchFamily="34" charset="0"/>
                <a:cs typeface="Arial" pitchFamily="34" charset="0"/>
              </a:endParaRPr>
            </a:p>
          </p:txBody>
        </p:sp>
      </p:grpSp>
      <p:sp>
        <p:nvSpPr>
          <p:cNvPr id="64" name="Text Box 29"/>
          <p:cNvSpPr txBox="1">
            <a:spLocks noChangeArrowheads="1"/>
          </p:cNvSpPr>
          <p:nvPr/>
        </p:nvSpPr>
        <p:spPr bwMode="auto">
          <a:xfrm>
            <a:off x="251520" y="1196752"/>
            <a:ext cx="864096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b="1" i="1" u="sng" dirty="0" smtClean="0">
                <a:sym typeface="Symbol"/>
              </a:rPr>
              <a:t>PROMENA upravljačke promenljiv</a:t>
            </a:r>
            <a:r>
              <a:rPr lang="en-US" sz="2400" b="1" i="1" u="sng" dirty="0" smtClean="0">
                <a:sym typeface="Symbol"/>
              </a:rPr>
              <a:t>e</a:t>
            </a:r>
            <a:r>
              <a:rPr lang="x-none" sz="2400" b="1" i="1" dirty="0" smtClean="0">
                <a:sym typeface="Symbol"/>
              </a:rPr>
              <a:t> proporcionalna grešci</a:t>
            </a: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23</a:t>
            </a:fld>
            <a:endParaRPr lang="en-US"/>
          </a:p>
        </p:txBody>
      </p:sp>
      <p:sp>
        <p:nvSpPr>
          <p:cNvPr id="57" name="Title 1"/>
          <p:cNvSpPr>
            <a:spLocks noGrp="1"/>
          </p:cNvSpPr>
          <p:nvPr>
            <p:ph type="title"/>
          </p:nvPr>
        </p:nvSpPr>
        <p:spPr>
          <a:xfrm>
            <a:off x="132765" y="0"/>
            <a:ext cx="8856983" cy="1143000"/>
          </a:xfrm>
        </p:spPr>
        <p:txBody>
          <a:bodyPr/>
          <a:lstStyle/>
          <a:p>
            <a:pPr>
              <a:spcBef>
                <a:spcPct val="50000"/>
              </a:spcBef>
            </a:pPr>
            <a:r>
              <a:rPr lang="x-none" dirty="0">
                <a:sym typeface="Symbol"/>
              </a:rPr>
              <a:t>Integralni</a:t>
            </a:r>
            <a:r>
              <a:rPr lang="x-none">
                <a:sym typeface="Symbol"/>
              </a:rPr>
              <a:t> (</a:t>
            </a:r>
            <a:r>
              <a:rPr lang="x-none" b="1" dirty="0">
                <a:sym typeface="Symbol"/>
              </a:rPr>
              <a:t>I</a:t>
            </a:r>
            <a:r>
              <a:rPr lang="x-none">
                <a:sym typeface="Symbol"/>
              </a:rPr>
              <a:t>) regulator</a:t>
            </a:r>
            <a:endParaRPr lang="x-none" dirty="0">
              <a:sym typeface="Symbol"/>
            </a:endParaRPr>
          </a:p>
        </p:txBody>
      </p:sp>
      <p:sp>
        <p:nvSpPr>
          <p:cNvPr id="5" name="Text Box 29"/>
          <p:cNvSpPr txBox="1">
            <a:spLocks noChangeArrowheads="1"/>
          </p:cNvSpPr>
          <p:nvPr/>
        </p:nvSpPr>
        <p:spPr bwMode="auto">
          <a:xfrm>
            <a:off x="233771" y="1700808"/>
            <a:ext cx="8676457"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2900" indent="-342900">
              <a:spcBef>
                <a:spcPts val="0"/>
              </a:spcBef>
              <a:buFont typeface="Arial" pitchFamily="34" charset="0"/>
              <a:buChar char="•"/>
            </a:pPr>
            <a:r>
              <a:rPr lang="x-none" sz="2400" i="1" dirty="0" smtClean="0">
                <a:sym typeface="Symbol"/>
              </a:rPr>
              <a:t>Za brziski regulator: </a:t>
            </a:r>
            <a:r>
              <a:rPr lang="en-US" sz="2400" i="1" dirty="0">
                <a:sym typeface="Symbol"/>
              </a:rPr>
              <a:t>	</a:t>
            </a:r>
            <a:r>
              <a:rPr lang="en-US" sz="2400" dirty="0" smtClean="0">
                <a:solidFill>
                  <a:schemeClr val="tx1"/>
                </a:solidFill>
                <a:sym typeface="Symbol"/>
              </a:rPr>
              <a:t></a:t>
            </a:r>
            <a:r>
              <a:rPr lang="en-US" sz="2400" b="1" i="1" dirty="0" smtClean="0">
                <a:solidFill>
                  <a:schemeClr val="tx1"/>
                </a:solidFill>
                <a:latin typeface="Arial" pitchFamily="34" charset="0"/>
                <a:cs typeface="Arial" pitchFamily="34" charset="0"/>
                <a:sym typeface="Symbol"/>
              </a:rPr>
              <a:t>M</a:t>
            </a:r>
            <a:r>
              <a:rPr lang="en-US" sz="2400" b="1" i="1" baseline="-25000" dirty="0" smtClean="0">
                <a:solidFill>
                  <a:schemeClr val="tx1"/>
                </a:solidFill>
                <a:latin typeface="Arial" pitchFamily="34" charset="0"/>
                <a:cs typeface="Arial" pitchFamily="34" charset="0"/>
                <a:sym typeface="Symbol"/>
              </a:rPr>
              <a:t>e</a:t>
            </a:r>
            <a:r>
              <a:rPr lang="x-none" sz="2400" b="1" baseline="30000" dirty="0" smtClean="0">
                <a:solidFill>
                  <a:schemeClr val="tx1"/>
                </a:solidFill>
                <a:cs typeface="Arial" pitchFamily="34" charset="0"/>
                <a:sym typeface="Symbol"/>
              </a:rPr>
              <a:t>*</a:t>
            </a:r>
            <a:r>
              <a:rPr lang="x-none" sz="2400" b="1" i="1" baseline="30000" dirty="0" smtClean="0">
                <a:solidFill>
                  <a:schemeClr val="tx1"/>
                </a:solidFill>
                <a:cs typeface="Arial" pitchFamily="34" charset="0"/>
                <a:sym typeface="Symbol"/>
              </a:rPr>
              <a:t> </a:t>
            </a:r>
            <a:r>
              <a:rPr lang="x-none" sz="2400" i="1" dirty="0" smtClean="0">
                <a:solidFill>
                  <a:schemeClr val="tx1"/>
                </a:solidFill>
                <a:latin typeface="Arial" pitchFamily="34" charset="0"/>
                <a:cs typeface="Arial" pitchFamily="34" charset="0"/>
                <a:sym typeface="Symbol"/>
              </a:rPr>
              <a:t>= </a:t>
            </a:r>
            <a:r>
              <a:rPr lang="en-US" sz="2400" b="1" i="1" dirty="0" smtClean="0">
                <a:solidFill>
                  <a:schemeClr val="tx1"/>
                </a:solidFill>
                <a:latin typeface="Arial" pitchFamily="34" charset="0"/>
                <a:cs typeface="Arial" pitchFamily="34" charset="0"/>
                <a:sym typeface="Symbol"/>
              </a:rPr>
              <a:t>k</a:t>
            </a:r>
            <a:r>
              <a:rPr lang="x-none" sz="2400" b="1" i="1" baseline="-25000" dirty="0" smtClean="0">
                <a:solidFill>
                  <a:schemeClr val="tx1"/>
                </a:solidFill>
                <a:latin typeface="Arial" pitchFamily="34" charset="0"/>
                <a:cs typeface="Arial" pitchFamily="34" charset="0"/>
                <a:sym typeface="Symbol"/>
              </a:rPr>
              <a:t>i</a:t>
            </a:r>
            <a:r>
              <a:rPr lang="en-US" sz="2400" b="1" i="1" dirty="0" smtClean="0">
                <a:solidFill>
                  <a:schemeClr val="tx1"/>
                </a:solidFill>
                <a:latin typeface="Arial" pitchFamily="34" charset="0"/>
                <a:cs typeface="Arial" pitchFamily="34" charset="0"/>
                <a:sym typeface="Symbol"/>
              </a:rPr>
              <a:t></a:t>
            </a:r>
            <a:r>
              <a:rPr lang="x-none" sz="2400" b="1" i="1" baseline="-25000" dirty="0">
                <a:solidFill>
                  <a:schemeClr val="tx1"/>
                </a:solidFill>
                <a:latin typeface="Arial" pitchFamily="34" charset="0"/>
                <a:cs typeface="Arial" pitchFamily="34" charset="0"/>
                <a:sym typeface="Symbol"/>
              </a:rPr>
              <a:t> </a:t>
            </a:r>
            <a:r>
              <a:rPr lang="x-none" sz="2400" b="1" i="1" dirty="0" smtClean="0">
                <a:solidFill>
                  <a:schemeClr val="tx1"/>
                </a:solidFill>
                <a:sym typeface="Symbol"/>
              </a:rPr>
              <a:t>e</a:t>
            </a:r>
            <a:r>
              <a:rPr lang="en-US" sz="2400" b="1" i="1" dirty="0" smtClean="0">
                <a:solidFill>
                  <a:schemeClr val="tx1"/>
                </a:solidFill>
                <a:sym typeface="Symbol"/>
              </a:rPr>
              <a:t>  </a:t>
            </a:r>
            <a:r>
              <a:rPr lang="x-none" sz="2400" b="1" i="1" dirty="0">
                <a:solidFill>
                  <a:schemeClr val="tx1"/>
                </a:solidFill>
                <a:latin typeface="Arial" pitchFamily="34" charset="0"/>
                <a:cs typeface="Arial" pitchFamily="34" charset="0"/>
                <a:sym typeface="Symbol"/>
              </a:rPr>
              <a:t>	</a:t>
            </a:r>
            <a:r>
              <a:rPr lang="x-none" sz="2400" b="1" i="1" dirty="0" smtClean="0">
                <a:solidFill>
                  <a:schemeClr val="tx1"/>
                </a:solidFill>
                <a:latin typeface="Arial" pitchFamily="34" charset="0"/>
                <a:cs typeface="Arial" pitchFamily="34" charset="0"/>
                <a:sym typeface="Symbol"/>
              </a:rPr>
              <a:t>		</a:t>
            </a:r>
            <a:r>
              <a:rPr lang="en-US" sz="2400" b="1" i="1" dirty="0" smtClean="0">
                <a:solidFill>
                  <a:schemeClr val="tx1"/>
                </a:solidFill>
                <a:latin typeface="Arial" pitchFamily="34" charset="0"/>
                <a:cs typeface="Arial" pitchFamily="34" charset="0"/>
                <a:sym typeface="Symbol"/>
              </a:rPr>
              <a:t>	</a:t>
            </a:r>
            <a:endParaRPr lang="x-none" sz="2400" b="1" i="1" dirty="0" smtClean="0">
              <a:solidFill>
                <a:schemeClr val="tx1"/>
              </a:solidFill>
              <a:latin typeface="Arial" pitchFamily="34" charset="0"/>
              <a:cs typeface="Arial" pitchFamily="34" charset="0"/>
              <a:sym typeface="Symbol"/>
            </a:endParaRPr>
          </a:p>
          <a:p>
            <a:pPr>
              <a:spcBef>
                <a:spcPts val="0"/>
              </a:spcBef>
            </a:pPr>
            <a:r>
              <a:rPr lang="x-none" sz="2400" dirty="0" smtClean="0">
                <a:solidFill>
                  <a:schemeClr val="tx1"/>
                </a:solidFill>
                <a:sym typeface="Symbol"/>
              </a:rPr>
              <a:t>				</a:t>
            </a:r>
            <a:r>
              <a:rPr lang="en-US" sz="2400" b="1" i="1" dirty="0" smtClean="0">
                <a:solidFill>
                  <a:schemeClr val="tx1"/>
                </a:solidFill>
                <a:latin typeface="Arial" pitchFamily="34" charset="0"/>
                <a:cs typeface="Arial" pitchFamily="34" charset="0"/>
                <a:sym typeface="Symbol"/>
              </a:rPr>
              <a:t>M</a:t>
            </a:r>
            <a:r>
              <a:rPr lang="en-US" sz="2400" b="1" i="1" baseline="-25000" dirty="0" smtClean="0">
                <a:solidFill>
                  <a:schemeClr val="tx1"/>
                </a:solidFill>
                <a:latin typeface="Arial" pitchFamily="34" charset="0"/>
                <a:cs typeface="Arial" pitchFamily="34" charset="0"/>
                <a:sym typeface="Symbol"/>
              </a:rPr>
              <a:t>e</a:t>
            </a:r>
            <a:r>
              <a:rPr lang="x-none" sz="2400" b="1" i="1" baseline="-25000" dirty="0" smtClean="0">
                <a:solidFill>
                  <a:srgbClr val="FF0000"/>
                </a:solidFill>
                <a:latin typeface="Arial" pitchFamily="34" charset="0"/>
                <a:cs typeface="Arial" pitchFamily="34" charset="0"/>
                <a:sym typeface="Symbol"/>
              </a:rPr>
              <a:t>k</a:t>
            </a:r>
            <a:r>
              <a:rPr lang="x-none" sz="2400" b="1" baseline="30000" dirty="0" smtClean="0">
                <a:solidFill>
                  <a:schemeClr val="tx1"/>
                </a:solidFill>
                <a:cs typeface="Arial" pitchFamily="34" charset="0"/>
                <a:sym typeface="Symbol"/>
              </a:rPr>
              <a:t>*</a:t>
            </a:r>
            <a:r>
              <a:rPr lang="x-none" sz="2400" b="1" i="1" baseline="30000" dirty="0" smtClean="0">
                <a:solidFill>
                  <a:schemeClr val="tx1"/>
                </a:solidFill>
                <a:cs typeface="Arial" pitchFamily="34" charset="0"/>
                <a:sym typeface="Symbol"/>
              </a:rPr>
              <a:t> </a:t>
            </a:r>
            <a:r>
              <a:rPr lang="x-none" sz="2400" i="1" dirty="0">
                <a:solidFill>
                  <a:schemeClr val="tx1"/>
                </a:solidFill>
                <a:latin typeface="Arial" pitchFamily="34" charset="0"/>
                <a:cs typeface="Arial" pitchFamily="34" charset="0"/>
                <a:sym typeface="Symbol"/>
              </a:rPr>
              <a:t>= </a:t>
            </a:r>
            <a:r>
              <a:rPr lang="en-US" sz="2400" b="1" i="1" dirty="0">
                <a:solidFill>
                  <a:schemeClr val="tx1"/>
                </a:solidFill>
                <a:latin typeface="Arial" pitchFamily="34" charset="0"/>
                <a:cs typeface="Arial" pitchFamily="34" charset="0"/>
                <a:sym typeface="Symbol"/>
              </a:rPr>
              <a:t>k</a:t>
            </a:r>
            <a:r>
              <a:rPr lang="x-none" sz="2400" b="1" i="1" baseline="-25000" dirty="0">
                <a:solidFill>
                  <a:schemeClr val="tx1"/>
                </a:solidFill>
                <a:latin typeface="Arial" pitchFamily="34" charset="0"/>
                <a:cs typeface="Arial" pitchFamily="34" charset="0"/>
                <a:sym typeface="Symbol"/>
              </a:rPr>
              <a:t>i</a:t>
            </a:r>
            <a:r>
              <a:rPr lang="en-US" sz="2400" b="1" i="1" dirty="0">
                <a:solidFill>
                  <a:schemeClr val="tx1"/>
                </a:solidFill>
                <a:latin typeface="Arial" pitchFamily="34" charset="0"/>
                <a:cs typeface="Arial" pitchFamily="34" charset="0"/>
                <a:sym typeface="Symbol"/>
              </a:rPr>
              <a:t></a:t>
            </a:r>
            <a:r>
              <a:rPr lang="x-none" sz="3200" dirty="0" smtClean="0">
                <a:solidFill>
                  <a:schemeClr val="tx1"/>
                </a:solidFill>
                <a:latin typeface="Arial" pitchFamily="34" charset="0"/>
                <a:cs typeface="Arial" pitchFamily="34" charset="0"/>
                <a:sym typeface="Symbol"/>
              </a:rPr>
              <a:t></a:t>
            </a:r>
            <a:r>
              <a:rPr lang="x-none" sz="2400" b="1" i="1" dirty="0" smtClean="0">
                <a:solidFill>
                  <a:schemeClr val="tx1"/>
                </a:solidFill>
                <a:sym typeface="Symbol"/>
              </a:rPr>
              <a:t>e</a:t>
            </a:r>
            <a:r>
              <a:rPr lang="x-none" sz="2400" baseline="-25000" dirty="0" smtClean="0">
                <a:solidFill>
                  <a:schemeClr val="tx1"/>
                </a:solidFill>
                <a:latin typeface="Arial" pitchFamily="34" charset="0"/>
                <a:cs typeface="Arial" pitchFamily="34" charset="0"/>
                <a:sym typeface="Symbol"/>
              </a:rPr>
              <a:t>x</a:t>
            </a:r>
          </a:p>
          <a:p>
            <a:pPr lvl="1">
              <a:spcBef>
                <a:spcPts val="0"/>
              </a:spcBef>
            </a:pPr>
            <a:endParaRPr lang="x-none" sz="2400" i="1" baseline="-25000" dirty="0" smtClean="0">
              <a:solidFill>
                <a:schemeClr val="tx1"/>
              </a:solidFill>
              <a:latin typeface="Arial" pitchFamily="34" charset="0"/>
              <a:cs typeface="Arial" pitchFamily="34" charset="0"/>
              <a:sym typeface="Symbol"/>
            </a:endParaRPr>
          </a:p>
          <a:p>
            <a:pPr marL="342900" indent="-342900">
              <a:spcBef>
                <a:spcPts val="0"/>
              </a:spcBef>
              <a:buFont typeface="Arial" pitchFamily="34" charset="0"/>
              <a:buChar char="•"/>
            </a:pPr>
            <a:r>
              <a:rPr lang="x-none" sz="2400" i="1" dirty="0" smtClean="0">
                <a:sym typeface="Symbol"/>
              </a:rPr>
              <a:t>Za strujni </a:t>
            </a:r>
            <a:r>
              <a:rPr lang="x-none" sz="2400" i="1" dirty="0">
                <a:sym typeface="Symbol"/>
              </a:rPr>
              <a:t>regulator: </a:t>
            </a:r>
            <a:r>
              <a:rPr lang="en-US" sz="2400" i="1" dirty="0">
                <a:sym typeface="Symbol"/>
              </a:rPr>
              <a:t>	</a:t>
            </a:r>
            <a:r>
              <a:rPr lang="en-US" sz="2400" dirty="0" smtClean="0">
                <a:solidFill>
                  <a:schemeClr val="tx1"/>
                </a:solidFill>
                <a:sym typeface="Symbol"/>
              </a:rPr>
              <a:t></a:t>
            </a:r>
            <a:r>
              <a:rPr lang="x-none" sz="2400" b="1" i="1" dirty="0" smtClean="0">
                <a:solidFill>
                  <a:schemeClr val="tx1"/>
                </a:solidFill>
                <a:cs typeface="Arial" pitchFamily="34" charset="0"/>
                <a:sym typeface="Symbol"/>
              </a:rPr>
              <a:t>U</a:t>
            </a:r>
            <a:r>
              <a:rPr lang="x-none" sz="2400" b="1" i="1" baseline="-25000" dirty="0" smtClean="0">
                <a:solidFill>
                  <a:schemeClr val="tx1"/>
                </a:solidFill>
                <a:cs typeface="Arial" pitchFamily="34" charset="0"/>
                <a:sym typeface="Symbol"/>
              </a:rPr>
              <a:t>a</a:t>
            </a:r>
            <a:r>
              <a:rPr lang="x-none" sz="2400" b="1" baseline="30000" dirty="0">
                <a:solidFill>
                  <a:schemeClr val="tx1"/>
                </a:solidFill>
                <a:cs typeface="Arial" pitchFamily="34" charset="0"/>
                <a:sym typeface="Symbol"/>
              </a:rPr>
              <a:t>*</a:t>
            </a:r>
            <a:r>
              <a:rPr lang="x-none" sz="2400" b="1" i="1" baseline="-25000" dirty="0" smtClean="0">
                <a:solidFill>
                  <a:schemeClr val="tx1"/>
                </a:solidFill>
                <a:latin typeface="Arial" pitchFamily="34" charset="0"/>
                <a:cs typeface="Arial" pitchFamily="34" charset="0"/>
                <a:sym typeface="Symbol"/>
              </a:rPr>
              <a:t> </a:t>
            </a:r>
            <a:r>
              <a:rPr lang="x-none" sz="2400" i="1" dirty="0">
                <a:solidFill>
                  <a:schemeClr val="tx1"/>
                </a:solidFill>
                <a:latin typeface="Arial" pitchFamily="34" charset="0"/>
                <a:cs typeface="Arial" pitchFamily="34" charset="0"/>
                <a:sym typeface="Symbol"/>
              </a:rPr>
              <a:t>= </a:t>
            </a:r>
            <a:r>
              <a:rPr lang="en-US" sz="2400" b="1" i="1" dirty="0" smtClean="0">
                <a:solidFill>
                  <a:schemeClr val="tx1"/>
                </a:solidFill>
                <a:latin typeface="Arial" pitchFamily="34" charset="0"/>
                <a:cs typeface="Arial" pitchFamily="34" charset="0"/>
                <a:sym typeface="Symbol"/>
              </a:rPr>
              <a:t>k</a:t>
            </a:r>
            <a:r>
              <a:rPr lang="x-none" sz="2400" b="1" i="1" baseline="-25000" dirty="0" smtClean="0">
                <a:solidFill>
                  <a:schemeClr val="tx1"/>
                </a:solidFill>
                <a:latin typeface="Arial" pitchFamily="34" charset="0"/>
                <a:cs typeface="Arial" pitchFamily="34" charset="0"/>
                <a:sym typeface="Symbol"/>
              </a:rPr>
              <a:t>i</a:t>
            </a:r>
            <a:r>
              <a:rPr lang="en-US" sz="2400" b="1" i="1" dirty="0" smtClean="0">
                <a:solidFill>
                  <a:schemeClr val="tx1"/>
                </a:solidFill>
                <a:latin typeface="Arial" pitchFamily="34" charset="0"/>
                <a:cs typeface="Arial" pitchFamily="34" charset="0"/>
                <a:sym typeface="Symbol"/>
              </a:rPr>
              <a:t></a:t>
            </a:r>
            <a:r>
              <a:rPr lang="x-none" sz="2400" b="1" i="1" baseline="-25000" dirty="0">
                <a:solidFill>
                  <a:schemeClr val="tx1"/>
                </a:solidFill>
                <a:latin typeface="Arial" pitchFamily="34" charset="0"/>
                <a:cs typeface="Arial" pitchFamily="34" charset="0"/>
                <a:sym typeface="Symbol"/>
              </a:rPr>
              <a:t> </a:t>
            </a:r>
            <a:r>
              <a:rPr lang="x-none" sz="2400" b="1" i="1" dirty="0" smtClean="0">
                <a:solidFill>
                  <a:schemeClr val="tx1"/>
                </a:solidFill>
                <a:sym typeface="Symbol"/>
              </a:rPr>
              <a:t>e</a:t>
            </a:r>
            <a:endParaRPr lang="x-none" sz="2400" i="1" baseline="-25000" dirty="0">
              <a:solidFill>
                <a:schemeClr val="tx1"/>
              </a:solidFill>
              <a:latin typeface="Arial" pitchFamily="34" charset="0"/>
              <a:cs typeface="Arial" pitchFamily="34" charset="0"/>
              <a:sym typeface="Symbol"/>
            </a:endParaRPr>
          </a:p>
        </p:txBody>
      </p:sp>
      <p:grpSp>
        <p:nvGrpSpPr>
          <p:cNvPr id="21" name="Group 20"/>
          <p:cNvGrpSpPr/>
          <p:nvPr/>
        </p:nvGrpSpPr>
        <p:grpSpPr>
          <a:xfrm>
            <a:off x="5145105" y="2026613"/>
            <a:ext cx="262645" cy="600600"/>
            <a:chOff x="5145105" y="2026613"/>
            <a:chExt cx="262645" cy="600600"/>
          </a:xfrm>
        </p:grpSpPr>
        <p:sp>
          <p:nvSpPr>
            <p:cNvPr id="19" name="TextBox 18"/>
            <p:cNvSpPr txBox="1"/>
            <p:nvPr/>
          </p:nvSpPr>
          <p:spPr>
            <a:xfrm>
              <a:off x="5145105" y="2442547"/>
              <a:ext cx="251672" cy="184666"/>
            </a:xfrm>
            <a:prstGeom prst="rect">
              <a:avLst/>
            </a:prstGeom>
            <a:noFill/>
          </p:spPr>
          <p:txBody>
            <a:bodyPr wrap="none" lIns="0" tIns="0" rIns="0" bIns="0" rtlCol="0">
              <a:spAutoFit/>
            </a:bodyPr>
            <a:lstStyle/>
            <a:p>
              <a:r>
                <a:rPr lang="x-none" sz="1200" dirty="0" smtClean="0">
                  <a:solidFill>
                    <a:schemeClr val="tx1"/>
                  </a:solidFill>
                  <a:latin typeface="Arial" pitchFamily="34" charset="0"/>
                  <a:cs typeface="Arial" pitchFamily="34" charset="0"/>
                </a:rPr>
                <a:t>x=o</a:t>
              </a:r>
              <a:endParaRPr lang="en-US" sz="1200" dirty="0">
                <a:solidFill>
                  <a:schemeClr val="tx1"/>
                </a:solidFill>
                <a:latin typeface="Arial" pitchFamily="34" charset="0"/>
                <a:cs typeface="Arial" pitchFamily="34" charset="0"/>
              </a:endParaRPr>
            </a:p>
          </p:txBody>
        </p:sp>
        <p:sp>
          <p:nvSpPr>
            <p:cNvPr id="47" name="TextBox 46"/>
            <p:cNvSpPr txBox="1"/>
            <p:nvPr/>
          </p:nvSpPr>
          <p:spPr>
            <a:xfrm>
              <a:off x="5148064" y="2026613"/>
              <a:ext cx="259686" cy="184666"/>
            </a:xfrm>
            <a:prstGeom prst="rect">
              <a:avLst/>
            </a:prstGeom>
            <a:noFill/>
          </p:spPr>
          <p:txBody>
            <a:bodyPr wrap="none" lIns="0" tIns="0" rIns="0" bIns="0" rtlCol="0">
              <a:spAutoFit/>
            </a:bodyPr>
            <a:lstStyle/>
            <a:p>
              <a:r>
                <a:rPr lang="x-none" sz="1200" dirty="0" smtClean="0">
                  <a:solidFill>
                    <a:schemeClr val="tx1"/>
                  </a:solidFill>
                  <a:latin typeface="Arial" pitchFamily="34" charset="0"/>
                  <a:cs typeface="Arial" pitchFamily="34" charset="0"/>
                </a:rPr>
                <a:t>x=</a:t>
              </a:r>
              <a:r>
                <a:rPr lang="x-none" sz="1200" b="1" i="1" dirty="0" smtClean="0">
                  <a:solidFill>
                    <a:srgbClr val="FF0000"/>
                  </a:solidFill>
                  <a:latin typeface="Arial" pitchFamily="34" charset="0"/>
                  <a:cs typeface="Arial" pitchFamily="34" charset="0"/>
                </a:rPr>
                <a:t>k</a:t>
              </a:r>
              <a:endParaRPr lang="en-US" sz="1200" b="1" i="1" dirty="0">
                <a:solidFill>
                  <a:srgbClr val="FF0000"/>
                </a:solidFill>
                <a:latin typeface="Arial" pitchFamily="34" charset="0"/>
                <a:cs typeface="Arial" pitchFamily="34" charset="0"/>
              </a:endParaRPr>
            </a:p>
          </p:txBody>
        </p:sp>
      </p:grpSp>
      <p:sp>
        <p:nvSpPr>
          <p:cNvPr id="48" name="Text Box 29"/>
          <p:cNvSpPr txBox="1">
            <a:spLocks noChangeArrowheads="1"/>
          </p:cNvSpPr>
          <p:nvPr/>
        </p:nvSpPr>
        <p:spPr bwMode="auto">
          <a:xfrm>
            <a:off x="280437" y="3294848"/>
            <a:ext cx="8863563" cy="3354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Za brzinski I regulator važi:</a:t>
            </a:r>
          </a:p>
          <a:p>
            <a:pPr marL="342900" indent="-342900">
              <a:spcBef>
                <a:spcPct val="50000"/>
              </a:spcBef>
              <a:buFont typeface="Arial" pitchFamily="34" charset="0"/>
              <a:buChar char="•"/>
            </a:pPr>
            <a:r>
              <a:rPr lang="x-none" sz="2400" i="1" dirty="0" smtClean="0">
                <a:latin typeface="+mn-lt"/>
                <a:sym typeface="Symbol"/>
              </a:rPr>
              <a:t>Moment u svakom trenutku je proporcionaln zbiru svih grešaka u prošlosti.</a:t>
            </a:r>
          </a:p>
          <a:p>
            <a:pPr marL="800100" lvl="1" indent="-342900">
              <a:spcBef>
                <a:spcPct val="50000"/>
              </a:spcBef>
              <a:buFont typeface="Arial" pitchFamily="34" charset="0"/>
              <a:buChar char="•"/>
            </a:pPr>
            <a:r>
              <a:rPr lang="x-none" sz="2000" i="1" dirty="0" smtClean="0">
                <a:latin typeface="+mn-lt"/>
                <a:sym typeface="Symbol"/>
              </a:rPr>
              <a:t>Zbog toga‚ ako je</a:t>
            </a:r>
            <a:r>
              <a:rPr lang="en-US" sz="2000" i="1" dirty="0" smtClean="0">
                <a:latin typeface="+mn-lt"/>
                <a:sym typeface="Symbol"/>
              </a:rPr>
              <a:t>, </a:t>
            </a:r>
            <a:r>
              <a:rPr lang="en-US" sz="2000" i="1" dirty="0" err="1" smtClean="0">
                <a:latin typeface="+mn-lt"/>
                <a:sym typeface="Symbol"/>
              </a:rPr>
              <a:t>makar</a:t>
            </a:r>
            <a:r>
              <a:rPr lang="en-US" sz="2000" i="1" dirty="0" smtClean="0">
                <a:latin typeface="+mn-lt"/>
                <a:sym typeface="Symbol"/>
              </a:rPr>
              <a:t> </a:t>
            </a:r>
            <a:r>
              <a:rPr lang="x-none" sz="2000" i="1" dirty="0" smtClean="0">
                <a:latin typeface="+mn-lt"/>
                <a:sym typeface="Symbol"/>
              </a:rPr>
              <a:t>i sasvim mala greška </a:t>
            </a:r>
            <a:r>
              <a:rPr lang="x-none" sz="2000" i="1" u="sng" dirty="0" smtClean="0">
                <a:latin typeface="+mn-lt"/>
                <a:sym typeface="Symbol"/>
              </a:rPr>
              <a:t>stalna</a:t>
            </a:r>
            <a:r>
              <a:rPr lang="x-none" sz="2000" i="1" dirty="0" smtClean="0">
                <a:latin typeface="+mn-lt"/>
                <a:sym typeface="Symbol"/>
              </a:rPr>
              <a:t>, </a:t>
            </a:r>
            <a:r>
              <a:rPr lang="en-US" sz="2000" i="1" dirty="0" err="1" smtClean="0">
                <a:latin typeface="+mn-lt"/>
                <a:sym typeface="Symbol"/>
              </a:rPr>
              <a:t>njeno</a:t>
            </a:r>
            <a:r>
              <a:rPr lang="en-US" sz="2000" i="1" dirty="0" smtClean="0">
                <a:latin typeface="+mn-lt"/>
                <a:sym typeface="Symbol"/>
              </a:rPr>
              <a:t> </a:t>
            </a:r>
            <a:r>
              <a:rPr lang="en-US" sz="2000" i="1" dirty="0" err="1" smtClean="0">
                <a:latin typeface="+mn-lt"/>
                <a:sym typeface="Symbol"/>
              </a:rPr>
              <a:t>dejstvo</a:t>
            </a:r>
            <a:r>
              <a:rPr lang="x-none" sz="2000" i="1" dirty="0" smtClean="0">
                <a:latin typeface="+mn-lt"/>
                <a:sym typeface="Symbol"/>
              </a:rPr>
              <a:t> će se vremenom nagomilati i uzrokovati značajan moment.</a:t>
            </a:r>
          </a:p>
          <a:p>
            <a:pPr marL="342900" indent="-342900">
              <a:spcBef>
                <a:spcPct val="50000"/>
              </a:spcBef>
              <a:buFont typeface="Arial" pitchFamily="34" charset="0"/>
              <a:buChar char="•"/>
            </a:pPr>
            <a:r>
              <a:rPr lang="x-none" sz="2400" i="1" dirty="0" smtClean="0">
                <a:latin typeface="+mn-lt"/>
                <a:sym typeface="Symbol"/>
              </a:rPr>
              <a:t>Greškau stacionarnom stanju ne može da postoji iako postoji opterećenje (konstantno)  jer će se moment menjati dolkle god postoji greška</a:t>
            </a:r>
            <a:r>
              <a:rPr lang="en-US" sz="2400" i="1" dirty="0" smtClean="0">
                <a:latin typeface="+mn-lt"/>
                <a:sym typeface="Symbol"/>
              </a:rPr>
              <a:t>.</a:t>
            </a:r>
            <a:endParaRPr lang="x-none" sz="2400" i="1" dirty="0" smtClean="0">
              <a:latin typeface="+mn-lt"/>
              <a:sym typeface="Symbol"/>
            </a:endParaRPr>
          </a:p>
        </p:txBody>
      </p:sp>
    </p:spTree>
    <p:extLst>
      <p:ext uri="{BB962C8B-B14F-4D97-AF65-F5344CB8AC3E}">
        <p14:creationId xmlns="" xmlns:p14="http://schemas.microsoft.com/office/powerpoint/2010/main" val="18330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24</a:t>
            </a:fld>
            <a:endParaRPr lang="en-US"/>
          </a:p>
        </p:txBody>
      </p:sp>
      <p:sp>
        <p:nvSpPr>
          <p:cNvPr id="57" name="Title 1"/>
          <p:cNvSpPr>
            <a:spLocks noGrp="1"/>
          </p:cNvSpPr>
          <p:nvPr>
            <p:ph type="title"/>
          </p:nvPr>
        </p:nvSpPr>
        <p:spPr>
          <a:xfrm>
            <a:off x="132765" y="0"/>
            <a:ext cx="8856983" cy="1143000"/>
          </a:xfrm>
        </p:spPr>
        <p:txBody>
          <a:bodyPr/>
          <a:lstStyle/>
          <a:p>
            <a:pPr>
              <a:spcBef>
                <a:spcPct val="50000"/>
              </a:spcBef>
            </a:pPr>
            <a:r>
              <a:rPr lang="x-none" dirty="0">
                <a:sym typeface="Symbol"/>
              </a:rPr>
              <a:t>Integralni</a:t>
            </a:r>
            <a:r>
              <a:rPr lang="x-none">
                <a:sym typeface="Symbol"/>
              </a:rPr>
              <a:t> (</a:t>
            </a:r>
            <a:r>
              <a:rPr lang="x-none" b="1" dirty="0">
                <a:sym typeface="Symbol"/>
              </a:rPr>
              <a:t>I</a:t>
            </a:r>
            <a:r>
              <a:rPr lang="x-none">
                <a:sym typeface="Symbol"/>
              </a:rPr>
              <a:t>) regulator</a:t>
            </a:r>
            <a:endParaRPr lang="x-none" dirty="0">
              <a:sym typeface="Symbol"/>
            </a:endParaRPr>
          </a:p>
        </p:txBody>
      </p:sp>
      <p:sp>
        <p:nvSpPr>
          <p:cNvPr id="5" name="Text Box 29"/>
          <p:cNvSpPr txBox="1">
            <a:spLocks noChangeArrowheads="1"/>
          </p:cNvSpPr>
          <p:nvPr/>
        </p:nvSpPr>
        <p:spPr bwMode="auto">
          <a:xfrm>
            <a:off x="179512" y="3933056"/>
            <a:ext cx="8676457" cy="2462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2900" indent="-342900">
              <a:spcBef>
                <a:spcPts val="0"/>
              </a:spcBef>
            </a:pPr>
            <a:r>
              <a:rPr lang="en-US" sz="2400" i="1" dirty="0" err="1" smtClean="0">
                <a:sym typeface="Symbol"/>
              </a:rPr>
              <a:t>Kada</a:t>
            </a:r>
            <a:r>
              <a:rPr lang="en-US" sz="2400" i="1" dirty="0" smtClean="0">
                <a:sym typeface="Symbol"/>
              </a:rPr>
              <a:t> </a:t>
            </a:r>
            <a:r>
              <a:rPr lang="en-US" sz="2400" i="1" dirty="0" err="1" smtClean="0">
                <a:sym typeface="Symbol"/>
              </a:rPr>
              <a:t>gre</a:t>
            </a:r>
            <a:r>
              <a:rPr lang="sr-Latn-CS" sz="2400" i="1" dirty="0" smtClean="0">
                <a:sym typeface="Symbol"/>
              </a:rPr>
              <a:t>ška promeni znak (željena brzina premašena)</a:t>
            </a:r>
          </a:p>
          <a:p>
            <a:pPr marL="342900" indent="-342900">
              <a:spcBef>
                <a:spcPts val="0"/>
              </a:spcBef>
              <a:buFont typeface="Arial" pitchFamily="34" charset="0"/>
              <a:buChar char="•"/>
            </a:pPr>
            <a:r>
              <a:rPr lang="sr-Latn-CS" sz="2400" i="1" dirty="0" smtClean="0">
                <a:latin typeface="+mn-lt"/>
                <a:cs typeface="Arial" pitchFamily="34" charset="0"/>
                <a:sym typeface="Symbol"/>
              </a:rPr>
              <a:t>Moment kreće da se smanjuje </a:t>
            </a:r>
            <a:r>
              <a:rPr lang="sr-Latn-CS" sz="2400" i="1" u="sng" dirty="0" smtClean="0">
                <a:latin typeface="+mn-lt"/>
                <a:cs typeface="Arial" pitchFamily="34" charset="0"/>
                <a:sym typeface="Symbol"/>
              </a:rPr>
              <a:t>ali ne menja znak</a:t>
            </a:r>
            <a:r>
              <a:rPr lang="sr-Latn-CS" sz="2400" i="1" dirty="0" smtClean="0">
                <a:latin typeface="+mn-lt"/>
                <a:cs typeface="Arial" pitchFamily="34" charset="0"/>
                <a:sym typeface="Symbol"/>
              </a:rPr>
              <a:t>!</a:t>
            </a:r>
          </a:p>
          <a:p>
            <a:pPr marL="800100" lvl="1" indent="-342900">
              <a:spcBef>
                <a:spcPts val="0"/>
              </a:spcBef>
              <a:buFont typeface="Arial" pitchFamily="34" charset="0"/>
              <a:buChar char="•"/>
            </a:pPr>
            <a:r>
              <a:rPr lang="sr-Latn-CS" sz="2000" i="1" dirty="0" smtClean="0">
                <a:latin typeface="+mn-lt"/>
                <a:cs typeface="Arial" pitchFamily="34" charset="0"/>
                <a:sym typeface="Symbol"/>
              </a:rPr>
              <a:t>Kod </a:t>
            </a:r>
            <a:r>
              <a:rPr lang="sr-Latn-CS" sz="2000" b="1" i="1" dirty="0" smtClean="0">
                <a:latin typeface="+mn-lt"/>
                <a:cs typeface="Arial" pitchFamily="34" charset="0"/>
                <a:sym typeface="Symbol"/>
              </a:rPr>
              <a:t>P</a:t>
            </a:r>
            <a:r>
              <a:rPr lang="sr-Latn-CS" sz="2000" i="1" dirty="0" smtClean="0">
                <a:latin typeface="+mn-lt"/>
                <a:cs typeface="Arial" pitchFamily="34" charset="0"/>
                <a:sym typeface="Symbol"/>
              </a:rPr>
              <a:t> regulatora, promena znaka greške bi odmah uzrokovala promenu znaka momenta (motor bi kočio i usporavao) </a:t>
            </a:r>
            <a:r>
              <a:rPr lang="en-US" sz="2000" i="1" dirty="0" smtClean="0">
                <a:latin typeface="+mn-lt"/>
                <a:cs typeface="Arial" pitchFamily="34" charset="0"/>
                <a:sym typeface="Symbol"/>
              </a:rPr>
              <a:t>.</a:t>
            </a:r>
            <a:endParaRPr lang="sr-Latn-CS" sz="2000" i="1" dirty="0" smtClean="0">
              <a:latin typeface="+mn-lt"/>
              <a:cs typeface="Arial" pitchFamily="34" charset="0"/>
              <a:sym typeface="Symbol"/>
            </a:endParaRPr>
          </a:p>
          <a:p>
            <a:pPr marL="342900" indent="-342900">
              <a:spcBef>
                <a:spcPts val="0"/>
              </a:spcBef>
              <a:buFont typeface="Arial" pitchFamily="34" charset="0"/>
              <a:buChar char="•"/>
            </a:pPr>
            <a:r>
              <a:rPr lang="sr-Latn-CS" sz="2400" i="1" dirty="0" smtClean="0">
                <a:latin typeface="+mn-lt"/>
                <a:cs typeface="Arial" pitchFamily="34" charset="0"/>
                <a:sym typeface="Symbol"/>
              </a:rPr>
              <a:t>Motror ne samo da ne koči, </a:t>
            </a:r>
            <a:r>
              <a:rPr lang="sr-Latn-CS" sz="2400" b="1" i="1" u="sng" dirty="0" smtClean="0">
                <a:latin typeface="+mn-lt"/>
                <a:cs typeface="Arial" pitchFamily="34" charset="0"/>
                <a:sym typeface="Symbol"/>
              </a:rPr>
              <a:t>on i dalje ubrzava</a:t>
            </a:r>
            <a:r>
              <a:rPr lang="sr-Latn-CS" sz="2400" b="1" i="1" dirty="0" smtClean="0">
                <a:latin typeface="+mn-lt"/>
                <a:cs typeface="Arial" pitchFamily="34" charset="0"/>
                <a:sym typeface="Symbol"/>
              </a:rPr>
              <a:t> </a:t>
            </a:r>
            <a:r>
              <a:rPr lang="sr-Latn-CS" sz="2400" i="1" dirty="0" smtClean="0">
                <a:latin typeface="+mn-lt"/>
                <a:cs typeface="Arial" pitchFamily="34" charset="0"/>
                <a:sym typeface="Symbol"/>
              </a:rPr>
              <a:t>(samo sporije), iako je brzina premašena</a:t>
            </a:r>
            <a:r>
              <a:rPr lang="en-US" sz="2400" i="1" dirty="0" smtClean="0">
                <a:latin typeface="+mn-lt"/>
                <a:cs typeface="Arial" pitchFamily="34" charset="0"/>
                <a:sym typeface="Symbol"/>
              </a:rPr>
              <a:t>.</a:t>
            </a:r>
          </a:p>
          <a:p>
            <a:pPr marL="342900" indent="-342900">
              <a:spcBef>
                <a:spcPts val="0"/>
              </a:spcBef>
              <a:buFont typeface="Arial" pitchFamily="34" charset="0"/>
              <a:buChar char="•"/>
            </a:pPr>
            <a:r>
              <a:rPr lang="en-US" sz="2400" i="1" dirty="0" err="1" smtClean="0">
                <a:latin typeface="+mn-lt"/>
                <a:cs typeface="Arial" pitchFamily="34" charset="0"/>
                <a:sym typeface="Symbol"/>
              </a:rPr>
              <a:t>Veliko</a:t>
            </a:r>
            <a:r>
              <a:rPr lang="en-US" sz="2400" i="1" dirty="0" smtClean="0">
                <a:latin typeface="+mn-lt"/>
                <a:cs typeface="Arial" pitchFamily="34" charset="0"/>
                <a:sym typeface="Symbol"/>
              </a:rPr>
              <a:t> </a:t>
            </a:r>
            <a:r>
              <a:rPr lang="en-US" sz="2400" i="1" dirty="0" err="1" smtClean="0">
                <a:latin typeface="+mn-lt"/>
                <a:cs typeface="Arial" pitchFamily="34" charset="0"/>
                <a:sym typeface="Symbol"/>
              </a:rPr>
              <a:t>prema</a:t>
            </a:r>
            <a:r>
              <a:rPr lang="sr-Latn-CS" sz="2400" i="1" dirty="0" smtClean="0">
                <a:latin typeface="+mn-lt"/>
                <a:cs typeface="Arial" pitchFamily="34" charset="0"/>
                <a:sym typeface="Symbol"/>
              </a:rPr>
              <a:t>š</a:t>
            </a:r>
            <a:r>
              <a:rPr lang="en-US" sz="2400" i="1" dirty="0" err="1" smtClean="0">
                <a:latin typeface="+mn-lt"/>
                <a:cs typeface="Arial" pitchFamily="34" charset="0"/>
                <a:sym typeface="Symbol"/>
              </a:rPr>
              <a:t>enje</a:t>
            </a:r>
            <a:r>
              <a:rPr lang="sr-Latn-CS" sz="2400" i="1" dirty="0" smtClean="0">
                <a:latin typeface="+mn-lt"/>
                <a:cs typeface="Arial" pitchFamily="34" charset="0"/>
                <a:sym typeface="Symbol"/>
              </a:rPr>
              <a:t> neminovno da bi počeo da usporava</a:t>
            </a:r>
            <a:r>
              <a:rPr lang="x-none" sz="2400" i="1" smtClean="0">
                <a:latin typeface="+mn-lt"/>
                <a:cs typeface="Arial" pitchFamily="34" charset="0"/>
                <a:sym typeface="Symbol"/>
              </a:rPr>
              <a:t>	</a:t>
            </a:r>
          </a:p>
        </p:txBody>
      </p:sp>
      <p:sp>
        <p:nvSpPr>
          <p:cNvPr id="48" name="Text Box 29"/>
          <p:cNvSpPr txBox="1">
            <a:spLocks noChangeArrowheads="1"/>
          </p:cNvSpPr>
          <p:nvPr/>
        </p:nvSpPr>
        <p:spPr bwMode="auto">
          <a:xfrm>
            <a:off x="280437" y="1052736"/>
            <a:ext cx="8863563"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Ako postoji konstantna pozitivna greška na ulazu, traženi moment na izlazu linearno raste.</a:t>
            </a:r>
            <a:endParaRPr lang="x-none" sz="2400" i="1" dirty="0" smtClean="0">
              <a:latin typeface="+mn-lt"/>
              <a:sym typeface="Symbol"/>
            </a:endParaRPr>
          </a:p>
        </p:txBody>
      </p:sp>
      <p:sp>
        <p:nvSpPr>
          <p:cNvPr id="14" name="Rectangle 13"/>
          <p:cNvSpPr/>
          <p:nvPr/>
        </p:nvSpPr>
        <p:spPr bwMode="auto">
          <a:xfrm>
            <a:off x="3923928" y="2420888"/>
            <a:ext cx="1080120" cy="864096"/>
          </a:xfrm>
          <a:prstGeom prst="rect">
            <a:avLst/>
          </a:prstGeom>
          <a:noFill/>
          <a:ln w="508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21" name="Straight Arrow Connector 20"/>
          <p:cNvCxnSpPr/>
          <p:nvPr/>
        </p:nvCxnSpPr>
        <p:spPr bwMode="auto">
          <a:xfrm>
            <a:off x="3419872" y="2852936"/>
            <a:ext cx="504056" cy="0"/>
          </a:xfrm>
          <a:prstGeom prst="straightConnector1">
            <a:avLst/>
          </a:prstGeom>
          <a:solidFill>
            <a:schemeClr val="bg1"/>
          </a:solidFill>
          <a:ln w="25400" cap="flat" cmpd="sng" algn="ctr">
            <a:solidFill>
              <a:schemeClr val="tx1"/>
            </a:solidFill>
            <a:prstDash val="solid"/>
            <a:round/>
            <a:headEnd type="none" w="sm" len="sm"/>
            <a:tailEnd type="arrow"/>
          </a:ln>
          <a:effectLst/>
        </p:spPr>
      </p:cxnSp>
      <p:cxnSp>
        <p:nvCxnSpPr>
          <p:cNvPr id="23" name="Straight Arrow Connector 22"/>
          <p:cNvCxnSpPr/>
          <p:nvPr/>
        </p:nvCxnSpPr>
        <p:spPr bwMode="auto">
          <a:xfrm>
            <a:off x="5004048" y="2852936"/>
            <a:ext cx="504056" cy="0"/>
          </a:xfrm>
          <a:prstGeom prst="straightConnector1">
            <a:avLst/>
          </a:prstGeom>
          <a:solidFill>
            <a:schemeClr val="bg1"/>
          </a:solidFill>
          <a:ln w="25400" cap="flat" cmpd="sng" algn="ctr">
            <a:solidFill>
              <a:schemeClr val="tx1"/>
            </a:solidFill>
            <a:prstDash val="solid"/>
            <a:round/>
            <a:headEnd type="none" w="sm" len="sm"/>
            <a:tailEnd type="arrow"/>
          </a:ln>
          <a:effectLst/>
        </p:spPr>
      </p:cxnSp>
      <p:grpSp>
        <p:nvGrpSpPr>
          <p:cNvPr id="100" name="Group 99"/>
          <p:cNvGrpSpPr/>
          <p:nvPr/>
        </p:nvGrpSpPr>
        <p:grpSpPr>
          <a:xfrm>
            <a:off x="241994" y="1772816"/>
            <a:ext cx="2736304" cy="2076890"/>
            <a:chOff x="241994" y="1772816"/>
            <a:chExt cx="2736304" cy="2076890"/>
          </a:xfrm>
        </p:grpSpPr>
        <p:cxnSp>
          <p:nvCxnSpPr>
            <p:cNvPr id="25" name="Straight Connector 24"/>
            <p:cNvCxnSpPr/>
            <p:nvPr/>
          </p:nvCxnSpPr>
          <p:spPr bwMode="auto">
            <a:xfrm>
              <a:off x="608162" y="1889294"/>
              <a:ext cx="0" cy="1960412"/>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30" name="Straight Connector 29"/>
            <p:cNvCxnSpPr/>
            <p:nvPr/>
          </p:nvCxnSpPr>
          <p:spPr bwMode="auto">
            <a:xfrm>
              <a:off x="241994" y="2852936"/>
              <a:ext cx="2736304"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31" name="Text Box 29"/>
            <p:cNvSpPr txBox="1">
              <a:spLocks noChangeArrowheads="1"/>
            </p:cNvSpPr>
            <p:nvPr/>
          </p:nvSpPr>
          <p:spPr bwMode="auto">
            <a:xfrm>
              <a:off x="2762274" y="2852936"/>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cxnSp>
          <p:nvCxnSpPr>
            <p:cNvPr id="37" name="Straight Connector 36"/>
            <p:cNvCxnSpPr/>
            <p:nvPr/>
          </p:nvCxnSpPr>
          <p:spPr bwMode="auto">
            <a:xfrm>
              <a:off x="827584" y="2060848"/>
              <a:ext cx="0" cy="167820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38" name="Straight Connector 37"/>
            <p:cNvCxnSpPr/>
            <p:nvPr/>
          </p:nvCxnSpPr>
          <p:spPr bwMode="auto">
            <a:xfrm>
              <a:off x="1043608" y="2060848"/>
              <a:ext cx="0" cy="165381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39" name="Straight Connector 38"/>
            <p:cNvCxnSpPr/>
            <p:nvPr/>
          </p:nvCxnSpPr>
          <p:spPr bwMode="auto">
            <a:xfrm>
              <a:off x="1259632" y="2060848"/>
              <a:ext cx="0" cy="169090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40" name="Straight Connector 39"/>
            <p:cNvCxnSpPr/>
            <p:nvPr/>
          </p:nvCxnSpPr>
          <p:spPr bwMode="auto">
            <a:xfrm>
              <a:off x="1475656" y="2060848"/>
              <a:ext cx="0" cy="165381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42" name="Straight Connector 41"/>
            <p:cNvCxnSpPr/>
            <p:nvPr/>
          </p:nvCxnSpPr>
          <p:spPr bwMode="auto">
            <a:xfrm>
              <a:off x="1691680" y="2060848"/>
              <a:ext cx="0" cy="169090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43" name="Straight Connector 42"/>
            <p:cNvCxnSpPr/>
            <p:nvPr/>
          </p:nvCxnSpPr>
          <p:spPr bwMode="auto">
            <a:xfrm>
              <a:off x="1907704" y="2060848"/>
              <a:ext cx="0" cy="166651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44" name="Straight Connector 43"/>
            <p:cNvCxnSpPr/>
            <p:nvPr/>
          </p:nvCxnSpPr>
          <p:spPr bwMode="auto">
            <a:xfrm>
              <a:off x="2123728" y="2060848"/>
              <a:ext cx="0" cy="169090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45" name="Straight Connector 44"/>
            <p:cNvCxnSpPr/>
            <p:nvPr/>
          </p:nvCxnSpPr>
          <p:spPr bwMode="auto">
            <a:xfrm>
              <a:off x="2339752" y="2060848"/>
              <a:ext cx="0" cy="166651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46" name="Straight Connector 45"/>
            <p:cNvCxnSpPr/>
            <p:nvPr/>
          </p:nvCxnSpPr>
          <p:spPr bwMode="auto">
            <a:xfrm>
              <a:off x="2555776" y="2060848"/>
              <a:ext cx="0" cy="1653815"/>
            </a:xfrm>
            <a:prstGeom prst="line">
              <a:avLst/>
            </a:prstGeom>
            <a:solidFill>
              <a:schemeClr val="bg1"/>
            </a:solidFill>
            <a:ln w="0" cap="flat" cmpd="sng" algn="ctr">
              <a:solidFill>
                <a:schemeClr val="bg2"/>
              </a:solidFill>
              <a:prstDash val="solid"/>
              <a:round/>
              <a:headEnd type="none" w="sm" len="sm"/>
              <a:tailEnd type="none" w="sm" len="sm"/>
            </a:ln>
            <a:effectLst/>
          </p:spPr>
        </p:cxnSp>
        <p:sp>
          <p:nvSpPr>
            <p:cNvPr id="51" name="Text Box 29"/>
            <p:cNvSpPr txBox="1">
              <a:spLocks noChangeArrowheads="1"/>
            </p:cNvSpPr>
            <p:nvPr/>
          </p:nvSpPr>
          <p:spPr bwMode="auto">
            <a:xfrm>
              <a:off x="369347" y="1772816"/>
              <a:ext cx="313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olidFill>
                    <a:schemeClr val="tx1"/>
                  </a:solidFill>
                  <a:sym typeface="Symbol"/>
                </a:rPr>
                <a:t>e</a:t>
              </a:r>
              <a:endParaRPr lang="en-US" sz="2000" i="1" baseline="30000" dirty="0">
                <a:solidFill>
                  <a:schemeClr val="tx1"/>
                </a:solidFill>
              </a:endParaRPr>
            </a:p>
          </p:txBody>
        </p:sp>
      </p:grpSp>
      <p:grpSp>
        <p:nvGrpSpPr>
          <p:cNvPr id="101" name="Group 100"/>
          <p:cNvGrpSpPr/>
          <p:nvPr/>
        </p:nvGrpSpPr>
        <p:grpSpPr>
          <a:xfrm>
            <a:off x="5940152" y="1772817"/>
            <a:ext cx="2808312" cy="2104427"/>
            <a:chOff x="5940152" y="1772817"/>
            <a:chExt cx="2808312" cy="2104427"/>
          </a:xfrm>
        </p:grpSpPr>
        <p:cxnSp>
          <p:nvCxnSpPr>
            <p:cNvPr id="74" name="Straight Connector 73"/>
            <p:cNvCxnSpPr/>
            <p:nvPr/>
          </p:nvCxnSpPr>
          <p:spPr bwMode="auto">
            <a:xfrm>
              <a:off x="6372200" y="1916832"/>
              <a:ext cx="0" cy="1960412"/>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75" name="Straight Connector 74"/>
            <p:cNvCxnSpPr/>
            <p:nvPr/>
          </p:nvCxnSpPr>
          <p:spPr bwMode="auto">
            <a:xfrm>
              <a:off x="6012160" y="2852936"/>
              <a:ext cx="2736304"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76" name="Text Box 29"/>
            <p:cNvSpPr txBox="1">
              <a:spLocks noChangeArrowheads="1"/>
            </p:cNvSpPr>
            <p:nvPr/>
          </p:nvSpPr>
          <p:spPr bwMode="auto">
            <a:xfrm>
              <a:off x="8532440" y="2852936"/>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cxnSp>
          <p:nvCxnSpPr>
            <p:cNvPr id="77" name="Straight Connector 76"/>
            <p:cNvCxnSpPr/>
            <p:nvPr/>
          </p:nvCxnSpPr>
          <p:spPr bwMode="auto">
            <a:xfrm>
              <a:off x="6588224" y="2060848"/>
              <a:ext cx="0" cy="167820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78" name="Straight Connector 77"/>
            <p:cNvCxnSpPr/>
            <p:nvPr/>
          </p:nvCxnSpPr>
          <p:spPr bwMode="auto">
            <a:xfrm>
              <a:off x="6804248" y="2060848"/>
              <a:ext cx="0" cy="165381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79" name="Straight Connector 78"/>
            <p:cNvCxnSpPr/>
            <p:nvPr/>
          </p:nvCxnSpPr>
          <p:spPr bwMode="auto">
            <a:xfrm>
              <a:off x="7020272" y="2060848"/>
              <a:ext cx="0" cy="169090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80" name="Straight Connector 79"/>
            <p:cNvCxnSpPr/>
            <p:nvPr/>
          </p:nvCxnSpPr>
          <p:spPr bwMode="auto">
            <a:xfrm>
              <a:off x="7236296" y="2060848"/>
              <a:ext cx="0" cy="165381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81" name="Straight Connector 80"/>
            <p:cNvCxnSpPr/>
            <p:nvPr/>
          </p:nvCxnSpPr>
          <p:spPr bwMode="auto">
            <a:xfrm>
              <a:off x="7452320" y="2060848"/>
              <a:ext cx="0" cy="169090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82" name="Straight Connector 81"/>
            <p:cNvCxnSpPr/>
            <p:nvPr/>
          </p:nvCxnSpPr>
          <p:spPr bwMode="auto">
            <a:xfrm>
              <a:off x="7668344" y="2060848"/>
              <a:ext cx="0" cy="166651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83" name="Straight Connector 82"/>
            <p:cNvCxnSpPr/>
            <p:nvPr/>
          </p:nvCxnSpPr>
          <p:spPr bwMode="auto">
            <a:xfrm>
              <a:off x="7884368" y="2060848"/>
              <a:ext cx="0" cy="169090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84" name="Straight Connector 83"/>
            <p:cNvCxnSpPr/>
            <p:nvPr/>
          </p:nvCxnSpPr>
          <p:spPr bwMode="auto">
            <a:xfrm>
              <a:off x="8100392" y="2060848"/>
              <a:ext cx="0" cy="1666515"/>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85" name="Straight Connector 84"/>
            <p:cNvCxnSpPr/>
            <p:nvPr/>
          </p:nvCxnSpPr>
          <p:spPr bwMode="auto">
            <a:xfrm>
              <a:off x="8316416" y="2060848"/>
              <a:ext cx="0" cy="1653815"/>
            </a:xfrm>
            <a:prstGeom prst="line">
              <a:avLst/>
            </a:prstGeom>
            <a:solidFill>
              <a:schemeClr val="bg1"/>
            </a:solidFill>
            <a:ln w="0" cap="flat" cmpd="sng" algn="ctr">
              <a:solidFill>
                <a:schemeClr val="bg2"/>
              </a:solidFill>
              <a:prstDash val="solid"/>
              <a:round/>
              <a:headEnd type="none" w="sm" len="sm"/>
              <a:tailEnd type="none" w="sm" len="sm"/>
            </a:ln>
            <a:effectLst/>
          </p:spPr>
        </p:cxnSp>
        <p:sp>
          <p:nvSpPr>
            <p:cNvPr id="86" name="Text Box 29"/>
            <p:cNvSpPr txBox="1">
              <a:spLocks noChangeArrowheads="1"/>
            </p:cNvSpPr>
            <p:nvPr/>
          </p:nvSpPr>
          <p:spPr bwMode="auto">
            <a:xfrm>
              <a:off x="5940152" y="1772817"/>
              <a:ext cx="43204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solidFill>
                    <a:schemeClr val="tx1"/>
                  </a:solidFill>
                  <a:latin typeface="Arial" pitchFamily="34" charset="0"/>
                  <a:cs typeface="Arial" pitchFamily="34" charset="0"/>
                  <a:sym typeface="Symbol"/>
                </a:rPr>
                <a:t>M</a:t>
              </a:r>
              <a:r>
                <a:rPr lang="en-US" sz="2000" b="1" i="1" baseline="-25000" dirty="0" smtClean="0">
                  <a:solidFill>
                    <a:schemeClr val="tx1"/>
                  </a:solidFill>
                  <a:latin typeface="Arial" pitchFamily="34" charset="0"/>
                  <a:cs typeface="Arial" pitchFamily="34" charset="0"/>
                  <a:sym typeface="Symbol"/>
                </a:rPr>
                <a:t>e</a:t>
              </a:r>
              <a:r>
                <a:rPr lang="en-US" sz="2000" b="1" i="1" baseline="30000" dirty="0" smtClean="0">
                  <a:solidFill>
                    <a:schemeClr val="tx1"/>
                  </a:solidFill>
                  <a:latin typeface="Arial" pitchFamily="34" charset="0"/>
                  <a:cs typeface="Arial" pitchFamily="34" charset="0"/>
                  <a:sym typeface="Symbol"/>
                </a:rPr>
                <a:t>*</a:t>
              </a:r>
              <a:endParaRPr lang="en-US" sz="2000" b="1" i="1" baseline="30000" dirty="0" smtClean="0">
                <a:solidFill>
                  <a:schemeClr val="tx1"/>
                </a:solidFill>
                <a:latin typeface="Arial" pitchFamily="34" charset="0"/>
                <a:cs typeface="Arial" pitchFamily="34" charset="0"/>
              </a:endParaRPr>
            </a:p>
          </p:txBody>
        </p:sp>
      </p:grpSp>
      <p:grpSp>
        <p:nvGrpSpPr>
          <p:cNvPr id="123" name="Group 122"/>
          <p:cNvGrpSpPr/>
          <p:nvPr/>
        </p:nvGrpSpPr>
        <p:grpSpPr>
          <a:xfrm>
            <a:off x="1691680" y="2204864"/>
            <a:ext cx="432048" cy="1296144"/>
            <a:chOff x="1691680" y="2204864"/>
            <a:chExt cx="432048" cy="1296144"/>
          </a:xfrm>
        </p:grpSpPr>
        <p:cxnSp>
          <p:nvCxnSpPr>
            <p:cNvPr id="93" name="Straight Connector 92"/>
            <p:cNvCxnSpPr/>
            <p:nvPr/>
          </p:nvCxnSpPr>
          <p:spPr bwMode="auto">
            <a:xfrm flipV="1">
              <a:off x="1691680" y="2204864"/>
              <a:ext cx="0" cy="648072"/>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flipV="1">
              <a:off x="1691680" y="2852936"/>
              <a:ext cx="0" cy="648072"/>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a:off x="1691680" y="3501008"/>
              <a:ext cx="432048" cy="0"/>
            </a:xfrm>
            <a:prstGeom prst="line">
              <a:avLst/>
            </a:prstGeom>
            <a:solidFill>
              <a:schemeClr val="bg1"/>
            </a:solidFill>
            <a:ln w="50800" cap="flat" cmpd="sng" algn="ctr">
              <a:solidFill>
                <a:schemeClr val="tx1"/>
              </a:solidFill>
              <a:prstDash val="solid"/>
              <a:round/>
              <a:headEnd type="none" w="sm" len="sm"/>
              <a:tailEnd type="none" w="sm" len="sm"/>
            </a:ln>
            <a:effectLst/>
          </p:spPr>
        </p:cxnSp>
      </p:grpSp>
      <p:grpSp>
        <p:nvGrpSpPr>
          <p:cNvPr id="122" name="Group 121"/>
          <p:cNvGrpSpPr/>
          <p:nvPr/>
        </p:nvGrpSpPr>
        <p:grpSpPr>
          <a:xfrm>
            <a:off x="395536" y="2204864"/>
            <a:ext cx="1296144" cy="648072"/>
            <a:chOff x="395536" y="2204864"/>
            <a:chExt cx="1296144" cy="648072"/>
          </a:xfrm>
        </p:grpSpPr>
        <p:cxnSp>
          <p:nvCxnSpPr>
            <p:cNvPr id="88" name="Straight Connector 87"/>
            <p:cNvCxnSpPr/>
            <p:nvPr/>
          </p:nvCxnSpPr>
          <p:spPr bwMode="auto">
            <a:xfrm>
              <a:off x="395536" y="2852936"/>
              <a:ext cx="216024"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90" name="Straight Connector 89"/>
            <p:cNvCxnSpPr/>
            <p:nvPr/>
          </p:nvCxnSpPr>
          <p:spPr bwMode="auto">
            <a:xfrm flipV="1">
              <a:off x="611560" y="2204864"/>
              <a:ext cx="0" cy="648072"/>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02" name="Straight Connector 101"/>
            <p:cNvCxnSpPr/>
            <p:nvPr/>
          </p:nvCxnSpPr>
          <p:spPr bwMode="auto">
            <a:xfrm>
              <a:off x="611560" y="2204864"/>
              <a:ext cx="1080120" cy="0"/>
            </a:xfrm>
            <a:prstGeom prst="line">
              <a:avLst/>
            </a:prstGeom>
            <a:solidFill>
              <a:schemeClr val="bg1"/>
            </a:solidFill>
            <a:ln w="50800" cap="flat" cmpd="sng" algn="ctr">
              <a:solidFill>
                <a:schemeClr val="tx1"/>
              </a:solidFill>
              <a:prstDash val="solid"/>
              <a:round/>
              <a:headEnd type="none" w="sm" len="sm"/>
              <a:tailEnd type="none" w="sm" len="sm"/>
            </a:ln>
            <a:effectLst/>
          </p:spPr>
        </p:cxnSp>
      </p:grpSp>
      <p:cxnSp>
        <p:nvCxnSpPr>
          <p:cNvPr id="116" name="Straight Connector 115"/>
          <p:cNvCxnSpPr/>
          <p:nvPr/>
        </p:nvCxnSpPr>
        <p:spPr bwMode="auto">
          <a:xfrm flipV="1">
            <a:off x="2123728" y="2852936"/>
            <a:ext cx="0" cy="648072"/>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7" name="Straight Connector 116"/>
          <p:cNvCxnSpPr/>
          <p:nvPr/>
        </p:nvCxnSpPr>
        <p:spPr bwMode="auto">
          <a:xfrm>
            <a:off x="2123728" y="2852936"/>
            <a:ext cx="576064"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0" name="Straight Connector 119"/>
          <p:cNvCxnSpPr/>
          <p:nvPr/>
        </p:nvCxnSpPr>
        <p:spPr bwMode="auto">
          <a:xfrm>
            <a:off x="7884368" y="2420888"/>
            <a:ext cx="216024"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a:off x="8100392" y="2420888"/>
            <a:ext cx="360040" cy="0"/>
          </a:xfrm>
          <a:prstGeom prst="line">
            <a:avLst/>
          </a:prstGeom>
          <a:solidFill>
            <a:schemeClr val="bg1"/>
          </a:solidFill>
          <a:ln w="50800" cap="flat" cmpd="sng" algn="ctr">
            <a:solidFill>
              <a:schemeClr val="tx1"/>
            </a:solidFill>
            <a:prstDash val="solid"/>
            <a:round/>
            <a:headEnd type="none" w="sm" len="sm"/>
            <a:tailEnd type="none" w="sm" len="sm"/>
          </a:ln>
          <a:effectLst/>
        </p:spPr>
      </p:cxnSp>
      <p:grpSp>
        <p:nvGrpSpPr>
          <p:cNvPr id="132" name="Group 131"/>
          <p:cNvGrpSpPr/>
          <p:nvPr/>
        </p:nvGrpSpPr>
        <p:grpSpPr>
          <a:xfrm>
            <a:off x="6084168" y="2132856"/>
            <a:ext cx="1368152" cy="720080"/>
            <a:chOff x="6084168" y="2132856"/>
            <a:chExt cx="1368152" cy="720080"/>
          </a:xfrm>
        </p:grpSpPr>
        <p:cxnSp>
          <p:nvCxnSpPr>
            <p:cNvPr id="104" name="Straight Connector 103"/>
            <p:cNvCxnSpPr/>
            <p:nvPr/>
          </p:nvCxnSpPr>
          <p:spPr bwMode="auto">
            <a:xfrm>
              <a:off x="6084168" y="2852936"/>
              <a:ext cx="288032"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08" name="Straight Connector 107"/>
            <p:cNvCxnSpPr/>
            <p:nvPr/>
          </p:nvCxnSpPr>
          <p:spPr bwMode="auto">
            <a:xfrm>
              <a:off x="6372200" y="2708920"/>
              <a:ext cx="216024"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1" name="Straight Connector 110"/>
            <p:cNvCxnSpPr/>
            <p:nvPr/>
          </p:nvCxnSpPr>
          <p:spPr bwMode="auto">
            <a:xfrm>
              <a:off x="6588224" y="2564904"/>
              <a:ext cx="216024"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6804248" y="2420888"/>
              <a:ext cx="216024"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a:off x="7020272" y="2276872"/>
              <a:ext cx="216024"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7236296" y="2132856"/>
              <a:ext cx="216024"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4" name="Straight Connector 123"/>
            <p:cNvCxnSpPr/>
            <p:nvPr/>
          </p:nvCxnSpPr>
          <p:spPr bwMode="auto">
            <a:xfrm flipV="1">
              <a:off x="6372200" y="2708920"/>
              <a:ext cx="0" cy="14401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6" name="Straight Connector 125"/>
            <p:cNvCxnSpPr/>
            <p:nvPr/>
          </p:nvCxnSpPr>
          <p:spPr bwMode="auto">
            <a:xfrm flipV="1">
              <a:off x="6588224" y="2564904"/>
              <a:ext cx="0" cy="14401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7" name="Straight Connector 126"/>
            <p:cNvCxnSpPr/>
            <p:nvPr/>
          </p:nvCxnSpPr>
          <p:spPr bwMode="auto">
            <a:xfrm flipV="1">
              <a:off x="6804248" y="2420888"/>
              <a:ext cx="0" cy="14401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8" name="Straight Connector 127"/>
            <p:cNvCxnSpPr/>
            <p:nvPr/>
          </p:nvCxnSpPr>
          <p:spPr bwMode="auto">
            <a:xfrm flipV="1">
              <a:off x="7020272" y="2276872"/>
              <a:ext cx="0" cy="14401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9" name="Straight Connector 128"/>
            <p:cNvCxnSpPr/>
            <p:nvPr/>
          </p:nvCxnSpPr>
          <p:spPr bwMode="auto">
            <a:xfrm flipV="1">
              <a:off x="7236296" y="2132856"/>
              <a:ext cx="0" cy="144016"/>
            </a:xfrm>
            <a:prstGeom prst="line">
              <a:avLst/>
            </a:prstGeom>
            <a:solidFill>
              <a:schemeClr val="bg1"/>
            </a:solidFill>
            <a:ln w="50800" cap="flat" cmpd="sng" algn="ctr">
              <a:solidFill>
                <a:schemeClr val="tx1"/>
              </a:solidFill>
              <a:prstDash val="solid"/>
              <a:round/>
              <a:headEnd type="none" w="sm" len="sm"/>
              <a:tailEnd type="none" w="sm" len="sm"/>
            </a:ln>
            <a:effectLst/>
          </p:spPr>
        </p:cxnSp>
      </p:grpSp>
      <p:grpSp>
        <p:nvGrpSpPr>
          <p:cNvPr id="145" name="Group 144"/>
          <p:cNvGrpSpPr/>
          <p:nvPr/>
        </p:nvGrpSpPr>
        <p:grpSpPr>
          <a:xfrm>
            <a:off x="7452320" y="2132856"/>
            <a:ext cx="432048" cy="288032"/>
            <a:chOff x="7452320" y="2132856"/>
            <a:chExt cx="432048" cy="288032"/>
          </a:xfrm>
        </p:grpSpPr>
        <p:cxnSp>
          <p:nvCxnSpPr>
            <p:cNvPr id="118" name="Straight Connector 117"/>
            <p:cNvCxnSpPr/>
            <p:nvPr/>
          </p:nvCxnSpPr>
          <p:spPr bwMode="auto">
            <a:xfrm>
              <a:off x="7452320" y="2276872"/>
              <a:ext cx="216024"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9" name="Straight Connector 118"/>
            <p:cNvCxnSpPr/>
            <p:nvPr/>
          </p:nvCxnSpPr>
          <p:spPr bwMode="auto">
            <a:xfrm>
              <a:off x="7668344" y="2420888"/>
              <a:ext cx="216024"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flipV="1">
              <a:off x="7452320" y="2132856"/>
              <a:ext cx="0" cy="14401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V="1">
              <a:off x="7668344" y="2276872"/>
              <a:ext cx="0" cy="144016"/>
            </a:xfrm>
            <a:prstGeom prst="line">
              <a:avLst/>
            </a:prstGeom>
            <a:solidFill>
              <a:schemeClr val="bg1"/>
            </a:solidFill>
            <a:ln w="50800" cap="flat" cmpd="sng" algn="ctr">
              <a:solidFill>
                <a:schemeClr val="tx1"/>
              </a:solidFill>
              <a:prstDash val="solid"/>
              <a:round/>
              <a:headEnd type="none" w="sm" len="sm"/>
              <a:tailEnd type="none" w="sm" len="sm"/>
            </a:ln>
            <a:effectLst/>
          </p:spPr>
        </p:cxnSp>
      </p:grpSp>
      <p:sp>
        <p:nvSpPr>
          <p:cNvPr id="134" name="TextBox 133"/>
          <p:cNvSpPr txBox="1"/>
          <p:nvPr/>
        </p:nvSpPr>
        <p:spPr>
          <a:xfrm>
            <a:off x="3985394" y="2611512"/>
            <a:ext cx="1000595" cy="461665"/>
          </a:xfrm>
          <a:prstGeom prst="rect">
            <a:avLst/>
          </a:prstGeom>
          <a:noFill/>
        </p:spPr>
        <p:txBody>
          <a:bodyPr wrap="none" rtlCol="0">
            <a:spAutoFit/>
          </a:bodyPr>
          <a:lstStyle/>
          <a:p>
            <a:r>
              <a:rPr lang="sr-Latn-CS" sz="2400" b="1" dirty="0" smtClean="0"/>
              <a:t>I</a:t>
            </a:r>
            <a:r>
              <a:rPr lang="sr-Latn-CS" sz="2400" dirty="0" smtClean="0"/>
              <a:t> reg.</a:t>
            </a:r>
            <a:endParaRPr lang="en-US" sz="2400" dirty="0"/>
          </a:p>
        </p:txBody>
      </p:sp>
      <p:sp>
        <p:nvSpPr>
          <p:cNvPr id="135" name="Text Box 29"/>
          <p:cNvSpPr txBox="1">
            <a:spLocks noChangeArrowheads="1"/>
          </p:cNvSpPr>
          <p:nvPr/>
        </p:nvSpPr>
        <p:spPr bwMode="auto">
          <a:xfrm>
            <a:off x="5148064" y="2420888"/>
            <a:ext cx="43204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solidFill>
                  <a:schemeClr val="tx1"/>
                </a:solidFill>
                <a:latin typeface="Arial" pitchFamily="34" charset="0"/>
                <a:cs typeface="Arial" pitchFamily="34" charset="0"/>
                <a:sym typeface="Symbol"/>
              </a:rPr>
              <a:t>M</a:t>
            </a:r>
            <a:r>
              <a:rPr lang="en-US" sz="2000" b="1" i="1" baseline="-25000" dirty="0" smtClean="0">
                <a:solidFill>
                  <a:schemeClr val="tx1"/>
                </a:solidFill>
                <a:latin typeface="Arial" pitchFamily="34" charset="0"/>
                <a:cs typeface="Arial" pitchFamily="34" charset="0"/>
                <a:sym typeface="Symbol"/>
              </a:rPr>
              <a:t>e</a:t>
            </a:r>
            <a:r>
              <a:rPr lang="en-US" sz="2000" b="1" i="1" baseline="30000" dirty="0" smtClean="0">
                <a:solidFill>
                  <a:schemeClr val="tx1"/>
                </a:solidFill>
                <a:latin typeface="Arial" pitchFamily="34" charset="0"/>
                <a:cs typeface="Arial" pitchFamily="34" charset="0"/>
                <a:sym typeface="Symbol"/>
              </a:rPr>
              <a:t>*</a:t>
            </a:r>
            <a:endParaRPr lang="en-US" sz="2000" b="1" i="1" baseline="30000" dirty="0" smtClean="0">
              <a:solidFill>
                <a:schemeClr val="tx1"/>
              </a:solidFill>
              <a:latin typeface="Arial" pitchFamily="34" charset="0"/>
              <a:cs typeface="Arial" pitchFamily="34" charset="0"/>
            </a:endParaRPr>
          </a:p>
        </p:txBody>
      </p:sp>
      <p:sp>
        <p:nvSpPr>
          <p:cNvPr id="136" name="Text Box 29"/>
          <p:cNvSpPr txBox="1">
            <a:spLocks noChangeArrowheads="1"/>
          </p:cNvSpPr>
          <p:nvPr/>
        </p:nvSpPr>
        <p:spPr bwMode="auto">
          <a:xfrm>
            <a:off x="3347864" y="2420888"/>
            <a:ext cx="28803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b="1" i="1" dirty="0" smtClean="0">
                <a:solidFill>
                  <a:schemeClr val="tx1"/>
                </a:solidFill>
                <a:latin typeface="+mn-lt"/>
                <a:cs typeface="Arial" pitchFamily="34" charset="0"/>
                <a:sym typeface="Symbol"/>
              </a:rPr>
              <a:t>e</a:t>
            </a:r>
            <a:endParaRPr lang="en-US" sz="2000" b="1" i="1" baseline="30000" dirty="0" smtClean="0">
              <a:solidFill>
                <a:schemeClr val="tx1"/>
              </a:solidFill>
              <a:latin typeface="+mn-lt"/>
              <a:cs typeface="Arial" pitchFamily="34" charset="0"/>
            </a:endParaRPr>
          </a:p>
        </p:txBody>
      </p:sp>
      <p:grpSp>
        <p:nvGrpSpPr>
          <p:cNvPr id="144" name="Group 143"/>
          <p:cNvGrpSpPr/>
          <p:nvPr/>
        </p:nvGrpSpPr>
        <p:grpSpPr>
          <a:xfrm>
            <a:off x="6156176" y="2079432"/>
            <a:ext cx="360040" cy="1277560"/>
            <a:chOff x="6156176" y="2079432"/>
            <a:chExt cx="360040" cy="1277560"/>
          </a:xfrm>
        </p:grpSpPr>
        <p:cxnSp>
          <p:nvCxnSpPr>
            <p:cNvPr id="138" name="Straight Arrow Connector 137"/>
            <p:cNvCxnSpPr/>
            <p:nvPr/>
          </p:nvCxnSpPr>
          <p:spPr bwMode="auto">
            <a:xfrm>
              <a:off x="6516216" y="2204864"/>
              <a:ext cx="0" cy="504056"/>
            </a:xfrm>
            <a:prstGeom prst="straightConnector1">
              <a:avLst/>
            </a:prstGeom>
            <a:solidFill>
              <a:schemeClr val="bg1"/>
            </a:solidFill>
            <a:ln w="15875" cap="flat" cmpd="sng" algn="ctr">
              <a:solidFill>
                <a:srgbClr val="FF0000"/>
              </a:solidFill>
              <a:prstDash val="solid"/>
              <a:round/>
              <a:headEnd type="none" w="sm" len="sm"/>
              <a:tailEnd type="triangle" w="sm" len="lg"/>
            </a:ln>
            <a:effectLst/>
          </p:spPr>
        </p:cxnSp>
        <p:cxnSp>
          <p:nvCxnSpPr>
            <p:cNvPr id="142" name="Straight Arrow Connector 141"/>
            <p:cNvCxnSpPr/>
            <p:nvPr/>
          </p:nvCxnSpPr>
          <p:spPr bwMode="auto">
            <a:xfrm>
              <a:off x="6516216" y="2852936"/>
              <a:ext cx="0" cy="504056"/>
            </a:xfrm>
            <a:prstGeom prst="straightConnector1">
              <a:avLst/>
            </a:prstGeom>
            <a:solidFill>
              <a:schemeClr val="bg1"/>
            </a:solidFill>
            <a:ln w="15875" cap="flat" cmpd="sng" algn="ctr">
              <a:solidFill>
                <a:srgbClr val="FF0000"/>
              </a:solidFill>
              <a:prstDash val="solid"/>
              <a:round/>
              <a:headEnd type="triangle" w="sm" len="lg"/>
              <a:tailEnd type="none"/>
            </a:ln>
            <a:effectLst/>
          </p:spPr>
        </p:cxnSp>
        <p:sp>
          <p:nvSpPr>
            <p:cNvPr id="143" name="TextBox 142"/>
            <p:cNvSpPr txBox="1"/>
            <p:nvPr/>
          </p:nvSpPr>
          <p:spPr>
            <a:xfrm>
              <a:off x="6156176" y="2079432"/>
              <a:ext cx="295466" cy="546448"/>
            </a:xfrm>
            <a:prstGeom prst="rect">
              <a:avLst/>
            </a:prstGeom>
            <a:solidFill>
              <a:schemeClr val="bg1"/>
            </a:solidFill>
            <a:ln w="15875">
              <a:solidFill>
                <a:srgbClr val="FF0000"/>
              </a:solidFill>
            </a:ln>
          </p:spPr>
          <p:txBody>
            <a:bodyPr vert="vert270" wrap="square" lIns="9144" tIns="0" rIns="9144" bIns="0" rtlCol="0">
              <a:spAutoFit/>
            </a:bodyPr>
            <a:lstStyle/>
            <a:p>
              <a:pPr algn="ctr"/>
              <a:r>
                <a:rPr lang="sr-Latn-CS" b="1" i="1" dirty="0" smtClean="0">
                  <a:solidFill>
                    <a:schemeClr val="tx1"/>
                  </a:solidFill>
                  <a:latin typeface="Arial" pitchFamily="34" charset="0"/>
                  <a:cs typeface="Arial" pitchFamily="34" charset="0"/>
                </a:rPr>
                <a:t>k</a:t>
              </a:r>
              <a:r>
                <a:rPr lang="sr-Latn-CS" b="1" i="1" baseline="-25000" dirty="0" smtClean="0">
                  <a:solidFill>
                    <a:schemeClr val="tx1"/>
                  </a:solidFill>
                  <a:latin typeface="Arial" pitchFamily="34" charset="0"/>
                  <a:cs typeface="Arial" pitchFamily="34" charset="0"/>
                </a:rPr>
                <a:t>i</a:t>
              </a:r>
              <a:r>
                <a:rPr lang="sr-Latn-CS" b="1" i="1" dirty="0" smtClean="0">
                  <a:solidFill>
                    <a:schemeClr val="tx1"/>
                  </a:solidFill>
                  <a:latin typeface="Arial" pitchFamily="34" charset="0"/>
                  <a:cs typeface="Arial" pitchFamily="34" charset="0"/>
                  <a:sym typeface="Symbol"/>
                </a:rPr>
                <a:t></a:t>
              </a:r>
              <a:r>
                <a:rPr lang="x-none" b="1" i="1" baseline="-25000" dirty="0">
                  <a:solidFill>
                    <a:schemeClr val="tx1"/>
                  </a:solidFill>
                  <a:latin typeface="Arial" pitchFamily="34" charset="0"/>
                  <a:cs typeface="Arial" pitchFamily="34" charset="0"/>
                  <a:sym typeface="Symbol"/>
                </a:rPr>
                <a:t> </a:t>
              </a:r>
              <a:r>
                <a:rPr lang="sr-Latn-CS" b="1" i="1" dirty="0" smtClean="0">
                  <a:solidFill>
                    <a:schemeClr val="tx1"/>
                  </a:solidFill>
                  <a:latin typeface="Arial" pitchFamily="34" charset="0"/>
                  <a:cs typeface="Arial" pitchFamily="34" charset="0"/>
                </a:rPr>
                <a:t>e</a:t>
              </a:r>
              <a:r>
                <a:rPr lang="en-US" b="1" i="1" baseline="-25000" dirty="0" smtClean="0">
                  <a:solidFill>
                    <a:schemeClr val="tx1"/>
                  </a:solidFill>
                  <a:latin typeface="Arial" pitchFamily="34" charset="0"/>
                  <a:cs typeface="Arial" pitchFamily="34" charset="0"/>
                </a:rPr>
                <a:t>0</a:t>
              </a:r>
              <a:endParaRPr lang="en-US" b="1" i="1" baseline="-25000" dirty="0">
                <a:solidFill>
                  <a:schemeClr val="tx1"/>
                </a:solidFill>
                <a:latin typeface="Arial" pitchFamily="34" charset="0"/>
                <a:cs typeface="Arial" pitchFamily="34" charset="0"/>
              </a:endParaRPr>
            </a:p>
          </p:txBody>
        </p:sp>
      </p:grpSp>
      <p:sp>
        <p:nvSpPr>
          <p:cNvPr id="146" name="Text Box 29"/>
          <p:cNvSpPr txBox="1">
            <a:spLocks noChangeArrowheads="1"/>
          </p:cNvSpPr>
          <p:nvPr/>
        </p:nvSpPr>
        <p:spPr bwMode="auto">
          <a:xfrm>
            <a:off x="3635896" y="3356993"/>
            <a:ext cx="169167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2900" indent="-342900">
              <a:spcBef>
                <a:spcPts val="0"/>
              </a:spcBef>
            </a:pPr>
            <a:r>
              <a:rPr lang="en-US" sz="2400" dirty="0" smtClean="0">
                <a:solidFill>
                  <a:schemeClr val="tx1"/>
                </a:solidFill>
                <a:sym typeface="Symbol"/>
              </a:rPr>
              <a:t></a:t>
            </a:r>
            <a:r>
              <a:rPr lang="en-US" sz="2400" b="1" i="1" dirty="0" smtClean="0">
                <a:solidFill>
                  <a:schemeClr val="tx1"/>
                </a:solidFill>
                <a:latin typeface="Arial" pitchFamily="34" charset="0"/>
                <a:cs typeface="Arial" pitchFamily="34" charset="0"/>
                <a:sym typeface="Symbol"/>
              </a:rPr>
              <a:t>M</a:t>
            </a:r>
            <a:r>
              <a:rPr lang="en-US" sz="2400" b="1" i="1" baseline="-25000" dirty="0" smtClean="0">
                <a:solidFill>
                  <a:schemeClr val="tx1"/>
                </a:solidFill>
                <a:latin typeface="Arial" pitchFamily="34" charset="0"/>
                <a:cs typeface="Arial" pitchFamily="34" charset="0"/>
                <a:sym typeface="Symbol"/>
              </a:rPr>
              <a:t>e</a:t>
            </a:r>
            <a:r>
              <a:rPr lang="x-none" sz="2400" b="1" baseline="30000" dirty="0" smtClean="0">
                <a:solidFill>
                  <a:schemeClr val="tx1"/>
                </a:solidFill>
                <a:cs typeface="Arial" pitchFamily="34" charset="0"/>
                <a:sym typeface="Symbol"/>
              </a:rPr>
              <a:t>*</a:t>
            </a:r>
            <a:r>
              <a:rPr lang="x-none" sz="2400" b="1" i="1" baseline="30000" dirty="0" smtClean="0">
                <a:solidFill>
                  <a:schemeClr val="tx1"/>
                </a:solidFill>
                <a:cs typeface="Arial" pitchFamily="34" charset="0"/>
                <a:sym typeface="Symbol"/>
              </a:rPr>
              <a:t> </a:t>
            </a:r>
            <a:r>
              <a:rPr lang="x-none" sz="2400" i="1" smtClean="0">
                <a:solidFill>
                  <a:schemeClr val="tx1"/>
                </a:solidFill>
                <a:latin typeface="Arial" pitchFamily="34" charset="0"/>
                <a:cs typeface="Arial" pitchFamily="34" charset="0"/>
                <a:sym typeface="Symbol"/>
              </a:rPr>
              <a:t>= </a:t>
            </a:r>
            <a:r>
              <a:rPr lang="en-US" sz="2400" b="1" i="1" dirty="0" smtClean="0">
                <a:solidFill>
                  <a:schemeClr val="tx1"/>
                </a:solidFill>
                <a:latin typeface="Arial" pitchFamily="34" charset="0"/>
                <a:cs typeface="Arial" pitchFamily="34" charset="0"/>
                <a:sym typeface="Symbol"/>
              </a:rPr>
              <a:t>k</a:t>
            </a:r>
            <a:r>
              <a:rPr lang="x-none" sz="2400" b="1" i="1" baseline="-25000" smtClean="0">
                <a:solidFill>
                  <a:schemeClr val="tx1"/>
                </a:solidFill>
                <a:latin typeface="Arial" pitchFamily="34" charset="0"/>
                <a:cs typeface="Arial" pitchFamily="34" charset="0"/>
                <a:sym typeface="Symbol"/>
              </a:rPr>
              <a:t>i</a:t>
            </a:r>
            <a:r>
              <a:rPr lang="en-US" sz="2400" b="1" i="1" dirty="0" smtClean="0">
                <a:solidFill>
                  <a:schemeClr val="tx1"/>
                </a:solidFill>
                <a:latin typeface="Arial" pitchFamily="34" charset="0"/>
                <a:cs typeface="Arial" pitchFamily="34" charset="0"/>
                <a:sym typeface="Symbol"/>
              </a:rPr>
              <a:t></a:t>
            </a:r>
            <a:r>
              <a:rPr lang="x-none" sz="2400" b="1" i="1" smtClean="0">
                <a:solidFill>
                  <a:schemeClr val="tx1"/>
                </a:solidFill>
                <a:sym typeface="Symbol"/>
              </a:rPr>
              <a:t>e</a:t>
            </a:r>
            <a:r>
              <a:rPr lang="en-US" sz="2400" b="1" i="1" dirty="0" smtClean="0">
                <a:solidFill>
                  <a:schemeClr val="tx1"/>
                </a:solidFill>
                <a:sym typeface="Symbol"/>
              </a:rPr>
              <a:t>  </a:t>
            </a:r>
            <a:endParaRPr lang="x-none" sz="2400" b="1" i="1" dirty="0" smtClean="0">
              <a:solidFill>
                <a:schemeClr val="tx1"/>
              </a:solidFill>
              <a:latin typeface="Arial" pitchFamily="34" charset="0"/>
              <a:cs typeface="Arial" pitchFamily="34" charset="0"/>
              <a:sym typeface="Symbol"/>
            </a:endParaRPr>
          </a:p>
        </p:txBody>
      </p:sp>
      <p:sp>
        <p:nvSpPr>
          <p:cNvPr id="89" name="Text Box 29"/>
          <p:cNvSpPr txBox="1">
            <a:spLocks noChangeArrowheads="1"/>
          </p:cNvSpPr>
          <p:nvPr/>
        </p:nvSpPr>
        <p:spPr bwMode="auto">
          <a:xfrm>
            <a:off x="285428" y="2035448"/>
            <a:ext cx="28803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b="1" i="1" dirty="0" smtClean="0">
                <a:solidFill>
                  <a:schemeClr val="tx1"/>
                </a:solidFill>
                <a:latin typeface="+mn-lt"/>
                <a:cs typeface="Arial" pitchFamily="34" charset="0"/>
                <a:sym typeface="Symbol"/>
              </a:rPr>
              <a:t>e</a:t>
            </a:r>
            <a:r>
              <a:rPr lang="en-US" sz="2000" b="1" i="1" baseline="-25000" dirty="0" smtClean="0">
                <a:solidFill>
                  <a:schemeClr val="tx1"/>
                </a:solidFill>
                <a:latin typeface="+mn-lt"/>
                <a:cs typeface="Arial" pitchFamily="34" charset="0"/>
                <a:sym typeface="Symbol"/>
              </a:rPr>
              <a:t>0</a:t>
            </a:r>
            <a:endParaRPr lang="en-US" sz="2000" b="1" i="1" baseline="-25000" dirty="0" smtClean="0">
              <a:solidFill>
                <a:schemeClr val="tx1"/>
              </a:solidFill>
              <a:latin typeface="+mn-lt"/>
              <a:cs typeface="Arial" pitchFamily="34" charset="0"/>
            </a:endParaRPr>
          </a:p>
        </p:txBody>
      </p:sp>
    </p:spTree>
    <p:extLst>
      <p:ext uri="{BB962C8B-B14F-4D97-AF65-F5344CB8AC3E}">
        <p14:creationId xmlns="" xmlns:p14="http://schemas.microsoft.com/office/powerpoint/2010/main" val="18330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44"/>
                                        </p:tgtEl>
                                      </p:cBhvr>
                                    </p:animEffect>
                                    <p:set>
                                      <p:cBhvr>
                                        <p:cTn id="19" dur="1" fill="hold">
                                          <p:stCondLst>
                                            <p:cond delay="999"/>
                                          </p:stCondLst>
                                        </p:cTn>
                                        <p:tgtEl>
                                          <p:spTgt spid="14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203448" y="1700808"/>
            <a:ext cx="3576464" cy="5040560"/>
            <a:chOff x="203200" y="1700808"/>
            <a:chExt cx="3576464" cy="5040560"/>
          </a:xfrm>
        </p:grpSpPr>
        <p:cxnSp>
          <p:nvCxnSpPr>
            <p:cNvPr id="22" name="Straight Connector 21"/>
            <p:cNvCxnSpPr/>
            <p:nvPr/>
          </p:nvCxnSpPr>
          <p:spPr bwMode="auto">
            <a:xfrm>
              <a:off x="1043608" y="1988840"/>
              <a:ext cx="0" cy="468052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12" name="Straight Connector 11"/>
            <p:cNvCxnSpPr/>
            <p:nvPr/>
          </p:nvCxnSpPr>
          <p:spPr bwMode="auto">
            <a:xfrm>
              <a:off x="611560" y="1772816"/>
              <a:ext cx="0" cy="1960412"/>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35" name="Straight Connector 34"/>
            <p:cNvCxnSpPr/>
            <p:nvPr/>
          </p:nvCxnSpPr>
          <p:spPr bwMode="auto">
            <a:xfrm flipV="1">
              <a:off x="611560" y="2924944"/>
              <a:ext cx="0" cy="742600"/>
            </a:xfrm>
            <a:prstGeom prst="line">
              <a:avLst/>
            </a:prstGeom>
            <a:solidFill>
              <a:schemeClr val="bg1"/>
            </a:solidFill>
            <a:ln w="25400" cap="flat" cmpd="sng" algn="ctr">
              <a:solidFill>
                <a:srgbClr val="FF0000"/>
              </a:solidFill>
              <a:prstDash val="lgDash"/>
              <a:round/>
              <a:headEnd type="none" w="sm" len="sm"/>
              <a:tailEnd type="none" w="sm" len="sm"/>
            </a:ln>
            <a:effectLst/>
          </p:spPr>
        </p:cxnSp>
        <p:cxnSp>
          <p:nvCxnSpPr>
            <p:cNvPr id="66" name="Straight Connector 65"/>
            <p:cNvCxnSpPr/>
            <p:nvPr/>
          </p:nvCxnSpPr>
          <p:spPr bwMode="auto">
            <a:xfrm>
              <a:off x="323528" y="5517232"/>
              <a:ext cx="3315704" cy="0"/>
            </a:xfrm>
            <a:prstGeom prst="line">
              <a:avLst/>
            </a:prstGeom>
            <a:solidFill>
              <a:schemeClr val="bg1"/>
            </a:solidFill>
            <a:ln w="12700" cap="flat" cmpd="sng" algn="ctr">
              <a:solidFill>
                <a:schemeClr val="tx1"/>
              </a:solidFill>
              <a:prstDash val="solid"/>
              <a:round/>
              <a:headEnd type="none" w="sm" len="sm"/>
              <a:tailEnd type="arrow" w="sm" len="sm"/>
            </a:ln>
            <a:effectLst/>
          </p:spPr>
        </p:cxnSp>
        <p:cxnSp>
          <p:nvCxnSpPr>
            <p:cNvPr id="13" name="Straight Connector 12"/>
            <p:cNvCxnSpPr/>
            <p:nvPr/>
          </p:nvCxnSpPr>
          <p:spPr bwMode="auto">
            <a:xfrm>
              <a:off x="251520" y="3645024"/>
              <a:ext cx="3348372"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14" name="Text Box 29"/>
            <p:cNvSpPr txBox="1">
              <a:spLocks noChangeArrowheads="1"/>
            </p:cNvSpPr>
            <p:nvPr/>
          </p:nvSpPr>
          <p:spPr bwMode="auto">
            <a:xfrm>
              <a:off x="3445656" y="3666610"/>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cxnSp>
          <p:nvCxnSpPr>
            <p:cNvPr id="17" name="Straight Connector 16"/>
            <p:cNvCxnSpPr/>
            <p:nvPr/>
          </p:nvCxnSpPr>
          <p:spPr bwMode="auto">
            <a:xfrm>
              <a:off x="611560" y="3789040"/>
              <a:ext cx="0" cy="2952328"/>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18" name="Straight Connector 17"/>
            <p:cNvCxnSpPr/>
            <p:nvPr/>
          </p:nvCxnSpPr>
          <p:spPr bwMode="auto">
            <a:xfrm>
              <a:off x="611560" y="4869160"/>
              <a:ext cx="2808312" cy="0"/>
            </a:xfrm>
            <a:prstGeom prst="line">
              <a:avLst/>
            </a:prstGeom>
            <a:solidFill>
              <a:schemeClr val="bg1"/>
            </a:solidFill>
            <a:ln w="0" cap="flat" cmpd="sng" algn="ctr">
              <a:solidFill>
                <a:schemeClr val="tx1"/>
              </a:solidFill>
              <a:prstDash val="lgDash"/>
              <a:round/>
              <a:headEnd type="none" w="sm" len="sm"/>
              <a:tailEnd type="none" w="sm" len="sm"/>
            </a:ln>
            <a:effectLst/>
          </p:spPr>
        </p:cxnSp>
        <p:sp>
          <p:nvSpPr>
            <p:cNvPr id="20" name="Text Box 29"/>
            <p:cNvSpPr txBox="1">
              <a:spLocks noChangeArrowheads="1"/>
            </p:cNvSpPr>
            <p:nvPr/>
          </p:nvSpPr>
          <p:spPr bwMode="auto">
            <a:xfrm>
              <a:off x="3408908" y="5531075"/>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cxnSp>
          <p:nvCxnSpPr>
            <p:cNvPr id="21" name="Straight Connector 20"/>
            <p:cNvCxnSpPr/>
            <p:nvPr/>
          </p:nvCxnSpPr>
          <p:spPr bwMode="auto">
            <a:xfrm>
              <a:off x="827584" y="1988840"/>
              <a:ext cx="0" cy="468052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3" name="Straight Connector 22"/>
            <p:cNvCxnSpPr/>
            <p:nvPr/>
          </p:nvCxnSpPr>
          <p:spPr bwMode="auto">
            <a:xfrm>
              <a:off x="1259632" y="1988840"/>
              <a:ext cx="0" cy="468052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4" name="Straight Connector 23"/>
            <p:cNvCxnSpPr/>
            <p:nvPr/>
          </p:nvCxnSpPr>
          <p:spPr bwMode="auto">
            <a:xfrm>
              <a:off x="1475656" y="1988840"/>
              <a:ext cx="0" cy="468052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5" name="Straight Connector 24"/>
            <p:cNvCxnSpPr/>
            <p:nvPr/>
          </p:nvCxnSpPr>
          <p:spPr bwMode="auto">
            <a:xfrm>
              <a:off x="1691680" y="1988840"/>
              <a:ext cx="0" cy="468052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6" name="Straight Connector 25"/>
            <p:cNvCxnSpPr/>
            <p:nvPr/>
          </p:nvCxnSpPr>
          <p:spPr bwMode="auto">
            <a:xfrm>
              <a:off x="1907704" y="1988840"/>
              <a:ext cx="0" cy="468052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7" name="Straight Connector 26"/>
            <p:cNvCxnSpPr/>
            <p:nvPr/>
          </p:nvCxnSpPr>
          <p:spPr bwMode="auto">
            <a:xfrm>
              <a:off x="2123728" y="1988840"/>
              <a:ext cx="0" cy="468052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8" name="Straight Connector 27"/>
            <p:cNvCxnSpPr/>
            <p:nvPr/>
          </p:nvCxnSpPr>
          <p:spPr bwMode="auto">
            <a:xfrm>
              <a:off x="2339752" y="1988840"/>
              <a:ext cx="0" cy="468052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29" name="Straight Connector 28"/>
            <p:cNvCxnSpPr/>
            <p:nvPr/>
          </p:nvCxnSpPr>
          <p:spPr bwMode="auto">
            <a:xfrm>
              <a:off x="2555776" y="1988840"/>
              <a:ext cx="0" cy="468052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30" name="Straight Connector 29"/>
            <p:cNvCxnSpPr/>
            <p:nvPr/>
          </p:nvCxnSpPr>
          <p:spPr bwMode="auto">
            <a:xfrm>
              <a:off x="2771800" y="1988840"/>
              <a:ext cx="0" cy="468052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31" name="Straight Connector 30"/>
            <p:cNvCxnSpPr/>
            <p:nvPr/>
          </p:nvCxnSpPr>
          <p:spPr bwMode="auto">
            <a:xfrm>
              <a:off x="2987824" y="1988840"/>
              <a:ext cx="0" cy="4680520"/>
            </a:xfrm>
            <a:prstGeom prst="line">
              <a:avLst/>
            </a:prstGeom>
            <a:solidFill>
              <a:schemeClr val="bg1"/>
            </a:solidFill>
            <a:ln w="0" cap="flat" cmpd="sng" algn="ctr">
              <a:solidFill>
                <a:schemeClr val="bg2"/>
              </a:solidFill>
              <a:prstDash val="solid"/>
              <a:round/>
              <a:headEnd type="none" w="sm" len="sm"/>
              <a:tailEnd type="none" w="sm" len="sm"/>
            </a:ln>
            <a:effectLst/>
          </p:spPr>
        </p:cxnSp>
        <p:sp>
          <p:nvSpPr>
            <p:cNvPr id="32" name="Text Box 29"/>
            <p:cNvSpPr txBox="1">
              <a:spLocks noChangeArrowheads="1"/>
            </p:cNvSpPr>
            <p:nvPr/>
          </p:nvSpPr>
          <p:spPr bwMode="auto">
            <a:xfrm>
              <a:off x="378873" y="1700808"/>
              <a:ext cx="313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olidFill>
                    <a:schemeClr val="tx1"/>
                  </a:solidFill>
                  <a:sym typeface="Symbol"/>
                </a:rPr>
                <a:t></a:t>
              </a:r>
              <a:endParaRPr lang="en-US" sz="2000" i="1" baseline="30000" dirty="0">
                <a:solidFill>
                  <a:schemeClr val="tx1"/>
                </a:solidFill>
              </a:endParaRPr>
            </a:p>
          </p:txBody>
        </p:sp>
        <p:sp>
          <p:nvSpPr>
            <p:cNvPr id="33" name="Text Box 29"/>
            <p:cNvSpPr txBox="1">
              <a:spLocks noChangeArrowheads="1"/>
            </p:cNvSpPr>
            <p:nvPr/>
          </p:nvSpPr>
          <p:spPr bwMode="auto">
            <a:xfrm>
              <a:off x="3347864" y="2708920"/>
              <a:ext cx="4318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olidFill>
                    <a:srgbClr val="FF0000"/>
                  </a:solidFill>
                  <a:sym typeface="Symbol"/>
                </a:rPr>
                <a:t></a:t>
              </a:r>
              <a:r>
                <a:rPr lang="en-US" sz="2000" i="1" baseline="30000" dirty="0" smtClean="0">
                  <a:solidFill>
                    <a:srgbClr val="FF0000"/>
                  </a:solidFill>
                  <a:sym typeface="Symbol"/>
                </a:rPr>
                <a:t>*</a:t>
              </a:r>
              <a:endParaRPr lang="en-US" sz="2000" i="1" baseline="30000" dirty="0">
                <a:solidFill>
                  <a:srgbClr val="FF0000"/>
                </a:solidFill>
              </a:endParaRPr>
            </a:p>
          </p:txBody>
        </p:sp>
        <p:cxnSp>
          <p:nvCxnSpPr>
            <p:cNvPr id="34" name="Straight Connector 33"/>
            <p:cNvCxnSpPr/>
            <p:nvPr/>
          </p:nvCxnSpPr>
          <p:spPr bwMode="auto">
            <a:xfrm>
              <a:off x="251520" y="3645024"/>
              <a:ext cx="370508" cy="0"/>
            </a:xfrm>
            <a:prstGeom prst="line">
              <a:avLst/>
            </a:prstGeom>
            <a:solidFill>
              <a:schemeClr val="bg1"/>
            </a:solidFill>
            <a:ln w="25400" cap="flat" cmpd="sng" algn="ctr">
              <a:solidFill>
                <a:srgbClr val="FF0000"/>
              </a:solidFill>
              <a:prstDash val="lgDash"/>
              <a:round/>
              <a:headEnd type="none" w="sm" len="sm"/>
              <a:tailEnd type="none" w="sm" len="sm"/>
            </a:ln>
            <a:effectLst/>
          </p:spPr>
        </p:cxnSp>
        <p:sp>
          <p:nvSpPr>
            <p:cNvPr id="62" name="Text Box 29"/>
            <p:cNvSpPr txBox="1">
              <a:spLocks noChangeArrowheads="1"/>
            </p:cNvSpPr>
            <p:nvPr/>
          </p:nvSpPr>
          <p:spPr bwMode="auto">
            <a:xfrm>
              <a:off x="203200" y="3841643"/>
              <a:ext cx="380094"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i="1" dirty="0" smtClean="0">
                  <a:solidFill>
                    <a:schemeClr val="tx1"/>
                  </a:solidFill>
                  <a:latin typeface="Arial" pitchFamily="34" charset="0"/>
                  <a:cs typeface="Arial" pitchFamily="34" charset="0"/>
                  <a:sym typeface="Symbol"/>
                </a:rPr>
                <a:t>M</a:t>
              </a:r>
              <a:r>
                <a:rPr lang="x-none" sz="1400" b="1" i="1" baseline="-25000" dirty="0" smtClean="0">
                  <a:solidFill>
                    <a:schemeClr val="tx1"/>
                  </a:solidFill>
                  <a:latin typeface="Arial" pitchFamily="34" charset="0"/>
                  <a:cs typeface="Arial" pitchFamily="34" charset="0"/>
                  <a:sym typeface="Symbol"/>
                </a:rPr>
                <a:t>e</a:t>
              </a:r>
              <a:r>
                <a:rPr lang="x-none" sz="1400" b="1" i="1" baseline="30000" dirty="0" smtClean="0">
                  <a:solidFill>
                    <a:schemeClr val="tx1"/>
                  </a:solidFill>
                  <a:latin typeface="Arial" pitchFamily="34" charset="0"/>
                  <a:cs typeface="Arial" pitchFamily="34" charset="0"/>
                  <a:sym typeface="Symbol"/>
                </a:rPr>
                <a:t>*</a:t>
              </a:r>
            </a:p>
          </p:txBody>
        </p:sp>
        <p:sp>
          <p:nvSpPr>
            <p:cNvPr id="67" name="Text Box 29"/>
            <p:cNvSpPr txBox="1">
              <a:spLocks noChangeArrowheads="1"/>
            </p:cNvSpPr>
            <p:nvPr/>
          </p:nvSpPr>
          <p:spPr bwMode="auto">
            <a:xfrm>
              <a:off x="467544" y="4758485"/>
              <a:ext cx="20698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dirty="0" smtClean="0">
                  <a:solidFill>
                    <a:schemeClr val="tx1"/>
                  </a:solidFill>
                  <a:latin typeface="Arial" pitchFamily="34" charset="0"/>
                  <a:cs typeface="Arial" pitchFamily="34" charset="0"/>
                  <a:sym typeface="Symbol"/>
                </a:rPr>
                <a:t>1</a:t>
              </a:r>
              <a:endParaRPr lang="x-none" sz="1400" b="1" baseline="30000" dirty="0" smtClean="0">
                <a:solidFill>
                  <a:schemeClr val="tx1"/>
                </a:solidFill>
                <a:latin typeface="Arial" pitchFamily="34" charset="0"/>
                <a:cs typeface="Arial" pitchFamily="34" charset="0"/>
                <a:sym typeface="Symbol"/>
              </a:endParaRPr>
            </a:p>
          </p:txBody>
        </p:sp>
        <p:sp>
          <p:nvSpPr>
            <p:cNvPr id="68" name="Text Box 29"/>
            <p:cNvSpPr txBox="1">
              <a:spLocks noChangeArrowheads="1"/>
            </p:cNvSpPr>
            <p:nvPr/>
          </p:nvSpPr>
          <p:spPr bwMode="auto">
            <a:xfrm>
              <a:off x="465817" y="2101310"/>
              <a:ext cx="20698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Arial" pitchFamily="34" charset="0"/>
                  <a:cs typeface="Arial" pitchFamily="34" charset="0"/>
                  <a:sym typeface="Symbol"/>
                </a:rPr>
                <a:t>2</a:t>
              </a:r>
              <a:endParaRPr lang="x-none" sz="1400" b="1" baseline="30000" dirty="0" smtClean="0">
                <a:solidFill>
                  <a:schemeClr val="tx1"/>
                </a:solidFill>
                <a:latin typeface="Arial" pitchFamily="34" charset="0"/>
                <a:cs typeface="Arial" pitchFamily="34" charset="0"/>
                <a:sym typeface="Symbol"/>
              </a:endParaRPr>
            </a:p>
          </p:txBody>
        </p:sp>
        <p:cxnSp>
          <p:nvCxnSpPr>
            <p:cNvPr id="83" name="Straight Connector 82"/>
            <p:cNvCxnSpPr/>
            <p:nvPr/>
          </p:nvCxnSpPr>
          <p:spPr bwMode="auto">
            <a:xfrm>
              <a:off x="3203848" y="1988840"/>
              <a:ext cx="0" cy="4680520"/>
            </a:xfrm>
            <a:prstGeom prst="line">
              <a:avLst/>
            </a:prstGeom>
            <a:solidFill>
              <a:schemeClr val="bg1"/>
            </a:solidFill>
            <a:ln w="0" cap="flat" cmpd="sng" algn="ctr">
              <a:solidFill>
                <a:schemeClr val="bg2"/>
              </a:solidFill>
              <a:prstDash val="solid"/>
              <a:round/>
              <a:headEnd type="none" w="sm" len="sm"/>
              <a:tailEnd type="none" w="sm" len="sm"/>
            </a:ln>
            <a:effectLst/>
          </p:spPr>
        </p:cxnSp>
        <p:cxnSp>
          <p:nvCxnSpPr>
            <p:cNvPr id="84" name="Straight Connector 83"/>
            <p:cNvCxnSpPr/>
            <p:nvPr/>
          </p:nvCxnSpPr>
          <p:spPr bwMode="auto">
            <a:xfrm>
              <a:off x="611560" y="2924944"/>
              <a:ext cx="2681856" cy="0"/>
            </a:xfrm>
            <a:prstGeom prst="line">
              <a:avLst/>
            </a:prstGeom>
            <a:solidFill>
              <a:schemeClr val="bg1"/>
            </a:solidFill>
            <a:ln w="25400" cap="flat" cmpd="sng" algn="ctr">
              <a:solidFill>
                <a:srgbClr val="FF0000"/>
              </a:solidFill>
              <a:prstDash val="lgDash"/>
              <a:round/>
              <a:headEnd type="none" w="sm" len="sm"/>
              <a:tailEnd type="none" w="sm" len="sm"/>
            </a:ln>
            <a:effectLst/>
          </p:spPr>
        </p:cxnSp>
        <p:sp>
          <p:nvSpPr>
            <p:cNvPr id="89" name="Text Box 29"/>
            <p:cNvSpPr txBox="1">
              <a:spLocks noChangeArrowheads="1"/>
            </p:cNvSpPr>
            <p:nvPr/>
          </p:nvSpPr>
          <p:spPr bwMode="auto">
            <a:xfrm>
              <a:off x="467544" y="2814269"/>
              <a:ext cx="20698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dirty="0" smtClean="0">
                  <a:solidFill>
                    <a:schemeClr val="tx1"/>
                  </a:solidFill>
                  <a:latin typeface="Arial" pitchFamily="34" charset="0"/>
                  <a:cs typeface="Arial" pitchFamily="34" charset="0"/>
                  <a:sym typeface="Symbol"/>
                </a:rPr>
                <a:t>1</a:t>
              </a:r>
              <a:endParaRPr lang="x-none" sz="1400" b="1" baseline="30000" dirty="0" smtClean="0">
                <a:solidFill>
                  <a:schemeClr val="tx1"/>
                </a:solidFill>
                <a:latin typeface="Arial" pitchFamily="34" charset="0"/>
                <a:cs typeface="Arial" pitchFamily="34" charset="0"/>
                <a:sym typeface="Symbol"/>
              </a:endParaRPr>
            </a:p>
          </p:txBody>
        </p:sp>
        <p:cxnSp>
          <p:nvCxnSpPr>
            <p:cNvPr id="90" name="Straight Connector 89"/>
            <p:cNvCxnSpPr/>
            <p:nvPr/>
          </p:nvCxnSpPr>
          <p:spPr bwMode="auto">
            <a:xfrm>
              <a:off x="611560" y="4221088"/>
              <a:ext cx="2808312" cy="0"/>
            </a:xfrm>
            <a:prstGeom prst="line">
              <a:avLst/>
            </a:prstGeom>
            <a:solidFill>
              <a:schemeClr val="bg1"/>
            </a:solidFill>
            <a:ln w="0" cap="flat" cmpd="sng" algn="ctr">
              <a:solidFill>
                <a:schemeClr val="tx1"/>
              </a:solidFill>
              <a:prstDash val="lgDash"/>
              <a:round/>
              <a:headEnd type="none" w="sm" len="sm"/>
              <a:tailEnd type="none" w="sm" len="sm"/>
            </a:ln>
            <a:effectLst/>
          </p:spPr>
        </p:cxnSp>
        <p:cxnSp>
          <p:nvCxnSpPr>
            <p:cNvPr id="96" name="Straight Connector 95"/>
            <p:cNvCxnSpPr/>
            <p:nvPr/>
          </p:nvCxnSpPr>
          <p:spPr bwMode="auto">
            <a:xfrm>
              <a:off x="611560" y="2204864"/>
              <a:ext cx="2808312" cy="0"/>
            </a:xfrm>
            <a:prstGeom prst="line">
              <a:avLst/>
            </a:prstGeom>
            <a:solidFill>
              <a:schemeClr val="bg1"/>
            </a:solidFill>
            <a:ln w="0" cap="flat" cmpd="sng" algn="ctr">
              <a:solidFill>
                <a:schemeClr val="tx1"/>
              </a:solidFill>
              <a:prstDash val="lgDash"/>
              <a:round/>
              <a:headEnd type="none" w="sm" len="sm"/>
              <a:tailEnd type="none" w="sm" len="sm"/>
            </a:ln>
            <a:effectLst/>
          </p:spPr>
        </p:cxnSp>
        <p:sp>
          <p:nvSpPr>
            <p:cNvPr id="97" name="Text Box 29"/>
            <p:cNvSpPr txBox="1">
              <a:spLocks noChangeArrowheads="1"/>
            </p:cNvSpPr>
            <p:nvPr/>
          </p:nvSpPr>
          <p:spPr bwMode="auto">
            <a:xfrm>
              <a:off x="467544" y="4115756"/>
              <a:ext cx="20698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Arial" pitchFamily="34" charset="0"/>
                  <a:cs typeface="Arial" pitchFamily="34" charset="0"/>
                  <a:sym typeface="Symbol"/>
                </a:rPr>
                <a:t>2</a:t>
              </a:r>
              <a:endParaRPr lang="x-none" sz="1400" b="1" baseline="30000" dirty="0" smtClean="0">
                <a:solidFill>
                  <a:schemeClr val="tx1"/>
                </a:solidFill>
                <a:latin typeface="Arial" pitchFamily="34" charset="0"/>
                <a:cs typeface="Arial" pitchFamily="34" charset="0"/>
                <a:sym typeface="Symbol"/>
              </a:endParaRPr>
            </a:p>
          </p:txBody>
        </p:sp>
        <p:cxnSp>
          <p:nvCxnSpPr>
            <p:cNvPr id="104" name="Straight Connector 103"/>
            <p:cNvCxnSpPr/>
            <p:nvPr/>
          </p:nvCxnSpPr>
          <p:spPr bwMode="auto">
            <a:xfrm>
              <a:off x="611560" y="6165304"/>
              <a:ext cx="2808312" cy="0"/>
            </a:xfrm>
            <a:prstGeom prst="line">
              <a:avLst/>
            </a:prstGeom>
            <a:solidFill>
              <a:schemeClr val="bg1"/>
            </a:solidFill>
            <a:ln w="0" cap="flat" cmpd="sng" algn="ctr">
              <a:solidFill>
                <a:schemeClr val="tx1"/>
              </a:solidFill>
              <a:prstDash val="lgDash"/>
              <a:round/>
              <a:headEnd type="none" w="sm" len="sm"/>
              <a:tailEnd type="none" w="sm" len="sm"/>
            </a:ln>
            <a:effectLst/>
          </p:spPr>
        </p:cxnSp>
        <p:sp>
          <p:nvSpPr>
            <p:cNvPr id="105" name="Text Box 29"/>
            <p:cNvSpPr txBox="1">
              <a:spLocks noChangeArrowheads="1"/>
            </p:cNvSpPr>
            <p:nvPr/>
          </p:nvSpPr>
          <p:spPr bwMode="auto">
            <a:xfrm>
              <a:off x="414586" y="6064721"/>
              <a:ext cx="20698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1400" b="1" dirty="0" smtClean="0">
                  <a:solidFill>
                    <a:schemeClr val="tx1"/>
                  </a:solidFill>
                  <a:latin typeface="Arial" pitchFamily="34" charset="0"/>
                  <a:cs typeface="Arial" pitchFamily="34" charset="0"/>
                  <a:sym typeface="Symbol"/>
                </a:rPr>
                <a:t>-</a:t>
              </a:r>
              <a:r>
                <a:rPr lang="x-none" sz="1400" b="1" smtClean="0">
                  <a:solidFill>
                    <a:schemeClr val="tx1"/>
                  </a:solidFill>
                  <a:latin typeface="Arial" pitchFamily="34" charset="0"/>
                  <a:cs typeface="Arial" pitchFamily="34" charset="0"/>
                  <a:sym typeface="Symbol"/>
                </a:rPr>
                <a:t>1</a:t>
              </a:r>
              <a:endParaRPr lang="x-none" sz="1400" b="1" baseline="30000" dirty="0" smtClean="0">
                <a:solidFill>
                  <a:schemeClr val="tx1"/>
                </a:solidFill>
                <a:latin typeface="Arial" pitchFamily="34" charset="0"/>
                <a:cs typeface="Arial" pitchFamily="34" charset="0"/>
                <a:sym typeface="Symbol"/>
              </a:endParaRPr>
            </a:p>
          </p:txBody>
        </p:sp>
      </p:grpSp>
      <p:sp>
        <p:nvSpPr>
          <p:cNvPr id="49" name="TextBox 48"/>
          <p:cNvSpPr txBox="1"/>
          <p:nvPr/>
        </p:nvSpPr>
        <p:spPr>
          <a:xfrm>
            <a:off x="18782" y="1109911"/>
            <a:ext cx="9036496" cy="461665"/>
          </a:xfrm>
          <a:prstGeom prst="rect">
            <a:avLst/>
          </a:prstGeom>
          <a:noFill/>
        </p:spPr>
        <p:txBody>
          <a:bodyPr wrap="square" rtlCol="0">
            <a:spAutoFit/>
          </a:bodyPr>
          <a:lstStyle/>
          <a:p>
            <a:pPr marL="342900" indent="-342900">
              <a:spcBef>
                <a:spcPct val="50000"/>
              </a:spcBef>
            </a:pPr>
            <a:r>
              <a:rPr lang="x-none" sz="2400" b="1" i="1" smtClean="0">
                <a:sym typeface="Symbol"/>
              </a:rPr>
              <a:t>J</a:t>
            </a:r>
            <a:r>
              <a:rPr lang="sr-Latn-CS" sz="2400" i="1" dirty="0" smtClean="0">
                <a:sym typeface="Symbol"/>
              </a:rPr>
              <a:t> </a:t>
            </a:r>
            <a:r>
              <a:rPr lang="x-none" sz="2400" smtClean="0">
                <a:sym typeface="Symbol"/>
              </a:rPr>
              <a:t>=</a:t>
            </a:r>
            <a:r>
              <a:rPr lang="x-none" sz="2400" i="1" smtClean="0">
                <a:sym typeface="Symbol"/>
              </a:rPr>
              <a:t>4</a:t>
            </a:r>
            <a:r>
              <a:rPr lang="sr-Latn-CS" sz="2400" i="1" baseline="-25000" dirty="0" smtClean="0">
                <a:latin typeface="Arial" pitchFamily="34" charset="0"/>
                <a:cs typeface="Arial" pitchFamily="34" charset="0"/>
                <a:sym typeface="Symbol"/>
              </a:rPr>
              <a:t> </a:t>
            </a:r>
            <a:r>
              <a:rPr lang="x-none" sz="2400" i="1" smtClean="0">
                <a:sym typeface="Symbol"/>
              </a:rPr>
              <a:t>p.u. </a:t>
            </a:r>
            <a:r>
              <a:rPr lang="sr-Latn-CS" sz="2400" i="1" dirty="0" smtClean="0">
                <a:sym typeface="Symbol"/>
              </a:rPr>
              <a:t>    </a:t>
            </a:r>
            <a:r>
              <a:rPr lang="en-US" sz="2400" b="1" i="1" dirty="0" smtClean="0">
                <a:latin typeface="Arial" pitchFamily="34" charset="0"/>
                <a:cs typeface="Arial" pitchFamily="34" charset="0"/>
                <a:sym typeface="Symbol"/>
              </a:rPr>
              <a:t>M</a:t>
            </a:r>
            <a:r>
              <a:rPr lang="en-US" sz="2400" b="1" i="1" baseline="-25000" dirty="0" smtClean="0">
                <a:latin typeface="Arial" pitchFamily="34" charset="0"/>
                <a:cs typeface="Arial" pitchFamily="34" charset="0"/>
                <a:sym typeface="Symbol"/>
              </a:rPr>
              <a:t>o</a:t>
            </a:r>
            <a:r>
              <a:rPr lang="x-none" sz="2400" i="1" smtClean="0">
                <a:latin typeface="Arial" pitchFamily="34" charset="0"/>
                <a:cs typeface="Arial" pitchFamily="34" charset="0"/>
                <a:sym typeface="Symbol"/>
              </a:rPr>
              <a:t> </a:t>
            </a:r>
            <a:r>
              <a:rPr lang="x-none" sz="2400" smtClean="0">
                <a:sym typeface="Symbol"/>
              </a:rPr>
              <a:t>=</a:t>
            </a:r>
            <a:r>
              <a:rPr lang="x-none" sz="2400" i="1" smtClean="0">
                <a:sym typeface="Symbol"/>
              </a:rPr>
              <a:t>0,5</a:t>
            </a:r>
            <a:r>
              <a:rPr lang="sr-Latn-CS" sz="2400" i="1" baseline="-25000" dirty="0" smtClean="0">
                <a:latin typeface="Arial" pitchFamily="34" charset="0"/>
                <a:cs typeface="Arial" pitchFamily="34" charset="0"/>
                <a:sym typeface="Symbol"/>
              </a:rPr>
              <a:t> </a:t>
            </a:r>
            <a:r>
              <a:rPr lang="x-none" sz="2400" i="1" smtClean="0">
                <a:sym typeface="Symbol"/>
              </a:rPr>
              <a:t>p.u.</a:t>
            </a:r>
            <a:r>
              <a:rPr lang="en-US" sz="2400" i="1" dirty="0" smtClean="0">
                <a:sym typeface="Symbol"/>
              </a:rPr>
              <a:t> </a:t>
            </a:r>
            <a:r>
              <a:rPr lang="sr-Latn-CS" sz="2400" i="1" dirty="0" smtClean="0">
                <a:sym typeface="Symbol"/>
              </a:rPr>
              <a:t>     </a:t>
            </a:r>
            <a:r>
              <a:rPr lang="sr-Latn-CS" sz="2400" b="1" i="1" dirty="0" smtClean="0">
                <a:sym typeface="Symbol"/>
              </a:rPr>
              <a:t>k</a:t>
            </a:r>
            <a:r>
              <a:rPr lang="sr-Latn-CS" sz="2400" b="1" i="1" baseline="-25000" dirty="0" smtClean="0">
                <a:sym typeface="Symbol"/>
              </a:rPr>
              <a:t>i</a:t>
            </a:r>
            <a:r>
              <a:rPr lang="en-US" sz="2400" b="1" i="1" baseline="-25000" dirty="0" smtClean="0">
                <a:sym typeface="Symbol"/>
              </a:rPr>
              <a:t> </a:t>
            </a:r>
            <a:r>
              <a:rPr lang="x-none" sz="2400" smtClean="0">
                <a:sym typeface="Symbol"/>
              </a:rPr>
              <a:t>=</a:t>
            </a:r>
            <a:r>
              <a:rPr lang="sr-Latn-CS" sz="2400" dirty="0" smtClean="0">
                <a:sym typeface="Symbol"/>
              </a:rPr>
              <a:t>1</a:t>
            </a:r>
            <a:r>
              <a:rPr lang="sr-Latn-CS" sz="2400" i="1" baseline="-25000" dirty="0" smtClean="0">
                <a:latin typeface="Arial" pitchFamily="34" charset="0"/>
                <a:cs typeface="Arial" pitchFamily="34" charset="0"/>
                <a:sym typeface="Symbol"/>
              </a:rPr>
              <a:t> </a:t>
            </a:r>
            <a:r>
              <a:rPr lang="x-none" sz="2400" smtClean="0">
                <a:sym typeface="Symbol"/>
              </a:rPr>
              <a:t>p.u.</a:t>
            </a:r>
            <a:r>
              <a:rPr lang="en-US" sz="2400" dirty="0" smtClean="0">
                <a:sym typeface="Symbol"/>
              </a:rPr>
              <a:t> </a:t>
            </a:r>
            <a:r>
              <a:rPr lang="sr-Latn-CS" sz="2400" dirty="0" smtClean="0">
                <a:sym typeface="Symbol"/>
              </a:rPr>
              <a:t>    </a:t>
            </a:r>
            <a:r>
              <a:rPr lang="en-US" sz="2400" b="1" i="1" dirty="0" smtClean="0">
                <a:latin typeface="Arial" pitchFamily="34" charset="0"/>
                <a:cs typeface="Arial" pitchFamily="34" charset="0"/>
                <a:sym typeface="Symbol"/>
              </a:rPr>
              <a:t>M</a:t>
            </a:r>
            <a:r>
              <a:rPr lang="en-US" sz="2400" b="1" i="1" baseline="-25000" dirty="0" smtClean="0">
                <a:latin typeface="Arial" pitchFamily="34" charset="0"/>
                <a:cs typeface="Arial" pitchFamily="34" charset="0"/>
                <a:sym typeface="Symbol"/>
              </a:rPr>
              <a:t>e</a:t>
            </a:r>
            <a:r>
              <a:rPr lang="x-none" sz="2400" i="1" baseline="-25000" smtClean="0">
                <a:latin typeface="Arial" pitchFamily="34" charset="0"/>
                <a:cs typeface="Arial" pitchFamily="34" charset="0"/>
                <a:sym typeface="Symbol"/>
              </a:rPr>
              <a:t>max</a:t>
            </a:r>
            <a:r>
              <a:rPr lang="sr-Latn-CS" sz="2400" i="1" baseline="-25000" dirty="0" smtClean="0">
                <a:latin typeface="Arial" pitchFamily="34" charset="0"/>
                <a:cs typeface="Arial" pitchFamily="34" charset="0"/>
                <a:sym typeface="Symbol"/>
              </a:rPr>
              <a:t> </a:t>
            </a:r>
            <a:r>
              <a:rPr lang="x-none" sz="2400" smtClean="0">
                <a:sym typeface="Symbol"/>
              </a:rPr>
              <a:t>=</a:t>
            </a:r>
            <a:r>
              <a:rPr lang="en-US" sz="2400" dirty="0" smtClean="0">
                <a:sym typeface="Symbol"/>
              </a:rPr>
              <a:t>2</a:t>
            </a:r>
            <a:r>
              <a:rPr lang="sr-Latn-CS" sz="2400" i="1" baseline="-25000" dirty="0" smtClean="0">
                <a:latin typeface="Arial" pitchFamily="34" charset="0"/>
                <a:cs typeface="Arial" pitchFamily="34" charset="0"/>
                <a:sym typeface="Symbol"/>
              </a:rPr>
              <a:t> </a:t>
            </a:r>
            <a:r>
              <a:rPr lang="x-none" sz="2400" smtClean="0">
                <a:sym typeface="Symbol"/>
              </a:rPr>
              <a:t>p.u.</a:t>
            </a:r>
            <a:r>
              <a:rPr lang="en-US" sz="2400" dirty="0" smtClean="0">
                <a:sym typeface="Symbol"/>
              </a:rPr>
              <a:t> </a:t>
            </a:r>
            <a:r>
              <a:rPr lang="sr-Latn-CS" sz="2400" dirty="0" smtClean="0">
                <a:sym typeface="Symbol"/>
              </a:rPr>
              <a:t>    </a:t>
            </a:r>
            <a:r>
              <a:rPr lang="x-none" sz="2400" b="1" i="1" smtClean="0">
                <a:cs typeface="Arial" pitchFamily="34" charset="0"/>
                <a:sym typeface="Symbol"/>
              </a:rPr>
              <a:t></a:t>
            </a:r>
            <a:r>
              <a:rPr lang="en-US" sz="2400" b="1" i="1" baseline="30000" dirty="0" smtClean="0">
                <a:cs typeface="Arial" pitchFamily="34" charset="0"/>
                <a:sym typeface="Symbol"/>
              </a:rPr>
              <a:t>*</a:t>
            </a:r>
            <a:r>
              <a:rPr lang="sr-Latn-CS" sz="2400" b="1" i="1" dirty="0" smtClean="0">
                <a:latin typeface="Arial" pitchFamily="34" charset="0"/>
                <a:cs typeface="Arial" pitchFamily="34" charset="0"/>
                <a:sym typeface="Symbol"/>
              </a:rPr>
              <a:t> </a:t>
            </a:r>
            <a:r>
              <a:rPr lang="x-none" sz="2400" smtClean="0">
                <a:latin typeface="Arial" pitchFamily="34" charset="0"/>
                <a:cs typeface="Arial" pitchFamily="34" charset="0"/>
                <a:sym typeface="Symbol"/>
              </a:rPr>
              <a:t>=</a:t>
            </a:r>
            <a:r>
              <a:rPr lang="en-US" sz="2400" dirty="0" smtClean="0">
                <a:latin typeface="Arial" pitchFamily="34" charset="0"/>
                <a:cs typeface="Arial" pitchFamily="34" charset="0"/>
                <a:sym typeface="Symbol"/>
              </a:rPr>
              <a:t>1</a:t>
            </a:r>
            <a:r>
              <a:rPr lang="sr-Latn-CS" sz="2400" i="1" baseline="-25000" dirty="0" smtClean="0">
                <a:latin typeface="Arial" pitchFamily="34" charset="0"/>
                <a:cs typeface="Arial" pitchFamily="34" charset="0"/>
                <a:sym typeface="Symbol"/>
              </a:rPr>
              <a:t> </a:t>
            </a:r>
            <a:r>
              <a:rPr lang="en-US" sz="2400" dirty="0" err="1" smtClean="0">
                <a:latin typeface="Arial" pitchFamily="34" charset="0"/>
                <a:cs typeface="Arial" pitchFamily="34" charset="0"/>
                <a:sym typeface="Symbol"/>
              </a:rPr>
              <a:t>p.u</a:t>
            </a:r>
            <a:r>
              <a:rPr lang="en-US" sz="2400" dirty="0" smtClean="0">
                <a:latin typeface="Arial" pitchFamily="34" charset="0"/>
                <a:cs typeface="Arial" pitchFamily="34" charset="0"/>
                <a:sym typeface="Symbol"/>
              </a:rPr>
              <a:t>. </a:t>
            </a:r>
            <a:endParaRPr lang="x-none" sz="2400" i="1" smtClean="0">
              <a:sym typeface="Symbol"/>
            </a:endParaRPr>
          </a:p>
        </p:txBody>
      </p:sp>
      <p:sp>
        <p:nvSpPr>
          <p:cNvPr id="2" name="Title 1"/>
          <p:cNvSpPr>
            <a:spLocks noGrp="1"/>
          </p:cNvSpPr>
          <p:nvPr>
            <p:ph type="title"/>
          </p:nvPr>
        </p:nvSpPr>
        <p:spPr>
          <a:xfrm>
            <a:off x="668960" y="0"/>
            <a:ext cx="7772400" cy="1143000"/>
          </a:xfrm>
        </p:spPr>
        <p:txBody>
          <a:bodyPr/>
          <a:lstStyle/>
          <a:p>
            <a:r>
              <a:rPr lang="en-US" dirty="0" err="1" smtClean="0"/>
              <a:t>Odziv</a:t>
            </a:r>
            <a:r>
              <a:rPr lang="en-US" dirty="0" smtClean="0"/>
              <a:t> </a:t>
            </a:r>
            <a:r>
              <a:rPr lang="sr-Latn-CS" b="1" dirty="0" smtClean="0"/>
              <a:t>I</a:t>
            </a:r>
            <a:r>
              <a:rPr lang="x-none" smtClean="0"/>
              <a:t> </a:t>
            </a:r>
            <a:r>
              <a:rPr lang="x-none" dirty="0" smtClean="0"/>
              <a:t>regulatora</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25</a:t>
            </a:fld>
            <a:endParaRPr lang="en-US"/>
          </a:p>
        </p:txBody>
      </p:sp>
      <p:cxnSp>
        <p:nvCxnSpPr>
          <p:cNvPr id="37" name="Straight Connector 36"/>
          <p:cNvCxnSpPr/>
          <p:nvPr/>
        </p:nvCxnSpPr>
        <p:spPr bwMode="auto">
          <a:xfrm flipV="1">
            <a:off x="611560" y="3501008"/>
            <a:ext cx="216024" cy="144016"/>
          </a:xfrm>
          <a:prstGeom prst="line">
            <a:avLst/>
          </a:prstGeom>
          <a:solidFill>
            <a:schemeClr val="bg1"/>
          </a:solidFill>
          <a:ln w="38100" cap="flat" cmpd="sng" algn="ctr">
            <a:solidFill>
              <a:schemeClr val="tx1"/>
            </a:solidFill>
            <a:prstDash val="solid"/>
            <a:round/>
            <a:headEnd type="none" w="sm" len="sm"/>
            <a:tailEnd type="none" w="sm" len="sm"/>
          </a:ln>
          <a:effectLst/>
        </p:spPr>
      </p:cxnSp>
      <p:sp>
        <p:nvSpPr>
          <p:cNvPr id="6" name="Rounded Rectangle 5"/>
          <p:cNvSpPr/>
          <p:nvPr/>
        </p:nvSpPr>
        <p:spPr bwMode="auto">
          <a:xfrm>
            <a:off x="3851920" y="2637070"/>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kumimoji="0" lang="en-US" sz="1800" b="0" i="0" u="none" strike="noStrike" cap="none" normalizeH="0" baseline="0" dirty="0" smtClean="0">
                <a:ln>
                  <a:noFill/>
                </a:ln>
                <a:solidFill>
                  <a:srgbClr val="333399"/>
                </a:solidFill>
                <a:effectLst/>
                <a:latin typeface="Comic Sans MS" pitchFamily="66" charset="0"/>
              </a:rPr>
              <a:t>0</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kumimoji="0" lang="en-US" sz="1800" b="1" i="1" u="none" strike="noStrike" cap="none" normalizeH="0" baseline="-25000" dirty="0" smtClean="0">
                <a:ln>
                  <a:noFill/>
                </a:ln>
                <a:solidFill>
                  <a:schemeClr val="tx1"/>
                </a:solidFill>
                <a:effectLst/>
                <a:latin typeface="Arial" pitchFamily="34" charset="0"/>
                <a:cs typeface="Arial" pitchFamily="34" charset="0"/>
              </a:rPr>
              <a:t>0</a:t>
            </a:r>
            <a:r>
              <a:rPr kumimoji="0" lang="x-none" sz="1800" b="1" i="1" u="none" strike="noStrike" cap="none" normalizeH="0" baseline="-2500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=1</a:t>
            </a:r>
            <a:r>
              <a:rPr kumimoji="0" lang="x-none" sz="1800" b="0" i="0" u="none" strike="noStrike" cap="none" normalizeH="0" baseline="0" smtClean="0">
                <a:ln>
                  <a:noFill/>
                </a:ln>
                <a:solidFill>
                  <a:schemeClr val="tx1"/>
                </a:solidFill>
                <a:effectLst/>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lang="en-US" dirty="0" smtClean="0">
                <a:solidFill>
                  <a:schemeClr val="tx1"/>
                </a:solidFill>
                <a:latin typeface="Arial" pitchFamily="34" charset="0"/>
                <a:cs typeface="Arial" pitchFamily="34" charset="0"/>
                <a:sym typeface="Symbol"/>
              </a:rPr>
              <a:t></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kumimoji="0" lang="en-US" sz="1800" b="0" i="0" u="none" strike="noStrike" cap="none" normalizeH="0" dirty="0" smtClean="0">
                <a:ln>
                  <a:noFill/>
                </a:ln>
                <a:solidFill>
                  <a:schemeClr val="tx1"/>
                </a:solidFill>
                <a:effectLst/>
                <a:latin typeface="Arial" pitchFamily="34" charset="0"/>
                <a:cs typeface="Arial" pitchFamily="34" charset="0"/>
              </a:rPr>
              <a:t>=</a:t>
            </a:r>
            <a:r>
              <a:rPr kumimoji="0" lang="sr-Latn-CS" sz="1800" b="0" i="0" u="none" strike="noStrike" cap="none" normalizeH="0" dirty="0" smtClean="0">
                <a:ln>
                  <a:noFill/>
                </a:ln>
                <a:solidFill>
                  <a:schemeClr val="tx1"/>
                </a:solidFill>
                <a:effectLst/>
                <a:latin typeface="Arial" pitchFamily="34" charset="0"/>
                <a:cs typeface="Arial" pitchFamily="34" charset="0"/>
              </a:rPr>
              <a:t>1</a:t>
            </a:r>
            <a:r>
              <a:rPr kumimoji="0" lang="x-none" sz="1800" b="0" i="0" u="none" strike="noStrike" cap="none" normalizeH="0" smtClean="0">
                <a:ln>
                  <a:noFill/>
                </a:ln>
                <a:solidFill>
                  <a:schemeClr val="tx1"/>
                </a:solidFill>
                <a:effectLst/>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en-US" baseline="-25000" dirty="0" smtClean="0">
                <a:solidFill>
                  <a:schemeClr val="tx1"/>
                </a:solidFill>
                <a:latin typeface="Arial" pitchFamily="34" charset="0"/>
                <a:cs typeface="Arial" pitchFamily="34" charset="0"/>
              </a:rPr>
              <a:t>0</a:t>
            </a:r>
            <a:r>
              <a:rPr lang="en-US" dirty="0" smtClean="0">
                <a:solidFill>
                  <a:schemeClr val="tx1"/>
                </a:solidFill>
                <a:latin typeface="Arial" pitchFamily="34" charset="0"/>
                <a:cs typeface="Arial" pitchFamily="34" charset="0"/>
              </a:rPr>
              <a:t>=</a:t>
            </a:r>
            <a:r>
              <a:rPr lang="sr-Latn-CS" dirty="0" smtClean="0">
                <a:solidFill>
                  <a:schemeClr val="tx1"/>
                </a:solidFill>
                <a:latin typeface="Arial" pitchFamily="34" charset="0"/>
                <a:cs typeface="Arial" pitchFamily="34" charset="0"/>
              </a:rPr>
              <a:t>1</a:t>
            </a:r>
            <a:r>
              <a:rPr lang="x-none" smtClean="0">
                <a:solidFill>
                  <a:schemeClr val="tx1"/>
                </a:solidFill>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dirty="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0" i="0" u="none" strike="noStrike" cap="none" normalizeH="0" smtClean="0">
                <a:ln>
                  <a:noFill/>
                </a:ln>
                <a:solidFill>
                  <a:schemeClr val="tx1"/>
                </a:solidFill>
                <a:effectLst/>
                <a:latin typeface="Arial" pitchFamily="34" charset="0"/>
                <a:cs typeface="Arial" pitchFamily="34" charset="0"/>
                <a:sym typeface="Symbol"/>
              </a:rPr>
              <a:t>(</a:t>
            </a:r>
            <a:r>
              <a:rPr kumimoji="0" lang="sr-Latn-CS" sz="1800" b="0" i="0" u="none" strike="noStrike" cap="none" normalizeH="0" dirty="0" smtClean="0">
                <a:ln>
                  <a:noFill/>
                </a:ln>
                <a:solidFill>
                  <a:schemeClr val="tx1"/>
                </a:solidFill>
                <a:effectLst/>
                <a:latin typeface="Arial" pitchFamily="34" charset="0"/>
                <a:cs typeface="Arial" pitchFamily="34" charset="0"/>
                <a:sym typeface="Symbol"/>
              </a:rPr>
              <a:t>1</a:t>
            </a:r>
            <a:r>
              <a:rPr kumimoji="0" lang="x-none" sz="1800" b="0" i="0" u="none" strike="noStrike" cap="none" normalizeH="0" smtClean="0">
                <a:ln>
                  <a:noFill/>
                </a:ln>
                <a:solidFill>
                  <a:schemeClr val="tx1"/>
                </a:solidFill>
                <a:effectLst/>
                <a:latin typeface="Arial" pitchFamily="34" charset="0"/>
                <a:cs typeface="Arial" pitchFamily="34" charset="0"/>
                <a:sym typeface="Symbol"/>
              </a:rPr>
              <a:t>-0,5)/4=0,</a:t>
            </a:r>
            <a:r>
              <a:rPr kumimoji="0" lang="sr-Latn-CS" sz="1800" b="0" i="0" u="none" strike="noStrike" cap="none" normalizeH="0" dirty="0" smtClean="0">
                <a:ln>
                  <a:noFill/>
                </a:ln>
                <a:solidFill>
                  <a:schemeClr val="tx1"/>
                </a:solidFill>
                <a:effectLst/>
                <a:latin typeface="Arial" pitchFamily="34" charset="0"/>
                <a:cs typeface="Arial" pitchFamily="34" charset="0"/>
                <a:sym typeface="Symbol"/>
              </a:rPr>
              <a:t>12</a:t>
            </a:r>
            <a:r>
              <a:rPr kumimoji="0" lang="x-none" sz="1800" b="0" i="0" u="none" strike="noStrike" cap="none" normalizeH="0" smtClean="0">
                <a:ln>
                  <a:noFill/>
                </a:ln>
                <a:solidFill>
                  <a:schemeClr val="tx1"/>
                </a:solidFill>
                <a:effectLst/>
                <a:latin typeface="Arial" pitchFamily="34" charset="0"/>
                <a:cs typeface="Arial" pitchFamily="34" charset="0"/>
                <a:sym typeface="Symbol"/>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Rounded Rectangle 68"/>
          <p:cNvSpPr/>
          <p:nvPr/>
        </p:nvSpPr>
        <p:spPr bwMode="auto">
          <a:xfrm>
            <a:off x="3851920" y="3099621"/>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kumimoji="0" lang="x-none" sz="1800" b="0" i="0" u="none" strike="noStrike" cap="none" normalizeH="0" baseline="0" dirty="0" smtClean="0">
                <a:ln>
                  <a:noFill/>
                </a:ln>
                <a:solidFill>
                  <a:srgbClr val="333399"/>
                </a:solidFill>
                <a:effectLst/>
                <a:latin typeface="Comic Sans MS" pitchFamily="66" charset="0"/>
              </a:rPr>
              <a:t>1</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kumimoji="0" lang="x-none" sz="1800" b="1" i="1" u="none" strike="noStrike" cap="none" normalizeH="0" baseline="-25000" dirty="0" smtClean="0">
                <a:ln>
                  <a:noFill/>
                </a:ln>
                <a:solidFill>
                  <a:schemeClr val="tx1"/>
                </a:solidFill>
                <a:effectLst/>
                <a:latin typeface="Arial" pitchFamily="34" charset="0"/>
                <a:cs typeface="Arial" pitchFamily="34" charset="0"/>
              </a:rPr>
              <a:t>1 </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r>
              <a:rPr kumimoji="0" lang="x-none" sz="1800" b="0" i="0" u="none" strike="noStrike" cap="none" normalizeH="0" baseline="0" smtClean="0">
                <a:ln>
                  <a:noFill/>
                </a:ln>
                <a:solidFill>
                  <a:schemeClr val="tx1"/>
                </a:solidFill>
                <a:effectLst/>
                <a:latin typeface="Arial" pitchFamily="34" charset="0"/>
                <a:cs typeface="Arial" pitchFamily="34" charset="0"/>
              </a:rPr>
              <a:t>0,</a:t>
            </a:r>
            <a:r>
              <a:rPr kumimoji="0" lang="sr-Latn-CS" sz="1800" b="0" i="0" u="none" strike="noStrike" cap="none" normalizeH="0" baseline="0" dirty="0" smtClean="0">
                <a:ln>
                  <a:noFill/>
                </a:ln>
                <a:solidFill>
                  <a:schemeClr val="tx1"/>
                </a:solidFill>
                <a:effectLst/>
                <a:latin typeface="Arial" pitchFamily="34" charset="0"/>
                <a:cs typeface="Arial" pitchFamily="34" charset="0"/>
              </a:rPr>
              <a:t>7</a:t>
            </a:r>
            <a:r>
              <a:rPr kumimoji="0" lang="x-none" sz="1800" b="0" i="0" u="none" strike="noStrike" cap="none" normalizeH="0" baseline="0" smtClean="0">
                <a:ln>
                  <a:noFill/>
                </a:ln>
                <a:solidFill>
                  <a:schemeClr val="tx1"/>
                </a:solidFill>
                <a:effectLst/>
                <a:latin typeface="Arial" pitchFamily="34" charset="0"/>
                <a:cs typeface="Arial" pitchFamily="34" charset="0"/>
              </a:rPr>
              <a:t>5</a:t>
            </a:r>
            <a:r>
              <a:rPr lang="x-none" dirty="0">
                <a:solidFill>
                  <a:schemeClr val="tx1"/>
                </a:solidFill>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x-none" sz="1800" b="0" i="0" u="none" strike="noStrike" cap="none" normalizeH="0" dirty="0" smtClean="0">
                <a:ln>
                  <a:noFill/>
                </a:ln>
                <a:solidFill>
                  <a:schemeClr val="tx1"/>
                </a:solidFill>
                <a:effectLst/>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aseline="-25000" dirty="0" smtClean="0">
                <a:solidFill>
                  <a:schemeClr val="tx1"/>
                </a:solidFill>
                <a:latin typeface="Arial" pitchFamily="34" charset="0"/>
                <a:cs typeface="Arial" pitchFamily="34" charset="0"/>
              </a:rPr>
              <a:t>1</a:t>
            </a:r>
            <a:r>
              <a:rPr kumimoji="0" lang="en-US" sz="1800" b="0" i="0" u="none" strike="noStrike" cap="none" normalizeH="0" dirty="0" smtClean="0">
                <a:ln>
                  <a:noFill/>
                </a:ln>
                <a:solidFill>
                  <a:schemeClr val="tx1"/>
                </a:solidFill>
                <a:effectLst/>
                <a:latin typeface="Arial" pitchFamily="34" charset="0"/>
                <a:cs typeface="Arial" pitchFamily="34" charset="0"/>
              </a:rPr>
              <a:t>=</a:t>
            </a:r>
            <a:r>
              <a:rPr kumimoji="0" lang="x-none" sz="1800" b="0" i="0" u="none" strike="noStrike" cap="none" normalizeH="0" smtClean="0">
                <a:ln>
                  <a:noFill/>
                </a:ln>
                <a:solidFill>
                  <a:schemeClr val="tx1"/>
                </a:solidFill>
                <a:effectLst/>
                <a:latin typeface="Arial" pitchFamily="34" charset="0"/>
                <a:cs typeface="Arial" pitchFamily="34" charset="0"/>
              </a:rPr>
              <a:t>1,</a:t>
            </a:r>
            <a:r>
              <a:rPr kumimoji="0" lang="sr-Latn-CS" sz="1800" b="0" i="0" u="none" strike="noStrike" cap="none" normalizeH="0" dirty="0" smtClean="0">
                <a:ln>
                  <a:noFill/>
                </a:ln>
                <a:solidFill>
                  <a:schemeClr val="tx1"/>
                </a:solidFill>
                <a:effectLst/>
                <a:latin typeface="Arial" pitchFamily="34" charset="0"/>
                <a:cs typeface="Arial" pitchFamily="34" charset="0"/>
              </a:rPr>
              <a:t>7</a:t>
            </a:r>
            <a:r>
              <a:rPr kumimoji="0" lang="x-none" sz="1800" b="0" i="0" u="none" strike="noStrike" cap="none" normalizeH="0" smtClean="0">
                <a:ln>
                  <a:noFill/>
                </a:ln>
                <a:solidFill>
                  <a:schemeClr val="tx1"/>
                </a:solidFill>
                <a:effectLst/>
                <a:latin typeface="Arial" pitchFamily="34" charset="0"/>
                <a:cs typeface="Arial" pitchFamily="34" charset="0"/>
              </a:rPr>
              <a:t>5; </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0" i="0" u="none" strike="noStrike" cap="none" normalizeH="0" smtClean="0">
                <a:ln>
                  <a:noFill/>
                </a:ln>
                <a:solidFill>
                  <a:schemeClr val="tx1"/>
                </a:solidFill>
                <a:effectLst/>
                <a:latin typeface="Arial" pitchFamily="34" charset="0"/>
                <a:cs typeface="Arial" pitchFamily="34" charset="0"/>
                <a:sym typeface="Symbol"/>
              </a:rPr>
              <a:t>0,</a:t>
            </a:r>
            <a:r>
              <a:rPr kumimoji="0" lang="sr-Latn-CS" sz="1800" b="0" i="0" u="none" strike="noStrike" cap="none" normalizeH="0" dirty="0" smtClean="0">
                <a:ln>
                  <a:noFill/>
                </a:ln>
                <a:solidFill>
                  <a:schemeClr val="tx1"/>
                </a:solidFill>
                <a:effectLst/>
                <a:latin typeface="Arial" pitchFamily="34" charset="0"/>
                <a:cs typeface="Arial" pitchFamily="34" charset="0"/>
                <a:sym typeface="Symbol"/>
              </a:rPr>
              <a:t>31</a:t>
            </a:r>
            <a:r>
              <a:rPr kumimoji="0" lang="x-none" sz="1800" b="0" i="0" u="none" strike="noStrike" cap="none" normalizeH="0" smtClean="0">
                <a:ln>
                  <a:noFill/>
                </a:ln>
                <a:solidFill>
                  <a:schemeClr val="tx1"/>
                </a:solidFill>
                <a:effectLst/>
                <a:latin typeface="Arial" pitchFamily="34" charset="0"/>
                <a:cs typeface="Arial" pitchFamily="34" charset="0"/>
                <a:sym typeface="Symbol"/>
              </a:rPr>
              <a:t>;</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 </a:t>
            </a:r>
            <a:r>
              <a:rPr lang="en-US" b="1" i="1" dirty="0" smtClean="0">
                <a:solidFill>
                  <a:schemeClr val="tx1"/>
                </a:solidFill>
                <a:latin typeface="Arial" pitchFamily="34" charset="0"/>
                <a:cs typeface="Arial" pitchFamily="34" charset="0"/>
                <a:sym typeface="Symbol"/>
              </a:rPr>
              <a:t></a:t>
            </a:r>
            <a:r>
              <a:rPr lang="x-none" b="1" i="1" baseline="-25000" smtClean="0">
                <a:solidFill>
                  <a:schemeClr val="tx1"/>
                </a:solidFill>
                <a:latin typeface="Arial" pitchFamily="34" charset="0"/>
                <a:cs typeface="Arial" pitchFamily="34" charset="0"/>
              </a:rPr>
              <a:t> </a:t>
            </a:r>
            <a:r>
              <a:rPr lang="x-none" b="1" i="1" baseline="-25000" dirty="0">
                <a:solidFill>
                  <a:schemeClr val="tx1"/>
                </a:solidFill>
                <a:latin typeface="Arial" pitchFamily="34" charset="0"/>
                <a:cs typeface="Arial" pitchFamily="34" charset="0"/>
              </a:rPr>
              <a:t>1</a:t>
            </a:r>
            <a:r>
              <a:rPr lang="x-none" b="1" i="1" dirty="0" smtClean="0">
                <a:solidFill>
                  <a:schemeClr val="tx1"/>
                </a:solidFill>
                <a:latin typeface="Arial" pitchFamily="34" charset="0"/>
                <a:cs typeface="Arial" pitchFamily="34" charset="0"/>
                <a:sym typeface="Symbol"/>
              </a:rPr>
              <a:t> </a:t>
            </a:r>
            <a:r>
              <a:rPr lang="en-US" dirty="0" smtClean="0">
                <a:solidFill>
                  <a:schemeClr val="tx1"/>
                </a:solidFill>
                <a:latin typeface="Arial" pitchFamily="34" charset="0"/>
                <a:cs typeface="Arial" pitchFamily="34" charset="0"/>
                <a:sym typeface="Symbol"/>
              </a:rPr>
              <a:t>=</a:t>
            </a:r>
            <a:r>
              <a:rPr lang="x-none" smtClean="0">
                <a:solidFill>
                  <a:schemeClr val="tx1"/>
                </a:solidFill>
                <a:latin typeface="Arial" pitchFamily="34" charset="0"/>
                <a:cs typeface="Arial" pitchFamily="34" charset="0"/>
                <a:sym typeface="Symbol"/>
              </a:rPr>
              <a:t>0,56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ounded Rectangle 69"/>
          <p:cNvSpPr/>
          <p:nvPr/>
        </p:nvSpPr>
        <p:spPr bwMode="auto">
          <a:xfrm>
            <a:off x="3851920" y="3561662"/>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kumimoji="0" lang="x-none" sz="1800" b="0" i="0" u="none" strike="noStrike" cap="none" normalizeH="0" baseline="0" dirty="0" smtClean="0">
                <a:ln>
                  <a:noFill/>
                </a:ln>
                <a:solidFill>
                  <a:srgbClr val="333399"/>
                </a:solidFill>
                <a:effectLst/>
                <a:latin typeface="Comic Sans MS" pitchFamily="66" charset="0"/>
              </a:rPr>
              <a:t>2</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kumimoji="0" lang="x-none" sz="1800" b="1" i="1" u="none" strike="noStrike" cap="none" normalizeH="0" baseline="-25000" dirty="0" smtClean="0">
                <a:ln>
                  <a:noFill/>
                </a:ln>
                <a:solidFill>
                  <a:schemeClr val="tx1"/>
                </a:solidFill>
                <a:effectLst/>
                <a:latin typeface="Arial" pitchFamily="34" charset="0"/>
                <a:cs typeface="Arial" pitchFamily="34" charset="0"/>
              </a:rPr>
              <a:t>2 </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r>
              <a:rPr kumimoji="0" lang="x-none" sz="1800" b="0" i="0" u="none" strike="noStrike" cap="none" normalizeH="0" baseline="0" smtClean="0">
                <a:ln>
                  <a:noFill/>
                </a:ln>
                <a:solidFill>
                  <a:schemeClr val="tx1"/>
                </a:solidFill>
                <a:effectLst/>
                <a:latin typeface="Arial" pitchFamily="34" charset="0"/>
                <a:cs typeface="Arial" pitchFamily="34" charset="0"/>
              </a:rPr>
              <a:t>0,4</a:t>
            </a:r>
            <a:r>
              <a:rPr kumimoji="0" lang="sr-Latn-CS" sz="1800" b="0" i="0" u="none" strike="noStrike" cap="none" normalizeH="0" baseline="0" dirty="0" smtClean="0">
                <a:ln>
                  <a:noFill/>
                </a:ln>
                <a:solidFill>
                  <a:schemeClr val="tx1"/>
                </a:solidFill>
                <a:effectLst/>
                <a:latin typeface="Arial" pitchFamily="34" charset="0"/>
                <a:cs typeface="Arial" pitchFamily="34" charset="0"/>
              </a:rPr>
              <a:t>4</a:t>
            </a:r>
            <a:r>
              <a:rPr lang="x-none" smtClean="0">
                <a:solidFill>
                  <a:schemeClr val="tx1"/>
                </a:solidFill>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x-none" sz="1800" b="0" i="0" u="none" strike="noStrike" cap="none" normalizeH="0" smtClean="0">
                <a:ln>
                  <a:noFill/>
                </a:ln>
                <a:solidFill>
                  <a:schemeClr val="tx1"/>
                </a:solidFill>
                <a:effectLst/>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aseline="-25000">
                <a:solidFill>
                  <a:schemeClr val="tx1"/>
                </a:solidFill>
                <a:latin typeface="Arial" pitchFamily="34" charset="0"/>
                <a:cs typeface="Arial" pitchFamily="34" charset="0"/>
                <a:sym typeface="Symbol"/>
              </a:rPr>
              <a:t>2</a:t>
            </a:r>
            <a:r>
              <a:rPr kumimoji="0" lang="en-US" sz="1800" b="0" i="0" u="none" strike="noStrike" cap="none" normalizeH="0" dirty="0" smtClean="0">
                <a:ln>
                  <a:noFill/>
                </a:ln>
                <a:solidFill>
                  <a:schemeClr val="tx1"/>
                </a:solidFill>
                <a:effectLst/>
                <a:latin typeface="Arial" pitchFamily="34" charset="0"/>
                <a:cs typeface="Arial" pitchFamily="34" charset="0"/>
              </a:rPr>
              <a:t>=</a:t>
            </a:r>
            <a:r>
              <a:rPr kumimoji="0" lang="sr-Latn-CS" sz="1800" b="0" i="0" u="none" strike="noStrike" cap="none" normalizeH="0" dirty="0" smtClean="0">
                <a:ln>
                  <a:noFill/>
                </a:ln>
                <a:solidFill>
                  <a:schemeClr val="tx1"/>
                </a:solidFill>
                <a:effectLst/>
                <a:latin typeface="Arial" pitchFamily="34" charset="0"/>
                <a:cs typeface="Arial" pitchFamily="34" charset="0"/>
              </a:rPr>
              <a:t>2</a:t>
            </a:r>
            <a:r>
              <a:rPr kumimoji="0" lang="x-none" sz="1800" b="0" i="0" u="none" strike="noStrike" cap="none" normalizeH="0" smtClean="0">
                <a:ln>
                  <a:noFill/>
                </a:ln>
                <a:solidFill>
                  <a:schemeClr val="tx1"/>
                </a:solidFill>
                <a:effectLst/>
                <a:latin typeface="Arial" pitchFamily="34" charset="0"/>
                <a:cs typeface="Arial" pitchFamily="34" charset="0"/>
              </a:rPr>
              <a:t>,</a:t>
            </a:r>
            <a:r>
              <a:rPr kumimoji="0" lang="sr-Latn-CS" sz="1800" b="0" i="0" u="none" strike="noStrike" cap="none" normalizeH="0" dirty="0" smtClean="0">
                <a:ln>
                  <a:noFill/>
                </a:ln>
                <a:solidFill>
                  <a:schemeClr val="tx1"/>
                </a:solidFill>
                <a:effectLst/>
                <a:latin typeface="Arial" pitchFamily="34" charset="0"/>
                <a:cs typeface="Arial" pitchFamily="34" charset="0"/>
              </a:rPr>
              <a:t>31</a:t>
            </a:r>
            <a:r>
              <a:rPr kumimoji="0" lang="x-none" sz="1800" b="0" i="0" u="none" strike="noStrike" cap="none" normalizeH="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dirty="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0" i="0" u="none" strike="noStrike" cap="none" normalizeH="0" smtClean="0">
                <a:ln>
                  <a:noFill/>
                </a:ln>
                <a:solidFill>
                  <a:schemeClr val="tx1"/>
                </a:solidFill>
                <a:effectLst/>
                <a:latin typeface="Arial" pitchFamily="34" charset="0"/>
                <a:cs typeface="Arial" pitchFamily="34" charset="0"/>
                <a:sym typeface="Symbol"/>
              </a:rPr>
              <a:t>0,</a:t>
            </a:r>
            <a:r>
              <a:rPr kumimoji="0" lang="sr-Latn-CS" sz="1800" b="0" i="0" u="none" strike="noStrike" cap="none" normalizeH="0" dirty="0" smtClean="0">
                <a:ln>
                  <a:noFill/>
                </a:ln>
                <a:solidFill>
                  <a:schemeClr val="tx1"/>
                </a:solidFill>
                <a:effectLst/>
                <a:latin typeface="Arial" pitchFamily="34" charset="0"/>
                <a:cs typeface="Arial" pitchFamily="34" charset="0"/>
                <a:sym typeface="Symbol"/>
              </a:rPr>
              <a:t>45</a:t>
            </a:r>
            <a:r>
              <a:rPr kumimoji="0" lang="x-none" sz="1800" b="0" i="0" u="none" strike="noStrike" cap="none" normalizeH="0" smtClean="0">
                <a:ln>
                  <a:noFill/>
                </a:ln>
                <a:solidFill>
                  <a:schemeClr val="tx1"/>
                </a:solidFill>
                <a:effectLst/>
                <a:latin typeface="Arial" pitchFamily="34" charset="0"/>
                <a:cs typeface="Arial" pitchFamily="34" charset="0"/>
                <a:sym typeface="Symbol"/>
              </a:rPr>
              <a:t>; </a:t>
            </a:r>
            <a:r>
              <a:rPr lang="en-US" b="1" i="1" dirty="0" smtClean="0">
                <a:solidFill>
                  <a:schemeClr val="tx1"/>
                </a:solidFill>
                <a:latin typeface="Arial" pitchFamily="34" charset="0"/>
                <a:cs typeface="Arial" pitchFamily="34" charset="0"/>
                <a:sym typeface="Symbol"/>
              </a:rPr>
              <a:t></a:t>
            </a:r>
            <a:r>
              <a:rPr lang="x-none" b="1" i="1" baseline="-25000" dirty="0">
                <a:solidFill>
                  <a:schemeClr val="tx1"/>
                </a:solidFill>
                <a:latin typeface="Arial" pitchFamily="34" charset="0"/>
                <a:cs typeface="Arial" pitchFamily="34" charset="0"/>
              </a:rPr>
              <a:t> </a:t>
            </a:r>
            <a:r>
              <a:rPr lang="x-none" b="1" i="1" baseline="-25000" smtClean="0">
                <a:solidFill>
                  <a:schemeClr val="tx1"/>
                </a:solidFill>
                <a:latin typeface="Arial" pitchFamily="34" charset="0"/>
                <a:cs typeface="Arial" pitchFamily="34" charset="0"/>
              </a:rPr>
              <a:t>2</a:t>
            </a:r>
            <a:r>
              <a:rPr lang="x-none" b="1" i="1" smtClean="0">
                <a:solidFill>
                  <a:schemeClr val="tx1"/>
                </a:solidFill>
                <a:latin typeface="Arial" pitchFamily="34" charset="0"/>
                <a:cs typeface="Arial" pitchFamily="34" charset="0"/>
                <a:sym typeface="Symbol"/>
              </a:rPr>
              <a:t> </a:t>
            </a:r>
            <a:r>
              <a:rPr lang="en-US" dirty="0" smtClean="0">
                <a:solidFill>
                  <a:schemeClr val="tx1"/>
                </a:solidFill>
                <a:latin typeface="Arial" pitchFamily="34" charset="0"/>
                <a:cs typeface="Arial" pitchFamily="34" charset="0"/>
                <a:sym typeface="Symbol"/>
              </a:rPr>
              <a:t>=</a:t>
            </a:r>
            <a:r>
              <a:rPr lang="sr-Latn-CS" dirty="0" smtClean="0">
                <a:solidFill>
                  <a:schemeClr val="tx1"/>
                </a:solidFill>
                <a:latin typeface="Arial" pitchFamily="34" charset="0"/>
                <a:cs typeface="Arial" pitchFamily="34" charset="0"/>
                <a:sym typeface="Symbol"/>
              </a:rPr>
              <a:t>1</a:t>
            </a:r>
            <a:r>
              <a:rPr lang="x-none" smtClean="0">
                <a:solidFill>
                  <a:schemeClr val="tx1"/>
                </a:solidFill>
                <a:latin typeface="Arial" pitchFamily="34" charset="0"/>
                <a:cs typeface="Arial" pitchFamily="34" charset="0"/>
                <a:sym typeface="Symbol"/>
              </a:rPr>
              <a:t>,</a:t>
            </a:r>
            <a:r>
              <a:rPr lang="sr-Latn-CS" dirty="0" smtClean="0">
                <a:solidFill>
                  <a:schemeClr val="tx1"/>
                </a:solidFill>
                <a:latin typeface="Arial" pitchFamily="34" charset="0"/>
                <a:cs typeface="Arial" pitchFamily="34" charset="0"/>
                <a:sym typeface="Symbol"/>
              </a:rPr>
              <a:t>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 name="Rounded Rectangle 71"/>
          <p:cNvSpPr/>
          <p:nvPr/>
        </p:nvSpPr>
        <p:spPr bwMode="auto">
          <a:xfrm>
            <a:off x="3851920" y="4032516"/>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kumimoji="0" lang="x-none" sz="1800" b="0" i="0" u="none" strike="noStrike" cap="none" normalizeH="0" baseline="0" dirty="0" smtClean="0">
                <a:ln>
                  <a:noFill/>
                </a:ln>
                <a:solidFill>
                  <a:srgbClr val="333399"/>
                </a:solidFill>
                <a:effectLst/>
                <a:latin typeface="Comic Sans MS" pitchFamily="66" charset="0"/>
              </a:rPr>
              <a:t>3</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kumimoji="0" lang="x-none" sz="1800" b="1" i="1" u="none" strike="noStrike" cap="none" normalizeH="0" baseline="-25000" smtClean="0">
                <a:ln>
                  <a:noFill/>
                </a:ln>
                <a:solidFill>
                  <a:schemeClr val="tx1"/>
                </a:solidFill>
                <a:effectLst/>
                <a:latin typeface="Arial" pitchFamily="34" charset="0"/>
                <a:cs typeface="Arial" pitchFamily="34" charset="0"/>
              </a:rPr>
              <a:t>3 </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r>
              <a:rPr kumimoji="0" lang="sr-Latn-CS" sz="1800" b="0" i="0" u="none" strike="noStrike" cap="none" normalizeH="0" baseline="0" dirty="0" smtClean="0">
                <a:ln>
                  <a:noFill/>
                </a:ln>
                <a:solidFill>
                  <a:schemeClr val="tx1"/>
                </a:solidFill>
                <a:effectLst/>
                <a:latin typeface="Arial" pitchFamily="34" charset="0"/>
                <a:cs typeface="Arial" pitchFamily="34" charset="0"/>
              </a:rPr>
              <a:t> </a:t>
            </a:r>
            <a:r>
              <a:rPr lang="sr-Latn-CS" b="1" dirty="0" smtClean="0">
                <a:solidFill>
                  <a:srgbClr val="FF0000"/>
                </a:solidFill>
                <a:latin typeface="Arial" pitchFamily="34" charset="0"/>
                <a:cs typeface="Arial" pitchFamily="34" charset="0"/>
              </a:rPr>
              <a:t>– 0,01</a:t>
            </a:r>
            <a:r>
              <a:rPr lang="x-none" smtClean="0">
                <a:solidFill>
                  <a:schemeClr val="tx1"/>
                </a:solidFill>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x-none" sz="1800" b="0" i="0" u="none" strike="noStrike" cap="none" normalizeH="0" smtClean="0">
                <a:ln>
                  <a:noFill/>
                </a:ln>
                <a:solidFill>
                  <a:schemeClr val="tx1"/>
                </a:solidFill>
                <a:effectLst/>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aseline="-25000" smtClean="0">
                <a:solidFill>
                  <a:schemeClr val="tx1"/>
                </a:solidFill>
                <a:latin typeface="Arial" pitchFamily="34" charset="0"/>
                <a:cs typeface="Arial" pitchFamily="34" charset="0"/>
                <a:sym typeface="Symbol"/>
              </a:rPr>
              <a:t>3</a:t>
            </a:r>
            <a:r>
              <a:rPr kumimoji="0" lang="en-US" sz="1800" b="0" i="0" u="none" strike="noStrike" cap="none" normalizeH="0" dirty="0" smtClean="0">
                <a:ln>
                  <a:noFill/>
                </a:ln>
                <a:solidFill>
                  <a:schemeClr val="tx1"/>
                </a:solidFill>
                <a:effectLst/>
                <a:latin typeface="Arial" pitchFamily="34" charset="0"/>
                <a:cs typeface="Arial" pitchFamily="34" charset="0"/>
              </a:rPr>
              <a:t>=</a:t>
            </a:r>
            <a:r>
              <a:rPr kumimoji="0" lang="sr-Latn-CS" sz="1800" b="0" i="0" u="none" strike="noStrike" cap="none" normalizeH="0" dirty="0" smtClean="0">
                <a:ln>
                  <a:noFill/>
                </a:ln>
                <a:solidFill>
                  <a:schemeClr val="tx1"/>
                </a:solidFill>
                <a:effectLst/>
                <a:latin typeface="Arial" pitchFamily="34" charset="0"/>
                <a:cs typeface="Arial" pitchFamily="34" charset="0"/>
              </a:rPr>
              <a:t>2,30</a:t>
            </a:r>
            <a:r>
              <a:rPr kumimoji="0" lang="x-none" sz="1800" b="0" i="0" u="none" strike="noStrike" cap="none" normalizeH="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sr-Latn-CS" sz="1800" b="0" i="0" u="none" strike="noStrike" cap="none" normalizeH="0" dirty="0" smtClean="0">
                <a:ln>
                  <a:noFill/>
                </a:ln>
                <a:solidFill>
                  <a:schemeClr val="tx1"/>
                </a:solidFill>
                <a:effectLst/>
                <a:latin typeface="Arial" pitchFamily="34" charset="0"/>
                <a:cs typeface="Arial" pitchFamily="34" charset="0"/>
                <a:sym typeface="Symbol"/>
              </a:rPr>
              <a:t> </a:t>
            </a:r>
            <a:r>
              <a:rPr kumimoji="0" lang="x-none" sz="1800" b="0" i="0" u="none" strike="noStrike" cap="none" normalizeH="0" smtClean="0">
                <a:ln>
                  <a:noFill/>
                </a:ln>
                <a:solidFill>
                  <a:schemeClr val="tx1"/>
                </a:solidFill>
                <a:effectLst/>
                <a:latin typeface="Arial" pitchFamily="34" charset="0"/>
                <a:cs typeface="Arial" pitchFamily="34" charset="0"/>
                <a:sym typeface="Symbol"/>
              </a:rPr>
              <a:t>0,</a:t>
            </a:r>
            <a:r>
              <a:rPr kumimoji="0" lang="sr-Latn-CS" sz="1800" b="0" i="0" u="none" strike="noStrike" cap="none" normalizeH="0" dirty="0" smtClean="0">
                <a:ln>
                  <a:noFill/>
                </a:ln>
                <a:solidFill>
                  <a:schemeClr val="tx1"/>
                </a:solidFill>
                <a:effectLst/>
                <a:latin typeface="Arial" pitchFamily="34" charset="0"/>
                <a:cs typeface="Arial" pitchFamily="34" charset="0"/>
                <a:sym typeface="Symbol"/>
              </a:rPr>
              <a:t>4</a:t>
            </a:r>
            <a:r>
              <a:rPr kumimoji="0" lang="x-none" sz="1800" b="0" i="0" u="none" strike="noStrike" cap="none" normalizeH="0" smtClean="0">
                <a:ln>
                  <a:noFill/>
                </a:ln>
                <a:solidFill>
                  <a:schemeClr val="tx1"/>
                </a:solidFill>
                <a:effectLst/>
                <a:latin typeface="Arial" pitchFamily="34" charset="0"/>
                <a:cs typeface="Arial" pitchFamily="34" charset="0"/>
                <a:sym typeface="Symbol"/>
              </a:rPr>
              <a:t>5</a:t>
            </a:r>
            <a:r>
              <a:rPr kumimoji="0" lang="x-none" sz="1800" b="0" i="0" u="none" strike="noStrike" cap="none" normalizeH="0" dirty="0" smtClean="0">
                <a:ln>
                  <a:noFill/>
                </a:ln>
                <a:solidFill>
                  <a:schemeClr val="tx1"/>
                </a:solidFill>
                <a:effectLst/>
                <a:latin typeface="Arial" pitchFamily="34" charset="0"/>
                <a:cs typeface="Arial" pitchFamily="34" charset="0"/>
                <a:sym typeface="Symbol"/>
              </a:rPr>
              <a:t>; </a:t>
            </a:r>
            <a:r>
              <a:rPr lang="en-US" b="1" i="1" dirty="0" smtClean="0">
                <a:solidFill>
                  <a:schemeClr val="tx1"/>
                </a:solidFill>
                <a:latin typeface="Arial" pitchFamily="34" charset="0"/>
                <a:cs typeface="Arial" pitchFamily="34" charset="0"/>
                <a:sym typeface="Symbol"/>
              </a:rPr>
              <a:t></a:t>
            </a:r>
            <a:r>
              <a:rPr lang="x-none" b="1" i="1" baseline="-25000" dirty="0">
                <a:solidFill>
                  <a:schemeClr val="tx1"/>
                </a:solidFill>
                <a:latin typeface="Arial" pitchFamily="34" charset="0"/>
                <a:cs typeface="Arial" pitchFamily="34" charset="0"/>
              </a:rPr>
              <a:t> </a:t>
            </a:r>
            <a:r>
              <a:rPr lang="x-none" b="1" i="1" baseline="-25000" smtClean="0">
                <a:solidFill>
                  <a:schemeClr val="tx1"/>
                </a:solidFill>
                <a:latin typeface="Arial" pitchFamily="34" charset="0"/>
                <a:cs typeface="Arial" pitchFamily="34" charset="0"/>
              </a:rPr>
              <a:t>3</a:t>
            </a:r>
            <a:r>
              <a:rPr lang="x-none" b="1" i="1" smtClean="0">
                <a:solidFill>
                  <a:schemeClr val="tx1"/>
                </a:solidFill>
                <a:latin typeface="Arial" pitchFamily="34" charset="0"/>
                <a:cs typeface="Arial" pitchFamily="34" charset="0"/>
                <a:sym typeface="Symbol"/>
              </a:rPr>
              <a:t> </a:t>
            </a:r>
            <a:r>
              <a:rPr lang="en-US" dirty="0" smtClean="0">
                <a:solidFill>
                  <a:schemeClr val="tx1"/>
                </a:solidFill>
                <a:latin typeface="Arial" pitchFamily="34" charset="0"/>
                <a:cs typeface="Arial" pitchFamily="34" charset="0"/>
                <a:sym typeface="Symbol"/>
              </a:rPr>
              <a:t>=</a:t>
            </a:r>
            <a:r>
              <a:rPr lang="sr-Latn-CS" dirty="0" smtClean="0">
                <a:solidFill>
                  <a:schemeClr val="tx1"/>
                </a:solidFill>
                <a:latin typeface="Arial" pitchFamily="34" charset="0"/>
                <a:cs typeface="Arial" pitchFamily="34" charset="0"/>
                <a:sym typeface="Symbol"/>
              </a:rPr>
              <a:t>1,46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Rounded Rectangle 72"/>
          <p:cNvSpPr/>
          <p:nvPr/>
        </p:nvSpPr>
        <p:spPr bwMode="auto">
          <a:xfrm>
            <a:off x="3851920" y="4514378"/>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x-none" dirty="0"/>
              <a:t>4</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lang="x-none" b="1" i="1" baseline="-25000">
                <a:solidFill>
                  <a:schemeClr val="tx1"/>
                </a:solidFill>
                <a:latin typeface="Arial" pitchFamily="34" charset="0"/>
                <a:cs typeface="Arial" pitchFamily="34" charset="0"/>
              </a:rPr>
              <a:t>4</a:t>
            </a:r>
            <a:r>
              <a:rPr kumimoji="0" lang="x-none" sz="1800" b="1" i="1" u="none" strike="noStrike" cap="none" normalizeH="0" baseline="-2500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r>
              <a:rPr lang="sr-Latn-CS" dirty="0" smtClean="0">
                <a:solidFill>
                  <a:schemeClr val="tx1"/>
                </a:solidFill>
                <a:latin typeface="Arial" pitchFamily="34" charset="0"/>
                <a:cs typeface="Arial" pitchFamily="34" charset="0"/>
              </a:rPr>
              <a:t> – </a:t>
            </a:r>
            <a:r>
              <a:rPr kumimoji="0" lang="x-none" sz="1800" b="0" i="0" u="none" strike="noStrike" cap="none" normalizeH="0" baseline="0" smtClean="0">
                <a:ln>
                  <a:noFill/>
                </a:ln>
                <a:solidFill>
                  <a:schemeClr val="tx1"/>
                </a:solidFill>
                <a:effectLst/>
                <a:latin typeface="Arial" pitchFamily="34" charset="0"/>
                <a:cs typeface="Arial" pitchFamily="34" charset="0"/>
              </a:rPr>
              <a:t>0,</a:t>
            </a:r>
            <a:r>
              <a:rPr kumimoji="0" lang="sr-Latn-CS" sz="1800" b="0" i="0" u="none" strike="noStrike" cap="none" normalizeH="0" baseline="0" dirty="0" smtClean="0">
                <a:ln>
                  <a:noFill/>
                </a:ln>
                <a:solidFill>
                  <a:schemeClr val="tx1"/>
                </a:solidFill>
                <a:effectLst/>
                <a:latin typeface="Arial" pitchFamily="34" charset="0"/>
                <a:cs typeface="Arial" pitchFamily="34" charset="0"/>
              </a:rPr>
              <a:t>46</a:t>
            </a:r>
            <a:r>
              <a:rPr lang="x-none" smtClean="0">
                <a:solidFill>
                  <a:schemeClr val="tx1"/>
                </a:solidFill>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x-none" sz="1800" b="0" i="0" u="none" strike="noStrike" cap="none" normalizeH="0" smtClean="0">
                <a:ln>
                  <a:noFill/>
                </a:ln>
                <a:solidFill>
                  <a:schemeClr val="tx1"/>
                </a:solidFill>
                <a:effectLst/>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aseline="-25000">
                <a:solidFill>
                  <a:schemeClr val="tx1"/>
                </a:solidFill>
                <a:latin typeface="Arial" pitchFamily="34" charset="0"/>
                <a:cs typeface="Arial" pitchFamily="34" charset="0"/>
                <a:sym typeface="Symbol"/>
              </a:rPr>
              <a:t>4</a:t>
            </a:r>
            <a:r>
              <a:rPr kumimoji="0" lang="en-US" sz="1800" b="0" i="0" u="none" strike="noStrike" cap="none" normalizeH="0" dirty="0" smtClean="0">
                <a:ln>
                  <a:noFill/>
                </a:ln>
                <a:solidFill>
                  <a:schemeClr val="tx1"/>
                </a:solidFill>
                <a:effectLst/>
                <a:latin typeface="Arial" pitchFamily="34" charset="0"/>
                <a:cs typeface="Arial" pitchFamily="34" charset="0"/>
              </a:rPr>
              <a:t>=</a:t>
            </a:r>
            <a:r>
              <a:rPr kumimoji="0" lang="sr-Latn-CS" sz="1800" b="0" i="0" u="none" strike="noStrike" cap="none" normalizeH="0" dirty="0" smtClean="0">
                <a:ln>
                  <a:noFill/>
                </a:ln>
                <a:solidFill>
                  <a:schemeClr val="tx1"/>
                </a:solidFill>
                <a:effectLst/>
                <a:latin typeface="Arial" pitchFamily="34" charset="0"/>
                <a:cs typeface="Arial" pitchFamily="34" charset="0"/>
              </a:rPr>
              <a:t>1</a:t>
            </a:r>
            <a:r>
              <a:rPr kumimoji="0" lang="x-none" sz="1800" b="0" i="0" u="none" strike="noStrike" cap="none" normalizeH="0" smtClean="0">
                <a:ln>
                  <a:noFill/>
                </a:ln>
                <a:solidFill>
                  <a:schemeClr val="tx1"/>
                </a:solidFill>
                <a:effectLst/>
                <a:latin typeface="Arial" pitchFamily="34" charset="0"/>
                <a:cs typeface="Arial" pitchFamily="34" charset="0"/>
              </a:rPr>
              <a:t>,</a:t>
            </a:r>
            <a:r>
              <a:rPr kumimoji="0" lang="sr-Latn-CS" sz="1800" b="0" i="0" u="none" strike="noStrike" cap="none" normalizeH="0" dirty="0" smtClean="0">
                <a:ln>
                  <a:noFill/>
                </a:ln>
                <a:solidFill>
                  <a:schemeClr val="tx1"/>
                </a:solidFill>
                <a:effectLst/>
                <a:latin typeface="Arial" pitchFamily="34" charset="0"/>
                <a:cs typeface="Arial" pitchFamily="34" charset="0"/>
              </a:rPr>
              <a:t>83</a:t>
            </a:r>
            <a:r>
              <a:rPr kumimoji="0" lang="x-none" sz="1800" b="0" i="0" u="none" strike="noStrike" cap="none" normalizeH="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sr-Latn-CS" sz="1800" b="0" i="0" u="none" strike="noStrike" cap="none" normalizeH="0" dirty="0" smtClean="0">
                <a:ln>
                  <a:noFill/>
                </a:ln>
                <a:solidFill>
                  <a:schemeClr val="tx1"/>
                </a:solidFill>
                <a:effectLst/>
                <a:latin typeface="Arial" pitchFamily="34" charset="0"/>
                <a:cs typeface="Arial" pitchFamily="34" charset="0"/>
                <a:sym typeface="Symbol"/>
              </a:rPr>
              <a:t> </a:t>
            </a:r>
            <a:r>
              <a:rPr kumimoji="0" lang="x-none" sz="1800" b="0" i="0" u="none" strike="noStrike" cap="none" normalizeH="0" smtClean="0">
                <a:ln>
                  <a:noFill/>
                </a:ln>
                <a:solidFill>
                  <a:schemeClr val="tx1"/>
                </a:solidFill>
                <a:effectLst/>
                <a:latin typeface="Arial" pitchFamily="34" charset="0"/>
                <a:cs typeface="Arial" pitchFamily="34" charset="0"/>
                <a:sym typeface="Symbol"/>
              </a:rPr>
              <a:t>0,</a:t>
            </a:r>
            <a:r>
              <a:rPr kumimoji="0" lang="sr-Latn-CS" sz="1800" b="0" i="0" u="none" strike="noStrike" cap="none" normalizeH="0" dirty="0" smtClean="0">
                <a:ln>
                  <a:noFill/>
                </a:ln>
                <a:solidFill>
                  <a:schemeClr val="tx1"/>
                </a:solidFill>
                <a:effectLst/>
                <a:latin typeface="Arial" pitchFamily="34" charset="0"/>
                <a:cs typeface="Arial" pitchFamily="34" charset="0"/>
                <a:sym typeface="Symbol"/>
              </a:rPr>
              <a:t>33</a:t>
            </a:r>
            <a:r>
              <a:rPr kumimoji="0" lang="x-none" sz="1800" b="0" i="0" u="none" strike="noStrike" cap="none" normalizeH="0" smtClean="0">
                <a:ln>
                  <a:noFill/>
                </a:ln>
                <a:solidFill>
                  <a:schemeClr val="tx1"/>
                </a:solidFill>
                <a:effectLst/>
                <a:latin typeface="Arial" pitchFamily="34" charset="0"/>
                <a:cs typeface="Arial" pitchFamily="34" charset="0"/>
                <a:sym typeface="Symbol"/>
              </a:rPr>
              <a:t>; </a:t>
            </a:r>
            <a:r>
              <a:rPr lang="en-US" b="1" i="1" dirty="0" smtClean="0">
                <a:solidFill>
                  <a:schemeClr val="tx1"/>
                </a:solidFill>
                <a:latin typeface="Arial" pitchFamily="34" charset="0"/>
                <a:cs typeface="Arial" pitchFamily="34" charset="0"/>
                <a:sym typeface="Symbol"/>
              </a:rPr>
              <a:t></a:t>
            </a:r>
            <a:r>
              <a:rPr lang="x-none" b="1" i="1" baseline="-25000" dirty="0">
                <a:solidFill>
                  <a:schemeClr val="tx1"/>
                </a:solidFill>
                <a:latin typeface="Arial" pitchFamily="34" charset="0"/>
                <a:cs typeface="Arial" pitchFamily="34" charset="0"/>
              </a:rPr>
              <a:t> </a:t>
            </a:r>
            <a:r>
              <a:rPr lang="x-none" b="1" i="1" baseline="-25000">
                <a:solidFill>
                  <a:schemeClr val="tx1"/>
                </a:solidFill>
                <a:latin typeface="Arial" pitchFamily="34" charset="0"/>
                <a:cs typeface="Arial" pitchFamily="34" charset="0"/>
              </a:rPr>
              <a:t>4</a:t>
            </a:r>
            <a:r>
              <a:rPr lang="x-none" b="1" i="1" smtClean="0">
                <a:solidFill>
                  <a:schemeClr val="tx1"/>
                </a:solidFill>
                <a:latin typeface="Arial" pitchFamily="34" charset="0"/>
                <a:cs typeface="Arial" pitchFamily="34" charset="0"/>
                <a:sym typeface="Symbol"/>
              </a:rPr>
              <a:t> </a:t>
            </a:r>
            <a:r>
              <a:rPr lang="en-US" dirty="0" smtClean="0">
                <a:solidFill>
                  <a:schemeClr val="tx1"/>
                </a:solidFill>
                <a:latin typeface="Arial" pitchFamily="34" charset="0"/>
                <a:cs typeface="Arial" pitchFamily="34" charset="0"/>
                <a:sym typeface="Symbol"/>
              </a:rPr>
              <a:t>=</a:t>
            </a:r>
            <a:r>
              <a:rPr lang="sr-Latn-CS" dirty="0" smtClean="0">
                <a:solidFill>
                  <a:schemeClr val="tx1"/>
                </a:solidFill>
                <a:latin typeface="Arial" pitchFamily="34" charset="0"/>
                <a:cs typeface="Arial" pitchFamily="34" charset="0"/>
                <a:sym typeface="Symbol"/>
              </a:rPr>
              <a:t>1</a:t>
            </a:r>
            <a:r>
              <a:rPr lang="x-none" smtClean="0">
                <a:solidFill>
                  <a:schemeClr val="tx1"/>
                </a:solidFill>
                <a:latin typeface="Arial" pitchFamily="34" charset="0"/>
                <a:cs typeface="Arial" pitchFamily="34" charset="0"/>
                <a:sym typeface="Symbol"/>
              </a:rPr>
              <a:t>,</a:t>
            </a:r>
            <a:r>
              <a:rPr lang="sr-Latn-CS" dirty="0" smtClean="0">
                <a:solidFill>
                  <a:schemeClr val="tx1"/>
                </a:solidFill>
                <a:latin typeface="Arial" pitchFamily="34" charset="0"/>
                <a:cs typeface="Arial" pitchFamily="34" charset="0"/>
                <a:sym typeface="Symbol"/>
              </a:rPr>
              <a:t>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Rounded Rectangle 73"/>
          <p:cNvSpPr/>
          <p:nvPr/>
        </p:nvSpPr>
        <p:spPr bwMode="auto">
          <a:xfrm>
            <a:off x="3851920" y="4961430"/>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x-none" dirty="0" smtClean="0"/>
              <a:t>5</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lang="x-none" b="1" i="1" baseline="-25000" smtClean="0">
                <a:solidFill>
                  <a:schemeClr val="tx1"/>
                </a:solidFill>
                <a:latin typeface="Arial" pitchFamily="34" charset="0"/>
                <a:cs typeface="Arial" pitchFamily="34" charset="0"/>
              </a:rPr>
              <a:t>5</a:t>
            </a:r>
            <a:r>
              <a:rPr kumimoji="0" lang="x-none" sz="1800" b="1" i="1" u="none" strike="noStrike" cap="none" normalizeH="0" baseline="-25000" smtClean="0">
                <a:ln>
                  <a:noFill/>
                </a:ln>
                <a:solidFill>
                  <a:schemeClr val="tx1"/>
                </a:solidFill>
                <a:effectLst/>
                <a:latin typeface="Arial" pitchFamily="34" charset="0"/>
                <a:cs typeface="Arial" pitchFamily="34" charset="0"/>
              </a:rPr>
              <a:t> </a:t>
            </a:r>
            <a:r>
              <a:rPr lang="en-US" dirty="0" smtClean="0">
                <a:solidFill>
                  <a:schemeClr val="tx1"/>
                </a:solidFill>
                <a:latin typeface="Arial" pitchFamily="34" charset="0"/>
                <a:cs typeface="Arial" pitchFamily="34" charset="0"/>
              </a:rPr>
              <a:t>=</a:t>
            </a:r>
            <a:r>
              <a:rPr lang="sr-Latn-CS" dirty="0" smtClean="0">
                <a:solidFill>
                  <a:schemeClr val="tx1"/>
                </a:solidFill>
                <a:latin typeface="Arial" pitchFamily="34" charset="0"/>
                <a:cs typeface="Arial" pitchFamily="34" charset="0"/>
              </a:rPr>
              <a:t> – </a:t>
            </a:r>
            <a:r>
              <a:rPr kumimoji="0" lang="sr-Latn-CS" sz="1800" b="0" i="0" u="none" strike="noStrike" cap="none" normalizeH="0" baseline="0" dirty="0" smtClean="0">
                <a:ln>
                  <a:noFill/>
                </a:ln>
                <a:solidFill>
                  <a:schemeClr val="tx1"/>
                </a:solidFill>
                <a:effectLst/>
                <a:latin typeface="Arial" pitchFamily="34" charset="0"/>
                <a:cs typeface="Arial" pitchFamily="34" charset="0"/>
              </a:rPr>
              <a:t>0.80</a:t>
            </a:r>
            <a:r>
              <a:rPr lang="x-none" smtClean="0">
                <a:solidFill>
                  <a:schemeClr val="tx1"/>
                </a:solidFill>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x-none" sz="1800" b="0" i="0" u="none" strike="noStrike" cap="none" normalizeH="0" smtClean="0">
                <a:ln>
                  <a:noFill/>
                </a:ln>
                <a:solidFill>
                  <a:schemeClr val="tx1"/>
                </a:solidFill>
                <a:effectLst/>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aseline="-25000">
                <a:solidFill>
                  <a:schemeClr val="tx1"/>
                </a:solidFill>
                <a:latin typeface="Arial" pitchFamily="34" charset="0"/>
                <a:cs typeface="Arial" pitchFamily="34" charset="0"/>
                <a:sym typeface="Symbol"/>
              </a:rPr>
              <a:t>5</a:t>
            </a:r>
            <a:r>
              <a:rPr kumimoji="0" lang="en-US" sz="1800" b="0" i="0" u="none" strike="noStrike" cap="none" normalizeH="0" dirty="0" smtClean="0">
                <a:ln>
                  <a:noFill/>
                </a:ln>
                <a:solidFill>
                  <a:schemeClr val="tx1"/>
                </a:solidFill>
                <a:effectLst/>
                <a:latin typeface="Arial" pitchFamily="34" charset="0"/>
                <a:cs typeface="Arial" pitchFamily="34" charset="0"/>
              </a:rPr>
              <a:t>=</a:t>
            </a:r>
            <a:r>
              <a:rPr kumimoji="0" lang="sr-Latn-CS" sz="1800" b="0" i="0" u="none" strike="noStrike" cap="none" normalizeH="0" dirty="0" smtClean="0">
                <a:ln>
                  <a:noFill/>
                </a:ln>
                <a:solidFill>
                  <a:schemeClr val="tx1"/>
                </a:solidFill>
                <a:effectLst/>
                <a:latin typeface="Arial" pitchFamily="34" charset="0"/>
                <a:cs typeface="Arial" pitchFamily="34" charset="0"/>
              </a:rPr>
              <a:t>1</a:t>
            </a:r>
            <a:r>
              <a:rPr kumimoji="0" lang="x-none" sz="1800" b="0" i="0" u="none" strike="noStrike" cap="none" normalizeH="0" smtClean="0">
                <a:ln>
                  <a:noFill/>
                </a:ln>
                <a:solidFill>
                  <a:schemeClr val="tx1"/>
                </a:solidFill>
                <a:effectLst/>
                <a:latin typeface="Arial" pitchFamily="34" charset="0"/>
                <a:cs typeface="Arial" pitchFamily="34" charset="0"/>
              </a:rPr>
              <a:t>,</a:t>
            </a:r>
            <a:r>
              <a:rPr kumimoji="0" lang="sr-Latn-CS" sz="1800" b="0" i="0" u="none" strike="noStrike" cap="none" normalizeH="0" dirty="0" smtClean="0">
                <a:ln>
                  <a:noFill/>
                </a:ln>
                <a:solidFill>
                  <a:schemeClr val="tx1"/>
                </a:solidFill>
                <a:effectLst/>
                <a:latin typeface="Arial" pitchFamily="34" charset="0"/>
                <a:cs typeface="Arial" pitchFamily="34" charset="0"/>
              </a:rPr>
              <a:t>04</a:t>
            </a:r>
            <a:r>
              <a:rPr kumimoji="0" lang="x-none" sz="1800" b="0" i="0" u="none" strike="noStrike" cap="none" normalizeH="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sr-Latn-CS" sz="1800" b="0" i="0" u="none" strike="noStrike" cap="none" normalizeH="0" dirty="0" smtClean="0">
                <a:ln>
                  <a:noFill/>
                </a:ln>
                <a:solidFill>
                  <a:schemeClr val="tx1"/>
                </a:solidFill>
                <a:effectLst/>
                <a:latin typeface="Arial" pitchFamily="34" charset="0"/>
                <a:cs typeface="Arial" pitchFamily="34" charset="0"/>
                <a:sym typeface="Symbol"/>
              </a:rPr>
              <a:t> </a:t>
            </a:r>
            <a:r>
              <a:rPr kumimoji="0" lang="x-none" sz="1800" b="0" i="0" u="none" strike="noStrike" cap="none" normalizeH="0" smtClean="0">
                <a:ln>
                  <a:noFill/>
                </a:ln>
                <a:solidFill>
                  <a:schemeClr val="tx1"/>
                </a:solidFill>
                <a:effectLst/>
                <a:latin typeface="Arial" pitchFamily="34" charset="0"/>
                <a:cs typeface="Arial" pitchFamily="34" charset="0"/>
                <a:sym typeface="Symbol"/>
              </a:rPr>
              <a:t>0,</a:t>
            </a:r>
            <a:r>
              <a:rPr kumimoji="0" lang="sr-Latn-CS" sz="1800" b="0" i="0" u="none" strike="noStrike" cap="none" normalizeH="0" dirty="0" smtClean="0">
                <a:ln>
                  <a:noFill/>
                </a:ln>
                <a:solidFill>
                  <a:schemeClr val="tx1"/>
                </a:solidFill>
                <a:effectLst/>
                <a:latin typeface="Arial" pitchFamily="34" charset="0"/>
                <a:cs typeface="Arial" pitchFamily="34" charset="0"/>
                <a:sym typeface="Symbol"/>
              </a:rPr>
              <a:t>13</a:t>
            </a:r>
            <a:r>
              <a:rPr kumimoji="0" lang="x-none" sz="1800" b="0" i="0" u="none" strike="noStrike" cap="none" normalizeH="0" smtClean="0">
                <a:ln>
                  <a:noFill/>
                </a:ln>
                <a:solidFill>
                  <a:schemeClr val="tx1"/>
                </a:solidFill>
                <a:effectLst/>
                <a:latin typeface="Arial" pitchFamily="34" charset="0"/>
                <a:cs typeface="Arial" pitchFamily="34" charset="0"/>
                <a:sym typeface="Symbol"/>
              </a:rPr>
              <a:t>; </a:t>
            </a:r>
            <a:r>
              <a:rPr lang="en-US" b="1" i="1" dirty="0" smtClean="0">
                <a:solidFill>
                  <a:schemeClr val="tx1"/>
                </a:solidFill>
                <a:latin typeface="Arial" pitchFamily="34" charset="0"/>
                <a:cs typeface="Arial" pitchFamily="34" charset="0"/>
                <a:sym typeface="Symbol"/>
              </a:rPr>
              <a:t></a:t>
            </a:r>
            <a:r>
              <a:rPr lang="x-none" b="1" i="1" baseline="-25000" dirty="0">
                <a:solidFill>
                  <a:schemeClr val="tx1"/>
                </a:solidFill>
                <a:latin typeface="Arial" pitchFamily="34" charset="0"/>
                <a:cs typeface="Arial" pitchFamily="34" charset="0"/>
              </a:rPr>
              <a:t> </a:t>
            </a:r>
            <a:r>
              <a:rPr lang="x-none" b="1" i="1" baseline="-25000">
                <a:solidFill>
                  <a:schemeClr val="tx1"/>
                </a:solidFill>
                <a:latin typeface="Arial" pitchFamily="34" charset="0"/>
                <a:cs typeface="Arial" pitchFamily="34" charset="0"/>
              </a:rPr>
              <a:t>5</a:t>
            </a:r>
            <a:r>
              <a:rPr lang="x-none" b="1" i="1" smtClean="0">
                <a:solidFill>
                  <a:schemeClr val="tx1"/>
                </a:solidFill>
                <a:latin typeface="Arial" pitchFamily="34" charset="0"/>
                <a:cs typeface="Arial" pitchFamily="34" charset="0"/>
                <a:sym typeface="Symbol"/>
              </a:rPr>
              <a:t> </a:t>
            </a:r>
            <a:r>
              <a:rPr lang="en-US" dirty="0" smtClean="0">
                <a:solidFill>
                  <a:schemeClr val="tx1"/>
                </a:solidFill>
                <a:latin typeface="Arial" pitchFamily="34" charset="0"/>
                <a:cs typeface="Arial" pitchFamily="34" charset="0"/>
                <a:sym typeface="Symbol"/>
              </a:rPr>
              <a:t>=</a:t>
            </a:r>
            <a:r>
              <a:rPr lang="sr-Latn-CS" dirty="0" smtClean="0">
                <a:solidFill>
                  <a:schemeClr val="tx1"/>
                </a:solidFill>
                <a:latin typeface="Arial" pitchFamily="34" charset="0"/>
                <a:cs typeface="Arial" pitchFamily="34" charset="0"/>
                <a:sym typeface="Symbol"/>
              </a:rPr>
              <a:t>1</a:t>
            </a:r>
            <a:r>
              <a:rPr lang="x-none" smtClean="0">
                <a:solidFill>
                  <a:schemeClr val="tx1"/>
                </a:solidFill>
                <a:latin typeface="Arial" pitchFamily="34" charset="0"/>
                <a:cs typeface="Arial" pitchFamily="34" charset="0"/>
                <a:sym typeface="Symbol"/>
              </a:rPr>
              <a:t>,</a:t>
            </a:r>
            <a:r>
              <a:rPr lang="sr-Latn-CS" dirty="0" smtClean="0">
                <a:solidFill>
                  <a:schemeClr val="tx1"/>
                </a:solidFill>
                <a:latin typeface="Arial" pitchFamily="34" charset="0"/>
                <a:cs typeface="Arial" pitchFamily="34" charset="0"/>
                <a:sym typeface="Symbol"/>
              </a:rPr>
              <a:t>9</a:t>
            </a:r>
            <a:r>
              <a:rPr lang="x-none" smtClean="0">
                <a:solidFill>
                  <a:schemeClr val="tx1"/>
                </a:solidFill>
                <a:latin typeface="Arial" pitchFamily="34" charset="0"/>
                <a:cs typeface="Arial" pitchFamily="34" charset="0"/>
                <a:sym typeface="Symbol"/>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Rounded Rectangle 74"/>
          <p:cNvSpPr/>
          <p:nvPr/>
        </p:nvSpPr>
        <p:spPr bwMode="auto">
          <a:xfrm>
            <a:off x="3851920" y="5431249"/>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x-none" dirty="0" smtClean="0"/>
              <a:t>6</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dirty="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lang="x-none" b="1" i="1" baseline="-25000">
                <a:solidFill>
                  <a:schemeClr val="tx1"/>
                </a:solidFill>
                <a:latin typeface="Arial" pitchFamily="34" charset="0"/>
                <a:cs typeface="Arial" pitchFamily="34" charset="0"/>
              </a:rPr>
              <a:t>6</a:t>
            </a:r>
            <a:r>
              <a:rPr kumimoji="0" lang="x-none" sz="1800" b="1" i="1" u="none" strike="noStrike" cap="none" normalizeH="0" baseline="-25000" smtClean="0">
                <a:ln>
                  <a:noFill/>
                </a:ln>
                <a:solidFill>
                  <a:schemeClr val="tx1"/>
                </a:solidFill>
                <a:effectLst/>
                <a:latin typeface="Arial" pitchFamily="34" charset="0"/>
                <a:cs typeface="Arial" pitchFamily="34" charset="0"/>
              </a:rPr>
              <a:t> </a:t>
            </a:r>
            <a:r>
              <a:rPr lang="en-US" dirty="0" smtClean="0">
                <a:solidFill>
                  <a:schemeClr val="tx1"/>
                </a:solidFill>
                <a:latin typeface="Arial" pitchFamily="34" charset="0"/>
                <a:cs typeface="Arial" pitchFamily="34" charset="0"/>
              </a:rPr>
              <a:t>=</a:t>
            </a:r>
            <a:r>
              <a:rPr lang="sr-Latn-CS" dirty="0" smtClean="0">
                <a:solidFill>
                  <a:schemeClr val="tx1"/>
                </a:solidFill>
                <a:latin typeface="Arial" pitchFamily="34" charset="0"/>
                <a:cs typeface="Arial" pitchFamily="34" charset="0"/>
              </a:rPr>
              <a:t> – 0.93</a:t>
            </a:r>
            <a:r>
              <a:rPr lang="x-none" smtClean="0">
                <a:solidFill>
                  <a:schemeClr val="tx1"/>
                </a:solidFill>
                <a:latin typeface="Arial" pitchFamily="34" charset="0"/>
                <a:cs typeface="Arial" pitchFamily="34" charset="0"/>
              </a:rPr>
              <a:t>;</a:t>
            </a:r>
            <a:r>
              <a:rPr lang="en-US" dirty="0" smtClean="0">
                <a:solidFill>
                  <a:schemeClr val="tx1"/>
                </a:solidFill>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aseline="-25000" smtClean="0">
                <a:solidFill>
                  <a:schemeClr val="tx1"/>
                </a:solidFill>
                <a:latin typeface="Arial" pitchFamily="34" charset="0"/>
                <a:cs typeface="Arial" pitchFamily="34" charset="0"/>
                <a:sym typeface="Symbol"/>
              </a:rPr>
              <a:t>6</a:t>
            </a:r>
            <a:r>
              <a:rPr kumimoji="0" lang="en-US" sz="1800" b="0" i="0" u="none" strike="noStrike" cap="none" normalizeH="0" dirty="0" smtClean="0">
                <a:ln>
                  <a:noFill/>
                </a:ln>
                <a:solidFill>
                  <a:schemeClr val="tx1"/>
                </a:solidFill>
                <a:effectLst/>
                <a:latin typeface="Arial" pitchFamily="34" charset="0"/>
                <a:cs typeface="Arial" pitchFamily="34" charset="0"/>
              </a:rPr>
              <a:t>=</a:t>
            </a:r>
            <a:r>
              <a:rPr kumimoji="0" lang="sr-Latn-CS" sz="1800" b="0" i="0" u="none" strike="noStrike" cap="none" normalizeH="0" dirty="0" smtClean="0">
                <a:ln>
                  <a:noFill/>
                </a:ln>
                <a:solidFill>
                  <a:schemeClr val="tx1"/>
                </a:solidFill>
                <a:effectLst/>
                <a:latin typeface="Arial" pitchFamily="34" charset="0"/>
                <a:cs typeface="Arial" pitchFamily="34" charset="0"/>
              </a:rPr>
              <a:t>0</a:t>
            </a:r>
            <a:r>
              <a:rPr kumimoji="0" lang="x-none" sz="1800" b="0" i="0" u="none" strike="noStrike" cap="none" normalizeH="0" smtClean="0">
                <a:ln>
                  <a:noFill/>
                </a:ln>
                <a:solidFill>
                  <a:schemeClr val="tx1"/>
                </a:solidFill>
                <a:effectLst/>
                <a:latin typeface="Arial" pitchFamily="34" charset="0"/>
                <a:cs typeface="Arial" pitchFamily="34" charset="0"/>
              </a:rPr>
              <a:t>,</a:t>
            </a:r>
            <a:r>
              <a:rPr kumimoji="0" lang="sr-Latn-CS" sz="1800" b="0" i="0" u="none" strike="noStrike" cap="none" normalizeH="0" dirty="0" smtClean="0">
                <a:ln>
                  <a:noFill/>
                </a:ln>
                <a:solidFill>
                  <a:schemeClr val="tx1"/>
                </a:solidFill>
                <a:effectLst/>
                <a:latin typeface="Arial" pitchFamily="34" charset="0"/>
                <a:cs typeface="Arial" pitchFamily="34" charset="0"/>
              </a:rPr>
              <a:t>10</a:t>
            </a:r>
            <a:r>
              <a:rPr kumimoji="0" lang="x-none" sz="1800" b="0" i="0" u="none" strike="noStrike" cap="none" normalizeH="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lang="sr-Latn-CS" dirty="0" smtClean="0">
                <a:solidFill>
                  <a:schemeClr val="tx1"/>
                </a:solidFill>
                <a:latin typeface="Arial" pitchFamily="34" charset="0"/>
                <a:cs typeface="Arial" pitchFamily="34" charset="0"/>
              </a:rPr>
              <a:t>– 0</a:t>
            </a:r>
            <a:r>
              <a:rPr kumimoji="0" lang="x-none" sz="1800" b="0" i="0" u="none" strike="noStrike" cap="none" normalizeH="0" smtClean="0">
                <a:ln>
                  <a:noFill/>
                </a:ln>
                <a:solidFill>
                  <a:schemeClr val="tx1"/>
                </a:solidFill>
                <a:effectLst/>
                <a:latin typeface="Arial" pitchFamily="34" charset="0"/>
                <a:cs typeface="Arial" pitchFamily="34" charset="0"/>
                <a:sym typeface="Symbol"/>
              </a:rPr>
              <a:t>,1</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0</a:t>
            </a:r>
            <a:r>
              <a:rPr kumimoji="0" lang="x-none" sz="1800" b="0" i="0" u="none" strike="noStrike" cap="none" normalizeH="0" smtClean="0">
                <a:ln>
                  <a:noFill/>
                </a:ln>
                <a:solidFill>
                  <a:schemeClr val="tx1"/>
                </a:solidFill>
                <a:effectLst/>
                <a:latin typeface="Arial" pitchFamily="34" charset="0"/>
                <a:cs typeface="Arial" pitchFamily="34" charset="0"/>
                <a:sym typeface="Symbol"/>
              </a:rPr>
              <a:t>; </a:t>
            </a:r>
            <a:r>
              <a:rPr lang="en-US" b="1" i="1" dirty="0" smtClean="0">
                <a:solidFill>
                  <a:schemeClr val="tx1"/>
                </a:solidFill>
                <a:latin typeface="Arial" pitchFamily="34" charset="0"/>
                <a:cs typeface="Arial" pitchFamily="34" charset="0"/>
                <a:sym typeface="Symbol"/>
              </a:rPr>
              <a:t></a:t>
            </a:r>
            <a:r>
              <a:rPr lang="x-none" b="1" i="1" baseline="-25000" dirty="0">
                <a:solidFill>
                  <a:schemeClr val="tx1"/>
                </a:solidFill>
                <a:latin typeface="Arial" pitchFamily="34" charset="0"/>
                <a:cs typeface="Arial" pitchFamily="34" charset="0"/>
              </a:rPr>
              <a:t> </a:t>
            </a:r>
            <a:r>
              <a:rPr lang="x-none" b="1" i="1" baseline="-25000" smtClean="0">
                <a:solidFill>
                  <a:schemeClr val="tx1"/>
                </a:solidFill>
                <a:latin typeface="Arial" pitchFamily="34" charset="0"/>
                <a:cs typeface="Arial" pitchFamily="34" charset="0"/>
              </a:rPr>
              <a:t>6</a:t>
            </a:r>
            <a:r>
              <a:rPr lang="x-none" b="1" i="1" smtClean="0">
                <a:solidFill>
                  <a:schemeClr val="tx1"/>
                </a:solidFill>
                <a:latin typeface="Arial" pitchFamily="34" charset="0"/>
                <a:cs typeface="Arial" pitchFamily="34" charset="0"/>
                <a:sym typeface="Symbol"/>
              </a:rPr>
              <a:t> </a:t>
            </a:r>
            <a:r>
              <a:rPr lang="en-US" dirty="0" smtClean="0">
                <a:solidFill>
                  <a:schemeClr val="tx1"/>
                </a:solidFill>
                <a:latin typeface="Arial" pitchFamily="34" charset="0"/>
                <a:cs typeface="Arial" pitchFamily="34" charset="0"/>
                <a:sym typeface="Symbol"/>
              </a:rPr>
              <a:t>=</a:t>
            </a:r>
            <a:r>
              <a:rPr lang="sr-Latn-CS" dirty="0" smtClean="0">
                <a:solidFill>
                  <a:schemeClr val="tx1"/>
                </a:solidFill>
                <a:latin typeface="Arial" pitchFamily="34" charset="0"/>
                <a:cs typeface="Arial" pitchFamily="34" charset="0"/>
                <a:sym typeface="Symbol"/>
              </a:rPr>
              <a:t>1</a:t>
            </a:r>
            <a:r>
              <a:rPr lang="x-none" smtClean="0">
                <a:solidFill>
                  <a:schemeClr val="tx1"/>
                </a:solidFill>
                <a:latin typeface="Arial" pitchFamily="34" charset="0"/>
                <a:cs typeface="Arial" pitchFamily="34" charset="0"/>
                <a:sym typeface="Symbol"/>
              </a:rPr>
              <a:t>,</a:t>
            </a:r>
            <a:r>
              <a:rPr lang="sr-Latn-CS" dirty="0" smtClean="0">
                <a:solidFill>
                  <a:schemeClr val="tx1"/>
                </a:solidFill>
                <a:latin typeface="Arial" pitchFamily="34" charset="0"/>
                <a:cs typeface="Arial" pitchFamily="34" charset="0"/>
                <a:sym typeface="Symbol"/>
              </a:rPr>
              <a:t>8</a:t>
            </a:r>
            <a:r>
              <a:rPr lang="x-none" smtClean="0">
                <a:solidFill>
                  <a:schemeClr val="tx1"/>
                </a:solidFill>
                <a:latin typeface="Arial" pitchFamily="34" charset="0"/>
                <a:cs typeface="Arial" pitchFamily="34" charset="0"/>
                <a:sym typeface="Symbol"/>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6" name="Straight Connector 75"/>
          <p:cNvCxnSpPr/>
          <p:nvPr/>
        </p:nvCxnSpPr>
        <p:spPr bwMode="auto">
          <a:xfrm>
            <a:off x="5436096" y="1124744"/>
            <a:ext cx="1656184" cy="432048"/>
          </a:xfrm>
          <a:prstGeom prst="line">
            <a:avLst/>
          </a:prstGeom>
          <a:solidFill>
            <a:schemeClr val="bg1"/>
          </a:solidFill>
          <a:ln w="25400" cap="flat" cmpd="sng" algn="ctr">
            <a:solidFill>
              <a:srgbClr val="FF0000">
                <a:alpha val="56000"/>
              </a:srgbClr>
            </a:solidFill>
            <a:prstDash val="solid"/>
            <a:round/>
            <a:headEnd type="none" w="sm" len="sm"/>
            <a:tailEnd type="none" w="sm" len="sm"/>
          </a:ln>
          <a:effectLst/>
        </p:spPr>
      </p:cxnSp>
      <p:cxnSp>
        <p:nvCxnSpPr>
          <p:cNvPr id="80" name="Straight Connector 79"/>
          <p:cNvCxnSpPr/>
          <p:nvPr/>
        </p:nvCxnSpPr>
        <p:spPr bwMode="auto">
          <a:xfrm flipV="1">
            <a:off x="5436096" y="1124744"/>
            <a:ext cx="1656184" cy="432048"/>
          </a:xfrm>
          <a:prstGeom prst="line">
            <a:avLst/>
          </a:prstGeom>
          <a:solidFill>
            <a:schemeClr val="bg1"/>
          </a:solidFill>
          <a:ln w="25400" cap="flat" cmpd="sng" algn="ctr">
            <a:solidFill>
              <a:srgbClr val="FF0000">
                <a:alpha val="56000"/>
              </a:srgbClr>
            </a:solidFill>
            <a:prstDash val="solid"/>
            <a:round/>
            <a:headEnd type="none" w="sm" len="sm"/>
            <a:tailEnd type="none" w="sm" len="sm"/>
          </a:ln>
          <a:effectLst/>
        </p:spPr>
      </p:cxnSp>
      <p:grpSp>
        <p:nvGrpSpPr>
          <p:cNvPr id="87" name="Group 86"/>
          <p:cNvGrpSpPr/>
          <p:nvPr/>
        </p:nvGrpSpPr>
        <p:grpSpPr>
          <a:xfrm>
            <a:off x="395536" y="4869160"/>
            <a:ext cx="439800" cy="648072"/>
            <a:chOff x="395536" y="4869160"/>
            <a:chExt cx="439800" cy="648072"/>
          </a:xfrm>
        </p:grpSpPr>
        <p:cxnSp>
          <p:nvCxnSpPr>
            <p:cNvPr id="51" name="Straight Connector 50"/>
            <p:cNvCxnSpPr/>
            <p:nvPr/>
          </p:nvCxnSpPr>
          <p:spPr bwMode="auto">
            <a:xfrm>
              <a:off x="611560" y="4869160"/>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82" name="Straight Connector 81"/>
            <p:cNvCxnSpPr/>
            <p:nvPr/>
          </p:nvCxnSpPr>
          <p:spPr bwMode="auto">
            <a:xfrm>
              <a:off x="611560" y="4869160"/>
              <a:ext cx="0" cy="648072"/>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23" name="Straight Connector 122"/>
            <p:cNvCxnSpPr/>
            <p:nvPr/>
          </p:nvCxnSpPr>
          <p:spPr bwMode="auto">
            <a:xfrm>
              <a:off x="395536" y="5517232"/>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grpSp>
      <p:cxnSp>
        <p:nvCxnSpPr>
          <p:cNvPr id="124" name="Straight Connector 123"/>
          <p:cNvCxnSpPr/>
          <p:nvPr/>
        </p:nvCxnSpPr>
        <p:spPr bwMode="auto">
          <a:xfrm>
            <a:off x="827584" y="4365104"/>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25" name="Straight Connector 124"/>
          <p:cNvCxnSpPr/>
          <p:nvPr/>
        </p:nvCxnSpPr>
        <p:spPr bwMode="auto">
          <a:xfrm>
            <a:off x="1043608" y="4057457"/>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26" name="Straight Connector 125"/>
          <p:cNvCxnSpPr/>
          <p:nvPr/>
        </p:nvCxnSpPr>
        <p:spPr bwMode="auto">
          <a:xfrm>
            <a:off x="1259632" y="4077072"/>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27" name="Straight Connector 126"/>
          <p:cNvCxnSpPr/>
          <p:nvPr/>
        </p:nvCxnSpPr>
        <p:spPr bwMode="auto">
          <a:xfrm>
            <a:off x="827584" y="4365104"/>
            <a:ext cx="0" cy="504056"/>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1043608" y="4077072"/>
            <a:ext cx="0" cy="288032"/>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a:off x="1475656" y="4437112"/>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a:off x="1691680" y="4869160"/>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33" name="Straight Connector 132"/>
          <p:cNvCxnSpPr/>
          <p:nvPr/>
        </p:nvCxnSpPr>
        <p:spPr bwMode="auto">
          <a:xfrm>
            <a:off x="1907704" y="5493417"/>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34" name="Straight Connector 133"/>
          <p:cNvCxnSpPr/>
          <p:nvPr/>
        </p:nvCxnSpPr>
        <p:spPr bwMode="auto">
          <a:xfrm>
            <a:off x="1475656" y="4077072"/>
            <a:ext cx="0" cy="36004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36" name="Straight Connector 135"/>
          <p:cNvCxnSpPr/>
          <p:nvPr/>
        </p:nvCxnSpPr>
        <p:spPr bwMode="auto">
          <a:xfrm>
            <a:off x="1691680" y="4437112"/>
            <a:ext cx="0" cy="43204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38" name="Straight Connector 137"/>
          <p:cNvCxnSpPr/>
          <p:nvPr/>
        </p:nvCxnSpPr>
        <p:spPr bwMode="auto">
          <a:xfrm>
            <a:off x="1907704" y="4869160"/>
            <a:ext cx="0" cy="648072"/>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40" name="Straight Connector 139"/>
          <p:cNvCxnSpPr/>
          <p:nvPr/>
        </p:nvCxnSpPr>
        <p:spPr bwMode="auto">
          <a:xfrm>
            <a:off x="2123728" y="6021288"/>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41" name="Straight Connector 140"/>
          <p:cNvCxnSpPr/>
          <p:nvPr/>
        </p:nvCxnSpPr>
        <p:spPr bwMode="auto">
          <a:xfrm>
            <a:off x="2339752" y="6309320"/>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42" name="Straight Connector 141"/>
          <p:cNvCxnSpPr/>
          <p:nvPr/>
        </p:nvCxnSpPr>
        <p:spPr bwMode="auto">
          <a:xfrm>
            <a:off x="2555776" y="6333698"/>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43" name="Straight Connector 142"/>
          <p:cNvCxnSpPr/>
          <p:nvPr/>
        </p:nvCxnSpPr>
        <p:spPr bwMode="auto">
          <a:xfrm>
            <a:off x="2771800" y="6021288"/>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44" name="Straight Connector 143"/>
          <p:cNvCxnSpPr/>
          <p:nvPr/>
        </p:nvCxnSpPr>
        <p:spPr bwMode="auto">
          <a:xfrm>
            <a:off x="2987824" y="5512472"/>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45" name="Straight Connector 144"/>
          <p:cNvCxnSpPr/>
          <p:nvPr/>
        </p:nvCxnSpPr>
        <p:spPr bwMode="auto">
          <a:xfrm>
            <a:off x="2123728" y="5517232"/>
            <a:ext cx="0" cy="504056"/>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47" name="Straight Connector 146"/>
          <p:cNvCxnSpPr/>
          <p:nvPr/>
        </p:nvCxnSpPr>
        <p:spPr bwMode="auto">
          <a:xfrm>
            <a:off x="2339752" y="6021288"/>
            <a:ext cx="0" cy="288032"/>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49" name="Straight Connector 148"/>
          <p:cNvCxnSpPr/>
          <p:nvPr/>
        </p:nvCxnSpPr>
        <p:spPr bwMode="auto">
          <a:xfrm>
            <a:off x="2771800" y="6021288"/>
            <a:ext cx="0" cy="288032"/>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50" name="Straight Connector 149"/>
          <p:cNvCxnSpPr/>
          <p:nvPr/>
        </p:nvCxnSpPr>
        <p:spPr bwMode="auto">
          <a:xfrm>
            <a:off x="2987824" y="5517232"/>
            <a:ext cx="0" cy="504056"/>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54" name="Straight Connector 153"/>
          <p:cNvCxnSpPr/>
          <p:nvPr/>
        </p:nvCxnSpPr>
        <p:spPr bwMode="auto">
          <a:xfrm flipV="1">
            <a:off x="827584" y="3284984"/>
            <a:ext cx="216024" cy="21602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56" name="Straight Connector 155"/>
          <p:cNvCxnSpPr/>
          <p:nvPr/>
        </p:nvCxnSpPr>
        <p:spPr bwMode="auto">
          <a:xfrm flipV="1">
            <a:off x="1043608" y="2924944"/>
            <a:ext cx="216024" cy="36004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58" name="Straight Connector 157"/>
          <p:cNvCxnSpPr/>
          <p:nvPr/>
        </p:nvCxnSpPr>
        <p:spPr bwMode="auto">
          <a:xfrm flipV="1">
            <a:off x="1259632" y="2564904"/>
            <a:ext cx="216024" cy="36004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59" name="Straight Connector 158"/>
          <p:cNvCxnSpPr/>
          <p:nvPr/>
        </p:nvCxnSpPr>
        <p:spPr bwMode="auto">
          <a:xfrm flipV="1">
            <a:off x="1475656" y="2348880"/>
            <a:ext cx="216024" cy="21602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61" name="Straight Connector 160"/>
          <p:cNvCxnSpPr/>
          <p:nvPr/>
        </p:nvCxnSpPr>
        <p:spPr bwMode="auto">
          <a:xfrm flipV="1">
            <a:off x="1691680" y="2216944"/>
            <a:ext cx="218083" cy="131936"/>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63" name="Straight Connector 162"/>
          <p:cNvCxnSpPr/>
          <p:nvPr/>
        </p:nvCxnSpPr>
        <p:spPr bwMode="auto">
          <a:xfrm>
            <a:off x="1907381" y="2216944"/>
            <a:ext cx="219075" cy="28575"/>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68" name="Straight Connector 167"/>
          <p:cNvCxnSpPr/>
          <p:nvPr/>
        </p:nvCxnSpPr>
        <p:spPr bwMode="auto">
          <a:xfrm>
            <a:off x="2114550" y="2240756"/>
            <a:ext cx="225202" cy="32414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71" name="Straight Connector 170"/>
          <p:cNvCxnSpPr/>
          <p:nvPr/>
        </p:nvCxnSpPr>
        <p:spPr bwMode="auto">
          <a:xfrm>
            <a:off x="2339752" y="2564904"/>
            <a:ext cx="225202" cy="32414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73" name="Straight Connector 172"/>
          <p:cNvCxnSpPr/>
          <p:nvPr/>
        </p:nvCxnSpPr>
        <p:spPr bwMode="auto">
          <a:xfrm>
            <a:off x="2562225" y="2878931"/>
            <a:ext cx="218753" cy="298153"/>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75" name="Straight Connector 174"/>
          <p:cNvCxnSpPr/>
          <p:nvPr/>
        </p:nvCxnSpPr>
        <p:spPr bwMode="auto">
          <a:xfrm>
            <a:off x="2771775" y="3164681"/>
            <a:ext cx="214313" cy="19050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78" name="Straight Connector 177"/>
          <p:cNvCxnSpPr/>
          <p:nvPr/>
        </p:nvCxnSpPr>
        <p:spPr bwMode="auto">
          <a:xfrm>
            <a:off x="2987824" y="3356992"/>
            <a:ext cx="216024" cy="7200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80" name="Straight Connector 179"/>
          <p:cNvCxnSpPr/>
          <p:nvPr/>
        </p:nvCxnSpPr>
        <p:spPr bwMode="auto">
          <a:xfrm flipV="1">
            <a:off x="3203848" y="3409950"/>
            <a:ext cx="134665" cy="1905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88" name="Straight Connector 187"/>
          <p:cNvCxnSpPr/>
          <p:nvPr/>
        </p:nvCxnSpPr>
        <p:spPr bwMode="auto">
          <a:xfrm>
            <a:off x="3203848" y="5157192"/>
            <a:ext cx="2237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89" name="Straight Connector 188"/>
          <p:cNvCxnSpPr/>
          <p:nvPr/>
        </p:nvCxnSpPr>
        <p:spPr bwMode="auto">
          <a:xfrm>
            <a:off x="3203848" y="5157192"/>
            <a:ext cx="0" cy="360040"/>
          </a:xfrm>
          <a:prstGeom prst="line">
            <a:avLst/>
          </a:prstGeom>
          <a:solidFill>
            <a:schemeClr val="bg1"/>
          </a:solidFill>
          <a:ln w="38100" cap="flat" cmpd="sng" algn="ctr">
            <a:solidFill>
              <a:schemeClr val="tx1"/>
            </a:solidFill>
            <a:prstDash val="solid"/>
            <a:round/>
            <a:headEnd type="none" w="sm" len="sm"/>
            <a:tailEnd type="none" w="sm" len="sm"/>
          </a:ln>
          <a:effectLst/>
        </p:spPr>
      </p:cxnSp>
      <p:sp>
        <p:nvSpPr>
          <p:cNvPr id="86" name="Rounded Rectangle 85"/>
          <p:cNvSpPr/>
          <p:nvPr/>
        </p:nvSpPr>
        <p:spPr bwMode="auto">
          <a:xfrm>
            <a:off x="3865290" y="5900697"/>
            <a:ext cx="5184576" cy="408623"/>
          </a:xfrm>
          <a:prstGeom prst="round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en-US" dirty="0" smtClean="0"/>
              <a:t>7</a:t>
            </a:r>
            <a:r>
              <a:rPr kumimoji="0" lang="en-US" sz="1800" b="0" i="0" u="none" strike="noStrike" cap="none" normalizeH="0" baseline="0" dirty="0" smtClean="0">
                <a:ln>
                  <a:noFill/>
                </a:ln>
                <a:solidFill>
                  <a:srgbClr val="333399"/>
                </a:solidFill>
                <a:effectLst/>
                <a:latin typeface="Arial" pitchFamily="34" charset="0"/>
                <a:cs typeface="Arial" pitchFamily="34" charset="0"/>
              </a:rPr>
              <a:t>. </a:t>
            </a:r>
            <a:r>
              <a:rPr kumimoji="0" lang="x-none" sz="1800" b="0" i="0" u="none" strike="noStrike" cap="none" normalizeH="0" baseline="0" smtClean="0">
                <a:ln>
                  <a:noFill/>
                </a:ln>
                <a:solidFill>
                  <a:srgbClr val="333399"/>
                </a:solidFill>
                <a:effectLst/>
                <a:latin typeface="Arial" pitchFamily="34" charset="0"/>
                <a:cs typeface="Arial" pitchFamily="34" charset="0"/>
              </a:rPr>
              <a:t> </a:t>
            </a:r>
            <a:r>
              <a:rPr kumimoji="0" lang="en-US" sz="1800" b="1" i="1" u="none" strike="noStrike" cap="none" normalizeH="0" baseline="0" dirty="0" smtClean="0">
                <a:ln>
                  <a:noFill/>
                </a:ln>
                <a:solidFill>
                  <a:schemeClr val="tx1"/>
                </a:solidFill>
                <a:effectLst/>
                <a:latin typeface="Arial" pitchFamily="34" charset="0"/>
                <a:cs typeface="Arial" pitchFamily="34" charset="0"/>
              </a:rPr>
              <a:t>e</a:t>
            </a:r>
            <a:r>
              <a:rPr lang="en-US" b="1" i="1" baseline="-25000" dirty="0" smtClean="0">
                <a:solidFill>
                  <a:schemeClr val="tx1"/>
                </a:solidFill>
                <a:latin typeface="Arial" pitchFamily="34" charset="0"/>
                <a:cs typeface="Arial" pitchFamily="34" charset="0"/>
              </a:rPr>
              <a:t>7</a:t>
            </a:r>
            <a:r>
              <a:rPr kumimoji="0" lang="x-none" sz="1800" b="1" i="1" u="none" strike="noStrike" cap="none" normalizeH="0" baseline="-25000" smtClean="0">
                <a:ln>
                  <a:noFill/>
                </a:ln>
                <a:solidFill>
                  <a:schemeClr val="tx1"/>
                </a:solidFill>
                <a:effectLst/>
                <a:latin typeface="Arial" pitchFamily="34" charset="0"/>
                <a:cs typeface="Arial" pitchFamily="34" charset="0"/>
              </a:rPr>
              <a:t> </a:t>
            </a:r>
            <a:r>
              <a:rPr lang="en-US" dirty="0" smtClean="0">
                <a:solidFill>
                  <a:schemeClr val="tx1"/>
                </a:solidFill>
                <a:latin typeface="Arial" pitchFamily="34" charset="0"/>
                <a:cs typeface="Arial" pitchFamily="34" charset="0"/>
              </a:rPr>
              <a:t>=</a:t>
            </a:r>
            <a:r>
              <a:rPr lang="sr-Latn-CS" dirty="0" smtClean="0">
                <a:solidFill>
                  <a:schemeClr val="tx1"/>
                </a:solidFill>
                <a:latin typeface="Arial" pitchFamily="34" charset="0"/>
                <a:cs typeface="Arial" pitchFamily="34" charset="0"/>
              </a:rPr>
              <a:t> – 0.</a:t>
            </a:r>
            <a:r>
              <a:rPr lang="en-US" dirty="0" smtClean="0">
                <a:solidFill>
                  <a:schemeClr val="tx1"/>
                </a:solidFill>
                <a:latin typeface="Arial" pitchFamily="34" charset="0"/>
                <a:cs typeface="Arial" pitchFamily="34" charset="0"/>
              </a:rPr>
              <a:t>8</a:t>
            </a:r>
            <a:r>
              <a:rPr lang="sr-Latn-CS" dirty="0" smtClean="0">
                <a:solidFill>
                  <a:schemeClr val="tx1"/>
                </a:solidFill>
                <a:latin typeface="Arial" pitchFamily="34" charset="0"/>
                <a:cs typeface="Arial" pitchFamily="34" charset="0"/>
              </a:rPr>
              <a:t>3</a:t>
            </a:r>
            <a:r>
              <a:rPr lang="x-none" smtClean="0">
                <a:solidFill>
                  <a:schemeClr val="tx1"/>
                </a:solidFill>
                <a:latin typeface="Arial" pitchFamily="34" charset="0"/>
                <a:cs typeface="Arial" pitchFamily="34" charset="0"/>
              </a:rPr>
              <a:t>;</a:t>
            </a:r>
            <a:r>
              <a:rPr lang="en-US" dirty="0" smtClean="0">
                <a:solidFill>
                  <a:schemeClr val="tx1"/>
                </a:solidFill>
                <a:latin typeface="Arial" pitchFamily="34" charset="0"/>
                <a:cs typeface="Arial" pitchFamily="34" charset="0"/>
              </a:rPr>
              <a:t> </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en-US" baseline="-25000" dirty="0" smtClean="0">
                <a:solidFill>
                  <a:schemeClr val="tx1"/>
                </a:solidFill>
                <a:latin typeface="Arial" pitchFamily="34" charset="0"/>
                <a:cs typeface="Arial" pitchFamily="34" charset="0"/>
                <a:sym typeface="Symbol"/>
              </a:rPr>
              <a:t>7</a:t>
            </a:r>
            <a:r>
              <a:rPr kumimoji="0" lang="en-US" sz="1800" b="0" i="0" u="none" strike="noStrike" cap="none" normalizeH="0" dirty="0" smtClean="0">
                <a:ln>
                  <a:noFill/>
                </a:ln>
                <a:solidFill>
                  <a:schemeClr val="tx1"/>
                </a:solidFill>
                <a:effectLst/>
                <a:latin typeface="Arial" pitchFamily="34" charset="0"/>
                <a:cs typeface="Arial" pitchFamily="34" charset="0"/>
              </a:rPr>
              <a:t>=</a:t>
            </a:r>
            <a:r>
              <a:rPr lang="sr-Latn-CS" dirty="0" smtClean="0">
                <a:solidFill>
                  <a:schemeClr val="tx1"/>
                </a:solidFill>
                <a:latin typeface="Arial" pitchFamily="34" charset="0"/>
                <a:cs typeface="Arial" pitchFamily="34" charset="0"/>
              </a:rPr>
              <a:t> – 0.</a:t>
            </a:r>
            <a:r>
              <a:rPr lang="en-US" dirty="0" smtClean="0">
                <a:solidFill>
                  <a:schemeClr val="tx1"/>
                </a:solidFill>
                <a:latin typeface="Arial" pitchFamily="34" charset="0"/>
                <a:cs typeface="Arial" pitchFamily="34" charset="0"/>
              </a:rPr>
              <a:t>7</a:t>
            </a:r>
            <a:r>
              <a:rPr lang="sr-Latn-CS" dirty="0" smtClean="0">
                <a:solidFill>
                  <a:schemeClr val="tx1"/>
                </a:solidFill>
                <a:latin typeface="Arial" pitchFamily="34" charset="0"/>
                <a:cs typeface="Arial" pitchFamily="34" charset="0"/>
              </a:rPr>
              <a:t>3</a:t>
            </a:r>
            <a:r>
              <a:rPr lang="x-none" smtClean="0">
                <a:solidFill>
                  <a:schemeClr val="tx1"/>
                </a:solidFill>
                <a:latin typeface="Arial" pitchFamily="34" charset="0"/>
                <a:cs typeface="Arial" pitchFamily="34" charset="0"/>
              </a:rPr>
              <a:t>;</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kumimoji="0" lang="en-US" sz="1800" b="1" i="1" u="none" strike="noStrike" cap="none" normalizeH="0" dirty="0" smtClean="0">
                <a:ln>
                  <a:noFill/>
                </a:ln>
                <a:solidFill>
                  <a:schemeClr val="tx1"/>
                </a:solidFill>
                <a:effectLst/>
                <a:latin typeface="Arial" pitchFamily="34" charset="0"/>
                <a:cs typeface="Arial" pitchFamily="34" charset="0"/>
                <a:sym typeface="Symbol"/>
              </a:rPr>
              <a:t></a:t>
            </a:r>
            <a:r>
              <a:rPr kumimoji="0" lang="x-none" sz="1800" b="1" i="1" u="none" strike="noStrike" cap="none" normalizeH="0" smtClean="0">
                <a:ln>
                  <a:noFill/>
                </a:ln>
                <a:solidFill>
                  <a:schemeClr val="tx1"/>
                </a:solidFill>
                <a:effectLst/>
                <a:latin typeface="Arial" pitchFamily="34" charset="0"/>
                <a:cs typeface="Arial" pitchFamily="34" charset="0"/>
                <a:sym typeface="Symbol"/>
              </a:rPr>
              <a:t> </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a:t>
            </a:r>
            <a:r>
              <a:rPr lang="sr-Latn-CS" dirty="0" smtClean="0">
                <a:solidFill>
                  <a:schemeClr val="tx1"/>
                </a:solidFill>
                <a:latin typeface="Arial" pitchFamily="34" charset="0"/>
                <a:cs typeface="Arial" pitchFamily="34" charset="0"/>
              </a:rPr>
              <a:t>– 0</a:t>
            </a:r>
            <a:r>
              <a:rPr kumimoji="0" lang="x-none" sz="1800" b="0" i="0" u="none" strike="noStrike" cap="none" normalizeH="0" smtClean="0">
                <a:ln>
                  <a:noFill/>
                </a:ln>
                <a:solidFill>
                  <a:schemeClr val="tx1"/>
                </a:solidFill>
                <a:effectLst/>
                <a:latin typeface="Arial" pitchFamily="34" charset="0"/>
                <a:cs typeface="Arial" pitchFamily="34" charset="0"/>
                <a:sym typeface="Symbol"/>
              </a:rPr>
              <a:t>,</a:t>
            </a:r>
            <a:r>
              <a:rPr kumimoji="0" lang="en-US" sz="1800" b="0" i="0" u="none" strike="noStrike" cap="none" normalizeH="0" dirty="0" smtClean="0">
                <a:ln>
                  <a:noFill/>
                </a:ln>
                <a:solidFill>
                  <a:schemeClr val="tx1"/>
                </a:solidFill>
                <a:effectLst/>
                <a:latin typeface="Arial" pitchFamily="34" charset="0"/>
                <a:cs typeface="Arial" pitchFamily="34" charset="0"/>
                <a:sym typeface="Symbol"/>
              </a:rPr>
              <a:t>46</a:t>
            </a:r>
            <a:r>
              <a:rPr kumimoji="0" lang="x-none" sz="1800" b="0" i="0" u="none" strike="noStrike" cap="none" normalizeH="0" smtClean="0">
                <a:ln>
                  <a:noFill/>
                </a:ln>
                <a:solidFill>
                  <a:schemeClr val="tx1"/>
                </a:solidFill>
                <a:effectLst/>
                <a:latin typeface="Arial" pitchFamily="34" charset="0"/>
                <a:cs typeface="Arial" pitchFamily="34" charset="0"/>
                <a:sym typeface="Symbol"/>
              </a:rPr>
              <a:t>;</a:t>
            </a:r>
            <a:r>
              <a:rPr lang="en-US" b="1" i="1" dirty="0" smtClean="0">
                <a:solidFill>
                  <a:schemeClr val="tx1"/>
                </a:solidFill>
                <a:latin typeface="Arial" pitchFamily="34" charset="0"/>
                <a:cs typeface="Arial" pitchFamily="34" charset="0"/>
                <a:sym typeface="Symbol"/>
              </a:rPr>
              <a:t></a:t>
            </a:r>
            <a:r>
              <a:rPr lang="x-none" b="1" i="1" baseline="-25000" smtClean="0">
                <a:solidFill>
                  <a:schemeClr val="tx1"/>
                </a:solidFill>
                <a:latin typeface="Arial" pitchFamily="34" charset="0"/>
                <a:cs typeface="Arial" pitchFamily="34" charset="0"/>
              </a:rPr>
              <a:t> </a:t>
            </a:r>
            <a:r>
              <a:rPr lang="en-US" b="1" i="1" baseline="-25000" dirty="0" smtClean="0">
                <a:solidFill>
                  <a:schemeClr val="tx1"/>
                </a:solidFill>
                <a:latin typeface="Arial" pitchFamily="34" charset="0"/>
                <a:cs typeface="Arial" pitchFamily="34" charset="0"/>
              </a:rPr>
              <a:t>7</a:t>
            </a:r>
            <a:r>
              <a:rPr lang="x-none" b="1" i="1" smtClean="0">
                <a:solidFill>
                  <a:schemeClr val="tx1"/>
                </a:solidFill>
                <a:latin typeface="Arial" pitchFamily="34" charset="0"/>
                <a:cs typeface="Arial" pitchFamily="34" charset="0"/>
                <a:sym typeface="Symbol"/>
              </a:rPr>
              <a:t> </a:t>
            </a:r>
            <a:r>
              <a:rPr lang="en-US" dirty="0" smtClean="0">
                <a:solidFill>
                  <a:schemeClr val="tx1"/>
                </a:solidFill>
                <a:latin typeface="Arial" pitchFamily="34" charset="0"/>
                <a:cs typeface="Arial" pitchFamily="34" charset="0"/>
                <a:sym typeface="Symbol"/>
              </a:rPr>
              <a:t>=</a:t>
            </a:r>
            <a:r>
              <a:rPr lang="sr-Latn-CS" dirty="0" smtClean="0">
                <a:solidFill>
                  <a:schemeClr val="tx1"/>
                </a:solidFill>
                <a:latin typeface="Arial" pitchFamily="34" charset="0"/>
                <a:cs typeface="Arial" pitchFamily="34" charset="0"/>
                <a:sym typeface="Symbol"/>
              </a:rPr>
              <a:t>1</a:t>
            </a:r>
            <a:r>
              <a:rPr lang="x-none" smtClean="0">
                <a:solidFill>
                  <a:schemeClr val="tx1"/>
                </a:solidFill>
                <a:latin typeface="Arial" pitchFamily="34" charset="0"/>
                <a:cs typeface="Arial" pitchFamily="34" charset="0"/>
                <a:sym typeface="Symbol"/>
              </a:rPr>
              <a:t>,</a:t>
            </a:r>
            <a:r>
              <a:rPr lang="en-US" dirty="0" smtClean="0">
                <a:solidFill>
                  <a:schemeClr val="tx1"/>
                </a:solidFill>
                <a:latin typeface="Arial" pitchFamily="34" charset="0"/>
                <a:cs typeface="Arial" pitchFamily="34" charset="0"/>
                <a:sym typeface="Symbol"/>
              </a:rPr>
              <a:t>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Rectangle 87"/>
          <p:cNvSpPr/>
          <p:nvPr/>
        </p:nvSpPr>
        <p:spPr bwMode="auto">
          <a:xfrm>
            <a:off x="1259632" y="2132856"/>
            <a:ext cx="216024" cy="4104456"/>
          </a:xfrm>
          <a:prstGeom prst="rect">
            <a:avLst/>
          </a:prstGeom>
          <a:solidFill>
            <a:srgbClr val="FF0000">
              <a:alpha val="38000"/>
            </a:srgbClr>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91" name="TextBox 90"/>
          <p:cNvSpPr txBox="1"/>
          <p:nvPr/>
        </p:nvSpPr>
        <p:spPr>
          <a:xfrm>
            <a:off x="1197149" y="6309320"/>
            <a:ext cx="360996" cy="338554"/>
          </a:xfrm>
          <a:prstGeom prst="rect">
            <a:avLst/>
          </a:prstGeom>
          <a:noFill/>
        </p:spPr>
        <p:txBody>
          <a:bodyPr wrap="none" rtlCol="0">
            <a:spAutoFit/>
          </a:bodyPr>
          <a:lstStyle/>
          <a:p>
            <a:r>
              <a:rPr lang="en-US" sz="1600" dirty="0" smtClean="0"/>
              <a:t>3.</a:t>
            </a:r>
            <a:endParaRPr lang="en-US" sz="1600" dirty="0"/>
          </a:p>
        </p:txBody>
      </p:sp>
      <p:sp>
        <p:nvSpPr>
          <p:cNvPr id="92" name="Rounded Rectangle 91"/>
          <p:cNvSpPr/>
          <p:nvPr/>
        </p:nvSpPr>
        <p:spPr bwMode="auto">
          <a:xfrm>
            <a:off x="3347864" y="1550070"/>
            <a:ext cx="5688632" cy="1021556"/>
          </a:xfrm>
          <a:prstGeom prst="roundRect">
            <a:avLst/>
          </a:prstGeom>
          <a:solidFill>
            <a:schemeClr val="bg1"/>
          </a:solid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U </a:t>
            </a:r>
            <a:r>
              <a:rPr kumimoji="0" lang="en-US" sz="1800" b="0" i="0" u="none" strike="noStrike" cap="none" normalizeH="0" baseline="0" dirty="0" err="1" smtClean="0">
                <a:ln>
                  <a:noFill/>
                </a:ln>
                <a:solidFill>
                  <a:schemeClr val="tx1"/>
                </a:solidFill>
                <a:effectLst/>
                <a:latin typeface="Comic Sans MS" pitchFamily="66" charset="0"/>
              </a:rPr>
              <a:t>ovoj</a:t>
            </a:r>
            <a:r>
              <a:rPr kumimoji="0" lang="en-US" sz="1800" b="0" i="0" u="none" strike="noStrike" cap="none" normalizeH="0" baseline="0" dirty="0" smtClean="0">
                <a:ln>
                  <a:noFill/>
                </a:ln>
                <a:solidFill>
                  <a:schemeClr val="tx1"/>
                </a:solidFill>
                <a:effectLst/>
                <a:latin typeface="Comic Sans MS" pitchFamily="66" charset="0"/>
              </a:rPr>
              <a:t> </a:t>
            </a:r>
            <a:r>
              <a:rPr kumimoji="0" lang="en-US" sz="1800" b="0" i="0" u="none" strike="noStrike" cap="none" normalizeH="0" baseline="0" dirty="0" err="1" smtClean="0">
                <a:ln>
                  <a:noFill/>
                </a:ln>
                <a:solidFill>
                  <a:schemeClr val="tx1"/>
                </a:solidFill>
                <a:effectLst/>
                <a:latin typeface="Comic Sans MS" pitchFamily="66" charset="0"/>
              </a:rPr>
              <a:t>periodi</a:t>
            </a:r>
            <a:r>
              <a:rPr kumimoji="0" lang="en-US" sz="1800" b="0" i="0" u="none" strike="noStrike" cap="none" normalizeH="0" baseline="0" dirty="0" smtClean="0">
                <a:ln>
                  <a:noFill/>
                </a:ln>
                <a:solidFill>
                  <a:schemeClr val="tx1"/>
                </a:solidFill>
                <a:effectLst/>
                <a:latin typeface="Comic Sans MS" pitchFamily="66" charset="0"/>
              </a:rPr>
              <a:t> je </a:t>
            </a:r>
            <a:r>
              <a:rPr kumimoji="0" lang="en-US" sz="1800" b="0" i="0" u="none" strike="noStrike" cap="none" normalizeH="0" baseline="0" dirty="0" err="1" smtClean="0">
                <a:ln>
                  <a:noFill/>
                </a:ln>
                <a:solidFill>
                  <a:schemeClr val="tx1"/>
                </a:solidFill>
                <a:effectLst/>
                <a:latin typeface="Comic Sans MS" pitchFamily="66" charset="0"/>
              </a:rPr>
              <a:t>gre</a:t>
            </a:r>
            <a:r>
              <a:rPr lang="sr-Latn-CS" dirty="0" smtClean="0">
                <a:solidFill>
                  <a:schemeClr val="tx1"/>
                </a:solidFill>
              </a:rPr>
              <a:t>ška negativna. </a:t>
            </a:r>
            <a:r>
              <a:rPr lang="sr-Latn-CS" b="1" dirty="0" smtClean="0">
                <a:solidFill>
                  <a:schemeClr val="tx1"/>
                </a:solidFill>
              </a:rPr>
              <a:t>P</a:t>
            </a:r>
            <a:r>
              <a:rPr lang="sr-Latn-CS" dirty="0" smtClean="0">
                <a:solidFill>
                  <a:schemeClr val="tx1"/>
                </a:solidFill>
              </a:rPr>
              <a:t> regulator bi već ovde tražio kočeći (negativan) moment. Ovaj regulator traži moment od čak 2,30</a:t>
            </a:r>
            <a:endParaRPr kumimoji="0" lang="en-US" sz="1800" b="0" i="0" u="none" strike="noStrike" cap="none" normalizeH="0" baseline="0" dirty="0" smtClean="0">
              <a:ln>
                <a:noFill/>
              </a:ln>
              <a:solidFill>
                <a:schemeClr val="tx1"/>
              </a:solidFill>
              <a:effectLst/>
              <a:latin typeface="Comic Sans MS" pitchFamily="66" charset="0"/>
            </a:endParaRPr>
          </a:p>
        </p:txBody>
      </p:sp>
      <p:cxnSp>
        <p:nvCxnSpPr>
          <p:cNvPr id="94" name="Straight Connector 93"/>
          <p:cNvCxnSpPr>
            <a:endCxn id="92" idx="1"/>
          </p:cNvCxnSpPr>
          <p:nvPr/>
        </p:nvCxnSpPr>
        <p:spPr bwMode="auto">
          <a:xfrm flipV="1">
            <a:off x="1331640" y="2060848"/>
            <a:ext cx="2016224" cy="792088"/>
          </a:xfrm>
          <a:prstGeom prst="line">
            <a:avLst/>
          </a:prstGeom>
          <a:solidFill>
            <a:schemeClr val="bg1"/>
          </a:solidFill>
          <a:ln w="25400" cap="flat" cmpd="sng" algn="ctr">
            <a:solidFill>
              <a:srgbClr val="FF0000"/>
            </a:solidFill>
            <a:prstDash val="solid"/>
            <a:round/>
            <a:headEnd type="triangle" w="med" len="lg"/>
            <a:tailEnd type="none" w="sm" len="sm"/>
          </a:ln>
          <a:effectLst/>
        </p:spPr>
      </p:cxnSp>
    </p:spTree>
    <p:extLst>
      <p:ext uri="{BB962C8B-B14F-4D97-AF65-F5344CB8AC3E}">
        <p14:creationId xmlns="" xmlns:p14="http://schemas.microsoft.com/office/powerpoint/2010/main" val="40789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6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6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6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4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4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4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5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4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8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8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7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7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7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7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8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8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9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9" grpId="0" animBg="1"/>
      <p:bldP spid="70" grpId="0" animBg="1"/>
      <p:bldP spid="72" grpId="0" animBg="1"/>
      <p:bldP spid="73" grpId="0" animBg="1"/>
      <p:bldP spid="74" grpId="0" animBg="1"/>
      <p:bldP spid="75" grpId="0" animBg="1"/>
      <p:bldP spid="86" grpId="0" animBg="1"/>
      <p:bldP spid="88" grpId="0" animBg="1"/>
      <p:bldP spid="91" grpId="0"/>
      <p:bldP spid="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60" y="0"/>
            <a:ext cx="7772400" cy="1143000"/>
          </a:xfrm>
        </p:spPr>
        <p:txBody>
          <a:bodyPr/>
          <a:lstStyle/>
          <a:p>
            <a:r>
              <a:rPr lang="sr-Latn-CS" b="1" dirty="0" smtClean="0"/>
              <a:t>I</a:t>
            </a:r>
            <a:r>
              <a:rPr lang="x-none" smtClean="0"/>
              <a:t> regulator</a:t>
            </a:r>
            <a:r>
              <a:rPr lang="sr-Latn-CS" dirty="0" smtClean="0"/>
              <a:t> - prednosti i nedostaci</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26</a:t>
            </a:fld>
            <a:endParaRPr lang="en-US"/>
          </a:p>
        </p:txBody>
      </p:sp>
      <p:sp>
        <p:nvSpPr>
          <p:cNvPr id="93" name="Text Box 29"/>
          <p:cNvSpPr txBox="1">
            <a:spLocks noChangeArrowheads="1"/>
          </p:cNvSpPr>
          <p:nvPr/>
        </p:nvSpPr>
        <p:spPr bwMode="auto">
          <a:xfrm>
            <a:off x="179512" y="1340768"/>
            <a:ext cx="8784976" cy="3508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2900" indent="-342900">
              <a:spcBef>
                <a:spcPts val="0"/>
              </a:spcBef>
              <a:buFont typeface="Arial" pitchFamily="34" charset="0"/>
              <a:buChar char="•"/>
            </a:pPr>
            <a:r>
              <a:rPr lang="sr-Latn-CS" sz="2400" i="1" dirty="0" smtClean="0">
                <a:latin typeface="+mn-lt"/>
                <a:cs typeface="Arial" pitchFamily="34" charset="0"/>
                <a:sym typeface="Symbol"/>
              </a:rPr>
              <a:t>NEMA GREŠKE U STACIONARNOM STANJU</a:t>
            </a:r>
          </a:p>
          <a:p>
            <a:pPr marL="800100" lvl="1" indent="-342900">
              <a:spcBef>
                <a:spcPts val="0"/>
              </a:spcBef>
              <a:buFont typeface="Arial" pitchFamily="34" charset="0"/>
              <a:buChar char="•"/>
            </a:pPr>
            <a:r>
              <a:rPr lang="sr-Latn-CS" sz="2000" i="1" dirty="0" smtClean="0">
                <a:latin typeface="+mn-lt"/>
                <a:cs typeface="Arial" pitchFamily="34" charset="0"/>
                <a:sym typeface="Symbol"/>
              </a:rPr>
              <a:t>Dok je spoljašnje opterećenje konstantno ili sporo-promenljivo greške u stacionarnom stanju nema.</a:t>
            </a:r>
          </a:p>
          <a:p>
            <a:pPr marL="800100" lvl="1" indent="-342900">
              <a:spcBef>
                <a:spcPts val="0"/>
              </a:spcBef>
              <a:buFont typeface="Arial" pitchFamily="34" charset="0"/>
              <a:buChar char="•"/>
            </a:pPr>
            <a:r>
              <a:rPr lang="sr-Latn-CS" sz="2000" i="1" dirty="0" smtClean="0">
                <a:latin typeface="+mn-lt"/>
                <a:cs typeface="Arial" pitchFamily="34" charset="0"/>
                <a:sym typeface="Symbol"/>
              </a:rPr>
              <a:t>Ovo važi i za kombinovane regulatore koji sadrže integralno dejstvo. Dovoljno je imati I dejstvo ispred konstantnog opterećenja da se uticaj tog opterećenja poništi.</a:t>
            </a:r>
          </a:p>
          <a:p>
            <a:pPr marL="342900" indent="-342900">
              <a:spcBef>
                <a:spcPts val="0"/>
              </a:spcBef>
              <a:buFont typeface="Arial" pitchFamily="34" charset="0"/>
              <a:buChar char="•"/>
            </a:pPr>
            <a:r>
              <a:rPr lang="sr-Latn-CS" sz="2400" i="1" dirty="0" smtClean="0">
                <a:latin typeface="+mn-lt"/>
                <a:cs typeface="Arial" pitchFamily="34" charset="0"/>
                <a:sym typeface="Symbol"/>
              </a:rPr>
              <a:t>Akumulira  greške iz prethodnih perioda regulatora.</a:t>
            </a:r>
          </a:p>
          <a:p>
            <a:pPr marL="800100" lvl="1" indent="-342900">
              <a:spcBef>
                <a:spcPts val="0"/>
              </a:spcBef>
              <a:buFont typeface="Arial" pitchFamily="34" charset="0"/>
              <a:buChar char="•"/>
            </a:pPr>
            <a:r>
              <a:rPr lang="sr-Latn-CS" sz="2000" i="1" dirty="0" smtClean="0">
                <a:latin typeface="+mn-lt"/>
                <a:cs typeface="Arial" pitchFamily="34" charset="0"/>
                <a:sym typeface="Symbol"/>
              </a:rPr>
              <a:t>Čak i ako </a:t>
            </a:r>
            <a:r>
              <a:rPr lang="en-US" sz="2000" i="1" dirty="0" smtClean="0">
                <a:latin typeface="+mn-lt"/>
                <a:cs typeface="Arial" pitchFamily="34" charset="0"/>
                <a:sym typeface="Symbol"/>
              </a:rPr>
              <a:t>bi </a:t>
            </a:r>
            <a:r>
              <a:rPr lang="sr-Latn-CS" sz="2000" i="1" dirty="0" smtClean="0">
                <a:latin typeface="+mn-lt"/>
                <a:cs typeface="Arial" pitchFamily="34" charset="0"/>
                <a:sym typeface="Symbol"/>
              </a:rPr>
              <a:t>greška </a:t>
            </a:r>
            <a:r>
              <a:rPr lang="en-US" sz="2000" i="1" dirty="0" smtClean="0">
                <a:latin typeface="+mn-lt"/>
                <a:cs typeface="Arial" pitchFamily="34" charset="0"/>
                <a:sym typeface="Symbol"/>
              </a:rPr>
              <a:t> </a:t>
            </a:r>
            <a:r>
              <a:rPr lang="en-US" sz="2000" i="1" dirty="0" err="1" smtClean="0">
                <a:latin typeface="+mn-lt"/>
                <a:cs typeface="Arial" pitchFamily="34" charset="0"/>
                <a:sym typeface="Symbol"/>
              </a:rPr>
              <a:t>bila</a:t>
            </a:r>
            <a:r>
              <a:rPr lang="en-US" sz="2000" i="1" dirty="0" smtClean="0">
                <a:latin typeface="+mn-lt"/>
                <a:cs typeface="Arial" pitchFamily="34" charset="0"/>
                <a:sym typeface="Symbol"/>
              </a:rPr>
              <a:t> </a:t>
            </a:r>
            <a:r>
              <a:rPr lang="sr-Latn-CS" sz="2000" i="1" dirty="0" smtClean="0">
                <a:latin typeface="+mn-lt"/>
                <a:cs typeface="Arial" pitchFamily="34" charset="0"/>
                <a:sym typeface="Symbol"/>
              </a:rPr>
              <a:t>toliko mala da traženi moment</a:t>
            </a:r>
            <a:r>
              <a:rPr lang="en-US" sz="2000" i="1" dirty="0" smtClean="0">
                <a:latin typeface="+mn-lt"/>
                <a:cs typeface="Arial" pitchFamily="34" charset="0"/>
                <a:sym typeface="Symbol"/>
              </a:rPr>
              <a:t> </a:t>
            </a:r>
            <a:r>
              <a:rPr lang="en-US" sz="2000" b="1" i="1" dirty="0" smtClean="0">
                <a:latin typeface="+mn-lt"/>
                <a:cs typeface="Arial" pitchFamily="34" charset="0"/>
                <a:sym typeface="Symbol"/>
              </a:rPr>
              <a:t>P </a:t>
            </a:r>
            <a:r>
              <a:rPr lang="en-US" sz="2000" i="1" dirty="0" err="1" smtClean="0">
                <a:latin typeface="+mn-lt"/>
                <a:cs typeface="Arial" pitchFamily="34" charset="0"/>
                <a:sym typeface="Symbol"/>
              </a:rPr>
              <a:t>regulatora</a:t>
            </a:r>
            <a:r>
              <a:rPr lang="sr-Latn-CS" sz="2000" i="1" dirty="0" smtClean="0">
                <a:latin typeface="+mn-lt"/>
                <a:cs typeface="Arial" pitchFamily="34" charset="0"/>
                <a:sym typeface="Symbol"/>
              </a:rPr>
              <a:t> ne </a:t>
            </a:r>
            <a:r>
              <a:rPr lang="en-US" sz="2000" i="1" dirty="0" smtClean="0">
                <a:latin typeface="+mn-lt"/>
                <a:cs typeface="Arial" pitchFamily="34" charset="0"/>
                <a:sym typeface="Symbol"/>
              </a:rPr>
              <a:t>bi </a:t>
            </a:r>
            <a:r>
              <a:rPr lang="sr-Latn-CS" sz="2000" i="1" dirty="0" smtClean="0">
                <a:latin typeface="+mn-lt"/>
                <a:cs typeface="Arial" pitchFamily="34" charset="0"/>
                <a:sym typeface="Symbol"/>
              </a:rPr>
              <a:t>mo</a:t>
            </a:r>
            <a:r>
              <a:rPr lang="en-US" sz="2000" i="1" dirty="0" err="1" smtClean="0">
                <a:latin typeface="+mn-lt"/>
                <a:cs typeface="Arial" pitchFamily="34" charset="0"/>
                <a:sym typeface="Symbol"/>
              </a:rPr>
              <a:t>gao</a:t>
            </a:r>
            <a:r>
              <a:rPr lang="sr-Latn-CS" sz="2000" i="1" dirty="0" smtClean="0">
                <a:latin typeface="+mn-lt"/>
                <a:cs typeface="Arial" pitchFamily="34" charset="0"/>
                <a:sym typeface="Symbol"/>
              </a:rPr>
              <a:t> da pokrene motor (kada postoji uticaj reduktora i mehaničke sprege) , </a:t>
            </a:r>
            <a:r>
              <a:rPr lang="sr-Latn-CS" sz="2000" b="1" i="1" dirty="0" smtClean="0">
                <a:latin typeface="+mn-lt"/>
                <a:cs typeface="Arial" pitchFamily="34" charset="0"/>
                <a:sym typeface="Symbol"/>
              </a:rPr>
              <a:t>I</a:t>
            </a:r>
            <a:r>
              <a:rPr lang="sr-Latn-CS" sz="2000" i="1" dirty="0" smtClean="0">
                <a:latin typeface="+mn-lt"/>
                <a:cs typeface="Arial" pitchFamily="34" charset="0"/>
                <a:sym typeface="Symbol"/>
              </a:rPr>
              <a:t> dejstvo će povećavati traženi moment iz periode u periodu dok ne postane značajan.</a:t>
            </a:r>
            <a:endParaRPr lang="x-none" sz="2000" i="1" smtClean="0">
              <a:latin typeface="+mn-lt"/>
              <a:cs typeface="Arial" pitchFamily="34" charset="0"/>
              <a:sym typeface="Symbol"/>
            </a:endParaRPr>
          </a:p>
        </p:txBody>
      </p:sp>
      <p:sp>
        <p:nvSpPr>
          <p:cNvPr id="95" name="Text Box 29"/>
          <p:cNvSpPr txBox="1">
            <a:spLocks noChangeArrowheads="1"/>
          </p:cNvSpPr>
          <p:nvPr/>
        </p:nvSpPr>
        <p:spPr bwMode="auto">
          <a:xfrm>
            <a:off x="179512" y="4869160"/>
            <a:ext cx="8676457" cy="1600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2900" indent="-342900">
              <a:spcBef>
                <a:spcPts val="0"/>
              </a:spcBef>
              <a:buFont typeface="Arial" pitchFamily="34" charset="0"/>
              <a:buChar char="•"/>
            </a:pPr>
            <a:r>
              <a:rPr lang="sr-Latn-CS" sz="2400" i="1" dirty="0" smtClean="0">
                <a:solidFill>
                  <a:schemeClr val="tx1"/>
                </a:solidFill>
                <a:latin typeface="+mn-lt"/>
                <a:cs typeface="Arial" pitchFamily="34" charset="0"/>
                <a:sym typeface="Symbol"/>
              </a:rPr>
              <a:t>Odziv čisto integralnog regulatora </a:t>
            </a:r>
            <a:r>
              <a:rPr lang="sr-Latn-CS" sz="2400" i="1" u="sng" dirty="0" smtClean="0">
                <a:solidFill>
                  <a:schemeClr val="tx1"/>
                </a:solidFill>
                <a:latin typeface="+mn-lt"/>
                <a:cs typeface="Arial" pitchFamily="34" charset="0"/>
                <a:sym typeface="Symbol"/>
              </a:rPr>
              <a:t>mora imati</a:t>
            </a:r>
            <a:r>
              <a:rPr lang="sr-Latn-CS" sz="2400" i="1" dirty="0" smtClean="0">
                <a:solidFill>
                  <a:schemeClr val="tx1"/>
                </a:solidFill>
                <a:latin typeface="+mn-lt"/>
                <a:cs typeface="Arial" pitchFamily="34" charset="0"/>
                <a:sym typeface="Symbol"/>
              </a:rPr>
              <a:t> premašenje</a:t>
            </a:r>
          </a:p>
          <a:p>
            <a:pPr marL="800100" lvl="1" indent="-342900">
              <a:spcBef>
                <a:spcPts val="0"/>
              </a:spcBef>
              <a:buFont typeface="Arial" pitchFamily="34" charset="0"/>
              <a:buChar char="•"/>
            </a:pPr>
            <a:r>
              <a:rPr lang="sr-Latn-CS" sz="2000" i="1" dirty="0" smtClean="0">
                <a:solidFill>
                  <a:schemeClr val="tx1"/>
                </a:solidFill>
                <a:latin typeface="+mn-lt"/>
                <a:cs typeface="Arial" pitchFamily="34" charset="0"/>
                <a:sym typeface="Symbol"/>
              </a:rPr>
              <a:t>Greška mora postati negativna (premašenje) da bi zahtevani moment počeo da </a:t>
            </a:r>
            <a:r>
              <a:rPr lang="sr-Latn-CS" sz="2000" i="1" u="sng" dirty="0" smtClean="0">
                <a:solidFill>
                  <a:schemeClr val="tx1"/>
                </a:solidFill>
                <a:latin typeface="+mn-lt"/>
                <a:cs typeface="Arial" pitchFamily="34" charset="0"/>
                <a:sym typeface="Symbol"/>
              </a:rPr>
              <a:t>se smanjuje</a:t>
            </a:r>
            <a:r>
              <a:rPr lang="sr-Latn-CS" sz="2000" i="1" dirty="0" smtClean="0">
                <a:solidFill>
                  <a:schemeClr val="tx1"/>
                </a:solidFill>
                <a:latin typeface="+mn-lt"/>
                <a:cs typeface="Arial" pitchFamily="34" charset="0"/>
                <a:sym typeface="Symbol"/>
              </a:rPr>
              <a:t> i mora biti negativna </a:t>
            </a:r>
            <a:r>
              <a:rPr lang="sr-Latn-CS" sz="2000" i="1" u="sng" dirty="0" smtClean="0">
                <a:solidFill>
                  <a:schemeClr val="tx1"/>
                </a:solidFill>
                <a:latin typeface="+mn-lt"/>
                <a:cs typeface="Arial" pitchFamily="34" charset="0"/>
                <a:sym typeface="Symbol"/>
              </a:rPr>
              <a:t>dovoljno dugo </a:t>
            </a:r>
            <a:r>
              <a:rPr lang="sr-Latn-CS" sz="2000" i="1" dirty="0" smtClean="0">
                <a:solidFill>
                  <a:schemeClr val="tx1"/>
                </a:solidFill>
                <a:latin typeface="+mn-lt"/>
                <a:cs typeface="Arial" pitchFamily="34" charset="0"/>
                <a:sym typeface="Symbol"/>
              </a:rPr>
              <a:t>da se moment smanji do nule i promeni znak kako bi motor počeo da usporava. Sve do tada, i dalje ubrzava!</a:t>
            </a:r>
            <a:endParaRPr lang="x-none" sz="2000" b="1" i="1" smtClean="0">
              <a:solidFill>
                <a:schemeClr val="tx1"/>
              </a:solidFill>
              <a:latin typeface="+mn-lt"/>
              <a:cs typeface="Arial" pitchFamily="34" charset="0"/>
              <a:sym typeface="Symbol"/>
            </a:endParaRPr>
          </a:p>
        </p:txBody>
      </p:sp>
      <p:sp>
        <p:nvSpPr>
          <p:cNvPr id="98" name="Smiley Face 97"/>
          <p:cNvSpPr/>
          <p:nvPr/>
        </p:nvSpPr>
        <p:spPr bwMode="auto">
          <a:xfrm>
            <a:off x="8567936" y="2780928"/>
            <a:ext cx="576064" cy="576064"/>
          </a:xfrm>
          <a:prstGeom prst="smileyFace">
            <a:avLst>
              <a:gd name="adj" fmla="val 4653"/>
            </a:avLst>
          </a:prstGeom>
          <a:solidFill>
            <a:srgbClr val="FFFF00"/>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99" name="Smiley Face 98"/>
          <p:cNvSpPr/>
          <p:nvPr/>
        </p:nvSpPr>
        <p:spPr bwMode="auto">
          <a:xfrm>
            <a:off x="8567936" y="5157192"/>
            <a:ext cx="576064" cy="576064"/>
          </a:xfrm>
          <a:prstGeom prst="smileyFace">
            <a:avLst>
              <a:gd name="adj" fmla="val -4653"/>
            </a:avLst>
          </a:prstGeom>
          <a:solidFill>
            <a:srgbClr val="FFFF00"/>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Tree>
    <p:extLst>
      <p:ext uri="{BB962C8B-B14F-4D97-AF65-F5344CB8AC3E}">
        <p14:creationId xmlns="" xmlns:p14="http://schemas.microsoft.com/office/powerpoint/2010/main" val="40789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
                                            <p:txEl>
                                              <p:pRg st="1" end="1"/>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60" y="0"/>
            <a:ext cx="7772400" cy="1143000"/>
          </a:xfrm>
        </p:spPr>
        <p:txBody>
          <a:bodyPr/>
          <a:lstStyle/>
          <a:p>
            <a:r>
              <a:rPr lang="en-US" b="1" dirty="0" smtClean="0"/>
              <a:t>PI</a:t>
            </a:r>
            <a:r>
              <a:rPr lang="x-none" smtClean="0"/>
              <a:t> regulator</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27</a:t>
            </a:fld>
            <a:endParaRPr lang="en-US"/>
          </a:p>
        </p:txBody>
      </p:sp>
      <p:sp>
        <p:nvSpPr>
          <p:cNvPr id="93" name="Text Box 29"/>
          <p:cNvSpPr txBox="1">
            <a:spLocks noChangeArrowheads="1"/>
          </p:cNvSpPr>
          <p:nvPr/>
        </p:nvSpPr>
        <p:spPr bwMode="auto">
          <a:xfrm>
            <a:off x="179512" y="1196752"/>
            <a:ext cx="8784976" cy="1908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2900" indent="-342900">
              <a:spcBef>
                <a:spcPts val="0"/>
              </a:spcBef>
              <a:buFont typeface="Arial" pitchFamily="34" charset="0"/>
              <a:buChar char="•"/>
            </a:pPr>
            <a:r>
              <a:rPr lang="x-none" sz="2400" i="1" dirty="0" smtClean="0">
                <a:latin typeface="+mn-lt"/>
                <a:cs typeface="Arial" pitchFamily="34" charset="0"/>
                <a:sym typeface="Symbol"/>
              </a:rPr>
              <a:t>Z</a:t>
            </a:r>
            <a:r>
              <a:rPr lang="en-US" sz="2400" i="1" dirty="0" err="1" smtClean="0">
                <a:latin typeface="+mn-lt"/>
                <a:cs typeface="Arial" pitchFamily="34" charset="0"/>
                <a:sym typeface="Symbol"/>
              </a:rPr>
              <a:t>bir</a:t>
            </a:r>
            <a:r>
              <a:rPr lang="en-US" sz="2400" i="1" dirty="0" smtClean="0">
                <a:latin typeface="+mn-lt"/>
                <a:cs typeface="Arial" pitchFamily="34" charset="0"/>
                <a:sym typeface="Symbol"/>
              </a:rPr>
              <a:t> </a:t>
            </a:r>
            <a:r>
              <a:rPr lang="x-none" sz="2400" b="1" i="1" dirty="0" smtClean="0">
                <a:latin typeface="+mn-lt"/>
                <a:cs typeface="Arial" pitchFamily="34" charset="0"/>
                <a:sym typeface="Symbol"/>
              </a:rPr>
              <a:t>P</a:t>
            </a:r>
            <a:r>
              <a:rPr lang="x-none" sz="2400" i="1" dirty="0" smtClean="0">
                <a:latin typeface="+mn-lt"/>
                <a:cs typeface="Arial" pitchFamily="34" charset="0"/>
                <a:sym typeface="Symbol"/>
              </a:rPr>
              <a:t> dejstva i </a:t>
            </a:r>
            <a:r>
              <a:rPr lang="x-none" sz="2400" b="1" i="1" dirty="0" smtClean="0">
                <a:latin typeface="+mn-lt"/>
                <a:cs typeface="Arial" pitchFamily="34" charset="0"/>
                <a:sym typeface="Symbol"/>
              </a:rPr>
              <a:t>I </a:t>
            </a:r>
            <a:r>
              <a:rPr lang="x-none" sz="2400" i="1" dirty="0" smtClean="0">
                <a:latin typeface="+mn-lt"/>
                <a:cs typeface="Arial" pitchFamily="34" charset="0"/>
                <a:sym typeface="Symbol"/>
              </a:rPr>
              <a:t>dejstva</a:t>
            </a:r>
            <a:endParaRPr lang="sr-Latn-CS" sz="2400" i="1" dirty="0" smtClean="0">
              <a:latin typeface="+mn-lt"/>
              <a:cs typeface="Arial" pitchFamily="34" charset="0"/>
              <a:sym typeface="Symbol"/>
            </a:endParaRPr>
          </a:p>
          <a:p>
            <a:pPr marL="800100" lvl="1" indent="-342900">
              <a:spcBef>
                <a:spcPts val="0"/>
              </a:spcBef>
              <a:buFont typeface="Arial" pitchFamily="34" charset="0"/>
              <a:buChar char="•"/>
            </a:pPr>
            <a:r>
              <a:rPr lang="sr-Latn-CS" sz="2000" i="1" dirty="0" smtClean="0">
                <a:latin typeface="+mn-lt"/>
                <a:cs typeface="Arial" pitchFamily="34" charset="0"/>
                <a:sym typeface="Symbol"/>
              </a:rPr>
              <a:t>Koristi dobru stranu </a:t>
            </a:r>
            <a:r>
              <a:rPr lang="sr-Latn-CS" sz="2000" b="1" i="1" dirty="0" smtClean="0">
                <a:latin typeface="+mn-lt"/>
                <a:cs typeface="Arial" pitchFamily="34" charset="0"/>
                <a:sym typeface="Symbol"/>
              </a:rPr>
              <a:t>P</a:t>
            </a:r>
            <a:r>
              <a:rPr lang="sr-Latn-CS" sz="2000" i="1" dirty="0" smtClean="0">
                <a:latin typeface="+mn-lt"/>
                <a:cs typeface="Arial" pitchFamily="34" charset="0"/>
                <a:sym typeface="Symbol"/>
              </a:rPr>
              <a:t> dejstva da motor počinje da koči čim se pojavi premašenje.</a:t>
            </a:r>
          </a:p>
          <a:p>
            <a:pPr marL="800100" lvl="1" indent="-342900">
              <a:spcBef>
                <a:spcPts val="0"/>
              </a:spcBef>
              <a:buFont typeface="Arial" pitchFamily="34" charset="0"/>
              <a:buChar char="•"/>
            </a:pPr>
            <a:r>
              <a:rPr lang="sr-Latn-CS" sz="2000" i="1" dirty="0">
                <a:cs typeface="Arial" pitchFamily="34" charset="0"/>
                <a:sym typeface="Symbol"/>
              </a:rPr>
              <a:t>Koristi dobru stranu </a:t>
            </a:r>
            <a:r>
              <a:rPr lang="sr-Latn-CS" sz="2000" b="1" i="1" dirty="0" smtClean="0">
                <a:cs typeface="Arial" pitchFamily="34" charset="0"/>
                <a:sym typeface="Symbol"/>
              </a:rPr>
              <a:t>I</a:t>
            </a:r>
            <a:r>
              <a:rPr lang="sr-Latn-CS" sz="2000" i="1" dirty="0" smtClean="0">
                <a:cs typeface="Arial" pitchFamily="34" charset="0"/>
                <a:sym typeface="Symbol"/>
              </a:rPr>
              <a:t> </a:t>
            </a:r>
            <a:r>
              <a:rPr lang="sr-Latn-CS" sz="2000" i="1" dirty="0">
                <a:cs typeface="Arial" pitchFamily="34" charset="0"/>
                <a:sym typeface="Symbol"/>
              </a:rPr>
              <a:t>dejstva da </a:t>
            </a:r>
            <a:r>
              <a:rPr lang="sr-Latn-CS" sz="2000" i="1" dirty="0" smtClean="0">
                <a:cs typeface="Arial" pitchFamily="34" charset="0"/>
                <a:sym typeface="Symbol"/>
              </a:rPr>
              <a:t>anulira grešku  stacionarnog stanja u prisustvu sporopromenljivog opterećenja.</a:t>
            </a:r>
          </a:p>
          <a:p>
            <a:pPr marL="800100" lvl="1" indent="-342900">
              <a:spcBef>
                <a:spcPts val="0"/>
              </a:spcBef>
              <a:buFont typeface="Arial" pitchFamily="34" charset="0"/>
              <a:buChar char="•"/>
            </a:pPr>
            <a:r>
              <a:rPr lang="sr-Latn-CS" sz="2000" b="1" i="1" dirty="0" smtClean="0">
                <a:cs typeface="Arial" pitchFamily="34" charset="0"/>
                <a:sym typeface="Symbol"/>
              </a:rPr>
              <a:t>Daleko najčešće korišćen regulator u pogonima.</a:t>
            </a:r>
            <a:endParaRPr lang="sr-Latn-CS" sz="2000" b="1" i="1" dirty="0">
              <a:cs typeface="Arial" pitchFamily="34" charset="0"/>
              <a:sym typeface="Symbol"/>
            </a:endParaRPr>
          </a:p>
        </p:txBody>
      </p:sp>
      <p:grpSp>
        <p:nvGrpSpPr>
          <p:cNvPr id="30" name="Group 29"/>
          <p:cNvGrpSpPr/>
          <p:nvPr/>
        </p:nvGrpSpPr>
        <p:grpSpPr>
          <a:xfrm>
            <a:off x="611560" y="3501008"/>
            <a:ext cx="4843440" cy="2030785"/>
            <a:chOff x="664664" y="3501008"/>
            <a:chExt cx="4843440" cy="2030785"/>
          </a:xfrm>
        </p:grpSpPr>
        <p:sp>
          <p:nvSpPr>
            <p:cNvPr id="8" name="Line 18"/>
            <p:cNvSpPr>
              <a:spLocks noChangeShapeType="1"/>
            </p:cNvSpPr>
            <p:nvPr/>
          </p:nvSpPr>
          <p:spPr bwMode="auto">
            <a:xfrm>
              <a:off x="3417521" y="5067886"/>
              <a:ext cx="1202431" cy="0"/>
            </a:xfrm>
            <a:prstGeom prst="line">
              <a:avLst/>
            </a:prstGeom>
            <a:noFill/>
            <a:ln w="44450">
              <a:solidFill>
                <a:schemeClr val="tx1"/>
              </a:solidFill>
              <a:round/>
              <a:headEn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useBgFill="1">
          <p:nvSpPr>
            <p:cNvPr id="10" name="Isosceles Triangle 9"/>
            <p:cNvSpPr/>
            <p:nvPr/>
          </p:nvSpPr>
          <p:spPr bwMode="auto">
            <a:xfrm rot="5400000">
              <a:off x="2655658" y="4697946"/>
              <a:ext cx="749351" cy="745205"/>
            </a:xfrm>
            <a:prstGeom prst="triangle">
              <a:avLst/>
            </a:prstGeom>
            <a:ln w="444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3399"/>
                </a:solidFill>
                <a:effectLst/>
                <a:latin typeface="Comic Sans MS" pitchFamily="66" charset="0"/>
              </a:endParaRPr>
            </a:p>
          </p:txBody>
        </p:sp>
        <p:sp>
          <p:nvSpPr>
            <p:cNvPr id="11" name="Oval 21"/>
            <p:cNvSpPr>
              <a:spLocks noChangeArrowheads="1"/>
            </p:cNvSpPr>
            <p:nvPr/>
          </p:nvSpPr>
          <p:spPr bwMode="auto">
            <a:xfrm>
              <a:off x="1539377" y="3882380"/>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3"/>
            <p:cNvSpPr>
              <a:spLocks noChangeShapeType="1"/>
            </p:cNvSpPr>
            <p:nvPr/>
          </p:nvSpPr>
          <p:spPr bwMode="auto">
            <a:xfrm flipV="1">
              <a:off x="1755277" y="4314179"/>
              <a:ext cx="0" cy="933053"/>
            </a:xfrm>
            <a:prstGeom prst="line">
              <a:avLst/>
            </a:prstGeom>
            <a:noFill/>
            <a:ln w="44450">
              <a:solidFill>
                <a:schemeClr val="tx1"/>
              </a:solidFill>
              <a:round/>
              <a:headEnd type="oval"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28"/>
            <p:cNvSpPr txBox="1">
              <a:spLocks noChangeArrowheads="1"/>
            </p:cNvSpPr>
            <p:nvPr/>
          </p:nvSpPr>
          <p:spPr bwMode="auto">
            <a:xfrm>
              <a:off x="1252040" y="3636318"/>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14" name="Text Box 29"/>
            <p:cNvSpPr txBox="1">
              <a:spLocks noChangeArrowheads="1"/>
            </p:cNvSpPr>
            <p:nvPr/>
          </p:nvSpPr>
          <p:spPr bwMode="auto">
            <a:xfrm>
              <a:off x="1259633" y="4355256"/>
              <a:ext cx="432048"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r>
                <a:rPr lang="en-US" sz="2400" i="1" baseline="-25000" dirty="0" smtClean="0">
                  <a:sym typeface="Symbol"/>
                </a:rPr>
                <a:t>m</a:t>
              </a:r>
              <a:endParaRPr lang="en-US" sz="2400" i="1" baseline="-25000" dirty="0"/>
            </a:p>
          </p:txBody>
        </p:sp>
        <p:sp>
          <p:nvSpPr>
            <p:cNvPr id="15" name="Text Box 29"/>
            <p:cNvSpPr txBox="1">
              <a:spLocks noChangeArrowheads="1"/>
            </p:cNvSpPr>
            <p:nvPr/>
          </p:nvSpPr>
          <p:spPr bwMode="auto">
            <a:xfrm>
              <a:off x="1979712" y="3708716"/>
              <a:ext cx="225499"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e</a:t>
              </a:r>
              <a:endParaRPr lang="en-US" sz="2400" i="1" baseline="30000" dirty="0"/>
            </a:p>
          </p:txBody>
        </p:sp>
        <p:sp>
          <p:nvSpPr>
            <p:cNvPr id="16" name="Line 17"/>
            <p:cNvSpPr>
              <a:spLocks noChangeShapeType="1"/>
            </p:cNvSpPr>
            <p:nvPr/>
          </p:nvSpPr>
          <p:spPr bwMode="auto">
            <a:xfrm>
              <a:off x="1971177" y="4098280"/>
              <a:ext cx="672252"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2"/>
            <p:cNvSpPr>
              <a:spLocks noChangeShapeType="1"/>
            </p:cNvSpPr>
            <p:nvPr/>
          </p:nvSpPr>
          <p:spPr bwMode="auto">
            <a:xfrm>
              <a:off x="1178220" y="4099125"/>
              <a:ext cx="360363"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7"/>
            <p:cNvSpPr txBox="1">
              <a:spLocks noChangeArrowheads="1"/>
            </p:cNvSpPr>
            <p:nvPr/>
          </p:nvSpPr>
          <p:spPr bwMode="auto">
            <a:xfrm>
              <a:off x="1783852" y="4160094"/>
              <a:ext cx="2873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19" name="Text Box 29"/>
            <p:cNvSpPr txBox="1">
              <a:spLocks noChangeArrowheads="1"/>
            </p:cNvSpPr>
            <p:nvPr/>
          </p:nvSpPr>
          <p:spPr bwMode="auto">
            <a:xfrm>
              <a:off x="664664" y="3896569"/>
              <a:ext cx="4318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r>
                <a:rPr lang="en-US" sz="2400" i="1" baseline="30000" dirty="0" smtClean="0">
                  <a:sym typeface="Symbol"/>
                </a:rPr>
                <a:t>*</a:t>
              </a:r>
              <a:endParaRPr lang="en-US" sz="2400" i="1" baseline="30000" dirty="0"/>
            </a:p>
          </p:txBody>
        </p:sp>
        <p:sp>
          <p:nvSpPr>
            <p:cNvPr id="20" name="TextBox 19"/>
            <p:cNvSpPr txBox="1"/>
            <p:nvPr/>
          </p:nvSpPr>
          <p:spPr>
            <a:xfrm>
              <a:off x="2657731" y="4785568"/>
              <a:ext cx="460382" cy="461665"/>
            </a:xfrm>
            <a:prstGeom prst="rect">
              <a:avLst/>
            </a:prstGeom>
            <a:noFill/>
          </p:spPr>
          <p:txBody>
            <a:bodyPr wrap="none" rtlCol="0">
              <a:spAutoFit/>
            </a:bodyPr>
            <a:lstStyle/>
            <a:p>
              <a:r>
                <a:rPr lang="x-none" sz="2400" b="1" i="1" dirty="0">
                  <a:solidFill>
                    <a:schemeClr val="tx1"/>
                  </a:solidFill>
                </a:rPr>
                <a:t>k</a:t>
              </a:r>
              <a:r>
                <a:rPr lang="x-none" sz="2400" b="1" i="1" baseline="-25000" smtClean="0">
                  <a:solidFill>
                    <a:schemeClr val="tx1"/>
                  </a:solidFill>
                </a:rPr>
                <a:t>p</a:t>
              </a:r>
              <a:endParaRPr lang="en-US" sz="2400" b="1" i="1" baseline="-25000" dirty="0">
                <a:solidFill>
                  <a:schemeClr val="tx1"/>
                </a:solidFill>
              </a:endParaRPr>
            </a:p>
          </p:txBody>
        </p:sp>
        <p:sp>
          <p:nvSpPr>
            <p:cNvPr id="21" name="Text Box 29"/>
            <p:cNvSpPr txBox="1">
              <a:spLocks noChangeArrowheads="1"/>
            </p:cNvSpPr>
            <p:nvPr/>
          </p:nvSpPr>
          <p:spPr bwMode="auto">
            <a:xfrm>
              <a:off x="3059832" y="4112412"/>
              <a:ext cx="3714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rPr>
                <a:t>k</a:t>
              </a:r>
              <a:r>
                <a:rPr lang="x-none" sz="2000" b="1" i="1" baseline="-25000" dirty="0" smtClean="0">
                  <a:solidFill>
                    <a:schemeClr val="tx1"/>
                  </a:solidFill>
                </a:rPr>
                <a:t>i</a:t>
              </a:r>
              <a:endParaRPr lang="en-US" sz="2000" b="1" i="1" baseline="-25000" dirty="0">
                <a:solidFill>
                  <a:schemeClr val="tx1"/>
                </a:solidFill>
              </a:endParaRPr>
            </a:p>
          </p:txBody>
        </p:sp>
        <p:sp>
          <p:nvSpPr>
            <p:cNvPr id="22" name="Rectangle 21"/>
            <p:cNvSpPr/>
            <p:nvPr/>
          </p:nvSpPr>
          <p:spPr bwMode="auto">
            <a:xfrm>
              <a:off x="2655797" y="3645024"/>
              <a:ext cx="908092" cy="903306"/>
            </a:xfrm>
            <a:prstGeom prst="rect">
              <a:avLst/>
            </a:pr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23" name="Straight Connector 22"/>
            <p:cNvCxnSpPr/>
            <p:nvPr/>
          </p:nvCxnSpPr>
          <p:spPr bwMode="auto">
            <a:xfrm>
              <a:off x="2778925" y="3828250"/>
              <a:ext cx="0" cy="621035"/>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2778925" y="4449285"/>
              <a:ext cx="652327" cy="0"/>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25" name="Straight Connector 24"/>
            <p:cNvCxnSpPr/>
            <p:nvPr/>
          </p:nvCxnSpPr>
          <p:spPr bwMode="auto">
            <a:xfrm flipV="1">
              <a:off x="2778925" y="3906261"/>
              <a:ext cx="546175" cy="543025"/>
            </a:xfrm>
            <a:prstGeom prst="line">
              <a:avLst/>
            </a:prstGeom>
            <a:solidFill>
              <a:schemeClr val="bg1"/>
            </a:solidFill>
            <a:ln w="50800" cap="flat" cmpd="sng" algn="ctr">
              <a:solidFill>
                <a:schemeClr val="tx1"/>
              </a:solidFill>
              <a:prstDash val="solid"/>
              <a:round/>
              <a:headEnd type="none" w="sm" len="sm"/>
              <a:tailEnd type="none" w="sm" len="sm"/>
            </a:ln>
            <a:effectLst/>
          </p:spPr>
        </p:cxnSp>
        <p:sp>
          <p:nvSpPr>
            <p:cNvPr id="33" name="Line 18"/>
            <p:cNvSpPr>
              <a:spLocks noChangeShapeType="1"/>
            </p:cNvSpPr>
            <p:nvPr/>
          </p:nvSpPr>
          <p:spPr bwMode="auto">
            <a:xfrm>
              <a:off x="2339752" y="5062122"/>
              <a:ext cx="317979" cy="2662"/>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3"/>
            <p:cNvSpPr>
              <a:spLocks noChangeShapeType="1"/>
            </p:cNvSpPr>
            <p:nvPr/>
          </p:nvSpPr>
          <p:spPr bwMode="auto">
            <a:xfrm flipV="1">
              <a:off x="2339752" y="4093240"/>
              <a:ext cx="0" cy="968882"/>
            </a:xfrm>
            <a:prstGeom prst="line">
              <a:avLst/>
            </a:prstGeom>
            <a:noFill/>
            <a:ln w="44450">
              <a:solidFill>
                <a:schemeClr val="tx1"/>
              </a:solidFill>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Oval 21"/>
            <p:cNvSpPr>
              <a:spLocks noChangeArrowheads="1"/>
            </p:cNvSpPr>
            <p:nvPr/>
          </p:nvSpPr>
          <p:spPr bwMode="auto">
            <a:xfrm>
              <a:off x="4404052" y="3877340"/>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23"/>
            <p:cNvSpPr>
              <a:spLocks noChangeShapeType="1"/>
            </p:cNvSpPr>
            <p:nvPr/>
          </p:nvSpPr>
          <p:spPr bwMode="auto">
            <a:xfrm flipV="1">
              <a:off x="4619952" y="4309140"/>
              <a:ext cx="0" cy="755644"/>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7"/>
            <p:cNvSpPr>
              <a:spLocks noChangeShapeType="1"/>
            </p:cNvSpPr>
            <p:nvPr/>
          </p:nvSpPr>
          <p:spPr bwMode="auto">
            <a:xfrm>
              <a:off x="4835852" y="4093240"/>
              <a:ext cx="672252"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22"/>
            <p:cNvSpPr>
              <a:spLocks noChangeShapeType="1"/>
            </p:cNvSpPr>
            <p:nvPr/>
          </p:nvSpPr>
          <p:spPr bwMode="auto">
            <a:xfrm>
              <a:off x="3563019" y="4094085"/>
              <a:ext cx="841033"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28"/>
            <p:cNvSpPr txBox="1">
              <a:spLocks noChangeArrowheads="1"/>
            </p:cNvSpPr>
            <p:nvPr/>
          </p:nvSpPr>
          <p:spPr bwMode="auto">
            <a:xfrm>
              <a:off x="4135764" y="3673599"/>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solidFill>
                    <a:schemeClr val="tx1"/>
                  </a:solidFill>
                </a:rPr>
                <a:t>+</a:t>
              </a:r>
              <a:endParaRPr lang="en-US" sz="2400" b="1" dirty="0">
                <a:solidFill>
                  <a:schemeClr val="tx1"/>
                </a:solidFill>
              </a:endParaRPr>
            </a:p>
          </p:txBody>
        </p:sp>
        <p:sp>
          <p:nvSpPr>
            <p:cNvPr id="40" name="Text Box 28"/>
            <p:cNvSpPr txBox="1">
              <a:spLocks noChangeArrowheads="1"/>
            </p:cNvSpPr>
            <p:nvPr/>
          </p:nvSpPr>
          <p:spPr bwMode="auto">
            <a:xfrm>
              <a:off x="4594225" y="4155430"/>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solidFill>
                    <a:schemeClr val="tx1"/>
                  </a:solidFill>
                </a:rPr>
                <a:t>+</a:t>
              </a:r>
              <a:endParaRPr lang="en-US" sz="2400" b="1" dirty="0">
                <a:solidFill>
                  <a:schemeClr val="tx1"/>
                </a:solidFill>
              </a:endParaRPr>
            </a:p>
          </p:txBody>
        </p:sp>
        <p:sp>
          <p:nvSpPr>
            <p:cNvPr id="41" name="Text Box 29"/>
            <p:cNvSpPr txBox="1">
              <a:spLocks noChangeArrowheads="1"/>
            </p:cNvSpPr>
            <p:nvPr/>
          </p:nvSpPr>
          <p:spPr bwMode="auto">
            <a:xfrm>
              <a:off x="4865688" y="3732907"/>
              <a:ext cx="43204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solidFill>
                    <a:schemeClr val="tx1"/>
                  </a:solidFill>
                  <a:latin typeface="Arial" pitchFamily="34" charset="0"/>
                  <a:cs typeface="Arial" pitchFamily="34" charset="0"/>
                  <a:sym typeface="Symbol"/>
                </a:rPr>
                <a:t>M</a:t>
              </a:r>
              <a:r>
                <a:rPr lang="en-US" sz="2000" b="1" i="1" baseline="-25000" dirty="0" smtClean="0">
                  <a:solidFill>
                    <a:schemeClr val="tx1"/>
                  </a:solidFill>
                  <a:latin typeface="Arial" pitchFamily="34" charset="0"/>
                  <a:cs typeface="Arial" pitchFamily="34" charset="0"/>
                  <a:sym typeface="Symbol"/>
                </a:rPr>
                <a:t>e</a:t>
              </a:r>
              <a:r>
                <a:rPr lang="en-US" sz="2000" b="1" i="1" baseline="30000" dirty="0" smtClean="0">
                  <a:solidFill>
                    <a:schemeClr val="tx1"/>
                  </a:solidFill>
                  <a:latin typeface="Arial" pitchFamily="34" charset="0"/>
                  <a:cs typeface="Arial" pitchFamily="34" charset="0"/>
                  <a:sym typeface="Symbol"/>
                </a:rPr>
                <a:t>*</a:t>
              </a:r>
              <a:endParaRPr lang="en-US" sz="2000" b="1" i="1" baseline="30000" dirty="0" smtClean="0">
                <a:solidFill>
                  <a:schemeClr val="tx1"/>
                </a:solidFill>
                <a:latin typeface="Arial" pitchFamily="34" charset="0"/>
                <a:cs typeface="Arial" pitchFamily="34" charset="0"/>
              </a:endParaRPr>
            </a:p>
          </p:txBody>
        </p:sp>
        <p:sp>
          <p:nvSpPr>
            <p:cNvPr id="42" name="Text Box 29"/>
            <p:cNvSpPr txBox="1">
              <a:spLocks noChangeArrowheads="1"/>
            </p:cNvSpPr>
            <p:nvPr/>
          </p:nvSpPr>
          <p:spPr bwMode="auto">
            <a:xfrm>
              <a:off x="3619827" y="3736082"/>
              <a:ext cx="43204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solidFill>
                    <a:schemeClr val="tx1"/>
                  </a:solidFill>
                  <a:latin typeface="Arial" pitchFamily="34" charset="0"/>
                  <a:cs typeface="Arial" pitchFamily="34" charset="0"/>
                  <a:sym typeface="Symbol"/>
                </a:rPr>
                <a:t>M</a:t>
              </a:r>
              <a:r>
                <a:rPr lang="x-none" sz="2000" b="1" i="1" baseline="-25000" dirty="0" smtClean="0">
                  <a:solidFill>
                    <a:schemeClr val="tx1"/>
                  </a:solidFill>
                  <a:latin typeface="Arial" pitchFamily="34" charset="0"/>
                  <a:cs typeface="Arial" pitchFamily="34" charset="0"/>
                  <a:sym typeface="Symbol"/>
                </a:rPr>
                <a:t>i</a:t>
              </a:r>
              <a:endParaRPr lang="en-US" sz="2000" b="1" i="1" baseline="30000" dirty="0" smtClean="0">
                <a:solidFill>
                  <a:schemeClr val="tx1"/>
                </a:solidFill>
                <a:latin typeface="Arial" pitchFamily="34" charset="0"/>
                <a:cs typeface="Arial" pitchFamily="34" charset="0"/>
              </a:endParaRPr>
            </a:p>
          </p:txBody>
        </p:sp>
        <p:sp>
          <p:nvSpPr>
            <p:cNvPr id="43" name="Text Box 29"/>
            <p:cNvSpPr txBox="1">
              <a:spLocks noChangeArrowheads="1"/>
            </p:cNvSpPr>
            <p:nvPr/>
          </p:nvSpPr>
          <p:spPr bwMode="auto">
            <a:xfrm>
              <a:off x="3602191" y="4705399"/>
              <a:ext cx="43204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solidFill>
                    <a:schemeClr val="tx1"/>
                  </a:solidFill>
                  <a:latin typeface="Arial" pitchFamily="34" charset="0"/>
                  <a:cs typeface="Arial" pitchFamily="34" charset="0"/>
                  <a:sym typeface="Symbol"/>
                </a:rPr>
                <a:t>M</a:t>
              </a:r>
              <a:r>
                <a:rPr lang="x-none" sz="2000" b="1" i="1" baseline="-25000" dirty="0" smtClean="0">
                  <a:solidFill>
                    <a:schemeClr val="tx1"/>
                  </a:solidFill>
                  <a:latin typeface="Arial" pitchFamily="34" charset="0"/>
                  <a:cs typeface="Arial" pitchFamily="34" charset="0"/>
                  <a:sym typeface="Symbol"/>
                </a:rPr>
                <a:t>p</a:t>
              </a:r>
              <a:endParaRPr lang="en-US" sz="2000" b="1" i="1" baseline="30000" dirty="0" smtClean="0">
                <a:solidFill>
                  <a:schemeClr val="tx1"/>
                </a:solidFill>
                <a:latin typeface="Arial" pitchFamily="34" charset="0"/>
                <a:cs typeface="Arial" pitchFamily="34" charset="0"/>
              </a:endParaRPr>
            </a:p>
          </p:txBody>
        </p:sp>
        <p:sp>
          <p:nvSpPr>
            <p:cNvPr id="29" name="Rectangle 28"/>
            <p:cNvSpPr/>
            <p:nvPr/>
          </p:nvSpPr>
          <p:spPr bwMode="auto">
            <a:xfrm>
              <a:off x="2226842" y="3501008"/>
              <a:ext cx="3070894" cy="2030785"/>
            </a:xfrm>
            <a:prstGeom prst="rect">
              <a:avLst/>
            </a:prstGeom>
            <a:noFill/>
            <a:ln w="12700" cap="flat" cmpd="sng" algn="ctr">
              <a:solidFill>
                <a:srgbClr val="333399"/>
              </a:solidFill>
              <a:prstDash val="lgDash"/>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45" name="Text Box 29"/>
            <p:cNvSpPr txBox="1">
              <a:spLocks noChangeArrowheads="1"/>
            </p:cNvSpPr>
            <p:nvPr/>
          </p:nvSpPr>
          <p:spPr bwMode="auto">
            <a:xfrm>
              <a:off x="4404271" y="5210150"/>
              <a:ext cx="887809"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ym typeface="Symbol"/>
                </a:rPr>
                <a:t>PI Reg.</a:t>
              </a:r>
              <a:endParaRPr lang="en-US" sz="2000" i="1" baseline="30000" dirty="0"/>
            </a:p>
          </p:txBody>
        </p:sp>
      </p:grpSp>
      <p:sp>
        <p:nvSpPr>
          <p:cNvPr id="32" name="TextBox 31"/>
          <p:cNvSpPr txBox="1"/>
          <p:nvPr/>
        </p:nvSpPr>
        <p:spPr>
          <a:xfrm>
            <a:off x="5780625" y="3743080"/>
            <a:ext cx="1186543" cy="369332"/>
          </a:xfrm>
          <a:prstGeom prst="rect">
            <a:avLst/>
          </a:prstGeom>
          <a:noFill/>
        </p:spPr>
        <p:txBody>
          <a:bodyPr wrap="none" rtlCol="0">
            <a:spAutoFit/>
          </a:bodyPr>
          <a:lstStyle/>
          <a:p>
            <a:r>
              <a:rPr lang="en-US" dirty="0">
                <a:solidFill>
                  <a:schemeClr val="tx1"/>
                </a:solidFill>
                <a:sym typeface="Symbol"/>
              </a:rPr>
              <a:t></a:t>
            </a:r>
            <a:r>
              <a:rPr lang="en-US" b="1" i="1" dirty="0" smtClean="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i</a:t>
            </a:r>
            <a:r>
              <a:rPr lang="x-none" b="1" i="1" baseline="30000" smtClean="0">
                <a:solidFill>
                  <a:schemeClr val="tx1"/>
                </a:solidFill>
                <a:cs typeface="Arial" pitchFamily="34" charset="0"/>
                <a:sym typeface="Symbol"/>
              </a:rPr>
              <a:t> </a:t>
            </a:r>
            <a:r>
              <a:rPr lang="x-none" i="1">
                <a:solidFill>
                  <a:schemeClr val="tx1"/>
                </a:solidFill>
                <a:latin typeface="Arial" pitchFamily="34" charset="0"/>
                <a:cs typeface="Arial" pitchFamily="34" charset="0"/>
                <a:sym typeface="Symbol"/>
              </a:rPr>
              <a:t>= </a:t>
            </a:r>
            <a:r>
              <a:rPr lang="en-US" b="1" i="1" dirty="0">
                <a:solidFill>
                  <a:schemeClr val="tx1"/>
                </a:solidFill>
                <a:latin typeface="Arial" pitchFamily="34" charset="0"/>
                <a:cs typeface="Arial" pitchFamily="34" charset="0"/>
                <a:sym typeface="Symbol"/>
              </a:rPr>
              <a:t>k</a:t>
            </a:r>
            <a:r>
              <a:rPr lang="x-none" b="1" i="1" baseline="-25000">
                <a:solidFill>
                  <a:schemeClr val="tx1"/>
                </a:solidFill>
                <a:latin typeface="Arial" pitchFamily="34" charset="0"/>
                <a:cs typeface="Arial" pitchFamily="34" charset="0"/>
                <a:sym typeface="Symbol"/>
              </a:rPr>
              <a:t>i</a:t>
            </a:r>
            <a:r>
              <a:rPr lang="en-US" b="1" i="1" dirty="0">
                <a:solidFill>
                  <a:schemeClr val="tx1"/>
                </a:solidFill>
                <a:latin typeface="Arial" pitchFamily="34" charset="0"/>
                <a:cs typeface="Arial" pitchFamily="34" charset="0"/>
                <a:sym typeface="Symbol"/>
              </a:rPr>
              <a:t></a:t>
            </a:r>
            <a:r>
              <a:rPr lang="x-none" b="1" i="1">
                <a:solidFill>
                  <a:schemeClr val="tx1"/>
                </a:solidFill>
                <a:sym typeface="Symbol"/>
              </a:rPr>
              <a:t>e</a:t>
            </a:r>
            <a:endParaRPr lang="en-US" dirty="0"/>
          </a:p>
        </p:txBody>
      </p:sp>
      <p:sp>
        <p:nvSpPr>
          <p:cNvPr id="44" name="Rectangle 43"/>
          <p:cNvSpPr/>
          <p:nvPr/>
        </p:nvSpPr>
        <p:spPr>
          <a:xfrm>
            <a:off x="7327208" y="4211796"/>
            <a:ext cx="1816791" cy="369332"/>
          </a:xfrm>
          <a:prstGeom prst="rect">
            <a:avLst/>
          </a:prstGeom>
        </p:spPr>
        <p:txBody>
          <a:bodyPr wrap="square">
            <a:spAutoFit/>
          </a:bodyPr>
          <a:lstStyle/>
          <a:p>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1" baseline="30000">
                <a:solidFill>
                  <a:schemeClr val="tx1"/>
                </a:solidFill>
                <a:cs typeface="Arial" pitchFamily="34" charset="0"/>
                <a:sym typeface="Symbol"/>
              </a:rPr>
              <a:t>*</a:t>
            </a:r>
            <a:r>
              <a:rPr lang="x-none" b="1" i="1" baseline="30000">
                <a:solidFill>
                  <a:schemeClr val="tx1"/>
                </a:solidFill>
                <a:cs typeface="Arial" pitchFamily="34" charset="0"/>
                <a:sym typeface="Symbol"/>
              </a:rPr>
              <a:t> </a:t>
            </a:r>
            <a:r>
              <a:rPr lang="x-none" i="1">
                <a:solidFill>
                  <a:schemeClr val="tx1"/>
                </a:solidFill>
                <a:latin typeface="Arial" pitchFamily="34" charset="0"/>
                <a:cs typeface="Arial" pitchFamily="34" charset="0"/>
                <a:sym typeface="Symbol"/>
              </a:rPr>
              <a:t>= </a:t>
            </a:r>
            <a:r>
              <a:rPr lang="en-US" b="1" i="1" dirty="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i</a:t>
            </a:r>
            <a:r>
              <a:rPr lang="x-none" b="1" i="1" baseline="30000" dirty="0" smtClean="0">
                <a:solidFill>
                  <a:schemeClr val="tx1"/>
                </a:solidFill>
                <a:cs typeface="Arial" pitchFamily="34" charset="0"/>
                <a:sym typeface="Symbol"/>
              </a:rPr>
              <a:t> </a:t>
            </a:r>
            <a:r>
              <a:rPr lang="x-none" b="1" dirty="0" smtClean="0">
                <a:solidFill>
                  <a:schemeClr val="tx1"/>
                </a:solidFill>
                <a:cs typeface="Arial" pitchFamily="34" charset="0"/>
                <a:sym typeface="Symbol"/>
              </a:rPr>
              <a:t>+</a:t>
            </a:r>
            <a:r>
              <a:rPr lang="x-none" sz="1000" b="1" i="1" baseline="30000" dirty="0">
                <a:solidFill>
                  <a:schemeClr val="tx1"/>
                </a:solidFill>
                <a:cs typeface="Arial" pitchFamily="34" charset="0"/>
                <a:sym typeface="Symbol"/>
              </a:rPr>
              <a:t> </a:t>
            </a:r>
            <a:r>
              <a:rPr lang="en-US" b="1" i="1" dirty="0" smtClean="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p</a:t>
            </a:r>
            <a:endParaRPr lang="en-US" dirty="0"/>
          </a:p>
        </p:txBody>
      </p:sp>
      <p:sp>
        <p:nvSpPr>
          <p:cNvPr id="50" name="TextBox 49"/>
          <p:cNvSpPr txBox="1"/>
          <p:nvPr/>
        </p:nvSpPr>
        <p:spPr>
          <a:xfrm>
            <a:off x="5847824" y="4674621"/>
            <a:ext cx="1191352" cy="369332"/>
          </a:xfrm>
          <a:prstGeom prst="rect">
            <a:avLst/>
          </a:prstGeom>
          <a:noFill/>
        </p:spPr>
        <p:txBody>
          <a:bodyPr wrap="none" rtlCol="0">
            <a:spAutoFit/>
          </a:bodyPr>
          <a:lstStyle/>
          <a:p>
            <a:r>
              <a:rPr lang="en-US" b="1" i="1" dirty="0" smtClean="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p</a:t>
            </a:r>
            <a:r>
              <a:rPr lang="x-none" b="1" i="1" baseline="30000" smtClean="0">
                <a:solidFill>
                  <a:schemeClr val="tx1"/>
                </a:solidFill>
                <a:cs typeface="Arial" pitchFamily="34" charset="0"/>
                <a:sym typeface="Symbol"/>
              </a:rPr>
              <a:t> </a:t>
            </a:r>
            <a:r>
              <a:rPr lang="x-none" i="1">
                <a:solidFill>
                  <a:schemeClr val="tx1"/>
                </a:solidFill>
                <a:latin typeface="Arial" pitchFamily="34" charset="0"/>
                <a:cs typeface="Arial" pitchFamily="34" charset="0"/>
                <a:sym typeface="Symbol"/>
              </a:rPr>
              <a:t>= </a:t>
            </a:r>
            <a:r>
              <a:rPr lang="en-US" b="1" i="1" dirty="0" smtClean="0">
                <a:solidFill>
                  <a:schemeClr val="tx1"/>
                </a:solidFill>
                <a:latin typeface="Arial" pitchFamily="34" charset="0"/>
                <a:cs typeface="Arial" pitchFamily="34" charset="0"/>
                <a:sym typeface="Symbol"/>
              </a:rPr>
              <a:t>k</a:t>
            </a:r>
            <a:r>
              <a:rPr lang="x-none" b="1" i="1" baseline="-25000" dirty="0" smtClean="0">
                <a:solidFill>
                  <a:schemeClr val="tx1"/>
                </a:solidFill>
                <a:latin typeface="Arial" pitchFamily="34" charset="0"/>
                <a:cs typeface="Arial" pitchFamily="34" charset="0"/>
                <a:sym typeface="Symbol"/>
              </a:rPr>
              <a:t>p</a:t>
            </a:r>
            <a:r>
              <a:rPr lang="en-US" b="1" i="1" dirty="0" smtClean="0">
                <a:solidFill>
                  <a:schemeClr val="tx1"/>
                </a:solidFill>
                <a:latin typeface="Arial" pitchFamily="34" charset="0"/>
                <a:cs typeface="Arial" pitchFamily="34" charset="0"/>
                <a:sym typeface="Symbol"/>
              </a:rPr>
              <a:t></a:t>
            </a:r>
            <a:r>
              <a:rPr lang="x-none" b="1" i="1">
                <a:solidFill>
                  <a:schemeClr val="tx1"/>
                </a:solidFill>
                <a:sym typeface="Symbol"/>
              </a:rPr>
              <a:t>e</a:t>
            </a:r>
            <a:endParaRPr lang="en-US" dirty="0"/>
          </a:p>
        </p:txBody>
      </p:sp>
      <p:sp>
        <p:nvSpPr>
          <p:cNvPr id="46" name="Right Brace 45"/>
          <p:cNvSpPr/>
          <p:nvPr/>
        </p:nvSpPr>
        <p:spPr bwMode="auto">
          <a:xfrm>
            <a:off x="6967168" y="3927746"/>
            <a:ext cx="360040" cy="931541"/>
          </a:xfrm>
          <a:prstGeom prst="rightBrace">
            <a:avLst>
              <a:gd name="adj1" fmla="val 43607"/>
              <a:gd name="adj2" fmla="val 50000"/>
            </a:avLst>
          </a:prstGeom>
          <a:no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52" name="Text Box 29"/>
          <p:cNvSpPr txBox="1">
            <a:spLocks noChangeArrowheads="1"/>
          </p:cNvSpPr>
          <p:nvPr/>
        </p:nvSpPr>
        <p:spPr bwMode="auto">
          <a:xfrm>
            <a:off x="179512" y="5939988"/>
            <a:ext cx="878497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spcBef>
                <a:spcPts val="0"/>
              </a:spcBef>
            </a:pPr>
            <a:r>
              <a:rPr lang="x-none" sz="2400" i="1" dirty="0" smtClean="0">
                <a:latin typeface="+mn-lt"/>
                <a:cs typeface="Arial" pitchFamily="34" charset="0"/>
                <a:sym typeface="Symbol"/>
              </a:rPr>
              <a:t>Izraz za </a:t>
            </a:r>
            <a:r>
              <a:rPr lang="x-none" sz="2400" b="1" i="1" dirty="0" smtClean="0">
                <a:latin typeface="+mn-lt"/>
                <a:cs typeface="Arial" pitchFamily="34" charset="0"/>
                <a:sym typeface="Symbol"/>
              </a:rPr>
              <a:t>I </a:t>
            </a:r>
            <a:r>
              <a:rPr lang="x-none" sz="2400" i="1" dirty="0" smtClean="0">
                <a:latin typeface="+mn-lt"/>
                <a:cs typeface="Arial" pitchFamily="34" charset="0"/>
                <a:sym typeface="Symbol"/>
              </a:rPr>
              <a:t>dejstvo definiše </a:t>
            </a:r>
            <a:r>
              <a:rPr lang="en-US" sz="2400" b="1" dirty="0">
                <a:solidFill>
                  <a:schemeClr val="tx1"/>
                </a:solidFill>
                <a:sym typeface="Symbol"/>
              </a:rPr>
              <a:t></a:t>
            </a:r>
            <a:r>
              <a:rPr lang="en-US" sz="2400" b="1" i="1" dirty="0">
                <a:solidFill>
                  <a:schemeClr val="tx1"/>
                </a:solidFill>
                <a:latin typeface="Arial" pitchFamily="34" charset="0"/>
                <a:cs typeface="Arial" pitchFamily="34" charset="0"/>
                <a:sym typeface="Symbol"/>
              </a:rPr>
              <a:t>M</a:t>
            </a:r>
            <a:r>
              <a:rPr lang="x-none" sz="2400" b="1" i="1" baseline="-25000" dirty="0" smtClean="0">
                <a:solidFill>
                  <a:schemeClr val="tx1"/>
                </a:solidFill>
                <a:latin typeface="Arial" pitchFamily="34" charset="0"/>
                <a:cs typeface="Arial" pitchFamily="34" charset="0"/>
                <a:sym typeface="Symbol"/>
              </a:rPr>
              <a:t>i</a:t>
            </a:r>
            <a:r>
              <a:rPr lang="x-none" sz="2400" i="1" dirty="0" smtClean="0">
                <a:latin typeface="+mn-lt"/>
                <a:cs typeface="Arial" pitchFamily="34" charset="0"/>
                <a:sym typeface="Symbol"/>
              </a:rPr>
              <a:t>, za sabiranje je potrebno </a:t>
            </a:r>
            <a:r>
              <a:rPr lang="en-US" sz="2400" b="1" i="1" dirty="0" smtClean="0">
                <a:solidFill>
                  <a:schemeClr val="tx1"/>
                </a:solidFill>
                <a:latin typeface="Arial" pitchFamily="34" charset="0"/>
                <a:cs typeface="Arial" pitchFamily="34" charset="0"/>
                <a:sym typeface="Symbol"/>
              </a:rPr>
              <a:t>M</a:t>
            </a:r>
            <a:r>
              <a:rPr lang="x-none" sz="2400" b="1" i="1" baseline="-25000" dirty="0">
                <a:solidFill>
                  <a:schemeClr val="tx1"/>
                </a:solidFill>
                <a:latin typeface="Arial" pitchFamily="34" charset="0"/>
                <a:cs typeface="Arial" pitchFamily="34" charset="0"/>
                <a:sym typeface="Symbol"/>
              </a:rPr>
              <a:t>i</a:t>
            </a:r>
            <a:r>
              <a:rPr lang="x-none" sz="2400" i="1" baseline="-25000" dirty="0" smtClean="0">
                <a:latin typeface="+mn-lt"/>
                <a:cs typeface="Arial" pitchFamily="34" charset="0"/>
                <a:sym typeface="Symbol"/>
              </a:rPr>
              <a:t> </a:t>
            </a:r>
            <a:r>
              <a:rPr lang="x-none" sz="2400" b="1" i="1" dirty="0" smtClean="0">
                <a:latin typeface="Arial Black" pitchFamily="34" charset="0"/>
                <a:cs typeface="Arial" pitchFamily="34" charset="0"/>
                <a:sym typeface="Symbol"/>
              </a:rPr>
              <a:t>!</a:t>
            </a:r>
            <a:r>
              <a:rPr lang="x-none" sz="2400" b="1" i="1" dirty="0" smtClean="0">
                <a:latin typeface="+mn-lt"/>
                <a:cs typeface="Arial" pitchFamily="34" charset="0"/>
                <a:sym typeface="Symbol"/>
              </a:rPr>
              <a:t> </a:t>
            </a:r>
            <a:endParaRPr lang="sr-Latn-CS" sz="2400" b="1" i="1" dirty="0" smtClean="0">
              <a:latin typeface="+mn-lt"/>
              <a:cs typeface="Arial" pitchFamily="34" charset="0"/>
              <a:sym typeface="Symbol"/>
            </a:endParaRPr>
          </a:p>
        </p:txBody>
      </p:sp>
      <p:sp>
        <p:nvSpPr>
          <p:cNvPr id="47" name="Rectangle 46"/>
          <p:cNvSpPr/>
          <p:nvPr/>
        </p:nvSpPr>
        <p:spPr bwMode="auto">
          <a:xfrm>
            <a:off x="5823860" y="3708716"/>
            <a:ext cx="476332" cy="403696"/>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54" name="Rectangle 53"/>
          <p:cNvSpPr/>
          <p:nvPr/>
        </p:nvSpPr>
        <p:spPr bwMode="auto">
          <a:xfrm>
            <a:off x="7990283" y="4275825"/>
            <a:ext cx="360041" cy="282030"/>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Tree>
    <p:extLst>
      <p:ext uri="{BB962C8B-B14F-4D97-AF65-F5344CB8AC3E}">
        <p14:creationId xmlns="" xmlns:p14="http://schemas.microsoft.com/office/powerpoint/2010/main" val="14327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4" grpId="0"/>
      <p:bldP spid="50" grpId="0"/>
      <p:bldP spid="46" grpId="0" animBg="1"/>
      <p:bldP spid="52" grpId="0"/>
      <p:bldP spid="47"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28</a:t>
            </a:fld>
            <a:endParaRPr lang="en-US"/>
          </a:p>
        </p:txBody>
      </p:sp>
      <p:sp>
        <p:nvSpPr>
          <p:cNvPr id="5" name="Title 1"/>
          <p:cNvSpPr>
            <a:spLocks noGrp="1"/>
          </p:cNvSpPr>
          <p:nvPr>
            <p:ph type="title"/>
          </p:nvPr>
        </p:nvSpPr>
        <p:spPr>
          <a:xfrm>
            <a:off x="323528" y="188640"/>
            <a:ext cx="8640960" cy="1143000"/>
          </a:xfrm>
        </p:spPr>
        <p:txBody>
          <a:bodyPr/>
          <a:lstStyle/>
          <a:p>
            <a:r>
              <a:rPr lang="en-US" b="1" dirty="0" smtClean="0"/>
              <a:t>PI</a:t>
            </a:r>
            <a:r>
              <a:rPr lang="x-none" b="1" dirty="0" smtClean="0"/>
              <a:t> </a:t>
            </a:r>
            <a:r>
              <a:rPr lang="x-none" dirty="0" smtClean="0"/>
              <a:t>reg. - poziciona i inkrementalna forma</a:t>
            </a:r>
            <a:endParaRPr lang="en-US" dirty="0"/>
          </a:p>
        </p:txBody>
      </p:sp>
      <p:sp>
        <p:nvSpPr>
          <p:cNvPr id="7" name="Rectangle 6"/>
          <p:cNvSpPr/>
          <p:nvPr/>
        </p:nvSpPr>
        <p:spPr>
          <a:xfrm>
            <a:off x="216566" y="2132856"/>
            <a:ext cx="1835154" cy="369332"/>
          </a:xfrm>
          <a:prstGeom prst="rect">
            <a:avLst/>
          </a:prstGeom>
        </p:spPr>
        <p:txBody>
          <a:bodyPr wrap="square">
            <a:spAutoFit/>
          </a:bodyPr>
          <a:lstStyle/>
          <a:p>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1" i="1" baseline="-25000" dirty="0" smtClean="0">
                <a:solidFill>
                  <a:srgbClr val="FF0000"/>
                </a:solidFill>
                <a:latin typeface="Arial" pitchFamily="34" charset="0"/>
                <a:cs typeface="Arial" pitchFamily="34" charset="0"/>
                <a:sym typeface="Symbol"/>
              </a:rPr>
              <a:t>k</a:t>
            </a:r>
            <a:r>
              <a:rPr lang="x-none" b="1" baseline="30000" smtClean="0">
                <a:solidFill>
                  <a:schemeClr val="tx1"/>
                </a:solidFill>
                <a:cs typeface="Arial" pitchFamily="34" charset="0"/>
                <a:sym typeface="Symbol"/>
              </a:rPr>
              <a:t>*</a:t>
            </a:r>
            <a:r>
              <a:rPr lang="x-none" b="1" i="1" baseline="30000" smtClean="0">
                <a:solidFill>
                  <a:schemeClr val="tx1"/>
                </a:solidFill>
                <a:cs typeface="Arial" pitchFamily="34" charset="0"/>
                <a:sym typeface="Symbol"/>
              </a:rPr>
              <a:t> </a:t>
            </a:r>
            <a:r>
              <a:rPr lang="x-none" i="1">
                <a:solidFill>
                  <a:schemeClr val="tx1"/>
                </a:solidFill>
                <a:latin typeface="Arial" pitchFamily="34" charset="0"/>
                <a:cs typeface="Arial" pitchFamily="34" charset="0"/>
                <a:sym typeface="Symbol"/>
              </a:rPr>
              <a:t>= </a:t>
            </a:r>
            <a:r>
              <a:rPr lang="en-US" b="1" i="1" dirty="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i</a:t>
            </a:r>
            <a:r>
              <a:rPr lang="x-none" b="1" i="1" baseline="-25000" dirty="0" smtClean="0">
                <a:solidFill>
                  <a:srgbClr val="FF0000"/>
                </a:solidFill>
                <a:latin typeface="Arial" pitchFamily="34" charset="0"/>
                <a:cs typeface="Arial" pitchFamily="34" charset="0"/>
                <a:sym typeface="Symbol"/>
              </a:rPr>
              <a:t>k</a:t>
            </a:r>
            <a:r>
              <a:rPr lang="x-none" b="1" i="1" baseline="30000" dirty="0" smtClean="0">
                <a:solidFill>
                  <a:schemeClr val="tx1"/>
                </a:solidFill>
                <a:cs typeface="Arial" pitchFamily="34" charset="0"/>
                <a:sym typeface="Symbol"/>
              </a:rPr>
              <a:t> </a:t>
            </a:r>
            <a:r>
              <a:rPr lang="x-none" b="1" dirty="0" smtClean="0">
                <a:solidFill>
                  <a:schemeClr val="tx1"/>
                </a:solidFill>
                <a:cs typeface="Arial" pitchFamily="34" charset="0"/>
                <a:sym typeface="Symbol"/>
              </a:rPr>
              <a:t>+</a:t>
            </a:r>
            <a:r>
              <a:rPr lang="x-none" sz="1000" b="1" i="1" baseline="30000" dirty="0" smtClean="0">
                <a:solidFill>
                  <a:schemeClr val="tx1"/>
                </a:solidFill>
                <a:cs typeface="Arial" pitchFamily="34" charset="0"/>
                <a:sym typeface="Symbol"/>
              </a:rPr>
              <a:t> </a:t>
            </a:r>
            <a:r>
              <a:rPr lang="en-US" b="1" i="1" dirty="0" smtClean="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p</a:t>
            </a:r>
            <a:r>
              <a:rPr lang="x-none" b="1" i="1" baseline="-25000" dirty="0" smtClean="0">
                <a:solidFill>
                  <a:srgbClr val="FF0000"/>
                </a:solidFill>
                <a:latin typeface="Arial" pitchFamily="34" charset="0"/>
                <a:cs typeface="Arial" pitchFamily="34" charset="0"/>
                <a:sym typeface="Symbol"/>
              </a:rPr>
              <a:t>k</a:t>
            </a:r>
            <a:endParaRPr lang="en-US" dirty="0"/>
          </a:p>
        </p:txBody>
      </p:sp>
      <p:sp>
        <p:nvSpPr>
          <p:cNvPr id="12" name="Text Box 29"/>
          <p:cNvSpPr txBox="1">
            <a:spLocks noChangeArrowheads="1"/>
          </p:cNvSpPr>
          <p:nvPr/>
        </p:nvSpPr>
        <p:spPr bwMode="auto">
          <a:xfrm>
            <a:off x="179511" y="1592793"/>
            <a:ext cx="849694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ts val="0"/>
              </a:spcBef>
            </a:pPr>
            <a:r>
              <a:rPr lang="x-none" sz="2400" b="1" i="1" dirty="0" smtClean="0">
                <a:latin typeface="+mn-lt"/>
                <a:cs typeface="Arial" pitchFamily="34" charset="0"/>
                <a:sym typeface="Symbol"/>
              </a:rPr>
              <a:t>Poziciona forma PI regulatora. </a:t>
            </a:r>
            <a:r>
              <a:rPr lang="x-none" sz="2400" i="1" dirty="0" smtClean="0">
                <a:latin typeface="+mn-lt"/>
                <a:cs typeface="Arial" pitchFamily="34" charset="0"/>
                <a:sym typeface="Symbol"/>
              </a:rPr>
              <a:t>U tekućoj (</a:t>
            </a:r>
            <a:r>
              <a:rPr lang="x-none" sz="2400" i="1" dirty="0" smtClean="0">
                <a:solidFill>
                  <a:srgbClr val="FF0000"/>
                </a:solidFill>
                <a:latin typeface="+mn-lt"/>
                <a:cs typeface="Arial" pitchFamily="34" charset="0"/>
                <a:sym typeface="Symbol"/>
              </a:rPr>
              <a:t>k</a:t>
            </a:r>
            <a:r>
              <a:rPr lang="x-none" sz="2400" i="1" dirty="0" smtClean="0">
                <a:latin typeface="+mn-lt"/>
                <a:cs typeface="Arial" pitchFamily="34" charset="0"/>
                <a:sym typeface="Symbol"/>
              </a:rPr>
              <a:t>-toj) perodi:</a:t>
            </a:r>
            <a:endParaRPr lang="sr-Latn-CS" sz="2400" i="1" dirty="0" smtClean="0">
              <a:latin typeface="+mn-lt"/>
              <a:cs typeface="Arial" pitchFamily="34" charset="0"/>
              <a:sym typeface="Symbol"/>
            </a:endParaRPr>
          </a:p>
        </p:txBody>
      </p:sp>
      <p:grpSp>
        <p:nvGrpSpPr>
          <p:cNvPr id="18" name="Group 17"/>
          <p:cNvGrpSpPr/>
          <p:nvPr/>
        </p:nvGrpSpPr>
        <p:grpSpPr>
          <a:xfrm>
            <a:off x="1979712" y="1979122"/>
            <a:ext cx="1872209" cy="600600"/>
            <a:chOff x="166216" y="3300716"/>
            <a:chExt cx="1872209" cy="600600"/>
          </a:xfrm>
        </p:grpSpPr>
        <p:grpSp>
          <p:nvGrpSpPr>
            <p:cNvPr id="13" name="Group 12"/>
            <p:cNvGrpSpPr/>
            <p:nvPr/>
          </p:nvGrpSpPr>
          <p:grpSpPr>
            <a:xfrm>
              <a:off x="632173" y="3300716"/>
              <a:ext cx="262645" cy="600600"/>
              <a:chOff x="5145105" y="2026613"/>
              <a:chExt cx="262645" cy="600600"/>
            </a:xfrm>
          </p:grpSpPr>
          <p:sp>
            <p:nvSpPr>
              <p:cNvPr id="14" name="TextBox 13"/>
              <p:cNvSpPr txBox="1"/>
              <p:nvPr/>
            </p:nvSpPr>
            <p:spPr>
              <a:xfrm>
                <a:off x="5145105" y="2442547"/>
                <a:ext cx="251672" cy="184666"/>
              </a:xfrm>
              <a:prstGeom prst="rect">
                <a:avLst/>
              </a:prstGeom>
              <a:noFill/>
            </p:spPr>
            <p:txBody>
              <a:bodyPr wrap="none" lIns="0" tIns="0" rIns="0" bIns="0" rtlCol="0">
                <a:spAutoFit/>
              </a:bodyPr>
              <a:lstStyle/>
              <a:p>
                <a:r>
                  <a:rPr lang="x-none" sz="1200" dirty="0" smtClean="0">
                    <a:solidFill>
                      <a:schemeClr val="tx1"/>
                    </a:solidFill>
                    <a:latin typeface="Arial" pitchFamily="34" charset="0"/>
                    <a:cs typeface="Arial" pitchFamily="34" charset="0"/>
                  </a:rPr>
                  <a:t>x=o</a:t>
                </a:r>
                <a:endParaRPr lang="en-US" sz="1200" dirty="0">
                  <a:solidFill>
                    <a:schemeClr val="tx1"/>
                  </a:solidFill>
                  <a:latin typeface="Arial" pitchFamily="34" charset="0"/>
                  <a:cs typeface="Arial" pitchFamily="34" charset="0"/>
                </a:endParaRPr>
              </a:p>
            </p:txBody>
          </p:sp>
          <p:sp>
            <p:nvSpPr>
              <p:cNvPr id="15" name="TextBox 14"/>
              <p:cNvSpPr txBox="1"/>
              <p:nvPr/>
            </p:nvSpPr>
            <p:spPr>
              <a:xfrm>
                <a:off x="5148064" y="2026613"/>
                <a:ext cx="259686" cy="184666"/>
              </a:xfrm>
              <a:prstGeom prst="rect">
                <a:avLst/>
              </a:prstGeom>
              <a:noFill/>
            </p:spPr>
            <p:txBody>
              <a:bodyPr wrap="none" lIns="0" tIns="0" rIns="0" bIns="0" rtlCol="0">
                <a:spAutoFit/>
              </a:bodyPr>
              <a:lstStyle/>
              <a:p>
                <a:r>
                  <a:rPr lang="x-none" sz="1200" dirty="0" smtClean="0">
                    <a:solidFill>
                      <a:schemeClr val="tx1"/>
                    </a:solidFill>
                    <a:latin typeface="Arial" pitchFamily="34" charset="0"/>
                    <a:cs typeface="Arial" pitchFamily="34" charset="0"/>
                  </a:rPr>
                  <a:t>x=</a:t>
                </a:r>
                <a:r>
                  <a:rPr lang="x-none" sz="1200" b="1" i="1" dirty="0" smtClean="0">
                    <a:solidFill>
                      <a:srgbClr val="FF0000"/>
                    </a:solidFill>
                    <a:latin typeface="Arial" pitchFamily="34" charset="0"/>
                    <a:cs typeface="Arial" pitchFamily="34" charset="0"/>
                  </a:rPr>
                  <a:t>k</a:t>
                </a:r>
                <a:endParaRPr lang="en-US" sz="1200" b="1" i="1" dirty="0">
                  <a:solidFill>
                    <a:srgbClr val="FF0000"/>
                  </a:solidFill>
                  <a:latin typeface="Arial" pitchFamily="34" charset="0"/>
                  <a:cs typeface="Arial" pitchFamily="34" charset="0"/>
                </a:endParaRPr>
              </a:p>
            </p:txBody>
          </p:sp>
        </p:grpSp>
        <p:sp>
          <p:nvSpPr>
            <p:cNvPr id="16" name="Rectangle 15"/>
            <p:cNvSpPr/>
            <p:nvPr/>
          </p:nvSpPr>
          <p:spPr>
            <a:xfrm>
              <a:off x="166216" y="3370184"/>
              <a:ext cx="1872209" cy="461665"/>
            </a:xfrm>
            <a:prstGeom prst="rect">
              <a:avLst/>
            </a:prstGeom>
          </p:spPr>
          <p:txBody>
            <a:bodyPr wrap="square" lIns="0">
              <a:spAutoFit/>
            </a:bodyPr>
            <a:lstStyle/>
            <a:p>
              <a:r>
                <a:rPr lang="x-none" i="1" smtClean="0">
                  <a:solidFill>
                    <a:schemeClr val="tx1"/>
                  </a:solidFill>
                  <a:latin typeface="Arial" pitchFamily="34" charset="0"/>
                  <a:cs typeface="Arial" pitchFamily="34" charset="0"/>
                  <a:sym typeface="Symbol"/>
                </a:rPr>
                <a:t>= </a:t>
              </a:r>
              <a:r>
                <a:rPr lang="x-none" i="1" dirty="0" smtClean="0">
                  <a:solidFill>
                    <a:schemeClr val="tx1"/>
                  </a:solidFill>
                  <a:latin typeface="Arial" pitchFamily="34" charset="0"/>
                  <a:cs typeface="Arial" pitchFamily="34" charset="0"/>
                  <a:sym typeface="Symbol"/>
                </a:rPr>
                <a:t> </a:t>
              </a:r>
              <a:r>
                <a:rPr lang="en-US" b="1" i="1" dirty="0">
                  <a:solidFill>
                    <a:schemeClr val="tx1"/>
                  </a:solidFill>
                  <a:latin typeface="Arial" pitchFamily="34" charset="0"/>
                  <a:cs typeface="Arial" pitchFamily="34" charset="0"/>
                  <a:sym typeface="Symbol"/>
                </a:rPr>
                <a:t>k</a:t>
              </a:r>
              <a:r>
                <a:rPr lang="x-none" b="1" i="1" baseline="-25000">
                  <a:solidFill>
                    <a:schemeClr val="tx1"/>
                  </a:solidFill>
                  <a:latin typeface="Arial" pitchFamily="34" charset="0"/>
                  <a:cs typeface="Arial" pitchFamily="34" charset="0"/>
                  <a:sym typeface="Symbol"/>
                </a:rPr>
                <a:t>i</a:t>
              </a:r>
              <a:r>
                <a:rPr lang="en-US" b="1" i="1" dirty="0">
                  <a:solidFill>
                    <a:schemeClr val="tx1"/>
                  </a:solidFill>
                  <a:latin typeface="Arial" pitchFamily="34" charset="0"/>
                  <a:cs typeface="Arial" pitchFamily="34" charset="0"/>
                  <a:sym typeface="Symbol"/>
                </a:rPr>
                <a:t></a:t>
              </a:r>
              <a:r>
                <a:rPr lang="x-none" sz="2400">
                  <a:solidFill>
                    <a:schemeClr val="tx1"/>
                  </a:solidFill>
                  <a:latin typeface="Arial" pitchFamily="34" charset="0"/>
                  <a:cs typeface="Arial" pitchFamily="34" charset="0"/>
                  <a:sym typeface="Symbol"/>
                </a:rPr>
                <a:t></a:t>
              </a:r>
              <a:r>
                <a:rPr lang="x-none" b="1" i="1" smtClean="0">
                  <a:solidFill>
                    <a:schemeClr val="tx1"/>
                  </a:solidFill>
                  <a:sym typeface="Symbol"/>
                </a:rPr>
                <a:t>e</a:t>
              </a:r>
              <a:r>
                <a:rPr lang="x-none" baseline="-25000" smtClean="0">
                  <a:solidFill>
                    <a:schemeClr val="tx1"/>
                  </a:solidFill>
                  <a:latin typeface="Arial" pitchFamily="34" charset="0"/>
                  <a:cs typeface="Arial" pitchFamily="34" charset="0"/>
                  <a:sym typeface="Symbol"/>
                </a:rPr>
                <a:t>x</a:t>
              </a:r>
              <a:r>
                <a:rPr lang="x-none" i="1" dirty="0" smtClean="0">
                  <a:solidFill>
                    <a:schemeClr val="tx1"/>
                  </a:solidFill>
                  <a:latin typeface="Arial" pitchFamily="34" charset="0"/>
                  <a:cs typeface="Arial" pitchFamily="34" charset="0"/>
                  <a:sym typeface="Symbol"/>
                </a:rPr>
                <a:t> + </a:t>
              </a:r>
              <a:r>
                <a:rPr lang="en-US" b="1" i="1" dirty="0" err="1">
                  <a:solidFill>
                    <a:schemeClr val="tx1"/>
                  </a:solidFill>
                  <a:latin typeface="Arial" pitchFamily="34" charset="0"/>
                  <a:cs typeface="Arial" pitchFamily="34" charset="0"/>
                  <a:sym typeface="Symbol"/>
                </a:rPr>
                <a:t>k</a:t>
              </a:r>
              <a:r>
                <a:rPr lang="en-US" b="1" i="1" baseline="-25000" dirty="0" err="1">
                  <a:solidFill>
                    <a:schemeClr val="tx1"/>
                  </a:solidFill>
                  <a:latin typeface="Arial" pitchFamily="34" charset="0"/>
                  <a:cs typeface="Arial" pitchFamily="34" charset="0"/>
                  <a:sym typeface="Symbol"/>
                </a:rPr>
                <a:t>p</a:t>
              </a:r>
              <a:r>
                <a:rPr lang="en-US" b="1" i="1" dirty="0">
                  <a:solidFill>
                    <a:schemeClr val="tx1"/>
                  </a:solidFill>
                  <a:latin typeface="Arial" pitchFamily="34" charset="0"/>
                  <a:cs typeface="Arial" pitchFamily="34" charset="0"/>
                  <a:sym typeface="Symbol"/>
                </a:rPr>
                <a:t></a:t>
              </a:r>
              <a:r>
                <a:rPr lang="x-none" b="1" i="1">
                  <a:solidFill>
                    <a:schemeClr val="tx1"/>
                  </a:solidFill>
                  <a:sym typeface="Symbol"/>
                </a:rPr>
                <a:t>e</a:t>
              </a:r>
              <a:r>
                <a:rPr lang="en-US" b="1" i="1" baseline="-25000" dirty="0" smtClean="0">
                  <a:solidFill>
                    <a:schemeClr val="tx1"/>
                  </a:solidFill>
                  <a:latin typeface="Arial" pitchFamily="34" charset="0"/>
                  <a:cs typeface="Arial" pitchFamily="34" charset="0"/>
                  <a:sym typeface="Symbol"/>
                </a:rPr>
                <a:t>k</a:t>
              </a:r>
              <a:endParaRPr lang="en-US" dirty="0"/>
            </a:p>
          </p:txBody>
        </p:sp>
      </p:grpSp>
      <p:sp>
        <p:nvSpPr>
          <p:cNvPr id="19" name="Text Box 29"/>
          <p:cNvSpPr txBox="1">
            <a:spLocks noChangeArrowheads="1"/>
          </p:cNvSpPr>
          <p:nvPr/>
        </p:nvSpPr>
        <p:spPr bwMode="auto">
          <a:xfrm>
            <a:off x="154409" y="2780928"/>
            <a:ext cx="849694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ts val="0"/>
              </a:spcBef>
            </a:pPr>
            <a:r>
              <a:rPr lang="x-none" sz="2400" b="1" i="1" dirty="0" smtClean="0">
                <a:latin typeface="+mn-lt"/>
                <a:cs typeface="Arial" pitchFamily="34" charset="0"/>
                <a:sym typeface="Symbol"/>
              </a:rPr>
              <a:t>Inkrementalna forma. </a:t>
            </a:r>
            <a:r>
              <a:rPr lang="x-none" sz="2400" i="1" dirty="0" smtClean="0">
                <a:latin typeface="+mn-lt"/>
                <a:cs typeface="Arial" pitchFamily="34" charset="0"/>
                <a:sym typeface="Symbol"/>
              </a:rPr>
              <a:t>U tekućoj (</a:t>
            </a:r>
            <a:r>
              <a:rPr lang="x-none" sz="2400" i="1" dirty="0" smtClean="0">
                <a:solidFill>
                  <a:srgbClr val="FF0000"/>
                </a:solidFill>
                <a:latin typeface="+mn-lt"/>
                <a:cs typeface="Arial" pitchFamily="34" charset="0"/>
                <a:sym typeface="Symbol"/>
              </a:rPr>
              <a:t>k</a:t>
            </a:r>
            <a:r>
              <a:rPr lang="x-none" sz="2400" i="1" dirty="0" smtClean="0">
                <a:latin typeface="+mn-lt"/>
                <a:cs typeface="Arial" pitchFamily="34" charset="0"/>
                <a:sym typeface="Symbol"/>
              </a:rPr>
              <a:t>-toj) perodi:</a:t>
            </a:r>
            <a:endParaRPr lang="sr-Latn-CS" sz="2400" i="1" dirty="0" smtClean="0">
              <a:latin typeface="+mn-lt"/>
              <a:cs typeface="Arial" pitchFamily="34" charset="0"/>
              <a:sym typeface="Symbol"/>
            </a:endParaRPr>
          </a:p>
        </p:txBody>
      </p:sp>
      <p:sp>
        <p:nvSpPr>
          <p:cNvPr id="20" name="Rectangle 19"/>
          <p:cNvSpPr/>
          <p:nvPr/>
        </p:nvSpPr>
        <p:spPr>
          <a:xfrm>
            <a:off x="187272" y="3373748"/>
            <a:ext cx="2384233" cy="369332"/>
          </a:xfrm>
          <a:prstGeom prst="rect">
            <a:avLst/>
          </a:prstGeom>
        </p:spPr>
        <p:txBody>
          <a:bodyPr wrap="square">
            <a:spAutoFit/>
          </a:bodyPr>
          <a:lstStyle/>
          <a:p>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1" i="1" baseline="-25000" dirty="0" smtClean="0">
                <a:solidFill>
                  <a:srgbClr val="FF0000"/>
                </a:solidFill>
                <a:latin typeface="Arial" pitchFamily="34" charset="0"/>
                <a:cs typeface="Arial" pitchFamily="34" charset="0"/>
                <a:sym typeface="Symbol"/>
              </a:rPr>
              <a:t>k</a:t>
            </a:r>
            <a:r>
              <a:rPr lang="x-none" b="1" baseline="30000" smtClean="0">
                <a:solidFill>
                  <a:schemeClr val="tx1"/>
                </a:solidFill>
                <a:cs typeface="Arial" pitchFamily="34" charset="0"/>
                <a:sym typeface="Symbol"/>
              </a:rPr>
              <a:t>*</a:t>
            </a:r>
            <a:r>
              <a:rPr lang="x-none" b="1" i="1" baseline="30000" smtClean="0">
                <a:solidFill>
                  <a:schemeClr val="tx1"/>
                </a:solidFill>
                <a:cs typeface="Arial" pitchFamily="34" charset="0"/>
                <a:sym typeface="Symbol"/>
              </a:rPr>
              <a:t> </a:t>
            </a:r>
            <a:r>
              <a:rPr lang="x-none" i="1">
                <a:solidFill>
                  <a:schemeClr val="tx1"/>
                </a:solidFill>
                <a:latin typeface="Arial" pitchFamily="34" charset="0"/>
                <a:cs typeface="Arial" pitchFamily="34" charset="0"/>
                <a:sym typeface="Symbol"/>
              </a:rPr>
              <a:t>= </a:t>
            </a:r>
            <a:r>
              <a:rPr lang="en-US" b="1" i="1" dirty="0">
                <a:solidFill>
                  <a:schemeClr val="tx1"/>
                </a:solidFill>
                <a:latin typeface="Arial" pitchFamily="34" charset="0"/>
                <a:cs typeface="Arial" pitchFamily="34" charset="0"/>
                <a:sym typeface="Symbol"/>
              </a:rPr>
              <a:t>M</a:t>
            </a:r>
            <a:r>
              <a:rPr lang="en-US" b="1" i="1" baseline="-25000" dirty="0">
                <a:solidFill>
                  <a:schemeClr val="tx1"/>
                </a:solidFill>
                <a:latin typeface="Arial" pitchFamily="34" charset="0"/>
                <a:cs typeface="Arial" pitchFamily="34" charset="0"/>
                <a:sym typeface="Symbol"/>
              </a:rPr>
              <a:t>e</a:t>
            </a:r>
            <a:r>
              <a:rPr lang="x-none" b="1" i="1" baseline="-25000" dirty="0" smtClean="0">
                <a:solidFill>
                  <a:srgbClr val="FF0000"/>
                </a:solidFill>
                <a:latin typeface="Arial" pitchFamily="34" charset="0"/>
                <a:cs typeface="Arial" pitchFamily="34" charset="0"/>
                <a:sym typeface="Symbol"/>
              </a:rPr>
              <a:t>k</a:t>
            </a:r>
            <a:r>
              <a:rPr lang="x-none" b="1" i="1" baseline="-25000" dirty="0">
                <a:solidFill>
                  <a:srgbClr val="FF0000"/>
                </a:solidFill>
                <a:latin typeface="Arial" pitchFamily="34" charset="0"/>
                <a:cs typeface="Arial" pitchFamily="34" charset="0"/>
                <a:sym typeface="Symbol"/>
              </a:rPr>
              <a:t>-</a:t>
            </a:r>
            <a:r>
              <a:rPr lang="x-none" b="1" baseline="-25000" dirty="0">
                <a:solidFill>
                  <a:srgbClr val="FF0000"/>
                </a:solidFill>
                <a:latin typeface="Arial" pitchFamily="34" charset="0"/>
                <a:cs typeface="Arial" pitchFamily="34" charset="0"/>
                <a:sym typeface="Symbol"/>
              </a:rPr>
              <a:t>1</a:t>
            </a:r>
            <a:r>
              <a:rPr lang="x-none" b="1" baseline="30000" smtClean="0">
                <a:solidFill>
                  <a:schemeClr val="tx1"/>
                </a:solidFill>
                <a:cs typeface="Arial" pitchFamily="34" charset="0"/>
                <a:sym typeface="Symbol"/>
              </a:rPr>
              <a:t>*</a:t>
            </a:r>
            <a:r>
              <a:rPr lang="x-none" b="1" i="1" baseline="30000" dirty="0" smtClean="0">
                <a:solidFill>
                  <a:schemeClr val="tx1"/>
                </a:solidFill>
                <a:cs typeface="Arial" pitchFamily="34" charset="0"/>
                <a:sym typeface="Symbol"/>
              </a:rPr>
              <a:t> </a:t>
            </a:r>
            <a:r>
              <a:rPr lang="x-none" b="1" dirty="0" smtClean="0">
                <a:solidFill>
                  <a:schemeClr val="tx1"/>
                </a:solidFill>
                <a:cs typeface="Arial" pitchFamily="34" charset="0"/>
                <a:sym typeface="Symbol"/>
              </a:rPr>
              <a:t>+</a:t>
            </a:r>
            <a:r>
              <a:rPr lang="x-none" sz="1000" b="1" i="1" baseline="30000" dirty="0" smtClean="0">
                <a:solidFill>
                  <a:schemeClr val="tx1"/>
                </a:solidFill>
                <a:cs typeface="Arial" pitchFamily="34" charset="0"/>
                <a:sym typeface="Symbol"/>
              </a:rPr>
              <a:t> </a:t>
            </a:r>
            <a:r>
              <a:rPr lang="en-US" dirty="0" smtClean="0">
                <a:solidFill>
                  <a:schemeClr val="tx1"/>
                </a:solidFill>
                <a:sym typeface="Symbol"/>
              </a:rPr>
              <a:t></a:t>
            </a:r>
            <a:r>
              <a:rPr lang="en-US" b="1" i="1" dirty="0" smtClean="0">
                <a:solidFill>
                  <a:schemeClr val="tx1"/>
                </a:solidFill>
                <a:latin typeface="Arial" pitchFamily="34" charset="0"/>
                <a:cs typeface="Arial" pitchFamily="34" charset="0"/>
                <a:sym typeface="Symbol"/>
              </a:rPr>
              <a:t>M</a:t>
            </a:r>
            <a:r>
              <a:rPr lang="en-US" b="1" i="1" baseline="-25000" dirty="0" smtClean="0">
                <a:solidFill>
                  <a:schemeClr val="tx1"/>
                </a:solidFill>
                <a:latin typeface="Arial" pitchFamily="34" charset="0"/>
                <a:cs typeface="Arial" pitchFamily="34" charset="0"/>
                <a:sym typeface="Symbol"/>
              </a:rPr>
              <a:t>e</a:t>
            </a:r>
            <a:r>
              <a:rPr lang="x-none" b="1" i="1" baseline="-25000" dirty="0" smtClean="0">
                <a:solidFill>
                  <a:srgbClr val="FF0000"/>
                </a:solidFill>
                <a:latin typeface="Arial" pitchFamily="34" charset="0"/>
                <a:cs typeface="Arial" pitchFamily="34" charset="0"/>
                <a:sym typeface="Symbol"/>
              </a:rPr>
              <a:t>k</a:t>
            </a:r>
            <a:r>
              <a:rPr lang="x-none" b="1" baseline="30000" smtClean="0">
                <a:solidFill>
                  <a:schemeClr val="tx1"/>
                </a:solidFill>
                <a:cs typeface="Arial" pitchFamily="34" charset="0"/>
                <a:sym typeface="Symbol"/>
              </a:rPr>
              <a:t>*</a:t>
            </a:r>
            <a:endParaRPr lang="en-US" dirty="0"/>
          </a:p>
        </p:txBody>
      </p:sp>
      <p:sp>
        <p:nvSpPr>
          <p:cNvPr id="23" name="Rectangle 22"/>
          <p:cNvSpPr/>
          <p:nvPr/>
        </p:nvSpPr>
        <p:spPr>
          <a:xfrm>
            <a:off x="2392398" y="3385567"/>
            <a:ext cx="2251610" cy="369332"/>
          </a:xfrm>
          <a:prstGeom prst="rect">
            <a:avLst/>
          </a:prstGeom>
        </p:spPr>
        <p:txBody>
          <a:bodyPr wrap="square" lIns="0">
            <a:spAutoFit/>
          </a:bodyPr>
          <a:lstStyle/>
          <a:p>
            <a:r>
              <a:rPr lang="x-none" i="1" smtClean="0">
                <a:solidFill>
                  <a:schemeClr val="tx1"/>
                </a:solidFill>
                <a:latin typeface="Arial" pitchFamily="34" charset="0"/>
                <a:cs typeface="Arial" pitchFamily="34" charset="0"/>
                <a:sym typeface="Symbol"/>
              </a:rPr>
              <a:t>= </a:t>
            </a:r>
            <a:r>
              <a:rPr lang="en-US" b="1" i="1" dirty="0">
                <a:solidFill>
                  <a:schemeClr val="tx1"/>
                </a:solidFill>
                <a:latin typeface="Arial" pitchFamily="34" charset="0"/>
                <a:cs typeface="Arial" pitchFamily="34" charset="0"/>
                <a:sym typeface="Symbol"/>
              </a:rPr>
              <a:t>M</a:t>
            </a:r>
            <a:r>
              <a:rPr lang="en-US" b="1" i="1" baseline="-25000" dirty="0">
                <a:solidFill>
                  <a:schemeClr val="tx1"/>
                </a:solidFill>
                <a:latin typeface="Arial" pitchFamily="34" charset="0"/>
                <a:cs typeface="Arial" pitchFamily="34" charset="0"/>
                <a:sym typeface="Symbol"/>
              </a:rPr>
              <a:t>e</a:t>
            </a:r>
            <a:r>
              <a:rPr lang="x-none" b="1" i="1" baseline="-25000" dirty="0">
                <a:solidFill>
                  <a:srgbClr val="FF0000"/>
                </a:solidFill>
                <a:latin typeface="Arial" pitchFamily="34" charset="0"/>
                <a:cs typeface="Arial" pitchFamily="34" charset="0"/>
                <a:sym typeface="Symbol"/>
              </a:rPr>
              <a:t>k-</a:t>
            </a:r>
            <a:r>
              <a:rPr lang="x-none" b="1" baseline="-25000" dirty="0">
                <a:solidFill>
                  <a:srgbClr val="FF0000"/>
                </a:solidFill>
                <a:latin typeface="Arial" pitchFamily="34" charset="0"/>
                <a:cs typeface="Arial" pitchFamily="34" charset="0"/>
                <a:sym typeface="Symbol"/>
              </a:rPr>
              <a:t>1</a:t>
            </a:r>
            <a:r>
              <a:rPr lang="x-none" b="1" baseline="30000" smtClean="0">
                <a:solidFill>
                  <a:schemeClr val="tx1"/>
                </a:solidFill>
                <a:cs typeface="Arial" pitchFamily="34" charset="0"/>
                <a:sym typeface="Symbol"/>
              </a:rPr>
              <a:t>*</a:t>
            </a:r>
            <a:r>
              <a:rPr lang="x-none" b="1" dirty="0" smtClean="0">
                <a:solidFill>
                  <a:schemeClr val="tx1"/>
                </a:solidFill>
                <a:cs typeface="Arial" pitchFamily="34" charset="0"/>
                <a:sym typeface="Symbol"/>
              </a:rPr>
              <a:t>+</a:t>
            </a:r>
            <a:r>
              <a:rPr lang="x-none" sz="1000" b="1" i="1" baseline="30000" dirty="0" smtClean="0">
                <a:solidFill>
                  <a:schemeClr val="tx1"/>
                </a:solidFill>
                <a:cs typeface="Arial" pitchFamily="34" charset="0"/>
                <a:sym typeface="Symbol"/>
              </a:rPr>
              <a:t> </a:t>
            </a:r>
            <a:r>
              <a:rPr lang="en-US" dirty="0">
                <a:solidFill>
                  <a:schemeClr val="tx1"/>
                </a:solidFill>
                <a:sym typeface="Symbol"/>
              </a:rPr>
              <a:t></a:t>
            </a:r>
            <a:r>
              <a:rPr lang="en-US" b="1" i="1" dirty="0" smtClean="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i</a:t>
            </a:r>
            <a:r>
              <a:rPr lang="x-none" b="1" i="1" baseline="-25000" dirty="0" smtClean="0">
                <a:solidFill>
                  <a:srgbClr val="FF0000"/>
                </a:solidFill>
                <a:latin typeface="Arial" pitchFamily="34" charset="0"/>
                <a:cs typeface="Arial" pitchFamily="34" charset="0"/>
                <a:sym typeface="Symbol"/>
              </a:rPr>
              <a:t>k</a:t>
            </a:r>
            <a:r>
              <a:rPr lang="x-none" b="1" dirty="0">
                <a:solidFill>
                  <a:schemeClr val="tx1"/>
                </a:solidFill>
                <a:cs typeface="Arial" pitchFamily="34" charset="0"/>
                <a:sym typeface="Symbol"/>
              </a:rPr>
              <a:t>+</a:t>
            </a:r>
            <a:r>
              <a:rPr lang="x-none" sz="1000" b="1" i="1" baseline="30000" dirty="0">
                <a:solidFill>
                  <a:schemeClr val="tx1"/>
                </a:solidFill>
                <a:cs typeface="Arial" pitchFamily="34" charset="0"/>
                <a:sym typeface="Symbol"/>
              </a:rPr>
              <a:t> </a:t>
            </a:r>
            <a:r>
              <a:rPr lang="en-US" dirty="0">
                <a:solidFill>
                  <a:schemeClr val="tx1"/>
                </a:solidFill>
                <a:sym typeface="Symbol"/>
              </a:rPr>
              <a:t></a:t>
            </a:r>
            <a:r>
              <a:rPr lang="en-US" b="1" i="1" dirty="0" smtClean="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p</a:t>
            </a:r>
            <a:r>
              <a:rPr lang="x-none" b="1" i="1" baseline="-25000" dirty="0" smtClean="0">
                <a:solidFill>
                  <a:srgbClr val="FF0000"/>
                </a:solidFill>
                <a:latin typeface="Arial" pitchFamily="34" charset="0"/>
                <a:cs typeface="Arial" pitchFamily="34" charset="0"/>
                <a:sym typeface="Symbol"/>
              </a:rPr>
              <a:t>k</a:t>
            </a:r>
            <a:endParaRPr lang="en-US" dirty="0"/>
          </a:p>
        </p:txBody>
      </p:sp>
      <p:grpSp>
        <p:nvGrpSpPr>
          <p:cNvPr id="35" name="Group 34"/>
          <p:cNvGrpSpPr/>
          <p:nvPr/>
        </p:nvGrpSpPr>
        <p:grpSpPr>
          <a:xfrm>
            <a:off x="136500" y="3378798"/>
            <a:ext cx="4291483" cy="3365875"/>
            <a:chOff x="136500" y="3378798"/>
            <a:chExt cx="4291483" cy="3365875"/>
          </a:xfrm>
        </p:grpSpPr>
        <p:cxnSp>
          <p:nvCxnSpPr>
            <p:cNvPr id="28" name="Straight Connector 27"/>
            <p:cNvCxnSpPr>
              <a:stCxn id="10" idx="2"/>
              <a:endCxn id="29" idx="1"/>
            </p:cNvCxnSpPr>
            <p:nvPr/>
          </p:nvCxnSpPr>
          <p:spPr bwMode="auto">
            <a:xfrm flipH="1">
              <a:off x="136500" y="3782494"/>
              <a:ext cx="1121036" cy="2587698"/>
            </a:xfrm>
            <a:prstGeom prst="line">
              <a:avLst/>
            </a:prstGeom>
            <a:solidFill>
              <a:schemeClr val="bg1"/>
            </a:solidFill>
            <a:ln w="57150" cap="flat" cmpd="sng" algn="ctr">
              <a:solidFill>
                <a:srgbClr val="FF0000"/>
              </a:solidFill>
              <a:prstDash val="solid"/>
              <a:round/>
              <a:headEnd type="none" w="sm" len="sm"/>
              <a:tailEnd type="none" w="sm" len="sm"/>
            </a:ln>
            <a:effectLst/>
          </p:spPr>
        </p:cxnSp>
        <p:sp>
          <p:nvSpPr>
            <p:cNvPr id="10" name="Rectangle 9"/>
            <p:cNvSpPr/>
            <p:nvPr/>
          </p:nvSpPr>
          <p:spPr bwMode="auto">
            <a:xfrm>
              <a:off x="933500" y="3378798"/>
              <a:ext cx="648071" cy="403696"/>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29" name="Rounded Rectangle 28"/>
            <p:cNvSpPr/>
            <p:nvPr/>
          </p:nvSpPr>
          <p:spPr bwMode="auto">
            <a:xfrm>
              <a:off x="136500" y="5995710"/>
              <a:ext cx="4291483" cy="748963"/>
            </a:xfrm>
            <a:prstGeom prst="roundRect">
              <a:avLst>
                <a:gd name="adj" fmla="val 10685"/>
              </a:avLst>
            </a:prstGeom>
            <a:solidFill>
              <a:schemeClr val="bg1"/>
            </a:solid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x-none" sz="2000" dirty="0" smtClean="0">
                  <a:solidFill>
                    <a:schemeClr val="tx1"/>
                  </a:solidFill>
                  <a:latin typeface="Arial" pitchFamily="34" charset="0"/>
                  <a:cs typeface="Arial" pitchFamily="34" charset="0"/>
                </a:rPr>
                <a:t>Moment koji je regulator zahtevao u prethodnoj, </a:t>
              </a:r>
              <a:r>
                <a:rPr lang="x-none" sz="2000" b="1" dirty="0" smtClean="0">
                  <a:solidFill>
                    <a:schemeClr val="tx1"/>
                  </a:solidFill>
                  <a:latin typeface="Arial" pitchFamily="34" charset="0"/>
                  <a:cs typeface="Arial" pitchFamily="34" charset="0"/>
                </a:rPr>
                <a:t>(</a:t>
              </a:r>
              <a:r>
                <a:rPr lang="x-none" sz="2000" b="1" i="1" dirty="0" smtClean="0">
                  <a:solidFill>
                    <a:srgbClr val="FF0000"/>
                  </a:solidFill>
                  <a:latin typeface="Arial" pitchFamily="34" charset="0"/>
                  <a:cs typeface="Arial" pitchFamily="34" charset="0"/>
                </a:rPr>
                <a:t>k</a:t>
              </a:r>
              <a:r>
                <a:rPr lang="en-US" sz="2000" b="1" dirty="0" smtClean="0">
                  <a:solidFill>
                    <a:schemeClr val="tx1"/>
                  </a:solidFill>
                  <a:latin typeface="Arial" pitchFamily="34" charset="0"/>
                  <a:cs typeface="Arial" pitchFamily="34" charset="0"/>
                </a:rPr>
                <a:t>-</a:t>
              </a:r>
              <a:r>
                <a:rPr lang="x-none" sz="2000" b="1" dirty="0" smtClean="0">
                  <a:solidFill>
                    <a:schemeClr val="tx1"/>
                  </a:solidFill>
                  <a:latin typeface="Arial" pitchFamily="34" charset="0"/>
                  <a:cs typeface="Arial" pitchFamily="34" charset="0"/>
                </a:rPr>
                <a:t>1)</a:t>
              </a:r>
              <a:r>
                <a:rPr lang="x-none" sz="2000" smtClean="0">
                  <a:solidFill>
                    <a:schemeClr val="tx1"/>
                  </a:solidFill>
                  <a:latin typeface="Arial" pitchFamily="34" charset="0"/>
                  <a:cs typeface="Arial" pitchFamily="34" charset="0"/>
                </a:rPr>
                <a:t> periodi</a:t>
              </a:r>
              <a:r>
                <a:rPr lang="x-none" sz="2000" dirty="0" smtClean="0">
                  <a:solidFill>
                    <a:schemeClr val="tx1"/>
                  </a:solidFill>
                  <a:latin typeface="Arial" pitchFamily="34" charset="0"/>
                  <a:cs typeface="Arial" pitchFamily="34" charset="0"/>
                </a:rPr>
                <a:t> (poznat)</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grpSp>
      <p:grpSp>
        <p:nvGrpSpPr>
          <p:cNvPr id="41" name="Group 40"/>
          <p:cNvGrpSpPr/>
          <p:nvPr/>
        </p:nvGrpSpPr>
        <p:grpSpPr>
          <a:xfrm>
            <a:off x="983456" y="3393405"/>
            <a:ext cx="4308624" cy="2512750"/>
            <a:chOff x="945356" y="3393405"/>
            <a:chExt cx="4308624" cy="2512750"/>
          </a:xfrm>
        </p:grpSpPr>
        <p:cxnSp>
          <p:nvCxnSpPr>
            <p:cNvPr id="37" name="Straight Connector 36"/>
            <p:cNvCxnSpPr>
              <a:stCxn id="38" idx="2"/>
              <a:endCxn id="39" idx="1"/>
            </p:cNvCxnSpPr>
            <p:nvPr/>
          </p:nvCxnSpPr>
          <p:spPr bwMode="auto">
            <a:xfrm flipH="1">
              <a:off x="945356" y="3797101"/>
              <a:ext cx="1109180" cy="1734573"/>
            </a:xfrm>
            <a:prstGeom prst="line">
              <a:avLst/>
            </a:prstGeom>
            <a:solidFill>
              <a:schemeClr val="bg1"/>
            </a:solidFill>
            <a:ln w="57150" cap="flat" cmpd="sng" algn="ctr">
              <a:solidFill>
                <a:srgbClr val="FF0000"/>
              </a:solidFill>
              <a:prstDash val="solid"/>
              <a:round/>
              <a:headEnd type="none" w="sm" len="sm"/>
              <a:tailEnd type="none" w="sm" len="sm"/>
            </a:ln>
            <a:effectLst/>
          </p:spPr>
        </p:cxnSp>
        <p:sp>
          <p:nvSpPr>
            <p:cNvPr id="38" name="Rectangle 37"/>
            <p:cNvSpPr/>
            <p:nvPr/>
          </p:nvSpPr>
          <p:spPr bwMode="auto">
            <a:xfrm>
              <a:off x="1730500" y="3393405"/>
              <a:ext cx="648071" cy="403696"/>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39" name="Rounded Rectangle 38"/>
            <p:cNvSpPr/>
            <p:nvPr/>
          </p:nvSpPr>
          <p:spPr bwMode="auto">
            <a:xfrm>
              <a:off x="945356" y="5157192"/>
              <a:ext cx="4308624" cy="748963"/>
            </a:xfrm>
            <a:prstGeom prst="roundRect">
              <a:avLst>
                <a:gd name="adj" fmla="val 10685"/>
              </a:avLst>
            </a:prstGeom>
            <a:solidFill>
              <a:schemeClr val="bg1"/>
            </a:solid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x-none" sz="2000" dirty="0" smtClean="0">
                  <a:solidFill>
                    <a:schemeClr val="tx1"/>
                  </a:solidFill>
                  <a:latin typeface="Arial" pitchFamily="34" charset="0"/>
                  <a:cs typeface="Arial" pitchFamily="34" charset="0"/>
                </a:rPr>
                <a:t>Priraštaj momenta u tekućoj, </a:t>
              </a:r>
              <a:r>
                <a:rPr lang="x-none" sz="2000" i="1" dirty="0" smtClean="0">
                  <a:solidFill>
                    <a:srgbClr val="FF0000"/>
                  </a:solidFill>
                  <a:latin typeface="Arial" pitchFamily="34" charset="0"/>
                  <a:cs typeface="Arial" pitchFamily="34" charset="0"/>
                </a:rPr>
                <a:t>k</a:t>
              </a:r>
              <a:r>
                <a:rPr lang="x-none" sz="2000" dirty="0" smtClean="0">
                  <a:solidFill>
                    <a:schemeClr val="tx1"/>
                  </a:solidFill>
                  <a:latin typeface="Arial" pitchFamily="34" charset="0"/>
                  <a:cs typeface="Arial" pitchFamily="34" charset="0"/>
                </a:rPr>
                <a:t>-toj  </a:t>
              </a:r>
              <a:r>
                <a:rPr lang="x-none" sz="2000" smtClean="0">
                  <a:solidFill>
                    <a:schemeClr val="tx1"/>
                  </a:solidFill>
                  <a:latin typeface="Arial" pitchFamily="34" charset="0"/>
                  <a:cs typeface="Arial" pitchFamily="34" charset="0"/>
                </a:rPr>
                <a:t>periodi</a:t>
              </a:r>
              <a:r>
                <a:rPr lang="x-none" sz="2000" dirty="0" smtClean="0">
                  <a:solidFill>
                    <a:schemeClr val="tx1"/>
                  </a:solidFill>
                  <a:latin typeface="Arial" pitchFamily="34" charset="0"/>
                  <a:cs typeface="Arial" pitchFamily="34" charset="0"/>
                </a:rPr>
                <a:t> koji tek treba da se izračuna</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grpSp>
      <p:sp>
        <p:nvSpPr>
          <p:cNvPr id="44" name="Rectangle 43"/>
          <p:cNvSpPr/>
          <p:nvPr/>
        </p:nvSpPr>
        <p:spPr bwMode="auto">
          <a:xfrm>
            <a:off x="3309764" y="3368385"/>
            <a:ext cx="1224136" cy="403696"/>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45" name="Rectangle 44"/>
          <p:cNvSpPr/>
          <p:nvPr/>
        </p:nvSpPr>
        <p:spPr>
          <a:xfrm>
            <a:off x="4552638" y="3357203"/>
            <a:ext cx="4123818" cy="400110"/>
          </a:xfrm>
          <a:prstGeom prst="rect">
            <a:avLst/>
          </a:prstGeom>
        </p:spPr>
        <p:txBody>
          <a:bodyPr wrap="square" lIns="0">
            <a:spAutoFit/>
          </a:bodyPr>
          <a:lstStyle/>
          <a:p>
            <a:r>
              <a:rPr lang="x-none" i="1" smtClean="0">
                <a:solidFill>
                  <a:schemeClr val="tx1"/>
                </a:solidFill>
                <a:latin typeface="Arial" pitchFamily="34" charset="0"/>
                <a:cs typeface="Arial" pitchFamily="34" charset="0"/>
                <a:sym typeface="Symbol"/>
              </a:rPr>
              <a:t>= </a:t>
            </a:r>
            <a:r>
              <a:rPr lang="en-US" b="1" i="1" dirty="0">
                <a:solidFill>
                  <a:schemeClr val="tx1"/>
                </a:solidFill>
                <a:latin typeface="Arial" pitchFamily="34" charset="0"/>
                <a:cs typeface="Arial" pitchFamily="34" charset="0"/>
                <a:sym typeface="Symbol"/>
              </a:rPr>
              <a:t>M</a:t>
            </a:r>
            <a:r>
              <a:rPr lang="en-US" b="1" i="1" baseline="-25000" dirty="0">
                <a:solidFill>
                  <a:schemeClr val="tx1"/>
                </a:solidFill>
                <a:latin typeface="Arial" pitchFamily="34" charset="0"/>
                <a:cs typeface="Arial" pitchFamily="34" charset="0"/>
                <a:sym typeface="Symbol"/>
              </a:rPr>
              <a:t>e</a:t>
            </a:r>
            <a:r>
              <a:rPr lang="x-none" b="1" i="1" baseline="-25000" dirty="0">
                <a:solidFill>
                  <a:srgbClr val="FF0000"/>
                </a:solidFill>
                <a:latin typeface="Arial" pitchFamily="34" charset="0"/>
                <a:cs typeface="Arial" pitchFamily="34" charset="0"/>
                <a:sym typeface="Symbol"/>
              </a:rPr>
              <a:t>k-</a:t>
            </a:r>
            <a:r>
              <a:rPr lang="x-none" b="1" baseline="-25000" dirty="0">
                <a:solidFill>
                  <a:srgbClr val="FF0000"/>
                </a:solidFill>
                <a:latin typeface="Arial" pitchFamily="34" charset="0"/>
                <a:cs typeface="Arial" pitchFamily="34" charset="0"/>
                <a:sym typeface="Symbol"/>
              </a:rPr>
              <a:t>1</a:t>
            </a:r>
            <a:r>
              <a:rPr lang="x-none" b="1" baseline="30000" smtClean="0">
                <a:solidFill>
                  <a:schemeClr val="tx1"/>
                </a:solidFill>
                <a:cs typeface="Arial" pitchFamily="34" charset="0"/>
                <a:sym typeface="Symbol"/>
              </a:rPr>
              <a:t>*</a:t>
            </a:r>
            <a:r>
              <a:rPr lang="x-none" b="1" dirty="0" smtClean="0">
                <a:solidFill>
                  <a:schemeClr val="tx1"/>
                </a:solidFill>
                <a:cs typeface="Arial" pitchFamily="34" charset="0"/>
                <a:sym typeface="Symbol"/>
              </a:rPr>
              <a:t>+</a:t>
            </a:r>
            <a:r>
              <a:rPr lang="x-none" sz="1000" b="1" i="1" baseline="30000" dirty="0" smtClean="0">
                <a:solidFill>
                  <a:schemeClr val="tx1"/>
                </a:solidFill>
                <a:cs typeface="Arial" pitchFamily="34" charset="0"/>
                <a:sym typeface="Symbol"/>
              </a:rPr>
              <a:t> </a:t>
            </a:r>
            <a:r>
              <a:rPr lang="en-US" b="1" i="1" dirty="0">
                <a:solidFill>
                  <a:schemeClr val="tx1"/>
                </a:solidFill>
                <a:latin typeface="Arial" pitchFamily="34" charset="0"/>
                <a:cs typeface="Arial" pitchFamily="34" charset="0"/>
                <a:sym typeface="Symbol"/>
              </a:rPr>
              <a:t>k</a:t>
            </a:r>
            <a:r>
              <a:rPr lang="x-none" b="1" i="1" baseline="-25000">
                <a:solidFill>
                  <a:schemeClr val="tx1"/>
                </a:solidFill>
                <a:latin typeface="Arial" pitchFamily="34" charset="0"/>
                <a:cs typeface="Arial" pitchFamily="34" charset="0"/>
                <a:sym typeface="Symbol"/>
              </a:rPr>
              <a:t>i</a:t>
            </a:r>
            <a:r>
              <a:rPr lang="en-US" b="1" i="1" dirty="0">
                <a:solidFill>
                  <a:schemeClr val="tx1"/>
                </a:solidFill>
                <a:latin typeface="Arial" pitchFamily="34" charset="0"/>
                <a:cs typeface="Arial" pitchFamily="34" charset="0"/>
                <a:sym typeface="Symbol"/>
              </a:rPr>
              <a:t></a:t>
            </a:r>
            <a:r>
              <a:rPr lang="x-none" b="1" i="1" smtClean="0">
                <a:solidFill>
                  <a:schemeClr val="tx1"/>
                </a:solidFill>
                <a:sym typeface="Symbol"/>
              </a:rPr>
              <a:t>e</a:t>
            </a:r>
            <a:r>
              <a:rPr lang="x-none" b="1" i="1" baseline="-25000" dirty="0" smtClean="0">
                <a:solidFill>
                  <a:srgbClr val="FF0000"/>
                </a:solidFill>
                <a:latin typeface="Arial" pitchFamily="34" charset="0"/>
                <a:cs typeface="Arial" pitchFamily="34" charset="0"/>
                <a:sym typeface="Symbol"/>
              </a:rPr>
              <a:t>k</a:t>
            </a:r>
            <a:r>
              <a:rPr lang="x-none" b="1" dirty="0">
                <a:solidFill>
                  <a:schemeClr val="tx1"/>
                </a:solidFill>
                <a:cs typeface="Arial" pitchFamily="34" charset="0"/>
                <a:sym typeface="Symbol"/>
              </a:rPr>
              <a:t>+</a:t>
            </a:r>
            <a:r>
              <a:rPr lang="x-none" sz="1000" b="1" i="1" baseline="30000" dirty="0">
                <a:solidFill>
                  <a:schemeClr val="tx1"/>
                </a:solidFill>
                <a:cs typeface="Arial" pitchFamily="34" charset="0"/>
                <a:sym typeface="Symbol"/>
              </a:rPr>
              <a:t> </a:t>
            </a:r>
            <a:r>
              <a:rPr lang="x-none" dirty="0" smtClean="0">
                <a:solidFill>
                  <a:schemeClr val="tx1"/>
                </a:solidFill>
                <a:sym typeface="Symbol"/>
              </a:rPr>
              <a:t>(</a:t>
            </a:r>
            <a:r>
              <a:rPr lang="en-US" b="1" i="1" dirty="0" smtClean="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p</a:t>
            </a:r>
            <a:r>
              <a:rPr lang="x-none" b="1" i="1" baseline="-25000" dirty="0" smtClean="0">
                <a:solidFill>
                  <a:srgbClr val="FF0000"/>
                </a:solidFill>
                <a:latin typeface="Arial" pitchFamily="34" charset="0"/>
                <a:cs typeface="Arial" pitchFamily="34" charset="0"/>
                <a:sym typeface="Symbol"/>
              </a:rPr>
              <a:t>k</a:t>
            </a:r>
            <a:r>
              <a:rPr lang="x-none" b="1" i="1" dirty="0" smtClean="0">
                <a:solidFill>
                  <a:schemeClr val="tx1"/>
                </a:solidFill>
                <a:latin typeface="Arial" pitchFamily="34" charset="0"/>
                <a:cs typeface="Arial" pitchFamily="34" charset="0"/>
                <a:sym typeface="Symbol"/>
              </a:rPr>
              <a:t> </a:t>
            </a:r>
            <a:r>
              <a:rPr lang="en-US" b="1" i="1" dirty="0">
                <a:solidFill>
                  <a:schemeClr val="tx1"/>
                </a:solidFill>
                <a:latin typeface="Arial" pitchFamily="34" charset="0"/>
                <a:cs typeface="Arial" pitchFamily="34" charset="0"/>
                <a:sym typeface="Symbol"/>
              </a:rPr>
              <a:t>M</a:t>
            </a:r>
            <a:r>
              <a:rPr lang="x-none" b="1" i="1" baseline="-25000" dirty="0" smtClean="0">
                <a:solidFill>
                  <a:schemeClr val="tx1"/>
                </a:solidFill>
                <a:latin typeface="Arial" pitchFamily="34" charset="0"/>
                <a:cs typeface="Arial" pitchFamily="34" charset="0"/>
                <a:sym typeface="Symbol"/>
              </a:rPr>
              <a:t>p</a:t>
            </a:r>
            <a:r>
              <a:rPr lang="x-none" b="1" i="1" baseline="-25000" dirty="0" smtClean="0">
                <a:solidFill>
                  <a:srgbClr val="FF0000"/>
                </a:solidFill>
                <a:latin typeface="Arial" pitchFamily="34" charset="0"/>
                <a:cs typeface="Arial" pitchFamily="34" charset="0"/>
                <a:sym typeface="Symbol"/>
              </a:rPr>
              <a:t>k-</a:t>
            </a:r>
            <a:r>
              <a:rPr lang="x-none" b="1" baseline="-25000" dirty="0" smtClean="0">
                <a:solidFill>
                  <a:srgbClr val="FF0000"/>
                </a:solidFill>
                <a:latin typeface="Arial" pitchFamily="34" charset="0"/>
                <a:cs typeface="Arial" pitchFamily="34" charset="0"/>
                <a:sym typeface="Symbol"/>
              </a:rPr>
              <a:t>1</a:t>
            </a:r>
            <a:r>
              <a:rPr lang="x-none" dirty="0" smtClean="0">
                <a:solidFill>
                  <a:schemeClr val="tx1"/>
                </a:solidFill>
                <a:latin typeface="+mn-lt"/>
                <a:cs typeface="Arial" pitchFamily="34" charset="0"/>
                <a:sym typeface="Symbol"/>
              </a:rPr>
              <a:t>),</a:t>
            </a:r>
            <a:r>
              <a:rPr lang="x-none" b="1" i="1" dirty="0" smtClean="0">
                <a:solidFill>
                  <a:schemeClr val="tx1"/>
                </a:solidFill>
                <a:latin typeface="Arial" pitchFamily="34" charset="0"/>
                <a:cs typeface="Arial" pitchFamily="34" charset="0"/>
                <a:sym typeface="Symbol"/>
              </a:rPr>
              <a:t> </a:t>
            </a:r>
            <a:r>
              <a:rPr lang="x-none" sz="2000" i="1" dirty="0" smtClean="0">
                <a:latin typeface="+mn-lt"/>
                <a:cs typeface="Arial" pitchFamily="34" charset="0"/>
                <a:sym typeface="Symbol"/>
              </a:rPr>
              <a:t>odnosno,</a:t>
            </a:r>
            <a:r>
              <a:rPr lang="x-none" sz="2000" b="1" i="1" dirty="0" smtClean="0">
                <a:solidFill>
                  <a:schemeClr val="tx1"/>
                </a:solidFill>
                <a:latin typeface="Arial" pitchFamily="34" charset="0"/>
                <a:cs typeface="Arial" pitchFamily="34" charset="0"/>
                <a:sym typeface="Symbol"/>
              </a:rPr>
              <a:t> </a:t>
            </a:r>
            <a:endParaRPr lang="en-US" sz="2000" dirty="0">
              <a:solidFill>
                <a:schemeClr val="tx1"/>
              </a:solidFill>
            </a:endParaRPr>
          </a:p>
        </p:txBody>
      </p:sp>
      <p:sp>
        <p:nvSpPr>
          <p:cNvPr id="47" name="Rectangle 46"/>
          <p:cNvSpPr/>
          <p:nvPr/>
        </p:nvSpPr>
        <p:spPr>
          <a:xfrm>
            <a:off x="187272" y="4263479"/>
            <a:ext cx="5372520" cy="461665"/>
          </a:xfrm>
          <a:prstGeom prst="rect">
            <a:avLst/>
          </a:prstGeom>
        </p:spPr>
        <p:txBody>
          <a:bodyPr wrap="square">
            <a:spAutoFit/>
          </a:bodyPr>
          <a:lstStyle/>
          <a:p>
            <a:r>
              <a:rPr lang="en-US" sz="2400" b="1" i="1" dirty="0" smtClean="0">
                <a:solidFill>
                  <a:schemeClr val="tx1"/>
                </a:solidFill>
                <a:latin typeface="Arial" pitchFamily="34" charset="0"/>
                <a:cs typeface="Arial" pitchFamily="34" charset="0"/>
                <a:sym typeface="Symbol"/>
              </a:rPr>
              <a:t>M</a:t>
            </a:r>
            <a:r>
              <a:rPr lang="en-US" sz="2400" b="1" i="1" baseline="-25000" dirty="0" smtClean="0">
                <a:solidFill>
                  <a:schemeClr val="tx1"/>
                </a:solidFill>
                <a:latin typeface="Arial" pitchFamily="34" charset="0"/>
                <a:cs typeface="Arial" pitchFamily="34" charset="0"/>
                <a:sym typeface="Symbol"/>
              </a:rPr>
              <a:t>e</a:t>
            </a:r>
            <a:r>
              <a:rPr lang="x-none" sz="2400" b="1" i="1" baseline="-25000" dirty="0" smtClean="0">
                <a:solidFill>
                  <a:srgbClr val="FF0000"/>
                </a:solidFill>
                <a:latin typeface="Arial" pitchFamily="34" charset="0"/>
                <a:cs typeface="Arial" pitchFamily="34" charset="0"/>
                <a:sym typeface="Symbol"/>
              </a:rPr>
              <a:t>k</a:t>
            </a:r>
            <a:r>
              <a:rPr lang="x-none" sz="2400" b="1" baseline="30000" smtClean="0">
                <a:solidFill>
                  <a:schemeClr val="tx1"/>
                </a:solidFill>
                <a:cs typeface="Arial" pitchFamily="34" charset="0"/>
                <a:sym typeface="Symbol"/>
              </a:rPr>
              <a:t>*</a:t>
            </a:r>
            <a:r>
              <a:rPr lang="x-none" sz="2400" b="1" i="1" baseline="30000" smtClean="0">
                <a:solidFill>
                  <a:schemeClr val="tx1"/>
                </a:solidFill>
                <a:cs typeface="Arial" pitchFamily="34" charset="0"/>
                <a:sym typeface="Symbol"/>
              </a:rPr>
              <a:t> </a:t>
            </a:r>
            <a:r>
              <a:rPr lang="x-none" sz="2400" i="1">
                <a:solidFill>
                  <a:schemeClr val="tx1"/>
                </a:solidFill>
                <a:latin typeface="Arial" pitchFamily="34" charset="0"/>
                <a:cs typeface="Arial" pitchFamily="34" charset="0"/>
                <a:sym typeface="Symbol"/>
              </a:rPr>
              <a:t>= </a:t>
            </a:r>
            <a:r>
              <a:rPr lang="en-US" sz="2400" b="1" i="1" dirty="0">
                <a:solidFill>
                  <a:schemeClr val="tx1"/>
                </a:solidFill>
                <a:latin typeface="Arial" pitchFamily="34" charset="0"/>
                <a:cs typeface="Arial" pitchFamily="34" charset="0"/>
                <a:sym typeface="Symbol"/>
              </a:rPr>
              <a:t>M</a:t>
            </a:r>
            <a:r>
              <a:rPr lang="en-US" sz="2400" b="1" i="1" baseline="-25000" dirty="0">
                <a:solidFill>
                  <a:schemeClr val="tx1"/>
                </a:solidFill>
                <a:latin typeface="Arial" pitchFamily="34" charset="0"/>
                <a:cs typeface="Arial" pitchFamily="34" charset="0"/>
                <a:sym typeface="Symbol"/>
              </a:rPr>
              <a:t>e</a:t>
            </a:r>
            <a:r>
              <a:rPr lang="x-none" sz="2400" b="1" i="1" baseline="-25000" dirty="0" smtClean="0">
                <a:solidFill>
                  <a:srgbClr val="FF0000"/>
                </a:solidFill>
                <a:latin typeface="Arial" pitchFamily="34" charset="0"/>
                <a:cs typeface="Arial" pitchFamily="34" charset="0"/>
                <a:sym typeface="Symbol"/>
              </a:rPr>
              <a:t>k</a:t>
            </a:r>
            <a:r>
              <a:rPr lang="x-none" sz="2400" b="1" i="1" baseline="-25000" dirty="0">
                <a:solidFill>
                  <a:srgbClr val="FF0000"/>
                </a:solidFill>
                <a:latin typeface="Arial" pitchFamily="34" charset="0"/>
                <a:cs typeface="Arial" pitchFamily="34" charset="0"/>
                <a:sym typeface="Symbol"/>
              </a:rPr>
              <a:t>-</a:t>
            </a:r>
            <a:r>
              <a:rPr lang="x-none" sz="2400" b="1" baseline="-25000" dirty="0">
                <a:solidFill>
                  <a:srgbClr val="FF0000"/>
                </a:solidFill>
                <a:latin typeface="Arial" pitchFamily="34" charset="0"/>
                <a:cs typeface="Arial" pitchFamily="34" charset="0"/>
                <a:sym typeface="Symbol"/>
              </a:rPr>
              <a:t>1</a:t>
            </a:r>
            <a:r>
              <a:rPr lang="x-none" sz="2400" b="1" baseline="30000" smtClean="0">
                <a:solidFill>
                  <a:schemeClr val="tx1"/>
                </a:solidFill>
                <a:cs typeface="Arial" pitchFamily="34" charset="0"/>
                <a:sym typeface="Symbol"/>
              </a:rPr>
              <a:t>*</a:t>
            </a:r>
            <a:r>
              <a:rPr lang="x-none" sz="2400" b="1" dirty="0" smtClean="0">
                <a:solidFill>
                  <a:schemeClr val="tx1"/>
                </a:solidFill>
                <a:cs typeface="Arial" pitchFamily="34" charset="0"/>
                <a:sym typeface="Symbol"/>
              </a:rPr>
              <a:t>+</a:t>
            </a:r>
            <a:r>
              <a:rPr lang="x-none" sz="1100" b="1" i="1" baseline="30000" dirty="0" smtClean="0">
                <a:solidFill>
                  <a:schemeClr val="tx1"/>
                </a:solidFill>
                <a:cs typeface="Arial" pitchFamily="34" charset="0"/>
                <a:sym typeface="Symbol"/>
              </a:rPr>
              <a:t> </a:t>
            </a:r>
            <a:r>
              <a:rPr lang="en-US" sz="2400" b="1" i="1" dirty="0">
                <a:solidFill>
                  <a:schemeClr val="tx1"/>
                </a:solidFill>
                <a:latin typeface="Arial" pitchFamily="34" charset="0"/>
                <a:cs typeface="Arial" pitchFamily="34" charset="0"/>
                <a:sym typeface="Symbol"/>
              </a:rPr>
              <a:t>k</a:t>
            </a:r>
            <a:r>
              <a:rPr lang="x-none" sz="2400" b="1" i="1" baseline="-25000">
                <a:solidFill>
                  <a:schemeClr val="tx1"/>
                </a:solidFill>
                <a:latin typeface="Arial" pitchFamily="34" charset="0"/>
                <a:cs typeface="Arial" pitchFamily="34" charset="0"/>
                <a:sym typeface="Symbol"/>
              </a:rPr>
              <a:t>i</a:t>
            </a:r>
            <a:r>
              <a:rPr lang="en-US" sz="2400" b="1" i="1" dirty="0">
                <a:solidFill>
                  <a:schemeClr val="tx1"/>
                </a:solidFill>
                <a:latin typeface="Arial" pitchFamily="34" charset="0"/>
                <a:cs typeface="Arial" pitchFamily="34" charset="0"/>
                <a:sym typeface="Symbol"/>
              </a:rPr>
              <a:t></a:t>
            </a:r>
            <a:r>
              <a:rPr lang="x-none" sz="2400" b="1" i="1">
                <a:solidFill>
                  <a:schemeClr val="tx1"/>
                </a:solidFill>
                <a:sym typeface="Symbol"/>
              </a:rPr>
              <a:t>e</a:t>
            </a:r>
            <a:r>
              <a:rPr lang="x-none" sz="2400" b="1" i="1" baseline="-25000" dirty="0">
                <a:solidFill>
                  <a:srgbClr val="FF0000"/>
                </a:solidFill>
                <a:latin typeface="Arial" pitchFamily="34" charset="0"/>
                <a:cs typeface="Arial" pitchFamily="34" charset="0"/>
                <a:sym typeface="Symbol"/>
              </a:rPr>
              <a:t>k</a:t>
            </a:r>
            <a:r>
              <a:rPr lang="x-none" sz="2400" b="1" dirty="0">
                <a:solidFill>
                  <a:schemeClr val="tx1"/>
                </a:solidFill>
                <a:cs typeface="Arial" pitchFamily="34" charset="0"/>
                <a:sym typeface="Symbol"/>
              </a:rPr>
              <a:t>+</a:t>
            </a:r>
            <a:r>
              <a:rPr lang="x-none" sz="1100" b="1" i="1" baseline="30000" dirty="0">
                <a:solidFill>
                  <a:schemeClr val="tx1"/>
                </a:solidFill>
                <a:cs typeface="Arial" pitchFamily="34" charset="0"/>
                <a:sym typeface="Symbol"/>
              </a:rPr>
              <a:t> </a:t>
            </a:r>
            <a:r>
              <a:rPr lang="x-none" sz="2400" dirty="0" smtClean="0">
                <a:solidFill>
                  <a:schemeClr val="tx1"/>
                </a:solidFill>
                <a:sym typeface="Symbol"/>
              </a:rPr>
              <a:t>(</a:t>
            </a:r>
            <a:r>
              <a:rPr lang="en-US" sz="2400" b="1" i="1" dirty="0">
                <a:solidFill>
                  <a:schemeClr val="tx1"/>
                </a:solidFill>
                <a:latin typeface="Arial" pitchFamily="34" charset="0"/>
                <a:cs typeface="Arial" pitchFamily="34" charset="0"/>
                <a:sym typeface="Symbol"/>
              </a:rPr>
              <a:t>k</a:t>
            </a:r>
            <a:r>
              <a:rPr lang="x-none" sz="2400" b="1" i="1" baseline="-25000" dirty="0">
                <a:solidFill>
                  <a:schemeClr val="tx1"/>
                </a:solidFill>
                <a:latin typeface="Arial" pitchFamily="34" charset="0"/>
                <a:cs typeface="Arial" pitchFamily="34" charset="0"/>
                <a:sym typeface="Symbol"/>
              </a:rPr>
              <a:t>p</a:t>
            </a:r>
            <a:r>
              <a:rPr lang="en-US" sz="2400" b="1" i="1" dirty="0">
                <a:solidFill>
                  <a:schemeClr val="tx1"/>
                </a:solidFill>
                <a:latin typeface="Arial" pitchFamily="34" charset="0"/>
                <a:cs typeface="Arial" pitchFamily="34" charset="0"/>
                <a:sym typeface="Symbol"/>
              </a:rPr>
              <a:t></a:t>
            </a:r>
            <a:r>
              <a:rPr lang="x-none" sz="2400" b="1" i="1" smtClean="0">
                <a:solidFill>
                  <a:schemeClr val="tx1"/>
                </a:solidFill>
                <a:sym typeface="Symbol"/>
              </a:rPr>
              <a:t>e</a:t>
            </a:r>
            <a:r>
              <a:rPr lang="x-none" sz="2400" b="1" i="1" baseline="-25000" dirty="0" smtClean="0">
                <a:solidFill>
                  <a:srgbClr val="FF0000"/>
                </a:solidFill>
                <a:latin typeface="Arial" pitchFamily="34" charset="0"/>
                <a:cs typeface="Arial" pitchFamily="34" charset="0"/>
                <a:sym typeface="Symbol"/>
              </a:rPr>
              <a:t>k</a:t>
            </a:r>
            <a:r>
              <a:rPr lang="x-none" sz="2400" b="1" i="1" dirty="0">
                <a:solidFill>
                  <a:schemeClr val="tx1"/>
                </a:solidFill>
                <a:latin typeface="Arial" pitchFamily="34" charset="0"/>
                <a:cs typeface="Arial" pitchFamily="34" charset="0"/>
                <a:sym typeface="Symbol"/>
              </a:rPr>
              <a:t> </a:t>
            </a:r>
            <a:r>
              <a:rPr lang="en-US" sz="2400" b="1" i="1" dirty="0">
                <a:solidFill>
                  <a:schemeClr val="tx1"/>
                </a:solidFill>
                <a:latin typeface="Arial" pitchFamily="34" charset="0"/>
                <a:cs typeface="Arial" pitchFamily="34" charset="0"/>
                <a:sym typeface="Symbol"/>
              </a:rPr>
              <a:t>k</a:t>
            </a:r>
            <a:r>
              <a:rPr lang="x-none" sz="2400" b="1" i="1" baseline="-25000" dirty="0">
                <a:solidFill>
                  <a:schemeClr val="tx1"/>
                </a:solidFill>
                <a:latin typeface="Arial" pitchFamily="34" charset="0"/>
                <a:cs typeface="Arial" pitchFamily="34" charset="0"/>
                <a:sym typeface="Symbol"/>
              </a:rPr>
              <a:t>p</a:t>
            </a:r>
            <a:r>
              <a:rPr lang="en-US" sz="2400" b="1" i="1" dirty="0">
                <a:solidFill>
                  <a:schemeClr val="tx1"/>
                </a:solidFill>
                <a:latin typeface="Arial" pitchFamily="34" charset="0"/>
                <a:cs typeface="Arial" pitchFamily="34" charset="0"/>
                <a:sym typeface="Symbol"/>
              </a:rPr>
              <a:t></a:t>
            </a:r>
            <a:r>
              <a:rPr lang="x-none" sz="2400" b="1" i="1" smtClean="0">
                <a:solidFill>
                  <a:schemeClr val="tx1"/>
                </a:solidFill>
                <a:sym typeface="Symbol"/>
              </a:rPr>
              <a:t>e</a:t>
            </a:r>
            <a:r>
              <a:rPr lang="x-none" sz="2400" b="1" i="1" baseline="-25000" dirty="0" smtClean="0">
                <a:solidFill>
                  <a:srgbClr val="FF0000"/>
                </a:solidFill>
                <a:latin typeface="Arial" pitchFamily="34" charset="0"/>
                <a:cs typeface="Arial" pitchFamily="34" charset="0"/>
                <a:sym typeface="Symbol"/>
              </a:rPr>
              <a:t>k-</a:t>
            </a:r>
            <a:r>
              <a:rPr lang="x-none" sz="2400" b="1" baseline="-25000" dirty="0" smtClean="0">
                <a:solidFill>
                  <a:srgbClr val="FF0000"/>
                </a:solidFill>
                <a:latin typeface="Arial" pitchFamily="34" charset="0"/>
                <a:cs typeface="Arial" pitchFamily="34" charset="0"/>
                <a:sym typeface="Symbol"/>
              </a:rPr>
              <a:t>1</a:t>
            </a:r>
            <a:r>
              <a:rPr lang="x-none" sz="2400" dirty="0" smtClean="0">
                <a:solidFill>
                  <a:schemeClr val="tx1"/>
                </a:solidFill>
                <a:cs typeface="Arial" pitchFamily="34" charset="0"/>
                <a:sym typeface="Symbol"/>
              </a:rPr>
              <a:t>)</a:t>
            </a:r>
            <a:r>
              <a:rPr lang="x-none" sz="2400" b="1" i="1" dirty="0" smtClean="0">
                <a:solidFill>
                  <a:schemeClr val="tx1"/>
                </a:solidFill>
                <a:latin typeface="Arial" pitchFamily="34" charset="0"/>
                <a:cs typeface="Arial" pitchFamily="34" charset="0"/>
                <a:sym typeface="Symbol"/>
              </a:rPr>
              <a:t> </a:t>
            </a:r>
            <a:endParaRPr lang="en-US" sz="2400" dirty="0"/>
          </a:p>
        </p:txBody>
      </p:sp>
    </p:spTree>
    <p:extLst>
      <p:ext uri="{BB962C8B-B14F-4D97-AF65-F5344CB8AC3E}">
        <p14:creationId xmlns="" xmlns:p14="http://schemas.microsoft.com/office/powerpoint/2010/main" val="29594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1"/>
                                        </p:tgtEl>
                                      </p:cBhvr>
                                    </p:animEffect>
                                    <p:set>
                                      <p:cBhvr>
                                        <p:cTn id="39" dur="1" fill="hold">
                                          <p:stCondLst>
                                            <p:cond delay="499"/>
                                          </p:stCondLst>
                                        </p:cTn>
                                        <p:tgtEl>
                                          <p:spTgt spid="4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childTnLst>
                          </p:cTn>
                        </p:par>
                        <p:par>
                          <p:cTn id="43" fill="hold">
                            <p:stCondLst>
                              <p:cond delay="500"/>
                            </p:stCondLst>
                            <p:childTnLst>
                              <p:par>
                                <p:cTn id="44" presetID="1" presetClass="entr" presetSubtype="0" fill="hold" grpId="0" nodeType="afterEffect">
                                  <p:stCondLst>
                                    <p:cond delay="200"/>
                                  </p:stCondLst>
                                  <p:childTnLst>
                                    <p:set>
                                      <p:cBhvr>
                                        <p:cTn id="45" dur="1" fill="hold">
                                          <p:stCondLst>
                                            <p:cond delay="0"/>
                                          </p:stCondLst>
                                        </p:cTn>
                                        <p:tgtEl>
                                          <p:spTgt spid="4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44" grpId="0" animBg="1"/>
      <p:bldP spid="44" grpId="1" animBg="1"/>
      <p:bldP spid="45"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29</a:t>
            </a:fld>
            <a:endParaRPr lang="en-US" dirty="0"/>
          </a:p>
        </p:txBody>
      </p:sp>
      <p:sp>
        <p:nvSpPr>
          <p:cNvPr id="5" name="Title 1"/>
          <p:cNvSpPr>
            <a:spLocks noGrp="1"/>
          </p:cNvSpPr>
          <p:nvPr>
            <p:ph type="title"/>
          </p:nvPr>
        </p:nvSpPr>
        <p:spPr>
          <a:xfrm>
            <a:off x="539552" y="188640"/>
            <a:ext cx="8208912" cy="1143000"/>
          </a:xfrm>
        </p:spPr>
        <p:txBody>
          <a:bodyPr/>
          <a:lstStyle/>
          <a:p>
            <a:r>
              <a:rPr lang="en-US" b="1" dirty="0" smtClean="0"/>
              <a:t>PI</a:t>
            </a:r>
            <a:r>
              <a:rPr lang="x-none" b="1" dirty="0" smtClean="0"/>
              <a:t> </a:t>
            </a:r>
            <a:r>
              <a:rPr lang="x-none" dirty="0" smtClean="0"/>
              <a:t>reg. - inkrementalna forma</a:t>
            </a:r>
            <a:endParaRPr lang="en-US" dirty="0"/>
          </a:p>
        </p:txBody>
      </p:sp>
      <p:sp>
        <p:nvSpPr>
          <p:cNvPr id="47" name="Rectangle 46"/>
          <p:cNvSpPr/>
          <p:nvPr/>
        </p:nvSpPr>
        <p:spPr>
          <a:xfrm>
            <a:off x="251520" y="1412776"/>
            <a:ext cx="5372520" cy="461665"/>
          </a:xfrm>
          <a:prstGeom prst="rect">
            <a:avLst/>
          </a:prstGeom>
        </p:spPr>
        <p:txBody>
          <a:bodyPr wrap="square">
            <a:spAutoFit/>
          </a:bodyPr>
          <a:lstStyle/>
          <a:p>
            <a:r>
              <a:rPr lang="en-US" sz="2400" b="1" i="1" dirty="0" smtClean="0">
                <a:solidFill>
                  <a:schemeClr val="tx1"/>
                </a:solidFill>
                <a:latin typeface="Arial" pitchFamily="34" charset="0"/>
                <a:cs typeface="Arial" pitchFamily="34" charset="0"/>
                <a:sym typeface="Symbol"/>
              </a:rPr>
              <a:t>M</a:t>
            </a:r>
            <a:r>
              <a:rPr lang="en-US" sz="2400" b="1" i="1" baseline="-25000" dirty="0" smtClean="0">
                <a:solidFill>
                  <a:schemeClr val="tx1"/>
                </a:solidFill>
                <a:latin typeface="Arial" pitchFamily="34" charset="0"/>
                <a:cs typeface="Arial" pitchFamily="34" charset="0"/>
                <a:sym typeface="Symbol"/>
              </a:rPr>
              <a:t>e</a:t>
            </a:r>
            <a:r>
              <a:rPr lang="x-none" sz="2400" b="1" i="1" baseline="-25000" dirty="0" smtClean="0">
                <a:solidFill>
                  <a:srgbClr val="FF0000"/>
                </a:solidFill>
                <a:latin typeface="Arial" pitchFamily="34" charset="0"/>
                <a:cs typeface="Arial" pitchFamily="34" charset="0"/>
                <a:sym typeface="Symbol"/>
              </a:rPr>
              <a:t>k</a:t>
            </a:r>
            <a:r>
              <a:rPr lang="x-none" sz="2400" b="1" baseline="30000" smtClean="0">
                <a:solidFill>
                  <a:schemeClr val="tx1"/>
                </a:solidFill>
                <a:cs typeface="Arial" pitchFamily="34" charset="0"/>
                <a:sym typeface="Symbol"/>
              </a:rPr>
              <a:t>*</a:t>
            </a:r>
            <a:r>
              <a:rPr lang="x-none" sz="2400" b="1" i="1" baseline="30000" smtClean="0">
                <a:solidFill>
                  <a:schemeClr val="tx1"/>
                </a:solidFill>
                <a:cs typeface="Arial" pitchFamily="34" charset="0"/>
                <a:sym typeface="Symbol"/>
              </a:rPr>
              <a:t> </a:t>
            </a:r>
            <a:r>
              <a:rPr lang="x-none" sz="2400" i="1">
                <a:solidFill>
                  <a:schemeClr val="tx1"/>
                </a:solidFill>
                <a:latin typeface="Arial" pitchFamily="34" charset="0"/>
                <a:cs typeface="Arial" pitchFamily="34" charset="0"/>
                <a:sym typeface="Symbol"/>
              </a:rPr>
              <a:t>= </a:t>
            </a:r>
            <a:r>
              <a:rPr lang="en-US" sz="2400" b="1" i="1" dirty="0">
                <a:solidFill>
                  <a:schemeClr val="tx1"/>
                </a:solidFill>
                <a:latin typeface="Arial" pitchFamily="34" charset="0"/>
                <a:cs typeface="Arial" pitchFamily="34" charset="0"/>
                <a:sym typeface="Symbol"/>
              </a:rPr>
              <a:t>M</a:t>
            </a:r>
            <a:r>
              <a:rPr lang="en-US" sz="2400" b="1" i="1" baseline="-25000" dirty="0">
                <a:solidFill>
                  <a:schemeClr val="tx1"/>
                </a:solidFill>
                <a:latin typeface="Arial" pitchFamily="34" charset="0"/>
                <a:cs typeface="Arial" pitchFamily="34" charset="0"/>
                <a:sym typeface="Symbol"/>
              </a:rPr>
              <a:t>e</a:t>
            </a:r>
            <a:r>
              <a:rPr lang="x-none" sz="2400" b="1" i="1" baseline="-25000" dirty="0" smtClean="0">
                <a:solidFill>
                  <a:srgbClr val="FF0000"/>
                </a:solidFill>
                <a:latin typeface="Arial" pitchFamily="34" charset="0"/>
                <a:cs typeface="Arial" pitchFamily="34" charset="0"/>
                <a:sym typeface="Symbol"/>
              </a:rPr>
              <a:t>k</a:t>
            </a:r>
            <a:r>
              <a:rPr lang="x-none" sz="2400" b="1" i="1" baseline="-25000" dirty="0">
                <a:solidFill>
                  <a:srgbClr val="FF0000"/>
                </a:solidFill>
                <a:latin typeface="Arial" pitchFamily="34" charset="0"/>
                <a:cs typeface="Arial" pitchFamily="34" charset="0"/>
                <a:sym typeface="Symbol"/>
              </a:rPr>
              <a:t>-</a:t>
            </a:r>
            <a:r>
              <a:rPr lang="x-none" sz="2400" b="1" baseline="-25000" dirty="0">
                <a:solidFill>
                  <a:srgbClr val="FF0000"/>
                </a:solidFill>
                <a:latin typeface="Arial" pitchFamily="34" charset="0"/>
                <a:cs typeface="Arial" pitchFamily="34" charset="0"/>
                <a:sym typeface="Symbol"/>
              </a:rPr>
              <a:t>1</a:t>
            </a:r>
            <a:r>
              <a:rPr lang="x-none" sz="2400" b="1" baseline="30000" smtClean="0">
                <a:solidFill>
                  <a:schemeClr val="tx1"/>
                </a:solidFill>
                <a:cs typeface="Arial" pitchFamily="34" charset="0"/>
                <a:sym typeface="Symbol"/>
              </a:rPr>
              <a:t>*</a:t>
            </a:r>
            <a:r>
              <a:rPr lang="x-none" sz="2400" b="1" dirty="0" smtClean="0">
                <a:solidFill>
                  <a:schemeClr val="tx1"/>
                </a:solidFill>
                <a:cs typeface="Arial" pitchFamily="34" charset="0"/>
                <a:sym typeface="Symbol"/>
              </a:rPr>
              <a:t>+</a:t>
            </a:r>
            <a:r>
              <a:rPr lang="x-none" sz="1100" b="1" i="1" baseline="30000" dirty="0" smtClean="0">
                <a:solidFill>
                  <a:schemeClr val="tx1"/>
                </a:solidFill>
                <a:cs typeface="Arial" pitchFamily="34" charset="0"/>
                <a:sym typeface="Symbol"/>
              </a:rPr>
              <a:t> </a:t>
            </a:r>
            <a:r>
              <a:rPr lang="en-US" sz="2400" b="1" i="1" dirty="0">
                <a:solidFill>
                  <a:schemeClr val="tx1"/>
                </a:solidFill>
                <a:latin typeface="Arial" pitchFamily="34" charset="0"/>
                <a:cs typeface="Arial" pitchFamily="34" charset="0"/>
                <a:sym typeface="Symbol"/>
              </a:rPr>
              <a:t>k</a:t>
            </a:r>
            <a:r>
              <a:rPr lang="x-none" sz="2400" b="1" i="1" baseline="-25000">
                <a:solidFill>
                  <a:schemeClr val="tx1"/>
                </a:solidFill>
                <a:latin typeface="Arial" pitchFamily="34" charset="0"/>
                <a:cs typeface="Arial" pitchFamily="34" charset="0"/>
                <a:sym typeface="Symbol"/>
              </a:rPr>
              <a:t>i</a:t>
            </a:r>
            <a:r>
              <a:rPr lang="en-US" sz="2400" b="1" i="1" dirty="0">
                <a:solidFill>
                  <a:schemeClr val="tx1"/>
                </a:solidFill>
                <a:latin typeface="Arial" pitchFamily="34" charset="0"/>
                <a:cs typeface="Arial" pitchFamily="34" charset="0"/>
                <a:sym typeface="Symbol"/>
              </a:rPr>
              <a:t></a:t>
            </a:r>
            <a:r>
              <a:rPr lang="x-none" sz="2400" b="1" i="1">
                <a:solidFill>
                  <a:schemeClr val="tx1"/>
                </a:solidFill>
                <a:sym typeface="Symbol"/>
              </a:rPr>
              <a:t>e</a:t>
            </a:r>
            <a:r>
              <a:rPr lang="x-none" sz="2400" b="1" i="1" baseline="-25000" dirty="0">
                <a:solidFill>
                  <a:srgbClr val="FF0000"/>
                </a:solidFill>
                <a:latin typeface="Arial" pitchFamily="34" charset="0"/>
                <a:cs typeface="Arial" pitchFamily="34" charset="0"/>
                <a:sym typeface="Symbol"/>
              </a:rPr>
              <a:t>k</a:t>
            </a:r>
            <a:r>
              <a:rPr lang="x-none" sz="2400" b="1" dirty="0">
                <a:solidFill>
                  <a:schemeClr val="tx1"/>
                </a:solidFill>
                <a:cs typeface="Arial" pitchFamily="34" charset="0"/>
                <a:sym typeface="Symbol"/>
              </a:rPr>
              <a:t>+</a:t>
            </a:r>
            <a:r>
              <a:rPr lang="x-none" sz="1100" b="1" i="1" baseline="30000" dirty="0">
                <a:solidFill>
                  <a:schemeClr val="tx1"/>
                </a:solidFill>
                <a:cs typeface="Arial" pitchFamily="34" charset="0"/>
                <a:sym typeface="Symbol"/>
              </a:rPr>
              <a:t> </a:t>
            </a:r>
            <a:r>
              <a:rPr lang="x-none" sz="2400" dirty="0" smtClean="0">
                <a:solidFill>
                  <a:schemeClr val="tx1"/>
                </a:solidFill>
                <a:sym typeface="Symbol"/>
              </a:rPr>
              <a:t>(</a:t>
            </a:r>
            <a:r>
              <a:rPr lang="en-US" sz="2400" b="1" i="1" dirty="0">
                <a:solidFill>
                  <a:schemeClr val="tx1"/>
                </a:solidFill>
                <a:latin typeface="Arial" pitchFamily="34" charset="0"/>
                <a:cs typeface="Arial" pitchFamily="34" charset="0"/>
                <a:sym typeface="Symbol"/>
              </a:rPr>
              <a:t>k</a:t>
            </a:r>
            <a:r>
              <a:rPr lang="x-none" sz="2400" b="1" i="1" baseline="-25000" dirty="0">
                <a:solidFill>
                  <a:schemeClr val="tx1"/>
                </a:solidFill>
                <a:latin typeface="Arial" pitchFamily="34" charset="0"/>
                <a:cs typeface="Arial" pitchFamily="34" charset="0"/>
                <a:sym typeface="Symbol"/>
              </a:rPr>
              <a:t>p</a:t>
            </a:r>
            <a:r>
              <a:rPr lang="en-US" sz="2400" b="1" i="1" dirty="0">
                <a:solidFill>
                  <a:schemeClr val="tx1"/>
                </a:solidFill>
                <a:latin typeface="Arial" pitchFamily="34" charset="0"/>
                <a:cs typeface="Arial" pitchFamily="34" charset="0"/>
                <a:sym typeface="Symbol"/>
              </a:rPr>
              <a:t></a:t>
            </a:r>
            <a:r>
              <a:rPr lang="x-none" sz="2400" b="1" i="1" smtClean="0">
                <a:solidFill>
                  <a:schemeClr val="tx1"/>
                </a:solidFill>
                <a:sym typeface="Symbol"/>
              </a:rPr>
              <a:t>e</a:t>
            </a:r>
            <a:r>
              <a:rPr lang="x-none" sz="2400" b="1" i="1" baseline="-25000" dirty="0" smtClean="0">
                <a:solidFill>
                  <a:srgbClr val="FF0000"/>
                </a:solidFill>
                <a:latin typeface="Arial" pitchFamily="34" charset="0"/>
                <a:cs typeface="Arial" pitchFamily="34" charset="0"/>
                <a:sym typeface="Symbol"/>
              </a:rPr>
              <a:t>k</a:t>
            </a:r>
            <a:r>
              <a:rPr lang="x-none" sz="2400" b="1" i="1" dirty="0">
                <a:solidFill>
                  <a:schemeClr val="tx1"/>
                </a:solidFill>
                <a:latin typeface="Arial" pitchFamily="34" charset="0"/>
                <a:cs typeface="Arial" pitchFamily="34" charset="0"/>
                <a:sym typeface="Symbol"/>
              </a:rPr>
              <a:t> </a:t>
            </a:r>
            <a:r>
              <a:rPr lang="en-US" sz="2400" b="1" i="1" dirty="0">
                <a:solidFill>
                  <a:schemeClr val="tx1"/>
                </a:solidFill>
                <a:latin typeface="Arial" pitchFamily="34" charset="0"/>
                <a:cs typeface="Arial" pitchFamily="34" charset="0"/>
                <a:sym typeface="Symbol"/>
              </a:rPr>
              <a:t>k</a:t>
            </a:r>
            <a:r>
              <a:rPr lang="x-none" sz="2400" b="1" i="1" baseline="-25000" dirty="0">
                <a:solidFill>
                  <a:schemeClr val="tx1"/>
                </a:solidFill>
                <a:latin typeface="Arial" pitchFamily="34" charset="0"/>
                <a:cs typeface="Arial" pitchFamily="34" charset="0"/>
                <a:sym typeface="Symbol"/>
              </a:rPr>
              <a:t>p</a:t>
            </a:r>
            <a:r>
              <a:rPr lang="en-US" sz="2400" b="1" i="1" dirty="0">
                <a:solidFill>
                  <a:schemeClr val="tx1"/>
                </a:solidFill>
                <a:latin typeface="Arial" pitchFamily="34" charset="0"/>
                <a:cs typeface="Arial" pitchFamily="34" charset="0"/>
                <a:sym typeface="Symbol"/>
              </a:rPr>
              <a:t></a:t>
            </a:r>
            <a:r>
              <a:rPr lang="x-none" sz="2400" b="1" i="1" smtClean="0">
                <a:solidFill>
                  <a:schemeClr val="tx1"/>
                </a:solidFill>
                <a:sym typeface="Symbol"/>
              </a:rPr>
              <a:t>e</a:t>
            </a:r>
            <a:r>
              <a:rPr lang="x-none" sz="2400" b="1" i="1" baseline="-25000" smtClean="0">
                <a:solidFill>
                  <a:srgbClr val="FF0000"/>
                </a:solidFill>
                <a:latin typeface="Arial" pitchFamily="34" charset="0"/>
                <a:cs typeface="Arial" pitchFamily="34" charset="0"/>
                <a:sym typeface="Symbol"/>
              </a:rPr>
              <a:t>k-</a:t>
            </a:r>
            <a:r>
              <a:rPr lang="x-none" sz="2400" b="1" baseline="-25000" smtClean="0">
                <a:solidFill>
                  <a:srgbClr val="FF0000"/>
                </a:solidFill>
                <a:latin typeface="Arial" pitchFamily="34" charset="0"/>
                <a:cs typeface="Arial" pitchFamily="34" charset="0"/>
                <a:sym typeface="Symbol"/>
              </a:rPr>
              <a:t>1</a:t>
            </a:r>
            <a:r>
              <a:rPr lang="x-none" sz="2400" smtClean="0">
                <a:solidFill>
                  <a:schemeClr val="tx1"/>
                </a:solidFill>
                <a:cs typeface="Arial" pitchFamily="34" charset="0"/>
                <a:sym typeface="Symbol"/>
              </a:rPr>
              <a:t>)</a:t>
            </a:r>
            <a:r>
              <a:rPr lang="sr-Latn-CS" sz="2400" dirty="0" smtClean="0">
                <a:solidFill>
                  <a:schemeClr val="tx1"/>
                </a:solidFill>
                <a:cs typeface="Arial" pitchFamily="34" charset="0"/>
                <a:sym typeface="Symbol"/>
              </a:rPr>
              <a:t> </a:t>
            </a:r>
            <a:r>
              <a:rPr lang="sr-Latn-CS" sz="2400" dirty="0" smtClean="0">
                <a:solidFill>
                  <a:schemeClr val="tx1"/>
                </a:solidFill>
                <a:latin typeface="Arial" pitchFamily="34" charset="0"/>
                <a:cs typeface="Arial" pitchFamily="34" charset="0"/>
                <a:sym typeface="Symbol"/>
              </a:rPr>
              <a:t>=</a:t>
            </a:r>
            <a:r>
              <a:rPr lang="en-US" sz="2400" dirty="0" smtClean="0">
                <a:solidFill>
                  <a:schemeClr val="tx1"/>
                </a:solidFill>
                <a:cs typeface="Arial" pitchFamily="34" charset="0"/>
                <a:sym typeface="Symbol"/>
              </a:rPr>
              <a:t> </a:t>
            </a:r>
            <a:endParaRPr lang="en-US" sz="2400" dirty="0"/>
          </a:p>
        </p:txBody>
      </p:sp>
      <p:sp>
        <p:nvSpPr>
          <p:cNvPr id="26" name="Line 23"/>
          <p:cNvSpPr>
            <a:spLocks noChangeShapeType="1"/>
          </p:cNvSpPr>
          <p:nvPr/>
        </p:nvSpPr>
        <p:spPr bwMode="auto">
          <a:xfrm flipV="1">
            <a:off x="1788592" y="4819758"/>
            <a:ext cx="0" cy="1003237"/>
          </a:xfrm>
          <a:prstGeom prst="line">
            <a:avLst/>
          </a:prstGeom>
          <a:noFill/>
          <a:ln w="44450">
            <a:solidFill>
              <a:schemeClr val="tx1"/>
            </a:solidFill>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28"/>
          <p:cNvSpPr txBox="1">
            <a:spLocks noChangeArrowheads="1"/>
          </p:cNvSpPr>
          <p:nvPr/>
        </p:nvSpPr>
        <p:spPr bwMode="auto">
          <a:xfrm>
            <a:off x="4076582" y="4884154"/>
            <a:ext cx="291610" cy="4783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solidFill>
                  <a:schemeClr val="tx1"/>
                </a:solidFill>
              </a:rPr>
              <a:t>+</a:t>
            </a:r>
            <a:endParaRPr lang="en-US" sz="2400" b="1" dirty="0">
              <a:solidFill>
                <a:schemeClr val="tx1"/>
              </a:solidFill>
            </a:endParaRPr>
          </a:p>
        </p:txBody>
      </p:sp>
      <p:grpSp>
        <p:nvGrpSpPr>
          <p:cNvPr id="62" name="Group 61"/>
          <p:cNvGrpSpPr/>
          <p:nvPr/>
        </p:nvGrpSpPr>
        <p:grpSpPr>
          <a:xfrm>
            <a:off x="323528" y="4206527"/>
            <a:ext cx="4680520" cy="2102793"/>
            <a:chOff x="323528" y="4206527"/>
            <a:chExt cx="4680520" cy="2102793"/>
          </a:xfrm>
        </p:grpSpPr>
        <p:sp>
          <p:nvSpPr>
            <p:cNvPr id="8" name="Line 18"/>
            <p:cNvSpPr>
              <a:spLocks noChangeShapeType="1"/>
            </p:cNvSpPr>
            <p:nvPr/>
          </p:nvSpPr>
          <p:spPr bwMode="auto">
            <a:xfrm>
              <a:off x="2882384" y="5828964"/>
              <a:ext cx="1220308" cy="0"/>
            </a:xfrm>
            <a:prstGeom prst="line">
              <a:avLst/>
            </a:prstGeom>
            <a:noFill/>
            <a:ln w="44450">
              <a:solidFill>
                <a:schemeClr val="tx1"/>
              </a:solidFill>
              <a:round/>
              <a:headEn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useBgFill="1">
          <p:nvSpPr>
            <p:cNvPr id="9" name="Isosceles Triangle 8"/>
            <p:cNvSpPr/>
            <p:nvPr/>
          </p:nvSpPr>
          <p:spPr bwMode="auto">
            <a:xfrm rot="5400000">
              <a:off x="2101479" y="5453579"/>
              <a:ext cx="775922" cy="756284"/>
            </a:xfrm>
            <a:prstGeom prst="triangle">
              <a:avLst/>
            </a:prstGeom>
            <a:ln w="444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3399"/>
                </a:solidFill>
                <a:effectLst/>
                <a:latin typeface="Comic Sans MS" pitchFamily="66" charset="0"/>
              </a:endParaRPr>
            </a:p>
          </p:txBody>
        </p:sp>
        <p:sp>
          <p:nvSpPr>
            <p:cNvPr id="10" name="Oval 21"/>
            <p:cNvSpPr>
              <a:spLocks noChangeArrowheads="1"/>
            </p:cNvSpPr>
            <p:nvPr/>
          </p:nvSpPr>
          <p:spPr bwMode="auto">
            <a:xfrm>
              <a:off x="976317" y="4601422"/>
              <a:ext cx="438220" cy="447111"/>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23"/>
            <p:cNvSpPr>
              <a:spLocks noChangeShapeType="1"/>
            </p:cNvSpPr>
            <p:nvPr/>
          </p:nvSpPr>
          <p:spPr bwMode="auto">
            <a:xfrm flipV="1">
              <a:off x="1195427" y="5048532"/>
              <a:ext cx="0" cy="966137"/>
            </a:xfrm>
            <a:prstGeom prst="line">
              <a:avLst/>
            </a:prstGeom>
            <a:noFill/>
            <a:ln w="44450">
              <a:solidFill>
                <a:schemeClr val="tx1"/>
              </a:solidFill>
              <a:round/>
              <a:headEnd type="oval"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28"/>
            <p:cNvSpPr txBox="1">
              <a:spLocks noChangeArrowheads="1"/>
            </p:cNvSpPr>
            <p:nvPr/>
          </p:nvSpPr>
          <p:spPr bwMode="auto">
            <a:xfrm>
              <a:off x="684709" y="4346635"/>
              <a:ext cx="291610" cy="4783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13" name="Text Box 29"/>
            <p:cNvSpPr txBox="1">
              <a:spLocks noChangeArrowheads="1"/>
            </p:cNvSpPr>
            <p:nvPr/>
          </p:nvSpPr>
          <p:spPr bwMode="auto">
            <a:xfrm>
              <a:off x="692414" y="5091065"/>
              <a:ext cx="438471" cy="3830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r>
                <a:rPr lang="en-US" sz="2400" i="1" baseline="-25000" dirty="0" smtClean="0">
                  <a:sym typeface="Symbol"/>
                </a:rPr>
                <a:t>m</a:t>
              </a:r>
              <a:endParaRPr lang="en-US" sz="2400" i="1" baseline="-25000" dirty="0"/>
            </a:p>
          </p:txBody>
        </p:sp>
        <p:sp>
          <p:nvSpPr>
            <p:cNvPr id="14" name="Text Box 29"/>
            <p:cNvSpPr txBox="1">
              <a:spLocks noChangeArrowheads="1"/>
            </p:cNvSpPr>
            <p:nvPr/>
          </p:nvSpPr>
          <p:spPr bwMode="auto">
            <a:xfrm>
              <a:off x="1423199" y="4421600"/>
              <a:ext cx="228852" cy="3830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e</a:t>
              </a:r>
              <a:endParaRPr lang="en-US" sz="2400" i="1" baseline="30000" dirty="0"/>
            </a:p>
          </p:txBody>
        </p:sp>
        <p:sp>
          <p:nvSpPr>
            <p:cNvPr id="15" name="Line 17"/>
            <p:cNvSpPr>
              <a:spLocks noChangeShapeType="1"/>
            </p:cNvSpPr>
            <p:nvPr/>
          </p:nvSpPr>
          <p:spPr bwMode="auto">
            <a:xfrm>
              <a:off x="1414537" y="4824977"/>
              <a:ext cx="682246"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2"/>
            <p:cNvSpPr>
              <a:spLocks noChangeShapeType="1"/>
            </p:cNvSpPr>
            <p:nvPr/>
          </p:nvSpPr>
          <p:spPr bwMode="auto">
            <a:xfrm>
              <a:off x="609791" y="4825852"/>
              <a:ext cx="365721"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7"/>
            <p:cNvSpPr txBox="1">
              <a:spLocks noChangeArrowheads="1"/>
            </p:cNvSpPr>
            <p:nvPr/>
          </p:nvSpPr>
          <p:spPr bwMode="auto">
            <a:xfrm>
              <a:off x="1224427" y="4888983"/>
              <a:ext cx="291610" cy="3797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18" name="Text Box 29"/>
            <p:cNvSpPr txBox="1">
              <a:spLocks noChangeArrowheads="1"/>
            </p:cNvSpPr>
            <p:nvPr/>
          </p:nvSpPr>
          <p:spPr bwMode="auto">
            <a:xfrm>
              <a:off x="323528" y="4437112"/>
              <a:ext cx="438220" cy="3830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r>
                <a:rPr lang="en-US" sz="2400" i="1" baseline="30000" dirty="0" smtClean="0">
                  <a:sym typeface="Symbol"/>
                </a:rPr>
                <a:t>*</a:t>
              </a:r>
              <a:endParaRPr lang="en-US" sz="2400" i="1" baseline="30000" dirty="0"/>
            </a:p>
          </p:txBody>
        </p:sp>
        <p:sp>
          <p:nvSpPr>
            <p:cNvPr id="19" name="TextBox 18"/>
            <p:cNvSpPr txBox="1"/>
            <p:nvPr/>
          </p:nvSpPr>
          <p:spPr>
            <a:xfrm>
              <a:off x="2111298" y="5536635"/>
              <a:ext cx="467227" cy="478035"/>
            </a:xfrm>
            <a:prstGeom prst="rect">
              <a:avLst/>
            </a:prstGeom>
            <a:noFill/>
          </p:spPr>
          <p:txBody>
            <a:bodyPr wrap="none" rtlCol="0">
              <a:spAutoFit/>
            </a:bodyPr>
            <a:lstStyle/>
            <a:p>
              <a:r>
                <a:rPr lang="x-none" sz="2400" b="1" i="1" dirty="0">
                  <a:solidFill>
                    <a:schemeClr val="tx1"/>
                  </a:solidFill>
                </a:rPr>
                <a:t>k</a:t>
              </a:r>
              <a:r>
                <a:rPr lang="x-none" sz="2400" b="1" i="1" baseline="-25000" smtClean="0">
                  <a:solidFill>
                    <a:schemeClr val="tx1"/>
                  </a:solidFill>
                </a:rPr>
                <a:t>p</a:t>
              </a:r>
              <a:endParaRPr lang="en-US" sz="2400" b="1" i="1" baseline="-25000" dirty="0">
                <a:solidFill>
                  <a:schemeClr val="tx1"/>
                </a:solidFill>
              </a:endParaRPr>
            </a:p>
          </p:txBody>
        </p:sp>
        <p:sp>
          <p:nvSpPr>
            <p:cNvPr id="20" name="Text Box 29"/>
            <p:cNvSpPr txBox="1">
              <a:spLocks noChangeArrowheads="1"/>
            </p:cNvSpPr>
            <p:nvPr/>
          </p:nvSpPr>
          <p:spPr bwMode="auto">
            <a:xfrm>
              <a:off x="2519377" y="4839610"/>
              <a:ext cx="376942" cy="3186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rPr>
                <a:t>k</a:t>
              </a:r>
              <a:r>
                <a:rPr lang="x-none" sz="2000" b="1" i="1" baseline="-25000" dirty="0" smtClean="0">
                  <a:solidFill>
                    <a:schemeClr val="tx1"/>
                  </a:solidFill>
                </a:rPr>
                <a:t>i</a:t>
              </a:r>
              <a:endParaRPr lang="en-US" sz="2000" b="1" i="1" baseline="-25000" dirty="0">
                <a:solidFill>
                  <a:schemeClr val="tx1"/>
                </a:solidFill>
              </a:endParaRPr>
            </a:p>
          </p:txBody>
        </p:sp>
        <p:sp>
          <p:nvSpPr>
            <p:cNvPr id="21" name="Rectangle 20"/>
            <p:cNvSpPr/>
            <p:nvPr/>
          </p:nvSpPr>
          <p:spPr bwMode="auto">
            <a:xfrm>
              <a:off x="2109335" y="4355650"/>
              <a:ext cx="921593" cy="935336"/>
            </a:xfrm>
            <a:prstGeom prst="rect">
              <a:avLst/>
            </a:pr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22" name="Straight Connector 21"/>
            <p:cNvCxnSpPr/>
            <p:nvPr/>
          </p:nvCxnSpPr>
          <p:spPr bwMode="auto">
            <a:xfrm>
              <a:off x="2234294" y="4545372"/>
              <a:ext cx="0" cy="643056"/>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23" name="Straight Connector 22"/>
            <p:cNvCxnSpPr/>
            <p:nvPr/>
          </p:nvCxnSpPr>
          <p:spPr bwMode="auto">
            <a:xfrm>
              <a:off x="2234294" y="5188428"/>
              <a:ext cx="662025" cy="0"/>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24" name="Straight Connector 23"/>
            <p:cNvCxnSpPr/>
            <p:nvPr/>
          </p:nvCxnSpPr>
          <p:spPr bwMode="auto">
            <a:xfrm flipV="1">
              <a:off x="2234294" y="4626150"/>
              <a:ext cx="554295" cy="562280"/>
            </a:xfrm>
            <a:prstGeom prst="line">
              <a:avLst/>
            </a:prstGeom>
            <a:solidFill>
              <a:schemeClr val="bg1"/>
            </a:solidFill>
            <a:ln w="50800" cap="flat" cmpd="sng" algn="ctr">
              <a:solidFill>
                <a:schemeClr val="tx1"/>
              </a:solidFill>
              <a:prstDash val="solid"/>
              <a:round/>
              <a:headEnd type="none" w="sm" len="sm"/>
              <a:tailEnd type="none" w="sm" len="sm"/>
            </a:ln>
            <a:effectLst/>
          </p:spPr>
        </p:cxnSp>
        <p:sp>
          <p:nvSpPr>
            <p:cNvPr id="25" name="Line 18"/>
            <p:cNvSpPr>
              <a:spLocks noChangeShapeType="1"/>
            </p:cNvSpPr>
            <p:nvPr/>
          </p:nvSpPr>
          <p:spPr bwMode="auto">
            <a:xfrm>
              <a:off x="1788592" y="5822995"/>
              <a:ext cx="322706" cy="2756"/>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Oval 21"/>
            <p:cNvSpPr>
              <a:spLocks noChangeArrowheads="1"/>
            </p:cNvSpPr>
            <p:nvPr/>
          </p:nvSpPr>
          <p:spPr bwMode="auto">
            <a:xfrm>
              <a:off x="3883582" y="4596203"/>
              <a:ext cx="438220" cy="447111"/>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3"/>
            <p:cNvSpPr>
              <a:spLocks noChangeShapeType="1"/>
            </p:cNvSpPr>
            <p:nvPr/>
          </p:nvSpPr>
          <p:spPr bwMode="auto">
            <a:xfrm flipV="1">
              <a:off x="4102692" y="5043314"/>
              <a:ext cx="0" cy="782438"/>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7"/>
            <p:cNvSpPr>
              <a:spLocks noChangeShapeType="1"/>
            </p:cNvSpPr>
            <p:nvPr/>
          </p:nvSpPr>
          <p:spPr bwMode="auto">
            <a:xfrm>
              <a:off x="4321802" y="4819758"/>
              <a:ext cx="682246"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2"/>
            <p:cNvSpPr>
              <a:spLocks noChangeShapeType="1"/>
            </p:cNvSpPr>
            <p:nvPr/>
          </p:nvSpPr>
          <p:spPr bwMode="auto">
            <a:xfrm>
              <a:off x="3030045" y="4820633"/>
              <a:ext cx="853537"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28"/>
            <p:cNvSpPr txBox="1">
              <a:spLocks noChangeArrowheads="1"/>
            </p:cNvSpPr>
            <p:nvPr/>
          </p:nvSpPr>
          <p:spPr bwMode="auto">
            <a:xfrm>
              <a:off x="3611305" y="4385238"/>
              <a:ext cx="291610" cy="4783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solidFill>
                    <a:schemeClr val="tx1"/>
                  </a:solidFill>
                </a:rPr>
                <a:t>+</a:t>
              </a:r>
              <a:endParaRPr lang="en-US" sz="2400" b="1" dirty="0">
                <a:solidFill>
                  <a:schemeClr val="tx1"/>
                </a:solidFill>
              </a:endParaRPr>
            </a:p>
          </p:txBody>
        </p:sp>
        <p:sp>
          <p:nvSpPr>
            <p:cNvPr id="33" name="Text Box 29"/>
            <p:cNvSpPr txBox="1">
              <a:spLocks noChangeArrowheads="1"/>
            </p:cNvSpPr>
            <p:nvPr/>
          </p:nvSpPr>
          <p:spPr bwMode="auto">
            <a:xfrm>
              <a:off x="4352081" y="4446649"/>
              <a:ext cx="438471" cy="3186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solidFill>
                    <a:schemeClr val="tx1"/>
                  </a:solidFill>
                  <a:latin typeface="Arial" pitchFamily="34" charset="0"/>
                  <a:cs typeface="Arial" pitchFamily="34" charset="0"/>
                  <a:sym typeface="Symbol"/>
                </a:rPr>
                <a:t>M</a:t>
              </a:r>
              <a:r>
                <a:rPr lang="en-US" sz="2000" b="1" i="1" baseline="-25000" dirty="0" smtClean="0">
                  <a:solidFill>
                    <a:schemeClr val="tx1"/>
                  </a:solidFill>
                  <a:latin typeface="Arial" pitchFamily="34" charset="0"/>
                  <a:cs typeface="Arial" pitchFamily="34" charset="0"/>
                  <a:sym typeface="Symbol"/>
                </a:rPr>
                <a:t>e</a:t>
              </a:r>
              <a:r>
                <a:rPr lang="en-US" sz="2000" b="1" i="1" baseline="30000" dirty="0" smtClean="0">
                  <a:solidFill>
                    <a:schemeClr val="tx1"/>
                  </a:solidFill>
                  <a:latin typeface="Arial" pitchFamily="34" charset="0"/>
                  <a:cs typeface="Arial" pitchFamily="34" charset="0"/>
                  <a:sym typeface="Symbol"/>
                </a:rPr>
                <a:t>*</a:t>
              </a:r>
              <a:endParaRPr lang="en-US" sz="2000" b="1" i="1" baseline="30000" dirty="0" smtClean="0">
                <a:solidFill>
                  <a:schemeClr val="tx1"/>
                </a:solidFill>
                <a:latin typeface="Arial" pitchFamily="34" charset="0"/>
                <a:cs typeface="Arial" pitchFamily="34" charset="0"/>
              </a:endParaRPr>
            </a:p>
          </p:txBody>
        </p:sp>
        <p:sp>
          <p:nvSpPr>
            <p:cNvPr id="34" name="Text Box 29"/>
            <p:cNvSpPr txBox="1">
              <a:spLocks noChangeArrowheads="1"/>
            </p:cNvSpPr>
            <p:nvPr/>
          </p:nvSpPr>
          <p:spPr bwMode="auto">
            <a:xfrm>
              <a:off x="3087698" y="4449936"/>
              <a:ext cx="438471" cy="3186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solidFill>
                    <a:schemeClr val="tx1"/>
                  </a:solidFill>
                  <a:latin typeface="Arial" pitchFamily="34" charset="0"/>
                  <a:cs typeface="Arial" pitchFamily="34" charset="0"/>
                  <a:sym typeface="Symbol"/>
                </a:rPr>
                <a:t>M</a:t>
              </a:r>
              <a:r>
                <a:rPr lang="x-none" sz="2000" b="1" i="1" baseline="-25000" dirty="0" smtClean="0">
                  <a:solidFill>
                    <a:schemeClr val="tx1"/>
                  </a:solidFill>
                  <a:latin typeface="Arial" pitchFamily="34" charset="0"/>
                  <a:cs typeface="Arial" pitchFamily="34" charset="0"/>
                  <a:sym typeface="Symbol"/>
                </a:rPr>
                <a:t>i</a:t>
              </a:r>
              <a:endParaRPr lang="en-US" sz="2000" b="1" i="1" baseline="30000" dirty="0" smtClean="0">
                <a:solidFill>
                  <a:schemeClr val="tx1"/>
                </a:solidFill>
                <a:latin typeface="Arial" pitchFamily="34" charset="0"/>
                <a:cs typeface="Arial" pitchFamily="34" charset="0"/>
              </a:endParaRPr>
            </a:p>
          </p:txBody>
        </p:sp>
        <p:sp>
          <p:nvSpPr>
            <p:cNvPr id="35" name="Text Box 29"/>
            <p:cNvSpPr txBox="1">
              <a:spLocks noChangeArrowheads="1"/>
            </p:cNvSpPr>
            <p:nvPr/>
          </p:nvSpPr>
          <p:spPr bwMode="auto">
            <a:xfrm>
              <a:off x="3069800" y="5453624"/>
              <a:ext cx="438471" cy="3186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solidFill>
                    <a:schemeClr val="tx1"/>
                  </a:solidFill>
                  <a:latin typeface="Arial" pitchFamily="34" charset="0"/>
                  <a:cs typeface="Arial" pitchFamily="34" charset="0"/>
                  <a:sym typeface="Symbol"/>
                </a:rPr>
                <a:t>M</a:t>
              </a:r>
              <a:r>
                <a:rPr lang="x-none" sz="2000" b="1" i="1" baseline="-25000" dirty="0" smtClean="0">
                  <a:solidFill>
                    <a:schemeClr val="tx1"/>
                  </a:solidFill>
                  <a:latin typeface="Arial" pitchFamily="34" charset="0"/>
                  <a:cs typeface="Arial" pitchFamily="34" charset="0"/>
                  <a:sym typeface="Symbol"/>
                </a:rPr>
                <a:t>p</a:t>
              </a:r>
              <a:endParaRPr lang="en-US" sz="2000" b="1" i="1" baseline="30000" dirty="0" smtClean="0">
                <a:solidFill>
                  <a:schemeClr val="tx1"/>
                </a:solidFill>
                <a:latin typeface="Arial" pitchFamily="34" charset="0"/>
                <a:cs typeface="Arial" pitchFamily="34" charset="0"/>
              </a:endParaRPr>
            </a:p>
          </p:txBody>
        </p:sp>
        <p:sp>
          <p:nvSpPr>
            <p:cNvPr id="36" name="Rectangle 35"/>
            <p:cNvSpPr/>
            <p:nvPr/>
          </p:nvSpPr>
          <p:spPr bwMode="auto">
            <a:xfrm>
              <a:off x="1674003" y="4206527"/>
              <a:ext cx="3116549" cy="2102793"/>
            </a:xfrm>
            <a:prstGeom prst="rect">
              <a:avLst/>
            </a:prstGeom>
            <a:noFill/>
            <a:ln w="12700" cap="flat" cmpd="sng" algn="ctr">
              <a:solidFill>
                <a:srgbClr val="333399"/>
              </a:solidFill>
              <a:prstDash val="lgDash"/>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37" name="Text Box 29"/>
            <p:cNvSpPr txBox="1">
              <a:spLocks noChangeArrowheads="1"/>
            </p:cNvSpPr>
            <p:nvPr/>
          </p:nvSpPr>
          <p:spPr bwMode="auto">
            <a:xfrm>
              <a:off x="3883804" y="5976272"/>
              <a:ext cx="901008" cy="3186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ym typeface="Symbol"/>
                </a:rPr>
                <a:t>PI Reg.</a:t>
              </a:r>
              <a:endParaRPr lang="en-US" sz="2000" i="1" baseline="30000" dirty="0"/>
            </a:p>
          </p:txBody>
        </p:sp>
      </p:grpSp>
      <p:sp>
        <p:nvSpPr>
          <p:cNvPr id="38" name="Line 23"/>
          <p:cNvSpPr>
            <a:spLocks noChangeShapeType="1"/>
          </p:cNvSpPr>
          <p:nvPr/>
        </p:nvSpPr>
        <p:spPr bwMode="auto">
          <a:xfrm flipH="1" flipV="1">
            <a:off x="1187770" y="5819278"/>
            <a:ext cx="604638" cy="0"/>
          </a:xfrm>
          <a:prstGeom prst="line">
            <a:avLst/>
          </a:prstGeom>
          <a:noFill/>
          <a:ln w="44450">
            <a:solidFill>
              <a:srgbClr val="FF0000"/>
            </a:solidFill>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27"/>
          <p:cNvSpPr txBox="1">
            <a:spLocks noChangeArrowheads="1"/>
          </p:cNvSpPr>
          <p:nvPr/>
        </p:nvSpPr>
        <p:spPr bwMode="auto">
          <a:xfrm>
            <a:off x="4098424" y="4887828"/>
            <a:ext cx="291610" cy="3797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r-Latn-CS" b="1" dirty="0">
                <a:solidFill>
                  <a:srgbClr val="FF0000"/>
                </a:solidFill>
              </a:rPr>
              <a:t>_</a:t>
            </a:r>
            <a:endParaRPr lang="en-US" b="1" dirty="0">
              <a:solidFill>
                <a:srgbClr val="FF0000"/>
              </a:solidFill>
            </a:endParaRPr>
          </a:p>
        </p:txBody>
      </p:sp>
      <p:sp>
        <p:nvSpPr>
          <p:cNvPr id="40" name="Rectangle 39"/>
          <p:cNvSpPr/>
          <p:nvPr/>
        </p:nvSpPr>
        <p:spPr>
          <a:xfrm>
            <a:off x="251520" y="2780929"/>
            <a:ext cx="8892480" cy="461665"/>
          </a:xfrm>
          <a:prstGeom prst="rect">
            <a:avLst/>
          </a:prstGeom>
        </p:spPr>
        <p:txBody>
          <a:bodyPr wrap="square">
            <a:spAutoFit/>
          </a:bodyPr>
          <a:lstStyle/>
          <a:p>
            <a:r>
              <a:rPr lang="en-US" sz="2400" b="1" i="1" dirty="0" smtClean="0">
                <a:solidFill>
                  <a:schemeClr val="tx1"/>
                </a:solidFill>
                <a:latin typeface="Arial" pitchFamily="34" charset="0"/>
                <a:cs typeface="Arial" pitchFamily="34" charset="0"/>
                <a:sym typeface="Symbol"/>
              </a:rPr>
              <a:t>M</a:t>
            </a:r>
            <a:r>
              <a:rPr lang="en-US" sz="2400" b="1" i="1" baseline="-25000" dirty="0" smtClean="0">
                <a:solidFill>
                  <a:schemeClr val="tx1"/>
                </a:solidFill>
                <a:latin typeface="Arial" pitchFamily="34" charset="0"/>
                <a:cs typeface="Arial" pitchFamily="34" charset="0"/>
                <a:sym typeface="Symbol"/>
              </a:rPr>
              <a:t>e</a:t>
            </a:r>
            <a:r>
              <a:rPr lang="x-none" sz="2400" b="1" i="1" baseline="-25000" dirty="0" smtClean="0">
                <a:solidFill>
                  <a:srgbClr val="FF0000"/>
                </a:solidFill>
                <a:latin typeface="Arial" pitchFamily="34" charset="0"/>
                <a:cs typeface="Arial" pitchFamily="34" charset="0"/>
                <a:sym typeface="Symbol"/>
              </a:rPr>
              <a:t>k</a:t>
            </a:r>
            <a:r>
              <a:rPr lang="x-none" sz="2400" b="1" i="1" baseline="-25000" dirty="0">
                <a:solidFill>
                  <a:srgbClr val="FF0000"/>
                </a:solidFill>
                <a:latin typeface="Arial" pitchFamily="34" charset="0"/>
                <a:cs typeface="Arial" pitchFamily="34" charset="0"/>
                <a:sym typeface="Symbol"/>
              </a:rPr>
              <a:t>-</a:t>
            </a:r>
            <a:r>
              <a:rPr lang="x-none" sz="2400" b="1" baseline="-25000" dirty="0">
                <a:solidFill>
                  <a:srgbClr val="FF0000"/>
                </a:solidFill>
                <a:latin typeface="Arial" pitchFamily="34" charset="0"/>
                <a:cs typeface="Arial" pitchFamily="34" charset="0"/>
                <a:sym typeface="Symbol"/>
              </a:rPr>
              <a:t>1</a:t>
            </a:r>
            <a:r>
              <a:rPr lang="x-none" sz="2400" b="1" baseline="30000" smtClean="0">
                <a:solidFill>
                  <a:schemeClr val="tx1"/>
                </a:solidFill>
                <a:cs typeface="Arial" pitchFamily="34" charset="0"/>
                <a:sym typeface="Symbol"/>
              </a:rPr>
              <a:t>*</a:t>
            </a:r>
            <a:r>
              <a:rPr lang="x-none" sz="2400" b="1" dirty="0" smtClean="0">
                <a:solidFill>
                  <a:schemeClr val="tx1"/>
                </a:solidFill>
                <a:cs typeface="Arial" pitchFamily="34" charset="0"/>
                <a:sym typeface="Symbol"/>
              </a:rPr>
              <a:t>+</a:t>
            </a:r>
            <a:r>
              <a:rPr lang="x-none" sz="1100" b="1" i="1" baseline="30000" dirty="0" smtClean="0">
                <a:solidFill>
                  <a:schemeClr val="tx1"/>
                </a:solidFill>
                <a:cs typeface="Arial" pitchFamily="34" charset="0"/>
                <a:sym typeface="Symbol"/>
              </a:rPr>
              <a:t> </a:t>
            </a:r>
            <a:r>
              <a:rPr lang="en-US" sz="2400" b="1" i="1" dirty="0">
                <a:solidFill>
                  <a:schemeClr val="tx1"/>
                </a:solidFill>
                <a:latin typeface="Arial" pitchFamily="34" charset="0"/>
                <a:cs typeface="Arial" pitchFamily="34" charset="0"/>
                <a:sym typeface="Symbol"/>
              </a:rPr>
              <a:t>k</a:t>
            </a:r>
            <a:r>
              <a:rPr lang="x-none" sz="2400" b="1" i="1" baseline="-25000">
                <a:solidFill>
                  <a:schemeClr val="tx1"/>
                </a:solidFill>
                <a:latin typeface="Arial" pitchFamily="34" charset="0"/>
                <a:cs typeface="Arial" pitchFamily="34" charset="0"/>
                <a:sym typeface="Symbol"/>
              </a:rPr>
              <a:t>i</a:t>
            </a:r>
            <a:r>
              <a:rPr lang="en-US" sz="2400" b="1" i="1" dirty="0" smtClean="0">
                <a:solidFill>
                  <a:schemeClr val="tx1"/>
                </a:solidFill>
                <a:latin typeface="Arial" pitchFamily="34" charset="0"/>
                <a:cs typeface="Arial" pitchFamily="34" charset="0"/>
                <a:sym typeface="Symbol"/>
              </a:rPr>
              <a:t></a:t>
            </a:r>
            <a:r>
              <a:rPr lang="en-US" sz="2400" dirty="0" smtClean="0">
                <a:solidFill>
                  <a:schemeClr val="tx1"/>
                </a:solidFill>
                <a:latin typeface="Arial" pitchFamily="34" charset="0"/>
                <a:cs typeface="Arial" pitchFamily="34" charset="0"/>
                <a:sym typeface="Symbol"/>
              </a:rPr>
              <a:t>(</a:t>
            </a:r>
            <a:r>
              <a:rPr lang="x-none" sz="2400" b="1" i="1" smtClean="0">
                <a:solidFill>
                  <a:schemeClr val="tx1"/>
                </a:solidFill>
                <a:sym typeface="Symbol"/>
              </a:rPr>
              <a:t></a:t>
            </a:r>
            <a:r>
              <a:rPr lang="en-US" sz="2400" b="1" baseline="30000" dirty="0" smtClean="0">
                <a:solidFill>
                  <a:schemeClr val="tx1"/>
                </a:solidFill>
                <a:sym typeface="Symbol"/>
              </a:rPr>
              <a:t>*</a:t>
            </a:r>
            <a:r>
              <a:rPr lang="x-none" sz="2400" b="1" i="1" baseline="-25000" smtClean="0">
                <a:solidFill>
                  <a:srgbClr val="FF0000"/>
                </a:solidFill>
                <a:latin typeface="Arial" pitchFamily="34" charset="0"/>
                <a:cs typeface="Arial" pitchFamily="34" charset="0"/>
                <a:sym typeface="Symbol"/>
              </a:rPr>
              <a:t>k</a:t>
            </a:r>
            <a:r>
              <a:rPr lang="en-US" sz="2400" b="1" dirty="0" smtClean="0">
                <a:solidFill>
                  <a:schemeClr val="tx1"/>
                </a:solidFill>
                <a:cs typeface="Arial" pitchFamily="34" charset="0"/>
                <a:sym typeface="Symbol"/>
              </a:rPr>
              <a:t>-</a:t>
            </a:r>
            <a:r>
              <a:rPr lang="x-none" sz="2400" b="1" i="1" smtClean="0">
                <a:solidFill>
                  <a:schemeClr val="tx1"/>
                </a:solidFill>
                <a:sym typeface="Symbol"/>
              </a:rPr>
              <a:t></a:t>
            </a:r>
            <a:r>
              <a:rPr lang="x-none" sz="2400" b="1" i="1" baseline="-25000" smtClean="0">
                <a:solidFill>
                  <a:srgbClr val="FF0000"/>
                </a:solidFill>
                <a:latin typeface="Arial" pitchFamily="34" charset="0"/>
                <a:cs typeface="Arial" pitchFamily="34" charset="0"/>
                <a:sym typeface="Symbol"/>
              </a:rPr>
              <a:t>k </a:t>
            </a:r>
            <a:r>
              <a:rPr lang="x-none" sz="2400" smtClean="0">
                <a:solidFill>
                  <a:schemeClr val="tx1"/>
                </a:solidFill>
                <a:latin typeface="Arial" pitchFamily="34" charset="0"/>
                <a:cs typeface="Arial" pitchFamily="34" charset="0"/>
                <a:sym typeface="Symbol"/>
              </a:rPr>
              <a:t>) </a:t>
            </a:r>
            <a:r>
              <a:rPr lang="x-none" sz="2400" b="1" smtClean="0">
                <a:solidFill>
                  <a:schemeClr val="tx1"/>
                </a:solidFill>
                <a:cs typeface="Arial" pitchFamily="34" charset="0"/>
                <a:sym typeface="Symbol"/>
              </a:rPr>
              <a:t>+</a:t>
            </a:r>
            <a:r>
              <a:rPr lang="x-none" sz="1100" b="1" i="1" baseline="30000" smtClean="0">
                <a:solidFill>
                  <a:schemeClr val="tx1"/>
                </a:solidFill>
                <a:cs typeface="Arial" pitchFamily="34" charset="0"/>
                <a:sym typeface="Symbol"/>
              </a:rPr>
              <a:t> </a:t>
            </a:r>
            <a:r>
              <a:rPr lang="en-US" sz="2400" b="1" i="1" dirty="0" smtClean="0">
                <a:solidFill>
                  <a:schemeClr val="tx1"/>
                </a:solidFill>
                <a:latin typeface="Arial" pitchFamily="34" charset="0"/>
                <a:cs typeface="Arial" pitchFamily="34" charset="0"/>
                <a:sym typeface="Symbol"/>
              </a:rPr>
              <a:t>k</a:t>
            </a:r>
            <a:r>
              <a:rPr lang="x-none" sz="2400" b="1" i="1" baseline="-25000">
                <a:solidFill>
                  <a:schemeClr val="tx1"/>
                </a:solidFill>
                <a:latin typeface="Arial" pitchFamily="34" charset="0"/>
                <a:cs typeface="Arial" pitchFamily="34" charset="0"/>
                <a:sym typeface="Symbol"/>
              </a:rPr>
              <a:t>p</a:t>
            </a:r>
            <a:r>
              <a:rPr lang="en-US" sz="2400" b="1" i="1" dirty="0" smtClean="0">
                <a:solidFill>
                  <a:schemeClr val="tx1"/>
                </a:solidFill>
                <a:latin typeface="Arial" pitchFamily="34" charset="0"/>
                <a:cs typeface="Arial" pitchFamily="34" charset="0"/>
                <a:sym typeface="Symbol"/>
              </a:rPr>
              <a:t></a:t>
            </a:r>
            <a:r>
              <a:rPr lang="en-US" sz="2400" dirty="0" smtClean="0">
                <a:solidFill>
                  <a:schemeClr val="tx1"/>
                </a:solidFill>
                <a:latin typeface="Arial" pitchFamily="34" charset="0"/>
                <a:cs typeface="Arial" pitchFamily="34" charset="0"/>
                <a:sym typeface="Symbol"/>
              </a:rPr>
              <a:t>(</a:t>
            </a:r>
            <a:r>
              <a:rPr lang="x-none" sz="2400" b="1" i="1" smtClean="0">
                <a:solidFill>
                  <a:schemeClr val="tx1"/>
                </a:solidFill>
                <a:sym typeface="Symbol"/>
              </a:rPr>
              <a:t></a:t>
            </a:r>
            <a:r>
              <a:rPr lang="en-US" sz="2400" b="1" baseline="30000" dirty="0" smtClean="0">
                <a:solidFill>
                  <a:schemeClr val="tx1"/>
                </a:solidFill>
                <a:sym typeface="Symbol"/>
              </a:rPr>
              <a:t>*</a:t>
            </a:r>
            <a:r>
              <a:rPr lang="x-none" sz="2400" b="1" i="1" baseline="-25000" smtClean="0">
                <a:solidFill>
                  <a:srgbClr val="FF0000"/>
                </a:solidFill>
                <a:latin typeface="Arial" pitchFamily="34" charset="0"/>
                <a:cs typeface="Arial" pitchFamily="34" charset="0"/>
                <a:sym typeface="Symbol"/>
              </a:rPr>
              <a:t>k</a:t>
            </a:r>
            <a:r>
              <a:rPr lang="en-US" sz="2400" b="1" dirty="0" smtClean="0">
                <a:solidFill>
                  <a:schemeClr val="tx1"/>
                </a:solidFill>
                <a:cs typeface="Arial" pitchFamily="34" charset="0"/>
                <a:sym typeface="Symbol"/>
              </a:rPr>
              <a:t>-</a:t>
            </a:r>
            <a:r>
              <a:rPr lang="x-none" sz="2400" b="1" i="1" smtClean="0">
                <a:solidFill>
                  <a:schemeClr val="tx1"/>
                </a:solidFill>
                <a:sym typeface="Symbol"/>
              </a:rPr>
              <a:t></a:t>
            </a:r>
            <a:r>
              <a:rPr lang="en-US" sz="2400" b="1" baseline="30000" dirty="0" smtClean="0">
                <a:solidFill>
                  <a:schemeClr val="tx1"/>
                </a:solidFill>
                <a:sym typeface="Symbol"/>
              </a:rPr>
              <a:t>*</a:t>
            </a:r>
            <a:r>
              <a:rPr lang="x-none" sz="2400" b="1" i="1" baseline="-25000" smtClean="0">
                <a:solidFill>
                  <a:srgbClr val="FF0000"/>
                </a:solidFill>
                <a:latin typeface="Arial" pitchFamily="34" charset="0"/>
                <a:cs typeface="Arial" pitchFamily="34" charset="0"/>
                <a:sym typeface="Symbol"/>
              </a:rPr>
              <a:t>k</a:t>
            </a:r>
            <a:r>
              <a:rPr lang="en-US" sz="2400" b="1" i="1" baseline="-25000" dirty="0" smtClean="0">
                <a:solidFill>
                  <a:srgbClr val="FF0000"/>
                </a:solidFill>
                <a:latin typeface="Arial" pitchFamily="34" charset="0"/>
                <a:cs typeface="Arial" pitchFamily="34" charset="0"/>
                <a:sym typeface="Symbol"/>
              </a:rPr>
              <a:t>-</a:t>
            </a:r>
            <a:r>
              <a:rPr lang="en-US" sz="2400" b="1" baseline="-25000" dirty="0" smtClean="0">
                <a:solidFill>
                  <a:srgbClr val="FF0000"/>
                </a:solidFill>
                <a:latin typeface="Arial" pitchFamily="34" charset="0"/>
                <a:cs typeface="Arial" pitchFamily="34" charset="0"/>
                <a:sym typeface="Symbol"/>
              </a:rPr>
              <a:t>1</a:t>
            </a:r>
            <a:r>
              <a:rPr lang="sr-Latn-CS" sz="2400" b="1" baseline="-25000" dirty="0" smtClean="0">
                <a:solidFill>
                  <a:srgbClr val="FF0000"/>
                </a:solidFill>
                <a:latin typeface="Arial" pitchFamily="34" charset="0"/>
                <a:cs typeface="Arial" pitchFamily="34" charset="0"/>
                <a:sym typeface="Symbol"/>
              </a:rPr>
              <a:t> </a:t>
            </a:r>
            <a:r>
              <a:rPr lang="x-none" sz="2400" smtClean="0">
                <a:solidFill>
                  <a:schemeClr val="tx1"/>
                </a:solidFill>
                <a:latin typeface="Arial" pitchFamily="34" charset="0"/>
                <a:cs typeface="Arial" pitchFamily="34" charset="0"/>
                <a:sym typeface="Symbol"/>
              </a:rPr>
              <a:t>) </a:t>
            </a:r>
            <a:r>
              <a:rPr lang="x-none" sz="2400" b="1" i="1" smtClean="0">
                <a:solidFill>
                  <a:schemeClr val="tx1"/>
                </a:solidFill>
                <a:latin typeface="Arial" pitchFamily="34" charset="0"/>
                <a:cs typeface="Arial" pitchFamily="34" charset="0"/>
                <a:sym typeface="Symbol"/>
              </a:rPr>
              <a:t> </a:t>
            </a:r>
            <a:r>
              <a:rPr lang="en-US" sz="2400" b="1" i="1" dirty="0">
                <a:solidFill>
                  <a:schemeClr val="tx1"/>
                </a:solidFill>
                <a:latin typeface="Arial" pitchFamily="34" charset="0"/>
                <a:cs typeface="Arial" pitchFamily="34" charset="0"/>
                <a:sym typeface="Symbol"/>
              </a:rPr>
              <a:t>k</a:t>
            </a:r>
            <a:r>
              <a:rPr lang="x-none" sz="2400" b="1" i="1" baseline="-25000">
                <a:solidFill>
                  <a:schemeClr val="tx1"/>
                </a:solidFill>
                <a:latin typeface="Arial" pitchFamily="34" charset="0"/>
                <a:cs typeface="Arial" pitchFamily="34" charset="0"/>
                <a:sym typeface="Symbol"/>
              </a:rPr>
              <a:t>p</a:t>
            </a:r>
            <a:r>
              <a:rPr lang="en-US" sz="2400" b="1" i="1" dirty="0" smtClean="0">
                <a:solidFill>
                  <a:schemeClr val="tx1"/>
                </a:solidFill>
                <a:latin typeface="Arial" pitchFamily="34" charset="0"/>
                <a:cs typeface="Arial" pitchFamily="34" charset="0"/>
                <a:sym typeface="Symbol"/>
              </a:rPr>
              <a:t></a:t>
            </a:r>
            <a:r>
              <a:rPr lang="en-US" sz="2400" dirty="0" smtClean="0">
                <a:solidFill>
                  <a:schemeClr val="tx1"/>
                </a:solidFill>
                <a:latin typeface="Arial" pitchFamily="34" charset="0"/>
                <a:cs typeface="Arial" pitchFamily="34" charset="0"/>
                <a:sym typeface="Symbol"/>
              </a:rPr>
              <a:t>(</a:t>
            </a:r>
            <a:r>
              <a:rPr lang="x-none" sz="2400" b="1" i="1" smtClean="0">
                <a:solidFill>
                  <a:schemeClr val="tx1"/>
                </a:solidFill>
                <a:sym typeface="Symbol"/>
              </a:rPr>
              <a:t></a:t>
            </a:r>
            <a:r>
              <a:rPr lang="x-none" sz="2400" b="1" i="1" baseline="-25000" smtClean="0">
                <a:solidFill>
                  <a:srgbClr val="FF0000"/>
                </a:solidFill>
                <a:latin typeface="Arial" pitchFamily="34" charset="0"/>
                <a:cs typeface="Arial" pitchFamily="34" charset="0"/>
                <a:sym typeface="Symbol"/>
              </a:rPr>
              <a:t>k </a:t>
            </a:r>
            <a:r>
              <a:rPr lang="en-US" sz="2400" b="1" dirty="0" smtClean="0">
                <a:solidFill>
                  <a:schemeClr val="tx1"/>
                </a:solidFill>
                <a:cs typeface="Arial" pitchFamily="34" charset="0"/>
                <a:sym typeface="Symbol"/>
              </a:rPr>
              <a:t>-</a:t>
            </a:r>
            <a:r>
              <a:rPr lang="x-none" sz="2400" b="1" i="1" smtClean="0">
                <a:solidFill>
                  <a:schemeClr val="tx1"/>
                </a:solidFill>
                <a:sym typeface="Symbol"/>
              </a:rPr>
              <a:t></a:t>
            </a:r>
            <a:r>
              <a:rPr lang="x-none" sz="2400" b="1" i="1" baseline="-25000" smtClean="0">
                <a:solidFill>
                  <a:srgbClr val="FF0000"/>
                </a:solidFill>
                <a:latin typeface="Arial" pitchFamily="34" charset="0"/>
                <a:cs typeface="Arial" pitchFamily="34" charset="0"/>
                <a:sym typeface="Symbol"/>
              </a:rPr>
              <a:t>k</a:t>
            </a:r>
            <a:r>
              <a:rPr lang="en-US" sz="2400" b="1" i="1" baseline="-25000" dirty="0" smtClean="0">
                <a:solidFill>
                  <a:srgbClr val="FF0000"/>
                </a:solidFill>
                <a:latin typeface="Arial" pitchFamily="34" charset="0"/>
                <a:cs typeface="Arial" pitchFamily="34" charset="0"/>
                <a:sym typeface="Symbol"/>
              </a:rPr>
              <a:t>-</a:t>
            </a:r>
            <a:r>
              <a:rPr lang="en-US" sz="2400" b="1" baseline="-25000" dirty="0" smtClean="0">
                <a:solidFill>
                  <a:srgbClr val="FF0000"/>
                </a:solidFill>
                <a:latin typeface="Arial" pitchFamily="34" charset="0"/>
                <a:cs typeface="Arial" pitchFamily="34" charset="0"/>
                <a:sym typeface="Symbol"/>
              </a:rPr>
              <a:t>1</a:t>
            </a:r>
            <a:r>
              <a:rPr lang="x-none" sz="2400" b="1" i="1" baseline="-25000" smtClean="0">
                <a:solidFill>
                  <a:srgbClr val="FF0000"/>
                </a:solidFill>
                <a:latin typeface="Arial" pitchFamily="34" charset="0"/>
                <a:cs typeface="Arial" pitchFamily="34" charset="0"/>
                <a:sym typeface="Symbol"/>
              </a:rPr>
              <a:t> </a:t>
            </a:r>
            <a:r>
              <a:rPr lang="x-none" sz="2400" smtClean="0">
                <a:solidFill>
                  <a:schemeClr val="tx1"/>
                </a:solidFill>
                <a:latin typeface="Arial" pitchFamily="34" charset="0"/>
                <a:cs typeface="Arial" pitchFamily="34" charset="0"/>
                <a:sym typeface="Symbol"/>
              </a:rPr>
              <a:t>)</a:t>
            </a:r>
            <a:r>
              <a:rPr lang="sr-Latn-CS" sz="2400" dirty="0" smtClean="0">
                <a:solidFill>
                  <a:schemeClr val="tx1"/>
                </a:solidFill>
                <a:latin typeface="Arial" pitchFamily="34" charset="0"/>
                <a:cs typeface="Arial" pitchFamily="34" charset="0"/>
                <a:sym typeface="Symbol"/>
              </a:rPr>
              <a:t> =                  </a:t>
            </a:r>
            <a:r>
              <a:rPr lang="sr-Latn-CS" b="1" dirty="0" smtClean="0">
                <a:solidFill>
                  <a:schemeClr val="tx1"/>
                </a:solidFill>
                <a:latin typeface="Arial Narrow" pitchFamily="34" charset="0"/>
                <a:cs typeface="Arial" pitchFamily="34" charset="0"/>
                <a:sym typeface="Symbol"/>
              </a:rPr>
              <a:t>(1)</a:t>
            </a:r>
            <a:r>
              <a:rPr lang="en-US" sz="2400" dirty="0" smtClean="0">
                <a:solidFill>
                  <a:schemeClr val="tx1"/>
                </a:solidFill>
                <a:cs typeface="Arial" pitchFamily="34" charset="0"/>
                <a:sym typeface="Symbol"/>
              </a:rPr>
              <a:t> </a:t>
            </a:r>
            <a:endParaRPr lang="en-US" sz="2400" dirty="0"/>
          </a:p>
        </p:txBody>
      </p:sp>
      <p:sp>
        <p:nvSpPr>
          <p:cNvPr id="41" name="Rectangle 40"/>
          <p:cNvSpPr/>
          <p:nvPr/>
        </p:nvSpPr>
        <p:spPr>
          <a:xfrm>
            <a:off x="251520" y="3356992"/>
            <a:ext cx="2952328" cy="461665"/>
          </a:xfrm>
          <a:prstGeom prst="rect">
            <a:avLst/>
          </a:prstGeom>
        </p:spPr>
        <p:txBody>
          <a:bodyPr wrap="square">
            <a:spAutoFit/>
          </a:bodyPr>
          <a:lstStyle/>
          <a:p>
            <a:r>
              <a:rPr lang="en-US" sz="2400" b="1" i="1" dirty="0" smtClean="0">
                <a:solidFill>
                  <a:schemeClr val="tx1"/>
                </a:solidFill>
                <a:latin typeface="Arial" pitchFamily="34" charset="0"/>
                <a:cs typeface="Arial" pitchFamily="34" charset="0"/>
                <a:sym typeface="Symbol"/>
              </a:rPr>
              <a:t>M</a:t>
            </a:r>
            <a:r>
              <a:rPr lang="en-US" sz="2400" b="1" i="1" baseline="-25000" dirty="0" smtClean="0">
                <a:solidFill>
                  <a:schemeClr val="tx1"/>
                </a:solidFill>
                <a:latin typeface="Arial" pitchFamily="34" charset="0"/>
                <a:cs typeface="Arial" pitchFamily="34" charset="0"/>
                <a:sym typeface="Symbol"/>
              </a:rPr>
              <a:t>e</a:t>
            </a:r>
            <a:r>
              <a:rPr lang="x-none" sz="2400" b="1" i="1" baseline="-25000" dirty="0" smtClean="0">
                <a:solidFill>
                  <a:srgbClr val="FF0000"/>
                </a:solidFill>
                <a:latin typeface="Arial" pitchFamily="34" charset="0"/>
                <a:cs typeface="Arial" pitchFamily="34" charset="0"/>
                <a:sym typeface="Symbol"/>
              </a:rPr>
              <a:t>k</a:t>
            </a:r>
            <a:r>
              <a:rPr lang="x-none" sz="2400" b="1" i="1" baseline="-25000" dirty="0">
                <a:solidFill>
                  <a:srgbClr val="FF0000"/>
                </a:solidFill>
                <a:latin typeface="Arial" pitchFamily="34" charset="0"/>
                <a:cs typeface="Arial" pitchFamily="34" charset="0"/>
                <a:sym typeface="Symbol"/>
              </a:rPr>
              <a:t>-</a:t>
            </a:r>
            <a:r>
              <a:rPr lang="x-none" sz="2400" b="1" baseline="-25000" dirty="0">
                <a:solidFill>
                  <a:srgbClr val="FF0000"/>
                </a:solidFill>
                <a:latin typeface="Arial" pitchFamily="34" charset="0"/>
                <a:cs typeface="Arial" pitchFamily="34" charset="0"/>
                <a:sym typeface="Symbol"/>
              </a:rPr>
              <a:t>1</a:t>
            </a:r>
            <a:r>
              <a:rPr lang="x-none" sz="2400" b="1" baseline="30000" smtClean="0">
                <a:solidFill>
                  <a:schemeClr val="tx1"/>
                </a:solidFill>
                <a:cs typeface="Arial" pitchFamily="34" charset="0"/>
                <a:sym typeface="Symbol"/>
              </a:rPr>
              <a:t>*</a:t>
            </a:r>
            <a:r>
              <a:rPr lang="x-none" sz="2400" b="1" smtClean="0">
                <a:solidFill>
                  <a:schemeClr val="tx1"/>
                </a:solidFill>
                <a:cs typeface="Arial" pitchFamily="34" charset="0"/>
                <a:sym typeface="Symbol"/>
              </a:rPr>
              <a:t>+</a:t>
            </a:r>
            <a:r>
              <a:rPr lang="x-none" sz="1100" b="1" i="1" baseline="30000" smtClean="0">
                <a:solidFill>
                  <a:schemeClr val="tx1"/>
                </a:solidFill>
                <a:cs typeface="Arial" pitchFamily="34" charset="0"/>
                <a:sym typeface="Symbol"/>
              </a:rPr>
              <a:t> </a:t>
            </a:r>
            <a:r>
              <a:rPr lang="en-US" sz="2400" b="1" i="1" dirty="0" smtClean="0">
                <a:solidFill>
                  <a:schemeClr val="tx1"/>
                </a:solidFill>
                <a:latin typeface="Arial" pitchFamily="34" charset="0"/>
                <a:cs typeface="Arial" pitchFamily="34" charset="0"/>
                <a:sym typeface="Symbol"/>
              </a:rPr>
              <a:t>k</a:t>
            </a:r>
            <a:r>
              <a:rPr lang="x-none" sz="2400" b="1" i="1" baseline="-25000" smtClean="0">
                <a:solidFill>
                  <a:schemeClr val="tx1"/>
                </a:solidFill>
                <a:latin typeface="Arial" pitchFamily="34" charset="0"/>
                <a:cs typeface="Arial" pitchFamily="34" charset="0"/>
                <a:sym typeface="Symbol"/>
              </a:rPr>
              <a:t>i</a:t>
            </a:r>
            <a:r>
              <a:rPr lang="en-US" sz="2400" b="1" i="1" dirty="0" smtClean="0">
                <a:solidFill>
                  <a:schemeClr val="tx1"/>
                </a:solidFill>
                <a:latin typeface="Arial" pitchFamily="34" charset="0"/>
                <a:cs typeface="Arial" pitchFamily="34" charset="0"/>
                <a:sym typeface="Symbol"/>
              </a:rPr>
              <a:t></a:t>
            </a:r>
            <a:r>
              <a:rPr lang="x-none" sz="2400" b="1" i="1" smtClean="0">
                <a:solidFill>
                  <a:schemeClr val="tx1"/>
                </a:solidFill>
                <a:sym typeface="Symbol"/>
              </a:rPr>
              <a:t>e</a:t>
            </a:r>
            <a:r>
              <a:rPr lang="x-none" sz="2400" b="1" i="1" baseline="-25000" smtClean="0">
                <a:solidFill>
                  <a:srgbClr val="FF0000"/>
                </a:solidFill>
                <a:latin typeface="Arial" pitchFamily="34" charset="0"/>
                <a:cs typeface="Arial" pitchFamily="34" charset="0"/>
                <a:sym typeface="Symbol"/>
              </a:rPr>
              <a:t>k </a:t>
            </a:r>
            <a:r>
              <a:rPr lang="x-none" sz="2400" b="1" i="1" smtClean="0">
                <a:solidFill>
                  <a:schemeClr val="tx1"/>
                </a:solidFill>
                <a:latin typeface="Arial" pitchFamily="34" charset="0"/>
                <a:cs typeface="Arial" pitchFamily="34" charset="0"/>
                <a:sym typeface="Symbol"/>
              </a:rPr>
              <a:t> </a:t>
            </a:r>
            <a:r>
              <a:rPr lang="en-US" sz="2400" b="1" i="1" dirty="0">
                <a:solidFill>
                  <a:schemeClr val="tx1"/>
                </a:solidFill>
                <a:latin typeface="Arial" pitchFamily="34" charset="0"/>
                <a:cs typeface="Arial" pitchFamily="34" charset="0"/>
                <a:sym typeface="Symbol"/>
              </a:rPr>
              <a:t>k</a:t>
            </a:r>
            <a:r>
              <a:rPr lang="x-none" sz="2400" b="1" i="1" baseline="-25000">
                <a:solidFill>
                  <a:schemeClr val="tx1"/>
                </a:solidFill>
                <a:latin typeface="Arial" pitchFamily="34" charset="0"/>
                <a:cs typeface="Arial" pitchFamily="34" charset="0"/>
                <a:sym typeface="Symbol"/>
              </a:rPr>
              <a:t>p</a:t>
            </a:r>
            <a:r>
              <a:rPr lang="en-US" sz="2400" b="1" i="1" dirty="0" smtClean="0">
                <a:solidFill>
                  <a:schemeClr val="tx1"/>
                </a:solidFill>
                <a:latin typeface="Arial" pitchFamily="34" charset="0"/>
                <a:cs typeface="Arial" pitchFamily="34" charset="0"/>
                <a:sym typeface="Symbol"/>
              </a:rPr>
              <a:t></a:t>
            </a:r>
            <a:r>
              <a:rPr lang="en-US" sz="2400" dirty="0" smtClean="0">
                <a:solidFill>
                  <a:schemeClr val="tx1"/>
                </a:solidFill>
                <a:latin typeface="Arial" pitchFamily="34" charset="0"/>
                <a:cs typeface="Arial" pitchFamily="34" charset="0"/>
                <a:sym typeface="Symbol"/>
              </a:rPr>
              <a:t></a:t>
            </a:r>
            <a:r>
              <a:rPr lang="x-none" sz="2400" b="1" i="1" smtClean="0">
                <a:solidFill>
                  <a:schemeClr val="tx1"/>
                </a:solidFill>
                <a:sym typeface="Symbol"/>
              </a:rPr>
              <a:t></a:t>
            </a:r>
            <a:endParaRPr lang="en-US" sz="2400" dirty="0"/>
          </a:p>
        </p:txBody>
      </p:sp>
      <p:grpSp>
        <p:nvGrpSpPr>
          <p:cNvPr id="61" name="Group 60"/>
          <p:cNvGrpSpPr/>
          <p:nvPr/>
        </p:nvGrpSpPr>
        <p:grpSpPr>
          <a:xfrm>
            <a:off x="251520" y="1844824"/>
            <a:ext cx="7920880" cy="864096"/>
            <a:chOff x="251520" y="1844824"/>
            <a:chExt cx="7920880" cy="864096"/>
          </a:xfrm>
        </p:grpSpPr>
        <p:sp>
          <p:nvSpPr>
            <p:cNvPr id="6" name="Rectangle 5"/>
            <p:cNvSpPr/>
            <p:nvPr/>
          </p:nvSpPr>
          <p:spPr>
            <a:xfrm>
              <a:off x="251520" y="2247255"/>
              <a:ext cx="7920880" cy="461665"/>
            </a:xfrm>
            <a:prstGeom prst="rect">
              <a:avLst/>
            </a:prstGeom>
          </p:spPr>
          <p:txBody>
            <a:bodyPr wrap="square">
              <a:spAutoFit/>
            </a:bodyPr>
            <a:lstStyle/>
            <a:p>
              <a:r>
                <a:rPr lang="en-US" sz="2400" b="1" i="1" dirty="0" smtClean="0">
                  <a:solidFill>
                    <a:schemeClr val="tx1"/>
                  </a:solidFill>
                  <a:latin typeface="Arial" pitchFamily="34" charset="0"/>
                  <a:cs typeface="Arial" pitchFamily="34" charset="0"/>
                  <a:sym typeface="Symbol"/>
                </a:rPr>
                <a:t>M</a:t>
              </a:r>
              <a:r>
                <a:rPr lang="en-US" sz="2400" b="1" i="1" baseline="-25000" dirty="0" smtClean="0">
                  <a:solidFill>
                    <a:schemeClr val="tx1"/>
                  </a:solidFill>
                  <a:latin typeface="Arial" pitchFamily="34" charset="0"/>
                  <a:cs typeface="Arial" pitchFamily="34" charset="0"/>
                  <a:sym typeface="Symbol"/>
                </a:rPr>
                <a:t>e</a:t>
              </a:r>
              <a:r>
                <a:rPr lang="x-none" sz="2400" b="1" i="1" baseline="-25000" dirty="0" smtClean="0">
                  <a:solidFill>
                    <a:srgbClr val="FF0000"/>
                  </a:solidFill>
                  <a:latin typeface="Arial" pitchFamily="34" charset="0"/>
                  <a:cs typeface="Arial" pitchFamily="34" charset="0"/>
                  <a:sym typeface="Symbol"/>
                </a:rPr>
                <a:t>k</a:t>
              </a:r>
              <a:r>
                <a:rPr lang="x-none" sz="2400" b="1" i="1" baseline="-25000" dirty="0">
                  <a:solidFill>
                    <a:srgbClr val="FF0000"/>
                  </a:solidFill>
                  <a:latin typeface="Arial" pitchFamily="34" charset="0"/>
                  <a:cs typeface="Arial" pitchFamily="34" charset="0"/>
                  <a:sym typeface="Symbol"/>
                </a:rPr>
                <a:t>-</a:t>
              </a:r>
              <a:r>
                <a:rPr lang="x-none" sz="2400" b="1" baseline="-25000" dirty="0">
                  <a:solidFill>
                    <a:srgbClr val="FF0000"/>
                  </a:solidFill>
                  <a:latin typeface="Arial" pitchFamily="34" charset="0"/>
                  <a:cs typeface="Arial" pitchFamily="34" charset="0"/>
                  <a:sym typeface="Symbol"/>
                </a:rPr>
                <a:t>1</a:t>
              </a:r>
              <a:r>
                <a:rPr lang="x-none" sz="2400" b="1" baseline="30000" smtClean="0">
                  <a:solidFill>
                    <a:schemeClr val="tx1"/>
                  </a:solidFill>
                  <a:cs typeface="Arial" pitchFamily="34" charset="0"/>
                  <a:sym typeface="Symbol"/>
                </a:rPr>
                <a:t>*</a:t>
              </a:r>
              <a:r>
                <a:rPr lang="x-none" sz="2400" b="1" dirty="0" smtClean="0">
                  <a:solidFill>
                    <a:schemeClr val="tx1"/>
                  </a:solidFill>
                  <a:cs typeface="Arial" pitchFamily="34" charset="0"/>
                  <a:sym typeface="Symbol"/>
                </a:rPr>
                <a:t>+</a:t>
              </a:r>
              <a:r>
                <a:rPr lang="x-none" sz="1100" b="1" i="1" baseline="30000" dirty="0" smtClean="0">
                  <a:solidFill>
                    <a:schemeClr val="tx1"/>
                  </a:solidFill>
                  <a:cs typeface="Arial" pitchFamily="34" charset="0"/>
                  <a:sym typeface="Symbol"/>
                </a:rPr>
                <a:t> </a:t>
              </a:r>
              <a:r>
                <a:rPr lang="en-US" sz="2400" b="1" i="1" dirty="0">
                  <a:solidFill>
                    <a:schemeClr val="tx1"/>
                  </a:solidFill>
                  <a:latin typeface="Arial" pitchFamily="34" charset="0"/>
                  <a:cs typeface="Arial" pitchFamily="34" charset="0"/>
                  <a:sym typeface="Symbol"/>
                </a:rPr>
                <a:t>k</a:t>
              </a:r>
              <a:r>
                <a:rPr lang="x-none" sz="2400" b="1" i="1" baseline="-25000">
                  <a:solidFill>
                    <a:schemeClr val="tx1"/>
                  </a:solidFill>
                  <a:latin typeface="Arial" pitchFamily="34" charset="0"/>
                  <a:cs typeface="Arial" pitchFamily="34" charset="0"/>
                  <a:sym typeface="Symbol"/>
                </a:rPr>
                <a:t>i</a:t>
              </a:r>
              <a:r>
                <a:rPr lang="en-US" sz="2400" b="1" i="1" dirty="0" smtClean="0">
                  <a:solidFill>
                    <a:schemeClr val="tx1"/>
                  </a:solidFill>
                  <a:latin typeface="Arial" pitchFamily="34" charset="0"/>
                  <a:cs typeface="Arial" pitchFamily="34" charset="0"/>
                  <a:sym typeface="Symbol"/>
                </a:rPr>
                <a:t></a:t>
              </a:r>
              <a:r>
                <a:rPr lang="en-US" sz="2400" dirty="0" smtClean="0">
                  <a:solidFill>
                    <a:schemeClr val="tx1"/>
                  </a:solidFill>
                  <a:latin typeface="Arial" pitchFamily="34" charset="0"/>
                  <a:cs typeface="Arial" pitchFamily="34" charset="0"/>
                  <a:sym typeface="Symbol"/>
                </a:rPr>
                <a:t>(</a:t>
              </a:r>
              <a:r>
                <a:rPr lang="x-none" sz="2400" b="1" i="1" smtClean="0">
                  <a:solidFill>
                    <a:schemeClr val="tx1"/>
                  </a:solidFill>
                  <a:sym typeface="Symbol"/>
                </a:rPr>
                <a:t></a:t>
              </a:r>
              <a:r>
                <a:rPr lang="en-US" sz="2400" b="1" baseline="30000" dirty="0" smtClean="0">
                  <a:solidFill>
                    <a:schemeClr val="tx1"/>
                  </a:solidFill>
                  <a:sym typeface="Symbol"/>
                </a:rPr>
                <a:t>*</a:t>
              </a:r>
              <a:r>
                <a:rPr lang="x-none" sz="2400" b="1" i="1" baseline="-25000" smtClean="0">
                  <a:solidFill>
                    <a:srgbClr val="FF0000"/>
                  </a:solidFill>
                  <a:latin typeface="Arial" pitchFamily="34" charset="0"/>
                  <a:cs typeface="Arial" pitchFamily="34" charset="0"/>
                  <a:sym typeface="Symbol"/>
                </a:rPr>
                <a:t>k</a:t>
              </a:r>
              <a:r>
                <a:rPr lang="en-US" sz="2400" b="1" dirty="0" smtClean="0">
                  <a:solidFill>
                    <a:schemeClr val="tx1"/>
                  </a:solidFill>
                  <a:cs typeface="Arial" pitchFamily="34" charset="0"/>
                  <a:sym typeface="Symbol"/>
                </a:rPr>
                <a:t>-</a:t>
              </a:r>
              <a:r>
                <a:rPr lang="x-none" sz="2400" b="1" i="1" smtClean="0">
                  <a:solidFill>
                    <a:schemeClr val="tx1"/>
                  </a:solidFill>
                  <a:sym typeface="Symbol"/>
                </a:rPr>
                <a:t></a:t>
              </a:r>
              <a:r>
                <a:rPr lang="x-none" sz="2400" b="1" i="1" baseline="-25000" smtClean="0">
                  <a:solidFill>
                    <a:srgbClr val="FF0000"/>
                  </a:solidFill>
                  <a:latin typeface="Arial" pitchFamily="34" charset="0"/>
                  <a:cs typeface="Arial" pitchFamily="34" charset="0"/>
                  <a:sym typeface="Symbol"/>
                </a:rPr>
                <a:t>k </a:t>
              </a:r>
              <a:r>
                <a:rPr lang="x-none" sz="2400" smtClean="0">
                  <a:solidFill>
                    <a:schemeClr val="tx1"/>
                  </a:solidFill>
                  <a:latin typeface="Arial" pitchFamily="34" charset="0"/>
                  <a:cs typeface="Arial" pitchFamily="34" charset="0"/>
                  <a:sym typeface="Symbol"/>
                </a:rPr>
                <a:t>) </a:t>
              </a:r>
              <a:r>
                <a:rPr lang="x-none" sz="2400" b="1" smtClean="0">
                  <a:solidFill>
                    <a:schemeClr val="tx1"/>
                  </a:solidFill>
                  <a:cs typeface="Arial" pitchFamily="34" charset="0"/>
                  <a:sym typeface="Symbol"/>
                </a:rPr>
                <a:t>+</a:t>
              </a:r>
              <a:r>
                <a:rPr lang="x-none" sz="1100" b="1" i="1" baseline="30000" smtClean="0">
                  <a:solidFill>
                    <a:schemeClr val="tx1"/>
                  </a:solidFill>
                  <a:cs typeface="Arial" pitchFamily="34" charset="0"/>
                  <a:sym typeface="Symbol"/>
                </a:rPr>
                <a:t> </a:t>
              </a:r>
              <a:r>
                <a:rPr lang="en-US" sz="2400" b="1" i="1" dirty="0" smtClean="0">
                  <a:solidFill>
                    <a:schemeClr val="tx1"/>
                  </a:solidFill>
                  <a:latin typeface="Arial" pitchFamily="34" charset="0"/>
                  <a:cs typeface="Arial" pitchFamily="34" charset="0"/>
                  <a:sym typeface="Symbol"/>
                </a:rPr>
                <a:t>k</a:t>
              </a:r>
              <a:r>
                <a:rPr lang="x-none" sz="2400" b="1" i="1" baseline="-25000">
                  <a:solidFill>
                    <a:schemeClr val="tx1"/>
                  </a:solidFill>
                  <a:latin typeface="Arial" pitchFamily="34" charset="0"/>
                  <a:cs typeface="Arial" pitchFamily="34" charset="0"/>
                  <a:sym typeface="Symbol"/>
                </a:rPr>
                <a:t>p</a:t>
              </a:r>
              <a:r>
                <a:rPr lang="en-US" sz="2400" b="1" i="1" dirty="0" smtClean="0">
                  <a:solidFill>
                    <a:schemeClr val="tx1"/>
                  </a:solidFill>
                  <a:latin typeface="Arial" pitchFamily="34" charset="0"/>
                  <a:cs typeface="Arial" pitchFamily="34" charset="0"/>
                  <a:sym typeface="Symbol"/>
                </a:rPr>
                <a:t></a:t>
              </a:r>
              <a:r>
                <a:rPr lang="en-US" sz="2400" dirty="0" smtClean="0">
                  <a:solidFill>
                    <a:schemeClr val="tx1"/>
                  </a:solidFill>
                  <a:latin typeface="Arial" pitchFamily="34" charset="0"/>
                  <a:cs typeface="Arial" pitchFamily="34" charset="0"/>
                  <a:sym typeface="Symbol"/>
                </a:rPr>
                <a:t>(</a:t>
              </a:r>
              <a:r>
                <a:rPr lang="x-none" sz="2400" b="1" i="1" smtClean="0">
                  <a:solidFill>
                    <a:schemeClr val="tx1"/>
                  </a:solidFill>
                  <a:sym typeface="Symbol"/>
                </a:rPr>
                <a:t></a:t>
              </a:r>
              <a:r>
                <a:rPr lang="en-US" sz="2400" b="1" baseline="30000" dirty="0" smtClean="0">
                  <a:solidFill>
                    <a:schemeClr val="tx1"/>
                  </a:solidFill>
                  <a:sym typeface="Symbol"/>
                </a:rPr>
                <a:t>*</a:t>
              </a:r>
              <a:r>
                <a:rPr lang="x-none" sz="2400" b="1" i="1" baseline="-25000" smtClean="0">
                  <a:solidFill>
                    <a:srgbClr val="FF0000"/>
                  </a:solidFill>
                  <a:latin typeface="Arial" pitchFamily="34" charset="0"/>
                  <a:cs typeface="Arial" pitchFamily="34" charset="0"/>
                  <a:sym typeface="Symbol"/>
                </a:rPr>
                <a:t>k</a:t>
              </a:r>
              <a:r>
                <a:rPr lang="en-US" sz="2400" b="1" dirty="0" smtClean="0">
                  <a:solidFill>
                    <a:schemeClr val="tx1"/>
                  </a:solidFill>
                  <a:cs typeface="Arial" pitchFamily="34" charset="0"/>
                  <a:sym typeface="Symbol"/>
                </a:rPr>
                <a:t>-</a:t>
              </a:r>
              <a:r>
                <a:rPr lang="x-none" sz="2400" b="1" i="1" smtClean="0">
                  <a:solidFill>
                    <a:schemeClr val="tx1"/>
                  </a:solidFill>
                  <a:sym typeface="Symbol"/>
                </a:rPr>
                <a:t></a:t>
              </a:r>
              <a:r>
                <a:rPr lang="x-none" sz="2400" b="1" i="1" baseline="-25000" smtClean="0">
                  <a:solidFill>
                    <a:srgbClr val="FF0000"/>
                  </a:solidFill>
                  <a:latin typeface="Arial" pitchFamily="34" charset="0"/>
                  <a:cs typeface="Arial" pitchFamily="34" charset="0"/>
                  <a:sym typeface="Symbol"/>
                </a:rPr>
                <a:t>k </a:t>
              </a:r>
              <a:r>
                <a:rPr lang="x-none" sz="2400" smtClean="0">
                  <a:solidFill>
                    <a:schemeClr val="tx1"/>
                  </a:solidFill>
                  <a:latin typeface="Arial" pitchFamily="34" charset="0"/>
                  <a:cs typeface="Arial" pitchFamily="34" charset="0"/>
                  <a:sym typeface="Symbol"/>
                </a:rPr>
                <a:t>) </a:t>
              </a:r>
              <a:r>
                <a:rPr lang="x-none" sz="2400" b="1" i="1" smtClean="0">
                  <a:solidFill>
                    <a:schemeClr val="tx1"/>
                  </a:solidFill>
                  <a:latin typeface="Arial" pitchFamily="34" charset="0"/>
                  <a:cs typeface="Arial" pitchFamily="34" charset="0"/>
                  <a:sym typeface="Symbol"/>
                </a:rPr>
                <a:t> </a:t>
              </a:r>
              <a:r>
                <a:rPr lang="en-US" sz="2400" b="1" i="1" dirty="0">
                  <a:solidFill>
                    <a:schemeClr val="tx1"/>
                  </a:solidFill>
                  <a:latin typeface="Arial" pitchFamily="34" charset="0"/>
                  <a:cs typeface="Arial" pitchFamily="34" charset="0"/>
                  <a:sym typeface="Symbol"/>
                </a:rPr>
                <a:t>k</a:t>
              </a:r>
              <a:r>
                <a:rPr lang="x-none" sz="2400" b="1" i="1" baseline="-25000">
                  <a:solidFill>
                    <a:schemeClr val="tx1"/>
                  </a:solidFill>
                  <a:latin typeface="Arial" pitchFamily="34" charset="0"/>
                  <a:cs typeface="Arial" pitchFamily="34" charset="0"/>
                  <a:sym typeface="Symbol"/>
                </a:rPr>
                <a:t>p</a:t>
              </a:r>
              <a:r>
                <a:rPr lang="en-US" sz="2400" b="1" i="1" dirty="0" smtClean="0">
                  <a:solidFill>
                    <a:schemeClr val="tx1"/>
                  </a:solidFill>
                  <a:latin typeface="Arial" pitchFamily="34" charset="0"/>
                  <a:cs typeface="Arial" pitchFamily="34" charset="0"/>
                  <a:sym typeface="Symbol"/>
                </a:rPr>
                <a:t></a:t>
              </a:r>
              <a:r>
                <a:rPr lang="en-US" sz="2400" dirty="0" smtClean="0">
                  <a:solidFill>
                    <a:schemeClr val="tx1"/>
                  </a:solidFill>
                  <a:latin typeface="Arial" pitchFamily="34" charset="0"/>
                  <a:cs typeface="Arial" pitchFamily="34" charset="0"/>
                  <a:sym typeface="Symbol"/>
                </a:rPr>
                <a:t>(</a:t>
              </a:r>
              <a:r>
                <a:rPr lang="x-none" sz="2400" b="1" i="1" smtClean="0">
                  <a:solidFill>
                    <a:schemeClr val="tx1"/>
                  </a:solidFill>
                  <a:sym typeface="Symbol"/>
                </a:rPr>
                <a:t></a:t>
              </a:r>
              <a:r>
                <a:rPr lang="en-US" sz="2400" b="1" baseline="30000" dirty="0" smtClean="0">
                  <a:solidFill>
                    <a:schemeClr val="tx1"/>
                  </a:solidFill>
                  <a:sym typeface="Symbol"/>
                </a:rPr>
                <a:t>*</a:t>
              </a:r>
              <a:r>
                <a:rPr lang="x-none" sz="2400" b="1" i="1" baseline="-25000" smtClean="0">
                  <a:solidFill>
                    <a:srgbClr val="FF0000"/>
                  </a:solidFill>
                  <a:latin typeface="Arial" pitchFamily="34" charset="0"/>
                  <a:cs typeface="Arial" pitchFamily="34" charset="0"/>
                  <a:sym typeface="Symbol"/>
                </a:rPr>
                <a:t>k</a:t>
              </a:r>
              <a:r>
                <a:rPr lang="en-US" sz="2400" b="1" i="1" baseline="-25000" dirty="0" smtClean="0">
                  <a:solidFill>
                    <a:srgbClr val="FF0000"/>
                  </a:solidFill>
                  <a:latin typeface="Arial" pitchFamily="34" charset="0"/>
                  <a:cs typeface="Arial" pitchFamily="34" charset="0"/>
                  <a:sym typeface="Symbol"/>
                </a:rPr>
                <a:t>-</a:t>
              </a:r>
              <a:r>
                <a:rPr lang="en-US" sz="2400" b="1" baseline="-25000" dirty="0" smtClean="0">
                  <a:solidFill>
                    <a:srgbClr val="FF0000"/>
                  </a:solidFill>
                  <a:latin typeface="Arial" pitchFamily="34" charset="0"/>
                  <a:cs typeface="Arial" pitchFamily="34" charset="0"/>
                  <a:sym typeface="Symbol"/>
                </a:rPr>
                <a:t>1</a:t>
              </a:r>
              <a:r>
                <a:rPr lang="en-US" sz="2400" b="1" dirty="0" smtClean="0">
                  <a:solidFill>
                    <a:schemeClr val="tx1"/>
                  </a:solidFill>
                  <a:cs typeface="Arial" pitchFamily="34" charset="0"/>
                  <a:sym typeface="Symbol"/>
                </a:rPr>
                <a:t>-</a:t>
              </a:r>
              <a:r>
                <a:rPr lang="x-none" sz="2400" b="1" i="1" smtClean="0">
                  <a:solidFill>
                    <a:schemeClr val="tx1"/>
                  </a:solidFill>
                  <a:sym typeface="Symbol"/>
                </a:rPr>
                <a:t></a:t>
              </a:r>
              <a:r>
                <a:rPr lang="x-none" sz="2400" b="1" i="1" baseline="-25000" smtClean="0">
                  <a:solidFill>
                    <a:srgbClr val="FF0000"/>
                  </a:solidFill>
                  <a:latin typeface="Arial" pitchFamily="34" charset="0"/>
                  <a:cs typeface="Arial" pitchFamily="34" charset="0"/>
                  <a:sym typeface="Symbol"/>
                </a:rPr>
                <a:t>k</a:t>
              </a:r>
              <a:r>
                <a:rPr lang="en-US" sz="2400" b="1" i="1" baseline="-25000" dirty="0" smtClean="0">
                  <a:solidFill>
                    <a:srgbClr val="FF0000"/>
                  </a:solidFill>
                  <a:latin typeface="Arial" pitchFamily="34" charset="0"/>
                  <a:cs typeface="Arial" pitchFamily="34" charset="0"/>
                  <a:sym typeface="Symbol"/>
                </a:rPr>
                <a:t>-</a:t>
              </a:r>
              <a:r>
                <a:rPr lang="en-US" sz="2400" b="1" baseline="-25000" dirty="0" smtClean="0">
                  <a:solidFill>
                    <a:srgbClr val="FF0000"/>
                  </a:solidFill>
                  <a:latin typeface="Arial" pitchFamily="34" charset="0"/>
                  <a:cs typeface="Arial" pitchFamily="34" charset="0"/>
                  <a:sym typeface="Symbol"/>
                </a:rPr>
                <a:t>1</a:t>
              </a:r>
              <a:r>
                <a:rPr lang="x-none" sz="2400" b="1" i="1" baseline="-25000" smtClean="0">
                  <a:solidFill>
                    <a:srgbClr val="FF0000"/>
                  </a:solidFill>
                  <a:latin typeface="Arial" pitchFamily="34" charset="0"/>
                  <a:cs typeface="Arial" pitchFamily="34" charset="0"/>
                  <a:sym typeface="Symbol"/>
                </a:rPr>
                <a:t> </a:t>
              </a:r>
              <a:r>
                <a:rPr lang="x-none" sz="2400" smtClean="0">
                  <a:solidFill>
                    <a:schemeClr val="tx1"/>
                  </a:solidFill>
                  <a:latin typeface="Arial" pitchFamily="34" charset="0"/>
                  <a:cs typeface="Arial" pitchFamily="34" charset="0"/>
                  <a:sym typeface="Symbol"/>
                </a:rPr>
                <a:t>)</a:t>
              </a:r>
              <a:r>
                <a:rPr lang="sr-Latn-CS" sz="2400" dirty="0" smtClean="0">
                  <a:solidFill>
                    <a:schemeClr val="tx1"/>
                  </a:solidFill>
                  <a:latin typeface="Arial" pitchFamily="34" charset="0"/>
                  <a:cs typeface="Arial" pitchFamily="34" charset="0"/>
                  <a:sym typeface="Symbol"/>
                </a:rPr>
                <a:t> =</a:t>
              </a:r>
              <a:r>
                <a:rPr lang="en-US" sz="2400" dirty="0" smtClean="0">
                  <a:solidFill>
                    <a:schemeClr val="tx1"/>
                  </a:solidFill>
                  <a:cs typeface="Arial" pitchFamily="34" charset="0"/>
                  <a:sym typeface="Symbol"/>
                </a:rPr>
                <a:t> </a:t>
              </a:r>
              <a:endParaRPr lang="en-US" sz="2400" dirty="0"/>
            </a:p>
          </p:txBody>
        </p:sp>
        <p:cxnSp>
          <p:nvCxnSpPr>
            <p:cNvPr id="43" name="Straight Arrow Connector 42"/>
            <p:cNvCxnSpPr/>
            <p:nvPr/>
          </p:nvCxnSpPr>
          <p:spPr bwMode="auto">
            <a:xfrm flipH="1">
              <a:off x="755576" y="1844824"/>
              <a:ext cx="720080" cy="432048"/>
            </a:xfrm>
            <a:prstGeom prst="straightConnector1">
              <a:avLst/>
            </a:prstGeom>
            <a:solidFill>
              <a:schemeClr val="bg1"/>
            </a:solidFill>
            <a:ln w="25400" cap="flat" cmpd="sng" algn="ctr">
              <a:solidFill>
                <a:schemeClr val="tx1"/>
              </a:solidFill>
              <a:prstDash val="solid"/>
              <a:round/>
              <a:headEnd type="none" w="sm" len="sm"/>
              <a:tailEnd type="arrow"/>
            </a:ln>
            <a:effectLst/>
          </p:spPr>
        </p:cxnSp>
        <p:cxnSp>
          <p:nvCxnSpPr>
            <p:cNvPr id="44" name="Straight Arrow Connector 43"/>
            <p:cNvCxnSpPr/>
            <p:nvPr/>
          </p:nvCxnSpPr>
          <p:spPr bwMode="auto">
            <a:xfrm flipH="1">
              <a:off x="2123728" y="1844824"/>
              <a:ext cx="432048" cy="432048"/>
            </a:xfrm>
            <a:prstGeom prst="straightConnector1">
              <a:avLst/>
            </a:prstGeom>
            <a:solidFill>
              <a:schemeClr val="bg1"/>
            </a:solidFill>
            <a:ln w="25400" cap="flat" cmpd="sng" algn="ctr">
              <a:solidFill>
                <a:schemeClr val="tx1"/>
              </a:solidFill>
              <a:prstDash val="solid"/>
              <a:round/>
              <a:headEnd type="none" w="sm" len="sm"/>
              <a:tailEnd type="arrow"/>
            </a:ln>
            <a:effectLst/>
          </p:spPr>
        </p:cxnSp>
        <p:cxnSp>
          <p:nvCxnSpPr>
            <p:cNvPr id="45" name="Straight Arrow Connector 44"/>
            <p:cNvCxnSpPr/>
            <p:nvPr/>
          </p:nvCxnSpPr>
          <p:spPr bwMode="auto">
            <a:xfrm>
              <a:off x="3491880" y="1844824"/>
              <a:ext cx="216024" cy="432048"/>
            </a:xfrm>
            <a:prstGeom prst="straightConnector1">
              <a:avLst/>
            </a:prstGeom>
            <a:solidFill>
              <a:schemeClr val="bg1"/>
            </a:solidFill>
            <a:ln w="25400" cap="flat" cmpd="sng" algn="ctr">
              <a:solidFill>
                <a:schemeClr val="tx1"/>
              </a:solidFill>
              <a:prstDash val="solid"/>
              <a:round/>
              <a:headEnd type="none" w="sm" len="sm"/>
              <a:tailEnd type="arrow"/>
            </a:ln>
            <a:effectLst/>
          </p:spPr>
        </p:cxnSp>
        <p:cxnSp>
          <p:nvCxnSpPr>
            <p:cNvPr id="46" name="Straight Arrow Connector 45"/>
            <p:cNvCxnSpPr/>
            <p:nvPr/>
          </p:nvCxnSpPr>
          <p:spPr bwMode="auto">
            <a:xfrm>
              <a:off x="4427984" y="1844824"/>
              <a:ext cx="1368152" cy="432048"/>
            </a:xfrm>
            <a:prstGeom prst="straightConnector1">
              <a:avLst/>
            </a:prstGeom>
            <a:solidFill>
              <a:schemeClr val="bg1"/>
            </a:solidFill>
            <a:ln w="25400" cap="flat" cmpd="sng" algn="ctr">
              <a:solidFill>
                <a:schemeClr val="tx1"/>
              </a:solidFill>
              <a:prstDash val="solid"/>
              <a:round/>
              <a:headEnd type="none" w="sm" len="sm"/>
              <a:tailEnd type="arrow"/>
            </a:ln>
            <a:effectLst/>
          </p:spPr>
        </p:cxnSp>
      </p:grpSp>
      <p:sp>
        <p:nvSpPr>
          <p:cNvPr id="51" name="Text Box 29"/>
          <p:cNvSpPr txBox="1">
            <a:spLocks noChangeArrowheads="1"/>
          </p:cNvSpPr>
          <p:nvPr/>
        </p:nvSpPr>
        <p:spPr bwMode="auto">
          <a:xfrm>
            <a:off x="4751512" y="3429000"/>
            <a:ext cx="439248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ts val="0"/>
              </a:spcBef>
            </a:pPr>
            <a:r>
              <a:rPr lang="x-none" sz="2400" b="1" i="1" smtClean="0">
                <a:latin typeface="+mn-lt"/>
                <a:cs typeface="Arial" pitchFamily="34" charset="0"/>
                <a:sym typeface="Symbol"/>
              </a:rPr>
              <a:t>PI </a:t>
            </a:r>
            <a:r>
              <a:rPr lang="sr-Latn-CS" sz="2400" i="1" dirty="0" smtClean="0">
                <a:latin typeface="+mn-lt"/>
                <a:cs typeface="Arial" pitchFamily="34" charset="0"/>
                <a:sym typeface="Symbol"/>
              </a:rPr>
              <a:t>sa izmeštenim</a:t>
            </a:r>
            <a:r>
              <a:rPr lang="sr-Latn-CS" sz="2400" b="1" i="1" dirty="0" smtClean="0">
                <a:latin typeface="+mn-lt"/>
                <a:cs typeface="Arial" pitchFamily="34" charset="0"/>
                <a:sym typeface="Symbol"/>
              </a:rPr>
              <a:t> P </a:t>
            </a:r>
            <a:r>
              <a:rPr lang="sr-Latn-CS" sz="2400" i="1" dirty="0" smtClean="0">
                <a:latin typeface="+mn-lt"/>
                <a:cs typeface="Arial" pitchFamily="34" charset="0"/>
                <a:sym typeface="Symbol"/>
              </a:rPr>
              <a:t>dejstvom</a:t>
            </a:r>
          </a:p>
        </p:txBody>
      </p:sp>
      <p:cxnSp>
        <p:nvCxnSpPr>
          <p:cNvPr id="53" name="Straight Connector 52"/>
          <p:cNvCxnSpPr/>
          <p:nvPr/>
        </p:nvCxnSpPr>
        <p:spPr bwMode="auto">
          <a:xfrm flipH="1">
            <a:off x="3131840" y="2852936"/>
            <a:ext cx="1872208" cy="432048"/>
          </a:xfrm>
          <a:prstGeom prst="line">
            <a:avLst/>
          </a:prstGeom>
          <a:solidFill>
            <a:schemeClr val="bg1"/>
          </a:solidFill>
          <a:ln w="63500" cap="flat" cmpd="sng" algn="ctr">
            <a:solidFill>
              <a:srgbClr val="FF0000">
                <a:alpha val="72000"/>
              </a:srgbClr>
            </a:solidFill>
            <a:prstDash val="solid"/>
            <a:round/>
            <a:headEnd type="none" w="sm" len="sm"/>
            <a:tailEnd type="none" w="sm" len="sm"/>
          </a:ln>
          <a:effectLst/>
        </p:spPr>
      </p:cxnSp>
      <p:cxnSp>
        <p:nvCxnSpPr>
          <p:cNvPr id="59" name="Straight Connector 58"/>
          <p:cNvCxnSpPr/>
          <p:nvPr/>
        </p:nvCxnSpPr>
        <p:spPr bwMode="auto">
          <a:xfrm>
            <a:off x="3131840" y="2852936"/>
            <a:ext cx="1872208" cy="432048"/>
          </a:xfrm>
          <a:prstGeom prst="line">
            <a:avLst/>
          </a:prstGeom>
          <a:solidFill>
            <a:schemeClr val="bg1"/>
          </a:solidFill>
          <a:ln w="63500" cap="flat" cmpd="sng" algn="ctr">
            <a:solidFill>
              <a:srgbClr val="FF0000">
                <a:alpha val="72000"/>
              </a:srgbClr>
            </a:solidFill>
            <a:prstDash val="solid"/>
            <a:round/>
            <a:headEnd type="none" w="sm" len="sm"/>
            <a:tailEnd type="none" w="sm" len="sm"/>
          </a:ln>
          <a:effectLst/>
        </p:spPr>
      </p:cxnSp>
      <p:sp>
        <p:nvSpPr>
          <p:cNvPr id="60" name="Text Box 29"/>
          <p:cNvSpPr txBox="1">
            <a:spLocks noChangeArrowheads="1"/>
          </p:cNvSpPr>
          <p:nvPr/>
        </p:nvSpPr>
        <p:spPr bwMode="auto">
          <a:xfrm>
            <a:off x="4751512" y="3789041"/>
            <a:ext cx="4392488"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ts val="0"/>
              </a:spcBef>
            </a:pPr>
            <a:r>
              <a:rPr lang="sr-Latn-CS" sz="2400" i="1" dirty="0" smtClean="0">
                <a:latin typeface="+mn-lt"/>
                <a:cs typeface="Arial" pitchFamily="34" charset="0"/>
                <a:sym typeface="Symbol"/>
              </a:rPr>
              <a:t>Prethodno traženom momentu</a:t>
            </a:r>
          </a:p>
          <a:p>
            <a:pPr>
              <a:spcBef>
                <a:spcPts val="0"/>
              </a:spcBef>
            </a:pPr>
            <a:r>
              <a:rPr lang="sr-Latn-CS" sz="2400" i="1" dirty="0" smtClean="0">
                <a:latin typeface="+mn-lt"/>
                <a:cs typeface="Arial" pitchFamily="34" charset="0"/>
                <a:sym typeface="Symbol"/>
              </a:rPr>
              <a:t>		dodati   </a:t>
            </a:r>
            <a:r>
              <a:rPr lang="en-US" sz="2400" b="1" i="1" dirty="0" smtClean="0">
                <a:solidFill>
                  <a:schemeClr val="tx1"/>
                </a:solidFill>
                <a:latin typeface="Arial" pitchFamily="34" charset="0"/>
                <a:cs typeface="Arial" pitchFamily="34" charset="0"/>
                <a:sym typeface="Symbol"/>
              </a:rPr>
              <a:t>k</a:t>
            </a:r>
            <a:r>
              <a:rPr lang="x-none" sz="2400" b="1" i="1" baseline="-25000" smtClean="0">
                <a:solidFill>
                  <a:schemeClr val="tx1"/>
                </a:solidFill>
                <a:latin typeface="Arial" pitchFamily="34" charset="0"/>
                <a:cs typeface="Arial" pitchFamily="34" charset="0"/>
                <a:sym typeface="Symbol"/>
              </a:rPr>
              <a:t>i</a:t>
            </a:r>
            <a:r>
              <a:rPr lang="en-US" sz="2400" b="1" i="1" dirty="0" smtClean="0">
                <a:solidFill>
                  <a:schemeClr val="tx1"/>
                </a:solidFill>
                <a:latin typeface="Arial" pitchFamily="34" charset="0"/>
                <a:cs typeface="Arial" pitchFamily="34" charset="0"/>
                <a:sym typeface="Symbol"/>
              </a:rPr>
              <a:t></a:t>
            </a:r>
            <a:r>
              <a:rPr lang="x-none" sz="2400" b="1" i="1" smtClean="0">
                <a:solidFill>
                  <a:schemeClr val="tx1"/>
                </a:solidFill>
                <a:sym typeface="Symbol"/>
              </a:rPr>
              <a:t>e</a:t>
            </a:r>
            <a:r>
              <a:rPr lang="x-none" sz="2400" b="1" i="1" baseline="-25000" smtClean="0">
                <a:solidFill>
                  <a:srgbClr val="FF0000"/>
                </a:solidFill>
                <a:latin typeface="Arial" pitchFamily="34" charset="0"/>
                <a:cs typeface="Arial" pitchFamily="34" charset="0"/>
                <a:sym typeface="Symbol"/>
              </a:rPr>
              <a:t>k </a:t>
            </a:r>
            <a:endParaRPr lang="sr-Latn-CS" sz="2400" i="1" dirty="0" smtClean="0">
              <a:latin typeface="+mn-lt"/>
              <a:cs typeface="Arial" pitchFamily="34" charset="0"/>
              <a:sym typeface="Symbol"/>
            </a:endParaRPr>
          </a:p>
          <a:p>
            <a:pPr>
              <a:spcBef>
                <a:spcPts val="0"/>
              </a:spcBef>
            </a:pPr>
            <a:r>
              <a:rPr lang="sr-Latn-CS" sz="2400" i="1" dirty="0" smtClean="0">
                <a:latin typeface="+mn-lt"/>
                <a:cs typeface="Arial" pitchFamily="34" charset="0"/>
                <a:sym typeface="Symbol"/>
              </a:rPr>
              <a:t>		</a:t>
            </a:r>
            <a:r>
              <a:rPr lang="sr-Latn-CS" sz="2400" i="1" u="sng" dirty="0" smtClean="0">
                <a:latin typeface="+mn-lt"/>
                <a:cs typeface="Arial" pitchFamily="34" charset="0"/>
                <a:sym typeface="Symbol"/>
              </a:rPr>
              <a:t>oduzeti </a:t>
            </a:r>
            <a:r>
              <a:rPr lang="sr-Latn-CS" sz="2400" i="1" dirty="0" smtClean="0">
                <a:latin typeface="+mn-lt"/>
                <a:cs typeface="Arial" pitchFamily="34" charset="0"/>
                <a:sym typeface="Symbol"/>
              </a:rPr>
              <a:t> </a:t>
            </a:r>
            <a:r>
              <a:rPr lang="en-US" sz="2400" b="1" i="1" dirty="0" smtClean="0">
                <a:solidFill>
                  <a:schemeClr val="tx1"/>
                </a:solidFill>
                <a:latin typeface="Arial" pitchFamily="34" charset="0"/>
                <a:cs typeface="Arial" pitchFamily="34" charset="0"/>
                <a:sym typeface="Symbol"/>
              </a:rPr>
              <a:t>k</a:t>
            </a:r>
            <a:r>
              <a:rPr lang="x-none" sz="2400" b="1" i="1" baseline="-25000" smtClean="0">
                <a:solidFill>
                  <a:schemeClr val="tx1"/>
                </a:solidFill>
                <a:latin typeface="Arial" pitchFamily="34" charset="0"/>
                <a:cs typeface="Arial" pitchFamily="34" charset="0"/>
                <a:sym typeface="Symbol"/>
              </a:rPr>
              <a:t>p</a:t>
            </a:r>
            <a:r>
              <a:rPr lang="en-US" sz="2400" b="1" i="1" dirty="0" smtClean="0">
                <a:solidFill>
                  <a:schemeClr val="tx1"/>
                </a:solidFill>
                <a:latin typeface="Arial" pitchFamily="34" charset="0"/>
                <a:cs typeface="Arial" pitchFamily="34" charset="0"/>
                <a:sym typeface="Symbol"/>
              </a:rPr>
              <a:t></a:t>
            </a:r>
            <a:r>
              <a:rPr lang="en-US" sz="2400" dirty="0" smtClean="0">
                <a:solidFill>
                  <a:schemeClr val="tx1"/>
                </a:solidFill>
                <a:latin typeface="Arial" pitchFamily="34" charset="0"/>
                <a:cs typeface="Arial" pitchFamily="34" charset="0"/>
                <a:sym typeface="Symbol"/>
              </a:rPr>
              <a:t></a:t>
            </a:r>
            <a:r>
              <a:rPr lang="x-none" sz="2400" b="1" i="1" smtClean="0">
                <a:solidFill>
                  <a:schemeClr val="tx1"/>
                </a:solidFill>
                <a:sym typeface="Symbol"/>
              </a:rPr>
              <a:t></a:t>
            </a:r>
            <a:endParaRPr lang="sr-Latn-CS" sz="2400" i="1" dirty="0" smtClean="0">
              <a:latin typeface="+mn-lt"/>
              <a:cs typeface="Arial" pitchFamily="34" charset="0"/>
              <a:sym typeface="Symbol"/>
            </a:endParaRPr>
          </a:p>
        </p:txBody>
      </p:sp>
      <p:sp>
        <p:nvSpPr>
          <p:cNvPr id="63" name="Text Box 29"/>
          <p:cNvSpPr txBox="1">
            <a:spLocks noChangeArrowheads="1"/>
          </p:cNvSpPr>
          <p:nvPr/>
        </p:nvSpPr>
        <p:spPr bwMode="auto">
          <a:xfrm>
            <a:off x="5076056" y="5201324"/>
            <a:ext cx="3672408"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ts val="0"/>
              </a:spcBef>
            </a:pPr>
            <a:r>
              <a:rPr lang="sr-Latn-CS" sz="2400" b="1" i="1" dirty="0" smtClean="0">
                <a:solidFill>
                  <a:schemeClr val="tx1"/>
                </a:solidFill>
                <a:latin typeface="+mn-lt"/>
                <a:cs typeface="Arial" pitchFamily="34" charset="0"/>
                <a:sym typeface="Symbol"/>
              </a:rPr>
              <a:t>Izmeštanje P dejstva ne utiče na podešavanje regulatora !</a:t>
            </a:r>
          </a:p>
        </p:txBody>
      </p:sp>
    </p:spTree>
    <p:extLst>
      <p:ext uri="{BB962C8B-B14F-4D97-AF65-F5344CB8AC3E}">
        <p14:creationId xmlns="" xmlns:p14="http://schemas.microsoft.com/office/powerpoint/2010/main" val="17845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2" grpId="0"/>
      <p:bldP spid="32" grpId="1"/>
      <p:bldP spid="38" grpId="0" animBg="1"/>
      <p:bldP spid="40" grpId="0"/>
      <p:bldP spid="41" grpId="0"/>
      <p:bldP spid="51" grpId="0"/>
      <p:bldP spid="60" grpId="0"/>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a:t>
            </a:fld>
            <a:endParaRPr lang="en-US"/>
          </a:p>
        </p:txBody>
      </p:sp>
      <p:sp>
        <p:nvSpPr>
          <p:cNvPr id="57" name="Title 1"/>
          <p:cNvSpPr>
            <a:spLocks noGrp="1"/>
          </p:cNvSpPr>
          <p:nvPr>
            <p:ph type="title"/>
          </p:nvPr>
        </p:nvSpPr>
        <p:spPr>
          <a:xfrm>
            <a:off x="132765" y="0"/>
            <a:ext cx="8856983" cy="1143000"/>
          </a:xfrm>
        </p:spPr>
        <p:txBody>
          <a:bodyPr/>
          <a:lstStyle/>
          <a:p>
            <a:r>
              <a:rPr lang="x-none" dirty="0" smtClean="0"/>
              <a:t>Primer, bez opterećenja </a:t>
            </a:r>
            <a:r>
              <a:rPr lang="x-none" b="1" i="1" dirty="0" smtClean="0">
                <a:latin typeface="Arial" pitchFamily="34" charset="0"/>
                <a:cs typeface="Arial" pitchFamily="34" charset="0"/>
              </a:rPr>
              <a:t>M</a:t>
            </a:r>
            <a:r>
              <a:rPr lang="x-none" b="1" i="1" baseline="-25000" dirty="0" smtClean="0">
                <a:latin typeface="Arial" pitchFamily="34" charset="0"/>
                <a:cs typeface="Arial" pitchFamily="34" charset="0"/>
              </a:rPr>
              <a:t>0</a:t>
            </a:r>
            <a:r>
              <a:rPr lang="x-none" dirty="0" smtClean="0"/>
              <a:t> </a:t>
            </a:r>
            <a:r>
              <a:rPr lang="en-US" dirty="0" smtClean="0"/>
              <a:t/>
            </a:r>
            <a:br>
              <a:rPr lang="en-US" dirty="0" smtClean="0"/>
            </a:br>
            <a:r>
              <a:rPr lang="en-US" sz="2400" dirty="0" smtClean="0"/>
              <a:t>(</a:t>
            </a:r>
            <a:r>
              <a:rPr lang="x-none" sz="2400" dirty="0" smtClean="0"/>
              <a:t>zanemareno trenje</a:t>
            </a:r>
            <a:r>
              <a:rPr lang="en-US" sz="2400" dirty="0" smtClean="0"/>
              <a:t>)</a:t>
            </a:r>
          </a:p>
        </p:txBody>
      </p:sp>
      <p:grpSp>
        <p:nvGrpSpPr>
          <p:cNvPr id="144" name="Group 143"/>
          <p:cNvGrpSpPr/>
          <p:nvPr/>
        </p:nvGrpSpPr>
        <p:grpSpPr>
          <a:xfrm>
            <a:off x="4560879" y="1997854"/>
            <a:ext cx="4259593" cy="1647170"/>
            <a:chOff x="4560879" y="1783550"/>
            <a:chExt cx="4259593" cy="1647170"/>
          </a:xfrm>
        </p:grpSpPr>
        <p:sp>
          <p:nvSpPr>
            <p:cNvPr id="78" name="TextBox 77"/>
            <p:cNvSpPr txBox="1"/>
            <p:nvPr/>
          </p:nvSpPr>
          <p:spPr>
            <a:xfrm>
              <a:off x="6212965" y="1783550"/>
              <a:ext cx="1845377" cy="369332"/>
            </a:xfrm>
            <a:prstGeom prst="rect">
              <a:avLst/>
            </a:prstGeom>
            <a:noFill/>
          </p:spPr>
          <p:txBody>
            <a:bodyPr wrap="none" rtlCol="0">
              <a:spAutoFit/>
            </a:bodyPr>
            <a:lstStyle/>
            <a:p>
              <a:r>
                <a:rPr lang="x-none" b="1" dirty="0" smtClean="0">
                  <a:solidFill>
                    <a:srgbClr val="FF0000"/>
                  </a:solidFill>
                </a:rPr>
                <a:t>OPTEREĆENJE</a:t>
              </a:r>
              <a:endParaRPr lang="en-US" b="1" dirty="0">
                <a:solidFill>
                  <a:srgbClr val="FF0000"/>
                </a:solidFill>
              </a:endParaRPr>
            </a:p>
          </p:txBody>
        </p:sp>
        <p:sp>
          <p:nvSpPr>
            <p:cNvPr id="77" name="Rectangle 76"/>
            <p:cNvSpPr/>
            <p:nvPr/>
          </p:nvSpPr>
          <p:spPr bwMode="auto">
            <a:xfrm>
              <a:off x="5177546" y="1801375"/>
              <a:ext cx="2890106" cy="1629345"/>
            </a:xfrm>
            <a:prstGeom prst="rect">
              <a:avLst/>
            </a:prstGeom>
            <a:noFill/>
            <a:ln w="0" cap="flat" cmpd="sng" algn="ctr">
              <a:solidFill>
                <a:srgbClr val="FF0000"/>
              </a:solidFill>
              <a:prstDash val="lgDash"/>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3399"/>
                </a:solidFill>
                <a:effectLst/>
                <a:latin typeface="Comic Sans MS" pitchFamily="66" charset="0"/>
              </a:endParaRPr>
            </a:p>
          </p:txBody>
        </p:sp>
        <p:sp>
          <p:nvSpPr>
            <p:cNvPr id="10" name="Line 19"/>
            <p:cNvSpPr>
              <a:spLocks noChangeShapeType="1"/>
            </p:cNvSpPr>
            <p:nvPr/>
          </p:nvSpPr>
          <p:spPr bwMode="auto">
            <a:xfrm>
              <a:off x="7856509" y="2721646"/>
              <a:ext cx="623596"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2" name="Group 41"/>
            <p:cNvGrpSpPr/>
            <p:nvPr/>
          </p:nvGrpSpPr>
          <p:grpSpPr>
            <a:xfrm>
              <a:off x="6517900" y="2109578"/>
              <a:ext cx="1338609" cy="1188132"/>
              <a:chOff x="4889575" y="4617132"/>
              <a:chExt cx="1338609" cy="1188132"/>
            </a:xfrm>
          </p:grpSpPr>
          <p:sp>
            <p:nvSpPr>
              <p:cNvPr id="38" name="Text Box 29"/>
              <p:cNvSpPr txBox="1">
                <a:spLocks noChangeArrowheads="1"/>
              </p:cNvSpPr>
              <p:nvPr/>
            </p:nvSpPr>
            <p:spPr bwMode="auto">
              <a:xfrm>
                <a:off x="5438850" y="5285681"/>
                <a:ext cx="6223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i="1" dirty="0" smtClean="0">
                    <a:latin typeface="Arial" pitchFamily="34" charset="0"/>
                    <a:cs typeface="Arial" pitchFamily="34" charset="0"/>
                    <a:sym typeface="Symbol"/>
                  </a:rPr>
                  <a:t>1/</a:t>
                </a:r>
                <a:r>
                  <a:rPr lang="en-US" sz="2000" b="1" i="1" dirty="0" smtClean="0">
                    <a:latin typeface="Arial" pitchFamily="34" charset="0"/>
                    <a:cs typeface="Arial" pitchFamily="34" charset="0"/>
                    <a:sym typeface="Symbol"/>
                  </a:rPr>
                  <a:t>J</a:t>
                </a:r>
                <a:endParaRPr lang="en-US" sz="2000" b="1" i="1" baseline="30000" dirty="0">
                  <a:latin typeface="Arial" pitchFamily="34" charset="0"/>
                  <a:cs typeface="Arial" pitchFamily="34" charset="0"/>
                </a:endParaRPr>
              </a:p>
            </p:txBody>
          </p:sp>
          <p:grpSp>
            <p:nvGrpSpPr>
              <p:cNvPr id="40" name="Group 39"/>
              <p:cNvGrpSpPr/>
              <p:nvPr/>
            </p:nvGrpSpPr>
            <p:grpSpPr>
              <a:xfrm>
                <a:off x="4889575" y="4617132"/>
                <a:ext cx="1338609" cy="1188132"/>
                <a:chOff x="4889575" y="4617132"/>
                <a:chExt cx="1338609" cy="1188132"/>
              </a:xfrm>
            </p:grpSpPr>
            <p:sp>
              <p:nvSpPr>
                <p:cNvPr id="26" name="Rectangle 25"/>
                <p:cNvSpPr/>
                <p:nvPr/>
              </p:nvSpPr>
              <p:spPr bwMode="auto">
                <a:xfrm>
                  <a:off x="4889575" y="4617132"/>
                  <a:ext cx="1338609" cy="1188132"/>
                </a:xfrm>
                <a:prstGeom prst="rect">
                  <a:avLst/>
                </a:pr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28" name="Straight Connector 27"/>
                <p:cNvCxnSpPr/>
                <p:nvPr/>
              </p:nvCxnSpPr>
              <p:spPr bwMode="auto">
                <a:xfrm>
                  <a:off x="5025307" y="4797152"/>
                  <a:ext cx="0" cy="864096"/>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30" name="Straight Connector 29"/>
                <p:cNvCxnSpPr/>
                <p:nvPr/>
              </p:nvCxnSpPr>
              <p:spPr bwMode="auto">
                <a:xfrm>
                  <a:off x="5025307" y="5661248"/>
                  <a:ext cx="986853" cy="0"/>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flipV="1">
                  <a:off x="5025307" y="4941168"/>
                  <a:ext cx="724258" cy="720080"/>
                </a:xfrm>
                <a:prstGeom prst="line">
                  <a:avLst/>
                </a:prstGeom>
                <a:solidFill>
                  <a:schemeClr val="bg1"/>
                </a:solidFill>
                <a:ln w="50800" cap="flat" cmpd="sng" algn="ctr">
                  <a:solidFill>
                    <a:schemeClr val="tx1"/>
                  </a:solidFill>
                  <a:prstDash val="solid"/>
                  <a:round/>
                  <a:headEnd type="none" w="sm" len="sm"/>
                  <a:tailEnd type="none" w="sm" len="sm"/>
                </a:ln>
                <a:effectLst/>
              </p:spPr>
            </p:cxnSp>
          </p:grpSp>
        </p:grpSp>
        <p:sp>
          <p:nvSpPr>
            <p:cNvPr id="43" name="Line 17"/>
            <p:cNvSpPr>
              <a:spLocks noChangeShapeType="1"/>
            </p:cNvSpPr>
            <p:nvPr/>
          </p:nvSpPr>
          <p:spPr bwMode="auto">
            <a:xfrm>
              <a:off x="5859204" y="2721645"/>
              <a:ext cx="658696"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Oval 21"/>
            <p:cNvSpPr>
              <a:spLocks noChangeArrowheads="1"/>
            </p:cNvSpPr>
            <p:nvPr/>
          </p:nvSpPr>
          <p:spPr bwMode="auto">
            <a:xfrm>
              <a:off x="5427404" y="2494888"/>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8"/>
            <p:cNvSpPr>
              <a:spLocks noChangeShapeType="1"/>
            </p:cNvSpPr>
            <p:nvPr/>
          </p:nvSpPr>
          <p:spPr bwMode="auto">
            <a:xfrm flipV="1">
              <a:off x="4925134" y="2721646"/>
              <a:ext cx="504825"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2"/>
            <p:cNvSpPr>
              <a:spLocks noChangeShapeType="1"/>
            </p:cNvSpPr>
            <p:nvPr/>
          </p:nvSpPr>
          <p:spPr bwMode="auto">
            <a:xfrm>
              <a:off x="5643304" y="2102846"/>
              <a:ext cx="0" cy="373503"/>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Text Box 29"/>
            <p:cNvSpPr txBox="1">
              <a:spLocks noChangeArrowheads="1"/>
            </p:cNvSpPr>
            <p:nvPr/>
          </p:nvSpPr>
          <p:spPr bwMode="auto">
            <a:xfrm>
              <a:off x="5239745" y="1801375"/>
              <a:ext cx="71461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o</a:t>
              </a:r>
              <a:r>
                <a:rPr lang="x-none" sz="2000" b="1" i="1" dirty="0" smtClean="0">
                  <a:latin typeface="Arial" pitchFamily="34" charset="0"/>
                  <a:cs typeface="Arial" pitchFamily="34" charset="0"/>
                  <a:sym typeface="Symbol"/>
                </a:rPr>
                <a:t>= 0</a:t>
              </a:r>
              <a:endParaRPr lang="en-US" sz="2000" b="1" i="1" dirty="0">
                <a:latin typeface="Arial" pitchFamily="34" charset="0"/>
                <a:cs typeface="Arial" pitchFamily="34" charset="0"/>
              </a:endParaRPr>
            </a:p>
          </p:txBody>
        </p:sp>
        <p:sp>
          <p:nvSpPr>
            <p:cNvPr id="51" name="Text Box 29"/>
            <p:cNvSpPr txBox="1">
              <a:spLocks noChangeArrowheads="1"/>
            </p:cNvSpPr>
            <p:nvPr/>
          </p:nvSpPr>
          <p:spPr bwMode="auto">
            <a:xfrm>
              <a:off x="4560879" y="2556899"/>
              <a:ext cx="35083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e</a:t>
              </a:r>
              <a:endParaRPr lang="en-US" sz="2000" b="1" i="1" baseline="30000" dirty="0">
                <a:latin typeface="Arial" pitchFamily="34" charset="0"/>
                <a:cs typeface="Arial" pitchFamily="34" charset="0"/>
              </a:endParaRPr>
            </a:p>
          </p:txBody>
        </p:sp>
        <p:sp>
          <p:nvSpPr>
            <p:cNvPr id="52" name="Text Box 29"/>
            <p:cNvSpPr txBox="1">
              <a:spLocks noChangeArrowheads="1"/>
            </p:cNvSpPr>
            <p:nvPr/>
          </p:nvSpPr>
          <p:spPr bwMode="auto">
            <a:xfrm>
              <a:off x="8552113" y="2536702"/>
              <a:ext cx="268359"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endParaRPr lang="en-US" sz="2400" i="1" baseline="30000" dirty="0"/>
            </a:p>
          </p:txBody>
        </p:sp>
        <p:sp>
          <p:nvSpPr>
            <p:cNvPr id="53" name="Text Box 27"/>
            <p:cNvSpPr txBox="1">
              <a:spLocks noChangeArrowheads="1"/>
            </p:cNvSpPr>
            <p:nvPr/>
          </p:nvSpPr>
          <p:spPr bwMode="auto">
            <a:xfrm>
              <a:off x="5672487" y="2152882"/>
              <a:ext cx="2873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54" name="Text Box 28"/>
            <p:cNvSpPr txBox="1">
              <a:spLocks noChangeArrowheads="1"/>
            </p:cNvSpPr>
            <p:nvPr/>
          </p:nvSpPr>
          <p:spPr bwMode="auto">
            <a:xfrm>
              <a:off x="5193644" y="2331691"/>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62" name="Text Box 29"/>
            <p:cNvSpPr txBox="1">
              <a:spLocks noChangeArrowheads="1"/>
            </p:cNvSpPr>
            <p:nvPr/>
          </p:nvSpPr>
          <p:spPr bwMode="auto">
            <a:xfrm>
              <a:off x="6086396" y="2382813"/>
              <a:ext cx="25314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endParaRPr lang="en-US" sz="2000" b="1" i="1" baseline="30000" dirty="0">
                <a:latin typeface="Arial" pitchFamily="34" charset="0"/>
                <a:cs typeface="Arial" pitchFamily="34" charset="0"/>
              </a:endParaRPr>
            </a:p>
          </p:txBody>
        </p:sp>
      </p:grpSp>
      <p:grpSp>
        <p:nvGrpSpPr>
          <p:cNvPr id="2" name="Group 1"/>
          <p:cNvGrpSpPr/>
          <p:nvPr/>
        </p:nvGrpSpPr>
        <p:grpSpPr>
          <a:xfrm>
            <a:off x="4499992" y="4124757"/>
            <a:ext cx="4247864" cy="816411"/>
            <a:chOff x="1981587" y="4334394"/>
            <a:chExt cx="4247864" cy="816411"/>
          </a:xfrm>
        </p:grpSpPr>
        <p:sp>
          <p:nvSpPr>
            <p:cNvPr id="55" name="Rounded Rectangle 54"/>
            <p:cNvSpPr/>
            <p:nvPr/>
          </p:nvSpPr>
          <p:spPr bwMode="auto">
            <a:xfrm>
              <a:off x="2334113" y="4357254"/>
              <a:ext cx="3554971" cy="793551"/>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mc:AlternateContent xmlns:mc="http://schemas.openxmlformats.org/markup-compatibility/2006">
          <mc:Choice xmlns="" xmlns:a14="http://schemas.microsoft.com/office/drawing/2010/main" Requires="a14">
            <p:sp>
              <p:nvSpPr>
                <p:cNvPr id="56" name="TextBox 55"/>
                <p:cNvSpPr txBox="1"/>
                <p:nvPr/>
              </p:nvSpPr>
              <p:spPr>
                <a:xfrm>
                  <a:off x="1981587" y="4334394"/>
                  <a:ext cx="4247864" cy="793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sr-Latn-RS" sz="2400" b="1" i="1" smtClean="0">
                            <a:latin typeface="Cambria Math"/>
                          </a:rPr>
                          <m:t>𝑴</m:t>
                        </m:r>
                        <m:r>
                          <a:rPr lang="sr-Latn-RS" sz="2400" b="0" i="1" smtClean="0">
                            <a:latin typeface="Cambria Math"/>
                          </a:rPr>
                          <m:t>=</m:t>
                        </m:r>
                        <m:sSub>
                          <m:sSubPr>
                            <m:ctrlPr>
                              <a:rPr lang="sr-Latn-RS" sz="2400" b="1" i="1" smtClean="0">
                                <a:latin typeface="Cambria Math"/>
                              </a:rPr>
                            </m:ctrlPr>
                          </m:sSubPr>
                          <m:e>
                            <m:r>
                              <a:rPr lang="sr-Latn-RS" sz="2400" b="1" i="1" smtClean="0">
                                <a:latin typeface="Cambria Math"/>
                              </a:rPr>
                              <m:t>𝑴</m:t>
                            </m:r>
                          </m:e>
                          <m:sub>
                            <m:r>
                              <a:rPr lang="sr-Latn-RS" sz="2400" b="1" i="1" smtClean="0">
                                <a:latin typeface="Cambria Math"/>
                              </a:rPr>
                              <m:t>𝒆</m:t>
                            </m:r>
                          </m:sub>
                        </m:sSub>
                        <m:r>
                          <a:rPr lang="sr-Latn-RS" sz="2400" dirty="0">
                            <a:latin typeface="Cambria Math"/>
                            <a:ea typeface="Cambria Math"/>
                          </a:rPr>
                          <m:t>=</m:t>
                        </m:r>
                        <m:r>
                          <a:rPr lang="sr-Latn-RS" sz="2400" b="1" i="1" dirty="0" smtClean="0">
                            <a:latin typeface="Cambria Math"/>
                            <a:ea typeface="Cambria Math"/>
                          </a:rPr>
                          <m:t>𝑱</m:t>
                        </m:r>
                        <m:f>
                          <m:fPr>
                            <m:ctrlPr>
                              <a:rPr lang="sr-Latn-RS" sz="2400" i="1" dirty="0" smtClean="0">
                                <a:latin typeface="Cambria Math"/>
                                <a:ea typeface="Cambria Math"/>
                              </a:rPr>
                            </m:ctrlPr>
                          </m:fPr>
                          <m:num>
                            <m:r>
                              <a:rPr lang="sr-Latn-RS" sz="2400" b="0" i="1" dirty="0" smtClean="0">
                                <a:latin typeface="Cambria Math"/>
                                <a:ea typeface="Cambria Math"/>
                              </a:rPr>
                              <m:t>𝑑</m:t>
                            </m:r>
                            <m:r>
                              <a:rPr lang="sr-Latn-RS" sz="2400" b="1" i="1" dirty="0" smtClean="0">
                                <a:latin typeface="Cambria Math"/>
                                <a:ea typeface="Cambria Math"/>
                              </a:rPr>
                              <m:t>𝝎</m:t>
                            </m:r>
                          </m:num>
                          <m:den>
                            <m:r>
                              <a:rPr lang="sr-Latn-RS" sz="2400" b="0" i="1" dirty="0" smtClean="0">
                                <a:latin typeface="Cambria Math"/>
                                <a:ea typeface="Cambria Math"/>
                              </a:rPr>
                              <m:t>𝑑</m:t>
                            </m:r>
                            <m:r>
                              <a:rPr lang="sr-Latn-RS" sz="2400" b="1" i="1" dirty="0" smtClean="0">
                                <a:latin typeface="Cambria Math"/>
                                <a:ea typeface="Cambria Math"/>
                              </a:rPr>
                              <m:t>𝒕</m:t>
                            </m:r>
                          </m:den>
                        </m:f>
                      </m:oMath>
                    </m:oMathPara>
                  </a14:m>
                  <a:endParaRPr lang="en-US" dirty="0"/>
                </a:p>
              </p:txBody>
            </p:sp>
          </mc:Choice>
          <mc:Fallback>
            <p:sp>
              <p:nvSpPr>
                <p:cNvPr id="56" name="TextBox 55"/>
                <p:cNvSpPr txBox="1">
                  <a:spLocks noRot="1" noChangeAspect="1" noMove="1" noResize="1" noEditPoints="1" noAdjustHandles="1" noChangeArrowheads="1" noChangeShapeType="1" noTextEdit="1"/>
                </p:cNvSpPr>
                <p:nvPr/>
              </p:nvSpPr>
              <p:spPr>
                <a:xfrm>
                  <a:off x="1981587" y="4334394"/>
                  <a:ext cx="4247864" cy="793551"/>
                </a:xfrm>
                <a:prstGeom prst="rect">
                  <a:avLst/>
                </a:prstGeom>
                <a:blipFill rotWithShape="1">
                  <a:blip r:embed="rId3"/>
                  <a:stretch>
                    <a:fillRect b="-769"/>
                  </a:stretch>
                </a:blipFill>
              </p:spPr>
              <p:txBody>
                <a:bodyPr/>
                <a:lstStyle/>
                <a:p>
                  <a:r>
                    <a:rPr lang="en-US">
                      <a:noFill/>
                    </a:rPr>
                    <a:t> </a:t>
                  </a:r>
                </a:p>
              </p:txBody>
            </p:sp>
          </mc:Fallback>
        </mc:AlternateContent>
      </p:grpSp>
      <p:cxnSp>
        <p:nvCxnSpPr>
          <p:cNvPr id="61" name="Straight Connector 60"/>
          <p:cNvCxnSpPr/>
          <p:nvPr/>
        </p:nvCxnSpPr>
        <p:spPr bwMode="auto">
          <a:xfrm>
            <a:off x="634351" y="2578241"/>
            <a:ext cx="0" cy="980206"/>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66" name="Straight Connector 65"/>
          <p:cNvCxnSpPr/>
          <p:nvPr/>
        </p:nvCxnSpPr>
        <p:spPr bwMode="auto">
          <a:xfrm>
            <a:off x="301923" y="2262721"/>
            <a:ext cx="3315704" cy="0"/>
          </a:xfrm>
          <a:prstGeom prst="line">
            <a:avLst/>
          </a:prstGeom>
          <a:solidFill>
            <a:schemeClr val="bg1"/>
          </a:solidFill>
          <a:ln w="12700" cap="flat" cmpd="sng" algn="ctr">
            <a:solidFill>
              <a:schemeClr val="tx1"/>
            </a:solidFill>
            <a:prstDash val="solid"/>
            <a:round/>
            <a:headEnd type="none" w="sm" len="sm"/>
            <a:tailEnd type="arrow" w="sm" len="sm"/>
          </a:ln>
          <a:effectLst/>
        </p:spPr>
      </p:cxnSp>
      <p:cxnSp>
        <p:nvCxnSpPr>
          <p:cNvPr id="67" name="Straight Connector 66"/>
          <p:cNvCxnSpPr/>
          <p:nvPr/>
        </p:nvCxnSpPr>
        <p:spPr bwMode="auto">
          <a:xfrm>
            <a:off x="255867" y="3441035"/>
            <a:ext cx="3348372"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70" name="Text Box 29"/>
          <p:cNvSpPr txBox="1">
            <a:spLocks noChangeArrowheads="1"/>
          </p:cNvSpPr>
          <p:nvPr/>
        </p:nvSpPr>
        <p:spPr bwMode="auto">
          <a:xfrm>
            <a:off x="3597229" y="3409255"/>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cxnSp>
        <p:nvCxnSpPr>
          <p:cNvPr id="71" name="Straight Connector 70"/>
          <p:cNvCxnSpPr/>
          <p:nvPr/>
        </p:nvCxnSpPr>
        <p:spPr bwMode="auto">
          <a:xfrm>
            <a:off x="626375" y="1450568"/>
            <a:ext cx="0" cy="980954"/>
          </a:xfrm>
          <a:prstGeom prst="line">
            <a:avLst/>
          </a:prstGeom>
          <a:solidFill>
            <a:schemeClr val="bg1"/>
          </a:solidFill>
          <a:ln w="12700" cap="flat" cmpd="sng" algn="ctr">
            <a:solidFill>
              <a:schemeClr val="tx1"/>
            </a:solidFill>
            <a:prstDash val="solid"/>
            <a:round/>
            <a:headEnd type="arrow" w="sm" len="sm"/>
            <a:tailEnd type="none" w="sm" len="sm"/>
          </a:ln>
          <a:effectLst/>
        </p:spPr>
      </p:cxnSp>
      <p:sp>
        <p:nvSpPr>
          <p:cNvPr id="75" name="Text Box 29"/>
          <p:cNvSpPr txBox="1">
            <a:spLocks noChangeArrowheads="1"/>
          </p:cNvSpPr>
          <p:nvPr/>
        </p:nvSpPr>
        <p:spPr bwMode="auto">
          <a:xfrm>
            <a:off x="3589950" y="2232614"/>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sp>
        <p:nvSpPr>
          <p:cNvPr id="90" name="Text Box 29"/>
          <p:cNvSpPr txBox="1">
            <a:spLocks noChangeArrowheads="1"/>
          </p:cNvSpPr>
          <p:nvPr/>
        </p:nvSpPr>
        <p:spPr bwMode="auto">
          <a:xfrm>
            <a:off x="395536" y="2424352"/>
            <a:ext cx="313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olidFill>
                  <a:schemeClr val="tx1"/>
                </a:solidFill>
                <a:sym typeface="Symbol"/>
              </a:rPr>
              <a:t></a:t>
            </a:r>
            <a:endParaRPr lang="en-US" sz="2000" i="1" baseline="30000" dirty="0">
              <a:solidFill>
                <a:schemeClr val="tx1"/>
              </a:solidFill>
            </a:endParaRPr>
          </a:p>
        </p:txBody>
      </p:sp>
      <p:sp>
        <p:nvSpPr>
          <p:cNvPr id="93" name="Text Box 29"/>
          <p:cNvSpPr txBox="1">
            <a:spLocks noChangeArrowheads="1"/>
          </p:cNvSpPr>
          <p:nvPr/>
        </p:nvSpPr>
        <p:spPr bwMode="auto">
          <a:xfrm>
            <a:off x="323528" y="1386810"/>
            <a:ext cx="33233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i="1" smtClean="0">
                <a:solidFill>
                  <a:schemeClr val="tx1"/>
                </a:solidFill>
                <a:latin typeface="Arial" pitchFamily="34" charset="0"/>
                <a:cs typeface="Arial" pitchFamily="34" charset="0"/>
                <a:sym typeface="Symbol"/>
              </a:rPr>
              <a:t>M</a:t>
            </a:r>
            <a:r>
              <a:rPr lang="x-none" sz="1400" b="1" i="1" baseline="-25000" smtClean="0">
                <a:solidFill>
                  <a:schemeClr val="tx1"/>
                </a:solidFill>
                <a:latin typeface="Arial" pitchFamily="34" charset="0"/>
                <a:cs typeface="Arial" pitchFamily="34" charset="0"/>
                <a:sym typeface="Symbol"/>
              </a:rPr>
              <a:t>e</a:t>
            </a:r>
            <a:endParaRPr lang="x-none" sz="1400" b="1" i="1" baseline="30000" dirty="0" smtClean="0">
              <a:solidFill>
                <a:schemeClr val="tx1"/>
              </a:solidFill>
              <a:latin typeface="Arial" pitchFamily="34" charset="0"/>
              <a:cs typeface="Arial" pitchFamily="34" charset="0"/>
              <a:sym typeface="Symbol"/>
            </a:endParaRPr>
          </a:p>
        </p:txBody>
      </p:sp>
      <p:cxnSp>
        <p:nvCxnSpPr>
          <p:cNvPr id="15" name="Straight Connector 14"/>
          <p:cNvCxnSpPr/>
          <p:nvPr/>
        </p:nvCxnSpPr>
        <p:spPr bwMode="auto">
          <a:xfrm>
            <a:off x="626375" y="1704272"/>
            <a:ext cx="2577473"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a:off x="405797" y="2265955"/>
            <a:ext cx="228554"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7" name="Straight Connector 96"/>
          <p:cNvCxnSpPr/>
          <p:nvPr/>
        </p:nvCxnSpPr>
        <p:spPr bwMode="auto">
          <a:xfrm flipV="1">
            <a:off x="626375" y="1693627"/>
            <a:ext cx="0" cy="56909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8" name="Straight Connector 97"/>
          <p:cNvCxnSpPr/>
          <p:nvPr/>
        </p:nvCxnSpPr>
        <p:spPr bwMode="auto">
          <a:xfrm>
            <a:off x="405797" y="3441035"/>
            <a:ext cx="228554"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9" name="Straight Connector 98"/>
          <p:cNvCxnSpPr/>
          <p:nvPr/>
        </p:nvCxnSpPr>
        <p:spPr bwMode="auto">
          <a:xfrm flipV="1">
            <a:off x="634351" y="2640376"/>
            <a:ext cx="2569497" cy="80066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23" name="Straight Arrow Connector 22"/>
          <p:cNvCxnSpPr/>
          <p:nvPr/>
        </p:nvCxnSpPr>
        <p:spPr bwMode="auto">
          <a:xfrm flipV="1">
            <a:off x="3186113" y="2699658"/>
            <a:ext cx="293731" cy="91753"/>
          </a:xfrm>
          <a:prstGeom prst="straightConnector1">
            <a:avLst/>
          </a:prstGeom>
          <a:solidFill>
            <a:schemeClr val="bg1"/>
          </a:solidFill>
          <a:ln w="12700" cap="flat" cmpd="sng" algn="ctr">
            <a:solidFill>
              <a:schemeClr val="tx1"/>
            </a:solidFill>
            <a:prstDash val="solid"/>
            <a:round/>
            <a:headEnd type="none" w="sm" len="sm"/>
            <a:tailEnd type="arrow"/>
          </a:ln>
          <a:effectLst/>
        </p:spPr>
      </p:cxnSp>
      <p:sp>
        <p:nvSpPr>
          <p:cNvPr id="24" name="TextBox 23"/>
          <p:cNvSpPr txBox="1"/>
          <p:nvPr/>
        </p:nvSpPr>
        <p:spPr>
          <a:xfrm>
            <a:off x="3419872" y="2579401"/>
            <a:ext cx="504056" cy="276999"/>
          </a:xfrm>
          <a:prstGeom prst="rect">
            <a:avLst/>
          </a:prstGeom>
          <a:noFill/>
        </p:spPr>
        <p:txBody>
          <a:bodyPr wrap="square" rtlCol="0">
            <a:spAutoFit/>
          </a:bodyPr>
          <a:lstStyle/>
          <a:p>
            <a:r>
              <a:rPr lang="x-none" sz="1200" dirty="0" smtClean="0">
                <a:solidFill>
                  <a:schemeClr val="tx1"/>
                </a:solidFill>
                <a:latin typeface="Arial" pitchFamily="34" charset="0"/>
                <a:cs typeface="Arial" pitchFamily="34" charset="0"/>
              </a:rPr>
              <a:t>ka </a:t>
            </a:r>
            <a:r>
              <a:rPr lang="x-none" sz="1200" dirty="0" smtClean="0">
                <a:solidFill>
                  <a:schemeClr val="tx1"/>
                </a:solidFill>
                <a:latin typeface="Arial" pitchFamily="34" charset="0"/>
                <a:cs typeface="Arial" pitchFamily="34" charset="0"/>
                <a:sym typeface="Symbol"/>
              </a:rPr>
              <a:t></a:t>
            </a:r>
            <a:endParaRPr lang="en-US" sz="1200" dirty="0">
              <a:solidFill>
                <a:schemeClr val="tx1"/>
              </a:solidFill>
              <a:latin typeface="Arial" pitchFamily="34" charset="0"/>
              <a:cs typeface="Arial" pitchFamily="34" charset="0"/>
            </a:endParaRPr>
          </a:p>
        </p:txBody>
      </p:sp>
      <p:cxnSp>
        <p:nvCxnSpPr>
          <p:cNvPr id="100" name="Straight Connector 99"/>
          <p:cNvCxnSpPr/>
          <p:nvPr/>
        </p:nvCxnSpPr>
        <p:spPr bwMode="auto">
          <a:xfrm flipV="1">
            <a:off x="3243207" y="2571543"/>
            <a:ext cx="182364" cy="54867"/>
          </a:xfrm>
          <a:prstGeom prst="line">
            <a:avLst/>
          </a:prstGeom>
          <a:solidFill>
            <a:schemeClr val="bg1"/>
          </a:solidFill>
          <a:ln w="38100" cap="flat" cmpd="sng" algn="ctr">
            <a:solidFill>
              <a:schemeClr val="tx1"/>
            </a:solidFill>
            <a:prstDash val="sysDot"/>
            <a:round/>
            <a:headEnd type="none" w="sm" len="sm"/>
            <a:tailEnd type="none" w="sm" len="sm"/>
          </a:ln>
          <a:effectLst/>
        </p:spPr>
      </p:cxnSp>
      <p:cxnSp>
        <p:nvCxnSpPr>
          <p:cNvPr id="101" name="Straight Connector 100"/>
          <p:cNvCxnSpPr/>
          <p:nvPr/>
        </p:nvCxnSpPr>
        <p:spPr bwMode="auto">
          <a:xfrm>
            <a:off x="3246295" y="1704272"/>
            <a:ext cx="216024" cy="0"/>
          </a:xfrm>
          <a:prstGeom prst="line">
            <a:avLst/>
          </a:prstGeom>
          <a:solidFill>
            <a:schemeClr val="bg1"/>
          </a:solidFill>
          <a:ln w="38100" cap="flat" cmpd="sng" algn="ctr">
            <a:solidFill>
              <a:schemeClr val="tx1"/>
            </a:solidFill>
            <a:prstDash val="sysDot"/>
            <a:round/>
            <a:headEnd type="none" w="sm" len="sm"/>
            <a:tailEnd type="none" w="sm" len="sm"/>
          </a:ln>
          <a:effectLst/>
        </p:spPr>
      </p:cxnSp>
      <p:sp>
        <p:nvSpPr>
          <p:cNvPr id="36" name="Arc 35"/>
          <p:cNvSpPr/>
          <p:nvPr/>
        </p:nvSpPr>
        <p:spPr bwMode="auto">
          <a:xfrm rot="2223211">
            <a:off x="1155404" y="3148830"/>
            <a:ext cx="381425" cy="381425"/>
          </a:xfrm>
          <a:prstGeom prst="arc">
            <a:avLst/>
          </a:prstGeom>
          <a:noFill/>
          <a:ln w="12700" cap="flat" cmpd="sng" algn="ctr">
            <a:solidFill>
              <a:schemeClr val="tx1"/>
            </a:solidFill>
            <a:prstDash val="solid"/>
            <a:round/>
            <a:headEnd type="arrow"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02" name="TextBox 101"/>
          <p:cNvSpPr txBox="1"/>
          <p:nvPr/>
        </p:nvSpPr>
        <p:spPr>
          <a:xfrm>
            <a:off x="1541227" y="3156259"/>
            <a:ext cx="1374589" cy="276999"/>
          </a:xfrm>
          <a:prstGeom prst="rect">
            <a:avLst/>
          </a:prstGeom>
          <a:noFill/>
        </p:spPr>
        <p:txBody>
          <a:bodyPr wrap="square" rtlCol="0">
            <a:spAutoFit/>
          </a:bodyPr>
          <a:lstStyle/>
          <a:p>
            <a:r>
              <a:rPr lang="x-none" sz="1200" dirty="0" smtClean="0">
                <a:solidFill>
                  <a:schemeClr val="tx1"/>
                </a:solidFill>
                <a:latin typeface="Arial" pitchFamily="34" charset="0"/>
                <a:cs typeface="Arial" pitchFamily="34" charset="0"/>
              </a:rPr>
              <a:t>Nagib je </a:t>
            </a:r>
            <a:r>
              <a:rPr lang="x-none" sz="1200" b="1" i="1" dirty="0" smtClean="0">
                <a:solidFill>
                  <a:schemeClr val="tx1"/>
                </a:solidFill>
                <a:latin typeface="Arial" pitchFamily="34" charset="0"/>
                <a:cs typeface="Arial" pitchFamily="34" charset="0"/>
              </a:rPr>
              <a:t>M</a:t>
            </a:r>
            <a:r>
              <a:rPr lang="x-none" sz="1200" b="1" i="1" baseline="-25000" dirty="0" smtClean="0">
                <a:solidFill>
                  <a:schemeClr val="tx1"/>
                </a:solidFill>
                <a:latin typeface="Arial" pitchFamily="34" charset="0"/>
                <a:cs typeface="Arial" pitchFamily="34" charset="0"/>
              </a:rPr>
              <a:t>e </a:t>
            </a:r>
            <a:r>
              <a:rPr lang="x-none" sz="1200" b="1" i="1" dirty="0" smtClean="0">
                <a:solidFill>
                  <a:schemeClr val="tx1"/>
                </a:solidFill>
                <a:latin typeface="Arial" pitchFamily="34" charset="0"/>
                <a:cs typeface="Arial" pitchFamily="34" charset="0"/>
              </a:rPr>
              <a:t>/J</a:t>
            </a:r>
            <a:endParaRPr lang="en-US" sz="1200" b="1" i="1" dirty="0">
              <a:solidFill>
                <a:schemeClr val="tx1"/>
              </a:solidFill>
              <a:latin typeface="Arial" pitchFamily="34" charset="0"/>
              <a:cs typeface="Arial" pitchFamily="34" charset="0"/>
            </a:endParaRPr>
          </a:p>
        </p:txBody>
      </p:sp>
      <p:grpSp>
        <p:nvGrpSpPr>
          <p:cNvPr id="141" name="Group 140"/>
          <p:cNvGrpSpPr/>
          <p:nvPr/>
        </p:nvGrpSpPr>
        <p:grpSpPr>
          <a:xfrm>
            <a:off x="277472" y="4209273"/>
            <a:ext cx="3485378" cy="2330222"/>
            <a:chOff x="277472" y="4209273"/>
            <a:chExt cx="3485378" cy="2330222"/>
          </a:xfrm>
        </p:grpSpPr>
        <p:cxnSp>
          <p:nvCxnSpPr>
            <p:cNvPr id="72" name="Straight Connector 71"/>
            <p:cNvCxnSpPr/>
            <p:nvPr/>
          </p:nvCxnSpPr>
          <p:spPr bwMode="auto">
            <a:xfrm>
              <a:off x="1475656" y="4328368"/>
              <a:ext cx="0" cy="2057238"/>
            </a:xfrm>
            <a:prstGeom prst="line">
              <a:avLst/>
            </a:prstGeom>
            <a:solidFill>
              <a:schemeClr val="bg1"/>
            </a:solidFill>
            <a:ln w="0" cap="flat" cmpd="sng" algn="ctr">
              <a:solidFill>
                <a:schemeClr val="tx1"/>
              </a:solidFill>
              <a:prstDash val="lgDash"/>
              <a:round/>
              <a:headEnd type="none" w="sm" len="sm"/>
              <a:tailEnd type="none" w="sm" len="sm"/>
            </a:ln>
            <a:effectLst/>
          </p:spPr>
        </p:cxnSp>
        <p:cxnSp>
          <p:nvCxnSpPr>
            <p:cNvPr id="103" name="Straight Connector 102"/>
            <p:cNvCxnSpPr/>
            <p:nvPr/>
          </p:nvCxnSpPr>
          <p:spPr bwMode="auto">
            <a:xfrm>
              <a:off x="655956" y="5400704"/>
              <a:ext cx="0" cy="980206"/>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104" name="Straight Connector 103"/>
            <p:cNvCxnSpPr/>
            <p:nvPr/>
          </p:nvCxnSpPr>
          <p:spPr bwMode="auto">
            <a:xfrm>
              <a:off x="323528" y="5085184"/>
              <a:ext cx="3315704" cy="0"/>
            </a:xfrm>
            <a:prstGeom prst="line">
              <a:avLst/>
            </a:prstGeom>
            <a:solidFill>
              <a:schemeClr val="bg1"/>
            </a:solidFill>
            <a:ln w="12700" cap="flat" cmpd="sng" algn="ctr">
              <a:solidFill>
                <a:schemeClr val="tx1"/>
              </a:solidFill>
              <a:prstDash val="solid"/>
              <a:round/>
              <a:headEnd type="none" w="sm" len="sm"/>
              <a:tailEnd type="arrow" w="sm" len="sm"/>
            </a:ln>
            <a:effectLst/>
          </p:spPr>
        </p:cxnSp>
        <p:cxnSp>
          <p:nvCxnSpPr>
            <p:cNvPr id="105" name="Straight Connector 104"/>
            <p:cNvCxnSpPr/>
            <p:nvPr/>
          </p:nvCxnSpPr>
          <p:spPr bwMode="auto">
            <a:xfrm>
              <a:off x="277472" y="6263498"/>
              <a:ext cx="3348372"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106" name="Text Box 29"/>
            <p:cNvSpPr txBox="1">
              <a:spLocks noChangeArrowheads="1"/>
            </p:cNvSpPr>
            <p:nvPr/>
          </p:nvSpPr>
          <p:spPr bwMode="auto">
            <a:xfrm>
              <a:off x="3618834" y="6231718"/>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cxnSp>
          <p:nvCxnSpPr>
            <p:cNvPr id="107" name="Straight Connector 106"/>
            <p:cNvCxnSpPr/>
            <p:nvPr/>
          </p:nvCxnSpPr>
          <p:spPr bwMode="auto">
            <a:xfrm>
              <a:off x="647980" y="4273031"/>
              <a:ext cx="0" cy="980954"/>
            </a:xfrm>
            <a:prstGeom prst="line">
              <a:avLst/>
            </a:prstGeom>
            <a:solidFill>
              <a:schemeClr val="bg1"/>
            </a:solidFill>
            <a:ln w="12700" cap="flat" cmpd="sng" algn="ctr">
              <a:solidFill>
                <a:schemeClr val="tx1"/>
              </a:solidFill>
              <a:prstDash val="solid"/>
              <a:round/>
              <a:headEnd type="arrow" w="sm" len="sm"/>
              <a:tailEnd type="none" w="sm" len="sm"/>
            </a:ln>
            <a:effectLst/>
          </p:spPr>
        </p:cxnSp>
        <p:sp>
          <p:nvSpPr>
            <p:cNvPr id="108" name="Text Box 29"/>
            <p:cNvSpPr txBox="1">
              <a:spLocks noChangeArrowheads="1"/>
            </p:cNvSpPr>
            <p:nvPr/>
          </p:nvSpPr>
          <p:spPr bwMode="auto">
            <a:xfrm>
              <a:off x="3611555" y="5055077"/>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sp>
          <p:nvSpPr>
            <p:cNvPr id="109" name="Text Box 29"/>
            <p:cNvSpPr txBox="1">
              <a:spLocks noChangeArrowheads="1"/>
            </p:cNvSpPr>
            <p:nvPr/>
          </p:nvSpPr>
          <p:spPr bwMode="auto">
            <a:xfrm>
              <a:off x="417141" y="5246815"/>
              <a:ext cx="313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olidFill>
                    <a:schemeClr val="tx1"/>
                  </a:solidFill>
                  <a:sym typeface="Symbol"/>
                </a:rPr>
                <a:t></a:t>
              </a:r>
              <a:endParaRPr lang="en-US" sz="2000" i="1" baseline="30000" dirty="0">
                <a:solidFill>
                  <a:schemeClr val="tx1"/>
                </a:solidFill>
              </a:endParaRPr>
            </a:p>
          </p:txBody>
        </p:sp>
        <p:sp>
          <p:nvSpPr>
            <p:cNvPr id="110" name="Text Box 29"/>
            <p:cNvSpPr txBox="1">
              <a:spLocks noChangeArrowheads="1"/>
            </p:cNvSpPr>
            <p:nvPr/>
          </p:nvSpPr>
          <p:spPr bwMode="auto">
            <a:xfrm>
              <a:off x="345133" y="4209273"/>
              <a:ext cx="33233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i="1" smtClean="0">
                  <a:solidFill>
                    <a:schemeClr val="tx1"/>
                  </a:solidFill>
                  <a:latin typeface="Arial" pitchFamily="34" charset="0"/>
                  <a:cs typeface="Arial" pitchFamily="34" charset="0"/>
                  <a:sym typeface="Symbol"/>
                </a:rPr>
                <a:t>M</a:t>
              </a:r>
              <a:r>
                <a:rPr lang="x-none" sz="1400" b="1" i="1" baseline="-25000" smtClean="0">
                  <a:solidFill>
                    <a:schemeClr val="tx1"/>
                  </a:solidFill>
                  <a:latin typeface="Arial" pitchFamily="34" charset="0"/>
                  <a:cs typeface="Arial" pitchFamily="34" charset="0"/>
                  <a:sym typeface="Symbol"/>
                </a:rPr>
                <a:t>e</a:t>
              </a:r>
              <a:endParaRPr lang="x-none" sz="1400" b="1" i="1" baseline="30000" dirty="0" smtClean="0">
                <a:solidFill>
                  <a:schemeClr val="tx1"/>
                </a:solidFill>
                <a:latin typeface="Arial" pitchFamily="34" charset="0"/>
                <a:cs typeface="Arial" pitchFamily="34" charset="0"/>
                <a:sym typeface="Symbol"/>
              </a:endParaRPr>
            </a:p>
          </p:txBody>
        </p:sp>
        <p:cxnSp>
          <p:nvCxnSpPr>
            <p:cNvPr id="111" name="Straight Connector 110"/>
            <p:cNvCxnSpPr/>
            <p:nvPr/>
          </p:nvCxnSpPr>
          <p:spPr bwMode="auto">
            <a:xfrm>
              <a:off x="647980" y="4526735"/>
              <a:ext cx="8276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427402" y="5088418"/>
              <a:ext cx="228554"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V="1">
              <a:off x="647980" y="4516090"/>
              <a:ext cx="0" cy="56909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427402" y="6263498"/>
              <a:ext cx="228554"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5" name="Straight Connector 114"/>
            <p:cNvCxnSpPr/>
            <p:nvPr/>
          </p:nvCxnSpPr>
          <p:spPr bwMode="auto">
            <a:xfrm flipV="1">
              <a:off x="655956" y="5971154"/>
              <a:ext cx="819700" cy="292345"/>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25" name="Straight Connector 124"/>
            <p:cNvCxnSpPr/>
            <p:nvPr/>
          </p:nvCxnSpPr>
          <p:spPr bwMode="auto">
            <a:xfrm>
              <a:off x="1476466" y="5088418"/>
              <a:ext cx="8276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26" name="Straight Connector 125"/>
            <p:cNvCxnSpPr/>
            <p:nvPr/>
          </p:nvCxnSpPr>
          <p:spPr bwMode="auto">
            <a:xfrm>
              <a:off x="1469328" y="5977984"/>
              <a:ext cx="8276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27" name="Straight Connector 126"/>
            <p:cNvCxnSpPr/>
            <p:nvPr/>
          </p:nvCxnSpPr>
          <p:spPr bwMode="auto">
            <a:xfrm flipV="1">
              <a:off x="1469328" y="4526735"/>
              <a:ext cx="0" cy="56909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28" name="Straight Connector 127"/>
            <p:cNvCxnSpPr/>
            <p:nvPr/>
          </p:nvCxnSpPr>
          <p:spPr bwMode="auto">
            <a:xfrm flipV="1">
              <a:off x="2306620" y="5072440"/>
              <a:ext cx="0" cy="56909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2297004" y="5620704"/>
              <a:ext cx="330780"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a:off x="2297004" y="4324090"/>
              <a:ext cx="0" cy="2057238"/>
            </a:xfrm>
            <a:prstGeom prst="line">
              <a:avLst/>
            </a:prstGeom>
            <a:solidFill>
              <a:schemeClr val="bg1"/>
            </a:solidFill>
            <a:ln w="0" cap="flat" cmpd="sng" algn="ctr">
              <a:solidFill>
                <a:schemeClr val="tx1"/>
              </a:solidFill>
              <a:prstDash val="lgDash"/>
              <a:round/>
              <a:headEnd type="none" w="sm" len="sm"/>
              <a:tailEnd type="none" w="sm" len="sm"/>
            </a:ln>
            <a:effectLst/>
          </p:spPr>
        </p:cxnSp>
        <p:cxnSp>
          <p:nvCxnSpPr>
            <p:cNvPr id="132" name="Straight Connector 131"/>
            <p:cNvCxnSpPr/>
            <p:nvPr/>
          </p:nvCxnSpPr>
          <p:spPr bwMode="auto">
            <a:xfrm>
              <a:off x="2624500" y="4324090"/>
              <a:ext cx="0" cy="2057238"/>
            </a:xfrm>
            <a:prstGeom prst="line">
              <a:avLst/>
            </a:prstGeom>
            <a:solidFill>
              <a:schemeClr val="bg1"/>
            </a:solidFill>
            <a:ln w="0" cap="flat" cmpd="sng" algn="ctr">
              <a:solidFill>
                <a:schemeClr val="tx1"/>
              </a:solidFill>
              <a:prstDash val="lgDash"/>
              <a:round/>
              <a:headEnd type="none" w="sm" len="sm"/>
              <a:tailEnd type="none" w="sm" len="sm"/>
            </a:ln>
            <a:effectLst/>
          </p:spPr>
        </p:cxnSp>
        <p:cxnSp>
          <p:nvCxnSpPr>
            <p:cNvPr id="133" name="Straight Connector 132"/>
            <p:cNvCxnSpPr/>
            <p:nvPr/>
          </p:nvCxnSpPr>
          <p:spPr bwMode="auto">
            <a:xfrm>
              <a:off x="2624500" y="5085184"/>
              <a:ext cx="8276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34" name="Straight Connector 133"/>
            <p:cNvCxnSpPr/>
            <p:nvPr/>
          </p:nvCxnSpPr>
          <p:spPr bwMode="auto">
            <a:xfrm flipV="1">
              <a:off x="2630262" y="5068162"/>
              <a:ext cx="0" cy="56909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36" name="Straight Connector 135"/>
            <p:cNvCxnSpPr/>
            <p:nvPr/>
          </p:nvCxnSpPr>
          <p:spPr bwMode="auto">
            <a:xfrm>
              <a:off x="2297004" y="5971154"/>
              <a:ext cx="327496" cy="116801"/>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39" name="Straight Connector 138"/>
            <p:cNvCxnSpPr/>
            <p:nvPr/>
          </p:nvCxnSpPr>
          <p:spPr bwMode="auto">
            <a:xfrm>
              <a:off x="2619500" y="6087955"/>
              <a:ext cx="827676" cy="0"/>
            </a:xfrm>
            <a:prstGeom prst="line">
              <a:avLst/>
            </a:prstGeom>
            <a:solidFill>
              <a:schemeClr val="bg1"/>
            </a:solidFill>
            <a:ln w="38100" cap="flat" cmpd="sng" algn="ctr">
              <a:solidFill>
                <a:schemeClr val="tx1"/>
              </a:solidFill>
              <a:prstDash val="solid"/>
              <a:round/>
              <a:headEnd type="none" w="sm" len="sm"/>
              <a:tailEnd type="none" w="sm" len="sm"/>
            </a:ln>
            <a:effectLst/>
          </p:spPr>
        </p:cxnSp>
      </p:grpSp>
      <p:sp>
        <p:nvSpPr>
          <p:cNvPr id="140" name="TextBox 139"/>
          <p:cNvSpPr txBox="1"/>
          <p:nvPr/>
        </p:nvSpPr>
        <p:spPr>
          <a:xfrm>
            <a:off x="2951937" y="5373216"/>
            <a:ext cx="1476047" cy="492443"/>
          </a:xfrm>
          <a:prstGeom prst="rect">
            <a:avLst/>
          </a:prstGeom>
          <a:solidFill>
            <a:schemeClr val="bg1"/>
          </a:solidFill>
          <a:ln w="25400">
            <a:solidFill>
              <a:schemeClr val="tx1"/>
            </a:solidFill>
          </a:ln>
        </p:spPr>
        <p:txBody>
          <a:bodyPr wrap="square" rtlCol="0">
            <a:spAutoFit/>
          </a:bodyPr>
          <a:lstStyle/>
          <a:p>
            <a:r>
              <a:rPr lang="x-none" sz="1200" dirty="0" smtClean="0">
                <a:solidFill>
                  <a:schemeClr val="tx1"/>
                </a:solidFill>
                <a:latin typeface="Arial" pitchFamily="34" charset="0"/>
                <a:cs typeface="Arial" pitchFamily="34" charset="0"/>
              </a:rPr>
              <a:t>Brzina </a:t>
            </a:r>
            <a:r>
              <a:rPr lang="x-none" sz="1400" b="1" dirty="0" smtClean="0">
                <a:solidFill>
                  <a:schemeClr val="tx1"/>
                </a:solidFill>
                <a:latin typeface="Arial" pitchFamily="34" charset="0"/>
                <a:cs typeface="Arial" pitchFamily="34" charset="0"/>
              </a:rPr>
              <a:t>ne opada </a:t>
            </a:r>
            <a:r>
              <a:rPr lang="x-none" sz="1200" dirty="0" smtClean="0">
                <a:solidFill>
                  <a:schemeClr val="tx1"/>
                </a:solidFill>
                <a:latin typeface="Arial" pitchFamily="34" charset="0"/>
                <a:cs typeface="Arial" pitchFamily="34" charset="0"/>
              </a:rPr>
              <a:t>kad je </a:t>
            </a:r>
            <a:r>
              <a:rPr lang="x-none" sz="1200" b="1" i="1" dirty="0" smtClean="0">
                <a:solidFill>
                  <a:schemeClr val="tx1"/>
                </a:solidFill>
                <a:latin typeface="Arial" pitchFamily="34" charset="0"/>
                <a:cs typeface="Arial" pitchFamily="34" charset="0"/>
              </a:rPr>
              <a:t>M</a:t>
            </a:r>
            <a:r>
              <a:rPr lang="x-none" sz="1200" dirty="0" smtClean="0">
                <a:solidFill>
                  <a:schemeClr val="tx1"/>
                </a:solidFill>
                <a:latin typeface="Arial" pitchFamily="34" charset="0"/>
                <a:cs typeface="Arial" pitchFamily="34" charset="0"/>
              </a:rPr>
              <a:t> = 0!</a:t>
            </a:r>
            <a:endParaRPr lang="en-US" sz="1200" b="1" i="1" dirty="0">
              <a:solidFill>
                <a:schemeClr val="tx1"/>
              </a:solidFill>
              <a:latin typeface="Arial" pitchFamily="34" charset="0"/>
              <a:cs typeface="Arial" pitchFamily="34" charset="0"/>
            </a:endParaRPr>
          </a:p>
        </p:txBody>
      </p:sp>
      <p:cxnSp>
        <p:nvCxnSpPr>
          <p:cNvPr id="143" name="Straight Arrow Connector 142"/>
          <p:cNvCxnSpPr>
            <a:stCxn id="140" idx="1"/>
          </p:cNvCxnSpPr>
          <p:nvPr/>
        </p:nvCxnSpPr>
        <p:spPr bwMode="auto">
          <a:xfrm flipH="1">
            <a:off x="1883166" y="5619438"/>
            <a:ext cx="1068771" cy="329842"/>
          </a:xfrm>
          <a:prstGeom prst="straightConnector1">
            <a:avLst/>
          </a:prstGeom>
          <a:solidFill>
            <a:schemeClr val="bg1"/>
          </a:solidFill>
          <a:ln w="25400" cap="flat" cmpd="sng" algn="ctr">
            <a:solidFill>
              <a:schemeClr val="tx1"/>
            </a:solidFill>
            <a:prstDash val="solid"/>
            <a:round/>
            <a:headEnd type="none" w="sm" len="sm"/>
            <a:tailEnd type="stealth" w="med" len="lg"/>
          </a:ln>
          <a:effectLst/>
        </p:spPr>
      </p:cxnSp>
      <p:sp>
        <p:nvSpPr>
          <p:cNvPr id="147" name="Oval 146"/>
          <p:cNvSpPr/>
          <p:nvPr/>
        </p:nvSpPr>
        <p:spPr bwMode="auto">
          <a:xfrm>
            <a:off x="1403647" y="5865659"/>
            <a:ext cx="1013903" cy="222296"/>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48" name="Oval 147"/>
          <p:cNvSpPr/>
          <p:nvPr/>
        </p:nvSpPr>
        <p:spPr bwMode="auto">
          <a:xfrm>
            <a:off x="2576047" y="5977984"/>
            <a:ext cx="1013903" cy="222296"/>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Tree>
    <p:extLst>
      <p:ext uri="{BB962C8B-B14F-4D97-AF65-F5344CB8AC3E}">
        <p14:creationId xmlns="" xmlns:p14="http://schemas.microsoft.com/office/powerpoint/2010/main" val="37230138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6" grpId="0" animBg="1"/>
      <p:bldP spid="102" grpId="0"/>
      <p:bldP spid="140" grpId="0" animBg="1"/>
      <p:bldP spid="147" grpId="0" animBg="1"/>
      <p:bldP spid="1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60" y="0"/>
            <a:ext cx="7772400" cy="1143000"/>
          </a:xfrm>
        </p:spPr>
        <p:txBody>
          <a:bodyPr/>
          <a:lstStyle/>
          <a:p>
            <a:r>
              <a:rPr lang="en-US" b="1" dirty="0" smtClean="0"/>
              <a:t>PI</a:t>
            </a:r>
            <a:r>
              <a:rPr lang="x-none" smtClean="0"/>
              <a:t> regulator</a:t>
            </a:r>
            <a:r>
              <a:rPr lang="en-US" dirty="0" smtClean="0"/>
              <a:t> – </a:t>
            </a:r>
            <a:r>
              <a:rPr lang="en-US" dirty="0" err="1" smtClean="0"/>
              <a:t>ograni</a:t>
            </a:r>
            <a:r>
              <a:rPr lang="sr-Latn-CS" dirty="0" smtClean="0"/>
              <a:t>čenja</a:t>
            </a:r>
            <a:endParaRPr lang="en-US" dirty="0"/>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30</a:t>
            </a:fld>
            <a:endParaRPr lang="en-US" dirty="0"/>
          </a:p>
        </p:txBody>
      </p:sp>
      <p:sp>
        <p:nvSpPr>
          <p:cNvPr id="93" name="Text Box 29"/>
          <p:cNvSpPr txBox="1">
            <a:spLocks noChangeArrowheads="1"/>
          </p:cNvSpPr>
          <p:nvPr/>
        </p:nvSpPr>
        <p:spPr bwMode="auto">
          <a:xfrm>
            <a:off x="179512" y="942628"/>
            <a:ext cx="5616624"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indent="-342900">
              <a:spcBef>
                <a:spcPts val="0"/>
              </a:spcBef>
            </a:pPr>
            <a:r>
              <a:rPr lang="sr-Latn-CS" sz="2400" i="1" dirty="0" smtClean="0">
                <a:latin typeface="+mn-lt"/>
                <a:cs typeface="Arial" pitchFamily="34" charset="0"/>
                <a:sym typeface="Symbol"/>
              </a:rPr>
              <a:t>Ako bi ograničenje (koje je nužno) bilo realizovano na izlazu PI regulatora</a:t>
            </a:r>
          </a:p>
        </p:txBody>
      </p:sp>
      <p:grpSp>
        <p:nvGrpSpPr>
          <p:cNvPr id="94" name="Group 93"/>
          <p:cNvGrpSpPr/>
          <p:nvPr/>
        </p:nvGrpSpPr>
        <p:grpSpPr>
          <a:xfrm>
            <a:off x="95250" y="1772816"/>
            <a:ext cx="5484862" cy="2030785"/>
            <a:chOff x="887338" y="3409950"/>
            <a:chExt cx="5484862" cy="2030785"/>
          </a:xfrm>
        </p:grpSpPr>
        <p:sp>
          <p:nvSpPr>
            <p:cNvPr id="8" name="Line 18"/>
            <p:cNvSpPr>
              <a:spLocks noChangeShapeType="1"/>
            </p:cNvSpPr>
            <p:nvPr/>
          </p:nvSpPr>
          <p:spPr bwMode="auto">
            <a:xfrm>
              <a:off x="3364417" y="4976828"/>
              <a:ext cx="1639631" cy="0"/>
            </a:xfrm>
            <a:prstGeom prst="line">
              <a:avLst/>
            </a:prstGeom>
            <a:noFill/>
            <a:ln w="44450">
              <a:solidFill>
                <a:schemeClr val="tx1"/>
              </a:solidFill>
              <a:round/>
              <a:headEn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useBgFill="1">
          <p:nvSpPr>
            <p:cNvPr id="10" name="Isosceles Triangle 9"/>
            <p:cNvSpPr/>
            <p:nvPr/>
          </p:nvSpPr>
          <p:spPr bwMode="auto">
            <a:xfrm rot="5400000">
              <a:off x="2602554" y="4606888"/>
              <a:ext cx="749351" cy="745205"/>
            </a:xfrm>
            <a:prstGeom prst="triangle">
              <a:avLst/>
            </a:prstGeom>
            <a:ln w="444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3399"/>
                </a:solidFill>
                <a:effectLst/>
                <a:latin typeface="Comic Sans MS" pitchFamily="66" charset="0"/>
              </a:endParaRPr>
            </a:p>
          </p:txBody>
        </p:sp>
        <p:sp>
          <p:nvSpPr>
            <p:cNvPr id="11" name="Oval 21"/>
            <p:cNvSpPr>
              <a:spLocks noChangeArrowheads="1"/>
            </p:cNvSpPr>
            <p:nvPr/>
          </p:nvSpPr>
          <p:spPr bwMode="auto">
            <a:xfrm>
              <a:off x="1486273" y="3791322"/>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3"/>
            <p:cNvSpPr>
              <a:spLocks noChangeShapeType="1"/>
            </p:cNvSpPr>
            <p:nvPr/>
          </p:nvSpPr>
          <p:spPr bwMode="auto">
            <a:xfrm flipV="1">
              <a:off x="1702173" y="4223121"/>
              <a:ext cx="0" cy="933053"/>
            </a:xfrm>
            <a:prstGeom prst="line">
              <a:avLst/>
            </a:prstGeom>
            <a:noFill/>
            <a:ln w="44450">
              <a:solidFill>
                <a:schemeClr val="tx1"/>
              </a:solidFill>
              <a:round/>
              <a:headEnd type="oval" w="sm"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28"/>
            <p:cNvSpPr txBox="1">
              <a:spLocks noChangeArrowheads="1"/>
            </p:cNvSpPr>
            <p:nvPr/>
          </p:nvSpPr>
          <p:spPr bwMode="auto">
            <a:xfrm>
              <a:off x="1198936" y="3545260"/>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14" name="Text Box 29"/>
            <p:cNvSpPr txBox="1">
              <a:spLocks noChangeArrowheads="1"/>
            </p:cNvSpPr>
            <p:nvPr/>
          </p:nvSpPr>
          <p:spPr bwMode="auto">
            <a:xfrm>
              <a:off x="1206529" y="4264198"/>
              <a:ext cx="432048"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r>
                <a:rPr lang="en-US" sz="2400" i="1" baseline="-25000" dirty="0" smtClean="0">
                  <a:sym typeface="Symbol"/>
                </a:rPr>
                <a:t>m</a:t>
              </a:r>
              <a:endParaRPr lang="en-US" sz="2400" i="1" baseline="-25000" dirty="0"/>
            </a:p>
          </p:txBody>
        </p:sp>
        <p:sp>
          <p:nvSpPr>
            <p:cNvPr id="15" name="Text Box 29"/>
            <p:cNvSpPr txBox="1">
              <a:spLocks noChangeArrowheads="1"/>
            </p:cNvSpPr>
            <p:nvPr/>
          </p:nvSpPr>
          <p:spPr bwMode="auto">
            <a:xfrm>
              <a:off x="1926608" y="3617658"/>
              <a:ext cx="225499"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e</a:t>
              </a:r>
              <a:endParaRPr lang="en-US" sz="2400" i="1" baseline="30000" dirty="0"/>
            </a:p>
          </p:txBody>
        </p:sp>
        <p:sp>
          <p:nvSpPr>
            <p:cNvPr id="16" name="Line 17"/>
            <p:cNvSpPr>
              <a:spLocks noChangeShapeType="1"/>
            </p:cNvSpPr>
            <p:nvPr/>
          </p:nvSpPr>
          <p:spPr bwMode="auto">
            <a:xfrm>
              <a:off x="1918073" y="4007222"/>
              <a:ext cx="672252"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2"/>
            <p:cNvSpPr>
              <a:spLocks noChangeShapeType="1"/>
            </p:cNvSpPr>
            <p:nvPr/>
          </p:nvSpPr>
          <p:spPr bwMode="auto">
            <a:xfrm>
              <a:off x="1125116" y="4008067"/>
              <a:ext cx="360363"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7"/>
            <p:cNvSpPr txBox="1">
              <a:spLocks noChangeArrowheads="1"/>
            </p:cNvSpPr>
            <p:nvPr/>
          </p:nvSpPr>
          <p:spPr bwMode="auto">
            <a:xfrm>
              <a:off x="1730748" y="4069036"/>
              <a:ext cx="2873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19" name="Text Box 29"/>
            <p:cNvSpPr txBox="1">
              <a:spLocks noChangeArrowheads="1"/>
            </p:cNvSpPr>
            <p:nvPr/>
          </p:nvSpPr>
          <p:spPr bwMode="auto">
            <a:xfrm>
              <a:off x="887338" y="3553966"/>
              <a:ext cx="4318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r>
                <a:rPr lang="en-US" sz="2400" i="1" baseline="30000" dirty="0" smtClean="0">
                  <a:sym typeface="Symbol"/>
                </a:rPr>
                <a:t>*</a:t>
              </a:r>
              <a:endParaRPr lang="en-US" sz="2400" i="1" baseline="30000" dirty="0"/>
            </a:p>
          </p:txBody>
        </p:sp>
        <p:sp>
          <p:nvSpPr>
            <p:cNvPr id="20" name="TextBox 19"/>
            <p:cNvSpPr txBox="1"/>
            <p:nvPr/>
          </p:nvSpPr>
          <p:spPr>
            <a:xfrm>
              <a:off x="2604627" y="4694510"/>
              <a:ext cx="460382" cy="461665"/>
            </a:xfrm>
            <a:prstGeom prst="rect">
              <a:avLst/>
            </a:prstGeom>
            <a:noFill/>
          </p:spPr>
          <p:txBody>
            <a:bodyPr wrap="none" rtlCol="0">
              <a:spAutoFit/>
            </a:bodyPr>
            <a:lstStyle/>
            <a:p>
              <a:r>
                <a:rPr lang="x-none" sz="2400" b="1" i="1" dirty="0">
                  <a:solidFill>
                    <a:schemeClr val="tx1"/>
                  </a:solidFill>
                </a:rPr>
                <a:t>k</a:t>
              </a:r>
              <a:r>
                <a:rPr lang="x-none" sz="2400" b="1" i="1" baseline="-25000" smtClean="0">
                  <a:solidFill>
                    <a:schemeClr val="tx1"/>
                  </a:solidFill>
                </a:rPr>
                <a:t>p</a:t>
              </a:r>
              <a:endParaRPr lang="en-US" sz="2400" b="1" i="1" baseline="-25000" dirty="0">
                <a:solidFill>
                  <a:schemeClr val="tx1"/>
                </a:solidFill>
              </a:endParaRPr>
            </a:p>
          </p:txBody>
        </p:sp>
        <p:sp>
          <p:nvSpPr>
            <p:cNvPr id="21" name="Text Box 29"/>
            <p:cNvSpPr txBox="1">
              <a:spLocks noChangeArrowheads="1"/>
            </p:cNvSpPr>
            <p:nvPr/>
          </p:nvSpPr>
          <p:spPr bwMode="auto">
            <a:xfrm>
              <a:off x="3006728" y="4021354"/>
              <a:ext cx="3714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rPr>
                <a:t>k</a:t>
              </a:r>
              <a:r>
                <a:rPr lang="x-none" sz="2000" b="1" i="1" baseline="-25000" dirty="0" smtClean="0">
                  <a:solidFill>
                    <a:schemeClr val="tx1"/>
                  </a:solidFill>
                </a:rPr>
                <a:t>i</a:t>
              </a:r>
              <a:endParaRPr lang="en-US" sz="2000" b="1" i="1" baseline="-25000" dirty="0">
                <a:solidFill>
                  <a:schemeClr val="tx1"/>
                </a:solidFill>
              </a:endParaRPr>
            </a:p>
          </p:txBody>
        </p:sp>
        <p:sp>
          <p:nvSpPr>
            <p:cNvPr id="22" name="Rectangle 21"/>
            <p:cNvSpPr/>
            <p:nvPr/>
          </p:nvSpPr>
          <p:spPr bwMode="auto">
            <a:xfrm>
              <a:off x="2602693" y="3553966"/>
              <a:ext cx="908092" cy="903306"/>
            </a:xfrm>
            <a:prstGeom prst="rect">
              <a:avLst/>
            </a:pr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23" name="Straight Connector 22"/>
            <p:cNvCxnSpPr/>
            <p:nvPr/>
          </p:nvCxnSpPr>
          <p:spPr bwMode="auto">
            <a:xfrm>
              <a:off x="2725821" y="3737192"/>
              <a:ext cx="0" cy="621035"/>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2725821" y="4358227"/>
              <a:ext cx="652327" cy="0"/>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25" name="Straight Connector 24"/>
            <p:cNvCxnSpPr/>
            <p:nvPr/>
          </p:nvCxnSpPr>
          <p:spPr bwMode="auto">
            <a:xfrm flipV="1">
              <a:off x="2725821" y="3815203"/>
              <a:ext cx="546175" cy="543025"/>
            </a:xfrm>
            <a:prstGeom prst="line">
              <a:avLst/>
            </a:prstGeom>
            <a:solidFill>
              <a:schemeClr val="bg1"/>
            </a:solidFill>
            <a:ln w="50800" cap="flat" cmpd="sng" algn="ctr">
              <a:solidFill>
                <a:schemeClr val="tx1"/>
              </a:solidFill>
              <a:prstDash val="solid"/>
              <a:round/>
              <a:headEnd type="none" w="sm" len="sm"/>
              <a:tailEnd type="none" w="sm" len="sm"/>
            </a:ln>
            <a:effectLst/>
          </p:spPr>
        </p:cxnSp>
        <p:sp>
          <p:nvSpPr>
            <p:cNvPr id="33" name="Line 18"/>
            <p:cNvSpPr>
              <a:spLocks noChangeShapeType="1"/>
            </p:cNvSpPr>
            <p:nvPr/>
          </p:nvSpPr>
          <p:spPr bwMode="auto">
            <a:xfrm>
              <a:off x="2286648" y="4971064"/>
              <a:ext cx="317979" cy="2662"/>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3"/>
            <p:cNvSpPr>
              <a:spLocks noChangeShapeType="1"/>
            </p:cNvSpPr>
            <p:nvPr/>
          </p:nvSpPr>
          <p:spPr bwMode="auto">
            <a:xfrm flipV="1">
              <a:off x="2286648" y="4002182"/>
              <a:ext cx="0" cy="968882"/>
            </a:xfrm>
            <a:prstGeom prst="line">
              <a:avLst/>
            </a:prstGeom>
            <a:noFill/>
            <a:ln w="44450">
              <a:solidFill>
                <a:schemeClr val="tx1"/>
              </a:solidFill>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Oval 21"/>
            <p:cNvSpPr>
              <a:spLocks noChangeArrowheads="1"/>
            </p:cNvSpPr>
            <p:nvPr/>
          </p:nvSpPr>
          <p:spPr bwMode="auto">
            <a:xfrm>
              <a:off x="4764092" y="3786282"/>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23"/>
            <p:cNvSpPr>
              <a:spLocks noChangeShapeType="1"/>
            </p:cNvSpPr>
            <p:nvPr/>
          </p:nvSpPr>
          <p:spPr bwMode="auto">
            <a:xfrm flipV="1">
              <a:off x="5004048" y="4221088"/>
              <a:ext cx="0" cy="755644"/>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7"/>
            <p:cNvSpPr>
              <a:spLocks noChangeShapeType="1"/>
            </p:cNvSpPr>
            <p:nvPr/>
          </p:nvSpPr>
          <p:spPr bwMode="auto">
            <a:xfrm flipV="1">
              <a:off x="5220072" y="4002182"/>
              <a:ext cx="1152128" cy="2882"/>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22"/>
            <p:cNvSpPr>
              <a:spLocks noChangeShapeType="1"/>
            </p:cNvSpPr>
            <p:nvPr/>
          </p:nvSpPr>
          <p:spPr bwMode="auto">
            <a:xfrm>
              <a:off x="3509915" y="4003026"/>
              <a:ext cx="1278109" cy="2037"/>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28"/>
            <p:cNvSpPr txBox="1">
              <a:spLocks noChangeArrowheads="1"/>
            </p:cNvSpPr>
            <p:nvPr/>
          </p:nvSpPr>
          <p:spPr bwMode="auto">
            <a:xfrm>
              <a:off x="4499992" y="3582541"/>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solidFill>
                    <a:schemeClr val="tx1"/>
                  </a:solidFill>
                </a:rPr>
                <a:t>+</a:t>
              </a:r>
              <a:endParaRPr lang="en-US" sz="2400" b="1" dirty="0">
                <a:solidFill>
                  <a:schemeClr val="tx1"/>
                </a:solidFill>
              </a:endParaRPr>
            </a:p>
          </p:txBody>
        </p:sp>
        <p:sp>
          <p:nvSpPr>
            <p:cNvPr id="40" name="Text Box 28"/>
            <p:cNvSpPr txBox="1">
              <a:spLocks noChangeArrowheads="1"/>
            </p:cNvSpPr>
            <p:nvPr/>
          </p:nvSpPr>
          <p:spPr bwMode="auto">
            <a:xfrm>
              <a:off x="4644008" y="4064372"/>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solidFill>
                    <a:schemeClr val="tx1"/>
                  </a:solidFill>
                </a:rPr>
                <a:t>+</a:t>
              </a:r>
              <a:endParaRPr lang="en-US" sz="2400" b="1" dirty="0">
                <a:solidFill>
                  <a:schemeClr val="tx1"/>
                </a:solidFill>
              </a:endParaRPr>
            </a:p>
          </p:txBody>
        </p:sp>
        <p:sp>
          <p:nvSpPr>
            <p:cNvPr id="41" name="Text Box 29"/>
            <p:cNvSpPr txBox="1">
              <a:spLocks noChangeArrowheads="1"/>
            </p:cNvSpPr>
            <p:nvPr/>
          </p:nvSpPr>
          <p:spPr bwMode="auto">
            <a:xfrm>
              <a:off x="5225728" y="3641849"/>
              <a:ext cx="43204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solidFill>
                    <a:schemeClr val="tx1"/>
                  </a:solidFill>
                  <a:latin typeface="Arial" pitchFamily="34" charset="0"/>
                  <a:cs typeface="Arial" pitchFamily="34" charset="0"/>
                  <a:sym typeface="Symbol"/>
                </a:rPr>
                <a:t>M</a:t>
              </a:r>
              <a:r>
                <a:rPr lang="en-US" sz="2000" b="1" i="1" baseline="-25000" dirty="0" smtClean="0">
                  <a:solidFill>
                    <a:schemeClr val="tx1"/>
                  </a:solidFill>
                  <a:latin typeface="Arial" pitchFamily="34" charset="0"/>
                  <a:cs typeface="Arial" pitchFamily="34" charset="0"/>
                  <a:sym typeface="Symbol"/>
                </a:rPr>
                <a:t>e</a:t>
              </a:r>
              <a:r>
                <a:rPr lang="en-US" sz="2000" b="1" i="1" baseline="30000" dirty="0" smtClean="0">
                  <a:solidFill>
                    <a:schemeClr val="tx1"/>
                  </a:solidFill>
                  <a:latin typeface="Arial" pitchFamily="34" charset="0"/>
                  <a:cs typeface="Arial" pitchFamily="34" charset="0"/>
                  <a:sym typeface="Symbol"/>
                </a:rPr>
                <a:t>*</a:t>
              </a:r>
              <a:endParaRPr lang="en-US" sz="2000" b="1" i="1" baseline="30000" dirty="0" smtClean="0">
                <a:solidFill>
                  <a:schemeClr val="tx1"/>
                </a:solidFill>
                <a:latin typeface="Arial" pitchFamily="34" charset="0"/>
                <a:cs typeface="Arial" pitchFamily="34" charset="0"/>
              </a:endParaRPr>
            </a:p>
          </p:txBody>
        </p:sp>
        <p:sp>
          <p:nvSpPr>
            <p:cNvPr id="42" name="Text Box 29"/>
            <p:cNvSpPr txBox="1">
              <a:spLocks noChangeArrowheads="1"/>
            </p:cNvSpPr>
            <p:nvPr/>
          </p:nvSpPr>
          <p:spPr bwMode="auto">
            <a:xfrm>
              <a:off x="3566723" y="3645024"/>
              <a:ext cx="43204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solidFill>
                    <a:schemeClr val="tx1"/>
                  </a:solidFill>
                  <a:latin typeface="Arial" pitchFamily="34" charset="0"/>
                  <a:cs typeface="Arial" pitchFamily="34" charset="0"/>
                  <a:sym typeface="Symbol"/>
                </a:rPr>
                <a:t>M</a:t>
              </a:r>
              <a:r>
                <a:rPr lang="x-none" sz="2000" b="1" i="1" baseline="-25000" dirty="0" smtClean="0">
                  <a:solidFill>
                    <a:schemeClr val="tx1"/>
                  </a:solidFill>
                  <a:latin typeface="Arial" pitchFamily="34" charset="0"/>
                  <a:cs typeface="Arial" pitchFamily="34" charset="0"/>
                  <a:sym typeface="Symbol"/>
                </a:rPr>
                <a:t>i</a:t>
              </a:r>
              <a:endParaRPr lang="en-US" sz="2000" b="1" i="1" baseline="30000" dirty="0" smtClean="0">
                <a:solidFill>
                  <a:schemeClr val="tx1"/>
                </a:solidFill>
                <a:latin typeface="Arial" pitchFamily="34" charset="0"/>
                <a:cs typeface="Arial" pitchFamily="34" charset="0"/>
              </a:endParaRPr>
            </a:p>
          </p:txBody>
        </p:sp>
        <p:sp>
          <p:nvSpPr>
            <p:cNvPr id="43" name="Text Box 29"/>
            <p:cNvSpPr txBox="1">
              <a:spLocks noChangeArrowheads="1"/>
            </p:cNvSpPr>
            <p:nvPr/>
          </p:nvSpPr>
          <p:spPr bwMode="auto">
            <a:xfrm>
              <a:off x="3549087" y="4614341"/>
              <a:ext cx="43204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solidFill>
                    <a:schemeClr val="tx1"/>
                  </a:solidFill>
                  <a:latin typeface="Arial" pitchFamily="34" charset="0"/>
                  <a:cs typeface="Arial" pitchFamily="34" charset="0"/>
                  <a:sym typeface="Symbol"/>
                </a:rPr>
                <a:t>M</a:t>
              </a:r>
              <a:r>
                <a:rPr lang="x-none" sz="2000" b="1" i="1" baseline="-25000" dirty="0" smtClean="0">
                  <a:solidFill>
                    <a:schemeClr val="tx1"/>
                  </a:solidFill>
                  <a:latin typeface="Arial" pitchFamily="34" charset="0"/>
                  <a:cs typeface="Arial" pitchFamily="34" charset="0"/>
                  <a:sym typeface="Symbol"/>
                </a:rPr>
                <a:t>p</a:t>
              </a:r>
              <a:endParaRPr lang="en-US" sz="2000" b="1" i="1" baseline="30000" dirty="0" smtClean="0">
                <a:solidFill>
                  <a:schemeClr val="tx1"/>
                </a:solidFill>
                <a:latin typeface="Arial" pitchFamily="34" charset="0"/>
                <a:cs typeface="Arial" pitchFamily="34" charset="0"/>
              </a:endParaRPr>
            </a:p>
          </p:txBody>
        </p:sp>
        <p:sp>
          <p:nvSpPr>
            <p:cNvPr id="29" name="Rectangle 28"/>
            <p:cNvSpPr/>
            <p:nvPr/>
          </p:nvSpPr>
          <p:spPr bwMode="auto">
            <a:xfrm>
              <a:off x="2173738" y="3409950"/>
              <a:ext cx="3070894" cy="2030785"/>
            </a:xfrm>
            <a:prstGeom prst="rect">
              <a:avLst/>
            </a:prstGeom>
            <a:noFill/>
            <a:ln w="12700" cap="flat" cmpd="sng" algn="ctr">
              <a:solidFill>
                <a:srgbClr val="333399"/>
              </a:solidFill>
              <a:prstDash val="lgDash"/>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45" name="Text Box 29"/>
            <p:cNvSpPr txBox="1">
              <a:spLocks noChangeArrowheads="1"/>
            </p:cNvSpPr>
            <p:nvPr/>
          </p:nvSpPr>
          <p:spPr bwMode="auto">
            <a:xfrm>
              <a:off x="4351167" y="5119092"/>
              <a:ext cx="887809"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ym typeface="Symbol"/>
                </a:rPr>
                <a:t>PI Reg.</a:t>
              </a:r>
              <a:endParaRPr lang="en-US" sz="2000" i="1" baseline="30000" dirty="0"/>
            </a:p>
          </p:txBody>
        </p:sp>
        <p:grpSp>
          <p:nvGrpSpPr>
            <p:cNvPr id="73" name="Group 72"/>
            <p:cNvGrpSpPr/>
            <p:nvPr/>
          </p:nvGrpSpPr>
          <p:grpSpPr>
            <a:xfrm>
              <a:off x="5652120" y="3687079"/>
              <a:ext cx="565896" cy="606017"/>
              <a:chOff x="7947330" y="3217357"/>
              <a:chExt cx="565896" cy="606017"/>
            </a:xfrm>
          </p:grpSpPr>
          <p:grpSp>
            <p:nvGrpSpPr>
              <p:cNvPr id="74" name="Group 102"/>
              <p:cNvGrpSpPr/>
              <p:nvPr/>
            </p:nvGrpSpPr>
            <p:grpSpPr>
              <a:xfrm>
                <a:off x="8036453" y="3419352"/>
                <a:ext cx="432988" cy="216965"/>
                <a:chOff x="4716016" y="3356992"/>
                <a:chExt cx="432988" cy="216965"/>
              </a:xfrm>
            </p:grpSpPr>
            <p:cxnSp>
              <p:nvCxnSpPr>
                <p:cNvPr id="77" name="Straight Connector 76"/>
                <p:cNvCxnSpPr/>
                <p:nvPr/>
              </p:nvCxnSpPr>
              <p:spPr bwMode="auto">
                <a:xfrm>
                  <a:off x="4716016" y="3356992"/>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78" name="Straight Connector 77"/>
                <p:cNvCxnSpPr/>
                <p:nvPr/>
              </p:nvCxnSpPr>
              <p:spPr bwMode="auto">
                <a:xfrm>
                  <a:off x="4789857" y="3429940"/>
                  <a:ext cx="286199" cy="0"/>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79" name="Straight Connector 78"/>
                <p:cNvCxnSpPr/>
                <p:nvPr/>
              </p:nvCxnSpPr>
              <p:spPr bwMode="auto">
                <a:xfrm rot="5400000">
                  <a:off x="5076056" y="3356992"/>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80" name="Straight Connector 79"/>
                <p:cNvCxnSpPr/>
                <p:nvPr/>
              </p:nvCxnSpPr>
              <p:spPr bwMode="auto">
                <a:xfrm flipV="1">
                  <a:off x="4716016" y="3500068"/>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81" name="Straight Connector 80"/>
                <p:cNvCxnSpPr/>
                <p:nvPr/>
              </p:nvCxnSpPr>
              <p:spPr bwMode="auto">
                <a:xfrm flipV="1">
                  <a:off x="4789857" y="3502372"/>
                  <a:ext cx="286199" cy="0"/>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82" name="Straight Connector 81"/>
                <p:cNvCxnSpPr/>
                <p:nvPr/>
              </p:nvCxnSpPr>
              <p:spPr bwMode="auto">
                <a:xfrm rot="16200000" flipV="1">
                  <a:off x="5076056" y="3501009"/>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grpSp>
          <p:sp>
            <p:nvSpPr>
              <p:cNvPr id="75" name="Text Box 29"/>
              <p:cNvSpPr txBox="1">
                <a:spLocks noChangeArrowheads="1"/>
              </p:cNvSpPr>
              <p:nvPr/>
            </p:nvSpPr>
            <p:spPr bwMode="auto">
              <a:xfrm>
                <a:off x="7947330" y="3217357"/>
                <a:ext cx="565896"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200" b="1" i="1" dirty="0">
                    <a:latin typeface="Arial" pitchFamily="34" charset="0"/>
                    <a:cs typeface="Arial" pitchFamily="34" charset="0"/>
                    <a:sym typeface="Symbol"/>
                  </a:rPr>
                  <a:t>+</a:t>
                </a:r>
                <a:r>
                  <a:rPr lang="en-US" sz="1200" b="1" i="1" dirty="0" smtClean="0">
                    <a:latin typeface="Arial" pitchFamily="34" charset="0"/>
                    <a:cs typeface="Arial" pitchFamily="34" charset="0"/>
                    <a:sym typeface="Symbol"/>
                  </a:rPr>
                  <a:t>M</a:t>
                </a:r>
                <a:r>
                  <a:rPr lang="en-US" sz="1200" b="1" i="1" baseline="-25000" dirty="0" smtClean="0">
                    <a:latin typeface="Arial" pitchFamily="34" charset="0"/>
                    <a:cs typeface="Arial" pitchFamily="34" charset="0"/>
                    <a:sym typeface="Symbol"/>
                  </a:rPr>
                  <a:t>e</a:t>
                </a:r>
                <a:r>
                  <a:rPr lang="x-none" sz="1200" b="1" i="1" baseline="-25000" dirty="0" smtClean="0">
                    <a:latin typeface="Arial" pitchFamily="34" charset="0"/>
                    <a:cs typeface="Arial" pitchFamily="34" charset="0"/>
                    <a:sym typeface="Symbol"/>
                  </a:rPr>
                  <a:t>max</a:t>
                </a:r>
                <a:r>
                  <a:rPr lang="en-US" sz="1200" b="1" i="1" baseline="30000" dirty="0" smtClean="0">
                    <a:latin typeface="Arial" pitchFamily="34" charset="0"/>
                    <a:cs typeface="Arial" pitchFamily="34" charset="0"/>
                    <a:sym typeface="Symbol"/>
                  </a:rPr>
                  <a:t>*</a:t>
                </a:r>
                <a:endParaRPr lang="en-US" sz="1200" b="1" i="1" baseline="30000" dirty="0">
                  <a:latin typeface="Arial" pitchFamily="34" charset="0"/>
                  <a:cs typeface="Arial" pitchFamily="34" charset="0"/>
                </a:endParaRPr>
              </a:p>
            </p:txBody>
          </p:sp>
          <p:sp>
            <p:nvSpPr>
              <p:cNvPr id="76" name="Text Box 29"/>
              <p:cNvSpPr txBox="1">
                <a:spLocks noChangeArrowheads="1"/>
              </p:cNvSpPr>
              <p:nvPr/>
            </p:nvSpPr>
            <p:spPr bwMode="auto">
              <a:xfrm>
                <a:off x="7974796" y="3638708"/>
                <a:ext cx="510963"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200" b="1" i="1" dirty="0" smtClean="0">
                    <a:latin typeface="Arial" pitchFamily="34" charset="0"/>
                    <a:cs typeface="Arial" pitchFamily="34" charset="0"/>
                    <a:sym typeface="Symbol"/>
                  </a:rPr>
                  <a:t>-</a:t>
                </a:r>
                <a:r>
                  <a:rPr lang="en-US" sz="1200" b="1" i="1" dirty="0" smtClean="0">
                    <a:latin typeface="Arial" pitchFamily="34" charset="0"/>
                    <a:cs typeface="Arial" pitchFamily="34" charset="0"/>
                    <a:sym typeface="Symbol"/>
                  </a:rPr>
                  <a:t>M</a:t>
                </a:r>
                <a:r>
                  <a:rPr lang="en-US" sz="1200" b="1" i="1" baseline="-25000" dirty="0" smtClean="0">
                    <a:latin typeface="Arial" pitchFamily="34" charset="0"/>
                    <a:cs typeface="Arial" pitchFamily="34" charset="0"/>
                    <a:sym typeface="Symbol"/>
                  </a:rPr>
                  <a:t>e</a:t>
                </a:r>
                <a:r>
                  <a:rPr lang="x-none" sz="1200" b="1" i="1" baseline="-25000" dirty="0" smtClean="0">
                    <a:latin typeface="Arial" pitchFamily="34" charset="0"/>
                    <a:cs typeface="Arial" pitchFamily="34" charset="0"/>
                    <a:sym typeface="Symbol"/>
                  </a:rPr>
                  <a:t>max</a:t>
                </a:r>
                <a:r>
                  <a:rPr lang="en-US" sz="1200" b="1" i="1" baseline="30000" dirty="0" smtClean="0">
                    <a:latin typeface="Arial" pitchFamily="34" charset="0"/>
                    <a:cs typeface="Arial" pitchFamily="34" charset="0"/>
                    <a:sym typeface="Symbol"/>
                  </a:rPr>
                  <a:t>*</a:t>
                </a:r>
                <a:endParaRPr lang="en-US" sz="1200" b="1" i="1" baseline="30000" dirty="0">
                  <a:latin typeface="Arial" pitchFamily="34" charset="0"/>
                  <a:cs typeface="Arial" pitchFamily="34" charset="0"/>
                </a:endParaRPr>
              </a:p>
            </p:txBody>
          </p:sp>
        </p:grpSp>
      </p:grpSp>
      <p:grpSp>
        <p:nvGrpSpPr>
          <p:cNvPr id="83" name="Group 82"/>
          <p:cNvGrpSpPr/>
          <p:nvPr/>
        </p:nvGrpSpPr>
        <p:grpSpPr>
          <a:xfrm>
            <a:off x="3131840" y="2049945"/>
            <a:ext cx="565896" cy="606017"/>
            <a:chOff x="7947330" y="3217357"/>
            <a:chExt cx="565896" cy="606017"/>
          </a:xfrm>
        </p:grpSpPr>
        <p:grpSp>
          <p:nvGrpSpPr>
            <p:cNvPr id="84" name="Group 102"/>
            <p:cNvGrpSpPr/>
            <p:nvPr/>
          </p:nvGrpSpPr>
          <p:grpSpPr>
            <a:xfrm>
              <a:off x="8036453" y="3419352"/>
              <a:ext cx="432988" cy="216965"/>
              <a:chOff x="4716016" y="3356992"/>
              <a:chExt cx="432988" cy="216965"/>
            </a:xfrm>
          </p:grpSpPr>
          <p:cxnSp>
            <p:nvCxnSpPr>
              <p:cNvPr id="87" name="Straight Connector 86"/>
              <p:cNvCxnSpPr/>
              <p:nvPr/>
            </p:nvCxnSpPr>
            <p:spPr bwMode="auto">
              <a:xfrm>
                <a:off x="4716016" y="3356992"/>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88" name="Straight Connector 87"/>
              <p:cNvCxnSpPr/>
              <p:nvPr/>
            </p:nvCxnSpPr>
            <p:spPr bwMode="auto">
              <a:xfrm>
                <a:off x="4789857" y="3429940"/>
                <a:ext cx="286199" cy="0"/>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89" name="Straight Connector 88"/>
              <p:cNvCxnSpPr/>
              <p:nvPr/>
            </p:nvCxnSpPr>
            <p:spPr bwMode="auto">
              <a:xfrm rot="5400000">
                <a:off x="5076056" y="3356992"/>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90" name="Straight Connector 89"/>
              <p:cNvCxnSpPr/>
              <p:nvPr/>
            </p:nvCxnSpPr>
            <p:spPr bwMode="auto">
              <a:xfrm flipV="1">
                <a:off x="4716016" y="3500068"/>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91" name="Straight Connector 90"/>
              <p:cNvCxnSpPr/>
              <p:nvPr/>
            </p:nvCxnSpPr>
            <p:spPr bwMode="auto">
              <a:xfrm flipV="1">
                <a:off x="4789857" y="3502372"/>
                <a:ext cx="286199" cy="0"/>
              </a:xfrm>
              <a:prstGeom prst="line">
                <a:avLst/>
              </a:prstGeom>
              <a:solidFill>
                <a:schemeClr val="bg1"/>
              </a:solidFill>
              <a:ln w="38100" cap="flat" cmpd="sng" algn="ctr">
                <a:solidFill>
                  <a:srgbClr val="FF0000"/>
                </a:solidFill>
                <a:prstDash val="solid"/>
                <a:round/>
                <a:headEnd type="none" w="sm" len="sm"/>
                <a:tailEnd type="none" w="sm" len="sm"/>
              </a:ln>
              <a:effectLst/>
            </p:spPr>
          </p:cxnSp>
          <p:cxnSp>
            <p:nvCxnSpPr>
              <p:cNvPr id="92" name="Straight Connector 91"/>
              <p:cNvCxnSpPr/>
              <p:nvPr/>
            </p:nvCxnSpPr>
            <p:spPr bwMode="auto">
              <a:xfrm rot="16200000" flipV="1">
                <a:off x="5076056" y="3501009"/>
                <a:ext cx="72948" cy="72948"/>
              </a:xfrm>
              <a:prstGeom prst="line">
                <a:avLst/>
              </a:prstGeom>
              <a:solidFill>
                <a:schemeClr val="bg1"/>
              </a:solidFill>
              <a:ln w="38100" cap="flat" cmpd="sng" algn="ctr">
                <a:solidFill>
                  <a:srgbClr val="FF0000"/>
                </a:solidFill>
                <a:prstDash val="solid"/>
                <a:round/>
                <a:headEnd type="none" w="sm" len="sm"/>
                <a:tailEnd type="none" w="sm" len="sm"/>
              </a:ln>
              <a:effectLst/>
            </p:spPr>
          </p:cxnSp>
        </p:grpSp>
        <p:sp>
          <p:nvSpPr>
            <p:cNvPr id="85" name="Text Box 29"/>
            <p:cNvSpPr txBox="1">
              <a:spLocks noChangeArrowheads="1"/>
            </p:cNvSpPr>
            <p:nvPr/>
          </p:nvSpPr>
          <p:spPr bwMode="auto">
            <a:xfrm>
              <a:off x="7947330" y="3217357"/>
              <a:ext cx="565896"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200" b="1" i="1" dirty="0">
                  <a:latin typeface="Arial" pitchFamily="34" charset="0"/>
                  <a:cs typeface="Arial" pitchFamily="34" charset="0"/>
                  <a:sym typeface="Symbol"/>
                </a:rPr>
                <a:t>+</a:t>
              </a:r>
              <a:r>
                <a:rPr lang="en-US" sz="1200" b="1" i="1" dirty="0" smtClean="0">
                  <a:latin typeface="Arial" pitchFamily="34" charset="0"/>
                  <a:cs typeface="Arial" pitchFamily="34" charset="0"/>
                  <a:sym typeface="Symbol"/>
                </a:rPr>
                <a:t>M</a:t>
              </a:r>
              <a:r>
                <a:rPr lang="en-US" sz="1200" b="1" i="1" baseline="-25000" dirty="0" smtClean="0">
                  <a:latin typeface="Arial" pitchFamily="34" charset="0"/>
                  <a:cs typeface="Arial" pitchFamily="34" charset="0"/>
                  <a:sym typeface="Symbol"/>
                </a:rPr>
                <a:t>e</a:t>
              </a:r>
              <a:r>
                <a:rPr lang="x-none" sz="1200" b="1" i="1" baseline="-25000" dirty="0" smtClean="0">
                  <a:latin typeface="Arial" pitchFamily="34" charset="0"/>
                  <a:cs typeface="Arial" pitchFamily="34" charset="0"/>
                  <a:sym typeface="Symbol"/>
                </a:rPr>
                <a:t>max</a:t>
              </a:r>
              <a:r>
                <a:rPr lang="en-US" sz="1200" b="1" i="1" baseline="30000" dirty="0" smtClean="0">
                  <a:latin typeface="Arial" pitchFamily="34" charset="0"/>
                  <a:cs typeface="Arial" pitchFamily="34" charset="0"/>
                  <a:sym typeface="Symbol"/>
                </a:rPr>
                <a:t>*</a:t>
              </a:r>
              <a:endParaRPr lang="en-US" sz="1200" b="1" i="1" baseline="30000" dirty="0">
                <a:latin typeface="Arial" pitchFamily="34" charset="0"/>
                <a:cs typeface="Arial" pitchFamily="34" charset="0"/>
              </a:endParaRPr>
            </a:p>
          </p:txBody>
        </p:sp>
        <p:sp>
          <p:nvSpPr>
            <p:cNvPr id="86" name="Text Box 29"/>
            <p:cNvSpPr txBox="1">
              <a:spLocks noChangeArrowheads="1"/>
            </p:cNvSpPr>
            <p:nvPr/>
          </p:nvSpPr>
          <p:spPr bwMode="auto">
            <a:xfrm>
              <a:off x="7974796" y="3638708"/>
              <a:ext cx="510963"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200" b="1" i="1" dirty="0" smtClean="0">
                  <a:latin typeface="Arial" pitchFamily="34" charset="0"/>
                  <a:cs typeface="Arial" pitchFamily="34" charset="0"/>
                  <a:sym typeface="Symbol"/>
                </a:rPr>
                <a:t>-</a:t>
              </a:r>
              <a:r>
                <a:rPr lang="en-US" sz="1200" b="1" i="1" dirty="0" smtClean="0">
                  <a:latin typeface="Arial" pitchFamily="34" charset="0"/>
                  <a:cs typeface="Arial" pitchFamily="34" charset="0"/>
                  <a:sym typeface="Symbol"/>
                </a:rPr>
                <a:t>M</a:t>
              </a:r>
              <a:r>
                <a:rPr lang="en-US" sz="1200" b="1" i="1" baseline="-25000" dirty="0" smtClean="0">
                  <a:latin typeface="Arial" pitchFamily="34" charset="0"/>
                  <a:cs typeface="Arial" pitchFamily="34" charset="0"/>
                  <a:sym typeface="Symbol"/>
                </a:rPr>
                <a:t>e</a:t>
              </a:r>
              <a:r>
                <a:rPr lang="x-none" sz="1200" b="1" i="1" baseline="-25000" dirty="0" smtClean="0">
                  <a:latin typeface="Arial" pitchFamily="34" charset="0"/>
                  <a:cs typeface="Arial" pitchFamily="34" charset="0"/>
                  <a:sym typeface="Symbol"/>
                </a:rPr>
                <a:t>max</a:t>
              </a:r>
              <a:r>
                <a:rPr lang="en-US" sz="1200" b="1" i="1" baseline="30000" dirty="0" smtClean="0">
                  <a:latin typeface="Arial" pitchFamily="34" charset="0"/>
                  <a:cs typeface="Arial" pitchFamily="34" charset="0"/>
                  <a:sym typeface="Symbol"/>
                </a:rPr>
                <a:t>*</a:t>
              </a:r>
              <a:endParaRPr lang="en-US" sz="1200" b="1" i="1" baseline="30000" dirty="0">
                <a:latin typeface="Arial" pitchFamily="34" charset="0"/>
                <a:cs typeface="Arial" pitchFamily="34" charset="0"/>
              </a:endParaRPr>
            </a:p>
          </p:txBody>
        </p:sp>
      </p:grpSp>
      <p:sp>
        <p:nvSpPr>
          <p:cNvPr id="95" name="Text Box 29"/>
          <p:cNvSpPr txBox="1">
            <a:spLocks noChangeArrowheads="1"/>
          </p:cNvSpPr>
          <p:nvPr/>
        </p:nvSpPr>
        <p:spPr bwMode="auto">
          <a:xfrm>
            <a:off x="251520" y="4005064"/>
            <a:ext cx="5544616" cy="18466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indent="-342900">
              <a:spcBef>
                <a:spcPts val="0"/>
              </a:spcBef>
            </a:pPr>
            <a:r>
              <a:rPr lang="sr-Latn-CS" sz="2000" i="1" dirty="0" smtClean="0">
                <a:latin typeface="+mn-lt"/>
                <a:cs typeface="Arial" pitchFamily="34" charset="0"/>
                <a:sym typeface="Symbol"/>
              </a:rPr>
              <a:t>Kada </a:t>
            </a:r>
            <a:r>
              <a:rPr lang="en-US" sz="2000" b="1" i="1" dirty="0" smtClean="0">
                <a:solidFill>
                  <a:schemeClr val="tx1"/>
                </a:solidFill>
                <a:latin typeface="Arial" pitchFamily="34" charset="0"/>
                <a:cs typeface="Arial" pitchFamily="34" charset="0"/>
                <a:sym typeface="Symbol"/>
              </a:rPr>
              <a:t>M</a:t>
            </a:r>
            <a:r>
              <a:rPr lang="en-US" sz="2000" b="1" i="1" baseline="-25000" dirty="0" smtClean="0">
                <a:solidFill>
                  <a:schemeClr val="tx1"/>
                </a:solidFill>
                <a:latin typeface="Arial" pitchFamily="34" charset="0"/>
                <a:cs typeface="Arial" pitchFamily="34" charset="0"/>
                <a:sym typeface="Symbol"/>
              </a:rPr>
              <a:t>e</a:t>
            </a:r>
            <a:r>
              <a:rPr lang="x-none" sz="2000" b="1" baseline="30000" smtClean="0">
                <a:solidFill>
                  <a:schemeClr val="tx1"/>
                </a:solidFill>
                <a:cs typeface="Arial" pitchFamily="34" charset="0"/>
                <a:sym typeface="Symbol"/>
              </a:rPr>
              <a:t>*</a:t>
            </a:r>
            <a:r>
              <a:rPr lang="sr-Latn-CS" sz="2000" i="1" dirty="0" smtClean="0">
                <a:latin typeface="+mn-lt"/>
                <a:cs typeface="Arial" pitchFamily="34" charset="0"/>
                <a:sym typeface="Symbol"/>
              </a:rPr>
              <a:t> dostigne, na primer, gornju granicu, </a:t>
            </a:r>
          </a:p>
          <a:p>
            <a:pPr indent="-342900">
              <a:spcBef>
                <a:spcPts val="0"/>
              </a:spcBef>
            </a:pPr>
            <a:r>
              <a:rPr lang="sr-Latn-CS" sz="2000" i="1" u="sng" dirty="0" smtClean="0">
                <a:latin typeface="+mn-lt"/>
                <a:cs typeface="Arial" pitchFamily="34" charset="0"/>
                <a:sym typeface="Symbol"/>
              </a:rPr>
              <a:t>a greška je i dalje </a:t>
            </a:r>
            <a:r>
              <a:rPr lang="sr-Latn-CS" sz="2000" b="1" i="1" u="sng" dirty="0" smtClean="0">
                <a:latin typeface="+mn-lt"/>
                <a:cs typeface="Arial" pitchFamily="34" charset="0"/>
                <a:sym typeface="Symbol"/>
              </a:rPr>
              <a:t>pozitivna,</a:t>
            </a:r>
            <a:r>
              <a:rPr lang="sr-Latn-CS" sz="2000" i="1" dirty="0" smtClean="0">
                <a:latin typeface="+mn-lt"/>
                <a:cs typeface="Arial" pitchFamily="34" charset="0"/>
                <a:sym typeface="Symbol"/>
              </a:rPr>
              <a:t> izlaz  </a:t>
            </a:r>
            <a:r>
              <a:rPr lang="en-US" sz="2000" b="1" i="1" dirty="0" smtClean="0">
                <a:solidFill>
                  <a:schemeClr val="tx1"/>
                </a:solidFill>
                <a:latin typeface="Arial" pitchFamily="34" charset="0"/>
                <a:cs typeface="Arial" pitchFamily="34" charset="0"/>
                <a:sym typeface="Symbol"/>
              </a:rPr>
              <a:t>M</a:t>
            </a:r>
            <a:r>
              <a:rPr lang="sr-Latn-CS" sz="2000" b="1" i="1" baseline="-25000" dirty="0" smtClean="0">
                <a:solidFill>
                  <a:schemeClr val="tx1"/>
                </a:solidFill>
                <a:latin typeface="Arial" pitchFamily="34" charset="0"/>
                <a:cs typeface="Arial" pitchFamily="34" charset="0"/>
                <a:sym typeface="Symbol"/>
              </a:rPr>
              <a:t>i</a:t>
            </a:r>
            <a:r>
              <a:rPr lang="sr-Latn-CS" sz="2000" i="1" dirty="0" smtClean="0">
                <a:latin typeface="+mn-lt"/>
                <a:cs typeface="Arial" pitchFamily="34" charset="0"/>
                <a:sym typeface="Symbol"/>
              </a:rPr>
              <a:t> </a:t>
            </a:r>
          </a:p>
          <a:p>
            <a:pPr indent="-342900">
              <a:spcBef>
                <a:spcPts val="0"/>
              </a:spcBef>
            </a:pPr>
            <a:r>
              <a:rPr lang="sr-Latn-CS" sz="2000" i="1" dirty="0" smtClean="0">
                <a:latin typeface="+mn-lt"/>
                <a:cs typeface="Arial" pitchFamily="34" charset="0"/>
                <a:sym typeface="Symbol"/>
              </a:rPr>
              <a:t>će nastaviti da se gomila </a:t>
            </a:r>
            <a:r>
              <a:rPr lang="sr-Latn-CS" sz="2000" i="1" u="sng" dirty="0" smtClean="0">
                <a:latin typeface="+mn-lt"/>
                <a:cs typeface="Arial" pitchFamily="34" charset="0"/>
                <a:sym typeface="Symbol"/>
              </a:rPr>
              <a:t>sve vreme</a:t>
            </a:r>
            <a:r>
              <a:rPr lang="sr-Latn-CS" sz="2000" i="1" dirty="0" smtClean="0">
                <a:latin typeface="+mn-lt"/>
                <a:cs typeface="Arial" pitchFamily="34" charset="0"/>
                <a:sym typeface="Symbol"/>
              </a:rPr>
              <a:t> dok greška ne promeni znak, iako je </a:t>
            </a:r>
            <a:r>
              <a:rPr lang="en-US" sz="2000" b="1" i="1" dirty="0" smtClean="0">
                <a:solidFill>
                  <a:schemeClr val="tx1"/>
                </a:solidFill>
                <a:latin typeface="Arial" pitchFamily="34" charset="0"/>
                <a:cs typeface="Arial" pitchFamily="34" charset="0"/>
                <a:sym typeface="Symbol"/>
              </a:rPr>
              <a:t>M</a:t>
            </a:r>
            <a:r>
              <a:rPr lang="en-US" sz="2000" b="1" i="1" baseline="-25000" dirty="0" smtClean="0">
                <a:solidFill>
                  <a:schemeClr val="tx1"/>
                </a:solidFill>
                <a:latin typeface="Arial" pitchFamily="34" charset="0"/>
                <a:cs typeface="Arial" pitchFamily="34" charset="0"/>
                <a:sym typeface="Symbol"/>
              </a:rPr>
              <a:t>e</a:t>
            </a:r>
            <a:r>
              <a:rPr lang="x-none" sz="2000" b="1" baseline="30000" smtClean="0">
                <a:solidFill>
                  <a:schemeClr val="tx1"/>
                </a:solidFill>
                <a:cs typeface="Arial" pitchFamily="34" charset="0"/>
                <a:sym typeface="Symbol"/>
              </a:rPr>
              <a:t>*</a:t>
            </a:r>
            <a:r>
              <a:rPr lang="sr-Latn-CS" sz="2000" i="1" dirty="0" smtClean="0">
                <a:latin typeface="+mn-lt"/>
                <a:cs typeface="Arial" pitchFamily="34" charset="0"/>
                <a:sym typeface="Symbol"/>
              </a:rPr>
              <a:t> ograničen !</a:t>
            </a:r>
          </a:p>
          <a:p>
            <a:pPr indent="-342900">
              <a:spcBef>
                <a:spcPts val="0"/>
              </a:spcBef>
            </a:pPr>
            <a:r>
              <a:rPr lang="sr-Latn-CS" sz="2000" i="1" dirty="0" smtClean="0">
                <a:latin typeface="+mn-lt"/>
                <a:cs typeface="Arial" pitchFamily="34" charset="0"/>
                <a:sym typeface="Symbol"/>
              </a:rPr>
              <a:t>Kada greška promeni znak jako puno vremena treba da se </a:t>
            </a:r>
            <a:r>
              <a:rPr lang="en-US" sz="2000" b="1" i="1" dirty="0">
                <a:solidFill>
                  <a:schemeClr val="tx1"/>
                </a:solidFill>
                <a:latin typeface="Arial" pitchFamily="34" charset="0"/>
                <a:cs typeface="Arial" pitchFamily="34" charset="0"/>
                <a:sym typeface="Symbol"/>
              </a:rPr>
              <a:t>M</a:t>
            </a:r>
            <a:r>
              <a:rPr lang="sr-Latn-CS" sz="2000" b="1" i="1" baseline="-25000" dirty="0">
                <a:solidFill>
                  <a:schemeClr val="tx1"/>
                </a:solidFill>
                <a:latin typeface="Arial" pitchFamily="34" charset="0"/>
                <a:cs typeface="Arial" pitchFamily="34" charset="0"/>
                <a:sym typeface="Symbol"/>
              </a:rPr>
              <a:t>i</a:t>
            </a:r>
            <a:r>
              <a:rPr lang="en-US" sz="2000" i="1" dirty="0" smtClean="0">
                <a:latin typeface="+mn-lt"/>
                <a:cs typeface="Arial" pitchFamily="34" charset="0"/>
                <a:sym typeface="Symbol"/>
              </a:rPr>
              <a:t> </a:t>
            </a:r>
            <a:r>
              <a:rPr lang="sr-Latn-CS" sz="2000" i="1" dirty="0" smtClean="0">
                <a:latin typeface="+mn-lt"/>
                <a:cs typeface="Arial" pitchFamily="34" charset="0"/>
                <a:sym typeface="Symbol"/>
              </a:rPr>
              <a:t>vrati na realne vrednosti </a:t>
            </a:r>
            <a:r>
              <a:rPr lang="sr-Latn-CS" sz="2000" b="1" i="1" dirty="0" smtClean="0">
                <a:latin typeface="+mn-lt"/>
                <a:cs typeface="Arial" pitchFamily="34" charset="0"/>
                <a:sym typeface="Symbol"/>
              </a:rPr>
              <a:t>! </a:t>
            </a:r>
            <a:r>
              <a:rPr lang="sr-Latn-CS" sz="2000" b="1" i="1" u="sng" dirty="0" smtClean="0">
                <a:latin typeface="+mn-lt"/>
                <a:cs typeface="Arial" pitchFamily="34" charset="0"/>
                <a:sym typeface="Symbol"/>
              </a:rPr>
              <a:t> </a:t>
            </a:r>
          </a:p>
        </p:txBody>
      </p:sp>
      <p:sp>
        <p:nvSpPr>
          <p:cNvPr id="96" name="Text Box 29"/>
          <p:cNvSpPr txBox="1">
            <a:spLocks noChangeArrowheads="1"/>
          </p:cNvSpPr>
          <p:nvPr/>
        </p:nvSpPr>
        <p:spPr bwMode="auto">
          <a:xfrm>
            <a:off x="251520" y="6069437"/>
            <a:ext cx="612068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indent="-342900">
              <a:spcBef>
                <a:spcPts val="0"/>
              </a:spcBef>
            </a:pPr>
            <a:r>
              <a:rPr lang="sr-Latn-CS" sz="2400" b="1" dirty="0" smtClean="0">
                <a:solidFill>
                  <a:schemeClr val="tx1"/>
                </a:solidFill>
                <a:latin typeface="+mn-lt"/>
                <a:cs typeface="Arial" pitchFamily="34" charset="0"/>
                <a:sym typeface="Symbol"/>
              </a:rPr>
              <a:t>Ova pojava se naziva </a:t>
            </a:r>
            <a:r>
              <a:rPr lang="sr-Latn-CS" sz="2400" b="1" i="1" u="sng" dirty="0" smtClean="0">
                <a:solidFill>
                  <a:schemeClr val="tx1"/>
                </a:solidFill>
                <a:latin typeface="+mn-lt"/>
                <a:cs typeface="Arial" pitchFamily="34" charset="0"/>
                <a:sym typeface="Symbol"/>
              </a:rPr>
              <a:t>navijanje</a:t>
            </a:r>
            <a:r>
              <a:rPr lang="sr-Latn-CS" sz="2400" b="1" i="1" dirty="0" smtClean="0">
                <a:solidFill>
                  <a:schemeClr val="tx1"/>
                </a:solidFill>
                <a:latin typeface="+mn-lt"/>
                <a:cs typeface="Arial" pitchFamily="34" charset="0"/>
                <a:sym typeface="Symbol"/>
              </a:rPr>
              <a:t> (wind-up)</a:t>
            </a:r>
            <a:r>
              <a:rPr lang="sr-Latn-CS" sz="2400" b="1" i="1" u="sng" dirty="0" smtClean="0">
                <a:solidFill>
                  <a:schemeClr val="tx1"/>
                </a:solidFill>
                <a:latin typeface="+mn-lt"/>
                <a:cs typeface="Arial" pitchFamily="34" charset="0"/>
                <a:sym typeface="Symbol"/>
              </a:rPr>
              <a:t> </a:t>
            </a:r>
          </a:p>
        </p:txBody>
      </p:sp>
      <p:sp>
        <p:nvSpPr>
          <p:cNvPr id="172" name="TextBox 171"/>
          <p:cNvSpPr txBox="1"/>
          <p:nvPr/>
        </p:nvSpPr>
        <p:spPr>
          <a:xfrm>
            <a:off x="8820472" y="5881626"/>
            <a:ext cx="242374" cy="338554"/>
          </a:xfrm>
          <a:prstGeom prst="rect">
            <a:avLst/>
          </a:prstGeom>
          <a:noFill/>
        </p:spPr>
        <p:txBody>
          <a:bodyPr wrap="none" rtlCol="0">
            <a:spAutoFit/>
          </a:bodyPr>
          <a:lstStyle/>
          <a:p>
            <a:r>
              <a:rPr lang="en-US" sz="1600" i="1" dirty="0">
                <a:solidFill>
                  <a:schemeClr val="tx1"/>
                </a:solidFill>
                <a:latin typeface="Arial" pitchFamily="34" charset="0"/>
                <a:cs typeface="Arial" pitchFamily="34" charset="0"/>
                <a:sym typeface="Symbol"/>
              </a:rPr>
              <a:t>t</a:t>
            </a:r>
            <a:endParaRPr lang="en-US" sz="1600" dirty="0"/>
          </a:p>
        </p:txBody>
      </p:sp>
      <p:grpSp>
        <p:nvGrpSpPr>
          <p:cNvPr id="177" name="Group 176"/>
          <p:cNvGrpSpPr/>
          <p:nvPr/>
        </p:nvGrpSpPr>
        <p:grpSpPr>
          <a:xfrm>
            <a:off x="5580112" y="1127294"/>
            <a:ext cx="3507184" cy="4821986"/>
            <a:chOff x="5580112" y="1127294"/>
            <a:chExt cx="3507184" cy="4821986"/>
          </a:xfrm>
        </p:grpSpPr>
        <p:cxnSp>
          <p:nvCxnSpPr>
            <p:cNvPr id="101" name="Straight Arrow Connector 100"/>
            <p:cNvCxnSpPr/>
            <p:nvPr/>
          </p:nvCxnSpPr>
          <p:spPr bwMode="auto">
            <a:xfrm>
              <a:off x="6012160" y="2132856"/>
              <a:ext cx="2952328" cy="0"/>
            </a:xfrm>
            <a:prstGeom prst="straightConnector1">
              <a:avLst/>
            </a:prstGeom>
            <a:solidFill>
              <a:schemeClr val="bg1"/>
            </a:solidFill>
            <a:ln w="12700" cap="flat" cmpd="sng" algn="ctr">
              <a:solidFill>
                <a:schemeClr val="tx1"/>
              </a:solidFill>
              <a:prstDash val="solid"/>
              <a:round/>
              <a:headEnd type="none" w="sm" len="sm"/>
              <a:tailEnd type="triangle"/>
            </a:ln>
            <a:effectLst/>
          </p:spPr>
        </p:cxnSp>
        <p:cxnSp>
          <p:nvCxnSpPr>
            <p:cNvPr id="102" name="Straight Arrow Connector 101"/>
            <p:cNvCxnSpPr/>
            <p:nvPr/>
          </p:nvCxnSpPr>
          <p:spPr bwMode="auto">
            <a:xfrm>
              <a:off x="6012160" y="4365104"/>
              <a:ext cx="2880320" cy="0"/>
            </a:xfrm>
            <a:prstGeom prst="straightConnector1">
              <a:avLst/>
            </a:prstGeom>
            <a:solidFill>
              <a:schemeClr val="bg1"/>
            </a:solidFill>
            <a:ln w="12700" cap="flat" cmpd="sng" algn="ctr">
              <a:solidFill>
                <a:schemeClr val="tx1"/>
              </a:solidFill>
              <a:prstDash val="solid"/>
              <a:round/>
              <a:headEnd type="none" w="sm" len="sm"/>
              <a:tailEnd type="triangle"/>
            </a:ln>
            <a:effectLst/>
          </p:spPr>
        </p:cxnSp>
        <p:cxnSp>
          <p:nvCxnSpPr>
            <p:cNvPr id="103" name="Straight Arrow Connector 102"/>
            <p:cNvCxnSpPr/>
            <p:nvPr/>
          </p:nvCxnSpPr>
          <p:spPr bwMode="auto">
            <a:xfrm>
              <a:off x="5580112" y="5877272"/>
              <a:ext cx="3384376" cy="0"/>
            </a:xfrm>
            <a:prstGeom prst="straightConnector1">
              <a:avLst/>
            </a:prstGeom>
            <a:solidFill>
              <a:schemeClr val="bg1"/>
            </a:solidFill>
            <a:ln w="12700" cap="flat" cmpd="sng" algn="ctr">
              <a:solidFill>
                <a:schemeClr val="tx1"/>
              </a:solidFill>
              <a:prstDash val="solid"/>
              <a:round/>
              <a:headEnd type="none" w="sm" len="sm"/>
              <a:tailEnd type="triangle"/>
            </a:ln>
            <a:effectLst/>
          </p:spPr>
        </p:cxnSp>
        <p:cxnSp>
          <p:nvCxnSpPr>
            <p:cNvPr id="104" name="Straight Arrow Connector 103"/>
            <p:cNvCxnSpPr/>
            <p:nvPr/>
          </p:nvCxnSpPr>
          <p:spPr bwMode="auto">
            <a:xfrm>
              <a:off x="6084168" y="1311960"/>
              <a:ext cx="0" cy="892904"/>
            </a:xfrm>
            <a:prstGeom prst="straightConnector1">
              <a:avLst/>
            </a:prstGeom>
            <a:solidFill>
              <a:schemeClr val="bg1"/>
            </a:solidFill>
            <a:ln w="12700" cap="flat" cmpd="sng" algn="ctr">
              <a:solidFill>
                <a:schemeClr val="tx1"/>
              </a:solidFill>
              <a:prstDash val="solid"/>
              <a:round/>
              <a:headEnd type="triangle" w="sm" len="sm"/>
              <a:tailEnd type="none"/>
            </a:ln>
            <a:effectLst/>
          </p:spPr>
        </p:cxnSp>
        <p:cxnSp>
          <p:nvCxnSpPr>
            <p:cNvPr id="106" name="Straight Arrow Connector 105"/>
            <p:cNvCxnSpPr/>
            <p:nvPr/>
          </p:nvCxnSpPr>
          <p:spPr bwMode="auto">
            <a:xfrm>
              <a:off x="6012160" y="1628800"/>
              <a:ext cx="2880320" cy="0"/>
            </a:xfrm>
            <a:prstGeom prst="straightConnector1">
              <a:avLst/>
            </a:prstGeom>
            <a:solidFill>
              <a:schemeClr val="bg1"/>
            </a:solidFill>
            <a:ln w="12700" cap="flat" cmpd="sng" algn="ctr">
              <a:solidFill>
                <a:srgbClr val="333399"/>
              </a:solidFill>
              <a:prstDash val="dash"/>
              <a:round/>
              <a:headEnd type="none" w="sm" len="sm"/>
              <a:tailEnd type="none"/>
            </a:ln>
            <a:effectLst/>
          </p:spPr>
        </p:cxnSp>
        <p:cxnSp>
          <p:nvCxnSpPr>
            <p:cNvPr id="109" name="Straight Connector 108"/>
            <p:cNvCxnSpPr/>
            <p:nvPr/>
          </p:nvCxnSpPr>
          <p:spPr bwMode="auto">
            <a:xfrm>
              <a:off x="6084168" y="1916832"/>
              <a:ext cx="0" cy="0"/>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111" name="Straight Connector 110"/>
            <p:cNvCxnSpPr/>
            <p:nvPr/>
          </p:nvCxnSpPr>
          <p:spPr bwMode="auto">
            <a:xfrm>
              <a:off x="6084168" y="1988840"/>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a:off x="6156176" y="1700808"/>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6228184" y="1628800"/>
              <a:ext cx="1440160"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8" name="Straight Arrow Connector 117"/>
            <p:cNvCxnSpPr/>
            <p:nvPr/>
          </p:nvCxnSpPr>
          <p:spPr bwMode="auto">
            <a:xfrm>
              <a:off x="6084168" y="2721094"/>
              <a:ext cx="0" cy="1716018"/>
            </a:xfrm>
            <a:prstGeom prst="straightConnector1">
              <a:avLst/>
            </a:prstGeom>
            <a:solidFill>
              <a:schemeClr val="bg1"/>
            </a:solidFill>
            <a:ln w="12700" cap="flat" cmpd="sng" algn="ctr">
              <a:solidFill>
                <a:schemeClr val="tx1"/>
              </a:solidFill>
              <a:prstDash val="solid"/>
              <a:round/>
              <a:headEnd type="triangle" w="sm" len="sm"/>
              <a:tailEnd type="none"/>
            </a:ln>
            <a:effectLst/>
          </p:spPr>
        </p:cxnSp>
        <p:cxnSp>
          <p:nvCxnSpPr>
            <p:cNvPr id="123" name="Straight Arrow Connector 122"/>
            <p:cNvCxnSpPr/>
            <p:nvPr/>
          </p:nvCxnSpPr>
          <p:spPr bwMode="auto">
            <a:xfrm>
              <a:off x="6012160" y="3861048"/>
              <a:ext cx="2808312" cy="0"/>
            </a:xfrm>
            <a:prstGeom prst="straightConnector1">
              <a:avLst/>
            </a:prstGeom>
            <a:solidFill>
              <a:schemeClr val="bg1"/>
            </a:solidFill>
            <a:ln w="12700" cap="flat" cmpd="sng" algn="ctr">
              <a:solidFill>
                <a:srgbClr val="333399"/>
              </a:solidFill>
              <a:prstDash val="dash"/>
              <a:round/>
              <a:headEnd type="none" w="sm" len="sm"/>
              <a:tailEnd type="none"/>
            </a:ln>
            <a:effectLst/>
          </p:spPr>
        </p:cxnSp>
        <p:cxnSp>
          <p:nvCxnSpPr>
            <p:cNvPr id="124" name="Straight Connector 123"/>
            <p:cNvCxnSpPr/>
            <p:nvPr/>
          </p:nvCxnSpPr>
          <p:spPr bwMode="auto">
            <a:xfrm>
              <a:off x="6084168" y="4077072"/>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6" name="Straight Connector 125"/>
            <p:cNvCxnSpPr/>
            <p:nvPr/>
          </p:nvCxnSpPr>
          <p:spPr bwMode="auto">
            <a:xfrm>
              <a:off x="6156176" y="3789040"/>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7" name="Straight Connector 126"/>
            <p:cNvCxnSpPr/>
            <p:nvPr/>
          </p:nvCxnSpPr>
          <p:spPr bwMode="auto">
            <a:xfrm>
              <a:off x="6228184" y="3501008"/>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9" name="Straight Arrow Connector 128"/>
            <p:cNvCxnSpPr/>
            <p:nvPr/>
          </p:nvCxnSpPr>
          <p:spPr bwMode="auto">
            <a:xfrm>
              <a:off x="6084168" y="4581128"/>
              <a:ext cx="0" cy="1368152"/>
            </a:xfrm>
            <a:prstGeom prst="straightConnector1">
              <a:avLst/>
            </a:prstGeom>
            <a:solidFill>
              <a:schemeClr val="bg1"/>
            </a:solidFill>
            <a:ln w="12700" cap="flat" cmpd="sng" algn="ctr">
              <a:solidFill>
                <a:schemeClr val="tx1"/>
              </a:solidFill>
              <a:prstDash val="solid"/>
              <a:round/>
              <a:headEnd type="triangle" w="sm" len="sm"/>
              <a:tailEnd type="none"/>
            </a:ln>
            <a:effectLst/>
          </p:spPr>
        </p:cxnSp>
        <p:cxnSp>
          <p:nvCxnSpPr>
            <p:cNvPr id="133" name="Straight Arrow Connector 132"/>
            <p:cNvCxnSpPr/>
            <p:nvPr/>
          </p:nvCxnSpPr>
          <p:spPr bwMode="auto">
            <a:xfrm>
              <a:off x="6119664" y="5445224"/>
              <a:ext cx="2772816" cy="0"/>
            </a:xfrm>
            <a:prstGeom prst="straightConnector1">
              <a:avLst/>
            </a:prstGeom>
            <a:solidFill>
              <a:schemeClr val="bg1"/>
            </a:solidFill>
            <a:ln w="19050" cap="flat" cmpd="sng" algn="ctr">
              <a:solidFill>
                <a:srgbClr val="FF0000"/>
              </a:solidFill>
              <a:prstDash val="lgDash"/>
              <a:round/>
              <a:headEnd type="none" w="sm" len="sm"/>
              <a:tailEnd type="none"/>
            </a:ln>
            <a:effectLst/>
          </p:spPr>
        </p:cxnSp>
        <p:cxnSp>
          <p:nvCxnSpPr>
            <p:cNvPr id="135" name="Straight Arrow Connector 134"/>
            <p:cNvCxnSpPr/>
            <p:nvPr/>
          </p:nvCxnSpPr>
          <p:spPr bwMode="auto">
            <a:xfrm>
              <a:off x="5580112" y="5877272"/>
              <a:ext cx="504056" cy="0"/>
            </a:xfrm>
            <a:prstGeom prst="straightConnector1">
              <a:avLst/>
            </a:prstGeom>
            <a:solidFill>
              <a:schemeClr val="bg1"/>
            </a:solidFill>
            <a:ln w="19050" cap="flat" cmpd="sng" algn="ctr">
              <a:solidFill>
                <a:srgbClr val="FF0000"/>
              </a:solidFill>
              <a:prstDash val="lgDash"/>
              <a:round/>
              <a:headEnd type="none" w="sm" len="sm"/>
              <a:tailEnd type="none"/>
            </a:ln>
            <a:effectLst/>
          </p:spPr>
        </p:cxnSp>
        <p:cxnSp>
          <p:nvCxnSpPr>
            <p:cNvPr id="97" name="Straight Arrow Connector 96"/>
            <p:cNvCxnSpPr/>
            <p:nvPr/>
          </p:nvCxnSpPr>
          <p:spPr bwMode="auto">
            <a:xfrm flipV="1">
              <a:off x="6083580" y="5445224"/>
              <a:ext cx="0" cy="432048"/>
            </a:xfrm>
            <a:prstGeom prst="straightConnector1">
              <a:avLst/>
            </a:prstGeom>
            <a:solidFill>
              <a:schemeClr val="bg1"/>
            </a:solidFill>
            <a:ln w="19050" cap="flat" cmpd="sng" algn="ctr">
              <a:solidFill>
                <a:srgbClr val="FF0000"/>
              </a:solidFill>
              <a:prstDash val="lgDash"/>
              <a:round/>
              <a:headEnd type="none" w="sm" len="sm"/>
              <a:tailEnd type="none"/>
            </a:ln>
            <a:effectLst/>
          </p:spPr>
        </p:cxnSp>
        <p:cxnSp>
          <p:nvCxnSpPr>
            <p:cNvPr id="98" name="Straight Connector 97"/>
            <p:cNvCxnSpPr/>
            <p:nvPr/>
          </p:nvCxnSpPr>
          <p:spPr bwMode="auto">
            <a:xfrm flipV="1">
              <a:off x="6083580" y="5085184"/>
              <a:ext cx="1503229" cy="792089"/>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99" name="Straight Arrow Connector 98"/>
            <p:cNvCxnSpPr/>
            <p:nvPr/>
          </p:nvCxnSpPr>
          <p:spPr bwMode="auto">
            <a:xfrm>
              <a:off x="6876256" y="1412776"/>
              <a:ext cx="0" cy="4269779"/>
            </a:xfrm>
            <a:prstGeom prst="straightConnector1">
              <a:avLst/>
            </a:prstGeom>
            <a:solidFill>
              <a:schemeClr val="bg1"/>
            </a:solidFill>
            <a:ln w="0" cap="flat" cmpd="sng" algn="ctr">
              <a:solidFill>
                <a:schemeClr val="tx1"/>
              </a:solidFill>
              <a:prstDash val="lgDash"/>
              <a:round/>
              <a:headEnd type="none" w="sm" len="sm"/>
              <a:tailEnd type="none"/>
            </a:ln>
            <a:effectLst/>
          </p:spPr>
        </p:cxnSp>
        <p:cxnSp>
          <p:nvCxnSpPr>
            <p:cNvPr id="100" name="Straight Connector 99"/>
            <p:cNvCxnSpPr/>
            <p:nvPr/>
          </p:nvCxnSpPr>
          <p:spPr bwMode="auto">
            <a:xfrm>
              <a:off x="6300192" y="3312591"/>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a:off x="6372200" y="3182496"/>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07" name="Straight Connector 106"/>
            <p:cNvCxnSpPr/>
            <p:nvPr/>
          </p:nvCxnSpPr>
          <p:spPr bwMode="auto">
            <a:xfrm>
              <a:off x="6444208" y="3090331"/>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08" name="Straight Connector 107"/>
            <p:cNvCxnSpPr/>
            <p:nvPr/>
          </p:nvCxnSpPr>
          <p:spPr bwMode="auto">
            <a:xfrm>
              <a:off x="6516216" y="3008803"/>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0" name="Straight Connector 109"/>
            <p:cNvCxnSpPr/>
            <p:nvPr/>
          </p:nvCxnSpPr>
          <p:spPr bwMode="auto">
            <a:xfrm>
              <a:off x="6588224" y="2947843"/>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6660232" y="2902084"/>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6732240" y="2891036"/>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6804248" y="2889201"/>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grpSp>
          <p:nvGrpSpPr>
            <p:cNvPr id="9" name="Group 8"/>
            <p:cNvGrpSpPr/>
            <p:nvPr/>
          </p:nvGrpSpPr>
          <p:grpSpPr>
            <a:xfrm flipH="1">
              <a:off x="6876256" y="2889201"/>
              <a:ext cx="720080" cy="899839"/>
              <a:chOff x="7380312" y="2852936"/>
              <a:chExt cx="720080" cy="899839"/>
            </a:xfrm>
          </p:grpSpPr>
          <p:cxnSp>
            <p:nvCxnSpPr>
              <p:cNvPr id="117" name="Straight Connector 116"/>
              <p:cNvCxnSpPr/>
              <p:nvPr/>
            </p:nvCxnSpPr>
            <p:spPr bwMode="auto">
              <a:xfrm flipH="1">
                <a:off x="7380312" y="3752775"/>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19" name="Straight Connector 118"/>
              <p:cNvCxnSpPr/>
              <p:nvPr/>
            </p:nvCxnSpPr>
            <p:spPr bwMode="auto">
              <a:xfrm flipH="1">
                <a:off x="7452320" y="3464743"/>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0" name="Straight Connector 119"/>
              <p:cNvCxnSpPr/>
              <p:nvPr/>
            </p:nvCxnSpPr>
            <p:spPr bwMode="auto">
              <a:xfrm flipH="1">
                <a:off x="7524328" y="3276326"/>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flipH="1">
                <a:off x="7596336" y="3146231"/>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2" name="Straight Connector 121"/>
              <p:cNvCxnSpPr/>
              <p:nvPr/>
            </p:nvCxnSpPr>
            <p:spPr bwMode="auto">
              <a:xfrm flipH="1">
                <a:off x="7668344" y="3054066"/>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5" name="Straight Connector 124"/>
              <p:cNvCxnSpPr/>
              <p:nvPr/>
            </p:nvCxnSpPr>
            <p:spPr bwMode="auto">
              <a:xfrm flipH="1">
                <a:off x="7740352" y="2972538"/>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28" name="Straight Connector 127"/>
              <p:cNvCxnSpPr/>
              <p:nvPr/>
            </p:nvCxnSpPr>
            <p:spPr bwMode="auto">
              <a:xfrm flipH="1">
                <a:off x="7812360" y="2911578"/>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flipH="1">
                <a:off x="7884368" y="2865819"/>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H="1">
                <a:off x="7956376" y="2854771"/>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H="1">
                <a:off x="8028384" y="2852936"/>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grpSp>
        <p:cxnSp>
          <p:nvCxnSpPr>
            <p:cNvPr id="134" name="Straight Connector 133"/>
            <p:cNvCxnSpPr/>
            <p:nvPr/>
          </p:nvCxnSpPr>
          <p:spPr bwMode="auto">
            <a:xfrm>
              <a:off x="7596336" y="4077072"/>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36" name="Straight Arrow Connector 135"/>
            <p:cNvCxnSpPr/>
            <p:nvPr/>
          </p:nvCxnSpPr>
          <p:spPr bwMode="auto">
            <a:xfrm>
              <a:off x="7668344" y="1412776"/>
              <a:ext cx="0" cy="4229335"/>
            </a:xfrm>
            <a:prstGeom prst="straightConnector1">
              <a:avLst/>
            </a:prstGeom>
            <a:solidFill>
              <a:schemeClr val="bg1"/>
            </a:solidFill>
            <a:ln w="0" cap="flat" cmpd="sng" algn="ctr">
              <a:solidFill>
                <a:schemeClr val="tx1"/>
              </a:solidFill>
              <a:prstDash val="lgDash"/>
              <a:round/>
              <a:headEnd type="none" w="sm" len="sm"/>
              <a:tailEnd type="none"/>
            </a:ln>
            <a:effectLst/>
          </p:spPr>
        </p:cxnSp>
        <p:cxnSp>
          <p:nvCxnSpPr>
            <p:cNvPr id="137" name="Straight Connector 136"/>
            <p:cNvCxnSpPr/>
            <p:nvPr/>
          </p:nvCxnSpPr>
          <p:spPr bwMode="auto">
            <a:xfrm>
              <a:off x="7668344" y="1844824"/>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38" name="Straight Connector 137"/>
            <p:cNvCxnSpPr/>
            <p:nvPr/>
          </p:nvCxnSpPr>
          <p:spPr bwMode="auto">
            <a:xfrm>
              <a:off x="7740352" y="2204864"/>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39" name="Straight Connector 138"/>
            <p:cNvCxnSpPr/>
            <p:nvPr/>
          </p:nvCxnSpPr>
          <p:spPr bwMode="auto">
            <a:xfrm>
              <a:off x="7789069" y="5086350"/>
              <a:ext cx="815379" cy="430882"/>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40" name="Straight Connector 139"/>
            <p:cNvCxnSpPr/>
            <p:nvPr/>
          </p:nvCxnSpPr>
          <p:spPr bwMode="auto">
            <a:xfrm flipV="1">
              <a:off x="7812360" y="2615258"/>
              <a:ext cx="1008112" cy="5740"/>
            </a:xfrm>
            <a:prstGeom prst="line">
              <a:avLst/>
            </a:prstGeom>
            <a:solidFill>
              <a:schemeClr val="bg1"/>
            </a:solidFill>
            <a:ln w="50800" cap="flat" cmpd="sng" algn="ctr">
              <a:solidFill>
                <a:schemeClr val="tx1"/>
              </a:solidFill>
              <a:prstDash val="solid"/>
              <a:round/>
              <a:headEnd type="none" w="sm" len="sm"/>
              <a:tailEnd type="none" w="sm" len="sm"/>
            </a:ln>
            <a:effectLst/>
          </p:spPr>
        </p:cxnSp>
        <p:sp>
          <p:nvSpPr>
            <p:cNvPr id="49" name="Freeform 48"/>
            <p:cNvSpPr/>
            <p:nvPr/>
          </p:nvSpPr>
          <p:spPr>
            <a:xfrm>
              <a:off x="7589044" y="5088731"/>
              <a:ext cx="214312" cy="4763"/>
            </a:xfrm>
            <a:custGeom>
              <a:avLst/>
              <a:gdLst>
                <a:gd name="connsiteX0" fmla="*/ 0 w 214312"/>
                <a:gd name="connsiteY0" fmla="*/ 0 h 4763"/>
                <a:gd name="connsiteX1" fmla="*/ 214312 w 214312"/>
                <a:gd name="connsiteY1" fmla="*/ 4763 h 4763"/>
                <a:gd name="connsiteX2" fmla="*/ 214312 w 214312"/>
                <a:gd name="connsiteY2" fmla="*/ 4763 h 4763"/>
                <a:gd name="connsiteX3" fmla="*/ 0 w 214312"/>
                <a:gd name="connsiteY3" fmla="*/ 0 h 4763"/>
              </a:gdLst>
              <a:ahLst/>
              <a:cxnLst>
                <a:cxn ang="0">
                  <a:pos x="connsiteX0" y="connsiteY0"/>
                </a:cxn>
                <a:cxn ang="0">
                  <a:pos x="connsiteX1" y="connsiteY1"/>
                </a:cxn>
                <a:cxn ang="0">
                  <a:pos x="connsiteX2" y="connsiteY2"/>
                </a:cxn>
                <a:cxn ang="0">
                  <a:pos x="connsiteX3" y="connsiteY3"/>
                </a:cxn>
              </a:cxnLst>
              <a:rect l="l" t="t" r="r" b="b"/>
              <a:pathLst>
                <a:path w="214312" h="4763">
                  <a:moveTo>
                    <a:pt x="0" y="0"/>
                  </a:moveTo>
                  <a:lnTo>
                    <a:pt x="214312" y="4763"/>
                  </a:lnTo>
                  <a:lnTo>
                    <a:pt x="214312" y="4763"/>
                  </a:lnTo>
                  <a:lnTo>
                    <a:pt x="0" y="0"/>
                  </a:lnTo>
                  <a:close/>
                </a:path>
              </a:pathLst>
            </a:custGeom>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50" name="Arc 49"/>
            <p:cNvSpPr/>
            <p:nvPr/>
          </p:nvSpPr>
          <p:spPr bwMode="auto">
            <a:xfrm rot="19916449">
              <a:off x="7456784" y="5071788"/>
              <a:ext cx="410344" cy="337121"/>
            </a:xfrm>
            <a:prstGeom prst="arc">
              <a:avLst>
                <a:gd name="adj1" fmla="val 16200000"/>
                <a:gd name="adj2" fmla="val 20325267"/>
              </a:avLst>
            </a:prstGeom>
            <a:noFill/>
            <a:ln w="508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54" name="Straight Connector 53"/>
            <p:cNvCxnSpPr/>
            <p:nvPr/>
          </p:nvCxnSpPr>
          <p:spPr bwMode="auto">
            <a:xfrm flipV="1">
              <a:off x="6156176" y="3789040"/>
              <a:ext cx="0" cy="288032"/>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41" name="Straight Connector 140"/>
            <p:cNvCxnSpPr/>
            <p:nvPr/>
          </p:nvCxnSpPr>
          <p:spPr bwMode="auto">
            <a:xfrm flipV="1">
              <a:off x="6228184" y="3481958"/>
              <a:ext cx="0" cy="321643"/>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42" name="Straight Connector 141"/>
            <p:cNvCxnSpPr/>
            <p:nvPr/>
          </p:nvCxnSpPr>
          <p:spPr bwMode="auto">
            <a:xfrm flipV="1">
              <a:off x="6300192" y="3284985"/>
              <a:ext cx="0" cy="242458"/>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43" name="Straight Connector 142"/>
            <p:cNvCxnSpPr/>
            <p:nvPr/>
          </p:nvCxnSpPr>
          <p:spPr bwMode="auto">
            <a:xfrm flipV="1">
              <a:off x="6379542" y="3163756"/>
              <a:ext cx="0" cy="170174"/>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44" name="Straight Connector 143"/>
            <p:cNvCxnSpPr/>
            <p:nvPr/>
          </p:nvCxnSpPr>
          <p:spPr bwMode="auto">
            <a:xfrm flipV="1">
              <a:off x="6442000" y="3073136"/>
              <a:ext cx="0" cy="109360"/>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45" name="Straight Connector 144"/>
            <p:cNvCxnSpPr/>
            <p:nvPr/>
          </p:nvCxnSpPr>
          <p:spPr bwMode="auto">
            <a:xfrm flipV="1">
              <a:off x="6519316" y="2991925"/>
              <a:ext cx="0" cy="98406"/>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46" name="Straight Connector 145"/>
            <p:cNvCxnSpPr/>
            <p:nvPr/>
          </p:nvCxnSpPr>
          <p:spPr bwMode="auto">
            <a:xfrm flipV="1">
              <a:off x="6592440" y="2928004"/>
              <a:ext cx="0" cy="98406"/>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47" name="Straight Connector 146"/>
            <p:cNvCxnSpPr/>
            <p:nvPr/>
          </p:nvCxnSpPr>
          <p:spPr bwMode="auto">
            <a:xfrm flipH="1" flipV="1">
              <a:off x="7598444" y="3792272"/>
              <a:ext cx="0" cy="288032"/>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48" name="Straight Connector 147"/>
            <p:cNvCxnSpPr/>
            <p:nvPr/>
          </p:nvCxnSpPr>
          <p:spPr bwMode="auto">
            <a:xfrm flipH="1" flipV="1">
              <a:off x="7526436" y="3485190"/>
              <a:ext cx="0" cy="321643"/>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49" name="Straight Connector 148"/>
            <p:cNvCxnSpPr/>
            <p:nvPr/>
          </p:nvCxnSpPr>
          <p:spPr bwMode="auto">
            <a:xfrm flipH="1" flipV="1">
              <a:off x="7454428" y="3288217"/>
              <a:ext cx="0" cy="242458"/>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50" name="Straight Connector 149"/>
            <p:cNvCxnSpPr/>
            <p:nvPr/>
          </p:nvCxnSpPr>
          <p:spPr bwMode="auto">
            <a:xfrm flipH="1" flipV="1">
              <a:off x="7375078" y="3166988"/>
              <a:ext cx="0" cy="170174"/>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51" name="Straight Connector 150"/>
            <p:cNvCxnSpPr/>
            <p:nvPr/>
          </p:nvCxnSpPr>
          <p:spPr bwMode="auto">
            <a:xfrm flipH="1" flipV="1">
              <a:off x="7312620" y="3076368"/>
              <a:ext cx="0" cy="109360"/>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52" name="Straight Connector 151"/>
            <p:cNvCxnSpPr/>
            <p:nvPr/>
          </p:nvCxnSpPr>
          <p:spPr bwMode="auto">
            <a:xfrm flipH="1" flipV="1">
              <a:off x="7235304" y="2995157"/>
              <a:ext cx="0" cy="98406"/>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53" name="Straight Connector 152"/>
            <p:cNvCxnSpPr/>
            <p:nvPr/>
          </p:nvCxnSpPr>
          <p:spPr bwMode="auto">
            <a:xfrm flipH="1" flipV="1">
              <a:off x="7162180" y="2931236"/>
              <a:ext cx="0" cy="98406"/>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54" name="Straight Connector 153"/>
            <p:cNvCxnSpPr/>
            <p:nvPr/>
          </p:nvCxnSpPr>
          <p:spPr bwMode="auto">
            <a:xfrm flipV="1">
              <a:off x="6156920" y="1686247"/>
              <a:ext cx="0" cy="321643"/>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55" name="Straight Connector 154"/>
            <p:cNvCxnSpPr/>
            <p:nvPr/>
          </p:nvCxnSpPr>
          <p:spPr bwMode="auto">
            <a:xfrm flipV="1">
              <a:off x="6228184" y="1607234"/>
              <a:ext cx="0" cy="117535"/>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56" name="Straight Connector 155"/>
            <p:cNvCxnSpPr/>
            <p:nvPr/>
          </p:nvCxnSpPr>
          <p:spPr bwMode="auto">
            <a:xfrm flipV="1">
              <a:off x="7667351" y="1611995"/>
              <a:ext cx="0" cy="235073"/>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57" name="Straight Connector 156"/>
            <p:cNvCxnSpPr/>
            <p:nvPr/>
          </p:nvCxnSpPr>
          <p:spPr bwMode="auto">
            <a:xfrm flipV="1">
              <a:off x="7740352" y="1827779"/>
              <a:ext cx="0" cy="384228"/>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58" name="Straight Connector 157"/>
            <p:cNvCxnSpPr/>
            <p:nvPr/>
          </p:nvCxnSpPr>
          <p:spPr bwMode="auto">
            <a:xfrm flipV="1">
              <a:off x="7812360" y="2179401"/>
              <a:ext cx="0" cy="447663"/>
            </a:xfrm>
            <a:prstGeom prst="line">
              <a:avLst/>
            </a:prstGeom>
            <a:solidFill>
              <a:schemeClr val="bg1"/>
            </a:solidFill>
            <a:ln w="12700" cap="flat" cmpd="sng" algn="ctr">
              <a:solidFill>
                <a:schemeClr val="tx1"/>
              </a:solidFill>
              <a:prstDash val="solid"/>
              <a:round/>
              <a:headEnd type="none" w="sm" len="sm"/>
              <a:tailEnd type="none" w="sm" len="sm"/>
            </a:ln>
            <a:effectLst/>
          </p:spPr>
        </p:cxnSp>
        <p:cxnSp>
          <p:nvCxnSpPr>
            <p:cNvPr id="159" name="Straight Connector 158"/>
            <p:cNvCxnSpPr/>
            <p:nvPr/>
          </p:nvCxnSpPr>
          <p:spPr bwMode="auto">
            <a:xfrm>
              <a:off x="7667351" y="4509120"/>
              <a:ext cx="72008"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60" name="Straight Connector 159"/>
            <p:cNvCxnSpPr/>
            <p:nvPr/>
          </p:nvCxnSpPr>
          <p:spPr bwMode="auto">
            <a:xfrm flipV="1">
              <a:off x="7669459" y="4077072"/>
              <a:ext cx="0" cy="435280"/>
            </a:xfrm>
            <a:prstGeom prst="line">
              <a:avLst/>
            </a:prstGeom>
            <a:solidFill>
              <a:schemeClr val="bg1"/>
            </a:solidFill>
            <a:ln w="12700" cap="flat" cmpd="sng" algn="ctr">
              <a:solidFill>
                <a:schemeClr val="tx1"/>
              </a:solidFill>
              <a:prstDash val="solid"/>
              <a:round/>
              <a:headEnd type="none" w="sm" len="sm"/>
              <a:tailEnd type="none" w="sm" len="sm"/>
            </a:ln>
            <a:effectLst/>
          </p:spPr>
        </p:cxnSp>
        <p:sp>
          <p:nvSpPr>
            <p:cNvPr id="161" name="TextBox 160"/>
            <p:cNvSpPr txBox="1"/>
            <p:nvPr/>
          </p:nvSpPr>
          <p:spPr>
            <a:xfrm>
              <a:off x="6046348" y="2555612"/>
              <a:ext cx="420308" cy="369332"/>
            </a:xfrm>
            <a:prstGeom prst="rect">
              <a:avLst/>
            </a:prstGeom>
            <a:noFill/>
          </p:spPr>
          <p:txBody>
            <a:bodyPr wrap="none" rtlCol="0">
              <a:spAutoFit/>
            </a:bodyPr>
            <a:lstStyle/>
            <a:p>
              <a:r>
                <a:rPr lang="en-US" b="1" i="1" dirty="0" smtClean="0">
                  <a:solidFill>
                    <a:schemeClr val="tx1"/>
                  </a:solidFill>
                  <a:latin typeface="Arial" pitchFamily="34" charset="0"/>
                  <a:cs typeface="Arial" pitchFamily="34" charset="0"/>
                  <a:sym typeface="Symbol"/>
                </a:rPr>
                <a:t>M</a:t>
              </a:r>
              <a:r>
                <a:rPr lang="x-none" b="1" i="1" baseline="-25000" smtClean="0">
                  <a:solidFill>
                    <a:schemeClr val="tx1"/>
                  </a:solidFill>
                  <a:latin typeface="Arial" pitchFamily="34" charset="0"/>
                  <a:cs typeface="Arial" pitchFamily="34" charset="0"/>
                  <a:sym typeface="Symbol"/>
                </a:rPr>
                <a:t>i</a:t>
              </a:r>
              <a:endParaRPr lang="en-US" dirty="0"/>
            </a:p>
          </p:txBody>
        </p:sp>
        <p:sp>
          <p:nvSpPr>
            <p:cNvPr id="166" name="TextBox 165"/>
            <p:cNvSpPr txBox="1"/>
            <p:nvPr/>
          </p:nvSpPr>
          <p:spPr>
            <a:xfrm>
              <a:off x="6040735" y="1127294"/>
              <a:ext cx="543739" cy="369332"/>
            </a:xfrm>
            <a:prstGeom prst="rect">
              <a:avLst/>
            </a:prstGeom>
            <a:noFill/>
          </p:spPr>
          <p:txBody>
            <a:bodyPr wrap="none" rtlCol="0">
              <a:spAutoFit/>
            </a:bodyPr>
            <a:lstStyle/>
            <a:p>
              <a:r>
                <a:rPr lang="en-US" b="1" i="1" dirty="0">
                  <a:solidFill>
                    <a:schemeClr val="tx1"/>
                  </a:solidFill>
                  <a:latin typeface="Arial" pitchFamily="34" charset="0"/>
                  <a:cs typeface="Arial" pitchFamily="34" charset="0"/>
                  <a:sym typeface="Symbol"/>
                </a:rPr>
                <a:t>M</a:t>
              </a:r>
              <a:r>
                <a:rPr lang="en-US" b="1" i="1" baseline="-25000" dirty="0">
                  <a:solidFill>
                    <a:schemeClr val="tx1"/>
                  </a:solidFill>
                  <a:latin typeface="Arial" pitchFamily="34" charset="0"/>
                  <a:cs typeface="Arial" pitchFamily="34" charset="0"/>
                  <a:sym typeface="Symbol"/>
                </a:rPr>
                <a:t>e</a:t>
              </a:r>
              <a:r>
                <a:rPr lang="x-none" b="1" baseline="30000">
                  <a:solidFill>
                    <a:schemeClr val="tx1"/>
                  </a:solidFill>
                  <a:cs typeface="Arial" pitchFamily="34" charset="0"/>
                  <a:sym typeface="Symbol"/>
                </a:rPr>
                <a:t>*</a:t>
              </a:r>
              <a:endParaRPr lang="en-US" dirty="0"/>
            </a:p>
          </p:txBody>
        </p:sp>
        <p:sp>
          <p:nvSpPr>
            <p:cNvPr id="167" name="TextBox 166"/>
            <p:cNvSpPr txBox="1"/>
            <p:nvPr/>
          </p:nvSpPr>
          <p:spPr>
            <a:xfrm>
              <a:off x="7636856" y="1321023"/>
              <a:ext cx="967592" cy="307777"/>
            </a:xfrm>
            <a:prstGeom prst="rect">
              <a:avLst/>
            </a:prstGeom>
            <a:noFill/>
          </p:spPr>
          <p:txBody>
            <a:bodyPr wrap="square" rtlCol="0">
              <a:spAutoFit/>
            </a:bodyPr>
            <a:lstStyle/>
            <a:p>
              <a:r>
                <a:rPr lang="en-US" sz="1400" b="1" i="1" dirty="0">
                  <a:latin typeface="Arial" pitchFamily="34" charset="0"/>
                  <a:cs typeface="Arial" pitchFamily="34" charset="0"/>
                  <a:sym typeface="Symbol"/>
                </a:rPr>
                <a:t>+</a:t>
              </a:r>
              <a:r>
                <a:rPr lang="en-US" sz="1400" b="1" i="1" dirty="0" err="1" smtClean="0">
                  <a:latin typeface="Arial" pitchFamily="34" charset="0"/>
                  <a:cs typeface="Arial" pitchFamily="34" charset="0"/>
                  <a:sym typeface="Symbol"/>
                </a:rPr>
                <a:t>M</a:t>
              </a:r>
              <a:r>
                <a:rPr lang="en-US" sz="1400" b="1" i="1" baseline="-25000" dirty="0" err="1" smtClean="0">
                  <a:latin typeface="Arial" pitchFamily="34" charset="0"/>
                  <a:cs typeface="Arial" pitchFamily="34" charset="0"/>
                  <a:sym typeface="Symbol"/>
                </a:rPr>
                <a:t>emax</a:t>
              </a:r>
              <a:r>
                <a:rPr lang="x-none" sz="1400" b="1" baseline="30000" smtClean="0">
                  <a:cs typeface="Arial" pitchFamily="34" charset="0"/>
                  <a:sym typeface="Symbol"/>
                </a:rPr>
                <a:t>*</a:t>
              </a:r>
              <a:endParaRPr lang="en-US" sz="1400" dirty="0"/>
            </a:p>
          </p:txBody>
        </p:sp>
        <p:sp>
          <p:nvSpPr>
            <p:cNvPr id="168" name="TextBox 167"/>
            <p:cNvSpPr txBox="1"/>
            <p:nvPr/>
          </p:nvSpPr>
          <p:spPr>
            <a:xfrm>
              <a:off x="7996896" y="3547665"/>
              <a:ext cx="967592" cy="307777"/>
            </a:xfrm>
            <a:prstGeom prst="rect">
              <a:avLst/>
            </a:prstGeom>
            <a:noFill/>
          </p:spPr>
          <p:txBody>
            <a:bodyPr wrap="square" rtlCol="0">
              <a:spAutoFit/>
            </a:bodyPr>
            <a:lstStyle/>
            <a:p>
              <a:r>
                <a:rPr lang="en-US" sz="1400" b="1" i="1" dirty="0">
                  <a:latin typeface="Arial" pitchFamily="34" charset="0"/>
                  <a:cs typeface="Arial" pitchFamily="34" charset="0"/>
                  <a:sym typeface="Symbol"/>
                </a:rPr>
                <a:t>+</a:t>
              </a:r>
              <a:r>
                <a:rPr lang="en-US" sz="1400" b="1" i="1" dirty="0" err="1" smtClean="0">
                  <a:latin typeface="Arial" pitchFamily="34" charset="0"/>
                  <a:cs typeface="Arial" pitchFamily="34" charset="0"/>
                  <a:sym typeface="Symbol"/>
                </a:rPr>
                <a:t>M</a:t>
              </a:r>
              <a:r>
                <a:rPr lang="en-US" sz="1400" b="1" i="1" baseline="-25000" dirty="0" err="1" smtClean="0">
                  <a:latin typeface="Arial" pitchFamily="34" charset="0"/>
                  <a:cs typeface="Arial" pitchFamily="34" charset="0"/>
                  <a:sym typeface="Symbol"/>
                </a:rPr>
                <a:t>emax</a:t>
              </a:r>
              <a:r>
                <a:rPr lang="x-none" sz="1400" b="1" baseline="30000" smtClean="0">
                  <a:cs typeface="Arial" pitchFamily="34" charset="0"/>
                  <a:sym typeface="Symbol"/>
                </a:rPr>
                <a:t>*</a:t>
              </a:r>
              <a:endParaRPr lang="en-US" sz="1400" dirty="0"/>
            </a:p>
          </p:txBody>
        </p:sp>
        <p:sp>
          <p:nvSpPr>
            <p:cNvPr id="171" name="TextBox 170"/>
            <p:cNvSpPr txBox="1"/>
            <p:nvPr/>
          </p:nvSpPr>
          <p:spPr>
            <a:xfrm>
              <a:off x="6028836" y="4427820"/>
              <a:ext cx="343364" cy="369332"/>
            </a:xfrm>
            <a:prstGeom prst="rect">
              <a:avLst/>
            </a:prstGeom>
            <a:noFill/>
          </p:spPr>
          <p:txBody>
            <a:bodyPr wrap="none" rtlCol="0">
              <a:spAutoFit/>
            </a:bodyPr>
            <a:lstStyle/>
            <a:p>
              <a:r>
                <a:rPr lang="en-US" b="1" i="1" dirty="0" smtClean="0">
                  <a:solidFill>
                    <a:schemeClr val="tx1"/>
                  </a:solidFill>
                  <a:latin typeface="Arial" pitchFamily="34" charset="0"/>
                  <a:cs typeface="Arial" pitchFamily="34" charset="0"/>
                  <a:sym typeface="Symbol"/>
                </a:rPr>
                <a:t></a:t>
              </a:r>
              <a:endParaRPr lang="en-US" dirty="0"/>
            </a:p>
          </p:txBody>
        </p:sp>
        <p:sp>
          <p:nvSpPr>
            <p:cNvPr id="173" name="TextBox 172"/>
            <p:cNvSpPr txBox="1"/>
            <p:nvPr/>
          </p:nvSpPr>
          <p:spPr>
            <a:xfrm>
              <a:off x="8771293" y="4365104"/>
              <a:ext cx="242374" cy="338554"/>
            </a:xfrm>
            <a:prstGeom prst="rect">
              <a:avLst/>
            </a:prstGeom>
            <a:noFill/>
          </p:spPr>
          <p:txBody>
            <a:bodyPr wrap="none" rtlCol="0">
              <a:spAutoFit/>
            </a:bodyPr>
            <a:lstStyle/>
            <a:p>
              <a:r>
                <a:rPr lang="en-US" sz="1600" i="1" dirty="0">
                  <a:solidFill>
                    <a:schemeClr val="tx1"/>
                  </a:solidFill>
                  <a:latin typeface="Arial" pitchFamily="34" charset="0"/>
                  <a:cs typeface="Arial" pitchFamily="34" charset="0"/>
                  <a:sym typeface="Symbol"/>
                </a:rPr>
                <a:t>t</a:t>
              </a:r>
              <a:endParaRPr lang="en-US" sz="1600" dirty="0"/>
            </a:p>
          </p:txBody>
        </p:sp>
        <p:sp>
          <p:nvSpPr>
            <p:cNvPr id="174" name="TextBox 173"/>
            <p:cNvSpPr txBox="1"/>
            <p:nvPr/>
          </p:nvSpPr>
          <p:spPr>
            <a:xfrm>
              <a:off x="8844922" y="2125882"/>
              <a:ext cx="242374" cy="338554"/>
            </a:xfrm>
            <a:prstGeom prst="rect">
              <a:avLst/>
            </a:prstGeom>
            <a:noFill/>
          </p:spPr>
          <p:txBody>
            <a:bodyPr wrap="none" rtlCol="0">
              <a:spAutoFit/>
            </a:bodyPr>
            <a:lstStyle/>
            <a:p>
              <a:r>
                <a:rPr lang="en-US" sz="1600" i="1" dirty="0">
                  <a:solidFill>
                    <a:schemeClr val="tx1"/>
                  </a:solidFill>
                  <a:latin typeface="Arial" pitchFamily="34" charset="0"/>
                  <a:cs typeface="Arial" pitchFamily="34" charset="0"/>
                  <a:sym typeface="Symbol"/>
                </a:rPr>
                <a:t>t</a:t>
              </a:r>
              <a:endParaRPr lang="en-US" sz="1600" dirty="0"/>
            </a:p>
          </p:txBody>
        </p:sp>
        <p:sp>
          <p:nvSpPr>
            <p:cNvPr id="176" name="TextBox 175"/>
            <p:cNvSpPr txBox="1"/>
            <p:nvPr/>
          </p:nvSpPr>
          <p:spPr>
            <a:xfrm>
              <a:off x="6145989" y="5131233"/>
              <a:ext cx="402674" cy="369332"/>
            </a:xfrm>
            <a:prstGeom prst="rect">
              <a:avLst/>
            </a:prstGeom>
            <a:noFill/>
          </p:spPr>
          <p:txBody>
            <a:bodyPr wrap="none" rtlCol="0">
              <a:spAutoFit/>
            </a:bodyPr>
            <a:lstStyle/>
            <a:p>
              <a:r>
                <a:rPr lang="en-US" b="1" i="1" dirty="0" smtClean="0">
                  <a:solidFill>
                    <a:srgbClr val="FF0000"/>
                  </a:solidFill>
                  <a:latin typeface="Arial" pitchFamily="34" charset="0"/>
                  <a:cs typeface="Arial" pitchFamily="34" charset="0"/>
                  <a:sym typeface="Symbol"/>
                </a:rPr>
                <a:t></a:t>
              </a:r>
              <a:r>
                <a:rPr lang="en-US" b="1" baseline="30000" dirty="0" smtClean="0">
                  <a:solidFill>
                    <a:srgbClr val="FF0000"/>
                  </a:solidFill>
                  <a:latin typeface="Arial" pitchFamily="34" charset="0"/>
                  <a:cs typeface="Arial" pitchFamily="34" charset="0"/>
                  <a:sym typeface="Symbol"/>
                </a:rPr>
                <a:t>*</a:t>
              </a:r>
              <a:endParaRPr lang="en-US" b="1" baseline="30000" dirty="0">
                <a:solidFill>
                  <a:srgbClr val="FF0000"/>
                </a:solidFill>
              </a:endParaRPr>
            </a:p>
          </p:txBody>
        </p:sp>
      </p:grpSp>
      <p:sp>
        <p:nvSpPr>
          <p:cNvPr id="5" name="Oval 4"/>
          <p:cNvSpPr/>
          <p:nvPr/>
        </p:nvSpPr>
        <p:spPr bwMode="auto">
          <a:xfrm>
            <a:off x="6372222" y="3408886"/>
            <a:ext cx="368526" cy="389513"/>
          </a:xfrm>
          <a:prstGeom prst="ellipse">
            <a:avLst/>
          </a:prstGeom>
          <a:solidFill>
            <a:schemeClr val="bg1"/>
          </a:solidFill>
          <a:ln w="38100" cap="flat" cmpd="sng" algn="ctr">
            <a:solidFill>
              <a:schemeClr val="tx1"/>
            </a:solidFill>
            <a:prstDash val="solid"/>
            <a:round/>
            <a:headEnd type="none" w="sm" len="sm"/>
            <a:tailEnd type="none" w="sm" len="sm"/>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Black" pitchFamily="34" charset="0"/>
                <a:cs typeface="Arial" pitchFamily="34" charset="0"/>
              </a:rPr>
              <a:t>1</a:t>
            </a:r>
          </a:p>
        </p:txBody>
      </p:sp>
      <p:sp>
        <p:nvSpPr>
          <p:cNvPr id="163" name="Oval 162"/>
          <p:cNvSpPr/>
          <p:nvPr/>
        </p:nvSpPr>
        <p:spPr bwMode="auto">
          <a:xfrm>
            <a:off x="6980025" y="3417320"/>
            <a:ext cx="368526" cy="389513"/>
          </a:xfrm>
          <a:prstGeom prst="ellipse">
            <a:avLst/>
          </a:prstGeom>
          <a:solidFill>
            <a:schemeClr val="bg1"/>
          </a:solidFill>
          <a:ln w="38100" cap="flat" cmpd="sng" algn="ctr">
            <a:solidFill>
              <a:schemeClr val="tx1"/>
            </a:solidFill>
            <a:prstDash val="solid"/>
            <a:round/>
            <a:headEnd type="none" w="sm" len="sm"/>
            <a:tailEnd type="none" w="sm" len="sm"/>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x-none" sz="1800" i="0" u="none" strike="noStrike" cap="none" normalizeH="0" baseline="0" dirty="0" smtClean="0">
                <a:ln>
                  <a:noFill/>
                </a:ln>
                <a:solidFill>
                  <a:schemeClr val="tx1"/>
                </a:solidFill>
                <a:effectLst/>
                <a:latin typeface="Arial Black" pitchFamily="34" charset="0"/>
                <a:cs typeface="Arial" pitchFamily="34" charset="0"/>
              </a:rPr>
              <a:t>2</a:t>
            </a:r>
            <a:endParaRPr kumimoji="0" lang="en-US" sz="1800" i="0" u="none" strike="noStrike" cap="none" normalizeH="0" baseline="0" dirty="0" smtClean="0">
              <a:ln>
                <a:noFill/>
              </a:ln>
              <a:solidFill>
                <a:schemeClr val="tx1"/>
              </a:solidFill>
              <a:effectLst/>
              <a:latin typeface="Arial Black" pitchFamily="34" charset="0"/>
              <a:cs typeface="Arial" pitchFamily="34" charset="0"/>
            </a:endParaRPr>
          </a:p>
        </p:txBody>
      </p:sp>
    </p:spTree>
    <p:extLst>
      <p:ext uri="{BB962C8B-B14F-4D97-AF65-F5344CB8AC3E}">
        <p14:creationId xmlns="" xmlns:p14="http://schemas.microsoft.com/office/powerpoint/2010/main" val="14327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5" grpId="0" animBg="1"/>
      <p:bldP spid="1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5536" y="1016372"/>
            <a:ext cx="8272189" cy="5436964"/>
            <a:chOff x="395536" y="1016372"/>
            <a:chExt cx="8272189" cy="5436964"/>
          </a:xfrm>
        </p:grpSpPr>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6978"/>
            <a:stretch/>
          </p:blipFill>
          <p:spPr bwMode="auto">
            <a:xfrm>
              <a:off x="470535" y="1120130"/>
              <a:ext cx="8197190" cy="5333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81863" y="3568402"/>
              <a:ext cx="360040" cy="276999"/>
            </a:xfrm>
            <a:prstGeom prst="rect">
              <a:avLst/>
            </a:prstGeom>
            <a:noFill/>
          </p:spPr>
          <p:txBody>
            <a:bodyPr wrap="square" lIns="0" tIns="0" rIns="0" bIns="0" rtlCol="0">
              <a:spAutoFit/>
            </a:bodyPr>
            <a:lstStyle/>
            <a:p>
              <a:r>
                <a:rPr lang="en-US" b="1" i="1" dirty="0" smtClean="0">
                  <a:solidFill>
                    <a:schemeClr val="tx1"/>
                  </a:solidFill>
                  <a:latin typeface="Arial Narrow" pitchFamily="34" charset="0"/>
                </a:rPr>
                <a:t>t</a:t>
              </a:r>
              <a:r>
                <a:rPr lang="en-US" sz="1000" baseline="30000" dirty="0" smtClean="0">
                  <a:solidFill>
                    <a:schemeClr val="tx1"/>
                  </a:solidFill>
                  <a:latin typeface="Arial Narrow" pitchFamily="34" charset="0"/>
                </a:rPr>
                <a:t> </a:t>
              </a:r>
              <a:r>
                <a:rPr lang="en-US" b="1" i="1" dirty="0" smtClean="0">
                  <a:solidFill>
                    <a:schemeClr val="tx1"/>
                  </a:solidFill>
                  <a:latin typeface="Arial Narrow" pitchFamily="34" charset="0"/>
                </a:rPr>
                <a:t>/</a:t>
              </a:r>
              <a:r>
                <a:rPr lang="en-US" b="1" i="1" dirty="0" err="1" smtClean="0">
                  <a:solidFill>
                    <a:schemeClr val="tx1"/>
                  </a:solidFill>
                  <a:latin typeface="Arial Narrow" pitchFamily="34" charset="0"/>
                </a:rPr>
                <a:t>T</a:t>
              </a:r>
              <a:r>
                <a:rPr lang="en-US" b="1" i="1" baseline="-25000" dirty="0" err="1" smtClean="0">
                  <a:solidFill>
                    <a:schemeClr val="tx1"/>
                  </a:solidFill>
                  <a:latin typeface="Arial Narrow" pitchFamily="34" charset="0"/>
                </a:rPr>
                <a:t>s</a:t>
              </a:r>
              <a:endParaRPr lang="en-US" b="1" i="1" baseline="-25000" dirty="0">
                <a:solidFill>
                  <a:schemeClr val="tx1"/>
                </a:solidFill>
                <a:latin typeface="Arial Narrow" pitchFamily="34" charset="0"/>
              </a:endParaRPr>
            </a:p>
          </p:txBody>
        </p:sp>
        <p:sp>
          <p:nvSpPr>
            <p:cNvPr id="10" name="TextBox 9"/>
            <p:cNvSpPr txBox="1"/>
            <p:nvPr/>
          </p:nvSpPr>
          <p:spPr>
            <a:xfrm>
              <a:off x="8281863" y="5656634"/>
              <a:ext cx="360040" cy="276999"/>
            </a:xfrm>
            <a:prstGeom prst="rect">
              <a:avLst/>
            </a:prstGeom>
            <a:noFill/>
          </p:spPr>
          <p:txBody>
            <a:bodyPr wrap="square" lIns="0" tIns="0" rIns="0" bIns="0" rtlCol="0">
              <a:spAutoFit/>
            </a:bodyPr>
            <a:lstStyle/>
            <a:p>
              <a:r>
                <a:rPr lang="en-US" b="1" i="1" dirty="0" smtClean="0">
                  <a:solidFill>
                    <a:schemeClr val="tx1"/>
                  </a:solidFill>
                  <a:latin typeface="Arial Narrow" pitchFamily="34" charset="0"/>
                </a:rPr>
                <a:t>t</a:t>
              </a:r>
              <a:r>
                <a:rPr lang="en-US" sz="1000" baseline="30000" dirty="0" smtClean="0">
                  <a:solidFill>
                    <a:schemeClr val="tx1"/>
                  </a:solidFill>
                  <a:latin typeface="Arial Narrow" pitchFamily="34" charset="0"/>
                </a:rPr>
                <a:t> </a:t>
              </a:r>
              <a:r>
                <a:rPr lang="en-US" b="1" i="1" dirty="0" smtClean="0">
                  <a:solidFill>
                    <a:schemeClr val="tx1"/>
                  </a:solidFill>
                  <a:latin typeface="Arial Narrow" pitchFamily="34" charset="0"/>
                </a:rPr>
                <a:t>/</a:t>
              </a:r>
              <a:r>
                <a:rPr lang="en-US" b="1" i="1" dirty="0" err="1" smtClean="0">
                  <a:solidFill>
                    <a:schemeClr val="tx1"/>
                  </a:solidFill>
                  <a:latin typeface="Arial Narrow" pitchFamily="34" charset="0"/>
                </a:rPr>
                <a:t>T</a:t>
              </a:r>
              <a:r>
                <a:rPr lang="en-US" b="1" i="1" baseline="-25000" dirty="0" err="1" smtClean="0">
                  <a:solidFill>
                    <a:schemeClr val="tx1"/>
                  </a:solidFill>
                  <a:latin typeface="Arial Narrow" pitchFamily="34" charset="0"/>
                </a:rPr>
                <a:t>s</a:t>
              </a:r>
              <a:endParaRPr lang="en-US" b="1" i="1" baseline="-25000" dirty="0">
                <a:solidFill>
                  <a:schemeClr val="tx1"/>
                </a:solidFill>
                <a:latin typeface="Arial Narrow" pitchFamily="34" charset="0"/>
              </a:endParaRPr>
            </a:p>
          </p:txBody>
        </p:sp>
        <p:sp>
          <p:nvSpPr>
            <p:cNvPr id="11" name="TextBox 10"/>
            <p:cNvSpPr txBox="1"/>
            <p:nvPr/>
          </p:nvSpPr>
          <p:spPr>
            <a:xfrm>
              <a:off x="8267203" y="2232000"/>
              <a:ext cx="360040" cy="276999"/>
            </a:xfrm>
            <a:prstGeom prst="rect">
              <a:avLst/>
            </a:prstGeom>
            <a:noFill/>
          </p:spPr>
          <p:txBody>
            <a:bodyPr wrap="square" lIns="0" tIns="0" rIns="0" bIns="0" rtlCol="0">
              <a:spAutoFit/>
            </a:bodyPr>
            <a:lstStyle/>
            <a:p>
              <a:r>
                <a:rPr lang="en-US" b="1" i="1" dirty="0" smtClean="0">
                  <a:solidFill>
                    <a:schemeClr val="tx1"/>
                  </a:solidFill>
                  <a:latin typeface="Arial Narrow" pitchFamily="34" charset="0"/>
                </a:rPr>
                <a:t>t</a:t>
              </a:r>
              <a:r>
                <a:rPr lang="en-US" sz="1000" baseline="30000" dirty="0" smtClean="0">
                  <a:solidFill>
                    <a:schemeClr val="tx1"/>
                  </a:solidFill>
                  <a:latin typeface="Arial Narrow" pitchFamily="34" charset="0"/>
                </a:rPr>
                <a:t> </a:t>
              </a:r>
              <a:r>
                <a:rPr lang="en-US" b="1" i="1" dirty="0" smtClean="0">
                  <a:solidFill>
                    <a:schemeClr val="tx1"/>
                  </a:solidFill>
                  <a:latin typeface="Arial Narrow" pitchFamily="34" charset="0"/>
                </a:rPr>
                <a:t>/</a:t>
              </a:r>
              <a:r>
                <a:rPr lang="en-US" b="1" i="1" dirty="0" err="1" smtClean="0">
                  <a:solidFill>
                    <a:schemeClr val="tx1"/>
                  </a:solidFill>
                  <a:latin typeface="Arial Narrow" pitchFamily="34" charset="0"/>
                </a:rPr>
                <a:t>T</a:t>
              </a:r>
              <a:r>
                <a:rPr lang="en-US" b="1" i="1" baseline="-25000" dirty="0" err="1" smtClean="0">
                  <a:solidFill>
                    <a:schemeClr val="tx1"/>
                  </a:solidFill>
                  <a:latin typeface="Arial Narrow" pitchFamily="34" charset="0"/>
                </a:rPr>
                <a:t>s</a:t>
              </a:r>
              <a:endParaRPr lang="en-US" b="1" i="1" baseline="-25000" dirty="0">
                <a:solidFill>
                  <a:schemeClr val="tx1"/>
                </a:solidFill>
                <a:latin typeface="Arial Narrow" pitchFamily="34" charset="0"/>
              </a:endParaRPr>
            </a:p>
          </p:txBody>
        </p:sp>
        <p:sp>
          <p:nvSpPr>
            <p:cNvPr id="12" name="TextBox 11"/>
            <p:cNvSpPr txBox="1"/>
            <p:nvPr/>
          </p:nvSpPr>
          <p:spPr>
            <a:xfrm>
              <a:off x="992808" y="2992338"/>
              <a:ext cx="795411" cy="307777"/>
            </a:xfrm>
            <a:prstGeom prst="rect">
              <a:avLst/>
            </a:prstGeom>
            <a:noFill/>
          </p:spPr>
          <p:txBody>
            <a:bodyPr wrap="none" rtlCol="0">
              <a:spAutoFit/>
            </a:bodyPr>
            <a:lstStyle/>
            <a:p>
              <a:r>
                <a:rPr lang="en-US" sz="1400" b="1" i="1" dirty="0">
                  <a:solidFill>
                    <a:schemeClr val="tx1"/>
                  </a:solidFill>
                  <a:latin typeface="Arial" pitchFamily="34" charset="0"/>
                  <a:cs typeface="Arial" pitchFamily="34" charset="0"/>
                  <a:sym typeface="Symbol"/>
                </a:rPr>
                <a:t>M</a:t>
              </a:r>
              <a:r>
                <a:rPr lang="en-US" sz="1400" b="1" i="1" baseline="-25000" dirty="0">
                  <a:solidFill>
                    <a:schemeClr val="tx1"/>
                  </a:solidFill>
                  <a:latin typeface="Arial" pitchFamily="34" charset="0"/>
                  <a:cs typeface="Arial" pitchFamily="34" charset="0"/>
                  <a:sym typeface="Symbol"/>
                </a:rPr>
                <a:t>e</a:t>
              </a:r>
              <a:r>
                <a:rPr lang="x-none" sz="1400" b="1" baseline="30000" smtClean="0">
                  <a:solidFill>
                    <a:schemeClr val="tx1"/>
                  </a:solidFill>
                  <a:cs typeface="Arial" pitchFamily="34" charset="0"/>
                  <a:sym typeface="Symbol"/>
                </a:rPr>
                <a:t>*</a:t>
              </a:r>
              <a:r>
                <a:rPr lang="en-US" sz="1400" dirty="0" smtClean="0">
                  <a:solidFill>
                    <a:schemeClr val="tx1"/>
                  </a:solidFill>
                  <a:latin typeface="Arial Narrow" pitchFamily="34" charset="0"/>
                  <a:cs typeface="Arial" pitchFamily="34" charset="0"/>
                  <a:sym typeface="Symbol"/>
                </a:rPr>
                <a:t>[</a:t>
              </a:r>
              <a:r>
                <a:rPr lang="en-US" sz="1400" dirty="0" err="1" smtClean="0">
                  <a:solidFill>
                    <a:schemeClr val="tx1"/>
                  </a:solidFill>
                  <a:latin typeface="Arial Narrow" pitchFamily="34" charset="0"/>
                  <a:cs typeface="Arial" pitchFamily="34" charset="0"/>
                  <a:sym typeface="Symbol"/>
                </a:rPr>
                <a:t>p.u</a:t>
              </a:r>
              <a:r>
                <a:rPr lang="en-US" sz="1400" dirty="0" smtClean="0">
                  <a:solidFill>
                    <a:schemeClr val="tx1"/>
                  </a:solidFill>
                  <a:latin typeface="Arial Narrow" pitchFamily="34" charset="0"/>
                  <a:cs typeface="Arial" pitchFamily="34" charset="0"/>
                  <a:sym typeface="Symbol"/>
                </a:rPr>
                <a:t>.]</a:t>
              </a:r>
              <a:endParaRPr lang="en-US" sz="1400" dirty="0">
                <a:latin typeface="Arial Narrow" pitchFamily="34" charset="0"/>
              </a:endParaRPr>
            </a:p>
          </p:txBody>
        </p:sp>
        <p:sp>
          <p:nvSpPr>
            <p:cNvPr id="13" name="TextBox 12"/>
            <p:cNvSpPr txBox="1"/>
            <p:nvPr/>
          </p:nvSpPr>
          <p:spPr>
            <a:xfrm>
              <a:off x="988914" y="4936554"/>
              <a:ext cx="761747" cy="307777"/>
            </a:xfrm>
            <a:prstGeom prst="rect">
              <a:avLst/>
            </a:prstGeom>
            <a:noFill/>
          </p:spPr>
          <p:txBody>
            <a:bodyPr wrap="none" rtlCol="0">
              <a:spAutoFit/>
            </a:bodyPr>
            <a:lstStyle/>
            <a:p>
              <a:r>
                <a:rPr lang="en-US" sz="1400" b="1" i="1" dirty="0" err="1" smtClean="0">
                  <a:solidFill>
                    <a:schemeClr val="tx1"/>
                  </a:solidFill>
                  <a:latin typeface="Arial" pitchFamily="34" charset="0"/>
                  <a:cs typeface="Arial" pitchFamily="34" charset="0"/>
                  <a:sym typeface="Symbol"/>
                </a:rPr>
                <a:t>M</a:t>
              </a:r>
              <a:r>
                <a:rPr lang="en-US" sz="1400" b="1" i="1" baseline="-25000" dirty="0" err="1" smtClean="0">
                  <a:solidFill>
                    <a:schemeClr val="tx1"/>
                  </a:solidFill>
                  <a:latin typeface="Arial" pitchFamily="34" charset="0"/>
                  <a:cs typeface="Arial" pitchFamily="34" charset="0"/>
                  <a:sym typeface="Symbol"/>
                </a:rPr>
                <a:t>i</a:t>
              </a:r>
              <a:r>
                <a:rPr lang="x-none" sz="1400" b="1" baseline="30000" smtClean="0">
                  <a:solidFill>
                    <a:schemeClr val="tx1"/>
                  </a:solidFill>
                  <a:cs typeface="Arial" pitchFamily="34" charset="0"/>
                  <a:sym typeface="Symbol"/>
                </a:rPr>
                <a:t> </a:t>
              </a:r>
              <a:r>
                <a:rPr lang="en-US" sz="1400" dirty="0" smtClean="0">
                  <a:solidFill>
                    <a:schemeClr val="tx1"/>
                  </a:solidFill>
                  <a:latin typeface="Arial Narrow" pitchFamily="34" charset="0"/>
                  <a:cs typeface="Arial" pitchFamily="34" charset="0"/>
                  <a:sym typeface="Symbol"/>
                </a:rPr>
                <a:t>[</a:t>
              </a:r>
              <a:r>
                <a:rPr lang="en-US" sz="1400" dirty="0" err="1" smtClean="0">
                  <a:solidFill>
                    <a:schemeClr val="tx1"/>
                  </a:solidFill>
                  <a:latin typeface="Arial Narrow" pitchFamily="34" charset="0"/>
                  <a:cs typeface="Arial" pitchFamily="34" charset="0"/>
                  <a:sym typeface="Symbol"/>
                </a:rPr>
                <a:t>p.u</a:t>
              </a:r>
              <a:r>
                <a:rPr lang="en-US" sz="1400" dirty="0" smtClean="0">
                  <a:solidFill>
                    <a:schemeClr val="tx1"/>
                  </a:solidFill>
                  <a:latin typeface="Arial Narrow" pitchFamily="34" charset="0"/>
                  <a:cs typeface="Arial" pitchFamily="34" charset="0"/>
                  <a:sym typeface="Symbol"/>
                </a:rPr>
                <a:t>.]</a:t>
              </a:r>
              <a:endParaRPr lang="en-US" sz="1400" dirty="0">
                <a:latin typeface="Arial Narrow" pitchFamily="34" charset="0"/>
              </a:endParaRPr>
            </a:p>
          </p:txBody>
        </p:sp>
        <p:sp>
          <p:nvSpPr>
            <p:cNvPr id="9" name="Rectangle 8"/>
            <p:cNvSpPr/>
            <p:nvPr/>
          </p:nvSpPr>
          <p:spPr bwMode="auto">
            <a:xfrm>
              <a:off x="527685" y="4072458"/>
              <a:ext cx="426066" cy="400110"/>
            </a:xfrm>
            <a:prstGeom prst="rect">
              <a:avLst/>
            </a:prstGeom>
            <a:solidFill>
              <a:schemeClr val="bg1"/>
            </a:solidFill>
            <a:ln w="25400" cap="flat" cmpd="sng" algn="ctr">
              <a:noFill/>
              <a:prstDash val="solid"/>
              <a:round/>
              <a:headEnd type="none" w="sm" len="sm"/>
              <a:tailEnd type="none" w="sm" len="sm"/>
            </a:ln>
            <a:effectLst/>
          </p:spPr>
          <p:txBody>
            <a:bodyPr vert="horz" wrap="square" lIns="91440" tIns="45720" rIns="0" bIns="45720" numCol="1" rtlCol="0" anchor="t" anchorCtr="0" compatLnSpc="1">
              <a:prstTxWarp prst="textNoShape">
                <a:avLst/>
              </a:prstTxWarp>
              <a:spAutoFit/>
            </a:bodyPr>
            <a:lstStyle/>
            <a:p>
              <a:pPr lvl="0"/>
              <a:r>
                <a:rPr lang="en-US" sz="2000" dirty="0" smtClean="0">
                  <a:solidFill>
                    <a:srgbClr val="000000"/>
                  </a:solidFill>
                  <a:latin typeface="Times New Roman" pitchFamily="18" charset="0"/>
                  <a:cs typeface="Times New Roman" pitchFamily="18" charset="0"/>
                  <a:sym typeface="Symbol"/>
                </a:rPr>
                <a:t></a:t>
              </a:r>
              <a:r>
                <a:rPr lang="x-none" sz="2000" dirty="0" smtClean="0">
                  <a:solidFill>
                    <a:srgbClr val="000000"/>
                  </a:solidFill>
                  <a:latin typeface="Times New Roman" pitchFamily="18" charset="0"/>
                  <a:cs typeface="Times New Roman" pitchFamily="18" charset="0"/>
                </a:rPr>
                <a:t>1</a:t>
              </a:r>
              <a:endParaRPr lang="en-US" sz="2000" dirty="0">
                <a:solidFill>
                  <a:srgbClr val="000000"/>
                </a:solidFill>
                <a:latin typeface="Times New Roman" pitchFamily="18" charset="0"/>
                <a:cs typeface="Times New Roman" pitchFamily="18" charset="0"/>
              </a:endParaRPr>
            </a:p>
          </p:txBody>
        </p:sp>
        <p:sp>
          <p:nvSpPr>
            <p:cNvPr id="15" name="Rectangle 14"/>
            <p:cNvSpPr/>
            <p:nvPr/>
          </p:nvSpPr>
          <p:spPr bwMode="auto">
            <a:xfrm>
              <a:off x="3203848" y="4720530"/>
              <a:ext cx="360040" cy="288032"/>
            </a:xfrm>
            <a:prstGeom prst="rect">
              <a:avLst/>
            </a:prstGeom>
            <a:solidFill>
              <a:schemeClr val="bg1"/>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6" name="Rectangle 15"/>
            <p:cNvSpPr/>
            <p:nvPr/>
          </p:nvSpPr>
          <p:spPr bwMode="auto">
            <a:xfrm>
              <a:off x="578485" y="3280370"/>
              <a:ext cx="393115" cy="400110"/>
            </a:xfrm>
            <a:prstGeom prst="rect">
              <a:avLst/>
            </a:prstGeom>
            <a:solidFill>
              <a:schemeClr val="bg1"/>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x-none" sz="20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Rectangle 16"/>
            <p:cNvSpPr/>
            <p:nvPr/>
          </p:nvSpPr>
          <p:spPr bwMode="auto">
            <a:xfrm>
              <a:off x="2627784" y="5388396"/>
              <a:ext cx="504056" cy="288032"/>
            </a:xfrm>
            <a:prstGeom prst="rect">
              <a:avLst/>
            </a:prstGeom>
            <a:solidFill>
              <a:schemeClr val="bg1"/>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18" name="TextBox 17"/>
            <p:cNvSpPr txBox="1"/>
            <p:nvPr/>
          </p:nvSpPr>
          <p:spPr>
            <a:xfrm>
              <a:off x="2336429" y="3126481"/>
              <a:ext cx="1034899" cy="261610"/>
            </a:xfrm>
            <a:prstGeom prst="rect">
              <a:avLst/>
            </a:prstGeom>
            <a:noFill/>
          </p:spPr>
          <p:txBody>
            <a:bodyPr wrap="none" lIns="0" rtlCol="0">
              <a:spAutoFit/>
            </a:bodyPr>
            <a:lstStyle/>
            <a:p>
              <a:r>
                <a:rPr lang="en-US" sz="1100" b="1" i="1" dirty="0" smtClean="0">
                  <a:latin typeface="Arial" pitchFamily="34" charset="0"/>
                  <a:cs typeface="Arial" pitchFamily="34" charset="0"/>
                  <a:sym typeface="Symbol"/>
                </a:rPr>
                <a:t> </a:t>
              </a:r>
              <a:r>
                <a:rPr lang="en-US" sz="1100" b="1" i="1" dirty="0" err="1" smtClean="0">
                  <a:latin typeface="Arial" pitchFamily="34" charset="0"/>
                  <a:cs typeface="Arial" pitchFamily="34" charset="0"/>
                  <a:sym typeface="Symbol"/>
                </a:rPr>
                <a:t>M</a:t>
              </a:r>
              <a:r>
                <a:rPr lang="en-US" sz="1100" b="1" i="1" baseline="-25000" dirty="0" err="1" smtClean="0">
                  <a:latin typeface="Arial" pitchFamily="34" charset="0"/>
                  <a:cs typeface="Arial" pitchFamily="34" charset="0"/>
                  <a:sym typeface="Symbol"/>
                </a:rPr>
                <a:t>emax</a:t>
              </a:r>
              <a:r>
                <a:rPr lang="x-none" sz="1100" b="1" baseline="30000" smtClean="0">
                  <a:cs typeface="Arial" pitchFamily="34" charset="0"/>
                  <a:sym typeface="Symbol"/>
                </a:rPr>
                <a:t>*</a:t>
              </a:r>
              <a:r>
                <a:rPr lang="en-US" sz="1100" b="1" baseline="30000" dirty="0" smtClean="0">
                  <a:cs typeface="Arial" pitchFamily="34" charset="0"/>
                  <a:sym typeface="Symbol"/>
                </a:rPr>
                <a:t> </a:t>
              </a:r>
              <a:r>
                <a:rPr lang="en-US" sz="1100" dirty="0" smtClean="0">
                  <a:latin typeface="Arial" pitchFamily="34" charset="0"/>
                  <a:cs typeface="Arial" pitchFamily="34" charset="0"/>
                  <a:sym typeface="Symbol"/>
                </a:rPr>
                <a:t>= </a:t>
              </a:r>
              <a:r>
                <a:rPr lang="x-none" sz="1100" dirty="0" smtClean="0">
                  <a:latin typeface="Arial" pitchFamily="34" charset="0"/>
                  <a:cs typeface="Arial" pitchFamily="34" charset="0"/>
                  <a:sym typeface="Symbol"/>
                </a:rPr>
                <a:t>1</a:t>
              </a:r>
              <a:r>
                <a:rPr lang="en-US" sz="1100" dirty="0" smtClean="0">
                  <a:latin typeface="Arial Narrow" pitchFamily="34" charset="0"/>
                  <a:cs typeface="Arial" pitchFamily="34" charset="0"/>
                  <a:sym typeface="Symbol"/>
                </a:rPr>
                <a:t> </a:t>
              </a:r>
              <a:r>
                <a:rPr lang="en-US" sz="1100" dirty="0" err="1" smtClean="0">
                  <a:latin typeface="Arial Narrow" pitchFamily="34" charset="0"/>
                  <a:cs typeface="Arial" pitchFamily="34" charset="0"/>
                  <a:sym typeface="Symbol"/>
                </a:rPr>
                <a:t>p.u</a:t>
              </a:r>
              <a:r>
                <a:rPr lang="en-US" sz="1100" dirty="0" smtClean="0">
                  <a:latin typeface="Arial Narrow" pitchFamily="34" charset="0"/>
                  <a:cs typeface="Arial" pitchFamily="34" charset="0"/>
                  <a:sym typeface="Symbol"/>
                </a:rPr>
                <a:t>. </a:t>
              </a:r>
              <a:endParaRPr lang="en-US" sz="1100" dirty="0">
                <a:latin typeface="Arial Narrow" pitchFamily="34" charset="0"/>
              </a:endParaRPr>
            </a:p>
          </p:txBody>
        </p:sp>
        <p:sp>
          <p:nvSpPr>
            <p:cNvPr id="19" name="Rectangle 18"/>
            <p:cNvSpPr/>
            <p:nvPr/>
          </p:nvSpPr>
          <p:spPr bwMode="auto">
            <a:xfrm>
              <a:off x="2736238" y="3581846"/>
              <a:ext cx="467609" cy="288032"/>
            </a:xfrm>
            <a:prstGeom prst="rect">
              <a:avLst/>
            </a:prstGeom>
            <a:solidFill>
              <a:schemeClr val="bg1"/>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20" name="TextBox 19"/>
            <p:cNvSpPr txBox="1"/>
            <p:nvPr/>
          </p:nvSpPr>
          <p:spPr>
            <a:xfrm>
              <a:off x="984300" y="1016372"/>
              <a:ext cx="715260" cy="369332"/>
            </a:xfrm>
            <a:prstGeom prst="rect">
              <a:avLst/>
            </a:prstGeom>
            <a:noFill/>
          </p:spPr>
          <p:txBody>
            <a:bodyPr wrap="none" rtlCol="0">
              <a:spAutoFit/>
            </a:bodyPr>
            <a:lstStyle/>
            <a:p>
              <a:r>
                <a:rPr lang="en-US" b="1" i="1" dirty="0" smtClean="0">
                  <a:solidFill>
                    <a:schemeClr val="tx1"/>
                  </a:solidFill>
                  <a:latin typeface="Arial" pitchFamily="34" charset="0"/>
                  <a:cs typeface="Arial" pitchFamily="34" charset="0"/>
                  <a:sym typeface="Symbol"/>
                </a:rPr>
                <a:t></a:t>
              </a:r>
              <a:r>
                <a:rPr lang="en-US" sz="1400" dirty="0">
                  <a:solidFill>
                    <a:srgbClr val="000000"/>
                  </a:solidFill>
                  <a:latin typeface="Arial Narrow" pitchFamily="34" charset="0"/>
                  <a:cs typeface="Arial" pitchFamily="34" charset="0"/>
                  <a:sym typeface="Symbol"/>
                </a:rPr>
                <a:t> [</a:t>
              </a:r>
              <a:r>
                <a:rPr lang="en-US" sz="1400" dirty="0" err="1">
                  <a:solidFill>
                    <a:srgbClr val="000000"/>
                  </a:solidFill>
                  <a:latin typeface="Arial Narrow" pitchFamily="34" charset="0"/>
                  <a:cs typeface="Arial" pitchFamily="34" charset="0"/>
                  <a:sym typeface="Symbol"/>
                </a:rPr>
                <a:t>p.u</a:t>
              </a:r>
              <a:r>
                <a:rPr lang="en-US" sz="1400" dirty="0">
                  <a:solidFill>
                    <a:srgbClr val="000000"/>
                  </a:solidFill>
                  <a:latin typeface="Arial Narrow" pitchFamily="34" charset="0"/>
                  <a:cs typeface="Arial" pitchFamily="34" charset="0"/>
                  <a:sym typeface="Symbol"/>
                </a:rPr>
                <a:t>.]</a:t>
              </a:r>
              <a:endParaRPr lang="en-US" dirty="0"/>
            </a:p>
          </p:txBody>
        </p:sp>
        <p:cxnSp>
          <p:nvCxnSpPr>
            <p:cNvPr id="23" name="Straight Arrow Connector 22"/>
            <p:cNvCxnSpPr>
              <a:stCxn id="18" idx="1"/>
            </p:cNvCxnSpPr>
            <p:nvPr/>
          </p:nvCxnSpPr>
          <p:spPr bwMode="auto">
            <a:xfrm flipH="1">
              <a:off x="2123729" y="3257286"/>
              <a:ext cx="212700" cy="223139"/>
            </a:xfrm>
            <a:prstGeom prst="straightConnector1">
              <a:avLst/>
            </a:prstGeom>
            <a:solidFill>
              <a:schemeClr val="bg1"/>
            </a:solidFill>
            <a:ln w="25400" cap="flat" cmpd="sng" algn="ctr">
              <a:solidFill>
                <a:srgbClr val="333399"/>
              </a:solidFill>
              <a:prstDash val="solid"/>
              <a:round/>
              <a:headEnd type="none" w="sm" len="sm"/>
              <a:tailEnd type="triangle" w="med" len="lg"/>
            </a:ln>
            <a:effectLst/>
          </p:spPr>
        </p:cxnSp>
        <p:sp>
          <p:nvSpPr>
            <p:cNvPr id="25" name="TextBox 24"/>
            <p:cNvSpPr txBox="1"/>
            <p:nvPr/>
          </p:nvSpPr>
          <p:spPr>
            <a:xfrm>
              <a:off x="3974728" y="1663749"/>
              <a:ext cx="792088" cy="307777"/>
            </a:xfrm>
            <a:prstGeom prst="rect">
              <a:avLst/>
            </a:prstGeom>
            <a:noFill/>
          </p:spPr>
          <p:txBody>
            <a:bodyPr wrap="square" rtlCol="0">
              <a:spAutoFit/>
            </a:bodyPr>
            <a:lstStyle/>
            <a:p>
              <a:r>
                <a:rPr lang="en-US" sz="1400" b="1" i="1" dirty="0" smtClean="0">
                  <a:solidFill>
                    <a:srgbClr val="FF0000"/>
                  </a:solidFill>
                  <a:latin typeface="Arial" pitchFamily="34" charset="0"/>
                  <a:cs typeface="Arial" pitchFamily="34" charset="0"/>
                  <a:sym typeface="Symbol"/>
                </a:rPr>
                <a:t></a:t>
              </a:r>
              <a:r>
                <a:rPr lang="en-US" sz="1400" b="1" baseline="30000" dirty="0" smtClean="0">
                  <a:solidFill>
                    <a:srgbClr val="FF0000"/>
                  </a:solidFill>
                  <a:latin typeface="Arial" pitchFamily="34" charset="0"/>
                  <a:cs typeface="Arial" pitchFamily="34" charset="0"/>
                  <a:sym typeface="Symbol"/>
                </a:rPr>
                <a:t>* </a:t>
              </a:r>
              <a:r>
                <a:rPr lang="en-US" sz="1200" dirty="0" smtClean="0">
                  <a:solidFill>
                    <a:srgbClr val="FF0000"/>
                  </a:solidFill>
                  <a:latin typeface="Arial" pitchFamily="34" charset="0"/>
                  <a:cs typeface="Arial" pitchFamily="34" charset="0"/>
                  <a:sym typeface="Symbol"/>
                </a:rPr>
                <a:t>=1</a:t>
              </a:r>
              <a:r>
                <a:rPr lang="en-US" sz="1000" dirty="0">
                  <a:latin typeface="Arial Narrow" pitchFamily="34" charset="0"/>
                  <a:cs typeface="Arial" pitchFamily="34" charset="0"/>
                  <a:sym typeface="Symbol"/>
                </a:rPr>
                <a:t> </a:t>
              </a:r>
              <a:r>
                <a:rPr lang="en-US" sz="1100" dirty="0" err="1">
                  <a:solidFill>
                    <a:srgbClr val="FF0000"/>
                  </a:solidFill>
                  <a:latin typeface="Arial Narrow" pitchFamily="34" charset="0"/>
                  <a:cs typeface="Arial" pitchFamily="34" charset="0"/>
                  <a:sym typeface="Symbol"/>
                </a:rPr>
                <a:t>p.u</a:t>
              </a:r>
              <a:r>
                <a:rPr lang="en-US" sz="1100" dirty="0">
                  <a:solidFill>
                    <a:srgbClr val="FF0000"/>
                  </a:solidFill>
                  <a:latin typeface="Arial Narrow" pitchFamily="34" charset="0"/>
                  <a:cs typeface="Arial" pitchFamily="34" charset="0"/>
                  <a:sym typeface="Symbol"/>
                </a:rPr>
                <a:t>. </a:t>
              </a:r>
              <a:endParaRPr lang="en-US" sz="1600" baseline="30000" dirty="0" smtClean="0">
                <a:solidFill>
                  <a:srgbClr val="FF0000"/>
                </a:solidFill>
                <a:latin typeface="Arial" pitchFamily="34" charset="0"/>
                <a:cs typeface="Arial" pitchFamily="34" charset="0"/>
                <a:sym typeface="Symbol"/>
              </a:endParaRPr>
            </a:p>
          </p:txBody>
        </p:sp>
        <p:cxnSp>
          <p:nvCxnSpPr>
            <p:cNvPr id="26" name="Straight Connector 25"/>
            <p:cNvCxnSpPr/>
            <p:nvPr/>
          </p:nvCxnSpPr>
          <p:spPr bwMode="auto">
            <a:xfrm>
              <a:off x="1033066" y="1944443"/>
              <a:ext cx="7179592" cy="0"/>
            </a:xfrm>
            <a:prstGeom prst="line">
              <a:avLst/>
            </a:prstGeom>
            <a:solidFill>
              <a:schemeClr val="bg1"/>
            </a:solidFill>
            <a:ln w="19050" cap="flat" cmpd="sng" algn="ctr">
              <a:solidFill>
                <a:srgbClr val="FF0000"/>
              </a:solidFill>
              <a:prstDash val="solid"/>
              <a:round/>
              <a:headEnd type="none" w="sm" len="sm"/>
              <a:tailEnd type="none" w="sm" len="sm"/>
            </a:ln>
            <a:effectLst/>
          </p:spPr>
        </p:cxnSp>
        <p:cxnSp>
          <p:nvCxnSpPr>
            <p:cNvPr id="28" name="Straight Connector 27"/>
            <p:cNvCxnSpPr/>
            <p:nvPr/>
          </p:nvCxnSpPr>
          <p:spPr bwMode="auto">
            <a:xfrm>
              <a:off x="1030908" y="1939776"/>
              <a:ext cx="0" cy="626864"/>
            </a:xfrm>
            <a:prstGeom prst="line">
              <a:avLst/>
            </a:prstGeom>
            <a:solidFill>
              <a:schemeClr val="bg1"/>
            </a:solidFill>
            <a:ln w="19050" cap="flat" cmpd="sng" algn="ctr">
              <a:solidFill>
                <a:srgbClr val="FF0000"/>
              </a:solidFill>
              <a:prstDash val="solid"/>
              <a:round/>
              <a:headEnd type="none" w="sm" len="sm"/>
              <a:tailEnd type="none" w="sm" len="sm"/>
            </a:ln>
            <a:effectLst/>
          </p:spPr>
        </p:cxnSp>
        <p:sp>
          <p:nvSpPr>
            <p:cNvPr id="32" name="Rectangle 31"/>
            <p:cNvSpPr/>
            <p:nvPr/>
          </p:nvSpPr>
          <p:spPr bwMode="auto">
            <a:xfrm>
              <a:off x="2736238" y="1955652"/>
              <a:ext cx="659968" cy="476498"/>
            </a:xfrm>
            <a:prstGeom prst="rect">
              <a:avLst/>
            </a:prstGeom>
            <a:solidFill>
              <a:schemeClr val="bg1"/>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33" name="Rectangle 32"/>
            <p:cNvSpPr/>
            <p:nvPr/>
          </p:nvSpPr>
          <p:spPr bwMode="auto">
            <a:xfrm>
              <a:off x="3078882" y="1264146"/>
              <a:ext cx="557014" cy="351531"/>
            </a:xfrm>
            <a:prstGeom prst="rect">
              <a:avLst/>
            </a:prstGeom>
            <a:solidFill>
              <a:schemeClr val="bg1"/>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27" name="Rectangle 26"/>
            <p:cNvSpPr/>
            <p:nvPr/>
          </p:nvSpPr>
          <p:spPr bwMode="auto">
            <a:xfrm>
              <a:off x="509493" y="5456241"/>
              <a:ext cx="429056" cy="400110"/>
            </a:xfrm>
            <a:prstGeom prst="rect">
              <a:avLst/>
            </a:prstGeom>
            <a:solidFill>
              <a:schemeClr val="bg1"/>
            </a:solidFill>
            <a:ln w="25400" cap="flat" cmpd="sng" algn="ctr">
              <a:noFill/>
              <a:prstDash val="solid"/>
              <a:round/>
              <a:headEnd type="none" w="sm" len="sm"/>
              <a:tailEnd type="none" w="sm" len="sm"/>
            </a:ln>
            <a:effectLst/>
          </p:spPr>
          <p:txBody>
            <a:bodyPr vert="horz" wrap="square" lIns="91440" tIns="45720" rIns="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x-none" sz="2000"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0</a:t>
              </a:r>
            </a:p>
          </p:txBody>
        </p:sp>
        <p:sp>
          <p:nvSpPr>
            <p:cNvPr id="29" name="Rectangle 28"/>
            <p:cNvSpPr/>
            <p:nvPr/>
          </p:nvSpPr>
          <p:spPr bwMode="auto">
            <a:xfrm>
              <a:off x="395536" y="6053226"/>
              <a:ext cx="558215" cy="400110"/>
            </a:xfrm>
            <a:prstGeom prst="rect">
              <a:avLst/>
            </a:prstGeom>
            <a:solidFill>
              <a:schemeClr val="bg1"/>
            </a:solidFill>
            <a:ln w="25400" cap="flat" cmpd="sng" algn="ctr">
              <a:noFill/>
              <a:prstDash val="solid"/>
              <a:round/>
              <a:headEnd type="none" w="sm" len="sm"/>
              <a:tailEnd type="none" w="sm" len="sm"/>
            </a:ln>
            <a:effectLst/>
          </p:spPr>
          <p:txBody>
            <a:bodyPr vert="horz" wrap="square" lIns="91440" tIns="45720" rIns="0" bIns="45720" numCol="1" rtlCol="0" anchor="t" anchorCtr="0" compatLnSpc="1">
              <a:prstTxWarp prst="textNoShape">
                <a:avLst/>
              </a:prstTxWarp>
              <a:spAutoFit/>
            </a:bodyPr>
            <a:lstStyle/>
            <a:p>
              <a:pPr lvl="0"/>
              <a:r>
                <a:rPr lang="en-US" sz="2000" dirty="0" smtClean="0">
                  <a:solidFill>
                    <a:srgbClr val="000000"/>
                  </a:solidFill>
                  <a:latin typeface="Times New Roman" pitchFamily="18" charset="0"/>
                  <a:cs typeface="Times New Roman" pitchFamily="18" charset="0"/>
                  <a:sym typeface="Symbol"/>
                </a:rPr>
                <a:t></a:t>
              </a:r>
              <a:r>
                <a:rPr lang="x-none" sz="2000" dirty="0" smtClean="0">
                  <a:solidFill>
                    <a:srgbClr val="000000"/>
                  </a:solidFill>
                  <a:latin typeface="Times New Roman" pitchFamily="18" charset="0"/>
                  <a:cs typeface="Times New Roman" pitchFamily="18" charset="0"/>
                </a:rPr>
                <a:t>1</a:t>
              </a:r>
              <a:r>
                <a:rPr lang="en-US" sz="2000" dirty="0" smtClean="0">
                  <a:solidFill>
                    <a:srgbClr val="000000"/>
                  </a:solidFill>
                  <a:latin typeface="Times New Roman" pitchFamily="18" charset="0"/>
                  <a:cs typeface="Times New Roman" pitchFamily="18" charset="0"/>
                </a:rPr>
                <a:t>0</a:t>
              </a:r>
              <a:endParaRPr lang="en-US" sz="2000" dirty="0">
                <a:solidFill>
                  <a:srgbClr val="000000"/>
                </a:solidFill>
                <a:latin typeface="Times New Roman" pitchFamily="18" charset="0"/>
                <a:cs typeface="Times New Roman" pitchFamily="18" charset="0"/>
              </a:endParaRPr>
            </a:p>
          </p:txBody>
        </p:sp>
      </p:grpSp>
      <p:sp>
        <p:nvSpPr>
          <p:cNvPr id="34" name="Freeform 33"/>
          <p:cNvSpPr/>
          <p:nvPr/>
        </p:nvSpPr>
        <p:spPr>
          <a:xfrm>
            <a:off x="426244" y="6075325"/>
            <a:ext cx="517495" cy="355911"/>
          </a:xfrm>
          <a:custGeom>
            <a:avLst/>
            <a:gdLst>
              <a:gd name="connsiteX0" fmla="*/ 214312 w 402431"/>
              <a:gd name="connsiteY0" fmla="*/ 4773 h 355911"/>
              <a:gd name="connsiteX1" fmla="*/ 161925 w 402431"/>
              <a:gd name="connsiteY1" fmla="*/ 11 h 355911"/>
              <a:gd name="connsiteX2" fmla="*/ 147637 w 402431"/>
              <a:gd name="connsiteY2" fmla="*/ 2392 h 355911"/>
              <a:gd name="connsiteX3" fmla="*/ 130968 w 402431"/>
              <a:gd name="connsiteY3" fmla="*/ 4773 h 355911"/>
              <a:gd name="connsiteX4" fmla="*/ 102393 w 402431"/>
              <a:gd name="connsiteY4" fmla="*/ 14298 h 355911"/>
              <a:gd name="connsiteX5" fmla="*/ 95250 w 402431"/>
              <a:gd name="connsiteY5" fmla="*/ 16680 h 355911"/>
              <a:gd name="connsiteX6" fmla="*/ 88106 w 402431"/>
              <a:gd name="connsiteY6" fmla="*/ 21442 h 355911"/>
              <a:gd name="connsiteX7" fmla="*/ 78581 w 402431"/>
              <a:gd name="connsiteY7" fmla="*/ 26205 h 355911"/>
              <a:gd name="connsiteX8" fmla="*/ 64293 w 402431"/>
              <a:gd name="connsiteY8" fmla="*/ 30967 h 355911"/>
              <a:gd name="connsiteX9" fmla="*/ 50006 w 402431"/>
              <a:gd name="connsiteY9" fmla="*/ 45255 h 355911"/>
              <a:gd name="connsiteX10" fmla="*/ 40481 w 402431"/>
              <a:gd name="connsiteY10" fmla="*/ 59542 h 355911"/>
              <a:gd name="connsiteX11" fmla="*/ 33337 w 402431"/>
              <a:gd name="connsiteY11" fmla="*/ 66686 h 355911"/>
              <a:gd name="connsiteX12" fmla="*/ 23812 w 402431"/>
              <a:gd name="connsiteY12" fmla="*/ 80973 h 355911"/>
              <a:gd name="connsiteX13" fmla="*/ 21431 w 402431"/>
              <a:gd name="connsiteY13" fmla="*/ 88117 h 355911"/>
              <a:gd name="connsiteX14" fmla="*/ 11906 w 402431"/>
              <a:gd name="connsiteY14" fmla="*/ 102405 h 355911"/>
              <a:gd name="connsiteX15" fmla="*/ 7143 w 402431"/>
              <a:gd name="connsiteY15" fmla="*/ 116692 h 355911"/>
              <a:gd name="connsiteX16" fmla="*/ 4762 w 402431"/>
              <a:gd name="connsiteY16" fmla="*/ 123836 h 355911"/>
              <a:gd name="connsiteX17" fmla="*/ 0 w 402431"/>
              <a:gd name="connsiteY17" fmla="*/ 145267 h 355911"/>
              <a:gd name="connsiteX18" fmla="*/ 2381 w 402431"/>
              <a:gd name="connsiteY18" fmla="*/ 200036 h 355911"/>
              <a:gd name="connsiteX19" fmla="*/ 7143 w 402431"/>
              <a:gd name="connsiteY19" fmla="*/ 214323 h 355911"/>
              <a:gd name="connsiteX20" fmla="*/ 19050 w 402431"/>
              <a:gd name="connsiteY20" fmla="*/ 230992 h 355911"/>
              <a:gd name="connsiteX21" fmla="*/ 26193 w 402431"/>
              <a:gd name="connsiteY21" fmla="*/ 238136 h 355911"/>
              <a:gd name="connsiteX22" fmla="*/ 33337 w 402431"/>
              <a:gd name="connsiteY22" fmla="*/ 247661 h 355911"/>
              <a:gd name="connsiteX23" fmla="*/ 40481 w 402431"/>
              <a:gd name="connsiteY23" fmla="*/ 254805 h 355911"/>
              <a:gd name="connsiteX24" fmla="*/ 50006 w 402431"/>
              <a:gd name="connsiteY24" fmla="*/ 269092 h 355911"/>
              <a:gd name="connsiteX25" fmla="*/ 66675 w 402431"/>
              <a:gd name="connsiteY25" fmla="*/ 283380 h 355911"/>
              <a:gd name="connsiteX26" fmla="*/ 73818 w 402431"/>
              <a:gd name="connsiteY26" fmla="*/ 290523 h 355911"/>
              <a:gd name="connsiteX27" fmla="*/ 80962 w 402431"/>
              <a:gd name="connsiteY27" fmla="*/ 295286 h 355911"/>
              <a:gd name="connsiteX28" fmla="*/ 88106 w 402431"/>
              <a:gd name="connsiteY28" fmla="*/ 302430 h 355911"/>
              <a:gd name="connsiteX29" fmla="*/ 95250 w 402431"/>
              <a:gd name="connsiteY29" fmla="*/ 304811 h 355911"/>
              <a:gd name="connsiteX30" fmla="*/ 114300 w 402431"/>
              <a:gd name="connsiteY30" fmla="*/ 314336 h 355911"/>
              <a:gd name="connsiteX31" fmla="*/ 130968 w 402431"/>
              <a:gd name="connsiteY31" fmla="*/ 321480 h 355911"/>
              <a:gd name="connsiteX32" fmla="*/ 142875 w 402431"/>
              <a:gd name="connsiteY32" fmla="*/ 328623 h 355911"/>
              <a:gd name="connsiteX33" fmla="*/ 159543 w 402431"/>
              <a:gd name="connsiteY33" fmla="*/ 333386 h 355911"/>
              <a:gd name="connsiteX34" fmla="*/ 169068 w 402431"/>
              <a:gd name="connsiteY34" fmla="*/ 338148 h 355911"/>
              <a:gd name="connsiteX35" fmla="*/ 188118 w 402431"/>
              <a:gd name="connsiteY35" fmla="*/ 342911 h 355911"/>
              <a:gd name="connsiteX36" fmla="*/ 219075 w 402431"/>
              <a:gd name="connsiteY36" fmla="*/ 350055 h 355911"/>
              <a:gd name="connsiteX37" fmla="*/ 226218 w 402431"/>
              <a:gd name="connsiteY37" fmla="*/ 352436 h 355911"/>
              <a:gd name="connsiteX38" fmla="*/ 307181 w 402431"/>
              <a:gd name="connsiteY38" fmla="*/ 352436 h 355911"/>
              <a:gd name="connsiteX39" fmla="*/ 323850 w 402431"/>
              <a:gd name="connsiteY39" fmla="*/ 350055 h 355911"/>
              <a:gd name="connsiteX40" fmla="*/ 333375 w 402431"/>
              <a:gd name="connsiteY40" fmla="*/ 347673 h 355911"/>
              <a:gd name="connsiteX41" fmla="*/ 347662 w 402431"/>
              <a:gd name="connsiteY41" fmla="*/ 333386 h 355911"/>
              <a:gd name="connsiteX42" fmla="*/ 354806 w 402431"/>
              <a:gd name="connsiteY42" fmla="*/ 328623 h 355911"/>
              <a:gd name="connsiteX43" fmla="*/ 369093 w 402431"/>
              <a:gd name="connsiteY43" fmla="*/ 309573 h 355911"/>
              <a:gd name="connsiteX44" fmla="*/ 373856 w 402431"/>
              <a:gd name="connsiteY44" fmla="*/ 295286 h 355911"/>
              <a:gd name="connsiteX45" fmla="*/ 378618 w 402431"/>
              <a:gd name="connsiteY45" fmla="*/ 288142 h 355911"/>
              <a:gd name="connsiteX46" fmla="*/ 381000 w 402431"/>
              <a:gd name="connsiteY46" fmla="*/ 280998 h 355911"/>
              <a:gd name="connsiteX47" fmla="*/ 385762 w 402431"/>
              <a:gd name="connsiteY47" fmla="*/ 271473 h 355911"/>
              <a:gd name="connsiteX48" fmla="*/ 392906 w 402431"/>
              <a:gd name="connsiteY48" fmla="*/ 257186 h 355911"/>
              <a:gd name="connsiteX49" fmla="*/ 397668 w 402431"/>
              <a:gd name="connsiteY49" fmla="*/ 235755 h 355911"/>
              <a:gd name="connsiteX50" fmla="*/ 402431 w 402431"/>
              <a:gd name="connsiteY50" fmla="*/ 221467 h 355911"/>
              <a:gd name="connsiteX51" fmla="*/ 400050 w 402431"/>
              <a:gd name="connsiteY51" fmla="*/ 161936 h 355911"/>
              <a:gd name="connsiteX52" fmla="*/ 395287 w 402431"/>
              <a:gd name="connsiteY52" fmla="*/ 152411 h 355911"/>
              <a:gd name="connsiteX53" fmla="*/ 390525 w 402431"/>
              <a:gd name="connsiteY53" fmla="*/ 138123 h 355911"/>
              <a:gd name="connsiteX54" fmla="*/ 381000 w 402431"/>
              <a:gd name="connsiteY54" fmla="*/ 123836 h 355911"/>
              <a:gd name="connsiteX55" fmla="*/ 376237 w 402431"/>
              <a:gd name="connsiteY55" fmla="*/ 116692 h 355911"/>
              <a:gd name="connsiteX56" fmla="*/ 364331 w 402431"/>
              <a:gd name="connsiteY56" fmla="*/ 102405 h 355911"/>
              <a:gd name="connsiteX57" fmla="*/ 354806 w 402431"/>
              <a:gd name="connsiteY57" fmla="*/ 88117 h 355911"/>
              <a:gd name="connsiteX58" fmla="*/ 350043 w 402431"/>
              <a:gd name="connsiteY58" fmla="*/ 80973 h 355911"/>
              <a:gd name="connsiteX59" fmla="*/ 342900 w 402431"/>
              <a:gd name="connsiteY59" fmla="*/ 76211 h 355911"/>
              <a:gd name="connsiteX60" fmla="*/ 330993 w 402431"/>
              <a:gd name="connsiteY60" fmla="*/ 66686 h 355911"/>
              <a:gd name="connsiteX61" fmla="*/ 323850 w 402431"/>
              <a:gd name="connsiteY61" fmla="*/ 57161 h 355911"/>
              <a:gd name="connsiteX62" fmla="*/ 316706 w 402431"/>
              <a:gd name="connsiteY62" fmla="*/ 52398 h 355911"/>
              <a:gd name="connsiteX63" fmla="*/ 302418 w 402431"/>
              <a:gd name="connsiteY63" fmla="*/ 38111 h 355911"/>
              <a:gd name="connsiteX64" fmla="*/ 285750 w 402431"/>
              <a:gd name="connsiteY64" fmla="*/ 26205 h 355911"/>
              <a:gd name="connsiteX65" fmla="*/ 278606 w 402431"/>
              <a:gd name="connsiteY65" fmla="*/ 23823 h 355911"/>
              <a:gd name="connsiteX66" fmla="*/ 264318 w 402431"/>
              <a:gd name="connsiteY66" fmla="*/ 16680 h 355911"/>
              <a:gd name="connsiteX67" fmla="*/ 247650 w 402431"/>
              <a:gd name="connsiteY67" fmla="*/ 9536 h 355911"/>
              <a:gd name="connsiteX68" fmla="*/ 240506 w 402431"/>
              <a:gd name="connsiteY68" fmla="*/ 4773 h 355911"/>
              <a:gd name="connsiteX69" fmla="*/ 214312 w 402431"/>
              <a:gd name="connsiteY69" fmla="*/ 4773 h 35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2431" h="355911">
                <a:moveTo>
                  <a:pt x="214312" y="4773"/>
                </a:moveTo>
                <a:cubicBezTo>
                  <a:pt x="201215" y="3979"/>
                  <a:pt x="179448" y="637"/>
                  <a:pt x="161925" y="11"/>
                </a:cubicBezTo>
                <a:cubicBezTo>
                  <a:pt x="157100" y="-161"/>
                  <a:pt x="152409" y="1658"/>
                  <a:pt x="147637" y="2392"/>
                </a:cubicBezTo>
                <a:cubicBezTo>
                  <a:pt x="142090" y="3245"/>
                  <a:pt x="136524" y="3979"/>
                  <a:pt x="130968" y="4773"/>
                </a:cubicBezTo>
                <a:lnTo>
                  <a:pt x="102393" y="14298"/>
                </a:lnTo>
                <a:cubicBezTo>
                  <a:pt x="100012" y="15092"/>
                  <a:pt x="97338" y="15288"/>
                  <a:pt x="95250" y="16680"/>
                </a:cubicBezTo>
                <a:cubicBezTo>
                  <a:pt x="92869" y="18267"/>
                  <a:pt x="90591" y="20022"/>
                  <a:pt x="88106" y="21442"/>
                </a:cubicBezTo>
                <a:cubicBezTo>
                  <a:pt x="85024" y="23203"/>
                  <a:pt x="81877" y="24887"/>
                  <a:pt x="78581" y="26205"/>
                </a:cubicBezTo>
                <a:cubicBezTo>
                  <a:pt x="73920" y="28069"/>
                  <a:pt x="64293" y="30967"/>
                  <a:pt x="64293" y="30967"/>
                </a:cubicBezTo>
                <a:cubicBezTo>
                  <a:pt x="59531" y="35730"/>
                  <a:pt x="53742" y="39651"/>
                  <a:pt x="50006" y="45255"/>
                </a:cubicBezTo>
                <a:cubicBezTo>
                  <a:pt x="46831" y="50017"/>
                  <a:pt x="44528" y="55495"/>
                  <a:pt x="40481" y="59542"/>
                </a:cubicBezTo>
                <a:cubicBezTo>
                  <a:pt x="38100" y="61923"/>
                  <a:pt x="35405" y="64028"/>
                  <a:pt x="33337" y="66686"/>
                </a:cubicBezTo>
                <a:cubicBezTo>
                  <a:pt x="29823" y="71204"/>
                  <a:pt x="23812" y="80973"/>
                  <a:pt x="23812" y="80973"/>
                </a:cubicBezTo>
                <a:cubicBezTo>
                  <a:pt x="23018" y="83354"/>
                  <a:pt x="22650" y="85923"/>
                  <a:pt x="21431" y="88117"/>
                </a:cubicBezTo>
                <a:cubicBezTo>
                  <a:pt x="18651" y="93121"/>
                  <a:pt x="13716" y="96975"/>
                  <a:pt x="11906" y="102405"/>
                </a:cubicBezTo>
                <a:lnTo>
                  <a:pt x="7143" y="116692"/>
                </a:lnTo>
                <a:cubicBezTo>
                  <a:pt x="6349" y="119073"/>
                  <a:pt x="5175" y="121360"/>
                  <a:pt x="4762" y="123836"/>
                </a:cubicBezTo>
                <a:cubicBezTo>
                  <a:pt x="1968" y="140599"/>
                  <a:pt x="3908" y="133543"/>
                  <a:pt x="0" y="145267"/>
                </a:cubicBezTo>
                <a:cubicBezTo>
                  <a:pt x="794" y="163523"/>
                  <a:pt x="501" y="181859"/>
                  <a:pt x="2381" y="200036"/>
                </a:cubicBezTo>
                <a:cubicBezTo>
                  <a:pt x="2897" y="205029"/>
                  <a:pt x="4358" y="210146"/>
                  <a:pt x="7143" y="214323"/>
                </a:cubicBezTo>
                <a:cubicBezTo>
                  <a:pt x="10913" y="219977"/>
                  <a:pt x="14619" y="225822"/>
                  <a:pt x="19050" y="230992"/>
                </a:cubicBezTo>
                <a:cubicBezTo>
                  <a:pt x="21241" y="233549"/>
                  <a:pt x="24002" y="235579"/>
                  <a:pt x="26193" y="238136"/>
                </a:cubicBezTo>
                <a:cubicBezTo>
                  <a:pt x="28776" y="241149"/>
                  <a:pt x="30754" y="244648"/>
                  <a:pt x="33337" y="247661"/>
                </a:cubicBezTo>
                <a:cubicBezTo>
                  <a:pt x="35529" y="250218"/>
                  <a:pt x="38413" y="252147"/>
                  <a:pt x="40481" y="254805"/>
                </a:cubicBezTo>
                <a:cubicBezTo>
                  <a:pt x="43995" y="259323"/>
                  <a:pt x="45959" y="265045"/>
                  <a:pt x="50006" y="269092"/>
                </a:cubicBezTo>
                <a:cubicBezTo>
                  <a:pt x="67732" y="286818"/>
                  <a:pt x="45292" y="265052"/>
                  <a:pt x="66675" y="283380"/>
                </a:cubicBezTo>
                <a:cubicBezTo>
                  <a:pt x="69232" y="285571"/>
                  <a:pt x="71231" y="288367"/>
                  <a:pt x="73818" y="290523"/>
                </a:cubicBezTo>
                <a:cubicBezTo>
                  <a:pt x="76017" y="292355"/>
                  <a:pt x="78763" y="293454"/>
                  <a:pt x="80962" y="295286"/>
                </a:cubicBezTo>
                <a:cubicBezTo>
                  <a:pt x="83549" y="297442"/>
                  <a:pt x="85304" y="300562"/>
                  <a:pt x="88106" y="302430"/>
                </a:cubicBezTo>
                <a:cubicBezTo>
                  <a:pt x="90195" y="303822"/>
                  <a:pt x="92965" y="303772"/>
                  <a:pt x="95250" y="304811"/>
                </a:cubicBezTo>
                <a:cubicBezTo>
                  <a:pt x="101713" y="307749"/>
                  <a:pt x="108393" y="310398"/>
                  <a:pt x="114300" y="314336"/>
                </a:cubicBezTo>
                <a:cubicBezTo>
                  <a:pt x="124166" y="320913"/>
                  <a:pt x="118667" y="318404"/>
                  <a:pt x="130968" y="321480"/>
                </a:cubicBezTo>
                <a:cubicBezTo>
                  <a:pt x="134937" y="323861"/>
                  <a:pt x="138735" y="326553"/>
                  <a:pt x="142875" y="328623"/>
                </a:cubicBezTo>
                <a:cubicBezTo>
                  <a:pt x="148643" y="331507"/>
                  <a:pt x="153424" y="331091"/>
                  <a:pt x="159543" y="333386"/>
                </a:cubicBezTo>
                <a:cubicBezTo>
                  <a:pt x="162867" y="334632"/>
                  <a:pt x="165805" y="336750"/>
                  <a:pt x="169068" y="338148"/>
                </a:cubicBezTo>
                <a:cubicBezTo>
                  <a:pt x="178853" y="342342"/>
                  <a:pt x="175683" y="339181"/>
                  <a:pt x="188118" y="342911"/>
                </a:cubicBezTo>
                <a:cubicBezTo>
                  <a:pt x="216168" y="351325"/>
                  <a:pt x="180512" y="345233"/>
                  <a:pt x="219075" y="350055"/>
                </a:cubicBezTo>
                <a:cubicBezTo>
                  <a:pt x="221456" y="350849"/>
                  <a:pt x="223783" y="351827"/>
                  <a:pt x="226218" y="352436"/>
                </a:cubicBezTo>
                <a:cubicBezTo>
                  <a:pt x="254646" y="359542"/>
                  <a:pt x="268585" y="353767"/>
                  <a:pt x="307181" y="352436"/>
                </a:cubicBezTo>
                <a:cubicBezTo>
                  <a:pt x="312737" y="351642"/>
                  <a:pt x="318328" y="351059"/>
                  <a:pt x="323850" y="350055"/>
                </a:cubicBezTo>
                <a:cubicBezTo>
                  <a:pt x="327070" y="349469"/>
                  <a:pt x="330694" y="349550"/>
                  <a:pt x="333375" y="347673"/>
                </a:cubicBezTo>
                <a:cubicBezTo>
                  <a:pt x="338892" y="343811"/>
                  <a:pt x="342058" y="337122"/>
                  <a:pt x="347662" y="333386"/>
                </a:cubicBezTo>
                <a:cubicBezTo>
                  <a:pt x="350043" y="331798"/>
                  <a:pt x="352891" y="330750"/>
                  <a:pt x="354806" y="328623"/>
                </a:cubicBezTo>
                <a:cubicBezTo>
                  <a:pt x="360116" y="322723"/>
                  <a:pt x="369093" y="309573"/>
                  <a:pt x="369093" y="309573"/>
                </a:cubicBezTo>
                <a:cubicBezTo>
                  <a:pt x="370681" y="304811"/>
                  <a:pt x="371072" y="299463"/>
                  <a:pt x="373856" y="295286"/>
                </a:cubicBezTo>
                <a:cubicBezTo>
                  <a:pt x="375443" y="292905"/>
                  <a:pt x="377338" y="290702"/>
                  <a:pt x="378618" y="288142"/>
                </a:cubicBezTo>
                <a:cubicBezTo>
                  <a:pt x="379741" y="285897"/>
                  <a:pt x="380011" y="283305"/>
                  <a:pt x="381000" y="280998"/>
                </a:cubicBezTo>
                <a:cubicBezTo>
                  <a:pt x="382398" y="277735"/>
                  <a:pt x="384364" y="274736"/>
                  <a:pt x="385762" y="271473"/>
                </a:cubicBezTo>
                <a:cubicBezTo>
                  <a:pt x="391676" y="257674"/>
                  <a:pt x="383754" y="270912"/>
                  <a:pt x="392906" y="257186"/>
                </a:cubicBezTo>
                <a:cubicBezTo>
                  <a:pt x="394265" y="250392"/>
                  <a:pt x="395651" y="242478"/>
                  <a:pt x="397668" y="235755"/>
                </a:cubicBezTo>
                <a:cubicBezTo>
                  <a:pt x="399111" y="230946"/>
                  <a:pt x="402431" y="221467"/>
                  <a:pt x="402431" y="221467"/>
                </a:cubicBezTo>
                <a:cubicBezTo>
                  <a:pt x="401637" y="201623"/>
                  <a:pt x="402094" y="181690"/>
                  <a:pt x="400050" y="161936"/>
                </a:cubicBezTo>
                <a:cubicBezTo>
                  <a:pt x="399685" y="158405"/>
                  <a:pt x="396605" y="155707"/>
                  <a:pt x="395287" y="152411"/>
                </a:cubicBezTo>
                <a:cubicBezTo>
                  <a:pt x="393423" y="147750"/>
                  <a:pt x="393310" y="142300"/>
                  <a:pt x="390525" y="138123"/>
                </a:cubicBezTo>
                <a:lnTo>
                  <a:pt x="381000" y="123836"/>
                </a:lnTo>
                <a:cubicBezTo>
                  <a:pt x="379412" y="121455"/>
                  <a:pt x="377517" y="119252"/>
                  <a:pt x="376237" y="116692"/>
                </a:cubicBezTo>
                <a:cubicBezTo>
                  <a:pt x="370195" y="104607"/>
                  <a:pt x="374429" y="109136"/>
                  <a:pt x="364331" y="102405"/>
                </a:cubicBezTo>
                <a:lnTo>
                  <a:pt x="354806" y="88117"/>
                </a:lnTo>
                <a:cubicBezTo>
                  <a:pt x="353218" y="85736"/>
                  <a:pt x="352424" y="82561"/>
                  <a:pt x="350043" y="80973"/>
                </a:cubicBezTo>
                <a:lnTo>
                  <a:pt x="342900" y="76211"/>
                </a:lnTo>
                <a:cubicBezTo>
                  <a:pt x="328311" y="54329"/>
                  <a:pt x="348249" y="81066"/>
                  <a:pt x="330993" y="66686"/>
                </a:cubicBezTo>
                <a:cubicBezTo>
                  <a:pt x="327944" y="64145"/>
                  <a:pt x="326656" y="59967"/>
                  <a:pt x="323850" y="57161"/>
                </a:cubicBezTo>
                <a:cubicBezTo>
                  <a:pt x="321826" y="55137"/>
                  <a:pt x="318845" y="54299"/>
                  <a:pt x="316706" y="52398"/>
                </a:cubicBezTo>
                <a:cubicBezTo>
                  <a:pt x="311672" y="47923"/>
                  <a:pt x="307806" y="42152"/>
                  <a:pt x="302418" y="38111"/>
                </a:cubicBezTo>
                <a:cubicBezTo>
                  <a:pt x="300260" y="36492"/>
                  <a:pt x="289233" y="27947"/>
                  <a:pt x="285750" y="26205"/>
                </a:cubicBezTo>
                <a:cubicBezTo>
                  <a:pt x="283505" y="25082"/>
                  <a:pt x="280851" y="24946"/>
                  <a:pt x="278606" y="23823"/>
                </a:cubicBezTo>
                <a:cubicBezTo>
                  <a:pt x="260148" y="14594"/>
                  <a:pt x="282268" y="22663"/>
                  <a:pt x="264318" y="16680"/>
                </a:cubicBezTo>
                <a:cubicBezTo>
                  <a:pt x="246387" y="4724"/>
                  <a:pt x="269174" y="18761"/>
                  <a:pt x="247650" y="9536"/>
                </a:cubicBezTo>
                <a:cubicBezTo>
                  <a:pt x="245019" y="8409"/>
                  <a:pt x="243137" y="5900"/>
                  <a:pt x="240506" y="4773"/>
                </a:cubicBezTo>
                <a:cubicBezTo>
                  <a:pt x="232705" y="1430"/>
                  <a:pt x="227409" y="5567"/>
                  <a:pt x="214312" y="4773"/>
                </a:cubicBezTo>
                <a:close/>
              </a:path>
            </a:pathLst>
          </a:custGeom>
          <a:ln w="3810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4" name="Slide Number Placeholder 3"/>
          <p:cNvSpPr>
            <a:spLocks noGrp="1"/>
          </p:cNvSpPr>
          <p:nvPr>
            <p:ph type="sldNum" sz="quarter" idx="12"/>
          </p:nvPr>
        </p:nvSpPr>
        <p:spPr>
          <a:xfrm>
            <a:off x="6553200" y="6453336"/>
            <a:ext cx="1905000" cy="457200"/>
          </a:xfrm>
        </p:spPr>
        <p:txBody>
          <a:bodyPr/>
          <a:lstStyle/>
          <a:p>
            <a:pPr>
              <a:defRPr/>
            </a:pPr>
            <a:fld id="{81B052DB-28A1-49ED-B354-7656327038DE}" type="slidenum">
              <a:rPr lang="en-US" smtClean="0"/>
              <a:pPr>
                <a:defRPr/>
              </a:pPr>
              <a:t>31</a:t>
            </a:fld>
            <a:endParaRPr lang="en-US" dirty="0"/>
          </a:p>
        </p:txBody>
      </p:sp>
      <p:sp>
        <p:nvSpPr>
          <p:cNvPr id="5" name="Title 1"/>
          <p:cNvSpPr>
            <a:spLocks noGrp="1"/>
          </p:cNvSpPr>
          <p:nvPr>
            <p:ph type="title"/>
          </p:nvPr>
        </p:nvSpPr>
        <p:spPr>
          <a:xfrm>
            <a:off x="668960" y="0"/>
            <a:ext cx="7772400" cy="1143000"/>
          </a:xfrm>
        </p:spPr>
        <p:txBody>
          <a:bodyPr/>
          <a:lstStyle/>
          <a:p>
            <a:r>
              <a:rPr lang="en-US" dirty="0" err="1" smtClean="0"/>
              <a:t>Navijanje</a:t>
            </a:r>
            <a:r>
              <a:rPr lang="en-US" b="1" dirty="0" smtClean="0"/>
              <a:t> I </a:t>
            </a:r>
            <a:r>
              <a:rPr lang="en-US" dirty="0" err="1" smtClean="0"/>
              <a:t>dejstva</a:t>
            </a:r>
            <a:r>
              <a:rPr lang="en-US" b="1" dirty="0" smtClean="0"/>
              <a:t> </a:t>
            </a:r>
            <a:r>
              <a:rPr lang="en-US" dirty="0" smtClean="0"/>
              <a:t>(</a:t>
            </a:r>
            <a:r>
              <a:rPr lang="en-US" i="1" dirty="0" smtClean="0"/>
              <a:t>wind-up</a:t>
            </a:r>
            <a:r>
              <a:rPr lang="en-US" dirty="0" smtClean="0"/>
              <a:t>)</a:t>
            </a:r>
            <a:endParaRPr lang="en-US" dirty="0"/>
          </a:p>
        </p:txBody>
      </p:sp>
      <p:sp>
        <p:nvSpPr>
          <p:cNvPr id="14" name="Freeform 13"/>
          <p:cNvSpPr/>
          <p:nvPr/>
        </p:nvSpPr>
        <p:spPr>
          <a:xfrm>
            <a:off x="527686" y="5484008"/>
            <a:ext cx="410864" cy="355911"/>
          </a:xfrm>
          <a:custGeom>
            <a:avLst/>
            <a:gdLst>
              <a:gd name="connsiteX0" fmla="*/ 214312 w 402431"/>
              <a:gd name="connsiteY0" fmla="*/ 4773 h 355911"/>
              <a:gd name="connsiteX1" fmla="*/ 161925 w 402431"/>
              <a:gd name="connsiteY1" fmla="*/ 11 h 355911"/>
              <a:gd name="connsiteX2" fmla="*/ 147637 w 402431"/>
              <a:gd name="connsiteY2" fmla="*/ 2392 h 355911"/>
              <a:gd name="connsiteX3" fmla="*/ 130968 w 402431"/>
              <a:gd name="connsiteY3" fmla="*/ 4773 h 355911"/>
              <a:gd name="connsiteX4" fmla="*/ 102393 w 402431"/>
              <a:gd name="connsiteY4" fmla="*/ 14298 h 355911"/>
              <a:gd name="connsiteX5" fmla="*/ 95250 w 402431"/>
              <a:gd name="connsiteY5" fmla="*/ 16680 h 355911"/>
              <a:gd name="connsiteX6" fmla="*/ 88106 w 402431"/>
              <a:gd name="connsiteY6" fmla="*/ 21442 h 355911"/>
              <a:gd name="connsiteX7" fmla="*/ 78581 w 402431"/>
              <a:gd name="connsiteY7" fmla="*/ 26205 h 355911"/>
              <a:gd name="connsiteX8" fmla="*/ 64293 w 402431"/>
              <a:gd name="connsiteY8" fmla="*/ 30967 h 355911"/>
              <a:gd name="connsiteX9" fmla="*/ 50006 w 402431"/>
              <a:gd name="connsiteY9" fmla="*/ 45255 h 355911"/>
              <a:gd name="connsiteX10" fmla="*/ 40481 w 402431"/>
              <a:gd name="connsiteY10" fmla="*/ 59542 h 355911"/>
              <a:gd name="connsiteX11" fmla="*/ 33337 w 402431"/>
              <a:gd name="connsiteY11" fmla="*/ 66686 h 355911"/>
              <a:gd name="connsiteX12" fmla="*/ 23812 w 402431"/>
              <a:gd name="connsiteY12" fmla="*/ 80973 h 355911"/>
              <a:gd name="connsiteX13" fmla="*/ 21431 w 402431"/>
              <a:gd name="connsiteY13" fmla="*/ 88117 h 355911"/>
              <a:gd name="connsiteX14" fmla="*/ 11906 w 402431"/>
              <a:gd name="connsiteY14" fmla="*/ 102405 h 355911"/>
              <a:gd name="connsiteX15" fmla="*/ 7143 w 402431"/>
              <a:gd name="connsiteY15" fmla="*/ 116692 h 355911"/>
              <a:gd name="connsiteX16" fmla="*/ 4762 w 402431"/>
              <a:gd name="connsiteY16" fmla="*/ 123836 h 355911"/>
              <a:gd name="connsiteX17" fmla="*/ 0 w 402431"/>
              <a:gd name="connsiteY17" fmla="*/ 145267 h 355911"/>
              <a:gd name="connsiteX18" fmla="*/ 2381 w 402431"/>
              <a:gd name="connsiteY18" fmla="*/ 200036 h 355911"/>
              <a:gd name="connsiteX19" fmla="*/ 7143 w 402431"/>
              <a:gd name="connsiteY19" fmla="*/ 214323 h 355911"/>
              <a:gd name="connsiteX20" fmla="*/ 19050 w 402431"/>
              <a:gd name="connsiteY20" fmla="*/ 230992 h 355911"/>
              <a:gd name="connsiteX21" fmla="*/ 26193 w 402431"/>
              <a:gd name="connsiteY21" fmla="*/ 238136 h 355911"/>
              <a:gd name="connsiteX22" fmla="*/ 33337 w 402431"/>
              <a:gd name="connsiteY22" fmla="*/ 247661 h 355911"/>
              <a:gd name="connsiteX23" fmla="*/ 40481 w 402431"/>
              <a:gd name="connsiteY23" fmla="*/ 254805 h 355911"/>
              <a:gd name="connsiteX24" fmla="*/ 50006 w 402431"/>
              <a:gd name="connsiteY24" fmla="*/ 269092 h 355911"/>
              <a:gd name="connsiteX25" fmla="*/ 66675 w 402431"/>
              <a:gd name="connsiteY25" fmla="*/ 283380 h 355911"/>
              <a:gd name="connsiteX26" fmla="*/ 73818 w 402431"/>
              <a:gd name="connsiteY26" fmla="*/ 290523 h 355911"/>
              <a:gd name="connsiteX27" fmla="*/ 80962 w 402431"/>
              <a:gd name="connsiteY27" fmla="*/ 295286 h 355911"/>
              <a:gd name="connsiteX28" fmla="*/ 88106 w 402431"/>
              <a:gd name="connsiteY28" fmla="*/ 302430 h 355911"/>
              <a:gd name="connsiteX29" fmla="*/ 95250 w 402431"/>
              <a:gd name="connsiteY29" fmla="*/ 304811 h 355911"/>
              <a:gd name="connsiteX30" fmla="*/ 114300 w 402431"/>
              <a:gd name="connsiteY30" fmla="*/ 314336 h 355911"/>
              <a:gd name="connsiteX31" fmla="*/ 130968 w 402431"/>
              <a:gd name="connsiteY31" fmla="*/ 321480 h 355911"/>
              <a:gd name="connsiteX32" fmla="*/ 142875 w 402431"/>
              <a:gd name="connsiteY32" fmla="*/ 328623 h 355911"/>
              <a:gd name="connsiteX33" fmla="*/ 159543 w 402431"/>
              <a:gd name="connsiteY33" fmla="*/ 333386 h 355911"/>
              <a:gd name="connsiteX34" fmla="*/ 169068 w 402431"/>
              <a:gd name="connsiteY34" fmla="*/ 338148 h 355911"/>
              <a:gd name="connsiteX35" fmla="*/ 188118 w 402431"/>
              <a:gd name="connsiteY35" fmla="*/ 342911 h 355911"/>
              <a:gd name="connsiteX36" fmla="*/ 219075 w 402431"/>
              <a:gd name="connsiteY36" fmla="*/ 350055 h 355911"/>
              <a:gd name="connsiteX37" fmla="*/ 226218 w 402431"/>
              <a:gd name="connsiteY37" fmla="*/ 352436 h 355911"/>
              <a:gd name="connsiteX38" fmla="*/ 307181 w 402431"/>
              <a:gd name="connsiteY38" fmla="*/ 352436 h 355911"/>
              <a:gd name="connsiteX39" fmla="*/ 323850 w 402431"/>
              <a:gd name="connsiteY39" fmla="*/ 350055 h 355911"/>
              <a:gd name="connsiteX40" fmla="*/ 333375 w 402431"/>
              <a:gd name="connsiteY40" fmla="*/ 347673 h 355911"/>
              <a:gd name="connsiteX41" fmla="*/ 347662 w 402431"/>
              <a:gd name="connsiteY41" fmla="*/ 333386 h 355911"/>
              <a:gd name="connsiteX42" fmla="*/ 354806 w 402431"/>
              <a:gd name="connsiteY42" fmla="*/ 328623 h 355911"/>
              <a:gd name="connsiteX43" fmla="*/ 369093 w 402431"/>
              <a:gd name="connsiteY43" fmla="*/ 309573 h 355911"/>
              <a:gd name="connsiteX44" fmla="*/ 373856 w 402431"/>
              <a:gd name="connsiteY44" fmla="*/ 295286 h 355911"/>
              <a:gd name="connsiteX45" fmla="*/ 378618 w 402431"/>
              <a:gd name="connsiteY45" fmla="*/ 288142 h 355911"/>
              <a:gd name="connsiteX46" fmla="*/ 381000 w 402431"/>
              <a:gd name="connsiteY46" fmla="*/ 280998 h 355911"/>
              <a:gd name="connsiteX47" fmla="*/ 385762 w 402431"/>
              <a:gd name="connsiteY47" fmla="*/ 271473 h 355911"/>
              <a:gd name="connsiteX48" fmla="*/ 392906 w 402431"/>
              <a:gd name="connsiteY48" fmla="*/ 257186 h 355911"/>
              <a:gd name="connsiteX49" fmla="*/ 397668 w 402431"/>
              <a:gd name="connsiteY49" fmla="*/ 235755 h 355911"/>
              <a:gd name="connsiteX50" fmla="*/ 402431 w 402431"/>
              <a:gd name="connsiteY50" fmla="*/ 221467 h 355911"/>
              <a:gd name="connsiteX51" fmla="*/ 400050 w 402431"/>
              <a:gd name="connsiteY51" fmla="*/ 161936 h 355911"/>
              <a:gd name="connsiteX52" fmla="*/ 395287 w 402431"/>
              <a:gd name="connsiteY52" fmla="*/ 152411 h 355911"/>
              <a:gd name="connsiteX53" fmla="*/ 390525 w 402431"/>
              <a:gd name="connsiteY53" fmla="*/ 138123 h 355911"/>
              <a:gd name="connsiteX54" fmla="*/ 381000 w 402431"/>
              <a:gd name="connsiteY54" fmla="*/ 123836 h 355911"/>
              <a:gd name="connsiteX55" fmla="*/ 376237 w 402431"/>
              <a:gd name="connsiteY55" fmla="*/ 116692 h 355911"/>
              <a:gd name="connsiteX56" fmla="*/ 364331 w 402431"/>
              <a:gd name="connsiteY56" fmla="*/ 102405 h 355911"/>
              <a:gd name="connsiteX57" fmla="*/ 354806 w 402431"/>
              <a:gd name="connsiteY57" fmla="*/ 88117 h 355911"/>
              <a:gd name="connsiteX58" fmla="*/ 350043 w 402431"/>
              <a:gd name="connsiteY58" fmla="*/ 80973 h 355911"/>
              <a:gd name="connsiteX59" fmla="*/ 342900 w 402431"/>
              <a:gd name="connsiteY59" fmla="*/ 76211 h 355911"/>
              <a:gd name="connsiteX60" fmla="*/ 330993 w 402431"/>
              <a:gd name="connsiteY60" fmla="*/ 66686 h 355911"/>
              <a:gd name="connsiteX61" fmla="*/ 323850 w 402431"/>
              <a:gd name="connsiteY61" fmla="*/ 57161 h 355911"/>
              <a:gd name="connsiteX62" fmla="*/ 316706 w 402431"/>
              <a:gd name="connsiteY62" fmla="*/ 52398 h 355911"/>
              <a:gd name="connsiteX63" fmla="*/ 302418 w 402431"/>
              <a:gd name="connsiteY63" fmla="*/ 38111 h 355911"/>
              <a:gd name="connsiteX64" fmla="*/ 285750 w 402431"/>
              <a:gd name="connsiteY64" fmla="*/ 26205 h 355911"/>
              <a:gd name="connsiteX65" fmla="*/ 278606 w 402431"/>
              <a:gd name="connsiteY65" fmla="*/ 23823 h 355911"/>
              <a:gd name="connsiteX66" fmla="*/ 264318 w 402431"/>
              <a:gd name="connsiteY66" fmla="*/ 16680 h 355911"/>
              <a:gd name="connsiteX67" fmla="*/ 247650 w 402431"/>
              <a:gd name="connsiteY67" fmla="*/ 9536 h 355911"/>
              <a:gd name="connsiteX68" fmla="*/ 240506 w 402431"/>
              <a:gd name="connsiteY68" fmla="*/ 4773 h 355911"/>
              <a:gd name="connsiteX69" fmla="*/ 214312 w 402431"/>
              <a:gd name="connsiteY69" fmla="*/ 4773 h 35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2431" h="355911">
                <a:moveTo>
                  <a:pt x="214312" y="4773"/>
                </a:moveTo>
                <a:cubicBezTo>
                  <a:pt x="201215" y="3979"/>
                  <a:pt x="179448" y="637"/>
                  <a:pt x="161925" y="11"/>
                </a:cubicBezTo>
                <a:cubicBezTo>
                  <a:pt x="157100" y="-161"/>
                  <a:pt x="152409" y="1658"/>
                  <a:pt x="147637" y="2392"/>
                </a:cubicBezTo>
                <a:cubicBezTo>
                  <a:pt x="142090" y="3245"/>
                  <a:pt x="136524" y="3979"/>
                  <a:pt x="130968" y="4773"/>
                </a:cubicBezTo>
                <a:lnTo>
                  <a:pt x="102393" y="14298"/>
                </a:lnTo>
                <a:cubicBezTo>
                  <a:pt x="100012" y="15092"/>
                  <a:pt x="97338" y="15288"/>
                  <a:pt x="95250" y="16680"/>
                </a:cubicBezTo>
                <a:cubicBezTo>
                  <a:pt x="92869" y="18267"/>
                  <a:pt x="90591" y="20022"/>
                  <a:pt x="88106" y="21442"/>
                </a:cubicBezTo>
                <a:cubicBezTo>
                  <a:pt x="85024" y="23203"/>
                  <a:pt x="81877" y="24887"/>
                  <a:pt x="78581" y="26205"/>
                </a:cubicBezTo>
                <a:cubicBezTo>
                  <a:pt x="73920" y="28069"/>
                  <a:pt x="64293" y="30967"/>
                  <a:pt x="64293" y="30967"/>
                </a:cubicBezTo>
                <a:cubicBezTo>
                  <a:pt x="59531" y="35730"/>
                  <a:pt x="53742" y="39651"/>
                  <a:pt x="50006" y="45255"/>
                </a:cubicBezTo>
                <a:cubicBezTo>
                  <a:pt x="46831" y="50017"/>
                  <a:pt x="44528" y="55495"/>
                  <a:pt x="40481" y="59542"/>
                </a:cubicBezTo>
                <a:cubicBezTo>
                  <a:pt x="38100" y="61923"/>
                  <a:pt x="35405" y="64028"/>
                  <a:pt x="33337" y="66686"/>
                </a:cubicBezTo>
                <a:cubicBezTo>
                  <a:pt x="29823" y="71204"/>
                  <a:pt x="23812" y="80973"/>
                  <a:pt x="23812" y="80973"/>
                </a:cubicBezTo>
                <a:cubicBezTo>
                  <a:pt x="23018" y="83354"/>
                  <a:pt x="22650" y="85923"/>
                  <a:pt x="21431" y="88117"/>
                </a:cubicBezTo>
                <a:cubicBezTo>
                  <a:pt x="18651" y="93121"/>
                  <a:pt x="13716" y="96975"/>
                  <a:pt x="11906" y="102405"/>
                </a:cubicBezTo>
                <a:lnTo>
                  <a:pt x="7143" y="116692"/>
                </a:lnTo>
                <a:cubicBezTo>
                  <a:pt x="6349" y="119073"/>
                  <a:pt x="5175" y="121360"/>
                  <a:pt x="4762" y="123836"/>
                </a:cubicBezTo>
                <a:cubicBezTo>
                  <a:pt x="1968" y="140599"/>
                  <a:pt x="3908" y="133543"/>
                  <a:pt x="0" y="145267"/>
                </a:cubicBezTo>
                <a:cubicBezTo>
                  <a:pt x="794" y="163523"/>
                  <a:pt x="501" y="181859"/>
                  <a:pt x="2381" y="200036"/>
                </a:cubicBezTo>
                <a:cubicBezTo>
                  <a:pt x="2897" y="205029"/>
                  <a:pt x="4358" y="210146"/>
                  <a:pt x="7143" y="214323"/>
                </a:cubicBezTo>
                <a:cubicBezTo>
                  <a:pt x="10913" y="219977"/>
                  <a:pt x="14619" y="225822"/>
                  <a:pt x="19050" y="230992"/>
                </a:cubicBezTo>
                <a:cubicBezTo>
                  <a:pt x="21241" y="233549"/>
                  <a:pt x="24002" y="235579"/>
                  <a:pt x="26193" y="238136"/>
                </a:cubicBezTo>
                <a:cubicBezTo>
                  <a:pt x="28776" y="241149"/>
                  <a:pt x="30754" y="244648"/>
                  <a:pt x="33337" y="247661"/>
                </a:cubicBezTo>
                <a:cubicBezTo>
                  <a:pt x="35529" y="250218"/>
                  <a:pt x="38413" y="252147"/>
                  <a:pt x="40481" y="254805"/>
                </a:cubicBezTo>
                <a:cubicBezTo>
                  <a:pt x="43995" y="259323"/>
                  <a:pt x="45959" y="265045"/>
                  <a:pt x="50006" y="269092"/>
                </a:cubicBezTo>
                <a:cubicBezTo>
                  <a:pt x="67732" y="286818"/>
                  <a:pt x="45292" y="265052"/>
                  <a:pt x="66675" y="283380"/>
                </a:cubicBezTo>
                <a:cubicBezTo>
                  <a:pt x="69232" y="285571"/>
                  <a:pt x="71231" y="288367"/>
                  <a:pt x="73818" y="290523"/>
                </a:cubicBezTo>
                <a:cubicBezTo>
                  <a:pt x="76017" y="292355"/>
                  <a:pt x="78763" y="293454"/>
                  <a:pt x="80962" y="295286"/>
                </a:cubicBezTo>
                <a:cubicBezTo>
                  <a:pt x="83549" y="297442"/>
                  <a:pt x="85304" y="300562"/>
                  <a:pt x="88106" y="302430"/>
                </a:cubicBezTo>
                <a:cubicBezTo>
                  <a:pt x="90195" y="303822"/>
                  <a:pt x="92965" y="303772"/>
                  <a:pt x="95250" y="304811"/>
                </a:cubicBezTo>
                <a:cubicBezTo>
                  <a:pt x="101713" y="307749"/>
                  <a:pt x="108393" y="310398"/>
                  <a:pt x="114300" y="314336"/>
                </a:cubicBezTo>
                <a:cubicBezTo>
                  <a:pt x="124166" y="320913"/>
                  <a:pt x="118667" y="318404"/>
                  <a:pt x="130968" y="321480"/>
                </a:cubicBezTo>
                <a:cubicBezTo>
                  <a:pt x="134937" y="323861"/>
                  <a:pt x="138735" y="326553"/>
                  <a:pt x="142875" y="328623"/>
                </a:cubicBezTo>
                <a:cubicBezTo>
                  <a:pt x="148643" y="331507"/>
                  <a:pt x="153424" y="331091"/>
                  <a:pt x="159543" y="333386"/>
                </a:cubicBezTo>
                <a:cubicBezTo>
                  <a:pt x="162867" y="334632"/>
                  <a:pt x="165805" y="336750"/>
                  <a:pt x="169068" y="338148"/>
                </a:cubicBezTo>
                <a:cubicBezTo>
                  <a:pt x="178853" y="342342"/>
                  <a:pt x="175683" y="339181"/>
                  <a:pt x="188118" y="342911"/>
                </a:cubicBezTo>
                <a:cubicBezTo>
                  <a:pt x="216168" y="351325"/>
                  <a:pt x="180512" y="345233"/>
                  <a:pt x="219075" y="350055"/>
                </a:cubicBezTo>
                <a:cubicBezTo>
                  <a:pt x="221456" y="350849"/>
                  <a:pt x="223783" y="351827"/>
                  <a:pt x="226218" y="352436"/>
                </a:cubicBezTo>
                <a:cubicBezTo>
                  <a:pt x="254646" y="359542"/>
                  <a:pt x="268585" y="353767"/>
                  <a:pt x="307181" y="352436"/>
                </a:cubicBezTo>
                <a:cubicBezTo>
                  <a:pt x="312737" y="351642"/>
                  <a:pt x="318328" y="351059"/>
                  <a:pt x="323850" y="350055"/>
                </a:cubicBezTo>
                <a:cubicBezTo>
                  <a:pt x="327070" y="349469"/>
                  <a:pt x="330694" y="349550"/>
                  <a:pt x="333375" y="347673"/>
                </a:cubicBezTo>
                <a:cubicBezTo>
                  <a:pt x="338892" y="343811"/>
                  <a:pt x="342058" y="337122"/>
                  <a:pt x="347662" y="333386"/>
                </a:cubicBezTo>
                <a:cubicBezTo>
                  <a:pt x="350043" y="331798"/>
                  <a:pt x="352891" y="330750"/>
                  <a:pt x="354806" y="328623"/>
                </a:cubicBezTo>
                <a:cubicBezTo>
                  <a:pt x="360116" y="322723"/>
                  <a:pt x="369093" y="309573"/>
                  <a:pt x="369093" y="309573"/>
                </a:cubicBezTo>
                <a:cubicBezTo>
                  <a:pt x="370681" y="304811"/>
                  <a:pt x="371072" y="299463"/>
                  <a:pt x="373856" y="295286"/>
                </a:cubicBezTo>
                <a:cubicBezTo>
                  <a:pt x="375443" y="292905"/>
                  <a:pt x="377338" y="290702"/>
                  <a:pt x="378618" y="288142"/>
                </a:cubicBezTo>
                <a:cubicBezTo>
                  <a:pt x="379741" y="285897"/>
                  <a:pt x="380011" y="283305"/>
                  <a:pt x="381000" y="280998"/>
                </a:cubicBezTo>
                <a:cubicBezTo>
                  <a:pt x="382398" y="277735"/>
                  <a:pt x="384364" y="274736"/>
                  <a:pt x="385762" y="271473"/>
                </a:cubicBezTo>
                <a:cubicBezTo>
                  <a:pt x="391676" y="257674"/>
                  <a:pt x="383754" y="270912"/>
                  <a:pt x="392906" y="257186"/>
                </a:cubicBezTo>
                <a:cubicBezTo>
                  <a:pt x="394265" y="250392"/>
                  <a:pt x="395651" y="242478"/>
                  <a:pt x="397668" y="235755"/>
                </a:cubicBezTo>
                <a:cubicBezTo>
                  <a:pt x="399111" y="230946"/>
                  <a:pt x="402431" y="221467"/>
                  <a:pt x="402431" y="221467"/>
                </a:cubicBezTo>
                <a:cubicBezTo>
                  <a:pt x="401637" y="201623"/>
                  <a:pt x="402094" y="181690"/>
                  <a:pt x="400050" y="161936"/>
                </a:cubicBezTo>
                <a:cubicBezTo>
                  <a:pt x="399685" y="158405"/>
                  <a:pt x="396605" y="155707"/>
                  <a:pt x="395287" y="152411"/>
                </a:cubicBezTo>
                <a:cubicBezTo>
                  <a:pt x="393423" y="147750"/>
                  <a:pt x="393310" y="142300"/>
                  <a:pt x="390525" y="138123"/>
                </a:cubicBezTo>
                <a:lnTo>
                  <a:pt x="381000" y="123836"/>
                </a:lnTo>
                <a:cubicBezTo>
                  <a:pt x="379412" y="121455"/>
                  <a:pt x="377517" y="119252"/>
                  <a:pt x="376237" y="116692"/>
                </a:cubicBezTo>
                <a:cubicBezTo>
                  <a:pt x="370195" y="104607"/>
                  <a:pt x="374429" y="109136"/>
                  <a:pt x="364331" y="102405"/>
                </a:cubicBezTo>
                <a:lnTo>
                  <a:pt x="354806" y="88117"/>
                </a:lnTo>
                <a:cubicBezTo>
                  <a:pt x="353218" y="85736"/>
                  <a:pt x="352424" y="82561"/>
                  <a:pt x="350043" y="80973"/>
                </a:cubicBezTo>
                <a:lnTo>
                  <a:pt x="342900" y="76211"/>
                </a:lnTo>
                <a:cubicBezTo>
                  <a:pt x="328311" y="54329"/>
                  <a:pt x="348249" y="81066"/>
                  <a:pt x="330993" y="66686"/>
                </a:cubicBezTo>
                <a:cubicBezTo>
                  <a:pt x="327944" y="64145"/>
                  <a:pt x="326656" y="59967"/>
                  <a:pt x="323850" y="57161"/>
                </a:cubicBezTo>
                <a:cubicBezTo>
                  <a:pt x="321826" y="55137"/>
                  <a:pt x="318845" y="54299"/>
                  <a:pt x="316706" y="52398"/>
                </a:cubicBezTo>
                <a:cubicBezTo>
                  <a:pt x="311672" y="47923"/>
                  <a:pt x="307806" y="42152"/>
                  <a:pt x="302418" y="38111"/>
                </a:cubicBezTo>
                <a:cubicBezTo>
                  <a:pt x="300260" y="36492"/>
                  <a:pt x="289233" y="27947"/>
                  <a:pt x="285750" y="26205"/>
                </a:cubicBezTo>
                <a:cubicBezTo>
                  <a:pt x="283505" y="25082"/>
                  <a:pt x="280851" y="24946"/>
                  <a:pt x="278606" y="23823"/>
                </a:cubicBezTo>
                <a:cubicBezTo>
                  <a:pt x="260148" y="14594"/>
                  <a:pt x="282268" y="22663"/>
                  <a:pt x="264318" y="16680"/>
                </a:cubicBezTo>
                <a:cubicBezTo>
                  <a:pt x="246387" y="4724"/>
                  <a:pt x="269174" y="18761"/>
                  <a:pt x="247650" y="9536"/>
                </a:cubicBezTo>
                <a:cubicBezTo>
                  <a:pt x="245019" y="8409"/>
                  <a:pt x="243137" y="5900"/>
                  <a:pt x="240506" y="4773"/>
                </a:cubicBezTo>
                <a:cubicBezTo>
                  <a:pt x="232705" y="1430"/>
                  <a:pt x="227409" y="5567"/>
                  <a:pt x="214312" y="4773"/>
                </a:cubicBezTo>
                <a:close/>
              </a:path>
            </a:pathLst>
          </a:custGeom>
          <a:ln w="38100">
            <a:solidFill>
              <a:srgbClr val="FF0000"/>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Tree>
    <p:extLst>
      <p:ext uri="{BB962C8B-B14F-4D97-AF65-F5344CB8AC3E}">
        <p14:creationId xmlns="" xmlns:p14="http://schemas.microsoft.com/office/powerpoint/2010/main" val="218678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29"/>
          <p:cNvSpPr txBox="1">
            <a:spLocks noChangeArrowheads="1"/>
          </p:cNvSpPr>
          <p:nvPr/>
        </p:nvSpPr>
        <p:spPr bwMode="auto">
          <a:xfrm>
            <a:off x="251520" y="1196752"/>
            <a:ext cx="864096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b="1" i="1" dirty="0" smtClean="0">
                <a:sym typeface="Symbol"/>
              </a:rPr>
              <a:t>Upravljačka promenljiva proporcionalna PROMENI greške</a:t>
            </a: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32</a:t>
            </a:fld>
            <a:endParaRPr lang="en-US"/>
          </a:p>
        </p:txBody>
      </p:sp>
      <p:sp>
        <p:nvSpPr>
          <p:cNvPr id="57" name="Title 1"/>
          <p:cNvSpPr>
            <a:spLocks noGrp="1"/>
          </p:cNvSpPr>
          <p:nvPr>
            <p:ph type="title"/>
          </p:nvPr>
        </p:nvSpPr>
        <p:spPr>
          <a:xfrm>
            <a:off x="132765" y="0"/>
            <a:ext cx="8856983" cy="1143000"/>
          </a:xfrm>
        </p:spPr>
        <p:txBody>
          <a:bodyPr/>
          <a:lstStyle/>
          <a:p>
            <a:pPr>
              <a:spcBef>
                <a:spcPct val="50000"/>
              </a:spcBef>
            </a:pPr>
            <a:r>
              <a:rPr lang="x-none" dirty="0" smtClean="0">
                <a:sym typeface="Symbol"/>
              </a:rPr>
              <a:t>Diferencijalno (</a:t>
            </a:r>
            <a:r>
              <a:rPr lang="x-none" b="1" dirty="0" smtClean="0">
                <a:sym typeface="Symbol"/>
              </a:rPr>
              <a:t>D</a:t>
            </a:r>
            <a:r>
              <a:rPr lang="x-none" dirty="0" smtClean="0">
                <a:sym typeface="Symbol"/>
              </a:rPr>
              <a:t>) dejstvo</a:t>
            </a:r>
            <a:endParaRPr lang="x-none" dirty="0">
              <a:sym typeface="Symbol"/>
            </a:endParaRPr>
          </a:p>
        </p:txBody>
      </p:sp>
      <p:sp>
        <p:nvSpPr>
          <p:cNvPr id="5" name="Text Box 29"/>
          <p:cNvSpPr txBox="1">
            <a:spLocks noChangeArrowheads="1"/>
          </p:cNvSpPr>
          <p:nvPr/>
        </p:nvSpPr>
        <p:spPr bwMode="auto">
          <a:xfrm>
            <a:off x="233771" y="1851660"/>
            <a:ext cx="8910229" cy="1723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2900" indent="-342900">
              <a:spcBef>
                <a:spcPts val="0"/>
              </a:spcBef>
              <a:buFont typeface="Arial" pitchFamily="34" charset="0"/>
              <a:buChar char="•"/>
            </a:pPr>
            <a:r>
              <a:rPr lang="x-none" sz="2400" i="1" dirty="0" smtClean="0">
                <a:sym typeface="Symbol"/>
              </a:rPr>
              <a:t>Za brziski regulator: </a:t>
            </a:r>
            <a:r>
              <a:rPr lang="en-US" sz="2400" i="1" dirty="0">
                <a:sym typeface="Symbol"/>
              </a:rPr>
              <a:t>	</a:t>
            </a:r>
            <a:r>
              <a:rPr lang="en-US" sz="2400" b="1" i="1" dirty="0" smtClean="0">
                <a:solidFill>
                  <a:schemeClr val="tx1"/>
                </a:solidFill>
                <a:latin typeface="Arial" pitchFamily="34" charset="0"/>
                <a:cs typeface="Arial" pitchFamily="34" charset="0"/>
                <a:sym typeface="Symbol"/>
              </a:rPr>
              <a:t>M</a:t>
            </a:r>
            <a:r>
              <a:rPr lang="en-US" sz="2400" b="1" i="1" baseline="-25000" dirty="0" smtClean="0">
                <a:solidFill>
                  <a:schemeClr val="tx1"/>
                </a:solidFill>
                <a:latin typeface="Arial" pitchFamily="34" charset="0"/>
                <a:cs typeface="Arial" pitchFamily="34" charset="0"/>
                <a:sym typeface="Symbol"/>
              </a:rPr>
              <a:t>e</a:t>
            </a:r>
            <a:r>
              <a:rPr lang="x-none" sz="2400" b="1" baseline="30000" dirty="0" smtClean="0">
                <a:solidFill>
                  <a:schemeClr val="tx1"/>
                </a:solidFill>
                <a:cs typeface="Arial" pitchFamily="34" charset="0"/>
                <a:sym typeface="Symbol"/>
              </a:rPr>
              <a:t>*</a:t>
            </a:r>
            <a:r>
              <a:rPr lang="x-none" sz="2400" b="1" i="1" baseline="30000" dirty="0" smtClean="0">
                <a:solidFill>
                  <a:schemeClr val="tx1"/>
                </a:solidFill>
                <a:cs typeface="Arial" pitchFamily="34" charset="0"/>
                <a:sym typeface="Symbol"/>
              </a:rPr>
              <a:t> </a:t>
            </a:r>
            <a:r>
              <a:rPr lang="x-none" sz="2400" i="1" dirty="0" smtClean="0">
                <a:solidFill>
                  <a:schemeClr val="tx1"/>
                </a:solidFill>
                <a:latin typeface="Arial" pitchFamily="34" charset="0"/>
                <a:cs typeface="Arial" pitchFamily="34" charset="0"/>
                <a:sym typeface="Symbol"/>
              </a:rPr>
              <a:t>= </a:t>
            </a:r>
            <a:r>
              <a:rPr lang="en-US" sz="2400" b="1" i="1" dirty="0" smtClean="0">
                <a:solidFill>
                  <a:schemeClr val="tx1"/>
                </a:solidFill>
                <a:latin typeface="Arial" pitchFamily="34" charset="0"/>
                <a:cs typeface="Arial" pitchFamily="34" charset="0"/>
                <a:sym typeface="Symbol"/>
              </a:rPr>
              <a:t>k</a:t>
            </a:r>
            <a:r>
              <a:rPr lang="x-none" sz="2400" b="1" i="1" baseline="-25000" dirty="0" smtClean="0">
                <a:solidFill>
                  <a:schemeClr val="tx1"/>
                </a:solidFill>
                <a:latin typeface="Arial" pitchFamily="34" charset="0"/>
                <a:cs typeface="Arial" pitchFamily="34" charset="0"/>
                <a:sym typeface="Symbol"/>
              </a:rPr>
              <a:t>d</a:t>
            </a:r>
            <a:r>
              <a:rPr lang="en-US" sz="2400" b="1" i="1" dirty="0" smtClean="0">
                <a:solidFill>
                  <a:schemeClr val="tx1"/>
                </a:solidFill>
                <a:latin typeface="Arial" pitchFamily="34" charset="0"/>
                <a:cs typeface="Arial" pitchFamily="34" charset="0"/>
                <a:sym typeface="Symbol"/>
              </a:rPr>
              <a:t></a:t>
            </a:r>
            <a:r>
              <a:rPr lang="x-none" sz="2400" b="1" i="1" baseline="-25000" dirty="0" smtClean="0">
                <a:solidFill>
                  <a:schemeClr val="tx1"/>
                </a:solidFill>
                <a:latin typeface="Arial" pitchFamily="34" charset="0"/>
                <a:cs typeface="Arial" pitchFamily="34" charset="0"/>
                <a:sym typeface="Symbol"/>
              </a:rPr>
              <a:t> </a:t>
            </a:r>
            <a:r>
              <a:rPr lang="x-none" sz="2400" b="1" i="1" dirty="0" smtClean="0">
                <a:solidFill>
                  <a:schemeClr val="tx1"/>
                </a:solidFill>
                <a:latin typeface="Arial" pitchFamily="34" charset="0"/>
                <a:cs typeface="Arial" pitchFamily="34" charset="0"/>
                <a:sym typeface="Symbol" panose="05050102010706020507" pitchFamily="18" charset="2"/>
              </a:rPr>
              <a:t></a:t>
            </a:r>
            <a:r>
              <a:rPr lang="x-none" sz="2400" b="1" i="1" dirty="0" smtClean="0">
                <a:solidFill>
                  <a:schemeClr val="tx1"/>
                </a:solidFill>
                <a:sym typeface="Symbol"/>
              </a:rPr>
              <a:t>e</a:t>
            </a:r>
            <a:r>
              <a:rPr lang="en-US" sz="2400" b="1" i="1" dirty="0" smtClean="0">
                <a:solidFill>
                  <a:schemeClr val="tx1"/>
                </a:solidFill>
                <a:sym typeface="Symbol"/>
              </a:rPr>
              <a:t>  </a:t>
            </a:r>
            <a:r>
              <a:rPr lang="en-US" sz="2400" i="1" dirty="0">
                <a:sym typeface="Symbol"/>
              </a:rPr>
              <a:t>,</a:t>
            </a:r>
            <a:r>
              <a:rPr lang="en-US" sz="2400" b="1" i="1" dirty="0" smtClean="0">
                <a:solidFill>
                  <a:schemeClr val="tx1"/>
                </a:solidFill>
                <a:sym typeface="Symbol"/>
              </a:rPr>
              <a:t> </a:t>
            </a:r>
            <a:r>
              <a:rPr lang="en-US" sz="2400" i="1" dirty="0" err="1" smtClean="0">
                <a:sym typeface="Symbol"/>
              </a:rPr>
              <a:t>odnosno</a:t>
            </a:r>
            <a:r>
              <a:rPr lang="en-US" sz="2400" i="1" dirty="0" smtClean="0">
                <a:sym typeface="Symbol"/>
              </a:rPr>
              <a:t>, u </a:t>
            </a:r>
            <a:r>
              <a:rPr lang="en-US" sz="2400" i="1" dirty="0" err="1" smtClean="0">
                <a:sym typeface="Symbol"/>
              </a:rPr>
              <a:t>trentku</a:t>
            </a:r>
            <a:r>
              <a:rPr lang="en-US" sz="2400" i="1" dirty="0" smtClean="0">
                <a:sym typeface="Symbol"/>
              </a:rPr>
              <a:t> </a:t>
            </a:r>
            <a:r>
              <a:rPr lang="en-US" sz="2400" i="1" dirty="0" smtClean="0">
                <a:solidFill>
                  <a:srgbClr val="FF0000"/>
                </a:solidFill>
                <a:latin typeface="Arial" panose="020B0604020202020204" pitchFamily="34" charset="0"/>
                <a:cs typeface="Arial" panose="020B0604020202020204" pitchFamily="34" charset="0"/>
                <a:sym typeface="Symbol"/>
              </a:rPr>
              <a:t>k</a:t>
            </a:r>
            <a:r>
              <a:rPr lang="en-US" sz="2400" i="1" dirty="0" smtClean="0">
                <a:sym typeface="Symbol"/>
              </a:rPr>
              <a:t>:</a:t>
            </a:r>
            <a:endParaRPr lang="x-none" sz="2400" i="1" dirty="0" smtClean="0">
              <a:solidFill>
                <a:schemeClr val="tx1"/>
              </a:solidFill>
              <a:latin typeface="Arial" pitchFamily="34" charset="0"/>
              <a:cs typeface="Arial" pitchFamily="34" charset="0"/>
              <a:sym typeface="Symbol"/>
            </a:endParaRPr>
          </a:p>
          <a:p>
            <a:pPr lvl="1">
              <a:spcBef>
                <a:spcPts val="0"/>
              </a:spcBef>
            </a:pPr>
            <a:r>
              <a:rPr lang="x-none" sz="2400" b="1" i="1" dirty="0">
                <a:solidFill>
                  <a:schemeClr val="tx1"/>
                </a:solidFill>
                <a:latin typeface="Arial" pitchFamily="34" charset="0"/>
                <a:cs typeface="Arial" pitchFamily="34" charset="0"/>
                <a:sym typeface="Symbol"/>
              </a:rPr>
              <a:t>	</a:t>
            </a:r>
            <a:r>
              <a:rPr lang="x-none" sz="2400" b="1" i="1" dirty="0" smtClean="0">
                <a:solidFill>
                  <a:schemeClr val="tx1"/>
                </a:solidFill>
                <a:latin typeface="Arial" pitchFamily="34" charset="0"/>
                <a:cs typeface="Arial" pitchFamily="34" charset="0"/>
                <a:sym typeface="Symbol"/>
              </a:rPr>
              <a:t>		</a:t>
            </a:r>
            <a:r>
              <a:rPr lang="en-US" sz="2400" b="1" i="1" dirty="0" smtClean="0">
                <a:solidFill>
                  <a:schemeClr val="tx1"/>
                </a:solidFill>
                <a:latin typeface="Arial" pitchFamily="34" charset="0"/>
                <a:cs typeface="Arial" pitchFamily="34" charset="0"/>
                <a:sym typeface="Symbol"/>
              </a:rPr>
              <a:t>	</a:t>
            </a:r>
            <a:r>
              <a:rPr lang="en-US" sz="2400" b="1" i="1" dirty="0" err="1" smtClean="0">
                <a:solidFill>
                  <a:schemeClr val="tx1"/>
                </a:solidFill>
                <a:latin typeface="Arial" pitchFamily="34" charset="0"/>
                <a:cs typeface="Arial" pitchFamily="34" charset="0"/>
                <a:sym typeface="Symbol"/>
              </a:rPr>
              <a:t>M</a:t>
            </a:r>
            <a:r>
              <a:rPr lang="en-US" sz="2400" b="1" i="1" baseline="-25000" dirty="0" err="1" smtClean="0">
                <a:solidFill>
                  <a:schemeClr val="tx1"/>
                </a:solidFill>
                <a:latin typeface="Arial" pitchFamily="34" charset="0"/>
                <a:cs typeface="Arial" pitchFamily="34" charset="0"/>
                <a:sym typeface="Symbol"/>
              </a:rPr>
              <a:t>e</a:t>
            </a:r>
            <a:r>
              <a:rPr lang="en-US" sz="2400" i="1" baseline="-25000" dirty="0" err="1" smtClean="0">
                <a:solidFill>
                  <a:srgbClr val="FF0000"/>
                </a:solidFill>
                <a:latin typeface="Arial" pitchFamily="34" charset="0"/>
                <a:cs typeface="Arial" pitchFamily="34" charset="0"/>
                <a:sym typeface="Symbol"/>
              </a:rPr>
              <a:t>k</a:t>
            </a:r>
            <a:r>
              <a:rPr lang="x-none" sz="2400" b="1" baseline="30000" dirty="0" smtClean="0">
                <a:solidFill>
                  <a:schemeClr val="tx1"/>
                </a:solidFill>
                <a:cs typeface="Arial" pitchFamily="34" charset="0"/>
                <a:sym typeface="Symbol"/>
              </a:rPr>
              <a:t>*</a:t>
            </a:r>
            <a:r>
              <a:rPr lang="x-none" sz="2400" b="1" i="1" baseline="30000" dirty="0" smtClean="0">
                <a:solidFill>
                  <a:schemeClr val="tx1"/>
                </a:solidFill>
                <a:cs typeface="Arial" pitchFamily="34" charset="0"/>
                <a:sym typeface="Symbol"/>
              </a:rPr>
              <a:t> </a:t>
            </a:r>
            <a:r>
              <a:rPr lang="x-none" sz="2400" i="1" dirty="0" smtClean="0">
                <a:solidFill>
                  <a:schemeClr val="tx1"/>
                </a:solidFill>
                <a:latin typeface="Arial" pitchFamily="34" charset="0"/>
                <a:cs typeface="Arial" pitchFamily="34" charset="0"/>
                <a:sym typeface="Symbol"/>
              </a:rPr>
              <a:t>= </a:t>
            </a:r>
            <a:r>
              <a:rPr lang="en-US" sz="2400" b="1" i="1" dirty="0" smtClean="0">
                <a:solidFill>
                  <a:schemeClr val="tx1"/>
                </a:solidFill>
                <a:latin typeface="Arial" pitchFamily="34" charset="0"/>
                <a:cs typeface="Arial" pitchFamily="34" charset="0"/>
                <a:sym typeface="Symbol"/>
              </a:rPr>
              <a:t>k</a:t>
            </a:r>
            <a:r>
              <a:rPr lang="x-none" sz="2400" b="1" i="1" baseline="-25000" dirty="0" smtClean="0">
                <a:solidFill>
                  <a:schemeClr val="tx1"/>
                </a:solidFill>
                <a:latin typeface="Arial" pitchFamily="34" charset="0"/>
                <a:cs typeface="Arial" pitchFamily="34" charset="0"/>
                <a:sym typeface="Symbol"/>
              </a:rPr>
              <a:t>d</a:t>
            </a:r>
            <a:r>
              <a:rPr lang="en-US" sz="2400" b="1" i="1" dirty="0" smtClean="0">
                <a:solidFill>
                  <a:schemeClr val="tx1"/>
                </a:solidFill>
                <a:latin typeface="Arial" pitchFamily="34" charset="0"/>
                <a:cs typeface="Arial" pitchFamily="34" charset="0"/>
                <a:sym typeface="Symbol"/>
              </a:rPr>
              <a:t></a:t>
            </a:r>
            <a:r>
              <a:rPr lang="x-none" sz="2400" b="1" i="1" baseline="-25000" dirty="0" smtClean="0">
                <a:solidFill>
                  <a:schemeClr val="tx1"/>
                </a:solidFill>
                <a:latin typeface="Arial" pitchFamily="34" charset="0"/>
                <a:cs typeface="Arial" pitchFamily="34" charset="0"/>
                <a:sym typeface="Symbol"/>
              </a:rPr>
              <a:t> </a:t>
            </a:r>
            <a:r>
              <a:rPr lang="x-none" sz="2400" dirty="0" smtClean="0">
                <a:solidFill>
                  <a:schemeClr val="tx1"/>
                </a:solidFill>
                <a:latin typeface="Arial" pitchFamily="34" charset="0"/>
                <a:cs typeface="Arial" pitchFamily="34" charset="0"/>
                <a:sym typeface="Symbol"/>
              </a:rPr>
              <a:t>(</a:t>
            </a:r>
            <a:r>
              <a:rPr lang="x-none" sz="2400" b="1" i="1" dirty="0" smtClean="0">
                <a:solidFill>
                  <a:schemeClr val="tx1"/>
                </a:solidFill>
                <a:sym typeface="Symbol"/>
              </a:rPr>
              <a:t>e</a:t>
            </a:r>
            <a:r>
              <a:rPr lang="en-US" sz="2400" i="1" baseline="-25000" dirty="0" smtClean="0">
                <a:solidFill>
                  <a:srgbClr val="FF0000"/>
                </a:solidFill>
                <a:latin typeface="Arial" pitchFamily="34" charset="0"/>
                <a:cs typeface="Arial" pitchFamily="34" charset="0"/>
                <a:sym typeface="Symbol"/>
              </a:rPr>
              <a:t>k</a:t>
            </a:r>
            <a:r>
              <a:rPr lang="x-none" sz="2400" b="1" i="1" dirty="0">
                <a:solidFill>
                  <a:schemeClr val="tx1"/>
                </a:solidFill>
                <a:sym typeface="Symbol"/>
              </a:rPr>
              <a:t> </a:t>
            </a:r>
            <a:r>
              <a:rPr lang="x-none" sz="2400" b="1" i="1" dirty="0" smtClean="0">
                <a:solidFill>
                  <a:schemeClr val="tx1"/>
                </a:solidFill>
                <a:sym typeface="Symbol"/>
              </a:rPr>
              <a:t>– e</a:t>
            </a:r>
            <a:r>
              <a:rPr lang="en-US" sz="2400" i="1" baseline="-25000" dirty="0" smtClean="0">
                <a:solidFill>
                  <a:srgbClr val="FF0000"/>
                </a:solidFill>
                <a:latin typeface="Arial" pitchFamily="34" charset="0"/>
                <a:cs typeface="Arial" pitchFamily="34" charset="0"/>
                <a:sym typeface="Symbol"/>
              </a:rPr>
              <a:t>k</a:t>
            </a:r>
            <a:r>
              <a:rPr lang="x-none" sz="2400" i="1" baseline="-25000" dirty="0" smtClean="0">
                <a:solidFill>
                  <a:srgbClr val="FF0000"/>
                </a:solidFill>
                <a:latin typeface="Arial" pitchFamily="34" charset="0"/>
                <a:cs typeface="Arial" pitchFamily="34" charset="0"/>
                <a:sym typeface="Symbol"/>
              </a:rPr>
              <a:t>-</a:t>
            </a:r>
            <a:r>
              <a:rPr lang="x-none" sz="2400" baseline="-25000" dirty="0" smtClean="0">
                <a:solidFill>
                  <a:srgbClr val="FF0000"/>
                </a:solidFill>
                <a:latin typeface="Arial" pitchFamily="34" charset="0"/>
                <a:cs typeface="Arial" pitchFamily="34" charset="0"/>
                <a:sym typeface="Symbol"/>
              </a:rPr>
              <a:t>1</a:t>
            </a:r>
            <a:r>
              <a:rPr lang="x-none" sz="2400" dirty="0" smtClean="0">
                <a:solidFill>
                  <a:schemeClr val="tx1"/>
                </a:solidFill>
                <a:latin typeface="Arial" panose="020B0604020202020204" pitchFamily="34" charset="0"/>
                <a:cs typeface="Arial" panose="020B0604020202020204" pitchFamily="34" charset="0"/>
                <a:sym typeface="Symbol"/>
              </a:rPr>
              <a:t>)</a:t>
            </a:r>
            <a:r>
              <a:rPr lang="x-none" sz="2400" b="1" i="1" dirty="0" smtClean="0">
                <a:solidFill>
                  <a:schemeClr val="tx1"/>
                </a:solidFill>
                <a:sym typeface="Symbol"/>
              </a:rPr>
              <a:t> </a:t>
            </a:r>
            <a:endParaRPr lang="x-none" sz="2400" i="1" baseline="-25000" dirty="0" smtClean="0">
              <a:solidFill>
                <a:schemeClr val="tx1"/>
              </a:solidFill>
              <a:latin typeface="Arial" pitchFamily="34" charset="0"/>
              <a:cs typeface="Arial" pitchFamily="34" charset="0"/>
              <a:sym typeface="Symbol"/>
            </a:endParaRPr>
          </a:p>
          <a:p>
            <a:pPr lvl="1">
              <a:spcBef>
                <a:spcPts val="0"/>
              </a:spcBef>
            </a:pPr>
            <a:endParaRPr lang="x-none" sz="2400" i="1" baseline="-25000" dirty="0" smtClean="0">
              <a:solidFill>
                <a:schemeClr val="tx1"/>
              </a:solidFill>
              <a:latin typeface="Arial" pitchFamily="34" charset="0"/>
              <a:cs typeface="Arial" pitchFamily="34" charset="0"/>
              <a:sym typeface="Symbol"/>
            </a:endParaRPr>
          </a:p>
          <a:p>
            <a:pPr marL="342900" indent="-342900">
              <a:spcBef>
                <a:spcPts val="0"/>
              </a:spcBef>
              <a:buFont typeface="Arial" pitchFamily="34" charset="0"/>
              <a:buChar char="•"/>
            </a:pPr>
            <a:r>
              <a:rPr lang="x-none" sz="2400" i="1" dirty="0" smtClean="0">
                <a:sym typeface="Symbol"/>
              </a:rPr>
              <a:t>Za strujni </a:t>
            </a:r>
            <a:r>
              <a:rPr lang="x-none" sz="2400" i="1" dirty="0">
                <a:sym typeface="Symbol"/>
              </a:rPr>
              <a:t>regulator: </a:t>
            </a:r>
            <a:r>
              <a:rPr lang="en-US" sz="2400" i="1" dirty="0">
                <a:sym typeface="Symbol"/>
              </a:rPr>
              <a:t>	</a:t>
            </a:r>
            <a:r>
              <a:rPr lang="x-none" sz="2400" b="1" i="1" dirty="0">
                <a:solidFill>
                  <a:schemeClr val="tx1"/>
                </a:solidFill>
                <a:cs typeface="Arial" pitchFamily="34" charset="0"/>
                <a:sym typeface="Symbol"/>
              </a:rPr>
              <a:t> U</a:t>
            </a:r>
            <a:r>
              <a:rPr lang="x-none" sz="2400" b="1" i="1" baseline="-25000" dirty="0">
                <a:solidFill>
                  <a:schemeClr val="tx1"/>
                </a:solidFill>
                <a:cs typeface="Arial" pitchFamily="34" charset="0"/>
                <a:sym typeface="Symbol"/>
              </a:rPr>
              <a:t>a</a:t>
            </a:r>
            <a:r>
              <a:rPr lang="x-none" sz="2400" b="1" baseline="30000" dirty="0">
                <a:solidFill>
                  <a:schemeClr val="tx1"/>
                </a:solidFill>
                <a:cs typeface="Arial" pitchFamily="34" charset="0"/>
                <a:sym typeface="Symbol"/>
              </a:rPr>
              <a:t>*</a:t>
            </a:r>
            <a:r>
              <a:rPr lang="x-none" sz="2400" b="1" i="1" baseline="-25000" dirty="0" smtClean="0">
                <a:solidFill>
                  <a:schemeClr val="tx1"/>
                </a:solidFill>
                <a:latin typeface="Arial" pitchFamily="34" charset="0"/>
                <a:cs typeface="Arial" pitchFamily="34" charset="0"/>
                <a:sym typeface="Symbol"/>
              </a:rPr>
              <a:t> </a:t>
            </a:r>
            <a:r>
              <a:rPr lang="x-none" sz="2400" i="1" dirty="0">
                <a:solidFill>
                  <a:schemeClr val="tx1"/>
                </a:solidFill>
                <a:latin typeface="Arial" pitchFamily="34" charset="0"/>
                <a:cs typeface="Arial" pitchFamily="34" charset="0"/>
                <a:sym typeface="Symbol"/>
              </a:rPr>
              <a:t>= </a:t>
            </a:r>
            <a:r>
              <a:rPr lang="en-US" sz="2400" b="1" i="1" dirty="0" smtClean="0">
                <a:solidFill>
                  <a:schemeClr val="tx1"/>
                </a:solidFill>
                <a:latin typeface="Arial" pitchFamily="34" charset="0"/>
                <a:cs typeface="Arial" pitchFamily="34" charset="0"/>
                <a:sym typeface="Symbol"/>
              </a:rPr>
              <a:t>k</a:t>
            </a:r>
            <a:r>
              <a:rPr lang="x-none" sz="2400" b="1" i="1" baseline="-25000" dirty="0" smtClean="0">
                <a:solidFill>
                  <a:schemeClr val="tx1"/>
                </a:solidFill>
                <a:latin typeface="Arial" pitchFamily="34" charset="0"/>
                <a:cs typeface="Arial" pitchFamily="34" charset="0"/>
                <a:sym typeface="Symbol"/>
              </a:rPr>
              <a:t>d</a:t>
            </a:r>
            <a:r>
              <a:rPr lang="en-US" sz="2400" b="1" i="1" dirty="0" smtClean="0">
                <a:solidFill>
                  <a:schemeClr val="tx1"/>
                </a:solidFill>
                <a:latin typeface="Arial" pitchFamily="34" charset="0"/>
                <a:cs typeface="Arial" pitchFamily="34" charset="0"/>
                <a:sym typeface="Symbol"/>
              </a:rPr>
              <a:t></a:t>
            </a:r>
            <a:r>
              <a:rPr lang="x-none" sz="2400" b="1" i="1" baseline="-25000" dirty="0" smtClean="0">
                <a:solidFill>
                  <a:schemeClr val="tx1"/>
                </a:solidFill>
                <a:latin typeface="Arial" pitchFamily="34" charset="0"/>
                <a:cs typeface="Arial" pitchFamily="34" charset="0"/>
                <a:sym typeface="Symbol"/>
              </a:rPr>
              <a:t> </a:t>
            </a:r>
            <a:r>
              <a:rPr lang="x-none" sz="2400" b="1" i="1" dirty="0">
                <a:solidFill>
                  <a:schemeClr val="tx1"/>
                </a:solidFill>
                <a:latin typeface="Arial" pitchFamily="34" charset="0"/>
                <a:cs typeface="Arial" pitchFamily="34" charset="0"/>
                <a:sym typeface="Symbol" panose="05050102010706020507" pitchFamily="18" charset="2"/>
              </a:rPr>
              <a:t></a:t>
            </a:r>
            <a:r>
              <a:rPr lang="x-none" sz="2400" b="1" i="1" dirty="0" smtClean="0">
                <a:solidFill>
                  <a:schemeClr val="tx1"/>
                </a:solidFill>
                <a:sym typeface="Symbol"/>
              </a:rPr>
              <a:t>e</a:t>
            </a:r>
            <a:r>
              <a:rPr lang="en-US" sz="2400" b="1" i="1" dirty="0" smtClean="0">
                <a:solidFill>
                  <a:schemeClr val="tx1"/>
                </a:solidFill>
                <a:sym typeface="Symbol"/>
              </a:rPr>
              <a:t>  </a:t>
            </a:r>
            <a:r>
              <a:rPr lang="en-US" sz="2400" i="1" dirty="0">
                <a:sym typeface="Symbol"/>
              </a:rPr>
              <a:t>,</a:t>
            </a:r>
            <a:r>
              <a:rPr lang="en-US" sz="2400" b="1" i="1" dirty="0">
                <a:solidFill>
                  <a:schemeClr val="tx1"/>
                </a:solidFill>
                <a:sym typeface="Symbol"/>
              </a:rPr>
              <a:t> </a:t>
            </a:r>
            <a:r>
              <a:rPr lang="en-US" sz="2400" i="1" dirty="0" err="1">
                <a:sym typeface="Symbol"/>
              </a:rPr>
              <a:t>odnosno</a:t>
            </a:r>
            <a:r>
              <a:rPr lang="en-US" sz="2400" i="1" dirty="0">
                <a:sym typeface="Symbol"/>
              </a:rPr>
              <a:t>, u </a:t>
            </a:r>
            <a:r>
              <a:rPr lang="en-US" sz="2400" i="1" dirty="0" err="1">
                <a:sym typeface="Symbol"/>
              </a:rPr>
              <a:t>trentku</a:t>
            </a:r>
            <a:r>
              <a:rPr lang="en-US" sz="2400" i="1" dirty="0">
                <a:sym typeface="Symbol"/>
              </a:rPr>
              <a:t> </a:t>
            </a:r>
            <a:r>
              <a:rPr lang="en-US" sz="2400" i="1" dirty="0">
                <a:solidFill>
                  <a:srgbClr val="FF0000"/>
                </a:solidFill>
                <a:latin typeface="Arial" panose="020B0604020202020204" pitchFamily="34" charset="0"/>
                <a:cs typeface="Arial" panose="020B0604020202020204" pitchFamily="34" charset="0"/>
                <a:sym typeface="Symbol"/>
              </a:rPr>
              <a:t>k </a:t>
            </a:r>
            <a:r>
              <a:rPr lang="en-US" sz="2400" i="1" dirty="0" smtClean="0">
                <a:sym typeface="Symbol"/>
              </a:rPr>
              <a:t>:</a:t>
            </a:r>
            <a:endParaRPr lang="x-none" sz="2400" i="1" dirty="0">
              <a:solidFill>
                <a:schemeClr val="tx1"/>
              </a:solidFill>
              <a:latin typeface="Arial" pitchFamily="34" charset="0"/>
              <a:cs typeface="Arial" pitchFamily="34" charset="0"/>
              <a:sym typeface="Symbol"/>
            </a:endParaRPr>
          </a:p>
          <a:p>
            <a:pPr lvl="1">
              <a:spcBef>
                <a:spcPts val="0"/>
              </a:spcBef>
            </a:pPr>
            <a:r>
              <a:rPr lang="x-none" sz="2400" b="1" i="1" dirty="0">
                <a:solidFill>
                  <a:schemeClr val="tx1"/>
                </a:solidFill>
                <a:latin typeface="Arial" pitchFamily="34" charset="0"/>
                <a:cs typeface="Arial" pitchFamily="34" charset="0"/>
                <a:sym typeface="Symbol"/>
              </a:rPr>
              <a:t>			</a:t>
            </a:r>
            <a:r>
              <a:rPr lang="en-US" sz="2400" b="1" i="1" dirty="0">
                <a:solidFill>
                  <a:schemeClr val="tx1"/>
                </a:solidFill>
                <a:latin typeface="Arial" pitchFamily="34" charset="0"/>
                <a:cs typeface="Arial" pitchFamily="34" charset="0"/>
                <a:sym typeface="Symbol"/>
              </a:rPr>
              <a:t>	</a:t>
            </a:r>
            <a:r>
              <a:rPr lang="x-none" sz="2400" b="1" i="1" dirty="0">
                <a:solidFill>
                  <a:schemeClr val="tx1"/>
                </a:solidFill>
                <a:cs typeface="Arial" pitchFamily="34" charset="0"/>
                <a:sym typeface="Symbol"/>
              </a:rPr>
              <a:t> </a:t>
            </a:r>
            <a:r>
              <a:rPr lang="x-none" sz="2400" b="1" i="1" dirty="0" smtClean="0">
                <a:solidFill>
                  <a:schemeClr val="tx1"/>
                </a:solidFill>
                <a:cs typeface="Arial" pitchFamily="34" charset="0"/>
                <a:sym typeface="Symbol"/>
              </a:rPr>
              <a:t>U</a:t>
            </a:r>
            <a:r>
              <a:rPr lang="x-none" sz="2400" b="1" i="1" baseline="-25000" dirty="0" smtClean="0">
                <a:solidFill>
                  <a:schemeClr val="tx1"/>
                </a:solidFill>
                <a:cs typeface="Arial" pitchFamily="34" charset="0"/>
                <a:sym typeface="Symbol"/>
              </a:rPr>
              <a:t>a</a:t>
            </a:r>
            <a:r>
              <a:rPr lang="en-US" sz="2400" i="1" baseline="-25000" dirty="0">
                <a:solidFill>
                  <a:srgbClr val="FF0000"/>
                </a:solidFill>
                <a:latin typeface="Arial" pitchFamily="34" charset="0"/>
                <a:cs typeface="Arial" pitchFamily="34" charset="0"/>
                <a:sym typeface="Symbol"/>
              </a:rPr>
              <a:t>k</a:t>
            </a:r>
            <a:r>
              <a:rPr lang="x-none" sz="2400" b="1" baseline="30000" dirty="0" smtClean="0">
                <a:solidFill>
                  <a:schemeClr val="tx1"/>
                </a:solidFill>
                <a:cs typeface="Arial" pitchFamily="34" charset="0"/>
                <a:sym typeface="Symbol"/>
              </a:rPr>
              <a:t>*</a:t>
            </a:r>
            <a:r>
              <a:rPr lang="x-none" sz="2400" b="1" i="1" baseline="30000" dirty="0" smtClean="0">
                <a:solidFill>
                  <a:schemeClr val="tx1"/>
                </a:solidFill>
                <a:cs typeface="Arial" pitchFamily="34" charset="0"/>
                <a:sym typeface="Symbol"/>
              </a:rPr>
              <a:t> </a:t>
            </a:r>
            <a:r>
              <a:rPr lang="x-none" sz="2400" i="1" dirty="0" smtClean="0">
                <a:solidFill>
                  <a:schemeClr val="tx1"/>
                </a:solidFill>
                <a:latin typeface="Arial" pitchFamily="34" charset="0"/>
                <a:cs typeface="Arial" pitchFamily="34" charset="0"/>
                <a:sym typeface="Symbol"/>
              </a:rPr>
              <a:t>= </a:t>
            </a:r>
            <a:r>
              <a:rPr lang="en-US" sz="2400" b="1" i="1" dirty="0" smtClean="0">
                <a:solidFill>
                  <a:schemeClr val="tx1"/>
                </a:solidFill>
                <a:latin typeface="Arial" pitchFamily="34" charset="0"/>
                <a:cs typeface="Arial" pitchFamily="34" charset="0"/>
                <a:sym typeface="Symbol"/>
              </a:rPr>
              <a:t>k</a:t>
            </a:r>
            <a:r>
              <a:rPr lang="x-none" sz="2400" b="1" i="1" baseline="-25000" dirty="0" smtClean="0">
                <a:solidFill>
                  <a:schemeClr val="tx1"/>
                </a:solidFill>
                <a:latin typeface="Arial" pitchFamily="34" charset="0"/>
                <a:cs typeface="Arial" pitchFamily="34" charset="0"/>
                <a:sym typeface="Symbol"/>
              </a:rPr>
              <a:t>d</a:t>
            </a:r>
            <a:r>
              <a:rPr lang="en-US" sz="2400" b="1" i="1" dirty="0" smtClean="0">
                <a:solidFill>
                  <a:schemeClr val="tx1"/>
                </a:solidFill>
                <a:latin typeface="Arial" pitchFamily="34" charset="0"/>
                <a:cs typeface="Arial" pitchFamily="34" charset="0"/>
                <a:sym typeface="Symbol"/>
              </a:rPr>
              <a:t></a:t>
            </a:r>
            <a:r>
              <a:rPr lang="x-none" sz="1600" b="1" i="1" baseline="-25000" dirty="0" smtClean="0">
                <a:solidFill>
                  <a:schemeClr val="tx1"/>
                </a:solidFill>
                <a:latin typeface="Arial" pitchFamily="34" charset="0"/>
                <a:cs typeface="Arial" pitchFamily="34" charset="0"/>
                <a:sym typeface="Symbol"/>
              </a:rPr>
              <a:t> </a:t>
            </a:r>
            <a:r>
              <a:rPr lang="x-none" sz="2400" dirty="0">
                <a:solidFill>
                  <a:schemeClr val="tx1"/>
                </a:solidFill>
                <a:latin typeface="Arial" pitchFamily="34" charset="0"/>
                <a:cs typeface="Arial" pitchFamily="34" charset="0"/>
                <a:sym typeface="Symbol"/>
              </a:rPr>
              <a:t>(</a:t>
            </a:r>
            <a:r>
              <a:rPr lang="x-none" sz="2400" b="1" i="1" dirty="0">
                <a:solidFill>
                  <a:schemeClr val="tx1"/>
                </a:solidFill>
                <a:sym typeface="Symbol"/>
              </a:rPr>
              <a:t>e</a:t>
            </a:r>
            <a:r>
              <a:rPr lang="en-US" sz="2400" i="1" baseline="-25000" dirty="0">
                <a:solidFill>
                  <a:srgbClr val="FF0000"/>
                </a:solidFill>
                <a:latin typeface="Arial" pitchFamily="34" charset="0"/>
                <a:cs typeface="Arial" pitchFamily="34" charset="0"/>
                <a:sym typeface="Symbol"/>
              </a:rPr>
              <a:t>k</a:t>
            </a:r>
            <a:r>
              <a:rPr lang="x-none" sz="2400" b="1" i="1" dirty="0">
                <a:solidFill>
                  <a:schemeClr val="tx1"/>
                </a:solidFill>
                <a:sym typeface="Symbol"/>
              </a:rPr>
              <a:t> – e</a:t>
            </a:r>
            <a:r>
              <a:rPr lang="en-US" sz="2400" i="1" baseline="-25000" dirty="0">
                <a:solidFill>
                  <a:srgbClr val="FF0000"/>
                </a:solidFill>
                <a:latin typeface="Arial" pitchFamily="34" charset="0"/>
                <a:cs typeface="Arial" pitchFamily="34" charset="0"/>
                <a:sym typeface="Symbol"/>
              </a:rPr>
              <a:t>k</a:t>
            </a:r>
            <a:r>
              <a:rPr lang="x-none" sz="2400" i="1" baseline="-25000" dirty="0">
                <a:solidFill>
                  <a:srgbClr val="FF0000"/>
                </a:solidFill>
                <a:latin typeface="Arial" pitchFamily="34" charset="0"/>
                <a:cs typeface="Arial" pitchFamily="34" charset="0"/>
                <a:sym typeface="Symbol"/>
              </a:rPr>
              <a:t>-</a:t>
            </a:r>
            <a:r>
              <a:rPr lang="x-none" sz="2400" baseline="-25000" dirty="0">
                <a:solidFill>
                  <a:srgbClr val="FF0000"/>
                </a:solidFill>
                <a:latin typeface="Arial" pitchFamily="34" charset="0"/>
                <a:cs typeface="Arial" pitchFamily="34" charset="0"/>
                <a:sym typeface="Symbol"/>
              </a:rPr>
              <a:t>1</a:t>
            </a:r>
            <a:r>
              <a:rPr lang="x-none" sz="2400" dirty="0">
                <a:solidFill>
                  <a:schemeClr val="tx1"/>
                </a:solidFill>
                <a:latin typeface="Arial" panose="020B0604020202020204" pitchFamily="34" charset="0"/>
                <a:cs typeface="Arial" panose="020B0604020202020204" pitchFamily="34" charset="0"/>
                <a:sym typeface="Symbol"/>
              </a:rPr>
              <a:t>)</a:t>
            </a:r>
            <a:r>
              <a:rPr lang="x-none" sz="2400" b="1" i="1" dirty="0">
                <a:solidFill>
                  <a:schemeClr val="tx1"/>
                </a:solidFill>
                <a:sym typeface="Symbol"/>
              </a:rPr>
              <a:t> </a:t>
            </a:r>
            <a:endParaRPr lang="x-none" sz="2400" i="1" baseline="-25000" dirty="0">
              <a:solidFill>
                <a:schemeClr val="tx1"/>
              </a:solidFill>
              <a:latin typeface="Arial" pitchFamily="34" charset="0"/>
              <a:cs typeface="Arial" pitchFamily="34" charset="0"/>
              <a:sym typeface="Symbol"/>
            </a:endParaRPr>
          </a:p>
        </p:txBody>
      </p:sp>
      <p:sp>
        <p:nvSpPr>
          <p:cNvPr id="46" name="Text Box 29"/>
          <p:cNvSpPr txBox="1">
            <a:spLocks noChangeArrowheads="1"/>
          </p:cNvSpPr>
          <p:nvPr/>
        </p:nvSpPr>
        <p:spPr bwMode="auto">
          <a:xfrm>
            <a:off x="322560" y="4032409"/>
            <a:ext cx="8636728" cy="2215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Skopčano sa diferenciranjem signala koje značajno pojačava šum, tačnije, kvari odnos signal-šum. </a:t>
            </a:r>
          </a:p>
          <a:p>
            <a:pPr>
              <a:spcBef>
                <a:spcPct val="50000"/>
              </a:spcBef>
            </a:pPr>
            <a:r>
              <a:rPr lang="x-none" sz="2400" i="1" dirty="0" smtClean="0">
                <a:sym typeface="Symbol"/>
              </a:rPr>
              <a:t>Problematično ukoliko su signali koji se diferenciraju zašumljeni (a signali u pogonima svakako jesu)</a:t>
            </a:r>
          </a:p>
          <a:p>
            <a:pPr>
              <a:spcBef>
                <a:spcPct val="50000"/>
              </a:spcBef>
            </a:pPr>
            <a:r>
              <a:rPr lang="x-none" sz="2400" i="1" dirty="0" smtClean="0">
                <a:sym typeface="Symbol"/>
              </a:rPr>
              <a:t>Koristi se u pogonima </a:t>
            </a:r>
            <a:r>
              <a:rPr lang="x-none" sz="2400" b="1" i="1" dirty="0" smtClean="0">
                <a:sym typeface="Symbol"/>
              </a:rPr>
              <a:t>samo ako je baš neophodno</a:t>
            </a:r>
            <a:r>
              <a:rPr lang="x-none" sz="2400" i="1" dirty="0" smtClean="0">
                <a:sym typeface="Symbol"/>
              </a:rPr>
              <a:t>. </a:t>
            </a:r>
          </a:p>
        </p:txBody>
      </p:sp>
    </p:spTree>
    <p:extLst>
      <p:ext uri="{BB962C8B-B14F-4D97-AF65-F5344CB8AC3E}">
        <p14:creationId xmlns="" xmlns:p14="http://schemas.microsoft.com/office/powerpoint/2010/main" val="364552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762000" y="5257800"/>
            <a:ext cx="2076450" cy="1111250"/>
            <a:chOff x="762000" y="5257800"/>
            <a:chExt cx="2076450" cy="1111250"/>
          </a:xfrm>
        </p:grpSpPr>
        <p:pic>
          <p:nvPicPr>
            <p:cNvPr id="69635" name="Picture 3"/>
            <p:cNvPicPr>
              <a:picLocks noChangeAspect="1" noChangeArrowheads="1"/>
            </p:cNvPicPr>
            <p:nvPr/>
          </p:nvPicPr>
          <p:blipFill>
            <a:blip r:embed="rId3"/>
            <a:srcRect/>
            <a:stretch>
              <a:fillRect/>
            </a:stretch>
          </p:blipFill>
          <p:spPr bwMode="auto">
            <a:xfrm>
              <a:off x="762000" y="5257800"/>
              <a:ext cx="2076450" cy="1019175"/>
            </a:xfrm>
            <a:prstGeom prst="rect">
              <a:avLst/>
            </a:prstGeom>
            <a:noFill/>
            <a:ln w="9525">
              <a:noFill/>
              <a:miter lim="800000"/>
              <a:headEnd/>
              <a:tailEnd/>
            </a:ln>
            <a:effectLst/>
          </p:spPr>
        </p:pic>
        <p:sp>
          <p:nvSpPr>
            <p:cNvPr id="31" name="TextBox 30"/>
            <p:cNvSpPr txBox="1"/>
            <p:nvPr/>
          </p:nvSpPr>
          <p:spPr>
            <a:xfrm>
              <a:off x="838200" y="5257800"/>
              <a:ext cx="827471" cy="369332"/>
            </a:xfrm>
            <a:prstGeom prst="rect">
              <a:avLst/>
            </a:prstGeom>
            <a:noFill/>
          </p:spPr>
          <p:txBody>
            <a:bodyPr wrap="none" rtlCol="0">
              <a:spAutoFit/>
            </a:bodyPr>
            <a:lstStyle/>
            <a:p>
              <a:r>
                <a:rPr lang="sr-Latn-CS" dirty="0" smtClean="0"/>
                <a:t>motor</a:t>
              </a:r>
              <a:endParaRPr lang="en-US" dirty="0"/>
            </a:p>
          </p:txBody>
        </p:sp>
        <p:sp>
          <p:nvSpPr>
            <p:cNvPr id="34" name="TextBox 33"/>
            <p:cNvSpPr txBox="1"/>
            <p:nvPr/>
          </p:nvSpPr>
          <p:spPr>
            <a:xfrm>
              <a:off x="1536700" y="6061273"/>
              <a:ext cx="1098378" cy="307777"/>
            </a:xfrm>
            <a:prstGeom prst="rect">
              <a:avLst/>
            </a:prstGeom>
            <a:noFill/>
          </p:spPr>
          <p:txBody>
            <a:bodyPr wrap="none" rtlCol="0">
              <a:spAutoFit/>
            </a:bodyPr>
            <a:lstStyle/>
            <a:p>
              <a:r>
                <a:rPr lang="sr-Latn-CS" sz="1400" dirty="0" smtClean="0">
                  <a:solidFill>
                    <a:schemeClr val="tx1"/>
                  </a:solidFill>
                  <a:latin typeface="+mn-lt"/>
                </a:rPr>
                <a:t>prazan hod</a:t>
              </a:r>
              <a:endParaRPr lang="en-US" sz="1400" dirty="0">
                <a:solidFill>
                  <a:schemeClr val="tx1"/>
                </a:solidFill>
                <a:latin typeface="+mn-lt"/>
              </a:endParaRPr>
            </a:p>
          </p:txBody>
        </p:sp>
      </p:gr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33</a:t>
            </a:fld>
            <a:endParaRPr lang="en-US"/>
          </a:p>
        </p:txBody>
      </p:sp>
      <p:sp>
        <p:nvSpPr>
          <p:cNvPr id="5" name="Title 1"/>
          <p:cNvSpPr>
            <a:spLocks noGrp="1"/>
          </p:cNvSpPr>
          <p:nvPr>
            <p:ph type="title"/>
          </p:nvPr>
        </p:nvSpPr>
        <p:spPr>
          <a:xfrm>
            <a:off x="683568" y="116632"/>
            <a:ext cx="7772400" cy="1143000"/>
          </a:xfrm>
        </p:spPr>
        <p:txBody>
          <a:bodyPr/>
          <a:lstStyle/>
          <a:p>
            <a:r>
              <a:rPr lang="en-US" b="1" dirty="0" smtClean="0"/>
              <a:t>PI</a:t>
            </a:r>
            <a:r>
              <a:rPr lang="x-none" b="1" dirty="0" smtClean="0"/>
              <a:t>D</a:t>
            </a:r>
            <a:r>
              <a:rPr lang="x-none" dirty="0" smtClean="0"/>
              <a:t> regulator</a:t>
            </a:r>
            <a:r>
              <a:rPr lang="en-US" dirty="0" smtClean="0"/>
              <a:t> –</a:t>
            </a:r>
            <a:r>
              <a:rPr lang="x-none" dirty="0" smtClean="0"/>
              <a:t> </a:t>
            </a:r>
            <a:r>
              <a:rPr lang="en-US" dirty="0" err="1" smtClean="0"/>
              <a:t>pode</a:t>
            </a:r>
            <a:r>
              <a:rPr lang="x-none" dirty="0" smtClean="0"/>
              <a:t>šavanje</a:t>
            </a:r>
            <a:endParaRPr lang="en-US" dirty="0"/>
          </a:p>
        </p:txBody>
      </p:sp>
      <p:sp>
        <p:nvSpPr>
          <p:cNvPr id="8" name="TextBox 7"/>
          <p:cNvSpPr txBox="1"/>
          <p:nvPr/>
        </p:nvSpPr>
        <p:spPr>
          <a:xfrm>
            <a:off x="70457" y="1219200"/>
            <a:ext cx="5849939" cy="369332"/>
          </a:xfrm>
          <a:prstGeom prst="rect">
            <a:avLst/>
          </a:prstGeom>
          <a:noFill/>
        </p:spPr>
        <p:txBody>
          <a:bodyPr wrap="square" rtlCol="0">
            <a:spAutoFit/>
          </a:bodyPr>
          <a:lstStyle/>
          <a:p>
            <a:r>
              <a:rPr lang="en-US" dirty="0" err="1" smtClean="0">
                <a:latin typeface="+mn-lt"/>
                <a:cs typeface="Arial" panose="020B0604020202020204" pitchFamily="34" charset="0"/>
              </a:rPr>
              <a:t>Mogu</a:t>
            </a:r>
            <a:r>
              <a:rPr lang="x-none" dirty="0" smtClean="0">
                <a:latin typeface="+mn-lt"/>
                <a:cs typeface="Arial" panose="020B0604020202020204" pitchFamily="34" charset="0"/>
              </a:rPr>
              <a:t>ći oblici odziva na jediničnu odskočnu pobudu:</a:t>
            </a:r>
            <a:endParaRPr lang="x-none" dirty="0">
              <a:latin typeface="+mn-lt"/>
              <a:cs typeface="Arial" panose="020B0604020202020204" pitchFamily="34" charset="0"/>
            </a:endParaRPr>
          </a:p>
        </p:txBody>
      </p:sp>
      <p:pic>
        <p:nvPicPr>
          <p:cNvPr id="6" name="Picture 2" descr="D:\MM\odzivi PI.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9630" t="12137" r="2900" b="17764"/>
          <a:stretch/>
        </p:blipFill>
        <p:spPr bwMode="auto">
          <a:xfrm>
            <a:off x="683568" y="1676400"/>
            <a:ext cx="7848309" cy="320490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3611531" y="4807469"/>
            <a:ext cx="412292" cy="338554"/>
          </a:xfrm>
          <a:prstGeom prst="rect">
            <a:avLst/>
          </a:prstGeom>
          <a:noFill/>
        </p:spPr>
        <p:txBody>
          <a:bodyPr wrap="none" rtlCol="0">
            <a:spAutoFit/>
          </a:bodyPr>
          <a:lstStyle/>
          <a:p>
            <a:r>
              <a:rPr lang="en-US" sz="1600" dirty="0" smtClean="0">
                <a:solidFill>
                  <a:schemeClr val="tx1"/>
                </a:solidFill>
                <a:latin typeface="Arial" pitchFamily="34" charset="0"/>
                <a:cs typeface="Arial" pitchFamily="34" charset="0"/>
              </a:rPr>
              <a:t>40</a:t>
            </a:r>
            <a:endParaRPr lang="en-US" sz="1600" dirty="0">
              <a:solidFill>
                <a:schemeClr val="tx1"/>
              </a:solidFill>
              <a:latin typeface="Arial" pitchFamily="34" charset="0"/>
              <a:cs typeface="Arial" pitchFamily="34" charset="0"/>
            </a:endParaRPr>
          </a:p>
        </p:txBody>
      </p:sp>
      <p:sp>
        <p:nvSpPr>
          <p:cNvPr id="11" name="TextBox 10"/>
          <p:cNvSpPr txBox="1"/>
          <p:nvPr/>
        </p:nvSpPr>
        <p:spPr>
          <a:xfrm>
            <a:off x="2051720" y="4804465"/>
            <a:ext cx="412292" cy="338554"/>
          </a:xfrm>
          <a:prstGeom prst="rect">
            <a:avLst/>
          </a:prstGeom>
          <a:noFill/>
        </p:spPr>
        <p:txBody>
          <a:bodyPr wrap="none" rtlCol="0">
            <a:spAutoFit/>
          </a:bodyPr>
          <a:lstStyle/>
          <a:p>
            <a:r>
              <a:rPr lang="en-US" sz="1600" dirty="0" smtClean="0">
                <a:solidFill>
                  <a:schemeClr val="tx1"/>
                </a:solidFill>
                <a:latin typeface="Arial" pitchFamily="34" charset="0"/>
                <a:cs typeface="Arial" pitchFamily="34" charset="0"/>
              </a:rPr>
              <a:t>20</a:t>
            </a:r>
            <a:endParaRPr lang="en-US" sz="1600" dirty="0">
              <a:solidFill>
                <a:schemeClr val="tx1"/>
              </a:solidFill>
              <a:latin typeface="Arial" pitchFamily="34" charset="0"/>
              <a:cs typeface="Arial" pitchFamily="34" charset="0"/>
            </a:endParaRPr>
          </a:p>
        </p:txBody>
      </p:sp>
      <p:sp>
        <p:nvSpPr>
          <p:cNvPr id="12" name="TextBox 11"/>
          <p:cNvSpPr txBox="1"/>
          <p:nvPr/>
        </p:nvSpPr>
        <p:spPr>
          <a:xfrm>
            <a:off x="5200316" y="4807469"/>
            <a:ext cx="412292" cy="338554"/>
          </a:xfrm>
          <a:prstGeom prst="rect">
            <a:avLst/>
          </a:prstGeom>
          <a:noFill/>
        </p:spPr>
        <p:txBody>
          <a:bodyPr wrap="none" rtlCol="0">
            <a:spAutoFit/>
          </a:bodyPr>
          <a:lstStyle/>
          <a:p>
            <a:r>
              <a:rPr lang="en-US" sz="1600" dirty="0" smtClean="0">
                <a:solidFill>
                  <a:schemeClr val="tx1"/>
                </a:solidFill>
                <a:latin typeface="Arial" pitchFamily="34" charset="0"/>
                <a:cs typeface="Arial" pitchFamily="34" charset="0"/>
              </a:rPr>
              <a:t>60</a:t>
            </a:r>
            <a:endParaRPr lang="en-US" sz="1600" dirty="0">
              <a:solidFill>
                <a:schemeClr val="tx1"/>
              </a:solidFill>
              <a:latin typeface="Arial" pitchFamily="34" charset="0"/>
              <a:cs typeface="Arial" pitchFamily="34" charset="0"/>
            </a:endParaRPr>
          </a:p>
        </p:txBody>
      </p:sp>
      <p:sp>
        <p:nvSpPr>
          <p:cNvPr id="13" name="TextBox 12"/>
          <p:cNvSpPr txBox="1"/>
          <p:nvPr/>
        </p:nvSpPr>
        <p:spPr>
          <a:xfrm>
            <a:off x="6784492" y="4792890"/>
            <a:ext cx="412292" cy="338554"/>
          </a:xfrm>
          <a:prstGeom prst="rect">
            <a:avLst/>
          </a:prstGeom>
          <a:noFill/>
        </p:spPr>
        <p:txBody>
          <a:bodyPr wrap="none" rtlCol="0">
            <a:spAutoFit/>
          </a:bodyPr>
          <a:lstStyle/>
          <a:p>
            <a:r>
              <a:rPr lang="en-US" sz="1600" dirty="0" smtClean="0">
                <a:solidFill>
                  <a:schemeClr val="tx1"/>
                </a:solidFill>
                <a:latin typeface="Arial" pitchFamily="34" charset="0"/>
                <a:cs typeface="Arial" pitchFamily="34" charset="0"/>
              </a:rPr>
              <a:t>80</a:t>
            </a:r>
            <a:endParaRPr lang="en-US" sz="1600" dirty="0">
              <a:solidFill>
                <a:schemeClr val="tx1"/>
              </a:solidFill>
              <a:latin typeface="Arial" pitchFamily="34" charset="0"/>
              <a:cs typeface="Arial" pitchFamily="34" charset="0"/>
            </a:endParaRPr>
          </a:p>
        </p:txBody>
      </p:sp>
      <p:sp>
        <p:nvSpPr>
          <p:cNvPr id="14" name="TextBox 13"/>
          <p:cNvSpPr txBox="1"/>
          <p:nvPr/>
        </p:nvSpPr>
        <p:spPr>
          <a:xfrm>
            <a:off x="8460432" y="4792890"/>
            <a:ext cx="504049" cy="338554"/>
          </a:xfrm>
          <a:prstGeom prst="rect">
            <a:avLst/>
          </a:prstGeom>
          <a:noFill/>
        </p:spPr>
        <p:txBody>
          <a:bodyPr wrap="none" rtlCol="0">
            <a:spAutoFit/>
          </a:bodyPr>
          <a:lstStyle/>
          <a:p>
            <a:r>
              <a:rPr lang="en-US" sz="1600" b="1" i="1" dirty="0" smtClean="0">
                <a:solidFill>
                  <a:schemeClr val="tx1"/>
                </a:solidFill>
                <a:latin typeface="Arial" pitchFamily="34" charset="0"/>
                <a:cs typeface="Arial" pitchFamily="34" charset="0"/>
              </a:rPr>
              <a:t>t/</a:t>
            </a:r>
            <a:r>
              <a:rPr lang="en-US" sz="1600" b="1" i="1" dirty="0" err="1" smtClean="0">
                <a:solidFill>
                  <a:schemeClr val="tx1"/>
                </a:solidFill>
                <a:latin typeface="Arial" pitchFamily="34" charset="0"/>
                <a:cs typeface="Arial" pitchFamily="34" charset="0"/>
              </a:rPr>
              <a:t>T</a:t>
            </a:r>
            <a:r>
              <a:rPr lang="en-US" sz="1600" b="1" i="1" baseline="-25000" dirty="0" err="1" smtClean="0">
                <a:solidFill>
                  <a:schemeClr val="tx1"/>
                </a:solidFill>
                <a:latin typeface="Arial" pitchFamily="34" charset="0"/>
                <a:cs typeface="Arial" pitchFamily="34" charset="0"/>
              </a:rPr>
              <a:t>s</a:t>
            </a:r>
            <a:endParaRPr lang="en-US" sz="1600" b="1" i="1" baseline="-25000" dirty="0">
              <a:solidFill>
                <a:schemeClr val="tx1"/>
              </a:solidFill>
              <a:latin typeface="Arial" pitchFamily="34" charset="0"/>
              <a:cs typeface="Arial" pitchFamily="34" charset="0"/>
            </a:endParaRPr>
          </a:p>
        </p:txBody>
      </p:sp>
      <p:sp>
        <p:nvSpPr>
          <p:cNvPr id="17" name="TextBox 16"/>
          <p:cNvSpPr txBox="1"/>
          <p:nvPr/>
        </p:nvSpPr>
        <p:spPr>
          <a:xfrm>
            <a:off x="271276" y="3908648"/>
            <a:ext cx="470000" cy="338554"/>
          </a:xfrm>
          <a:prstGeom prst="rect">
            <a:avLst/>
          </a:prstGeom>
          <a:noFill/>
        </p:spPr>
        <p:txBody>
          <a:bodyPr wrap="none" rtlCol="0">
            <a:spAutoFit/>
          </a:bodyPr>
          <a:lstStyle/>
          <a:p>
            <a:r>
              <a:rPr lang="x-none" sz="1600" dirty="0" smtClean="0">
                <a:solidFill>
                  <a:schemeClr val="tx1"/>
                </a:solidFill>
                <a:latin typeface="Arial" pitchFamily="34" charset="0"/>
                <a:cs typeface="Arial" pitchFamily="34" charset="0"/>
              </a:rPr>
              <a:t>0,5</a:t>
            </a:r>
            <a:endParaRPr lang="en-US" sz="1600" dirty="0">
              <a:solidFill>
                <a:schemeClr val="tx1"/>
              </a:solidFill>
              <a:latin typeface="Arial" pitchFamily="34" charset="0"/>
              <a:cs typeface="Arial" pitchFamily="34" charset="0"/>
            </a:endParaRPr>
          </a:p>
        </p:txBody>
      </p:sp>
      <p:sp>
        <p:nvSpPr>
          <p:cNvPr id="18" name="TextBox 17"/>
          <p:cNvSpPr txBox="1"/>
          <p:nvPr/>
        </p:nvSpPr>
        <p:spPr>
          <a:xfrm>
            <a:off x="271276" y="3109573"/>
            <a:ext cx="470000" cy="338554"/>
          </a:xfrm>
          <a:prstGeom prst="rect">
            <a:avLst/>
          </a:prstGeom>
          <a:noFill/>
        </p:spPr>
        <p:txBody>
          <a:bodyPr wrap="none" rtlCol="0">
            <a:spAutoFit/>
          </a:bodyPr>
          <a:lstStyle/>
          <a:p>
            <a:r>
              <a:rPr lang="x-none" sz="1600" dirty="0" smtClean="0">
                <a:solidFill>
                  <a:schemeClr val="tx1"/>
                </a:solidFill>
                <a:latin typeface="Arial" pitchFamily="34" charset="0"/>
                <a:cs typeface="Arial" pitchFamily="34" charset="0"/>
              </a:rPr>
              <a:t>1,0</a:t>
            </a:r>
            <a:endParaRPr lang="en-US" sz="1600" dirty="0">
              <a:solidFill>
                <a:schemeClr val="tx1"/>
              </a:solidFill>
              <a:latin typeface="Arial" pitchFamily="34" charset="0"/>
              <a:cs typeface="Arial" pitchFamily="34" charset="0"/>
            </a:endParaRPr>
          </a:p>
        </p:txBody>
      </p:sp>
      <p:sp>
        <p:nvSpPr>
          <p:cNvPr id="19" name="TextBox 18"/>
          <p:cNvSpPr txBox="1"/>
          <p:nvPr/>
        </p:nvSpPr>
        <p:spPr>
          <a:xfrm>
            <a:off x="271276" y="2252464"/>
            <a:ext cx="470000" cy="338554"/>
          </a:xfrm>
          <a:prstGeom prst="rect">
            <a:avLst/>
          </a:prstGeom>
          <a:noFill/>
        </p:spPr>
        <p:txBody>
          <a:bodyPr wrap="none" rtlCol="0">
            <a:spAutoFit/>
          </a:bodyPr>
          <a:lstStyle/>
          <a:p>
            <a:r>
              <a:rPr lang="x-none" sz="1600" dirty="0" smtClean="0">
                <a:solidFill>
                  <a:schemeClr val="tx1"/>
                </a:solidFill>
                <a:latin typeface="Arial" pitchFamily="34" charset="0"/>
                <a:cs typeface="Arial" pitchFamily="34" charset="0"/>
              </a:rPr>
              <a:t>1,5</a:t>
            </a:r>
            <a:endParaRPr lang="en-US" sz="1600" dirty="0">
              <a:solidFill>
                <a:schemeClr val="tx1"/>
              </a:solidFill>
              <a:latin typeface="Arial" pitchFamily="34" charset="0"/>
              <a:cs typeface="Arial" pitchFamily="34" charset="0"/>
            </a:endParaRPr>
          </a:p>
        </p:txBody>
      </p:sp>
      <p:sp>
        <p:nvSpPr>
          <p:cNvPr id="20" name="TextBox 19"/>
          <p:cNvSpPr txBox="1"/>
          <p:nvPr/>
        </p:nvSpPr>
        <p:spPr>
          <a:xfrm>
            <a:off x="340204" y="1747555"/>
            <a:ext cx="343364" cy="369332"/>
          </a:xfrm>
          <a:prstGeom prst="rect">
            <a:avLst/>
          </a:prstGeom>
          <a:noFill/>
        </p:spPr>
        <p:txBody>
          <a:bodyPr wrap="none" rtlCol="0">
            <a:spAutoFit/>
          </a:bodyPr>
          <a:lstStyle/>
          <a:p>
            <a:r>
              <a:rPr lang="x-none" b="1" i="1" dirty="0" smtClean="0">
                <a:solidFill>
                  <a:schemeClr val="tx1"/>
                </a:solidFill>
                <a:latin typeface="Arial" pitchFamily="34" charset="0"/>
                <a:cs typeface="Arial" pitchFamily="34" charset="0"/>
                <a:sym typeface="Symbol"/>
              </a:rPr>
              <a:t></a:t>
            </a:r>
            <a:endParaRPr lang="en-US" b="1" i="1" dirty="0">
              <a:solidFill>
                <a:schemeClr val="tx1"/>
              </a:solidFill>
              <a:latin typeface="Arial" pitchFamily="34" charset="0"/>
              <a:cs typeface="Arial" pitchFamily="34" charset="0"/>
            </a:endParaRPr>
          </a:p>
        </p:txBody>
      </p:sp>
      <p:grpSp>
        <p:nvGrpSpPr>
          <p:cNvPr id="3077" name="Group 3076"/>
          <p:cNvGrpSpPr/>
          <p:nvPr/>
        </p:nvGrpSpPr>
        <p:grpSpPr>
          <a:xfrm>
            <a:off x="1068883" y="3764632"/>
            <a:ext cx="7463557" cy="1017404"/>
            <a:chOff x="1068883" y="4005064"/>
            <a:chExt cx="7463557" cy="1017404"/>
          </a:xfrm>
        </p:grpSpPr>
        <p:cxnSp>
          <p:nvCxnSpPr>
            <p:cNvPr id="21" name="Straight Arrow Connector 20"/>
            <p:cNvCxnSpPr>
              <a:stCxn id="29" idx="1"/>
            </p:cNvCxnSpPr>
            <p:nvPr/>
          </p:nvCxnSpPr>
          <p:spPr bwMode="auto">
            <a:xfrm flipH="1" flipV="1">
              <a:off x="1619672" y="4745469"/>
              <a:ext cx="1699481" cy="92333"/>
            </a:xfrm>
            <a:prstGeom prst="straightConnector1">
              <a:avLst/>
            </a:prstGeom>
            <a:solidFill>
              <a:schemeClr val="bg1"/>
            </a:solidFill>
            <a:ln w="19050" cap="flat" cmpd="sng" algn="ctr">
              <a:solidFill>
                <a:srgbClr val="92D050"/>
              </a:solidFill>
              <a:prstDash val="solid"/>
              <a:round/>
              <a:headEnd type="none" w="sm" len="sm"/>
              <a:tailEnd type="arrow"/>
            </a:ln>
            <a:effectLst/>
          </p:spPr>
        </p:cxnSp>
        <p:cxnSp>
          <p:nvCxnSpPr>
            <p:cNvPr id="25" name="Straight Arrow Connector 24"/>
            <p:cNvCxnSpPr>
              <a:stCxn id="29" idx="1"/>
            </p:cNvCxnSpPr>
            <p:nvPr/>
          </p:nvCxnSpPr>
          <p:spPr bwMode="auto">
            <a:xfrm flipH="1" flipV="1">
              <a:off x="1068883" y="4415626"/>
              <a:ext cx="2250270" cy="422176"/>
            </a:xfrm>
            <a:prstGeom prst="straightConnector1">
              <a:avLst/>
            </a:prstGeom>
            <a:solidFill>
              <a:schemeClr val="bg1"/>
            </a:solidFill>
            <a:ln w="19050" cap="flat" cmpd="sng" algn="ctr">
              <a:solidFill>
                <a:srgbClr val="7030A0"/>
              </a:solidFill>
              <a:prstDash val="solid"/>
              <a:round/>
              <a:headEnd type="none" w="sm" len="sm"/>
              <a:tailEnd type="arrow"/>
            </a:ln>
            <a:effectLst/>
          </p:spPr>
        </p:cxnSp>
        <p:cxnSp>
          <p:nvCxnSpPr>
            <p:cNvPr id="26" name="Straight Arrow Connector 25"/>
            <p:cNvCxnSpPr/>
            <p:nvPr/>
          </p:nvCxnSpPr>
          <p:spPr bwMode="auto">
            <a:xfrm flipH="1" flipV="1">
              <a:off x="1103203" y="4005064"/>
              <a:ext cx="2262684" cy="832738"/>
            </a:xfrm>
            <a:prstGeom prst="straightConnector1">
              <a:avLst/>
            </a:prstGeom>
            <a:solidFill>
              <a:schemeClr val="bg1"/>
            </a:solidFill>
            <a:ln w="19050" cap="flat" cmpd="sng" algn="ctr">
              <a:solidFill>
                <a:srgbClr val="FFC000"/>
              </a:solidFill>
              <a:prstDash val="solid"/>
              <a:round/>
              <a:headEnd type="none" w="sm" len="sm"/>
              <a:tailEnd type="arrow"/>
            </a:ln>
            <a:effectLst/>
          </p:spPr>
        </p:cxnSp>
        <p:sp>
          <p:nvSpPr>
            <p:cNvPr id="29" name="TextBox 28"/>
            <p:cNvSpPr txBox="1"/>
            <p:nvPr/>
          </p:nvSpPr>
          <p:spPr>
            <a:xfrm>
              <a:off x="3319153" y="4653136"/>
              <a:ext cx="5213287" cy="369332"/>
            </a:xfrm>
            <a:prstGeom prst="rect">
              <a:avLst/>
            </a:prstGeom>
            <a:noFill/>
          </p:spPr>
          <p:txBody>
            <a:bodyPr wrap="none" rtlCol="0">
              <a:spAutoFit/>
            </a:bodyPr>
            <a:lstStyle/>
            <a:p>
              <a:r>
                <a:rPr lang="x-none" dirty="0" smtClean="0"/>
                <a:t>Aperiodični odzivi (bez premašenja i oscilacija)</a:t>
              </a:r>
              <a:endParaRPr lang="en-US" dirty="0"/>
            </a:p>
          </p:txBody>
        </p:sp>
      </p:grpSp>
      <p:cxnSp>
        <p:nvCxnSpPr>
          <p:cNvPr id="35" name="Straight Arrow Connector 34"/>
          <p:cNvCxnSpPr/>
          <p:nvPr/>
        </p:nvCxnSpPr>
        <p:spPr bwMode="auto">
          <a:xfrm flipH="1">
            <a:off x="1259632" y="2108448"/>
            <a:ext cx="1332148" cy="1339680"/>
          </a:xfrm>
          <a:prstGeom prst="straightConnector1">
            <a:avLst/>
          </a:prstGeom>
          <a:solidFill>
            <a:schemeClr val="bg1"/>
          </a:solidFill>
          <a:ln w="19050" cap="flat" cmpd="sng" algn="ctr">
            <a:solidFill>
              <a:srgbClr val="FFC000"/>
            </a:solidFill>
            <a:prstDash val="solid"/>
            <a:round/>
            <a:headEnd type="none" w="sm" len="sm"/>
            <a:tailEnd type="arrow"/>
          </a:ln>
          <a:effectLst/>
        </p:spPr>
      </p:cxnSp>
      <p:sp>
        <p:nvSpPr>
          <p:cNvPr id="38" name="TextBox 37"/>
          <p:cNvSpPr txBox="1"/>
          <p:nvPr/>
        </p:nvSpPr>
        <p:spPr>
          <a:xfrm>
            <a:off x="2593672" y="1676400"/>
            <a:ext cx="4858648" cy="646331"/>
          </a:xfrm>
          <a:prstGeom prst="rect">
            <a:avLst/>
          </a:prstGeom>
          <a:noFill/>
        </p:spPr>
        <p:txBody>
          <a:bodyPr wrap="square" rtlCol="0">
            <a:spAutoFit/>
          </a:bodyPr>
          <a:lstStyle/>
          <a:p>
            <a:r>
              <a:rPr lang="x-none" b="1" dirty="0" smtClean="0"/>
              <a:t>Kritično aperiodični odziv</a:t>
            </a:r>
            <a:r>
              <a:rPr lang="x-none" dirty="0" smtClean="0"/>
              <a:t>: maksimalno brz odziv  bez premašenja i oscilacija</a:t>
            </a:r>
            <a:endParaRPr lang="en-US" dirty="0"/>
          </a:p>
        </p:txBody>
      </p:sp>
      <p:grpSp>
        <p:nvGrpSpPr>
          <p:cNvPr id="40" name="Group 39"/>
          <p:cNvGrpSpPr/>
          <p:nvPr/>
        </p:nvGrpSpPr>
        <p:grpSpPr>
          <a:xfrm>
            <a:off x="1068884" y="2408956"/>
            <a:ext cx="4766389" cy="1039170"/>
            <a:chOff x="1797563" y="4653136"/>
            <a:chExt cx="4766389" cy="1039170"/>
          </a:xfrm>
        </p:grpSpPr>
        <p:cxnSp>
          <p:nvCxnSpPr>
            <p:cNvPr id="41" name="Straight Arrow Connector 40"/>
            <p:cNvCxnSpPr>
              <a:stCxn id="44" idx="1"/>
            </p:cNvCxnSpPr>
            <p:nvPr/>
          </p:nvCxnSpPr>
          <p:spPr bwMode="auto">
            <a:xfrm rot="10800000" flipV="1">
              <a:off x="1797563" y="4837802"/>
              <a:ext cx="1521590" cy="854504"/>
            </a:xfrm>
            <a:prstGeom prst="straightConnector1">
              <a:avLst/>
            </a:prstGeom>
            <a:solidFill>
              <a:schemeClr val="bg1"/>
            </a:solidFill>
            <a:ln w="19050" cap="flat" cmpd="sng" algn="ctr">
              <a:solidFill>
                <a:srgbClr val="C00000"/>
              </a:solidFill>
              <a:prstDash val="solid"/>
              <a:round/>
              <a:headEnd type="none" w="sm" len="sm"/>
              <a:tailEnd type="arrow"/>
            </a:ln>
            <a:effectLst/>
          </p:spPr>
        </p:cxnSp>
        <p:cxnSp>
          <p:nvCxnSpPr>
            <p:cNvPr id="42" name="Straight Arrow Connector 41"/>
            <p:cNvCxnSpPr>
              <a:stCxn id="44" idx="1"/>
            </p:cNvCxnSpPr>
            <p:nvPr/>
          </p:nvCxnSpPr>
          <p:spPr bwMode="auto">
            <a:xfrm rot="10800000">
              <a:off x="2060319" y="4665922"/>
              <a:ext cx="1258834" cy="171880"/>
            </a:xfrm>
            <a:prstGeom prst="straightConnector1">
              <a:avLst/>
            </a:prstGeom>
            <a:solidFill>
              <a:schemeClr val="bg1"/>
            </a:solidFill>
            <a:ln w="19050" cap="flat" cmpd="sng" algn="ctr">
              <a:solidFill>
                <a:srgbClr val="0070C0"/>
              </a:solidFill>
              <a:prstDash val="solid"/>
              <a:round/>
              <a:headEnd type="none" w="sm" len="sm"/>
              <a:tailEnd type="arrow"/>
            </a:ln>
            <a:effectLst/>
          </p:spPr>
        </p:cxnSp>
        <p:sp>
          <p:nvSpPr>
            <p:cNvPr id="44" name="TextBox 43"/>
            <p:cNvSpPr txBox="1"/>
            <p:nvPr/>
          </p:nvSpPr>
          <p:spPr>
            <a:xfrm>
              <a:off x="3319153" y="4653136"/>
              <a:ext cx="3244799" cy="369332"/>
            </a:xfrm>
            <a:prstGeom prst="rect">
              <a:avLst/>
            </a:prstGeom>
            <a:noFill/>
          </p:spPr>
          <p:txBody>
            <a:bodyPr wrap="none" rtlCol="0">
              <a:spAutoFit/>
            </a:bodyPr>
            <a:lstStyle/>
            <a:p>
              <a:r>
                <a:rPr lang="x-none" smtClean="0"/>
                <a:t>Oscilatorni </a:t>
              </a:r>
              <a:r>
                <a:rPr lang="x-none" smtClean="0"/>
                <a:t>odzivi</a:t>
              </a:r>
              <a:r>
                <a:rPr lang="sr-Latn-CS" dirty="0" smtClean="0"/>
                <a:t> (prigušeni)</a:t>
              </a:r>
              <a:endParaRPr lang="en-US" dirty="0"/>
            </a:p>
          </p:txBody>
        </p:sp>
      </p:grpSp>
      <p:sp>
        <p:nvSpPr>
          <p:cNvPr id="27" name="TextBox 26"/>
          <p:cNvSpPr txBox="1"/>
          <p:nvPr/>
        </p:nvSpPr>
        <p:spPr>
          <a:xfrm>
            <a:off x="557784" y="4816200"/>
            <a:ext cx="298480" cy="338554"/>
          </a:xfrm>
          <a:prstGeom prst="rect">
            <a:avLst/>
          </a:prstGeom>
          <a:noFill/>
        </p:spPr>
        <p:txBody>
          <a:bodyPr wrap="none" rtlCol="0">
            <a:spAutoFit/>
          </a:bodyPr>
          <a:lstStyle/>
          <a:p>
            <a:r>
              <a:rPr lang="en-US" sz="1600" dirty="0" smtClean="0">
                <a:solidFill>
                  <a:schemeClr val="tx1"/>
                </a:solidFill>
                <a:latin typeface="Arial" pitchFamily="34" charset="0"/>
                <a:cs typeface="Arial" pitchFamily="34" charset="0"/>
              </a:rPr>
              <a:t>0</a:t>
            </a:r>
            <a:endParaRPr lang="en-US" sz="1600" dirty="0">
              <a:solidFill>
                <a:schemeClr val="tx1"/>
              </a:solidFill>
              <a:latin typeface="Arial" pitchFamily="34" charset="0"/>
              <a:cs typeface="Arial" pitchFamily="34" charset="0"/>
            </a:endParaRPr>
          </a:p>
        </p:txBody>
      </p:sp>
      <p:sp>
        <p:nvSpPr>
          <p:cNvPr id="33" name="Arc 32"/>
          <p:cNvSpPr/>
          <p:nvPr/>
        </p:nvSpPr>
        <p:spPr bwMode="auto">
          <a:xfrm rot="7423567">
            <a:off x="677651" y="4147282"/>
            <a:ext cx="1670216" cy="1606556"/>
          </a:xfrm>
          <a:prstGeom prst="arc">
            <a:avLst>
              <a:gd name="adj1" fmla="val 17339077"/>
              <a:gd name="adj2" fmla="val 21166078"/>
            </a:avLst>
          </a:prstGeom>
          <a:noFill/>
          <a:ln w="31750" cap="flat" cmpd="sng" algn="ctr">
            <a:solidFill>
              <a:srgbClr val="FF0000"/>
            </a:solidFill>
            <a:prstDash val="solid"/>
            <a:round/>
            <a:headEnd type="triangle" w="med" len="lg"/>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36" name="TextBox 35"/>
          <p:cNvSpPr txBox="1"/>
          <p:nvPr/>
        </p:nvSpPr>
        <p:spPr>
          <a:xfrm>
            <a:off x="1828800" y="5334000"/>
            <a:ext cx="474489" cy="215444"/>
          </a:xfrm>
          <a:prstGeom prst="rect">
            <a:avLst/>
          </a:prstGeom>
          <a:solidFill>
            <a:schemeClr val="bg1">
              <a:alpha val="69000"/>
            </a:schemeClr>
          </a:solidFill>
        </p:spPr>
        <p:txBody>
          <a:bodyPr wrap="none" lIns="0" tIns="0" rIns="0" bIns="0" rtlCol="0">
            <a:spAutoFit/>
          </a:bodyPr>
          <a:lstStyle/>
          <a:p>
            <a:r>
              <a:rPr lang="sr-Latn-CS" sz="1400" b="1" dirty="0" smtClean="0">
                <a:solidFill>
                  <a:srgbClr val="FF0000"/>
                </a:solidFill>
                <a:latin typeface="+mn-lt"/>
              </a:rPr>
              <a:t>pogon</a:t>
            </a:r>
            <a:endParaRPr lang="en-US" sz="1400" b="1" dirty="0">
              <a:solidFill>
                <a:srgbClr val="FF0000"/>
              </a:solidFill>
              <a:latin typeface="+mn-lt"/>
            </a:endParaRPr>
          </a:p>
        </p:txBody>
      </p:sp>
      <p:grpSp>
        <p:nvGrpSpPr>
          <p:cNvPr id="45" name="Group 44"/>
          <p:cNvGrpSpPr/>
          <p:nvPr/>
        </p:nvGrpSpPr>
        <p:grpSpPr>
          <a:xfrm>
            <a:off x="3276600" y="4148607"/>
            <a:ext cx="2199071" cy="2128368"/>
            <a:chOff x="3276600" y="4148607"/>
            <a:chExt cx="2199071" cy="2128368"/>
          </a:xfrm>
        </p:grpSpPr>
        <p:pic>
          <p:nvPicPr>
            <p:cNvPr id="30" name="Picture 3"/>
            <p:cNvPicPr>
              <a:picLocks noChangeAspect="1" noChangeArrowheads="1"/>
            </p:cNvPicPr>
            <p:nvPr/>
          </p:nvPicPr>
          <p:blipFill>
            <a:blip r:embed="rId3"/>
            <a:srcRect/>
            <a:stretch>
              <a:fillRect/>
            </a:stretch>
          </p:blipFill>
          <p:spPr bwMode="auto">
            <a:xfrm rot="10800000" flipV="1">
              <a:off x="3276600" y="5257800"/>
              <a:ext cx="2076450" cy="1019175"/>
            </a:xfrm>
            <a:prstGeom prst="rect">
              <a:avLst/>
            </a:prstGeom>
            <a:noFill/>
            <a:ln w="9525">
              <a:noFill/>
              <a:miter lim="800000"/>
              <a:headEnd/>
              <a:tailEnd/>
            </a:ln>
            <a:effectLst/>
          </p:spPr>
        </p:pic>
        <p:sp>
          <p:nvSpPr>
            <p:cNvPr id="32" name="TextBox 31"/>
            <p:cNvSpPr txBox="1"/>
            <p:nvPr/>
          </p:nvSpPr>
          <p:spPr>
            <a:xfrm>
              <a:off x="4648200" y="5334000"/>
              <a:ext cx="827471" cy="369332"/>
            </a:xfrm>
            <a:prstGeom prst="rect">
              <a:avLst/>
            </a:prstGeom>
            <a:noFill/>
          </p:spPr>
          <p:txBody>
            <a:bodyPr wrap="none" rtlCol="0">
              <a:spAutoFit/>
            </a:bodyPr>
            <a:lstStyle/>
            <a:p>
              <a:r>
                <a:rPr lang="sr-Latn-CS" dirty="0" smtClean="0"/>
                <a:t>motor</a:t>
              </a:r>
              <a:endParaRPr lang="en-US" dirty="0"/>
            </a:p>
          </p:txBody>
        </p:sp>
        <p:sp>
          <p:nvSpPr>
            <p:cNvPr id="37" name="Arc 36"/>
            <p:cNvSpPr/>
            <p:nvPr/>
          </p:nvSpPr>
          <p:spPr bwMode="auto">
            <a:xfrm rot="8620157">
              <a:off x="3742562" y="4148607"/>
              <a:ext cx="1670216" cy="1606556"/>
            </a:xfrm>
            <a:prstGeom prst="arc">
              <a:avLst>
                <a:gd name="adj1" fmla="val 17339077"/>
                <a:gd name="adj2" fmla="val 21166078"/>
              </a:avLst>
            </a:prstGeom>
            <a:noFill/>
            <a:ln w="31750" cap="flat" cmpd="sng" algn="ctr">
              <a:solidFill>
                <a:srgbClr val="00B050"/>
              </a:solidFill>
              <a:prstDash val="solid"/>
              <a:round/>
              <a:headEnd type="none" w="med" len="lg"/>
              <a:tailEnd type="triangle" w="med" len="lg"/>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39" name="TextBox 38"/>
            <p:cNvSpPr txBox="1"/>
            <p:nvPr/>
          </p:nvSpPr>
          <p:spPr>
            <a:xfrm>
              <a:off x="3797300" y="5308600"/>
              <a:ext cx="660437" cy="215444"/>
            </a:xfrm>
            <a:prstGeom prst="rect">
              <a:avLst/>
            </a:prstGeom>
            <a:solidFill>
              <a:schemeClr val="bg1">
                <a:alpha val="69000"/>
              </a:schemeClr>
            </a:solidFill>
          </p:spPr>
          <p:txBody>
            <a:bodyPr wrap="none" lIns="0" tIns="0" rIns="0" bIns="0" rtlCol="0">
              <a:spAutoFit/>
            </a:bodyPr>
            <a:lstStyle/>
            <a:p>
              <a:r>
                <a:rPr lang="sr-Latn-CS" sz="1400" b="1" dirty="0" smtClean="0">
                  <a:solidFill>
                    <a:srgbClr val="00B050"/>
                  </a:solidFill>
                  <a:latin typeface="+mn-lt"/>
                </a:rPr>
                <a:t>kočenje</a:t>
              </a:r>
              <a:endParaRPr lang="en-US" sz="1400" b="1" dirty="0">
                <a:solidFill>
                  <a:srgbClr val="00B050"/>
                </a:solidFill>
                <a:latin typeface="+mn-lt"/>
              </a:endParaRPr>
            </a:p>
          </p:txBody>
        </p:sp>
      </p:grpSp>
      <p:sp>
        <p:nvSpPr>
          <p:cNvPr id="46" name="TextBox 45"/>
          <p:cNvSpPr txBox="1"/>
          <p:nvPr/>
        </p:nvSpPr>
        <p:spPr>
          <a:xfrm>
            <a:off x="2590800" y="2194560"/>
            <a:ext cx="4858648" cy="369332"/>
          </a:xfrm>
          <a:prstGeom prst="rect">
            <a:avLst/>
          </a:prstGeom>
          <a:noFill/>
        </p:spPr>
        <p:txBody>
          <a:bodyPr wrap="square" rtlCol="0">
            <a:spAutoFit/>
          </a:bodyPr>
          <a:lstStyle/>
          <a:p>
            <a:r>
              <a:rPr lang="sr-Latn-CS" dirty="0" smtClean="0"/>
              <a:t>Poželjni oblik odziva </a:t>
            </a:r>
            <a:r>
              <a:rPr lang="sr-Latn-CS" b="1" dirty="0" smtClean="0"/>
              <a:t>brzinskog regulatora</a:t>
            </a:r>
            <a:endParaRPr lang="en-US" dirty="0"/>
          </a:p>
        </p:txBody>
      </p:sp>
    </p:spTree>
    <p:extLst>
      <p:ext uri="{BB962C8B-B14F-4D97-AF65-F5344CB8AC3E}">
        <p14:creationId xmlns="" xmlns:p14="http://schemas.microsoft.com/office/powerpoint/2010/main" val="420530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5"/>
                                        </p:tgtEl>
                                      </p:cBhvr>
                                    </p:animEffect>
                                    <p:set>
                                      <p:cBhvr>
                                        <p:cTn id="20" dur="1" fill="hold">
                                          <p:stCondLst>
                                            <p:cond delay="499"/>
                                          </p:stCondLst>
                                        </p:cTn>
                                        <p:tgtEl>
                                          <p:spTgt spid="35"/>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077"/>
                                        </p:tgtEl>
                                      </p:cBhvr>
                                    </p:animEffect>
                                    <p:set>
                                      <p:cBhvr>
                                        <p:cTn id="31" dur="1" fill="hold">
                                          <p:stCondLst>
                                            <p:cond delay="499"/>
                                          </p:stCondLst>
                                        </p:cTn>
                                        <p:tgtEl>
                                          <p:spTgt spid="3077"/>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33" grpId="0" animBg="1"/>
      <p:bldP spid="36" grpId="0" animBg="1"/>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34</a:t>
            </a:fld>
            <a:endParaRPr lang="en-US"/>
          </a:p>
        </p:txBody>
      </p:sp>
      <p:sp>
        <p:nvSpPr>
          <p:cNvPr id="5" name="Title 1"/>
          <p:cNvSpPr>
            <a:spLocks noGrp="1"/>
          </p:cNvSpPr>
          <p:nvPr>
            <p:ph type="title"/>
          </p:nvPr>
        </p:nvSpPr>
        <p:spPr>
          <a:xfrm>
            <a:off x="683568" y="116632"/>
            <a:ext cx="7772400" cy="1143000"/>
          </a:xfrm>
        </p:spPr>
        <p:txBody>
          <a:bodyPr/>
          <a:lstStyle/>
          <a:p>
            <a:r>
              <a:rPr lang="en-US" b="1" dirty="0" smtClean="0"/>
              <a:t>PI</a:t>
            </a:r>
            <a:r>
              <a:rPr lang="x-none" b="1" dirty="0" smtClean="0"/>
              <a:t>D</a:t>
            </a:r>
            <a:r>
              <a:rPr lang="x-none" dirty="0" smtClean="0"/>
              <a:t> regulator</a:t>
            </a:r>
            <a:r>
              <a:rPr lang="en-US" dirty="0" smtClean="0"/>
              <a:t> –</a:t>
            </a:r>
            <a:r>
              <a:rPr lang="x-none" dirty="0" smtClean="0"/>
              <a:t> </a:t>
            </a:r>
            <a:r>
              <a:rPr lang="en-US" dirty="0" err="1" smtClean="0"/>
              <a:t>pode</a:t>
            </a:r>
            <a:r>
              <a:rPr lang="x-none" dirty="0" smtClean="0"/>
              <a:t>šavanje</a:t>
            </a:r>
            <a:endParaRPr lang="en-US" dirty="0"/>
          </a:p>
        </p:txBody>
      </p:sp>
      <p:sp>
        <p:nvSpPr>
          <p:cNvPr id="8" name="TextBox 7"/>
          <p:cNvSpPr txBox="1"/>
          <p:nvPr/>
        </p:nvSpPr>
        <p:spPr>
          <a:xfrm>
            <a:off x="70457" y="1290826"/>
            <a:ext cx="5849939" cy="369332"/>
          </a:xfrm>
          <a:prstGeom prst="rect">
            <a:avLst/>
          </a:prstGeom>
          <a:noFill/>
        </p:spPr>
        <p:txBody>
          <a:bodyPr wrap="square" rtlCol="0">
            <a:spAutoFit/>
          </a:bodyPr>
          <a:lstStyle/>
          <a:p>
            <a:r>
              <a:rPr lang="en-US" dirty="0" err="1" smtClean="0">
                <a:latin typeface="+mn-lt"/>
                <a:cs typeface="Arial" panose="020B0604020202020204" pitchFamily="34" charset="0"/>
              </a:rPr>
              <a:t>Mogu</a:t>
            </a:r>
            <a:r>
              <a:rPr lang="x-none" dirty="0" smtClean="0">
                <a:latin typeface="+mn-lt"/>
                <a:cs typeface="Arial" panose="020B0604020202020204" pitchFamily="34" charset="0"/>
              </a:rPr>
              <a:t>ći oblici odziva na jediničnu odskočnu pobudu:</a:t>
            </a:r>
            <a:endParaRPr lang="x-none" dirty="0">
              <a:latin typeface="+mn-lt"/>
              <a:cs typeface="Arial" panose="020B0604020202020204" pitchFamily="34" charset="0"/>
            </a:endParaRPr>
          </a:p>
        </p:txBody>
      </p:sp>
      <p:pic>
        <p:nvPicPr>
          <p:cNvPr id="4098" name="Picture 2" descr="http://4.bp.blogspot.com/_QwQTI0PXucw/TPrHEdM8PaI/AAAAAAAAAXw/D2hG2JAMOHk/s1600/step+response.pn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5507" t="14385" r="1900" b="5538"/>
          <a:stretch/>
        </p:blipFill>
        <p:spPr bwMode="auto">
          <a:xfrm>
            <a:off x="1436915" y="2125683"/>
            <a:ext cx="6400801" cy="3487308"/>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TextBox 27"/>
          <p:cNvSpPr txBox="1"/>
          <p:nvPr/>
        </p:nvSpPr>
        <p:spPr>
          <a:xfrm>
            <a:off x="7573186" y="5301788"/>
            <a:ext cx="278666" cy="215444"/>
          </a:xfrm>
          <a:prstGeom prst="rect">
            <a:avLst/>
          </a:prstGeom>
          <a:solidFill>
            <a:schemeClr val="bg1"/>
          </a:solidFill>
        </p:spPr>
        <p:txBody>
          <a:bodyPr wrap="none" lIns="0" tIns="0" rIns="0" bIns="0" rtlCol="0">
            <a:spAutoFit/>
          </a:bodyPr>
          <a:lstStyle/>
          <a:p>
            <a:r>
              <a:rPr lang="en-US" sz="1400" b="1" i="1" dirty="0" smtClean="0">
                <a:solidFill>
                  <a:schemeClr val="tx1"/>
                </a:solidFill>
                <a:latin typeface="Arial" pitchFamily="34" charset="0"/>
                <a:cs typeface="Arial" pitchFamily="34" charset="0"/>
              </a:rPr>
              <a:t>t/</a:t>
            </a:r>
            <a:r>
              <a:rPr lang="en-US" sz="1400" b="1" i="1" dirty="0" err="1" smtClean="0">
                <a:solidFill>
                  <a:schemeClr val="tx1"/>
                </a:solidFill>
                <a:latin typeface="Arial" pitchFamily="34" charset="0"/>
                <a:cs typeface="Arial" pitchFamily="34" charset="0"/>
              </a:rPr>
              <a:t>T</a:t>
            </a:r>
            <a:r>
              <a:rPr lang="en-US" sz="1400" b="1" i="1" baseline="-25000" dirty="0" err="1" smtClean="0">
                <a:solidFill>
                  <a:schemeClr val="tx1"/>
                </a:solidFill>
                <a:latin typeface="Arial" pitchFamily="34" charset="0"/>
                <a:cs typeface="Arial" pitchFamily="34" charset="0"/>
              </a:rPr>
              <a:t>s</a:t>
            </a:r>
            <a:endParaRPr lang="en-US" sz="1400" b="1" i="1" baseline="-25000" dirty="0">
              <a:solidFill>
                <a:schemeClr val="tx1"/>
              </a:solidFill>
              <a:latin typeface="Arial" pitchFamily="34" charset="0"/>
              <a:cs typeface="Arial" pitchFamily="34" charset="0"/>
            </a:endParaRPr>
          </a:p>
        </p:txBody>
      </p:sp>
      <p:sp>
        <p:nvSpPr>
          <p:cNvPr id="30" name="TextBox 29"/>
          <p:cNvSpPr txBox="1"/>
          <p:nvPr/>
        </p:nvSpPr>
        <p:spPr>
          <a:xfrm>
            <a:off x="1403648" y="1794302"/>
            <a:ext cx="673582" cy="338554"/>
          </a:xfrm>
          <a:prstGeom prst="rect">
            <a:avLst/>
          </a:prstGeom>
          <a:noFill/>
        </p:spPr>
        <p:txBody>
          <a:bodyPr wrap="none" rtlCol="0">
            <a:spAutoFit/>
          </a:bodyPr>
          <a:lstStyle/>
          <a:p>
            <a:r>
              <a:rPr lang="x-none" sz="1600" b="1" i="1" dirty="0" smtClean="0">
                <a:solidFill>
                  <a:schemeClr val="tx1"/>
                </a:solidFill>
                <a:latin typeface="Arial" pitchFamily="34" charset="0"/>
                <a:cs typeface="Arial" pitchFamily="34" charset="0"/>
                <a:sym typeface="Symbol"/>
              </a:rPr>
              <a:t>I</a:t>
            </a:r>
            <a:r>
              <a:rPr lang="x-none" sz="1600" b="1" i="1" baseline="-25000" dirty="0" smtClean="0">
                <a:solidFill>
                  <a:schemeClr val="tx1"/>
                </a:solidFill>
                <a:latin typeface="Arial" pitchFamily="34" charset="0"/>
                <a:cs typeface="Arial" pitchFamily="34" charset="0"/>
                <a:sym typeface="Symbol"/>
              </a:rPr>
              <a:t>a</a:t>
            </a:r>
            <a:r>
              <a:rPr lang="en-US" sz="1000" b="1" i="1" dirty="0" smtClean="0">
                <a:solidFill>
                  <a:schemeClr val="tx1"/>
                </a:solidFill>
                <a:latin typeface="Arial" pitchFamily="34" charset="0"/>
                <a:cs typeface="Arial" pitchFamily="34" charset="0"/>
                <a:sym typeface="Symbol"/>
              </a:rPr>
              <a:t> </a:t>
            </a:r>
            <a:r>
              <a:rPr lang="en-US" sz="1600" i="1" dirty="0" smtClean="0">
                <a:solidFill>
                  <a:schemeClr val="tx1"/>
                </a:solidFill>
                <a:latin typeface="Arial" pitchFamily="34" charset="0"/>
                <a:cs typeface="Arial" pitchFamily="34" charset="0"/>
                <a:sym typeface="Symbol"/>
              </a:rPr>
              <a:t>[%]</a:t>
            </a:r>
            <a:endParaRPr lang="en-US" sz="1600" i="1" dirty="0">
              <a:solidFill>
                <a:schemeClr val="tx1"/>
              </a:solidFill>
              <a:latin typeface="Arial" pitchFamily="34" charset="0"/>
              <a:cs typeface="Arial" pitchFamily="34" charset="0"/>
            </a:endParaRPr>
          </a:p>
        </p:txBody>
      </p:sp>
      <p:cxnSp>
        <p:nvCxnSpPr>
          <p:cNvPr id="15" name="Straight Connector 14"/>
          <p:cNvCxnSpPr/>
          <p:nvPr/>
        </p:nvCxnSpPr>
        <p:spPr bwMode="auto">
          <a:xfrm>
            <a:off x="1755667" y="2708920"/>
            <a:ext cx="6016811" cy="0"/>
          </a:xfrm>
          <a:prstGeom prst="line">
            <a:avLst/>
          </a:prstGeom>
          <a:solidFill>
            <a:schemeClr val="bg1"/>
          </a:solidFill>
          <a:ln w="25400" cap="flat" cmpd="sng" algn="ctr">
            <a:solidFill>
              <a:srgbClr val="FF0000">
                <a:alpha val="50000"/>
              </a:srgbClr>
            </a:solidFill>
            <a:prstDash val="dash"/>
            <a:round/>
            <a:headEnd type="none" w="sm" len="sm"/>
            <a:tailEnd type="none" w="sm" len="sm"/>
          </a:ln>
          <a:effectLst/>
        </p:spPr>
      </p:cxnSp>
      <p:pic>
        <p:nvPicPr>
          <p:cNvPr id="409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38642" y="4943682"/>
            <a:ext cx="457200" cy="561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flipV="1">
            <a:off x="1755667" y="2708920"/>
            <a:ext cx="0" cy="2592868"/>
          </a:xfrm>
          <a:prstGeom prst="line">
            <a:avLst/>
          </a:prstGeom>
          <a:solidFill>
            <a:schemeClr val="bg1"/>
          </a:solidFill>
          <a:ln w="25400" cap="flat" cmpd="sng" algn="ctr">
            <a:solidFill>
              <a:srgbClr val="FF0000">
                <a:alpha val="50000"/>
              </a:srgbClr>
            </a:solidFill>
            <a:prstDash val="dash"/>
            <a:round/>
            <a:headEnd type="none" w="sm" len="sm"/>
            <a:tailEnd type="none" w="sm" len="sm"/>
          </a:ln>
          <a:effectLst/>
        </p:spPr>
      </p:cxnSp>
      <p:cxnSp>
        <p:nvCxnSpPr>
          <p:cNvPr id="22" name="Straight Connector 21"/>
          <p:cNvCxnSpPr/>
          <p:nvPr/>
        </p:nvCxnSpPr>
        <p:spPr bwMode="auto">
          <a:xfrm>
            <a:off x="2392708" y="2420888"/>
            <a:ext cx="0" cy="288032"/>
          </a:xfrm>
          <a:prstGeom prst="line">
            <a:avLst/>
          </a:prstGeom>
          <a:solidFill>
            <a:schemeClr val="bg1"/>
          </a:solidFill>
          <a:ln w="6350" cap="flat" cmpd="sng" algn="ctr">
            <a:solidFill>
              <a:srgbClr val="FF0000"/>
            </a:solidFill>
            <a:prstDash val="solid"/>
            <a:round/>
            <a:headEnd type="stealth" w="sm" len="med"/>
            <a:tailEnd type="stealth" w="sm" len="med"/>
          </a:ln>
          <a:effectLst/>
        </p:spPr>
      </p:cxnSp>
      <p:cxnSp>
        <p:nvCxnSpPr>
          <p:cNvPr id="24" name="Straight Connector 23"/>
          <p:cNvCxnSpPr/>
          <p:nvPr/>
        </p:nvCxnSpPr>
        <p:spPr bwMode="auto">
          <a:xfrm>
            <a:off x="2181447" y="2843410"/>
            <a:ext cx="0" cy="2304256"/>
          </a:xfrm>
          <a:prstGeom prst="line">
            <a:avLst/>
          </a:prstGeom>
          <a:solidFill>
            <a:schemeClr val="bg1"/>
          </a:solidFill>
          <a:ln w="0" cap="flat" cmpd="sng" algn="ctr">
            <a:solidFill>
              <a:srgbClr val="FF0000"/>
            </a:solidFill>
            <a:prstDash val="sysDash"/>
            <a:round/>
            <a:headEnd type="none" w="sm" len="sm"/>
            <a:tailEnd type="none" w="sm" len="sm"/>
          </a:ln>
          <a:effectLst/>
        </p:spPr>
      </p:cxnSp>
      <p:cxnSp>
        <p:nvCxnSpPr>
          <p:cNvPr id="39" name="Straight Connector 38"/>
          <p:cNvCxnSpPr/>
          <p:nvPr/>
        </p:nvCxnSpPr>
        <p:spPr bwMode="auto">
          <a:xfrm>
            <a:off x="1860074" y="2823795"/>
            <a:ext cx="0" cy="2304256"/>
          </a:xfrm>
          <a:prstGeom prst="line">
            <a:avLst/>
          </a:prstGeom>
          <a:solidFill>
            <a:schemeClr val="bg1"/>
          </a:solidFill>
          <a:ln w="0" cap="flat" cmpd="sng" algn="ctr">
            <a:solidFill>
              <a:srgbClr val="FF0000"/>
            </a:solidFill>
            <a:prstDash val="sysDash"/>
            <a:round/>
            <a:headEnd type="none" w="sm" len="sm"/>
            <a:tailEnd type="none" w="sm" len="sm"/>
          </a:ln>
          <a:effectLst/>
        </p:spPr>
      </p:cxnSp>
      <p:cxnSp>
        <p:nvCxnSpPr>
          <p:cNvPr id="43" name="Straight Connector 42"/>
          <p:cNvCxnSpPr/>
          <p:nvPr/>
        </p:nvCxnSpPr>
        <p:spPr bwMode="auto">
          <a:xfrm>
            <a:off x="4427984" y="2690810"/>
            <a:ext cx="0" cy="2533859"/>
          </a:xfrm>
          <a:prstGeom prst="line">
            <a:avLst/>
          </a:prstGeom>
          <a:solidFill>
            <a:schemeClr val="bg1"/>
          </a:solidFill>
          <a:ln w="0" cap="flat" cmpd="sng" algn="ctr">
            <a:solidFill>
              <a:srgbClr val="FF0000"/>
            </a:solidFill>
            <a:prstDash val="sysDash"/>
            <a:round/>
            <a:headEnd type="none" w="sm" len="sm"/>
            <a:tailEnd type="none" w="sm" len="sm"/>
          </a:ln>
          <a:effectLst/>
        </p:spPr>
      </p:cxnSp>
      <p:cxnSp>
        <p:nvCxnSpPr>
          <p:cNvPr id="45" name="Straight Connector 44"/>
          <p:cNvCxnSpPr/>
          <p:nvPr/>
        </p:nvCxnSpPr>
        <p:spPr bwMode="auto">
          <a:xfrm>
            <a:off x="1860074" y="5128051"/>
            <a:ext cx="321373" cy="0"/>
          </a:xfrm>
          <a:prstGeom prst="line">
            <a:avLst/>
          </a:prstGeom>
          <a:solidFill>
            <a:schemeClr val="bg1"/>
          </a:solidFill>
          <a:ln w="6350" cap="flat" cmpd="sng" algn="ctr">
            <a:solidFill>
              <a:srgbClr val="FF0000"/>
            </a:solidFill>
            <a:prstDash val="solid"/>
            <a:round/>
            <a:headEnd type="stealth" w="sm" len="med"/>
            <a:tailEnd type="stealth" w="sm" len="med"/>
          </a:ln>
          <a:effectLst/>
        </p:spPr>
      </p:cxnSp>
      <p:cxnSp>
        <p:nvCxnSpPr>
          <p:cNvPr id="46" name="Straight Connector 45"/>
          <p:cNvCxnSpPr/>
          <p:nvPr/>
        </p:nvCxnSpPr>
        <p:spPr bwMode="auto">
          <a:xfrm>
            <a:off x="1755667" y="5223507"/>
            <a:ext cx="2672317" cy="1162"/>
          </a:xfrm>
          <a:prstGeom prst="line">
            <a:avLst/>
          </a:prstGeom>
          <a:solidFill>
            <a:schemeClr val="bg1"/>
          </a:solidFill>
          <a:ln w="6350" cap="flat" cmpd="sng" algn="ctr">
            <a:solidFill>
              <a:srgbClr val="FF0000"/>
            </a:solidFill>
            <a:prstDash val="solid"/>
            <a:round/>
            <a:headEnd type="stealth" w="sm" len="med"/>
            <a:tailEnd type="stealth" w="sm" len="med"/>
          </a:ln>
          <a:effectLst/>
        </p:spPr>
      </p:cxnSp>
      <p:sp>
        <p:nvSpPr>
          <p:cNvPr id="33" name="TextBox 32"/>
          <p:cNvSpPr txBox="1"/>
          <p:nvPr/>
        </p:nvSpPr>
        <p:spPr>
          <a:xfrm>
            <a:off x="2771800" y="2164214"/>
            <a:ext cx="1152127" cy="307777"/>
          </a:xfrm>
          <a:prstGeom prst="rect">
            <a:avLst/>
          </a:prstGeom>
          <a:noFill/>
        </p:spPr>
        <p:txBody>
          <a:bodyPr wrap="square" lIns="9144" rtlCol="0">
            <a:spAutoFit/>
          </a:bodyPr>
          <a:lstStyle/>
          <a:p>
            <a:r>
              <a:rPr lang="en-US" sz="1400" dirty="0" err="1" smtClean="0"/>
              <a:t>Prema</a:t>
            </a:r>
            <a:r>
              <a:rPr lang="x-none" sz="1400" dirty="0" smtClean="0"/>
              <a:t>š</a:t>
            </a:r>
            <a:r>
              <a:rPr lang="en-US" sz="1400" dirty="0" err="1" smtClean="0"/>
              <a:t>enje</a:t>
            </a:r>
            <a:r>
              <a:rPr lang="x-none" sz="1400" dirty="0" smtClean="0"/>
              <a:t> </a:t>
            </a:r>
            <a:endParaRPr lang="en-US" sz="1400" dirty="0"/>
          </a:p>
        </p:txBody>
      </p:sp>
      <p:cxnSp>
        <p:nvCxnSpPr>
          <p:cNvPr id="36" name="Straight Arrow Connector 35"/>
          <p:cNvCxnSpPr>
            <a:stCxn id="33" idx="1"/>
          </p:cNvCxnSpPr>
          <p:nvPr/>
        </p:nvCxnSpPr>
        <p:spPr bwMode="auto">
          <a:xfrm flipH="1">
            <a:off x="2411760" y="2318103"/>
            <a:ext cx="360040" cy="246801"/>
          </a:xfrm>
          <a:prstGeom prst="straightConnector1">
            <a:avLst/>
          </a:prstGeom>
          <a:solidFill>
            <a:schemeClr val="bg1"/>
          </a:solidFill>
          <a:ln w="12700" cap="flat" cmpd="sng" algn="ctr">
            <a:solidFill>
              <a:srgbClr val="333399"/>
            </a:solidFill>
            <a:prstDash val="solid"/>
            <a:round/>
            <a:headEnd type="none" w="sm" len="sm"/>
            <a:tailEnd type="arrow"/>
          </a:ln>
          <a:effectLst/>
        </p:spPr>
      </p:cxnSp>
      <p:sp>
        <p:nvSpPr>
          <p:cNvPr id="49" name="TextBox 48"/>
          <p:cNvSpPr txBox="1"/>
          <p:nvPr/>
        </p:nvSpPr>
        <p:spPr>
          <a:xfrm>
            <a:off x="2616460" y="4221088"/>
            <a:ext cx="1523492" cy="307777"/>
          </a:xfrm>
          <a:prstGeom prst="rect">
            <a:avLst/>
          </a:prstGeom>
          <a:noFill/>
        </p:spPr>
        <p:txBody>
          <a:bodyPr wrap="square" lIns="9144" rtlCol="0">
            <a:spAutoFit/>
          </a:bodyPr>
          <a:lstStyle/>
          <a:p>
            <a:r>
              <a:rPr lang="x-none" sz="1400" dirty="0" smtClean="0"/>
              <a:t>Vreme uspona</a:t>
            </a:r>
            <a:endParaRPr lang="en-US" sz="1400" dirty="0"/>
          </a:p>
        </p:txBody>
      </p:sp>
      <p:cxnSp>
        <p:nvCxnSpPr>
          <p:cNvPr id="50" name="Straight Arrow Connector 49"/>
          <p:cNvCxnSpPr>
            <a:stCxn id="49" idx="1"/>
          </p:cNvCxnSpPr>
          <p:nvPr/>
        </p:nvCxnSpPr>
        <p:spPr bwMode="auto">
          <a:xfrm flipH="1">
            <a:off x="2020760" y="4374977"/>
            <a:ext cx="595700" cy="753074"/>
          </a:xfrm>
          <a:prstGeom prst="straightConnector1">
            <a:avLst/>
          </a:prstGeom>
          <a:solidFill>
            <a:schemeClr val="bg1"/>
          </a:solidFill>
          <a:ln w="12700" cap="flat" cmpd="sng" algn="ctr">
            <a:solidFill>
              <a:srgbClr val="333399"/>
            </a:solidFill>
            <a:prstDash val="solid"/>
            <a:round/>
            <a:headEnd type="none" w="sm" len="sm"/>
            <a:tailEnd type="arrow"/>
          </a:ln>
          <a:effectLst/>
        </p:spPr>
      </p:cxnSp>
      <p:sp>
        <p:nvSpPr>
          <p:cNvPr id="57" name="TextBox 56"/>
          <p:cNvSpPr txBox="1"/>
          <p:nvPr/>
        </p:nvSpPr>
        <p:spPr>
          <a:xfrm>
            <a:off x="2699792" y="4915730"/>
            <a:ext cx="1656184" cy="307777"/>
          </a:xfrm>
          <a:prstGeom prst="rect">
            <a:avLst/>
          </a:prstGeom>
          <a:noFill/>
        </p:spPr>
        <p:txBody>
          <a:bodyPr wrap="square" lIns="9144" rtlCol="0">
            <a:spAutoFit/>
          </a:bodyPr>
          <a:lstStyle/>
          <a:p>
            <a:r>
              <a:rPr lang="x-none" sz="1400" dirty="0" smtClean="0"/>
              <a:t>Vreme smirivanja</a:t>
            </a:r>
            <a:endParaRPr lang="en-US" sz="1400" dirty="0"/>
          </a:p>
        </p:txBody>
      </p:sp>
      <p:cxnSp>
        <p:nvCxnSpPr>
          <p:cNvPr id="58" name="Straight Arrow Connector 57"/>
          <p:cNvCxnSpPr>
            <a:stCxn id="57" idx="1"/>
          </p:cNvCxnSpPr>
          <p:nvPr/>
        </p:nvCxnSpPr>
        <p:spPr bwMode="auto">
          <a:xfrm flipH="1">
            <a:off x="2483768" y="5069619"/>
            <a:ext cx="216024" cy="155050"/>
          </a:xfrm>
          <a:prstGeom prst="straightConnector1">
            <a:avLst/>
          </a:prstGeom>
          <a:solidFill>
            <a:schemeClr val="bg1"/>
          </a:solidFill>
          <a:ln w="12700" cap="flat" cmpd="sng" algn="ctr">
            <a:solidFill>
              <a:srgbClr val="333399"/>
            </a:solidFill>
            <a:prstDash val="solid"/>
            <a:round/>
            <a:headEnd type="none" w="sm" len="sm"/>
            <a:tailEnd type="arrow"/>
          </a:ln>
          <a:effectLst/>
        </p:spPr>
      </p:cxnSp>
      <p:sp>
        <p:nvSpPr>
          <p:cNvPr id="62" name="TextBox 61"/>
          <p:cNvSpPr txBox="1"/>
          <p:nvPr/>
        </p:nvSpPr>
        <p:spPr>
          <a:xfrm>
            <a:off x="1707721" y="2401836"/>
            <a:ext cx="370614" cy="338554"/>
          </a:xfrm>
          <a:prstGeom prst="rect">
            <a:avLst/>
          </a:prstGeom>
          <a:noFill/>
        </p:spPr>
        <p:txBody>
          <a:bodyPr wrap="none" rtlCol="0">
            <a:spAutoFit/>
          </a:bodyPr>
          <a:lstStyle/>
          <a:p>
            <a:r>
              <a:rPr lang="x-none" sz="1600" b="1" i="1" dirty="0" smtClean="0">
                <a:solidFill>
                  <a:srgbClr val="FF0000"/>
                </a:solidFill>
                <a:latin typeface="Arial" pitchFamily="34" charset="0"/>
                <a:cs typeface="Arial" pitchFamily="34" charset="0"/>
                <a:sym typeface="Symbol"/>
              </a:rPr>
              <a:t>I</a:t>
            </a:r>
            <a:r>
              <a:rPr lang="x-none" sz="1600" b="1" i="1" baseline="-25000" dirty="0" smtClean="0">
                <a:solidFill>
                  <a:srgbClr val="FF0000"/>
                </a:solidFill>
                <a:latin typeface="Arial" pitchFamily="34" charset="0"/>
                <a:cs typeface="Arial" pitchFamily="34" charset="0"/>
                <a:sym typeface="Symbol"/>
              </a:rPr>
              <a:t>a</a:t>
            </a:r>
            <a:r>
              <a:rPr lang="x-none" sz="1600" b="1" baseline="30000" dirty="0" smtClean="0">
                <a:solidFill>
                  <a:srgbClr val="FF0000"/>
                </a:solidFill>
                <a:latin typeface="Arial" pitchFamily="34" charset="0"/>
                <a:cs typeface="Arial" pitchFamily="34" charset="0"/>
                <a:sym typeface="Symbol"/>
              </a:rPr>
              <a:t>*</a:t>
            </a:r>
            <a:endParaRPr lang="en-US" sz="1600" b="1"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7206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9" grpId="0"/>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35</a:t>
            </a:fld>
            <a:endParaRPr lang="en-US"/>
          </a:p>
        </p:txBody>
      </p:sp>
      <p:sp>
        <p:nvSpPr>
          <p:cNvPr id="5" name="Title 1"/>
          <p:cNvSpPr>
            <a:spLocks noGrp="1"/>
          </p:cNvSpPr>
          <p:nvPr>
            <p:ph type="title"/>
          </p:nvPr>
        </p:nvSpPr>
        <p:spPr>
          <a:xfrm>
            <a:off x="683568" y="116632"/>
            <a:ext cx="7772400" cy="1143000"/>
          </a:xfrm>
        </p:spPr>
        <p:txBody>
          <a:bodyPr/>
          <a:lstStyle/>
          <a:p>
            <a:r>
              <a:rPr lang="en-US" b="1" dirty="0" smtClean="0"/>
              <a:t>PI</a:t>
            </a:r>
            <a:r>
              <a:rPr lang="x-none" b="1" dirty="0" smtClean="0"/>
              <a:t>D</a:t>
            </a:r>
            <a:r>
              <a:rPr lang="x-none" dirty="0" smtClean="0"/>
              <a:t> regulator</a:t>
            </a:r>
            <a:r>
              <a:rPr lang="en-US" dirty="0" smtClean="0"/>
              <a:t> –</a:t>
            </a:r>
            <a:r>
              <a:rPr lang="x-none" dirty="0" smtClean="0"/>
              <a:t> </a:t>
            </a:r>
            <a:r>
              <a:rPr lang="en-US" dirty="0" err="1" smtClean="0"/>
              <a:t>pode</a:t>
            </a:r>
            <a:r>
              <a:rPr lang="x-none" dirty="0" smtClean="0"/>
              <a:t>šavanje</a:t>
            </a:r>
            <a:endParaRPr lang="en-US" dirty="0"/>
          </a:p>
        </p:txBody>
      </p:sp>
      <p:sp>
        <p:nvSpPr>
          <p:cNvPr id="2" name="TextBox 1"/>
          <p:cNvSpPr txBox="1"/>
          <p:nvPr/>
        </p:nvSpPr>
        <p:spPr>
          <a:xfrm>
            <a:off x="685800" y="1201063"/>
            <a:ext cx="8077200" cy="2585323"/>
          </a:xfrm>
          <a:prstGeom prst="rect">
            <a:avLst/>
          </a:prstGeom>
          <a:noFill/>
        </p:spPr>
        <p:txBody>
          <a:bodyPr wrap="square" rtlCol="0">
            <a:spAutoFit/>
          </a:bodyPr>
          <a:lstStyle/>
          <a:p>
            <a:pPr marL="285750" indent="-285750">
              <a:buFontTx/>
              <a:buChar char="-"/>
            </a:pPr>
            <a:r>
              <a:rPr lang="en-US" dirty="0" err="1" smtClean="0"/>
              <a:t>Postoj</a:t>
            </a:r>
            <a:r>
              <a:rPr lang="x-none" dirty="0" smtClean="0"/>
              <a:t>i više</a:t>
            </a:r>
            <a:r>
              <a:rPr lang="en-US" dirty="0" smtClean="0"/>
              <a:t> </a:t>
            </a:r>
            <a:r>
              <a:rPr lang="en-US" dirty="0" err="1" smtClean="0"/>
              <a:t>metod</a:t>
            </a:r>
            <a:r>
              <a:rPr lang="x-none" dirty="0" smtClean="0"/>
              <a:t>a</a:t>
            </a:r>
            <a:r>
              <a:rPr lang="en-US" dirty="0" smtClean="0"/>
              <a:t> </a:t>
            </a:r>
            <a:r>
              <a:rPr lang="x-none" dirty="0" smtClean="0"/>
              <a:t>z</a:t>
            </a:r>
            <a:r>
              <a:rPr lang="en-US" dirty="0" smtClean="0"/>
              <a:t>a </a:t>
            </a:r>
            <a:r>
              <a:rPr lang="en-US" dirty="0" err="1" smtClean="0"/>
              <a:t>pode</a:t>
            </a:r>
            <a:r>
              <a:rPr lang="x-none" dirty="0" smtClean="0"/>
              <a:t>š</a:t>
            </a:r>
            <a:r>
              <a:rPr lang="en-US" dirty="0" err="1" smtClean="0"/>
              <a:t>avanje</a:t>
            </a:r>
            <a:r>
              <a:rPr lang="en-US" dirty="0" smtClean="0"/>
              <a:t> </a:t>
            </a:r>
            <a:r>
              <a:rPr lang="x-none" b="1" dirty="0" smtClean="0"/>
              <a:t>kontinualnog</a:t>
            </a:r>
            <a:r>
              <a:rPr lang="x-none" dirty="0" smtClean="0"/>
              <a:t> PID regulatora.</a:t>
            </a:r>
          </a:p>
          <a:p>
            <a:pPr marL="285750" indent="-285750">
              <a:buFontTx/>
              <a:buChar char="-"/>
            </a:pPr>
            <a:r>
              <a:rPr lang="x-none" dirty="0"/>
              <a:t>Mogu se iskoristiti i za podešavanje digitalnog</a:t>
            </a:r>
            <a:r>
              <a:rPr lang="x-none" dirty="0" smtClean="0"/>
              <a:t>.</a:t>
            </a:r>
          </a:p>
          <a:p>
            <a:pPr marL="285750" indent="-285750">
              <a:buFontTx/>
              <a:buChar char="-"/>
            </a:pPr>
            <a:r>
              <a:rPr lang="x-none"/>
              <a:t>Zigler-Nikolsov</a:t>
            </a:r>
            <a:r>
              <a:rPr lang="x-none" dirty="0"/>
              <a:t>a</a:t>
            </a:r>
            <a:r>
              <a:rPr lang="x-none"/>
              <a:t> metod</a:t>
            </a:r>
            <a:r>
              <a:rPr lang="x-none" dirty="0"/>
              <a:t>a</a:t>
            </a:r>
            <a:r>
              <a:rPr lang="x-none"/>
              <a:t> za </a:t>
            </a:r>
            <a:r>
              <a:rPr lang="x-none" dirty="0"/>
              <a:t>eksperimentalno</a:t>
            </a:r>
            <a:r>
              <a:rPr lang="x-none"/>
              <a:t> </a:t>
            </a:r>
            <a:r>
              <a:rPr lang="x-none" dirty="0"/>
              <a:t>podešavanje</a:t>
            </a:r>
          </a:p>
          <a:p>
            <a:endParaRPr lang="x-none" dirty="0" smtClean="0"/>
          </a:p>
          <a:p>
            <a:r>
              <a:rPr lang="x-none" dirty="0" smtClean="0"/>
              <a:t>EKSPERIMENT:</a:t>
            </a:r>
          </a:p>
          <a:p>
            <a:pPr marL="285750" indent="-285750">
              <a:buFontTx/>
              <a:buChar char="-"/>
            </a:pPr>
            <a:r>
              <a:rPr lang="x-none" dirty="0" smtClean="0"/>
              <a:t>Sa isključenim integralnim dejstvom, </a:t>
            </a:r>
            <a:r>
              <a:rPr lang="x-none" b="1" i="1" dirty="0" smtClean="0">
                <a:solidFill>
                  <a:schemeClr val="tx1"/>
                </a:solidFill>
              </a:rPr>
              <a:t>k</a:t>
            </a:r>
            <a:r>
              <a:rPr lang="x-none" b="1" i="1" baseline="-25000" dirty="0" smtClean="0">
                <a:solidFill>
                  <a:schemeClr val="tx1"/>
                </a:solidFill>
              </a:rPr>
              <a:t>p</a:t>
            </a:r>
            <a:r>
              <a:rPr lang="x-none" dirty="0" smtClean="0"/>
              <a:t> se postepeno povećava dok odziv ne postane da neprigušeno oscilatoran.</a:t>
            </a:r>
          </a:p>
          <a:p>
            <a:pPr marL="285750" indent="-285750">
              <a:buFontTx/>
              <a:buChar char="-"/>
            </a:pPr>
            <a:r>
              <a:rPr lang="x-none" b="1" i="1" dirty="0" smtClean="0">
                <a:solidFill>
                  <a:schemeClr val="tx1"/>
                </a:solidFill>
              </a:rPr>
              <a:t>k</a:t>
            </a:r>
            <a:r>
              <a:rPr lang="x-none" b="1" i="1" baseline="-25000" dirty="0" smtClean="0">
                <a:solidFill>
                  <a:schemeClr val="tx1"/>
                </a:solidFill>
              </a:rPr>
              <a:t>p</a:t>
            </a:r>
            <a:r>
              <a:rPr lang="x-none" dirty="0" smtClean="0">
                <a:solidFill>
                  <a:schemeClr val="tx1"/>
                </a:solidFill>
              </a:rPr>
              <a:t> </a:t>
            </a:r>
            <a:r>
              <a:rPr lang="x-none" dirty="0" smtClean="0"/>
              <a:t> pri kome se to desilo je </a:t>
            </a:r>
            <a:r>
              <a:rPr lang="x-none" b="1" i="1" dirty="0" smtClean="0">
                <a:solidFill>
                  <a:srgbClr val="C00000"/>
                </a:solidFill>
              </a:rPr>
              <a:t>K</a:t>
            </a:r>
            <a:r>
              <a:rPr lang="x-none" b="1" i="1" baseline="-25000" dirty="0" smtClean="0">
                <a:solidFill>
                  <a:srgbClr val="C00000"/>
                </a:solidFill>
              </a:rPr>
              <a:t>pkr</a:t>
            </a:r>
            <a:r>
              <a:rPr lang="x-none" dirty="0" smtClean="0">
                <a:solidFill>
                  <a:srgbClr val="C00000"/>
                </a:solidFill>
              </a:rPr>
              <a:t> </a:t>
            </a:r>
            <a:r>
              <a:rPr lang="x-none" dirty="0" smtClean="0"/>
              <a:t>, a perioda sa kojom sistem osciluje </a:t>
            </a:r>
            <a:r>
              <a:rPr lang="x-none" b="1" i="1" dirty="0" smtClean="0">
                <a:solidFill>
                  <a:srgbClr val="C00000"/>
                </a:solidFill>
              </a:rPr>
              <a:t>T</a:t>
            </a:r>
            <a:r>
              <a:rPr lang="x-none" b="1" i="1" baseline="-25000" dirty="0" smtClean="0">
                <a:solidFill>
                  <a:srgbClr val="C00000"/>
                </a:solidFill>
              </a:rPr>
              <a:t>kr</a:t>
            </a:r>
          </a:p>
          <a:p>
            <a:pPr marL="285750" indent="-285750">
              <a:buFontTx/>
              <a:buChar char="-"/>
            </a:pPr>
            <a:r>
              <a:rPr lang="x-none" dirty="0" smtClean="0"/>
              <a:t>Parametri </a:t>
            </a:r>
            <a:r>
              <a:rPr lang="x-none" b="1" u="sng" dirty="0" smtClean="0"/>
              <a:t>kontinualnog</a:t>
            </a:r>
            <a:r>
              <a:rPr lang="x-none" dirty="0" smtClean="0"/>
              <a:t> regulatora </a:t>
            </a:r>
            <a:r>
              <a:rPr lang="x-none" b="1" i="1" dirty="0" smtClean="0"/>
              <a:t>K</a:t>
            </a:r>
            <a:r>
              <a:rPr lang="x-none" b="1" i="1" baseline="-25000" dirty="0" smtClean="0"/>
              <a:t>p</a:t>
            </a:r>
            <a:r>
              <a:rPr lang="x-none" dirty="0" smtClean="0"/>
              <a:t>, </a:t>
            </a:r>
            <a:r>
              <a:rPr lang="x-none" b="1" i="1" dirty="0" smtClean="0"/>
              <a:t>T</a:t>
            </a:r>
            <a:r>
              <a:rPr lang="x-none" b="1" i="1" baseline="-25000" dirty="0" smtClean="0"/>
              <a:t>i</a:t>
            </a:r>
            <a:r>
              <a:rPr lang="x-none" dirty="0" smtClean="0"/>
              <a:t> i </a:t>
            </a:r>
            <a:r>
              <a:rPr lang="x-none" b="1" i="1" dirty="0" smtClean="0"/>
              <a:t>T</a:t>
            </a:r>
            <a:r>
              <a:rPr lang="x-none" b="1" i="1" baseline="-25000" dirty="0" smtClean="0"/>
              <a:t>d</a:t>
            </a:r>
            <a:r>
              <a:rPr lang="x-none" dirty="0" smtClean="0"/>
              <a:t> su dati u tabeli:</a:t>
            </a:r>
            <a:endParaRPr lang="x-none" dirty="0"/>
          </a:p>
        </p:txBody>
      </p:sp>
      <p:sp>
        <p:nvSpPr>
          <p:cNvPr id="9" name="TextBox 8"/>
          <p:cNvSpPr txBox="1"/>
          <p:nvPr/>
        </p:nvSpPr>
        <p:spPr>
          <a:xfrm>
            <a:off x="565538" y="5306254"/>
            <a:ext cx="5469448" cy="369332"/>
          </a:xfrm>
          <a:prstGeom prst="rect">
            <a:avLst/>
          </a:prstGeom>
          <a:noFill/>
        </p:spPr>
        <p:txBody>
          <a:bodyPr wrap="square" rtlCol="0">
            <a:spAutoFit/>
          </a:bodyPr>
          <a:lstStyle/>
          <a:p>
            <a:r>
              <a:rPr lang="x-none" dirty="0" smtClean="0"/>
              <a:t>Parametri </a:t>
            </a:r>
            <a:r>
              <a:rPr lang="x-none" b="1" dirty="0" smtClean="0"/>
              <a:t>digitalnog</a:t>
            </a:r>
            <a:r>
              <a:rPr lang="x-none" dirty="0" smtClean="0"/>
              <a:t> regulatora</a:t>
            </a:r>
            <a:r>
              <a:rPr lang="en-US" dirty="0" smtClean="0"/>
              <a:t> </a:t>
            </a:r>
            <a:r>
              <a:rPr lang="x-none" dirty="0" smtClean="0"/>
              <a:t>(</a:t>
            </a:r>
            <a:r>
              <a:rPr lang="x-none" b="1" i="1" dirty="0" smtClean="0">
                <a:solidFill>
                  <a:schemeClr val="tx1"/>
                </a:solidFill>
              </a:rPr>
              <a:t>k</a:t>
            </a:r>
            <a:r>
              <a:rPr lang="x-none" b="1" i="1" baseline="-25000" dirty="0" smtClean="0">
                <a:solidFill>
                  <a:schemeClr val="tx1"/>
                </a:solidFill>
              </a:rPr>
              <a:t>p</a:t>
            </a:r>
            <a:r>
              <a:rPr lang="x-none" b="1" i="1" dirty="0" smtClean="0">
                <a:solidFill>
                  <a:schemeClr val="tx1"/>
                </a:solidFill>
              </a:rPr>
              <a:t> ,</a:t>
            </a:r>
            <a:r>
              <a:rPr lang="x-none" b="1" i="1" baseline="-25000" dirty="0" smtClean="0">
                <a:solidFill>
                  <a:schemeClr val="tx1"/>
                </a:solidFill>
              </a:rPr>
              <a:t> </a:t>
            </a:r>
            <a:r>
              <a:rPr lang="x-none" b="1" i="1" dirty="0" smtClean="0">
                <a:solidFill>
                  <a:schemeClr val="tx1"/>
                </a:solidFill>
              </a:rPr>
              <a:t>k</a:t>
            </a:r>
            <a:r>
              <a:rPr lang="x-none" b="1" i="1" baseline="-25000" dirty="0" smtClean="0">
                <a:solidFill>
                  <a:schemeClr val="tx1"/>
                </a:solidFill>
              </a:rPr>
              <a:t>i  </a:t>
            </a:r>
            <a:r>
              <a:rPr lang="x-none" dirty="0" smtClean="0">
                <a:solidFill>
                  <a:schemeClr val="tx1"/>
                </a:solidFill>
              </a:rPr>
              <a:t>i</a:t>
            </a:r>
            <a:r>
              <a:rPr lang="x-none" b="1" i="1" baseline="-25000" dirty="0" smtClean="0">
                <a:solidFill>
                  <a:schemeClr val="tx1"/>
                </a:solidFill>
              </a:rPr>
              <a:t> </a:t>
            </a:r>
            <a:r>
              <a:rPr lang="x-none" b="1" i="1" dirty="0" smtClean="0">
                <a:solidFill>
                  <a:schemeClr val="tx1"/>
                </a:solidFill>
              </a:rPr>
              <a:t>k</a:t>
            </a:r>
            <a:r>
              <a:rPr lang="x-none" b="1" i="1" baseline="-25000" dirty="0" smtClean="0">
                <a:solidFill>
                  <a:schemeClr val="tx1"/>
                </a:solidFill>
              </a:rPr>
              <a:t>d</a:t>
            </a:r>
            <a:r>
              <a:rPr lang="x-none" dirty="0" smtClean="0"/>
              <a:t> ) su:</a:t>
            </a:r>
          </a:p>
        </p:txBody>
      </p:sp>
      <p:sp>
        <p:nvSpPr>
          <p:cNvPr id="6" name="Rectangle 5"/>
          <p:cNvSpPr/>
          <p:nvPr/>
        </p:nvSpPr>
        <p:spPr bwMode="auto">
          <a:xfrm>
            <a:off x="685800" y="5707080"/>
            <a:ext cx="1295400" cy="461665"/>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x-none" sz="2400" b="1" i="1" dirty="0">
                <a:solidFill>
                  <a:schemeClr val="tx1"/>
                </a:solidFill>
              </a:rPr>
              <a:t>k</a:t>
            </a:r>
            <a:r>
              <a:rPr lang="x-none" sz="2400" b="1" i="1" baseline="-25000" dirty="0">
                <a:solidFill>
                  <a:schemeClr val="tx1"/>
                </a:solidFill>
              </a:rPr>
              <a:t>p</a:t>
            </a:r>
            <a:r>
              <a:rPr lang="x-none" sz="2400" b="1" dirty="0"/>
              <a:t> =</a:t>
            </a:r>
            <a:r>
              <a:rPr lang="x-none" sz="2400" b="1" i="1" dirty="0"/>
              <a:t> K</a:t>
            </a:r>
            <a:r>
              <a:rPr lang="x-none" sz="2400" b="1" i="1" baseline="-25000" dirty="0"/>
              <a:t>p</a:t>
            </a:r>
            <a:r>
              <a:rPr lang="x-none" sz="2400" b="1" i="1" dirty="0"/>
              <a:t> </a:t>
            </a:r>
            <a:endParaRPr kumimoji="0" lang="en-US" sz="2400" b="1" i="1" u="none" strike="noStrike" cap="none" normalizeH="0" baseline="0" dirty="0" smtClean="0">
              <a:ln>
                <a:noFill/>
              </a:ln>
              <a:solidFill>
                <a:srgbClr val="333399"/>
              </a:solidFill>
              <a:effectLst/>
            </a:endParaRPr>
          </a:p>
        </p:txBody>
      </p:sp>
      <p:sp>
        <p:nvSpPr>
          <p:cNvPr id="10" name="Rectangle 9"/>
          <p:cNvSpPr/>
          <p:nvPr/>
        </p:nvSpPr>
        <p:spPr bwMode="auto">
          <a:xfrm>
            <a:off x="2057400" y="5707080"/>
            <a:ext cx="2037620" cy="461665"/>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x-none" sz="2400" b="1" i="1" dirty="0">
                <a:solidFill>
                  <a:schemeClr val="tx1"/>
                </a:solidFill>
              </a:rPr>
              <a:t>k</a:t>
            </a:r>
            <a:r>
              <a:rPr lang="x-none" sz="2400" b="1" i="1" baseline="-25000" dirty="0">
                <a:solidFill>
                  <a:schemeClr val="tx1"/>
                </a:solidFill>
              </a:rPr>
              <a:t>i</a:t>
            </a:r>
            <a:r>
              <a:rPr lang="x-none" sz="2400" dirty="0"/>
              <a:t> = </a:t>
            </a:r>
            <a:r>
              <a:rPr lang="x-none" sz="2400" b="1" i="1" dirty="0"/>
              <a:t>K</a:t>
            </a:r>
            <a:r>
              <a:rPr lang="x-none" sz="2400" b="1" i="1" baseline="-25000" dirty="0"/>
              <a:t>p</a:t>
            </a:r>
            <a:r>
              <a:rPr lang="x-none" sz="2400" dirty="0"/>
              <a:t> </a:t>
            </a:r>
            <a:r>
              <a:rPr lang="x-none" sz="2400" i="1" dirty="0"/>
              <a:t>T</a:t>
            </a:r>
            <a:r>
              <a:rPr lang="x-none" sz="2400" i="1" baseline="-25000" dirty="0"/>
              <a:t>s</a:t>
            </a:r>
            <a:r>
              <a:rPr lang="x-none" sz="2400" b="1" i="1" baseline="-25000" dirty="0"/>
              <a:t> </a:t>
            </a:r>
            <a:r>
              <a:rPr lang="x-none" sz="2400" dirty="0"/>
              <a:t>/</a:t>
            </a:r>
            <a:r>
              <a:rPr lang="x-none" sz="2400" b="1" i="1" dirty="0"/>
              <a:t>T</a:t>
            </a:r>
            <a:r>
              <a:rPr lang="x-none" sz="2400" b="1" i="1" baseline="-25000" dirty="0"/>
              <a:t>i</a:t>
            </a:r>
            <a:endParaRPr kumimoji="0" lang="en-US" sz="2400" b="1" i="0" u="none" strike="noStrike" cap="none" normalizeH="0" baseline="0" dirty="0" smtClean="0">
              <a:ln>
                <a:noFill/>
              </a:ln>
              <a:solidFill>
                <a:srgbClr val="333399"/>
              </a:solidFill>
              <a:effectLst/>
            </a:endParaRPr>
          </a:p>
        </p:txBody>
      </p:sp>
      <p:sp>
        <p:nvSpPr>
          <p:cNvPr id="11" name="Rectangle 10"/>
          <p:cNvSpPr/>
          <p:nvPr/>
        </p:nvSpPr>
        <p:spPr bwMode="auto">
          <a:xfrm>
            <a:off x="4174665" y="5707080"/>
            <a:ext cx="2115199" cy="461665"/>
          </a:xfrm>
          <a:prstGeom prst="rect">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x-none" sz="2400" b="1" i="1" dirty="0">
                <a:solidFill>
                  <a:schemeClr val="tx1"/>
                </a:solidFill>
              </a:rPr>
              <a:t>k</a:t>
            </a:r>
            <a:r>
              <a:rPr lang="x-none" sz="2400" b="1" i="1" baseline="-25000" dirty="0">
                <a:solidFill>
                  <a:schemeClr val="tx1"/>
                </a:solidFill>
              </a:rPr>
              <a:t>d</a:t>
            </a:r>
            <a:r>
              <a:rPr lang="x-none" sz="2400" dirty="0"/>
              <a:t> = </a:t>
            </a:r>
            <a:r>
              <a:rPr lang="x-none" sz="2400" b="1" i="1" dirty="0"/>
              <a:t>K</a:t>
            </a:r>
            <a:r>
              <a:rPr lang="x-none" sz="2400" b="1" i="1" baseline="-25000" dirty="0"/>
              <a:t>p</a:t>
            </a:r>
            <a:r>
              <a:rPr lang="x-none" sz="2400" dirty="0"/>
              <a:t> </a:t>
            </a:r>
            <a:r>
              <a:rPr lang="x-none" sz="2400" b="1" i="1" dirty="0"/>
              <a:t>T</a:t>
            </a:r>
            <a:r>
              <a:rPr lang="x-none" sz="2400" b="1" i="1" baseline="-25000" dirty="0"/>
              <a:t>d </a:t>
            </a:r>
            <a:r>
              <a:rPr lang="x-none" sz="2400" dirty="0"/>
              <a:t>/</a:t>
            </a:r>
            <a:r>
              <a:rPr lang="x-none" sz="2400" i="1" dirty="0"/>
              <a:t>T</a:t>
            </a:r>
            <a:r>
              <a:rPr lang="x-none" sz="2400" i="1" baseline="-25000" dirty="0"/>
              <a:t>s</a:t>
            </a:r>
            <a:endParaRPr kumimoji="0" lang="en-US" sz="2400" i="0" u="none" strike="noStrike" cap="none" normalizeH="0" baseline="0" dirty="0" smtClean="0">
              <a:ln>
                <a:noFill/>
              </a:ln>
              <a:solidFill>
                <a:srgbClr val="333399"/>
              </a:solidFill>
              <a:effectLst/>
            </a:endParaRPr>
          </a:p>
        </p:txBody>
      </p:sp>
      <p:grpSp>
        <p:nvGrpSpPr>
          <p:cNvPr id="21" name="Group 20"/>
          <p:cNvGrpSpPr/>
          <p:nvPr/>
        </p:nvGrpSpPr>
        <p:grpSpPr>
          <a:xfrm>
            <a:off x="2403945" y="3775636"/>
            <a:ext cx="4250259" cy="1550935"/>
            <a:chOff x="2403945" y="3775636"/>
            <a:chExt cx="4250259" cy="1550935"/>
          </a:xfrm>
        </p:grpSpPr>
        <p:sp>
          <p:nvSpPr>
            <p:cNvPr id="3" name="TextBox 2"/>
            <p:cNvSpPr txBox="1"/>
            <p:nvPr/>
          </p:nvSpPr>
          <p:spPr>
            <a:xfrm>
              <a:off x="2681243" y="5018794"/>
              <a:ext cx="3812203" cy="307777"/>
            </a:xfrm>
            <a:prstGeom prst="rect">
              <a:avLst/>
            </a:prstGeom>
            <a:noFill/>
          </p:spPr>
          <p:txBody>
            <a:bodyPr wrap="square" rtlCol="0">
              <a:spAutoFit/>
            </a:bodyPr>
            <a:lstStyle/>
            <a:p>
              <a:r>
                <a:rPr lang="vi-VN" sz="1400" dirty="0"/>
                <a:t>Tabela </a:t>
              </a:r>
              <a:r>
                <a:rPr lang="x-none" sz="1400" dirty="0" smtClean="0"/>
                <a:t>-</a:t>
              </a:r>
              <a:r>
                <a:rPr lang="vi-VN" sz="1400" dirty="0"/>
                <a:t> </a:t>
              </a:r>
              <a:r>
                <a:rPr lang="x-none" sz="1400" dirty="0" smtClean="0"/>
                <a:t>Parametri </a:t>
              </a:r>
              <a:r>
                <a:rPr lang="x-none" sz="1400" b="1" dirty="0" smtClean="0"/>
                <a:t>kontinualnog</a:t>
              </a:r>
              <a:r>
                <a:rPr lang="x-none" sz="1400" dirty="0" smtClean="0"/>
                <a:t> regulatora</a:t>
              </a:r>
              <a:endParaRPr lang="en-US" sz="1400" dirty="0"/>
            </a:p>
          </p:txBody>
        </p:sp>
        <p:grpSp>
          <p:nvGrpSpPr>
            <p:cNvPr id="20" name="Group 19"/>
            <p:cNvGrpSpPr/>
            <p:nvPr/>
          </p:nvGrpSpPr>
          <p:grpSpPr>
            <a:xfrm>
              <a:off x="2403945" y="3775636"/>
              <a:ext cx="4250259" cy="1221482"/>
              <a:chOff x="2403945" y="3775636"/>
              <a:chExt cx="4250259" cy="1221482"/>
            </a:xfrm>
          </p:grpSpPr>
          <p:pic>
            <p:nvPicPr>
              <p:cNvPr id="3074" name="Picture 2" descr="pid tabela Ziegler-Nichols metoda-automatika.r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03945" y="3775636"/>
                <a:ext cx="4250259" cy="122148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4486182" y="4150940"/>
                <a:ext cx="472886" cy="215444"/>
              </a:xfrm>
              <a:prstGeom prst="rect">
                <a:avLst/>
              </a:prstGeom>
              <a:solidFill>
                <a:schemeClr val="bg1"/>
              </a:solidFill>
            </p:spPr>
            <p:txBody>
              <a:bodyPr wrap="none" lIns="0" tIns="0" rIns="0" bIns="0" rtlCol="0">
                <a:spAutoFit/>
              </a:bodyPr>
              <a:lstStyle/>
              <a:p>
                <a:r>
                  <a:rPr lang="en-US" sz="1400" b="1" i="1" dirty="0" err="1" smtClean="0">
                    <a:solidFill>
                      <a:srgbClr val="C00000"/>
                    </a:solidFill>
                  </a:rPr>
                  <a:t>K</a:t>
                </a:r>
                <a:r>
                  <a:rPr lang="en-US" sz="1400" b="1" i="1" baseline="-25000" dirty="0" err="1" smtClean="0">
                    <a:solidFill>
                      <a:srgbClr val="C00000"/>
                    </a:solidFill>
                  </a:rPr>
                  <a:t>pkr</a:t>
                </a:r>
                <a:r>
                  <a:rPr lang="en-US" sz="1600" b="1" i="1" baseline="-25000" dirty="0" smtClean="0">
                    <a:solidFill>
                      <a:srgbClr val="C00000"/>
                    </a:solidFill>
                  </a:rPr>
                  <a:t>   </a:t>
                </a:r>
                <a:endParaRPr lang="en-US" sz="1600" b="1" i="1" baseline="-25000" dirty="0">
                  <a:solidFill>
                    <a:srgbClr val="C00000"/>
                  </a:solidFill>
                </a:endParaRPr>
              </a:p>
            </p:txBody>
          </p:sp>
          <p:sp>
            <p:nvSpPr>
              <p:cNvPr id="12" name="TextBox 11"/>
              <p:cNvSpPr txBox="1"/>
              <p:nvPr/>
            </p:nvSpPr>
            <p:spPr>
              <a:xfrm>
                <a:off x="4486182" y="4381353"/>
                <a:ext cx="472886" cy="215444"/>
              </a:xfrm>
              <a:prstGeom prst="rect">
                <a:avLst/>
              </a:prstGeom>
              <a:solidFill>
                <a:schemeClr val="bg1"/>
              </a:solidFill>
            </p:spPr>
            <p:txBody>
              <a:bodyPr wrap="none" lIns="0" tIns="0" rIns="0" bIns="0" rtlCol="0">
                <a:spAutoFit/>
              </a:bodyPr>
              <a:lstStyle/>
              <a:p>
                <a:r>
                  <a:rPr lang="en-US" sz="1400" b="1" i="1" dirty="0" err="1" smtClean="0">
                    <a:solidFill>
                      <a:srgbClr val="C00000"/>
                    </a:solidFill>
                  </a:rPr>
                  <a:t>K</a:t>
                </a:r>
                <a:r>
                  <a:rPr lang="en-US" sz="1400" b="1" i="1" baseline="-25000" dirty="0" err="1" smtClean="0">
                    <a:solidFill>
                      <a:srgbClr val="C00000"/>
                    </a:solidFill>
                  </a:rPr>
                  <a:t>pkr</a:t>
                </a:r>
                <a:r>
                  <a:rPr lang="en-US" sz="1600" b="1" i="1" baseline="-25000" dirty="0" smtClean="0">
                    <a:solidFill>
                      <a:srgbClr val="C00000"/>
                    </a:solidFill>
                  </a:rPr>
                  <a:t>   </a:t>
                </a:r>
                <a:endParaRPr lang="en-US" sz="1600" b="1" i="1" baseline="-25000" dirty="0">
                  <a:solidFill>
                    <a:srgbClr val="C00000"/>
                  </a:solidFill>
                </a:endParaRPr>
              </a:p>
            </p:txBody>
          </p:sp>
          <p:sp>
            <p:nvSpPr>
              <p:cNvPr id="13" name="TextBox 12"/>
              <p:cNvSpPr txBox="1"/>
              <p:nvPr/>
            </p:nvSpPr>
            <p:spPr>
              <a:xfrm>
                <a:off x="4481995" y="4621143"/>
                <a:ext cx="472886" cy="215444"/>
              </a:xfrm>
              <a:prstGeom prst="rect">
                <a:avLst/>
              </a:prstGeom>
              <a:solidFill>
                <a:schemeClr val="bg1"/>
              </a:solidFill>
            </p:spPr>
            <p:txBody>
              <a:bodyPr wrap="none" lIns="0" tIns="0" rIns="0" bIns="0" rtlCol="0">
                <a:spAutoFit/>
              </a:bodyPr>
              <a:lstStyle/>
              <a:p>
                <a:r>
                  <a:rPr lang="en-US" sz="1400" b="1" i="1" dirty="0" err="1" smtClean="0">
                    <a:solidFill>
                      <a:srgbClr val="C00000"/>
                    </a:solidFill>
                  </a:rPr>
                  <a:t>K</a:t>
                </a:r>
                <a:r>
                  <a:rPr lang="en-US" sz="1400" b="1" i="1" baseline="-25000" dirty="0" err="1" smtClean="0">
                    <a:solidFill>
                      <a:srgbClr val="C00000"/>
                    </a:solidFill>
                  </a:rPr>
                  <a:t>pkr</a:t>
                </a:r>
                <a:r>
                  <a:rPr lang="en-US" sz="1600" b="1" i="1" baseline="-25000" dirty="0" smtClean="0">
                    <a:solidFill>
                      <a:srgbClr val="C00000"/>
                    </a:solidFill>
                  </a:rPr>
                  <a:t>   </a:t>
                </a:r>
                <a:endParaRPr lang="en-US" sz="1600" b="1" i="1" baseline="-25000" dirty="0">
                  <a:solidFill>
                    <a:srgbClr val="C00000"/>
                  </a:solidFill>
                </a:endParaRPr>
              </a:p>
            </p:txBody>
          </p:sp>
          <p:sp>
            <p:nvSpPr>
              <p:cNvPr id="14" name="TextBox 13"/>
              <p:cNvSpPr txBox="1"/>
              <p:nvPr/>
            </p:nvSpPr>
            <p:spPr>
              <a:xfrm>
                <a:off x="5501472" y="4371576"/>
                <a:ext cx="306174" cy="215444"/>
              </a:xfrm>
              <a:prstGeom prst="rect">
                <a:avLst/>
              </a:prstGeom>
              <a:solidFill>
                <a:schemeClr val="bg1"/>
              </a:solidFill>
            </p:spPr>
            <p:txBody>
              <a:bodyPr wrap="none" lIns="0" tIns="0" rIns="0" bIns="0" rtlCol="0">
                <a:spAutoFit/>
              </a:bodyPr>
              <a:lstStyle/>
              <a:p>
                <a:r>
                  <a:rPr lang="en-US" sz="1400" b="1" i="1" dirty="0" err="1" smtClean="0">
                    <a:solidFill>
                      <a:srgbClr val="C00000"/>
                    </a:solidFill>
                  </a:rPr>
                  <a:t>T</a:t>
                </a:r>
                <a:r>
                  <a:rPr lang="en-US" sz="1400" b="1" i="1" baseline="-25000" dirty="0" err="1" smtClean="0">
                    <a:solidFill>
                      <a:srgbClr val="C00000"/>
                    </a:solidFill>
                  </a:rPr>
                  <a:t>kr</a:t>
                </a:r>
                <a:r>
                  <a:rPr lang="en-US" sz="1600" b="1" i="1" baseline="-25000" dirty="0" smtClean="0">
                    <a:solidFill>
                      <a:srgbClr val="C00000"/>
                    </a:solidFill>
                  </a:rPr>
                  <a:t> </a:t>
                </a:r>
                <a:endParaRPr lang="en-US" sz="1600" b="1" i="1" baseline="-25000" dirty="0">
                  <a:solidFill>
                    <a:srgbClr val="C00000"/>
                  </a:solidFill>
                </a:endParaRPr>
              </a:p>
            </p:txBody>
          </p:sp>
          <p:sp>
            <p:nvSpPr>
              <p:cNvPr id="15" name="TextBox 14"/>
              <p:cNvSpPr txBox="1"/>
              <p:nvPr/>
            </p:nvSpPr>
            <p:spPr>
              <a:xfrm>
                <a:off x="5501472" y="4616119"/>
                <a:ext cx="306174" cy="215444"/>
              </a:xfrm>
              <a:prstGeom prst="rect">
                <a:avLst/>
              </a:prstGeom>
              <a:solidFill>
                <a:schemeClr val="bg1"/>
              </a:solidFill>
            </p:spPr>
            <p:txBody>
              <a:bodyPr wrap="none" lIns="0" tIns="0" rIns="0" bIns="0" rtlCol="0">
                <a:spAutoFit/>
              </a:bodyPr>
              <a:lstStyle/>
              <a:p>
                <a:r>
                  <a:rPr lang="en-US" sz="1400" b="1" i="1" dirty="0" err="1" smtClean="0">
                    <a:solidFill>
                      <a:srgbClr val="C00000"/>
                    </a:solidFill>
                  </a:rPr>
                  <a:t>T</a:t>
                </a:r>
                <a:r>
                  <a:rPr lang="en-US" sz="1400" b="1" i="1" baseline="-25000" dirty="0" err="1" smtClean="0">
                    <a:solidFill>
                      <a:srgbClr val="C00000"/>
                    </a:solidFill>
                  </a:rPr>
                  <a:t>kr</a:t>
                </a:r>
                <a:r>
                  <a:rPr lang="en-US" sz="1600" b="1" i="1" baseline="-25000" dirty="0" smtClean="0">
                    <a:solidFill>
                      <a:srgbClr val="C00000"/>
                    </a:solidFill>
                  </a:rPr>
                  <a:t> </a:t>
                </a:r>
                <a:endParaRPr lang="en-US" sz="1600" b="1" i="1" baseline="-25000" dirty="0">
                  <a:solidFill>
                    <a:srgbClr val="C00000"/>
                  </a:solidFill>
                </a:endParaRPr>
              </a:p>
            </p:txBody>
          </p:sp>
          <p:sp>
            <p:nvSpPr>
              <p:cNvPr id="16" name="TextBox 15"/>
              <p:cNvSpPr txBox="1"/>
              <p:nvPr/>
            </p:nvSpPr>
            <p:spPr>
              <a:xfrm>
                <a:off x="6187272" y="4611869"/>
                <a:ext cx="306174" cy="215444"/>
              </a:xfrm>
              <a:prstGeom prst="rect">
                <a:avLst/>
              </a:prstGeom>
              <a:solidFill>
                <a:schemeClr val="bg1"/>
              </a:solidFill>
            </p:spPr>
            <p:txBody>
              <a:bodyPr wrap="none" lIns="0" tIns="0" rIns="0" bIns="0" rtlCol="0">
                <a:spAutoFit/>
              </a:bodyPr>
              <a:lstStyle/>
              <a:p>
                <a:r>
                  <a:rPr lang="en-US" sz="1400" b="1" i="1" dirty="0" err="1" smtClean="0">
                    <a:solidFill>
                      <a:srgbClr val="C00000"/>
                    </a:solidFill>
                  </a:rPr>
                  <a:t>T</a:t>
                </a:r>
                <a:r>
                  <a:rPr lang="en-US" sz="1400" b="1" i="1" baseline="-25000" dirty="0" err="1" smtClean="0">
                    <a:solidFill>
                      <a:srgbClr val="C00000"/>
                    </a:solidFill>
                  </a:rPr>
                  <a:t>kr</a:t>
                </a:r>
                <a:r>
                  <a:rPr lang="en-US" sz="1600" b="1" i="1" baseline="-25000" dirty="0" smtClean="0">
                    <a:solidFill>
                      <a:srgbClr val="C00000"/>
                    </a:solidFill>
                  </a:rPr>
                  <a:t> </a:t>
                </a:r>
                <a:endParaRPr lang="en-US" sz="1600" b="1" i="1" baseline="-25000" dirty="0">
                  <a:solidFill>
                    <a:srgbClr val="C00000"/>
                  </a:solidFill>
                </a:endParaRPr>
              </a:p>
            </p:txBody>
          </p:sp>
          <p:sp>
            <p:nvSpPr>
              <p:cNvPr id="17" name="TextBox 16"/>
              <p:cNvSpPr txBox="1"/>
              <p:nvPr/>
            </p:nvSpPr>
            <p:spPr>
              <a:xfrm>
                <a:off x="4414576" y="3901272"/>
                <a:ext cx="232436" cy="215444"/>
              </a:xfrm>
              <a:prstGeom prst="rect">
                <a:avLst/>
              </a:prstGeom>
              <a:solidFill>
                <a:schemeClr val="bg1"/>
              </a:solidFill>
            </p:spPr>
            <p:txBody>
              <a:bodyPr wrap="none" lIns="0" tIns="0" rIns="0" bIns="0" rtlCol="0">
                <a:spAutoFit/>
              </a:bodyPr>
              <a:lstStyle/>
              <a:p>
                <a:r>
                  <a:rPr lang="en-US" sz="1400" b="1" i="1" dirty="0" err="1" smtClean="0"/>
                  <a:t>K</a:t>
                </a:r>
                <a:r>
                  <a:rPr lang="en-US" sz="1400" b="1" i="1" baseline="-25000" dirty="0" err="1" smtClean="0"/>
                  <a:t>p</a:t>
                </a:r>
                <a:r>
                  <a:rPr lang="en-US" sz="1600" b="1" i="1" baseline="-25000" dirty="0" smtClean="0">
                    <a:solidFill>
                      <a:srgbClr val="C00000"/>
                    </a:solidFill>
                  </a:rPr>
                  <a:t> </a:t>
                </a:r>
                <a:endParaRPr lang="en-US" sz="1600" b="1" i="1" baseline="-25000" dirty="0">
                  <a:solidFill>
                    <a:srgbClr val="C00000"/>
                  </a:solidFill>
                </a:endParaRPr>
              </a:p>
            </p:txBody>
          </p:sp>
          <p:sp>
            <p:nvSpPr>
              <p:cNvPr id="18" name="TextBox 17"/>
              <p:cNvSpPr txBox="1"/>
              <p:nvPr/>
            </p:nvSpPr>
            <p:spPr>
              <a:xfrm>
                <a:off x="5302530" y="3896248"/>
                <a:ext cx="218008" cy="215444"/>
              </a:xfrm>
              <a:prstGeom prst="rect">
                <a:avLst/>
              </a:prstGeom>
              <a:solidFill>
                <a:schemeClr val="bg1"/>
              </a:solidFill>
            </p:spPr>
            <p:txBody>
              <a:bodyPr wrap="none" lIns="0" tIns="0" rIns="0" bIns="0" rtlCol="0">
                <a:spAutoFit/>
              </a:bodyPr>
              <a:lstStyle/>
              <a:p>
                <a:r>
                  <a:rPr lang="en-US" sz="1400" b="1" i="1" dirty="0" smtClean="0"/>
                  <a:t>T</a:t>
                </a:r>
                <a:r>
                  <a:rPr lang="en-US" sz="1400" b="1" i="1" baseline="-25000" dirty="0" smtClean="0"/>
                  <a:t>i</a:t>
                </a:r>
                <a:r>
                  <a:rPr lang="en-US" sz="1600" b="1" i="1" baseline="-25000" dirty="0" smtClean="0">
                    <a:solidFill>
                      <a:srgbClr val="C00000"/>
                    </a:solidFill>
                  </a:rPr>
                  <a:t> </a:t>
                </a:r>
                <a:endParaRPr lang="en-US" sz="1600" b="1" i="1" baseline="-25000" dirty="0">
                  <a:solidFill>
                    <a:srgbClr val="C00000"/>
                  </a:solidFill>
                </a:endParaRPr>
              </a:p>
            </p:txBody>
          </p:sp>
          <p:sp>
            <p:nvSpPr>
              <p:cNvPr id="19" name="TextBox 18"/>
              <p:cNvSpPr txBox="1"/>
              <p:nvPr/>
            </p:nvSpPr>
            <p:spPr>
              <a:xfrm>
                <a:off x="6034986" y="3895671"/>
                <a:ext cx="254878" cy="215444"/>
              </a:xfrm>
              <a:prstGeom prst="rect">
                <a:avLst/>
              </a:prstGeom>
              <a:solidFill>
                <a:schemeClr val="bg1"/>
              </a:solidFill>
            </p:spPr>
            <p:txBody>
              <a:bodyPr wrap="none" lIns="0" tIns="0" rIns="0" bIns="0" rtlCol="0">
                <a:spAutoFit/>
              </a:bodyPr>
              <a:lstStyle/>
              <a:p>
                <a:r>
                  <a:rPr lang="en-US" sz="1400" b="1" i="1" dirty="0" smtClean="0"/>
                  <a:t>T</a:t>
                </a:r>
                <a:r>
                  <a:rPr lang="en-US" sz="1400" b="1" i="1" baseline="-25000" dirty="0" smtClean="0"/>
                  <a:t>d</a:t>
                </a:r>
                <a:r>
                  <a:rPr lang="en-US" sz="1600" b="1" i="1" baseline="-25000" dirty="0" smtClean="0">
                    <a:solidFill>
                      <a:srgbClr val="C00000"/>
                    </a:solidFill>
                  </a:rPr>
                  <a:t> </a:t>
                </a:r>
                <a:endParaRPr lang="en-US" sz="1600" b="1" i="1" baseline="-25000" dirty="0">
                  <a:solidFill>
                    <a:srgbClr val="C00000"/>
                  </a:solidFill>
                </a:endParaRPr>
              </a:p>
            </p:txBody>
          </p:sp>
        </p:grpSp>
      </p:grpSp>
      <p:sp>
        <p:nvSpPr>
          <p:cNvPr id="8" name="TextBox 7"/>
          <p:cNvSpPr txBox="1"/>
          <p:nvPr/>
        </p:nvSpPr>
        <p:spPr>
          <a:xfrm>
            <a:off x="664464" y="6153097"/>
            <a:ext cx="3308919" cy="369332"/>
          </a:xfrm>
          <a:prstGeom prst="rect">
            <a:avLst/>
          </a:prstGeom>
          <a:noFill/>
        </p:spPr>
        <p:txBody>
          <a:bodyPr wrap="none" rtlCol="0">
            <a:spAutoFit/>
          </a:bodyPr>
          <a:lstStyle/>
          <a:p>
            <a:r>
              <a:rPr lang="x-none" dirty="0" smtClean="0"/>
              <a:t>gde </a:t>
            </a:r>
            <a:r>
              <a:rPr lang="x-none" dirty="0"/>
              <a:t>je </a:t>
            </a:r>
            <a:r>
              <a:rPr lang="x-none" i="1" dirty="0"/>
              <a:t>T</a:t>
            </a:r>
            <a:r>
              <a:rPr lang="x-none" i="1" baseline="-25000" dirty="0"/>
              <a:t>s</a:t>
            </a:r>
            <a:r>
              <a:rPr lang="x-none" dirty="0"/>
              <a:t> perioda odabiranja </a:t>
            </a:r>
            <a:endParaRPr lang="x-none" b="1" i="1" baseline="-25000" dirty="0">
              <a:solidFill>
                <a:srgbClr val="C00000"/>
              </a:solidFill>
            </a:endParaRPr>
          </a:p>
        </p:txBody>
      </p:sp>
    </p:spTree>
    <p:extLst>
      <p:ext uri="{BB962C8B-B14F-4D97-AF65-F5344CB8AC3E}">
        <p14:creationId xmlns="" xmlns:p14="http://schemas.microsoft.com/office/powerpoint/2010/main" val="69238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36</a:t>
            </a:fld>
            <a:endParaRPr lang="en-US"/>
          </a:p>
        </p:txBody>
      </p:sp>
      <p:pic>
        <p:nvPicPr>
          <p:cNvPr id="3074" name="Picture 2" descr="File:PID Compensation Animated.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528" y="2334270"/>
            <a:ext cx="3810000" cy="2857500"/>
          </a:xfrm>
          <a:prstGeom prst="rect">
            <a:avLst/>
          </a:prstGeom>
          <a:noFill/>
          <a:extLst>
            <a:ext uri="{909E8E84-426E-40DD-AFC4-6F175D3DCCD1}">
              <a14:hiddenFill xmlns="" xmlns:a14="http://schemas.microsoft.com/office/drawing/2010/main">
                <a:solidFill>
                  <a:srgbClr val="FFFFFF"/>
                </a:solidFill>
              </a14:hiddenFill>
            </a:ext>
          </a:extLst>
        </p:spPr>
      </p:pic>
      <mc:AlternateContent xmlns:mc="http://schemas.openxmlformats.org/markup-compatibility/2006">
        <mc:Choice xmlns="" xmlns:a14="http://schemas.microsoft.com/office/drawing/2010/main" Requires="a14">
          <p:sp>
            <p:nvSpPr>
              <p:cNvPr id="6" name="TextBox 5"/>
              <p:cNvSpPr txBox="1"/>
              <p:nvPr/>
            </p:nvSpPr>
            <p:spPr>
              <a:xfrm>
                <a:off x="6553200" y="1525224"/>
                <a:ext cx="2020746" cy="551818"/>
              </a:xfrm>
              <a:prstGeom prst="rect">
                <a:avLst/>
              </a:prstGeom>
              <a:noFill/>
            </p:spPr>
            <p:txBody>
              <a:bodyPr wrap="none" lIns="0" tIns="0" rIns="0" bIns="0" rtlCol="0">
                <a:spAutoFit/>
              </a:bodyPr>
              <a:lstStyle/>
              <a:p>
                <a:r>
                  <a:rPr lang="sr-Latn-RS" dirty="0" smtClean="0">
                    <a:latin typeface="Arial" panose="020B0604020202020204" pitchFamily="34" charset="0"/>
                    <a:cs typeface="Arial" panose="020B0604020202020204" pitchFamily="34" charset="0"/>
                  </a:rPr>
                  <a:t>G(</a:t>
                </a:r>
                <a:r>
                  <a:rPr lang="sr-Latn-RS" i="1" dirty="0" smtClean="0">
                    <a:latin typeface="Arial" panose="020B0604020202020204" pitchFamily="34" charset="0"/>
                    <a:cs typeface="Arial" panose="020B0604020202020204" pitchFamily="34" charset="0"/>
                  </a:rPr>
                  <a:t>s</a:t>
                </a:r>
                <a:r>
                  <a:rPr lang="sr-Latn-RS" dirty="0" smtClean="0">
                    <a:latin typeface="Arial" panose="020B0604020202020204" pitchFamily="34" charset="0"/>
                    <a:cs typeface="Arial" panose="020B0604020202020204" pitchFamily="34" charset="0"/>
                  </a:rPr>
                  <a:t>) </a:t>
                </a:r>
                <a:r>
                  <a:rPr lang="sr-Latn-RS" sz="2400" dirty="0" smtClean="0">
                    <a:latin typeface="Arial" panose="020B0604020202020204" pitchFamily="34" charset="0"/>
                    <a:cs typeface="Arial" panose="020B0604020202020204" pitchFamily="34" charset="0"/>
                  </a:rPr>
                  <a:t>= </a:t>
                </a:r>
                <a14:m>
                  <m:oMath xmlns:m="http://schemas.openxmlformats.org/officeDocument/2006/math">
                    <m:f>
                      <m:fPr>
                        <m:ctrlPr>
                          <a:rPr lang="sr-Latn-RS" sz="2400" i="1" smtClean="0">
                            <a:latin typeface="Cambria Math"/>
                          </a:rPr>
                        </m:ctrlPr>
                      </m:fPr>
                      <m:num>
                        <m:r>
                          <a:rPr lang="sr-Latn-RS" sz="2400" b="0" i="1" smtClean="0">
                            <a:latin typeface="Cambria Math" panose="02040503050406030204" pitchFamily="18" charset="0"/>
                          </a:rPr>
                          <m:t>1</m:t>
                        </m:r>
                      </m:num>
                      <m:den>
                        <m:sSup>
                          <m:sSupPr>
                            <m:ctrlPr>
                              <a:rPr lang="sr-Latn-RS" sz="2400" i="1" smtClean="0">
                                <a:latin typeface="Cambria Math"/>
                              </a:rPr>
                            </m:ctrlPr>
                          </m:sSupPr>
                          <m:e>
                            <m:r>
                              <a:rPr lang="sr-Latn-RS" sz="2400" b="0" i="1" smtClean="0">
                                <a:latin typeface="Cambria Math" panose="02040503050406030204" pitchFamily="18" charset="0"/>
                              </a:rPr>
                              <m:t>𝑠</m:t>
                            </m:r>
                          </m:e>
                          <m:sup>
                            <m:r>
                              <a:rPr lang="sr-Latn-RS" sz="2400" b="0" i="1" smtClean="0">
                                <a:latin typeface="Cambria Math" panose="02040503050406030204" pitchFamily="18" charset="0"/>
                              </a:rPr>
                              <m:t>2</m:t>
                            </m:r>
                          </m:sup>
                        </m:sSup>
                        <m:r>
                          <a:rPr lang="sr-Latn-RS" sz="2400" b="0" i="1" smtClean="0">
                            <a:latin typeface="Cambria Math" panose="02040503050406030204" pitchFamily="18" charset="0"/>
                          </a:rPr>
                          <m:t>+1,33</m:t>
                        </m:r>
                        <m:r>
                          <a:rPr lang="sr-Latn-RS" sz="2400" b="0" i="1" smtClean="0">
                            <a:latin typeface="Cambria Math" panose="02040503050406030204" pitchFamily="18" charset="0"/>
                          </a:rPr>
                          <m:t>𝑠</m:t>
                        </m:r>
                        <m:r>
                          <a:rPr lang="sr-Latn-RS" sz="2400" b="0" i="1" smtClean="0">
                            <a:latin typeface="Cambria Math" panose="02040503050406030204" pitchFamily="18" charset="0"/>
                          </a:rPr>
                          <m:t>+1</m:t>
                        </m:r>
                      </m:den>
                    </m:f>
                  </m:oMath>
                </a14:m>
                <a:endParaRPr lang="sr-Latn-RS" sz="2400" dirty="0">
                  <a:latin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6553200" y="1525224"/>
                <a:ext cx="2020746" cy="551818"/>
              </a:xfrm>
              <a:prstGeom prst="rect">
                <a:avLst/>
              </a:prstGeom>
              <a:blipFill rotWithShape="0">
                <a:blip r:embed="rId4"/>
                <a:stretch>
                  <a:fillRect l="-6949" t="-3297" b="-13187"/>
                </a:stretch>
              </a:blipFill>
            </p:spPr>
            <p:txBody>
              <a:bodyPr/>
              <a:lstStyle/>
              <a:p>
                <a:r>
                  <a:rPr lang="x-none">
                    <a:noFill/>
                  </a:rPr>
                  <a:t> </a:t>
                </a:r>
              </a:p>
            </p:txBody>
          </p:sp>
        </mc:Fallback>
      </mc:AlternateContent>
      <p:sp>
        <p:nvSpPr>
          <p:cNvPr id="8" name="Title 1"/>
          <p:cNvSpPr>
            <a:spLocks noGrp="1"/>
          </p:cNvSpPr>
          <p:nvPr>
            <p:ph type="title"/>
          </p:nvPr>
        </p:nvSpPr>
        <p:spPr>
          <a:xfrm>
            <a:off x="539552" y="116632"/>
            <a:ext cx="8132440" cy="1143000"/>
          </a:xfrm>
        </p:spPr>
        <p:txBody>
          <a:bodyPr/>
          <a:lstStyle/>
          <a:p>
            <a:r>
              <a:rPr lang="en-US" b="1" dirty="0" smtClean="0"/>
              <a:t>PI</a:t>
            </a:r>
            <a:r>
              <a:rPr lang="x-none" b="1" dirty="0" smtClean="0"/>
              <a:t>D</a:t>
            </a:r>
            <a:r>
              <a:rPr lang="x-none" dirty="0" smtClean="0"/>
              <a:t> regulator</a:t>
            </a:r>
            <a:r>
              <a:rPr lang="en-US" dirty="0" smtClean="0"/>
              <a:t> –</a:t>
            </a:r>
            <a:r>
              <a:rPr lang="x-none" dirty="0" smtClean="0"/>
              <a:t> uticaj D dejstva</a:t>
            </a:r>
            <a:endParaRPr lang="en-US" dirty="0"/>
          </a:p>
        </p:txBody>
      </p:sp>
      <p:sp>
        <p:nvSpPr>
          <p:cNvPr id="9" name="TextBox 8"/>
          <p:cNvSpPr txBox="1"/>
          <p:nvPr/>
        </p:nvSpPr>
        <p:spPr>
          <a:xfrm>
            <a:off x="251520" y="1616467"/>
            <a:ext cx="6408712" cy="369332"/>
          </a:xfrm>
          <a:prstGeom prst="rect">
            <a:avLst/>
          </a:prstGeom>
          <a:noFill/>
        </p:spPr>
        <p:txBody>
          <a:bodyPr wrap="square" rtlCol="0">
            <a:spAutoFit/>
          </a:bodyPr>
          <a:lstStyle/>
          <a:p>
            <a:r>
              <a:rPr lang="x-none" dirty="0" smtClean="0"/>
              <a:t>Primer uticaja D dejstva na parametre regulatora. Proces:</a:t>
            </a:r>
            <a:endParaRPr lang="x-none" dirty="0"/>
          </a:p>
        </p:txBody>
      </p:sp>
      <p:sp>
        <p:nvSpPr>
          <p:cNvPr id="10" name="TextBox 9"/>
          <p:cNvSpPr txBox="1"/>
          <p:nvPr/>
        </p:nvSpPr>
        <p:spPr>
          <a:xfrm>
            <a:off x="4229592" y="2342634"/>
            <a:ext cx="4878912" cy="923330"/>
          </a:xfrm>
          <a:prstGeom prst="rect">
            <a:avLst/>
          </a:prstGeom>
          <a:noFill/>
        </p:spPr>
        <p:txBody>
          <a:bodyPr wrap="square" rtlCol="0">
            <a:spAutoFit/>
          </a:bodyPr>
          <a:lstStyle/>
          <a:p>
            <a:r>
              <a:rPr lang="x-none" dirty="0" smtClean="0"/>
              <a:t>Najpre se povećava pojačanje </a:t>
            </a:r>
            <a:r>
              <a:rPr lang="x-none" b="1" dirty="0" smtClean="0"/>
              <a:t>P</a:t>
            </a:r>
            <a:r>
              <a:rPr lang="x-none" dirty="0" smtClean="0"/>
              <a:t> dejstva, pa pojačanje </a:t>
            </a:r>
            <a:r>
              <a:rPr lang="x-none" b="1" dirty="0" smtClean="0"/>
              <a:t>I</a:t>
            </a:r>
            <a:r>
              <a:rPr lang="x-none" dirty="0" smtClean="0"/>
              <a:t> dejstva i na kraju, pojačanje </a:t>
            </a:r>
            <a:r>
              <a:rPr lang="x-none" b="1" dirty="0" smtClean="0"/>
              <a:t>D</a:t>
            </a:r>
            <a:r>
              <a:rPr lang="x-none" dirty="0" smtClean="0"/>
              <a:t> dejstva.</a:t>
            </a:r>
            <a:endParaRPr lang="x-none" dirty="0"/>
          </a:p>
        </p:txBody>
      </p:sp>
      <p:sp>
        <p:nvSpPr>
          <p:cNvPr id="11" name="TextBox 10"/>
          <p:cNvSpPr txBox="1"/>
          <p:nvPr/>
        </p:nvSpPr>
        <p:spPr>
          <a:xfrm>
            <a:off x="251520" y="4982979"/>
            <a:ext cx="1080120" cy="230832"/>
          </a:xfrm>
          <a:prstGeom prst="rect">
            <a:avLst/>
          </a:prstGeom>
          <a:noFill/>
        </p:spPr>
        <p:txBody>
          <a:bodyPr wrap="square" rtlCol="0">
            <a:spAutoFit/>
          </a:bodyPr>
          <a:lstStyle/>
          <a:p>
            <a:r>
              <a:rPr lang="x-none" sz="900" dirty="0" smtClean="0">
                <a:latin typeface="Arial" panose="020B0604020202020204" pitchFamily="34" charset="0"/>
                <a:cs typeface="Arial" panose="020B0604020202020204" pitchFamily="34" charset="0"/>
              </a:rPr>
              <a:t>Izvor: Wikipedia</a:t>
            </a:r>
            <a:endParaRPr lang="x-none" sz="900" dirty="0">
              <a:latin typeface="Arial" panose="020B0604020202020204" pitchFamily="34" charset="0"/>
              <a:cs typeface="Arial" panose="020B0604020202020204" pitchFamily="34" charset="0"/>
            </a:endParaRPr>
          </a:p>
        </p:txBody>
      </p:sp>
      <p:sp>
        <p:nvSpPr>
          <p:cNvPr id="12" name="TextBox 11"/>
          <p:cNvSpPr txBox="1"/>
          <p:nvPr/>
        </p:nvSpPr>
        <p:spPr>
          <a:xfrm>
            <a:off x="4229592" y="3425636"/>
            <a:ext cx="4878912" cy="923330"/>
          </a:xfrm>
          <a:prstGeom prst="rect">
            <a:avLst/>
          </a:prstGeom>
          <a:noFill/>
        </p:spPr>
        <p:txBody>
          <a:bodyPr wrap="square" rtlCol="0">
            <a:spAutoFit/>
          </a:bodyPr>
          <a:lstStyle/>
          <a:p>
            <a:r>
              <a:rPr lang="x-none" dirty="0" smtClean="0"/>
              <a:t>Postojanje D dejstva može da omogući veća pojačanja proporcionalnog i integralnog dejstva i time, posredno, ubrza odziv.</a:t>
            </a:r>
            <a:endParaRPr lang="x-none" dirty="0"/>
          </a:p>
        </p:txBody>
      </p:sp>
    </p:spTree>
    <p:extLst>
      <p:ext uri="{BB962C8B-B14F-4D97-AF65-F5344CB8AC3E}">
        <p14:creationId xmlns="" xmlns:p14="http://schemas.microsoft.com/office/powerpoint/2010/main" val="368511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37</a:t>
            </a:fld>
            <a:endParaRPr lang="en-US"/>
          </a:p>
        </p:txBody>
      </p:sp>
      <mc:AlternateContent xmlns:mc="http://schemas.openxmlformats.org/markup-compatibility/2006">
        <mc:Choice xmlns="" xmlns:a14="http://schemas.microsoft.com/office/drawing/2010/main" Requires="a14">
          <p:sp>
            <p:nvSpPr>
              <p:cNvPr id="6" name="TextBox 5"/>
              <p:cNvSpPr txBox="1"/>
              <p:nvPr/>
            </p:nvSpPr>
            <p:spPr>
              <a:xfrm>
                <a:off x="6553200" y="1525224"/>
                <a:ext cx="2020746" cy="551818"/>
              </a:xfrm>
              <a:prstGeom prst="rect">
                <a:avLst/>
              </a:prstGeom>
              <a:noFill/>
            </p:spPr>
            <p:txBody>
              <a:bodyPr wrap="none" lIns="0" tIns="0" rIns="0" bIns="0" rtlCol="0">
                <a:spAutoFit/>
              </a:bodyPr>
              <a:lstStyle/>
              <a:p>
                <a:r>
                  <a:rPr lang="sr-Latn-RS" dirty="0" smtClean="0">
                    <a:latin typeface="Arial" panose="020B0604020202020204" pitchFamily="34" charset="0"/>
                    <a:cs typeface="Arial" panose="020B0604020202020204" pitchFamily="34" charset="0"/>
                  </a:rPr>
                  <a:t>G(</a:t>
                </a:r>
                <a:r>
                  <a:rPr lang="sr-Latn-RS" i="1" dirty="0" smtClean="0">
                    <a:latin typeface="Arial" panose="020B0604020202020204" pitchFamily="34" charset="0"/>
                    <a:cs typeface="Arial" panose="020B0604020202020204" pitchFamily="34" charset="0"/>
                  </a:rPr>
                  <a:t>s</a:t>
                </a:r>
                <a:r>
                  <a:rPr lang="sr-Latn-RS" dirty="0" smtClean="0">
                    <a:latin typeface="Arial" panose="020B0604020202020204" pitchFamily="34" charset="0"/>
                    <a:cs typeface="Arial" panose="020B0604020202020204" pitchFamily="34" charset="0"/>
                  </a:rPr>
                  <a:t>) </a:t>
                </a:r>
                <a:r>
                  <a:rPr lang="sr-Latn-RS" sz="2400" dirty="0" smtClean="0">
                    <a:latin typeface="Arial" panose="020B0604020202020204" pitchFamily="34" charset="0"/>
                    <a:cs typeface="Arial" panose="020B0604020202020204" pitchFamily="34" charset="0"/>
                  </a:rPr>
                  <a:t>= </a:t>
                </a:r>
                <a14:m>
                  <m:oMath xmlns:m="http://schemas.openxmlformats.org/officeDocument/2006/math">
                    <m:f>
                      <m:fPr>
                        <m:ctrlPr>
                          <a:rPr lang="sr-Latn-RS" sz="2400" i="1" smtClean="0">
                            <a:latin typeface="Cambria Math"/>
                          </a:rPr>
                        </m:ctrlPr>
                      </m:fPr>
                      <m:num>
                        <m:r>
                          <a:rPr lang="sr-Latn-RS" sz="2400" b="0" i="1" smtClean="0">
                            <a:latin typeface="Cambria Math" panose="02040503050406030204" pitchFamily="18" charset="0"/>
                          </a:rPr>
                          <m:t>1</m:t>
                        </m:r>
                      </m:num>
                      <m:den>
                        <m:sSup>
                          <m:sSupPr>
                            <m:ctrlPr>
                              <a:rPr lang="sr-Latn-RS" sz="2400" i="1" smtClean="0">
                                <a:latin typeface="Cambria Math"/>
                              </a:rPr>
                            </m:ctrlPr>
                          </m:sSupPr>
                          <m:e>
                            <m:r>
                              <a:rPr lang="sr-Latn-RS" sz="2400" b="0" i="1" smtClean="0">
                                <a:latin typeface="Cambria Math" panose="02040503050406030204" pitchFamily="18" charset="0"/>
                              </a:rPr>
                              <m:t>𝑠</m:t>
                            </m:r>
                          </m:e>
                          <m:sup>
                            <m:r>
                              <a:rPr lang="sr-Latn-RS" sz="2400" b="0" i="1" smtClean="0">
                                <a:latin typeface="Cambria Math" panose="02040503050406030204" pitchFamily="18" charset="0"/>
                              </a:rPr>
                              <m:t>2</m:t>
                            </m:r>
                          </m:sup>
                        </m:sSup>
                        <m:r>
                          <a:rPr lang="sr-Latn-RS" sz="2400" b="0" i="1" smtClean="0">
                            <a:latin typeface="Cambria Math" panose="02040503050406030204" pitchFamily="18" charset="0"/>
                          </a:rPr>
                          <m:t>+1,33</m:t>
                        </m:r>
                        <m:r>
                          <a:rPr lang="sr-Latn-RS" sz="2400" b="0" i="1" smtClean="0">
                            <a:latin typeface="Cambria Math" panose="02040503050406030204" pitchFamily="18" charset="0"/>
                          </a:rPr>
                          <m:t>𝑠</m:t>
                        </m:r>
                        <m:r>
                          <a:rPr lang="sr-Latn-RS" sz="2400" b="0" i="1" smtClean="0">
                            <a:latin typeface="Cambria Math" panose="02040503050406030204" pitchFamily="18" charset="0"/>
                          </a:rPr>
                          <m:t>+1</m:t>
                        </m:r>
                      </m:den>
                    </m:f>
                  </m:oMath>
                </a14:m>
                <a:endParaRPr lang="sr-Latn-RS" sz="2400" dirty="0">
                  <a:latin typeface="Arial" panose="020B0604020202020204" pitchFamily="34" charset="0"/>
                  <a:cs typeface="Arial" panose="020B0604020202020204"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6553200" y="1525224"/>
                <a:ext cx="2020746" cy="551818"/>
              </a:xfrm>
              <a:prstGeom prst="rect">
                <a:avLst/>
              </a:prstGeom>
              <a:blipFill rotWithShape="0">
                <a:blip r:embed="rId3"/>
                <a:stretch>
                  <a:fillRect l="-6949" t="-3297" b="-13187"/>
                </a:stretch>
              </a:blipFill>
            </p:spPr>
            <p:txBody>
              <a:bodyPr/>
              <a:lstStyle/>
              <a:p>
                <a:r>
                  <a:rPr lang="x-none">
                    <a:noFill/>
                  </a:rPr>
                  <a:t> </a:t>
                </a:r>
              </a:p>
            </p:txBody>
          </p:sp>
        </mc:Fallback>
      </mc:AlternateContent>
      <p:sp>
        <p:nvSpPr>
          <p:cNvPr id="8" name="Title 1"/>
          <p:cNvSpPr>
            <a:spLocks noGrp="1"/>
          </p:cNvSpPr>
          <p:nvPr>
            <p:ph type="title"/>
          </p:nvPr>
        </p:nvSpPr>
        <p:spPr>
          <a:xfrm>
            <a:off x="539552" y="116632"/>
            <a:ext cx="8132440" cy="1143000"/>
          </a:xfrm>
        </p:spPr>
        <p:txBody>
          <a:bodyPr/>
          <a:lstStyle/>
          <a:p>
            <a:r>
              <a:rPr lang="en-US" b="1" dirty="0" smtClean="0"/>
              <a:t>PI</a:t>
            </a:r>
            <a:r>
              <a:rPr lang="x-none" b="1" dirty="0" smtClean="0"/>
              <a:t>D</a:t>
            </a:r>
            <a:r>
              <a:rPr lang="x-none" dirty="0" smtClean="0"/>
              <a:t> regulator</a:t>
            </a:r>
            <a:r>
              <a:rPr lang="en-US" dirty="0" smtClean="0"/>
              <a:t> –</a:t>
            </a:r>
            <a:r>
              <a:rPr lang="x-none" dirty="0" smtClean="0"/>
              <a:t> uticaj D dejstva</a:t>
            </a:r>
            <a:endParaRPr lang="en-US" dirty="0"/>
          </a:p>
        </p:txBody>
      </p:sp>
      <p:sp>
        <p:nvSpPr>
          <p:cNvPr id="9" name="TextBox 8"/>
          <p:cNvSpPr txBox="1"/>
          <p:nvPr/>
        </p:nvSpPr>
        <p:spPr>
          <a:xfrm>
            <a:off x="251520" y="1616467"/>
            <a:ext cx="6408712" cy="369332"/>
          </a:xfrm>
          <a:prstGeom prst="rect">
            <a:avLst/>
          </a:prstGeom>
          <a:noFill/>
        </p:spPr>
        <p:txBody>
          <a:bodyPr wrap="square" rtlCol="0">
            <a:spAutoFit/>
          </a:bodyPr>
          <a:lstStyle/>
          <a:p>
            <a:r>
              <a:rPr lang="x-none" dirty="0" smtClean="0"/>
              <a:t>Primer uticaja D dejstva na parametre regulatora. Proces:</a:t>
            </a:r>
            <a:endParaRPr lang="x-none" dirty="0"/>
          </a:p>
        </p:txBody>
      </p:sp>
      <p:sp>
        <p:nvSpPr>
          <p:cNvPr id="10" name="TextBox 9"/>
          <p:cNvSpPr txBox="1"/>
          <p:nvPr/>
        </p:nvSpPr>
        <p:spPr>
          <a:xfrm>
            <a:off x="4229592" y="2342634"/>
            <a:ext cx="4878912" cy="923330"/>
          </a:xfrm>
          <a:prstGeom prst="rect">
            <a:avLst/>
          </a:prstGeom>
          <a:noFill/>
        </p:spPr>
        <p:txBody>
          <a:bodyPr wrap="square" rtlCol="0">
            <a:spAutoFit/>
          </a:bodyPr>
          <a:lstStyle/>
          <a:p>
            <a:r>
              <a:rPr lang="x-none" dirty="0" smtClean="0"/>
              <a:t>Najpre se povećava pojačanje </a:t>
            </a:r>
            <a:r>
              <a:rPr lang="x-none" b="1" dirty="0" smtClean="0"/>
              <a:t>P</a:t>
            </a:r>
            <a:r>
              <a:rPr lang="x-none" dirty="0" smtClean="0"/>
              <a:t> dejstva, pa pojačanje </a:t>
            </a:r>
            <a:r>
              <a:rPr lang="x-none" b="1" dirty="0" smtClean="0"/>
              <a:t>I</a:t>
            </a:r>
            <a:r>
              <a:rPr lang="x-none" dirty="0" smtClean="0"/>
              <a:t> dejstva i na kraju, pojačanje </a:t>
            </a:r>
            <a:r>
              <a:rPr lang="x-none" b="1" dirty="0" smtClean="0"/>
              <a:t>D</a:t>
            </a:r>
            <a:r>
              <a:rPr lang="x-none" dirty="0" smtClean="0"/>
              <a:t> dejstva.</a:t>
            </a:r>
            <a:endParaRPr lang="x-none" dirty="0"/>
          </a:p>
        </p:txBody>
      </p:sp>
      <p:sp>
        <p:nvSpPr>
          <p:cNvPr id="12" name="TextBox 11"/>
          <p:cNvSpPr txBox="1"/>
          <p:nvPr/>
        </p:nvSpPr>
        <p:spPr>
          <a:xfrm>
            <a:off x="4229592" y="3425636"/>
            <a:ext cx="4878912" cy="923330"/>
          </a:xfrm>
          <a:prstGeom prst="rect">
            <a:avLst/>
          </a:prstGeom>
          <a:noFill/>
        </p:spPr>
        <p:txBody>
          <a:bodyPr wrap="square" rtlCol="0">
            <a:spAutoFit/>
          </a:bodyPr>
          <a:lstStyle/>
          <a:p>
            <a:r>
              <a:rPr lang="x-none" dirty="0" smtClean="0"/>
              <a:t>Postojanje D dejstva može da omogući veća pojačanja proporcionalnog i integralnog dejstva i time, posredno, ubrza odziv.</a:t>
            </a:r>
            <a:endParaRPr lang="x-none" dirty="0"/>
          </a:p>
        </p:txBody>
      </p:sp>
      <p:sp>
        <p:nvSpPr>
          <p:cNvPr id="13" name="TextBox 12"/>
          <p:cNvSpPr txBox="1"/>
          <p:nvPr/>
        </p:nvSpPr>
        <p:spPr>
          <a:xfrm>
            <a:off x="4229592" y="4508638"/>
            <a:ext cx="4914408" cy="646331"/>
          </a:xfrm>
          <a:prstGeom prst="rect">
            <a:avLst/>
          </a:prstGeom>
          <a:noFill/>
        </p:spPr>
        <p:txBody>
          <a:bodyPr wrap="square" rtlCol="0">
            <a:spAutoFit/>
          </a:bodyPr>
          <a:lstStyle/>
          <a:p>
            <a:r>
              <a:rPr lang="x-none" dirty="0" smtClean="0"/>
              <a:t>Odziv bez premašenja sa PI regulatorom bi se dobio za </a:t>
            </a:r>
            <a:r>
              <a:rPr lang="x-none" b="1" i="1" dirty="0" smtClean="0">
                <a:latin typeface="Arial" panose="020B0604020202020204" pitchFamily="34" charset="0"/>
                <a:cs typeface="Arial" panose="020B0604020202020204" pitchFamily="34" charset="0"/>
              </a:rPr>
              <a:t>k</a:t>
            </a:r>
            <a:r>
              <a:rPr lang="x-none" b="1" i="1" baseline="-25000" dirty="0" smtClean="0">
                <a:latin typeface="Arial" panose="020B0604020202020204" pitchFamily="34" charset="0"/>
                <a:cs typeface="Arial" panose="020B0604020202020204" pitchFamily="34" charset="0"/>
              </a:rPr>
              <a:t>p</a:t>
            </a:r>
            <a:r>
              <a:rPr lang="x-none" baseline="-25000" dirty="0" smtClean="0">
                <a:latin typeface="Arial" panose="020B0604020202020204" pitchFamily="34" charset="0"/>
                <a:cs typeface="Arial" panose="020B0604020202020204" pitchFamily="34" charset="0"/>
              </a:rPr>
              <a:t> </a:t>
            </a:r>
            <a:r>
              <a:rPr lang="x-none" dirty="0" smtClean="0">
                <a:latin typeface="Arial" panose="020B0604020202020204" pitchFamily="34" charset="0"/>
                <a:cs typeface="Arial" panose="020B0604020202020204" pitchFamily="34" charset="0"/>
              </a:rPr>
              <a:t>= </a:t>
            </a:r>
            <a:r>
              <a:rPr lang="x-none" dirty="0" smtClean="0">
                <a:latin typeface="+mn-lt"/>
                <a:cs typeface="Arial" panose="020B0604020202020204" pitchFamily="34" charset="0"/>
              </a:rPr>
              <a:t>3,2</a:t>
            </a:r>
            <a:r>
              <a:rPr lang="x-none" dirty="0" smtClean="0"/>
              <a:t> i </a:t>
            </a:r>
            <a:r>
              <a:rPr lang="x-none" b="1" i="1" dirty="0" smtClean="0">
                <a:latin typeface="Arial" panose="020B0604020202020204" pitchFamily="34" charset="0"/>
                <a:cs typeface="Arial" panose="020B0604020202020204" pitchFamily="34" charset="0"/>
              </a:rPr>
              <a:t>k</a:t>
            </a:r>
            <a:r>
              <a:rPr lang="x-none" b="1" i="1" baseline="-25000" dirty="0" smtClean="0">
                <a:latin typeface="Arial" panose="020B0604020202020204" pitchFamily="34" charset="0"/>
                <a:cs typeface="Arial" panose="020B0604020202020204" pitchFamily="34" charset="0"/>
              </a:rPr>
              <a:t>i</a:t>
            </a:r>
            <a:r>
              <a:rPr lang="x-none" b="1" baseline="-25000" dirty="0" smtClean="0">
                <a:latin typeface="Arial" panose="020B0604020202020204" pitchFamily="34" charset="0"/>
                <a:cs typeface="Arial" panose="020B0604020202020204" pitchFamily="34" charset="0"/>
              </a:rPr>
              <a:t> </a:t>
            </a:r>
            <a:r>
              <a:rPr lang="x-none" dirty="0" smtClean="0">
                <a:latin typeface="Arial" panose="020B0604020202020204" pitchFamily="34" charset="0"/>
                <a:cs typeface="Arial" panose="020B0604020202020204" pitchFamily="34" charset="0"/>
              </a:rPr>
              <a:t>=</a:t>
            </a:r>
            <a:r>
              <a:rPr lang="x-none" dirty="0" smtClean="0"/>
              <a:t> 1,1. </a:t>
            </a:r>
            <a:r>
              <a:rPr lang="x-none" b="1" dirty="0" smtClean="0"/>
              <a:t>Znatno sporiji.</a:t>
            </a:r>
            <a:endParaRPr lang="x-none" b="1" dirty="0"/>
          </a:p>
        </p:txBody>
      </p:sp>
      <p:sp>
        <p:nvSpPr>
          <p:cNvPr id="14" name="TextBox 13"/>
          <p:cNvSpPr txBox="1"/>
          <p:nvPr/>
        </p:nvSpPr>
        <p:spPr>
          <a:xfrm>
            <a:off x="251520" y="5519931"/>
            <a:ext cx="8640960" cy="923330"/>
          </a:xfrm>
          <a:prstGeom prst="rect">
            <a:avLst/>
          </a:prstGeom>
          <a:noFill/>
        </p:spPr>
        <p:txBody>
          <a:bodyPr wrap="square" rtlCol="0">
            <a:spAutoFit/>
          </a:bodyPr>
          <a:lstStyle/>
          <a:p>
            <a:r>
              <a:rPr lang="x-none" dirty="0" smtClean="0"/>
              <a:t>Nažalost, </a:t>
            </a:r>
            <a:r>
              <a:rPr lang="x-none" b="1" u="sng" dirty="0" smtClean="0"/>
              <a:t>D</a:t>
            </a:r>
            <a:r>
              <a:rPr lang="x-none" u="sng" dirty="0" smtClean="0"/>
              <a:t> dejstvo se praktično ne koristi u regulatorima struje i brzine </a:t>
            </a:r>
            <a:r>
              <a:rPr lang="x-none" dirty="0" smtClean="0"/>
              <a:t>zbog šuma, a tamo gde je neophodno (na primer, u pozicionom regulatoru), obično se ublažava ili primenjuje vrlo oprezno.</a:t>
            </a:r>
            <a:endParaRPr lang="x-none" dirty="0"/>
          </a:p>
        </p:txBody>
      </p:sp>
      <p:pic>
        <p:nvPicPr>
          <p:cNvPr id="53250" name="Picture 2"/>
          <p:cNvPicPr>
            <a:picLocks noChangeAspect="1" noChangeArrowheads="1"/>
          </p:cNvPicPr>
          <p:nvPr/>
        </p:nvPicPr>
        <p:blipFill>
          <a:blip r:embed="rId4"/>
          <a:srcRect/>
          <a:stretch>
            <a:fillRect/>
          </a:stretch>
        </p:blipFill>
        <p:spPr bwMode="auto">
          <a:xfrm>
            <a:off x="316523" y="2315308"/>
            <a:ext cx="3903899" cy="2942491"/>
          </a:xfrm>
          <a:prstGeom prst="rect">
            <a:avLst/>
          </a:prstGeom>
          <a:noFill/>
          <a:ln w="9525">
            <a:noFill/>
            <a:miter lim="800000"/>
            <a:headEnd/>
            <a:tailEnd/>
          </a:ln>
          <a:effectLst/>
        </p:spPr>
      </p:pic>
      <p:sp>
        <p:nvSpPr>
          <p:cNvPr id="18" name="Freeform 17"/>
          <p:cNvSpPr/>
          <p:nvPr/>
        </p:nvSpPr>
        <p:spPr bwMode="auto">
          <a:xfrm>
            <a:off x="823913" y="3519488"/>
            <a:ext cx="3014662" cy="1400175"/>
          </a:xfrm>
          <a:custGeom>
            <a:avLst/>
            <a:gdLst>
              <a:gd name="connsiteX0" fmla="*/ 0 w 3014662"/>
              <a:gd name="connsiteY0" fmla="*/ 1400175 h 1400175"/>
              <a:gd name="connsiteX1" fmla="*/ 471487 w 3014662"/>
              <a:gd name="connsiteY1" fmla="*/ 514350 h 1400175"/>
              <a:gd name="connsiteX2" fmla="*/ 781050 w 3014662"/>
              <a:gd name="connsiteY2" fmla="*/ 180975 h 1400175"/>
              <a:gd name="connsiteX3" fmla="*/ 1143000 w 3014662"/>
              <a:gd name="connsiteY3" fmla="*/ 33337 h 1400175"/>
              <a:gd name="connsiteX4" fmla="*/ 1809750 w 3014662"/>
              <a:gd name="connsiteY4" fmla="*/ 19050 h 1400175"/>
              <a:gd name="connsiteX5" fmla="*/ 3014662 w 3014662"/>
              <a:gd name="connsiteY5"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4662" h="1400175">
                <a:moveTo>
                  <a:pt x="0" y="1400175"/>
                </a:moveTo>
                <a:cubicBezTo>
                  <a:pt x="170656" y="1058862"/>
                  <a:pt x="341312" y="717550"/>
                  <a:pt x="471487" y="514350"/>
                </a:cubicBezTo>
                <a:cubicBezTo>
                  <a:pt x="601662" y="311150"/>
                  <a:pt x="669131" y="261144"/>
                  <a:pt x="781050" y="180975"/>
                </a:cubicBezTo>
                <a:cubicBezTo>
                  <a:pt x="892969" y="100806"/>
                  <a:pt x="971550" y="60325"/>
                  <a:pt x="1143000" y="33337"/>
                </a:cubicBezTo>
                <a:cubicBezTo>
                  <a:pt x="1314450" y="6350"/>
                  <a:pt x="1809750" y="19050"/>
                  <a:pt x="1809750" y="19050"/>
                </a:cubicBezTo>
                <a:lnTo>
                  <a:pt x="3014662" y="0"/>
                </a:lnTo>
              </a:path>
            </a:pathLst>
          </a:cu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3399"/>
              </a:solidFill>
              <a:effectLst/>
              <a:latin typeface="Comic Sans MS" pitchFamily="66" charset="0"/>
            </a:endParaRPr>
          </a:p>
        </p:txBody>
      </p:sp>
      <p:sp>
        <p:nvSpPr>
          <p:cNvPr id="19" name="TextBox 18"/>
          <p:cNvSpPr txBox="1"/>
          <p:nvPr/>
        </p:nvSpPr>
        <p:spPr>
          <a:xfrm>
            <a:off x="2667000" y="4114800"/>
            <a:ext cx="793807" cy="523220"/>
          </a:xfrm>
          <a:prstGeom prst="rect">
            <a:avLst/>
          </a:prstGeom>
          <a:noFill/>
        </p:spPr>
        <p:txBody>
          <a:bodyPr wrap="none" rtlCol="0">
            <a:spAutoFit/>
          </a:bodyPr>
          <a:lstStyle/>
          <a:p>
            <a:r>
              <a:rPr lang="sr-Latn-CS" sz="1400" b="1" i="1" dirty="0" smtClean="0">
                <a:solidFill>
                  <a:schemeClr val="tx1"/>
                </a:solidFill>
                <a:latin typeface="Arial" pitchFamily="34" charset="0"/>
                <a:cs typeface="Arial" pitchFamily="34" charset="0"/>
              </a:rPr>
              <a:t>k</a:t>
            </a:r>
            <a:r>
              <a:rPr lang="sr-Latn-CS" sz="1400" b="1" i="1" baseline="-25000" dirty="0" smtClean="0">
                <a:solidFill>
                  <a:schemeClr val="tx1"/>
                </a:solidFill>
                <a:latin typeface="Arial" pitchFamily="34" charset="0"/>
                <a:cs typeface="Arial" pitchFamily="34" charset="0"/>
              </a:rPr>
              <a:t>p </a:t>
            </a:r>
            <a:r>
              <a:rPr lang="sr-Latn-CS" sz="1400" dirty="0" smtClean="0">
                <a:solidFill>
                  <a:schemeClr val="tx1"/>
                </a:solidFill>
                <a:latin typeface="Arial" pitchFamily="34" charset="0"/>
                <a:cs typeface="Arial" pitchFamily="34" charset="0"/>
              </a:rPr>
              <a:t>= 3,2</a:t>
            </a:r>
          </a:p>
          <a:p>
            <a:r>
              <a:rPr lang="sr-Latn-CS" sz="1400" b="1" i="1" dirty="0" smtClean="0">
                <a:solidFill>
                  <a:schemeClr val="tx1"/>
                </a:solidFill>
                <a:latin typeface="Arial" pitchFamily="34" charset="0"/>
                <a:cs typeface="Arial" pitchFamily="34" charset="0"/>
              </a:rPr>
              <a:t>k</a:t>
            </a:r>
            <a:r>
              <a:rPr lang="sr-Latn-CS" sz="1400" b="1" i="1" baseline="-25000" dirty="0" smtClean="0">
                <a:solidFill>
                  <a:schemeClr val="tx1"/>
                </a:solidFill>
                <a:latin typeface="Arial" pitchFamily="34" charset="0"/>
                <a:cs typeface="Arial" pitchFamily="34" charset="0"/>
              </a:rPr>
              <a:t>i </a:t>
            </a:r>
            <a:r>
              <a:rPr lang="sr-Latn-CS" sz="1400" dirty="0" smtClean="0">
                <a:solidFill>
                  <a:schemeClr val="tx1"/>
                </a:solidFill>
                <a:latin typeface="Arial" pitchFamily="34" charset="0"/>
                <a:cs typeface="Arial" pitchFamily="34" charset="0"/>
              </a:rPr>
              <a:t>= 1,1</a:t>
            </a:r>
            <a:endParaRPr lang="en-US" sz="1400" dirty="0">
              <a:solidFill>
                <a:schemeClr val="tx1"/>
              </a:solidFill>
              <a:latin typeface="Arial" pitchFamily="34" charset="0"/>
              <a:cs typeface="Arial" pitchFamily="34" charset="0"/>
            </a:endParaRPr>
          </a:p>
        </p:txBody>
      </p:sp>
      <p:cxnSp>
        <p:nvCxnSpPr>
          <p:cNvPr id="21" name="Straight Arrow Connector 20"/>
          <p:cNvCxnSpPr>
            <a:stCxn id="19" idx="1"/>
            <a:endCxn id="18" idx="2"/>
          </p:cNvCxnSpPr>
          <p:nvPr/>
        </p:nvCxnSpPr>
        <p:spPr bwMode="auto">
          <a:xfrm rot="10800000">
            <a:off x="1604964" y="3700464"/>
            <a:ext cx="1062037" cy="675947"/>
          </a:xfrm>
          <a:prstGeom prst="straightConnector1">
            <a:avLst/>
          </a:prstGeom>
          <a:solidFill>
            <a:schemeClr val="bg1"/>
          </a:solidFill>
          <a:ln w="6350" cap="flat" cmpd="sng" algn="ctr">
            <a:solidFill>
              <a:schemeClr val="tx1"/>
            </a:solidFill>
            <a:prstDash val="solid"/>
            <a:round/>
            <a:headEnd type="none" w="sm" len="sm"/>
            <a:tailEnd type="arrow" w="sm" len="lg"/>
          </a:ln>
          <a:effectLst/>
        </p:spPr>
      </p:cxnSp>
      <p:cxnSp>
        <p:nvCxnSpPr>
          <p:cNvPr id="24" name="Straight Arrow Connector 23"/>
          <p:cNvCxnSpPr>
            <a:stCxn id="26" idx="1"/>
          </p:cNvCxnSpPr>
          <p:nvPr/>
        </p:nvCxnSpPr>
        <p:spPr bwMode="auto">
          <a:xfrm rot="10800000" flipV="1">
            <a:off x="1447801" y="3086100"/>
            <a:ext cx="1652593" cy="419100"/>
          </a:xfrm>
          <a:prstGeom prst="straightConnector1">
            <a:avLst/>
          </a:prstGeom>
          <a:solidFill>
            <a:schemeClr val="bg1"/>
          </a:solidFill>
          <a:ln w="6350" cap="flat" cmpd="sng" algn="ctr">
            <a:solidFill>
              <a:srgbClr val="0066FF"/>
            </a:solidFill>
            <a:prstDash val="solid"/>
            <a:round/>
            <a:headEnd type="none" w="sm" len="sm"/>
            <a:tailEnd type="arrow" w="sm" len="lg"/>
          </a:ln>
          <a:effectLst/>
        </p:spPr>
      </p:cxnSp>
      <p:sp>
        <p:nvSpPr>
          <p:cNvPr id="26" name="Left Brace 25"/>
          <p:cNvSpPr/>
          <p:nvPr/>
        </p:nvSpPr>
        <p:spPr bwMode="auto">
          <a:xfrm>
            <a:off x="3100393" y="2824163"/>
            <a:ext cx="152400" cy="533400"/>
          </a:xfrm>
          <a:prstGeom prst="leftBrace">
            <a:avLst>
              <a:gd name="adj1" fmla="val 67707"/>
              <a:gd name="adj2" fmla="val 49107"/>
            </a:avLst>
          </a:prstGeom>
          <a:solidFill>
            <a:schemeClr val="bg1"/>
          </a:solidFill>
          <a:ln w="9525" cap="flat" cmpd="sng" algn="ctr">
            <a:solidFill>
              <a:srgbClr val="0066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Tree>
    <p:extLst>
      <p:ext uri="{BB962C8B-B14F-4D97-AF65-F5344CB8AC3E}">
        <p14:creationId xmlns="" xmlns:p14="http://schemas.microsoft.com/office/powerpoint/2010/main" val="368511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38</a:t>
            </a:fld>
            <a:endParaRPr lang="en-US"/>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3260" y="155606"/>
            <a:ext cx="8781228" cy="61537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58975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39</a:t>
            </a:fld>
            <a:endParaRPr lang="en-US"/>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188640"/>
            <a:ext cx="6486525" cy="300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611" r="3093" b="2762"/>
          <a:stretch/>
        </p:blipFill>
        <p:spPr bwMode="auto">
          <a:xfrm>
            <a:off x="1187624" y="3343427"/>
            <a:ext cx="6466901" cy="30379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545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958772" y="4357254"/>
            <a:ext cx="4557444" cy="793551"/>
          </a:xfrm>
          <a:prstGeom prst="roundRect">
            <a:avLst/>
          </a:prstGeom>
          <a:solidFill>
            <a:schemeClr val="bg1"/>
          </a:solidFill>
          <a:ln w="508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78" name="TextBox 77"/>
          <p:cNvSpPr txBox="1"/>
          <p:nvPr/>
        </p:nvSpPr>
        <p:spPr>
          <a:xfrm>
            <a:off x="3601004" y="1783550"/>
            <a:ext cx="1845377" cy="369332"/>
          </a:xfrm>
          <a:prstGeom prst="rect">
            <a:avLst/>
          </a:prstGeom>
          <a:noFill/>
        </p:spPr>
        <p:txBody>
          <a:bodyPr wrap="none" rtlCol="0">
            <a:spAutoFit/>
          </a:bodyPr>
          <a:lstStyle/>
          <a:p>
            <a:r>
              <a:rPr lang="x-none" b="1" dirty="0" smtClean="0">
                <a:solidFill>
                  <a:srgbClr val="FF0000"/>
                </a:solidFill>
              </a:rPr>
              <a:t>OPTEREĆENJE</a:t>
            </a:r>
            <a:endParaRPr lang="en-US" b="1" dirty="0">
              <a:solidFill>
                <a:srgbClr val="FF0000"/>
              </a:solidFill>
            </a:endParaRPr>
          </a:p>
        </p:txBody>
      </p:sp>
      <p:sp>
        <p:nvSpPr>
          <p:cNvPr id="77" name="Rectangle 76"/>
          <p:cNvSpPr/>
          <p:nvPr/>
        </p:nvSpPr>
        <p:spPr bwMode="auto">
          <a:xfrm>
            <a:off x="2565585" y="1801375"/>
            <a:ext cx="2890106" cy="1629345"/>
          </a:xfrm>
          <a:prstGeom prst="rect">
            <a:avLst/>
          </a:prstGeom>
          <a:noFill/>
          <a:ln w="0" cap="flat" cmpd="sng" algn="ctr">
            <a:solidFill>
              <a:srgbClr val="FF0000"/>
            </a:solidFill>
            <a:prstDash val="lgDash"/>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3399"/>
              </a:solidFill>
              <a:effectLst/>
              <a:latin typeface="Comic Sans MS" pitchFamily="66" charset="0"/>
            </a:endParaRPr>
          </a:p>
        </p:txBody>
      </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a:t>
            </a:fld>
            <a:endParaRPr lang="en-US" dirty="0"/>
          </a:p>
        </p:txBody>
      </p:sp>
      <p:sp>
        <p:nvSpPr>
          <p:cNvPr id="10" name="Line 19"/>
          <p:cNvSpPr>
            <a:spLocks noChangeShapeType="1"/>
          </p:cNvSpPr>
          <p:nvPr/>
        </p:nvSpPr>
        <p:spPr bwMode="auto">
          <a:xfrm>
            <a:off x="5244548" y="2721646"/>
            <a:ext cx="623596"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7"/>
          <p:cNvSpPr>
            <a:spLocks noChangeShapeType="1"/>
          </p:cNvSpPr>
          <p:nvPr/>
        </p:nvSpPr>
        <p:spPr bwMode="auto">
          <a:xfrm>
            <a:off x="3247243" y="2721645"/>
            <a:ext cx="658696"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Oval 21"/>
          <p:cNvSpPr>
            <a:spLocks noChangeArrowheads="1"/>
          </p:cNvSpPr>
          <p:nvPr/>
        </p:nvSpPr>
        <p:spPr bwMode="auto">
          <a:xfrm>
            <a:off x="2815443" y="2494888"/>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8"/>
          <p:cNvSpPr>
            <a:spLocks noChangeShapeType="1"/>
          </p:cNvSpPr>
          <p:nvPr/>
        </p:nvSpPr>
        <p:spPr bwMode="auto">
          <a:xfrm flipV="1">
            <a:off x="2313173" y="2721646"/>
            <a:ext cx="504825"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2"/>
          <p:cNvSpPr>
            <a:spLocks noChangeShapeType="1"/>
          </p:cNvSpPr>
          <p:nvPr/>
        </p:nvSpPr>
        <p:spPr bwMode="auto">
          <a:xfrm>
            <a:off x="3031343" y="2102846"/>
            <a:ext cx="0" cy="373503"/>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Text Box 29"/>
          <p:cNvSpPr txBox="1">
            <a:spLocks noChangeArrowheads="1"/>
          </p:cNvSpPr>
          <p:nvPr/>
        </p:nvSpPr>
        <p:spPr bwMode="auto">
          <a:xfrm>
            <a:off x="2861976" y="1801375"/>
            <a:ext cx="46831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o</a:t>
            </a:r>
            <a:endParaRPr lang="en-US" sz="2000" b="1" i="1" baseline="30000" dirty="0">
              <a:latin typeface="Arial" pitchFamily="34" charset="0"/>
              <a:cs typeface="Arial" pitchFamily="34" charset="0"/>
            </a:endParaRPr>
          </a:p>
        </p:txBody>
      </p:sp>
      <p:sp>
        <p:nvSpPr>
          <p:cNvPr id="51" name="Text Box 29"/>
          <p:cNvSpPr txBox="1">
            <a:spLocks noChangeArrowheads="1"/>
          </p:cNvSpPr>
          <p:nvPr/>
        </p:nvSpPr>
        <p:spPr bwMode="auto">
          <a:xfrm>
            <a:off x="1948918" y="2556899"/>
            <a:ext cx="35083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e</a:t>
            </a:r>
            <a:endParaRPr lang="en-US" sz="2000" b="1" i="1" baseline="30000" dirty="0">
              <a:latin typeface="Arial" pitchFamily="34" charset="0"/>
              <a:cs typeface="Arial" pitchFamily="34" charset="0"/>
            </a:endParaRPr>
          </a:p>
        </p:txBody>
      </p:sp>
      <p:sp>
        <p:nvSpPr>
          <p:cNvPr id="52" name="Text Box 29"/>
          <p:cNvSpPr txBox="1">
            <a:spLocks noChangeArrowheads="1"/>
          </p:cNvSpPr>
          <p:nvPr/>
        </p:nvSpPr>
        <p:spPr bwMode="auto">
          <a:xfrm>
            <a:off x="5940152" y="2536702"/>
            <a:ext cx="268359"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endParaRPr lang="en-US" sz="2400" i="1" baseline="30000" dirty="0"/>
          </a:p>
        </p:txBody>
      </p:sp>
      <p:sp>
        <p:nvSpPr>
          <p:cNvPr id="53" name="Text Box 27"/>
          <p:cNvSpPr txBox="1">
            <a:spLocks noChangeArrowheads="1"/>
          </p:cNvSpPr>
          <p:nvPr/>
        </p:nvSpPr>
        <p:spPr bwMode="auto">
          <a:xfrm>
            <a:off x="3060526" y="2152882"/>
            <a:ext cx="2873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54" name="Text Box 28"/>
          <p:cNvSpPr txBox="1">
            <a:spLocks noChangeArrowheads="1"/>
          </p:cNvSpPr>
          <p:nvPr/>
        </p:nvSpPr>
        <p:spPr bwMode="auto">
          <a:xfrm>
            <a:off x="2581683" y="2331691"/>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57" name="Title 1"/>
          <p:cNvSpPr>
            <a:spLocks noGrp="1"/>
          </p:cNvSpPr>
          <p:nvPr>
            <p:ph type="title"/>
          </p:nvPr>
        </p:nvSpPr>
        <p:spPr>
          <a:xfrm>
            <a:off x="132765" y="0"/>
            <a:ext cx="8856983" cy="1143000"/>
          </a:xfrm>
        </p:spPr>
        <p:txBody>
          <a:bodyPr/>
          <a:lstStyle/>
          <a:p>
            <a:r>
              <a:rPr lang="x-none" dirty="0" smtClean="0"/>
              <a:t>Odnos momenta i brzine obrtanja</a:t>
            </a:r>
            <a:r>
              <a:rPr lang="en-US" dirty="0" smtClean="0"/>
              <a:t/>
            </a:r>
            <a:br>
              <a:rPr lang="en-US" dirty="0" smtClean="0"/>
            </a:br>
            <a:r>
              <a:rPr lang="en-US" sz="2400" dirty="0" smtClean="0"/>
              <a:t>(</a:t>
            </a:r>
            <a:r>
              <a:rPr lang="x-none" sz="2400" dirty="0" smtClean="0"/>
              <a:t>trenje uzeto u obzir</a:t>
            </a:r>
            <a:r>
              <a:rPr lang="en-US" sz="2400" dirty="0" smtClean="0"/>
              <a:t>)</a:t>
            </a:r>
          </a:p>
        </p:txBody>
      </p:sp>
      <p:sp>
        <p:nvSpPr>
          <p:cNvPr id="62" name="Text Box 29"/>
          <p:cNvSpPr txBox="1">
            <a:spLocks noChangeArrowheads="1"/>
          </p:cNvSpPr>
          <p:nvPr/>
        </p:nvSpPr>
        <p:spPr bwMode="auto">
          <a:xfrm>
            <a:off x="3474435" y="2382813"/>
            <a:ext cx="25314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endParaRPr lang="en-US" sz="2000" b="1" i="1" baseline="30000" dirty="0">
              <a:latin typeface="Arial" pitchFamily="34" charset="0"/>
              <a:cs typeface="Arial" pitchFamily="34" charset="0"/>
            </a:endParaRPr>
          </a:p>
        </p:txBody>
      </p:sp>
      <mc:AlternateContent xmlns:mc="http://schemas.openxmlformats.org/markup-compatibility/2006">
        <mc:Choice xmlns="" xmlns:a14="http://schemas.microsoft.com/office/drawing/2010/main" Requires="a14">
          <p:sp>
            <p:nvSpPr>
              <p:cNvPr id="5" name="TextBox 4"/>
              <p:cNvSpPr txBox="1"/>
              <p:nvPr/>
            </p:nvSpPr>
            <p:spPr>
              <a:xfrm>
                <a:off x="1981586" y="4334394"/>
                <a:ext cx="4571613" cy="793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sr-Latn-RS" sz="2400" b="1" i="1" smtClean="0">
                          <a:latin typeface="Cambria Math"/>
                        </a:rPr>
                        <m:t>𝑴</m:t>
                      </m:r>
                      <m:r>
                        <a:rPr lang="sr-Latn-RS" sz="2400" b="0" i="1" smtClean="0">
                          <a:latin typeface="Cambria Math"/>
                        </a:rPr>
                        <m:t>=</m:t>
                      </m:r>
                      <m:sSub>
                        <m:sSubPr>
                          <m:ctrlPr>
                            <a:rPr lang="sr-Latn-RS" sz="2400" b="1" i="1" smtClean="0">
                              <a:latin typeface="Cambria Math"/>
                            </a:rPr>
                          </m:ctrlPr>
                        </m:sSubPr>
                        <m:e>
                          <m:r>
                            <a:rPr lang="sr-Latn-RS" sz="2400" b="1" i="1" smtClean="0">
                              <a:latin typeface="Cambria Math"/>
                            </a:rPr>
                            <m:t>𝑴</m:t>
                          </m:r>
                        </m:e>
                        <m:sub>
                          <m:r>
                            <a:rPr lang="sr-Latn-RS" sz="2400" b="1" i="1" smtClean="0">
                              <a:latin typeface="Cambria Math"/>
                            </a:rPr>
                            <m:t>𝒆</m:t>
                          </m:r>
                        </m:sub>
                      </m:sSub>
                      <m:r>
                        <a:rPr lang="sr-Latn-RS" sz="2400" b="0" i="1" smtClean="0">
                          <a:latin typeface="Cambria Math"/>
                        </a:rPr>
                        <m:t>−</m:t>
                      </m:r>
                      <m:sSub>
                        <m:sSubPr>
                          <m:ctrlPr>
                            <a:rPr lang="sr-Latn-RS" sz="2400" b="1" i="1" smtClean="0">
                              <a:latin typeface="Cambria Math"/>
                            </a:rPr>
                          </m:ctrlPr>
                        </m:sSubPr>
                        <m:e>
                          <m:r>
                            <a:rPr lang="sr-Latn-RS" sz="2400" b="1" i="1" smtClean="0">
                              <a:latin typeface="Cambria Math"/>
                            </a:rPr>
                            <m:t>𝑴</m:t>
                          </m:r>
                        </m:e>
                        <m:sub>
                          <m:r>
                            <a:rPr lang="sr-Latn-RS" sz="2400" b="1" i="1" smtClean="0">
                              <a:latin typeface="Cambria Math"/>
                            </a:rPr>
                            <m:t>𝒐</m:t>
                          </m:r>
                        </m:sub>
                      </m:sSub>
                      <m:r>
                        <a:rPr lang="sr-Latn-RS" sz="2400" dirty="0">
                          <a:latin typeface="Cambria Math"/>
                          <a:ea typeface="Cambria Math"/>
                        </a:rPr>
                        <m:t>=</m:t>
                      </m:r>
                      <m:r>
                        <a:rPr lang="sr-Latn-RS" sz="2400" b="1" i="1" dirty="0" smtClean="0">
                          <a:latin typeface="Cambria Math"/>
                          <a:ea typeface="Cambria Math"/>
                        </a:rPr>
                        <m:t>𝑱</m:t>
                      </m:r>
                      <m:f>
                        <m:fPr>
                          <m:ctrlPr>
                            <a:rPr lang="sr-Latn-RS" sz="2400" i="1" dirty="0" smtClean="0">
                              <a:latin typeface="Cambria Math"/>
                              <a:ea typeface="Cambria Math"/>
                            </a:rPr>
                          </m:ctrlPr>
                        </m:fPr>
                        <m:num>
                          <m:r>
                            <a:rPr lang="sr-Latn-RS" sz="2400" b="0" i="1" dirty="0" smtClean="0">
                              <a:latin typeface="Cambria Math"/>
                              <a:ea typeface="Cambria Math"/>
                            </a:rPr>
                            <m:t>𝑑</m:t>
                          </m:r>
                          <m:r>
                            <a:rPr lang="sr-Latn-RS" sz="2400" b="1" i="1" dirty="0" smtClean="0">
                              <a:latin typeface="Cambria Math"/>
                              <a:ea typeface="Cambria Math"/>
                            </a:rPr>
                            <m:t>𝝎</m:t>
                          </m:r>
                        </m:num>
                        <m:den>
                          <m:r>
                            <a:rPr lang="sr-Latn-RS" sz="2400" b="0" i="1" dirty="0" smtClean="0">
                              <a:latin typeface="Cambria Math"/>
                              <a:ea typeface="Cambria Math"/>
                            </a:rPr>
                            <m:t>𝑑</m:t>
                          </m:r>
                          <m:r>
                            <a:rPr lang="sr-Latn-RS" sz="2400" b="1" i="1" dirty="0" smtClean="0">
                              <a:latin typeface="Cambria Math"/>
                              <a:ea typeface="Cambria Math"/>
                            </a:rPr>
                            <m:t>𝒕</m:t>
                          </m:r>
                        </m:den>
                      </m:f>
                      <m:r>
                        <a:rPr lang="sr-Latn-RS" sz="2400" b="1" i="1" dirty="0" smtClean="0">
                          <a:latin typeface="Cambria Math" panose="02040503050406030204" pitchFamily="18" charset="0"/>
                          <a:ea typeface="Cambria Math"/>
                        </a:rPr>
                        <m:t>+</m:t>
                      </m:r>
                      <m:sSub>
                        <m:sSubPr>
                          <m:ctrlPr>
                            <a:rPr lang="sr-Latn-RS" sz="2400" b="1" i="1" dirty="0" smtClean="0">
                              <a:latin typeface="Cambria Math"/>
                              <a:ea typeface="Cambria Math"/>
                            </a:rPr>
                          </m:ctrlPr>
                        </m:sSubPr>
                        <m:e>
                          <m:r>
                            <a:rPr lang="sr-Latn-RS" sz="2400" b="1" i="1" dirty="0" smtClean="0">
                              <a:latin typeface="Cambria Math" panose="02040503050406030204" pitchFamily="18" charset="0"/>
                              <a:ea typeface="Cambria Math"/>
                            </a:rPr>
                            <m:t>𝒌</m:t>
                          </m:r>
                        </m:e>
                        <m:sub>
                          <m:r>
                            <a:rPr lang="sr-Latn-RS" sz="2400" b="1" i="1" dirty="0" smtClean="0">
                              <a:latin typeface="Cambria Math" panose="02040503050406030204" pitchFamily="18" charset="0"/>
                              <a:ea typeface="Cambria Math"/>
                            </a:rPr>
                            <m:t>𝒇</m:t>
                          </m:r>
                        </m:sub>
                      </m:sSub>
                      <m:r>
                        <a:rPr lang="sr-Latn-RS" sz="2400" b="1" i="1" dirty="0" smtClean="0">
                          <a:latin typeface="Cambria Math" panose="02040503050406030204" pitchFamily="18" charset="0"/>
                          <a:ea typeface="Cambria Math" panose="02040503050406030204" pitchFamily="18" charset="0"/>
                        </a:rPr>
                        <m:t>∙</m:t>
                      </m:r>
                      <m:r>
                        <a:rPr lang="sr-Latn-RS" sz="2400" b="1" i="1" dirty="0" smtClean="0">
                          <a:latin typeface="Cambria Math" panose="02040503050406030204" pitchFamily="18" charset="0"/>
                          <a:ea typeface="Cambria Math" panose="02040503050406030204" pitchFamily="18" charset="0"/>
                        </a:rPr>
                        <m:t>𝝎</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1981586" y="4334394"/>
                <a:ext cx="4571613" cy="793551"/>
              </a:xfrm>
              <a:prstGeom prst="rect">
                <a:avLst/>
              </a:prstGeom>
              <a:blipFill rotWithShape="0">
                <a:blip r:embed="rId3"/>
                <a:stretch>
                  <a:fillRect/>
                </a:stretch>
              </a:blipFill>
            </p:spPr>
            <p:txBody>
              <a:bodyPr/>
              <a:lstStyle/>
              <a:p>
                <a:r>
                  <a:rPr lang="x-none">
                    <a:noFill/>
                  </a:rPr>
                  <a:t> </a:t>
                </a:r>
              </a:p>
            </p:txBody>
          </p:sp>
        </mc:Fallback>
      </mc:AlternateContent>
      <p:sp>
        <p:nvSpPr>
          <p:cNvPr id="33" name="TextBox 32"/>
          <p:cNvSpPr txBox="1"/>
          <p:nvPr/>
        </p:nvSpPr>
        <p:spPr>
          <a:xfrm>
            <a:off x="6437221" y="3356992"/>
            <a:ext cx="2167227" cy="369332"/>
          </a:xfrm>
          <a:prstGeom prst="rect">
            <a:avLst/>
          </a:prstGeom>
          <a:noFill/>
        </p:spPr>
        <p:txBody>
          <a:bodyPr wrap="square" rtlCol="0">
            <a:spAutoFit/>
          </a:bodyPr>
          <a:lstStyle/>
          <a:p>
            <a:r>
              <a:rPr lang="x-none" dirty="0" smtClean="0">
                <a:latin typeface="+mn-lt"/>
                <a:cs typeface="Arial" pitchFamily="34" charset="0"/>
              </a:rPr>
              <a:t>Koeficijen</a:t>
            </a:r>
            <a:r>
              <a:rPr lang="en-US" dirty="0" smtClean="0">
                <a:latin typeface="+mn-lt"/>
                <a:cs typeface="Arial" pitchFamily="34" charset="0"/>
              </a:rPr>
              <a:t>t</a:t>
            </a:r>
            <a:r>
              <a:rPr lang="x-none" dirty="0" smtClean="0">
                <a:latin typeface="+mn-lt"/>
                <a:cs typeface="Arial" pitchFamily="34" charset="0"/>
              </a:rPr>
              <a:t> trenja</a:t>
            </a:r>
            <a:endParaRPr lang="en-US" dirty="0">
              <a:latin typeface="+mn-lt"/>
              <a:cs typeface="Arial" pitchFamily="34" charset="0"/>
            </a:endParaRPr>
          </a:p>
        </p:txBody>
      </p:sp>
      <p:cxnSp>
        <p:nvCxnSpPr>
          <p:cNvPr id="39" name="Straight Arrow Connector 38"/>
          <p:cNvCxnSpPr/>
          <p:nvPr/>
        </p:nvCxnSpPr>
        <p:spPr bwMode="auto">
          <a:xfrm flipH="1">
            <a:off x="5682227" y="3641918"/>
            <a:ext cx="784207" cy="948359"/>
          </a:xfrm>
          <a:prstGeom prst="straightConnector1">
            <a:avLst/>
          </a:prstGeom>
          <a:solidFill>
            <a:schemeClr val="bg1"/>
          </a:solidFill>
          <a:ln w="25400" cap="flat" cmpd="sng" algn="ctr">
            <a:solidFill>
              <a:srgbClr val="333399"/>
            </a:solidFill>
            <a:prstDash val="solid"/>
            <a:round/>
            <a:headEnd type="none" w="sm" len="sm"/>
            <a:tailEnd type="arrow"/>
          </a:ln>
          <a:effectLst/>
        </p:spPr>
      </p:cxnSp>
      <p:sp>
        <p:nvSpPr>
          <p:cNvPr id="46" name="TextBox 45"/>
          <p:cNvSpPr txBox="1"/>
          <p:nvPr/>
        </p:nvSpPr>
        <p:spPr>
          <a:xfrm>
            <a:off x="782380" y="5497000"/>
            <a:ext cx="7675820" cy="830997"/>
          </a:xfrm>
          <a:prstGeom prst="rect">
            <a:avLst/>
          </a:prstGeom>
          <a:noFill/>
        </p:spPr>
        <p:txBody>
          <a:bodyPr wrap="square" rtlCol="0">
            <a:spAutoFit/>
          </a:bodyPr>
          <a:lstStyle/>
          <a:p>
            <a:r>
              <a:rPr lang="x-none" dirty="0" smtClean="0">
                <a:latin typeface="+mn-lt"/>
                <a:cs typeface="Arial" pitchFamily="34" charset="0"/>
              </a:rPr>
              <a:t>Moment trenja </a:t>
            </a:r>
            <a:r>
              <a:rPr lang="x-none" b="1" i="1" dirty="0" smtClean="0">
                <a:latin typeface="Arial" panose="020B0604020202020204" pitchFamily="34" charset="0"/>
                <a:cs typeface="Arial" panose="020B0604020202020204" pitchFamily="34" charset="0"/>
                <a:sym typeface="Symbol"/>
              </a:rPr>
              <a:t>M</a:t>
            </a:r>
            <a:r>
              <a:rPr lang="x-none" b="1" i="1" baseline="-25000" dirty="0" smtClean="0">
                <a:latin typeface="Arial" panose="020B0604020202020204" pitchFamily="34" charset="0"/>
                <a:cs typeface="Arial" panose="020B0604020202020204" pitchFamily="34" charset="0"/>
                <a:sym typeface="Symbol"/>
              </a:rPr>
              <a:t>tr</a:t>
            </a:r>
            <a:r>
              <a:rPr lang="x-none" dirty="0" smtClean="0">
                <a:latin typeface="+mn-lt"/>
                <a:cs typeface="Arial" pitchFamily="34" charset="0"/>
              </a:rPr>
              <a:t> ima suprotan znak od pogonskog momenta </a:t>
            </a:r>
            <a:r>
              <a:rPr lang="x-none" b="1" i="1" dirty="0" smtClean="0">
                <a:latin typeface="Arial" panose="020B0604020202020204" pitchFamily="34" charset="0"/>
                <a:cs typeface="Arial" panose="020B0604020202020204" pitchFamily="34" charset="0"/>
                <a:sym typeface="Symbol"/>
              </a:rPr>
              <a:t>M</a:t>
            </a:r>
            <a:r>
              <a:rPr lang="x-none" b="1" i="1" baseline="-25000" dirty="0" smtClean="0">
                <a:latin typeface="Arial" panose="020B0604020202020204" pitchFamily="34" charset="0"/>
                <a:cs typeface="Arial" panose="020B0604020202020204" pitchFamily="34" charset="0"/>
                <a:sym typeface="Symbol"/>
              </a:rPr>
              <a:t>e </a:t>
            </a:r>
            <a:r>
              <a:rPr lang="x-none" dirty="0" smtClean="0">
                <a:latin typeface="+mn-lt"/>
                <a:cs typeface="Arial" pitchFamily="34" charset="0"/>
              </a:rPr>
              <a:t>.</a:t>
            </a:r>
          </a:p>
          <a:p>
            <a:r>
              <a:rPr lang="x-none" dirty="0" smtClean="0">
                <a:latin typeface="+mn-lt"/>
                <a:cs typeface="Arial" pitchFamily="34" charset="0"/>
              </a:rPr>
              <a:t>Ako bi se </a:t>
            </a:r>
            <a:r>
              <a:rPr lang="x-none" b="1" i="1" dirty="0">
                <a:latin typeface="Arial" panose="020B0604020202020204" pitchFamily="34" charset="0"/>
                <a:cs typeface="Arial" panose="020B0604020202020204" pitchFamily="34" charset="0"/>
                <a:sym typeface="Symbol"/>
              </a:rPr>
              <a:t>M</a:t>
            </a:r>
            <a:r>
              <a:rPr lang="x-none" b="1" i="1" baseline="-25000" dirty="0">
                <a:latin typeface="Arial" panose="020B0604020202020204" pitchFamily="34" charset="0"/>
                <a:cs typeface="Arial" panose="020B0604020202020204" pitchFamily="34" charset="0"/>
                <a:sym typeface="Symbol"/>
              </a:rPr>
              <a:t>tr</a:t>
            </a:r>
            <a:r>
              <a:rPr lang="x-none" dirty="0" smtClean="0">
                <a:latin typeface="+mn-lt"/>
                <a:cs typeface="Arial" pitchFamily="34" charset="0"/>
              </a:rPr>
              <a:t> prebacio na levu stranu oduzimao bi se od </a:t>
            </a:r>
            <a:r>
              <a:rPr lang="x-none" b="1" i="1" dirty="0">
                <a:latin typeface="Arial" panose="020B0604020202020204" pitchFamily="34" charset="0"/>
                <a:cs typeface="Arial" panose="020B0604020202020204" pitchFamily="34" charset="0"/>
                <a:sym typeface="Symbol"/>
              </a:rPr>
              <a:t>M</a:t>
            </a:r>
            <a:r>
              <a:rPr lang="x-none" b="1" i="1" baseline="-25000" dirty="0">
                <a:latin typeface="Arial" panose="020B0604020202020204" pitchFamily="34" charset="0"/>
                <a:cs typeface="Arial" panose="020B0604020202020204" pitchFamily="34" charset="0"/>
                <a:sym typeface="Symbol"/>
              </a:rPr>
              <a:t>e </a:t>
            </a:r>
            <a:r>
              <a:rPr lang="x-none" dirty="0">
                <a:latin typeface="+mn-lt"/>
                <a:cs typeface="Arial" pitchFamily="34" charset="0"/>
              </a:rPr>
              <a:t>.</a:t>
            </a:r>
            <a:r>
              <a:rPr lang="x-none" dirty="0" smtClean="0">
                <a:latin typeface="+mn-lt"/>
                <a:cs typeface="Arial" pitchFamily="34" charset="0"/>
              </a:rPr>
              <a:t> </a:t>
            </a:r>
            <a:endParaRPr lang="x-none" dirty="0">
              <a:latin typeface="+mn-lt"/>
              <a:cs typeface="Arial" pitchFamily="34" charset="0"/>
            </a:endParaRPr>
          </a:p>
          <a:p>
            <a:endParaRPr lang="en-US" baseline="30000" dirty="0"/>
          </a:p>
        </p:txBody>
      </p:sp>
      <p:grpSp>
        <p:nvGrpSpPr>
          <p:cNvPr id="56" name="Group 55"/>
          <p:cNvGrpSpPr/>
          <p:nvPr/>
        </p:nvGrpSpPr>
        <p:grpSpPr>
          <a:xfrm>
            <a:off x="3928029" y="2132856"/>
            <a:ext cx="1338609" cy="1188132"/>
            <a:chOff x="5887438" y="2360816"/>
            <a:chExt cx="1338609" cy="1188132"/>
          </a:xfrm>
        </p:grpSpPr>
        <p:sp>
          <p:nvSpPr>
            <p:cNvPr id="58" name="Text Box 29"/>
            <p:cNvSpPr txBox="1">
              <a:spLocks noChangeArrowheads="1"/>
            </p:cNvSpPr>
            <p:nvPr/>
          </p:nvSpPr>
          <p:spPr bwMode="auto">
            <a:xfrm>
              <a:off x="6027353" y="3004948"/>
              <a:ext cx="92831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spcBef>
                  <a:spcPct val="50000"/>
                </a:spcBef>
              </a:pPr>
              <a:r>
                <a:rPr lang="en-US" sz="2000" b="1" i="1" dirty="0" smtClean="0">
                  <a:latin typeface="Arial" pitchFamily="34" charset="0"/>
                  <a:cs typeface="Arial" pitchFamily="34" charset="0"/>
                  <a:sym typeface="Symbol"/>
                </a:rPr>
                <a:t></a:t>
              </a:r>
              <a:r>
                <a:rPr lang="x-none" sz="2000" b="1" i="1" dirty="0" smtClean="0">
                  <a:latin typeface="Arial" pitchFamily="34" charset="0"/>
                  <a:cs typeface="Arial" pitchFamily="34" charset="0"/>
                  <a:sym typeface="Symbol"/>
                </a:rPr>
                <a:t> </a:t>
              </a:r>
              <a:r>
                <a:rPr lang="x-none" i="1" dirty="0" smtClean="0">
                  <a:latin typeface="Arial" pitchFamily="34" charset="0"/>
                  <a:cs typeface="Arial" pitchFamily="34" charset="0"/>
                  <a:sym typeface="Symbol"/>
                </a:rPr>
                <a:t>=</a:t>
              </a:r>
              <a:r>
                <a:rPr lang="x-none" b="1" i="1" dirty="0" smtClean="0">
                  <a:latin typeface="Arial" pitchFamily="34" charset="0"/>
                  <a:cs typeface="Arial" pitchFamily="34" charset="0"/>
                  <a:sym typeface="Symbol"/>
                </a:rPr>
                <a:t>J</a:t>
              </a:r>
              <a:r>
                <a:rPr lang="en-US" i="1" dirty="0" smtClean="0">
                  <a:latin typeface="Arial" pitchFamily="34" charset="0"/>
                  <a:cs typeface="Arial" pitchFamily="34" charset="0"/>
                  <a:sym typeface="Symbol"/>
                </a:rPr>
                <a:t>/</a:t>
              </a:r>
              <a:r>
                <a:rPr lang="x-none" b="1" i="1" dirty="0" smtClean="0">
                  <a:latin typeface="Arial" pitchFamily="34" charset="0"/>
                  <a:cs typeface="Arial" pitchFamily="34" charset="0"/>
                  <a:sym typeface="Symbol"/>
                </a:rPr>
                <a:t>k</a:t>
              </a:r>
              <a:r>
                <a:rPr lang="x-none" b="1" i="1" baseline="-25000" dirty="0" smtClean="0">
                  <a:latin typeface="Arial" pitchFamily="34" charset="0"/>
                  <a:cs typeface="Arial" pitchFamily="34" charset="0"/>
                  <a:sym typeface="Symbol"/>
                </a:rPr>
                <a:t>f</a:t>
              </a:r>
              <a:endParaRPr lang="en-US" b="1" i="1" baseline="-25000" dirty="0">
                <a:latin typeface="Arial" pitchFamily="34" charset="0"/>
                <a:cs typeface="Arial" pitchFamily="34" charset="0"/>
              </a:endParaRPr>
            </a:p>
          </p:txBody>
        </p:sp>
        <p:grpSp>
          <p:nvGrpSpPr>
            <p:cNvPr id="59" name="Group 58"/>
            <p:cNvGrpSpPr/>
            <p:nvPr/>
          </p:nvGrpSpPr>
          <p:grpSpPr>
            <a:xfrm>
              <a:off x="5887438" y="2360816"/>
              <a:ext cx="1338609" cy="1188132"/>
              <a:chOff x="5887438" y="2360816"/>
              <a:chExt cx="1338609" cy="1188132"/>
            </a:xfrm>
          </p:grpSpPr>
          <p:sp>
            <p:nvSpPr>
              <p:cNvPr id="60" name="Rectangle 59"/>
              <p:cNvSpPr/>
              <p:nvPr/>
            </p:nvSpPr>
            <p:spPr bwMode="auto">
              <a:xfrm>
                <a:off x="5887438" y="2360816"/>
                <a:ext cx="1338609" cy="1188132"/>
              </a:xfrm>
              <a:prstGeom prst="rect">
                <a:avLst/>
              </a:pr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61" name="Straight Connector 60"/>
              <p:cNvCxnSpPr/>
              <p:nvPr/>
            </p:nvCxnSpPr>
            <p:spPr bwMode="auto">
              <a:xfrm>
                <a:off x="6023170" y="2540836"/>
                <a:ext cx="0" cy="864096"/>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6023170" y="3404932"/>
                <a:ext cx="986853" cy="0"/>
              </a:xfrm>
              <a:prstGeom prst="line">
                <a:avLst/>
              </a:prstGeom>
              <a:solidFill>
                <a:schemeClr val="bg1"/>
              </a:solidFill>
              <a:ln w="25400" cap="flat" cmpd="sng" algn="ctr">
                <a:solidFill>
                  <a:schemeClr val="tx1"/>
                </a:solidFill>
                <a:prstDash val="solid"/>
                <a:round/>
                <a:headEnd type="none" w="sm" len="sm"/>
                <a:tailEnd type="none" w="sm" len="sm"/>
              </a:ln>
              <a:effectLst/>
            </p:spPr>
          </p:cxnSp>
        </p:grpSp>
      </p:grpSp>
      <p:sp>
        <p:nvSpPr>
          <p:cNvPr id="64" name="Freeform 63"/>
          <p:cNvSpPr/>
          <p:nvPr/>
        </p:nvSpPr>
        <p:spPr>
          <a:xfrm>
            <a:off x="4060391" y="2382813"/>
            <a:ext cx="1039213" cy="780127"/>
          </a:xfrm>
          <a:custGeom>
            <a:avLst/>
            <a:gdLst>
              <a:gd name="connsiteX0" fmla="*/ 0 w 1066800"/>
              <a:gd name="connsiteY0" fmla="*/ 330200 h 330200"/>
              <a:gd name="connsiteX1" fmla="*/ 165100 w 1066800"/>
              <a:gd name="connsiteY1" fmla="*/ 165100 h 330200"/>
              <a:gd name="connsiteX2" fmla="*/ 330200 w 1066800"/>
              <a:gd name="connsiteY2" fmla="*/ 76200 h 330200"/>
              <a:gd name="connsiteX3" fmla="*/ 584200 w 1066800"/>
              <a:gd name="connsiteY3" fmla="*/ 12700 h 330200"/>
              <a:gd name="connsiteX4" fmla="*/ 1066800 w 1066800"/>
              <a:gd name="connsiteY4" fmla="*/ 0 h 33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330200">
                <a:moveTo>
                  <a:pt x="0" y="330200"/>
                </a:moveTo>
                <a:cubicBezTo>
                  <a:pt x="55033" y="268816"/>
                  <a:pt x="110067" y="207433"/>
                  <a:pt x="165100" y="165100"/>
                </a:cubicBezTo>
                <a:cubicBezTo>
                  <a:pt x="220133" y="122767"/>
                  <a:pt x="260350" y="101600"/>
                  <a:pt x="330200" y="76200"/>
                </a:cubicBezTo>
                <a:cubicBezTo>
                  <a:pt x="400050" y="50800"/>
                  <a:pt x="461433" y="25400"/>
                  <a:pt x="584200" y="12700"/>
                </a:cubicBezTo>
                <a:cubicBezTo>
                  <a:pt x="706967" y="0"/>
                  <a:pt x="886883" y="0"/>
                  <a:pt x="1066800" y="0"/>
                </a:cubicBezTo>
              </a:path>
            </a:pathLst>
          </a:custGeom>
          <a:ln w="50800">
            <a:solidFill>
              <a:schemeClr val="tx1"/>
            </a:solidFill>
          </a:ln>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66" name="Text Box 29"/>
          <p:cNvSpPr txBox="1">
            <a:spLocks noChangeArrowheads="1"/>
          </p:cNvSpPr>
          <p:nvPr/>
        </p:nvSpPr>
        <p:spPr bwMode="auto">
          <a:xfrm>
            <a:off x="6774898" y="3816696"/>
            <a:ext cx="2214850"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x-none" sz="2400" i="1" dirty="0" smtClean="0">
                <a:sym typeface="Symbol"/>
              </a:rPr>
              <a:t>Moment trenja </a:t>
            </a:r>
            <a:r>
              <a:rPr lang="x-none" sz="2400" b="1" i="1" dirty="0" smtClean="0">
                <a:latin typeface="Arial" panose="020B0604020202020204" pitchFamily="34" charset="0"/>
                <a:cs typeface="Arial" panose="020B0604020202020204" pitchFamily="34" charset="0"/>
                <a:sym typeface="Symbol"/>
              </a:rPr>
              <a:t>M</a:t>
            </a:r>
            <a:r>
              <a:rPr lang="x-none" sz="2400" b="1" i="1" baseline="-25000" dirty="0" smtClean="0">
                <a:latin typeface="Arial" panose="020B0604020202020204" pitchFamily="34" charset="0"/>
                <a:cs typeface="Arial" panose="020B0604020202020204" pitchFamily="34" charset="0"/>
                <a:sym typeface="Symbol"/>
              </a:rPr>
              <a:t>tr</a:t>
            </a:r>
            <a:endParaRPr lang="en-US" sz="2400" b="1" i="1" baseline="-25000" dirty="0">
              <a:latin typeface="Arial" panose="020B0604020202020204" pitchFamily="34" charset="0"/>
              <a:cs typeface="Arial" panose="020B0604020202020204" pitchFamily="34" charset="0"/>
            </a:endParaRPr>
          </a:p>
        </p:txBody>
      </p:sp>
      <p:sp>
        <p:nvSpPr>
          <p:cNvPr id="67" name="Oval 66"/>
          <p:cNvSpPr/>
          <p:nvPr/>
        </p:nvSpPr>
        <p:spPr bwMode="auto">
          <a:xfrm>
            <a:off x="5364088" y="4554994"/>
            <a:ext cx="1073133" cy="486529"/>
          </a:xfrm>
          <a:prstGeom prst="ellipse">
            <a:avLst/>
          </a:prstGeom>
          <a:solidFill>
            <a:srgbClr val="FF0000">
              <a:alpha val="15000"/>
            </a:srgbClr>
          </a:solid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70" name="Straight Connector 69"/>
          <p:cNvCxnSpPr>
            <a:stCxn id="67" idx="0"/>
            <a:endCxn id="66" idx="1"/>
          </p:cNvCxnSpPr>
          <p:nvPr/>
        </p:nvCxnSpPr>
        <p:spPr bwMode="auto">
          <a:xfrm flipV="1">
            <a:off x="5900655" y="4186028"/>
            <a:ext cx="874243" cy="368966"/>
          </a:xfrm>
          <a:prstGeom prst="line">
            <a:avLst/>
          </a:prstGeom>
          <a:solidFill>
            <a:schemeClr val="bg1"/>
          </a:solidFill>
          <a:ln w="38100" cap="flat" cmpd="sng" algn="ctr">
            <a:solidFill>
              <a:srgbClr val="FF0000"/>
            </a:solidFill>
            <a:prstDash val="solid"/>
            <a:round/>
            <a:headEnd type="none" w="sm" len="sm"/>
            <a:tailEnd type="none" w="sm" len="sm"/>
          </a:ln>
          <a:effectLst/>
        </p:spPr>
      </p:cxnSp>
    </p:spTree>
    <p:extLst>
      <p:ext uri="{BB962C8B-B14F-4D97-AF65-F5344CB8AC3E}">
        <p14:creationId xmlns="" xmlns:p14="http://schemas.microsoft.com/office/powerpoint/2010/main" val="38551148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3" grpId="0"/>
      <p:bldP spid="46" grpId="0"/>
      <p:bldP spid="66" grpId="0"/>
      <p:bldP spid="6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40</a:t>
            </a:fld>
            <a:endParaRPr lang="en-US"/>
          </a:p>
        </p:txBody>
      </p:sp>
      <p:sp>
        <p:nvSpPr>
          <p:cNvPr id="76" name="Title 1"/>
          <p:cNvSpPr>
            <a:spLocks noGrp="1"/>
          </p:cNvSpPr>
          <p:nvPr>
            <p:ph type="title"/>
          </p:nvPr>
        </p:nvSpPr>
        <p:spPr>
          <a:xfrm>
            <a:off x="683568" y="116632"/>
            <a:ext cx="7772400" cy="1143000"/>
          </a:xfrm>
        </p:spPr>
        <p:txBody>
          <a:bodyPr/>
          <a:lstStyle/>
          <a:p>
            <a:r>
              <a:rPr lang="en-US" b="1" dirty="0" smtClean="0"/>
              <a:t>PI</a:t>
            </a:r>
            <a:r>
              <a:rPr lang="x-none" smtClean="0"/>
              <a:t> regulator</a:t>
            </a:r>
            <a:r>
              <a:rPr lang="en-US" dirty="0" smtClean="0"/>
              <a:t> –</a:t>
            </a:r>
            <a:r>
              <a:rPr lang="x-none" smtClean="0"/>
              <a:t> </a:t>
            </a:r>
            <a:r>
              <a:rPr lang="sr-Latn-CS" dirty="0" smtClean="0"/>
              <a:t>tipičan odziv na velike poremećaje</a:t>
            </a:r>
            <a:endParaRPr lang="en-US" dirty="0"/>
          </a:p>
        </p:txBody>
      </p:sp>
      <p:grpSp>
        <p:nvGrpSpPr>
          <p:cNvPr id="97" name="Group 96"/>
          <p:cNvGrpSpPr/>
          <p:nvPr/>
        </p:nvGrpSpPr>
        <p:grpSpPr>
          <a:xfrm>
            <a:off x="81154" y="1772816"/>
            <a:ext cx="4922894" cy="4392488"/>
            <a:chOff x="395536" y="2060848"/>
            <a:chExt cx="4922894" cy="4392488"/>
          </a:xfrm>
        </p:grpSpPr>
        <p:cxnSp>
          <p:nvCxnSpPr>
            <p:cNvPr id="8" name="Straight Arrow Connector 7"/>
            <p:cNvCxnSpPr/>
            <p:nvPr/>
          </p:nvCxnSpPr>
          <p:spPr bwMode="auto">
            <a:xfrm flipV="1">
              <a:off x="899592" y="2204864"/>
              <a:ext cx="0" cy="1512168"/>
            </a:xfrm>
            <a:prstGeom prst="straightConnector1">
              <a:avLst/>
            </a:prstGeom>
            <a:solidFill>
              <a:schemeClr val="bg1"/>
            </a:solidFill>
            <a:ln w="12700" cap="flat" cmpd="sng" algn="ctr">
              <a:solidFill>
                <a:schemeClr val="tx1"/>
              </a:solidFill>
              <a:prstDash val="solid"/>
              <a:round/>
              <a:headEnd type="none" w="sm" len="sm"/>
              <a:tailEnd type="arrow"/>
            </a:ln>
            <a:effectLst/>
          </p:spPr>
        </p:cxnSp>
        <p:cxnSp>
          <p:nvCxnSpPr>
            <p:cNvPr id="9" name="Straight Arrow Connector 8"/>
            <p:cNvCxnSpPr/>
            <p:nvPr/>
          </p:nvCxnSpPr>
          <p:spPr bwMode="auto">
            <a:xfrm>
              <a:off x="755576" y="3645024"/>
              <a:ext cx="4464496" cy="0"/>
            </a:xfrm>
            <a:prstGeom prst="straightConnector1">
              <a:avLst/>
            </a:prstGeom>
            <a:solidFill>
              <a:schemeClr val="bg1"/>
            </a:solidFill>
            <a:ln w="12700" cap="flat" cmpd="sng" algn="ctr">
              <a:solidFill>
                <a:schemeClr val="tx1"/>
              </a:solidFill>
              <a:prstDash val="solid"/>
              <a:round/>
              <a:headEnd type="none" w="sm" len="sm"/>
              <a:tailEnd type="arrow"/>
            </a:ln>
            <a:effectLst/>
          </p:spPr>
        </p:cxnSp>
        <p:cxnSp>
          <p:nvCxnSpPr>
            <p:cNvPr id="11" name="Straight Arrow Connector 10"/>
            <p:cNvCxnSpPr/>
            <p:nvPr/>
          </p:nvCxnSpPr>
          <p:spPr bwMode="auto">
            <a:xfrm flipV="1">
              <a:off x="899592" y="4149080"/>
              <a:ext cx="0" cy="2304256"/>
            </a:xfrm>
            <a:prstGeom prst="straightConnector1">
              <a:avLst/>
            </a:prstGeom>
            <a:solidFill>
              <a:schemeClr val="bg1"/>
            </a:solidFill>
            <a:ln w="12700" cap="flat" cmpd="sng" algn="ctr">
              <a:solidFill>
                <a:schemeClr val="tx1"/>
              </a:solidFill>
              <a:prstDash val="solid"/>
              <a:round/>
              <a:headEnd type="none" w="sm" len="sm"/>
              <a:tailEnd type="arrow"/>
            </a:ln>
            <a:effectLst/>
          </p:spPr>
        </p:cxnSp>
        <p:cxnSp>
          <p:nvCxnSpPr>
            <p:cNvPr id="13" name="Straight Arrow Connector 12"/>
            <p:cNvCxnSpPr/>
            <p:nvPr/>
          </p:nvCxnSpPr>
          <p:spPr bwMode="auto">
            <a:xfrm>
              <a:off x="755576" y="5373216"/>
              <a:ext cx="4464496" cy="0"/>
            </a:xfrm>
            <a:prstGeom prst="straightConnector1">
              <a:avLst/>
            </a:prstGeom>
            <a:solidFill>
              <a:schemeClr val="bg1"/>
            </a:solidFill>
            <a:ln w="12700" cap="flat" cmpd="sng" algn="ctr">
              <a:solidFill>
                <a:schemeClr val="tx1"/>
              </a:solidFill>
              <a:prstDash val="solid"/>
              <a:round/>
              <a:headEnd type="none" w="sm" len="sm"/>
              <a:tailEnd type="arrow"/>
            </a:ln>
            <a:effectLst/>
          </p:spPr>
        </p:cxnSp>
        <p:cxnSp>
          <p:nvCxnSpPr>
            <p:cNvPr id="15" name="Straight Connector 14"/>
            <p:cNvCxnSpPr/>
            <p:nvPr/>
          </p:nvCxnSpPr>
          <p:spPr bwMode="auto">
            <a:xfrm>
              <a:off x="899592" y="2708920"/>
              <a:ext cx="2736304" cy="0"/>
            </a:xfrm>
            <a:prstGeom prst="line">
              <a:avLst/>
            </a:prstGeom>
            <a:solidFill>
              <a:schemeClr val="bg1"/>
            </a:solidFill>
            <a:ln w="25400" cap="flat" cmpd="sng" algn="ctr">
              <a:solidFill>
                <a:srgbClr val="FF0000"/>
              </a:solidFill>
              <a:prstDash val="lgDash"/>
              <a:round/>
              <a:headEnd type="none" w="sm" len="sm"/>
              <a:tailEnd type="none" w="sm" len="sm"/>
            </a:ln>
            <a:effectLst/>
          </p:spPr>
        </p:cxnSp>
        <p:cxnSp>
          <p:nvCxnSpPr>
            <p:cNvPr id="18" name="Straight Connector 17"/>
            <p:cNvCxnSpPr/>
            <p:nvPr/>
          </p:nvCxnSpPr>
          <p:spPr bwMode="auto">
            <a:xfrm>
              <a:off x="899592" y="2708920"/>
              <a:ext cx="0" cy="936104"/>
            </a:xfrm>
            <a:prstGeom prst="line">
              <a:avLst/>
            </a:prstGeom>
            <a:solidFill>
              <a:schemeClr val="bg1"/>
            </a:solidFill>
            <a:ln w="25400" cap="flat" cmpd="sng" algn="ctr">
              <a:solidFill>
                <a:srgbClr val="FF0000"/>
              </a:solidFill>
              <a:prstDash val="lgDash"/>
              <a:round/>
              <a:headEnd type="none" w="sm" len="sm"/>
              <a:tailEnd type="none" w="sm" len="sm"/>
            </a:ln>
            <a:effectLst/>
          </p:spPr>
        </p:cxnSp>
        <p:cxnSp>
          <p:nvCxnSpPr>
            <p:cNvPr id="20" name="Straight Connector 19"/>
            <p:cNvCxnSpPr/>
            <p:nvPr/>
          </p:nvCxnSpPr>
          <p:spPr bwMode="auto">
            <a:xfrm flipH="1">
              <a:off x="755576" y="3645024"/>
              <a:ext cx="144016" cy="0"/>
            </a:xfrm>
            <a:prstGeom prst="line">
              <a:avLst/>
            </a:prstGeom>
            <a:solidFill>
              <a:schemeClr val="bg1"/>
            </a:solidFill>
            <a:ln w="25400" cap="flat" cmpd="sng" algn="ctr">
              <a:solidFill>
                <a:srgbClr val="FF0000"/>
              </a:solidFill>
              <a:prstDash val="lgDash"/>
              <a:round/>
              <a:headEnd type="none" w="sm" len="sm"/>
              <a:tailEnd type="none" w="sm" len="sm"/>
            </a:ln>
            <a:effectLst/>
          </p:spPr>
        </p:cxnSp>
        <p:cxnSp>
          <p:nvCxnSpPr>
            <p:cNvPr id="21" name="Straight Connector 20"/>
            <p:cNvCxnSpPr/>
            <p:nvPr/>
          </p:nvCxnSpPr>
          <p:spPr bwMode="auto">
            <a:xfrm>
              <a:off x="3635896" y="2708920"/>
              <a:ext cx="0" cy="936104"/>
            </a:xfrm>
            <a:prstGeom prst="line">
              <a:avLst/>
            </a:prstGeom>
            <a:solidFill>
              <a:schemeClr val="bg1"/>
            </a:solidFill>
            <a:ln w="25400" cap="flat" cmpd="sng" algn="ctr">
              <a:solidFill>
                <a:srgbClr val="FF0000"/>
              </a:solidFill>
              <a:prstDash val="lgDash"/>
              <a:round/>
              <a:headEnd type="none" w="sm" len="sm"/>
              <a:tailEnd type="none" w="sm" len="sm"/>
            </a:ln>
            <a:effectLst/>
          </p:spPr>
        </p:cxnSp>
        <p:cxnSp>
          <p:nvCxnSpPr>
            <p:cNvPr id="22" name="Straight Connector 21"/>
            <p:cNvCxnSpPr/>
            <p:nvPr/>
          </p:nvCxnSpPr>
          <p:spPr bwMode="auto">
            <a:xfrm flipH="1">
              <a:off x="3635896" y="3645024"/>
              <a:ext cx="1440160" cy="0"/>
            </a:xfrm>
            <a:prstGeom prst="line">
              <a:avLst/>
            </a:prstGeom>
            <a:solidFill>
              <a:schemeClr val="bg1"/>
            </a:solidFill>
            <a:ln w="25400" cap="flat" cmpd="sng" algn="ctr">
              <a:solidFill>
                <a:srgbClr val="FF0000"/>
              </a:solidFill>
              <a:prstDash val="lgDash"/>
              <a:round/>
              <a:headEnd type="none" w="sm" len="sm"/>
              <a:tailEnd type="none" w="sm" len="sm"/>
            </a:ln>
            <a:effectLst/>
          </p:spPr>
        </p:cxnSp>
        <p:cxnSp>
          <p:nvCxnSpPr>
            <p:cNvPr id="24" name="Straight Connector 23"/>
            <p:cNvCxnSpPr/>
            <p:nvPr/>
          </p:nvCxnSpPr>
          <p:spPr bwMode="auto">
            <a:xfrm flipV="1">
              <a:off x="899592" y="2780928"/>
              <a:ext cx="720080" cy="864096"/>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25" name="Straight Connector 24"/>
            <p:cNvCxnSpPr/>
            <p:nvPr/>
          </p:nvCxnSpPr>
          <p:spPr bwMode="auto">
            <a:xfrm>
              <a:off x="4499992" y="3645024"/>
              <a:ext cx="360040"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26" name="Straight Connector 25"/>
            <p:cNvCxnSpPr/>
            <p:nvPr/>
          </p:nvCxnSpPr>
          <p:spPr bwMode="auto">
            <a:xfrm>
              <a:off x="3635896" y="2708920"/>
              <a:ext cx="720080" cy="864096"/>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27" name="Straight Connector 26"/>
            <p:cNvCxnSpPr/>
            <p:nvPr/>
          </p:nvCxnSpPr>
          <p:spPr bwMode="auto">
            <a:xfrm>
              <a:off x="1763688" y="2708920"/>
              <a:ext cx="1872208" cy="0"/>
            </a:xfrm>
            <a:prstGeom prst="line">
              <a:avLst/>
            </a:prstGeom>
            <a:solidFill>
              <a:schemeClr val="bg1"/>
            </a:solidFill>
            <a:ln w="38100" cap="flat" cmpd="sng" algn="ctr">
              <a:solidFill>
                <a:schemeClr val="tx1">
                  <a:alpha val="58000"/>
                </a:schemeClr>
              </a:solidFill>
              <a:prstDash val="solid"/>
              <a:round/>
              <a:headEnd type="none" w="sm" len="sm"/>
              <a:tailEnd type="none" w="sm" len="sm"/>
            </a:ln>
            <a:effectLst/>
          </p:spPr>
        </p:cxnSp>
        <p:sp>
          <p:nvSpPr>
            <p:cNvPr id="31" name="Freeform 30"/>
            <p:cNvSpPr/>
            <p:nvPr/>
          </p:nvSpPr>
          <p:spPr bwMode="auto">
            <a:xfrm>
              <a:off x="1609155" y="2708920"/>
              <a:ext cx="154533" cy="83592"/>
            </a:xfrm>
            <a:custGeom>
              <a:avLst/>
              <a:gdLst>
                <a:gd name="connsiteX0" fmla="*/ 0 w 181769"/>
                <a:gd name="connsiteY0" fmla="*/ 96044 h 96044"/>
                <a:gd name="connsiteX1" fmla="*/ 61913 w 181769"/>
                <a:gd name="connsiteY1" fmla="*/ 38894 h 96044"/>
                <a:gd name="connsiteX2" fmla="*/ 166688 w 181769"/>
                <a:gd name="connsiteY2" fmla="*/ 5556 h 96044"/>
                <a:gd name="connsiteX3" fmla="*/ 152400 w 181769"/>
                <a:gd name="connsiteY3" fmla="*/ 5556 h 96044"/>
              </a:gdLst>
              <a:ahLst/>
              <a:cxnLst>
                <a:cxn ang="0">
                  <a:pos x="connsiteX0" y="connsiteY0"/>
                </a:cxn>
                <a:cxn ang="0">
                  <a:pos x="connsiteX1" y="connsiteY1"/>
                </a:cxn>
                <a:cxn ang="0">
                  <a:pos x="connsiteX2" y="connsiteY2"/>
                </a:cxn>
                <a:cxn ang="0">
                  <a:pos x="connsiteX3" y="connsiteY3"/>
                </a:cxn>
              </a:cxnLst>
              <a:rect l="l" t="t" r="r" b="b"/>
              <a:pathLst>
                <a:path w="181769" h="96044">
                  <a:moveTo>
                    <a:pt x="0" y="96044"/>
                  </a:moveTo>
                  <a:cubicBezTo>
                    <a:pt x="17066" y="75009"/>
                    <a:pt x="34132" y="53975"/>
                    <a:pt x="61913" y="38894"/>
                  </a:cubicBezTo>
                  <a:cubicBezTo>
                    <a:pt x="89694" y="23813"/>
                    <a:pt x="151607" y="11112"/>
                    <a:pt x="166688" y="5556"/>
                  </a:cubicBezTo>
                  <a:cubicBezTo>
                    <a:pt x="181769" y="0"/>
                    <a:pt x="167084" y="2778"/>
                    <a:pt x="152400" y="5556"/>
                  </a:cubicBezTo>
                </a:path>
              </a:pathLst>
            </a:custGeom>
            <a:solidFill>
              <a:schemeClr val="bg1"/>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32" name="Freeform 31"/>
            <p:cNvSpPr/>
            <p:nvPr/>
          </p:nvSpPr>
          <p:spPr bwMode="auto">
            <a:xfrm flipV="1">
              <a:off x="4355977" y="3573016"/>
              <a:ext cx="144016" cy="72008"/>
            </a:xfrm>
            <a:custGeom>
              <a:avLst/>
              <a:gdLst>
                <a:gd name="connsiteX0" fmla="*/ 0 w 181769"/>
                <a:gd name="connsiteY0" fmla="*/ 96044 h 96044"/>
                <a:gd name="connsiteX1" fmla="*/ 61913 w 181769"/>
                <a:gd name="connsiteY1" fmla="*/ 38894 h 96044"/>
                <a:gd name="connsiteX2" fmla="*/ 166688 w 181769"/>
                <a:gd name="connsiteY2" fmla="*/ 5556 h 96044"/>
                <a:gd name="connsiteX3" fmla="*/ 152400 w 181769"/>
                <a:gd name="connsiteY3" fmla="*/ 5556 h 96044"/>
              </a:gdLst>
              <a:ahLst/>
              <a:cxnLst>
                <a:cxn ang="0">
                  <a:pos x="connsiteX0" y="connsiteY0"/>
                </a:cxn>
                <a:cxn ang="0">
                  <a:pos x="connsiteX1" y="connsiteY1"/>
                </a:cxn>
                <a:cxn ang="0">
                  <a:pos x="connsiteX2" y="connsiteY2"/>
                </a:cxn>
                <a:cxn ang="0">
                  <a:pos x="connsiteX3" y="connsiteY3"/>
                </a:cxn>
              </a:cxnLst>
              <a:rect l="l" t="t" r="r" b="b"/>
              <a:pathLst>
                <a:path w="181769" h="96044">
                  <a:moveTo>
                    <a:pt x="0" y="96044"/>
                  </a:moveTo>
                  <a:cubicBezTo>
                    <a:pt x="17066" y="75009"/>
                    <a:pt x="34132" y="53975"/>
                    <a:pt x="61913" y="38894"/>
                  </a:cubicBezTo>
                  <a:cubicBezTo>
                    <a:pt x="89694" y="23813"/>
                    <a:pt x="151607" y="11112"/>
                    <a:pt x="166688" y="5556"/>
                  </a:cubicBezTo>
                  <a:cubicBezTo>
                    <a:pt x="181769" y="0"/>
                    <a:pt x="167084" y="2778"/>
                    <a:pt x="152400" y="5556"/>
                  </a:cubicBezTo>
                </a:path>
              </a:pathLst>
            </a:custGeom>
            <a:solidFill>
              <a:schemeClr val="bg1"/>
            </a:solid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33" name="Straight Connector 32"/>
            <p:cNvCxnSpPr/>
            <p:nvPr/>
          </p:nvCxnSpPr>
          <p:spPr bwMode="auto">
            <a:xfrm>
              <a:off x="827584" y="5373216"/>
              <a:ext cx="72008"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35" name="Straight Connector 34"/>
            <p:cNvCxnSpPr/>
            <p:nvPr/>
          </p:nvCxnSpPr>
          <p:spPr bwMode="auto">
            <a:xfrm flipV="1">
              <a:off x="899592" y="4653136"/>
              <a:ext cx="0" cy="72008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40" name="Straight Connector 39"/>
            <p:cNvCxnSpPr/>
            <p:nvPr/>
          </p:nvCxnSpPr>
          <p:spPr bwMode="auto">
            <a:xfrm>
              <a:off x="971600" y="4581128"/>
              <a:ext cx="648072"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43" name="Straight Connector 42"/>
            <p:cNvCxnSpPr/>
            <p:nvPr/>
          </p:nvCxnSpPr>
          <p:spPr bwMode="auto">
            <a:xfrm flipV="1">
              <a:off x="1619672" y="4581128"/>
              <a:ext cx="0" cy="57606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44" name="Straight Connector 43"/>
            <p:cNvCxnSpPr/>
            <p:nvPr/>
          </p:nvCxnSpPr>
          <p:spPr bwMode="auto">
            <a:xfrm flipH="1">
              <a:off x="1763688" y="5373216"/>
              <a:ext cx="1872208"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flipV="1">
              <a:off x="4355976" y="5589240"/>
              <a:ext cx="0" cy="57606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V="1">
              <a:off x="3635896" y="5373216"/>
              <a:ext cx="0" cy="72008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1619672" y="5157192"/>
              <a:ext cx="72008"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58" name="Straight Connector 57"/>
            <p:cNvCxnSpPr/>
            <p:nvPr/>
          </p:nvCxnSpPr>
          <p:spPr bwMode="auto">
            <a:xfrm>
              <a:off x="1691680" y="5301208"/>
              <a:ext cx="72008"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59" name="Straight Connector 58"/>
            <p:cNvCxnSpPr/>
            <p:nvPr/>
          </p:nvCxnSpPr>
          <p:spPr bwMode="auto">
            <a:xfrm flipV="1">
              <a:off x="1691680" y="5157192"/>
              <a:ext cx="0" cy="144016"/>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60" name="Straight Connector 59"/>
            <p:cNvCxnSpPr/>
            <p:nvPr/>
          </p:nvCxnSpPr>
          <p:spPr bwMode="auto">
            <a:xfrm rot="16200000">
              <a:off x="1727684" y="5337212"/>
              <a:ext cx="72008"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flipV="1">
              <a:off x="4355976" y="5589240"/>
              <a:ext cx="72008"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flipV="1">
              <a:off x="4427984" y="5445224"/>
              <a:ext cx="72008"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a:off x="4427984" y="5445224"/>
              <a:ext cx="0" cy="144016"/>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66" name="Straight Connector 65"/>
            <p:cNvCxnSpPr/>
            <p:nvPr/>
          </p:nvCxnSpPr>
          <p:spPr bwMode="auto">
            <a:xfrm rot="5400000" flipV="1">
              <a:off x="4463988" y="5409220"/>
              <a:ext cx="72008"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70" name="Straight Connector 69"/>
            <p:cNvCxnSpPr/>
            <p:nvPr/>
          </p:nvCxnSpPr>
          <p:spPr bwMode="auto">
            <a:xfrm flipH="1">
              <a:off x="3707904" y="6165304"/>
              <a:ext cx="648072"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flipH="1">
              <a:off x="4499992" y="5373216"/>
              <a:ext cx="504056" cy="0"/>
            </a:xfrm>
            <a:prstGeom prst="line">
              <a:avLst/>
            </a:prstGeom>
            <a:solidFill>
              <a:schemeClr val="bg1"/>
            </a:solidFill>
            <a:ln w="38100" cap="flat" cmpd="sng" algn="ctr">
              <a:solidFill>
                <a:schemeClr val="tx1"/>
              </a:solidFill>
              <a:prstDash val="solid"/>
              <a:round/>
              <a:headEnd type="none" w="sm" len="sm"/>
              <a:tailEnd type="none" w="sm" len="sm"/>
            </a:ln>
            <a:effectLst/>
          </p:spPr>
        </p:cxnSp>
        <p:sp>
          <p:nvSpPr>
            <p:cNvPr id="77" name="TextBox 76"/>
            <p:cNvSpPr txBox="1"/>
            <p:nvPr/>
          </p:nvSpPr>
          <p:spPr>
            <a:xfrm>
              <a:off x="2267744" y="4249554"/>
              <a:ext cx="967592" cy="338554"/>
            </a:xfrm>
            <a:prstGeom prst="rect">
              <a:avLst/>
            </a:prstGeom>
            <a:noFill/>
          </p:spPr>
          <p:txBody>
            <a:bodyPr wrap="square" rtlCol="0">
              <a:spAutoFit/>
            </a:bodyPr>
            <a:lstStyle/>
            <a:p>
              <a:r>
                <a:rPr lang="en-US" sz="1400" b="1" i="1" dirty="0">
                  <a:latin typeface="Arial" pitchFamily="34" charset="0"/>
                  <a:cs typeface="Arial" pitchFamily="34" charset="0"/>
                  <a:sym typeface="Symbol"/>
                </a:rPr>
                <a:t>+</a:t>
              </a:r>
              <a:r>
                <a:rPr lang="en-US" sz="1600" b="1" i="1" dirty="0" err="1" smtClean="0">
                  <a:latin typeface="Arial" pitchFamily="34" charset="0"/>
                  <a:cs typeface="Arial" pitchFamily="34" charset="0"/>
                  <a:sym typeface="Symbol"/>
                </a:rPr>
                <a:t>M</a:t>
              </a:r>
              <a:r>
                <a:rPr lang="en-US" sz="1600" b="1" i="1" baseline="-25000" dirty="0" err="1" smtClean="0">
                  <a:latin typeface="Arial" pitchFamily="34" charset="0"/>
                  <a:cs typeface="Arial" pitchFamily="34" charset="0"/>
                  <a:sym typeface="Symbol"/>
                </a:rPr>
                <a:t>emax</a:t>
              </a:r>
              <a:r>
                <a:rPr lang="x-none" sz="1400" b="1" baseline="30000" smtClean="0">
                  <a:cs typeface="Arial" pitchFamily="34" charset="0"/>
                  <a:sym typeface="Symbol"/>
                </a:rPr>
                <a:t>*</a:t>
              </a:r>
              <a:endParaRPr lang="en-US" sz="1400" dirty="0"/>
            </a:p>
          </p:txBody>
        </p:sp>
        <p:sp>
          <p:nvSpPr>
            <p:cNvPr id="78" name="TextBox 77"/>
            <p:cNvSpPr txBox="1"/>
            <p:nvPr/>
          </p:nvSpPr>
          <p:spPr>
            <a:xfrm>
              <a:off x="395536" y="4005064"/>
              <a:ext cx="543739" cy="369332"/>
            </a:xfrm>
            <a:prstGeom prst="rect">
              <a:avLst/>
            </a:prstGeom>
            <a:noFill/>
          </p:spPr>
          <p:txBody>
            <a:bodyPr wrap="none" rtlCol="0">
              <a:spAutoFit/>
            </a:bodyPr>
            <a:lstStyle/>
            <a:p>
              <a:r>
                <a:rPr lang="en-US" b="1" i="1" dirty="0">
                  <a:solidFill>
                    <a:schemeClr val="tx1"/>
                  </a:solidFill>
                  <a:latin typeface="Arial" pitchFamily="34" charset="0"/>
                  <a:cs typeface="Arial" pitchFamily="34" charset="0"/>
                  <a:sym typeface="Symbol"/>
                </a:rPr>
                <a:t>M</a:t>
              </a:r>
              <a:r>
                <a:rPr lang="en-US" b="1" i="1" baseline="-25000" dirty="0">
                  <a:solidFill>
                    <a:schemeClr val="tx1"/>
                  </a:solidFill>
                  <a:latin typeface="Arial" pitchFamily="34" charset="0"/>
                  <a:cs typeface="Arial" pitchFamily="34" charset="0"/>
                  <a:sym typeface="Symbol"/>
                </a:rPr>
                <a:t>e</a:t>
              </a:r>
              <a:r>
                <a:rPr lang="x-none" b="1" baseline="30000">
                  <a:solidFill>
                    <a:schemeClr val="tx1"/>
                  </a:solidFill>
                  <a:cs typeface="Arial" pitchFamily="34" charset="0"/>
                  <a:sym typeface="Symbol"/>
                </a:rPr>
                <a:t>*</a:t>
              </a:r>
              <a:endParaRPr lang="en-US" dirty="0"/>
            </a:p>
          </p:txBody>
        </p:sp>
        <p:sp>
          <p:nvSpPr>
            <p:cNvPr id="79" name="TextBox 78"/>
            <p:cNvSpPr txBox="1"/>
            <p:nvPr/>
          </p:nvSpPr>
          <p:spPr>
            <a:xfrm>
              <a:off x="539552" y="2060848"/>
              <a:ext cx="343364" cy="369332"/>
            </a:xfrm>
            <a:prstGeom prst="rect">
              <a:avLst/>
            </a:prstGeom>
            <a:noFill/>
          </p:spPr>
          <p:txBody>
            <a:bodyPr wrap="none" rtlCol="0">
              <a:spAutoFit/>
            </a:bodyPr>
            <a:lstStyle/>
            <a:p>
              <a:r>
                <a:rPr lang="en-US" b="1" i="1" dirty="0" smtClean="0">
                  <a:solidFill>
                    <a:schemeClr val="tx1"/>
                  </a:solidFill>
                  <a:latin typeface="Arial" pitchFamily="34" charset="0"/>
                  <a:cs typeface="Arial" pitchFamily="34" charset="0"/>
                  <a:sym typeface="Symbol"/>
                </a:rPr>
                <a:t></a:t>
              </a:r>
              <a:endParaRPr lang="en-US" dirty="0"/>
            </a:p>
          </p:txBody>
        </p:sp>
        <p:sp>
          <p:nvSpPr>
            <p:cNvPr id="80" name="TextBox 79"/>
            <p:cNvSpPr txBox="1"/>
            <p:nvPr/>
          </p:nvSpPr>
          <p:spPr>
            <a:xfrm>
              <a:off x="1115616" y="2348880"/>
              <a:ext cx="402674" cy="369332"/>
            </a:xfrm>
            <a:prstGeom prst="rect">
              <a:avLst/>
            </a:prstGeom>
            <a:noFill/>
          </p:spPr>
          <p:txBody>
            <a:bodyPr wrap="none" rtlCol="0">
              <a:spAutoFit/>
            </a:bodyPr>
            <a:lstStyle/>
            <a:p>
              <a:r>
                <a:rPr lang="en-US" b="1" i="1" dirty="0" smtClean="0">
                  <a:solidFill>
                    <a:srgbClr val="FF0000"/>
                  </a:solidFill>
                  <a:latin typeface="Arial" pitchFamily="34" charset="0"/>
                  <a:cs typeface="Arial" pitchFamily="34" charset="0"/>
                  <a:sym typeface="Symbol"/>
                </a:rPr>
                <a:t></a:t>
              </a:r>
              <a:r>
                <a:rPr lang="en-US" b="1" baseline="30000" dirty="0" smtClean="0">
                  <a:solidFill>
                    <a:srgbClr val="FF0000"/>
                  </a:solidFill>
                  <a:latin typeface="Arial" pitchFamily="34" charset="0"/>
                  <a:cs typeface="Arial" pitchFamily="34" charset="0"/>
                  <a:sym typeface="Symbol"/>
                </a:rPr>
                <a:t>*</a:t>
              </a:r>
              <a:endParaRPr lang="en-US" b="1" baseline="30000" dirty="0">
                <a:solidFill>
                  <a:srgbClr val="FF0000"/>
                </a:solidFill>
              </a:endParaRPr>
            </a:p>
          </p:txBody>
        </p:sp>
        <p:sp>
          <p:nvSpPr>
            <p:cNvPr id="82" name="TextBox 81"/>
            <p:cNvSpPr txBox="1"/>
            <p:nvPr/>
          </p:nvSpPr>
          <p:spPr>
            <a:xfrm>
              <a:off x="5076056" y="3645024"/>
              <a:ext cx="242374" cy="338554"/>
            </a:xfrm>
            <a:prstGeom prst="rect">
              <a:avLst/>
            </a:prstGeom>
            <a:noFill/>
          </p:spPr>
          <p:txBody>
            <a:bodyPr wrap="none" rtlCol="0">
              <a:spAutoFit/>
            </a:bodyPr>
            <a:lstStyle/>
            <a:p>
              <a:r>
                <a:rPr lang="en-US" sz="1600" i="1" dirty="0">
                  <a:solidFill>
                    <a:schemeClr val="tx1"/>
                  </a:solidFill>
                  <a:latin typeface="Arial" pitchFamily="34" charset="0"/>
                  <a:cs typeface="Arial" pitchFamily="34" charset="0"/>
                  <a:sym typeface="Symbol"/>
                </a:rPr>
                <a:t>t</a:t>
              </a:r>
              <a:endParaRPr lang="en-US" sz="1600" dirty="0"/>
            </a:p>
          </p:txBody>
        </p:sp>
        <p:sp>
          <p:nvSpPr>
            <p:cNvPr id="83" name="TextBox 82"/>
            <p:cNvSpPr txBox="1"/>
            <p:nvPr/>
          </p:nvSpPr>
          <p:spPr>
            <a:xfrm>
              <a:off x="5076056" y="5373216"/>
              <a:ext cx="242374" cy="338554"/>
            </a:xfrm>
            <a:prstGeom prst="rect">
              <a:avLst/>
            </a:prstGeom>
            <a:noFill/>
          </p:spPr>
          <p:txBody>
            <a:bodyPr wrap="none" rtlCol="0">
              <a:spAutoFit/>
            </a:bodyPr>
            <a:lstStyle/>
            <a:p>
              <a:r>
                <a:rPr lang="en-US" sz="1600" i="1" dirty="0">
                  <a:solidFill>
                    <a:schemeClr val="tx1"/>
                  </a:solidFill>
                  <a:latin typeface="Arial" pitchFamily="34" charset="0"/>
                  <a:cs typeface="Arial" pitchFamily="34" charset="0"/>
                  <a:sym typeface="Symbol"/>
                </a:rPr>
                <a:t>t</a:t>
              </a:r>
              <a:endParaRPr lang="en-US" sz="1600" dirty="0"/>
            </a:p>
          </p:txBody>
        </p:sp>
        <p:cxnSp>
          <p:nvCxnSpPr>
            <p:cNvPr id="85" name="Straight Arrow Connector 84"/>
            <p:cNvCxnSpPr/>
            <p:nvPr/>
          </p:nvCxnSpPr>
          <p:spPr bwMode="auto">
            <a:xfrm>
              <a:off x="899592" y="4581128"/>
              <a:ext cx="2808312" cy="0"/>
            </a:xfrm>
            <a:prstGeom prst="straightConnector1">
              <a:avLst/>
            </a:prstGeom>
            <a:solidFill>
              <a:schemeClr val="bg1"/>
            </a:solidFill>
            <a:ln w="12700" cap="flat" cmpd="sng" algn="ctr">
              <a:solidFill>
                <a:srgbClr val="333399"/>
              </a:solidFill>
              <a:prstDash val="dash"/>
              <a:round/>
              <a:headEnd type="none" w="sm" len="sm"/>
              <a:tailEnd type="none"/>
            </a:ln>
            <a:effectLst/>
          </p:spPr>
        </p:cxnSp>
        <p:cxnSp>
          <p:nvCxnSpPr>
            <p:cNvPr id="86" name="Straight Arrow Connector 85"/>
            <p:cNvCxnSpPr/>
            <p:nvPr/>
          </p:nvCxnSpPr>
          <p:spPr bwMode="auto">
            <a:xfrm>
              <a:off x="899592" y="6165304"/>
              <a:ext cx="2808312" cy="0"/>
            </a:xfrm>
            <a:prstGeom prst="straightConnector1">
              <a:avLst/>
            </a:prstGeom>
            <a:solidFill>
              <a:schemeClr val="bg1"/>
            </a:solidFill>
            <a:ln w="12700" cap="flat" cmpd="sng" algn="ctr">
              <a:solidFill>
                <a:srgbClr val="333399"/>
              </a:solidFill>
              <a:prstDash val="dash"/>
              <a:round/>
              <a:headEnd type="none" w="sm" len="sm"/>
              <a:tailEnd type="none"/>
            </a:ln>
            <a:effectLst/>
          </p:spPr>
        </p:cxnSp>
        <p:sp>
          <p:nvSpPr>
            <p:cNvPr id="87" name="TextBox 86"/>
            <p:cNvSpPr txBox="1"/>
            <p:nvPr/>
          </p:nvSpPr>
          <p:spPr>
            <a:xfrm>
              <a:off x="2339752" y="5848244"/>
              <a:ext cx="967592" cy="338554"/>
            </a:xfrm>
            <a:prstGeom prst="rect">
              <a:avLst/>
            </a:prstGeom>
            <a:noFill/>
          </p:spPr>
          <p:txBody>
            <a:bodyPr wrap="square" rtlCol="0">
              <a:spAutoFit/>
            </a:bodyPr>
            <a:lstStyle/>
            <a:p>
              <a:r>
                <a:rPr lang="sr-Latn-CS" sz="1600" b="1" i="1" dirty="0" smtClean="0">
                  <a:latin typeface="Arial" pitchFamily="34" charset="0"/>
                  <a:cs typeface="Arial" pitchFamily="34" charset="0"/>
                  <a:sym typeface="Symbol"/>
                </a:rPr>
                <a:t>-</a:t>
              </a:r>
              <a:r>
                <a:rPr lang="en-US" sz="1600" b="1" i="1" dirty="0" err="1" smtClean="0">
                  <a:latin typeface="Arial" pitchFamily="34" charset="0"/>
                  <a:cs typeface="Arial" pitchFamily="34" charset="0"/>
                  <a:sym typeface="Symbol"/>
                </a:rPr>
                <a:t>M</a:t>
              </a:r>
              <a:r>
                <a:rPr lang="en-US" sz="1600" b="1" i="1" baseline="-25000" dirty="0" err="1" smtClean="0">
                  <a:latin typeface="Arial" pitchFamily="34" charset="0"/>
                  <a:cs typeface="Arial" pitchFamily="34" charset="0"/>
                  <a:sym typeface="Symbol"/>
                </a:rPr>
                <a:t>emax</a:t>
              </a:r>
              <a:r>
                <a:rPr lang="x-none" sz="1600" b="1" baseline="30000" smtClean="0">
                  <a:cs typeface="Arial" pitchFamily="34" charset="0"/>
                  <a:sym typeface="Symbol"/>
                </a:rPr>
                <a:t>*</a:t>
              </a:r>
              <a:endParaRPr lang="en-US" sz="1600" dirty="0"/>
            </a:p>
          </p:txBody>
        </p:sp>
        <p:cxnSp>
          <p:nvCxnSpPr>
            <p:cNvPr id="90" name="Straight Connector 89"/>
            <p:cNvCxnSpPr/>
            <p:nvPr/>
          </p:nvCxnSpPr>
          <p:spPr bwMode="auto">
            <a:xfrm flipV="1">
              <a:off x="971600" y="4581128"/>
              <a:ext cx="0" cy="7200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1" name="Straight Connector 90"/>
            <p:cNvCxnSpPr/>
            <p:nvPr/>
          </p:nvCxnSpPr>
          <p:spPr bwMode="auto">
            <a:xfrm>
              <a:off x="899592" y="4653136"/>
              <a:ext cx="72008"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flipV="1">
              <a:off x="3635896" y="6093296"/>
              <a:ext cx="72008"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rot="5400000" flipV="1">
              <a:off x="3671900" y="6129300"/>
              <a:ext cx="72008"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01" name="Straight Connector 100"/>
            <p:cNvCxnSpPr/>
            <p:nvPr/>
          </p:nvCxnSpPr>
          <p:spPr bwMode="auto">
            <a:xfrm flipH="1">
              <a:off x="823454" y="3645024"/>
              <a:ext cx="72008" cy="0"/>
            </a:xfrm>
            <a:prstGeom prst="line">
              <a:avLst/>
            </a:prstGeom>
            <a:solidFill>
              <a:schemeClr val="bg1"/>
            </a:solidFill>
            <a:ln w="38100" cap="flat" cmpd="sng" algn="ctr">
              <a:solidFill>
                <a:schemeClr val="tx1"/>
              </a:solidFill>
              <a:prstDash val="solid"/>
              <a:round/>
              <a:headEnd type="none" w="sm" len="sm"/>
              <a:tailEnd type="none" w="sm" len="sm"/>
            </a:ln>
            <a:effectLst/>
          </p:spPr>
        </p:cxnSp>
      </p:grpSp>
      <p:sp>
        <p:nvSpPr>
          <p:cNvPr id="98" name="Text Box 29"/>
          <p:cNvSpPr txBox="1">
            <a:spLocks noChangeArrowheads="1"/>
          </p:cNvSpPr>
          <p:nvPr/>
        </p:nvSpPr>
        <p:spPr bwMode="auto">
          <a:xfrm>
            <a:off x="5076056" y="1772816"/>
            <a:ext cx="3923928" cy="1692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indent="-342900">
              <a:spcBef>
                <a:spcPts val="0"/>
              </a:spcBef>
            </a:pPr>
            <a:r>
              <a:rPr lang="sr-Latn-CS" sz="2200" b="1" i="1" dirty="0" smtClean="0">
                <a:latin typeface="+mn-lt"/>
                <a:cs typeface="Arial" pitchFamily="34" charset="0"/>
                <a:sym typeface="Symbol"/>
              </a:rPr>
              <a:t>Veliki poremećaj </a:t>
            </a:r>
            <a:r>
              <a:rPr lang="sr-Latn-CS" sz="2200" i="1" dirty="0" smtClean="0">
                <a:latin typeface="+mn-lt"/>
                <a:cs typeface="Arial" pitchFamily="34" charset="0"/>
                <a:sym typeface="Symbol"/>
              </a:rPr>
              <a:t>podrazumeva da  zahtevani moment, </a:t>
            </a:r>
            <a:r>
              <a:rPr lang="en-US" sz="2200" b="1" i="1" dirty="0" smtClean="0">
                <a:solidFill>
                  <a:schemeClr val="tx1"/>
                </a:solidFill>
                <a:latin typeface="Arial" pitchFamily="34" charset="0"/>
                <a:cs typeface="Arial" pitchFamily="34" charset="0"/>
                <a:sym typeface="Symbol"/>
              </a:rPr>
              <a:t>M</a:t>
            </a:r>
            <a:r>
              <a:rPr lang="en-US" sz="2200" b="1" i="1" baseline="-25000" dirty="0" smtClean="0">
                <a:solidFill>
                  <a:schemeClr val="tx1"/>
                </a:solidFill>
                <a:latin typeface="Arial" pitchFamily="34" charset="0"/>
                <a:cs typeface="Arial" pitchFamily="34" charset="0"/>
                <a:sym typeface="Symbol"/>
              </a:rPr>
              <a:t>e</a:t>
            </a:r>
            <a:r>
              <a:rPr lang="x-none" sz="2200" b="1" baseline="30000" smtClean="0">
                <a:solidFill>
                  <a:schemeClr val="tx1"/>
                </a:solidFill>
                <a:cs typeface="Arial" pitchFamily="34" charset="0"/>
                <a:sym typeface="Symbol"/>
              </a:rPr>
              <a:t>*</a:t>
            </a:r>
            <a:r>
              <a:rPr lang="sr-Latn-CS" sz="2200" i="1" dirty="0" smtClean="0">
                <a:latin typeface="+mn-lt"/>
                <a:cs typeface="Arial" pitchFamily="34" charset="0"/>
                <a:sym typeface="Symbol"/>
              </a:rPr>
              <a:t> dostiže gornju ili donju granicu </a:t>
            </a:r>
            <a:r>
              <a:rPr lang="sr-Latn-CS" sz="2200" dirty="0" smtClean="0">
                <a:latin typeface="+mn-lt"/>
                <a:cs typeface="Arial" pitchFamily="34" charset="0"/>
                <a:sym typeface="Symbol"/>
              </a:rPr>
              <a:t>(</a:t>
            </a:r>
            <a:r>
              <a:rPr lang="sr-Latn-CS" sz="2200" b="1" dirty="0" smtClean="0">
                <a:solidFill>
                  <a:schemeClr val="tx1"/>
                </a:solidFill>
                <a:latin typeface="+mn-lt"/>
                <a:cs typeface="Arial" pitchFamily="34" charset="0"/>
                <a:sym typeface="Symbol"/>
              </a:rPr>
              <a:t></a:t>
            </a:r>
            <a:r>
              <a:rPr lang="en-US" sz="2200" b="1" i="1" dirty="0" smtClean="0">
                <a:solidFill>
                  <a:schemeClr val="tx1"/>
                </a:solidFill>
                <a:latin typeface="Arial" pitchFamily="34" charset="0"/>
                <a:cs typeface="Arial" pitchFamily="34" charset="0"/>
                <a:sym typeface="Symbol"/>
              </a:rPr>
              <a:t>M</a:t>
            </a:r>
            <a:r>
              <a:rPr lang="en-US" sz="2200" b="1" i="1" baseline="-25000" dirty="0" smtClean="0">
                <a:solidFill>
                  <a:schemeClr val="tx1"/>
                </a:solidFill>
                <a:latin typeface="Arial" pitchFamily="34" charset="0"/>
                <a:cs typeface="Arial" pitchFamily="34" charset="0"/>
                <a:sym typeface="Symbol"/>
              </a:rPr>
              <a:t>e</a:t>
            </a:r>
            <a:r>
              <a:rPr lang="sr-Latn-CS" sz="2200" b="1" i="1" baseline="-25000" dirty="0" smtClean="0">
                <a:solidFill>
                  <a:schemeClr val="tx1"/>
                </a:solidFill>
                <a:latin typeface="Arial" pitchFamily="34" charset="0"/>
                <a:cs typeface="Arial" pitchFamily="34" charset="0"/>
                <a:sym typeface="Symbol"/>
              </a:rPr>
              <a:t>max</a:t>
            </a:r>
            <a:r>
              <a:rPr lang="x-none" sz="2200" b="1" baseline="30000" smtClean="0">
                <a:solidFill>
                  <a:schemeClr val="tx1"/>
                </a:solidFill>
                <a:cs typeface="Arial" pitchFamily="34" charset="0"/>
                <a:sym typeface="Symbol"/>
              </a:rPr>
              <a:t>*</a:t>
            </a:r>
            <a:r>
              <a:rPr lang="sr-Latn-CS" sz="2200" i="1" dirty="0" smtClean="0">
                <a:latin typeface="+mn-lt"/>
                <a:cs typeface="Arial" pitchFamily="34" charset="0"/>
                <a:sym typeface="Symbol"/>
              </a:rPr>
              <a:t> </a:t>
            </a:r>
            <a:r>
              <a:rPr lang="sr-Latn-CS" sz="2200" dirty="0" smtClean="0">
                <a:latin typeface="+mn-lt"/>
                <a:cs typeface="Arial" pitchFamily="34" charset="0"/>
                <a:sym typeface="Symbol"/>
              </a:rPr>
              <a:t>)</a:t>
            </a:r>
            <a:r>
              <a:rPr lang="sr-Latn-CS" sz="2200" i="1" dirty="0" smtClean="0">
                <a:latin typeface="+mn-lt"/>
                <a:cs typeface="Arial" pitchFamily="34" charset="0"/>
                <a:sym typeface="Symbol"/>
              </a:rPr>
              <a:t>, tada regulator nije lineadan.</a:t>
            </a:r>
          </a:p>
        </p:txBody>
      </p:sp>
      <p:sp>
        <p:nvSpPr>
          <p:cNvPr id="99" name="Text Box 29"/>
          <p:cNvSpPr txBox="1">
            <a:spLocks noChangeArrowheads="1"/>
          </p:cNvSpPr>
          <p:nvPr/>
        </p:nvSpPr>
        <p:spPr bwMode="auto">
          <a:xfrm>
            <a:off x="5112568" y="4221088"/>
            <a:ext cx="3923928" cy="1692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indent="-342900">
              <a:spcBef>
                <a:spcPts val="0"/>
              </a:spcBef>
            </a:pPr>
            <a:r>
              <a:rPr lang="en-US" sz="2200" b="1" i="1" dirty="0" smtClean="0">
                <a:solidFill>
                  <a:schemeClr val="tx1"/>
                </a:solidFill>
                <a:latin typeface="Arial" pitchFamily="34" charset="0"/>
                <a:cs typeface="Arial" pitchFamily="34" charset="0"/>
                <a:sym typeface="Symbol"/>
              </a:rPr>
              <a:t>M</a:t>
            </a:r>
            <a:r>
              <a:rPr lang="en-US" sz="2200" b="1" i="1" baseline="-25000" dirty="0" smtClean="0">
                <a:solidFill>
                  <a:schemeClr val="tx1"/>
                </a:solidFill>
                <a:latin typeface="Arial" pitchFamily="34" charset="0"/>
                <a:cs typeface="Arial" pitchFamily="34" charset="0"/>
                <a:sym typeface="Symbol"/>
              </a:rPr>
              <a:t>e</a:t>
            </a:r>
            <a:r>
              <a:rPr lang="x-none" sz="2200" b="1" baseline="30000" smtClean="0">
                <a:solidFill>
                  <a:schemeClr val="tx1"/>
                </a:solidFill>
                <a:cs typeface="Arial" pitchFamily="34" charset="0"/>
                <a:sym typeface="Symbol"/>
              </a:rPr>
              <a:t>*</a:t>
            </a:r>
            <a:r>
              <a:rPr lang="sr-Latn-CS" sz="2200" i="1" dirty="0" smtClean="0">
                <a:latin typeface="+mn-lt"/>
                <a:cs typeface="Arial" pitchFamily="34" charset="0"/>
                <a:sym typeface="Symbol"/>
              </a:rPr>
              <a:t> dostiže  </a:t>
            </a:r>
            <a:r>
              <a:rPr lang="sr-Latn-CS" sz="2200" b="1" dirty="0" smtClean="0">
                <a:solidFill>
                  <a:schemeClr val="tx1"/>
                </a:solidFill>
                <a:latin typeface="+mn-lt"/>
                <a:cs typeface="Arial" pitchFamily="34" charset="0"/>
                <a:sym typeface="Symbol"/>
              </a:rPr>
              <a:t>+</a:t>
            </a:r>
            <a:r>
              <a:rPr lang="en-US" sz="2200" b="1" i="1" dirty="0" smtClean="0">
                <a:solidFill>
                  <a:schemeClr val="tx1"/>
                </a:solidFill>
                <a:latin typeface="Arial" pitchFamily="34" charset="0"/>
                <a:cs typeface="Arial" pitchFamily="34" charset="0"/>
                <a:sym typeface="Symbol"/>
              </a:rPr>
              <a:t>M</a:t>
            </a:r>
            <a:r>
              <a:rPr lang="en-US" sz="2200" b="1" i="1" baseline="-25000" dirty="0" smtClean="0">
                <a:solidFill>
                  <a:schemeClr val="tx1"/>
                </a:solidFill>
                <a:latin typeface="Arial" pitchFamily="34" charset="0"/>
                <a:cs typeface="Arial" pitchFamily="34" charset="0"/>
                <a:sym typeface="Symbol"/>
              </a:rPr>
              <a:t>e</a:t>
            </a:r>
            <a:r>
              <a:rPr lang="sr-Latn-CS" sz="2200" b="1" i="1" baseline="-25000" dirty="0" smtClean="0">
                <a:solidFill>
                  <a:schemeClr val="tx1"/>
                </a:solidFill>
                <a:latin typeface="Arial" pitchFamily="34" charset="0"/>
                <a:cs typeface="Arial" pitchFamily="34" charset="0"/>
                <a:sym typeface="Symbol"/>
              </a:rPr>
              <a:t>max</a:t>
            </a:r>
            <a:r>
              <a:rPr lang="x-none" sz="2200" b="1" baseline="30000" smtClean="0">
                <a:solidFill>
                  <a:schemeClr val="tx1"/>
                </a:solidFill>
                <a:cs typeface="Arial" pitchFamily="34" charset="0"/>
                <a:sym typeface="Symbol"/>
              </a:rPr>
              <a:t>*</a:t>
            </a:r>
            <a:r>
              <a:rPr lang="sr-Latn-CS" sz="2200" i="1" dirty="0" smtClean="0">
                <a:latin typeface="+mn-lt"/>
                <a:cs typeface="Arial" pitchFamily="34" charset="0"/>
                <a:sym typeface="Symbol"/>
              </a:rPr>
              <a:t>   za nekoliko perioda.</a:t>
            </a:r>
          </a:p>
          <a:p>
            <a:pPr indent="-342900">
              <a:spcBef>
                <a:spcPts val="0"/>
              </a:spcBef>
            </a:pPr>
            <a:r>
              <a:rPr lang="sr-Latn-CS" sz="2200" i="1" dirty="0" smtClean="0">
                <a:latin typeface="+mn-lt"/>
                <a:cs typeface="Arial" pitchFamily="34" charset="0"/>
                <a:sym typeface="Symbol"/>
              </a:rPr>
              <a:t>Brzina obrtanja </a:t>
            </a:r>
            <a:r>
              <a:rPr lang="sr-Latn-CS" sz="2200" i="1" u="sng" dirty="0" smtClean="0">
                <a:latin typeface="+mn-lt"/>
                <a:cs typeface="Arial" pitchFamily="34" charset="0"/>
                <a:sym typeface="Symbol"/>
              </a:rPr>
              <a:t>linearno</a:t>
            </a:r>
            <a:r>
              <a:rPr lang="sr-Latn-CS" sz="2200" i="1" dirty="0" smtClean="0">
                <a:latin typeface="+mn-lt"/>
                <a:cs typeface="Arial" pitchFamily="34" charset="0"/>
                <a:sym typeface="Symbol"/>
              </a:rPr>
              <a:t> raste ka zadatoj brzini.</a:t>
            </a:r>
          </a:p>
          <a:p>
            <a:pPr indent="-342900">
              <a:spcBef>
                <a:spcPts val="0"/>
              </a:spcBef>
            </a:pPr>
            <a:r>
              <a:rPr lang="sr-Latn-CS" sz="2200" i="1" dirty="0" smtClean="0">
                <a:latin typeface="+mn-lt"/>
                <a:cs typeface="Arial" pitchFamily="34" charset="0"/>
                <a:sym typeface="Symbol"/>
              </a:rPr>
              <a:t>Nagib zavisi od </a:t>
            </a:r>
            <a:r>
              <a:rPr lang="sr-Latn-CS" sz="2200" b="1" i="1" dirty="0" smtClean="0">
                <a:solidFill>
                  <a:schemeClr val="tx1"/>
                </a:solidFill>
                <a:latin typeface="+mn-lt"/>
                <a:cs typeface="Arial" pitchFamily="34" charset="0"/>
                <a:sym typeface="Symbol"/>
              </a:rPr>
              <a:t>J</a:t>
            </a:r>
            <a:r>
              <a:rPr lang="sr-Latn-CS" sz="2200" i="1" dirty="0" smtClean="0">
                <a:latin typeface="+mn-lt"/>
                <a:cs typeface="Arial" pitchFamily="34" charset="0"/>
                <a:sym typeface="Symbol"/>
              </a:rPr>
              <a:t> i </a:t>
            </a:r>
            <a:r>
              <a:rPr lang="en-US" sz="2200" b="1" i="1" dirty="0" smtClean="0">
                <a:solidFill>
                  <a:schemeClr val="tx1"/>
                </a:solidFill>
                <a:latin typeface="Arial" pitchFamily="34" charset="0"/>
                <a:cs typeface="Arial" pitchFamily="34" charset="0"/>
                <a:sym typeface="Symbol"/>
              </a:rPr>
              <a:t>M</a:t>
            </a:r>
            <a:r>
              <a:rPr lang="en-US" sz="2200" b="1" i="1" baseline="-25000" dirty="0" smtClean="0">
                <a:solidFill>
                  <a:schemeClr val="tx1"/>
                </a:solidFill>
                <a:latin typeface="Arial" pitchFamily="34" charset="0"/>
                <a:cs typeface="Arial" pitchFamily="34" charset="0"/>
                <a:sym typeface="Symbol"/>
              </a:rPr>
              <a:t>e</a:t>
            </a:r>
            <a:r>
              <a:rPr lang="sr-Latn-CS" sz="2200" b="1" i="1" baseline="-25000" dirty="0" smtClean="0">
                <a:solidFill>
                  <a:schemeClr val="tx1"/>
                </a:solidFill>
                <a:latin typeface="Arial" pitchFamily="34" charset="0"/>
                <a:cs typeface="Arial" pitchFamily="34" charset="0"/>
                <a:sym typeface="Symbol"/>
              </a:rPr>
              <a:t>max</a:t>
            </a:r>
            <a:r>
              <a:rPr lang="x-none" sz="2200" b="1" baseline="30000" smtClean="0">
                <a:solidFill>
                  <a:schemeClr val="tx1"/>
                </a:solidFill>
                <a:cs typeface="Arial" pitchFamily="34" charset="0"/>
                <a:sym typeface="Symbol"/>
              </a:rPr>
              <a:t>*</a:t>
            </a:r>
            <a:r>
              <a:rPr lang="sr-Latn-CS" sz="2200" i="1" dirty="0" smtClean="0">
                <a:latin typeface="+mn-lt"/>
                <a:cs typeface="Arial" pitchFamily="34" charset="0"/>
                <a:sym typeface="Symbol"/>
              </a:rPr>
              <a:t> .</a:t>
            </a:r>
            <a:endParaRPr lang="en-US" sz="2400" b="1" baseline="30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5</a:t>
            </a:fld>
            <a:endParaRPr lang="en-US"/>
          </a:p>
        </p:txBody>
      </p:sp>
      <p:sp>
        <p:nvSpPr>
          <p:cNvPr id="57" name="Title 1"/>
          <p:cNvSpPr>
            <a:spLocks noGrp="1"/>
          </p:cNvSpPr>
          <p:nvPr>
            <p:ph type="title"/>
          </p:nvPr>
        </p:nvSpPr>
        <p:spPr>
          <a:xfrm>
            <a:off x="132765" y="0"/>
            <a:ext cx="8856983" cy="1143000"/>
          </a:xfrm>
        </p:spPr>
        <p:txBody>
          <a:bodyPr/>
          <a:lstStyle/>
          <a:p>
            <a:r>
              <a:rPr lang="x-none" dirty="0" smtClean="0"/>
              <a:t>Primer, bez opterećenja </a:t>
            </a:r>
            <a:r>
              <a:rPr lang="x-none" b="1" i="1" dirty="0" smtClean="0">
                <a:latin typeface="Arial" pitchFamily="34" charset="0"/>
                <a:cs typeface="Arial" pitchFamily="34" charset="0"/>
              </a:rPr>
              <a:t>M</a:t>
            </a:r>
            <a:r>
              <a:rPr lang="x-none" b="1" i="1" baseline="-25000" dirty="0" smtClean="0">
                <a:latin typeface="Arial" pitchFamily="34" charset="0"/>
                <a:cs typeface="Arial" pitchFamily="34" charset="0"/>
              </a:rPr>
              <a:t>0</a:t>
            </a:r>
            <a:r>
              <a:rPr lang="x-none" dirty="0" smtClean="0"/>
              <a:t> </a:t>
            </a:r>
            <a:r>
              <a:rPr lang="en-US" dirty="0" smtClean="0"/>
              <a:t/>
            </a:r>
            <a:br>
              <a:rPr lang="en-US" dirty="0" smtClean="0"/>
            </a:br>
            <a:r>
              <a:rPr lang="en-US" sz="2400" dirty="0"/>
              <a:t>(</a:t>
            </a:r>
            <a:r>
              <a:rPr lang="x-none" sz="2400" dirty="0"/>
              <a:t>trenje uzeto u obzir</a:t>
            </a:r>
            <a:r>
              <a:rPr lang="en-US" sz="2400" dirty="0"/>
              <a:t>)</a:t>
            </a:r>
            <a:endParaRPr lang="en-US" sz="2400" dirty="0" smtClean="0"/>
          </a:p>
        </p:txBody>
      </p:sp>
      <p:cxnSp>
        <p:nvCxnSpPr>
          <p:cNvPr id="61" name="Straight Connector 60"/>
          <p:cNvCxnSpPr/>
          <p:nvPr/>
        </p:nvCxnSpPr>
        <p:spPr bwMode="auto">
          <a:xfrm>
            <a:off x="634351" y="2578241"/>
            <a:ext cx="0" cy="980206"/>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66" name="Straight Connector 65"/>
          <p:cNvCxnSpPr/>
          <p:nvPr/>
        </p:nvCxnSpPr>
        <p:spPr bwMode="auto">
          <a:xfrm>
            <a:off x="301923" y="2262721"/>
            <a:ext cx="3315704" cy="0"/>
          </a:xfrm>
          <a:prstGeom prst="line">
            <a:avLst/>
          </a:prstGeom>
          <a:solidFill>
            <a:schemeClr val="bg1"/>
          </a:solidFill>
          <a:ln w="12700" cap="flat" cmpd="sng" algn="ctr">
            <a:solidFill>
              <a:schemeClr val="tx1"/>
            </a:solidFill>
            <a:prstDash val="solid"/>
            <a:round/>
            <a:headEnd type="none" w="sm" len="sm"/>
            <a:tailEnd type="arrow" w="sm" len="sm"/>
          </a:ln>
          <a:effectLst/>
        </p:spPr>
      </p:cxnSp>
      <p:cxnSp>
        <p:nvCxnSpPr>
          <p:cNvPr id="67" name="Straight Connector 66"/>
          <p:cNvCxnSpPr/>
          <p:nvPr/>
        </p:nvCxnSpPr>
        <p:spPr bwMode="auto">
          <a:xfrm>
            <a:off x="255867" y="3441035"/>
            <a:ext cx="3348372"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70" name="Text Box 29"/>
          <p:cNvSpPr txBox="1">
            <a:spLocks noChangeArrowheads="1"/>
          </p:cNvSpPr>
          <p:nvPr/>
        </p:nvSpPr>
        <p:spPr bwMode="auto">
          <a:xfrm>
            <a:off x="3597229" y="3409255"/>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cxnSp>
        <p:nvCxnSpPr>
          <p:cNvPr id="71" name="Straight Connector 70"/>
          <p:cNvCxnSpPr/>
          <p:nvPr/>
        </p:nvCxnSpPr>
        <p:spPr bwMode="auto">
          <a:xfrm>
            <a:off x="626375" y="1450568"/>
            <a:ext cx="0" cy="980954"/>
          </a:xfrm>
          <a:prstGeom prst="line">
            <a:avLst/>
          </a:prstGeom>
          <a:solidFill>
            <a:schemeClr val="bg1"/>
          </a:solidFill>
          <a:ln w="12700" cap="flat" cmpd="sng" algn="ctr">
            <a:solidFill>
              <a:schemeClr val="tx1"/>
            </a:solidFill>
            <a:prstDash val="solid"/>
            <a:round/>
            <a:headEnd type="arrow" w="sm" len="sm"/>
            <a:tailEnd type="none" w="sm" len="sm"/>
          </a:ln>
          <a:effectLst/>
        </p:spPr>
      </p:cxnSp>
      <p:sp>
        <p:nvSpPr>
          <p:cNvPr id="75" name="Text Box 29"/>
          <p:cNvSpPr txBox="1">
            <a:spLocks noChangeArrowheads="1"/>
          </p:cNvSpPr>
          <p:nvPr/>
        </p:nvSpPr>
        <p:spPr bwMode="auto">
          <a:xfrm>
            <a:off x="3589950" y="2232614"/>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sp>
        <p:nvSpPr>
          <p:cNvPr id="90" name="Text Box 29"/>
          <p:cNvSpPr txBox="1">
            <a:spLocks noChangeArrowheads="1"/>
          </p:cNvSpPr>
          <p:nvPr/>
        </p:nvSpPr>
        <p:spPr bwMode="auto">
          <a:xfrm>
            <a:off x="395536" y="2424352"/>
            <a:ext cx="313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olidFill>
                  <a:schemeClr val="tx1"/>
                </a:solidFill>
                <a:sym typeface="Symbol"/>
              </a:rPr>
              <a:t></a:t>
            </a:r>
            <a:endParaRPr lang="en-US" sz="2000" i="1" baseline="30000" dirty="0">
              <a:solidFill>
                <a:schemeClr val="tx1"/>
              </a:solidFill>
            </a:endParaRPr>
          </a:p>
        </p:txBody>
      </p:sp>
      <p:sp>
        <p:nvSpPr>
          <p:cNvPr id="93" name="Text Box 29"/>
          <p:cNvSpPr txBox="1">
            <a:spLocks noChangeArrowheads="1"/>
          </p:cNvSpPr>
          <p:nvPr/>
        </p:nvSpPr>
        <p:spPr bwMode="auto">
          <a:xfrm>
            <a:off x="323528" y="1386810"/>
            <a:ext cx="33233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i="1" smtClean="0">
                <a:solidFill>
                  <a:schemeClr val="tx1"/>
                </a:solidFill>
                <a:latin typeface="Arial" pitchFamily="34" charset="0"/>
                <a:cs typeface="Arial" pitchFamily="34" charset="0"/>
                <a:sym typeface="Symbol"/>
              </a:rPr>
              <a:t>M</a:t>
            </a:r>
            <a:r>
              <a:rPr lang="x-none" sz="1400" b="1" i="1" baseline="-25000" smtClean="0">
                <a:solidFill>
                  <a:schemeClr val="tx1"/>
                </a:solidFill>
                <a:latin typeface="Arial" pitchFamily="34" charset="0"/>
                <a:cs typeface="Arial" pitchFamily="34" charset="0"/>
                <a:sym typeface="Symbol"/>
              </a:rPr>
              <a:t>e</a:t>
            </a:r>
            <a:endParaRPr lang="x-none" sz="1400" b="1" i="1" baseline="30000" dirty="0" smtClean="0">
              <a:solidFill>
                <a:schemeClr val="tx1"/>
              </a:solidFill>
              <a:latin typeface="Arial" pitchFamily="34" charset="0"/>
              <a:cs typeface="Arial" pitchFamily="34" charset="0"/>
              <a:sym typeface="Symbol"/>
            </a:endParaRPr>
          </a:p>
        </p:txBody>
      </p:sp>
      <p:cxnSp>
        <p:nvCxnSpPr>
          <p:cNvPr id="15" name="Straight Connector 14"/>
          <p:cNvCxnSpPr/>
          <p:nvPr/>
        </p:nvCxnSpPr>
        <p:spPr bwMode="auto">
          <a:xfrm>
            <a:off x="626375" y="1704272"/>
            <a:ext cx="2577473"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a:off x="405797" y="2265955"/>
            <a:ext cx="228554"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7" name="Straight Connector 96"/>
          <p:cNvCxnSpPr/>
          <p:nvPr/>
        </p:nvCxnSpPr>
        <p:spPr bwMode="auto">
          <a:xfrm flipV="1">
            <a:off x="626375" y="1693627"/>
            <a:ext cx="0" cy="56909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8" name="Straight Connector 97"/>
          <p:cNvCxnSpPr/>
          <p:nvPr/>
        </p:nvCxnSpPr>
        <p:spPr bwMode="auto">
          <a:xfrm>
            <a:off x="405797" y="3441035"/>
            <a:ext cx="228554"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99" name="Straight Connector 98"/>
          <p:cNvCxnSpPr/>
          <p:nvPr/>
        </p:nvCxnSpPr>
        <p:spPr bwMode="auto">
          <a:xfrm flipV="1">
            <a:off x="634351" y="2647918"/>
            <a:ext cx="1766971" cy="793118"/>
          </a:xfrm>
          <a:prstGeom prst="line">
            <a:avLst/>
          </a:prstGeom>
          <a:solidFill>
            <a:schemeClr val="bg1"/>
          </a:solidFill>
          <a:ln w="0" cap="flat" cmpd="sng" algn="ctr">
            <a:solidFill>
              <a:schemeClr val="tx1"/>
            </a:solidFill>
            <a:prstDash val="solid"/>
            <a:round/>
            <a:headEnd type="none" w="sm" len="sm"/>
            <a:tailEnd type="none" w="sm" len="sm"/>
          </a:ln>
          <a:effectLst/>
        </p:spPr>
      </p:cxnSp>
      <p:cxnSp>
        <p:nvCxnSpPr>
          <p:cNvPr id="101" name="Straight Connector 100"/>
          <p:cNvCxnSpPr/>
          <p:nvPr/>
        </p:nvCxnSpPr>
        <p:spPr bwMode="auto">
          <a:xfrm>
            <a:off x="3246295" y="1704272"/>
            <a:ext cx="216024" cy="0"/>
          </a:xfrm>
          <a:prstGeom prst="line">
            <a:avLst/>
          </a:prstGeom>
          <a:solidFill>
            <a:schemeClr val="bg1"/>
          </a:solidFill>
          <a:ln w="38100" cap="flat" cmpd="sng" algn="ctr">
            <a:solidFill>
              <a:schemeClr val="tx1"/>
            </a:solidFill>
            <a:prstDash val="sysDot"/>
            <a:round/>
            <a:headEnd type="none" w="sm" len="sm"/>
            <a:tailEnd type="none" w="sm" len="sm"/>
          </a:ln>
          <a:effectLst/>
        </p:spPr>
      </p:cxnSp>
      <p:cxnSp>
        <p:nvCxnSpPr>
          <p:cNvPr id="80" name="Straight Connector 79"/>
          <p:cNvCxnSpPr/>
          <p:nvPr/>
        </p:nvCxnSpPr>
        <p:spPr bwMode="auto">
          <a:xfrm flipH="1">
            <a:off x="611560" y="2843411"/>
            <a:ext cx="2934089" cy="0"/>
          </a:xfrm>
          <a:prstGeom prst="line">
            <a:avLst/>
          </a:prstGeom>
          <a:solidFill>
            <a:schemeClr val="bg1"/>
          </a:solidFill>
          <a:ln w="0" cap="flat" cmpd="sng" algn="ctr">
            <a:solidFill>
              <a:schemeClr val="tx1"/>
            </a:solidFill>
            <a:prstDash val="lgDash"/>
            <a:round/>
            <a:headEnd type="none" w="sm" len="sm"/>
            <a:tailEnd type="none" w="sm" len="sm"/>
          </a:ln>
          <a:effectLst/>
        </p:spPr>
      </p:cxnSp>
      <p:sp>
        <p:nvSpPr>
          <p:cNvPr id="9" name="Freeform 8"/>
          <p:cNvSpPr/>
          <p:nvPr/>
        </p:nvSpPr>
        <p:spPr bwMode="auto">
          <a:xfrm>
            <a:off x="635793" y="2852936"/>
            <a:ext cx="2824429" cy="576262"/>
          </a:xfrm>
          <a:custGeom>
            <a:avLst/>
            <a:gdLst>
              <a:gd name="connsiteX0" fmla="*/ 0 w 2481262"/>
              <a:gd name="connsiteY0" fmla="*/ 576262 h 576262"/>
              <a:gd name="connsiteX1" fmla="*/ 354806 w 2481262"/>
              <a:gd name="connsiteY1" fmla="*/ 416719 h 576262"/>
              <a:gd name="connsiteX2" fmla="*/ 892969 w 2481262"/>
              <a:gd name="connsiteY2" fmla="*/ 180975 h 576262"/>
              <a:gd name="connsiteX3" fmla="*/ 1157287 w 2481262"/>
              <a:gd name="connsiteY3" fmla="*/ 88106 h 576262"/>
              <a:gd name="connsiteX4" fmla="*/ 1414462 w 2481262"/>
              <a:gd name="connsiteY4" fmla="*/ 42862 h 576262"/>
              <a:gd name="connsiteX5" fmla="*/ 1874044 w 2481262"/>
              <a:gd name="connsiteY5" fmla="*/ 7144 h 576262"/>
              <a:gd name="connsiteX6" fmla="*/ 2481262 w 2481262"/>
              <a:gd name="connsiteY6" fmla="*/ 0 h 576262"/>
              <a:gd name="connsiteX7" fmla="*/ 2481262 w 2481262"/>
              <a:gd name="connsiteY7" fmla="*/ 0 h 57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262" h="576262">
                <a:moveTo>
                  <a:pt x="0" y="576262"/>
                </a:moveTo>
                <a:lnTo>
                  <a:pt x="354806" y="416719"/>
                </a:lnTo>
                <a:lnTo>
                  <a:pt x="892969" y="180975"/>
                </a:lnTo>
                <a:cubicBezTo>
                  <a:pt x="1026716" y="126206"/>
                  <a:pt x="1070372" y="111125"/>
                  <a:pt x="1157287" y="88106"/>
                </a:cubicBezTo>
                <a:cubicBezTo>
                  <a:pt x="1244202" y="65087"/>
                  <a:pt x="1295003" y="56356"/>
                  <a:pt x="1414462" y="42862"/>
                </a:cubicBezTo>
                <a:cubicBezTo>
                  <a:pt x="1533921" y="29368"/>
                  <a:pt x="1696244" y="14288"/>
                  <a:pt x="1874044" y="7144"/>
                </a:cubicBezTo>
                <a:cubicBezTo>
                  <a:pt x="2051844" y="0"/>
                  <a:pt x="2481262" y="0"/>
                  <a:pt x="2481262" y="0"/>
                </a:cubicBezTo>
                <a:lnTo>
                  <a:pt x="2481262" y="0"/>
                </a:lnTo>
              </a:path>
            </a:pathLst>
          </a:custGeom>
          <a:no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x-none" sz="1800" b="0" i="0" u="none" strike="noStrike" cap="none" normalizeH="0" baseline="0" smtClean="0">
              <a:ln>
                <a:noFill/>
              </a:ln>
              <a:solidFill>
                <a:srgbClr val="333399"/>
              </a:solidFill>
              <a:effectLst/>
              <a:latin typeface="Comic Sans MS" pitchFamily="66" charset="0"/>
            </a:endParaRPr>
          </a:p>
        </p:txBody>
      </p:sp>
      <p:sp>
        <p:nvSpPr>
          <p:cNvPr id="85" name="TextBox 84"/>
          <p:cNvSpPr txBox="1"/>
          <p:nvPr/>
        </p:nvSpPr>
        <p:spPr>
          <a:xfrm>
            <a:off x="4931988" y="1340768"/>
            <a:ext cx="4212011" cy="954107"/>
          </a:xfrm>
          <a:prstGeom prst="rect">
            <a:avLst/>
          </a:prstGeom>
          <a:noFill/>
        </p:spPr>
        <p:txBody>
          <a:bodyPr wrap="square" rtlCol="0">
            <a:spAutoFit/>
          </a:bodyPr>
          <a:lstStyle/>
          <a:p>
            <a:r>
              <a:rPr lang="x-none" dirty="0" smtClean="0">
                <a:latin typeface="+mn-lt"/>
                <a:cs typeface="Arial" pitchFamily="34" charset="0"/>
              </a:rPr>
              <a:t>Brzina obrtanja u stacionarnom stanju, kada nema promene brzine (d</a:t>
            </a:r>
            <a:r>
              <a:rPr lang="sr-Latn-CS" b="1" i="1" dirty="0" smtClean="0">
                <a:sym typeface="Symbol"/>
              </a:rPr>
              <a:t></a:t>
            </a:r>
            <a:r>
              <a:rPr lang="en-US" i="1" dirty="0" smtClean="0">
                <a:sym typeface="Symbol"/>
              </a:rPr>
              <a:t>/</a:t>
            </a:r>
            <a:r>
              <a:rPr lang="en-US" dirty="0" err="1" smtClean="0">
                <a:sym typeface="Symbol"/>
              </a:rPr>
              <a:t>d</a:t>
            </a:r>
            <a:r>
              <a:rPr lang="en-US" b="1" i="1" dirty="0" err="1" smtClean="0">
                <a:sym typeface="Symbol"/>
              </a:rPr>
              <a:t>t</a:t>
            </a:r>
            <a:r>
              <a:rPr lang="x-none" i="1" dirty="0" smtClean="0">
                <a:sym typeface="Symbol"/>
              </a:rPr>
              <a:t> </a:t>
            </a:r>
            <a:r>
              <a:rPr lang="x-none" dirty="0" smtClean="0">
                <a:sym typeface="Symbol"/>
              </a:rPr>
              <a:t>= 0), iznosi </a:t>
            </a:r>
            <a:r>
              <a:rPr lang="sr-Latn-CS" sz="2000" b="1" i="1" dirty="0" smtClean="0">
                <a:sym typeface="Symbol"/>
              </a:rPr>
              <a:t></a:t>
            </a:r>
            <a:r>
              <a:rPr lang="sr-Latn-CS" sz="2000" baseline="-25000" dirty="0" smtClean="0">
                <a:latin typeface="Arial" panose="020B0604020202020204" pitchFamily="34" charset="0"/>
                <a:cs typeface="Arial" panose="020B0604020202020204" pitchFamily="34" charset="0"/>
                <a:sym typeface="Symbol"/>
              </a:rPr>
              <a:t>stac</a:t>
            </a:r>
            <a:r>
              <a:rPr lang="x-none" sz="2000" dirty="0" smtClean="0">
                <a:sym typeface="Symbol"/>
              </a:rPr>
              <a:t> = </a:t>
            </a:r>
            <a:r>
              <a:rPr lang="x-none" sz="2000" b="1" i="1" dirty="0" smtClean="0">
                <a:latin typeface="Arial" panose="020B0604020202020204" pitchFamily="34" charset="0"/>
                <a:cs typeface="Arial" panose="020B0604020202020204" pitchFamily="34" charset="0"/>
                <a:sym typeface="Symbol"/>
              </a:rPr>
              <a:t>M</a:t>
            </a:r>
            <a:r>
              <a:rPr lang="x-none" sz="2000" b="1" i="1" baseline="-25000" dirty="0">
                <a:sym typeface="Symbol"/>
              </a:rPr>
              <a:t>e</a:t>
            </a:r>
            <a:r>
              <a:rPr lang="x-none" sz="1200" b="1" i="1" baseline="-25000" dirty="0">
                <a:sym typeface="Symbol"/>
              </a:rPr>
              <a:t> </a:t>
            </a:r>
            <a:r>
              <a:rPr lang="x-none" sz="2000" b="1" i="1" dirty="0" smtClean="0">
                <a:sym typeface="Symbol"/>
              </a:rPr>
              <a:t>/k</a:t>
            </a:r>
            <a:r>
              <a:rPr lang="x-none" sz="2000" b="1" i="1" baseline="-25000" dirty="0" smtClean="0">
                <a:sym typeface="Symbol"/>
              </a:rPr>
              <a:t>f</a:t>
            </a:r>
            <a:r>
              <a:rPr lang="x-none" dirty="0" smtClean="0">
                <a:sym typeface="Symbol"/>
              </a:rPr>
              <a:t>  </a:t>
            </a:r>
            <a:endParaRPr lang="en-US" baseline="30000" dirty="0"/>
          </a:p>
        </p:txBody>
      </p:sp>
      <p:sp>
        <p:nvSpPr>
          <p:cNvPr id="86" name="TextBox 85"/>
          <p:cNvSpPr txBox="1"/>
          <p:nvPr/>
        </p:nvSpPr>
        <p:spPr>
          <a:xfrm>
            <a:off x="562657" y="2545511"/>
            <a:ext cx="648072" cy="338554"/>
          </a:xfrm>
          <a:prstGeom prst="rect">
            <a:avLst/>
          </a:prstGeom>
          <a:noFill/>
        </p:spPr>
        <p:txBody>
          <a:bodyPr wrap="square" rtlCol="0">
            <a:spAutoFit/>
          </a:bodyPr>
          <a:lstStyle/>
          <a:p>
            <a:r>
              <a:rPr lang="sr-Latn-CS" sz="1600" b="1" i="1" dirty="0" smtClean="0">
                <a:sym typeface="Symbol"/>
              </a:rPr>
              <a:t></a:t>
            </a:r>
            <a:r>
              <a:rPr lang="sr-Latn-CS" sz="1600" baseline="-25000" dirty="0" smtClean="0">
                <a:latin typeface="Arial" panose="020B0604020202020204" pitchFamily="34" charset="0"/>
                <a:cs typeface="Arial" panose="020B0604020202020204" pitchFamily="34" charset="0"/>
                <a:sym typeface="Symbol"/>
              </a:rPr>
              <a:t>stac</a:t>
            </a:r>
            <a:endParaRPr lang="en-US" sz="1600" baseline="30000" dirty="0"/>
          </a:p>
        </p:txBody>
      </p:sp>
      <p:sp>
        <p:nvSpPr>
          <p:cNvPr id="87" name="TextBox 86"/>
          <p:cNvSpPr txBox="1"/>
          <p:nvPr/>
        </p:nvSpPr>
        <p:spPr>
          <a:xfrm>
            <a:off x="4931987" y="5048016"/>
            <a:ext cx="4212011" cy="1200329"/>
          </a:xfrm>
          <a:prstGeom prst="rect">
            <a:avLst/>
          </a:prstGeom>
          <a:noFill/>
        </p:spPr>
        <p:txBody>
          <a:bodyPr wrap="square" rtlCol="0">
            <a:spAutoFit/>
          </a:bodyPr>
          <a:lstStyle/>
          <a:p>
            <a:r>
              <a:rPr lang="x-none" dirty="0" smtClean="0">
                <a:latin typeface="+mn-lt"/>
                <a:cs typeface="Arial" pitchFamily="34" charset="0"/>
              </a:rPr>
              <a:t>Kada je </a:t>
            </a:r>
            <a:r>
              <a:rPr lang="x-none" b="1" i="1" dirty="0" smtClean="0">
                <a:latin typeface="Arial" panose="020B0604020202020204" pitchFamily="34" charset="0"/>
                <a:cs typeface="Arial" panose="020B0604020202020204" pitchFamily="34" charset="0"/>
                <a:sym typeface="Symbol"/>
              </a:rPr>
              <a:t>M</a:t>
            </a:r>
            <a:r>
              <a:rPr lang="x-none" b="1" i="1" baseline="-25000" dirty="0" smtClean="0">
                <a:sym typeface="Symbol"/>
              </a:rPr>
              <a:t>e</a:t>
            </a:r>
            <a:r>
              <a:rPr lang="x-none" dirty="0">
                <a:latin typeface="+mn-lt"/>
                <a:cs typeface="Arial" pitchFamily="34" charset="0"/>
                <a:sym typeface="Symbol"/>
              </a:rPr>
              <a:t> </a:t>
            </a:r>
            <a:r>
              <a:rPr lang="x-none" dirty="0" smtClean="0">
                <a:latin typeface="+mn-lt"/>
                <a:cs typeface="Arial" pitchFamily="34" charset="0"/>
              </a:rPr>
              <a:t>= 0, brzina obrtanja lagano opada ka nuli zato što postoji trenje koje pravi moment trenja </a:t>
            </a:r>
            <a:r>
              <a:rPr lang="x-none" b="1" i="1" dirty="0" smtClean="0">
                <a:latin typeface="Arial" panose="020B0604020202020204" pitchFamily="34" charset="0"/>
                <a:cs typeface="Arial" panose="020B0604020202020204" pitchFamily="34" charset="0"/>
                <a:sym typeface="Symbol"/>
              </a:rPr>
              <a:t>M</a:t>
            </a:r>
            <a:r>
              <a:rPr lang="x-none" b="1" i="1" baseline="-25000" dirty="0" smtClean="0">
                <a:sym typeface="Symbol"/>
              </a:rPr>
              <a:t>tr </a:t>
            </a:r>
            <a:r>
              <a:rPr lang="x-none" dirty="0" smtClean="0">
                <a:latin typeface="+mn-lt"/>
                <a:cs typeface="Arial" pitchFamily="34" charset="0"/>
              </a:rPr>
              <a:t>koji je suprotnog znaka od </a:t>
            </a:r>
            <a:r>
              <a:rPr lang="x-none" b="1" i="1" dirty="0" smtClean="0">
                <a:latin typeface="Arial" panose="020B0604020202020204" pitchFamily="34" charset="0"/>
                <a:cs typeface="Arial" panose="020B0604020202020204" pitchFamily="34" charset="0"/>
                <a:sym typeface="Symbol"/>
              </a:rPr>
              <a:t>M</a:t>
            </a:r>
            <a:r>
              <a:rPr lang="x-none" b="1" i="1" baseline="-25000" dirty="0" smtClean="0">
                <a:sym typeface="Symbol"/>
              </a:rPr>
              <a:t>e</a:t>
            </a:r>
            <a:endParaRPr lang="en-US" baseline="30000" dirty="0"/>
          </a:p>
        </p:txBody>
      </p:sp>
      <p:sp>
        <p:nvSpPr>
          <p:cNvPr id="88" name="TextBox 87"/>
          <p:cNvSpPr txBox="1"/>
          <p:nvPr/>
        </p:nvSpPr>
        <p:spPr>
          <a:xfrm>
            <a:off x="4931986" y="3141067"/>
            <a:ext cx="4212011" cy="677108"/>
          </a:xfrm>
          <a:prstGeom prst="rect">
            <a:avLst/>
          </a:prstGeom>
          <a:noFill/>
        </p:spPr>
        <p:txBody>
          <a:bodyPr wrap="square" rtlCol="0">
            <a:spAutoFit/>
          </a:bodyPr>
          <a:lstStyle/>
          <a:p>
            <a:r>
              <a:rPr lang="x-none" dirty="0" smtClean="0">
                <a:latin typeface="+mn-lt"/>
                <a:cs typeface="Arial" pitchFamily="34" charset="0"/>
              </a:rPr>
              <a:t>Nagib tangente je isti kao da trenja nema i </a:t>
            </a:r>
            <a:r>
              <a:rPr lang="x-none" dirty="0">
                <a:latin typeface="+mn-lt"/>
                <a:cs typeface="Arial" pitchFamily="34" charset="0"/>
              </a:rPr>
              <a:t>iznosi </a:t>
            </a:r>
            <a:r>
              <a:rPr lang="x-none" sz="2000" dirty="0">
                <a:latin typeface="+mn-lt"/>
                <a:cs typeface="Arial" pitchFamily="34" charset="0"/>
              </a:rPr>
              <a:t>d</a:t>
            </a:r>
            <a:r>
              <a:rPr lang="sr-Latn-CS" sz="2000" b="1" i="1" dirty="0">
                <a:sym typeface="Symbol"/>
              </a:rPr>
              <a:t></a:t>
            </a:r>
            <a:r>
              <a:rPr lang="en-US" sz="2000" i="1" dirty="0">
                <a:sym typeface="Symbol"/>
              </a:rPr>
              <a:t>/</a:t>
            </a:r>
            <a:r>
              <a:rPr lang="en-US" sz="2000" dirty="0" err="1" smtClean="0">
                <a:sym typeface="Symbol"/>
              </a:rPr>
              <a:t>d</a:t>
            </a:r>
            <a:r>
              <a:rPr lang="en-US" sz="2000" b="1" i="1" dirty="0" err="1" smtClean="0">
                <a:sym typeface="Symbol"/>
              </a:rPr>
              <a:t>t</a:t>
            </a:r>
            <a:r>
              <a:rPr lang="x-none" sz="1400" dirty="0" smtClean="0">
                <a:sym typeface="Symbol"/>
              </a:rPr>
              <a:t> </a:t>
            </a:r>
            <a:r>
              <a:rPr lang="en-US" sz="2000" dirty="0" smtClean="0">
                <a:latin typeface="Arial" panose="020B0604020202020204" pitchFamily="34" charset="0"/>
                <a:cs typeface="Arial" panose="020B0604020202020204" pitchFamily="34" charset="0"/>
                <a:sym typeface="Symbol"/>
              </a:rPr>
              <a:t>|</a:t>
            </a:r>
            <a:r>
              <a:rPr lang="en-US" sz="1600" baseline="-45000" dirty="0" smtClean="0">
                <a:latin typeface="Arial" panose="020B0604020202020204" pitchFamily="34" charset="0"/>
                <a:cs typeface="Arial" panose="020B0604020202020204" pitchFamily="34" charset="0"/>
                <a:sym typeface="Symbol"/>
              </a:rPr>
              <a:t>t=0</a:t>
            </a:r>
            <a:r>
              <a:rPr lang="x-none" sz="2000" i="1" dirty="0" smtClean="0">
                <a:sym typeface="Symbol"/>
              </a:rPr>
              <a:t> </a:t>
            </a:r>
            <a:r>
              <a:rPr lang="x-none" sz="2000" dirty="0" smtClean="0">
                <a:sym typeface="Symbol"/>
              </a:rPr>
              <a:t>= </a:t>
            </a:r>
            <a:r>
              <a:rPr lang="x-none" sz="2000" b="1" i="1" dirty="0" smtClean="0">
                <a:latin typeface="Arial" panose="020B0604020202020204" pitchFamily="34" charset="0"/>
                <a:cs typeface="Arial" panose="020B0604020202020204" pitchFamily="34" charset="0"/>
                <a:sym typeface="Symbol"/>
              </a:rPr>
              <a:t>M</a:t>
            </a:r>
            <a:r>
              <a:rPr lang="x-none" sz="2000" b="1" i="1" baseline="-25000" dirty="0" smtClean="0">
                <a:sym typeface="Symbol"/>
              </a:rPr>
              <a:t>e</a:t>
            </a:r>
            <a:r>
              <a:rPr lang="x-none" sz="1200" b="1" i="1" baseline="-25000" dirty="0" smtClean="0">
                <a:sym typeface="Symbol"/>
              </a:rPr>
              <a:t> </a:t>
            </a:r>
            <a:r>
              <a:rPr lang="x-none" sz="2000" b="1" i="1" dirty="0" smtClean="0">
                <a:sym typeface="Symbol"/>
              </a:rPr>
              <a:t>/J</a:t>
            </a:r>
            <a:r>
              <a:rPr lang="x-none" sz="2000" dirty="0" smtClean="0">
                <a:sym typeface="Symbol"/>
              </a:rPr>
              <a:t> </a:t>
            </a:r>
            <a:endParaRPr lang="en-US" baseline="30000" dirty="0"/>
          </a:p>
        </p:txBody>
      </p:sp>
      <p:cxnSp>
        <p:nvCxnSpPr>
          <p:cNvPr id="89" name="Straight Arrow Connector 88"/>
          <p:cNvCxnSpPr/>
          <p:nvPr/>
        </p:nvCxnSpPr>
        <p:spPr bwMode="auto">
          <a:xfrm flipH="1">
            <a:off x="3285722" y="1602254"/>
            <a:ext cx="1664182" cy="1241192"/>
          </a:xfrm>
          <a:prstGeom prst="straightConnector1">
            <a:avLst/>
          </a:prstGeom>
          <a:solidFill>
            <a:schemeClr val="bg1"/>
          </a:solidFill>
          <a:ln w="25400" cap="flat" cmpd="sng" algn="ctr">
            <a:solidFill>
              <a:srgbClr val="333399"/>
            </a:solidFill>
            <a:prstDash val="solid"/>
            <a:round/>
            <a:headEnd type="none" w="sm" len="sm"/>
            <a:tailEnd type="arrow"/>
          </a:ln>
          <a:effectLst/>
        </p:spPr>
      </p:cxnSp>
      <p:cxnSp>
        <p:nvCxnSpPr>
          <p:cNvPr id="91" name="Straight Arrow Connector 90"/>
          <p:cNvCxnSpPr>
            <a:stCxn id="88" idx="1"/>
          </p:cNvCxnSpPr>
          <p:nvPr/>
        </p:nvCxnSpPr>
        <p:spPr bwMode="auto">
          <a:xfrm flipH="1" flipV="1">
            <a:off x="1210726" y="3261705"/>
            <a:ext cx="3721260" cy="217916"/>
          </a:xfrm>
          <a:prstGeom prst="straightConnector1">
            <a:avLst/>
          </a:prstGeom>
          <a:solidFill>
            <a:schemeClr val="bg1"/>
          </a:solidFill>
          <a:ln w="25400" cap="flat" cmpd="sng" algn="ctr">
            <a:solidFill>
              <a:srgbClr val="333399"/>
            </a:solidFill>
            <a:prstDash val="solid"/>
            <a:round/>
            <a:headEnd type="none" w="sm" len="sm"/>
            <a:tailEnd type="arrow"/>
          </a:ln>
          <a:effectLst/>
        </p:spPr>
      </p:cxnSp>
      <mc:AlternateContent xmlns:mc="http://schemas.openxmlformats.org/markup-compatibility/2006">
        <mc:Choice xmlns="" xmlns:a14="http://schemas.microsoft.com/office/drawing/2010/main" Requires="a14">
          <p:sp>
            <p:nvSpPr>
              <p:cNvPr id="116" name="TextBox 115"/>
              <p:cNvSpPr txBox="1"/>
              <p:nvPr/>
            </p:nvSpPr>
            <p:spPr>
              <a:xfrm>
                <a:off x="4427984" y="2219836"/>
                <a:ext cx="4571613" cy="793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sr-Latn-RS" sz="2400" b="1" i="1" smtClean="0">
                              <a:latin typeface="Cambria Math"/>
                            </a:rPr>
                          </m:ctrlPr>
                        </m:sSubPr>
                        <m:e>
                          <m:r>
                            <a:rPr lang="sr-Latn-RS" sz="2400" b="1" i="1" smtClean="0">
                              <a:latin typeface="Cambria Math"/>
                            </a:rPr>
                            <m:t>𝑴</m:t>
                          </m:r>
                        </m:e>
                        <m:sub>
                          <m:r>
                            <a:rPr lang="sr-Latn-RS" sz="2400" b="1" i="1" smtClean="0">
                              <a:latin typeface="Cambria Math"/>
                            </a:rPr>
                            <m:t>𝒆</m:t>
                          </m:r>
                        </m:sub>
                      </m:sSub>
                      <m:r>
                        <a:rPr lang="sr-Latn-RS" sz="2400" dirty="0">
                          <a:latin typeface="Cambria Math"/>
                          <a:ea typeface="Cambria Math"/>
                        </a:rPr>
                        <m:t>=</m:t>
                      </m:r>
                      <m:r>
                        <a:rPr lang="sr-Latn-RS" sz="2400" b="1" i="1" dirty="0" smtClean="0">
                          <a:latin typeface="Cambria Math"/>
                          <a:ea typeface="Cambria Math"/>
                        </a:rPr>
                        <m:t>𝑱</m:t>
                      </m:r>
                      <m:f>
                        <m:fPr>
                          <m:ctrlPr>
                            <a:rPr lang="sr-Latn-RS" sz="2400" i="1" dirty="0" smtClean="0">
                              <a:latin typeface="Cambria Math"/>
                              <a:ea typeface="Cambria Math"/>
                            </a:rPr>
                          </m:ctrlPr>
                        </m:fPr>
                        <m:num>
                          <m:r>
                            <a:rPr lang="sr-Latn-RS" sz="2400" b="0" i="1" dirty="0" smtClean="0">
                              <a:latin typeface="Cambria Math"/>
                              <a:ea typeface="Cambria Math"/>
                            </a:rPr>
                            <m:t>𝑑</m:t>
                          </m:r>
                          <m:r>
                            <a:rPr lang="sr-Latn-RS" sz="2400" b="1" i="1" dirty="0" smtClean="0">
                              <a:latin typeface="Cambria Math"/>
                              <a:ea typeface="Cambria Math"/>
                            </a:rPr>
                            <m:t>𝝎</m:t>
                          </m:r>
                        </m:num>
                        <m:den>
                          <m:r>
                            <a:rPr lang="sr-Latn-RS" sz="2400" b="0" i="1" dirty="0" smtClean="0">
                              <a:latin typeface="Cambria Math"/>
                              <a:ea typeface="Cambria Math"/>
                            </a:rPr>
                            <m:t>𝑑</m:t>
                          </m:r>
                          <m:r>
                            <a:rPr lang="sr-Latn-RS" sz="2400" b="1" i="1" dirty="0" smtClean="0">
                              <a:latin typeface="Cambria Math"/>
                              <a:ea typeface="Cambria Math"/>
                            </a:rPr>
                            <m:t>𝒕</m:t>
                          </m:r>
                        </m:den>
                      </m:f>
                      <m:r>
                        <a:rPr lang="sr-Latn-RS" sz="2400" b="1" i="1" dirty="0" smtClean="0">
                          <a:latin typeface="Cambria Math" panose="02040503050406030204" pitchFamily="18" charset="0"/>
                          <a:ea typeface="Cambria Math"/>
                        </a:rPr>
                        <m:t>+</m:t>
                      </m:r>
                      <m:sSub>
                        <m:sSubPr>
                          <m:ctrlPr>
                            <a:rPr lang="sr-Latn-RS" sz="2400" b="1" i="1" dirty="0" smtClean="0">
                              <a:latin typeface="Cambria Math"/>
                              <a:ea typeface="Cambria Math"/>
                            </a:rPr>
                          </m:ctrlPr>
                        </m:sSubPr>
                        <m:e>
                          <m:r>
                            <a:rPr lang="sr-Latn-RS" sz="2400" b="1" i="1" dirty="0" smtClean="0">
                              <a:latin typeface="Cambria Math" panose="02040503050406030204" pitchFamily="18" charset="0"/>
                              <a:ea typeface="Cambria Math"/>
                            </a:rPr>
                            <m:t>𝒌</m:t>
                          </m:r>
                        </m:e>
                        <m:sub>
                          <m:r>
                            <a:rPr lang="sr-Latn-RS" sz="2400" b="1" i="1" dirty="0" smtClean="0">
                              <a:latin typeface="Cambria Math" panose="02040503050406030204" pitchFamily="18" charset="0"/>
                              <a:ea typeface="Cambria Math"/>
                            </a:rPr>
                            <m:t>𝒇</m:t>
                          </m:r>
                        </m:sub>
                      </m:sSub>
                      <m:r>
                        <a:rPr lang="sr-Latn-RS" sz="2400" b="1" i="1" dirty="0" smtClean="0">
                          <a:latin typeface="Cambria Math" panose="02040503050406030204" pitchFamily="18" charset="0"/>
                          <a:ea typeface="Cambria Math" panose="02040503050406030204" pitchFamily="18" charset="0"/>
                        </a:rPr>
                        <m:t>∙</m:t>
                      </m:r>
                      <m:r>
                        <a:rPr lang="sr-Latn-RS" sz="2400" b="1" i="1" dirty="0" smtClean="0">
                          <a:latin typeface="Cambria Math" panose="02040503050406030204" pitchFamily="18" charset="0"/>
                          <a:ea typeface="Cambria Math" panose="02040503050406030204" pitchFamily="18" charset="0"/>
                        </a:rPr>
                        <m:t>𝝎</m:t>
                      </m:r>
                      <m:r>
                        <m:rPr>
                          <m:sty m:val="p"/>
                        </m:rPr>
                        <a:rPr lang="en-US" sz="2400" b="0" i="0" baseline="-25000" dirty="0" smtClean="0">
                          <a:latin typeface="Cambria Math" panose="02040503050406030204" pitchFamily="18" charset="0"/>
                          <a:ea typeface="Cambria Math" panose="02040503050406030204" pitchFamily="18" charset="0"/>
                        </a:rPr>
                        <m:t>stac</m:t>
                      </m:r>
                    </m:oMath>
                  </m:oMathPara>
                </a14:m>
                <a:endParaRPr lang="en-US" baseline="-25000" dirty="0">
                  <a:latin typeface="Arial" panose="020B0604020202020204" pitchFamily="34" charset="0"/>
                  <a:cs typeface="Arial" panose="020B0604020202020204" pitchFamily="34" charset="0"/>
                </a:endParaRPr>
              </a:p>
            </p:txBody>
          </p:sp>
        </mc:Choice>
        <mc:Fallback>
          <p:sp>
            <p:nvSpPr>
              <p:cNvPr id="116" name="TextBox 115"/>
              <p:cNvSpPr txBox="1">
                <a:spLocks noRot="1" noChangeAspect="1" noMove="1" noResize="1" noEditPoints="1" noAdjustHandles="1" noChangeArrowheads="1" noChangeShapeType="1" noTextEdit="1"/>
              </p:cNvSpPr>
              <p:nvPr/>
            </p:nvSpPr>
            <p:spPr>
              <a:xfrm>
                <a:off x="4427984" y="2219836"/>
                <a:ext cx="4571613" cy="793551"/>
              </a:xfrm>
              <a:prstGeom prst="rect">
                <a:avLst/>
              </a:prstGeom>
              <a:blipFill rotWithShape="1">
                <a:blip r:embed="rId3"/>
                <a:stretch>
                  <a:fillRect/>
                </a:stretch>
              </a:blipFill>
            </p:spPr>
            <p:txBody>
              <a:bodyPr/>
              <a:lstStyle/>
              <a:p>
                <a:r>
                  <a:rPr lang="en-US">
                    <a:noFill/>
                  </a:rPr>
                  <a:t> </a:t>
                </a:r>
              </a:p>
            </p:txBody>
          </p:sp>
        </mc:Fallback>
      </mc:AlternateContent>
      <p:cxnSp>
        <p:nvCxnSpPr>
          <p:cNvPr id="120" name="Straight Connector 119"/>
          <p:cNvCxnSpPr/>
          <p:nvPr/>
        </p:nvCxnSpPr>
        <p:spPr bwMode="auto">
          <a:xfrm>
            <a:off x="6111592" y="2321722"/>
            <a:ext cx="764664" cy="691665"/>
          </a:xfrm>
          <a:prstGeom prst="line">
            <a:avLst/>
          </a:prstGeom>
          <a:solidFill>
            <a:schemeClr val="bg1"/>
          </a:solidFill>
          <a:ln w="38100" cap="flat" cmpd="sng" algn="ctr">
            <a:solidFill>
              <a:srgbClr val="FF0000">
                <a:alpha val="72000"/>
              </a:srgbClr>
            </a:solidFill>
            <a:prstDash val="solid"/>
            <a:round/>
            <a:headEnd type="none" w="sm" len="sm"/>
            <a:tailEnd type="arrow" w="sm" len="sm"/>
          </a:ln>
          <a:effectLst/>
        </p:spPr>
      </p:cxnSp>
      <p:sp>
        <p:nvSpPr>
          <p:cNvPr id="121" name="Text Box 29"/>
          <p:cNvSpPr txBox="1">
            <a:spLocks noChangeArrowheads="1"/>
          </p:cNvSpPr>
          <p:nvPr/>
        </p:nvSpPr>
        <p:spPr bwMode="auto">
          <a:xfrm>
            <a:off x="6906732" y="2807297"/>
            <a:ext cx="313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i="1" dirty="0" smtClean="0">
                <a:solidFill>
                  <a:srgbClr val="FF0000"/>
                </a:solidFill>
                <a:sym typeface="Symbol"/>
              </a:rPr>
              <a:t>0</a:t>
            </a:r>
            <a:endParaRPr lang="en-US" sz="2000" i="1" baseline="30000" dirty="0">
              <a:solidFill>
                <a:srgbClr val="FF0000"/>
              </a:solidFill>
            </a:endParaRPr>
          </a:p>
        </p:txBody>
      </p:sp>
      <p:cxnSp>
        <p:nvCxnSpPr>
          <p:cNvPr id="63" name="Straight Arrow Connector 62"/>
          <p:cNvCxnSpPr/>
          <p:nvPr/>
        </p:nvCxnSpPr>
        <p:spPr bwMode="auto">
          <a:xfrm flipH="1">
            <a:off x="3432709" y="5238588"/>
            <a:ext cx="1499280" cy="494668"/>
          </a:xfrm>
          <a:prstGeom prst="straightConnector1">
            <a:avLst/>
          </a:prstGeom>
          <a:solidFill>
            <a:schemeClr val="bg1"/>
          </a:solidFill>
          <a:ln w="25400" cap="flat" cmpd="sng" algn="ctr">
            <a:solidFill>
              <a:srgbClr val="333399"/>
            </a:solidFill>
            <a:prstDash val="solid"/>
            <a:round/>
            <a:headEnd type="none" w="sm" len="sm"/>
            <a:tailEnd type="arrow"/>
          </a:ln>
          <a:effectLst/>
        </p:spPr>
      </p:cxnSp>
      <p:sp>
        <p:nvSpPr>
          <p:cNvPr id="65" name="TextBox 64"/>
          <p:cNvSpPr txBox="1"/>
          <p:nvPr/>
        </p:nvSpPr>
        <p:spPr>
          <a:xfrm>
            <a:off x="4931989" y="3987430"/>
            <a:ext cx="4212011" cy="738664"/>
          </a:xfrm>
          <a:prstGeom prst="rect">
            <a:avLst/>
          </a:prstGeom>
          <a:noFill/>
        </p:spPr>
        <p:txBody>
          <a:bodyPr wrap="square" rtlCol="0">
            <a:spAutoFit/>
          </a:bodyPr>
          <a:lstStyle/>
          <a:p>
            <a:r>
              <a:rPr lang="x-none" dirty="0" smtClean="0">
                <a:latin typeface="+mn-lt"/>
                <a:cs typeface="Arial" pitchFamily="34" charset="0"/>
              </a:rPr>
              <a:t>Eksponencijalni odziv, v</a:t>
            </a:r>
            <a:r>
              <a:rPr lang="en-US" dirty="0" err="1" smtClean="0">
                <a:latin typeface="+mn-lt"/>
                <a:cs typeface="Arial" pitchFamily="34" charset="0"/>
              </a:rPr>
              <a:t>remenska</a:t>
            </a:r>
            <a:r>
              <a:rPr lang="en-US" dirty="0" smtClean="0">
                <a:latin typeface="+mn-lt"/>
                <a:cs typeface="Arial" pitchFamily="34" charset="0"/>
              </a:rPr>
              <a:t> </a:t>
            </a:r>
            <a:r>
              <a:rPr lang="en-US" dirty="0" err="1" smtClean="0">
                <a:latin typeface="+mn-lt"/>
                <a:cs typeface="Arial" pitchFamily="34" charset="0"/>
              </a:rPr>
              <a:t>konstanta</a:t>
            </a:r>
            <a:r>
              <a:rPr lang="en-US" dirty="0" smtClean="0">
                <a:latin typeface="+mn-lt"/>
                <a:cs typeface="Arial" pitchFamily="34" charset="0"/>
              </a:rPr>
              <a:t> </a:t>
            </a:r>
            <a:r>
              <a:rPr lang="en-US" dirty="0" err="1" smtClean="0">
                <a:latin typeface="+mn-lt"/>
                <a:cs typeface="Arial" pitchFamily="34" charset="0"/>
              </a:rPr>
              <a:t>iznosi</a:t>
            </a:r>
            <a:r>
              <a:rPr lang="en-US" dirty="0" smtClean="0">
                <a:latin typeface="+mn-lt"/>
                <a:cs typeface="Arial" pitchFamily="34" charset="0"/>
              </a:rPr>
              <a:t>  </a:t>
            </a:r>
            <a:r>
              <a:rPr lang="en-US" sz="2400" b="1" i="1" dirty="0" smtClean="0">
                <a:latin typeface="+mn-lt"/>
                <a:cs typeface="Arial" pitchFamily="34" charset="0"/>
                <a:sym typeface="Symbol"/>
              </a:rPr>
              <a:t></a:t>
            </a:r>
            <a:r>
              <a:rPr lang="en-US" sz="2000" dirty="0" smtClean="0">
                <a:latin typeface="+mn-lt"/>
                <a:cs typeface="Arial" pitchFamily="34" charset="0"/>
                <a:sym typeface="Symbol"/>
              </a:rPr>
              <a:t> </a:t>
            </a:r>
            <a:r>
              <a:rPr lang="x-none" sz="2000" dirty="0" smtClean="0">
                <a:latin typeface="+mn-lt"/>
                <a:cs typeface="Arial" pitchFamily="34" charset="0"/>
                <a:sym typeface="Symbol"/>
              </a:rPr>
              <a:t>= </a:t>
            </a:r>
            <a:r>
              <a:rPr lang="x-none" sz="2000" b="1" i="1" dirty="0" smtClean="0">
                <a:latin typeface="Arial" panose="020B0604020202020204" pitchFamily="34" charset="0"/>
                <a:cs typeface="Arial" panose="020B0604020202020204" pitchFamily="34" charset="0"/>
                <a:sym typeface="Symbol"/>
              </a:rPr>
              <a:t>J</a:t>
            </a:r>
            <a:r>
              <a:rPr lang="x-none" sz="2000" b="1" i="1" dirty="0" smtClean="0">
                <a:sym typeface="Symbol"/>
              </a:rPr>
              <a:t>/k</a:t>
            </a:r>
            <a:r>
              <a:rPr lang="x-none" sz="2000" b="1" i="1" baseline="-25000" dirty="0" smtClean="0">
                <a:sym typeface="Symbol"/>
              </a:rPr>
              <a:t>f</a:t>
            </a:r>
            <a:r>
              <a:rPr lang="x-none" sz="2000" dirty="0" smtClean="0">
                <a:sym typeface="Symbol"/>
              </a:rPr>
              <a:t> </a:t>
            </a:r>
            <a:endParaRPr lang="en-US" sz="2000" baseline="30000" dirty="0"/>
          </a:p>
        </p:txBody>
      </p:sp>
      <p:grpSp>
        <p:nvGrpSpPr>
          <p:cNvPr id="79" name="Group 78"/>
          <p:cNvGrpSpPr/>
          <p:nvPr/>
        </p:nvGrpSpPr>
        <p:grpSpPr>
          <a:xfrm>
            <a:off x="255867" y="4146778"/>
            <a:ext cx="3485378" cy="2330222"/>
            <a:chOff x="255867" y="4095152"/>
            <a:chExt cx="3485378" cy="2330222"/>
          </a:xfrm>
        </p:grpSpPr>
        <p:cxnSp>
          <p:nvCxnSpPr>
            <p:cNvPr id="72" name="Straight Connector 71"/>
            <p:cNvCxnSpPr/>
            <p:nvPr/>
          </p:nvCxnSpPr>
          <p:spPr bwMode="auto">
            <a:xfrm>
              <a:off x="1454051" y="4214247"/>
              <a:ext cx="0" cy="2057238"/>
            </a:xfrm>
            <a:prstGeom prst="line">
              <a:avLst/>
            </a:prstGeom>
            <a:solidFill>
              <a:schemeClr val="bg1"/>
            </a:solidFill>
            <a:ln w="0" cap="flat" cmpd="sng" algn="ctr">
              <a:solidFill>
                <a:schemeClr val="tx1"/>
              </a:solidFill>
              <a:prstDash val="lgDash"/>
              <a:round/>
              <a:headEnd type="none" w="sm" len="sm"/>
              <a:tailEnd type="none" w="sm" len="sm"/>
            </a:ln>
            <a:effectLst/>
          </p:spPr>
        </p:cxnSp>
        <p:cxnSp>
          <p:nvCxnSpPr>
            <p:cNvPr id="103" name="Straight Connector 102"/>
            <p:cNvCxnSpPr/>
            <p:nvPr/>
          </p:nvCxnSpPr>
          <p:spPr bwMode="auto">
            <a:xfrm>
              <a:off x="634351" y="5286583"/>
              <a:ext cx="0" cy="980206"/>
            </a:xfrm>
            <a:prstGeom prst="line">
              <a:avLst/>
            </a:prstGeom>
            <a:solidFill>
              <a:schemeClr val="bg1"/>
            </a:solidFill>
            <a:ln w="12700" cap="flat" cmpd="sng" algn="ctr">
              <a:solidFill>
                <a:schemeClr val="tx1"/>
              </a:solidFill>
              <a:prstDash val="solid"/>
              <a:round/>
              <a:headEnd type="arrow" w="sm" len="sm"/>
              <a:tailEnd type="none" w="sm" len="sm"/>
            </a:ln>
            <a:effectLst/>
          </p:spPr>
        </p:cxnSp>
        <p:cxnSp>
          <p:nvCxnSpPr>
            <p:cNvPr id="104" name="Straight Connector 103"/>
            <p:cNvCxnSpPr/>
            <p:nvPr/>
          </p:nvCxnSpPr>
          <p:spPr bwMode="auto">
            <a:xfrm>
              <a:off x="301923" y="4971063"/>
              <a:ext cx="3315704" cy="0"/>
            </a:xfrm>
            <a:prstGeom prst="line">
              <a:avLst/>
            </a:prstGeom>
            <a:solidFill>
              <a:schemeClr val="bg1"/>
            </a:solidFill>
            <a:ln w="12700" cap="flat" cmpd="sng" algn="ctr">
              <a:solidFill>
                <a:schemeClr val="tx1"/>
              </a:solidFill>
              <a:prstDash val="solid"/>
              <a:round/>
              <a:headEnd type="none" w="sm" len="sm"/>
              <a:tailEnd type="arrow" w="sm" len="sm"/>
            </a:ln>
            <a:effectLst/>
          </p:spPr>
        </p:cxnSp>
        <p:cxnSp>
          <p:nvCxnSpPr>
            <p:cNvPr id="105" name="Straight Connector 104"/>
            <p:cNvCxnSpPr/>
            <p:nvPr/>
          </p:nvCxnSpPr>
          <p:spPr bwMode="auto">
            <a:xfrm>
              <a:off x="255867" y="6149377"/>
              <a:ext cx="3348372" cy="0"/>
            </a:xfrm>
            <a:prstGeom prst="line">
              <a:avLst/>
            </a:prstGeom>
            <a:solidFill>
              <a:schemeClr val="bg1"/>
            </a:solidFill>
            <a:ln w="12700" cap="flat" cmpd="sng" algn="ctr">
              <a:solidFill>
                <a:schemeClr val="tx1"/>
              </a:solidFill>
              <a:prstDash val="solid"/>
              <a:round/>
              <a:headEnd type="none" w="sm" len="sm"/>
              <a:tailEnd type="arrow" w="sm" len="sm"/>
            </a:ln>
            <a:effectLst/>
          </p:spPr>
        </p:cxnSp>
        <p:sp>
          <p:nvSpPr>
            <p:cNvPr id="106" name="Text Box 29"/>
            <p:cNvSpPr txBox="1">
              <a:spLocks noChangeArrowheads="1"/>
            </p:cNvSpPr>
            <p:nvPr/>
          </p:nvSpPr>
          <p:spPr bwMode="auto">
            <a:xfrm>
              <a:off x="3597229" y="6117597"/>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cxnSp>
          <p:nvCxnSpPr>
            <p:cNvPr id="107" name="Straight Connector 106"/>
            <p:cNvCxnSpPr/>
            <p:nvPr/>
          </p:nvCxnSpPr>
          <p:spPr bwMode="auto">
            <a:xfrm>
              <a:off x="626375" y="4158910"/>
              <a:ext cx="0" cy="980954"/>
            </a:xfrm>
            <a:prstGeom prst="line">
              <a:avLst/>
            </a:prstGeom>
            <a:solidFill>
              <a:schemeClr val="bg1"/>
            </a:solidFill>
            <a:ln w="12700" cap="flat" cmpd="sng" algn="ctr">
              <a:solidFill>
                <a:schemeClr val="tx1"/>
              </a:solidFill>
              <a:prstDash val="solid"/>
              <a:round/>
              <a:headEnd type="arrow" w="sm" len="sm"/>
              <a:tailEnd type="none" w="sm" len="sm"/>
            </a:ln>
            <a:effectLst/>
          </p:spPr>
        </p:cxnSp>
        <p:sp>
          <p:nvSpPr>
            <p:cNvPr id="108" name="Text Box 29"/>
            <p:cNvSpPr txBox="1">
              <a:spLocks noChangeArrowheads="1"/>
            </p:cNvSpPr>
            <p:nvPr/>
          </p:nvSpPr>
          <p:spPr bwMode="auto">
            <a:xfrm>
              <a:off x="3589950" y="4940956"/>
              <a:ext cx="14401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solidFill>
                    <a:schemeClr val="tx1"/>
                  </a:solidFill>
                  <a:latin typeface="Arial" pitchFamily="34" charset="0"/>
                  <a:cs typeface="Arial" pitchFamily="34" charset="0"/>
                  <a:sym typeface="Symbol"/>
                </a:rPr>
                <a:t>t</a:t>
              </a:r>
            </a:p>
          </p:txBody>
        </p:sp>
        <p:sp>
          <p:nvSpPr>
            <p:cNvPr id="109" name="Text Box 29"/>
            <p:cNvSpPr txBox="1">
              <a:spLocks noChangeArrowheads="1"/>
            </p:cNvSpPr>
            <p:nvPr/>
          </p:nvSpPr>
          <p:spPr bwMode="auto">
            <a:xfrm>
              <a:off x="395536" y="5132694"/>
              <a:ext cx="31332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000" i="1" dirty="0" smtClean="0">
                  <a:solidFill>
                    <a:schemeClr val="tx1"/>
                  </a:solidFill>
                  <a:sym typeface="Symbol"/>
                </a:rPr>
                <a:t></a:t>
              </a:r>
              <a:endParaRPr lang="en-US" sz="2000" i="1" baseline="30000" dirty="0">
                <a:solidFill>
                  <a:schemeClr val="tx1"/>
                </a:solidFill>
              </a:endParaRPr>
            </a:p>
          </p:txBody>
        </p:sp>
        <p:sp>
          <p:nvSpPr>
            <p:cNvPr id="110" name="Text Box 29"/>
            <p:cNvSpPr txBox="1">
              <a:spLocks noChangeArrowheads="1"/>
            </p:cNvSpPr>
            <p:nvPr/>
          </p:nvSpPr>
          <p:spPr bwMode="auto">
            <a:xfrm>
              <a:off x="323528" y="4095152"/>
              <a:ext cx="33233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1400" b="1" i="1" smtClean="0">
                  <a:solidFill>
                    <a:schemeClr val="tx1"/>
                  </a:solidFill>
                  <a:latin typeface="Arial" pitchFamily="34" charset="0"/>
                  <a:cs typeface="Arial" pitchFamily="34" charset="0"/>
                  <a:sym typeface="Symbol"/>
                </a:rPr>
                <a:t>M</a:t>
              </a:r>
              <a:r>
                <a:rPr lang="x-none" sz="1400" b="1" i="1" baseline="-25000" smtClean="0">
                  <a:solidFill>
                    <a:schemeClr val="tx1"/>
                  </a:solidFill>
                  <a:latin typeface="Arial" pitchFamily="34" charset="0"/>
                  <a:cs typeface="Arial" pitchFamily="34" charset="0"/>
                  <a:sym typeface="Symbol"/>
                </a:rPr>
                <a:t>e</a:t>
              </a:r>
              <a:endParaRPr lang="x-none" sz="1400" b="1" i="1" baseline="30000" dirty="0" smtClean="0">
                <a:solidFill>
                  <a:schemeClr val="tx1"/>
                </a:solidFill>
                <a:latin typeface="Arial" pitchFamily="34" charset="0"/>
                <a:cs typeface="Arial" pitchFamily="34" charset="0"/>
                <a:sym typeface="Symbol"/>
              </a:endParaRPr>
            </a:p>
          </p:txBody>
        </p:sp>
        <p:cxnSp>
          <p:nvCxnSpPr>
            <p:cNvPr id="111" name="Straight Connector 110"/>
            <p:cNvCxnSpPr/>
            <p:nvPr/>
          </p:nvCxnSpPr>
          <p:spPr bwMode="auto">
            <a:xfrm>
              <a:off x="626375" y="4412614"/>
              <a:ext cx="8276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405797" y="4974297"/>
              <a:ext cx="228554"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V="1">
              <a:off x="626375" y="4401969"/>
              <a:ext cx="0" cy="56909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405797" y="6149377"/>
              <a:ext cx="228554"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15" name="Straight Connector 114"/>
            <p:cNvCxnSpPr/>
            <p:nvPr/>
          </p:nvCxnSpPr>
          <p:spPr bwMode="auto">
            <a:xfrm flipV="1">
              <a:off x="630608" y="5585942"/>
              <a:ext cx="828200" cy="562695"/>
            </a:xfrm>
            <a:prstGeom prst="line">
              <a:avLst/>
            </a:prstGeom>
            <a:solidFill>
              <a:schemeClr val="bg1"/>
            </a:solidFill>
            <a:ln w="0" cap="flat" cmpd="sng" algn="ctr">
              <a:solidFill>
                <a:schemeClr val="tx1"/>
              </a:solidFill>
              <a:prstDash val="solid"/>
              <a:round/>
              <a:headEnd type="none" w="sm" len="sm"/>
              <a:tailEnd type="none" w="sm" len="sm"/>
            </a:ln>
            <a:effectLst/>
          </p:spPr>
        </p:cxnSp>
        <p:cxnSp>
          <p:nvCxnSpPr>
            <p:cNvPr id="125" name="Straight Connector 124"/>
            <p:cNvCxnSpPr/>
            <p:nvPr/>
          </p:nvCxnSpPr>
          <p:spPr bwMode="auto">
            <a:xfrm>
              <a:off x="1454861" y="4974297"/>
              <a:ext cx="8276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26" name="Straight Connector 125"/>
            <p:cNvCxnSpPr/>
            <p:nvPr/>
          </p:nvCxnSpPr>
          <p:spPr bwMode="auto">
            <a:xfrm>
              <a:off x="1454861" y="5589240"/>
              <a:ext cx="827676" cy="0"/>
            </a:xfrm>
            <a:prstGeom prst="line">
              <a:avLst/>
            </a:prstGeom>
            <a:solidFill>
              <a:schemeClr val="bg1"/>
            </a:solidFill>
            <a:ln w="0" cap="flat" cmpd="sng" algn="ctr">
              <a:solidFill>
                <a:schemeClr val="tx1"/>
              </a:solidFill>
              <a:prstDash val="solid"/>
              <a:round/>
              <a:headEnd type="none" w="sm" len="sm"/>
              <a:tailEnd type="none" w="sm" len="sm"/>
            </a:ln>
            <a:effectLst/>
          </p:spPr>
        </p:cxnSp>
        <p:cxnSp>
          <p:nvCxnSpPr>
            <p:cNvPr id="127" name="Straight Connector 126"/>
            <p:cNvCxnSpPr/>
            <p:nvPr/>
          </p:nvCxnSpPr>
          <p:spPr bwMode="auto">
            <a:xfrm flipV="1">
              <a:off x="1447723" y="4412614"/>
              <a:ext cx="0" cy="56909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28" name="Straight Connector 127"/>
            <p:cNvCxnSpPr/>
            <p:nvPr/>
          </p:nvCxnSpPr>
          <p:spPr bwMode="auto">
            <a:xfrm flipV="1">
              <a:off x="2285015" y="4958319"/>
              <a:ext cx="0" cy="56909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2275399" y="5506583"/>
              <a:ext cx="330780"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a:off x="2275399" y="4209969"/>
              <a:ext cx="0" cy="2057238"/>
            </a:xfrm>
            <a:prstGeom prst="line">
              <a:avLst/>
            </a:prstGeom>
            <a:solidFill>
              <a:schemeClr val="bg1"/>
            </a:solidFill>
            <a:ln w="0" cap="flat" cmpd="sng" algn="ctr">
              <a:solidFill>
                <a:schemeClr val="tx1"/>
              </a:solidFill>
              <a:prstDash val="lgDash"/>
              <a:round/>
              <a:headEnd type="none" w="sm" len="sm"/>
              <a:tailEnd type="none" w="sm" len="sm"/>
            </a:ln>
            <a:effectLst/>
          </p:spPr>
        </p:cxnSp>
        <p:cxnSp>
          <p:nvCxnSpPr>
            <p:cNvPr id="132" name="Straight Connector 131"/>
            <p:cNvCxnSpPr/>
            <p:nvPr/>
          </p:nvCxnSpPr>
          <p:spPr bwMode="auto">
            <a:xfrm>
              <a:off x="2602895" y="4209969"/>
              <a:ext cx="0" cy="2057238"/>
            </a:xfrm>
            <a:prstGeom prst="line">
              <a:avLst/>
            </a:prstGeom>
            <a:solidFill>
              <a:schemeClr val="bg1"/>
            </a:solidFill>
            <a:ln w="0" cap="flat" cmpd="sng" algn="ctr">
              <a:solidFill>
                <a:schemeClr val="tx1"/>
              </a:solidFill>
              <a:prstDash val="lgDash"/>
              <a:round/>
              <a:headEnd type="none" w="sm" len="sm"/>
              <a:tailEnd type="none" w="sm" len="sm"/>
            </a:ln>
            <a:effectLst/>
          </p:spPr>
        </p:cxnSp>
        <p:cxnSp>
          <p:nvCxnSpPr>
            <p:cNvPr id="133" name="Straight Connector 132"/>
            <p:cNvCxnSpPr/>
            <p:nvPr/>
          </p:nvCxnSpPr>
          <p:spPr bwMode="auto">
            <a:xfrm>
              <a:off x="2602895" y="4971063"/>
              <a:ext cx="827676" cy="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34" name="Straight Connector 133"/>
            <p:cNvCxnSpPr/>
            <p:nvPr/>
          </p:nvCxnSpPr>
          <p:spPr bwMode="auto">
            <a:xfrm flipV="1">
              <a:off x="2608657" y="4954041"/>
              <a:ext cx="0" cy="569094"/>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36" name="Straight Connector 135"/>
            <p:cNvCxnSpPr/>
            <p:nvPr/>
          </p:nvCxnSpPr>
          <p:spPr bwMode="auto">
            <a:xfrm>
              <a:off x="2280156" y="5589240"/>
              <a:ext cx="322739" cy="144531"/>
            </a:xfrm>
            <a:prstGeom prst="line">
              <a:avLst/>
            </a:prstGeom>
            <a:solidFill>
              <a:schemeClr val="bg1"/>
            </a:solidFill>
            <a:ln w="0" cap="flat" cmpd="sng" algn="ctr">
              <a:solidFill>
                <a:schemeClr val="tx1"/>
              </a:solidFill>
              <a:prstDash val="solid"/>
              <a:round/>
              <a:headEnd type="none" w="sm" len="sm"/>
              <a:tailEnd type="none" w="sm" len="sm"/>
            </a:ln>
            <a:effectLst/>
          </p:spPr>
        </p:cxnSp>
        <p:cxnSp>
          <p:nvCxnSpPr>
            <p:cNvPr id="139" name="Straight Connector 138"/>
            <p:cNvCxnSpPr/>
            <p:nvPr/>
          </p:nvCxnSpPr>
          <p:spPr bwMode="auto">
            <a:xfrm>
              <a:off x="2605033" y="5733256"/>
              <a:ext cx="827676" cy="0"/>
            </a:xfrm>
            <a:prstGeom prst="line">
              <a:avLst/>
            </a:prstGeom>
            <a:solidFill>
              <a:schemeClr val="bg1"/>
            </a:solidFill>
            <a:ln w="0" cap="flat" cmpd="sng" algn="ctr">
              <a:solidFill>
                <a:schemeClr val="tx1"/>
              </a:solidFill>
              <a:prstDash val="solid"/>
              <a:round/>
              <a:headEnd type="none" w="sm" len="sm"/>
              <a:tailEnd type="none" w="sm" len="sm"/>
            </a:ln>
            <a:effectLst/>
          </p:spPr>
        </p:cxnSp>
        <p:sp>
          <p:nvSpPr>
            <p:cNvPr id="73" name="Freeform 72"/>
            <p:cNvSpPr/>
            <p:nvPr/>
          </p:nvSpPr>
          <p:spPr bwMode="auto">
            <a:xfrm>
              <a:off x="635000" y="5654675"/>
              <a:ext cx="819150" cy="492125"/>
            </a:xfrm>
            <a:custGeom>
              <a:avLst/>
              <a:gdLst>
                <a:gd name="connsiteX0" fmla="*/ 0 w 819150"/>
                <a:gd name="connsiteY0" fmla="*/ 492125 h 492125"/>
                <a:gd name="connsiteX1" fmla="*/ 425450 w 819150"/>
                <a:gd name="connsiteY1" fmla="*/ 219075 h 492125"/>
                <a:gd name="connsiteX2" fmla="*/ 682625 w 819150"/>
                <a:gd name="connsiteY2" fmla="*/ 57150 h 492125"/>
                <a:gd name="connsiteX3" fmla="*/ 819150 w 819150"/>
                <a:gd name="connsiteY3" fmla="*/ 0 h 492125"/>
              </a:gdLst>
              <a:ahLst/>
              <a:cxnLst>
                <a:cxn ang="0">
                  <a:pos x="connsiteX0" y="connsiteY0"/>
                </a:cxn>
                <a:cxn ang="0">
                  <a:pos x="connsiteX1" y="connsiteY1"/>
                </a:cxn>
                <a:cxn ang="0">
                  <a:pos x="connsiteX2" y="connsiteY2"/>
                </a:cxn>
                <a:cxn ang="0">
                  <a:pos x="connsiteX3" y="connsiteY3"/>
                </a:cxn>
              </a:cxnLst>
              <a:rect l="l" t="t" r="r" b="b"/>
              <a:pathLst>
                <a:path w="819150" h="492125">
                  <a:moveTo>
                    <a:pt x="0" y="492125"/>
                  </a:moveTo>
                  <a:lnTo>
                    <a:pt x="425450" y="219075"/>
                  </a:lnTo>
                  <a:cubicBezTo>
                    <a:pt x="539221" y="146579"/>
                    <a:pt x="617008" y="93663"/>
                    <a:pt x="682625" y="57150"/>
                  </a:cubicBezTo>
                  <a:cubicBezTo>
                    <a:pt x="748242" y="20638"/>
                    <a:pt x="783696" y="10319"/>
                    <a:pt x="819150" y="0"/>
                  </a:cubicBezTo>
                </a:path>
              </a:pathLst>
            </a:cu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74" name="Freeform 73"/>
            <p:cNvSpPr/>
            <p:nvPr/>
          </p:nvSpPr>
          <p:spPr bwMode="auto">
            <a:xfrm>
              <a:off x="1454150" y="5657850"/>
              <a:ext cx="815975" cy="76200"/>
            </a:xfrm>
            <a:custGeom>
              <a:avLst/>
              <a:gdLst>
                <a:gd name="connsiteX0" fmla="*/ 0 w 815975"/>
                <a:gd name="connsiteY0" fmla="*/ 0 h 76200"/>
                <a:gd name="connsiteX1" fmla="*/ 95250 w 815975"/>
                <a:gd name="connsiteY1" fmla="*/ 44450 h 76200"/>
                <a:gd name="connsiteX2" fmla="*/ 301625 w 815975"/>
                <a:gd name="connsiteY2" fmla="*/ 66675 h 76200"/>
                <a:gd name="connsiteX3" fmla="*/ 815975 w 815975"/>
                <a:gd name="connsiteY3" fmla="*/ 76200 h 76200"/>
              </a:gdLst>
              <a:ahLst/>
              <a:cxnLst>
                <a:cxn ang="0">
                  <a:pos x="connsiteX0" y="connsiteY0"/>
                </a:cxn>
                <a:cxn ang="0">
                  <a:pos x="connsiteX1" y="connsiteY1"/>
                </a:cxn>
                <a:cxn ang="0">
                  <a:pos x="connsiteX2" y="connsiteY2"/>
                </a:cxn>
                <a:cxn ang="0">
                  <a:pos x="connsiteX3" y="connsiteY3"/>
                </a:cxn>
              </a:cxnLst>
              <a:rect l="l" t="t" r="r" b="b"/>
              <a:pathLst>
                <a:path w="815975" h="76200">
                  <a:moveTo>
                    <a:pt x="0" y="0"/>
                  </a:moveTo>
                  <a:cubicBezTo>
                    <a:pt x="22489" y="16669"/>
                    <a:pt x="44979" y="33338"/>
                    <a:pt x="95250" y="44450"/>
                  </a:cubicBezTo>
                  <a:cubicBezTo>
                    <a:pt x="145521" y="55562"/>
                    <a:pt x="181504" y="61383"/>
                    <a:pt x="301625" y="66675"/>
                  </a:cubicBezTo>
                  <a:cubicBezTo>
                    <a:pt x="421746" y="71967"/>
                    <a:pt x="727075" y="73025"/>
                    <a:pt x="815975" y="76200"/>
                  </a:cubicBezTo>
                </a:path>
              </a:pathLst>
            </a:custGeom>
            <a:no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77" name="Freeform 76"/>
            <p:cNvSpPr/>
            <p:nvPr/>
          </p:nvSpPr>
          <p:spPr bwMode="auto">
            <a:xfrm>
              <a:off x="2273300" y="5734050"/>
              <a:ext cx="330200" cy="174625"/>
            </a:xfrm>
            <a:custGeom>
              <a:avLst/>
              <a:gdLst>
                <a:gd name="connsiteX0" fmla="*/ 0 w 330200"/>
                <a:gd name="connsiteY0" fmla="*/ 0 h 174625"/>
                <a:gd name="connsiteX1" fmla="*/ 69850 w 330200"/>
                <a:gd name="connsiteY1" fmla="*/ 66675 h 174625"/>
                <a:gd name="connsiteX2" fmla="*/ 330200 w 330200"/>
                <a:gd name="connsiteY2" fmla="*/ 174625 h 174625"/>
              </a:gdLst>
              <a:ahLst/>
              <a:cxnLst>
                <a:cxn ang="0">
                  <a:pos x="connsiteX0" y="connsiteY0"/>
                </a:cxn>
                <a:cxn ang="0">
                  <a:pos x="connsiteX1" y="connsiteY1"/>
                </a:cxn>
                <a:cxn ang="0">
                  <a:pos x="connsiteX2" y="connsiteY2"/>
                </a:cxn>
              </a:cxnLst>
              <a:rect l="l" t="t" r="r" b="b"/>
              <a:pathLst>
                <a:path w="330200" h="174625">
                  <a:moveTo>
                    <a:pt x="0" y="0"/>
                  </a:moveTo>
                  <a:cubicBezTo>
                    <a:pt x="7408" y="18785"/>
                    <a:pt x="14817" y="37571"/>
                    <a:pt x="69850" y="66675"/>
                  </a:cubicBezTo>
                  <a:cubicBezTo>
                    <a:pt x="124883" y="95779"/>
                    <a:pt x="227541" y="135202"/>
                    <a:pt x="330200" y="174625"/>
                  </a:cubicBezTo>
                </a:path>
              </a:pathLst>
            </a:custGeom>
            <a:no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78" name="Freeform 77"/>
            <p:cNvSpPr/>
            <p:nvPr/>
          </p:nvSpPr>
          <p:spPr bwMode="auto">
            <a:xfrm>
              <a:off x="2603500" y="5915025"/>
              <a:ext cx="815975" cy="76200"/>
            </a:xfrm>
            <a:custGeom>
              <a:avLst/>
              <a:gdLst>
                <a:gd name="connsiteX0" fmla="*/ 0 w 815975"/>
                <a:gd name="connsiteY0" fmla="*/ 0 h 76200"/>
                <a:gd name="connsiteX1" fmla="*/ 95250 w 815975"/>
                <a:gd name="connsiteY1" fmla="*/ 44450 h 76200"/>
                <a:gd name="connsiteX2" fmla="*/ 301625 w 815975"/>
                <a:gd name="connsiteY2" fmla="*/ 66675 h 76200"/>
                <a:gd name="connsiteX3" fmla="*/ 815975 w 815975"/>
                <a:gd name="connsiteY3" fmla="*/ 76200 h 76200"/>
              </a:gdLst>
              <a:ahLst/>
              <a:cxnLst>
                <a:cxn ang="0">
                  <a:pos x="connsiteX0" y="connsiteY0"/>
                </a:cxn>
                <a:cxn ang="0">
                  <a:pos x="connsiteX1" y="connsiteY1"/>
                </a:cxn>
                <a:cxn ang="0">
                  <a:pos x="connsiteX2" y="connsiteY2"/>
                </a:cxn>
                <a:cxn ang="0">
                  <a:pos x="connsiteX3" y="connsiteY3"/>
                </a:cxn>
              </a:cxnLst>
              <a:rect l="l" t="t" r="r" b="b"/>
              <a:pathLst>
                <a:path w="815975" h="76200">
                  <a:moveTo>
                    <a:pt x="0" y="0"/>
                  </a:moveTo>
                  <a:cubicBezTo>
                    <a:pt x="22489" y="16669"/>
                    <a:pt x="44979" y="33338"/>
                    <a:pt x="95250" y="44450"/>
                  </a:cubicBezTo>
                  <a:cubicBezTo>
                    <a:pt x="145521" y="55562"/>
                    <a:pt x="181504" y="61383"/>
                    <a:pt x="301625" y="66675"/>
                  </a:cubicBezTo>
                  <a:cubicBezTo>
                    <a:pt x="421746" y="71967"/>
                    <a:pt x="727075" y="73025"/>
                    <a:pt x="815975" y="76200"/>
                  </a:cubicBezTo>
                </a:path>
              </a:pathLst>
            </a:custGeom>
            <a:no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grpSp>
    </p:spTree>
    <p:extLst>
      <p:ext uri="{BB962C8B-B14F-4D97-AF65-F5344CB8AC3E}">
        <p14:creationId xmlns="" xmlns:p14="http://schemas.microsoft.com/office/powerpoint/2010/main" val="1612792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7" grpId="0"/>
      <p:bldP spid="88" grpId="0"/>
      <p:bldP spid="116" grpId="0" animBg="1"/>
      <p:bldP spid="121"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333399"/>
                </a:solidFill>
                <a:latin typeface="Comic Sans MS" pitchFamily="66" charset="0"/>
              </a:defRPr>
            </a:lvl1pPr>
            <a:lvl2pPr marL="742950" indent="-285750">
              <a:defRPr>
                <a:solidFill>
                  <a:srgbClr val="333399"/>
                </a:solidFill>
                <a:latin typeface="Comic Sans MS" pitchFamily="66" charset="0"/>
              </a:defRPr>
            </a:lvl2pPr>
            <a:lvl3pPr marL="1143000" indent="-228600">
              <a:defRPr>
                <a:solidFill>
                  <a:srgbClr val="333399"/>
                </a:solidFill>
                <a:latin typeface="Comic Sans MS" pitchFamily="66" charset="0"/>
              </a:defRPr>
            </a:lvl3pPr>
            <a:lvl4pPr marL="1600200" indent="-228600">
              <a:defRPr>
                <a:solidFill>
                  <a:srgbClr val="333399"/>
                </a:solidFill>
                <a:latin typeface="Comic Sans MS" pitchFamily="66" charset="0"/>
              </a:defRPr>
            </a:lvl4pPr>
            <a:lvl5pPr marL="2057400" indent="-228600">
              <a:defRPr>
                <a:solidFill>
                  <a:srgbClr val="333399"/>
                </a:solidFill>
                <a:latin typeface="Comic Sans MS" pitchFamily="66" charset="0"/>
              </a:defRPr>
            </a:lvl5pPr>
            <a:lvl6pPr marL="2514600" indent="-228600" eaLnBrk="0" fontAlgn="base" hangingPunct="0">
              <a:spcBef>
                <a:spcPct val="0"/>
              </a:spcBef>
              <a:spcAft>
                <a:spcPct val="0"/>
              </a:spcAft>
              <a:defRPr>
                <a:solidFill>
                  <a:srgbClr val="333399"/>
                </a:solidFill>
                <a:latin typeface="Comic Sans MS" pitchFamily="66" charset="0"/>
              </a:defRPr>
            </a:lvl6pPr>
            <a:lvl7pPr marL="2971800" indent="-228600" eaLnBrk="0" fontAlgn="base" hangingPunct="0">
              <a:spcBef>
                <a:spcPct val="0"/>
              </a:spcBef>
              <a:spcAft>
                <a:spcPct val="0"/>
              </a:spcAft>
              <a:defRPr>
                <a:solidFill>
                  <a:srgbClr val="333399"/>
                </a:solidFill>
                <a:latin typeface="Comic Sans MS" pitchFamily="66" charset="0"/>
              </a:defRPr>
            </a:lvl7pPr>
            <a:lvl8pPr marL="3429000" indent="-228600" eaLnBrk="0" fontAlgn="base" hangingPunct="0">
              <a:spcBef>
                <a:spcPct val="0"/>
              </a:spcBef>
              <a:spcAft>
                <a:spcPct val="0"/>
              </a:spcAft>
              <a:defRPr>
                <a:solidFill>
                  <a:srgbClr val="333399"/>
                </a:solidFill>
                <a:latin typeface="Comic Sans MS" pitchFamily="66" charset="0"/>
              </a:defRPr>
            </a:lvl8pPr>
            <a:lvl9pPr marL="3886200" indent="-228600" eaLnBrk="0" fontAlgn="base" hangingPunct="0">
              <a:spcBef>
                <a:spcPct val="0"/>
              </a:spcBef>
              <a:spcAft>
                <a:spcPct val="0"/>
              </a:spcAft>
              <a:defRPr>
                <a:solidFill>
                  <a:srgbClr val="333399"/>
                </a:solidFill>
                <a:latin typeface="Comic Sans MS" pitchFamily="66" charset="0"/>
              </a:defRPr>
            </a:lvl9pPr>
          </a:lstStyle>
          <a:p>
            <a:fld id="{011EEB94-BA2D-45DC-A07C-2A88131A009D}" type="slidenum">
              <a:rPr lang="en-US" smtClean="0">
                <a:solidFill>
                  <a:schemeClr val="tx1"/>
                </a:solidFill>
                <a:latin typeface="Times New Roman" pitchFamily="18" charset="0"/>
              </a:rPr>
              <a:pPr/>
              <a:t>6</a:t>
            </a:fld>
            <a:endParaRPr lang="en-US" dirty="0" smtClean="0">
              <a:solidFill>
                <a:schemeClr val="tx1"/>
              </a:solidFill>
              <a:latin typeface="Times New Roman" pitchFamily="18" charset="0"/>
            </a:endParaRPr>
          </a:p>
        </p:txBody>
      </p:sp>
      <p:sp>
        <p:nvSpPr>
          <p:cNvPr id="26627" name="Rectangle 2"/>
          <p:cNvSpPr>
            <a:spLocks noGrp="1" noChangeArrowheads="1"/>
          </p:cNvSpPr>
          <p:nvPr>
            <p:ph type="ctrTitle"/>
          </p:nvPr>
        </p:nvSpPr>
        <p:spPr>
          <a:xfrm>
            <a:off x="685800" y="2667000"/>
            <a:ext cx="7772400" cy="1143000"/>
          </a:xfrm>
        </p:spPr>
        <p:txBody>
          <a:bodyPr/>
          <a:lstStyle/>
          <a:p>
            <a:r>
              <a:rPr lang="en-GB" dirty="0" err="1" smtClean="0">
                <a:latin typeface="Arial" charset="0"/>
              </a:rPr>
              <a:t>Upravljanje</a:t>
            </a:r>
            <a:r>
              <a:rPr lang="en-GB" dirty="0" smtClean="0">
                <a:latin typeface="Arial" charset="0"/>
              </a:rPr>
              <a:t> </a:t>
            </a:r>
            <a:r>
              <a:rPr lang="sr-Latn-CS" dirty="0" smtClean="0">
                <a:latin typeface="Arial" charset="0"/>
              </a:rPr>
              <a:t>brzinom obrtanja i strujom motora</a:t>
            </a:r>
            <a:endParaRPr lang="en-GB" dirty="0"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4849288" y="2052613"/>
            <a:ext cx="3611144" cy="1629345"/>
            <a:chOff x="4849288" y="2052613"/>
            <a:chExt cx="3611144" cy="1629345"/>
          </a:xfrm>
        </p:grpSpPr>
        <p:sp>
          <p:nvSpPr>
            <p:cNvPr id="78" name="TextBox 77"/>
            <p:cNvSpPr txBox="1"/>
            <p:nvPr/>
          </p:nvSpPr>
          <p:spPr>
            <a:xfrm>
              <a:off x="6615055" y="2052613"/>
              <a:ext cx="1845377" cy="369332"/>
            </a:xfrm>
            <a:prstGeom prst="rect">
              <a:avLst/>
            </a:prstGeom>
            <a:noFill/>
          </p:spPr>
          <p:txBody>
            <a:bodyPr wrap="none" rtlCol="0">
              <a:spAutoFit/>
            </a:bodyPr>
            <a:lstStyle/>
            <a:p>
              <a:r>
                <a:rPr lang="x-none" b="1" dirty="0" smtClean="0">
                  <a:solidFill>
                    <a:srgbClr val="FF0000"/>
                  </a:solidFill>
                </a:rPr>
                <a:t>OPTEREĆENJE</a:t>
              </a:r>
              <a:endParaRPr lang="en-US" b="1" dirty="0">
                <a:solidFill>
                  <a:srgbClr val="FF0000"/>
                </a:solidFill>
              </a:endParaRPr>
            </a:p>
          </p:txBody>
        </p:sp>
        <p:sp>
          <p:nvSpPr>
            <p:cNvPr id="77" name="Rectangle 76"/>
            <p:cNvSpPr/>
            <p:nvPr/>
          </p:nvSpPr>
          <p:spPr bwMode="auto">
            <a:xfrm>
              <a:off x="4849288" y="2052613"/>
              <a:ext cx="3611144" cy="1629345"/>
            </a:xfrm>
            <a:prstGeom prst="rect">
              <a:avLst/>
            </a:prstGeom>
            <a:solidFill>
              <a:srgbClr val="FF0000">
                <a:alpha val="13000"/>
              </a:srgbClr>
            </a:solidFill>
            <a:ln w="0" cap="flat" cmpd="sng" algn="ctr">
              <a:solidFill>
                <a:schemeClr val="tx1"/>
              </a:solidFill>
              <a:prstDash val="lgDash"/>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3399"/>
                </a:solidFill>
                <a:effectLst/>
                <a:latin typeface="Comic Sans MS" pitchFamily="66" charset="0"/>
              </a:endParaRPr>
            </a:p>
          </p:txBody>
        </p:sp>
      </p:gr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7</a:t>
            </a:fld>
            <a:endParaRPr lang="en-US"/>
          </a:p>
        </p:txBody>
      </p:sp>
      <p:grpSp>
        <p:nvGrpSpPr>
          <p:cNvPr id="56" name="Group 55"/>
          <p:cNvGrpSpPr/>
          <p:nvPr/>
        </p:nvGrpSpPr>
        <p:grpSpPr>
          <a:xfrm>
            <a:off x="663669" y="2052613"/>
            <a:ext cx="7674616" cy="2582730"/>
            <a:chOff x="1054175" y="786930"/>
            <a:chExt cx="7674616" cy="2582730"/>
          </a:xfrm>
        </p:grpSpPr>
        <p:sp>
          <p:nvSpPr>
            <p:cNvPr id="6" name="Text Box 15"/>
            <p:cNvSpPr txBox="1">
              <a:spLocks noChangeArrowheads="1"/>
            </p:cNvSpPr>
            <p:nvPr/>
          </p:nvSpPr>
          <p:spPr bwMode="auto">
            <a:xfrm>
              <a:off x="2771850" y="1191518"/>
              <a:ext cx="1079500" cy="1019175"/>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nSpc>
                  <a:spcPct val="50000"/>
                </a:lnSpc>
                <a:spcBef>
                  <a:spcPct val="90000"/>
                </a:spcBef>
                <a:spcAft>
                  <a:spcPct val="5000"/>
                </a:spcAft>
              </a:pPr>
              <a:endParaRPr lang="sr-Latn-CS" sz="1200" dirty="0"/>
            </a:p>
            <a:p>
              <a:pPr algn="ctr">
                <a:lnSpc>
                  <a:spcPct val="50000"/>
                </a:lnSpc>
                <a:spcBef>
                  <a:spcPct val="90000"/>
                </a:spcBef>
                <a:spcAft>
                  <a:spcPct val="5000"/>
                </a:spcAft>
              </a:pPr>
              <a:r>
                <a:rPr lang="sr-Latn-CS" sz="2400" dirty="0" smtClean="0"/>
                <a:t>Reg</a:t>
              </a:r>
              <a:r>
                <a:rPr lang="en-US" sz="2400" dirty="0" smtClean="0"/>
                <a:t>.</a:t>
              </a:r>
              <a:endParaRPr lang="sr-Latn-CS" sz="2400" dirty="0"/>
            </a:p>
            <a:p>
              <a:pPr>
                <a:lnSpc>
                  <a:spcPct val="50000"/>
                </a:lnSpc>
                <a:spcBef>
                  <a:spcPct val="90000"/>
                </a:spcBef>
                <a:spcAft>
                  <a:spcPct val="5000"/>
                </a:spcAft>
              </a:pPr>
              <a:endParaRPr lang="en-US" sz="1200" dirty="0"/>
            </a:p>
          </p:txBody>
        </p:sp>
        <p:sp>
          <p:nvSpPr>
            <p:cNvPr id="8" name="Line 17"/>
            <p:cNvSpPr>
              <a:spLocks noChangeShapeType="1"/>
            </p:cNvSpPr>
            <p:nvPr/>
          </p:nvSpPr>
          <p:spPr bwMode="auto">
            <a:xfrm>
              <a:off x="2289250" y="1696343"/>
              <a:ext cx="482600"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8"/>
            <p:cNvSpPr>
              <a:spLocks noChangeShapeType="1"/>
            </p:cNvSpPr>
            <p:nvPr/>
          </p:nvSpPr>
          <p:spPr bwMode="auto">
            <a:xfrm>
              <a:off x="3851350" y="1703841"/>
              <a:ext cx="504825" cy="3359"/>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9"/>
            <p:cNvSpPr>
              <a:spLocks noChangeShapeType="1"/>
            </p:cNvSpPr>
            <p:nvPr/>
          </p:nvSpPr>
          <p:spPr bwMode="auto">
            <a:xfrm>
              <a:off x="7616553" y="1707201"/>
              <a:ext cx="792163"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20"/>
            <p:cNvSpPr txBox="1">
              <a:spLocks noChangeArrowheads="1"/>
            </p:cNvSpPr>
            <p:nvPr/>
          </p:nvSpPr>
          <p:spPr bwMode="auto">
            <a:xfrm>
              <a:off x="4233938" y="2470952"/>
              <a:ext cx="1058142" cy="898708"/>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nSpc>
                  <a:spcPct val="50000"/>
                </a:lnSpc>
                <a:spcBef>
                  <a:spcPct val="90000"/>
                </a:spcBef>
                <a:spcAft>
                  <a:spcPct val="5000"/>
                </a:spcAft>
              </a:pPr>
              <a:endParaRPr lang="sr-Latn-CS" sz="1200" dirty="0"/>
            </a:p>
            <a:p>
              <a:pPr algn="ctr">
                <a:lnSpc>
                  <a:spcPct val="50000"/>
                </a:lnSpc>
                <a:spcBef>
                  <a:spcPct val="90000"/>
                </a:spcBef>
                <a:spcAft>
                  <a:spcPct val="5000"/>
                </a:spcAft>
              </a:pPr>
              <a:r>
                <a:rPr lang="sr-Latn-CS" sz="2000" dirty="0"/>
                <a:t>Senzor</a:t>
              </a:r>
            </a:p>
            <a:p>
              <a:pPr>
                <a:lnSpc>
                  <a:spcPct val="50000"/>
                </a:lnSpc>
                <a:spcBef>
                  <a:spcPct val="90000"/>
                </a:spcBef>
                <a:spcAft>
                  <a:spcPct val="5000"/>
                </a:spcAft>
              </a:pPr>
              <a:endParaRPr lang="en-US" sz="1200" dirty="0"/>
            </a:p>
          </p:txBody>
        </p:sp>
        <p:sp>
          <p:nvSpPr>
            <p:cNvPr id="12" name="Oval 21"/>
            <p:cNvSpPr>
              <a:spLocks noChangeArrowheads="1"/>
            </p:cNvSpPr>
            <p:nvPr/>
          </p:nvSpPr>
          <p:spPr bwMode="auto">
            <a:xfrm>
              <a:off x="1857450" y="1480443"/>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22"/>
            <p:cNvSpPr>
              <a:spLocks noChangeShapeType="1"/>
            </p:cNvSpPr>
            <p:nvPr/>
          </p:nvSpPr>
          <p:spPr bwMode="auto">
            <a:xfrm>
              <a:off x="1497088" y="1701106"/>
              <a:ext cx="360363"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3"/>
            <p:cNvSpPr>
              <a:spLocks noChangeShapeType="1"/>
            </p:cNvSpPr>
            <p:nvPr/>
          </p:nvSpPr>
          <p:spPr bwMode="auto">
            <a:xfrm flipV="1">
              <a:off x="2073350" y="1912243"/>
              <a:ext cx="0" cy="1008063"/>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4"/>
            <p:cNvSpPr>
              <a:spLocks noChangeShapeType="1"/>
            </p:cNvSpPr>
            <p:nvPr/>
          </p:nvSpPr>
          <p:spPr bwMode="auto">
            <a:xfrm>
              <a:off x="2073350" y="2920306"/>
              <a:ext cx="2160588"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5"/>
            <p:cNvSpPr>
              <a:spLocks noChangeShapeType="1"/>
            </p:cNvSpPr>
            <p:nvPr/>
          </p:nvSpPr>
          <p:spPr bwMode="auto">
            <a:xfrm>
              <a:off x="7956376" y="1707201"/>
              <a:ext cx="0" cy="1223963"/>
            </a:xfrm>
            <a:prstGeom prst="line">
              <a:avLst/>
            </a:prstGeom>
            <a:noFill/>
            <a:ln w="38100">
              <a:solidFill>
                <a:schemeClr val="tx1"/>
              </a:solidFill>
              <a:round/>
              <a:headEnd type="oval"/>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6"/>
            <p:cNvSpPr>
              <a:spLocks noChangeShapeType="1"/>
            </p:cNvSpPr>
            <p:nvPr/>
          </p:nvSpPr>
          <p:spPr bwMode="auto">
            <a:xfrm flipH="1">
              <a:off x="5292079" y="2920306"/>
              <a:ext cx="2664295" cy="10858"/>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7"/>
            <p:cNvSpPr txBox="1">
              <a:spLocks noChangeArrowheads="1"/>
            </p:cNvSpPr>
            <p:nvPr/>
          </p:nvSpPr>
          <p:spPr bwMode="auto">
            <a:xfrm>
              <a:off x="2144788" y="1767781"/>
              <a:ext cx="2873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19" name="Text Box 28"/>
            <p:cNvSpPr txBox="1">
              <a:spLocks noChangeArrowheads="1"/>
            </p:cNvSpPr>
            <p:nvPr/>
          </p:nvSpPr>
          <p:spPr bwMode="auto">
            <a:xfrm>
              <a:off x="1570113" y="1234381"/>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20" name="Text Box 29"/>
            <p:cNvSpPr txBox="1">
              <a:spLocks noChangeArrowheads="1"/>
            </p:cNvSpPr>
            <p:nvPr/>
          </p:nvSpPr>
          <p:spPr bwMode="auto">
            <a:xfrm>
              <a:off x="1054175" y="1504256"/>
              <a:ext cx="4318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r>
                <a:rPr lang="en-US" sz="2400" i="1" baseline="30000" dirty="0" smtClean="0">
                  <a:sym typeface="Symbol"/>
                </a:rPr>
                <a:t>*</a:t>
              </a:r>
              <a:endParaRPr lang="en-US" sz="2400" i="1" baseline="30000" dirty="0"/>
            </a:p>
          </p:txBody>
        </p:sp>
        <p:sp>
          <p:nvSpPr>
            <p:cNvPr id="24" name="Text Box 29"/>
            <p:cNvSpPr txBox="1">
              <a:spLocks noChangeArrowheads="1"/>
            </p:cNvSpPr>
            <p:nvPr/>
          </p:nvSpPr>
          <p:spPr bwMode="auto">
            <a:xfrm>
              <a:off x="1568525" y="2231331"/>
              <a:ext cx="576263"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r>
                <a:rPr lang="en-US" sz="2400" i="1" baseline="-25000" dirty="0" smtClean="0">
                  <a:sym typeface="Symbol"/>
                </a:rPr>
                <a:t>m</a:t>
              </a:r>
              <a:endParaRPr lang="en-US" sz="2400" i="1" baseline="-25000" dirty="0"/>
            </a:p>
          </p:txBody>
        </p:sp>
        <p:sp>
          <p:nvSpPr>
            <p:cNvPr id="37" name="Text Box 29"/>
            <p:cNvSpPr txBox="1">
              <a:spLocks noChangeArrowheads="1"/>
            </p:cNvSpPr>
            <p:nvPr/>
          </p:nvSpPr>
          <p:spPr bwMode="auto">
            <a:xfrm>
              <a:off x="3887861" y="1350367"/>
              <a:ext cx="46831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e</a:t>
              </a:r>
              <a:r>
                <a:rPr lang="en-US" sz="2000" b="1" i="1" baseline="30000" dirty="0" smtClean="0">
                  <a:latin typeface="Arial" pitchFamily="34" charset="0"/>
                  <a:cs typeface="Arial" pitchFamily="34" charset="0"/>
                  <a:sym typeface="Symbol"/>
                </a:rPr>
                <a:t>*</a:t>
              </a:r>
              <a:endParaRPr lang="en-US" sz="2000" b="1" i="1" baseline="30000" dirty="0">
                <a:latin typeface="Arial" pitchFamily="34" charset="0"/>
                <a:cs typeface="Arial" pitchFamily="34" charset="0"/>
              </a:endParaRPr>
            </a:p>
          </p:txBody>
        </p:sp>
        <p:sp>
          <p:nvSpPr>
            <p:cNvPr id="25" name="Isosceles Triangle 24"/>
            <p:cNvSpPr/>
            <p:nvPr/>
          </p:nvSpPr>
          <p:spPr bwMode="auto">
            <a:xfrm rot="5400000">
              <a:off x="4334843" y="1434406"/>
              <a:ext cx="576064" cy="533400"/>
            </a:xfrm>
            <a:prstGeom prst="triangle">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grpSp>
          <p:nvGrpSpPr>
            <p:cNvPr id="42" name="Group 41"/>
            <p:cNvGrpSpPr/>
            <p:nvPr/>
          </p:nvGrpSpPr>
          <p:grpSpPr>
            <a:xfrm>
              <a:off x="6277944" y="1095133"/>
              <a:ext cx="1338609" cy="1188132"/>
              <a:chOff x="4889575" y="4617132"/>
              <a:chExt cx="1338609" cy="1188132"/>
            </a:xfrm>
          </p:grpSpPr>
          <p:sp>
            <p:nvSpPr>
              <p:cNvPr id="38" name="Text Box 29"/>
              <p:cNvSpPr txBox="1">
                <a:spLocks noChangeArrowheads="1"/>
              </p:cNvSpPr>
              <p:nvPr/>
            </p:nvSpPr>
            <p:spPr bwMode="auto">
              <a:xfrm>
                <a:off x="5438850" y="5285681"/>
                <a:ext cx="6223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i="1" dirty="0" smtClean="0">
                    <a:latin typeface="Arial" pitchFamily="34" charset="0"/>
                    <a:cs typeface="Arial" pitchFamily="34" charset="0"/>
                    <a:sym typeface="Symbol"/>
                  </a:rPr>
                  <a:t>1/</a:t>
                </a:r>
                <a:r>
                  <a:rPr lang="en-US" sz="2000" b="1" i="1" dirty="0" smtClean="0">
                    <a:latin typeface="Arial" pitchFamily="34" charset="0"/>
                    <a:cs typeface="Arial" pitchFamily="34" charset="0"/>
                    <a:sym typeface="Symbol"/>
                  </a:rPr>
                  <a:t>J</a:t>
                </a:r>
                <a:endParaRPr lang="en-US" sz="2000" b="1" i="1" baseline="30000" dirty="0">
                  <a:latin typeface="Arial" pitchFamily="34" charset="0"/>
                  <a:cs typeface="Arial" pitchFamily="34" charset="0"/>
                </a:endParaRPr>
              </a:p>
            </p:txBody>
          </p:sp>
          <p:grpSp>
            <p:nvGrpSpPr>
              <p:cNvPr id="40" name="Group 39"/>
              <p:cNvGrpSpPr/>
              <p:nvPr/>
            </p:nvGrpSpPr>
            <p:grpSpPr>
              <a:xfrm>
                <a:off x="4889575" y="4617132"/>
                <a:ext cx="1338609" cy="1188132"/>
                <a:chOff x="4889575" y="4617132"/>
                <a:chExt cx="1338609" cy="1188132"/>
              </a:xfrm>
            </p:grpSpPr>
            <p:sp>
              <p:nvSpPr>
                <p:cNvPr id="26" name="Rectangle 25"/>
                <p:cNvSpPr/>
                <p:nvPr/>
              </p:nvSpPr>
              <p:spPr bwMode="auto">
                <a:xfrm>
                  <a:off x="4889575" y="4617132"/>
                  <a:ext cx="1338609" cy="1188132"/>
                </a:xfrm>
                <a:prstGeom prst="rect">
                  <a:avLst/>
                </a:pr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28" name="Straight Connector 27"/>
                <p:cNvCxnSpPr/>
                <p:nvPr/>
              </p:nvCxnSpPr>
              <p:spPr bwMode="auto">
                <a:xfrm>
                  <a:off x="5025307" y="4797152"/>
                  <a:ext cx="0" cy="864096"/>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30" name="Straight Connector 29"/>
                <p:cNvCxnSpPr/>
                <p:nvPr/>
              </p:nvCxnSpPr>
              <p:spPr bwMode="auto">
                <a:xfrm>
                  <a:off x="5025307" y="5661248"/>
                  <a:ext cx="986853" cy="0"/>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flipV="1">
                  <a:off x="5025307" y="4941168"/>
                  <a:ext cx="724258" cy="720080"/>
                </a:xfrm>
                <a:prstGeom prst="line">
                  <a:avLst/>
                </a:prstGeom>
                <a:solidFill>
                  <a:schemeClr val="bg1"/>
                </a:solidFill>
                <a:ln w="50800" cap="flat" cmpd="sng" algn="ctr">
                  <a:solidFill>
                    <a:schemeClr val="tx1"/>
                  </a:solidFill>
                  <a:prstDash val="solid"/>
                  <a:round/>
                  <a:headEnd type="none" w="sm" len="sm"/>
                  <a:tailEnd type="none" w="sm" len="sm"/>
                </a:ln>
                <a:effectLst/>
              </p:spPr>
            </p:cxnSp>
          </p:grpSp>
        </p:grpSp>
        <p:sp>
          <p:nvSpPr>
            <p:cNvPr id="43" name="Line 17"/>
            <p:cNvSpPr>
              <a:spLocks noChangeShapeType="1"/>
            </p:cNvSpPr>
            <p:nvPr/>
          </p:nvSpPr>
          <p:spPr bwMode="auto">
            <a:xfrm>
              <a:off x="5823645" y="1703842"/>
              <a:ext cx="454299"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Oval 21"/>
            <p:cNvSpPr>
              <a:spLocks noChangeArrowheads="1"/>
            </p:cNvSpPr>
            <p:nvPr/>
          </p:nvSpPr>
          <p:spPr bwMode="auto">
            <a:xfrm>
              <a:off x="5391845" y="1480443"/>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8"/>
            <p:cNvSpPr>
              <a:spLocks noChangeShapeType="1"/>
            </p:cNvSpPr>
            <p:nvPr/>
          </p:nvSpPr>
          <p:spPr bwMode="auto">
            <a:xfrm flipV="1">
              <a:off x="4889575" y="1707201"/>
              <a:ext cx="504825"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22"/>
            <p:cNvSpPr>
              <a:spLocks noChangeShapeType="1"/>
            </p:cNvSpPr>
            <p:nvPr/>
          </p:nvSpPr>
          <p:spPr bwMode="auto">
            <a:xfrm>
              <a:off x="5607745" y="1095133"/>
              <a:ext cx="0" cy="373503"/>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2"/>
            <p:cNvSpPr>
              <a:spLocks noChangeShapeType="1"/>
            </p:cNvSpPr>
            <p:nvPr/>
          </p:nvSpPr>
          <p:spPr bwMode="auto">
            <a:xfrm>
              <a:off x="5607745" y="1088401"/>
              <a:ext cx="0" cy="373503"/>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Text Box 29"/>
            <p:cNvSpPr txBox="1">
              <a:spLocks noChangeArrowheads="1"/>
            </p:cNvSpPr>
            <p:nvPr/>
          </p:nvSpPr>
          <p:spPr bwMode="auto">
            <a:xfrm>
              <a:off x="5438378" y="786930"/>
              <a:ext cx="46831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o</a:t>
              </a:r>
              <a:endParaRPr lang="en-US" sz="2000" b="1" i="1" baseline="30000" dirty="0">
                <a:latin typeface="Arial" pitchFamily="34" charset="0"/>
                <a:cs typeface="Arial" pitchFamily="34" charset="0"/>
              </a:endParaRPr>
            </a:p>
          </p:txBody>
        </p:sp>
        <p:sp>
          <p:nvSpPr>
            <p:cNvPr id="51" name="Text Box 29"/>
            <p:cNvSpPr txBox="1">
              <a:spLocks noChangeArrowheads="1"/>
            </p:cNvSpPr>
            <p:nvPr/>
          </p:nvSpPr>
          <p:spPr bwMode="auto">
            <a:xfrm>
              <a:off x="4876157" y="1350366"/>
              <a:ext cx="35083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e</a:t>
              </a:r>
              <a:endParaRPr lang="en-US" sz="2000" b="1" i="1" baseline="30000" dirty="0">
                <a:latin typeface="Arial" pitchFamily="34" charset="0"/>
                <a:cs typeface="Arial" pitchFamily="34" charset="0"/>
              </a:endParaRPr>
            </a:p>
          </p:txBody>
        </p:sp>
        <p:sp>
          <p:nvSpPr>
            <p:cNvPr id="52" name="Text Box 29"/>
            <p:cNvSpPr txBox="1">
              <a:spLocks noChangeArrowheads="1"/>
            </p:cNvSpPr>
            <p:nvPr/>
          </p:nvSpPr>
          <p:spPr bwMode="auto">
            <a:xfrm>
              <a:off x="8460432" y="1480443"/>
              <a:ext cx="268359"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a:t>
              </a:r>
              <a:endParaRPr lang="en-US" sz="2400" i="1" baseline="30000" dirty="0"/>
            </a:p>
          </p:txBody>
        </p:sp>
        <p:sp>
          <p:nvSpPr>
            <p:cNvPr id="53" name="Text Box 27"/>
            <p:cNvSpPr txBox="1">
              <a:spLocks noChangeArrowheads="1"/>
            </p:cNvSpPr>
            <p:nvPr/>
          </p:nvSpPr>
          <p:spPr bwMode="auto">
            <a:xfrm>
              <a:off x="5636928" y="1138437"/>
              <a:ext cx="2873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54" name="Text Box 28"/>
            <p:cNvSpPr txBox="1">
              <a:spLocks noChangeArrowheads="1"/>
            </p:cNvSpPr>
            <p:nvPr/>
          </p:nvSpPr>
          <p:spPr bwMode="auto">
            <a:xfrm>
              <a:off x="5158085" y="1317246"/>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61" name="Text Box 29"/>
            <p:cNvSpPr txBox="1">
              <a:spLocks noChangeArrowheads="1"/>
            </p:cNvSpPr>
            <p:nvPr/>
          </p:nvSpPr>
          <p:spPr bwMode="auto">
            <a:xfrm>
              <a:off x="2417800" y="1306779"/>
              <a:ext cx="225499"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e</a:t>
              </a:r>
              <a:endParaRPr lang="en-US" sz="2400" i="1" baseline="30000" dirty="0"/>
            </a:p>
          </p:txBody>
        </p:sp>
      </p:grpSp>
      <p:sp>
        <p:nvSpPr>
          <p:cNvPr id="57" name="Title 1"/>
          <p:cNvSpPr>
            <a:spLocks noGrp="1"/>
          </p:cNvSpPr>
          <p:nvPr>
            <p:ph type="title"/>
          </p:nvPr>
        </p:nvSpPr>
        <p:spPr>
          <a:xfrm>
            <a:off x="132765" y="0"/>
            <a:ext cx="8856983" cy="1143000"/>
          </a:xfrm>
        </p:spPr>
        <p:txBody>
          <a:bodyPr/>
          <a:lstStyle/>
          <a:p>
            <a:r>
              <a:rPr lang="x-none" dirty="0" smtClean="0"/>
              <a:t>Upravljanje brzinom obrtanja</a:t>
            </a:r>
            <a:r>
              <a:rPr lang="en-US" dirty="0" smtClean="0"/>
              <a:t/>
            </a:r>
            <a:br>
              <a:rPr lang="en-US" dirty="0" smtClean="0"/>
            </a:br>
            <a:r>
              <a:rPr lang="en-US" sz="2400" dirty="0" smtClean="0"/>
              <a:t>(</a:t>
            </a:r>
            <a:r>
              <a:rPr lang="en-US" sz="2400" dirty="0" err="1" smtClean="0"/>
              <a:t>kaskadna</a:t>
            </a:r>
            <a:r>
              <a:rPr lang="en-US" sz="2400" dirty="0" smtClean="0"/>
              <a:t> </a:t>
            </a:r>
            <a:r>
              <a:rPr lang="en-US" sz="2400" dirty="0" err="1" smtClean="0"/>
              <a:t>regulacija</a:t>
            </a:r>
            <a:r>
              <a:rPr lang="en-US" sz="2400" dirty="0"/>
              <a:t>)</a:t>
            </a:r>
            <a:endParaRPr lang="en-US" sz="2400" dirty="0" smtClean="0"/>
          </a:p>
        </p:txBody>
      </p:sp>
      <p:grpSp>
        <p:nvGrpSpPr>
          <p:cNvPr id="70" name="Group 69"/>
          <p:cNvGrpSpPr/>
          <p:nvPr/>
        </p:nvGrpSpPr>
        <p:grpSpPr>
          <a:xfrm>
            <a:off x="4928314" y="1196752"/>
            <a:ext cx="4189170" cy="1275797"/>
            <a:chOff x="4928314" y="1196752"/>
            <a:chExt cx="4189170" cy="1275797"/>
          </a:xfrm>
        </p:grpSpPr>
        <p:sp>
          <p:nvSpPr>
            <p:cNvPr id="55" name="Text Box 29"/>
            <p:cNvSpPr txBox="1">
              <a:spLocks noChangeArrowheads="1"/>
            </p:cNvSpPr>
            <p:nvPr/>
          </p:nvSpPr>
          <p:spPr bwMode="auto">
            <a:xfrm>
              <a:off x="5581230" y="1196752"/>
              <a:ext cx="3536254"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400" i="1" dirty="0" err="1" smtClean="0">
                  <a:sym typeface="Symbol"/>
                </a:rPr>
                <a:t>Spolja</a:t>
              </a:r>
              <a:r>
                <a:rPr lang="x-none" sz="2400" i="1" dirty="0" smtClean="0">
                  <a:sym typeface="Symbol"/>
                </a:rPr>
                <a:t>š</a:t>
              </a:r>
              <a:r>
                <a:rPr lang="en-US" sz="2400" i="1" dirty="0" err="1" smtClean="0">
                  <a:sym typeface="Symbol"/>
                </a:rPr>
                <a:t>nje</a:t>
              </a:r>
              <a:r>
                <a:rPr lang="en-US" sz="2400" i="1" dirty="0" smtClean="0">
                  <a:sym typeface="Symbol"/>
                </a:rPr>
                <a:t>, </a:t>
              </a:r>
              <a:r>
                <a:rPr lang="x-none" sz="2400" i="1" dirty="0" smtClean="0">
                  <a:sym typeface="Symbol"/>
                </a:rPr>
                <a:t>  </a:t>
              </a:r>
              <a:r>
                <a:rPr lang="en-US" sz="2400" i="1" dirty="0" err="1" smtClean="0">
                  <a:sym typeface="Symbol"/>
                </a:rPr>
                <a:t>sporo-promenljivo</a:t>
              </a:r>
              <a:r>
                <a:rPr lang="x-none" sz="2400" i="1" dirty="0" smtClean="0">
                  <a:sym typeface="Symbol"/>
                </a:rPr>
                <a:t> opterećenje</a:t>
              </a:r>
              <a:r>
                <a:rPr lang="en-US" sz="2400" i="1" dirty="0" smtClean="0">
                  <a:sym typeface="Symbol"/>
                </a:rPr>
                <a:t> </a:t>
              </a:r>
              <a:endParaRPr lang="en-US" sz="2400" i="1" baseline="30000" dirty="0"/>
            </a:p>
          </p:txBody>
        </p:sp>
        <p:sp>
          <p:nvSpPr>
            <p:cNvPr id="58" name="Oval 57"/>
            <p:cNvSpPr/>
            <p:nvPr/>
          </p:nvSpPr>
          <p:spPr bwMode="auto">
            <a:xfrm>
              <a:off x="4928314" y="1986020"/>
              <a:ext cx="504825" cy="486529"/>
            </a:xfrm>
            <a:prstGeom prst="ellipse">
              <a:avLst/>
            </a:prstGeom>
            <a:solidFill>
              <a:srgbClr val="FF0000">
                <a:alpha val="15000"/>
              </a:srgbClr>
            </a:solid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60" name="Straight Connector 59"/>
            <p:cNvCxnSpPr>
              <a:stCxn id="58" idx="0"/>
              <a:endCxn id="55" idx="1"/>
            </p:cNvCxnSpPr>
            <p:nvPr/>
          </p:nvCxnSpPr>
          <p:spPr bwMode="auto">
            <a:xfrm flipV="1">
              <a:off x="5180727" y="1566084"/>
              <a:ext cx="400503" cy="419936"/>
            </a:xfrm>
            <a:prstGeom prst="line">
              <a:avLst/>
            </a:prstGeom>
            <a:solidFill>
              <a:schemeClr val="bg1"/>
            </a:solidFill>
            <a:ln w="38100" cap="flat" cmpd="sng" algn="ctr">
              <a:solidFill>
                <a:srgbClr val="FF0000"/>
              </a:solidFill>
              <a:prstDash val="solid"/>
              <a:round/>
              <a:headEnd type="none" w="sm" len="sm"/>
              <a:tailEnd type="none" w="sm" len="sm"/>
            </a:ln>
            <a:effectLst/>
          </p:spPr>
        </p:cxnSp>
      </p:grpSp>
      <p:grpSp>
        <p:nvGrpSpPr>
          <p:cNvPr id="75" name="Group 74"/>
          <p:cNvGrpSpPr/>
          <p:nvPr/>
        </p:nvGrpSpPr>
        <p:grpSpPr>
          <a:xfrm>
            <a:off x="879569" y="1196752"/>
            <a:ext cx="4033912" cy="1810032"/>
            <a:chOff x="879569" y="1196752"/>
            <a:chExt cx="4033912" cy="1810032"/>
          </a:xfrm>
        </p:grpSpPr>
        <p:sp>
          <p:nvSpPr>
            <p:cNvPr id="64" name="Text Box 29"/>
            <p:cNvSpPr txBox="1">
              <a:spLocks noChangeArrowheads="1"/>
            </p:cNvSpPr>
            <p:nvPr/>
          </p:nvSpPr>
          <p:spPr bwMode="auto">
            <a:xfrm>
              <a:off x="879569" y="1196752"/>
              <a:ext cx="3834704"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Moment koji motor stvarno napravi na vratilu</a:t>
              </a:r>
              <a:r>
                <a:rPr lang="en-US" sz="2400" i="1" dirty="0" smtClean="0">
                  <a:sym typeface="Symbol"/>
                </a:rPr>
                <a:t> </a:t>
              </a:r>
              <a:endParaRPr lang="en-US" sz="2400" i="1" baseline="30000" dirty="0"/>
            </a:p>
          </p:txBody>
        </p:sp>
        <p:sp>
          <p:nvSpPr>
            <p:cNvPr id="66" name="Oval 65"/>
            <p:cNvSpPr/>
            <p:nvPr/>
          </p:nvSpPr>
          <p:spPr bwMode="auto">
            <a:xfrm>
              <a:off x="4408656" y="2520255"/>
              <a:ext cx="504825" cy="486529"/>
            </a:xfrm>
            <a:prstGeom prst="ellipse">
              <a:avLst/>
            </a:prstGeom>
            <a:solidFill>
              <a:srgbClr val="FF0000">
                <a:alpha val="14000"/>
              </a:srgbClr>
            </a:solid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67" name="Straight Connector 66"/>
            <p:cNvCxnSpPr>
              <a:endCxn id="64" idx="2"/>
            </p:cNvCxnSpPr>
            <p:nvPr/>
          </p:nvCxnSpPr>
          <p:spPr bwMode="auto">
            <a:xfrm flipH="1" flipV="1">
              <a:off x="2796921" y="1935416"/>
              <a:ext cx="1864148" cy="584840"/>
            </a:xfrm>
            <a:prstGeom prst="line">
              <a:avLst/>
            </a:prstGeom>
            <a:solidFill>
              <a:schemeClr val="bg1"/>
            </a:solidFill>
            <a:ln w="38100" cap="flat" cmpd="sng" algn="ctr">
              <a:solidFill>
                <a:srgbClr val="FF0000"/>
              </a:solidFill>
              <a:prstDash val="solid"/>
              <a:round/>
              <a:headEnd type="none" w="sm" len="sm"/>
              <a:tailEnd type="none" w="sm" len="sm"/>
            </a:ln>
            <a:effectLst/>
          </p:spPr>
        </p:cxnSp>
      </p:grpSp>
      <p:grpSp>
        <p:nvGrpSpPr>
          <p:cNvPr id="76" name="Group 75"/>
          <p:cNvGrpSpPr/>
          <p:nvPr/>
        </p:nvGrpSpPr>
        <p:grpSpPr>
          <a:xfrm>
            <a:off x="124268" y="2520255"/>
            <a:ext cx="3841400" cy="3384893"/>
            <a:chOff x="124268" y="2520255"/>
            <a:chExt cx="3841400" cy="3384893"/>
          </a:xfrm>
        </p:grpSpPr>
        <p:sp>
          <p:nvSpPr>
            <p:cNvPr id="71" name="Oval 70"/>
            <p:cNvSpPr/>
            <p:nvPr/>
          </p:nvSpPr>
          <p:spPr bwMode="auto">
            <a:xfrm>
              <a:off x="3460843" y="2520255"/>
              <a:ext cx="504825" cy="486529"/>
            </a:xfrm>
            <a:prstGeom prst="ellipse">
              <a:avLst/>
            </a:prstGeom>
            <a:solidFill>
              <a:srgbClr val="FF0000">
                <a:alpha val="17000"/>
              </a:srgbClr>
            </a:solid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72" name="Straight Connector 71"/>
            <p:cNvCxnSpPr>
              <a:endCxn id="73" idx="0"/>
            </p:cNvCxnSpPr>
            <p:nvPr/>
          </p:nvCxnSpPr>
          <p:spPr bwMode="auto">
            <a:xfrm flipH="1">
              <a:off x="1792556" y="2988960"/>
              <a:ext cx="1902656" cy="1808192"/>
            </a:xfrm>
            <a:prstGeom prst="line">
              <a:avLst/>
            </a:prstGeom>
            <a:solidFill>
              <a:schemeClr val="bg1"/>
            </a:solidFill>
            <a:ln w="38100" cap="flat" cmpd="sng" algn="ctr">
              <a:solidFill>
                <a:srgbClr val="FF0000"/>
              </a:solidFill>
              <a:prstDash val="solid"/>
              <a:round/>
              <a:headEnd type="none" w="sm" len="sm"/>
              <a:tailEnd type="none" w="sm" len="sm"/>
            </a:ln>
            <a:effectLst/>
          </p:spPr>
        </p:cxnSp>
        <p:sp>
          <p:nvSpPr>
            <p:cNvPr id="73" name="Text Box 29"/>
            <p:cNvSpPr txBox="1">
              <a:spLocks noChangeArrowheads="1"/>
            </p:cNvSpPr>
            <p:nvPr/>
          </p:nvSpPr>
          <p:spPr bwMode="auto">
            <a:xfrm>
              <a:off x="124268" y="4797152"/>
              <a:ext cx="3336575"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Moment koji regulator traži od motora da bi postigao zadatu brzinu</a:t>
              </a:r>
              <a:endParaRPr lang="en-US" sz="2400" i="1" baseline="30000" dirty="0"/>
            </a:p>
          </p:txBody>
        </p:sp>
      </p:grpSp>
      <p:grpSp>
        <p:nvGrpSpPr>
          <p:cNvPr id="91" name="Group 90"/>
          <p:cNvGrpSpPr/>
          <p:nvPr/>
        </p:nvGrpSpPr>
        <p:grpSpPr>
          <a:xfrm>
            <a:off x="3458070" y="2988960"/>
            <a:ext cx="2906355" cy="3747184"/>
            <a:chOff x="3458070" y="2988960"/>
            <a:chExt cx="2906355" cy="3747184"/>
          </a:xfrm>
        </p:grpSpPr>
        <p:cxnSp>
          <p:nvCxnSpPr>
            <p:cNvPr id="82" name="Straight Connector 81"/>
            <p:cNvCxnSpPr>
              <a:endCxn id="83" idx="0"/>
            </p:cNvCxnSpPr>
            <p:nvPr/>
          </p:nvCxnSpPr>
          <p:spPr bwMode="auto">
            <a:xfrm>
              <a:off x="4139952" y="2988960"/>
              <a:ext cx="771296" cy="1808192"/>
            </a:xfrm>
            <a:prstGeom prst="line">
              <a:avLst/>
            </a:prstGeom>
            <a:solidFill>
              <a:schemeClr val="bg1"/>
            </a:solidFill>
            <a:ln w="38100" cap="flat" cmpd="sng" algn="ctr">
              <a:solidFill>
                <a:srgbClr val="FF0000"/>
              </a:solidFill>
              <a:prstDash val="solid"/>
              <a:round/>
              <a:headEnd type="oval" w="med" len="med"/>
              <a:tailEnd type="none" w="sm" len="sm"/>
            </a:ln>
            <a:effectLst/>
          </p:spPr>
        </p:cxnSp>
        <p:sp>
          <p:nvSpPr>
            <p:cNvPr id="83" name="TextBox 82"/>
            <p:cNvSpPr txBox="1"/>
            <p:nvPr/>
          </p:nvSpPr>
          <p:spPr>
            <a:xfrm>
              <a:off x="3458070" y="4797152"/>
              <a:ext cx="2906355" cy="1938992"/>
            </a:xfrm>
            <a:prstGeom prst="rect">
              <a:avLst/>
            </a:prstGeom>
            <a:noFill/>
          </p:spPr>
          <p:txBody>
            <a:bodyPr wrap="square" rtlCol="0">
              <a:spAutoFit/>
            </a:bodyPr>
            <a:lstStyle/>
            <a:p>
              <a:r>
                <a:rPr lang="x-none" sz="2400" dirty="0" smtClean="0"/>
                <a:t>Obuhvata</a:t>
              </a:r>
              <a:r>
                <a:rPr lang="en-US" sz="2400" dirty="0" smtClean="0"/>
                <a:t>:</a:t>
              </a:r>
            </a:p>
            <a:p>
              <a:r>
                <a:rPr lang="x-none" sz="2400" b="1" u="sng" dirty="0" smtClean="0"/>
                <a:t>srujni regulator</a:t>
              </a:r>
              <a:r>
                <a:rPr lang="x-none" sz="2400" dirty="0" smtClean="0"/>
                <a:t>, invertor i motor</a:t>
              </a:r>
            </a:p>
            <a:p>
              <a:pPr algn="ctr"/>
              <a:r>
                <a:rPr lang="x-none" sz="2400" b="1" dirty="0" smtClean="0">
                  <a:solidFill>
                    <a:schemeClr val="tx1"/>
                  </a:solidFill>
                </a:rPr>
                <a:t>(Kašnjenje zanemarivo)</a:t>
              </a:r>
              <a:endParaRPr lang="en-US" sz="2400" b="1" dirty="0">
                <a:solidFill>
                  <a:schemeClr val="tx1"/>
                </a:solidFill>
              </a:endParaRPr>
            </a:p>
          </p:txBody>
        </p:sp>
      </p:grpSp>
      <p:grpSp>
        <p:nvGrpSpPr>
          <p:cNvPr id="93" name="Group 92"/>
          <p:cNvGrpSpPr/>
          <p:nvPr/>
        </p:nvGrpSpPr>
        <p:grpSpPr>
          <a:xfrm>
            <a:off x="6326230" y="3216820"/>
            <a:ext cx="2802776" cy="3121144"/>
            <a:chOff x="6326230" y="3216820"/>
            <a:chExt cx="2802776" cy="3121144"/>
          </a:xfrm>
        </p:grpSpPr>
        <p:sp>
          <p:nvSpPr>
            <p:cNvPr id="87" name="TextBox 86"/>
            <p:cNvSpPr txBox="1"/>
            <p:nvPr/>
          </p:nvSpPr>
          <p:spPr>
            <a:xfrm>
              <a:off x="6326230" y="4768304"/>
              <a:ext cx="2802776" cy="1569660"/>
            </a:xfrm>
            <a:prstGeom prst="rect">
              <a:avLst/>
            </a:prstGeom>
            <a:noFill/>
          </p:spPr>
          <p:txBody>
            <a:bodyPr wrap="square" rtlCol="0">
              <a:spAutoFit/>
            </a:bodyPr>
            <a:lstStyle/>
            <a:p>
              <a:r>
                <a:rPr lang="x-none" sz="2400" dirty="0" smtClean="0"/>
                <a:t>Pretežno </a:t>
              </a:r>
              <a:r>
                <a:rPr lang="x-none" sz="2400" b="1" dirty="0" smtClean="0"/>
                <a:t>inercijalno opterećenje</a:t>
              </a:r>
              <a:r>
                <a:rPr lang="x-none" sz="2400" dirty="0" smtClean="0"/>
                <a:t> mom-enta inercije </a:t>
              </a:r>
              <a:r>
                <a:rPr lang="x-none" sz="2400" b="1" dirty="0" smtClean="0"/>
                <a:t>J</a:t>
              </a:r>
              <a:endParaRPr lang="en-US" sz="2400" b="1" dirty="0"/>
            </a:p>
          </p:txBody>
        </p:sp>
        <p:cxnSp>
          <p:nvCxnSpPr>
            <p:cNvPr id="88" name="Straight Connector 87"/>
            <p:cNvCxnSpPr>
              <a:endCxn id="87" idx="0"/>
            </p:cNvCxnSpPr>
            <p:nvPr/>
          </p:nvCxnSpPr>
          <p:spPr bwMode="auto">
            <a:xfrm>
              <a:off x="6867235" y="3216820"/>
              <a:ext cx="860383" cy="1551484"/>
            </a:xfrm>
            <a:prstGeom prst="line">
              <a:avLst/>
            </a:prstGeom>
            <a:solidFill>
              <a:schemeClr val="bg1"/>
            </a:solidFill>
            <a:ln w="38100" cap="flat" cmpd="sng" algn="ctr">
              <a:solidFill>
                <a:srgbClr val="FF0000"/>
              </a:solidFill>
              <a:prstDash val="solid"/>
              <a:round/>
              <a:headEnd type="oval" w="med" len="med"/>
              <a:tailEnd type="none" w="sm" len="sm"/>
            </a:ln>
            <a:effectLst/>
          </p:spPr>
        </p:cxnSp>
      </p:grpSp>
      <p:sp>
        <p:nvSpPr>
          <p:cNvPr id="2" name="Rounded Rectangle 1"/>
          <p:cNvSpPr/>
          <p:nvPr/>
        </p:nvSpPr>
        <p:spPr bwMode="auto">
          <a:xfrm>
            <a:off x="3458070" y="2354084"/>
            <a:ext cx="1443503" cy="1142930"/>
          </a:xfrm>
          <a:prstGeom prst="roundRect">
            <a:avLst/>
          </a:prstGeom>
          <a:solidFill>
            <a:schemeClr val="bg1">
              <a:alpha val="29000"/>
            </a:schemeClr>
          </a:solidFill>
          <a:ln w="5080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Tree>
    <p:extLst>
      <p:ext uri="{BB962C8B-B14F-4D97-AF65-F5344CB8AC3E}">
        <p14:creationId xmlns="" xmlns:p14="http://schemas.microsoft.com/office/powerpoint/2010/main" val="20256083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1000"/>
                                        <p:tgtEl>
                                          <p:spTgt spid="76"/>
                                        </p:tgtEl>
                                      </p:cBhvr>
                                    </p:animEffect>
                                    <p:set>
                                      <p:cBhvr>
                                        <p:cTn id="11" dur="1" fill="hold">
                                          <p:stCondLst>
                                            <p:cond delay="999"/>
                                          </p:stCondLst>
                                        </p:cTn>
                                        <p:tgtEl>
                                          <p:spTgt spid="76"/>
                                        </p:tgtEl>
                                        <p:attrNameLst>
                                          <p:attrName>style.visibility</p:attrName>
                                        </p:attrNameLst>
                                      </p:cBhvr>
                                      <p:to>
                                        <p:strVal val="hidden"/>
                                      </p:to>
                                    </p:se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91"/>
                                        </p:tgtEl>
                                      </p:cBhvr>
                                    </p:animEffect>
                                    <p:set>
                                      <p:cBhvr>
                                        <p:cTn id="19" dur="1" fill="hold">
                                          <p:stCondLst>
                                            <p:cond delay="999"/>
                                          </p:stCondLst>
                                        </p:cTn>
                                        <p:tgtEl>
                                          <p:spTgt spid="91"/>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75"/>
                                        </p:tgtEl>
                                      </p:cBhvr>
                                    </p:animEffect>
                                    <p:set>
                                      <p:cBhvr>
                                        <p:cTn id="27" dur="1" fill="hold">
                                          <p:stCondLst>
                                            <p:cond delay="999"/>
                                          </p:stCondLst>
                                        </p:cTn>
                                        <p:tgtEl>
                                          <p:spTgt spid="75"/>
                                        </p:tgtEl>
                                        <p:attrNameLst>
                                          <p:attrName>style.visibility</p:attrName>
                                        </p:attrNameLst>
                                      </p:cBhvr>
                                      <p:to>
                                        <p:strVal val="hidden"/>
                                      </p:to>
                                    </p:se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9"/>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00"/>
                                        <p:tgtEl>
                                          <p:spTgt spid="93"/>
                                        </p:tgtEl>
                                      </p:cBhvr>
                                    </p:animEffect>
                                    <p:set>
                                      <p:cBhvr>
                                        <p:cTn id="47" dur="1" fill="hold">
                                          <p:stCondLst>
                                            <p:cond delay="999"/>
                                          </p:stCondLst>
                                        </p:cTn>
                                        <p:tgtEl>
                                          <p:spTgt spid="93"/>
                                        </p:tgtEl>
                                        <p:attrNameLst>
                                          <p:attrName>style.visibility</p:attrName>
                                        </p:attrNameLst>
                                      </p:cBhvr>
                                      <p:to>
                                        <p:strVal val="hidden"/>
                                      </p:to>
                                    </p:se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grpId="1" nodeType="clickEffect">
                                  <p:stCondLst>
                                    <p:cond delay="0"/>
                                  </p:stCondLst>
                                  <p:childTnLst>
                                    <p:animScale>
                                      <p:cBhvr>
                                        <p:cTn id="54" dur="500" fill="hold"/>
                                        <p:tgtEl>
                                          <p:spTgt spid="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8</a:t>
            </a:fld>
            <a:endParaRPr lang="en-US"/>
          </a:p>
        </p:txBody>
      </p:sp>
      <p:sp>
        <p:nvSpPr>
          <p:cNvPr id="6" name="Text Box 15"/>
          <p:cNvSpPr txBox="1">
            <a:spLocks noChangeArrowheads="1"/>
          </p:cNvSpPr>
          <p:nvPr/>
        </p:nvSpPr>
        <p:spPr bwMode="auto">
          <a:xfrm>
            <a:off x="2642716" y="2457201"/>
            <a:ext cx="1079500" cy="1039813"/>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ormAutofit/>
          </a:bodyPr>
          <a:lstStyle/>
          <a:p>
            <a:pPr>
              <a:lnSpc>
                <a:spcPct val="50000"/>
              </a:lnSpc>
              <a:spcBef>
                <a:spcPts val="1600"/>
              </a:spcBef>
              <a:spcAft>
                <a:spcPct val="5000"/>
              </a:spcAft>
            </a:pPr>
            <a:endParaRPr lang="sr-Latn-CS" sz="1200" dirty="0"/>
          </a:p>
          <a:p>
            <a:pPr algn="ctr">
              <a:spcBef>
                <a:spcPts val="400"/>
              </a:spcBef>
              <a:spcAft>
                <a:spcPts val="0"/>
              </a:spcAft>
            </a:pPr>
            <a:r>
              <a:rPr lang="en-US" sz="2000" b="1" dirty="0" err="1" smtClean="0"/>
              <a:t>Strujnir</a:t>
            </a:r>
            <a:r>
              <a:rPr lang="sr-Latn-CS" sz="2000" b="1" dirty="0" smtClean="0"/>
              <a:t>eg</a:t>
            </a:r>
            <a:r>
              <a:rPr lang="en-US" sz="2000" b="1" dirty="0" smtClean="0"/>
              <a:t>.</a:t>
            </a:r>
            <a:endParaRPr lang="sr-Latn-CS" sz="2000" b="1" dirty="0"/>
          </a:p>
          <a:p>
            <a:pPr>
              <a:lnSpc>
                <a:spcPct val="50000"/>
              </a:lnSpc>
              <a:spcBef>
                <a:spcPts val="1600"/>
              </a:spcBef>
              <a:spcAft>
                <a:spcPct val="5000"/>
              </a:spcAft>
            </a:pPr>
            <a:endParaRPr lang="en-US" sz="1200" dirty="0"/>
          </a:p>
        </p:txBody>
      </p:sp>
      <p:sp>
        <p:nvSpPr>
          <p:cNvPr id="8" name="Line 17"/>
          <p:cNvSpPr>
            <a:spLocks noChangeShapeType="1"/>
          </p:cNvSpPr>
          <p:nvPr/>
        </p:nvSpPr>
        <p:spPr bwMode="auto">
          <a:xfrm>
            <a:off x="1907704" y="2962026"/>
            <a:ext cx="748922"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Oval 21"/>
          <p:cNvSpPr>
            <a:spLocks noChangeArrowheads="1"/>
          </p:cNvSpPr>
          <p:nvPr/>
        </p:nvSpPr>
        <p:spPr bwMode="auto">
          <a:xfrm>
            <a:off x="1466944" y="2746126"/>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22"/>
          <p:cNvSpPr>
            <a:spLocks noChangeShapeType="1"/>
          </p:cNvSpPr>
          <p:nvPr/>
        </p:nvSpPr>
        <p:spPr bwMode="auto">
          <a:xfrm>
            <a:off x="1106582" y="2966789"/>
            <a:ext cx="360363"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Text Box 29"/>
          <p:cNvSpPr txBox="1">
            <a:spLocks noChangeArrowheads="1"/>
          </p:cNvSpPr>
          <p:nvPr/>
        </p:nvSpPr>
        <p:spPr bwMode="auto">
          <a:xfrm>
            <a:off x="596708" y="2777181"/>
            <a:ext cx="46831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smtClean="0">
                <a:latin typeface="Arial" pitchFamily="34" charset="0"/>
                <a:cs typeface="Arial" pitchFamily="34" charset="0"/>
                <a:sym typeface="Symbol"/>
              </a:rPr>
              <a:t>e</a:t>
            </a:r>
            <a:r>
              <a:rPr lang="en-US" sz="2000" b="1" i="1" baseline="30000" dirty="0" smtClean="0">
                <a:latin typeface="Arial" pitchFamily="34" charset="0"/>
                <a:cs typeface="Arial" pitchFamily="34" charset="0"/>
                <a:sym typeface="Symbol"/>
              </a:rPr>
              <a:t>*</a:t>
            </a:r>
            <a:endParaRPr lang="en-US" sz="2000" b="1" i="1" baseline="30000" dirty="0">
              <a:latin typeface="Arial" pitchFamily="34" charset="0"/>
              <a:cs typeface="Arial" pitchFamily="34" charset="0"/>
            </a:endParaRPr>
          </a:p>
        </p:txBody>
      </p:sp>
      <p:sp>
        <p:nvSpPr>
          <p:cNvPr id="43" name="Line 17"/>
          <p:cNvSpPr>
            <a:spLocks noChangeShapeType="1"/>
          </p:cNvSpPr>
          <p:nvPr/>
        </p:nvSpPr>
        <p:spPr bwMode="auto">
          <a:xfrm>
            <a:off x="6537218" y="2969525"/>
            <a:ext cx="454299"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Oval 21"/>
          <p:cNvSpPr>
            <a:spLocks noChangeArrowheads="1"/>
          </p:cNvSpPr>
          <p:nvPr/>
        </p:nvSpPr>
        <p:spPr bwMode="auto">
          <a:xfrm>
            <a:off x="6105418" y="2746126"/>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8"/>
          <p:cNvSpPr>
            <a:spLocks noChangeShapeType="1"/>
          </p:cNvSpPr>
          <p:nvPr/>
        </p:nvSpPr>
        <p:spPr bwMode="auto">
          <a:xfrm flipV="1">
            <a:off x="5244269" y="2965385"/>
            <a:ext cx="866061"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22"/>
          <p:cNvSpPr>
            <a:spLocks noChangeShapeType="1"/>
          </p:cNvSpPr>
          <p:nvPr/>
        </p:nvSpPr>
        <p:spPr bwMode="auto">
          <a:xfrm>
            <a:off x="6321318" y="2360816"/>
            <a:ext cx="0" cy="373503"/>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2"/>
          <p:cNvSpPr>
            <a:spLocks noChangeShapeType="1"/>
          </p:cNvSpPr>
          <p:nvPr/>
        </p:nvSpPr>
        <p:spPr bwMode="auto">
          <a:xfrm>
            <a:off x="1682844" y="2359353"/>
            <a:ext cx="0" cy="373503"/>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Text Box 29"/>
          <p:cNvSpPr txBox="1">
            <a:spLocks noChangeArrowheads="1"/>
          </p:cNvSpPr>
          <p:nvPr/>
        </p:nvSpPr>
        <p:spPr bwMode="auto">
          <a:xfrm>
            <a:off x="7056015" y="2777180"/>
            <a:ext cx="46831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M</a:t>
            </a:r>
            <a:r>
              <a:rPr lang="en-US" sz="2000" b="1" i="1" baseline="-25000" dirty="0">
                <a:latin typeface="Arial" pitchFamily="34" charset="0"/>
                <a:cs typeface="Arial" pitchFamily="34" charset="0"/>
                <a:sym typeface="Symbol"/>
              </a:rPr>
              <a:t>e</a:t>
            </a:r>
            <a:endParaRPr lang="en-US" sz="2000" b="1" i="1" baseline="30000" dirty="0">
              <a:latin typeface="Arial" pitchFamily="34" charset="0"/>
              <a:cs typeface="Arial" pitchFamily="34" charset="0"/>
            </a:endParaRPr>
          </a:p>
        </p:txBody>
      </p:sp>
      <p:sp>
        <p:nvSpPr>
          <p:cNvPr id="51" name="Text Box 29"/>
          <p:cNvSpPr txBox="1">
            <a:spLocks noChangeArrowheads="1"/>
          </p:cNvSpPr>
          <p:nvPr/>
        </p:nvSpPr>
        <p:spPr bwMode="auto">
          <a:xfrm>
            <a:off x="1556867" y="1945101"/>
            <a:ext cx="35083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a:t>
            </a:r>
            <a:endParaRPr lang="en-US" sz="2000" b="1" i="1" baseline="30000" dirty="0">
              <a:latin typeface="Arial" pitchFamily="34" charset="0"/>
              <a:cs typeface="Arial" pitchFamily="34" charset="0"/>
            </a:endParaRPr>
          </a:p>
        </p:txBody>
      </p:sp>
      <p:sp>
        <p:nvSpPr>
          <p:cNvPr id="57" name="Title 1"/>
          <p:cNvSpPr>
            <a:spLocks noGrp="1"/>
          </p:cNvSpPr>
          <p:nvPr>
            <p:ph type="title"/>
          </p:nvPr>
        </p:nvSpPr>
        <p:spPr>
          <a:xfrm>
            <a:off x="132765" y="0"/>
            <a:ext cx="8856983" cy="1143000"/>
          </a:xfrm>
        </p:spPr>
        <p:txBody>
          <a:bodyPr/>
          <a:lstStyle/>
          <a:p>
            <a:r>
              <a:rPr lang="x-none" dirty="0" smtClean="0"/>
              <a:t>Upravljanje brzinom obrtanja</a:t>
            </a:r>
            <a:r>
              <a:rPr lang="en-US" dirty="0" smtClean="0"/>
              <a:t/>
            </a:r>
            <a:br>
              <a:rPr lang="en-US" dirty="0" smtClean="0"/>
            </a:br>
            <a:r>
              <a:rPr lang="en-US" sz="2400" dirty="0" smtClean="0"/>
              <a:t>(</a:t>
            </a:r>
            <a:r>
              <a:rPr lang="en-US" sz="2400" dirty="0" err="1" smtClean="0"/>
              <a:t>kaskadna</a:t>
            </a:r>
            <a:r>
              <a:rPr lang="en-US" sz="2400" dirty="0" smtClean="0"/>
              <a:t> </a:t>
            </a:r>
            <a:r>
              <a:rPr lang="en-US" sz="2400" dirty="0" err="1" smtClean="0"/>
              <a:t>regulacija</a:t>
            </a:r>
            <a:r>
              <a:rPr lang="en-US" sz="2400" dirty="0"/>
              <a:t>)</a:t>
            </a:r>
            <a:endParaRPr lang="en-US" sz="2400" dirty="0" smtClean="0"/>
          </a:p>
        </p:txBody>
      </p:sp>
      <p:grpSp>
        <p:nvGrpSpPr>
          <p:cNvPr id="7" name="Group 6"/>
          <p:cNvGrpSpPr/>
          <p:nvPr/>
        </p:nvGrpSpPr>
        <p:grpSpPr>
          <a:xfrm>
            <a:off x="67736" y="2461715"/>
            <a:ext cx="3336575" cy="2931912"/>
            <a:chOff x="67736" y="2461715"/>
            <a:chExt cx="3336575" cy="2931912"/>
          </a:xfrm>
        </p:grpSpPr>
        <p:sp>
          <p:nvSpPr>
            <p:cNvPr id="71" name="Oval 70"/>
            <p:cNvSpPr/>
            <p:nvPr/>
          </p:nvSpPr>
          <p:spPr bwMode="auto">
            <a:xfrm>
              <a:off x="1825719" y="2461715"/>
              <a:ext cx="504825" cy="486529"/>
            </a:xfrm>
            <a:prstGeom prst="ellipse">
              <a:avLst/>
            </a:prstGeom>
            <a:solidFill>
              <a:srgbClr val="FF0000">
                <a:alpha val="17000"/>
              </a:srgbClr>
            </a:solid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72" name="Straight Connector 71"/>
            <p:cNvCxnSpPr>
              <a:stCxn id="71" idx="4"/>
              <a:endCxn id="73" idx="0"/>
            </p:cNvCxnSpPr>
            <p:nvPr/>
          </p:nvCxnSpPr>
          <p:spPr bwMode="auto">
            <a:xfrm flipH="1">
              <a:off x="1736024" y="2948244"/>
              <a:ext cx="342108" cy="1337387"/>
            </a:xfrm>
            <a:prstGeom prst="line">
              <a:avLst/>
            </a:prstGeom>
            <a:solidFill>
              <a:schemeClr val="bg1"/>
            </a:solidFill>
            <a:ln w="38100" cap="flat" cmpd="sng" algn="ctr">
              <a:solidFill>
                <a:srgbClr val="FF0000"/>
              </a:solidFill>
              <a:prstDash val="solid"/>
              <a:round/>
              <a:headEnd type="none" w="sm" len="sm"/>
              <a:tailEnd type="none" w="sm" len="sm"/>
            </a:ln>
            <a:effectLst/>
          </p:spPr>
        </p:cxnSp>
        <p:sp>
          <p:nvSpPr>
            <p:cNvPr id="73" name="Text Box 29"/>
            <p:cNvSpPr txBox="1">
              <a:spLocks noChangeArrowheads="1"/>
            </p:cNvSpPr>
            <p:nvPr/>
          </p:nvSpPr>
          <p:spPr bwMode="auto">
            <a:xfrm>
              <a:off x="67736" y="4285631"/>
              <a:ext cx="3336575"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400" i="1" dirty="0" err="1" smtClean="0">
                  <a:sym typeface="Symbol"/>
                </a:rPr>
                <a:t>Struja</a:t>
              </a:r>
              <a:r>
                <a:rPr lang="x-none" sz="2400" i="1" dirty="0" smtClean="0">
                  <a:sym typeface="Symbol"/>
                </a:rPr>
                <a:t> koj</a:t>
              </a:r>
              <a:r>
                <a:rPr lang="en-US" sz="2400" i="1" dirty="0" smtClean="0">
                  <a:sym typeface="Symbol"/>
                </a:rPr>
                <a:t>u </a:t>
              </a:r>
              <a:r>
                <a:rPr lang="en-US" sz="2400" i="1" dirty="0" err="1" smtClean="0">
                  <a:sym typeface="Symbol"/>
                </a:rPr>
                <a:t>brzinski</a:t>
              </a:r>
              <a:r>
                <a:rPr lang="en-US" sz="2400" i="1" dirty="0" smtClean="0">
                  <a:sym typeface="Symbol"/>
                </a:rPr>
                <a:t> </a:t>
              </a:r>
              <a:r>
                <a:rPr lang="x-none" sz="2400" i="1" dirty="0" smtClean="0">
                  <a:sym typeface="Symbol"/>
                </a:rPr>
                <a:t>regulator traži od motora</a:t>
              </a:r>
              <a:r>
                <a:rPr lang="en-US" sz="2400" i="1" dirty="0" smtClean="0">
                  <a:sym typeface="Symbol"/>
                </a:rPr>
                <a:t> </a:t>
              </a:r>
              <a:r>
                <a:rPr lang="en-US" sz="2400" b="1" i="1" dirty="0" err="1" smtClean="0">
                  <a:sym typeface="Symbol"/>
                </a:rPr>
                <a:t>I</a:t>
              </a:r>
              <a:r>
                <a:rPr lang="en-US" sz="2400" b="1" i="1" baseline="-25000" dirty="0" err="1" smtClean="0">
                  <a:sym typeface="Symbol"/>
                </a:rPr>
                <a:t>a</a:t>
              </a:r>
              <a:r>
                <a:rPr lang="en-US" sz="2400" b="1" i="1" baseline="30000" dirty="0" smtClean="0">
                  <a:sym typeface="Symbol"/>
                </a:rPr>
                <a:t>*</a:t>
              </a:r>
              <a:r>
                <a:rPr lang="en-US" sz="2400" b="1" i="1" dirty="0">
                  <a:sym typeface="Symbol"/>
                </a:rPr>
                <a:t>= </a:t>
              </a:r>
              <a:r>
                <a:rPr lang="en-US" sz="2400" b="1" i="1" dirty="0" smtClean="0">
                  <a:latin typeface="Arial" pitchFamily="34" charset="0"/>
                  <a:cs typeface="Arial" pitchFamily="34" charset="0"/>
                  <a:sym typeface="Symbol"/>
                </a:rPr>
                <a:t>M</a:t>
              </a:r>
              <a:r>
                <a:rPr lang="en-US" sz="2400" b="1" i="1" baseline="-25000" dirty="0">
                  <a:latin typeface="Arial" pitchFamily="34" charset="0"/>
                  <a:cs typeface="Arial" pitchFamily="34" charset="0"/>
                  <a:sym typeface="Symbol"/>
                </a:rPr>
                <a:t>e</a:t>
              </a:r>
              <a:r>
                <a:rPr lang="en-US" sz="2400" b="1" i="1" baseline="30000" dirty="0" smtClean="0">
                  <a:latin typeface="Arial" pitchFamily="34" charset="0"/>
                  <a:cs typeface="Arial" pitchFamily="34" charset="0"/>
                  <a:sym typeface="Symbol"/>
                </a:rPr>
                <a:t>*</a:t>
              </a:r>
              <a:r>
                <a:rPr lang="en-US" sz="2400" b="1" i="1" dirty="0" smtClean="0">
                  <a:sym typeface="Symbol"/>
                </a:rPr>
                <a:t>/</a:t>
              </a:r>
              <a:endParaRPr lang="en-US" sz="2400" b="1" i="1" dirty="0"/>
            </a:p>
          </p:txBody>
        </p:sp>
      </p:grpSp>
      <p:sp>
        <p:nvSpPr>
          <p:cNvPr id="2" name="Rounded Rectangle 1"/>
          <p:cNvSpPr>
            <a:spLocks noChangeAspect="1"/>
          </p:cNvSpPr>
          <p:nvPr/>
        </p:nvSpPr>
        <p:spPr bwMode="auto">
          <a:xfrm>
            <a:off x="467544" y="336755"/>
            <a:ext cx="7217515" cy="5714650"/>
          </a:xfrm>
          <a:prstGeom prst="roundRect">
            <a:avLst/>
          </a:prstGeom>
          <a:noFill/>
          <a:ln w="19050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61" name="Text Box 29"/>
          <p:cNvSpPr txBox="1">
            <a:spLocks noChangeArrowheads="1"/>
          </p:cNvSpPr>
          <p:nvPr/>
        </p:nvSpPr>
        <p:spPr bwMode="auto">
          <a:xfrm>
            <a:off x="1898744" y="2540835"/>
            <a:ext cx="4318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I</a:t>
            </a:r>
            <a:r>
              <a:rPr lang="sr-Latn-CS" sz="2400" i="1" baseline="-25000" dirty="0" smtClean="0">
                <a:sym typeface="Symbol"/>
              </a:rPr>
              <a:t>a</a:t>
            </a:r>
            <a:r>
              <a:rPr lang="en-US" sz="2400" i="1" baseline="30000" dirty="0" smtClean="0">
                <a:sym typeface="Symbol"/>
              </a:rPr>
              <a:t>*</a:t>
            </a:r>
            <a:endParaRPr lang="en-US" sz="2400" i="1" baseline="30000" dirty="0"/>
          </a:p>
        </p:txBody>
      </p:sp>
      <p:sp>
        <p:nvSpPr>
          <p:cNvPr id="62" name="Text Box 15"/>
          <p:cNvSpPr txBox="1">
            <a:spLocks noChangeArrowheads="1"/>
          </p:cNvSpPr>
          <p:nvPr/>
        </p:nvSpPr>
        <p:spPr bwMode="auto">
          <a:xfrm>
            <a:off x="4157465" y="2434620"/>
            <a:ext cx="1079500" cy="1039813"/>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5720" rIns="45720">
            <a:normAutofit fontScale="92500" lnSpcReduction="10000"/>
          </a:bodyPr>
          <a:lstStyle/>
          <a:p>
            <a:pPr>
              <a:lnSpc>
                <a:spcPct val="50000"/>
              </a:lnSpc>
              <a:spcBef>
                <a:spcPts val="1600"/>
              </a:spcBef>
              <a:spcAft>
                <a:spcPct val="5000"/>
              </a:spcAft>
            </a:pPr>
            <a:endParaRPr lang="sr-Latn-CS" sz="1200" dirty="0"/>
          </a:p>
          <a:p>
            <a:pPr algn="ctr">
              <a:spcBef>
                <a:spcPts val="400"/>
              </a:spcBef>
              <a:spcAft>
                <a:spcPts val="0"/>
              </a:spcAft>
            </a:pPr>
            <a:r>
              <a:rPr lang="en-US" sz="2000" b="1" dirty="0" smtClean="0"/>
              <a:t>MOTOR </a:t>
            </a:r>
            <a:r>
              <a:rPr lang="en-US" sz="2000" dirty="0" err="1" smtClean="0"/>
              <a:t>kolo</a:t>
            </a:r>
            <a:r>
              <a:rPr lang="en-US" sz="2000" dirty="0" smtClean="0"/>
              <a:t> </a:t>
            </a:r>
            <a:r>
              <a:rPr lang="en-US" sz="2000" dirty="0" err="1" smtClean="0"/>
              <a:t>rotora</a:t>
            </a:r>
            <a:endParaRPr lang="sr-Latn-CS" sz="2000" dirty="0"/>
          </a:p>
          <a:p>
            <a:pPr>
              <a:lnSpc>
                <a:spcPct val="50000"/>
              </a:lnSpc>
              <a:spcBef>
                <a:spcPts val="1600"/>
              </a:spcBef>
              <a:spcAft>
                <a:spcPct val="5000"/>
              </a:spcAft>
            </a:pPr>
            <a:endParaRPr lang="en-US" sz="1200" dirty="0"/>
          </a:p>
        </p:txBody>
      </p:sp>
      <p:sp>
        <p:nvSpPr>
          <p:cNvPr id="63" name="Line 17"/>
          <p:cNvSpPr>
            <a:spLocks noChangeShapeType="1"/>
          </p:cNvSpPr>
          <p:nvPr/>
        </p:nvSpPr>
        <p:spPr bwMode="auto">
          <a:xfrm>
            <a:off x="3722217" y="2966540"/>
            <a:ext cx="417736"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Text Box 29"/>
          <p:cNvSpPr txBox="1">
            <a:spLocks noChangeArrowheads="1"/>
          </p:cNvSpPr>
          <p:nvPr/>
        </p:nvSpPr>
        <p:spPr bwMode="auto">
          <a:xfrm>
            <a:off x="5364336" y="2540835"/>
            <a:ext cx="4318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I</a:t>
            </a:r>
            <a:r>
              <a:rPr lang="sr-Latn-CS" sz="2400" i="1" baseline="-25000" dirty="0" smtClean="0">
                <a:sym typeface="Symbol"/>
              </a:rPr>
              <a:t>a</a:t>
            </a:r>
            <a:endParaRPr lang="en-US" sz="2400" i="1" baseline="30000" dirty="0"/>
          </a:p>
        </p:txBody>
      </p:sp>
      <p:sp>
        <p:nvSpPr>
          <p:cNvPr id="3" name="TextBox 2"/>
          <p:cNvSpPr txBox="1"/>
          <p:nvPr/>
        </p:nvSpPr>
        <p:spPr>
          <a:xfrm>
            <a:off x="1511152" y="2669459"/>
            <a:ext cx="381836" cy="523220"/>
          </a:xfrm>
          <a:prstGeom prst="rect">
            <a:avLst/>
          </a:prstGeom>
          <a:noFill/>
        </p:spPr>
        <p:txBody>
          <a:bodyPr wrap="none" rtlCol="0">
            <a:spAutoFit/>
          </a:bodyPr>
          <a:lstStyle/>
          <a:p>
            <a:r>
              <a:rPr lang="en-US" sz="2800" b="1" dirty="0" smtClean="0">
                <a:solidFill>
                  <a:schemeClr val="tx1"/>
                </a:solidFill>
                <a:latin typeface="Arial" pitchFamily="34" charset="0"/>
                <a:cs typeface="Arial" pitchFamily="34" charset="0"/>
                <a:sym typeface="Symbol"/>
              </a:rPr>
              <a:t></a:t>
            </a:r>
            <a:endParaRPr lang="en-US" sz="2800" b="1" dirty="0">
              <a:solidFill>
                <a:schemeClr val="tx1"/>
              </a:solidFill>
              <a:latin typeface="Arial" pitchFamily="34" charset="0"/>
              <a:cs typeface="Arial" pitchFamily="34" charset="0"/>
            </a:endParaRPr>
          </a:p>
        </p:txBody>
      </p:sp>
      <p:grpSp>
        <p:nvGrpSpPr>
          <p:cNvPr id="21" name="Group 20"/>
          <p:cNvGrpSpPr/>
          <p:nvPr/>
        </p:nvGrpSpPr>
        <p:grpSpPr>
          <a:xfrm>
            <a:off x="3527579" y="2490578"/>
            <a:ext cx="3336575" cy="2562580"/>
            <a:chOff x="3527579" y="2490578"/>
            <a:chExt cx="3336575" cy="2562580"/>
          </a:xfrm>
        </p:grpSpPr>
        <p:sp>
          <p:nvSpPr>
            <p:cNvPr id="74" name="Oval 73"/>
            <p:cNvSpPr/>
            <p:nvPr/>
          </p:nvSpPr>
          <p:spPr bwMode="auto">
            <a:xfrm>
              <a:off x="5285562" y="2490578"/>
              <a:ext cx="504825" cy="486529"/>
            </a:xfrm>
            <a:prstGeom prst="ellipse">
              <a:avLst/>
            </a:prstGeom>
            <a:solidFill>
              <a:srgbClr val="FF0000">
                <a:alpha val="17000"/>
              </a:srgbClr>
            </a:solid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80" name="Straight Connector 79"/>
            <p:cNvCxnSpPr>
              <a:stCxn id="74" idx="4"/>
              <a:endCxn id="81" idx="0"/>
            </p:cNvCxnSpPr>
            <p:nvPr/>
          </p:nvCxnSpPr>
          <p:spPr bwMode="auto">
            <a:xfrm flipH="1">
              <a:off x="5195867" y="2977107"/>
              <a:ext cx="342108" cy="1337387"/>
            </a:xfrm>
            <a:prstGeom prst="line">
              <a:avLst/>
            </a:prstGeom>
            <a:solidFill>
              <a:schemeClr val="bg1"/>
            </a:solidFill>
            <a:ln w="38100" cap="flat" cmpd="sng" algn="ctr">
              <a:solidFill>
                <a:srgbClr val="FF0000"/>
              </a:solidFill>
              <a:prstDash val="solid"/>
              <a:round/>
              <a:headEnd type="none" w="sm" len="sm"/>
              <a:tailEnd type="none" w="sm" len="sm"/>
            </a:ln>
            <a:effectLst/>
          </p:spPr>
        </p:cxnSp>
        <p:sp>
          <p:nvSpPr>
            <p:cNvPr id="81" name="Text Box 29"/>
            <p:cNvSpPr txBox="1">
              <a:spLocks noChangeArrowheads="1"/>
            </p:cNvSpPr>
            <p:nvPr/>
          </p:nvSpPr>
          <p:spPr bwMode="auto">
            <a:xfrm>
              <a:off x="3527579" y="4314494"/>
              <a:ext cx="3336575"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400" i="1" dirty="0" err="1" smtClean="0">
                  <a:sym typeface="Symbol"/>
                </a:rPr>
                <a:t>Struja</a:t>
              </a:r>
              <a:r>
                <a:rPr lang="x-none" sz="2400" i="1" dirty="0" smtClean="0">
                  <a:sym typeface="Symbol"/>
                </a:rPr>
                <a:t> koj</a:t>
              </a:r>
              <a:r>
                <a:rPr lang="en-US" sz="2400" i="1" dirty="0" smtClean="0">
                  <a:sym typeface="Symbol"/>
                </a:rPr>
                <a:t>a </a:t>
              </a:r>
              <a:r>
                <a:rPr lang="en-US" sz="2400" i="1" dirty="0" err="1" smtClean="0">
                  <a:sym typeface="Symbol"/>
                </a:rPr>
                <a:t>stvarno</a:t>
              </a:r>
              <a:r>
                <a:rPr lang="en-US" sz="2400" i="1" dirty="0" smtClean="0">
                  <a:sym typeface="Symbol"/>
                </a:rPr>
                <a:t> </a:t>
              </a:r>
              <a:r>
                <a:rPr lang="en-US" sz="2400" i="1" dirty="0" err="1" smtClean="0">
                  <a:sym typeface="Symbol"/>
                </a:rPr>
                <a:t>te</a:t>
              </a:r>
              <a:r>
                <a:rPr lang="x-none" sz="2400" i="1" dirty="0" smtClean="0">
                  <a:sym typeface="Symbol"/>
                </a:rPr>
                <a:t>č</a:t>
              </a:r>
              <a:r>
                <a:rPr lang="en-US" sz="2400" i="1" dirty="0" smtClean="0">
                  <a:sym typeface="Symbol"/>
                </a:rPr>
                <a:t>e </a:t>
              </a:r>
              <a:r>
                <a:rPr lang="en-US" sz="2400" i="1" dirty="0" err="1" smtClean="0">
                  <a:sym typeface="Symbol"/>
                </a:rPr>
                <a:t>kroz</a:t>
              </a:r>
              <a:r>
                <a:rPr lang="en-US" sz="2400" i="1" dirty="0" smtClean="0">
                  <a:sym typeface="Symbol"/>
                </a:rPr>
                <a:t> motor</a:t>
              </a:r>
              <a:endParaRPr lang="en-US" sz="2400" b="1" i="1" dirty="0"/>
            </a:p>
          </p:txBody>
        </p:sp>
      </p:grpSp>
      <p:sp>
        <p:nvSpPr>
          <p:cNvPr id="84" name="Text Box 29"/>
          <p:cNvSpPr txBox="1">
            <a:spLocks noChangeArrowheads="1"/>
          </p:cNvSpPr>
          <p:nvPr/>
        </p:nvSpPr>
        <p:spPr bwMode="auto">
          <a:xfrm>
            <a:off x="6186381" y="1945100"/>
            <a:ext cx="35083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2000" b="1" i="1" dirty="0" smtClean="0">
                <a:latin typeface="Arial" pitchFamily="34" charset="0"/>
                <a:cs typeface="Arial" pitchFamily="34" charset="0"/>
                <a:sym typeface="Symbol"/>
              </a:rPr>
              <a:t></a:t>
            </a:r>
            <a:endParaRPr lang="en-US" sz="2000" b="1" i="1" baseline="30000" dirty="0">
              <a:latin typeface="Arial" pitchFamily="34" charset="0"/>
              <a:cs typeface="Arial" pitchFamily="34" charset="0"/>
            </a:endParaRPr>
          </a:p>
        </p:txBody>
      </p:sp>
      <p:sp>
        <p:nvSpPr>
          <p:cNvPr id="85" name="TextBox 84"/>
          <p:cNvSpPr txBox="1"/>
          <p:nvPr/>
        </p:nvSpPr>
        <p:spPr>
          <a:xfrm>
            <a:off x="6134916" y="2670860"/>
            <a:ext cx="364202" cy="523220"/>
          </a:xfrm>
          <a:prstGeom prst="rect">
            <a:avLst/>
          </a:prstGeom>
          <a:noFill/>
        </p:spPr>
        <p:txBody>
          <a:bodyPr wrap="none" rtlCol="0">
            <a:spAutoFit/>
          </a:bodyPr>
          <a:lstStyle/>
          <a:p>
            <a:r>
              <a:rPr lang="en-US" sz="2800" dirty="0" smtClean="0">
                <a:solidFill>
                  <a:schemeClr val="tx1"/>
                </a:solidFill>
                <a:latin typeface="Arial" pitchFamily="34" charset="0"/>
                <a:cs typeface="Arial" pitchFamily="34" charset="0"/>
                <a:sym typeface="Symbol"/>
              </a:rPr>
              <a:t>x</a:t>
            </a:r>
            <a:endParaRPr lang="en-US" sz="2800" dirty="0">
              <a:solidFill>
                <a:schemeClr val="tx1"/>
              </a:solidFill>
              <a:latin typeface="Arial" pitchFamily="34" charset="0"/>
              <a:cs typeface="Arial" pitchFamily="34" charset="0"/>
            </a:endParaRPr>
          </a:p>
        </p:txBody>
      </p:sp>
      <p:grpSp>
        <p:nvGrpSpPr>
          <p:cNvPr id="23" name="Group 22"/>
          <p:cNvGrpSpPr/>
          <p:nvPr/>
        </p:nvGrpSpPr>
        <p:grpSpPr>
          <a:xfrm>
            <a:off x="5195866" y="2691453"/>
            <a:ext cx="3336575" cy="4224573"/>
            <a:chOff x="5195866" y="2691453"/>
            <a:chExt cx="3336575" cy="4224573"/>
          </a:xfrm>
        </p:grpSpPr>
        <p:sp>
          <p:nvSpPr>
            <p:cNvPr id="89" name="Oval 88"/>
            <p:cNvSpPr/>
            <p:nvPr/>
          </p:nvSpPr>
          <p:spPr bwMode="auto">
            <a:xfrm>
              <a:off x="6988668" y="2691453"/>
              <a:ext cx="504825" cy="486529"/>
            </a:xfrm>
            <a:prstGeom prst="ellipse">
              <a:avLst/>
            </a:prstGeom>
            <a:solidFill>
              <a:srgbClr val="FF0000">
                <a:alpha val="17000"/>
              </a:srgbClr>
            </a:solid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90" name="Straight Connector 89"/>
            <p:cNvCxnSpPr>
              <a:stCxn id="89" idx="4"/>
              <a:endCxn id="92" idx="0"/>
            </p:cNvCxnSpPr>
            <p:nvPr/>
          </p:nvCxnSpPr>
          <p:spPr bwMode="auto">
            <a:xfrm flipH="1">
              <a:off x="6864154" y="3177982"/>
              <a:ext cx="376927" cy="2076051"/>
            </a:xfrm>
            <a:prstGeom prst="line">
              <a:avLst/>
            </a:prstGeom>
            <a:solidFill>
              <a:schemeClr val="bg1"/>
            </a:solidFill>
            <a:ln w="38100" cap="flat" cmpd="sng" algn="ctr">
              <a:solidFill>
                <a:srgbClr val="FF0000"/>
              </a:solidFill>
              <a:prstDash val="solid"/>
              <a:round/>
              <a:headEnd type="none" w="sm" len="sm"/>
              <a:tailEnd type="none" w="sm" len="sm"/>
            </a:ln>
            <a:effectLst/>
          </p:spPr>
        </p:cxnSp>
        <p:sp>
          <p:nvSpPr>
            <p:cNvPr id="92" name="Text Box 29"/>
            <p:cNvSpPr txBox="1">
              <a:spLocks noChangeArrowheads="1"/>
            </p:cNvSpPr>
            <p:nvPr/>
          </p:nvSpPr>
          <p:spPr bwMode="auto">
            <a:xfrm>
              <a:off x="5195866" y="5254033"/>
              <a:ext cx="3336575" cy="16619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Moment koji motor</a:t>
              </a:r>
              <a:r>
                <a:rPr lang="en-US" sz="2400" i="1" dirty="0" smtClean="0">
                  <a:sym typeface="Symbol"/>
                </a:rPr>
                <a:t> </a:t>
              </a:r>
              <a:r>
                <a:rPr lang="en-US" sz="2400" i="1" dirty="0" err="1" smtClean="0">
                  <a:sym typeface="Symbol"/>
                </a:rPr>
                <a:t>stvarno</a:t>
              </a:r>
              <a:r>
                <a:rPr lang="en-US" sz="2400" i="1" dirty="0" smtClean="0">
                  <a:sym typeface="Symbol"/>
                </a:rPr>
                <a:t> </a:t>
              </a:r>
              <a:r>
                <a:rPr lang="x-none" sz="2400" i="1" dirty="0" smtClean="0">
                  <a:sym typeface="Symbol"/>
                </a:rPr>
                <a:t>proizvodi na vratilu </a:t>
              </a:r>
              <a:r>
                <a:rPr lang="en-US" sz="2400" b="1" i="1" dirty="0" smtClean="0">
                  <a:latin typeface="Arial" pitchFamily="34" charset="0"/>
                  <a:cs typeface="Arial" pitchFamily="34" charset="0"/>
                  <a:sym typeface="Symbol"/>
                </a:rPr>
                <a:t>M</a:t>
              </a:r>
              <a:r>
                <a:rPr lang="en-US" sz="2400" b="1" i="1" baseline="-25000" dirty="0" smtClean="0">
                  <a:latin typeface="Arial" pitchFamily="34" charset="0"/>
                  <a:cs typeface="Arial" pitchFamily="34" charset="0"/>
                  <a:sym typeface="Symbol"/>
                </a:rPr>
                <a:t>e</a:t>
              </a:r>
              <a:r>
                <a:rPr lang="en-US" sz="2400" b="1" i="1" dirty="0" smtClean="0">
                  <a:sym typeface="Symbol"/>
                </a:rPr>
                <a:t>=</a:t>
              </a:r>
              <a:r>
                <a:rPr lang="x-none" sz="2400" b="1" i="1" dirty="0" smtClean="0">
                  <a:sym typeface="Symbol"/>
                </a:rPr>
                <a:t> </a:t>
              </a:r>
              <a:r>
                <a:rPr lang="en-US" sz="2400" b="1" i="1" dirty="0" err="1" smtClean="0">
                  <a:sym typeface="Symbol"/>
                </a:rPr>
                <a:t>I</a:t>
              </a:r>
              <a:r>
                <a:rPr lang="en-US" sz="2400" b="1" i="1" baseline="-25000" dirty="0" err="1" smtClean="0">
                  <a:sym typeface="Symbol"/>
                </a:rPr>
                <a:t>a</a:t>
              </a:r>
              <a:r>
                <a:rPr lang="en-US" sz="2400" b="1" i="1" dirty="0" smtClean="0">
                  <a:sym typeface="Symbol"/>
                </a:rPr>
                <a:t></a:t>
              </a:r>
              <a:endParaRPr lang="en-US" sz="2400" b="1" i="1" dirty="0"/>
            </a:p>
            <a:p>
              <a:pPr>
                <a:spcBef>
                  <a:spcPct val="50000"/>
                </a:spcBef>
              </a:pPr>
              <a:endParaRPr lang="en-US" sz="2400" b="1" i="1" dirty="0"/>
            </a:p>
          </p:txBody>
        </p:sp>
      </p:grpSp>
      <p:sp>
        <p:nvSpPr>
          <p:cNvPr id="94" name="Rounded Rectangle 93"/>
          <p:cNvSpPr/>
          <p:nvPr/>
        </p:nvSpPr>
        <p:spPr bwMode="auto">
          <a:xfrm>
            <a:off x="2460714" y="2252878"/>
            <a:ext cx="3335422" cy="1392922"/>
          </a:xfrm>
          <a:prstGeom prst="roundRect">
            <a:avLst/>
          </a:prstGeom>
          <a:solidFill>
            <a:schemeClr val="bg1">
              <a:alpha val="29000"/>
            </a:schemeClr>
          </a:solidFill>
          <a:ln w="5080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Tree>
    <p:extLst>
      <p:ext uri="{BB962C8B-B14F-4D97-AF65-F5344CB8AC3E}">
        <p14:creationId xmlns="" xmlns:p14="http://schemas.microsoft.com/office/powerpoint/2010/main" val="20185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9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grpId="1" nodeType="clickEffect">
                                  <p:stCondLst>
                                    <p:cond delay="0"/>
                                  </p:stCondLst>
                                  <p:childTnLst>
                                    <p:animScale>
                                      <p:cBhvr>
                                        <p:cTn id="39" dur="500" fill="hold"/>
                                        <p:tgtEl>
                                          <p:spTgt spid="94"/>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4" grpId="0" animBg="1"/>
      <p:bldP spid="9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836488" y="2052613"/>
            <a:ext cx="3691270" cy="1629345"/>
            <a:chOff x="4836488" y="2052613"/>
            <a:chExt cx="3691270" cy="1629345"/>
          </a:xfrm>
        </p:grpSpPr>
        <p:sp>
          <p:nvSpPr>
            <p:cNvPr id="77" name="Rectangle 76"/>
            <p:cNvSpPr/>
            <p:nvPr/>
          </p:nvSpPr>
          <p:spPr bwMode="auto">
            <a:xfrm>
              <a:off x="4836488" y="2052613"/>
              <a:ext cx="3623944" cy="1629345"/>
            </a:xfrm>
            <a:prstGeom prst="rect">
              <a:avLst/>
            </a:prstGeom>
            <a:solidFill>
              <a:srgbClr val="FF0000">
                <a:alpha val="13000"/>
              </a:srgbClr>
            </a:solidFill>
            <a:ln w="0" cap="flat" cmpd="sng" algn="ctr">
              <a:solidFill>
                <a:schemeClr val="tx1"/>
              </a:solidFill>
              <a:prstDash val="lgDash"/>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3399"/>
                </a:solidFill>
                <a:effectLst/>
                <a:latin typeface="Comic Sans MS" pitchFamily="66" charset="0"/>
              </a:endParaRPr>
            </a:p>
          </p:txBody>
        </p:sp>
        <p:sp>
          <p:nvSpPr>
            <p:cNvPr id="78" name="TextBox 77"/>
            <p:cNvSpPr txBox="1"/>
            <p:nvPr/>
          </p:nvSpPr>
          <p:spPr>
            <a:xfrm>
              <a:off x="6615055" y="2052613"/>
              <a:ext cx="1912703" cy="369332"/>
            </a:xfrm>
            <a:prstGeom prst="rect">
              <a:avLst/>
            </a:prstGeom>
            <a:noFill/>
          </p:spPr>
          <p:txBody>
            <a:bodyPr wrap="none" rtlCol="0">
              <a:spAutoFit/>
            </a:bodyPr>
            <a:lstStyle/>
            <a:p>
              <a:r>
                <a:rPr lang="x-none" b="1" dirty="0" smtClean="0">
                  <a:solidFill>
                    <a:srgbClr val="FF0000"/>
                  </a:solidFill>
                </a:rPr>
                <a:t>KOLO ROTORA</a:t>
              </a:r>
              <a:endParaRPr lang="en-US" b="1" dirty="0">
                <a:solidFill>
                  <a:srgbClr val="FF0000"/>
                </a:solidFill>
              </a:endParaRPr>
            </a:p>
          </p:txBody>
        </p:sp>
      </p:grpSp>
      <p:grpSp>
        <p:nvGrpSpPr>
          <p:cNvPr id="70" name="Group 69"/>
          <p:cNvGrpSpPr/>
          <p:nvPr/>
        </p:nvGrpSpPr>
        <p:grpSpPr>
          <a:xfrm>
            <a:off x="4928314" y="1196752"/>
            <a:ext cx="4098382" cy="1275797"/>
            <a:chOff x="4928314" y="1196752"/>
            <a:chExt cx="4098382" cy="1275797"/>
          </a:xfrm>
        </p:grpSpPr>
        <p:sp>
          <p:nvSpPr>
            <p:cNvPr id="55" name="Text Box 29"/>
            <p:cNvSpPr txBox="1">
              <a:spLocks noChangeArrowheads="1"/>
            </p:cNvSpPr>
            <p:nvPr/>
          </p:nvSpPr>
          <p:spPr bwMode="auto">
            <a:xfrm>
              <a:off x="5425397" y="1196752"/>
              <a:ext cx="3601299"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S</a:t>
              </a:r>
              <a:r>
                <a:rPr lang="en-US" sz="2400" i="1" dirty="0" err="1" smtClean="0">
                  <a:sym typeface="Symbol"/>
                </a:rPr>
                <a:t>poropromenljiv</a:t>
              </a:r>
              <a:r>
                <a:rPr lang="x-none" sz="2400" i="1" dirty="0" smtClean="0">
                  <a:sym typeface="Symbol"/>
                </a:rPr>
                <a:t>a  kontra EMS     </a:t>
              </a:r>
              <a:r>
                <a:rPr lang="en-US" sz="2400" i="1" dirty="0" smtClean="0">
                  <a:sym typeface="Symbol"/>
                </a:rPr>
                <a:t> </a:t>
              </a:r>
              <a:r>
                <a:rPr lang="x-none" sz="2400" i="1" dirty="0" smtClean="0">
                  <a:latin typeface="Arial" pitchFamily="34" charset="0"/>
                  <a:cs typeface="Arial" pitchFamily="34" charset="0"/>
                  <a:sym typeface="Symbol"/>
                </a:rPr>
                <a:t>(</a:t>
              </a:r>
              <a:r>
                <a:rPr lang="x-none" sz="2400" b="1" i="1" dirty="0" smtClean="0">
                  <a:latin typeface="Arial" pitchFamily="34" charset="0"/>
                  <a:cs typeface="Arial" pitchFamily="34" charset="0"/>
                  <a:sym typeface="Symbol"/>
                </a:rPr>
                <a:t>E</a:t>
              </a:r>
              <a:r>
                <a:rPr lang="x-none" sz="2400" b="1" i="1" baseline="-25000" dirty="0" smtClean="0">
                  <a:latin typeface="Arial" pitchFamily="34" charset="0"/>
                  <a:cs typeface="Arial" pitchFamily="34" charset="0"/>
                  <a:sym typeface="Symbol"/>
                </a:rPr>
                <a:t>0 </a:t>
              </a:r>
              <a:r>
                <a:rPr lang="x-none" sz="2400" b="1" i="1" dirty="0" smtClean="0">
                  <a:latin typeface="Arial" pitchFamily="34" charset="0"/>
                  <a:cs typeface="Arial" pitchFamily="34" charset="0"/>
                  <a:sym typeface="Symbol"/>
                </a:rPr>
                <a:t>=  </a:t>
              </a:r>
              <a:r>
                <a:rPr lang="x-none" sz="2400" i="1" dirty="0" smtClean="0">
                  <a:latin typeface="Arial" pitchFamily="34" charset="0"/>
                  <a:cs typeface="Arial" pitchFamily="34" charset="0"/>
                  <a:sym typeface="Symbol"/>
                </a:rPr>
                <a:t>)</a:t>
              </a:r>
              <a:endParaRPr lang="en-US" sz="2400" i="1" baseline="30000" dirty="0">
                <a:latin typeface="Arial" pitchFamily="34" charset="0"/>
                <a:cs typeface="Arial" pitchFamily="34" charset="0"/>
              </a:endParaRPr>
            </a:p>
          </p:txBody>
        </p:sp>
        <p:sp>
          <p:nvSpPr>
            <p:cNvPr id="58" name="Oval 57"/>
            <p:cNvSpPr/>
            <p:nvPr/>
          </p:nvSpPr>
          <p:spPr bwMode="auto">
            <a:xfrm>
              <a:off x="4928314" y="1986020"/>
              <a:ext cx="504825" cy="486529"/>
            </a:xfrm>
            <a:prstGeom prst="ellipse">
              <a:avLst/>
            </a:prstGeom>
            <a:solidFill>
              <a:srgbClr val="FF0000">
                <a:alpha val="15000"/>
              </a:srgbClr>
            </a:solid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60" name="Straight Connector 59"/>
            <p:cNvCxnSpPr>
              <a:stCxn id="58" idx="0"/>
              <a:endCxn id="55" idx="1"/>
            </p:cNvCxnSpPr>
            <p:nvPr/>
          </p:nvCxnSpPr>
          <p:spPr bwMode="auto">
            <a:xfrm flipV="1">
              <a:off x="5180727" y="1566084"/>
              <a:ext cx="244670" cy="419936"/>
            </a:xfrm>
            <a:prstGeom prst="line">
              <a:avLst/>
            </a:prstGeom>
            <a:solidFill>
              <a:schemeClr val="bg1"/>
            </a:solidFill>
            <a:ln w="38100" cap="flat" cmpd="sng" algn="ctr">
              <a:solidFill>
                <a:srgbClr val="FF0000"/>
              </a:solidFill>
              <a:prstDash val="solid"/>
              <a:round/>
              <a:headEnd type="none" w="sm" len="sm"/>
              <a:tailEnd type="none" w="sm" len="sm"/>
            </a:ln>
            <a:effectLst/>
          </p:spPr>
        </p:cxnSp>
      </p:grpSp>
      <p:grpSp>
        <p:nvGrpSpPr>
          <p:cNvPr id="75" name="Group 74"/>
          <p:cNvGrpSpPr/>
          <p:nvPr/>
        </p:nvGrpSpPr>
        <p:grpSpPr>
          <a:xfrm>
            <a:off x="879569" y="1196752"/>
            <a:ext cx="4033912" cy="1810032"/>
            <a:chOff x="879569" y="1196752"/>
            <a:chExt cx="4033912" cy="1810032"/>
          </a:xfrm>
        </p:grpSpPr>
        <p:cxnSp>
          <p:nvCxnSpPr>
            <p:cNvPr id="67" name="Straight Connector 66"/>
            <p:cNvCxnSpPr>
              <a:endCxn id="64" idx="2"/>
            </p:cNvCxnSpPr>
            <p:nvPr/>
          </p:nvCxnSpPr>
          <p:spPr bwMode="auto">
            <a:xfrm flipH="1" flipV="1">
              <a:off x="2796921" y="1935416"/>
              <a:ext cx="1864148" cy="584840"/>
            </a:xfrm>
            <a:prstGeom prst="line">
              <a:avLst/>
            </a:prstGeom>
            <a:solidFill>
              <a:schemeClr val="bg1"/>
            </a:solidFill>
            <a:ln w="38100" cap="flat" cmpd="sng" algn="ctr">
              <a:solidFill>
                <a:srgbClr val="FF0000"/>
              </a:solidFill>
              <a:prstDash val="solid"/>
              <a:round/>
              <a:headEnd type="none" w="sm" len="sm"/>
              <a:tailEnd type="none" w="sm" len="sm"/>
            </a:ln>
            <a:effectLst/>
          </p:spPr>
        </p:cxnSp>
        <p:sp>
          <p:nvSpPr>
            <p:cNvPr id="64" name="Text Box 29"/>
            <p:cNvSpPr txBox="1">
              <a:spLocks noChangeArrowheads="1"/>
            </p:cNvSpPr>
            <p:nvPr/>
          </p:nvSpPr>
          <p:spPr bwMode="auto">
            <a:xfrm>
              <a:off x="879569" y="1196752"/>
              <a:ext cx="3834704"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Napon koji invertor  ostvari na rotoru</a:t>
              </a:r>
              <a:r>
                <a:rPr lang="en-US" sz="2400" i="1" dirty="0" smtClean="0">
                  <a:sym typeface="Symbol"/>
                </a:rPr>
                <a:t> </a:t>
              </a:r>
              <a:endParaRPr lang="en-US" sz="2400" i="1" baseline="30000" dirty="0"/>
            </a:p>
          </p:txBody>
        </p:sp>
        <p:sp>
          <p:nvSpPr>
            <p:cNvPr id="66" name="Oval 65"/>
            <p:cNvSpPr/>
            <p:nvPr/>
          </p:nvSpPr>
          <p:spPr bwMode="auto">
            <a:xfrm>
              <a:off x="4408656" y="2520255"/>
              <a:ext cx="504825" cy="486529"/>
            </a:xfrm>
            <a:prstGeom prst="ellipse">
              <a:avLst/>
            </a:prstGeom>
            <a:solidFill>
              <a:srgbClr val="FF0000">
                <a:alpha val="14000"/>
              </a:srgbClr>
            </a:solid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grpSp>
      <p:grpSp>
        <p:nvGrpSpPr>
          <p:cNvPr id="76" name="Group 75"/>
          <p:cNvGrpSpPr/>
          <p:nvPr/>
        </p:nvGrpSpPr>
        <p:grpSpPr>
          <a:xfrm>
            <a:off x="124268" y="2520255"/>
            <a:ext cx="3841400" cy="3384893"/>
            <a:chOff x="124268" y="2520255"/>
            <a:chExt cx="3841400" cy="3384893"/>
          </a:xfrm>
        </p:grpSpPr>
        <p:cxnSp>
          <p:nvCxnSpPr>
            <p:cNvPr id="72" name="Straight Connector 71"/>
            <p:cNvCxnSpPr>
              <a:endCxn id="73" idx="0"/>
            </p:cNvCxnSpPr>
            <p:nvPr/>
          </p:nvCxnSpPr>
          <p:spPr bwMode="auto">
            <a:xfrm flipH="1">
              <a:off x="1792556" y="2988960"/>
              <a:ext cx="1902656" cy="1808192"/>
            </a:xfrm>
            <a:prstGeom prst="line">
              <a:avLst/>
            </a:prstGeom>
            <a:solidFill>
              <a:schemeClr val="bg1"/>
            </a:solidFill>
            <a:ln w="38100" cap="flat" cmpd="sng" algn="ctr">
              <a:solidFill>
                <a:srgbClr val="FF0000"/>
              </a:solidFill>
              <a:prstDash val="solid"/>
              <a:round/>
              <a:headEnd type="none" w="sm" len="sm"/>
              <a:tailEnd type="none" w="sm" len="sm"/>
            </a:ln>
            <a:effectLst/>
          </p:spPr>
        </p:cxnSp>
        <p:sp>
          <p:nvSpPr>
            <p:cNvPr id="71" name="Oval 70"/>
            <p:cNvSpPr/>
            <p:nvPr/>
          </p:nvSpPr>
          <p:spPr bwMode="auto">
            <a:xfrm>
              <a:off x="3460843" y="2520255"/>
              <a:ext cx="504825" cy="486529"/>
            </a:xfrm>
            <a:prstGeom prst="ellipse">
              <a:avLst/>
            </a:prstGeom>
            <a:solidFill>
              <a:srgbClr val="FF0000">
                <a:alpha val="17000"/>
              </a:srgbClr>
            </a:solid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
          <p:nvSpPr>
            <p:cNvPr id="73" name="Text Box 29"/>
            <p:cNvSpPr txBox="1">
              <a:spLocks noChangeArrowheads="1"/>
            </p:cNvSpPr>
            <p:nvPr/>
          </p:nvSpPr>
          <p:spPr bwMode="auto">
            <a:xfrm>
              <a:off x="124268" y="4797152"/>
              <a:ext cx="3336575"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Napon koji regulator traži od motora da bi postigao zadatu struju</a:t>
              </a:r>
              <a:endParaRPr lang="en-US" sz="2400" i="1" baseline="30000" dirty="0"/>
            </a:p>
          </p:txBody>
        </p:sp>
      </p:grpSp>
      <p:sp>
        <p:nvSpPr>
          <p:cNvPr id="4" name="Slide Number Placeholder 3"/>
          <p:cNvSpPr>
            <a:spLocks noGrp="1"/>
          </p:cNvSpPr>
          <p:nvPr>
            <p:ph type="sldNum" sz="quarter" idx="12"/>
          </p:nvPr>
        </p:nvSpPr>
        <p:spPr/>
        <p:txBody>
          <a:bodyPr/>
          <a:lstStyle/>
          <a:p>
            <a:pPr>
              <a:defRPr/>
            </a:pPr>
            <a:fld id="{81B052DB-28A1-49ED-B354-7656327038DE}" type="slidenum">
              <a:rPr lang="en-US" smtClean="0"/>
              <a:pPr>
                <a:defRPr/>
              </a:pPr>
              <a:t>9</a:t>
            </a:fld>
            <a:endParaRPr lang="en-US"/>
          </a:p>
        </p:txBody>
      </p:sp>
      <p:grpSp>
        <p:nvGrpSpPr>
          <p:cNvPr id="59" name="Group 58"/>
          <p:cNvGrpSpPr/>
          <p:nvPr/>
        </p:nvGrpSpPr>
        <p:grpSpPr>
          <a:xfrm>
            <a:off x="663669" y="2052613"/>
            <a:ext cx="7864089" cy="2582730"/>
            <a:chOff x="663669" y="2052613"/>
            <a:chExt cx="7864089" cy="2582730"/>
          </a:xfrm>
        </p:grpSpPr>
        <p:sp>
          <p:nvSpPr>
            <p:cNvPr id="6" name="Text Box 15"/>
            <p:cNvSpPr txBox="1">
              <a:spLocks noChangeArrowheads="1"/>
            </p:cNvSpPr>
            <p:nvPr/>
          </p:nvSpPr>
          <p:spPr bwMode="auto">
            <a:xfrm>
              <a:off x="2381344" y="2457201"/>
              <a:ext cx="1079500" cy="1019175"/>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nSpc>
                  <a:spcPct val="50000"/>
                </a:lnSpc>
                <a:spcBef>
                  <a:spcPct val="90000"/>
                </a:spcBef>
                <a:spcAft>
                  <a:spcPct val="5000"/>
                </a:spcAft>
              </a:pPr>
              <a:endParaRPr lang="sr-Latn-CS" sz="1200" dirty="0"/>
            </a:p>
            <a:p>
              <a:pPr algn="ctr">
                <a:lnSpc>
                  <a:spcPct val="50000"/>
                </a:lnSpc>
                <a:spcBef>
                  <a:spcPct val="90000"/>
                </a:spcBef>
                <a:spcAft>
                  <a:spcPct val="5000"/>
                </a:spcAft>
              </a:pPr>
              <a:r>
                <a:rPr lang="sr-Latn-CS" sz="2400" dirty="0" smtClean="0"/>
                <a:t>Reg</a:t>
              </a:r>
              <a:r>
                <a:rPr lang="en-US" sz="2400" dirty="0" smtClean="0"/>
                <a:t>.</a:t>
              </a:r>
              <a:endParaRPr lang="sr-Latn-CS" sz="2400" dirty="0"/>
            </a:p>
            <a:p>
              <a:pPr>
                <a:lnSpc>
                  <a:spcPct val="50000"/>
                </a:lnSpc>
                <a:spcBef>
                  <a:spcPct val="90000"/>
                </a:spcBef>
                <a:spcAft>
                  <a:spcPct val="5000"/>
                </a:spcAft>
              </a:pPr>
              <a:endParaRPr lang="en-US" sz="1200" dirty="0"/>
            </a:p>
          </p:txBody>
        </p:sp>
        <p:sp>
          <p:nvSpPr>
            <p:cNvPr id="8" name="Line 17"/>
            <p:cNvSpPr>
              <a:spLocks noChangeShapeType="1"/>
            </p:cNvSpPr>
            <p:nvPr/>
          </p:nvSpPr>
          <p:spPr bwMode="auto">
            <a:xfrm>
              <a:off x="1898744" y="2962026"/>
              <a:ext cx="482600"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8"/>
            <p:cNvSpPr>
              <a:spLocks noChangeShapeType="1"/>
            </p:cNvSpPr>
            <p:nvPr/>
          </p:nvSpPr>
          <p:spPr bwMode="auto">
            <a:xfrm>
              <a:off x="3460844" y="2969524"/>
              <a:ext cx="504825" cy="3359"/>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9"/>
            <p:cNvSpPr>
              <a:spLocks noChangeShapeType="1"/>
            </p:cNvSpPr>
            <p:nvPr/>
          </p:nvSpPr>
          <p:spPr bwMode="auto">
            <a:xfrm>
              <a:off x="7226047" y="2972884"/>
              <a:ext cx="792163"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20"/>
            <p:cNvSpPr txBox="1">
              <a:spLocks noChangeArrowheads="1"/>
            </p:cNvSpPr>
            <p:nvPr/>
          </p:nvSpPr>
          <p:spPr bwMode="auto">
            <a:xfrm>
              <a:off x="3843432" y="3736635"/>
              <a:ext cx="1058142" cy="898708"/>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nSpc>
                  <a:spcPct val="50000"/>
                </a:lnSpc>
                <a:spcBef>
                  <a:spcPct val="90000"/>
                </a:spcBef>
                <a:spcAft>
                  <a:spcPct val="5000"/>
                </a:spcAft>
              </a:pPr>
              <a:endParaRPr lang="sr-Latn-CS" sz="1200" dirty="0"/>
            </a:p>
            <a:p>
              <a:pPr algn="ctr">
                <a:lnSpc>
                  <a:spcPct val="50000"/>
                </a:lnSpc>
                <a:spcBef>
                  <a:spcPct val="90000"/>
                </a:spcBef>
                <a:spcAft>
                  <a:spcPct val="5000"/>
                </a:spcAft>
              </a:pPr>
              <a:r>
                <a:rPr lang="sr-Latn-CS" sz="2000" dirty="0"/>
                <a:t>Senzor</a:t>
              </a:r>
            </a:p>
            <a:p>
              <a:pPr>
                <a:lnSpc>
                  <a:spcPct val="50000"/>
                </a:lnSpc>
                <a:spcBef>
                  <a:spcPct val="90000"/>
                </a:spcBef>
                <a:spcAft>
                  <a:spcPct val="5000"/>
                </a:spcAft>
              </a:pPr>
              <a:endParaRPr lang="en-US" sz="1200" dirty="0"/>
            </a:p>
          </p:txBody>
        </p:sp>
        <p:sp>
          <p:nvSpPr>
            <p:cNvPr id="12" name="Oval 21"/>
            <p:cNvSpPr>
              <a:spLocks noChangeArrowheads="1"/>
            </p:cNvSpPr>
            <p:nvPr/>
          </p:nvSpPr>
          <p:spPr bwMode="auto">
            <a:xfrm>
              <a:off x="1466944" y="2746126"/>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22"/>
            <p:cNvSpPr>
              <a:spLocks noChangeShapeType="1"/>
            </p:cNvSpPr>
            <p:nvPr/>
          </p:nvSpPr>
          <p:spPr bwMode="auto">
            <a:xfrm>
              <a:off x="1106582" y="2966789"/>
              <a:ext cx="360363"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3"/>
            <p:cNvSpPr>
              <a:spLocks noChangeShapeType="1"/>
            </p:cNvSpPr>
            <p:nvPr/>
          </p:nvSpPr>
          <p:spPr bwMode="auto">
            <a:xfrm flipV="1">
              <a:off x="1682844" y="3177926"/>
              <a:ext cx="0" cy="1008063"/>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4"/>
            <p:cNvSpPr>
              <a:spLocks noChangeShapeType="1"/>
            </p:cNvSpPr>
            <p:nvPr/>
          </p:nvSpPr>
          <p:spPr bwMode="auto">
            <a:xfrm>
              <a:off x="1682844" y="4185989"/>
              <a:ext cx="2160588"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5"/>
            <p:cNvSpPr>
              <a:spLocks noChangeShapeType="1"/>
            </p:cNvSpPr>
            <p:nvPr/>
          </p:nvSpPr>
          <p:spPr bwMode="auto">
            <a:xfrm>
              <a:off x="7565870" y="2972884"/>
              <a:ext cx="0" cy="1223963"/>
            </a:xfrm>
            <a:prstGeom prst="line">
              <a:avLst/>
            </a:prstGeom>
            <a:noFill/>
            <a:ln w="38100">
              <a:solidFill>
                <a:schemeClr val="tx1"/>
              </a:solidFill>
              <a:round/>
              <a:headEnd type="oval"/>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6"/>
            <p:cNvSpPr>
              <a:spLocks noChangeShapeType="1"/>
            </p:cNvSpPr>
            <p:nvPr/>
          </p:nvSpPr>
          <p:spPr bwMode="auto">
            <a:xfrm flipH="1">
              <a:off x="4901573" y="4185989"/>
              <a:ext cx="2664295" cy="10858"/>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7"/>
            <p:cNvSpPr txBox="1">
              <a:spLocks noChangeArrowheads="1"/>
            </p:cNvSpPr>
            <p:nvPr/>
          </p:nvSpPr>
          <p:spPr bwMode="auto">
            <a:xfrm>
              <a:off x="1754282" y="3033464"/>
              <a:ext cx="2873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19" name="Text Box 28"/>
            <p:cNvSpPr txBox="1">
              <a:spLocks noChangeArrowheads="1"/>
            </p:cNvSpPr>
            <p:nvPr/>
          </p:nvSpPr>
          <p:spPr bwMode="auto">
            <a:xfrm>
              <a:off x="1179607" y="2500064"/>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20" name="Text Box 29"/>
            <p:cNvSpPr txBox="1">
              <a:spLocks noChangeArrowheads="1"/>
            </p:cNvSpPr>
            <p:nvPr/>
          </p:nvSpPr>
          <p:spPr bwMode="auto">
            <a:xfrm>
              <a:off x="663669" y="2769939"/>
              <a:ext cx="4318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I</a:t>
              </a:r>
              <a:r>
                <a:rPr lang="sr-Latn-CS" sz="2400" i="1" baseline="-25000" dirty="0" smtClean="0">
                  <a:sym typeface="Symbol"/>
                </a:rPr>
                <a:t>a</a:t>
              </a:r>
              <a:r>
                <a:rPr lang="en-US" sz="2400" i="1" baseline="30000" dirty="0" smtClean="0">
                  <a:sym typeface="Symbol"/>
                </a:rPr>
                <a:t>*</a:t>
              </a:r>
              <a:endParaRPr lang="en-US" sz="2400" i="1" baseline="30000" dirty="0"/>
            </a:p>
          </p:txBody>
        </p:sp>
        <p:sp>
          <p:nvSpPr>
            <p:cNvPr id="24" name="Text Box 29"/>
            <p:cNvSpPr txBox="1">
              <a:spLocks noChangeArrowheads="1"/>
            </p:cNvSpPr>
            <p:nvPr/>
          </p:nvSpPr>
          <p:spPr bwMode="auto">
            <a:xfrm>
              <a:off x="1178019" y="3497014"/>
              <a:ext cx="57626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I</a:t>
              </a:r>
              <a:r>
                <a:rPr lang="x-none" sz="2400" i="1" baseline="-25000" dirty="0" smtClean="0">
                  <a:sym typeface="Symbol"/>
                </a:rPr>
                <a:t>am</a:t>
              </a:r>
              <a:endParaRPr lang="en-US" sz="2400" i="1" baseline="-25000" dirty="0"/>
            </a:p>
          </p:txBody>
        </p:sp>
        <p:sp>
          <p:nvSpPr>
            <p:cNvPr id="37" name="Text Box 29"/>
            <p:cNvSpPr txBox="1">
              <a:spLocks noChangeArrowheads="1"/>
            </p:cNvSpPr>
            <p:nvPr/>
          </p:nvSpPr>
          <p:spPr bwMode="auto">
            <a:xfrm>
              <a:off x="3497355" y="2616050"/>
              <a:ext cx="46831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latin typeface="Arial" pitchFamily="34" charset="0"/>
                  <a:cs typeface="Arial" pitchFamily="34" charset="0"/>
                  <a:sym typeface="Symbol"/>
                </a:rPr>
                <a:t>U</a:t>
              </a:r>
              <a:r>
                <a:rPr lang="x-none" sz="2000" b="1" i="1" baseline="-25000" dirty="0" smtClean="0">
                  <a:latin typeface="Arial" pitchFamily="34" charset="0"/>
                  <a:cs typeface="Arial" pitchFamily="34" charset="0"/>
                  <a:sym typeface="Symbol"/>
                </a:rPr>
                <a:t>a</a:t>
              </a:r>
              <a:r>
                <a:rPr lang="en-US" sz="2000" b="1" i="1" baseline="30000" dirty="0" smtClean="0">
                  <a:latin typeface="Arial" pitchFamily="34" charset="0"/>
                  <a:cs typeface="Arial" pitchFamily="34" charset="0"/>
                  <a:sym typeface="Symbol"/>
                </a:rPr>
                <a:t>*</a:t>
              </a:r>
              <a:endParaRPr lang="en-US" sz="2000" b="1" i="1" baseline="30000" dirty="0">
                <a:latin typeface="Arial" pitchFamily="34" charset="0"/>
                <a:cs typeface="Arial" pitchFamily="34" charset="0"/>
              </a:endParaRPr>
            </a:p>
          </p:txBody>
        </p:sp>
        <p:sp>
          <p:nvSpPr>
            <p:cNvPr id="25" name="Isosceles Triangle 24"/>
            <p:cNvSpPr/>
            <p:nvPr/>
          </p:nvSpPr>
          <p:spPr bwMode="auto">
            <a:xfrm rot="5400000">
              <a:off x="3944337" y="2700089"/>
              <a:ext cx="576064" cy="533400"/>
            </a:xfrm>
            <a:prstGeom prst="triangle">
              <a:avLst/>
            </a:prstGeom>
            <a:solidFill>
              <a:schemeClr val="bg1"/>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grpSp>
          <p:nvGrpSpPr>
            <p:cNvPr id="47" name="Group 46"/>
            <p:cNvGrpSpPr/>
            <p:nvPr/>
          </p:nvGrpSpPr>
          <p:grpSpPr>
            <a:xfrm>
              <a:off x="5887438" y="2360816"/>
              <a:ext cx="1338609" cy="1188132"/>
              <a:chOff x="5887438" y="2360816"/>
              <a:chExt cx="1338609" cy="1188132"/>
            </a:xfrm>
          </p:grpSpPr>
          <p:sp>
            <p:nvSpPr>
              <p:cNvPr id="38" name="Text Box 29"/>
              <p:cNvSpPr txBox="1">
                <a:spLocks noChangeArrowheads="1"/>
              </p:cNvSpPr>
              <p:nvPr/>
            </p:nvSpPr>
            <p:spPr bwMode="auto">
              <a:xfrm>
                <a:off x="6233720" y="3004948"/>
                <a:ext cx="92831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spcBef>
                    <a:spcPct val="50000"/>
                  </a:spcBef>
                </a:pPr>
                <a:r>
                  <a:rPr lang="en-US" sz="2000" b="1" i="1" dirty="0" smtClean="0">
                    <a:latin typeface="Arial" pitchFamily="34" charset="0"/>
                    <a:cs typeface="Arial" pitchFamily="34" charset="0"/>
                    <a:sym typeface="Symbol"/>
                  </a:rPr>
                  <a:t></a:t>
                </a:r>
                <a:r>
                  <a:rPr lang="x-none" sz="2000" b="1" i="1" dirty="0" smtClean="0">
                    <a:latin typeface="Arial" pitchFamily="34" charset="0"/>
                    <a:cs typeface="Arial" pitchFamily="34" charset="0"/>
                    <a:sym typeface="Symbol"/>
                  </a:rPr>
                  <a:t> </a:t>
                </a:r>
                <a:r>
                  <a:rPr lang="x-none" i="1" dirty="0" smtClean="0">
                    <a:latin typeface="Arial" pitchFamily="34" charset="0"/>
                    <a:cs typeface="Arial" pitchFamily="34" charset="0"/>
                    <a:sym typeface="Symbol"/>
                  </a:rPr>
                  <a:t>=L</a:t>
                </a:r>
                <a:r>
                  <a:rPr lang="x-none" i="1" baseline="-25000" dirty="0" smtClean="0">
                    <a:latin typeface="Arial" pitchFamily="34" charset="0"/>
                    <a:cs typeface="Arial" pitchFamily="34" charset="0"/>
                    <a:sym typeface="Symbol"/>
                  </a:rPr>
                  <a:t>a</a:t>
                </a:r>
                <a:r>
                  <a:rPr lang="en-US" i="1" dirty="0" smtClean="0">
                    <a:latin typeface="Arial" pitchFamily="34" charset="0"/>
                    <a:cs typeface="Arial" pitchFamily="34" charset="0"/>
                    <a:sym typeface="Symbol"/>
                  </a:rPr>
                  <a:t>/</a:t>
                </a:r>
                <a:r>
                  <a:rPr lang="x-none" i="1" dirty="0" smtClean="0">
                    <a:latin typeface="Arial" pitchFamily="34" charset="0"/>
                    <a:cs typeface="Arial" pitchFamily="34" charset="0"/>
                    <a:sym typeface="Symbol"/>
                  </a:rPr>
                  <a:t>R</a:t>
                </a:r>
                <a:r>
                  <a:rPr lang="x-none" i="1" baseline="-25000" dirty="0" smtClean="0">
                    <a:latin typeface="Arial" pitchFamily="34" charset="0"/>
                    <a:cs typeface="Arial" pitchFamily="34" charset="0"/>
                    <a:sym typeface="Symbol"/>
                  </a:rPr>
                  <a:t>a</a:t>
                </a:r>
                <a:endParaRPr lang="en-US" b="1" i="1" baseline="-25000" dirty="0">
                  <a:latin typeface="Arial" pitchFamily="34" charset="0"/>
                  <a:cs typeface="Arial" pitchFamily="34" charset="0"/>
                </a:endParaRPr>
              </a:p>
            </p:txBody>
          </p:sp>
          <p:grpSp>
            <p:nvGrpSpPr>
              <p:cNvPr id="46" name="Group 45"/>
              <p:cNvGrpSpPr/>
              <p:nvPr/>
            </p:nvGrpSpPr>
            <p:grpSpPr>
              <a:xfrm>
                <a:off x="5887438" y="2360816"/>
                <a:ext cx="1338609" cy="1188132"/>
                <a:chOff x="5887438" y="2360816"/>
                <a:chExt cx="1338609" cy="1188132"/>
              </a:xfrm>
            </p:grpSpPr>
            <p:sp>
              <p:nvSpPr>
                <p:cNvPr id="26" name="Rectangle 25"/>
                <p:cNvSpPr/>
                <p:nvPr/>
              </p:nvSpPr>
              <p:spPr bwMode="auto">
                <a:xfrm>
                  <a:off x="5887438" y="2360816"/>
                  <a:ext cx="1338609" cy="1188132"/>
                </a:xfrm>
                <a:prstGeom prst="rect">
                  <a:avLst/>
                </a:pr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cxnSp>
              <p:nvCxnSpPr>
                <p:cNvPr id="28" name="Straight Connector 27"/>
                <p:cNvCxnSpPr/>
                <p:nvPr/>
              </p:nvCxnSpPr>
              <p:spPr bwMode="auto">
                <a:xfrm>
                  <a:off x="6023170" y="2540836"/>
                  <a:ext cx="0" cy="864096"/>
                </a:xfrm>
                <a:prstGeom prst="line">
                  <a:avLst/>
                </a:prstGeom>
                <a:solidFill>
                  <a:schemeClr val="bg1"/>
                </a:solidFill>
                <a:ln w="25400" cap="flat" cmpd="sng" algn="ctr">
                  <a:solidFill>
                    <a:schemeClr val="tx1"/>
                  </a:solidFill>
                  <a:prstDash val="solid"/>
                  <a:round/>
                  <a:headEnd type="none" w="sm" len="sm"/>
                  <a:tailEnd type="none" w="sm" len="sm"/>
                </a:ln>
                <a:effectLst/>
              </p:spPr>
            </p:cxnSp>
            <p:cxnSp>
              <p:nvCxnSpPr>
                <p:cNvPr id="30" name="Straight Connector 29"/>
                <p:cNvCxnSpPr/>
                <p:nvPr/>
              </p:nvCxnSpPr>
              <p:spPr bwMode="auto">
                <a:xfrm>
                  <a:off x="6023170" y="3404932"/>
                  <a:ext cx="986853" cy="0"/>
                </a:xfrm>
                <a:prstGeom prst="line">
                  <a:avLst/>
                </a:prstGeom>
                <a:solidFill>
                  <a:schemeClr val="bg1"/>
                </a:solidFill>
                <a:ln w="25400" cap="flat" cmpd="sng" algn="ctr">
                  <a:solidFill>
                    <a:schemeClr val="tx1"/>
                  </a:solidFill>
                  <a:prstDash val="solid"/>
                  <a:round/>
                  <a:headEnd type="none" w="sm" len="sm"/>
                  <a:tailEnd type="none" w="sm" len="sm"/>
                </a:ln>
                <a:effectLst/>
              </p:spPr>
            </p:cxnSp>
          </p:grpSp>
        </p:grpSp>
        <p:sp>
          <p:nvSpPr>
            <p:cNvPr id="43" name="Line 17"/>
            <p:cNvSpPr>
              <a:spLocks noChangeShapeType="1"/>
            </p:cNvSpPr>
            <p:nvPr/>
          </p:nvSpPr>
          <p:spPr bwMode="auto">
            <a:xfrm>
              <a:off x="5433139" y="2969525"/>
              <a:ext cx="454299"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Oval 21"/>
            <p:cNvSpPr>
              <a:spLocks noChangeArrowheads="1"/>
            </p:cNvSpPr>
            <p:nvPr/>
          </p:nvSpPr>
          <p:spPr bwMode="auto">
            <a:xfrm>
              <a:off x="5001339" y="2746126"/>
              <a:ext cx="431800" cy="4318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8"/>
            <p:cNvSpPr>
              <a:spLocks noChangeShapeType="1"/>
            </p:cNvSpPr>
            <p:nvPr/>
          </p:nvSpPr>
          <p:spPr bwMode="auto">
            <a:xfrm flipV="1">
              <a:off x="4499069" y="2972884"/>
              <a:ext cx="504825" cy="0"/>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22"/>
            <p:cNvSpPr>
              <a:spLocks noChangeShapeType="1"/>
            </p:cNvSpPr>
            <p:nvPr/>
          </p:nvSpPr>
          <p:spPr bwMode="auto">
            <a:xfrm>
              <a:off x="5217239" y="2360816"/>
              <a:ext cx="0" cy="373503"/>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2"/>
            <p:cNvSpPr>
              <a:spLocks noChangeShapeType="1"/>
            </p:cNvSpPr>
            <p:nvPr/>
          </p:nvSpPr>
          <p:spPr bwMode="auto">
            <a:xfrm>
              <a:off x="5217239" y="2354084"/>
              <a:ext cx="0" cy="373503"/>
            </a:xfrm>
            <a:prstGeom prst="line">
              <a:avLst/>
            </a:prstGeom>
            <a:noFill/>
            <a:ln w="444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Text Box 29"/>
            <p:cNvSpPr txBox="1">
              <a:spLocks noChangeArrowheads="1"/>
            </p:cNvSpPr>
            <p:nvPr/>
          </p:nvSpPr>
          <p:spPr bwMode="auto">
            <a:xfrm>
              <a:off x="5047872" y="2052613"/>
              <a:ext cx="46831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latin typeface="Arial" pitchFamily="34" charset="0"/>
                  <a:cs typeface="Arial" pitchFamily="34" charset="0"/>
                  <a:sym typeface="Symbol"/>
                </a:rPr>
                <a:t>E</a:t>
              </a:r>
              <a:r>
                <a:rPr lang="x-none" sz="2000" b="1" i="1" baseline="-25000" dirty="0" smtClean="0">
                  <a:latin typeface="Arial" pitchFamily="34" charset="0"/>
                  <a:cs typeface="Arial" pitchFamily="34" charset="0"/>
                  <a:sym typeface="Symbol"/>
                </a:rPr>
                <a:t>0</a:t>
              </a:r>
              <a:endParaRPr lang="en-US" sz="2000" b="1" i="1" baseline="30000" dirty="0">
                <a:latin typeface="Arial" pitchFamily="34" charset="0"/>
                <a:cs typeface="Arial" pitchFamily="34" charset="0"/>
              </a:endParaRPr>
            </a:p>
          </p:txBody>
        </p:sp>
        <p:sp>
          <p:nvSpPr>
            <p:cNvPr id="51" name="Text Box 29"/>
            <p:cNvSpPr txBox="1">
              <a:spLocks noChangeArrowheads="1"/>
            </p:cNvSpPr>
            <p:nvPr/>
          </p:nvSpPr>
          <p:spPr bwMode="auto">
            <a:xfrm>
              <a:off x="4485651" y="2616049"/>
              <a:ext cx="35083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000" b="1" i="1" dirty="0" smtClean="0">
                  <a:latin typeface="Arial" pitchFamily="34" charset="0"/>
                  <a:cs typeface="Arial" pitchFamily="34" charset="0"/>
                  <a:sym typeface="Symbol"/>
                </a:rPr>
                <a:t>U</a:t>
              </a:r>
              <a:r>
                <a:rPr lang="x-none" sz="2000" b="1" i="1" baseline="-25000" dirty="0" smtClean="0">
                  <a:latin typeface="Arial" pitchFamily="34" charset="0"/>
                  <a:cs typeface="Arial" pitchFamily="34" charset="0"/>
                  <a:sym typeface="Symbol"/>
                </a:rPr>
                <a:t>a</a:t>
              </a:r>
              <a:endParaRPr lang="en-US" sz="2000" b="1" i="1" baseline="30000" dirty="0">
                <a:latin typeface="Arial" pitchFamily="34" charset="0"/>
                <a:cs typeface="Arial" pitchFamily="34" charset="0"/>
              </a:endParaRPr>
            </a:p>
          </p:txBody>
        </p:sp>
        <p:sp>
          <p:nvSpPr>
            <p:cNvPr id="52" name="Text Box 29"/>
            <p:cNvSpPr txBox="1">
              <a:spLocks noChangeArrowheads="1"/>
            </p:cNvSpPr>
            <p:nvPr/>
          </p:nvSpPr>
          <p:spPr bwMode="auto">
            <a:xfrm>
              <a:off x="8069926" y="2746126"/>
              <a:ext cx="45783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sr-Latn-CS" sz="2400" i="1" dirty="0" smtClean="0">
                  <a:sym typeface="Symbol"/>
                </a:rPr>
                <a:t>I</a:t>
              </a:r>
              <a:r>
                <a:rPr lang="sr-Latn-CS" sz="2400" i="1" baseline="-25000" dirty="0" smtClean="0">
                  <a:sym typeface="Symbol"/>
                </a:rPr>
                <a:t>a</a:t>
              </a:r>
              <a:endParaRPr lang="en-US" sz="2400" i="1" baseline="-25000" dirty="0"/>
            </a:p>
          </p:txBody>
        </p:sp>
        <p:sp>
          <p:nvSpPr>
            <p:cNvPr id="53" name="Text Box 27"/>
            <p:cNvSpPr txBox="1">
              <a:spLocks noChangeArrowheads="1"/>
            </p:cNvSpPr>
            <p:nvPr/>
          </p:nvSpPr>
          <p:spPr bwMode="auto">
            <a:xfrm>
              <a:off x="5246422" y="2404120"/>
              <a:ext cx="2873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b="1" dirty="0"/>
                <a:t>_</a:t>
              </a:r>
              <a:endParaRPr lang="en-US" b="1" dirty="0"/>
            </a:p>
          </p:txBody>
        </p:sp>
        <p:sp>
          <p:nvSpPr>
            <p:cNvPr id="54" name="Text Box 28"/>
            <p:cNvSpPr txBox="1">
              <a:spLocks noChangeArrowheads="1"/>
            </p:cNvSpPr>
            <p:nvPr/>
          </p:nvSpPr>
          <p:spPr bwMode="auto">
            <a:xfrm>
              <a:off x="4767579" y="2582929"/>
              <a:ext cx="28733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r-Latn-CS" sz="2400" b="1" dirty="0"/>
                <a:t>+</a:t>
              </a:r>
              <a:endParaRPr lang="en-US" sz="2400" b="1" dirty="0"/>
            </a:p>
          </p:txBody>
        </p:sp>
        <p:sp>
          <p:nvSpPr>
            <p:cNvPr id="61" name="Text Box 29"/>
            <p:cNvSpPr txBox="1">
              <a:spLocks noChangeArrowheads="1"/>
            </p:cNvSpPr>
            <p:nvPr/>
          </p:nvSpPr>
          <p:spPr bwMode="auto">
            <a:xfrm>
              <a:off x="2019489" y="2560904"/>
              <a:ext cx="343674"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x-none" sz="2400" i="1" dirty="0" smtClean="0">
                  <a:sym typeface="Symbol"/>
                </a:rPr>
                <a:t>e</a:t>
              </a:r>
              <a:endParaRPr lang="en-US" sz="2400" i="1" baseline="30000" dirty="0"/>
            </a:p>
          </p:txBody>
        </p:sp>
      </p:grpSp>
      <p:sp>
        <p:nvSpPr>
          <p:cNvPr id="57" name="Title 1"/>
          <p:cNvSpPr>
            <a:spLocks noGrp="1"/>
          </p:cNvSpPr>
          <p:nvPr>
            <p:ph type="title"/>
          </p:nvPr>
        </p:nvSpPr>
        <p:spPr>
          <a:xfrm>
            <a:off x="132765" y="0"/>
            <a:ext cx="8856983" cy="1143000"/>
          </a:xfrm>
        </p:spPr>
        <p:txBody>
          <a:bodyPr/>
          <a:lstStyle/>
          <a:p>
            <a:r>
              <a:rPr lang="x-none" dirty="0" smtClean="0"/>
              <a:t>Upravljanje strujom rotora </a:t>
            </a:r>
            <a:endParaRPr lang="en-US" dirty="0" smtClean="0"/>
          </a:p>
        </p:txBody>
      </p:sp>
      <p:grpSp>
        <p:nvGrpSpPr>
          <p:cNvPr id="91" name="Group 90"/>
          <p:cNvGrpSpPr/>
          <p:nvPr/>
        </p:nvGrpSpPr>
        <p:grpSpPr>
          <a:xfrm>
            <a:off x="3511175" y="3005020"/>
            <a:ext cx="2149113" cy="3008521"/>
            <a:chOff x="3079093" y="3005020"/>
            <a:chExt cx="2149113" cy="3008521"/>
          </a:xfrm>
        </p:grpSpPr>
        <p:cxnSp>
          <p:nvCxnSpPr>
            <p:cNvPr id="82" name="Straight Connector 81"/>
            <p:cNvCxnSpPr>
              <a:endCxn id="83" idx="0"/>
            </p:cNvCxnSpPr>
            <p:nvPr/>
          </p:nvCxnSpPr>
          <p:spPr bwMode="auto">
            <a:xfrm>
              <a:off x="3760975" y="3005020"/>
              <a:ext cx="392675" cy="1808192"/>
            </a:xfrm>
            <a:prstGeom prst="line">
              <a:avLst/>
            </a:prstGeom>
            <a:solidFill>
              <a:schemeClr val="bg1"/>
            </a:solidFill>
            <a:ln w="38100" cap="flat" cmpd="sng" algn="ctr">
              <a:solidFill>
                <a:srgbClr val="FF0000"/>
              </a:solidFill>
              <a:prstDash val="solid"/>
              <a:round/>
              <a:headEnd type="oval" w="med" len="med"/>
              <a:tailEnd type="none" w="sm" len="sm"/>
            </a:ln>
            <a:effectLst/>
          </p:spPr>
        </p:cxnSp>
        <p:sp>
          <p:nvSpPr>
            <p:cNvPr id="83" name="TextBox 82"/>
            <p:cNvSpPr txBox="1"/>
            <p:nvPr/>
          </p:nvSpPr>
          <p:spPr>
            <a:xfrm>
              <a:off x="3079093" y="4813212"/>
              <a:ext cx="2149113" cy="1200329"/>
            </a:xfrm>
            <a:prstGeom prst="rect">
              <a:avLst/>
            </a:prstGeom>
            <a:noFill/>
          </p:spPr>
          <p:txBody>
            <a:bodyPr wrap="square" rtlCol="0">
              <a:spAutoFit/>
            </a:bodyPr>
            <a:lstStyle/>
            <a:p>
              <a:pPr algn="ctr"/>
              <a:r>
                <a:rPr lang="x-none" sz="2400" dirty="0" smtClean="0"/>
                <a:t>PRETVARAČ</a:t>
              </a:r>
            </a:p>
            <a:p>
              <a:pPr algn="ctr"/>
              <a:r>
                <a:rPr lang="x-none" sz="2400" dirty="0" smtClean="0">
                  <a:solidFill>
                    <a:schemeClr val="tx1"/>
                  </a:solidFill>
                </a:rPr>
                <a:t>(</a:t>
              </a:r>
              <a:r>
                <a:rPr lang="x-none" sz="2400" b="1" dirty="0" smtClean="0">
                  <a:solidFill>
                    <a:schemeClr val="tx1"/>
                  </a:solidFill>
                </a:rPr>
                <a:t>Odziv bez kašnjenja</a:t>
              </a:r>
              <a:r>
                <a:rPr lang="x-none" sz="2400" dirty="0" smtClean="0">
                  <a:solidFill>
                    <a:schemeClr val="tx1"/>
                  </a:solidFill>
                </a:rPr>
                <a:t>) </a:t>
              </a:r>
              <a:endParaRPr lang="en-US" sz="2400" dirty="0">
                <a:solidFill>
                  <a:schemeClr val="tx1"/>
                </a:solidFill>
              </a:endParaRPr>
            </a:p>
          </p:txBody>
        </p:sp>
      </p:grpSp>
      <p:grpSp>
        <p:nvGrpSpPr>
          <p:cNvPr id="93" name="Group 92"/>
          <p:cNvGrpSpPr/>
          <p:nvPr/>
        </p:nvGrpSpPr>
        <p:grpSpPr>
          <a:xfrm>
            <a:off x="5724982" y="3200424"/>
            <a:ext cx="2802776" cy="3552032"/>
            <a:chOff x="6326230" y="3216820"/>
            <a:chExt cx="2802776" cy="3552032"/>
          </a:xfrm>
        </p:grpSpPr>
        <p:sp>
          <p:nvSpPr>
            <p:cNvPr id="87" name="TextBox 86"/>
            <p:cNvSpPr txBox="1"/>
            <p:nvPr/>
          </p:nvSpPr>
          <p:spPr>
            <a:xfrm>
              <a:off x="6326230" y="4768304"/>
              <a:ext cx="2802776" cy="2000548"/>
            </a:xfrm>
            <a:prstGeom prst="rect">
              <a:avLst/>
            </a:prstGeom>
            <a:noFill/>
          </p:spPr>
          <p:txBody>
            <a:bodyPr wrap="square" rtlCol="0">
              <a:spAutoFit/>
            </a:bodyPr>
            <a:lstStyle/>
            <a:p>
              <a:r>
                <a:rPr lang="x-none" sz="2400" dirty="0" smtClean="0"/>
                <a:t>Proces prvog reda sa vremenskom konstantom</a:t>
              </a:r>
            </a:p>
            <a:p>
              <a:r>
                <a:rPr lang="en-US" sz="2800" b="1" i="1" dirty="0" smtClean="0">
                  <a:latin typeface="Arial" pitchFamily="34" charset="0"/>
                  <a:cs typeface="Arial" pitchFamily="34" charset="0"/>
                  <a:sym typeface="Symbol"/>
                </a:rPr>
                <a:t></a:t>
              </a:r>
              <a:r>
                <a:rPr lang="x-none" sz="2800" b="1" i="1" dirty="0" smtClean="0">
                  <a:latin typeface="Arial" pitchFamily="34" charset="0"/>
                  <a:cs typeface="Arial" pitchFamily="34" charset="0"/>
                  <a:sym typeface="Symbol"/>
                </a:rPr>
                <a:t> </a:t>
              </a:r>
              <a:r>
                <a:rPr lang="x-none" sz="2400" i="1" dirty="0" smtClean="0">
                  <a:latin typeface="Arial" pitchFamily="34" charset="0"/>
                  <a:cs typeface="Arial" pitchFamily="34" charset="0"/>
                  <a:sym typeface="Symbol"/>
                </a:rPr>
                <a:t>= L</a:t>
              </a:r>
              <a:r>
                <a:rPr lang="x-none" sz="2400" i="1" baseline="-25000" dirty="0" smtClean="0">
                  <a:latin typeface="Arial" pitchFamily="34" charset="0"/>
                  <a:cs typeface="Arial" pitchFamily="34" charset="0"/>
                  <a:sym typeface="Symbol"/>
                </a:rPr>
                <a:t>a </a:t>
              </a:r>
              <a:r>
                <a:rPr lang="en-US" sz="2400" b="1" i="1" dirty="0" smtClean="0">
                  <a:latin typeface="Arial" pitchFamily="34" charset="0"/>
                  <a:cs typeface="Arial" pitchFamily="34" charset="0"/>
                  <a:sym typeface="Symbol"/>
                </a:rPr>
                <a:t>/</a:t>
              </a:r>
              <a:r>
                <a:rPr lang="x-none" sz="2400" i="1" baseline="-25000" dirty="0">
                  <a:latin typeface="Arial" pitchFamily="34" charset="0"/>
                  <a:cs typeface="Arial" pitchFamily="34" charset="0"/>
                  <a:sym typeface="Symbol"/>
                </a:rPr>
                <a:t> </a:t>
              </a:r>
              <a:r>
                <a:rPr lang="x-none" sz="2400" i="1" dirty="0" smtClean="0">
                  <a:latin typeface="Arial" pitchFamily="34" charset="0"/>
                  <a:cs typeface="Arial" pitchFamily="34" charset="0"/>
                  <a:sym typeface="Symbol"/>
                </a:rPr>
                <a:t>R</a:t>
              </a:r>
              <a:r>
                <a:rPr lang="x-none" sz="2400" i="1" baseline="-25000" dirty="0" smtClean="0">
                  <a:latin typeface="Arial" pitchFamily="34" charset="0"/>
                  <a:cs typeface="Arial" pitchFamily="34" charset="0"/>
                  <a:sym typeface="Symbol"/>
                </a:rPr>
                <a:t>a</a:t>
              </a:r>
              <a:endParaRPr lang="en-US" sz="2400" b="1" i="1" baseline="-25000" dirty="0">
                <a:latin typeface="Arial" pitchFamily="34" charset="0"/>
                <a:cs typeface="Arial" pitchFamily="34" charset="0"/>
              </a:endParaRPr>
            </a:p>
            <a:p>
              <a:endParaRPr lang="en-US" sz="2400" dirty="0"/>
            </a:p>
          </p:txBody>
        </p:sp>
        <p:cxnSp>
          <p:nvCxnSpPr>
            <p:cNvPr id="88" name="Straight Connector 87"/>
            <p:cNvCxnSpPr>
              <a:endCxn id="87" idx="0"/>
            </p:cNvCxnSpPr>
            <p:nvPr/>
          </p:nvCxnSpPr>
          <p:spPr bwMode="auto">
            <a:xfrm>
              <a:off x="6867235" y="3216820"/>
              <a:ext cx="860383" cy="1551484"/>
            </a:xfrm>
            <a:prstGeom prst="line">
              <a:avLst/>
            </a:prstGeom>
            <a:solidFill>
              <a:schemeClr val="bg1"/>
            </a:solidFill>
            <a:ln w="38100" cap="flat" cmpd="sng" algn="ctr">
              <a:solidFill>
                <a:srgbClr val="FF0000"/>
              </a:solidFill>
              <a:prstDash val="solid"/>
              <a:round/>
              <a:headEnd type="oval" w="med" len="med"/>
              <a:tailEnd type="none" w="sm" len="sm"/>
            </a:ln>
            <a:effectLst/>
          </p:spPr>
        </p:cxnSp>
      </p:grpSp>
      <p:sp>
        <p:nvSpPr>
          <p:cNvPr id="41" name="Freeform 40"/>
          <p:cNvSpPr/>
          <p:nvPr/>
        </p:nvSpPr>
        <p:spPr>
          <a:xfrm>
            <a:off x="6019800" y="2785814"/>
            <a:ext cx="1039213" cy="605086"/>
          </a:xfrm>
          <a:custGeom>
            <a:avLst/>
            <a:gdLst>
              <a:gd name="connsiteX0" fmla="*/ 0 w 1066800"/>
              <a:gd name="connsiteY0" fmla="*/ 330200 h 330200"/>
              <a:gd name="connsiteX1" fmla="*/ 165100 w 1066800"/>
              <a:gd name="connsiteY1" fmla="*/ 165100 h 330200"/>
              <a:gd name="connsiteX2" fmla="*/ 330200 w 1066800"/>
              <a:gd name="connsiteY2" fmla="*/ 76200 h 330200"/>
              <a:gd name="connsiteX3" fmla="*/ 584200 w 1066800"/>
              <a:gd name="connsiteY3" fmla="*/ 12700 h 330200"/>
              <a:gd name="connsiteX4" fmla="*/ 1066800 w 1066800"/>
              <a:gd name="connsiteY4" fmla="*/ 0 h 33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330200">
                <a:moveTo>
                  <a:pt x="0" y="330200"/>
                </a:moveTo>
                <a:cubicBezTo>
                  <a:pt x="55033" y="268816"/>
                  <a:pt x="110067" y="207433"/>
                  <a:pt x="165100" y="165100"/>
                </a:cubicBezTo>
                <a:cubicBezTo>
                  <a:pt x="220133" y="122767"/>
                  <a:pt x="260350" y="101600"/>
                  <a:pt x="330200" y="76200"/>
                </a:cubicBezTo>
                <a:cubicBezTo>
                  <a:pt x="400050" y="50800"/>
                  <a:pt x="461433" y="25400"/>
                  <a:pt x="584200" y="12700"/>
                </a:cubicBezTo>
                <a:cubicBezTo>
                  <a:pt x="706967" y="0"/>
                  <a:pt x="886883" y="0"/>
                  <a:pt x="1066800" y="0"/>
                </a:cubicBezTo>
              </a:path>
            </a:pathLst>
          </a:custGeom>
          <a:ln w="50800">
            <a:solidFill>
              <a:schemeClr val="tx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3399"/>
              </a:solidFill>
              <a:effectLst/>
              <a:latin typeface="Comic Sans MS" pitchFamily="66" charset="0"/>
            </a:endParaRPr>
          </a:p>
        </p:txBody>
      </p:sp>
    </p:spTree>
    <p:extLst>
      <p:ext uri="{BB962C8B-B14F-4D97-AF65-F5344CB8AC3E}">
        <p14:creationId xmlns="" xmlns:p14="http://schemas.microsoft.com/office/powerpoint/2010/main" val="333569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1000"/>
                                        <p:tgtEl>
                                          <p:spTgt spid="76"/>
                                        </p:tgtEl>
                                      </p:cBhvr>
                                    </p:animEffect>
                                    <p:set>
                                      <p:cBhvr>
                                        <p:cTn id="11" dur="1" fill="hold">
                                          <p:stCondLst>
                                            <p:cond delay="999"/>
                                          </p:stCondLst>
                                        </p:cTn>
                                        <p:tgtEl>
                                          <p:spTgt spid="76"/>
                                        </p:tgtEl>
                                        <p:attrNameLst>
                                          <p:attrName>style.visibility</p:attrName>
                                        </p:attrNameLst>
                                      </p:cBhvr>
                                      <p:to>
                                        <p:strVal val="hidden"/>
                                      </p:to>
                                    </p:se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91"/>
                                        </p:tgtEl>
                                      </p:cBhvr>
                                    </p:animEffect>
                                    <p:set>
                                      <p:cBhvr>
                                        <p:cTn id="19" dur="1" fill="hold">
                                          <p:stCondLst>
                                            <p:cond delay="999"/>
                                          </p:stCondLst>
                                        </p:cTn>
                                        <p:tgtEl>
                                          <p:spTgt spid="91"/>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75"/>
                                        </p:tgtEl>
                                      </p:cBhvr>
                                    </p:animEffect>
                                    <p:set>
                                      <p:cBhvr>
                                        <p:cTn id="27" dur="1" fill="hold">
                                          <p:stCondLst>
                                            <p:cond delay="999"/>
                                          </p:stCondLst>
                                        </p:cTn>
                                        <p:tgtEl>
                                          <p:spTgt spid="75"/>
                                        </p:tgtEl>
                                        <p:attrNameLst>
                                          <p:attrName>style.visibility</p:attrName>
                                        </p:attrNameLst>
                                      </p:cBhvr>
                                      <p:to>
                                        <p:strVal val="hidden"/>
                                      </p:to>
                                    </p:se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aining_base">
  <a:themeElements>
    <a:clrScheme name="Training_ba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raining_ba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rgbClr val="333399"/>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rgbClr val="333399"/>
            </a:solidFill>
            <a:effectLst/>
            <a:latin typeface="Comic Sans MS" pitchFamily="66" charset="0"/>
          </a:defRPr>
        </a:defPPr>
      </a:lstStyle>
    </a:lnDef>
  </a:objectDefaults>
  <a:extraClrSchemeLst>
    <a:extraClrScheme>
      <a:clrScheme name="Training_ba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ining_ba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aining_ba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ining_ba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ining_ba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ining_ba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aining_ba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Office\Templates\Presentations\Training_base.pot</Template>
  <TotalTime>17729</TotalTime>
  <Words>10789</Words>
  <Application>Microsoft Office PowerPoint</Application>
  <PresentationFormat>On-screen Show (4:3)</PresentationFormat>
  <Paragraphs>901</Paragraphs>
  <Slides>40</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Training_base</vt:lpstr>
      <vt:lpstr>Equation</vt:lpstr>
      <vt:lpstr>Podsetnik na mehaniku rotacionog kretanja</vt:lpstr>
      <vt:lpstr>Odnos momenta i brzine obrtanja (zanemareno trenje)</vt:lpstr>
      <vt:lpstr>Primer, bez opterećenja M0  (zanemareno trenje)</vt:lpstr>
      <vt:lpstr>Odnos momenta i brzine obrtanja (trenje uzeto u obzir)</vt:lpstr>
      <vt:lpstr>Primer, bez opterećenja M0  (trenje uzeto u obzir)</vt:lpstr>
      <vt:lpstr>Upravljanje brzinom obrtanja i strujom motora</vt:lpstr>
      <vt:lpstr>Upravljanje brzinom obrtanja (kaskadna regulacija)</vt:lpstr>
      <vt:lpstr>Upravljanje brzinom obrtanja (kaskadna regulacija)</vt:lpstr>
      <vt:lpstr>Upravljanje strujom rotora </vt:lpstr>
      <vt:lpstr>Ograničenja u pogonu</vt:lpstr>
      <vt:lpstr>Ograničenja u pogonu</vt:lpstr>
      <vt:lpstr>Regulatori u el. pogonima</vt:lpstr>
      <vt:lpstr>Nelinearni dvonivoiski regulator</vt:lpstr>
      <vt:lpstr>Histerezisni regulator</vt:lpstr>
      <vt:lpstr>Histerezisni regulator</vt:lpstr>
      <vt:lpstr>Histerezisni regulator - primena</vt:lpstr>
      <vt:lpstr>Fazi (fuzzy) regulator</vt:lpstr>
      <vt:lpstr>Proporcionalni (P) regulator</vt:lpstr>
      <vt:lpstr>Proporcionalni (P) regulator</vt:lpstr>
      <vt:lpstr>Greška u stacionarnom stanju</vt:lpstr>
      <vt:lpstr>Greška u stacionarnom stanju</vt:lpstr>
      <vt:lpstr>Odziv P regulatora</vt:lpstr>
      <vt:lpstr>Integralni (I) regulator</vt:lpstr>
      <vt:lpstr>Integralni (I) regulator</vt:lpstr>
      <vt:lpstr>Odziv I regulatora</vt:lpstr>
      <vt:lpstr>I regulator - prednosti i nedostaci</vt:lpstr>
      <vt:lpstr>PI regulator</vt:lpstr>
      <vt:lpstr>PI reg. - poziciona i inkrementalna forma</vt:lpstr>
      <vt:lpstr>PI reg. - inkrementalna forma</vt:lpstr>
      <vt:lpstr>PI regulator – ograničenja</vt:lpstr>
      <vt:lpstr>Navijanje I dejstva (wind-up)</vt:lpstr>
      <vt:lpstr>Diferencijalno (D) dejstvo</vt:lpstr>
      <vt:lpstr>PID regulator – podešavanje</vt:lpstr>
      <vt:lpstr>PID regulator – podešavanje</vt:lpstr>
      <vt:lpstr>PID regulator – podešavanje</vt:lpstr>
      <vt:lpstr>PID regulator – uticaj D dejstva</vt:lpstr>
      <vt:lpstr>PID regulator – uticaj D dejstva</vt:lpstr>
      <vt:lpstr>Slide 38</vt:lpstr>
      <vt:lpstr>Slide 39</vt:lpstr>
      <vt:lpstr>PI regulator – tipičan odziv na velike poremećaje</vt:lpstr>
    </vt:vector>
  </TitlesOfParts>
  <Company>VIŠER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Upravljanje</dc:title>
  <dc:creator>Milan Mijalković</dc:creator>
  <cp:lastModifiedBy>m_milan</cp:lastModifiedBy>
  <cp:revision>575</cp:revision>
  <cp:lastPrinted>2000-12-31T15:45:48Z</cp:lastPrinted>
  <dcterms:created xsi:type="dcterms:W3CDTF">2001-01-23T09:21:27Z</dcterms:created>
  <dcterms:modified xsi:type="dcterms:W3CDTF">2018-05-31T09:49:01Z</dcterms:modified>
</cp:coreProperties>
</file>