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5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6417C-5BEA-4B70-BBC1-B935D2C27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80B88-0DD3-4453-8918-A83C9BD70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66BC-84A8-4ED0-A90E-9A58C11F2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C5B0-62CD-4910-A46E-6CBFC2A91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7840-A97A-4C3C-AB17-960259B8D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44E-67F6-4D41-9E0A-D963ED95A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42E9-98A2-4BD2-9A61-443CFEC2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1B03-D3B7-4D99-B2EA-A268A0072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75EFA-9E61-465A-AD48-66816CA29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43C1-94F8-4825-9E85-03B6DB7CA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24FA85-A87C-4E1E-A519-554EBCCBC3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E830C9-5841-4412-8765-9541ED0E750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49740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VRSTE NAREDBI I NAČINI</a:t>
            </a:r>
            <a:endParaRPr lang="en-US" sz="3200" dirty="0"/>
          </a:p>
          <a:p>
            <a:r>
              <a:rPr lang="en-US" sz="3200" b="1" dirty="0"/>
              <a:t>ADRESIRANJA</a:t>
            </a:r>
            <a:endParaRPr lang="en-US" sz="3200" dirty="0"/>
          </a:p>
          <a:p>
            <a:endParaRPr lang="en-US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389120"/>
          </a:xfrm>
        </p:spPr>
        <p:txBody>
          <a:bodyPr/>
          <a:lstStyle/>
          <a:p>
            <a:r>
              <a:rPr lang="en-US" dirty="0" err="1"/>
              <a:t>Rotiranje</a:t>
            </a:r>
            <a:r>
              <a:rPr lang="en-US" dirty="0"/>
              <a:t> </a:t>
            </a:r>
            <a:r>
              <a:rPr lang="en-US" dirty="0" err="1"/>
              <a:t>binarnog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je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pomeranju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se bit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napušta</a:t>
            </a:r>
            <a:r>
              <a:rPr lang="en-US" dirty="0"/>
              <a:t> </a:t>
            </a:r>
            <a:r>
              <a:rPr lang="en-US" dirty="0" err="1" smtClean="0"/>
              <a:t>registar</a:t>
            </a:r>
            <a:r>
              <a:rPr lang="en-US" dirty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dirty="0" err="1"/>
              <a:t>ispražnjenog</a:t>
            </a:r>
            <a:r>
              <a:rPr lang="en-US" dirty="0"/>
              <a:t> (</a:t>
            </a:r>
            <a:r>
              <a:rPr lang="en-US" dirty="0" err="1"/>
              <a:t>nedefinisanog</a:t>
            </a:r>
            <a:r>
              <a:rPr lang="en-US" dirty="0"/>
              <a:t>) </a:t>
            </a:r>
            <a:r>
              <a:rPr lang="en-US" dirty="0" err="1"/>
              <a:t>bita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 smtClean="0"/>
              <a:t>registraupisuje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678976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671" y="4038600"/>
            <a:ext cx="669509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06820" y="5181600"/>
            <a:ext cx="4462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Rotacija sadržaja registra sa pamćenjem prenosa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1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BINARNE LOGIČKE INSTRUKCIJE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familiju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I, ILI,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ekskluzivno</a:t>
            </a:r>
            <a:r>
              <a:rPr lang="en-US" dirty="0"/>
              <a:t> ILI (</a:t>
            </a:r>
            <a:r>
              <a:rPr lang="en-US" b="1" dirty="0"/>
              <a:t>AND, </a:t>
            </a:r>
            <a:r>
              <a:rPr lang="en-US" b="1" dirty="0" smtClean="0"/>
              <a:t>OR, </a:t>
            </a:r>
            <a:r>
              <a:rPr lang="pt-BR" b="1" dirty="0" smtClean="0"/>
              <a:t>XOR</a:t>
            </a:r>
            <a:r>
              <a:rPr lang="pt-BR" dirty="0"/>
              <a:t>). Logičke instrukcije obrađuju sve bitove u registru, ali se primenjuju </a:t>
            </a:r>
            <a:r>
              <a:rPr lang="pt-BR" dirty="0" smtClean="0"/>
              <a:t>na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/>
              <a:t>par </a:t>
            </a:r>
            <a:r>
              <a:rPr lang="en-US" dirty="0" err="1"/>
              <a:t>bita</a:t>
            </a:r>
            <a:r>
              <a:rPr lang="en-US" dirty="0"/>
              <a:t> </a:t>
            </a:r>
            <a:r>
              <a:rPr lang="en-US" dirty="0" err="1"/>
              <a:t>ponaosob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par </a:t>
            </a:r>
            <a:r>
              <a:rPr lang="en-US" dirty="0" err="1"/>
              <a:t>generišu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/>
              <a:t> </a:t>
            </a:r>
            <a:r>
              <a:rPr lang="vi-VN" dirty="0" smtClean="0"/>
              <a:t>rezultat </a:t>
            </a:r>
            <a:r>
              <a:rPr lang="vi-VN" dirty="0"/>
              <a:t>u drugim bitima - ovde nema prenosa između dva susedna razreda </a:t>
            </a:r>
            <a:r>
              <a:rPr lang="vi-VN" dirty="0" smtClean="0"/>
              <a:t>u</a:t>
            </a:r>
            <a:r>
              <a:rPr lang="en-US" dirty="0" err="1" smtClean="0"/>
              <a:t>registru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40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Ako registar </a:t>
            </a:r>
            <a:r>
              <a:rPr lang="pt-BR" b="1" dirty="0"/>
              <a:t>A </a:t>
            </a:r>
            <a:r>
              <a:rPr lang="pt-BR" dirty="0"/>
              <a:t>sadrži niz 11010011(2), a registar </a:t>
            </a:r>
            <a:r>
              <a:rPr lang="pt-BR" b="1" dirty="0"/>
              <a:t>B </a:t>
            </a:r>
            <a:r>
              <a:rPr lang="pt-BR" dirty="0"/>
              <a:t>niz 01001110(2), </a:t>
            </a:r>
            <a:r>
              <a:rPr lang="pt-BR" dirty="0" smtClean="0"/>
              <a:t>onda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logičkih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 smtClean="0"/>
              <a:t>sabiranja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53435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74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389120"/>
          </a:xfrm>
        </p:spPr>
        <p:txBody>
          <a:bodyPr/>
          <a:lstStyle/>
          <a:p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b="1" dirty="0"/>
              <a:t>AND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 smtClean="0"/>
              <a:t>registra</a:t>
            </a:r>
            <a:r>
              <a:rPr lang="en-US" dirty="0" smtClean="0"/>
              <a:t>.</a:t>
            </a:r>
            <a:r>
              <a:rPr lang="pt-BR" dirty="0" smtClean="0"/>
              <a:t>Pretpostavimo</a:t>
            </a:r>
            <a:r>
              <a:rPr lang="pt-BR" dirty="0"/>
              <a:t>, na primer, da treba da izdvojimo donju cifru BCD broja </a:t>
            </a:r>
            <a:r>
              <a:rPr lang="pt-BR" dirty="0" smtClean="0"/>
              <a:t>iz </a:t>
            </a:r>
            <a:r>
              <a:rPr lang="en-US" dirty="0" err="1" smtClean="0"/>
              <a:t>akumulatora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sadržaj</a:t>
            </a:r>
            <a:r>
              <a:rPr lang="en-US" dirty="0"/>
              <a:t> 10010101(2). </a:t>
            </a:r>
            <a:r>
              <a:rPr lang="en-US" dirty="0" err="1"/>
              <a:t>Ovo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napravimo</a:t>
            </a:r>
            <a:r>
              <a:rPr lang="en-US" dirty="0"/>
              <a:t> </a:t>
            </a:r>
            <a:r>
              <a:rPr lang="pl-PL" dirty="0" smtClean="0"/>
              <a:t>masku </a:t>
            </a:r>
            <a:r>
              <a:rPr lang="pl-PL" dirty="0"/>
              <a:t>koja sadrži jedinicu u bitima koji nas interesuju (npr. 00001111(2) je </a:t>
            </a:r>
            <a:r>
              <a:rPr lang="pl-PL" dirty="0" smtClean="0"/>
              <a:t>maska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donju</a:t>
            </a:r>
            <a:r>
              <a:rPr lang="en-US" dirty="0"/>
              <a:t> </a:t>
            </a:r>
            <a:r>
              <a:rPr lang="en-US" dirty="0" err="1"/>
              <a:t>tetradu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izvršimo</a:t>
            </a:r>
            <a:r>
              <a:rPr lang="en-US" dirty="0"/>
              <a:t> </a:t>
            </a:r>
            <a:r>
              <a:rPr lang="en-US" dirty="0" err="1"/>
              <a:t>operaciju</a:t>
            </a:r>
            <a:r>
              <a:rPr lang="en-US" dirty="0"/>
              <a:t> </a:t>
            </a:r>
            <a:r>
              <a:rPr lang="en-US" b="1" dirty="0"/>
              <a:t>AND </a:t>
            </a:r>
            <a:r>
              <a:rPr lang="en-US" dirty="0" err="1"/>
              <a:t>maske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akumulatora</a:t>
            </a:r>
            <a:r>
              <a:rPr lang="en-US" dirty="0"/>
              <a:t>,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4023684"/>
            <a:ext cx="6508519" cy="146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870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/>
              <a:t>XOR </a:t>
            </a:r>
            <a:r>
              <a:rPr lang="vi-VN" dirty="0"/>
              <a:t>operacija ima takođe razne primene, a jedna od njih je i način za </a:t>
            </a:r>
            <a:r>
              <a:rPr lang="vi-VN" dirty="0" smtClean="0"/>
              <a:t>upisivanje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/>
              <a:t>nula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(</a:t>
            </a:r>
            <a:r>
              <a:rPr lang="en-US" b="1" dirty="0" err="1"/>
              <a:t>ekskluzivno</a:t>
            </a:r>
            <a:r>
              <a:rPr lang="en-US" b="1" dirty="0"/>
              <a:t> ILI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), </a:t>
            </a:r>
            <a:r>
              <a:rPr lang="en-US" dirty="0" smtClean="0"/>
              <a:t>no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komplementiranje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željenih</a:t>
            </a:r>
            <a:r>
              <a:rPr lang="en-US" dirty="0"/>
              <a:t> </a:t>
            </a:r>
            <a:r>
              <a:rPr lang="en-US" dirty="0" err="1"/>
              <a:t>bitova</a:t>
            </a:r>
            <a:r>
              <a:rPr lang="en-US" dirty="0"/>
              <a:t>. </a:t>
            </a:r>
            <a:r>
              <a:rPr lang="en-US" b="1" dirty="0"/>
              <a:t>XOR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en-US" dirty="0"/>
              <a:t> </a:t>
            </a:r>
            <a:r>
              <a:rPr lang="en-US" dirty="0" err="1" smtClean="0"/>
              <a:t>invertovanje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bita</a:t>
            </a:r>
            <a:r>
              <a:rPr lang="en-US" dirty="0"/>
              <a:t>,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maske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bitovi</a:t>
            </a:r>
            <a:r>
              <a:rPr lang="en-US" dirty="0"/>
              <a:t> </a:t>
            </a:r>
            <a:r>
              <a:rPr lang="en-US" dirty="0" err="1"/>
              <a:t>nula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je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/>
              <a:t> </a:t>
            </a:r>
            <a:r>
              <a:rPr lang="en-US" dirty="0" err="1" smtClean="0"/>
              <a:t>poziciji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interesa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hoćemo</a:t>
            </a:r>
            <a:r>
              <a:rPr lang="en-US" dirty="0"/>
              <a:t> da </a:t>
            </a:r>
            <a:r>
              <a:rPr lang="en-US" dirty="0" err="1"/>
              <a:t>invertujemo</a:t>
            </a:r>
            <a:r>
              <a:rPr lang="en-US" dirty="0"/>
              <a:t> </a:t>
            </a:r>
            <a:r>
              <a:rPr lang="en-US" dirty="0" err="1"/>
              <a:t>sadržaje</a:t>
            </a:r>
            <a:r>
              <a:rPr lang="en-US" dirty="0"/>
              <a:t> </a:t>
            </a:r>
            <a:r>
              <a:rPr lang="en-US" dirty="0" err="1"/>
              <a:t>bitova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4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5 </a:t>
            </a:r>
            <a:r>
              <a:rPr lang="en-US" dirty="0" err="1" smtClean="0"/>
              <a:t>koristimo</a:t>
            </a:r>
            <a:r>
              <a:rPr lang="en-US" dirty="0"/>
              <a:t> </a:t>
            </a:r>
            <a:r>
              <a:rPr lang="en-US" dirty="0" err="1" smtClean="0"/>
              <a:t>masku</a:t>
            </a:r>
            <a:r>
              <a:rPr lang="en-US" dirty="0" smtClean="0"/>
              <a:t> </a:t>
            </a:r>
            <a:r>
              <a:rPr lang="en-US" dirty="0"/>
              <a:t>00110000,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mestima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invertujemo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a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nule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648200"/>
            <a:ext cx="476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921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458200" cy="43891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b="1" dirty="0"/>
              <a:t>OR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pakovanje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celinu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b="1" dirty="0"/>
              <a:t>B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00000100(2</a:t>
            </a:r>
            <a:r>
              <a:rPr lang="en-US" dirty="0" smtClean="0"/>
              <a:t>) - 4, </a:t>
            </a:r>
          </a:p>
          <a:p>
            <a:pPr marL="0" indent="0">
              <a:buNone/>
            </a:pPr>
            <a:r>
              <a:rPr lang="en-US" b="1" dirty="0" smtClean="0"/>
              <a:t>C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00001001(2</a:t>
            </a:r>
            <a:r>
              <a:rPr lang="en-US" dirty="0" smtClean="0"/>
              <a:t>) – 9.</a:t>
            </a:r>
          </a:p>
          <a:p>
            <a:pPr marL="0" indent="0">
              <a:buNone/>
            </a:pP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BCD </a:t>
            </a:r>
            <a:r>
              <a:rPr lang="en-US" dirty="0" err="1"/>
              <a:t>cifre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hoćemo</a:t>
            </a:r>
            <a:r>
              <a:rPr lang="en-US" dirty="0"/>
              <a:t> da </a:t>
            </a:r>
            <a:r>
              <a:rPr lang="en-US" dirty="0" err="1"/>
              <a:t>spojimo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BCD </a:t>
            </a:r>
            <a:r>
              <a:rPr lang="en-US" dirty="0" err="1" smtClean="0"/>
              <a:t>broj</a:t>
            </a:r>
            <a:r>
              <a:rPr lang="en-US" dirty="0" smtClean="0"/>
              <a:t> 49 </a:t>
            </a:r>
            <a:r>
              <a:rPr lang="en-US" dirty="0"/>
              <a:t>u</a:t>
            </a:r>
          </a:p>
          <a:p>
            <a:pPr marL="0" indent="0">
              <a:buNone/>
            </a:pPr>
            <a:r>
              <a:rPr lang="it-IT" dirty="0"/>
              <a:t>registru </a:t>
            </a:r>
            <a:r>
              <a:rPr lang="it-IT" b="1" dirty="0"/>
              <a:t>A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 </a:t>
            </a:r>
            <a:r>
              <a:rPr lang="it-IT" dirty="0"/>
              <a:t>bismo to postigli treba izvršiti sledeći niz operacija: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operaciju</a:t>
            </a:r>
            <a:r>
              <a:rPr lang="en-US" dirty="0"/>
              <a:t> </a:t>
            </a:r>
            <a:r>
              <a:rPr lang="en-US" b="1" dirty="0"/>
              <a:t>clear A</a:t>
            </a:r>
            <a:r>
              <a:rPr lang="en-US" dirty="0"/>
              <a:t>, </a:t>
            </a:r>
            <a:r>
              <a:rPr lang="en-US" dirty="0" err="1"/>
              <a:t>kojom</a:t>
            </a:r>
            <a:r>
              <a:rPr lang="en-US" dirty="0"/>
              <a:t> se u </a:t>
            </a:r>
            <a:r>
              <a:rPr lang="en-US" dirty="0" err="1"/>
              <a:t>akumulator</a:t>
            </a:r>
            <a:r>
              <a:rPr lang="en-US" dirty="0"/>
              <a:t> </a:t>
            </a:r>
            <a:r>
              <a:rPr lang="en-US" dirty="0" err="1"/>
              <a:t>upisuje</a:t>
            </a:r>
            <a:r>
              <a:rPr lang="en-US" dirty="0"/>
              <a:t> </a:t>
            </a:r>
            <a:r>
              <a:rPr lang="en-US" dirty="0" err="1"/>
              <a:t>nula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- izvršiti operaciju </a:t>
            </a:r>
            <a:r>
              <a:rPr lang="pl-PL" b="1" dirty="0"/>
              <a:t>A OR B</a:t>
            </a:r>
            <a:r>
              <a:rPr lang="pl-PL" dirty="0"/>
              <a:t>, u registru </a:t>
            </a:r>
            <a:r>
              <a:rPr lang="pl-PL" b="1" dirty="0"/>
              <a:t>A </a:t>
            </a:r>
            <a:r>
              <a:rPr lang="pl-PL" dirty="0"/>
              <a:t>dobijamo </a:t>
            </a:r>
            <a:r>
              <a:rPr lang="pl-PL" b="1" dirty="0"/>
              <a:t>0000100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it-IT" dirty="0"/>
              <a:t>- pomeriti sadržaj registra </a:t>
            </a:r>
            <a:r>
              <a:rPr lang="it-IT" b="1" dirty="0"/>
              <a:t>A </a:t>
            </a:r>
            <a:r>
              <a:rPr lang="it-IT" dirty="0"/>
              <a:t>za četiri mesta ulevo; dobijemo </a:t>
            </a:r>
            <a:r>
              <a:rPr lang="it-IT" b="1" dirty="0"/>
              <a:t>01000000 </a:t>
            </a:r>
            <a:r>
              <a:rPr lang="it-IT" dirty="0"/>
              <a:t>u </a:t>
            </a:r>
            <a:r>
              <a:rPr lang="it-IT" b="1" dirty="0"/>
              <a:t>A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en-US" dirty="0" err="1" smtClean="0"/>
              <a:t>izvršiti</a:t>
            </a:r>
            <a:r>
              <a:rPr lang="en-US" dirty="0" smtClean="0"/>
              <a:t> </a:t>
            </a:r>
            <a:r>
              <a:rPr lang="en-US" dirty="0" err="1"/>
              <a:t>operaciju</a:t>
            </a:r>
            <a:r>
              <a:rPr lang="en-US" dirty="0"/>
              <a:t> </a:t>
            </a:r>
            <a:r>
              <a:rPr lang="en-US" b="1" dirty="0"/>
              <a:t>A OR C;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b="1" dirty="0"/>
              <a:t>A </a:t>
            </a:r>
            <a:r>
              <a:rPr lang="en-US" dirty="0" err="1"/>
              <a:t>dobijemo</a:t>
            </a:r>
            <a:r>
              <a:rPr lang="en-US" dirty="0"/>
              <a:t> </a:t>
            </a:r>
            <a:r>
              <a:rPr lang="en-US" dirty="0" err="1"/>
              <a:t>konačni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/>
              <a:t> </a:t>
            </a:r>
            <a:r>
              <a:rPr lang="en-US" b="1" dirty="0" smtClean="0"/>
              <a:t>01001001 </a:t>
            </a:r>
            <a:r>
              <a:rPr lang="en-US" b="1" dirty="0"/>
              <a:t>BCD </a:t>
            </a:r>
            <a:r>
              <a:rPr lang="en-US" dirty="0" err="1"/>
              <a:t>odnosno</a:t>
            </a:r>
            <a:r>
              <a:rPr lang="en-US"/>
              <a:t> </a:t>
            </a:r>
            <a:r>
              <a:rPr lang="en-US" smtClean="0"/>
              <a:t>49.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9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sastavne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endParaRPr lang="en-US" dirty="0"/>
          </a:p>
          <a:p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sastavne</a:t>
            </a:r>
            <a:r>
              <a:rPr lang="en-US" dirty="0"/>
              <a:t> </a:t>
            </a:r>
            <a:r>
              <a:rPr lang="en-US" dirty="0" err="1"/>
              <a:t>delove</a:t>
            </a:r>
            <a:endParaRPr lang="en-US" dirty="0"/>
          </a:p>
          <a:p>
            <a:r>
              <a:rPr lang="en-US" dirty="0" err="1"/>
              <a:t>oživljava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u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funkcionalnu</a:t>
            </a:r>
            <a:r>
              <a:rPr lang="en-US" dirty="0"/>
              <a:t> </a:t>
            </a:r>
            <a:r>
              <a:rPr lang="en-US" dirty="0" err="1"/>
              <a:t>celinu</a:t>
            </a:r>
            <a:r>
              <a:rPr lang="en-US" dirty="0"/>
              <a:t>.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programe</a:t>
            </a:r>
            <a:endParaRPr lang="en-US" dirty="0"/>
          </a:p>
          <a:p>
            <a:r>
              <a:rPr lang="en-US" dirty="0" err="1"/>
              <a:t>tehnikom</a:t>
            </a:r>
            <a:r>
              <a:rPr lang="en-US" dirty="0"/>
              <a:t> </a:t>
            </a:r>
            <a:r>
              <a:rPr lang="en-US" dirty="0" err="1"/>
              <a:t>cikličnih</a:t>
            </a:r>
            <a:r>
              <a:rPr lang="en-US" dirty="0"/>
              <a:t> </a:t>
            </a:r>
            <a:r>
              <a:rPr lang="en-US" dirty="0" err="1"/>
              <a:t>ponavljanja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.</a:t>
            </a:r>
          </a:p>
          <a:p>
            <a:r>
              <a:rPr lang="en-US" dirty="0" err="1"/>
              <a:t>Centralni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je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da</a:t>
            </a:r>
          </a:p>
          <a:p>
            <a:r>
              <a:rPr lang="en-US" dirty="0" err="1"/>
              <a:t>pribavi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dekodira</a:t>
            </a:r>
            <a:r>
              <a:rPr lang="en-US" dirty="0"/>
              <a:t> </a:t>
            </a:r>
            <a:r>
              <a:rPr lang="en-US" dirty="0" err="1"/>
              <a:t>pribavljenu</a:t>
            </a:r>
            <a:r>
              <a:rPr lang="en-US" dirty="0"/>
              <a:t> </a:t>
            </a:r>
            <a:r>
              <a:rPr lang="en-US" dirty="0" err="1"/>
              <a:t>instrukciju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upravljačkih</a:t>
            </a:r>
            <a:endParaRPr lang="en-US" dirty="0"/>
          </a:p>
          <a:p>
            <a:r>
              <a:rPr lang="en-US" dirty="0" err="1"/>
              <a:t>signala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izvođenje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signali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prenosom</a:t>
            </a:r>
            <a:endParaRPr lang="en-US" dirty="0"/>
          </a:p>
          <a:p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, </a:t>
            </a:r>
            <a:r>
              <a:rPr lang="en-US" dirty="0" err="1"/>
              <a:t>nadziru</a:t>
            </a:r>
            <a:r>
              <a:rPr lang="en-US" dirty="0"/>
              <a:t> rad </a:t>
            </a:r>
            <a:r>
              <a:rPr lang="en-US" dirty="0" err="1"/>
              <a:t>aritmetičko-logičke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, </a:t>
            </a:r>
            <a:r>
              <a:rPr lang="en-US" dirty="0" err="1"/>
              <a:t>pobuđuju</a:t>
            </a:r>
            <a:endParaRPr lang="en-US" dirty="0"/>
          </a:p>
          <a:p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registre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sastavne</a:t>
            </a:r>
            <a:r>
              <a:rPr lang="en-US" dirty="0"/>
              <a:t> </a:t>
            </a:r>
            <a:r>
              <a:rPr lang="en-US" dirty="0" err="1"/>
              <a:t>delove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CPU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 err="1"/>
              <a:t>raspoređuje</a:t>
            </a:r>
            <a:r>
              <a:rPr lang="en-US" dirty="0"/>
              <a:t> </a:t>
            </a:r>
            <a:r>
              <a:rPr lang="en-US" dirty="0" err="1"/>
              <a:t>takt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upravljačke</a:t>
            </a:r>
            <a:r>
              <a:rPr lang="en-US" dirty="0"/>
              <a:t> </a:t>
            </a:r>
            <a:r>
              <a:rPr lang="en-US" dirty="0" err="1"/>
              <a:t>signale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usklađuju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ne </a:t>
            </a:r>
            <a:r>
              <a:rPr lang="en-US" dirty="0" err="1"/>
              <a:t>samo</a:t>
            </a:r>
            <a:endParaRPr lang="en-US" dirty="0"/>
          </a:p>
          <a:p>
            <a:r>
              <a:rPr lang="en-US" dirty="0" err="1"/>
              <a:t>računara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delovi</a:t>
            </a:r>
            <a:r>
              <a:rPr lang="en-US" dirty="0"/>
              <a:t> CPU-a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registri</a:t>
            </a:r>
            <a:r>
              <a:rPr lang="en-US" dirty="0"/>
              <a:t>, </a:t>
            </a:r>
            <a:r>
              <a:rPr lang="en-US" dirty="0" err="1"/>
              <a:t>aritmetičko-logička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 err="1"/>
              <a:t>upravljačka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66800"/>
            <a:ext cx="1295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REGISTRI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2274838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opisu</a:t>
            </a:r>
            <a:r>
              <a:rPr lang="en-US" dirty="0"/>
              <a:t> faze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operanada</a:t>
            </a:r>
            <a:r>
              <a:rPr lang="en-US" dirty="0"/>
              <a:t>) </a:t>
            </a:r>
            <a:r>
              <a:rPr lang="en-US" dirty="0" err="1"/>
              <a:t>susreli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sledećim</a:t>
            </a:r>
            <a:endParaRPr lang="en-US" dirty="0"/>
          </a:p>
          <a:p>
            <a:r>
              <a:rPr lang="en-US" dirty="0" err="1"/>
              <a:t>registrima</a:t>
            </a:r>
            <a:r>
              <a:rPr lang="en-US" dirty="0"/>
              <a:t>:</a:t>
            </a:r>
          </a:p>
          <a:p>
            <a:r>
              <a:rPr lang="en-US" i="1" dirty="0"/>
              <a:t>- </a:t>
            </a:r>
            <a:r>
              <a:rPr lang="en-US" i="1" dirty="0" err="1"/>
              <a:t>programskim</a:t>
            </a:r>
            <a:r>
              <a:rPr lang="en-US" i="1" dirty="0"/>
              <a:t> </a:t>
            </a:r>
            <a:r>
              <a:rPr lang="en-US" i="1" dirty="0" err="1"/>
              <a:t>brojačem</a:t>
            </a:r>
            <a:r>
              <a:rPr lang="en-US" i="1" dirty="0"/>
              <a:t>, </a:t>
            </a:r>
            <a:r>
              <a:rPr lang="en-US" i="1" dirty="0" err="1"/>
              <a:t>brojačem</a:t>
            </a:r>
            <a:r>
              <a:rPr lang="en-US" i="1" dirty="0"/>
              <a:t> </a:t>
            </a:r>
            <a:r>
              <a:rPr lang="en-US" i="1" dirty="0" err="1"/>
              <a:t>naredbi</a:t>
            </a:r>
            <a:r>
              <a:rPr lang="en-US" i="1" dirty="0"/>
              <a:t> (</a:t>
            </a:r>
            <a:r>
              <a:rPr lang="en-US" b="1" i="1" dirty="0"/>
              <a:t>PC</a:t>
            </a:r>
            <a:r>
              <a:rPr lang="en-US" i="1" dirty="0"/>
              <a:t>),</a:t>
            </a:r>
            <a:endParaRPr lang="en-US" dirty="0"/>
          </a:p>
          <a:p>
            <a:r>
              <a:rPr lang="en-US" i="1" dirty="0"/>
              <a:t>- </a:t>
            </a:r>
            <a:r>
              <a:rPr lang="en-US" i="1" dirty="0" err="1"/>
              <a:t>memorijskim</a:t>
            </a:r>
            <a:r>
              <a:rPr lang="en-US" i="1" dirty="0"/>
              <a:t> </a:t>
            </a:r>
            <a:r>
              <a:rPr lang="en-US" i="1" dirty="0" err="1"/>
              <a:t>adresnim</a:t>
            </a:r>
            <a:r>
              <a:rPr lang="en-US" i="1" dirty="0"/>
              <a:t> </a:t>
            </a:r>
            <a:r>
              <a:rPr lang="en-US" i="1" dirty="0" err="1"/>
              <a:t>registrom</a:t>
            </a:r>
            <a:r>
              <a:rPr lang="en-US" i="1" dirty="0"/>
              <a:t> (</a:t>
            </a:r>
            <a:r>
              <a:rPr lang="en-US" b="1" i="1" dirty="0"/>
              <a:t>MAR</a:t>
            </a:r>
            <a:r>
              <a:rPr lang="en-US" i="1" dirty="0"/>
              <a:t>),</a:t>
            </a:r>
            <a:endParaRPr lang="en-US" dirty="0"/>
          </a:p>
          <a:p>
            <a:r>
              <a:rPr lang="en-US" i="1" dirty="0"/>
              <a:t>- </a:t>
            </a:r>
            <a:r>
              <a:rPr lang="en-US" i="1" dirty="0" err="1"/>
              <a:t>memorijskim</a:t>
            </a:r>
            <a:r>
              <a:rPr lang="en-US" i="1" dirty="0"/>
              <a:t> </a:t>
            </a:r>
            <a:r>
              <a:rPr lang="en-US" i="1" dirty="0" err="1"/>
              <a:t>bafer</a:t>
            </a:r>
            <a:r>
              <a:rPr lang="en-US" i="1" dirty="0"/>
              <a:t> </a:t>
            </a:r>
            <a:r>
              <a:rPr lang="en-US" i="1" dirty="0" err="1"/>
              <a:t>registrom</a:t>
            </a:r>
            <a:r>
              <a:rPr lang="en-US" i="1" dirty="0"/>
              <a:t> (</a:t>
            </a:r>
            <a:r>
              <a:rPr lang="en-US" i="1" dirty="0" err="1"/>
              <a:t>međuregistar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prihvat</a:t>
            </a:r>
            <a:r>
              <a:rPr lang="en-US" i="1" dirty="0"/>
              <a:t> </a:t>
            </a:r>
            <a:r>
              <a:rPr lang="en-US" i="1" dirty="0" err="1"/>
              <a:t>podataka</a:t>
            </a:r>
            <a:r>
              <a:rPr lang="en-US" i="1" dirty="0"/>
              <a:t> </a:t>
            </a:r>
            <a:r>
              <a:rPr lang="en-US" b="1" i="1" dirty="0"/>
              <a:t>MBR</a:t>
            </a:r>
            <a:r>
              <a:rPr lang="en-US" i="1" dirty="0"/>
              <a:t>),</a:t>
            </a:r>
            <a:endParaRPr lang="en-US" dirty="0"/>
          </a:p>
          <a:p>
            <a:r>
              <a:rPr lang="en-US" i="1" dirty="0"/>
              <a:t>- </a:t>
            </a:r>
            <a:r>
              <a:rPr lang="en-US" i="1" dirty="0" err="1"/>
              <a:t>registrom</a:t>
            </a:r>
            <a:r>
              <a:rPr lang="en-US" i="1" dirty="0"/>
              <a:t> </a:t>
            </a:r>
            <a:r>
              <a:rPr lang="en-US" i="1" dirty="0" err="1"/>
              <a:t>naredbi</a:t>
            </a:r>
            <a:r>
              <a:rPr lang="en-US" i="1" dirty="0"/>
              <a:t>, </a:t>
            </a:r>
            <a:r>
              <a:rPr lang="en-US" i="1" dirty="0" err="1"/>
              <a:t>instrukcijskim</a:t>
            </a:r>
            <a:r>
              <a:rPr lang="en-US" i="1" dirty="0"/>
              <a:t> </a:t>
            </a:r>
            <a:r>
              <a:rPr lang="en-US" i="1" dirty="0" err="1"/>
              <a:t>registrom</a:t>
            </a:r>
            <a:r>
              <a:rPr lang="en-US" i="1" dirty="0"/>
              <a:t> (</a:t>
            </a:r>
            <a:r>
              <a:rPr lang="en-US" b="1" i="1" dirty="0"/>
              <a:t>IR</a:t>
            </a:r>
            <a:r>
              <a:rPr lang="en-US" i="1" dirty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90600"/>
            <a:ext cx="4290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ARITMETIČKO - LOGIČKA JEDINICA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674674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Aritmetičko</a:t>
            </a:r>
            <a:r>
              <a:rPr lang="en-US" dirty="0"/>
              <a:t> - </a:t>
            </a:r>
            <a:r>
              <a:rPr lang="en-US" dirty="0" err="1"/>
              <a:t>logička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je </a:t>
            </a:r>
            <a:r>
              <a:rPr lang="en-US" dirty="0" err="1"/>
              <a:t>višefunkcijski</a:t>
            </a:r>
            <a:r>
              <a:rPr lang="en-US" dirty="0"/>
              <a:t>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sklop</a:t>
            </a:r>
            <a:r>
              <a:rPr lang="en-US" dirty="0"/>
              <a:t>. </a:t>
            </a:r>
            <a:r>
              <a:rPr lang="en-US" b="1" dirty="0"/>
              <a:t>ALU </a:t>
            </a:r>
            <a:r>
              <a:rPr lang="en-US" dirty="0"/>
              <a:t>je </a:t>
            </a:r>
            <a:r>
              <a:rPr lang="en-US" dirty="0" err="1"/>
              <a:t>centralna</a:t>
            </a:r>
            <a:endParaRPr lang="en-US" dirty="0"/>
          </a:p>
          <a:p>
            <a:r>
              <a:rPr lang="en-US" dirty="0" err="1"/>
              <a:t>komponenta</a:t>
            </a:r>
            <a:r>
              <a:rPr lang="en-US" dirty="0"/>
              <a:t>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izvođenja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u </a:t>
            </a:r>
            <a:r>
              <a:rPr lang="en-US" dirty="0" err="1"/>
              <a:t>računaru</a:t>
            </a:r>
            <a:r>
              <a:rPr lang="en-US" dirty="0"/>
              <a:t>.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ulaza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dovode</a:t>
            </a:r>
            <a:r>
              <a:rPr lang="en-US" dirty="0"/>
              <a:t> operandi </a:t>
            </a:r>
            <a:r>
              <a:rPr lang="en-US" b="1" dirty="0"/>
              <a:t>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117" y="3048000"/>
            <a:ext cx="646747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TIPOVI MAŠINSKIH INSTRUKCIJA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mašinskih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izvede</a:t>
            </a:r>
            <a:r>
              <a:rPr lang="en-US" dirty="0"/>
              <a:t>. </a:t>
            </a:r>
            <a:r>
              <a:rPr lang="en-US" dirty="0" err="1"/>
              <a:t>Instrukcije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klasifikovati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kriterijumima</a:t>
            </a:r>
            <a:r>
              <a:rPr lang="en-US" dirty="0"/>
              <a:t>, a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mogućih</a:t>
            </a:r>
            <a:r>
              <a:rPr lang="en-US" dirty="0" smtClean="0"/>
              <a:t> </a:t>
            </a:r>
            <a:r>
              <a:rPr lang="en-US" dirty="0" err="1"/>
              <a:t>podela</a:t>
            </a:r>
            <a:r>
              <a:rPr lang="en-US" dirty="0"/>
              <a:t> je </a:t>
            </a:r>
            <a:r>
              <a:rPr lang="en-US" dirty="0" err="1"/>
              <a:t>bazirana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tipu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izvodi</a:t>
            </a:r>
            <a:r>
              <a:rPr lang="en-US" dirty="0"/>
              <a:t> </a:t>
            </a:r>
            <a:r>
              <a:rPr lang="en-US" dirty="0" err="1"/>
              <a:t>primenom</a:t>
            </a:r>
            <a:r>
              <a:rPr lang="en-US" dirty="0"/>
              <a:t> </a:t>
            </a:r>
            <a:r>
              <a:rPr lang="en-US" dirty="0" smtClean="0"/>
              <a:t>date </a:t>
            </a:r>
            <a:r>
              <a:rPr lang="en-US" dirty="0" err="1" smtClean="0"/>
              <a:t>instrukcije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svrstati</a:t>
            </a:r>
            <a:r>
              <a:rPr lang="en-US" dirty="0"/>
              <a:t> u tri </a:t>
            </a:r>
            <a:r>
              <a:rPr lang="en-US" dirty="0" err="1"/>
              <a:t>grupe</a:t>
            </a:r>
            <a:r>
              <a:rPr lang="en-US" dirty="0"/>
              <a:t>:</a:t>
            </a:r>
          </a:p>
          <a:p>
            <a:r>
              <a:rPr lang="en-US" i="1" dirty="0"/>
              <a:t>1. </a:t>
            </a:r>
            <a:r>
              <a:rPr lang="en-US" i="1" dirty="0" err="1"/>
              <a:t>aritmetičko-logičke</a:t>
            </a:r>
            <a:r>
              <a:rPr lang="en-US" i="1" dirty="0"/>
              <a:t> </a:t>
            </a:r>
            <a:r>
              <a:rPr lang="en-US" i="1" dirty="0" err="1"/>
              <a:t>instrukcije</a:t>
            </a:r>
            <a:r>
              <a:rPr lang="en-US" i="1" dirty="0"/>
              <a:t>,</a:t>
            </a:r>
          </a:p>
          <a:p>
            <a:r>
              <a:rPr lang="pl-PL" i="1" dirty="0"/>
              <a:t>2. instrukcije za prenos podataka,</a:t>
            </a:r>
          </a:p>
          <a:p>
            <a:r>
              <a:rPr lang="pl-PL" i="1" dirty="0"/>
              <a:t>3. instrukcije za kontrolu toka programa, tj. upravljačke instrukcije.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ARITMETIČKE I LOGIČKE INSTRUKCIJE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 </a:t>
            </a:r>
            <a:r>
              <a:rPr lang="en-US" dirty="0" err="1"/>
              <a:t>instrukcije</a:t>
            </a:r>
            <a:r>
              <a:rPr lang="en-US" dirty="0"/>
              <a:t> se dele u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toga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operanada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:</a:t>
            </a:r>
          </a:p>
          <a:p>
            <a:r>
              <a:rPr lang="en-US" i="1" dirty="0"/>
              <a:t>1. </a:t>
            </a:r>
            <a:r>
              <a:rPr lang="en-US" i="1" dirty="0" err="1"/>
              <a:t>unarne</a:t>
            </a:r>
            <a:r>
              <a:rPr lang="en-US" i="1" dirty="0"/>
              <a:t>,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jednim</a:t>
            </a:r>
            <a:r>
              <a:rPr lang="en-US" i="1" dirty="0"/>
              <a:t> </a:t>
            </a:r>
            <a:r>
              <a:rPr lang="en-US" i="1" dirty="0" err="1"/>
              <a:t>operandom</a:t>
            </a:r>
            <a:r>
              <a:rPr lang="en-US" i="1" dirty="0"/>
              <a:t> (</a:t>
            </a:r>
            <a:r>
              <a:rPr lang="en-US" b="1" i="1" dirty="0"/>
              <a:t>monadic instructions</a:t>
            </a:r>
            <a:r>
              <a:rPr lang="en-US" i="1" dirty="0"/>
              <a:t>),</a:t>
            </a:r>
          </a:p>
          <a:p>
            <a:r>
              <a:rPr lang="en-US" i="1" dirty="0"/>
              <a:t>2. </a:t>
            </a:r>
            <a:r>
              <a:rPr lang="en-US" i="1" dirty="0" err="1"/>
              <a:t>binarne</a:t>
            </a:r>
            <a:r>
              <a:rPr lang="en-US" i="1" dirty="0"/>
              <a:t>,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operanda</a:t>
            </a:r>
            <a:r>
              <a:rPr lang="en-US" i="1" dirty="0"/>
              <a:t> (</a:t>
            </a:r>
            <a:r>
              <a:rPr lang="en-US" b="1" i="1" dirty="0" err="1"/>
              <a:t>diadic</a:t>
            </a:r>
            <a:r>
              <a:rPr lang="en-US" b="1" i="1" dirty="0"/>
              <a:t> </a:t>
            </a:r>
            <a:r>
              <a:rPr lang="en-US" b="1" i="1" dirty="0" smtClean="0"/>
              <a:t>I</a:t>
            </a:r>
          </a:p>
          <a:p>
            <a:r>
              <a:rPr lang="en-US" b="1" i="1" dirty="0" err="1" smtClean="0"/>
              <a:t>nstructions</a:t>
            </a:r>
            <a:r>
              <a:rPr lang="en-US" i="1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2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Unarne</a:t>
            </a:r>
            <a:r>
              <a:rPr lang="en-US" b="1" dirty="0"/>
              <a:t> </a:t>
            </a:r>
            <a:r>
              <a:rPr lang="en-US" b="1" dirty="0" err="1"/>
              <a:t>instrukcije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Tipične</a:t>
            </a:r>
            <a:r>
              <a:rPr lang="en-US" dirty="0"/>
              <a:t> </a:t>
            </a:r>
            <a:r>
              <a:rPr lang="en-US" dirty="0" err="1"/>
              <a:t>unarne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postavljanje</a:t>
            </a:r>
            <a:r>
              <a:rPr lang="en-US" dirty="0"/>
              <a:t> (</a:t>
            </a:r>
            <a:r>
              <a:rPr lang="en-US" b="1" dirty="0"/>
              <a:t>set</a:t>
            </a:r>
            <a:r>
              <a:rPr lang="en-US" dirty="0"/>
              <a:t>), </a:t>
            </a:r>
            <a:r>
              <a:rPr lang="en-US" dirty="0" err="1"/>
              <a:t>brisanje</a:t>
            </a:r>
            <a:r>
              <a:rPr lang="en-US" dirty="0"/>
              <a:t> (</a:t>
            </a:r>
            <a:r>
              <a:rPr lang="en-US" b="1" dirty="0"/>
              <a:t>clear</a:t>
            </a:r>
            <a:r>
              <a:rPr lang="en-US" dirty="0"/>
              <a:t>), </a:t>
            </a:r>
            <a:r>
              <a:rPr lang="en-US" dirty="0" err="1" smtClean="0"/>
              <a:t>komplementiranje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complement</a:t>
            </a:r>
            <a:r>
              <a:rPr lang="en-US" dirty="0"/>
              <a:t>), </a:t>
            </a:r>
            <a:r>
              <a:rPr lang="en-US" dirty="0" err="1"/>
              <a:t>negacija</a:t>
            </a:r>
            <a:r>
              <a:rPr lang="en-US" dirty="0"/>
              <a:t> (</a:t>
            </a:r>
            <a:r>
              <a:rPr lang="en-US" b="1" dirty="0"/>
              <a:t>negate</a:t>
            </a:r>
            <a:r>
              <a:rPr lang="en-US" dirty="0"/>
              <a:t>), </a:t>
            </a:r>
            <a:r>
              <a:rPr lang="en-US" dirty="0" err="1"/>
              <a:t>inkrementiranje</a:t>
            </a:r>
            <a:r>
              <a:rPr lang="en-US" dirty="0"/>
              <a:t> (</a:t>
            </a:r>
            <a:r>
              <a:rPr lang="en-US" b="1" dirty="0"/>
              <a:t>increment</a:t>
            </a:r>
            <a:r>
              <a:rPr lang="en-US" dirty="0"/>
              <a:t>), </a:t>
            </a:r>
            <a:r>
              <a:rPr lang="en-US" dirty="0" err="1" smtClean="0"/>
              <a:t>dekrementiranje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dirty="0" smtClean="0"/>
              <a:t>decrement</a:t>
            </a:r>
            <a:r>
              <a:rPr lang="en-US" dirty="0"/>
              <a:t>), </a:t>
            </a:r>
            <a:r>
              <a:rPr lang="en-US" dirty="0" err="1"/>
              <a:t>pomeranje</a:t>
            </a:r>
            <a:r>
              <a:rPr lang="en-US" dirty="0"/>
              <a:t> (</a:t>
            </a:r>
            <a:r>
              <a:rPr lang="en-US" b="1" dirty="0"/>
              <a:t>shift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rotacija</a:t>
            </a:r>
            <a:r>
              <a:rPr lang="en-US" dirty="0"/>
              <a:t> (</a:t>
            </a:r>
            <a:r>
              <a:rPr lang="en-US" b="1" dirty="0"/>
              <a:t>rotate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6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Set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Clear </a:t>
            </a:r>
            <a:r>
              <a:rPr lang="en-US" dirty="0" err="1"/>
              <a:t>instrukcije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promenu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postavljanje</a:t>
            </a:r>
            <a:r>
              <a:rPr lang="en-US" dirty="0"/>
              <a:t> </a:t>
            </a:r>
            <a:r>
              <a:rPr lang="en-US" dirty="0" err="1"/>
              <a:t>željenog</a:t>
            </a:r>
            <a:r>
              <a:rPr lang="en-US" dirty="0"/>
              <a:t> </a:t>
            </a:r>
            <a:r>
              <a:rPr lang="en-US" dirty="0" err="1"/>
              <a:t>sadržaja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bitova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čitavih</a:t>
            </a:r>
            <a:r>
              <a:rPr lang="en-US" dirty="0"/>
              <a:t> </a:t>
            </a:r>
            <a:r>
              <a:rPr lang="en-US" dirty="0" err="1"/>
              <a:t>registara</a:t>
            </a:r>
            <a:r>
              <a:rPr lang="en-US" dirty="0"/>
              <a:t> u </a:t>
            </a:r>
            <a:r>
              <a:rPr lang="en-US" b="1" dirty="0"/>
              <a:t>CPU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memorijskih</a:t>
            </a:r>
            <a:r>
              <a:rPr lang="en-US" dirty="0"/>
              <a:t> </a:t>
            </a:r>
            <a:r>
              <a:rPr lang="en-US" dirty="0" err="1"/>
              <a:t>lokacija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instrukciju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brisanje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čitavog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(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nula</a:t>
            </a:r>
            <a:r>
              <a:rPr lang="en-US" dirty="0" smtClean="0"/>
              <a:t>),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brisanje</a:t>
            </a:r>
            <a:r>
              <a:rPr lang="en-US" dirty="0"/>
              <a:t> (</a:t>
            </a:r>
            <a:r>
              <a:rPr lang="en-US" b="1" dirty="0"/>
              <a:t>reset</a:t>
            </a:r>
            <a:r>
              <a:rPr lang="en-US" dirty="0"/>
              <a:t>)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zastavica</a:t>
            </a:r>
            <a:r>
              <a:rPr lang="en-US" dirty="0"/>
              <a:t>: </a:t>
            </a:r>
            <a:r>
              <a:rPr lang="en-US" b="1" dirty="0"/>
              <a:t>clear carry</a:t>
            </a:r>
            <a:r>
              <a:rPr lang="en-US" dirty="0"/>
              <a:t>, </a:t>
            </a:r>
            <a:r>
              <a:rPr lang="en-US" b="1" dirty="0"/>
              <a:t>clear overflow </a:t>
            </a:r>
            <a:r>
              <a:rPr lang="en-US" dirty="0" err="1"/>
              <a:t>itd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 smtClean="0"/>
              <a:t>Na </a:t>
            </a:r>
            <a:r>
              <a:rPr lang="pl-PL" dirty="0"/>
              <a:t>raspolaganju su i instrukcije za postavljanje jedinice u </a:t>
            </a:r>
            <a:r>
              <a:rPr lang="pl-PL" dirty="0" smtClean="0"/>
              <a:t>pojedine</a:t>
            </a:r>
            <a:r>
              <a:rPr lang="en-US" dirty="0" smtClean="0"/>
              <a:t> </a:t>
            </a:r>
            <a:r>
              <a:rPr lang="en-US" dirty="0" err="1" smtClean="0"/>
              <a:t>zastavice</a:t>
            </a:r>
            <a:r>
              <a:rPr lang="en-US" dirty="0"/>
              <a:t>: </a:t>
            </a:r>
            <a:r>
              <a:rPr lang="en-US" b="1" dirty="0"/>
              <a:t>set carry</a:t>
            </a:r>
            <a:r>
              <a:rPr lang="en-US" dirty="0"/>
              <a:t>, </a:t>
            </a:r>
            <a:r>
              <a:rPr lang="en-US" b="1" dirty="0"/>
              <a:t>set decimal mode</a:t>
            </a:r>
            <a:r>
              <a:rPr lang="en-US" dirty="0"/>
              <a:t>, </a:t>
            </a:r>
            <a:r>
              <a:rPr lang="en-US" b="1" dirty="0"/>
              <a:t>set interrupt </a:t>
            </a:r>
            <a:r>
              <a:rPr lang="en-US" dirty="0" err="1"/>
              <a:t>itd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607320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Pomeranje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rotiranje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pomeraju</a:t>
            </a:r>
            <a:r>
              <a:rPr lang="en-US" dirty="0"/>
              <a:t> </a:t>
            </a:r>
            <a:r>
              <a:rPr lang="en-US" dirty="0" err="1"/>
              <a:t>bitove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, </a:t>
            </a:r>
            <a:r>
              <a:rPr lang="en-US" dirty="0" smtClean="0"/>
              <a:t>u </a:t>
            </a:r>
            <a:r>
              <a:rPr lang="pl-PL" dirty="0" smtClean="0"/>
              <a:t>jednom </a:t>
            </a:r>
            <a:r>
              <a:rPr lang="pl-PL" dirty="0"/>
              <a:t>ili drugom smeru. Mikroprocesori obično pomeraju sadržaj registra </a:t>
            </a:r>
            <a:r>
              <a:rPr lang="pl-PL" dirty="0" smtClean="0"/>
              <a:t>za</a:t>
            </a:r>
            <a:r>
              <a:rPr lang="en-US" dirty="0" smtClean="0"/>
              <a:t> </a:t>
            </a:r>
            <a:r>
              <a:rPr lang="pl-PL" dirty="0" smtClean="0"/>
              <a:t>jednu </a:t>
            </a:r>
            <a:r>
              <a:rPr lang="pl-PL" dirty="0"/>
              <a:t>poziciju u jednom taktu, dok veliki računari mogu u jednom taktu </a:t>
            </a:r>
            <a:r>
              <a:rPr lang="pl-PL" dirty="0" smtClean="0"/>
              <a:t>pomeriti</a:t>
            </a:r>
            <a:r>
              <a:rPr lang="en-US" dirty="0" smtClean="0"/>
              <a:t> </a:t>
            </a:r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pozicija</a:t>
            </a:r>
            <a:r>
              <a:rPr lang="en-US" dirty="0"/>
              <a:t>. Ove </a:t>
            </a:r>
            <a:r>
              <a:rPr lang="en-US" dirty="0" err="1"/>
              <a:t>operacije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sadržajem</a:t>
            </a:r>
            <a:r>
              <a:rPr lang="en-US" dirty="0"/>
              <a:t> </a:t>
            </a:r>
            <a:r>
              <a:rPr lang="en-US" dirty="0" err="1"/>
              <a:t>akumulatora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Pretpostavimo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akumulator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bitove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                           (</a:t>
            </a:r>
            <a:r>
              <a:rPr lang="en-US" dirty="0"/>
              <a:t>10011001)</a:t>
            </a:r>
          </a:p>
          <a:p>
            <a:pPr marL="0" indent="0">
              <a:buNone/>
            </a:pPr>
            <a:r>
              <a:rPr lang="en-US" dirty="0" err="1"/>
              <a:t>Pomeranjem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mesto</a:t>
            </a:r>
            <a:r>
              <a:rPr lang="en-US" dirty="0"/>
              <a:t> </a:t>
            </a:r>
            <a:r>
              <a:rPr lang="en-US" dirty="0" err="1"/>
              <a:t>levo</a:t>
            </a:r>
            <a:r>
              <a:rPr lang="en-US" dirty="0"/>
              <a:t>,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 smtClean="0"/>
              <a:t>                           1 </a:t>
            </a:r>
            <a:r>
              <a:rPr lang="en-US" dirty="0"/>
              <a:t>(0011001</a:t>
            </a:r>
            <a:r>
              <a:rPr lang="en-US" b="1" dirty="0"/>
              <a:t>?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07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961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PowerPoint Presentation</vt:lpstr>
      <vt:lpstr>PowerPoint Presentation</vt:lpstr>
      <vt:lpstr>PowerPoint Presentation</vt:lpstr>
      <vt:lpstr>PowerPoint Presentation</vt:lpstr>
      <vt:lpstr>TIPOVI MAŠINSKIH INSTRUKCIJA</vt:lpstr>
      <vt:lpstr>ARITMETIČKE I LOGIČKE INSTRUKCIJE</vt:lpstr>
      <vt:lpstr>Unarne instrukcije</vt:lpstr>
      <vt:lpstr>PowerPoint Presentation</vt:lpstr>
      <vt:lpstr>PowerPoint Presentation</vt:lpstr>
      <vt:lpstr>PowerPoint Presentation</vt:lpstr>
      <vt:lpstr>BINARNE LOGIČKE INSTRUKCIJE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Vera Petrović</dc:creator>
  <cp:lastModifiedBy>PC</cp:lastModifiedBy>
  <cp:revision>109</cp:revision>
  <cp:lastPrinted>1601-01-01T00:00:00Z</cp:lastPrinted>
  <dcterms:created xsi:type="dcterms:W3CDTF">1601-01-01T00:00:00Z</dcterms:created>
  <dcterms:modified xsi:type="dcterms:W3CDTF">2018-05-17T07:24:18Z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